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0" r:id="rId2"/>
    <p:sldMasterId id="2147483689" r:id="rId3"/>
  </p:sldMasterIdLst>
  <p:notesMasterIdLst>
    <p:notesMasterId r:id="rId54"/>
  </p:notesMasterIdLst>
  <p:handoutMasterIdLst>
    <p:handoutMasterId r:id="rId55"/>
  </p:handoutMasterIdLst>
  <p:sldIdLst>
    <p:sldId id="257" r:id="rId4"/>
    <p:sldId id="300" r:id="rId5"/>
    <p:sldId id="301" r:id="rId6"/>
    <p:sldId id="302" r:id="rId7"/>
    <p:sldId id="269" r:id="rId8"/>
    <p:sldId id="304" r:id="rId9"/>
    <p:sldId id="386" r:id="rId10"/>
    <p:sldId id="308" r:id="rId11"/>
    <p:sldId id="334" r:id="rId12"/>
    <p:sldId id="328" r:id="rId13"/>
    <p:sldId id="327" r:id="rId14"/>
    <p:sldId id="322" r:id="rId15"/>
    <p:sldId id="330" r:id="rId16"/>
    <p:sldId id="337" r:id="rId17"/>
    <p:sldId id="347" r:id="rId18"/>
    <p:sldId id="331" r:id="rId19"/>
    <p:sldId id="333" r:id="rId20"/>
    <p:sldId id="271" r:id="rId21"/>
    <p:sldId id="309" r:id="rId22"/>
    <p:sldId id="348" r:id="rId23"/>
    <p:sldId id="315" r:id="rId24"/>
    <p:sldId id="340" r:id="rId25"/>
    <p:sldId id="332" r:id="rId26"/>
    <p:sldId id="341" r:id="rId27"/>
    <p:sldId id="342" r:id="rId28"/>
    <p:sldId id="343" r:id="rId29"/>
    <p:sldId id="344" r:id="rId30"/>
    <p:sldId id="387" r:id="rId31"/>
    <p:sldId id="345" r:id="rId32"/>
    <p:sldId id="303" r:id="rId33"/>
    <p:sldId id="323" r:id="rId34"/>
    <p:sldId id="316" r:id="rId35"/>
    <p:sldId id="346" r:id="rId36"/>
    <p:sldId id="388" r:id="rId37"/>
    <p:sldId id="389" r:id="rId38"/>
    <p:sldId id="390" r:id="rId39"/>
    <p:sldId id="378" r:id="rId40"/>
    <p:sldId id="391" r:id="rId41"/>
    <p:sldId id="393" r:id="rId42"/>
    <p:sldId id="394" r:id="rId43"/>
    <p:sldId id="395" r:id="rId44"/>
    <p:sldId id="396" r:id="rId45"/>
    <p:sldId id="397" r:id="rId46"/>
    <p:sldId id="398" r:id="rId47"/>
    <p:sldId id="399" r:id="rId48"/>
    <p:sldId id="400" r:id="rId49"/>
    <p:sldId id="374" r:id="rId50"/>
    <p:sldId id="404" r:id="rId51"/>
    <p:sldId id="405" r:id="rId52"/>
    <p:sldId id="33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458"/>
    <a:srgbClr val="9DA941"/>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5147" autoAdjust="0"/>
  </p:normalViewPr>
  <p:slideViewPr>
    <p:cSldViewPr>
      <p:cViewPr varScale="1">
        <p:scale>
          <a:sx n="108" d="100"/>
          <a:sy n="108" d="100"/>
        </p:scale>
        <p:origin x="1794" y="114"/>
      </p:cViewPr>
      <p:guideLst>
        <p:guide orient="horz" pos="2160"/>
        <p:guide pos="2880"/>
      </p:guideLst>
    </p:cSldViewPr>
  </p:slideViewPr>
  <p:outlineViewPr>
    <p:cViewPr>
      <p:scale>
        <a:sx n="33" d="100"/>
        <a:sy n="33" d="100"/>
      </p:scale>
      <p:origin x="0" y="-5034"/>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8631DD1-89F3-4AB9-B034-A663A9B972B9}" type="datetimeFigureOut">
              <a:rPr lang="en-US" smtClean="0"/>
              <a:t>3/16/2022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57B518-7B73-414C-A16C-D90C2AFACE83}" type="slidenum">
              <a:rPr lang="en-US" smtClean="0"/>
              <a:t>‹#›</a:t>
            </a:fld>
            <a:endParaRPr lang="en-US"/>
          </a:p>
        </p:txBody>
      </p:sp>
    </p:spTree>
    <p:extLst>
      <p:ext uri="{BB962C8B-B14F-4D97-AF65-F5344CB8AC3E}">
        <p14:creationId xmlns:p14="http://schemas.microsoft.com/office/powerpoint/2010/main" val="384531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2576D1-5386-4745-BF83-DEBD8B718CD9}" type="datetimeFigureOut">
              <a:rPr lang="en-US" smtClean="0"/>
              <a:t>3/16/2022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399458E-D4F3-40D5-B996-656F74FD2599}" type="slidenum">
              <a:rPr lang="en-US" smtClean="0"/>
              <a:t>‹#›</a:t>
            </a:fld>
            <a:endParaRPr lang="en-US"/>
          </a:p>
        </p:txBody>
      </p:sp>
    </p:spTree>
    <p:extLst>
      <p:ext uri="{BB962C8B-B14F-4D97-AF65-F5344CB8AC3E}">
        <p14:creationId xmlns:p14="http://schemas.microsoft.com/office/powerpoint/2010/main" val="281265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t>CN</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9EE082-265D-4E22-8762-51342932E804}" type="slidenum">
              <a:rPr lang="en-US" altLang="en-US" smtClean="0">
                <a:latin typeface="Arial" pitchFamily="34" charset="0"/>
                <a:ea typeface="ＭＳ Ｐゴシック" pitchFamily="34" charset="-128"/>
              </a:rPr>
              <a:pPr eaLnBrk="1" hangingPunct="1">
                <a:spcBef>
                  <a:spcPct val="0"/>
                </a:spcBef>
              </a:pPr>
              <a:t>1</a:t>
            </a:fld>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184419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fld id="{8399458E-D4F3-40D5-B996-656F74FD2599}" type="slidenum">
              <a:rPr lang="en-US" smtClean="0"/>
              <a:t>10</a:t>
            </a:fld>
            <a:endParaRPr lang="en-US"/>
          </a:p>
        </p:txBody>
      </p:sp>
    </p:spTree>
    <p:extLst>
      <p:ext uri="{BB962C8B-B14F-4D97-AF65-F5344CB8AC3E}">
        <p14:creationId xmlns:p14="http://schemas.microsoft.com/office/powerpoint/2010/main" val="7680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fld id="{8399458E-D4F3-40D5-B996-656F74FD2599}" type="slidenum">
              <a:rPr lang="en-US" smtClean="0"/>
              <a:t>11</a:t>
            </a:fld>
            <a:endParaRPr lang="en-US"/>
          </a:p>
        </p:txBody>
      </p:sp>
    </p:spTree>
    <p:extLst>
      <p:ext uri="{BB962C8B-B14F-4D97-AF65-F5344CB8AC3E}">
        <p14:creationId xmlns:p14="http://schemas.microsoft.com/office/powerpoint/2010/main" val="213603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fld id="{8399458E-D4F3-40D5-B996-656F74FD2599}" type="slidenum">
              <a:rPr lang="en-US" smtClean="0"/>
              <a:t>12</a:t>
            </a:fld>
            <a:endParaRPr lang="en-US"/>
          </a:p>
        </p:txBody>
      </p:sp>
    </p:spTree>
    <p:extLst>
      <p:ext uri="{BB962C8B-B14F-4D97-AF65-F5344CB8AC3E}">
        <p14:creationId xmlns:p14="http://schemas.microsoft.com/office/powerpoint/2010/main" val="286814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fld id="{8399458E-D4F3-40D5-B996-656F74FD2599}" type="slidenum">
              <a:rPr lang="en-US" smtClean="0"/>
              <a:t>13</a:t>
            </a:fld>
            <a:endParaRPr lang="en-US"/>
          </a:p>
        </p:txBody>
      </p:sp>
    </p:spTree>
    <p:extLst>
      <p:ext uri="{BB962C8B-B14F-4D97-AF65-F5344CB8AC3E}">
        <p14:creationId xmlns:p14="http://schemas.microsoft.com/office/powerpoint/2010/main" val="3517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14</a:t>
            </a:fld>
            <a:endParaRPr lang="en-US"/>
          </a:p>
        </p:txBody>
      </p:sp>
    </p:spTree>
    <p:extLst>
      <p:ext uri="{BB962C8B-B14F-4D97-AF65-F5344CB8AC3E}">
        <p14:creationId xmlns:p14="http://schemas.microsoft.com/office/powerpoint/2010/main" val="93686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15</a:t>
            </a:fld>
            <a:endParaRPr lang="en-US"/>
          </a:p>
        </p:txBody>
      </p:sp>
    </p:spTree>
    <p:extLst>
      <p:ext uri="{BB962C8B-B14F-4D97-AF65-F5344CB8AC3E}">
        <p14:creationId xmlns:p14="http://schemas.microsoft.com/office/powerpoint/2010/main" val="1314560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fld id="{8399458E-D4F3-40D5-B996-656F74FD2599}" type="slidenum">
              <a:rPr lang="en-US" smtClean="0"/>
              <a:t>16</a:t>
            </a:fld>
            <a:endParaRPr lang="en-US"/>
          </a:p>
        </p:txBody>
      </p:sp>
    </p:spTree>
    <p:extLst>
      <p:ext uri="{BB962C8B-B14F-4D97-AF65-F5344CB8AC3E}">
        <p14:creationId xmlns:p14="http://schemas.microsoft.com/office/powerpoint/2010/main" val="3994383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DM/ET</a:t>
            </a:r>
          </a:p>
        </p:txBody>
      </p:sp>
      <p:sp>
        <p:nvSpPr>
          <p:cNvPr id="4" name="Slide Number Placeholder 3"/>
          <p:cNvSpPr>
            <a:spLocks noGrp="1"/>
          </p:cNvSpPr>
          <p:nvPr>
            <p:ph type="sldNum" sz="quarter" idx="10"/>
          </p:nvPr>
        </p:nvSpPr>
        <p:spPr/>
        <p:txBody>
          <a:bodyPr/>
          <a:lstStyle/>
          <a:p>
            <a:fld id="{8399458E-D4F3-40D5-B996-656F74FD2599}" type="slidenum">
              <a:rPr lang="en-US" smtClean="0"/>
              <a:t>17</a:t>
            </a:fld>
            <a:endParaRPr lang="en-US"/>
          </a:p>
        </p:txBody>
      </p:sp>
    </p:spTree>
    <p:extLst>
      <p:ext uri="{BB962C8B-B14F-4D97-AF65-F5344CB8AC3E}">
        <p14:creationId xmlns:p14="http://schemas.microsoft.com/office/powerpoint/2010/main" val="259869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4EC8E7-53E4-4DFA-91DD-F05710F8FD29}" type="slidenum">
              <a:rPr lang="en-US" altLang="en-US">
                <a:solidFill>
                  <a:prstClr val="black"/>
                </a:solidFill>
                <a:latin typeface="Arial" pitchFamily="34" charset="0"/>
              </a:rPr>
              <a:pPr eaLnBrk="1" hangingPunct="1">
                <a:spcBef>
                  <a:spcPct val="0"/>
                </a:spcBef>
              </a:pPr>
              <a:t>18</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236941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4EC8E7-53E4-4DFA-91DD-F05710F8FD29}" type="slidenum">
              <a:rPr lang="en-US" altLang="en-US">
                <a:solidFill>
                  <a:prstClr val="black"/>
                </a:solidFill>
                <a:latin typeface="Arial" pitchFamily="34" charset="0"/>
              </a:rPr>
              <a:pPr eaLnBrk="1" hangingPunct="1">
                <a:spcBef>
                  <a:spcPct val="0"/>
                </a:spcBef>
              </a:pPr>
              <a:t>19</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28482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CN</a:t>
            </a:r>
            <a:endParaRPr lang="en-US" dirty="0"/>
          </a:p>
        </p:txBody>
      </p:sp>
      <p:sp>
        <p:nvSpPr>
          <p:cNvPr id="4" name="Slide Number Placeholder 3"/>
          <p:cNvSpPr>
            <a:spLocks noGrp="1"/>
          </p:cNvSpPr>
          <p:nvPr>
            <p:ph type="sldNum" sz="quarter" idx="10"/>
          </p:nvPr>
        </p:nvSpPr>
        <p:spPr/>
        <p:txBody>
          <a:bodyPr/>
          <a:lstStyle/>
          <a:p>
            <a:fld id="{8399458E-D4F3-40D5-B996-656F74FD2599}" type="slidenum">
              <a:rPr lang="en-US" smtClean="0"/>
              <a:t>2</a:t>
            </a:fld>
            <a:endParaRPr lang="en-US"/>
          </a:p>
        </p:txBody>
      </p:sp>
    </p:spTree>
    <p:extLst>
      <p:ext uri="{BB962C8B-B14F-4D97-AF65-F5344CB8AC3E}">
        <p14:creationId xmlns:p14="http://schemas.microsoft.com/office/powerpoint/2010/main" val="170475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4EC8E7-53E4-4DFA-91DD-F05710F8FD29}" type="slidenum">
              <a:rPr lang="en-US" altLang="en-US">
                <a:solidFill>
                  <a:prstClr val="black"/>
                </a:solidFill>
                <a:latin typeface="Arial" pitchFamily="34" charset="0"/>
              </a:rPr>
              <a:pPr eaLnBrk="1" hangingPunct="1">
                <a:spcBef>
                  <a:spcPct val="0"/>
                </a:spcBef>
              </a:pPr>
              <a:t>20</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6148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DM/CN</a:t>
            </a:r>
          </a:p>
        </p:txBody>
      </p:sp>
      <p:sp>
        <p:nvSpPr>
          <p:cNvPr id="4" name="Slide Number Placeholder 3"/>
          <p:cNvSpPr>
            <a:spLocks noGrp="1"/>
          </p:cNvSpPr>
          <p:nvPr>
            <p:ph type="sldNum" sz="quarter" idx="10"/>
          </p:nvPr>
        </p:nvSpPr>
        <p:spPr/>
        <p:txBody>
          <a:bodyPr/>
          <a:lstStyle/>
          <a:p>
            <a:fld id="{8399458E-D4F3-40D5-B996-656F74FD2599}" type="slidenum">
              <a:rPr lang="en-US" smtClean="0"/>
              <a:t>21</a:t>
            </a:fld>
            <a:endParaRPr lang="en-US"/>
          </a:p>
        </p:txBody>
      </p:sp>
    </p:spTree>
    <p:extLst>
      <p:ext uri="{BB962C8B-B14F-4D97-AF65-F5344CB8AC3E}">
        <p14:creationId xmlns:p14="http://schemas.microsoft.com/office/powerpoint/2010/main" val="1216224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fld id="{8399458E-D4F3-40D5-B996-656F74FD2599}" type="slidenum">
              <a:rPr lang="en-US" smtClean="0"/>
              <a:t>22</a:t>
            </a:fld>
            <a:endParaRPr lang="en-US"/>
          </a:p>
        </p:txBody>
      </p:sp>
    </p:spTree>
    <p:extLst>
      <p:ext uri="{BB962C8B-B14F-4D97-AF65-F5344CB8AC3E}">
        <p14:creationId xmlns:p14="http://schemas.microsoft.com/office/powerpoint/2010/main" val="3420528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23</a:t>
            </a:fld>
            <a:endParaRPr lang="en-US"/>
          </a:p>
        </p:txBody>
      </p:sp>
    </p:spTree>
    <p:extLst>
      <p:ext uri="{BB962C8B-B14F-4D97-AF65-F5344CB8AC3E}">
        <p14:creationId xmlns:p14="http://schemas.microsoft.com/office/powerpoint/2010/main" val="3877396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24</a:t>
            </a:fld>
            <a:endParaRPr lang="en-US"/>
          </a:p>
        </p:txBody>
      </p:sp>
    </p:spTree>
    <p:extLst>
      <p:ext uri="{BB962C8B-B14F-4D97-AF65-F5344CB8AC3E}">
        <p14:creationId xmlns:p14="http://schemas.microsoft.com/office/powerpoint/2010/main" val="310659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25</a:t>
            </a:fld>
            <a:endParaRPr lang="en-US"/>
          </a:p>
        </p:txBody>
      </p:sp>
    </p:spTree>
    <p:extLst>
      <p:ext uri="{BB962C8B-B14F-4D97-AF65-F5344CB8AC3E}">
        <p14:creationId xmlns:p14="http://schemas.microsoft.com/office/powerpoint/2010/main" val="1240545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26</a:t>
            </a:fld>
            <a:endParaRPr lang="en-US"/>
          </a:p>
        </p:txBody>
      </p:sp>
    </p:spTree>
    <p:extLst>
      <p:ext uri="{BB962C8B-B14F-4D97-AF65-F5344CB8AC3E}">
        <p14:creationId xmlns:p14="http://schemas.microsoft.com/office/powerpoint/2010/main" val="2352613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27</a:t>
            </a:fld>
            <a:endParaRPr lang="en-US"/>
          </a:p>
        </p:txBody>
      </p:sp>
    </p:spTree>
    <p:extLst>
      <p:ext uri="{BB962C8B-B14F-4D97-AF65-F5344CB8AC3E}">
        <p14:creationId xmlns:p14="http://schemas.microsoft.com/office/powerpoint/2010/main" val="232733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28</a:t>
            </a:fld>
            <a:endParaRPr lang="en-US"/>
          </a:p>
        </p:txBody>
      </p:sp>
    </p:spTree>
    <p:extLst>
      <p:ext uri="{BB962C8B-B14F-4D97-AF65-F5344CB8AC3E}">
        <p14:creationId xmlns:p14="http://schemas.microsoft.com/office/powerpoint/2010/main" val="2786489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fld id="{8399458E-D4F3-40D5-B996-656F74FD2599}" type="slidenum">
              <a:rPr lang="en-US" smtClean="0"/>
              <a:t>29</a:t>
            </a:fld>
            <a:endParaRPr lang="en-US"/>
          </a:p>
        </p:txBody>
      </p:sp>
    </p:spTree>
    <p:extLst>
      <p:ext uri="{BB962C8B-B14F-4D97-AF65-F5344CB8AC3E}">
        <p14:creationId xmlns:p14="http://schemas.microsoft.com/office/powerpoint/2010/main" val="374988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a:t>
            </a:r>
            <a:endParaRPr lang="en-US" dirty="0"/>
          </a:p>
        </p:txBody>
      </p:sp>
      <p:sp>
        <p:nvSpPr>
          <p:cNvPr id="4" name="Slide Number Placeholder 3"/>
          <p:cNvSpPr>
            <a:spLocks noGrp="1"/>
          </p:cNvSpPr>
          <p:nvPr>
            <p:ph type="sldNum" sz="quarter" idx="10"/>
          </p:nvPr>
        </p:nvSpPr>
        <p:spPr/>
        <p:txBody>
          <a:bodyPr/>
          <a:lstStyle/>
          <a:p>
            <a:fld id="{8399458E-D4F3-40D5-B996-656F74FD2599}" type="slidenum">
              <a:rPr lang="en-US" smtClean="0"/>
              <a:t>3</a:t>
            </a:fld>
            <a:endParaRPr lang="en-US"/>
          </a:p>
        </p:txBody>
      </p:sp>
    </p:spTree>
    <p:extLst>
      <p:ext uri="{BB962C8B-B14F-4D97-AF65-F5344CB8AC3E}">
        <p14:creationId xmlns:p14="http://schemas.microsoft.com/office/powerpoint/2010/main" val="2496344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DM/CN</a:t>
            </a:r>
          </a:p>
        </p:txBody>
      </p:sp>
      <p:sp>
        <p:nvSpPr>
          <p:cNvPr id="4" name="Slide Number Placeholder 3"/>
          <p:cNvSpPr>
            <a:spLocks noGrp="1"/>
          </p:cNvSpPr>
          <p:nvPr>
            <p:ph type="sldNum" sz="quarter" idx="10"/>
          </p:nvPr>
        </p:nvSpPr>
        <p:spPr/>
        <p:txBody>
          <a:bodyPr/>
          <a:lstStyle/>
          <a:p>
            <a:fld id="{8399458E-D4F3-40D5-B996-656F74FD2599}" type="slidenum">
              <a:rPr lang="en-US" smtClean="0"/>
              <a:t>30</a:t>
            </a:fld>
            <a:endParaRPr lang="en-US"/>
          </a:p>
        </p:txBody>
      </p:sp>
    </p:spTree>
    <p:extLst>
      <p:ext uri="{BB962C8B-B14F-4D97-AF65-F5344CB8AC3E}">
        <p14:creationId xmlns:p14="http://schemas.microsoft.com/office/powerpoint/2010/main" val="32834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DM/CN</a:t>
            </a:r>
          </a:p>
        </p:txBody>
      </p:sp>
      <p:sp>
        <p:nvSpPr>
          <p:cNvPr id="4" name="Slide Number Placeholder 3"/>
          <p:cNvSpPr>
            <a:spLocks noGrp="1"/>
          </p:cNvSpPr>
          <p:nvPr>
            <p:ph type="sldNum" sz="quarter" idx="10"/>
          </p:nvPr>
        </p:nvSpPr>
        <p:spPr/>
        <p:txBody>
          <a:bodyPr/>
          <a:lstStyle/>
          <a:p>
            <a:fld id="{8399458E-D4F3-40D5-B996-656F74FD2599}" type="slidenum">
              <a:rPr lang="en-US" smtClean="0"/>
              <a:t>31</a:t>
            </a:fld>
            <a:endParaRPr lang="en-US"/>
          </a:p>
        </p:txBody>
      </p:sp>
    </p:spTree>
    <p:extLst>
      <p:ext uri="{BB962C8B-B14F-4D97-AF65-F5344CB8AC3E}">
        <p14:creationId xmlns:p14="http://schemas.microsoft.com/office/powerpoint/2010/main" val="2634899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DM/CN</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B57CD7-36C4-4252-A4B3-09DEA6F60BA5}" type="slidenum">
              <a:rPr lang="en-US" altLang="en-US">
                <a:solidFill>
                  <a:prstClr val="black"/>
                </a:solidFill>
                <a:latin typeface="Arial" pitchFamily="34" charset="0"/>
              </a:rPr>
              <a:pPr eaLnBrk="1" hangingPunct="1">
                <a:spcBef>
                  <a:spcPct val="0"/>
                </a:spcBef>
              </a:pPr>
              <a:t>32</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934292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DM/CN</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B57CD7-36C4-4252-A4B3-09DEA6F60BA5}" type="slidenum">
              <a:rPr lang="en-US" altLang="en-US">
                <a:solidFill>
                  <a:prstClr val="black"/>
                </a:solidFill>
                <a:latin typeface="Arial" pitchFamily="34" charset="0"/>
              </a:rPr>
              <a:pPr eaLnBrk="1" hangingPunct="1">
                <a:spcBef>
                  <a:spcPct val="0"/>
                </a:spcBef>
              </a:pPr>
              <a:t>33</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056081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t>CN</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59EE082-265D-4E22-8762-51342932E804}"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844196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9458E-D4F3-40D5-B996-656F74FD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3845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ET</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6414F72-A227-469E-8237-94C467604BF9}"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21968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9458E-D4F3-40D5-B996-656F74FD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320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9458E-D4F3-40D5-B996-656F74FD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867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9458E-D4F3-40D5-B996-656F74FD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78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a:t>
            </a:r>
            <a:endParaRPr lang="en-US" dirty="0"/>
          </a:p>
        </p:txBody>
      </p:sp>
      <p:sp>
        <p:nvSpPr>
          <p:cNvPr id="4" name="Slide Number Placeholder 3"/>
          <p:cNvSpPr>
            <a:spLocks noGrp="1"/>
          </p:cNvSpPr>
          <p:nvPr>
            <p:ph type="sldNum" sz="quarter" idx="10"/>
          </p:nvPr>
        </p:nvSpPr>
        <p:spPr/>
        <p:txBody>
          <a:bodyPr/>
          <a:lstStyle/>
          <a:p>
            <a:fld id="{8399458E-D4F3-40D5-B996-656F74FD2599}" type="slidenum">
              <a:rPr lang="en-US" smtClean="0"/>
              <a:t>4</a:t>
            </a:fld>
            <a:endParaRPr lang="en-US"/>
          </a:p>
        </p:txBody>
      </p:sp>
    </p:spTree>
    <p:extLst>
      <p:ext uri="{BB962C8B-B14F-4D97-AF65-F5344CB8AC3E}">
        <p14:creationId xmlns:p14="http://schemas.microsoft.com/office/powerpoint/2010/main" val="3847959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44EC8E7-53E4-4DFA-91DD-F05710F8FD29}"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52493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44EC8E7-53E4-4DFA-91DD-F05710F8FD29}"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56045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44EC8E7-53E4-4DFA-91DD-F05710F8FD29}"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6230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44EC8E7-53E4-4DFA-91DD-F05710F8FD29}"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35528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44EC8E7-53E4-4DFA-91DD-F05710F8FD29}"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29477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44EC8E7-53E4-4DFA-91DD-F05710F8FD29}"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691013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9458E-D4F3-40D5-B996-656F74FD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4383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DM/ET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44EC8E7-53E4-4DFA-91DD-F05710F8FD29}"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47696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9458E-D4F3-40D5-B996-656F74FD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031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9458E-D4F3-40D5-B996-656F74FD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4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ET</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697" indent="-285268" eaLnBrk="0" hangingPunct="0">
              <a:spcBef>
                <a:spcPct val="30000"/>
              </a:spcBef>
              <a:defRPr sz="1200">
                <a:solidFill>
                  <a:schemeClr val="tx1"/>
                </a:solidFill>
                <a:latin typeface="Calibri" pitchFamily="34" charset="0"/>
              </a:defRPr>
            </a:lvl2pPr>
            <a:lvl3pPr marL="1141073" indent="-228214" eaLnBrk="0" hangingPunct="0">
              <a:spcBef>
                <a:spcPct val="30000"/>
              </a:spcBef>
              <a:defRPr sz="1200">
                <a:solidFill>
                  <a:schemeClr val="tx1"/>
                </a:solidFill>
                <a:latin typeface="Calibri" pitchFamily="34" charset="0"/>
              </a:defRPr>
            </a:lvl3pPr>
            <a:lvl4pPr marL="1597503" indent="-228214" eaLnBrk="0" hangingPunct="0">
              <a:spcBef>
                <a:spcPct val="30000"/>
              </a:spcBef>
              <a:defRPr sz="1200">
                <a:solidFill>
                  <a:schemeClr val="tx1"/>
                </a:solidFill>
                <a:latin typeface="Calibri" pitchFamily="34" charset="0"/>
              </a:defRPr>
            </a:lvl4pPr>
            <a:lvl5pPr marL="2053932" indent="-228214" eaLnBrk="0" hangingPunct="0">
              <a:spcBef>
                <a:spcPct val="30000"/>
              </a:spcBef>
              <a:defRPr sz="1200">
                <a:solidFill>
                  <a:schemeClr val="tx1"/>
                </a:solidFill>
                <a:latin typeface="Calibri" pitchFamily="34" charset="0"/>
              </a:defRPr>
            </a:lvl5pPr>
            <a:lvl6pPr marL="2510362" indent="-228214" eaLnBrk="0" fontAlgn="base" hangingPunct="0">
              <a:spcBef>
                <a:spcPct val="30000"/>
              </a:spcBef>
              <a:spcAft>
                <a:spcPct val="0"/>
              </a:spcAft>
              <a:defRPr sz="1200">
                <a:solidFill>
                  <a:schemeClr val="tx1"/>
                </a:solidFill>
                <a:latin typeface="Calibri" pitchFamily="34" charset="0"/>
              </a:defRPr>
            </a:lvl6pPr>
            <a:lvl7pPr marL="2966790" indent="-228214" eaLnBrk="0" fontAlgn="base" hangingPunct="0">
              <a:spcBef>
                <a:spcPct val="30000"/>
              </a:spcBef>
              <a:spcAft>
                <a:spcPct val="0"/>
              </a:spcAft>
              <a:defRPr sz="1200">
                <a:solidFill>
                  <a:schemeClr val="tx1"/>
                </a:solidFill>
                <a:latin typeface="Calibri" pitchFamily="34" charset="0"/>
              </a:defRPr>
            </a:lvl7pPr>
            <a:lvl8pPr marL="3423219" indent="-228214" eaLnBrk="0" fontAlgn="base" hangingPunct="0">
              <a:spcBef>
                <a:spcPct val="30000"/>
              </a:spcBef>
              <a:spcAft>
                <a:spcPct val="0"/>
              </a:spcAft>
              <a:defRPr sz="1200">
                <a:solidFill>
                  <a:schemeClr val="tx1"/>
                </a:solidFill>
                <a:latin typeface="Calibri" pitchFamily="34" charset="0"/>
              </a:defRPr>
            </a:lvl8pPr>
            <a:lvl9pPr marL="3879649" indent="-2282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6414F72-A227-469E-8237-94C467604BF9}" type="slidenum">
              <a:rPr lang="en-US" altLang="en-US">
                <a:solidFill>
                  <a:prstClr val="black"/>
                </a:solidFill>
                <a:latin typeface="Arial" pitchFamily="34" charset="0"/>
              </a:rPr>
              <a:pPr eaLnBrk="1" hangingPunct="1">
                <a:spcBef>
                  <a:spcPct val="0"/>
                </a:spcBef>
              </a:pPr>
              <a:t>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62196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a:t>
            </a:r>
          </a:p>
        </p:txBody>
      </p:sp>
      <p:sp>
        <p:nvSpPr>
          <p:cNvPr id="4" name="Slide Number Placeholder 3"/>
          <p:cNvSpPr>
            <a:spLocks noGrp="1"/>
          </p:cNvSpPr>
          <p:nvPr>
            <p:ph type="sldNum" sz="quarter" idx="10"/>
          </p:nvPr>
        </p:nvSpPr>
        <p:spPr/>
        <p:txBody>
          <a:bodyPr/>
          <a:lstStyle/>
          <a:p>
            <a:fld id="{8399458E-D4F3-40D5-B996-656F74FD2599}" type="slidenum">
              <a:rPr lang="en-US" smtClean="0"/>
              <a:t>6</a:t>
            </a:fld>
            <a:endParaRPr lang="en-US"/>
          </a:p>
        </p:txBody>
      </p:sp>
    </p:spTree>
    <p:extLst>
      <p:ext uri="{BB962C8B-B14F-4D97-AF65-F5344CB8AC3E}">
        <p14:creationId xmlns:p14="http://schemas.microsoft.com/office/powerpoint/2010/main" val="401432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a:t>
            </a:r>
          </a:p>
        </p:txBody>
      </p:sp>
      <p:sp>
        <p:nvSpPr>
          <p:cNvPr id="4" name="Slide Number Placeholder 3"/>
          <p:cNvSpPr>
            <a:spLocks noGrp="1"/>
          </p:cNvSpPr>
          <p:nvPr>
            <p:ph type="sldNum" sz="quarter" idx="10"/>
          </p:nvPr>
        </p:nvSpPr>
        <p:spPr/>
        <p:txBody>
          <a:bodyPr/>
          <a:lstStyle/>
          <a:p>
            <a:fld id="{8399458E-D4F3-40D5-B996-656F74FD2599}" type="slidenum">
              <a:rPr lang="en-US" smtClean="0"/>
              <a:t>7</a:t>
            </a:fld>
            <a:endParaRPr lang="en-US"/>
          </a:p>
        </p:txBody>
      </p:sp>
    </p:spTree>
    <p:extLst>
      <p:ext uri="{BB962C8B-B14F-4D97-AF65-F5344CB8AC3E}">
        <p14:creationId xmlns:p14="http://schemas.microsoft.com/office/powerpoint/2010/main" val="276286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10"/>
          </p:nvPr>
        </p:nvSpPr>
        <p:spPr/>
        <p:txBody>
          <a:bodyPr/>
          <a:lstStyle/>
          <a:p>
            <a:fld id="{8399458E-D4F3-40D5-B996-656F74FD2599}" type="slidenum">
              <a:rPr lang="en-US" smtClean="0"/>
              <a:t>8</a:t>
            </a:fld>
            <a:endParaRPr lang="en-US"/>
          </a:p>
        </p:txBody>
      </p:sp>
    </p:spTree>
    <p:extLst>
      <p:ext uri="{BB962C8B-B14F-4D97-AF65-F5344CB8AC3E}">
        <p14:creationId xmlns:p14="http://schemas.microsoft.com/office/powerpoint/2010/main" val="242283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a:t>
            </a:r>
          </a:p>
        </p:txBody>
      </p:sp>
      <p:sp>
        <p:nvSpPr>
          <p:cNvPr id="4" name="Slide Number Placeholder 3"/>
          <p:cNvSpPr>
            <a:spLocks noGrp="1"/>
          </p:cNvSpPr>
          <p:nvPr>
            <p:ph type="sldNum" sz="quarter" idx="10"/>
          </p:nvPr>
        </p:nvSpPr>
        <p:spPr/>
        <p:txBody>
          <a:bodyPr/>
          <a:lstStyle/>
          <a:p>
            <a:fld id="{8399458E-D4F3-40D5-B996-656F74FD2599}" type="slidenum">
              <a:rPr lang="en-US" smtClean="0"/>
              <a:t>9</a:t>
            </a:fld>
            <a:endParaRPr lang="en-US"/>
          </a:p>
        </p:txBody>
      </p:sp>
    </p:spTree>
    <p:extLst>
      <p:ext uri="{BB962C8B-B14F-4D97-AF65-F5344CB8AC3E}">
        <p14:creationId xmlns:p14="http://schemas.microsoft.com/office/powerpoint/2010/main" val="256944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428AC704-2B03-41D9-860F-036758BBD935}" type="slidenum">
              <a:rPr lang="en-US"/>
              <a:pPr>
                <a:defRPr/>
              </a:pPr>
              <a:t>‹#›</a:t>
            </a:fld>
            <a:endParaRPr lang="en-US"/>
          </a:p>
        </p:txBody>
      </p:sp>
    </p:spTree>
    <p:extLst>
      <p:ext uri="{BB962C8B-B14F-4D97-AF65-F5344CB8AC3E}">
        <p14:creationId xmlns:p14="http://schemas.microsoft.com/office/powerpoint/2010/main" val="161110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9A556F85-6ADA-46CE-A0B9-7063259D9AD7}" type="slidenum">
              <a:rPr lang="en-US"/>
              <a:pPr>
                <a:defRPr/>
              </a:pPr>
              <a:t>‹#›</a:t>
            </a:fld>
            <a:endParaRPr lang="en-US"/>
          </a:p>
        </p:txBody>
      </p:sp>
    </p:spTree>
    <p:extLst>
      <p:ext uri="{BB962C8B-B14F-4D97-AF65-F5344CB8AC3E}">
        <p14:creationId xmlns:p14="http://schemas.microsoft.com/office/powerpoint/2010/main" val="218086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D8F134AB-83C2-499C-8391-D5860A7EEAD4}" type="slidenum">
              <a:rPr lang="en-US"/>
              <a:pPr>
                <a:defRPr/>
              </a:pPr>
              <a:t>‹#›</a:t>
            </a:fld>
            <a:endParaRPr lang="en-US"/>
          </a:p>
        </p:txBody>
      </p:sp>
    </p:spTree>
    <p:extLst>
      <p:ext uri="{BB962C8B-B14F-4D97-AF65-F5344CB8AC3E}">
        <p14:creationId xmlns:p14="http://schemas.microsoft.com/office/powerpoint/2010/main" val="154650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D72403F5-9560-4A8F-98AE-9699ED251BC6}" type="slidenum">
              <a:rPr lang="en-US"/>
              <a:pPr>
                <a:defRPr/>
              </a:pPr>
              <a:t>‹#›</a:t>
            </a:fld>
            <a:endParaRPr lang="en-US"/>
          </a:p>
        </p:txBody>
      </p:sp>
    </p:spTree>
    <p:extLst>
      <p:ext uri="{BB962C8B-B14F-4D97-AF65-F5344CB8AC3E}">
        <p14:creationId xmlns:p14="http://schemas.microsoft.com/office/powerpoint/2010/main" val="93254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10E4EB5B-1881-4218-8EDC-049DB50F9CE2}" type="slidenum">
              <a:rPr lang="en-US"/>
              <a:pPr>
                <a:defRPr/>
              </a:pPr>
              <a:t>‹#›</a:t>
            </a:fld>
            <a:endParaRPr lang="en-US"/>
          </a:p>
        </p:txBody>
      </p:sp>
    </p:spTree>
    <p:extLst>
      <p:ext uri="{BB962C8B-B14F-4D97-AF65-F5344CB8AC3E}">
        <p14:creationId xmlns:p14="http://schemas.microsoft.com/office/powerpoint/2010/main" val="148257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B9A9CEC8-40E1-41F7-95F3-E5BD4BA54C4B}" type="slidenum">
              <a:rPr lang="en-US"/>
              <a:pPr>
                <a:defRPr/>
              </a:pPr>
              <a:t>‹#›</a:t>
            </a:fld>
            <a:endParaRPr lang="en-US"/>
          </a:p>
        </p:txBody>
      </p:sp>
    </p:spTree>
    <p:extLst>
      <p:ext uri="{BB962C8B-B14F-4D97-AF65-F5344CB8AC3E}">
        <p14:creationId xmlns:p14="http://schemas.microsoft.com/office/powerpoint/2010/main" val="207942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BE89AC04-4FDE-4E2F-B79D-BF1DB90C655E}" type="slidenum">
              <a:rPr lang="en-US"/>
              <a:pPr>
                <a:defRPr/>
              </a:pPr>
              <a:t>‹#›</a:t>
            </a:fld>
            <a:endParaRPr lang="en-US"/>
          </a:p>
        </p:txBody>
      </p:sp>
    </p:spTree>
    <p:extLst>
      <p:ext uri="{BB962C8B-B14F-4D97-AF65-F5344CB8AC3E}">
        <p14:creationId xmlns:p14="http://schemas.microsoft.com/office/powerpoint/2010/main" val="346470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5F4B9E58-2B8F-4143-8EE1-6A788F35B58B}" type="slidenum">
              <a:rPr lang="en-US"/>
              <a:pPr>
                <a:defRPr/>
              </a:pPr>
              <a:t>‹#›</a:t>
            </a:fld>
            <a:endParaRPr lang="en-US"/>
          </a:p>
        </p:txBody>
      </p:sp>
    </p:spTree>
    <p:extLst>
      <p:ext uri="{BB962C8B-B14F-4D97-AF65-F5344CB8AC3E}">
        <p14:creationId xmlns:p14="http://schemas.microsoft.com/office/powerpoint/2010/main" val="217012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11FDBA8-CC34-4ABF-BA20-EC50B7050B87}" type="slidenum">
              <a:rPr lang="en-US"/>
              <a:pPr>
                <a:defRPr/>
              </a:pPr>
              <a:t>‹#›</a:t>
            </a:fld>
            <a:endParaRPr lang="en-US"/>
          </a:p>
        </p:txBody>
      </p:sp>
    </p:spTree>
    <p:extLst>
      <p:ext uri="{BB962C8B-B14F-4D97-AF65-F5344CB8AC3E}">
        <p14:creationId xmlns:p14="http://schemas.microsoft.com/office/powerpoint/2010/main" val="100973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12F73AB-3FB8-4B49-82A4-41BDA9297C1F}" type="slidenum">
              <a:rPr lang="en-US"/>
              <a:pPr>
                <a:defRPr/>
              </a:pPr>
              <a:t>‹#›</a:t>
            </a:fld>
            <a:endParaRPr lang="en-US"/>
          </a:p>
        </p:txBody>
      </p:sp>
    </p:spTree>
    <p:extLst>
      <p:ext uri="{BB962C8B-B14F-4D97-AF65-F5344CB8AC3E}">
        <p14:creationId xmlns:p14="http://schemas.microsoft.com/office/powerpoint/2010/main" val="2100989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1A858413-C042-418A-A142-6BACA4428103}" type="slidenum">
              <a:rPr lang="en-US"/>
              <a:pPr>
                <a:defRPr/>
              </a:pPr>
              <a:t>‹#›</a:t>
            </a:fld>
            <a:endParaRPr lang="en-US"/>
          </a:p>
        </p:txBody>
      </p:sp>
    </p:spTree>
    <p:extLst>
      <p:ext uri="{BB962C8B-B14F-4D97-AF65-F5344CB8AC3E}">
        <p14:creationId xmlns:p14="http://schemas.microsoft.com/office/powerpoint/2010/main" val="74557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8DFC98FB-FFC4-4C28-914C-EFEAEAE37743}" type="slidenum">
              <a:rPr lang="en-US"/>
              <a:pPr>
                <a:defRPr/>
              </a:pPr>
              <a:t>‹#›</a:t>
            </a:fld>
            <a:endParaRPr lang="en-US"/>
          </a:p>
        </p:txBody>
      </p:sp>
    </p:spTree>
    <p:extLst>
      <p:ext uri="{BB962C8B-B14F-4D97-AF65-F5344CB8AC3E}">
        <p14:creationId xmlns:p14="http://schemas.microsoft.com/office/powerpoint/2010/main" val="3930177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17C4BAB-379B-4C85-89D2-125474AA4B88}" type="slidenum">
              <a:rPr lang="en-US"/>
              <a:pPr>
                <a:defRPr/>
              </a:pPr>
              <a:t>‹#›</a:t>
            </a:fld>
            <a:endParaRPr lang="en-US"/>
          </a:p>
        </p:txBody>
      </p:sp>
    </p:spTree>
    <p:extLst>
      <p:ext uri="{BB962C8B-B14F-4D97-AF65-F5344CB8AC3E}">
        <p14:creationId xmlns:p14="http://schemas.microsoft.com/office/powerpoint/2010/main" val="433170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D7C2242C-0214-42A8-87F4-624BF2F868A3}" type="slidenum">
              <a:rPr lang="en-US"/>
              <a:pPr>
                <a:defRPr/>
              </a:pPr>
              <a:t>‹#›</a:t>
            </a:fld>
            <a:endParaRPr lang="en-US"/>
          </a:p>
        </p:txBody>
      </p:sp>
    </p:spTree>
    <p:extLst>
      <p:ext uri="{BB962C8B-B14F-4D97-AF65-F5344CB8AC3E}">
        <p14:creationId xmlns:p14="http://schemas.microsoft.com/office/powerpoint/2010/main" val="234779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24C78C1E-A691-4DE3-80CE-A8BAA9198628}" type="slidenum">
              <a:rPr lang="en-US"/>
              <a:pPr>
                <a:defRPr/>
              </a:pPr>
              <a:t>‹#›</a:t>
            </a:fld>
            <a:endParaRPr lang="en-US"/>
          </a:p>
        </p:txBody>
      </p:sp>
    </p:spTree>
    <p:extLst>
      <p:ext uri="{BB962C8B-B14F-4D97-AF65-F5344CB8AC3E}">
        <p14:creationId xmlns:p14="http://schemas.microsoft.com/office/powerpoint/2010/main" val="4029516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E9C37BD-46D7-419F-80A6-3B6979064F11}" type="slidenum">
              <a:rPr lang="en-US"/>
              <a:pPr>
                <a:defRPr/>
              </a:pPr>
              <a:t>‹#›</a:t>
            </a:fld>
            <a:endParaRPr lang="en-US"/>
          </a:p>
        </p:txBody>
      </p:sp>
    </p:spTree>
    <p:extLst>
      <p:ext uri="{BB962C8B-B14F-4D97-AF65-F5344CB8AC3E}">
        <p14:creationId xmlns:p14="http://schemas.microsoft.com/office/powerpoint/2010/main" val="293344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C4FF09E-6250-47F1-9041-F81F9B81BFDA}" type="slidenum">
              <a:rPr lang="en-US"/>
              <a:pPr>
                <a:defRPr/>
              </a:pPr>
              <a:t>‹#›</a:t>
            </a:fld>
            <a:endParaRPr lang="en-US"/>
          </a:p>
        </p:txBody>
      </p:sp>
    </p:spTree>
    <p:extLst>
      <p:ext uri="{BB962C8B-B14F-4D97-AF65-F5344CB8AC3E}">
        <p14:creationId xmlns:p14="http://schemas.microsoft.com/office/powerpoint/2010/main" val="2839690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22BF61D1-5702-4325-9161-956C853B903E}" type="slidenum">
              <a:rPr lang="en-US"/>
              <a:pPr>
                <a:defRPr/>
              </a:pPr>
              <a:t>‹#›</a:t>
            </a:fld>
            <a:endParaRPr lang="en-US"/>
          </a:p>
        </p:txBody>
      </p:sp>
    </p:spTree>
    <p:extLst>
      <p:ext uri="{BB962C8B-B14F-4D97-AF65-F5344CB8AC3E}">
        <p14:creationId xmlns:p14="http://schemas.microsoft.com/office/powerpoint/2010/main" val="47705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C15279E0-E169-49C2-B9E5-E7529E42EAD1}" type="slidenum">
              <a:rPr lang="en-US"/>
              <a:pPr>
                <a:defRPr/>
              </a:pPr>
              <a:t>‹#›</a:t>
            </a:fld>
            <a:endParaRPr lang="en-US"/>
          </a:p>
        </p:txBody>
      </p:sp>
    </p:spTree>
    <p:extLst>
      <p:ext uri="{BB962C8B-B14F-4D97-AF65-F5344CB8AC3E}">
        <p14:creationId xmlns:p14="http://schemas.microsoft.com/office/powerpoint/2010/main" val="417291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8DA35347-C308-4A9C-9FE0-7570F2FA29F1}" type="slidenum">
              <a:rPr lang="en-US"/>
              <a:pPr>
                <a:defRPr/>
              </a:pPr>
              <a:t>‹#›</a:t>
            </a:fld>
            <a:endParaRPr lang="en-US"/>
          </a:p>
        </p:txBody>
      </p:sp>
    </p:spTree>
    <p:extLst>
      <p:ext uri="{BB962C8B-B14F-4D97-AF65-F5344CB8AC3E}">
        <p14:creationId xmlns:p14="http://schemas.microsoft.com/office/powerpoint/2010/main" val="332993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A8DD12F2-D612-4B84-AD62-1067FB3C6984}" type="slidenum">
              <a:rPr lang="en-US"/>
              <a:pPr>
                <a:defRPr/>
              </a:pPr>
              <a:t>‹#›</a:t>
            </a:fld>
            <a:endParaRPr lang="en-US"/>
          </a:p>
        </p:txBody>
      </p:sp>
    </p:spTree>
    <p:extLst>
      <p:ext uri="{BB962C8B-B14F-4D97-AF65-F5344CB8AC3E}">
        <p14:creationId xmlns:p14="http://schemas.microsoft.com/office/powerpoint/2010/main" val="99935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78665DF4-D28D-4ACF-AB55-E357BF307531}" type="slidenum">
              <a:rPr lang="en-US"/>
              <a:pPr>
                <a:defRPr/>
              </a:pPr>
              <a:t>‹#›</a:t>
            </a:fld>
            <a:endParaRPr lang="en-US"/>
          </a:p>
        </p:txBody>
      </p:sp>
    </p:spTree>
    <p:extLst>
      <p:ext uri="{BB962C8B-B14F-4D97-AF65-F5344CB8AC3E}">
        <p14:creationId xmlns:p14="http://schemas.microsoft.com/office/powerpoint/2010/main" val="235022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C9C3D319-BDB8-47A5-B286-22F1D1842396}" type="slidenum">
              <a:rPr lang="en-US"/>
              <a:pPr>
                <a:defRPr/>
              </a:pPr>
              <a:t>‹#›</a:t>
            </a:fld>
            <a:endParaRPr lang="en-US"/>
          </a:p>
        </p:txBody>
      </p:sp>
    </p:spTree>
    <p:extLst>
      <p:ext uri="{BB962C8B-B14F-4D97-AF65-F5344CB8AC3E}">
        <p14:creationId xmlns:p14="http://schemas.microsoft.com/office/powerpoint/2010/main" val="22022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21572AC4-EEE9-4251-BB02-D50327DE1F2A}" type="slidenum">
              <a:rPr lang="en-US"/>
              <a:pPr>
                <a:defRPr/>
              </a:pPr>
              <a:t>‹#›</a:t>
            </a:fld>
            <a:endParaRPr lang="en-US"/>
          </a:p>
        </p:txBody>
      </p:sp>
    </p:spTree>
    <p:extLst>
      <p:ext uri="{BB962C8B-B14F-4D97-AF65-F5344CB8AC3E}">
        <p14:creationId xmlns:p14="http://schemas.microsoft.com/office/powerpoint/2010/main" val="339676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9EF97DA5-A7EE-4063-8D9A-018EE5E01153}" type="slidenum">
              <a:rPr lang="en-US"/>
              <a:pPr>
                <a:defRPr/>
              </a:pPr>
              <a:t>‹#›</a:t>
            </a:fld>
            <a:endParaRPr lang="en-US"/>
          </a:p>
        </p:txBody>
      </p:sp>
    </p:spTree>
    <p:extLst>
      <p:ext uri="{BB962C8B-B14F-4D97-AF65-F5344CB8AC3E}">
        <p14:creationId xmlns:p14="http://schemas.microsoft.com/office/powerpoint/2010/main" val="258851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jpe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3359"/>
                </a:solidFill>
                <a:latin typeface="Arial" charset="0"/>
                <a:ea typeface="Univers LT Std 45 Light" pitchFamily="-111" charset="0"/>
                <a:cs typeface="+mn-cs"/>
              </a:defRPr>
            </a:lvl1pPr>
          </a:lstStyle>
          <a:p>
            <a:pPr fontAlgn="base">
              <a:spcBef>
                <a:spcPct val="0"/>
              </a:spcBef>
              <a:spcAft>
                <a:spcPct val="0"/>
              </a:spcAft>
              <a:defRPr/>
            </a:pPr>
            <a:fld id="{391ECAA7-9E3F-46C1-9AB0-39411175B575}" type="slidenum">
              <a:rPr lang="en-US"/>
              <a:pPr fontAlgn="base">
                <a:spcBef>
                  <a:spcPct val="0"/>
                </a:spcBef>
                <a:spcAft>
                  <a:spcPct val="0"/>
                </a:spcAft>
                <a:defRPr/>
              </a:pPr>
              <a:t>‹#›</a:t>
            </a:fld>
            <a:endParaRPr lang="en-US"/>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0472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3359"/>
                </a:solidFill>
                <a:latin typeface="Arial" charset="0"/>
                <a:ea typeface="Univers LT Std 45 Light" pitchFamily="-111" charset="0"/>
                <a:cs typeface="+mn-cs"/>
              </a:defRPr>
            </a:lvl1pPr>
          </a:lstStyle>
          <a:p>
            <a:pPr fontAlgn="base">
              <a:spcBef>
                <a:spcPct val="0"/>
              </a:spcBef>
              <a:spcAft>
                <a:spcPct val="0"/>
              </a:spcAft>
              <a:defRPr/>
            </a:pPr>
            <a:fld id="{26014159-F26F-40C5-8405-06E2F278BE32}" type="slidenum">
              <a:rPr lang="en-US"/>
              <a:pPr fontAlgn="base">
                <a:spcBef>
                  <a:spcPct val="0"/>
                </a:spcBef>
                <a:spcAft>
                  <a:spcPct val="0"/>
                </a:spcAft>
                <a:defRPr/>
              </a:pPr>
              <a:t>‹#›</a:t>
            </a:fld>
            <a:endParaRPr lang="en-US"/>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56157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3359"/>
                </a:solidFill>
                <a:latin typeface="Arial" charset="0"/>
                <a:ea typeface="Univers LT Std 45 Light" pitchFamily="-111" charset="0"/>
                <a:cs typeface="+mn-cs"/>
              </a:defRPr>
            </a:lvl1pPr>
          </a:lstStyle>
          <a:p>
            <a:pPr fontAlgn="base">
              <a:spcBef>
                <a:spcPct val="0"/>
              </a:spcBef>
              <a:spcAft>
                <a:spcPct val="0"/>
              </a:spcAft>
              <a:defRPr/>
            </a:pPr>
            <a:fld id="{409D025E-AEE8-4FD9-A320-644478A1824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33339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gov/ihcda/4081.htm"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gov/ihcda/4081.htm"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gov/ihcda/4083.htm"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hlester@ihcda.in.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gov/ihcda/files/21-33-2021-Federal-Programs-Income-and-Rent-Limits.pdf"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indianahousingnow.org/" TargetMode="External"/><Relationship Id="rId4" Type="http://schemas.openxmlformats.org/officeDocument/2006/relationships/hyperlink" Target="https://online.ihcda.in.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otc.cdc.nicusa.com/Public2.aspx?portal=indiana&amp;organization=Indiana%20Housing%20and%20Community%20Development%20Authority"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hyperlink" Target="https://www.sam.gov/SAM/pages/public/searchRecords/search.jsf"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in.gov/ihcda/files/2021-Final-HOME-Rental-Policy.pdf"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s://www.in.gov/ihcda/files/CDBG,-HOME,-HTF-Program-Manual-4thEdition.pdf" TargetMode="External"/><Relationship Id="rId5" Type="http://schemas.openxmlformats.org/officeDocument/2006/relationships/hyperlink" Target="https://www.in.gov/ihcda/developers/community-housing-development-organizations-chdo/" TargetMode="External"/><Relationship Id="rId4" Type="http://schemas.openxmlformats.org/officeDocument/2006/relationships/hyperlink" Target="http://www.in.gov/myihcda/chdo.ht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mailto:eoesterle@ihcda.in.gov"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s://www.in.gov/ihcda/files/22-13-2022-Action-Plan-for-Housing-and-Community-Devleopment-revised.pdf" TargetMode="External"/><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762000" y="3657600"/>
            <a:ext cx="7772400" cy="1139841"/>
          </a:xfrm>
        </p:spPr>
        <p:txBody>
          <a:bodyPr>
            <a:normAutofit fontScale="90000"/>
          </a:bodyPr>
          <a:lstStyle/>
          <a:p>
            <a:r>
              <a:rPr lang="en-US" altLang="en-US" sz="5300" cap="none" dirty="0">
                <a:ea typeface="ＭＳ Ｐゴシック" pitchFamily="34" charset="-128"/>
              </a:rPr>
              <a:t>IHCDA</a:t>
            </a:r>
            <a:br>
              <a:rPr lang="en-US" altLang="en-US" sz="5300" cap="none" dirty="0">
                <a:ea typeface="ＭＳ Ｐゴシック" pitchFamily="34" charset="-128"/>
              </a:rPr>
            </a:br>
            <a:r>
              <a:rPr lang="en-US" altLang="en-US" sz="5300" cap="none" dirty="0">
                <a:ea typeface="ＭＳ Ｐゴシック" pitchFamily="34" charset="-128"/>
              </a:rPr>
              <a:t>2021 HOME Round </a:t>
            </a:r>
            <a:br>
              <a:rPr lang="en-US" altLang="en-US" sz="5300" cap="none" dirty="0">
                <a:ea typeface="ＭＳ Ｐゴシック" pitchFamily="34" charset="-128"/>
              </a:rPr>
            </a:br>
            <a:r>
              <a:rPr lang="en-US" altLang="en-US" sz="5300" cap="none" dirty="0">
                <a:ea typeface="ＭＳ Ｐゴシック" pitchFamily="34" charset="-128"/>
              </a:rPr>
              <a:t>Policy Webinar</a:t>
            </a:r>
            <a:br>
              <a:rPr lang="en-US" altLang="en-US" sz="4000" cap="none" dirty="0">
                <a:ea typeface="ＭＳ Ｐゴシック" pitchFamily="34" charset="-128"/>
              </a:rPr>
            </a:br>
            <a:br>
              <a:rPr lang="en-US" altLang="en-US" sz="4000" cap="none" dirty="0">
                <a:ea typeface="ＭＳ Ｐゴシック" pitchFamily="34" charset="-128"/>
              </a:rPr>
            </a:br>
            <a:r>
              <a:rPr lang="en-US" altLang="en-US" sz="2700" cap="none" dirty="0">
                <a:solidFill>
                  <a:srgbClr val="A2AD00"/>
                </a:solidFill>
                <a:ea typeface="ＭＳ Ｐゴシック" pitchFamily="34" charset="-128"/>
              </a:rPr>
              <a:t>March 17th, 2022</a:t>
            </a:r>
            <a:br>
              <a:rPr lang="en-US" altLang="en-US" cap="none" dirty="0">
                <a:ea typeface="ＭＳ Ｐゴシック" pitchFamily="34" charset="-128"/>
              </a:rPr>
            </a:br>
            <a:endParaRPr lang="en-US" altLang="en-US" cap="none" dirty="0">
              <a:ea typeface="ＭＳ Ｐゴシック" pitchFamily="34" charset="-128"/>
            </a:endParaRPr>
          </a:p>
        </p:txBody>
      </p:sp>
    </p:spTree>
    <p:extLst>
      <p:ext uri="{BB962C8B-B14F-4D97-AF65-F5344CB8AC3E}">
        <p14:creationId xmlns:p14="http://schemas.microsoft.com/office/powerpoint/2010/main" val="659819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364537" cy="1143000"/>
          </a:xfrm>
        </p:spPr>
        <p:txBody>
          <a:bodyPr/>
          <a:lstStyle/>
          <a:p>
            <a:r>
              <a:rPr lang="en-US" cap="none" dirty="0">
                <a:latin typeface="Arial Bold" panose="020B0704020202020204" pitchFamily="34" charset="0"/>
                <a:ea typeface="ＭＳ Ｐゴシック" panose="020B0600070205080204" pitchFamily="34" charset="-128"/>
                <a:cs typeface="Arial Bold" panose="020B0704020202020204" pitchFamily="34" charset="0"/>
              </a:rPr>
              <a:t>Community Housing Development Organizations (CHDOs)</a:t>
            </a:r>
            <a:endParaRPr lang="en-US" cap="none" dirty="0"/>
          </a:p>
        </p:txBody>
      </p:sp>
      <p:sp>
        <p:nvSpPr>
          <p:cNvPr id="3" name="Content Placeholder 2"/>
          <p:cNvSpPr>
            <a:spLocks noGrp="1"/>
          </p:cNvSpPr>
          <p:nvPr>
            <p:ph idx="1"/>
          </p:nvPr>
        </p:nvSpPr>
        <p:spPr>
          <a:xfrm>
            <a:off x="914400" y="1676400"/>
            <a:ext cx="6248400" cy="4525963"/>
          </a:xfrm>
        </p:spPr>
        <p:txBody>
          <a:bodyPr/>
          <a:lstStyle/>
          <a:p>
            <a:pPr marL="285750" indent="-285750">
              <a:buFont typeface="Arial" panose="020B0604020202020204" pitchFamily="34" charset="0"/>
              <a:buChar char="•"/>
              <a:defRPr/>
            </a:pPr>
            <a:r>
              <a:rPr lang="en-US" altLang="en-US" sz="2400" dirty="0">
                <a:ea typeface="Calibri" panose="020F0502020204030204" pitchFamily="34" charset="0"/>
                <a:cs typeface="Arial" panose="020B0604020202020204" pitchFamily="34" charset="0"/>
              </a:rPr>
              <a:t>CHDOs are private, non-profit, community-based organizations, that have staff with a capacity to develop affordable housing for the communities they serve.</a:t>
            </a:r>
          </a:p>
          <a:p>
            <a:pPr marL="285750" indent="-285750">
              <a:buFont typeface="Arial" panose="020B0604020202020204" pitchFamily="34" charset="0"/>
              <a:buChar char="•"/>
              <a:defRPr/>
            </a:pPr>
            <a:endParaRPr lang="en-US" altLang="en-US" sz="24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US" altLang="en-US" sz="2400" dirty="0">
                <a:ea typeface="Calibri" panose="020F0502020204030204" pitchFamily="34" charset="0"/>
                <a:cs typeface="Arial" panose="020B0604020202020204" pitchFamily="34" charset="0"/>
              </a:rPr>
              <a:t>In order to qualify for certification as an IHCDA CHDO, an organization must meet certain HUD specified criteria pertaining to their legal status, board make-up, capacity, and experience.</a:t>
            </a:r>
            <a:endParaRPr lang="en-US" altLang="en-US"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400" dirty="0">
              <a:ea typeface="Calibri" panose="020F0502020204030204" pitchFamily="34" charset="0"/>
              <a:cs typeface="Arial" panose="020B0604020202020204" pitchFamily="34" charset="0"/>
            </a:endParaRPr>
          </a:p>
          <a:p>
            <a:pPr marL="973138" lvl="1" indent="-285750"/>
            <a:endParaRPr lang="en-US" sz="1800" dirty="0"/>
          </a:p>
          <a:p>
            <a:endParaRPr lang="en-US" dirty="0"/>
          </a:p>
        </p:txBody>
      </p:sp>
    </p:spTree>
    <p:extLst>
      <p:ext uri="{BB962C8B-B14F-4D97-AF65-F5344CB8AC3E}">
        <p14:creationId xmlns:p14="http://schemas.microsoft.com/office/powerpoint/2010/main" val="3261819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CHDO Roles</a:t>
            </a:r>
            <a:endParaRPr lang="en-US" cap="none" dirty="0"/>
          </a:p>
        </p:txBody>
      </p:sp>
      <p:sp>
        <p:nvSpPr>
          <p:cNvPr id="3" name="Content Placeholder 2"/>
          <p:cNvSpPr>
            <a:spLocks noGrp="1"/>
          </p:cNvSpPr>
          <p:nvPr>
            <p:ph idx="1"/>
          </p:nvPr>
        </p:nvSpPr>
        <p:spPr>
          <a:xfrm>
            <a:off x="914400" y="1341437"/>
            <a:ext cx="7543800" cy="4525963"/>
          </a:xfrm>
        </p:spPr>
        <p:txBody>
          <a:bodyPr/>
          <a:lstStyle/>
          <a:p>
            <a:pPr marL="285750" indent="-285750">
              <a:buFont typeface="Arial" panose="020B0604020202020204" pitchFamily="34" charset="0"/>
              <a:buChar char="•"/>
              <a:defRPr/>
            </a:pPr>
            <a:r>
              <a:rPr lang="en-US" altLang="en-US" sz="2400" b="1" dirty="0">
                <a:ea typeface="Calibri" panose="020F0502020204030204" pitchFamily="34" charset="0"/>
                <a:cs typeface="Arial" panose="020B0604020202020204" pitchFamily="34" charset="0"/>
              </a:rPr>
              <a:t>Owner</a:t>
            </a:r>
            <a:r>
              <a:rPr lang="en-US" altLang="en-US" sz="2000" dirty="0">
                <a:ea typeface="Calibri" panose="020F0502020204030204" pitchFamily="34" charset="0"/>
                <a:cs typeface="Arial" panose="020B0604020202020204" pitchFamily="34" charset="0"/>
              </a:rPr>
              <a:t> – the CHDO owns the property fee simple throughout the affordability period and hires a developer for the project</a:t>
            </a:r>
          </a:p>
          <a:p>
            <a:pPr marL="285750" indent="-285750">
              <a:buFont typeface="Arial" panose="020B0604020202020204" pitchFamily="34" charset="0"/>
              <a:buChar char="•"/>
              <a:defRPr/>
            </a:pPr>
            <a:endParaRPr lang="en-US" altLang="en-US" sz="11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US" altLang="en-US" sz="2400" b="1" dirty="0">
                <a:ea typeface="Calibri" panose="020F0502020204030204" pitchFamily="34" charset="0"/>
                <a:cs typeface="Arial" panose="020B0604020202020204" pitchFamily="34" charset="0"/>
              </a:rPr>
              <a:t>Developer</a:t>
            </a:r>
            <a:r>
              <a:rPr lang="en-US" altLang="en-US" sz="2000" dirty="0">
                <a:ea typeface="Calibri" panose="020F0502020204030204" pitchFamily="34" charset="0"/>
                <a:cs typeface="Arial" panose="020B0604020202020204" pitchFamily="34" charset="0"/>
              </a:rPr>
              <a:t> – the CHDO is the sole developer AND owns the property fee simple throughout the affordability period</a:t>
            </a:r>
          </a:p>
          <a:p>
            <a:pPr marL="285750" indent="-285750">
              <a:buFont typeface="Arial" panose="020B0604020202020204" pitchFamily="34" charset="0"/>
              <a:buChar char="•"/>
              <a:defRPr/>
            </a:pPr>
            <a:endParaRPr lang="en-US" altLang="en-US" sz="11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US" altLang="en-US" sz="2400" b="1" dirty="0">
                <a:ea typeface="Calibri" panose="020F0502020204030204" pitchFamily="34" charset="0"/>
                <a:cs typeface="Arial" panose="020B0604020202020204" pitchFamily="34" charset="0"/>
              </a:rPr>
              <a:t>Sponsor</a:t>
            </a:r>
            <a:r>
              <a:rPr lang="en-US" altLang="en-US" sz="2000" dirty="0">
                <a:ea typeface="Calibri" panose="020F0502020204030204" pitchFamily="34" charset="0"/>
                <a:cs typeface="Arial" panose="020B0604020202020204" pitchFamily="34" charset="0"/>
              </a:rPr>
              <a:t> – the CHDO sponsors the project by either:</a:t>
            </a:r>
          </a:p>
          <a:p>
            <a:pPr>
              <a:defRPr/>
            </a:pPr>
            <a:endParaRPr lang="en-US" altLang="en-US" sz="1100" dirty="0">
              <a:ea typeface="Calibri" panose="020F0502020204030204" pitchFamily="34" charset="0"/>
              <a:cs typeface="Arial" panose="020B0604020202020204" pitchFamily="34" charset="0"/>
            </a:endParaRPr>
          </a:p>
          <a:p>
            <a:pPr marL="973138" lvl="1" indent="-285750">
              <a:defRPr/>
            </a:pPr>
            <a:r>
              <a:rPr lang="en-US" altLang="en-US" dirty="0">
                <a:ea typeface="Calibri" panose="020F0502020204030204" pitchFamily="34" charset="0"/>
                <a:cs typeface="Arial" panose="020B0604020202020204" pitchFamily="34" charset="0"/>
              </a:rPr>
              <a:t>The project is developed by a CHDO affiliate, defined as a CHDO’s wholly owned subsidiary, which is in sole charge of the development process or,</a:t>
            </a:r>
          </a:p>
          <a:p>
            <a:pPr lvl="1" indent="0">
              <a:buNone/>
              <a:defRPr/>
            </a:pPr>
            <a:endParaRPr lang="en-US" altLang="en-US" sz="1050" dirty="0">
              <a:ea typeface="Calibri" panose="020F0502020204030204" pitchFamily="34" charset="0"/>
              <a:cs typeface="Arial" panose="020B0604020202020204" pitchFamily="34" charset="0"/>
            </a:endParaRPr>
          </a:p>
          <a:p>
            <a:pPr marL="973138" lvl="1" indent="-285750">
              <a:defRPr/>
            </a:pPr>
            <a:r>
              <a:rPr lang="en-US" altLang="en-US" dirty="0">
                <a:ea typeface="Calibri" panose="020F0502020204030204" pitchFamily="34" charset="0"/>
                <a:cs typeface="Arial" panose="020B0604020202020204" pitchFamily="34" charset="0"/>
              </a:rPr>
              <a:t>The CHDO develops rental housing on behalf of another non-profit organization. The sponsoring CHDO must own the property during the development period, be in sole charge of the development process, and then transfer the project to the partnering non-profit upon completion.</a:t>
            </a:r>
          </a:p>
          <a:p>
            <a:pPr marL="285750" indent="-285750">
              <a:buFont typeface="Arial" panose="020B0604020202020204" pitchFamily="34" charset="0"/>
              <a:buChar char="•"/>
              <a:defRPr/>
            </a:pPr>
            <a:endParaRPr lang="en-US" altLang="en-US" sz="2400" dirty="0">
              <a:ea typeface="Calibri" panose="020F0502020204030204" pitchFamily="34" charset="0"/>
              <a:cs typeface="Arial" panose="020B0604020202020204" pitchFamily="34" charset="0"/>
            </a:endParaRPr>
          </a:p>
          <a:p>
            <a:pPr marL="973138" lvl="1" indent="-285750"/>
            <a:endParaRPr lang="en-US" sz="1800" dirty="0"/>
          </a:p>
          <a:p>
            <a:endParaRPr lang="en-US" dirty="0"/>
          </a:p>
        </p:txBody>
      </p:sp>
    </p:spTree>
    <p:extLst>
      <p:ext uri="{BB962C8B-B14F-4D97-AF65-F5344CB8AC3E}">
        <p14:creationId xmlns:p14="http://schemas.microsoft.com/office/powerpoint/2010/main" val="2785949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Benefits of being a certified CHDO</a:t>
            </a:r>
            <a:endParaRPr lang="en-US" cap="none" dirty="0"/>
          </a:p>
        </p:txBody>
      </p:sp>
      <p:sp>
        <p:nvSpPr>
          <p:cNvPr id="3" name="Content Placeholder 2"/>
          <p:cNvSpPr>
            <a:spLocks noGrp="1"/>
          </p:cNvSpPr>
          <p:nvPr>
            <p:ph idx="1"/>
          </p:nvPr>
        </p:nvSpPr>
        <p:spPr>
          <a:xfrm>
            <a:off x="762000" y="1371600"/>
            <a:ext cx="7315200" cy="4525963"/>
          </a:xfrm>
        </p:spPr>
        <p:txBody>
          <a:bodyPr/>
          <a:lstStyle/>
          <a:p>
            <a:pPr>
              <a:defRPr/>
            </a:pPr>
            <a:r>
              <a:rPr lang="en-US" altLang="en-US" sz="2400" b="1" dirty="0">
                <a:ea typeface="Calibri" panose="020F0502020204030204" pitchFamily="34" charset="0"/>
                <a:cs typeface="Arial" panose="020B0604020202020204" pitchFamily="34" charset="0"/>
              </a:rPr>
              <a:t>IHCDA is required to reserve a minimum of 15% of annual allocation of HOME funds for CHDOs.</a:t>
            </a:r>
          </a:p>
          <a:p>
            <a:pPr marL="285750" indent="-285750">
              <a:buFont typeface="Arial" panose="020B0604020202020204" pitchFamily="34" charset="0"/>
              <a:buChar char="•"/>
              <a:defRPr/>
            </a:pPr>
            <a:endParaRPr lang="en-US" altLang="en-US" sz="11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US" altLang="en-US" dirty="0">
                <a:ea typeface="Calibri" panose="020F0502020204030204" pitchFamily="34" charset="0"/>
                <a:cs typeface="Arial" panose="020B0604020202020204" pitchFamily="34" charset="0"/>
              </a:rPr>
              <a:t>As previously mentioned, CHDOs are eligible to request up to $1,500,000 in HOME funds vs. a max request of $1,000,000 for non-CHDOs.</a:t>
            </a:r>
          </a:p>
          <a:p>
            <a:pPr>
              <a:defRPr/>
            </a:pPr>
            <a:endParaRPr lang="en-US" altLang="en-US"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US" altLang="en-US" dirty="0">
                <a:ea typeface="Calibri" panose="020F0502020204030204" pitchFamily="34" charset="0"/>
                <a:cs typeface="Arial" panose="020B0604020202020204" pitchFamily="34" charset="0"/>
              </a:rPr>
              <a:t>CHDOs will have their HOME application fee refunded.</a:t>
            </a:r>
          </a:p>
          <a:p>
            <a:pPr marL="285750" indent="-285750">
              <a:buFont typeface="Arial" panose="020B0604020202020204" pitchFamily="34" charset="0"/>
              <a:buChar char="•"/>
              <a:defRPr/>
            </a:pPr>
            <a:endParaRPr lang="en-US" altLang="en-US"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US" altLang="en-US" dirty="0">
                <a:ea typeface="Calibri" panose="020F0502020204030204" pitchFamily="34" charset="0"/>
                <a:cs typeface="Arial" panose="020B0604020202020204" pitchFamily="34" charset="0"/>
              </a:rPr>
              <a:t>CHDOs are eligible to receive three additional application points.</a:t>
            </a:r>
          </a:p>
          <a:p>
            <a:pPr marL="285750" indent="-285750">
              <a:buFont typeface="Arial" panose="020B0604020202020204" pitchFamily="34" charset="0"/>
              <a:buChar char="•"/>
              <a:defRPr/>
            </a:pPr>
            <a:endParaRPr lang="en-US" altLang="en-US"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US" altLang="en-US" dirty="0">
                <a:ea typeface="Calibri" panose="020F0502020204030204" pitchFamily="34" charset="0"/>
                <a:cs typeface="Arial" panose="020B0604020202020204" pitchFamily="34" charset="0"/>
              </a:rPr>
              <a:t>CHDOs are eligible to apply for Seed Money/Pre-Development Loans of up to $30,000 per project.</a:t>
            </a:r>
          </a:p>
          <a:p>
            <a:pPr>
              <a:defRPr/>
            </a:pPr>
            <a:endParaRPr lang="en-US" altLang="en-US"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0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0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0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105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0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0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400" dirty="0">
              <a:ea typeface="Calibri" panose="020F0502020204030204" pitchFamily="34" charset="0"/>
              <a:cs typeface="Arial" panose="020B0604020202020204" pitchFamily="34" charset="0"/>
            </a:endParaRPr>
          </a:p>
          <a:p>
            <a:pPr marL="973138" lvl="1" indent="-285750"/>
            <a:endParaRPr lang="en-US" sz="1800" dirty="0"/>
          </a:p>
          <a:p>
            <a:endParaRPr lang="en-US" dirty="0"/>
          </a:p>
        </p:txBody>
      </p:sp>
    </p:spTree>
    <p:extLst>
      <p:ext uri="{BB962C8B-B14F-4D97-AF65-F5344CB8AC3E}">
        <p14:creationId xmlns:p14="http://schemas.microsoft.com/office/powerpoint/2010/main" val="771196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Benefits of being a certified CHDO</a:t>
            </a:r>
            <a:endParaRPr lang="en-US" cap="none" dirty="0"/>
          </a:p>
        </p:txBody>
      </p:sp>
      <p:sp>
        <p:nvSpPr>
          <p:cNvPr id="3" name="Content Placeholder 2"/>
          <p:cNvSpPr>
            <a:spLocks noGrp="1"/>
          </p:cNvSpPr>
          <p:nvPr>
            <p:ph idx="1"/>
          </p:nvPr>
        </p:nvSpPr>
        <p:spPr>
          <a:xfrm>
            <a:off x="914400" y="1341437"/>
            <a:ext cx="7543800" cy="4525963"/>
          </a:xfrm>
        </p:spPr>
        <p:txBody>
          <a:bodyPr/>
          <a:lstStyle/>
          <a:p>
            <a:pPr>
              <a:defRPr/>
            </a:pPr>
            <a:r>
              <a:rPr lang="en-US" altLang="en-US" sz="2400" b="1" dirty="0">
                <a:ea typeface="Calibri" panose="020F0502020204030204" pitchFamily="34" charset="0"/>
                <a:cs typeface="Arial" panose="020B0604020202020204" pitchFamily="34" charset="0"/>
              </a:rPr>
              <a:t>CHDOs are eligible to request a $50,000 Operating Supplement with their application.  </a:t>
            </a:r>
          </a:p>
          <a:p>
            <a:pPr marL="285750" indent="-285750">
              <a:buFont typeface="Arial" panose="020B0604020202020204" pitchFamily="34" charset="0"/>
              <a:buChar char="•"/>
              <a:defRPr/>
            </a:pPr>
            <a:endParaRPr lang="en-US" sz="1050" dirty="0"/>
          </a:p>
          <a:p>
            <a:pPr marL="285750" indent="-285750">
              <a:buFont typeface="Arial" panose="020B0604020202020204" pitchFamily="34" charset="0"/>
              <a:buChar char="•"/>
              <a:defRPr/>
            </a:pPr>
            <a:r>
              <a:rPr lang="en-US" sz="1600" dirty="0"/>
              <a:t>Also, CHDOs that have been awarded funding for rental projects may be eligible for an additional $25,000 operating supplement grant* in year two of their project if they meet the following criteria:</a:t>
            </a:r>
          </a:p>
          <a:p>
            <a:pPr>
              <a:defRPr/>
            </a:pPr>
            <a:endParaRPr lang="en-US" sz="1600" dirty="0"/>
          </a:p>
          <a:p>
            <a:pPr marL="739775" lvl="1" indent="-285750"/>
            <a:r>
              <a:rPr lang="en-US" dirty="0"/>
              <a:t>They have begun construction of their project within the first 12 months after the executed agreement.</a:t>
            </a:r>
          </a:p>
          <a:p>
            <a:pPr marL="739775" lvl="1" indent="-285750"/>
            <a:r>
              <a:rPr lang="en-US" dirty="0"/>
              <a:t>They have drawn a minimum of 25% of their rental/homebuyer award.</a:t>
            </a:r>
          </a:p>
          <a:p>
            <a:pPr marL="739775" lvl="1" indent="-285750"/>
            <a:r>
              <a:rPr lang="en-US" dirty="0"/>
              <a:t>They have drawn 100% of any previously awarded CHDO Operating Supplements.</a:t>
            </a:r>
          </a:p>
          <a:p>
            <a:pPr marL="739775" lvl="1" indent="-285750"/>
            <a:r>
              <a:rPr lang="en-US" dirty="0"/>
              <a:t> The 25% match requirement is temporarily waived. Eligible match can still count towards an applicant’s total banked match. </a:t>
            </a:r>
          </a:p>
          <a:p>
            <a:pPr indent="-233363"/>
            <a:endParaRPr lang="en-US" sz="1600" dirty="0"/>
          </a:p>
          <a:p>
            <a:pPr marL="285750" indent="-285750">
              <a:buFont typeface="Arial" panose="020B0604020202020204" pitchFamily="34" charset="0"/>
              <a:buChar char="•"/>
              <a:defRPr/>
            </a:pPr>
            <a:endParaRPr lang="en-US" altLang="en-US" sz="11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400" dirty="0">
              <a:ea typeface="Calibri" panose="020F0502020204030204" pitchFamily="34" charset="0"/>
              <a:cs typeface="Arial" panose="020B0604020202020204" pitchFamily="34" charset="0"/>
            </a:endParaRPr>
          </a:p>
          <a:p>
            <a:pPr marL="973138" lvl="1" indent="-285750"/>
            <a:endParaRPr lang="en-US" sz="1800" dirty="0"/>
          </a:p>
          <a:p>
            <a:endParaRPr lang="en-US" dirty="0"/>
          </a:p>
        </p:txBody>
      </p:sp>
      <p:sp>
        <p:nvSpPr>
          <p:cNvPr id="4" name="TextBox 3">
            <a:extLst>
              <a:ext uri="{FF2B5EF4-FFF2-40B4-BE49-F238E27FC236}">
                <a16:creationId xmlns:a16="http://schemas.microsoft.com/office/drawing/2014/main" id="{D38D53E8-47E9-4184-B87D-0EC07BD96F91}"/>
              </a:ext>
            </a:extLst>
          </p:cNvPr>
          <p:cNvSpPr txBox="1"/>
          <p:nvPr/>
        </p:nvSpPr>
        <p:spPr>
          <a:xfrm>
            <a:off x="322263" y="5181600"/>
            <a:ext cx="5181600" cy="1261884"/>
          </a:xfrm>
          <a:prstGeom prst="rect">
            <a:avLst/>
          </a:prstGeom>
          <a:noFill/>
        </p:spPr>
        <p:txBody>
          <a:bodyPr wrap="square" rtlCol="0">
            <a:spAutoFit/>
          </a:bodyPr>
          <a:lstStyle/>
          <a:p>
            <a:pPr marL="111125" indent="-111125" defTabSz="114300"/>
            <a:r>
              <a:rPr lang="en-US" sz="1600" dirty="0">
                <a:solidFill>
                  <a:srgbClr val="103458"/>
                </a:solidFill>
              </a:rPr>
              <a:t>*</a:t>
            </a:r>
            <a:r>
              <a:rPr lang="en-US" sz="1200" dirty="0">
                <a:solidFill>
                  <a:srgbClr val="103458"/>
                </a:solidFill>
              </a:rPr>
              <a:t>CHDOs receiving a second year of CHDO Operating Supplement may                  	receive funds in an amount not to exceed $50,000 per project and $75,000      total within one program year. CHDO Operating Supplement cannot exceed  </a:t>
            </a:r>
          </a:p>
          <a:p>
            <a:pPr indent="-233363"/>
            <a:r>
              <a:rPr lang="en-US" sz="1200" dirty="0">
                <a:solidFill>
                  <a:srgbClr val="103458"/>
                </a:solidFill>
              </a:rPr>
              <a:t>   the greater of $50,000 or 50% of the CHDO’s total annual operating</a:t>
            </a:r>
          </a:p>
          <a:p>
            <a:pPr indent="-233363"/>
            <a:r>
              <a:rPr lang="en-US" sz="1200" dirty="0">
                <a:solidFill>
                  <a:srgbClr val="103458"/>
                </a:solidFill>
              </a:rPr>
              <a:t>   expenses within one program year. Program year is defined as beginning in July       and ending in June.  </a:t>
            </a:r>
          </a:p>
        </p:txBody>
      </p:sp>
    </p:spTree>
    <p:extLst>
      <p:ext uri="{BB962C8B-B14F-4D97-AF65-F5344CB8AC3E}">
        <p14:creationId xmlns:p14="http://schemas.microsoft.com/office/powerpoint/2010/main" val="2479065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0554"/>
            <a:ext cx="8364537" cy="1143000"/>
          </a:xfrm>
        </p:spPr>
        <p:txBody>
          <a:bodyPr/>
          <a:lstStyle/>
          <a:p>
            <a:r>
              <a:rPr lang="en-US" cap="none" dirty="0"/>
              <a:t>CHDO Certification</a:t>
            </a:r>
          </a:p>
        </p:txBody>
      </p:sp>
      <p:sp>
        <p:nvSpPr>
          <p:cNvPr id="4" name="Content Placeholder 2"/>
          <p:cNvSpPr txBox="1">
            <a:spLocks/>
          </p:cNvSpPr>
          <p:nvPr/>
        </p:nvSpPr>
        <p:spPr bwMode="auto">
          <a:xfrm>
            <a:off x="914401" y="1371600"/>
            <a:ext cx="73913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buClr>
                <a:srgbClr val="003359"/>
              </a:buClr>
              <a:buFont typeface="Arial" pitchFamily="34" charset="0"/>
              <a:buNone/>
              <a:defRPr sz="1800" b="0" i="0" kern="1200">
                <a:solidFill>
                  <a:srgbClr val="003359"/>
                </a:solidFill>
                <a:latin typeface="Arial"/>
                <a:ea typeface="ＭＳ Ｐゴシック" pitchFamily="-112" charset="-128"/>
                <a:cs typeface="Arial"/>
              </a:defRPr>
            </a:lvl1pPr>
            <a:lvl2pPr marL="687388" indent="-225425" algn="l" rtl="0" eaLnBrk="0" fontAlgn="base" hangingPunct="0">
              <a:spcBef>
                <a:spcPct val="0"/>
              </a:spcBef>
              <a:spcAft>
                <a:spcPct val="0"/>
              </a:spcAft>
              <a:buClr>
                <a:srgbClr val="003359"/>
              </a:buClr>
              <a:buFont typeface="Arial" pitchFamily="34" charset="0"/>
              <a:buChar char="•"/>
              <a:defRPr sz="1600" b="0" i="0" kern="1200">
                <a:solidFill>
                  <a:srgbClr val="003359"/>
                </a:solidFill>
                <a:latin typeface="Arial"/>
                <a:ea typeface="ＭＳ Ｐゴシック" pitchFamily="-112" charset="-128"/>
                <a:cs typeface="Arial"/>
              </a:defRPr>
            </a:lvl2pPr>
            <a:lvl3pPr marL="1141413" indent="-227013" algn="l" rtl="0" eaLnBrk="0" fontAlgn="base" hangingPunct="0">
              <a:spcBef>
                <a:spcPct val="0"/>
              </a:spcBef>
              <a:spcAft>
                <a:spcPct val="0"/>
              </a:spcAft>
              <a:buClr>
                <a:srgbClr val="003359"/>
              </a:buClr>
              <a:buFont typeface="Frutiger LT Std 45 Light" pitchFamily="34" charset="0"/>
              <a:buChar char="‐"/>
              <a:defRPr sz="1400" b="0" i="0" kern="1200">
                <a:solidFill>
                  <a:srgbClr val="003359"/>
                </a:solidFill>
                <a:latin typeface="Arial"/>
                <a:ea typeface="ＭＳ Ｐゴシック" pitchFamily="-112" charset="-128"/>
                <a:cs typeface="Arial"/>
              </a:defRPr>
            </a:lvl3pPr>
            <a:lvl4pPr marL="1601788" indent="-225425" algn="l" rtl="0" eaLnBrk="0" fontAlgn="base" hangingPunct="0">
              <a:spcBef>
                <a:spcPct val="0"/>
              </a:spcBef>
              <a:spcAft>
                <a:spcPct val="0"/>
              </a:spcAft>
              <a:buClr>
                <a:srgbClr val="003359"/>
              </a:buClr>
              <a:buFont typeface="Arial" pitchFamily="34" charset="0"/>
              <a:buChar char="•"/>
              <a:defRPr sz="1200" b="0" i="0" kern="1200">
                <a:solidFill>
                  <a:srgbClr val="003359"/>
                </a:solidFill>
                <a:latin typeface="Arial"/>
                <a:ea typeface="ＭＳ Ｐゴシック" pitchFamily="-112" charset="-128"/>
                <a:cs typeface="Arial"/>
              </a:defRPr>
            </a:lvl4pPr>
            <a:lvl5pPr marL="2055813" indent="-227013" algn="l" rtl="0" eaLnBrk="0" fontAlgn="base" hangingPunct="0">
              <a:spcBef>
                <a:spcPct val="0"/>
              </a:spcBef>
              <a:spcAft>
                <a:spcPct val="0"/>
              </a:spcAft>
              <a:buClr>
                <a:srgbClr val="003359"/>
              </a:buClr>
              <a:buFont typeface="Frutiger LT Std 45 Light" pitchFamily="34" charset="0"/>
              <a:buChar char="‐"/>
              <a:defRPr sz="1000" b="0" i="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CHDOs must (re)certify with each HOME activity. The CHDO Application Workbook is available for download on the </a:t>
            </a:r>
            <a:r>
              <a:rPr lang="en-US" sz="2400" b="1" dirty="0">
                <a:hlinkClick r:id="rId3"/>
              </a:rPr>
              <a:t>IHCDA website</a:t>
            </a:r>
            <a:r>
              <a:rPr lang="en-US" sz="2400" b="1" dirty="0"/>
              <a:t>.</a:t>
            </a:r>
          </a:p>
          <a:p>
            <a:endParaRPr lang="en-US" sz="1600" dirty="0"/>
          </a:p>
          <a:p>
            <a:pPr marL="285750" indent="-285750">
              <a:buFont typeface="Arial" pitchFamily="34" charset="0"/>
              <a:buChar char="•"/>
            </a:pPr>
            <a:r>
              <a:rPr lang="en-US" dirty="0"/>
              <a:t>If a partner wishes to be certified as a CHDO so that it may apply for the additional $500,000 in HOME funds, it must submit its CHDO certification to IHCDA by March 28, 2022. </a:t>
            </a:r>
          </a:p>
          <a:p>
            <a:pPr marL="285750" indent="-285750">
              <a:buFont typeface="Arial" pitchFamily="34" charset="0"/>
              <a:buChar char="•"/>
            </a:pPr>
            <a:endParaRPr lang="en-US" sz="1050" dirty="0"/>
          </a:p>
          <a:p>
            <a:pPr marL="285750" indent="-285750">
              <a:buFont typeface="Arial" pitchFamily="34" charset="0"/>
              <a:buChar char="•"/>
            </a:pPr>
            <a:r>
              <a:rPr lang="en-US" dirty="0"/>
              <a:t>CHDO documentation should be uploaded to the folder on OneDrive that will also be used for the applicant’s HOME application. Please contact Emma Oesterle before the CHDO deadline for assistance in creating this folder.</a:t>
            </a:r>
          </a:p>
          <a:p>
            <a:endParaRPr lang="en-US" sz="1600" dirty="0"/>
          </a:p>
          <a:p>
            <a:pPr marL="285750" indent="-285750">
              <a:buFont typeface="Arial" pitchFamily="34" charset="0"/>
              <a:buChar char="•"/>
            </a:pPr>
            <a:endParaRPr lang="en-US" sz="1200" dirty="0"/>
          </a:p>
          <a:p>
            <a:endParaRPr lang="en-US" dirty="0"/>
          </a:p>
        </p:txBody>
      </p:sp>
    </p:spTree>
    <p:extLst>
      <p:ext uri="{BB962C8B-B14F-4D97-AF65-F5344CB8AC3E}">
        <p14:creationId xmlns:p14="http://schemas.microsoft.com/office/powerpoint/2010/main" val="710729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0554"/>
            <a:ext cx="8364537" cy="1143000"/>
          </a:xfrm>
        </p:spPr>
        <p:txBody>
          <a:bodyPr/>
          <a:lstStyle/>
          <a:p>
            <a:r>
              <a:rPr lang="en-US" cap="none" dirty="0"/>
              <a:t>CHDO Certification</a:t>
            </a:r>
          </a:p>
        </p:txBody>
      </p:sp>
      <p:sp>
        <p:nvSpPr>
          <p:cNvPr id="4" name="Content Placeholder 2"/>
          <p:cNvSpPr txBox="1">
            <a:spLocks/>
          </p:cNvSpPr>
          <p:nvPr/>
        </p:nvSpPr>
        <p:spPr bwMode="auto">
          <a:xfrm>
            <a:off x="914401" y="1368417"/>
            <a:ext cx="745013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buClr>
                <a:srgbClr val="003359"/>
              </a:buClr>
              <a:buFont typeface="Arial" pitchFamily="34" charset="0"/>
              <a:buNone/>
              <a:defRPr sz="1800" b="0" i="0" kern="1200">
                <a:solidFill>
                  <a:srgbClr val="003359"/>
                </a:solidFill>
                <a:latin typeface="Arial"/>
                <a:ea typeface="ＭＳ Ｐゴシック" pitchFamily="-112" charset="-128"/>
                <a:cs typeface="Arial"/>
              </a:defRPr>
            </a:lvl1pPr>
            <a:lvl2pPr marL="687388" indent="-225425" algn="l" rtl="0" eaLnBrk="0" fontAlgn="base" hangingPunct="0">
              <a:spcBef>
                <a:spcPct val="0"/>
              </a:spcBef>
              <a:spcAft>
                <a:spcPct val="0"/>
              </a:spcAft>
              <a:buClr>
                <a:srgbClr val="003359"/>
              </a:buClr>
              <a:buFont typeface="Arial" pitchFamily="34" charset="0"/>
              <a:buChar char="•"/>
              <a:defRPr sz="1600" b="0" i="0" kern="1200">
                <a:solidFill>
                  <a:srgbClr val="003359"/>
                </a:solidFill>
                <a:latin typeface="Arial"/>
                <a:ea typeface="ＭＳ Ｐゴシック" pitchFamily="-112" charset="-128"/>
                <a:cs typeface="Arial"/>
              </a:defRPr>
            </a:lvl2pPr>
            <a:lvl3pPr marL="1141413" indent="-227013" algn="l" rtl="0" eaLnBrk="0" fontAlgn="base" hangingPunct="0">
              <a:spcBef>
                <a:spcPct val="0"/>
              </a:spcBef>
              <a:spcAft>
                <a:spcPct val="0"/>
              </a:spcAft>
              <a:buClr>
                <a:srgbClr val="003359"/>
              </a:buClr>
              <a:buFont typeface="Frutiger LT Std 45 Light" pitchFamily="34" charset="0"/>
              <a:buChar char="‐"/>
              <a:defRPr sz="1400" b="0" i="0" kern="1200">
                <a:solidFill>
                  <a:srgbClr val="003359"/>
                </a:solidFill>
                <a:latin typeface="Arial"/>
                <a:ea typeface="ＭＳ Ｐゴシック" pitchFamily="-112" charset="-128"/>
                <a:cs typeface="Arial"/>
              </a:defRPr>
            </a:lvl3pPr>
            <a:lvl4pPr marL="1601788" indent="-225425" algn="l" rtl="0" eaLnBrk="0" fontAlgn="base" hangingPunct="0">
              <a:spcBef>
                <a:spcPct val="0"/>
              </a:spcBef>
              <a:spcAft>
                <a:spcPct val="0"/>
              </a:spcAft>
              <a:buClr>
                <a:srgbClr val="003359"/>
              </a:buClr>
              <a:buFont typeface="Arial" pitchFamily="34" charset="0"/>
              <a:buChar char="•"/>
              <a:defRPr sz="1200" b="0" i="0" kern="1200">
                <a:solidFill>
                  <a:srgbClr val="003359"/>
                </a:solidFill>
                <a:latin typeface="Arial"/>
                <a:ea typeface="ＭＳ Ｐゴシック" pitchFamily="-112" charset="-128"/>
                <a:cs typeface="Arial"/>
              </a:defRPr>
            </a:lvl4pPr>
            <a:lvl5pPr marL="2055813" indent="-227013" algn="l" rtl="0" eaLnBrk="0" fontAlgn="base" hangingPunct="0">
              <a:spcBef>
                <a:spcPct val="0"/>
              </a:spcBef>
              <a:spcAft>
                <a:spcPct val="0"/>
              </a:spcAft>
              <a:buClr>
                <a:srgbClr val="003359"/>
              </a:buClr>
              <a:buFont typeface="Frutiger LT Std 45 Light" pitchFamily="34" charset="0"/>
              <a:buChar char="‐"/>
              <a:defRPr sz="1000" b="0" i="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CHDOs must (re)certify with each HOME activity. </a:t>
            </a:r>
          </a:p>
          <a:p>
            <a:endParaRPr lang="en-US" sz="1600" dirty="0"/>
          </a:p>
          <a:p>
            <a:pPr marL="285750" indent="-285750">
              <a:buFont typeface="Arial" pitchFamily="34" charset="0"/>
              <a:buChar char="•"/>
            </a:pPr>
            <a:r>
              <a:rPr lang="en-US" dirty="0"/>
              <a:t>IHCDA staff will review the applicant’s certification materials and notify the applicant if any clarification is required. </a:t>
            </a:r>
          </a:p>
          <a:p>
            <a:pPr marL="285750" indent="-285750">
              <a:buFont typeface="Arial" pitchFamily="34" charset="0"/>
              <a:buChar char="•"/>
            </a:pPr>
            <a:endParaRPr lang="en-US" sz="1050" dirty="0"/>
          </a:p>
          <a:p>
            <a:pPr marL="285750" indent="-285750">
              <a:buFont typeface="Arial" pitchFamily="34" charset="0"/>
              <a:buChar char="•"/>
            </a:pPr>
            <a:r>
              <a:rPr lang="en-US" dirty="0"/>
              <a:t>Applicants will have one week to respond – special exceptions can be made on a case-by-case basis if additional time is needed for a specific clarification. </a:t>
            </a:r>
          </a:p>
          <a:p>
            <a:pPr marL="285750" indent="-285750">
              <a:buFont typeface="Arial" pitchFamily="34" charset="0"/>
              <a:buChar char="•"/>
            </a:pPr>
            <a:endParaRPr lang="en-US" sz="1050" dirty="0"/>
          </a:p>
          <a:p>
            <a:endParaRPr lang="en-US" sz="1600" dirty="0"/>
          </a:p>
          <a:p>
            <a:pPr marL="285750" indent="-285750">
              <a:buFont typeface="Arial" pitchFamily="34" charset="0"/>
              <a:buChar char="•"/>
            </a:pPr>
            <a:endParaRPr lang="en-US" sz="1200" dirty="0"/>
          </a:p>
          <a:p>
            <a:endParaRPr lang="en-US" dirty="0"/>
          </a:p>
        </p:txBody>
      </p:sp>
    </p:spTree>
    <p:extLst>
      <p:ext uri="{BB962C8B-B14F-4D97-AF65-F5344CB8AC3E}">
        <p14:creationId xmlns:p14="http://schemas.microsoft.com/office/powerpoint/2010/main" val="1949865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364537" cy="1143000"/>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IHCDA Certified CHDOs</a:t>
            </a:r>
            <a:endParaRPr lang="en-US" cap="none" dirty="0"/>
          </a:p>
        </p:txBody>
      </p:sp>
      <p:sp>
        <p:nvSpPr>
          <p:cNvPr id="3" name="Content Placeholder 2"/>
          <p:cNvSpPr>
            <a:spLocks noGrp="1"/>
          </p:cNvSpPr>
          <p:nvPr>
            <p:ph idx="1"/>
          </p:nvPr>
        </p:nvSpPr>
        <p:spPr>
          <a:xfrm>
            <a:off x="914400" y="1341437"/>
            <a:ext cx="7391400" cy="4525963"/>
          </a:xfrm>
        </p:spPr>
        <p:txBody>
          <a:bodyPr/>
          <a:lstStyle/>
          <a:p>
            <a:pPr>
              <a:defRPr/>
            </a:pPr>
            <a:r>
              <a:rPr lang="en-US" sz="2400" b="1" dirty="0"/>
              <a:t>More information can be found on the benefits of and requirements for being an IHCDA CHDO on our </a:t>
            </a:r>
            <a:r>
              <a:rPr lang="en-US" sz="2400" b="1" dirty="0">
                <a:hlinkClick r:id="rId3"/>
              </a:rPr>
              <a:t>CHDO webpage</a:t>
            </a:r>
            <a:r>
              <a:rPr lang="en-US" sz="2400" b="1" dirty="0"/>
              <a:t>. </a:t>
            </a:r>
          </a:p>
          <a:p>
            <a:pPr>
              <a:defRPr/>
            </a:pPr>
            <a:endParaRPr lang="en-US" sz="2000" dirty="0"/>
          </a:p>
          <a:p>
            <a:pPr>
              <a:defRPr/>
            </a:pPr>
            <a:r>
              <a:rPr lang="en-US" sz="2000" dirty="0"/>
              <a:t>Additionally, our CHDO webpage features the 2018 CHDO Webinar, which provides further explanation of:</a:t>
            </a:r>
          </a:p>
          <a:p>
            <a:pPr marL="285750" indent="-285750">
              <a:buFont typeface="Arial" panose="020B0604020202020204" pitchFamily="34" charset="0"/>
              <a:buChar char="•"/>
              <a:defRPr/>
            </a:pPr>
            <a:endParaRPr lang="en-US" sz="1100" dirty="0"/>
          </a:p>
          <a:p>
            <a:pPr marL="796925" lvl="1" indent="-342900"/>
            <a:r>
              <a:rPr lang="en-US" sz="1800" dirty="0"/>
              <a:t>HUD requirements for CHDO board member composition</a:t>
            </a:r>
          </a:p>
          <a:p>
            <a:pPr marL="454025" lvl="1" indent="0">
              <a:buNone/>
            </a:pPr>
            <a:endParaRPr lang="en-US" sz="1800" dirty="0"/>
          </a:p>
          <a:p>
            <a:pPr marL="796925" lvl="1" indent="-342900"/>
            <a:r>
              <a:rPr lang="en-US" sz="1800" dirty="0"/>
              <a:t>The capacity requirements for certification</a:t>
            </a:r>
          </a:p>
          <a:p>
            <a:pPr marL="454025" lvl="1" indent="0">
              <a:buNone/>
            </a:pPr>
            <a:endParaRPr lang="en-US" sz="1800" dirty="0"/>
          </a:p>
          <a:p>
            <a:pPr marL="796925" lvl="1" indent="-342900"/>
            <a:r>
              <a:rPr lang="en-US" sz="1800" dirty="0"/>
              <a:t>More detail about the different CHDO roles</a:t>
            </a:r>
          </a:p>
          <a:p>
            <a:pPr marL="454025" lvl="1" indent="0">
              <a:buNone/>
            </a:pPr>
            <a:endParaRPr lang="en-US" sz="2000" dirty="0"/>
          </a:p>
          <a:p>
            <a:pPr marL="796925" lvl="1" indent="-342900"/>
            <a:endParaRPr lang="en-US" sz="2000" dirty="0"/>
          </a:p>
          <a:p>
            <a:pPr marL="796925" lvl="1" indent="-342900"/>
            <a:endParaRPr lang="en-US" sz="2000" dirty="0"/>
          </a:p>
          <a:p>
            <a:pPr marL="796925" lvl="1" indent="-342900"/>
            <a:endParaRPr lang="en-US" sz="2000" dirty="0"/>
          </a:p>
          <a:p>
            <a:pPr marL="739775" lvl="1" indent="-285750"/>
            <a:endParaRPr lang="en-US" dirty="0"/>
          </a:p>
          <a:p>
            <a:pPr marL="285750" indent="-285750">
              <a:buFont typeface="Arial" panose="020B0604020202020204" pitchFamily="34" charset="0"/>
              <a:buChar char="•"/>
              <a:defRPr/>
            </a:pPr>
            <a:endParaRPr lang="en-US" altLang="en-US" sz="11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400" dirty="0">
              <a:ea typeface="Calibri" panose="020F0502020204030204" pitchFamily="34" charset="0"/>
              <a:cs typeface="Arial" panose="020B0604020202020204" pitchFamily="34" charset="0"/>
            </a:endParaRPr>
          </a:p>
          <a:p>
            <a:pPr marL="973138" lvl="1" indent="-285750"/>
            <a:endParaRPr lang="en-US" sz="1800" dirty="0"/>
          </a:p>
          <a:p>
            <a:endParaRPr lang="en-US" dirty="0"/>
          </a:p>
        </p:txBody>
      </p:sp>
    </p:spTree>
    <p:extLst>
      <p:ext uri="{BB962C8B-B14F-4D97-AF65-F5344CB8AC3E}">
        <p14:creationId xmlns:p14="http://schemas.microsoft.com/office/powerpoint/2010/main" val="2838300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7772400" cy="1139841"/>
          </a:xfrm>
        </p:spPr>
        <p:txBody>
          <a:bodyPr/>
          <a:lstStyle/>
          <a:p>
            <a:r>
              <a:rPr lang="en-US" dirty="0"/>
              <a:t>IHCDA home program requirements</a:t>
            </a:r>
          </a:p>
        </p:txBody>
      </p:sp>
    </p:spTree>
    <p:extLst>
      <p:ext uri="{BB962C8B-B14F-4D97-AF65-F5344CB8AC3E}">
        <p14:creationId xmlns:p14="http://schemas.microsoft.com/office/powerpoint/2010/main" val="64188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8600"/>
            <a:ext cx="8364537" cy="1143000"/>
          </a:xfrm>
        </p:spPr>
        <p:txBody>
          <a:bodyPr/>
          <a:lstStyle/>
          <a:p>
            <a:pPr>
              <a:defRPr/>
            </a:pPr>
            <a:r>
              <a:rPr lang="en-US" cap="none" dirty="0"/>
              <a:t>HOME Program Requirements</a:t>
            </a:r>
          </a:p>
        </p:txBody>
      </p:sp>
      <p:sp>
        <p:nvSpPr>
          <p:cNvPr id="3" name="Content Placeholder 2"/>
          <p:cNvSpPr>
            <a:spLocks noGrp="1"/>
          </p:cNvSpPr>
          <p:nvPr>
            <p:ph idx="1"/>
          </p:nvPr>
        </p:nvSpPr>
        <p:spPr>
          <a:xfrm>
            <a:off x="457200" y="1066800"/>
            <a:ext cx="8108880" cy="4525963"/>
          </a:xfrm>
        </p:spPr>
        <p:txBody>
          <a:bodyPr/>
          <a:lstStyle/>
          <a:p>
            <a:pPr marL="285750" indent="-285750">
              <a:buFont typeface="Arial" panose="020B0604020202020204" pitchFamily="34" charset="0"/>
              <a:buChar char="•"/>
              <a:defRPr/>
            </a:pPr>
            <a:r>
              <a:rPr lang="en-US" sz="2000" dirty="0">
                <a:latin typeface="Arial" pitchFamily="34" charset="0"/>
                <a:ea typeface="ＭＳ Ｐゴシック" pitchFamily="34" charset="-128"/>
                <a:cs typeface="Arial" pitchFamily="34" charset="0"/>
              </a:rPr>
              <a:t>All other development funding must be committed prior to submitting an application for HOME funding. </a:t>
            </a:r>
          </a:p>
          <a:p>
            <a:pPr>
              <a:defRPr/>
            </a:pPr>
            <a:endParaRPr lang="en-US" sz="11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dirty="0">
                <a:latin typeface="Arial" pitchFamily="34" charset="0"/>
                <a:ea typeface="ＭＳ Ｐゴシック" pitchFamily="34" charset="-128"/>
                <a:cs typeface="Arial" pitchFamily="34" charset="0"/>
              </a:rPr>
              <a:t>Applicants must demonstrate adequate market demand for the proposed development via the application’s narrative section.</a:t>
            </a:r>
          </a:p>
          <a:p>
            <a:pPr>
              <a:defRPr/>
            </a:pPr>
            <a:endParaRPr lang="en-US" sz="11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dirty="0">
                <a:latin typeface="Arial" pitchFamily="34" charset="0"/>
                <a:ea typeface="ＭＳ Ｐゴシック" pitchFamily="34" charset="-128"/>
                <a:cs typeface="Arial" pitchFamily="34" charset="0"/>
              </a:rPr>
              <a:t>The applicant must submit matching funds in the amount of 25% of their total HOME request amount, minus administration and environmental review costs.*</a:t>
            </a:r>
          </a:p>
          <a:p>
            <a:pPr marL="285750" indent="-285750">
              <a:buFont typeface="Arial" panose="020B0604020202020204" pitchFamily="34" charset="0"/>
              <a:buChar char="•"/>
              <a:defRPr/>
            </a:pPr>
            <a:endParaRPr lang="en-US" sz="1050" dirty="0">
              <a:latin typeface="Arial" pitchFamily="34" charset="0"/>
              <a:ea typeface="ＭＳ Ｐゴシック" pitchFamily="34" charset="-128"/>
              <a:cs typeface="Arial" pitchFamily="34" charset="0"/>
            </a:endParaRPr>
          </a:p>
          <a:p>
            <a:pPr marL="973138" lvl="1" indent="-285750">
              <a:defRPr/>
            </a:pPr>
            <a:r>
              <a:rPr lang="en-US" dirty="0">
                <a:latin typeface="Arial" pitchFamily="34" charset="0"/>
                <a:ea typeface="ＭＳ Ｐゴシック" pitchFamily="34" charset="-128"/>
                <a:cs typeface="Arial" pitchFamily="34" charset="0"/>
              </a:rPr>
              <a:t>This can include grants, tax abatements, donated materials and/or labor, etc.</a:t>
            </a:r>
          </a:p>
          <a:p>
            <a:pPr marL="973138" lvl="1" indent="-285750">
              <a:defRPr/>
            </a:pPr>
            <a:endParaRPr lang="en-US" sz="1050" dirty="0">
              <a:latin typeface="Arial" pitchFamily="34" charset="0"/>
              <a:ea typeface="ＭＳ Ｐゴシック" pitchFamily="34" charset="-128"/>
              <a:cs typeface="Arial" pitchFamily="34" charset="0"/>
            </a:endParaRPr>
          </a:p>
          <a:p>
            <a:pPr marL="973138" lvl="1" indent="-285750">
              <a:defRPr/>
            </a:pPr>
            <a:r>
              <a:rPr lang="en-US" dirty="0">
                <a:latin typeface="Arial" pitchFamily="34" charset="0"/>
                <a:ea typeface="ＭＳ Ｐゴシック" pitchFamily="34" charset="-128"/>
                <a:cs typeface="Arial" pitchFamily="34" charset="0"/>
              </a:rPr>
              <a:t>All match must be committed by the time that closeout documentation is submitted.</a:t>
            </a:r>
          </a:p>
          <a:p>
            <a:pPr marL="973138" lvl="1" indent="-285750">
              <a:defRPr/>
            </a:pPr>
            <a:endParaRPr lang="en-US" sz="800" dirty="0">
              <a:latin typeface="Arial" pitchFamily="34" charset="0"/>
              <a:ea typeface="ＭＳ Ｐゴシック" pitchFamily="34" charset="-128"/>
              <a:cs typeface="Arial" pitchFamily="34" charset="0"/>
            </a:endParaRPr>
          </a:p>
          <a:p>
            <a:pPr marL="973138" lvl="1" indent="-285750">
              <a:defRPr/>
            </a:pPr>
            <a:r>
              <a:rPr lang="en-US" dirty="0">
                <a:latin typeface="Arial" pitchFamily="34" charset="0"/>
                <a:ea typeface="ＭＳ Ｐゴシック" pitchFamily="34" charset="-128"/>
                <a:cs typeface="Arial" pitchFamily="34" charset="0"/>
              </a:rPr>
              <a:t>Labor, property, or funds donated by the applicant or principal investor is ineligible for match.</a:t>
            </a:r>
          </a:p>
          <a:p>
            <a:pPr>
              <a:defRPr/>
            </a:pPr>
            <a:endParaRPr lang="en-US" sz="1600" dirty="0">
              <a:latin typeface="Arial" pitchFamily="34" charset="0"/>
              <a:ea typeface="ＭＳ Ｐゴシック" pitchFamily="34" charset="-128"/>
              <a:cs typeface="Arial" pitchFamily="34" charset="0"/>
            </a:endParaRPr>
          </a:p>
          <a:p>
            <a:pPr>
              <a:defRPr/>
            </a:pPr>
            <a:r>
              <a:rPr lang="en-US" sz="1600" dirty="0">
                <a:solidFill>
                  <a:srgbClr val="FF0000"/>
                </a:solidFill>
                <a:latin typeface="Arial" pitchFamily="34" charset="0"/>
                <a:ea typeface="ＭＳ Ｐゴシック" pitchFamily="34" charset="-128"/>
                <a:cs typeface="Arial" pitchFamily="34" charset="0"/>
              </a:rPr>
              <a:t>*For the 2021 HOME Rental Round, the 25% match </a:t>
            </a:r>
          </a:p>
          <a:p>
            <a:pPr>
              <a:defRPr/>
            </a:pPr>
            <a:r>
              <a:rPr lang="en-US" sz="1600" dirty="0">
                <a:solidFill>
                  <a:srgbClr val="FF0000"/>
                </a:solidFill>
                <a:latin typeface="Arial" pitchFamily="34" charset="0"/>
                <a:ea typeface="ＭＳ Ｐゴシック" pitchFamily="34" charset="-128"/>
                <a:cs typeface="Arial" pitchFamily="34" charset="0"/>
              </a:rPr>
              <a:t>requirement is temporarily waived. Eligible match can </a:t>
            </a:r>
          </a:p>
          <a:p>
            <a:pPr>
              <a:defRPr/>
            </a:pPr>
            <a:r>
              <a:rPr lang="en-US" sz="1600" dirty="0">
                <a:solidFill>
                  <a:srgbClr val="FF0000"/>
                </a:solidFill>
                <a:latin typeface="Arial" pitchFamily="34" charset="0"/>
                <a:ea typeface="ＭＳ Ｐゴシック" pitchFamily="34" charset="-128"/>
                <a:cs typeface="Arial" pitchFamily="34" charset="0"/>
              </a:rPr>
              <a:t>still count towards the applicant’s total banked match. </a:t>
            </a:r>
          </a:p>
          <a:p>
            <a:pPr>
              <a:defRPr/>
            </a:pPr>
            <a:endParaRPr lang="en-US" sz="1600" dirty="0"/>
          </a:p>
        </p:txBody>
      </p:sp>
    </p:spTree>
    <p:extLst>
      <p:ext uri="{BB962C8B-B14F-4D97-AF65-F5344CB8AC3E}">
        <p14:creationId xmlns:p14="http://schemas.microsoft.com/office/powerpoint/2010/main" val="934271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HOME Program Requirements (cont.)</a:t>
            </a:r>
          </a:p>
        </p:txBody>
      </p:sp>
      <p:sp>
        <p:nvSpPr>
          <p:cNvPr id="3" name="Content Placeholder 2"/>
          <p:cNvSpPr>
            <a:spLocks noGrp="1"/>
          </p:cNvSpPr>
          <p:nvPr>
            <p:ph idx="1"/>
          </p:nvPr>
        </p:nvSpPr>
        <p:spPr>
          <a:xfrm>
            <a:off x="685801" y="1426020"/>
            <a:ext cx="6705599" cy="4525963"/>
          </a:xfrm>
        </p:spPr>
        <p:txBody>
          <a:bodyPr/>
          <a:lstStyle/>
          <a:p>
            <a:pPr marL="285750" indent="-285750">
              <a:buFont typeface="Arial" panose="020B0604020202020204" pitchFamily="34" charset="0"/>
              <a:buChar char="•"/>
              <a:defRPr/>
            </a:pPr>
            <a:r>
              <a:rPr lang="en-US" sz="2000" dirty="0">
                <a:latin typeface="Arial" pitchFamily="34" charset="0"/>
                <a:ea typeface="ＭＳ Ｐゴシック" pitchFamily="34" charset="-128"/>
                <a:cs typeface="Arial" pitchFamily="34" charset="0"/>
              </a:rPr>
              <a:t>Environmental Review Record (ERR) and Section 106 Review are due at time of application.</a:t>
            </a:r>
          </a:p>
          <a:p>
            <a:pPr>
              <a:defRPr/>
            </a:pPr>
            <a:endParaRPr lang="en-US" sz="1100" dirty="0">
              <a:latin typeface="Arial" pitchFamily="34" charset="0"/>
              <a:ea typeface="ＭＳ Ｐゴシック" pitchFamily="34" charset="-128"/>
              <a:cs typeface="Arial" pitchFamily="34" charset="0"/>
            </a:endParaRPr>
          </a:p>
          <a:p>
            <a:pPr lvl="1"/>
            <a:r>
              <a:rPr lang="en-US" dirty="0"/>
              <a:t>Submit electronically at time of application. </a:t>
            </a:r>
            <a:r>
              <a:rPr lang="en-US" b="1" dirty="0"/>
              <a:t>No hard copies required.</a:t>
            </a:r>
            <a:endParaRPr lang="en-US" sz="1100" b="1" dirty="0"/>
          </a:p>
          <a:p>
            <a:pPr lvl="1"/>
            <a:r>
              <a:rPr lang="en-US" dirty="0"/>
              <a:t>A hard copy of original signatures pages will be requested </a:t>
            </a:r>
            <a:r>
              <a:rPr lang="en-US" b="1" dirty="0"/>
              <a:t>if awarded</a:t>
            </a:r>
            <a:r>
              <a:rPr lang="en-US" dirty="0"/>
              <a:t> IHCDA funding.</a:t>
            </a:r>
            <a:endParaRPr lang="en-US" sz="1100" dirty="0"/>
          </a:p>
          <a:p>
            <a:pPr lvl="1"/>
            <a:r>
              <a:rPr lang="en-US" dirty="0"/>
              <a:t>An updated ERR Guidebook can be found on our website here: </a:t>
            </a:r>
            <a:r>
              <a:rPr lang="en-US" u="sng" dirty="0">
                <a:hlinkClick r:id="rId3"/>
              </a:rPr>
              <a:t>https://www.in.gov/ihcda/4083.htm</a:t>
            </a:r>
            <a:endParaRPr lang="en-US" u="sng" dirty="0"/>
          </a:p>
          <a:p>
            <a:pPr marL="461963" lvl="1" indent="0">
              <a:buNone/>
            </a:pPr>
            <a:endParaRPr lang="en-US" sz="1100" dirty="0"/>
          </a:p>
          <a:p>
            <a:pPr marL="342900" indent="-342900">
              <a:buFont typeface="Arial" panose="020B0604020202020204" pitchFamily="34" charset="0"/>
              <a:buChar char="•"/>
              <a:defRPr/>
            </a:pPr>
            <a:r>
              <a:rPr lang="en-US" sz="2000" dirty="0">
                <a:latin typeface="Arial" pitchFamily="34" charset="0"/>
                <a:ea typeface="ＭＳ Ｐゴシック" pitchFamily="34" charset="-128"/>
                <a:cs typeface="Arial" pitchFamily="34" charset="0"/>
              </a:rPr>
              <a:t>Davis Bacon requirements will apply for developments containing </a:t>
            </a:r>
            <a:r>
              <a:rPr lang="en-US" sz="2000" u="sng" dirty="0">
                <a:latin typeface="Arial" pitchFamily="34" charset="0"/>
                <a:ea typeface="ＭＳ Ｐゴシック" pitchFamily="34" charset="-128"/>
                <a:cs typeface="Arial" pitchFamily="34" charset="0"/>
              </a:rPr>
              <a:t>12 or more</a:t>
            </a:r>
            <a:r>
              <a:rPr lang="en-US" sz="2000" dirty="0">
                <a:latin typeface="Arial" pitchFamily="34" charset="0"/>
                <a:ea typeface="ＭＳ Ｐゴシック" pitchFamily="34" charset="-128"/>
                <a:cs typeface="Arial" pitchFamily="34" charset="0"/>
              </a:rPr>
              <a:t> HOME assisted units.</a:t>
            </a:r>
          </a:p>
          <a:p>
            <a:pPr marL="342900" indent="-342900">
              <a:buFont typeface="Arial" panose="020B0604020202020204" pitchFamily="34" charset="0"/>
              <a:buChar char="•"/>
              <a:defRPr/>
            </a:pPr>
            <a:endParaRPr lang="en-US" sz="2000" dirty="0">
              <a:solidFill>
                <a:srgbClr val="002060"/>
              </a:solidFill>
              <a:latin typeface="Arial" pitchFamily="34" charset="0"/>
              <a:ea typeface="ＭＳ Ｐゴシック" pitchFamily="34" charset="-128"/>
              <a:cs typeface="Arial" pitchFamily="34" charset="0"/>
            </a:endParaRPr>
          </a:p>
          <a:p>
            <a:pPr marL="342900" indent="-342900">
              <a:buFont typeface="Arial" panose="020B0604020202020204" pitchFamily="34" charset="0"/>
              <a:buChar char="•"/>
              <a:defRPr/>
            </a:pPr>
            <a:r>
              <a:rPr lang="en-US" sz="2000" dirty="0">
                <a:solidFill>
                  <a:srgbClr val="002060"/>
                </a:solidFill>
                <a:latin typeface="Arial" pitchFamily="34" charset="0"/>
                <a:ea typeface="ＭＳ Ｐゴシック" pitchFamily="34" charset="-128"/>
                <a:cs typeface="Arial" pitchFamily="34" charset="0"/>
              </a:rPr>
              <a:t>Capital Needs Assessments (CNA) are required for rehab activities with 26 or more total units.</a:t>
            </a:r>
          </a:p>
          <a:p>
            <a:pPr>
              <a:defRPr/>
            </a:pPr>
            <a:endParaRPr lang="en-US" dirty="0">
              <a:latin typeface="Arial" pitchFamily="34" charset="0"/>
              <a:ea typeface="ＭＳ Ｐゴシック" pitchFamily="34" charset="-128"/>
              <a:cs typeface="Arial" pitchFamily="34" charset="0"/>
            </a:endParaRPr>
          </a:p>
          <a:p>
            <a:r>
              <a:rPr lang="en-US" dirty="0"/>
              <a:t> </a:t>
            </a:r>
          </a:p>
          <a:p>
            <a:r>
              <a:rPr lang="en-US" dirty="0"/>
              <a:t> </a:t>
            </a:r>
          </a:p>
          <a:p>
            <a:pPr>
              <a:defRPr/>
            </a:pPr>
            <a:endParaRPr lang="en-US" sz="1100" dirty="0">
              <a:latin typeface="Arial" pitchFamily="34" charset="0"/>
              <a:ea typeface="ＭＳ Ｐゴシック" pitchFamily="34" charset="-128"/>
              <a:cs typeface="Arial" pitchFamily="34" charset="0"/>
            </a:endParaRPr>
          </a:p>
          <a:p>
            <a:pPr>
              <a:defRPr/>
            </a:pPr>
            <a:endParaRPr lang="en-US" u="sng" dirty="0">
              <a:latin typeface="Arial" pitchFamily="34" charset="0"/>
              <a:ea typeface="ＭＳ Ｐゴシック" pitchFamily="34" charset="-128"/>
              <a:cs typeface="Arial" pitchFamily="34" charset="0"/>
            </a:endParaRPr>
          </a:p>
          <a:p>
            <a:pPr>
              <a:defRPr/>
            </a:pPr>
            <a:endParaRPr lang="en-US"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dirty="0">
              <a:latin typeface="Arial" pitchFamily="34" charset="0"/>
              <a:ea typeface="ＭＳ Ｐゴシック" pitchFamily="34" charset="-128"/>
              <a:cs typeface="Arial" pitchFamily="34" charset="0"/>
            </a:endParaRPr>
          </a:p>
          <a:p>
            <a:pPr>
              <a:defRPr/>
            </a:pPr>
            <a:endParaRPr lang="en-US" dirty="0"/>
          </a:p>
        </p:txBody>
      </p:sp>
    </p:spTree>
    <p:extLst>
      <p:ext uri="{BB962C8B-B14F-4D97-AF65-F5344CB8AC3E}">
        <p14:creationId xmlns:p14="http://schemas.microsoft.com/office/powerpoint/2010/main" val="38850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786" y="228600"/>
            <a:ext cx="8364537" cy="1143000"/>
          </a:xfrm>
        </p:spPr>
        <p:txBody>
          <a:bodyPr/>
          <a:lstStyle/>
          <a:p>
            <a:r>
              <a:rPr lang="en-US" cap="none" dirty="0"/>
              <a:t>Real Estate Staff</a:t>
            </a:r>
          </a:p>
        </p:txBody>
      </p:sp>
      <p:sp>
        <p:nvSpPr>
          <p:cNvPr id="5" name="Content Placeholder 4"/>
          <p:cNvSpPr>
            <a:spLocks noGrp="1"/>
          </p:cNvSpPr>
          <p:nvPr>
            <p:ph idx="1"/>
          </p:nvPr>
        </p:nvSpPr>
        <p:spPr>
          <a:xfrm>
            <a:off x="914401" y="1124315"/>
            <a:ext cx="6096000" cy="4525963"/>
          </a:xfrm>
        </p:spPr>
        <p:txBody>
          <a:bodyPr/>
          <a:lstStyle/>
          <a:p>
            <a:pPr eaLnBrk="1" hangingPunct="1"/>
            <a:r>
              <a:rPr lang="en-US" altLang="en-US" sz="2000" b="1" dirty="0">
                <a:latin typeface="Arial" pitchFamily="34" charset="0"/>
                <a:ea typeface="ＭＳ Ｐゴシック" pitchFamily="34" charset="-128"/>
                <a:cs typeface="Arial" pitchFamily="34" charset="0"/>
              </a:rPr>
              <a:t>Peter Nelson</a:t>
            </a:r>
            <a:endParaRPr lang="en-US" altLang="en-US" sz="2000" dirty="0">
              <a:latin typeface="Arial" pitchFamily="34" charset="0"/>
              <a:ea typeface="ＭＳ Ｐゴシック" pitchFamily="34" charset="-128"/>
              <a:cs typeface="Arial" pitchFamily="34" charset="0"/>
            </a:endParaRPr>
          </a:p>
          <a:p>
            <a:pPr marL="973138" lvl="1" indent="-285750" eaLnBrk="1" hangingPunct="1"/>
            <a:r>
              <a:rPr lang="en-US" altLang="en-US" dirty="0">
                <a:latin typeface="Arial" pitchFamily="34" charset="0"/>
                <a:ea typeface="ＭＳ Ｐゴシック" pitchFamily="34" charset="-128"/>
                <a:cs typeface="Arial" pitchFamily="34" charset="0"/>
              </a:rPr>
              <a:t>HOME &amp; HTF Manager</a:t>
            </a:r>
          </a:p>
          <a:p>
            <a:pPr eaLnBrk="1" hangingPunct="1"/>
            <a:r>
              <a:rPr lang="en-US" altLang="en-US" sz="2000" b="1" dirty="0">
                <a:latin typeface="Arial" pitchFamily="34" charset="0"/>
                <a:ea typeface="ＭＳ Ｐゴシック" pitchFamily="34" charset="-128"/>
                <a:cs typeface="Arial" pitchFamily="34" charset="0"/>
              </a:rPr>
              <a:t>Debra Swinson</a:t>
            </a:r>
            <a:endParaRPr lang="en-US" altLang="en-US" sz="2000" dirty="0">
              <a:latin typeface="Arial" pitchFamily="34" charset="0"/>
              <a:ea typeface="ＭＳ Ｐゴシック" pitchFamily="34" charset="-128"/>
              <a:cs typeface="Arial" pitchFamily="34" charset="0"/>
            </a:endParaRPr>
          </a:p>
          <a:p>
            <a:pPr marL="973138" lvl="1" indent="-285750" eaLnBrk="1" hangingPunct="1"/>
            <a:r>
              <a:rPr lang="en-US" altLang="en-US" dirty="0">
                <a:latin typeface="Arial" pitchFamily="34" charset="0"/>
                <a:ea typeface="ＭＳ Ｐゴシック" pitchFamily="34" charset="-128"/>
                <a:cs typeface="Arial" pitchFamily="34" charset="0"/>
              </a:rPr>
              <a:t>Funds Management &amp; Reporting Specialist</a:t>
            </a:r>
          </a:p>
          <a:p>
            <a:r>
              <a:rPr lang="en-US" altLang="en-US" sz="2000" b="1" dirty="0">
                <a:latin typeface="Arial" pitchFamily="34" charset="0"/>
                <a:ea typeface="ＭＳ Ｐゴシック" pitchFamily="34" charset="-128"/>
                <a:cs typeface="Arial" pitchFamily="34" charset="0"/>
              </a:rPr>
              <a:t>Dave Pugh</a:t>
            </a:r>
            <a:r>
              <a:rPr lang="en-US" altLang="en-US" sz="2000" dirty="0">
                <a:latin typeface="Arial" pitchFamily="34" charset="0"/>
                <a:ea typeface="ＭＳ Ｐゴシック" pitchFamily="34" charset="-128"/>
                <a:cs typeface="Arial" pitchFamily="34" charset="0"/>
              </a:rPr>
              <a:t> </a:t>
            </a:r>
          </a:p>
          <a:p>
            <a:pPr marL="973138" lvl="1" indent="-285750"/>
            <a:r>
              <a:rPr lang="en-US" dirty="0">
                <a:latin typeface="Arial" panose="020B0604020202020204" pitchFamily="34" charset="0"/>
                <a:cs typeface="Arial" panose="020B0604020202020204" pitchFamily="34" charset="0"/>
              </a:rPr>
              <a:t>Lead Grant Manager</a:t>
            </a:r>
          </a:p>
          <a:p>
            <a:pPr eaLnBrk="1" hangingPunct="1"/>
            <a:r>
              <a:rPr lang="en-US" altLang="en-US" sz="2000" b="1" dirty="0">
                <a:latin typeface="Arial" pitchFamily="34" charset="0"/>
                <a:ea typeface="ＭＳ Ｐゴシック" pitchFamily="34" charset="-128"/>
                <a:cs typeface="Arial" pitchFamily="34" charset="0"/>
              </a:rPr>
              <a:t>Emma Oesterle</a:t>
            </a:r>
            <a:endParaRPr lang="en-US" altLang="en-US" sz="2000" dirty="0">
              <a:latin typeface="Arial" pitchFamily="34" charset="0"/>
              <a:ea typeface="ＭＳ Ｐゴシック" pitchFamily="34" charset="-128"/>
              <a:cs typeface="Arial" pitchFamily="34" charset="0"/>
            </a:endParaRPr>
          </a:p>
          <a:p>
            <a:pPr marL="973138" lvl="1" indent="-285750" eaLnBrk="1" hangingPunct="1"/>
            <a:r>
              <a:rPr lang="en-US" altLang="en-US" dirty="0">
                <a:latin typeface="Arial" pitchFamily="34" charset="0"/>
                <a:ea typeface="ＭＳ Ｐゴシック" pitchFamily="34" charset="-128"/>
                <a:cs typeface="Arial" pitchFamily="34" charset="0"/>
              </a:rPr>
              <a:t>Real Estate Coordinator</a:t>
            </a:r>
          </a:p>
          <a:p>
            <a:pPr marL="973138" lvl="1" indent="-285750" eaLnBrk="1" hangingPunct="1"/>
            <a:endParaRPr lang="en-US" altLang="en-US" dirty="0">
              <a:latin typeface="Arial" pitchFamily="34" charset="0"/>
              <a:ea typeface="ＭＳ Ｐゴシック" pitchFamily="34" charset="-128"/>
              <a:cs typeface="Arial" pitchFamily="34" charset="0"/>
            </a:endParaRPr>
          </a:p>
          <a:p>
            <a:pPr eaLnBrk="1" hangingPunct="1"/>
            <a:r>
              <a:rPr lang="en-US" altLang="en-US" sz="2000" b="1" dirty="0">
                <a:solidFill>
                  <a:srgbClr val="9DA941"/>
                </a:solidFill>
                <a:latin typeface="Arial Bold"/>
                <a:ea typeface="Arial Bold"/>
                <a:cs typeface="Arial Bold"/>
              </a:rPr>
              <a:t>Regional Analysts</a:t>
            </a:r>
          </a:p>
          <a:p>
            <a:pPr eaLnBrk="1" hangingPunct="1"/>
            <a:endParaRPr lang="en-US" altLang="en-US" sz="1000" b="1" dirty="0">
              <a:solidFill>
                <a:srgbClr val="9DA941"/>
              </a:solidFill>
              <a:latin typeface="Arial Bold"/>
              <a:ea typeface="Arial Bold"/>
              <a:cs typeface="Arial Bold"/>
            </a:endParaRPr>
          </a:p>
          <a:p>
            <a:pPr eaLnBrk="1" hangingPunct="1"/>
            <a:r>
              <a:rPr lang="en-US" altLang="en-US" sz="2000" b="1" dirty="0">
                <a:latin typeface="Arial" pitchFamily="34" charset="0"/>
                <a:ea typeface="ＭＳ Ｐゴシック" pitchFamily="34" charset="-128"/>
                <a:cs typeface="Arial" pitchFamily="34" charset="0"/>
              </a:rPr>
              <a:t>Holly Lester </a:t>
            </a:r>
            <a:r>
              <a:rPr lang="en-US" altLang="en-US" dirty="0">
                <a:latin typeface="Arial" pitchFamily="34" charset="0"/>
                <a:ea typeface="ＭＳ Ｐゴシック" pitchFamily="34" charset="-128"/>
                <a:cs typeface="Arial" pitchFamily="34" charset="0"/>
              </a:rPr>
              <a:t>– </a:t>
            </a:r>
            <a:r>
              <a:rPr lang="en-US" altLang="en-US" sz="1600" dirty="0">
                <a:latin typeface="Arial" pitchFamily="34" charset="0"/>
                <a:ea typeface="ＭＳ Ｐゴシック" pitchFamily="34" charset="-128"/>
                <a:cs typeface="Arial" pitchFamily="34" charset="0"/>
              </a:rPr>
              <a:t>Northern Indiana</a:t>
            </a:r>
          </a:p>
          <a:p>
            <a:pPr eaLnBrk="1" hangingPunct="1"/>
            <a:r>
              <a:rPr lang="en-US" altLang="en-US" sz="1600" dirty="0">
                <a:latin typeface="Arial" pitchFamily="34" charset="0"/>
                <a:ea typeface="ＭＳ Ｐゴシック" pitchFamily="34" charset="-128"/>
                <a:cs typeface="Arial" pitchFamily="34" charset="0"/>
                <a:hlinkClick r:id="rId3"/>
              </a:rPr>
              <a:t>hlester@ihcda.in.gov</a:t>
            </a:r>
            <a:r>
              <a:rPr lang="en-US" altLang="en-US" sz="1600" dirty="0">
                <a:latin typeface="Arial" pitchFamily="34" charset="0"/>
                <a:ea typeface="ＭＳ Ｐゴシック" pitchFamily="34" charset="-128"/>
                <a:cs typeface="Arial" pitchFamily="34" charset="0"/>
              </a:rPr>
              <a:t> or (317) 233-3895</a:t>
            </a:r>
          </a:p>
          <a:p>
            <a:pPr eaLnBrk="1" hangingPunct="1"/>
            <a:endParaRPr lang="en-US" altLang="en-US" sz="1600" dirty="0">
              <a:latin typeface="Arial" pitchFamily="34" charset="0"/>
              <a:ea typeface="ＭＳ Ｐゴシック" pitchFamily="34" charset="-128"/>
              <a:cs typeface="Arial" pitchFamily="34" charset="0"/>
            </a:endParaRPr>
          </a:p>
          <a:p>
            <a:pPr eaLnBrk="1" hangingPunct="1"/>
            <a:r>
              <a:rPr lang="en-US" altLang="en-US" sz="2000" b="1" dirty="0">
                <a:latin typeface="Arial" pitchFamily="34" charset="0"/>
                <a:ea typeface="ＭＳ Ｐゴシック" pitchFamily="34" charset="-128"/>
                <a:cs typeface="Arial" pitchFamily="34" charset="0"/>
              </a:rPr>
              <a:t>Vacant</a:t>
            </a:r>
            <a:r>
              <a:rPr lang="en-US" altLang="en-US" sz="1600" dirty="0">
                <a:latin typeface="Arial" pitchFamily="34" charset="0"/>
                <a:ea typeface="ＭＳ Ｐゴシック" pitchFamily="34" charset="-128"/>
                <a:cs typeface="Arial" pitchFamily="34" charset="0"/>
              </a:rPr>
              <a:t>– Southern Indiana</a:t>
            </a:r>
          </a:p>
        </p:txBody>
      </p:sp>
    </p:spTree>
    <p:extLst>
      <p:ext uri="{BB962C8B-B14F-4D97-AF65-F5344CB8AC3E}">
        <p14:creationId xmlns:p14="http://schemas.microsoft.com/office/powerpoint/2010/main" val="2802913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HOME Program Requirements (cont.)</a:t>
            </a:r>
          </a:p>
        </p:txBody>
      </p:sp>
      <p:sp>
        <p:nvSpPr>
          <p:cNvPr id="3" name="Content Placeholder 2"/>
          <p:cNvSpPr>
            <a:spLocks noGrp="1"/>
          </p:cNvSpPr>
          <p:nvPr>
            <p:ph idx="1"/>
          </p:nvPr>
        </p:nvSpPr>
        <p:spPr>
          <a:xfrm>
            <a:off x="533400" y="1315092"/>
            <a:ext cx="7848600" cy="4732783"/>
          </a:xfrm>
        </p:spPr>
        <p:txBody>
          <a:bodyPr/>
          <a:lstStyle/>
          <a:p>
            <a:pPr marL="285750" indent="-285750">
              <a:buFont typeface="Arial" panose="020B0604020202020204" pitchFamily="34" charset="0"/>
              <a:buChar char="•"/>
              <a:defRPr/>
            </a:pPr>
            <a:r>
              <a:rPr lang="en-US" sz="2000" dirty="0">
                <a:latin typeface="Arial" pitchFamily="34" charset="0"/>
                <a:ea typeface="ＭＳ Ｐゴシック" pitchFamily="34" charset="-128"/>
                <a:cs typeface="Arial" pitchFamily="34" charset="0"/>
              </a:rPr>
              <a:t>The project must meet applicable HUD approved rent and income limits.</a:t>
            </a:r>
          </a:p>
          <a:p>
            <a:pPr marL="973138" lvl="1" indent="-285750">
              <a:defRPr/>
            </a:pPr>
            <a:r>
              <a:rPr lang="en-US" sz="2000" dirty="0">
                <a:latin typeface="Arial" pitchFamily="34" charset="0"/>
                <a:ea typeface="ＭＳ Ｐゴシック" pitchFamily="34" charset="-128"/>
                <a:cs typeface="Arial" pitchFamily="34" charset="0"/>
              </a:rPr>
              <a:t>RED Notice 21-33: </a:t>
            </a:r>
            <a:r>
              <a:rPr lang="en-US" sz="2000" dirty="0">
                <a:latin typeface="Arial" pitchFamily="34" charset="0"/>
                <a:ea typeface="ＭＳ Ｐゴシック" pitchFamily="34" charset="-128"/>
                <a:cs typeface="Arial" pitchFamily="34" charset="0"/>
                <a:hlinkClick r:id="rId3"/>
              </a:rPr>
              <a:t>2021 Federal Program Income and Rent Limits</a:t>
            </a:r>
            <a:endParaRPr lang="en-US" sz="2000" dirty="0">
              <a:solidFill>
                <a:srgbClr val="002060"/>
              </a:solidFill>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dirty="0">
                <a:solidFill>
                  <a:srgbClr val="002060"/>
                </a:solidFill>
                <a:latin typeface="Arial" pitchFamily="34" charset="0"/>
                <a:ea typeface="ＭＳ Ｐゴシック" pitchFamily="34" charset="-128"/>
                <a:cs typeface="Arial" pitchFamily="34" charset="0"/>
              </a:rPr>
              <a:t>Rental housing must assist households at or below 60% AMI.</a:t>
            </a:r>
          </a:p>
          <a:p>
            <a:pPr>
              <a:defRPr/>
            </a:pPr>
            <a:endParaRPr lang="en-US" sz="2000" dirty="0">
              <a:solidFill>
                <a:srgbClr val="002060"/>
              </a:solidFill>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dirty="0">
                <a:solidFill>
                  <a:srgbClr val="002060"/>
                </a:solidFill>
                <a:latin typeface="Arial" pitchFamily="34" charset="0"/>
                <a:ea typeface="ＭＳ Ｐゴシック" pitchFamily="34" charset="-128"/>
                <a:cs typeface="Arial" pitchFamily="34" charset="0"/>
              </a:rPr>
              <a:t>Projects with five or more HOME-assisted units must set aside 20% of units for households below 50% AMI.</a:t>
            </a:r>
            <a:endParaRPr lang="en-US" sz="2000" dirty="0">
              <a:latin typeface="Arial" pitchFamily="34" charset="0"/>
              <a:ea typeface="ＭＳ Ｐゴシック" pitchFamily="34" charset="-128"/>
              <a:cs typeface="Arial" pitchFamily="34" charset="0"/>
            </a:endParaRPr>
          </a:p>
          <a:p>
            <a:pPr>
              <a:defRPr/>
            </a:pPr>
            <a:endParaRPr lang="en-US" sz="2000" dirty="0">
              <a:solidFill>
                <a:srgbClr val="002060"/>
              </a:solidFill>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dirty="0">
                <a:solidFill>
                  <a:srgbClr val="002060"/>
                </a:solidFill>
                <a:latin typeface="Arial" pitchFamily="34" charset="0"/>
                <a:ea typeface="ＭＳ Ｐゴシック" pitchFamily="34" charset="-128"/>
                <a:cs typeface="Arial" pitchFamily="34" charset="0"/>
              </a:rPr>
              <a:t>Tenant events for rental developments must be entered at </a:t>
            </a:r>
            <a:r>
              <a:rPr lang="en-US" sz="2000" dirty="0">
                <a:solidFill>
                  <a:srgbClr val="002060"/>
                </a:solidFill>
                <a:latin typeface="Arial" pitchFamily="34" charset="0"/>
                <a:ea typeface="ＭＳ Ｐゴシック" pitchFamily="34" charset="-128"/>
                <a:cs typeface="Arial" pitchFamily="34" charset="0"/>
                <a:hlinkClick r:id="rId4"/>
              </a:rPr>
              <a:t>https://online.ihcda.in.gov/</a:t>
            </a:r>
            <a:r>
              <a:rPr lang="en-US" sz="2000" dirty="0">
                <a:solidFill>
                  <a:srgbClr val="002060"/>
                </a:solidFill>
                <a:latin typeface="Arial" pitchFamily="34" charset="0"/>
                <a:ea typeface="ＭＳ Ｐゴシック" pitchFamily="34" charset="-128"/>
                <a:cs typeface="Arial" pitchFamily="34" charset="0"/>
              </a:rPr>
              <a:t> for ongoing HOME rental compliance. </a:t>
            </a:r>
          </a:p>
          <a:p>
            <a:pPr marL="285750" indent="-285750">
              <a:buFont typeface="Arial" panose="020B0604020202020204" pitchFamily="34" charset="0"/>
              <a:buChar char="•"/>
              <a:defRPr/>
            </a:pPr>
            <a:endParaRPr lang="en-US" sz="2000" dirty="0">
              <a:solidFill>
                <a:srgbClr val="002060"/>
              </a:solidFill>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dirty="0">
                <a:solidFill>
                  <a:srgbClr val="002060"/>
                </a:solidFill>
                <a:latin typeface="Arial" pitchFamily="34" charset="0"/>
                <a:ea typeface="ＭＳ Ｐゴシック" pitchFamily="34" charset="-128"/>
                <a:cs typeface="Arial" pitchFamily="34" charset="0"/>
              </a:rPr>
              <a:t>Any vacant HOME assisted units must be registered on the affordable housing database at </a:t>
            </a:r>
            <a:r>
              <a:rPr lang="en-US" sz="2000" dirty="0">
                <a:solidFill>
                  <a:srgbClr val="002060"/>
                </a:solidFill>
                <a:latin typeface="Arial" pitchFamily="34" charset="0"/>
                <a:ea typeface="ＭＳ Ｐゴシック" pitchFamily="34" charset="-128"/>
                <a:cs typeface="Arial" pitchFamily="34" charset="0"/>
                <a:hlinkClick r:id="rId5"/>
              </a:rPr>
              <a:t>http://indianahousingnow.org</a:t>
            </a:r>
            <a:r>
              <a:rPr lang="en-US" sz="2000" dirty="0">
                <a:solidFill>
                  <a:srgbClr val="002060"/>
                </a:solidFill>
                <a:latin typeface="Arial" pitchFamily="34" charset="0"/>
                <a:ea typeface="ＭＳ Ｐゴシック" pitchFamily="34" charset="-128"/>
                <a:cs typeface="Arial" pitchFamily="34" charset="0"/>
              </a:rPr>
              <a:t>.</a:t>
            </a:r>
          </a:p>
          <a:p>
            <a:pPr marL="285750" indent="-285750">
              <a:buFont typeface="Arial" panose="020B0604020202020204" pitchFamily="34" charset="0"/>
              <a:buChar char="•"/>
              <a:defRPr/>
            </a:pPr>
            <a:endParaRPr lang="en-US" dirty="0">
              <a:solidFill>
                <a:srgbClr val="002060"/>
              </a:solidFill>
              <a:latin typeface="Arial" pitchFamily="34" charset="0"/>
              <a:ea typeface="ＭＳ Ｐゴシック" pitchFamily="34" charset="-128"/>
              <a:cs typeface="Arial" pitchFamily="34" charset="0"/>
            </a:endParaRPr>
          </a:p>
          <a:p>
            <a:pPr>
              <a:defRPr/>
            </a:pPr>
            <a:endParaRPr lang="en-US" u="sng" dirty="0">
              <a:latin typeface="Arial" pitchFamily="34" charset="0"/>
              <a:ea typeface="ＭＳ Ｐゴシック" pitchFamily="34" charset="-128"/>
              <a:cs typeface="Arial" pitchFamily="34" charset="0"/>
            </a:endParaRPr>
          </a:p>
          <a:p>
            <a:pPr>
              <a:defRPr/>
            </a:pPr>
            <a:endParaRPr lang="en-US"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dirty="0">
              <a:latin typeface="Arial" pitchFamily="34" charset="0"/>
              <a:ea typeface="ＭＳ Ｐゴシック" pitchFamily="34" charset="-128"/>
              <a:cs typeface="Arial" pitchFamily="34" charset="0"/>
            </a:endParaRPr>
          </a:p>
          <a:p>
            <a:pPr>
              <a:defRPr/>
            </a:pPr>
            <a:endParaRPr lang="en-US" dirty="0"/>
          </a:p>
        </p:txBody>
      </p:sp>
    </p:spTree>
    <p:extLst>
      <p:ext uri="{BB962C8B-B14F-4D97-AF65-F5344CB8AC3E}">
        <p14:creationId xmlns:p14="http://schemas.microsoft.com/office/powerpoint/2010/main" val="2725440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cap="none" dirty="0"/>
              <a:t>Additional Funding Available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1"/>
          <a:stretch/>
        </p:blipFill>
        <p:spPr>
          <a:xfrm>
            <a:off x="5257800" y="1524000"/>
            <a:ext cx="3563119" cy="2667000"/>
          </a:xfrm>
          <a:prstGeom prst="rect">
            <a:avLst/>
          </a:prstGeom>
        </p:spPr>
      </p:pic>
      <p:sp>
        <p:nvSpPr>
          <p:cNvPr id="3" name="Content Placeholder 2"/>
          <p:cNvSpPr>
            <a:spLocks noGrp="1"/>
          </p:cNvSpPr>
          <p:nvPr>
            <p:ph idx="1"/>
          </p:nvPr>
        </p:nvSpPr>
        <p:spPr>
          <a:xfrm>
            <a:off x="914401" y="1371600"/>
            <a:ext cx="4343399" cy="4525963"/>
          </a:xfrm>
        </p:spPr>
        <p:txBody>
          <a:bodyPr/>
          <a:lstStyle/>
          <a:p>
            <a:r>
              <a:rPr lang="en-US" sz="2400" b="1" dirty="0"/>
              <a:t>Applicants may also apply for </a:t>
            </a:r>
            <a:r>
              <a:rPr lang="en-US" sz="2400" b="1" u="sng" dirty="0"/>
              <a:t>Development Fund</a:t>
            </a:r>
          </a:p>
          <a:p>
            <a:endParaRPr lang="en-US" sz="2000" b="1" u="sng" dirty="0"/>
          </a:p>
          <a:p>
            <a:pPr marL="285750" indent="-285750">
              <a:buFont typeface="Arial" panose="020B0604020202020204" pitchFamily="34" charset="0"/>
              <a:buChar char="•"/>
            </a:pPr>
            <a:r>
              <a:rPr lang="en-US" sz="1600" dirty="0"/>
              <a:t>Each applicant must provide documentation and explanation on alternative sources of funding if the Development Fund is denied or funding is unavailable.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Applicants must also submit the Development Fund tab, not the separate Development Fund application.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There is no guarantee Development Fund will be available </a:t>
            </a:r>
            <a:r>
              <a:rPr lang="en-US" sz="1600" dirty="0"/>
              <a:t>– each applicant anticipating Development Fund must also have an alternate funding plan if it is not available.</a:t>
            </a:r>
          </a:p>
          <a:p>
            <a:pPr marL="973138" lvl="1" indent="-285750"/>
            <a:endParaRPr lang="en-US" dirty="0"/>
          </a:p>
          <a:p>
            <a:pPr marL="973138" lvl="1" indent="-285750"/>
            <a:endParaRPr lang="en-US" dirty="0"/>
          </a:p>
          <a:p>
            <a:pPr marL="973138" lvl="1" indent="-285750"/>
            <a:endParaRPr lang="en-US" dirty="0"/>
          </a:p>
          <a:p>
            <a:pPr marL="973138"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04731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391400" cy="1139841"/>
          </a:xfrm>
        </p:spPr>
        <p:txBody>
          <a:bodyPr/>
          <a:lstStyle/>
          <a:p>
            <a:r>
              <a:rPr lang="en-US" sz="3600" dirty="0"/>
              <a:t>2021 HOME Rental policy</a:t>
            </a:r>
            <a:br>
              <a:rPr lang="en-US" sz="3600" dirty="0"/>
            </a:br>
            <a:endParaRPr lang="en-US" dirty="0"/>
          </a:p>
        </p:txBody>
      </p:sp>
    </p:spTree>
    <p:extLst>
      <p:ext uri="{BB962C8B-B14F-4D97-AF65-F5344CB8AC3E}">
        <p14:creationId xmlns:p14="http://schemas.microsoft.com/office/powerpoint/2010/main" val="381626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0554"/>
            <a:ext cx="8364537" cy="1143000"/>
          </a:xfrm>
        </p:spPr>
        <p:txBody>
          <a:bodyPr/>
          <a:lstStyle/>
          <a:p>
            <a:r>
              <a:rPr lang="en-US" cap="none" dirty="0"/>
              <a:t>HOME Rental Policy</a:t>
            </a:r>
          </a:p>
        </p:txBody>
      </p:sp>
      <p:sp>
        <p:nvSpPr>
          <p:cNvPr id="3" name="Content Placeholder 2"/>
          <p:cNvSpPr>
            <a:spLocks noGrp="1"/>
          </p:cNvSpPr>
          <p:nvPr>
            <p:ph idx="1"/>
          </p:nvPr>
        </p:nvSpPr>
        <p:spPr>
          <a:xfrm>
            <a:off x="779463" y="1143000"/>
            <a:ext cx="7602537" cy="4525963"/>
          </a:xfrm>
        </p:spPr>
        <p:txBody>
          <a:bodyPr/>
          <a:lstStyle/>
          <a:p>
            <a:r>
              <a:rPr lang="en-US" sz="2400" b="1" dirty="0"/>
              <a:t>Application Submission Process</a:t>
            </a:r>
          </a:p>
          <a:p>
            <a:endParaRPr lang="en-US" sz="1200" b="1" dirty="0"/>
          </a:p>
          <a:p>
            <a:endParaRPr lang="en-US" sz="1200" b="1" dirty="0"/>
          </a:p>
          <a:p>
            <a:r>
              <a:rPr lang="en-US" b="1" dirty="0"/>
              <a:t>No hard copies of any documents should be sent to IHCDA </a:t>
            </a:r>
            <a:r>
              <a:rPr lang="en-US" dirty="0"/>
              <a:t>at the time of initial application.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application signatures must be scanned digital copies of signed originals (no digital signatures).</a:t>
            </a:r>
          </a:p>
          <a:p>
            <a:pPr marL="285750" indent="-285750">
              <a:buFont typeface="Arial" panose="020B0604020202020204" pitchFamily="34" charset="0"/>
              <a:buChar char="•"/>
            </a:pPr>
            <a:endParaRPr lang="en-US" dirty="0"/>
          </a:p>
          <a:p>
            <a:endParaRPr lang="en-US" b="1" dirty="0"/>
          </a:p>
          <a:p>
            <a:pPr marL="285750" indent="-285750">
              <a:buFont typeface="Arial" panose="020B0604020202020204" pitchFamily="34" charset="0"/>
              <a:buChar char="•"/>
            </a:pPr>
            <a:r>
              <a:rPr lang="en-US" dirty="0"/>
              <a:t>Applicants will need to reach out to IHCDA to set up their OneDrive folder(s) in advance of CHDO certification and/or HOME application due dates for submission of required documents.</a:t>
            </a:r>
          </a:p>
          <a:p>
            <a:endParaRPr lang="en-US" sz="1100" b="1" dirty="0"/>
          </a:p>
          <a:p>
            <a:endParaRPr lang="en-US" sz="12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32653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0554"/>
            <a:ext cx="8364537" cy="1143000"/>
          </a:xfrm>
        </p:spPr>
        <p:txBody>
          <a:bodyPr/>
          <a:lstStyle/>
          <a:p>
            <a:r>
              <a:rPr lang="en-US" cap="none" dirty="0"/>
              <a:t>HOME Rental Policy</a:t>
            </a:r>
          </a:p>
        </p:txBody>
      </p:sp>
      <p:sp>
        <p:nvSpPr>
          <p:cNvPr id="3" name="Content Placeholder 2"/>
          <p:cNvSpPr>
            <a:spLocks noGrp="1"/>
          </p:cNvSpPr>
          <p:nvPr>
            <p:ph idx="1"/>
          </p:nvPr>
        </p:nvSpPr>
        <p:spPr>
          <a:xfrm>
            <a:off x="779463" y="1143000"/>
            <a:ext cx="7602537" cy="4525963"/>
          </a:xfrm>
        </p:spPr>
        <p:txBody>
          <a:bodyPr/>
          <a:lstStyle/>
          <a:p>
            <a:r>
              <a:rPr lang="en-US" sz="2000" b="1" dirty="0"/>
              <a:t>All payments to IHCDA for HOME Applications must be submitted through the </a:t>
            </a:r>
            <a:r>
              <a:rPr lang="en-US" sz="2000" b="1" dirty="0">
                <a:hlinkClick r:id="rId3"/>
              </a:rPr>
              <a:t>IHCDA Online Payment Portal</a:t>
            </a:r>
            <a:r>
              <a:rPr lang="en-US" sz="2000" b="1" dirty="0"/>
              <a:t>. </a:t>
            </a:r>
          </a:p>
          <a:p>
            <a:endParaRPr lang="en-US" sz="1200" b="1" dirty="0"/>
          </a:p>
          <a:p>
            <a:endParaRPr lang="en-US" sz="1100" b="1" dirty="0"/>
          </a:p>
          <a:p>
            <a:endParaRPr lang="en-US" sz="1200" b="1" dirty="0"/>
          </a:p>
          <a:p>
            <a:pPr marL="285750" indent="-285750">
              <a:buFont typeface="Arial" panose="020B0604020202020204" pitchFamily="34" charset="0"/>
              <a:buChar char="•"/>
            </a:pP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CCA79E83-E1B4-4EC0-AB83-4DBA72521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084" y="2286000"/>
            <a:ext cx="4814116" cy="3146656"/>
          </a:xfrm>
          <a:prstGeom prst="rect">
            <a:avLst/>
          </a:prstGeom>
        </p:spPr>
      </p:pic>
      <p:sp>
        <p:nvSpPr>
          <p:cNvPr id="6" name="TextBox 5">
            <a:extLst>
              <a:ext uri="{FF2B5EF4-FFF2-40B4-BE49-F238E27FC236}">
                <a16:creationId xmlns:a16="http://schemas.microsoft.com/office/drawing/2014/main" id="{C193D57A-3189-4A27-AE41-00432B2AC043}"/>
              </a:ext>
            </a:extLst>
          </p:cNvPr>
          <p:cNvSpPr txBox="1"/>
          <p:nvPr/>
        </p:nvSpPr>
        <p:spPr>
          <a:xfrm>
            <a:off x="5593579" y="2057400"/>
            <a:ext cx="2788421"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103458"/>
                </a:solidFill>
                <a:latin typeface="Arial" panose="020B0604020202020204" pitchFamily="34" charset="0"/>
                <a:cs typeface="Arial" panose="020B0604020202020204" pitchFamily="34" charset="0"/>
              </a:rPr>
              <a:t>The “Transaction Name” selection should be “HOME Fees”. Please include the name of your organization in the box below. </a:t>
            </a:r>
          </a:p>
          <a:p>
            <a:pPr marL="285750" indent="-285750">
              <a:buFont typeface="Arial" panose="020B0604020202020204" pitchFamily="34" charset="0"/>
              <a:buChar char="•"/>
            </a:pPr>
            <a:r>
              <a:rPr lang="en-US" dirty="0">
                <a:solidFill>
                  <a:srgbClr val="103458"/>
                </a:solidFill>
                <a:latin typeface="Arial" panose="020B0604020202020204" pitchFamily="34" charset="0"/>
                <a:cs typeface="Arial" panose="020B0604020202020204" pitchFamily="34" charset="0"/>
              </a:rPr>
              <a:t>For questions, please contact your Regional Analyst. </a:t>
            </a:r>
          </a:p>
        </p:txBody>
      </p:sp>
    </p:spTree>
    <p:extLst>
      <p:ext uri="{BB962C8B-B14F-4D97-AF65-F5344CB8AC3E}">
        <p14:creationId xmlns:p14="http://schemas.microsoft.com/office/powerpoint/2010/main" val="48633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0554"/>
            <a:ext cx="8364537" cy="1143000"/>
          </a:xfrm>
        </p:spPr>
        <p:txBody>
          <a:bodyPr/>
          <a:lstStyle/>
          <a:p>
            <a:r>
              <a:rPr lang="en-US" cap="none" dirty="0"/>
              <a:t>HOME Threshold</a:t>
            </a:r>
          </a:p>
        </p:txBody>
      </p:sp>
      <p:sp>
        <p:nvSpPr>
          <p:cNvPr id="3" name="Content Placeholder 2"/>
          <p:cNvSpPr>
            <a:spLocks noGrp="1"/>
          </p:cNvSpPr>
          <p:nvPr>
            <p:ph idx="1"/>
          </p:nvPr>
        </p:nvSpPr>
        <p:spPr>
          <a:xfrm>
            <a:off x="779463" y="1373554"/>
            <a:ext cx="7602537" cy="4525963"/>
          </a:xfrm>
        </p:spPr>
        <p:txBody>
          <a:bodyPr/>
          <a:lstStyle/>
          <a:p>
            <a:r>
              <a:rPr lang="en-US" sz="2000" b="1" dirty="0"/>
              <a:t>Environmental Review</a:t>
            </a:r>
          </a:p>
          <a:p>
            <a:endParaRPr lang="en-US" sz="1200" b="1" dirty="0"/>
          </a:p>
          <a:p>
            <a:pPr marL="285750" indent="-285750">
              <a:buFont typeface="Arial" panose="020B0604020202020204" pitchFamily="34" charset="0"/>
              <a:buChar char="•"/>
            </a:pPr>
            <a:r>
              <a:rPr lang="en-US" dirty="0"/>
              <a:t>Added additional Environmental Review requirements related to floodways, flood plains, and wetlands. (Policy p. 13-14)</a:t>
            </a:r>
          </a:p>
          <a:p>
            <a:pPr marL="285750" indent="-285750">
              <a:buFont typeface="Arial" panose="020B0604020202020204" pitchFamily="34" charset="0"/>
              <a:buChar char="•"/>
            </a:pPr>
            <a:endParaRPr lang="en-US" sz="1600" dirty="0"/>
          </a:p>
          <a:p>
            <a:endParaRPr lang="en-US" sz="2000" b="1" dirty="0"/>
          </a:p>
          <a:p>
            <a:r>
              <a:rPr lang="en-US" sz="2000" b="1" dirty="0"/>
              <a:t>Debarment Requirement</a:t>
            </a:r>
          </a:p>
          <a:p>
            <a:endParaRPr lang="en-US" sz="1100" b="1" dirty="0"/>
          </a:p>
          <a:p>
            <a:pPr marL="285750" indent="-285750">
              <a:buFont typeface="Arial" panose="020B0604020202020204" pitchFamily="34" charset="0"/>
              <a:buChar char="•"/>
            </a:pPr>
            <a:r>
              <a:rPr lang="en-US" dirty="0"/>
              <a:t>A new Debarment lookup website link has been added, which can be found </a:t>
            </a:r>
            <a:r>
              <a:rPr lang="en-US" dirty="0">
                <a:hlinkClick r:id="rId3"/>
              </a:rPr>
              <a:t>here</a:t>
            </a:r>
            <a:r>
              <a:rPr lang="en-US" dirty="0"/>
              <a:t>. </a:t>
            </a:r>
          </a:p>
          <a:p>
            <a:endParaRPr lang="en-US" sz="1100" b="1" dirty="0"/>
          </a:p>
          <a:p>
            <a:endParaRPr lang="en-US" sz="12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1003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31" y="126518"/>
            <a:ext cx="8364537" cy="1143000"/>
          </a:xfrm>
        </p:spPr>
        <p:txBody>
          <a:bodyPr/>
          <a:lstStyle/>
          <a:p>
            <a:r>
              <a:rPr lang="en-US" cap="none" dirty="0"/>
              <a:t>HOME Scoring</a:t>
            </a:r>
          </a:p>
        </p:txBody>
      </p:sp>
      <p:sp>
        <p:nvSpPr>
          <p:cNvPr id="3" name="Content Placeholder 2"/>
          <p:cNvSpPr>
            <a:spLocks noGrp="1"/>
          </p:cNvSpPr>
          <p:nvPr>
            <p:ph idx="1"/>
          </p:nvPr>
        </p:nvSpPr>
        <p:spPr>
          <a:xfrm>
            <a:off x="580231" y="1066800"/>
            <a:ext cx="7983537" cy="4525963"/>
          </a:xfrm>
        </p:spPr>
        <p:txBody>
          <a:bodyPr/>
          <a:lstStyle/>
          <a:p>
            <a:r>
              <a:rPr lang="en-US" sz="2000" b="1" dirty="0"/>
              <a:t>Existing Structures or Infill New Construction</a:t>
            </a:r>
          </a:p>
          <a:p>
            <a:endParaRPr lang="en-US" sz="1200" b="1" dirty="0"/>
          </a:p>
          <a:p>
            <a:pPr marL="285750" indent="-285750">
              <a:buFont typeface="Arial" panose="020B0604020202020204" pitchFamily="34" charset="0"/>
              <a:buChar char="•"/>
            </a:pPr>
            <a:r>
              <a:rPr lang="en-US" dirty="0"/>
              <a:t>Applicants are only eligible for points in this category if at least 50% of the HOME assisted units utilize existing structures or are new construction. The two categories are mutually exclusive—a single project may not receive points in both categories. </a:t>
            </a:r>
          </a:p>
          <a:p>
            <a:pPr marL="285750" indent="-285750">
              <a:buFont typeface="Arial" panose="020B0604020202020204" pitchFamily="34" charset="0"/>
              <a:buChar char="•"/>
            </a:pPr>
            <a:endParaRPr lang="en-US" sz="1600" dirty="0"/>
          </a:p>
          <a:p>
            <a:r>
              <a:rPr lang="en-US" sz="2000" b="1" dirty="0"/>
              <a:t>Updated Smoke-Free Housing Policy Requirement</a:t>
            </a:r>
          </a:p>
          <a:p>
            <a:endParaRPr lang="en-US" sz="1100" b="1" dirty="0"/>
          </a:p>
          <a:p>
            <a:pPr marL="285750" indent="-285750">
              <a:buFont typeface="Arial" panose="020B0604020202020204" pitchFamily="34" charset="0"/>
              <a:buChar char="•"/>
            </a:pPr>
            <a:r>
              <a:rPr lang="en-US" dirty="0"/>
              <a:t>Applicants are no longer required to have separate policy and lease addendum – only a lease addendum is required. Addendum must address all required items and include electronic cigarettes and vaping.</a:t>
            </a:r>
          </a:p>
          <a:p>
            <a:endParaRPr lang="en-US" dirty="0"/>
          </a:p>
          <a:p>
            <a:r>
              <a:rPr lang="en-US" sz="2000" b="1" dirty="0"/>
              <a:t>Sources for Leveraging</a:t>
            </a:r>
          </a:p>
          <a:p>
            <a:endParaRPr lang="en-US" sz="1100" b="1" dirty="0"/>
          </a:p>
          <a:p>
            <a:pPr marL="342900" indent="-342900">
              <a:buFont typeface="Arial" panose="020B0604020202020204" pitchFamily="34" charset="0"/>
              <a:buChar char="•"/>
            </a:pPr>
            <a:r>
              <a:rPr lang="en-US" dirty="0"/>
              <a:t>Tax abatements and exemptions are eligible sources for leveraging. Permanent loans must have below market rate interest rates and have a submitted lender letter acknowledging such. </a:t>
            </a:r>
          </a:p>
          <a:p>
            <a:endParaRPr lang="en-US" dirty="0"/>
          </a:p>
          <a:p>
            <a:endParaRPr lang="en-US" sz="11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6306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64537" cy="1143000"/>
          </a:xfrm>
        </p:spPr>
        <p:txBody>
          <a:bodyPr/>
          <a:lstStyle/>
          <a:p>
            <a:r>
              <a:rPr lang="en-US" cap="none" dirty="0"/>
              <a:t>HOME Scoring</a:t>
            </a:r>
          </a:p>
        </p:txBody>
      </p:sp>
      <p:sp>
        <p:nvSpPr>
          <p:cNvPr id="3" name="Content Placeholder 2"/>
          <p:cNvSpPr>
            <a:spLocks noGrp="1"/>
          </p:cNvSpPr>
          <p:nvPr>
            <p:ph idx="1"/>
          </p:nvPr>
        </p:nvSpPr>
        <p:spPr>
          <a:xfrm>
            <a:off x="779463" y="1143000"/>
            <a:ext cx="7602537" cy="4525963"/>
          </a:xfrm>
        </p:spPr>
        <p:txBody>
          <a:bodyPr/>
          <a:lstStyle/>
          <a:p>
            <a:r>
              <a:rPr lang="en-US" sz="2000" b="1" dirty="0"/>
              <a:t>Contractor Solicitation Category</a:t>
            </a:r>
          </a:p>
          <a:p>
            <a:endParaRPr lang="en-US" sz="1100" b="1" dirty="0"/>
          </a:p>
          <a:p>
            <a:pPr marL="285750" indent="-285750">
              <a:buFont typeface="Arial" panose="020B0604020202020204" pitchFamily="34" charset="0"/>
              <a:buChar char="•"/>
            </a:pPr>
            <a:r>
              <a:rPr lang="en-US" dirty="0"/>
              <a:t>Applicants may now earn points in two ways. One point to applicants who solicit a minimum of 5 Indiana contractors (with one being a certified MBE/WBE/DBE/VOSB/SDVOSB). Two points will be awarded if an Indiana certified MBE/WBE/DBE/VOSB/SDVOSB entity is serving as a formal member of the project’s development team. </a:t>
            </a:r>
          </a:p>
          <a:p>
            <a:endParaRPr lang="en-US" sz="1400" b="1" dirty="0"/>
          </a:p>
          <a:p>
            <a:r>
              <a:rPr lang="en-US" sz="2000" b="1" dirty="0"/>
              <a:t>Additional Clarifications: </a:t>
            </a:r>
          </a:p>
          <a:p>
            <a:endParaRPr lang="en-US" sz="1100" b="1" dirty="0"/>
          </a:p>
          <a:p>
            <a:pPr marL="342900" indent="-342900">
              <a:buFont typeface="Arial" panose="020B0604020202020204" pitchFamily="34" charset="0"/>
              <a:buChar char="•"/>
            </a:pPr>
            <a:r>
              <a:rPr lang="en-US" dirty="0"/>
              <a:t>Clarified when design features must apply to all units and buildings.</a:t>
            </a:r>
          </a:p>
          <a:p>
            <a:endParaRPr lang="en-US" sz="1100" dirty="0"/>
          </a:p>
          <a:p>
            <a:pPr marL="342900" indent="-342900">
              <a:buFont typeface="Arial" panose="020B0604020202020204" pitchFamily="34" charset="0"/>
              <a:buChar char="•"/>
            </a:pPr>
            <a:r>
              <a:rPr lang="en-US" dirty="0"/>
              <a:t>Clarified that the term “Administrator” encompasses both administrators and consultants. </a:t>
            </a:r>
          </a:p>
          <a:p>
            <a:endParaRPr lang="en-US" sz="1100" dirty="0"/>
          </a:p>
          <a:p>
            <a:pPr marL="342900" indent="-342900">
              <a:buFont typeface="Arial" panose="020B0604020202020204" pitchFamily="34" charset="0"/>
              <a:buChar char="•"/>
            </a:pPr>
            <a:r>
              <a:rPr lang="en-US" dirty="0"/>
              <a:t>Clarified that administrators/consultants are eligible for points in the non-IHCDA experience category. </a:t>
            </a:r>
          </a:p>
          <a:p>
            <a:endParaRPr lang="en-US" sz="2000" b="1" dirty="0"/>
          </a:p>
          <a:p>
            <a:endParaRPr lang="en-US" sz="1200" b="1" dirty="0"/>
          </a:p>
          <a:p>
            <a:endParaRPr lang="en-US" sz="1200" b="1" dirty="0"/>
          </a:p>
          <a:p>
            <a:endParaRPr lang="en-US" dirty="0"/>
          </a:p>
        </p:txBody>
      </p:sp>
    </p:spTree>
    <p:extLst>
      <p:ext uri="{BB962C8B-B14F-4D97-AF65-F5344CB8AC3E}">
        <p14:creationId xmlns:p14="http://schemas.microsoft.com/office/powerpoint/2010/main" val="1434513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52400"/>
            <a:ext cx="8364537" cy="1143000"/>
          </a:xfrm>
        </p:spPr>
        <p:txBody>
          <a:bodyPr/>
          <a:lstStyle/>
          <a:p>
            <a:r>
              <a:rPr lang="en-US" cap="none" dirty="0"/>
              <a:t>CHDO Predevelopment Loan</a:t>
            </a:r>
          </a:p>
        </p:txBody>
      </p:sp>
      <p:sp>
        <p:nvSpPr>
          <p:cNvPr id="3" name="Content Placeholder 2"/>
          <p:cNvSpPr>
            <a:spLocks noGrp="1"/>
          </p:cNvSpPr>
          <p:nvPr>
            <p:ph idx="1"/>
          </p:nvPr>
        </p:nvSpPr>
        <p:spPr>
          <a:xfrm>
            <a:off x="779463" y="1066800"/>
            <a:ext cx="7602537" cy="4525963"/>
          </a:xfrm>
        </p:spPr>
        <p:txBody>
          <a:bodyPr/>
          <a:lstStyle/>
          <a:p>
            <a:endParaRPr lang="en-US" sz="2000" b="1" dirty="0"/>
          </a:p>
          <a:p>
            <a:r>
              <a:rPr lang="en-US" sz="2000" b="1" dirty="0"/>
              <a:t>Predevelopment Loan in Predevelopment Activities Scoring Category</a:t>
            </a:r>
          </a:p>
          <a:p>
            <a:endParaRPr lang="en-US" sz="1100" b="1" dirty="0"/>
          </a:p>
          <a:p>
            <a:r>
              <a:rPr lang="en-US" dirty="0"/>
              <a:t>New requirements include:</a:t>
            </a:r>
          </a:p>
          <a:p>
            <a:pPr marL="285750" indent="-285750">
              <a:buFont typeface="Arial" panose="020B0604020202020204" pitchFamily="34" charset="0"/>
              <a:buChar char="•"/>
            </a:pPr>
            <a:r>
              <a:rPr lang="en-US" dirty="0"/>
              <a:t>CHDO PD Loan must have been approved by IHCDA Board of Directors at least 30 days prior to the HOME application due date.</a:t>
            </a:r>
          </a:p>
          <a:p>
            <a:r>
              <a:rPr lang="en-US" dirty="0"/>
              <a:t> </a:t>
            </a:r>
          </a:p>
          <a:p>
            <a:pPr marL="285750" indent="-285750">
              <a:buFont typeface="Arial" panose="020B0604020202020204" pitchFamily="34" charset="0"/>
              <a:buChar char="•"/>
            </a:pPr>
            <a:r>
              <a:rPr lang="en-US" dirty="0"/>
              <a:t>The applicant may not have more than five currently open or pending CHDO Predevelopment loans, including all loans submitted as part of the current HOME funding round. </a:t>
            </a:r>
          </a:p>
          <a:p>
            <a:endParaRPr lang="en-US" sz="1100" dirty="0"/>
          </a:p>
          <a:p>
            <a:pPr marL="285750" indent="-285750">
              <a:buFont typeface="Arial" panose="020B0604020202020204" pitchFamily="34" charset="0"/>
              <a:buChar char="•"/>
            </a:pPr>
            <a:r>
              <a:rPr lang="en-US" dirty="0"/>
              <a:t>If the applicant received points in this category in the most recent HOME funding round prior to the current round, the applicant must have expended at least 25% of each CHDO PD Loan that qualified for points in that round. </a:t>
            </a:r>
          </a:p>
          <a:p>
            <a:endParaRPr lang="en-US" sz="1100" b="1" dirty="0"/>
          </a:p>
          <a:p>
            <a:endParaRPr lang="en-US" sz="12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44694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391400" cy="1139841"/>
          </a:xfrm>
        </p:spPr>
        <p:txBody>
          <a:bodyPr/>
          <a:lstStyle/>
          <a:p>
            <a:r>
              <a:rPr lang="en-US" sz="3600" dirty="0"/>
              <a:t>Application process</a:t>
            </a:r>
            <a:br>
              <a:rPr lang="en-US" sz="3600" dirty="0"/>
            </a:br>
            <a:r>
              <a:rPr lang="en-US" sz="3600" dirty="0"/>
              <a:t>for 2021 home round</a:t>
            </a:r>
            <a:endParaRPr lang="en-US" dirty="0"/>
          </a:p>
        </p:txBody>
      </p:sp>
    </p:spTree>
    <p:extLst>
      <p:ext uri="{BB962C8B-B14F-4D97-AF65-F5344CB8AC3E}">
        <p14:creationId xmlns:p14="http://schemas.microsoft.com/office/powerpoint/2010/main" val="3568568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8600"/>
            <a:ext cx="8364537" cy="1143000"/>
          </a:xfrm>
        </p:spPr>
        <p:txBody>
          <a:bodyPr/>
          <a:lstStyle/>
          <a:p>
            <a:r>
              <a:rPr lang="en-US" cap="none" dirty="0">
                <a:ea typeface="ＭＳ Ｐゴシック" pitchFamily="34" charset="-128"/>
              </a:rPr>
              <a:t>2021 IHCDA HOME Round</a:t>
            </a:r>
            <a:endParaRPr lang="en-US" cap="none" dirty="0"/>
          </a:p>
        </p:txBody>
      </p:sp>
      <p:sp>
        <p:nvSpPr>
          <p:cNvPr id="3" name="Content Placeholder 2"/>
          <p:cNvSpPr>
            <a:spLocks noGrp="1"/>
          </p:cNvSpPr>
          <p:nvPr>
            <p:ph idx="1"/>
          </p:nvPr>
        </p:nvSpPr>
        <p:spPr>
          <a:xfrm>
            <a:off x="847917" y="1371600"/>
            <a:ext cx="7381683" cy="4525963"/>
          </a:xfrm>
        </p:spPr>
        <p:txBody>
          <a:bodyPr/>
          <a:lstStyle/>
          <a:p>
            <a:pPr>
              <a:defRPr/>
            </a:pPr>
            <a:r>
              <a:rPr lang="en-US" sz="2400" b="1" dirty="0"/>
              <a:t>This webinar is meant to provide a brief overview of the 2021 HOME Investment Partnerships round. </a:t>
            </a:r>
          </a:p>
          <a:p>
            <a:pPr>
              <a:defRPr/>
            </a:pPr>
            <a:endParaRPr lang="en-US" sz="1050" dirty="0"/>
          </a:p>
          <a:p>
            <a:pPr>
              <a:defRPr/>
            </a:pPr>
            <a:r>
              <a:rPr lang="en-US" dirty="0"/>
              <a:t>All applicants must also read and adhere to the 2021 HOME Round Policy and CDBG, HOME &amp; Housing Trust Fund Program Manual. </a:t>
            </a:r>
          </a:p>
          <a:p>
            <a:pPr marL="457200" indent="-457200">
              <a:buFont typeface="Arial" panose="020B0604020202020204" pitchFamily="34" charset="0"/>
              <a:buChar char="•"/>
              <a:defRPr/>
            </a:pPr>
            <a:endParaRPr lang="en-US" sz="1050" dirty="0"/>
          </a:p>
          <a:p>
            <a:pPr lvl="2">
              <a:defRPr/>
            </a:pPr>
            <a:r>
              <a:rPr lang="en-US" sz="1800" dirty="0"/>
              <a:t>2021 HOME Rental Policy</a:t>
            </a:r>
          </a:p>
          <a:p>
            <a:pPr lvl="3">
              <a:defRPr/>
            </a:pPr>
            <a:r>
              <a:rPr lang="en-US" sz="1800" dirty="0">
                <a:hlinkClick r:id="rId3"/>
              </a:rPr>
              <a:t>https://www.in.gov/ihcda/files/2021-Final-HOME-Rental-Policy.pdf</a:t>
            </a:r>
            <a:endParaRPr lang="en-US" sz="1050" dirty="0"/>
          </a:p>
          <a:p>
            <a:pPr lvl="2">
              <a:defRPr/>
            </a:pPr>
            <a:r>
              <a:rPr lang="en-US" sz="1800" dirty="0">
                <a:solidFill>
                  <a:schemeClr val="accent1">
                    <a:lumMod val="50000"/>
                  </a:schemeClr>
                </a:solidFill>
              </a:rPr>
              <a:t>2021 CHDO Webinar, Application, and Forms</a:t>
            </a:r>
            <a:endParaRPr lang="en-US" sz="1800" dirty="0">
              <a:solidFill>
                <a:schemeClr val="accent1">
                  <a:lumMod val="50000"/>
                </a:schemeClr>
              </a:solidFill>
              <a:hlinkClick r:id="rId4"/>
            </a:endParaRPr>
          </a:p>
          <a:p>
            <a:pPr lvl="3">
              <a:defRPr/>
            </a:pPr>
            <a:r>
              <a:rPr lang="en-US" sz="1800" dirty="0">
                <a:hlinkClick r:id="rId5"/>
              </a:rPr>
              <a:t>https://www.in.gov/ihcda/developers/community-housing-development-organizations-chdo/</a:t>
            </a:r>
            <a:endParaRPr lang="en-US" sz="1050" dirty="0"/>
          </a:p>
          <a:p>
            <a:pPr lvl="2">
              <a:defRPr/>
            </a:pPr>
            <a:r>
              <a:rPr lang="en-US" sz="1800" dirty="0">
                <a:solidFill>
                  <a:schemeClr val="accent1">
                    <a:lumMod val="50000"/>
                  </a:schemeClr>
                </a:solidFill>
              </a:rPr>
              <a:t>CDBG, HOME &amp; HTF Program Manual 4</a:t>
            </a:r>
            <a:r>
              <a:rPr lang="en-US" sz="1800" baseline="30000" dirty="0">
                <a:solidFill>
                  <a:schemeClr val="accent1">
                    <a:lumMod val="50000"/>
                  </a:schemeClr>
                </a:solidFill>
              </a:rPr>
              <a:t>th</a:t>
            </a:r>
            <a:r>
              <a:rPr lang="en-US" sz="1800" dirty="0">
                <a:solidFill>
                  <a:schemeClr val="accent1">
                    <a:lumMod val="50000"/>
                  </a:schemeClr>
                </a:solidFill>
              </a:rPr>
              <a:t> Edition</a:t>
            </a:r>
          </a:p>
          <a:p>
            <a:pPr lvl="3">
              <a:defRPr/>
            </a:pPr>
            <a:r>
              <a:rPr lang="en-US" sz="1800" dirty="0">
                <a:hlinkClick r:id="rId6"/>
              </a:rPr>
              <a:t>https://www.in.gov/ihcda/files/CDBG,-HOME,-HTF-Program-Manual-4thEdition.pdf</a:t>
            </a:r>
            <a:endParaRPr lang="en-US" sz="1800" dirty="0"/>
          </a:p>
        </p:txBody>
      </p:sp>
    </p:spTree>
    <p:extLst>
      <p:ext uri="{BB962C8B-B14F-4D97-AF65-F5344CB8AC3E}">
        <p14:creationId xmlns:p14="http://schemas.microsoft.com/office/powerpoint/2010/main" val="407726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r>
              <a:rPr lang="en-US" cap="none" dirty="0"/>
              <a:t>Application Process</a:t>
            </a:r>
          </a:p>
        </p:txBody>
      </p:sp>
      <p:sp>
        <p:nvSpPr>
          <p:cNvPr id="3" name="Content Placeholder 2"/>
          <p:cNvSpPr>
            <a:spLocks noGrp="1"/>
          </p:cNvSpPr>
          <p:nvPr>
            <p:ph idx="1"/>
          </p:nvPr>
        </p:nvSpPr>
        <p:spPr>
          <a:xfrm>
            <a:off x="762000" y="1219200"/>
            <a:ext cx="7162800" cy="4885183"/>
          </a:xfrm>
        </p:spPr>
        <p:txBody>
          <a:bodyPr/>
          <a:lstStyle/>
          <a:p>
            <a:r>
              <a:rPr lang="en-US" sz="2400" b="1" dirty="0"/>
              <a:t>Technical assistance by IHCDA staff is available to you at your request but are not required for application. </a:t>
            </a:r>
          </a:p>
          <a:p>
            <a:endParaRPr lang="en-US" sz="2000" dirty="0"/>
          </a:p>
          <a:p>
            <a:r>
              <a:rPr lang="en-US" sz="2000" dirty="0"/>
              <a:t>Please contact your regional analyst as early as possible if you:</a:t>
            </a:r>
          </a:p>
          <a:p>
            <a:endParaRPr lang="en-US" sz="1100" dirty="0"/>
          </a:p>
          <a:p>
            <a:pPr marL="1030288" lvl="1" indent="-342900"/>
            <a:r>
              <a:rPr lang="en-US" sz="1800" dirty="0"/>
              <a:t>Are encountering any issues with the application workbook</a:t>
            </a:r>
          </a:p>
          <a:p>
            <a:pPr lvl="1" indent="0">
              <a:buNone/>
            </a:pPr>
            <a:endParaRPr lang="en-US" sz="1050" dirty="0"/>
          </a:p>
          <a:p>
            <a:pPr marL="1030288" lvl="1" indent="-342900"/>
            <a:r>
              <a:rPr lang="en-US" sz="1800" dirty="0"/>
              <a:t>Have questions about CHDO certification </a:t>
            </a:r>
          </a:p>
          <a:p>
            <a:pPr marL="1030288" lvl="1" indent="-342900"/>
            <a:endParaRPr lang="en-US" sz="1050" dirty="0"/>
          </a:p>
          <a:p>
            <a:pPr marL="1030288" lvl="1" indent="-342900"/>
            <a:r>
              <a:rPr lang="en-US" sz="1800" dirty="0"/>
              <a:t>Have any questions about capacity certifications</a:t>
            </a:r>
          </a:p>
          <a:p>
            <a:pPr lvl="1" indent="0">
              <a:buNone/>
            </a:pPr>
            <a:endParaRPr lang="en-US" sz="1050" dirty="0"/>
          </a:p>
          <a:p>
            <a:pPr marL="1030288" lvl="1" indent="-342900"/>
            <a:r>
              <a:rPr lang="en-US" sz="1800" dirty="0"/>
              <a:t>Have questions about ERR or Section 106 reviews</a:t>
            </a:r>
          </a:p>
          <a:p>
            <a:pPr lvl="1" indent="0">
              <a:buNone/>
            </a:pPr>
            <a:endParaRPr lang="en-US" sz="1050" dirty="0"/>
          </a:p>
          <a:p>
            <a:pPr marL="1030288" lvl="1" indent="-342900"/>
            <a:r>
              <a:rPr lang="en-US" sz="1800" dirty="0"/>
              <a:t>Would like guidance on producing any imagery required by the HOME policy</a:t>
            </a:r>
          </a:p>
          <a:p>
            <a:pPr lvl="1" indent="0">
              <a:buNone/>
            </a:pPr>
            <a:endParaRPr lang="en-US" sz="1800" dirty="0"/>
          </a:p>
          <a:p>
            <a:pPr marL="285750" indent="-285750">
              <a:buFont typeface="Arial" panose="020B0604020202020204" pitchFamily="34" charset="0"/>
              <a:buChar char="•"/>
            </a:pPr>
            <a:endParaRPr lang="en-US" dirty="0"/>
          </a:p>
          <a:p>
            <a:endParaRPr lang="en-US" dirty="0"/>
          </a:p>
          <a:p>
            <a:pPr marL="973138" lvl="1" indent="-285750"/>
            <a:endParaRPr lang="en-US" dirty="0"/>
          </a:p>
          <a:p>
            <a:pPr marL="973138" lvl="1" indent="-285750"/>
            <a:endParaRPr lang="en-US" dirty="0"/>
          </a:p>
        </p:txBody>
      </p:sp>
    </p:spTree>
    <p:extLst>
      <p:ext uri="{BB962C8B-B14F-4D97-AF65-F5344CB8AC3E}">
        <p14:creationId xmlns:p14="http://schemas.microsoft.com/office/powerpoint/2010/main" val="1929429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r>
              <a:rPr lang="en-US" cap="none" dirty="0"/>
              <a:t>Application Process</a:t>
            </a:r>
          </a:p>
        </p:txBody>
      </p:sp>
      <p:sp>
        <p:nvSpPr>
          <p:cNvPr id="3" name="Content Placeholder 2"/>
          <p:cNvSpPr>
            <a:spLocks noGrp="1"/>
          </p:cNvSpPr>
          <p:nvPr>
            <p:ph idx="1"/>
          </p:nvPr>
        </p:nvSpPr>
        <p:spPr>
          <a:xfrm>
            <a:off x="762000" y="1219200"/>
            <a:ext cx="7239000" cy="4885183"/>
          </a:xfrm>
        </p:spPr>
        <p:txBody>
          <a:bodyPr/>
          <a:lstStyle/>
          <a:p>
            <a:r>
              <a:rPr lang="en-US" sz="2400" b="1" dirty="0"/>
              <a:t>There is a $250 fee per application. If the applicant applies and is certified as a CHDO, the fee will be refunded. </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sz="2000" dirty="0"/>
              <a:t>All applications will be reviewed for:</a:t>
            </a:r>
          </a:p>
          <a:p>
            <a:pPr marL="285750" indent="-285750">
              <a:buFont typeface="Arial" panose="020B0604020202020204" pitchFamily="34" charset="0"/>
              <a:buChar char="•"/>
            </a:pPr>
            <a:endParaRPr lang="en-US" sz="1100" dirty="0"/>
          </a:p>
          <a:p>
            <a:pPr marL="973138" lvl="1" indent="-285750"/>
            <a:r>
              <a:rPr lang="en-US" sz="1800" dirty="0"/>
              <a:t>Completeness  </a:t>
            </a:r>
          </a:p>
          <a:p>
            <a:pPr marL="973138" lvl="1" indent="-285750"/>
            <a:r>
              <a:rPr lang="en-US" sz="1800" dirty="0"/>
              <a:t>Threshold </a:t>
            </a:r>
          </a:p>
          <a:p>
            <a:pPr marL="973138" lvl="1" indent="-285750"/>
            <a:r>
              <a:rPr lang="en-US" sz="1800" dirty="0"/>
              <a:t>Scoring  </a:t>
            </a:r>
          </a:p>
          <a:p>
            <a:pPr marL="973138" lvl="1" indent="-285750"/>
            <a:endParaRPr lang="en-US" sz="1100" dirty="0"/>
          </a:p>
          <a:p>
            <a:pPr marL="285750" indent="-285750">
              <a:buFont typeface="Arial" panose="020B0604020202020204" pitchFamily="34" charset="0"/>
              <a:buChar char="•"/>
            </a:pPr>
            <a:r>
              <a:rPr lang="en-US" dirty="0"/>
              <a:t>HOME Rental applications must score a minimum of </a:t>
            </a:r>
            <a:r>
              <a:rPr lang="en-US" b="1" dirty="0"/>
              <a:t>68 points </a:t>
            </a:r>
            <a:r>
              <a:rPr lang="en-US" dirty="0"/>
              <a:t>to be considered for funding.</a:t>
            </a:r>
          </a:p>
          <a:p>
            <a:endParaRPr lang="en-US" sz="1100" dirty="0"/>
          </a:p>
          <a:p>
            <a:pPr marL="285750" indent="-285750">
              <a:buFont typeface="Arial" panose="020B0604020202020204" pitchFamily="34" charset="0"/>
              <a:buChar char="•"/>
            </a:pPr>
            <a:r>
              <a:rPr lang="en-US" dirty="0"/>
              <a:t>Unfunded applications </a:t>
            </a:r>
            <a:r>
              <a:rPr lang="en-US" b="1" u="sng" dirty="0"/>
              <a:t>will not</a:t>
            </a:r>
            <a:r>
              <a:rPr lang="en-US" b="1" dirty="0"/>
              <a:t> </a:t>
            </a:r>
            <a:r>
              <a:rPr lang="en-US" dirty="0"/>
              <a:t>roll over to be considered in later HOME application rounds.</a:t>
            </a:r>
          </a:p>
          <a:p>
            <a:endParaRPr lang="en-US" dirty="0"/>
          </a:p>
        </p:txBody>
      </p:sp>
    </p:spTree>
    <p:extLst>
      <p:ext uri="{BB962C8B-B14F-4D97-AF65-F5344CB8AC3E}">
        <p14:creationId xmlns:p14="http://schemas.microsoft.com/office/powerpoint/2010/main" val="1527238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1" y="228600"/>
            <a:ext cx="6553200" cy="1143000"/>
          </a:xfrm>
        </p:spPr>
        <p:txBody>
          <a:bodyPr/>
          <a:lstStyle/>
          <a:p>
            <a:pPr>
              <a:defRPr/>
            </a:pPr>
            <a:r>
              <a:rPr lang="en-US" cap="none" dirty="0"/>
              <a:t>OneDrive</a:t>
            </a:r>
          </a:p>
        </p:txBody>
      </p:sp>
      <p:sp>
        <p:nvSpPr>
          <p:cNvPr id="7" name="Content Placeholder 2"/>
          <p:cNvSpPr>
            <a:spLocks noGrp="1"/>
          </p:cNvSpPr>
          <p:nvPr>
            <p:ph idx="1"/>
          </p:nvPr>
        </p:nvSpPr>
        <p:spPr>
          <a:xfrm>
            <a:off x="762000" y="1219200"/>
            <a:ext cx="7543799" cy="4525963"/>
          </a:xfrm>
        </p:spPr>
        <p:txBody>
          <a:bodyPr/>
          <a:lstStyle/>
          <a:p>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You will need OneDrive access to submit an application.</a:t>
            </a:r>
          </a:p>
          <a:p>
            <a:endParaRPr lang="en-US" altLang="en-US" sz="105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To set up your access, please email Emma Oesterle at </a:t>
            </a:r>
            <a:r>
              <a:rPr lang="en-US" altLang="en-US" dirty="0">
                <a:latin typeface="Arial" panose="020B0604020202020204" pitchFamily="34" charset="0"/>
                <a:ea typeface="ＭＳ Ｐゴシック" panose="020B0600070205080204" pitchFamily="34" charset="-128"/>
                <a:cs typeface="Arial" panose="020B0604020202020204" pitchFamily="34" charset="0"/>
                <a:hlinkClick r:id="rId3"/>
              </a:rPr>
              <a:t>eoesterle@ihcda.in.gov</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sz="105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In your email to Emma, please include:</a:t>
            </a:r>
          </a:p>
          <a:p>
            <a:pPr marL="285750" indent="-285750">
              <a:buFont typeface="Arial" panose="020B0604020202020204" pitchFamily="34" charset="0"/>
              <a:buChar char="•"/>
            </a:pPr>
            <a:endParaRPr lang="en-US" altLang="en-US" sz="105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Your Contact(s) information, your project Location(s) and your Project Name</a:t>
            </a:r>
          </a:p>
          <a:p>
            <a:endParaRPr lang="en-US" altLang="en-US" sz="105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b="1" dirty="0">
                <a:solidFill>
                  <a:srgbClr val="9DA941"/>
                </a:solidFill>
                <a:latin typeface="Arial" panose="020B0604020202020204" pitchFamily="34" charset="0"/>
                <a:ea typeface="ＭＳ Ｐゴシック" panose="020B0600070205080204" pitchFamily="34" charset="-128"/>
                <a:cs typeface="Arial" panose="020B0604020202020204" pitchFamily="34" charset="0"/>
              </a:rPr>
              <a:t>Technical Issues</a:t>
            </a:r>
          </a:p>
          <a:p>
            <a:pPr marL="342900" indent="-342900">
              <a:buFont typeface="Arial" panose="020B0604020202020204" pitchFamily="34" charset="0"/>
              <a:buChar char="•"/>
            </a:pPr>
            <a:endParaRPr lang="en-US" altLang="en-US" sz="1050" dirty="0">
              <a:solidFill>
                <a:srgbClr val="9DA941"/>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Applicants that encounter issues with the application forms, supporting documentation, or submitting the application via OneDrive should inform their regional analyst </a:t>
            </a:r>
            <a:r>
              <a:rPr lang="en-US" altLang="en-US"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ASAP </a:t>
            </a:r>
            <a:r>
              <a:rPr lang="en-US" altLang="en-US"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so that issues can be resolved prior to the application deadline.</a:t>
            </a:r>
            <a:endParaRPr lang="en-US" altLang="en-US" b="1"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76057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6553200" cy="1143000"/>
          </a:xfrm>
        </p:spPr>
        <p:txBody>
          <a:bodyPr/>
          <a:lstStyle/>
          <a:p>
            <a:pPr>
              <a:defRPr/>
            </a:pPr>
            <a:r>
              <a:rPr lang="en-US" cap="none" dirty="0"/>
              <a:t>Submitting an Application</a:t>
            </a:r>
          </a:p>
        </p:txBody>
      </p:sp>
      <p:sp>
        <p:nvSpPr>
          <p:cNvPr id="7" name="Content Placeholder 2"/>
          <p:cNvSpPr>
            <a:spLocks noGrp="1"/>
          </p:cNvSpPr>
          <p:nvPr>
            <p:ph idx="1"/>
          </p:nvPr>
        </p:nvSpPr>
        <p:spPr>
          <a:xfrm>
            <a:off x="457200" y="1219200"/>
            <a:ext cx="7848599" cy="4525963"/>
          </a:xfrm>
        </p:spPr>
        <p:txBody>
          <a:bodyPr/>
          <a:lstStyle/>
          <a:p>
            <a:pPr>
              <a:defRPr/>
            </a:pPr>
            <a:r>
              <a:rPr lang="en-US" sz="2400" b="1" dirty="0">
                <a:solidFill>
                  <a:schemeClr val="tx2">
                    <a:lumMod val="75000"/>
                  </a:schemeClr>
                </a:solidFill>
                <a:latin typeface="Arial" pitchFamily="34" charset="0"/>
                <a:ea typeface="ＭＳ Ｐゴシック" pitchFamily="34" charset="-128"/>
                <a:cs typeface="Arial" pitchFamily="34" charset="0"/>
              </a:rPr>
              <a:t>All required application items must be uploaded to OneDrive and USB drives delivered to IHCDA no later than 5:00 p.m. Eastern time on Monday, May 9</a:t>
            </a:r>
            <a:r>
              <a:rPr lang="en-US" sz="2400" b="1" baseline="30000" dirty="0">
                <a:solidFill>
                  <a:schemeClr val="tx2">
                    <a:lumMod val="75000"/>
                  </a:schemeClr>
                </a:solidFill>
                <a:latin typeface="Arial" pitchFamily="34" charset="0"/>
                <a:ea typeface="ＭＳ Ｐゴシック" pitchFamily="34" charset="-128"/>
                <a:cs typeface="Arial" pitchFamily="34" charset="0"/>
              </a:rPr>
              <a:t>th</a:t>
            </a:r>
            <a:r>
              <a:rPr lang="en-US" sz="2400" b="1" dirty="0">
                <a:solidFill>
                  <a:schemeClr val="tx2">
                    <a:lumMod val="75000"/>
                  </a:schemeClr>
                </a:solidFill>
                <a:latin typeface="Arial" pitchFamily="34" charset="0"/>
                <a:ea typeface="ＭＳ Ｐゴシック" pitchFamily="34" charset="-128"/>
                <a:cs typeface="Arial" pitchFamily="34" charset="0"/>
              </a:rPr>
              <a:t>, 2022.</a:t>
            </a:r>
          </a:p>
          <a:p>
            <a:endParaRPr lang="en-US" altLang="en-US" sz="2000" b="1" dirty="0">
              <a:latin typeface="Arial" panose="020B0604020202020204" pitchFamily="34" charset="0"/>
              <a:ea typeface="ＭＳ Ｐゴシック" panose="020B0600070205080204" pitchFamily="34" charset="-128"/>
              <a:cs typeface="Arial" panose="020B0604020202020204" pitchFamily="34" charset="0"/>
            </a:endParaRPr>
          </a:p>
          <a:p>
            <a:pPr lvl="0" algn="ctr">
              <a:defRPr/>
            </a:pPr>
            <a:r>
              <a:rPr lang="en-US" sz="2000" b="1" u="sng" dirty="0">
                <a:solidFill>
                  <a:srgbClr val="A2AD00"/>
                </a:solidFill>
              </a:rPr>
              <a:t>The USB drive containing all required application documentation should be sent to:</a:t>
            </a:r>
            <a:br>
              <a:rPr lang="en-US" sz="2000" b="1" u="sng" dirty="0">
                <a:solidFill>
                  <a:srgbClr val="A2AD00"/>
                </a:solidFill>
              </a:rPr>
            </a:br>
            <a:r>
              <a:rPr lang="en-US" sz="2000" b="1" u="sng" dirty="0">
                <a:solidFill>
                  <a:srgbClr val="A2AD00"/>
                </a:solidFill>
              </a:rPr>
              <a:t> </a:t>
            </a:r>
          </a:p>
          <a:p>
            <a:pPr lvl="0" algn="ctr">
              <a:defRPr/>
            </a:pPr>
            <a:r>
              <a:rPr lang="en-US" sz="2000" b="1" dirty="0"/>
              <a:t>Indiana Housing and Community Development Authority </a:t>
            </a:r>
          </a:p>
          <a:p>
            <a:pPr lvl="0" algn="ctr">
              <a:defRPr/>
            </a:pPr>
            <a:r>
              <a:rPr lang="en-US" sz="2000" b="1" dirty="0"/>
              <a:t>ATTN: Real Estate Department Coordinator </a:t>
            </a:r>
          </a:p>
          <a:p>
            <a:pPr lvl="0" algn="ctr">
              <a:defRPr/>
            </a:pPr>
            <a:r>
              <a:rPr lang="en-US" sz="2000" b="1" dirty="0"/>
              <a:t>RE: HOME Application </a:t>
            </a:r>
          </a:p>
          <a:p>
            <a:pPr lvl="0" algn="ctr">
              <a:defRPr/>
            </a:pPr>
            <a:r>
              <a:rPr lang="en-US" sz="2000" b="1" dirty="0"/>
              <a:t>30 South Meridian Street, Suite 900 </a:t>
            </a:r>
          </a:p>
          <a:p>
            <a:pPr lvl="0" algn="ctr">
              <a:defRPr/>
            </a:pPr>
            <a:r>
              <a:rPr lang="en-US" sz="2000" b="1" dirty="0"/>
              <a:t>Indianapolis, IN 46204 </a:t>
            </a:r>
            <a:endParaRPr lang="en-US" sz="2000" b="1" dirty="0">
              <a:latin typeface="Arial" pitchFamily="34" charset="0"/>
              <a:ea typeface="ＭＳ Ｐゴシック" pitchFamily="34" charset="-128"/>
              <a:cs typeface="Arial" pitchFamily="34" charset="0"/>
            </a:endParaRPr>
          </a:p>
          <a:p>
            <a:endParaRPr lang="en-US" altLang="en-US" sz="105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23266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09600" y="2590800"/>
            <a:ext cx="7772400" cy="1139841"/>
          </a:xfrm>
        </p:spPr>
        <p:txBody>
          <a:bodyPr>
            <a:normAutofit fontScale="90000"/>
          </a:bodyPr>
          <a:lstStyle/>
          <a:p>
            <a:r>
              <a:rPr lang="en-US" altLang="en-US" sz="4900" cap="none" dirty="0">
                <a:ea typeface="ＭＳ Ｐゴシック" pitchFamily="34" charset="-128"/>
              </a:rPr>
              <a:t>2021 HOME Homebuyer &amp; Annual Action Plan Update</a:t>
            </a:r>
            <a:br>
              <a:rPr lang="en-US" altLang="en-US" sz="4000" cap="none" dirty="0">
                <a:ea typeface="ＭＳ Ｐゴシック" pitchFamily="34" charset="-128"/>
              </a:rPr>
            </a:br>
            <a:r>
              <a:rPr lang="en-US" altLang="en-US" sz="2700" cap="none" dirty="0">
                <a:solidFill>
                  <a:srgbClr val="A2AD00"/>
                </a:solidFill>
                <a:ea typeface="ＭＳ Ｐゴシック" pitchFamily="34" charset="-128"/>
              </a:rPr>
              <a:t>March 8</a:t>
            </a:r>
            <a:r>
              <a:rPr lang="en-US" altLang="en-US" sz="2700" cap="none" baseline="30000" dirty="0">
                <a:solidFill>
                  <a:srgbClr val="A2AD00"/>
                </a:solidFill>
                <a:ea typeface="ＭＳ Ｐゴシック" pitchFamily="34" charset="-128"/>
              </a:rPr>
              <a:t>th</a:t>
            </a:r>
            <a:r>
              <a:rPr lang="en-US" altLang="en-US" sz="2700" cap="none" dirty="0">
                <a:solidFill>
                  <a:srgbClr val="A2AD00"/>
                </a:solidFill>
                <a:ea typeface="ＭＳ Ｐゴシック" pitchFamily="34" charset="-128"/>
              </a:rPr>
              <a:t>, 2022</a:t>
            </a:r>
            <a:br>
              <a:rPr lang="en-US" altLang="en-US" cap="none" dirty="0">
                <a:ea typeface="ＭＳ Ｐゴシック" pitchFamily="34" charset="-128"/>
              </a:rPr>
            </a:br>
            <a:endParaRPr lang="en-US" altLang="en-US" cap="none" dirty="0">
              <a:ea typeface="ＭＳ Ｐゴシック" pitchFamily="34" charset="-128"/>
            </a:endParaRPr>
          </a:p>
        </p:txBody>
      </p:sp>
    </p:spTree>
    <p:extLst>
      <p:ext uri="{BB962C8B-B14F-4D97-AF65-F5344CB8AC3E}">
        <p14:creationId xmlns:p14="http://schemas.microsoft.com/office/powerpoint/2010/main" val="3007057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391400" cy="1139841"/>
          </a:xfrm>
        </p:spPr>
        <p:txBody>
          <a:bodyPr/>
          <a:lstStyle/>
          <a:p>
            <a:r>
              <a:rPr lang="en-US" dirty="0"/>
              <a:t>Application process </a:t>
            </a:r>
          </a:p>
        </p:txBody>
      </p:sp>
    </p:spTree>
    <p:extLst>
      <p:ext uri="{BB962C8B-B14F-4D97-AF65-F5344CB8AC3E}">
        <p14:creationId xmlns:p14="http://schemas.microsoft.com/office/powerpoint/2010/main" val="3082796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64537" cy="1143000"/>
          </a:xfrm>
        </p:spPr>
        <p:txBody>
          <a:bodyPr/>
          <a:lstStyle/>
          <a:p>
            <a:pPr>
              <a:defRPr/>
            </a:pPr>
            <a:r>
              <a:rPr lang="en-US" cap="none" dirty="0"/>
              <a:t>Application Process</a:t>
            </a:r>
          </a:p>
        </p:txBody>
      </p:sp>
      <p:sp>
        <p:nvSpPr>
          <p:cNvPr id="17411" name="Content Placeholder 2"/>
          <p:cNvSpPr>
            <a:spLocks noGrp="1"/>
          </p:cNvSpPr>
          <p:nvPr>
            <p:ph idx="1"/>
          </p:nvPr>
        </p:nvSpPr>
        <p:spPr>
          <a:xfrm>
            <a:off x="487680" y="1143000"/>
            <a:ext cx="7894320" cy="4525963"/>
          </a:xfrm>
        </p:spPr>
        <p:txBody>
          <a:bodyPr/>
          <a:lstStyle/>
          <a:p>
            <a:pPr marL="342900" indent="-342900">
              <a:buFont typeface="Arial" panose="020B0604020202020204" pitchFamily="34" charset="0"/>
              <a:buChar char="•"/>
              <a:defRPr/>
            </a:pPr>
            <a:r>
              <a:rPr lang="en-US" sz="2200" dirty="0">
                <a:latin typeface="Arial" pitchFamily="34" charset="0"/>
                <a:ea typeface="ＭＳ Ｐゴシック" pitchFamily="34" charset="-128"/>
                <a:cs typeface="Arial" pitchFamily="34" charset="0"/>
              </a:rPr>
              <a:t>IHCDA will be accepting applications on a rolling basis.</a:t>
            </a:r>
          </a:p>
          <a:p>
            <a:pPr marL="342900" indent="-342900">
              <a:buFont typeface="Arial" panose="020B0604020202020204" pitchFamily="34" charset="0"/>
              <a:buChar char="•"/>
              <a:defRPr/>
            </a:pPr>
            <a:endParaRPr lang="en-US" sz="2200" dirty="0">
              <a:latin typeface="Arial" pitchFamily="34" charset="0"/>
              <a:ea typeface="ＭＳ Ｐゴシック" pitchFamily="34" charset="-128"/>
              <a:cs typeface="Arial" pitchFamily="34" charset="0"/>
            </a:endParaRPr>
          </a:p>
          <a:p>
            <a:pPr marL="342900" indent="-342900">
              <a:buFont typeface="Arial" panose="020B0604020202020204" pitchFamily="34" charset="0"/>
              <a:buChar char="•"/>
              <a:defRPr/>
            </a:pPr>
            <a:r>
              <a:rPr lang="en-US" sz="2200" dirty="0">
                <a:latin typeface="Arial" pitchFamily="34" charset="0"/>
                <a:ea typeface="ＭＳ Ｐゴシック" pitchFamily="34" charset="-128"/>
                <a:cs typeface="Arial" pitchFamily="34" charset="0"/>
              </a:rPr>
              <a:t>Maximum award requested cannot exceed $500,000 </a:t>
            </a:r>
          </a:p>
          <a:p>
            <a:pPr>
              <a:defRPr/>
            </a:pPr>
            <a:endParaRPr lang="en-US" sz="2200" dirty="0">
              <a:latin typeface="Arial" pitchFamily="34" charset="0"/>
              <a:ea typeface="ＭＳ Ｐゴシック" pitchFamily="34" charset="-128"/>
              <a:cs typeface="Arial" pitchFamily="34" charset="0"/>
            </a:endParaRPr>
          </a:p>
          <a:p>
            <a:pPr marL="342900" indent="-342900">
              <a:buFont typeface="Arial" panose="020B0604020202020204" pitchFamily="34" charset="0"/>
              <a:buChar char="•"/>
            </a:pPr>
            <a:r>
              <a:rPr lang="en-US" sz="2000" dirty="0"/>
              <a:t>There is a $250 fee per application. If the applicant applies and is certified as a CHDO, the check will be refunded.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All applications will be reviewed for:</a:t>
            </a:r>
          </a:p>
          <a:p>
            <a:pPr marL="285750" indent="-285750">
              <a:buFont typeface="Arial" panose="020B0604020202020204" pitchFamily="34" charset="0"/>
              <a:buChar char="•"/>
            </a:pPr>
            <a:endParaRPr lang="en-US" sz="1100" dirty="0"/>
          </a:p>
          <a:p>
            <a:pPr marL="973138" lvl="1" indent="-285750"/>
            <a:r>
              <a:rPr lang="en-US" sz="1800" dirty="0"/>
              <a:t>Completeness  </a:t>
            </a:r>
          </a:p>
          <a:p>
            <a:pPr marL="973138" lvl="1" indent="-285750"/>
            <a:r>
              <a:rPr lang="en-US" sz="1800" dirty="0"/>
              <a:t>Threshold </a:t>
            </a:r>
          </a:p>
          <a:p>
            <a:pPr marL="973138" lvl="1" indent="-285750"/>
            <a:r>
              <a:rPr lang="en-US" sz="1800" dirty="0"/>
              <a:t>Scoring  </a:t>
            </a:r>
          </a:p>
          <a:p>
            <a:pPr marL="973138" lvl="1" indent="-285750"/>
            <a:endParaRPr lang="en-US" dirty="0"/>
          </a:p>
          <a:p>
            <a:pPr marL="285750" indent="-285750">
              <a:buFont typeface="Arial" panose="020B0604020202020204" pitchFamily="34" charset="0"/>
              <a:buChar char="•"/>
            </a:pPr>
            <a:r>
              <a:rPr lang="en-US" dirty="0"/>
              <a:t>HOME Homebuyer applications must score a minimum of </a:t>
            </a:r>
            <a:r>
              <a:rPr lang="en-US" b="1" dirty="0"/>
              <a:t>47 points </a:t>
            </a:r>
            <a:r>
              <a:rPr lang="en-US" dirty="0"/>
              <a:t>to be considered for funding.</a:t>
            </a:r>
          </a:p>
          <a:p>
            <a:endParaRPr lang="en-US" dirty="0"/>
          </a:p>
          <a:p>
            <a:pPr marL="342900" indent="-342900">
              <a:buFont typeface="Arial" panose="020B0604020202020204" pitchFamily="34" charset="0"/>
              <a:buChar char="•"/>
              <a:defRPr/>
            </a:pPr>
            <a:endParaRPr lang="en-US" sz="2200" dirty="0">
              <a:latin typeface="Arial" pitchFamily="34" charset="0"/>
              <a:ea typeface="ＭＳ Ｐゴシック" pitchFamily="34" charset="-128"/>
              <a:cs typeface="Arial" pitchFamily="34" charset="0"/>
            </a:endParaRPr>
          </a:p>
          <a:p>
            <a:pPr marL="342900" indent="-342900">
              <a:buFont typeface="Arial" panose="020B0604020202020204" pitchFamily="34" charset="0"/>
              <a:buChar char="•"/>
              <a:defRPr/>
            </a:pPr>
            <a:endParaRPr lang="en-US" sz="2200" dirty="0">
              <a:latin typeface="Arial" pitchFamily="34" charset="0"/>
              <a:ea typeface="ＭＳ Ｐゴシック" pitchFamily="34" charset="-128"/>
              <a:cs typeface="Arial" pitchFamily="34" charset="0"/>
            </a:endParaRPr>
          </a:p>
          <a:p>
            <a:pPr>
              <a:defRPr/>
            </a:pPr>
            <a:endParaRPr lang="en-US" sz="2200" dirty="0">
              <a:latin typeface="Arial" pitchFamily="34" charset="0"/>
              <a:ea typeface="ＭＳ Ｐゴシック" pitchFamily="34" charset="-128"/>
              <a:cs typeface="Arial" pitchFamily="34" charset="0"/>
            </a:endParaRPr>
          </a:p>
          <a:p>
            <a:pPr marL="1427163" lvl="2" indent="-285750">
              <a:defRPr/>
            </a:pPr>
            <a:endParaRPr lang="en-US" sz="1800" dirty="0">
              <a:latin typeface="Arial" pitchFamily="34" charset="0"/>
              <a:ea typeface="ＭＳ Ｐゴシック" pitchFamily="34" charset="-128"/>
              <a:cs typeface="Arial" pitchFamily="34" charset="0"/>
            </a:endParaRPr>
          </a:p>
          <a:p>
            <a:pPr>
              <a:defRPr/>
            </a:pPr>
            <a:endParaRPr lang="en-US" dirty="0">
              <a:latin typeface="Arial" pitchFamily="34" charset="0"/>
              <a:ea typeface="ＭＳ Ｐゴシック" pitchFamily="34" charset="-128"/>
              <a:cs typeface="Arial" pitchFamily="34" charset="0"/>
            </a:endParaRPr>
          </a:p>
          <a:p>
            <a:pPr algn="r">
              <a:defRPr/>
            </a:pPr>
            <a:r>
              <a:rPr lang="en-US" sz="1400" dirty="0">
                <a:latin typeface="Arial" pitchFamily="34" charset="0"/>
                <a:ea typeface="ＭＳ Ｐゴシック" pitchFamily="34" charset="-128"/>
                <a:cs typeface="Arial" pitchFamily="34" charset="0"/>
              </a:rPr>
              <a:t>		</a:t>
            </a:r>
          </a:p>
        </p:txBody>
      </p:sp>
    </p:spTree>
    <p:extLst>
      <p:ext uri="{BB962C8B-B14F-4D97-AF65-F5344CB8AC3E}">
        <p14:creationId xmlns:p14="http://schemas.microsoft.com/office/powerpoint/2010/main" val="1905292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8600"/>
            <a:ext cx="8364537" cy="1143000"/>
          </a:xfrm>
        </p:spPr>
        <p:txBody>
          <a:bodyPr/>
          <a:lstStyle/>
          <a:p>
            <a:r>
              <a:rPr lang="en-US" cap="none" dirty="0">
                <a:ea typeface="ＭＳ Ｐゴシック" pitchFamily="34" charset="-128"/>
              </a:rPr>
              <a:t>Eligible For HOME</a:t>
            </a:r>
            <a:endParaRPr lang="en-US" cap="none" dirty="0"/>
          </a:p>
        </p:txBody>
      </p:sp>
      <p:sp>
        <p:nvSpPr>
          <p:cNvPr id="3" name="Content Placeholder 2"/>
          <p:cNvSpPr>
            <a:spLocks noGrp="1"/>
          </p:cNvSpPr>
          <p:nvPr>
            <p:ph idx="1"/>
          </p:nvPr>
        </p:nvSpPr>
        <p:spPr>
          <a:xfrm>
            <a:off x="779463" y="1347627"/>
            <a:ext cx="4876800" cy="4525963"/>
          </a:xfrm>
        </p:spPr>
        <p:txBody>
          <a:bodyPr/>
          <a:lstStyle/>
          <a:p>
            <a:r>
              <a:rPr lang="en-US" sz="2400" b="1" dirty="0"/>
              <a:t>Possible HOME funding applicants include: </a:t>
            </a:r>
          </a:p>
          <a:p>
            <a:pPr marL="285750" indent="-285750">
              <a:buFont typeface="Arial" panose="020B0604020202020204" pitchFamily="34" charset="0"/>
              <a:buChar char="•"/>
            </a:pPr>
            <a:endParaRPr lang="en-US" sz="2000" dirty="0"/>
          </a:p>
          <a:p>
            <a:pPr marL="342900" indent="-342900">
              <a:buFont typeface="Arial" panose="020B0604020202020204" pitchFamily="34" charset="0"/>
              <a:buChar char="•"/>
            </a:pPr>
            <a:r>
              <a:rPr lang="en-US" sz="2200" dirty="0"/>
              <a:t>Cities, towns, or counties that are located within Indiana but outside of participating jurisdictions (right)</a:t>
            </a:r>
          </a:p>
          <a:p>
            <a:pPr marL="973138" lvl="1" indent="-285750"/>
            <a:endParaRPr lang="en-US" sz="1200" dirty="0"/>
          </a:p>
          <a:p>
            <a:pPr marL="342900" indent="-342900">
              <a:buFont typeface="Arial" panose="020B0604020202020204" pitchFamily="34" charset="0"/>
              <a:buChar char="•"/>
            </a:pPr>
            <a:r>
              <a:rPr lang="en-US" sz="2200" dirty="0"/>
              <a:t>Community Housing Development Organizations (CHDOs)</a:t>
            </a:r>
          </a:p>
          <a:p>
            <a:pPr marL="973138" lvl="1" indent="-285750"/>
            <a:endParaRPr lang="en-US" sz="1200" dirty="0"/>
          </a:p>
          <a:p>
            <a:pPr marL="342900" indent="-342900">
              <a:buFont typeface="Arial" panose="020B0604020202020204" pitchFamily="34" charset="0"/>
              <a:buChar char="•"/>
            </a:pPr>
            <a:r>
              <a:rPr lang="en-US" sz="2200" dirty="0"/>
              <a:t>501(c)3 and 501(c)4 Not-for Profit Organizations and PHAs</a:t>
            </a:r>
          </a:p>
          <a:p>
            <a:pPr marL="973138" lvl="1" indent="-285750"/>
            <a:endParaRPr lang="en-US" sz="1200" dirty="0"/>
          </a:p>
          <a:p>
            <a:pPr marL="342900" indent="-342900">
              <a:buFont typeface="Arial" panose="020B0604020202020204" pitchFamily="34" charset="0"/>
              <a:buChar char="•"/>
            </a:pPr>
            <a:r>
              <a:rPr lang="en-US" sz="2200" dirty="0"/>
              <a:t>Joint Venture Partnerships</a:t>
            </a:r>
          </a:p>
          <a:p>
            <a:pPr marL="973138" lvl="1" indent="-285750"/>
            <a:endParaRPr lang="en-US" sz="1800" dirty="0"/>
          </a:p>
          <a:p>
            <a:pPr marL="973138" lvl="1" indent="-285750"/>
            <a:endParaRPr lang="en-US" sz="1800" dirty="0"/>
          </a:p>
          <a:p>
            <a:pPr marL="973138" lvl="1" indent="-285750"/>
            <a:endParaRPr lang="en-US" sz="1800" dirty="0"/>
          </a:p>
          <a:p>
            <a:endParaRPr lang="en-US" dirty="0"/>
          </a:p>
        </p:txBody>
      </p:sp>
      <p:graphicFrame>
        <p:nvGraphicFramePr>
          <p:cNvPr id="6" name="Table 6">
            <a:extLst>
              <a:ext uri="{FF2B5EF4-FFF2-40B4-BE49-F238E27FC236}">
                <a16:creationId xmlns:a16="http://schemas.microsoft.com/office/drawing/2014/main" id="{70DA6249-18B1-4332-931D-761D0C335E2B}"/>
              </a:ext>
            </a:extLst>
          </p:cNvPr>
          <p:cNvGraphicFramePr>
            <a:graphicFrameLocks noGrp="1"/>
          </p:cNvGraphicFramePr>
          <p:nvPr/>
        </p:nvGraphicFramePr>
        <p:xfrm>
          <a:off x="5800618" y="1600200"/>
          <a:ext cx="2954338" cy="3357880"/>
        </p:xfrm>
        <a:graphic>
          <a:graphicData uri="http://schemas.openxmlformats.org/drawingml/2006/table">
            <a:tbl>
              <a:tblPr firstRow="1" bandRow="1">
                <a:tableStyleId>{5C22544A-7EE6-4342-B048-85BDC9FD1C3A}</a:tableStyleId>
              </a:tblPr>
              <a:tblGrid>
                <a:gridCol w="1477169">
                  <a:extLst>
                    <a:ext uri="{9D8B030D-6E8A-4147-A177-3AD203B41FA5}">
                      <a16:colId xmlns:a16="http://schemas.microsoft.com/office/drawing/2014/main" val="4026775343"/>
                    </a:ext>
                  </a:extLst>
                </a:gridCol>
                <a:gridCol w="1477169">
                  <a:extLst>
                    <a:ext uri="{9D8B030D-6E8A-4147-A177-3AD203B41FA5}">
                      <a16:colId xmlns:a16="http://schemas.microsoft.com/office/drawing/2014/main" val="2236982005"/>
                    </a:ext>
                  </a:extLst>
                </a:gridCol>
              </a:tblGrid>
              <a:tr h="370840">
                <a:tc gridSpan="2">
                  <a:txBody>
                    <a:bodyPr/>
                    <a:lstStyle/>
                    <a:p>
                      <a:pPr algn="ctr"/>
                      <a:r>
                        <a:rPr lang="en-US" dirty="0"/>
                        <a:t>IHCDA HOME Ineligible Participating Jurisdictions</a:t>
                      </a:r>
                    </a:p>
                  </a:txBody>
                  <a:tcPr/>
                </a:tc>
                <a:tc hMerge="1">
                  <a:txBody>
                    <a:bodyPr/>
                    <a:lstStyle/>
                    <a:p>
                      <a:endParaRPr lang="en-US" dirty="0"/>
                    </a:p>
                  </a:txBody>
                  <a:tcPr/>
                </a:tc>
                <a:extLst>
                  <a:ext uri="{0D108BD9-81ED-4DB2-BD59-A6C34878D82A}">
                    <a16:rowId xmlns:a16="http://schemas.microsoft.com/office/drawing/2014/main" val="2888783508"/>
                  </a:ext>
                </a:extLst>
              </a:tr>
              <a:tr h="370840">
                <a:tc>
                  <a:txBody>
                    <a:bodyPr/>
                    <a:lstStyle/>
                    <a:p>
                      <a:pPr algn="ctr"/>
                      <a:r>
                        <a:rPr lang="en-US" sz="1600" dirty="0"/>
                        <a:t>Bloomington</a:t>
                      </a:r>
                    </a:p>
                  </a:txBody>
                  <a:tcPr/>
                </a:tc>
                <a:tc>
                  <a:txBody>
                    <a:bodyPr/>
                    <a:lstStyle/>
                    <a:p>
                      <a:pPr algn="ctr"/>
                      <a:r>
                        <a:rPr lang="en-US" sz="1600" dirty="0"/>
                        <a:t>Indianapolis*</a:t>
                      </a:r>
                    </a:p>
                  </a:txBody>
                  <a:tcPr/>
                </a:tc>
                <a:extLst>
                  <a:ext uri="{0D108BD9-81ED-4DB2-BD59-A6C34878D82A}">
                    <a16:rowId xmlns:a16="http://schemas.microsoft.com/office/drawing/2014/main" val="3012826856"/>
                  </a:ext>
                </a:extLst>
              </a:tr>
              <a:tr h="370840">
                <a:tc>
                  <a:txBody>
                    <a:bodyPr/>
                    <a:lstStyle/>
                    <a:p>
                      <a:pPr algn="ctr"/>
                      <a:r>
                        <a:rPr lang="en-US" sz="1600" dirty="0"/>
                        <a:t>Evansville</a:t>
                      </a:r>
                    </a:p>
                  </a:txBody>
                  <a:tcPr/>
                </a:tc>
                <a:tc>
                  <a:txBody>
                    <a:bodyPr/>
                    <a:lstStyle/>
                    <a:p>
                      <a:pPr algn="ctr"/>
                      <a:r>
                        <a:rPr lang="en-US" sz="1600" dirty="0"/>
                        <a:t>Lake County</a:t>
                      </a:r>
                    </a:p>
                  </a:txBody>
                  <a:tcPr/>
                </a:tc>
                <a:extLst>
                  <a:ext uri="{0D108BD9-81ED-4DB2-BD59-A6C34878D82A}">
                    <a16:rowId xmlns:a16="http://schemas.microsoft.com/office/drawing/2014/main" val="2570395191"/>
                  </a:ext>
                </a:extLst>
              </a:tr>
              <a:tr h="370840">
                <a:tc>
                  <a:txBody>
                    <a:bodyPr/>
                    <a:lstStyle/>
                    <a:p>
                      <a:pPr algn="ctr"/>
                      <a:r>
                        <a:rPr lang="en-US" sz="1600" dirty="0"/>
                        <a:t>Fort Wayne</a:t>
                      </a:r>
                    </a:p>
                  </a:txBody>
                  <a:tcPr/>
                </a:tc>
                <a:tc>
                  <a:txBody>
                    <a:bodyPr/>
                    <a:lstStyle/>
                    <a:p>
                      <a:pPr algn="ctr"/>
                      <a:r>
                        <a:rPr lang="en-US" sz="1600" dirty="0"/>
                        <a:t>Lafayette**</a:t>
                      </a:r>
                    </a:p>
                  </a:txBody>
                  <a:tcPr/>
                </a:tc>
                <a:extLst>
                  <a:ext uri="{0D108BD9-81ED-4DB2-BD59-A6C34878D82A}">
                    <a16:rowId xmlns:a16="http://schemas.microsoft.com/office/drawing/2014/main" val="3927845780"/>
                  </a:ext>
                </a:extLst>
              </a:tr>
              <a:tr h="370840">
                <a:tc>
                  <a:txBody>
                    <a:bodyPr/>
                    <a:lstStyle/>
                    <a:p>
                      <a:pPr algn="ctr"/>
                      <a:r>
                        <a:rPr lang="en-US" sz="1600" dirty="0"/>
                        <a:t>Gary</a:t>
                      </a:r>
                    </a:p>
                  </a:txBody>
                  <a:tcPr/>
                </a:tc>
                <a:tc>
                  <a:txBody>
                    <a:bodyPr/>
                    <a:lstStyle/>
                    <a:p>
                      <a:pPr algn="ctr"/>
                      <a:r>
                        <a:rPr lang="en-US" sz="1600" dirty="0"/>
                        <a:t>South Bend***</a:t>
                      </a:r>
                    </a:p>
                  </a:txBody>
                  <a:tcPr/>
                </a:tc>
                <a:extLst>
                  <a:ext uri="{0D108BD9-81ED-4DB2-BD59-A6C34878D82A}">
                    <a16:rowId xmlns:a16="http://schemas.microsoft.com/office/drawing/2014/main" val="544848598"/>
                  </a:ext>
                </a:extLst>
              </a:tr>
              <a:tr h="370840">
                <a:tc gridSpan="2">
                  <a:txBody>
                    <a:bodyPr/>
                    <a:lstStyle/>
                    <a:p>
                      <a:pPr algn="ctr"/>
                      <a:r>
                        <a:rPr lang="en-US" sz="1050" dirty="0"/>
                        <a:t>* Excluding cities of Beech Grove, Lawrence, Speedway, and Southport</a:t>
                      </a:r>
                    </a:p>
                  </a:txBody>
                  <a:tcPr/>
                </a:tc>
                <a:tc hMerge="1">
                  <a:txBody>
                    <a:bodyPr/>
                    <a:lstStyle/>
                    <a:p>
                      <a:pPr algn="ctr"/>
                      <a:endParaRPr lang="en-US" sz="1400" dirty="0"/>
                    </a:p>
                  </a:txBody>
                  <a:tcPr/>
                </a:tc>
                <a:extLst>
                  <a:ext uri="{0D108BD9-81ED-4DB2-BD59-A6C34878D82A}">
                    <a16:rowId xmlns:a16="http://schemas.microsoft.com/office/drawing/2014/main" val="2926188279"/>
                  </a:ext>
                </a:extLst>
              </a:tr>
              <a:tr h="370840">
                <a:tc gridSpan="2">
                  <a:txBody>
                    <a:bodyPr/>
                    <a:lstStyle/>
                    <a:p>
                      <a:pPr algn="ctr"/>
                      <a:r>
                        <a:rPr lang="en-US" sz="1050" dirty="0"/>
                        <a:t>**Cities of Lafayette, West Lafayette, and the unincorporated areas of Tipp. Co.</a:t>
                      </a:r>
                    </a:p>
                  </a:txBody>
                  <a:tcPr/>
                </a:tc>
                <a:tc hMerge="1">
                  <a:txBody>
                    <a:bodyPr/>
                    <a:lstStyle/>
                    <a:p>
                      <a:pPr algn="ctr"/>
                      <a:endParaRPr lang="en-US" sz="1400" dirty="0"/>
                    </a:p>
                  </a:txBody>
                  <a:tcPr/>
                </a:tc>
                <a:extLst>
                  <a:ext uri="{0D108BD9-81ED-4DB2-BD59-A6C34878D82A}">
                    <a16:rowId xmlns:a16="http://schemas.microsoft.com/office/drawing/2014/main" val="1815889959"/>
                  </a:ext>
                </a:extLst>
              </a:tr>
              <a:tr h="370840">
                <a:tc gridSpan="2">
                  <a:txBody>
                    <a:bodyPr/>
                    <a:lstStyle/>
                    <a:p>
                      <a:pPr algn="ctr"/>
                      <a:r>
                        <a:rPr lang="en-US" sz="1050" dirty="0"/>
                        <a:t>*** Cities of South Bend, Mishawaka, and the unincorporated areas of St. Joe. Co.</a:t>
                      </a:r>
                    </a:p>
                  </a:txBody>
                  <a:tcPr/>
                </a:tc>
                <a:tc hMerge="1">
                  <a:txBody>
                    <a:bodyPr/>
                    <a:lstStyle/>
                    <a:p>
                      <a:endParaRPr lang="en-US"/>
                    </a:p>
                  </a:txBody>
                  <a:tcPr/>
                </a:tc>
                <a:extLst>
                  <a:ext uri="{0D108BD9-81ED-4DB2-BD59-A6C34878D82A}">
                    <a16:rowId xmlns:a16="http://schemas.microsoft.com/office/drawing/2014/main" val="926047928"/>
                  </a:ext>
                </a:extLst>
              </a:tr>
            </a:tbl>
          </a:graphicData>
        </a:graphic>
      </p:graphicFrame>
    </p:spTree>
    <p:extLst>
      <p:ext uri="{BB962C8B-B14F-4D97-AF65-F5344CB8AC3E}">
        <p14:creationId xmlns:p14="http://schemas.microsoft.com/office/powerpoint/2010/main" val="578220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903"/>
            <a:ext cx="8364537" cy="1143000"/>
          </a:xfrm>
        </p:spPr>
        <p:txBody>
          <a:bodyPr/>
          <a:lstStyle/>
          <a:p>
            <a:r>
              <a:rPr lang="en-US" cap="none" dirty="0">
                <a:ea typeface="ＭＳ Ｐゴシック" pitchFamily="34" charset="-128"/>
              </a:rPr>
              <a:t>Eligible For HOME</a:t>
            </a:r>
            <a:endParaRPr lang="en-US" cap="none" dirty="0"/>
          </a:p>
        </p:txBody>
      </p:sp>
      <p:sp>
        <p:nvSpPr>
          <p:cNvPr id="3" name="Content Placeholder 2"/>
          <p:cNvSpPr>
            <a:spLocks noGrp="1"/>
          </p:cNvSpPr>
          <p:nvPr>
            <p:ph idx="1"/>
          </p:nvPr>
        </p:nvSpPr>
        <p:spPr>
          <a:xfrm>
            <a:off x="457200" y="1219201"/>
            <a:ext cx="8458200" cy="2590800"/>
          </a:xfrm>
        </p:spPr>
        <p:txBody>
          <a:bodyPr/>
          <a:lstStyle/>
          <a:p>
            <a:r>
              <a:rPr lang="en-US" sz="2400" b="1" dirty="0"/>
              <a:t>Eligible CHDO Applicants Proposing Projects in Selected Participating Jurisdictions:</a:t>
            </a:r>
          </a:p>
          <a:p>
            <a:endParaRPr lang="en-US" sz="2400" b="1" dirty="0"/>
          </a:p>
          <a:p>
            <a:r>
              <a:rPr lang="en-US" sz="2200" dirty="0"/>
              <a:t>Nonprofits that certify as CHDO’s can apply if the project is in a participating jurisdiction that receives less than $500,000 of HOME funding within IHCDA’s HOME Program Year. These include:</a:t>
            </a:r>
          </a:p>
          <a:p>
            <a:endParaRPr lang="en-US" sz="2200" dirty="0"/>
          </a:p>
          <a:p>
            <a:pPr marL="973138" lvl="1" indent="-285750"/>
            <a:endParaRPr lang="en-US" sz="1800" dirty="0"/>
          </a:p>
          <a:p>
            <a:endParaRPr lang="en-US" dirty="0"/>
          </a:p>
        </p:txBody>
      </p:sp>
      <p:sp>
        <p:nvSpPr>
          <p:cNvPr id="4" name="TextBox 3">
            <a:extLst>
              <a:ext uri="{FF2B5EF4-FFF2-40B4-BE49-F238E27FC236}">
                <a16:creationId xmlns:a16="http://schemas.microsoft.com/office/drawing/2014/main" id="{E4E046EB-2C7D-43D3-A4F0-0FE65C16FE35}"/>
              </a:ext>
            </a:extLst>
          </p:cNvPr>
          <p:cNvSpPr txBox="1"/>
          <p:nvPr/>
        </p:nvSpPr>
        <p:spPr>
          <a:xfrm>
            <a:off x="457200" y="3810001"/>
            <a:ext cx="8915400" cy="1107996"/>
          </a:xfrm>
          <a:prstGeom prst="rect">
            <a:avLst/>
          </a:prstGeom>
          <a:noFill/>
        </p:spPr>
        <p:txBody>
          <a:bodyPr wrap="square" numCol="3"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03458"/>
                </a:solidFill>
                <a:effectLst/>
                <a:uLnTx/>
                <a:uFillTx/>
                <a:latin typeface="Arial" panose="020B0604020202020204" pitchFamily="34" charset="0"/>
                <a:ea typeface="+mn-ea"/>
                <a:cs typeface="Arial" panose="020B0604020202020204" pitchFamily="34" charset="0"/>
              </a:rPr>
              <a:t>Anderson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03458"/>
                </a:solidFill>
                <a:effectLst/>
                <a:uLnTx/>
                <a:uFillTx/>
                <a:latin typeface="Arial" panose="020B0604020202020204" pitchFamily="34" charset="0"/>
                <a:ea typeface="+mn-ea"/>
                <a:cs typeface="Arial" panose="020B0604020202020204" pitchFamily="34" charset="0"/>
              </a:rPr>
              <a:t>East Chicago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103458"/>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03458"/>
                </a:solidFill>
                <a:effectLst/>
                <a:uLnTx/>
                <a:uFillTx/>
                <a:latin typeface="Arial" panose="020B0604020202020204" pitchFamily="34" charset="0"/>
                <a:ea typeface="+mn-ea"/>
                <a:cs typeface="Arial" panose="020B0604020202020204" pitchFamily="34" charset="0"/>
              </a:rPr>
              <a:t>Hammond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03458"/>
                </a:solidFill>
                <a:effectLst/>
                <a:uLnTx/>
                <a:uFillTx/>
                <a:latin typeface="Arial" panose="020B0604020202020204" pitchFamily="34" charset="0"/>
                <a:ea typeface="+mn-ea"/>
                <a:cs typeface="Arial" panose="020B0604020202020204" pitchFamily="34" charset="0"/>
              </a:rPr>
              <a:t>Muncie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103458"/>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03458"/>
                </a:solidFill>
                <a:effectLst/>
                <a:uLnTx/>
                <a:uFillTx/>
                <a:latin typeface="Arial" panose="020B0604020202020204" pitchFamily="34" charset="0"/>
                <a:ea typeface="+mn-ea"/>
                <a:cs typeface="Arial" panose="020B0604020202020204" pitchFamily="34" charset="0"/>
              </a:rPr>
              <a:t>Terre Haute</a:t>
            </a:r>
          </a:p>
        </p:txBody>
      </p:sp>
      <p:sp>
        <p:nvSpPr>
          <p:cNvPr id="5" name="TextBox 4">
            <a:extLst>
              <a:ext uri="{FF2B5EF4-FFF2-40B4-BE49-F238E27FC236}">
                <a16:creationId xmlns:a16="http://schemas.microsoft.com/office/drawing/2014/main" id="{37624990-79F5-46DA-A571-B96864BA84EA}"/>
              </a:ext>
            </a:extLst>
          </p:cNvPr>
          <p:cNvSpPr txBox="1"/>
          <p:nvPr/>
        </p:nvSpPr>
        <p:spPr>
          <a:xfrm>
            <a:off x="457200" y="4859299"/>
            <a:ext cx="48768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03458"/>
                </a:solidFill>
                <a:effectLst/>
                <a:uLnTx/>
                <a:uFillTx/>
                <a:latin typeface="Arial" panose="020B0604020202020204" pitchFamily="34" charset="0"/>
                <a:ea typeface="+mn-ea"/>
                <a:cs typeface="Arial" panose="020B0604020202020204" pitchFamily="34" charset="0"/>
              </a:rPr>
              <a:t>To be eligible, applicant must have received a preliminary commitment of HOME funds from the PJ where the project is located. </a:t>
            </a:r>
          </a:p>
        </p:txBody>
      </p:sp>
    </p:spTree>
    <p:extLst>
      <p:ext uri="{BB962C8B-B14F-4D97-AF65-F5344CB8AC3E}">
        <p14:creationId xmlns:p14="http://schemas.microsoft.com/office/powerpoint/2010/main" val="1111399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391400" cy="1139841"/>
          </a:xfrm>
        </p:spPr>
        <p:txBody>
          <a:bodyPr/>
          <a:lstStyle/>
          <a:p>
            <a:r>
              <a:rPr lang="en-US" sz="3200" dirty="0"/>
              <a:t>Project requirements</a:t>
            </a:r>
            <a:endParaRPr lang="en-US" sz="2800" dirty="0"/>
          </a:p>
        </p:txBody>
      </p:sp>
    </p:spTree>
    <p:extLst>
      <p:ext uri="{BB962C8B-B14F-4D97-AF65-F5344CB8AC3E}">
        <p14:creationId xmlns:p14="http://schemas.microsoft.com/office/powerpoint/2010/main" val="2916355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8600"/>
            <a:ext cx="8364537" cy="1143000"/>
          </a:xfrm>
        </p:spPr>
        <p:txBody>
          <a:bodyPr/>
          <a:lstStyle/>
          <a:p>
            <a:pPr lvl="0"/>
            <a:r>
              <a:rPr lang="en-US" cap="none" dirty="0">
                <a:ea typeface="ＭＳ Ｐゴシック" pitchFamily="34" charset="-128"/>
              </a:rPr>
              <a:t>2021 HOME Round Timeline</a:t>
            </a:r>
            <a:endParaRPr lang="en-US" cap="none" dirty="0"/>
          </a:p>
        </p:txBody>
      </p:sp>
      <p:graphicFrame>
        <p:nvGraphicFramePr>
          <p:cNvPr id="6" name="Table 5"/>
          <p:cNvGraphicFramePr>
            <a:graphicFrameLocks noGrp="1"/>
          </p:cNvGraphicFramePr>
          <p:nvPr>
            <p:extLst>
              <p:ext uri="{D42A27DB-BD31-4B8C-83A1-F6EECF244321}">
                <p14:modId xmlns:p14="http://schemas.microsoft.com/office/powerpoint/2010/main" val="1852874969"/>
              </p:ext>
            </p:extLst>
          </p:nvPr>
        </p:nvGraphicFramePr>
        <p:xfrm>
          <a:off x="914400" y="1447800"/>
          <a:ext cx="7315200" cy="3855720"/>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518707">
                <a:tc>
                  <a:txBody>
                    <a:bodyPr/>
                    <a:lstStyle/>
                    <a:p>
                      <a:pPr algn="l"/>
                      <a:r>
                        <a:rPr lang="en-US" sz="2400" dirty="0"/>
                        <a:t>Event</a:t>
                      </a:r>
                    </a:p>
                  </a:txBody>
                  <a:tcPr/>
                </a:tc>
                <a:tc>
                  <a:txBody>
                    <a:bodyPr/>
                    <a:lstStyle/>
                    <a:p>
                      <a:pPr algn="l"/>
                      <a:r>
                        <a:rPr lang="en-US" sz="2400" dirty="0"/>
                        <a:t>Date</a:t>
                      </a:r>
                    </a:p>
                  </a:txBody>
                  <a:tcPr/>
                </a:tc>
                <a:extLst>
                  <a:ext uri="{0D108BD9-81ED-4DB2-BD59-A6C34878D82A}">
                    <a16:rowId xmlns:a16="http://schemas.microsoft.com/office/drawing/2014/main" val="10000"/>
                  </a:ext>
                </a:extLst>
              </a:tr>
              <a:tr h="1348637">
                <a:tc>
                  <a:txBody>
                    <a:bodyPr/>
                    <a:lstStyle/>
                    <a:p>
                      <a:pPr algn="l"/>
                      <a:r>
                        <a:rPr lang="en-US" sz="2000" dirty="0"/>
                        <a:t>2021 HOME Rental Round policy and application posted on IHCDA website.</a:t>
                      </a:r>
                      <a:r>
                        <a:rPr lang="en-US" sz="2000" baseline="0" dirty="0"/>
                        <a:t> </a:t>
                      </a:r>
                    </a:p>
                    <a:p>
                      <a:pPr algn="l"/>
                      <a:r>
                        <a:rPr lang="en-US" sz="2000" baseline="0" dirty="0"/>
                        <a:t>A</a:t>
                      </a:r>
                      <a:r>
                        <a:rPr lang="en-US" sz="2000" dirty="0"/>
                        <a:t>pplication round begins.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March 8</a:t>
                      </a:r>
                      <a:r>
                        <a:rPr lang="en-US" sz="2000" baseline="30000" dirty="0"/>
                        <a:t>th</a:t>
                      </a:r>
                      <a:r>
                        <a:rPr lang="en-US" sz="2000" dirty="0"/>
                        <a:t>, 2022</a:t>
                      </a:r>
                    </a:p>
                    <a:p>
                      <a:pPr algn="l"/>
                      <a:endParaRPr lang="en-US" sz="2000" dirty="0"/>
                    </a:p>
                  </a:txBody>
                  <a:tcPr/>
                </a:tc>
                <a:extLst>
                  <a:ext uri="{0D108BD9-81ED-4DB2-BD59-A6C34878D82A}">
                    <a16:rowId xmlns:a16="http://schemas.microsoft.com/office/drawing/2014/main" val="10001"/>
                  </a:ext>
                </a:extLst>
              </a:tr>
              <a:tr h="42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HOME Application webinar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March 17</a:t>
                      </a:r>
                      <a:r>
                        <a:rPr lang="en-US" sz="2000" baseline="30000" dirty="0"/>
                        <a:t>th</a:t>
                      </a:r>
                      <a:r>
                        <a:rPr lang="en-US" sz="2000" dirty="0"/>
                        <a:t>, 2022</a:t>
                      </a:r>
                    </a:p>
                  </a:txBody>
                  <a:tcPr/>
                </a:tc>
                <a:extLst>
                  <a:ext uri="{0D108BD9-81ED-4DB2-BD59-A6C34878D82A}">
                    <a16:rowId xmlns:a16="http://schemas.microsoft.com/office/drawing/2014/main" val="10002"/>
                  </a:ext>
                </a:extLst>
              </a:tr>
              <a:tr h="726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CHDO Certifications due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March 28</a:t>
                      </a:r>
                      <a:r>
                        <a:rPr lang="en-US" sz="2000" baseline="30000" dirty="0"/>
                        <a:t>th</a:t>
                      </a:r>
                      <a:r>
                        <a:rPr lang="en-US" sz="2000" dirty="0"/>
                        <a:t>, 2022</a:t>
                      </a:r>
                      <a:r>
                        <a:rPr lang="en-US" sz="2000" baseline="0" dirty="0"/>
                        <a:t> at</a:t>
                      </a:r>
                      <a:r>
                        <a:rPr lang="en-US" sz="2000" dirty="0"/>
                        <a:t> 5pm</a:t>
                      </a:r>
                      <a:r>
                        <a:rPr lang="en-US" sz="2000" baseline="0" dirty="0"/>
                        <a:t> </a:t>
                      </a:r>
                      <a:r>
                        <a:rPr lang="en-US" sz="2000" dirty="0"/>
                        <a:t>EST</a:t>
                      </a:r>
                    </a:p>
                  </a:txBody>
                  <a:tcPr/>
                </a:tc>
                <a:extLst>
                  <a:ext uri="{0D108BD9-81ED-4DB2-BD59-A6C34878D82A}">
                    <a16:rowId xmlns:a16="http://schemas.microsoft.com/office/drawing/2014/main" val="10003"/>
                  </a:ext>
                </a:extLst>
              </a:tr>
              <a:tr h="420729">
                <a:tc>
                  <a:txBody>
                    <a:bodyPr/>
                    <a:lstStyle/>
                    <a:p>
                      <a:pPr algn="l"/>
                      <a:r>
                        <a:rPr lang="en-US" sz="2000" dirty="0"/>
                        <a:t>HOME Rental application</a:t>
                      </a:r>
                      <a:r>
                        <a:rPr lang="en-US" sz="2000" baseline="0" dirty="0"/>
                        <a:t> due date </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May 9</a:t>
                      </a:r>
                      <a:r>
                        <a:rPr lang="en-US" sz="2000" baseline="30000" dirty="0"/>
                        <a:t>th</a:t>
                      </a:r>
                      <a:r>
                        <a:rPr lang="en-US" sz="2000" baseline="0" dirty="0"/>
                        <a:t>, </a:t>
                      </a:r>
                      <a:r>
                        <a:rPr lang="en-US" sz="2000" dirty="0"/>
                        <a:t>2022 at</a:t>
                      </a:r>
                      <a:r>
                        <a:rPr lang="en-US" sz="2000" baseline="0" dirty="0"/>
                        <a:t> 5pm EST</a:t>
                      </a:r>
                      <a:endParaRPr lang="en-US" sz="2000" dirty="0"/>
                    </a:p>
                  </a:txBody>
                  <a:tcPr/>
                </a:tc>
                <a:extLst>
                  <a:ext uri="{0D108BD9-81ED-4DB2-BD59-A6C34878D82A}">
                    <a16:rowId xmlns:a16="http://schemas.microsoft.com/office/drawing/2014/main" val="10004"/>
                  </a:ext>
                </a:extLst>
              </a:tr>
              <a:tr h="42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HOME Rental awards announced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August 25</a:t>
                      </a:r>
                      <a:r>
                        <a:rPr lang="en-US" sz="2000" baseline="30000" dirty="0"/>
                        <a:t>th</a:t>
                      </a:r>
                      <a:r>
                        <a:rPr lang="en-US" sz="2000" baseline="0" dirty="0"/>
                        <a:t>, 2022</a:t>
                      </a:r>
                      <a:endParaRPr lang="en-U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3392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Eligible Beneficiaries  </a:t>
            </a:r>
          </a:p>
        </p:txBody>
      </p:sp>
      <p:sp>
        <p:nvSpPr>
          <p:cNvPr id="3" name="Content Placeholder 2"/>
          <p:cNvSpPr>
            <a:spLocks noGrp="1"/>
          </p:cNvSpPr>
          <p:nvPr>
            <p:ph idx="1"/>
          </p:nvPr>
        </p:nvSpPr>
        <p:spPr>
          <a:xfrm>
            <a:off x="533400" y="1143000"/>
            <a:ext cx="6629400" cy="4525963"/>
          </a:xfrm>
        </p:spPr>
        <p:txBody>
          <a:bodyPr/>
          <a:lstStyle/>
          <a:p>
            <a:pPr marL="285750" indent="-285750">
              <a:buFont typeface="Arial" panose="020B0604020202020204" pitchFamily="34" charset="0"/>
              <a:buChar char="•"/>
            </a:pPr>
            <a:r>
              <a:rPr lang="en-US" sz="1400" dirty="0"/>
              <a:t>Each household must have an annual income equal to or less than 80% of the area median family income (adjusted for household size) at the time the contract to purchase the home is signed. </a:t>
            </a:r>
          </a:p>
          <a:p>
            <a:pPr marL="973138" lvl="1" indent="-285750"/>
            <a:r>
              <a:rPr lang="en-US" sz="1200" dirty="0"/>
              <a:t>The Part 5 definition of household income applies. See the CDBG, HOME and HTF Program Manual for instructions on calculating and verifying household income. </a:t>
            </a:r>
          </a:p>
          <a:p>
            <a:pPr lvl="1" indent="0">
              <a:buNone/>
            </a:pPr>
            <a:r>
              <a:rPr lang="en-US" sz="1400" dirty="0"/>
              <a:t>  </a:t>
            </a:r>
          </a:p>
          <a:p>
            <a:pPr marL="285750" indent="-285750">
              <a:buFont typeface="Arial" panose="020B0604020202020204" pitchFamily="34" charset="0"/>
              <a:buChar char="•"/>
            </a:pPr>
            <a:r>
              <a:rPr lang="en-US" sz="1400" dirty="0"/>
              <a:t>The purchasing household must be low-income at either: </a:t>
            </a:r>
          </a:p>
          <a:p>
            <a:pPr marL="973138" lvl="1" indent="-285750"/>
            <a:r>
              <a:rPr lang="en-US" sz="1200" dirty="0"/>
              <a:t>In the case of a contract to purchase existing housing, at the time of purchase; or</a:t>
            </a:r>
          </a:p>
          <a:p>
            <a:pPr marL="973138" lvl="1" indent="-285750"/>
            <a:r>
              <a:rPr lang="en-US" sz="1200" dirty="0"/>
              <a:t>In the case of a contract to purchase housing to be constructed, at the time the contract is signed. </a:t>
            </a:r>
          </a:p>
          <a:p>
            <a:pPr marL="973138" lvl="1" indent="-285750"/>
            <a:endParaRPr lang="en-US" sz="1200" dirty="0"/>
          </a:p>
          <a:p>
            <a:pPr marL="285750" indent="-285750">
              <a:buFont typeface="Arial" panose="020B0604020202020204" pitchFamily="34" charset="0"/>
              <a:buChar char="•"/>
            </a:pPr>
            <a:r>
              <a:rPr lang="en-US" sz="1400" dirty="0"/>
              <a:t>Recipients are required to identify and prequalify homebuyers prior to acquiring and beginning construction on the HOME-assisted units; however, HOME-assisted units are not considered completed until occupied by an income eligible homebuyer. </a:t>
            </a:r>
          </a:p>
          <a:p>
            <a:pPr marL="973138" lvl="1" indent="-285750"/>
            <a:r>
              <a:rPr lang="en-US" sz="1200" dirty="0"/>
              <a:t>IHCDA will hold 25% of the developer fee. </a:t>
            </a:r>
          </a:p>
          <a:p>
            <a:pPr marL="973138" lvl="1" indent="-285750"/>
            <a:endParaRPr lang="en-US" sz="1400" dirty="0"/>
          </a:p>
          <a:p>
            <a:pPr>
              <a:defRPr/>
            </a:pPr>
            <a:endParaRPr lang="en-US" sz="1600" u="sng" dirty="0">
              <a:latin typeface="Arial" pitchFamily="34" charset="0"/>
              <a:ea typeface="ＭＳ Ｐゴシック" pitchFamily="34" charset="-128"/>
              <a:cs typeface="Arial" pitchFamily="34" charset="0"/>
            </a:endParaRPr>
          </a:p>
          <a:p>
            <a:pP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a:defRPr/>
            </a:pPr>
            <a:endParaRPr lang="en-US" sz="1600" dirty="0"/>
          </a:p>
        </p:txBody>
      </p:sp>
    </p:spTree>
    <p:extLst>
      <p:ext uri="{BB962C8B-B14F-4D97-AF65-F5344CB8AC3E}">
        <p14:creationId xmlns:p14="http://schemas.microsoft.com/office/powerpoint/2010/main" val="1123507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Homebuyer Identification &amp; Market </a:t>
            </a:r>
          </a:p>
        </p:txBody>
      </p:sp>
      <p:sp>
        <p:nvSpPr>
          <p:cNvPr id="3" name="Content Placeholder 2"/>
          <p:cNvSpPr>
            <a:spLocks noGrp="1"/>
          </p:cNvSpPr>
          <p:nvPr>
            <p:ph idx="1"/>
          </p:nvPr>
        </p:nvSpPr>
        <p:spPr>
          <a:xfrm>
            <a:off x="533400" y="1143000"/>
            <a:ext cx="6629400" cy="4525963"/>
          </a:xfrm>
        </p:spPr>
        <p:txBody>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All homebuyers must be identified prior to application. Completion of homebuyer counseling is not required at time of application. Potential homebuyers are encouraged to be pre-qualified at time of application. </a:t>
            </a:r>
          </a:p>
          <a:p>
            <a:pPr marL="285750" indent="-285750">
              <a:buFont typeface="Arial" panose="020B0604020202020204" pitchFamily="34" charset="0"/>
              <a:buChar char="•"/>
            </a:pPr>
            <a:endParaRPr lang="en-US" sz="16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pPr>
            <a:r>
              <a:rPr lang="en-US" sz="1600" dirty="0">
                <a:latin typeface="Arial" pitchFamily="34" charset="0"/>
                <a:ea typeface="ＭＳ Ｐゴシック" pitchFamily="34" charset="-128"/>
                <a:cs typeface="Arial" pitchFamily="34" charset="0"/>
              </a:rPr>
              <a:t>Applicant must submit the Pro-Forma by address. </a:t>
            </a:r>
          </a:p>
          <a:p>
            <a:pPr marL="285750" indent="-285750">
              <a:buFont typeface="Arial" panose="020B0604020202020204" pitchFamily="34" charset="0"/>
              <a:buChar char="•"/>
            </a:pPr>
            <a:endParaRPr lang="en-US" sz="16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pPr>
            <a:r>
              <a:rPr lang="en-US" sz="1600" dirty="0"/>
              <a:t>A market study is not required. </a:t>
            </a:r>
          </a:p>
          <a:p>
            <a:pPr marL="285750" indent="-285750">
              <a:buFont typeface="Arial" panose="020B0604020202020204" pitchFamily="34" charset="0"/>
              <a:buChar char="•"/>
            </a:pPr>
            <a:endParaRPr lang="en-US" sz="16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pPr>
            <a:r>
              <a:rPr lang="en-US" sz="1600" dirty="0">
                <a:latin typeface="Arial" pitchFamily="34" charset="0"/>
                <a:ea typeface="ＭＳ Ｐゴシック" pitchFamily="34" charset="-128"/>
                <a:cs typeface="Arial" pitchFamily="34" charset="0"/>
              </a:rPr>
              <a:t>Narratives on the following (in the application form) should be included:</a:t>
            </a:r>
          </a:p>
          <a:p>
            <a:pPr marL="973138" lvl="1" indent="-285750"/>
            <a:r>
              <a:rPr lang="en-US" sz="1400" dirty="0">
                <a:latin typeface="Arial" pitchFamily="34" charset="0"/>
                <a:ea typeface="ＭＳ Ｐゴシック" pitchFamily="34" charset="-128"/>
                <a:cs typeface="Arial" pitchFamily="34" charset="0"/>
              </a:rPr>
              <a:t>Community Conditions</a:t>
            </a:r>
          </a:p>
          <a:p>
            <a:pPr marL="973138" lvl="1" indent="-285750"/>
            <a:r>
              <a:rPr lang="en-US" sz="1400" dirty="0">
                <a:latin typeface="Arial" pitchFamily="34" charset="0"/>
                <a:ea typeface="ＭＳ Ｐゴシック" pitchFamily="34" charset="-128"/>
                <a:cs typeface="Arial" pitchFamily="34" charset="0"/>
              </a:rPr>
              <a:t>Market Area</a:t>
            </a:r>
          </a:p>
          <a:p>
            <a:pPr marL="973138" lvl="1" indent="-285750"/>
            <a:r>
              <a:rPr lang="en-US" sz="1400" dirty="0">
                <a:latin typeface="Arial" pitchFamily="34" charset="0"/>
                <a:ea typeface="ＭＳ Ｐゴシック" pitchFamily="34" charset="-128"/>
                <a:cs typeface="Arial" pitchFamily="34" charset="0"/>
              </a:rPr>
              <a:t>Socioeconomic profiles and trends</a:t>
            </a:r>
          </a:p>
          <a:p>
            <a:pPr marL="973138" lvl="1" indent="-285750"/>
            <a:r>
              <a:rPr lang="en-US" sz="1400" dirty="0">
                <a:latin typeface="Arial" pitchFamily="34" charset="0"/>
                <a:ea typeface="ＭＳ Ｐゴシック" pitchFamily="34" charset="-128"/>
                <a:cs typeface="Arial" pitchFamily="34" charset="0"/>
              </a:rPr>
              <a:t>Pool of eligible buyers</a:t>
            </a:r>
          </a:p>
          <a:p>
            <a:pPr marL="973138" lvl="1" indent="-285750"/>
            <a:r>
              <a:rPr lang="en-US" sz="1400" dirty="0">
                <a:latin typeface="Arial" pitchFamily="34" charset="0"/>
                <a:ea typeface="ＭＳ Ｐゴシック" pitchFamily="34" charset="-128"/>
                <a:cs typeface="Arial" pitchFamily="34" charset="0"/>
              </a:rPr>
              <a:t>Capture rate and absorption period </a:t>
            </a:r>
          </a:p>
          <a:p>
            <a:pPr marL="973138" lvl="1" indent="-285750"/>
            <a:r>
              <a:rPr lang="en-US" sz="1400" dirty="0">
                <a:latin typeface="Arial" pitchFamily="34" charset="0"/>
                <a:ea typeface="ＭＳ Ｐゴシック" pitchFamily="34" charset="-128"/>
                <a:cs typeface="Arial" pitchFamily="34" charset="0"/>
              </a:rPr>
              <a:t>Other Housing Opportunities </a:t>
            </a:r>
          </a:p>
          <a:p>
            <a:pPr marL="973138" lvl="1" indent="-285750"/>
            <a:r>
              <a:rPr lang="en-US" sz="1400" dirty="0">
                <a:latin typeface="Arial" pitchFamily="34" charset="0"/>
                <a:ea typeface="ＭＳ Ｐゴシック" pitchFamily="34" charset="-128"/>
                <a:cs typeface="Arial" pitchFamily="34" charset="0"/>
              </a:rPr>
              <a:t>Development Site Description </a:t>
            </a:r>
          </a:p>
          <a:p>
            <a:pPr marL="285750" indent="-285750">
              <a:buFont typeface="Arial" panose="020B0604020202020204" pitchFamily="34" charset="0"/>
              <a:buChar char="•"/>
            </a:pPr>
            <a:endParaRPr lang="en-US" sz="1600" dirty="0">
              <a:latin typeface="Arial" pitchFamily="34" charset="0"/>
              <a:ea typeface="ＭＳ Ｐゴシック" pitchFamily="34" charset="-128"/>
              <a:cs typeface="Arial" pitchFamily="34" charset="0"/>
            </a:endParaRPr>
          </a:p>
          <a:p>
            <a:pP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a:defRPr/>
            </a:pPr>
            <a:endParaRPr lang="en-US" sz="1600" dirty="0"/>
          </a:p>
        </p:txBody>
      </p:sp>
    </p:spTree>
    <p:extLst>
      <p:ext uri="{BB962C8B-B14F-4D97-AF65-F5344CB8AC3E}">
        <p14:creationId xmlns:p14="http://schemas.microsoft.com/office/powerpoint/2010/main" val="2136729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Homebuyer Financing  </a:t>
            </a:r>
          </a:p>
        </p:txBody>
      </p:sp>
      <p:sp>
        <p:nvSpPr>
          <p:cNvPr id="3" name="Content Placeholder 2"/>
          <p:cNvSpPr>
            <a:spLocks noGrp="1"/>
          </p:cNvSpPr>
          <p:nvPr>
            <p:ph idx="1"/>
          </p:nvPr>
        </p:nvSpPr>
        <p:spPr>
          <a:xfrm>
            <a:off x="533400" y="1143000"/>
            <a:ext cx="6629400" cy="4525963"/>
          </a:xfrm>
        </p:spPr>
        <p:txBody>
          <a:bodyPr/>
          <a:lstStyle/>
          <a:p>
            <a:pPr marL="285750" lvl="0" indent="-285750">
              <a:buFont typeface="Arial" panose="020B0604020202020204" pitchFamily="34" charset="0"/>
              <a:buChar char="•"/>
            </a:pPr>
            <a:r>
              <a:rPr lang="en-US" sz="1600" dirty="0"/>
              <a:t>All other development funding, including AHP funds, must be committed prior to submitting an application for HOME funding to IHCDA. Please complete the sources and uses tab in the application.</a:t>
            </a:r>
          </a:p>
          <a:p>
            <a:pPr marL="285750" lvl="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the project is utilizing funding committed more than one year prior to the application due date please provide a letter confirming that the funds are still available and accessible to the applicant.</a:t>
            </a:r>
          </a:p>
          <a:p>
            <a:pPr marL="285750" indent="-285750">
              <a:buFont typeface="Arial" panose="020B0604020202020204" pitchFamily="34" charset="0"/>
              <a:buChar char="•"/>
            </a:pPr>
            <a:endParaRPr lang="en-US" sz="16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pPr>
            <a:r>
              <a:rPr lang="en-US" sz="1600" dirty="0"/>
              <a:t>Submit signed letters of commitment for all funding sources with funding terms and amounts. This includes Deferred Developer Fee. </a:t>
            </a:r>
          </a:p>
          <a:p>
            <a:pPr marL="285750" indent="-285750">
              <a:buFont typeface="Arial" panose="020B0604020202020204" pitchFamily="34" charset="0"/>
              <a:buChar char="•"/>
            </a:pPr>
            <a:endParaRPr lang="en-US" sz="16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pPr>
            <a:r>
              <a:rPr lang="en-US" sz="1600" dirty="0">
                <a:latin typeface="Arial" pitchFamily="34" charset="0"/>
                <a:ea typeface="ＭＳ Ｐゴシック" pitchFamily="34" charset="-128"/>
                <a:cs typeface="Arial" pitchFamily="34" charset="0"/>
              </a:rPr>
              <a:t>Full Pro-Forma and Financial Commitment tab must be completed. </a:t>
            </a:r>
          </a:p>
          <a:p>
            <a:pPr marL="285750" indent="-285750">
              <a:buFont typeface="Arial" panose="020B0604020202020204" pitchFamily="34" charset="0"/>
              <a:buChar cha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a:defRPr/>
            </a:pPr>
            <a:endParaRPr lang="en-US" sz="1600" dirty="0"/>
          </a:p>
        </p:txBody>
      </p:sp>
    </p:spTree>
    <p:extLst>
      <p:ext uri="{BB962C8B-B14F-4D97-AF65-F5344CB8AC3E}">
        <p14:creationId xmlns:p14="http://schemas.microsoft.com/office/powerpoint/2010/main" val="3985007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Underwriting Standards</a:t>
            </a:r>
          </a:p>
        </p:txBody>
      </p:sp>
      <p:sp>
        <p:nvSpPr>
          <p:cNvPr id="3" name="Content Placeholder 2"/>
          <p:cNvSpPr>
            <a:spLocks noGrp="1"/>
          </p:cNvSpPr>
          <p:nvPr>
            <p:ph idx="1"/>
          </p:nvPr>
        </p:nvSpPr>
        <p:spPr>
          <a:xfrm>
            <a:off x="533400" y="1143000"/>
            <a:ext cx="6629400" cy="4525963"/>
          </a:xfrm>
        </p:spPr>
        <p:txBody>
          <a:bodyPr/>
          <a:lstStyle/>
          <a:p>
            <a:pPr marL="285750" indent="-285750">
              <a:buFont typeface="Arial" panose="020B0604020202020204" pitchFamily="34" charset="0"/>
              <a:buChar char="•"/>
            </a:pPr>
            <a:r>
              <a:rPr lang="en-US" sz="1400" dirty="0"/>
              <a:t>Applicants must evaluate housing debt and overall debt of the family, the appropriateness of the HOME assistance, the monthly expenses of the family, the assets available to acquire the housing and the financial resources to sustain ownership.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Applicants must complete the </a:t>
            </a:r>
            <a:r>
              <a:rPr lang="en-US" sz="1400" b="1" dirty="0"/>
              <a:t>Homebuyer Commitment </a:t>
            </a:r>
            <a:r>
              <a:rPr lang="en-US" sz="1400" dirty="0"/>
              <a:t>of the tool for each household applying for HOME financing. An updated tool must be resubmitted if there is a change to the targeted household.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applicant </a:t>
            </a:r>
            <a:r>
              <a:rPr lang="en-US" sz="1400" u="sng" dirty="0"/>
              <a:t>may not</a:t>
            </a:r>
            <a:r>
              <a:rPr lang="en-US" sz="1400" dirty="0"/>
              <a:t> provide a uniform amount of assistance to each homebuyer irrespective of income, assets or other circumstances. </a:t>
            </a:r>
            <a:r>
              <a:rPr lang="en-US" sz="1400" b="1" dirty="0"/>
              <a:t>Each household must be independently evaluated</a:t>
            </a:r>
            <a:r>
              <a:rPr lang="en-US" sz="1400" dirty="0"/>
              <a:t>. IHCDA must finalize an approval of an eligible household purchasing a HOME unit prior to the signing of the ratified sales contract. </a:t>
            </a:r>
          </a:p>
          <a:p>
            <a:endParaRPr lang="en-US" sz="1400" dirty="0"/>
          </a:p>
          <a:p>
            <a:pPr marL="973138" lvl="1" indent="-285750"/>
            <a:endParaRPr lang="en-US" sz="1400" dirty="0"/>
          </a:p>
          <a:p>
            <a:pPr>
              <a:defRPr/>
            </a:pPr>
            <a:endParaRPr lang="en-US" sz="1600" u="sng" dirty="0">
              <a:latin typeface="Arial" pitchFamily="34" charset="0"/>
              <a:ea typeface="ＭＳ Ｐゴシック" pitchFamily="34" charset="-128"/>
              <a:cs typeface="Arial" pitchFamily="34" charset="0"/>
            </a:endParaRPr>
          </a:p>
          <a:p>
            <a:pP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a:defRPr/>
            </a:pPr>
            <a:endParaRPr lang="en-US" sz="1600" dirty="0"/>
          </a:p>
        </p:txBody>
      </p:sp>
    </p:spTree>
    <p:extLst>
      <p:ext uri="{BB962C8B-B14F-4D97-AF65-F5344CB8AC3E}">
        <p14:creationId xmlns:p14="http://schemas.microsoft.com/office/powerpoint/2010/main" val="602848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Housing Counseling </a:t>
            </a:r>
          </a:p>
        </p:txBody>
      </p:sp>
      <p:sp>
        <p:nvSpPr>
          <p:cNvPr id="3" name="Content Placeholder 2"/>
          <p:cNvSpPr>
            <a:spLocks noGrp="1"/>
          </p:cNvSpPr>
          <p:nvPr>
            <p:ph idx="1"/>
          </p:nvPr>
        </p:nvSpPr>
        <p:spPr>
          <a:xfrm>
            <a:off x="533400" y="1143000"/>
            <a:ext cx="6629400" cy="4525963"/>
          </a:xfrm>
        </p:spPr>
        <p:txBody>
          <a:bodyPr/>
          <a:lstStyle/>
          <a:p>
            <a:endParaRPr lang="en-US" sz="1400" b="1" dirty="0"/>
          </a:p>
          <a:p>
            <a:r>
              <a:rPr lang="en-US" sz="1400" dirty="0"/>
              <a:t>In a final rule published by HUD’s Office of Housing Counseling, HUD established housing counseling certification requirements provided in connection with a HUD program.  All adult household members who will hold title and be a party to the senior loan are required to complete homebuyer counseling. </a:t>
            </a:r>
          </a:p>
          <a:p>
            <a:endParaRPr lang="en-US" sz="1400" dirty="0"/>
          </a:p>
          <a:p>
            <a:r>
              <a:rPr lang="en-US" sz="1400" dirty="0"/>
              <a:t>Under the rule, all homebuyers assisted under the HOME program must receiving housing counseling that is performed by a certified housing counselor who has passed the HUD certification examination </a:t>
            </a:r>
            <a:r>
              <a:rPr lang="en-US" sz="1400" b="1" u="sng" dirty="0"/>
              <a:t>and </a:t>
            </a:r>
            <a:r>
              <a:rPr lang="en-US" sz="1400" dirty="0"/>
              <a:t>is employed by a HUD-approved housing counseling agency. </a:t>
            </a:r>
          </a:p>
          <a:p>
            <a:endParaRPr lang="en-US" sz="1400" dirty="0"/>
          </a:p>
          <a:p>
            <a:endParaRPr lang="en-US" sz="1400" dirty="0"/>
          </a:p>
          <a:p>
            <a:endParaRPr lang="en-US" sz="1400" dirty="0"/>
          </a:p>
          <a:p>
            <a:pPr marL="171450" indent="-171450"/>
            <a:endParaRPr lang="en-US" sz="12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b="1"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pPr>
            <a:endParaRPr lang="en-US" sz="1400" dirty="0">
              <a:latin typeface="Arial" pitchFamily="34" charset="0"/>
              <a:ea typeface="ＭＳ Ｐゴシック" pitchFamily="34" charset="-128"/>
              <a:cs typeface="Arial" pitchFamily="34" charset="0"/>
            </a:endParaRPr>
          </a:p>
          <a:p>
            <a:pP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a:defRPr/>
            </a:pPr>
            <a:endParaRPr lang="en-US" sz="1600" dirty="0"/>
          </a:p>
        </p:txBody>
      </p:sp>
    </p:spTree>
    <p:extLst>
      <p:ext uri="{BB962C8B-B14F-4D97-AF65-F5344CB8AC3E}">
        <p14:creationId xmlns:p14="http://schemas.microsoft.com/office/powerpoint/2010/main" val="2033085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Other Threshold Items </a:t>
            </a:r>
          </a:p>
        </p:txBody>
      </p:sp>
      <p:sp>
        <p:nvSpPr>
          <p:cNvPr id="3" name="Content Placeholder 2"/>
          <p:cNvSpPr>
            <a:spLocks noGrp="1"/>
          </p:cNvSpPr>
          <p:nvPr>
            <p:ph idx="1"/>
          </p:nvPr>
        </p:nvSpPr>
        <p:spPr>
          <a:xfrm>
            <a:off x="533400" y="1143000"/>
            <a:ext cx="6629400" cy="4525963"/>
          </a:xfrm>
        </p:spPr>
        <p:txBody>
          <a:bodyPr/>
          <a:lstStyle/>
          <a:p>
            <a:pPr marL="285750" indent="-285750">
              <a:buFont typeface="Arial" panose="020B0604020202020204" pitchFamily="34" charset="0"/>
              <a:buChar char="•"/>
            </a:pPr>
            <a:r>
              <a:rPr lang="en-US" sz="1400" dirty="0"/>
              <a:t>Sam Registration/ Debarment </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Grievance Procedures</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Non-for-Profit Applicant Documentation </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Market Need (narrative)</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Audited Financial Statements &amp; Current Year to Date</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Site Map and Phots</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Board Resolution </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Title Search</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Construction Cost Estimate </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Site Control </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Unit Plans</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ERR</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Appraisal (if requesting HOME for acquisition)</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Housing Counseling Narrative </a:t>
            </a:r>
          </a:p>
          <a:p>
            <a:pPr marL="285750" indent="-285750">
              <a:buFont typeface="Arial" panose="020B0604020202020204" pitchFamily="34" charset="0"/>
              <a:buChar char="•"/>
            </a:pPr>
            <a:r>
              <a:rPr lang="en-US" sz="1400" dirty="0">
                <a:latin typeface="Arial" pitchFamily="34" charset="0"/>
                <a:ea typeface="ＭＳ Ｐゴシック" pitchFamily="34" charset="-128"/>
                <a:cs typeface="Arial" pitchFamily="34" charset="0"/>
              </a:rPr>
              <a:t>Universal Design Features Form </a:t>
            </a:r>
          </a:p>
          <a:p>
            <a:pPr marL="285750" indent="-285750">
              <a:buFont typeface="Arial" panose="020B0604020202020204" pitchFamily="34" charset="0"/>
              <a:buChar char="•"/>
            </a:pPr>
            <a:endParaRPr lang="en-US" sz="1600" dirty="0">
              <a:latin typeface="Arial" pitchFamily="34" charset="0"/>
              <a:ea typeface="ＭＳ Ｐゴシック" pitchFamily="34" charset="-128"/>
              <a:cs typeface="Arial" pitchFamily="34" charset="0"/>
            </a:endParaRPr>
          </a:p>
          <a:p>
            <a:pP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a:defRPr/>
            </a:pPr>
            <a:endParaRPr lang="en-US" sz="1600" dirty="0"/>
          </a:p>
        </p:txBody>
      </p:sp>
    </p:spTree>
    <p:extLst>
      <p:ext uri="{BB962C8B-B14F-4D97-AF65-F5344CB8AC3E}">
        <p14:creationId xmlns:p14="http://schemas.microsoft.com/office/powerpoint/2010/main" val="3719793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CHDO Provisions</a:t>
            </a:r>
            <a:endParaRPr lang="en-US" cap="none" dirty="0"/>
          </a:p>
        </p:txBody>
      </p:sp>
      <p:sp>
        <p:nvSpPr>
          <p:cNvPr id="3" name="Content Placeholder 2"/>
          <p:cNvSpPr>
            <a:spLocks noGrp="1"/>
          </p:cNvSpPr>
          <p:nvPr>
            <p:ph idx="1"/>
          </p:nvPr>
        </p:nvSpPr>
        <p:spPr>
          <a:xfrm>
            <a:off x="914400" y="1341437"/>
            <a:ext cx="7391400" cy="4525963"/>
          </a:xfrm>
        </p:spPr>
        <p:txBody>
          <a:bodyPr/>
          <a:lstStyle/>
          <a:p>
            <a:pPr marL="285750" indent="-285750">
              <a:buFont typeface="Arial" panose="020B0604020202020204" pitchFamily="34" charset="0"/>
              <a:buChar char="•"/>
              <a:defRPr/>
            </a:pPr>
            <a:r>
              <a:rPr lang="en-US" sz="2000" dirty="0"/>
              <a:t>If applying as a CHDO, please include the CHDO certification with the application. </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r>
              <a:rPr lang="en-US" sz="2000" dirty="0"/>
              <a:t>Certified CHDOs are eligible for up to $50,000 in Operating Support. </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r>
              <a:rPr lang="en-US" sz="2000" dirty="0"/>
              <a:t>CHDOs may also apply through the Site-Control and Seed Money Loan programs for pre-development assistance. </a:t>
            </a:r>
            <a:endParaRPr lang="en-US" sz="1800" dirty="0"/>
          </a:p>
          <a:p>
            <a:pPr marL="454025" lvl="1" indent="0">
              <a:buNone/>
            </a:pPr>
            <a:endParaRPr lang="en-US" sz="2000" dirty="0"/>
          </a:p>
          <a:p>
            <a:pPr marL="796925" lvl="1" indent="-342900"/>
            <a:endParaRPr lang="en-US" sz="2000" dirty="0"/>
          </a:p>
          <a:p>
            <a:pPr marL="796925" lvl="1" indent="-342900"/>
            <a:endParaRPr lang="en-US" sz="2000" dirty="0"/>
          </a:p>
          <a:p>
            <a:pPr marL="796925" lvl="1" indent="-342900"/>
            <a:endParaRPr lang="en-US" sz="2000" dirty="0"/>
          </a:p>
          <a:p>
            <a:pPr marL="796925" lvl="1" indent="-342900"/>
            <a:endParaRPr lang="en-US" sz="2000" dirty="0"/>
          </a:p>
          <a:p>
            <a:pPr marL="739775" lvl="1" indent="-285750"/>
            <a:endParaRPr lang="en-US" dirty="0"/>
          </a:p>
          <a:p>
            <a:pPr marL="285750" indent="-285750">
              <a:buFont typeface="Arial" panose="020B0604020202020204" pitchFamily="34" charset="0"/>
              <a:buChar char="•"/>
              <a:defRPr/>
            </a:pPr>
            <a:endParaRPr lang="en-US" altLang="en-US" sz="11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US" altLang="en-US" sz="2400" dirty="0">
              <a:ea typeface="Calibri" panose="020F0502020204030204" pitchFamily="34" charset="0"/>
              <a:cs typeface="Arial" panose="020B0604020202020204" pitchFamily="34" charset="0"/>
            </a:endParaRPr>
          </a:p>
          <a:p>
            <a:pPr marL="973138" lvl="1" indent="-285750"/>
            <a:endParaRPr lang="en-US" sz="1800" dirty="0"/>
          </a:p>
          <a:p>
            <a:endParaRPr lang="en-US" dirty="0"/>
          </a:p>
        </p:txBody>
      </p:sp>
    </p:spTree>
    <p:extLst>
      <p:ext uri="{BB962C8B-B14F-4D97-AF65-F5344CB8AC3E}">
        <p14:creationId xmlns:p14="http://schemas.microsoft.com/office/powerpoint/2010/main" val="4083377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64537" cy="1143000"/>
          </a:xfrm>
        </p:spPr>
        <p:txBody>
          <a:bodyPr/>
          <a:lstStyle/>
          <a:p>
            <a:pPr>
              <a:defRPr/>
            </a:pPr>
            <a:r>
              <a:rPr lang="en-US" cap="none" dirty="0"/>
              <a:t>Scoring </a:t>
            </a:r>
          </a:p>
        </p:txBody>
      </p:sp>
      <p:sp>
        <p:nvSpPr>
          <p:cNvPr id="3" name="Content Placeholder 2"/>
          <p:cNvSpPr>
            <a:spLocks noGrp="1"/>
          </p:cNvSpPr>
          <p:nvPr>
            <p:ph idx="1"/>
          </p:nvPr>
        </p:nvSpPr>
        <p:spPr>
          <a:xfrm>
            <a:off x="533400" y="1143000"/>
            <a:ext cx="6629400" cy="4525963"/>
          </a:xfrm>
        </p:spPr>
        <p:txBody>
          <a:bodyPr/>
          <a:lstStyle/>
          <a:p>
            <a:endParaRPr lang="en-US" sz="1400" dirty="0"/>
          </a:p>
          <a:p>
            <a:pPr marL="285750" indent="-285750">
              <a:buFont typeface="Arial" panose="020B0604020202020204" pitchFamily="34" charset="0"/>
              <a:buChar char="•"/>
            </a:pPr>
            <a:r>
              <a:rPr lang="en-US" sz="1400" dirty="0"/>
              <a:t>Applications must score at least 47 points to be eligible.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b="1"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pPr>
            <a:endParaRPr lang="en-US" sz="1400" dirty="0">
              <a:latin typeface="Arial" pitchFamily="34" charset="0"/>
              <a:ea typeface="ＭＳ Ｐゴシック" pitchFamily="34" charset="-128"/>
              <a:cs typeface="Arial" pitchFamily="34" charset="0"/>
            </a:endParaRPr>
          </a:p>
          <a:p>
            <a:pP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US" sz="1600" dirty="0">
              <a:latin typeface="Arial" pitchFamily="34" charset="0"/>
              <a:ea typeface="ＭＳ Ｐゴシック" pitchFamily="34" charset="-128"/>
              <a:cs typeface="Arial" pitchFamily="34" charset="0"/>
            </a:endParaRPr>
          </a:p>
          <a:p>
            <a:pPr>
              <a:defRPr/>
            </a:pPr>
            <a:endParaRPr lang="en-US" sz="1600" dirty="0"/>
          </a:p>
        </p:txBody>
      </p:sp>
      <p:graphicFrame>
        <p:nvGraphicFramePr>
          <p:cNvPr id="6" name="Table 5"/>
          <p:cNvGraphicFramePr>
            <a:graphicFrameLocks noGrp="1"/>
          </p:cNvGraphicFramePr>
          <p:nvPr/>
        </p:nvGraphicFramePr>
        <p:xfrm>
          <a:off x="1447800" y="2293620"/>
          <a:ext cx="5791200" cy="2438401"/>
        </p:xfrm>
        <a:graphic>
          <a:graphicData uri="http://schemas.openxmlformats.org/drawingml/2006/table">
            <a:tbl>
              <a:tblPr/>
              <a:tblGrid>
                <a:gridCol w="4595192">
                  <a:extLst>
                    <a:ext uri="{9D8B030D-6E8A-4147-A177-3AD203B41FA5}">
                      <a16:colId xmlns:a16="http://schemas.microsoft.com/office/drawing/2014/main" val="20000"/>
                    </a:ext>
                  </a:extLst>
                </a:gridCol>
                <a:gridCol w="1196008">
                  <a:extLst>
                    <a:ext uri="{9D8B030D-6E8A-4147-A177-3AD203B41FA5}">
                      <a16:colId xmlns:a16="http://schemas.microsoft.com/office/drawing/2014/main" val="20001"/>
                    </a:ext>
                  </a:extLst>
                </a:gridCol>
              </a:tblGrid>
              <a:tr h="713441">
                <a:tc>
                  <a:txBody>
                    <a:bodyPr/>
                    <a:lstStyle/>
                    <a:p>
                      <a:pPr marL="0" marR="0" algn="ctr">
                        <a:spcBef>
                          <a:spcPts val="0"/>
                        </a:spcBef>
                        <a:spcAft>
                          <a:spcPts val="0"/>
                        </a:spcAft>
                        <a:tabLst>
                          <a:tab pos="1371600" algn="l"/>
                          <a:tab pos="3657600" algn="l"/>
                          <a:tab pos="4686300" algn="l"/>
                          <a:tab pos="419100" algn="l"/>
                          <a:tab pos="1223010" algn="ctr"/>
                          <a:tab pos="3657600" algn="l"/>
                          <a:tab pos="4686300" algn="l"/>
                        </a:tabLst>
                      </a:pPr>
                      <a:r>
                        <a:rPr lang="en-US" sz="1100" b="1" spc="-15" dirty="0">
                          <a:solidFill>
                            <a:srgbClr val="000000"/>
                          </a:solidFill>
                          <a:effectLst/>
                          <a:latin typeface="Calibri" panose="020F0502020204030204" pitchFamily="34" charset="0"/>
                        </a:rPr>
                        <a:t>Scoring Category</a:t>
                      </a:r>
                      <a:endParaRPr lang="en-US" sz="1000" b="1" dirty="0">
                        <a:solidFill>
                          <a:srgbClr val="000000"/>
                        </a:solidFill>
                        <a:effectLst/>
                        <a:latin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97000"/>
                        </a:lnSpc>
                        <a:spcBef>
                          <a:spcPts val="0"/>
                        </a:spcBef>
                        <a:spcAft>
                          <a:spcPts val="0"/>
                        </a:spcAft>
                        <a:tabLst>
                          <a:tab pos="-457200" algn="l"/>
                        </a:tabLst>
                      </a:pPr>
                      <a:r>
                        <a:rPr lang="en-US" sz="1100" b="1" spc="-15">
                          <a:effectLst/>
                          <a:latin typeface="Calibri" panose="020F0502020204030204" pitchFamily="34" charset="0"/>
                          <a:ea typeface="Times New Roman" panose="02020603050405020304" pitchFamily="18" charset="0"/>
                        </a:rPr>
                        <a:t>Points Possible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34158">
                <a:tc>
                  <a:txBody>
                    <a:bodyPr/>
                    <a:lstStyle/>
                    <a:p>
                      <a:pPr marL="0" marR="0">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Development Characteristics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22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4158">
                <a:tc>
                  <a:txBody>
                    <a:bodyPr/>
                    <a:lstStyle/>
                    <a:p>
                      <a:pPr marL="0" marR="0">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Development Features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25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4158">
                <a:tc>
                  <a:txBody>
                    <a:bodyPr/>
                    <a:lstStyle/>
                    <a:p>
                      <a:pPr marL="0" marR="0">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Readiness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4158">
                <a:tc>
                  <a:txBody>
                    <a:bodyPr/>
                    <a:lstStyle/>
                    <a:p>
                      <a:pPr marL="0" marR="0">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Capacity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27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4158">
                <a:tc>
                  <a:txBody>
                    <a:bodyPr/>
                    <a:lstStyle/>
                    <a:p>
                      <a:pPr marL="0" marR="0">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Leveraging of Other Sources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0012">
                <a:tc>
                  <a:txBody>
                    <a:bodyPr/>
                    <a:lstStyle/>
                    <a:p>
                      <a:pPr marL="0" marR="0">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Bonus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7000"/>
                        </a:lnSpc>
                        <a:spcBef>
                          <a:spcPts val="0"/>
                        </a:spcBef>
                        <a:spcAft>
                          <a:spcPts val="0"/>
                        </a:spcAft>
                        <a:tabLst>
                          <a:tab pos="-457200" algn="l"/>
                        </a:tabLst>
                      </a:pPr>
                      <a:r>
                        <a:rPr lang="en-US" sz="1100" spc="-15">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4158">
                <a:tc>
                  <a:txBody>
                    <a:bodyPr/>
                    <a:lstStyle/>
                    <a:p>
                      <a:pPr marL="0" marR="0">
                        <a:lnSpc>
                          <a:spcPct val="97000"/>
                        </a:lnSpc>
                        <a:spcBef>
                          <a:spcPts val="0"/>
                        </a:spcBef>
                        <a:spcAft>
                          <a:spcPts val="0"/>
                        </a:spcAft>
                        <a:tabLst>
                          <a:tab pos="-457200" algn="l"/>
                        </a:tabLst>
                      </a:pPr>
                      <a:r>
                        <a:rPr lang="en-US" sz="1100" b="1" spc="-15" dirty="0">
                          <a:effectLst/>
                          <a:latin typeface="Calibri" panose="020F0502020204030204" pitchFamily="34" charset="0"/>
                          <a:ea typeface="Times New Roman" panose="02020603050405020304" pitchFamily="18" charset="0"/>
                        </a:rPr>
                        <a:t>Total Possible Points</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7000"/>
                        </a:lnSpc>
                        <a:spcBef>
                          <a:spcPts val="0"/>
                        </a:spcBef>
                        <a:spcAft>
                          <a:spcPts val="0"/>
                        </a:spcAft>
                        <a:tabLst>
                          <a:tab pos="-457200" algn="l"/>
                        </a:tabLst>
                      </a:pPr>
                      <a:r>
                        <a:rPr lang="en-US" sz="1100" b="1" spc="-15" dirty="0">
                          <a:effectLst/>
                          <a:latin typeface="Calibri" panose="020F0502020204030204" pitchFamily="34" charset="0"/>
                          <a:ea typeface="Times New Roman" panose="02020603050405020304" pitchFamily="18" charset="0"/>
                        </a:rPr>
                        <a:t>93</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43680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391400" cy="1139841"/>
          </a:xfrm>
        </p:spPr>
        <p:txBody>
          <a:bodyPr/>
          <a:lstStyle/>
          <a:p>
            <a:r>
              <a:rPr lang="en-US" sz="3200" dirty="0"/>
              <a:t>2022 Annual Action Plan </a:t>
            </a:r>
            <a:endParaRPr lang="en-US" sz="2800" dirty="0"/>
          </a:p>
        </p:txBody>
      </p:sp>
    </p:spTree>
    <p:extLst>
      <p:ext uri="{BB962C8B-B14F-4D97-AF65-F5344CB8AC3E}">
        <p14:creationId xmlns:p14="http://schemas.microsoft.com/office/powerpoint/2010/main" val="804571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0554"/>
            <a:ext cx="8364537" cy="1143000"/>
          </a:xfrm>
        </p:spPr>
        <p:txBody>
          <a:bodyPr/>
          <a:lstStyle/>
          <a:p>
            <a:r>
              <a:rPr lang="en-US" cap="none" dirty="0"/>
              <a:t>Tentative Annual Action Plan update</a:t>
            </a:r>
          </a:p>
        </p:txBody>
      </p:sp>
      <p:sp>
        <p:nvSpPr>
          <p:cNvPr id="3" name="Content Placeholder 2"/>
          <p:cNvSpPr>
            <a:spLocks noGrp="1"/>
          </p:cNvSpPr>
          <p:nvPr>
            <p:ph idx="1"/>
          </p:nvPr>
        </p:nvSpPr>
        <p:spPr>
          <a:xfrm>
            <a:off x="609600" y="1166018"/>
            <a:ext cx="7602537" cy="4525963"/>
          </a:xfrm>
        </p:spPr>
        <p:txBody>
          <a:bodyPr/>
          <a:lstStyle/>
          <a:p>
            <a:pPr marL="342900" indent="-342900">
              <a:buFont typeface="Arial" panose="020B0604020202020204" pitchFamily="34" charset="0"/>
              <a:buChar char="•"/>
            </a:pPr>
            <a:r>
              <a:rPr lang="en-US" sz="2000" dirty="0"/>
              <a:t>Annual Action Plan covers policies over the State’s:</a:t>
            </a:r>
          </a:p>
          <a:p>
            <a:pPr marL="1030288" lvl="1" indent="-342900"/>
            <a:r>
              <a:rPr lang="en-US" sz="1800" dirty="0"/>
              <a:t>Community Development Block Grant (CDBG)</a:t>
            </a:r>
          </a:p>
          <a:p>
            <a:pPr marL="1030288" lvl="1" indent="-342900"/>
            <a:r>
              <a:rPr lang="en-US" sz="1800" dirty="0"/>
              <a:t>HOME Investment Partnerships Program (HOME)</a:t>
            </a:r>
          </a:p>
          <a:p>
            <a:pPr marL="1030288" lvl="1" indent="-342900"/>
            <a:r>
              <a:rPr lang="en-US" sz="1800" dirty="0"/>
              <a:t>National Housing Trust Fund (NHTF)</a:t>
            </a:r>
          </a:p>
          <a:p>
            <a:pPr marL="1030288" lvl="1" indent="-342900"/>
            <a:r>
              <a:rPr lang="en-US" sz="1800" dirty="0"/>
              <a:t>Emergency Solutions Grant (ESG)</a:t>
            </a:r>
          </a:p>
          <a:p>
            <a:pPr marL="1030288" lvl="1" indent="-342900"/>
            <a:r>
              <a:rPr lang="en-US" sz="1800" dirty="0"/>
              <a:t>Housing Opportunities for Persons with AIDS (HOPWA)</a:t>
            </a:r>
          </a:p>
          <a:p>
            <a:pPr marL="1030288" lvl="1" indent="-342900"/>
            <a:endParaRPr lang="en-US" sz="1800" dirty="0"/>
          </a:p>
          <a:p>
            <a:pPr marL="342900" indent="-342900">
              <a:buFont typeface="Arial" panose="020B0604020202020204" pitchFamily="34" charset="0"/>
              <a:buChar char="•"/>
            </a:pPr>
            <a:r>
              <a:rPr lang="en-US" sz="2000" dirty="0"/>
              <a:t>IHCDA and OCRA will accept public comments March 7-May 13, 2022.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Two public hearings to be held virtually on March 21</a:t>
            </a:r>
            <a:r>
              <a:rPr lang="en-US" sz="2000" baseline="30000" dirty="0"/>
              <a:t>st</a:t>
            </a:r>
            <a:r>
              <a:rPr lang="en-US" sz="2000" dirty="0"/>
              <a:t>, 2022:</a:t>
            </a:r>
          </a:p>
          <a:p>
            <a:pPr marL="1030288" lvl="1" indent="-342900"/>
            <a:r>
              <a:rPr lang="en-US" sz="1800" dirty="0"/>
              <a:t>10:00am EST</a:t>
            </a:r>
          </a:p>
          <a:p>
            <a:pPr marL="1030288" lvl="1" indent="-342900"/>
            <a:r>
              <a:rPr lang="en-US" sz="1800" dirty="0"/>
              <a:t>5:00pm EST </a:t>
            </a:r>
          </a:p>
          <a:p>
            <a:endParaRPr lang="en-US" sz="2000" dirty="0"/>
          </a:p>
          <a:p>
            <a:r>
              <a:rPr lang="en-US" sz="2000" dirty="0"/>
              <a:t>Further detail on the Action Plan and access to the hearings can be found in </a:t>
            </a:r>
            <a:r>
              <a:rPr lang="en-US" sz="2000" dirty="0">
                <a:hlinkClick r:id="rId3"/>
              </a:rPr>
              <a:t>RED Notice 22-13</a:t>
            </a:r>
            <a:endParaRPr lang="en-US" sz="2000" dirty="0"/>
          </a:p>
          <a:p>
            <a:endParaRPr lang="en-US" sz="2000" b="1" dirty="0"/>
          </a:p>
          <a:p>
            <a:endParaRPr lang="en-US" sz="1600"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endParaRPr lang="en-US" sz="1200" b="1" dirty="0"/>
          </a:p>
          <a:p>
            <a:endParaRPr lang="en-US" sz="12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71382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0554"/>
            <a:ext cx="8364537" cy="1143000"/>
          </a:xfrm>
        </p:spPr>
        <p:txBody>
          <a:bodyPr/>
          <a:lstStyle/>
          <a:p>
            <a:pPr>
              <a:defRPr/>
            </a:pPr>
            <a:r>
              <a:rPr lang="en-US" cap="none" dirty="0"/>
              <a:t>HOME Eligible Activities</a:t>
            </a:r>
          </a:p>
        </p:txBody>
      </p:sp>
      <p:sp>
        <p:nvSpPr>
          <p:cNvPr id="17411" name="Content Placeholder 2"/>
          <p:cNvSpPr>
            <a:spLocks noGrp="1"/>
          </p:cNvSpPr>
          <p:nvPr>
            <p:ph idx="1"/>
          </p:nvPr>
        </p:nvSpPr>
        <p:spPr>
          <a:xfrm>
            <a:off x="914400" y="1219200"/>
            <a:ext cx="6294127" cy="4525963"/>
          </a:xfrm>
        </p:spPr>
        <p:txBody>
          <a:bodyPr/>
          <a:lstStyle/>
          <a:p>
            <a:pPr>
              <a:defRPr/>
            </a:pPr>
            <a:r>
              <a:rPr lang="en-US" sz="2400" b="1" dirty="0">
                <a:solidFill>
                  <a:srgbClr val="002060"/>
                </a:solidFill>
                <a:latin typeface="Arial" pitchFamily="34" charset="0"/>
                <a:ea typeface="ＭＳ Ｐゴシック" pitchFamily="34" charset="-128"/>
                <a:cs typeface="Arial" pitchFamily="34" charset="0"/>
              </a:rPr>
              <a:t>Rental Specific Eligible Activities</a:t>
            </a:r>
          </a:p>
          <a:p>
            <a:pPr>
              <a:defRPr/>
            </a:pPr>
            <a:endParaRPr lang="en-US" sz="2000" b="1" dirty="0">
              <a:latin typeface="Arial" pitchFamily="34" charset="0"/>
              <a:ea typeface="ＭＳ Ｐゴシック" pitchFamily="34" charset="-128"/>
              <a:cs typeface="Arial" pitchFamily="34" charset="0"/>
            </a:endParaRPr>
          </a:p>
          <a:p>
            <a:pPr marL="973138" lvl="1" indent="-285750">
              <a:defRPr/>
            </a:pPr>
            <a:r>
              <a:rPr lang="en-US" sz="2400" dirty="0">
                <a:latin typeface="Arial" pitchFamily="34" charset="0"/>
                <a:ea typeface="ＭＳ Ｐゴシック" pitchFamily="34" charset="-128"/>
                <a:cs typeface="Arial" pitchFamily="34" charset="0"/>
              </a:rPr>
              <a:t>New construction of rental units</a:t>
            </a:r>
          </a:p>
          <a:p>
            <a:pPr lvl="1" indent="0">
              <a:buNone/>
              <a:defRPr/>
            </a:pPr>
            <a:endParaRPr lang="en-US" sz="1050" dirty="0">
              <a:latin typeface="Arial" pitchFamily="34" charset="0"/>
              <a:ea typeface="ＭＳ Ｐゴシック" pitchFamily="34" charset="-128"/>
              <a:cs typeface="Arial" pitchFamily="34" charset="0"/>
            </a:endParaRPr>
          </a:p>
          <a:p>
            <a:pPr marL="973138" lvl="1" indent="-285750">
              <a:defRPr/>
            </a:pPr>
            <a:r>
              <a:rPr lang="en-US" sz="2400" dirty="0">
                <a:latin typeface="Arial" pitchFamily="34" charset="0"/>
                <a:ea typeface="ＭＳ Ｐゴシック" pitchFamily="34" charset="-128"/>
                <a:cs typeface="Arial" pitchFamily="34" charset="0"/>
              </a:rPr>
              <a:t>Rehabilitation of existing rental units</a:t>
            </a:r>
          </a:p>
          <a:p>
            <a:pPr lvl="1" indent="0">
              <a:buNone/>
              <a:defRPr/>
            </a:pPr>
            <a:endParaRPr lang="en-US" sz="1050" dirty="0">
              <a:latin typeface="Arial" pitchFamily="34" charset="0"/>
              <a:ea typeface="ＭＳ Ｐゴシック" pitchFamily="34" charset="-128"/>
              <a:cs typeface="Arial" pitchFamily="34" charset="0"/>
            </a:endParaRPr>
          </a:p>
          <a:p>
            <a:pPr marL="973138" lvl="1" indent="-285750">
              <a:defRPr/>
            </a:pPr>
            <a:r>
              <a:rPr lang="en-US" sz="2400" dirty="0">
                <a:latin typeface="Arial" pitchFamily="34" charset="0"/>
                <a:ea typeface="ＭＳ Ｐゴシック" pitchFamily="34" charset="-128"/>
                <a:cs typeface="Arial" pitchFamily="34" charset="0"/>
              </a:rPr>
              <a:t>The acquisition* of property and new construction of rental units or</a:t>
            </a:r>
          </a:p>
          <a:p>
            <a:pPr lvl="1" indent="0">
              <a:buNone/>
              <a:defRPr/>
            </a:pPr>
            <a:endParaRPr lang="en-US" sz="1050" dirty="0">
              <a:latin typeface="Arial" pitchFamily="34" charset="0"/>
              <a:ea typeface="ＭＳ Ｐゴシック" pitchFamily="34" charset="-128"/>
              <a:cs typeface="Arial" pitchFamily="34" charset="0"/>
            </a:endParaRPr>
          </a:p>
          <a:p>
            <a:pPr marL="973138" lvl="1" indent="-285750">
              <a:defRPr/>
            </a:pPr>
            <a:r>
              <a:rPr lang="en-US" sz="2400" dirty="0">
                <a:latin typeface="Arial" pitchFamily="34" charset="0"/>
                <a:ea typeface="ＭＳ Ｐゴシック" pitchFamily="34" charset="-128"/>
                <a:cs typeface="Arial" pitchFamily="34" charset="0"/>
              </a:rPr>
              <a:t>The acquisition* and rehabilitation of rental units</a:t>
            </a:r>
          </a:p>
          <a:p>
            <a:pPr lvl="1" indent="0">
              <a:buNone/>
              <a:defRPr/>
            </a:pPr>
            <a:endParaRPr lang="en-US" sz="2000" dirty="0">
              <a:latin typeface="Arial" pitchFamily="34" charset="0"/>
              <a:ea typeface="ＭＳ Ｐゴシック" pitchFamily="34" charset="-128"/>
              <a:cs typeface="Arial" pitchFamily="34" charset="0"/>
            </a:endParaRPr>
          </a:p>
          <a:p>
            <a:pPr lvl="3" indent="0">
              <a:buNone/>
              <a:defRPr/>
            </a:pPr>
            <a:r>
              <a:rPr lang="en-US" dirty="0">
                <a:latin typeface="Arial" pitchFamily="34" charset="0"/>
                <a:ea typeface="ＭＳ Ｐゴシック" pitchFamily="34" charset="-128"/>
                <a:cs typeface="Arial" pitchFamily="34" charset="0"/>
              </a:rPr>
              <a:t>*The stand-alone acquisition of property is ineligible for HOME funding. Applicants intending to use a portion of HOME funds for acquisition are now required to submit an appraisal. </a:t>
            </a:r>
          </a:p>
          <a:p>
            <a:pPr marL="973138" lvl="1" indent="-285750">
              <a:defRPr/>
            </a:pPr>
            <a:endParaRPr lang="en-US" sz="2000" dirty="0">
              <a:latin typeface="Arial" pitchFamily="34" charset="0"/>
              <a:ea typeface="ＭＳ Ｐゴシック" pitchFamily="34" charset="-128"/>
              <a:cs typeface="Arial" pitchFamily="34" charset="0"/>
            </a:endParaRPr>
          </a:p>
          <a:p>
            <a:pPr marL="1427163" lvl="2" indent="-285750">
              <a:defRPr/>
            </a:pPr>
            <a:endParaRPr lang="en-US" sz="1800" dirty="0">
              <a:latin typeface="Arial" pitchFamily="34" charset="0"/>
              <a:ea typeface="ＭＳ Ｐゴシック" pitchFamily="34" charset="-128"/>
              <a:cs typeface="Arial" pitchFamily="34" charset="0"/>
            </a:endParaRPr>
          </a:p>
          <a:p>
            <a:pPr marL="1427163" lvl="2" indent="-285750">
              <a:defRPr/>
            </a:pPr>
            <a:endParaRPr lang="en-US" sz="1800" dirty="0">
              <a:latin typeface="Arial" pitchFamily="34" charset="0"/>
              <a:ea typeface="ＭＳ Ｐゴシック" pitchFamily="34" charset="-128"/>
              <a:cs typeface="Arial" pitchFamily="34" charset="0"/>
            </a:endParaRPr>
          </a:p>
          <a:p>
            <a:pPr>
              <a:defRPr/>
            </a:pPr>
            <a:endParaRPr lang="en-US" dirty="0">
              <a:latin typeface="Arial" pitchFamily="34" charset="0"/>
              <a:ea typeface="ＭＳ Ｐゴシック" pitchFamily="34" charset="-128"/>
              <a:cs typeface="Arial" pitchFamily="34" charset="0"/>
            </a:endParaRPr>
          </a:p>
          <a:p>
            <a:pPr algn="r">
              <a:defRPr/>
            </a:pPr>
            <a:r>
              <a:rPr lang="en-US" sz="1400" dirty="0">
                <a:latin typeface="Arial" pitchFamily="34" charset="0"/>
                <a:ea typeface="ＭＳ Ｐゴシック" pitchFamily="34" charset="-128"/>
                <a:cs typeface="Arial" pitchFamily="34" charset="0"/>
              </a:rPr>
              <a:t>		</a:t>
            </a:r>
          </a:p>
        </p:txBody>
      </p:sp>
    </p:spTree>
    <p:extLst>
      <p:ext uri="{BB962C8B-B14F-4D97-AF65-F5344CB8AC3E}">
        <p14:creationId xmlns:p14="http://schemas.microsoft.com/office/powerpoint/2010/main" val="3623192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819400"/>
            <a:ext cx="6827527" cy="1139841"/>
          </a:xfrm>
        </p:spPr>
        <p:txBody>
          <a:bodyPr/>
          <a:lstStyle/>
          <a:p>
            <a:pPr algn="ctr"/>
            <a:r>
              <a:rPr lang="en-US" sz="3600" dirty="0">
                <a:solidFill>
                  <a:schemeClr val="bg1"/>
                </a:solidFill>
              </a:rPr>
              <a:t>Thank you for attending the 2021 HOME Round Policy Webinar!</a:t>
            </a:r>
            <a:br>
              <a:rPr lang="en-US" dirty="0">
                <a:solidFill>
                  <a:schemeClr val="bg1"/>
                </a:solidFill>
              </a:rPr>
            </a:br>
            <a:br>
              <a:rPr lang="en-US" sz="2400" dirty="0">
                <a:solidFill>
                  <a:schemeClr val="bg1"/>
                </a:solidFill>
              </a:rPr>
            </a:br>
            <a:r>
              <a:rPr lang="en-US" sz="2400" dirty="0">
                <a:solidFill>
                  <a:schemeClr val="bg1"/>
                </a:solidFill>
              </a:rPr>
              <a:t>Are there any questions?</a:t>
            </a:r>
            <a:br>
              <a:rPr lang="en-US" sz="2400" dirty="0">
                <a:solidFill>
                  <a:srgbClr val="9DA941"/>
                </a:solidFill>
              </a:rPr>
            </a:br>
            <a:endParaRPr lang="en-US" dirty="0"/>
          </a:p>
        </p:txBody>
      </p:sp>
    </p:spTree>
    <p:extLst>
      <p:ext uri="{BB962C8B-B14F-4D97-AF65-F5344CB8AC3E}">
        <p14:creationId xmlns:p14="http://schemas.microsoft.com/office/powerpoint/2010/main" val="3728789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8600"/>
            <a:ext cx="8364537" cy="1143000"/>
          </a:xfrm>
        </p:spPr>
        <p:txBody>
          <a:bodyPr/>
          <a:lstStyle/>
          <a:p>
            <a:r>
              <a:rPr lang="en-US" cap="none" dirty="0">
                <a:ea typeface="ＭＳ Ｐゴシック" pitchFamily="34" charset="-128"/>
              </a:rPr>
              <a:t>Eligible For HOME</a:t>
            </a:r>
            <a:endParaRPr lang="en-US" cap="none" dirty="0"/>
          </a:p>
        </p:txBody>
      </p:sp>
      <p:sp>
        <p:nvSpPr>
          <p:cNvPr id="3" name="Content Placeholder 2"/>
          <p:cNvSpPr>
            <a:spLocks noGrp="1"/>
          </p:cNvSpPr>
          <p:nvPr>
            <p:ph idx="1"/>
          </p:nvPr>
        </p:nvSpPr>
        <p:spPr>
          <a:xfrm>
            <a:off x="779463" y="1347627"/>
            <a:ext cx="4876800" cy="4525963"/>
          </a:xfrm>
        </p:spPr>
        <p:txBody>
          <a:bodyPr/>
          <a:lstStyle/>
          <a:p>
            <a:r>
              <a:rPr lang="en-US" sz="2400" b="1" dirty="0"/>
              <a:t>Possible HOME funding applicants include: </a:t>
            </a:r>
          </a:p>
          <a:p>
            <a:pPr marL="285750" indent="-285750">
              <a:buFont typeface="Arial" panose="020B0604020202020204" pitchFamily="34" charset="0"/>
              <a:buChar char="•"/>
            </a:pPr>
            <a:endParaRPr lang="en-US" sz="2000" dirty="0"/>
          </a:p>
          <a:p>
            <a:pPr marL="342900" indent="-342900">
              <a:buFont typeface="Arial" panose="020B0604020202020204" pitchFamily="34" charset="0"/>
              <a:buChar char="•"/>
            </a:pPr>
            <a:r>
              <a:rPr lang="en-US" sz="2200" dirty="0"/>
              <a:t>Cities, towns, or counties that are located within Indiana but outside of participating jurisdictions (right)</a:t>
            </a:r>
          </a:p>
          <a:p>
            <a:pPr marL="973138" lvl="1" indent="-285750"/>
            <a:endParaRPr lang="en-US" sz="1200" dirty="0"/>
          </a:p>
          <a:p>
            <a:pPr marL="342900" indent="-342900">
              <a:buFont typeface="Arial" panose="020B0604020202020204" pitchFamily="34" charset="0"/>
              <a:buChar char="•"/>
            </a:pPr>
            <a:r>
              <a:rPr lang="en-US" sz="2200" dirty="0"/>
              <a:t>Community Housing Development Organizations (CHDOs)</a:t>
            </a:r>
          </a:p>
          <a:p>
            <a:pPr marL="973138" lvl="1" indent="-285750"/>
            <a:endParaRPr lang="en-US" sz="1200" dirty="0"/>
          </a:p>
          <a:p>
            <a:pPr marL="342900" indent="-342900">
              <a:buFont typeface="Arial" panose="020B0604020202020204" pitchFamily="34" charset="0"/>
              <a:buChar char="•"/>
            </a:pPr>
            <a:r>
              <a:rPr lang="en-US" sz="2200" dirty="0"/>
              <a:t>501(c)3 and 501(c)4 Not-for Profit Organizations and PHAs</a:t>
            </a:r>
          </a:p>
          <a:p>
            <a:pPr marL="973138" lvl="1" indent="-285750"/>
            <a:endParaRPr lang="en-US" sz="1200" dirty="0"/>
          </a:p>
          <a:p>
            <a:pPr marL="342900" indent="-342900">
              <a:buFont typeface="Arial" panose="020B0604020202020204" pitchFamily="34" charset="0"/>
              <a:buChar char="•"/>
            </a:pPr>
            <a:r>
              <a:rPr lang="en-US" sz="2200" dirty="0"/>
              <a:t>Joint Venture Partnerships</a:t>
            </a:r>
          </a:p>
          <a:p>
            <a:pPr marL="973138" lvl="1" indent="-285750"/>
            <a:endParaRPr lang="en-US" sz="1800" dirty="0"/>
          </a:p>
          <a:p>
            <a:pPr marL="973138" lvl="1" indent="-285750"/>
            <a:endParaRPr lang="en-US" sz="1800" dirty="0"/>
          </a:p>
          <a:p>
            <a:pPr marL="973138" lvl="1" indent="-285750"/>
            <a:endParaRPr lang="en-US" sz="1800" dirty="0"/>
          </a:p>
          <a:p>
            <a:endParaRPr lang="en-US" dirty="0"/>
          </a:p>
        </p:txBody>
      </p:sp>
      <p:graphicFrame>
        <p:nvGraphicFramePr>
          <p:cNvPr id="6" name="Table 6">
            <a:extLst>
              <a:ext uri="{FF2B5EF4-FFF2-40B4-BE49-F238E27FC236}">
                <a16:creationId xmlns:a16="http://schemas.microsoft.com/office/drawing/2014/main" id="{70DA6249-18B1-4332-931D-761D0C335E2B}"/>
              </a:ext>
            </a:extLst>
          </p:cNvPr>
          <p:cNvGraphicFramePr>
            <a:graphicFrameLocks noGrp="1"/>
          </p:cNvGraphicFramePr>
          <p:nvPr>
            <p:extLst>
              <p:ext uri="{D42A27DB-BD31-4B8C-83A1-F6EECF244321}">
                <p14:modId xmlns:p14="http://schemas.microsoft.com/office/powerpoint/2010/main" val="1900128408"/>
              </p:ext>
            </p:extLst>
          </p:nvPr>
        </p:nvGraphicFramePr>
        <p:xfrm>
          <a:off x="5800618" y="1600200"/>
          <a:ext cx="2954338" cy="3937000"/>
        </p:xfrm>
        <a:graphic>
          <a:graphicData uri="http://schemas.openxmlformats.org/drawingml/2006/table">
            <a:tbl>
              <a:tblPr firstRow="1" bandRow="1">
                <a:tableStyleId>{5C22544A-7EE6-4342-B048-85BDC9FD1C3A}</a:tableStyleId>
              </a:tblPr>
              <a:tblGrid>
                <a:gridCol w="1477169">
                  <a:extLst>
                    <a:ext uri="{9D8B030D-6E8A-4147-A177-3AD203B41FA5}">
                      <a16:colId xmlns:a16="http://schemas.microsoft.com/office/drawing/2014/main" val="4026775343"/>
                    </a:ext>
                  </a:extLst>
                </a:gridCol>
                <a:gridCol w="1477169">
                  <a:extLst>
                    <a:ext uri="{9D8B030D-6E8A-4147-A177-3AD203B41FA5}">
                      <a16:colId xmlns:a16="http://schemas.microsoft.com/office/drawing/2014/main" val="2236982005"/>
                    </a:ext>
                  </a:extLst>
                </a:gridCol>
              </a:tblGrid>
              <a:tr h="370840">
                <a:tc gridSpan="2">
                  <a:txBody>
                    <a:bodyPr/>
                    <a:lstStyle/>
                    <a:p>
                      <a:pPr algn="ctr"/>
                      <a:r>
                        <a:rPr lang="en-US" dirty="0"/>
                        <a:t>IHCDA HOME Ineligible Participating Jurisdictions</a:t>
                      </a:r>
                    </a:p>
                  </a:txBody>
                  <a:tcPr/>
                </a:tc>
                <a:tc hMerge="1">
                  <a:txBody>
                    <a:bodyPr/>
                    <a:lstStyle/>
                    <a:p>
                      <a:endParaRPr lang="en-US" dirty="0"/>
                    </a:p>
                  </a:txBody>
                  <a:tcPr/>
                </a:tc>
                <a:extLst>
                  <a:ext uri="{0D108BD9-81ED-4DB2-BD59-A6C34878D82A}">
                    <a16:rowId xmlns:a16="http://schemas.microsoft.com/office/drawing/2014/main" val="2888783508"/>
                  </a:ext>
                </a:extLst>
              </a:tr>
              <a:tr h="370840">
                <a:tc>
                  <a:txBody>
                    <a:bodyPr/>
                    <a:lstStyle/>
                    <a:p>
                      <a:pPr algn="ctr"/>
                      <a:r>
                        <a:rPr lang="en-US" sz="1600" dirty="0"/>
                        <a:t>Bloomington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Lake County</a:t>
                      </a:r>
                    </a:p>
                  </a:txBody>
                  <a:tcPr/>
                </a:tc>
                <a:extLst>
                  <a:ext uri="{0D108BD9-81ED-4DB2-BD59-A6C34878D82A}">
                    <a16:rowId xmlns:a16="http://schemas.microsoft.com/office/drawing/2014/main" val="3012826856"/>
                  </a:ext>
                </a:extLst>
              </a:tr>
              <a:tr h="370840">
                <a:tc>
                  <a:txBody>
                    <a:bodyPr/>
                    <a:lstStyle/>
                    <a:p>
                      <a:pPr algn="ctr"/>
                      <a:r>
                        <a:rPr lang="en-US" sz="1600" dirty="0"/>
                        <a:t>Evansville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Lafayette**</a:t>
                      </a:r>
                    </a:p>
                    <a:p>
                      <a:pPr algn="ctr"/>
                      <a:endParaRPr lang="en-US" sz="1600" dirty="0"/>
                    </a:p>
                  </a:txBody>
                  <a:tcPr/>
                </a:tc>
                <a:extLst>
                  <a:ext uri="{0D108BD9-81ED-4DB2-BD59-A6C34878D82A}">
                    <a16:rowId xmlns:a16="http://schemas.microsoft.com/office/drawing/2014/main" val="2570395191"/>
                  </a:ext>
                </a:extLst>
              </a:tr>
              <a:tr h="370840">
                <a:tc>
                  <a:txBody>
                    <a:bodyPr/>
                    <a:lstStyle/>
                    <a:p>
                      <a:pPr algn="ctr"/>
                      <a:r>
                        <a:rPr lang="en-US" sz="1600" dirty="0"/>
                        <a:t>Fort Wayne</a:t>
                      </a:r>
                    </a:p>
                  </a:txBody>
                  <a:tcPr/>
                </a:tc>
                <a:tc>
                  <a:txBody>
                    <a:bodyPr/>
                    <a:lstStyle/>
                    <a:p>
                      <a:pPr algn="ctr"/>
                      <a:r>
                        <a:rPr lang="en-US" sz="1600" dirty="0"/>
                        <a:t>Muncie</a:t>
                      </a:r>
                    </a:p>
                  </a:txBody>
                  <a:tcPr/>
                </a:tc>
                <a:extLst>
                  <a:ext uri="{0D108BD9-81ED-4DB2-BD59-A6C34878D82A}">
                    <a16:rowId xmlns:a16="http://schemas.microsoft.com/office/drawing/2014/main" val="39278457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South Bend***</a:t>
                      </a:r>
                    </a:p>
                  </a:txBody>
                  <a:tcPr/>
                </a:tc>
                <a:extLst>
                  <a:ext uri="{0D108BD9-81ED-4DB2-BD59-A6C34878D82A}">
                    <a16:rowId xmlns:a16="http://schemas.microsoft.com/office/drawing/2014/main" val="15387165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Indianapolis*</a:t>
                      </a:r>
                    </a:p>
                  </a:txBody>
                  <a:tcPr/>
                </a:tc>
                <a:tc>
                  <a:txBody>
                    <a:bodyPr/>
                    <a:lstStyle/>
                    <a:p>
                      <a:pPr algn="ctr"/>
                      <a:endParaRPr lang="en-US" sz="1600" dirty="0"/>
                    </a:p>
                  </a:txBody>
                  <a:tcPr/>
                </a:tc>
                <a:extLst>
                  <a:ext uri="{0D108BD9-81ED-4DB2-BD59-A6C34878D82A}">
                    <a16:rowId xmlns:a16="http://schemas.microsoft.com/office/drawing/2014/main" val="544848598"/>
                  </a:ext>
                </a:extLst>
              </a:tr>
              <a:tr h="370840">
                <a:tc gridSpan="2">
                  <a:txBody>
                    <a:bodyPr/>
                    <a:lstStyle/>
                    <a:p>
                      <a:pPr algn="ctr"/>
                      <a:r>
                        <a:rPr lang="en-US" sz="1050" dirty="0"/>
                        <a:t>* Excluding cities of Beech Grove, Lawrence, Speedway, and Southport</a:t>
                      </a:r>
                    </a:p>
                  </a:txBody>
                  <a:tcPr/>
                </a:tc>
                <a:tc hMerge="1">
                  <a:txBody>
                    <a:bodyPr/>
                    <a:lstStyle/>
                    <a:p>
                      <a:pPr algn="ctr"/>
                      <a:endParaRPr lang="en-US" sz="1400" dirty="0"/>
                    </a:p>
                  </a:txBody>
                  <a:tcPr/>
                </a:tc>
                <a:extLst>
                  <a:ext uri="{0D108BD9-81ED-4DB2-BD59-A6C34878D82A}">
                    <a16:rowId xmlns:a16="http://schemas.microsoft.com/office/drawing/2014/main" val="2926188279"/>
                  </a:ext>
                </a:extLst>
              </a:tr>
              <a:tr h="370840">
                <a:tc gridSpan="2">
                  <a:txBody>
                    <a:bodyPr/>
                    <a:lstStyle/>
                    <a:p>
                      <a:pPr algn="ctr"/>
                      <a:r>
                        <a:rPr lang="en-US" sz="1050" dirty="0"/>
                        <a:t>**Cities of Lafayette, West Lafayette, and the unincorporated areas of Tipp. Co.</a:t>
                      </a:r>
                    </a:p>
                  </a:txBody>
                  <a:tcPr/>
                </a:tc>
                <a:tc hMerge="1">
                  <a:txBody>
                    <a:bodyPr/>
                    <a:lstStyle/>
                    <a:p>
                      <a:pPr algn="ctr"/>
                      <a:endParaRPr lang="en-US" sz="1400" dirty="0"/>
                    </a:p>
                  </a:txBody>
                  <a:tcPr/>
                </a:tc>
                <a:extLst>
                  <a:ext uri="{0D108BD9-81ED-4DB2-BD59-A6C34878D82A}">
                    <a16:rowId xmlns:a16="http://schemas.microsoft.com/office/drawing/2014/main" val="1815889959"/>
                  </a:ext>
                </a:extLst>
              </a:tr>
              <a:tr h="370840">
                <a:tc gridSpan="2">
                  <a:txBody>
                    <a:bodyPr/>
                    <a:lstStyle/>
                    <a:p>
                      <a:pPr algn="ctr"/>
                      <a:r>
                        <a:rPr lang="en-US" sz="1050" dirty="0"/>
                        <a:t>*** Cities of South Bend, Mishawaka, and the unincorporated areas of St. Joe. Co.</a:t>
                      </a:r>
                    </a:p>
                  </a:txBody>
                  <a:tcPr/>
                </a:tc>
                <a:tc hMerge="1">
                  <a:txBody>
                    <a:bodyPr/>
                    <a:lstStyle/>
                    <a:p>
                      <a:endParaRPr lang="en-US"/>
                    </a:p>
                  </a:txBody>
                  <a:tcPr/>
                </a:tc>
                <a:extLst>
                  <a:ext uri="{0D108BD9-81ED-4DB2-BD59-A6C34878D82A}">
                    <a16:rowId xmlns:a16="http://schemas.microsoft.com/office/drawing/2014/main" val="926047928"/>
                  </a:ext>
                </a:extLst>
              </a:tr>
            </a:tbl>
          </a:graphicData>
        </a:graphic>
      </p:graphicFrame>
    </p:spTree>
    <p:extLst>
      <p:ext uri="{BB962C8B-B14F-4D97-AF65-F5344CB8AC3E}">
        <p14:creationId xmlns:p14="http://schemas.microsoft.com/office/powerpoint/2010/main" val="271308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903"/>
            <a:ext cx="8364537" cy="1143000"/>
          </a:xfrm>
        </p:spPr>
        <p:txBody>
          <a:bodyPr/>
          <a:lstStyle/>
          <a:p>
            <a:r>
              <a:rPr lang="en-US" cap="none" dirty="0">
                <a:ea typeface="ＭＳ Ｐゴシック" pitchFamily="34" charset="-128"/>
              </a:rPr>
              <a:t>Eligible For HOME</a:t>
            </a:r>
            <a:endParaRPr lang="en-US" cap="none" dirty="0"/>
          </a:p>
        </p:txBody>
      </p:sp>
      <p:sp>
        <p:nvSpPr>
          <p:cNvPr id="3" name="Content Placeholder 2"/>
          <p:cNvSpPr>
            <a:spLocks noGrp="1"/>
          </p:cNvSpPr>
          <p:nvPr>
            <p:ph idx="1"/>
          </p:nvPr>
        </p:nvSpPr>
        <p:spPr>
          <a:xfrm>
            <a:off x="457200" y="1219201"/>
            <a:ext cx="8458200" cy="2590800"/>
          </a:xfrm>
        </p:spPr>
        <p:txBody>
          <a:bodyPr/>
          <a:lstStyle/>
          <a:p>
            <a:r>
              <a:rPr lang="en-US" sz="2400" b="1" dirty="0"/>
              <a:t>Eligible CHDO Applicants Proposing Projects in Selected Participating Jurisdictions:</a:t>
            </a:r>
          </a:p>
          <a:p>
            <a:endParaRPr lang="en-US" sz="2400" b="1" dirty="0"/>
          </a:p>
          <a:p>
            <a:r>
              <a:rPr lang="en-US" sz="2200" dirty="0"/>
              <a:t>Nonprofits that certify as CHDO’s can apply for up to $1,000,000 in funding if the project is in a participating jurisdiction that receives less than $500,000 of HOME funding within IHCDA’s HOME Program Year. These include:</a:t>
            </a:r>
          </a:p>
          <a:p>
            <a:endParaRPr lang="en-US" sz="2200" dirty="0"/>
          </a:p>
          <a:p>
            <a:pPr marL="973138" lvl="1" indent="-285750"/>
            <a:endParaRPr lang="en-US" sz="1800" dirty="0"/>
          </a:p>
          <a:p>
            <a:endParaRPr lang="en-US" dirty="0"/>
          </a:p>
        </p:txBody>
      </p:sp>
      <p:sp>
        <p:nvSpPr>
          <p:cNvPr id="4" name="TextBox 3">
            <a:extLst>
              <a:ext uri="{FF2B5EF4-FFF2-40B4-BE49-F238E27FC236}">
                <a16:creationId xmlns:a16="http://schemas.microsoft.com/office/drawing/2014/main" id="{E4E046EB-2C7D-43D3-A4F0-0FE65C16FE35}"/>
              </a:ext>
            </a:extLst>
          </p:cNvPr>
          <p:cNvSpPr txBox="1"/>
          <p:nvPr/>
        </p:nvSpPr>
        <p:spPr>
          <a:xfrm>
            <a:off x="457200" y="3810001"/>
            <a:ext cx="8915400" cy="1107996"/>
          </a:xfrm>
          <a:prstGeom prst="rect">
            <a:avLst/>
          </a:prstGeom>
          <a:noFill/>
        </p:spPr>
        <p:txBody>
          <a:bodyPr wrap="square" numCol="3" rtlCol="0">
            <a:spAutoFit/>
          </a:bodyPr>
          <a:lstStyle/>
          <a:p>
            <a:pPr marL="342900" indent="-342900">
              <a:buFont typeface="Arial" panose="020B0604020202020204" pitchFamily="34" charset="0"/>
              <a:buChar char="•"/>
            </a:pPr>
            <a:r>
              <a:rPr lang="en-US" sz="2200" dirty="0">
                <a:solidFill>
                  <a:srgbClr val="103458"/>
                </a:solidFill>
                <a:latin typeface="Arial" panose="020B0604020202020204" pitchFamily="34" charset="0"/>
                <a:cs typeface="Arial" panose="020B0604020202020204" pitchFamily="34" charset="0"/>
              </a:rPr>
              <a:t>Anderson   </a:t>
            </a:r>
          </a:p>
          <a:p>
            <a:pPr marL="342900" indent="-342900">
              <a:buFont typeface="Arial" panose="020B0604020202020204" pitchFamily="34" charset="0"/>
              <a:buChar char="•"/>
            </a:pPr>
            <a:r>
              <a:rPr lang="en-US" sz="2200" dirty="0">
                <a:solidFill>
                  <a:srgbClr val="103458"/>
                </a:solidFill>
                <a:latin typeface="Arial" panose="020B0604020202020204" pitchFamily="34" charset="0"/>
                <a:cs typeface="Arial" panose="020B0604020202020204" pitchFamily="34" charset="0"/>
              </a:rPr>
              <a:t>East Chicago</a:t>
            </a:r>
          </a:p>
          <a:p>
            <a:endParaRPr lang="en-US" sz="2200" dirty="0">
              <a:solidFill>
                <a:srgbClr val="10345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103458"/>
                </a:solidFill>
                <a:latin typeface="Arial" panose="020B0604020202020204" pitchFamily="34" charset="0"/>
                <a:cs typeface="Arial" panose="020B0604020202020204" pitchFamily="34" charset="0"/>
              </a:rPr>
              <a:t>Hammond</a:t>
            </a:r>
          </a:p>
          <a:p>
            <a:pPr marL="342900" indent="-342900">
              <a:buFont typeface="Arial" panose="020B0604020202020204" pitchFamily="34" charset="0"/>
              <a:buChar char="•"/>
            </a:pPr>
            <a:r>
              <a:rPr lang="en-US" sz="2200" dirty="0">
                <a:solidFill>
                  <a:srgbClr val="103458"/>
                </a:solidFill>
                <a:latin typeface="Arial" panose="020B0604020202020204" pitchFamily="34" charset="0"/>
                <a:cs typeface="Arial" panose="020B0604020202020204" pitchFamily="34" charset="0"/>
              </a:rPr>
              <a:t>Terre Haute</a:t>
            </a:r>
          </a:p>
        </p:txBody>
      </p:sp>
      <p:sp>
        <p:nvSpPr>
          <p:cNvPr id="5" name="TextBox 4">
            <a:extLst>
              <a:ext uri="{FF2B5EF4-FFF2-40B4-BE49-F238E27FC236}">
                <a16:creationId xmlns:a16="http://schemas.microsoft.com/office/drawing/2014/main" id="{37624990-79F5-46DA-A571-B96864BA84EA}"/>
              </a:ext>
            </a:extLst>
          </p:cNvPr>
          <p:cNvSpPr txBox="1"/>
          <p:nvPr/>
        </p:nvSpPr>
        <p:spPr>
          <a:xfrm>
            <a:off x="457200" y="4859299"/>
            <a:ext cx="4876800" cy="1446550"/>
          </a:xfrm>
          <a:prstGeom prst="rect">
            <a:avLst/>
          </a:prstGeom>
          <a:noFill/>
        </p:spPr>
        <p:txBody>
          <a:bodyPr wrap="square" rtlCol="0">
            <a:spAutoFit/>
          </a:bodyPr>
          <a:lstStyle/>
          <a:p>
            <a:r>
              <a:rPr lang="en-US" sz="2200" dirty="0">
                <a:solidFill>
                  <a:srgbClr val="103458"/>
                </a:solidFill>
                <a:latin typeface="Arial" panose="020B0604020202020204" pitchFamily="34" charset="0"/>
                <a:cs typeface="Arial" panose="020B0604020202020204" pitchFamily="34" charset="0"/>
              </a:rPr>
              <a:t>To be eligible, applicant must have received a preliminary commitment of HOME funds from the PJ where the project is located. </a:t>
            </a:r>
          </a:p>
        </p:txBody>
      </p:sp>
    </p:spTree>
    <p:extLst>
      <p:ext uri="{BB962C8B-B14F-4D97-AF65-F5344CB8AC3E}">
        <p14:creationId xmlns:p14="http://schemas.microsoft.com/office/powerpoint/2010/main" val="303371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0554"/>
            <a:ext cx="8364537" cy="1143000"/>
          </a:xfrm>
        </p:spPr>
        <p:txBody>
          <a:bodyPr/>
          <a:lstStyle/>
          <a:p>
            <a:r>
              <a:rPr lang="en-US" cap="none" dirty="0"/>
              <a:t>Maximum Funding Request</a:t>
            </a:r>
          </a:p>
        </p:txBody>
      </p:sp>
      <p:sp>
        <p:nvSpPr>
          <p:cNvPr id="3" name="Content Placeholder 2"/>
          <p:cNvSpPr>
            <a:spLocks noGrp="1"/>
          </p:cNvSpPr>
          <p:nvPr>
            <p:ph idx="1"/>
          </p:nvPr>
        </p:nvSpPr>
        <p:spPr>
          <a:xfrm>
            <a:off x="779463" y="1166018"/>
            <a:ext cx="7086600" cy="4525963"/>
          </a:xfrm>
        </p:spPr>
        <p:txBody>
          <a:bodyPr/>
          <a:lstStyle/>
          <a:p>
            <a:r>
              <a:rPr lang="en-US" sz="2400" b="1" dirty="0"/>
              <a:t>Amount varies depending on CHDO status:</a:t>
            </a:r>
          </a:p>
          <a:p>
            <a:endParaRPr lang="en-US" sz="1100" b="1" dirty="0"/>
          </a:p>
          <a:p>
            <a:pPr marL="285750" indent="-285750">
              <a:buFont typeface="Arial" panose="020B0604020202020204" pitchFamily="34" charset="0"/>
              <a:buChar char="•"/>
            </a:pPr>
            <a:r>
              <a:rPr lang="en-US" sz="2000" dirty="0"/>
              <a:t>An IHCDA certified CHDO may request up to </a:t>
            </a:r>
            <a:r>
              <a:rPr lang="en-US" sz="2000" b="1" dirty="0"/>
              <a:t>$1,500,000 </a:t>
            </a:r>
            <a:r>
              <a:rPr lang="en-US" sz="2000" dirty="0"/>
              <a:t>in HOME funds per application.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Any Non-CHDOs or CHDOs that did not certify prior to the application due date may request </a:t>
            </a:r>
            <a:r>
              <a:rPr lang="en-US" sz="2000" b="1" dirty="0"/>
              <a:t>$1,000,000 </a:t>
            </a:r>
            <a:r>
              <a:rPr lang="en-US" sz="2000" dirty="0"/>
              <a:t>in HOME funds per application.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Please note that any applicant that requests more than their applicable maximum request will be given a technical correction and </a:t>
            </a:r>
            <a:r>
              <a:rPr lang="en-US" sz="2000" b="1" dirty="0"/>
              <a:t>one week to revise and resubmit their application.</a:t>
            </a:r>
            <a:r>
              <a:rPr lang="en-US" sz="2000" dirty="0"/>
              <a:t> If the application is not corrected or returned within the allotted week, the applicant will be disqualified. </a:t>
            </a:r>
          </a:p>
          <a:p>
            <a:endParaRPr lang="en-US" sz="1200" dirty="0"/>
          </a:p>
          <a:p>
            <a:pPr marL="973138" lvl="1" indent="-285750"/>
            <a:endParaRPr lang="en-US" sz="11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75412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21694"/>
            <a:ext cx="5067302" cy="1139841"/>
          </a:xfrm>
        </p:spPr>
        <p:txBody>
          <a:bodyPr/>
          <a:lstStyle/>
          <a:p>
            <a:r>
              <a:rPr lang="en-US" sz="3600" dirty="0"/>
              <a:t>Community housing Development Organizations </a:t>
            </a:r>
            <a:br>
              <a:rPr lang="en-US" sz="3600" dirty="0"/>
            </a:br>
            <a:r>
              <a:rPr lang="en-US" dirty="0"/>
              <a:t>(CHDOS)</a:t>
            </a:r>
          </a:p>
        </p:txBody>
      </p:sp>
      <p:pic>
        <p:nvPicPr>
          <p:cNvPr id="10" name="Picture 9">
            <a:extLst>
              <a:ext uri="{FF2B5EF4-FFF2-40B4-BE49-F238E27FC236}">
                <a16:creationId xmlns:a16="http://schemas.microsoft.com/office/drawing/2014/main" id="{D679E8A7-393D-4CA1-B010-2951847ED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193" y="1433143"/>
            <a:ext cx="2743205" cy="2916942"/>
          </a:xfrm>
          <a:prstGeom prst="rect">
            <a:avLst/>
          </a:prstGeom>
        </p:spPr>
      </p:pic>
    </p:spTree>
    <p:extLst>
      <p:ext uri="{BB962C8B-B14F-4D97-AF65-F5344CB8AC3E}">
        <p14:creationId xmlns:p14="http://schemas.microsoft.com/office/powerpoint/2010/main" val="2802919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8064</TotalTime>
  <Words>3845</Words>
  <Application>Microsoft Office PowerPoint</Application>
  <PresentationFormat>On-screen Show (4:3)</PresentationFormat>
  <Paragraphs>681</Paragraphs>
  <Slides>50</Slides>
  <Notes>49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Arial</vt:lpstr>
      <vt:lpstr>Arial Bold</vt:lpstr>
      <vt:lpstr>Calibri</vt:lpstr>
      <vt:lpstr>Frutiger LT Std 45 Light</vt:lpstr>
      <vt:lpstr>NeutraText-Demi</vt:lpstr>
      <vt:lpstr>Times New Roman</vt:lpstr>
      <vt:lpstr>2 ihcda theme one</vt:lpstr>
      <vt:lpstr>1_2 ihcda theme one</vt:lpstr>
      <vt:lpstr>1_1 ihcda theme one</vt:lpstr>
      <vt:lpstr>IHCDA 2021 HOME Round  Policy Webinar  March 17th, 2022 </vt:lpstr>
      <vt:lpstr>Real Estate Staff</vt:lpstr>
      <vt:lpstr>2021 IHCDA HOME Round</vt:lpstr>
      <vt:lpstr>2021 HOME Round Timeline</vt:lpstr>
      <vt:lpstr>HOME Eligible Activities</vt:lpstr>
      <vt:lpstr>Eligible For HOME</vt:lpstr>
      <vt:lpstr>Eligible For HOME</vt:lpstr>
      <vt:lpstr>Maximum Funding Request</vt:lpstr>
      <vt:lpstr>Community housing Development Organizations  (CHDOS)</vt:lpstr>
      <vt:lpstr>Community Housing Development Organizations (CHDOs)</vt:lpstr>
      <vt:lpstr>CHDO Roles</vt:lpstr>
      <vt:lpstr>Benefits of being a certified CHDO</vt:lpstr>
      <vt:lpstr>Benefits of being a certified CHDO</vt:lpstr>
      <vt:lpstr>CHDO Certification</vt:lpstr>
      <vt:lpstr>CHDO Certification</vt:lpstr>
      <vt:lpstr>IHCDA Certified CHDOs</vt:lpstr>
      <vt:lpstr>IHCDA home program requirements</vt:lpstr>
      <vt:lpstr>HOME Program Requirements</vt:lpstr>
      <vt:lpstr>HOME Program Requirements (cont.)</vt:lpstr>
      <vt:lpstr>HOME Program Requirements (cont.)</vt:lpstr>
      <vt:lpstr>Additional Funding Available</vt:lpstr>
      <vt:lpstr>2021 HOME Rental policy </vt:lpstr>
      <vt:lpstr>HOME Rental Policy</vt:lpstr>
      <vt:lpstr>HOME Rental Policy</vt:lpstr>
      <vt:lpstr>HOME Threshold</vt:lpstr>
      <vt:lpstr>HOME Scoring</vt:lpstr>
      <vt:lpstr>HOME Scoring</vt:lpstr>
      <vt:lpstr>CHDO Predevelopment Loan</vt:lpstr>
      <vt:lpstr>Application process for 2021 home round</vt:lpstr>
      <vt:lpstr>Application Process</vt:lpstr>
      <vt:lpstr>Application Process</vt:lpstr>
      <vt:lpstr>OneDrive</vt:lpstr>
      <vt:lpstr>Submitting an Application</vt:lpstr>
      <vt:lpstr>2021 HOME Homebuyer &amp; Annual Action Plan Update March 8th, 2022 </vt:lpstr>
      <vt:lpstr>Application process </vt:lpstr>
      <vt:lpstr>Application Process</vt:lpstr>
      <vt:lpstr>Eligible For HOME</vt:lpstr>
      <vt:lpstr>Eligible For HOME</vt:lpstr>
      <vt:lpstr>Project requirements</vt:lpstr>
      <vt:lpstr>Eligible Beneficiaries  </vt:lpstr>
      <vt:lpstr>Homebuyer Identification &amp; Market </vt:lpstr>
      <vt:lpstr>Homebuyer Financing  </vt:lpstr>
      <vt:lpstr>Underwriting Standards</vt:lpstr>
      <vt:lpstr>Housing Counseling </vt:lpstr>
      <vt:lpstr>Other Threshold Items </vt:lpstr>
      <vt:lpstr>CHDO Provisions</vt:lpstr>
      <vt:lpstr>Scoring </vt:lpstr>
      <vt:lpstr>2022 Annual Action Plan </vt:lpstr>
      <vt:lpstr>Tentative Annual Action Plan update</vt:lpstr>
      <vt:lpstr>Thank you for attending the 2021 HOME Round Policy Webinar!  Are there any questions? </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Fiscal Year 2015 Application Training April 22nd, 2015</dc:title>
  <dc:creator>Baffoe, Kaitlyn</dc:creator>
  <cp:lastModifiedBy>Spergel, Samantha</cp:lastModifiedBy>
  <cp:revision>281</cp:revision>
  <cp:lastPrinted>2018-03-07T13:55:15Z</cp:lastPrinted>
  <dcterms:created xsi:type="dcterms:W3CDTF">2015-04-17T19:38:01Z</dcterms:created>
  <dcterms:modified xsi:type="dcterms:W3CDTF">2022-03-16T16:23:13Z</dcterms:modified>
</cp:coreProperties>
</file>