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1" r:id="rId3"/>
  </p:sldMasterIdLst>
  <p:notesMasterIdLst>
    <p:notesMasterId r:id="rId34"/>
  </p:notesMasterIdLst>
  <p:handoutMasterIdLst>
    <p:handoutMasterId r:id="rId35"/>
  </p:handoutMasterIdLst>
  <p:sldIdLst>
    <p:sldId id="256" r:id="rId4"/>
    <p:sldId id="322" r:id="rId5"/>
    <p:sldId id="374" r:id="rId6"/>
    <p:sldId id="376" r:id="rId7"/>
    <p:sldId id="323" r:id="rId8"/>
    <p:sldId id="367" r:id="rId9"/>
    <p:sldId id="344" r:id="rId10"/>
    <p:sldId id="379" r:id="rId11"/>
    <p:sldId id="358" r:id="rId12"/>
    <p:sldId id="355" r:id="rId13"/>
    <p:sldId id="380" r:id="rId14"/>
    <p:sldId id="346" r:id="rId15"/>
    <p:sldId id="350" r:id="rId16"/>
    <p:sldId id="348" r:id="rId17"/>
    <p:sldId id="384" r:id="rId18"/>
    <p:sldId id="349" r:id="rId19"/>
    <p:sldId id="381" r:id="rId20"/>
    <p:sldId id="378" r:id="rId21"/>
    <p:sldId id="375" r:id="rId22"/>
    <p:sldId id="360" r:id="rId23"/>
    <p:sldId id="369" r:id="rId24"/>
    <p:sldId id="352" r:id="rId25"/>
    <p:sldId id="362" r:id="rId26"/>
    <p:sldId id="368" r:id="rId27"/>
    <p:sldId id="363" r:id="rId28"/>
    <p:sldId id="364" r:id="rId29"/>
    <p:sldId id="353" r:id="rId30"/>
    <p:sldId id="382" r:id="rId31"/>
    <p:sldId id="383" r:id="rId32"/>
    <p:sldId id="321"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59"/>
    <a:srgbClr val="FF3359"/>
    <a:srgbClr val="A2AD00"/>
    <a:srgbClr val="6699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3" autoAdjust="0"/>
    <p:restoredTop sz="86845" autoAdjust="0"/>
  </p:normalViewPr>
  <p:slideViewPr>
    <p:cSldViewPr>
      <p:cViewPr varScale="1">
        <p:scale>
          <a:sx n="132" d="100"/>
          <a:sy n="132" d="100"/>
        </p:scale>
        <p:origin x="79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7" d="100"/>
          <a:sy n="97" d="100"/>
        </p:scale>
        <p:origin x="-3624" y="-96"/>
      </p:cViewPr>
      <p:guideLst>
        <p:guide orient="horz" pos="2932"/>
        <p:guide pos="2212"/>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0579" tIns="45290" rIns="90579" bIns="4529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0579" tIns="45290" rIns="90579" bIns="45290" rtlCol="0"/>
          <a:lstStyle>
            <a:lvl1pPr algn="r">
              <a:defRPr sz="1200"/>
            </a:lvl1pPr>
          </a:lstStyle>
          <a:p>
            <a:fld id="{2F5F7D11-8C51-4B01-9CF9-37D216F75AD6}" type="datetimeFigureOut">
              <a:rPr lang="en-US" smtClean="0"/>
              <a:t>7/16/2019</a:t>
            </a:fld>
            <a:endParaRPr lang="en-US"/>
          </a:p>
        </p:txBody>
      </p:sp>
      <p:sp>
        <p:nvSpPr>
          <p:cNvPr id="4" name="Footer Placeholder 3"/>
          <p:cNvSpPr>
            <a:spLocks noGrp="1"/>
          </p:cNvSpPr>
          <p:nvPr>
            <p:ph type="ftr" sz="quarter" idx="2"/>
          </p:nvPr>
        </p:nvSpPr>
        <p:spPr>
          <a:xfrm>
            <a:off x="1" y="8829676"/>
            <a:ext cx="2972421" cy="465138"/>
          </a:xfrm>
          <a:prstGeom prst="rect">
            <a:avLst/>
          </a:prstGeom>
        </p:spPr>
        <p:txBody>
          <a:bodyPr vert="horz" lIns="90579" tIns="45290" rIns="90579" bIns="4529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6"/>
            <a:ext cx="2972421" cy="465138"/>
          </a:xfrm>
          <a:prstGeom prst="rect">
            <a:avLst/>
          </a:prstGeom>
        </p:spPr>
        <p:txBody>
          <a:bodyPr vert="horz" lIns="90579" tIns="45290" rIns="90579" bIns="45290" rtlCol="0" anchor="b"/>
          <a:lstStyle>
            <a:lvl1pPr algn="r">
              <a:defRPr sz="1200"/>
            </a:lvl1pPr>
          </a:lstStyle>
          <a:p>
            <a:fld id="{ACB1BAC7-E6EB-4BA0-9584-1AC6D3B66166}" type="slidenum">
              <a:rPr lang="en-US" smtClean="0"/>
              <a:t>‹#›</a:t>
            </a:fld>
            <a:endParaRPr lang="en-US"/>
          </a:p>
        </p:txBody>
      </p:sp>
    </p:spTree>
    <p:extLst>
      <p:ext uri="{BB962C8B-B14F-4D97-AF65-F5344CB8AC3E}">
        <p14:creationId xmlns:p14="http://schemas.microsoft.com/office/powerpoint/2010/main" val="4084707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0" tIns="46150" rIns="92300" bIns="46150"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300" tIns="46150" rIns="92300" bIns="46150" rtlCol="0"/>
          <a:lstStyle>
            <a:lvl1pPr algn="r">
              <a:defRPr sz="1200"/>
            </a:lvl1pPr>
          </a:lstStyle>
          <a:p>
            <a:fld id="{487F4B64-1D5E-4E1F-8531-7B62AA09B90E}" type="datetimeFigureOut">
              <a:rPr lang="en-US" smtClean="0"/>
              <a:t>7/16/2019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0" tIns="46150" rIns="92300" bIns="4615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300" tIns="46150" rIns="92300" bIns="4615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2300" tIns="46150" rIns="92300" bIns="4615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4820"/>
          </a:xfrm>
          <a:prstGeom prst="rect">
            <a:avLst/>
          </a:prstGeom>
        </p:spPr>
        <p:txBody>
          <a:bodyPr vert="horz" lIns="92300" tIns="46150" rIns="92300" bIns="46150" rtlCol="0" anchor="b"/>
          <a:lstStyle>
            <a:lvl1pPr algn="r">
              <a:defRPr sz="1200"/>
            </a:lvl1pPr>
          </a:lstStyle>
          <a:p>
            <a:fld id="{A6614089-2B12-40C3-8F92-47BDC5CD6AB3}" type="slidenum">
              <a:rPr lang="en-US" smtClean="0"/>
              <a:t>‹#›</a:t>
            </a:fld>
            <a:endParaRPr lang="en-US"/>
          </a:p>
        </p:txBody>
      </p:sp>
    </p:spTree>
    <p:extLst>
      <p:ext uri="{BB962C8B-B14F-4D97-AF65-F5344CB8AC3E}">
        <p14:creationId xmlns:p14="http://schemas.microsoft.com/office/powerpoint/2010/main" val="229851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1</a:t>
            </a:fld>
            <a:endParaRPr lang="en-US"/>
          </a:p>
        </p:txBody>
      </p:sp>
    </p:spTree>
    <p:extLst>
      <p:ext uri="{BB962C8B-B14F-4D97-AF65-F5344CB8AC3E}">
        <p14:creationId xmlns:p14="http://schemas.microsoft.com/office/powerpoint/2010/main" val="240306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12</a:t>
            </a:fld>
            <a:endParaRPr lang="en-US"/>
          </a:p>
        </p:txBody>
      </p:sp>
    </p:spTree>
    <p:extLst>
      <p:ext uri="{BB962C8B-B14F-4D97-AF65-F5344CB8AC3E}">
        <p14:creationId xmlns:p14="http://schemas.microsoft.com/office/powerpoint/2010/main" val="301006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13</a:t>
            </a:fld>
            <a:endParaRPr lang="en-US"/>
          </a:p>
        </p:txBody>
      </p:sp>
    </p:spTree>
    <p:extLst>
      <p:ext uri="{BB962C8B-B14F-4D97-AF65-F5344CB8AC3E}">
        <p14:creationId xmlns:p14="http://schemas.microsoft.com/office/powerpoint/2010/main" val="3010069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14</a:t>
            </a:fld>
            <a:endParaRPr lang="en-US"/>
          </a:p>
        </p:txBody>
      </p:sp>
    </p:spTree>
    <p:extLst>
      <p:ext uri="{BB962C8B-B14F-4D97-AF65-F5344CB8AC3E}">
        <p14:creationId xmlns:p14="http://schemas.microsoft.com/office/powerpoint/2010/main" val="3010069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15</a:t>
            </a:fld>
            <a:endParaRPr lang="en-US"/>
          </a:p>
        </p:txBody>
      </p:sp>
    </p:spTree>
    <p:extLst>
      <p:ext uri="{BB962C8B-B14F-4D97-AF65-F5344CB8AC3E}">
        <p14:creationId xmlns:p14="http://schemas.microsoft.com/office/powerpoint/2010/main" val="282243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16</a:t>
            </a:fld>
            <a:endParaRPr lang="en-US"/>
          </a:p>
        </p:txBody>
      </p:sp>
    </p:spTree>
    <p:extLst>
      <p:ext uri="{BB962C8B-B14F-4D97-AF65-F5344CB8AC3E}">
        <p14:creationId xmlns:p14="http://schemas.microsoft.com/office/powerpoint/2010/main" val="3010069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17</a:t>
            </a:fld>
            <a:endParaRPr lang="en-US"/>
          </a:p>
        </p:txBody>
      </p:sp>
    </p:spTree>
    <p:extLst>
      <p:ext uri="{BB962C8B-B14F-4D97-AF65-F5344CB8AC3E}">
        <p14:creationId xmlns:p14="http://schemas.microsoft.com/office/powerpoint/2010/main" val="3161266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22</a:t>
            </a:fld>
            <a:endParaRPr lang="en-US"/>
          </a:p>
        </p:txBody>
      </p:sp>
    </p:spTree>
    <p:extLst>
      <p:ext uri="{BB962C8B-B14F-4D97-AF65-F5344CB8AC3E}">
        <p14:creationId xmlns:p14="http://schemas.microsoft.com/office/powerpoint/2010/main" val="1497801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27</a:t>
            </a:fld>
            <a:endParaRPr lang="en-US"/>
          </a:p>
        </p:txBody>
      </p:sp>
    </p:spTree>
    <p:extLst>
      <p:ext uri="{BB962C8B-B14F-4D97-AF65-F5344CB8AC3E}">
        <p14:creationId xmlns:p14="http://schemas.microsoft.com/office/powerpoint/2010/main" val="130423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28</a:t>
            </a:fld>
            <a:endParaRPr lang="en-US"/>
          </a:p>
        </p:txBody>
      </p:sp>
    </p:spTree>
    <p:extLst>
      <p:ext uri="{BB962C8B-B14F-4D97-AF65-F5344CB8AC3E}">
        <p14:creationId xmlns:p14="http://schemas.microsoft.com/office/powerpoint/2010/main" val="2637338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joining</a:t>
            </a:r>
            <a:r>
              <a:rPr lang="en-US" baseline="0" dirty="0" smtClean="0"/>
              <a:t> me today ladies and gentlemen. Again, if you have any questions or concerns regarding the Neighborhood Assistance Program, please reach out to me and I’ll do whatever I can to get an answer or resolution. Thanks again, and have a great day!</a:t>
            </a:r>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40306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2</a:t>
            </a:fld>
            <a:endParaRPr lang="en-US"/>
          </a:p>
        </p:txBody>
      </p:sp>
    </p:spTree>
    <p:extLst>
      <p:ext uri="{BB962C8B-B14F-4D97-AF65-F5344CB8AC3E}">
        <p14:creationId xmlns:p14="http://schemas.microsoft.com/office/powerpoint/2010/main" val="101476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3</a:t>
            </a:fld>
            <a:endParaRPr lang="en-US"/>
          </a:p>
        </p:txBody>
      </p:sp>
    </p:spTree>
    <p:extLst>
      <p:ext uri="{BB962C8B-B14F-4D97-AF65-F5344CB8AC3E}">
        <p14:creationId xmlns:p14="http://schemas.microsoft.com/office/powerpoint/2010/main" val="10147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5</a:t>
            </a:fld>
            <a:endParaRPr lang="en-US"/>
          </a:p>
        </p:txBody>
      </p:sp>
    </p:spTree>
    <p:extLst>
      <p:ext uri="{BB962C8B-B14F-4D97-AF65-F5344CB8AC3E}">
        <p14:creationId xmlns:p14="http://schemas.microsoft.com/office/powerpoint/2010/main" val="318419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14089-2B12-40C3-8F92-47BDC5CD6AB3}" type="slidenum">
              <a:rPr lang="en-US" smtClean="0"/>
              <a:t>6</a:t>
            </a:fld>
            <a:endParaRPr lang="en-US"/>
          </a:p>
        </p:txBody>
      </p:sp>
    </p:spTree>
    <p:extLst>
      <p:ext uri="{BB962C8B-B14F-4D97-AF65-F5344CB8AC3E}">
        <p14:creationId xmlns:p14="http://schemas.microsoft.com/office/powerpoint/2010/main" val="3010069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7</a:t>
            </a:fld>
            <a:endParaRPr lang="en-US"/>
          </a:p>
        </p:txBody>
      </p:sp>
    </p:spTree>
    <p:extLst>
      <p:ext uri="{BB962C8B-B14F-4D97-AF65-F5344CB8AC3E}">
        <p14:creationId xmlns:p14="http://schemas.microsoft.com/office/powerpoint/2010/main" val="3329214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8</a:t>
            </a:fld>
            <a:endParaRPr lang="en-US"/>
          </a:p>
        </p:txBody>
      </p:sp>
    </p:spTree>
    <p:extLst>
      <p:ext uri="{BB962C8B-B14F-4D97-AF65-F5344CB8AC3E}">
        <p14:creationId xmlns:p14="http://schemas.microsoft.com/office/powerpoint/2010/main" val="1827431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9</a:t>
            </a:fld>
            <a:endParaRPr lang="en-US"/>
          </a:p>
        </p:txBody>
      </p:sp>
    </p:spTree>
    <p:extLst>
      <p:ext uri="{BB962C8B-B14F-4D97-AF65-F5344CB8AC3E}">
        <p14:creationId xmlns:p14="http://schemas.microsoft.com/office/powerpoint/2010/main" val="3547104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614089-2B12-40C3-8F92-47BDC5CD6AB3}" type="slidenum">
              <a:rPr lang="en-US" smtClean="0"/>
              <a:t>10</a:t>
            </a:fld>
            <a:endParaRPr lang="en-US"/>
          </a:p>
        </p:txBody>
      </p:sp>
    </p:spTree>
    <p:extLst>
      <p:ext uri="{BB962C8B-B14F-4D97-AF65-F5344CB8AC3E}">
        <p14:creationId xmlns:p14="http://schemas.microsoft.com/office/powerpoint/2010/main" val="257187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ihcda title slide one">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5BC842A2-2B79-46EA-BF53-E70F9056CE1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E672C5FB-C662-459A-829D-7CE947536FF6}" type="slidenum">
              <a:rPr lang="en-US"/>
              <a:pPr>
                <a:defRPr/>
              </a:pPr>
              <a:t>‹#›</a:t>
            </a:fld>
            <a:endParaRPr lang="en-US"/>
          </a:p>
        </p:txBody>
      </p:sp>
    </p:spTree>
    <p:extLst>
      <p:ext uri="{BB962C8B-B14F-4D97-AF65-F5344CB8AC3E}">
        <p14:creationId xmlns:p14="http://schemas.microsoft.com/office/powerpoint/2010/main" val="881847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900D64F8-EFC3-41E1-92E4-908094C56B1B}" type="slidenum">
              <a:rPr lang="en-US"/>
              <a:pPr>
                <a:defRPr/>
              </a:pPr>
              <a:t>‹#›</a:t>
            </a:fld>
            <a:endParaRPr lang="en-US"/>
          </a:p>
        </p:txBody>
      </p:sp>
    </p:spTree>
    <p:extLst>
      <p:ext uri="{BB962C8B-B14F-4D97-AF65-F5344CB8AC3E}">
        <p14:creationId xmlns:p14="http://schemas.microsoft.com/office/powerpoint/2010/main" val="2519007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56DAF455-61E8-4FDE-91E2-513241B2C735}" type="slidenum">
              <a:rPr lang="en-US"/>
              <a:pPr>
                <a:defRPr/>
              </a:pPr>
              <a:t>‹#›</a:t>
            </a:fld>
            <a:endParaRPr lang="en-US"/>
          </a:p>
        </p:txBody>
      </p:sp>
    </p:spTree>
    <p:extLst>
      <p:ext uri="{BB962C8B-B14F-4D97-AF65-F5344CB8AC3E}">
        <p14:creationId xmlns:p14="http://schemas.microsoft.com/office/powerpoint/2010/main" val="4248097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268EFD9-297C-4F61-B8E1-01C43828B272}" type="slidenum">
              <a:rPr lang="en-US"/>
              <a:pPr>
                <a:defRPr/>
              </a:pPr>
              <a:t>‹#›</a:t>
            </a:fld>
            <a:endParaRPr lang="en-US"/>
          </a:p>
        </p:txBody>
      </p:sp>
    </p:spTree>
    <p:extLst>
      <p:ext uri="{BB962C8B-B14F-4D97-AF65-F5344CB8AC3E}">
        <p14:creationId xmlns:p14="http://schemas.microsoft.com/office/powerpoint/2010/main" val="643162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smtClean="0"/>
              <a:t>Click to edit Master title style</a:t>
            </a:r>
            <a:endParaRPr lang="en-US" dirty="0"/>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CC4DCDE1-FA19-4A6C-947F-2C5931034652}" type="slidenum">
              <a:rPr lang="en-US"/>
              <a:pPr>
                <a:defRPr/>
              </a:pPr>
              <a:t>‹#›</a:t>
            </a:fld>
            <a:endParaRPr lang="en-US"/>
          </a:p>
        </p:txBody>
      </p:sp>
    </p:spTree>
    <p:extLst>
      <p:ext uri="{BB962C8B-B14F-4D97-AF65-F5344CB8AC3E}">
        <p14:creationId xmlns:p14="http://schemas.microsoft.com/office/powerpoint/2010/main" val="1152998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A56C1471-BF06-4968-BE4F-B0A30AC9EC6D}" type="slidenum">
              <a:rPr lang="en-US"/>
              <a:pPr>
                <a:defRPr/>
              </a:pPr>
              <a:t>‹#›</a:t>
            </a:fld>
            <a:endParaRPr lang="en-US"/>
          </a:p>
        </p:txBody>
      </p:sp>
    </p:spTree>
    <p:extLst>
      <p:ext uri="{BB962C8B-B14F-4D97-AF65-F5344CB8AC3E}">
        <p14:creationId xmlns:p14="http://schemas.microsoft.com/office/powerpoint/2010/main" val="3021549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E0CAC1A-26C6-42C8-8B7A-5CB8B82EBC9D}" type="slidenum">
              <a:rPr lang="en-US"/>
              <a:pPr>
                <a:defRPr/>
              </a:pPr>
              <a:t>‹#›</a:t>
            </a:fld>
            <a:endParaRPr lang="en-US"/>
          </a:p>
        </p:txBody>
      </p:sp>
    </p:spTree>
    <p:extLst>
      <p:ext uri="{BB962C8B-B14F-4D97-AF65-F5344CB8AC3E}">
        <p14:creationId xmlns:p14="http://schemas.microsoft.com/office/powerpoint/2010/main" val="849459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CDDDB3C5-2B11-4160-9B28-149B431AE23B}" type="slidenum">
              <a:rPr lang="en-US"/>
              <a:pPr>
                <a:defRPr/>
              </a:pPr>
              <a:t>‹#›</a:t>
            </a:fld>
            <a:endParaRPr lang="en-US"/>
          </a:p>
        </p:txBody>
      </p:sp>
    </p:spTree>
    <p:extLst>
      <p:ext uri="{BB962C8B-B14F-4D97-AF65-F5344CB8AC3E}">
        <p14:creationId xmlns:p14="http://schemas.microsoft.com/office/powerpoint/2010/main" val="3630609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D9E41CC9-9565-4EF2-BB75-DD7697EF040F}" type="slidenum">
              <a:rPr lang="en-US"/>
              <a:pPr>
                <a:defRPr/>
              </a:pPr>
              <a:t>‹#›</a:t>
            </a:fld>
            <a:endParaRPr lang="en-US"/>
          </a:p>
        </p:txBody>
      </p:sp>
    </p:spTree>
    <p:extLst>
      <p:ext uri="{BB962C8B-B14F-4D97-AF65-F5344CB8AC3E}">
        <p14:creationId xmlns:p14="http://schemas.microsoft.com/office/powerpoint/2010/main" val="2494790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4427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237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7663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6856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4824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0623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2374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3802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E0D4EA-708F-48FC-AFDE-694F74D1C4A4}" type="datetimeFigureOut">
              <a:rPr lang="en-US" smtClean="0"/>
              <a:pPr/>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8428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659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380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 ihcda title slide one">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5BC842A2-2B79-46EA-BF53-E70F9056CE1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08000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E0D4EA-708F-48FC-AFDE-694F74D1C4A4}"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E0D4EA-708F-48FC-AFDE-694F74D1C4A4}" type="datetimeFigureOut">
              <a:rPr lang="en-US" smtClean="0"/>
              <a:pPr/>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E0D4EA-708F-48FC-AFDE-694F74D1C4A4}" type="datetimeFigureOut">
              <a:rPr lang="en-US" smtClean="0"/>
              <a:pPr/>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D4EA-708F-48FC-AFDE-694F74D1C4A4}" type="datetimeFigureOut">
              <a:rPr lang="en-US" smtClean="0"/>
              <a:pPr/>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0D4EA-708F-48FC-AFDE-694F74D1C4A4}"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0D4EA-708F-48FC-AFDE-694F74D1C4A4}" type="datetimeFigureOut">
              <a:rPr lang="en-US" smtClean="0"/>
              <a:pPr/>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13876-E4F0-4A90-A4D3-559CE728AA6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2.jpe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D4EA-708F-48FC-AFDE-694F74D1C4A4}" type="datetimeFigureOut">
              <a:rPr lang="en-US" smtClean="0"/>
              <a:pPr/>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13876-E4F0-4A90-A4D3-559CE728AA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enter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003359"/>
                </a:solidFill>
                <a:latin typeface="Arial" charset="0"/>
                <a:ea typeface="Univers LT Std 45 Light" pitchFamily="-111" charset="0"/>
              </a:defRPr>
            </a:lvl1pPr>
          </a:lstStyle>
          <a:p>
            <a:pPr fontAlgn="base">
              <a:spcBef>
                <a:spcPct val="0"/>
              </a:spcBef>
              <a:spcAft>
                <a:spcPct val="0"/>
              </a:spcAft>
              <a:defRPr/>
            </a:pPr>
            <a:fld id="{E8D77393-734F-409C-814E-A1E03191F685}"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10807598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0" eaLnBrk="0" fontAlgn="base" hangingPunct="0">
        <a:spcBef>
          <a:spcPct val="0"/>
        </a:spcBef>
        <a:spcAft>
          <a:spcPct val="0"/>
        </a:spcAft>
        <a:defRPr sz="3000" b="1" kern="1200">
          <a:solidFill>
            <a:srgbClr val="A2AD00"/>
          </a:solidFill>
          <a:latin typeface="Arial Bold"/>
          <a:ea typeface="MS PGothic" pitchFamily="34"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itchFamily="34" charset="0"/>
        <a:buChar char="•"/>
        <a:defRPr sz="1600" kern="1200">
          <a:solidFill>
            <a:srgbClr val="003359"/>
          </a:solidFill>
          <a:latin typeface="Arial"/>
          <a:ea typeface="MS PGothic" pitchFamily="34" charset="-128"/>
          <a:cs typeface="Arial"/>
        </a:defRPr>
      </a:lvl1pPr>
      <a:lvl2pPr marL="1141413" indent="-227013" algn="l" rtl="0" eaLnBrk="0" fontAlgn="base" hangingPunct="0">
        <a:spcBef>
          <a:spcPct val="0"/>
        </a:spcBef>
        <a:spcAft>
          <a:spcPct val="0"/>
        </a:spcAft>
        <a:buClr>
          <a:srgbClr val="003359"/>
        </a:buClr>
        <a:buFont typeface="Frutiger LT Std 45 Light" pitchFamily="-111" charset="0"/>
        <a:buChar char="‐"/>
        <a:defRPr sz="1400" kern="1200">
          <a:solidFill>
            <a:srgbClr val="003359"/>
          </a:solidFill>
          <a:latin typeface="Arial"/>
          <a:ea typeface="MS PGothic" pitchFamily="34" charset="-128"/>
          <a:cs typeface="Arial"/>
        </a:defRPr>
      </a:lvl2pPr>
      <a:lvl3pPr marL="1601788" indent="-225425" algn="l" rtl="0" eaLnBrk="0" fontAlgn="base" hangingPunct="0">
        <a:spcBef>
          <a:spcPct val="0"/>
        </a:spcBef>
        <a:spcAft>
          <a:spcPct val="0"/>
        </a:spcAft>
        <a:buClr>
          <a:srgbClr val="003359"/>
        </a:buClr>
        <a:buFont typeface="Arial" pitchFamily="34" charset="0"/>
        <a:buChar char="•"/>
        <a:defRPr sz="1200" kern="1200">
          <a:solidFill>
            <a:srgbClr val="003359"/>
          </a:solidFill>
          <a:latin typeface="Arial"/>
          <a:ea typeface="MS PGothic" pitchFamily="34" charset="-128"/>
          <a:cs typeface="Arial"/>
        </a:defRPr>
      </a:lvl3pPr>
      <a:lvl4pPr marL="2055813" indent="-227013" algn="l" rtl="0" eaLnBrk="0" fontAlgn="base" hangingPunct="0">
        <a:spcBef>
          <a:spcPct val="0"/>
        </a:spcBef>
        <a:spcAft>
          <a:spcPct val="0"/>
        </a:spcAft>
        <a:buClr>
          <a:srgbClr val="003359"/>
        </a:buClr>
        <a:buFont typeface="Frutiger LT Std 45 Light" pitchFamily="-111" charset="0"/>
        <a:buChar char="‐"/>
        <a:defRPr sz="1000" kern="1200">
          <a:solidFill>
            <a:srgbClr val="003359"/>
          </a:solidFill>
          <a:latin typeface="Arial"/>
          <a:ea typeface="MS PGothic" pitchFamily="34" charset="-128"/>
          <a:cs typeface="Arial"/>
        </a:defRPr>
      </a:lvl4pPr>
      <a:lvl5pPr marL="2516188" indent="-225425" algn="l" rtl="0" eaLnBrk="0" fontAlgn="base" hangingPunct="0">
        <a:spcBef>
          <a:spcPct val="0"/>
        </a:spcBef>
        <a:spcAft>
          <a:spcPct val="0"/>
        </a:spcAft>
        <a:buClr>
          <a:srgbClr val="003359"/>
        </a:buClr>
        <a:buFont typeface="Arial" pitchFamily="34" charset="0"/>
        <a:buChar char="•"/>
        <a:defRPr sz="800" kern="1200">
          <a:solidFill>
            <a:srgbClr val="003359"/>
          </a:solidFill>
          <a:latin typeface="Arial"/>
          <a:ea typeface="MS PGothic" pitchFamily="34"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D4EA-708F-48FC-AFDE-694F74D1C4A4}" type="datetimeFigureOut">
              <a:rPr lang="en-US" smtClean="0">
                <a:solidFill>
                  <a:prstClr val="black">
                    <a:tint val="75000"/>
                  </a:prstClr>
                </a:solidFill>
              </a:rPr>
              <a:pPr/>
              <a:t>7/16/2019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13876-E4F0-4A90-A4D3-559CE728AA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93267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hyperlink" Target="https://www.in.gov/myihcda/nap.htm"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 Id="rId5" Type="http://schemas.openxmlformats.org/officeDocument/2006/relationships/hyperlink" Target="mailto:claims@ihcda.in.gov" TargetMode="External"/><Relationship Id="rId4" Type="http://schemas.openxmlformats.org/officeDocument/2006/relationships/hyperlink" Target="mailto:nap@ihcda.in.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264" y="1676400"/>
            <a:ext cx="8610600" cy="1295400"/>
          </a:xfrm>
        </p:spPr>
        <p:txBody>
          <a:bodyPr>
            <a:normAutofit fontScale="90000"/>
          </a:bodyPr>
          <a:lstStyle/>
          <a:p>
            <a:pPr algn="l">
              <a:defRPr/>
            </a:pPr>
            <a:r>
              <a:rPr lang="en-US" sz="3200" b="1" dirty="0" smtClean="0">
                <a:solidFill>
                  <a:schemeClr val="bg1"/>
                </a:solidFill>
                <a:latin typeface="Gill Sans MT" panose="020B0502020104020203" pitchFamily="34" charset="0"/>
                <a:ea typeface="ＭＳ Ｐゴシック" pitchFamily="-112" charset="-128"/>
              </a:rPr>
              <a:t>Neighborhood Assistance </a:t>
            </a:r>
            <a:br>
              <a:rPr lang="en-US" sz="3200" b="1" dirty="0" smtClean="0">
                <a:solidFill>
                  <a:schemeClr val="bg1"/>
                </a:solidFill>
                <a:latin typeface="Gill Sans MT" panose="020B0502020104020203" pitchFamily="34" charset="0"/>
                <a:ea typeface="ＭＳ Ｐゴシック" pitchFamily="-112" charset="-128"/>
              </a:rPr>
            </a:br>
            <a:r>
              <a:rPr lang="en-US" sz="3200" b="1" dirty="0" smtClean="0">
                <a:solidFill>
                  <a:schemeClr val="bg1"/>
                </a:solidFill>
                <a:latin typeface="Gill Sans MT" panose="020B0502020104020203" pitchFamily="34" charset="0"/>
                <a:ea typeface="ＭＳ Ｐゴシック" pitchFamily="-112" charset="-128"/>
              </a:rPr>
              <a:t>Program</a:t>
            </a:r>
            <a:br>
              <a:rPr lang="en-US" sz="3200" b="1" dirty="0" smtClean="0">
                <a:solidFill>
                  <a:schemeClr val="bg1"/>
                </a:solidFill>
                <a:latin typeface="Gill Sans MT" panose="020B0502020104020203" pitchFamily="34" charset="0"/>
                <a:ea typeface="ＭＳ Ｐゴシック" pitchFamily="-112" charset="-128"/>
              </a:rPr>
            </a:br>
            <a:r>
              <a:rPr lang="en-US" sz="3200" b="1" dirty="0" smtClean="0">
                <a:solidFill>
                  <a:schemeClr val="bg1"/>
                </a:solidFill>
                <a:latin typeface="Gill Sans MT" panose="020B0502020104020203" pitchFamily="34" charset="0"/>
                <a:ea typeface="ＭＳ Ｐゴシック" pitchFamily="-112" charset="-128"/>
              </a:rPr>
              <a:t>2019 Post-Award Webinar</a:t>
            </a:r>
            <a:endParaRPr lang="en-US" sz="2800" b="1" cap="none" dirty="0" smtClean="0">
              <a:solidFill>
                <a:schemeClr val="bg1"/>
              </a:solidFill>
              <a:latin typeface="Gill Sans MT" panose="020B0502020104020203" pitchFamily="34" charset="0"/>
              <a:ea typeface="ＭＳ Ｐゴシック" pitchFamily="-111" charset="-128"/>
            </a:endParaRPr>
          </a:p>
        </p:txBody>
      </p:sp>
      <p:sp>
        <p:nvSpPr>
          <p:cNvPr id="6" name="TextBox 5"/>
          <p:cNvSpPr txBox="1"/>
          <p:nvPr/>
        </p:nvSpPr>
        <p:spPr>
          <a:xfrm>
            <a:off x="464564" y="3886200"/>
            <a:ext cx="8382000" cy="830997"/>
          </a:xfrm>
          <a:prstGeom prst="rect">
            <a:avLst/>
          </a:prstGeom>
          <a:noFill/>
        </p:spPr>
        <p:txBody>
          <a:bodyPr wrap="square" rtlCol="0">
            <a:spAutoFit/>
          </a:bodyPr>
          <a:lstStyle/>
          <a:p>
            <a:r>
              <a:rPr lang="en-US" sz="2400" dirty="0" smtClean="0">
                <a:solidFill>
                  <a:schemeClr val="bg1"/>
                </a:solidFill>
              </a:rPr>
              <a:t>July 16, 2019</a:t>
            </a:r>
          </a:p>
          <a:p>
            <a:endParaRPr lang="en-US"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64537" cy="1143000"/>
          </a:xfrm>
        </p:spPr>
        <p:txBody>
          <a:bodyPr/>
          <a:lstStyle/>
          <a:p>
            <a:r>
              <a:rPr lang="en-US" dirty="0" smtClean="0"/>
              <a:t>NAP Program categories</a:t>
            </a:r>
            <a:endParaRPr lang="en-US" dirty="0"/>
          </a:p>
        </p:txBody>
      </p:sp>
      <p:sp>
        <p:nvSpPr>
          <p:cNvPr id="3" name="Content Placeholder 2"/>
          <p:cNvSpPr>
            <a:spLocks noGrp="1"/>
          </p:cNvSpPr>
          <p:nvPr>
            <p:ph idx="1"/>
          </p:nvPr>
        </p:nvSpPr>
        <p:spPr>
          <a:xfrm>
            <a:off x="381000" y="1143000"/>
            <a:ext cx="8364589" cy="4876800"/>
          </a:xfrm>
        </p:spPr>
        <p:txBody>
          <a:bodyPr/>
          <a:lstStyle/>
          <a:p>
            <a:r>
              <a:rPr lang="en-US" b="1" u="sng" dirty="0" smtClean="0"/>
              <a:t>Community Services-</a:t>
            </a:r>
          </a:p>
          <a:p>
            <a:pPr marL="1028700" indent="-342900">
              <a:buFont typeface="+mj-lt"/>
              <a:buAutoNum type="arabicPeriod"/>
            </a:pPr>
            <a:r>
              <a:rPr lang="en-US" sz="1600" dirty="0" smtClean="0"/>
              <a:t>Counseling and Advice</a:t>
            </a:r>
          </a:p>
          <a:p>
            <a:pPr marL="1028700" indent="-342900">
              <a:buFont typeface="+mj-lt"/>
              <a:buAutoNum type="arabicPeriod"/>
            </a:pPr>
            <a:r>
              <a:rPr lang="en-US" sz="1600" dirty="0" smtClean="0"/>
              <a:t>Emergency Assistance</a:t>
            </a:r>
          </a:p>
          <a:p>
            <a:pPr marL="1028700" indent="-342900">
              <a:buFont typeface="+mj-lt"/>
              <a:buAutoNum type="arabicPeriod"/>
            </a:pPr>
            <a:r>
              <a:rPr lang="en-US" sz="1600" dirty="0" smtClean="0"/>
              <a:t>Medical Care</a:t>
            </a:r>
          </a:p>
          <a:p>
            <a:pPr marL="1028700" indent="-342900">
              <a:buFont typeface="+mj-lt"/>
              <a:buAutoNum type="arabicPeriod"/>
            </a:pPr>
            <a:r>
              <a:rPr lang="en-US" sz="1600" dirty="0" smtClean="0"/>
              <a:t>Recreational Facilities</a:t>
            </a:r>
          </a:p>
          <a:p>
            <a:pPr marL="1028700" indent="-342900">
              <a:buFont typeface="+mj-lt"/>
              <a:buAutoNum type="arabicPeriod"/>
            </a:pPr>
            <a:r>
              <a:rPr lang="en-US" sz="1600" dirty="0" smtClean="0"/>
              <a:t>Housing Facilities</a:t>
            </a:r>
          </a:p>
          <a:p>
            <a:pPr marL="1028700" indent="-342900">
              <a:buFont typeface="+mj-lt"/>
              <a:buAutoNum type="arabicPeriod"/>
            </a:pPr>
            <a:r>
              <a:rPr lang="en-US" sz="1600" dirty="0" smtClean="0"/>
              <a:t>Economic Development Assistance</a:t>
            </a:r>
          </a:p>
          <a:p>
            <a:r>
              <a:rPr lang="en-US" sz="1600" dirty="0"/>
              <a:t>provided to individuals, economically disadvantaged households, groups, or neighborhood organizations in an </a:t>
            </a:r>
            <a:r>
              <a:rPr lang="en-US" sz="1600" b="1" dirty="0"/>
              <a:t>economically disadvantaged area </a:t>
            </a:r>
            <a:r>
              <a:rPr lang="en-US" sz="1600" dirty="0"/>
              <a:t>or provided to individuals who are ex-offenders who have completed the individuals' criminal sentences or are serving a term of probation or parole.</a:t>
            </a:r>
          </a:p>
          <a:p>
            <a:endParaRPr lang="en-US" dirty="0" smtClean="0"/>
          </a:p>
          <a:p>
            <a:r>
              <a:rPr lang="en-US" b="1" u="sng" dirty="0" smtClean="0"/>
              <a:t>Crime Prevention-</a:t>
            </a:r>
          </a:p>
          <a:p>
            <a:pPr marL="685800"/>
            <a:r>
              <a:rPr lang="en-US" sz="1600" dirty="0" smtClean="0"/>
              <a:t>Including any activity that aids in the reduction of crime in an economically disadvantaged </a:t>
            </a:r>
            <a:r>
              <a:rPr lang="en-US" sz="1600" dirty="0"/>
              <a:t>area an economically disadvantaged household.</a:t>
            </a:r>
            <a:endParaRPr lang="en-US" dirty="0"/>
          </a:p>
        </p:txBody>
      </p:sp>
    </p:spTree>
    <p:extLst>
      <p:ext uri="{BB962C8B-B14F-4D97-AF65-F5344CB8AC3E}">
        <p14:creationId xmlns:p14="http://schemas.microsoft.com/office/powerpoint/2010/main" val="334587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NAP Program categories</a:t>
            </a:r>
          </a:p>
        </p:txBody>
      </p:sp>
      <p:sp>
        <p:nvSpPr>
          <p:cNvPr id="4" name="Content Placeholder 2"/>
          <p:cNvSpPr>
            <a:spLocks noGrp="1"/>
          </p:cNvSpPr>
          <p:nvPr>
            <p:ph idx="1"/>
          </p:nvPr>
        </p:nvSpPr>
        <p:spPr/>
        <p:txBody>
          <a:bodyPr/>
          <a:lstStyle/>
          <a:p>
            <a:r>
              <a:rPr lang="en-US" b="1" u="sng" dirty="0" smtClean="0"/>
              <a:t>Economically Disadvantaged Area</a:t>
            </a:r>
          </a:p>
          <a:p>
            <a:pPr marL="685800"/>
            <a:r>
              <a:rPr lang="en-US" sz="1600" dirty="0" smtClean="0"/>
              <a:t>Means </a:t>
            </a:r>
            <a:r>
              <a:rPr lang="en-US" sz="1600" dirty="0"/>
              <a:t>an enterprise zone, or any other </a:t>
            </a:r>
            <a:r>
              <a:rPr lang="en-US" sz="1600" u="sng" dirty="0"/>
              <a:t>federally or locally designated</a:t>
            </a:r>
            <a:r>
              <a:rPr lang="en-US" sz="1600" dirty="0"/>
              <a:t> economically disadvantaged area in Indiana. The </a:t>
            </a:r>
            <a:r>
              <a:rPr lang="en-US" sz="1600" u="sng" dirty="0"/>
              <a:t>certification</a:t>
            </a:r>
            <a:r>
              <a:rPr lang="en-US" sz="1600" dirty="0"/>
              <a:t> shall be made on the basis of current indices of social and economic conditions, which shall include but not be limited to the median per capita income of the area in relation to the median per capita income of the state or standard metropolitan statistical area in which the area is located</a:t>
            </a:r>
            <a:r>
              <a:rPr lang="en-US" sz="1600" dirty="0" smtClean="0"/>
              <a:t>.</a:t>
            </a:r>
          </a:p>
          <a:p>
            <a:pPr marL="685800"/>
            <a:endParaRPr lang="en-US" sz="1600" dirty="0" smtClean="0"/>
          </a:p>
          <a:p>
            <a:pPr marL="685800"/>
            <a:endParaRPr lang="en-US" dirty="0" smtClean="0"/>
          </a:p>
          <a:p>
            <a:r>
              <a:rPr lang="en-US" b="1" u="sng" dirty="0" smtClean="0"/>
              <a:t>Economically Disadvantaged Household</a:t>
            </a:r>
          </a:p>
          <a:p>
            <a:pPr marL="685800"/>
            <a:r>
              <a:rPr lang="en-US" sz="1600" dirty="0" smtClean="0"/>
              <a:t>Means </a:t>
            </a:r>
            <a:r>
              <a:rPr lang="en-US" sz="1600" dirty="0"/>
              <a:t>a household with an annual income that is at or below eighty percent (80%) of the area median income or any other federally designated target population.</a:t>
            </a:r>
            <a:endParaRPr lang="en-US" dirty="0"/>
          </a:p>
        </p:txBody>
      </p:sp>
    </p:spTree>
    <p:extLst>
      <p:ext uri="{BB962C8B-B14F-4D97-AF65-F5344CB8AC3E}">
        <p14:creationId xmlns:p14="http://schemas.microsoft.com/office/powerpoint/2010/main" val="3655572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AWARD PROCESS</a:t>
            </a:r>
          </a:p>
        </p:txBody>
      </p:sp>
      <p:sp>
        <p:nvSpPr>
          <p:cNvPr id="12" name="TextBox 11"/>
          <p:cNvSpPr txBox="1"/>
          <p:nvPr/>
        </p:nvSpPr>
        <p:spPr>
          <a:xfrm>
            <a:off x="320449" y="1417638"/>
            <a:ext cx="8458200" cy="1815882"/>
          </a:xfrm>
          <a:prstGeom prst="rect">
            <a:avLst/>
          </a:prstGeom>
          <a:noFill/>
        </p:spPr>
        <p:txBody>
          <a:bodyPr wrap="square" rtlCol="0">
            <a:spAutoFit/>
          </a:bodyPr>
          <a:lstStyle/>
          <a:p>
            <a:r>
              <a:rPr lang="en-US" sz="1600" dirty="0" smtClean="0">
                <a:solidFill>
                  <a:schemeClr val="accent1">
                    <a:lumMod val="50000"/>
                  </a:schemeClr>
                </a:solidFill>
              </a:rPr>
              <a:t>The formula below is used to determine the value of an applicants NAP award. Elements such as the total available credits and the requested credit amount by approved applicants are taken into account.</a:t>
            </a:r>
          </a:p>
          <a:p>
            <a:endParaRPr lang="en-US" sz="1600" dirty="0" smtClean="0">
              <a:solidFill>
                <a:schemeClr val="accent1">
                  <a:lumMod val="50000"/>
                </a:schemeClr>
              </a:solidFill>
            </a:endParaRPr>
          </a:p>
          <a:p>
            <a:r>
              <a:rPr lang="en-US" sz="1600" dirty="0" smtClean="0">
                <a:solidFill>
                  <a:schemeClr val="accent1">
                    <a:lumMod val="50000"/>
                  </a:schemeClr>
                </a:solidFill>
              </a:rPr>
              <a:t>This means that the amount of credits you receive is based on the total amount that has been requested, rather than IHCDA’s discretion</a:t>
            </a:r>
            <a:endParaRPr lang="en-US" sz="1600" dirty="0">
              <a:solidFill>
                <a:schemeClr val="accent1">
                  <a:lumMod val="50000"/>
                </a:schemeClr>
              </a:solidFill>
            </a:endParaRPr>
          </a:p>
          <a:p>
            <a:endParaRPr lang="en-US" sz="1600" dirty="0">
              <a:solidFill>
                <a:schemeClr val="accent1">
                  <a:lumMod val="50000"/>
                </a:schemeClr>
              </a:solidFill>
            </a:endParaRPr>
          </a:p>
        </p:txBody>
      </p:sp>
      <p:pic>
        <p:nvPicPr>
          <p:cNvPr id="3" name="Picture 2"/>
          <p:cNvPicPr>
            <a:picLocks noChangeAspect="1"/>
          </p:cNvPicPr>
          <p:nvPr/>
        </p:nvPicPr>
        <p:blipFill>
          <a:blip r:embed="rId3"/>
          <a:stretch>
            <a:fillRect/>
          </a:stretch>
        </p:blipFill>
        <p:spPr>
          <a:xfrm>
            <a:off x="685800" y="3492282"/>
            <a:ext cx="7022982" cy="1671638"/>
          </a:xfrm>
          <a:prstGeom prst="rect">
            <a:avLst/>
          </a:prstGeom>
        </p:spPr>
      </p:pic>
    </p:spTree>
    <p:extLst>
      <p:ext uri="{BB962C8B-B14F-4D97-AF65-F5344CB8AC3E}">
        <p14:creationId xmlns:p14="http://schemas.microsoft.com/office/powerpoint/2010/main" val="3967717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2019-2020 Program Timeline</a:t>
            </a:r>
          </a:p>
        </p:txBody>
      </p:sp>
      <p:graphicFrame>
        <p:nvGraphicFramePr>
          <p:cNvPr id="3" name="Table 2"/>
          <p:cNvGraphicFramePr>
            <a:graphicFrameLocks noGrp="1"/>
          </p:cNvGraphicFramePr>
          <p:nvPr>
            <p:extLst>
              <p:ext uri="{D42A27DB-BD31-4B8C-83A1-F6EECF244321}">
                <p14:modId xmlns:p14="http://schemas.microsoft.com/office/powerpoint/2010/main" val="2349560690"/>
              </p:ext>
            </p:extLst>
          </p:nvPr>
        </p:nvGraphicFramePr>
        <p:xfrm>
          <a:off x="1524000" y="1397000"/>
          <a:ext cx="6096000" cy="4074160"/>
        </p:xfrm>
        <a:graphic>
          <a:graphicData uri="http://schemas.openxmlformats.org/drawingml/2006/table">
            <a:tbl>
              <a:tblPr firstRow="1" bandRow="1">
                <a:tableStyleId>{5C22544A-7EE6-4342-B048-85BDC9FD1C3A}</a:tableStyleId>
              </a:tblPr>
              <a:tblGrid>
                <a:gridCol w="3352800"/>
                <a:gridCol w="2743200"/>
              </a:tblGrid>
              <a:tr h="370840">
                <a:tc>
                  <a:txBody>
                    <a:bodyPr/>
                    <a:lstStyle/>
                    <a:p>
                      <a:pPr algn="l"/>
                      <a:endParaRPr lang="en-US" dirty="0"/>
                    </a:p>
                  </a:txBody>
                  <a:tcPr/>
                </a:tc>
                <a:tc>
                  <a:txBody>
                    <a:bodyPr/>
                    <a:lstStyle/>
                    <a:p>
                      <a:endParaRPr lang="en-US"/>
                    </a:p>
                  </a:txBody>
                  <a:tcPr/>
                </a:tc>
              </a:tr>
              <a:tr h="243840">
                <a:tc>
                  <a:txBody>
                    <a:bodyPr/>
                    <a:lstStyle/>
                    <a:p>
                      <a:pPr algn="l"/>
                      <a:r>
                        <a:rPr lang="en-US" dirty="0" smtClean="0"/>
                        <a:t>Awards Announced</a:t>
                      </a:r>
                      <a:endParaRPr lang="en-US" dirty="0"/>
                    </a:p>
                  </a:txBody>
                  <a:tcPr/>
                </a:tc>
                <a:tc>
                  <a:txBody>
                    <a:bodyPr/>
                    <a:lstStyle/>
                    <a:p>
                      <a:pPr algn="ctr"/>
                      <a:r>
                        <a:rPr lang="en-US" dirty="0" smtClean="0"/>
                        <a:t>June 11, 2019</a:t>
                      </a:r>
                      <a:endParaRPr lang="en-US" dirty="0"/>
                    </a:p>
                  </a:txBody>
                  <a:tcPr/>
                </a:tc>
              </a:tr>
              <a:tr h="370840">
                <a:tc>
                  <a:txBody>
                    <a:bodyPr/>
                    <a:lstStyle/>
                    <a:p>
                      <a:pPr algn="l"/>
                      <a:r>
                        <a:rPr lang="en-US" dirty="0" smtClean="0"/>
                        <a:t>Grant Agreement Issued by </a:t>
                      </a:r>
                      <a:endParaRPr lang="en-US" dirty="0"/>
                    </a:p>
                  </a:txBody>
                  <a:tcPr/>
                </a:tc>
                <a:tc>
                  <a:txBody>
                    <a:bodyPr/>
                    <a:lstStyle/>
                    <a:p>
                      <a:pPr algn="ctr"/>
                      <a:r>
                        <a:rPr lang="en-US" dirty="0" smtClean="0"/>
                        <a:t>June</a:t>
                      </a:r>
                      <a:r>
                        <a:rPr lang="en-US" baseline="0" dirty="0" smtClean="0"/>
                        <a:t> 21, 2019</a:t>
                      </a:r>
                      <a:endParaRPr lang="en-US" dirty="0"/>
                    </a:p>
                  </a:txBody>
                  <a:tcPr/>
                </a:tc>
              </a:tr>
              <a:tr h="370840">
                <a:tc>
                  <a:txBody>
                    <a:bodyPr/>
                    <a:lstStyle/>
                    <a:p>
                      <a:pPr algn="l"/>
                      <a:r>
                        <a:rPr lang="en-US" dirty="0" smtClean="0"/>
                        <a:t>Grant Agreements Returned</a:t>
                      </a:r>
                      <a:endParaRPr lang="en-US" dirty="0"/>
                    </a:p>
                  </a:txBody>
                  <a:tcPr/>
                </a:tc>
                <a:tc>
                  <a:txBody>
                    <a:bodyPr/>
                    <a:lstStyle/>
                    <a:p>
                      <a:pPr algn="ctr"/>
                      <a:r>
                        <a:rPr lang="en-US" dirty="0" smtClean="0"/>
                        <a:t>July</a:t>
                      </a:r>
                      <a:r>
                        <a:rPr lang="en-US" baseline="0" dirty="0" smtClean="0"/>
                        <a:t> 1, 2019</a:t>
                      </a:r>
                      <a:endParaRPr lang="en-US" dirty="0"/>
                    </a:p>
                  </a:txBody>
                  <a:tcPr/>
                </a:tc>
              </a:tr>
              <a:tr h="370840">
                <a:tc>
                  <a:txBody>
                    <a:bodyPr/>
                    <a:lstStyle/>
                    <a:p>
                      <a:pPr algn="l"/>
                      <a:r>
                        <a:rPr lang="en-US" dirty="0" smtClean="0"/>
                        <a:t>Start Selling Credits</a:t>
                      </a:r>
                      <a:endParaRPr lang="en-US" dirty="0"/>
                    </a:p>
                  </a:txBody>
                  <a:tcPr/>
                </a:tc>
                <a:tc>
                  <a:txBody>
                    <a:bodyPr/>
                    <a:lstStyle/>
                    <a:p>
                      <a:pPr algn="ctr"/>
                      <a:r>
                        <a:rPr lang="en-US" dirty="0" smtClean="0"/>
                        <a:t>July 1, 2019</a:t>
                      </a:r>
                      <a:endParaRPr lang="en-US" dirty="0"/>
                    </a:p>
                  </a:txBody>
                  <a:tcPr/>
                </a:tc>
              </a:tr>
              <a:tr h="370840">
                <a:tc>
                  <a:txBody>
                    <a:bodyPr/>
                    <a:lstStyle/>
                    <a:p>
                      <a:pPr algn="l"/>
                      <a:r>
                        <a:rPr lang="en-US" dirty="0" smtClean="0"/>
                        <a:t>60% Benchmark</a:t>
                      </a:r>
                      <a:endParaRPr lang="en-US" dirty="0"/>
                    </a:p>
                  </a:txBody>
                  <a:tcPr/>
                </a:tc>
                <a:tc>
                  <a:txBody>
                    <a:bodyPr/>
                    <a:lstStyle/>
                    <a:p>
                      <a:pPr algn="ctr"/>
                      <a:r>
                        <a:rPr lang="en-US" dirty="0" smtClean="0"/>
                        <a:t>December 31, 2019</a:t>
                      </a:r>
                      <a:endParaRPr lang="en-US" dirty="0"/>
                    </a:p>
                  </a:txBody>
                  <a:tcPr/>
                </a:tc>
              </a:tr>
              <a:tr h="370840">
                <a:tc>
                  <a:txBody>
                    <a:bodyPr/>
                    <a:lstStyle/>
                    <a:p>
                      <a:pPr algn="l"/>
                      <a:r>
                        <a:rPr lang="en-US" dirty="0" smtClean="0"/>
                        <a:t>Mid-Year Donor Report Due</a:t>
                      </a:r>
                      <a:endParaRPr lang="en-US" dirty="0"/>
                    </a:p>
                  </a:txBody>
                  <a:tcPr/>
                </a:tc>
                <a:tc>
                  <a:txBody>
                    <a:bodyPr/>
                    <a:lstStyle/>
                    <a:p>
                      <a:pPr algn="ctr"/>
                      <a:r>
                        <a:rPr lang="en-US" dirty="0" smtClean="0"/>
                        <a:t>January 13, 2020</a:t>
                      </a:r>
                      <a:endParaRPr lang="en-US" dirty="0"/>
                    </a:p>
                  </a:txBody>
                  <a:tcPr/>
                </a:tc>
              </a:tr>
              <a:tr h="370840">
                <a:tc>
                  <a:txBody>
                    <a:bodyPr/>
                    <a:lstStyle/>
                    <a:p>
                      <a:pPr algn="l"/>
                      <a:r>
                        <a:rPr lang="en-US" dirty="0" smtClean="0"/>
                        <a:t>100% Benchmark</a:t>
                      </a:r>
                      <a:endParaRPr lang="en-US" dirty="0"/>
                    </a:p>
                  </a:txBody>
                  <a:tcPr/>
                </a:tc>
                <a:tc>
                  <a:txBody>
                    <a:bodyPr/>
                    <a:lstStyle/>
                    <a:p>
                      <a:pPr algn="ctr"/>
                      <a:r>
                        <a:rPr lang="en-US" dirty="0" smtClean="0"/>
                        <a:t>March</a:t>
                      </a:r>
                      <a:r>
                        <a:rPr lang="en-US" baseline="0" dirty="0" smtClean="0"/>
                        <a:t> 31</a:t>
                      </a:r>
                      <a:r>
                        <a:rPr lang="en-US" dirty="0" smtClean="0"/>
                        <a:t>, 2020</a:t>
                      </a:r>
                      <a:endParaRPr lang="en-US" dirty="0"/>
                    </a:p>
                  </a:txBody>
                  <a:tcPr/>
                </a:tc>
              </a:tr>
              <a:tr h="370840">
                <a:tc>
                  <a:txBody>
                    <a:bodyPr/>
                    <a:lstStyle/>
                    <a:p>
                      <a:pPr algn="l"/>
                      <a:r>
                        <a:rPr lang="en-US" dirty="0" smtClean="0"/>
                        <a:t>End of Year Donor Report Due</a:t>
                      </a:r>
                      <a:endParaRPr lang="en-US" dirty="0"/>
                    </a:p>
                  </a:txBody>
                  <a:tcPr/>
                </a:tc>
                <a:tc>
                  <a:txBody>
                    <a:bodyPr/>
                    <a:lstStyle/>
                    <a:p>
                      <a:pPr algn="ctr"/>
                      <a:r>
                        <a:rPr lang="en-US" dirty="0" smtClean="0"/>
                        <a:t>April 13, 2020</a:t>
                      </a:r>
                      <a:endParaRPr lang="en-US" dirty="0"/>
                    </a:p>
                  </a:txBody>
                  <a:tcPr/>
                </a:tc>
              </a:tr>
              <a:tr h="370840">
                <a:tc>
                  <a:txBody>
                    <a:bodyPr/>
                    <a:lstStyle/>
                    <a:p>
                      <a:pPr algn="l"/>
                      <a:r>
                        <a:rPr lang="en-US" dirty="0" smtClean="0"/>
                        <a:t>Funds Spent</a:t>
                      </a:r>
                      <a:endParaRPr lang="en-US" dirty="0"/>
                    </a:p>
                  </a:txBody>
                  <a:tcPr/>
                </a:tc>
                <a:tc>
                  <a:txBody>
                    <a:bodyPr/>
                    <a:lstStyle/>
                    <a:p>
                      <a:pPr algn="ctr"/>
                      <a:r>
                        <a:rPr lang="en-US" dirty="0" smtClean="0"/>
                        <a:t>September</a:t>
                      </a:r>
                      <a:r>
                        <a:rPr lang="en-US" baseline="0" dirty="0" smtClean="0"/>
                        <a:t> 15, 2020</a:t>
                      </a:r>
                      <a:endParaRPr lang="en-US" dirty="0"/>
                    </a:p>
                  </a:txBody>
                  <a:tcPr/>
                </a:tc>
              </a:tr>
              <a:tr h="370840">
                <a:tc>
                  <a:txBody>
                    <a:bodyPr/>
                    <a:lstStyle/>
                    <a:p>
                      <a:pPr algn="l"/>
                      <a:r>
                        <a:rPr lang="en-US" dirty="0" smtClean="0"/>
                        <a:t>Close-Out</a:t>
                      </a:r>
                      <a:r>
                        <a:rPr lang="en-US" baseline="0" dirty="0" smtClean="0"/>
                        <a:t> Report Due</a:t>
                      </a:r>
                      <a:endParaRPr lang="en-US" dirty="0"/>
                    </a:p>
                  </a:txBody>
                  <a:tcPr/>
                </a:tc>
                <a:tc>
                  <a:txBody>
                    <a:bodyPr/>
                    <a:lstStyle/>
                    <a:p>
                      <a:pPr algn="ctr"/>
                      <a:r>
                        <a:rPr lang="en-US" dirty="0" smtClean="0"/>
                        <a:t>September 30, 2020</a:t>
                      </a:r>
                      <a:endParaRPr lang="en-US" dirty="0"/>
                    </a:p>
                  </a:txBody>
                  <a:tcPr/>
                </a:tc>
              </a:tr>
            </a:tbl>
          </a:graphicData>
        </a:graphic>
      </p:graphicFrame>
    </p:spTree>
    <p:extLst>
      <p:ext uri="{BB962C8B-B14F-4D97-AF65-F5344CB8AC3E}">
        <p14:creationId xmlns:p14="http://schemas.microsoft.com/office/powerpoint/2010/main" val="1521197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NAP AGREEMENT</a:t>
            </a:r>
          </a:p>
        </p:txBody>
      </p:sp>
      <p:sp>
        <p:nvSpPr>
          <p:cNvPr id="12" name="TextBox 11"/>
          <p:cNvSpPr txBox="1"/>
          <p:nvPr/>
        </p:nvSpPr>
        <p:spPr>
          <a:xfrm>
            <a:off x="304800" y="1295400"/>
            <a:ext cx="8458200" cy="3539430"/>
          </a:xfrm>
          <a:prstGeom prst="rect">
            <a:avLst/>
          </a:prstGeom>
          <a:noFill/>
        </p:spPr>
        <p:txBody>
          <a:bodyPr wrap="square" rtlCol="0">
            <a:spAutoFit/>
          </a:bodyPr>
          <a:lstStyle/>
          <a:p>
            <a:r>
              <a:rPr lang="en-US" sz="1600" dirty="0" smtClean="0">
                <a:solidFill>
                  <a:schemeClr val="accent1">
                    <a:lumMod val="50000"/>
                  </a:schemeClr>
                </a:solidFill>
              </a:rPr>
              <a:t>All 274 approved and participating agencies should have e-signed their NAP agreement, and received a copy when IHCDA signed it.</a:t>
            </a:r>
            <a:br>
              <a:rPr lang="en-US" sz="1600" dirty="0" smtClean="0">
                <a:solidFill>
                  <a:schemeClr val="accent1">
                    <a:lumMod val="50000"/>
                  </a:schemeClr>
                </a:solidFill>
              </a:rPr>
            </a:br>
            <a:r>
              <a:rPr lang="en-US" sz="1600" dirty="0" smtClean="0">
                <a:solidFill>
                  <a:schemeClr val="accent1">
                    <a:lumMod val="50000"/>
                  </a:schemeClr>
                </a:solidFill>
              </a:rPr>
              <a:t/>
            </a:r>
            <a:br>
              <a:rPr lang="en-US" sz="1600" dirty="0" smtClean="0">
                <a:solidFill>
                  <a:schemeClr val="accent1">
                    <a:lumMod val="50000"/>
                  </a:schemeClr>
                </a:solidFill>
              </a:rPr>
            </a:br>
            <a:r>
              <a:rPr lang="en-US" sz="1600" dirty="0" smtClean="0">
                <a:solidFill>
                  <a:schemeClr val="accent1">
                    <a:lumMod val="50000"/>
                  </a:schemeClr>
                </a:solidFill>
              </a:rPr>
              <a:t>The rules you must follow above all else are in your agreement – the manual and other guidance come second.</a:t>
            </a:r>
          </a:p>
          <a:p>
            <a:endParaRPr lang="en-US" sz="1600" dirty="0">
              <a:solidFill>
                <a:schemeClr val="accent1">
                  <a:lumMod val="50000"/>
                </a:schemeClr>
              </a:solidFill>
            </a:endParaRPr>
          </a:p>
          <a:p>
            <a:r>
              <a:rPr lang="en-US" sz="1600" dirty="0" smtClean="0">
                <a:solidFill>
                  <a:schemeClr val="accent1">
                    <a:lumMod val="50000"/>
                  </a:schemeClr>
                </a:solidFill>
              </a:rPr>
              <a:t>Information to find in your agreement:</a:t>
            </a:r>
          </a:p>
          <a:p>
            <a:pPr marL="285750" indent="-285750">
              <a:buFont typeface="Arial" panose="020B0604020202020204" pitchFamily="34" charset="0"/>
              <a:buChar char="•"/>
            </a:pPr>
            <a:r>
              <a:rPr lang="en-US" sz="1600" dirty="0" smtClean="0">
                <a:solidFill>
                  <a:schemeClr val="accent1">
                    <a:lumMod val="50000"/>
                  </a:schemeClr>
                </a:solidFill>
              </a:rPr>
              <a:t>Agreement Number – VERY </a:t>
            </a:r>
            <a:r>
              <a:rPr lang="en-US" sz="1600" dirty="0" smtClean="0">
                <a:solidFill>
                  <a:schemeClr val="accent1">
                    <a:lumMod val="50000"/>
                  </a:schemeClr>
                </a:solidFill>
              </a:rPr>
              <a:t>IMPORTANT</a:t>
            </a:r>
          </a:p>
          <a:p>
            <a:pPr marL="742950" lvl="1" indent="-285750">
              <a:buFont typeface="Arial" panose="020B0604020202020204" pitchFamily="34" charset="0"/>
              <a:buChar char="•"/>
            </a:pPr>
            <a:r>
              <a:rPr lang="en-US" sz="1600" dirty="0" smtClean="0">
                <a:solidFill>
                  <a:schemeClr val="accent1">
                    <a:lumMod val="50000"/>
                  </a:schemeClr>
                </a:solidFill>
              </a:rPr>
              <a:t>2019-NP-XXX</a:t>
            </a:r>
            <a:endParaRPr lang="en-US" sz="1600" dirty="0" smtClean="0">
              <a:solidFill>
                <a:schemeClr val="accent1">
                  <a:lumMod val="50000"/>
                </a:schemeClr>
              </a:solidFill>
            </a:endParaRPr>
          </a:p>
          <a:p>
            <a:pPr marL="285750" indent="-285750">
              <a:buFont typeface="Arial" panose="020B0604020202020204" pitchFamily="34" charset="0"/>
              <a:buChar char="•"/>
            </a:pPr>
            <a:r>
              <a:rPr lang="en-US" sz="1600" dirty="0" smtClean="0">
                <a:solidFill>
                  <a:schemeClr val="accent1">
                    <a:lumMod val="50000"/>
                  </a:schemeClr>
                </a:solidFill>
              </a:rPr>
              <a:t>Program year</a:t>
            </a:r>
          </a:p>
          <a:p>
            <a:pPr marL="285750" indent="-285750">
              <a:buFont typeface="Arial" panose="020B0604020202020204" pitchFamily="34" charset="0"/>
              <a:buChar char="•"/>
            </a:pPr>
            <a:r>
              <a:rPr lang="en-US" sz="1600" dirty="0" smtClean="0">
                <a:solidFill>
                  <a:schemeClr val="accent1">
                    <a:lumMod val="50000"/>
                  </a:schemeClr>
                </a:solidFill>
              </a:rPr>
              <a:t>Term</a:t>
            </a:r>
          </a:p>
          <a:p>
            <a:pPr marL="285750" indent="-285750">
              <a:buFont typeface="Arial" panose="020B0604020202020204" pitchFamily="34" charset="0"/>
              <a:buChar char="•"/>
            </a:pPr>
            <a:r>
              <a:rPr lang="en-US" sz="1600" dirty="0" smtClean="0">
                <a:solidFill>
                  <a:schemeClr val="accent1">
                    <a:lumMod val="50000"/>
                  </a:schemeClr>
                </a:solidFill>
              </a:rPr>
              <a:t>Awarded </a:t>
            </a:r>
            <a:r>
              <a:rPr lang="en-US" sz="1600" dirty="0" smtClean="0">
                <a:solidFill>
                  <a:schemeClr val="accent1">
                    <a:lumMod val="50000"/>
                  </a:schemeClr>
                </a:solidFill>
              </a:rPr>
              <a:t>credits</a:t>
            </a:r>
          </a:p>
          <a:p>
            <a:pPr marL="742950" lvl="1" indent="-285750">
              <a:buFont typeface="Arial" panose="020B0604020202020204" pitchFamily="34" charset="0"/>
              <a:buChar char="•"/>
            </a:pPr>
            <a:r>
              <a:rPr lang="en-US" sz="1600" dirty="0" smtClean="0">
                <a:solidFill>
                  <a:schemeClr val="accent1">
                    <a:lumMod val="50000"/>
                  </a:schemeClr>
                </a:solidFill>
              </a:rPr>
              <a:t>Exhibit A, Credit Limit</a:t>
            </a:r>
            <a:endParaRPr lang="en-US" sz="1600" dirty="0" smtClean="0">
              <a:solidFill>
                <a:schemeClr val="accent1">
                  <a:lumMod val="50000"/>
                </a:schemeClr>
              </a:solidFill>
            </a:endParaRPr>
          </a:p>
          <a:p>
            <a:pPr marL="285750" indent="-285750">
              <a:buFont typeface="Arial" panose="020B0604020202020204" pitchFamily="34" charset="0"/>
              <a:buChar char="•"/>
            </a:pPr>
            <a:r>
              <a:rPr lang="en-US" sz="1600" dirty="0" smtClean="0">
                <a:solidFill>
                  <a:schemeClr val="accent1">
                    <a:lumMod val="50000"/>
                  </a:schemeClr>
                </a:solidFill>
              </a:rPr>
              <a:t>Reporting Deadlines</a:t>
            </a:r>
          </a:p>
        </p:txBody>
      </p:sp>
    </p:spTree>
    <p:extLst>
      <p:ext uri="{BB962C8B-B14F-4D97-AF65-F5344CB8AC3E}">
        <p14:creationId xmlns:p14="http://schemas.microsoft.com/office/powerpoint/2010/main" val="177933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NAP Award vs. Funds Raised</a:t>
            </a:r>
            <a:endParaRPr lang="en-US" cap="none" dirty="0" smtClean="0">
              <a:latin typeface="Arial Bold" panose="020B0704020202020204" pitchFamily="34" charset="0"/>
              <a:ea typeface="ＭＳ Ｐゴシック" pitchFamily="-111" charset="-128"/>
              <a:cs typeface="Arial Bold" panose="020B0704020202020204" pitchFamily="34" charset="0"/>
            </a:endParaRPr>
          </a:p>
        </p:txBody>
      </p:sp>
      <p:sp>
        <p:nvSpPr>
          <p:cNvPr id="12" name="TextBox 11"/>
          <p:cNvSpPr txBox="1"/>
          <p:nvPr/>
        </p:nvSpPr>
        <p:spPr>
          <a:xfrm>
            <a:off x="309563" y="1417638"/>
            <a:ext cx="8458200" cy="3539430"/>
          </a:xfrm>
          <a:prstGeom prst="rect">
            <a:avLst/>
          </a:prstGeom>
          <a:noFill/>
        </p:spPr>
        <p:txBody>
          <a:bodyPr wrap="square" rtlCol="0">
            <a:spAutoFit/>
          </a:bodyPr>
          <a:lstStyle/>
          <a:p>
            <a:r>
              <a:rPr lang="en-US" sz="1600" dirty="0" smtClean="0">
                <a:solidFill>
                  <a:schemeClr val="accent1">
                    <a:lumMod val="50000"/>
                  </a:schemeClr>
                </a:solidFill>
              </a:rPr>
              <a:t>The credits you have to sell are referred to as your “award,” and is listed under the “Credit Limit” section of Exhibit A of your agreement</a:t>
            </a:r>
          </a:p>
          <a:p>
            <a:endParaRPr lang="en-US" sz="1600" dirty="0">
              <a:solidFill>
                <a:schemeClr val="accent1">
                  <a:lumMod val="50000"/>
                </a:schemeClr>
              </a:solidFill>
            </a:endParaRPr>
          </a:p>
          <a:p>
            <a:r>
              <a:rPr lang="en-US" sz="1600" dirty="0" smtClean="0">
                <a:solidFill>
                  <a:schemeClr val="accent1">
                    <a:lumMod val="50000"/>
                  </a:schemeClr>
                </a:solidFill>
              </a:rPr>
              <a:t>The funds you raise (if you sell all your credits) should be 2x the amount of credits you are awarded</a:t>
            </a:r>
          </a:p>
          <a:p>
            <a:endParaRPr lang="en-US" sz="1600" dirty="0">
              <a:solidFill>
                <a:schemeClr val="accent1">
                  <a:lumMod val="50000"/>
                </a:schemeClr>
              </a:solidFill>
            </a:endParaRPr>
          </a:p>
          <a:p>
            <a:r>
              <a:rPr lang="en-US" sz="1600" dirty="0" smtClean="0">
                <a:solidFill>
                  <a:schemeClr val="accent1">
                    <a:lumMod val="50000"/>
                  </a:schemeClr>
                </a:solidFill>
              </a:rPr>
              <a:t>When a donor gives you money in exchange for credits, that is referred to either as a donation or contribution, and it should be 2x the amount of credits they are give to claim on their taxes</a:t>
            </a:r>
          </a:p>
          <a:p>
            <a:endParaRPr lang="en-US" sz="1600" dirty="0">
              <a:solidFill>
                <a:schemeClr val="accent1">
                  <a:lumMod val="50000"/>
                </a:schemeClr>
              </a:solidFill>
            </a:endParaRPr>
          </a:p>
          <a:p>
            <a:r>
              <a:rPr lang="en-US" sz="1600" dirty="0" smtClean="0">
                <a:solidFill>
                  <a:schemeClr val="accent1">
                    <a:lumMod val="50000"/>
                  </a:schemeClr>
                </a:solidFill>
              </a:rPr>
              <a:t>Examples</a:t>
            </a:r>
          </a:p>
          <a:p>
            <a:pPr marL="285750" indent="-285750">
              <a:buFont typeface="Arial" panose="020B0604020202020204" pitchFamily="34" charset="0"/>
              <a:buChar char="•"/>
            </a:pPr>
            <a:r>
              <a:rPr lang="en-US" sz="1600" dirty="0" smtClean="0">
                <a:solidFill>
                  <a:schemeClr val="accent1">
                    <a:lumMod val="50000"/>
                  </a:schemeClr>
                </a:solidFill>
              </a:rPr>
              <a:t>If you were given $11,399, when you sell all your credits you’ll raise $22,798.</a:t>
            </a:r>
          </a:p>
          <a:p>
            <a:pPr marL="285750" indent="-285750">
              <a:buFont typeface="Arial" panose="020B0604020202020204" pitchFamily="34" charset="0"/>
              <a:buChar char="•"/>
            </a:pPr>
            <a:r>
              <a:rPr lang="en-US" sz="1600" dirty="0" smtClean="0">
                <a:solidFill>
                  <a:schemeClr val="accent1">
                    <a:lumMod val="50000"/>
                  </a:schemeClr>
                </a:solidFill>
              </a:rPr>
              <a:t>If a donor gives you $200 as a contribution, they should receive $100 in credits</a:t>
            </a:r>
          </a:p>
          <a:p>
            <a:pPr marL="285750" indent="-285750">
              <a:buFont typeface="Arial" panose="020B0604020202020204" pitchFamily="34" charset="0"/>
              <a:buChar char="•"/>
            </a:pPr>
            <a:r>
              <a:rPr lang="en-US" sz="1600" dirty="0" smtClean="0">
                <a:solidFill>
                  <a:schemeClr val="accent1">
                    <a:lumMod val="50000"/>
                  </a:schemeClr>
                </a:solidFill>
              </a:rPr>
              <a:t>If you want to sell $1,500 in credits to a donor, they need to give you $3,000</a:t>
            </a:r>
            <a:endParaRPr lang="en-US" sz="1600" dirty="0" smtClean="0">
              <a:solidFill>
                <a:schemeClr val="accent1">
                  <a:lumMod val="50000"/>
                </a:schemeClr>
              </a:solidFill>
            </a:endParaRPr>
          </a:p>
        </p:txBody>
      </p:sp>
    </p:spTree>
    <p:extLst>
      <p:ext uri="{BB962C8B-B14F-4D97-AF65-F5344CB8AC3E}">
        <p14:creationId xmlns:p14="http://schemas.microsoft.com/office/powerpoint/2010/main" val="997128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CONTRIBUTION POLICY</a:t>
            </a:r>
          </a:p>
        </p:txBody>
      </p:sp>
      <p:sp>
        <p:nvSpPr>
          <p:cNvPr id="12" name="TextBox 11"/>
          <p:cNvSpPr txBox="1"/>
          <p:nvPr/>
        </p:nvSpPr>
        <p:spPr>
          <a:xfrm>
            <a:off x="334963" y="1417638"/>
            <a:ext cx="8331880" cy="4031873"/>
          </a:xfrm>
          <a:prstGeom prst="rect">
            <a:avLst/>
          </a:prstGeom>
          <a:noFill/>
        </p:spPr>
        <p:txBody>
          <a:bodyPr wrap="square" rtlCol="0">
            <a:spAutoFit/>
          </a:bodyPr>
          <a:lstStyle/>
          <a:p>
            <a:r>
              <a:rPr lang="en-US" sz="1600" dirty="0" smtClean="0">
                <a:solidFill>
                  <a:schemeClr val="accent1">
                    <a:lumMod val="50000"/>
                  </a:schemeClr>
                </a:solidFill>
              </a:rPr>
              <a:t>Awardees may begin accepting contributions on July 1, as long as they have a fully executed Grant Agreement has been returned by IHCDA.</a:t>
            </a:r>
          </a:p>
          <a:p>
            <a:r>
              <a:rPr lang="en-US" sz="1600" dirty="0" smtClean="0">
                <a:solidFill>
                  <a:schemeClr val="accent1">
                    <a:lumMod val="50000"/>
                  </a:schemeClr>
                </a:solidFill>
              </a:rPr>
              <a:t/>
            </a:r>
            <a:br>
              <a:rPr lang="en-US" sz="1600" dirty="0" smtClean="0">
                <a:solidFill>
                  <a:schemeClr val="accent1">
                    <a:lumMod val="50000"/>
                  </a:schemeClr>
                </a:solidFill>
              </a:rPr>
            </a:br>
            <a:r>
              <a:rPr lang="en-US" sz="1600" dirty="0" smtClean="0">
                <a:solidFill>
                  <a:schemeClr val="accent1">
                    <a:lumMod val="50000"/>
                  </a:schemeClr>
                </a:solidFill>
              </a:rPr>
              <a:t/>
            </a:r>
            <a:br>
              <a:rPr lang="en-US" sz="1600" dirty="0" smtClean="0">
                <a:solidFill>
                  <a:schemeClr val="accent1">
                    <a:lumMod val="50000"/>
                  </a:schemeClr>
                </a:solidFill>
              </a:rPr>
            </a:br>
            <a:r>
              <a:rPr lang="en-US" sz="1600" dirty="0" smtClean="0">
                <a:solidFill>
                  <a:schemeClr val="accent1">
                    <a:lumMod val="50000"/>
                  </a:schemeClr>
                </a:solidFill>
              </a:rPr>
              <a:t>No single contributor may purchase more than $25,000 in NAP credits in a calendar year (a $50,000 contribution). Contributions of amounts smaller than $100 will only be accepted if the awardee’s remaining credit balance is less than $100 in total.</a:t>
            </a:r>
          </a:p>
          <a:p>
            <a:endParaRPr lang="en-US" sz="1600" dirty="0" smtClean="0">
              <a:solidFill>
                <a:schemeClr val="accent1">
                  <a:lumMod val="50000"/>
                </a:schemeClr>
              </a:solidFill>
            </a:endParaRPr>
          </a:p>
          <a:p>
            <a:endParaRPr lang="en-US" sz="1600" dirty="0">
              <a:solidFill>
                <a:schemeClr val="accent1">
                  <a:lumMod val="50000"/>
                </a:schemeClr>
              </a:solidFill>
            </a:endParaRPr>
          </a:p>
          <a:p>
            <a:r>
              <a:rPr lang="en-US" sz="1600" dirty="0" smtClean="0">
                <a:solidFill>
                  <a:schemeClr val="accent1">
                    <a:lumMod val="50000"/>
                  </a:schemeClr>
                </a:solidFill>
              </a:rPr>
              <a:t>Credits for donations can only be claimed in the calendar year that the donation was made in.</a:t>
            </a:r>
          </a:p>
          <a:p>
            <a:pPr marL="285750" indent="-285750">
              <a:buFont typeface="Arial" panose="020B0604020202020204" pitchFamily="34" charset="0"/>
              <a:buChar char="•"/>
            </a:pPr>
            <a:r>
              <a:rPr lang="en-US" sz="1600" dirty="0" smtClean="0">
                <a:solidFill>
                  <a:schemeClr val="accent1">
                    <a:lumMod val="50000"/>
                  </a:schemeClr>
                </a:solidFill>
              </a:rPr>
              <a:t>This means that for your 2019-2020 credits, if a person donate in 2019, they will claim the credit on their 2019 taxes. If they donate in early 2020, they will claim the credit on their 2020 taxes. </a:t>
            </a:r>
            <a:br>
              <a:rPr lang="en-US" sz="1600" dirty="0" smtClean="0">
                <a:solidFill>
                  <a:schemeClr val="accent1">
                    <a:lumMod val="50000"/>
                  </a:schemeClr>
                </a:solidFill>
              </a:rPr>
            </a:br>
            <a:r>
              <a:rPr lang="en-US" sz="1600" dirty="0" smtClean="0">
                <a:solidFill>
                  <a:schemeClr val="accent1">
                    <a:lumMod val="50000"/>
                  </a:schemeClr>
                </a:solidFill>
              </a:rPr>
              <a:t/>
            </a:r>
            <a:br>
              <a:rPr lang="en-US" sz="1600" dirty="0" smtClean="0">
                <a:solidFill>
                  <a:schemeClr val="accent1">
                    <a:lumMod val="50000"/>
                  </a:schemeClr>
                </a:solidFill>
              </a:rPr>
            </a:br>
            <a:endParaRPr lang="en-US" sz="1600" dirty="0">
              <a:solidFill>
                <a:schemeClr val="accent1">
                  <a:lumMod val="50000"/>
                </a:schemeClr>
              </a:solidFill>
            </a:endParaRPr>
          </a:p>
        </p:txBody>
      </p:sp>
    </p:spTree>
    <p:extLst>
      <p:ext uri="{BB962C8B-B14F-4D97-AF65-F5344CB8AC3E}">
        <p14:creationId xmlns:p14="http://schemas.microsoft.com/office/powerpoint/2010/main" val="1177853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CONTRIBUTION POLICY</a:t>
            </a:r>
          </a:p>
        </p:txBody>
      </p:sp>
      <p:sp>
        <p:nvSpPr>
          <p:cNvPr id="12" name="TextBox 11"/>
          <p:cNvSpPr txBox="1"/>
          <p:nvPr/>
        </p:nvSpPr>
        <p:spPr>
          <a:xfrm>
            <a:off x="334963" y="1417638"/>
            <a:ext cx="8331880" cy="3785652"/>
          </a:xfrm>
          <a:prstGeom prst="rect">
            <a:avLst/>
          </a:prstGeom>
          <a:noFill/>
        </p:spPr>
        <p:txBody>
          <a:bodyPr wrap="square" rtlCol="0">
            <a:spAutoFit/>
          </a:bodyPr>
          <a:lstStyle/>
          <a:p>
            <a:r>
              <a:rPr lang="en-US" sz="1600" u="sng" dirty="0" smtClean="0">
                <a:solidFill>
                  <a:schemeClr val="accent1">
                    <a:lumMod val="50000"/>
                  </a:schemeClr>
                </a:solidFill>
              </a:rPr>
              <a:t>Eligible Contributions:</a:t>
            </a:r>
          </a:p>
          <a:p>
            <a:pPr marL="285750" indent="-285750">
              <a:buFont typeface="Arial" pitchFamily="34" charset="0"/>
              <a:buChar char="•"/>
            </a:pPr>
            <a:r>
              <a:rPr lang="en-US" sz="1600" dirty="0" smtClean="0">
                <a:solidFill>
                  <a:schemeClr val="accent1">
                    <a:lumMod val="50000"/>
                  </a:schemeClr>
                </a:solidFill>
              </a:rPr>
              <a:t>Cash</a:t>
            </a:r>
          </a:p>
          <a:p>
            <a:pPr marL="285750" indent="-285750">
              <a:buFont typeface="Arial" pitchFamily="34" charset="0"/>
              <a:buChar char="•"/>
            </a:pPr>
            <a:r>
              <a:rPr lang="en-US" sz="1600" dirty="0" smtClean="0">
                <a:solidFill>
                  <a:schemeClr val="accent1">
                    <a:lumMod val="50000"/>
                  </a:schemeClr>
                </a:solidFill>
              </a:rPr>
              <a:t>Check</a:t>
            </a:r>
          </a:p>
          <a:p>
            <a:pPr marL="285750" indent="-285750">
              <a:buFont typeface="Arial" pitchFamily="34" charset="0"/>
              <a:buChar char="•"/>
            </a:pPr>
            <a:r>
              <a:rPr lang="en-US" sz="1600" dirty="0" smtClean="0">
                <a:solidFill>
                  <a:schemeClr val="accent1">
                    <a:lumMod val="50000"/>
                  </a:schemeClr>
                </a:solidFill>
              </a:rPr>
              <a:t>Credit Card</a:t>
            </a:r>
          </a:p>
          <a:p>
            <a:pPr marL="285750" indent="-285750">
              <a:buFont typeface="Arial" pitchFamily="34" charset="0"/>
              <a:buChar char="•"/>
            </a:pPr>
            <a:r>
              <a:rPr lang="en-US" sz="1600" dirty="0" smtClean="0">
                <a:solidFill>
                  <a:schemeClr val="accent1">
                    <a:lumMod val="50000"/>
                  </a:schemeClr>
                </a:solidFill>
              </a:rPr>
              <a:t>Stock (which has been liquidated)</a:t>
            </a:r>
          </a:p>
          <a:p>
            <a:pPr marL="285750" indent="-285750">
              <a:buFont typeface="Arial" pitchFamily="34" charset="0"/>
              <a:buChar char="•"/>
            </a:pPr>
            <a:r>
              <a:rPr lang="en-US" sz="1600" dirty="0" smtClean="0">
                <a:solidFill>
                  <a:schemeClr val="accent1">
                    <a:lumMod val="50000"/>
                  </a:schemeClr>
                </a:solidFill>
              </a:rPr>
              <a:t>Contributions designated through United Way</a:t>
            </a:r>
          </a:p>
          <a:p>
            <a:pPr marL="285750" indent="-285750">
              <a:buFont typeface="Arial" pitchFamily="34" charset="0"/>
              <a:buChar char="•"/>
            </a:pPr>
            <a:r>
              <a:rPr lang="en-US" sz="1600" dirty="0" smtClean="0">
                <a:solidFill>
                  <a:schemeClr val="accent1">
                    <a:lumMod val="50000"/>
                  </a:schemeClr>
                </a:solidFill>
              </a:rPr>
              <a:t>In-kind donations - exclusively building materials</a:t>
            </a:r>
            <a:r>
              <a:rPr lang="en-US" sz="1600" dirty="0">
                <a:solidFill>
                  <a:schemeClr val="accent1">
                    <a:lumMod val="50000"/>
                  </a:schemeClr>
                </a:solidFill>
              </a:rPr>
              <a:t> </a:t>
            </a:r>
            <a:r>
              <a:rPr lang="en-US" sz="1600" dirty="0" smtClean="0">
                <a:solidFill>
                  <a:schemeClr val="accent1">
                    <a:lumMod val="50000"/>
                  </a:schemeClr>
                </a:solidFill>
              </a:rPr>
              <a:t>to be used in the NAP-funded program</a:t>
            </a:r>
          </a:p>
          <a:p>
            <a:pPr marL="285750" indent="-285750">
              <a:buFont typeface="Arial" pitchFamily="34" charset="0"/>
              <a:buChar char="•"/>
            </a:pPr>
            <a:r>
              <a:rPr lang="en-US" sz="1600" dirty="0" smtClean="0">
                <a:solidFill>
                  <a:schemeClr val="accent1">
                    <a:lumMod val="50000"/>
                  </a:schemeClr>
                </a:solidFill>
              </a:rPr>
              <a:t>Property donations</a:t>
            </a:r>
          </a:p>
          <a:p>
            <a:pPr marL="285750" indent="-285750">
              <a:buFont typeface="Arial" pitchFamily="34" charset="0"/>
              <a:buChar char="•"/>
            </a:pPr>
            <a:endParaRPr lang="en-US" sz="1600" dirty="0">
              <a:solidFill>
                <a:schemeClr val="accent1">
                  <a:lumMod val="50000"/>
                </a:schemeClr>
              </a:solidFill>
            </a:endParaRPr>
          </a:p>
          <a:p>
            <a:endParaRPr lang="en-US" sz="1600" dirty="0" smtClean="0">
              <a:solidFill>
                <a:schemeClr val="accent1">
                  <a:lumMod val="50000"/>
                </a:schemeClr>
              </a:solidFill>
            </a:endParaRPr>
          </a:p>
          <a:p>
            <a:r>
              <a:rPr lang="en-US" sz="1600" u="sng" dirty="0" smtClean="0">
                <a:solidFill>
                  <a:schemeClr val="accent1">
                    <a:lumMod val="50000"/>
                  </a:schemeClr>
                </a:solidFill>
              </a:rPr>
              <a:t>Ineligible Contributions</a:t>
            </a:r>
          </a:p>
          <a:p>
            <a:pPr marL="285750" indent="-285750">
              <a:buFont typeface="Arial" panose="020B0604020202020204" pitchFamily="34" charset="0"/>
              <a:buChar char="•"/>
            </a:pPr>
            <a:r>
              <a:rPr lang="en-US" sz="1600" dirty="0">
                <a:solidFill>
                  <a:schemeClr val="accent1">
                    <a:lumMod val="50000"/>
                  </a:schemeClr>
                </a:solidFill>
              </a:rPr>
              <a:t>Services (sweat equity), supplies, and equipment are not eligible in-kind </a:t>
            </a:r>
            <a:r>
              <a:rPr lang="en-US" sz="1600" dirty="0" smtClean="0">
                <a:solidFill>
                  <a:schemeClr val="accent1">
                    <a:lumMod val="50000"/>
                  </a:schemeClr>
                </a:solidFill>
              </a:rPr>
              <a:t>donations</a:t>
            </a:r>
          </a:p>
          <a:p>
            <a:pPr marL="285750" indent="-285750">
              <a:buFont typeface="Arial" panose="020B0604020202020204" pitchFamily="34" charset="0"/>
              <a:buChar char="•"/>
            </a:pPr>
            <a:r>
              <a:rPr lang="en-US" sz="1600" dirty="0" smtClean="0">
                <a:solidFill>
                  <a:schemeClr val="accent1">
                    <a:lumMod val="50000"/>
                  </a:schemeClr>
                </a:solidFill>
              </a:rPr>
              <a:t>Donations from charitable organizations and foundations</a:t>
            </a:r>
          </a:p>
          <a:p>
            <a:pPr marL="285750" indent="-285750">
              <a:buFont typeface="Arial" panose="020B0604020202020204" pitchFamily="34" charset="0"/>
              <a:buChar char="•"/>
            </a:pPr>
            <a:r>
              <a:rPr lang="en-US" sz="1600" dirty="0" smtClean="0">
                <a:solidFill>
                  <a:schemeClr val="accent1">
                    <a:lumMod val="50000"/>
                  </a:schemeClr>
                </a:solidFill>
              </a:rPr>
              <a:t>Donations from donor advised funds/trusts</a:t>
            </a:r>
            <a:endParaRPr lang="en-US" sz="1600" dirty="0">
              <a:solidFill>
                <a:schemeClr val="accent1">
                  <a:lumMod val="50000"/>
                </a:schemeClr>
              </a:solidFill>
            </a:endParaRPr>
          </a:p>
        </p:txBody>
      </p:sp>
    </p:spTree>
    <p:extLst>
      <p:ext uri="{BB962C8B-B14F-4D97-AF65-F5344CB8AC3E}">
        <p14:creationId xmlns:p14="http://schemas.microsoft.com/office/powerpoint/2010/main" val="2855696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policy cont.</a:t>
            </a:r>
            <a:endParaRPr lang="en-US" dirty="0"/>
          </a:p>
        </p:txBody>
      </p:sp>
      <p:sp>
        <p:nvSpPr>
          <p:cNvPr id="3" name="Content Placeholder 2"/>
          <p:cNvSpPr>
            <a:spLocks noGrp="1"/>
          </p:cNvSpPr>
          <p:nvPr>
            <p:ph idx="1"/>
          </p:nvPr>
        </p:nvSpPr>
        <p:spPr/>
        <p:txBody>
          <a:bodyPr/>
          <a:lstStyle/>
          <a:p>
            <a:r>
              <a:rPr lang="en-US" u="sng" dirty="0"/>
              <a:t>Contributions from Organizations or Corporations</a:t>
            </a:r>
            <a:endParaRPr lang="en-US" dirty="0"/>
          </a:p>
          <a:p>
            <a:pPr marL="285750" indent="-285750">
              <a:buFont typeface="Arial" panose="020B0604020202020204" pitchFamily="34" charset="0"/>
              <a:buChar char="•"/>
            </a:pPr>
            <a:r>
              <a:rPr lang="en-US" sz="1400" dirty="0" smtClean="0"/>
              <a:t>Organizations and corporations are welcome to make NAP tax credit eligible contributions. However, additional steps or information may be required when reporting these contributions:</a:t>
            </a:r>
          </a:p>
          <a:p>
            <a:pPr marL="973138" lvl="1" indent="-285750"/>
            <a:r>
              <a:rPr lang="en-US" sz="1200" dirty="0" smtClean="0"/>
              <a:t>If an organization or corporation wishes to claim the credits itself, please enter its information and the total contribution amount on the electronic report.</a:t>
            </a:r>
          </a:p>
          <a:p>
            <a:pPr marL="973138" lvl="1" indent="-285750"/>
            <a:r>
              <a:rPr lang="en-US" sz="1200" dirty="0" smtClean="0"/>
              <a:t>If an organization or corporation wishes to distribute the credits to its members or shareholders, then the value of the credits must be divided appropriately, and each division listed as a separate contribution from the individual who will be claiming the credits.</a:t>
            </a:r>
          </a:p>
          <a:p>
            <a:pPr lvl="0"/>
            <a:endParaRPr lang="en-US" sz="1400" dirty="0" smtClean="0"/>
          </a:p>
          <a:p>
            <a:r>
              <a:rPr lang="en-US" u="sng" dirty="0" smtClean="0"/>
              <a:t>Contributions </a:t>
            </a:r>
            <a:r>
              <a:rPr lang="en-US" u="sng" dirty="0"/>
              <a:t>from Families or Couples</a:t>
            </a:r>
            <a:endParaRPr lang="en-US" i="1" dirty="0"/>
          </a:p>
          <a:p>
            <a:pPr marL="285750" indent="-285750">
              <a:buFont typeface="Arial" panose="020B0604020202020204" pitchFamily="34" charset="0"/>
              <a:buChar char="•"/>
            </a:pPr>
            <a:r>
              <a:rPr lang="en-US" sz="1400" dirty="0"/>
              <a:t>If a couple files a joint tax return, then only the name and information of the Head of Household should be reported. If a couple files separately, only one person may claim the credit and the report should be completed accordingly. If a couple makes a single contribution, files separately, and wishes to divide their credits, please enter their names on the report as separate donors making separate contributions and note this in your records.</a:t>
            </a:r>
          </a:p>
          <a:p>
            <a:endParaRPr lang="en-US" dirty="0" smtClean="0"/>
          </a:p>
          <a:p>
            <a:endParaRPr lang="en-US" dirty="0" smtClean="0"/>
          </a:p>
          <a:p>
            <a:r>
              <a:rPr lang="en-US" dirty="0" smtClean="0"/>
              <a:t>***See 2019-2020 manual (pages 16-19) for more information</a:t>
            </a:r>
            <a:endParaRPr lang="en-US" dirty="0"/>
          </a:p>
        </p:txBody>
      </p:sp>
    </p:spTree>
    <p:extLst>
      <p:ext uri="{BB962C8B-B14F-4D97-AF65-F5344CB8AC3E}">
        <p14:creationId xmlns:p14="http://schemas.microsoft.com/office/powerpoint/2010/main" val="1454830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06"/>
            <a:ext cx="8364537" cy="835223"/>
          </a:xfrm>
        </p:spPr>
        <p:txBody>
          <a:bodyPr/>
          <a:lstStyle/>
          <a:p>
            <a:r>
              <a:rPr lang="en-US" dirty="0" smtClean="0"/>
              <a:t>Record keeping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5942269"/>
              </p:ext>
            </p:extLst>
          </p:nvPr>
        </p:nvGraphicFramePr>
        <p:xfrm>
          <a:off x="609600" y="1600200"/>
          <a:ext cx="7391400" cy="2740737"/>
        </p:xfrm>
        <a:graphic>
          <a:graphicData uri="http://schemas.openxmlformats.org/drawingml/2006/table">
            <a:tbl>
              <a:tblPr>
                <a:tableStyleId>{5C22544A-7EE6-4342-B048-85BDC9FD1C3A}</a:tableStyleId>
              </a:tblPr>
              <a:tblGrid>
                <a:gridCol w="2584211"/>
                <a:gridCol w="4807189"/>
              </a:tblGrid>
              <a:tr h="457202">
                <a:tc>
                  <a:txBody>
                    <a:bodyPr/>
                    <a:lstStyle/>
                    <a:p>
                      <a:pPr marL="0" marR="0">
                        <a:lnSpc>
                          <a:spcPct val="114000"/>
                        </a:lnSpc>
                        <a:spcBef>
                          <a:spcPts val="0"/>
                        </a:spcBef>
                        <a:spcAft>
                          <a:spcPts val="900"/>
                        </a:spcAft>
                      </a:pPr>
                      <a:r>
                        <a:rPr lang="en-US" sz="1200" dirty="0">
                          <a:effectLst/>
                        </a:rPr>
                        <a:t>Cash or Credit Card Donations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dirty="0">
                          <a:effectLst/>
                        </a:rPr>
                        <a:t>Receipt copies (or letters)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8535">
                <a:tc>
                  <a:txBody>
                    <a:bodyPr/>
                    <a:lstStyle/>
                    <a:p>
                      <a:pPr marL="0" marR="0">
                        <a:lnSpc>
                          <a:spcPct val="114000"/>
                        </a:lnSpc>
                        <a:spcBef>
                          <a:spcPts val="0"/>
                        </a:spcBef>
                        <a:spcAft>
                          <a:spcPts val="900"/>
                        </a:spcAft>
                      </a:pPr>
                      <a:r>
                        <a:rPr lang="en-US" sz="1200">
                          <a:effectLst/>
                        </a:rPr>
                        <a:t>Checks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a:effectLst/>
                        </a:rPr>
                        <a:t>Copies of the checks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3184">
                <a:tc>
                  <a:txBody>
                    <a:bodyPr/>
                    <a:lstStyle/>
                    <a:p>
                      <a:pPr marL="0" marR="0">
                        <a:lnSpc>
                          <a:spcPct val="114000"/>
                        </a:lnSpc>
                        <a:spcBef>
                          <a:spcPts val="0"/>
                        </a:spcBef>
                        <a:spcAft>
                          <a:spcPts val="900"/>
                        </a:spcAft>
                      </a:pPr>
                      <a:r>
                        <a:rPr lang="en-US" sz="1200" dirty="0">
                          <a:effectLst/>
                        </a:rPr>
                        <a:t>Stock Donations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dirty="0">
                          <a:effectLst/>
                        </a:rPr>
                        <a:t>Copies of stock transaction reports/pages and thank you letters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3681">
                <a:tc>
                  <a:txBody>
                    <a:bodyPr/>
                    <a:lstStyle/>
                    <a:p>
                      <a:pPr marL="0" marR="0">
                        <a:lnSpc>
                          <a:spcPct val="114000"/>
                        </a:lnSpc>
                        <a:spcBef>
                          <a:spcPts val="0"/>
                        </a:spcBef>
                        <a:spcAft>
                          <a:spcPts val="900"/>
                        </a:spcAft>
                      </a:pPr>
                      <a:r>
                        <a:rPr lang="en-US" sz="1200">
                          <a:effectLst/>
                        </a:rPr>
                        <a:t>United Way Designations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dirty="0">
                          <a:effectLst/>
                        </a:rPr>
                        <a:t>Copies of donor designation, documentation of receipt of donation, and/or employer paystubs from the donors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9600">
                <a:tc>
                  <a:txBody>
                    <a:bodyPr/>
                    <a:lstStyle/>
                    <a:p>
                      <a:pPr marL="0" marR="0">
                        <a:lnSpc>
                          <a:spcPct val="114000"/>
                        </a:lnSpc>
                        <a:spcBef>
                          <a:spcPts val="0"/>
                        </a:spcBef>
                        <a:spcAft>
                          <a:spcPts val="900"/>
                        </a:spcAft>
                      </a:pPr>
                      <a:r>
                        <a:rPr lang="en-US" sz="1200">
                          <a:effectLst/>
                        </a:rPr>
                        <a:t>In-Kind Donations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a:effectLst/>
                        </a:rPr>
                        <a:t>Receipts showing the building material value, and receipts or thank you letters detailing the donation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8535">
                <a:tc>
                  <a:txBody>
                    <a:bodyPr/>
                    <a:lstStyle/>
                    <a:p>
                      <a:pPr marL="0" marR="0">
                        <a:lnSpc>
                          <a:spcPct val="114000"/>
                        </a:lnSpc>
                        <a:spcBef>
                          <a:spcPts val="0"/>
                        </a:spcBef>
                        <a:spcAft>
                          <a:spcPts val="900"/>
                        </a:spcAft>
                      </a:pPr>
                      <a:r>
                        <a:rPr lang="en-US" sz="1200" dirty="0">
                          <a:effectLst/>
                        </a:rPr>
                        <a:t>Property Donations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4000"/>
                        </a:lnSpc>
                        <a:spcBef>
                          <a:spcPts val="0"/>
                        </a:spcBef>
                        <a:spcAft>
                          <a:spcPts val="900"/>
                        </a:spcAft>
                      </a:pPr>
                      <a:r>
                        <a:rPr lang="en-US" sz="1200" dirty="0">
                          <a:effectLst/>
                        </a:rPr>
                        <a:t>Copy of the deed, current appraisal, and receipt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533400" y="1185754"/>
            <a:ext cx="108765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sng" strike="noStrike" cap="none" normalizeH="0" baseline="0" dirty="0" smtClean="0">
                <a:ln>
                  <a:noFill/>
                </a:ln>
                <a:solidFill>
                  <a:srgbClr val="003359"/>
                </a:solidFill>
                <a:effectLst/>
                <a:latin typeface="Arial" panose="020B0604020202020204" pitchFamily="34" charset="0"/>
                <a:ea typeface="Calibri" panose="020F0502020204030204" pitchFamily="34" charset="0"/>
                <a:cs typeface="Arial" panose="020B0604020202020204" pitchFamily="34" charset="0"/>
              </a:rPr>
              <a:t>What records should be kept</a:t>
            </a:r>
            <a:r>
              <a:rPr kumimoji="0" lang="en-US" altLang="en-US" sz="1600" b="0" i="0" u="none" strike="noStrike" cap="none" normalizeH="0" baseline="0" dirty="0" smtClean="0">
                <a:ln>
                  <a:noFill/>
                </a:ln>
                <a:solidFill>
                  <a:srgbClr val="003359"/>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en-US" sz="2000" b="0" i="0" u="none" strike="noStrike" cap="none" normalizeH="0" baseline="0" dirty="0" smtClean="0">
              <a:ln>
                <a:noFill/>
              </a:ln>
              <a:solidFill>
                <a:srgbClr val="003359"/>
              </a:solidFill>
              <a:effectLst/>
              <a:latin typeface="Arial" panose="020B0604020202020204" pitchFamily="34" charset="0"/>
              <a:cs typeface="Arial" panose="020B0604020202020204" pitchFamily="34" charset="0"/>
            </a:endParaRPr>
          </a:p>
        </p:txBody>
      </p:sp>
      <p:sp>
        <p:nvSpPr>
          <p:cNvPr id="6" name="TextBox 5"/>
          <p:cNvSpPr txBox="1"/>
          <p:nvPr/>
        </p:nvSpPr>
        <p:spPr>
          <a:xfrm>
            <a:off x="533400" y="4495800"/>
            <a:ext cx="7620000" cy="1477328"/>
          </a:xfrm>
          <a:prstGeom prst="rect">
            <a:avLst/>
          </a:prstGeom>
          <a:noFill/>
        </p:spPr>
        <p:txBody>
          <a:bodyPr wrap="square" rtlCol="0">
            <a:spAutoFit/>
          </a:bodyPr>
          <a:lstStyle/>
          <a:p>
            <a:r>
              <a:rPr lang="en-US" dirty="0" smtClean="0">
                <a:solidFill>
                  <a:srgbClr val="003359"/>
                </a:solidFill>
              </a:rPr>
              <a:t>Donor Acknowledgement Form = disclaimer</a:t>
            </a:r>
          </a:p>
          <a:p>
            <a:r>
              <a:rPr lang="en-US" dirty="0" smtClean="0">
                <a:solidFill>
                  <a:srgbClr val="003359"/>
                </a:solidFill>
              </a:rPr>
              <a:t>Donor Contribution Form = reporting </a:t>
            </a:r>
            <a:r>
              <a:rPr lang="en-US" dirty="0" smtClean="0">
                <a:solidFill>
                  <a:srgbClr val="003359"/>
                </a:solidFill>
              </a:rPr>
              <a:t>form</a:t>
            </a:r>
          </a:p>
          <a:p>
            <a:endParaRPr lang="en-US" dirty="0">
              <a:solidFill>
                <a:srgbClr val="003359"/>
              </a:solidFill>
            </a:endParaRPr>
          </a:p>
          <a:p>
            <a:r>
              <a:rPr lang="en-US" b="1" dirty="0" smtClean="0">
                <a:solidFill>
                  <a:srgbClr val="003359"/>
                </a:solidFill>
              </a:rPr>
              <a:t>Records should be kept for at least five years after your contract ends</a:t>
            </a:r>
          </a:p>
        </p:txBody>
      </p:sp>
    </p:spTree>
    <p:extLst>
      <p:ext uri="{BB962C8B-B14F-4D97-AF65-F5344CB8AC3E}">
        <p14:creationId xmlns:p14="http://schemas.microsoft.com/office/powerpoint/2010/main" val="3227194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64589" cy="5410200"/>
          </a:xfrm>
        </p:spPr>
        <p:txBody>
          <a:bodyPr/>
          <a:lstStyle/>
          <a:p>
            <a:pPr algn="ctr"/>
            <a:endParaRPr lang="en-US" sz="3200" dirty="0" smtClean="0"/>
          </a:p>
          <a:p>
            <a:pPr algn="ctr"/>
            <a:endParaRPr lang="en-US" sz="3200" dirty="0"/>
          </a:p>
          <a:p>
            <a:pPr algn="ctr"/>
            <a:r>
              <a:rPr lang="en-US" sz="3200" dirty="0" smtClean="0"/>
              <a:t>Congratulations on receiving 2019-20 Neighborhood Assistance Program</a:t>
            </a:r>
          </a:p>
          <a:p>
            <a:pPr algn="ctr"/>
            <a:r>
              <a:rPr lang="en-US" sz="3200" dirty="0" smtClean="0"/>
              <a:t>Tax Credits!</a:t>
            </a:r>
            <a:endParaRPr lang="en-US" sz="3200" dirty="0"/>
          </a:p>
          <a:p>
            <a:pPr algn="ctr"/>
            <a:endParaRPr lang="en-US" dirty="0" smtClean="0"/>
          </a:p>
          <a:p>
            <a:pPr algn="ctr"/>
            <a:endParaRPr lang="en-US" dirty="0"/>
          </a:p>
          <a:p>
            <a:pPr algn="ctr"/>
            <a:endParaRPr lang="en-US" dirty="0" smtClean="0"/>
          </a:p>
          <a:p>
            <a:r>
              <a:rPr lang="en-US" b="1" u="sng" cap="all" dirty="0" smtClean="0">
                <a:solidFill>
                  <a:srgbClr val="669900"/>
                </a:solidFill>
                <a:latin typeface="Arial" panose="020B0604020202020204" pitchFamily="34" charset="0"/>
                <a:cs typeface="Arial" panose="020B0604020202020204" pitchFamily="34" charset="0"/>
              </a:rPr>
              <a:t>Agenda</a:t>
            </a:r>
            <a:endParaRPr lang="en-US" dirty="0" smtClean="0"/>
          </a:p>
          <a:p>
            <a:pPr marL="285750" indent="-285750">
              <a:buFont typeface="Arial" panose="020B0604020202020204" pitchFamily="34" charset="0"/>
              <a:buChar char="•"/>
            </a:pPr>
            <a:r>
              <a:rPr lang="en-US" dirty="0" smtClean="0"/>
              <a:t>Introductions</a:t>
            </a:r>
          </a:p>
          <a:p>
            <a:pPr marL="285750" indent="-285750">
              <a:buFont typeface="Arial" panose="020B0604020202020204" pitchFamily="34" charset="0"/>
              <a:buChar char="•"/>
            </a:pPr>
            <a:r>
              <a:rPr lang="en-US" dirty="0" smtClean="0"/>
              <a:t>NAP Summary and Review</a:t>
            </a:r>
          </a:p>
          <a:p>
            <a:pPr marL="285750" indent="-285750">
              <a:buFont typeface="Arial" panose="020B0604020202020204" pitchFamily="34" charset="0"/>
              <a:buChar char="•"/>
            </a:pPr>
            <a:r>
              <a:rPr lang="en-US" dirty="0" smtClean="0"/>
              <a:t>Mandatory NAP Reports</a:t>
            </a:r>
          </a:p>
          <a:p>
            <a:pPr marL="285750" indent="-285750">
              <a:buFont typeface="Arial" panose="020B0604020202020204" pitchFamily="34" charset="0"/>
              <a:buChar char="•"/>
            </a:pPr>
            <a:r>
              <a:rPr lang="en-US" dirty="0" smtClean="0"/>
              <a:t>Contribution Policy</a:t>
            </a:r>
          </a:p>
          <a:p>
            <a:pPr marL="285750" indent="-285750">
              <a:buFont typeface="Arial" panose="020B0604020202020204" pitchFamily="34" charset="0"/>
              <a:buChar char="•"/>
            </a:pPr>
            <a:r>
              <a:rPr lang="en-US" dirty="0" smtClean="0"/>
              <a:t>Record Keeping</a:t>
            </a:r>
          </a:p>
          <a:p>
            <a:pPr marL="285750" indent="-285750">
              <a:buFont typeface="Arial" panose="020B0604020202020204" pitchFamily="34" charset="0"/>
              <a:buChar char="•"/>
            </a:pPr>
            <a:r>
              <a:rPr lang="en-US" dirty="0" smtClean="0"/>
              <a:t>Tax Preparation</a:t>
            </a:r>
          </a:p>
          <a:p>
            <a:pPr marL="285750" indent="-285750" algn="ctr">
              <a:buFont typeface="Arial" panose="020B0604020202020204" pitchFamily="34" charset="0"/>
              <a:buChar char="•"/>
            </a:pPr>
            <a:endParaRPr lang="en-US" dirty="0" smtClean="0"/>
          </a:p>
          <a:p>
            <a:pPr algn="ctr"/>
            <a:endParaRPr lang="en-US" b="1" u="sng" cap="all" dirty="0" smtClean="0">
              <a:solidFill>
                <a:srgbClr val="669900"/>
              </a:solidFill>
              <a:latin typeface="Arial" panose="020B0604020202020204" pitchFamily="34" charset="0"/>
              <a:cs typeface="Arial" panose="020B0604020202020204" pitchFamily="34" charset="0"/>
            </a:endParaRPr>
          </a:p>
          <a:p>
            <a:pPr algn="ctr"/>
            <a:endParaRPr lang="en-US" dirty="0" smtClean="0">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635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73" y="152400"/>
            <a:ext cx="8364537" cy="1143000"/>
          </a:xfrm>
        </p:spPr>
        <p:txBody>
          <a:bodyPr/>
          <a:lstStyle/>
          <a:p>
            <a:r>
              <a:rPr lang="en-US" dirty="0" smtClean="0"/>
              <a:t>Reporting donor contributions</a:t>
            </a:r>
            <a:endParaRPr lang="en-US" dirty="0"/>
          </a:p>
        </p:txBody>
      </p:sp>
      <p:sp>
        <p:nvSpPr>
          <p:cNvPr id="3" name="Content Placeholder 2"/>
          <p:cNvSpPr>
            <a:spLocks noGrp="1"/>
          </p:cNvSpPr>
          <p:nvPr>
            <p:ph idx="1"/>
          </p:nvPr>
        </p:nvSpPr>
        <p:spPr>
          <a:xfrm>
            <a:off x="468034" y="1219200"/>
            <a:ext cx="8242662" cy="4885183"/>
          </a:xfrm>
        </p:spPr>
        <p:txBody>
          <a:bodyPr/>
          <a:lstStyle/>
          <a:p>
            <a:r>
              <a:rPr lang="en-US" dirty="0" smtClean="0"/>
              <a:t>Each NAP recipient will be responsible for reporting donor contributions into </a:t>
            </a:r>
            <a:r>
              <a:rPr lang="en-US" dirty="0" err="1" smtClean="0"/>
              <a:t>IHCDAonline</a:t>
            </a:r>
            <a:endParaRPr lang="en-US" dirty="0" smtClean="0"/>
          </a:p>
          <a:p>
            <a:pPr marL="285750" indent="-285750">
              <a:buFont typeface="Arial" panose="020B0604020202020204" pitchFamily="34" charset="0"/>
              <a:buChar char="•"/>
            </a:pPr>
            <a:endParaRPr lang="en-US" dirty="0"/>
          </a:p>
          <a:p>
            <a:r>
              <a:rPr lang="en-US" dirty="0" smtClean="0"/>
              <a:t>The organization should have the donor complete a Donor Contribution Form or similar agency form with the contribution. </a:t>
            </a:r>
          </a:p>
          <a:p>
            <a:pPr marL="973138" lvl="1" indent="-285750"/>
            <a:r>
              <a:rPr lang="en-US" dirty="0" smtClean="0"/>
              <a:t>Agencies can also provide the donor with a contribution letter as documentation that the contribution was given and a tax credit was allocated.</a:t>
            </a:r>
          </a:p>
          <a:p>
            <a:pPr marL="285750" indent="-285750">
              <a:buFont typeface="Arial" panose="020B0604020202020204" pitchFamily="34" charset="0"/>
              <a:buChar char="•"/>
            </a:pPr>
            <a:endParaRPr lang="en-US" dirty="0"/>
          </a:p>
          <a:p>
            <a:r>
              <a:rPr lang="en-US" dirty="0" smtClean="0"/>
              <a:t>The donor’s information will be input into the online system. </a:t>
            </a:r>
          </a:p>
          <a:p>
            <a:pPr marL="285750" indent="-285750">
              <a:buFont typeface="Arial" panose="020B0604020202020204" pitchFamily="34" charset="0"/>
              <a:buChar char="•"/>
            </a:pPr>
            <a:endParaRPr lang="en-US" dirty="0"/>
          </a:p>
          <a:p>
            <a:r>
              <a:rPr lang="en-US" dirty="0" smtClean="0"/>
              <a:t>IHCDA will submit a statewide report with the donors’ information to the Department of Revenue (IDOR) each January, based on the 60% Benchmark Report. </a:t>
            </a:r>
          </a:p>
          <a:p>
            <a:pPr marL="973138" lvl="1" indent="-285750"/>
            <a:r>
              <a:rPr lang="en-US" dirty="0" smtClean="0"/>
              <a:t>This electronic report replaces the donor’s obligation to submit forms to IDOR.</a:t>
            </a:r>
          </a:p>
          <a:p>
            <a:pPr marL="973138" lvl="1" indent="-285750"/>
            <a:r>
              <a:rPr lang="en-US" dirty="0" smtClean="0"/>
              <a:t>This information will also be used to ensure that your organization has met the benchmark requirements for selling credits.</a:t>
            </a:r>
            <a:endParaRPr lang="en-US" dirty="0"/>
          </a:p>
        </p:txBody>
      </p:sp>
    </p:spTree>
    <p:extLst>
      <p:ext uri="{BB962C8B-B14F-4D97-AF65-F5344CB8AC3E}">
        <p14:creationId xmlns:p14="http://schemas.microsoft.com/office/powerpoint/2010/main" val="2316603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reporting important?</a:t>
            </a:r>
            <a:endParaRPr lang="en-US" dirty="0"/>
          </a:p>
        </p:txBody>
      </p:sp>
      <p:sp>
        <p:nvSpPr>
          <p:cNvPr id="3" name="Content Placeholder 2"/>
          <p:cNvSpPr>
            <a:spLocks noGrp="1"/>
          </p:cNvSpPr>
          <p:nvPr>
            <p:ph idx="1"/>
          </p:nvPr>
        </p:nvSpPr>
        <p:spPr/>
        <p:txBody>
          <a:bodyPr/>
          <a:lstStyle/>
          <a:p>
            <a:r>
              <a:rPr lang="en-US" sz="2000" dirty="0" smtClean="0"/>
              <a:t>It assists the state with keeping track of how many credits have been sold and helps ensure we don’t allocate more than allowed.</a:t>
            </a:r>
          </a:p>
          <a:p>
            <a:endParaRPr lang="en-US" sz="2000" dirty="0" smtClean="0"/>
          </a:p>
          <a:p>
            <a:endParaRPr lang="en-US" sz="2000" dirty="0" smtClean="0"/>
          </a:p>
          <a:p>
            <a:r>
              <a:rPr lang="en-US" sz="2000" dirty="0" smtClean="0"/>
              <a:t>It allows IHCDA to monitor the progress of NAP recipients and tax credit selling benchmarks.</a:t>
            </a:r>
          </a:p>
          <a:p>
            <a:endParaRPr lang="en-US" sz="2000" dirty="0" smtClean="0"/>
          </a:p>
          <a:p>
            <a:endParaRPr lang="en-US" sz="2000" dirty="0"/>
          </a:p>
          <a:p>
            <a:r>
              <a:rPr lang="en-US" sz="2000" dirty="0" smtClean="0"/>
              <a:t>Most importantly, it provides the documentation for reporting the donor information to IDOR.</a:t>
            </a:r>
          </a:p>
          <a:p>
            <a:endParaRPr lang="en-US" sz="2000" dirty="0"/>
          </a:p>
          <a:p>
            <a:r>
              <a:rPr lang="en-US" sz="2000" b="1" dirty="0" smtClean="0"/>
              <a:t>It’s very important that reporting is done correctly!!</a:t>
            </a:r>
            <a:endParaRPr lang="en-US" sz="2000" b="1" dirty="0"/>
          </a:p>
        </p:txBody>
      </p:sp>
    </p:spTree>
    <p:extLst>
      <p:ext uri="{BB962C8B-B14F-4D97-AF65-F5344CB8AC3E}">
        <p14:creationId xmlns:p14="http://schemas.microsoft.com/office/powerpoint/2010/main" val="1928647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364589" cy="4525963"/>
          </a:xfrm>
        </p:spPr>
        <p:txBody>
          <a:bodyPr/>
          <a:lstStyle/>
          <a:p>
            <a:r>
              <a:rPr lang="en-US" dirty="0" smtClean="0"/>
              <a:t>All NAP award recipients will be required to submit up to three reports per NAP award: 60% Benchmark, 100% Benchmark, and Expenditure Close-out Report. </a:t>
            </a:r>
          </a:p>
          <a:p>
            <a:endParaRPr lang="en-US" dirty="0" smtClean="0"/>
          </a:p>
          <a:p>
            <a:endParaRPr lang="en-US" dirty="0" smtClean="0"/>
          </a:p>
          <a:p>
            <a:r>
              <a:rPr lang="en-US" dirty="0" smtClean="0"/>
              <a:t>All contributions must be reported at </a:t>
            </a:r>
            <a:r>
              <a:rPr lang="en-US" b="1" dirty="0" err="1" smtClean="0"/>
              <a:t>IHCDAOnline</a:t>
            </a:r>
            <a:r>
              <a:rPr lang="en-US" dirty="0"/>
              <a:t> </a:t>
            </a:r>
            <a:r>
              <a:rPr lang="en-US" dirty="0" smtClean="0"/>
              <a:t>for the 60% and 100% Benchmark reports. Those reports will ask for the following information:</a:t>
            </a:r>
          </a:p>
          <a:p>
            <a:pPr marL="973138" lvl="1" indent="-285750"/>
            <a:r>
              <a:rPr lang="en-US" dirty="0" smtClean="0"/>
              <a:t>Contributor Name</a:t>
            </a:r>
          </a:p>
          <a:p>
            <a:pPr marL="973138" lvl="1" indent="-285750"/>
            <a:r>
              <a:rPr lang="en-US" dirty="0" smtClean="0"/>
              <a:t>Contributor Address</a:t>
            </a:r>
          </a:p>
          <a:p>
            <a:pPr marL="973138" lvl="1" indent="-285750"/>
            <a:r>
              <a:rPr lang="en-US" dirty="0" smtClean="0"/>
              <a:t>Contributor Tax ID (Social Security or Business Tax ID Number)</a:t>
            </a:r>
          </a:p>
          <a:p>
            <a:pPr marL="973138" lvl="1" indent="-285750"/>
            <a:r>
              <a:rPr lang="en-US" dirty="0" smtClean="0"/>
              <a:t>Date of Contribution</a:t>
            </a:r>
          </a:p>
          <a:p>
            <a:pPr marL="973138" lvl="1" indent="-285750"/>
            <a:r>
              <a:rPr lang="en-US" dirty="0" smtClean="0"/>
              <a:t>Amount of Contribution</a:t>
            </a:r>
          </a:p>
          <a:p>
            <a:endParaRPr lang="en-US" b="1" i="1" dirty="0" smtClean="0"/>
          </a:p>
          <a:p>
            <a:r>
              <a:rPr lang="en-US" dirty="0" smtClean="0"/>
              <a:t>The Close-Out Report will be completed on Jotform.com</a:t>
            </a:r>
            <a:endParaRPr lang="en-US" dirty="0"/>
          </a:p>
        </p:txBody>
      </p:sp>
      <p:sp>
        <p:nvSpPr>
          <p:cNvPr id="5" name="Title 1"/>
          <p:cNvSpPr txBox="1">
            <a:spLocks/>
          </p:cNvSpPr>
          <p:nvPr/>
        </p:nvSpPr>
        <p:spPr bwMode="auto">
          <a:xfrm>
            <a:off x="381052" y="304800"/>
            <a:ext cx="8364537"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b="1" i="0" kern="1200" cap="all">
                <a:solidFill>
                  <a:srgbClr val="A2AD00"/>
                </a:solidFill>
                <a:latin typeface="Arial Bold"/>
                <a:ea typeface="MS PGothic" pitchFamily="34"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MS PGothic" pitchFamily="34"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REPORTING PROCESS</a:t>
            </a:r>
          </a:p>
        </p:txBody>
      </p:sp>
    </p:spTree>
    <p:extLst>
      <p:ext uri="{BB962C8B-B14F-4D97-AF65-F5344CB8AC3E}">
        <p14:creationId xmlns:p14="http://schemas.microsoft.com/office/powerpoint/2010/main" val="283961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 Benchmark Reporting</a:t>
            </a:r>
            <a:endParaRPr lang="en-US" dirty="0"/>
          </a:p>
        </p:txBody>
      </p:sp>
      <p:sp>
        <p:nvSpPr>
          <p:cNvPr id="3" name="Content Placeholder 2"/>
          <p:cNvSpPr>
            <a:spLocks noGrp="1"/>
          </p:cNvSpPr>
          <p:nvPr>
            <p:ph idx="1"/>
          </p:nvPr>
        </p:nvSpPr>
        <p:spPr/>
        <p:txBody>
          <a:bodyPr/>
          <a:lstStyle/>
          <a:p>
            <a:r>
              <a:rPr lang="en-US" dirty="0" smtClean="0"/>
              <a:t>Reflects all </a:t>
            </a:r>
            <a:r>
              <a:rPr lang="en-US" dirty="0"/>
              <a:t>donations </a:t>
            </a:r>
            <a:r>
              <a:rPr lang="en-US" dirty="0" smtClean="0"/>
              <a:t>received between </a:t>
            </a:r>
            <a:r>
              <a:rPr lang="en-US" dirty="0"/>
              <a:t>July 1 and </a:t>
            </a:r>
            <a:r>
              <a:rPr lang="en-US" dirty="0" smtClean="0"/>
              <a:t>December 31, 2019.</a:t>
            </a:r>
          </a:p>
          <a:p>
            <a:endParaRPr lang="en-US" dirty="0"/>
          </a:p>
          <a:p>
            <a:r>
              <a:rPr lang="en-US" dirty="0" smtClean="0"/>
              <a:t>The </a:t>
            </a:r>
            <a:r>
              <a:rPr lang="en-US" dirty="0"/>
              <a:t>first report of the NAP cycle is due o</a:t>
            </a:r>
            <a:r>
              <a:rPr lang="en-US" dirty="0" smtClean="0"/>
              <a:t>n January 13, 2020. </a:t>
            </a:r>
          </a:p>
          <a:p>
            <a:endParaRPr lang="en-US" dirty="0"/>
          </a:p>
          <a:p>
            <a:r>
              <a:rPr lang="en-US" dirty="0" smtClean="0"/>
              <a:t>This </a:t>
            </a:r>
            <a:r>
              <a:rPr lang="en-US" dirty="0"/>
              <a:t>report must reflect a sale of a </a:t>
            </a:r>
            <a:r>
              <a:rPr lang="en-US" dirty="0">
                <a:solidFill>
                  <a:srgbClr val="FF0000"/>
                </a:solidFill>
              </a:rPr>
              <a:t>minimum of 60% </a:t>
            </a:r>
            <a:r>
              <a:rPr lang="en-US" dirty="0"/>
              <a:t>of each organization’s total credit allocation. </a:t>
            </a:r>
          </a:p>
          <a:p>
            <a:pPr marL="973138" lvl="1" indent="-285750"/>
            <a:r>
              <a:rPr lang="en-US" dirty="0" smtClean="0"/>
              <a:t>If this </a:t>
            </a:r>
            <a:r>
              <a:rPr lang="en-US" dirty="0"/>
              <a:t>benchmark is not </a:t>
            </a:r>
            <a:r>
              <a:rPr lang="en-US" dirty="0" smtClean="0"/>
              <a:t>met or the report is submitted (in full) late, </a:t>
            </a:r>
            <a:r>
              <a:rPr lang="en-US" b="1" dirty="0" smtClean="0"/>
              <a:t>the agency will lose eligibility for the following program year</a:t>
            </a:r>
          </a:p>
          <a:p>
            <a:endParaRPr lang="en-US" dirty="0"/>
          </a:p>
          <a:p>
            <a:r>
              <a:rPr lang="en-US" dirty="0" smtClean="0"/>
              <a:t>This </a:t>
            </a:r>
            <a:r>
              <a:rPr lang="en-US" dirty="0"/>
              <a:t>report is </a:t>
            </a:r>
            <a:r>
              <a:rPr lang="en-US" dirty="0" smtClean="0"/>
              <a:t>electronic </a:t>
            </a:r>
            <a:r>
              <a:rPr lang="en-US" dirty="0"/>
              <a:t>and is submitted via </a:t>
            </a:r>
            <a:r>
              <a:rPr lang="en-US" dirty="0" smtClean="0"/>
              <a:t>IHCDAOnline.com.</a:t>
            </a:r>
          </a:p>
          <a:p>
            <a:endParaRPr lang="en-US" dirty="0"/>
          </a:p>
          <a:p>
            <a:r>
              <a:rPr lang="en-US" b="1" dirty="0" smtClean="0"/>
              <a:t>***Please see the “NAP Reporting Instructions” document on the </a:t>
            </a:r>
            <a:r>
              <a:rPr lang="en-US" b="1" dirty="0"/>
              <a:t>NAP webpage: https://www.in.gov/myihcda/nap.htm</a:t>
            </a:r>
            <a:endParaRPr lang="en-US" b="1"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039433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Deallocation/reallocation</a:t>
            </a:r>
            <a:endParaRPr lang="en-US" dirty="0"/>
          </a:p>
        </p:txBody>
      </p:sp>
      <p:sp>
        <p:nvSpPr>
          <p:cNvPr id="3" name="Content Placeholder 2"/>
          <p:cNvSpPr>
            <a:spLocks noGrp="1"/>
          </p:cNvSpPr>
          <p:nvPr>
            <p:ph idx="1"/>
          </p:nvPr>
        </p:nvSpPr>
        <p:spPr/>
        <p:txBody>
          <a:bodyPr/>
          <a:lstStyle/>
          <a:p>
            <a:r>
              <a:rPr lang="en-US" dirty="0" smtClean="0"/>
              <a:t>In the past, if an organization did not meet the 60% benchmark by December 31</a:t>
            </a:r>
            <a:r>
              <a:rPr lang="en-US" baseline="30000" dirty="0" smtClean="0"/>
              <a:t>st</a:t>
            </a:r>
            <a:r>
              <a:rPr lang="en-US" dirty="0" smtClean="0"/>
              <a:t>, and/or submitted its benchmark report late, any unused credits would be deallocated and reallocated to organizations that had sold 100% of their credits.</a:t>
            </a:r>
          </a:p>
          <a:p>
            <a:endParaRPr lang="en-US" dirty="0" smtClean="0"/>
          </a:p>
          <a:p>
            <a:r>
              <a:rPr lang="en-US" dirty="0" smtClean="0"/>
              <a:t>In practice, only around 30 organizations would face deallocation, while over 100 would be eligible for reallocation, which led to reallocation contracts for less than $500 in credits.</a:t>
            </a:r>
          </a:p>
          <a:p>
            <a:endParaRPr lang="en-US" dirty="0" smtClean="0"/>
          </a:p>
          <a:p>
            <a:r>
              <a:rPr lang="en-US" dirty="0" smtClean="0"/>
              <a:t>Given the amount of time this process takes and how few credits are involved, IHCDA is considering NOT doing this process if the total credits available for reallocation is below a certain amount.</a:t>
            </a:r>
          </a:p>
          <a:p>
            <a:endParaRPr lang="en-US" dirty="0" smtClean="0"/>
          </a:p>
          <a:p>
            <a:r>
              <a:rPr lang="en-US" dirty="0" smtClean="0"/>
              <a:t>Agencies eligible for deallocation will still lose eligibility in the next program round, but they may have the opportunity to sell the remainder of their credits in the current program year.</a:t>
            </a:r>
            <a:endParaRPr lang="en-US" dirty="0"/>
          </a:p>
        </p:txBody>
      </p:sp>
    </p:spTree>
    <p:extLst>
      <p:ext uri="{BB962C8B-B14F-4D97-AF65-F5344CB8AC3E}">
        <p14:creationId xmlns:p14="http://schemas.microsoft.com/office/powerpoint/2010/main" val="312566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Benchmark Report</a:t>
            </a:r>
            <a:endParaRPr lang="en-US" dirty="0"/>
          </a:p>
        </p:txBody>
      </p:sp>
      <p:sp>
        <p:nvSpPr>
          <p:cNvPr id="3" name="Content Placeholder 2"/>
          <p:cNvSpPr>
            <a:spLocks noGrp="1"/>
          </p:cNvSpPr>
          <p:nvPr>
            <p:ph idx="1"/>
          </p:nvPr>
        </p:nvSpPr>
        <p:spPr/>
        <p:txBody>
          <a:bodyPr/>
          <a:lstStyle/>
          <a:p>
            <a:r>
              <a:rPr lang="en-US" dirty="0" smtClean="0"/>
              <a:t>Reflects all donations received </a:t>
            </a:r>
            <a:r>
              <a:rPr lang="en-US" dirty="0"/>
              <a:t>between </a:t>
            </a:r>
            <a:r>
              <a:rPr lang="en-US" dirty="0" smtClean="0"/>
              <a:t>January 1 </a:t>
            </a:r>
            <a:r>
              <a:rPr lang="en-US" dirty="0"/>
              <a:t>and March 31, </a:t>
            </a:r>
            <a:r>
              <a:rPr lang="en-US" dirty="0" smtClean="0"/>
              <a:t>2020.</a:t>
            </a:r>
          </a:p>
          <a:p>
            <a:endParaRPr lang="en-US" b="1" dirty="0">
              <a:solidFill>
                <a:srgbClr val="FF0000"/>
              </a:solidFill>
            </a:endParaRPr>
          </a:p>
          <a:p>
            <a:r>
              <a:rPr lang="en-US" dirty="0"/>
              <a:t>The second report of the NAP cycle is </a:t>
            </a:r>
            <a:r>
              <a:rPr lang="en-US" dirty="0" smtClean="0"/>
              <a:t>due on </a:t>
            </a:r>
            <a:r>
              <a:rPr lang="en-US" dirty="0"/>
              <a:t>April </a:t>
            </a:r>
            <a:r>
              <a:rPr lang="en-US" dirty="0" smtClean="0"/>
              <a:t>13, 2020. </a:t>
            </a:r>
          </a:p>
          <a:p>
            <a:endParaRPr lang="en-US" dirty="0"/>
          </a:p>
          <a:p>
            <a:r>
              <a:rPr lang="en-US" dirty="0" smtClean="0"/>
              <a:t>This </a:t>
            </a:r>
            <a:r>
              <a:rPr lang="en-US" dirty="0"/>
              <a:t>report must </a:t>
            </a:r>
            <a:r>
              <a:rPr lang="en-US" dirty="0">
                <a:solidFill>
                  <a:srgbClr val="FF0000"/>
                </a:solidFill>
              </a:rPr>
              <a:t>reflect the sale of 100% </a:t>
            </a:r>
            <a:r>
              <a:rPr lang="en-US" dirty="0"/>
              <a:t>of each organization’s total credit allocation</a:t>
            </a:r>
            <a:r>
              <a:rPr lang="en-US" dirty="0" smtClean="0"/>
              <a:t>.</a:t>
            </a:r>
          </a:p>
          <a:p>
            <a:endParaRPr lang="en-US" dirty="0"/>
          </a:p>
          <a:p>
            <a:r>
              <a:rPr lang="en-US" dirty="0" smtClean="0"/>
              <a:t>Organizations who are unable to sell 100% of their allocated tax credits, or who submit their report (in full) late will not be eligible for the following NAP round. They can sell their remaining credits until June 5, 2020.</a:t>
            </a:r>
          </a:p>
          <a:p>
            <a:endParaRPr lang="en-US" dirty="0"/>
          </a:p>
          <a:p>
            <a:r>
              <a:rPr lang="en-US" dirty="0" smtClean="0"/>
              <a:t>Organizations that sold 100% of their credits by December and reported them in January do not need to complete this report.</a:t>
            </a:r>
          </a:p>
          <a:p>
            <a:endParaRPr lang="en-US" dirty="0" smtClean="0"/>
          </a:p>
          <a:p>
            <a:r>
              <a:rPr lang="en-US" b="1" dirty="0"/>
              <a:t>***Please see the “NAP Reporting Instructions” document </a:t>
            </a:r>
            <a:r>
              <a:rPr lang="en-US" b="1" dirty="0" smtClean="0"/>
              <a:t>on the </a:t>
            </a:r>
            <a:r>
              <a:rPr lang="en-US" b="1" dirty="0"/>
              <a:t>NAP webpage: https://www.in.gov/myihcda/nap.htm</a:t>
            </a:r>
          </a:p>
          <a:p>
            <a:endParaRPr lang="en-US" dirty="0"/>
          </a:p>
          <a:p>
            <a:r>
              <a:rPr lang="en-US" dirty="0"/>
              <a:t/>
            </a:r>
            <a:br>
              <a:rPr lang="en-US" dirty="0"/>
            </a:br>
            <a:endParaRPr lang="en-US" b="1" dirty="0">
              <a:solidFill>
                <a:srgbClr val="FF0000"/>
              </a:solidFill>
            </a:endParaRPr>
          </a:p>
        </p:txBody>
      </p:sp>
    </p:spTree>
    <p:extLst>
      <p:ext uri="{BB962C8B-B14F-4D97-AF65-F5344CB8AC3E}">
        <p14:creationId xmlns:p14="http://schemas.microsoft.com/office/powerpoint/2010/main" val="2349333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Closeout report</a:t>
            </a:r>
            <a:endParaRPr lang="en-US" dirty="0"/>
          </a:p>
        </p:txBody>
      </p:sp>
      <p:sp>
        <p:nvSpPr>
          <p:cNvPr id="3" name="Content Placeholder 2"/>
          <p:cNvSpPr>
            <a:spLocks noGrp="1"/>
          </p:cNvSpPr>
          <p:nvPr>
            <p:ph idx="1"/>
          </p:nvPr>
        </p:nvSpPr>
        <p:spPr>
          <a:xfrm>
            <a:off x="335273" y="1600200"/>
            <a:ext cx="8364589" cy="4351783"/>
          </a:xfrm>
        </p:spPr>
        <p:txBody>
          <a:bodyPr/>
          <a:lstStyle/>
          <a:p>
            <a:r>
              <a:rPr lang="en-US" dirty="0" smtClean="0"/>
              <a:t>This report details how the funds raised were used (by September 15), based on the application submitted.</a:t>
            </a:r>
          </a:p>
          <a:p>
            <a:endParaRPr lang="en-US" dirty="0"/>
          </a:p>
          <a:p>
            <a:r>
              <a:rPr lang="en-US" dirty="0" smtClean="0"/>
              <a:t>It will describe the impact that funds had on a local program, clients, or community.</a:t>
            </a:r>
          </a:p>
          <a:p>
            <a:endParaRPr lang="en-US" dirty="0"/>
          </a:p>
          <a:p>
            <a:r>
              <a:rPr lang="en-US" b="1" dirty="0" smtClean="0">
                <a:solidFill>
                  <a:srgbClr val="FF0000"/>
                </a:solidFill>
              </a:rPr>
              <a:t>The </a:t>
            </a:r>
            <a:r>
              <a:rPr lang="en-US" b="1" dirty="0">
                <a:solidFill>
                  <a:srgbClr val="FF0000"/>
                </a:solidFill>
              </a:rPr>
              <a:t>final </a:t>
            </a:r>
            <a:r>
              <a:rPr lang="en-US" b="1" dirty="0" smtClean="0">
                <a:solidFill>
                  <a:srgbClr val="FF0000"/>
                </a:solidFill>
              </a:rPr>
              <a:t>2019-2020 </a:t>
            </a:r>
            <a:r>
              <a:rPr lang="en-US" b="1" dirty="0">
                <a:solidFill>
                  <a:srgbClr val="FF0000"/>
                </a:solidFill>
              </a:rPr>
              <a:t>Close-Out Report is due on September 30, </a:t>
            </a:r>
            <a:r>
              <a:rPr lang="en-US" b="1" dirty="0" smtClean="0">
                <a:solidFill>
                  <a:srgbClr val="FF0000"/>
                </a:solidFill>
              </a:rPr>
              <a:t>2020. </a:t>
            </a:r>
          </a:p>
          <a:p>
            <a:endParaRPr lang="en-US" dirty="0"/>
          </a:p>
          <a:p>
            <a:r>
              <a:rPr lang="en-US" dirty="0" smtClean="0"/>
              <a:t>This </a:t>
            </a:r>
            <a:r>
              <a:rPr lang="en-US" dirty="0"/>
              <a:t>report is </a:t>
            </a:r>
            <a:r>
              <a:rPr lang="en-US" dirty="0" smtClean="0"/>
              <a:t>done on Jotform.com; the link will be emailed out later in the year.</a:t>
            </a:r>
          </a:p>
          <a:p>
            <a:endParaRPr lang="en-US" dirty="0"/>
          </a:p>
          <a:p>
            <a:r>
              <a:rPr lang="en-US" dirty="0" smtClean="0"/>
              <a:t>Late reports will result in loss of eligibility for the 2021-2022 program round; no report will result in the loss of eligibility for the next three program rounds.</a:t>
            </a:r>
          </a:p>
          <a:p>
            <a:endParaRPr lang="en-US" dirty="0"/>
          </a:p>
        </p:txBody>
      </p:sp>
    </p:spTree>
    <p:extLst>
      <p:ext uri="{BB962C8B-B14F-4D97-AF65-F5344CB8AC3E}">
        <p14:creationId xmlns:p14="http://schemas.microsoft.com/office/powerpoint/2010/main" val="1491791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Claiming the NAP Credits</a:t>
            </a:r>
            <a:endParaRPr lang="en-US" dirty="0"/>
          </a:p>
        </p:txBody>
      </p:sp>
      <p:sp>
        <p:nvSpPr>
          <p:cNvPr id="3" name="Content Placeholder 2"/>
          <p:cNvSpPr>
            <a:spLocks noGrp="1"/>
          </p:cNvSpPr>
          <p:nvPr>
            <p:ph idx="1"/>
          </p:nvPr>
        </p:nvSpPr>
        <p:spPr>
          <a:xfrm>
            <a:off x="304800" y="1219200"/>
            <a:ext cx="8364589" cy="5562600"/>
          </a:xfrm>
        </p:spPr>
        <p:txBody>
          <a:bodyPr/>
          <a:lstStyle/>
          <a:p>
            <a:r>
              <a:rPr lang="en-US" sz="1600" dirty="0" smtClean="0"/>
              <a:t>Mid-Year Reporting is timed to align with the annual tax filing season.</a:t>
            </a:r>
          </a:p>
          <a:p>
            <a:endParaRPr lang="en-US" sz="1600" dirty="0" smtClean="0"/>
          </a:p>
          <a:p>
            <a:r>
              <a:rPr lang="en-US" sz="1600" dirty="0" smtClean="0"/>
              <a:t>Donors will claim their credits during the applicable tax season. The information will be approved or rejected by IDOR. </a:t>
            </a:r>
          </a:p>
          <a:p>
            <a:endParaRPr lang="en-US" sz="1600" dirty="0" smtClean="0"/>
          </a:p>
          <a:p>
            <a:r>
              <a:rPr lang="en-US" sz="1600" dirty="0" smtClean="0"/>
              <a:t>If your donor’s tax credits are denied by the Indiana Department of Revenue, they will most likely notify you. The following steps should be taken:</a:t>
            </a:r>
          </a:p>
          <a:p>
            <a:pPr marL="973138" lvl="1" indent="-285750"/>
            <a:r>
              <a:rPr lang="en-US" sz="1400" dirty="0" smtClean="0"/>
              <a:t>Verify that the contribution was made.</a:t>
            </a:r>
          </a:p>
          <a:p>
            <a:pPr marL="973138" lvl="1" indent="-285750"/>
            <a:r>
              <a:rPr lang="en-US" sz="1400" dirty="0" smtClean="0"/>
              <a:t>Verify that the contribution was reported.</a:t>
            </a:r>
          </a:p>
          <a:p>
            <a:pPr marL="973138" lvl="1" indent="-285750"/>
            <a:r>
              <a:rPr lang="en-US" sz="1400" dirty="0" smtClean="0"/>
              <a:t>Verify that the information reported was accurate.</a:t>
            </a:r>
          </a:p>
          <a:p>
            <a:pPr marL="973138" lvl="1" indent="-285750"/>
            <a:r>
              <a:rPr lang="en-US" sz="1400" dirty="0" smtClean="0"/>
              <a:t>Verify that the donor isn’t trying to claim more credits (total) than allowed</a:t>
            </a:r>
            <a:endParaRPr lang="en-US" sz="1400" dirty="0"/>
          </a:p>
          <a:p>
            <a:pPr lvl="1" indent="0">
              <a:buNone/>
            </a:pPr>
            <a:endParaRPr lang="en-US" sz="1400" dirty="0"/>
          </a:p>
          <a:p>
            <a:r>
              <a:rPr lang="en-US" sz="1600" dirty="0" smtClean="0"/>
              <a:t>If the credit was not reported or reported incorrectly, then the organization will need to enter the information into the online system and contact IHCDA that additional credits were entered. IHCDA will submit the additional info to IDOR.</a:t>
            </a:r>
          </a:p>
          <a:p>
            <a:endParaRPr lang="en-US" sz="1600" dirty="0"/>
          </a:p>
          <a:p>
            <a:r>
              <a:rPr lang="en-US" sz="1600" dirty="0" smtClean="0"/>
              <a:t>If the credits were reported properly, then IHCDA will review the report and work with IDOR about the reporting. </a:t>
            </a:r>
          </a:p>
          <a:p>
            <a:pPr marL="285750" indent="-285750">
              <a:buFont typeface="Arial" panose="020B0604020202020204" pitchFamily="34" charset="0"/>
              <a:buChar char="•"/>
            </a:pPr>
            <a:endParaRPr lang="en-US" sz="1600" dirty="0"/>
          </a:p>
          <a:p>
            <a:r>
              <a:rPr lang="en-US" sz="1600" dirty="0" smtClean="0">
                <a:solidFill>
                  <a:srgbClr val="FF0000"/>
                </a:solidFill>
              </a:rPr>
              <a:t>Agencies should not send donors to IDOR without</a:t>
            </a:r>
          </a:p>
          <a:p>
            <a:r>
              <a:rPr lang="en-US" sz="1600" dirty="0">
                <a:solidFill>
                  <a:srgbClr val="FF0000"/>
                </a:solidFill>
              </a:rPr>
              <a:t>p</a:t>
            </a:r>
            <a:r>
              <a:rPr lang="en-US" sz="1600" dirty="0" smtClean="0">
                <a:solidFill>
                  <a:srgbClr val="FF0000"/>
                </a:solidFill>
              </a:rPr>
              <a:t>rior review of the information by IHCDA or the </a:t>
            </a:r>
          </a:p>
          <a:p>
            <a:r>
              <a:rPr lang="en-US" sz="1600" dirty="0" smtClean="0">
                <a:solidFill>
                  <a:srgbClr val="FF0000"/>
                </a:solidFill>
              </a:rPr>
              <a:t>organization.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330005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Contacting IHCDA</a:t>
            </a:r>
            <a:endParaRPr lang="en-US" dirty="0"/>
          </a:p>
        </p:txBody>
      </p:sp>
      <p:sp>
        <p:nvSpPr>
          <p:cNvPr id="3" name="Content Placeholder 2"/>
          <p:cNvSpPr>
            <a:spLocks noGrp="1"/>
          </p:cNvSpPr>
          <p:nvPr>
            <p:ph idx="1"/>
          </p:nvPr>
        </p:nvSpPr>
        <p:spPr>
          <a:xfrm>
            <a:off x="304800" y="1417638"/>
            <a:ext cx="8364589" cy="5364162"/>
          </a:xfrm>
        </p:spPr>
        <p:txBody>
          <a:bodyPr/>
          <a:lstStyle/>
          <a:p>
            <a:r>
              <a:rPr lang="en-US" sz="1600" dirty="0" smtClean="0"/>
              <a:t>If you have a </a:t>
            </a:r>
            <a:r>
              <a:rPr lang="en-US" sz="1600" b="1" dirty="0" smtClean="0"/>
              <a:t>program question</a:t>
            </a:r>
            <a:r>
              <a:rPr lang="en-US" sz="1600" dirty="0" smtClean="0"/>
              <a:t>, first review your contract, the manual and the documents provided on </a:t>
            </a:r>
            <a:r>
              <a:rPr lang="en-US" sz="1600" dirty="0"/>
              <a:t>IHCDA’s website: </a:t>
            </a:r>
            <a:r>
              <a:rPr lang="en-US" sz="1600" dirty="0">
                <a:hlinkClick r:id="rId3"/>
              </a:rPr>
              <a:t>https://</a:t>
            </a:r>
            <a:r>
              <a:rPr lang="en-US" sz="1600" dirty="0" smtClean="0">
                <a:hlinkClick r:id="rId3"/>
              </a:rPr>
              <a:t>www.in.gov/myihcda/nap.htm</a:t>
            </a:r>
            <a:endParaRPr lang="en-US" sz="1600" dirty="0" smtClean="0"/>
          </a:p>
          <a:p>
            <a:endParaRPr lang="en-US" sz="1600" dirty="0"/>
          </a:p>
          <a:p>
            <a:r>
              <a:rPr lang="en-US" sz="1600" dirty="0" smtClean="0"/>
              <a:t>If you can’t find your answer in those resources, or if you find conflicting information, please EMAIL us at </a:t>
            </a:r>
            <a:r>
              <a:rPr lang="en-US" sz="1600" dirty="0" smtClean="0">
                <a:hlinkClick r:id="rId4"/>
              </a:rPr>
              <a:t>nap@ihcda.in.gov</a:t>
            </a:r>
            <a:r>
              <a:rPr lang="en-US" sz="1600" dirty="0" smtClean="0"/>
              <a:t>.</a:t>
            </a:r>
          </a:p>
          <a:p>
            <a:pPr marL="973138" lvl="1" indent="-285750"/>
            <a:r>
              <a:rPr lang="en-US" sz="1400" dirty="0" smtClean="0"/>
              <a:t>Include your organization, your contract number, and the exact report if it’s a reporting-related question</a:t>
            </a:r>
          </a:p>
          <a:p>
            <a:pPr lvl="1" indent="0">
              <a:buNone/>
            </a:pPr>
            <a:endParaRPr lang="en-US" sz="1400" dirty="0" smtClean="0"/>
          </a:p>
          <a:p>
            <a:r>
              <a:rPr lang="en-US" sz="1600" dirty="0" smtClean="0"/>
              <a:t>If you end up having to call Veronica or Veda, please preface your call with “I have a NAP-related question” and have your organization and contract number handy</a:t>
            </a:r>
          </a:p>
          <a:p>
            <a:pPr marL="973138" lvl="1" indent="-285750"/>
            <a:r>
              <a:rPr lang="en-US" sz="1400" dirty="0" smtClean="0"/>
              <a:t>We may still ask you to email us</a:t>
            </a:r>
          </a:p>
          <a:p>
            <a:pPr marL="973138" lvl="1" indent="-285750"/>
            <a:endParaRPr lang="en-US" sz="1400" dirty="0"/>
          </a:p>
          <a:p>
            <a:endParaRPr lang="en-US" sz="1600" dirty="0" smtClean="0"/>
          </a:p>
          <a:p>
            <a:r>
              <a:rPr lang="en-US" sz="1600" dirty="0" smtClean="0"/>
              <a:t>If you have a question about using </a:t>
            </a:r>
            <a:r>
              <a:rPr lang="en-US" sz="1600" dirty="0" err="1" smtClean="0"/>
              <a:t>IHCDAonline</a:t>
            </a:r>
            <a:r>
              <a:rPr lang="en-US" sz="1600" dirty="0" smtClean="0"/>
              <a:t>, please email our claims department at </a:t>
            </a:r>
            <a:r>
              <a:rPr lang="en-US" sz="1600" dirty="0" smtClean="0">
                <a:hlinkClick r:id="rId5"/>
              </a:rPr>
              <a:t>claims@ihcda.in.gov</a:t>
            </a:r>
            <a:r>
              <a:rPr lang="en-US" sz="1600" dirty="0" smtClean="0"/>
              <a:t>.</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367346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Register on </a:t>
            </a:r>
            <a:r>
              <a:rPr lang="en-US" dirty="0" err="1" smtClean="0"/>
              <a:t>IHCDAonline</a:t>
            </a:r>
            <a:r>
              <a:rPr lang="en-US" dirty="0" smtClean="0"/>
              <a:t> if you and/or your organization hasn’t already</a:t>
            </a:r>
          </a:p>
          <a:p>
            <a:endParaRPr lang="en-US" dirty="0" smtClean="0"/>
          </a:p>
          <a:p>
            <a:pPr marL="342900" indent="-342900">
              <a:buFont typeface="Arial" panose="020B0604020202020204" pitchFamily="34" charset="0"/>
              <a:buChar char="•"/>
            </a:pPr>
            <a:r>
              <a:rPr lang="en-US" dirty="0" smtClean="0"/>
              <a:t>Follow the instructions on the NAP Reporting Document</a:t>
            </a:r>
          </a:p>
          <a:p>
            <a:pPr marL="342900" indent="-342900">
              <a:buFont typeface="Arial" panose="020B0604020202020204" pitchFamily="34" charset="0"/>
              <a:buChar char="•"/>
            </a:pPr>
            <a:r>
              <a:rPr lang="en-US" dirty="0" smtClean="0"/>
              <a:t>Do this before your 60% Benchmark Report is due, and contact Claims if you have issues</a:t>
            </a:r>
          </a:p>
          <a:p>
            <a:pPr marL="342900" indent="-342900">
              <a:buFont typeface="Arial" panose="020B0604020202020204" pitchFamily="34" charset="0"/>
              <a:buChar char="•"/>
            </a:pPr>
            <a:r>
              <a:rPr lang="en-US" dirty="0" smtClean="0"/>
              <a:t>Do this now and work through issues when you have time, rather than flooding Claims’ phone and email inboxes right before the 60% Benchmark is due</a:t>
            </a:r>
          </a:p>
          <a:p>
            <a:pPr marL="973138" lvl="1" indent="-285750"/>
            <a:endParaRPr lang="en-US" dirty="0"/>
          </a:p>
        </p:txBody>
      </p:sp>
    </p:spTree>
    <p:extLst>
      <p:ext uri="{BB962C8B-B14F-4D97-AF65-F5344CB8AC3E}">
        <p14:creationId xmlns:p14="http://schemas.microsoft.com/office/powerpoint/2010/main" val="3606606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911" y="1295400"/>
            <a:ext cx="8364589" cy="3657600"/>
          </a:xfrm>
        </p:spPr>
        <p:txBody>
          <a:bodyPr/>
          <a:lstStyle/>
          <a:p>
            <a:pPr algn="ctr"/>
            <a:endParaRPr lang="en-US" dirty="0" smtClean="0"/>
          </a:p>
          <a:p>
            <a:r>
              <a:rPr lang="en-US" b="1" u="sng" cap="all" dirty="0" smtClean="0">
                <a:latin typeface="Arial" panose="020B0604020202020204" pitchFamily="34" charset="0"/>
                <a:cs typeface="Arial" panose="020B0604020202020204" pitchFamily="34" charset="0"/>
              </a:rPr>
              <a:t>Our vision for Indiana</a:t>
            </a:r>
          </a:p>
          <a:p>
            <a:r>
              <a:rPr lang="en-US" dirty="0" smtClean="0">
                <a:latin typeface="Arial" panose="020B0604020202020204" pitchFamily="34" charset="0"/>
                <a:cs typeface="Arial" panose="020B0604020202020204" pitchFamily="34" charset="0"/>
              </a:rPr>
              <a:t>An Indiana with a sustainable quality of life for all Hoosiers in the community of their choice.</a:t>
            </a:r>
          </a:p>
          <a:p>
            <a:pPr lvl="0"/>
            <a:endParaRPr lang="en-US" u="sng" cap="all" dirty="0">
              <a:solidFill>
                <a:srgbClr val="A2AD00"/>
              </a:solidFill>
              <a:latin typeface="Arial" panose="020B0604020202020204" pitchFamily="34" charset="0"/>
              <a:cs typeface="Arial" panose="020B0604020202020204" pitchFamily="34" charset="0"/>
            </a:endParaRPr>
          </a:p>
          <a:p>
            <a:pPr lvl="0"/>
            <a:r>
              <a:rPr lang="en-US" b="1" u="sng" cap="all" dirty="0" smtClean="0">
                <a:latin typeface="Arial" panose="020B0604020202020204" pitchFamily="34" charset="0"/>
                <a:cs typeface="Arial" panose="020B0604020202020204" pitchFamily="34" charset="0"/>
              </a:rPr>
              <a:t>Our mission</a:t>
            </a:r>
            <a:endParaRPr lang="en-US" b="1" u="sng" cap="all"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To provide housing opportunities, promote self-sufficiency, and strengthen communities.</a:t>
            </a:r>
          </a:p>
        </p:txBody>
      </p:sp>
      <p:sp>
        <p:nvSpPr>
          <p:cNvPr id="4" name="Title 1"/>
          <p:cNvSpPr>
            <a:spLocks noGrp="1"/>
          </p:cNvSpPr>
          <p:nvPr>
            <p:ph type="title"/>
          </p:nvPr>
        </p:nvSpPr>
        <p:spPr>
          <a:xfrm>
            <a:off x="334963" y="274638"/>
            <a:ext cx="8364537" cy="1143000"/>
          </a:xfrm>
        </p:spPr>
        <p:txBody>
          <a:bodyPr/>
          <a:lstStyle/>
          <a:p>
            <a:pPr algn="ctr"/>
            <a:r>
              <a:rPr lang="en-US" dirty="0" smtClean="0"/>
              <a:t>IHCDA</a:t>
            </a:r>
            <a:endParaRPr lang="en-US" dirty="0"/>
          </a:p>
        </p:txBody>
      </p:sp>
    </p:spTree>
    <p:extLst>
      <p:ext uri="{BB962C8B-B14F-4D97-AF65-F5344CB8AC3E}">
        <p14:creationId xmlns:p14="http://schemas.microsoft.com/office/powerpoint/2010/main" val="1499200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610600" cy="2971800"/>
          </a:xfrm>
        </p:spPr>
        <p:txBody>
          <a:bodyPr>
            <a:normAutofit/>
          </a:bodyPr>
          <a:lstStyle/>
          <a:p>
            <a:pPr>
              <a:defRPr/>
            </a:pPr>
            <a:r>
              <a:rPr lang="en-US" sz="3100" b="1" cap="none" dirty="0" smtClean="0">
                <a:solidFill>
                  <a:schemeClr val="bg1"/>
                </a:solidFill>
                <a:latin typeface="Gill Sans MT" panose="020B0502020104020203" pitchFamily="34" charset="0"/>
                <a:ea typeface="ＭＳ Ｐゴシック" pitchFamily="-111" charset="-128"/>
              </a:rPr>
              <a:t>Thank you for participating in this webinar. </a:t>
            </a:r>
            <a:br>
              <a:rPr lang="en-US" sz="3100" b="1" cap="none" dirty="0" smtClean="0">
                <a:solidFill>
                  <a:schemeClr val="bg1"/>
                </a:solidFill>
                <a:latin typeface="Gill Sans MT" panose="020B0502020104020203" pitchFamily="34" charset="0"/>
                <a:ea typeface="ＭＳ Ｐゴシック" pitchFamily="-111" charset="-128"/>
              </a:rPr>
            </a:br>
            <a:r>
              <a:rPr lang="en-US" sz="3100" b="1" cap="none" dirty="0">
                <a:solidFill>
                  <a:schemeClr val="bg1"/>
                </a:solidFill>
                <a:latin typeface="Gill Sans MT" panose="020B0502020104020203" pitchFamily="34" charset="0"/>
                <a:ea typeface="ＭＳ Ｐゴシック" pitchFamily="-111" charset="-128"/>
              </a:rPr>
              <a:t/>
            </a:r>
            <a:br>
              <a:rPr lang="en-US" sz="3100" b="1" cap="none" dirty="0">
                <a:solidFill>
                  <a:schemeClr val="bg1"/>
                </a:solidFill>
                <a:latin typeface="Gill Sans MT" panose="020B0502020104020203" pitchFamily="34" charset="0"/>
                <a:ea typeface="ＭＳ Ｐゴシック" pitchFamily="-111" charset="-128"/>
              </a:rPr>
            </a:br>
            <a:r>
              <a:rPr lang="en-US" sz="3100" b="1" cap="none" dirty="0" smtClean="0">
                <a:solidFill>
                  <a:schemeClr val="bg1"/>
                </a:solidFill>
                <a:latin typeface="Gill Sans MT" panose="020B0502020104020203" pitchFamily="34" charset="0"/>
                <a:ea typeface="ＭＳ Ｐゴシック" pitchFamily="-111" charset="-128"/>
              </a:rPr>
              <a:t>If you have any unanswered questions, please contact us at</a:t>
            </a:r>
            <a:br>
              <a:rPr lang="en-US" sz="3100" b="1" cap="none" dirty="0" smtClean="0">
                <a:solidFill>
                  <a:schemeClr val="bg1"/>
                </a:solidFill>
                <a:latin typeface="Gill Sans MT" panose="020B0502020104020203" pitchFamily="34" charset="0"/>
                <a:ea typeface="ＭＳ Ｐゴシック" pitchFamily="-111" charset="-128"/>
              </a:rPr>
            </a:br>
            <a:r>
              <a:rPr lang="en-US" sz="3100" b="1" cap="none" dirty="0" smtClean="0">
                <a:solidFill>
                  <a:schemeClr val="bg1">
                    <a:lumMod val="95000"/>
                  </a:schemeClr>
                </a:solidFill>
                <a:latin typeface="Gill Sans MT" panose="020B0502020104020203" pitchFamily="34" charset="0"/>
                <a:ea typeface="ＭＳ Ｐゴシック" pitchFamily="-111" charset="-128"/>
              </a:rPr>
              <a:t>NAP@ihcda.in.gov</a:t>
            </a:r>
            <a:r>
              <a:rPr lang="en-US" sz="3100" b="1" cap="none" dirty="0" smtClean="0">
                <a:solidFill>
                  <a:schemeClr val="bg1"/>
                </a:solidFill>
                <a:latin typeface="Gill Sans MT" panose="020B0502020104020203" pitchFamily="34" charset="0"/>
                <a:ea typeface="ＭＳ Ｐゴシック" pitchFamily="-111" charset="-128"/>
              </a:rPr>
              <a:t/>
            </a:r>
            <a:br>
              <a:rPr lang="en-US" sz="3100" b="1" cap="none" dirty="0" smtClean="0">
                <a:solidFill>
                  <a:schemeClr val="bg1"/>
                </a:solidFill>
                <a:latin typeface="Gill Sans MT" panose="020B0502020104020203" pitchFamily="34" charset="0"/>
                <a:ea typeface="ＭＳ Ｐゴシック" pitchFamily="-111" charset="-128"/>
              </a:rPr>
            </a:br>
            <a:endParaRPr lang="en-US" sz="3100" b="1" cap="none" dirty="0" smtClean="0">
              <a:solidFill>
                <a:schemeClr val="bg1"/>
              </a:solidFill>
              <a:latin typeface="Gill Sans MT" panose="020B0502020104020203" pitchFamily="34" charset="0"/>
              <a:ea typeface="ＭＳ Ｐゴシック" pitchFamily="-111" charset="-128"/>
            </a:endParaRPr>
          </a:p>
        </p:txBody>
      </p:sp>
      <p:sp>
        <p:nvSpPr>
          <p:cNvPr id="4" name="TextBox 3"/>
          <p:cNvSpPr txBox="1"/>
          <p:nvPr/>
        </p:nvSpPr>
        <p:spPr>
          <a:xfrm>
            <a:off x="304800" y="4910533"/>
            <a:ext cx="8458200" cy="646331"/>
          </a:xfrm>
          <a:prstGeom prst="rect">
            <a:avLst/>
          </a:prstGeom>
          <a:noFill/>
        </p:spPr>
        <p:txBody>
          <a:bodyPr wrap="square" rtlCol="0">
            <a:spAutoFit/>
          </a:bodyPr>
          <a:lstStyle/>
          <a:p>
            <a:r>
              <a:rPr lang="en-US" i="1" dirty="0" smtClean="0">
                <a:solidFill>
                  <a:schemeClr val="bg1"/>
                </a:solidFill>
              </a:rPr>
              <a:t>*A digital copy of this webinar will be available shortly on the IHCDA website at www.IHCDA.in.gov. </a:t>
            </a:r>
            <a:endParaRPr lang="en-US" i="1" dirty="0">
              <a:solidFill>
                <a:schemeClr val="bg1"/>
              </a:solidFill>
            </a:endParaRPr>
          </a:p>
        </p:txBody>
      </p:sp>
    </p:spTree>
    <p:extLst>
      <p:ext uri="{BB962C8B-B14F-4D97-AF65-F5344CB8AC3E}">
        <p14:creationId xmlns:p14="http://schemas.microsoft.com/office/powerpoint/2010/main" val="3623867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Who</a:t>
            </a:r>
            <a:endParaRPr lang="en-US" dirty="0"/>
          </a:p>
        </p:txBody>
      </p:sp>
      <p:sp>
        <p:nvSpPr>
          <p:cNvPr id="5" name="Content Placeholder 2"/>
          <p:cNvSpPr>
            <a:spLocks noGrp="1"/>
          </p:cNvSpPr>
          <p:nvPr>
            <p:ph idx="1"/>
          </p:nvPr>
        </p:nvSpPr>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Veronica Watson, Community Programs Manager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Veda Morris-May, Community Programs Analyst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Lisa Ditchley, Financial Operations Manager</a:t>
            </a:r>
            <a:endParaRPr lang="en-US" dirty="0" smtClean="0"/>
          </a:p>
          <a:p>
            <a:pPr marL="285750" indent="-285750">
              <a:buFont typeface="Arial" panose="020B0604020202020204" pitchFamily="34" charset="0"/>
              <a:buChar char="•"/>
            </a:pP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89853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NAP Summary/Review</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Neighborhood Assistance Program is a program of the State of Indiana that provides $2.5 million tax credits annually to non-profit organizations for sale as a fundraising and capacity building tool.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NAP is created by Indiana Code 6-3.1-9.</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NAP credits are worth 50% of the value of a contribution and are deducted from a donor’s </a:t>
            </a:r>
            <a:r>
              <a:rPr lang="en-US" b="1" dirty="0" smtClean="0"/>
              <a:t>state</a:t>
            </a:r>
            <a:r>
              <a:rPr lang="en-US" dirty="0" smtClean="0"/>
              <a:t> tax liability.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NAP is administered by the Indiana Housing and Community Development Authority (IHCDA).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Donations are reported to the Indiana Department of Revenue and a credit is given to the donor’s state tax liability.</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513017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905000" y="2667000"/>
            <a:ext cx="620153"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defRPr/>
            </a:pPr>
            <a:r>
              <a:rPr lang="en-US" cap="none" dirty="0" smtClean="0">
                <a:latin typeface="Arial Bold" panose="020B0704020202020204" pitchFamily="34" charset="0"/>
                <a:ea typeface="ＭＳ Ｐゴシック" pitchFamily="-111" charset="-128"/>
                <a:cs typeface="Arial Bold" panose="020B0704020202020204" pitchFamily="34" charset="0"/>
              </a:rPr>
              <a:t>TAX CREDIT BASICS</a:t>
            </a:r>
          </a:p>
        </p:txBody>
      </p:sp>
      <p:sp>
        <p:nvSpPr>
          <p:cNvPr id="8" name="TextBox 7"/>
          <p:cNvSpPr txBox="1"/>
          <p:nvPr/>
        </p:nvSpPr>
        <p:spPr>
          <a:xfrm>
            <a:off x="316820" y="1320372"/>
            <a:ext cx="8458200" cy="1631216"/>
          </a:xfrm>
          <a:prstGeom prst="rect">
            <a:avLst/>
          </a:prstGeom>
          <a:noFill/>
        </p:spPr>
        <p:txBody>
          <a:bodyPr wrap="square" rtlCol="0">
            <a:spAutoFit/>
          </a:bodyPr>
          <a:lstStyle/>
          <a:p>
            <a:r>
              <a:rPr lang="en-US" u="sng" dirty="0" smtClean="0">
                <a:solidFill>
                  <a:schemeClr val="accent1">
                    <a:lumMod val="50000"/>
                  </a:schemeClr>
                </a:solidFill>
              </a:rPr>
              <a:t>What is the difference between a Tax </a:t>
            </a:r>
            <a:r>
              <a:rPr lang="en-US" i="1" u="sng" dirty="0" smtClean="0">
                <a:solidFill>
                  <a:schemeClr val="accent1">
                    <a:lumMod val="50000"/>
                  </a:schemeClr>
                </a:solidFill>
              </a:rPr>
              <a:t>Credit, </a:t>
            </a:r>
            <a:r>
              <a:rPr lang="en-US" u="sng" dirty="0" smtClean="0">
                <a:solidFill>
                  <a:schemeClr val="accent1">
                    <a:lumMod val="50000"/>
                  </a:schemeClr>
                </a:solidFill>
              </a:rPr>
              <a:t>and a Tax </a:t>
            </a:r>
            <a:r>
              <a:rPr lang="en-US" i="1" u="sng" dirty="0" smtClean="0">
                <a:solidFill>
                  <a:schemeClr val="accent1">
                    <a:lumMod val="50000"/>
                  </a:schemeClr>
                </a:solidFill>
              </a:rPr>
              <a:t>Deduction?</a:t>
            </a:r>
          </a:p>
          <a:p>
            <a:endParaRPr lang="en-US" i="1" u="sng" dirty="0">
              <a:solidFill>
                <a:schemeClr val="accent1">
                  <a:lumMod val="50000"/>
                </a:schemeClr>
              </a:solidFill>
            </a:endParaRPr>
          </a:p>
          <a:p>
            <a:r>
              <a:rPr lang="en-US" sz="1600" dirty="0" smtClean="0">
                <a:solidFill>
                  <a:schemeClr val="accent1">
                    <a:lumMod val="50000"/>
                  </a:schemeClr>
                </a:solidFill>
              </a:rPr>
              <a:t>A </a:t>
            </a:r>
            <a:r>
              <a:rPr lang="en-US" sz="1600" b="1" dirty="0" smtClean="0">
                <a:solidFill>
                  <a:schemeClr val="accent1">
                    <a:lumMod val="50000"/>
                  </a:schemeClr>
                </a:solidFill>
              </a:rPr>
              <a:t>tax deduction </a:t>
            </a:r>
            <a:r>
              <a:rPr lang="en-US" sz="1600" dirty="0" smtClean="0">
                <a:solidFill>
                  <a:schemeClr val="accent1">
                    <a:lumMod val="50000"/>
                  </a:schemeClr>
                </a:solidFill>
              </a:rPr>
              <a:t>reduces a taxpayer’s taxable income.</a:t>
            </a:r>
          </a:p>
          <a:p>
            <a:endParaRPr lang="en-US" sz="1600" dirty="0">
              <a:solidFill>
                <a:schemeClr val="accent1">
                  <a:lumMod val="50000"/>
                </a:schemeClr>
              </a:solidFill>
            </a:endParaRPr>
          </a:p>
          <a:p>
            <a:r>
              <a:rPr lang="en-US" sz="1600" dirty="0" smtClean="0">
                <a:solidFill>
                  <a:schemeClr val="accent1">
                    <a:lumMod val="50000"/>
                  </a:schemeClr>
                </a:solidFill>
              </a:rPr>
              <a:t>A </a:t>
            </a:r>
            <a:r>
              <a:rPr lang="en-US" sz="1600" b="1" dirty="0" smtClean="0">
                <a:solidFill>
                  <a:schemeClr val="accent1">
                    <a:lumMod val="50000"/>
                  </a:schemeClr>
                </a:solidFill>
              </a:rPr>
              <a:t>tax credit </a:t>
            </a:r>
            <a:r>
              <a:rPr lang="en-US" sz="1600" dirty="0" smtClean="0">
                <a:solidFill>
                  <a:schemeClr val="accent1">
                    <a:lumMod val="50000"/>
                  </a:schemeClr>
                </a:solidFill>
              </a:rPr>
              <a:t>counts as if it were taxes already paid, and reduces the taxpayer’s total tax liability.</a:t>
            </a:r>
            <a:endParaRPr lang="en-US" sz="1600" dirty="0">
              <a:solidFill>
                <a:schemeClr val="accent1">
                  <a:lumMod val="50000"/>
                </a:schemeClr>
              </a:solidFill>
            </a:endParaRPr>
          </a:p>
        </p:txBody>
      </p:sp>
      <p:sp>
        <p:nvSpPr>
          <p:cNvPr id="3" name="TextBox 2"/>
          <p:cNvSpPr txBox="1"/>
          <p:nvPr/>
        </p:nvSpPr>
        <p:spPr>
          <a:xfrm>
            <a:off x="381000" y="2971800"/>
            <a:ext cx="8229600" cy="2677656"/>
          </a:xfrm>
          <a:prstGeom prst="rect">
            <a:avLst/>
          </a:prstGeom>
          <a:noFill/>
          <a:ln>
            <a:solidFill>
              <a:srgbClr val="0070C0"/>
            </a:solidFill>
          </a:ln>
        </p:spPr>
        <p:txBody>
          <a:bodyPr wrap="square" rtlCol="0">
            <a:spAutoFit/>
          </a:bodyPr>
          <a:lstStyle/>
          <a:p>
            <a:r>
              <a:rPr lang="en-US" sz="1400" i="1" dirty="0" smtClean="0">
                <a:solidFill>
                  <a:schemeClr val="accent1">
                    <a:lumMod val="50000"/>
                  </a:schemeClr>
                </a:solidFill>
              </a:rPr>
              <a:t>Example:</a:t>
            </a:r>
          </a:p>
          <a:p>
            <a:r>
              <a:rPr lang="en-US" sz="1400" dirty="0" smtClean="0">
                <a:solidFill>
                  <a:schemeClr val="accent1">
                    <a:lumMod val="50000"/>
                  </a:schemeClr>
                </a:solidFill>
              </a:rPr>
              <a:t>Taxpayer income: $40,000</a:t>
            </a:r>
          </a:p>
          <a:p>
            <a:r>
              <a:rPr lang="en-US" sz="1400" dirty="0" smtClean="0">
                <a:solidFill>
                  <a:schemeClr val="accent1">
                    <a:lumMod val="50000"/>
                  </a:schemeClr>
                </a:solidFill>
              </a:rPr>
              <a:t>Tax rate: 25%</a:t>
            </a:r>
          </a:p>
          <a:p>
            <a:r>
              <a:rPr lang="en-US" sz="1400" dirty="0" smtClean="0">
                <a:solidFill>
                  <a:schemeClr val="accent1">
                    <a:lumMod val="50000"/>
                  </a:schemeClr>
                </a:solidFill>
              </a:rPr>
              <a:t>Tax Liability: (40,000 x .25) = $10,000</a:t>
            </a:r>
          </a:p>
          <a:p>
            <a:endParaRPr lang="en-US" sz="1400" dirty="0">
              <a:solidFill>
                <a:schemeClr val="accent1">
                  <a:lumMod val="50000"/>
                </a:schemeClr>
              </a:solidFill>
            </a:endParaRPr>
          </a:p>
          <a:p>
            <a:pPr marL="285750" indent="-285750">
              <a:buFont typeface="Arial" panose="020B0604020202020204" pitchFamily="34" charset="0"/>
              <a:buChar char="•"/>
            </a:pPr>
            <a:r>
              <a:rPr lang="en-US" sz="1400" dirty="0" smtClean="0">
                <a:solidFill>
                  <a:schemeClr val="accent1">
                    <a:lumMod val="50000"/>
                  </a:schemeClr>
                </a:solidFill>
              </a:rPr>
              <a:t>A $1,000 tax </a:t>
            </a:r>
            <a:r>
              <a:rPr lang="en-US" sz="1400" b="1" dirty="0" smtClean="0">
                <a:solidFill>
                  <a:schemeClr val="accent1">
                    <a:lumMod val="50000"/>
                  </a:schemeClr>
                </a:solidFill>
              </a:rPr>
              <a:t>deduction</a:t>
            </a:r>
            <a:r>
              <a:rPr lang="en-US" sz="1400" dirty="0" smtClean="0">
                <a:solidFill>
                  <a:schemeClr val="accent1">
                    <a:lumMod val="50000"/>
                  </a:schemeClr>
                </a:solidFill>
              </a:rPr>
              <a:t> would reduce the taxpayer’s taxable income to $39,000.</a:t>
            </a:r>
          </a:p>
          <a:p>
            <a:pPr lvl="2"/>
            <a:r>
              <a:rPr lang="en-US" sz="1400" dirty="0" smtClean="0">
                <a:solidFill>
                  <a:schemeClr val="accent1">
                    <a:lumMod val="50000"/>
                  </a:schemeClr>
                </a:solidFill>
              </a:rPr>
              <a:t>40,000 – 1,000 = 39,000</a:t>
            </a:r>
          </a:p>
          <a:p>
            <a:pPr lvl="2"/>
            <a:r>
              <a:rPr lang="en-US" sz="1400" dirty="0" smtClean="0">
                <a:solidFill>
                  <a:schemeClr val="accent1">
                    <a:lumMod val="50000"/>
                  </a:schemeClr>
                </a:solidFill>
              </a:rPr>
              <a:t>39,000 x .25 = </a:t>
            </a:r>
            <a:r>
              <a:rPr lang="en-US" sz="1400" u="sng" dirty="0">
                <a:solidFill>
                  <a:schemeClr val="accent1">
                    <a:lumMod val="50000"/>
                  </a:schemeClr>
                </a:solidFill>
              </a:rPr>
              <a:t>$</a:t>
            </a:r>
            <a:r>
              <a:rPr lang="en-US" sz="1400" u="sng" dirty="0" smtClean="0">
                <a:solidFill>
                  <a:schemeClr val="accent1">
                    <a:lumMod val="50000"/>
                  </a:schemeClr>
                </a:solidFill>
              </a:rPr>
              <a:t>9,750</a:t>
            </a:r>
            <a:endParaRPr lang="en-US" sz="1400" dirty="0" smtClean="0">
              <a:solidFill>
                <a:schemeClr val="accent1">
                  <a:lumMod val="50000"/>
                </a:schemeClr>
              </a:solidFill>
            </a:endParaRPr>
          </a:p>
          <a:p>
            <a:endParaRPr lang="en-US" sz="1400" dirty="0" smtClean="0">
              <a:solidFill>
                <a:schemeClr val="accent1">
                  <a:lumMod val="50000"/>
                </a:schemeClr>
              </a:solidFill>
            </a:endParaRPr>
          </a:p>
          <a:p>
            <a:pPr marL="285750" indent="-285750">
              <a:buFont typeface="Arial" panose="020B0604020202020204" pitchFamily="34" charset="0"/>
              <a:buChar char="•"/>
            </a:pPr>
            <a:r>
              <a:rPr lang="en-US" sz="1400" dirty="0" smtClean="0">
                <a:solidFill>
                  <a:schemeClr val="accent1">
                    <a:lumMod val="50000"/>
                  </a:schemeClr>
                </a:solidFill>
              </a:rPr>
              <a:t>A $1,000 tax </a:t>
            </a:r>
            <a:r>
              <a:rPr lang="en-US" sz="1400" b="1" dirty="0" smtClean="0">
                <a:solidFill>
                  <a:schemeClr val="accent1">
                    <a:lumMod val="50000"/>
                  </a:schemeClr>
                </a:solidFill>
              </a:rPr>
              <a:t>credit</a:t>
            </a:r>
            <a:r>
              <a:rPr lang="en-US" sz="1400" dirty="0" smtClean="0">
                <a:solidFill>
                  <a:schemeClr val="accent1">
                    <a:lumMod val="50000"/>
                  </a:schemeClr>
                </a:solidFill>
              </a:rPr>
              <a:t> would reduce the taxpayer’s tax liability to $9,000.</a:t>
            </a:r>
          </a:p>
          <a:p>
            <a:pPr lvl="2"/>
            <a:r>
              <a:rPr lang="en-US" sz="1400" dirty="0" smtClean="0">
                <a:solidFill>
                  <a:schemeClr val="accent1">
                    <a:lumMod val="50000"/>
                  </a:schemeClr>
                </a:solidFill>
              </a:rPr>
              <a:t>40,000 x .25 = 10,000</a:t>
            </a:r>
          </a:p>
          <a:p>
            <a:pPr lvl="2"/>
            <a:r>
              <a:rPr lang="en-US" sz="1400" dirty="0" smtClean="0">
                <a:solidFill>
                  <a:schemeClr val="accent1">
                    <a:lumMod val="50000"/>
                  </a:schemeClr>
                </a:solidFill>
              </a:rPr>
              <a:t>10,000 – 1,000 = </a:t>
            </a:r>
            <a:r>
              <a:rPr lang="en-US" sz="1400" u="sng" dirty="0" smtClean="0">
                <a:solidFill>
                  <a:schemeClr val="accent1">
                    <a:lumMod val="50000"/>
                  </a:schemeClr>
                </a:solidFill>
              </a:rPr>
              <a:t>$9,000</a:t>
            </a:r>
            <a:endParaRPr lang="en-US" sz="1400" dirty="0">
              <a:solidFill>
                <a:schemeClr val="accent1">
                  <a:lumMod val="50000"/>
                </a:schemeClr>
              </a:solidFill>
            </a:endParaRPr>
          </a:p>
        </p:txBody>
      </p:sp>
    </p:spTree>
    <p:extLst>
      <p:ext uri="{BB962C8B-B14F-4D97-AF65-F5344CB8AC3E}">
        <p14:creationId xmlns:p14="http://schemas.microsoft.com/office/powerpoint/2010/main" val="1035976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623" y="76200"/>
            <a:ext cx="8364537" cy="1143000"/>
          </a:xfrm>
        </p:spPr>
        <p:txBody>
          <a:bodyPr/>
          <a:lstStyle/>
          <a:p>
            <a:r>
              <a:rPr lang="en-US" dirty="0" smtClean="0"/>
              <a:t>NAP Eligibility</a:t>
            </a:r>
            <a:endParaRPr lang="en-US" dirty="0"/>
          </a:p>
        </p:txBody>
      </p:sp>
      <p:sp>
        <p:nvSpPr>
          <p:cNvPr id="3" name="Content Placeholder 2"/>
          <p:cNvSpPr>
            <a:spLocks noGrp="1"/>
          </p:cNvSpPr>
          <p:nvPr>
            <p:ph idx="1"/>
          </p:nvPr>
        </p:nvSpPr>
        <p:spPr>
          <a:xfrm>
            <a:off x="304800" y="1066800"/>
            <a:ext cx="8364589" cy="4876800"/>
          </a:xfrm>
        </p:spPr>
        <p:txBody>
          <a:bodyPr/>
          <a:lstStyle/>
          <a:p>
            <a:r>
              <a:rPr lang="en-US" dirty="0" smtClean="0"/>
              <a:t>To be eligible for NAP Credits, an organization must meet the following criteria:</a:t>
            </a:r>
          </a:p>
          <a:p>
            <a:endParaRPr lang="en-US" dirty="0"/>
          </a:p>
          <a:p>
            <a:pPr marL="285750" indent="-285750">
              <a:buFont typeface="Arial" pitchFamily="34" charset="0"/>
              <a:buChar char="•"/>
            </a:pPr>
            <a:r>
              <a:rPr lang="en-US" dirty="0" smtClean="0"/>
              <a:t>Maintain 501(c)(3) status with the Internal Revenue Service </a:t>
            </a:r>
            <a:r>
              <a:rPr lang="en-US" b="1" u="sng" dirty="0" smtClean="0"/>
              <a:t>and</a:t>
            </a:r>
            <a:r>
              <a:rPr lang="en-US" dirty="0" smtClean="0"/>
              <a:t> have received a ruling of tax exemption from the Indiana Department of Revenue under Indiana Code 6-2.5-5-21</a:t>
            </a:r>
          </a:p>
          <a:p>
            <a:endParaRPr lang="en-US" dirty="0" smtClean="0"/>
          </a:p>
          <a:p>
            <a:pPr marL="285750" indent="-285750">
              <a:buFont typeface="Arial" pitchFamily="34" charset="0"/>
              <a:buChar char="•"/>
            </a:pPr>
            <a:r>
              <a:rPr lang="en-US" dirty="0" smtClean="0"/>
              <a:t>Remain </a:t>
            </a:r>
            <a:r>
              <a:rPr lang="en-US" b="1" dirty="0" smtClean="0"/>
              <a:t>in good standing </a:t>
            </a:r>
            <a:r>
              <a:rPr lang="en-US" dirty="0" smtClean="0"/>
              <a:t>with the Indiana Secretary of State.</a:t>
            </a:r>
          </a:p>
          <a:p>
            <a:pPr marL="285750" indent="-285750">
              <a:buFont typeface="Arial" pitchFamily="34" charset="0"/>
              <a:buChar char="•"/>
            </a:pPr>
            <a:endParaRPr lang="en-US" dirty="0"/>
          </a:p>
          <a:p>
            <a:pPr marL="285750" indent="-285750">
              <a:buFont typeface="Arial" pitchFamily="34" charset="0"/>
              <a:buChar char="•"/>
            </a:pPr>
            <a:r>
              <a:rPr lang="en-US" dirty="0" smtClean="0"/>
              <a:t>Serve one or more of the following:</a:t>
            </a:r>
          </a:p>
          <a:p>
            <a:pPr marL="973138" lvl="1" indent="-285750"/>
            <a:r>
              <a:rPr lang="en-US" b="1" dirty="0" smtClean="0"/>
              <a:t>An economically disadvantaged area </a:t>
            </a:r>
            <a:r>
              <a:rPr lang="en-US" dirty="0" smtClean="0"/>
              <a:t>(an enterprise zone or federally designated area based on median per capita income for the state or metro area)</a:t>
            </a:r>
            <a:endParaRPr lang="en-US" b="1" dirty="0" smtClean="0"/>
          </a:p>
          <a:p>
            <a:pPr marL="973138" lvl="1" indent="-285750"/>
            <a:r>
              <a:rPr lang="en-US" b="1" dirty="0" smtClean="0"/>
              <a:t>Economically disadvantaged households </a:t>
            </a:r>
            <a:r>
              <a:rPr lang="en-US" dirty="0" smtClean="0"/>
              <a:t>(at or below 80% area median income)</a:t>
            </a:r>
          </a:p>
          <a:p>
            <a:pPr marL="973138" lvl="1" indent="-285750"/>
            <a:r>
              <a:rPr lang="en-US" b="1" dirty="0" smtClean="0"/>
              <a:t>Ex-offenders</a:t>
            </a:r>
            <a:endParaRPr lang="en-US" dirty="0" smtClean="0"/>
          </a:p>
          <a:p>
            <a:pPr marL="973138" lvl="1" indent="-285750"/>
            <a:endParaRPr lang="en-US" dirty="0"/>
          </a:p>
          <a:p>
            <a:pPr marL="285750" indent="-285750">
              <a:buFont typeface="Arial" pitchFamily="34" charset="0"/>
              <a:buChar char="•"/>
            </a:pPr>
            <a:r>
              <a:rPr lang="en-US" dirty="0" smtClean="0"/>
              <a:t>For returning participants - successfully completed the 2018-19 NAP cycle based on benchmarks and reporting</a:t>
            </a:r>
          </a:p>
        </p:txBody>
      </p:sp>
    </p:spTree>
    <p:extLst>
      <p:ext uri="{BB962C8B-B14F-4D97-AF65-F5344CB8AC3E}">
        <p14:creationId xmlns:p14="http://schemas.microsoft.com/office/powerpoint/2010/main" val="1065006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3286"/>
            <a:ext cx="8364537" cy="1143000"/>
          </a:xfrm>
        </p:spPr>
        <p:txBody>
          <a:bodyPr/>
          <a:lstStyle/>
          <a:p>
            <a:r>
              <a:rPr lang="en-US" dirty="0" smtClean="0"/>
              <a:t>NAP Eligibility</a:t>
            </a:r>
            <a:endParaRPr lang="en-US" dirty="0"/>
          </a:p>
        </p:txBody>
      </p:sp>
      <p:sp>
        <p:nvSpPr>
          <p:cNvPr id="3" name="Content Placeholder 2"/>
          <p:cNvSpPr>
            <a:spLocks noGrp="1"/>
          </p:cNvSpPr>
          <p:nvPr>
            <p:ph idx="1"/>
          </p:nvPr>
        </p:nvSpPr>
        <p:spPr>
          <a:xfrm>
            <a:off x="304748" y="1295400"/>
            <a:ext cx="8364589" cy="4876800"/>
          </a:xfrm>
        </p:spPr>
        <p:txBody>
          <a:bodyPr/>
          <a:lstStyle/>
          <a:p>
            <a:r>
              <a:rPr lang="en-US" dirty="0" smtClean="0"/>
              <a:t>To be eligible for NAP Credits, an organization must “engage” in one of the following:</a:t>
            </a:r>
          </a:p>
          <a:p>
            <a:endParaRPr lang="en-US" dirty="0"/>
          </a:p>
          <a:p>
            <a:pPr marL="342900" indent="-342900">
              <a:buFont typeface="+mj-lt"/>
              <a:buAutoNum type="arabicPeriod"/>
            </a:pPr>
            <a:r>
              <a:rPr lang="en-US" b="1" dirty="0" smtClean="0"/>
              <a:t>neighborhood </a:t>
            </a:r>
            <a:r>
              <a:rPr lang="en-US" b="1" dirty="0"/>
              <a:t>assistance</a:t>
            </a:r>
            <a:r>
              <a:rPr lang="en-US" dirty="0"/>
              <a:t>, </a:t>
            </a:r>
            <a:r>
              <a:rPr lang="en-US" b="1" dirty="0"/>
              <a:t>job training</a:t>
            </a:r>
            <a:r>
              <a:rPr lang="en-US" dirty="0"/>
              <a:t>, or </a:t>
            </a:r>
            <a:r>
              <a:rPr lang="en-US" b="1" dirty="0"/>
              <a:t>education</a:t>
            </a:r>
            <a:r>
              <a:rPr lang="en-US" dirty="0"/>
              <a:t> for individuals not employed by the business firm or person</a:t>
            </a:r>
            <a:r>
              <a:rPr lang="en-US" dirty="0" smtClean="0"/>
              <a:t>;</a:t>
            </a:r>
            <a:endParaRPr lang="en-US" dirty="0"/>
          </a:p>
          <a:p>
            <a:pPr marL="342900" indent="-342900">
              <a:buFont typeface="+mj-lt"/>
              <a:buAutoNum type="arabicPeriod"/>
            </a:pPr>
            <a:endParaRPr lang="en-US" b="1" dirty="0" smtClean="0"/>
          </a:p>
          <a:p>
            <a:pPr marL="342900" indent="-342900">
              <a:buFont typeface="+mj-lt"/>
              <a:buAutoNum type="arabicPeriod"/>
            </a:pPr>
            <a:r>
              <a:rPr lang="en-US" b="1" dirty="0" smtClean="0"/>
              <a:t>community </a:t>
            </a:r>
            <a:r>
              <a:rPr lang="en-US" b="1" dirty="0"/>
              <a:t>services</a:t>
            </a:r>
            <a:r>
              <a:rPr lang="en-US" dirty="0"/>
              <a:t> or </a:t>
            </a:r>
            <a:r>
              <a:rPr lang="en-US" b="1" dirty="0"/>
              <a:t>crime prevention</a:t>
            </a:r>
            <a:r>
              <a:rPr lang="en-US" dirty="0"/>
              <a:t> in an </a:t>
            </a:r>
            <a:r>
              <a:rPr lang="en-US" b="1" dirty="0"/>
              <a:t>economically disadvantaged area</a:t>
            </a:r>
            <a:r>
              <a:rPr lang="en-US" dirty="0"/>
              <a:t>; </a:t>
            </a:r>
            <a:r>
              <a:rPr lang="en-US" dirty="0" smtClean="0"/>
              <a:t>or</a:t>
            </a:r>
            <a:endParaRPr lang="en-US" dirty="0"/>
          </a:p>
          <a:p>
            <a:pPr marL="342900" indent="-342900">
              <a:buFont typeface="+mj-lt"/>
              <a:buAutoNum type="arabicPeriod"/>
            </a:pPr>
            <a:endParaRPr lang="en-US" dirty="0" smtClean="0"/>
          </a:p>
          <a:p>
            <a:pPr marL="342900" indent="-342900">
              <a:buFont typeface="+mj-lt"/>
              <a:buAutoNum type="arabicPeriod"/>
            </a:pPr>
            <a:r>
              <a:rPr lang="en-US" dirty="0" smtClean="0"/>
              <a:t>community </a:t>
            </a:r>
            <a:r>
              <a:rPr lang="en-US" dirty="0"/>
              <a:t>services, education, or job training services to individuals who are ex-offenders who have completed the individuals' criminal sentences or are serving a term of probation or parole;</a:t>
            </a:r>
          </a:p>
          <a:p>
            <a:endParaRPr lang="en-US" dirty="0" smtClean="0"/>
          </a:p>
          <a:p>
            <a:r>
              <a:rPr lang="en-US" dirty="0" smtClean="0"/>
              <a:t>The organization must also outline the following in its application: the </a:t>
            </a:r>
            <a:r>
              <a:rPr lang="en-US" dirty="0"/>
              <a:t>program to be conducted, the area selected, the estimated amount to be invested in the program, and the plans for implementing the program.</a:t>
            </a:r>
          </a:p>
          <a:p>
            <a:endParaRPr lang="en-US" dirty="0" smtClean="0"/>
          </a:p>
        </p:txBody>
      </p:sp>
    </p:spTree>
    <p:extLst>
      <p:ext uri="{BB962C8B-B14F-4D97-AF65-F5344CB8AC3E}">
        <p14:creationId xmlns:p14="http://schemas.microsoft.com/office/powerpoint/2010/main" val="1497683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NAP Program categories</a:t>
            </a:r>
            <a:endParaRPr lang="en-US" dirty="0"/>
          </a:p>
        </p:txBody>
      </p:sp>
      <p:sp>
        <p:nvSpPr>
          <p:cNvPr id="3" name="Content Placeholder 2"/>
          <p:cNvSpPr>
            <a:spLocks noGrp="1"/>
          </p:cNvSpPr>
          <p:nvPr>
            <p:ph idx="1"/>
          </p:nvPr>
        </p:nvSpPr>
        <p:spPr>
          <a:xfrm>
            <a:off x="304800" y="1295400"/>
            <a:ext cx="8364589" cy="4525963"/>
          </a:xfrm>
        </p:spPr>
        <p:txBody>
          <a:bodyPr/>
          <a:lstStyle/>
          <a:p>
            <a:endParaRPr lang="en-US" u="sng" dirty="0" smtClean="0"/>
          </a:p>
          <a:p>
            <a:r>
              <a:rPr lang="en-US" b="1" u="sng" dirty="0"/>
              <a:t>Neighborhood Assistance-</a:t>
            </a:r>
          </a:p>
          <a:p>
            <a:pPr marL="685800"/>
            <a:r>
              <a:rPr lang="en-US" sz="1600" dirty="0"/>
              <a:t>Either furnishing financial assistance, labor, material, or technical advice to aid in the physical or economic improvement of any part or all of an </a:t>
            </a:r>
            <a:r>
              <a:rPr lang="en-US" sz="1600" b="1" dirty="0"/>
              <a:t>economically disadvantaged area</a:t>
            </a:r>
            <a:r>
              <a:rPr lang="en-US" sz="1600" dirty="0"/>
              <a:t>; or furnishing technical advice to promote higher employment in any neighborhood in Indiana</a:t>
            </a:r>
            <a:r>
              <a:rPr lang="en-US" sz="1600" dirty="0" smtClean="0"/>
              <a:t>.</a:t>
            </a:r>
            <a:endParaRPr lang="en-US" sz="1600" b="1" u="sng" dirty="0" smtClean="0"/>
          </a:p>
          <a:p>
            <a:endParaRPr lang="en-US" b="1" u="sng" dirty="0"/>
          </a:p>
          <a:p>
            <a:r>
              <a:rPr lang="en-US" b="1" u="sng" dirty="0" smtClean="0"/>
              <a:t>Job Training-</a:t>
            </a:r>
          </a:p>
          <a:p>
            <a:pPr marL="685800"/>
            <a:r>
              <a:rPr lang="en-US" sz="1600" dirty="0" smtClean="0"/>
              <a:t>Any type of instruction to an individual who resides in an </a:t>
            </a:r>
            <a:r>
              <a:rPr lang="en-US" sz="1600" b="1" u="sng" dirty="0" smtClean="0"/>
              <a:t>economically disadvantaged household</a:t>
            </a:r>
            <a:r>
              <a:rPr lang="en-US" sz="1600" dirty="0" smtClean="0"/>
              <a:t>, or to an ex-offender, that enables the individual to acquire vocational skills so that the individual can become employable or be able to seek a higher level of employment.</a:t>
            </a:r>
          </a:p>
          <a:p>
            <a:pPr marL="685800"/>
            <a:endParaRPr lang="en-US" sz="1600" dirty="0"/>
          </a:p>
          <a:p>
            <a:r>
              <a:rPr lang="en-US" sz="1600" b="1" u="sng" dirty="0"/>
              <a:t>Education-</a:t>
            </a:r>
          </a:p>
          <a:p>
            <a:pPr marL="685800"/>
            <a:r>
              <a:rPr lang="en-US" sz="1600" dirty="0"/>
              <a:t>Including any type of scholastic instruction or scholarship assistance to an individual who resides in an </a:t>
            </a:r>
            <a:r>
              <a:rPr lang="en-US" sz="1600" b="1" dirty="0"/>
              <a:t>economically disadvantaged area</a:t>
            </a:r>
            <a:r>
              <a:rPr lang="en-US" sz="1600" dirty="0"/>
              <a:t>, is an ex-offender, that enables the individual to prepare for better life opportunities.</a:t>
            </a:r>
          </a:p>
          <a:p>
            <a:endParaRPr lang="en-US" sz="1600" dirty="0" smtClean="0"/>
          </a:p>
        </p:txBody>
      </p:sp>
    </p:spTree>
    <p:extLst>
      <p:ext uri="{BB962C8B-B14F-4D97-AF65-F5344CB8AC3E}">
        <p14:creationId xmlns:p14="http://schemas.microsoft.com/office/powerpoint/2010/main" val="3619486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26538</TotalTime>
  <Words>2854</Words>
  <Application>Microsoft Office PowerPoint</Application>
  <PresentationFormat>On-screen Show (4:3)</PresentationFormat>
  <Paragraphs>348</Paragraphs>
  <Slides>30</Slides>
  <Notes>19</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30</vt:i4>
      </vt:variant>
    </vt:vector>
  </HeadingPairs>
  <TitlesOfParts>
    <vt:vector size="43" baseType="lpstr">
      <vt:lpstr>ＭＳ Ｐゴシック</vt:lpstr>
      <vt:lpstr>ＭＳ Ｐゴシック</vt:lpstr>
      <vt:lpstr>Arial</vt:lpstr>
      <vt:lpstr>Arial Bold</vt:lpstr>
      <vt:lpstr>Calibri</vt:lpstr>
      <vt:lpstr>Frutiger LT Std 45 Light</vt:lpstr>
      <vt:lpstr>Gill Sans MT</vt:lpstr>
      <vt:lpstr>NeutraText-Demi</vt:lpstr>
      <vt:lpstr>Times New Roman</vt:lpstr>
      <vt:lpstr>Univers LT Std 45 Light</vt:lpstr>
      <vt:lpstr>Office Theme</vt:lpstr>
      <vt:lpstr>1 ihcda theme one</vt:lpstr>
      <vt:lpstr>1_Office Theme</vt:lpstr>
      <vt:lpstr>Neighborhood Assistance  Program 2019 Post-Award Webinar</vt:lpstr>
      <vt:lpstr>PowerPoint Presentation</vt:lpstr>
      <vt:lpstr>IHCDA</vt:lpstr>
      <vt:lpstr>Who’s Who</vt:lpstr>
      <vt:lpstr>NAP Summary/Review</vt:lpstr>
      <vt:lpstr>TAX CREDIT BASICS</vt:lpstr>
      <vt:lpstr>NAP Eligibility</vt:lpstr>
      <vt:lpstr>NAP Eligibility</vt:lpstr>
      <vt:lpstr>NAP Program categories</vt:lpstr>
      <vt:lpstr>NAP Program categories</vt:lpstr>
      <vt:lpstr>NAP Program categories</vt:lpstr>
      <vt:lpstr>AWARD PROCESS</vt:lpstr>
      <vt:lpstr>2019-2020 Program Timeline</vt:lpstr>
      <vt:lpstr>NAP AGREEMENT</vt:lpstr>
      <vt:lpstr>NAP Award vs. Funds Raised</vt:lpstr>
      <vt:lpstr>CONTRIBUTION POLICY</vt:lpstr>
      <vt:lpstr>CONTRIBUTION POLICY</vt:lpstr>
      <vt:lpstr>Contribution policy cont.</vt:lpstr>
      <vt:lpstr>Record keeping</vt:lpstr>
      <vt:lpstr>Reporting donor contributions</vt:lpstr>
      <vt:lpstr>Why is reporting important?</vt:lpstr>
      <vt:lpstr>PowerPoint Presentation</vt:lpstr>
      <vt:lpstr>60% Benchmark Reporting</vt:lpstr>
      <vt:lpstr>Deallocation/reallocation</vt:lpstr>
      <vt:lpstr>100% Benchmark Report</vt:lpstr>
      <vt:lpstr>Expenditure Closeout report</vt:lpstr>
      <vt:lpstr>Claiming the NAP Credits</vt:lpstr>
      <vt:lpstr>Contacting IHCDA</vt:lpstr>
      <vt:lpstr>Next Steps</vt:lpstr>
      <vt:lpstr>Thank you for participating in this webinar.   If you have any unanswered questions, please contact us at NAP@ihcda.in.gov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Neighborhood Assistance Program  Application Workshop  Fiscal Year 2012-2013</dc:title>
  <dc:creator>lakins</dc:creator>
  <cp:lastModifiedBy>Watson, Veronica</cp:lastModifiedBy>
  <cp:revision>467</cp:revision>
  <cp:lastPrinted>2015-07-14T13:32:24Z</cp:lastPrinted>
  <dcterms:created xsi:type="dcterms:W3CDTF">2012-02-06T20:05:52Z</dcterms:created>
  <dcterms:modified xsi:type="dcterms:W3CDTF">2019-07-16T19:46:34Z</dcterms:modified>
</cp:coreProperties>
</file>