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719" r:id="rId4"/>
    <p:sldMasterId id="2147484327" r:id="rId5"/>
  </p:sldMasterIdLst>
  <p:notesMasterIdLst>
    <p:notesMasterId r:id="rId33"/>
  </p:notesMasterIdLst>
  <p:sldIdLst>
    <p:sldId id="292" r:id="rId6"/>
    <p:sldId id="293" r:id="rId7"/>
    <p:sldId id="291" r:id="rId8"/>
    <p:sldId id="287" r:id="rId9"/>
    <p:sldId id="286" r:id="rId10"/>
    <p:sldId id="268" r:id="rId11"/>
    <p:sldId id="258" r:id="rId12"/>
    <p:sldId id="264" r:id="rId13"/>
    <p:sldId id="283" r:id="rId14"/>
    <p:sldId id="279" r:id="rId15"/>
    <p:sldId id="301" r:id="rId16"/>
    <p:sldId id="260" r:id="rId17"/>
    <p:sldId id="261" r:id="rId18"/>
    <p:sldId id="265" r:id="rId19"/>
    <p:sldId id="280" r:id="rId20"/>
    <p:sldId id="274" r:id="rId21"/>
    <p:sldId id="275" r:id="rId22"/>
    <p:sldId id="263" r:id="rId23"/>
    <p:sldId id="303" r:id="rId24"/>
    <p:sldId id="270" r:id="rId25"/>
    <p:sldId id="284" r:id="rId26"/>
    <p:sldId id="285" r:id="rId27"/>
    <p:sldId id="299" r:id="rId28"/>
    <p:sldId id="302" r:id="rId29"/>
    <p:sldId id="297" r:id="rId30"/>
    <p:sldId id="295" r:id="rId31"/>
    <p:sldId id="298" r:id="rId32"/>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59"/>
    <a:srgbClr val="A2AD00"/>
    <a:srgbClr val="1B242A"/>
    <a:srgbClr val="F0AB00"/>
    <a:srgbClr val="512B1B"/>
    <a:srgbClr val="000000"/>
    <a:srgbClr val="6A70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50" autoAdjust="0"/>
  </p:normalViewPr>
  <p:slideViewPr>
    <p:cSldViewPr snapToGrid="0">
      <p:cViewPr varScale="1">
        <p:scale>
          <a:sx n="122" d="100"/>
          <a:sy n="122" d="100"/>
        </p:scale>
        <p:origin x="10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pPr>
              <a:defRPr/>
            </a:pPr>
            <a:fld id="{8AA8F037-2DDB-4BC9-9051-9D6A7C9B197D}" type="datetimeFigureOut">
              <a:rPr lang="en-US"/>
              <a:pPr>
                <a:defRPr/>
              </a:pPr>
              <a:t>1/5/2018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smtClean="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pPr>
              <a:defRPr/>
            </a:pPr>
            <a:fld id="{1628B4A0-9491-41D8-9789-279CC3397443}" type="slidenum">
              <a:rPr lang="en-US"/>
              <a:pPr>
                <a:defRPr/>
              </a:pPr>
              <a:t>‹#›</a:t>
            </a:fld>
            <a:endParaRPr lang="en-US"/>
          </a:p>
        </p:txBody>
      </p:sp>
    </p:spTree>
    <p:extLst>
      <p:ext uri="{BB962C8B-B14F-4D97-AF65-F5344CB8AC3E}">
        <p14:creationId xmlns:p14="http://schemas.microsoft.com/office/powerpoint/2010/main" val="1414507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mute your phones</a:t>
            </a:r>
            <a:endParaRPr lang="en-US" dirty="0"/>
          </a:p>
        </p:txBody>
      </p:sp>
      <p:sp>
        <p:nvSpPr>
          <p:cNvPr id="4" name="Slide Number Placeholder 3"/>
          <p:cNvSpPr>
            <a:spLocks noGrp="1"/>
          </p:cNvSpPr>
          <p:nvPr>
            <p:ph type="sldNum" sz="quarter" idx="10"/>
          </p:nvPr>
        </p:nvSpPr>
        <p:spPr/>
        <p:txBody>
          <a:bodyPr/>
          <a:lstStyle/>
          <a:p>
            <a:pPr>
              <a:defRPr/>
            </a:pPr>
            <a:fld id="{1628B4A0-9491-41D8-9789-279CC3397443}" type="slidenum">
              <a:rPr lang="en-US" smtClean="0"/>
              <a:pPr>
                <a:defRPr/>
              </a:pPr>
              <a:t>2</a:t>
            </a:fld>
            <a:endParaRPr lang="en-US"/>
          </a:p>
        </p:txBody>
      </p:sp>
    </p:spTree>
    <p:extLst>
      <p:ext uri="{BB962C8B-B14F-4D97-AF65-F5344CB8AC3E}">
        <p14:creationId xmlns:p14="http://schemas.microsoft.com/office/powerpoint/2010/main" val="314409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647413-ECB9-4F24-ADE1-AA12B24DFA65}" type="slidenum">
              <a:rPr lang="en-US" altLang="en-US" smtClean="0"/>
              <a:pPr/>
              <a:t>12</a:t>
            </a:fld>
            <a:endParaRPr lang="en-US" altLang="en-US" smtClean="0"/>
          </a:p>
        </p:txBody>
      </p:sp>
    </p:spTree>
    <p:extLst>
      <p:ext uri="{BB962C8B-B14F-4D97-AF65-F5344CB8AC3E}">
        <p14:creationId xmlns:p14="http://schemas.microsoft.com/office/powerpoint/2010/main" val="1936031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RA- looking for dust, deteriorated</a:t>
            </a:r>
            <a:r>
              <a:rPr lang="en-US" altLang="en-US" baseline="0" dirty="0" smtClean="0"/>
              <a:t> paint, and debris</a:t>
            </a: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6A95EE5-89D0-4728-8E35-2B0DF819AAED}" type="slidenum">
              <a:rPr lang="en-US" altLang="en-US" smtClean="0"/>
              <a:pPr/>
              <a:t>13</a:t>
            </a:fld>
            <a:endParaRPr lang="en-US" altLang="en-US" smtClean="0"/>
          </a:p>
        </p:txBody>
      </p:sp>
    </p:spTree>
    <p:extLst>
      <p:ext uri="{BB962C8B-B14F-4D97-AF65-F5344CB8AC3E}">
        <p14:creationId xmlns:p14="http://schemas.microsoft.com/office/powerpoint/2010/main" val="4281531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Permanent</a:t>
            </a:r>
            <a:r>
              <a:rPr lang="en-US" baseline="0" dirty="0" smtClean="0"/>
              <a:t> is defined as lasting 20 years</a:t>
            </a:r>
            <a:endParaRPr lang="en-US" dirty="0"/>
          </a:p>
        </p:txBody>
      </p:sp>
      <p:sp>
        <p:nvSpPr>
          <p:cNvPr id="4" name="Slide Number Placeholder 3"/>
          <p:cNvSpPr>
            <a:spLocks noGrp="1"/>
          </p:cNvSpPr>
          <p:nvPr>
            <p:ph type="sldNum" sz="quarter" idx="10"/>
          </p:nvPr>
        </p:nvSpPr>
        <p:spPr/>
        <p:txBody>
          <a:bodyPr/>
          <a:lstStyle/>
          <a:p>
            <a:pPr>
              <a:defRPr/>
            </a:pPr>
            <a:fld id="{1628B4A0-9491-41D8-9789-279CC3397443}" type="slidenum">
              <a:rPr lang="en-US" smtClean="0"/>
              <a:pPr>
                <a:defRPr/>
              </a:pPr>
              <a:t>14</a:t>
            </a:fld>
            <a:endParaRPr lang="en-US"/>
          </a:p>
        </p:txBody>
      </p:sp>
    </p:spTree>
    <p:extLst>
      <p:ext uri="{BB962C8B-B14F-4D97-AF65-F5344CB8AC3E}">
        <p14:creationId xmlns:p14="http://schemas.microsoft.com/office/powerpoint/2010/main" val="331539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Don’t confuse de minimus as an exemption to the lead rules.  Cutting through walls for electrical constitutes disturbing a painted surface.  Latin definition meaning “about minimal things”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52CA87-3D02-4747-99A9-45CA668DA4DB}" type="slidenum">
              <a:rPr lang="en-US" altLang="en-US" smtClean="0"/>
              <a:pPr/>
              <a:t>15</a:t>
            </a:fld>
            <a:endParaRPr lang="en-US" altLang="en-US" smtClean="0"/>
          </a:p>
        </p:txBody>
      </p:sp>
    </p:spTree>
    <p:extLst>
      <p:ext uri="{BB962C8B-B14F-4D97-AF65-F5344CB8AC3E}">
        <p14:creationId xmlns:p14="http://schemas.microsoft.com/office/powerpoint/2010/main" val="848128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Window replacement an abatement job?  It depends on the cost allocation.  If a window is being replaced to address a lead hazard it’s an abatement activity…If being replaced for other reasons it is a rehabilitation activity.  Link to HUD/EPA letter.  Windows are on the Rehab Priority List under structural/security.</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6E04C9F-FDEA-4EB0-8A05-47AB2A926287}" type="slidenum">
              <a:rPr lang="en-US" altLang="en-US" smtClean="0"/>
              <a:pPr/>
              <a:t>16</a:t>
            </a:fld>
            <a:endParaRPr lang="en-US" altLang="en-US" smtClean="0"/>
          </a:p>
        </p:txBody>
      </p:sp>
    </p:spTree>
    <p:extLst>
      <p:ext uri="{BB962C8B-B14F-4D97-AF65-F5344CB8AC3E}">
        <p14:creationId xmlns:p14="http://schemas.microsoft.com/office/powerpoint/2010/main" val="380893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Exterior repairs are a visual only.  Soil hazards equal to or greater than 5,000 mg/g of lead shall be abated.  Soil interim control impermanent surface 6”.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3CE0C8D-D513-4C57-B166-90525E4147A3}" type="slidenum">
              <a:rPr lang="en-US" altLang="en-US" smtClean="0"/>
              <a:pPr/>
              <a:t>17</a:t>
            </a:fld>
            <a:endParaRPr lang="en-US" altLang="en-US" smtClean="0"/>
          </a:p>
        </p:txBody>
      </p:sp>
    </p:spTree>
    <p:extLst>
      <p:ext uri="{BB962C8B-B14F-4D97-AF65-F5344CB8AC3E}">
        <p14:creationId xmlns:p14="http://schemas.microsoft.com/office/powerpoint/2010/main" val="234499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Containment during remediation is key</a:t>
            </a:r>
            <a:endParaRPr lang="en-US" dirty="0"/>
          </a:p>
        </p:txBody>
      </p:sp>
      <p:sp>
        <p:nvSpPr>
          <p:cNvPr id="4" name="Slide Number Placeholder 3"/>
          <p:cNvSpPr>
            <a:spLocks noGrp="1"/>
          </p:cNvSpPr>
          <p:nvPr>
            <p:ph type="sldNum" sz="quarter" idx="10"/>
          </p:nvPr>
        </p:nvSpPr>
        <p:spPr/>
        <p:txBody>
          <a:bodyPr/>
          <a:lstStyle/>
          <a:p>
            <a:pPr>
              <a:defRPr/>
            </a:pPr>
            <a:fld id="{1628B4A0-9491-41D8-9789-279CC3397443}" type="slidenum">
              <a:rPr lang="en-US" smtClean="0"/>
              <a:pPr>
                <a:defRPr/>
              </a:pPr>
              <a:t>20</a:t>
            </a:fld>
            <a:endParaRPr lang="en-US"/>
          </a:p>
        </p:txBody>
      </p:sp>
    </p:spTree>
    <p:extLst>
      <p:ext uri="{BB962C8B-B14F-4D97-AF65-F5344CB8AC3E}">
        <p14:creationId xmlns:p14="http://schemas.microsoft.com/office/powerpoint/2010/main" val="1448255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LSHR §35.1345</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B7A8BEA-78F5-44EE-8C34-2CC9AF115B31}" type="slidenum">
              <a:rPr lang="en-US" altLang="en-US" smtClean="0"/>
              <a:pPr/>
              <a:t>21</a:t>
            </a:fld>
            <a:endParaRPr lang="en-US" altLang="en-US" smtClean="0"/>
          </a:p>
        </p:txBody>
      </p:sp>
    </p:spTree>
    <p:extLst>
      <p:ext uri="{BB962C8B-B14F-4D97-AF65-F5344CB8AC3E}">
        <p14:creationId xmlns:p14="http://schemas.microsoft.com/office/powerpoint/2010/main" val="3712748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should be conducting site visits to ensure proper containment and safe work practices are being followed</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20C3A21-CC40-4ADC-9DB1-FF612DF75F82}" type="slidenum">
              <a:rPr lang="en-US" altLang="en-US" smtClean="0"/>
              <a:pPr/>
              <a:t>22</a:t>
            </a:fld>
            <a:endParaRPr lang="en-US" altLang="en-US" smtClean="0"/>
          </a:p>
        </p:txBody>
      </p:sp>
    </p:spTree>
    <p:extLst>
      <p:ext uri="{BB962C8B-B14F-4D97-AF65-F5344CB8AC3E}">
        <p14:creationId xmlns:p14="http://schemas.microsoft.com/office/powerpoint/2010/main" val="220862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8F42E9-F17C-48F0-BEC7-7B202319A3FD}" type="slidenum">
              <a:rPr lang="en-US" altLang="en-US" smtClean="0">
                <a:solidFill>
                  <a:prstClr val="black"/>
                </a:solidFill>
              </a:rPr>
              <a:pPr/>
              <a:t>25</a:t>
            </a:fld>
            <a:endParaRPr lang="en-US" altLang="en-US" smtClean="0">
              <a:solidFill>
                <a:prstClr val="black"/>
              </a:solidFill>
            </a:endParaRPr>
          </a:p>
        </p:txBody>
      </p:sp>
    </p:spTree>
    <p:extLst>
      <p:ext uri="{BB962C8B-B14F-4D97-AF65-F5344CB8AC3E}">
        <p14:creationId xmlns:p14="http://schemas.microsoft.com/office/powerpoint/2010/main" val="300467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1971 LBP</a:t>
            </a:r>
            <a:r>
              <a:rPr lang="en-US" altLang="en-US" baseline="0" dirty="0" smtClean="0"/>
              <a:t> content max 1%; 1978 .006% (600 ppm); 2008  reduced to .009% (90 ppm)</a:t>
            </a: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C26EF5-1E80-43CA-A138-C8B531F7CB02}" type="slidenum">
              <a:rPr lang="en-US" altLang="en-US" smtClean="0"/>
              <a:pPr/>
              <a:t>4</a:t>
            </a:fld>
            <a:endParaRPr lang="en-US" altLang="en-US" smtClean="0"/>
          </a:p>
        </p:txBody>
      </p:sp>
    </p:spTree>
    <p:extLst>
      <p:ext uri="{BB962C8B-B14F-4D97-AF65-F5344CB8AC3E}">
        <p14:creationId xmlns:p14="http://schemas.microsoft.com/office/powerpoint/2010/main" val="189652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Children under the age of 6 are more susceptible because the blood brain barrier isn’t fully developed; therefore, the brain and nervous system is more sensitive to the effects of lead.  Their growing bodies adsorb more lead.  Babies and young children often put their hands and objects in their mouths which may have lead dust.  Kids</a:t>
            </a:r>
            <a:r>
              <a:rPr lang="en-US" altLang="en-US" baseline="0" dirty="0" smtClean="0"/>
              <a:t> are typically on the floor and ingest Lead dust by way of hand to mouth.  Ingestion is the fastest way pathway.  Poor nutrition- calcium/iron</a:t>
            </a: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6C50532-5727-4AAF-8470-ECC7B1C9F19E}" type="slidenum">
              <a:rPr lang="en-US" altLang="en-US" smtClean="0"/>
              <a:pPr/>
              <a:t>5</a:t>
            </a:fld>
            <a:endParaRPr lang="en-US" altLang="en-US" smtClean="0"/>
          </a:p>
        </p:txBody>
      </p:sp>
    </p:spTree>
    <p:extLst>
      <p:ext uri="{BB962C8B-B14F-4D97-AF65-F5344CB8AC3E}">
        <p14:creationId xmlns:p14="http://schemas.microsoft.com/office/powerpoint/2010/main" val="321733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Sub-part J covers rehab</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E344D9-AB7B-4D95-B967-4162AB55E318}" type="slidenum">
              <a:rPr lang="en-US" altLang="en-US" smtClean="0"/>
              <a:pPr/>
              <a:t>6</a:t>
            </a:fld>
            <a:endParaRPr lang="en-US" altLang="en-US" smtClean="0"/>
          </a:p>
        </p:txBody>
      </p:sp>
    </p:spTree>
    <p:extLst>
      <p:ext uri="{BB962C8B-B14F-4D97-AF65-F5344CB8AC3E}">
        <p14:creationId xmlns:p14="http://schemas.microsoft.com/office/powerpoint/2010/main" val="1693608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aseline="0" dirty="0" smtClean="0"/>
              <a:t>Break it down.  Historic exemption- State Historic Preservation Officer may request Interim Controls rather than abatement (windows).</a:t>
            </a: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D60DE4-3644-40E2-BBD2-5DAAEE95662F}" type="slidenum">
              <a:rPr lang="en-US" altLang="en-US" smtClean="0"/>
              <a:pPr/>
              <a:t>7</a:t>
            </a:fld>
            <a:endParaRPr lang="en-US" altLang="en-US" smtClean="0"/>
          </a:p>
        </p:txBody>
      </p:sp>
    </p:spTree>
    <p:extLst>
      <p:ext uri="{BB962C8B-B14F-4D97-AF65-F5344CB8AC3E}">
        <p14:creationId xmlns:p14="http://schemas.microsoft.com/office/powerpoint/2010/main" val="27039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Must give owner and tenants copy of  this pamphlet, Risk Assessment, and Clearance reports.  This pamphlet is very good at describing what lead is, the effects, and how to protect your family</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280BF8-ABAA-41DB-A5F7-096B4B12B3CF}" type="slidenum">
              <a:rPr lang="en-US" altLang="en-US" smtClean="0"/>
              <a:pPr/>
              <a:t>8</a:t>
            </a:fld>
            <a:endParaRPr lang="en-US" altLang="en-US" smtClean="0"/>
          </a:p>
        </p:txBody>
      </p:sp>
    </p:spTree>
    <p:extLst>
      <p:ext uri="{BB962C8B-B14F-4D97-AF65-F5344CB8AC3E}">
        <p14:creationId xmlns:p14="http://schemas.microsoft.com/office/powerpoint/2010/main" val="426758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Lead Paint Safety- given</a:t>
            </a:r>
            <a:r>
              <a:rPr lang="en-US" altLang="en-US" baseline="0" dirty="0" smtClean="0"/>
              <a:t> to every contractor</a:t>
            </a:r>
            <a:r>
              <a:rPr lang="en-US" altLang="en-US" dirty="0" smtClean="0"/>
              <a:t>.  Call to order at 800-424-5323.  Runs better unleaded poster displayed at LUG, Sub-recipient, administrator, other organizations involved.</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58255" indent="-291636">
              <a:defRPr>
                <a:solidFill>
                  <a:schemeClr val="tx1"/>
                </a:solidFill>
                <a:latin typeface="Arial" panose="020B0604020202020204" pitchFamily="34" charset="0"/>
                <a:ea typeface="ＭＳ Ｐゴシック" panose="020B0600070205080204" pitchFamily="34" charset="-128"/>
              </a:defRPr>
            </a:lvl2pPr>
            <a:lvl3pPr marL="1166546" indent="-233309">
              <a:defRPr>
                <a:solidFill>
                  <a:schemeClr val="tx1"/>
                </a:solidFill>
                <a:latin typeface="Arial" panose="020B0604020202020204" pitchFamily="34" charset="0"/>
                <a:ea typeface="ＭＳ Ｐゴシック" panose="020B0600070205080204" pitchFamily="34" charset="-128"/>
              </a:defRPr>
            </a:lvl3pPr>
            <a:lvl4pPr marL="1633164" indent="-233309">
              <a:defRPr>
                <a:solidFill>
                  <a:schemeClr val="tx1"/>
                </a:solidFill>
                <a:latin typeface="Arial" panose="020B0604020202020204" pitchFamily="34" charset="0"/>
                <a:ea typeface="ＭＳ Ｐゴシック" panose="020B0600070205080204" pitchFamily="34" charset="-128"/>
              </a:defRPr>
            </a:lvl4pPr>
            <a:lvl5pPr marL="2099782" indent="-233309">
              <a:defRPr>
                <a:solidFill>
                  <a:schemeClr val="tx1"/>
                </a:solidFill>
                <a:latin typeface="Arial" panose="020B0604020202020204" pitchFamily="34" charset="0"/>
                <a:ea typeface="ＭＳ Ｐゴシック" panose="020B0600070205080204" pitchFamily="34" charset="-128"/>
              </a:defRPr>
            </a:lvl5pPr>
            <a:lvl6pPr marL="2566401"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3019"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9637"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6256" indent="-233309"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38DE76B-A363-4D8D-BCF1-74EF68E7CC57}" type="slidenum">
              <a:rPr lang="en-US" altLang="en-US" smtClean="0"/>
              <a:pPr/>
              <a:t>9</a:t>
            </a:fld>
            <a:endParaRPr lang="en-US" altLang="en-US" smtClean="0"/>
          </a:p>
        </p:txBody>
      </p:sp>
    </p:spTree>
    <p:extLst>
      <p:ext uri="{BB962C8B-B14F-4D97-AF65-F5344CB8AC3E}">
        <p14:creationId xmlns:p14="http://schemas.microsoft.com/office/powerpoint/2010/main" val="63442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Paint</a:t>
            </a:r>
            <a:r>
              <a:rPr lang="en-US" baseline="0" dirty="0" smtClean="0"/>
              <a:t> test areas being disturbed.  </a:t>
            </a:r>
          </a:p>
          <a:p>
            <a:r>
              <a:rPr lang="en-US" baseline="0" dirty="0" smtClean="0"/>
              <a:t>Full risk assessment- not just the areas you’re working in.  </a:t>
            </a:r>
            <a:endParaRPr lang="en-US" dirty="0"/>
          </a:p>
        </p:txBody>
      </p:sp>
      <p:sp>
        <p:nvSpPr>
          <p:cNvPr id="4" name="Slide Number Placeholder 3"/>
          <p:cNvSpPr>
            <a:spLocks noGrp="1"/>
          </p:cNvSpPr>
          <p:nvPr>
            <p:ph type="sldNum" sz="quarter" idx="10"/>
          </p:nvPr>
        </p:nvSpPr>
        <p:spPr/>
        <p:txBody>
          <a:bodyPr/>
          <a:lstStyle/>
          <a:p>
            <a:pPr>
              <a:defRPr/>
            </a:pPr>
            <a:fld id="{1628B4A0-9491-41D8-9789-279CC3397443}" type="slidenum">
              <a:rPr lang="en-US" smtClean="0"/>
              <a:pPr>
                <a:defRPr/>
              </a:pPr>
              <a:t>10</a:t>
            </a:fld>
            <a:endParaRPr lang="en-US"/>
          </a:p>
        </p:txBody>
      </p:sp>
    </p:spTree>
    <p:extLst>
      <p:ext uri="{BB962C8B-B14F-4D97-AF65-F5344CB8AC3E}">
        <p14:creationId xmlns:p14="http://schemas.microsoft.com/office/powerpoint/2010/main" val="2006716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lead requires all Risk Assessments to be entered into the portal.  A certificate will be generated and is required to be submitted during setup to completion.</a:t>
            </a:r>
            <a:endParaRPr lang="en-US" dirty="0"/>
          </a:p>
        </p:txBody>
      </p:sp>
      <p:sp>
        <p:nvSpPr>
          <p:cNvPr id="4" name="Slide Number Placeholder 3"/>
          <p:cNvSpPr>
            <a:spLocks noGrp="1"/>
          </p:cNvSpPr>
          <p:nvPr>
            <p:ph type="sldNum" sz="quarter" idx="10"/>
          </p:nvPr>
        </p:nvSpPr>
        <p:spPr/>
        <p:txBody>
          <a:bodyPr/>
          <a:lstStyle/>
          <a:p>
            <a:pPr>
              <a:defRPr/>
            </a:pPr>
            <a:fld id="{1628B4A0-9491-41D8-9789-279CC3397443}" type="slidenum">
              <a:rPr lang="en-US" smtClean="0"/>
              <a:pPr>
                <a:defRPr/>
              </a:pPr>
              <a:t>11</a:t>
            </a:fld>
            <a:endParaRPr lang="en-US"/>
          </a:p>
        </p:txBody>
      </p:sp>
    </p:spTree>
    <p:extLst>
      <p:ext uri="{BB962C8B-B14F-4D97-AF65-F5344CB8AC3E}">
        <p14:creationId xmlns:p14="http://schemas.microsoft.com/office/powerpoint/2010/main" val="120694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92412BE1-C3A9-40F6-9E11-EF66AA0AA735}" type="slidenum">
              <a:rPr lang="en-US" altLang="en-US"/>
              <a:pPr>
                <a:defRPr/>
              </a:pPr>
              <a:t>‹#›</a:t>
            </a:fld>
            <a:endParaRPr lang="en-US" altLang="en-US"/>
          </a:p>
        </p:txBody>
      </p:sp>
    </p:spTree>
    <p:extLst>
      <p:ext uri="{BB962C8B-B14F-4D97-AF65-F5344CB8AC3E}">
        <p14:creationId xmlns:p14="http://schemas.microsoft.com/office/powerpoint/2010/main" val="379329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A2AD00"/>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439F8DE8-B264-4F3B-B615-1B20CDE45374}" type="slidenum">
              <a:rPr lang="en-US" altLang="en-US"/>
              <a:pPr>
                <a:defRPr/>
              </a:pPr>
              <a:t>‹#›</a:t>
            </a:fld>
            <a:endParaRPr lang="en-US" altLang="en-US"/>
          </a:p>
        </p:txBody>
      </p:sp>
    </p:spTree>
    <p:extLst>
      <p:ext uri="{BB962C8B-B14F-4D97-AF65-F5344CB8AC3E}">
        <p14:creationId xmlns:p14="http://schemas.microsoft.com/office/powerpoint/2010/main" val="342821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3E6D41A2-1B2F-4CFE-9805-E895BD9849D6}" type="slidenum">
              <a:rPr lang="en-US" altLang="en-US"/>
              <a:pPr>
                <a:defRPr/>
              </a:pPr>
              <a:t>‹#›</a:t>
            </a:fld>
            <a:endParaRPr lang="en-US" altLang="en-US"/>
          </a:p>
        </p:txBody>
      </p:sp>
    </p:spTree>
    <p:extLst>
      <p:ext uri="{BB962C8B-B14F-4D97-AF65-F5344CB8AC3E}">
        <p14:creationId xmlns:p14="http://schemas.microsoft.com/office/powerpoint/2010/main" val="291420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770355B1-7A8B-4B65-858B-557B7C8586B3}" type="slidenum">
              <a:rPr lang="en-US" altLang="en-US"/>
              <a:pPr>
                <a:defRPr/>
              </a:pPr>
              <a:t>‹#›</a:t>
            </a:fld>
            <a:endParaRPr lang="en-US" altLang="en-US"/>
          </a:p>
        </p:txBody>
      </p:sp>
    </p:spTree>
    <p:extLst>
      <p:ext uri="{BB962C8B-B14F-4D97-AF65-F5344CB8AC3E}">
        <p14:creationId xmlns:p14="http://schemas.microsoft.com/office/powerpoint/2010/main" val="1512499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BAA1F635-36AB-4A2E-B2C7-FC4F61D1CEBF}" type="slidenum">
              <a:rPr lang="en-US" altLang="en-US"/>
              <a:pPr>
                <a:defRPr/>
              </a:pPr>
              <a:t>‹#›</a:t>
            </a:fld>
            <a:endParaRPr lang="en-US" altLang="en-US"/>
          </a:p>
        </p:txBody>
      </p:sp>
    </p:spTree>
    <p:extLst>
      <p:ext uri="{BB962C8B-B14F-4D97-AF65-F5344CB8AC3E}">
        <p14:creationId xmlns:p14="http://schemas.microsoft.com/office/powerpoint/2010/main" val="4135453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325438" y="6146800"/>
            <a:ext cx="2133600" cy="365125"/>
          </a:xfrm>
        </p:spPr>
        <p:txBody>
          <a:bodyPr/>
          <a:lstStyle>
            <a:lvl1pPr>
              <a:defRPr/>
            </a:lvl1pPr>
          </a:lstStyle>
          <a:p>
            <a:pPr>
              <a:defRPr/>
            </a:pPr>
            <a:fld id="{CFF0B6B6-9161-4A4A-912D-BCB7F683462F}" type="slidenum">
              <a:rPr lang="en-US" altLang="en-US"/>
              <a:pPr>
                <a:defRPr/>
              </a:pPr>
              <a:t>‹#›</a:t>
            </a:fld>
            <a:endParaRPr lang="en-US" altLang="en-US"/>
          </a:p>
        </p:txBody>
      </p:sp>
    </p:spTree>
    <p:extLst>
      <p:ext uri="{BB962C8B-B14F-4D97-AF65-F5344CB8AC3E}">
        <p14:creationId xmlns:p14="http://schemas.microsoft.com/office/powerpoint/2010/main" val="3116733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325438" y="6146800"/>
            <a:ext cx="2133600" cy="365125"/>
          </a:xfrm>
        </p:spPr>
        <p:txBody>
          <a:bodyPr/>
          <a:lstStyle>
            <a:lvl1pPr>
              <a:defRPr/>
            </a:lvl1pPr>
          </a:lstStyle>
          <a:p>
            <a:pPr>
              <a:defRPr/>
            </a:pPr>
            <a:fld id="{806C0A60-70F3-4738-8748-B4443F3AF172}" type="slidenum">
              <a:rPr lang="en-US" altLang="en-US"/>
              <a:pPr>
                <a:defRPr/>
              </a:pPr>
              <a:t>‹#›</a:t>
            </a:fld>
            <a:endParaRPr lang="en-US" altLang="en-US"/>
          </a:p>
        </p:txBody>
      </p:sp>
    </p:spTree>
    <p:extLst>
      <p:ext uri="{BB962C8B-B14F-4D97-AF65-F5344CB8AC3E}">
        <p14:creationId xmlns:p14="http://schemas.microsoft.com/office/powerpoint/2010/main" val="2218068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a:xfrm>
            <a:off x="325438" y="6146800"/>
            <a:ext cx="2133600" cy="365125"/>
          </a:xfrm>
        </p:spPr>
        <p:txBody>
          <a:bodyPr/>
          <a:lstStyle>
            <a:lvl1pPr>
              <a:defRPr/>
            </a:lvl1pPr>
          </a:lstStyle>
          <a:p>
            <a:pPr>
              <a:defRPr/>
            </a:pPr>
            <a:fld id="{EB46FEAD-D849-4528-9111-96E7D9C1EE5A}" type="slidenum">
              <a:rPr lang="en-US" altLang="en-US"/>
              <a:pPr>
                <a:defRPr/>
              </a:pPr>
              <a:t>‹#›</a:t>
            </a:fld>
            <a:endParaRPr lang="en-US" altLang="en-US"/>
          </a:p>
        </p:txBody>
      </p:sp>
    </p:spTree>
    <p:extLst>
      <p:ext uri="{BB962C8B-B14F-4D97-AF65-F5344CB8AC3E}">
        <p14:creationId xmlns:p14="http://schemas.microsoft.com/office/powerpoint/2010/main" val="3087301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a:xfrm>
            <a:off x="325438" y="6146800"/>
            <a:ext cx="2133600" cy="365125"/>
          </a:xfrm>
        </p:spPr>
        <p:txBody>
          <a:bodyPr/>
          <a:lstStyle>
            <a:lvl1pPr>
              <a:defRPr/>
            </a:lvl1pPr>
          </a:lstStyle>
          <a:p>
            <a:pPr>
              <a:defRPr/>
            </a:pPr>
            <a:fld id="{13E42969-7CFF-4F68-AD67-B9DC8FF48501}" type="slidenum">
              <a:rPr lang="en-US" altLang="en-US"/>
              <a:pPr>
                <a:defRPr/>
              </a:pPr>
              <a:t>‹#›</a:t>
            </a:fld>
            <a:endParaRPr lang="en-US" altLang="en-US"/>
          </a:p>
        </p:txBody>
      </p:sp>
    </p:spTree>
    <p:extLst>
      <p:ext uri="{BB962C8B-B14F-4D97-AF65-F5344CB8AC3E}">
        <p14:creationId xmlns:p14="http://schemas.microsoft.com/office/powerpoint/2010/main" val="1757076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80967"/>
            <a:ext cx="7772400" cy="1139841"/>
          </a:xfrm>
        </p:spPr>
        <p:txBody>
          <a:bodyPr/>
          <a:lstStyle>
            <a:lvl1pPr>
              <a:defRPr cap="all">
                <a:solidFill>
                  <a:srgbClr val="FFFFFF"/>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DA236D06-2938-4879-9337-ECCC6C9B8753}" type="slidenum">
              <a:rPr lang="en-US" altLang="en-US"/>
              <a:pPr>
                <a:defRPr/>
              </a:pPr>
              <a:t>‹#›</a:t>
            </a:fld>
            <a:endParaRPr lang="en-US" altLang="en-US"/>
          </a:p>
        </p:txBody>
      </p:sp>
    </p:spTree>
    <p:extLst>
      <p:ext uri="{BB962C8B-B14F-4D97-AF65-F5344CB8AC3E}">
        <p14:creationId xmlns:p14="http://schemas.microsoft.com/office/powerpoint/2010/main" val="549701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9A2D71C1-EB79-4C89-9723-D7CE5870A935}" type="slidenum">
              <a:rPr lang="en-US" altLang="en-US"/>
              <a:pPr>
                <a:defRPr/>
              </a:pPr>
              <a:t>‹#›</a:t>
            </a:fld>
            <a:endParaRPr lang="en-US" altLang="en-US"/>
          </a:p>
        </p:txBody>
      </p:sp>
    </p:spTree>
    <p:extLst>
      <p:ext uri="{BB962C8B-B14F-4D97-AF65-F5344CB8AC3E}">
        <p14:creationId xmlns:p14="http://schemas.microsoft.com/office/powerpoint/2010/main" val="406445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335273" y="1266746"/>
            <a:ext cx="7772400" cy="1139841"/>
          </a:xfrm>
        </p:spPr>
        <p:txBody>
          <a:bodyPr/>
          <a:lstStyle>
            <a:lvl1pPr>
              <a:defRPr cap="all">
                <a:solidFill>
                  <a:srgbClr val="A2AD00"/>
                </a:solidFill>
                <a:latin typeface="Arial Bold"/>
                <a:cs typeface="Arial Bold"/>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66A9DA92-5380-40F7-B8D4-3164F227BAE7}" type="slidenum">
              <a:rPr lang="en-US" altLang="en-US"/>
              <a:pPr>
                <a:defRPr/>
              </a:pPr>
              <a:t>‹#›</a:t>
            </a:fld>
            <a:endParaRPr lang="en-US" altLang="en-US"/>
          </a:p>
        </p:txBody>
      </p:sp>
    </p:spTree>
    <p:extLst>
      <p:ext uri="{BB962C8B-B14F-4D97-AF65-F5344CB8AC3E}">
        <p14:creationId xmlns:p14="http://schemas.microsoft.com/office/powerpoint/2010/main" val="1415216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CEB41EC-7DBB-43BE-851A-81B4C742A92A}" type="slidenum">
              <a:rPr lang="en-US" altLang="en-US"/>
              <a:pPr>
                <a:defRPr/>
              </a:pPr>
              <a:t>‹#›</a:t>
            </a:fld>
            <a:endParaRPr lang="en-US" altLang="en-US"/>
          </a:p>
        </p:txBody>
      </p:sp>
    </p:spTree>
    <p:extLst>
      <p:ext uri="{BB962C8B-B14F-4D97-AF65-F5344CB8AC3E}">
        <p14:creationId xmlns:p14="http://schemas.microsoft.com/office/powerpoint/2010/main" val="2472586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1C3DBE9-3374-4690-BF09-4AA97CCA436B}" type="slidenum">
              <a:rPr lang="en-US" altLang="en-US"/>
              <a:pPr>
                <a:defRPr/>
              </a:pPr>
              <a:t>‹#›</a:t>
            </a:fld>
            <a:endParaRPr lang="en-US" altLang="en-US"/>
          </a:p>
        </p:txBody>
      </p:sp>
    </p:spTree>
    <p:extLst>
      <p:ext uri="{BB962C8B-B14F-4D97-AF65-F5344CB8AC3E}">
        <p14:creationId xmlns:p14="http://schemas.microsoft.com/office/powerpoint/2010/main" val="186325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CBD0253-CAD5-40C4-8E32-703585FF9334}" type="slidenum">
              <a:rPr lang="en-US" altLang="en-US"/>
              <a:pPr>
                <a:defRPr/>
              </a:pPr>
              <a:t>‹#›</a:t>
            </a:fld>
            <a:endParaRPr lang="en-US" altLang="en-US"/>
          </a:p>
        </p:txBody>
      </p:sp>
    </p:spTree>
    <p:extLst>
      <p:ext uri="{BB962C8B-B14F-4D97-AF65-F5344CB8AC3E}">
        <p14:creationId xmlns:p14="http://schemas.microsoft.com/office/powerpoint/2010/main" val="1605720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A558EB1D-0336-461B-80D7-770A5B1DC33A}" type="slidenum">
              <a:rPr lang="en-US" altLang="en-US"/>
              <a:pPr>
                <a:defRPr/>
              </a:pPr>
              <a:t>‹#›</a:t>
            </a:fld>
            <a:endParaRPr lang="en-US" altLang="en-US"/>
          </a:p>
        </p:txBody>
      </p:sp>
    </p:spTree>
    <p:extLst>
      <p:ext uri="{BB962C8B-B14F-4D97-AF65-F5344CB8AC3E}">
        <p14:creationId xmlns:p14="http://schemas.microsoft.com/office/powerpoint/2010/main" val="2485413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FA6B739-ACD7-4B6F-88E1-490B17A848F2}" type="slidenum">
              <a:rPr lang="en-US" altLang="en-US"/>
              <a:pPr>
                <a:defRPr/>
              </a:pPr>
              <a:t>‹#›</a:t>
            </a:fld>
            <a:endParaRPr lang="en-US" altLang="en-US"/>
          </a:p>
        </p:txBody>
      </p:sp>
    </p:spTree>
    <p:extLst>
      <p:ext uri="{BB962C8B-B14F-4D97-AF65-F5344CB8AC3E}">
        <p14:creationId xmlns:p14="http://schemas.microsoft.com/office/powerpoint/2010/main" val="888760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A670AE1-AE61-46E4-9D5A-48298F695267}" type="slidenum">
              <a:rPr lang="en-US" altLang="en-US"/>
              <a:pPr>
                <a:defRPr/>
              </a:pPr>
              <a:t>‹#›</a:t>
            </a:fld>
            <a:endParaRPr lang="en-US" altLang="en-US"/>
          </a:p>
        </p:txBody>
      </p:sp>
    </p:spTree>
    <p:extLst>
      <p:ext uri="{BB962C8B-B14F-4D97-AF65-F5344CB8AC3E}">
        <p14:creationId xmlns:p14="http://schemas.microsoft.com/office/powerpoint/2010/main" val="3480357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fld id="{9B4528A7-648F-4F8C-ACF4-BF786A090FBB}" type="slidenum">
              <a:rPr lang="en-US" altLang="en-US"/>
              <a:pPr>
                <a:defRPr/>
              </a:pPr>
              <a:t>‹#›</a:t>
            </a:fld>
            <a:endParaRPr lang="en-US" altLang="en-US"/>
          </a:p>
        </p:txBody>
      </p:sp>
    </p:spTree>
    <p:extLst>
      <p:ext uri="{BB962C8B-B14F-4D97-AF65-F5344CB8AC3E}">
        <p14:creationId xmlns:p14="http://schemas.microsoft.com/office/powerpoint/2010/main" val="2096225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r>
              <a:t>Title Text</a:t>
            </a:r>
          </a:p>
        </p:txBody>
      </p:sp>
      <p:sp>
        <p:nvSpPr>
          <p:cNvPr id="27" name="Shape 2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hape 28"/>
          <p:cNvSpPr>
            <a:spLocks noGrp="1"/>
          </p:cNvSpPr>
          <p:nvPr>
            <p:ph type="sldNum" sz="quarter" idx="10"/>
          </p:nvPr>
        </p:nvSpPr>
        <p:spPr/>
        <p:txBody>
          <a:bodyPr/>
          <a:lstStyle>
            <a:lvl1pPr>
              <a:defRPr/>
            </a:lvl1pPr>
          </a:lstStyle>
          <a:p>
            <a:pPr>
              <a:defRPr/>
            </a:pPr>
            <a:fld id="{2FB535E9-301A-48E7-81BB-62447E7CAFA4}" type="slidenum">
              <a:rPr/>
              <a:pPr>
                <a:defRPr/>
              </a:pPr>
              <a:t>‹#›</a:t>
            </a:fld>
            <a:endParaRPr/>
          </a:p>
        </p:txBody>
      </p:sp>
    </p:spTree>
    <p:extLst>
      <p:ext uri="{BB962C8B-B14F-4D97-AF65-F5344CB8AC3E}">
        <p14:creationId xmlns:p14="http://schemas.microsoft.com/office/powerpoint/2010/main" val="36598672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ihcd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273" y="1426020"/>
            <a:ext cx="8364589" cy="4525963"/>
          </a:xfrm>
        </p:spPr>
        <p:txBody>
          <a:bodyPr/>
          <a:lstStyle>
            <a:lvl1pPr marL="0" indent="0">
              <a:buNone/>
              <a:defRPr sz="1800" b="0" i="0">
                <a:latin typeface="Arial"/>
                <a:cs typeface="Arial"/>
              </a:defRPr>
            </a:lvl1pPr>
            <a:lvl2pPr marL="687388" indent="-225425">
              <a:buClr>
                <a:srgbClr val="003359"/>
              </a:buClr>
              <a:buFont typeface="Arial" pitchFamily="34" charset="0"/>
              <a:buChar char="•"/>
              <a:defRPr sz="1600" b="0" i="0">
                <a:latin typeface="Arial"/>
                <a:cs typeface="Arial"/>
              </a:defRPr>
            </a:lvl2pPr>
            <a:lvl3pPr marL="1141413" indent="-227013">
              <a:buClr>
                <a:srgbClr val="003359"/>
              </a:buClr>
              <a:buFont typeface="Frutiger LT Std 45 Light" pitchFamily="34" charset="0"/>
              <a:buChar char="‐"/>
              <a:defRPr sz="1400" b="0" i="0">
                <a:latin typeface="Arial"/>
                <a:cs typeface="Arial"/>
              </a:defRPr>
            </a:lvl3pPr>
            <a:lvl4pPr marL="1601788" indent="-225425">
              <a:buClr>
                <a:srgbClr val="003359"/>
              </a:buClr>
              <a:buFont typeface="Arial" pitchFamily="34" charset="0"/>
              <a:buChar char="•"/>
              <a:defRPr sz="1200" b="0" i="0">
                <a:latin typeface="Arial"/>
                <a:cs typeface="Arial"/>
              </a:defRPr>
            </a:lvl4pPr>
            <a:lvl5pPr marL="2055813" indent="-227013">
              <a:buClr>
                <a:srgbClr val="003359"/>
              </a:buClr>
              <a:buFont typeface="Frutiger LT Std 45 Light" pitchFamily="34" charset="0"/>
              <a:buChar char="‐"/>
              <a:defRPr sz="1000"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184A316-09A1-4CC0-ACF9-9E0DDED0C3B1}" type="slidenum">
              <a:rPr lang="en-US" altLang="en-US"/>
              <a:pPr>
                <a:defRPr/>
              </a:pPr>
              <a:t>‹#›</a:t>
            </a:fld>
            <a:endParaRPr lang="en-US" altLang="en-US"/>
          </a:p>
        </p:txBody>
      </p:sp>
    </p:spTree>
    <p:extLst>
      <p:ext uri="{BB962C8B-B14F-4D97-AF65-F5344CB8AC3E}">
        <p14:creationId xmlns:p14="http://schemas.microsoft.com/office/powerpoint/2010/main" val="218220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9345" y="4093376"/>
            <a:ext cx="7810881" cy="1362075"/>
          </a:xfrm>
        </p:spPr>
        <p:txBody>
          <a:bodyPr anchor="t">
            <a:normAutofit/>
          </a:bodyPr>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1205" y="2593189"/>
            <a:ext cx="7819021" cy="1500187"/>
          </a:xfrm>
        </p:spPr>
        <p:txBody>
          <a:bodyPr anchor="b">
            <a:normAutofit/>
          </a:bodyPr>
          <a:lstStyle>
            <a:lvl1pPr marL="0" indent="0">
              <a:buNone/>
              <a:defRPr sz="1800">
                <a:solidFill>
                  <a:srgbClr val="0033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8BC7C36A-EC78-4014-929E-D35E241E3C25}" type="slidenum">
              <a:rPr lang="en-US" altLang="en-US"/>
              <a:pPr>
                <a:defRPr/>
              </a:pPr>
              <a:t>‹#›</a:t>
            </a:fld>
            <a:endParaRPr lang="en-US" altLang="en-US"/>
          </a:p>
        </p:txBody>
      </p:sp>
    </p:spTree>
    <p:extLst>
      <p:ext uri="{BB962C8B-B14F-4D97-AF65-F5344CB8AC3E}">
        <p14:creationId xmlns:p14="http://schemas.microsoft.com/office/powerpoint/2010/main" val="296029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627" y="274638"/>
            <a:ext cx="8373873" cy="1143000"/>
          </a:xfrm>
        </p:spPr>
        <p:txBody>
          <a:bodyPr/>
          <a:lstStyle>
            <a:lvl1pPr>
              <a:defRPr cap="all"/>
            </a:lvl1pPr>
          </a:lstStyle>
          <a:p>
            <a:r>
              <a:rPr lang="en-US" dirty="0" smtClean="0"/>
              <a:t>Click to edit Master title style</a:t>
            </a:r>
            <a:endParaRPr lang="en-US" dirty="0"/>
          </a:p>
        </p:txBody>
      </p:sp>
      <p:sp>
        <p:nvSpPr>
          <p:cNvPr id="3" name="Content Placeholder 2"/>
          <p:cNvSpPr>
            <a:spLocks noGrp="1"/>
          </p:cNvSpPr>
          <p:nvPr>
            <p:ph sz="half" idx="1"/>
          </p:nvPr>
        </p:nvSpPr>
        <p:spPr>
          <a:xfrm>
            <a:off x="325627" y="1600200"/>
            <a:ext cx="4056956"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339EE40-E5B3-4E69-A3F4-8AFC3EF5A094}" type="slidenum">
              <a:rPr lang="en-US" altLang="en-US"/>
              <a:pPr>
                <a:defRPr/>
              </a:pPr>
              <a:t>‹#›</a:t>
            </a:fld>
            <a:endParaRPr lang="en-US" altLang="en-US"/>
          </a:p>
        </p:txBody>
      </p:sp>
    </p:spTree>
    <p:extLst>
      <p:ext uri="{BB962C8B-B14F-4D97-AF65-F5344CB8AC3E}">
        <p14:creationId xmlns:p14="http://schemas.microsoft.com/office/powerpoint/2010/main" val="139831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D59AA409-9134-458C-9013-89D60AF39CFC}" type="slidenum">
              <a:rPr lang="en-US" altLang="en-US"/>
              <a:pPr>
                <a:defRPr/>
              </a:pPr>
              <a:t>‹#›</a:t>
            </a:fld>
            <a:endParaRPr lang="en-US" altLang="en-US"/>
          </a:p>
        </p:txBody>
      </p:sp>
    </p:spTree>
    <p:extLst>
      <p:ext uri="{BB962C8B-B14F-4D97-AF65-F5344CB8AC3E}">
        <p14:creationId xmlns:p14="http://schemas.microsoft.com/office/powerpoint/2010/main" val="377534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 ihcda 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A7D9981-A0D5-4170-B839-C45625DF2BDB}" type="slidenum">
              <a:rPr lang="en-US" altLang="en-US"/>
              <a:pPr>
                <a:defRPr/>
              </a:pPr>
              <a:t>‹#›</a:t>
            </a:fld>
            <a:endParaRPr lang="en-US" altLang="en-US"/>
          </a:p>
        </p:txBody>
      </p:sp>
    </p:spTree>
    <p:extLst>
      <p:ext uri="{BB962C8B-B14F-4D97-AF65-F5344CB8AC3E}">
        <p14:creationId xmlns:p14="http://schemas.microsoft.com/office/powerpoint/2010/main" val="348996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626" y="273050"/>
            <a:ext cx="3139887" cy="1162050"/>
          </a:xfrm>
        </p:spPr>
        <p:txBody>
          <a:bodyPr anchor="b">
            <a:noAutofit/>
          </a:bodyPr>
          <a:lstStyle>
            <a:lvl1pPr algn="l">
              <a:defRPr sz="2000" b="1" cap="all"/>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25626" y="1435100"/>
            <a:ext cx="3139887"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7B746BE-5B28-4AE4-B41D-7BB5C0A22B5C}" type="slidenum">
              <a:rPr lang="en-US" altLang="en-US"/>
              <a:pPr>
                <a:defRPr/>
              </a:pPr>
              <a:t>‹#›</a:t>
            </a:fld>
            <a:endParaRPr lang="en-US" altLang="en-US"/>
          </a:p>
        </p:txBody>
      </p:sp>
    </p:spTree>
    <p:extLst>
      <p:ext uri="{BB962C8B-B14F-4D97-AF65-F5344CB8AC3E}">
        <p14:creationId xmlns:p14="http://schemas.microsoft.com/office/powerpoint/2010/main" val="44612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cap="all"/>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a:defRPr/>
            </a:pPr>
            <a:fld id="{4B18F37C-EC97-4A13-8E81-24B81DD0EB6A}" type="slidenum">
              <a:rPr lang="en-US" altLang="en-US"/>
              <a:pPr>
                <a:defRPr/>
              </a:pPr>
              <a:t>‹#›</a:t>
            </a:fld>
            <a:endParaRPr lang="en-US" altLang="en-US"/>
          </a:p>
        </p:txBody>
      </p:sp>
    </p:spTree>
    <p:extLst>
      <p:ext uri="{BB962C8B-B14F-4D97-AF65-F5344CB8AC3E}">
        <p14:creationId xmlns:p14="http://schemas.microsoft.com/office/powerpoint/2010/main" val="155591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ENTER HEADLINE</a:t>
            </a:r>
          </a:p>
        </p:txBody>
      </p:sp>
      <p:sp>
        <p:nvSpPr>
          <p:cNvPr id="1027"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enter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5AC9D3CE-6867-4979-9FA0-133D54B059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18"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ENTER HEADLINE</a:t>
            </a:r>
          </a:p>
        </p:txBody>
      </p:sp>
      <p:sp>
        <p:nvSpPr>
          <p:cNvPr id="2051"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enter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325438" y="62611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F3E3C048-7681-43D7-97DD-9E909982147B}" type="slidenum">
              <a:rPr lang="en-US" altLang="en-US"/>
              <a:pPr>
                <a:defRPr/>
              </a:pPr>
              <a:t>‹#›</a:t>
            </a:fld>
            <a:endParaRPr lang="en-US" altLang="en-US"/>
          </a:p>
        </p:txBody>
      </p:sp>
      <p:pic>
        <p:nvPicPr>
          <p:cNvPr id="2053" name="Picture 4" descr="IHCDA-Logo-RGB.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75438" y="6021388"/>
            <a:ext cx="20526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4963" y="274638"/>
            <a:ext cx="8364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ENTER HEADLINE</a:t>
            </a:r>
          </a:p>
        </p:txBody>
      </p:sp>
      <p:sp>
        <p:nvSpPr>
          <p:cNvPr id="1027" name="Text Placeholder 2"/>
          <p:cNvSpPr>
            <a:spLocks noGrp="1"/>
          </p:cNvSpPr>
          <p:nvPr>
            <p:ph type="body" idx="1"/>
          </p:nvPr>
        </p:nvSpPr>
        <p:spPr bwMode="auto">
          <a:xfrm>
            <a:off x="334963" y="1600200"/>
            <a:ext cx="83645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enter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325438" y="6146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61AC1B65-F788-4673-8D8C-4F1CF0CC087B}" type="slidenum">
              <a:rPr lang="en-US" altLang="en-US"/>
              <a:pPr>
                <a:defRPr/>
              </a:pPr>
              <a:t>‹#›</a:t>
            </a:fld>
            <a:endParaRPr lang="en-US" altLang="en-US"/>
          </a:p>
        </p:txBody>
      </p:sp>
    </p:spTree>
    <p:extLst>
      <p:ext uri="{BB962C8B-B14F-4D97-AF65-F5344CB8AC3E}">
        <p14:creationId xmlns:p14="http://schemas.microsoft.com/office/powerpoint/2010/main" val="3406001330"/>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itchFamily="-111" charset="0"/>
        </a:defRPr>
      </a:lvl5pPr>
      <a:lvl6pPr marL="457200"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400"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600"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800"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88" indent="-225425"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413" indent="-227013" algn="l" rtl="0" eaLnBrk="0" fontAlgn="base" hangingPunct="0">
        <a:spcBef>
          <a:spcPct val="0"/>
        </a:spcBef>
        <a:spcAft>
          <a:spcPct val="0"/>
        </a:spcAft>
        <a:buClr>
          <a:srgbClr val="003359"/>
        </a:buClr>
        <a:buFont typeface="Frutiger LT Std 45 Light" pitchFamily="-111" charset="0"/>
        <a:buChar char="‐"/>
        <a:defRPr sz="1400" kern="1200">
          <a:solidFill>
            <a:srgbClr val="003359"/>
          </a:solidFill>
          <a:latin typeface="Arial"/>
          <a:ea typeface="ＭＳ Ｐゴシック" pitchFamily="-112" charset="-128"/>
          <a:cs typeface="Arial"/>
        </a:defRPr>
      </a:lvl2pPr>
      <a:lvl3pPr marL="1601788" indent="-225425"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813" indent="-227013" algn="l" rtl="0" eaLnBrk="0" fontAlgn="base" hangingPunct="0">
        <a:spcBef>
          <a:spcPct val="0"/>
        </a:spcBef>
        <a:spcAft>
          <a:spcPct val="0"/>
        </a:spcAft>
        <a:buClr>
          <a:srgbClr val="003359"/>
        </a:buClr>
        <a:buFont typeface="Frutiger LT Std 45 Light" pitchFamily="-111" charset="0"/>
        <a:buChar char="‐"/>
        <a:defRPr sz="1000" kern="1200">
          <a:solidFill>
            <a:srgbClr val="003359"/>
          </a:solidFill>
          <a:latin typeface="Arial"/>
          <a:ea typeface="ＭＳ Ｐゴシック" pitchFamily="-112" charset="-128"/>
          <a:cs typeface="Arial"/>
        </a:defRPr>
      </a:lvl4pPr>
      <a:lvl5pPr marL="2516188" indent="-225425"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gov/isdh/19153.htm"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hyperlink" Target="https://gatewayp.isdh.in.gov/Gateway/SignIn.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fr.gov/cgi-bin/text-idx?SID=4484117eb8d82ca1478eb8b4ea68e2dd&amp;mc=true&amp;node=se40.34.745_1227&amp;rgn=div8"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ortalapps.hud.gov/CORVID/HUDLBPAdvisor/info/documents/HUD-EPAabateguidance.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hud.gov/sites/documents/DOC_25476.PDF" TargetMode="External"/><Relationship Id="rId2" Type="http://schemas.openxmlformats.org/officeDocument/2006/relationships/hyperlink" Target="https://www.hud.gov/program_offices/healthy_homes/lbp/hudguideline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mailto:dpugh@ihcda.in.gov"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hyperlink" Target="mailto:askihcda@ihcda.in.gov"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CM1u29BeqC0" TargetMode="External"/><Relationship Id="rId4" Type="http://schemas.openxmlformats.org/officeDocument/2006/relationships/hyperlink" Target="https://www.youtube.com/watch?v=CM1u29BeqC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hud.gov/program_offices/healthy_homes/enforcement/lsh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3" y="274638"/>
            <a:ext cx="8364537" cy="5257482"/>
          </a:xfrm>
        </p:spPr>
        <p:txBody>
          <a:bodyPr/>
          <a:lstStyle/>
          <a:p>
            <a:r>
              <a:rPr lang="en-US" dirty="0" smtClean="0"/>
              <a:t>IHCDA Lead based paint technical assistance webinar</a:t>
            </a:r>
            <a:br>
              <a:rPr lang="en-US" dirty="0" smtClean="0"/>
            </a:br>
            <a:r>
              <a:rPr lang="en-US" dirty="0"/>
              <a:t/>
            </a:r>
            <a:br>
              <a:rPr lang="en-US" dirty="0"/>
            </a:br>
            <a:r>
              <a:rPr lang="en-US" dirty="0" smtClean="0"/>
              <a:t>October 2017</a:t>
            </a:r>
            <a:br>
              <a:rPr lang="en-US" dirty="0" smtClean="0"/>
            </a:br>
            <a:r>
              <a:rPr lang="en-US" dirty="0"/>
              <a:t/>
            </a:r>
            <a:br>
              <a:rPr lang="en-US" dirty="0"/>
            </a:br>
            <a:r>
              <a:rPr lang="en-US" sz="2000" dirty="0" smtClean="0"/>
              <a:t>presented by:</a:t>
            </a:r>
            <a:br>
              <a:rPr lang="en-US" sz="2000" dirty="0" smtClean="0"/>
            </a:br>
            <a:r>
              <a:rPr lang="en-US" sz="2000" dirty="0" smtClean="0"/>
              <a:t>Dave Pugh</a:t>
            </a:r>
            <a:br>
              <a:rPr lang="en-US" sz="2000" dirty="0" smtClean="0"/>
            </a:br>
            <a:endParaRPr lang="en-US" dirty="0"/>
          </a:p>
        </p:txBody>
      </p:sp>
    </p:spTree>
    <p:extLst>
      <p:ext uri="{BB962C8B-B14F-4D97-AF65-F5344CB8AC3E}">
        <p14:creationId xmlns:p14="http://schemas.microsoft.com/office/powerpoint/2010/main" val="128824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Subpart J: Rehabilitation</a:t>
            </a:r>
            <a:endParaRPr lang="en-US" dirty="0"/>
          </a:p>
        </p:txBody>
      </p:sp>
      <p:sp>
        <p:nvSpPr>
          <p:cNvPr id="3" name="Content Placeholder 2"/>
          <p:cNvSpPr>
            <a:spLocks noGrp="1"/>
          </p:cNvSpPr>
          <p:nvPr>
            <p:ph idx="1"/>
          </p:nvPr>
        </p:nvSpPr>
        <p:spPr>
          <a:xfrm>
            <a:off x="334963" y="1425575"/>
            <a:ext cx="8364537" cy="4525963"/>
          </a:xfrm>
        </p:spPr>
        <p:txBody>
          <a:bodyPr/>
          <a:lstStyle/>
          <a:p>
            <a:pPr marL="342900" indent="-342900">
              <a:lnSpc>
                <a:spcPct val="90000"/>
              </a:lnSpc>
              <a:buFontTx/>
              <a:buChar char="•"/>
              <a:defRPr/>
            </a:pPr>
            <a:r>
              <a:rPr lang="en-US" altLang="en-US" dirty="0"/>
              <a:t>Up to $5,000 per unit hard costs</a:t>
            </a:r>
          </a:p>
          <a:p>
            <a:pPr marL="1085850" lvl="2" indent="-228600">
              <a:lnSpc>
                <a:spcPct val="90000"/>
              </a:lnSpc>
              <a:buClr>
                <a:schemeClr val="accent2"/>
              </a:buClr>
              <a:buFontTx/>
              <a:buChar char="•"/>
              <a:defRPr/>
            </a:pPr>
            <a:r>
              <a:rPr lang="en-US" altLang="en-US" sz="2400" b="1" dirty="0"/>
              <a:t>Paint testing and repair</a:t>
            </a:r>
          </a:p>
          <a:p>
            <a:pPr marL="1085850" lvl="2" indent="-228600">
              <a:lnSpc>
                <a:spcPct val="90000"/>
              </a:lnSpc>
              <a:buClr>
                <a:schemeClr val="accent2"/>
              </a:buClr>
              <a:buFontTx/>
              <a:buChar char="•"/>
              <a:defRPr/>
            </a:pPr>
            <a:r>
              <a:rPr lang="en-US" altLang="en-US" sz="2400" b="1" dirty="0"/>
              <a:t>Use Lead Safe Work Practices (LSWP)</a:t>
            </a:r>
          </a:p>
          <a:p>
            <a:pPr marL="1085850" lvl="2" indent="-228600">
              <a:lnSpc>
                <a:spcPct val="90000"/>
              </a:lnSpc>
              <a:buClr>
                <a:schemeClr val="accent2"/>
              </a:buClr>
              <a:buFontTx/>
              <a:buChar char="•"/>
              <a:defRPr/>
            </a:pPr>
            <a:r>
              <a:rPr lang="en-US" altLang="en-US" sz="2400" b="1" dirty="0"/>
              <a:t>Clearance</a:t>
            </a:r>
          </a:p>
          <a:p>
            <a:pPr marL="342900" indent="-342900">
              <a:lnSpc>
                <a:spcPct val="90000"/>
              </a:lnSpc>
              <a:buFontTx/>
              <a:buChar char="•"/>
              <a:defRPr/>
            </a:pPr>
            <a:r>
              <a:rPr lang="en-US" altLang="en-US" dirty="0"/>
              <a:t>$5,000 up to $25,000</a:t>
            </a:r>
          </a:p>
          <a:p>
            <a:pPr marL="1085850" lvl="2" indent="-228600">
              <a:lnSpc>
                <a:spcPct val="90000"/>
              </a:lnSpc>
              <a:buFontTx/>
              <a:buChar char="•"/>
              <a:defRPr/>
            </a:pPr>
            <a:r>
              <a:rPr lang="en-US" altLang="en-US" sz="2400" b="1" dirty="0"/>
              <a:t>Risk assessment</a:t>
            </a:r>
          </a:p>
          <a:p>
            <a:pPr marL="1085850" lvl="2" indent="-228600">
              <a:lnSpc>
                <a:spcPct val="90000"/>
              </a:lnSpc>
              <a:buFontTx/>
              <a:buChar char="•"/>
              <a:defRPr/>
            </a:pPr>
            <a:r>
              <a:rPr lang="en-US" altLang="en-US" sz="2400" b="1" dirty="0"/>
              <a:t>Interim Controls </a:t>
            </a:r>
          </a:p>
          <a:p>
            <a:pPr marL="1085850" lvl="2" indent="-228600">
              <a:lnSpc>
                <a:spcPct val="90000"/>
              </a:lnSpc>
              <a:buFontTx/>
              <a:buChar char="•"/>
              <a:defRPr/>
            </a:pPr>
            <a:r>
              <a:rPr lang="en-US" altLang="en-US" sz="2400" b="1" dirty="0"/>
              <a:t>Clearance</a:t>
            </a:r>
          </a:p>
          <a:p>
            <a:pPr marL="342900" indent="-342900">
              <a:lnSpc>
                <a:spcPct val="90000"/>
              </a:lnSpc>
              <a:buFontTx/>
              <a:buChar char="•"/>
              <a:defRPr/>
            </a:pPr>
            <a:r>
              <a:rPr lang="en-US" altLang="en-US" dirty="0"/>
              <a:t>Over $25,000 per </a:t>
            </a:r>
            <a:r>
              <a:rPr lang="en-US" altLang="en-US" dirty="0" smtClean="0"/>
              <a:t>unit</a:t>
            </a:r>
            <a:endParaRPr lang="en-US" altLang="en-US" dirty="0"/>
          </a:p>
          <a:p>
            <a:pPr marL="1085850" lvl="2" indent="-228600">
              <a:lnSpc>
                <a:spcPct val="90000"/>
              </a:lnSpc>
              <a:buFontTx/>
              <a:buChar char="•"/>
              <a:defRPr/>
            </a:pPr>
            <a:r>
              <a:rPr lang="en-US" altLang="en-US" sz="2400" b="1" dirty="0" smtClean="0"/>
              <a:t>Paint testing &amp; Risk Assessment</a:t>
            </a:r>
            <a:endParaRPr lang="en-US" altLang="en-US" sz="2400" b="1" dirty="0"/>
          </a:p>
          <a:p>
            <a:pPr marL="1085850" lvl="2" indent="-228600">
              <a:lnSpc>
                <a:spcPct val="90000"/>
              </a:lnSpc>
              <a:buFontTx/>
              <a:buChar char="•"/>
              <a:defRPr/>
            </a:pPr>
            <a:r>
              <a:rPr lang="en-US" altLang="en-US" sz="2400" b="1" dirty="0"/>
              <a:t>Abatement of all identified LBP Hazards (Not all LBP)</a:t>
            </a:r>
          </a:p>
          <a:p>
            <a:pPr marL="1085850" lvl="2" indent="-228600">
              <a:lnSpc>
                <a:spcPct val="90000"/>
              </a:lnSpc>
              <a:buFontTx/>
              <a:buChar char="•"/>
              <a:defRPr/>
            </a:pPr>
            <a:r>
              <a:rPr lang="en-US" altLang="en-US" sz="2400" b="1" dirty="0"/>
              <a:t>Clearance</a:t>
            </a:r>
          </a:p>
          <a:p>
            <a:pP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 requirements</a:t>
            </a:r>
            <a:endParaRPr lang="en-US" dirty="0"/>
          </a:p>
        </p:txBody>
      </p:sp>
      <p:sp>
        <p:nvSpPr>
          <p:cNvPr id="3" name="Content Placeholder 2"/>
          <p:cNvSpPr>
            <a:spLocks noGrp="1"/>
          </p:cNvSpPr>
          <p:nvPr>
            <p:ph idx="1"/>
          </p:nvPr>
        </p:nvSpPr>
        <p:spPr/>
        <p:txBody>
          <a:bodyPr/>
          <a:lstStyle/>
          <a:p>
            <a:r>
              <a:rPr lang="en-US" dirty="0" smtClean="0"/>
              <a:t>The Indiana State Department of Health requires the following to be licensed:</a:t>
            </a:r>
          </a:p>
          <a:p>
            <a:pPr marL="285750" indent="-285750">
              <a:buFont typeface="Arial" panose="020B0604020202020204" pitchFamily="34" charset="0"/>
              <a:buChar char="•"/>
            </a:pPr>
            <a:r>
              <a:rPr lang="en-US" dirty="0" smtClean="0"/>
              <a:t>Risk Assessors</a:t>
            </a:r>
          </a:p>
          <a:p>
            <a:pPr marL="285750" indent="-285750">
              <a:buFont typeface="Arial" panose="020B0604020202020204" pitchFamily="34" charset="0"/>
              <a:buChar char="•"/>
            </a:pPr>
            <a:r>
              <a:rPr lang="en-US" dirty="0" smtClean="0"/>
              <a:t>Lead Inspectors</a:t>
            </a:r>
          </a:p>
          <a:p>
            <a:pPr marL="285750" indent="-285750">
              <a:buFont typeface="Arial" panose="020B0604020202020204" pitchFamily="34" charset="0"/>
              <a:buChar char="•"/>
            </a:pPr>
            <a:r>
              <a:rPr lang="en-US" dirty="0" smtClean="0"/>
              <a:t>Project Supervisor license (Abatement)</a:t>
            </a:r>
          </a:p>
          <a:p>
            <a:pPr marL="285750" indent="-285750">
              <a:buFont typeface="Arial" panose="020B0604020202020204" pitchFamily="34" charset="0"/>
              <a:buChar char="•"/>
            </a:pPr>
            <a:r>
              <a:rPr lang="en-US" dirty="0" smtClean="0"/>
              <a:t>Contractors (Abatement)</a:t>
            </a:r>
          </a:p>
          <a:p>
            <a:pPr marL="285750" indent="-285750">
              <a:buFont typeface="Arial" panose="020B0604020202020204" pitchFamily="34" charset="0"/>
              <a:buChar char="•"/>
            </a:pPr>
            <a:r>
              <a:rPr lang="en-US" dirty="0" smtClean="0"/>
              <a:t>Project Designer (Abatement)</a:t>
            </a:r>
          </a:p>
          <a:p>
            <a:pPr marL="285750" indent="-285750">
              <a:buFont typeface="Arial" panose="020B0604020202020204" pitchFamily="34" charset="0"/>
              <a:buChar char="•"/>
            </a:pPr>
            <a:r>
              <a:rPr lang="en-US" dirty="0" smtClean="0"/>
              <a:t>Worker License (Abatement)</a:t>
            </a:r>
          </a:p>
          <a:p>
            <a:pPr marL="285750" indent="-285750">
              <a:buFont typeface="Arial" panose="020B0604020202020204" pitchFamily="34" charset="0"/>
              <a:buChar char="•"/>
            </a:pPr>
            <a:r>
              <a:rPr lang="en-US" dirty="0" smtClean="0"/>
              <a:t>Clearance Examiner</a:t>
            </a:r>
          </a:p>
          <a:p>
            <a:r>
              <a:rPr lang="en-US" dirty="0" smtClean="0"/>
              <a:t>*   RRP (renovate, repair, paint) required by EPA for all contractors</a:t>
            </a:r>
            <a:endParaRPr lang="en-US" dirty="0"/>
          </a:p>
          <a:p>
            <a:endParaRPr lang="en-US" dirty="0" smtClean="0"/>
          </a:p>
          <a:p>
            <a:r>
              <a:rPr lang="en-US" dirty="0" smtClean="0">
                <a:hlinkClick r:id="rId3"/>
              </a:rPr>
              <a:t>https</a:t>
            </a:r>
            <a:r>
              <a:rPr lang="en-US" dirty="0">
                <a:hlinkClick r:id="rId3"/>
              </a:rPr>
              <a:t>://</a:t>
            </a:r>
            <a:r>
              <a:rPr lang="en-US" dirty="0" smtClean="0">
                <a:hlinkClick r:id="rId3"/>
              </a:rPr>
              <a:t>www.in.gov/isdh/19153.htm</a:t>
            </a:r>
            <a:endParaRPr lang="en-US" dirty="0" smtClean="0"/>
          </a:p>
          <a:p>
            <a:endParaRPr lang="en-US" dirty="0"/>
          </a:p>
          <a:p>
            <a:r>
              <a:rPr lang="en-US" dirty="0" smtClean="0"/>
              <a:t>I-Lead- managed by the ISDH </a:t>
            </a:r>
            <a:endParaRPr lang="en-US" dirty="0"/>
          </a:p>
          <a:p>
            <a:endParaRPr lang="en-US" dirty="0" smtClean="0"/>
          </a:p>
          <a:p>
            <a:r>
              <a:rPr lang="en-US" dirty="0" smtClean="0">
                <a:hlinkClick r:id="rId4"/>
              </a:rPr>
              <a:t>https</a:t>
            </a:r>
            <a:r>
              <a:rPr lang="en-US" dirty="0">
                <a:hlinkClick r:id="rId4"/>
              </a:rPr>
              <a:t>://</a:t>
            </a:r>
            <a:r>
              <a:rPr lang="en-US" dirty="0" smtClean="0">
                <a:hlinkClick r:id="rId4"/>
              </a:rPr>
              <a:t>gatewayp.isdh.in.gov/Gateway/SignIn.aspx</a:t>
            </a:r>
            <a:endParaRPr lang="en-US" dirty="0" smtClean="0"/>
          </a:p>
          <a:p>
            <a:endParaRPr lang="en-US" dirty="0"/>
          </a:p>
          <a:p>
            <a:endParaRPr lang="en-US" dirty="0"/>
          </a:p>
        </p:txBody>
      </p:sp>
    </p:spTree>
    <p:extLst>
      <p:ext uri="{BB962C8B-B14F-4D97-AF65-F5344CB8AC3E}">
        <p14:creationId xmlns:p14="http://schemas.microsoft.com/office/powerpoint/2010/main" val="312816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Three Basic Requirements</a:t>
            </a:r>
            <a:endParaRPr lang="en-US" dirty="0"/>
          </a:p>
        </p:txBody>
      </p:sp>
      <p:sp>
        <p:nvSpPr>
          <p:cNvPr id="18435" name="Content Placeholder 2"/>
          <p:cNvSpPr>
            <a:spLocks noGrp="1"/>
          </p:cNvSpPr>
          <p:nvPr>
            <p:ph idx="1"/>
          </p:nvPr>
        </p:nvSpPr>
        <p:spPr>
          <a:xfrm>
            <a:off x="212725" y="1417638"/>
            <a:ext cx="8364538" cy="4525962"/>
          </a:xfrm>
        </p:spPr>
        <p:txBody>
          <a:bodyPr/>
          <a:lstStyle/>
          <a:p>
            <a:pPr marL="533400" indent="-533400">
              <a:buFont typeface="Wingdings" panose="05000000000000000000" pitchFamily="2" charset="2"/>
              <a:buAutoNum type="arabicPeriod"/>
              <a:defRPr/>
            </a:pPr>
            <a:r>
              <a:rPr lang="en-US" altLang="en-US" sz="3600" dirty="0" smtClean="0"/>
              <a:t>Evaluation</a:t>
            </a:r>
          </a:p>
          <a:p>
            <a:pPr marL="533400" indent="-533400">
              <a:buFont typeface="Wingdings" panose="05000000000000000000" pitchFamily="2" charset="2"/>
              <a:buAutoNum type="arabicPeriod"/>
              <a:defRPr/>
            </a:pPr>
            <a:endParaRPr lang="en-US" altLang="en-US" sz="3600" dirty="0"/>
          </a:p>
          <a:p>
            <a:pPr marL="533400" indent="-533400">
              <a:buFont typeface="Wingdings" panose="05000000000000000000" pitchFamily="2" charset="2"/>
              <a:buAutoNum type="arabicPeriod"/>
              <a:defRPr/>
            </a:pPr>
            <a:r>
              <a:rPr lang="en-US" altLang="en-US" sz="3600" dirty="0"/>
              <a:t>Lead Hazard </a:t>
            </a:r>
            <a:r>
              <a:rPr lang="en-US" altLang="en-US" sz="3600" dirty="0" smtClean="0"/>
              <a:t>Control Plan- this is where de minimis is considered</a:t>
            </a:r>
          </a:p>
          <a:p>
            <a:pPr>
              <a:defRPr/>
            </a:pPr>
            <a:r>
              <a:rPr lang="en-US" altLang="en-US" sz="3600" dirty="0" smtClean="0"/>
              <a:t>*   Occupant Protection/Containment</a:t>
            </a:r>
          </a:p>
          <a:p>
            <a:pPr>
              <a:defRPr/>
            </a:pPr>
            <a:endParaRPr lang="en-US" altLang="en-US" sz="3600" dirty="0"/>
          </a:p>
          <a:p>
            <a:pPr>
              <a:defRPr/>
            </a:pPr>
            <a:r>
              <a:rPr lang="en-US" altLang="en-US" sz="3600" dirty="0" smtClean="0"/>
              <a:t>3. Clearance</a:t>
            </a:r>
            <a:endParaRPr lang="en-US" altLang="en-US" sz="3600" dirty="0"/>
          </a:p>
          <a:p>
            <a:pPr>
              <a:defRPr/>
            </a:pPr>
            <a:endParaRPr lang="en-US" altLang="en-US" sz="340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smtClean="0"/>
              <a:t>Step #1: Evaluation</a:t>
            </a:r>
            <a:endParaRPr lang="en-US" dirty="0"/>
          </a:p>
        </p:txBody>
      </p:sp>
      <p:sp>
        <p:nvSpPr>
          <p:cNvPr id="33795" name="Content Placeholder 2"/>
          <p:cNvSpPr>
            <a:spLocks noGrp="1"/>
          </p:cNvSpPr>
          <p:nvPr>
            <p:ph idx="1"/>
          </p:nvPr>
        </p:nvSpPr>
        <p:spPr>
          <a:xfrm>
            <a:off x="334963" y="1425575"/>
            <a:ext cx="8569325" cy="4525963"/>
          </a:xfrm>
        </p:spPr>
        <p:txBody>
          <a:bodyPr/>
          <a:lstStyle/>
          <a:p>
            <a:pPr>
              <a:buFontTx/>
              <a:buChar char="•"/>
            </a:pPr>
            <a:r>
              <a:rPr lang="en-US" altLang="en-US" sz="2400" u="sng" dirty="0" smtClean="0">
                <a:latin typeface="Arial" panose="020B0604020202020204" pitchFamily="34" charset="0"/>
                <a:ea typeface="ＭＳ Ｐゴシック" panose="020B0600070205080204" pitchFamily="34" charset="-128"/>
                <a:cs typeface="Arial" panose="020B0604020202020204" pitchFamily="34" charset="0"/>
              </a:rPr>
              <a:t>Paint testing</a:t>
            </a:r>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 Testing lead content of:</a:t>
            </a:r>
          </a:p>
          <a:p>
            <a:pPr lvl="1">
              <a:buFontTx/>
              <a:buChar char="•"/>
            </a:pPr>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Deteriorated paint</a:t>
            </a:r>
          </a:p>
          <a:p>
            <a:pPr lvl="1">
              <a:buFontTx/>
              <a:buChar char="•"/>
            </a:pPr>
            <a:r>
              <a:rPr lang="en-US" altLang="en-US" b="1" dirty="0" smtClean="0">
                <a:latin typeface="Arial" panose="020B0604020202020204" pitchFamily="34" charset="0"/>
                <a:ea typeface="ＭＳ Ｐゴシック" panose="020B0600070205080204" pitchFamily="34" charset="-128"/>
                <a:cs typeface="Arial" panose="020B0604020202020204" pitchFamily="34" charset="0"/>
              </a:rPr>
              <a:t>Painted surfaces to be disturbed or replaced</a:t>
            </a:r>
          </a:p>
          <a:p>
            <a:pPr lvl="1">
              <a:buFontTx/>
              <a:buChar char="•"/>
            </a:pPr>
            <a:endParaRPr lang="en-US" altLang="en-US" b="1" dirty="0" smtClean="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sz="2400" u="sng" dirty="0" smtClean="0">
                <a:latin typeface="Arial" panose="020B0604020202020204" pitchFamily="34" charset="0"/>
                <a:ea typeface="ＭＳ Ｐゴシック" panose="020B0600070205080204" pitchFamily="34" charset="-128"/>
                <a:cs typeface="Arial" panose="020B0604020202020204" pitchFamily="34" charset="0"/>
              </a:rPr>
              <a:t>Risk assessment</a:t>
            </a:r>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 – On-site investigation to identify the existence, nature, severity and location of LBP hazards and provision of report</a:t>
            </a:r>
          </a:p>
          <a:p>
            <a:pPr>
              <a:buFontTx/>
              <a:buChar char="•"/>
            </a:pP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sz="2400" u="sng" dirty="0">
                <a:latin typeface="Arial" panose="020B0604020202020204" pitchFamily="34" charset="0"/>
                <a:ea typeface="ＭＳ Ｐゴシック" panose="020B0600070205080204" pitchFamily="34" charset="-128"/>
                <a:cs typeface="Arial" panose="020B0604020202020204" pitchFamily="34" charset="0"/>
              </a:rPr>
              <a:t>Lead-based paint inspection</a:t>
            </a:r>
            <a:r>
              <a:rPr lang="en-US" altLang="en-US" sz="2400" dirty="0">
                <a:latin typeface="Arial" panose="020B0604020202020204" pitchFamily="34" charset="0"/>
                <a:ea typeface="ＭＳ Ｐゴシック" panose="020B0600070205080204" pitchFamily="34" charset="-128"/>
                <a:cs typeface="Arial" panose="020B0604020202020204" pitchFamily="34" charset="0"/>
              </a:rPr>
              <a:t> – Surface-by-surface investigation to determine presence of LBP and provision of report</a:t>
            </a:r>
          </a:p>
          <a:p>
            <a:pPr>
              <a:buFontTx/>
              <a:buChar char="•"/>
            </a:pPr>
            <a:endParaRPr lang="en-US" altLang="en-US" sz="24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360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Step #2: </a:t>
            </a:r>
            <a:br>
              <a:rPr lang="en-US" altLang="en-US" sz="3200" dirty="0"/>
            </a:br>
            <a:r>
              <a:rPr lang="en-US" altLang="en-US" sz="3200" dirty="0"/>
              <a:t>Lead Hazard </a:t>
            </a:r>
            <a:r>
              <a:rPr lang="en-US" altLang="en-US" sz="3200" dirty="0" smtClean="0"/>
              <a:t>Control Plan</a:t>
            </a:r>
            <a:endParaRPr lang="en-US" dirty="0"/>
          </a:p>
        </p:txBody>
      </p:sp>
      <p:sp>
        <p:nvSpPr>
          <p:cNvPr id="23555" name="Content Placeholder 2"/>
          <p:cNvSpPr>
            <a:spLocks noGrp="1"/>
          </p:cNvSpPr>
          <p:nvPr>
            <p:ph idx="1"/>
          </p:nvPr>
        </p:nvSpPr>
        <p:spPr>
          <a:xfrm>
            <a:off x="334963" y="1425575"/>
            <a:ext cx="8364537" cy="4525963"/>
          </a:xfrm>
        </p:spPr>
        <p:txBody>
          <a:bodyPr/>
          <a:lstStyle/>
          <a:p>
            <a:pPr>
              <a:lnSpc>
                <a:spcPct val="90000"/>
              </a:lnSpc>
              <a:buFontTx/>
              <a:buChar char="•"/>
              <a:defRPr/>
            </a:pPr>
            <a:r>
              <a:rPr lang="en-US" altLang="en-US" sz="2000" dirty="0"/>
              <a:t>Interim Controls </a:t>
            </a:r>
          </a:p>
          <a:p>
            <a:pPr lvl="1">
              <a:lnSpc>
                <a:spcPct val="90000"/>
              </a:lnSpc>
              <a:buFontTx/>
              <a:buChar char="•"/>
              <a:defRPr/>
            </a:pPr>
            <a:r>
              <a:rPr lang="en-US" altLang="en-US" sz="2000" b="1" dirty="0" smtClean="0"/>
              <a:t>Designed to temporarily eliminate LBP hazards</a:t>
            </a:r>
          </a:p>
          <a:p>
            <a:pPr lvl="1">
              <a:lnSpc>
                <a:spcPct val="90000"/>
              </a:lnSpc>
              <a:buFontTx/>
              <a:buChar char="•"/>
              <a:defRPr/>
            </a:pPr>
            <a:r>
              <a:rPr lang="en-US" altLang="en-US" sz="2000" b="1" dirty="0" smtClean="0"/>
              <a:t>Safe Work Practices</a:t>
            </a:r>
            <a:endParaRPr lang="en-US" altLang="en-US" sz="2000" b="1" dirty="0"/>
          </a:p>
          <a:p>
            <a:pPr marL="461963" lvl="1" indent="0">
              <a:lnSpc>
                <a:spcPct val="90000"/>
              </a:lnSpc>
              <a:buNone/>
              <a:defRPr/>
            </a:pPr>
            <a:endParaRPr lang="en-US" altLang="en-US" sz="2000" b="1" dirty="0"/>
          </a:p>
          <a:p>
            <a:pPr>
              <a:lnSpc>
                <a:spcPct val="90000"/>
              </a:lnSpc>
              <a:buFontTx/>
              <a:buChar char="•"/>
              <a:defRPr/>
            </a:pPr>
            <a:r>
              <a:rPr lang="en-US" altLang="en-US" sz="2000" dirty="0" smtClean="0"/>
              <a:t>Abatement  </a:t>
            </a:r>
            <a:endParaRPr lang="en-US" altLang="en-US" sz="2000" dirty="0"/>
          </a:p>
          <a:p>
            <a:pPr lvl="1">
              <a:lnSpc>
                <a:spcPct val="90000"/>
              </a:lnSpc>
              <a:buFontTx/>
              <a:buChar char="•"/>
              <a:defRPr/>
            </a:pPr>
            <a:r>
              <a:rPr lang="en-US" altLang="en-US" sz="2000" b="1" dirty="0" smtClean="0"/>
              <a:t>Intent is to permanently eliminate LBP hazards</a:t>
            </a:r>
            <a:endParaRPr lang="en-US" altLang="en-US" sz="2000" b="1" dirty="0"/>
          </a:p>
          <a:p>
            <a:pPr lvl="1">
              <a:lnSpc>
                <a:spcPct val="90000"/>
              </a:lnSpc>
              <a:buFontTx/>
              <a:buChar char="•"/>
              <a:defRPr/>
            </a:pPr>
            <a:r>
              <a:rPr lang="en-US" altLang="en-US" sz="2000" b="1" dirty="0" smtClean="0"/>
              <a:t>Lead-Based </a:t>
            </a:r>
            <a:r>
              <a:rPr lang="en-US" altLang="en-US" sz="2000" b="1" dirty="0"/>
              <a:t>Paint Hazards (rehab over $25,000)</a:t>
            </a:r>
          </a:p>
          <a:p>
            <a:pPr lvl="1">
              <a:lnSpc>
                <a:spcPct val="90000"/>
              </a:lnSpc>
              <a:buFontTx/>
              <a:buChar char="•"/>
              <a:defRPr/>
            </a:pPr>
            <a:r>
              <a:rPr lang="en-US" altLang="en-US" sz="2000" b="1" dirty="0" smtClean="0"/>
              <a:t>Refer </a:t>
            </a:r>
            <a:r>
              <a:rPr lang="en-US" altLang="en-US" sz="2000" b="1" dirty="0"/>
              <a:t>to EPA 402 Rule (40 CFR 745) for work practice standards and certification </a:t>
            </a:r>
            <a:r>
              <a:rPr lang="en-US" altLang="en-US" sz="2000" b="1" dirty="0" smtClean="0"/>
              <a:t>requirements</a:t>
            </a:r>
          </a:p>
          <a:p>
            <a:pPr lvl="1">
              <a:lnSpc>
                <a:spcPct val="90000"/>
              </a:lnSpc>
              <a:buFontTx/>
              <a:buChar char="•"/>
              <a:defRPr/>
            </a:pPr>
            <a:r>
              <a:rPr lang="en-US" altLang="en-US" sz="2000" b="1" dirty="0" smtClean="0"/>
              <a:t>Safe Work Practices</a:t>
            </a:r>
          </a:p>
          <a:p>
            <a:pPr marL="461963" lvl="1" indent="0">
              <a:lnSpc>
                <a:spcPct val="90000"/>
              </a:lnSpc>
              <a:buNone/>
              <a:defRPr/>
            </a:pPr>
            <a:endParaRPr lang="en-US" altLang="en-US" sz="2000" b="1" dirty="0" smtClean="0"/>
          </a:p>
          <a:p>
            <a:pPr marL="0" lvl="1" indent="0">
              <a:lnSpc>
                <a:spcPct val="90000"/>
              </a:lnSpc>
              <a:buNone/>
              <a:defRPr/>
            </a:pPr>
            <a:r>
              <a:rPr lang="en-US" altLang="en-US" b="1" dirty="0"/>
              <a:t>§745.227   Work practice standards for conducting lead-based paint activities: target housing and child-occupied </a:t>
            </a:r>
            <a:r>
              <a:rPr lang="en-US" altLang="en-US" b="1" dirty="0" smtClean="0"/>
              <a:t>facilities</a:t>
            </a:r>
            <a:endParaRPr lang="en-US" altLang="en-US" b="1" dirty="0"/>
          </a:p>
          <a:p>
            <a:pPr>
              <a:defRPr/>
            </a:pPr>
            <a:r>
              <a:rPr lang="en-US" altLang="en-US" sz="1600" dirty="0">
                <a:latin typeface="Arial" panose="020B0604020202020204" pitchFamily="34" charset="0"/>
                <a:ea typeface="ＭＳ Ｐゴシック" panose="020B0600070205080204" pitchFamily="34" charset="-128"/>
                <a:cs typeface="Arial" panose="020B0604020202020204" pitchFamily="34" charset="0"/>
                <a:hlinkClick r:id="rId3"/>
              </a:rPr>
              <a:t>https://</a:t>
            </a:r>
            <a:r>
              <a:rPr lang="en-US" altLang="en-US" sz="1600" dirty="0" smtClean="0">
                <a:latin typeface="Arial" panose="020B0604020202020204" pitchFamily="34" charset="0"/>
                <a:ea typeface="ＭＳ Ｐゴシック" panose="020B0600070205080204" pitchFamily="34" charset="-128"/>
                <a:cs typeface="Arial" panose="020B0604020202020204" pitchFamily="34" charset="0"/>
                <a:hlinkClick r:id="rId3"/>
              </a:rPr>
              <a:t>www.ecfr.gov/cgi-bin/text-idx?SID=4484117eb8d82ca1478eb8b4ea68e2dd&amp;mc=true&amp;node=se40.34.745_1227&amp;rgn=div8</a:t>
            </a:r>
            <a:endParaRPr lang="en-US" altLang="en-US" sz="1600" dirty="0" smtClean="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1600" dirty="0" smtClean="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US" altLang="en-US" sz="260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De Minimis Levels</a:t>
            </a:r>
            <a:endParaRPr lang="en-US" dirty="0"/>
          </a:p>
        </p:txBody>
      </p:sp>
      <p:sp>
        <p:nvSpPr>
          <p:cNvPr id="52227" name="Content Placeholder 2"/>
          <p:cNvSpPr>
            <a:spLocks noGrp="1"/>
          </p:cNvSpPr>
          <p:nvPr>
            <p:ph idx="1"/>
          </p:nvPr>
        </p:nvSpPr>
        <p:spPr>
          <a:xfrm>
            <a:off x="334963" y="1425575"/>
            <a:ext cx="8364537" cy="4525963"/>
          </a:xfrm>
        </p:spPr>
        <p:txBody>
          <a:bodyPr/>
          <a:lstStyle/>
          <a:p>
            <a:pPr>
              <a:buFontTx/>
              <a:buChar char="•"/>
            </a:pPr>
            <a:r>
              <a:rPr lang="en-US" altLang="en-US" smtClean="0">
                <a:latin typeface="Arial" panose="020B0604020202020204" pitchFamily="34" charset="0"/>
                <a:ea typeface="ＭＳ Ｐゴシック" panose="020B0600070205080204" pitchFamily="34" charset="-128"/>
                <a:cs typeface="Arial" panose="020B0604020202020204" pitchFamily="34" charset="0"/>
              </a:rPr>
              <a:t>Work which disturbs less than</a:t>
            </a:r>
          </a:p>
          <a:p>
            <a:pPr>
              <a:buFontTx/>
              <a:buChar char="•"/>
            </a:pP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lvl="1">
              <a:buFontTx/>
              <a:buChar char="•"/>
            </a:pPr>
            <a:r>
              <a:rPr lang="en-US" altLang="en-US" sz="2800" b="1" smtClean="0">
                <a:latin typeface="Arial" panose="020B0604020202020204" pitchFamily="34" charset="0"/>
                <a:ea typeface="ＭＳ Ｐゴシック" panose="020B0600070205080204" pitchFamily="34" charset="-128"/>
                <a:cs typeface="Arial" panose="020B0604020202020204" pitchFamily="34" charset="0"/>
              </a:rPr>
              <a:t>20 square feet on exterior surfaces</a:t>
            </a:r>
          </a:p>
          <a:p>
            <a:pPr lvl="1">
              <a:buFontTx/>
              <a:buChar char="•"/>
            </a:pPr>
            <a:r>
              <a:rPr lang="en-US" altLang="en-US" sz="2800" b="1" smtClean="0">
                <a:latin typeface="Arial" panose="020B0604020202020204" pitchFamily="34" charset="0"/>
                <a:ea typeface="ＭＳ Ｐゴシック" panose="020B0600070205080204" pitchFamily="34" charset="-128"/>
                <a:cs typeface="Arial" panose="020B0604020202020204" pitchFamily="34" charset="0"/>
              </a:rPr>
              <a:t>2 square feet in any one interior room or space</a:t>
            </a:r>
          </a:p>
          <a:p>
            <a:pPr lvl="1">
              <a:buFontTx/>
              <a:buChar char="•"/>
            </a:pPr>
            <a:r>
              <a:rPr lang="en-US" altLang="en-US" sz="2800" b="1" smtClean="0">
                <a:latin typeface="Arial" panose="020B0604020202020204" pitchFamily="34" charset="0"/>
                <a:ea typeface="ＭＳ Ｐゴシック" panose="020B0600070205080204" pitchFamily="34" charset="-128"/>
                <a:cs typeface="Arial" panose="020B0604020202020204" pitchFamily="34" charset="0"/>
              </a:rPr>
              <a:t>10 percent of </a:t>
            </a:r>
            <a:r>
              <a:rPr lang="en-US" altLang="en-US" sz="2800" b="1" u="sng" smtClean="0">
                <a:latin typeface="Arial" panose="020B0604020202020204" pitchFamily="34" charset="0"/>
                <a:ea typeface="ＭＳ Ｐゴシック" panose="020B0600070205080204" pitchFamily="34" charset="-128"/>
                <a:cs typeface="Arial" panose="020B0604020202020204" pitchFamily="34" charset="0"/>
              </a:rPr>
              <a:t>total </a:t>
            </a:r>
            <a:r>
              <a:rPr lang="en-US" altLang="en-US" sz="2800" b="1" smtClean="0">
                <a:latin typeface="Arial" panose="020B0604020202020204" pitchFamily="34" charset="0"/>
                <a:ea typeface="ＭＳ Ｐゴシック" panose="020B0600070205080204" pitchFamily="34" charset="-128"/>
                <a:cs typeface="Arial" panose="020B0604020202020204" pitchFamily="34" charset="0"/>
              </a:rPr>
              <a:t>surface area of interior or exterior component </a:t>
            </a:r>
            <a:r>
              <a:rPr lang="en-US" altLang="en-US" sz="2800" b="1" u="sng" smtClean="0">
                <a:latin typeface="Arial" panose="020B0604020202020204" pitchFamily="34" charset="0"/>
                <a:ea typeface="ＭＳ Ｐゴシック" panose="020B0600070205080204" pitchFamily="34" charset="-128"/>
                <a:cs typeface="Arial" panose="020B0604020202020204" pitchFamily="34" charset="0"/>
              </a:rPr>
              <a:t>type</a:t>
            </a:r>
            <a:r>
              <a:rPr lang="en-US" altLang="en-US" sz="2800" b="1" smtClean="0">
                <a:latin typeface="Arial" panose="020B0604020202020204" pitchFamily="34" charset="0"/>
                <a:ea typeface="ＭＳ Ｐゴシック" panose="020B0600070205080204" pitchFamily="34" charset="-128"/>
                <a:cs typeface="Arial" panose="020B0604020202020204" pitchFamily="34" charset="0"/>
              </a:rPr>
              <a:t> with a small area (sills, baseboards, etc.)</a:t>
            </a:r>
          </a:p>
          <a:p>
            <a:pPr lvl="1">
              <a:buFontTx/>
              <a:buChar char="•"/>
            </a:pPr>
            <a:endParaRPr lang="en-US" altLang="en-US" sz="2800" b="1" smtClean="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r>
              <a:rPr lang="en-US" altLang="en-US" smtClean="0">
                <a:latin typeface="Arial" panose="020B0604020202020204" pitchFamily="34" charset="0"/>
                <a:ea typeface="ＭＳ Ｐゴシック" panose="020B0600070205080204" pitchFamily="34" charset="-128"/>
                <a:cs typeface="Arial" panose="020B0604020202020204" pitchFamily="34" charset="0"/>
              </a:rPr>
              <a:t>Exception to Safe Work Practices and Clearance only</a:t>
            </a:r>
          </a:p>
          <a:p>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Abatement</a:t>
            </a:r>
            <a:endParaRPr lang="en-US" dirty="0"/>
          </a:p>
        </p:txBody>
      </p:sp>
      <p:sp>
        <p:nvSpPr>
          <p:cNvPr id="3" name="Content Placeholder 2"/>
          <p:cNvSpPr>
            <a:spLocks noGrp="1"/>
          </p:cNvSpPr>
          <p:nvPr>
            <p:ph idx="1"/>
          </p:nvPr>
        </p:nvSpPr>
        <p:spPr>
          <a:xfrm>
            <a:off x="334963" y="1425575"/>
            <a:ext cx="8364537" cy="4525963"/>
          </a:xfrm>
        </p:spPr>
        <p:txBody>
          <a:bodyPr/>
          <a:lstStyle/>
          <a:p>
            <a:pPr marL="457200" indent="-457200">
              <a:lnSpc>
                <a:spcPct val="90000"/>
              </a:lnSpc>
              <a:buFont typeface="Arial" panose="020B0604020202020204" pitchFamily="34" charset="0"/>
              <a:buChar char="•"/>
              <a:defRPr/>
            </a:pPr>
            <a:r>
              <a:rPr lang="en-US" altLang="en-US" sz="2400" dirty="0" smtClean="0"/>
              <a:t>Intent </a:t>
            </a:r>
            <a:r>
              <a:rPr lang="en-US" altLang="en-US" sz="2400" dirty="0"/>
              <a:t>is to permanently eliminate LBP or LBP hazard(s</a:t>
            </a:r>
            <a:r>
              <a:rPr lang="en-US" altLang="en-US" sz="2400" dirty="0" smtClean="0"/>
              <a:t>)</a:t>
            </a:r>
            <a:endParaRPr lang="en-US" altLang="en-US" sz="2400" dirty="0"/>
          </a:p>
          <a:p>
            <a:pPr marL="457200" indent="-457200">
              <a:lnSpc>
                <a:spcPct val="90000"/>
              </a:lnSpc>
              <a:buFont typeface="Arial" panose="020B0604020202020204" pitchFamily="34" charset="0"/>
              <a:buChar char="•"/>
              <a:defRPr/>
            </a:pPr>
            <a:r>
              <a:rPr lang="en-US" altLang="en-US" sz="2400" dirty="0" smtClean="0"/>
              <a:t>Licensed contractors</a:t>
            </a:r>
            <a:endParaRPr lang="en-US" altLang="en-US" sz="2400" dirty="0"/>
          </a:p>
          <a:p>
            <a:pPr marL="457200" indent="-457200">
              <a:lnSpc>
                <a:spcPct val="90000"/>
              </a:lnSpc>
              <a:buFont typeface="Arial" panose="020B0604020202020204" pitchFamily="34" charset="0"/>
              <a:buChar char="•"/>
              <a:defRPr/>
            </a:pPr>
            <a:r>
              <a:rPr lang="en-US" altLang="en-US" sz="2400" dirty="0" smtClean="0"/>
              <a:t>Methods </a:t>
            </a:r>
            <a:r>
              <a:rPr lang="en-US" altLang="en-US" sz="2400" dirty="0"/>
              <a:t>include</a:t>
            </a:r>
          </a:p>
          <a:p>
            <a:pPr lvl="1">
              <a:lnSpc>
                <a:spcPct val="90000"/>
              </a:lnSpc>
              <a:buFontTx/>
              <a:buChar char="•"/>
              <a:defRPr/>
            </a:pPr>
            <a:r>
              <a:rPr lang="en-US" altLang="en-US" sz="2400" dirty="0"/>
              <a:t>Encapsulation, enclosure, component replacement or removal of paint</a:t>
            </a:r>
          </a:p>
          <a:p>
            <a:pPr lvl="1">
              <a:lnSpc>
                <a:spcPct val="90000"/>
              </a:lnSpc>
              <a:buFontTx/>
              <a:buChar char="•"/>
              <a:defRPr/>
            </a:pPr>
            <a:r>
              <a:rPr lang="en-US" altLang="en-US" sz="2400" dirty="0"/>
              <a:t>Paving or removal for soil</a:t>
            </a:r>
          </a:p>
          <a:p>
            <a:pPr marL="457200" indent="-457200">
              <a:lnSpc>
                <a:spcPct val="90000"/>
              </a:lnSpc>
              <a:buFont typeface="Arial" panose="020B0604020202020204" pitchFamily="34" charset="0"/>
              <a:buChar char="•"/>
              <a:defRPr/>
            </a:pPr>
            <a:r>
              <a:rPr lang="en-US" altLang="en-US" sz="2400" dirty="0"/>
              <a:t>Clearance by inspector or risk </a:t>
            </a:r>
            <a:r>
              <a:rPr lang="en-US" altLang="en-US" sz="2400" dirty="0" smtClean="0"/>
              <a:t>assessor</a:t>
            </a:r>
          </a:p>
          <a:p>
            <a:pPr marL="457200" indent="-457200">
              <a:lnSpc>
                <a:spcPct val="90000"/>
              </a:lnSpc>
              <a:buFont typeface="Arial" panose="020B0604020202020204" pitchFamily="34" charset="0"/>
              <a:buChar char="•"/>
              <a:defRPr/>
            </a:pPr>
            <a:r>
              <a:rPr lang="en-US" altLang="en-US" sz="2000" dirty="0">
                <a:hlinkClick r:id="rId3"/>
              </a:rPr>
              <a:t>https://</a:t>
            </a:r>
            <a:r>
              <a:rPr lang="en-US" altLang="en-US" sz="2000" dirty="0" smtClean="0">
                <a:hlinkClick r:id="rId3"/>
              </a:rPr>
              <a:t>portalapps.hud.gov/CORVID/HUDLBPAdvisor/info/documents/HUD-EPAabateguidance.pdf</a:t>
            </a:r>
            <a:endParaRPr lang="en-US" altLang="en-US" sz="2000" dirty="0" smtClean="0"/>
          </a:p>
          <a:p>
            <a:pPr>
              <a:lnSpc>
                <a:spcPct val="90000"/>
              </a:lnSpc>
              <a:defRPr/>
            </a:pPr>
            <a:endParaRPr lang="en-US" altLang="en-US" sz="2000" dirty="0"/>
          </a:p>
          <a:p>
            <a:pPr>
              <a:defRPr/>
            </a:pPr>
            <a:endParaRPr lang="en-US" dirty="0"/>
          </a:p>
        </p:txBody>
      </p:sp>
      <p:pic>
        <p:nvPicPr>
          <p:cNvPr id="4301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1063" y="4445000"/>
            <a:ext cx="14382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4445000"/>
            <a:ext cx="2411412"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 #3 clearance</a:t>
            </a:r>
            <a:endParaRPr lang="en-US" dirty="0"/>
          </a:p>
        </p:txBody>
      </p:sp>
      <p:sp>
        <p:nvSpPr>
          <p:cNvPr id="3" name="Content Placeholder 2"/>
          <p:cNvSpPr>
            <a:spLocks noGrp="1"/>
          </p:cNvSpPr>
          <p:nvPr>
            <p:ph idx="1"/>
          </p:nvPr>
        </p:nvSpPr>
        <p:spPr>
          <a:xfrm>
            <a:off x="334963" y="1425575"/>
            <a:ext cx="8364537" cy="4525963"/>
          </a:xfrm>
        </p:spPr>
        <p:txBody>
          <a:bodyPr/>
          <a:lstStyle/>
          <a:p>
            <a:pPr marL="301625" indent="-301625">
              <a:lnSpc>
                <a:spcPct val="90000"/>
              </a:lnSpc>
              <a:buFontTx/>
              <a:buChar char="•"/>
              <a:defRPr/>
            </a:pPr>
            <a:r>
              <a:rPr lang="en-US" altLang="en-US" sz="1600" dirty="0"/>
              <a:t>Two Parts:</a:t>
            </a:r>
          </a:p>
          <a:p>
            <a:pPr marL="1104900" lvl="1" indent="-457200">
              <a:lnSpc>
                <a:spcPct val="90000"/>
              </a:lnSpc>
              <a:buSzPct val="75000"/>
              <a:buFontTx/>
              <a:buAutoNum type="arabicPeriod"/>
              <a:defRPr/>
            </a:pPr>
            <a:r>
              <a:rPr lang="en-US" altLang="en-US" b="1" dirty="0"/>
              <a:t>Visual Assessment</a:t>
            </a:r>
          </a:p>
          <a:p>
            <a:pPr marL="1104900" lvl="1" indent="-457200">
              <a:lnSpc>
                <a:spcPct val="90000"/>
              </a:lnSpc>
              <a:buSzPct val="75000"/>
              <a:buFontTx/>
              <a:buAutoNum type="arabicPeriod"/>
              <a:defRPr/>
            </a:pPr>
            <a:r>
              <a:rPr lang="en-US" altLang="en-US" b="1" dirty="0"/>
              <a:t>Dust sampling</a:t>
            </a:r>
          </a:p>
          <a:p>
            <a:pPr marL="1600200" lvl="2" indent="-381000">
              <a:lnSpc>
                <a:spcPct val="90000"/>
              </a:lnSpc>
              <a:buFontTx/>
              <a:buChar char="•"/>
              <a:defRPr/>
            </a:pPr>
            <a:r>
              <a:rPr lang="en-US" altLang="en-US" sz="1600" b="1" dirty="0"/>
              <a:t>Interim Dust Lead standards</a:t>
            </a:r>
          </a:p>
          <a:p>
            <a:pPr marL="1600200" lvl="2" indent="-381000">
              <a:lnSpc>
                <a:spcPct val="90000"/>
              </a:lnSpc>
              <a:buFontTx/>
              <a:buChar char="•"/>
              <a:defRPr/>
            </a:pPr>
            <a:r>
              <a:rPr lang="en-US" altLang="en-US" sz="1600" b="1" dirty="0" smtClean="0"/>
              <a:t>Conducted at least one hour after all work is completed</a:t>
            </a:r>
          </a:p>
          <a:p>
            <a:pPr marL="1600200" lvl="2" indent="-381000">
              <a:lnSpc>
                <a:spcPct val="90000"/>
              </a:lnSpc>
              <a:buFontTx/>
              <a:buChar char="•"/>
              <a:defRPr/>
            </a:pPr>
            <a:r>
              <a:rPr lang="en-US" altLang="en-US" sz="1600" b="1" dirty="0" smtClean="0"/>
              <a:t>Occupants notified of results within 15 calendar days</a:t>
            </a:r>
          </a:p>
          <a:p>
            <a:pPr marL="1600200" lvl="2" indent="-381000">
              <a:lnSpc>
                <a:spcPct val="90000"/>
              </a:lnSpc>
              <a:buFontTx/>
              <a:buChar char="•"/>
              <a:defRPr/>
            </a:pPr>
            <a:endParaRPr lang="en-US" altLang="en-US" sz="1600" b="1" dirty="0"/>
          </a:p>
          <a:p>
            <a:pPr marL="301625" indent="-301625">
              <a:lnSpc>
                <a:spcPct val="90000"/>
              </a:lnSpc>
              <a:buFontTx/>
              <a:buChar char="•"/>
              <a:defRPr/>
            </a:pPr>
            <a:r>
              <a:rPr lang="en-US" altLang="en-US" sz="1600" dirty="0" smtClean="0"/>
              <a:t>Conducted by a licensed:</a:t>
            </a:r>
            <a:endParaRPr lang="en-US" altLang="en-US" sz="1600" dirty="0"/>
          </a:p>
          <a:p>
            <a:pPr marL="1104900" lvl="1" indent="-457200">
              <a:lnSpc>
                <a:spcPct val="90000"/>
              </a:lnSpc>
              <a:buFontTx/>
              <a:buChar char="•"/>
              <a:defRPr/>
            </a:pPr>
            <a:r>
              <a:rPr lang="en-US" altLang="en-US" b="1" dirty="0"/>
              <a:t>Inspector</a:t>
            </a:r>
          </a:p>
          <a:p>
            <a:pPr marL="1104900" lvl="1" indent="-457200">
              <a:lnSpc>
                <a:spcPct val="90000"/>
              </a:lnSpc>
              <a:buFontTx/>
              <a:buChar char="•"/>
              <a:defRPr/>
            </a:pPr>
            <a:r>
              <a:rPr lang="en-US" altLang="en-US" b="1" dirty="0"/>
              <a:t>Risk Assessor</a:t>
            </a:r>
          </a:p>
          <a:p>
            <a:pPr marL="1104900" lvl="1" indent="-457200">
              <a:lnSpc>
                <a:spcPct val="90000"/>
              </a:lnSpc>
              <a:buFontTx/>
              <a:buChar char="•"/>
              <a:defRPr/>
            </a:pPr>
            <a:r>
              <a:rPr lang="en-US" altLang="en-US" b="1" dirty="0" smtClean="0"/>
              <a:t>Clearance Examiner</a:t>
            </a:r>
            <a:endParaRPr lang="en-US" altLang="en-US" b="1" dirty="0"/>
          </a:p>
          <a:p>
            <a:pPr>
              <a:defRPr/>
            </a:pPr>
            <a:endParaRPr lang="en-US" sz="1600" dirty="0" smtClean="0"/>
          </a:p>
          <a:p>
            <a:pPr marL="285750" indent="-285750">
              <a:buFont typeface="Arial" panose="020B0604020202020204" pitchFamily="34" charset="0"/>
              <a:buChar char="•"/>
              <a:defRPr/>
            </a:pPr>
            <a:r>
              <a:rPr lang="en-US" sz="1600" dirty="0"/>
              <a:t>Final Payment to Contractor. A minimum of ten percent (10%) of the total contract must be held from the contractor until you receive a clearance report detailing that the levels of lead are within the acceptable range.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Lead Hazard Criteria for Risk Assessment</a:t>
            </a:r>
            <a:endParaRPr lang="en-US" dirty="0"/>
          </a:p>
        </p:txBody>
      </p:sp>
      <p:sp>
        <p:nvSpPr>
          <p:cNvPr id="21507" name="Content Placeholder 2"/>
          <p:cNvSpPr>
            <a:spLocks noGrp="1"/>
          </p:cNvSpPr>
          <p:nvPr>
            <p:ph idx="1"/>
          </p:nvPr>
        </p:nvSpPr>
        <p:spPr>
          <a:xfrm>
            <a:off x="312738" y="1382713"/>
            <a:ext cx="8366125" cy="4525962"/>
          </a:xfrm>
        </p:spPr>
        <p:txBody>
          <a:bodyPr/>
          <a:lstStyle/>
          <a:p>
            <a:pPr marL="461963" indent="-461963">
              <a:buFontTx/>
              <a:buChar char="•"/>
              <a:tabLst>
                <a:tab pos="4343400" algn="r"/>
                <a:tab pos="4572000" algn="l"/>
              </a:tabLst>
              <a:defRPr/>
            </a:pPr>
            <a:r>
              <a:rPr lang="en-US" altLang="en-US" sz="2000" dirty="0" smtClean="0"/>
              <a:t>Lead </a:t>
            </a:r>
            <a:r>
              <a:rPr lang="en-US" altLang="en-US" sz="2000" dirty="0"/>
              <a:t>in dust (clearance/risk assessment)</a:t>
            </a:r>
          </a:p>
          <a:p>
            <a:pPr marL="908050" lvl="1" indent="-331788">
              <a:buFontTx/>
              <a:buChar char="•"/>
              <a:tabLst>
                <a:tab pos="4343400" algn="r"/>
                <a:tab pos="4572000" algn="l"/>
              </a:tabLst>
              <a:defRPr/>
            </a:pPr>
            <a:r>
              <a:rPr lang="en-US" altLang="en-US" sz="2000" b="1" dirty="0"/>
              <a:t>Floors	</a:t>
            </a:r>
            <a:r>
              <a:rPr lang="en-US" altLang="en-US" sz="2000" b="1" dirty="0" smtClean="0"/>
              <a:t>  	40 </a:t>
            </a:r>
            <a:r>
              <a:rPr lang="en-US" altLang="en-US" sz="2000" b="1" dirty="0" smtClean="0">
                <a:latin typeface="Symbol" panose="05050102010706020507" pitchFamily="18" charset="2"/>
              </a:rPr>
              <a:t>m</a:t>
            </a:r>
            <a:r>
              <a:rPr lang="en-US" altLang="en-US" sz="2000" b="1" dirty="0" smtClean="0"/>
              <a:t>g/ft</a:t>
            </a:r>
            <a:r>
              <a:rPr lang="en-US" altLang="en-US" sz="2000" b="1" baseline="30000" dirty="0" smtClean="0"/>
              <a:t>2 </a:t>
            </a:r>
            <a:endParaRPr lang="en-US" altLang="en-US" sz="2000" b="1" baseline="30000" dirty="0"/>
          </a:p>
          <a:p>
            <a:pPr marL="908050" lvl="1" indent="-331788">
              <a:buFontTx/>
              <a:buChar char="•"/>
              <a:tabLst>
                <a:tab pos="4343400" algn="r"/>
                <a:tab pos="4572000" algn="l"/>
              </a:tabLst>
              <a:defRPr/>
            </a:pPr>
            <a:r>
              <a:rPr lang="en-US" altLang="en-US" sz="2000" b="1" dirty="0"/>
              <a:t>Interior window  </a:t>
            </a:r>
            <a:r>
              <a:rPr lang="en-US" altLang="en-US" sz="2000" b="1" dirty="0" smtClean="0"/>
              <a:t>sills  		250 </a:t>
            </a:r>
            <a:r>
              <a:rPr lang="en-US" altLang="en-US" sz="2000" b="1" dirty="0" smtClean="0">
                <a:latin typeface="Symbol" panose="05050102010706020507" pitchFamily="18" charset="2"/>
              </a:rPr>
              <a:t>m</a:t>
            </a:r>
            <a:r>
              <a:rPr lang="en-US" altLang="en-US" sz="2000" b="1" dirty="0" smtClean="0"/>
              <a:t>g/ft</a:t>
            </a:r>
            <a:r>
              <a:rPr lang="en-US" altLang="en-US" sz="2000" b="1" baseline="30000" dirty="0" smtClean="0"/>
              <a:t>2</a:t>
            </a:r>
            <a:endParaRPr lang="en-US" altLang="en-US" sz="2000" b="1" dirty="0" smtClean="0"/>
          </a:p>
          <a:p>
            <a:pPr marL="576262" lvl="1" indent="0">
              <a:buFont typeface="Arial" pitchFamily="34" charset="0"/>
              <a:buNone/>
              <a:tabLst>
                <a:tab pos="4343400" algn="r"/>
                <a:tab pos="4572000" algn="l"/>
              </a:tabLst>
              <a:defRPr/>
            </a:pPr>
            <a:r>
              <a:rPr lang="en-US" altLang="en-US" sz="2000" b="1" dirty="0"/>
              <a:t> </a:t>
            </a:r>
            <a:r>
              <a:rPr lang="en-US" altLang="en-US" sz="2000" b="1" dirty="0" smtClean="0"/>
              <a:t>   Window troughs</a:t>
            </a:r>
            <a:r>
              <a:rPr lang="en-US" altLang="en-US" sz="2000" b="1" dirty="0"/>
              <a:t>	 </a:t>
            </a:r>
            <a:r>
              <a:rPr lang="en-US" altLang="en-US" sz="2000" b="1" dirty="0" smtClean="0"/>
              <a:t>  	400 </a:t>
            </a:r>
            <a:r>
              <a:rPr lang="en-US" altLang="en-US" sz="2000" b="1" dirty="0" smtClean="0">
                <a:latin typeface="Symbol" panose="05050102010706020507" pitchFamily="18" charset="2"/>
              </a:rPr>
              <a:t>m</a:t>
            </a:r>
            <a:r>
              <a:rPr lang="en-US" altLang="en-US" sz="2000" b="1" dirty="0" smtClean="0"/>
              <a:t>g/ft</a:t>
            </a:r>
            <a:r>
              <a:rPr lang="en-US" altLang="en-US" sz="2000" b="1" baseline="30000" dirty="0" smtClean="0"/>
              <a:t>2</a:t>
            </a:r>
            <a:r>
              <a:rPr lang="en-US" altLang="en-US" sz="2000" b="1" dirty="0" smtClean="0"/>
              <a:t> </a:t>
            </a:r>
            <a:r>
              <a:rPr lang="en-US" altLang="en-US" sz="2000" b="1" dirty="0"/>
              <a:t>(clearance) </a:t>
            </a:r>
            <a:endParaRPr lang="en-US" altLang="en-US" sz="2000" b="1" dirty="0" smtClean="0"/>
          </a:p>
          <a:p>
            <a:pPr marL="461963" indent="-461963">
              <a:buFontTx/>
              <a:buChar char="•"/>
              <a:tabLst>
                <a:tab pos="4343400" algn="r"/>
                <a:tab pos="4572000" algn="l"/>
              </a:tabLst>
              <a:defRPr/>
            </a:pPr>
            <a:r>
              <a:rPr lang="en-US" altLang="en-US" sz="2000" dirty="0" smtClean="0"/>
              <a:t>Lead </a:t>
            </a:r>
            <a:r>
              <a:rPr lang="en-US" altLang="en-US" sz="2000" dirty="0"/>
              <a:t>in bare soil (risk assessment)</a:t>
            </a:r>
          </a:p>
          <a:p>
            <a:pPr marL="908050" lvl="1" indent="-331788">
              <a:buFontTx/>
              <a:buChar char="•"/>
              <a:tabLst>
                <a:tab pos="4343400" algn="r"/>
                <a:tab pos="4572000" algn="l"/>
              </a:tabLst>
              <a:defRPr/>
            </a:pPr>
            <a:r>
              <a:rPr lang="en-US" altLang="en-US" sz="2000" b="1" dirty="0"/>
              <a:t>Play areas	</a:t>
            </a:r>
            <a:r>
              <a:rPr lang="en-US" altLang="en-US" sz="2000" b="1" dirty="0" smtClean="0"/>
              <a:t>400  	ppm</a:t>
            </a:r>
            <a:endParaRPr lang="en-US" altLang="en-US" sz="2000" b="1" dirty="0"/>
          </a:p>
          <a:p>
            <a:pPr marL="908050" lvl="1" indent="-331788">
              <a:buFontTx/>
              <a:buChar char="•"/>
              <a:tabLst>
                <a:tab pos="4343400" algn="r"/>
                <a:tab pos="4572000" algn="l"/>
              </a:tabLst>
              <a:defRPr/>
            </a:pPr>
            <a:r>
              <a:rPr lang="en-US" altLang="en-US" sz="2000" b="1" dirty="0"/>
              <a:t>Other soils	   </a:t>
            </a:r>
            <a:r>
              <a:rPr lang="en-US" altLang="en-US" sz="2000" b="1" dirty="0" smtClean="0"/>
              <a:t>    1,200</a:t>
            </a:r>
            <a:r>
              <a:rPr lang="en-US" altLang="en-US" sz="2000" b="1" dirty="0"/>
              <a:t>	</a:t>
            </a:r>
            <a:r>
              <a:rPr lang="en-US" altLang="en-US" sz="2000" b="1" dirty="0" smtClean="0"/>
              <a:t>ppm</a:t>
            </a:r>
            <a:endParaRPr lang="en-US" altLang="en-US" sz="2000" b="1" dirty="0"/>
          </a:p>
          <a:p>
            <a:pPr marL="908050" lvl="1" indent="-331788">
              <a:buFontTx/>
              <a:buChar char="•"/>
              <a:tabLst>
                <a:tab pos="4343400" algn="r"/>
                <a:tab pos="4572000" algn="l"/>
              </a:tabLst>
              <a:defRPr/>
            </a:pPr>
            <a:endParaRPr lang="en-US" altLang="en-US" sz="2000" b="1" dirty="0"/>
          </a:p>
          <a:p>
            <a:pPr>
              <a:defRPr/>
            </a:pPr>
            <a:endParaRPr lang="en-US" altLang="en-US" sz="2800" dirty="0" smtClean="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95187" y="3011567"/>
            <a:ext cx="2808446" cy="40767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assessments</a:t>
            </a:r>
            <a:endParaRPr lang="en-US" dirty="0"/>
          </a:p>
        </p:txBody>
      </p:sp>
      <p:sp>
        <p:nvSpPr>
          <p:cNvPr id="3" name="Content Placeholder 2"/>
          <p:cNvSpPr>
            <a:spLocks noGrp="1"/>
          </p:cNvSpPr>
          <p:nvPr>
            <p:ph idx="1"/>
          </p:nvPr>
        </p:nvSpPr>
        <p:spPr>
          <a:xfrm>
            <a:off x="335273" y="1051560"/>
            <a:ext cx="8364589" cy="4900423"/>
          </a:xfrm>
        </p:spPr>
        <p:txBody>
          <a:bodyPr/>
          <a:lstStyle/>
          <a:p>
            <a:pPr marL="285750" indent="-285750">
              <a:buFont typeface="Arial" panose="020B0604020202020204" pitchFamily="34" charset="0"/>
              <a:buChar char="•"/>
            </a:pPr>
            <a:r>
              <a:rPr lang="en-US" sz="1200" dirty="0"/>
              <a:t>Dust samples must be collected </a:t>
            </a:r>
            <a:r>
              <a:rPr lang="en-US" sz="1200" dirty="0" smtClean="0"/>
              <a:t>in </a:t>
            </a:r>
            <a:r>
              <a:rPr lang="en-US" sz="1200" dirty="0"/>
              <a:t>all </a:t>
            </a:r>
            <a:r>
              <a:rPr lang="en-US" sz="1200" dirty="0" smtClean="0"/>
              <a:t>“living areas” where </a:t>
            </a:r>
            <a:r>
              <a:rPr lang="en-US" sz="1200" dirty="0"/>
              <a:t>young children </a:t>
            </a:r>
            <a:r>
              <a:rPr lang="en-US" sz="1200" dirty="0" smtClean="0"/>
              <a:t>are </a:t>
            </a:r>
            <a:r>
              <a:rPr lang="en-US" sz="1200" dirty="0"/>
              <a:t>most likely to come into contact with </a:t>
            </a:r>
            <a:r>
              <a:rPr lang="en-US" sz="1200" dirty="0" smtClean="0"/>
              <a:t>dust </a:t>
            </a:r>
            <a:r>
              <a:rPr lang="en-US" sz="1200" dirty="0"/>
              <a:t>(40 CFR 745.227(d)(5)). </a:t>
            </a:r>
            <a:endParaRPr lang="en-US" sz="1200" dirty="0" smtClean="0"/>
          </a:p>
          <a:p>
            <a:pPr marL="285750" indent="-285750">
              <a:buFont typeface="Arial" panose="020B0604020202020204" pitchFamily="34" charset="0"/>
              <a:buChar char="•"/>
            </a:pPr>
            <a:r>
              <a:rPr lang="en-US" sz="1200" dirty="0" smtClean="0"/>
              <a:t>Chapter 5 of HUD’s Guidelines for the Evaluation &amp; Control of Lead-based Paint Hazard in Housing recommend </a:t>
            </a:r>
            <a:r>
              <a:rPr lang="en-US" sz="1200" dirty="0"/>
              <a:t>that risk assessors select a minimum of four rooms for dust sampling (except, of course, when the dwelling unit has less than four rooms). </a:t>
            </a:r>
            <a:endParaRPr lang="en-US" sz="1200" dirty="0" smtClean="0"/>
          </a:p>
          <a:p>
            <a:endParaRPr lang="en-US" sz="1200" dirty="0" smtClean="0"/>
          </a:p>
          <a:p>
            <a:pPr marL="285750" indent="-285750">
              <a:buFont typeface="Arial" panose="020B0604020202020204" pitchFamily="34" charset="0"/>
              <a:buChar char="•"/>
            </a:pPr>
            <a:r>
              <a:rPr lang="en-US" sz="1200" dirty="0"/>
              <a:t>The rooms generally recommended for sampling, in approximate order of importance, are: </a:t>
            </a:r>
            <a:endParaRPr lang="en-US" sz="1200" dirty="0" smtClean="0"/>
          </a:p>
          <a:p>
            <a:pPr marL="915988" lvl="1" indent="-228600">
              <a:buFont typeface="+mj-lt"/>
              <a:buAutoNum type="arabicPeriod"/>
            </a:pPr>
            <a:r>
              <a:rPr lang="en-US" sz="1200" dirty="0" smtClean="0"/>
              <a:t> the </a:t>
            </a:r>
            <a:r>
              <a:rPr lang="en-US" sz="1200" dirty="0"/>
              <a:t>principal play area of young children, </a:t>
            </a:r>
            <a:endParaRPr lang="en-US" sz="1200" dirty="0" smtClean="0"/>
          </a:p>
          <a:p>
            <a:pPr marL="915988" lvl="1" indent="-228600">
              <a:buFont typeface="+mj-lt"/>
              <a:buAutoNum type="arabicPeriod"/>
            </a:pPr>
            <a:r>
              <a:rPr lang="en-US" sz="1200" dirty="0" smtClean="0"/>
              <a:t> </a:t>
            </a:r>
            <a:r>
              <a:rPr lang="en-US" sz="1200" dirty="0"/>
              <a:t>the kitchen, </a:t>
            </a:r>
            <a:endParaRPr lang="en-US" sz="1200" dirty="0" smtClean="0"/>
          </a:p>
          <a:p>
            <a:pPr marL="915988" lvl="1" indent="-228600">
              <a:buFont typeface="+mj-lt"/>
              <a:buAutoNum type="arabicPeriod"/>
            </a:pPr>
            <a:r>
              <a:rPr lang="en-US" sz="1200" dirty="0" smtClean="0"/>
              <a:t> </a:t>
            </a:r>
            <a:r>
              <a:rPr lang="en-US" sz="1200" dirty="0"/>
              <a:t>the bedroom of the youngest child, </a:t>
            </a:r>
          </a:p>
          <a:p>
            <a:pPr marL="915988" lvl="1" indent="-228600">
              <a:buFont typeface="+mj-lt"/>
              <a:buAutoNum type="arabicPeriod"/>
            </a:pPr>
            <a:r>
              <a:rPr lang="en-US" sz="1200" dirty="0" smtClean="0"/>
              <a:t> </a:t>
            </a:r>
            <a:r>
              <a:rPr lang="en-US" sz="1200" dirty="0"/>
              <a:t>the bedroom of the next oldest child, </a:t>
            </a:r>
            <a:endParaRPr lang="en-US" sz="1200" dirty="0" smtClean="0"/>
          </a:p>
          <a:p>
            <a:pPr marL="915988" lvl="1" indent="-228600">
              <a:buFont typeface="+mj-lt"/>
              <a:buAutoNum type="arabicPeriod"/>
            </a:pPr>
            <a:r>
              <a:rPr lang="en-US" sz="1200" dirty="0" smtClean="0"/>
              <a:t> </a:t>
            </a:r>
            <a:r>
              <a:rPr lang="en-US" sz="1200" dirty="0"/>
              <a:t>the bathroom used by the youngest child, and </a:t>
            </a:r>
            <a:endParaRPr lang="en-US" sz="1200" dirty="0" smtClean="0"/>
          </a:p>
          <a:p>
            <a:pPr marL="915988" lvl="1" indent="-228600">
              <a:buFont typeface="+mj-lt"/>
              <a:buAutoNum type="arabicPeriod"/>
            </a:pPr>
            <a:r>
              <a:rPr lang="en-US" sz="1200" dirty="0" smtClean="0"/>
              <a:t> </a:t>
            </a:r>
            <a:r>
              <a:rPr lang="en-US" sz="1200" dirty="0"/>
              <a:t>the living room</a:t>
            </a:r>
            <a:r>
              <a:rPr lang="en-US" sz="1200" dirty="0" smtClean="0"/>
              <a:t>.</a:t>
            </a:r>
          </a:p>
          <a:p>
            <a:endParaRPr lang="en-US" sz="1200" dirty="0" smtClean="0"/>
          </a:p>
          <a:p>
            <a:pPr marL="171450" indent="-171450">
              <a:buFont typeface="Arial" panose="020B0604020202020204" pitchFamily="34" charset="0"/>
              <a:buChar char="•"/>
            </a:pPr>
            <a:r>
              <a:rPr lang="en-US" sz="1200" dirty="0" smtClean="0"/>
              <a:t>Bare soil areas to be sampled for lead contamination are </a:t>
            </a:r>
          </a:p>
          <a:p>
            <a:pPr marL="968375" lvl="1" indent="-280988">
              <a:buAutoNum type="arabicPeriod"/>
            </a:pPr>
            <a:r>
              <a:rPr lang="en-US" sz="1200" dirty="0" smtClean="0"/>
              <a:t>Each play area with bare soil, including sandboxes (see definition of play area)	</a:t>
            </a:r>
          </a:p>
          <a:p>
            <a:pPr marL="968375" lvl="1" indent="-280988">
              <a:buAutoNum type="arabicPeriod"/>
            </a:pPr>
            <a:r>
              <a:rPr lang="en-US" sz="1200" dirty="0" smtClean="0"/>
              <a:t>Non-play areas in drip line/foundation areas (see definition)</a:t>
            </a:r>
          </a:p>
          <a:p>
            <a:pPr marL="968375" lvl="1" indent="-280988">
              <a:buAutoNum type="arabicPeriod" startAt="3"/>
            </a:pPr>
            <a:r>
              <a:rPr lang="en-US" sz="1200" dirty="0" smtClean="0"/>
              <a:t>Non-play areas in the rest of the yard, including, but not limited to vegetable gardens, pet sleeping areas, and bare soil      </a:t>
            </a:r>
          </a:p>
          <a:p>
            <a:pPr marL="968375" lvl="1" indent="-280988">
              <a:buNone/>
            </a:pPr>
            <a:r>
              <a:rPr lang="en-US" sz="1200" dirty="0" smtClean="0"/>
              <a:t>4. 	Vegetable gardens (recommended)      </a:t>
            </a:r>
            <a:r>
              <a:rPr lang="en-US" sz="1200" dirty="0"/>
              <a:t>	</a:t>
            </a:r>
            <a:r>
              <a:rPr lang="en-US" sz="1000" dirty="0" smtClean="0"/>
              <a:t>	</a:t>
            </a:r>
          </a:p>
          <a:p>
            <a:endParaRPr lang="en-US" dirty="0" smtClean="0"/>
          </a:p>
          <a:p>
            <a:r>
              <a:rPr lang="en-US" sz="1400" dirty="0" smtClean="0"/>
              <a:t>HUD Guidelines </a:t>
            </a:r>
            <a:r>
              <a:rPr lang="en-US" sz="1400" dirty="0" smtClean="0"/>
              <a:t>for the Evaluation &amp; Control of Lead-Based Paint Hazards in Housing</a:t>
            </a:r>
            <a:endParaRPr lang="en-US" sz="1400" dirty="0"/>
          </a:p>
          <a:p>
            <a:r>
              <a:rPr lang="en-US" sz="1400" dirty="0" smtClean="0">
                <a:hlinkClick r:id="rId2"/>
              </a:rPr>
              <a:t>https</a:t>
            </a:r>
            <a:r>
              <a:rPr lang="en-US" sz="1400" dirty="0">
                <a:hlinkClick r:id="rId2"/>
              </a:rPr>
              <a:t>://</a:t>
            </a:r>
            <a:r>
              <a:rPr lang="en-US" sz="1400" dirty="0" smtClean="0">
                <a:hlinkClick r:id="rId2"/>
              </a:rPr>
              <a:t>www.hud.gov/program_offices/healthy_homes/lbp/hudguidelines</a:t>
            </a:r>
            <a:endParaRPr lang="en-US" sz="1400" dirty="0" smtClean="0"/>
          </a:p>
          <a:p>
            <a:endParaRPr lang="en-US" sz="1400" dirty="0" smtClean="0"/>
          </a:p>
          <a:p>
            <a:r>
              <a:rPr lang="en-US" sz="1400" dirty="0" smtClean="0"/>
              <a:t>Interpretive Guidance on HUD’s Lead Safe Housing Rule</a:t>
            </a:r>
          </a:p>
          <a:p>
            <a:r>
              <a:rPr lang="en-US" sz="1400" dirty="0">
                <a:hlinkClick r:id="rId3"/>
              </a:rPr>
              <a:t>https://</a:t>
            </a:r>
            <a:r>
              <a:rPr lang="en-US" sz="1400" dirty="0" smtClean="0">
                <a:hlinkClick r:id="rId3"/>
              </a:rPr>
              <a:t>www.hud.gov/sites/documents/DOC_25476.PDF</a:t>
            </a:r>
            <a:endParaRPr lang="en-US" sz="1400" dirty="0" smtClean="0"/>
          </a:p>
          <a:p>
            <a:endParaRPr lang="en-US" dirty="0" smtClean="0"/>
          </a:p>
          <a:p>
            <a:endParaRPr lang="en-US" dirty="0"/>
          </a:p>
        </p:txBody>
      </p:sp>
    </p:spTree>
    <p:extLst>
      <p:ext uri="{BB962C8B-B14F-4D97-AF65-F5344CB8AC3E}">
        <p14:creationId xmlns:p14="http://schemas.microsoft.com/office/powerpoint/2010/main" val="3566789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today</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800" dirty="0" smtClean="0"/>
              <a:t>Overview and history of lead</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Rules and Regulations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Licensing requirements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Lead form</a:t>
            </a:r>
          </a:p>
          <a:p>
            <a:endParaRPr lang="en-US" sz="2800" dirty="0"/>
          </a:p>
          <a:p>
            <a:pPr marL="285750" indent="-285750">
              <a:buFont typeface="Arial" panose="020B0604020202020204" pitchFamily="34" charset="0"/>
              <a:buChar char="•"/>
            </a:pPr>
            <a:r>
              <a:rPr lang="en-US" sz="2800" dirty="0" smtClean="0"/>
              <a:t>Questions</a:t>
            </a:r>
          </a:p>
          <a:p>
            <a:pPr marL="285750" indent="-285750">
              <a:buFont typeface="Arial" panose="020B0604020202020204" pitchFamily="34" charset="0"/>
              <a:buChar char="•"/>
            </a:pPr>
            <a:endParaRPr lang="en-US" sz="2800" dirty="0"/>
          </a:p>
          <a:p>
            <a:endParaRPr lang="en-US" sz="2800" dirty="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0517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Prohibited Work Methods</a:t>
            </a:r>
            <a:endParaRPr lang="en-US" dirty="0"/>
          </a:p>
        </p:txBody>
      </p:sp>
      <p:sp>
        <p:nvSpPr>
          <p:cNvPr id="3" name="Content Placeholder 2"/>
          <p:cNvSpPr>
            <a:spLocks noGrp="1"/>
          </p:cNvSpPr>
          <p:nvPr>
            <p:ph idx="1"/>
          </p:nvPr>
        </p:nvSpPr>
        <p:spPr>
          <a:xfrm>
            <a:off x="334963" y="1425575"/>
            <a:ext cx="8364537" cy="4525963"/>
          </a:xfrm>
        </p:spPr>
        <p:txBody>
          <a:bodyPr/>
          <a:lstStyle/>
          <a:p>
            <a:pPr marL="457200" indent="-457200">
              <a:lnSpc>
                <a:spcPct val="90000"/>
              </a:lnSpc>
              <a:buFont typeface="Wingdings" panose="05000000000000000000" pitchFamily="2" charset="2"/>
              <a:buAutoNum type="arabicPeriod"/>
              <a:defRPr/>
            </a:pPr>
            <a:r>
              <a:rPr lang="en-US" altLang="en-US" sz="2800" dirty="0"/>
              <a:t>Open flame burning</a:t>
            </a:r>
          </a:p>
          <a:p>
            <a:pPr marL="457200" indent="-457200">
              <a:lnSpc>
                <a:spcPct val="90000"/>
              </a:lnSpc>
              <a:buFont typeface="Wingdings" panose="05000000000000000000" pitchFamily="2" charset="2"/>
              <a:buAutoNum type="arabicPeriod"/>
              <a:defRPr/>
            </a:pPr>
            <a:r>
              <a:rPr lang="en-US" altLang="en-US" sz="2800" dirty="0"/>
              <a:t>Machine sanding or grinding without HEPA control</a:t>
            </a:r>
          </a:p>
          <a:p>
            <a:pPr marL="457200" indent="-457200">
              <a:lnSpc>
                <a:spcPct val="90000"/>
              </a:lnSpc>
              <a:buFont typeface="Wingdings" panose="05000000000000000000" pitchFamily="2" charset="2"/>
              <a:buAutoNum type="arabicPeriod"/>
              <a:defRPr/>
            </a:pPr>
            <a:r>
              <a:rPr lang="en-US" altLang="en-US" sz="2800" dirty="0"/>
              <a:t>Abrasive blasting or sandblasting without HEPA control</a:t>
            </a:r>
          </a:p>
          <a:p>
            <a:pPr marL="457200" indent="-457200">
              <a:lnSpc>
                <a:spcPct val="90000"/>
              </a:lnSpc>
              <a:buFont typeface="Wingdings" panose="05000000000000000000" pitchFamily="2" charset="2"/>
              <a:buAutoNum type="arabicPeriod"/>
              <a:defRPr/>
            </a:pPr>
            <a:r>
              <a:rPr lang="en-US" altLang="en-US" sz="2800" dirty="0"/>
              <a:t>Heat guns over 1,100</a:t>
            </a:r>
            <a:r>
              <a:rPr lang="en-US" altLang="en-US" sz="2800" baseline="30000" dirty="0"/>
              <a:t>o</a:t>
            </a:r>
            <a:r>
              <a:rPr lang="en-US" altLang="en-US" sz="2800" dirty="0"/>
              <a:t> F</a:t>
            </a:r>
          </a:p>
          <a:p>
            <a:pPr marL="457200" indent="-457200">
              <a:lnSpc>
                <a:spcPct val="90000"/>
              </a:lnSpc>
              <a:buFont typeface="Wingdings" panose="05000000000000000000" pitchFamily="2" charset="2"/>
              <a:buAutoNum type="arabicPeriod"/>
              <a:defRPr/>
            </a:pPr>
            <a:r>
              <a:rPr lang="en-US" altLang="en-US" sz="2800" dirty="0"/>
              <a:t>Dry sanding or scraping (except with heat guns,  within 1 foot of electrical outlets or on areas less than 2 sq. ft.)</a:t>
            </a:r>
          </a:p>
          <a:p>
            <a:pPr marL="457200" indent="-457200">
              <a:lnSpc>
                <a:spcPct val="90000"/>
              </a:lnSpc>
              <a:buFont typeface="Wingdings" panose="05000000000000000000" pitchFamily="2" charset="2"/>
              <a:buAutoNum type="arabicPeriod"/>
              <a:defRPr/>
            </a:pPr>
            <a:r>
              <a:rPr lang="en-US" altLang="en-US" sz="2800" dirty="0"/>
              <a:t>Hazardous volatile paint strippers </a:t>
            </a:r>
            <a:br>
              <a:rPr lang="en-US" altLang="en-US" sz="2800" dirty="0"/>
            </a:br>
            <a:r>
              <a:rPr lang="en-US" altLang="en-US" sz="2800" dirty="0"/>
              <a:t>(e.g., methylene chloride)</a:t>
            </a:r>
          </a:p>
          <a:p>
            <a:pP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Occupant protection- Relocation</a:t>
            </a:r>
            <a:endParaRPr lang="en-US" dirty="0"/>
          </a:p>
        </p:txBody>
      </p:sp>
      <p:sp>
        <p:nvSpPr>
          <p:cNvPr id="3" name="Content Placeholder 2"/>
          <p:cNvSpPr>
            <a:spLocks noGrp="1"/>
          </p:cNvSpPr>
          <p:nvPr>
            <p:ph idx="1"/>
          </p:nvPr>
        </p:nvSpPr>
        <p:spPr>
          <a:xfrm>
            <a:off x="334963" y="1425575"/>
            <a:ext cx="8364537" cy="4525963"/>
          </a:xfrm>
        </p:spPr>
        <p:txBody>
          <a:bodyPr/>
          <a:lstStyle/>
          <a:p>
            <a:pPr>
              <a:defRPr/>
            </a:pPr>
            <a:r>
              <a:rPr lang="en-US" dirty="0"/>
              <a:t>Occupants shall be temporarily relocated before and during hazard reduction activities to a suitable, decent, safe, and similarly accessible dwelling unit that does not have lead-based paint hazards, except if</a:t>
            </a:r>
            <a:r>
              <a:rPr lang="en-US" dirty="0" smtClean="0"/>
              <a:t>:</a:t>
            </a:r>
          </a:p>
          <a:p>
            <a:pPr>
              <a:defRPr/>
            </a:pPr>
            <a:endParaRPr lang="en-US" dirty="0"/>
          </a:p>
          <a:p>
            <a:pPr marL="342900" indent="-342900">
              <a:buFont typeface="Arial" panose="020B0604020202020204" pitchFamily="34" charset="0"/>
              <a:buAutoNum type="arabicPeriod"/>
              <a:defRPr/>
            </a:pPr>
            <a:r>
              <a:rPr lang="en-US" dirty="0" smtClean="0"/>
              <a:t>Treatment </a:t>
            </a:r>
            <a:r>
              <a:rPr lang="en-US" dirty="0"/>
              <a:t>will not disturb lead-based paint hazards or soil-lead hazards; </a:t>
            </a:r>
            <a:endParaRPr lang="en-US" dirty="0" smtClean="0"/>
          </a:p>
          <a:p>
            <a:pPr>
              <a:defRPr/>
            </a:pPr>
            <a:endParaRPr lang="en-US" dirty="0" smtClean="0"/>
          </a:p>
          <a:p>
            <a:pPr>
              <a:defRPr/>
            </a:pPr>
            <a:r>
              <a:rPr lang="en-US" dirty="0" smtClean="0"/>
              <a:t>2. Only </a:t>
            </a:r>
            <a:r>
              <a:rPr lang="en-US" dirty="0"/>
              <a:t>the exterior of the dwelling unit is treated, and windows, doors, </a:t>
            </a:r>
            <a:r>
              <a:rPr lang="en-US" dirty="0" smtClean="0"/>
              <a:t>    ventilation </a:t>
            </a:r>
            <a:r>
              <a:rPr lang="en-US" dirty="0"/>
              <a:t>intakes and other openings in or near the worksite are sealed during hazard control work and cleaned afterward, and entry free of dust-lead hazards, soil-lead hazards, and debris is provided; </a:t>
            </a:r>
            <a:endParaRPr lang="en-US" dirty="0" smtClean="0"/>
          </a:p>
          <a:p>
            <a:pPr>
              <a:defRPr/>
            </a:pPr>
            <a:endParaRPr lang="en-US" dirty="0" smtClean="0"/>
          </a:p>
          <a:p>
            <a:pPr>
              <a:defRPr/>
            </a:pPr>
            <a:r>
              <a:rPr lang="en-US" dirty="0" smtClean="0"/>
              <a:t>3. Treatment </a:t>
            </a:r>
            <a:r>
              <a:rPr lang="en-US" dirty="0"/>
              <a:t>of the interior will be completed within one (1) period of eight (8) daytime hours, the worksite is contained so as to prevent the release of leaded dust and debris into other areas, and treatment does not create other safety, health or environmental hazards </a:t>
            </a:r>
          </a:p>
          <a:p>
            <a:pPr>
              <a:defRPr/>
            </a:pPr>
            <a:endParaRPr lang="en-US" dirty="0"/>
          </a:p>
          <a:p>
            <a:pPr marL="342900" indent="-342900">
              <a:buFont typeface="Arial" panose="020B0604020202020204" pitchFamily="34" charset="0"/>
              <a:buAutoNum type="arabicPeriod"/>
              <a:defRPr/>
            </a:pPr>
            <a:endParaRPr lang="en-US" dirty="0"/>
          </a:p>
          <a:p>
            <a:pPr marL="342900" indent="-342900">
              <a:buFont typeface="+mj-lt"/>
              <a:buAutoNum type="arabicPeriod"/>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Relocation continued</a:t>
            </a:r>
            <a:endParaRPr lang="en-US" dirty="0"/>
          </a:p>
        </p:txBody>
      </p:sp>
      <p:sp>
        <p:nvSpPr>
          <p:cNvPr id="50179" name="Content Placeholder 2"/>
          <p:cNvSpPr>
            <a:spLocks noGrp="1"/>
          </p:cNvSpPr>
          <p:nvPr>
            <p:ph idx="1"/>
          </p:nvPr>
        </p:nvSpPr>
        <p:spPr>
          <a:xfrm>
            <a:off x="334963" y="1425575"/>
            <a:ext cx="8364537" cy="4525963"/>
          </a:xfrm>
        </p:spPr>
        <p:txBody>
          <a:bodyPr/>
          <a:lstStyle/>
          <a:p>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4. Treatment of the interior will be completed within five (5) calendar days, the worksite is contained so as to prevent the release of leaded dust and debris into other areas, treatment does not create other safety, health, or environmental hazards and, at the end of work on each day, the worksite and the area within at least ten (10) feet (3 meters) of the containment area is cleaned to remove any visible dust or debris, and occupants have safe access to </a:t>
            </a:r>
            <a:r>
              <a:rPr lang="en-US" altLang="en-US" u="sng" dirty="0" smtClean="0">
                <a:latin typeface="Arial" panose="020B0604020202020204" pitchFamily="34" charset="0"/>
                <a:ea typeface="ＭＳ Ｐゴシック" panose="020B0600070205080204" pitchFamily="34" charset="-128"/>
                <a:cs typeface="Arial" panose="020B0604020202020204" pitchFamily="34" charset="0"/>
              </a:rPr>
              <a:t>sleeping areas</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and </a:t>
            </a:r>
            <a:r>
              <a:rPr lang="en-US" altLang="en-US" u="sng" dirty="0" smtClean="0">
                <a:latin typeface="Arial" panose="020B0604020202020204" pitchFamily="34" charset="0"/>
                <a:ea typeface="ＭＳ Ｐゴシック" panose="020B0600070205080204" pitchFamily="34" charset="-128"/>
                <a:cs typeface="Arial" panose="020B0604020202020204" pitchFamily="34" charset="0"/>
              </a:rPr>
              <a:t>bathroom and kitchen facilities</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a:t>
            </a:r>
          </a:p>
          <a:p>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0"/>
            <a:ext cx="7429500" cy="5730240"/>
          </a:xfrm>
          <a:prstGeom prst="rect">
            <a:avLst/>
          </a:prstGeom>
        </p:spPr>
      </p:pic>
    </p:spTree>
    <p:extLst>
      <p:ext uri="{BB962C8B-B14F-4D97-AF65-F5344CB8AC3E}">
        <p14:creationId xmlns:p14="http://schemas.microsoft.com/office/powerpoint/2010/main" val="1121987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523"/>
            <a:ext cx="9144000" cy="5431997"/>
          </a:xfrm>
          <a:prstGeom prst="rect">
            <a:avLst/>
          </a:prstGeom>
        </p:spPr>
      </p:pic>
    </p:spTree>
    <p:extLst>
      <p:ext uri="{BB962C8B-B14F-4D97-AF65-F5344CB8AC3E}">
        <p14:creationId xmlns:p14="http://schemas.microsoft.com/office/powerpoint/2010/main" val="1258186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34963" y="111125"/>
            <a:ext cx="8364537" cy="1143000"/>
          </a:xfrm>
        </p:spPr>
        <p:txBody>
          <a:bodyPr/>
          <a:lstStyle/>
          <a:p>
            <a:r>
              <a:rPr lang="en-US" altLang="en-US" cap="none" dirty="0" smtClean="0">
                <a:latin typeface="Arial Bold" panose="020B0704020202020204" pitchFamily="34" charset="0"/>
                <a:ea typeface="ＭＳ Ｐゴシック" panose="020B0600070205080204" pitchFamily="34" charset="-128"/>
                <a:cs typeface="Arial Bold" panose="020B0704020202020204" pitchFamily="34" charset="0"/>
              </a:rPr>
              <a:t>For Further Information</a:t>
            </a:r>
          </a:p>
        </p:txBody>
      </p:sp>
      <p:sp>
        <p:nvSpPr>
          <p:cNvPr id="30723" name="Content Placeholder 2"/>
          <p:cNvSpPr>
            <a:spLocks noGrp="1"/>
          </p:cNvSpPr>
          <p:nvPr>
            <p:ph idx="1"/>
          </p:nvPr>
        </p:nvSpPr>
        <p:spPr>
          <a:xfrm>
            <a:off x="334963" y="920750"/>
            <a:ext cx="8364537" cy="5497513"/>
          </a:xfrm>
        </p:spPr>
        <p:txBody>
          <a:bodyPr/>
          <a:lstStyle/>
          <a:p>
            <a:pPr marL="342900" indent="-342900">
              <a:buFont typeface="Arial" panose="020B0604020202020204" pitchFamily="34" charset="0"/>
              <a:buChar char="•"/>
              <a:defRPr/>
            </a:pPr>
            <a:r>
              <a:rPr lang="en-US" altLang="en-US" sz="2000" dirty="0">
                <a:latin typeface="Arial" pitchFamily="34" charset="0"/>
                <a:ea typeface="ＭＳ Ｐゴシック" pitchFamily="34" charset="-128"/>
                <a:cs typeface="Arial" pitchFamily="34" charset="0"/>
              </a:rPr>
              <a:t>Sign up for our email list for newsletters and notices</a:t>
            </a:r>
          </a:p>
          <a:p>
            <a:pPr marL="342900" indent="-342900">
              <a:buFont typeface="Arial" panose="020B0604020202020204" pitchFamily="34" charset="0"/>
              <a:buChar char="•"/>
              <a:defRPr/>
            </a:pPr>
            <a:r>
              <a:rPr lang="en-US" altLang="en-US" sz="2000" dirty="0" smtClean="0">
                <a:latin typeface="Arial" panose="020B0604020202020204" pitchFamily="34" charset="0"/>
                <a:ea typeface="ＭＳ Ｐゴシック" pitchFamily="-111" charset="-128"/>
                <a:cs typeface="Arial" panose="020B0604020202020204" pitchFamily="34" charset="0"/>
              </a:rPr>
              <a:t>If </a:t>
            </a:r>
            <a:r>
              <a:rPr lang="en-US" altLang="en-US" sz="2000" dirty="0">
                <a:latin typeface="Arial" panose="020B0604020202020204" pitchFamily="34" charset="0"/>
                <a:ea typeface="ＭＳ Ｐゴシック" pitchFamily="-111" charset="-128"/>
                <a:cs typeface="Arial" panose="020B0604020202020204" pitchFamily="34" charset="0"/>
              </a:rPr>
              <a:t>you want </a:t>
            </a:r>
            <a:r>
              <a:rPr lang="en-US" altLang="en-US" sz="2000" dirty="0" smtClean="0">
                <a:latin typeface="Arial" panose="020B0604020202020204" pitchFamily="34" charset="0"/>
                <a:ea typeface="ＭＳ Ｐゴシック" pitchFamily="-111" charset="-128"/>
                <a:cs typeface="Arial" panose="020B0604020202020204" pitchFamily="34" charset="0"/>
              </a:rPr>
              <a:t>an IHCDA </a:t>
            </a:r>
            <a:r>
              <a:rPr lang="en-US" altLang="en-US" sz="2000" dirty="0">
                <a:latin typeface="Arial" panose="020B0604020202020204" pitchFamily="34" charset="0"/>
                <a:ea typeface="ＭＳ Ｐゴシック" pitchFamily="-111" charset="-128"/>
                <a:cs typeface="Arial" panose="020B0604020202020204" pitchFamily="34" charset="0"/>
              </a:rPr>
              <a:t>contact name for a specific program, let </a:t>
            </a:r>
            <a:r>
              <a:rPr lang="en-US" altLang="en-US" sz="2000" dirty="0" smtClean="0">
                <a:latin typeface="Arial" panose="020B0604020202020204" pitchFamily="34" charset="0"/>
                <a:ea typeface="ＭＳ Ｐゴシック" pitchFamily="-111" charset="-128"/>
                <a:cs typeface="Arial" panose="020B0604020202020204" pitchFamily="34" charset="0"/>
              </a:rPr>
              <a:t>us know</a:t>
            </a:r>
          </a:p>
          <a:p>
            <a:pPr marL="342900" indent="-342900">
              <a:buFont typeface="Arial" panose="020B0604020202020204" pitchFamily="34" charset="0"/>
              <a:buChar char="•"/>
              <a:defRPr/>
            </a:pPr>
            <a:endParaRPr lang="en-US" altLang="en-US" sz="2000" dirty="0">
              <a:latin typeface="Arial" panose="020B0604020202020204" pitchFamily="34" charset="0"/>
              <a:ea typeface="ＭＳ Ｐゴシック" pitchFamily="-111" charset="-128"/>
              <a:cs typeface="Arial" panose="020B0604020202020204" pitchFamily="34" charset="0"/>
            </a:endParaRPr>
          </a:p>
          <a:p>
            <a:pPr>
              <a:defRPr/>
            </a:pPr>
            <a:r>
              <a:rPr lang="en-US" altLang="en-US" sz="2000" dirty="0" smtClean="0">
                <a:latin typeface="Arial" pitchFamily="34" charset="0"/>
                <a:ea typeface="ＭＳ Ｐゴシック" pitchFamily="34" charset="-128"/>
                <a:cs typeface="Arial" pitchFamily="34" charset="0"/>
              </a:rPr>
              <a:t>Contact Info:</a:t>
            </a:r>
          </a:p>
          <a:p>
            <a:pPr marL="915988" lvl="2" indent="0">
              <a:buFont typeface="Frutiger LT Std 45 Light" pitchFamily="34" charset="0"/>
              <a:buNone/>
              <a:defRPr/>
            </a:pPr>
            <a:r>
              <a:rPr lang="en-US" altLang="en-US" sz="1600" dirty="0" smtClean="0">
                <a:latin typeface="Arial" pitchFamily="34" charset="0"/>
                <a:ea typeface="ＭＳ Ｐゴシック" pitchFamily="34" charset="-128"/>
                <a:cs typeface="Arial" pitchFamily="34" charset="0"/>
              </a:rPr>
              <a:t>Dave Pugh </a:t>
            </a:r>
          </a:p>
          <a:p>
            <a:pPr marL="915988" lvl="2" indent="0">
              <a:buFont typeface="Frutiger LT Std 45 Light" pitchFamily="34" charset="0"/>
              <a:buNone/>
              <a:defRPr/>
            </a:pPr>
            <a:r>
              <a:rPr lang="en-US" altLang="en-US" sz="1600" dirty="0" smtClean="0">
                <a:latin typeface="Arial" pitchFamily="34" charset="0"/>
                <a:ea typeface="ＭＳ Ｐゴシック" pitchFamily="34" charset="-128"/>
                <a:cs typeface="Arial" pitchFamily="34" charset="0"/>
              </a:rPr>
              <a:t>Lead Grant Manager</a:t>
            </a:r>
          </a:p>
          <a:p>
            <a:pPr marL="915988" lvl="2" indent="0">
              <a:buFont typeface="Frutiger LT Std 45 Light" pitchFamily="34" charset="0"/>
              <a:buNone/>
              <a:defRPr/>
            </a:pPr>
            <a:r>
              <a:rPr lang="en-US" altLang="en-US" sz="1600" dirty="0" smtClean="0">
                <a:latin typeface="Arial" pitchFamily="34" charset="0"/>
                <a:ea typeface="ＭＳ Ｐゴシック" pitchFamily="34" charset="-128"/>
                <a:cs typeface="Arial" pitchFamily="34" charset="0"/>
              </a:rPr>
              <a:t>317-234-6289</a:t>
            </a:r>
            <a:endParaRPr lang="en-US" altLang="en-US" sz="1600" dirty="0">
              <a:latin typeface="Arial" pitchFamily="34" charset="0"/>
              <a:ea typeface="ＭＳ Ｐゴシック" pitchFamily="34" charset="-128"/>
              <a:cs typeface="Arial" pitchFamily="34" charset="0"/>
            </a:endParaRPr>
          </a:p>
          <a:p>
            <a:pPr>
              <a:defRPr/>
            </a:pPr>
            <a:r>
              <a:rPr lang="en-US" altLang="en-US" sz="1600" dirty="0" smtClean="0">
                <a:latin typeface="Arial" pitchFamily="34" charset="0"/>
                <a:ea typeface="ＭＳ Ｐゴシック" pitchFamily="34" charset="-128"/>
                <a:cs typeface="Arial" pitchFamily="34" charset="0"/>
              </a:rPr>
              <a:t>	</a:t>
            </a:r>
            <a:r>
              <a:rPr lang="en-US" altLang="en-US" sz="1600" dirty="0" smtClean="0">
                <a:latin typeface="Arial" pitchFamily="34" charset="0"/>
                <a:ea typeface="ＭＳ Ｐゴシック" pitchFamily="34" charset="-128"/>
                <a:cs typeface="Arial" pitchFamily="34" charset="0"/>
                <a:hlinkClick r:id="rId3"/>
              </a:rPr>
              <a:t>dpugh@ihcda.in.gov</a:t>
            </a:r>
            <a:endParaRPr lang="en-US" altLang="en-US" sz="1600" dirty="0" smtClean="0">
              <a:latin typeface="Arial" pitchFamily="34" charset="0"/>
              <a:ea typeface="ＭＳ Ｐゴシック" pitchFamily="34" charset="-128"/>
              <a:cs typeface="Arial" pitchFamily="34" charset="0"/>
            </a:endParaRPr>
          </a:p>
          <a:p>
            <a:pPr>
              <a:defRPr/>
            </a:pPr>
            <a:endParaRPr lang="en-US" altLang="en-US" sz="1600" dirty="0" smtClean="0">
              <a:latin typeface="Arial" pitchFamily="34" charset="0"/>
              <a:ea typeface="ＭＳ Ｐゴシック" pitchFamily="34" charset="-128"/>
              <a:cs typeface="Arial" pitchFamily="34" charset="0"/>
            </a:endParaRPr>
          </a:p>
          <a:p>
            <a:pPr>
              <a:defRPr/>
            </a:pPr>
            <a:r>
              <a:rPr lang="en-US" altLang="en-US" sz="1600" dirty="0" smtClean="0">
                <a:latin typeface="Arial" pitchFamily="34" charset="0"/>
                <a:ea typeface="ＭＳ Ｐゴシック" pitchFamily="34" charset="-128"/>
                <a:cs typeface="Arial" pitchFamily="34" charset="0"/>
              </a:rPr>
              <a:t>	IHCDA Contact Info:</a:t>
            </a:r>
          </a:p>
          <a:p>
            <a:pPr>
              <a:defRPr/>
            </a:pPr>
            <a:r>
              <a:rPr lang="en-US" altLang="en-US" sz="1600" dirty="0" smtClean="0">
                <a:latin typeface="Arial" pitchFamily="34" charset="0"/>
                <a:ea typeface="ＭＳ Ｐゴシック" pitchFamily="34" charset="-128"/>
                <a:cs typeface="Arial" pitchFamily="34" charset="0"/>
              </a:rPr>
              <a:t>	317-232-7777</a:t>
            </a:r>
          </a:p>
          <a:p>
            <a:pPr>
              <a:defRPr/>
            </a:pPr>
            <a:r>
              <a:rPr lang="en-US" altLang="en-US" sz="1600" dirty="0" smtClean="0">
                <a:latin typeface="Arial" pitchFamily="34" charset="0"/>
                <a:ea typeface="ＭＳ Ｐゴシック" pitchFamily="34" charset="-128"/>
                <a:cs typeface="Arial" pitchFamily="34" charset="0"/>
              </a:rPr>
              <a:t>	</a:t>
            </a:r>
            <a:r>
              <a:rPr lang="en-US" altLang="en-US" sz="1600" dirty="0" smtClean="0">
                <a:latin typeface="Arial" pitchFamily="34" charset="0"/>
                <a:ea typeface="ＭＳ Ｐゴシック" pitchFamily="34" charset="-128"/>
                <a:cs typeface="Arial" pitchFamily="34" charset="0"/>
                <a:hlinkClick r:id="rId4"/>
              </a:rPr>
              <a:t>askihcda@ihcda.in.gov</a:t>
            </a:r>
            <a:endParaRPr lang="en-US" altLang="en-US" sz="1600" dirty="0" smtClean="0">
              <a:latin typeface="Arial" pitchFamily="34" charset="0"/>
              <a:ea typeface="ＭＳ Ｐゴシック" pitchFamily="34" charset="-128"/>
              <a:cs typeface="Arial" pitchFamily="34" charset="0"/>
            </a:endParaRPr>
          </a:p>
          <a:p>
            <a:pPr>
              <a:defRPr/>
            </a:pPr>
            <a:endParaRPr lang="en-US" altLang="en-US" sz="2200" dirty="0" smtClean="0">
              <a:latin typeface="Arial" pitchFamily="34" charset="0"/>
              <a:ea typeface="ＭＳ Ｐゴシック" pitchFamily="34" charset="-128"/>
              <a:cs typeface="Arial" pitchFamily="34" charset="0"/>
            </a:endParaRPr>
          </a:p>
          <a:p>
            <a:pPr marL="342900" indent="-342900">
              <a:buFont typeface="Arial" panose="020B0604020202020204" pitchFamily="34" charset="0"/>
              <a:buChar char="•"/>
              <a:defRPr/>
            </a:pPr>
            <a:endParaRPr lang="en-US" altLang="en-US" sz="2200" dirty="0">
              <a:latin typeface="Arial" pitchFamily="34" charset="0"/>
              <a:ea typeface="ＭＳ Ｐゴシック" pitchFamily="34" charset="-128"/>
              <a:cs typeface="Arial" pitchFamily="34" charset="0"/>
            </a:endParaRPr>
          </a:p>
          <a:p>
            <a:pPr>
              <a:defRPr/>
            </a:pPr>
            <a:endParaRPr lang="en-US" altLang="en-US" sz="2400" dirty="0" smtClean="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47946196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191"/>
            <a:ext cx="9144000" cy="6633618"/>
          </a:xfrm>
          <a:prstGeom prst="rect">
            <a:avLst/>
          </a:prstGeom>
        </p:spPr>
      </p:pic>
    </p:spTree>
    <p:extLst>
      <p:ext uri="{BB962C8B-B14F-4D97-AF65-F5344CB8AC3E}">
        <p14:creationId xmlns:p14="http://schemas.microsoft.com/office/powerpoint/2010/main" val="4038581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45" y="2820836"/>
            <a:ext cx="7810881" cy="1362075"/>
          </a:xfrm>
        </p:spPr>
        <p:txBody>
          <a:bodyPr/>
          <a:lstStyle/>
          <a:p>
            <a:pPr algn="ctr"/>
            <a:r>
              <a:rPr lang="en-US" dirty="0" smtClean="0"/>
              <a:t>Questions?</a:t>
            </a:r>
            <a:endParaRPr lang="en-US" dirty="0"/>
          </a:p>
        </p:txBody>
      </p:sp>
      <p:sp>
        <p:nvSpPr>
          <p:cNvPr id="3" name="Text Placeholder 2"/>
          <p:cNvSpPr>
            <a:spLocks noGrp="1"/>
          </p:cNvSpPr>
          <p:nvPr>
            <p:ph type="body" idx="1"/>
          </p:nvPr>
        </p:nvSpPr>
        <p:spPr>
          <a:xfrm>
            <a:off x="301205" y="703429"/>
            <a:ext cx="7819021" cy="729131"/>
          </a:xfrm>
        </p:spPr>
        <p:txBody>
          <a:bodyPr>
            <a:normAutofit/>
          </a:bodyPr>
          <a:lstStyle/>
          <a:p>
            <a:r>
              <a:rPr lang="en-US" sz="2800" dirty="0" smtClean="0"/>
              <a:t>Thank you</a:t>
            </a:r>
            <a:endParaRPr lang="en-US" sz="2800" dirty="0"/>
          </a:p>
        </p:txBody>
      </p:sp>
    </p:spTree>
    <p:extLst>
      <p:ext uri="{BB962C8B-B14F-4D97-AF65-F5344CB8AC3E}">
        <p14:creationId xmlns:p14="http://schemas.microsoft.com/office/powerpoint/2010/main" val="32023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Lead: The original artificial sweetener</a:t>
            </a:r>
            <a:endParaRPr lang="en-US" sz="2400" dirty="0"/>
          </a:p>
        </p:txBody>
      </p:sp>
      <p:pic>
        <p:nvPicPr>
          <p:cNvPr id="3" name="CM1u29BeqC0"/>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42101" y="2529959"/>
            <a:ext cx="4572000" cy="176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67656" y="4491950"/>
            <a:ext cx="5849257" cy="369332"/>
          </a:xfrm>
          <a:prstGeom prst="rect">
            <a:avLst/>
          </a:prstGeom>
        </p:spPr>
        <p:txBody>
          <a:bodyPr wrap="square">
            <a:spAutoFit/>
          </a:bodyPr>
          <a:lstStyle/>
          <a:p>
            <a:r>
              <a:rPr lang="en-US" dirty="0">
                <a:hlinkClick r:id="rId4"/>
              </a:rPr>
              <a:t>https://www.youtube.com/watch?v=CM1u29BeqC0</a:t>
            </a:r>
            <a:endParaRPr lang="en-US" dirty="0"/>
          </a:p>
        </p:txBody>
      </p:sp>
    </p:spTree>
    <p:extLst>
      <p:ext uri="{BB962C8B-B14F-4D97-AF65-F5344CB8AC3E}">
        <p14:creationId xmlns:p14="http://schemas.microsoft.com/office/powerpoint/2010/main" val="1218532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History of lead</a:t>
            </a:r>
            <a:endParaRPr lang="en-US" dirty="0"/>
          </a:p>
        </p:txBody>
      </p:sp>
      <p:sp>
        <p:nvSpPr>
          <p:cNvPr id="3" name="Content Placeholder 2"/>
          <p:cNvSpPr>
            <a:spLocks noGrp="1"/>
          </p:cNvSpPr>
          <p:nvPr>
            <p:ph idx="1"/>
          </p:nvPr>
        </p:nvSpPr>
        <p:spPr>
          <a:xfrm>
            <a:off x="334963" y="1425575"/>
            <a:ext cx="8364537" cy="4805363"/>
          </a:xfrm>
        </p:spPr>
        <p:txBody>
          <a:bodyPr/>
          <a:lstStyle/>
          <a:p>
            <a:pPr marL="285750" indent="-285750">
              <a:buFont typeface="Arial" panose="020B0604020202020204" pitchFamily="34" charset="0"/>
              <a:buChar char="•"/>
              <a:defRPr/>
            </a:pPr>
            <a:r>
              <a:rPr lang="en-US" dirty="0" smtClean="0"/>
              <a:t>Chemical element assigned the symbol </a:t>
            </a:r>
            <a:r>
              <a:rPr lang="en-US" b="1" dirty="0" err="1" smtClean="0"/>
              <a:t>Pb</a:t>
            </a:r>
            <a:r>
              <a:rPr lang="en-US" b="1" dirty="0" smtClean="0"/>
              <a:t> (Latin </a:t>
            </a:r>
            <a:r>
              <a:rPr lang="en-US" b="1" i="1" dirty="0" err="1" smtClean="0"/>
              <a:t>plumbum</a:t>
            </a:r>
            <a:r>
              <a:rPr lang="en-US" b="1" i="1" dirty="0" smtClean="0"/>
              <a:t>)</a:t>
            </a:r>
          </a:p>
          <a:p>
            <a:pPr marL="285750" indent="-285750">
              <a:buFont typeface="Arial" panose="020B0604020202020204" pitchFamily="34" charset="0"/>
              <a:buChar char="•"/>
              <a:defRPr/>
            </a:pPr>
            <a:r>
              <a:rPr lang="en-US" dirty="0" smtClean="0"/>
              <a:t>Soft, malleable, low melting point, corrosion resistant, high </a:t>
            </a:r>
            <a:r>
              <a:rPr lang="en-US" dirty="0" err="1" smtClean="0"/>
              <a:t>denisty</a:t>
            </a:r>
            <a:endParaRPr lang="en-US" dirty="0" smtClean="0"/>
          </a:p>
          <a:p>
            <a:pPr marL="285750" indent="-285750">
              <a:buFont typeface="Arial" panose="020B0604020202020204" pitchFamily="34" charset="0"/>
              <a:buChar char="•"/>
              <a:defRPr/>
            </a:pPr>
            <a:r>
              <a:rPr lang="en-US" dirty="0" smtClean="0"/>
              <a:t>Used in paint, ceramics, pipes, gasoline, solders, batteries, cosmetics, etc.</a:t>
            </a:r>
          </a:p>
          <a:p>
            <a:pPr marL="285750" indent="-285750">
              <a:buFont typeface="Arial" panose="020B0604020202020204" pitchFamily="34" charset="0"/>
              <a:buChar char="•"/>
              <a:defRPr/>
            </a:pPr>
            <a:r>
              <a:rPr lang="en-US" dirty="0" smtClean="0"/>
              <a:t>Lead used in paint to speed up drying time, increase durability, maintain a fresh appearance, resist moisture that causes corrosion, and because it adhered better than other types of paint</a:t>
            </a:r>
          </a:p>
          <a:p>
            <a:pPr>
              <a:defRPr/>
            </a:pPr>
            <a:endParaRPr lang="en-US" dirty="0" smtClean="0"/>
          </a:p>
          <a:p>
            <a:pPr marL="285750" indent="-285750">
              <a:buFont typeface="Arial" panose="020B0604020202020204" pitchFamily="34" charset="0"/>
              <a:buChar char="•"/>
              <a:defRPr/>
            </a:pPr>
            <a:r>
              <a:rPr lang="en-US" sz="1400" dirty="0" smtClean="0"/>
              <a:t>3000 BC- significant production began (Romans first to use widely)</a:t>
            </a:r>
          </a:p>
          <a:p>
            <a:pPr marL="285750" indent="-285750">
              <a:buFont typeface="Arial" panose="020B0604020202020204" pitchFamily="34" charset="0"/>
              <a:buChar char="•"/>
              <a:defRPr/>
            </a:pPr>
            <a:r>
              <a:rPr lang="en-US" sz="1400" dirty="0" smtClean="0"/>
              <a:t>1786- Ben Franklin writes letter detailing the effects of lead </a:t>
            </a:r>
          </a:p>
          <a:p>
            <a:pPr marL="285750" indent="-285750">
              <a:buFont typeface="Arial" panose="020B0604020202020204" pitchFamily="34" charset="0"/>
              <a:buChar char="•"/>
              <a:defRPr/>
            </a:pPr>
            <a:r>
              <a:rPr lang="en-US" sz="1400" dirty="0" smtClean="0"/>
              <a:t>1840- France discourages the use of lead pigment</a:t>
            </a:r>
          </a:p>
          <a:p>
            <a:pPr marL="285750" indent="-285750">
              <a:buFont typeface="Arial" panose="020B0604020202020204" pitchFamily="34" charset="0"/>
              <a:buChar char="•"/>
              <a:defRPr/>
            </a:pPr>
            <a:r>
              <a:rPr lang="en-US" sz="1400" dirty="0" smtClean="0"/>
              <a:t>1887- Us Medical authorities diagnose childhood lead poisoning</a:t>
            </a:r>
          </a:p>
          <a:p>
            <a:pPr marL="285750" indent="-285750">
              <a:buFont typeface="Arial" panose="020B0604020202020204" pitchFamily="34" charset="0"/>
              <a:buChar char="•"/>
              <a:defRPr/>
            </a:pPr>
            <a:r>
              <a:rPr lang="en-US" sz="1400" dirty="0" smtClean="0"/>
              <a:t>1904- Child lead poisoning linked to LBP</a:t>
            </a:r>
          </a:p>
          <a:p>
            <a:pPr marL="285750" indent="-285750">
              <a:buFont typeface="Arial" panose="020B0604020202020204" pitchFamily="34" charset="0"/>
              <a:buChar char="•"/>
              <a:defRPr/>
            </a:pPr>
            <a:r>
              <a:rPr lang="en-US" sz="1400" u="sng" dirty="0" smtClean="0"/>
              <a:t>1909- France, Belgium, Austria ban white lead interior paint</a:t>
            </a:r>
          </a:p>
          <a:p>
            <a:pPr marL="285750" indent="-285750">
              <a:buFont typeface="Arial" panose="020B0604020202020204" pitchFamily="34" charset="0"/>
              <a:buChar char="•"/>
              <a:defRPr/>
            </a:pPr>
            <a:r>
              <a:rPr lang="en-US" sz="1400" dirty="0" smtClean="0"/>
              <a:t>1921- A national lead company admits lead is a poison</a:t>
            </a:r>
          </a:p>
          <a:p>
            <a:pPr marL="285750" indent="-285750">
              <a:buFont typeface="Arial" panose="020B0604020202020204" pitchFamily="34" charset="0"/>
              <a:buChar char="•"/>
              <a:defRPr/>
            </a:pPr>
            <a:r>
              <a:rPr lang="en-US" sz="1400" dirty="0" smtClean="0"/>
              <a:t>1922- League of Nations bans white-lead interior paint- the</a:t>
            </a:r>
          </a:p>
          <a:p>
            <a:pPr>
              <a:defRPr/>
            </a:pPr>
            <a:r>
              <a:rPr lang="en-US" sz="1400" dirty="0"/>
              <a:t> </a:t>
            </a:r>
            <a:r>
              <a:rPr lang="en-US" sz="1400" dirty="0" smtClean="0"/>
              <a:t>               U.S. declines not to adopt</a:t>
            </a:r>
          </a:p>
          <a:p>
            <a:pPr marL="285750" indent="-285750">
              <a:buFont typeface="Arial" panose="020B0604020202020204" pitchFamily="34" charset="0"/>
              <a:buChar char="•"/>
              <a:defRPr/>
            </a:pPr>
            <a:r>
              <a:rPr lang="en-US" sz="1400" dirty="0" smtClean="0"/>
              <a:t>1943- Report concludes eating lead paint chips causes</a:t>
            </a:r>
          </a:p>
          <a:p>
            <a:pPr>
              <a:defRPr/>
            </a:pPr>
            <a:r>
              <a:rPr lang="en-US" sz="1400" dirty="0"/>
              <a:t> </a:t>
            </a:r>
            <a:r>
              <a:rPr lang="en-US" sz="1400" dirty="0" smtClean="0"/>
              <a:t>               physical and neurological disorders</a:t>
            </a:r>
          </a:p>
          <a:p>
            <a:pPr marL="285750" indent="-285750">
              <a:buFont typeface="Arial" panose="020B0604020202020204" pitchFamily="34" charset="0"/>
              <a:buChar char="•"/>
              <a:defRPr/>
            </a:pPr>
            <a:r>
              <a:rPr lang="en-US" sz="1400" dirty="0" smtClean="0"/>
              <a:t>1971- Lead-based Paint Poisoning Prevention Act passed</a:t>
            </a:r>
          </a:p>
          <a:p>
            <a:pPr marL="285750" indent="-285750">
              <a:buFont typeface="Arial" panose="020B0604020202020204" pitchFamily="34" charset="0"/>
              <a:buChar char="•"/>
              <a:defRPr/>
            </a:pPr>
            <a:r>
              <a:rPr lang="en-US" sz="1400" dirty="0" smtClean="0"/>
              <a:t>1978- Residential lead-based painted banned</a:t>
            </a:r>
            <a:endParaRPr lang="en-US" sz="1400" dirty="0"/>
          </a:p>
          <a:p>
            <a:pPr lvl="1" indent="0">
              <a:buFont typeface="Arial" pitchFamily="34" charset="0"/>
              <a:buNone/>
              <a:defRPr/>
            </a:pPr>
            <a:r>
              <a:rPr lang="en-US" sz="1400" dirty="0"/>
              <a:t>	</a:t>
            </a:r>
            <a:endParaRPr lang="en-US" sz="1400" dirty="0" smtClean="0"/>
          </a:p>
          <a:p>
            <a:pPr marL="285750" indent="-285750">
              <a:buFont typeface="Arial" panose="020B0604020202020204" pitchFamily="34" charset="0"/>
              <a:buChar char="•"/>
              <a:defRPr/>
            </a:pPr>
            <a:endParaRPr lang="en-US" sz="1600" dirty="0" smtClean="0"/>
          </a:p>
          <a:p>
            <a:pPr marL="285750" indent="-285750">
              <a:buFont typeface="Arial" panose="020B0604020202020204" pitchFamily="34" charset="0"/>
              <a:buChar char="•"/>
              <a:defRPr/>
            </a:pPr>
            <a:endParaRPr lang="en-US" sz="1600" dirty="0" smtClean="0"/>
          </a:p>
          <a:p>
            <a:pPr marL="285750" indent="-285750">
              <a:buFont typeface="Arial" panose="020B0604020202020204" pitchFamily="34" charset="0"/>
              <a:buChar char="•"/>
              <a:defRPr/>
            </a:pPr>
            <a:endParaRPr lang="en-US" sz="1600" dirty="0" smtClean="0"/>
          </a:p>
          <a:p>
            <a:pPr marL="285750" indent="-285750">
              <a:buFont typeface="Arial" panose="020B0604020202020204" pitchFamily="34" charset="0"/>
              <a:buChar char="•"/>
              <a:defRPr/>
            </a:pPr>
            <a:endParaRPr lang="en-US" sz="1600" dirty="0" smtClean="0"/>
          </a:p>
          <a:p>
            <a:pPr marL="285750" indent="-285750">
              <a:buFont typeface="Arial" panose="020B0604020202020204" pitchFamily="34" charset="0"/>
              <a:buChar char="•"/>
              <a:defRPr/>
            </a:pPr>
            <a:endParaRPr lang="en-US" sz="1600" dirty="0" smtClean="0"/>
          </a:p>
          <a:p>
            <a:pPr marL="285750" indent="-285750">
              <a:buFont typeface="Arial" panose="020B0604020202020204" pitchFamily="34" charset="0"/>
              <a:buChar char="•"/>
              <a:defRPr/>
            </a:pPr>
            <a:endParaRPr lang="en-US" dirty="0"/>
          </a:p>
        </p:txBody>
      </p:sp>
      <p:pic>
        <p:nvPicPr>
          <p:cNvPr id="143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3635375"/>
            <a:ext cx="278923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Most at Risk and health effects</a:t>
            </a:r>
            <a:endParaRPr lang="en-US" dirty="0"/>
          </a:p>
        </p:txBody>
      </p:sp>
      <p:sp>
        <p:nvSpPr>
          <p:cNvPr id="3" name="Content Placeholder 2"/>
          <p:cNvSpPr>
            <a:spLocks noGrp="1"/>
          </p:cNvSpPr>
          <p:nvPr>
            <p:ph idx="1"/>
          </p:nvPr>
        </p:nvSpPr>
        <p:spPr>
          <a:xfrm>
            <a:off x="334963" y="1425575"/>
            <a:ext cx="8364537" cy="4525963"/>
          </a:xfrm>
        </p:spPr>
        <p:txBody>
          <a:bodyPr/>
          <a:lstStyle/>
          <a:p>
            <a:pPr>
              <a:defRPr/>
            </a:pPr>
            <a:r>
              <a:rPr lang="en-US" u="sng" dirty="0" smtClean="0"/>
              <a:t>Children age 6 and under</a:t>
            </a:r>
            <a:r>
              <a:rPr lang="en-US" dirty="0" smtClean="0"/>
              <a:t>:</a:t>
            </a:r>
          </a:p>
          <a:p>
            <a:pPr marL="285750" indent="-285750">
              <a:buFont typeface="Arial" panose="020B0604020202020204" pitchFamily="34" charset="0"/>
              <a:buChar char="•"/>
              <a:defRPr/>
            </a:pPr>
            <a:r>
              <a:rPr lang="en-US" dirty="0" smtClean="0"/>
              <a:t>Nervous system and kidney damage</a:t>
            </a:r>
          </a:p>
          <a:p>
            <a:pPr marL="285750" indent="-285750">
              <a:buFont typeface="Arial" panose="020B0604020202020204" pitchFamily="34" charset="0"/>
              <a:buChar char="•"/>
              <a:defRPr/>
            </a:pPr>
            <a:r>
              <a:rPr lang="en-US" dirty="0" smtClean="0"/>
              <a:t>Learning disabilities, attention deficit disorder, lower IQ</a:t>
            </a:r>
          </a:p>
          <a:p>
            <a:pPr marL="285750" indent="-285750">
              <a:buFont typeface="Arial" panose="020B0604020202020204" pitchFamily="34" charset="0"/>
              <a:buChar char="•"/>
              <a:defRPr/>
            </a:pPr>
            <a:r>
              <a:rPr lang="en-US" dirty="0" smtClean="0"/>
              <a:t>Speech, language, and behavior issues</a:t>
            </a:r>
          </a:p>
          <a:p>
            <a:pPr marL="285750" indent="-285750">
              <a:buFont typeface="Arial" panose="020B0604020202020204" pitchFamily="34" charset="0"/>
              <a:buChar char="•"/>
              <a:defRPr/>
            </a:pPr>
            <a:r>
              <a:rPr lang="en-US" dirty="0" smtClean="0"/>
              <a:t>Poor muscle coordination, decreased muscle and bone growth</a:t>
            </a:r>
          </a:p>
          <a:p>
            <a:pPr marL="285750" indent="-285750">
              <a:buFont typeface="Arial" panose="020B0604020202020204" pitchFamily="34" charset="0"/>
              <a:buChar char="•"/>
              <a:defRPr/>
            </a:pPr>
            <a:r>
              <a:rPr lang="en-US" dirty="0" smtClean="0"/>
              <a:t>Hearing damage</a:t>
            </a:r>
          </a:p>
          <a:p>
            <a:pPr marL="285750" indent="-285750">
              <a:buFont typeface="Arial" panose="020B0604020202020204" pitchFamily="34" charset="0"/>
              <a:buChar char="•"/>
              <a:defRPr/>
            </a:pPr>
            <a:endParaRPr lang="en-US" dirty="0"/>
          </a:p>
          <a:p>
            <a:pPr>
              <a:defRPr/>
            </a:pPr>
            <a:r>
              <a:rPr lang="en-US" u="sng" dirty="0" smtClean="0"/>
              <a:t>Pregnant women</a:t>
            </a:r>
            <a:r>
              <a:rPr lang="en-US" dirty="0" smtClean="0"/>
              <a:t>:</a:t>
            </a:r>
          </a:p>
          <a:p>
            <a:pPr marL="285750" indent="-285750">
              <a:buFont typeface="Arial" panose="020B0604020202020204" pitchFamily="34" charset="0"/>
              <a:buChar char="•"/>
              <a:defRPr/>
            </a:pPr>
            <a:r>
              <a:rPr lang="en-US" dirty="0" smtClean="0"/>
              <a:t>Increased chance of illness during pregnancy</a:t>
            </a:r>
          </a:p>
          <a:p>
            <a:pPr marL="285750" indent="-285750">
              <a:buFont typeface="Arial" panose="020B0604020202020204" pitchFamily="34" charset="0"/>
              <a:buChar char="•"/>
              <a:defRPr/>
            </a:pPr>
            <a:r>
              <a:rPr lang="en-US" dirty="0" smtClean="0"/>
              <a:t>Harm to a fetus, including brain damage or death</a:t>
            </a:r>
          </a:p>
          <a:p>
            <a:pPr marL="285750" indent="-285750">
              <a:buFont typeface="Arial" panose="020B0604020202020204" pitchFamily="34" charset="0"/>
              <a:buChar char="•"/>
              <a:defRPr/>
            </a:pPr>
            <a:r>
              <a:rPr lang="en-US" dirty="0" smtClean="0"/>
              <a:t>Fertility problems</a:t>
            </a:r>
          </a:p>
          <a:p>
            <a:pPr marL="285750" indent="-285750">
              <a:buFont typeface="Arial" panose="020B0604020202020204" pitchFamily="34" charset="0"/>
              <a:buChar char="•"/>
              <a:defRPr/>
            </a:pPr>
            <a:r>
              <a:rPr lang="en-US" dirty="0" smtClean="0"/>
              <a:t>High blood pressure</a:t>
            </a:r>
          </a:p>
          <a:p>
            <a:pPr marL="285750" indent="-285750">
              <a:buFont typeface="Arial" panose="020B0604020202020204" pitchFamily="34" charset="0"/>
              <a:buChar char="•"/>
              <a:defRPr/>
            </a:pPr>
            <a:r>
              <a:rPr lang="en-US" dirty="0" smtClean="0"/>
              <a:t>Digestive problems</a:t>
            </a:r>
          </a:p>
          <a:p>
            <a:pPr marL="285750" indent="-285750">
              <a:buFont typeface="Arial" panose="020B0604020202020204" pitchFamily="34" charset="0"/>
              <a:buChar char="•"/>
              <a:defRPr/>
            </a:pPr>
            <a:r>
              <a:rPr lang="en-US" dirty="0" smtClean="0"/>
              <a:t>Nerve disorders</a:t>
            </a:r>
          </a:p>
          <a:p>
            <a:pPr marL="285750" indent="-285750">
              <a:buFont typeface="Arial" panose="020B0604020202020204" pitchFamily="34" charset="0"/>
              <a:buChar char="•"/>
              <a:defRPr/>
            </a:pPr>
            <a:r>
              <a:rPr lang="en-US" dirty="0" smtClean="0"/>
              <a:t>Memory and concentration problems</a:t>
            </a:r>
          </a:p>
          <a:p>
            <a:pPr marL="285750" indent="-285750">
              <a:buFont typeface="Arial" panose="020B0604020202020204" pitchFamily="34" charset="0"/>
              <a:buChar char="•"/>
              <a:defRPr/>
            </a:pPr>
            <a:r>
              <a:rPr lang="en-US" dirty="0" smtClean="0"/>
              <a:t>Muscle and joint pain</a:t>
            </a:r>
          </a:p>
          <a:p>
            <a:pPr marL="285750" indent="-285750">
              <a:buFont typeface="Arial" panose="020B0604020202020204" pitchFamily="34" charset="0"/>
              <a:buChar char="•"/>
              <a:defRPr/>
            </a:pPr>
            <a:endParaRPr lang="en-US" dirty="0"/>
          </a:p>
        </p:txBody>
      </p:sp>
      <p:pic>
        <p:nvPicPr>
          <p:cNvPr id="1638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2975" y="2882900"/>
            <a:ext cx="19637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defRPr/>
            </a:pPr>
            <a:r>
              <a:rPr lang="en-US" altLang="en-US" sz="3200" dirty="0"/>
              <a:t>HUD’s Lead Safe Housing </a:t>
            </a:r>
            <a:r>
              <a:rPr lang="en-US" altLang="en-US" sz="3200" dirty="0" smtClean="0"/>
              <a:t>Rule (LSHR)</a:t>
            </a:r>
            <a:endParaRPr lang="en-US" altLang="en-US" cap="none" dirty="0" smtClean="0">
              <a:latin typeface="Arial Bold" panose="020B0704020202020204" pitchFamily="34" charset="0"/>
              <a:ea typeface="ＭＳ Ｐゴシック" panose="020B0600070205080204" pitchFamily="34" charset="-128"/>
              <a:cs typeface="Arial Bold" panose="020B0704020202020204" pitchFamily="34" charset="0"/>
            </a:endParaRPr>
          </a:p>
        </p:txBody>
      </p:sp>
      <p:sp>
        <p:nvSpPr>
          <p:cNvPr id="14339" name="Content Placeholder 2"/>
          <p:cNvSpPr>
            <a:spLocks noGrp="1"/>
          </p:cNvSpPr>
          <p:nvPr>
            <p:ph idx="1"/>
          </p:nvPr>
        </p:nvSpPr>
        <p:spPr>
          <a:xfrm>
            <a:off x="334963" y="1425575"/>
            <a:ext cx="8364537" cy="4525963"/>
          </a:xfrm>
        </p:spPr>
        <p:txBody>
          <a:bodyPr/>
          <a:lstStyle/>
          <a:p>
            <a:pPr marL="342900" indent="-342900">
              <a:lnSpc>
                <a:spcPct val="90000"/>
              </a:lnSpc>
              <a:buSzPct val="50000"/>
              <a:buFont typeface="Arial" panose="020B0604020202020204" pitchFamily="34" charset="0"/>
              <a:buChar char="•"/>
              <a:defRPr/>
            </a:pPr>
            <a:r>
              <a:rPr lang="en-US" altLang="en-US" sz="2800" dirty="0"/>
              <a:t>24 CFR Part 35</a:t>
            </a:r>
          </a:p>
          <a:p>
            <a:pPr marL="342900" indent="-342900">
              <a:lnSpc>
                <a:spcPct val="90000"/>
              </a:lnSpc>
              <a:buSzPct val="50000"/>
              <a:buFont typeface="Arial" panose="020B0604020202020204" pitchFamily="34" charset="0"/>
              <a:buChar char="•"/>
              <a:defRPr/>
            </a:pPr>
            <a:r>
              <a:rPr lang="en-US" altLang="en-US" sz="2800" dirty="0"/>
              <a:t>Covers all Federally-assisted </a:t>
            </a:r>
            <a:r>
              <a:rPr lang="en-US" altLang="en-US" sz="2800" dirty="0" smtClean="0"/>
              <a:t>or owned target housing</a:t>
            </a:r>
            <a:endParaRPr lang="en-US" altLang="en-US" sz="2800" dirty="0"/>
          </a:p>
          <a:p>
            <a:pPr marL="342900" indent="-342900">
              <a:lnSpc>
                <a:spcPct val="90000"/>
              </a:lnSpc>
              <a:buSzPct val="50000"/>
              <a:buFont typeface="Arial" panose="020B0604020202020204" pitchFamily="34" charset="0"/>
              <a:buChar char="•"/>
              <a:defRPr/>
            </a:pPr>
            <a:r>
              <a:rPr lang="en-US" altLang="en-US" sz="2800" dirty="0"/>
              <a:t>Effective September 15, 2000</a:t>
            </a:r>
          </a:p>
          <a:p>
            <a:pPr marL="342900" indent="-342900">
              <a:lnSpc>
                <a:spcPct val="90000"/>
              </a:lnSpc>
              <a:buSzPct val="50000"/>
              <a:buFont typeface="Arial" panose="020B0604020202020204" pitchFamily="34" charset="0"/>
              <a:buChar char="•"/>
              <a:defRPr/>
            </a:pPr>
            <a:r>
              <a:rPr lang="en-US" altLang="en-US" sz="2800" dirty="0"/>
              <a:t>Requirements depend on type and amount of federal housing </a:t>
            </a:r>
            <a:r>
              <a:rPr lang="en-US" altLang="en-US" sz="2800" dirty="0" smtClean="0"/>
              <a:t>assistance</a:t>
            </a:r>
          </a:p>
          <a:p>
            <a:pPr marL="342900" indent="-342900">
              <a:lnSpc>
                <a:spcPct val="90000"/>
              </a:lnSpc>
              <a:buSzPct val="50000"/>
              <a:buFont typeface="Arial" panose="020B0604020202020204" pitchFamily="34" charset="0"/>
              <a:buChar char="•"/>
              <a:defRPr/>
            </a:pPr>
            <a:endParaRPr lang="en-US" altLang="en-US" sz="2800" dirty="0"/>
          </a:p>
          <a:p>
            <a:pPr marL="742950" lvl="1" indent="-285750">
              <a:lnSpc>
                <a:spcPct val="90000"/>
              </a:lnSpc>
              <a:buFontTx/>
              <a:buChar char="•"/>
              <a:defRPr/>
            </a:pPr>
            <a:r>
              <a:rPr lang="en-US" altLang="en-US" sz="2800" dirty="0" smtClean="0">
                <a:latin typeface="Arial Bold" panose="020B0704020202020204" pitchFamily="34" charset="0"/>
                <a:ea typeface="ＭＳ Ｐゴシック" panose="020B0600070205080204" pitchFamily="34" charset="-128"/>
                <a:cs typeface="Arial Bold" panose="020B0704020202020204" pitchFamily="34" charset="0"/>
                <a:hlinkClick r:id="rId3"/>
              </a:rPr>
              <a:t>https</a:t>
            </a:r>
            <a:r>
              <a:rPr lang="en-US" altLang="en-US" sz="2800" dirty="0">
                <a:latin typeface="Arial Bold" panose="020B0704020202020204" pitchFamily="34" charset="0"/>
                <a:ea typeface="ＭＳ Ｐゴシック" panose="020B0600070205080204" pitchFamily="34" charset="-128"/>
                <a:cs typeface="Arial Bold" panose="020B0704020202020204" pitchFamily="34" charset="0"/>
                <a:hlinkClick r:id="rId3"/>
              </a:rPr>
              <a:t>://www.hud.gov/program_offices/healthy_homes/enforcement/lshr</a:t>
            </a:r>
            <a:endParaRPr lang="en-US" altLang="en-US" sz="2800" dirty="0" smtClean="0"/>
          </a:p>
          <a:p>
            <a:pPr marL="742950" lvl="1" indent="-285750">
              <a:lnSpc>
                <a:spcPct val="90000"/>
              </a:lnSpc>
              <a:buFontTx/>
              <a:buChar char="•"/>
              <a:defRPr/>
            </a:pPr>
            <a:endParaRPr lang="en-US" altLang="en-US" sz="2800" dirty="0">
              <a:solidFill>
                <a:schemeClr val="hlink"/>
              </a:solidFill>
            </a:endParaRPr>
          </a:p>
          <a:p>
            <a:pPr marL="742950" lvl="1" indent="-285750">
              <a:lnSpc>
                <a:spcPct val="90000"/>
              </a:lnSpc>
              <a:buFontTx/>
              <a:buChar char="•"/>
              <a:defRPr/>
            </a:pPr>
            <a:endParaRPr lang="en-US" altLang="en-US" sz="3600" dirty="0">
              <a:solidFill>
                <a:schemeClr val="hlink"/>
              </a:solidFill>
            </a:endParaRPr>
          </a:p>
          <a:p>
            <a:pPr>
              <a:defRPr/>
            </a:pPr>
            <a:endParaRPr lang="en-US" altLang="en-US" sz="360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smtClean="0"/>
              <a:t>Exemptions to the LSHR</a:t>
            </a:r>
            <a:endParaRPr lang="en-US" dirty="0"/>
          </a:p>
        </p:txBody>
      </p:sp>
      <p:sp>
        <p:nvSpPr>
          <p:cNvPr id="16387" name="Content Placeholder 2"/>
          <p:cNvSpPr>
            <a:spLocks noGrp="1"/>
          </p:cNvSpPr>
          <p:nvPr>
            <p:ph idx="1"/>
          </p:nvPr>
        </p:nvSpPr>
        <p:spPr>
          <a:xfrm>
            <a:off x="334963" y="1425575"/>
            <a:ext cx="8364537" cy="4525963"/>
          </a:xfrm>
        </p:spPr>
        <p:txBody>
          <a:bodyPr/>
          <a:lstStyle/>
          <a:p>
            <a:pPr marL="342900" indent="-342900">
              <a:spcBef>
                <a:spcPct val="15000"/>
              </a:spcBef>
              <a:spcAft>
                <a:spcPct val="15000"/>
              </a:spcAft>
              <a:buClr>
                <a:schemeClr val="accent2"/>
              </a:buClr>
              <a:buFont typeface="Marlett" pitchFamily="2" charset="2"/>
              <a:buChar char="h"/>
              <a:defRPr/>
            </a:pPr>
            <a:r>
              <a:rPr lang="en-US" altLang="en-US" sz="2000" dirty="0" smtClean="0"/>
              <a:t>Any rehabilitation that does not disturb a painted surface</a:t>
            </a:r>
          </a:p>
          <a:p>
            <a:pPr marL="342900" indent="-342900">
              <a:spcBef>
                <a:spcPct val="15000"/>
              </a:spcBef>
              <a:spcAft>
                <a:spcPct val="15000"/>
              </a:spcAft>
              <a:buClr>
                <a:schemeClr val="accent2"/>
              </a:buClr>
              <a:buFont typeface="Marlett" pitchFamily="2" charset="2"/>
              <a:buChar char="h"/>
              <a:defRPr/>
            </a:pPr>
            <a:r>
              <a:rPr lang="en-US" altLang="en-US" sz="2000" dirty="0" smtClean="0"/>
              <a:t>Residential property for which construction was completed on or after Jan 1, 1978</a:t>
            </a:r>
            <a:endParaRPr lang="en-US" altLang="en-US" sz="2000" dirty="0"/>
          </a:p>
          <a:p>
            <a:pPr marL="342900" indent="-342900">
              <a:spcBef>
                <a:spcPct val="15000"/>
              </a:spcBef>
              <a:spcAft>
                <a:spcPct val="15000"/>
              </a:spcAft>
              <a:buClr>
                <a:schemeClr val="accent2"/>
              </a:buClr>
              <a:buFont typeface="Marlett" pitchFamily="2" charset="2"/>
              <a:buChar char="h"/>
              <a:defRPr/>
            </a:pPr>
            <a:r>
              <a:rPr lang="en-US" altLang="en-US" sz="2000" dirty="0" smtClean="0"/>
              <a:t>Zero-bedroom units, including single room occupancy (SRO) units </a:t>
            </a:r>
            <a:endParaRPr lang="en-US" altLang="en-US" sz="2000" dirty="0"/>
          </a:p>
          <a:p>
            <a:pPr marL="342900" indent="-342900">
              <a:spcBef>
                <a:spcPct val="15000"/>
              </a:spcBef>
              <a:spcAft>
                <a:spcPct val="15000"/>
              </a:spcAft>
              <a:buClr>
                <a:schemeClr val="accent2"/>
              </a:buClr>
              <a:buFont typeface="Marlett" pitchFamily="2" charset="2"/>
              <a:buChar char="h"/>
              <a:defRPr/>
            </a:pPr>
            <a:r>
              <a:rPr lang="en-US" altLang="en-US" sz="2000" dirty="0"/>
              <a:t>Housing exclusively for elderly or </a:t>
            </a:r>
            <a:r>
              <a:rPr lang="en-US" altLang="en-US" sz="2000" dirty="0" smtClean="0"/>
              <a:t>disabled (see HUD definition) in §35.110</a:t>
            </a:r>
            <a:endParaRPr lang="en-US" altLang="en-US" sz="2000" dirty="0"/>
          </a:p>
          <a:p>
            <a:pPr marL="342900" indent="-342900">
              <a:spcBef>
                <a:spcPct val="15000"/>
              </a:spcBef>
              <a:spcAft>
                <a:spcPct val="15000"/>
              </a:spcAft>
              <a:buClr>
                <a:schemeClr val="accent2"/>
              </a:buClr>
              <a:buFont typeface="Marlett" pitchFamily="2" charset="2"/>
              <a:buChar char="h"/>
              <a:defRPr/>
            </a:pPr>
            <a:r>
              <a:rPr lang="en-US" altLang="en-US" sz="2000" dirty="0"/>
              <a:t>Property evaluated as free of lead-based paint (LBP) or where LBP was removed</a:t>
            </a:r>
          </a:p>
          <a:p>
            <a:pPr marL="342900" indent="-342900">
              <a:spcBef>
                <a:spcPct val="15000"/>
              </a:spcBef>
              <a:spcAft>
                <a:spcPct val="15000"/>
              </a:spcAft>
              <a:buClr>
                <a:schemeClr val="accent2"/>
              </a:buClr>
              <a:buFont typeface="Marlett" pitchFamily="2" charset="2"/>
              <a:buChar char="h"/>
              <a:defRPr/>
            </a:pPr>
            <a:r>
              <a:rPr lang="en-US" altLang="en-US" sz="2000" dirty="0" smtClean="0"/>
              <a:t>Property or part of property that is not used for human residential habitation</a:t>
            </a:r>
          </a:p>
          <a:p>
            <a:pPr>
              <a:spcBef>
                <a:spcPct val="15000"/>
              </a:spcBef>
              <a:spcAft>
                <a:spcPct val="15000"/>
              </a:spcAft>
              <a:buClr>
                <a:schemeClr val="accent2"/>
              </a:buClr>
              <a:defRPr/>
            </a:pPr>
            <a:r>
              <a:rPr lang="en-US" altLang="en-US" sz="2000" dirty="0" smtClean="0"/>
              <a:t>*   Historic Preservation exemption- listed as eligible, or contributes to a</a:t>
            </a:r>
          </a:p>
          <a:p>
            <a:pPr>
              <a:spcBef>
                <a:spcPct val="15000"/>
              </a:spcBef>
              <a:spcAft>
                <a:spcPct val="15000"/>
              </a:spcAft>
              <a:buClr>
                <a:schemeClr val="accent2"/>
              </a:buClr>
              <a:defRPr/>
            </a:pPr>
            <a:r>
              <a:rPr lang="en-US" altLang="en-US" sz="2000" dirty="0"/>
              <a:t> </a:t>
            </a:r>
            <a:r>
              <a:rPr lang="en-US" altLang="en-US" sz="2000" dirty="0" smtClean="0"/>
              <a:t>    historic district</a:t>
            </a:r>
            <a:endParaRPr lang="en-US" altLang="en-US" sz="2000" dirty="0"/>
          </a:p>
          <a:p>
            <a:pPr>
              <a:defRPr/>
            </a:pPr>
            <a:endParaRPr lang="en-US" altLang="en-US" sz="320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a:t>Notice </a:t>
            </a:r>
            <a:r>
              <a:rPr lang="en-US" altLang="en-US" sz="3200" dirty="0" smtClean="0"/>
              <a:t>Requirements </a:t>
            </a:r>
            <a:endParaRPr lang="en-US" dirty="0"/>
          </a:p>
        </p:txBody>
      </p:sp>
      <p:sp>
        <p:nvSpPr>
          <p:cNvPr id="22531" name="Content Placeholder 2"/>
          <p:cNvSpPr>
            <a:spLocks noGrp="1"/>
          </p:cNvSpPr>
          <p:nvPr>
            <p:ph idx="1"/>
          </p:nvPr>
        </p:nvSpPr>
        <p:spPr>
          <a:xfrm>
            <a:off x="334963" y="1425575"/>
            <a:ext cx="8364537" cy="4525963"/>
          </a:xfrm>
        </p:spPr>
        <p:txBody>
          <a:bodyPr/>
          <a:lstStyle/>
          <a:p>
            <a:pPr>
              <a:lnSpc>
                <a:spcPct val="90000"/>
              </a:lnSpc>
              <a:buFontTx/>
              <a:buChar char="•"/>
              <a:defRPr/>
            </a:pPr>
            <a:r>
              <a:rPr lang="en-US" altLang="en-US" sz="2000" dirty="0" smtClean="0"/>
              <a:t>  </a:t>
            </a:r>
            <a:r>
              <a:rPr lang="en-US" altLang="en-US" dirty="0" smtClean="0"/>
              <a:t>EPA </a:t>
            </a:r>
            <a:r>
              <a:rPr lang="en-US" altLang="en-US" dirty="0"/>
              <a:t>(“blue”) </a:t>
            </a:r>
            <a:r>
              <a:rPr lang="en-US" altLang="en-US" dirty="0" smtClean="0"/>
              <a:t>Pamphlet- Protect Your Family from Lead in Your Home</a:t>
            </a:r>
          </a:p>
          <a:p>
            <a:pPr>
              <a:lnSpc>
                <a:spcPct val="90000"/>
              </a:lnSpc>
              <a:buFontTx/>
              <a:buChar char="•"/>
              <a:defRPr/>
            </a:pPr>
            <a:endParaRPr lang="en-US" altLang="en-US" dirty="0"/>
          </a:p>
          <a:p>
            <a:pPr>
              <a:lnSpc>
                <a:spcPct val="90000"/>
              </a:lnSpc>
              <a:buFontTx/>
              <a:buChar char="•"/>
              <a:defRPr/>
            </a:pPr>
            <a:r>
              <a:rPr lang="en-US" altLang="en-US" dirty="0" smtClean="0"/>
              <a:t>  Renovate Right- renovators must distribute to each family</a:t>
            </a:r>
          </a:p>
          <a:p>
            <a:pPr>
              <a:lnSpc>
                <a:spcPct val="90000"/>
              </a:lnSpc>
              <a:buFontTx/>
              <a:buChar char="•"/>
              <a:defRPr/>
            </a:pPr>
            <a:endParaRPr lang="en-US" altLang="en-US" dirty="0"/>
          </a:p>
          <a:p>
            <a:pPr>
              <a:lnSpc>
                <a:spcPct val="90000"/>
              </a:lnSpc>
              <a:buFontTx/>
              <a:buChar char="•"/>
              <a:defRPr/>
            </a:pPr>
            <a:r>
              <a:rPr lang="en-US" altLang="en-US" dirty="0" smtClean="0"/>
              <a:t>  Notice </a:t>
            </a:r>
            <a:r>
              <a:rPr lang="en-US" altLang="en-US" dirty="0"/>
              <a:t>of evaluation or </a:t>
            </a:r>
            <a:r>
              <a:rPr lang="en-US" altLang="en-US" dirty="0" smtClean="0"/>
              <a:t>presumption-</a:t>
            </a:r>
            <a:r>
              <a:rPr lang="en-US" altLang="en-US" b="1" dirty="0" smtClean="0"/>
              <a:t> </a:t>
            </a:r>
            <a:r>
              <a:rPr lang="en-US" altLang="en-US" dirty="0" smtClean="0"/>
              <a:t>within 15 days of </a:t>
            </a:r>
          </a:p>
          <a:p>
            <a:pPr>
              <a:lnSpc>
                <a:spcPct val="90000"/>
              </a:lnSpc>
              <a:defRPr/>
            </a:pPr>
            <a:r>
              <a:rPr lang="en-US" altLang="en-US" b="1" dirty="0" smtClean="0"/>
              <a:t>    </a:t>
            </a:r>
            <a:r>
              <a:rPr lang="en-US" altLang="en-US" dirty="0" smtClean="0"/>
              <a:t>receipt of report</a:t>
            </a:r>
            <a:endParaRPr lang="en-US" altLang="en-US" b="1" dirty="0"/>
          </a:p>
          <a:p>
            <a:pPr>
              <a:lnSpc>
                <a:spcPct val="90000"/>
              </a:lnSpc>
              <a:defRPr/>
            </a:pPr>
            <a:endParaRPr lang="en-US" altLang="en-US" dirty="0"/>
          </a:p>
          <a:p>
            <a:pPr>
              <a:lnSpc>
                <a:spcPct val="90000"/>
              </a:lnSpc>
              <a:buFontTx/>
              <a:buChar char="•"/>
              <a:defRPr/>
            </a:pPr>
            <a:r>
              <a:rPr lang="en-US" altLang="en-US" dirty="0" smtClean="0"/>
              <a:t>  Notice </a:t>
            </a:r>
            <a:r>
              <a:rPr lang="en-US" altLang="en-US" dirty="0"/>
              <a:t>of hazard </a:t>
            </a:r>
            <a:r>
              <a:rPr lang="en-US" altLang="en-US" dirty="0" smtClean="0"/>
              <a:t>reduction- within 15 days of completion</a:t>
            </a:r>
            <a:endParaRPr lang="en-US" altLang="en-US" dirty="0"/>
          </a:p>
          <a:p>
            <a:pPr marL="461963" lvl="1" indent="0">
              <a:lnSpc>
                <a:spcPct val="90000"/>
              </a:lnSpc>
              <a:buFont typeface="Arial" pitchFamily="34" charset="0"/>
              <a:buNone/>
              <a:defRPr/>
            </a:pPr>
            <a:endParaRPr lang="en-US" altLang="en-US" sz="2800" b="1" dirty="0"/>
          </a:p>
        </p:txBody>
      </p:sp>
      <p:pic>
        <p:nvPicPr>
          <p:cNvPr id="2560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820" y="3591879"/>
            <a:ext cx="2042159" cy="265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8021" y="3591879"/>
            <a:ext cx="2062220" cy="265287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Other required information</a:t>
            </a:r>
            <a:endParaRPr lang="en-US" dirty="0"/>
          </a:p>
        </p:txBody>
      </p:sp>
      <p:pic>
        <p:nvPicPr>
          <p:cNvPr id="276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3183" y="2087880"/>
            <a:ext cx="2605087" cy="3529013"/>
          </a:xfrm>
        </p:spPr>
      </p:pic>
      <p:pic>
        <p:nvPicPr>
          <p:cNvPr id="2765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16475" y="2087880"/>
            <a:ext cx="2871788" cy="358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 ihcda theme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a:buFont typeface="Arial" charset="0"/>
          <a:buChar char="•"/>
          <a:defRPr sz="2400" dirty="0">
            <a:solidFill>
              <a:srgbClr val="003359"/>
            </a:solidFill>
            <a:ea typeface="Calibri" pitchFamily="34" charset="0"/>
            <a:cs typeface="Arial"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2746D90942164DA6E859233A008264" ma:contentTypeVersion="1" ma:contentTypeDescription="Create a new document." ma:contentTypeScope="" ma:versionID="afc4e95e879d4cb22ae87a23558735cf">
  <xsd:schema xmlns:xsd="http://www.w3.org/2001/XMLSchema" xmlns:xs="http://www.w3.org/2001/XMLSchema" xmlns:p="http://schemas.microsoft.com/office/2006/metadata/properties" xmlns:ns1="http://schemas.microsoft.com/sharepoint/v3" targetNamespace="http://schemas.microsoft.com/office/2006/metadata/properties" ma:root="true" ma:fieldsID="3def4448f6e9f5e3b9ace6478891686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8B5D1-3A18-4DE0-9399-61B8E8697555}">
  <ds:schemaRefs>
    <ds:schemaRef ds:uri="http://purl.org/dc/terms/"/>
    <ds:schemaRef ds:uri="http://schemas.microsoft.com/office/2006/documentManagement/types"/>
    <ds:schemaRef ds:uri="http://purl.org/dc/dcmitype/"/>
    <ds:schemaRef ds:uri="http://schemas.microsoft.com/sharepoint/v3"/>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C60CF41-D74A-4978-A6EC-E735568D4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1742</TotalTime>
  <Words>1895</Words>
  <Application>Microsoft Office PowerPoint</Application>
  <PresentationFormat>On-screen Show (4:3)</PresentationFormat>
  <Paragraphs>272</Paragraphs>
  <Slides>27</Slides>
  <Notes>19</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ＭＳ Ｐゴシック</vt:lpstr>
      <vt:lpstr>Arial</vt:lpstr>
      <vt:lpstr>Arial Bold</vt:lpstr>
      <vt:lpstr>Calibri</vt:lpstr>
      <vt:lpstr>Frutiger LT Std 45 Light</vt:lpstr>
      <vt:lpstr>Marlett</vt:lpstr>
      <vt:lpstr>NeutraText-Demi</vt:lpstr>
      <vt:lpstr>Symbol</vt:lpstr>
      <vt:lpstr>Wingdings</vt:lpstr>
      <vt:lpstr>1 ihcda theme one</vt:lpstr>
      <vt:lpstr>2 ihcda theme one</vt:lpstr>
      <vt:lpstr>1_1 ihcda theme one</vt:lpstr>
      <vt:lpstr>IHCDA Lead based paint technical assistance webinar  October 2017  presented by: Dave Pugh </vt:lpstr>
      <vt:lpstr>Presentation today</vt:lpstr>
      <vt:lpstr>Lead: The original artificial sweetener</vt:lpstr>
      <vt:lpstr>History of lead</vt:lpstr>
      <vt:lpstr>Most at Risk and health effects</vt:lpstr>
      <vt:lpstr>HUD’s Lead Safe Housing Rule (LSHR)</vt:lpstr>
      <vt:lpstr>Exemptions to the LSHR</vt:lpstr>
      <vt:lpstr>Notice Requirements </vt:lpstr>
      <vt:lpstr>Other required information</vt:lpstr>
      <vt:lpstr>Subpart J: Rehabilitation</vt:lpstr>
      <vt:lpstr>Licensing requirements</vt:lpstr>
      <vt:lpstr>Three Basic Requirements</vt:lpstr>
      <vt:lpstr>Step #1: Evaluation</vt:lpstr>
      <vt:lpstr>Step #2:  Lead Hazard Control Plan</vt:lpstr>
      <vt:lpstr>De Minimis Levels</vt:lpstr>
      <vt:lpstr>Abatement</vt:lpstr>
      <vt:lpstr>Step #3 clearance</vt:lpstr>
      <vt:lpstr>Lead Hazard Criteria for Risk Assessment</vt:lpstr>
      <vt:lpstr>Risk assessments</vt:lpstr>
      <vt:lpstr>Prohibited Work Methods</vt:lpstr>
      <vt:lpstr>Occupant protection- Relocation</vt:lpstr>
      <vt:lpstr>Relocation continued</vt:lpstr>
      <vt:lpstr>PowerPoint Presentation</vt:lpstr>
      <vt:lpstr>PowerPoint Presentation</vt:lpstr>
      <vt:lpstr>For Further Information</vt:lpstr>
      <vt:lpstr>PowerPoint Presentation</vt:lpstr>
      <vt:lpstr>Questions?</vt:lpstr>
    </vt:vector>
  </TitlesOfParts>
  <Company>Ball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Pugh, David</cp:lastModifiedBy>
  <cp:revision>187</cp:revision>
  <cp:lastPrinted>2017-10-19T12:30:19Z</cp:lastPrinted>
  <dcterms:created xsi:type="dcterms:W3CDTF">2009-09-03T19:15:51Z</dcterms:created>
  <dcterms:modified xsi:type="dcterms:W3CDTF">2018-01-05T18:58:02Z</dcterms:modified>
</cp:coreProperties>
</file>