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4771" r:id="rId1"/>
  </p:sldMasterIdLst>
  <p:handoutMasterIdLst>
    <p:handoutMasterId r:id="rId68"/>
  </p:handoutMasterIdLst>
  <p:sldIdLst>
    <p:sldId id="409" r:id="rId2"/>
    <p:sldId id="601" r:id="rId3"/>
    <p:sldId id="602" r:id="rId4"/>
    <p:sldId id="456" r:id="rId5"/>
    <p:sldId id="457" r:id="rId6"/>
    <p:sldId id="588" r:id="rId7"/>
    <p:sldId id="589" r:id="rId8"/>
    <p:sldId id="590" r:id="rId9"/>
    <p:sldId id="591" r:id="rId10"/>
    <p:sldId id="592" r:id="rId11"/>
    <p:sldId id="593" r:id="rId12"/>
    <p:sldId id="594" r:id="rId13"/>
    <p:sldId id="595" r:id="rId14"/>
    <p:sldId id="407" r:id="rId15"/>
    <p:sldId id="573" r:id="rId16"/>
    <p:sldId id="574" r:id="rId17"/>
    <p:sldId id="600" r:id="rId18"/>
    <p:sldId id="575" r:id="rId19"/>
    <p:sldId id="576" r:id="rId20"/>
    <p:sldId id="577" r:id="rId21"/>
    <p:sldId id="578" r:id="rId22"/>
    <p:sldId id="579" r:id="rId23"/>
    <p:sldId id="580" r:id="rId24"/>
    <p:sldId id="581" r:id="rId25"/>
    <p:sldId id="582" r:id="rId26"/>
    <p:sldId id="583" r:id="rId27"/>
    <p:sldId id="584" r:id="rId28"/>
    <p:sldId id="585" r:id="rId29"/>
    <p:sldId id="586" r:id="rId30"/>
    <p:sldId id="587" r:id="rId31"/>
    <p:sldId id="596" r:id="rId32"/>
    <p:sldId id="597" r:id="rId33"/>
    <p:sldId id="598" r:id="rId34"/>
    <p:sldId id="599" r:id="rId35"/>
    <p:sldId id="603" r:id="rId36"/>
    <p:sldId id="572" r:id="rId37"/>
    <p:sldId id="614" r:id="rId38"/>
    <p:sldId id="615" r:id="rId39"/>
    <p:sldId id="604" r:id="rId40"/>
    <p:sldId id="605" r:id="rId41"/>
    <p:sldId id="606" r:id="rId42"/>
    <p:sldId id="607" r:id="rId43"/>
    <p:sldId id="616" r:id="rId44"/>
    <p:sldId id="619" r:id="rId45"/>
    <p:sldId id="609" r:id="rId46"/>
    <p:sldId id="610" r:id="rId47"/>
    <p:sldId id="611" r:id="rId48"/>
    <p:sldId id="612" r:id="rId49"/>
    <p:sldId id="613" r:id="rId50"/>
    <p:sldId id="617" r:id="rId51"/>
    <p:sldId id="618" r:id="rId52"/>
    <p:sldId id="621" r:id="rId53"/>
    <p:sldId id="623" r:id="rId54"/>
    <p:sldId id="625" r:id="rId55"/>
    <p:sldId id="622" r:id="rId56"/>
    <p:sldId id="624" r:id="rId57"/>
    <p:sldId id="626" r:id="rId58"/>
    <p:sldId id="627" r:id="rId59"/>
    <p:sldId id="628" r:id="rId60"/>
    <p:sldId id="629" r:id="rId61"/>
    <p:sldId id="630" r:id="rId62"/>
    <p:sldId id="631" r:id="rId63"/>
    <p:sldId id="633" r:id="rId64"/>
    <p:sldId id="634" r:id="rId65"/>
    <p:sldId id="632" r:id="rId66"/>
    <p:sldId id="570" r:id="rId67"/>
  </p:sldIdLst>
  <p:sldSz cx="9144000" cy="6858000" type="screen4x3"/>
  <p:notesSz cx="6858000" cy="9247188"/>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80"/>
    <a:srgbClr val="660066"/>
    <a:srgbClr val="003366"/>
    <a:srgbClr val="6600CC"/>
    <a:srgbClr val="006600"/>
    <a:srgbClr val="000099"/>
    <a:srgbClr val="253D17"/>
    <a:srgbClr val="0000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214" autoAdjust="0"/>
    <p:restoredTop sz="99870" autoAdjust="0"/>
  </p:normalViewPr>
  <p:slideViewPr>
    <p:cSldViewPr>
      <p:cViewPr>
        <p:scale>
          <a:sx n="50" d="100"/>
          <a:sy n="50" d="100"/>
        </p:scale>
        <p:origin x="-878" y="-768"/>
      </p:cViewPr>
      <p:guideLst>
        <p:guide orient="horz" pos="2160"/>
        <p:guide pos="2880"/>
      </p:guideLst>
    </p:cSldViewPr>
  </p:slideViewPr>
  <p:outlineViewPr>
    <p:cViewPr>
      <p:scale>
        <a:sx n="33" d="100"/>
        <a:sy n="33" d="100"/>
      </p:scale>
      <p:origin x="53" y="35568"/>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handoutMaster" Target="handoutMasters/handout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5890" name="Rectangle 2"/>
          <p:cNvSpPr>
            <a:spLocks noGrp="1" noChangeArrowheads="1"/>
          </p:cNvSpPr>
          <p:nvPr>
            <p:ph type="hdr" sz="quarter"/>
          </p:nvPr>
        </p:nvSpPr>
        <p:spPr bwMode="auto">
          <a:xfrm>
            <a:off x="0" y="0"/>
            <a:ext cx="2971800"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165891" name="Rectangle 3"/>
          <p:cNvSpPr>
            <a:spLocks noGrp="1" noChangeArrowheads="1"/>
          </p:cNvSpPr>
          <p:nvPr>
            <p:ph type="dt" sz="quarter" idx="1"/>
          </p:nvPr>
        </p:nvSpPr>
        <p:spPr bwMode="auto">
          <a:xfrm>
            <a:off x="3884613" y="0"/>
            <a:ext cx="2971800"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165892" name="Rectangle 4"/>
          <p:cNvSpPr>
            <a:spLocks noGrp="1" noChangeArrowheads="1"/>
          </p:cNvSpPr>
          <p:nvPr>
            <p:ph type="ftr" sz="quarter" idx="2"/>
          </p:nvPr>
        </p:nvSpPr>
        <p:spPr bwMode="auto">
          <a:xfrm>
            <a:off x="0" y="8783638"/>
            <a:ext cx="2971800" cy="4619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165893" name="Rectangle 5"/>
          <p:cNvSpPr>
            <a:spLocks noGrp="1" noChangeArrowheads="1"/>
          </p:cNvSpPr>
          <p:nvPr>
            <p:ph type="sldNum" sz="quarter" idx="3"/>
          </p:nvPr>
        </p:nvSpPr>
        <p:spPr bwMode="auto">
          <a:xfrm>
            <a:off x="3884613" y="8783638"/>
            <a:ext cx="2971800" cy="461962"/>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8C7F27D5-518D-4DED-8F85-3B62E9F30B85}"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pPr>
              <a:defRPr/>
            </a:pPr>
            <a:endParaRPr lang="en-US"/>
          </a:p>
        </p:txBody>
      </p:sp>
      <p:sp>
        <p:nvSpPr>
          <p:cNvPr id="17" name="Footer Placeholder 16"/>
          <p:cNvSpPr>
            <a:spLocks noGrp="1"/>
          </p:cNvSpPr>
          <p:nvPr>
            <p:ph type="ftr" sz="quarter" idx="11"/>
          </p:nvPr>
        </p:nvSpPr>
        <p:spPr/>
        <p:txBody>
          <a:bodyPr/>
          <a:lstStyle/>
          <a:p>
            <a:pPr>
              <a:defRPr/>
            </a:pPr>
            <a:endParaRPr lang="en-US"/>
          </a:p>
        </p:txBody>
      </p:sp>
      <p:sp>
        <p:nvSpPr>
          <p:cNvPr id="29" name="Slide Number Placeholder 28"/>
          <p:cNvSpPr>
            <a:spLocks noGrp="1"/>
          </p:cNvSpPr>
          <p:nvPr>
            <p:ph type="sldNum" sz="quarter" idx="12"/>
          </p:nvPr>
        </p:nvSpPr>
        <p:spPr/>
        <p:txBody>
          <a:bodyPr/>
          <a:lstStyle/>
          <a:p>
            <a:pPr>
              <a:defRPr/>
            </a:pPr>
            <a:fld id="{620DE2FE-F594-45F3-9D0A-ACA7C6E03B97}" type="slidenum">
              <a:rPr lang="en-US" smtClean="0"/>
              <a:pPr>
                <a:defRPr/>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DF015E5-DC42-47D2-8766-D574E47E75DD}"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A32B5419-4368-45AA-ADB5-B982B5A4B78C}"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EF9A5913-95BE-45E0-8828-2097C383DB66}"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7924800" y="6416675"/>
            <a:ext cx="762000" cy="365125"/>
          </a:xfrm>
        </p:spPr>
        <p:txBody>
          <a:bodyPr/>
          <a:lstStyle/>
          <a:p>
            <a:pPr>
              <a:defRPr/>
            </a:pPr>
            <a:fld id="{BF2F8745-D58A-4786-BC1F-7389ED91CE0D}" type="slidenum">
              <a:rPr lang="en-US" smtClean="0"/>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C930B08-E117-4D37-B23D-D37D5D5BDE61}"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5A8FB33B-B7DE-4D07-BA74-36682AA3CCD5}"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77BB6281-EE88-44D4-963E-2F9940B9DA21}"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F97B3B12-1A87-4BD0-89A5-BA810FDF6167}"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6C5881A-7750-4FF3-BD3C-62EA8B4AEC95}"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4F59277A-E3F7-4B67-9106-B2B602D2E30B}"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pPr>
              <a:defRPr/>
            </a:pPr>
            <a:fld id="{F60BDFF7-8ED0-4044-A6B5-77523C8AACEC}" type="slidenum">
              <a:rPr lang="en-US" smtClean="0"/>
              <a:pPr>
                <a:defRPr/>
              </a:pPr>
              <a:t>‹#›</a:t>
            </a:fld>
            <a:endParaRPr lang="en-US"/>
          </a:p>
        </p:txBody>
      </p:sp>
    </p:spTree>
  </p:cSld>
  <p:clrMap bg1="dk1" tx1="lt1" bg2="dk2" tx2="lt2" accent1="accent1" accent2="accent2" accent3="accent3" accent4="accent4" accent5="accent5" accent6="accent6" hlink="hlink" folHlink="folHlink"/>
  <p:sldLayoutIdLst>
    <p:sldLayoutId id="2147484772" r:id="rId1"/>
    <p:sldLayoutId id="2147484773" r:id="rId2"/>
    <p:sldLayoutId id="2147484774" r:id="rId3"/>
    <p:sldLayoutId id="2147484775" r:id="rId4"/>
    <p:sldLayoutId id="2147484776" r:id="rId5"/>
    <p:sldLayoutId id="2147484777" r:id="rId6"/>
    <p:sldLayoutId id="2147484778" r:id="rId7"/>
    <p:sldLayoutId id="2147484779" r:id="rId8"/>
    <p:sldLayoutId id="2147484780" r:id="rId9"/>
    <p:sldLayoutId id="2147484781" r:id="rId10"/>
    <p:sldLayoutId id="2147484782"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hyperlink" Target="file:///C:\Documents\2012-13%20Seminars\_anchor_1','_com_1" TargetMode="Externa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38200" y="762000"/>
            <a:ext cx="7467600" cy="1066800"/>
          </a:xfrm>
        </p:spPr>
        <p:txBody>
          <a:bodyPr>
            <a:normAutofit/>
          </a:bodyPr>
          <a:lstStyle/>
          <a:p>
            <a:pPr eaLnBrk="1" hangingPunct="1"/>
            <a:r>
              <a:rPr lang="en-US" sz="6600" dirty="0" smtClean="0">
                <a:solidFill>
                  <a:srgbClr val="660066"/>
                </a:solidFill>
              </a:rPr>
              <a:t>WELCOME</a:t>
            </a:r>
          </a:p>
        </p:txBody>
      </p:sp>
      <p:sp>
        <p:nvSpPr>
          <p:cNvPr id="3075" name="Rectangle 3"/>
          <p:cNvSpPr>
            <a:spLocks noGrp="1" noChangeArrowheads="1"/>
          </p:cNvSpPr>
          <p:nvPr>
            <p:ph type="subTitle" idx="1"/>
          </p:nvPr>
        </p:nvSpPr>
        <p:spPr>
          <a:xfrm>
            <a:off x="457200" y="2057400"/>
            <a:ext cx="8305800" cy="4191000"/>
          </a:xfrm>
        </p:spPr>
        <p:txBody>
          <a:bodyPr>
            <a:normAutofit fontScale="92500"/>
          </a:bodyPr>
          <a:lstStyle/>
          <a:p>
            <a:pPr eaLnBrk="1" hangingPunct="1">
              <a:lnSpc>
                <a:spcPct val="80000"/>
              </a:lnSpc>
            </a:pPr>
            <a:r>
              <a:rPr lang="en-US" sz="4000" dirty="0" smtClean="0"/>
              <a:t>INDIANA GAMING COMMISSION</a:t>
            </a:r>
          </a:p>
          <a:p>
            <a:pPr eaLnBrk="1" hangingPunct="1">
              <a:lnSpc>
                <a:spcPct val="80000"/>
              </a:lnSpc>
            </a:pPr>
            <a:r>
              <a:rPr lang="en-US" sz="4000" dirty="0" smtClean="0"/>
              <a:t>CHARITY GAMING DIVISION</a:t>
            </a:r>
          </a:p>
          <a:p>
            <a:pPr eaLnBrk="1" hangingPunct="1">
              <a:lnSpc>
                <a:spcPct val="80000"/>
              </a:lnSpc>
            </a:pPr>
            <a:endParaRPr lang="en-US" sz="4000" dirty="0" smtClean="0"/>
          </a:p>
          <a:p>
            <a:pPr eaLnBrk="1" hangingPunct="1">
              <a:lnSpc>
                <a:spcPct val="80000"/>
              </a:lnSpc>
            </a:pPr>
            <a:r>
              <a:rPr lang="en-US" sz="4000" dirty="0" smtClean="0"/>
              <a:t>2014 Distributor Seminar</a:t>
            </a:r>
          </a:p>
          <a:p>
            <a:pPr eaLnBrk="1" hangingPunct="1">
              <a:lnSpc>
                <a:spcPct val="80000"/>
              </a:lnSpc>
            </a:pPr>
            <a:r>
              <a:rPr lang="en-US" sz="4000" dirty="0" smtClean="0"/>
              <a:t> </a:t>
            </a:r>
          </a:p>
          <a:p>
            <a:pPr eaLnBrk="1" hangingPunct="1">
              <a:lnSpc>
                <a:spcPct val="80000"/>
              </a:lnSpc>
            </a:pPr>
            <a:endParaRPr lang="en-US" dirty="0" smtClean="0"/>
          </a:p>
          <a:p>
            <a:pPr eaLnBrk="1" hangingPunct="1">
              <a:lnSpc>
                <a:spcPct val="80000"/>
              </a:lnSpc>
            </a:pPr>
            <a:r>
              <a:rPr lang="en-US" dirty="0" smtClean="0"/>
              <a:t>Director Diane Freeman</a:t>
            </a:r>
          </a:p>
          <a:p>
            <a:pPr eaLnBrk="1" hangingPunct="1">
              <a:lnSpc>
                <a:spcPct val="80000"/>
              </a:lnSpc>
            </a:pPr>
            <a:r>
              <a:rPr lang="en-US" dirty="0" smtClean="0"/>
              <a:t>Executive Director Ernest E. </a:t>
            </a:r>
            <a:r>
              <a:rPr lang="en-US" dirty="0" err="1" smtClean="0"/>
              <a:t>Yelton</a:t>
            </a:r>
            <a:endParaRPr lang="en-US" dirty="0" smtClean="0"/>
          </a:p>
        </p:txBody>
      </p:sp>
    </p:spTree>
  </p:cSld>
  <p:clrMapOvr>
    <a:masterClrMapping/>
  </p:clrMapOvr>
  <p:transition spd="med" advTm="15807"/>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2000"/>
                                        <p:tgtEl>
                                          <p:spTgt spid="307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075"/>
                                        </p:tgtEl>
                                        <p:attrNameLst>
                                          <p:attrName>style.visibility</p:attrName>
                                        </p:attrNameLst>
                                      </p:cBhvr>
                                      <p:to>
                                        <p:strVal val="visible"/>
                                      </p:to>
                                    </p:set>
                                    <p:animEffect transition="in" filter="fade">
                                      <p:cBhvr>
                                        <p:cTn id="10" dur="2000"/>
                                        <p:tgtEl>
                                          <p:spTgt spid="30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Festival</a:t>
            </a:r>
            <a:endParaRPr lang="en-US" dirty="0"/>
          </a:p>
        </p:txBody>
      </p:sp>
      <p:sp>
        <p:nvSpPr>
          <p:cNvPr id="166913" name="Rectangle 1"/>
          <p:cNvSpPr>
            <a:spLocks noChangeArrowheads="1"/>
          </p:cNvSpPr>
          <p:nvPr/>
        </p:nvSpPr>
        <p:spPr bwMode="auto">
          <a:xfrm>
            <a:off x="0" y="1771545"/>
            <a:ext cx="9144000" cy="4708981"/>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effectLst/>
                <a:latin typeface="Arial" pitchFamily="34" charset="0"/>
                <a:ea typeface="Times New Roman" pitchFamily="18" charset="0"/>
                <a:cs typeface="Arial" pitchFamily="34" charset="0"/>
              </a:rPr>
              <a:t>Conduct a festival event </a:t>
            </a:r>
            <a:endParaRPr kumimoji="0" lang="en-US" b="0" i="0" u="none" strike="noStrike" cap="none" normalizeH="0" baseline="0" dirty="0" smtClean="0">
              <a:ln>
                <a:noFill/>
              </a:ln>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Conduct bingo events</a:t>
            </a:r>
            <a:endParaRPr lang="en-US" dirty="0" smtClean="0">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Conduct charity game nights </a:t>
            </a:r>
            <a:endParaRPr lang="en-US" dirty="0" smtClean="0">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Conduct raffle drawings</a:t>
            </a:r>
            <a:endParaRPr lang="en-US" dirty="0" smtClean="0">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Conduct door prize drawings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Conduct guessing games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Conduct water races</a:t>
            </a:r>
            <a:endParaRPr lang="en-US" dirty="0" smtClean="0">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Sell pull-tabs, punchboards, and tip boards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Total value of all bingo prize payouts per game can not exceed $1,000 or $6,000 per event </a:t>
            </a: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No limitation on raffle prize payout</a:t>
            </a: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Total value of all door prize payouts may not exceed $5,000 </a:t>
            </a: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Only one (1) festival event per calendar year  </a:t>
            </a: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 qualified organization may conduct one (1) additional festival event during each six (6) months of a calendar year (total of three (3) events per year) </a:t>
            </a: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Festival cannot exceed five (5) consecutive days per event </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Annual PPT license at club locations</a:t>
            </a:r>
            <a:endParaRPr lang="en-US" dirty="0"/>
          </a:p>
        </p:txBody>
      </p:sp>
      <p:sp>
        <p:nvSpPr>
          <p:cNvPr id="167937" name="Rectangle 1"/>
          <p:cNvSpPr>
            <a:spLocks noChangeArrowheads="1"/>
          </p:cNvSpPr>
          <p:nvPr/>
        </p:nvSpPr>
        <p:spPr bwMode="auto">
          <a:xfrm>
            <a:off x="0" y="1282765"/>
            <a:ext cx="9144000" cy="4893647"/>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457200" algn="l"/>
              </a:tabLst>
            </a:pPr>
            <a:r>
              <a:rPr kumimoji="0" lang="en-US" sz="2000" b="0" i="0" u="sng" strike="noStrike" cap="none" normalizeH="0" baseline="0" dirty="0" smtClean="0">
                <a:ln>
                  <a:noFill/>
                </a:ln>
                <a:effectLst/>
                <a:latin typeface="Arial" pitchFamily="34" charset="0"/>
                <a:ea typeface="Times New Roman" pitchFamily="18" charset="0"/>
                <a:cs typeface="Arial" pitchFamily="34" charset="0"/>
              </a:rPr>
              <a:t>Sell pull-tabs, punchboards and tip boards </a:t>
            </a:r>
            <a:endParaRPr kumimoji="0" lang="en-US" sz="20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Conduct a winner take all drawing and/or qualified drawing where the qualified organization retains no portion of the amount wagered</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2000" b="0" i="0" u="sng" strike="noStrike" cap="none" normalizeH="0" baseline="0" dirty="0" smtClean="0">
                <a:ln>
                  <a:noFill/>
                </a:ln>
                <a:effectLst/>
                <a:latin typeface="Arial" pitchFamily="34" charset="0"/>
                <a:ea typeface="Times New Roman" pitchFamily="18" charset="0"/>
                <a:cs typeface="Arial" pitchFamily="34" charset="0"/>
              </a:rPr>
              <a:t>Everyday event (24/7)</a:t>
            </a:r>
            <a:r>
              <a:rPr kumimoji="0" lang="en-US" sz="2000" b="0" i="0" u="sng" strike="noStrike" cap="none" normalizeH="0" baseline="0" dirty="0" smtClean="0">
                <a:ln>
                  <a:noFill/>
                </a:ln>
                <a:solidFill>
                  <a:srgbClr val="008080"/>
                </a:solidFill>
                <a:effectLst/>
                <a:latin typeface="Arial" pitchFamily="34" charset="0"/>
                <a:ea typeface="Times New Roman" pitchFamily="18" charset="0"/>
                <a:cs typeface="Arial" pitchFamily="34" charset="0"/>
              </a:rPr>
              <a:t>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License is effective for one year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2000" b="0" i="0" u="sng" strike="noStrike" cap="none" normalizeH="0" baseline="0" dirty="0" smtClean="0">
                <a:ln>
                  <a:noFill/>
                </a:ln>
                <a:effectLst/>
                <a:latin typeface="Arial" pitchFamily="34" charset="0"/>
                <a:ea typeface="Times New Roman" pitchFamily="18" charset="0"/>
                <a:cs typeface="Arial" pitchFamily="34" charset="0"/>
              </a:rPr>
              <a:t>The total prizes awarded for one (1) pull tab, punchboard, or tip board game may not exceed five thousand dollars ($5,000) </a:t>
            </a:r>
            <a:endParaRPr kumimoji="0" lang="en-US" sz="20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2000" b="0" i="0" u="sng" strike="noStrike" cap="none" normalizeH="0" baseline="0" dirty="0" smtClean="0">
                <a:ln>
                  <a:noFill/>
                </a:ln>
                <a:effectLst/>
                <a:latin typeface="Arial" pitchFamily="34" charset="0"/>
                <a:ea typeface="Times New Roman" pitchFamily="18" charset="0"/>
                <a:cs typeface="Arial" pitchFamily="34" charset="0"/>
              </a:rPr>
              <a:t>A single prize awarded for one (1) winning ticket in a pull tab, punchboard, or tip board game may not exceed five hundred ninety-nine dollars ($599.00)</a:t>
            </a:r>
            <a:endParaRPr kumimoji="0" lang="en-US" sz="2000" b="0"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2000" b="0" i="0" u="sng" strike="noStrike" cap="none" normalizeH="0" baseline="0" dirty="0" smtClean="0">
                <a:ln>
                  <a:noFill/>
                </a:ln>
                <a:effectLst/>
                <a:latin typeface="Arial" pitchFamily="34" charset="0"/>
                <a:ea typeface="Times New Roman" pitchFamily="18" charset="0"/>
                <a:cs typeface="Arial" pitchFamily="34" charset="0"/>
              </a:rPr>
              <a:t>The selling price for one (1) ticket for a pull tab, punchboard, or tip board game may not exceed one dollar ($1.00</a:t>
            </a:r>
            <a:r>
              <a:rPr kumimoji="0" lang="en-US" sz="2000" b="0" i="0" u="sng" strike="noStrike" cap="none" normalizeH="0" baseline="0" dirty="0" smtClean="0">
                <a:ln>
                  <a:noFill/>
                </a:ln>
                <a:solidFill>
                  <a:srgbClr val="008080"/>
                </a:solidFill>
                <a:effectLst/>
                <a:latin typeface="Arial" pitchFamily="34" charset="0"/>
                <a:ea typeface="Times New Roman" pitchFamily="18" charset="0"/>
                <a:cs typeface="Arial" pitchFamily="34" charset="0"/>
              </a:rPr>
              <a: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Winner take all and qualified drawing prize awarded not to exceed $300</a:t>
            </a: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Not more than one daily drawing each day</a:t>
            </a: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Not more than one weekly drawing </a:t>
            </a: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Not more than one monthly drawing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Water Race</a:t>
            </a:r>
            <a:endParaRPr lang="en-US" dirty="0"/>
          </a:p>
        </p:txBody>
      </p:sp>
      <p:sp>
        <p:nvSpPr>
          <p:cNvPr id="168961" name="Rectangle 1"/>
          <p:cNvSpPr>
            <a:spLocks noChangeArrowheads="1"/>
          </p:cNvSpPr>
          <p:nvPr/>
        </p:nvSpPr>
        <p:spPr bwMode="auto">
          <a:xfrm>
            <a:off x="0" y="1569184"/>
            <a:ext cx="9144000" cy="3262432"/>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effectLst/>
                <a:latin typeface="Arial" pitchFamily="34" charset="0"/>
                <a:ea typeface="Times New Roman" pitchFamily="18" charset="0"/>
                <a:cs typeface="Arial" pitchFamily="34" charset="0"/>
              </a:rPr>
              <a:t>Conduct a water race using qualified personal property</a:t>
            </a:r>
            <a:r>
              <a:rPr kumimoji="0" lang="en-US" sz="24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 </a:t>
            </a:r>
            <a:endPar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Each item of the qualified personal property is marked with a number corresponding to the number on a chance purchased in a water race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winner of the water race is determined by the number of the item of the qualified personal property that crosses a designated finish line on the body of water first</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800" b="0" i="0" u="sng" strike="noStrike" cap="none" normalizeH="0" baseline="0" dirty="0" smtClean="0">
                <a:ln>
                  <a:noFill/>
                </a:ln>
                <a:solidFill>
                  <a:srgbClr val="008080"/>
                </a:solidFill>
                <a:effectLst/>
                <a:latin typeface="Arial" pitchFamily="34" charset="0"/>
                <a:ea typeface="Times New Roman" pitchFamily="18" charset="0"/>
                <a:cs typeface="Arial" pitchFamily="34" charset="0"/>
                <a:hlinkClick r:id=""/>
                <a:hlinkMouseOver r:id="rId2"/>
              </a:rPr>
              <a:t>[</a:t>
            </a:r>
            <a:r>
              <a:rPr kumimoji="0" lang="en-US" sz="800" b="0" i="0" u="sng" strike="noStrike" cap="none" normalizeH="0" baseline="0" dirty="0" smtClean="0" bmk="">
                <a:ln>
                  <a:noFill/>
                </a:ln>
                <a:solidFill>
                  <a:srgbClr val="008080"/>
                </a:solidFill>
                <a:effectLst/>
                <a:latin typeface="Arial" pitchFamily="34" charset="0"/>
                <a:ea typeface="Times New Roman" pitchFamily="18" charset="0"/>
                <a:cs typeface="Arial" pitchFamily="34" charset="0"/>
                <a:hlinkClick r:id=""/>
                <a:hlinkMouseOver r:id="rId2"/>
              </a:rPr>
              <a:t>I1]</a:t>
            </a:r>
            <a:endParaRPr kumimoji="0" lang="en-US"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68962" name="Rectangle 2"/>
          <p:cNvSpPr>
            <a:spLocks noChangeArrowheads="1"/>
          </p:cNvSpPr>
          <p:nvPr/>
        </p:nvSpPr>
        <p:spPr bwMode="auto">
          <a:xfrm>
            <a:off x="0" y="0"/>
            <a:ext cx="3017838" cy="6350"/>
          </a:xfrm>
          <a:prstGeom prst="rect">
            <a:avLst/>
          </a:prstGeom>
          <a:solidFill>
            <a:srgbClr val="000000"/>
          </a:solidFill>
          <a:ln w="9525">
            <a:solidFill>
              <a:schemeClr val="tx1"/>
            </a:solidFill>
            <a:prstDash val="solid"/>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68963" name="Rectangle 3"/>
          <p:cNvSpPr>
            <a:spLocks noChangeArrowheads="1"/>
          </p:cNvSpPr>
          <p:nvPr/>
        </p:nvSpPr>
        <p:spPr bwMode="auto">
          <a:xfrm>
            <a:off x="0" y="-101372"/>
            <a:ext cx="242374" cy="21544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en-US" sz="8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hlinkClick r:id=""/>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Guessing Game</a:t>
            </a:r>
            <a:endParaRPr lang="en-US" dirty="0"/>
          </a:p>
        </p:txBody>
      </p:sp>
      <p:sp>
        <p:nvSpPr>
          <p:cNvPr id="5" name="Content Placeholder 4"/>
          <p:cNvSpPr>
            <a:spLocks noGrp="1"/>
          </p:cNvSpPr>
          <p:nvPr>
            <p:ph idx="1"/>
          </p:nvPr>
        </p:nvSpPr>
        <p:spPr/>
        <p:txBody>
          <a:bodyPr/>
          <a:lstStyle/>
          <a:p>
            <a:r>
              <a:rPr lang="en-US" dirty="0" smtClean="0"/>
              <a:t>A guessing game license allows an organization to conduct a guessing game.</a:t>
            </a:r>
          </a:p>
          <a:p>
            <a:endParaRPr lang="en-US" dirty="0" smtClean="0"/>
          </a:p>
          <a:p>
            <a:r>
              <a:rPr lang="en-US" dirty="0" smtClean="0"/>
              <a:t>How many beans in a jar?</a:t>
            </a:r>
          </a:p>
          <a:p>
            <a:r>
              <a:rPr lang="en-US" dirty="0" smtClean="0"/>
              <a:t>How many books in a library?</a:t>
            </a:r>
          </a:p>
          <a:p>
            <a:r>
              <a:rPr lang="en-US" dirty="0" smtClean="0"/>
              <a:t>Golf ball drops.</a:t>
            </a:r>
          </a:p>
          <a:p>
            <a:endParaRPr lang="en-US" dirty="0"/>
          </a:p>
        </p:txBody>
      </p:sp>
      <p:sp>
        <p:nvSpPr>
          <p:cNvPr id="169986" name="Rectangle 2"/>
          <p:cNvSpPr>
            <a:spLocks noChangeArrowheads="1"/>
          </p:cNvSpPr>
          <p:nvPr/>
        </p:nvSpPr>
        <p:spPr bwMode="auto">
          <a:xfrm>
            <a:off x="0" y="2486680"/>
            <a:ext cx="9144000" cy="1046440"/>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endParaRPr kumimoji="0" lang="en-US" sz="3200" b="1" i="0" u="none" strike="noStrike" cap="none" normalizeH="0" baseline="0" dirty="0" smtClean="0">
              <a:ln>
                <a:noFill/>
              </a:ln>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4"/>
          <p:cNvSpPr>
            <a:spLocks noGrp="1" noChangeArrowheads="1"/>
          </p:cNvSpPr>
          <p:nvPr>
            <p:ph type="title"/>
          </p:nvPr>
        </p:nvSpPr>
        <p:spPr/>
        <p:txBody>
          <a:bodyPr/>
          <a:lstStyle/>
          <a:p>
            <a:pPr eaLnBrk="1" hangingPunct="1"/>
            <a:r>
              <a:rPr lang="en-US" smtClean="0"/>
              <a:t>Event Summary Reports</a:t>
            </a:r>
          </a:p>
        </p:txBody>
      </p:sp>
      <p:sp>
        <p:nvSpPr>
          <p:cNvPr id="183299" name="Rectangle 5"/>
          <p:cNvSpPr>
            <a:spLocks noGrp="1" noChangeArrowheads="1"/>
          </p:cNvSpPr>
          <p:nvPr>
            <p:ph idx="1"/>
          </p:nvPr>
        </p:nvSpPr>
        <p:spPr>
          <a:xfrm>
            <a:off x="457200" y="1600200"/>
            <a:ext cx="8229600" cy="4953000"/>
          </a:xfrm>
        </p:spPr>
        <p:txBody>
          <a:bodyPr/>
          <a:lstStyle/>
          <a:p>
            <a:pPr eaLnBrk="1" hangingPunct="1">
              <a:lnSpc>
                <a:spcPct val="90000"/>
              </a:lnSpc>
            </a:pPr>
            <a:r>
              <a:rPr lang="en-US" smtClean="0"/>
              <a:t>Bingo – Event Summary Report</a:t>
            </a:r>
          </a:p>
          <a:p>
            <a:pPr eaLnBrk="1" hangingPunct="1">
              <a:lnSpc>
                <a:spcPct val="90000"/>
              </a:lnSpc>
            </a:pPr>
            <a:r>
              <a:rPr lang="en-US" smtClean="0"/>
              <a:t>Charity Game Night – Event Summary Report</a:t>
            </a:r>
          </a:p>
          <a:p>
            <a:pPr eaLnBrk="1" hangingPunct="1">
              <a:lnSpc>
                <a:spcPct val="90000"/>
              </a:lnSpc>
            </a:pPr>
            <a:r>
              <a:rPr lang="en-US" smtClean="0"/>
              <a:t>Raffle – Event Summary Report</a:t>
            </a:r>
          </a:p>
          <a:p>
            <a:pPr eaLnBrk="1" hangingPunct="1">
              <a:lnSpc>
                <a:spcPct val="90000"/>
              </a:lnSpc>
            </a:pPr>
            <a:r>
              <a:rPr lang="en-US" smtClean="0"/>
              <a:t>PPT – Event Summary Report</a:t>
            </a:r>
          </a:p>
          <a:p>
            <a:pPr eaLnBrk="1" hangingPunct="1">
              <a:lnSpc>
                <a:spcPct val="90000"/>
              </a:lnSpc>
            </a:pPr>
            <a:r>
              <a:rPr lang="en-US" smtClean="0"/>
              <a:t>Door Prize – Event Summary Report</a:t>
            </a:r>
          </a:p>
          <a:p>
            <a:pPr eaLnBrk="1" hangingPunct="1">
              <a:lnSpc>
                <a:spcPct val="90000"/>
              </a:lnSpc>
            </a:pPr>
            <a:r>
              <a:rPr lang="en-US" smtClean="0"/>
              <a:t>Festival – Event Summary Report</a:t>
            </a:r>
          </a:p>
          <a:p>
            <a:pPr eaLnBrk="1" hangingPunct="1">
              <a:lnSpc>
                <a:spcPct val="90000"/>
              </a:lnSpc>
            </a:pPr>
            <a:r>
              <a:rPr lang="en-US" smtClean="0"/>
              <a:t>Water Race – Event Summary Report</a:t>
            </a:r>
          </a:p>
          <a:p>
            <a:pPr eaLnBrk="1" hangingPunct="1">
              <a:lnSpc>
                <a:spcPct val="90000"/>
              </a:lnSpc>
            </a:pPr>
            <a:r>
              <a:rPr lang="en-US" smtClean="0"/>
              <a:t>Guessing Game – Event Summary Report</a:t>
            </a:r>
          </a:p>
        </p:txBody>
      </p:sp>
    </p:spTree>
  </p:cSld>
  <p:clrMapOvr>
    <a:masterClrMapping/>
  </p:clrMapOvr>
  <p:transition spd="med">
    <p:wheel spokes="8"/>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417638"/>
          </a:xfrm>
        </p:spPr>
        <p:txBody>
          <a:bodyPr>
            <a:normAutofit/>
          </a:bodyPr>
          <a:lstStyle/>
          <a:p>
            <a:r>
              <a:rPr lang="en-US" dirty="0" smtClean="0"/>
              <a:t>Guidelines for Distributors and Manufacturers	</a:t>
            </a:r>
            <a:endParaRPr lang="en-US" dirty="0"/>
          </a:p>
        </p:txBody>
      </p:sp>
      <p:sp>
        <p:nvSpPr>
          <p:cNvPr id="3" name="Content Placeholder 2"/>
          <p:cNvSpPr>
            <a:spLocks noGrp="1"/>
          </p:cNvSpPr>
          <p:nvPr>
            <p:ph idx="1"/>
          </p:nvPr>
        </p:nvSpPr>
        <p:spPr>
          <a:xfrm>
            <a:off x="457200" y="1600200"/>
            <a:ext cx="8229600" cy="5257800"/>
          </a:xfrm>
        </p:spPr>
        <p:txBody>
          <a:bodyPr>
            <a:normAutofit fontScale="92500"/>
          </a:bodyPr>
          <a:lstStyle/>
          <a:p>
            <a:r>
              <a:rPr lang="en-US" sz="2800" dirty="0" smtClean="0"/>
              <a:t>Must be licensed by IGC</a:t>
            </a:r>
          </a:p>
          <a:p>
            <a:r>
              <a:rPr lang="en-US" sz="2800" dirty="0" smtClean="0"/>
              <a:t>You may have both licenses BUT, you have to apply and pay license fees to obtain both licenses.</a:t>
            </a:r>
          </a:p>
          <a:p>
            <a:r>
              <a:rPr lang="en-US" sz="2800" dirty="0" smtClean="0"/>
              <a:t>Must be registered with IRS and hold a valid FID number.</a:t>
            </a:r>
          </a:p>
          <a:p>
            <a:r>
              <a:rPr lang="en-US" sz="2800" dirty="0" smtClean="0"/>
              <a:t>If required to have Indiana Registered Retail Merchant Certificate you must attach it to application.</a:t>
            </a:r>
          </a:p>
          <a:p>
            <a:r>
              <a:rPr lang="en-US" sz="2800" dirty="0" smtClean="0"/>
              <a:t>Distributor must collect and remit gaming card excise tax to Indiana Department of  Revenue for the sale of pull tabs, punchboards or tip boards.</a:t>
            </a:r>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Guidelines continued</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You must submit quarterly reports CG-MDQ</a:t>
            </a:r>
          </a:p>
          <a:p>
            <a:r>
              <a:rPr lang="en-US" dirty="0" smtClean="0"/>
              <a:t>Products must meet NAGRA standards for PPT’s and Bingo.</a:t>
            </a:r>
          </a:p>
          <a:p>
            <a:r>
              <a:rPr lang="en-US" dirty="0" smtClean="0"/>
              <a:t>Gaming Card license is not transferable.</a:t>
            </a:r>
          </a:p>
          <a:p>
            <a:r>
              <a:rPr lang="en-US" dirty="0" smtClean="0"/>
              <a:t>Gaming Card license is not valid if altered in any manner.</a:t>
            </a:r>
          </a:p>
          <a:p>
            <a:r>
              <a:rPr lang="en-US" dirty="0" smtClean="0"/>
              <a:t>If you sell your business or there is a change of ownership you are required to notify the commission on form CG-MDNF within 10 business days from the effective date of sale.  Records must be maintained for six (6) years.  Notification must  include location and actual contact information for the records.</a:t>
            </a:r>
          </a:p>
          <a:p>
            <a:endParaRPr lang="en-US"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Guidelines continued</a:t>
            </a:r>
            <a:endParaRPr lang="en-US" dirty="0"/>
          </a:p>
        </p:txBody>
      </p:sp>
      <p:sp>
        <p:nvSpPr>
          <p:cNvPr id="3" name="Content Placeholder 2"/>
          <p:cNvSpPr>
            <a:spLocks noGrp="1"/>
          </p:cNvSpPr>
          <p:nvPr>
            <p:ph idx="1"/>
          </p:nvPr>
        </p:nvSpPr>
        <p:spPr/>
        <p:txBody>
          <a:bodyPr/>
          <a:lstStyle/>
          <a:p>
            <a:r>
              <a:rPr lang="en-US" dirty="0" smtClean="0"/>
              <a:t>If any of your business information that appears on your license changes, you are required to amend the license by completing the CG-MDA “Manufacturers and/or Distributors Gaming Card License Amendment Request” and submit a $25.00 amendment fee.</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Record Keeping Requirements	</a:t>
            </a:r>
            <a:endParaRPr lang="en-US" dirty="0"/>
          </a:p>
        </p:txBody>
      </p:sp>
      <p:sp>
        <p:nvSpPr>
          <p:cNvPr id="3" name="Content Placeholder 2"/>
          <p:cNvSpPr>
            <a:spLocks noGrp="1"/>
          </p:cNvSpPr>
          <p:nvPr>
            <p:ph idx="1"/>
          </p:nvPr>
        </p:nvSpPr>
        <p:spPr/>
        <p:txBody>
          <a:bodyPr/>
          <a:lstStyle/>
          <a:p>
            <a:r>
              <a:rPr lang="en-US" dirty="0" smtClean="0"/>
              <a:t>Sales Invoices:</a:t>
            </a:r>
          </a:p>
          <a:p>
            <a:r>
              <a:rPr lang="en-US" dirty="0" smtClean="0"/>
              <a:t>You must use a general sales invoice which:</a:t>
            </a:r>
          </a:p>
          <a:p>
            <a:r>
              <a:rPr lang="en-US" dirty="0" smtClean="0"/>
              <a:t>Is numbered consecutively</a:t>
            </a:r>
          </a:p>
          <a:p>
            <a:r>
              <a:rPr lang="en-US" dirty="0" smtClean="0"/>
              <a:t>Is 2 parts, one for customer and one for your invoice file.</a:t>
            </a:r>
          </a:p>
          <a:p>
            <a:r>
              <a:rPr lang="en-US" dirty="0" smtClean="0"/>
              <a:t>Electronic Invoices?  Email?  Protected? Scanned?  PDF?</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All Invoices must contain:</a:t>
            </a:r>
            <a:br>
              <a:rPr lang="en-US" dirty="0" smtClean="0"/>
            </a:b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Date of sale</a:t>
            </a:r>
          </a:p>
          <a:p>
            <a:r>
              <a:rPr lang="en-US" dirty="0" smtClean="0"/>
              <a:t>Customer Name and business address</a:t>
            </a:r>
          </a:p>
          <a:p>
            <a:r>
              <a:rPr lang="en-US" dirty="0" smtClean="0"/>
              <a:t>Full description of each item sold</a:t>
            </a:r>
          </a:p>
          <a:p>
            <a:r>
              <a:rPr lang="en-US" dirty="0" smtClean="0"/>
              <a:t>Serial number of each item</a:t>
            </a:r>
          </a:p>
          <a:p>
            <a:r>
              <a:rPr lang="en-US" dirty="0" smtClean="0"/>
              <a:t>Quantity and sale price of each item</a:t>
            </a:r>
          </a:p>
          <a:p>
            <a:r>
              <a:rPr lang="en-US" dirty="0" smtClean="0"/>
              <a:t>Customer’s </a:t>
            </a:r>
            <a:r>
              <a:rPr lang="en-US" u="sng" dirty="0" smtClean="0"/>
              <a:t>current</a:t>
            </a:r>
            <a:r>
              <a:rPr lang="en-US" dirty="0" smtClean="0"/>
              <a:t> </a:t>
            </a:r>
            <a:r>
              <a:rPr lang="en-US" u="sng" dirty="0" smtClean="0"/>
              <a:t>valid</a:t>
            </a:r>
            <a:r>
              <a:rPr lang="en-US" dirty="0" smtClean="0"/>
              <a:t> license number, current at the time of sale (invoicing).  If an Exempt Event write Exempt Event.</a:t>
            </a:r>
          </a:p>
          <a:p>
            <a:r>
              <a:rPr lang="en-US" dirty="0" smtClean="0"/>
              <a:t>Your current license number</a:t>
            </a:r>
          </a:p>
          <a:p>
            <a:r>
              <a:rPr lang="en-US" dirty="0" smtClean="0"/>
              <a:t>Separately show gaming excise tax collected. (if applicable)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cstate="print"/>
          <a:srcRect/>
          <a:stretch>
            <a:fillRect/>
          </a:stretch>
        </p:blipFill>
        <p:spPr bwMode="auto">
          <a:xfrm>
            <a:off x="0" y="0"/>
            <a:ext cx="9143999" cy="6857999"/>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Credit memos</a:t>
            </a:r>
            <a:endParaRPr lang="en-US" dirty="0"/>
          </a:p>
        </p:txBody>
      </p:sp>
      <p:sp>
        <p:nvSpPr>
          <p:cNvPr id="3" name="Content Placeholder 2"/>
          <p:cNvSpPr>
            <a:spLocks noGrp="1"/>
          </p:cNvSpPr>
          <p:nvPr>
            <p:ph idx="1"/>
          </p:nvPr>
        </p:nvSpPr>
        <p:spPr/>
        <p:txBody>
          <a:bodyPr/>
          <a:lstStyle/>
          <a:p>
            <a:r>
              <a:rPr lang="en-US" dirty="0" smtClean="0"/>
              <a:t>Must be prepared in the same detail as if they were sales invoices….</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Sales Journal:</a:t>
            </a:r>
            <a:br>
              <a:rPr lang="en-US" dirty="0" smtClean="0"/>
            </a:br>
            <a:r>
              <a:rPr lang="en-US" dirty="0" smtClean="0"/>
              <a:t>Must keep a monthly sales journal</a:t>
            </a:r>
            <a:endParaRPr lang="en-US" dirty="0"/>
          </a:p>
        </p:txBody>
      </p:sp>
      <p:sp>
        <p:nvSpPr>
          <p:cNvPr id="3" name="Content Placeholder 2"/>
          <p:cNvSpPr>
            <a:spLocks noGrp="1"/>
          </p:cNvSpPr>
          <p:nvPr>
            <p:ph idx="1"/>
          </p:nvPr>
        </p:nvSpPr>
        <p:spPr/>
        <p:txBody>
          <a:bodyPr/>
          <a:lstStyle/>
          <a:p>
            <a:r>
              <a:rPr lang="en-US" dirty="0" smtClean="0"/>
              <a:t>Date of Sale</a:t>
            </a:r>
          </a:p>
          <a:p>
            <a:r>
              <a:rPr lang="en-US" dirty="0" smtClean="0"/>
              <a:t>Invoice number of sale</a:t>
            </a:r>
          </a:p>
          <a:p>
            <a:r>
              <a:rPr lang="en-US" dirty="0" smtClean="0"/>
              <a:t>Customer name and account number</a:t>
            </a:r>
          </a:p>
          <a:p>
            <a:r>
              <a:rPr lang="en-US" dirty="0" smtClean="0"/>
              <a:t>Total amount of invoice</a:t>
            </a:r>
          </a:p>
          <a:p>
            <a:r>
              <a:rPr lang="en-US" dirty="0" smtClean="0"/>
              <a:t>Total amount of gaming card excise tax by sale. (if applicable)</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Records</a:t>
            </a:r>
            <a:endParaRPr lang="en-US" dirty="0"/>
          </a:p>
        </p:txBody>
      </p:sp>
      <p:sp>
        <p:nvSpPr>
          <p:cNvPr id="3" name="Content Placeholder 2"/>
          <p:cNvSpPr>
            <a:spLocks noGrp="1"/>
          </p:cNvSpPr>
          <p:nvPr>
            <p:ph idx="1"/>
          </p:nvPr>
        </p:nvSpPr>
        <p:spPr>
          <a:xfrm>
            <a:off x="457200" y="1600200"/>
            <a:ext cx="8229600" cy="5257800"/>
          </a:xfrm>
        </p:spPr>
        <p:txBody>
          <a:bodyPr>
            <a:normAutofit lnSpcReduction="10000"/>
          </a:bodyPr>
          <a:lstStyle/>
          <a:p>
            <a:r>
              <a:rPr lang="en-US" dirty="0" smtClean="0"/>
              <a:t>You must keep a complete and current list of persons authorized to represent your company to Indiana customers.  They can be members of a qualified organization, but they may not be involved in the gaming in any manner, other than sale of the products.</a:t>
            </a:r>
          </a:p>
          <a:p>
            <a:endParaRPr lang="en-US" dirty="0" smtClean="0"/>
          </a:p>
          <a:p>
            <a:r>
              <a:rPr lang="en-US" dirty="0" smtClean="0"/>
              <a:t>You must keep purchase records documenting that all purchases made by you of bingo supplies, equipment, pull tabs, punchboards, and tip boards and any other licensed supplies came from a licensed manufacturer or distributor.</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Quarterly Reports	</a:t>
            </a:r>
            <a:endParaRPr lang="en-US" dirty="0"/>
          </a:p>
        </p:txBody>
      </p:sp>
      <p:sp>
        <p:nvSpPr>
          <p:cNvPr id="3" name="Content Placeholder 2"/>
          <p:cNvSpPr>
            <a:spLocks noGrp="1"/>
          </p:cNvSpPr>
          <p:nvPr>
            <p:ph idx="1"/>
          </p:nvPr>
        </p:nvSpPr>
        <p:spPr/>
        <p:txBody>
          <a:bodyPr>
            <a:normAutofit fontScale="92500"/>
          </a:bodyPr>
          <a:lstStyle/>
          <a:p>
            <a:r>
              <a:rPr lang="en-US" dirty="0" smtClean="0"/>
              <a:t>Quarterly reporting periods are based on the licensed period of your annual license. You will receive documentation of the required quarterly periods at the time you receive your license.</a:t>
            </a:r>
          </a:p>
          <a:p>
            <a:endParaRPr lang="en-US" dirty="0" smtClean="0"/>
          </a:p>
          <a:p>
            <a:r>
              <a:rPr lang="en-US" dirty="0" smtClean="0"/>
              <a:t>Quarterly sales reports are due the 20</a:t>
            </a:r>
            <a:r>
              <a:rPr lang="en-US" baseline="30000" dirty="0" smtClean="0"/>
              <a:t>th</a:t>
            </a:r>
            <a:r>
              <a:rPr lang="en-US" dirty="0" smtClean="0"/>
              <a:t> day of the month following your assigned quarterly periods.</a:t>
            </a:r>
          </a:p>
          <a:p>
            <a:endParaRPr lang="en-US" dirty="0" smtClean="0"/>
          </a:p>
          <a:p>
            <a:r>
              <a:rPr lang="en-US" dirty="0" smtClean="0"/>
              <a:t>Must be timely, Current valid license number , FID  numbers must be  correct for each organization.</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Restrictions</a:t>
            </a:r>
            <a:endParaRPr lang="en-US" dirty="0"/>
          </a:p>
        </p:txBody>
      </p:sp>
      <p:sp>
        <p:nvSpPr>
          <p:cNvPr id="3" name="Content Placeholder 2"/>
          <p:cNvSpPr>
            <a:spLocks noGrp="1"/>
          </p:cNvSpPr>
          <p:nvPr>
            <p:ph idx="1"/>
          </p:nvPr>
        </p:nvSpPr>
        <p:spPr>
          <a:xfrm>
            <a:off x="457200" y="1600200"/>
            <a:ext cx="8229600" cy="5257800"/>
          </a:xfrm>
        </p:spPr>
        <p:txBody>
          <a:bodyPr/>
          <a:lstStyle/>
          <a:p>
            <a:r>
              <a:rPr lang="en-US" dirty="0" smtClean="0"/>
              <a:t>An employee, officer, or owner of a manufacturer or distributor is prohibited from participating in or affiliating in any manner with the charity gaming operations of a qualified organization of which the employee, officer or owner is a member.</a:t>
            </a:r>
          </a:p>
          <a:p>
            <a:endParaRPr lang="en-US" dirty="0" smtClean="0"/>
          </a:p>
          <a:p>
            <a:r>
              <a:rPr lang="en-US" dirty="0" smtClean="0"/>
              <a:t>You may not be a worker or operator at any allowable event.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Restrictions-May I be an officer in a qualified organization.	</a:t>
            </a:r>
            <a:endParaRPr lang="en-US" dirty="0"/>
          </a:p>
        </p:txBody>
      </p:sp>
      <p:sp>
        <p:nvSpPr>
          <p:cNvPr id="3" name="Content Placeholder 2"/>
          <p:cNvSpPr>
            <a:spLocks noGrp="1"/>
          </p:cNvSpPr>
          <p:nvPr>
            <p:ph idx="1"/>
          </p:nvPr>
        </p:nvSpPr>
        <p:spPr>
          <a:xfrm>
            <a:off x="457200" y="1600200"/>
            <a:ext cx="8229600" cy="5105400"/>
          </a:xfrm>
        </p:spPr>
        <p:txBody>
          <a:bodyPr>
            <a:normAutofit fontScale="92500" lnSpcReduction="10000"/>
          </a:bodyPr>
          <a:lstStyle/>
          <a:p>
            <a:r>
              <a:rPr lang="en-US" dirty="0" smtClean="0"/>
              <a:t>Yes..</a:t>
            </a:r>
          </a:p>
          <a:p>
            <a:endParaRPr lang="en-US" dirty="0" smtClean="0"/>
          </a:p>
          <a:p>
            <a:r>
              <a:rPr lang="en-US" dirty="0" smtClean="0"/>
              <a:t>The presiding officer of a qualified organization </a:t>
            </a:r>
            <a:r>
              <a:rPr lang="en-US" b="1" u="sng" dirty="0" smtClean="0"/>
              <a:t>and </a:t>
            </a:r>
            <a:r>
              <a:rPr lang="en-US" dirty="0" smtClean="0"/>
              <a:t>the owner of the business are responsible to notify the commission in writing (on letterhead) that there is a conflict.  The notification must include the position the officer currently holds and who will now be responsible for the oversight of the charity gaming in his or her place.</a:t>
            </a:r>
          </a:p>
          <a:p>
            <a:endParaRPr lang="en-US" dirty="0" smtClean="0"/>
          </a:p>
          <a:p>
            <a:r>
              <a:rPr lang="en-US" dirty="0" smtClean="0"/>
              <a:t>This must be submitted in writing to the Director of Charity Gaming.</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Penalties</a:t>
            </a:r>
            <a:endParaRPr lang="en-US" dirty="0"/>
          </a:p>
        </p:txBody>
      </p:sp>
      <p:sp>
        <p:nvSpPr>
          <p:cNvPr id="3" name="Content Placeholder 2"/>
          <p:cNvSpPr>
            <a:spLocks noGrp="1"/>
          </p:cNvSpPr>
          <p:nvPr>
            <p:ph idx="1"/>
          </p:nvPr>
        </p:nvSpPr>
        <p:spPr/>
        <p:txBody>
          <a:bodyPr>
            <a:normAutofit fontScale="92500"/>
          </a:bodyPr>
          <a:lstStyle/>
          <a:p>
            <a:r>
              <a:rPr lang="en-US" dirty="0" smtClean="0"/>
              <a:t>The commission can levy civil penalties for  violations such as failure to keep accurate records concerning supplies, sales, or committing fraud or deceit.  </a:t>
            </a:r>
          </a:p>
          <a:p>
            <a:endParaRPr lang="en-US" dirty="0" smtClean="0"/>
          </a:p>
          <a:p>
            <a:r>
              <a:rPr lang="en-US" dirty="0" smtClean="0"/>
              <a:t>An additional civil penalty of $100 per day can be added for each day the civil penalty goes unpaid.</a:t>
            </a:r>
          </a:p>
          <a:p>
            <a:endParaRPr lang="en-US" dirty="0" smtClean="0"/>
          </a:p>
          <a:p>
            <a:r>
              <a:rPr lang="en-US" dirty="0" smtClean="0"/>
              <a:t>You must provide these records within the requested time frame, or  you could face charges. </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Penalties continued</a:t>
            </a:r>
            <a:endParaRPr lang="en-US" dirty="0"/>
          </a:p>
        </p:txBody>
      </p:sp>
      <p:sp>
        <p:nvSpPr>
          <p:cNvPr id="3" name="Content Placeholder 2"/>
          <p:cNvSpPr>
            <a:spLocks noGrp="1"/>
          </p:cNvSpPr>
          <p:nvPr>
            <p:ph idx="1"/>
          </p:nvPr>
        </p:nvSpPr>
        <p:spPr/>
        <p:txBody>
          <a:bodyPr/>
          <a:lstStyle/>
          <a:p>
            <a:r>
              <a:rPr lang="en-US" dirty="0" smtClean="0"/>
              <a:t>A person who violates a provision of the law commits a Class B misdemeanor. </a:t>
            </a:r>
          </a:p>
          <a:p>
            <a:r>
              <a:rPr lang="en-US" dirty="0" smtClean="0"/>
              <a:t>A person who enters into a contract with a qualified organization to operate an allowable event commits a Class D felony.</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Gaming Card Excise Tax</a:t>
            </a:r>
            <a:endParaRPr lang="en-US" dirty="0"/>
          </a:p>
        </p:txBody>
      </p:sp>
      <p:sp>
        <p:nvSpPr>
          <p:cNvPr id="3" name="Content Placeholder 2"/>
          <p:cNvSpPr>
            <a:spLocks noGrp="1"/>
          </p:cNvSpPr>
          <p:nvPr>
            <p:ph idx="1"/>
          </p:nvPr>
        </p:nvSpPr>
        <p:spPr/>
        <p:txBody>
          <a:bodyPr/>
          <a:lstStyle/>
          <a:p>
            <a:r>
              <a:rPr lang="en-US" dirty="0" smtClean="0"/>
              <a:t>An excise tax is imposed on the distribution of pull tabs, punchboards, and tip boards.</a:t>
            </a:r>
          </a:p>
          <a:p>
            <a:endParaRPr lang="en-US" dirty="0" smtClean="0"/>
          </a:p>
          <a:p>
            <a:r>
              <a:rPr lang="en-US" dirty="0" smtClean="0"/>
              <a:t>10% of the wholesale price.</a:t>
            </a:r>
          </a:p>
          <a:p>
            <a:endParaRPr lang="en-US" dirty="0" smtClean="0"/>
          </a:p>
          <a:p>
            <a:r>
              <a:rPr lang="en-US" dirty="0" smtClean="0"/>
              <a:t>Bingo supplies and equipment are </a:t>
            </a:r>
            <a:r>
              <a:rPr lang="en-US" b="1" dirty="0" smtClean="0"/>
              <a:t>not</a:t>
            </a:r>
            <a:r>
              <a:rPr lang="en-US" dirty="0" smtClean="0"/>
              <a:t> subject to the tax.</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Gaming Card Excise Tax - continued</a:t>
            </a:r>
            <a:endParaRPr lang="en-US" dirty="0"/>
          </a:p>
        </p:txBody>
      </p:sp>
      <p:sp>
        <p:nvSpPr>
          <p:cNvPr id="3" name="Content Placeholder 2"/>
          <p:cNvSpPr>
            <a:spLocks noGrp="1"/>
          </p:cNvSpPr>
          <p:nvPr>
            <p:ph idx="1"/>
          </p:nvPr>
        </p:nvSpPr>
        <p:spPr/>
        <p:txBody>
          <a:bodyPr>
            <a:normAutofit fontScale="92500"/>
          </a:bodyPr>
          <a:lstStyle/>
          <a:p>
            <a:r>
              <a:rPr lang="en-US" dirty="0" smtClean="0"/>
              <a:t>Licensed distributor supplying pull tabs, punchboards, and tip boards is liable for the gaming card excise tax</a:t>
            </a:r>
            <a:r>
              <a:rPr lang="en-US" dirty="0" smtClean="0"/>
              <a:t>. </a:t>
            </a:r>
            <a:r>
              <a:rPr lang="en-US" dirty="0" smtClean="0"/>
              <a:t>Distributor gives a free game to a qualified organization.  Distributor is responsible for the excise tax.  Organization is responsible to put the game into inventory and report the sale of the game.</a:t>
            </a:r>
            <a:endParaRPr lang="en-US" dirty="0" smtClean="0"/>
          </a:p>
          <a:p>
            <a:r>
              <a:rPr lang="en-US" dirty="0" smtClean="0"/>
              <a:t>Tax is imposed at the time the business is conducted:</a:t>
            </a:r>
          </a:p>
          <a:p>
            <a:r>
              <a:rPr lang="en-US" dirty="0" smtClean="0"/>
              <a:t>Brings or causes the pull tabs, punchboards, or tip boards to be brought into Indiana for distribution.</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Gaming Card Excise Tax - continued</a:t>
            </a:r>
            <a:endParaRPr lang="en-US" dirty="0"/>
          </a:p>
        </p:txBody>
      </p:sp>
      <p:sp>
        <p:nvSpPr>
          <p:cNvPr id="3" name="Content Placeholder 2"/>
          <p:cNvSpPr>
            <a:spLocks noGrp="1"/>
          </p:cNvSpPr>
          <p:nvPr>
            <p:ph idx="1"/>
          </p:nvPr>
        </p:nvSpPr>
        <p:spPr/>
        <p:txBody>
          <a:bodyPr/>
          <a:lstStyle/>
          <a:p>
            <a:r>
              <a:rPr lang="en-US" dirty="0" smtClean="0"/>
              <a:t>Distributor:</a:t>
            </a:r>
          </a:p>
          <a:p>
            <a:r>
              <a:rPr lang="en-US" dirty="0" smtClean="0"/>
              <a:t>Transports Pull tabs, punchboards, or tip boards to qualified organizations in Indiana for resale by those qualified organizations. </a:t>
            </a:r>
          </a:p>
          <a:p>
            <a:endParaRPr lang="en-US" dirty="0" smtClean="0"/>
          </a:p>
          <a:p>
            <a:r>
              <a:rPr lang="en-US" dirty="0" smtClean="0"/>
              <a:t>Excise Tax/Sales Tax is collected by the Indiana Department of Revenue. Questions may be directed to 317-615-2544</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ITEMS</a:t>
            </a:r>
            <a:endParaRPr lang="en-US" dirty="0"/>
          </a:p>
        </p:txBody>
      </p:sp>
      <p:sp>
        <p:nvSpPr>
          <p:cNvPr id="4" name="Content Placeholder 3"/>
          <p:cNvSpPr>
            <a:spLocks noGrp="1"/>
          </p:cNvSpPr>
          <p:nvPr>
            <p:ph idx="1"/>
          </p:nvPr>
        </p:nvSpPr>
        <p:spPr/>
        <p:txBody>
          <a:bodyPr>
            <a:normAutofit fontScale="92500" lnSpcReduction="20000"/>
          </a:bodyPr>
          <a:lstStyle/>
          <a:p>
            <a:r>
              <a:rPr lang="en-US" dirty="0" smtClean="0"/>
              <a:t>Cash/Walk-in sales.  Can we do them?</a:t>
            </a:r>
          </a:p>
          <a:p>
            <a:r>
              <a:rPr lang="en-US" dirty="0" smtClean="0"/>
              <a:t>Last sale cards.  Letter of 2013.</a:t>
            </a:r>
          </a:p>
          <a:p>
            <a:r>
              <a:rPr lang="en-US" dirty="0" smtClean="0"/>
              <a:t>Serial numbers on the invoice required?</a:t>
            </a:r>
          </a:p>
          <a:p>
            <a:r>
              <a:rPr lang="en-US" dirty="0" smtClean="0"/>
              <a:t>Serial numbers on equipment and invoice.</a:t>
            </a:r>
          </a:p>
          <a:p>
            <a:r>
              <a:rPr lang="en-US" dirty="0" smtClean="0"/>
              <a:t>Queen of Hearts-License required-limits.</a:t>
            </a:r>
          </a:p>
          <a:p>
            <a:r>
              <a:rPr lang="en-US" dirty="0" smtClean="0"/>
              <a:t>Progressive Boards---serial numbers required.</a:t>
            </a:r>
          </a:p>
          <a:p>
            <a:r>
              <a:rPr lang="en-US" dirty="0" smtClean="0"/>
              <a:t>Organization closing trade in of products and equipment-refurbish and resell?</a:t>
            </a:r>
          </a:p>
          <a:p>
            <a:r>
              <a:rPr lang="en-US" dirty="0" smtClean="0"/>
              <a:t>Guest in club-Buy PPT’s? play bingo?</a:t>
            </a:r>
          </a:p>
          <a:p>
            <a:r>
              <a:rPr lang="en-US" dirty="0" smtClean="0"/>
              <a:t>Push out bingo sheets</a:t>
            </a:r>
          </a:p>
          <a:p>
            <a:r>
              <a:rPr lang="en-US" dirty="0" smtClean="0"/>
              <a:t>Proposed Raffle board games request our review.</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Discussion items continued</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Progressive Pull Tab games-Serial number of the games must match any prize board that is associated with the game, maximum payout for a game is $5000.</a:t>
            </a:r>
          </a:p>
          <a:p>
            <a:r>
              <a:rPr lang="en-US" dirty="0" smtClean="0"/>
              <a:t>Serial numbers must be permanently placed on the board by the manufacturer or distributor in a manner that cannot be altered.</a:t>
            </a:r>
          </a:p>
          <a:p>
            <a:r>
              <a:rPr lang="en-US" dirty="0" smtClean="0"/>
              <a:t>Coin boards-pay excise tax? Sales tax?</a:t>
            </a:r>
          </a:p>
          <a:p>
            <a:r>
              <a:rPr lang="en-US" dirty="0" smtClean="0"/>
              <a:t>Prize wheels-what license? </a:t>
            </a:r>
          </a:p>
          <a:p>
            <a:r>
              <a:rPr lang="en-US" dirty="0" smtClean="0"/>
              <a:t>Donating equipment to charity-Lease</a:t>
            </a:r>
          </a:p>
          <a:p>
            <a:r>
              <a:rPr lang="en-US" dirty="0" smtClean="0"/>
              <a:t>Percentage payouts for pull tabs?</a:t>
            </a:r>
          </a:p>
          <a:p>
            <a:r>
              <a:rPr lang="en-US" dirty="0" smtClean="0"/>
              <a:t>Beer tent on property-sell PPT's?</a:t>
            </a:r>
          </a:p>
          <a:p>
            <a:r>
              <a:rPr lang="en-US" dirty="0" smtClean="0"/>
              <a:t>Can charity get a Type II license  Excise</a:t>
            </a:r>
            <a:r>
              <a:rPr lang="en-US" dirty="0" smtClean="0"/>
              <a:t>?</a:t>
            </a:r>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Discussion items continued</a:t>
            </a:r>
            <a:endParaRPr lang="en-US" dirty="0"/>
          </a:p>
        </p:txBody>
      </p:sp>
      <p:sp>
        <p:nvSpPr>
          <p:cNvPr id="3" name="Content Placeholder 2"/>
          <p:cNvSpPr>
            <a:spLocks noGrp="1"/>
          </p:cNvSpPr>
          <p:nvPr>
            <p:ph idx="1"/>
          </p:nvPr>
        </p:nvSpPr>
        <p:spPr/>
        <p:txBody>
          <a:bodyPr/>
          <a:lstStyle/>
          <a:p>
            <a:r>
              <a:rPr lang="en-US" dirty="0" smtClean="0"/>
              <a:t>Credit memo’s</a:t>
            </a:r>
          </a:p>
          <a:p>
            <a:r>
              <a:rPr lang="en-US" dirty="0" smtClean="0"/>
              <a:t>Failure to maintain accurate records?</a:t>
            </a:r>
          </a:p>
          <a:p>
            <a:r>
              <a:rPr lang="en-US" dirty="0" smtClean="0"/>
              <a:t>Same license number every year-is that possible?</a:t>
            </a:r>
          </a:p>
          <a:p>
            <a:r>
              <a:rPr lang="en-US" dirty="0" smtClean="0"/>
              <a:t>Why can’t they pass the deal for all card games?</a:t>
            </a:r>
          </a:p>
          <a:p>
            <a:r>
              <a:rPr lang="en-US" dirty="0" smtClean="0"/>
              <a:t>When you give an organization a free pull tab game they must include that in their inventory and report the sale of that game.  You are required to pay the excise tax on that game.</a:t>
            </a:r>
          </a:p>
          <a:p>
            <a:endParaRPr lang="en-US" dirty="0" smtClean="0"/>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Discussion items continued	</a:t>
            </a:r>
            <a:endParaRPr lang="en-US" dirty="0"/>
          </a:p>
        </p:txBody>
      </p:sp>
      <p:sp>
        <p:nvSpPr>
          <p:cNvPr id="3" name="Content Placeholder 2"/>
          <p:cNvSpPr>
            <a:spLocks noGrp="1"/>
          </p:cNvSpPr>
          <p:nvPr>
            <p:ph idx="1"/>
          </p:nvPr>
        </p:nvSpPr>
        <p:spPr/>
        <p:txBody>
          <a:bodyPr/>
          <a:lstStyle/>
          <a:p>
            <a:r>
              <a:rPr lang="en-US" dirty="0" smtClean="0"/>
              <a:t>Whom can we purchase from?</a:t>
            </a:r>
          </a:p>
          <a:p>
            <a:r>
              <a:rPr lang="en-US" dirty="0" smtClean="0"/>
              <a:t>Manufacturer to Manufacturer </a:t>
            </a:r>
          </a:p>
          <a:p>
            <a:r>
              <a:rPr lang="en-US" dirty="0" smtClean="0"/>
              <a:t>Manufacturer to Distributor </a:t>
            </a:r>
          </a:p>
          <a:p>
            <a:r>
              <a:rPr lang="en-US" dirty="0" smtClean="0"/>
              <a:t>Distributor to Distributor</a:t>
            </a:r>
          </a:p>
          <a:p>
            <a:r>
              <a:rPr lang="en-US" dirty="0" smtClean="0"/>
              <a:t>Distributor to Organization.</a:t>
            </a:r>
          </a:p>
          <a:p>
            <a:r>
              <a:rPr lang="en-US" dirty="0" smtClean="0"/>
              <a:t>Can they grandfather equipment now?</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Discussion items continued</a:t>
            </a:r>
            <a:endParaRPr lang="en-US" dirty="0"/>
          </a:p>
        </p:txBody>
      </p:sp>
      <p:sp>
        <p:nvSpPr>
          <p:cNvPr id="3" name="Content Placeholder 2"/>
          <p:cNvSpPr>
            <a:spLocks noGrp="1"/>
          </p:cNvSpPr>
          <p:nvPr>
            <p:ph idx="1"/>
          </p:nvPr>
        </p:nvSpPr>
        <p:spPr/>
        <p:txBody>
          <a:bodyPr/>
          <a:lstStyle/>
          <a:p>
            <a:r>
              <a:rPr lang="en-US" dirty="0" smtClean="0"/>
              <a:t>Can we buy equipment from club</a:t>
            </a:r>
          </a:p>
          <a:p>
            <a:r>
              <a:rPr lang="en-US" dirty="0" smtClean="0"/>
              <a:t>Electronic Raffle Sales—Colts.</a:t>
            </a:r>
          </a:p>
          <a:p>
            <a:r>
              <a:rPr lang="en-US" dirty="0" smtClean="0"/>
              <a:t>1 Million dollar duck races</a:t>
            </a:r>
          </a:p>
          <a:p>
            <a:r>
              <a:rPr lang="en-US" dirty="0" smtClean="0"/>
              <a:t>Electronic Gaming for Charities- No…</a:t>
            </a:r>
          </a:p>
          <a:p>
            <a:r>
              <a:rPr lang="en-US" dirty="0" smtClean="0"/>
              <a:t>Can they use someone else's license.</a:t>
            </a:r>
          </a:p>
          <a:p>
            <a:r>
              <a:rPr lang="en-US" dirty="0" smtClean="0"/>
              <a:t>ESR’s how do they use them.. Big Raffles</a:t>
            </a:r>
          </a:p>
          <a:p>
            <a:r>
              <a:rPr lang="en-US" dirty="0" smtClean="0"/>
              <a:t>Pea Shake Houses</a:t>
            </a:r>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ctrTitle" idx="4294967295"/>
          </p:nvPr>
        </p:nvSpPr>
        <p:spPr>
          <a:xfrm>
            <a:off x="0" y="2130425"/>
            <a:ext cx="8839200" cy="1450975"/>
          </a:xfrm>
        </p:spPr>
        <p:txBody>
          <a:bodyPr>
            <a:normAutofit fontScale="90000"/>
          </a:bodyPr>
          <a:lstStyle/>
          <a:p>
            <a:pPr algn="ctr" fontAlgn="auto">
              <a:spcAft>
                <a:spcPts val="0"/>
              </a:spcAft>
              <a:defRPr/>
            </a:pPr>
            <a:r>
              <a:rPr lang="en-US" sz="5400" b="1" dirty="0" smtClean="0">
                <a:latin typeface="+mn-lt"/>
              </a:rPr>
              <a:t>    Test Your Charity Gaming Knowledge</a:t>
            </a: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152400"/>
          </a:xfrm>
        </p:spPr>
        <p:txBody>
          <a:bodyPr>
            <a:normAutofit fontScale="90000"/>
          </a:bodyPr>
          <a:lstStyle/>
          <a:p>
            <a:endParaRPr lang="en-US" dirty="0"/>
          </a:p>
        </p:txBody>
      </p:sp>
      <p:sp>
        <p:nvSpPr>
          <p:cNvPr id="2" name="Content Placeholder 1"/>
          <p:cNvSpPr>
            <a:spLocks noGrp="1"/>
          </p:cNvSpPr>
          <p:nvPr>
            <p:ph idx="1"/>
          </p:nvPr>
        </p:nvSpPr>
        <p:spPr/>
        <p:txBody>
          <a:bodyPr>
            <a:normAutofit/>
          </a:bodyPr>
          <a:lstStyle/>
          <a:p>
            <a:r>
              <a:rPr lang="en-US" sz="3600" dirty="0" smtClean="0"/>
              <a:t>Who is responsible for submitting excise tax to the Department of Revenue?</a:t>
            </a:r>
            <a:endParaRPr lang="en-US" sz="3600"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76200"/>
          </a:xfrm>
        </p:spPr>
        <p:txBody>
          <a:bodyPr>
            <a:normAutofit fontScale="90000"/>
          </a:bodyPr>
          <a:lstStyle/>
          <a:p>
            <a:endParaRPr lang="en-US" dirty="0"/>
          </a:p>
        </p:txBody>
      </p:sp>
      <p:sp>
        <p:nvSpPr>
          <p:cNvPr id="2" name="Content Placeholder 1"/>
          <p:cNvSpPr>
            <a:spLocks noGrp="1"/>
          </p:cNvSpPr>
          <p:nvPr>
            <p:ph idx="1"/>
          </p:nvPr>
        </p:nvSpPr>
        <p:spPr/>
        <p:txBody>
          <a:bodyPr/>
          <a:lstStyle/>
          <a:p>
            <a:r>
              <a:rPr lang="en-US" sz="3600" dirty="0" smtClean="0"/>
              <a:t>Distributor must collect and remit gaming card excise tax to Indiana Department of  Revenue for the sale (including free games) of Pull tabs, punchboards or tip boards.</a:t>
            </a:r>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76200"/>
          </a:xfrm>
        </p:spPr>
        <p:txBody>
          <a:bodyPr>
            <a:normAutofit fontScale="90000"/>
          </a:bodyPr>
          <a:lstStyle/>
          <a:p>
            <a:endParaRPr lang="en-US" dirty="0"/>
          </a:p>
        </p:txBody>
      </p:sp>
      <p:sp>
        <p:nvSpPr>
          <p:cNvPr id="2" name="Content Placeholder 1"/>
          <p:cNvSpPr>
            <a:spLocks noGrp="1"/>
          </p:cNvSpPr>
          <p:nvPr>
            <p:ph idx="1"/>
          </p:nvPr>
        </p:nvSpPr>
        <p:spPr>
          <a:xfrm>
            <a:off x="457200" y="1295400"/>
            <a:ext cx="8229600" cy="4800600"/>
          </a:xfrm>
        </p:spPr>
        <p:txBody>
          <a:bodyPr>
            <a:normAutofit/>
          </a:bodyPr>
          <a:lstStyle/>
          <a:p>
            <a:r>
              <a:rPr lang="en-US" sz="4400" dirty="0" smtClean="0"/>
              <a:t>An officer, employee or agent is a member of the American Legion can they be an operator or worker on their gaming license?</a:t>
            </a:r>
            <a:endParaRPr lang="en-US" sz="4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dirty="0" smtClean="0"/>
              <a:t>Charity Gaming Basics</a:t>
            </a:r>
          </a:p>
        </p:txBody>
      </p:sp>
      <p:sp>
        <p:nvSpPr>
          <p:cNvPr id="3075" name="Rectangle 3"/>
          <p:cNvSpPr>
            <a:spLocks noGrp="1" noChangeArrowheads="1"/>
          </p:cNvSpPr>
          <p:nvPr>
            <p:ph idx="1"/>
          </p:nvPr>
        </p:nvSpPr>
        <p:spPr>
          <a:xfrm>
            <a:off x="457200" y="1219200"/>
            <a:ext cx="8229600" cy="5638800"/>
          </a:xfrm>
        </p:spPr>
        <p:txBody>
          <a:bodyPr/>
          <a:lstStyle/>
          <a:p>
            <a:pPr>
              <a:buFont typeface="Arial" pitchFamily="34" charset="0"/>
              <a:buChar char="•"/>
            </a:pPr>
            <a:r>
              <a:rPr lang="en-US" sz="3000" dirty="0" smtClean="0"/>
              <a:t>Qualified</a:t>
            </a:r>
          </a:p>
          <a:p>
            <a:pPr>
              <a:buFont typeface="Arial" pitchFamily="34" charset="0"/>
              <a:buChar char="•"/>
            </a:pPr>
            <a:r>
              <a:rPr lang="en-US" sz="3000" dirty="0" smtClean="0"/>
              <a:t>Raise money for charitable purposes</a:t>
            </a:r>
          </a:p>
          <a:p>
            <a:pPr>
              <a:buFont typeface="Arial" pitchFamily="34" charset="0"/>
              <a:buChar char="•"/>
            </a:pPr>
            <a:r>
              <a:rPr lang="en-US" sz="3000" dirty="0" smtClean="0"/>
              <a:t>Using volunteers (can’t pay)</a:t>
            </a:r>
          </a:p>
          <a:p>
            <a:pPr>
              <a:buFont typeface="Arial" pitchFamily="34" charset="0"/>
              <a:buChar char="•"/>
            </a:pPr>
            <a:r>
              <a:rPr lang="en-US" sz="3000" dirty="0" smtClean="0"/>
              <a:t>8 types of licenses Singles/Annuals</a:t>
            </a:r>
          </a:p>
          <a:p>
            <a:pPr>
              <a:buFont typeface="Arial" pitchFamily="34" charset="0"/>
              <a:buChar char="•"/>
            </a:pPr>
            <a:r>
              <a:rPr lang="en-US" sz="3000" dirty="0" smtClean="0"/>
              <a:t>Single---date, time, location specific</a:t>
            </a:r>
          </a:p>
          <a:p>
            <a:pPr>
              <a:buFont typeface="Arial" pitchFamily="34" charset="0"/>
              <a:buChar char="•"/>
            </a:pPr>
            <a:r>
              <a:rPr lang="en-US" sz="3000" dirty="0" smtClean="0"/>
              <a:t>Annual---- up to 3 days a week time and location specific</a:t>
            </a:r>
          </a:p>
          <a:p>
            <a:pPr>
              <a:buFont typeface="Arial" pitchFamily="34" charset="0"/>
              <a:buChar char="•"/>
            </a:pPr>
            <a:r>
              <a:rPr lang="en-US" sz="3000" dirty="0" smtClean="0"/>
              <a:t>Exempt Events</a:t>
            </a:r>
          </a:p>
          <a:p>
            <a:pPr>
              <a:buFont typeface="Arial" pitchFamily="34" charset="0"/>
              <a:buChar char="•"/>
            </a:pPr>
            <a:r>
              <a:rPr lang="en-US" sz="3000" dirty="0" smtClean="0"/>
              <a:t>Illegal Gaming 3-elements</a:t>
            </a:r>
          </a:p>
          <a:p>
            <a:pPr>
              <a:buFont typeface="Arial" charset="0"/>
              <a:buChar char="•"/>
            </a:pPr>
            <a:endParaRPr lang="en-US" dirty="0" smtClean="0"/>
          </a:p>
          <a:p>
            <a:pPr lvl="1">
              <a:buFont typeface="Arial" charset="0"/>
              <a:buChar char="–"/>
            </a:pPr>
            <a:endParaRPr lang="en-US" dirty="0" smtClean="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randombar(horizontal)">
                                      <p:cBhvr>
                                        <p:cTn id="7" dur="600">
                                          <p:stCondLst>
                                            <p:cond delay="0"/>
                                          </p:stCondLst>
                                        </p:cTn>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flipV="1">
            <a:off x="457200" y="0"/>
            <a:ext cx="8229600" cy="152400"/>
          </a:xfrm>
        </p:spPr>
        <p:txBody>
          <a:bodyPr>
            <a:normAutofit fontScale="90000"/>
          </a:bodyPr>
          <a:lstStyle/>
          <a:p>
            <a:endParaRPr lang="en-US" dirty="0"/>
          </a:p>
        </p:txBody>
      </p:sp>
      <p:sp>
        <p:nvSpPr>
          <p:cNvPr id="2" name="Content Placeholder 1"/>
          <p:cNvSpPr>
            <a:spLocks noGrp="1"/>
          </p:cNvSpPr>
          <p:nvPr>
            <p:ph idx="1"/>
          </p:nvPr>
        </p:nvSpPr>
        <p:spPr/>
        <p:txBody>
          <a:bodyPr/>
          <a:lstStyle/>
          <a:p>
            <a:r>
              <a:rPr lang="en-US" sz="3200" dirty="0" smtClean="0"/>
              <a:t>No…. An employee, officer or owner of a manufacturer or distributor is prohibited from participating in or affiliating in any way with charity gaming operations of a qualified organization of which the employee, officer or owner is a member.  Other than the sale or lease of licensed supplies.</a:t>
            </a:r>
          </a:p>
          <a:p>
            <a:endParaRPr lang="en-US"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152400"/>
          </a:xfrm>
        </p:spPr>
        <p:txBody>
          <a:bodyPr>
            <a:normAutofit fontScale="90000"/>
          </a:bodyPr>
          <a:lstStyle/>
          <a:p>
            <a:endParaRPr lang="en-US" dirty="0"/>
          </a:p>
        </p:txBody>
      </p:sp>
      <p:sp>
        <p:nvSpPr>
          <p:cNvPr id="2" name="Content Placeholder 1"/>
          <p:cNvSpPr>
            <a:spLocks noGrp="1"/>
          </p:cNvSpPr>
          <p:nvPr>
            <p:ph idx="1"/>
          </p:nvPr>
        </p:nvSpPr>
        <p:spPr/>
        <p:txBody>
          <a:bodyPr>
            <a:normAutofit/>
          </a:bodyPr>
          <a:lstStyle/>
          <a:p>
            <a:r>
              <a:rPr lang="en-US" sz="4400" dirty="0" smtClean="0"/>
              <a:t>Can an officer, employee or agent of my business be an officer of a qualified organization?</a:t>
            </a:r>
            <a:endParaRPr lang="en-US" sz="44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152400"/>
          </a:xfrm>
        </p:spPr>
        <p:txBody>
          <a:bodyPr>
            <a:normAutofit fontScale="90000"/>
          </a:bodyPr>
          <a:lstStyle/>
          <a:p>
            <a:endParaRPr lang="en-US" dirty="0"/>
          </a:p>
        </p:txBody>
      </p:sp>
      <p:sp>
        <p:nvSpPr>
          <p:cNvPr id="2" name="Content Placeholder 1"/>
          <p:cNvSpPr>
            <a:spLocks noGrp="1"/>
          </p:cNvSpPr>
          <p:nvPr>
            <p:ph idx="1"/>
          </p:nvPr>
        </p:nvSpPr>
        <p:spPr>
          <a:xfrm>
            <a:off x="457200" y="609600"/>
            <a:ext cx="8229600" cy="5486400"/>
          </a:xfrm>
        </p:spPr>
        <p:txBody>
          <a:bodyPr>
            <a:normAutofit fontScale="92500" lnSpcReduction="20000"/>
          </a:bodyPr>
          <a:lstStyle/>
          <a:p>
            <a:r>
              <a:rPr lang="en-US" dirty="0" smtClean="0"/>
              <a:t>Yes…..But!    If their responsibilities include the oversight of gaming then:</a:t>
            </a:r>
          </a:p>
          <a:p>
            <a:endParaRPr lang="en-US" dirty="0" smtClean="0"/>
          </a:p>
          <a:p>
            <a:r>
              <a:rPr lang="en-US" dirty="0" smtClean="0"/>
              <a:t> the presiding officer of a qualified organization, </a:t>
            </a:r>
            <a:r>
              <a:rPr lang="en-US" b="1" u="sng" dirty="0" smtClean="0"/>
              <a:t>and</a:t>
            </a:r>
            <a:r>
              <a:rPr lang="en-US" dirty="0" smtClean="0"/>
              <a:t> the owner of the business is responsible to submit in writing (on letterhead) to the commission including the position currently held and who will now be responsible for the oversight of the charity gaming. </a:t>
            </a:r>
          </a:p>
          <a:p>
            <a:endParaRPr lang="en-US" dirty="0" smtClean="0"/>
          </a:p>
          <a:p>
            <a:r>
              <a:rPr lang="en-US" dirty="0" smtClean="0"/>
              <a:t>Upon renewal you are required to divulge on line 28 and 29 if any key person, employee or owner is a member of a qualified organization and currently active in their organizations charity gaming activities.  </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76200"/>
          </a:xfrm>
        </p:spPr>
        <p:txBody>
          <a:bodyPr>
            <a:normAutofit fontScale="90000"/>
          </a:bodyPr>
          <a:lstStyle/>
          <a:p>
            <a:endParaRPr lang="en-US" dirty="0"/>
          </a:p>
        </p:txBody>
      </p:sp>
      <p:sp>
        <p:nvSpPr>
          <p:cNvPr id="2" name="Content Placeholder 1"/>
          <p:cNvSpPr>
            <a:spLocks noGrp="1"/>
          </p:cNvSpPr>
          <p:nvPr>
            <p:ph idx="1"/>
          </p:nvPr>
        </p:nvSpPr>
        <p:spPr/>
        <p:txBody>
          <a:bodyPr>
            <a:normAutofit/>
          </a:bodyPr>
          <a:lstStyle/>
          <a:p>
            <a:r>
              <a:rPr lang="en-US" sz="4400" dirty="0" smtClean="0"/>
              <a:t>When I sell my business may I transfer my license to the new owners?</a:t>
            </a:r>
            <a:endParaRPr lang="en-US" sz="44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76200"/>
          </a:xfrm>
        </p:spPr>
        <p:txBody>
          <a:bodyPr>
            <a:normAutofit fontScale="90000"/>
          </a:bodyPr>
          <a:lstStyle/>
          <a:p>
            <a:endParaRPr lang="en-US" dirty="0"/>
          </a:p>
        </p:txBody>
      </p:sp>
      <p:sp>
        <p:nvSpPr>
          <p:cNvPr id="2" name="Content Placeholder 1"/>
          <p:cNvSpPr>
            <a:spLocks noGrp="1"/>
          </p:cNvSpPr>
          <p:nvPr>
            <p:ph idx="1"/>
          </p:nvPr>
        </p:nvSpPr>
        <p:spPr>
          <a:xfrm>
            <a:off x="457200" y="1371600"/>
            <a:ext cx="8229600" cy="4724400"/>
          </a:xfrm>
        </p:spPr>
        <p:txBody>
          <a:bodyPr>
            <a:normAutofit/>
          </a:bodyPr>
          <a:lstStyle/>
          <a:p>
            <a:r>
              <a:rPr lang="en-US" sz="2800" dirty="0" smtClean="0"/>
              <a:t>Gaming Card license is not transferable.</a:t>
            </a:r>
          </a:p>
          <a:p>
            <a:r>
              <a:rPr lang="en-US" sz="2800" dirty="0" smtClean="0"/>
              <a:t>Gaming Card license is not valid if altered in any manner.</a:t>
            </a:r>
          </a:p>
          <a:p>
            <a:r>
              <a:rPr lang="en-US" sz="2800" dirty="0" smtClean="0"/>
              <a:t>If you sell your business or there is a change of ownership you are required to notify the commission on form CG-MDNF within 10 business days from the effective date of sale.  Records must be maintained for six (6) years.  Notification must  include location and actual contact information for the records.</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76200"/>
          </a:xfrm>
        </p:spPr>
        <p:txBody>
          <a:bodyPr>
            <a:normAutofit fontScale="90000"/>
          </a:bodyPr>
          <a:lstStyle/>
          <a:p>
            <a:endParaRPr lang="en-US" dirty="0"/>
          </a:p>
        </p:txBody>
      </p:sp>
      <p:sp>
        <p:nvSpPr>
          <p:cNvPr id="2" name="Content Placeholder 1"/>
          <p:cNvSpPr>
            <a:spLocks noGrp="1"/>
          </p:cNvSpPr>
          <p:nvPr>
            <p:ph idx="1"/>
          </p:nvPr>
        </p:nvSpPr>
        <p:spPr/>
        <p:txBody>
          <a:bodyPr>
            <a:normAutofit/>
          </a:bodyPr>
          <a:lstStyle/>
          <a:p>
            <a:r>
              <a:rPr lang="en-US" sz="4800" dirty="0" smtClean="0"/>
              <a:t>May I get both a manufacturers and distributor license?</a:t>
            </a:r>
            <a:endParaRPr lang="en-US" sz="48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76200"/>
          </a:xfrm>
        </p:spPr>
        <p:txBody>
          <a:bodyPr>
            <a:normAutofit fontScale="90000"/>
          </a:bodyPr>
          <a:lstStyle/>
          <a:p>
            <a:endParaRPr lang="en-US" dirty="0"/>
          </a:p>
        </p:txBody>
      </p:sp>
      <p:sp>
        <p:nvSpPr>
          <p:cNvPr id="2" name="Content Placeholder 1"/>
          <p:cNvSpPr>
            <a:spLocks noGrp="1"/>
          </p:cNvSpPr>
          <p:nvPr>
            <p:ph idx="1"/>
          </p:nvPr>
        </p:nvSpPr>
        <p:spPr/>
        <p:txBody>
          <a:bodyPr/>
          <a:lstStyle/>
          <a:p>
            <a:r>
              <a:rPr lang="en-US" sz="4400" dirty="0" smtClean="0"/>
              <a:t>You may have both </a:t>
            </a:r>
            <a:r>
              <a:rPr lang="en-US" sz="4400" dirty="0" smtClean="0"/>
              <a:t>licenses, </a:t>
            </a:r>
            <a:r>
              <a:rPr lang="en-US" sz="4400" dirty="0" smtClean="0"/>
              <a:t>BUT you have to apply </a:t>
            </a:r>
            <a:r>
              <a:rPr lang="en-US" sz="4400" dirty="0" smtClean="0"/>
              <a:t>and pay the appropriate license fees to </a:t>
            </a:r>
            <a:r>
              <a:rPr lang="en-US" sz="4400" dirty="0" smtClean="0"/>
              <a:t>receive both licenses.</a:t>
            </a:r>
          </a:p>
          <a:p>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76200"/>
          </a:xfrm>
        </p:spPr>
        <p:txBody>
          <a:bodyPr>
            <a:normAutofit fontScale="90000"/>
          </a:bodyPr>
          <a:lstStyle/>
          <a:p>
            <a:endParaRPr lang="en-US" dirty="0"/>
          </a:p>
        </p:txBody>
      </p:sp>
      <p:sp>
        <p:nvSpPr>
          <p:cNvPr id="2" name="Content Placeholder 1"/>
          <p:cNvSpPr>
            <a:spLocks noGrp="1"/>
          </p:cNvSpPr>
          <p:nvPr>
            <p:ph idx="1"/>
          </p:nvPr>
        </p:nvSpPr>
        <p:spPr/>
        <p:txBody>
          <a:bodyPr/>
          <a:lstStyle/>
          <a:p>
            <a:r>
              <a:rPr lang="en-US" sz="4400" dirty="0" smtClean="0"/>
              <a:t>Am I required to have a Retail Merchants Certificate?</a:t>
            </a: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152400"/>
          </a:xfrm>
        </p:spPr>
        <p:txBody>
          <a:bodyPr>
            <a:normAutofit fontScale="90000"/>
          </a:bodyPr>
          <a:lstStyle/>
          <a:p>
            <a:endParaRPr lang="en-US" dirty="0"/>
          </a:p>
        </p:txBody>
      </p:sp>
      <p:sp>
        <p:nvSpPr>
          <p:cNvPr id="2" name="Content Placeholder 1"/>
          <p:cNvSpPr>
            <a:spLocks noGrp="1"/>
          </p:cNvSpPr>
          <p:nvPr>
            <p:ph idx="1"/>
          </p:nvPr>
        </p:nvSpPr>
        <p:spPr/>
        <p:txBody>
          <a:bodyPr>
            <a:normAutofit fontScale="92500" lnSpcReduction="20000"/>
          </a:bodyPr>
          <a:lstStyle/>
          <a:p>
            <a:r>
              <a:rPr lang="en-US" sz="4400" dirty="0" smtClean="0"/>
              <a:t>You will have to verify with the Department of Revenue if one is needed for your business.</a:t>
            </a:r>
          </a:p>
          <a:p>
            <a:endParaRPr lang="en-US" sz="4400" dirty="0" smtClean="0"/>
          </a:p>
          <a:p>
            <a:r>
              <a:rPr lang="en-US" sz="4400" dirty="0" smtClean="0"/>
              <a:t>If required to have Indiana Registered Retail Merchant Certificate you must attach it to application.</a:t>
            </a:r>
          </a:p>
          <a:p>
            <a:endParaRPr lang="en-US" sz="4400" dirty="0" smtClean="0"/>
          </a:p>
          <a:p>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76200"/>
          </a:xfrm>
        </p:spPr>
        <p:txBody>
          <a:bodyPr>
            <a:normAutofit fontScale="90000"/>
          </a:bodyPr>
          <a:lstStyle/>
          <a:p>
            <a:endParaRPr lang="en-US" dirty="0"/>
          </a:p>
        </p:txBody>
      </p:sp>
      <p:sp>
        <p:nvSpPr>
          <p:cNvPr id="2" name="Content Placeholder 1"/>
          <p:cNvSpPr>
            <a:spLocks noGrp="1"/>
          </p:cNvSpPr>
          <p:nvPr>
            <p:ph idx="1"/>
          </p:nvPr>
        </p:nvSpPr>
        <p:spPr>
          <a:xfrm>
            <a:off x="457200" y="1981200"/>
            <a:ext cx="8229600" cy="4114800"/>
          </a:xfrm>
        </p:spPr>
        <p:txBody>
          <a:bodyPr>
            <a:normAutofit/>
          </a:bodyPr>
          <a:lstStyle/>
          <a:p>
            <a:r>
              <a:rPr lang="en-US" sz="3600" dirty="0" smtClean="0"/>
              <a:t>When do I have to submit my quarterly reports?</a:t>
            </a:r>
            <a:endParaRPr lang="en-US" sz="3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n-US" smtClean="0"/>
              <a:t>Types of Events Allowed 	</a:t>
            </a:r>
            <a:endParaRPr lang="en-US" dirty="0" smtClean="0"/>
          </a:p>
        </p:txBody>
      </p:sp>
      <p:sp>
        <p:nvSpPr>
          <p:cNvPr id="3075" name="Rectangle 3"/>
          <p:cNvSpPr>
            <a:spLocks noGrp="1" noChangeArrowheads="1"/>
          </p:cNvSpPr>
          <p:nvPr>
            <p:ph idx="1"/>
          </p:nvPr>
        </p:nvSpPr>
        <p:spPr/>
        <p:txBody>
          <a:bodyPr/>
          <a:lstStyle/>
          <a:p>
            <a:r>
              <a:rPr lang="en-US" dirty="0" smtClean="0"/>
              <a:t>Bingo </a:t>
            </a:r>
          </a:p>
          <a:p>
            <a:r>
              <a:rPr lang="en-US" dirty="0" smtClean="0"/>
              <a:t>Charity Game Night</a:t>
            </a:r>
          </a:p>
          <a:p>
            <a:r>
              <a:rPr lang="en-US" dirty="0" smtClean="0"/>
              <a:t>Raffle</a:t>
            </a:r>
          </a:p>
          <a:p>
            <a:r>
              <a:rPr lang="en-US" dirty="0" smtClean="0"/>
              <a:t>Annual PPT</a:t>
            </a:r>
          </a:p>
          <a:p>
            <a:r>
              <a:rPr lang="en-US" dirty="0" smtClean="0"/>
              <a:t>Door Prize</a:t>
            </a:r>
          </a:p>
          <a:p>
            <a:r>
              <a:rPr lang="en-US" dirty="0" smtClean="0"/>
              <a:t>Water Race</a:t>
            </a:r>
          </a:p>
          <a:p>
            <a:r>
              <a:rPr lang="en-US" dirty="0" smtClean="0"/>
              <a:t>Guessing Game</a:t>
            </a:r>
          </a:p>
          <a:p>
            <a:r>
              <a:rPr lang="en-US" dirty="0" smtClean="0"/>
              <a:t>Festival</a:t>
            </a:r>
          </a:p>
          <a:p>
            <a:endParaRPr lang="en-US" dirty="0" smtClean="0"/>
          </a:p>
          <a:p>
            <a:pPr lvl="1"/>
            <a:endParaRPr lang="en-US" dirty="0" smtClean="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randombar(horizontal)">
                                      <p:cBhvr>
                                        <p:cTn id="7" dur="600">
                                          <p:stCondLst>
                                            <p:cond delay="0"/>
                                          </p:stCondLst>
                                        </p:cTn>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3075">
                                            <p:txEl>
                                              <p:pRg st="0" end="0"/>
                                            </p:txEl>
                                          </p:spTgt>
                                        </p:tgtEl>
                                        <p:attrNameLst>
                                          <p:attrName>style.visibility</p:attrName>
                                        </p:attrNameLst>
                                      </p:cBhvr>
                                      <p:to>
                                        <p:strVal val="visible"/>
                                      </p:to>
                                    </p:set>
                                    <p:animEffect transition="in" filter="randombar(horizontal)">
                                      <p:cBhvr>
                                        <p:cTn id="12" dur="500"/>
                                        <p:tgtEl>
                                          <p:spTgt spid="307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3075">
                                            <p:txEl>
                                              <p:pRg st="1" end="1"/>
                                            </p:txEl>
                                          </p:spTgt>
                                        </p:tgtEl>
                                        <p:attrNameLst>
                                          <p:attrName>style.visibility</p:attrName>
                                        </p:attrNameLst>
                                      </p:cBhvr>
                                      <p:to>
                                        <p:strVal val="visible"/>
                                      </p:to>
                                    </p:set>
                                    <p:animEffect transition="in" filter="randombar(horizontal)">
                                      <p:cBhvr>
                                        <p:cTn id="17" dur="500"/>
                                        <p:tgtEl>
                                          <p:spTgt spid="307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3075">
                                            <p:txEl>
                                              <p:pRg st="2" end="2"/>
                                            </p:txEl>
                                          </p:spTgt>
                                        </p:tgtEl>
                                        <p:attrNameLst>
                                          <p:attrName>style.visibility</p:attrName>
                                        </p:attrNameLst>
                                      </p:cBhvr>
                                      <p:to>
                                        <p:strVal val="visible"/>
                                      </p:to>
                                    </p:set>
                                    <p:animEffect transition="in" filter="randombar(horizontal)">
                                      <p:cBhvr>
                                        <p:cTn id="22" dur="500"/>
                                        <p:tgtEl>
                                          <p:spTgt spid="3075">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3075">
                                            <p:txEl>
                                              <p:pRg st="3" end="3"/>
                                            </p:txEl>
                                          </p:spTgt>
                                        </p:tgtEl>
                                        <p:attrNameLst>
                                          <p:attrName>style.visibility</p:attrName>
                                        </p:attrNameLst>
                                      </p:cBhvr>
                                      <p:to>
                                        <p:strVal val="visible"/>
                                      </p:to>
                                    </p:set>
                                    <p:animEffect transition="in" filter="randombar(horizontal)">
                                      <p:cBhvr>
                                        <p:cTn id="27" dur="500"/>
                                        <p:tgtEl>
                                          <p:spTgt spid="3075">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3075">
                                            <p:txEl>
                                              <p:pRg st="4" end="4"/>
                                            </p:txEl>
                                          </p:spTgt>
                                        </p:tgtEl>
                                        <p:attrNameLst>
                                          <p:attrName>style.visibility</p:attrName>
                                        </p:attrNameLst>
                                      </p:cBhvr>
                                      <p:to>
                                        <p:strVal val="visible"/>
                                      </p:to>
                                    </p:set>
                                    <p:animEffect transition="in" filter="randombar(horizontal)">
                                      <p:cBhvr>
                                        <p:cTn id="32" dur="500"/>
                                        <p:tgtEl>
                                          <p:spTgt spid="3075">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3075">
                                            <p:txEl>
                                              <p:pRg st="5" end="5"/>
                                            </p:txEl>
                                          </p:spTgt>
                                        </p:tgtEl>
                                        <p:attrNameLst>
                                          <p:attrName>style.visibility</p:attrName>
                                        </p:attrNameLst>
                                      </p:cBhvr>
                                      <p:to>
                                        <p:strVal val="visible"/>
                                      </p:to>
                                    </p:set>
                                    <p:animEffect transition="in" filter="randombar(horizontal)">
                                      <p:cBhvr>
                                        <p:cTn id="37" dur="500"/>
                                        <p:tgtEl>
                                          <p:spTgt spid="3075">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3075">
                                            <p:txEl>
                                              <p:pRg st="6" end="6"/>
                                            </p:txEl>
                                          </p:spTgt>
                                        </p:tgtEl>
                                        <p:attrNameLst>
                                          <p:attrName>style.visibility</p:attrName>
                                        </p:attrNameLst>
                                      </p:cBhvr>
                                      <p:to>
                                        <p:strVal val="visible"/>
                                      </p:to>
                                    </p:set>
                                    <p:animEffect transition="in" filter="randombar(horizontal)">
                                      <p:cBhvr>
                                        <p:cTn id="42" dur="500"/>
                                        <p:tgtEl>
                                          <p:spTgt spid="3075">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3075">
                                            <p:txEl>
                                              <p:pRg st="7" end="7"/>
                                            </p:txEl>
                                          </p:spTgt>
                                        </p:tgtEl>
                                        <p:attrNameLst>
                                          <p:attrName>style.visibility</p:attrName>
                                        </p:attrNameLst>
                                      </p:cBhvr>
                                      <p:to>
                                        <p:strVal val="visible"/>
                                      </p:to>
                                    </p:set>
                                    <p:animEffect transition="in" filter="randombar(horizontal)">
                                      <p:cBhvr>
                                        <p:cTn id="47" dur="500"/>
                                        <p:tgtEl>
                                          <p:spTgt spid="307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76200"/>
          </a:xfrm>
        </p:spPr>
        <p:txBody>
          <a:bodyPr>
            <a:normAutofit fontScale="90000"/>
          </a:bodyPr>
          <a:lstStyle/>
          <a:p>
            <a:endParaRPr lang="en-US" dirty="0"/>
          </a:p>
        </p:txBody>
      </p:sp>
      <p:sp>
        <p:nvSpPr>
          <p:cNvPr id="2" name="Content Placeholder 1"/>
          <p:cNvSpPr>
            <a:spLocks noGrp="1"/>
          </p:cNvSpPr>
          <p:nvPr>
            <p:ph idx="1"/>
          </p:nvPr>
        </p:nvSpPr>
        <p:spPr>
          <a:xfrm>
            <a:off x="457200" y="381000"/>
            <a:ext cx="8229600" cy="5715000"/>
          </a:xfrm>
        </p:spPr>
        <p:txBody>
          <a:bodyPr>
            <a:normAutofit fontScale="77500" lnSpcReduction="20000"/>
          </a:bodyPr>
          <a:lstStyle/>
          <a:p>
            <a:endParaRPr lang="en-US" dirty="0" smtClean="0"/>
          </a:p>
          <a:p>
            <a:endParaRPr lang="en-US" sz="3600" dirty="0" smtClean="0"/>
          </a:p>
          <a:p>
            <a:r>
              <a:rPr lang="en-US" sz="3600" dirty="0" smtClean="0"/>
              <a:t> Quarterly reporting periods are based on the licensed period of your annual license. You will receive documentation of the required quarterly periods at the time you receive your license.</a:t>
            </a:r>
          </a:p>
          <a:p>
            <a:endParaRPr lang="en-US" sz="3600" dirty="0" smtClean="0"/>
          </a:p>
          <a:p>
            <a:r>
              <a:rPr lang="en-US" sz="3600" dirty="0" smtClean="0"/>
              <a:t>Quarterly sales reports are due the 20</a:t>
            </a:r>
            <a:r>
              <a:rPr lang="en-US" sz="3600" baseline="30000" dirty="0" smtClean="0"/>
              <a:t>th</a:t>
            </a:r>
            <a:r>
              <a:rPr lang="en-US" sz="3600" dirty="0" smtClean="0"/>
              <a:t> day of the month following your assigned quarterly periods.</a:t>
            </a:r>
          </a:p>
          <a:p>
            <a:endParaRPr lang="en-US" sz="3600" dirty="0" smtClean="0"/>
          </a:p>
          <a:p>
            <a:r>
              <a:rPr lang="en-US" sz="3600" dirty="0" smtClean="0"/>
              <a:t>Must be timely, Current valid license number , FID  numbers must be  correct for each organization.</a:t>
            </a:r>
          </a:p>
          <a:p>
            <a:endParaRPr lang="en-US" sz="3600" dirty="0" smtClean="0"/>
          </a:p>
          <a:p>
            <a:endParaRPr lang="en-US" sz="36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45719"/>
          </a:xfrm>
        </p:spPr>
        <p:txBody>
          <a:bodyPr>
            <a:normAutofit fontScale="90000"/>
          </a:bodyPr>
          <a:lstStyle/>
          <a:p>
            <a:endParaRPr lang="en-US" dirty="0"/>
          </a:p>
        </p:txBody>
      </p:sp>
      <p:sp>
        <p:nvSpPr>
          <p:cNvPr id="2" name="Content Placeholder 1"/>
          <p:cNvSpPr>
            <a:spLocks noGrp="1"/>
          </p:cNvSpPr>
          <p:nvPr>
            <p:ph idx="1"/>
          </p:nvPr>
        </p:nvSpPr>
        <p:spPr/>
        <p:txBody>
          <a:bodyPr>
            <a:normAutofit/>
          </a:bodyPr>
          <a:lstStyle/>
          <a:p>
            <a:r>
              <a:rPr lang="en-US" sz="4400" dirty="0" smtClean="0"/>
              <a:t>What is required for a sales invoice?</a:t>
            </a:r>
            <a:endParaRPr lang="en-US" sz="4400"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76200"/>
          </a:xfrm>
        </p:spPr>
        <p:txBody>
          <a:bodyPr>
            <a:normAutofit fontScale="90000"/>
          </a:bodyPr>
          <a:lstStyle/>
          <a:p>
            <a:endParaRPr lang="en-US" dirty="0"/>
          </a:p>
        </p:txBody>
      </p:sp>
      <p:sp>
        <p:nvSpPr>
          <p:cNvPr id="2" name="Content Placeholder 1"/>
          <p:cNvSpPr>
            <a:spLocks noGrp="1"/>
          </p:cNvSpPr>
          <p:nvPr>
            <p:ph idx="1"/>
          </p:nvPr>
        </p:nvSpPr>
        <p:spPr/>
        <p:txBody>
          <a:bodyPr/>
          <a:lstStyle/>
          <a:p>
            <a:r>
              <a:rPr lang="en-US" sz="3600" dirty="0" smtClean="0"/>
              <a:t>You must use a general sales invoice which:</a:t>
            </a:r>
          </a:p>
          <a:p>
            <a:r>
              <a:rPr lang="en-US" sz="3600" dirty="0" smtClean="0"/>
              <a:t>Is numbered consecutively</a:t>
            </a:r>
          </a:p>
          <a:p>
            <a:r>
              <a:rPr lang="en-US" sz="3600" dirty="0" smtClean="0"/>
              <a:t>Is 2 parts, one for customer and one for your invoice file.</a:t>
            </a:r>
          </a:p>
          <a:p>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152400"/>
          </a:xfrm>
        </p:spPr>
        <p:txBody>
          <a:bodyPr>
            <a:normAutofit fontScale="90000"/>
          </a:bodyPr>
          <a:lstStyle/>
          <a:p>
            <a:endParaRPr lang="en-US" dirty="0"/>
          </a:p>
        </p:txBody>
      </p:sp>
      <p:sp>
        <p:nvSpPr>
          <p:cNvPr id="2" name="Content Placeholder 1"/>
          <p:cNvSpPr>
            <a:spLocks noGrp="1"/>
          </p:cNvSpPr>
          <p:nvPr>
            <p:ph idx="1"/>
          </p:nvPr>
        </p:nvSpPr>
        <p:spPr/>
        <p:txBody>
          <a:bodyPr>
            <a:normAutofit/>
          </a:bodyPr>
          <a:lstStyle/>
          <a:p>
            <a:r>
              <a:rPr lang="en-US" sz="4000" dirty="0" smtClean="0"/>
              <a:t>Can we issue a credit memo and if so what information is required?</a:t>
            </a:r>
            <a:endParaRPr lang="en-US" sz="40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76200"/>
          </a:xfrm>
        </p:spPr>
        <p:txBody>
          <a:bodyPr>
            <a:normAutofit fontScale="90000"/>
          </a:bodyPr>
          <a:lstStyle/>
          <a:p>
            <a:endParaRPr lang="en-US" dirty="0"/>
          </a:p>
        </p:txBody>
      </p:sp>
      <p:sp>
        <p:nvSpPr>
          <p:cNvPr id="2" name="Content Placeholder 1"/>
          <p:cNvSpPr>
            <a:spLocks noGrp="1"/>
          </p:cNvSpPr>
          <p:nvPr>
            <p:ph idx="1"/>
          </p:nvPr>
        </p:nvSpPr>
        <p:spPr/>
        <p:txBody>
          <a:bodyPr/>
          <a:lstStyle/>
          <a:p>
            <a:r>
              <a:rPr lang="en-US" sz="4000" dirty="0" smtClean="0"/>
              <a:t>Yes……</a:t>
            </a:r>
          </a:p>
          <a:p>
            <a:endParaRPr lang="en-US" sz="4000" dirty="0" smtClean="0"/>
          </a:p>
          <a:p>
            <a:r>
              <a:rPr lang="en-US" sz="4000" dirty="0" smtClean="0"/>
              <a:t>Must be prepared in the same detail as if they were sales invoices….</a:t>
            </a:r>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76200"/>
          </a:xfrm>
        </p:spPr>
        <p:txBody>
          <a:bodyPr>
            <a:normAutofit fontScale="90000"/>
          </a:bodyPr>
          <a:lstStyle/>
          <a:p>
            <a:endParaRPr lang="en-US" dirty="0"/>
          </a:p>
        </p:txBody>
      </p:sp>
      <p:sp>
        <p:nvSpPr>
          <p:cNvPr id="2" name="Content Placeholder 1"/>
          <p:cNvSpPr>
            <a:spLocks noGrp="1"/>
          </p:cNvSpPr>
          <p:nvPr>
            <p:ph idx="1"/>
          </p:nvPr>
        </p:nvSpPr>
        <p:spPr/>
        <p:txBody>
          <a:bodyPr>
            <a:normAutofit/>
          </a:bodyPr>
          <a:lstStyle/>
          <a:p>
            <a:r>
              <a:rPr lang="en-US" sz="4000" dirty="0" smtClean="0"/>
              <a:t>What information is required on a sales invoice?</a:t>
            </a:r>
            <a:endParaRPr lang="en-US" sz="4000"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76200"/>
          </a:xfrm>
        </p:spPr>
        <p:txBody>
          <a:bodyPr>
            <a:normAutofit fontScale="90000"/>
          </a:bodyPr>
          <a:lstStyle/>
          <a:p>
            <a:endParaRPr lang="en-US" dirty="0"/>
          </a:p>
        </p:txBody>
      </p:sp>
      <p:sp>
        <p:nvSpPr>
          <p:cNvPr id="2" name="Content Placeholder 1"/>
          <p:cNvSpPr>
            <a:spLocks noGrp="1"/>
          </p:cNvSpPr>
          <p:nvPr>
            <p:ph idx="1"/>
          </p:nvPr>
        </p:nvSpPr>
        <p:spPr>
          <a:xfrm>
            <a:off x="457200" y="304800"/>
            <a:ext cx="8229600" cy="5791200"/>
          </a:xfrm>
        </p:spPr>
        <p:txBody>
          <a:bodyPr>
            <a:normAutofit lnSpcReduction="10000"/>
          </a:bodyPr>
          <a:lstStyle/>
          <a:p>
            <a:r>
              <a:rPr lang="en-US" sz="3200" dirty="0" smtClean="0"/>
              <a:t>Date of sale</a:t>
            </a:r>
          </a:p>
          <a:p>
            <a:r>
              <a:rPr lang="en-US" sz="3200" dirty="0" smtClean="0"/>
              <a:t>Customer Name and business address</a:t>
            </a:r>
          </a:p>
          <a:p>
            <a:r>
              <a:rPr lang="en-US" sz="3200" dirty="0" smtClean="0"/>
              <a:t>Full description of each item sold</a:t>
            </a:r>
          </a:p>
          <a:p>
            <a:r>
              <a:rPr lang="en-US" sz="3200" dirty="0" smtClean="0"/>
              <a:t>Serial number of each item</a:t>
            </a:r>
          </a:p>
          <a:p>
            <a:r>
              <a:rPr lang="en-US" sz="3200" dirty="0" smtClean="0"/>
              <a:t>Quantity and sale price of each item</a:t>
            </a:r>
          </a:p>
          <a:p>
            <a:r>
              <a:rPr lang="en-US" sz="3200" dirty="0" smtClean="0"/>
              <a:t>Customer’s </a:t>
            </a:r>
            <a:r>
              <a:rPr lang="en-US" sz="3200" u="sng" dirty="0" smtClean="0"/>
              <a:t>current</a:t>
            </a:r>
            <a:r>
              <a:rPr lang="en-US" sz="3200" dirty="0" smtClean="0"/>
              <a:t> </a:t>
            </a:r>
            <a:r>
              <a:rPr lang="en-US" sz="3200" u="sng" dirty="0" smtClean="0"/>
              <a:t>valid</a:t>
            </a:r>
            <a:r>
              <a:rPr lang="en-US" sz="3200" dirty="0" smtClean="0"/>
              <a:t> license number, current at the time of sale (invoicing).  If an Exempt Event write Exempt Event.</a:t>
            </a:r>
          </a:p>
          <a:p>
            <a:r>
              <a:rPr lang="en-US" sz="3200" dirty="0" smtClean="0"/>
              <a:t>Your current license number</a:t>
            </a:r>
          </a:p>
          <a:p>
            <a:r>
              <a:rPr lang="en-US" sz="3200" dirty="0" smtClean="0"/>
              <a:t>Separately show gaming excise tax collected. (if applicable)</a:t>
            </a:r>
          </a:p>
          <a:p>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76200"/>
          </a:xfrm>
        </p:spPr>
        <p:txBody>
          <a:bodyPr>
            <a:normAutofit fontScale="90000"/>
          </a:bodyPr>
          <a:lstStyle/>
          <a:p>
            <a:endParaRPr lang="en-US"/>
          </a:p>
        </p:txBody>
      </p:sp>
      <p:sp>
        <p:nvSpPr>
          <p:cNvPr id="2" name="Content Placeholder 1"/>
          <p:cNvSpPr>
            <a:spLocks noGrp="1"/>
          </p:cNvSpPr>
          <p:nvPr>
            <p:ph idx="1"/>
          </p:nvPr>
        </p:nvSpPr>
        <p:spPr>
          <a:xfrm>
            <a:off x="457200" y="2133600"/>
            <a:ext cx="8229600" cy="3962400"/>
          </a:xfrm>
        </p:spPr>
        <p:txBody>
          <a:bodyPr>
            <a:normAutofit/>
          </a:bodyPr>
          <a:lstStyle/>
          <a:p>
            <a:r>
              <a:rPr lang="en-US" sz="4000" dirty="0" smtClean="0"/>
              <a:t>May we use electronic invoices?</a:t>
            </a:r>
          </a:p>
          <a:p>
            <a:r>
              <a:rPr lang="en-US" sz="4000" dirty="0" smtClean="0"/>
              <a:t>Could we email them?</a:t>
            </a:r>
          </a:p>
          <a:p>
            <a:r>
              <a:rPr lang="en-US" sz="4000" dirty="0" smtClean="0"/>
              <a:t>Must they be protected?</a:t>
            </a:r>
          </a:p>
          <a:p>
            <a:endParaRPr lang="en-US" sz="4000" dirty="0" smtClean="0"/>
          </a:p>
          <a:p>
            <a:endParaRPr lang="en-US" sz="4000"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76200"/>
          </a:xfrm>
        </p:spPr>
        <p:txBody>
          <a:bodyPr>
            <a:normAutofit fontScale="90000"/>
          </a:bodyPr>
          <a:lstStyle/>
          <a:p>
            <a:endParaRPr lang="en-US" dirty="0"/>
          </a:p>
        </p:txBody>
      </p:sp>
      <p:sp>
        <p:nvSpPr>
          <p:cNvPr id="2" name="Content Placeholder 1"/>
          <p:cNvSpPr>
            <a:spLocks noGrp="1"/>
          </p:cNvSpPr>
          <p:nvPr>
            <p:ph idx="1"/>
          </p:nvPr>
        </p:nvSpPr>
        <p:spPr>
          <a:xfrm>
            <a:off x="457200" y="457200"/>
            <a:ext cx="8229600" cy="5638800"/>
          </a:xfrm>
        </p:spPr>
        <p:txBody>
          <a:bodyPr/>
          <a:lstStyle/>
          <a:p>
            <a:r>
              <a:rPr lang="en-US" dirty="0" smtClean="0"/>
              <a:t>You may provide </a:t>
            </a:r>
            <a:r>
              <a:rPr lang="en-US" dirty="0" smtClean="0"/>
              <a:t>electronic </a:t>
            </a:r>
            <a:r>
              <a:rPr lang="en-US" dirty="0" smtClean="0"/>
              <a:t>invoices and credit memo’s as long as they:</a:t>
            </a:r>
          </a:p>
          <a:p>
            <a:r>
              <a:rPr lang="en-US" dirty="0" smtClean="0"/>
              <a:t>Meet all the requirements and contain all of the information for sales invoices and credit memos.</a:t>
            </a:r>
          </a:p>
          <a:p>
            <a:endParaRPr lang="en-US" dirty="0" smtClean="0"/>
          </a:p>
          <a:p>
            <a:r>
              <a:rPr lang="en-US" dirty="0" smtClean="0"/>
              <a:t>They must be sent in “read only” format that cannot be altered by the receiver.</a:t>
            </a:r>
          </a:p>
          <a:p>
            <a:endParaRPr lang="en-US" dirty="0" smtClean="0"/>
          </a:p>
          <a:p>
            <a:r>
              <a:rPr lang="en-US" dirty="0" smtClean="0"/>
              <a:t>You must maintain conformation that the invoice was received by the appropriate email address.</a:t>
            </a:r>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04800"/>
            <a:ext cx="8229600" cy="152400"/>
          </a:xfrm>
        </p:spPr>
        <p:txBody>
          <a:bodyPr>
            <a:normAutofit fontScale="90000"/>
          </a:bodyPr>
          <a:lstStyle/>
          <a:p>
            <a:endParaRPr lang="en-US" dirty="0"/>
          </a:p>
        </p:txBody>
      </p:sp>
      <p:sp>
        <p:nvSpPr>
          <p:cNvPr id="2" name="Content Placeholder 1"/>
          <p:cNvSpPr>
            <a:spLocks noGrp="1"/>
          </p:cNvSpPr>
          <p:nvPr>
            <p:ph idx="1"/>
          </p:nvPr>
        </p:nvSpPr>
        <p:spPr/>
        <p:txBody>
          <a:bodyPr>
            <a:normAutofit/>
          </a:bodyPr>
          <a:lstStyle/>
          <a:p>
            <a:r>
              <a:rPr lang="en-US" sz="4000" dirty="0" smtClean="0"/>
              <a:t>Are we required to keep a monthly sales journal?  If so what information is required?</a:t>
            </a:r>
            <a:endParaRPr lang="en-US" sz="40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Bingo</a:t>
            </a:r>
            <a:endParaRPr lang="en-US" dirty="0"/>
          </a:p>
        </p:txBody>
      </p:sp>
      <p:sp>
        <p:nvSpPr>
          <p:cNvPr id="161793" name="Rectangle 1"/>
          <p:cNvSpPr>
            <a:spLocks noChangeArrowheads="1"/>
          </p:cNvSpPr>
          <p:nvPr/>
        </p:nvSpPr>
        <p:spPr bwMode="auto">
          <a:xfrm>
            <a:off x="0" y="1542958"/>
            <a:ext cx="9144000" cy="5416868"/>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p>
            <a:pPr>
              <a:buFont typeface="Symbol" pitchFamily="18" charset="2"/>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Conduct bingo events</a:t>
            </a:r>
          </a:p>
          <a:p>
            <a:pPr>
              <a:buFont typeface="Symbol" pitchFamily="18" charset="2"/>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Conduct raffle drawings</a:t>
            </a:r>
            <a:endParaRPr lang="en-US" sz="2000" dirty="0" smtClean="0">
              <a:latin typeface="Arial" pitchFamily="34" charset="0"/>
              <a:cs typeface="Arial" pitchFamily="34" charset="0"/>
            </a:endParaRPr>
          </a:p>
          <a:p>
            <a:pPr>
              <a:buFont typeface="Symbol" pitchFamily="18" charset="2"/>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Conduct door prize drawings</a:t>
            </a:r>
            <a:endParaRPr lang="en-US" sz="2000" dirty="0" smtClean="0">
              <a:latin typeface="Arial" pitchFamily="34" charset="0"/>
              <a:cs typeface="Arial" pitchFamily="34" charset="0"/>
            </a:endParaRPr>
          </a:p>
          <a:p>
            <a:pPr>
              <a:buFont typeface="Symbol" pitchFamily="18" charset="2"/>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Sell pull-tabs, punchboards, and tip boards at the allowable event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Payout limitation per bingo </a:t>
            </a:r>
            <a:r>
              <a:rPr kumimoji="0" lang="en-US"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game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is $1,000.00 </a:t>
            </a: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Payout limitation per bingo </a:t>
            </a:r>
            <a:r>
              <a:rPr kumimoji="0" lang="en-US"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event </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is $6,000.00 </a:t>
            </a:r>
          </a:p>
          <a:p>
            <a:pPr>
              <a:buFontTx/>
              <a:buChar char="•"/>
              <a:tabLst>
                <a:tab pos="914400" algn="l"/>
              </a:tabLst>
            </a:pPr>
            <a:r>
              <a:rPr lang="en-US" sz="2000" dirty="0" smtClean="0">
                <a:latin typeface="Arial" pitchFamily="34" charset="0"/>
                <a:ea typeface="Times New Roman" pitchFamily="18" charset="0"/>
                <a:cs typeface="Arial" pitchFamily="34" charset="0"/>
              </a:rPr>
              <a:t>Pull tab game played with bingo blower is allowed, as long as it is sold as a pull tab game, played as a pull tab game and reported as a pull tab game.  It is not considered as part of the bingo payout.</a:t>
            </a:r>
            <a:endPar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 qualified organization may request special permission to increase the bingo prize payout of an </a:t>
            </a:r>
            <a:r>
              <a:rPr kumimoji="0" lang="en-US" sz="2000" b="0"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event</a:t>
            </a: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from $6,000 to $10,000 two (2) times per year </a:t>
            </a: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total value of all raffle prizes may not exceed $5,000 </a:t>
            </a: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 qualified organization may request special permission to increase the total value of a raffle prize payout to $25,000 if conducted at another allowable event one (1) time per year</a:t>
            </a: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total value of all door prizes may not exceed $1,500 </a:t>
            </a: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endParaRPr kumimoji="0" lang="en-US"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152400"/>
          </a:xfrm>
        </p:spPr>
        <p:txBody>
          <a:bodyPr>
            <a:normAutofit fontScale="90000"/>
          </a:bodyPr>
          <a:lstStyle/>
          <a:p>
            <a:endParaRPr lang="en-US" dirty="0"/>
          </a:p>
        </p:txBody>
      </p:sp>
      <p:sp>
        <p:nvSpPr>
          <p:cNvPr id="2" name="Content Placeholder 1"/>
          <p:cNvSpPr>
            <a:spLocks noGrp="1"/>
          </p:cNvSpPr>
          <p:nvPr>
            <p:ph idx="1"/>
          </p:nvPr>
        </p:nvSpPr>
        <p:spPr>
          <a:xfrm>
            <a:off x="457200" y="685800"/>
            <a:ext cx="8229600" cy="5410200"/>
          </a:xfrm>
        </p:spPr>
        <p:txBody>
          <a:bodyPr/>
          <a:lstStyle/>
          <a:p>
            <a:r>
              <a:rPr lang="en-US" sz="3200" dirty="0" smtClean="0"/>
              <a:t>Yes…</a:t>
            </a:r>
          </a:p>
          <a:p>
            <a:endParaRPr lang="en-US" sz="3200" dirty="0" smtClean="0"/>
          </a:p>
          <a:p>
            <a:r>
              <a:rPr lang="en-US" sz="3200" dirty="0" smtClean="0"/>
              <a:t>Date of Sale</a:t>
            </a:r>
          </a:p>
          <a:p>
            <a:r>
              <a:rPr lang="en-US" sz="3200" dirty="0" smtClean="0"/>
              <a:t>Invoice number of sale</a:t>
            </a:r>
          </a:p>
          <a:p>
            <a:r>
              <a:rPr lang="en-US" sz="3200" dirty="0" smtClean="0"/>
              <a:t>Customer name and account number</a:t>
            </a:r>
          </a:p>
          <a:p>
            <a:r>
              <a:rPr lang="en-US" sz="3200" dirty="0" smtClean="0"/>
              <a:t>Total amount of invoice</a:t>
            </a:r>
          </a:p>
          <a:p>
            <a:r>
              <a:rPr lang="en-US" sz="3200" dirty="0" smtClean="0"/>
              <a:t>Total amount of gaming card excise tax by sale. (if applicable)</a:t>
            </a:r>
          </a:p>
          <a:p>
            <a:endParaRPr lang="en-US" sz="3200" dirty="0" smtClean="0"/>
          </a:p>
          <a:p>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45719"/>
          </a:xfrm>
        </p:spPr>
        <p:txBody>
          <a:bodyPr>
            <a:normAutofit fontScale="90000"/>
          </a:bodyPr>
          <a:lstStyle/>
          <a:p>
            <a:endParaRPr lang="en-US" dirty="0"/>
          </a:p>
        </p:txBody>
      </p:sp>
      <p:sp>
        <p:nvSpPr>
          <p:cNvPr id="2" name="Content Placeholder 1"/>
          <p:cNvSpPr>
            <a:spLocks noGrp="1"/>
          </p:cNvSpPr>
          <p:nvPr>
            <p:ph idx="1"/>
          </p:nvPr>
        </p:nvSpPr>
        <p:spPr/>
        <p:txBody>
          <a:bodyPr>
            <a:normAutofit/>
          </a:bodyPr>
          <a:lstStyle/>
          <a:p>
            <a:r>
              <a:rPr lang="en-US" sz="4000" dirty="0" smtClean="0"/>
              <a:t>What other reports are we required to keep?</a:t>
            </a:r>
            <a:endParaRPr lang="en-US" sz="4000"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76200"/>
          </a:xfrm>
        </p:spPr>
        <p:txBody>
          <a:bodyPr>
            <a:normAutofit fontScale="90000"/>
          </a:bodyPr>
          <a:lstStyle/>
          <a:p>
            <a:endParaRPr lang="en-US" dirty="0"/>
          </a:p>
        </p:txBody>
      </p:sp>
      <p:sp>
        <p:nvSpPr>
          <p:cNvPr id="2" name="Content Placeholder 1"/>
          <p:cNvSpPr>
            <a:spLocks noGrp="1"/>
          </p:cNvSpPr>
          <p:nvPr>
            <p:ph idx="1"/>
          </p:nvPr>
        </p:nvSpPr>
        <p:spPr/>
        <p:txBody>
          <a:bodyPr>
            <a:normAutofit fontScale="92500" lnSpcReduction="10000"/>
          </a:bodyPr>
          <a:lstStyle/>
          <a:p>
            <a:r>
              <a:rPr lang="en-US" dirty="0" smtClean="0"/>
              <a:t>You must keep a complete and current list of persons authorized to represent your company to Indiana customers.  They can be members of a qualified organization, but they may not be involved in the gaming in any manner, other than sale of the products.</a:t>
            </a:r>
          </a:p>
          <a:p>
            <a:endParaRPr lang="en-US" dirty="0" smtClean="0"/>
          </a:p>
          <a:p>
            <a:r>
              <a:rPr lang="en-US" dirty="0" smtClean="0"/>
              <a:t>You must keep purchase records documenting that all purchases made by you of bingo supplies, equipment, pull tabs, punchboards, and tip boards and any other licensed supplies came from a licensed manufacturer or distributor.</a:t>
            </a:r>
          </a:p>
          <a:p>
            <a:endParaRPr 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flipV="1">
            <a:off x="457200" y="0"/>
            <a:ext cx="8229600" cy="152400"/>
          </a:xfrm>
        </p:spPr>
        <p:txBody>
          <a:bodyPr>
            <a:normAutofit fontScale="90000"/>
          </a:bodyPr>
          <a:lstStyle/>
          <a:p>
            <a:endParaRPr lang="en-US" dirty="0"/>
          </a:p>
        </p:txBody>
      </p:sp>
      <p:sp>
        <p:nvSpPr>
          <p:cNvPr id="2" name="Content Placeholder 1"/>
          <p:cNvSpPr>
            <a:spLocks noGrp="1"/>
          </p:cNvSpPr>
          <p:nvPr>
            <p:ph idx="1"/>
          </p:nvPr>
        </p:nvSpPr>
        <p:spPr/>
        <p:txBody>
          <a:bodyPr>
            <a:normAutofit/>
          </a:bodyPr>
          <a:lstStyle/>
          <a:p>
            <a:r>
              <a:rPr lang="en-US" sz="4400" dirty="0" smtClean="0"/>
              <a:t>Can we purchase equipment from a club that is no longer doing bingo?</a:t>
            </a:r>
            <a:endParaRPr lang="en-US" sz="4400"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flipV="1">
            <a:off x="457200" y="0"/>
            <a:ext cx="8229600" cy="152400"/>
          </a:xfrm>
        </p:spPr>
        <p:txBody>
          <a:bodyPr>
            <a:normAutofit fontScale="90000"/>
          </a:bodyPr>
          <a:lstStyle/>
          <a:p>
            <a:endParaRPr lang="en-US" dirty="0"/>
          </a:p>
        </p:txBody>
      </p:sp>
      <p:sp>
        <p:nvSpPr>
          <p:cNvPr id="2" name="Content Placeholder 1"/>
          <p:cNvSpPr>
            <a:spLocks noGrp="1"/>
          </p:cNvSpPr>
          <p:nvPr>
            <p:ph idx="1"/>
          </p:nvPr>
        </p:nvSpPr>
        <p:spPr>
          <a:xfrm>
            <a:off x="457200" y="457200"/>
            <a:ext cx="8229600" cy="5638800"/>
          </a:xfrm>
        </p:spPr>
        <p:txBody>
          <a:bodyPr>
            <a:normAutofit/>
          </a:bodyPr>
          <a:lstStyle/>
          <a:p>
            <a:r>
              <a:rPr lang="en-US" dirty="0" smtClean="0"/>
              <a:t>Generally the answer is no.</a:t>
            </a:r>
          </a:p>
          <a:p>
            <a:endParaRPr lang="en-US" dirty="0" smtClean="0"/>
          </a:p>
          <a:p>
            <a:r>
              <a:rPr lang="en-US" dirty="0" smtClean="0"/>
              <a:t>The commission allows you to accept equipment in trade.</a:t>
            </a:r>
          </a:p>
          <a:p>
            <a:r>
              <a:rPr lang="en-US" dirty="0" smtClean="0"/>
              <a:t>If the organization is closing and owes you money then an exception may be made. BUT…. it will be decided on a case by case basis.  </a:t>
            </a:r>
          </a:p>
          <a:p>
            <a:r>
              <a:rPr lang="en-US" dirty="0" smtClean="0"/>
              <a:t>It must be submitted to the Director of </a:t>
            </a:r>
            <a:br>
              <a:rPr lang="en-US" dirty="0" smtClean="0"/>
            </a:br>
            <a:r>
              <a:rPr lang="en-US" dirty="0" smtClean="0"/>
              <a:t>Charity Gaming in writing by the organization </a:t>
            </a:r>
            <a:r>
              <a:rPr lang="en-US" dirty="0" smtClean="0"/>
              <a:t>outlining </a:t>
            </a:r>
            <a:r>
              <a:rPr lang="en-US" dirty="0" smtClean="0"/>
              <a:t>the equipment to be returned.</a:t>
            </a:r>
          </a:p>
          <a:p>
            <a:r>
              <a:rPr lang="en-US" dirty="0" smtClean="0"/>
              <a:t>A written response will be sent to the organization and distributor.</a:t>
            </a:r>
          </a:p>
          <a:p>
            <a:endParaRPr lang="en-US" dirty="0" smtClean="0"/>
          </a:p>
          <a:p>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t>Charity Gaming test for organizations</a:t>
            </a:r>
            <a:endParaRPr lang="en-US" dirty="0"/>
          </a:p>
        </p:txBody>
      </p:sp>
      <p:sp>
        <p:nvSpPr>
          <p:cNvPr id="2" name="Content Placeholder 1"/>
          <p:cNvSpPr>
            <a:spLocks noGrp="1"/>
          </p:cNvSpPr>
          <p:nvPr>
            <p:ph idx="1"/>
          </p:nvPr>
        </p:nvSpPr>
        <p:spPr/>
        <p:txBody>
          <a:bodyPr>
            <a:normAutofit/>
          </a:bodyPr>
          <a:lstStyle/>
          <a:p>
            <a:r>
              <a:rPr lang="en-US" dirty="0" smtClean="0"/>
              <a:t>Last year you provided a test for organizations that included answers that  I use for research.  Where can I get that test?</a:t>
            </a:r>
          </a:p>
          <a:p>
            <a:endParaRPr lang="en-US" dirty="0" smtClean="0"/>
          </a:p>
          <a:p>
            <a:r>
              <a:rPr lang="en-US" dirty="0" smtClean="0"/>
              <a:t>On our website you will go to the organizational seminars and you will find the PowerPoint for organizations which includes the test.  You can download the PowerPoint for  your use…</a:t>
            </a:r>
            <a:endParaRPr 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WordArt 2"/>
          <p:cNvSpPr>
            <a:spLocks noChangeArrowheads="1" noChangeShapeType="1" noTextEdit="1"/>
          </p:cNvSpPr>
          <p:nvPr/>
        </p:nvSpPr>
        <p:spPr bwMode="auto">
          <a:xfrm>
            <a:off x="1281113" y="2784475"/>
            <a:ext cx="6581775" cy="1295400"/>
          </a:xfrm>
          <a:prstGeom prst="rect">
            <a:avLst/>
          </a:prstGeom>
        </p:spPr>
        <p:txBody>
          <a:bodyPr wrap="none" fromWordArt="1">
            <a:prstTxWarp prst="textPlain">
              <a:avLst>
                <a:gd name="adj" fmla="val 50000"/>
              </a:avLst>
            </a:prstTxWarp>
          </a:bodyPr>
          <a:lstStyle/>
          <a:p>
            <a:pPr algn="ctr"/>
            <a:r>
              <a:rPr lang="en-US" sz="3600" kern="10" dirty="0">
                <a:ln w="9525">
                  <a:solidFill>
                    <a:srgbClr val="0000FF"/>
                  </a:solidFill>
                  <a:round/>
                  <a:headEnd/>
                  <a:tailEnd/>
                </a:ln>
                <a:solidFill>
                  <a:srgbClr val="FFFFFF"/>
                </a:solidFill>
                <a:latin typeface="Arial Black"/>
              </a:rPr>
              <a:t>THANK YOU!</a:t>
            </a:r>
          </a:p>
          <a:p>
            <a:pPr algn="ctr"/>
            <a:r>
              <a:rPr lang="en-US" sz="3600" kern="10" dirty="0">
                <a:ln w="9525">
                  <a:solidFill>
                    <a:srgbClr val="0000FF"/>
                  </a:solidFill>
                  <a:round/>
                  <a:headEnd/>
                  <a:tailEnd/>
                </a:ln>
                <a:solidFill>
                  <a:srgbClr val="FFFFFF"/>
                </a:solidFill>
                <a:latin typeface="Arial Black"/>
              </a:rPr>
              <a:t>Have a </a:t>
            </a:r>
            <a:r>
              <a:rPr lang="en-US" sz="3600" kern="10" dirty="0" smtClean="0">
                <a:ln w="9525">
                  <a:solidFill>
                    <a:srgbClr val="0000FF"/>
                  </a:solidFill>
                  <a:round/>
                  <a:headEnd/>
                  <a:tailEnd/>
                </a:ln>
                <a:solidFill>
                  <a:srgbClr val="FFFFFF"/>
                </a:solidFill>
                <a:latin typeface="Arial Black"/>
              </a:rPr>
              <a:t>Safe trip home.</a:t>
            </a:r>
            <a:endParaRPr lang="en-US" sz="3600" kern="10" dirty="0">
              <a:ln w="9525">
                <a:solidFill>
                  <a:srgbClr val="0000FF"/>
                </a:solidFill>
                <a:round/>
                <a:headEnd/>
                <a:tailEnd/>
              </a:ln>
              <a:solidFill>
                <a:srgbClr val="FFFFFF"/>
              </a:solidFill>
              <a:latin typeface="Arial Black"/>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Charity Game Night</a:t>
            </a:r>
            <a:endParaRPr lang="en-US" dirty="0"/>
          </a:p>
        </p:txBody>
      </p:sp>
      <p:sp>
        <p:nvSpPr>
          <p:cNvPr id="162817" name="Rectangle 1"/>
          <p:cNvSpPr>
            <a:spLocks noChangeArrowheads="1"/>
          </p:cNvSpPr>
          <p:nvPr/>
        </p:nvSpPr>
        <p:spPr bwMode="auto">
          <a:xfrm>
            <a:off x="0" y="1778994"/>
            <a:ext cx="9144000" cy="3970318"/>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Conduct a card game	</a:t>
            </a:r>
            <a:endParaRPr lang="en-US" sz="2000" dirty="0" smtClean="0">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Conduct a dice game </a:t>
            </a:r>
            <a:endParaRPr lang="en-US" sz="2000" dirty="0" smtClean="0">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Conduct a roulette wheel </a:t>
            </a:r>
            <a:endParaRPr lang="en-US" sz="2000" dirty="0" smtClean="0">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Conduct a spindle game </a:t>
            </a:r>
            <a:endParaRPr lang="en-US" sz="2000" dirty="0" smtClean="0">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Conduct raffle drawings </a:t>
            </a:r>
            <a:endParaRPr lang="en-US" sz="2000" dirty="0" smtClean="0">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Conduct door prize drawings </a:t>
            </a:r>
            <a:endParaRPr lang="en-US" sz="2000" dirty="0" smtClean="0">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 typeface="Symbol" pitchFamily="18" charset="2"/>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Sell pull-tabs, punchboards, and tip boards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total value of all raffle prizes may not exceed $5,000  </a:t>
            </a: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 qualified organization may request special permission to increase the total value of a raffle prize payout to $25,000 if conducted at another allowable event one (1) time per year</a:t>
            </a: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total value of all door prizes may not exceed $1,500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Raffle License</a:t>
            </a:r>
            <a:endParaRPr lang="en-US" dirty="0"/>
          </a:p>
        </p:txBody>
      </p:sp>
      <p:sp>
        <p:nvSpPr>
          <p:cNvPr id="164865" name="Rectangle 1"/>
          <p:cNvSpPr>
            <a:spLocks noChangeArrowheads="1"/>
          </p:cNvSpPr>
          <p:nvPr/>
        </p:nvSpPr>
        <p:spPr bwMode="auto">
          <a:xfrm>
            <a:off x="0" y="1483429"/>
            <a:ext cx="9144000" cy="3662541"/>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p>
            <a:pPr eaLnBrk="1" hangingPunct="1">
              <a:buFont typeface="Symbol" pitchFamily="18" charset="2"/>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Conduct raffle drawings</a:t>
            </a:r>
            <a:endParaRPr lang="en-US" sz="2000" dirty="0" smtClean="0">
              <a:latin typeface="Arial" pitchFamily="34" charset="0"/>
              <a:cs typeface="Arial" pitchFamily="34" charset="0"/>
            </a:endParaRPr>
          </a:p>
          <a:p>
            <a:pPr eaLnBrk="1" hangingPunct="1">
              <a:buFont typeface="Symbol" pitchFamily="18" charset="2"/>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Conduct door prize drawings </a:t>
            </a:r>
            <a:endParaRPr lang="en-US" sz="2000" dirty="0" smtClean="0">
              <a:latin typeface="Arial" pitchFamily="34" charset="0"/>
              <a:cs typeface="Arial" pitchFamily="34" charset="0"/>
            </a:endParaRPr>
          </a:p>
          <a:p>
            <a:pPr eaLnBrk="1" hangingPunct="1">
              <a:buFont typeface="Symbol" pitchFamily="18" charset="2"/>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Sell pull-tabs, punchboards, and tip boards </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No limitation to raffle prize pay out </a:t>
            </a: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sz="2000" b="0" i="0" u="sng" strike="noStrike" cap="none" normalizeH="0" baseline="0" dirty="0" smtClean="0">
                <a:ln>
                  <a:noFill/>
                </a:ln>
                <a:effectLst/>
                <a:latin typeface="Arial" pitchFamily="34" charset="0"/>
                <a:ea typeface="Times New Roman" pitchFamily="18" charset="0"/>
                <a:cs typeface="Arial" pitchFamily="34" charset="0"/>
              </a:rPr>
              <a:t>The total prizes awarded for one (1) pull tab, punchboard, or tip board game may not exceed five thousand dollars ($5,000) </a:t>
            </a:r>
            <a:endParaRPr kumimoji="0" lang="en-US" sz="2000" b="0" i="0" u="none" strike="noStrike" cap="none" normalizeH="0" baseline="0" dirty="0" smtClean="0">
              <a:ln>
                <a:noFill/>
              </a:ln>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sz="2000" b="0" i="0" u="sng" strike="noStrike" cap="none" normalizeH="0" baseline="0" dirty="0" smtClean="0">
                <a:ln>
                  <a:noFill/>
                </a:ln>
                <a:effectLst/>
                <a:latin typeface="Arial" pitchFamily="34" charset="0"/>
                <a:ea typeface="Times New Roman" pitchFamily="18" charset="0"/>
                <a:cs typeface="Arial" pitchFamily="34" charset="0"/>
              </a:rPr>
              <a:t>A single prize awarded for one (1) winning ticket in a pull tab, punchboard, or tip board game may not exceed five hundred ninety-nine dollars ($599.00)</a:t>
            </a:r>
            <a:endParaRPr kumimoji="0" lang="en-US" sz="2000" b="0" i="0" u="none" strike="noStrike" cap="none" normalizeH="0" baseline="0" dirty="0" smtClean="0">
              <a:ln>
                <a:noFill/>
              </a:ln>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sz="2000" b="0" i="0" u="sng" strike="noStrike" cap="none" normalizeH="0" baseline="0" dirty="0" smtClean="0">
                <a:ln>
                  <a:noFill/>
                </a:ln>
                <a:effectLst/>
                <a:latin typeface="Arial" pitchFamily="34" charset="0"/>
                <a:ea typeface="Times New Roman" pitchFamily="18" charset="0"/>
                <a:cs typeface="Arial" pitchFamily="34" charset="0"/>
              </a:rPr>
              <a:t>The selling price for one (1) ticket for a pull tab, punchboard, or tip board game may not exceed one dollar ($1.00)</a:t>
            </a:r>
            <a:endParaRPr kumimoji="0" lang="en-US" sz="2000" b="0" i="0" u="none" strike="noStrike" cap="none" normalizeH="0" baseline="0" dirty="0" smtClean="0">
              <a:ln>
                <a:noFill/>
              </a:ln>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total value of all door prizes may not exceed $1,50</a:t>
            </a:r>
            <a:r>
              <a:rPr kumimoji="0" lang="en-US"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0</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Door Prize</a:t>
            </a:r>
            <a:endParaRPr lang="en-US" dirty="0"/>
          </a:p>
        </p:txBody>
      </p:sp>
      <p:sp>
        <p:nvSpPr>
          <p:cNvPr id="165889" name="Rectangle 1"/>
          <p:cNvSpPr>
            <a:spLocks noChangeArrowheads="1"/>
          </p:cNvSpPr>
          <p:nvPr/>
        </p:nvSpPr>
        <p:spPr bwMode="auto">
          <a:xfrm>
            <a:off x="0" y="1608135"/>
            <a:ext cx="9144000" cy="4339650"/>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p>
            <a:pPr lvl="1">
              <a:buFont typeface="Symbol" pitchFamily="18" charset="2"/>
              <a:buChar char=""/>
              <a:tabLst>
                <a:tab pos="914400" algn="l"/>
              </a:tabLst>
            </a:pP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Conduct door prize drawings</a:t>
            </a:r>
            <a:endParaRPr lang="en-US" sz="2400" dirty="0" smtClean="0">
              <a:latin typeface="Arial" pitchFamily="34" charset="0"/>
              <a:cs typeface="Arial" pitchFamily="34" charset="0"/>
            </a:endParaRPr>
          </a:p>
          <a:p>
            <a:pPr lvl="1">
              <a:buFont typeface="Symbol" pitchFamily="18" charset="2"/>
              <a:buChar char=""/>
              <a:tabLst>
                <a:tab pos="914400" algn="l"/>
              </a:tabLst>
            </a:pP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Conduct raffle drawings </a:t>
            </a:r>
            <a:endParaRPr lang="en-US" sz="2400" dirty="0" smtClean="0">
              <a:latin typeface="Arial" pitchFamily="34" charset="0"/>
              <a:cs typeface="Arial" pitchFamily="34" charset="0"/>
            </a:endParaRPr>
          </a:p>
          <a:p>
            <a:pPr lvl="1">
              <a:buFont typeface="Symbol" pitchFamily="18" charset="2"/>
              <a:buChar char=""/>
              <a:tabLst>
                <a:tab pos="914400" algn="l"/>
              </a:tabLst>
            </a:pP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Sell pull-tabs, punchboards, and tip boards </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Total value of all door prizes may not exceed $5,000 </a:t>
            </a: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 qualified organization may receive special permission to increase the total value of all prize payouts not to exceed $20,000.00 per event one (1) time per year</a:t>
            </a: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total value of all raffle prizes may not exceed $5,000  </a:t>
            </a:r>
          </a:p>
          <a:p>
            <a:pPr marL="0" marR="0" lvl="0" indent="0" algn="l"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 qualified organization may request special permission to increase the total value of a raffle prize payout to $25,000 if conducted at another allowable event one (1) time per year</a:t>
            </a:r>
            <a:endParaRPr kumimoji="0" lang="en-U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914400" algn="l"/>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3034</TotalTime>
  <Words>3057</Words>
  <Application>Microsoft Office PowerPoint</Application>
  <PresentationFormat>On-screen Show (4:3)</PresentationFormat>
  <Paragraphs>322</Paragraphs>
  <Slides>66</Slides>
  <Notes>0</Notes>
  <HiddenSlides>0</HiddenSlides>
  <MMClips>0</MMClips>
  <ScaleCrop>false</ScaleCrop>
  <HeadingPairs>
    <vt:vector size="4" baseType="variant">
      <vt:variant>
        <vt:lpstr>Theme</vt:lpstr>
      </vt:variant>
      <vt:variant>
        <vt:i4>1</vt:i4>
      </vt:variant>
      <vt:variant>
        <vt:lpstr>Slide Titles</vt:lpstr>
      </vt:variant>
      <vt:variant>
        <vt:i4>66</vt:i4>
      </vt:variant>
    </vt:vector>
  </HeadingPairs>
  <TitlesOfParts>
    <vt:vector size="67" baseType="lpstr">
      <vt:lpstr>Apex</vt:lpstr>
      <vt:lpstr>WELCOME</vt:lpstr>
      <vt:lpstr>Slide 2</vt:lpstr>
      <vt:lpstr>Slide 3</vt:lpstr>
      <vt:lpstr>Charity Gaming Basics</vt:lpstr>
      <vt:lpstr>Types of Events Allowed  </vt:lpstr>
      <vt:lpstr> Bingo</vt:lpstr>
      <vt:lpstr>Charity Game Night</vt:lpstr>
      <vt:lpstr>Raffle License</vt:lpstr>
      <vt:lpstr>Door Prize</vt:lpstr>
      <vt:lpstr>Festival</vt:lpstr>
      <vt:lpstr>Annual PPT license at club locations</vt:lpstr>
      <vt:lpstr>Water Race</vt:lpstr>
      <vt:lpstr>Guessing Game</vt:lpstr>
      <vt:lpstr>Event Summary Reports</vt:lpstr>
      <vt:lpstr>Guidelines for Distributors and Manufacturers </vt:lpstr>
      <vt:lpstr>Guidelines continued</vt:lpstr>
      <vt:lpstr>Guidelines continued</vt:lpstr>
      <vt:lpstr>Record Keeping Requirements </vt:lpstr>
      <vt:lpstr>All Invoices must contain: </vt:lpstr>
      <vt:lpstr>Credit memos</vt:lpstr>
      <vt:lpstr>Sales Journal: Must keep a monthly sales journal</vt:lpstr>
      <vt:lpstr>Other Records</vt:lpstr>
      <vt:lpstr>Quarterly Reports </vt:lpstr>
      <vt:lpstr>Restrictions</vt:lpstr>
      <vt:lpstr>Restrictions-May I be an officer in a qualified organization. </vt:lpstr>
      <vt:lpstr>Penalties</vt:lpstr>
      <vt:lpstr>Penalties continued</vt:lpstr>
      <vt:lpstr>Gaming Card Excise Tax</vt:lpstr>
      <vt:lpstr>Gaming Card Excise Tax - continued</vt:lpstr>
      <vt:lpstr>Gaming Card Excise Tax - continued</vt:lpstr>
      <vt:lpstr>DISCUSSION ITEMS</vt:lpstr>
      <vt:lpstr> Discussion items continued</vt:lpstr>
      <vt:lpstr> Discussion items continued</vt:lpstr>
      <vt:lpstr>Discussion items continued </vt:lpstr>
      <vt:lpstr>Discussion items continued</vt:lpstr>
      <vt:lpstr>    Test Your Charity Gaming Knowledge</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lpstr>Slide 58</vt:lpstr>
      <vt:lpstr>Slide 59</vt:lpstr>
      <vt:lpstr>Slide 60</vt:lpstr>
      <vt:lpstr>Slide 61</vt:lpstr>
      <vt:lpstr>Slide 62</vt:lpstr>
      <vt:lpstr>Slide 63</vt:lpstr>
      <vt:lpstr>Slide 64</vt:lpstr>
      <vt:lpstr>Charity Gaming test for organizations</vt:lpstr>
      <vt:lpstr>Slide 66</vt:lpstr>
    </vt:vector>
  </TitlesOfParts>
  <Company>IGC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Kibarnett</dc:creator>
  <cp:lastModifiedBy>ldelaney</cp:lastModifiedBy>
  <cp:revision>328</cp:revision>
  <dcterms:created xsi:type="dcterms:W3CDTF">2008-08-12T19:00:17Z</dcterms:created>
  <dcterms:modified xsi:type="dcterms:W3CDTF">2014-08-22T13:26:47Z</dcterms:modified>
</cp:coreProperties>
</file>