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7.xml" ContentType="application/vnd.openxmlformats-officedocument.themeOverride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312" r:id="rId5"/>
    <p:sldId id="269" r:id="rId6"/>
    <p:sldId id="270" r:id="rId7"/>
    <p:sldId id="295" r:id="rId8"/>
    <p:sldId id="296" r:id="rId9"/>
    <p:sldId id="272" r:id="rId10"/>
    <p:sldId id="293" r:id="rId11"/>
    <p:sldId id="294" r:id="rId12"/>
    <p:sldId id="297" r:id="rId13"/>
    <p:sldId id="313" r:id="rId14"/>
    <p:sldId id="316" r:id="rId15"/>
    <p:sldId id="275" r:id="rId16"/>
    <p:sldId id="276" r:id="rId17"/>
    <p:sldId id="301" r:id="rId18"/>
    <p:sldId id="317" r:id="rId19"/>
    <p:sldId id="314" r:id="rId20"/>
    <p:sldId id="298" r:id="rId21"/>
    <p:sldId id="299" r:id="rId22"/>
    <p:sldId id="300" r:id="rId23"/>
    <p:sldId id="273" r:id="rId24"/>
    <p:sldId id="281" r:id="rId25"/>
    <p:sldId id="310" r:id="rId26"/>
    <p:sldId id="309" r:id="rId27"/>
    <p:sldId id="302" r:id="rId28"/>
    <p:sldId id="282" r:id="rId29"/>
    <p:sldId id="303" r:id="rId30"/>
    <p:sldId id="285" r:id="rId31"/>
    <p:sldId id="304" r:id="rId32"/>
    <p:sldId id="287" r:id="rId33"/>
    <p:sldId id="305" r:id="rId34"/>
    <p:sldId id="307" r:id="rId35"/>
    <p:sldId id="308" r:id="rId36"/>
    <p:sldId id="306" r:id="rId37"/>
    <p:sldId id="311" r:id="rId38"/>
    <p:sldId id="284" r:id="rId39"/>
    <p:sldId id="3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7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klacik\Desktop\gaming%20baseline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Number of Gaming Devices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43-41EC-9490-3640DA31229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43-41EC-9490-3640DA31229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43-41EC-9490-3640DA312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Sheet1!$B$19:$E$19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Sheet1!$B$20:$E$20</c:f>
              <c:numCache>
                <c:formatCode>_(* #,##0_);_(* \(#,##0\);_(* "-"??_);_(@_)</c:formatCode>
                <c:ptCount val="4"/>
                <c:pt idx="0">
                  <c:v>1000</c:v>
                </c:pt>
                <c:pt idx="1">
                  <c:v>1000</c:v>
                </c:pt>
                <c:pt idx="2">
                  <c:v>850</c:v>
                </c:pt>
                <c:pt idx="3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43-41EC-9490-3640DA312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08512"/>
        <c:axId val="467301856"/>
      </c:barChart>
      <c:lineChart>
        <c:grouping val="standard"/>
        <c:varyColors val="0"/>
        <c:ser>
          <c:idx val="1"/>
          <c:order val="1"/>
          <c:tx>
            <c:strRef>
              <c:f>Sheet1!$A$21</c:f>
              <c:strCache>
                <c:ptCount val="1"/>
                <c:pt idx="0">
                  <c:v>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Sheet1!$B$19:$E$19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Sheet1!$B$21:$E$21</c:f>
              <c:numCache>
                <c:formatCode>_(* #,##0_);_(* \(#,##0\);_(* "-"??_);_(@_)</c:formatCode>
                <c:ptCount val="4"/>
                <c:pt idx="0">
                  <c:v>754</c:v>
                </c:pt>
                <c:pt idx="1">
                  <c:v>754</c:v>
                </c:pt>
                <c:pt idx="2">
                  <c:v>754</c:v>
                </c:pt>
                <c:pt idx="3">
                  <c:v>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43-41EC-9490-3640DA31229D}"/>
            </c:ext>
          </c:extLst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Sheet1!$B$19:$E$19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Sheet1!$B$22:$E$22</c:f>
              <c:numCache>
                <c:formatCode>_(* #,##0_);_(* \(#,##0\);_(* "-"??_);_(@_)</c:formatCode>
                <c:ptCount val="4"/>
                <c:pt idx="0">
                  <c:v>907</c:v>
                </c:pt>
                <c:pt idx="1">
                  <c:v>907</c:v>
                </c:pt>
                <c:pt idx="2">
                  <c:v>907</c:v>
                </c:pt>
                <c:pt idx="3">
                  <c:v>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043-41EC-9490-3640DA31229D}"/>
            </c:ext>
          </c:extLst>
        </c:ser>
        <c:ser>
          <c:idx val="3"/>
          <c:order val="3"/>
          <c:tx>
            <c:strRef>
              <c:f>Sheet1!$A$23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Sheet1!$B$19:$E$19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Sheet1!$B$23:$E$23</c:f>
              <c:numCache>
                <c:formatCode>_(* #,##0_);_(* \(#,##0\);_(* "-"??_);_(@_)</c:formatCode>
                <c:ptCount val="4"/>
                <c:pt idx="0">
                  <c:v>1202</c:v>
                </c:pt>
                <c:pt idx="1">
                  <c:v>1202</c:v>
                </c:pt>
                <c:pt idx="2">
                  <c:v>1202</c:v>
                </c:pt>
                <c:pt idx="3">
                  <c:v>1202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043-41EC-9490-3640DA312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308512"/>
        <c:axId val="467301856"/>
      </c:lineChart>
      <c:catAx>
        <c:axId val="4673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1856"/>
        <c:crosses val="autoZero"/>
        <c:auto val="1"/>
        <c:lblAlgn val="ctr"/>
        <c:lblOffset val="100"/>
        <c:noMultiLvlLbl val="0"/>
      </c:catAx>
      <c:valAx>
        <c:axId val="4673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Construction </a:t>
            </a:r>
            <a:r>
              <a:rPr lang="en-US" sz="2800" b="1" dirty="0" smtClean="0"/>
              <a:t>Jobs (</a:t>
            </a:r>
            <a:r>
              <a:rPr lang="en-US" sz="2800" b="1" dirty="0" err="1" smtClean="0"/>
              <a:t>fte</a:t>
            </a:r>
            <a:r>
              <a:rPr lang="en-US" sz="2800" b="1" dirty="0" smtClean="0"/>
              <a:t>)</a:t>
            </a:r>
            <a:endParaRPr lang="en-US" sz="2800" b="1" dirty="0"/>
          </a:p>
        </c:rich>
      </c:tx>
      <c:layout>
        <c:manualLayout>
          <c:xMode val="edge"/>
          <c:yMode val="edge"/>
          <c:x val="0.34878007479976231"/>
          <c:y val="8.84941468578767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3573339706793"/>
          <c:y val="7.7145842044251164E-2"/>
          <c:w val="0.89530597947640744"/>
          <c:h val="0.840809506088503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88-43AF-8EB5-8FE2F8C65AC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88-43AF-8EB5-8FE2F8C65A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88-43AF-8EB5-8FE2F8C65A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Sheet1!$B$71:$E$71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Sheet1!$B$72:$E$72</c:f>
              <c:numCache>
                <c:formatCode>_(* #,##0_);_(* \(#,##0\);_(* "-"??_);_(@_)</c:formatCode>
                <c:ptCount val="4"/>
                <c:pt idx="0">
                  <c:v>2714.306256302521</c:v>
                </c:pt>
                <c:pt idx="1">
                  <c:v>2840.0045878536544</c:v>
                </c:pt>
                <c:pt idx="2">
                  <c:v>2170.4970327731094</c:v>
                </c:pt>
                <c:pt idx="3">
                  <c:v>1270.5882352941178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88-43AF-8EB5-8FE2F8C65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Employee </a:t>
            </a:r>
            <a:r>
              <a:rPr lang="en-US" sz="2800" b="1" dirty="0" smtClean="0"/>
              <a:t>compensation </a:t>
            </a:r>
            <a:r>
              <a:rPr lang="en-US" sz="2800" b="1" dirty="0"/>
              <a:t>from </a:t>
            </a:r>
            <a:r>
              <a:rPr lang="en-US" sz="2800" b="1" dirty="0" smtClean="0"/>
              <a:t>construction</a:t>
            </a:r>
            <a:endParaRPr lang="en-US" sz="2800" b="1" dirty="0"/>
          </a:p>
        </c:rich>
      </c:tx>
      <c:layout>
        <c:manualLayout>
          <c:xMode val="edge"/>
          <c:yMode val="edge"/>
          <c:x val="0.220457890144080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3940916723E-2"/>
          <c:y val="7.4988044030690454E-2"/>
          <c:w val="0.89530597947640744"/>
          <c:h val="0.856464796274714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DD-4073-B387-F4142E6B5E44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D-4073-B387-F4142E6B5E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DD-4073-B387-F4142E6B5E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Sheet1!$H$74:$K$74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Sheet1!$H$75:$K$75</c:f>
              <c:numCache>
                <c:formatCode>_("$"* #,##0_);_("$"* \(#,##0\);_("$"* "-"??_);_(@_)</c:formatCode>
                <c:ptCount val="4"/>
                <c:pt idx="0">
                  <c:v>142543544.27991149</c:v>
                </c:pt>
                <c:pt idx="1">
                  <c:v>149144673.26002058</c:v>
                </c:pt>
                <c:pt idx="2">
                  <c:v>113985052.04860987</c:v>
                </c:pt>
                <c:pt idx="3">
                  <c:v>66725760.941176474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DD-4073-B387-F4142E6B5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Annual economic impact of operations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38934714258025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8-4AEA-AB48-FFD7C1CBC0A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8-4AEA-AB48-FFD7C1CBC0A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38-4AEA-AB48-FFD7C1CBC0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Sheet1!$B$75:$E$75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Sheet1!$B$76:$E$76</c:f>
              <c:numCache>
                <c:formatCode>_("$"* #,##0_);_("$"* \(#,##0\);_("$"* "-"??_);_(@_)</c:formatCode>
                <c:ptCount val="4"/>
                <c:pt idx="0">
                  <c:v>76135690</c:v>
                </c:pt>
                <c:pt idx="1">
                  <c:v>121600606</c:v>
                </c:pt>
                <c:pt idx="2">
                  <c:v>120518108</c:v>
                </c:pt>
                <c:pt idx="3">
                  <c:v>72166532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38-4AEA-AB48-FFD7C1CBC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Total direct and indirect jobs (fte) from </a:t>
            </a:r>
          </a:p>
          <a:p>
            <a:pPr>
              <a:defRPr sz="2800" b="1"/>
            </a:pPr>
            <a:r>
              <a:rPr lang="en-US" sz="2800" b="1"/>
              <a:t>operations</a:t>
            </a:r>
          </a:p>
        </c:rich>
      </c:tx>
      <c:layout>
        <c:manualLayout>
          <c:xMode val="edge"/>
          <c:yMode val="edge"/>
          <c:x val="0.14241528100855361"/>
          <c:y val="4.0435731623273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39749234964938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03-4726-AA15-673D159E10D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03-4726-AA15-673D159E10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03-4726-AA15-673D159E10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Sheet1!$B$78:$E$78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Sheet1!$B$79:$E$79</c:f>
              <c:numCache>
                <c:formatCode>_(* #,##0_);_(* \(#,##0\);_(* "-"??_);_(@_)</c:formatCode>
                <c:ptCount val="4"/>
                <c:pt idx="0">
                  <c:v>609</c:v>
                </c:pt>
                <c:pt idx="1">
                  <c:v>973</c:v>
                </c:pt>
                <c:pt idx="2">
                  <c:v>964</c:v>
                </c:pt>
                <c:pt idx="3">
                  <c:v>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03-4726-AA15-673D159E1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Total employee compensation from operations</a:t>
            </a:r>
          </a:p>
        </c:rich>
      </c:tx>
      <c:layout>
        <c:manualLayout>
          <c:xMode val="edge"/>
          <c:yMode val="edge"/>
          <c:x val="0.13590927010939369"/>
          <c:y val="1.2130719486982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49845331888885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4-4F46-83DE-F132860A876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84-4F46-83DE-F132860A87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84-4F46-83DE-F132860A87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Sheet1!$B$82:$E$82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Sheet1!$B$83:$E$83</c:f>
              <c:numCache>
                <c:formatCode>_("$"* #,##0_);_("$"* \(#,##0\);_("$"* "-"??_);_(@_)</c:formatCode>
                <c:ptCount val="4"/>
                <c:pt idx="0">
                  <c:v>27237639</c:v>
                </c:pt>
                <c:pt idx="1">
                  <c:v>41039248</c:v>
                </c:pt>
                <c:pt idx="2">
                  <c:v>33802282</c:v>
                </c:pt>
                <c:pt idx="3">
                  <c:v>25559844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84-4F46-83DE-F132860A8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MBE WBE Employment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7810998932910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Sheet1!$A$124</c:f>
              <c:strCache>
                <c:ptCount val="1"/>
                <c:pt idx="0">
                  <c:v>MBE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8A-481A-993B-39338429F73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8A-481A-993B-39338429F7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8A-481A-993B-39338429F7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Sheet1!$B$123:$E$123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Sheet1!$B$124:$E$124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8A-481A-993B-39338429F735}"/>
            </c:ext>
          </c:extLst>
        </c:ser>
        <c:ser>
          <c:idx val="1"/>
          <c:order val="1"/>
          <c:tx>
            <c:strRef>
              <c:f>Sheet1!$A$125</c:f>
              <c:strCache>
                <c:ptCount val="1"/>
                <c:pt idx="0">
                  <c:v>WBE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08A-481A-993B-39338429F735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08A-481A-993B-39338429F73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08A-481A-993B-39338429F73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08A-481A-993B-39338429F7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Sheet1!$B$123:$E$123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Sheet1!$B$125:$E$125</c:f>
              <c:numCache>
                <c:formatCode>0%</c:formatCode>
                <c:ptCount val="4"/>
                <c:pt idx="0">
                  <c:v>0.5</c:v>
                </c:pt>
                <c:pt idx="1">
                  <c:v>0.55000000000000004</c:v>
                </c:pt>
                <c:pt idx="2">
                  <c:v>0.45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8A-481A-993B-39338429F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Community Benefit</a:t>
            </a:r>
          </a:p>
          <a:p>
            <a:pPr>
              <a:defRPr sz="1600" b="1"/>
            </a:pPr>
            <a:r>
              <a:rPr lang="en-US" sz="1600" b="1" dirty="0" smtClean="0"/>
              <a:t> Estimated </a:t>
            </a:r>
            <a:r>
              <a:rPr lang="en-US" sz="1600" b="1" dirty="0"/>
              <a:t>MBE/WBE Employment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Sheet2!$B$29</c:f>
              <c:strCache>
                <c:ptCount val="1"/>
                <c:pt idx="0">
                  <c:v>Casinos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Sheet2!$A$30:$A$32</c:f>
              <c:strCache>
                <c:ptCount val="3"/>
                <c:pt idx="0">
                  <c:v>Population</c:v>
                </c:pt>
                <c:pt idx="1">
                  <c:v>Income</c:v>
                </c:pt>
                <c:pt idx="2">
                  <c:v>Average</c:v>
                </c:pt>
              </c:strCache>
            </c:strRef>
          </c:cat>
          <c:val>
            <c:numRef>
              <c:f>Sheet2!$B$30:$B$32</c:f>
              <c:numCache>
                <c:formatCode>0.0%</c:formatCode>
                <c:ptCount val="3"/>
                <c:pt idx="0">
                  <c:v>0.12088439745477733</c:v>
                </c:pt>
                <c:pt idx="1">
                  <c:v>0.10626451072674681</c:v>
                </c:pt>
                <c:pt idx="2">
                  <c:v>0.18062500000000001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8-4228-B6E5-A1DFFE6E9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67440"/>
        <c:axId val="70068272"/>
      </c:barChart>
      <c:catAx>
        <c:axId val="7006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68272"/>
        <c:crosses val="autoZero"/>
        <c:auto val="1"/>
        <c:lblAlgn val="ctr"/>
        <c:lblOffset val="100"/>
        <c:noMultiLvlLbl val="0"/>
      </c:catAx>
      <c:valAx>
        <c:axId val="700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6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MBE and WBE Expenditures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17140686522562E-2"/>
          <c:y val="7.4988065454276068E-2"/>
          <c:w val="0.89530597947640744"/>
          <c:h val="0.80996447157570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Sheet1!$A$128</c:f>
              <c:strCache>
                <c:ptCount val="1"/>
                <c:pt idx="0">
                  <c:v>MBE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FA-404B-AC17-4D08DD82D60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FA-404B-AC17-4D08DD82D6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FA-404B-AC17-4D08DD82D6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Sheet1!$B$127:$E$127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Sheet1!$B$128:$E$128</c:f>
              <c:numCache>
                <c:formatCode>0%</c:formatCode>
                <c:ptCount val="4"/>
                <c:pt idx="0">
                  <c:v>0.11</c:v>
                </c:pt>
                <c:pt idx="1">
                  <c:v>0.3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FA-404B-AC17-4D08DD82D60C}"/>
            </c:ext>
          </c:extLst>
        </c:ser>
        <c:ser>
          <c:idx val="1"/>
          <c:order val="1"/>
          <c:tx>
            <c:strRef>
              <c:f>Sheet1!$A$129</c:f>
              <c:strCache>
                <c:ptCount val="1"/>
                <c:pt idx="0">
                  <c:v>WBE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AFA-404B-AC17-4D08DD82D60C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AFA-404B-AC17-4D08DD82D60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AFA-404B-AC17-4D08DD82D60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AFA-404B-AC17-4D08DD82D6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Sheet1!$B$127:$E$127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Sheet1!$B$129:$E$129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FA-404B-AC17-4D08DD82D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Community Benefit</a:t>
            </a:r>
          </a:p>
          <a:p>
            <a:pPr>
              <a:defRPr b="1"/>
            </a:pPr>
            <a:r>
              <a:rPr lang="en-US" sz="1800" b="1" dirty="0" smtClean="0"/>
              <a:t>Estimated </a:t>
            </a:r>
            <a:r>
              <a:rPr lang="en-US" sz="1800" b="1" dirty="0"/>
              <a:t>MBE and WB</a:t>
            </a:r>
            <a:r>
              <a:rPr lang="en-US" sz="1800" b="1" baseline="0" dirty="0"/>
              <a:t>E </a:t>
            </a:r>
            <a:r>
              <a:rPr lang="en-US" sz="1800" b="1" dirty="0"/>
              <a:t>Expenditures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3092171692676E-2"/>
          <c:y val="7.4937959102245669E-2"/>
          <c:w val="0.89603697657854409"/>
          <c:h val="0.87819143325729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Sheet2!$B$40</c:f>
              <c:strCache>
                <c:ptCount val="1"/>
                <c:pt idx="0">
                  <c:v>MBE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Sheet2!$A$41:$A$43</c:f>
              <c:strCache>
                <c:ptCount val="3"/>
                <c:pt idx="0">
                  <c:v>Population</c:v>
                </c:pt>
                <c:pt idx="1">
                  <c:v>Income</c:v>
                </c:pt>
                <c:pt idx="2">
                  <c:v>Average</c:v>
                </c:pt>
              </c:strCache>
            </c:strRef>
          </c:cat>
          <c:val>
            <c:numRef>
              <c:f>Sheet2!$B$41:$B$43</c:f>
              <c:numCache>
                <c:formatCode>_("$"* #,##0_);_("$"* \(#,##0\);_("$"* "-"??_);_(@_)</c:formatCode>
                <c:ptCount val="3"/>
                <c:pt idx="0">
                  <c:v>1597841.9990470051</c:v>
                </c:pt>
                <c:pt idx="1">
                  <c:v>1920038.2163572907</c:v>
                </c:pt>
                <c:pt idx="2">
                  <c:v>2545202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8-49B0-B763-349FA955799D}"/>
            </c:ext>
          </c:extLst>
        </c:ser>
        <c:ser>
          <c:idx val="1"/>
          <c:order val="1"/>
          <c:tx>
            <c:strRef>
              <c:f>Sheet2!$C$40</c:f>
              <c:strCache>
                <c:ptCount val="1"/>
                <c:pt idx="0">
                  <c:v>WBE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Sheet2!$A$41:$A$43</c:f>
              <c:strCache>
                <c:ptCount val="3"/>
                <c:pt idx="0">
                  <c:v>Population</c:v>
                </c:pt>
                <c:pt idx="1">
                  <c:v>Income</c:v>
                </c:pt>
                <c:pt idx="2">
                  <c:v>Average</c:v>
                </c:pt>
              </c:strCache>
            </c:strRef>
          </c:cat>
          <c:val>
            <c:numRef>
              <c:f>Sheet2!$C$41:$C$43</c:f>
              <c:numCache>
                <c:formatCode>_("$"* #,##0_);_("$"* \(#,##0\);_("$"* "-"??_);_(@_)</c:formatCode>
                <c:ptCount val="3"/>
                <c:pt idx="0">
                  <c:v>1987710.2437247047</c:v>
                </c:pt>
                <c:pt idx="1">
                  <c:v>2388521.2888837233</c:v>
                </c:pt>
                <c:pt idx="2">
                  <c:v>3166223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98-49B0-B763-349FA9557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09712"/>
        <c:axId val="63510128"/>
      </c:barChart>
      <c:catAx>
        <c:axId val="6350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10128"/>
        <c:crosses val="autoZero"/>
        <c:auto val="1"/>
        <c:lblAlgn val="ctr"/>
        <c:lblOffset val="100"/>
        <c:noMultiLvlLbl val="0"/>
      </c:catAx>
      <c:valAx>
        <c:axId val="6351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5538250979935694E-2"/>
          <c:y val="0.232598446705374"/>
          <c:w val="4.8662709971371003E-2"/>
          <c:h val="7.4957281862064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Estimated AGR (by applicant)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42198334952478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7-466E-A9A4-B593478A5E8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67-466E-A9A4-B593478A5E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67-466E-A9A4-B593478A5E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Sheet1!$B$132:$E$132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Sheet1!$B$133:$E$133</c:f>
              <c:numCache>
                <c:formatCode>_(* #,##0_);_(* \(#,##0\);_(* "-"??_);_(@_)</c:formatCode>
                <c:ptCount val="4"/>
                <c:pt idx="0" formatCode="&quot;$&quot;#,##0">
                  <c:v>119657000</c:v>
                </c:pt>
                <c:pt idx="1">
                  <c:v>152149575</c:v>
                </c:pt>
                <c:pt idx="2" formatCode="&quot;$&quot;#,##0_);[Red]\(&quot;$&quot;#,##0\)">
                  <c:v>104474629</c:v>
                </c:pt>
                <c:pt idx="3" formatCode="_(&quot;$&quot;* #,##0_);_(&quot;$&quot;* \(#,##0\);_(&quot;$&quot;* &quot;-&quot;??_);_(@_)">
                  <c:v>104300000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67-466E-A9A4-B593478A5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Gaming Tables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C0-4AF9-A032-3F4C3541F3E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C0-4AF9-A032-3F4C3541F3E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C0-4AF9-A032-3F4C3541F3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Sheet1!$B$26:$E$26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Sheet1!$B$27:$E$27</c:f>
              <c:numCache>
                <c:formatCode>_(* #,##0_);_(* \(#,##0\);_(* "-"??_);_(@_)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35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C0-4AF9-A032-3F4C3541F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08512"/>
        <c:axId val="467301856"/>
      </c:barChart>
      <c:lineChart>
        <c:grouping val="standard"/>
        <c:varyColors val="0"/>
        <c:ser>
          <c:idx val="1"/>
          <c:order val="1"/>
          <c:tx>
            <c:strRef>
              <c:f>Sheet1!$A$28</c:f>
              <c:strCache>
                <c:ptCount val="1"/>
                <c:pt idx="0">
                  <c:v>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Sheet1!$B$26:$E$26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Sheet1!$B$28:$E$28</c:f>
              <c:numCache>
                <c:formatCode>_(* #,##0_);_(* \(#,##0\);_(* "-"??_);_(@_)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C0-4AF9-A032-3F4C3541F3E1}"/>
            </c:ext>
          </c:extLst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Sheet1!$B$26:$E$26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Sheet1!$B$29:$E$29</c:f>
              <c:numCache>
                <c:formatCode>_(* #,##0_);_(* \(#,##0\);_(* "-"??_);_(@_)</c:formatCode>
                <c:ptCount val="4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C0-4AF9-A032-3F4C3541F3E1}"/>
            </c:ext>
          </c:extLst>
        </c:ser>
        <c:ser>
          <c:idx val="3"/>
          <c:order val="3"/>
          <c:tx>
            <c:strRef>
              <c:f>Sheet1!$A$30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Sheet1!$B$26:$E$26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Sheet1!$B$30:$E$30</c:f>
              <c:numCache>
                <c:formatCode>_(* #,##0_);_(* \(#,##0\);_(* "-"??_);_(@_)</c:formatCode>
                <c:ptCount val="4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C0-4AF9-A032-3F4C3541F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308512"/>
        <c:axId val="467301856"/>
      </c:lineChart>
      <c:catAx>
        <c:axId val="4673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1856"/>
        <c:crosses val="autoZero"/>
        <c:auto val="1"/>
        <c:lblAlgn val="ctr"/>
        <c:lblOffset val="100"/>
        <c:noMultiLvlLbl val="0"/>
      </c:catAx>
      <c:valAx>
        <c:axId val="4673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Estimated Gaming Tax (by applicant)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4968942217582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D4-49F8-968A-C1F72DD05C9E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D4-49F8-968A-C1F72DD05C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D4-49F8-968A-C1F72DD05C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Sheet1!$B$136:$E$136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Sheet1!$B$137:$E$137</c:f>
              <c:numCache>
                <c:formatCode>_("$"* #,##0_);_("$"* \(#,##0\);_("$"* "-"??_);_(@_)</c:formatCode>
                <c:ptCount val="4"/>
                <c:pt idx="0" formatCode="&quot;$&quot;#,##0">
                  <c:v>27945000</c:v>
                </c:pt>
                <c:pt idx="1">
                  <c:v>38346210</c:v>
                </c:pt>
                <c:pt idx="2" formatCode="&quot;$&quot;#,##0_);[Red]\(&quot;$&quot;#,##0\)">
                  <c:v>22592388</c:v>
                </c:pt>
                <c:pt idx="3">
                  <c:v>21433000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D4-49F8-968A-C1F72DD05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Estimated LDA (by applicant)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58138673441395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3D-41A4-A804-D2D3B7732FF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3D-41A4-A804-D2D3B7732F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3D-41A4-A804-D2D3B7732FF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3D-41A4-A804-D2D3B7732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Sheet1!$B$143:$E$143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Sheet1!$B$144:$E$144</c:f>
              <c:numCache>
                <c:formatCode>General</c:formatCode>
                <c:ptCount val="4"/>
                <c:pt idx="0" formatCode="&quot;$&quot;#,##0">
                  <c:v>3530000</c:v>
                </c:pt>
                <c:pt idx="1">
                  <c:v>0</c:v>
                </c:pt>
                <c:pt idx="2" formatCode="&quot;$&quot;#,##0_);[Red]\(&quot;$&quot;#,##0\)">
                  <c:v>3134239</c:v>
                </c:pt>
                <c:pt idx="3" formatCode="_(&quot;$&quot;* #,##0_);_(&quot;$&quot;* \(#,##0\);_(&quot;$&quot;* &quot;-&quot;??_);_(@_)">
                  <c:v>2967000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D-41A4-A804-D2D3B7732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Estimated Property Tax (by applicant)</a:t>
            </a:r>
          </a:p>
        </c:rich>
      </c:tx>
      <c:layout>
        <c:manualLayout>
          <c:xMode val="edge"/>
          <c:yMode val="edge"/>
          <c:x val="0.3157897046652865"/>
          <c:y val="1.8196079230473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F-4DAB-904E-36999C2E0C49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F-4DAB-904E-36999C2E0C4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F-4DAB-904E-36999C2E0C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Sheet1!$R$1:$U$2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Sheet1!$R$3:$U$3</c:f>
              <c:numCache>
                <c:formatCode>_("$"* #,##0_);_("$"* \(#,##0\);_("$"* "-"??_);_(@_)</c:formatCode>
                <c:ptCount val="4"/>
                <c:pt idx="0">
                  <c:v>1000000</c:v>
                </c:pt>
                <c:pt idx="1">
                  <c:v>2605713.2530170302</c:v>
                </c:pt>
                <c:pt idx="2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AF-4DAB-904E-36999C2E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08512"/>
        <c:axId val="467301856"/>
      </c:barChart>
      <c:catAx>
        <c:axId val="4673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1856"/>
        <c:crosses val="autoZero"/>
        <c:auto val="1"/>
        <c:lblAlgn val="ctr"/>
        <c:lblOffset val="100"/>
        <c:noMultiLvlLbl val="0"/>
      </c:catAx>
      <c:valAx>
        <c:axId val="4673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Number of Restaurants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E8-4338-832D-54024411C0C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E8-4338-832D-54024411C0C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E8-4338-832D-54024411C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Sheet1!$B$50:$E$50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Sheet1!$B$51:$E$51</c:f>
              <c:numCache>
                <c:formatCode>_(* #,##0_);_(* \(#,##0\);_(* "-"??_);_(@_)</c:formatCode>
                <c:ptCount val="4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E8-4338-832D-54024411C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08512"/>
        <c:axId val="467301856"/>
      </c:barChart>
      <c:lineChart>
        <c:grouping val="standard"/>
        <c:varyColors val="0"/>
        <c:ser>
          <c:idx val="1"/>
          <c:order val="1"/>
          <c:tx>
            <c:strRef>
              <c:f>Sheet1!$A$52</c:f>
              <c:strCache>
                <c:ptCount val="1"/>
                <c:pt idx="0">
                  <c:v>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Sheet1!$B$50:$E$50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Sheet1!$B$52:$E$52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7E8-4338-832D-54024411C0CB}"/>
            </c:ext>
          </c:extLst>
        </c:ser>
        <c:ser>
          <c:idx val="2"/>
          <c:order val="2"/>
          <c:tx>
            <c:strRef>
              <c:f>Sheet1!$A$53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Sheet1!$B$50:$E$50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Sheet1!$B$53:$E$53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7E8-4338-832D-54024411C0CB}"/>
            </c:ext>
          </c:extLst>
        </c:ser>
        <c:ser>
          <c:idx val="3"/>
          <c:order val="3"/>
          <c:tx>
            <c:strRef>
              <c:f>Sheet1!$A$54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Sheet1!$B$50:$E$50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Sheet1!$B$54:$E$54</c:f>
              <c:numCache>
                <c:formatCode>_(* #,##0_);_(* \(#,##0\);_(* "-"??_);_(@_)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7E8-4338-832D-54024411C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308512"/>
        <c:axId val="467301856"/>
      </c:lineChart>
      <c:catAx>
        <c:axId val="4673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1856"/>
        <c:crosses val="autoZero"/>
        <c:auto val="1"/>
        <c:lblAlgn val="ctr"/>
        <c:lblOffset val="100"/>
        <c:noMultiLvlLbl val="0"/>
      </c:catAx>
      <c:valAx>
        <c:axId val="4673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Number of </a:t>
            </a:r>
            <a:r>
              <a:rPr lang="en-US" sz="2400" dirty="0" smtClean="0"/>
              <a:t>hotel rooms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AB-4E3A-9000-96D52133279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AB-4E3A-9000-96D52133279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AB-4E3A-9000-96D5213327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Sheet1!$B$58:$E$58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Sheet1!$B$59:$E$59</c:f>
              <c:numCache>
                <c:formatCode>_(* #,##0_);_(* \(#,##0\);_(* "-"??_);_(@_)</c:formatCode>
                <c:ptCount val="4"/>
                <c:pt idx="0">
                  <c:v>125</c:v>
                </c:pt>
                <c:pt idx="1">
                  <c:v>100</c:v>
                </c:pt>
                <c:pt idx="2">
                  <c:v>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AB-4E3A-9000-96D521332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08512"/>
        <c:axId val="467301856"/>
      </c:barChart>
      <c:lineChart>
        <c:grouping val="standard"/>
        <c:varyColors val="0"/>
        <c:ser>
          <c:idx val="1"/>
          <c:order val="1"/>
          <c:tx>
            <c:strRef>
              <c:f>Sheet1!$A$60</c:f>
              <c:strCache>
                <c:ptCount val="1"/>
                <c:pt idx="0">
                  <c:v>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Sheet1!$B$58:$E$58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Sheet1!$B$60:$E$60</c:f>
              <c:numCache>
                <c:formatCode>_(* #,##0_);_(* \(#,##0\);_(* "-"??_);_(@_)</c:formatCode>
                <c:ptCount val="4"/>
                <c:pt idx="0">
                  <c:v>333</c:v>
                </c:pt>
                <c:pt idx="1">
                  <c:v>333</c:v>
                </c:pt>
                <c:pt idx="2">
                  <c:v>333</c:v>
                </c:pt>
                <c:pt idx="3">
                  <c:v>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1AB-4E3A-9000-96D521332792}"/>
            </c:ext>
          </c:extLst>
        </c:ser>
        <c:ser>
          <c:idx val="2"/>
          <c:order val="2"/>
          <c:tx>
            <c:strRef>
              <c:f>Sheet1!$A$61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Sheet1!$B$58:$E$58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Sheet1!$B$61:$E$61</c:f>
              <c:numCache>
                <c:formatCode>_(* #,##0_);_(* \(#,##0\);_(* "-"??_);_(@_)</c:formatCode>
                <c:ptCount val="4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AB-4E3A-9000-96D521332792}"/>
            </c:ext>
          </c:extLst>
        </c:ser>
        <c:ser>
          <c:idx val="3"/>
          <c:order val="3"/>
          <c:tx>
            <c:strRef>
              <c:f>Sheet1!$A$62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Sheet1!$B$58:$E$58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Sheet1!$B$62:$E$62</c:f>
              <c:numCache>
                <c:formatCode>_(* #,##0_);_(* \(#,##0\);_(* "-"??_);_(@_)</c:formatCode>
                <c:ptCount val="4"/>
                <c:pt idx="0">
                  <c:v>530</c:v>
                </c:pt>
                <c:pt idx="1">
                  <c:v>530</c:v>
                </c:pt>
                <c:pt idx="2">
                  <c:v>530</c:v>
                </c:pt>
                <c:pt idx="3">
                  <c:v>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1AB-4E3A-9000-96D521332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308512"/>
        <c:axId val="467301856"/>
      </c:lineChart>
      <c:catAx>
        <c:axId val="4673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1856"/>
        <c:crosses val="autoZero"/>
        <c:auto val="1"/>
        <c:lblAlgn val="ctr"/>
        <c:lblOffset val="100"/>
        <c:noMultiLvlLbl val="0"/>
      </c:catAx>
      <c:valAx>
        <c:axId val="4673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Number of employees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2-4BFF-9FDE-C5BF05C4D6D4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12-4BFF-9FDE-C5BF05C4D6D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12-4BFF-9FDE-C5BF05C4D6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Sheet1!$B$34:$E$34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Sheet1!$B$35:$E$35</c:f>
              <c:numCache>
                <c:formatCode>_(* #,##0_);_(* \(#,##0\);_(* "-"??_);_(@_)</c:formatCode>
                <c:ptCount val="4"/>
                <c:pt idx="0">
                  <c:v>422</c:v>
                </c:pt>
                <c:pt idx="1">
                  <c:v>674</c:v>
                </c:pt>
                <c:pt idx="2">
                  <c:v>668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12-4BFF-9FDE-C5BF05C4D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308512"/>
        <c:axId val="467301856"/>
      </c:barChart>
      <c:lineChart>
        <c:grouping val="standard"/>
        <c:varyColors val="0"/>
        <c:ser>
          <c:idx val="1"/>
          <c:order val="1"/>
          <c:tx>
            <c:strRef>
              <c:f>Sheet1!$A$36</c:f>
              <c:strCache>
                <c:ptCount val="1"/>
                <c:pt idx="0">
                  <c:v>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Sheet1!$B$34:$E$34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Sheet1!$B$36:$E$36</c:f>
              <c:numCache>
                <c:formatCode>_(* #,##0_);_(* \(#,##0\);_(* "-"??_);_(@_)</c:formatCode>
                <c:ptCount val="4"/>
                <c:pt idx="0">
                  <c:v>718</c:v>
                </c:pt>
                <c:pt idx="1">
                  <c:v>718</c:v>
                </c:pt>
                <c:pt idx="2">
                  <c:v>718</c:v>
                </c:pt>
                <c:pt idx="3">
                  <c:v>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12-4BFF-9FDE-C5BF05C4D6D4}"/>
            </c:ext>
          </c:extLst>
        </c:ser>
        <c:ser>
          <c:idx val="2"/>
          <c:order val="2"/>
          <c:tx>
            <c:strRef>
              <c:f>Sheet1!$A$37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Sheet1!$B$34:$E$34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Sheet1!$B$37:$E$37</c:f>
              <c:numCache>
                <c:formatCode>_(* #,##0_);_(* \(#,##0\);_(* "-"??_);_(@_)</c:formatCode>
                <c:ptCount val="4"/>
                <c:pt idx="0">
                  <c:v>631</c:v>
                </c:pt>
                <c:pt idx="1">
                  <c:v>631</c:v>
                </c:pt>
                <c:pt idx="2">
                  <c:v>631</c:v>
                </c:pt>
                <c:pt idx="3">
                  <c:v>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412-4BFF-9FDE-C5BF05C4D6D4}"/>
            </c:ext>
          </c:extLst>
        </c:ser>
        <c:ser>
          <c:idx val="3"/>
          <c:order val="3"/>
          <c:tx>
            <c:strRef>
              <c:f>Sheet1!$A$38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Sheet1!$B$34:$E$34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Sheet1!$B$38:$E$38</c:f>
              <c:numCache>
                <c:formatCode>_(* #,##0_);_(* \(#,##0\);_(* "-"??_);_(@_)</c:formatCode>
                <c:ptCount val="4"/>
                <c:pt idx="0">
                  <c:v>1072</c:v>
                </c:pt>
                <c:pt idx="1">
                  <c:v>1072</c:v>
                </c:pt>
                <c:pt idx="2">
                  <c:v>1072</c:v>
                </c:pt>
                <c:pt idx="3">
                  <c:v>1072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412-4BFF-9FDE-C5BF05C4D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308512"/>
        <c:axId val="467301856"/>
      </c:lineChart>
      <c:catAx>
        <c:axId val="4673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1856"/>
        <c:crosses val="autoZero"/>
        <c:auto val="1"/>
        <c:lblAlgn val="ctr"/>
        <c:lblOffset val="100"/>
        <c:noMultiLvlLbl val="0"/>
      </c:catAx>
      <c:valAx>
        <c:axId val="4673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Employee compensation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3318904982812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1C-4F9D-9CED-A98325E2430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C-4F9D-9CED-A98325E243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1C-4F9D-9CED-A98325E243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Sheet1!$H$34:$K$34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Sheet1!$H$35:$K$35</c:f>
              <c:numCache>
                <c:formatCode>_("$"* #,##0.00_);_("$"* \(#,##0.00\);_("$"* "-"??_);_(@_)</c:formatCode>
                <c:ptCount val="4"/>
                <c:pt idx="0" formatCode="&quot;$&quot;#,##0">
                  <c:v>20600000</c:v>
                </c:pt>
                <c:pt idx="1">
                  <c:v>30429915</c:v>
                </c:pt>
                <c:pt idx="2" formatCode="_(&quot;$&quot;* #,##0_);_(&quot;$&quot;* \(#,##0\);_(&quot;$&quot;* &quot;-&quot;??_);_(@_)">
                  <c:v>23287394</c:v>
                </c:pt>
                <c:pt idx="3" formatCode="_(&quot;$&quot;* #,##0_);_(&quot;$&quot;* \(#,##0\);_(&quot;$&quot;* &quot;-&quot;??_);_(@_)">
                  <c:v>19263504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1C-4F9D-9CED-A98325E24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employee compensation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01329514356403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E-447D-B62A-F1D296C36A3E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E-447D-B62A-F1D296C36A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E-447D-B62A-F1D296C36A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Sheet1!$P$34:$S$34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Sheet1!$P$35:$S$35</c:f>
              <c:numCache>
                <c:formatCode>_("$"* #,##0_);_("$"* \(#,##0\);_("$"* "-"??_);_(@_)</c:formatCode>
                <c:ptCount val="4"/>
                <c:pt idx="0">
                  <c:v>48815.165876777253</c:v>
                </c:pt>
                <c:pt idx="1">
                  <c:v>45148.24183976261</c:v>
                </c:pt>
                <c:pt idx="2">
                  <c:v>34861.36826347305</c:v>
                </c:pt>
                <c:pt idx="3">
                  <c:v>48158.76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2E-447D-B62A-F1D296C36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Construction </a:t>
            </a:r>
            <a:r>
              <a:rPr lang="en-US" sz="2800" b="1" dirty="0" smtClean="0"/>
              <a:t>cost</a:t>
            </a:r>
            <a:endParaRPr lang="en-US" sz="2800" b="1" dirty="0"/>
          </a:p>
        </c:rich>
      </c:tx>
      <c:layout>
        <c:manualLayout>
          <c:xMode val="edge"/>
          <c:yMode val="edge"/>
          <c:x val="0.32182464880666289"/>
          <c:y val="6.61316425850286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78109989329105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8-4881-A7D4-6B1C3BE5C83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18-4881-A7D4-6B1C3BE5C83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18-4881-A7D4-6B1C3BE5C8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Sheet1!$B$67:$E$67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Sheet1!$B$68:$E$68</c:f>
              <c:numCache>
                <c:formatCode>_("$"* #,##0_);_("$"* \(#,##0\);_("$"* "-"??_);_(@_)</c:formatCode>
                <c:ptCount val="4"/>
                <c:pt idx="0" formatCode="&quot;$&quot;#,##0">
                  <c:v>239261070</c:v>
                </c:pt>
                <c:pt idx="1">
                  <c:v>250341145.15154433</c:v>
                </c:pt>
                <c:pt idx="2" formatCode="&quot;$&quot;#,##0_);[Red]\(&quot;$&quot;#,##0\)">
                  <c:v>191325294</c:v>
                </c:pt>
                <c:pt idx="3">
                  <c:v>112000000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18-4881-A7D4-6B1C3BE5C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Construction </a:t>
            </a:r>
            <a:r>
              <a:rPr lang="en-US" sz="2800" b="1" dirty="0" smtClean="0"/>
              <a:t>one-time</a:t>
            </a:r>
            <a:r>
              <a:rPr lang="en-US" sz="2800" b="1" baseline="0" dirty="0" smtClean="0"/>
              <a:t> i</a:t>
            </a:r>
            <a:r>
              <a:rPr lang="en-US" sz="2800" b="1" dirty="0" smtClean="0"/>
              <a:t>mpact</a:t>
            </a:r>
            <a:endParaRPr lang="en-US" sz="2800" b="1" dirty="0"/>
          </a:p>
        </c:rich>
      </c:tx>
      <c:layout>
        <c:manualLayout>
          <c:xMode val="edge"/>
          <c:yMode val="edge"/>
          <c:x val="0.345154096335816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559992368385257E-2"/>
          <c:y val="7.4988064295360424E-2"/>
          <c:w val="0.89530597947640744"/>
          <c:h val="0.8428875069509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AF-4029-988B-A0B66B5042A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AF-4029-988B-A0B66B5042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AF-4029-988B-A0B66B5042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Sheet1!$H$68:$K$68</c:f>
              <c:strCache>
                <c:ptCount val="4"/>
                <c:pt idx="0">
                  <c:v>Churchill</c:v>
                </c:pt>
                <c:pt idx="1">
                  <c:v>Full House</c:v>
                </c:pt>
                <c:pt idx="2">
                  <c:v>Hard Rock</c:v>
                </c:pt>
                <c:pt idx="3">
                  <c:v>Premier</c:v>
                </c:pt>
              </c:strCache>
            </c:strRef>
          </c:cat>
          <c:val>
            <c:numRef>
              <c:f>Sheet1!$H$69:$K$69</c:f>
              <c:numCache>
                <c:formatCode>_("$"* #,##0_);_("$"* \(#,##0\);_("$"* "-"??_);_(@_)</c:formatCode>
                <c:ptCount val="4"/>
                <c:pt idx="0">
                  <c:v>348123499.69687188</c:v>
                </c:pt>
                <c:pt idx="1">
                  <c:v>364244946.19320309</c:v>
                </c:pt>
                <c:pt idx="2">
                  <c:v>278377217.5214836</c:v>
                </c:pt>
                <c:pt idx="3">
                  <c:v>162959364.70588237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AF-4029-988B-A0B66B504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699376"/>
        <c:axId val="1554712528"/>
      </c:barChart>
      <c:catAx>
        <c:axId val="4696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12528"/>
        <c:crosses val="autoZero"/>
        <c:auto val="1"/>
        <c:lblAlgn val="ctr"/>
        <c:lblOffset val="100"/>
        <c:noMultiLvlLbl val="0"/>
      </c:catAx>
      <c:valAx>
        <c:axId val="15547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0.60787</cdr:x>
      <cdr:y>0.13137</cdr:y>
    </cdr:from>
    <cdr:to>
      <cdr:x>0.94547</cdr:x>
      <cdr:y>0.28145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1408" y="760385"/>
          <a:ext cx="3794040" cy="868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$52,515 average employee</a:t>
          </a:r>
          <a:r>
            <a:rPr lang="en-US" sz="1800" b="1" baseline="0" dirty="0"/>
            <a:t> compensation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0.37648</cdr:x>
      <cdr:y>0.89346</cdr:y>
    </cdr:from>
    <cdr:to>
      <cdr:x>0.46752</cdr:x>
      <cdr:y>0.93791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59849" y="5612360"/>
          <a:ext cx="788276" cy="279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TBD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8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44406" y="-864501"/>
            <a:ext cx="977953" cy="3156693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70538" y="3688697"/>
            <a:ext cx="10312295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Unnecessarily extra long title of presentation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7592" y="6279762"/>
            <a:ext cx="10312296" cy="370205"/>
          </a:xfrm>
        </p:spPr>
        <p:txBody>
          <a:bodyPr anchor="ctr">
            <a:noAutofit/>
          </a:bodyPr>
          <a:lstStyle>
            <a:lvl1pPr marL="0" indent="0">
              <a:buNone/>
              <a:defRPr sz="1467" b="1" spc="10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7592" y="3258479"/>
            <a:ext cx="10312296" cy="336549"/>
          </a:xfr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SUBHEAD OR NAME OF SCHOOL, DEPARTMENT, OR UNIT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0671" y="1330459"/>
            <a:ext cx="8112824" cy="8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405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0405" y="2172540"/>
            <a:ext cx="6080772" cy="372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 marL="990575" indent="-380990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2pPr>
            <a:lvl3pPr marL="1523962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3pPr>
            <a:lvl4pPr marL="2133547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4pPr>
            <a:lvl5pPr marL="2743131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30745" y="0"/>
            <a:ext cx="476125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49066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47071" y="6215357"/>
            <a:ext cx="516263" cy="705284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8224" y="6309560"/>
            <a:ext cx="4173843" cy="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2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9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3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1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EE30-DFE1-4954-B401-7F26EC68EAB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743A1-08D7-4114-8375-41A5622E8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93" y="3197377"/>
            <a:ext cx="11212113" cy="2498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Terre Haute </a:t>
            </a:r>
            <a:r>
              <a:rPr lang="en-US" dirty="0" smtClean="0"/>
              <a:t>comparative analysis </a:t>
            </a:r>
            <a:r>
              <a:rPr lang="en-US" dirty="0" smtClean="0"/>
              <a:t>and estimated impacts</a:t>
            </a:r>
            <a:br>
              <a:rPr lang="en-US" dirty="0" smtClean="0"/>
            </a:br>
            <a:r>
              <a:rPr lang="en-US" dirty="0" smtClean="0"/>
              <a:t>November 2021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/>
              <a:t>Drew </a:t>
            </a:r>
            <a:r>
              <a:rPr lang="en-US" sz="2667" dirty="0" err="1"/>
              <a:t>Klacik</a:t>
            </a:r>
            <a:r>
              <a:rPr lang="en-US" sz="2667" dirty="0"/>
              <a:t/>
            </a:r>
            <a:br>
              <a:rPr lang="en-US" sz="2667" dirty="0"/>
            </a:br>
            <a:r>
              <a:rPr lang="en-US" sz="2667" dirty="0"/>
              <a:t>dklacik@iupui.edu</a:t>
            </a:r>
            <a:br>
              <a:rPr lang="en-US" sz="2667" dirty="0"/>
            </a:br>
            <a:r>
              <a:rPr lang="en-US" sz="2667" dirty="0"/>
              <a:t/>
            </a:r>
            <a:br>
              <a:rPr lang="en-US" sz="2667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74105"/>
              </p:ext>
            </p:extLst>
          </p:nvPr>
        </p:nvGraphicFramePr>
        <p:xfrm>
          <a:off x="542741" y="286273"/>
          <a:ext cx="10878410" cy="565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2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75940"/>
              </p:ext>
            </p:extLst>
          </p:nvPr>
        </p:nvGraphicFramePr>
        <p:xfrm>
          <a:off x="629307" y="286274"/>
          <a:ext cx="10567668" cy="597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5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24344"/>
              </p:ext>
            </p:extLst>
          </p:nvPr>
        </p:nvGraphicFramePr>
        <p:xfrm>
          <a:off x="1767882" y="194834"/>
          <a:ext cx="7754347" cy="576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1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Comparison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b="1" dirty="0" smtClean="0"/>
              <a:t>Based on first full year of operations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smtClean="0"/>
              <a:t>Basic performance measures</a:t>
            </a:r>
          </a:p>
          <a:p>
            <a:pPr marL="914376" lvl="1">
              <a:buFont typeface="Arial" panose="020B0604020202020204" pitchFamily="34" charset="0"/>
              <a:buChar char="•"/>
            </a:pPr>
            <a:r>
              <a:rPr lang="en-US" dirty="0" smtClean="0"/>
              <a:t>Mix of measures</a:t>
            </a:r>
          </a:p>
          <a:p>
            <a:pPr marL="380990">
              <a:buFont typeface="Arial" panose="020B0604020202020204" pitchFamily="34" charset="0"/>
              <a:buChar char="•"/>
            </a:pPr>
            <a:r>
              <a:rPr lang="en-US" dirty="0" smtClean="0"/>
              <a:t>Churchill and Full House most similar on gaming and construction </a:t>
            </a:r>
          </a:p>
          <a:p>
            <a:pPr marL="380990">
              <a:buFont typeface="Arial" panose="020B0604020202020204" pitchFamily="34" charset="0"/>
              <a:buChar char="•"/>
            </a:pPr>
            <a:r>
              <a:rPr lang="en-US" dirty="0" smtClean="0"/>
              <a:t>Full House and Hard Rock most similar on total employment</a:t>
            </a:r>
          </a:p>
          <a:p>
            <a:pPr marL="914376" lvl="1">
              <a:buFont typeface="Arial" panose="020B0604020202020204" pitchFamily="34" charset="0"/>
              <a:buChar char="•"/>
            </a:pPr>
            <a:r>
              <a:rPr lang="en-US" dirty="0" smtClean="0"/>
              <a:t>But Hard Rock has lowest employee comp per </a:t>
            </a:r>
            <a:r>
              <a:rPr lang="en-US" dirty="0" err="1" smtClean="0"/>
              <a:t>fte</a:t>
            </a:r>
            <a:endParaRPr lang="en-US" dirty="0" smtClean="0"/>
          </a:p>
          <a:p>
            <a:pPr marL="380990">
              <a:buFont typeface="Arial" panose="020B0604020202020204" pitchFamily="34" charset="0"/>
              <a:buChar char="•"/>
            </a:pPr>
            <a:r>
              <a:rPr lang="en-US" dirty="0"/>
              <a:t>Depends on criteria</a:t>
            </a:r>
          </a:p>
          <a:p>
            <a:pPr marL="38099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8099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376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Economic impacts of </a:t>
            </a:r>
            <a:r>
              <a:rPr lang="en-US" dirty="0" smtClean="0"/>
              <a:t>casino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</a:t>
            </a:r>
            <a:r>
              <a:rPr lang="en-US" dirty="0" smtClean="0"/>
              <a:t>one time </a:t>
            </a:r>
            <a:r>
              <a:rPr lang="en-US" dirty="0" smtClean="0"/>
              <a:t>event</a:t>
            </a:r>
          </a:p>
          <a:p>
            <a:r>
              <a:rPr lang="en-US" dirty="0" smtClean="0"/>
              <a:t>Area </a:t>
            </a:r>
            <a:r>
              <a:rPr lang="en-US" dirty="0" smtClean="0"/>
              <a:t>of impact</a:t>
            </a:r>
          </a:p>
          <a:p>
            <a:pPr lvl="1"/>
            <a:r>
              <a:rPr lang="en-US" dirty="0" smtClean="0"/>
              <a:t>Vigo, Clay, Parke, Putnam, Sullivan, Vermillion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Direct and total economic contribution, employment and wages estimated using IMPLAN, one of 2 most commonly used input output models and used by PPI for over 20 years of estimating economic and tax benefits of construction and operations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Assumptions based on data provided </a:t>
            </a:r>
            <a:r>
              <a:rPr lang="en-US" dirty="0" smtClean="0"/>
              <a:t>in casino </a:t>
            </a:r>
            <a:r>
              <a:rPr lang="en-US" dirty="0" smtClean="0"/>
              <a:t>applications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10272"/>
              </p:ext>
            </p:extLst>
          </p:nvPr>
        </p:nvGraphicFramePr>
        <p:xfrm>
          <a:off x="1325879" y="353292"/>
          <a:ext cx="9909710" cy="576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4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92006"/>
              </p:ext>
            </p:extLst>
          </p:nvPr>
        </p:nvGraphicFramePr>
        <p:xfrm>
          <a:off x="395256" y="178724"/>
          <a:ext cx="11238271" cy="588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3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4141"/>
              </p:ext>
            </p:extLst>
          </p:nvPr>
        </p:nvGraphicFramePr>
        <p:xfrm>
          <a:off x="348062" y="288213"/>
          <a:ext cx="11645326" cy="586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5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Economic impacts of </a:t>
            </a:r>
            <a:r>
              <a:rPr lang="en-US" dirty="0" smtClean="0"/>
              <a:t>casino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are an annual on-going impact</a:t>
            </a:r>
          </a:p>
          <a:p>
            <a:r>
              <a:rPr lang="en-US" dirty="0" smtClean="0"/>
              <a:t>Area </a:t>
            </a:r>
            <a:r>
              <a:rPr lang="en-US" dirty="0" smtClean="0"/>
              <a:t>of impact</a:t>
            </a:r>
          </a:p>
          <a:p>
            <a:pPr lvl="1"/>
            <a:r>
              <a:rPr lang="en-US" dirty="0" smtClean="0"/>
              <a:t>Vigo, Clay, Parke, Putnam, Sullivan, Vermillion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Direct and total economic contribution, employment and wages estimated using IMPLAN, one of 2 most commonly used input output models and used by PPI for over 20 years of estimating economic and tax benefits of construction and operations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Assumptions based on data provided </a:t>
            </a:r>
            <a:r>
              <a:rPr lang="en-US" dirty="0" smtClean="0"/>
              <a:t>in casino </a:t>
            </a:r>
            <a:r>
              <a:rPr lang="en-US" dirty="0" smtClean="0"/>
              <a:t>applications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Economic impacts of </a:t>
            </a:r>
            <a:r>
              <a:rPr lang="en-US" dirty="0" smtClean="0"/>
              <a:t>casino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r>
              <a:rPr lang="en-US" dirty="0" smtClean="0"/>
              <a:t>Full House proposing a temporary casino to operate during construction</a:t>
            </a:r>
          </a:p>
          <a:p>
            <a:pPr lvl="1"/>
            <a:r>
              <a:rPr lang="en-US" dirty="0" smtClean="0"/>
              <a:t>Up to two years</a:t>
            </a:r>
            <a:endParaRPr lang="en-US" dirty="0" smtClean="0"/>
          </a:p>
          <a:p>
            <a:r>
              <a:rPr lang="en-US" dirty="0" smtClean="0"/>
              <a:t>Net revenue of $43m in year one and $47.8 in year two </a:t>
            </a:r>
          </a:p>
          <a:p>
            <a:pPr lvl="1"/>
            <a:r>
              <a:rPr lang="en-US" dirty="0" smtClean="0"/>
              <a:t>$147,660,467 at full build out year 1</a:t>
            </a:r>
          </a:p>
          <a:p>
            <a:r>
              <a:rPr lang="en-US" dirty="0" smtClean="0"/>
              <a:t>Payroll and benefits of $10,117,645 compared to $30,429,910 at full build out year 1</a:t>
            </a:r>
          </a:p>
          <a:p>
            <a:endParaRPr lang="en-US" dirty="0"/>
          </a:p>
          <a:p>
            <a:r>
              <a:rPr lang="en-US" dirty="0" smtClean="0"/>
              <a:t>$106 million average annual economic impact  of temp facility</a:t>
            </a:r>
          </a:p>
          <a:p>
            <a:r>
              <a:rPr lang="en-US" dirty="0" smtClean="0"/>
              <a:t>384 direct and indirect jobs</a:t>
            </a:r>
          </a:p>
          <a:p>
            <a:r>
              <a:rPr lang="en-US" dirty="0" smtClean="0"/>
              <a:t>$14.3 million of direct and indirect employee compensation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r>
              <a:rPr lang="en-US" dirty="0" smtClean="0"/>
              <a:t>Casino configuration</a:t>
            </a:r>
          </a:p>
          <a:p>
            <a:pPr indent="-380990"/>
            <a:r>
              <a:rPr lang="en-US" dirty="0" smtClean="0"/>
              <a:t>Economic impacts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Operations</a:t>
            </a:r>
          </a:p>
          <a:p>
            <a:r>
              <a:rPr lang="en-US" dirty="0" smtClean="0"/>
              <a:t>Community </a:t>
            </a:r>
            <a:r>
              <a:rPr lang="en-US" dirty="0"/>
              <a:t>benefits</a:t>
            </a:r>
          </a:p>
          <a:p>
            <a:pPr indent="-38099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05657"/>
              </p:ext>
            </p:extLst>
          </p:nvPr>
        </p:nvGraphicFramePr>
        <p:xfrm>
          <a:off x="919186" y="264615"/>
          <a:ext cx="10419373" cy="583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9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17358"/>
              </p:ext>
            </p:extLst>
          </p:nvPr>
        </p:nvGraphicFramePr>
        <p:xfrm>
          <a:off x="495546" y="288214"/>
          <a:ext cx="11043592" cy="595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7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04302"/>
              </p:ext>
            </p:extLst>
          </p:nvPr>
        </p:nvGraphicFramePr>
        <p:xfrm>
          <a:off x="418854" y="288213"/>
          <a:ext cx="11137982" cy="584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33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t="13820" r="2270" b="2696"/>
          <a:stretch/>
        </p:blipFill>
        <p:spPr>
          <a:xfrm>
            <a:off x="1083922" y="1025130"/>
            <a:ext cx="4245145" cy="4980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02" y="987877"/>
            <a:ext cx="3588887" cy="4968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3158" y="55088"/>
            <a:ext cx="690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Community </a:t>
            </a:r>
            <a:r>
              <a:rPr lang="en-US" sz="2400" dirty="0" smtClean="0"/>
              <a:t>Benefits from Full-Time Operations</a:t>
            </a:r>
            <a:endParaRPr lang="en-US" sz="2400" dirty="0" smtClean="0"/>
          </a:p>
          <a:p>
            <a:r>
              <a:rPr lang="en-US" sz="2400" dirty="0" smtClean="0"/>
              <a:t>Midwest</a:t>
            </a:r>
            <a:r>
              <a:rPr lang="en-US" sz="2400" dirty="0"/>
              <a:t>, Indiana and Terre Haute Region </a:t>
            </a:r>
          </a:p>
        </p:txBody>
      </p:sp>
    </p:spTree>
    <p:extLst>
      <p:ext uri="{BB962C8B-B14F-4D97-AF65-F5344CB8AC3E}">
        <p14:creationId xmlns:p14="http://schemas.microsoft.com/office/powerpoint/2010/main" val="28948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3872" y="61311"/>
            <a:ext cx="901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House Community </a:t>
            </a:r>
            <a:r>
              <a:rPr lang="en-US" sz="2400" dirty="0" smtClean="0"/>
              <a:t>Benefit</a:t>
            </a:r>
          </a:p>
          <a:p>
            <a:r>
              <a:rPr lang="en-US" sz="2400" dirty="0" smtClean="0"/>
              <a:t>Projected </a:t>
            </a:r>
            <a:r>
              <a:rPr lang="en-US" sz="2400" dirty="0"/>
              <a:t>Distribution of </a:t>
            </a:r>
            <a:r>
              <a:rPr lang="en-US" sz="2400" dirty="0" smtClean="0"/>
              <a:t>Direct, Indirect and Induced New </a:t>
            </a:r>
            <a:r>
              <a:rPr lang="en-US" sz="2400" dirty="0"/>
              <a:t>Workers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09226"/>
              </p:ext>
            </p:extLst>
          </p:nvPr>
        </p:nvGraphicFramePr>
        <p:xfrm>
          <a:off x="1433543" y="1386340"/>
          <a:ext cx="8182406" cy="4011569"/>
        </p:xfrm>
        <a:graphic>
          <a:graphicData uri="http://schemas.openxmlformats.org/drawingml/2006/table">
            <a:tbl>
              <a:tblPr/>
              <a:tblGrid>
                <a:gridCol w="2097388">
                  <a:extLst>
                    <a:ext uri="{9D8B030D-6E8A-4147-A177-3AD203B41FA5}">
                      <a16:colId xmlns:a16="http://schemas.microsoft.com/office/drawing/2014/main" val="3498627233"/>
                    </a:ext>
                  </a:extLst>
                </a:gridCol>
                <a:gridCol w="1890240">
                  <a:extLst>
                    <a:ext uri="{9D8B030D-6E8A-4147-A177-3AD203B41FA5}">
                      <a16:colId xmlns:a16="http://schemas.microsoft.com/office/drawing/2014/main" val="2811225037"/>
                    </a:ext>
                  </a:extLst>
                </a:gridCol>
                <a:gridCol w="2252751">
                  <a:extLst>
                    <a:ext uri="{9D8B030D-6E8A-4147-A177-3AD203B41FA5}">
                      <a16:colId xmlns:a16="http://schemas.microsoft.com/office/drawing/2014/main" val="3048615717"/>
                    </a:ext>
                  </a:extLst>
                </a:gridCol>
                <a:gridCol w="1942027">
                  <a:extLst>
                    <a:ext uri="{9D8B030D-6E8A-4147-A177-3AD203B41FA5}">
                      <a16:colId xmlns:a16="http://schemas.microsoft.com/office/drawing/2014/main" val="507434212"/>
                    </a:ext>
                  </a:extLst>
                </a:gridCol>
              </a:tblGrid>
              <a:tr h="43804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952240"/>
                  </a:ext>
                </a:extLst>
              </a:tr>
              <a:tr h="438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817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34,429,922.91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688,597.97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06144"/>
                  </a:ext>
                </a:extLst>
              </a:tr>
              <a:tr h="438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32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1,339,830.50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31,486.14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46028"/>
                  </a:ext>
                </a:extLst>
              </a:tr>
              <a:tr h="438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12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540,104.57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14,312.93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443869"/>
                  </a:ext>
                </a:extLst>
              </a:tr>
              <a:tr h="438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111,845.20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2,349.41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3978"/>
                  </a:ext>
                </a:extLst>
              </a:tr>
              <a:tr h="438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25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1,034,427.39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17,585.94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26599"/>
                  </a:ext>
                </a:extLst>
              </a:tr>
              <a:tr h="438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Vermillion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23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954,455.08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14,317.26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445747"/>
                  </a:ext>
                </a:extLst>
              </a:tr>
              <a:tr h="50720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2,628,662.35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514658"/>
                  </a:ext>
                </a:extLst>
              </a:tr>
              <a:tr h="438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973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41,039,248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768,650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66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1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3872" y="61311"/>
            <a:ext cx="901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 Rock Community </a:t>
            </a:r>
            <a:r>
              <a:rPr lang="en-US" sz="2400" dirty="0" smtClean="0"/>
              <a:t>Benefit</a:t>
            </a:r>
          </a:p>
          <a:p>
            <a:r>
              <a:rPr lang="en-US" sz="2400" dirty="0" smtClean="0"/>
              <a:t>Projected </a:t>
            </a:r>
            <a:r>
              <a:rPr lang="en-US" sz="2400" dirty="0"/>
              <a:t>Distribution of </a:t>
            </a:r>
            <a:r>
              <a:rPr lang="en-US" sz="2400" dirty="0" smtClean="0"/>
              <a:t>Direct, Indirect and Induced New </a:t>
            </a:r>
            <a:r>
              <a:rPr lang="en-US" sz="2400" dirty="0"/>
              <a:t>Workers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15782"/>
              </p:ext>
            </p:extLst>
          </p:nvPr>
        </p:nvGraphicFramePr>
        <p:xfrm>
          <a:off x="1079582" y="1327358"/>
          <a:ext cx="9733934" cy="4418612"/>
        </p:xfrm>
        <a:graphic>
          <a:graphicData uri="http://schemas.openxmlformats.org/drawingml/2006/table">
            <a:tbl>
              <a:tblPr/>
              <a:tblGrid>
                <a:gridCol w="2411158">
                  <a:extLst>
                    <a:ext uri="{9D8B030D-6E8A-4147-A177-3AD203B41FA5}">
                      <a16:colId xmlns:a16="http://schemas.microsoft.com/office/drawing/2014/main" val="1742500227"/>
                    </a:ext>
                  </a:extLst>
                </a:gridCol>
                <a:gridCol w="2411158">
                  <a:extLst>
                    <a:ext uri="{9D8B030D-6E8A-4147-A177-3AD203B41FA5}">
                      <a16:colId xmlns:a16="http://schemas.microsoft.com/office/drawing/2014/main" val="10209096"/>
                    </a:ext>
                  </a:extLst>
                </a:gridCol>
                <a:gridCol w="2589762">
                  <a:extLst>
                    <a:ext uri="{9D8B030D-6E8A-4147-A177-3AD203B41FA5}">
                      <a16:colId xmlns:a16="http://schemas.microsoft.com/office/drawing/2014/main" val="2052173190"/>
                    </a:ext>
                  </a:extLst>
                </a:gridCol>
                <a:gridCol w="2321856">
                  <a:extLst>
                    <a:ext uri="{9D8B030D-6E8A-4147-A177-3AD203B41FA5}">
                      <a16:colId xmlns:a16="http://schemas.microsoft.com/office/drawing/2014/main" val="3515055713"/>
                    </a:ext>
                  </a:extLst>
                </a:gridCol>
              </a:tblGrid>
              <a:tr h="48249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36388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809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28,358,462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567,169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704571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1,103,561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25,934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39568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444,861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11,789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27817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92,122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1,935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657768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852,014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14,485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39840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Vermillion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786,144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11,793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467524"/>
                  </a:ext>
                </a:extLst>
              </a:tr>
              <a:tr h="5586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2,165,117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15222"/>
                  </a:ext>
                </a:extLst>
              </a:tr>
              <a:tr h="482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964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33,802,282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633,104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419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3872" y="61311"/>
            <a:ext cx="901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Churchill Community </a:t>
            </a:r>
            <a:r>
              <a:rPr lang="en-US" sz="2400" dirty="0" smtClean="0"/>
              <a:t>Benefit</a:t>
            </a:r>
          </a:p>
          <a:p>
            <a:r>
              <a:rPr lang="en-US" sz="2400" dirty="0" smtClean="0"/>
              <a:t>Projected </a:t>
            </a:r>
            <a:r>
              <a:rPr lang="en-US" sz="2400" dirty="0"/>
              <a:t>Distribution of </a:t>
            </a:r>
            <a:r>
              <a:rPr lang="en-US" sz="2400" dirty="0" smtClean="0"/>
              <a:t>Direct, Indirect and Induced New </a:t>
            </a:r>
            <a:r>
              <a:rPr lang="en-US" sz="2400" dirty="0"/>
              <a:t>Workers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276165"/>
              </p:ext>
            </p:extLst>
          </p:nvPr>
        </p:nvGraphicFramePr>
        <p:xfrm>
          <a:off x="1924396" y="1542012"/>
          <a:ext cx="8221288" cy="4177146"/>
        </p:xfrm>
        <a:graphic>
          <a:graphicData uri="http://schemas.openxmlformats.org/drawingml/2006/table">
            <a:tbl>
              <a:tblPr/>
              <a:tblGrid>
                <a:gridCol w="1948552">
                  <a:extLst>
                    <a:ext uri="{9D8B030D-6E8A-4147-A177-3AD203B41FA5}">
                      <a16:colId xmlns:a16="http://schemas.microsoft.com/office/drawing/2014/main" val="473793597"/>
                    </a:ext>
                  </a:extLst>
                </a:gridCol>
                <a:gridCol w="1948552">
                  <a:extLst>
                    <a:ext uri="{9D8B030D-6E8A-4147-A177-3AD203B41FA5}">
                      <a16:colId xmlns:a16="http://schemas.microsoft.com/office/drawing/2014/main" val="4245340795"/>
                    </a:ext>
                  </a:extLst>
                </a:gridCol>
                <a:gridCol w="2322247">
                  <a:extLst>
                    <a:ext uri="{9D8B030D-6E8A-4147-A177-3AD203B41FA5}">
                      <a16:colId xmlns:a16="http://schemas.microsoft.com/office/drawing/2014/main" val="2389652321"/>
                    </a:ext>
                  </a:extLst>
                </a:gridCol>
                <a:gridCol w="2001937">
                  <a:extLst>
                    <a:ext uri="{9D8B030D-6E8A-4147-A177-3AD203B41FA5}">
                      <a16:colId xmlns:a16="http://schemas.microsoft.com/office/drawing/2014/main" val="911873451"/>
                    </a:ext>
                  </a:extLst>
                </a:gridCol>
              </a:tblGrid>
              <a:tr h="44839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51631"/>
                  </a:ext>
                </a:extLst>
              </a:tr>
              <a:tr h="448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22,851,047.64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457,020.63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055005"/>
                  </a:ext>
                </a:extLst>
              </a:tr>
              <a:tr h="448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889,241.92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20,897.26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83667"/>
                  </a:ext>
                </a:extLst>
              </a:tr>
              <a:tr h="448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358,465.96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9,499.45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699879"/>
                  </a:ext>
                </a:extLst>
              </a:tr>
              <a:tr h="448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74,231.36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1,559.30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64995"/>
                  </a:ext>
                </a:extLst>
              </a:tr>
              <a:tr h="5191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686,546.69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11,671.74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157084"/>
                  </a:ext>
                </a:extLst>
              </a:tr>
              <a:tr h="448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Vermillion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633,469.28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9,502.33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445542"/>
                  </a:ext>
                </a:extLst>
              </a:tr>
              <a:tr h="5191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1,744,636.16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81469"/>
                  </a:ext>
                </a:extLst>
              </a:tr>
              <a:tr h="448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27,237,639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510,151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6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8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3872" y="61311"/>
            <a:ext cx="901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Premier Community </a:t>
            </a:r>
            <a:r>
              <a:rPr lang="en-US" sz="2400" dirty="0" smtClean="0"/>
              <a:t>Benefit</a:t>
            </a:r>
          </a:p>
          <a:p>
            <a:r>
              <a:rPr lang="en-US" sz="2400" dirty="0" smtClean="0"/>
              <a:t>Projected </a:t>
            </a:r>
            <a:r>
              <a:rPr lang="en-US" sz="2400" dirty="0"/>
              <a:t>Distribution of </a:t>
            </a:r>
            <a:r>
              <a:rPr lang="en-US" sz="2400" dirty="0" smtClean="0"/>
              <a:t>Direct, Indirect and Induced New </a:t>
            </a:r>
            <a:r>
              <a:rPr lang="en-US" sz="2400" dirty="0"/>
              <a:t>Workers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9705"/>
              </p:ext>
            </p:extLst>
          </p:nvPr>
        </p:nvGraphicFramePr>
        <p:xfrm>
          <a:off x="1079581" y="1150373"/>
          <a:ext cx="10070199" cy="4843372"/>
        </p:xfrm>
        <a:graphic>
          <a:graphicData uri="http://schemas.openxmlformats.org/drawingml/2006/table">
            <a:tbl>
              <a:tblPr/>
              <a:tblGrid>
                <a:gridCol w="2494453">
                  <a:extLst>
                    <a:ext uri="{9D8B030D-6E8A-4147-A177-3AD203B41FA5}">
                      <a16:colId xmlns:a16="http://schemas.microsoft.com/office/drawing/2014/main" val="1620860978"/>
                    </a:ext>
                  </a:extLst>
                </a:gridCol>
                <a:gridCol w="2494453">
                  <a:extLst>
                    <a:ext uri="{9D8B030D-6E8A-4147-A177-3AD203B41FA5}">
                      <a16:colId xmlns:a16="http://schemas.microsoft.com/office/drawing/2014/main" val="1127124386"/>
                    </a:ext>
                  </a:extLst>
                </a:gridCol>
                <a:gridCol w="2679227">
                  <a:extLst>
                    <a:ext uri="{9D8B030D-6E8A-4147-A177-3AD203B41FA5}">
                      <a16:colId xmlns:a16="http://schemas.microsoft.com/office/drawing/2014/main" val="3314121340"/>
                    </a:ext>
                  </a:extLst>
                </a:gridCol>
                <a:gridCol w="2402066">
                  <a:extLst>
                    <a:ext uri="{9D8B030D-6E8A-4147-A177-3AD203B41FA5}">
                      <a16:colId xmlns:a16="http://schemas.microsoft.com/office/drawing/2014/main" val="984828608"/>
                    </a:ext>
                  </a:extLst>
                </a:gridCol>
              </a:tblGrid>
              <a:tr h="528874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903461"/>
                  </a:ext>
                </a:extLst>
              </a:tr>
              <a:tr h="528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21,443,460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428,869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17886"/>
                  </a:ext>
                </a:extLst>
              </a:tr>
              <a:tr h="528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834,466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19,610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705782"/>
                  </a:ext>
                </a:extLst>
              </a:tr>
              <a:tr h="528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336,385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8,914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3004"/>
                  </a:ext>
                </a:extLst>
              </a:tr>
              <a:tr h="528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69,659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1,463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762093"/>
                  </a:ext>
                </a:extLst>
              </a:tr>
              <a:tr h="528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644,257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10,953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89747"/>
                  </a:ext>
                </a:extLst>
              </a:tr>
              <a:tr h="528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Vermillion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594,449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8,917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381285"/>
                  </a:ext>
                </a:extLst>
              </a:tr>
              <a:tr h="6123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1,637,169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378061"/>
                  </a:ext>
                </a:extLst>
              </a:tr>
              <a:tr h="5288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25,559,844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478,726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0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2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1904" y="183775"/>
            <a:ext cx="5829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Minimum (577) Community </a:t>
            </a:r>
            <a:r>
              <a:rPr lang="en-US" sz="2400" dirty="0" smtClean="0"/>
              <a:t>Benefit</a:t>
            </a:r>
          </a:p>
          <a:p>
            <a:r>
              <a:rPr lang="en-US" sz="2400" dirty="0" smtClean="0"/>
              <a:t>Impact </a:t>
            </a:r>
            <a:r>
              <a:rPr lang="en-US" sz="2400" dirty="0"/>
              <a:t>on </a:t>
            </a:r>
            <a:r>
              <a:rPr lang="en-US" sz="2400" dirty="0" smtClean="0"/>
              <a:t>Region’s </a:t>
            </a:r>
            <a:r>
              <a:rPr lang="en-US" sz="2400" dirty="0" smtClean="0"/>
              <a:t>Employment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39295"/>
              </p:ext>
            </p:extLst>
          </p:nvPr>
        </p:nvGraphicFramePr>
        <p:xfrm>
          <a:off x="648930" y="1153271"/>
          <a:ext cx="10264878" cy="4619192"/>
        </p:xfrm>
        <a:graphic>
          <a:graphicData uri="http://schemas.openxmlformats.org/drawingml/2006/table">
            <a:tbl>
              <a:tblPr/>
              <a:tblGrid>
                <a:gridCol w="1222010">
                  <a:extLst>
                    <a:ext uri="{9D8B030D-6E8A-4147-A177-3AD203B41FA5}">
                      <a16:colId xmlns:a16="http://schemas.microsoft.com/office/drawing/2014/main" val="567864409"/>
                    </a:ext>
                  </a:extLst>
                </a:gridCol>
                <a:gridCol w="1979655">
                  <a:extLst>
                    <a:ext uri="{9D8B030D-6E8A-4147-A177-3AD203B41FA5}">
                      <a16:colId xmlns:a16="http://schemas.microsoft.com/office/drawing/2014/main" val="1965231885"/>
                    </a:ext>
                  </a:extLst>
                </a:gridCol>
                <a:gridCol w="1979655">
                  <a:extLst>
                    <a:ext uri="{9D8B030D-6E8A-4147-A177-3AD203B41FA5}">
                      <a16:colId xmlns:a16="http://schemas.microsoft.com/office/drawing/2014/main" val="4230919880"/>
                    </a:ext>
                  </a:extLst>
                </a:gridCol>
                <a:gridCol w="2126296">
                  <a:extLst>
                    <a:ext uri="{9D8B030D-6E8A-4147-A177-3AD203B41FA5}">
                      <a16:colId xmlns:a16="http://schemas.microsoft.com/office/drawing/2014/main" val="304297979"/>
                    </a:ext>
                  </a:extLst>
                </a:gridCol>
                <a:gridCol w="1906334">
                  <a:extLst>
                    <a:ext uri="{9D8B030D-6E8A-4147-A177-3AD203B41FA5}">
                      <a16:colId xmlns:a16="http://schemas.microsoft.com/office/drawing/2014/main" val="60892900"/>
                    </a:ext>
                  </a:extLst>
                </a:gridCol>
                <a:gridCol w="1050928">
                  <a:extLst>
                    <a:ext uri="{9D8B030D-6E8A-4147-A177-3AD203B41FA5}">
                      <a16:colId xmlns:a16="http://schemas.microsoft.com/office/drawing/2014/main" val="2633915093"/>
                    </a:ext>
                  </a:extLst>
                </a:gridCol>
              </a:tblGrid>
              <a:tr h="57739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235102"/>
                  </a:ext>
                </a:extLst>
              </a:tr>
              <a:tr h="57739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Force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Unemployed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Unemployed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067408"/>
                  </a:ext>
                </a:extLst>
              </a:tr>
              <a:tr h="57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48,734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1,946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1,462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101596"/>
                  </a:ext>
                </a:extLst>
              </a:tr>
              <a:tr h="57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12,189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467354"/>
                  </a:ext>
                </a:extLst>
              </a:tr>
              <a:tr h="57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7,020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36489"/>
                  </a:ext>
                </a:extLst>
              </a:tr>
              <a:tr h="57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16,778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541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918110"/>
                  </a:ext>
                </a:extLst>
              </a:tr>
              <a:tr h="57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8,450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55067"/>
                  </a:ext>
                </a:extLst>
              </a:tr>
              <a:tr h="57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Vermillion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7,045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42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8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1904" y="183775"/>
            <a:ext cx="5829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Maximum (973) Community </a:t>
            </a:r>
            <a:r>
              <a:rPr lang="en-US" sz="2400" dirty="0" smtClean="0"/>
              <a:t>Benefit</a:t>
            </a:r>
          </a:p>
          <a:p>
            <a:r>
              <a:rPr lang="en-US" sz="2400" dirty="0" smtClean="0"/>
              <a:t>Impact </a:t>
            </a:r>
            <a:r>
              <a:rPr lang="en-US" sz="2400" dirty="0"/>
              <a:t>on </a:t>
            </a:r>
            <a:r>
              <a:rPr lang="en-US" sz="2400" dirty="0" smtClean="0"/>
              <a:t>Region’s Employment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307"/>
              </p:ext>
            </p:extLst>
          </p:nvPr>
        </p:nvGraphicFramePr>
        <p:xfrm>
          <a:off x="1398144" y="1492541"/>
          <a:ext cx="9232492" cy="4212135"/>
        </p:xfrm>
        <a:graphic>
          <a:graphicData uri="http://schemas.openxmlformats.org/drawingml/2006/table">
            <a:tbl>
              <a:tblPr/>
              <a:tblGrid>
                <a:gridCol w="1099106">
                  <a:extLst>
                    <a:ext uri="{9D8B030D-6E8A-4147-A177-3AD203B41FA5}">
                      <a16:colId xmlns:a16="http://schemas.microsoft.com/office/drawing/2014/main" val="801663350"/>
                    </a:ext>
                  </a:extLst>
                </a:gridCol>
                <a:gridCol w="1780552">
                  <a:extLst>
                    <a:ext uri="{9D8B030D-6E8A-4147-A177-3AD203B41FA5}">
                      <a16:colId xmlns:a16="http://schemas.microsoft.com/office/drawing/2014/main" val="695465291"/>
                    </a:ext>
                  </a:extLst>
                </a:gridCol>
                <a:gridCol w="1780552">
                  <a:extLst>
                    <a:ext uri="{9D8B030D-6E8A-4147-A177-3AD203B41FA5}">
                      <a16:colId xmlns:a16="http://schemas.microsoft.com/office/drawing/2014/main" val="2885190995"/>
                    </a:ext>
                  </a:extLst>
                </a:gridCol>
                <a:gridCol w="1912445">
                  <a:extLst>
                    <a:ext uri="{9D8B030D-6E8A-4147-A177-3AD203B41FA5}">
                      <a16:colId xmlns:a16="http://schemas.microsoft.com/office/drawing/2014/main" val="1388563068"/>
                    </a:ext>
                  </a:extLst>
                </a:gridCol>
                <a:gridCol w="1714605">
                  <a:extLst>
                    <a:ext uri="{9D8B030D-6E8A-4147-A177-3AD203B41FA5}">
                      <a16:colId xmlns:a16="http://schemas.microsoft.com/office/drawing/2014/main" val="204449983"/>
                    </a:ext>
                  </a:extLst>
                </a:gridCol>
                <a:gridCol w="945232">
                  <a:extLst>
                    <a:ext uri="{9D8B030D-6E8A-4147-A177-3AD203B41FA5}">
                      <a16:colId xmlns:a16="http://schemas.microsoft.com/office/drawing/2014/main" val="3923463358"/>
                    </a:ext>
                  </a:extLst>
                </a:gridCol>
              </a:tblGrid>
              <a:tr h="59785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308245"/>
                  </a:ext>
                </a:extLst>
              </a:tr>
              <a:tr h="51632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Force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Unemployed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Unemployed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625945"/>
                  </a:ext>
                </a:extLst>
              </a:tr>
              <a:tr h="516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48,734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1,946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1,129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06276"/>
                  </a:ext>
                </a:extLst>
              </a:tr>
              <a:tr h="516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12,189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411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379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352110"/>
                  </a:ext>
                </a:extLst>
              </a:tr>
              <a:tr h="516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7,020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266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254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735742"/>
                  </a:ext>
                </a:extLst>
              </a:tr>
              <a:tr h="516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16,778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543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540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396065"/>
                  </a:ext>
                </a:extLst>
              </a:tr>
              <a:tr h="516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Sullivan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8,450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311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286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808838"/>
                  </a:ext>
                </a:extLst>
              </a:tr>
              <a:tr h="5163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Vermillion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7,045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325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302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84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Configuration </a:t>
            </a:r>
            <a:r>
              <a:rPr lang="en-US" dirty="0" smtClean="0"/>
              <a:t>estimates: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r>
              <a:rPr lang="en-US" dirty="0" smtClean="0"/>
              <a:t>2019 pre-pandemic</a:t>
            </a:r>
          </a:p>
          <a:p>
            <a:r>
              <a:rPr lang="en-US" dirty="0" smtClean="0"/>
              <a:t>Used </a:t>
            </a:r>
            <a:r>
              <a:rPr lang="en-US" dirty="0" smtClean="0"/>
              <a:t>most similar markets</a:t>
            </a:r>
          </a:p>
          <a:p>
            <a:pPr lvl="1"/>
            <a:r>
              <a:rPr lang="en-US" dirty="0" err="1" smtClean="0"/>
              <a:t>Belterra</a:t>
            </a:r>
            <a:r>
              <a:rPr lang="en-US" dirty="0" smtClean="0"/>
              <a:t>, Blue Chip, French Lick, Tropicana</a:t>
            </a:r>
          </a:p>
          <a:p>
            <a:r>
              <a:rPr lang="en-US" dirty="0" smtClean="0"/>
              <a:t>3 estimates </a:t>
            </a:r>
            <a:r>
              <a:rPr lang="en-US" dirty="0" smtClean="0"/>
              <a:t>(lines) using </a:t>
            </a:r>
            <a:r>
              <a:rPr lang="en-US" dirty="0" smtClean="0"/>
              <a:t>Terre Haute data and</a:t>
            </a:r>
          </a:p>
          <a:p>
            <a:pPr lvl="1"/>
            <a:r>
              <a:rPr lang="en-US" b="1" dirty="0" smtClean="0"/>
              <a:t>Population</a:t>
            </a:r>
            <a:r>
              <a:rPr lang="en-US" dirty="0" smtClean="0"/>
              <a:t> is (proportional) average </a:t>
            </a:r>
            <a:r>
              <a:rPr lang="en-US" dirty="0"/>
              <a:t>of </a:t>
            </a:r>
            <a:r>
              <a:rPr lang="en-US" dirty="0" smtClean="0"/>
              <a:t>most similar at </a:t>
            </a:r>
            <a:r>
              <a:rPr lang="en-US" dirty="0"/>
              <a:t>30, 60, 90 and 120 drive </a:t>
            </a:r>
            <a:r>
              <a:rPr lang="en-US" dirty="0" smtClean="0"/>
              <a:t>time</a:t>
            </a:r>
          </a:p>
          <a:p>
            <a:pPr lvl="1"/>
            <a:r>
              <a:rPr lang="en-US" b="1" dirty="0" smtClean="0"/>
              <a:t>Income</a:t>
            </a:r>
            <a:r>
              <a:rPr lang="en-US" dirty="0" smtClean="0"/>
              <a:t> </a:t>
            </a:r>
            <a:r>
              <a:rPr lang="en-US" dirty="0"/>
              <a:t>is also  average of most similar at 30, 60, 90 and 120 drive time </a:t>
            </a:r>
          </a:p>
          <a:p>
            <a:pPr lvl="1"/>
            <a:r>
              <a:rPr lang="en-US" b="1" dirty="0" smtClean="0"/>
              <a:t>Average</a:t>
            </a:r>
            <a:r>
              <a:rPr lang="en-US" dirty="0" smtClean="0"/>
              <a:t> is mean of 4 casino performance (sum casinos / 4)</a:t>
            </a:r>
          </a:p>
          <a:p>
            <a:pPr indent="-380990"/>
            <a:r>
              <a:rPr lang="en-US" dirty="0" smtClean="0"/>
              <a:t>Compared to Terre Haute </a:t>
            </a:r>
            <a:r>
              <a:rPr lang="en-US" dirty="0" smtClean="0"/>
              <a:t>applications (bars)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96019"/>
              </p:ext>
            </p:extLst>
          </p:nvPr>
        </p:nvGraphicFramePr>
        <p:xfrm>
          <a:off x="837708" y="288214"/>
          <a:ext cx="10494953" cy="577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71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87094"/>
              </p:ext>
            </p:extLst>
          </p:nvPr>
        </p:nvGraphicFramePr>
        <p:xfrm>
          <a:off x="821112" y="342034"/>
          <a:ext cx="10314152" cy="586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37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05428"/>
              </p:ext>
            </p:extLst>
          </p:nvPr>
        </p:nvGraphicFramePr>
        <p:xfrm>
          <a:off x="586047" y="336665"/>
          <a:ext cx="10975138" cy="577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6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3258"/>
              </p:ext>
            </p:extLst>
          </p:nvPr>
        </p:nvGraphicFramePr>
        <p:xfrm>
          <a:off x="1766124" y="286113"/>
          <a:ext cx="8659752" cy="57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4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5186"/>
              </p:ext>
            </p:extLst>
          </p:nvPr>
        </p:nvGraphicFramePr>
        <p:xfrm>
          <a:off x="484819" y="113646"/>
          <a:ext cx="11356258" cy="565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18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3779"/>
              </p:ext>
            </p:extLst>
          </p:nvPr>
        </p:nvGraphicFramePr>
        <p:xfrm>
          <a:off x="601734" y="288213"/>
          <a:ext cx="11031794" cy="580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77849"/>
              </p:ext>
            </p:extLst>
          </p:nvPr>
        </p:nvGraphicFramePr>
        <p:xfrm>
          <a:off x="572236" y="288214"/>
          <a:ext cx="11114385" cy="572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5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31281"/>
              </p:ext>
            </p:extLst>
          </p:nvPr>
        </p:nvGraphicFramePr>
        <p:xfrm>
          <a:off x="713822" y="572238"/>
          <a:ext cx="10902007" cy="526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07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Important addition to regional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r>
              <a:rPr lang="en-US" dirty="0" smtClean="0"/>
              <a:t>Keys to maximizing economic impact</a:t>
            </a:r>
          </a:p>
          <a:p>
            <a:pPr lvl="1"/>
            <a:r>
              <a:rPr lang="en-US" dirty="0" smtClean="0"/>
              <a:t>How local communities spend the new gaming related local revenue</a:t>
            </a:r>
          </a:p>
          <a:p>
            <a:pPr lvl="1"/>
            <a:r>
              <a:rPr lang="en-US" dirty="0" smtClean="0"/>
              <a:t>Local spending by casino</a:t>
            </a:r>
          </a:p>
          <a:p>
            <a:pPr lvl="1"/>
            <a:r>
              <a:rPr lang="en-US" dirty="0" smtClean="0"/>
              <a:t>Overnight stays</a:t>
            </a:r>
          </a:p>
          <a:p>
            <a:pPr lvl="1"/>
            <a:r>
              <a:rPr lang="en-US" dirty="0" smtClean="0"/>
              <a:t>Outside the casino complex spending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3" y="99636"/>
            <a:ext cx="10491011" cy="1039091"/>
          </a:xfrm>
        </p:spPr>
        <p:txBody>
          <a:bodyPr/>
          <a:lstStyle/>
          <a:p>
            <a:r>
              <a:rPr lang="en-US" dirty="0" smtClean="0"/>
              <a:t>Pre-pandemic configuration estimates: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82" y="1264691"/>
            <a:ext cx="10402692" cy="4985983"/>
          </a:xfrm>
        </p:spPr>
        <p:txBody>
          <a:bodyPr>
            <a:normAutofit/>
          </a:bodyPr>
          <a:lstStyle/>
          <a:p>
            <a:r>
              <a:rPr lang="en-US" dirty="0" smtClean="0"/>
              <a:t>Based on first full year of operations in permanent facility</a:t>
            </a:r>
          </a:p>
          <a:p>
            <a:pPr lvl="1"/>
            <a:r>
              <a:rPr lang="en-US" dirty="0" smtClean="0"/>
              <a:t>Full House will have 6 months of temporary facility</a:t>
            </a:r>
          </a:p>
          <a:p>
            <a:pPr lvl="1"/>
            <a:r>
              <a:rPr lang="en-US" dirty="0" smtClean="0"/>
              <a:t>Construction times vary</a:t>
            </a:r>
          </a:p>
          <a:p>
            <a:r>
              <a:rPr lang="en-US" dirty="0" smtClean="0"/>
              <a:t>Long-term perspective for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05665"/>
              </p:ext>
            </p:extLst>
          </p:nvPr>
        </p:nvGraphicFramePr>
        <p:xfrm>
          <a:off x="752301" y="311726"/>
          <a:ext cx="10390909" cy="562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41970"/>
              </p:ext>
            </p:extLst>
          </p:nvPr>
        </p:nvGraphicFramePr>
        <p:xfrm>
          <a:off x="418855" y="619432"/>
          <a:ext cx="10500852" cy="513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8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88861"/>
              </p:ext>
            </p:extLst>
          </p:nvPr>
        </p:nvGraphicFramePr>
        <p:xfrm>
          <a:off x="544214" y="505333"/>
          <a:ext cx="10706794" cy="525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9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81709" y="1179871"/>
            <a:ext cx="2117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French Lick 608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Belterra</a:t>
            </a:r>
            <a:r>
              <a:rPr lang="en-US" dirty="0" smtClean="0"/>
              <a:t> 608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Chip 486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Tropicana 339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72538"/>
              </p:ext>
            </p:extLst>
          </p:nvPr>
        </p:nvGraphicFramePr>
        <p:xfrm>
          <a:off x="924274" y="239078"/>
          <a:ext cx="8679876" cy="568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2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97" y="-1596034"/>
            <a:ext cx="10491011" cy="103909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10534"/>
              </p:ext>
            </p:extLst>
          </p:nvPr>
        </p:nvGraphicFramePr>
        <p:xfrm>
          <a:off x="525043" y="288214"/>
          <a:ext cx="11213365" cy="561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4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67364</TotalTime>
  <Words>1095</Words>
  <Application>Microsoft Office PowerPoint</Application>
  <PresentationFormat>Widescreen</PresentationFormat>
  <Paragraphs>338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Terre Haute comparative analysis and estimated impacts November 2021  Drew Klacik dklacik@iupui.edu  </vt:lpstr>
      <vt:lpstr>Three parts</vt:lpstr>
      <vt:lpstr>Configuration estimates:</vt:lpstr>
      <vt:lpstr>Pre-pandemic configuration estimates: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Summary</vt:lpstr>
      <vt:lpstr>Economic impacts of casino construction</vt:lpstr>
      <vt:lpstr>PowerPoint Presentation</vt:lpstr>
      <vt:lpstr>PowerPoint Presentation</vt:lpstr>
      <vt:lpstr>PowerPoint Presentation</vt:lpstr>
      <vt:lpstr>Economic impacts of casino operations</vt:lpstr>
      <vt:lpstr>Economic impacts of casino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addition to regional economy</vt:lpstr>
      <vt:lpstr>Questions?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 Haute analysis and estimated impacts May 2020  Drew Klacik dklacik@iupui.edu @drewman18</dc:title>
  <dc:creator>Klacik, J. Drew</dc:creator>
  <cp:lastModifiedBy>Klacik, J. Drew</cp:lastModifiedBy>
  <cp:revision>85</cp:revision>
  <dcterms:created xsi:type="dcterms:W3CDTF">2020-05-06T17:54:26Z</dcterms:created>
  <dcterms:modified xsi:type="dcterms:W3CDTF">2021-11-17T14:01:22Z</dcterms:modified>
</cp:coreProperties>
</file>