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3" r:id="rId3"/>
    <p:sldId id="258" r:id="rId4"/>
    <p:sldId id="268" r:id="rId5"/>
    <p:sldId id="299" r:id="rId6"/>
    <p:sldId id="304" r:id="rId7"/>
    <p:sldId id="302" r:id="rId8"/>
    <p:sldId id="301" r:id="rId9"/>
    <p:sldId id="281" r:id="rId10"/>
    <p:sldId id="305" r:id="rId11"/>
    <p:sldId id="276" r:id="rId12"/>
    <p:sldId id="290" r:id="rId13"/>
    <p:sldId id="278" r:id="rId14"/>
    <p:sldId id="275" r:id="rId15"/>
    <p:sldId id="274" r:id="rId16"/>
    <p:sldId id="284" r:id="rId17"/>
    <p:sldId id="285" r:id="rId18"/>
    <p:sldId id="294" r:id="rId19"/>
    <p:sldId id="26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aia Haugen" initials="LH" lastIdx="3" clrIdx="0">
    <p:extLst>
      <p:ext uri="{19B8F6BF-5375-455C-9EA6-DF929625EA0E}">
        <p15:presenceInfo xmlns:p15="http://schemas.microsoft.com/office/powerpoint/2012/main" userId="S::lhaugen@HNTB.com::22fea423-1d84-4709-af48-9b7b4c5f21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E4E8E7"/>
    <a:srgbClr val="D1E9FF"/>
    <a:srgbClr val="004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8T08:18:07.089" idx="2">
    <p:pos x="10" y="10"/>
    <p:text>scorecard: include transition, schedule, overall schedule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8T08:21:18.241" idx="3">
    <p:pos x="10" y="10"/>
    <p:text>KY and payments</p:text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43ED-3DCF-4C48-8D38-01080ED0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4DD78-38F2-7F44-8B9D-D42F45F32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31D9-4D0A-1C44-9BFA-31E9783B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2D654-F3C9-484F-A675-3A89C17A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D9F68-FFF6-F348-AD97-F2D74AD1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0EAA-C7D1-6542-BB0A-8B1DA646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697C3-9977-A448-B941-EA0E4D1F5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9B844-28EE-4D4E-ACD4-EB5EC632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3126-24B6-7D41-AF67-598C31F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9A3C9-89E3-524F-9B93-1E91A061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83B8E-1383-4F4C-88E6-0A33E4489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4BDAA-5E68-5447-AD3E-619F00AE9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9D4A-F3CB-1146-AEE2-D9F91224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859D6-72A2-1D4D-AB21-F7F3BBE8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20139-56F8-8F4A-B81B-9E9DB0D8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7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99E-871F-BC48-9F05-D0D7497E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2AFC-022B-E64A-874C-8920F79F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B3FEE-1639-5F43-B3E4-DFD01023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7EB0-208F-2348-95F5-5026E1E4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D8EC-B8FC-434D-8E36-FEA5D70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FBC8-3897-284E-92DB-95EBF9EDC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51BB4-70F3-404A-ACAE-E8DFAF7D6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ECF09-E4D9-A141-9A3E-98E4F2F0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3ACBE-DEA0-9044-BF3F-52555649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71471-6A3D-B04C-9BF9-BB788BBE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9405-20EF-C447-A09B-181CBDD1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CFDA-F989-4443-8AB6-2F7E2A9A5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EEDBC-5433-E746-BE0A-DA62383B2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16EE8-F69E-7F4C-BCB3-AB68E372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BAF1FF-A48F-0C4F-B106-7A549AF2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21DA7-C784-8041-9ACD-256F270E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1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F7C6-D398-584B-9866-F3E8E620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893E6-3FBE-3949-9BAF-68038DDD9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B8DE-9693-AE47-AD96-7955B21A5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AE18D-1BA6-2A42-BBA3-56636ACDA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0308AA-A95A-A84D-B065-C35D22490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E7D53-D2B4-D144-8A99-E32658F7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0213A8-73CB-E949-98D7-E07F0CB1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ABF39-4C8A-5449-BF20-FD48E6C2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9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2DF6-E9AA-0046-AF0E-D4312670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0218D-EE13-4545-ADC0-3FC0A71F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AB5D0-606E-2A42-B1F9-87524C5B9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E8B34-0601-E747-9EE2-1724C921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3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5E13B-5D44-A747-B206-259BC77B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2F11C-0F1E-5447-9480-1F9E94CF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024BA-BD30-E54B-BC3D-7F44142D2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3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BA890-4A05-E04E-BD37-0A857757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666B1-B6BF-CB42-ABA2-644E415F8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52307-0E14-A743-AE0F-AAA497512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C0E2F-8AC1-6544-9EE4-337445B2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37AA-5AB4-8F41-80B3-976A1D11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9221E-A763-644C-97D0-35205CF7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1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58967-E15B-F34F-9E5B-7CB15785E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93D16-98DB-DC4A-886F-54A383600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DF734-81E4-2B46-B4D6-D0D813664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BEAF8-F33E-894D-8E6D-7DB18C10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99EB4-AA7F-8744-8805-7F6CDB71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94F72-8CEC-114F-B7C6-9B4B666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5B3411-1CE3-5C44-93A3-0504FCB5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30EE9-80D4-5449-B60B-EC63F3523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99543-8A9C-0646-81E3-FFABB7B9AB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AB32-1DC1-2F47-9438-A7FF964546DC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ED1D9-2865-B24C-81B6-B761540AA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F6BD-B66E-4D42-97D5-F65C1614C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7A5EB-D3DB-EF41-947C-533F1C2A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0BA52-F738-490F-8050-C4E1EE7FB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2E7B40D-E754-594F-8725-C78B3BAC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68" y="1551280"/>
            <a:ext cx="2535812" cy="852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26EEF-E6A6-0F4D-9957-3FEF09F38689}"/>
              </a:ext>
            </a:extLst>
          </p:cNvPr>
          <p:cNvSpPr txBox="1"/>
          <p:nvPr/>
        </p:nvSpPr>
        <p:spPr>
          <a:xfrm>
            <a:off x="6305005" y="2564090"/>
            <a:ext cx="503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orza Black" pitchFamily="2" charset="0"/>
              </a:rPr>
              <a:t>RiverLink Industry Forum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490B50-BF51-E741-AEEF-42A49E2D8746}"/>
              </a:ext>
            </a:extLst>
          </p:cNvPr>
          <p:cNvCxnSpPr/>
          <p:nvPr/>
        </p:nvCxnSpPr>
        <p:spPr>
          <a:xfrm>
            <a:off x="6947554" y="3271102"/>
            <a:ext cx="371416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6EE8D2-0032-B94A-AD27-BA3F79463A76}"/>
              </a:ext>
            </a:extLst>
          </p:cNvPr>
          <p:cNvSpPr txBox="1"/>
          <p:nvPr/>
        </p:nvSpPr>
        <p:spPr>
          <a:xfrm>
            <a:off x="5967165" y="3462601"/>
            <a:ext cx="5712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Forza Medium" pitchFamily="2" charset="0"/>
              </a:rPr>
              <a:t>Roadside Toll Collection System Replacement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5938B-61AE-DF43-BEA9-F30D8C4FDCEE}"/>
              </a:ext>
            </a:extLst>
          </p:cNvPr>
          <p:cNvSpPr txBox="1"/>
          <p:nvPr/>
        </p:nvSpPr>
        <p:spPr>
          <a:xfrm>
            <a:off x="6853646" y="4607334"/>
            <a:ext cx="3808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Forza Black" pitchFamily="2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69194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646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PROJECT SCOPE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08F990-F4BC-4B4A-84C0-49170AEFB9ED}"/>
              </a:ext>
            </a:extLst>
          </p:cNvPr>
          <p:cNvSpPr txBox="1"/>
          <p:nvPr/>
        </p:nvSpPr>
        <p:spPr>
          <a:xfrm>
            <a:off x="577527" y="1297069"/>
            <a:ext cx="110571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Responsible for </a:t>
            </a:r>
            <a:r>
              <a:rPr lang="en-US" sz="2400" b="1" dirty="0"/>
              <a:t>all</a:t>
            </a:r>
            <a:r>
              <a:rPr lang="en-US" sz="2400" dirty="0"/>
              <a:t> roadside aspects of tolling for RiverLink</a:t>
            </a:r>
          </a:p>
          <a:p>
            <a:pPr marL="860425" lvl="1" indent="-403225">
              <a:spcAft>
                <a:spcPts val="12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 dirty="0"/>
              <a:t>Roadside system – readers, cameras, zone controllers, cabinets, vehicle classification, etc.  </a:t>
            </a:r>
          </a:p>
          <a:p>
            <a:pPr marL="860425" lvl="1" indent="-403225">
              <a:spcAft>
                <a:spcPts val="12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 dirty="0"/>
              <a:t>Toll-related ITS – ITS cameras and changeable toll rate message signs</a:t>
            </a:r>
          </a:p>
          <a:p>
            <a:pPr marL="860425" lvl="1" indent="-403225">
              <a:spcAft>
                <a:spcPts val="12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 dirty="0"/>
              <a:t>Communications – LAN, WAN, fiber, power supply, etc.</a:t>
            </a:r>
          </a:p>
          <a:p>
            <a:pPr marL="860425" lvl="1" indent="-403225">
              <a:spcAft>
                <a:spcPts val="1800"/>
              </a:spcAft>
              <a:buSzPct val="85000"/>
              <a:buFont typeface="Courier New" panose="02070309020205020404" pitchFamily="49" charset="0"/>
              <a:buChar char="o"/>
            </a:pPr>
            <a:r>
              <a:rPr lang="en-US" sz="2400" dirty="0"/>
              <a:t>Toll operations center – daily operations and monitoring of the system  </a:t>
            </a:r>
          </a:p>
          <a:p>
            <a:pPr marL="403225" indent="-403225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Implement a new roadside system that can handle at least 130K transactions per day </a:t>
            </a:r>
          </a:p>
          <a:p>
            <a:pPr marL="403225" indent="-403225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Architecture – complete transactions (including images and all required information) transmitted to BOS </a:t>
            </a:r>
          </a:p>
          <a:p>
            <a:pPr>
              <a:spcAft>
                <a:spcPts val="1200"/>
              </a:spcAft>
              <a:buSzPct val="125000"/>
            </a:pPr>
            <a:r>
              <a:rPr lang="en-US" sz="2400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58568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646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PROJECT GOALS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8AC071-AFB0-4C90-8C94-177B832B7FC7}"/>
              </a:ext>
            </a:extLst>
          </p:cNvPr>
          <p:cNvSpPr txBox="1"/>
          <p:nvPr/>
        </p:nvSpPr>
        <p:spPr>
          <a:xfrm>
            <a:off x="577527" y="1275842"/>
            <a:ext cx="10656530" cy="2743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Procure, furnish, design, install, test, operate and maintain a Roadside Toll Collection System  </a:t>
            </a:r>
          </a:p>
          <a:p>
            <a:pPr marL="339725" indent="-339725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Minimize risk, revenue loss, and impacts to </a:t>
            </a:r>
            <a:r>
              <a:rPr lang="en-US" sz="2400" dirty="0" err="1"/>
              <a:t>RiverLink</a:t>
            </a:r>
            <a:r>
              <a:rPr lang="en-US" sz="2400" dirty="0"/>
              <a:t> customers and stakeholders during transition  </a:t>
            </a:r>
          </a:p>
          <a:p>
            <a:pPr>
              <a:buSzPct val="125000"/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83E6C1-A934-4D66-9BF3-B3E9398E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5405" y="3660489"/>
            <a:ext cx="4579620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8284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ANTICIPATED PROCUREMENT SCHEDULE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8D6E926-D380-4E8A-A616-E7C18B532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631882"/>
              </p:ext>
            </p:extLst>
          </p:nvPr>
        </p:nvGraphicFramePr>
        <p:xfrm>
          <a:off x="1104506" y="1700349"/>
          <a:ext cx="10052115" cy="322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967">
                  <a:extLst>
                    <a:ext uri="{9D8B030D-6E8A-4147-A177-3AD203B41FA5}">
                      <a16:colId xmlns:a16="http://schemas.microsoft.com/office/drawing/2014/main" val="820490234"/>
                    </a:ext>
                  </a:extLst>
                </a:gridCol>
                <a:gridCol w="3902148">
                  <a:extLst>
                    <a:ext uri="{9D8B030D-6E8A-4147-A177-3AD203B41FA5}">
                      <a16:colId xmlns:a16="http://schemas.microsoft.com/office/drawing/2014/main" val="150508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9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Industry 1-on-1’s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Dec 15-16, 2021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n-lt"/>
                        </a:rPr>
                        <a:t>Publish RFP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</a:rPr>
                        <a:t>Jan 7, 2022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9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Proposal due 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Feb 14, 2022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5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Notification of short-list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Feb 28, 2022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909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Interviews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Mar 8, 2022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14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Best and final offers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Mar 11, 2022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60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4135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Notification of preferred</a:t>
                      </a:r>
                      <a:r>
                        <a:rPr lang="en-US" sz="2400" spc="-25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proposer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715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Helvetica" panose="020B0604020202020204" pitchFamily="34" charset="0"/>
                          <a:cs typeface="Times New Roman" panose="02020603050405020304" pitchFamily="18" charset="0"/>
                        </a:rPr>
                        <a:t>Mar 16, 2022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01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9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751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ANTICIPATED PROJECT SCHEDULE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8D6E926-D380-4E8A-A616-E7C18B532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30275"/>
              </p:ext>
            </p:extLst>
          </p:nvPr>
        </p:nvGraphicFramePr>
        <p:xfrm>
          <a:off x="1104506" y="1700349"/>
          <a:ext cx="1005211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9967">
                  <a:extLst>
                    <a:ext uri="{9D8B030D-6E8A-4147-A177-3AD203B41FA5}">
                      <a16:colId xmlns:a16="http://schemas.microsoft.com/office/drawing/2014/main" val="820490234"/>
                    </a:ext>
                  </a:extLst>
                </a:gridCol>
                <a:gridCol w="3902148">
                  <a:extLst>
                    <a:ext uri="{9D8B030D-6E8A-4147-A177-3AD203B41FA5}">
                      <a16:colId xmlns:a16="http://schemas.microsoft.com/office/drawing/2014/main" val="150508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9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Contract award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April 22, 2022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Factory Acceptance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TBD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5029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Full Revenue Service Achieved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TBD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56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Operational Test and Acceptance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TBD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09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25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646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CONTRACT LENGTH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8AC071-AFB0-4C90-8C94-177B832B7FC7}"/>
              </a:ext>
            </a:extLst>
          </p:cNvPr>
          <p:cNvSpPr txBox="1"/>
          <p:nvPr/>
        </p:nvSpPr>
        <p:spPr>
          <a:xfrm>
            <a:off x="709502" y="1317297"/>
            <a:ext cx="10264644" cy="200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Operations and Maintenance Term (at Full Revenue Service) – 6 years  </a:t>
            </a:r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Potential renewal – Two 2-year renewal options  </a:t>
            </a:r>
          </a:p>
          <a:p>
            <a:pPr indent="-342900">
              <a:buSzPct val="125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B392A-655E-4B28-B918-F14CC1C6B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335" y="2547261"/>
            <a:ext cx="7048500" cy="37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27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646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PAYMENT TERMS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F39A25FD-7872-4D7C-833C-3516AB68D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526340"/>
              </p:ext>
            </p:extLst>
          </p:nvPr>
        </p:nvGraphicFramePr>
        <p:xfrm>
          <a:off x="1066008" y="1844857"/>
          <a:ext cx="904709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1933">
                  <a:extLst>
                    <a:ext uri="{9D8B030D-6E8A-4147-A177-3AD203B41FA5}">
                      <a16:colId xmlns:a16="http://schemas.microsoft.com/office/drawing/2014/main" val="820490234"/>
                    </a:ext>
                  </a:extLst>
                </a:gridCol>
                <a:gridCol w="3165160">
                  <a:extLst>
                    <a:ext uri="{9D8B030D-6E8A-4147-A177-3AD203B41FA5}">
                      <a16:colId xmlns:a16="http://schemas.microsoft.com/office/drawing/2014/main" val="1505082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 Component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Basis for Payment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49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Initial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fixed price by milestone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15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Operations and maintenance costs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fixed price per month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97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Utilities (electric, gas, and internet)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pass through costs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456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56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KEY PERFORMANCE INDICATORS  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92E34-BC27-4C63-8609-8764DD18B42A}"/>
              </a:ext>
            </a:extLst>
          </p:cNvPr>
          <p:cNvSpPr txBox="1"/>
          <p:nvPr/>
        </p:nvSpPr>
        <p:spPr>
          <a:xfrm>
            <a:off x="902044" y="1287689"/>
            <a:ext cx="102646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Point system</a:t>
            </a:r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Examples</a:t>
            </a:r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>
              <a:spcAft>
                <a:spcPts val="1200"/>
              </a:spcAft>
              <a:buSzPct val="125000"/>
            </a:pPr>
            <a:endParaRPr lang="en-US" sz="2400" b="1" dirty="0"/>
          </a:p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Points escalate for each subsequent month requirements are not met</a:t>
            </a: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E0E901A5-FB7F-4760-8BD1-6B22BC1D9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719338"/>
              </p:ext>
            </p:extLst>
          </p:nvPr>
        </p:nvGraphicFramePr>
        <p:xfrm>
          <a:off x="902044" y="2337009"/>
          <a:ext cx="1065178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002">
                  <a:extLst>
                    <a:ext uri="{9D8B030D-6E8A-4147-A177-3AD203B41FA5}">
                      <a16:colId xmlns:a16="http://schemas.microsoft.com/office/drawing/2014/main" val="820490234"/>
                    </a:ext>
                  </a:extLst>
                </a:gridCol>
                <a:gridCol w="2164004">
                  <a:extLst>
                    <a:ext uri="{9D8B030D-6E8A-4147-A177-3AD203B41FA5}">
                      <a16:colId xmlns:a16="http://schemas.microsoft.com/office/drawing/2014/main" val="4269659853"/>
                    </a:ext>
                  </a:extLst>
                </a:gridCol>
                <a:gridCol w="3485463">
                  <a:extLst>
                    <a:ext uri="{9D8B030D-6E8A-4147-A177-3AD203B41FA5}">
                      <a16:colId xmlns:a16="http://schemas.microsoft.com/office/drawing/2014/main" val="3262837530"/>
                    </a:ext>
                  </a:extLst>
                </a:gridCol>
                <a:gridCol w="2181741">
                  <a:extLst>
                    <a:ext uri="{9D8B030D-6E8A-4147-A177-3AD203B41FA5}">
                      <a16:colId xmlns:a16="http://schemas.microsoft.com/office/drawing/2014/main" val="2780477174"/>
                    </a:ext>
                  </a:extLst>
                </a:gridCol>
                <a:gridCol w="1516572">
                  <a:extLst>
                    <a:ext uri="{9D8B030D-6E8A-4147-A177-3AD203B41FA5}">
                      <a16:colId xmlns:a16="http://schemas.microsoft.com/office/drawing/2014/main" val="575975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Functional Area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KPI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Compliance Threshold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Points for Non-Compliance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Measurement Frequency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8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System Availability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RTCS (all systems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sub-systems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systems available 99.95% of the time excluding scheduled maintenance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pts for each 0.1% below requirement for each 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0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+mn-lt"/>
                        </a:rPr>
                        <a:t>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Image quality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0.1% or less of images rejected for reasons under RSP2’s control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each 0.1</a:t>
                      </a:r>
                      <a:r>
                        <a:rPr lang="en-US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above 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Monthly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99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22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KEY PERFORMANCE INDICATORS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C202F-9EC8-4FBA-8AD5-95D524152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492" y="1869464"/>
            <a:ext cx="4664835" cy="3153934"/>
          </a:xfrm>
          <a:prstGeom prst="rect">
            <a:avLst/>
          </a:prstGeom>
        </p:spPr>
      </p:pic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83FFFC8-9191-42A0-88B3-EA6CF87B0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338384"/>
              </p:ext>
            </p:extLst>
          </p:nvPr>
        </p:nvGraphicFramePr>
        <p:xfrm>
          <a:off x="588535" y="2032921"/>
          <a:ext cx="612577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774">
                  <a:extLst>
                    <a:ext uri="{9D8B030D-6E8A-4147-A177-3AD203B41FA5}">
                      <a16:colId xmlns:a16="http://schemas.microsoft.com/office/drawing/2014/main" val="820490234"/>
                    </a:ext>
                  </a:extLst>
                </a:gridCol>
                <a:gridCol w="2447108">
                  <a:extLst>
                    <a:ext uri="{9D8B030D-6E8A-4147-A177-3AD203B41FA5}">
                      <a16:colId xmlns:a16="http://schemas.microsoft.com/office/drawing/2014/main" val="4269659853"/>
                    </a:ext>
                  </a:extLst>
                </a:gridCol>
                <a:gridCol w="2124891">
                  <a:extLst>
                    <a:ext uri="{9D8B030D-6E8A-4147-A177-3AD203B41FA5}">
                      <a16:colId xmlns:a16="http://schemas.microsoft.com/office/drawing/2014/main" val="3262837530"/>
                    </a:ext>
                  </a:extLst>
                </a:gridCol>
              </a:tblGrid>
              <a:tr h="57250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Performance Level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Total Non-Compliance Points for the Month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Adjustment to Monthly Invoice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88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706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11-20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559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522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45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0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7999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8EAA0B-348D-4FFE-AFED-F3E0734447D1}"/>
              </a:ext>
            </a:extLst>
          </p:cNvPr>
          <p:cNvSpPr txBox="1"/>
          <p:nvPr/>
        </p:nvSpPr>
        <p:spPr>
          <a:xfrm>
            <a:off x="902044" y="1297214"/>
            <a:ext cx="1026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spcAft>
                <a:spcPts val="12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/>
              <a:t>Performance adjustments</a:t>
            </a:r>
          </a:p>
        </p:txBody>
      </p:sp>
    </p:spTree>
    <p:extLst>
      <p:ext uri="{BB962C8B-B14F-4D97-AF65-F5344CB8AC3E}">
        <p14:creationId xmlns:p14="http://schemas.microsoft.com/office/powerpoint/2010/main" val="47317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CONCLUSION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B2D18A-030D-4B3D-AD3F-E71956D68B99}"/>
              </a:ext>
            </a:extLst>
          </p:cNvPr>
          <p:cNvSpPr txBox="1"/>
          <p:nvPr/>
        </p:nvSpPr>
        <p:spPr>
          <a:xfrm>
            <a:off x="1015256" y="3115399"/>
            <a:ext cx="9809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lvl="1" algn="ctr">
              <a:spcAft>
                <a:spcPts val="1200"/>
              </a:spcAft>
              <a:buSzPct val="125000"/>
            </a:pPr>
            <a:r>
              <a:rPr lang="en-US" sz="3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67168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96983-E64C-4546-845B-8EDD3BD4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E2E7B40D-E754-594F-8725-C78B3BACA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703" y="2041474"/>
            <a:ext cx="2535812" cy="8525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326EEF-E6A6-0F4D-9957-3FEF09F38689}"/>
              </a:ext>
            </a:extLst>
          </p:cNvPr>
          <p:cNvSpPr txBox="1"/>
          <p:nvPr/>
        </p:nvSpPr>
        <p:spPr>
          <a:xfrm>
            <a:off x="6096000" y="3054284"/>
            <a:ext cx="571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Forza Black" pitchFamily="2" charset="0"/>
              </a:rPr>
              <a:t>Thank You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490B50-BF51-E741-AEEF-42A49E2D8746}"/>
              </a:ext>
            </a:extLst>
          </p:cNvPr>
          <p:cNvCxnSpPr/>
          <p:nvPr/>
        </p:nvCxnSpPr>
        <p:spPr>
          <a:xfrm>
            <a:off x="7076389" y="3761296"/>
            <a:ext cx="3714161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05938B-61AE-DF43-BEA9-F30D8C4FDCEE}"/>
              </a:ext>
            </a:extLst>
          </p:cNvPr>
          <p:cNvSpPr txBox="1"/>
          <p:nvPr/>
        </p:nvSpPr>
        <p:spPr>
          <a:xfrm>
            <a:off x="8821783" y="6060810"/>
            <a:ext cx="300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Forza Black" pitchFamily="2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2079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CDF6D-8958-DE42-9BCB-7D12B573F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74B12-35A7-EB48-879E-4CE6CB3AF1B0}"/>
              </a:ext>
            </a:extLst>
          </p:cNvPr>
          <p:cNvSpPr txBox="1"/>
          <p:nvPr/>
        </p:nvSpPr>
        <p:spPr>
          <a:xfrm>
            <a:off x="383356" y="69889"/>
            <a:ext cx="571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INTRODUCTIONS</a:t>
            </a:r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63015-C0C1-7747-A7FC-7F3F4FF071F0}"/>
              </a:ext>
            </a:extLst>
          </p:cNvPr>
          <p:cNvSpPr txBox="1"/>
          <p:nvPr/>
        </p:nvSpPr>
        <p:spPr>
          <a:xfrm>
            <a:off x="727190" y="1107746"/>
            <a:ext cx="456512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orza" pitchFamily="2" charset="0"/>
              </a:rPr>
              <a:t>Amanda Spencer </a:t>
            </a:r>
          </a:p>
          <a:p>
            <a:r>
              <a:rPr lang="en-US" sz="2400" b="1" dirty="0">
                <a:latin typeface="+mj-lt"/>
              </a:rPr>
              <a:t>Innovative Finance Manager</a:t>
            </a:r>
          </a:p>
          <a:p>
            <a:r>
              <a:rPr lang="en-US" sz="2400" b="1" dirty="0">
                <a:latin typeface="+mj-lt"/>
              </a:rPr>
              <a:t>Kentucky Transportation Cabinet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Forza" pitchFamily="2" charset="0"/>
              </a:rPr>
              <a:t>Jonathan Kellogg </a:t>
            </a:r>
          </a:p>
          <a:p>
            <a:r>
              <a:rPr lang="en-US" sz="2400" b="1" dirty="0">
                <a:latin typeface="+mj-lt"/>
              </a:rPr>
              <a:t>Executive Advisor &amp; Engineer</a:t>
            </a:r>
            <a:endParaRPr lang="en-US" sz="1800" dirty="0">
              <a:effectLst/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r>
              <a:rPr lang="en-US" sz="2400" b="1" dirty="0">
                <a:latin typeface="+mj-lt"/>
              </a:rPr>
              <a:t>Kentucky Transportation Cabinet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7BFE53-AFAD-D34C-8F01-058211AB5151}"/>
              </a:ext>
            </a:extLst>
          </p:cNvPr>
          <p:cNvSpPr/>
          <p:nvPr/>
        </p:nvSpPr>
        <p:spPr>
          <a:xfrm>
            <a:off x="608677" y="1503244"/>
            <a:ext cx="75414" cy="593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98FD6A-60C8-4348-BBF4-E5F7B6483901}"/>
              </a:ext>
            </a:extLst>
          </p:cNvPr>
          <p:cNvSpPr txBox="1"/>
          <p:nvPr/>
        </p:nvSpPr>
        <p:spPr>
          <a:xfrm>
            <a:off x="5976161" y="1093134"/>
            <a:ext cx="571264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orza" pitchFamily="2" charset="0"/>
              </a:rPr>
              <a:t>Jerry Hoover</a:t>
            </a:r>
          </a:p>
          <a:p>
            <a:r>
              <a:rPr lang="en-US" sz="2400" b="1" dirty="0">
                <a:latin typeface="+mj-lt"/>
              </a:rPr>
              <a:t>Director of Operations, Ohio River Bridges</a:t>
            </a:r>
          </a:p>
          <a:p>
            <a:r>
              <a:rPr lang="en-US" sz="2400" b="1" dirty="0">
                <a:latin typeface="+mj-lt"/>
              </a:rPr>
              <a:t>Indiana Department of Transportation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Forza" pitchFamily="2" charset="0"/>
              </a:rPr>
              <a:t>Matt Fulkerson</a:t>
            </a:r>
          </a:p>
          <a:p>
            <a:r>
              <a:rPr lang="en-US" sz="2400" b="1" dirty="0">
                <a:latin typeface="+mj-lt"/>
              </a:rPr>
              <a:t>Deputy Director of Tolling, Ohio River Bridges</a:t>
            </a:r>
          </a:p>
          <a:p>
            <a:r>
              <a:rPr lang="en-US" sz="2400" b="1" dirty="0">
                <a:latin typeface="+mj-lt"/>
              </a:rPr>
              <a:t>Indiana Department of Transportation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834741-F761-C043-A034-BF7346CEF576}"/>
              </a:ext>
            </a:extLst>
          </p:cNvPr>
          <p:cNvSpPr/>
          <p:nvPr/>
        </p:nvSpPr>
        <p:spPr>
          <a:xfrm>
            <a:off x="5869353" y="1503243"/>
            <a:ext cx="75414" cy="593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8EA567-F347-2D47-BF42-193920DEC122}"/>
              </a:ext>
            </a:extLst>
          </p:cNvPr>
          <p:cNvSpPr txBox="1"/>
          <p:nvPr/>
        </p:nvSpPr>
        <p:spPr>
          <a:xfrm>
            <a:off x="5976161" y="3934035"/>
            <a:ext cx="3993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orza" pitchFamily="2" charset="0"/>
              </a:rPr>
              <a:t>Brandon Rich</a:t>
            </a:r>
          </a:p>
          <a:p>
            <a:r>
              <a:rPr lang="en-US" sz="2400" b="1" dirty="0">
                <a:latin typeface="+mj-lt"/>
              </a:rPr>
              <a:t>Project Manager</a:t>
            </a:r>
          </a:p>
          <a:p>
            <a:r>
              <a:rPr lang="en-US" sz="2400" b="1" dirty="0">
                <a:latin typeface="+mj-lt"/>
              </a:rPr>
              <a:t>HNTB 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98717-9120-8044-ADF5-B05024BCC917}"/>
              </a:ext>
            </a:extLst>
          </p:cNvPr>
          <p:cNvSpPr/>
          <p:nvPr/>
        </p:nvSpPr>
        <p:spPr>
          <a:xfrm>
            <a:off x="630498" y="4229307"/>
            <a:ext cx="75414" cy="593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15A7C59C-4E0C-CE46-95A5-05033F1EF8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FD33503-8981-4045-A7A4-8E17D0DFE714}"/>
              </a:ext>
            </a:extLst>
          </p:cNvPr>
          <p:cNvSpPr txBox="1"/>
          <p:nvPr/>
        </p:nvSpPr>
        <p:spPr>
          <a:xfrm>
            <a:off x="705912" y="3932324"/>
            <a:ext cx="3993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orza" pitchFamily="2" charset="0"/>
              </a:rPr>
              <a:t>Rick Herrington</a:t>
            </a:r>
          </a:p>
          <a:p>
            <a:r>
              <a:rPr lang="en-US" sz="2400" b="1" dirty="0">
                <a:latin typeface="+mj-lt"/>
              </a:rPr>
              <a:t>Vice President</a:t>
            </a:r>
          </a:p>
          <a:p>
            <a:r>
              <a:rPr lang="en-US" sz="2400" b="1" dirty="0">
                <a:latin typeface="+mj-lt"/>
              </a:rPr>
              <a:t>HNTB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B602C-669D-40B0-8428-8E55F3934316}"/>
              </a:ext>
            </a:extLst>
          </p:cNvPr>
          <p:cNvSpPr/>
          <p:nvPr/>
        </p:nvSpPr>
        <p:spPr>
          <a:xfrm>
            <a:off x="5870823" y="4229306"/>
            <a:ext cx="75414" cy="59388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7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B87181-8B53-AD44-96E6-0EAFE3AB3A39}"/>
              </a:ext>
            </a:extLst>
          </p:cNvPr>
          <p:cNvSpPr txBox="1"/>
          <p:nvPr/>
        </p:nvSpPr>
        <p:spPr>
          <a:xfrm>
            <a:off x="5751527" y="1297574"/>
            <a:ext cx="5018483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Overview </a:t>
            </a:r>
          </a:p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Scope</a:t>
            </a:r>
          </a:p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Goals</a:t>
            </a:r>
          </a:p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Procurement Schedule</a:t>
            </a:r>
          </a:p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Project Schedule</a:t>
            </a:r>
          </a:p>
          <a:p>
            <a:pPr indent="-342900">
              <a:lnSpc>
                <a:spcPct val="150000"/>
              </a:lnSpc>
              <a:buSzPct val="125000"/>
              <a:buFont typeface="Arial" panose="020B0604020202020204" pitchFamily="34" charset="0"/>
              <a:buChar char="•"/>
            </a:pPr>
            <a:r>
              <a:rPr lang="en-US" sz="3200" dirty="0"/>
              <a:t>Contract Terms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5076E3-065F-4C48-8E77-43A722BE00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D287A34-D096-004F-A6C6-2FD0FDD7761E}"/>
              </a:ext>
            </a:extLst>
          </p:cNvPr>
          <p:cNvSpPr txBox="1"/>
          <p:nvPr/>
        </p:nvSpPr>
        <p:spPr>
          <a:xfrm>
            <a:off x="383356" y="69889"/>
            <a:ext cx="571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WHAT WE’LL COVER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C739C5-00DF-4C7B-A0C0-7ADFDBEE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9085"/>
            <a:ext cx="457200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5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9115"/>
            <a:ext cx="121920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646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RIVERLINK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CF1B0-EF92-4734-84CF-8922BBA42C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80" t="2062" r="2075"/>
          <a:stretch/>
        </p:blipFill>
        <p:spPr>
          <a:xfrm>
            <a:off x="2333897" y="908089"/>
            <a:ext cx="7204591" cy="5787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77B5BE-DCE5-40BA-B2B6-D34A0DD40EEF}"/>
              </a:ext>
            </a:extLst>
          </p:cNvPr>
          <p:cNvSpPr/>
          <p:nvPr/>
        </p:nvSpPr>
        <p:spPr>
          <a:xfrm>
            <a:off x="1874362" y="5730239"/>
            <a:ext cx="3176610" cy="107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424" y="-19115"/>
            <a:ext cx="12212424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89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EQUIPMENT LANES – DOWNTOWN CROSSING (Facing South) 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5B5D6B-5529-48D1-9BBE-EBE8EAAEA7AC}"/>
              </a:ext>
            </a:extLst>
          </p:cNvPr>
          <p:cNvSpPr txBox="1"/>
          <p:nvPr/>
        </p:nvSpPr>
        <p:spPr>
          <a:xfrm>
            <a:off x="8659325" y="923345"/>
            <a:ext cx="269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Kennedy Bridge </a:t>
            </a:r>
            <a:br>
              <a:rPr lang="en-US" sz="2400" dirty="0"/>
            </a:br>
            <a:r>
              <a:rPr lang="en-US" sz="2400" dirty="0"/>
              <a:t>I-65 South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637994-B498-4DE4-995D-E904B2511732}"/>
              </a:ext>
            </a:extLst>
          </p:cNvPr>
          <p:cNvSpPr txBox="1"/>
          <p:nvPr/>
        </p:nvSpPr>
        <p:spPr>
          <a:xfrm>
            <a:off x="4725984" y="920995"/>
            <a:ext cx="206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Lincoln Bridge</a:t>
            </a:r>
            <a:br>
              <a:rPr lang="en-US" sz="2400" dirty="0"/>
            </a:br>
            <a:r>
              <a:rPr lang="en-US" sz="2400" dirty="0"/>
              <a:t>I-65 North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B4993-A853-4824-A655-91DECB761F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437"/>
          <a:stretch/>
        </p:blipFill>
        <p:spPr>
          <a:xfrm>
            <a:off x="0" y="1741563"/>
            <a:ext cx="12192000" cy="32136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F089E8-35AB-4D33-B249-F1262A6334B7}"/>
              </a:ext>
            </a:extLst>
          </p:cNvPr>
          <p:cNvSpPr txBox="1"/>
          <p:nvPr/>
        </p:nvSpPr>
        <p:spPr>
          <a:xfrm>
            <a:off x="8300301" y="5073767"/>
            <a:ext cx="341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 – 12’  equipment lanes</a:t>
            </a:r>
          </a:p>
          <a:p>
            <a:r>
              <a:rPr lang="en-US" sz="2400" dirty="0"/>
              <a:t>1 – 10’  equipment lane</a:t>
            </a:r>
          </a:p>
          <a:p>
            <a:r>
              <a:rPr lang="en-US" sz="2400" dirty="0"/>
              <a:t>plus gore area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F59AC3-9586-45F4-8D01-5CEBB7488349}"/>
              </a:ext>
            </a:extLst>
          </p:cNvPr>
          <p:cNvSpPr txBox="1"/>
          <p:nvPr/>
        </p:nvSpPr>
        <p:spPr>
          <a:xfrm>
            <a:off x="181900" y="5073767"/>
            <a:ext cx="330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 – 12’  equipment lanes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A16C1A-2A67-4D58-8CE3-692A1651A8CA}"/>
              </a:ext>
            </a:extLst>
          </p:cNvPr>
          <p:cNvSpPr txBox="1"/>
          <p:nvPr/>
        </p:nvSpPr>
        <p:spPr>
          <a:xfrm>
            <a:off x="487858" y="932667"/>
            <a:ext cx="206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Court Ave/</a:t>
            </a:r>
          </a:p>
          <a:p>
            <a:pPr algn="ctr"/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 St. Ramp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53D62B-744E-48F5-8A8C-952EF2207520}"/>
              </a:ext>
            </a:extLst>
          </p:cNvPr>
          <p:cNvSpPr txBox="1"/>
          <p:nvPr/>
        </p:nvSpPr>
        <p:spPr>
          <a:xfrm>
            <a:off x="4103864" y="5073766"/>
            <a:ext cx="3308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 – 12’  equipment lanes</a:t>
            </a:r>
          </a:p>
        </p:txBody>
      </p:sp>
    </p:spTree>
    <p:extLst>
      <p:ext uri="{BB962C8B-B14F-4D97-AF65-F5344CB8AC3E}">
        <p14:creationId xmlns:p14="http://schemas.microsoft.com/office/powerpoint/2010/main" val="382438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424" y="-19115"/>
            <a:ext cx="12212424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EQUIPMENT LANES – EAST END CROSSING (Facing North)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637994-B498-4DE4-995D-E904B2511732}"/>
              </a:ext>
            </a:extLst>
          </p:cNvPr>
          <p:cNvSpPr txBox="1"/>
          <p:nvPr/>
        </p:nvSpPr>
        <p:spPr>
          <a:xfrm>
            <a:off x="91127" y="864942"/>
            <a:ext cx="1201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Lewis and Clark Bridge </a:t>
            </a:r>
          </a:p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SR-265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A456A-0FD7-4320-80C5-37FA5FFBC8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48758"/>
            <a:ext cx="12192000" cy="41683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ED1A15-CF28-4108-971B-6059BD683EE3}"/>
              </a:ext>
            </a:extLst>
          </p:cNvPr>
          <p:cNvSpPr txBox="1"/>
          <p:nvPr/>
        </p:nvSpPr>
        <p:spPr>
          <a:xfrm>
            <a:off x="91126" y="5874189"/>
            <a:ext cx="12013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 – 12’ equipment lanes (Northbound)</a:t>
            </a:r>
          </a:p>
          <a:p>
            <a:pPr algn="ctr"/>
            <a:r>
              <a:rPr lang="en-US" sz="2400" dirty="0"/>
              <a:t>4 – 12’ equipment lanes (Southbound)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823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0424" y="-19115"/>
            <a:ext cx="12212424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CHANGEABLE MESSAGE TOLL RATE SIGNS  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BBEB894-C74A-4B04-B563-3F081F6CA9B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r="2782"/>
          <a:stretch/>
        </p:blipFill>
        <p:spPr>
          <a:xfrm>
            <a:off x="1102341" y="1000726"/>
            <a:ext cx="9748008" cy="5560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ED1A15-CF28-4108-971B-6059BD683EE3}"/>
              </a:ext>
            </a:extLst>
          </p:cNvPr>
          <p:cNvSpPr txBox="1"/>
          <p:nvPr/>
        </p:nvSpPr>
        <p:spPr>
          <a:xfrm>
            <a:off x="8462279" y="2947762"/>
            <a:ext cx="318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8 changeable message toll rate signs </a:t>
            </a:r>
            <a:br>
              <a:rPr lang="en-US" sz="2400" dirty="0"/>
            </a:br>
            <a:r>
              <a:rPr lang="en-US" sz="2400" dirty="0"/>
              <a:t>with CCTV cameras </a:t>
            </a:r>
          </a:p>
        </p:txBody>
      </p:sp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light&#10;&#10;Description automatically generated">
            <a:extLst>
              <a:ext uri="{FF2B5EF4-FFF2-40B4-BE49-F238E27FC236}">
                <a16:creationId xmlns:a16="http://schemas.microsoft.com/office/drawing/2014/main" id="{27CD79D5-E051-084C-9441-69CCDEC3E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471" y="6076163"/>
            <a:ext cx="1442301" cy="4849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20424" y="-19115"/>
            <a:ext cx="12212424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149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VEHICLE CLASSIFICATIONS  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9F30B3-C910-4D37-AD8B-D765DAFF6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716" y="1031467"/>
            <a:ext cx="7786852" cy="51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9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CB46F4-8F96-1F4C-BFD5-09A9FB87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0424" y="-19115"/>
            <a:ext cx="12212424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BE8C66-BF4A-1E48-86E5-DB1EFAF9EBD0}"/>
              </a:ext>
            </a:extLst>
          </p:cNvPr>
          <p:cNvSpPr txBox="1"/>
          <p:nvPr/>
        </p:nvSpPr>
        <p:spPr>
          <a:xfrm>
            <a:off x="383355" y="69889"/>
            <a:ext cx="10197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Forza Black" pitchFamily="2" charset="0"/>
              </a:rPr>
              <a:t>CROSSINGS</a:t>
            </a:r>
          </a:p>
        </p:txBody>
      </p:sp>
      <p:pic>
        <p:nvPicPr>
          <p:cNvPr id="14" name="Picture 13" descr="A picture containing computer, computer&#10;&#10;Description automatically generated">
            <a:extLst>
              <a:ext uri="{FF2B5EF4-FFF2-40B4-BE49-F238E27FC236}">
                <a16:creationId xmlns:a16="http://schemas.microsoft.com/office/drawing/2014/main" id="{B0775B58-C20D-DC4D-A19B-B567552D4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319" r="65422"/>
          <a:stretch/>
        </p:blipFill>
        <p:spPr>
          <a:xfrm>
            <a:off x="-20424" y="6049359"/>
            <a:ext cx="922468" cy="83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6253B7-25AC-4E3A-A88B-56332D4E7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9" t="8198" r="1273" b="2419"/>
          <a:stretch/>
        </p:blipFill>
        <p:spPr>
          <a:xfrm>
            <a:off x="6287930" y="3536883"/>
            <a:ext cx="5422240" cy="313669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0398CBA7-BBF0-4F55-84C7-9A0653126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310224"/>
              </p:ext>
            </p:extLst>
          </p:nvPr>
        </p:nvGraphicFramePr>
        <p:xfrm>
          <a:off x="1016404" y="1073408"/>
          <a:ext cx="38946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054">
                  <a:extLst>
                    <a:ext uri="{9D8B030D-6E8A-4147-A177-3AD203B41FA5}">
                      <a16:colId xmlns:a16="http://schemas.microsoft.com/office/drawing/2014/main" val="1850099098"/>
                    </a:ext>
                  </a:extLst>
                </a:gridCol>
                <a:gridCol w="1794592">
                  <a:extLst>
                    <a:ext uri="{9D8B030D-6E8A-4147-A177-3AD203B41FA5}">
                      <a16:colId xmlns:a16="http://schemas.microsoft.com/office/drawing/2014/main" val="886566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Crossings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92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32.3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56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33.6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84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27.4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597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2021 (through 11/9)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27.5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99986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B7DB5C43-BD9E-4C10-A286-155E9758B2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753"/>
          <a:stretch/>
        </p:blipFill>
        <p:spPr>
          <a:xfrm>
            <a:off x="440810" y="3331762"/>
            <a:ext cx="5351593" cy="313669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E494BC-B639-461F-BEAD-4177D56981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265" b="2037"/>
          <a:stretch/>
        </p:blipFill>
        <p:spPr>
          <a:xfrm>
            <a:off x="6290445" y="69889"/>
            <a:ext cx="5419725" cy="3248298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C7CC61-A0D0-4B1B-9FC5-3CBE8EC6D26E}"/>
              </a:ext>
            </a:extLst>
          </p:cNvPr>
          <p:cNvSpPr txBox="1"/>
          <p:nvPr/>
        </p:nvSpPr>
        <p:spPr>
          <a:xfrm>
            <a:off x="2963727" y="3863689"/>
            <a:ext cx="230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Facility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4D148-C875-44C4-8C61-98FAEB58ED32}"/>
              </a:ext>
            </a:extLst>
          </p:cNvPr>
          <p:cNvSpPr txBox="1"/>
          <p:nvPr/>
        </p:nvSpPr>
        <p:spPr>
          <a:xfrm>
            <a:off x="6295555" y="253749"/>
            <a:ext cx="2081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Hour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204D3-8171-4260-88F8-EECEBFD65070}"/>
              </a:ext>
            </a:extLst>
          </p:cNvPr>
          <p:cNvSpPr txBox="1"/>
          <p:nvPr/>
        </p:nvSpPr>
        <p:spPr>
          <a:xfrm>
            <a:off x="6295555" y="3894337"/>
            <a:ext cx="270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by Vehicle Class</a:t>
            </a:r>
          </a:p>
        </p:txBody>
      </p:sp>
    </p:spTree>
    <p:extLst>
      <p:ext uri="{BB962C8B-B14F-4D97-AF65-F5344CB8AC3E}">
        <p14:creationId xmlns:p14="http://schemas.microsoft.com/office/powerpoint/2010/main" val="290822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604</Words>
  <Application>Microsoft Office PowerPoint</Application>
  <PresentationFormat>Widescreen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Forza</vt:lpstr>
      <vt:lpstr>Forza Black</vt:lpstr>
      <vt:lpstr>Forza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Marsden</dc:creator>
  <cp:lastModifiedBy>Brandon Rich</cp:lastModifiedBy>
  <cp:revision>125</cp:revision>
  <dcterms:created xsi:type="dcterms:W3CDTF">2020-08-05T14:49:55Z</dcterms:created>
  <dcterms:modified xsi:type="dcterms:W3CDTF">2021-12-15T16:42:27Z</dcterms:modified>
</cp:coreProperties>
</file>