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Lst>
  <p:notesMasterIdLst>
    <p:notesMasterId r:id="rId12"/>
  </p:notesMasterIdLst>
  <p:sldIdLst>
    <p:sldId id="256" r:id="rId5"/>
    <p:sldId id="257" r:id="rId6"/>
    <p:sldId id="259" r:id="rId7"/>
    <p:sldId id="258" r:id="rId8"/>
    <p:sldId id="263" r:id="rId9"/>
    <p:sldId id="260" r:id="rId10"/>
    <p:sldId id="26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C6FFFD-7BE9-4F54-AD31-FEA92D71349C}" v="45" dt="2021-07-01T02:13:22.3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68" d="100"/>
          <a:sy n="68" d="100"/>
        </p:scale>
        <p:origin x="780" y="60"/>
      </p:cViewPr>
      <p:guideLst/>
    </p:cSldViewPr>
  </p:slideViewPr>
  <p:notesTextViewPr>
    <p:cViewPr>
      <p:scale>
        <a:sx n="1" d="1"/>
        <a:sy n="1" d="1"/>
      </p:scale>
      <p:origin x="0" y="0"/>
    </p:cViewPr>
  </p:notesTextViewPr>
  <p:notesViewPr>
    <p:cSldViewPr snapToGrid="0">
      <p:cViewPr varScale="1">
        <p:scale>
          <a:sx n="55" d="100"/>
          <a:sy n="55" d="100"/>
        </p:scale>
        <p:origin x="2022"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9509D4-34F7-437E-83B6-FB75B5D5C196}" type="datetimeFigureOut">
              <a:rPr lang="en-US" smtClean="0"/>
              <a:t>7/1/2021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0DCBC2-90CE-4DE3-9B7D-B7B5E3FC18C2}" type="slidenum">
              <a:rPr lang="en-US" smtClean="0"/>
              <a:t>‹#›</a:t>
            </a:fld>
            <a:endParaRPr lang="en-US"/>
          </a:p>
        </p:txBody>
      </p:sp>
    </p:spTree>
    <p:extLst>
      <p:ext uri="{BB962C8B-B14F-4D97-AF65-F5344CB8AC3E}">
        <p14:creationId xmlns:p14="http://schemas.microsoft.com/office/powerpoint/2010/main" val="4190547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Peace talks have been purposedly held in Geneva Switzerland from 1927 through 2017</a:t>
            </a:r>
          </a:p>
        </p:txBody>
      </p:sp>
      <p:sp>
        <p:nvSpPr>
          <p:cNvPr id="4" name="Slide Number Placeholder 3"/>
          <p:cNvSpPr>
            <a:spLocks noGrp="1"/>
          </p:cNvSpPr>
          <p:nvPr>
            <p:ph type="sldNum" sz="quarter" idx="5"/>
          </p:nvPr>
        </p:nvSpPr>
        <p:spPr/>
        <p:txBody>
          <a:bodyPr/>
          <a:lstStyle/>
          <a:p>
            <a:fld id="{520DCBC2-90CE-4DE3-9B7D-B7B5E3FC18C2}" type="slidenum">
              <a:rPr lang="en-US" smtClean="0"/>
              <a:t>4</a:t>
            </a:fld>
            <a:endParaRPr lang="en-US"/>
          </a:p>
        </p:txBody>
      </p:sp>
    </p:spTree>
    <p:extLst>
      <p:ext uri="{BB962C8B-B14F-4D97-AF65-F5344CB8AC3E}">
        <p14:creationId xmlns:p14="http://schemas.microsoft.com/office/powerpoint/2010/main" val="1025857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chemeClr val="bg1"/>
                </a:solidFill>
                <a:effectLst/>
                <a:latin typeface="Open Sans" panose="020B0606030504020204" pitchFamily="34" charset="0"/>
              </a:rPr>
              <a:t>By virtue of Public Law 217, teachers are the only public employees in Indiana who have statutory collective bargaining rights.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chemeClr val="bg1"/>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chemeClr val="bg1"/>
                </a:solidFill>
                <a:effectLst/>
                <a:latin typeface="Open Sans" panose="020B0606030504020204" pitchFamily="34" charset="0"/>
              </a:rPr>
              <a:t>During the first year IEERB had 100 representation cases.  They assisted the parties to settle 50 cases on their own and the Board made rulings on the other </a:t>
            </a:r>
            <a:r>
              <a:rPr lang="en-US" b="0" i="0">
                <a:solidFill>
                  <a:schemeClr val="bg1"/>
                </a:solidFill>
                <a:effectLst/>
                <a:latin typeface="Open Sans" panose="020B0606030504020204" pitchFamily="34" charset="0"/>
              </a:rPr>
              <a:t>50 cases.</a:t>
            </a:r>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520DCBC2-90CE-4DE3-9B7D-B7B5E3FC18C2}" type="slidenum">
              <a:rPr lang="en-US" smtClean="0"/>
              <a:t>5</a:t>
            </a:fld>
            <a:endParaRPr lang="en-US"/>
          </a:p>
        </p:txBody>
      </p:sp>
    </p:spTree>
    <p:extLst>
      <p:ext uri="{BB962C8B-B14F-4D97-AF65-F5344CB8AC3E}">
        <p14:creationId xmlns:p14="http://schemas.microsoft.com/office/powerpoint/2010/main" val="1315960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IEERB oversees the process in which bargaining units and exclusive representatives are established.</a:t>
            </a:r>
          </a:p>
          <a:p>
            <a:endParaRPr lang="en-US" dirty="0"/>
          </a:p>
          <a:p>
            <a:r>
              <a:rPr lang="en-US" dirty="0"/>
              <a:t>IEERB provides mandatory Mediation and binding Fact-Finding for all teacher bargaining processes at Impasse</a:t>
            </a:r>
          </a:p>
          <a:p>
            <a:endParaRPr lang="en-US" dirty="0"/>
          </a:p>
          <a:p>
            <a:r>
              <a:rPr lang="en-US" dirty="0"/>
              <a:t>Compliance report will detail exceptions to statutes and rules, including recommended penalties, which may be appealed to the Board</a:t>
            </a:r>
          </a:p>
          <a:p>
            <a:endParaRPr lang="en-US" dirty="0"/>
          </a:p>
          <a:p>
            <a:r>
              <a:rPr lang="en-US" dirty="0"/>
              <a:t>IEERB appoints a hearing officer that collects information from both parties to the complaint.  If the parties can’t agree on a resolution, then hearing officer makes a determination.</a:t>
            </a:r>
          </a:p>
          <a:p>
            <a:endParaRPr lang="en-US" dirty="0"/>
          </a:p>
          <a:p>
            <a:r>
              <a:rPr lang="en-US" dirty="0"/>
              <a:t>Data used by education policy makers and include information about average teacher salary, rates of pay for benchmark years, and average teacher salary for surrounding states.</a:t>
            </a:r>
          </a:p>
        </p:txBody>
      </p:sp>
      <p:sp>
        <p:nvSpPr>
          <p:cNvPr id="4" name="Slide Number Placeholder 3"/>
          <p:cNvSpPr>
            <a:spLocks noGrp="1"/>
          </p:cNvSpPr>
          <p:nvPr>
            <p:ph type="sldNum" sz="quarter" idx="5"/>
          </p:nvPr>
        </p:nvSpPr>
        <p:spPr/>
        <p:txBody>
          <a:bodyPr/>
          <a:lstStyle/>
          <a:p>
            <a:fld id="{520DCBC2-90CE-4DE3-9B7D-B7B5E3FC18C2}" type="slidenum">
              <a:rPr lang="en-US" smtClean="0"/>
              <a:t>6</a:t>
            </a:fld>
            <a:endParaRPr lang="en-US"/>
          </a:p>
        </p:txBody>
      </p:sp>
    </p:spTree>
    <p:extLst>
      <p:ext uri="{BB962C8B-B14F-4D97-AF65-F5344CB8AC3E}">
        <p14:creationId xmlns:p14="http://schemas.microsoft.com/office/powerpoint/2010/main" val="3431772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6B40B-7AEF-4011-B697-34609B24C1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197199-2685-44A0-8032-CC6490CC56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F97505-4958-4906-81CA-F04F24DA862B}"/>
              </a:ext>
            </a:extLst>
          </p:cNvPr>
          <p:cNvSpPr>
            <a:spLocks noGrp="1"/>
          </p:cNvSpPr>
          <p:nvPr>
            <p:ph type="dt" sz="half" idx="10"/>
          </p:nvPr>
        </p:nvSpPr>
        <p:spPr/>
        <p:txBody>
          <a:bodyPr/>
          <a:lstStyle/>
          <a:p>
            <a:fld id="{30140723-B0AE-4F0C-8D3F-91DDFFF892EF}" type="datetimeFigureOut">
              <a:rPr lang="en-US" smtClean="0"/>
              <a:t>7/1/2021</a:t>
            </a:fld>
            <a:endParaRPr lang="en-US"/>
          </a:p>
        </p:txBody>
      </p:sp>
      <p:sp>
        <p:nvSpPr>
          <p:cNvPr id="5" name="Footer Placeholder 4">
            <a:extLst>
              <a:ext uri="{FF2B5EF4-FFF2-40B4-BE49-F238E27FC236}">
                <a16:creationId xmlns:a16="http://schemas.microsoft.com/office/drawing/2014/main" id="{4AF63BBD-E299-482B-AE36-8522230E2E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E38587-F56A-4A63-B2B5-376963FADAF9}"/>
              </a:ext>
            </a:extLst>
          </p:cNvPr>
          <p:cNvSpPr>
            <a:spLocks noGrp="1"/>
          </p:cNvSpPr>
          <p:nvPr>
            <p:ph type="sldNum" sz="quarter" idx="12"/>
          </p:nvPr>
        </p:nvSpPr>
        <p:spPr/>
        <p:txBody>
          <a:bodyPr/>
          <a:lstStyle/>
          <a:p>
            <a:fld id="{A398FC4A-A766-4D7E-9B77-36A2B4D7C3A9}" type="slidenum">
              <a:rPr lang="en-US" smtClean="0"/>
              <a:t>‹#›</a:t>
            </a:fld>
            <a:endParaRPr lang="en-US"/>
          </a:p>
        </p:txBody>
      </p:sp>
    </p:spTree>
    <p:extLst>
      <p:ext uri="{BB962C8B-B14F-4D97-AF65-F5344CB8AC3E}">
        <p14:creationId xmlns:p14="http://schemas.microsoft.com/office/powerpoint/2010/main" val="1640535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7D729-9EBB-4E92-9509-1586B5077E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34D7C2-1FAE-4AF1-99EC-266DB3C297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DB151A-1FE6-4412-B883-E4FAE4512E68}"/>
              </a:ext>
            </a:extLst>
          </p:cNvPr>
          <p:cNvSpPr>
            <a:spLocks noGrp="1"/>
          </p:cNvSpPr>
          <p:nvPr>
            <p:ph type="dt" sz="half" idx="10"/>
          </p:nvPr>
        </p:nvSpPr>
        <p:spPr/>
        <p:txBody>
          <a:bodyPr/>
          <a:lstStyle/>
          <a:p>
            <a:fld id="{30140723-B0AE-4F0C-8D3F-91DDFFF892EF}" type="datetimeFigureOut">
              <a:rPr lang="en-US" smtClean="0"/>
              <a:t>7/1/2021</a:t>
            </a:fld>
            <a:endParaRPr lang="en-US"/>
          </a:p>
        </p:txBody>
      </p:sp>
      <p:sp>
        <p:nvSpPr>
          <p:cNvPr id="5" name="Footer Placeholder 4">
            <a:extLst>
              <a:ext uri="{FF2B5EF4-FFF2-40B4-BE49-F238E27FC236}">
                <a16:creationId xmlns:a16="http://schemas.microsoft.com/office/drawing/2014/main" id="{BC92C898-37B5-4A51-A03A-ADB9836D9E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B750A6-0575-4289-8C1F-7839D45AE552}"/>
              </a:ext>
            </a:extLst>
          </p:cNvPr>
          <p:cNvSpPr>
            <a:spLocks noGrp="1"/>
          </p:cNvSpPr>
          <p:nvPr>
            <p:ph type="sldNum" sz="quarter" idx="12"/>
          </p:nvPr>
        </p:nvSpPr>
        <p:spPr/>
        <p:txBody>
          <a:bodyPr/>
          <a:lstStyle/>
          <a:p>
            <a:fld id="{A398FC4A-A766-4D7E-9B77-36A2B4D7C3A9}" type="slidenum">
              <a:rPr lang="en-US" smtClean="0"/>
              <a:t>‹#›</a:t>
            </a:fld>
            <a:endParaRPr lang="en-US"/>
          </a:p>
        </p:txBody>
      </p:sp>
    </p:spTree>
    <p:extLst>
      <p:ext uri="{BB962C8B-B14F-4D97-AF65-F5344CB8AC3E}">
        <p14:creationId xmlns:p14="http://schemas.microsoft.com/office/powerpoint/2010/main" val="3516663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3CE9B9-19D8-417E-855C-2026574A29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F9714F-0C9F-4DCB-84C4-6646B2D57B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F8BA6C-237C-4DDC-86B8-2CC36FF96987}"/>
              </a:ext>
            </a:extLst>
          </p:cNvPr>
          <p:cNvSpPr>
            <a:spLocks noGrp="1"/>
          </p:cNvSpPr>
          <p:nvPr>
            <p:ph type="dt" sz="half" idx="10"/>
          </p:nvPr>
        </p:nvSpPr>
        <p:spPr/>
        <p:txBody>
          <a:bodyPr/>
          <a:lstStyle/>
          <a:p>
            <a:fld id="{30140723-B0AE-4F0C-8D3F-91DDFFF892EF}" type="datetimeFigureOut">
              <a:rPr lang="en-US" smtClean="0"/>
              <a:t>7/1/2021</a:t>
            </a:fld>
            <a:endParaRPr lang="en-US"/>
          </a:p>
        </p:txBody>
      </p:sp>
      <p:sp>
        <p:nvSpPr>
          <p:cNvPr id="5" name="Footer Placeholder 4">
            <a:extLst>
              <a:ext uri="{FF2B5EF4-FFF2-40B4-BE49-F238E27FC236}">
                <a16:creationId xmlns:a16="http://schemas.microsoft.com/office/drawing/2014/main" id="{71109E8E-ABDC-48BA-88ED-B155D71852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43C5F2-60E4-49EB-9416-F9727C4BBE30}"/>
              </a:ext>
            </a:extLst>
          </p:cNvPr>
          <p:cNvSpPr>
            <a:spLocks noGrp="1"/>
          </p:cNvSpPr>
          <p:nvPr>
            <p:ph type="sldNum" sz="quarter" idx="12"/>
          </p:nvPr>
        </p:nvSpPr>
        <p:spPr/>
        <p:txBody>
          <a:bodyPr/>
          <a:lstStyle/>
          <a:p>
            <a:fld id="{A398FC4A-A766-4D7E-9B77-36A2B4D7C3A9}" type="slidenum">
              <a:rPr lang="en-US" smtClean="0"/>
              <a:t>‹#›</a:t>
            </a:fld>
            <a:endParaRPr lang="en-US"/>
          </a:p>
        </p:txBody>
      </p:sp>
    </p:spTree>
    <p:extLst>
      <p:ext uri="{BB962C8B-B14F-4D97-AF65-F5344CB8AC3E}">
        <p14:creationId xmlns:p14="http://schemas.microsoft.com/office/powerpoint/2010/main" val="3842269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9235D-083F-46ED-BFF8-BD12B970CA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593C1A-1EC3-49C4-BAD6-8A0E88B439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91DD7A-A91B-4A84-8937-2CB01736D051}"/>
              </a:ext>
            </a:extLst>
          </p:cNvPr>
          <p:cNvSpPr>
            <a:spLocks noGrp="1"/>
          </p:cNvSpPr>
          <p:nvPr>
            <p:ph type="dt" sz="half" idx="10"/>
          </p:nvPr>
        </p:nvSpPr>
        <p:spPr/>
        <p:txBody>
          <a:bodyPr/>
          <a:lstStyle/>
          <a:p>
            <a:fld id="{30140723-B0AE-4F0C-8D3F-91DDFFF892EF}" type="datetimeFigureOut">
              <a:rPr lang="en-US" smtClean="0"/>
              <a:t>7/1/2021</a:t>
            </a:fld>
            <a:endParaRPr lang="en-US"/>
          </a:p>
        </p:txBody>
      </p:sp>
      <p:sp>
        <p:nvSpPr>
          <p:cNvPr id="5" name="Footer Placeholder 4">
            <a:extLst>
              <a:ext uri="{FF2B5EF4-FFF2-40B4-BE49-F238E27FC236}">
                <a16:creationId xmlns:a16="http://schemas.microsoft.com/office/drawing/2014/main" id="{06D5C888-A1B3-49EA-83D1-79F167F626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D6245D-DB6D-4DBB-AAF1-1ACCDBA028F4}"/>
              </a:ext>
            </a:extLst>
          </p:cNvPr>
          <p:cNvSpPr>
            <a:spLocks noGrp="1"/>
          </p:cNvSpPr>
          <p:nvPr>
            <p:ph type="sldNum" sz="quarter" idx="12"/>
          </p:nvPr>
        </p:nvSpPr>
        <p:spPr/>
        <p:txBody>
          <a:bodyPr/>
          <a:lstStyle/>
          <a:p>
            <a:fld id="{A398FC4A-A766-4D7E-9B77-36A2B4D7C3A9}" type="slidenum">
              <a:rPr lang="en-US" smtClean="0"/>
              <a:t>‹#›</a:t>
            </a:fld>
            <a:endParaRPr lang="en-US"/>
          </a:p>
        </p:txBody>
      </p:sp>
    </p:spTree>
    <p:extLst>
      <p:ext uri="{BB962C8B-B14F-4D97-AF65-F5344CB8AC3E}">
        <p14:creationId xmlns:p14="http://schemas.microsoft.com/office/powerpoint/2010/main" val="2640426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C5440-0ECA-4726-AAFB-3FBDD2881E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9AA4DA-AAE1-4015-8F63-8583438B09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B9B641-7695-4987-8575-DB5ABF5E956F}"/>
              </a:ext>
            </a:extLst>
          </p:cNvPr>
          <p:cNvSpPr>
            <a:spLocks noGrp="1"/>
          </p:cNvSpPr>
          <p:nvPr>
            <p:ph type="dt" sz="half" idx="10"/>
          </p:nvPr>
        </p:nvSpPr>
        <p:spPr/>
        <p:txBody>
          <a:bodyPr/>
          <a:lstStyle/>
          <a:p>
            <a:fld id="{30140723-B0AE-4F0C-8D3F-91DDFFF892EF}" type="datetimeFigureOut">
              <a:rPr lang="en-US" smtClean="0"/>
              <a:t>7/1/2021</a:t>
            </a:fld>
            <a:endParaRPr lang="en-US"/>
          </a:p>
        </p:txBody>
      </p:sp>
      <p:sp>
        <p:nvSpPr>
          <p:cNvPr id="5" name="Footer Placeholder 4">
            <a:extLst>
              <a:ext uri="{FF2B5EF4-FFF2-40B4-BE49-F238E27FC236}">
                <a16:creationId xmlns:a16="http://schemas.microsoft.com/office/drawing/2014/main" id="{79AE4FC1-C82A-4867-B7DB-3F74D54499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C47903-512D-4A47-9C44-387A323CCF64}"/>
              </a:ext>
            </a:extLst>
          </p:cNvPr>
          <p:cNvSpPr>
            <a:spLocks noGrp="1"/>
          </p:cNvSpPr>
          <p:nvPr>
            <p:ph type="sldNum" sz="quarter" idx="12"/>
          </p:nvPr>
        </p:nvSpPr>
        <p:spPr/>
        <p:txBody>
          <a:bodyPr/>
          <a:lstStyle/>
          <a:p>
            <a:fld id="{A398FC4A-A766-4D7E-9B77-36A2B4D7C3A9}" type="slidenum">
              <a:rPr lang="en-US" smtClean="0"/>
              <a:t>‹#›</a:t>
            </a:fld>
            <a:endParaRPr lang="en-US"/>
          </a:p>
        </p:txBody>
      </p:sp>
    </p:spTree>
    <p:extLst>
      <p:ext uri="{BB962C8B-B14F-4D97-AF65-F5344CB8AC3E}">
        <p14:creationId xmlns:p14="http://schemas.microsoft.com/office/powerpoint/2010/main" val="1780199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15A8D-93A1-4171-8347-260573CE63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0F74A1-82F6-476E-8F99-208D5AF064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6B0CC2-97BA-4BC4-B23D-BAA869FE3C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3ED1CB-3B96-4625-83D1-30DE0BADD17B}"/>
              </a:ext>
            </a:extLst>
          </p:cNvPr>
          <p:cNvSpPr>
            <a:spLocks noGrp="1"/>
          </p:cNvSpPr>
          <p:nvPr>
            <p:ph type="dt" sz="half" idx="10"/>
          </p:nvPr>
        </p:nvSpPr>
        <p:spPr/>
        <p:txBody>
          <a:bodyPr/>
          <a:lstStyle/>
          <a:p>
            <a:fld id="{30140723-B0AE-4F0C-8D3F-91DDFFF892EF}" type="datetimeFigureOut">
              <a:rPr lang="en-US" smtClean="0"/>
              <a:t>7/1/2021</a:t>
            </a:fld>
            <a:endParaRPr lang="en-US"/>
          </a:p>
        </p:txBody>
      </p:sp>
      <p:sp>
        <p:nvSpPr>
          <p:cNvPr id="6" name="Footer Placeholder 5">
            <a:extLst>
              <a:ext uri="{FF2B5EF4-FFF2-40B4-BE49-F238E27FC236}">
                <a16:creationId xmlns:a16="http://schemas.microsoft.com/office/drawing/2014/main" id="{906D1230-60E1-4E2C-AC7D-5846A09981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BCC43C-81F8-4208-B1C8-CF01CC7A2432}"/>
              </a:ext>
            </a:extLst>
          </p:cNvPr>
          <p:cNvSpPr>
            <a:spLocks noGrp="1"/>
          </p:cNvSpPr>
          <p:nvPr>
            <p:ph type="sldNum" sz="quarter" idx="12"/>
          </p:nvPr>
        </p:nvSpPr>
        <p:spPr/>
        <p:txBody>
          <a:bodyPr/>
          <a:lstStyle/>
          <a:p>
            <a:fld id="{A398FC4A-A766-4D7E-9B77-36A2B4D7C3A9}" type="slidenum">
              <a:rPr lang="en-US" smtClean="0"/>
              <a:t>‹#›</a:t>
            </a:fld>
            <a:endParaRPr lang="en-US"/>
          </a:p>
        </p:txBody>
      </p:sp>
    </p:spTree>
    <p:extLst>
      <p:ext uri="{BB962C8B-B14F-4D97-AF65-F5344CB8AC3E}">
        <p14:creationId xmlns:p14="http://schemas.microsoft.com/office/powerpoint/2010/main" val="2489626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AC80A-42A3-4D12-8EA1-A5DA529ABC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07CB5F-2068-49E3-BC12-440FC7085E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A966C0-1367-43CC-924E-759690B07C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A322F1-9351-4D72-9FEC-2EE37F3E8E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E79752-B979-4DF1-B4BF-E34422DE72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98E8A4-7CC6-4961-AC17-FF6B88E57EDA}"/>
              </a:ext>
            </a:extLst>
          </p:cNvPr>
          <p:cNvSpPr>
            <a:spLocks noGrp="1"/>
          </p:cNvSpPr>
          <p:nvPr>
            <p:ph type="dt" sz="half" idx="10"/>
          </p:nvPr>
        </p:nvSpPr>
        <p:spPr/>
        <p:txBody>
          <a:bodyPr/>
          <a:lstStyle/>
          <a:p>
            <a:fld id="{30140723-B0AE-4F0C-8D3F-91DDFFF892EF}" type="datetimeFigureOut">
              <a:rPr lang="en-US" smtClean="0"/>
              <a:t>7/1/2021</a:t>
            </a:fld>
            <a:endParaRPr lang="en-US"/>
          </a:p>
        </p:txBody>
      </p:sp>
      <p:sp>
        <p:nvSpPr>
          <p:cNvPr id="8" name="Footer Placeholder 7">
            <a:extLst>
              <a:ext uri="{FF2B5EF4-FFF2-40B4-BE49-F238E27FC236}">
                <a16:creationId xmlns:a16="http://schemas.microsoft.com/office/drawing/2014/main" id="{523998A5-59F0-4D0B-ABCA-A4D95385F7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20B484-7699-40FB-87ED-A3151FD04F30}"/>
              </a:ext>
            </a:extLst>
          </p:cNvPr>
          <p:cNvSpPr>
            <a:spLocks noGrp="1"/>
          </p:cNvSpPr>
          <p:nvPr>
            <p:ph type="sldNum" sz="quarter" idx="12"/>
          </p:nvPr>
        </p:nvSpPr>
        <p:spPr/>
        <p:txBody>
          <a:bodyPr/>
          <a:lstStyle/>
          <a:p>
            <a:fld id="{A398FC4A-A766-4D7E-9B77-36A2B4D7C3A9}" type="slidenum">
              <a:rPr lang="en-US" smtClean="0"/>
              <a:t>‹#›</a:t>
            </a:fld>
            <a:endParaRPr lang="en-US"/>
          </a:p>
        </p:txBody>
      </p:sp>
    </p:spTree>
    <p:extLst>
      <p:ext uri="{BB962C8B-B14F-4D97-AF65-F5344CB8AC3E}">
        <p14:creationId xmlns:p14="http://schemas.microsoft.com/office/powerpoint/2010/main" val="3411873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A7353-9A70-4D94-9B5D-75DDB702BE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192A44-235F-445A-B091-F7E16805161E}"/>
              </a:ext>
            </a:extLst>
          </p:cNvPr>
          <p:cNvSpPr>
            <a:spLocks noGrp="1"/>
          </p:cNvSpPr>
          <p:nvPr>
            <p:ph type="dt" sz="half" idx="10"/>
          </p:nvPr>
        </p:nvSpPr>
        <p:spPr/>
        <p:txBody>
          <a:bodyPr/>
          <a:lstStyle/>
          <a:p>
            <a:fld id="{30140723-B0AE-4F0C-8D3F-91DDFFF892EF}" type="datetimeFigureOut">
              <a:rPr lang="en-US" smtClean="0"/>
              <a:t>7/1/2021</a:t>
            </a:fld>
            <a:endParaRPr lang="en-US"/>
          </a:p>
        </p:txBody>
      </p:sp>
      <p:sp>
        <p:nvSpPr>
          <p:cNvPr id="4" name="Footer Placeholder 3">
            <a:extLst>
              <a:ext uri="{FF2B5EF4-FFF2-40B4-BE49-F238E27FC236}">
                <a16:creationId xmlns:a16="http://schemas.microsoft.com/office/drawing/2014/main" id="{BE15627A-29C8-44E3-AFCE-D62F75CF1C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1FC657-2503-44E8-8513-BFB606921271}"/>
              </a:ext>
            </a:extLst>
          </p:cNvPr>
          <p:cNvSpPr>
            <a:spLocks noGrp="1"/>
          </p:cNvSpPr>
          <p:nvPr>
            <p:ph type="sldNum" sz="quarter" idx="12"/>
          </p:nvPr>
        </p:nvSpPr>
        <p:spPr/>
        <p:txBody>
          <a:bodyPr/>
          <a:lstStyle/>
          <a:p>
            <a:fld id="{A398FC4A-A766-4D7E-9B77-36A2B4D7C3A9}" type="slidenum">
              <a:rPr lang="en-US" smtClean="0"/>
              <a:t>‹#›</a:t>
            </a:fld>
            <a:endParaRPr lang="en-US"/>
          </a:p>
        </p:txBody>
      </p:sp>
    </p:spTree>
    <p:extLst>
      <p:ext uri="{BB962C8B-B14F-4D97-AF65-F5344CB8AC3E}">
        <p14:creationId xmlns:p14="http://schemas.microsoft.com/office/powerpoint/2010/main" val="1912342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97835A-EEFB-400A-BCC8-1EA737F8FC81}"/>
              </a:ext>
            </a:extLst>
          </p:cNvPr>
          <p:cNvSpPr>
            <a:spLocks noGrp="1"/>
          </p:cNvSpPr>
          <p:nvPr>
            <p:ph type="dt" sz="half" idx="10"/>
          </p:nvPr>
        </p:nvSpPr>
        <p:spPr/>
        <p:txBody>
          <a:bodyPr/>
          <a:lstStyle/>
          <a:p>
            <a:fld id="{30140723-B0AE-4F0C-8D3F-91DDFFF892EF}" type="datetimeFigureOut">
              <a:rPr lang="en-US" smtClean="0"/>
              <a:t>7/1/2021</a:t>
            </a:fld>
            <a:endParaRPr lang="en-US"/>
          </a:p>
        </p:txBody>
      </p:sp>
      <p:sp>
        <p:nvSpPr>
          <p:cNvPr id="3" name="Footer Placeholder 2">
            <a:extLst>
              <a:ext uri="{FF2B5EF4-FFF2-40B4-BE49-F238E27FC236}">
                <a16:creationId xmlns:a16="http://schemas.microsoft.com/office/drawing/2014/main" id="{624A8AF4-D67B-40E6-B727-FFB99A154F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81E264-E4CD-483C-91C9-7528EA1D4044}"/>
              </a:ext>
            </a:extLst>
          </p:cNvPr>
          <p:cNvSpPr>
            <a:spLocks noGrp="1"/>
          </p:cNvSpPr>
          <p:nvPr>
            <p:ph type="sldNum" sz="quarter" idx="12"/>
          </p:nvPr>
        </p:nvSpPr>
        <p:spPr/>
        <p:txBody>
          <a:bodyPr/>
          <a:lstStyle/>
          <a:p>
            <a:fld id="{A398FC4A-A766-4D7E-9B77-36A2B4D7C3A9}" type="slidenum">
              <a:rPr lang="en-US" smtClean="0"/>
              <a:t>‹#›</a:t>
            </a:fld>
            <a:endParaRPr lang="en-US"/>
          </a:p>
        </p:txBody>
      </p:sp>
    </p:spTree>
    <p:extLst>
      <p:ext uri="{BB962C8B-B14F-4D97-AF65-F5344CB8AC3E}">
        <p14:creationId xmlns:p14="http://schemas.microsoft.com/office/powerpoint/2010/main" val="1373706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6446C-6E20-44B7-8245-477E56E7D9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01EC36-09AD-4617-B77E-3D1F2D43FC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AF2B3C-4599-4EDC-8143-4D8CD01CC5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31E7C8-E162-46B0-BB56-F86631C36878}"/>
              </a:ext>
            </a:extLst>
          </p:cNvPr>
          <p:cNvSpPr>
            <a:spLocks noGrp="1"/>
          </p:cNvSpPr>
          <p:nvPr>
            <p:ph type="dt" sz="half" idx="10"/>
          </p:nvPr>
        </p:nvSpPr>
        <p:spPr/>
        <p:txBody>
          <a:bodyPr/>
          <a:lstStyle/>
          <a:p>
            <a:fld id="{30140723-B0AE-4F0C-8D3F-91DDFFF892EF}" type="datetimeFigureOut">
              <a:rPr lang="en-US" smtClean="0"/>
              <a:t>7/1/2021</a:t>
            </a:fld>
            <a:endParaRPr lang="en-US"/>
          </a:p>
        </p:txBody>
      </p:sp>
      <p:sp>
        <p:nvSpPr>
          <p:cNvPr id="6" name="Footer Placeholder 5">
            <a:extLst>
              <a:ext uri="{FF2B5EF4-FFF2-40B4-BE49-F238E27FC236}">
                <a16:creationId xmlns:a16="http://schemas.microsoft.com/office/drawing/2014/main" id="{0AF42D13-820E-4E89-B668-A9CD18786B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CFE8F4-97D1-4748-A988-E9FAB6F56093}"/>
              </a:ext>
            </a:extLst>
          </p:cNvPr>
          <p:cNvSpPr>
            <a:spLocks noGrp="1"/>
          </p:cNvSpPr>
          <p:nvPr>
            <p:ph type="sldNum" sz="quarter" idx="12"/>
          </p:nvPr>
        </p:nvSpPr>
        <p:spPr/>
        <p:txBody>
          <a:bodyPr/>
          <a:lstStyle/>
          <a:p>
            <a:fld id="{A398FC4A-A766-4D7E-9B77-36A2B4D7C3A9}" type="slidenum">
              <a:rPr lang="en-US" smtClean="0"/>
              <a:t>‹#›</a:t>
            </a:fld>
            <a:endParaRPr lang="en-US"/>
          </a:p>
        </p:txBody>
      </p:sp>
    </p:spTree>
    <p:extLst>
      <p:ext uri="{BB962C8B-B14F-4D97-AF65-F5344CB8AC3E}">
        <p14:creationId xmlns:p14="http://schemas.microsoft.com/office/powerpoint/2010/main" val="3917624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20CE-1A3E-4FDE-BAEF-CAF4306B87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DB730A-20AC-4FF9-BE0A-83DA61426A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67C7B9-AC2A-42F6-8D5D-0E65F28ED1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F91DC8-E8AA-490B-88BE-64DABC6B6B63}"/>
              </a:ext>
            </a:extLst>
          </p:cNvPr>
          <p:cNvSpPr>
            <a:spLocks noGrp="1"/>
          </p:cNvSpPr>
          <p:nvPr>
            <p:ph type="dt" sz="half" idx="10"/>
          </p:nvPr>
        </p:nvSpPr>
        <p:spPr/>
        <p:txBody>
          <a:bodyPr/>
          <a:lstStyle/>
          <a:p>
            <a:fld id="{30140723-B0AE-4F0C-8D3F-91DDFFF892EF}" type="datetimeFigureOut">
              <a:rPr lang="en-US" smtClean="0"/>
              <a:t>7/1/2021</a:t>
            </a:fld>
            <a:endParaRPr lang="en-US"/>
          </a:p>
        </p:txBody>
      </p:sp>
      <p:sp>
        <p:nvSpPr>
          <p:cNvPr id="6" name="Footer Placeholder 5">
            <a:extLst>
              <a:ext uri="{FF2B5EF4-FFF2-40B4-BE49-F238E27FC236}">
                <a16:creationId xmlns:a16="http://schemas.microsoft.com/office/drawing/2014/main" id="{1CDD180C-5A07-4E17-9EC1-B3FBEA1AD9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8DFA6C-007B-4E6B-935A-DB6C38673C52}"/>
              </a:ext>
            </a:extLst>
          </p:cNvPr>
          <p:cNvSpPr>
            <a:spLocks noGrp="1"/>
          </p:cNvSpPr>
          <p:nvPr>
            <p:ph type="sldNum" sz="quarter" idx="12"/>
          </p:nvPr>
        </p:nvSpPr>
        <p:spPr/>
        <p:txBody>
          <a:bodyPr/>
          <a:lstStyle/>
          <a:p>
            <a:fld id="{A398FC4A-A766-4D7E-9B77-36A2B4D7C3A9}" type="slidenum">
              <a:rPr lang="en-US" smtClean="0"/>
              <a:t>‹#›</a:t>
            </a:fld>
            <a:endParaRPr lang="en-US"/>
          </a:p>
        </p:txBody>
      </p:sp>
    </p:spTree>
    <p:extLst>
      <p:ext uri="{BB962C8B-B14F-4D97-AF65-F5344CB8AC3E}">
        <p14:creationId xmlns:p14="http://schemas.microsoft.com/office/powerpoint/2010/main" val="714125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9B51FD-3F7A-4B89-91EA-2F7CB46259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5D2D38-F256-40FC-8537-2B49759C07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9C5966-B4AB-418C-8333-9B382C7007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140723-B0AE-4F0C-8D3F-91DDFFF892EF}" type="datetimeFigureOut">
              <a:rPr lang="en-US" smtClean="0"/>
              <a:t>7/1/2021</a:t>
            </a:fld>
            <a:endParaRPr lang="en-US"/>
          </a:p>
        </p:txBody>
      </p:sp>
      <p:sp>
        <p:nvSpPr>
          <p:cNvPr id="5" name="Footer Placeholder 4">
            <a:extLst>
              <a:ext uri="{FF2B5EF4-FFF2-40B4-BE49-F238E27FC236}">
                <a16:creationId xmlns:a16="http://schemas.microsoft.com/office/drawing/2014/main" id="{9350B47E-3198-4E7B-A0FF-ECF98E4BDF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D4DD19-7B0C-47C4-B5C2-A38A44AC3B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98FC4A-A766-4D7E-9B77-36A2B4D7C3A9}" type="slidenum">
              <a:rPr lang="en-US" smtClean="0"/>
              <a:t>‹#›</a:t>
            </a:fld>
            <a:endParaRPr lang="en-US"/>
          </a:p>
        </p:txBody>
      </p:sp>
    </p:spTree>
    <p:extLst>
      <p:ext uri="{BB962C8B-B14F-4D97-AF65-F5344CB8AC3E}">
        <p14:creationId xmlns:p14="http://schemas.microsoft.com/office/powerpoint/2010/main" val="74092360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976F0-5F3C-4149-A455-242814F78DBC}"/>
              </a:ext>
            </a:extLst>
          </p:cNvPr>
          <p:cNvSpPr>
            <a:spLocks noGrp="1"/>
          </p:cNvSpPr>
          <p:nvPr>
            <p:ph type="ctrTitle"/>
          </p:nvPr>
        </p:nvSpPr>
        <p:spPr/>
        <p:txBody>
          <a:bodyPr/>
          <a:lstStyle/>
          <a:p>
            <a:r>
              <a:rPr lang="en-US" dirty="0">
                <a:solidFill>
                  <a:schemeClr val="bg1"/>
                </a:solidFill>
              </a:rPr>
              <a:t>Indiana Education Employment Relations Board</a:t>
            </a:r>
          </a:p>
        </p:txBody>
      </p:sp>
      <p:sp>
        <p:nvSpPr>
          <p:cNvPr id="3" name="Subtitle 2">
            <a:extLst>
              <a:ext uri="{FF2B5EF4-FFF2-40B4-BE49-F238E27FC236}">
                <a16:creationId xmlns:a16="http://schemas.microsoft.com/office/drawing/2014/main" id="{1142B1D5-C3FF-4D8D-8A0C-A4422A1DB2F5}"/>
              </a:ext>
            </a:extLst>
          </p:cNvPr>
          <p:cNvSpPr>
            <a:spLocks noGrp="1"/>
          </p:cNvSpPr>
          <p:nvPr>
            <p:ph type="subTitle" idx="1"/>
          </p:nvPr>
        </p:nvSpPr>
        <p:spPr/>
        <p:txBody>
          <a:bodyPr/>
          <a:lstStyle/>
          <a:p>
            <a:r>
              <a:rPr lang="en-US" dirty="0">
                <a:solidFill>
                  <a:schemeClr val="bg1"/>
                </a:solidFill>
              </a:rPr>
              <a:t>What is this agency about???</a:t>
            </a:r>
          </a:p>
          <a:p>
            <a:endParaRPr lang="en-US" dirty="0">
              <a:solidFill>
                <a:schemeClr val="bg1"/>
              </a:solidFill>
            </a:endParaRPr>
          </a:p>
          <a:p>
            <a:r>
              <a:rPr lang="en-US" dirty="0">
                <a:solidFill>
                  <a:schemeClr val="bg1"/>
                </a:solidFill>
              </a:rPr>
              <a:t>Annual Meeting 2021</a:t>
            </a:r>
          </a:p>
        </p:txBody>
      </p:sp>
      <p:pic>
        <p:nvPicPr>
          <p:cNvPr id="6" name="Audio 5">
            <a:hlinkClick r:id="" action="ppaction://media"/>
            <a:extLst>
              <a:ext uri="{FF2B5EF4-FFF2-40B4-BE49-F238E27FC236}">
                <a16:creationId xmlns:a16="http://schemas.microsoft.com/office/drawing/2014/main" id="{6447262D-7EF7-4C97-9988-440336A46E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88411553"/>
      </p:ext>
    </p:extLst>
  </p:cSld>
  <p:clrMapOvr>
    <a:masterClrMapping/>
  </p:clrMapOvr>
  <mc:AlternateContent xmlns:mc="http://schemas.openxmlformats.org/markup-compatibility/2006" xmlns:p14="http://schemas.microsoft.com/office/powerpoint/2010/main">
    <mc:Choice Requires="p14">
      <p:transition spd="slow" p14:dur="2000" advTm="29092"/>
    </mc:Choice>
    <mc:Fallback xmlns="">
      <p:transition spd="slow" advTm="29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185EB49-2F58-419E-A77C-77D76E667B38}"/>
              </a:ext>
            </a:extLst>
          </p:cNvPr>
          <p:cNvSpPr>
            <a:spLocks noGrp="1"/>
          </p:cNvSpPr>
          <p:nvPr>
            <p:ph type="title"/>
          </p:nvPr>
        </p:nvSpPr>
        <p:spPr/>
        <p:txBody>
          <a:bodyPr/>
          <a:lstStyle/>
          <a:p>
            <a:r>
              <a:rPr lang="en-US" dirty="0">
                <a:solidFill>
                  <a:schemeClr val="bg1"/>
                </a:solidFill>
              </a:rPr>
              <a:t>IEERB the “Switzerland” agency of the State</a:t>
            </a:r>
          </a:p>
        </p:txBody>
      </p:sp>
      <p:sp>
        <p:nvSpPr>
          <p:cNvPr id="12" name="Content Placeholder 11">
            <a:extLst>
              <a:ext uri="{FF2B5EF4-FFF2-40B4-BE49-F238E27FC236}">
                <a16:creationId xmlns:a16="http://schemas.microsoft.com/office/drawing/2014/main" id="{4904F527-88A8-4F22-BFF9-4C588AE140A4}"/>
              </a:ext>
            </a:extLst>
          </p:cNvPr>
          <p:cNvSpPr>
            <a:spLocks noGrp="1"/>
          </p:cNvSpPr>
          <p:nvPr>
            <p:ph sz="half" idx="1"/>
          </p:nvPr>
        </p:nvSpPr>
        <p:spPr/>
        <p:txBody>
          <a:bodyPr/>
          <a:lstStyle/>
          <a:p>
            <a:endParaRPr lang="en-US"/>
          </a:p>
        </p:txBody>
      </p:sp>
      <p:sp>
        <p:nvSpPr>
          <p:cNvPr id="13" name="Content Placeholder 12">
            <a:extLst>
              <a:ext uri="{FF2B5EF4-FFF2-40B4-BE49-F238E27FC236}">
                <a16:creationId xmlns:a16="http://schemas.microsoft.com/office/drawing/2014/main" id="{8223353C-9DBD-4D6B-97C2-F4B67A72A6F7}"/>
              </a:ext>
            </a:extLst>
          </p:cNvPr>
          <p:cNvSpPr>
            <a:spLocks noGrp="1"/>
          </p:cNvSpPr>
          <p:nvPr>
            <p:ph sz="half" idx="2"/>
          </p:nvPr>
        </p:nvSpPr>
        <p:spPr/>
        <p:txBody>
          <a:bodyPr/>
          <a:lstStyle/>
          <a:p>
            <a:r>
              <a:rPr lang="en-US" dirty="0">
                <a:solidFill>
                  <a:schemeClr val="bg1"/>
                </a:solidFill>
              </a:rPr>
              <a:t>Switzerland has the oldest policy of military neutrality in the world.</a:t>
            </a:r>
          </a:p>
          <a:p>
            <a:endParaRPr lang="en-US" dirty="0">
              <a:solidFill>
                <a:schemeClr val="bg1"/>
              </a:solidFill>
            </a:endParaRPr>
          </a:p>
          <a:p>
            <a:r>
              <a:rPr lang="en-US" dirty="0">
                <a:solidFill>
                  <a:schemeClr val="bg1"/>
                </a:solidFill>
              </a:rPr>
              <a:t>It has not participated in a foreign war since the Treaty of Paris (1815)</a:t>
            </a:r>
          </a:p>
        </p:txBody>
      </p:sp>
      <p:pic>
        <p:nvPicPr>
          <p:cNvPr id="8" name="Picture 7">
            <a:extLst>
              <a:ext uri="{FF2B5EF4-FFF2-40B4-BE49-F238E27FC236}">
                <a16:creationId xmlns:a16="http://schemas.microsoft.com/office/drawing/2014/main" id="{18DF078D-A95A-4CE5-B5A4-57B6F8FDBD2E}"/>
              </a:ext>
            </a:extLst>
          </p:cNvPr>
          <p:cNvPicPr>
            <a:picLocks noChangeAspect="1"/>
          </p:cNvPicPr>
          <p:nvPr/>
        </p:nvPicPr>
        <p:blipFill>
          <a:blip r:embed="rId4"/>
          <a:stretch>
            <a:fillRect/>
          </a:stretch>
        </p:blipFill>
        <p:spPr>
          <a:xfrm>
            <a:off x="218016" y="1825625"/>
            <a:ext cx="5801784" cy="4351338"/>
          </a:xfrm>
          <a:prstGeom prst="rect">
            <a:avLst/>
          </a:prstGeom>
        </p:spPr>
      </p:pic>
      <p:pic>
        <p:nvPicPr>
          <p:cNvPr id="4" name="Audio 3">
            <a:hlinkClick r:id="" action="ppaction://media"/>
            <a:extLst>
              <a:ext uri="{FF2B5EF4-FFF2-40B4-BE49-F238E27FC236}">
                <a16:creationId xmlns:a16="http://schemas.microsoft.com/office/drawing/2014/main" id="{9CF2A2A5-ABE8-4A0E-B5FD-3AFE7BA374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52586378"/>
      </p:ext>
    </p:extLst>
  </p:cSld>
  <p:clrMapOvr>
    <a:masterClrMapping/>
  </p:clrMapOvr>
  <mc:AlternateContent xmlns:mc="http://schemas.openxmlformats.org/markup-compatibility/2006" xmlns:p14="http://schemas.microsoft.com/office/powerpoint/2010/main">
    <mc:Choice Requires="p14">
      <p:transition spd="slow" p14:dur="2000" advTm="36999"/>
    </mc:Choice>
    <mc:Fallback xmlns="">
      <p:transition spd="slow" advTm="36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D786F-4CFF-46F8-A0D3-AFFC377F3040}"/>
              </a:ext>
            </a:extLst>
          </p:cNvPr>
          <p:cNvSpPr>
            <a:spLocks noGrp="1"/>
          </p:cNvSpPr>
          <p:nvPr>
            <p:ph type="title"/>
          </p:nvPr>
        </p:nvSpPr>
        <p:spPr/>
        <p:txBody>
          <a:bodyPr/>
          <a:lstStyle/>
          <a:p>
            <a:r>
              <a:rPr lang="en-US" dirty="0">
                <a:solidFill>
                  <a:schemeClr val="bg1"/>
                </a:solidFill>
              </a:rPr>
              <a:t>Who is IEERB?</a:t>
            </a:r>
          </a:p>
        </p:txBody>
      </p:sp>
      <p:pic>
        <p:nvPicPr>
          <p:cNvPr id="9" name="Content Placeholder 8">
            <a:extLst>
              <a:ext uri="{FF2B5EF4-FFF2-40B4-BE49-F238E27FC236}">
                <a16:creationId xmlns:a16="http://schemas.microsoft.com/office/drawing/2014/main" id="{B5A92116-0063-4310-B1C1-165C6FC6E0B7}"/>
              </a:ext>
            </a:extLst>
          </p:cNvPr>
          <p:cNvPicPr>
            <a:picLocks noGrp="1" noChangeAspect="1"/>
          </p:cNvPicPr>
          <p:nvPr>
            <p:ph sz="half" idx="1"/>
          </p:nvPr>
        </p:nvPicPr>
        <p:blipFill>
          <a:blip r:embed="rId4"/>
          <a:stretch>
            <a:fillRect/>
          </a:stretch>
        </p:blipFill>
        <p:spPr>
          <a:xfrm>
            <a:off x="364502" y="4627959"/>
            <a:ext cx="3121647" cy="1667546"/>
          </a:xfrm>
          <a:prstGeom prst="rect">
            <a:avLst/>
          </a:prstGeom>
        </p:spPr>
      </p:pic>
      <p:sp>
        <p:nvSpPr>
          <p:cNvPr id="7" name="Content Placeholder 6">
            <a:extLst>
              <a:ext uri="{FF2B5EF4-FFF2-40B4-BE49-F238E27FC236}">
                <a16:creationId xmlns:a16="http://schemas.microsoft.com/office/drawing/2014/main" id="{B9F7DCE4-CF28-457F-BE3F-BA7AADD2C3B4}"/>
              </a:ext>
            </a:extLst>
          </p:cNvPr>
          <p:cNvSpPr>
            <a:spLocks noGrp="1"/>
          </p:cNvSpPr>
          <p:nvPr>
            <p:ph sz="half" idx="2"/>
          </p:nvPr>
        </p:nvSpPr>
        <p:spPr>
          <a:xfrm>
            <a:off x="3971925" y="1825625"/>
            <a:ext cx="7855573" cy="4351338"/>
          </a:xfrm>
        </p:spPr>
        <p:txBody>
          <a:bodyPr>
            <a:normAutofit lnSpcReduction="10000"/>
          </a:bodyPr>
          <a:lstStyle/>
          <a:p>
            <a:r>
              <a:rPr lang="en-US" dirty="0">
                <a:solidFill>
                  <a:schemeClr val="bg1"/>
                </a:solidFill>
              </a:rPr>
              <a:t>IEERB Board – Tammy Meyer, Dr. Dennis Brooks, Kim Jeselskis, Neil Pickett, Linda Troop</a:t>
            </a:r>
          </a:p>
          <a:p>
            <a:r>
              <a:rPr lang="en-US" dirty="0">
                <a:solidFill>
                  <a:schemeClr val="bg1"/>
                </a:solidFill>
              </a:rPr>
              <a:t>Dr. Stacey Hughes – Executive Director</a:t>
            </a:r>
          </a:p>
          <a:p>
            <a:r>
              <a:rPr lang="en-US" dirty="0">
                <a:solidFill>
                  <a:schemeClr val="bg1"/>
                </a:solidFill>
              </a:rPr>
              <a:t>Jake May – General Counsel</a:t>
            </a:r>
          </a:p>
          <a:p>
            <a:r>
              <a:rPr lang="en-US" dirty="0">
                <a:solidFill>
                  <a:schemeClr val="bg1"/>
                </a:solidFill>
              </a:rPr>
              <a:t>Carrie Ingram – Director of Dispute Resolution</a:t>
            </a:r>
          </a:p>
          <a:p>
            <a:r>
              <a:rPr lang="en-US" dirty="0">
                <a:solidFill>
                  <a:schemeClr val="bg1"/>
                </a:solidFill>
              </a:rPr>
              <a:t>Tene Wright – Director of Compliance</a:t>
            </a:r>
          </a:p>
          <a:p>
            <a:r>
              <a:rPr lang="en-US" dirty="0">
                <a:solidFill>
                  <a:schemeClr val="bg1"/>
                </a:solidFill>
              </a:rPr>
              <a:t>Cheri Spicer – Case Administrator</a:t>
            </a:r>
          </a:p>
          <a:p>
            <a:r>
              <a:rPr lang="en-US" dirty="0">
                <a:solidFill>
                  <a:schemeClr val="bg1"/>
                </a:solidFill>
              </a:rPr>
              <a:t>Ryan Preston – Chief Financial Officer</a:t>
            </a:r>
          </a:p>
          <a:p>
            <a:r>
              <a:rPr lang="en-US" dirty="0">
                <a:solidFill>
                  <a:schemeClr val="bg1"/>
                </a:solidFill>
              </a:rPr>
              <a:t>Team of Ad Hoc Panelists</a:t>
            </a:r>
          </a:p>
          <a:p>
            <a:endParaRPr lang="en-US" dirty="0">
              <a:solidFill>
                <a:schemeClr val="bg1"/>
              </a:solidFill>
            </a:endParaRPr>
          </a:p>
        </p:txBody>
      </p:sp>
      <p:pic>
        <p:nvPicPr>
          <p:cNvPr id="4" name="Audio 3">
            <a:hlinkClick r:id="" action="ppaction://media"/>
            <a:extLst>
              <a:ext uri="{FF2B5EF4-FFF2-40B4-BE49-F238E27FC236}">
                <a16:creationId xmlns:a16="http://schemas.microsoft.com/office/drawing/2014/main" id="{33E9C077-C875-47A5-A081-1B21ED909C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50135177"/>
      </p:ext>
    </p:extLst>
  </p:cSld>
  <p:clrMapOvr>
    <a:masterClrMapping/>
  </p:clrMapOvr>
  <mc:AlternateContent xmlns:mc="http://schemas.openxmlformats.org/markup-compatibility/2006" xmlns:p14="http://schemas.microsoft.com/office/powerpoint/2010/main">
    <mc:Choice Requires="p14">
      <p:transition spd="slow" p14:dur="2000" advTm="182259"/>
    </mc:Choice>
    <mc:Fallback xmlns="">
      <p:transition spd="slow" advTm="182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40217-A55E-427A-B81D-A5D7599F2DC6}"/>
              </a:ext>
            </a:extLst>
          </p:cNvPr>
          <p:cNvSpPr>
            <a:spLocks noGrp="1"/>
          </p:cNvSpPr>
          <p:nvPr>
            <p:ph type="title"/>
          </p:nvPr>
        </p:nvSpPr>
        <p:spPr/>
        <p:txBody>
          <a:bodyPr/>
          <a:lstStyle/>
          <a:p>
            <a:r>
              <a:rPr lang="en-US" dirty="0">
                <a:solidFill>
                  <a:schemeClr val="bg1"/>
                </a:solidFill>
              </a:rPr>
              <a:t>What is our Mission?</a:t>
            </a:r>
          </a:p>
        </p:txBody>
      </p:sp>
      <p:sp>
        <p:nvSpPr>
          <p:cNvPr id="3" name="Content Placeholder 2">
            <a:extLst>
              <a:ext uri="{FF2B5EF4-FFF2-40B4-BE49-F238E27FC236}">
                <a16:creationId xmlns:a16="http://schemas.microsoft.com/office/drawing/2014/main" id="{CCCD4EDA-FB4B-4275-9C0B-089C993A9A44}"/>
              </a:ext>
            </a:extLst>
          </p:cNvPr>
          <p:cNvSpPr>
            <a:spLocks noGrp="1"/>
          </p:cNvSpPr>
          <p:nvPr>
            <p:ph idx="1"/>
          </p:nvPr>
        </p:nvSpPr>
        <p:spPr/>
        <p:txBody>
          <a:bodyPr/>
          <a:lstStyle/>
          <a:p>
            <a:r>
              <a:rPr lang="en-US" b="0" i="0" dirty="0">
                <a:solidFill>
                  <a:schemeClr val="bg1"/>
                </a:solidFill>
                <a:effectLst/>
                <a:latin typeface="Open Sans" panose="020B0606030504020204" pitchFamily="34" charset="0"/>
              </a:rPr>
              <a:t>The Indiana Education Employment Relations Board (IEERB) was established in order to promote harmonious and cooperative relationships between public school teachers and the school corporations they serve.  In order to accomplish this task, IEERB has developed rules and guidance to lead school employees and employers through the labor relations process.</a:t>
            </a:r>
            <a:endParaRPr lang="en-US" dirty="0">
              <a:solidFill>
                <a:schemeClr val="bg1"/>
              </a:solidFill>
            </a:endParaRPr>
          </a:p>
        </p:txBody>
      </p:sp>
      <p:pic>
        <p:nvPicPr>
          <p:cNvPr id="4" name="Picture 3">
            <a:extLst>
              <a:ext uri="{FF2B5EF4-FFF2-40B4-BE49-F238E27FC236}">
                <a16:creationId xmlns:a16="http://schemas.microsoft.com/office/drawing/2014/main" id="{26449F7F-DA18-409D-A8DD-058BF016674E}"/>
              </a:ext>
            </a:extLst>
          </p:cNvPr>
          <p:cNvPicPr>
            <a:picLocks noChangeAspect="1"/>
          </p:cNvPicPr>
          <p:nvPr/>
        </p:nvPicPr>
        <p:blipFill>
          <a:blip r:embed="rId5"/>
          <a:stretch>
            <a:fillRect/>
          </a:stretch>
        </p:blipFill>
        <p:spPr>
          <a:xfrm>
            <a:off x="7041772" y="4543426"/>
            <a:ext cx="4312028" cy="1949450"/>
          </a:xfrm>
          <a:prstGeom prst="rect">
            <a:avLst/>
          </a:prstGeom>
          <a:solidFill>
            <a:srgbClr val="FF0000"/>
          </a:solidFill>
        </p:spPr>
      </p:pic>
      <p:pic>
        <p:nvPicPr>
          <p:cNvPr id="6" name="Audio 5">
            <a:hlinkClick r:id="" action="ppaction://media"/>
            <a:extLst>
              <a:ext uri="{FF2B5EF4-FFF2-40B4-BE49-F238E27FC236}">
                <a16:creationId xmlns:a16="http://schemas.microsoft.com/office/drawing/2014/main" id="{C9FDBB38-32CD-4F0A-8A93-E4EBDD68AD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67693573"/>
      </p:ext>
    </p:extLst>
  </p:cSld>
  <p:clrMapOvr>
    <a:masterClrMapping/>
  </p:clrMapOvr>
  <mc:AlternateContent xmlns:mc="http://schemas.openxmlformats.org/markup-compatibility/2006" xmlns:p14="http://schemas.microsoft.com/office/powerpoint/2010/main">
    <mc:Choice Requires="p14">
      <p:transition spd="slow" p14:dur="2000" advTm="57344"/>
    </mc:Choice>
    <mc:Fallback xmlns="">
      <p:transition spd="slow" advTm="57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2A2CB-2C5E-4935-AFC9-ECF18C2E0015}"/>
              </a:ext>
            </a:extLst>
          </p:cNvPr>
          <p:cNvSpPr>
            <a:spLocks noGrp="1"/>
          </p:cNvSpPr>
          <p:nvPr>
            <p:ph type="title"/>
          </p:nvPr>
        </p:nvSpPr>
        <p:spPr/>
        <p:txBody>
          <a:bodyPr/>
          <a:lstStyle/>
          <a:p>
            <a:r>
              <a:rPr lang="en-US" dirty="0">
                <a:solidFill>
                  <a:schemeClr val="bg1"/>
                </a:solidFill>
              </a:rPr>
              <a:t>When was IEERB established?</a:t>
            </a:r>
          </a:p>
        </p:txBody>
      </p:sp>
      <p:sp>
        <p:nvSpPr>
          <p:cNvPr id="3" name="Content Placeholder 2">
            <a:extLst>
              <a:ext uri="{FF2B5EF4-FFF2-40B4-BE49-F238E27FC236}">
                <a16:creationId xmlns:a16="http://schemas.microsoft.com/office/drawing/2014/main" id="{BB14386C-D55E-4779-B197-0F5A048C5111}"/>
              </a:ext>
            </a:extLst>
          </p:cNvPr>
          <p:cNvSpPr>
            <a:spLocks noGrp="1"/>
          </p:cNvSpPr>
          <p:nvPr>
            <p:ph sz="half" idx="1"/>
          </p:nvPr>
        </p:nvSpPr>
        <p:spPr/>
        <p:txBody>
          <a:bodyPr>
            <a:normAutofit fontScale="77500" lnSpcReduction="20000"/>
          </a:bodyPr>
          <a:lstStyle/>
          <a:p>
            <a:endParaRPr lang="en-US" b="0" i="0" dirty="0">
              <a:solidFill>
                <a:schemeClr val="bg1"/>
              </a:solidFill>
              <a:effectLst/>
              <a:latin typeface="Open Sans" panose="020B0606030504020204" pitchFamily="34" charset="0"/>
            </a:endParaRPr>
          </a:p>
        </p:txBody>
      </p:sp>
      <p:sp>
        <p:nvSpPr>
          <p:cNvPr id="5" name="Content Placeholder 4">
            <a:extLst>
              <a:ext uri="{FF2B5EF4-FFF2-40B4-BE49-F238E27FC236}">
                <a16:creationId xmlns:a16="http://schemas.microsoft.com/office/drawing/2014/main" id="{A489D3FB-C8A7-4DAF-83C8-CBCD929EF8C3}"/>
              </a:ext>
            </a:extLst>
          </p:cNvPr>
          <p:cNvSpPr>
            <a:spLocks noGrp="1"/>
          </p:cNvSpPr>
          <p:nvPr>
            <p:ph sz="half" idx="2"/>
          </p:nvPr>
        </p:nvSpPr>
        <p:spPr/>
        <p:txBody>
          <a:bodyPr>
            <a:normAutofit fontScale="77500" lnSpcReduction="20000"/>
          </a:bodyPr>
          <a:lstStyle/>
          <a:p>
            <a:r>
              <a:rPr lang="en-US" b="0" i="0" dirty="0">
                <a:solidFill>
                  <a:schemeClr val="bg1"/>
                </a:solidFill>
                <a:effectLst/>
                <a:latin typeface="Open Sans" panose="020B0606030504020204" pitchFamily="34" charset="0"/>
              </a:rPr>
              <a:t>The Indiana Education Employment Relations Board ("IEERB") was created to administer the Indiana Certificated Educational Employee Bargaining Act ("CEEBA") passed in 1973, commonly referred to as Public Law 217. </a:t>
            </a:r>
          </a:p>
          <a:p>
            <a:endParaRPr lang="en-US" b="0" i="0" dirty="0">
              <a:solidFill>
                <a:schemeClr val="bg1"/>
              </a:solidFill>
              <a:effectLst/>
              <a:latin typeface="Open Sans" panose="020B0606030504020204" pitchFamily="34" charset="0"/>
            </a:endParaRPr>
          </a:p>
          <a:p>
            <a:r>
              <a:rPr lang="en-US" b="0" i="0" dirty="0">
                <a:solidFill>
                  <a:schemeClr val="bg1"/>
                </a:solidFill>
                <a:effectLst/>
                <a:latin typeface="Open Sans" panose="020B0606030504020204" pitchFamily="34" charset="0"/>
              </a:rPr>
              <a:t>Compliance review requirements added in 2015</a:t>
            </a:r>
          </a:p>
          <a:p>
            <a:endParaRPr lang="en-US" dirty="0">
              <a:solidFill>
                <a:schemeClr val="bg1"/>
              </a:solidFill>
              <a:latin typeface="Open Sans" panose="020B0606030504020204" pitchFamily="34" charset="0"/>
            </a:endParaRPr>
          </a:p>
          <a:p>
            <a:r>
              <a:rPr lang="en-US" dirty="0">
                <a:solidFill>
                  <a:schemeClr val="bg1"/>
                </a:solidFill>
                <a:latin typeface="Open Sans" panose="020B0606030504020204" pitchFamily="34" charset="0"/>
              </a:rPr>
              <a:t>Data Collection drastically expanded in 2019</a:t>
            </a:r>
            <a:endParaRPr lang="en-US" b="0" i="0" dirty="0">
              <a:solidFill>
                <a:schemeClr val="bg1"/>
              </a:solidFill>
              <a:effectLst/>
              <a:latin typeface="Open Sans" panose="020B0606030504020204" pitchFamily="34" charset="0"/>
            </a:endParaRPr>
          </a:p>
        </p:txBody>
      </p:sp>
      <p:pic>
        <p:nvPicPr>
          <p:cNvPr id="4" name="Picture 3">
            <a:extLst>
              <a:ext uri="{FF2B5EF4-FFF2-40B4-BE49-F238E27FC236}">
                <a16:creationId xmlns:a16="http://schemas.microsoft.com/office/drawing/2014/main" id="{C97CAD3E-20C8-49C2-BA4A-C4D5027843E9}"/>
              </a:ext>
            </a:extLst>
          </p:cNvPr>
          <p:cNvPicPr>
            <a:picLocks noChangeAspect="1"/>
          </p:cNvPicPr>
          <p:nvPr/>
        </p:nvPicPr>
        <p:blipFill>
          <a:blip r:embed="rId5"/>
          <a:stretch>
            <a:fillRect/>
          </a:stretch>
        </p:blipFill>
        <p:spPr>
          <a:xfrm>
            <a:off x="220673" y="2154241"/>
            <a:ext cx="5799127" cy="3694106"/>
          </a:xfrm>
          <a:prstGeom prst="rect">
            <a:avLst/>
          </a:prstGeom>
        </p:spPr>
      </p:pic>
      <p:pic>
        <p:nvPicPr>
          <p:cNvPr id="7" name="Audio 6">
            <a:hlinkClick r:id="" action="ppaction://media"/>
            <a:extLst>
              <a:ext uri="{FF2B5EF4-FFF2-40B4-BE49-F238E27FC236}">
                <a16:creationId xmlns:a16="http://schemas.microsoft.com/office/drawing/2014/main" id="{1F564571-0755-4011-86FC-9EBDABC23A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85510422"/>
      </p:ext>
    </p:extLst>
  </p:cSld>
  <p:clrMapOvr>
    <a:masterClrMapping/>
  </p:clrMapOvr>
  <mc:AlternateContent xmlns:mc="http://schemas.openxmlformats.org/markup-compatibility/2006" xmlns:p14="http://schemas.microsoft.com/office/powerpoint/2010/main">
    <mc:Choice Requires="p14">
      <p:transition spd="slow" p14:dur="2000" advTm="87410"/>
    </mc:Choice>
    <mc:Fallback xmlns="">
      <p:transition spd="slow" advTm="87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3F2A29-44D8-41FA-88A1-21B54D4F2857}"/>
              </a:ext>
            </a:extLst>
          </p:cNvPr>
          <p:cNvSpPr>
            <a:spLocks noGrp="1"/>
          </p:cNvSpPr>
          <p:nvPr>
            <p:ph type="title"/>
          </p:nvPr>
        </p:nvSpPr>
        <p:spPr/>
        <p:txBody>
          <a:bodyPr/>
          <a:lstStyle/>
          <a:p>
            <a:r>
              <a:rPr lang="en-US" dirty="0">
                <a:solidFill>
                  <a:schemeClr val="bg1"/>
                </a:solidFill>
              </a:rPr>
              <a:t>Why is IEERB involved?</a:t>
            </a:r>
          </a:p>
        </p:txBody>
      </p:sp>
      <p:sp>
        <p:nvSpPr>
          <p:cNvPr id="6" name="Content Placeholder 5">
            <a:extLst>
              <a:ext uri="{FF2B5EF4-FFF2-40B4-BE49-F238E27FC236}">
                <a16:creationId xmlns:a16="http://schemas.microsoft.com/office/drawing/2014/main" id="{CBEC7B02-1E46-4986-A835-B85E924587E8}"/>
              </a:ext>
            </a:extLst>
          </p:cNvPr>
          <p:cNvSpPr>
            <a:spLocks noGrp="1"/>
          </p:cNvSpPr>
          <p:nvPr>
            <p:ph idx="1"/>
          </p:nvPr>
        </p:nvSpPr>
        <p:spPr/>
        <p:txBody>
          <a:bodyPr>
            <a:normAutofit fontScale="85000" lnSpcReduction="20000"/>
          </a:bodyPr>
          <a:lstStyle/>
          <a:p>
            <a:r>
              <a:rPr lang="en-US" dirty="0">
                <a:solidFill>
                  <a:schemeClr val="bg1"/>
                </a:solidFill>
              </a:rPr>
              <a:t>Representation</a:t>
            </a:r>
          </a:p>
          <a:p>
            <a:pPr lvl="1"/>
            <a:r>
              <a:rPr lang="en-US" dirty="0">
                <a:solidFill>
                  <a:schemeClr val="bg1"/>
                </a:solidFill>
              </a:rPr>
              <a:t>School employees have the right to form and join school employee organizations – IC 20-29-4-1</a:t>
            </a:r>
          </a:p>
          <a:p>
            <a:r>
              <a:rPr lang="en-US" dirty="0">
                <a:solidFill>
                  <a:schemeClr val="bg1"/>
                </a:solidFill>
              </a:rPr>
              <a:t>Collective Bargaining and Impasse</a:t>
            </a:r>
          </a:p>
          <a:p>
            <a:pPr lvl="1"/>
            <a:r>
              <a:rPr lang="en-US" dirty="0">
                <a:solidFill>
                  <a:schemeClr val="bg1"/>
                </a:solidFill>
              </a:rPr>
              <a:t>Indiana Code 20-29</a:t>
            </a:r>
          </a:p>
          <a:p>
            <a:pPr lvl="1"/>
            <a:r>
              <a:rPr lang="en-US" dirty="0">
                <a:solidFill>
                  <a:schemeClr val="bg1"/>
                </a:solidFill>
              </a:rPr>
              <a:t>Board Orders and Rules supplement Indiana Code – 560 IAC 2</a:t>
            </a:r>
          </a:p>
          <a:p>
            <a:r>
              <a:rPr lang="en-US" dirty="0">
                <a:solidFill>
                  <a:schemeClr val="bg1"/>
                </a:solidFill>
              </a:rPr>
              <a:t>Compliance</a:t>
            </a:r>
          </a:p>
          <a:p>
            <a:pPr lvl="1"/>
            <a:r>
              <a:rPr lang="en-US" dirty="0">
                <a:solidFill>
                  <a:schemeClr val="bg1"/>
                </a:solidFill>
              </a:rPr>
              <a:t>Written recommendation on CBA compliance with existing statutes and rules – IC 20-29-6-6.1</a:t>
            </a:r>
          </a:p>
          <a:p>
            <a:r>
              <a:rPr lang="en-US" dirty="0">
                <a:solidFill>
                  <a:schemeClr val="bg1"/>
                </a:solidFill>
              </a:rPr>
              <a:t>Unfair Labor Practices</a:t>
            </a:r>
          </a:p>
          <a:p>
            <a:pPr lvl="1"/>
            <a:r>
              <a:rPr lang="en-US" dirty="0">
                <a:solidFill>
                  <a:schemeClr val="bg1"/>
                </a:solidFill>
              </a:rPr>
              <a:t>Conduct by a school employer or school employee organization that violates IC 20-29-7</a:t>
            </a:r>
          </a:p>
          <a:p>
            <a:r>
              <a:rPr lang="en-US" dirty="0">
                <a:solidFill>
                  <a:schemeClr val="bg1"/>
                </a:solidFill>
              </a:rPr>
              <a:t>Data Collection</a:t>
            </a:r>
          </a:p>
          <a:p>
            <a:pPr lvl="1"/>
            <a:r>
              <a:rPr lang="en-US" dirty="0">
                <a:solidFill>
                  <a:schemeClr val="bg1"/>
                </a:solidFill>
              </a:rPr>
              <a:t>Provide statistical data, substance of CBAs, and other relevant data as required – IC 20-29-3-14 and IC 20-29-3-15</a:t>
            </a:r>
          </a:p>
          <a:p>
            <a:endParaRPr lang="en-US" dirty="0">
              <a:solidFill>
                <a:schemeClr val="bg1"/>
              </a:solidFill>
            </a:endParaRPr>
          </a:p>
        </p:txBody>
      </p:sp>
      <p:pic>
        <p:nvPicPr>
          <p:cNvPr id="3" name="Audio 2">
            <a:hlinkClick r:id="" action="ppaction://media"/>
            <a:extLst>
              <a:ext uri="{FF2B5EF4-FFF2-40B4-BE49-F238E27FC236}">
                <a16:creationId xmlns:a16="http://schemas.microsoft.com/office/drawing/2014/main" id="{5DC9A0BA-4514-4687-9572-45B15CAA38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8818728"/>
      </p:ext>
    </p:extLst>
  </p:cSld>
  <p:clrMapOvr>
    <a:masterClrMapping/>
  </p:clrMapOvr>
  <mc:AlternateContent xmlns:mc="http://schemas.openxmlformats.org/markup-compatibility/2006" xmlns:p14="http://schemas.microsoft.com/office/powerpoint/2010/main">
    <mc:Choice Requires="p14">
      <p:transition spd="slow" p14:dur="2000" advTm="286405"/>
    </mc:Choice>
    <mc:Fallback xmlns="">
      <p:transition spd="slow" advTm="286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3F2A29-44D8-41FA-88A1-21B54D4F2857}"/>
              </a:ext>
            </a:extLst>
          </p:cNvPr>
          <p:cNvSpPr>
            <a:spLocks noGrp="1"/>
          </p:cNvSpPr>
          <p:nvPr>
            <p:ph type="title"/>
          </p:nvPr>
        </p:nvSpPr>
        <p:spPr/>
        <p:txBody>
          <a:bodyPr/>
          <a:lstStyle/>
          <a:p>
            <a:r>
              <a:rPr lang="en-US" dirty="0">
                <a:solidFill>
                  <a:schemeClr val="bg1"/>
                </a:solidFill>
              </a:rPr>
              <a:t>Where can we contact IEERB?</a:t>
            </a:r>
          </a:p>
        </p:txBody>
      </p:sp>
      <p:sp>
        <p:nvSpPr>
          <p:cNvPr id="6" name="Content Placeholder 5">
            <a:extLst>
              <a:ext uri="{FF2B5EF4-FFF2-40B4-BE49-F238E27FC236}">
                <a16:creationId xmlns:a16="http://schemas.microsoft.com/office/drawing/2014/main" id="{CBEC7B02-1E46-4986-A835-B85E924587E8}"/>
              </a:ext>
            </a:extLst>
          </p:cNvPr>
          <p:cNvSpPr>
            <a:spLocks noGrp="1"/>
          </p:cNvSpPr>
          <p:nvPr>
            <p:ph idx="1"/>
          </p:nvPr>
        </p:nvSpPr>
        <p:spPr>
          <a:xfrm>
            <a:off x="838200" y="1690688"/>
            <a:ext cx="10515600" cy="4601381"/>
          </a:xfrm>
        </p:spPr>
        <p:txBody>
          <a:bodyPr>
            <a:normAutofit fontScale="92500" lnSpcReduction="10000"/>
          </a:bodyPr>
          <a:lstStyle/>
          <a:p>
            <a:r>
              <a:rPr lang="en-US" dirty="0">
                <a:solidFill>
                  <a:schemeClr val="bg1"/>
                </a:solidFill>
              </a:rPr>
              <a:t>IEERB website – https://www.in.gov/ieerb/</a:t>
            </a:r>
          </a:p>
          <a:p>
            <a:endParaRPr lang="en-US" dirty="0">
              <a:solidFill>
                <a:schemeClr val="bg1"/>
              </a:solidFill>
            </a:endParaRPr>
          </a:p>
          <a:p>
            <a:r>
              <a:rPr lang="en-US" dirty="0">
                <a:solidFill>
                  <a:schemeClr val="bg1"/>
                </a:solidFill>
              </a:rPr>
              <a:t>General Questions – questions@ieerb.in.gov</a:t>
            </a:r>
          </a:p>
          <a:p>
            <a:endParaRPr lang="en-US" dirty="0">
              <a:solidFill>
                <a:schemeClr val="bg1"/>
              </a:solidFill>
            </a:endParaRPr>
          </a:p>
          <a:p>
            <a:r>
              <a:rPr lang="en-US" dirty="0">
                <a:solidFill>
                  <a:schemeClr val="bg1"/>
                </a:solidFill>
              </a:rPr>
              <a:t>Main Phone Number – (317) 233-6620</a:t>
            </a:r>
          </a:p>
          <a:p>
            <a:endParaRPr lang="en-US" dirty="0">
              <a:solidFill>
                <a:schemeClr val="bg1"/>
              </a:solidFill>
            </a:endParaRPr>
          </a:p>
          <a:p>
            <a:r>
              <a:rPr lang="en-US" dirty="0">
                <a:solidFill>
                  <a:schemeClr val="bg1"/>
                </a:solidFill>
              </a:rPr>
              <a:t>Fax Number – (317) 233-6632</a:t>
            </a:r>
          </a:p>
          <a:p>
            <a:endParaRPr lang="en-US" dirty="0">
              <a:solidFill>
                <a:schemeClr val="bg1"/>
              </a:solidFill>
            </a:endParaRPr>
          </a:p>
          <a:p>
            <a:r>
              <a:rPr lang="en-US" dirty="0">
                <a:solidFill>
                  <a:schemeClr val="bg1"/>
                </a:solidFill>
              </a:rPr>
              <a:t>Mailing Address – 143 West Market Street, Suite 400  Indianapolis, IN  46204</a:t>
            </a:r>
          </a:p>
          <a:p>
            <a:pPr marL="0" indent="0">
              <a:buNone/>
            </a:pPr>
            <a:endParaRPr lang="en-US" dirty="0">
              <a:solidFill>
                <a:schemeClr val="bg1"/>
              </a:solidFill>
            </a:endParaRPr>
          </a:p>
        </p:txBody>
      </p:sp>
      <p:pic>
        <p:nvPicPr>
          <p:cNvPr id="2" name="Picture 1">
            <a:extLst>
              <a:ext uri="{FF2B5EF4-FFF2-40B4-BE49-F238E27FC236}">
                <a16:creationId xmlns:a16="http://schemas.microsoft.com/office/drawing/2014/main" id="{81FCDB8E-EF58-48BD-A6D8-645A4E15D203}"/>
              </a:ext>
            </a:extLst>
          </p:cNvPr>
          <p:cNvPicPr>
            <a:picLocks noChangeAspect="1"/>
          </p:cNvPicPr>
          <p:nvPr/>
        </p:nvPicPr>
        <p:blipFill>
          <a:blip r:embed="rId4"/>
          <a:stretch>
            <a:fillRect/>
          </a:stretch>
        </p:blipFill>
        <p:spPr>
          <a:xfrm>
            <a:off x="7290322" y="2483077"/>
            <a:ext cx="4729614" cy="1891846"/>
          </a:xfrm>
          <a:prstGeom prst="rect">
            <a:avLst/>
          </a:prstGeom>
        </p:spPr>
      </p:pic>
      <p:pic>
        <p:nvPicPr>
          <p:cNvPr id="4" name="Audio 3">
            <a:hlinkClick r:id="" action="ppaction://media"/>
            <a:extLst>
              <a:ext uri="{FF2B5EF4-FFF2-40B4-BE49-F238E27FC236}">
                <a16:creationId xmlns:a16="http://schemas.microsoft.com/office/drawing/2014/main" id="{47F78CDF-30E8-4857-9052-C86F6C5971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01664466"/>
      </p:ext>
    </p:extLst>
  </p:cSld>
  <p:clrMapOvr>
    <a:masterClrMapping/>
  </p:clrMapOvr>
  <mc:AlternateContent xmlns:mc="http://schemas.openxmlformats.org/markup-compatibility/2006" xmlns:p14="http://schemas.microsoft.com/office/powerpoint/2010/main">
    <mc:Choice Requires="p14">
      <p:transition spd="slow" p14:dur="2000" advTm="139638"/>
    </mc:Choice>
    <mc:Fallback xmlns="">
      <p:transition spd="slow" advTm="139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7F13ECB622C814C804EE6D2125D733E" ma:contentTypeVersion="10" ma:contentTypeDescription="Create a new document." ma:contentTypeScope="" ma:versionID="80997766d1f8e105576d6899c84cdc24">
  <xsd:schema xmlns:xsd="http://www.w3.org/2001/XMLSchema" xmlns:xs="http://www.w3.org/2001/XMLSchema" xmlns:p="http://schemas.microsoft.com/office/2006/metadata/properties" xmlns:ns2="7bbe2988-427c-4715-85b6-749445f1c421" xmlns:ns3="ba60bd00-942c-4abc-95c3-284a37af4338" targetNamespace="http://schemas.microsoft.com/office/2006/metadata/properties" ma:root="true" ma:fieldsID="3e02eded60f2fae54adbc4dddd3e3e61" ns2:_="" ns3:_="">
    <xsd:import namespace="7bbe2988-427c-4715-85b6-749445f1c421"/>
    <xsd:import namespace="ba60bd00-942c-4abc-95c3-284a37af433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be2988-427c-4715-85b6-749445f1c4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a60bd00-942c-4abc-95c3-284a37af433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9E1C7C4-A503-4E3A-B9F1-533C26C73669}">
  <ds:schemaRefs>
    <ds:schemaRef ds:uri="http://schemas.microsoft.com/sharepoint/v3/contenttype/forms"/>
  </ds:schemaRefs>
</ds:datastoreItem>
</file>

<file path=customXml/itemProps2.xml><?xml version="1.0" encoding="utf-8"?>
<ds:datastoreItem xmlns:ds="http://schemas.openxmlformats.org/officeDocument/2006/customXml" ds:itemID="{D0C2BE10-7F70-42AC-A0C4-CB5BFF3A13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be2988-427c-4715-85b6-749445f1c421"/>
    <ds:schemaRef ds:uri="ba60bd00-942c-4abc-95c3-284a37af43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4D8E98A-DF88-4BD5-8AFB-353F51355204}">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566</TotalTime>
  <Words>555</Words>
  <Application>Microsoft Office PowerPoint</Application>
  <PresentationFormat>Widescreen</PresentationFormat>
  <Paragraphs>63</Paragraphs>
  <Slides>7</Slides>
  <Notes>3</Notes>
  <HiddenSlides>0</HiddenSlides>
  <MMClips>7</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Indiana Education Employment Relations Board</vt:lpstr>
      <vt:lpstr>IEERB the “Switzerland” agency of the State</vt:lpstr>
      <vt:lpstr>Who is IEERB?</vt:lpstr>
      <vt:lpstr>What is our Mission?</vt:lpstr>
      <vt:lpstr>When was IEERB established?</vt:lpstr>
      <vt:lpstr>Why is IEERB involved?</vt:lpstr>
      <vt:lpstr>Where can we contact IEERB?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Preston, Ryan E</dc:creator>
  <cp:lastModifiedBy>Preston, Ryan E</cp:lastModifiedBy>
  <cp:revision>8</cp:revision>
  <dcterms:created xsi:type="dcterms:W3CDTF">2021-06-18T11:56:48Z</dcterms:created>
  <dcterms:modified xsi:type="dcterms:W3CDTF">2021-07-01T14:36:06Z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0x01010017F13ECB622C814C804EE6D2125D733E</vt:lpwstr>
  </property>
</Properties>
</file>