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7"/>
  </p:notesMasterIdLst>
  <p:sldIdLst>
    <p:sldId id="256" r:id="rId2"/>
    <p:sldId id="257" r:id="rId3"/>
    <p:sldId id="301" r:id="rId4"/>
    <p:sldId id="258" r:id="rId5"/>
    <p:sldId id="259" r:id="rId6"/>
    <p:sldId id="305" r:id="rId7"/>
    <p:sldId id="306" r:id="rId8"/>
    <p:sldId id="308" r:id="rId9"/>
    <p:sldId id="262" r:id="rId10"/>
    <p:sldId id="264" r:id="rId11"/>
    <p:sldId id="266" r:id="rId12"/>
    <p:sldId id="267" r:id="rId13"/>
    <p:sldId id="268" r:id="rId14"/>
    <p:sldId id="269" r:id="rId15"/>
    <p:sldId id="270" r:id="rId16"/>
    <p:sldId id="304" r:id="rId17"/>
    <p:sldId id="309" r:id="rId18"/>
    <p:sldId id="310" r:id="rId19"/>
    <p:sldId id="311" r:id="rId20"/>
    <p:sldId id="312" r:id="rId21"/>
    <p:sldId id="313" r:id="rId22"/>
    <p:sldId id="314" r:id="rId23"/>
    <p:sldId id="340" r:id="rId24"/>
    <p:sldId id="341" r:id="rId25"/>
    <p:sldId id="342" r:id="rId26"/>
    <p:sldId id="343" r:id="rId27"/>
    <p:sldId id="327" r:id="rId28"/>
    <p:sldId id="329" r:id="rId29"/>
    <p:sldId id="333" r:id="rId30"/>
    <p:sldId id="330" r:id="rId31"/>
    <p:sldId id="331" r:id="rId32"/>
    <p:sldId id="332" r:id="rId33"/>
    <p:sldId id="320" r:id="rId34"/>
    <p:sldId id="302" r:id="rId35"/>
    <p:sldId id="276" r:id="rId36"/>
    <p:sldId id="278" r:id="rId37"/>
    <p:sldId id="321" r:id="rId38"/>
    <p:sldId id="323" r:id="rId39"/>
    <p:sldId id="279" r:id="rId40"/>
    <p:sldId id="280" r:id="rId41"/>
    <p:sldId id="281" r:id="rId42"/>
    <p:sldId id="315" r:id="rId43"/>
    <p:sldId id="316" r:id="rId44"/>
    <p:sldId id="317" r:id="rId45"/>
    <p:sldId id="318" r:id="rId46"/>
    <p:sldId id="324" r:id="rId47"/>
    <p:sldId id="325" r:id="rId48"/>
    <p:sldId id="303" r:id="rId49"/>
    <p:sldId id="283" r:id="rId50"/>
    <p:sldId id="296" r:id="rId51"/>
    <p:sldId id="319" r:id="rId52"/>
    <p:sldId id="285" r:id="rId53"/>
    <p:sldId id="287" r:id="rId54"/>
    <p:sldId id="286" r:id="rId55"/>
    <p:sldId id="289" r:id="rId56"/>
    <p:sldId id="290" r:id="rId57"/>
    <p:sldId id="291" r:id="rId58"/>
    <p:sldId id="328" r:id="rId59"/>
    <p:sldId id="334" r:id="rId60"/>
    <p:sldId id="335" r:id="rId61"/>
    <p:sldId id="337" r:id="rId62"/>
    <p:sldId id="338" r:id="rId63"/>
    <p:sldId id="336" r:id="rId64"/>
    <p:sldId id="339" r:id="rId65"/>
    <p:sldId id="326" r:id="rId66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404" autoAdjust="0"/>
  </p:normalViewPr>
  <p:slideViewPr>
    <p:cSldViewPr>
      <p:cViewPr varScale="1">
        <p:scale>
          <a:sx n="63" d="100"/>
          <a:sy n="63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79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02FAA1-B0DA-4514-99C9-45C0E85E7123}" type="datetimeFigureOut">
              <a:rPr lang="en-US" smtClean="0"/>
              <a:t>9/20/2019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C13CEA49-745A-4982-B456-F959C7CEBF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489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68B6-BAB4-402E-9DE3-874E18864C98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5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5B5C-3DB0-466F-8659-324937E20F9B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26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A01B-743A-4BD0-AD25-E2EC478FB018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37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8DC3-62B5-4124-8B1B-ED66DBEFF461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76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25169-4D75-405F-9F19-8608CDBBDA11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90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727C-16DD-41DA-B09E-738360BA30D3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92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075A-00ED-4DB4-B393-D7B9B234AF7A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40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A465-58ED-4FDF-A075-92C5CA2FB559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30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B55E-F443-41DE-AB9B-93521E57633F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F55E-02FD-41BD-B464-CC8BA9D2A389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2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F33A-00C7-4829-8934-00B8E84EFA56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AF61E-0E81-4C1B-B0EE-05A78B6962F6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4F90B-E5AD-498E-9913-4446461508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06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772400" cy="147002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b="1" dirty="0" smtClean="0">
                <a:effectLst/>
                <a:latin typeface="Century" panose="02040604050505020304" pitchFamily="18" charset="0"/>
                <a:ea typeface="Calibri"/>
                <a:cs typeface="Times New Roman"/>
              </a:rPr>
              <a:t/>
            </a:r>
            <a:br>
              <a:rPr lang="en-US" sz="2800" b="1" dirty="0" smtClean="0">
                <a:effectLst/>
                <a:latin typeface="Century" panose="02040604050505020304" pitchFamily="18" charset="0"/>
                <a:ea typeface="Calibri"/>
                <a:cs typeface="Times New Roman"/>
              </a:rPr>
            </a:br>
            <a:r>
              <a:rPr lang="en-US" sz="2800" b="1" dirty="0">
                <a:latin typeface="Century" panose="02040604050505020304" pitchFamily="18" charset="0"/>
                <a:ea typeface="Calibri"/>
                <a:cs typeface="Times New Roman"/>
              </a:rPr>
              <a:t/>
            </a:r>
            <a:br>
              <a:rPr lang="en-US" sz="2800" b="1" dirty="0">
                <a:latin typeface="Century" panose="02040604050505020304" pitchFamily="18" charset="0"/>
                <a:ea typeface="Calibri"/>
                <a:cs typeface="Times New Roman"/>
              </a:rPr>
            </a:br>
            <a:r>
              <a:rPr lang="en-US" sz="2800" b="1" dirty="0" smtClean="0">
                <a:latin typeface="Century" panose="02040604050505020304" pitchFamily="18" charset="0"/>
                <a:ea typeface="Calibri"/>
                <a:cs typeface="Times New Roman"/>
              </a:rPr>
              <a:t/>
            </a:r>
            <a:br>
              <a:rPr lang="en-US" sz="2800" b="1" dirty="0" smtClean="0">
                <a:latin typeface="Century" panose="02040604050505020304" pitchFamily="18" charset="0"/>
                <a:ea typeface="Calibri"/>
                <a:cs typeface="Times New Roman"/>
              </a:rPr>
            </a:br>
            <a:r>
              <a:rPr lang="en-US" sz="2800" b="1" dirty="0">
                <a:latin typeface="Century" panose="02040604050505020304" pitchFamily="18" charset="0"/>
                <a:ea typeface="Calibri"/>
                <a:cs typeface="Times New Roman"/>
              </a:rPr>
              <a:t/>
            </a:r>
            <a:br>
              <a:rPr lang="en-US" sz="2800" b="1" dirty="0">
                <a:latin typeface="Century" panose="02040604050505020304" pitchFamily="18" charset="0"/>
                <a:ea typeface="Calibri"/>
                <a:cs typeface="Times New Roman"/>
              </a:rPr>
            </a:br>
            <a:r>
              <a:rPr lang="en-US" sz="2800" b="1" dirty="0" smtClean="0">
                <a:latin typeface="Century" panose="02040604050505020304" pitchFamily="18" charset="0"/>
                <a:ea typeface="Calibri"/>
                <a:cs typeface="Times New Roman"/>
              </a:rPr>
              <a:t/>
            </a:r>
            <a:br>
              <a:rPr lang="en-US" sz="2800" b="1" dirty="0" smtClean="0">
                <a:latin typeface="Century" panose="02040604050505020304" pitchFamily="18" charset="0"/>
                <a:ea typeface="Calibri"/>
                <a:cs typeface="Times New Roman"/>
              </a:rPr>
            </a:br>
            <a:r>
              <a:rPr lang="en-US" sz="2800" b="1" dirty="0" smtClean="0">
                <a:latin typeface="Century" panose="02040604050505020304" pitchFamily="18" charset="0"/>
                <a:ea typeface="Calibri"/>
                <a:cs typeface="Times New Roman"/>
              </a:rPr>
              <a:t> </a:t>
            </a:r>
            <a:r>
              <a:rPr lang="en-US" sz="3200" b="1" i="1" dirty="0" smtClean="0">
                <a:solidFill>
                  <a:schemeClr val="tx2"/>
                </a:solidFill>
                <a:latin typeface="Century" panose="02040604050505020304" pitchFamily="18" charset="0"/>
                <a:ea typeface="Calibri"/>
                <a:cs typeface="Times New Roman"/>
              </a:rPr>
              <a:t>A DISPASSIONATE </a:t>
            </a:r>
            <a:r>
              <a:rPr lang="en-US" sz="3200" b="1" dirty="0" smtClean="0">
                <a:solidFill>
                  <a:schemeClr val="tx2"/>
                </a:solidFill>
                <a:latin typeface="Century" panose="02040604050505020304" pitchFamily="18" charset="0"/>
                <a:ea typeface="Calibri"/>
                <a:cs typeface="Times New Roman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Century" panose="02040604050505020304" pitchFamily="18" charset="0"/>
                <a:ea typeface="Calibri"/>
                <a:cs typeface="Times New Roman"/>
              </a:rPr>
            </a:br>
            <a:r>
              <a:rPr lang="en-US" sz="3200" b="1" i="1" dirty="0" smtClean="0">
                <a:solidFill>
                  <a:schemeClr val="tx2"/>
                </a:solidFill>
                <a:effectLst/>
                <a:latin typeface="Century" panose="02040604050505020304" pitchFamily="18" charset="0"/>
                <a:ea typeface="Calibri"/>
                <a:cs typeface="Times New Roman"/>
              </a:rPr>
              <a:t>UPDATE  ON </a:t>
            </a:r>
            <a:br>
              <a:rPr lang="en-US" sz="3200" b="1" i="1" dirty="0" smtClean="0">
                <a:solidFill>
                  <a:schemeClr val="tx2"/>
                </a:solidFill>
                <a:effectLst/>
                <a:latin typeface="Century" panose="02040604050505020304" pitchFamily="18" charset="0"/>
                <a:ea typeface="Calibri"/>
                <a:cs typeface="Times New Roman"/>
              </a:rPr>
            </a:br>
            <a:r>
              <a:rPr lang="en-US" sz="3200" b="1" i="1" dirty="0" smtClean="0">
                <a:solidFill>
                  <a:schemeClr val="tx2"/>
                </a:solidFill>
                <a:effectLst/>
                <a:latin typeface="Century" panose="02040604050505020304" pitchFamily="18" charset="0"/>
                <a:ea typeface="Calibri"/>
                <a:cs typeface="Times New Roman"/>
              </a:rPr>
              <a:t>THE  STATUS  OF  FEDERAL </a:t>
            </a:r>
            <a:br>
              <a:rPr lang="en-US" sz="3200" b="1" i="1" dirty="0" smtClean="0">
                <a:solidFill>
                  <a:schemeClr val="tx2"/>
                </a:solidFill>
                <a:effectLst/>
                <a:latin typeface="Century" panose="02040604050505020304" pitchFamily="18" charset="0"/>
                <a:ea typeface="Calibri"/>
                <a:cs typeface="Times New Roman"/>
              </a:rPr>
            </a:br>
            <a:r>
              <a:rPr lang="en-US" sz="3200" b="1" i="1" dirty="0" smtClean="0">
                <a:solidFill>
                  <a:schemeClr val="tx2"/>
                </a:solidFill>
                <a:effectLst/>
                <a:latin typeface="Century" panose="02040604050505020304" pitchFamily="18" charset="0"/>
                <a:ea typeface="Calibri"/>
                <a:cs typeface="Times New Roman"/>
              </a:rPr>
              <a:t>AFFORDABLE  CARE  ACT LITIGATION</a:t>
            </a:r>
            <a:r>
              <a:rPr lang="en-US" sz="2800" b="1" i="1" dirty="0" smtClean="0">
                <a:solidFill>
                  <a:schemeClr val="tx2"/>
                </a:solidFill>
                <a:effectLst/>
                <a:latin typeface="Century" panose="02040604050505020304" pitchFamily="18" charset="0"/>
                <a:ea typeface="Calibri"/>
                <a:cs typeface="Times New Roman"/>
              </a:rPr>
              <a:t/>
            </a:r>
            <a:br>
              <a:rPr lang="en-US" sz="2800" b="1" i="1" dirty="0" smtClean="0">
                <a:solidFill>
                  <a:schemeClr val="tx2"/>
                </a:solidFill>
                <a:effectLst/>
                <a:latin typeface="Century" panose="02040604050505020304" pitchFamily="18" charset="0"/>
                <a:ea typeface="Calibri"/>
                <a:cs typeface="Times New Roman"/>
              </a:rPr>
            </a:br>
            <a:r>
              <a:rPr lang="en-US" sz="2800" b="1" dirty="0" smtClean="0">
                <a:effectLst/>
                <a:latin typeface="Century" panose="02040604050505020304" pitchFamily="18" charset="0"/>
                <a:ea typeface="Calibri"/>
                <a:cs typeface="Times New Roman"/>
              </a:rPr>
              <a:t/>
            </a:r>
            <a:br>
              <a:rPr lang="en-US" sz="2800" b="1" dirty="0" smtClean="0">
                <a:effectLst/>
                <a:latin typeface="Century" panose="02040604050505020304" pitchFamily="18" charset="0"/>
                <a:ea typeface="Calibri"/>
                <a:cs typeface="Times New Roman"/>
              </a:rPr>
            </a:br>
            <a:r>
              <a:rPr lang="en-US" sz="2400" b="1" dirty="0" smtClean="0">
                <a:effectLst/>
                <a:latin typeface="Century" panose="02040604050505020304" pitchFamily="18" charset="0"/>
                <a:ea typeface="Calibri"/>
                <a:cs typeface="Times New Roman"/>
              </a:rPr>
              <a:t>Indiana Department of </a:t>
            </a:r>
            <a:r>
              <a:rPr lang="en-US" sz="2400" b="1" dirty="0" smtClean="0">
                <a:latin typeface="Century" panose="02040604050505020304" pitchFamily="18" charset="0"/>
                <a:ea typeface="Calibri"/>
                <a:cs typeface="Times New Roman"/>
              </a:rPr>
              <a:t>Insurance </a:t>
            </a:r>
            <a:br>
              <a:rPr lang="en-US" sz="2400" b="1" dirty="0" smtClean="0">
                <a:latin typeface="Century" panose="02040604050505020304" pitchFamily="18" charset="0"/>
                <a:ea typeface="Calibri"/>
                <a:cs typeface="Times New Roman"/>
              </a:rPr>
            </a:br>
            <a:r>
              <a:rPr lang="en-US" sz="2400" b="1" dirty="0" smtClean="0">
                <a:latin typeface="Century" panose="02040604050505020304" pitchFamily="18" charset="0"/>
                <a:ea typeface="Calibri"/>
                <a:cs typeface="Times New Roman"/>
              </a:rPr>
              <a:t>Annual Continuing Legal Education</a:t>
            </a:r>
            <a:br>
              <a:rPr lang="en-US" sz="2400" b="1" dirty="0" smtClean="0">
                <a:latin typeface="Century" panose="02040604050505020304" pitchFamily="18" charset="0"/>
                <a:ea typeface="Calibri"/>
                <a:cs typeface="Times New Roman"/>
              </a:rPr>
            </a:br>
            <a:r>
              <a:rPr lang="en-US" sz="2400" b="1" dirty="0" smtClean="0">
                <a:latin typeface="Century" panose="02040604050505020304" pitchFamily="18" charset="0"/>
                <a:ea typeface="Calibri"/>
                <a:cs typeface="Times New Roman"/>
              </a:rPr>
              <a:t>Indianapolis, Indiana</a:t>
            </a:r>
            <a:br>
              <a:rPr lang="en-US" sz="2400" b="1" dirty="0" smtClean="0">
                <a:latin typeface="Century" panose="02040604050505020304" pitchFamily="18" charset="0"/>
                <a:ea typeface="Calibri"/>
                <a:cs typeface="Times New Roman"/>
              </a:rPr>
            </a:br>
            <a:r>
              <a:rPr lang="en-US" sz="2400" b="1" dirty="0" smtClean="0">
                <a:latin typeface="Century" panose="02040604050505020304" pitchFamily="18" charset="0"/>
                <a:ea typeface="Calibri"/>
                <a:cs typeface="Times New Roman"/>
              </a:rPr>
              <a:t>September 24, 2019</a:t>
            </a:r>
            <a:br>
              <a:rPr lang="en-US" sz="2400" b="1" dirty="0" smtClean="0">
                <a:latin typeface="Century" panose="02040604050505020304" pitchFamily="18" charset="0"/>
                <a:ea typeface="Calibri"/>
                <a:cs typeface="Times New Roman"/>
              </a:rPr>
            </a:br>
            <a:r>
              <a:rPr lang="en-US" sz="2400" b="1" dirty="0" smtClean="0">
                <a:effectLst/>
                <a:latin typeface="Century" panose="02040604050505020304" pitchFamily="18" charset="0"/>
                <a:ea typeface="Calibri"/>
                <a:cs typeface="Times New Roman"/>
              </a:rPr>
              <a:t>By</a:t>
            </a:r>
            <a:r>
              <a:rPr lang="en-US" sz="2400" dirty="0">
                <a:latin typeface="Century" panose="02040604050505020304" pitchFamily="18" charset="0"/>
                <a:ea typeface="Calibri"/>
                <a:cs typeface="Times New Roman"/>
              </a:rPr>
              <a:t/>
            </a:r>
            <a:br>
              <a:rPr lang="en-US" sz="2400" dirty="0">
                <a:latin typeface="Century" panose="02040604050505020304" pitchFamily="18" charset="0"/>
                <a:ea typeface="Calibri"/>
                <a:cs typeface="Times New Roman"/>
              </a:rPr>
            </a:br>
            <a:r>
              <a:rPr lang="en-US" sz="2400" b="1" dirty="0" smtClean="0">
                <a:effectLst/>
                <a:latin typeface="Century" panose="02040604050505020304" pitchFamily="18" charset="0"/>
                <a:ea typeface="Calibri"/>
                <a:cs typeface="Times New Roman"/>
              </a:rPr>
              <a:t>William G. Schiffbauer, Esq.</a:t>
            </a:r>
            <a:br>
              <a:rPr lang="en-US" sz="2400" b="1" dirty="0" smtClean="0">
                <a:effectLst/>
                <a:latin typeface="Century" panose="02040604050505020304" pitchFamily="18" charset="0"/>
                <a:ea typeface="Calibri"/>
                <a:cs typeface="Times New Roman"/>
              </a:rPr>
            </a:br>
            <a:r>
              <a:rPr lang="en-US" sz="2400" b="1" dirty="0" smtClean="0">
                <a:effectLst/>
                <a:latin typeface="Century" panose="02040604050505020304" pitchFamily="18" charset="0"/>
                <a:ea typeface="Calibri"/>
                <a:cs typeface="Times New Roman"/>
              </a:rPr>
              <a:t/>
            </a:r>
            <a:br>
              <a:rPr lang="en-US" sz="2400" b="1" dirty="0" smtClean="0">
                <a:effectLst/>
                <a:latin typeface="Century" panose="02040604050505020304" pitchFamily="18" charset="0"/>
                <a:ea typeface="Calibri"/>
                <a:cs typeface="Times New Roman"/>
              </a:rPr>
            </a:br>
            <a:r>
              <a:rPr lang="en-US" sz="2000" dirty="0">
                <a:latin typeface="Century" panose="02040604050505020304" pitchFamily="18" charset="0"/>
                <a:ea typeface="Calibri"/>
                <a:cs typeface="Times New Roman"/>
              </a:rPr>
              <a:t/>
            </a:r>
            <a:br>
              <a:rPr lang="en-US" sz="2000" dirty="0">
                <a:latin typeface="Century" panose="02040604050505020304" pitchFamily="18" charset="0"/>
                <a:ea typeface="Calibri"/>
                <a:cs typeface="Times New Roman"/>
              </a:rPr>
            </a:br>
            <a:endParaRPr lang="en-US" sz="2000" dirty="0">
              <a:latin typeface="Century" panose="020406040505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sz="2400" b="1" dirty="0" smtClean="0">
              <a:solidFill>
                <a:schemeClr val="tx1"/>
              </a:solidFill>
              <a:effectLst/>
              <a:latin typeface="Century"/>
              <a:ea typeface="Calibri"/>
              <a:cs typeface="Times New Roman"/>
            </a:endParaRPr>
          </a:p>
          <a:p>
            <a:pPr>
              <a:spcBef>
                <a:spcPts val="0"/>
              </a:spcBef>
            </a:pPr>
            <a:endParaRPr lang="en-US" sz="2400" b="1" dirty="0" smtClean="0">
              <a:solidFill>
                <a:schemeClr val="tx1"/>
              </a:solidFill>
              <a:latin typeface="Century"/>
              <a:ea typeface="Calibri"/>
              <a:cs typeface="Times New Roman"/>
            </a:endParaRPr>
          </a:p>
          <a:p>
            <a:pPr>
              <a:spcBef>
                <a:spcPts val="0"/>
              </a:spcBef>
            </a:pPr>
            <a:endParaRPr lang="en-US" sz="2400" b="1" dirty="0" smtClean="0">
              <a:solidFill>
                <a:schemeClr val="tx1"/>
              </a:solidFill>
              <a:latin typeface="Century"/>
              <a:ea typeface="Calibri"/>
              <a:cs typeface="Times New Roman"/>
            </a:endParaRPr>
          </a:p>
          <a:p>
            <a:pPr>
              <a:spcBef>
                <a:spcPts val="0"/>
              </a:spcBef>
            </a:pPr>
            <a:endParaRPr lang="en-US" sz="2400" b="1" dirty="0" smtClean="0">
              <a:solidFill>
                <a:schemeClr val="tx1"/>
              </a:solidFill>
              <a:effectLst/>
              <a:latin typeface="Century"/>
              <a:ea typeface="Calibri"/>
              <a:cs typeface="Times New Roman"/>
            </a:endParaRPr>
          </a:p>
          <a:p>
            <a:pPr>
              <a:spcBef>
                <a:spcPts val="0"/>
              </a:spcBef>
            </a:pPr>
            <a:endParaRPr lang="en-US" sz="2400" b="1" dirty="0">
              <a:solidFill>
                <a:schemeClr val="tx1"/>
              </a:solidFill>
              <a:latin typeface="Century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326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B.  PLAINTIFF RED STATES’ ARGUMENTS</a:t>
            </a:r>
          </a:p>
          <a:p>
            <a:pPr marL="0" indent="0">
              <a:buNone/>
            </a:pPr>
            <a:endParaRPr lang="en-US" sz="28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3.   Community-rating, guaranteed-issue provisions are inseverable from mandate.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4.   Injunction </a:t>
            </a:r>
            <a:r>
              <a:rPr lang="en-US" sz="2800" dirty="0">
                <a:latin typeface="Century" panose="02040604050505020304" pitchFamily="18" charset="0"/>
              </a:rPr>
              <a:t>must apply to the rest of the ACA </a:t>
            </a:r>
            <a:r>
              <a:rPr lang="en-US" sz="2800" dirty="0" smtClean="0">
                <a:latin typeface="Century" panose="02040604050505020304" pitchFamily="18" charset="0"/>
              </a:rPr>
              <a:t>“major provisions”.  </a:t>
            </a: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>
              <a:latin typeface="Century" panose="020406040505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5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800" b="1" dirty="0">
                <a:latin typeface="Century" panose="02040604050505020304" pitchFamily="18" charset="0"/>
              </a:rPr>
              <a:t>C</a:t>
            </a:r>
            <a:r>
              <a:rPr lang="en-US" sz="2800" b="1" dirty="0" smtClean="0">
                <a:latin typeface="Century" panose="02040604050505020304" pitchFamily="18" charset="0"/>
              </a:rPr>
              <a:t>.  FEDERAL  DEFENDANTS’  REPLY</a:t>
            </a:r>
          </a:p>
          <a:p>
            <a:pPr marL="0" indent="0" algn="ctr">
              <a:buNone/>
            </a:pP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Century" panose="02040604050505020304" pitchFamily="18" charset="0"/>
              </a:rPr>
              <a:t>1.   The Individual Mandate is Unconstitutional After the Tax Cut and Jobs Act.</a:t>
            </a:r>
          </a:p>
          <a:p>
            <a:pPr marL="0" indent="0">
              <a:buNone/>
            </a:pPr>
            <a:endParaRPr lang="en-US" sz="30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Century" panose="02040604050505020304" pitchFamily="18" charset="0"/>
              </a:rPr>
              <a:t>2.   The Mandate is Not Severable from the Guaranteed Issue and Community Rating Provisions.</a:t>
            </a:r>
          </a:p>
          <a:p>
            <a:pPr marL="0" indent="0">
              <a:buNone/>
            </a:pPr>
            <a:endParaRPr lang="en-US" sz="30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Century" panose="02040604050505020304" pitchFamily="18" charset="0"/>
              </a:rPr>
              <a:t>3.   The Mandate, Guaranteed-Issue, and Community Rating Provisions are Severable from ACA.  </a:t>
            </a:r>
          </a:p>
          <a:p>
            <a:pPr marL="0" indent="0" algn="ctr">
              <a:buNone/>
            </a:pP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99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C.  FEDERAL  </a:t>
            </a:r>
            <a:r>
              <a:rPr lang="en-US" sz="2400" b="1" dirty="0">
                <a:latin typeface="Century" panose="02040604050505020304" pitchFamily="18" charset="0"/>
              </a:rPr>
              <a:t>DEFENDANTS’  </a:t>
            </a:r>
            <a:r>
              <a:rPr lang="en-US" sz="2400" b="1" dirty="0" smtClean="0">
                <a:latin typeface="Century" panose="02040604050505020304" pitchFamily="18" charset="0"/>
              </a:rPr>
              <a:t>REPLY</a:t>
            </a:r>
          </a:p>
          <a:p>
            <a:pPr marL="0" indent="0" algn="ctr">
              <a:buNone/>
            </a:pPr>
            <a:endParaRPr lang="en-US" sz="2400" b="1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4.   Preliminary Injunctive Relief is Not Warranted but a Declaratory Judgment would be appropriate.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5.   Request a holding that the individual mandate will be unconstitutional as of January 1, 2019.</a:t>
            </a:r>
            <a:endParaRPr lang="en-US" sz="2800" dirty="0"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65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600" b="1" dirty="0" smtClean="0">
                <a:latin typeface="Century" panose="02040604050505020304" pitchFamily="18" charset="0"/>
              </a:rPr>
              <a:t>D.  BLUE STATE </a:t>
            </a:r>
            <a:r>
              <a:rPr lang="en-US" sz="2600" b="1" dirty="0">
                <a:latin typeface="Century" panose="02040604050505020304" pitchFamily="18" charset="0"/>
              </a:rPr>
              <a:t>DEFENDANTS’  </a:t>
            </a:r>
            <a:r>
              <a:rPr lang="en-US" sz="2600" b="1" dirty="0" smtClean="0">
                <a:latin typeface="Century" panose="02040604050505020304" pitchFamily="18" charset="0"/>
              </a:rPr>
              <a:t>REPLY</a:t>
            </a:r>
          </a:p>
          <a:p>
            <a:pPr marL="0" indent="0" algn="ctr">
              <a:buNone/>
            </a:pP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1.   Individual mandate penalty remains and production of revenue is not a constitutional requirement.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2.   The penalty can be characterized as a tax with a delayed effective date or suspension.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3.   Penalty payments will continue to raise revenue because liability for 2018 is not due until April 2019.  </a:t>
            </a: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2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D.  BLUE STATE DEFENDANTS</a:t>
            </a:r>
            <a:r>
              <a:rPr lang="en-US" sz="2400" b="1" dirty="0">
                <a:latin typeface="Century" panose="02040604050505020304" pitchFamily="18" charset="0"/>
              </a:rPr>
              <a:t>’  </a:t>
            </a:r>
            <a:r>
              <a:rPr lang="en-US" sz="2400" b="1" dirty="0" smtClean="0">
                <a:latin typeface="Century" panose="02040604050505020304" pitchFamily="18" charset="0"/>
              </a:rPr>
              <a:t>REPLY</a:t>
            </a:r>
          </a:p>
          <a:p>
            <a:pPr marL="0" indent="0" algn="ctr">
              <a:buNone/>
            </a:pP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4.   The Tax Cut and Jobs Act amendment to reduce the penalty to $0 is unconstitutional.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5.   If the Individual Mandate as amended is found to be unconstitutional it is severable from the entire ACA.</a:t>
            </a:r>
            <a:endParaRPr lang="en-US" sz="28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65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ctr">
              <a:buAutoNum type="alphaUcPeriod" startAt="5"/>
            </a:pPr>
            <a:r>
              <a:rPr lang="en-US" sz="2400" b="1" dirty="0" smtClean="0">
                <a:latin typeface="Century" panose="02040604050505020304" pitchFamily="18" charset="0"/>
              </a:rPr>
              <a:t>DISTRICT COURT ORAL  ARGUMENT  HIGHLIGHTS</a:t>
            </a:r>
          </a:p>
          <a:p>
            <a:pPr marL="0" indent="0">
              <a:buNone/>
            </a:pPr>
            <a:endParaRPr lang="en-US" sz="28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1.   The District Court appeared to agree with the Plaintiff’s arguments that the mandate is now unconstitutional.</a:t>
            </a: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2.   The District Court was primarily concerned with the scope of severability and application to all or only the Plaintiff states.</a:t>
            </a:r>
          </a:p>
          <a:p>
            <a:pPr marL="0" indent="0">
              <a:buNone/>
            </a:pPr>
            <a:endParaRPr lang="en-US" sz="24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86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E.  DISTRICT COURT ORAL  </a:t>
            </a:r>
            <a:r>
              <a:rPr lang="en-US" sz="2400" b="1" dirty="0">
                <a:latin typeface="Century" panose="02040604050505020304" pitchFamily="18" charset="0"/>
              </a:rPr>
              <a:t>ARGUMENT  </a:t>
            </a:r>
            <a:r>
              <a:rPr lang="en-US" sz="2400" b="1" dirty="0" smtClean="0">
                <a:latin typeface="Century" panose="02040604050505020304" pitchFamily="18" charset="0"/>
              </a:rPr>
              <a:t>HIGHLIGHTS</a:t>
            </a:r>
          </a:p>
          <a:p>
            <a:pPr marL="0" indent="0" algn="ctr">
              <a:buNone/>
            </a:pP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4.   Court noted the </a:t>
            </a:r>
            <a:r>
              <a:rPr lang="en-US" sz="2800" dirty="0">
                <a:latin typeface="Century" panose="02040604050505020304" pitchFamily="18" charset="0"/>
              </a:rPr>
              <a:t>111</a:t>
            </a:r>
            <a:r>
              <a:rPr lang="en-US" sz="2800" baseline="30000" dirty="0">
                <a:latin typeface="Century" panose="02040604050505020304" pitchFamily="18" charset="0"/>
              </a:rPr>
              <a:t>th</a:t>
            </a:r>
            <a:r>
              <a:rPr lang="en-US" sz="2800" dirty="0">
                <a:latin typeface="Century" panose="02040604050505020304" pitchFamily="18" charset="0"/>
              </a:rPr>
              <a:t> Congress in 2010 characterized the mandate as integral to guaranteed-issue and community rating.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5.   Court noted the </a:t>
            </a:r>
            <a:r>
              <a:rPr lang="en-US" sz="2800" dirty="0">
                <a:latin typeface="Century" panose="02040604050505020304" pitchFamily="18" charset="0"/>
              </a:rPr>
              <a:t>115</a:t>
            </a:r>
            <a:r>
              <a:rPr lang="en-US" sz="2800" baseline="30000" dirty="0">
                <a:latin typeface="Century" panose="02040604050505020304" pitchFamily="18" charset="0"/>
              </a:rPr>
              <a:t>th</a:t>
            </a:r>
            <a:r>
              <a:rPr lang="en-US" sz="2800" dirty="0">
                <a:latin typeface="Century" panose="02040604050505020304" pitchFamily="18" charset="0"/>
              </a:rPr>
              <a:t> Congress in 2017 only repealed the amount of the penalty and left the remainder of the ACA in place.   </a:t>
            </a:r>
          </a:p>
          <a:p>
            <a:pPr marL="0" indent="0">
              <a:buNone/>
            </a:pPr>
            <a:endParaRPr lang="en-US" sz="28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800" b="1" dirty="0" smtClean="0">
                <a:latin typeface="Century" panose="02040604050505020304" pitchFamily="18" charset="0"/>
              </a:rPr>
              <a:t>F.  DISTRICT COURT’S OPINION</a:t>
            </a:r>
            <a:endParaRPr lang="en-US" sz="2800" b="1" dirty="0">
              <a:latin typeface="Century" panose="02040604050505020304" pitchFamily="18" charset="0"/>
            </a:endParaRPr>
          </a:p>
          <a:p>
            <a:pPr marL="0" indent="0" algn="just">
              <a:buNone/>
            </a:pPr>
            <a:endParaRPr lang="en-US" sz="2800" dirty="0" smtClean="0">
              <a:latin typeface="Century" panose="02040604050505020304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1.   Individual mandate may no longer be upheld under the Tax Power of the Congress or the Commerce Clause.</a:t>
            </a:r>
          </a:p>
          <a:p>
            <a:pPr marL="0" indent="0" algn="just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2.  Relies upon CJ Roberts </a:t>
            </a:r>
            <a:r>
              <a:rPr lang="en-US" sz="2800" i="1" dirty="0" smtClean="0">
                <a:latin typeface="Century" panose="02040604050505020304" pitchFamily="18" charset="0"/>
              </a:rPr>
              <a:t>NFIB v. Sebelius </a:t>
            </a:r>
            <a:r>
              <a:rPr lang="en-US" sz="2800" dirty="0" smtClean="0">
                <a:latin typeface="Century" panose="02040604050505020304" pitchFamily="18" charset="0"/>
              </a:rPr>
              <a:t>that the penalty no longer produces revenue in present tense.</a:t>
            </a:r>
          </a:p>
          <a:p>
            <a:pPr marL="0" indent="0" algn="just">
              <a:buNone/>
            </a:pPr>
            <a:endParaRPr lang="en-US" sz="2800" i="1" dirty="0">
              <a:latin typeface="Century" panose="02040604050505020304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3.   Congress did not just suspend or delay the penalty, it eliminated the individual mandate penalty.</a:t>
            </a:r>
          </a:p>
          <a:p>
            <a:pPr marL="0" indent="0" algn="just">
              <a:buNone/>
            </a:pPr>
            <a:endParaRPr lang="en-US" sz="24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670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600" b="1" dirty="0" smtClean="0">
                <a:latin typeface="Century" panose="02040604050505020304" pitchFamily="18" charset="0"/>
              </a:rPr>
              <a:t>F.  DISTRICT </a:t>
            </a:r>
            <a:r>
              <a:rPr lang="en-US" sz="2600" b="1" dirty="0">
                <a:latin typeface="Century" panose="02040604050505020304" pitchFamily="18" charset="0"/>
              </a:rPr>
              <a:t>COURT’S </a:t>
            </a:r>
            <a:r>
              <a:rPr lang="en-US" sz="2600" b="1" dirty="0" smtClean="0">
                <a:latin typeface="Century" panose="02040604050505020304" pitchFamily="18" charset="0"/>
              </a:rPr>
              <a:t>OPINION</a:t>
            </a:r>
          </a:p>
          <a:p>
            <a:pPr marL="0" indent="0" algn="ctr">
              <a:buNone/>
            </a:pP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4.   Individual </a:t>
            </a:r>
            <a:r>
              <a:rPr lang="en-US" sz="2800" dirty="0">
                <a:latin typeface="Century" panose="02040604050505020304" pitchFamily="18" charset="0"/>
              </a:rPr>
              <a:t>mandate is “essential” to the ACA and cannot be severed from the ACA’s remaining provisions</a:t>
            </a:r>
            <a:r>
              <a:rPr lang="en-US" sz="2800" dirty="0" smtClean="0">
                <a:latin typeface="Century" panose="02040604050505020304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5.   Relies upon joint dissent severability rationale of four conservative Justices in </a:t>
            </a:r>
            <a:r>
              <a:rPr lang="en-US" sz="2800" i="1" dirty="0" smtClean="0">
                <a:latin typeface="Century" panose="02040604050505020304" pitchFamily="18" charset="0"/>
              </a:rPr>
              <a:t>NFIB v. Sebelius</a:t>
            </a:r>
            <a:r>
              <a:rPr lang="en-US" sz="2800" dirty="0" smtClean="0">
                <a:latin typeface="Century" panose="02040604050505020304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6.   Cites six statutory references in ACA text and “findings” stating individual mandate is “essential” to the Act.   </a:t>
            </a:r>
            <a:endParaRPr lang="en-US" sz="2800" dirty="0">
              <a:latin typeface="Century" panose="02040604050505020304" pitchFamily="18" charset="0"/>
            </a:endParaRPr>
          </a:p>
          <a:p>
            <a:pPr marL="0" indent="0" algn="just">
              <a:buNone/>
            </a:pPr>
            <a:endParaRPr lang="en-US" sz="2400" b="1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076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800" b="1" dirty="0" smtClean="0">
                <a:latin typeface="Century" panose="02040604050505020304" pitchFamily="18" charset="0"/>
              </a:rPr>
              <a:t>F.  DISTRICT </a:t>
            </a:r>
            <a:r>
              <a:rPr lang="en-US" sz="2800" b="1" dirty="0">
                <a:latin typeface="Century" panose="02040604050505020304" pitchFamily="18" charset="0"/>
              </a:rPr>
              <a:t>COURT’S </a:t>
            </a:r>
            <a:r>
              <a:rPr lang="en-US" sz="2800" b="1" dirty="0" smtClean="0">
                <a:latin typeface="Century" panose="02040604050505020304" pitchFamily="18" charset="0"/>
              </a:rPr>
              <a:t>OPINION</a:t>
            </a:r>
          </a:p>
          <a:p>
            <a:pPr marL="0" indent="0" algn="just">
              <a:buNone/>
            </a:pPr>
            <a:endParaRPr lang="en-US" sz="28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7.   Court’s attempt to “sever” interdependent provisions would “rewrite” the statute violating Separation of Powers.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8.   The 2017 amendment did not mean that Congress wanted the ACA to survive without the mandate.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9.   The 2017 amendment did not remove the requirement to purchase insurance or the “findings” that the mandate is “essential” to the Act.</a:t>
            </a:r>
          </a:p>
          <a:p>
            <a:pPr marL="0" indent="0" algn="just">
              <a:buNone/>
            </a:pPr>
            <a:endParaRPr lang="en-US" sz="2400" dirty="0">
              <a:latin typeface="Century" panose="02040604050505020304" pitchFamily="18" charset="0"/>
            </a:endParaRP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091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Major Pending Litigation</a:t>
            </a:r>
            <a:endParaRPr lang="en-US" b="1" dirty="0">
              <a:solidFill>
                <a:srgbClr val="FF0000"/>
              </a:solidFill>
              <a:latin typeface="Century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I.    </a:t>
            </a:r>
            <a:r>
              <a:rPr lang="en-US" sz="2400" b="1" i="1" dirty="0" smtClean="0">
                <a:latin typeface="Century" panose="02040604050505020304" pitchFamily="18" charset="0"/>
              </a:rPr>
              <a:t>Texas et al v. United States of America et al</a:t>
            </a:r>
            <a:r>
              <a:rPr lang="en-US" sz="2400" dirty="0" smtClean="0">
                <a:latin typeface="Century" panose="02040604050505020304" pitchFamily="18" charset="0"/>
              </a:rPr>
              <a:t>, U.S. District Court, Northern District of Texas; pending in the U.S. Court of Appeals for the Fifth Circuit.</a:t>
            </a:r>
          </a:p>
          <a:p>
            <a:pPr marL="0" indent="0">
              <a:buNone/>
            </a:pPr>
            <a:endParaRPr lang="en-US" sz="2400" b="1" i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II.   </a:t>
            </a:r>
            <a:r>
              <a:rPr lang="en-US" sz="2400" b="1" i="1" dirty="0" smtClean="0">
                <a:latin typeface="Century" panose="02040604050505020304" pitchFamily="18" charset="0"/>
              </a:rPr>
              <a:t>State of New York et al v. United States Department of Labor et al</a:t>
            </a:r>
            <a:r>
              <a:rPr lang="en-US" sz="2400" i="1" dirty="0" smtClean="0">
                <a:latin typeface="Century" panose="02040604050505020304" pitchFamily="18" charset="0"/>
              </a:rPr>
              <a:t>,</a:t>
            </a:r>
            <a:r>
              <a:rPr lang="en-US" sz="2400" dirty="0" smtClean="0">
                <a:latin typeface="Century" panose="02040604050505020304" pitchFamily="18" charset="0"/>
              </a:rPr>
              <a:t> U.S. District Court, District of Columbia; pending in the U.S. Court of Appeals for the D.C. Circuit.</a:t>
            </a:r>
          </a:p>
          <a:p>
            <a:pPr marL="0" indent="0">
              <a:buNone/>
            </a:pPr>
            <a:endParaRPr lang="en-US" sz="2400" b="1" i="1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III.    </a:t>
            </a:r>
            <a:r>
              <a:rPr lang="en-US" sz="2400" b="1" i="1" dirty="0" smtClean="0">
                <a:latin typeface="Century" panose="02040604050505020304" pitchFamily="18" charset="0"/>
              </a:rPr>
              <a:t>Association for Community Affiliated Plans et al v. United States Department of the Treasury et al</a:t>
            </a:r>
            <a:r>
              <a:rPr lang="en-US" sz="2400" dirty="0" smtClean="0">
                <a:latin typeface="Century" panose="02040604050505020304" pitchFamily="18" charset="0"/>
              </a:rPr>
              <a:t>, pending in the U.S. District Court, District of Columbia; pending in the U.S. Court of Appeals for the D.C. Circuit.</a:t>
            </a:r>
          </a:p>
          <a:p>
            <a:endParaRPr lang="en-US" sz="24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48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G.  FIFTH CIRCUIT COURT OF APPEALS BACKGROUND</a:t>
            </a:r>
          </a:p>
          <a:p>
            <a:pPr marL="0" indent="0" algn="just">
              <a:buNone/>
            </a:pP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1.   Maintains a reputation as the most politically conservative circuit court of appeals.</a:t>
            </a:r>
          </a:p>
          <a:p>
            <a:pPr marL="0" indent="0" algn="just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2.   Six of the Fifth Circuit’s seventeen judges have been appointed by President Trump.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3.   Twelve of the seventeen active judges were appointed by a Republican President.</a:t>
            </a: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01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algn="ctr">
              <a:buAutoNum type="alphaUcPeriod" startAt="8"/>
            </a:pPr>
            <a:r>
              <a:rPr lang="en-US" sz="2400" b="1" dirty="0" smtClean="0">
                <a:latin typeface="Century" panose="02040604050505020304" pitchFamily="18" charset="0"/>
              </a:rPr>
              <a:t>FIFTH </a:t>
            </a:r>
            <a:r>
              <a:rPr lang="en-US" sz="2400" b="1" dirty="0">
                <a:latin typeface="Century" panose="02040604050505020304" pitchFamily="18" charset="0"/>
              </a:rPr>
              <a:t>CIRCUIT COURT OF </a:t>
            </a:r>
            <a:r>
              <a:rPr lang="en-US" sz="2400" b="1" dirty="0" smtClean="0">
                <a:latin typeface="Century" panose="02040604050505020304" pitchFamily="18" charset="0"/>
              </a:rPr>
              <a:t>APPEALS 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BLUE STATE APPELLANTS’ ARGUMENTS</a:t>
            </a:r>
          </a:p>
          <a:p>
            <a:pPr marL="514350" indent="-514350">
              <a:buAutoNum type="arabicPeriod"/>
            </a:pPr>
            <a:endParaRPr lang="en-US" sz="2800" dirty="0" smtClean="0">
              <a:latin typeface="Century" panose="020406040505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latin typeface="Century" panose="02040604050505020304" pitchFamily="18" charset="0"/>
              </a:rPr>
              <a:t>State-Plaintiff Appellees do not have standing --</a:t>
            </a: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District Court did not address fiscal injury.</a:t>
            </a:r>
          </a:p>
          <a:p>
            <a:pPr marL="0" indent="0">
              <a:buNone/>
            </a:pPr>
            <a:endParaRPr lang="en-US" sz="28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2.   The Coverage Provision is a “condition” or choice with no legal obligation that remains Constitutional.</a:t>
            </a:r>
          </a:p>
          <a:p>
            <a:pPr marL="0" indent="0">
              <a:buNone/>
            </a:pPr>
            <a:endParaRPr lang="en-US" sz="28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3.   If Unconstitutional the Coverage Mandate is severable from the rest of the ACA.  </a:t>
            </a:r>
            <a:endParaRPr lang="en-US" sz="2800" dirty="0">
              <a:latin typeface="Century" panose="02040604050505020304" pitchFamily="18" charset="0"/>
            </a:endParaRP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983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ctr">
              <a:buAutoNum type="romanUcPeriod"/>
            </a:pPr>
            <a:r>
              <a:rPr lang="en-US" sz="2400" b="1" dirty="0" smtClean="0">
                <a:latin typeface="Century" panose="02040604050505020304" pitchFamily="18" charset="0"/>
              </a:rPr>
              <a:t>FIFTH </a:t>
            </a:r>
            <a:r>
              <a:rPr lang="en-US" sz="2400" b="1" dirty="0">
                <a:latin typeface="Century" panose="02040604050505020304" pitchFamily="18" charset="0"/>
              </a:rPr>
              <a:t>CIRCUIT </a:t>
            </a:r>
            <a:r>
              <a:rPr lang="en-US" sz="2400" b="1" dirty="0" smtClean="0">
                <a:latin typeface="Century" panose="02040604050505020304" pitchFamily="18" charset="0"/>
              </a:rPr>
              <a:t>COURT </a:t>
            </a:r>
            <a:r>
              <a:rPr lang="en-US" sz="2400" b="1" dirty="0">
                <a:latin typeface="Century" panose="02040604050505020304" pitchFamily="18" charset="0"/>
              </a:rPr>
              <a:t>OF </a:t>
            </a:r>
            <a:r>
              <a:rPr lang="en-US" sz="2400" b="1" dirty="0" smtClean="0">
                <a:latin typeface="Century" panose="02040604050505020304" pitchFamily="18" charset="0"/>
              </a:rPr>
              <a:t>APPEALS 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U.S. HOUSE APPELLANTS’ ARGUMENTS</a:t>
            </a:r>
          </a:p>
          <a:p>
            <a:pPr marL="514350" indent="-514350" algn="ctr">
              <a:buAutoNum type="romanUcPeriod"/>
            </a:pPr>
            <a:endParaRPr lang="en-US" sz="2800" b="1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1.   NFIB v. Sebelius held that the ACA offered a  choice between buying insurance or paying a tax.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2.   State-Plaintiff Appellees and Individual Appellees do not have standing.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3.   If Unconstitutional the Coverage Mandate is severable from the rest of the ACA.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993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J.   FIFTH </a:t>
            </a:r>
            <a:r>
              <a:rPr lang="en-US" sz="2400" b="1" dirty="0">
                <a:latin typeface="Century" panose="02040604050505020304" pitchFamily="18" charset="0"/>
              </a:rPr>
              <a:t>CIRCUIT COURT OF APPEALS 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RED STATE  APPELLEE ARGUMENTS</a:t>
            </a: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1.    Individual and State Plaintiffs have standing – individuals compelled to purchase insurance; States incur economic costs.</a:t>
            </a:r>
          </a:p>
          <a:p>
            <a:pPr marL="0" indent="0">
              <a:buNone/>
            </a:pPr>
            <a:endParaRPr lang="en-US" sz="24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2.    Individual Mandate is Unconstitutional – Commerce Clause does not permit Congress to mandate purchase; no tax penalty to save the mandate. </a:t>
            </a:r>
            <a:endParaRPr lang="en-US" sz="24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541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latin typeface="Century" panose="02040604050505020304" pitchFamily="18" charset="0"/>
              </a:rPr>
              <a:t>J.   FIFTH CIRCUIT COURT OF APPEALS </a:t>
            </a:r>
          </a:p>
          <a:p>
            <a:pPr marL="0" indent="0" algn="ctr">
              <a:buNone/>
            </a:pPr>
            <a:r>
              <a:rPr lang="en-US" sz="2400" b="1" dirty="0">
                <a:latin typeface="Century" panose="02040604050505020304" pitchFamily="18" charset="0"/>
              </a:rPr>
              <a:t>RED STATE  APPELLEE ARGUMENTS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3.    Remaining portions of the ACA cannot be severed from the individual mandate – community rating and guaranteed issue provisions are </a:t>
            </a:r>
            <a:r>
              <a:rPr lang="en-US" sz="2400" dirty="0" smtClean="0">
                <a:latin typeface="Century" panose="02040604050505020304" pitchFamily="18" charset="0"/>
              </a:rPr>
              <a:t>inseverable</a:t>
            </a:r>
            <a:r>
              <a:rPr lang="en-US" sz="2400" dirty="0" smtClean="0">
                <a:latin typeface="Century" panose="02040604050505020304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4.    Dissent in NFIB v. </a:t>
            </a:r>
            <a:r>
              <a:rPr lang="en-US" sz="2400" dirty="0" smtClean="0">
                <a:latin typeface="Century" panose="02040604050505020304" pitchFamily="18" charset="0"/>
              </a:rPr>
              <a:t>Sebelius</a:t>
            </a:r>
            <a:r>
              <a:rPr lang="en-US" sz="2400" dirty="0" smtClean="0">
                <a:latin typeface="Century" panose="02040604050505020304" pitchFamily="18" charset="0"/>
              </a:rPr>
              <a:t> found that both major and minor provisions of ACA are </a:t>
            </a:r>
            <a:r>
              <a:rPr lang="en-US" sz="2400" dirty="0" smtClean="0">
                <a:latin typeface="Century" panose="02040604050505020304" pitchFamily="18" charset="0"/>
              </a:rPr>
              <a:t>inseverable</a:t>
            </a:r>
            <a:r>
              <a:rPr lang="en-US" sz="2400" dirty="0" smtClean="0">
                <a:latin typeface="Century" panose="02040604050505020304" pitchFamily="18" charset="0"/>
              </a:rPr>
              <a:t>.</a:t>
            </a:r>
            <a:endParaRPr lang="en-US" sz="24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8681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 dirty="0">
                <a:latin typeface="Century" panose="02040604050505020304" pitchFamily="18" charset="0"/>
              </a:rPr>
              <a:t>K</a:t>
            </a:r>
            <a:r>
              <a:rPr lang="en-US" sz="2400" b="1" dirty="0" smtClean="0">
                <a:latin typeface="Century" panose="02040604050505020304" pitchFamily="18" charset="0"/>
              </a:rPr>
              <a:t>.   </a:t>
            </a:r>
            <a:r>
              <a:rPr lang="en-US" sz="2400" b="1" dirty="0">
                <a:latin typeface="Century" panose="02040604050505020304" pitchFamily="18" charset="0"/>
              </a:rPr>
              <a:t>FIFTH CIRCUIT COURT OF APPEALS 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FEDERAL GOVERNMENT ARGUMENTS</a:t>
            </a: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1.    Individual Plaintiffs have standing – individuals required to purchase health insurance but standing extends to extent of ACA injury to them.</a:t>
            </a:r>
          </a:p>
          <a:p>
            <a:pPr marL="0" indent="0">
              <a:buNone/>
            </a:pPr>
            <a:endParaRPr lang="en-US" sz="24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2.    Individual Mandate is Unconstitutional – tax penalty is eliminated and was the basis for saving in NFIB v. </a:t>
            </a:r>
            <a:r>
              <a:rPr lang="en-US" sz="2400" dirty="0" smtClean="0">
                <a:latin typeface="Century" panose="02040604050505020304" pitchFamily="18" charset="0"/>
              </a:rPr>
              <a:t>Sebelius</a:t>
            </a:r>
            <a:r>
              <a:rPr lang="en-US" sz="2400" dirty="0" smtClean="0">
                <a:latin typeface="Century" panose="02040604050505020304" pitchFamily="18" charset="0"/>
              </a:rPr>
              <a:t>. </a:t>
            </a:r>
            <a:endParaRPr lang="en-US" sz="24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4036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 dirty="0">
                <a:latin typeface="Century" panose="02040604050505020304" pitchFamily="18" charset="0"/>
              </a:rPr>
              <a:t>K.   FIFTH CIRCUIT COURT OF APPEALS </a:t>
            </a:r>
          </a:p>
          <a:p>
            <a:pPr marL="0" indent="0" algn="ctr">
              <a:buNone/>
            </a:pPr>
            <a:r>
              <a:rPr lang="en-US" sz="2400" b="1" dirty="0">
                <a:latin typeface="Century" panose="02040604050505020304" pitchFamily="18" charset="0"/>
              </a:rPr>
              <a:t>FEDERAL GOVERNMENT ARGUMENTS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3.    Individual Mandate is not severable from guaranteed issue and community-rating provisions, and the rest of the ACA is not severable. </a:t>
            </a:r>
            <a:endParaRPr lang="en-US" sz="24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22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L.  </a:t>
            </a:r>
            <a:r>
              <a:rPr lang="en-US" sz="2400" b="1" dirty="0" smtClean="0">
                <a:latin typeface="Century" panose="02040604050505020304" pitchFamily="18" charset="0"/>
              </a:rPr>
              <a:t>FIFTH </a:t>
            </a:r>
            <a:r>
              <a:rPr lang="en-US" sz="2400" b="1" dirty="0">
                <a:latin typeface="Century" panose="02040604050505020304" pitchFamily="18" charset="0"/>
              </a:rPr>
              <a:t>CIRCUIT COURT OF APPEALS 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ORAL  ARGUMENTS</a:t>
            </a: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1.   Oral argument was heard on July 9, 2019, by a three judge panel: Engelhardt (Trump); Elrod (G.W. Bush); and King (Carter).</a:t>
            </a:r>
          </a:p>
          <a:p>
            <a:pPr marL="0" indent="0">
              <a:buNone/>
            </a:pPr>
            <a:endParaRPr lang="en-US" sz="24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2.   Court’s questions focused mostly on standing issues: states and U.S. House standing; standing in light of federal defendant’s changed position.        </a:t>
            </a:r>
            <a:endParaRPr lang="en-US" sz="24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0979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L.  </a:t>
            </a:r>
            <a:r>
              <a:rPr lang="en-US" sz="2400" b="1" dirty="0">
                <a:latin typeface="Century" panose="02040604050505020304" pitchFamily="18" charset="0"/>
              </a:rPr>
              <a:t>FIFTH CIRCUIT COURT OF APPEALS </a:t>
            </a:r>
          </a:p>
          <a:p>
            <a:pPr marL="0" indent="0" algn="ctr">
              <a:buNone/>
            </a:pPr>
            <a:r>
              <a:rPr lang="en-US" sz="2400" b="1" dirty="0">
                <a:latin typeface="Century" panose="02040604050505020304" pitchFamily="18" charset="0"/>
              </a:rPr>
              <a:t>ORAL  </a:t>
            </a:r>
            <a:r>
              <a:rPr lang="en-US" sz="2400" b="1" dirty="0" smtClean="0">
                <a:latin typeface="Century" panose="02040604050505020304" pitchFamily="18" charset="0"/>
              </a:rPr>
              <a:t>ARGUMENTS</a:t>
            </a:r>
          </a:p>
          <a:p>
            <a:pPr marL="0" indent="0">
              <a:buNone/>
            </a:pPr>
            <a:endParaRPr lang="en-US" sz="24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3.    Blue States argued individual plaintiffs had no standing because mandate is a “choice” without penalty and so harm is “self-inflicted”. </a:t>
            </a:r>
            <a:endParaRPr lang="en-US" sz="24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4.    Court disagreed – law is a command to purchase health insurance and under Blue State theory no one could challenge a law that compels citizens to act.</a:t>
            </a:r>
          </a:p>
          <a:p>
            <a:pPr marL="457200" indent="-457200">
              <a:buAutoNum type="arabicPeriod" startAt="3"/>
            </a:pPr>
            <a:endParaRPr lang="en-US" sz="2400" dirty="0" smtClean="0">
              <a:latin typeface="Century" panose="02040604050505020304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Century" panose="02040604050505020304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2514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L.  </a:t>
            </a:r>
            <a:r>
              <a:rPr lang="en-US" sz="2400" b="1" dirty="0">
                <a:latin typeface="Century" panose="02040604050505020304" pitchFamily="18" charset="0"/>
              </a:rPr>
              <a:t>FIFTH CIRCUIT COURT OF APPEALS </a:t>
            </a:r>
          </a:p>
          <a:p>
            <a:pPr marL="0" indent="0" algn="ctr">
              <a:buNone/>
            </a:pPr>
            <a:r>
              <a:rPr lang="en-US" sz="2400" b="1" dirty="0">
                <a:latin typeface="Century" panose="02040604050505020304" pitchFamily="18" charset="0"/>
              </a:rPr>
              <a:t>ORAL  </a:t>
            </a:r>
            <a:r>
              <a:rPr lang="en-US" sz="2400" b="1" dirty="0" smtClean="0">
                <a:latin typeface="Century" panose="02040604050505020304" pitchFamily="18" charset="0"/>
              </a:rPr>
              <a:t>ARGUMENTS</a:t>
            </a:r>
          </a:p>
          <a:p>
            <a:pPr marL="0" indent="0">
              <a:buNone/>
            </a:pP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Century" panose="02040604050505020304" pitchFamily="18" charset="0"/>
              </a:rPr>
              <a:t>5.    Red States argued Blue and Red States have standing but DOJ argued that any ruling applies only to Red State plaintiffs. </a:t>
            </a:r>
          </a:p>
          <a:p>
            <a:pPr marL="0" indent="0">
              <a:buNone/>
            </a:pP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Century" panose="02040604050505020304" pitchFamily="18" charset="0"/>
              </a:rPr>
              <a:t>6.    Both Red States and DOJ </a:t>
            </a:r>
            <a:r>
              <a:rPr lang="en-US" sz="2400" dirty="0" smtClean="0">
                <a:latin typeface="Century" panose="02040604050505020304" pitchFamily="18" charset="0"/>
              </a:rPr>
              <a:t>argued </a:t>
            </a:r>
            <a:r>
              <a:rPr lang="en-US" sz="2400" dirty="0">
                <a:latin typeface="Century" panose="02040604050505020304" pitchFamily="18" charset="0"/>
              </a:rPr>
              <a:t>that U.S. House has no standing.  U.S. House argues that Blue States have standing so no need to decide U.S. House standing.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900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THE INDIVIDUAL MANDATE  CASE</a:t>
            </a:r>
            <a:endParaRPr lang="en-US" sz="2400" b="1" dirty="0">
              <a:solidFill>
                <a:srgbClr val="FF0000"/>
              </a:solidFill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entury" panose="02040604050505020304" pitchFamily="18" charset="0"/>
              </a:rPr>
              <a:t>  I. 	</a:t>
            </a:r>
            <a:r>
              <a:rPr lang="en-US" b="1" i="1" dirty="0" smtClean="0">
                <a:latin typeface="Century" panose="02040604050505020304" pitchFamily="18" charset="0"/>
              </a:rPr>
              <a:t>Texas </a:t>
            </a:r>
            <a:r>
              <a:rPr lang="en-US" b="1" i="1" dirty="0">
                <a:latin typeface="Century" panose="02040604050505020304" pitchFamily="18" charset="0"/>
              </a:rPr>
              <a:t>et al v. United States of </a:t>
            </a:r>
            <a:r>
              <a:rPr lang="en-US" b="1" i="1" dirty="0" smtClean="0">
                <a:latin typeface="Century" panose="02040604050505020304" pitchFamily="18" charset="0"/>
              </a:rPr>
              <a:t>	America et </a:t>
            </a:r>
            <a:r>
              <a:rPr lang="en-US" b="1" i="1" dirty="0">
                <a:latin typeface="Century" panose="02040604050505020304" pitchFamily="18" charset="0"/>
              </a:rPr>
              <a:t>al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23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L.  </a:t>
            </a:r>
            <a:r>
              <a:rPr lang="en-US" sz="2400" b="1" dirty="0">
                <a:latin typeface="Century" panose="02040604050505020304" pitchFamily="18" charset="0"/>
              </a:rPr>
              <a:t>FIFTH CIRCUIT COURT OF APPEALS </a:t>
            </a:r>
          </a:p>
          <a:p>
            <a:pPr marL="0" indent="0" algn="ctr">
              <a:buNone/>
            </a:pPr>
            <a:r>
              <a:rPr lang="en-US" sz="2400" b="1" dirty="0">
                <a:latin typeface="Century" panose="02040604050505020304" pitchFamily="18" charset="0"/>
              </a:rPr>
              <a:t>ORAL  </a:t>
            </a:r>
            <a:r>
              <a:rPr lang="en-US" sz="2400" b="1" dirty="0" smtClean="0">
                <a:latin typeface="Century" panose="02040604050505020304" pitchFamily="18" charset="0"/>
              </a:rPr>
              <a:t>ARGUMENTS</a:t>
            </a:r>
          </a:p>
          <a:p>
            <a:pPr marL="0" indent="0" algn="just">
              <a:buNone/>
            </a:pPr>
            <a:endParaRPr lang="en-US" sz="2400" dirty="0">
              <a:latin typeface="Century" panose="02040604050505020304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7.    Court noted that U.S. House is not representing the Congress – Senate did not join suit so not a Separation of Powers or Executive Enforcement controversy.  </a:t>
            </a:r>
            <a:endParaRPr lang="en-US" sz="2400" dirty="0">
              <a:latin typeface="Century" panose="02040604050505020304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Century" panose="02040604050505020304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8</a:t>
            </a:r>
            <a:r>
              <a:rPr lang="en-US" sz="2400" dirty="0">
                <a:latin typeface="Century" panose="02040604050505020304" pitchFamily="18" charset="0"/>
              </a:rPr>
              <a:t>.    Blue States </a:t>
            </a:r>
            <a:r>
              <a:rPr lang="en-US" sz="2400" dirty="0" smtClean="0">
                <a:latin typeface="Century" panose="02040604050505020304" pitchFamily="18" charset="0"/>
              </a:rPr>
              <a:t>argued </a:t>
            </a:r>
            <a:r>
              <a:rPr lang="en-US" sz="2400" dirty="0">
                <a:latin typeface="Century" panose="02040604050505020304" pitchFamily="18" charset="0"/>
              </a:rPr>
              <a:t>that the tax remains but is set at $0 and the rest of the ACA remains as intended by 2017 Congress.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7038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L.  </a:t>
            </a:r>
            <a:r>
              <a:rPr lang="en-US" sz="2400" b="1" dirty="0">
                <a:latin typeface="Century" panose="02040604050505020304" pitchFamily="18" charset="0"/>
              </a:rPr>
              <a:t>FIFTH CIRCUIT COURT OF APPEALS </a:t>
            </a:r>
          </a:p>
          <a:p>
            <a:pPr marL="0" indent="0" algn="ctr">
              <a:buNone/>
            </a:pPr>
            <a:r>
              <a:rPr lang="en-US" sz="2400" b="1" dirty="0">
                <a:latin typeface="Century" panose="02040604050505020304" pitchFamily="18" charset="0"/>
              </a:rPr>
              <a:t>ORAL  </a:t>
            </a:r>
            <a:r>
              <a:rPr lang="en-US" sz="2400" b="1" dirty="0" smtClean="0">
                <a:latin typeface="Century" panose="02040604050505020304" pitchFamily="18" charset="0"/>
              </a:rPr>
              <a:t>ARGUMENTS</a:t>
            </a:r>
          </a:p>
          <a:p>
            <a:pPr marL="0" indent="0">
              <a:buNone/>
            </a:pPr>
            <a:endParaRPr lang="en-US" sz="24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9.    Red States argued that ACA’s own findings establish “inseverability” of the mandate and the whole ACA and findings remain in the statute.</a:t>
            </a:r>
          </a:p>
          <a:p>
            <a:pPr marL="0" indent="0">
              <a:buNone/>
            </a:pPr>
            <a:endParaRPr lang="en-US" sz="24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10.   Court noted </a:t>
            </a:r>
            <a:r>
              <a:rPr lang="en-US" sz="2400" dirty="0">
                <a:latin typeface="Century" panose="02040604050505020304" pitchFamily="18" charset="0"/>
              </a:rPr>
              <a:t>that the Congress can fix the issues and it is not the task of the courts to rewrite the ACA – Court is a “taxidermist’ for Congress (Engelhardt).  </a:t>
            </a:r>
          </a:p>
          <a:p>
            <a:pPr marL="457200" indent="-457200">
              <a:buAutoNum type="arabicPeriod" startAt="9"/>
            </a:pPr>
            <a:endParaRPr lang="en-US" sz="2400" dirty="0" smtClean="0"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4751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L.  </a:t>
            </a:r>
            <a:r>
              <a:rPr lang="en-US" sz="2400" b="1" dirty="0">
                <a:latin typeface="Century" panose="02040604050505020304" pitchFamily="18" charset="0"/>
              </a:rPr>
              <a:t>FIFTH CIRCUIT COURT OF APPEALS </a:t>
            </a:r>
          </a:p>
          <a:p>
            <a:pPr marL="0" indent="0" algn="ctr">
              <a:buNone/>
            </a:pPr>
            <a:r>
              <a:rPr lang="en-US" sz="2400" b="1" dirty="0">
                <a:latin typeface="Century" panose="02040604050505020304" pitchFamily="18" charset="0"/>
              </a:rPr>
              <a:t>ORAL  </a:t>
            </a:r>
            <a:r>
              <a:rPr lang="en-US" sz="2400" b="1" dirty="0" smtClean="0">
                <a:latin typeface="Century" panose="02040604050505020304" pitchFamily="18" charset="0"/>
              </a:rPr>
              <a:t>ARGUMENTS</a:t>
            </a:r>
          </a:p>
          <a:p>
            <a:pPr marL="0" indent="0">
              <a:buNone/>
            </a:pP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11.    DOJ argued that the entire ACA is inseverable from the individual mandate but that the Court should enjoin only provisions directly affecting the plaintiffs and not nationwide.</a:t>
            </a:r>
          </a:p>
          <a:p>
            <a:pPr marL="0" indent="0">
              <a:buNone/>
            </a:pPr>
            <a:endParaRPr lang="en-US" sz="24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12.    Red and Blue States disagreed with DOJ’s position that the District Court’s ruling was limited and not a nationwide injunction.</a:t>
            </a:r>
            <a:endParaRPr lang="en-US" sz="2400" dirty="0"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0905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M.  </a:t>
            </a:r>
            <a:r>
              <a:rPr lang="en-US" sz="2400" b="1" dirty="0" smtClean="0">
                <a:latin typeface="Century" panose="02040604050505020304" pitchFamily="18" charset="0"/>
              </a:rPr>
              <a:t>NOTE ON SEVERABILITY JURISPRUDENCE:</a:t>
            </a:r>
          </a:p>
          <a:p>
            <a:pPr marL="0" indent="0" algn="ctr">
              <a:buNone/>
            </a:pPr>
            <a:r>
              <a:rPr lang="en-US" sz="2400" b="1" i="1" dirty="0" smtClean="0">
                <a:latin typeface="Century" panose="02040604050505020304" pitchFamily="18" charset="0"/>
              </a:rPr>
              <a:t>ALASKA AIRLINES v. BROCK (1987)</a:t>
            </a:r>
          </a:p>
          <a:p>
            <a:pPr marL="0" indent="0">
              <a:buNone/>
            </a:pP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1.   First, court determines if remainder of statute will operate in the manner Congress intended; if not remainder is invalidated?</a:t>
            </a:r>
          </a:p>
          <a:p>
            <a:pPr marL="0" indent="0">
              <a:buNone/>
            </a:pPr>
            <a:endParaRPr lang="en-US" sz="24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2.   Second, if remainder can operate as intended, would Congress have enacted remainder standing alone and without the invalid provision?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9765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Century" panose="02040604050505020304" pitchFamily="18" charset="0"/>
              </a:rPr>
              <a:t>ASSOCIATION HEALTH PLANS CASE</a:t>
            </a:r>
            <a:endParaRPr lang="en-US" sz="2400" b="1" dirty="0">
              <a:solidFill>
                <a:schemeClr val="tx2"/>
              </a:solidFill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entury" panose="02040604050505020304" pitchFamily="18" charset="0"/>
              </a:rPr>
              <a:t>II</a:t>
            </a:r>
            <a:r>
              <a:rPr lang="en-US" dirty="0">
                <a:latin typeface="Century" panose="02040604050505020304" pitchFamily="18" charset="0"/>
              </a:rPr>
              <a:t>.	</a:t>
            </a:r>
            <a:r>
              <a:rPr lang="en-US" b="1" i="1" dirty="0">
                <a:latin typeface="Century" panose="02040604050505020304" pitchFamily="18" charset="0"/>
              </a:rPr>
              <a:t>State of New York et al v. United </a:t>
            </a:r>
            <a:r>
              <a:rPr lang="en-US" b="1" i="1" dirty="0" smtClean="0">
                <a:latin typeface="Century" panose="02040604050505020304" pitchFamily="18" charset="0"/>
              </a:rPr>
              <a:t>	States </a:t>
            </a:r>
            <a:r>
              <a:rPr lang="en-US" b="1" i="1" dirty="0">
                <a:latin typeface="Century" panose="02040604050505020304" pitchFamily="18" charset="0"/>
              </a:rPr>
              <a:t>Department of Labor et al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84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Century" panose="02040604050505020304" pitchFamily="18" charset="0"/>
              </a:rPr>
              <a:t>II</a:t>
            </a:r>
            <a:r>
              <a:rPr lang="en-US" b="1" dirty="0">
                <a:solidFill>
                  <a:schemeClr val="tx2"/>
                </a:solidFill>
                <a:latin typeface="Century" panose="02040604050505020304" pitchFamily="18" charset="0"/>
              </a:rPr>
              <a:t>.  </a:t>
            </a:r>
            <a:r>
              <a:rPr lang="en-US" b="1" i="1" dirty="0" smtClean="0">
                <a:solidFill>
                  <a:schemeClr val="tx2"/>
                </a:solidFill>
                <a:latin typeface="Century" panose="02040604050505020304" pitchFamily="18" charset="0"/>
              </a:rPr>
              <a:t>New York </a:t>
            </a:r>
            <a:r>
              <a:rPr lang="en-US" b="1" i="1" dirty="0">
                <a:solidFill>
                  <a:schemeClr val="tx2"/>
                </a:solidFill>
                <a:latin typeface="Century" panose="02040604050505020304" pitchFamily="18" charset="0"/>
              </a:rPr>
              <a:t>v. </a:t>
            </a:r>
            <a:r>
              <a:rPr lang="en-US" b="1" i="1" dirty="0" smtClean="0">
                <a:solidFill>
                  <a:schemeClr val="tx2"/>
                </a:solidFill>
                <a:latin typeface="Century" panose="02040604050505020304" pitchFamily="18" charset="0"/>
              </a:rPr>
              <a:t>US DOL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A.  TIMELINE</a:t>
            </a: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1.   June 21, 2018, U.S. Department of Labor publishes final rule for Association Health Plans.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514350" indent="-514350">
              <a:buAutoNum type="arabicPeriod" startAt="2"/>
            </a:pPr>
            <a:r>
              <a:rPr lang="en-US" sz="2800" dirty="0" smtClean="0">
                <a:latin typeface="Century" panose="02040604050505020304" pitchFamily="18" charset="0"/>
              </a:rPr>
              <a:t>July 26, 2018, complaint filed in District Court</a:t>
            </a: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by State of New York and 11 other Blue states</a:t>
            </a:r>
          </a:p>
          <a:p>
            <a:pPr marL="514350" indent="-514350">
              <a:buAutoNum type="arabicPeriod" startAt="2"/>
            </a:pPr>
            <a:endParaRPr lang="en-US" sz="28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3.   January </a:t>
            </a:r>
            <a:r>
              <a:rPr lang="en-US" sz="2800" dirty="0">
                <a:latin typeface="Century" panose="02040604050505020304" pitchFamily="18" charset="0"/>
              </a:rPr>
              <a:t>24, 2019, oral arguments held on New York motion for summary judgment.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38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Century" panose="02040604050505020304" pitchFamily="18" charset="0"/>
              </a:rPr>
              <a:t>II.  </a:t>
            </a:r>
            <a:r>
              <a:rPr lang="en-US" b="1" i="1" dirty="0">
                <a:solidFill>
                  <a:schemeClr val="tx2"/>
                </a:solidFill>
                <a:latin typeface="Century" panose="02040604050505020304" pitchFamily="18" charset="0"/>
              </a:rPr>
              <a:t>New York v. US DOL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A.  TIMELINE</a:t>
            </a: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4.   March 28, 2019, District Court issues order and opinion granting New York motion.</a:t>
            </a:r>
          </a:p>
          <a:p>
            <a:pPr marL="0" indent="0">
              <a:buNone/>
            </a:pPr>
            <a:endParaRPr lang="en-US" sz="28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5.   April 2, 2019, DOL posts FAQ on District Court’s ruling and impact on AHPs.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6.   May 1, 2019, Federal Defendants filed an appeal with the D.C. Circuit Court of Appeals. </a:t>
            </a: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2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Century" panose="02040604050505020304" pitchFamily="18" charset="0"/>
              </a:rPr>
              <a:t>II.  </a:t>
            </a:r>
            <a:r>
              <a:rPr lang="en-US" b="1" i="1" dirty="0">
                <a:solidFill>
                  <a:schemeClr val="tx2"/>
                </a:solidFill>
                <a:latin typeface="Century" panose="02040604050505020304" pitchFamily="18" charset="0"/>
              </a:rPr>
              <a:t>New York v. US DOL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>
              <a:buAutoNum type="alphaUcPeriod"/>
            </a:pPr>
            <a:r>
              <a:rPr lang="en-US" sz="2400" b="1" dirty="0" smtClean="0">
                <a:latin typeface="Century" panose="02040604050505020304" pitchFamily="18" charset="0"/>
              </a:rPr>
              <a:t>TIMELINE</a:t>
            </a:r>
          </a:p>
          <a:p>
            <a:pPr marL="0" indent="0">
              <a:buNone/>
            </a:pPr>
            <a:endParaRPr lang="en-US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" panose="02040604050505020304" pitchFamily="18" charset="0"/>
              </a:rPr>
              <a:t>7.   May 10, 2019, court order set briefing schedule for all parties.</a:t>
            </a:r>
          </a:p>
          <a:p>
            <a:pPr marL="0" indent="0">
              <a:buNone/>
            </a:pPr>
            <a:r>
              <a:rPr lang="en-US" dirty="0" smtClean="0">
                <a:latin typeface="Century" panose="020406040505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entury" panose="02040604050505020304" pitchFamily="18" charset="0"/>
              </a:rPr>
              <a:t>8.   September </a:t>
            </a:r>
            <a:r>
              <a:rPr lang="en-US" dirty="0">
                <a:latin typeface="Century" panose="02040604050505020304" pitchFamily="18" charset="0"/>
              </a:rPr>
              <a:t>11, 2019, </a:t>
            </a:r>
            <a:r>
              <a:rPr lang="en-US" dirty="0" smtClean="0">
                <a:latin typeface="Century" panose="02040604050505020304" pitchFamily="18" charset="0"/>
              </a:rPr>
              <a:t>D.C</a:t>
            </a:r>
            <a:r>
              <a:rPr lang="en-US" dirty="0">
                <a:latin typeface="Century" panose="02040604050505020304" pitchFamily="18" charset="0"/>
              </a:rPr>
              <a:t>. Circuit scheduled oral arguments for November 11, 2019.  </a:t>
            </a:r>
          </a:p>
          <a:p>
            <a:pPr marL="0" indent="0">
              <a:buNone/>
            </a:pPr>
            <a:endParaRPr lang="en-US" dirty="0" smtClean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4602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Century" panose="02040604050505020304" pitchFamily="18" charset="0"/>
              </a:rPr>
              <a:t>II.  </a:t>
            </a:r>
            <a:r>
              <a:rPr lang="en-US" b="1" i="1" dirty="0">
                <a:solidFill>
                  <a:schemeClr val="tx2"/>
                </a:solidFill>
                <a:latin typeface="Century" panose="02040604050505020304" pitchFamily="18" charset="0"/>
              </a:rPr>
              <a:t>New York v. US DOL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9600" b="1" dirty="0" smtClean="0">
                <a:latin typeface="Century" panose="02040604050505020304" pitchFamily="18" charset="0"/>
              </a:rPr>
              <a:t>A.  TIMELINE</a:t>
            </a:r>
            <a:endParaRPr lang="en-US" sz="96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96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11200" dirty="0" smtClean="0">
                <a:latin typeface="Century" panose="02040604050505020304" pitchFamily="18" charset="0"/>
              </a:rPr>
              <a:t>9.  D.C. Circuit will issue order and decision after oral arguments.  Could be December 2019 or January 2020.</a:t>
            </a:r>
          </a:p>
          <a:p>
            <a:pPr marL="0" indent="0">
              <a:buNone/>
            </a:pPr>
            <a:endParaRPr lang="en-US" sz="112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11200" dirty="0" smtClean="0">
                <a:latin typeface="Century" panose="02040604050505020304" pitchFamily="18" charset="0"/>
              </a:rPr>
              <a:t>10.  Parties will file Petition for Certiorari to SCOTUS for review during the October 2019 Term.  </a:t>
            </a:r>
          </a:p>
          <a:p>
            <a:pPr marL="0" indent="0">
              <a:buNone/>
            </a:pPr>
            <a:endParaRPr lang="en-US" sz="74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7400" dirty="0" smtClean="0">
                <a:latin typeface="Century" panose="02040604050505020304" pitchFamily="18" charset="0"/>
              </a:rPr>
              <a:t>  </a:t>
            </a:r>
            <a:endParaRPr lang="en-US" sz="7400" dirty="0">
              <a:latin typeface="Century" panose="020406040505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111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Century" panose="02040604050505020304" pitchFamily="18" charset="0"/>
              </a:rPr>
              <a:t>II.  </a:t>
            </a:r>
            <a:r>
              <a:rPr lang="en-US" b="1" i="1" dirty="0">
                <a:solidFill>
                  <a:schemeClr val="tx2"/>
                </a:solidFill>
                <a:latin typeface="Century" panose="02040604050505020304" pitchFamily="18" charset="0"/>
              </a:rPr>
              <a:t>New York v. US DOL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600" b="1" dirty="0" smtClean="0">
                <a:latin typeface="Century" panose="02040604050505020304" pitchFamily="18" charset="0"/>
              </a:rPr>
              <a:t>B.    BLUE STATES’ ARGUMENTS</a:t>
            </a:r>
          </a:p>
          <a:p>
            <a:pPr marL="0" indent="0">
              <a:buNone/>
            </a:pPr>
            <a:endParaRPr lang="en-US" sz="2400" b="1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1.  Final rule unlawfully overrides the Affordable Care Act’s employer-group market structure with the association health plans.</a:t>
            </a:r>
            <a:r>
              <a:rPr lang="en-US" sz="2800" b="1" dirty="0" smtClean="0">
                <a:latin typeface="Century" panose="02040604050505020304" pitchFamily="18" charset="0"/>
              </a:rPr>
              <a:t> </a:t>
            </a:r>
          </a:p>
          <a:p>
            <a:pPr marL="0" indent="0">
              <a:buNone/>
            </a:pPr>
            <a:endParaRPr lang="en-US" sz="28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2.  Final rule unlawfully expands the ERISA definition of “employer” to include a “working owner”.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3.  Final rule is an arbitrary and capricious departure from long-standing  interpretations of “bona fide association”.  </a:t>
            </a: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800" b="1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57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b="1" i="1" dirty="0">
              <a:solidFill>
                <a:srgbClr val="FF0000"/>
              </a:solidFill>
              <a:latin typeface="Century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A.  TIMELINE</a:t>
            </a: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1.   December </a:t>
            </a:r>
            <a:r>
              <a:rPr lang="en-US" sz="2800" dirty="0">
                <a:latin typeface="Century" panose="02040604050505020304" pitchFamily="18" charset="0"/>
              </a:rPr>
              <a:t>22, 2017, Tax Cut and Jobs Act of 2017 </a:t>
            </a:r>
            <a:r>
              <a:rPr lang="en-US" sz="2800" dirty="0" smtClean="0">
                <a:latin typeface="Century" panose="02040604050505020304" pitchFamily="18" charset="0"/>
              </a:rPr>
              <a:t>is signed into law.</a:t>
            </a:r>
          </a:p>
          <a:p>
            <a:pPr marL="0" indent="0">
              <a:buNone/>
            </a:pPr>
            <a:endParaRPr lang="en-US" sz="28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2.   February 26, 2018, complaint filed in District Court by 20 Red States.</a:t>
            </a:r>
          </a:p>
          <a:p>
            <a:pPr marL="0" indent="0">
              <a:buNone/>
            </a:pPr>
            <a:endParaRPr lang="en-US" sz="28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3.   April 9, 2018, petition filed to intervene as Defendants by 17 Blue States and DC.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7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Century" panose="02040604050505020304" pitchFamily="18" charset="0"/>
              </a:rPr>
              <a:t>II.  </a:t>
            </a:r>
            <a:r>
              <a:rPr lang="en-US" b="1" i="1" dirty="0">
                <a:solidFill>
                  <a:schemeClr val="tx2"/>
                </a:solidFill>
                <a:latin typeface="Century" panose="02040604050505020304" pitchFamily="18" charset="0"/>
              </a:rPr>
              <a:t>New York v. US DOL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C.  FEDERAL  DEFENDANTS’  REPLY</a:t>
            </a:r>
          </a:p>
          <a:p>
            <a:pPr marL="0" indent="0" algn="ctr">
              <a:buNone/>
            </a:pP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1.  ERISA statutory term “employer” includes a group or association of employers acting in relation to an employee benefit plan.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2.  AHP </a:t>
            </a:r>
            <a:r>
              <a:rPr lang="en-US" sz="2800" dirty="0">
                <a:latin typeface="Century" panose="02040604050505020304" pitchFamily="18" charset="0"/>
              </a:rPr>
              <a:t>final rule is a reasonable interpretation of ERISA term “employer” because it is </a:t>
            </a:r>
            <a:r>
              <a:rPr lang="en-US" sz="2800" dirty="0" smtClean="0">
                <a:latin typeface="Century" panose="02040604050505020304" pitchFamily="18" charset="0"/>
              </a:rPr>
              <a:t>ambiguous and “group or association” is undefined.</a:t>
            </a:r>
          </a:p>
          <a:p>
            <a:pPr marL="0" indent="0">
              <a:buNone/>
            </a:pPr>
            <a:endParaRPr lang="en-US" sz="24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3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Century" panose="02040604050505020304" pitchFamily="18" charset="0"/>
              </a:rPr>
              <a:t>II.  </a:t>
            </a:r>
            <a:r>
              <a:rPr lang="en-US" b="1" i="1" dirty="0">
                <a:solidFill>
                  <a:schemeClr val="tx2"/>
                </a:solidFill>
                <a:latin typeface="Century" panose="02040604050505020304" pitchFamily="18" charset="0"/>
              </a:rPr>
              <a:t>New York v. US DOL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C.  FEDERAL  DEFENDANTS’  REPLY</a:t>
            </a: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3.  Federal </a:t>
            </a:r>
            <a:r>
              <a:rPr lang="en-US" sz="2800" dirty="0">
                <a:latin typeface="Century" panose="02040604050505020304" pitchFamily="18" charset="0"/>
              </a:rPr>
              <a:t>agencies may permissibly modify long-held sub-regulatory guidance and not foreclosed by other statutory provisions</a:t>
            </a:r>
            <a:r>
              <a:rPr lang="en-US" sz="2800" dirty="0" smtClean="0">
                <a:latin typeface="Century" panose="02040604050505020304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4.  Statutory definition of “employer” is silent with respect to number of “employees” and final rule is a “reasonable” interpretation. </a:t>
            </a: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19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Century" panose="02040604050505020304" pitchFamily="18" charset="0"/>
              </a:rPr>
              <a:t>II.  </a:t>
            </a:r>
            <a:r>
              <a:rPr lang="en-US" b="1" i="1" dirty="0">
                <a:solidFill>
                  <a:schemeClr val="tx2"/>
                </a:solidFill>
                <a:latin typeface="Century" panose="02040604050505020304" pitchFamily="18" charset="0"/>
              </a:rPr>
              <a:t>New York v. US DOL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800" b="1" dirty="0" smtClean="0">
                <a:latin typeface="Century" panose="02040604050505020304" pitchFamily="18" charset="0"/>
              </a:rPr>
              <a:t>D.  DISTRICT COURT’S OPINION</a:t>
            </a:r>
          </a:p>
          <a:p>
            <a:pPr marL="0" indent="0">
              <a:buNone/>
            </a:pPr>
            <a:endParaRPr lang="en-US" sz="2400" b="1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1.   The Final Rule is clearly an end-run around the ACA to avoid the most stringent requirements of the Act.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2.   The Final Rule does violence to ERISA’s careful statutory scheme that is based on employment relationships.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3.   The Final Rule extends ERISA to cover commercial insurance transactions between unrelated parties.  </a:t>
            </a:r>
            <a:endParaRPr lang="en-US" sz="2800" dirty="0"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3626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Century" panose="02040604050505020304" pitchFamily="18" charset="0"/>
              </a:rPr>
              <a:t>II.  </a:t>
            </a:r>
            <a:r>
              <a:rPr lang="en-US" b="1" i="1" dirty="0">
                <a:solidFill>
                  <a:schemeClr val="tx2"/>
                </a:solidFill>
                <a:latin typeface="Century" panose="02040604050505020304" pitchFamily="18" charset="0"/>
              </a:rPr>
              <a:t>New York v. US DOL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D.  DISTRICT </a:t>
            </a:r>
            <a:r>
              <a:rPr lang="en-US" sz="2400" b="1" dirty="0">
                <a:latin typeface="Century" panose="02040604050505020304" pitchFamily="18" charset="0"/>
              </a:rPr>
              <a:t>COURT’S </a:t>
            </a:r>
            <a:r>
              <a:rPr lang="en-US" sz="2400" b="1" dirty="0" smtClean="0">
                <a:latin typeface="Century" panose="02040604050505020304" pitchFamily="18" charset="0"/>
              </a:rPr>
              <a:t>OPINION</a:t>
            </a:r>
          </a:p>
          <a:p>
            <a:pPr marL="0" indent="0">
              <a:buNone/>
            </a:pPr>
            <a:endParaRPr lang="en-US" sz="28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4.   The AHP is an entrepreneurial venture selling insurance outside of ERISA’s “employment relationship” scope.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5.   The Final Rule has no meaningful limit on associations having a commonality of interest or control to be ERISA “employers”.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653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Century" panose="02040604050505020304" pitchFamily="18" charset="0"/>
              </a:rPr>
              <a:t>II.  </a:t>
            </a:r>
            <a:r>
              <a:rPr lang="en-US" b="1" i="1" dirty="0">
                <a:solidFill>
                  <a:schemeClr val="tx2"/>
                </a:solidFill>
                <a:latin typeface="Century" panose="02040604050505020304" pitchFamily="18" charset="0"/>
              </a:rPr>
              <a:t>New York v. US DOL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600" b="1" dirty="0" smtClean="0">
                <a:latin typeface="Century" panose="02040604050505020304" pitchFamily="18" charset="0"/>
              </a:rPr>
              <a:t>D.  DISTRICT </a:t>
            </a:r>
            <a:r>
              <a:rPr lang="en-US" sz="2600" b="1" dirty="0">
                <a:latin typeface="Century" panose="02040604050505020304" pitchFamily="18" charset="0"/>
              </a:rPr>
              <a:t>COURT’S </a:t>
            </a:r>
            <a:r>
              <a:rPr lang="en-US" sz="2600" b="1" dirty="0" smtClean="0">
                <a:latin typeface="Century" panose="02040604050505020304" pitchFamily="18" charset="0"/>
              </a:rPr>
              <a:t>OPINION</a:t>
            </a:r>
          </a:p>
          <a:p>
            <a:pPr marL="0" indent="0">
              <a:buNone/>
            </a:pPr>
            <a:endParaRPr lang="en-US" sz="26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Century" panose="02040604050505020304" pitchFamily="18" charset="0"/>
              </a:rPr>
              <a:t>6.   The inclusion of “working owners” in contrary to the text of ERISA that requires an “employment relationship”.</a:t>
            </a:r>
          </a:p>
          <a:p>
            <a:pPr marL="0" indent="0">
              <a:buNone/>
            </a:pPr>
            <a:endParaRPr lang="en-US" sz="30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Century" panose="02040604050505020304" pitchFamily="18" charset="0"/>
              </a:rPr>
              <a:t>7.   ERISA defines an “employee” to be an individual employed by an employer and so anticipates two parties.</a:t>
            </a:r>
            <a:endParaRPr lang="en-US" sz="30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" panose="02040604050505020304" pitchFamily="18" charset="0"/>
              </a:rPr>
              <a:t> 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1201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Century" panose="02040604050505020304" pitchFamily="18" charset="0"/>
              </a:rPr>
              <a:t>II.  </a:t>
            </a:r>
            <a:r>
              <a:rPr lang="en-US" b="1" i="1" dirty="0">
                <a:solidFill>
                  <a:schemeClr val="tx2"/>
                </a:solidFill>
                <a:latin typeface="Century" panose="02040604050505020304" pitchFamily="18" charset="0"/>
              </a:rPr>
              <a:t>New York v. US DOL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800" b="1" dirty="0" smtClean="0">
                <a:latin typeface="Century" panose="02040604050505020304" pitchFamily="18" charset="0"/>
              </a:rPr>
              <a:t>D.  DISTRICT </a:t>
            </a:r>
            <a:r>
              <a:rPr lang="en-US" sz="2800" b="1" dirty="0">
                <a:latin typeface="Century" panose="02040604050505020304" pitchFamily="18" charset="0"/>
              </a:rPr>
              <a:t>COURT’S OPINION</a:t>
            </a:r>
          </a:p>
          <a:p>
            <a:pPr marL="0" indent="0">
              <a:buNone/>
            </a:pPr>
            <a:endParaRPr lang="en-US" sz="24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Century" panose="02040604050505020304" pitchFamily="18" charset="0"/>
              </a:rPr>
              <a:t>8.   The bona fide association and working owner provisions are unlawful and vacated.</a:t>
            </a:r>
          </a:p>
          <a:p>
            <a:pPr marL="0" indent="0">
              <a:buNone/>
            </a:pPr>
            <a:endParaRPr lang="en-US" sz="30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Century" panose="02040604050505020304" pitchFamily="18" charset="0"/>
              </a:rPr>
              <a:t>9.   The Final Rule includes a “severability” clause and remands the rule to DOL for consideration.</a:t>
            </a:r>
          </a:p>
          <a:p>
            <a:pPr marL="0" indent="0">
              <a:buNone/>
            </a:pPr>
            <a:endParaRPr lang="en-US" sz="30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Century" panose="02040604050505020304" pitchFamily="18" charset="0"/>
              </a:rPr>
              <a:t>10.  Not vacated are the subsections captioned “(a) </a:t>
            </a:r>
          </a:p>
          <a:p>
            <a:pPr marL="0" indent="0">
              <a:buNone/>
            </a:pPr>
            <a:r>
              <a:rPr lang="en-US" sz="3000" dirty="0" smtClean="0">
                <a:latin typeface="Century" panose="02040604050505020304" pitchFamily="18" charset="0"/>
              </a:rPr>
              <a:t>In general”, “(d) Nondiscrimination”, “(f) Applicability dates”. </a:t>
            </a:r>
          </a:p>
          <a:p>
            <a:pPr marL="0" indent="0">
              <a:buNone/>
            </a:pPr>
            <a:endParaRPr lang="en-US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2337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Century" panose="02040604050505020304" pitchFamily="18" charset="0"/>
              </a:rPr>
              <a:t>II.  </a:t>
            </a:r>
            <a:r>
              <a:rPr lang="en-US" b="1" i="1" dirty="0">
                <a:solidFill>
                  <a:schemeClr val="tx2"/>
                </a:solidFill>
                <a:latin typeface="Century" panose="02040604050505020304" pitchFamily="18" charset="0"/>
              </a:rPr>
              <a:t>New York v. US DOL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ctr">
              <a:buAutoNum type="alphaUcPeriod" startAt="5"/>
            </a:pPr>
            <a:r>
              <a:rPr lang="en-US" sz="2400" b="1" dirty="0" smtClean="0">
                <a:latin typeface="Century" panose="02040604050505020304" pitchFamily="18" charset="0"/>
              </a:rPr>
              <a:t>U.S. COURT OF APPEALS FOR THE D.C. CIRCUIT – Background</a:t>
            </a:r>
          </a:p>
          <a:p>
            <a:pPr marL="0" indent="0">
              <a:buNone/>
            </a:pPr>
            <a:endParaRPr lang="en-US" sz="24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1.   Maintains a reputation as the nation’s expert court on administrative law and the Federal Administrative Procedures Act (“APA”).</a:t>
            </a: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   </a:t>
            </a: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2.   The court has 12 (twelve) active judges – 5 appointed by a Republican President (3 by President Trump), and 7 by a Democrat President (4 by President Obama).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5499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Century" panose="02040604050505020304" pitchFamily="18" charset="0"/>
              </a:rPr>
              <a:t>II.  </a:t>
            </a:r>
            <a:r>
              <a:rPr lang="en-US" b="1" i="1" dirty="0">
                <a:solidFill>
                  <a:schemeClr val="tx2"/>
                </a:solidFill>
                <a:latin typeface="Century" panose="02040604050505020304" pitchFamily="18" charset="0"/>
              </a:rPr>
              <a:t>New York v. US DOL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ctr">
              <a:buAutoNum type="alphaUcPeriod" startAt="5"/>
            </a:pPr>
            <a:r>
              <a:rPr lang="en-US" sz="2400" b="1" dirty="0" smtClean="0">
                <a:latin typeface="Century" panose="02040604050505020304" pitchFamily="18" charset="0"/>
              </a:rPr>
              <a:t>U.S</a:t>
            </a:r>
            <a:r>
              <a:rPr lang="en-US" sz="2400" b="1" dirty="0">
                <a:latin typeface="Century" panose="02040604050505020304" pitchFamily="18" charset="0"/>
              </a:rPr>
              <a:t>. </a:t>
            </a:r>
            <a:r>
              <a:rPr lang="en-US" sz="2400" b="1" dirty="0" smtClean="0">
                <a:latin typeface="Century" panose="02040604050505020304" pitchFamily="18" charset="0"/>
              </a:rPr>
              <a:t>COURT OF APPEALS FOR THE </a:t>
            </a:r>
            <a:r>
              <a:rPr lang="en-US" sz="2400" b="1" dirty="0">
                <a:latin typeface="Century" panose="02040604050505020304" pitchFamily="18" charset="0"/>
              </a:rPr>
              <a:t>D.C. </a:t>
            </a:r>
            <a:r>
              <a:rPr lang="en-US" sz="2400" b="1" dirty="0" smtClean="0">
                <a:latin typeface="Century" panose="02040604050505020304" pitchFamily="18" charset="0"/>
              </a:rPr>
              <a:t>CIRCUIT </a:t>
            </a:r>
            <a:r>
              <a:rPr lang="en-US" sz="2400" b="1" dirty="0">
                <a:latin typeface="Century" panose="02040604050505020304" pitchFamily="18" charset="0"/>
              </a:rPr>
              <a:t>– </a:t>
            </a:r>
            <a:r>
              <a:rPr lang="en-US" sz="2400" b="1" dirty="0" smtClean="0">
                <a:latin typeface="Century" panose="02040604050505020304" pitchFamily="18" charset="0"/>
              </a:rPr>
              <a:t>Background</a:t>
            </a:r>
          </a:p>
          <a:p>
            <a:pPr marL="0" indent="0" algn="ctr">
              <a:buNone/>
            </a:pP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Century" panose="02040604050505020304" pitchFamily="18" charset="0"/>
              </a:rPr>
              <a:t>3.   Four of the current nine Justices on the Supreme Court are alumni of the court – John Roberts, Clarence Thomas, Ruth Bader Ginsberg, and Brett Kavanaugh.</a:t>
            </a:r>
          </a:p>
          <a:p>
            <a:pPr marL="0" indent="0">
              <a:buNone/>
            </a:pPr>
            <a:endParaRPr lang="en-US" sz="2400" b="1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4.   The late Justice Antonin Scalia also served on this court.</a:t>
            </a:r>
          </a:p>
          <a:p>
            <a:pPr marL="0" indent="0">
              <a:buNone/>
            </a:pP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5952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SHORT-TERM LIMITED DURATION INSURANCE CASE</a:t>
            </a:r>
            <a:endParaRPr lang="en-US" sz="2400" b="1" dirty="0">
              <a:solidFill>
                <a:srgbClr val="FF0000"/>
              </a:solidFill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entury" panose="02040604050505020304" pitchFamily="18" charset="0"/>
              </a:rPr>
              <a:t>III</a:t>
            </a:r>
            <a:r>
              <a:rPr lang="en-US" dirty="0">
                <a:latin typeface="Century" panose="02040604050505020304" pitchFamily="18" charset="0"/>
              </a:rPr>
              <a:t>.	</a:t>
            </a:r>
            <a:r>
              <a:rPr lang="en-US" b="1" i="1" dirty="0">
                <a:latin typeface="Century" panose="02040604050505020304" pitchFamily="18" charset="0"/>
              </a:rPr>
              <a:t>Association for Community Affiliated </a:t>
            </a:r>
            <a:r>
              <a:rPr lang="en-US" b="1" i="1" dirty="0" smtClean="0">
                <a:latin typeface="Century" panose="02040604050505020304" pitchFamily="18" charset="0"/>
              </a:rPr>
              <a:t>	Plans </a:t>
            </a:r>
            <a:r>
              <a:rPr lang="en-US" b="1" i="1" dirty="0">
                <a:latin typeface="Century" panose="02040604050505020304" pitchFamily="18" charset="0"/>
              </a:rPr>
              <a:t>et al v. United States </a:t>
            </a:r>
            <a:r>
              <a:rPr lang="en-US" b="1" i="1" dirty="0" smtClean="0">
                <a:latin typeface="Century" panose="02040604050505020304" pitchFamily="18" charset="0"/>
              </a:rPr>
              <a:t>	Department </a:t>
            </a:r>
            <a:r>
              <a:rPr lang="en-US" b="1" i="1" dirty="0">
                <a:latin typeface="Century" panose="02040604050505020304" pitchFamily="18" charset="0"/>
              </a:rPr>
              <a:t>of the Treasury et al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69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III</a:t>
            </a:r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. </a:t>
            </a:r>
            <a:r>
              <a:rPr lang="en-US" b="1" i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ACAP v.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US </a:t>
            </a:r>
            <a:r>
              <a:rPr lang="en-US" b="1" i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TREASURY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A.  TIMELINE</a:t>
            </a:r>
          </a:p>
          <a:p>
            <a:pPr marL="0" indent="0">
              <a:buNone/>
            </a:pPr>
            <a:endParaRPr lang="en-US" sz="24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1.   August 3, 2018, ACA Tri-Agencies publish final rule for Short-Term, Limited-Duration Health Insurance.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2.   September 14, 2018, complaint filed in District Court by Association for Community Affiliated Plans and 6 other organizations.</a:t>
            </a:r>
          </a:p>
          <a:p>
            <a:pPr marL="0" indent="0">
              <a:buNone/>
            </a:pPr>
            <a:endParaRPr lang="en-US" sz="24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7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A.  TIMELINE</a:t>
            </a: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4.   September </a:t>
            </a:r>
            <a:r>
              <a:rPr lang="en-US" sz="2800" dirty="0">
                <a:latin typeface="Century" panose="02040604050505020304" pitchFamily="18" charset="0"/>
              </a:rPr>
              <a:t>5, 2018, oral argument </a:t>
            </a:r>
            <a:r>
              <a:rPr lang="en-US" sz="2800" dirty="0" smtClean="0">
                <a:latin typeface="Century" panose="02040604050505020304" pitchFamily="18" charset="0"/>
              </a:rPr>
              <a:t>held in District Court. 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5.   November 6, 2018, Federal Election Day.</a:t>
            </a: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 </a:t>
            </a: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6.   December 14, 2018, District Court rules for the plaintiffs and issues order and opinion for partial summary judgment.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36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3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III.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ACAP v. US TREASURY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A.  TIMELINE</a:t>
            </a:r>
          </a:p>
          <a:p>
            <a:pPr marL="0" indent="0">
              <a:buNone/>
            </a:pPr>
            <a:endParaRPr lang="en-US" sz="28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4.    October 25, 2018, Hearing on Preliminary Injunction; Parties change to Summary Judgement. 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5</a:t>
            </a:r>
            <a:r>
              <a:rPr lang="en-US" sz="2800" dirty="0">
                <a:latin typeface="Century" panose="02040604050505020304" pitchFamily="18" charset="0"/>
              </a:rPr>
              <a:t>. May 21, 2019, District Court held a second hearing on Motion for Summary Judgment.</a:t>
            </a: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 </a:t>
            </a:r>
            <a:endParaRPr lang="en-US" sz="28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8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III.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ACAP v. US TREASURY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A.  TIMELINE</a:t>
            </a: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" panose="02040604050505020304" pitchFamily="18" charset="0"/>
              </a:rPr>
              <a:t>   </a:t>
            </a:r>
            <a:endParaRPr lang="en-US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7.   July 19, 2019, District Court issued its order and ruling denying ACAP motion for Summary Judgment and upholding the final STLDI rule.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8.   July 30, 2019,  ACAP filed its appeal </a:t>
            </a:r>
            <a:r>
              <a:rPr lang="en-US" sz="2800" dirty="0">
                <a:latin typeface="Century" panose="02040604050505020304" pitchFamily="18" charset="0"/>
              </a:rPr>
              <a:t>to the D.C. Circuit Court of </a:t>
            </a:r>
            <a:r>
              <a:rPr lang="en-US" sz="2800" dirty="0" smtClean="0">
                <a:latin typeface="Century" panose="02040604050505020304" pitchFamily="18" charset="0"/>
              </a:rPr>
              <a:t>Appeals  </a:t>
            </a:r>
            <a:r>
              <a:rPr lang="en-US" sz="2800" dirty="0">
                <a:latin typeface="Century" panose="02040604050505020304" pitchFamily="18" charset="0"/>
              </a:rPr>
              <a:t>– </a:t>
            </a:r>
            <a:r>
              <a:rPr lang="en-US" sz="2800" dirty="0" smtClean="0">
                <a:latin typeface="Century" panose="02040604050505020304" pitchFamily="18" charset="0"/>
              </a:rPr>
              <a:t>up to a </a:t>
            </a:r>
            <a:r>
              <a:rPr lang="en-US" sz="2800" dirty="0">
                <a:latin typeface="Century" panose="02040604050505020304" pitchFamily="18" charset="0"/>
              </a:rPr>
              <a:t>1 year process.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879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III.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ACAP v. US TREASURY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B.  PLAINTIFF ACAP’S  ARGUMENTS</a:t>
            </a:r>
          </a:p>
          <a:p>
            <a:pPr marL="0" indent="0" algn="ctr">
              <a:buNone/>
            </a:pP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1.   Final rule exceeded agencies authority and discretion and circumvents the purposes of the Affordable Care Act.</a:t>
            </a:r>
          </a:p>
          <a:p>
            <a:pPr marL="0" indent="0">
              <a:buNone/>
            </a:pPr>
            <a:endParaRPr lang="en-US" sz="28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2.   Final rule interprets “limited duration” to unreasonably encompass a renewal for up to three years.</a:t>
            </a:r>
          </a:p>
          <a:p>
            <a:pPr marL="0" indent="0">
              <a:buNone/>
            </a:pPr>
            <a:endParaRPr lang="en-US" sz="24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49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III.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ACAP v. US TREASURY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600" b="1" dirty="0" smtClean="0">
                <a:latin typeface="Century" panose="02040604050505020304" pitchFamily="18" charset="0"/>
              </a:rPr>
              <a:t>B.  PLAINTIFF’S  ARGUMENT</a:t>
            </a: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3.   “Short-term” should be based on the 3 month “short coverage gap” exemption from the mandate penalty.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4.   Final </a:t>
            </a:r>
            <a:r>
              <a:rPr lang="en-US" sz="2800" dirty="0">
                <a:latin typeface="Century" panose="02040604050505020304" pitchFamily="18" charset="0"/>
              </a:rPr>
              <a:t>rule does not provide a reasoned explanation for changing prior law and arbitrary and capricious</a:t>
            </a:r>
            <a:r>
              <a:rPr lang="en-US" sz="2800" dirty="0" smtClean="0">
                <a:latin typeface="Century" panose="02040604050505020304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5.   Standing is satisfied based on injury from increased competition resulting from the Final Rule.</a:t>
            </a: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en-US" sz="24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0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III.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ACAP v. US TREASURY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C.  FEDERAL  DEFENDANTS’  REPLY</a:t>
            </a:r>
          </a:p>
          <a:p>
            <a:pPr marL="0" indent="0">
              <a:buNone/>
            </a:pP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1.   Congress did not define “short-term, limited-duration insurance” and delegated authority to the agencies.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2.   Both HIPAA and the ACA maintained this authority for the agencies to issue regulations defining STLDI.</a:t>
            </a:r>
          </a:p>
          <a:p>
            <a:pPr marL="0" indent="0">
              <a:buNone/>
            </a:pPr>
            <a:endParaRPr lang="en-US" sz="24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21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III.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ACAP v. US TREASURY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C.  FEDERAL  DEFENDANTS’  REPLY</a:t>
            </a:r>
          </a:p>
          <a:p>
            <a:pPr marL="0" indent="0" algn="ctr">
              <a:buNone/>
            </a:pP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3.   A “short coverage gap” is an exemption from the penalty tax along with hardship and financial constraints. 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4.   The final rule’s provision to permit renewal of 36 months restricts duration and so is “limited”. Prior ACA rule permitted unlimited extensions.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5.   Plaintiffs have not established standing by demonstrating injury-in-fact. </a:t>
            </a:r>
          </a:p>
          <a:p>
            <a:pPr marL="0" indent="0">
              <a:buNone/>
            </a:pPr>
            <a:endParaRPr lang="en-US" sz="24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37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III.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ACAP v. US TREASURY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ctr">
              <a:buAutoNum type="alphaUcPeriod" startAt="4"/>
            </a:pPr>
            <a:r>
              <a:rPr lang="en-US" sz="2600" b="1" dirty="0" smtClean="0">
                <a:latin typeface="Century" panose="02040604050505020304" pitchFamily="18" charset="0"/>
              </a:rPr>
              <a:t>DISTRICT COURT ORAL  ARGUMENT</a:t>
            </a:r>
          </a:p>
          <a:p>
            <a:pPr marL="0" indent="0">
              <a:buNone/>
            </a:pPr>
            <a:endParaRPr lang="en-US" sz="28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1.    Court </a:t>
            </a:r>
            <a:r>
              <a:rPr lang="en-US" sz="2800" dirty="0">
                <a:latin typeface="Century" panose="02040604050505020304" pitchFamily="18" charset="0"/>
              </a:rPr>
              <a:t>expressed support for the Defendant-Tri-Agencies position and that STLDI offered a choice.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2.   The Court suggested that the Plaintiffs drop the request for a preliminary injunction and proceed to merits.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3.   The Court rejected the Plaintiffs “11</a:t>
            </a:r>
            <a:r>
              <a:rPr lang="en-US" sz="2800" baseline="30000" dirty="0" smtClean="0">
                <a:latin typeface="Century" panose="02040604050505020304" pitchFamily="18" charset="0"/>
              </a:rPr>
              <a:t>th</a:t>
            </a:r>
            <a:r>
              <a:rPr lang="en-US" sz="2800" dirty="0" smtClean="0">
                <a:latin typeface="Century" panose="02040604050505020304" pitchFamily="18" charset="0"/>
              </a:rPr>
              <a:t> hour” request for an expedited ruling prior to November 1. </a:t>
            </a: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 </a:t>
            </a:r>
          </a:p>
          <a:p>
            <a:pPr marL="0" indent="0">
              <a:buNone/>
            </a:pP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6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III.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ACAP v. US TREASURY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3800" b="1" dirty="0" smtClean="0">
                <a:latin typeface="Century" panose="02040604050505020304" pitchFamily="18" charset="0"/>
              </a:rPr>
              <a:t>D.  DISTRICT COURT ORAL  ARGUMENTS  </a:t>
            </a:r>
          </a:p>
          <a:p>
            <a:pPr marL="0" indent="0" algn="ctr">
              <a:buNone/>
            </a:pP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Century" panose="02040604050505020304" pitchFamily="18" charset="0"/>
              </a:rPr>
              <a:t>4.   The Court observed that the case is about the insurance industry that markets the ACA being protected.</a:t>
            </a:r>
          </a:p>
          <a:p>
            <a:pPr marL="0" indent="0">
              <a:buNone/>
            </a:pPr>
            <a:endParaRPr lang="en-US" sz="40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Century" panose="02040604050505020304" pitchFamily="18" charset="0"/>
              </a:rPr>
              <a:t>5.   The Court observed that more insurance options was a net benefit and would help young people get coverage.</a:t>
            </a:r>
          </a:p>
          <a:p>
            <a:pPr marL="0" indent="0">
              <a:buNone/>
            </a:pPr>
            <a:endParaRPr lang="en-US" sz="40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Century" panose="02040604050505020304" pitchFamily="18" charset="0"/>
              </a:rPr>
              <a:t>6.   The Court suggested that STLDI plans should “play out” in the market and see if it really impacts ACA insurers. </a:t>
            </a:r>
            <a:endParaRPr lang="en-US" sz="40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33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2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III.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ACAP v. US TREASURY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ctr">
              <a:buAutoNum type="alphaUcPeriod" startAt="5"/>
            </a:pPr>
            <a:r>
              <a:rPr lang="en-US" sz="2400" b="1" dirty="0" smtClean="0">
                <a:latin typeface="Century" panose="02040604050505020304" pitchFamily="18" charset="0"/>
              </a:rPr>
              <a:t>DISTRICT COURT’S OPINION</a:t>
            </a:r>
          </a:p>
          <a:p>
            <a:pPr marL="0" indent="0" algn="ctr">
              <a:buNone/>
            </a:pP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1.    No serious question that Congress delegated to the Departments the authority to define STLDI and made no attempt to dictate the characteristics of such plans.</a:t>
            </a:r>
          </a:p>
          <a:p>
            <a:pPr marL="0" indent="0">
              <a:buNone/>
            </a:pP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2.    To succeed on their claim ACAP must show that the Departments overstepped bounds of their authority to an “extraordinary” extent.</a:t>
            </a:r>
            <a:endParaRPr lang="en-US" sz="24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48137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III.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ACAP v. US TREASURY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ctr">
              <a:buAutoNum type="alphaUcPeriod" startAt="5"/>
            </a:pPr>
            <a:r>
              <a:rPr lang="en-US" sz="2400" b="1" dirty="0" smtClean="0">
                <a:latin typeface="Century" panose="02040604050505020304" pitchFamily="18" charset="0"/>
              </a:rPr>
              <a:t>DISTRICT </a:t>
            </a:r>
            <a:r>
              <a:rPr lang="en-US" sz="2400" b="1" dirty="0">
                <a:latin typeface="Century" panose="02040604050505020304" pitchFamily="18" charset="0"/>
              </a:rPr>
              <a:t>COURT’S </a:t>
            </a:r>
            <a:r>
              <a:rPr lang="en-US" sz="2400" b="1" dirty="0" smtClean="0">
                <a:latin typeface="Century" panose="02040604050505020304" pitchFamily="18" charset="0"/>
              </a:rPr>
              <a:t>OPINION</a:t>
            </a:r>
            <a:endParaRPr lang="en-US" sz="2400" dirty="0" smtClean="0"/>
          </a:p>
          <a:p>
            <a:pPr marL="0" indent="0">
              <a:buNone/>
            </a:pP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3.    Prior to the ACA’s enactment the original definition of STLDI was in place in regulation for over a decade and Congress chose not to amend it in the ACA.</a:t>
            </a:r>
          </a:p>
          <a:p>
            <a:pPr marL="0" indent="0">
              <a:buNone/>
            </a:pPr>
            <a:endParaRPr lang="en-US" sz="24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4.    The 2018 final rule largely restored the long-standing and substantially similar regulatory definition and the statutory text remains silent on the meaning.</a:t>
            </a:r>
          </a:p>
          <a:p>
            <a:pPr marL="0" indent="0">
              <a:buNone/>
            </a:pPr>
            <a:endParaRPr lang="en-US" sz="2400" dirty="0" smtClean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784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A.  TIMELINE</a:t>
            </a: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7.   January 3, 2019, U.S. House of Representatives files intervention to join as Defendant.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8.  January </a:t>
            </a:r>
            <a:r>
              <a:rPr lang="en-US" sz="2800" dirty="0">
                <a:latin typeface="Century" panose="02040604050505020304" pitchFamily="18" charset="0"/>
              </a:rPr>
              <a:t>7, 2019, </a:t>
            </a:r>
            <a:r>
              <a:rPr lang="en-US" sz="2800" dirty="0" smtClean="0">
                <a:latin typeface="Century" panose="02040604050505020304" pitchFamily="18" charset="0"/>
              </a:rPr>
              <a:t>Blue States file </a:t>
            </a:r>
            <a:r>
              <a:rPr lang="en-US" sz="2800" dirty="0">
                <a:latin typeface="Century" panose="02040604050505020304" pitchFamily="18" charset="0"/>
              </a:rPr>
              <a:t>appeal </a:t>
            </a:r>
            <a:r>
              <a:rPr lang="en-US" sz="2800" dirty="0" smtClean="0">
                <a:latin typeface="Century" panose="02040604050505020304" pitchFamily="18" charset="0"/>
              </a:rPr>
              <a:t>and case is docketed at Fifth </a:t>
            </a:r>
            <a:r>
              <a:rPr lang="en-US" sz="2800" dirty="0">
                <a:latin typeface="Century" panose="02040604050505020304" pitchFamily="18" charset="0"/>
              </a:rPr>
              <a:t>Circuit Court of Appeals.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77437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III.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ACAP v. US TREASURY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E.    DISTRICT </a:t>
            </a:r>
            <a:r>
              <a:rPr lang="en-US" sz="2400" b="1" dirty="0">
                <a:latin typeface="Century" panose="02040604050505020304" pitchFamily="18" charset="0"/>
              </a:rPr>
              <a:t>COURT’S OPINION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5.    Court must look to ordinary meaning of “short term”;  a period of time that is “short” by comparison to another term – one-year for major medical, and multiple states define STLDI as “less than 12 months”.</a:t>
            </a:r>
          </a:p>
          <a:p>
            <a:pPr marL="0" indent="0">
              <a:buNone/>
            </a:pPr>
            <a:endParaRPr lang="en-US" sz="24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6.    Ordinary meaning of “duration” means the time during which something exists or lasts; the final rule provides a defined limit of up to 36 months.</a:t>
            </a:r>
            <a:endParaRPr lang="en-US" sz="24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4663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III.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ACAP v. US TREASURY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latin typeface="Century" panose="02040604050505020304" pitchFamily="18" charset="0"/>
              </a:rPr>
              <a:t>E.    DISTRICT COURT’S OPINION</a:t>
            </a:r>
          </a:p>
          <a:p>
            <a:pPr marL="0" indent="0">
              <a:buNone/>
            </a:pPr>
            <a:endParaRPr lang="en-US" sz="24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7.    Court notes that from 1997 to 2016 the regulation permitted unlimited issuer-consented renewals of STLDI coverage; 2016 rule altered and limited to 3-months.</a:t>
            </a:r>
          </a:p>
          <a:p>
            <a:pPr marL="457200" indent="-457200">
              <a:buAutoNum type="arabicPeriod" startAt="7"/>
            </a:pPr>
            <a:endParaRPr lang="en-US" sz="24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8.    Congress did not intend for the ACA’s various reforms to apply to all “species” of individual health insurance and maintained the exemption for STLDI </a:t>
            </a:r>
            <a:endParaRPr lang="en-US" sz="24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5886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III.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ACAP v. US TREASURY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 dirty="0">
                <a:latin typeface="Century" panose="02040604050505020304" pitchFamily="18" charset="0"/>
              </a:rPr>
              <a:t>E.    DISTRICT COURT’S OPINION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9.    Under Chevron step one analysis because Congress did not define the term STLDI and so did not require a certain interpretation.</a:t>
            </a:r>
          </a:p>
          <a:p>
            <a:pPr marL="0" indent="0">
              <a:buNone/>
            </a:pPr>
            <a:endParaRPr lang="en-US" sz="24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10.   Under Chevron step two analysis the Departments’ interpretation was reasonable and based on ordinary meaning. </a:t>
            </a:r>
            <a:endParaRPr lang="en-US" sz="24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2480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Century" panose="02040604050505020304" pitchFamily="18" charset="0"/>
              </a:rPr>
              <a:t>Summation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I.     </a:t>
            </a:r>
            <a:r>
              <a:rPr lang="en-US" sz="2400" b="1" dirty="0" smtClean="0">
                <a:latin typeface="Century" panose="02040604050505020304" pitchFamily="18" charset="0"/>
              </a:rPr>
              <a:t>ACA Individual Mandate</a:t>
            </a:r>
            <a:r>
              <a:rPr lang="en-US" sz="2400" dirty="0" smtClean="0">
                <a:latin typeface="Century" panose="02040604050505020304" pitchFamily="18" charset="0"/>
              </a:rPr>
              <a:t>:  </a:t>
            </a:r>
            <a:r>
              <a:rPr lang="en-US" sz="2400" i="1" dirty="0" smtClean="0">
                <a:latin typeface="Century" panose="02040604050505020304" pitchFamily="18" charset="0"/>
              </a:rPr>
              <a:t>Texas </a:t>
            </a:r>
            <a:r>
              <a:rPr lang="en-US" sz="2400" i="1" dirty="0">
                <a:latin typeface="Century" panose="02040604050505020304" pitchFamily="18" charset="0"/>
              </a:rPr>
              <a:t>et al v. United States of America et </a:t>
            </a:r>
            <a:r>
              <a:rPr lang="en-US" sz="2400" i="1" dirty="0" smtClean="0">
                <a:latin typeface="Century" panose="02040604050505020304" pitchFamily="18" charset="0"/>
              </a:rPr>
              <a:t>al</a:t>
            </a:r>
            <a:r>
              <a:rPr lang="en-US" sz="2400" dirty="0" smtClean="0">
                <a:latin typeface="Century" panose="02040604050505020304" pitchFamily="18" charset="0"/>
              </a:rPr>
              <a:t>  - Fifth Circuit Opinion ANYDAY; SCOTUS on or before July 31, 2020.</a:t>
            </a:r>
          </a:p>
          <a:p>
            <a:pPr marL="0" indent="0">
              <a:buNone/>
            </a:pPr>
            <a:endParaRPr lang="en-US" sz="2400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entury" panose="02040604050505020304" pitchFamily="18" charset="0"/>
              </a:rPr>
              <a:t>II.    </a:t>
            </a:r>
            <a:r>
              <a:rPr lang="en-US" sz="2400" b="1" dirty="0" smtClean="0">
                <a:latin typeface="Century" panose="02040604050505020304" pitchFamily="18" charset="0"/>
              </a:rPr>
              <a:t>AHP Final Rule</a:t>
            </a:r>
            <a:r>
              <a:rPr lang="en-US" sz="2400" dirty="0" smtClean="0">
                <a:latin typeface="Century" panose="02040604050505020304" pitchFamily="18" charset="0"/>
              </a:rPr>
              <a:t>: </a:t>
            </a:r>
            <a:r>
              <a:rPr lang="en-US" sz="2400" i="1" dirty="0" smtClean="0">
                <a:latin typeface="Century" panose="02040604050505020304" pitchFamily="18" charset="0"/>
              </a:rPr>
              <a:t>State </a:t>
            </a:r>
            <a:r>
              <a:rPr lang="en-US" sz="2400" i="1" dirty="0">
                <a:latin typeface="Century" panose="02040604050505020304" pitchFamily="18" charset="0"/>
              </a:rPr>
              <a:t>of New York et al v. United States Department of Labor et </a:t>
            </a:r>
            <a:r>
              <a:rPr lang="en-US" sz="2400" i="1" dirty="0" smtClean="0">
                <a:latin typeface="Century" panose="02040604050505020304" pitchFamily="18" charset="0"/>
              </a:rPr>
              <a:t>al </a:t>
            </a:r>
            <a:r>
              <a:rPr lang="en-US" sz="2400" dirty="0" smtClean="0">
                <a:latin typeface="Century" panose="02040604050505020304" pitchFamily="18" charset="0"/>
              </a:rPr>
              <a:t>-  District of Columbia Circuit Oral Arguments November 14, 2019; opinion December </a:t>
            </a:r>
            <a:r>
              <a:rPr lang="en-US" sz="2400" dirty="0" smtClean="0">
                <a:latin typeface="Century" panose="02040604050505020304" pitchFamily="18" charset="0"/>
              </a:rPr>
              <a:t>2019 </a:t>
            </a:r>
            <a:r>
              <a:rPr lang="en-US" sz="2400" dirty="0" smtClean="0">
                <a:latin typeface="Century" panose="02040604050505020304" pitchFamily="18" charset="0"/>
              </a:rPr>
              <a:t>or January 2020; SCOTUS on or before July 31, 2020.</a:t>
            </a:r>
          </a:p>
          <a:p>
            <a:pPr marL="0" indent="0">
              <a:buNone/>
            </a:pPr>
            <a:endParaRPr lang="en-US" sz="2000" dirty="0" smtClean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79169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Century" panose="02040604050505020304" pitchFamily="18" charset="0"/>
              </a:rPr>
              <a:t>Summation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Century" panose="02040604050505020304" pitchFamily="18" charset="0"/>
              </a:rPr>
              <a:t>III.   </a:t>
            </a:r>
            <a:r>
              <a:rPr lang="en-US" sz="2400" b="1" dirty="0" smtClean="0">
                <a:latin typeface="Century" panose="02040604050505020304" pitchFamily="18" charset="0"/>
              </a:rPr>
              <a:t>STLDI Final Rule</a:t>
            </a:r>
            <a:r>
              <a:rPr lang="en-US" sz="2400" dirty="0" smtClean="0">
                <a:latin typeface="Century" panose="02040604050505020304" pitchFamily="18" charset="0"/>
              </a:rPr>
              <a:t>:  </a:t>
            </a:r>
            <a:r>
              <a:rPr lang="en-US" sz="2400" i="1" dirty="0" smtClean="0">
                <a:latin typeface="Century" panose="02040604050505020304" pitchFamily="18" charset="0"/>
              </a:rPr>
              <a:t>Association </a:t>
            </a:r>
            <a:r>
              <a:rPr lang="en-US" sz="2400" i="1" dirty="0">
                <a:latin typeface="Century" panose="02040604050505020304" pitchFamily="18" charset="0"/>
              </a:rPr>
              <a:t>for Community Affiliated Plans et al v. United States Department of the Treasury et al – </a:t>
            </a:r>
            <a:r>
              <a:rPr lang="en-US" sz="2400" dirty="0">
                <a:latin typeface="Century" panose="02040604050505020304" pitchFamily="18" charset="0"/>
              </a:rPr>
              <a:t>District of Columbia Circuit Oral Arguments November or December; opinion January or February 2020; </a:t>
            </a:r>
            <a:r>
              <a:rPr lang="en-US" sz="2400" u="sng" dirty="0" smtClean="0">
                <a:latin typeface="Century" panose="02040604050505020304" pitchFamily="18" charset="0"/>
              </a:rPr>
              <a:t>maybe</a:t>
            </a:r>
            <a:r>
              <a:rPr lang="en-US" sz="2400" dirty="0" smtClean="0">
                <a:latin typeface="Century" panose="02040604050505020304" pitchFamily="18" charset="0"/>
              </a:rPr>
              <a:t> SCOTUS </a:t>
            </a:r>
            <a:r>
              <a:rPr lang="en-US" sz="2400" dirty="0">
                <a:latin typeface="Century" panose="02040604050505020304" pitchFamily="18" charset="0"/>
              </a:rPr>
              <a:t>on or before July 31, 2020. </a:t>
            </a:r>
            <a:r>
              <a:rPr lang="en-US" sz="2400" dirty="0" smtClean="0">
                <a:latin typeface="Century" panose="02040604050505020304" pitchFamily="18" charset="0"/>
              </a:rPr>
              <a:t> Federal preemption </a:t>
            </a:r>
            <a:r>
              <a:rPr lang="en-US" sz="2400" dirty="0" smtClean="0">
                <a:latin typeface="Century" panose="02040604050505020304" pitchFamily="18" charset="0"/>
              </a:rPr>
              <a:t>issues </a:t>
            </a:r>
            <a:r>
              <a:rPr lang="en-US" sz="2400" dirty="0" smtClean="0">
                <a:latin typeface="Century" panose="02040604050505020304" pitchFamily="18" charset="0"/>
              </a:rPr>
              <a:t>lingering?</a:t>
            </a:r>
            <a:endParaRPr lang="en-US" sz="24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49629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>
                <a:latin typeface="Century" panose="02040604050505020304" pitchFamily="18" charset="0"/>
              </a:rPr>
              <a:t>THE END</a:t>
            </a:r>
            <a:endParaRPr lang="en-US" sz="4800" i="1" dirty="0">
              <a:latin typeface="Century" panose="020406040505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371600"/>
            <a:ext cx="5816795" cy="4572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279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ctr">
              <a:buAutoNum type="alphaUcPeriod"/>
            </a:pPr>
            <a:r>
              <a:rPr lang="en-US" sz="2400" b="1" dirty="0" smtClean="0">
                <a:latin typeface="Century" panose="02040604050505020304" pitchFamily="18" charset="0"/>
              </a:rPr>
              <a:t>TIMELINE</a:t>
            </a:r>
          </a:p>
          <a:p>
            <a:pPr marL="457200" indent="-457200" algn="ctr">
              <a:buAutoNum type="alphaUcPeriod"/>
            </a:pPr>
            <a:endParaRPr lang="en-US" sz="2400" b="1" dirty="0">
              <a:latin typeface="Century" panose="02040604050505020304" pitchFamily="18" charset="0"/>
            </a:endParaRPr>
          </a:p>
          <a:p>
            <a:pPr marL="514350" indent="-514350">
              <a:buAutoNum type="arabicPeriod" startAt="9"/>
            </a:pPr>
            <a:r>
              <a:rPr lang="en-US" sz="2800" dirty="0" smtClean="0">
                <a:latin typeface="Century" panose="02040604050505020304" pitchFamily="18" charset="0"/>
              </a:rPr>
              <a:t>March 25, 2019, U.S. DOJ files notice that the Federal Government now agrees with the U.S. District Court and Appellee Red States.</a:t>
            </a:r>
          </a:p>
          <a:p>
            <a:pPr marL="514350" indent="-514350">
              <a:buAutoNum type="arabicPeriod" startAt="9"/>
            </a:pPr>
            <a:endParaRPr lang="en-US" sz="2800" dirty="0">
              <a:latin typeface="Century" panose="02040604050505020304" pitchFamily="18" charset="0"/>
            </a:endParaRPr>
          </a:p>
          <a:p>
            <a:pPr marL="514350" indent="-514350">
              <a:buAutoNum type="arabicPeriod" startAt="9"/>
            </a:pPr>
            <a:r>
              <a:rPr lang="en-US" sz="2800" dirty="0" smtClean="0">
                <a:latin typeface="Century" panose="02040604050505020304" pitchFamily="18" charset="0"/>
              </a:rPr>
              <a:t>  June 26, 2019, Court of Appeals requests parties to address three questions relating to standing.  </a:t>
            </a: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>
              <a:latin typeface="Century" panose="020406040505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ctr">
              <a:buAutoNum type="alphaUcPeriod"/>
            </a:pPr>
            <a:r>
              <a:rPr lang="en-US" sz="2400" b="1" dirty="0" smtClean="0">
                <a:latin typeface="Century" panose="02040604050505020304" pitchFamily="18" charset="0"/>
              </a:rPr>
              <a:t>TIMELINE</a:t>
            </a:r>
          </a:p>
          <a:p>
            <a:pPr marL="457200" indent="-457200" algn="ctr">
              <a:buAutoNum type="alphaUcPeriod"/>
            </a:pP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11.  July 9, 2019, Fifth Circuit held oral arguments before three-judge panel.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12.  Fifth Circuit will issue its order and decision in September or October.   Is “en banc” request lurking?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13.  Parties </a:t>
            </a:r>
            <a:r>
              <a:rPr lang="en-US" sz="2800" dirty="0">
                <a:latin typeface="Century" panose="02040604050505020304" pitchFamily="18" charset="0"/>
              </a:rPr>
              <a:t>will file Petition for Certiorari to </a:t>
            </a:r>
            <a:r>
              <a:rPr lang="en-US" sz="2800" dirty="0" smtClean="0">
                <a:latin typeface="Century" panose="02040604050505020304" pitchFamily="18" charset="0"/>
              </a:rPr>
              <a:t>SCOTUS for review during the October 2019 Term.</a:t>
            </a: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899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I.  </a:t>
            </a:r>
            <a:r>
              <a:rPr lang="en-US" b="1" i="1" dirty="0">
                <a:solidFill>
                  <a:srgbClr val="FF0000"/>
                </a:solidFill>
                <a:latin typeface="Century" panose="02040604050505020304" pitchFamily="18" charset="0"/>
              </a:rPr>
              <a:t>Texas v. 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 dirty="0" smtClean="0">
                <a:latin typeface="Century" panose="02040604050505020304" pitchFamily="18" charset="0"/>
              </a:rPr>
              <a:t>B.  PLAINTIFF RED STATES’ ARGUMENTS</a:t>
            </a:r>
            <a:endParaRPr lang="en-US" sz="24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1.   Tax </a:t>
            </a:r>
            <a:r>
              <a:rPr lang="en-US" sz="2800" dirty="0">
                <a:latin typeface="Century" panose="02040604050505020304" pitchFamily="18" charset="0"/>
              </a:rPr>
              <a:t>Cut and Jobs Act of 2017 eliminated ACA individual mandate tax penalty.</a:t>
            </a:r>
          </a:p>
          <a:p>
            <a:pPr marL="0" indent="0">
              <a:buNone/>
            </a:pPr>
            <a:endParaRPr lang="en-US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2.   Stand-alone </a:t>
            </a:r>
            <a:r>
              <a:rPr lang="en-US" sz="2800" dirty="0">
                <a:latin typeface="Century" panose="02040604050505020304" pitchFamily="18" charset="0"/>
              </a:rPr>
              <a:t>mandate without tax penalty </a:t>
            </a:r>
            <a:r>
              <a:rPr lang="en-US" sz="2800" dirty="0" smtClean="0">
                <a:latin typeface="Century" panose="02040604050505020304" pitchFamily="18" charset="0"/>
              </a:rPr>
              <a:t>is not </a:t>
            </a:r>
            <a:r>
              <a:rPr lang="en-US" sz="2800" dirty="0">
                <a:latin typeface="Century" panose="02040604050505020304" pitchFamily="18" charset="0"/>
              </a:rPr>
              <a:t>supported by the Commerce Clause.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90B-E5AD-498E-9913-44464615084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7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3948</Words>
  <Application>Microsoft Office PowerPoint</Application>
  <PresentationFormat>On-screen Show (4:3)</PresentationFormat>
  <Paragraphs>500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Office Theme</vt:lpstr>
      <vt:lpstr>      A DISPASSIONATE  UPDATE  ON  THE  STATUS  OF  FEDERAL  AFFORDABLE  CARE  ACT LITIGATION  Indiana Department of Insurance  Annual Continuing Legal Education Indianapolis, Indiana September 24, 2019 By William G. Schiffbauer, Esq.   </vt:lpstr>
      <vt:lpstr>Major Pending Litigation</vt:lpstr>
      <vt:lpstr>PowerPoint Presentation</vt:lpstr>
      <vt:lpstr>I.  Texas v. US</vt:lpstr>
      <vt:lpstr>I.  Texas v. US</vt:lpstr>
      <vt:lpstr>I.  Texas v. US</vt:lpstr>
      <vt:lpstr>I.  Texas v. US</vt:lpstr>
      <vt:lpstr>I.  Texas v. US</vt:lpstr>
      <vt:lpstr>I.  Texas v. US</vt:lpstr>
      <vt:lpstr>I.  Texas v. US</vt:lpstr>
      <vt:lpstr>I.  Texas v. US</vt:lpstr>
      <vt:lpstr>I.  Texas v. US</vt:lpstr>
      <vt:lpstr>I.  Texas v. US</vt:lpstr>
      <vt:lpstr>I.  Texas v. US</vt:lpstr>
      <vt:lpstr>I.  Texas v. US</vt:lpstr>
      <vt:lpstr>I.  Texas v. US</vt:lpstr>
      <vt:lpstr>I.  Texas v. US</vt:lpstr>
      <vt:lpstr>I.  Texas v. US</vt:lpstr>
      <vt:lpstr>I.  Texas v. US</vt:lpstr>
      <vt:lpstr>I.  Texas v. US</vt:lpstr>
      <vt:lpstr>I.  Texas v. US</vt:lpstr>
      <vt:lpstr>I.  Texas v. US</vt:lpstr>
      <vt:lpstr>I.  Texas v. US</vt:lpstr>
      <vt:lpstr>I.  Texas v. US</vt:lpstr>
      <vt:lpstr>I.  Texas v. US</vt:lpstr>
      <vt:lpstr>I.  Texas v. US</vt:lpstr>
      <vt:lpstr>I.  Texas v. US</vt:lpstr>
      <vt:lpstr>I.  Texas v. US</vt:lpstr>
      <vt:lpstr>I.  Texas v. US</vt:lpstr>
      <vt:lpstr>I.  Texas v. US</vt:lpstr>
      <vt:lpstr>I.  Texas v. US</vt:lpstr>
      <vt:lpstr>I.  Texas v. US</vt:lpstr>
      <vt:lpstr>I.  Texas v. US</vt:lpstr>
      <vt:lpstr>PowerPoint Presentation</vt:lpstr>
      <vt:lpstr>II.  New York v. US DOL</vt:lpstr>
      <vt:lpstr>II.  New York v. US DOL</vt:lpstr>
      <vt:lpstr>II.  New York v. US DOL</vt:lpstr>
      <vt:lpstr>II.  New York v. US DOL</vt:lpstr>
      <vt:lpstr>II.  New York v. US DOL</vt:lpstr>
      <vt:lpstr>II.  New York v. US DOL</vt:lpstr>
      <vt:lpstr>II.  New York v. US DOL</vt:lpstr>
      <vt:lpstr>II.  New York v. US DOL</vt:lpstr>
      <vt:lpstr>II.  New York v. US DOL</vt:lpstr>
      <vt:lpstr>II.  New York v. US DOL</vt:lpstr>
      <vt:lpstr>II.  New York v. US DOL</vt:lpstr>
      <vt:lpstr>II.  New York v. US DOL</vt:lpstr>
      <vt:lpstr>II.  New York v. US DOL</vt:lpstr>
      <vt:lpstr>PowerPoint Presentation</vt:lpstr>
      <vt:lpstr>III. ACAP v. US TREASURY</vt:lpstr>
      <vt:lpstr>III. ACAP v. US TREASURY</vt:lpstr>
      <vt:lpstr>III. ACAP v. US TREASURY</vt:lpstr>
      <vt:lpstr>III. ACAP v. US TREASURY</vt:lpstr>
      <vt:lpstr>III. ACAP v. US TREASURY</vt:lpstr>
      <vt:lpstr>III. ACAP v. US TREASURY</vt:lpstr>
      <vt:lpstr>III. ACAP v. US TREASURY</vt:lpstr>
      <vt:lpstr>III. ACAP v. US TREASURY</vt:lpstr>
      <vt:lpstr>III. ACAP v. US TREASURY</vt:lpstr>
      <vt:lpstr>III. ACAP v. US TREASURY</vt:lpstr>
      <vt:lpstr>III. ACAP v. US TREASURY</vt:lpstr>
      <vt:lpstr>III. ACAP v. US TREASURY</vt:lpstr>
      <vt:lpstr>III. ACAP v. US TREASURY</vt:lpstr>
      <vt:lpstr>III. ACAP v. US TREASURY</vt:lpstr>
      <vt:lpstr>Summation</vt:lpstr>
      <vt:lpstr>Summation</vt:lpstr>
      <vt:lpstr>THE END</vt:lpstr>
    </vt:vector>
  </TitlesOfParts>
  <Company>Schiffbauer Law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REMINDER: ON ESTABLISHING AN EXCHANGE  ESTABLISHED BY A STATE AFTER KING v. BURWELL By William G. Schiffbauer, Esq.</dc:title>
  <dc:creator>William G. Schiffbauer</dc:creator>
  <cp:lastModifiedBy>WGSLaw</cp:lastModifiedBy>
  <cp:revision>175</cp:revision>
  <cp:lastPrinted>2019-09-19T21:49:12Z</cp:lastPrinted>
  <dcterms:created xsi:type="dcterms:W3CDTF">2015-03-25T01:41:41Z</dcterms:created>
  <dcterms:modified xsi:type="dcterms:W3CDTF">2019-09-20T20:06:02Z</dcterms:modified>
</cp:coreProperties>
</file>