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74"/>
  </p:normalViewPr>
  <p:slideViewPr>
    <p:cSldViewPr snapToGrid="0" snapToObjects="1">
      <p:cViewPr varScale="1">
        <p:scale>
          <a:sx n="62" d="100"/>
          <a:sy n="62" d="100"/>
        </p:scale>
        <p:origin x="696"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ommonwealthfund.org/blog/2019/can-states-fill-gap-preexisting-condition-protections"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cga.ct.gov/2019/act/pa/pdf/2019PA-00134-R00HB-05521-PA.pdf" TargetMode="External"/><Relationship Id="rId4" Type="http://schemas.openxmlformats.org/officeDocument/2006/relationships/hyperlink" Target="https://patch.com/connecticut/guilford/rep-scanlon-health-care-bills-become-law"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atimes.com/politics/la-pol-ca-gavin-newsom-healthcare-subsidies-individua-mandate-20190514-story.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brookings.edu/wp-content/uploads/2018/10/Levitis_State-Individual-Mandates_10.29.18.pdf"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bpp.org/blog/more-states-protecting-residents-against-skimpy-short-term-health-plan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rwjf.org/en/library/research/2019/01/the-marketing-of-short-term-health-plans.html" TargetMode="External"/><Relationship Id="rId5" Type="http://schemas.openxmlformats.org/officeDocument/2006/relationships/hyperlink" Target="https://www.commonwealthfund.org/publications/issue-briefs/2019/may/states-step-up-protect-markets-consumers-short-term-plans" TargetMode="External"/><Relationship Id="rId4" Type="http://schemas.openxmlformats.org/officeDocument/2006/relationships/hyperlink" Target="https://insuremekevin.com/california-wont-allow-trumps-small-group-association-plans-for-2019/#Lq1dSeOqqlXthD0W.9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odernhealthcare.com/article/20190117/NEWS/190119916/cms-wants-to-cut-aca-exchange-fees-end-silver-loading" TargetMode="External"/><Relationship Id="rId7" Type="http://schemas.openxmlformats.org/officeDocument/2006/relationships/hyperlink" Target="https://www.commonwealthfund.org/blog/2014/three-rs-health-insuranc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fiercehealthcare.com/payer/doj-asks-supreme-court-to-toss-payers-suits-seeking-12b-risk-corridor-payments" TargetMode="External"/><Relationship Id="rId5" Type="http://schemas.openxmlformats.org/officeDocument/2006/relationships/hyperlink" Target="https://www.politico.com/story/2019/06/03/obamacare-rate-hikes-appear-modest-for-2020-1497115" TargetMode="External"/><Relationship Id="rId4" Type="http://schemas.openxmlformats.org/officeDocument/2006/relationships/hyperlink" Target="https://khn.org/news/sen-alexander-releases-bipartisan-plan-to-lower-health-costs-end-surprise-bill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ms.gov/CCIIO/Programs-and-Initiatives/State-Innovation-Waivers/Downloads/Wisconsin-1332-Letter-final-and-signed.pdf" TargetMode="External"/><Relationship Id="rId7" Type="http://schemas.openxmlformats.org/officeDocument/2006/relationships/hyperlink" Target="http://www.startribune.com/minnesota-extends-reinsurance-program/510776452/"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commonwealthfund.org/blog/2019/administration-tried-make-it-easier-states-waive-aca-rules-will-any-take-plunge" TargetMode="External"/><Relationship Id="rId5" Type="http://schemas.openxmlformats.org/officeDocument/2006/relationships/hyperlink" Target="https://www.healthaffairs.org/do/10.1377/hblog20180817.789199/full/?" TargetMode="External"/><Relationship Id="rId4" Type="http://schemas.openxmlformats.org/officeDocument/2006/relationships/hyperlink" Target="https://www.healthaffairs.org/do/10.1377/hblog20180803.450619/ful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ms.gov/newsroom/press-releases/cms-issues-proposed-payment-notice-2020-coverage-year"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healthleadersmedia.com/finance/end-silver-loading-question-queued-2021"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hehill.com/policy/healthcare/441888-cbo-repealing-mandate-penalty-increases-uninsured-by-7-million"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washingtonpost.com/news/business/wp/2019/09/10/poverty-rate-fell-last-year-but-share-of-americans-without-health-insurance-rose-census-bureau-says/?wpisrc=al_news__alert-economy--alert-national&amp;wpmk=1" TargetMode="External"/><Relationship Id="rId4" Type="http://schemas.openxmlformats.org/officeDocument/2006/relationships/hyperlink" Target="https://www.cbo.gov/system/files/2019-05/55085-Summary_0.pdf"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odernhealthcare.com/article/20190117/NEWS/190119916/cms-wants-to-cut-aca-exchange-fees-end-silver-loading"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fiercehealthcare.com/payer/doj-asks-supreme-court-to-toss-payers-suits-seeking-12b-risk-corridor-payments" TargetMode="External"/><Relationship Id="rId5" Type="http://schemas.openxmlformats.org/officeDocument/2006/relationships/hyperlink" Target="https://www.politico.com/story/2019/06/03/obamacare-rate-hikes-appear-modest-for-2020-1497115" TargetMode="External"/><Relationship Id="rId4" Type="http://schemas.openxmlformats.org/officeDocument/2006/relationships/hyperlink" Target="https://khn.org/news/sen-alexander-releases-bipartisan-plan-to-lower-health-costs-end-surprise-bill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healthaffairs.org/do/10.1377/hblog20180410.631773/full/"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healthaffairs.org/do/10.1377/hblog20190420.666282/full/" TargetMode="External"/><Relationship Id="rId4" Type="http://schemas.openxmlformats.org/officeDocument/2006/relationships/hyperlink" Target="https://www.healthaffairs.org/do/10.1377/hblog20190419.213173/full/"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unlightfoundation.com/2019/05/15/new-report-shows-undermining-of-the-aca-through-web-censorship/"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nytimes.com/2019/07/17/us/politics/obamacare-democrats-cadillac-tax.html?smid=nytcore-ios-share" TargetMode="External"/><Relationship Id="rId5" Type="http://schemas.openxmlformats.org/officeDocument/2006/relationships/hyperlink" Target="https://www.healthaffairs.org/do/10.1377/hblog20190419.213173/full/" TargetMode="External"/><Relationship Id="rId4" Type="http://schemas.openxmlformats.org/officeDocument/2006/relationships/hyperlink" Target="https://www.commonwealthfund.org/blog/2019/aca-marketplace-open-enrollment-numbers-reveal-impact"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jamanetwork.com/journals/jamainternalmedicine/article-abstract/2723071?guestAccessKey=0784ba9e-1dd9-46a3-92d7-9849b434a0e2"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kff.org/health-reform/issue-brief/new-regulations-broadening-employer-exemptions-to-contraceptive-coverage-impact-on-women/"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jamanetwork.com/journals/jamainternalmedicine/article-abstract/2723071?guestAccessKey=0784ba9e-1dd9-46a3-92d7-9849b434a0e2"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kff.org/health-reform/issue-brief/new-regulations-broadening-employer-exemptions-to-contraceptive-coverage-impact-on-women/"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kff.org/other/state-indicator/state-requirements-for-insurance-coverage-of-contraceptiv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middletownpress.com/middletown/article/Health-reform-talks-are-back-as-key-leaders-fight-14189266.php" TargetMode="External"/><Relationship Id="rId3" Type="http://schemas.openxmlformats.org/officeDocument/2006/relationships/hyperlink" Target="https://www.courant.com/business/hc-biz-cigna-public-option-20190529-ys76asflezhgvismme6rtcaymi-story.html" TargetMode="External"/><Relationship Id="rId7" Type="http://schemas.openxmlformats.org/officeDocument/2006/relationships/hyperlink" Target="https://coloradosun.com/2019/04/02/colorado-public-health-care-option-bill-2019/"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politico.com/story/2019/04/08/health-care-blue-states-1308730" TargetMode="External"/><Relationship Id="rId5" Type="http://schemas.openxmlformats.org/officeDocument/2006/relationships/hyperlink" Target="https://www.politico.com/story/2019/05/14/washington-public-health-plans-1431816?" TargetMode="External"/><Relationship Id="rId4" Type="http://schemas.openxmlformats.org/officeDocument/2006/relationships/hyperlink" Target="https://familiesusa.org/sites/default/files/product_documents/NCCI_NCCI_MD-Easy-Enrollment-Health-Plan_Fact-Sheet_0.pdf"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middletownpress.com/middletown/article/Health-reform-talks-are-back-as-key-leaders-fight-14189266.php" TargetMode="External"/><Relationship Id="rId3" Type="http://schemas.openxmlformats.org/officeDocument/2006/relationships/hyperlink" Target="https://www.courant.com/business/hc-biz-cigna-public-option-20190529-ys76asflezhgvismme6rtcaymi-story.html" TargetMode="External"/><Relationship Id="rId7" Type="http://schemas.openxmlformats.org/officeDocument/2006/relationships/hyperlink" Target="https://coloradosun.com/2019/04/02/colorado-public-health-care-option-bill-2019/"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politico.com/story/2019/04/08/health-care-blue-states-1308730" TargetMode="External"/><Relationship Id="rId5" Type="http://schemas.openxmlformats.org/officeDocument/2006/relationships/hyperlink" Target="https://www.politico.com/story/2019/05/14/washington-public-health-plans-1431816?" TargetMode="External"/><Relationship Id="rId4" Type="http://schemas.openxmlformats.org/officeDocument/2006/relationships/hyperlink" Target="https://familiesusa.org/sites/default/files/product_documents/NCCI_NCCI_MD-Easy-Enrollment-Health-Plan_Fact-Sheet_0.pdf"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vox.com/policy-and-politics/2018/7/20/17596392/voxcare-trump-association-health-plans" TargetMode="External"/><Relationship Id="rId3" Type="http://schemas.openxmlformats.org/officeDocument/2006/relationships/hyperlink" Target="http://thehill.com/policy/healthcare/400102-senate-dems-to-force-a-vote-to-overturn-rules-on-non-obamacare-insurance?" TargetMode="External"/><Relationship Id="rId7" Type="http://schemas.openxmlformats.org/officeDocument/2006/relationships/hyperlink" Target="https://ag.ny.gov/sites/default/files/complaint_as-filed.pdf"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s3.amazonaws.com/public-inspection.federalregister.gov/2018-03208.pdf" TargetMode="External"/><Relationship Id="rId5" Type="http://schemas.openxmlformats.org/officeDocument/2006/relationships/hyperlink" Target="https://www.cms.gov/CCIIO/Resources/Files/Downloads/dwnlds/CMS-9924-F-STLDI-Final-Rule.pdf" TargetMode="External"/><Relationship Id="rId10" Type="http://schemas.openxmlformats.org/officeDocument/2006/relationships/hyperlink" Target="http://www.smallbusinessmajority.org/press-release/association-health-plans-will-destabilize-small-group-market" TargetMode="External"/><Relationship Id="rId4" Type="http://schemas.openxmlformats.org/officeDocument/2006/relationships/hyperlink" Target="https://www.kff.org/health-reform/issue-brief/understanding-short-term-limited-duration-health-insurance/" TargetMode="External"/><Relationship Id="rId9" Type="http://schemas.openxmlformats.org/officeDocument/2006/relationships/hyperlink" Target="https://www.politifact.com/truth-o-meter/article/2018/jun/28/fact-checking-donald-trumps-rally-north-dakota/"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ealthleadersmedia.com/strategy/association-health-plans-ruling-appealed-lawsuit-over-short-term-plans-proceed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healthaffairs.org/do/10.1377/hblog20180917.479910/full/"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vox.com/policy-and-politics/2018/7/20/17596392/voxcare-trump-association-health-plans" TargetMode="External"/><Relationship Id="rId3" Type="http://schemas.openxmlformats.org/officeDocument/2006/relationships/hyperlink" Target="https://www.commonwealthfund.org/blog/2019/past-future-association-health-plans" TargetMode="External"/><Relationship Id="rId7" Type="http://schemas.openxmlformats.org/officeDocument/2006/relationships/hyperlink" Target="https://ag.ny.gov/sites/default/files/complaint_as-filed.pd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s3.amazonaws.com/public-inspection.federalregister.gov/2018-03208.pdf" TargetMode="External"/><Relationship Id="rId11" Type="http://schemas.openxmlformats.org/officeDocument/2006/relationships/hyperlink" Target="https://www.modernhealthcare.com/insurance/association-health-plan-ruling-could-result-thousands-losing-coverage" TargetMode="External"/><Relationship Id="rId5" Type="http://schemas.openxmlformats.org/officeDocument/2006/relationships/hyperlink" Target="https://www.cms.gov/CCIIO/Resources/Files/Downloads/dwnlds/CMS-9924-F-STLDI-Final-Rule.pdf" TargetMode="External"/><Relationship Id="rId10" Type="http://schemas.openxmlformats.org/officeDocument/2006/relationships/hyperlink" Target="http://www.smallbusinessmajority.org/press-release/association-health-plans-will-destabilize-small-group-market" TargetMode="External"/><Relationship Id="rId4" Type="http://schemas.openxmlformats.org/officeDocument/2006/relationships/hyperlink" Target="https://www.kff.org/health-reform/issue-brief/understanding-short-term-limited-duration-health-insurance/" TargetMode="External"/><Relationship Id="rId9" Type="http://schemas.openxmlformats.org/officeDocument/2006/relationships/hyperlink" Target="https://www.politifact.com/truth-o-meter/article/2018/jun/28/fact-checking-donald-trumps-rally-north-dakota/"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nsurance.pa.gov/Documents/Press%20and%20Communications/Testimonies,%20Remarks,%20Speeches/DOL%20HHS%20Letter%208.2.18.pdf" TargetMode="External"/><Relationship Id="rId7" Type="http://schemas.openxmlformats.org/officeDocument/2006/relationships/hyperlink" Target="https://www.politifact.com/truth-o-meter/article/2018/jun/28/fact-checking-donald-trumps-rally-north-dakota/"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vox.com/policy-and-politics/2018/7/20/17596392/voxcare-trump-association-health-plans" TargetMode="External"/><Relationship Id="rId5" Type="http://schemas.openxmlformats.org/officeDocument/2006/relationships/hyperlink" Target="https://ag.ny.gov/sites/default/files/complaint_as-filed.pdf" TargetMode="External"/><Relationship Id="rId4" Type="http://schemas.openxmlformats.org/officeDocument/2006/relationships/hyperlink" Target="https://s3.amazonaws.com/public-inspection.federalregister.gov/2018-03208.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sj.com/articles/your-employee-health-plan-could-soon-look-like-your-401-k-1156110940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healthaffairs.org/do/10.1377/hblog20190614.388950/ful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ashingtonpost.com/national/health-science/states-arent-waiting-for-the-trump-administration-on-environmental-protections/2019/05/19/5dc853fc-7722-11e9-b3f5-5673edf2d127_story.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acasignups.net/19/04/17/washington-gov-inslee-signs-bill-fully-locking-blue-leg-protection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t>At the core of the affordable care is a multi-faceted to approach to reforming the individual health insurance market. These reforms are sometimes visualized as a “three-legged stool,” primarily to emphasize their interdependence. Most of these reforms express as federal insurance rules prevent insurers from denying coverage or raising premiums based on preexisting conditions, and subsidies to make insurance affordable. </a:t>
            </a:r>
          </a:p>
          <a:p>
            <a:r>
              <a:t>Major inroads have been to 2 legs…. enrollee responsibilities (the mandate) and the government’s subsidy and market stabilization responsibilities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r>
              <a:t>Most states just cherry picking</a:t>
            </a:r>
          </a:p>
          <a:p>
            <a:r>
              <a:t>but Washington (6/8) and RI (7/8) Maine and NM locking in broader slate of protections</a:t>
            </a:r>
          </a:p>
          <a:p>
            <a:r>
              <a:rPr u="sng">
                <a:solidFill>
                  <a:srgbClr val="0000FF"/>
                </a:solidFill>
                <a:uFill>
                  <a:solidFill>
                    <a:srgbClr val="0000FF"/>
                  </a:solidFill>
                </a:uFill>
                <a:hlinkClick r:id="rId3"/>
              </a:rPr>
              <a:t>https://www.commonwealthfund.org/blog/2019/can-states-fill-gap-preexisting-condition-protections</a:t>
            </a:r>
          </a:p>
          <a:p>
            <a:r>
              <a:t>Updating Connecticut — </a:t>
            </a:r>
            <a:r>
              <a:rPr u="sng">
                <a:solidFill>
                  <a:srgbClr val="0000FF"/>
                </a:solidFill>
                <a:uFill>
                  <a:solidFill>
                    <a:srgbClr val="0000FF"/>
                  </a:solidFill>
                </a:uFill>
                <a:hlinkClick r:id="rId4"/>
              </a:rPr>
              <a:t>https://patch.com/connecticut/guilford/rep-scanlon-health-care-bills-become-law</a:t>
            </a:r>
            <a:r>
              <a:t> Public Act 19-134 </a:t>
            </a:r>
            <a:r>
              <a:rPr u="sng">
                <a:solidFill>
                  <a:srgbClr val="0000FF"/>
                </a:solidFill>
                <a:uFill>
                  <a:solidFill>
                    <a:srgbClr val="0000FF"/>
                  </a:solidFill>
                </a:uFill>
                <a:hlinkClick r:id="rId5"/>
              </a:rPr>
              <a:t>https://www.cga.ct.gov/2019/act/pa/pdf/2019PA-00134-R00HB-05521-PA.pdf</a:t>
            </a:r>
            <a:r>
              <a:t> protects those with preexisting conditions but I’m not convinced it outlaws Broader ACA medical underwriting provisions </a:t>
            </a:r>
          </a:p>
          <a:p>
            <a:r>
              <a:t>Nevada Assembly Bill 170—pre-existing condition protection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https://www.latimes.com/politics/la-pol-ca-gavin-newsom-healthcare-subsidies-individua-mandate-20190514-story.html</a:t>
            </a:r>
            <a:r>
              <a:t> </a:t>
            </a:r>
          </a:p>
          <a:p>
            <a:r>
              <a:rPr u="sng">
                <a:solidFill>
                  <a:srgbClr val="0000FF"/>
                </a:solidFill>
                <a:uFill>
                  <a:solidFill>
                    <a:srgbClr val="0000FF"/>
                  </a:solidFill>
                </a:uFill>
                <a:hlinkClick r:id="rId4"/>
              </a:rPr>
              <a:t>https://www.brookings.edu/wp-content/uploads/2018/10/Levitis_State-Individual-Mandates_10.29.18.pdf</a:t>
            </a:r>
            <a: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https://www.cbpp.org/blog/more-states-protecting-residents-against-skimpy-short-term-health-plans</a:t>
            </a:r>
            <a:r>
              <a:t> </a:t>
            </a:r>
          </a:p>
          <a:p>
            <a:r>
              <a:rPr u="sng">
                <a:solidFill>
                  <a:srgbClr val="0000FF"/>
                </a:solidFill>
                <a:uFill>
                  <a:solidFill>
                    <a:srgbClr val="0000FF"/>
                  </a:solidFill>
                </a:uFill>
                <a:hlinkClick r:id="rId4"/>
              </a:rPr>
              <a:t>https://insuremekevin.com/california-wont-allow-trumps-small-group-association-plans-for-2019/#Lq1dSeOqqlXthD0W.99</a:t>
            </a:r>
            <a:r>
              <a:t> </a:t>
            </a:r>
          </a:p>
          <a:p>
            <a:r>
              <a:rPr u="sng">
                <a:solidFill>
                  <a:srgbClr val="0000FF"/>
                </a:solidFill>
                <a:uFill>
                  <a:solidFill>
                    <a:srgbClr val="0000FF"/>
                  </a:solidFill>
                </a:uFill>
                <a:hlinkClick r:id="rId5"/>
              </a:rPr>
              <a:t>https://www.commonwealthfund.org/publications/issue-briefs/2019/may/states-step-up-protect-markets-consumers-short-term-plans</a:t>
            </a:r>
            <a:r>
              <a:t> </a:t>
            </a:r>
          </a:p>
          <a:p>
            <a:r>
              <a:rPr u="sng">
                <a:solidFill>
                  <a:srgbClr val="0000FF"/>
                </a:solidFill>
                <a:uFill>
                  <a:solidFill>
                    <a:srgbClr val="0000FF"/>
                  </a:solidFill>
                </a:uFill>
                <a:hlinkClick r:id="rId6"/>
              </a:rPr>
              <a:t>https://www.rwjf.org/en/library/research/2019/01/the-marketing-of-short-term-health-plans.html</a:t>
            </a:r>
            <a: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r>
              <a:t>ACA included 3 measures to stabilize insurance markets—the 3 Rs, reinsurance, risk adjustment, and risk corridors. Reinsurance was always viewed as transitional and has sun-setted. Risk-adjustment deters insurance plans from cherry picking healthy enrollees or protects insurers with bad risk pools. For a while in 2018 it looked like Risk Adjustment was going away but it soon popped back. Risk corridors seek to minimize high risks by equalizing high returns with losses within some bands or corridors. Risk corridors have bene suspended by administration on basis that funds not appropriated but SCOTUS has granted cert on that issue</a:t>
            </a:r>
          </a:p>
          <a:p>
            <a:endParaRPr/>
          </a:p>
          <a:p>
            <a:r>
              <a:t>4/30/2109—“President Trump encouraged Democratic Sen. Patty Murray (Wash.) to resume efforts to find a bipartisan deal to shore up ObamaCare at a White House meeting on Tuesday.</a:t>
            </a:r>
          </a:p>
          <a:p>
            <a:r>
              <a:t>Trump said that he did not understand why the bipartisan proposal that Murray worked on in 2017 and 2018 with Sen. Lamar Alexander (R-Tenn.) had been dropped, according to a Democratic source.</a:t>
            </a:r>
          </a:p>
          <a:p>
            <a:r>
              <a:t>Murray replied that she had been told the White House would veto the measure. Trump replied that he never said that and encouraged Murray and Alexander to resume their efforts, a Democratic source said.”</a:t>
            </a:r>
          </a:p>
          <a:p>
            <a:r>
              <a:t>https://thehill.com/policy/healthcare/441438-trump-urges-dem-senator-to-revive-bipartisan-obamacare-talks</a:t>
            </a:r>
          </a:p>
          <a:p>
            <a:r>
              <a:rPr u="sng">
                <a:solidFill>
                  <a:srgbClr val="0000FF"/>
                </a:solidFill>
                <a:uFill>
                  <a:solidFill>
                    <a:srgbClr val="0000FF"/>
                  </a:solidFill>
                </a:uFill>
                <a:hlinkClick r:id="rId3"/>
              </a:rPr>
              <a:t>https://www.modernhealthcare.com/article/20190117/NEWS/190119916/cms-wants-to-cut-aca-exchange-fees-end-silver-loading</a:t>
            </a:r>
          </a:p>
          <a:p>
            <a:r>
              <a:rPr u="sng">
                <a:solidFill>
                  <a:srgbClr val="0000FF"/>
                </a:solidFill>
                <a:uFill>
                  <a:solidFill>
                    <a:srgbClr val="0000FF"/>
                  </a:solidFill>
                </a:uFill>
                <a:hlinkClick r:id="rId4"/>
              </a:rPr>
              <a:t>https://khn.org/news/sen-alexander-releases-bipartisan-plan-to-lower-health-costs-end-surprise-bills/</a:t>
            </a:r>
            <a:r>
              <a:t> </a:t>
            </a:r>
          </a:p>
          <a:p>
            <a:r>
              <a:rPr u="sng">
                <a:solidFill>
                  <a:srgbClr val="0000FF"/>
                </a:solidFill>
                <a:uFill>
                  <a:solidFill>
                    <a:srgbClr val="0000FF"/>
                  </a:solidFill>
                </a:uFill>
                <a:hlinkClick r:id="rId5"/>
              </a:rPr>
              <a:t>https://www.politico.com/story/2019/06/03/obamacare-rate-hikes-appear-modest-for-2020-1497115</a:t>
            </a:r>
            <a:r>
              <a:t> </a:t>
            </a:r>
          </a:p>
          <a:p>
            <a:r>
              <a:rPr u="sng">
                <a:solidFill>
                  <a:srgbClr val="0000FF"/>
                </a:solidFill>
                <a:uFill>
                  <a:solidFill>
                    <a:srgbClr val="0000FF"/>
                  </a:solidFill>
                </a:uFill>
                <a:hlinkClick r:id="rId6"/>
              </a:rPr>
              <a:t>https://www.fiercehealthcare.com/payer/doj-asks-supreme-court-to-toss-payers-suits-seeking-12b-risk-corridor-payments</a:t>
            </a:r>
            <a:r>
              <a:t> </a:t>
            </a:r>
          </a:p>
          <a:p>
            <a:r>
              <a:rPr u="sng">
                <a:solidFill>
                  <a:srgbClr val="0000FF"/>
                </a:solidFill>
                <a:uFill>
                  <a:solidFill>
                    <a:srgbClr val="0000FF"/>
                  </a:solidFill>
                </a:uFill>
                <a:hlinkClick r:id="rId7"/>
              </a:rPr>
              <a:t>https://www.commonwealthfund.org/blog/2014/three-rs-health-insurance</a:t>
            </a:r>
            <a:r>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t>Waiver waives the single risk pool requirement in the individual market under ACA § 1312 (c)(1) </a:t>
            </a:r>
          </a:p>
          <a:p>
            <a:pPr>
              <a:defRPr u="sng">
                <a:solidFill>
                  <a:srgbClr val="0000FF"/>
                </a:solidFill>
                <a:uFill>
                  <a:solidFill>
                    <a:srgbClr val="0000FF"/>
                  </a:solidFill>
                </a:uFill>
              </a:defRPr>
            </a:pPr>
            <a:r>
              <a:rPr>
                <a:hlinkClick r:id="rId3"/>
              </a:rPr>
              <a:t>https://www.cms.gov/CCIIO/Programs-and-Initiatives/State-Innovation-Waivers/Downloads/Wisconsin-1332-Letter-final-and-signed.pdf</a:t>
            </a:r>
            <a:r>
              <a:rPr u="none">
                <a:solidFill>
                  <a:srgbClr val="000000"/>
                </a:solidFill>
                <a:uFillTx/>
              </a:rPr>
              <a:t> </a:t>
            </a:r>
          </a:p>
          <a:p>
            <a:pPr>
              <a:defRPr u="sng">
                <a:solidFill>
                  <a:srgbClr val="0000FF"/>
                </a:solidFill>
                <a:uFill>
                  <a:solidFill>
                    <a:srgbClr val="0000FF"/>
                  </a:solidFill>
                </a:uFill>
              </a:defRPr>
            </a:pPr>
            <a:r>
              <a:rPr>
                <a:hlinkClick r:id="rId4"/>
              </a:rPr>
              <a:t>https://www.healthaffairs.org/do/10.1377/hblog20180803.450619/full/?</a:t>
            </a:r>
          </a:p>
          <a:p>
            <a:r>
              <a:t>First is quote from Families USA summary</a:t>
            </a:r>
          </a:p>
          <a:p>
            <a:r>
              <a:t>New Jersey approved </a:t>
            </a:r>
            <a:r>
              <a:rPr u="sng">
                <a:solidFill>
                  <a:srgbClr val="0000FF"/>
                </a:solidFill>
                <a:uFill>
                  <a:solidFill>
                    <a:srgbClr val="0000FF"/>
                  </a:solidFill>
                </a:uFill>
                <a:hlinkClick r:id="rId5"/>
              </a:rPr>
              <a:t>https://www.healthaffairs.org/do/10.1377/hblog20180817.789199/full/?</a:t>
            </a:r>
          </a:p>
          <a:p>
            <a:r>
              <a:rPr u="sng">
                <a:solidFill>
                  <a:srgbClr val="0000FF"/>
                </a:solidFill>
                <a:uFill>
                  <a:solidFill>
                    <a:srgbClr val="0000FF"/>
                  </a:solidFill>
                </a:uFill>
                <a:hlinkClick r:id="rId6"/>
              </a:rPr>
              <a:t>https://www.commonwealthfund.org/blog/2019/administration-tried-make-it-easier-states-waive-aca-rules-will-any-take-plunge</a:t>
            </a:r>
            <a:r>
              <a:t> </a:t>
            </a:r>
          </a:p>
          <a:p>
            <a:r>
              <a:t>https://www.kff.org/health-reform/fact-sheet/tracking-section-1332-state-innovation-waivers/</a:t>
            </a:r>
          </a:p>
          <a:p>
            <a:r>
              <a:rPr u="sng">
                <a:solidFill>
                  <a:srgbClr val="0000FF"/>
                </a:solidFill>
                <a:uFill>
                  <a:solidFill>
                    <a:srgbClr val="0000FF"/>
                  </a:solidFill>
                </a:uFill>
                <a:hlinkClick r:id="rId7"/>
              </a:rPr>
              <a:t>http://www.startribune.com/minnesota-extends-reinsurance-program/510776452/</a:t>
            </a:r>
            <a:r>
              <a:t> </a:t>
            </a:r>
          </a:p>
          <a:p>
            <a:r>
              <a:t>https://www.kff.org/health-reform/fact-sheet/tracking-section-1332-state-innovation-waivers/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pPr>
              <a:defRPr>
                <a:latin typeface="+mn-lt"/>
                <a:ea typeface="+mn-ea"/>
                <a:cs typeface="+mn-cs"/>
                <a:sym typeface="Helvetica"/>
              </a:defRPr>
            </a:pPr>
            <a:r>
              <a:t>The support process under the ACA for individual market plans is twofold—income-tied tax credits for purchase of a metallic plan, platinum, gold, silver or bronze and cost-sharing subsidies (CSRs) to reduce out-of-pocket costs for those with annual incomes below 250% of the federal poverty level. Administration decided to terminate CSR payments to insurers. But, insurers still under statutory duty to reduce costs…so ….got creative</a:t>
            </a:r>
          </a:p>
          <a:p>
            <a:pPr>
              <a:defRPr>
                <a:latin typeface="+mn-lt"/>
                <a:ea typeface="+mn-ea"/>
                <a:cs typeface="+mn-cs"/>
                <a:sym typeface="Helvetica"/>
              </a:defRPr>
            </a:pPr>
            <a:r>
              <a:t>Comments from Covered California https://www.coveredca.com/news/pdfs/CoveredCA_Consequences_of_Terminating_CSR.pdf</a:t>
            </a:r>
          </a:p>
          <a:p>
            <a:pPr>
              <a:defRPr>
                <a:latin typeface="+mn-lt"/>
                <a:ea typeface="+mn-ea"/>
                <a:cs typeface="+mn-cs"/>
                <a:sym typeface="Helvetica"/>
              </a:defRPr>
            </a:pPr>
            <a:r>
              <a:t>https://www.nytimes.com/2017/10/18/upshot/trumps-attack-on-insurer-gravy-train-could-actually-help-a-lot-of-consumers.html? </a:t>
            </a:r>
          </a:p>
          <a:p>
            <a:pPr>
              <a:defRPr>
                <a:latin typeface="+mn-lt"/>
                <a:ea typeface="+mn-ea"/>
                <a:cs typeface="+mn-cs"/>
                <a:sym typeface="Helvetica"/>
              </a:defRPr>
            </a:pPr>
            <a:r>
              <a:rPr u="sng">
                <a:solidFill>
                  <a:srgbClr val="0000FF"/>
                </a:solidFill>
                <a:uFill>
                  <a:solidFill>
                    <a:srgbClr val="0000FF"/>
                  </a:solidFill>
                </a:uFill>
                <a:hlinkClick r:id="rId3"/>
              </a:rPr>
              <a:t>https://www.cms.gov/newsroom/press-releases/cms-issues-proposed-payment-notice-2020-coverage-year</a:t>
            </a:r>
          </a:p>
          <a:p>
            <a:pPr>
              <a:defRPr>
                <a:latin typeface="+mn-lt"/>
                <a:ea typeface="+mn-ea"/>
                <a:cs typeface="+mn-cs"/>
                <a:sym typeface="Helvetica"/>
              </a:defRPr>
            </a:pPr>
            <a:r>
              <a:rPr u="sng">
                <a:solidFill>
                  <a:srgbClr val="0000FF"/>
                </a:solidFill>
                <a:uFill>
                  <a:solidFill>
                    <a:srgbClr val="0000FF"/>
                  </a:solidFill>
                </a:uFill>
                <a:hlinkClick r:id="rId4"/>
              </a:rPr>
              <a:t>https://www.healthleadersmedia.com/finance/end-silver-loading-question-queued-2021</a:t>
            </a:r>
            <a: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r>
              <a:t>CBO originally estimated that repeal of individual mandate would increase uninsured by 13m—that now revised to 7m, </a:t>
            </a:r>
            <a:r>
              <a:rPr u="sng">
                <a:solidFill>
                  <a:srgbClr val="0000FF"/>
                </a:solidFill>
                <a:uFill>
                  <a:solidFill>
                    <a:srgbClr val="0000FF"/>
                  </a:solidFill>
                </a:uFill>
                <a:hlinkClick r:id="rId3"/>
              </a:rPr>
              <a:t>https://thehill.com/policy/healthcare/441888-cbo-repealing-mandate-penalty-increases-uninsured-by-7-million</a:t>
            </a:r>
          </a:p>
          <a:p>
            <a:r>
              <a:t>Projected to rise by another 5 million by 2029</a:t>
            </a:r>
          </a:p>
          <a:p>
            <a:r>
              <a:rPr u="sng">
                <a:solidFill>
                  <a:srgbClr val="0000FF"/>
                </a:solidFill>
                <a:uFill>
                  <a:solidFill>
                    <a:srgbClr val="0000FF"/>
                  </a:solidFill>
                </a:uFill>
                <a:hlinkClick r:id="rId4"/>
              </a:rPr>
              <a:t>https://www.cbo.gov/system/files/2019-05/55085-Summary_0.pdf</a:t>
            </a:r>
            <a:r>
              <a:t> </a:t>
            </a:r>
          </a:p>
          <a:p>
            <a:r>
              <a:t>Latest census figure last week—share of Americans without health insurance grew to 8.5 percent. </a:t>
            </a:r>
            <a:r>
              <a:rPr u="sng">
                <a:solidFill>
                  <a:srgbClr val="0000FF"/>
                </a:solidFill>
                <a:uFill>
                  <a:solidFill>
                    <a:srgbClr val="0000FF"/>
                  </a:solidFill>
                </a:uFill>
                <a:hlinkClick r:id="rId5"/>
              </a:rPr>
              <a:t>https://www.washingtonpost.com/news/business/wp/2019/09/10/poverty-rate-fell-last-year-but-share-of-americans-without-health-insurance-rose-census-bureau-says/?wpisrc=al_news__alert-economy--alert-national&amp;wpmk=1</a:t>
            </a:r>
            <a: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r>
              <a:t>4/30/2109—“President Trump encouraged Democratic Sen. Patty Murray (Wash.) to resume efforts to find a bipartisan deal to shore up ObamaCare at a White House meeting on Tuesday.</a:t>
            </a:r>
          </a:p>
          <a:p>
            <a:r>
              <a:t>Trump said that he did not understand why the bipartisan proposal that Murray worked on in 2017 and 2018 with Sen. Lamar Alexander (R-Tenn.) had been dropped, according to a Democratic source.</a:t>
            </a:r>
          </a:p>
          <a:p>
            <a:r>
              <a:t>Murray replied that she had been told the White House would veto the measure. Trump replied that he never said that and encouraged Murray and Alexander to resume their efforts, a Democratic source said.”</a:t>
            </a:r>
          </a:p>
          <a:p>
            <a:r>
              <a:t>https://thehill.com/policy/healthcare/441438-trump-urges-dem-senator-to-revive-bipartisan-obamacare-talks</a:t>
            </a:r>
          </a:p>
          <a:p>
            <a:r>
              <a:rPr u="sng">
                <a:solidFill>
                  <a:srgbClr val="0000FF"/>
                </a:solidFill>
                <a:uFill>
                  <a:solidFill>
                    <a:srgbClr val="0000FF"/>
                  </a:solidFill>
                </a:uFill>
                <a:hlinkClick r:id="rId3"/>
              </a:rPr>
              <a:t>https://www.modernhealthcare.com/article/20190117/NEWS/190119916/cms-wants-to-cut-aca-exchange-fees-end-silver-loading</a:t>
            </a:r>
          </a:p>
          <a:p>
            <a:r>
              <a:rPr u="sng">
                <a:solidFill>
                  <a:srgbClr val="0000FF"/>
                </a:solidFill>
                <a:uFill>
                  <a:solidFill>
                    <a:srgbClr val="0000FF"/>
                  </a:solidFill>
                </a:uFill>
                <a:hlinkClick r:id="rId4"/>
              </a:rPr>
              <a:t>https://khn.org/news/sen-alexander-releases-bipartisan-plan-to-lower-health-costs-end-surprise-bills/</a:t>
            </a:r>
            <a:r>
              <a:t> </a:t>
            </a:r>
          </a:p>
          <a:p>
            <a:r>
              <a:rPr u="sng">
                <a:solidFill>
                  <a:srgbClr val="0000FF"/>
                </a:solidFill>
                <a:uFill>
                  <a:solidFill>
                    <a:srgbClr val="0000FF"/>
                  </a:solidFill>
                </a:uFill>
                <a:hlinkClick r:id="rId5"/>
              </a:rPr>
              <a:t>https://www.politico.com/story/2019/06/03/obamacare-rate-hikes-appear-modest-for-2020-1497115</a:t>
            </a:r>
            <a:r>
              <a:t> </a:t>
            </a:r>
          </a:p>
          <a:p>
            <a:r>
              <a:rPr u="sng">
                <a:solidFill>
                  <a:srgbClr val="0000FF"/>
                </a:solidFill>
                <a:uFill>
                  <a:solidFill>
                    <a:srgbClr val="0000FF"/>
                  </a:solidFill>
                </a:uFill>
                <a:hlinkClick r:id="rId6"/>
              </a:rPr>
              <a:t>https://www.fiercehealthcare.com/payer/doj-asks-supreme-court-to-toss-payers-suits-seeking-12b-risk-corridor-payments</a:t>
            </a:r>
            <a:r>
              <a:t> </a:t>
            </a:r>
          </a:p>
          <a:p>
            <a:r>
              <a:t>https://www.kff.org/private-insurance/issue-brief/individual-insurance-market-performance-in-early-2019/?</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r>
              <a:t>Codifying EHBs—making the ACA’ 10 EHBs part of state law </a:t>
            </a:r>
          </a:p>
          <a:p>
            <a:r>
              <a:t>Codifying Benchmark plan—While only Congress can remove one of the 10 EHBs from the ACA, the Secretary of Health &amp; Human Services is required to periodically “update” the EHB and could re-write the rules to allow insurers to cover fewer treatments or services within the EHB categories (as happened in April).—this also gives opportunities to add more services e.g., pediatric dental </a:t>
            </a:r>
          </a:p>
          <a:p>
            <a:r>
              <a:t>https://snjtoday.com/2019/06/03/governor-murphy-and-legislative-partners-announces-bill-package-to-protect-affordable-care-act-in-new-jersey/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https://www.healthaffairs.org/do/10.1377/hblog20180410.631773/full/</a:t>
            </a:r>
          </a:p>
          <a:p>
            <a:r>
              <a:rPr u="sng">
                <a:solidFill>
                  <a:srgbClr val="0000FF"/>
                </a:solidFill>
                <a:uFill>
                  <a:solidFill>
                    <a:srgbClr val="0000FF"/>
                  </a:solidFill>
                </a:uFill>
                <a:hlinkClick r:id="rId4"/>
              </a:rPr>
              <a:t>https://www.healthaffairs.org/do/10.1377/hblog20190419.213173/full/</a:t>
            </a:r>
            <a:r>
              <a:t> </a:t>
            </a:r>
          </a:p>
          <a:p>
            <a:r>
              <a:rPr u="sng">
                <a:solidFill>
                  <a:srgbClr val="0000FF"/>
                </a:solidFill>
                <a:uFill>
                  <a:solidFill>
                    <a:srgbClr val="0000FF"/>
                  </a:solidFill>
                </a:uFill>
                <a:hlinkClick r:id="rId5"/>
              </a:rPr>
              <a:t>https://www.healthaffairs.org/do/10.1377/hblog20190420.666282/full/</a:t>
            </a:r>
            <a: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r>
              <a:t>I am not going to litigate the ACA before you today—suffice it to say that there are many who view the administration’s approach to ACA health insurance regulation as sabotage, while many others view it as increasing choice for consumers who are frequently unable to afford coverage; whatever the motive, the playbook is essentially the same</a:t>
            </a:r>
          </a:p>
          <a:p>
            <a:endParaRPr/>
          </a:p>
          <a:p>
            <a:r>
              <a:rPr u="sng">
                <a:solidFill>
                  <a:srgbClr val="0000FF"/>
                </a:solidFill>
                <a:uFill>
                  <a:solidFill>
                    <a:srgbClr val="0000FF"/>
                  </a:solidFill>
                </a:uFill>
                <a:hlinkClick r:id="rId3"/>
              </a:rPr>
              <a:t>https://sunlightfoundation.com/2019/05/15/new-report-shows-undermining-of-the-aca-through-web-censorship/</a:t>
            </a:r>
          </a:p>
          <a:p>
            <a:r>
              <a:rPr u="sng">
                <a:solidFill>
                  <a:srgbClr val="0000FF"/>
                </a:solidFill>
                <a:uFill>
                  <a:solidFill>
                    <a:srgbClr val="0000FF"/>
                  </a:solidFill>
                </a:uFill>
                <a:hlinkClick r:id="rId4"/>
              </a:rPr>
              <a:t>https://www.commonwealthfund.org/blog/2019/aca-marketplace-open-enrollment-numbers-reveal-impact</a:t>
            </a:r>
            <a:r>
              <a:t> during the 2019 open enrollment period, most state-based marketplaces invested significantly more than the federal government in advertising and outreach efforts. The majority of state marketplaces with larger budgets than the federal government performed better than the federal marketplace. Four of the five state marketplaces that budgeted the most per uninsured resident on advertising and navigator funding outperformed the federally facilitated marketplace, with two of the five, Rhode Island and New York, reporting plan selection growth greater than 4 percent.</a:t>
            </a:r>
          </a:p>
          <a:p>
            <a:r>
              <a:rPr u="sng">
                <a:solidFill>
                  <a:srgbClr val="0000FF"/>
                </a:solidFill>
                <a:uFill>
                  <a:solidFill>
                    <a:srgbClr val="0000FF"/>
                  </a:solidFill>
                </a:uFill>
                <a:hlinkClick r:id="rId5"/>
              </a:rPr>
              <a:t>https://www.healthaffairs.org/do/10.1377/hblog20190419.213173/full/</a:t>
            </a:r>
            <a:r>
              <a:t> </a:t>
            </a:r>
          </a:p>
          <a:p>
            <a:r>
              <a:rPr u="sng">
                <a:solidFill>
                  <a:srgbClr val="0000FF"/>
                </a:solidFill>
                <a:uFill>
                  <a:solidFill>
                    <a:srgbClr val="0000FF"/>
                  </a:solidFill>
                </a:uFill>
                <a:hlinkClick r:id="rId6"/>
              </a:rPr>
              <a:t>https://www.nytimes.com/2019/07/17/us/politics/obamacare-democrats-cadillac-tax.html?smid=nytcore-ios-share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p>
            <a:r>
              <a:t>Most of what I have been talking to you about—the tale of the 3 legged (now 2 legged) stool is insurance law/regulation applicable only to individual insurance, marketplace plans—although EHBs are also part of Medicaid — however, this next section applies broadly to include group health</a:t>
            </a:r>
          </a:p>
          <a:p>
            <a:r>
              <a:t>According to a JAMA article there is evidence of a sharp spike in women seeking long-acting reversible contraception in the month after the 2016 election</a:t>
            </a:r>
          </a:p>
          <a:p>
            <a:r>
              <a:rPr u="sng">
                <a:solidFill>
                  <a:srgbClr val="0000FF"/>
                </a:solidFill>
                <a:uFill>
                  <a:solidFill>
                    <a:srgbClr val="0000FF"/>
                  </a:solidFill>
                </a:uFill>
                <a:hlinkClick r:id="rId3"/>
              </a:rPr>
              <a:t>https://jamanetwork.com/journals/jamainternalmedicine/article-abstract/2723071?guestAccessKey=0784ba9e-1dd9-46a3-92d7-9849b434a0e2</a:t>
            </a:r>
            <a:r>
              <a:t> </a:t>
            </a:r>
          </a:p>
          <a:p>
            <a:r>
              <a:rPr u="sng">
                <a:solidFill>
                  <a:srgbClr val="0000FF"/>
                </a:solidFill>
                <a:uFill>
                  <a:solidFill>
                    <a:srgbClr val="0000FF"/>
                  </a:solidFill>
                </a:uFill>
                <a:hlinkClick r:id="rId4"/>
              </a:rPr>
              <a:t>https://www.kff.org/health-reform/issue-brief/new-regulations-broadening-employer-exemptions-to-contraceptive-coverage-impact-on-women/</a:t>
            </a:r>
            <a: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p>
            <a:r>
              <a:t>According to a JAMA article there is evidence of a sharp spike in women seeking long-acting reversible contraception in the month after the 2016 election</a:t>
            </a:r>
          </a:p>
          <a:p>
            <a:r>
              <a:rPr u="sng">
                <a:solidFill>
                  <a:srgbClr val="0000FF"/>
                </a:solidFill>
                <a:uFill>
                  <a:solidFill>
                    <a:srgbClr val="0000FF"/>
                  </a:solidFill>
                </a:uFill>
                <a:hlinkClick r:id="rId3"/>
              </a:rPr>
              <a:t>https://jamanetwork.com/journals/jamainternalmedicine/article-abstract/2723071?guestAccessKey=0784ba9e-1dd9-46a3-92d7-9849b434a0e2</a:t>
            </a:r>
            <a:r>
              <a:t> </a:t>
            </a:r>
          </a:p>
          <a:p>
            <a:r>
              <a:rPr u="sng">
                <a:solidFill>
                  <a:srgbClr val="0000FF"/>
                </a:solidFill>
                <a:uFill>
                  <a:solidFill>
                    <a:srgbClr val="0000FF"/>
                  </a:solidFill>
                </a:uFill>
                <a:hlinkClick r:id="rId4"/>
              </a:rPr>
              <a:t>https://www.kff.org/health-reform/issue-brief/new-regulations-broadening-employer-exemptions-to-contraceptive-coverage-impact-on-women/</a:t>
            </a:r>
            <a: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prstGeom prst="rect">
            <a:avLst/>
          </a:prstGeom>
        </p:spPr>
        <p:txBody>
          <a:bodyPr/>
          <a:lstStyle/>
          <a:p>
            <a:endParaRPr/>
          </a:p>
        </p:txBody>
      </p:sp>
      <p:sp>
        <p:nvSpPr>
          <p:cNvPr id="409" name="Shape 409"/>
          <p:cNvSpPr>
            <a:spLocks noGrp="1"/>
          </p:cNvSpPr>
          <p:nvPr>
            <p:ph type="body" sz="quarter" idx="1"/>
          </p:nvPr>
        </p:nvSpPr>
        <p:spPr>
          <a:prstGeom prst="rect">
            <a:avLst/>
          </a:prstGeom>
        </p:spPr>
        <p:txBody>
          <a:bodyPr/>
          <a:lstStyle/>
          <a:p>
            <a:r>
              <a:t>Ten states and DC have strengthened and expanded the federal contraceptive coverage requirement (CA, IL, ME, MD, MA, NV, NY, OR, VT, WA). Soon NJ</a:t>
            </a:r>
          </a:p>
          <a:p>
            <a:r>
              <a:t>Nationally this is what things look like — on the left the mandate (in 29 states)  (tho’ there are some discrepancies between individual and group) and true “ACA” coverage that is free (14 states)</a:t>
            </a:r>
          </a:p>
          <a:p>
            <a:r>
              <a:rPr u="sng">
                <a:solidFill>
                  <a:srgbClr val="0000FF"/>
                </a:solidFill>
                <a:uFill>
                  <a:solidFill>
                    <a:srgbClr val="0000FF"/>
                  </a:solidFill>
                </a:uFill>
                <a:hlinkClick r:id="rId3"/>
              </a:rPr>
              <a:t>https://www.kff.org/other/state-indicator/state-requirements-for-insurance-coverage-of-contraceptives/?</a:t>
            </a:r>
          </a:p>
          <a:p>
            <a:r>
              <a:t>BTW the lawsuit over Notre Dame’s contraceptive coverage filed in D. N.IN June 2018) is alive and I think has had oral arguments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p>
            <a:r>
              <a:t>To an extent these are both about state health insurance law and policy and canaries in the coal mine for broader national initiatives— The problems state Democratic lawmakers are confronting echo those the party would face at the national level if they sought a similar overhaul upon taking back Washington: How much to pay health care providers, how much to subsidize people's health care costs and how much of the private insurance market to preserve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p>
            <a:r>
              <a:t>https://www.desertsun.com/story/news/2019/01/28/newsoms-move-not-yet-health-care-all-but-health-care-more/2706091002/</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noRot="1" noChangeAspect="1"/>
          </p:cNvSpPr>
          <p:nvPr>
            <p:ph type="sldImg"/>
          </p:nvPr>
        </p:nvSpPr>
        <p:spPr>
          <a:prstGeom prst="rect">
            <a:avLst/>
          </a:prstGeom>
        </p:spPr>
        <p:txBody>
          <a:bodyPr/>
          <a:lstStyle/>
          <a:p>
            <a:endParaRPr/>
          </a:p>
        </p:txBody>
      </p:sp>
      <p:sp>
        <p:nvSpPr>
          <p:cNvPr id="426" name="Shape 426"/>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https://www.courant.com/business/hc-biz-cigna-public-option-20190529-ys76asflezhgvismme6rtcaymi-story.html</a:t>
            </a:r>
          </a:p>
          <a:p>
            <a:r>
              <a:rPr u="sng">
                <a:solidFill>
                  <a:srgbClr val="0000FF"/>
                </a:solidFill>
                <a:uFill>
                  <a:solidFill>
                    <a:srgbClr val="0000FF"/>
                  </a:solidFill>
                </a:uFill>
                <a:hlinkClick r:id="rId4"/>
              </a:rPr>
              <a:t>https://familiesusa.org/sites/default/files/product_documents/NCCI_NCCI_MD-Easy-Enrollment-Health-Plan_Fact-Sheet_0.pdf</a:t>
            </a:r>
          </a:p>
          <a:p>
            <a:r>
              <a:rPr u="sng">
                <a:solidFill>
                  <a:srgbClr val="0000FF"/>
                </a:solidFill>
                <a:uFill>
                  <a:solidFill>
                    <a:srgbClr val="0000FF"/>
                  </a:solidFill>
                </a:uFill>
                <a:hlinkClick r:id="rId5"/>
              </a:rPr>
              <a:t>https://www.politico.com/story/2019/05/14/washington-public-health-plans-1431816?</a:t>
            </a:r>
            <a:r>
              <a:t> </a:t>
            </a:r>
          </a:p>
          <a:p>
            <a:r>
              <a:t>Canary in the coal mine— The problems state Democratic lawmakers are confronting echo those the party would face at the national level if they sought a similar overhaul upon taking back Washington: How much to pay health care providers, how much to subsidize people's health care costs and how much of the private insurance market to preserve — if any. </a:t>
            </a:r>
            <a:r>
              <a:rPr u="sng">
                <a:solidFill>
                  <a:srgbClr val="0000FF"/>
                </a:solidFill>
                <a:uFill>
                  <a:solidFill>
                    <a:srgbClr val="0000FF"/>
                  </a:solidFill>
                </a:uFill>
                <a:hlinkClick r:id="rId6"/>
              </a:rPr>
              <a:t>https://www.politico.com/story/2019/04/08/health-care-blue-states-1308730</a:t>
            </a:r>
            <a:r>
              <a:t> </a:t>
            </a:r>
          </a:p>
          <a:p>
            <a:r>
              <a:rPr u="sng">
                <a:solidFill>
                  <a:srgbClr val="0000FF"/>
                </a:solidFill>
                <a:uFill>
                  <a:solidFill>
                    <a:srgbClr val="0000FF"/>
                  </a:solidFill>
                </a:uFill>
                <a:hlinkClick r:id="rId7"/>
              </a:rPr>
              <a:t>https://coloradosun.com/2019/04/02/colorado-public-health-care-option-bill-2019/</a:t>
            </a:r>
            <a:r>
              <a:t> </a:t>
            </a:r>
          </a:p>
          <a:p>
            <a:r>
              <a:rPr u="sng">
                <a:solidFill>
                  <a:srgbClr val="0000FF"/>
                </a:solidFill>
                <a:uFill>
                  <a:solidFill>
                    <a:srgbClr val="0000FF"/>
                  </a:solidFill>
                </a:uFill>
                <a:hlinkClick r:id="rId8"/>
              </a:rPr>
              <a:t>https://www.middletownpress.com/middletown/article/Health-reform-talks-are-back-as-key-leaders-fight-14189266.php</a:t>
            </a:r>
            <a: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https://www.courant.com/business/hc-biz-cigna-public-option-20190529-ys76asflezhgvismme6rtcaymi-story.html</a:t>
            </a:r>
          </a:p>
          <a:p>
            <a:r>
              <a:rPr u="sng">
                <a:solidFill>
                  <a:srgbClr val="0000FF"/>
                </a:solidFill>
                <a:uFill>
                  <a:solidFill>
                    <a:srgbClr val="0000FF"/>
                  </a:solidFill>
                </a:uFill>
                <a:hlinkClick r:id="rId4"/>
              </a:rPr>
              <a:t>https://familiesusa.org/sites/default/files/product_documents/NCCI_NCCI_MD-Easy-Enrollment-Health-Plan_Fact-Sheet_0.pdf</a:t>
            </a:r>
          </a:p>
          <a:p>
            <a:r>
              <a:rPr u="sng">
                <a:solidFill>
                  <a:srgbClr val="0000FF"/>
                </a:solidFill>
                <a:uFill>
                  <a:solidFill>
                    <a:srgbClr val="0000FF"/>
                  </a:solidFill>
                </a:uFill>
                <a:hlinkClick r:id="rId5"/>
              </a:rPr>
              <a:t>https://www.politico.com/story/2019/05/14/washington-public-health-plans-1431816?</a:t>
            </a:r>
            <a:r>
              <a:t> </a:t>
            </a:r>
          </a:p>
          <a:p>
            <a:r>
              <a:t>Canary in the coal mine— The problems state Democratic lawmakers are confronting echo those the party would face at the national level if they sought a similar overhaul upon taking back Washington: How much to pay health care providers, how much to subsidize people's health care costs and how much of the private insurance market to preserve — if any. </a:t>
            </a:r>
            <a:r>
              <a:rPr u="sng">
                <a:solidFill>
                  <a:srgbClr val="0000FF"/>
                </a:solidFill>
                <a:uFill>
                  <a:solidFill>
                    <a:srgbClr val="0000FF"/>
                  </a:solidFill>
                </a:uFill>
                <a:hlinkClick r:id="rId6"/>
              </a:rPr>
              <a:t>https://www.politico.com/story/2019/04/08/health-care-blue-states-1308730</a:t>
            </a:r>
            <a:r>
              <a:t> </a:t>
            </a:r>
          </a:p>
          <a:p>
            <a:r>
              <a:rPr u="sng">
                <a:solidFill>
                  <a:srgbClr val="0000FF"/>
                </a:solidFill>
                <a:uFill>
                  <a:solidFill>
                    <a:srgbClr val="0000FF"/>
                  </a:solidFill>
                </a:uFill>
                <a:hlinkClick r:id="rId7"/>
              </a:rPr>
              <a:t>https://coloradosun.com/2019/04/02/colorado-public-health-care-option-bill-2019/</a:t>
            </a:r>
            <a:r>
              <a:t> </a:t>
            </a:r>
          </a:p>
          <a:p>
            <a:r>
              <a:rPr u="sng">
                <a:solidFill>
                  <a:srgbClr val="0000FF"/>
                </a:solidFill>
                <a:uFill>
                  <a:solidFill>
                    <a:srgbClr val="0000FF"/>
                  </a:solidFill>
                </a:uFill>
                <a:hlinkClick r:id="rId8"/>
              </a:rPr>
              <a:t>https://www.middletownpress.com/middletown/article/Health-reform-talks-are-back-as-key-leaders-fight-14189266.php</a:t>
            </a:r>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r>
              <a:t>“The resolution of disapproval will be introduced by Sen. Tammy Baldwin (D-Wis.). During a call with reporters Thursday, Senate Minority Leader Charles Schumer (D-N.Y.) said he thinks there will be unanimous support among Democrats once the resolution is introduced.” </a:t>
            </a:r>
            <a:r>
              <a:rPr u="sng">
                <a:solidFill>
                  <a:srgbClr val="0000FF"/>
                </a:solidFill>
                <a:uFill>
                  <a:solidFill>
                    <a:srgbClr val="0000FF"/>
                  </a:solidFill>
                </a:uFill>
                <a:hlinkClick r:id="rId3"/>
              </a:rPr>
              <a:t>http://thehill.com/policy/healthcare/400102-senate-dems-to-force-a-vote-to-overturn-rules-on-non-obamacare-insurance?</a:t>
            </a:r>
          </a:p>
          <a:p>
            <a:pPr>
              <a:defRPr u="sng">
                <a:solidFill>
                  <a:srgbClr val="0000FF"/>
                </a:solidFill>
                <a:uFill>
                  <a:solidFill>
                    <a:srgbClr val="0000FF"/>
                  </a:solidFill>
                </a:uFill>
              </a:defRPr>
            </a:pPr>
            <a:endParaRPr u="sng">
              <a:solidFill>
                <a:srgbClr val="0000FF"/>
              </a:solidFill>
              <a:uFill>
                <a:solidFill>
                  <a:srgbClr val="0000FF"/>
                </a:solidFill>
              </a:uFill>
              <a:hlinkClick r:id="rId3"/>
            </a:endParaRPr>
          </a:p>
          <a:p>
            <a:r>
              <a:t>Building out “alternative” plans that jeopardize individual and group market risk pools</a:t>
            </a:r>
          </a:p>
          <a:p>
            <a:pPr>
              <a:defRPr u="sng">
                <a:solidFill>
                  <a:srgbClr val="0000FF"/>
                </a:solidFill>
                <a:uFill>
                  <a:solidFill>
                    <a:srgbClr val="0000FF"/>
                  </a:solidFill>
                </a:uFill>
              </a:defRPr>
            </a:pPr>
            <a:r>
              <a:rPr>
                <a:hlinkClick r:id="rId4"/>
              </a:rPr>
              <a:t>https://www.kff.org/health-reform/issue-brief/understanding-short-term-limited-duration-health-insurance/</a:t>
            </a:r>
          </a:p>
          <a:p>
            <a:pPr>
              <a:defRPr u="sng">
                <a:solidFill>
                  <a:srgbClr val="0000FF"/>
                </a:solidFill>
                <a:uFill>
                  <a:solidFill>
                    <a:srgbClr val="0000FF"/>
                  </a:solidFill>
                </a:uFill>
              </a:defRPr>
            </a:pPr>
            <a:r>
              <a:rPr>
                <a:hlinkClick r:id="rId5"/>
              </a:rPr>
              <a:t>https://www.cms.gov/CCIIO/Resources/Files/Downloads/dwnlds/CMS-9924-F-STLDI-Final-Rule.pdf</a:t>
            </a:r>
            <a:r>
              <a:rPr u="none">
                <a:solidFill>
                  <a:srgbClr val="000000"/>
                </a:solidFill>
                <a:uFillTx/>
              </a:rPr>
              <a:t> </a:t>
            </a:r>
          </a:p>
          <a:p>
            <a:pPr>
              <a:defRPr u="sng">
                <a:solidFill>
                  <a:srgbClr val="0000FF"/>
                </a:solidFill>
                <a:uFill>
                  <a:solidFill>
                    <a:srgbClr val="0000FF"/>
                  </a:solidFill>
                </a:uFill>
              </a:defRPr>
            </a:pPr>
            <a:r>
              <a:rPr>
                <a:hlinkClick r:id="rId6"/>
              </a:rPr>
              <a:t>https://s3.amazonaws.com/public-inspection.federalregister.gov/2018-03208.pdf</a:t>
            </a:r>
            <a:r>
              <a:rPr u="none">
                <a:solidFill>
                  <a:srgbClr val="000000"/>
                </a:solidFill>
                <a:uFillTx/>
              </a:rPr>
              <a:t> </a:t>
            </a:r>
          </a:p>
          <a:p>
            <a:pPr>
              <a:defRPr u="sng">
                <a:solidFill>
                  <a:srgbClr val="0000FF"/>
                </a:solidFill>
                <a:uFill>
                  <a:solidFill>
                    <a:srgbClr val="0000FF"/>
                  </a:solidFill>
                </a:uFill>
              </a:defRPr>
            </a:pPr>
            <a:r>
              <a:rPr>
                <a:hlinkClick r:id="rId7"/>
              </a:rPr>
              <a:t>https://ag.ny.gov/sites/default/files/complaint_as-filed.pdf</a:t>
            </a:r>
          </a:p>
          <a:p>
            <a:pPr>
              <a:defRPr u="sng">
                <a:solidFill>
                  <a:srgbClr val="0000FF"/>
                </a:solidFill>
                <a:uFill>
                  <a:solidFill>
                    <a:srgbClr val="0000FF"/>
                  </a:solidFill>
                </a:uFill>
              </a:defRPr>
            </a:pPr>
            <a:r>
              <a:rPr>
                <a:hlinkClick r:id="rId8"/>
              </a:rPr>
              <a:t>https://www.vox.com/policy-and-politics/2018/7/20/17596392/voxcare-trump-association-health-plans</a:t>
            </a:r>
            <a:r>
              <a:rPr u="none">
                <a:solidFill>
                  <a:srgbClr val="000000"/>
                </a:solidFill>
                <a:uFillTx/>
              </a:rPr>
              <a:t> </a:t>
            </a:r>
          </a:p>
          <a:p>
            <a:pPr>
              <a:defRPr u="sng">
                <a:solidFill>
                  <a:srgbClr val="0000FF"/>
                </a:solidFill>
                <a:uFill>
                  <a:solidFill>
                    <a:srgbClr val="0000FF"/>
                  </a:solidFill>
                </a:uFill>
              </a:defRPr>
            </a:pPr>
            <a:r>
              <a:rPr>
                <a:hlinkClick r:id="rId9"/>
              </a:rPr>
              <a:t>https://www.politifact.com/truth-o-meter/article/2018/jun/28/fact-checking-donald-trumps-rally-north-dakota/</a:t>
            </a:r>
            <a:r>
              <a:rPr u="none">
                <a:solidFill>
                  <a:srgbClr val="000000"/>
                </a:solidFill>
                <a:uFillTx/>
              </a:rPr>
              <a:t> </a:t>
            </a:r>
          </a:p>
          <a:p>
            <a:pPr>
              <a:defRPr u="sng">
                <a:solidFill>
                  <a:srgbClr val="0000FF"/>
                </a:solidFill>
                <a:uFill>
                  <a:solidFill>
                    <a:srgbClr val="0000FF"/>
                  </a:solidFill>
                </a:uFill>
              </a:defRPr>
            </a:pPr>
            <a:r>
              <a:rPr>
                <a:hlinkClick r:id="rId10"/>
              </a:rPr>
              <a:t>http://www.smallbusinessmajority.org/press-release/association-health-plans-will-destabilize-small-group-market</a:t>
            </a:r>
            <a:r>
              <a:rPr u="none">
                <a:solidFill>
                  <a:srgbClr val="000000"/>
                </a:solidFill>
                <a:uFillTx/>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https://www.healthleadersmedia.com/strategy/association-health-plans-ruling-appealed-lawsuit-over-short-term-plans-proceeds</a:t>
            </a:r>
          </a:p>
          <a:p>
            <a:r>
              <a:rPr u="sng">
                <a:solidFill>
                  <a:srgbClr val="0000FF"/>
                </a:solidFill>
                <a:uFill>
                  <a:solidFill>
                    <a:srgbClr val="0000FF"/>
                  </a:solidFill>
                </a:uFill>
                <a:hlinkClick r:id="rId4"/>
              </a:rPr>
              <a:t>https://www.healthaffairs.org/do/10.1377/hblog20180917.479910/full/</a:t>
            </a:r>
            <a: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r>
              <a:rPr u="sng">
                <a:solidFill>
                  <a:srgbClr val="0000FF"/>
                </a:solidFill>
                <a:uFill>
                  <a:solidFill>
                    <a:srgbClr val="0000FF"/>
                  </a:solidFill>
                </a:uFill>
                <a:hlinkClick r:id="rId3"/>
              </a:rPr>
              <a:t>https://www.commonwealthfund.org/blog/2019/past-future-association-health-plans</a:t>
            </a:r>
            <a:r>
              <a:t> (Jost)</a:t>
            </a:r>
          </a:p>
          <a:p>
            <a:r>
              <a:t>Building out “alternative” plans that jeopardize individual and group market risk pools</a:t>
            </a:r>
          </a:p>
          <a:p>
            <a:pPr>
              <a:defRPr u="sng">
                <a:solidFill>
                  <a:srgbClr val="0000FF"/>
                </a:solidFill>
                <a:uFill>
                  <a:solidFill>
                    <a:srgbClr val="0000FF"/>
                  </a:solidFill>
                </a:uFill>
              </a:defRPr>
            </a:pPr>
            <a:r>
              <a:rPr>
                <a:hlinkClick r:id="rId4"/>
              </a:rPr>
              <a:t>https://www.kff.org/health-reform/issue-brief/understanding-short-term-limited-duration-health-insurance/</a:t>
            </a:r>
          </a:p>
          <a:p>
            <a:pPr>
              <a:defRPr u="sng">
                <a:solidFill>
                  <a:srgbClr val="0000FF"/>
                </a:solidFill>
                <a:uFill>
                  <a:solidFill>
                    <a:srgbClr val="0000FF"/>
                  </a:solidFill>
                </a:uFill>
              </a:defRPr>
            </a:pPr>
            <a:r>
              <a:rPr>
                <a:hlinkClick r:id="rId5"/>
              </a:rPr>
              <a:t>https://www.cms.gov/CCIIO/Resources/Files/Downloads/dwnlds/CMS-9924-F-STLDI-Final-Rule.pdf</a:t>
            </a:r>
            <a:r>
              <a:rPr u="none">
                <a:solidFill>
                  <a:srgbClr val="000000"/>
                </a:solidFill>
                <a:uFillTx/>
              </a:rPr>
              <a:t> </a:t>
            </a:r>
          </a:p>
          <a:p>
            <a:pPr>
              <a:defRPr u="sng">
                <a:solidFill>
                  <a:srgbClr val="0000FF"/>
                </a:solidFill>
                <a:uFill>
                  <a:solidFill>
                    <a:srgbClr val="0000FF"/>
                  </a:solidFill>
                </a:uFill>
              </a:defRPr>
            </a:pPr>
            <a:r>
              <a:rPr>
                <a:hlinkClick r:id="rId6"/>
              </a:rPr>
              <a:t>https://s3.amazonaws.com/public-inspection.federalregister.gov/2018-03208.pdf</a:t>
            </a:r>
            <a:r>
              <a:rPr u="none">
                <a:solidFill>
                  <a:srgbClr val="000000"/>
                </a:solidFill>
                <a:uFillTx/>
              </a:rPr>
              <a:t> </a:t>
            </a:r>
          </a:p>
          <a:p>
            <a:pPr>
              <a:defRPr u="sng">
                <a:solidFill>
                  <a:srgbClr val="0000FF"/>
                </a:solidFill>
                <a:uFill>
                  <a:solidFill>
                    <a:srgbClr val="0000FF"/>
                  </a:solidFill>
                </a:uFill>
              </a:defRPr>
            </a:pPr>
            <a:r>
              <a:rPr>
                <a:hlinkClick r:id="rId7"/>
              </a:rPr>
              <a:t>https://ag.ny.gov/sites/default/files/complaint_as-filed.pdf</a:t>
            </a:r>
          </a:p>
          <a:p>
            <a:pPr>
              <a:defRPr u="sng">
                <a:solidFill>
                  <a:srgbClr val="0000FF"/>
                </a:solidFill>
                <a:uFill>
                  <a:solidFill>
                    <a:srgbClr val="0000FF"/>
                  </a:solidFill>
                </a:uFill>
              </a:defRPr>
            </a:pPr>
            <a:r>
              <a:rPr>
                <a:hlinkClick r:id="rId8"/>
              </a:rPr>
              <a:t>https://www.vox.com/policy-and-politics/2018/7/20/17596392/voxcare-trump-association-health-plans</a:t>
            </a:r>
            <a:r>
              <a:rPr u="none">
                <a:solidFill>
                  <a:srgbClr val="000000"/>
                </a:solidFill>
                <a:uFillTx/>
              </a:rPr>
              <a:t> </a:t>
            </a:r>
          </a:p>
          <a:p>
            <a:pPr>
              <a:defRPr u="sng">
                <a:solidFill>
                  <a:srgbClr val="0000FF"/>
                </a:solidFill>
                <a:uFill>
                  <a:solidFill>
                    <a:srgbClr val="0000FF"/>
                  </a:solidFill>
                </a:uFill>
              </a:defRPr>
            </a:pPr>
            <a:r>
              <a:rPr>
                <a:hlinkClick r:id="rId9"/>
              </a:rPr>
              <a:t>https://www.politifact.com/truth-o-meter/article/2018/jun/28/fact-checking-donald-trumps-rally-north-dakota/</a:t>
            </a:r>
            <a:r>
              <a:rPr u="none">
                <a:solidFill>
                  <a:srgbClr val="000000"/>
                </a:solidFill>
                <a:uFillTx/>
              </a:rPr>
              <a:t> </a:t>
            </a:r>
          </a:p>
          <a:p>
            <a:pPr>
              <a:defRPr u="sng">
                <a:solidFill>
                  <a:srgbClr val="0000FF"/>
                </a:solidFill>
                <a:uFill>
                  <a:solidFill>
                    <a:srgbClr val="0000FF"/>
                  </a:solidFill>
                </a:uFill>
              </a:defRPr>
            </a:pPr>
            <a:r>
              <a:rPr>
                <a:hlinkClick r:id="rId10"/>
              </a:rPr>
              <a:t>http://www.smallbusinessmajority.org/press-release/association-health-plans-will-destabilize-small-group-market</a:t>
            </a:r>
            <a:r>
              <a:rPr u="none">
                <a:solidFill>
                  <a:srgbClr val="000000"/>
                </a:solidFill>
                <a:uFillTx/>
              </a:rPr>
              <a:t> </a:t>
            </a:r>
          </a:p>
          <a:p>
            <a:pPr>
              <a:defRPr u="sng">
                <a:solidFill>
                  <a:srgbClr val="0000FF"/>
                </a:solidFill>
                <a:uFill>
                  <a:solidFill>
                    <a:srgbClr val="0000FF"/>
                  </a:solidFill>
                </a:uFill>
              </a:defRPr>
            </a:pPr>
            <a:r>
              <a:rPr>
                <a:hlinkClick r:id="rId11"/>
              </a:rPr>
              <a:t>https://www.modernhealthcare.com/insurance/association-health-plan-ruling-could-result-thousands-losing-coverage</a:t>
            </a:r>
            <a:r>
              <a:rPr u="none">
                <a:solidFill>
                  <a:srgbClr val="000000"/>
                </a:solidFill>
                <a:uFillTx/>
              </a:rP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t>Across 7 legal metrics…. Including “An association may provide for health care coverage for its members in Pennsylvania only if the association is properly formed as specified in Pennsylvania law, including, inter alia, that it is maintained in good faith for purposes other than that of obtaining insurance, and has been in active existence for at least two years.” </a:t>
            </a:r>
            <a:r>
              <a:rPr u="sng">
                <a:solidFill>
                  <a:srgbClr val="0000FF"/>
                </a:solidFill>
                <a:uFill>
                  <a:solidFill>
                    <a:srgbClr val="0000FF"/>
                  </a:solidFill>
                </a:uFill>
                <a:hlinkClick r:id="rId3"/>
              </a:rPr>
              <a:t>https://www.insurance.pa.gov/Documents/Press%20and%20Communications/Testimonies,%20Remarks,%20Speeches/DOL%20HHS%20Letter%208.2.18.pdf</a:t>
            </a:r>
            <a:r>
              <a:t> </a:t>
            </a:r>
          </a:p>
          <a:p>
            <a:pPr>
              <a:defRPr u="sng">
                <a:solidFill>
                  <a:srgbClr val="0000FF"/>
                </a:solidFill>
                <a:uFill>
                  <a:solidFill>
                    <a:srgbClr val="0000FF"/>
                  </a:solidFill>
                </a:uFill>
              </a:defRPr>
            </a:pPr>
            <a:r>
              <a:rPr>
                <a:hlinkClick r:id="rId4"/>
              </a:rPr>
              <a:t>https://s3.amazonaws.com/public-inspection.federalregister.gov/2018-03208.pdf</a:t>
            </a:r>
            <a:r>
              <a:rPr u="none">
                <a:solidFill>
                  <a:srgbClr val="000000"/>
                </a:solidFill>
                <a:uFillTx/>
              </a:rPr>
              <a:t> </a:t>
            </a:r>
          </a:p>
          <a:p>
            <a:pPr>
              <a:defRPr u="sng">
                <a:solidFill>
                  <a:srgbClr val="0000FF"/>
                </a:solidFill>
                <a:uFill>
                  <a:solidFill>
                    <a:srgbClr val="0000FF"/>
                  </a:solidFill>
                </a:uFill>
              </a:defRPr>
            </a:pPr>
            <a:r>
              <a:rPr>
                <a:hlinkClick r:id="rId5"/>
              </a:rPr>
              <a:t>https://ag.ny.gov/sites/default/files/complaint_as-filed.pdf</a:t>
            </a:r>
          </a:p>
          <a:p>
            <a:pPr>
              <a:defRPr u="sng">
                <a:solidFill>
                  <a:srgbClr val="0000FF"/>
                </a:solidFill>
                <a:uFill>
                  <a:solidFill>
                    <a:srgbClr val="0000FF"/>
                  </a:solidFill>
                </a:uFill>
              </a:defRPr>
            </a:pPr>
            <a:r>
              <a:rPr>
                <a:hlinkClick r:id="rId6"/>
              </a:rPr>
              <a:t>https://www.vox.com/policy-and-politics/2018/7/20/17596392/voxcare-trump-association-health-plans</a:t>
            </a:r>
            <a:r>
              <a:rPr u="none">
                <a:solidFill>
                  <a:srgbClr val="000000"/>
                </a:solidFill>
                <a:uFillTx/>
              </a:rPr>
              <a:t> </a:t>
            </a:r>
          </a:p>
          <a:p>
            <a:pPr>
              <a:defRPr u="sng">
                <a:solidFill>
                  <a:srgbClr val="0000FF"/>
                </a:solidFill>
                <a:uFill>
                  <a:solidFill>
                    <a:srgbClr val="0000FF"/>
                  </a:solidFill>
                </a:uFill>
              </a:defRPr>
            </a:pPr>
            <a:r>
              <a:rPr>
                <a:hlinkClick r:id="rId7"/>
              </a:rPr>
              <a:t>https://www.politifact.com/truth-o-meter/article/2018/jun/28/fact-checking-donald-trumps-rally-north-dakota/</a:t>
            </a:r>
            <a:r>
              <a:rPr u="none">
                <a:solidFill>
                  <a:srgbClr val="000000"/>
                </a:solidFill>
                <a:uFillTx/>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r>
              <a:t>QSEHRAs qualified small employer HRA</a:t>
            </a:r>
          </a:p>
          <a:p>
            <a:endParaRPr/>
          </a:p>
          <a:p>
            <a:r>
              <a:rPr u="sng">
                <a:solidFill>
                  <a:srgbClr val="0000FF"/>
                </a:solidFill>
                <a:uFill>
                  <a:solidFill>
                    <a:srgbClr val="0000FF"/>
                  </a:solidFill>
                </a:uFill>
                <a:hlinkClick r:id="rId3"/>
              </a:rPr>
              <a:t>https://www.wsj.com/articles/your-employee-health-plan-could-soon-look-like-your-401-k-11561109401?</a:t>
            </a:r>
          </a:p>
          <a:p>
            <a:r>
              <a:rPr u="sng">
                <a:solidFill>
                  <a:srgbClr val="0000FF"/>
                </a:solidFill>
                <a:uFill>
                  <a:solidFill>
                    <a:srgbClr val="0000FF"/>
                  </a:solidFill>
                </a:uFill>
                <a:hlinkClick r:id="rId4"/>
              </a:rPr>
              <a:t>https://www.healthaffairs.org/do/10.1377/hblog20190614.388950/full/</a:t>
            </a:r>
            <a: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p>
            <a:r>
              <a:t>So, this is the state playbook protecting, rebuilding the 3-legged stool </a:t>
            </a:r>
          </a:p>
          <a:p>
            <a:r>
              <a:t>BTW, some of this is being replicated in environmental protections </a:t>
            </a:r>
            <a:r>
              <a:rPr u="sng">
                <a:solidFill>
                  <a:srgbClr val="0000FF"/>
                </a:solidFill>
                <a:uFill>
                  <a:solidFill>
                    <a:srgbClr val="0000FF"/>
                  </a:solidFill>
                </a:uFill>
                <a:hlinkClick r:id="rId3"/>
              </a:rPr>
              <a:t>https://www.washingtonpost.com/national/health-science/states-arent-waiting-for-the-trump-administration-on-environmental-protections/2019/05/19/5dc853fc-7722-11e9-b3f5-5673edf2d127_story.html</a:t>
            </a:r>
            <a:r>
              <a:t>, everything from pesticides to vehicle emissions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t>Most of the state action is in the Blue Leg (to use Charles Gaba’s typology</a:t>
            </a:r>
          </a:p>
          <a:p>
            <a:r>
              <a:rPr u="sng">
                <a:solidFill>
                  <a:srgbClr val="0000FF"/>
                </a:solidFill>
                <a:uFill>
                  <a:solidFill>
                    <a:srgbClr val="0000FF"/>
                  </a:solidFill>
                </a:uFill>
                <a:hlinkClick r:id="rId3"/>
              </a:rPr>
              <a:t>http://acasignups.net/19/04/17/washington-gov-inslee-signs-bill-fully-locking-blue-leg-protections</a:t>
            </a:r>
          </a:p>
          <a:p>
            <a:r>
              <a:t>Most states just cherry picking e.g., Nevada Assembly Bill 170—pre-existing condition protection</a:t>
            </a:r>
          </a:p>
          <a:p>
            <a:r>
              <a:t>but Washington (6/8) and RI (7/8) and Maine and NICOLASPTERRY@GMAIL.COM locking in broader slate of protections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2387600" y="8953500"/>
            <a:ext cx="19621500" cy="685800"/>
          </a:xfrm>
          <a:prstGeom prst="rect">
            <a:avLst/>
          </a:prstGeom>
        </p:spPr>
        <p:txBody>
          <a:bodyPr anchor="t"/>
          <a:lstStyle>
            <a:lvl1pPr marL="0" indent="0" algn="ctr">
              <a:spcBef>
                <a:spcPts val="0"/>
              </a:spcBef>
              <a:buSzTx/>
              <a:buNone/>
              <a:defRPr sz="3800">
                <a:latin typeface="+mn-lt"/>
                <a:ea typeface="+mn-ea"/>
                <a:cs typeface="+mn-cs"/>
                <a:sym typeface="Helvetica"/>
              </a:defRPr>
            </a:lvl1pPr>
            <a:lvl2pPr marL="1099037" indent="-464038" algn="ctr">
              <a:spcBef>
                <a:spcPts val="0"/>
              </a:spcBef>
              <a:defRPr sz="3800">
                <a:latin typeface="+mn-lt"/>
                <a:ea typeface="+mn-ea"/>
                <a:cs typeface="+mn-cs"/>
                <a:sym typeface="Helvetica"/>
              </a:defRPr>
            </a:lvl2pPr>
            <a:lvl3pPr marL="1734037" indent="-464037" algn="ctr">
              <a:spcBef>
                <a:spcPts val="0"/>
              </a:spcBef>
              <a:defRPr sz="3800">
                <a:latin typeface="+mn-lt"/>
                <a:ea typeface="+mn-ea"/>
                <a:cs typeface="+mn-cs"/>
                <a:sym typeface="Helvetica"/>
              </a:defRPr>
            </a:lvl3pPr>
            <a:lvl4pPr marL="2369037" indent="-464037" algn="ctr">
              <a:spcBef>
                <a:spcPts val="0"/>
              </a:spcBef>
              <a:defRPr sz="3800">
                <a:latin typeface="+mn-lt"/>
                <a:ea typeface="+mn-ea"/>
                <a:cs typeface="+mn-cs"/>
                <a:sym typeface="Helvetica"/>
              </a:defRPr>
            </a:lvl4pPr>
            <a:lvl5pPr marL="3004037" indent="-464037" algn="ctr">
              <a:spcBef>
                <a:spcPts val="0"/>
              </a:spcBef>
              <a:defRPr sz="38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a:spLocks noGrp="1"/>
          </p:cNvSpPr>
          <p:nvPr>
            <p:ph type="body" sz="quarter" idx="13"/>
          </p:nvPr>
        </p:nvSpPr>
        <p:spPr>
          <a:xfrm>
            <a:off x="2387600" y="6045200"/>
            <a:ext cx="19621500" cy="889000"/>
          </a:xfrm>
          <a:prstGeom prst="rect">
            <a:avLst/>
          </a:prstGeom>
        </p:spPr>
        <p:txBody>
          <a:bodyPr/>
          <a:lstStyle/>
          <a:p>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17" name="Body Level One…"/>
          <p:cNvSpPr txBox="1">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5" name="Title Text"/>
          <p:cNvSpPr txBox="1">
            <a:spLocks noGrp="1"/>
          </p:cNvSpPr>
          <p:nvPr>
            <p:ph type="title"/>
          </p:nvPr>
        </p:nvSpPr>
        <p:spPr>
          <a:prstGeom prst="rect">
            <a:avLst/>
          </a:prstGeom>
        </p:spPr>
        <p:txBody>
          <a:bodyPr/>
          <a:lstStyle>
            <a:lvl1pPr>
              <a:defRPr>
                <a:latin typeface="+mn-lt"/>
                <a:ea typeface="+mn-ea"/>
                <a:cs typeface="+mn-cs"/>
                <a:sym typeface="Helvetica"/>
              </a:defRPr>
            </a:lvl1pPr>
          </a:lstStyle>
          <a:p>
            <a:r>
              <a:t>Title Text</a:t>
            </a:r>
          </a:p>
        </p:txBody>
      </p:sp>
      <p:sp>
        <p:nvSpPr>
          <p:cNvPr id="12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34" name="Image"/>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53" name="Title Text"/>
          <p:cNvSpPr txBox="1">
            <a:spLocks noGrp="1"/>
          </p:cNvSpPr>
          <p:nvPr>
            <p:ph type="title"/>
          </p:nvPr>
        </p:nvSpPr>
        <p:spPr>
          <a:prstGeom prst="rect">
            <a:avLst/>
          </a:prstGeom>
        </p:spPr>
        <p:txBody>
          <a:bodyPr/>
          <a:lstStyle>
            <a:lvl1pPr>
              <a:defRPr>
                <a:latin typeface="+mn-lt"/>
                <a:ea typeface="+mn-ea"/>
                <a:cs typeface="+mn-cs"/>
                <a:sym typeface="Helvetica"/>
              </a:defRPr>
            </a:lvl1pPr>
          </a:lstStyle>
          <a:p>
            <a:r>
              <a:t>Title Text</a:t>
            </a:r>
          </a:p>
        </p:txBody>
      </p:sp>
      <p:sp>
        <p:nvSpPr>
          <p:cNvPr id="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1" name="Title Text"/>
          <p:cNvSpPr txBox="1">
            <a:spLocks noGrp="1"/>
          </p:cNvSpPr>
          <p:nvPr>
            <p:ph type="title"/>
          </p:nvPr>
        </p:nvSpPr>
        <p:spPr>
          <a:prstGeom prst="rect">
            <a:avLst/>
          </a:prstGeom>
        </p:spPr>
        <p:txBody>
          <a:bodyPr/>
          <a:lstStyle/>
          <a:p>
            <a:r>
              <a:t>Title Text</a:t>
            </a:r>
          </a:p>
        </p:txBody>
      </p:sp>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9" name="Title Text"/>
          <p:cNvSpPr txBox="1">
            <a:spLocks noGrp="1"/>
          </p:cNvSpPr>
          <p:nvPr>
            <p:ph type="title"/>
          </p:nvPr>
        </p:nvSpPr>
        <p:spPr>
          <a:prstGeom prst="rect">
            <a:avLst/>
          </a:prstGeom>
        </p:spPr>
        <p:txBody>
          <a:bodyPr/>
          <a:lstStyle/>
          <a:p>
            <a:r>
              <a:t>Title Text</a:t>
            </a:r>
          </a:p>
        </p:txBody>
      </p:sp>
      <p:sp>
        <p:nvSpPr>
          <p:cNvPr id="17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6" y="673100"/>
            <a:ext cx="18135605"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4488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8" name="Title Text"/>
          <p:cNvSpPr txBox="1">
            <a:spLocks noGrp="1"/>
          </p:cNvSpPr>
          <p:nvPr>
            <p:ph type="title"/>
          </p:nvPr>
        </p:nvSpPr>
        <p:spPr>
          <a:prstGeom prst="rect">
            <a:avLst/>
          </a:prstGeom>
        </p:spPr>
        <p:txBody>
          <a:bodyPr/>
          <a:lstStyle>
            <a:lvl1pPr>
              <a:defRPr>
                <a:latin typeface="+mn-lt"/>
                <a:ea typeface="+mn-ea"/>
                <a:cs typeface="+mn-cs"/>
                <a:sym typeface="Helvetica"/>
              </a:defRPr>
            </a:lvl1pPr>
          </a:lstStyle>
          <a:p>
            <a:r>
              <a:t>Title Text</a:t>
            </a:r>
          </a:p>
        </p:txBody>
      </p:sp>
      <p:sp>
        <p:nvSpPr>
          <p:cNvPr id="17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87" name="Title Text"/>
          <p:cNvSpPr txBox="1">
            <a:spLocks noGrp="1"/>
          </p:cNvSpPr>
          <p:nvPr>
            <p:ph type="title"/>
          </p:nvPr>
        </p:nvSpPr>
        <p:spPr>
          <a:xfrm>
            <a:off x="1778000" y="4533900"/>
            <a:ext cx="20828000" cy="4648200"/>
          </a:xfrm>
          <a:prstGeom prst="rect">
            <a:avLst/>
          </a:prstGeom>
        </p:spPr>
        <p:txBody>
          <a:bodyPr/>
          <a:lstStyle>
            <a:lvl1pPr>
              <a:defRPr>
                <a:latin typeface="+mn-lt"/>
                <a:ea typeface="+mn-ea"/>
                <a:cs typeface="+mn-cs"/>
                <a:sym typeface="Helvetica"/>
              </a:defRPr>
            </a:lvl1pPr>
          </a:lstStyle>
          <a:p>
            <a:r>
              <a:t>Title Text</a:t>
            </a:r>
          </a:p>
        </p:txBody>
      </p:sp>
      <p:sp>
        <p:nvSpPr>
          <p:cNvPr id="1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95" name="Body Level One…"/>
          <p:cNvSpPr txBox="1">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03" name="Title Text"/>
          <p:cNvSpPr txBox="1">
            <a:spLocks noGrp="1"/>
          </p:cNvSpPr>
          <p:nvPr>
            <p:ph type="title"/>
          </p:nvPr>
        </p:nvSpPr>
        <p:spPr>
          <a:prstGeom prst="rect">
            <a:avLst/>
          </a:prstGeom>
        </p:spPr>
        <p:txBody>
          <a:bodyPr/>
          <a:lstStyle>
            <a:lvl1pPr>
              <a:defRPr>
                <a:latin typeface="+mn-lt"/>
                <a:ea typeface="+mn-ea"/>
                <a:cs typeface="+mn-cs"/>
                <a:sym typeface="Helvetica"/>
              </a:defRPr>
            </a:lvl1pPr>
          </a:lstStyle>
          <a:p>
            <a:r>
              <a:t>Title Text</a:t>
            </a:r>
          </a:p>
        </p:txBody>
      </p:sp>
      <p:sp>
        <p:nvSpPr>
          <p:cNvPr id="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11" name="Title Text"/>
          <p:cNvSpPr txBox="1">
            <a:spLocks noGrp="1"/>
          </p:cNvSpPr>
          <p:nvPr>
            <p:ph type="title"/>
          </p:nvPr>
        </p:nvSpPr>
        <p:spPr>
          <a:xfrm>
            <a:off x="4831079" y="365759"/>
            <a:ext cx="14721841" cy="3429003"/>
          </a:xfrm>
          <a:prstGeom prst="rect">
            <a:avLst/>
          </a:prstGeom>
        </p:spPr>
        <p:txBody>
          <a:bodyPr lIns="68580" tIns="68580" rIns="68580" bIns="68580"/>
          <a:lstStyle>
            <a:lvl1pPr defTabSz="457200">
              <a:defRPr sz="11000">
                <a:latin typeface="Gill Sans"/>
                <a:ea typeface="Gill Sans"/>
                <a:cs typeface="Gill Sans"/>
                <a:sym typeface="Gill Sans"/>
              </a:defRPr>
            </a:lvl1pPr>
          </a:lstStyle>
          <a:p>
            <a:r>
              <a:t>Title Text</a:t>
            </a:r>
          </a:p>
        </p:txBody>
      </p:sp>
      <p:sp>
        <p:nvSpPr>
          <p:cNvPr id="212" name="Slide Number"/>
          <p:cNvSpPr txBox="1">
            <a:spLocks noGrp="1"/>
          </p:cNvSpPr>
          <p:nvPr>
            <p:ph type="sldNum" sz="quarter" idx="2"/>
          </p:nvPr>
        </p:nvSpPr>
        <p:spPr>
          <a:xfrm>
            <a:off x="11978639" y="13098780"/>
            <a:ext cx="403861" cy="429261"/>
          </a:xfrm>
          <a:prstGeom prst="rect">
            <a:avLst/>
          </a:prstGeom>
        </p:spPr>
        <p:txBody>
          <a:bodyPr lIns="68580" tIns="68580" rIns="68580" bIns="68580"/>
          <a:lstStyle>
            <a:lvl1pPr defTabSz="457200">
              <a:defRPr sz="20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19" name="Body Level One…"/>
          <p:cNvSpPr txBox="1">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1689100" y="355600"/>
            <a:ext cx="21005800" cy="2286000"/>
          </a:xfrm>
          <a:prstGeom prst="rect">
            <a:avLst/>
          </a:prstGeom>
        </p:spPr>
        <p:txBody>
          <a:bodyPr/>
          <a:lstStyle/>
          <a:p>
            <a:r>
              <a:t>Title Text</a:t>
            </a:r>
          </a:p>
        </p:txBody>
      </p:sp>
      <p:sp>
        <p:nvSpPr>
          <p:cNvPr id="228" name="Body Level One…"/>
          <p:cNvSpPr txBox="1">
            <a:spLocks noGrp="1"/>
          </p:cNvSpPr>
          <p:nvPr>
            <p:ph type="body" idx="1"/>
          </p:nvPr>
        </p:nvSpPr>
        <p:spPr>
          <a:xfrm>
            <a:off x="1689100" y="3149600"/>
            <a:ext cx="21005800" cy="9296400"/>
          </a:xfrm>
          <a:prstGeom prst="rect">
            <a:avLst/>
          </a:prstGeom>
        </p:spPr>
        <p:txBody>
          <a:bodyPr/>
          <a:lstStyle>
            <a:lvl1pPr>
              <a:buSzPct val="125000"/>
              <a:defRPr sz="4800"/>
            </a:lvl1pPr>
            <a:lvl2pPr>
              <a:buSzPct val="125000"/>
              <a:defRPr sz="4800"/>
            </a:lvl2pPr>
            <a:lvl3pPr>
              <a:buSzPct val="125000"/>
              <a:defRPr sz="4800"/>
            </a:lvl3pPr>
            <a:lvl4pPr>
              <a:buSzPct val="125000"/>
              <a:defRPr sz="4800"/>
            </a:lvl4pPr>
            <a:lvl5pPr>
              <a:buSzPct val="125000"/>
              <a:defRPr sz="4800"/>
            </a:lvl5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xfrm>
            <a:off x="11959031" y="13081000"/>
            <a:ext cx="453238" cy="461059"/>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2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4" name="Body Level One…"/>
          <p:cNvSpPr txBox="1">
            <a:spLocks noGrp="1"/>
          </p:cNvSpPr>
          <p:nvPr>
            <p:ph type="body" idx="1"/>
          </p:nvPr>
        </p:nvSpPr>
        <p:spPr>
          <a:xfrm>
            <a:off x="1689100" y="1778000"/>
            <a:ext cx="21005800" cy="10147300"/>
          </a:xfrm>
          <a:prstGeom prst="rect">
            <a:avLst/>
          </a:prstGeom>
        </p:spPr>
        <p:txBody>
          <a:bodyPr/>
          <a:lstStyle>
            <a:lvl1pPr>
              <a:defRPr>
                <a:latin typeface="+mn-lt"/>
                <a:ea typeface="+mn-ea"/>
                <a:cs typeface="+mn-cs"/>
                <a:sym typeface="Helvetica"/>
              </a:defRPr>
            </a:lvl1pPr>
            <a:lvl2pPr>
              <a:defRPr>
                <a:latin typeface="+mn-lt"/>
                <a:ea typeface="+mn-ea"/>
                <a:cs typeface="+mn-cs"/>
                <a:sym typeface="Helvetica"/>
              </a:defRPr>
            </a:lvl2pPr>
            <a:lvl3pPr>
              <a:defRPr>
                <a:latin typeface="+mn-lt"/>
                <a:ea typeface="+mn-ea"/>
                <a:cs typeface="+mn-cs"/>
                <a:sym typeface="Helvetica"/>
              </a:defRPr>
            </a:lvl3pPr>
            <a:lvl4pPr>
              <a:defRPr>
                <a:latin typeface="+mn-lt"/>
                <a:ea typeface="+mn-ea"/>
                <a:cs typeface="+mn-cs"/>
                <a:sym typeface="Helvetica"/>
              </a:defRPr>
            </a:lvl4pPr>
            <a:lvl5pPr>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45" name="Slide Number"/>
          <p:cNvSpPr txBox="1">
            <a:spLocks noGrp="1"/>
          </p:cNvSpPr>
          <p:nvPr>
            <p:ph type="sldNum" sz="quarter" idx="2"/>
          </p:nvPr>
        </p:nvSpPr>
        <p:spPr>
          <a:xfrm>
            <a:off x="11958984" y="13081000"/>
            <a:ext cx="453332" cy="469900"/>
          </a:xfrm>
          <a:prstGeom prst="rect">
            <a:avLst/>
          </a:prstGeom>
        </p:spPr>
        <p:txBody>
          <a:bodyPr/>
          <a:lstStyle>
            <a:lvl1pPr>
              <a:defRPr>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52" name="Title Text"/>
          <p:cNvSpPr txBox="1">
            <a:spLocks noGrp="1"/>
          </p:cNvSpPr>
          <p:nvPr>
            <p:ph type="title"/>
          </p:nvPr>
        </p:nvSpPr>
        <p:spPr>
          <a:prstGeom prst="rect">
            <a:avLst/>
          </a:prstGeom>
        </p:spPr>
        <p:txBody>
          <a:bodyPr/>
          <a:lstStyle>
            <a:lvl1pPr>
              <a:defRPr>
                <a:latin typeface="+mn-lt"/>
                <a:ea typeface="+mn-ea"/>
                <a:cs typeface="+mn-cs"/>
                <a:sym typeface="Helvetica"/>
              </a:defRPr>
            </a:lvl1pPr>
          </a:lstStyle>
          <a:p>
            <a:r>
              <a:t>Title Text</a:t>
            </a:r>
          </a:p>
        </p:txBody>
      </p:sp>
      <p:sp>
        <p:nvSpPr>
          <p:cNvPr id="253" name="Body Level One…"/>
          <p:cNvSpPr txBox="1">
            <a:spLocks noGrp="1"/>
          </p:cNvSpPr>
          <p:nvPr>
            <p:ph type="body" idx="1"/>
          </p:nvPr>
        </p:nvSpPr>
        <p:spPr>
          <a:prstGeom prst="rect">
            <a:avLst/>
          </a:prstGeom>
        </p:spPr>
        <p:txBody>
          <a:bodyPr/>
          <a:lstStyle>
            <a:lvl1pPr>
              <a:defRPr>
                <a:latin typeface="+mn-lt"/>
                <a:ea typeface="+mn-ea"/>
                <a:cs typeface="+mn-cs"/>
                <a:sym typeface="Helvetica"/>
              </a:defRPr>
            </a:lvl1pPr>
            <a:lvl2pPr>
              <a:defRPr>
                <a:latin typeface="+mn-lt"/>
                <a:ea typeface="+mn-ea"/>
                <a:cs typeface="+mn-cs"/>
                <a:sym typeface="Helvetica"/>
              </a:defRPr>
            </a:lvl2pPr>
            <a:lvl3pPr>
              <a:defRPr>
                <a:latin typeface="+mn-lt"/>
                <a:ea typeface="+mn-ea"/>
                <a:cs typeface="+mn-cs"/>
                <a:sym typeface="Helvetica"/>
              </a:defRPr>
            </a:lvl3pPr>
            <a:lvl4pPr>
              <a:defRPr>
                <a:latin typeface="+mn-lt"/>
                <a:ea typeface="+mn-ea"/>
                <a:cs typeface="+mn-cs"/>
                <a:sym typeface="Helvetica"/>
              </a:defRPr>
            </a:lvl4pPr>
            <a:lvl5pPr>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54" name="Slide Number"/>
          <p:cNvSpPr txBox="1">
            <a:spLocks noGrp="1"/>
          </p:cNvSpPr>
          <p:nvPr>
            <p:ph type="sldNum" sz="quarter" idx="2"/>
          </p:nvPr>
        </p:nvSpPr>
        <p:spPr>
          <a:xfrm>
            <a:off x="11958984" y="13081000"/>
            <a:ext cx="453332" cy="469900"/>
          </a:xfrm>
          <a:prstGeom prst="rect">
            <a:avLst/>
          </a:prstGeom>
        </p:spPr>
        <p:txBody>
          <a:bodyPr/>
          <a:lstStyle>
            <a:lvl1pPr>
              <a:defRPr>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79" y="1104900"/>
            <a:ext cx="9525003" cy="115062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atin typeface="Helvetica Light"/>
                <a:ea typeface="Helvetica Light"/>
                <a:cs typeface="Helvetica Light"/>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000000"/>
          </a:solidFill>
          <a:uFillTx/>
          <a:latin typeface="Helvetica Light"/>
          <a:ea typeface="Helvetica Light"/>
          <a:cs typeface="Helvetica Light"/>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tif"/></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B0009"/>
        </a:solidFill>
        <a:effectLst/>
      </p:bgPr>
    </p:bg>
    <p:spTree>
      <p:nvGrpSpPr>
        <p:cNvPr id="1" name=""/>
        <p:cNvGrpSpPr/>
        <p:nvPr/>
      </p:nvGrpSpPr>
      <p:grpSpPr>
        <a:xfrm>
          <a:off x="0" y="0"/>
          <a:ext cx="0" cy="0"/>
          <a:chOff x="0" y="0"/>
          <a:chExt cx="0" cy="0"/>
        </a:xfrm>
      </p:grpSpPr>
      <p:sp>
        <p:nvSpPr>
          <p:cNvPr id="263" name="From Appification to AI and Healthcare’s New Iron Triangle"/>
          <p:cNvSpPr txBox="1"/>
          <p:nvPr/>
        </p:nvSpPr>
        <p:spPr>
          <a:xfrm>
            <a:off x="1778000" y="1341980"/>
            <a:ext cx="20828000" cy="4648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defTabSz="428793">
              <a:defRPr sz="9828">
                <a:solidFill>
                  <a:srgbClr val="FFFFFF"/>
                </a:solidFill>
              </a:defRPr>
            </a:lvl1pPr>
          </a:lstStyle>
          <a:p>
            <a:r>
              <a:t>Development of Healthcare Insurance Regulations among States</a:t>
            </a:r>
          </a:p>
        </p:txBody>
      </p:sp>
      <p:sp>
        <p:nvSpPr>
          <p:cNvPr id="264" name="@nicolasterry…"/>
          <p:cNvSpPr txBox="1"/>
          <p:nvPr/>
        </p:nvSpPr>
        <p:spPr>
          <a:xfrm>
            <a:off x="1778000" y="7785100"/>
            <a:ext cx="20828000" cy="3139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defTabSz="713643">
              <a:lnSpc>
                <a:spcPct val="90000"/>
              </a:lnSpc>
              <a:defRPr sz="6300">
                <a:solidFill>
                  <a:srgbClr val="FFFFFF"/>
                </a:solidFill>
              </a:defRPr>
            </a:pPr>
            <a:r>
              <a:t>@nicolasterry</a:t>
            </a:r>
          </a:p>
          <a:p>
            <a:pPr defTabSz="713643">
              <a:lnSpc>
                <a:spcPct val="90000"/>
              </a:lnSpc>
              <a:defRPr sz="6300">
                <a:solidFill>
                  <a:srgbClr val="FFFFFF"/>
                </a:solidFill>
              </a:defRPr>
            </a:pPr>
            <a:br/>
            <a:r>
              <a:rPr sz="4100"/>
              <a:t>Hall Render Professor of Law</a:t>
            </a:r>
            <a:br>
              <a:rPr sz="4100"/>
            </a:br>
            <a:r>
              <a:rPr sz="4100"/>
              <a:t>&amp; Executive Director of the Hall Center for Law and Health</a:t>
            </a:r>
          </a:p>
        </p:txBody>
      </p:sp>
      <p:pic>
        <p:nvPicPr>
          <p:cNvPr id="265" name="pasted-image.png" descr="pasted-image.png"/>
          <p:cNvPicPr>
            <a:picLocks noChangeAspect="1"/>
          </p:cNvPicPr>
          <p:nvPr/>
        </p:nvPicPr>
        <p:blipFill>
          <a:blip r:embed="rId2"/>
          <a:stretch>
            <a:fillRect/>
          </a:stretch>
        </p:blipFill>
        <p:spPr>
          <a:xfrm>
            <a:off x="11496109" y="10928525"/>
            <a:ext cx="1391784" cy="1587503"/>
          </a:xfrm>
          <a:prstGeom prst="rect">
            <a:avLst/>
          </a:prstGeom>
          <a:ln w="12700">
            <a:miter lim="400000"/>
          </a:ln>
        </p:spPr>
      </p:pic>
      <p:sp>
        <p:nvSpPr>
          <p:cNvPr id="266" name="Indiana University Robert H. McKinney School of Law"/>
          <p:cNvSpPr txBox="1"/>
          <p:nvPr/>
        </p:nvSpPr>
        <p:spPr>
          <a:xfrm>
            <a:off x="4559299" y="12516025"/>
            <a:ext cx="1526540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latin typeface="Helvetica Light"/>
                <a:ea typeface="Helvetica Light"/>
                <a:cs typeface="Helvetica Light"/>
                <a:sym typeface="Helvetica Light"/>
              </a:defRPr>
            </a:lvl1pPr>
          </a:lstStyle>
          <a:p>
            <a:r>
              <a:t>Indiana University Robert H. McKinney School of Law</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pairing the stool (and more), one state at a time…"/>
          <p:cNvSpPr txBox="1">
            <a:spLocks noGrp="1"/>
          </p:cNvSpPr>
          <p:nvPr>
            <p:ph type="title"/>
          </p:nvPr>
        </p:nvSpPr>
        <p:spPr>
          <a:xfrm>
            <a:off x="1255668" y="3578314"/>
            <a:ext cx="21872664" cy="6559372"/>
          </a:xfrm>
          <a:prstGeom prst="rect">
            <a:avLst/>
          </a:prstGeom>
        </p:spPr>
        <p:txBody>
          <a:bodyPr/>
          <a:lstStyle/>
          <a:p>
            <a:r>
              <a:t>States Playing Defense and Repairing the Stool</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rotect risk pools…"/>
          <p:cNvSpPr txBox="1">
            <a:spLocks noGrp="1"/>
          </p:cNvSpPr>
          <p:nvPr>
            <p:ph type="body" sz="half" idx="1"/>
          </p:nvPr>
        </p:nvSpPr>
        <p:spPr>
          <a:xfrm>
            <a:off x="1689100" y="1778000"/>
            <a:ext cx="8236726" cy="10147300"/>
          </a:xfrm>
          <a:prstGeom prst="rect">
            <a:avLst/>
          </a:prstGeom>
        </p:spPr>
        <p:txBody>
          <a:bodyPr/>
          <a:lstStyle/>
          <a:p>
            <a:r>
              <a:t>Protect risk pools</a:t>
            </a:r>
          </a:p>
          <a:p>
            <a:pPr lvl="1"/>
            <a:r>
              <a:t>Individual Mandate</a:t>
            </a:r>
          </a:p>
          <a:p>
            <a:pPr lvl="1"/>
            <a:r>
              <a:t>Skimpy Plans</a:t>
            </a:r>
          </a:p>
          <a:p>
            <a:r>
              <a:t>Protect Benefits</a:t>
            </a:r>
          </a:p>
          <a:p>
            <a:pPr lvl="1"/>
            <a:r>
              <a:t>EHBs</a:t>
            </a:r>
          </a:p>
          <a:p>
            <a:pPr lvl="1"/>
            <a:r>
              <a:t>Contraceptive Mandate</a:t>
            </a:r>
          </a:p>
        </p:txBody>
      </p:sp>
      <p:pic>
        <p:nvPicPr>
          <p:cNvPr id="321" name="Screen Shot 2019-06-19 at 1.50.18 PM.png" descr="Screen Shot 2019-06-19 at 1.50.18 PM.png"/>
          <p:cNvPicPr>
            <a:picLocks noChangeAspect="1"/>
          </p:cNvPicPr>
          <p:nvPr/>
        </p:nvPicPr>
        <p:blipFill>
          <a:blip r:embed="rId3"/>
          <a:stretch>
            <a:fillRect/>
          </a:stretch>
        </p:blipFill>
        <p:spPr>
          <a:xfrm>
            <a:off x="10160566" y="1778000"/>
            <a:ext cx="12786118" cy="1073716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Unknown.png" descr="Unknown.png"/>
          <p:cNvPicPr>
            <a:picLocks noChangeAspect="1"/>
          </p:cNvPicPr>
          <p:nvPr/>
        </p:nvPicPr>
        <p:blipFill>
          <a:blip r:embed="rId3"/>
          <a:stretch>
            <a:fillRect/>
          </a:stretch>
        </p:blipFill>
        <p:spPr>
          <a:xfrm>
            <a:off x="663575" y="664028"/>
            <a:ext cx="5334000" cy="1524001"/>
          </a:xfrm>
          <a:prstGeom prst="rect">
            <a:avLst/>
          </a:prstGeom>
          <a:ln w="12700">
            <a:miter lim="400000"/>
          </a:ln>
        </p:spPr>
      </p:pic>
      <p:pic>
        <p:nvPicPr>
          <p:cNvPr id="326" name="Screen Shot 2019-06-19 at 2.26.18 PM.png" descr="Screen Shot 2019-06-19 at 2.26.18 PM.png"/>
          <p:cNvPicPr>
            <a:picLocks noChangeAspect="1"/>
          </p:cNvPicPr>
          <p:nvPr/>
        </p:nvPicPr>
        <p:blipFill>
          <a:blip r:embed="rId4"/>
          <a:stretch>
            <a:fillRect/>
          </a:stretch>
        </p:blipFill>
        <p:spPr>
          <a:xfrm>
            <a:off x="-1" y="2878852"/>
            <a:ext cx="24384001" cy="7958296"/>
          </a:xfrm>
          <a:prstGeom prst="rect">
            <a:avLst/>
          </a:prstGeom>
          <a:ln w="12700">
            <a:miter lim="400000"/>
          </a:ln>
        </p:spPr>
      </p:pic>
      <p:sp>
        <p:nvSpPr>
          <p:cNvPr id="327" name="Nevada               -                     -                   -                    -                   -                        -                        √             -"/>
          <p:cNvSpPr txBox="1"/>
          <p:nvPr/>
        </p:nvSpPr>
        <p:spPr>
          <a:xfrm>
            <a:off x="290285" y="10430590"/>
            <a:ext cx="22988356"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8" algn="l"/>
            <a:r>
              <a:rPr sz="3500">
                <a:solidFill>
                  <a:srgbClr val="535353"/>
                </a:solidFill>
              </a:rPr>
              <a:t>Nevada</a:t>
            </a:r>
            <a:r>
              <a:rPr sz="3500"/>
              <a:t>               -                     -                   -                    -                   -                        -                        </a:t>
            </a:r>
            <a:r>
              <a:rPr sz="3700"/>
              <a:t>√</a:t>
            </a:r>
            <a:r>
              <a:rPr sz="3500"/>
              <a:t> </a:t>
            </a:r>
            <a:r>
              <a:t>            -</a:t>
            </a:r>
          </a:p>
        </p:txBody>
      </p:sp>
      <p:sp>
        <p:nvSpPr>
          <p:cNvPr id="328" name="√"/>
          <p:cNvSpPr txBox="1"/>
          <p:nvPr/>
        </p:nvSpPr>
        <p:spPr>
          <a:xfrm>
            <a:off x="20293417" y="5703207"/>
            <a:ext cx="365225"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1"/>
            </a:lvl1pPr>
          </a:lstStyle>
          <a:p>
            <a:r>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Individual Mandate"/>
          <p:cNvSpPr txBox="1">
            <a:spLocks noGrp="1"/>
          </p:cNvSpPr>
          <p:nvPr>
            <p:ph type="title"/>
          </p:nvPr>
        </p:nvSpPr>
        <p:spPr>
          <a:xfrm>
            <a:off x="1689100" y="511288"/>
            <a:ext cx="21005800" cy="2286001"/>
          </a:xfrm>
          <a:prstGeom prst="rect">
            <a:avLst/>
          </a:prstGeom>
        </p:spPr>
        <p:txBody>
          <a:bodyPr/>
          <a:lstStyle/>
          <a:p>
            <a:r>
              <a:t>Individual Mandate </a:t>
            </a:r>
          </a:p>
        </p:txBody>
      </p:sp>
      <p:sp>
        <p:nvSpPr>
          <p:cNvPr id="333" name="District of Columbia, New Jersey, and Vermont have passed mandates…"/>
          <p:cNvSpPr txBox="1">
            <a:spLocks noGrp="1"/>
          </p:cNvSpPr>
          <p:nvPr>
            <p:ph type="body" idx="1"/>
          </p:nvPr>
        </p:nvSpPr>
        <p:spPr>
          <a:xfrm>
            <a:off x="1689100" y="3057221"/>
            <a:ext cx="17292605" cy="10062849"/>
          </a:xfrm>
          <a:prstGeom prst="rect">
            <a:avLst/>
          </a:prstGeom>
        </p:spPr>
        <p:txBody>
          <a:bodyPr/>
          <a:lstStyle/>
          <a:p>
            <a:pPr marL="419100" indent="-419100" defTabSz="544830">
              <a:spcBef>
                <a:spcPts val="3800"/>
              </a:spcBef>
              <a:defRPr sz="3432"/>
            </a:pPr>
            <a:r>
              <a:t>District of Columbia, New Jersey, and Vermont have passed mandates</a:t>
            </a:r>
          </a:p>
          <a:p>
            <a:pPr marL="838200" lvl="1" indent="-419100" defTabSz="544830">
              <a:spcBef>
                <a:spcPts val="3800"/>
              </a:spcBef>
              <a:defRPr sz="3432"/>
            </a:pPr>
            <a:r>
              <a:t>Connecticut, Hawaii, Maryland, and Washington were considered likely to join them.</a:t>
            </a:r>
          </a:p>
          <a:p>
            <a:pPr marL="419100" indent="-419100" defTabSz="544830">
              <a:spcBef>
                <a:spcPts val="3800"/>
              </a:spcBef>
              <a:defRPr sz="3432"/>
            </a:pPr>
            <a:r>
              <a:t>2019 Maryland health bill originally included mandate, but dropped during legislative process. Failed to pass in Hawaii. Withdrawn from Connecticut bill (which failed anyway). Washington and Vermont downgraded to feasibility studies.</a:t>
            </a:r>
          </a:p>
          <a:p>
            <a:pPr marL="419100" indent="-419100" defTabSz="544830">
              <a:spcBef>
                <a:spcPts val="3800"/>
              </a:spcBef>
              <a:defRPr sz="3432"/>
            </a:pPr>
            <a:r>
              <a:t>California, 2 bills to create the mandate working their way through the Legislature. Gov. Newsom promoting them “California needs to stabilize a health insurance market that has suffered a “kneecapping” by the Trump administration.”</a:t>
            </a:r>
          </a:p>
          <a:p>
            <a:pPr marL="419100" indent="-419100" defTabSz="544830">
              <a:spcBef>
                <a:spcPts val="3800"/>
              </a:spcBef>
              <a:defRPr sz="3432"/>
            </a:pPr>
            <a:r>
              <a:t>Note: mandate also gives state opportunity to declare which policies satisfy mandate creating another opportunity to deal with skimpy plans and facilitates targeted outreach to cohorts/locales with high rates of uninsured (Brookings, 2018)</a:t>
            </a:r>
          </a:p>
          <a:p>
            <a:pPr marL="419100" indent="-419100" defTabSz="544830">
              <a:spcBef>
                <a:spcPts val="3800"/>
              </a:spcBef>
              <a:defRPr sz="3432"/>
            </a:pPr>
            <a:r>
              <a:t>How important is the IM now? Increases in cost and chances of death spiral both reduced so…</a:t>
            </a:r>
          </a:p>
        </p:txBody>
      </p:sp>
      <p:pic>
        <p:nvPicPr>
          <p:cNvPr id="334" name="obamacare-tax-penalty.jpg" descr="obamacare-tax-penalty.jpg"/>
          <p:cNvPicPr>
            <a:picLocks noChangeAspect="1"/>
          </p:cNvPicPr>
          <p:nvPr/>
        </p:nvPicPr>
        <p:blipFill>
          <a:blip r:embed="rId3"/>
          <a:srcRect l="6257" r="29745"/>
          <a:stretch>
            <a:fillRect/>
          </a:stretch>
        </p:blipFill>
        <p:spPr>
          <a:xfrm>
            <a:off x="19198943" y="3569493"/>
            <a:ext cx="5073785" cy="2947626"/>
          </a:xfrm>
          <a:prstGeom prst="rect">
            <a:avLst/>
          </a:prstGeom>
          <a:ln w="12700">
            <a:miter lim="400000"/>
          </a:ln>
        </p:spPr>
      </p:pic>
      <p:pic>
        <p:nvPicPr>
          <p:cNvPr id="335" name="Screen Shot 2019-06-04 at 10.45.54 AM.png" descr="Screen Shot 2019-06-04 at 10.45.54 AM.png"/>
          <p:cNvPicPr>
            <a:picLocks noChangeAspect="1"/>
          </p:cNvPicPr>
          <p:nvPr/>
        </p:nvPicPr>
        <p:blipFill>
          <a:blip r:embed="rId4"/>
          <a:stretch>
            <a:fillRect/>
          </a:stretch>
        </p:blipFill>
        <p:spPr>
          <a:xfrm>
            <a:off x="19198652" y="7289289"/>
            <a:ext cx="5074233" cy="50289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kimpy Plans"/>
          <p:cNvSpPr txBox="1">
            <a:spLocks noGrp="1"/>
          </p:cNvSpPr>
          <p:nvPr>
            <p:ph type="title"/>
          </p:nvPr>
        </p:nvSpPr>
        <p:spPr>
          <a:xfrm>
            <a:off x="1689100" y="538799"/>
            <a:ext cx="21005800" cy="2286001"/>
          </a:xfrm>
          <a:prstGeom prst="rect">
            <a:avLst/>
          </a:prstGeom>
        </p:spPr>
        <p:txBody>
          <a:bodyPr/>
          <a:lstStyle>
            <a:lvl1pPr defTabSz="751205">
              <a:defRPr sz="10192"/>
            </a:lvl1pPr>
          </a:lstStyle>
          <a:p>
            <a:r>
              <a:t>Prohibitions on Skimpy/STLDs Plans</a:t>
            </a:r>
          </a:p>
        </p:txBody>
      </p:sp>
      <p:sp>
        <p:nvSpPr>
          <p:cNvPr id="340" name="Idaho:…"/>
          <p:cNvSpPr txBox="1">
            <a:spLocks noGrp="1"/>
          </p:cNvSpPr>
          <p:nvPr>
            <p:ph type="body" idx="1"/>
          </p:nvPr>
        </p:nvSpPr>
        <p:spPr>
          <a:xfrm>
            <a:off x="1689100" y="2816053"/>
            <a:ext cx="13792740" cy="10152492"/>
          </a:xfrm>
          <a:prstGeom prst="rect">
            <a:avLst/>
          </a:prstGeom>
        </p:spPr>
        <p:txBody>
          <a:bodyPr/>
          <a:lstStyle/>
          <a:p>
            <a:pPr marL="224789" indent="-224789" defTabSz="292226">
              <a:spcBef>
                <a:spcPts val="1800"/>
              </a:spcBef>
              <a:defRPr sz="3126">
                <a:latin typeface="Helvetica Neue Light"/>
                <a:ea typeface="Helvetica Neue Light"/>
                <a:cs typeface="Helvetica Neue Light"/>
                <a:sym typeface="Helvetica Neue Light"/>
              </a:defRPr>
            </a:pPr>
            <a:r>
              <a:t>Last Year</a:t>
            </a:r>
          </a:p>
          <a:p>
            <a:pPr marL="449579" lvl="1" indent="-224789" defTabSz="292226">
              <a:spcBef>
                <a:spcPts val="1800"/>
              </a:spcBef>
              <a:defRPr sz="3126">
                <a:latin typeface="Helvetica Neue Light"/>
                <a:ea typeface="Helvetica Neue Light"/>
                <a:cs typeface="Helvetica Neue Light"/>
                <a:sym typeface="Helvetica Neue Light"/>
              </a:defRPr>
            </a:pPr>
            <a:r>
              <a:t>New Jersey (prohibited since 1993), D.C., California, Hawaii, Illinois, Oregon and Washington</a:t>
            </a:r>
          </a:p>
          <a:p>
            <a:pPr marL="449579" lvl="1" indent="-224789" defTabSz="292226">
              <a:spcBef>
                <a:spcPts val="1800"/>
              </a:spcBef>
              <a:defRPr sz="3126">
                <a:latin typeface="Helvetica Neue Light"/>
                <a:ea typeface="Helvetica Neue Light"/>
                <a:cs typeface="Helvetica Neue Light"/>
                <a:sym typeface="Helvetica Neue Light"/>
              </a:defRPr>
            </a:pPr>
            <a:r>
              <a:t>Maryland clarified definition of “short-term limited duration insurance” by specifying that such insurance may not be extended or renewed and must apply the same underwriting standards to all applicants regardless of whether they have been previously covered by such insurance </a:t>
            </a:r>
          </a:p>
          <a:p>
            <a:pPr marL="449579" lvl="1" indent="-224789" defTabSz="292226">
              <a:spcBef>
                <a:spcPts val="1800"/>
              </a:spcBef>
              <a:defRPr sz="3126">
                <a:latin typeface="Helvetica Neue Light"/>
                <a:ea typeface="Helvetica Neue Light"/>
                <a:cs typeface="Helvetica Neue Light"/>
                <a:sym typeface="Helvetica Neue Light"/>
              </a:defRPr>
            </a:pPr>
            <a:r>
              <a:t>Aug. 2 2018 letter from Pa Insurance Commissioner to DoL and HHS detailing “vigorous” oversight (translation-“when hell freezes over”) </a:t>
            </a:r>
          </a:p>
          <a:p>
            <a:pPr marL="224789" indent="-224789" defTabSz="292226">
              <a:spcBef>
                <a:spcPts val="1800"/>
              </a:spcBef>
              <a:defRPr sz="3126">
                <a:latin typeface="Helvetica Neue Light"/>
                <a:ea typeface="Helvetica Neue Light"/>
                <a:cs typeface="Helvetica Neue Light"/>
                <a:sym typeface="Helvetica Neue Light"/>
              </a:defRPr>
            </a:pPr>
            <a:r>
              <a:t>This Year</a:t>
            </a:r>
          </a:p>
          <a:p>
            <a:pPr marL="449579" lvl="1" indent="-224789" defTabSz="292226">
              <a:spcBef>
                <a:spcPts val="1800"/>
              </a:spcBef>
              <a:defRPr sz="3126">
                <a:latin typeface="Helvetica Neue Light"/>
                <a:ea typeface="Helvetica Neue Light"/>
                <a:cs typeface="Helvetica Neue Light"/>
                <a:sym typeface="Helvetica Neue Light"/>
              </a:defRPr>
            </a:pPr>
            <a:r>
              <a:t>DC: Health Insurance Marketplace Improvement Act Of 2018 (1/23/20198)</a:t>
            </a:r>
          </a:p>
          <a:p>
            <a:pPr marL="449579" lvl="1" indent="-224789" defTabSz="292226">
              <a:spcBef>
                <a:spcPts val="1800"/>
              </a:spcBef>
              <a:defRPr sz="3126">
                <a:latin typeface="Helvetica Neue Light"/>
                <a:ea typeface="Helvetica Neue Light"/>
                <a:cs typeface="Helvetica Neue Light"/>
                <a:sym typeface="Helvetica Neue Light"/>
              </a:defRPr>
            </a:pPr>
            <a:r>
              <a:t>Colorado, Delaware, Washington &amp; NM (by rule), Vermont (by statute) Defining short-term plans = nonrenewable &amp; limited to 3 months</a:t>
            </a:r>
          </a:p>
          <a:p>
            <a:pPr marL="449579" lvl="1" indent="-224789" defTabSz="292226">
              <a:spcBef>
                <a:spcPts val="1800"/>
              </a:spcBef>
              <a:defRPr sz="3126">
                <a:latin typeface="Helvetica Neue Light"/>
                <a:ea typeface="Helvetica Neue Light"/>
                <a:cs typeface="Helvetica Neue Light"/>
                <a:sym typeface="Helvetica Neue Light"/>
              </a:defRPr>
            </a:pPr>
            <a:r>
              <a:t>CA Senate Bill No. 1375, Approved by Governor  September 22, 2018: Bars individuals from AHPs plans (bill author described plans as “junk insurance”)</a:t>
            </a:r>
          </a:p>
          <a:p>
            <a:pPr marL="449579" lvl="1" indent="-224789" defTabSz="292226">
              <a:spcBef>
                <a:spcPts val="1800"/>
              </a:spcBef>
              <a:defRPr sz="3126">
                <a:latin typeface="Helvetica Neue Light"/>
                <a:ea typeface="Helvetica Neue Light"/>
                <a:cs typeface="Helvetica Neue Light"/>
                <a:sym typeface="Helvetica Neue Light"/>
              </a:defRPr>
            </a:pPr>
            <a:r>
              <a:t>Cf. Florida SB 322 (May 2019), specifically allows STLDs and AHPs</a:t>
            </a:r>
          </a:p>
        </p:txBody>
      </p:sp>
      <p:pic>
        <p:nvPicPr>
          <p:cNvPr id="341" name="short_term_plan_state_laws-ocg-feb-2019_450.png" descr="short_term_plan_state_laws-ocg-feb-2019_450.png"/>
          <p:cNvPicPr>
            <a:picLocks noChangeAspect="1"/>
          </p:cNvPicPr>
          <p:nvPr/>
        </p:nvPicPr>
        <p:blipFill>
          <a:blip r:embed="rId3"/>
          <a:stretch>
            <a:fillRect/>
          </a:stretch>
        </p:blipFill>
        <p:spPr>
          <a:xfrm>
            <a:off x="15642930" y="3238500"/>
            <a:ext cx="8168471" cy="991483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Market Stabilization"/>
          <p:cNvSpPr txBox="1">
            <a:spLocks noGrp="1"/>
          </p:cNvSpPr>
          <p:nvPr>
            <p:ph type="title"/>
          </p:nvPr>
        </p:nvSpPr>
        <p:spPr>
          <a:xfrm>
            <a:off x="1689100" y="1025693"/>
            <a:ext cx="21005800" cy="2286001"/>
          </a:xfrm>
          <a:prstGeom prst="rect">
            <a:avLst/>
          </a:prstGeom>
        </p:spPr>
        <p:txBody>
          <a:bodyPr/>
          <a:lstStyle/>
          <a:p>
            <a:r>
              <a:t>Market Stabilization</a:t>
            </a:r>
          </a:p>
        </p:txBody>
      </p:sp>
      <p:sp>
        <p:nvSpPr>
          <p:cNvPr id="346" name="2014-2016, ACA’s transitional reinsurance program…"/>
          <p:cNvSpPr txBox="1">
            <a:spLocks noGrp="1"/>
          </p:cNvSpPr>
          <p:nvPr>
            <p:ph type="body" idx="1"/>
          </p:nvPr>
        </p:nvSpPr>
        <p:spPr>
          <a:xfrm>
            <a:off x="1689100" y="3099581"/>
            <a:ext cx="22454630" cy="10006442"/>
          </a:xfrm>
          <a:prstGeom prst="rect">
            <a:avLst/>
          </a:prstGeom>
        </p:spPr>
        <p:txBody>
          <a:bodyPr/>
          <a:lstStyle/>
          <a:p>
            <a:pPr marL="577850" indent="-577850" defTabSz="751205">
              <a:spcBef>
                <a:spcPts val="5300"/>
              </a:spcBef>
              <a:defRPr sz="4900"/>
            </a:pPr>
            <a:r>
              <a:t>The 3 Rs:  Reinsurance: No! Risk adjustment: Yes! Risk corridors (Maybe)</a:t>
            </a:r>
          </a:p>
          <a:p>
            <a:pPr marL="1155700" lvl="1" indent="-577850" defTabSz="751205">
              <a:spcBef>
                <a:spcPts val="5300"/>
              </a:spcBef>
              <a:defRPr sz="4900"/>
            </a:pPr>
            <a:r>
              <a:t>Maine Community Health Options v. U.S., 133 Fed.Cl. 1 (2017) ($12 billion breach of contract claim defended on basis that moneys not appropriated) (N), cert. granted 6/24/2019</a:t>
            </a:r>
          </a:p>
          <a:p>
            <a:pPr marL="577850" indent="-577850" defTabSz="751205">
              <a:spcBef>
                <a:spcPts val="5300"/>
              </a:spcBef>
              <a:defRPr sz="4900"/>
            </a:pPr>
            <a:r>
              <a:t>Recall: Murray-Alexander plan to reintroduce reinsurance gains bipartisan support, but cannot survive toxicity after Graham-Cassidy repeal bill introduced and fails</a:t>
            </a:r>
          </a:p>
        </p:txBody>
      </p:sp>
      <p:pic>
        <p:nvPicPr>
          <p:cNvPr id="347" name="thumbs.png" descr="thumbs.png"/>
          <p:cNvPicPr>
            <a:picLocks noChangeAspect="1"/>
          </p:cNvPicPr>
          <p:nvPr/>
        </p:nvPicPr>
        <p:blipFill>
          <a:blip r:embed="rId3"/>
          <a:srcRect l="53939" t="22502"/>
          <a:stretch>
            <a:fillRect/>
          </a:stretch>
        </p:blipFill>
        <p:spPr>
          <a:xfrm>
            <a:off x="6575372" y="3851767"/>
            <a:ext cx="679596" cy="820422"/>
          </a:xfrm>
          <a:prstGeom prst="rect">
            <a:avLst/>
          </a:prstGeom>
          <a:ln w="12700">
            <a:miter lim="400000"/>
          </a:ln>
        </p:spPr>
      </p:pic>
      <p:pic>
        <p:nvPicPr>
          <p:cNvPr id="348" name="Unknown.jpeg" descr="Unknown.jpeg"/>
          <p:cNvPicPr>
            <a:picLocks noChangeAspect="1"/>
          </p:cNvPicPr>
          <p:nvPr/>
        </p:nvPicPr>
        <p:blipFill>
          <a:blip r:embed="rId4"/>
          <a:srcRect r="7756"/>
          <a:stretch>
            <a:fillRect/>
          </a:stretch>
        </p:blipFill>
        <p:spPr>
          <a:xfrm>
            <a:off x="18095553" y="3822597"/>
            <a:ext cx="679261" cy="878749"/>
          </a:xfrm>
          <a:prstGeom prst="rect">
            <a:avLst/>
          </a:prstGeom>
          <a:ln w="12700">
            <a:miter lim="400000"/>
          </a:ln>
        </p:spPr>
      </p:pic>
      <p:pic>
        <p:nvPicPr>
          <p:cNvPr id="349" name="thumbs.png" descr="thumbs.png"/>
          <p:cNvPicPr>
            <a:picLocks noChangeAspect="1"/>
          </p:cNvPicPr>
          <p:nvPr/>
        </p:nvPicPr>
        <p:blipFill>
          <a:blip r:embed="rId3"/>
          <a:srcRect r="54501" b="20867"/>
          <a:stretch>
            <a:fillRect/>
          </a:stretch>
        </p:blipFill>
        <p:spPr>
          <a:xfrm>
            <a:off x="11686447" y="3851767"/>
            <a:ext cx="657370" cy="820342"/>
          </a:xfrm>
          <a:prstGeom prst="rect">
            <a:avLst/>
          </a:prstGeom>
          <a:ln w="12700">
            <a:miter lim="400000"/>
          </a:ln>
        </p:spPr>
      </p:pic>
      <p:pic>
        <p:nvPicPr>
          <p:cNvPr id="350" name="patty-murray-lamar-alexander_GettyImages-863062708.jpg" descr="patty-murray-lamar-alexander_GettyImages-863062708.jpg"/>
          <p:cNvPicPr>
            <a:picLocks noChangeAspect="1"/>
          </p:cNvPicPr>
          <p:nvPr/>
        </p:nvPicPr>
        <p:blipFill>
          <a:blip r:embed="rId5"/>
          <a:stretch>
            <a:fillRect/>
          </a:stretch>
        </p:blipFill>
        <p:spPr>
          <a:xfrm>
            <a:off x="19582406" y="636301"/>
            <a:ext cx="4597179" cy="306478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tate Reinsurance Plans"/>
          <p:cNvSpPr txBox="1">
            <a:spLocks noGrp="1"/>
          </p:cNvSpPr>
          <p:nvPr>
            <p:ph type="title"/>
          </p:nvPr>
        </p:nvSpPr>
        <p:spPr>
          <a:xfrm>
            <a:off x="1689100" y="328997"/>
            <a:ext cx="21005800" cy="2286001"/>
          </a:xfrm>
          <a:prstGeom prst="rect">
            <a:avLst/>
          </a:prstGeom>
        </p:spPr>
        <p:txBody>
          <a:bodyPr/>
          <a:lstStyle/>
          <a:p>
            <a:r>
              <a:t>State Reinsurance Plans</a:t>
            </a:r>
          </a:p>
        </p:txBody>
      </p:sp>
      <p:sp>
        <p:nvSpPr>
          <p:cNvPr id="355" name="Alaska H.B. 374, July 2016. Assesses all types of health insurers (individual, small group, large group, and stop-loss) to fund a reinsurance system. When an insurer in the individual market identifies an enrollee as having a designated high-cost condition, the insurer puts that enrollee’s premiums into the Association and the Association reimburses the insurer for that enrollee’s ongoing claims.…"/>
          <p:cNvSpPr txBox="1">
            <a:spLocks noGrp="1"/>
          </p:cNvSpPr>
          <p:nvPr>
            <p:ph type="body" sz="half" idx="1"/>
          </p:nvPr>
        </p:nvSpPr>
        <p:spPr>
          <a:xfrm>
            <a:off x="1689100" y="3036283"/>
            <a:ext cx="13412892" cy="9207501"/>
          </a:xfrm>
          <a:prstGeom prst="rect">
            <a:avLst/>
          </a:prstGeom>
        </p:spPr>
        <p:txBody>
          <a:bodyPr/>
          <a:lstStyle/>
          <a:p>
            <a:pPr marL="425450" indent="-425450" defTabSz="553084">
              <a:spcBef>
                <a:spcPts val="2600"/>
              </a:spcBef>
              <a:defRPr sz="3600"/>
            </a:pPr>
            <a:r>
              <a:t>Last year:</a:t>
            </a:r>
          </a:p>
          <a:p>
            <a:pPr marL="850900" lvl="1" indent="-425450" defTabSz="553084">
              <a:spcBef>
                <a:spcPts val="2600"/>
              </a:spcBef>
              <a:defRPr sz="3600"/>
            </a:pPr>
            <a:r>
              <a:t>Alaska, Minnesota, Maryland, Wisconsin, Maine, New Hampshire, Oregon, New Jersey</a:t>
            </a:r>
          </a:p>
          <a:p>
            <a:pPr marL="425450" indent="-425450" defTabSz="553084">
              <a:spcBef>
                <a:spcPts val="2600"/>
              </a:spcBef>
              <a:defRPr sz="3600"/>
            </a:pPr>
            <a:r>
              <a:t>This year:</a:t>
            </a:r>
          </a:p>
          <a:p>
            <a:pPr marL="850900" lvl="1" indent="-425450" defTabSz="553084">
              <a:spcBef>
                <a:spcPts val="2600"/>
              </a:spcBef>
              <a:defRPr sz="3600"/>
            </a:pPr>
            <a:r>
              <a:t>Trend continues, e.g., Colorado and ND</a:t>
            </a:r>
          </a:p>
          <a:p>
            <a:pPr marL="850900" lvl="1" indent="-425450" defTabSz="553084">
              <a:spcBef>
                <a:spcPts val="2600"/>
              </a:spcBef>
              <a:defRPr sz="3600"/>
            </a:pPr>
            <a:r>
              <a:t>Minnesota Premium Security Plan (reinsurance plan) renewed, no new appropriation required</a:t>
            </a:r>
          </a:p>
          <a:p>
            <a:pPr marL="425450" indent="-425450" defTabSz="553084">
              <a:spcBef>
                <a:spcPts val="2600"/>
              </a:spcBef>
              <a:defRPr sz="3600"/>
            </a:pPr>
            <a:r>
              <a:t>Typically, (partially) funded through §1332 waiver—by which the state receives federal pass-through funding in the amount of the savings that would be generated from the resulting reduction in premium tax credits subsidies</a:t>
            </a:r>
          </a:p>
        </p:txBody>
      </p:sp>
      <p:pic>
        <p:nvPicPr>
          <p:cNvPr id="356" name="Screen Shot 2019-06-19 at 9.54.16 AM.png" descr="Screen Shot 2019-06-19 at 9.54.16 AM.png"/>
          <p:cNvPicPr>
            <a:picLocks noChangeAspect="1"/>
          </p:cNvPicPr>
          <p:nvPr/>
        </p:nvPicPr>
        <p:blipFill>
          <a:blip r:embed="rId3"/>
          <a:srcRect l="6537" t="2793"/>
          <a:stretch>
            <a:fillRect/>
          </a:stretch>
        </p:blipFill>
        <p:spPr>
          <a:xfrm>
            <a:off x="15713715" y="2794492"/>
            <a:ext cx="7705129" cy="5047764"/>
          </a:xfrm>
          <a:prstGeom prst="rect">
            <a:avLst/>
          </a:prstGeom>
          <a:ln w="12700">
            <a:miter lim="400000"/>
          </a:ln>
        </p:spPr>
      </p:pic>
      <p:pic>
        <p:nvPicPr>
          <p:cNvPr id="357" name="Screen Shot 2019-06-19 at 3.01.52 PM.png" descr="Screen Shot 2019-06-19 at 3.01.52 PM.png"/>
          <p:cNvPicPr>
            <a:picLocks noChangeAspect="1"/>
          </p:cNvPicPr>
          <p:nvPr/>
        </p:nvPicPr>
        <p:blipFill>
          <a:blip r:embed="rId4"/>
          <a:stretch>
            <a:fillRect/>
          </a:stretch>
        </p:blipFill>
        <p:spPr>
          <a:xfrm>
            <a:off x="15101991" y="7842250"/>
            <a:ext cx="9067059" cy="5873750"/>
          </a:xfrm>
          <a:prstGeom prst="rect">
            <a:avLst/>
          </a:prstGeom>
          <a:ln w="12700">
            <a:miter lim="400000"/>
          </a:ln>
        </p:spPr>
      </p:pic>
      <p:sp>
        <p:nvSpPr>
          <p:cNvPr id="358" name="Rectangle"/>
          <p:cNvSpPr/>
          <p:nvPr/>
        </p:nvSpPr>
        <p:spPr>
          <a:xfrm>
            <a:off x="18011588" y="8680144"/>
            <a:ext cx="1436323" cy="4835596"/>
          </a:xfrm>
          <a:prstGeom prst="rect">
            <a:avLst/>
          </a:prstGeom>
          <a:ln w="25400">
            <a:solidFill>
              <a:schemeClr val="accent5"/>
            </a:solidFill>
          </a:ln>
          <a:effectLst>
            <a:outerShdw blurRad="38100" dist="25400" dir="5400000" rotWithShape="0">
              <a:srgbClr val="000000">
                <a:alpha val="50000"/>
              </a:srgbClr>
            </a:outerShdw>
          </a:effectLst>
        </p:spPr>
        <p:txBody>
          <a:bodyPr lIns="50800" tIns="50800" rIns="50800" bIns="50800" anchor="ct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ilver Loading Begins"/>
          <p:cNvSpPr txBox="1">
            <a:spLocks noGrp="1"/>
          </p:cNvSpPr>
          <p:nvPr>
            <p:ph type="title"/>
          </p:nvPr>
        </p:nvSpPr>
        <p:spPr>
          <a:xfrm>
            <a:off x="1689100" y="446957"/>
            <a:ext cx="21005801" cy="2286001"/>
          </a:xfrm>
          <a:prstGeom prst="rect">
            <a:avLst/>
          </a:prstGeom>
        </p:spPr>
        <p:txBody>
          <a:bodyPr/>
          <a:lstStyle/>
          <a:p>
            <a:r>
              <a:t>CSRs and Silver Loading</a:t>
            </a:r>
          </a:p>
        </p:txBody>
      </p:sp>
      <p:sp>
        <p:nvSpPr>
          <p:cNvPr id="363" name="However— tax credits increase in value along with the price of silver plan and if you qualify for a subsidy, you can never be asked to pay more than a set fraction of your income.…"/>
          <p:cNvSpPr txBox="1">
            <a:spLocks noGrp="1"/>
          </p:cNvSpPr>
          <p:nvPr>
            <p:ph type="body" idx="1"/>
          </p:nvPr>
        </p:nvSpPr>
        <p:spPr>
          <a:xfrm>
            <a:off x="1689100" y="2524963"/>
            <a:ext cx="17458151" cy="10483619"/>
          </a:xfrm>
          <a:prstGeom prst="rect">
            <a:avLst/>
          </a:prstGeom>
        </p:spPr>
        <p:txBody>
          <a:bodyPr/>
          <a:lstStyle/>
          <a:p>
            <a:pPr marL="368808" indent="-368808" defTabSz="479450">
              <a:spcBef>
                <a:spcPts val="3300"/>
              </a:spcBef>
              <a:defRPr sz="2970"/>
            </a:pPr>
            <a:r>
              <a:t>Recall </a:t>
            </a:r>
            <a:r>
              <a:rPr i="1">
                <a:latin typeface="+mn-lt"/>
                <a:ea typeface="+mn-ea"/>
                <a:cs typeface="+mn-cs"/>
                <a:sym typeface="Helvetica"/>
              </a:rPr>
              <a:t>House v. Price</a:t>
            </a:r>
            <a:r>
              <a:t>, etc., end of subsidy payments, etc.</a:t>
            </a:r>
          </a:p>
          <a:p>
            <a:pPr marL="368808" indent="-368808" defTabSz="479450">
              <a:spcBef>
                <a:spcPts val="3300"/>
              </a:spcBef>
              <a:defRPr sz="2970"/>
            </a:pPr>
            <a:r>
              <a:t>CBO estimates that terminating CSR payments would increase premiums by 20% and increase the federal deficit, on net, by $194 billion from 2017 through 2026</a:t>
            </a:r>
          </a:p>
          <a:p>
            <a:pPr marL="368808" indent="-368808" defTabSz="479450">
              <a:spcBef>
                <a:spcPts val="3300"/>
              </a:spcBef>
              <a:defRPr sz="2970"/>
            </a:pPr>
            <a:r>
              <a:t>However— tax credits increase in value along with the price of silver plan and if you qualify for a subsidy, you can never be asked to pay more than a set fraction of your income.</a:t>
            </a:r>
          </a:p>
          <a:p>
            <a:pPr marL="737616" lvl="1" indent="-368808" defTabSz="479450">
              <a:spcBef>
                <a:spcPts val="3300"/>
              </a:spcBef>
              <a:defRPr sz="2970"/>
            </a:pPr>
            <a:r>
              <a:t>Insurers put all their increases into silver plans, essentially folding the CSR costs ($20b p.a.) back on the federal government.</a:t>
            </a:r>
          </a:p>
          <a:p>
            <a:pPr marL="737616" lvl="1" indent="-368808" defTabSz="479450">
              <a:spcBef>
                <a:spcPts val="3300"/>
              </a:spcBef>
              <a:defRPr sz="2970"/>
            </a:pPr>
            <a:r>
              <a:t>Silver plans likely out of reach for &gt;400 FPL (but better for low income persons, so progressives’ enthusiasm for CSR reinstatement not as strong)</a:t>
            </a:r>
          </a:p>
          <a:p>
            <a:pPr marL="368808" indent="-368808" defTabSz="479450">
              <a:spcBef>
                <a:spcPts val="3300"/>
              </a:spcBef>
              <a:defRPr sz="2970"/>
            </a:pPr>
            <a:r>
              <a:t>CMS proposed Payment Notice for the 2020 allows loading for 2020 but suggests regulating them out if Congress doesn’t fix the subsidies</a:t>
            </a:r>
          </a:p>
          <a:p>
            <a:pPr marL="368808" indent="-368808" defTabSz="479450">
              <a:spcBef>
                <a:spcPts val="3300"/>
              </a:spcBef>
              <a:defRPr sz="2970"/>
            </a:pPr>
            <a:r>
              <a:t>Insurers cases claiming CSRs continue before Court of Claims—and insurers are winning them. See e.g., </a:t>
            </a:r>
            <a:r>
              <a:rPr i="1">
                <a:latin typeface="+mn-lt"/>
                <a:ea typeface="+mn-ea"/>
                <a:cs typeface="+mn-cs"/>
                <a:sym typeface="Helvetica"/>
              </a:rPr>
              <a:t>Maine Community Health Options v. U.S.</a:t>
            </a:r>
            <a:r>
              <a:t>, 142 Fed. Cl. 53 (Feb. 15, 2019) (Sweeney, CJ); </a:t>
            </a:r>
            <a:r>
              <a:rPr i="1">
                <a:latin typeface="+mn-lt"/>
                <a:ea typeface="+mn-ea"/>
                <a:cs typeface="+mn-cs"/>
                <a:sym typeface="Helvetica"/>
              </a:rPr>
              <a:t>Local Initiative Health Authority for L.A. County v. U.S.</a:t>
            </a:r>
            <a:r>
              <a:t>, 142 Fed.Cl. 1 (Feb. 14, 2019) (Wheeler J.) (“The Government promised to make full and advanced CSR payments both in statute and through contract for which it is now liable. L.A. Care should not be left “holding the bag” for taking our Government at its word” at *21)</a:t>
            </a:r>
          </a:p>
        </p:txBody>
      </p:sp>
      <p:pic>
        <p:nvPicPr>
          <p:cNvPr id="364" name="Image" descr="Image"/>
          <p:cNvPicPr>
            <a:picLocks noChangeAspect="1"/>
          </p:cNvPicPr>
          <p:nvPr/>
        </p:nvPicPr>
        <p:blipFill>
          <a:blip r:embed="rId3"/>
          <a:stretch>
            <a:fillRect/>
          </a:stretch>
        </p:blipFill>
        <p:spPr>
          <a:xfrm>
            <a:off x="19292699" y="3969994"/>
            <a:ext cx="4871258" cy="1974368"/>
          </a:xfrm>
          <a:prstGeom prst="rect">
            <a:avLst/>
          </a:prstGeom>
          <a:ln w="12700">
            <a:miter lim="400000"/>
          </a:ln>
        </p:spPr>
      </p:pic>
      <p:pic>
        <p:nvPicPr>
          <p:cNvPr id="365" name="SilverCoins.jpg" descr="SilverCoins.jpg"/>
          <p:cNvPicPr>
            <a:picLocks noChangeAspect="1"/>
          </p:cNvPicPr>
          <p:nvPr/>
        </p:nvPicPr>
        <p:blipFill>
          <a:blip r:embed="rId4"/>
          <a:stretch>
            <a:fillRect/>
          </a:stretch>
        </p:blipFill>
        <p:spPr>
          <a:xfrm>
            <a:off x="19436162" y="7842250"/>
            <a:ext cx="4438885" cy="268062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Screen Shot 2019-05-28 at 5.11.35 PM.png" descr="Screen Shot 2019-05-28 at 5.11.35 PM.png"/>
          <p:cNvPicPr>
            <a:picLocks noChangeAspect="1"/>
          </p:cNvPicPr>
          <p:nvPr/>
        </p:nvPicPr>
        <p:blipFill>
          <a:blip r:embed="rId3"/>
          <a:stretch>
            <a:fillRect/>
          </a:stretch>
        </p:blipFill>
        <p:spPr>
          <a:xfrm>
            <a:off x="783014" y="2754427"/>
            <a:ext cx="22817972" cy="9251934"/>
          </a:xfrm>
          <a:prstGeom prst="rect">
            <a:avLst/>
          </a:prstGeom>
          <a:ln w="12700">
            <a:miter lim="400000"/>
          </a:ln>
        </p:spPr>
      </p:pic>
      <p:pic>
        <p:nvPicPr>
          <p:cNvPr id="370" name="Screen Shot 2019-05-28 at 5.12.41 PM.png" descr="Screen Shot 2019-05-28 at 5.12.41 PM.png"/>
          <p:cNvPicPr>
            <a:picLocks noChangeAspect="1"/>
          </p:cNvPicPr>
          <p:nvPr/>
        </p:nvPicPr>
        <p:blipFill>
          <a:blip r:embed="rId4"/>
          <a:stretch>
            <a:fillRect/>
          </a:stretch>
        </p:blipFill>
        <p:spPr>
          <a:xfrm>
            <a:off x="783014" y="867439"/>
            <a:ext cx="6400941" cy="92458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Markets Stable?"/>
          <p:cNvSpPr txBox="1">
            <a:spLocks noGrp="1"/>
          </p:cNvSpPr>
          <p:nvPr>
            <p:ph type="title"/>
          </p:nvPr>
        </p:nvSpPr>
        <p:spPr>
          <a:xfrm>
            <a:off x="1689100" y="446957"/>
            <a:ext cx="21005800" cy="2286001"/>
          </a:xfrm>
          <a:prstGeom prst="rect">
            <a:avLst/>
          </a:prstGeom>
        </p:spPr>
        <p:txBody>
          <a:bodyPr/>
          <a:lstStyle/>
          <a:p>
            <a:r>
              <a:t>Markets Stable?</a:t>
            </a:r>
          </a:p>
        </p:txBody>
      </p:sp>
      <p:sp>
        <p:nvSpPr>
          <p:cNvPr id="375" name="2014-2016, ACA’s transitional reinsurance program…"/>
          <p:cNvSpPr txBox="1">
            <a:spLocks noGrp="1"/>
          </p:cNvSpPr>
          <p:nvPr>
            <p:ph type="body" idx="1"/>
          </p:nvPr>
        </p:nvSpPr>
        <p:spPr>
          <a:xfrm>
            <a:off x="1689100" y="2881592"/>
            <a:ext cx="14280882" cy="10363349"/>
          </a:xfrm>
          <a:prstGeom prst="rect">
            <a:avLst/>
          </a:prstGeom>
        </p:spPr>
        <p:txBody>
          <a:bodyPr/>
          <a:lstStyle/>
          <a:p>
            <a:pPr marL="404495" indent="-404495" defTabSz="525843">
              <a:spcBef>
                <a:spcPts val="3700"/>
              </a:spcBef>
              <a:defRPr sz="3430"/>
            </a:pPr>
            <a:r>
              <a:t>Markets may not need further stabilization as markets stabilize as insurers make money!</a:t>
            </a:r>
          </a:p>
          <a:p>
            <a:pPr marL="808990" lvl="1" indent="-404495" defTabSz="525843">
              <a:spcBef>
                <a:spcPts val="3700"/>
              </a:spcBef>
              <a:defRPr sz="3430"/>
            </a:pPr>
            <a:r>
              <a:t>“For the first time since the marketplaces were established in 2014, premiums for the popular benchmark plans — which are used to establish subsidies — dipped by 1.5 percent in the 39 states</a:t>
            </a:r>
            <a:r>
              <a:rPr b="1">
                <a:latin typeface="+mn-lt"/>
                <a:ea typeface="+mn-ea"/>
                <a:cs typeface="+mn-cs"/>
                <a:sym typeface="Helvetica"/>
              </a:rPr>
              <a:t> </a:t>
            </a:r>
            <a:r>
              <a:t>relying on HealthCare.gov.” (Politico) likely because insurers had overpriced impact of loss of Individual Mandate and skimpy plans (KFF)</a:t>
            </a:r>
          </a:p>
          <a:p>
            <a:pPr marL="808990" lvl="1" indent="-404495" defTabSz="525843">
              <a:spcBef>
                <a:spcPts val="3700"/>
              </a:spcBef>
              <a:defRPr sz="3430"/>
            </a:pPr>
            <a:r>
              <a:t>Gross margins increased in Q1 2019 (particularly for the Blues) (KFF)</a:t>
            </a:r>
          </a:p>
          <a:p>
            <a:pPr marL="808990" lvl="1" indent="-404495" defTabSz="525843">
              <a:spcBef>
                <a:spcPts val="3700"/>
              </a:spcBef>
              <a:defRPr sz="3430"/>
            </a:pPr>
            <a:r>
              <a:t>Some proposed increases for 2020 very low (e.g., $.94 in Washington)</a:t>
            </a:r>
          </a:p>
          <a:p>
            <a:pPr marL="404495" indent="-404495" defTabSz="525843">
              <a:spcBef>
                <a:spcPts val="3700"/>
              </a:spcBef>
              <a:defRPr sz="3430"/>
            </a:pPr>
            <a:r>
              <a:t>Note also, </a:t>
            </a:r>
            <a:r>
              <a:rPr sz="3289"/>
              <a:t>CMS proposed Payment Notice for the 2020 proposed reducing the exchange user fee that is charged to health insurers to fund the health insurance exchanges. That should help lower premiums in 2020</a:t>
            </a:r>
          </a:p>
        </p:txBody>
      </p:sp>
      <p:pic>
        <p:nvPicPr>
          <p:cNvPr id="376" name="9196-05-Figure-3.png" descr="9196-05-Figure-3.png"/>
          <p:cNvPicPr>
            <a:picLocks noChangeAspect="1"/>
          </p:cNvPicPr>
          <p:nvPr/>
        </p:nvPicPr>
        <p:blipFill>
          <a:blip r:embed="rId3"/>
          <a:stretch>
            <a:fillRect/>
          </a:stretch>
        </p:blipFill>
        <p:spPr>
          <a:xfrm>
            <a:off x="16229015" y="4847872"/>
            <a:ext cx="7847947" cy="588329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Background: Post mid-terms, an Existential Attack"/>
          <p:cNvSpPr txBox="1">
            <a:spLocks noGrp="1"/>
          </p:cNvSpPr>
          <p:nvPr>
            <p:ph type="title"/>
          </p:nvPr>
        </p:nvSpPr>
        <p:spPr>
          <a:xfrm>
            <a:off x="1689100" y="226785"/>
            <a:ext cx="21005800" cy="2286001"/>
          </a:xfrm>
          <a:prstGeom prst="rect">
            <a:avLst/>
          </a:prstGeom>
        </p:spPr>
        <p:txBody>
          <a:bodyPr/>
          <a:lstStyle>
            <a:lvl1pPr defTabSz="536575">
              <a:defRPr sz="7279"/>
            </a:lvl1pPr>
          </a:lstStyle>
          <a:p>
            <a:r>
              <a:t>Background: Post mid-terms, an Existential Attack</a:t>
            </a:r>
          </a:p>
        </p:txBody>
      </p:sp>
      <p:sp>
        <p:nvSpPr>
          <p:cNvPr id="269" name="Although “repeal and replace” now off the table until at least 2021……"/>
          <p:cNvSpPr txBox="1">
            <a:spLocks noGrp="1"/>
          </p:cNvSpPr>
          <p:nvPr>
            <p:ph type="body" idx="1"/>
          </p:nvPr>
        </p:nvSpPr>
        <p:spPr>
          <a:xfrm>
            <a:off x="1689100" y="2512785"/>
            <a:ext cx="17642212" cy="10316149"/>
          </a:xfrm>
          <a:prstGeom prst="rect">
            <a:avLst/>
          </a:prstGeom>
        </p:spPr>
        <p:txBody>
          <a:bodyPr/>
          <a:lstStyle/>
          <a:p>
            <a:pPr marL="374649" indent="-374649" defTabSz="487044">
              <a:spcBef>
                <a:spcPts val="3400"/>
              </a:spcBef>
              <a:defRPr sz="3421"/>
            </a:pPr>
            <a:r>
              <a:t>Although “repeal and replace” now off the table until at least 2021… </a:t>
            </a:r>
          </a:p>
          <a:p>
            <a:pPr marL="374649" indent="-374649" defTabSz="487044">
              <a:spcBef>
                <a:spcPts val="3400"/>
              </a:spcBef>
              <a:defRPr sz="3421"/>
            </a:pPr>
            <a:r>
              <a:t>Texas v. United States,  340 F.Supp.3d 579 (ND Tex. Dec. 14, 2018), Reed O'Connor, J., </a:t>
            </a:r>
          </a:p>
          <a:p>
            <a:pPr marL="749299" lvl="1" indent="-374649" defTabSz="487044">
              <a:spcBef>
                <a:spcPts val="3400"/>
              </a:spcBef>
              <a:defRPr sz="3421"/>
            </a:pPr>
            <a:r>
              <a:t>ACA's individual mandate, as amended by the Tax Cuts and Jobs Act, could not be fairly read as exercise of Congress’s constitutional tax power</a:t>
            </a:r>
          </a:p>
          <a:p>
            <a:pPr marL="749299" lvl="1" indent="-374649" defTabSz="487044">
              <a:spcBef>
                <a:spcPts val="3400"/>
              </a:spcBef>
              <a:defRPr sz="3421"/>
            </a:pPr>
            <a:r>
              <a:t>Unconstitutional under the Commerce Clause and not severable from the remainder of the ACA.</a:t>
            </a:r>
          </a:p>
          <a:p>
            <a:pPr marL="374649" indent="-374649" defTabSz="487044">
              <a:spcBef>
                <a:spcPts val="3400"/>
              </a:spcBef>
              <a:defRPr sz="3421"/>
            </a:pPr>
            <a:r>
              <a:t>Fifth Circuit</a:t>
            </a:r>
          </a:p>
          <a:p>
            <a:pPr marL="749299" lvl="1" indent="-374649" defTabSz="487044">
              <a:spcBef>
                <a:spcPts val="3400"/>
              </a:spcBef>
              <a:defRPr sz="3421"/>
            </a:pPr>
            <a:r>
              <a:t>February 2019. Allows House of Representatives to intervene</a:t>
            </a:r>
          </a:p>
          <a:p>
            <a:pPr marL="749299" lvl="1" indent="-374649" defTabSz="487044">
              <a:spcBef>
                <a:spcPts val="3400"/>
              </a:spcBef>
              <a:defRPr sz="3421"/>
            </a:pPr>
            <a:r>
              <a:t>Recall firestorm when DoJ elected not to defend ACA (June, 2108); March, 2019 in letter to appeals court,“is not urging that any portion of the district court’s judgment be reversed.” So has now abandoned severability </a:t>
            </a:r>
          </a:p>
          <a:p>
            <a:pPr marL="749299" lvl="1" indent="-374649" defTabSz="487044">
              <a:spcBef>
                <a:spcPts val="3400"/>
              </a:spcBef>
              <a:defRPr sz="3421"/>
            </a:pPr>
            <a:r>
              <a:t>Oral arguments, July 8, 2019… 5th Cir. typically issues opinions 2 months later… so coming soon</a:t>
            </a:r>
          </a:p>
        </p:txBody>
      </p:sp>
      <p:pic>
        <p:nvPicPr>
          <p:cNvPr id="270" name="9CD8247D-7F5D-4AC2-8F91-0658C23AE391-L0-001.jpeg" descr="9CD8247D-7F5D-4AC2-8F91-0658C23AE391-L0-001.jpeg"/>
          <p:cNvPicPr>
            <a:picLocks noChangeAspect="1"/>
          </p:cNvPicPr>
          <p:nvPr/>
        </p:nvPicPr>
        <p:blipFill>
          <a:blip r:embed="rId2"/>
          <a:srcRect l="9270" r="15535" b="9810"/>
          <a:stretch>
            <a:fillRect/>
          </a:stretch>
        </p:blipFill>
        <p:spPr>
          <a:xfrm>
            <a:off x="19204514" y="4306265"/>
            <a:ext cx="4966554" cy="3955836"/>
          </a:xfrm>
          <a:prstGeom prst="rect">
            <a:avLst/>
          </a:prstGeom>
          <a:ln w="12700">
            <a:miter lim="400000"/>
          </a:ln>
        </p:spPr>
      </p:pic>
      <p:pic>
        <p:nvPicPr>
          <p:cNvPr id="271" name="_106758178__106280385_index_image_bernie-nc.png" descr="_106758178__106280385_index_image_bernie-nc.png"/>
          <p:cNvPicPr>
            <a:picLocks noChangeAspect="1"/>
          </p:cNvPicPr>
          <p:nvPr/>
        </p:nvPicPr>
        <p:blipFill>
          <a:blip r:embed="rId3"/>
          <a:stretch>
            <a:fillRect/>
          </a:stretch>
        </p:blipFill>
        <p:spPr>
          <a:xfrm>
            <a:off x="19886902" y="9825066"/>
            <a:ext cx="4284107" cy="24098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Benefits"/>
          <p:cNvSpPr txBox="1">
            <a:spLocks noGrp="1"/>
          </p:cNvSpPr>
          <p:nvPr>
            <p:ph type="title"/>
          </p:nvPr>
        </p:nvSpPr>
        <p:spPr>
          <a:prstGeom prst="rect">
            <a:avLst/>
          </a:prstGeom>
        </p:spPr>
        <p:txBody>
          <a:bodyPr/>
          <a:lstStyle/>
          <a:p>
            <a:r>
              <a:t>Benefits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Essential Health Benefits"/>
          <p:cNvSpPr txBox="1">
            <a:spLocks noGrp="1"/>
          </p:cNvSpPr>
          <p:nvPr>
            <p:ph type="title"/>
          </p:nvPr>
        </p:nvSpPr>
        <p:spPr>
          <a:prstGeom prst="rect">
            <a:avLst/>
          </a:prstGeom>
        </p:spPr>
        <p:txBody>
          <a:bodyPr/>
          <a:lstStyle>
            <a:lvl1pPr defTabSz="627379">
              <a:defRPr sz="8512">
                <a:latin typeface="Helvetica Neue Light"/>
                <a:ea typeface="Helvetica Neue Light"/>
                <a:cs typeface="Helvetica Neue Light"/>
                <a:sym typeface="Helvetica Neue Light"/>
              </a:defRPr>
            </a:lvl1pPr>
          </a:lstStyle>
          <a:p>
            <a:r>
              <a:t>Essential Health Benefits; How We Got Here!</a:t>
            </a:r>
          </a:p>
        </p:txBody>
      </p:sp>
      <p:sp>
        <p:nvSpPr>
          <p:cNvPr id="383" name="Codifying EHBs…"/>
          <p:cNvSpPr txBox="1">
            <a:spLocks noGrp="1"/>
          </p:cNvSpPr>
          <p:nvPr>
            <p:ph type="body" idx="1"/>
          </p:nvPr>
        </p:nvSpPr>
        <p:spPr>
          <a:prstGeom prst="rect">
            <a:avLst/>
          </a:prstGeom>
        </p:spPr>
        <p:txBody>
          <a:bodyPr/>
          <a:lstStyle/>
          <a:p>
            <a:pPr marL="615950" indent="-615950" defTabSz="800734">
              <a:spcBef>
                <a:spcPts val="5700"/>
              </a:spcBef>
              <a:defRPr sz="5000">
                <a:latin typeface="Helvetica Neue Light"/>
                <a:ea typeface="Helvetica Neue Light"/>
                <a:cs typeface="Helvetica Neue Light"/>
                <a:sym typeface="Helvetica Neue Light"/>
              </a:defRPr>
            </a:pPr>
            <a:r>
              <a:t>ACA Section 1302: 10 EHBs for individual (exchange) and small group plans (although in large part based on pre-ACA state EHBs). Exact coverages under each EHB “benchmarked” by employer-provided state plans</a:t>
            </a:r>
          </a:p>
          <a:p>
            <a:pPr marL="615950" indent="-615950" defTabSz="800734">
              <a:spcBef>
                <a:spcPts val="5700"/>
              </a:spcBef>
              <a:defRPr sz="5000">
                <a:latin typeface="Helvetica Neue Light"/>
                <a:ea typeface="Helvetica Neue Light"/>
                <a:cs typeface="Helvetica Neue Light"/>
                <a:sym typeface="Helvetica Neue Light"/>
              </a:defRPr>
            </a:pPr>
            <a:r>
              <a:t>Threatened by “Repeal &amp; Replace” (&amp; now by Texas v. U.S.)</a:t>
            </a:r>
          </a:p>
          <a:p>
            <a:pPr marL="615950" indent="-615950" defTabSz="800734">
              <a:spcBef>
                <a:spcPts val="5700"/>
              </a:spcBef>
              <a:defRPr sz="5000">
                <a:latin typeface="Helvetica Neue Light"/>
                <a:ea typeface="Helvetica Neue Light"/>
                <a:cs typeface="Helvetica Neue Light"/>
                <a:sym typeface="Helvetica Neue Light"/>
              </a:defRPr>
            </a:pPr>
            <a:r>
              <a:t>States moved to codify:</a:t>
            </a:r>
          </a:p>
          <a:p>
            <a:pPr marL="1231900" lvl="1" indent="-615950" defTabSz="800734">
              <a:spcBef>
                <a:spcPts val="5700"/>
              </a:spcBef>
              <a:defRPr sz="5000">
                <a:latin typeface="Helvetica Neue Light"/>
                <a:ea typeface="Helvetica Neue Light"/>
                <a:cs typeface="Helvetica Neue Light"/>
                <a:sym typeface="Helvetica Neue Light"/>
              </a:defRPr>
            </a:pPr>
            <a:r>
              <a:t>EHBs (Hawaii, New York, NJ), or </a:t>
            </a:r>
          </a:p>
          <a:p>
            <a:pPr marL="1231900" lvl="1" indent="-615950" defTabSz="800734">
              <a:spcBef>
                <a:spcPts val="5700"/>
              </a:spcBef>
              <a:defRPr sz="5000">
                <a:latin typeface="Helvetica Neue Light"/>
                <a:ea typeface="Helvetica Neue Light"/>
                <a:cs typeface="Helvetica Neue Light"/>
                <a:sym typeface="Helvetica Neue Light"/>
              </a:defRPr>
            </a:pPr>
            <a:r>
              <a:t>Benchmark process (Washington, California)</a:t>
            </a:r>
          </a:p>
        </p:txBody>
      </p:sp>
      <p:pic>
        <p:nvPicPr>
          <p:cNvPr id="384" name="Image" descr="Image"/>
          <p:cNvPicPr>
            <a:picLocks noChangeAspect="1"/>
          </p:cNvPicPr>
          <p:nvPr/>
        </p:nvPicPr>
        <p:blipFill>
          <a:blip r:embed="rId3"/>
          <a:stretch>
            <a:fillRect/>
          </a:stretch>
        </p:blipFill>
        <p:spPr>
          <a:xfrm>
            <a:off x="19493114" y="7842250"/>
            <a:ext cx="4246124" cy="512365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Essential Health Benefits"/>
          <p:cNvSpPr txBox="1">
            <a:spLocks noGrp="1"/>
          </p:cNvSpPr>
          <p:nvPr>
            <p:ph type="title"/>
          </p:nvPr>
        </p:nvSpPr>
        <p:spPr>
          <a:xfrm>
            <a:off x="1689100" y="396403"/>
            <a:ext cx="21005800" cy="2286001"/>
          </a:xfrm>
          <a:prstGeom prst="rect">
            <a:avLst/>
          </a:prstGeom>
        </p:spPr>
        <p:txBody>
          <a:bodyPr/>
          <a:lstStyle>
            <a:lvl1pPr defTabSz="561340">
              <a:defRPr sz="7616"/>
            </a:lvl1pPr>
          </a:lstStyle>
          <a:p>
            <a:r>
              <a:t>Essential Health Benefits-CMS Payment Notices</a:t>
            </a:r>
          </a:p>
        </p:txBody>
      </p:sp>
      <p:sp>
        <p:nvSpPr>
          <p:cNvPr id="389" name="Codifying EHBs…"/>
          <p:cNvSpPr txBox="1">
            <a:spLocks noGrp="1"/>
          </p:cNvSpPr>
          <p:nvPr>
            <p:ph type="body" idx="1"/>
          </p:nvPr>
        </p:nvSpPr>
        <p:spPr>
          <a:xfrm>
            <a:off x="1689100" y="2477450"/>
            <a:ext cx="15235674" cy="9968550"/>
          </a:xfrm>
          <a:prstGeom prst="rect">
            <a:avLst/>
          </a:prstGeom>
        </p:spPr>
        <p:txBody>
          <a:bodyPr/>
          <a:lstStyle/>
          <a:p>
            <a:pPr marL="418845" indent="-418845" defTabSz="544499">
              <a:spcBef>
                <a:spcPts val="3800"/>
              </a:spcBef>
              <a:defRPr sz="3400"/>
            </a:pPr>
            <a:r>
              <a:t>2019 Final Rule (83 FR 16930) &amp; Payment Notice (April 9, 2018)</a:t>
            </a:r>
          </a:p>
          <a:p>
            <a:pPr marL="837691" lvl="1" indent="-418845" defTabSz="544499">
              <a:spcBef>
                <a:spcPts val="3800"/>
              </a:spcBef>
              <a:defRPr sz="3400"/>
            </a:pPr>
            <a:r>
              <a:t>Beginning with 2020 plan year Options (1) Keep own benchmark, (2) Adopt a new one, (3) adopt another state’s benchmark, or (4) replace an EHB category with another state’s benchmark (Illinois only state to make change (opioids/pain)</a:t>
            </a:r>
          </a:p>
          <a:p>
            <a:pPr marL="837691" lvl="1" indent="-418845" defTabSz="544499">
              <a:spcBef>
                <a:spcPts val="3800"/>
              </a:spcBef>
              <a:defRPr sz="3400"/>
            </a:pPr>
            <a:r>
              <a:t>Some concerns about a “race to the bottom,” “generosity” provision that stops states getting carried away, given that feds paying, and potential for states to discriminate against high-risk persons</a:t>
            </a:r>
          </a:p>
          <a:p>
            <a:pPr marL="418845" indent="-418845" defTabSz="544499">
              <a:spcBef>
                <a:spcPts val="3800"/>
              </a:spcBef>
              <a:defRPr sz="3400"/>
            </a:pPr>
            <a:r>
              <a:t>2020 Final Rule (84 FR 17454) &amp; Payment Notice (April 18, 2019)</a:t>
            </a:r>
          </a:p>
          <a:p>
            <a:pPr marL="837691" lvl="1" indent="-418845" defTabSz="544499">
              <a:spcBef>
                <a:spcPts val="3800"/>
              </a:spcBef>
              <a:defRPr sz="3400"/>
            </a:pPr>
            <a:r>
              <a:t>Little change from prior rule/notice</a:t>
            </a:r>
          </a:p>
          <a:p>
            <a:pPr marL="837691" lvl="1" indent="-418845" defTabSz="544499">
              <a:spcBef>
                <a:spcPts val="3800"/>
              </a:spcBef>
              <a:defRPr sz="3400"/>
            </a:pPr>
            <a:r>
              <a:t>Encourages coverage of MAT, anti-discriminatory warnings</a:t>
            </a:r>
          </a:p>
          <a:p>
            <a:pPr marL="837691" lvl="1" indent="-418845" defTabSz="544499">
              <a:spcBef>
                <a:spcPts val="3800"/>
              </a:spcBef>
              <a:defRPr sz="3400"/>
            </a:pPr>
            <a:r>
              <a:t>Maximum annual OOP limit for 2020 is $8,150 for self-only, $16,300 for family coverage (3.16% over 2019)</a:t>
            </a:r>
          </a:p>
        </p:txBody>
      </p:sp>
      <p:pic>
        <p:nvPicPr>
          <p:cNvPr id="390" name="Image" descr="Image"/>
          <p:cNvPicPr>
            <a:picLocks noChangeAspect="1"/>
          </p:cNvPicPr>
          <p:nvPr/>
        </p:nvPicPr>
        <p:blipFill>
          <a:blip r:embed="rId3"/>
          <a:stretch>
            <a:fillRect/>
          </a:stretch>
        </p:blipFill>
        <p:spPr>
          <a:xfrm>
            <a:off x="17348979" y="5868990"/>
            <a:ext cx="7293796" cy="26982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ontraceptive Coverage"/>
          <p:cNvSpPr txBox="1">
            <a:spLocks noGrp="1"/>
          </p:cNvSpPr>
          <p:nvPr>
            <p:ph type="title"/>
          </p:nvPr>
        </p:nvSpPr>
        <p:spPr>
          <a:xfrm>
            <a:off x="1689100" y="558800"/>
            <a:ext cx="21005800" cy="2286000"/>
          </a:xfrm>
          <a:prstGeom prst="rect">
            <a:avLst/>
          </a:prstGeom>
        </p:spPr>
        <p:txBody>
          <a:bodyPr/>
          <a:lstStyle>
            <a:lvl1pPr>
              <a:defRPr>
                <a:latin typeface="Helvetica Light"/>
                <a:ea typeface="Helvetica Light"/>
                <a:cs typeface="Helvetica Light"/>
                <a:sym typeface="Helvetica Light"/>
              </a:defRPr>
            </a:lvl1pPr>
          </a:lstStyle>
          <a:p>
            <a:r>
              <a:t>EHBs: Contraceptive Coverage</a:t>
            </a:r>
          </a:p>
        </p:txBody>
      </p:sp>
      <p:sp>
        <p:nvSpPr>
          <p:cNvPr id="395" name="10/2017 Interim Final Rules: (1) Religious Exemptions and Accommodations for Coverage of Certain Preventive Services Under the Affordable Care Act, (2) Moral Exemptions and Accommodations for Coverage of Certain Preventive Services…"/>
          <p:cNvSpPr txBox="1">
            <a:spLocks noGrp="1"/>
          </p:cNvSpPr>
          <p:nvPr>
            <p:ph type="body" sz="half" idx="1"/>
          </p:nvPr>
        </p:nvSpPr>
        <p:spPr>
          <a:xfrm>
            <a:off x="1689100" y="2844800"/>
            <a:ext cx="11980265" cy="10320022"/>
          </a:xfrm>
          <a:prstGeom prst="rect">
            <a:avLst/>
          </a:prstGeom>
        </p:spPr>
        <p:txBody>
          <a:bodyPr/>
          <a:lstStyle/>
          <a:p>
            <a:pPr marL="399415" indent="-399415" defTabSz="519239">
              <a:spcBef>
                <a:spcPts val="3600"/>
              </a:spcBef>
              <a:defRPr sz="3230">
                <a:latin typeface="Helvetica Light"/>
                <a:ea typeface="Helvetica Light"/>
                <a:cs typeface="Helvetica Light"/>
                <a:sym typeface="Helvetica Light"/>
              </a:defRPr>
            </a:pPr>
            <a:r>
              <a:t>Continued fallout from </a:t>
            </a:r>
            <a:r>
              <a:rPr i="1">
                <a:latin typeface="+mn-lt"/>
                <a:ea typeface="+mn-ea"/>
                <a:cs typeface="+mn-cs"/>
                <a:sym typeface="Helvetica"/>
              </a:rPr>
              <a:t>Hobby Lobby</a:t>
            </a:r>
            <a:r>
              <a:t>, </a:t>
            </a:r>
            <a:r>
              <a:rPr i="1">
                <a:latin typeface="+mn-lt"/>
                <a:ea typeface="+mn-ea"/>
                <a:cs typeface="+mn-cs"/>
                <a:sym typeface="Helvetica"/>
              </a:rPr>
              <a:t>Wheaton College</a:t>
            </a:r>
            <a:r>
              <a:t>, and </a:t>
            </a:r>
            <a:r>
              <a:rPr i="1">
                <a:latin typeface="+mn-lt"/>
                <a:ea typeface="+mn-ea"/>
                <a:cs typeface="+mn-cs"/>
                <a:sym typeface="Helvetica"/>
              </a:rPr>
              <a:t>Zubik</a:t>
            </a:r>
            <a:r>
              <a:t> despite 77% of women and 64% of men reporting support for no-cost contraceptive coverage ($1.4b per year in OOP savings)</a:t>
            </a:r>
          </a:p>
          <a:p>
            <a:pPr marL="399415" indent="-399415" defTabSz="519239">
              <a:spcBef>
                <a:spcPts val="3600"/>
              </a:spcBef>
              <a:defRPr sz="3230">
                <a:latin typeface="Helvetica Light"/>
                <a:ea typeface="Helvetica Light"/>
                <a:cs typeface="Helvetica Light"/>
                <a:sym typeface="Helvetica Light"/>
              </a:defRPr>
            </a:pPr>
            <a:r>
              <a:t>Evidence of a sharp spike in women seeking long-acting reversible contraception in the month after the 2016 election (Pace et al, JAMA)</a:t>
            </a:r>
          </a:p>
          <a:p>
            <a:pPr marL="399415" indent="-399415" defTabSz="519239">
              <a:spcBef>
                <a:spcPts val="3600"/>
              </a:spcBef>
              <a:defRPr sz="3230">
                <a:latin typeface="Helvetica Light"/>
                <a:ea typeface="Helvetica Light"/>
                <a:cs typeface="Helvetica Light"/>
                <a:sym typeface="Helvetica Light"/>
              </a:defRPr>
            </a:pPr>
            <a:r>
              <a:t>Example of path dependent health insurance reliant on employers extended to sexual health</a:t>
            </a:r>
          </a:p>
          <a:p>
            <a:pPr marL="399415" indent="-399415" defTabSz="519239">
              <a:spcBef>
                <a:spcPts val="3600"/>
              </a:spcBef>
              <a:defRPr sz="3230">
                <a:latin typeface="Helvetica Light"/>
                <a:ea typeface="Helvetica Light"/>
                <a:cs typeface="Helvetica Light"/>
                <a:sym typeface="Helvetica Light"/>
              </a:defRPr>
            </a:pPr>
            <a:r>
              <a:t>Interim Rules (October 2018) enjoined in multiple states</a:t>
            </a:r>
          </a:p>
          <a:p>
            <a:pPr marL="399415" indent="-399415" defTabSz="519239">
              <a:spcBef>
                <a:spcPts val="3600"/>
              </a:spcBef>
              <a:defRPr sz="3230">
                <a:latin typeface="Helvetica Light"/>
                <a:ea typeface="Helvetica Light"/>
                <a:cs typeface="Helvetica Light"/>
                <a:sym typeface="Helvetica Light"/>
              </a:defRPr>
            </a:pPr>
            <a:r>
              <a:t>Impact of DeOtte v. Azar, 2019 WL 3786545 (N.D. Texas, July 29, 2019? Class action (“Every current and future employer in the United States that objects, based on its sincerely held religious beliefs) injunction against contraceptive mandate. U.S. decided not to defend, Nevada denied intervention — so permanent and unappealable!</a:t>
            </a:r>
          </a:p>
          <a:p>
            <a:pPr marL="0" indent="0" defTabSz="388620">
              <a:spcBef>
                <a:spcPts val="0"/>
              </a:spcBef>
              <a:buSzTx/>
              <a:buNone/>
              <a:defRPr sz="1360"/>
            </a:pPr>
            <a:endParaRPr/>
          </a:p>
        </p:txBody>
      </p:sp>
      <p:pic>
        <p:nvPicPr>
          <p:cNvPr id="396" name="9093-02-jan-figure-2.png" descr="9093-02-jan-figure-2.png"/>
          <p:cNvPicPr>
            <a:picLocks noChangeAspect="1"/>
          </p:cNvPicPr>
          <p:nvPr/>
        </p:nvPicPr>
        <p:blipFill>
          <a:blip r:embed="rId3"/>
          <a:stretch>
            <a:fillRect/>
          </a:stretch>
        </p:blipFill>
        <p:spPr>
          <a:xfrm>
            <a:off x="14091208" y="4022304"/>
            <a:ext cx="8881394" cy="66610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10/2017 Interim Final Rules: (1) Religious Exemptions and Accommodations for Coverage of Certain Preventive Services Under the Affordable Care Act, (2) Moral Exemptions and Accommodations for Coverage of Certain Preventive Services…"/>
          <p:cNvSpPr txBox="1">
            <a:spLocks noGrp="1"/>
          </p:cNvSpPr>
          <p:nvPr>
            <p:ph type="body" idx="1"/>
          </p:nvPr>
        </p:nvSpPr>
        <p:spPr>
          <a:xfrm>
            <a:off x="1689100" y="1560537"/>
            <a:ext cx="14416389" cy="11412551"/>
          </a:xfrm>
          <a:prstGeom prst="rect">
            <a:avLst/>
          </a:prstGeom>
        </p:spPr>
        <p:txBody>
          <a:bodyPr/>
          <a:lstStyle/>
          <a:p>
            <a:pPr marL="455802" indent="-455802" defTabSz="592543">
              <a:spcBef>
                <a:spcPts val="4100"/>
              </a:spcBef>
              <a:defRPr sz="3686">
                <a:latin typeface="Helvetica Light"/>
                <a:ea typeface="Helvetica Light"/>
                <a:cs typeface="Helvetica Light"/>
                <a:sym typeface="Helvetica Light"/>
              </a:defRPr>
            </a:pPr>
            <a:r>
              <a:t>Final Rules on Religious (83 FR 57536) and Moral Objections (83 FR 57592) to Contraceptive Coverage</a:t>
            </a:r>
          </a:p>
          <a:p>
            <a:pPr marL="911605" lvl="1" indent="-455802" defTabSz="592543">
              <a:spcBef>
                <a:spcPts val="4100"/>
              </a:spcBef>
              <a:defRPr sz="3686">
                <a:latin typeface="Helvetica Light"/>
                <a:ea typeface="Helvetica Light"/>
                <a:cs typeface="Helvetica Light"/>
                <a:sym typeface="Helvetica Light"/>
              </a:defRPr>
            </a:pPr>
            <a:r>
              <a:t>Religious Exemption significantly broadened the scope of the ACA religious exemption to encompass any non-profit or for-profit entity, whether closely held or publicly traded.</a:t>
            </a:r>
          </a:p>
          <a:p>
            <a:pPr marL="911605" lvl="1" indent="-455802" defTabSz="592543">
              <a:spcBef>
                <a:spcPts val="4100"/>
              </a:spcBef>
              <a:defRPr sz="3686">
                <a:latin typeface="Helvetica Light"/>
                <a:ea typeface="Helvetica Light"/>
                <a:cs typeface="Helvetica Light"/>
                <a:sym typeface="Helvetica Light"/>
              </a:defRPr>
            </a:pPr>
            <a:r>
              <a:t>Moral Exemption made the exemption available to “additional entities”—including for-profit entities that are not publicly traded—that object based on “sincerely held moral convictions,” without any need for the objection to be grounded in a religious objection to contraception.</a:t>
            </a:r>
          </a:p>
          <a:p>
            <a:pPr marL="455802" indent="-455802" defTabSz="592543">
              <a:spcBef>
                <a:spcPts val="4100"/>
              </a:spcBef>
              <a:defRPr sz="3686">
                <a:latin typeface="Helvetica Light"/>
                <a:ea typeface="Helvetica Light"/>
                <a:cs typeface="Helvetica Light"/>
                <a:sym typeface="Helvetica Light"/>
              </a:defRPr>
            </a:pPr>
            <a:r>
              <a:t>Enjoined (procedural (APA notice and comment) and substantive (exceed authority under ACA)</a:t>
            </a:r>
          </a:p>
          <a:p>
            <a:pPr marL="911605" lvl="1" indent="-455802" defTabSz="592543">
              <a:spcBef>
                <a:spcPts val="4100"/>
              </a:spcBef>
              <a:defRPr sz="3686">
                <a:latin typeface="Helvetica Light"/>
                <a:ea typeface="Helvetica Light"/>
                <a:cs typeface="Helvetica Light"/>
                <a:sym typeface="Helvetica Light"/>
              </a:defRPr>
            </a:pPr>
            <a:r>
              <a:rPr i="1">
                <a:latin typeface="+mn-lt"/>
                <a:ea typeface="+mn-ea"/>
                <a:cs typeface="+mn-cs"/>
                <a:sym typeface="Helvetica"/>
              </a:rPr>
              <a:t>State of California v. HHS</a:t>
            </a:r>
            <a:r>
              <a:t>, (ND Ca., 01/13/19)</a:t>
            </a:r>
          </a:p>
          <a:p>
            <a:pPr marL="911605" lvl="1" indent="-455802" defTabSz="592543">
              <a:spcBef>
                <a:spcPts val="4100"/>
              </a:spcBef>
              <a:defRPr sz="3686">
                <a:latin typeface="Helvetica Light"/>
                <a:ea typeface="Helvetica Light"/>
                <a:cs typeface="Helvetica Light"/>
                <a:sym typeface="Helvetica Light"/>
              </a:defRPr>
            </a:pPr>
            <a:r>
              <a:rPr i="1">
                <a:latin typeface="+mn-lt"/>
                <a:ea typeface="+mn-ea"/>
                <a:cs typeface="+mn-cs"/>
                <a:sym typeface="Helvetica"/>
              </a:rPr>
              <a:t>Cmlth of Pennsylvania v. Trump</a:t>
            </a:r>
            <a:r>
              <a:t> (ED Pa., 01/14/2019) , aff’d 2019 WL 3057657 (3d Cir, 07/12/2019)</a:t>
            </a:r>
          </a:p>
        </p:txBody>
      </p:sp>
      <p:pic>
        <p:nvPicPr>
          <p:cNvPr id="401" name="9093-02-figure-1.png" descr="9093-02-figure-1.png"/>
          <p:cNvPicPr>
            <a:picLocks noChangeAspect="1"/>
          </p:cNvPicPr>
          <p:nvPr/>
        </p:nvPicPr>
        <p:blipFill>
          <a:blip r:embed="rId3"/>
          <a:stretch>
            <a:fillRect/>
          </a:stretch>
        </p:blipFill>
        <p:spPr>
          <a:xfrm>
            <a:off x="16612903" y="4130646"/>
            <a:ext cx="7272944" cy="545470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Screen Shot 2019-05-30 at 8.41.06 AM.png" descr="Screen Shot 2019-05-30 at 8.41.06 AM.png"/>
          <p:cNvPicPr>
            <a:picLocks noChangeAspect="1"/>
          </p:cNvPicPr>
          <p:nvPr/>
        </p:nvPicPr>
        <p:blipFill>
          <a:blip r:embed="rId3"/>
          <a:stretch>
            <a:fillRect/>
          </a:stretch>
        </p:blipFill>
        <p:spPr>
          <a:xfrm>
            <a:off x="912143" y="564725"/>
            <a:ext cx="9732950" cy="1115038"/>
          </a:xfrm>
          <a:prstGeom prst="rect">
            <a:avLst/>
          </a:prstGeom>
          <a:ln w="12700">
            <a:miter lim="400000"/>
          </a:ln>
        </p:spPr>
      </p:pic>
      <p:pic>
        <p:nvPicPr>
          <p:cNvPr id="406" name="Screen Shot 2019-05-30 at 8.41.41 AM.png" descr="Screen Shot 2019-05-30 at 8.41.41 AM.png"/>
          <p:cNvPicPr>
            <a:picLocks noChangeAspect="1"/>
          </p:cNvPicPr>
          <p:nvPr/>
        </p:nvPicPr>
        <p:blipFill>
          <a:blip r:embed="rId4"/>
          <a:stretch>
            <a:fillRect/>
          </a:stretch>
        </p:blipFill>
        <p:spPr>
          <a:xfrm>
            <a:off x="442387" y="3214156"/>
            <a:ext cx="11749613" cy="7560884"/>
          </a:xfrm>
          <a:prstGeom prst="rect">
            <a:avLst/>
          </a:prstGeom>
          <a:ln w="12700">
            <a:miter lim="400000"/>
          </a:ln>
        </p:spPr>
      </p:pic>
      <p:pic>
        <p:nvPicPr>
          <p:cNvPr id="407" name="Screen Shot 2019-05-30 at 8.42.30 AM.png" descr="Screen Shot 2019-05-30 at 8.42.30 AM.png"/>
          <p:cNvPicPr>
            <a:picLocks noChangeAspect="1"/>
          </p:cNvPicPr>
          <p:nvPr/>
        </p:nvPicPr>
        <p:blipFill>
          <a:blip r:embed="rId5"/>
          <a:stretch>
            <a:fillRect/>
          </a:stretch>
        </p:blipFill>
        <p:spPr>
          <a:xfrm>
            <a:off x="12503482" y="3341102"/>
            <a:ext cx="11552339" cy="74339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tates Moving to Offense"/>
          <p:cNvSpPr txBox="1">
            <a:spLocks noGrp="1"/>
          </p:cNvSpPr>
          <p:nvPr>
            <p:ph type="title"/>
          </p:nvPr>
        </p:nvSpPr>
        <p:spPr>
          <a:prstGeom prst="rect">
            <a:avLst/>
          </a:prstGeom>
        </p:spPr>
        <p:txBody>
          <a:bodyPr/>
          <a:lstStyle/>
          <a:p>
            <a:r>
              <a:t>States Moving to Offense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Will California Lead the Way?"/>
          <p:cNvSpPr txBox="1">
            <a:spLocks noGrp="1"/>
          </p:cNvSpPr>
          <p:nvPr>
            <p:ph type="title"/>
          </p:nvPr>
        </p:nvSpPr>
        <p:spPr>
          <a:prstGeom prst="rect">
            <a:avLst/>
          </a:prstGeom>
        </p:spPr>
        <p:txBody>
          <a:bodyPr/>
          <a:lstStyle/>
          <a:p>
            <a:r>
              <a:t>Will California Lead the Way?</a:t>
            </a:r>
          </a:p>
        </p:txBody>
      </p:sp>
      <p:sp>
        <p:nvSpPr>
          <p:cNvPr id="416" name="California Gov. Newsom committed to single-payer…"/>
          <p:cNvSpPr txBox="1">
            <a:spLocks noGrp="1"/>
          </p:cNvSpPr>
          <p:nvPr>
            <p:ph type="body" sz="half" idx="1"/>
          </p:nvPr>
        </p:nvSpPr>
        <p:spPr>
          <a:xfrm>
            <a:off x="1689100" y="3238500"/>
            <a:ext cx="14517184" cy="9207500"/>
          </a:xfrm>
          <a:prstGeom prst="rect">
            <a:avLst/>
          </a:prstGeom>
        </p:spPr>
        <p:txBody>
          <a:bodyPr/>
          <a:lstStyle/>
          <a:p>
            <a:pPr marL="615950" indent="-615950" defTabSz="800735">
              <a:spcBef>
                <a:spcPts val="5700"/>
              </a:spcBef>
              <a:defRPr sz="5044"/>
            </a:pPr>
            <a:r>
              <a:t>California Gov. Newsom committed to single-payer</a:t>
            </a:r>
          </a:p>
          <a:p>
            <a:pPr marL="615950" indent="-615950" defTabSz="800735">
              <a:spcBef>
                <a:spcPts val="5700"/>
              </a:spcBef>
              <a:defRPr sz="5044"/>
            </a:pPr>
            <a:r>
              <a:t>However, initial priority given to shoring up/improving on ACA (“Healthcare for More”)</a:t>
            </a:r>
          </a:p>
          <a:p>
            <a:pPr marL="1231900" lvl="1" indent="-615950" defTabSz="800735">
              <a:spcBef>
                <a:spcPts val="5700"/>
              </a:spcBef>
              <a:defRPr sz="5044"/>
            </a:pPr>
            <a:r>
              <a:t>Individual mandate</a:t>
            </a:r>
          </a:p>
          <a:p>
            <a:pPr marL="1231900" lvl="1" indent="-615950" defTabSz="800735">
              <a:spcBef>
                <a:spcPts val="5700"/>
              </a:spcBef>
              <a:defRPr sz="5044"/>
            </a:pPr>
            <a:r>
              <a:t>Expanded subsidies</a:t>
            </a:r>
          </a:p>
          <a:p>
            <a:pPr marL="1231900" lvl="1" indent="-615950" defTabSz="800735">
              <a:spcBef>
                <a:spcPts val="5700"/>
              </a:spcBef>
              <a:defRPr sz="5044"/>
            </a:pPr>
            <a:r>
              <a:t>Coverage of undocumented persons up to age 26</a:t>
            </a:r>
          </a:p>
        </p:txBody>
      </p:sp>
      <p:pic>
        <p:nvPicPr>
          <p:cNvPr id="417" name="cahc.jpg" descr="cahc.jpg"/>
          <p:cNvPicPr>
            <a:picLocks noChangeAspect="1"/>
          </p:cNvPicPr>
          <p:nvPr/>
        </p:nvPicPr>
        <p:blipFill>
          <a:blip r:embed="rId3"/>
          <a:srcRect l="15277" r="4643"/>
          <a:stretch>
            <a:fillRect/>
          </a:stretch>
        </p:blipFill>
        <p:spPr>
          <a:xfrm>
            <a:off x="17728303" y="7842250"/>
            <a:ext cx="6358148" cy="4468662"/>
          </a:xfrm>
          <a:prstGeom prst="rect">
            <a:avLst/>
          </a:prstGeom>
          <a:ln w="12700">
            <a:miter lim="400000"/>
          </a:ln>
        </p:spPr>
      </p:pic>
      <p:pic>
        <p:nvPicPr>
          <p:cNvPr id="418" name="90.jpeg" descr="90.jpeg"/>
          <p:cNvPicPr>
            <a:picLocks noChangeAspect="1"/>
          </p:cNvPicPr>
          <p:nvPr/>
        </p:nvPicPr>
        <p:blipFill>
          <a:blip r:embed="rId4"/>
          <a:stretch>
            <a:fillRect/>
          </a:stretch>
        </p:blipFill>
        <p:spPr>
          <a:xfrm>
            <a:off x="17728302" y="3238500"/>
            <a:ext cx="6358029" cy="423686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Public Option"/>
          <p:cNvSpPr txBox="1">
            <a:spLocks noGrp="1"/>
          </p:cNvSpPr>
          <p:nvPr>
            <p:ph type="title"/>
          </p:nvPr>
        </p:nvSpPr>
        <p:spPr>
          <a:prstGeom prst="rect">
            <a:avLst/>
          </a:prstGeom>
        </p:spPr>
        <p:txBody>
          <a:bodyPr/>
          <a:lstStyle/>
          <a:p>
            <a:r>
              <a:t>Public Option</a:t>
            </a:r>
          </a:p>
        </p:txBody>
      </p:sp>
      <p:sp>
        <p:nvSpPr>
          <p:cNvPr id="423" name="Washington SB 5526 - 2019-20 (May, 2019) — “Cascade Care,” hybrid public-private system where the state will contract with private health insurers to administer the plans, but will control the terms to manage costs (but estimated at only 5-10% savings)…"/>
          <p:cNvSpPr txBox="1">
            <a:spLocks noGrp="1"/>
          </p:cNvSpPr>
          <p:nvPr>
            <p:ph type="body" idx="1"/>
          </p:nvPr>
        </p:nvSpPr>
        <p:spPr>
          <a:xfrm>
            <a:off x="1689100" y="3238500"/>
            <a:ext cx="15478820" cy="9207500"/>
          </a:xfrm>
          <a:prstGeom prst="rect">
            <a:avLst/>
          </a:prstGeom>
        </p:spPr>
        <p:txBody>
          <a:bodyPr/>
          <a:lstStyle/>
          <a:p>
            <a:pPr marL="514350" indent="-514350" defTabSz="668655">
              <a:spcBef>
                <a:spcPts val="4700"/>
              </a:spcBef>
              <a:defRPr sz="4212"/>
            </a:pPr>
            <a:r>
              <a:t>Washington SB 5526 - 2019-20 (May, 2019) — “Cascade Care,” hybrid public-private system where the state will contract with private health insurers to administer the plans, but will control the terms to manage costs (but estimated at only 5-10% savings)</a:t>
            </a:r>
          </a:p>
          <a:p>
            <a:pPr marL="514350" indent="-514350" defTabSz="668655">
              <a:spcBef>
                <a:spcPts val="4700"/>
              </a:spcBef>
              <a:defRPr sz="4212"/>
            </a:pPr>
            <a:r>
              <a:t>Colorado (2019) — legislation orders state agencies to undertake feasibility study</a:t>
            </a:r>
          </a:p>
          <a:p>
            <a:pPr marL="514350" indent="-514350" defTabSz="668655">
              <a:spcBef>
                <a:spcPts val="4700"/>
              </a:spcBef>
              <a:defRPr sz="4212"/>
            </a:pPr>
            <a:r>
              <a:t>Connecticut (May 2019) — Legislation to establish government-subsidized health care ("Connecticut Option") abandoned reportedly following a threat by Cigna Corp. that the insurer would leave Connecticut if measure passed. Some signs of negotiations restarting (July 2019)</a:t>
            </a:r>
          </a:p>
        </p:txBody>
      </p:sp>
      <p:pic>
        <p:nvPicPr>
          <p:cNvPr id="424" name="0*Jau5eAT9QF93df6h.jpg" descr="0*Jau5eAT9QF93df6h.jpg"/>
          <p:cNvPicPr>
            <a:picLocks noChangeAspect="1"/>
          </p:cNvPicPr>
          <p:nvPr/>
        </p:nvPicPr>
        <p:blipFill>
          <a:blip r:embed="rId3"/>
          <a:stretch>
            <a:fillRect/>
          </a:stretch>
        </p:blipFill>
        <p:spPr>
          <a:xfrm>
            <a:off x="17167919" y="3487813"/>
            <a:ext cx="6812847" cy="435443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Insurance Access"/>
          <p:cNvSpPr txBox="1">
            <a:spLocks noGrp="1"/>
          </p:cNvSpPr>
          <p:nvPr>
            <p:ph type="title"/>
          </p:nvPr>
        </p:nvSpPr>
        <p:spPr>
          <a:prstGeom prst="rect">
            <a:avLst/>
          </a:prstGeom>
        </p:spPr>
        <p:txBody>
          <a:bodyPr/>
          <a:lstStyle/>
          <a:p>
            <a:r>
              <a:t>Insurance Access</a:t>
            </a:r>
          </a:p>
        </p:txBody>
      </p:sp>
      <p:sp>
        <p:nvSpPr>
          <p:cNvPr id="429" name="Maryland, HB 814, SB 802 (March 2019) — an uninsured Marylander can start the enrollment process by simply checking a box on their state income tax return. That single step will let the state’s health care exchange determine eligibility for free or low-cost health insurance, based on information in the tax return. Those who qualify for Medicaid will be enrolled automatically. When people qualify for private coverage, the exchange will reach out and help them sign up for a plan that works for their family. (Families USA)"/>
          <p:cNvSpPr txBox="1">
            <a:spLocks noGrp="1"/>
          </p:cNvSpPr>
          <p:nvPr>
            <p:ph type="body" sz="half" idx="1"/>
          </p:nvPr>
        </p:nvSpPr>
        <p:spPr>
          <a:xfrm>
            <a:off x="1689100" y="3238500"/>
            <a:ext cx="13809404" cy="9207500"/>
          </a:xfrm>
          <a:prstGeom prst="rect">
            <a:avLst/>
          </a:prstGeom>
        </p:spPr>
        <p:txBody>
          <a:bodyPr/>
          <a:lstStyle/>
          <a:p>
            <a:pPr marL="514350" indent="-514350" defTabSz="668655">
              <a:spcBef>
                <a:spcPts val="4700"/>
              </a:spcBef>
              <a:defRPr sz="4212"/>
            </a:pPr>
            <a:endParaRPr/>
          </a:p>
          <a:p>
            <a:pPr marL="0" lvl="1" indent="185165" defTabSz="668655">
              <a:spcBef>
                <a:spcPts val="4700"/>
              </a:spcBef>
              <a:buSzTx/>
              <a:buNone/>
              <a:defRPr sz="4212"/>
            </a:pPr>
            <a:r>
              <a:t>Maryland, HB 814, SB 802 (March 2019) — an uninsured Marylander can start the enrollment process by simply checking a box on their state income tax return. That single step will let the state’s health care exchange determine eligibility for free or low-cost health insurance, based on information in the tax return. Those who qualify for Medicaid will be enrolled automatically. When people qualify for private coverage, the exchange will reach out and help them sign up for a plan that works for their family. (Families USA)</a:t>
            </a:r>
            <a:endParaRPr sz="972"/>
          </a:p>
        </p:txBody>
      </p:sp>
      <p:pic>
        <p:nvPicPr>
          <p:cNvPr id="430" name="Tax2011MD_502_20120124_Page_1.png" descr="Tax2011MD_502_20120124_Page_1.png"/>
          <p:cNvPicPr>
            <a:picLocks noChangeAspect="1"/>
          </p:cNvPicPr>
          <p:nvPr/>
        </p:nvPicPr>
        <p:blipFill>
          <a:blip r:embed="rId3"/>
          <a:stretch>
            <a:fillRect/>
          </a:stretch>
        </p:blipFill>
        <p:spPr>
          <a:xfrm>
            <a:off x="16849614" y="3434325"/>
            <a:ext cx="6623851" cy="859458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Screen Shot 2019-06-19 at 1.50.18 PM.png" descr="Screen Shot 2019-06-19 at 1.50.18 PM.png"/>
          <p:cNvPicPr>
            <a:picLocks noChangeAspect="1"/>
          </p:cNvPicPr>
          <p:nvPr/>
        </p:nvPicPr>
        <p:blipFill>
          <a:blip r:embed="rId3"/>
          <a:stretch>
            <a:fillRect/>
          </a:stretch>
        </p:blipFill>
        <p:spPr>
          <a:xfrm>
            <a:off x="4312780" y="241413"/>
            <a:ext cx="15758440" cy="132331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oncluding Thoughts"/>
          <p:cNvSpPr txBox="1">
            <a:spLocks noGrp="1"/>
          </p:cNvSpPr>
          <p:nvPr>
            <p:ph type="title"/>
          </p:nvPr>
        </p:nvSpPr>
        <p:spPr>
          <a:prstGeom prst="rect">
            <a:avLst/>
          </a:prstGeom>
        </p:spPr>
        <p:txBody>
          <a:bodyPr/>
          <a:lstStyle/>
          <a:p>
            <a:r>
              <a:t>Concluding Thoughts</a:t>
            </a:r>
          </a:p>
        </p:txBody>
      </p:sp>
      <p:sp>
        <p:nvSpPr>
          <p:cNvPr id="435" name="Existential threat is real and ongoing albeit in the courtroom (5th Circuit), not on the Hill…"/>
          <p:cNvSpPr txBox="1">
            <a:spLocks noGrp="1"/>
          </p:cNvSpPr>
          <p:nvPr>
            <p:ph type="body" idx="1"/>
          </p:nvPr>
        </p:nvSpPr>
        <p:spPr>
          <a:xfrm>
            <a:off x="1689100" y="3238500"/>
            <a:ext cx="15749782" cy="9207500"/>
          </a:xfrm>
          <a:prstGeom prst="rect">
            <a:avLst/>
          </a:prstGeom>
        </p:spPr>
        <p:txBody>
          <a:bodyPr/>
          <a:lstStyle/>
          <a:p>
            <a:pPr marL="336549" indent="-336549" defTabSz="437514">
              <a:spcBef>
                <a:spcPts val="3100"/>
              </a:spcBef>
              <a:defRPr sz="2755"/>
            </a:pPr>
            <a:r>
              <a:t>Existential threat is real and ongoing albeit in the courtroom (5th Circuit), not on the Hill</a:t>
            </a:r>
          </a:p>
          <a:p>
            <a:pPr marL="336549" indent="-336549" defTabSz="437514">
              <a:spcBef>
                <a:spcPts val="3100"/>
              </a:spcBef>
              <a:defRPr sz="2755"/>
            </a:pPr>
            <a:r>
              <a:t>Congressional Kabuki theater continues but with script inverted—Symbolic House repeal bills that President Obama would veto now replaced by House ACA support bills that Senate won’t take up</a:t>
            </a:r>
          </a:p>
          <a:p>
            <a:pPr marL="336549" indent="-336549" defTabSz="437514">
              <a:spcBef>
                <a:spcPts val="3100"/>
              </a:spcBef>
              <a:defRPr sz="2755"/>
            </a:pPr>
            <a:r>
              <a:t>Trump Administration continues, arguably at a reduced rate, to enable destabilizing of state health plans but frustrated by generally ACA-supportive litigation </a:t>
            </a:r>
          </a:p>
          <a:p>
            <a:pPr marL="336549" indent="-336549" defTabSz="437514">
              <a:spcBef>
                <a:spcPts val="3100"/>
              </a:spcBef>
              <a:defRPr sz="2755"/>
            </a:pPr>
            <a:r>
              <a:t>Marketplace enrollments are in relatively slow decline, with the number of uninsured rising slightly faster (e.g., because those without premium assistance plans leaving individual market). Overall, declines in insurance create health problems not just for those uninsured because of the need for the “herd” to be healthy. Declines in insurance also adversely affect corporate and state revenues</a:t>
            </a:r>
          </a:p>
          <a:p>
            <a:pPr marL="336549" indent="-336549" defTabSz="437514">
              <a:spcBef>
                <a:spcPts val="3100"/>
              </a:spcBef>
              <a:defRPr sz="2755"/>
            </a:pPr>
            <a:r>
              <a:t>State defensive legislation continues, but again at reduced rate</a:t>
            </a:r>
          </a:p>
          <a:p>
            <a:pPr marL="336549" indent="-336549" defTabSz="437514">
              <a:spcBef>
                <a:spcPts val="3100"/>
              </a:spcBef>
              <a:defRPr sz="2755"/>
            </a:pPr>
            <a:r>
              <a:t>Very blue states move into offensive mode to improve healthcare financing and delivery above ACA baseline</a:t>
            </a:r>
          </a:p>
          <a:p>
            <a:pPr marL="336549" indent="-336549" defTabSz="437514">
              <a:spcBef>
                <a:spcPts val="3100"/>
              </a:spcBef>
              <a:defRPr sz="2755"/>
            </a:pPr>
            <a:r>
              <a:t>If 5th Circuit upholds Texas decision SCOTUS oral arguments, etc. will likely take place in run-up to 2020 election! And …</a:t>
            </a:r>
          </a:p>
        </p:txBody>
      </p:sp>
      <p:pic>
        <p:nvPicPr>
          <p:cNvPr id="436" name="maxresdefault.jpg" descr="maxresdefault.jpg"/>
          <p:cNvPicPr>
            <a:picLocks noChangeAspect="1"/>
          </p:cNvPicPr>
          <p:nvPr/>
        </p:nvPicPr>
        <p:blipFill>
          <a:blip r:embed="rId2"/>
          <a:srcRect l="32028" r="20303"/>
          <a:stretch>
            <a:fillRect/>
          </a:stretch>
        </p:blipFill>
        <p:spPr>
          <a:xfrm>
            <a:off x="17742207" y="3524973"/>
            <a:ext cx="6388955" cy="7539237"/>
          </a:xfrm>
          <a:prstGeom prst="rect">
            <a:avLst/>
          </a:prstGeom>
          <a:ln w="12700">
            <a:miter lim="400000"/>
          </a:ln>
        </p:spPr>
      </p:pic>
      <p:pic>
        <p:nvPicPr>
          <p:cNvPr id="437" name="overview-medicare-for-all-public-plan-proposals-twitter-8.png" descr="overview-medicare-for-all-public-plan-proposals-twitter-8.png"/>
          <p:cNvPicPr>
            <a:picLocks noChangeAspect="1"/>
          </p:cNvPicPr>
          <p:nvPr/>
        </p:nvPicPr>
        <p:blipFill>
          <a:blip r:embed="rId3"/>
          <a:stretch>
            <a:fillRect/>
          </a:stretch>
        </p:blipFill>
        <p:spPr>
          <a:xfrm>
            <a:off x="-24840907" y="-1162249"/>
            <a:ext cx="22275801" cy="11074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B0009"/>
        </a:solidFill>
        <a:effectLst/>
      </p:bgPr>
    </p:bg>
    <p:spTree>
      <p:nvGrpSpPr>
        <p:cNvPr id="1" name=""/>
        <p:cNvGrpSpPr/>
        <p:nvPr/>
      </p:nvGrpSpPr>
      <p:grpSpPr>
        <a:xfrm>
          <a:off x="0" y="0"/>
          <a:ext cx="0" cy="0"/>
          <a:chOff x="0" y="0"/>
          <a:chExt cx="0" cy="0"/>
        </a:xfrm>
      </p:grpSpPr>
      <p:sp>
        <p:nvSpPr>
          <p:cNvPr id="439" name="Q &amp; A…"/>
          <p:cNvSpPr txBox="1"/>
          <p:nvPr/>
        </p:nvSpPr>
        <p:spPr>
          <a:xfrm>
            <a:off x="1778000" y="3057175"/>
            <a:ext cx="20828000" cy="36907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defTabSz="429259">
              <a:defRPr sz="5800">
                <a:solidFill>
                  <a:srgbClr val="FFFFFF"/>
                </a:solidFill>
              </a:defRPr>
            </a:pPr>
            <a:r>
              <a:t>Q &amp; A</a:t>
            </a:r>
          </a:p>
          <a:p>
            <a:pPr defTabSz="429259">
              <a:defRPr sz="5800">
                <a:solidFill>
                  <a:srgbClr val="FFFFFF"/>
                </a:solidFill>
              </a:defRPr>
            </a:pPr>
            <a:r>
              <a:t>Mail: npterry@iupui.edu</a:t>
            </a:r>
          </a:p>
          <a:p>
            <a:pPr defTabSz="429259">
              <a:defRPr sz="5800">
                <a:solidFill>
                  <a:srgbClr val="FFFFFF"/>
                </a:solidFill>
              </a:defRPr>
            </a:pPr>
            <a:r>
              <a:t>Twitter: @nicolasterry</a:t>
            </a:r>
          </a:p>
        </p:txBody>
      </p:sp>
      <p:sp>
        <p:nvSpPr>
          <p:cNvPr id="440" name="Nicolas Terry…"/>
          <p:cNvSpPr txBox="1"/>
          <p:nvPr/>
        </p:nvSpPr>
        <p:spPr>
          <a:xfrm>
            <a:off x="1778000" y="8619952"/>
            <a:ext cx="20828000" cy="2043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defTabSz="709930">
              <a:defRPr sz="4200">
                <a:solidFill>
                  <a:srgbClr val="FFFFFF"/>
                </a:solidFill>
              </a:defRPr>
            </a:pPr>
            <a:r>
              <a:t>Nicolas Terry</a:t>
            </a:r>
          </a:p>
          <a:p>
            <a:pPr defTabSz="709930">
              <a:defRPr sz="4200">
                <a:solidFill>
                  <a:srgbClr val="FFFFFF"/>
                </a:solidFill>
              </a:defRPr>
            </a:pPr>
            <a:r>
              <a:t>Hall Render Professor of Law</a:t>
            </a:r>
            <a:br/>
            <a:r>
              <a:t>&amp; Executive Director of the Hall Center for Law and Health</a:t>
            </a:r>
          </a:p>
        </p:txBody>
      </p:sp>
      <p:pic>
        <p:nvPicPr>
          <p:cNvPr id="441" name="pasted-image.png" descr="pasted-image.png"/>
          <p:cNvPicPr>
            <a:picLocks noChangeAspect="1"/>
          </p:cNvPicPr>
          <p:nvPr/>
        </p:nvPicPr>
        <p:blipFill>
          <a:blip r:embed="rId2"/>
          <a:stretch>
            <a:fillRect/>
          </a:stretch>
        </p:blipFill>
        <p:spPr>
          <a:xfrm>
            <a:off x="11496109" y="10947750"/>
            <a:ext cx="1391784" cy="1587503"/>
          </a:xfrm>
          <a:prstGeom prst="rect">
            <a:avLst/>
          </a:prstGeom>
          <a:ln w="12700">
            <a:miter lim="400000"/>
          </a:ln>
        </p:spPr>
      </p:pic>
      <p:sp>
        <p:nvSpPr>
          <p:cNvPr id="442" name="Indiana University Robert H. McKinney School of Law"/>
          <p:cNvSpPr txBox="1"/>
          <p:nvPr/>
        </p:nvSpPr>
        <p:spPr>
          <a:xfrm>
            <a:off x="4559299" y="12535250"/>
            <a:ext cx="1526540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latin typeface="Helvetica Light"/>
                <a:ea typeface="Helvetica Light"/>
                <a:cs typeface="Helvetica Light"/>
                <a:sym typeface="Helvetica Light"/>
              </a:defRPr>
            </a:lvl1pPr>
          </a:lstStyle>
          <a:p>
            <a:r>
              <a:t>Indiana University Robert H. McKinney School of Law</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he “Sabotage” or “Choice” Playbook"/>
          <p:cNvSpPr txBox="1">
            <a:spLocks noGrp="1"/>
          </p:cNvSpPr>
          <p:nvPr>
            <p:ph type="title"/>
          </p:nvPr>
        </p:nvSpPr>
        <p:spPr>
          <a:prstGeom prst="rect">
            <a:avLst/>
          </a:prstGeom>
        </p:spPr>
        <p:txBody>
          <a:bodyPr/>
          <a:lstStyle>
            <a:lvl1pPr defTabSz="726440">
              <a:defRPr sz="9856">
                <a:latin typeface="+mn-lt"/>
                <a:ea typeface="+mn-ea"/>
                <a:cs typeface="+mn-cs"/>
                <a:sym typeface="Helvetica"/>
              </a:defRPr>
            </a:lvl1pPr>
          </a:lstStyle>
          <a:p>
            <a:r>
              <a:t>The “Sabotage” or “Choice” Playbook</a:t>
            </a:r>
          </a:p>
        </p:txBody>
      </p:sp>
      <p:sp>
        <p:nvSpPr>
          <p:cNvPr id="278" name="Destroy the Three-Legged Stool…"/>
          <p:cNvSpPr txBox="1">
            <a:spLocks noGrp="1"/>
          </p:cNvSpPr>
          <p:nvPr>
            <p:ph type="body" idx="1"/>
          </p:nvPr>
        </p:nvSpPr>
        <p:spPr>
          <a:prstGeom prst="rect">
            <a:avLst/>
          </a:prstGeom>
        </p:spPr>
        <p:txBody>
          <a:bodyPr/>
          <a:lstStyle/>
          <a:p>
            <a:pPr marL="361950" indent="-361950" defTabSz="470534">
              <a:spcBef>
                <a:spcPts val="3300"/>
              </a:spcBef>
              <a:defRPr sz="3135"/>
            </a:pPr>
            <a:r>
              <a:t>Destroy the Three-Legged Stool</a:t>
            </a:r>
          </a:p>
          <a:p>
            <a:pPr marL="723900" lvl="1" indent="-361950" defTabSz="470534">
              <a:spcBef>
                <a:spcPts val="3300"/>
              </a:spcBef>
              <a:defRPr sz="3135"/>
            </a:pPr>
            <a:r>
              <a:t>(1) </a:t>
            </a:r>
            <a:r>
              <a:rPr strike="sngStrike"/>
              <a:t>Individual Mandate</a:t>
            </a:r>
            <a:r>
              <a:t> (2) Subsidies/</a:t>
            </a:r>
            <a:r>
              <a:rPr strike="sngStrike"/>
              <a:t>CSRs</a:t>
            </a:r>
            <a:r>
              <a:t> (3) Guaranteed Issue/Community Rating</a:t>
            </a:r>
          </a:p>
          <a:p>
            <a:pPr marL="361950" indent="-361950" defTabSz="470534">
              <a:spcBef>
                <a:spcPts val="3300"/>
              </a:spcBef>
              <a:defRPr sz="3135"/>
            </a:pPr>
            <a:r>
              <a:t>Destabilize Risk Pools by Allowing Less Expensive, non-Essential Health Benefits (EHBs) Policies</a:t>
            </a:r>
          </a:p>
          <a:p>
            <a:pPr marL="361950" indent="-361950" defTabSz="470534">
              <a:spcBef>
                <a:spcPts val="3300"/>
              </a:spcBef>
              <a:defRPr sz="3135"/>
            </a:pPr>
            <a:r>
              <a:t>Reduce Exchange Enrollment</a:t>
            </a:r>
          </a:p>
          <a:p>
            <a:pPr marL="723900" lvl="1" indent="-361950" defTabSz="470534">
              <a:spcBef>
                <a:spcPts val="3300"/>
              </a:spcBef>
              <a:defRPr sz="3135"/>
            </a:pPr>
            <a:r>
              <a:t>2020 Final Payment Notice—increases premium adjustment percentage, reducing actuarial value and increasing required contribution from subsidy-eligible cohor</a:t>
            </a:r>
          </a:p>
          <a:p>
            <a:pPr marL="361950" indent="-361950" defTabSz="470534">
              <a:spcBef>
                <a:spcPts val="3300"/>
              </a:spcBef>
              <a:defRPr sz="3135"/>
            </a:pPr>
            <a:r>
              <a:t>Chip Away at EHBs</a:t>
            </a:r>
          </a:p>
          <a:p>
            <a:pPr marL="361950" indent="-361950" defTabSz="470534">
              <a:spcBef>
                <a:spcPts val="3300"/>
              </a:spcBef>
              <a:defRPr sz="3135"/>
            </a:pPr>
            <a:r>
              <a:t>“Process” Impediments to Exchange Sign-Ups</a:t>
            </a:r>
          </a:p>
          <a:p>
            <a:pPr marL="723900" lvl="1" indent="-361950" defTabSz="470534">
              <a:spcBef>
                <a:spcPts val="3300"/>
              </a:spcBef>
              <a:defRPr sz="3135"/>
            </a:pPr>
            <a:r>
              <a:t>Reducing marketing, Deprecating outreach/navigators, Sunday maintenance (?) on federal web site, deprecation of ACA information on federal sites</a:t>
            </a:r>
          </a:p>
          <a:p>
            <a:pPr marL="361950" indent="-361950" defTabSz="470534">
              <a:spcBef>
                <a:spcPts val="3300"/>
              </a:spcBef>
              <a:defRPr sz="3135"/>
            </a:pPr>
            <a:r>
              <a:t>Though let the record show… Democrat-controlled House almost unanimously voted to kill Cadillac Tax (7/17/2019)</a:t>
            </a:r>
          </a:p>
        </p:txBody>
      </p:sp>
      <p:pic>
        <p:nvPicPr>
          <p:cNvPr id="279" name="83DB68EF-3862-469F-9B10-A211652F42CC-L0-001.jpeg" descr="83DB68EF-3862-469F-9B10-A211652F42CC-L0-001.jpeg"/>
          <p:cNvPicPr>
            <a:picLocks noChangeAspect="1"/>
          </p:cNvPicPr>
          <p:nvPr/>
        </p:nvPicPr>
        <p:blipFill>
          <a:blip r:embed="rId3"/>
          <a:stretch>
            <a:fillRect/>
          </a:stretch>
        </p:blipFill>
        <p:spPr>
          <a:xfrm>
            <a:off x="20550258" y="3411924"/>
            <a:ext cx="3012681" cy="304519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Destabilizing Risk Pools (1)"/>
          <p:cNvSpPr txBox="1">
            <a:spLocks noGrp="1"/>
          </p:cNvSpPr>
          <p:nvPr>
            <p:ph type="title"/>
          </p:nvPr>
        </p:nvSpPr>
        <p:spPr>
          <a:xfrm>
            <a:off x="1610593" y="637866"/>
            <a:ext cx="21005802" cy="1904246"/>
          </a:xfrm>
          <a:prstGeom prst="rect">
            <a:avLst/>
          </a:prstGeom>
        </p:spPr>
        <p:txBody>
          <a:bodyPr/>
          <a:lstStyle/>
          <a:p>
            <a:r>
              <a:t>Destabilizing Risk Pools (1)</a:t>
            </a:r>
          </a:p>
        </p:txBody>
      </p:sp>
      <p:sp>
        <p:nvSpPr>
          <p:cNvPr id="284" name="Short-Term, Limited-Duration Insurance (Final Rule 8/01/2018) ACA; was three months max; now allowed to last as long as 364 days x 3 years…"/>
          <p:cNvSpPr txBox="1">
            <a:spLocks noGrp="1"/>
          </p:cNvSpPr>
          <p:nvPr>
            <p:ph type="body" idx="1"/>
          </p:nvPr>
        </p:nvSpPr>
        <p:spPr>
          <a:xfrm>
            <a:off x="1610592" y="2761980"/>
            <a:ext cx="14961966" cy="10480858"/>
          </a:xfrm>
          <a:prstGeom prst="rect">
            <a:avLst/>
          </a:prstGeom>
        </p:spPr>
        <p:txBody>
          <a:bodyPr/>
          <a:lstStyle/>
          <a:p>
            <a:pPr marL="615950" indent="-615950" defTabSz="800735">
              <a:spcBef>
                <a:spcPts val="4800"/>
              </a:spcBef>
              <a:defRPr sz="5238" b="1">
                <a:latin typeface="+mn-lt"/>
                <a:ea typeface="+mn-ea"/>
                <a:cs typeface="+mn-cs"/>
                <a:sym typeface="Helvetica"/>
              </a:defRPr>
            </a:pPr>
            <a:r>
              <a:t>Short-Term, Limited-Duration Insurance (Final Rule 8/01/2018)</a:t>
            </a:r>
            <a:r>
              <a:rPr b="0">
                <a:latin typeface="Helvetica Light"/>
                <a:ea typeface="Helvetica Light"/>
                <a:cs typeface="Helvetica Light"/>
                <a:sym typeface="Helvetica Light"/>
              </a:rPr>
              <a:t> </a:t>
            </a:r>
          </a:p>
          <a:p>
            <a:pPr marL="985520" lvl="1" indent="-615950" defTabSz="800735">
              <a:spcBef>
                <a:spcPts val="4800"/>
              </a:spcBef>
              <a:defRPr sz="5238" b="1">
                <a:latin typeface="+mn-lt"/>
                <a:ea typeface="+mn-ea"/>
                <a:cs typeface="+mn-cs"/>
                <a:sym typeface="Helvetica"/>
              </a:defRPr>
            </a:pPr>
            <a:r>
              <a:rPr b="0">
                <a:latin typeface="Helvetica Light"/>
                <a:ea typeface="Helvetica Light"/>
                <a:cs typeface="Helvetica Light"/>
                <a:sym typeface="Helvetica Light"/>
              </a:rPr>
              <a:t>ACA; was three months max</a:t>
            </a:r>
          </a:p>
          <a:p>
            <a:pPr marL="985520" lvl="1" indent="-615950" defTabSz="800735">
              <a:spcBef>
                <a:spcPts val="4800"/>
              </a:spcBef>
              <a:defRPr sz="5238" b="1">
                <a:latin typeface="+mn-lt"/>
                <a:ea typeface="+mn-ea"/>
                <a:cs typeface="+mn-cs"/>
                <a:sym typeface="Helvetica"/>
              </a:defRPr>
            </a:pPr>
            <a:r>
              <a:rPr b="0">
                <a:latin typeface="Helvetica Light"/>
                <a:ea typeface="Helvetica Light"/>
                <a:cs typeface="Helvetica Light"/>
                <a:sym typeface="Helvetica Light"/>
              </a:rPr>
              <a:t>Now allowed to last as long as 364 days x 3 years</a:t>
            </a:r>
          </a:p>
          <a:p>
            <a:pPr marL="894748" lvl="1" indent="-525178" defTabSz="800735">
              <a:spcBef>
                <a:spcPts val="4800"/>
              </a:spcBef>
              <a:buSzPct val="100000"/>
              <a:defRPr sz="5238"/>
            </a:pPr>
            <a:r>
              <a:t>Lack EHB, can impose annual/lifetime, no guaranteed issue protections</a:t>
            </a:r>
            <a:endParaRPr b="1">
              <a:latin typeface="+mn-lt"/>
              <a:ea typeface="+mn-ea"/>
              <a:cs typeface="+mn-cs"/>
              <a:sym typeface="Helvetica"/>
            </a:endParaRPr>
          </a:p>
          <a:p>
            <a:pPr marL="894748" lvl="1" indent="-525178" defTabSz="800735">
              <a:spcBef>
                <a:spcPts val="4800"/>
              </a:spcBef>
              <a:buSzPct val="100000"/>
              <a:defRPr sz="5238"/>
            </a:pPr>
            <a:r>
              <a:t>Negative impact on individual and group market risk pools (likely would suck out young/healthy)</a:t>
            </a:r>
          </a:p>
        </p:txBody>
      </p:sp>
      <p:pic>
        <p:nvPicPr>
          <p:cNvPr id="285" name="Image" descr="Image"/>
          <p:cNvPicPr>
            <a:picLocks noChangeAspect="1"/>
          </p:cNvPicPr>
          <p:nvPr/>
        </p:nvPicPr>
        <p:blipFill>
          <a:blip r:embed="rId3"/>
          <a:stretch>
            <a:fillRect/>
          </a:stretch>
        </p:blipFill>
        <p:spPr>
          <a:xfrm>
            <a:off x="16710576" y="4489410"/>
            <a:ext cx="7107087" cy="446470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TLDs Challenged"/>
          <p:cNvSpPr txBox="1">
            <a:spLocks noGrp="1"/>
          </p:cNvSpPr>
          <p:nvPr>
            <p:ph type="title"/>
          </p:nvPr>
        </p:nvSpPr>
        <p:spPr>
          <a:xfrm>
            <a:off x="1689100" y="660476"/>
            <a:ext cx="21005800" cy="2286001"/>
          </a:xfrm>
          <a:prstGeom prst="rect">
            <a:avLst/>
          </a:prstGeom>
        </p:spPr>
        <p:txBody>
          <a:bodyPr/>
          <a:lstStyle/>
          <a:p>
            <a:r>
              <a:t>STLDs Challenged</a:t>
            </a:r>
          </a:p>
        </p:txBody>
      </p:sp>
      <p:sp>
        <p:nvSpPr>
          <p:cNvPr id="290" name="Association for Community Affiliated Plans v. U.S. Dep’t of Treasury, (D. DC Sep 14, 2018).…"/>
          <p:cNvSpPr txBox="1">
            <a:spLocks noGrp="1"/>
          </p:cNvSpPr>
          <p:nvPr>
            <p:ph type="body" idx="1"/>
          </p:nvPr>
        </p:nvSpPr>
        <p:spPr>
          <a:xfrm>
            <a:off x="1689100" y="3009596"/>
            <a:ext cx="17737236" cy="10069408"/>
          </a:xfrm>
          <a:prstGeom prst="rect">
            <a:avLst/>
          </a:prstGeom>
        </p:spPr>
        <p:txBody>
          <a:bodyPr/>
          <a:lstStyle/>
          <a:p>
            <a:pPr marL="457200" indent="-457200" defTabSz="594360">
              <a:spcBef>
                <a:spcPts val="4200"/>
              </a:spcBef>
              <a:defRPr sz="3744"/>
            </a:pPr>
            <a:r>
              <a:t>Association for Community Affiliated Plans v. U.S. Dep’t of Treasury, (D. DC Sep 14, 2018).</a:t>
            </a:r>
          </a:p>
          <a:p>
            <a:pPr marL="914400" lvl="1" indent="-457200" defTabSz="594360">
              <a:spcBef>
                <a:spcPts val="4200"/>
              </a:spcBef>
              <a:defRPr sz="3744"/>
            </a:pPr>
            <a:r>
              <a:t>364 days inconsistent with “short-term;” Renewals or extensions up to 36 months inconsistent with “Limited-duration” (ACA and HIPAA); Lack of transparency in rule-making violative of APA</a:t>
            </a:r>
          </a:p>
          <a:p>
            <a:pPr marL="914400" lvl="1" indent="-457200" defTabSz="594360">
              <a:spcBef>
                <a:spcPts val="4200"/>
              </a:spcBef>
              <a:defRPr sz="3744"/>
            </a:pPr>
            <a:r>
              <a:t>Sabotage: “Like any law, the ACA can be repealed by act of Congress. But Congress has repeatedly rejected attempts to repeal the ACA. Now, with the issuance of the STLDI Rule, the Departments seek to do by executive fiat what could not be accomplished through the required constitutional process.”</a:t>
            </a:r>
          </a:p>
          <a:p>
            <a:pPr marL="914400" lvl="1" indent="-457200" defTabSz="594360">
              <a:spcBef>
                <a:spcPts val="4200"/>
              </a:spcBef>
              <a:defRPr sz="3744"/>
            </a:pPr>
            <a:r>
              <a:t>Dismissed, 2019 U.S. Dist. LEXIS 120834 (7/19/2109) </a:t>
            </a:r>
            <a:r>
              <a:rPr i="1">
                <a:latin typeface="+mn-lt"/>
                <a:ea typeface="+mn-ea"/>
                <a:cs typeface="+mn-cs"/>
                <a:sym typeface="Helvetica"/>
              </a:rPr>
              <a:t>Chevron</a:t>
            </a:r>
            <a:r>
              <a:t> deference</a:t>
            </a:r>
          </a:p>
          <a:p>
            <a:pPr marL="457200" indent="-457200" defTabSz="594360">
              <a:spcBef>
                <a:spcPts val="4200"/>
              </a:spcBef>
              <a:defRPr sz="3744"/>
            </a:pPr>
            <a:r>
              <a:t>House Democrats, H.R.1010 - To provide that the rule entitled "Short-Term, Limited Duration Insurance" shall have no force or effect.116th Congress (2019-2020)</a:t>
            </a:r>
          </a:p>
        </p:txBody>
      </p:sp>
      <p:pic>
        <p:nvPicPr>
          <p:cNvPr id="291" name="Screen Shot 2019-06-04 at 10.49.37 AM.png" descr="Screen Shot 2019-06-04 at 10.49.37 AM.png"/>
          <p:cNvPicPr>
            <a:picLocks noChangeAspect="1"/>
          </p:cNvPicPr>
          <p:nvPr/>
        </p:nvPicPr>
        <p:blipFill>
          <a:blip r:embed="rId3"/>
          <a:stretch>
            <a:fillRect/>
          </a:stretch>
        </p:blipFill>
        <p:spPr>
          <a:xfrm>
            <a:off x="19534013" y="7880321"/>
            <a:ext cx="4547983" cy="3670450"/>
          </a:xfrm>
          <a:prstGeom prst="rect">
            <a:avLst/>
          </a:prstGeom>
          <a:ln w="12700">
            <a:miter lim="400000"/>
          </a:ln>
        </p:spPr>
      </p:pic>
      <p:pic>
        <p:nvPicPr>
          <p:cNvPr id="292" name="18-10074_ShorttermhealthinsuranceV4_1200x628.png" descr="18-10074_ShorttermhealthinsuranceV4_1200x628.png"/>
          <p:cNvPicPr>
            <a:picLocks noChangeAspect="1"/>
          </p:cNvPicPr>
          <p:nvPr/>
        </p:nvPicPr>
        <p:blipFill>
          <a:blip r:embed="rId4"/>
          <a:stretch>
            <a:fillRect/>
          </a:stretch>
        </p:blipFill>
        <p:spPr>
          <a:xfrm>
            <a:off x="19534013" y="4477889"/>
            <a:ext cx="4547983" cy="23801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Destabilizing Risk Pools (2)"/>
          <p:cNvSpPr txBox="1">
            <a:spLocks noGrp="1"/>
          </p:cNvSpPr>
          <p:nvPr>
            <p:ph type="title"/>
          </p:nvPr>
        </p:nvSpPr>
        <p:spPr>
          <a:xfrm>
            <a:off x="1610593" y="637866"/>
            <a:ext cx="21005802" cy="1904246"/>
          </a:xfrm>
          <a:prstGeom prst="rect">
            <a:avLst/>
          </a:prstGeom>
        </p:spPr>
        <p:txBody>
          <a:bodyPr/>
          <a:lstStyle/>
          <a:p>
            <a:r>
              <a:t>Destabilizing Risk Pools (2)</a:t>
            </a:r>
          </a:p>
        </p:txBody>
      </p:sp>
      <p:sp>
        <p:nvSpPr>
          <p:cNvPr id="297" name="Association health plans (AHPs) allow small businesses and other groups to band together to buy health insurance. The Final Rule (6/19/2018) allows more groups to join together to form associations.…"/>
          <p:cNvSpPr txBox="1">
            <a:spLocks noGrp="1"/>
          </p:cNvSpPr>
          <p:nvPr>
            <p:ph type="body" idx="1"/>
          </p:nvPr>
        </p:nvSpPr>
        <p:spPr>
          <a:xfrm>
            <a:off x="1610592" y="2761980"/>
            <a:ext cx="17908409" cy="10480858"/>
          </a:xfrm>
          <a:prstGeom prst="rect">
            <a:avLst/>
          </a:prstGeom>
        </p:spPr>
        <p:txBody>
          <a:bodyPr/>
          <a:lstStyle/>
          <a:p>
            <a:pPr marL="432054" indent="-432054" defTabSz="561669">
              <a:spcBef>
                <a:spcPts val="3400"/>
              </a:spcBef>
              <a:defRPr sz="3645" b="1">
                <a:latin typeface="+mn-lt"/>
                <a:ea typeface="+mn-ea"/>
                <a:cs typeface="+mn-cs"/>
                <a:sym typeface="Helvetica"/>
              </a:defRPr>
            </a:pPr>
            <a:r>
              <a:t>Association Health Plans (AHPs)</a:t>
            </a:r>
            <a:r>
              <a:rPr b="0">
                <a:latin typeface="Helvetica Light"/>
                <a:ea typeface="Helvetica Light"/>
                <a:cs typeface="Helvetica Light"/>
                <a:sym typeface="Helvetica Light"/>
              </a:rPr>
              <a:t> predated ACA with dubious history of fraud and regulatory avoidance because of federal-state gaps. ACA required compliance with insurance regulation (e.g., EHBs). </a:t>
            </a:r>
          </a:p>
          <a:p>
            <a:pPr marL="432054" indent="-432054" defTabSz="561669">
              <a:spcBef>
                <a:spcPts val="3400"/>
              </a:spcBef>
              <a:defRPr sz="3645" b="1">
                <a:latin typeface="+mn-lt"/>
                <a:ea typeface="+mn-ea"/>
                <a:cs typeface="+mn-cs"/>
                <a:sym typeface="Helvetica"/>
              </a:defRPr>
            </a:pPr>
            <a:r>
              <a:rPr b="0">
                <a:latin typeface="Helvetica Light"/>
                <a:ea typeface="Helvetica Light"/>
                <a:cs typeface="Helvetica Light"/>
                <a:sym typeface="Helvetica Light"/>
              </a:rPr>
              <a:t>But, an ACA exception applied to small businesses with common interest that worked together as a virtual entity to buy health insurance. The Trump Administration </a:t>
            </a:r>
            <a:r>
              <a:t>Final Rule (6/19/2018) drove a truck through that exception and allows </a:t>
            </a:r>
            <a:r>
              <a:rPr b="0">
                <a:latin typeface="Helvetica Light"/>
                <a:ea typeface="Helvetica Light"/>
                <a:cs typeface="Helvetica Light"/>
                <a:sym typeface="Helvetica Light"/>
              </a:rPr>
              <a:t>far more groups to </a:t>
            </a:r>
            <a:r>
              <a:rPr b="0"/>
              <a:t>join</a:t>
            </a:r>
            <a:r>
              <a:rPr b="0">
                <a:latin typeface="Helvetica Light"/>
                <a:ea typeface="Helvetica Light"/>
                <a:cs typeface="Helvetica Light"/>
                <a:sym typeface="Helvetica Light"/>
              </a:rPr>
              <a:t> together to form associations (e.g., a chamber of commerce)</a:t>
            </a:r>
          </a:p>
          <a:p>
            <a:pPr marL="864108" lvl="1" indent="-432054" defTabSz="561669">
              <a:spcBef>
                <a:spcPts val="3400"/>
              </a:spcBef>
              <a:defRPr sz="3645"/>
            </a:pPr>
            <a:r>
              <a:t>Negative impact on individual and group market risk pools</a:t>
            </a:r>
          </a:p>
          <a:p>
            <a:pPr marL="880725" lvl="1" indent="-448671" defTabSz="561669">
              <a:spcBef>
                <a:spcPts val="3400"/>
              </a:spcBef>
              <a:defRPr sz="3645"/>
            </a:pPr>
            <a:r>
              <a:t>Because Final Rule changes ERISA definition of “employer” moves otherwise exchange and individual persons into employer-coverage legal space (where e.g., EHBs not applicable) </a:t>
            </a:r>
          </a:p>
          <a:p>
            <a:pPr marL="880725" lvl="1" indent="-448671" defTabSz="561669">
              <a:spcBef>
                <a:spcPts val="3400"/>
              </a:spcBef>
              <a:defRPr sz="3645"/>
            </a:pPr>
            <a:r>
              <a:t>What’s the take-up rate? 30 to 35 plans? How many are actually new rather than holdovers? </a:t>
            </a:r>
          </a:p>
          <a:p>
            <a:pPr marL="880725" lvl="1" indent="-448671" defTabSz="561669">
              <a:spcBef>
                <a:spcPts val="3400"/>
              </a:spcBef>
              <a:defRPr sz="3645"/>
            </a:pPr>
            <a:r>
              <a:t>Stabilization of ACA marketplaces suggests little impact</a:t>
            </a:r>
          </a:p>
        </p:txBody>
      </p:sp>
      <p:pic>
        <p:nvPicPr>
          <p:cNvPr id="298" name="Image" descr="Image"/>
          <p:cNvPicPr>
            <a:picLocks noChangeAspect="1"/>
          </p:cNvPicPr>
          <p:nvPr/>
        </p:nvPicPr>
        <p:blipFill>
          <a:blip r:embed="rId3"/>
          <a:stretch>
            <a:fillRect/>
          </a:stretch>
        </p:blipFill>
        <p:spPr>
          <a:xfrm>
            <a:off x="19670228" y="5269377"/>
            <a:ext cx="4462991" cy="446299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AHPs Challenged"/>
          <p:cNvSpPr txBox="1">
            <a:spLocks noGrp="1"/>
          </p:cNvSpPr>
          <p:nvPr>
            <p:ph type="title"/>
          </p:nvPr>
        </p:nvSpPr>
        <p:spPr>
          <a:xfrm>
            <a:off x="1689100" y="952500"/>
            <a:ext cx="21005800" cy="1904244"/>
          </a:xfrm>
          <a:prstGeom prst="rect">
            <a:avLst/>
          </a:prstGeom>
        </p:spPr>
        <p:txBody>
          <a:bodyPr/>
          <a:lstStyle/>
          <a:p>
            <a:r>
              <a:t>AHPs Challenged; NY v. DoL</a:t>
            </a:r>
          </a:p>
        </p:txBody>
      </p:sp>
      <p:sp>
        <p:nvSpPr>
          <p:cNvPr id="303" name="NY v. Dept. of Labor, D. DC.,7/26/18.11 states and Washington, D.C., sue the Trump administration “Through that mechanism, the rule increases the risk of fraud and harm to consumers, requires States to redirect significant enforcement resources to curb those risks, and jeopardizes state efforts to protect their residents through stronger regulation. The rule is unlawful and should be vacated.”…"/>
          <p:cNvSpPr txBox="1">
            <a:spLocks noGrp="1"/>
          </p:cNvSpPr>
          <p:nvPr>
            <p:ph type="body" idx="1"/>
          </p:nvPr>
        </p:nvSpPr>
        <p:spPr>
          <a:xfrm>
            <a:off x="1689099" y="3098821"/>
            <a:ext cx="19453939" cy="9908499"/>
          </a:xfrm>
          <a:prstGeom prst="rect">
            <a:avLst/>
          </a:prstGeom>
        </p:spPr>
        <p:txBody>
          <a:bodyPr/>
          <a:lstStyle/>
          <a:p>
            <a:pPr marL="421005" indent="-421005" defTabSz="547305">
              <a:spcBef>
                <a:spcPts val="3900"/>
              </a:spcBef>
              <a:defRPr sz="3400"/>
            </a:pPr>
            <a:r>
              <a:t>D. DC.,7/26/18.11 states and Washington, D.C., sue the Trump administration “Through that mechanism, the rule increases the risk of fraud and harm to consumers, requires States to redirect significant enforcement resources to curb those risks, and jeopardizes state efforts to protect their residents through stronger regulation. The rule is unlawful and should be vacated.”</a:t>
            </a:r>
          </a:p>
          <a:p>
            <a:pPr marL="421005" indent="-421005" defTabSz="547305">
              <a:spcBef>
                <a:spcPts val="3900"/>
              </a:spcBef>
              <a:defRPr sz="3400"/>
            </a:pPr>
            <a:r>
              <a:t>March 2019, Judge Bates: held that the rule promulgated by the Department of Labor was unlawful. </a:t>
            </a:r>
          </a:p>
          <a:p>
            <a:pPr marL="842010" lvl="1" indent="-421005" defTabSz="547305">
              <a:spcBef>
                <a:spcPts val="3900"/>
              </a:spcBef>
              <a:defRPr sz="3400"/>
            </a:pPr>
            <a:r>
              <a:t>Rule had unreasonably expanded the legal definition of "employer" and "employee."</a:t>
            </a:r>
          </a:p>
          <a:p>
            <a:pPr marL="842010" lvl="1" indent="-421005" defTabSz="547305">
              <a:spcBef>
                <a:spcPts val="3900"/>
              </a:spcBef>
              <a:defRPr sz="3400"/>
            </a:pPr>
            <a:r>
              <a:t>The Department’s interpretation of the word “employer” is “clearly an end-run around the ACA.” </a:t>
            </a:r>
          </a:p>
          <a:p>
            <a:pPr marL="421005" indent="-421005" defTabSz="547305">
              <a:spcBef>
                <a:spcPts val="3900"/>
              </a:spcBef>
              <a:defRPr sz="3400"/>
            </a:pPr>
            <a:r>
              <a:t>Thereafter a series of DoL guidances dealing with pre and post rule and pre and post Bate’s decision as to enrollment, enforcement, etc.</a:t>
            </a:r>
          </a:p>
          <a:p>
            <a:pPr marL="421005" indent="-421005" defTabSz="547305">
              <a:spcBef>
                <a:spcPts val="3900"/>
              </a:spcBef>
              <a:defRPr sz="3400"/>
            </a:pPr>
            <a:r>
              <a:t>04/29/19 Administration files appeal to D.C. Circuit; 05/31/19, appeal argues within interpretation of federal law and agency had taken careful steps to ensure that wouldn’t be abused (Politico)</a:t>
            </a:r>
          </a:p>
          <a:p>
            <a:pPr marL="421005" indent="-421005" defTabSz="547305">
              <a:spcBef>
                <a:spcPts val="3900"/>
              </a:spcBef>
              <a:defRPr sz="3400"/>
            </a:pPr>
            <a:r>
              <a:t>States are also using their existing insurance laws to disallow AHPs or highly regulate them</a:t>
            </a:r>
          </a:p>
        </p:txBody>
      </p:sp>
      <p:pic>
        <p:nvPicPr>
          <p:cNvPr id="304" name="Image" descr="Image"/>
          <p:cNvPicPr>
            <a:picLocks noChangeAspect="1"/>
          </p:cNvPicPr>
          <p:nvPr/>
        </p:nvPicPr>
        <p:blipFill>
          <a:blip r:embed="rId3"/>
          <a:srcRect l="12751" r="17077"/>
          <a:stretch>
            <a:fillRect/>
          </a:stretch>
        </p:blipFill>
        <p:spPr>
          <a:xfrm>
            <a:off x="21352668" y="6471096"/>
            <a:ext cx="2684641" cy="2158057"/>
          </a:xfrm>
          <a:prstGeom prst="rect">
            <a:avLst/>
          </a:prstGeom>
          <a:ln w="12700">
            <a:miter lim="400000"/>
          </a:ln>
        </p:spPr>
      </p:pic>
      <p:pic>
        <p:nvPicPr>
          <p:cNvPr id="305" name="Image" descr="Image"/>
          <p:cNvPicPr>
            <a:picLocks noChangeAspect="1"/>
          </p:cNvPicPr>
          <p:nvPr/>
        </p:nvPicPr>
        <p:blipFill>
          <a:blip r:embed="rId4"/>
          <a:srcRect t="18165" b="24111"/>
          <a:stretch>
            <a:fillRect/>
          </a:stretch>
        </p:blipFill>
        <p:spPr>
          <a:xfrm>
            <a:off x="21365368" y="8913497"/>
            <a:ext cx="2867000" cy="1654915"/>
          </a:xfrm>
          <a:prstGeom prst="rect">
            <a:avLst/>
          </a:prstGeom>
          <a:ln w="25400">
            <a:solidFill>
              <a:srgbClr val="000000"/>
            </a:solidFill>
            <a:miter lim="400000"/>
          </a:ln>
        </p:spPr>
      </p:pic>
      <p:pic>
        <p:nvPicPr>
          <p:cNvPr id="306" name="Seal_of_the_United_States_Department_of_Labor.svg.png" descr="Seal_of_the_United_States_Department_of_Labor.svg.png"/>
          <p:cNvPicPr>
            <a:picLocks noChangeAspect="1"/>
          </p:cNvPicPr>
          <p:nvPr/>
        </p:nvPicPr>
        <p:blipFill>
          <a:blip r:embed="rId5"/>
          <a:stretch>
            <a:fillRect/>
          </a:stretch>
        </p:blipFill>
        <p:spPr>
          <a:xfrm>
            <a:off x="21352668" y="3515140"/>
            <a:ext cx="2684464" cy="268446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Next Up: HRAs"/>
          <p:cNvSpPr txBox="1">
            <a:spLocks noGrp="1"/>
          </p:cNvSpPr>
          <p:nvPr>
            <p:ph type="title"/>
          </p:nvPr>
        </p:nvSpPr>
        <p:spPr>
          <a:xfrm>
            <a:off x="1689100" y="598620"/>
            <a:ext cx="21005800" cy="2286001"/>
          </a:xfrm>
          <a:prstGeom prst="rect">
            <a:avLst/>
          </a:prstGeom>
        </p:spPr>
        <p:txBody>
          <a:bodyPr/>
          <a:lstStyle/>
          <a:p>
            <a:r>
              <a:t>Next Up: HRAs</a:t>
            </a:r>
          </a:p>
        </p:txBody>
      </p:sp>
      <p:sp>
        <p:nvSpPr>
          <p:cNvPr id="311" name="Cf. HSAs used to pay for health care; HRAs pay for health insurance…"/>
          <p:cNvSpPr txBox="1">
            <a:spLocks noGrp="1"/>
          </p:cNvSpPr>
          <p:nvPr>
            <p:ph type="body" idx="1"/>
          </p:nvPr>
        </p:nvSpPr>
        <p:spPr>
          <a:xfrm>
            <a:off x="1689100" y="3014066"/>
            <a:ext cx="21005800" cy="10161397"/>
          </a:xfrm>
          <a:prstGeom prst="rect">
            <a:avLst/>
          </a:prstGeom>
        </p:spPr>
        <p:txBody>
          <a:bodyPr/>
          <a:lstStyle/>
          <a:p>
            <a:pPr marL="387350" indent="-387350" defTabSz="503555">
              <a:spcBef>
                <a:spcPts val="3500"/>
              </a:spcBef>
              <a:defRPr sz="3416"/>
            </a:pPr>
            <a:r>
              <a:t>Cf. HSAs used to pay for health care; HRAs pay for health insurance</a:t>
            </a:r>
          </a:p>
          <a:p>
            <a:pPr marL="387350" indent="-387350" defTabSz="503555">
              <a:spcBef>
                <a:spcPts val="3500"/>
              </a:spcBef>
              <a:defRPr sz="3416"/>
            </a:pPr>
            <a:r>
              <a:t>Cures Act 2016—allowed QSEHRAs for &gt;50 employee firms</a:t>
            </a:r>
          </a:p>
          <a:p>
            <a:pPr marL="387350" indent="-387350" defTabSz="503555">
              <a:spcBef>
                <a:spcPts val="3500"/>
              </a:spcBef>
              <a:defRPr sz="3416"/>
            </a:pPr>
            <a:r>
              <a:t>Health Reimbursement Arrangements and Other Account-Based Group Health Plans. Final Rule, 84 FR 28888</a:t>
            </a:r>
          </a:p>
          <a:p>
            <a:pPr marL="774700" lvl="1" indent="-387350" defTabSz="503555">
              <a:spcBef>
                <a:spcPts val="3500"/>
              </a:spcBef>
              <a:defRPr sz="3416"/>
            </a:pPr>
            <a:r>
              <a:t>All firms can offer employees pretax dollars to buy ACA-compliant health insurance on individual market (so, at first sight, looks good for risk pool, though might begin to destabilize group pools)</a:t>
            </a:r>
          </a:p>
          <a:p>
            <a:pPr marL="774700" lvl="1" indent="-387350" defTabSz="503555">
              <a:spcBef>
                <a:spcPts val="3500"/>
              </a:spcBef>
              <a:defRPr sz="3416"/>
            </a:pPr>
            <a:r>
              <a:t>But, if employer has high risk pool (cancer, women of child-bearing age, etc.) then likely to dump employee cohorts from group to individual causing individual market increases</a:t>
            </a:r>
          </a:p>
          <a:p>
            <a:pPr marL="774700" lvl="1" indent="-387350" defTabSz="503555">
              <a:spcBef>
                <a:spcPts val="3500"/>
              </a:spcBef>
              <a:defRPr sz="3416"/>
            </a:pPr>
            <a:r>
              <a:t>More attractive in states with robust individual markets? Small firms?</a:t>
            </a:r>
          </a:p>
          <a:p>
            <a:pPr marL="774700" lvl="1" indent="-387350" defTabSz="503555">
              <a:spcBef>
                <a:spcPts val="3500"/>
              </a:spcBef>
              <a:defRPr sz="3416"/>
            </a:pPr>
            <a:r>
              <a:t>Will employers increase payments at health insurance inflation rates?</a:t>
            </a:r>
          </a:p>
          <a:p>
            <a:pPr marL="774700" lvl="1" indent="-387350" defTabSz="503555">
              <a:spcBef>
                <a:spcPts val="3500"/>
              </a:spcBef>
              <a:defRPr sz="3416"/>
            </a:pPr>
            <a:r>
              <a:t>Beginning of decoupling health insurance from employment?</a:t>
            </a:r>
          </a:p>
          <a:p>
            <a:pPr marL="387350" indent="-387350" defTabSz="503555">
              <a:spcBef>
                <a:spcPts val="3500"/>
              </a:spcBef>
              <a:defRPr sz="3416"/>
            </a:pPr>
            <a:r>
              <a:t>P.S. the rules are </a:t>
            </a:r>
            <a:r>
              <a:rPr b="1">
                <a:latin typeface="+mn-lt"/>
                <a:ea typeface="+mn-ea"/>
                <a:cs typeface="+mn-cs"/>
                <a:sym typeface="Helvetica"/>
              </a:rPr>
              <a:t>quite</a:t>
            </a:r>
            <a:r>
              <a:t> complicated!!!</a:t>
            </a:r>
          </a:p>
        </p:txBody>
      </p:sp>
      <p:pic>
        <p:nvPicPr>
          <p:cNvPr id="312" name="HRA.jpg" descr="HRA.jpg"/>
          <p:cNvPicPr>
            <a:picLocks noChangeAspect="1"/>
          </p:cNvPicPr>
          <p:nvPr/>
        </p:nvPicPr>
        <p:blipFill>
          <a:blip r:embed="rId3"/>
          <a:stretch>
            <a:fillRect/>
          </a:stretch>
        </p:blipFill>
        <p:spPr>
          <a:xfrm>
            <a:off x="18202431" y="8693422"/>
            <a:ext cx="5116029" cy="47476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5782</Words>
  <Application>Microsoft Macintosh PowerPoint</Application>
  <PresentationFormat>Custom</PresentationFormat>
  <Paragraphs>291</Paragraphs>
  <Slides>31</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Gill Sans</vt:lpstr>
      <vt:lpstr>Helvetica</vt:lpstr>
      <vt:lpstr>Helvetica Light</vt:lpstr>
      <vt:lpstr>Helvetica Neue</vt:lpstr>
      <vt:lpstr>Helvetica Neue Light</vt:lpstr>
      <vt:lpstr>White</vt:lpstr>
      <vt:lpstr>PowerPoint Presentation</vt:lpstr>
      <vt:lpstr>Background: Post mid-terms, an Existential Attack</vt:lpstr>
      <vt:lpstr>PowerPoint Presentation</vt:lpstr>
      <vt:lpstr>The “Sabotage” or “Choice” Playbook</vt:lpstr>
      <vt:lpstr>Destabilizing Risk Pools (1)</vt:lpstr>
      <vt:lpstr>STLDs Challenged</vt:lpstr>
      <vt:lpstr>Destabilizing Risk Pools (2)</vt:lpstr>
      <vt:lpstr>AHPs Challenged; NY v. DoL</vt:lpstr>
      <vt:lpstr>Next Up: HRAs</vt:lpstr>
      <vt:lpstr>States Playing Defense and Repairing the Stool</vt:lpstr>
      <vt:lpstr>PowerPoint Presentation</vt:lpstr>
      <vt:lpstr>PowerPoint Presentation</vt:lpstr>
      <vt:lpstr>Individual Mandate </vt:lpstr>
      <vt:lpstr>Prohibitions on Skimpy/STLDs Plans</vt:lpstr>
      <vt:lpstr>Market Stabilization</vt:lpstr>
      <vt:lpstr>State Reinsurance Plans</vt:lpstr>
      <vt:lpstr>CSRs and Silver Loading</vt:lpstr>
      <vt:lpstr>PowerPoint Presentation</vt:lpstr>
      <vt:lpstr>Markets Stable?</vt:lpstr>
      <vt:lpstr>Benefits</vt:lpstr>
      <vt:lpstr>Essential Health Benefits; How We Got Here!</vt:lpstr>
      <vt:lpstr>Essential Health Benefits-CMS Payment Notices</vt:lpstr>
      <vt:lpstr>EHBs: Contraceptive Coverage</vt:lpstr>
      <vt:lpstr>PowerPoint Presentation</vt:lpstr>
      <vt:lpstr>PowerPoint Presentation</vt:lpstr>
      <vt:lpstr>States Moving to Offense</vt:lpstr>
      <vt:lpstr>Will California Lead the Way?</vt:lpstr>
      <vt:lpstr>Public Option</vt:lpstr>
      <vt:lpstr>Insurance Access</vt:lpstr>
      <vt:lpstr>Concluding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Nicolas Terry</cp:lastModifiedBy>
  <cp:revision>1</cp:revision>
  <dcterms:modified xsi:type="dcterms:W3CDTF">2019-09-10T18:50:23Z</dcterms:modified>
</cp:coreProperties>
</file>