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65" r:id="rId2"/>
    <p:sldId id="304" r:id="rId3"/>
    <p:sldId id="302" r:id="rId4"/>
    <p:sldId id="295" r:id="rId5"/>
    <p:sldId id="296" r:id="rId6"/>
    <p:sldId id="341" r:id="rId7"/>
    <p:sldId id="338" r:id="rId8"/>
    <p:sldId id="266" r:id="rId9"/>
    <p:sldId id="301" r:id="rId10"/>
    <p:sldId id="323" r:id="rId11"/>
    <p:sldId id="406" r:id="rId12"/>
    <p:sldId id="407" r:id="rId13"/>
    <p:sldId id="408" r:id="rId14"/>
    <p:sldId id="409" r:id="rId15"/>
    <p:sldId id="410" r:id="rId16"/>
    <p:sldId id="411" r:id="rId17"/>
    <p:sldId id="412" r:id="rId18"/>
    <p:sldId id="414" r:id="rId19"/>
    <p:sldId id="415" r:id="rId20"/>
    <p:sldId id="424" r:id="rId21"/>
    <p:sldId id="416" r:id="rId22"/>
    <p:sldId id="417" r:id="rId23"/>
    <p:sldId id="418" r:id="rId24"/>
    <p:sldId id="419" r:id="rId25"/>
    <p:sldId id="420" r:id="rId26"/>
    <p:sldId id="421" r:id="rId27"/>
    <p:sldId id="422" r:id="rId28"/>
    <p:sldId id="361" r:id="rId29"/>
    <p:sldId id="401" r:id="rId30"/>
    <p:sldId id="402" r:id="rId31"/>
    <p:sldId id="369" r:id="rId32"/>
    <p:sldId id="405" r:id="rId33"/>
    <p:sldId id="367" r:id="rId34"/>
    <p:sldId id="403" r:id="rId35"/>
    <p:sldId id="404" r:id="rId36"/>
    <p:sldId id="425" r:id="rId37"/>
    <p:sldId id="365" r:id="rId38"/>
    <p:sldId id="423" r:id="rId3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A07"/>
    <a:srgbClr val="FCA904"/>
    <a:srgbClr val="E4B94C"/>
    <a:srgbClr val="DFAC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74" autoAdjust="0"/>
    <p:restoredTop sz="94340" autoAdjust="0"/>
  </p:normalViewPr>
  <p:slideViewPr>
    <p:cSldViewPr snapToGrid="0">
      <p:cViewPr varScale="1">
        <p:scale>
          <a:sx n="70" d="100"/>
          <a:sy n="70" d="100"/>
        </p:scale>
        <p:origin x="84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5.png"/></Relationships>
</file>

<file path=ppt/diagrams/_rels/drawing1.xml.rels><?xml version="1.0" encoding="UTF-8" standalone="yes"?>
<Relationships xmlns="http://schemas.openxmlformats.org/package/2006/relationships"><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3A455E-077F-4D7E-B28E-35D0AA19CA0C}" type="doc">
      <dgm:prSet loTypeId="urn:microsoft.com/office/officeart/2005/8/layout/venn1" loCatId="relationship" qsTypeId="urn:microsoft.com/office/officeart/2005/8/quickstyle/simple1" qsCatId="simple" csTypeId="urn:microsoft.com/office/officeart/2005/8/colors/accent1_2" csCatId="accent1" phldr="1"/>
      <dgm:spPr/>
    </dgm:pt>
    <dgm:pt modelId="{83710029-3D73-4FCB-BA7B-FF02C28D3619}">
      <dgm:prSet phldrT="[Text]"/>
      <dgm:spPr>
        <a:solidFill>
          <a:schemeClr val="accent5">
            <a:lumMod val="75000"/>
            <a:alpha val="50000"/>
          </a:schemeClr>
        </a:solidFill>
        <a:ln w="9525"/>
      </dgm:spPr>
      <dgm:t>
        <a:bodyPr/>
        <a:lstStyle/>
        <a:p>
          <a:endParaRPr lang="en-US" dirty="0"/>
        </a:p>
      </dgm:t>
    </dgm:pt>
    <dgm:pt modelId="{5DA8FBB6-23EA-44E5-98F6-6ED65630149D}" type="parTrans" cxnId="{08A4233E-BE42-45F8-9984-CA7E8F710A89}">
      <dgm:prSet/>
      <dgm:spPr/>
      <dgm:t>
        <a:bodyPr/>
        <a:lstStyle/>
        <a:p>
          <a:endParaRPr lang="en-US"/>
        </a:p>
      </dgm:t>
    </dgm:pt>
    <dgm:pt modelId="{7EDA3EE1-4620-4846-B300-21D040102476}" type="sibTrans" cxnId="{08A4233E-BE42-45F8-9984-CA7E8F710A89}">
      <dgm:prSet/>
      <dgm:spPr/>
      <dgm:t>
        <a:bodyPr/>
        <a:lstStyle/>
        <a:p>
          <a:endParaRPr lang="en-US"/>
        </a:p>
      </dgm:t>
    </dgm:pt>
    <dgm:pt modelId="{B6E18893-EEF5-4D0F-88BB-FA291BADDF9B}">
      <dgm:prSet phldrT="[Text]"/>
      <dgm:spPr>
        <a:blipFill rotWithShape="0">
          <a:blip xmlns:r="http://schemas.openxmlformats.org/officeDocument/2006/relationships" r:embed="rId1"/>
          <a:stretch>
            <a:fillRect/>
          </a:stretch>
        </a:blipFill>
      </dgm:spPr>
      <dgm:t>
        <a:bodyPr/>
        <a:lstStyle/>
        <a:p>
          <a:endParaRPr lang="en-US" dirty="0"/>
        </a:p>
      </dgm:t>
    </dgm:pt>
    <dgm:pt modelId="{A46B65AD-8B41-4D16-ADC4-7BFC72DECFDC}" type="sibTrans" cxnId="{51C9A79A-7164-4E22-AB21-670E8801B237}">
      <dgm:prSet/>
      <dgm:spPr/>
      <dgm:t>
        <a:bodyPr/>
        <a:lstStyle/>
        <a:p>
          <a:endParaRPr lang="en-US"/>
        </a:p>
      </dgm:t>
    </dgm:pt>
    <dgm:pt modelId="{FE1C5E2C-46D6-45B3-91EB-A902AFA19A01}" type="parTrans" cxnId="{51C9A79A-7164-4E22-AB21-670E8801B237}">
      <dgm:prSet/>
      <dgm:spPr/>
      <dgm:t>
        <a:bodyPr/>
        <a:lstStyle/>
        <a:p>
          <a:endParaRPr lang="en-US"/>
        </a:p>
      </dgm:t>
    </dgm:pt>
    <dgm:pt modelId="{E7BC6DA0-F32B-41BE-859F-C1512560A24D}" type="pres">
      <dgm:prSet presAssocID="{7A3A455E-077F-4D7E-B28E-35D0AA19CA0C}" presName="compositeShape" presStyleCnt="0">
        <dgm:presLayoutVars>
          <dgm:chMax val="7"/>
          <dgm:dir/>
          <dgm:resizeHandles val="exact"/>
        </dgm:presLayoutVars>
      </dgm:prSet>
      <dgm:spPr/>
    </dgm:pt>
    <dgm:pt modelId="{207732DE-AC01-420C-8AD6-D36C03B4AF70}" type="pres">
      <dgm:prSet presAssocID="{B6E18893-EEF5-4D0F-88BB-FA291BADDF9B}" presName="circ1" presStyleLbl="vennNode1" presStyleIdx="0" presStyleCnt="2" custLinFactNeighborX="1110" custLinFactNeighborY="-570"/>
      <dgm:spPr/>
      <dgm:t>
        <a:bodyPr/>
        <a:lstStyle/>
        <a:p>
          <a:endParaRPr lang="en-US"/>
        </a:p>
      </dgm:t>
    </dgm:pt>
    <dgm:pt modelId="{C73322CF-61D0-45C4-9B47-6859F1A628C4}" type="pres">
      <dgm:prSet presAssocID="{B6E18893-EEF5-4D0F-88BB-FA291BADDF9B}" presName="circ1Tx" presStyleLbl="revTx" presStyleIdx="0" presStyleCnt="0">
        <dgm:presLayoutVars>
          <dgm:chMax val="0"/>
          <dgm:chPref val="0"/>
          <dgm:bulletEnabled val="1"/>
        </dgm:presLayoutVars>
      </dgm:prSet>
      <dgm:spPr/>
      <dgm:t>
        <a:bodyPr/>
        <a:lstStyle/>
        <a:p>
          <a:endParaRPr lang="en-US"/>
        </a:p>
      </dgm:t>
    </dgm:pt>
    <dgm:pt modelId="{1B097E66-C585-48FC-9FE2-53199A818E4F}" type="pres">
      <dgm:prSet presAssocID="{83710029-3D73-4FCB-BA7B-FF02C28D3619}" presName="circ2" presStyleLbl="vennNode1" presStyleIdx="1" presStyleCnt="2" custLinFactNeighborX="1465" custLinFactNeighborY="-130"/>
      <dgm:spPr/>
      <dgm:t>
        <a:bodyPr/>
        <a:lstStyle/>
        <a:p>
          <a:endParaRPr lang="en-US"/>
        </a:p>
      </dgm:t>
    </dgm:pt>
    <dgm:pt modelId="{39F28FAF-7F7B-4CAE-B118-E5E7EE65E8CF}" type="pres">
      <dgm:prSet presAssocID="{83710029-3D73-4FCB-BA7B-FF02C28D3619}" presName="circ2Tx" presStyleLbl="revTx" presStyleIdx="0" presStyleCnt="0">
        <dgm:presLayoutVars>
          <dgm:chMax val="0"/>
          <dgm:chPref val="0"/>
          <dgm:bulletEnabled val="1"/>
        </dgm:presLayoutVars>
      </dgm:prSet>
      <dgm:spPr/>
      <dgm:t>
        <a:bodyPr/>
        <a:lstStyle/>
        <a:p>
          <a:endParaRPr lang="en-US"/>
        </a:p>
      </dgm:t>
    </dgm:pt>
  </dgm:ptLst>
  <dgm:cxnLst>
    <dgm:cxn modelId="{95E2947C-DACD-4080-A579-1921DDC20021}" type="presOf" srcId="{7A3A455E-077F-4D7E-B28E-35D0AA19CA0C}" destId="{E7BC6DA0-F32B-41BE-859F-C1512560A24D}" srcOrd="0" destOrd="0" presId="urn:microsoft.com/office/officeart/2005/8/layout/venn1"/>
    <dgm:cxn modelId="{B218235A-6470-41D0-8F4D-DE651477D0EE}" type="presOf" srcId="{83710029-3D73-4FCB-BA7B-FF02C28D3619}" destId="{1B097E66-C585-48FC-9FE2-53199A818E4F}" srcOrd="0" destOrd="0" presId="urn:microsoft.com/office/officeart/2005/8/layout/venn1"/>
    <dgm:cxn modelId="{1DDA194A-FD63-4729-B894-4C1AC4E4E547}" type="presOf" srcId="{B6E18893-EEF5-4D0F-88BB-FA291BADDF9B}" destId="{C73322CF-61D0-45C4-9B47-6859F1A628C4}" srcOrd="1" destOrd="0" presId="urn:microsoft.com/office/officeart/2005/8/layout/venn1"/>
    <dgm:cxn modelId="{FB638F66-0008-4E8C-82AD-741C9EC0DAEC}" type="presOf" srcId="{B6E18893-EEF5-4D0F-88BB-FA291BADDF9B}" destId="{207732DE-AC01-420C-8AD6-D36C03B4AF70}" srcOrd="0" destOrd="0" presId="urn:microsoft.com/office/officeart/2005/8/layout/venn1"/>
    <dgm:cxn modelId="{51C9A79A-7164-4E22-AB21-670E8801B237}" srcId="{7A3A455E-077F-4D7E-B28E-35D0AA19CA0C}" destId="{B6E18893-EEF5-4D0F-88BB-FA291BADDF9B}" srcOrd="0" destOrd="0" parTransId="{FE1C5E2C-46D6-45B3-91EB-A902AFA19A01}" sibTransId="{A46B65AD-8B41-4D16-ADC4-7BFC72DECFDC}"/>
    <dgm:cxn modelId="{2C977FA0-3664-4B60-8846-7827D5C3EC7B}" type="presOf" srcId="{83710029-3D73-4FCB-BA7B-FF02C28D3619}" destId="{39F28FAF-7F7B-4CAE-B118-E5E7EE65E8CF}" srcOrd="1" destOrd="0" presId="urn:microsoft.com/office/officeart/2005/8/layout/venn1"/>
    <dgm:cxn modelId="{08A4233E-BE42-45F8-9984-CA7E8F710A89}" srcId="{7A3A455E-077F-4D7E-B28E-35D0AA19CA0C}" destId="{83710029-3D73-4FCB-BA7B-FF02C28D3619}" srcOrd="1" destOrd="0" parTransId="{5DA8FBB6-23EA-44E5-98F6-6ED65630149D}" sibTransId="{7EDA3EE1-4620-4846-B300-21D040102476}"/>
    <dgm:cxn modelId="{DCEB7B2C-3897-4639-82FE-B8060BE23520}" type="presParOf" srcId="{E7BC6DA0-F32B-41BE-859F-C1512560A24D}" destId="{207732DE-AC01-420C-8AD6-D36C03B4AF70}" srcOrd="0" destOrd="0" presId="urn:microsoft.com/office/officeart/2005/8/layout/venn1"/>
    <dgm:cxn modelId="{0DFFB736-0AAA-465D-A794-0538E38D6457}" type="presParOf" srcId="{E7BC6DA0-F32B-41BE-859F-C1512560A24D}" destId="{C73322CF-61D0-45C4-9B47-6859F1A628C4}" srcOrd="1" destOrd="0" presId="urn:microsoft.com/office/officeart/2005/8/layout/venn1"/>
    <dgm:cxn modelId="{72A1C87E-2F54-4155-A833-1D03AF44922E}" type="presParOf" srcId="{E7BC6DA0-F32B-41BE-859F-C1512560A24D}" destId="{1B097E66-C585-48FC-9FE2-53199A818E4F}" srcOrd="2" destOrd="0" presId="urn:microsoft.com/office/officeart/2005/8/layout/venn1"/>
    <dgm:cxn modelId="{AACA10B6-091F-40F7-A523-6F52551E0F92}" type="presParOf" srcId="{E7BC6DA0-F32B-41BE-859F-C1512560A24D}" destId="{39F28FAF-7F7B-4CAE-B118-E5E7EE65E8CF}" srcOrd="3"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7DED4A-D8CC-41CC-8641-9C0D763C5226}" type="doc">
      <dgm:prSet loTypeId="urn:microsoft.com/office/officeart/2005/8/layout/orgChart1" loCatId="hierarchy" qsTypeId="urn:microsoft.com/office/officeart/2005/8/quickstyle/simple4" qsCatId="simple" csTypeId="urn:microsoft.com/office/officeart/2005/8/colors/accent4_2" csCatId="accent4" phldr="1"/>
      <dgm:spPr/>
      <dgm:t>
        <a:bodyPr/>
        <a:lstStyle/>
        <a:p>
          <a:endParaRPr lang="en-US"/>
        </a:p>
      </dgm:t>
    </dgm:pt>
    <dgm:pt modelId="{049580BE-A4D1-42D9-8AD1-23D23916F2F9}">
      <dgm:prSet phldrT="[Text]"/>
      <dgm:spPr>
        <a:gradFill rotWithShape="0">
          <a:gsLst>
            <a:gs pos="0">
              <a:schemeClr val="accent4">
                <a:hueOff val="0"/>
                <a:satOff val="0"/>
                <a:lumOff val="0"/>
                <a:satMod val="103000"/>
                <a:lumMod val="102000"/>
                <a:tint val="94000"/>
                <a:alpha val="53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gradFill>
      </dgm:spPr>
      <dgm:t>
        <a:bodyPr/>
        <a:lstStyle/>
        <a:p>
          <a:r>
            <a:rPr lang="en-US" dirty="0" smtClean="0"/>
            <a:t>Executive</a:t>
          </a:r>
          <a:endParaRPr lang="en-US" dirty="0"/>
        </a:p>
      </dgm:t>
    </dgm:pt>
    <dgm:pt modelId="{F9A8D12C-8CF6-442F-A7DF-580519AD986A}" type="parTrans" cxnId="{92061C1F-243E-4A51-B4DD-8A750356989D}">
      <dgm:prSet/>
      <dgm:spPr/>
      <dgm:t>
        <a:bodyPr/>
        <a:lstStyle/>
        <a:p>
          <a:endParaRPr lang="en-US"/>
        </a:p>
      </dgm:t>
    </dgm:pt>
    <dgm:pt modelId="{864B5E78-29DA-45E1-999B-4258C50035D4}" type="sibTrans" cxnId="{92061C1F-243E-4A51-B4DD-8A750356989D}">
      <dgm:prSet/>
      <dgm:spPr/>
      <dgm:t>
        <a:bodyPr/>
        <a:lstStyle/>
        <a:p>
          <a:endParaRPr lang="en-US"/>
        </a:p>
      </dgm:t>
    </dgm:pt>
    <dgm:pt modelId="{242C04A8-4B82-4B37-A0F8-0F9C7CA90246}">
      <dgm:prSet phldrT="[Text]"/>
      <dgm:spPr>
        <a:gradFill rotWithShape="0">
          <a:gsLst>
            <a:gs pos="0">
              <a:schemeClr val="accent4">
                <a:hueOff val="0"/>
                <a:satOff val="0"/>
                <a:lumOff val="0"/>
                <a:satMod val="103000"/>
                <a:lumMod val="102000"/>
                <a:tint val="94000"/>
                <a:alpha val="70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gradFill>
      </dgm:spPr>
      <dgm:t>
        <a:bodyPr/>
        <a:lstStyle/>
        <a:p>
          <a:r>
            <a:rPr lang="en-US" dirty="0" smtClean="0"/>
            <a:t>State Agencies</a:t>
          </a:r>
          <a:endParaRPr lang="en-US" dirty="0"/>
        </a:p>
      </dgm:t>
    </dgm:pt>
    <dgm:pt modelId="{0E991A87-772E-4C7A-816B-03D74D6E41BE}" type="parTrans" cxnId="{DE666098-A2C0-4FE0-BE84-3B6BE8B92318}">
      <dgm:prSet/>
      <dgm:spPr/>
      <dgm:t>
        <a:bodyPr/>
        <a:lstStyle/>
        <a:p>
          <a:endParaRPr lang="en-US"/>
        </a:p>
      </dgm:t>
    </dgm:pt>
    <dgm:pt modelId="{0090E346-ED13-4E78-87B3-6974959F64A4}" type="sibTrans" cxnId="{DE666098-A2C0-4FE0-BE84-3B6BE8B92318}">
      <dgm:prSet/>
      <dgm:spPr/>
      <dgm:t>
        <a:bodyPr/>
        <a:lstStyle/>
        <a:p>
          <a:endParaRPr lang="en-US"/>
        </a:p>
      </dgm:t>
    </dgm:pt>
    <dgm:pt modelId="{0F339C36-7B99-47D0-9BDC-2672CB47845A}">
      <dgm:prSet phldrT="[Text]"/>
      <dgm:spPr>
        <a:gradFill rotWithShape="0">
          <a:gsLst>
            <a:gs pos="0">
              <a:schemeClr val="accent4">
                <a:hueOff val="0"/>
                <a:satOff val="0"/>
                <a:lumOff val="0"/>
                <a:satMod val="103000"/>
                <a:lumMod val="102000"/>
                <a:tint val="94000"/>
                <a:alpha val="38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gradFill>
      </dgm:spPr>
      <dgm:t>
        <a:bodyPr/>
        <a:lstStyle/>
        <a:p>
          <a:r>
            <a:rPr lang="en-US" dirty="0" smtClean="0"/>
            <a:t>Boards &amp; Commissions</a:t>
          </a:r>
          <a:endParaRPr lang="en-US" dirty="0"/>
        </a:p>
      </dgm:t>
    </dgm:pt>
    <dgm:pt modelId="{D0001665-C5DD-4EFA-B129-0B592C80A9A9}" type="parTrans" cxnId="{D6D75452-71A5-4512-BAC6-045F0225FE87}">
      <dgm:prSet/>
      <dgm:spPr/>
      <dgm:t>
        <a:bodyPr/>
        <a:lstStyle/>
        <a:p>
          <a:endParaRPr lang="en-US"/>
        </a:p>
      </dgm:t>
    </dgm:pt>
    <dgm:pt modelId="{B06E339D-B5BF-4C0D-B43B-5B82A34AF1AE}" type="sibTrans" cxnId="{D6D75452-71A5-4512-BAC6-045F0225FE87}">
      <dgm:prSet/>
      <dgm:spPr/>
      <dgm:t>
        <a:bodyPr/>
        <a:lstStyle/>
        <a:p>
          <a:endParaRPr lang="en-US"/>
        </a:p>
      </dgm:t>
    </dgm:pt>
    <dgm:pt modelId="{321011E2-D15F-4DE0-8CCD-E7791DF65E92}">
      <dgm:prSet phldrT="[Text]"/>
      <dgm:spPr>
        <a:gradFill rotWithShape="0">
          <a:gsLst>
            <a:gs pos="0">
              <a:schemeClr val="accent4">
                <a:hueOff val="0"/>
                <a:satOff val="0"/>
                <a:lumOff val="0"/>
                <a:satMod val="103000"/>
                <a:lumMod val="102000"/>
                <a:tint val="94000"/>
                <a:alpha val="31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gradFill>
      </dgm:spPr>
      <dgm:t>
        <a:bodyPr/>
        <a:lstStyle/>
        <a:p>
          <a:r>
            <a:rPr lang="en-US" dirty="0" smtClean="0"/>
            <a:t>Contractors</a:t>
          </a:r>
          <a:endParaRPr lang="en-US" dirty="0"/>
        </a:p>
      </dgm:t>
    </dgm:pt>
    <dgm:pt modelId="{F7201F70-57B5-4239-A4F6-99E26CA9C1F2}" type="parTrans" cxnId="{20EA5794-B51C-4EC4-88B1-CDF5416E3563}">
      <dgm:prSet/>
      <dgm:spPr/>
      <dgm:t>
        <a:bodyPr/>
        <a:lstStyle/>
        <a:p>
          <a:endParaRPr lang="en-US"/>
        </a:p>
      </dgm:t>
    </dgm:pt>
    <dgm:pt modelId="{69AAEE87-8353-48DD-A499-06DFE6DC031E}" type="sibTrans" cxnId="{20EA5794-B51C-4EC4-88B1-CDF5416E3563}">
      <dgm:prSet/>
      <dgm:spPr/>
      <dgm:t>
        <a:bodyPr/>
        <a:lstStyle/>
        <a:p>
          <a:endParaRPr lang="en-US"/>
        </a:p>
      </dgm:t>
    </dgm:pt>
    <dgm:pt modelId="{EF9B880D-9F68-4EAA-9F75-7874C5B2A43F}" type="pres">
      <dgm:prSet presAssocID="{367DED4A-D8CC-41CC-8641-9C0D763C5226}" presName="hierChild1" presStyleCnt="0">
        <dgm:presLayoutVars>
          <dgm:orgChart val="1"/>
          <dgm:chPref val="1"/>
          <dgm:dir/>
          <dgm:animOne val="branch"/>
          <dgm:animLvl val="lvl"/>
          <dgm:resizeHandles/>
        </dgm:presLayoutVars>
      </dgm:prSet>
      <dgm:spPr/>
      <dgm:t>
        <a:bodyPr/>
        <a:lstStyle/>
        <a:p>
          <a:endParaRPr lang="en-US"/>
        </a:p>
      </dgm:t>
    </dgm:pt>
    <dgm:pt modelId="{5D878F85-D910-414F-A076-3B5FCDD7C815}" type="pres">
      <dgm:prSet presAssocID="{049580BE-A4D1-42D9-8AD1-23D23916F2F9}" presName="hierRoot1" presStyleCnt="0">
        <dgm:presLayoutVars>
          <dgm:hierBranch val="init"/>
        </dgm:presLayoutVars>
      </dgm:prSet>
      <dgm:spPr/>
      <dgm:t>
        <a:bodyPr/>
        <a:lstStyle/>
        <a:p>
          <a:endParaRPr lang="en-US"/>
        </a:p>
      </dgm:t>
    </dgm:pt>
    <dgm:pt modelId="{90420BD7-CBBD-44B7-ABB7-C23FB6EBFF37}" type="pres">
      <dgm:prSet presAssocID="{049580BE-A4D1-42D9-8AD1-23D23916F2F9}" presName="rootComposite1" presStyleCnt="0"/>
      <dgm:spPr/>
      <dgm:t>
        <a:bodyPr/>
        <a:lstStyle/>
        <a:p>
          <a:endParaRPr lang="en-US"/>
        </a:p>
      </dgm:t>
    </dgm:pt>
    <dgm:pt modelId="{81E6E0C1-8DCB-409A-BDD6-428D0D398EE2}" type="pres">
      <dgm:prSet presAssocID="{049580BE-A4D1-42D9-8AD1-23D23916F2F9}" presName="rootText1" presStyleLbl="node0" presStyleIdx="0" presStyleCnt="1">
        <dgm:presLayoutVars>
          <dgm:chPref val="3"/>
        </dgm:presLayoutVars>
      </dgm:prSet>
      <dgm:spPr/>
      <dgm:t>
        <a:bodyPr/>
        <a:lstStyle/>
        <a:p>
          <a:endParaRPr lang="en-US"/>
        </a:p>
      </dgm:t>
    </dgm:pt>
    <dgm:pt modelId="{47FA88B1-C229-462C-9A43-F59F032A02C4}" type="pres">
      <dgm:prSet presAssocID="{049580BE-A4D1-42D9-8AD1-23D23916F2F9}" presName="rootConnector1" presStyleLbl="node1" presStyleIdx="0" presStyleCnt="0"/>
      <dgm:spPr/>
      <dgm:t>
        <a:bodyPr/>
        <a:lstStyle/>
        <a:p>
          <a:endParaRPr lang="en-US"/>
        </a:p>
      </dgm:t>
    </dgm:pt>
    <dgm:pt modelId="{DA72BE10-C388-4803-97E0-6DF20D2DB1EC}" type="pres">
      <dgm:prSet presAssocID="{049580BE-A4D1-42D9-8AD1-23D23916F2F9}" presName="hierChild2" presStyleCnt="0"/>
      <dgm:spPr/>
      <dgm:t>
        <a:bodyPr/>
        <a:lstStyle/>
        <a:p>
          <a:endParaRPr lang="en-US"/>
        </a:p>
      </dgm:t>
    </dgm:pt>
    <dgm:pt modelId="{20A4E3C6-D2D2-4F39-BCC1-402437B1107F}" type="pres">
      <dgm:prSet presAssocID="{0E991A87-772E-4C7A-816B-03D74D6E41BE}" presName="Name37" presStyleLbl="parChTrans1D2" presStyleIdx="0" presStyleCnt="3"/>
      <dgm:spPr/>
      <dgm:t>
        <a:bodyPr/>
        <a:lstStyle/>
        <a:p>
          <a:endParaRPr lang="en-US"/>
        </a:p>
      </dgm:t>
    </dgm:pt>
    <dgm:pt modelId="{2ED60509-BBA9-44BE-900A-CF9F6504AEA1}" type="pres">
      <dgm:prSet presAssocID="{242C04A8-4B82-4B37-A0F8-0F9C7CA90246}" presName="hierRoot2" presStyleCnt="0">
        <dgm:presLayoutVars>
          <dgm:hierBranch val="init"/>
        </dgm:presLayoutVars>
      </dgm:prSet>
      <dgm:spPr/>
      <dgm:t>
        <a:bodyPr/>
        <a:lstStyle/>
        <a:p>
          <a:endParaRPr lang="en-US"/>
        </a:p>
      </dgm:t>
    </dgm:pt>
    <dgm:pt modelId="{D70BA8E1-453F-4214-980E-2CB244D7094F}" type="pres">
      <dgm:prSet presAssocID="{242C04A8-4B82-4B37-A0F8-0F9C7CA90246}" presName="rootComposite" presStyleCnt="0"/>
      <dgm:spPr/>
      <dgm:t>
        <a:bodyPr/>
        <a:lstStyle/>
        <a:p>
          <a:endParaRPr lang="en-US"/>
        </a:p>
      </dgm:t>
    </dgm:pt>
    <dgm:pt modelId="{332227F8-7A81-4D5F-824E-621CB75A399B}" type="pres">
      <dgm:prSet presAssocID="{242C04A8-4B82-4B37-A0F8-0F9C7CA90246}" presName="rootText" presStyleLbl="node2" presStyleIdx="0" presStyleCnt="3">
        <dgm:presLayoutVars>
          <dgm:chPref val="3"/>
        </dgm:presLayoutVars>
      </dgm:prSet>
      <dgm:spPr/>
      <dgm:t>
        <a:bodyPr/>
        <a:lstStyle/>
        <a:p>
          <a:endParaRPr lang="en-US"/>
        </a:p>
      </dgm:t>
    </dgm:pt>
    <dgm:pt modelId="{153E12F8-7CB5-4B12-8D78-AE3EE0A86B4A}" type="pres">
      <dgm:prSet presAssocID="{242C04A8-4B82-4B37-A0F8-0F9C7CA90246}" presName="rootConnector" presStyleLbl="node2" presStyleIdx="0" presStyleCnt="3"/>
      <dgm:spPr/>
      <dgm:t>
        <a:bodyPr/>
        <a:lstStyle/>
        <a:p>
          <a:endParaRPr lang="en-US"/>
        </a:p>
      </dgm:t>
    </dgm:pt>
    <dgm:pt modelId="{230E03C7-6107-45EA-8927-1BFDCBA99FF9}" type="pres">
      <dgm:prSet presAssocID="{242C04A8-4B82-4B37-A0F8-0F9C7CA90246}" presName="hierChild4" presStyleCnt="0"/>
      <dgm:spPr/>
      <dgm:t>
        <a:bodyPr/>
        <a:lstStyle/>
        <a:p>
          <a:endParaRPr lang="en-US"/>
        </a:p>
      </dgm:t>
    </dgm:pt>
    <dgm:pt modelId="{1894CCD3-5F95-4358-AC1D-A1BA86ABF170}" type="pres">
      <dgm:prSet presAssocID="{242C04A8-4B82-4B37-A0F8-0F9C7CA90246}" presName="hierChild5" presStyleCnt="0"/>
      <dgm:spPr/>
      <dgm:t>
        <a:bodyPr/>
        <a:lstStyle/>
        <a:p>
          <a:endParaRPr lang="en-US"/>
        </a:p>
      </dgm:t>
    </dgm:pt>
    <dgm:pt modelId="{4CC7EB78-8945-4249-8BA9-7DE97006B36D}" type="pres">
      <dgm:prSet presAssocID="{D0001665-C5DD-4EFA-B129-0B592C80A9A9}" presName="Name37" presStyleLbl="parChTrans1D2" presStyleIdx="1" presStyleCnt="3"/>
      <dgm:spPr/>
      <dgm:t>
        <a:bodyPr/>
        <a:lstStyle/>
        <a:p>
          <a:endParaRPr lang="en-US"/>
        </a:p>
      </dgm:t>
    </dgm:pt>
    <dgm:pt modelId="{C05E68B6-B14C-405E-87AC-F11042520700}" type="pres">
      <dgm:prSet presAssocID="{0F339C36-7B99-47D0-9BDC-2672CB47845A}" presName="hierRoot2" presStyleCnt="0">
        <dgm:presLayoutVars>
          <dgm:hierBranch val="init"/>
        </dgm:presLayoutVars>
      </dgm:prSet>
      <dgm:spPr/>
      <dgm:t>
        <a:bodyPr/>
        <a:lstStyle/>
        <a:p>
          <a:endParaRPr lang="en-US"/>
        </a:p>
      </dgm:t>
    </dgm:pt>
    <dgm:pt modelId="{B22B4FF7-85E0-4315-9BC2-8BD04737F551}" type="pres">
      <dgm:prSet presAssocID="{0F339C36-7B99-47D0-9BDC-2672CB47845A}" presName="rootComposite" presStyleCnt="0"/>
      <dgm:spPr/>
      <dgm:t>
        <a:bodyPr/>
        <a:lstStyle/>
        <a:p>
          <a:endParaRPr lang="en-US"/>
        </a:p>
      </dgm:t>
    </dgm:pt>
    <dgm:pt modelId="{845EF9F8-3596-4EA3-9C65-15088A0E0D08}" type="pres">
      <dgm:prSet presAssocID="{0F339C36-7B99-47D0-9BDC-2672CB47845A}" presName="rootText" presStyleLbl="node2" presStyleIdx="1" presStyleCnt="3">
        <dgm:presLayoutVars>
          <dgm:chPref val="3"/>
        </dgm:presLayoutVars>
      </dgm:prSet>
      <dgm:spPr/>
      <dgm:t>
        <a:bodyPr/>
        <a:lstStyle/>
        <a:p>
          <a:endParaRPr lang="en-US"/>
        </a:p>
      </dgm:t>
    </dgm:pt>
    <dgm:pt modelId="{65F3BCA8-B28B-4D1C-B3E8-D983D90F7892}" type="pres">
      <dgm:prSet presAssocID="{0F339C36-7B99-47D0-9BDC-2672CB47845A}" presName="rootConnector" presStyleLbl="node2" presStyleIdx="1" presStyleCnt="3"/>
      <dgm:spPr/>
      <dgm:t>
        <a:bodyPr/>
        <a:lstStyle/>
        <a:p>
          <a:endParaRPr lang="en-US"/>
        </a:p>
      </dgm:t>
    </dgm:pt>
    <dgm:pt modelId="{1E2417EF-B238-454E-B32A-1BC4C90D8032}" type="pres">
      <dgm:prSet presAssocID="{0F339C36-7B99-47D0-9BDC-2672CB47845A}" presName="hierChild4" presStyleCnt="0"/>
      <dgm:spPr/>
      <dgm:t>
        <a:bodyPr/>
        <a:lstStyle/>
        <a:p>
          <a:endParaRPr lang="en-US"/>
        </a:p>
      </dgm:t>
    </dgm:pt>
    <dgm:pt modelId="{E1DFEAB7-45ED-4AF0-8880-B8267EEED10B}" type="pres">
      <dgm:prSet presAssocID="{0F339C36-7B99-47D0-9BDC-2672CB47845A}" presName="hierChild5" presStyleCnt="0"/>
      <dgm:spPr/>
      <dgm:t>
        <a:bodyPr/>
        <a:lstStyle/>
        <a:p>
          <a:endParaRPr lang="en-US"/>
        </a:p>
      </dgm:t>
    </dgm:pt>
    <dgm:pt modelId="{BF4D564E-1A0F-458A-A9C4-0BF17EC1A73E}" type="pres">
      <dgm:prSet presAssocID="{F7201F70-57B5-4239-A4F6-99E26CA9C1F2}" presName="Name37" presStyleLbl="parChTrans1D2" presStyleIdx="2" presStyleCnt="3"/>
      <dgm:spPr/>
      <dgm:t>
        <a:bodyPr/>
        <a:lstStyle/>
        <a:p>
          <a:endParaRPr lang="en-US"/>
        </a:p>
      </dgm:t>
    </dgm:pt>
    <dgm:pt modelId="{2B2C3835-45AA-403B-AD0C-80C107C775B3}" type="pres">
      <dgm:prSet presAssocID="{321011E2-D15F-4DE0-8CCD-E7791DF65E92}" presName="hierRoot2" presStyleCnt="0">
        <dgm:presLayoutVars>
          <dgm:hierBranch val="init"/>
        </dgm:presLayoutVars>
      </dgm:prSet>
      <dgm:spPr/>
      <dgm:t>
        <a:bodyPr/>
        <a:lstStyle/>
        <a:p>
          <a:endParaRPr lang="en-US"/>
        </a:p>
      </dgm:t>
    </dgm:pt>
    <dgm:pt modelId="{EFA934B0-4ABD-4BF1-B491-CFDD30860DC5}" type="pres">
      <dgm:prSet presAssocID="{321011E2-D15F-4DE0-8CCD-E7791DF65E92}" presName="rootComposite" presStyleCnt="0"/>
      <dgm:spPr/>
      <dgm:t>
        <a:bodyPr/>
        <a:lstStyle/>
        <a:p>
          <a:endParaRPr lang="en-US"/>
        </a:p>
      </dgm:t>
    </dgm:pt>
    <dgm:pt modelId="{2A8CD8DB-5BCD-4113-9A9C-6459EFF90C59}" type="pres">
      <dgm:prSet presAssocID="{321011E2-D15F-4DE0-8CCD-E7791DF65E92}" presName="rootText" presStyleLbl="node2" presStyleIdx="2" presStyleCnt="3">
        <dgm:presLayoutVars>
          <dgm:chPref val="3"/>
        </dgm:presLayoutVars>
      </dgm:prSet>
      <dgm:spPr/>
      <dgm:t>
        <a:bodyPr/>
        <a:lstStyle/>
        <a:p>
          <a:endParaRPr lang="en-US"/>
        </a:p>
      </dgm:t>
    </dgm:pt>
    <dgm:pt modelId="{83084A3C-7A9D-4EA9-968C-07CA2A4A5001}" type="pres">
      <dgm:prSet presAssocID="{321011E2-D15F-4DE0-8CCD-E7791DF65E92}" presName="rootConnector" presStyleLbl="node2" presStyleIdx="2" presStyleCnt="3"/>
      <dgm:spPr/>
      <dgm:t>
        <a:bodyPr/>
        <a:lstStyle/>
        <a:p>
          <a:endParaRPr lang="en-US"/>
        </a:p>
      </dgm:t>
    </dgm:pt>
    <dgm:pt modelId="{FCC576BE-E07D-4693-B0FE-6FB0DDD513D5}" type="pres">
      <dgm:prSet presAssocID="{321011E2-D15F-4DE0-8CCD-E7791DF65E92}" presName="hierChild4" presStyleCnt="0"/>
      <dgm:spPr/>
      <dgm:t>
        <a:bodyPr/>
        <a:lstStyle/>
        <a:p>
          <a:endParaRPr lang="en-US"/>
        </a:p>
      </dgm:t>
    </dgm:pt>
    <dgm:pt modelId="{6FB42C64-D180-4083-BB9E-6432B6C5686F}" type="pres">
      <dgm:prSet presAssocID="{321011E2-D15F-4DE0-8CCD-E7791DF65E92}" presName="hierChild5" presStyleCnt="0"/>
      <dgm:spPr/>
      <dgm:t>
        <a:bodyPr/>
        <a:lstStyle/>
        <a:p>
          <a:endParaRPr lang="en-US"/>
        </a:p>
      </dgm:t>
    </dgm:pt>
    <dgm:pt modelId="{F4F7C813-B727-4282-8CE7-82E30BEAB1F3}" type="pres">
      <dgm:prSet presAssocID="{049580BE-A4D1-42D9-8AD1-23D23916F2F9}" presName="hierChild3" presStyleCnt="0"/>
      <dgm:spPr/>
      <dgm:t>
        <a:bodyPr/>
        <a:lstStyle/>
        <a:p>
          <a:endParaRPr lang="en-US"/>
        </a:p>
      </dgm:t>
    </dgm:pt>
  </dgm:ptLst>
  <dgm:cxnLst>
    <dgm:cxn modelId="{BF54BB13-748B-413D-A447-F49EA6E75B2D}" type="presOf" srcId="{321011E2-D15F-4DE0-8CCD-E7791DF65E92}" destId="{2A8CD8DB-5BCD-4113-9A9C-6459EFF90C59}" srcOrd="0" destOrd="0" presId="urn:microsoft.com/office/officeart/2005/8/layout/orgChart1"/>
    <dgm:cxn modelId="{D6D75452-71A5-4512-BAC6-045F0225FE87}" srcId="{049580BE-A4D1-42D9-8AD1-23D23916F2F9}" destId="{0F339C36-7B99-47D0-9BDC-2672CB47845A}" srcOrd="1" destOrd="0" parTransId="{D0001665-C5DD-4EFA-B129-0B592C80A9A9}" sibTransId="{B06E339D-B5BF-4C0D-B43B-5B82A34AF1AE}"/>
    <dgm:cxn modelId="{20EA5794-B51C-4EC4-88B1-CDF5416E3563}" srcId="{049580BE-A4D1-42D9-8AD1-23D23916F2F9}" destId="{321011E2-D15F-4DE0-8CCD-E7791DF65E92}" srcOrd="2" destOrd="0" parTransId="{F7201F70-57B5-4239-A4F6-99E26CA9C1F2}" sibTransId="{69AAEE87-8353-48DD-A499-06DFE6DC031E}"/>
    <dgm:cxn modelId="{B27A39F3-DA64-47BB-B10F-10BF643D1F4A}" type="presOf" srcId="{242C04A8-4B82-4B37-A0F8-0F9C7CA90246}" destId="{332227F8-7A81-4D5F-824E-621CB75A399B}" srcOrd="0" destOrd="0" presId="urn:microsoft.com/office/officeart/2005/8/layout/orgChart1"/>
    <dgm:cxn modelId="{DE666098-A2C0-4FE0-BE84-3B6BE8B92318}" srcId="{049580BE-A4D1-42D9-8AD1-23D23916F2F9}" destId="{242C04A8-4B82-4B37-A0F8-0F9C7CA90246}" srcOrd="0" destOrd="0" parTransId="{0E991A87-772E-4C7A-816B-03D74D6E41BE}" sibTransId="{0090E346-ED13-4E78-87B3-6974959F64A4}"/>
    <dgm:cxn modelId="{658678E1-491F-491F-93C5-5BC12D7C6BE1}" type="presOf" srcId="{049580BE-A4D1-42D9-8AD1-23D23916F2F9}" destId="{81E6E0C1-8DCB-409A-BDD6-428D0D398EE2}" srcOrd="0" destOrd="0" presId="urn:microsoft.com/office/officeart/2005/8/layout/orgChart1"/>
    <dgm:cxn modelId="{79592590-E5FA-4144-AD0F-1BCC7FF7C665}" type="presOf" srcId="{367DED4A-D8CC-41CC-8641-9C0D763C5226}" destId="{EF9B880D-9F68-4EAA-9F75-7874C5B2A43F}" srcOrd="0" destOrd="0" presId="urn:microsoft.com/office/officeart/2005/8/layout/orgChart1"/>
    <dgm:cxn modelId="{41551A52-E4B8-40B8-9A03-49F965832521}" type="presOf" srcId="{321011E2-D15F-4DE0-8CCD-E7791DF65E92}" destId="{83084A3C-7A9D-4EA9-968C-07CA2A4A5001}" srcOrd="1" destOrd="0" presId="urn:microsoft.com/office/officeart/2005/8/layout/orgChart1"/>
    <dgm:cxn modelId="{25AB3C65-4849-4818-9F60-1BF1A6100A38}" type="presOf" srcId="{242C04A8-4B82-4B37-A0F8-0F9C7CA90246}" destId="{153E12F8-7CB5-4B12-8D78-AE3EE0A86B4A}" srcOrd="1" destOrd="0" presId="urn:microsoft.com/office/officeart/2005/8/layout/orgChart1"/>
    <dgm:cxn modelId="{645764CE-11A8-4DA4-96E7-E3392B433351}" type="presOf" srcId="{0E991A87-772E-4C7A-816B-03D74D6E41BE}" destId="{20A4E3C6-D2D2-4F39-BCC1-402437B1107F}" srcOrd="0" destOrd="0" presId="urn:microsoft.com/office/officeart/2005/8/layout/orgChart1"/>
    <dgm:cxn modelId="{DCF8D364-051F-4875-A7CC-C86D186B5096}" type="presOf" srcId="{0F339C36-7B99-47D0-9BDC-2672CB47845A}" destId="{65F3BCA8-B28B-4D1C-B3E8-D983D90F7892}" srcOrd="1" destOrd="0" presId="urn:microsoft.com/office/officeart/2005/8/layout/orgChart1"/>
    <dgm:cxn modelId="{2725128F-4AC3-4F8D-BBB4-272488EA5074}" type="presOf" srcId="{0F339C36-7B99-47D0-9BDC-2672CB47845A}" destId="{845EF9F8-3596-4EA3-9C65-15088A0E0D08}" srcOrd="0" destOrd="0" presId="urn:microsoft.com/office/officeart/2005/8/layout/orgChart1"/>
    <dgm:cxn modelId="{19E212B3-E096-49DB-B310-32E1B52A2BEF}" type="presOf" srcId="{F7201F70-57B5-4239-A4F6-99E26CA9C1F2}" destId="{BF4D564E-1A0F-458A-A9C4-0BF17EC1A73E}" srcOrd="0" destOrd="0" presId="urn:microsoft.com/office/officeart/2005/8/layout/orgChart1"/>
    <dgm:cxn modelId="{A19D7E56-7925-47DC-9B61-E425B7551BB0}" type="presOf" srcId="{049580BE-A4D1-42D9-8AD1-23D23916F2F9}" destId="{47FA88B1-C229-462C-9A43-F59F032A02C4}" srcOrd="1" destOrd="0" presId="urn:microsoft.com/office/officeart/2005/8/layout/orgChart1"/>
    <dgm:cxn modelId="{92061C1F-243E-4A51-B4DD-8A750356989D}" srcId="{367DED4A-D8CC-41CC-8641-9C0D763C5226}" destId="{049580BE-A4D1-42D9-8AD1-23D23916F2F9}" srcOrd="0" destOrd="0" parTransId="{F9A8D12C-8CF6-442F-A7DF-580519AD986A}" sibTransId="{864B5E78-29DA-45E1-999B-4258C50035D4}"/>
    <dgm:cxn modelId="{A283177B-1AD8-44E2-AD14-0779EF11BED6}" type="presOf" srcId="{D0001665-C5DD-4EFA-B129-0B592C80A9A9}" destId="{4CC7EB78-8945-4249-8BA9-7DE97006B36D}" srcOrd="0" destOrd="0" presId="urn:microsoft.com/office/officeart/2005/8/layout/orgChart1"/>
    <dgm:cxn modelId="{53464DAA-077D-4C4E-86F5-D6B8EFD15417}" type="presParOf" srcId="{EF9B880D-9F68-4EAA-9F75-7874C5B2A43F}" destId="{5D878F85-D910-414F-A076-3B5FCDD7C815}" srcOrd="0" destOrd="0" presId="urn:microsoft.com/office/officeart/2005/8/layout/orgChart1"/>
    <dgm:cxn modelId="{E4668E6C-0D4B-4C1C-A870-7EBCC96B0FE7}" type="presParOf" srcId="{5D878F85-D910-414F-A076-3B5FCDD7C815}" destId="{90420BD7-CBBD-44B7-ABB7-C23FB6EBFF37}" srcOrd="0" destOrd="0" presId="urn:microsoft.com/office/officeart/2005/8/layout/orgChart1"/>
    <dgm:cxn modelId="{00B2EF6F-75B3-42D2-B3D5-91791DEC1209}" type="presParOf" srcId="{90420BD7-CBBD-44B7-ABB7-C23FB6EBFF37}" destId="{81E6E0C1-8DCB-409A-BDD6-428D0D398EE2}" srcOrd="0" destOrd="0" presId="urn:microsoft.com/office/officeart/2005/8/layout/orgChart1"/>
    <dgm:cxn modelId="{E58064D1-F40B-4D3C-A21D-2EF28EFD8242}" type="presParOf" srcId="{90420BD7-CBBD-44B7-ABB7-C23FB6EBFF37}" destId="{47FA88B1-C229-462C-9A43-F59F032A02C4}" srcOrd="1" destOrd="0" presId="urn:microsoft.com/office/officeart/2005/8/layout/orgChart1"/>
    <dgm:cxn modelId="{CE132CC4-68D2-44B8-B181-7C12750211BC}" type="presParOf" srcId="{5D878F85-D910-414F-A076-3B5FCDD7C815}" destId="{DA72BE10-C388-4803-97E0-6DF20D2DB1EC}" srcOrd="1" destOrd="0" presId="urn:microsoft.com/office/officeart/2005/8/layout/orgChart1"/>
    <dgm:cxn modelId="{171B38B2-122C-4FC4-A2D9-8AEF3CD02B9E}" type="presParOf" srcId="{DA72BE10-C388-4803-97E0-6DF20D2DB1EC}" destId="{20A4E3C6-D2D2-4F39-BCC1-402437B1107F}" srcOrd="0" destOrd="0" presId="urn:microsoft.com/office/officeart/2005/8/layout/orgChart1"/>
    <dgm:cxn modelId="{1FBE1596-73BD-4636-8405-4F277F41234E}" type="presParOf" srcId="{DA72BE10-C388-4803-97E0-6DF20D2DB1EC}" destId="{2ED60509-BBA9-44BE-900A-CF9F6504AEA1}" srcOrd="1" destOrd="0" presId="urn:microsoft.com/office/officeart/2005/8/layout/orgChart1"/>
    <dgm:cxn modelId="{BA29AB47-A496-4CCA-8F6B-A9DD51FBB579}" type="presParOf" srcId="{2ED60509-BBA9-44BE-900A-CF9F6504AEA1}" destId="{D70BA8E1-453F-4214-980E-2CB244D7094F}" srcOrd="0" destOrd="0" presId="urn:microsoft.com/office/officeart/2005/8/layout/orgChart1"/>
    <dgm:cxn modelId="{E9836811-83DF-4533-9719-F1BC201EFB45}" type="presParOf" srcId="{D70BA8E1-453F-4214-980E-2CB244D7094F}" destId="{332227F8-7A81-4D5F-824E-621CB75A399B}" srcOrd="0" destOrd="0" presId="urn:microsoft.com/office/officeart/2005/8/layout/orgChart1"/>
    <dgm:cxn modelId="{90D071E0-F779-4BCF-BE3F-FA856CB0163C}" type="presParOf" srcId="{D70BA8E1-453F-4214-980E-2CB244D7094F}" destId="{153E12F8-7CB5-4B12-8D78-AE3EE0A86B4A}" srcOrd="1" destOrd="0" presId="urn:microsoft.com/office/officeart/2005/8/layout/orgChart1"/>
    <dgm:cxn modelId="{FD4A428F-D717-49C8-885E-96A1B36310B3}" type="presParOf" srcId="{2ED60509-BBA9-44BE-900A-CF9F6504AEA1}" destId="{230E03C7-6107-45EA-8927-1BFDCBA99FF9}" srcOrd="1" destOrd="0" presId="urn:microsoft.com/office/officeart/2005/8/layout/orgChart1"/>
    <dgm:cxn modelId="{22948A34-E46B-4DD3-B4E5-482513908823}" type="presParOf" srcId="{2ED60509-BBA9-44BE-900A-CF9F6504AEA1}" destId="{1894CCD3-5F95-4358-AC1D-A1BA86ABF170}" srcOrd="2" destOrd="0" presId="urn:microsoft.com/office/officeart/2005/8/layout/orgChart1"/>
    <dgm:cxn modelId="{991E8D10-B2B6-445E-883F-AC2E2DB9497A}" type="presParOf" srcId="{DA72BE10-C388-4803-97E0-6DF20D2DB1EC}" destId="{4CC7EB78-8945-4249-8BA9-7DE97006B36D}" srcOrd="2" destOrd="0" presId="urn:microsoft.com/office/officeart/2005/8/layout/orgChart1"/>
    <dgm:cxn modelId="{F98BF8C3-05DD-4889-92FC-E52BD7A25C42}" type="presParOf" srcId="{DA72BE10-C388-4803-97E0-6DF20D2DB1EC}" destId="{C05E68B6-B14C-405E-87AC-F11042520700}" srcOrd="3" destOrd="0" presId="urn:microsoft.com/office/officeart/2005/8/layout/orgChart1"/>
    <dgm:cxn modelId="{18CABBE0-EB8D-44ED-AC72-23475660DD1A}" type="presParOf" srcId="{C05E68B6-B14C-405E-87AC-F11042520700}" destId="{B22B4FF7-85E0-4315-9BC2-8BD04737F551}" srcOrd="0" destOrd="0" presId="urn:microsoft.com/office/officeart/2005/8/layout/orgChart1"/>
    <dgm:cxn modelId="{BEDB95DB-AECC-4B80-9E2F-D542F2792DAC}" type="presParOf" srcId="{B22B4FF7-85E0-4315-9BC2-8BD04737F551}" destId="{845EF9F8-3596-4EA3-9C65-15088A0E0D08}" srcOrd="0" destOrd="0" presId="urn:microsoft.com/office/officeart/2005/8/layout/orgChart1"/>
    <dgm:cxn modelId="{660ACF64-7833-44C4-8A58-0FB13DDAD5BE}" type="presParOf" srcId="{B22B4FF7-85E0-4315-9BC2-8BD04737F551}" destId="{65F3BCA8-B28B-4D1C-B3E8-D983D90F7892}" srcOrd="1" destOrd="0" presId="urn:microsoft.com/office/officeart/2005/8/layout/orgChart1"/>
    <dgm:cxn modelId="{7066A81F-2C4A-4A5B-AD71-140B0AF6E301}" type="presParOf" srcId="{C05E68B6-B14C-405E-87AC-F11042520700}" destId="{1E2417EF-B238-454E-B32A-1BC4C90D8032}" srcOrd="1" destOrd="0" presId="urn:microsoft.com/office/officeart/2005/8/layout/orgChart1"/>
    <dgm:cxn modelId="{F9AF97E5-E35C-49C8-BD40-EF76DBBC2D8B}" type="presParOf" srcId="{C05E68B6-B14C-405E-87AC-F11042520700}" destId="{E1DFEAB7-45ED-4AF0-8880-B8267EEED10B}" srcOrd="2" destOrd="0" presId="urn:microsoft.com/office/officeart/2005/8/layout/orgChart1"/>
    <dgm:cxn modelId="{949F6A32-2FAA-45BF-8D54-62EBF412C11A}" type="presParOf" srcId="{DA72BE10-C388-4803-97E0-6DF20D2DB1EC}" destId="{BF4D564E-1A0F-458A-A9C4-0BF17EC1A73E}" srcOrd="4" destOrd="0" presId="urn:microsoft.com/office/officeart/2005/8/layout/orgChart1"/>
    <dgm:cxn modelId="{81820402-B064-4C20-93B3-F8365B07EDD7}" type="presParOf" srcId="{DA72BE10-C388-4803-97E0-6DF20D2DB1EC}" destId="{2B2C3835-45AA-403B-AD0C-80C107C775B3}" srcOrd="5" destOrd="0" presId="urn:microsoft.com/office/officeart/2005/8/layout/orgChart1"/>
    <dgm:cxn modelId="{46D5B5EE-2C63-4DB2-95AD-8F72B6030722}" type="presParOf" srcId="{2B2C3835-45AA-403B-AD0C-80C107C775B3}" destId="{EFA934B0-4ABD-4BF1-B491-CFDD30860DC5}" srcOrd="0" destOrd="0" presId="urn:microsoft.com/office/officeart/2005/8/layout/orgChart1"/>
    <dgm:cxn modelId="{763C58BD-4776-4F5E-A9E0-E9F068BEF854}" type="presParOf" srcId="{EFA934B0-4ABD-4BF1-B491-CFDD30860DC5}" destId="{2A8CD8DB-5BCD-4113-9A9C-6459EFF90C59}" srcOrd="0" destOrd="0" presId="urn:microsoft.com/office/officeart/2005/8/layout/orgChart1"/>
    <dgm:cxn modelId="{1845E21A-6DF8-435F-A057-CEC311090A94}" type="presParOf" srcId="{EFA934B0-4ABD-4BF1-B491-CFDD30860DC5}" destId="{83084A3C-7A9D-4EA9-968C-07CA2A4A5001}" srcOrd="1" destOrd="0" presId="urn:microsoft.com/office/officeart/2005/8/layout/orgChart1"/>
    <dgm:cxn modelId="{B2384CC8-9594-4B7B-85BE-FDE6CCB0E9C7}" type="presParOf" srcId="{2B2C3835-45AA-403B-AD0C-80C107C775B3}" destId="{FCC576BE-E07D-4693-B0FE-6FB0DDD513D5}" srcOrd="1" destOrd="0" presId="urn:microsoft.com/office/officeart/2005/8/layout/orgChart1"/>
    <dgm:cxn modelId="{E1C70DE2-1AD2-4EC5-AF7B-DFA6122F1102}" type="presParOf" srcId="{2B2C3835-45AA-403B-AD0C-80C107C775B3}" destId="{6FB42C64-D180-4083-BB9E-6432B6C5686F}" srcOrd="2" destOrd="0" presId="urn:microsoft.com/office/officeart/2005/8/layout/orgChart1"/>
    <dgm:cxn modelId="{AFCA38A9-3FD7-4F82-8F25-CE66C32120BA}" type="presParOf" srcId="{5D878F85-D910-414F-A076-3B5FCDD7C815}" destId="{F4F7C813-B727-4282-8CE7-82E30BEAB1F3}"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447BAE-4202-4FD6-B20F-0B70D30D2C51}"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2B639E89-0919-49F8-B402-E15AFEAC8053}">
      <dgm:prSet phldrT="[Text]"/>
      <dgm:spPr/>
      <dgm:t>
        <a:bodyPr/>
        <a:lstStyle/>
        <a:p>
          <a:r>
            <a:rPr lang="en-US" dirty="0" smtClean="0"/>
            <a:t>Gifts</a:t>
          </a:r>
          <a:endParaRPr lang="en-US" dirty="0"/>
        </a:p>
      </dgm:t>
    </dgm:pt>
    <dgm:pt modelId="{0FF8A0AA-0E00-4CBB-A48F-5789FE2DB977}" type="parTrans" cxnId="{134408A7-7B1C-46DF-BDA9-2996B3351604}">
      <dgm:prSet/>
      <dgm:spPr/>
      <dgm:t>
        <a:bodyPr/>
        <a:lstStyle/>
        <a:p>
          <a:endParaRPr lang="en-US"/>
        </a:p>
      </dgm:t>
    </dgm:pt>
    <dgm:pt modelId="{5A91930B-851F-4717-85F3-3128AE84D5B7}" type="sibTrans" cxnId="{134408A7-7B1C-46DF-BDA9-2996B3351604}">
      <dgm:prSet/>
      <dgm:spPr>
        <a:solidFill>
          <a:srgbClr val="FFC000"/>
        </a:solidFill>
      </dgm:spPr>
      <dgm:t>
        <a:bodyPr/>
        <a:lstStyle/>
        <a:p>
          <a:endParaRPr lang="en-US" dirty="0"/>
        </a:p>
      </dgm:t>
    </dgm:pt>
    <dgm:pt modelId="{9A863BC8-9632-41AE-AC96-02C537523929}">
      <dgm:prSet phldrT="[Text]" phldr="1"/>
      <dgm:spPr/>
      <dgm:t>
        <a:bodyPr/>
        <a:lstStyle/>
        <a:p>
          <a:endParaRPr lang="en-US" dirty="0"/>
        </a:p>
      </dgm:t>
    </dgm:pt>
    <dgm:pt modelId="{31DA8B91-ADB9-4560-AF92-CD32088ACA9E}" type="parTrans" cxnId="{33FC10D1-2D83-46A1-AD53-BC12F68566A9}">
      <dgm:prSet/>
      <dgm:spPr/>
      <dgm:t>
        <a:bodyPr/>
        <a:lstStyle/>
        <a:p>
          <a:endParaRPr lang="en-US"/>
        </a:p>
      </dgm:t>
    </dgm:pt>
    <dgm:pt modelId="{8738D065-D7C4-48D0-9F5F-749501A54C8B}" type="sibTrans" cxnId="{33FC10D1-2D83-46A1-AD53-BC12F68566A9}">
      <dgm:prSet/>
      <dgm:spPr/>
      <dgm:t>
        <a:bodyPr/>
        <a:lstStyle/>
        <a:p>
          <a:endParaRPr lang="en-US"/>
        </a:p>
      </dgm:t>
    </dgm:pt>
    <dgm:pt modelId="{32AAC7C0-4158-4651-AA14-22B30B1BAB5C}">
      <dgm:prSet phldrT="[Text]"/>
      <dgm:spPr/>
      <dgm:t>
        <a:bodyPr/>
        <a:lstStyle/>
        <a:p>
          <a:r>
            <a:rPr lang="en-US" dirty="0" smtClean="0"/>
            <a:t>Post-employment</a:t>
          </a:r>
          <a:endParaRPr lang="en-US" dirty="0"/>
        </a:p>
      </dgm:t>
    </dgm:pt>
    <dgm:pt modelId="{8C592EFB-4CD5-4FB8-81F1-3325C4A2F348}" type="parTrans" cxnId="{CD770340-AF7C-4009-8EF9-18ED25145207}">
      <dgm:prSet/>
      <dgm:spPr/>
      <dgm:t>
        <a:bodyPr/>
        <a:lstStyle/>
        <a:p>
          <a:endParaRPr lang="en-US"/>
        </a:p>
      </dgm:t>
    </dgm:pt>
    <dgm:pt modelId="{E619072D-B726-431C-937E-3E52CD7131EA}" type="sibTrans" cxnId="{CD770340-AF7C-4009-8EF9-18ED25145207}">
      <dgm:prSet/>
      <dgm:spPr>
        <a:solidFill>
          <a:srgbClr val="FFC000"/>
        </a:solidFill>
      </dgm:spPr>
      <dgm:t>
        <a:bodyPr/>
        <a:lstStyle/>
        <a:p>
          <a:endParaRPr lang="en-US" dirty="0"/>
        </a:p>
      </dgm:t>
    </dgm:pt>
    <dgm:pt modelId="{BFD4051E-F984-483B-8995-FD86F0399D12}">
      <dgm:prSet phldrT="[Text]" phldr="1"/>
      <dgm:spPr/>
      <dgm:t>
        <a:bodyPr/>
        <a:lstStyle/>
        <a:p>
          <a:endParaRPr lang="en-US" dirty="0"/>
        </a:p>
      </dgm:t>
    </dgm:pt>
    <dgm:pt modelId="{53B68180-8251-48B7-AA60-5DC6C337C71C}" type="parTrans" cxnId="{66B1C5C3-2A49-4C7C-B1D8-9405C3A9159F}">
      <dgm:prSet/>
      <dgm:spPr/>
      <dgm:t>
        <a:bodyPr/>
        <a:lstStyle/>
        <a:p>
          <a:endParaRPr lang="en-US"/>
        </a:p>
      </dgm:t>
    </dgm:pt>
    <dgm:pt modelId="{AAF83A71-8B39-4486-9453-F638D9DBDF09}" type="sibTrans" cxnId="{66B1C5C3-2A49-4C7C-B1D8-9405C3A9159F}">
      <dgm:prSet/>
      <dgm:spPr/>
      <dgm:t>
        <a:bodyPr/>
        <a:lstStyle/>
        <a:p>
          <a:endParaRPr lang="en-US"/>
        </a:p>
      </dgm:t>
    </dgm:pt>
    <dgm:pt modelId="{C9E3C624-02B2-49C8-B907-4DB5042C7F72}">
      <dgm:prSet phldrT="[Text]"/>
      <dgm:spPr/>
      <dgm:t>
        <a:bodyPr/>
        <a:lstStyle/>
        <a:p>
          <a:r>
            <a:rPr lang="en-US" dirty="0" smtClean="0"/>
            <a:t>Conflict of interests</a:t>
          </a:r>
          <a:endParaRPr lang="en-US" dirty="0"/>
        </a:p>
      </dgm:t>
    </dgm:pt>
    <dgm:pt modelId="{E3C7A161-1270-4DF2-ADC9-EC5A761608C8}" type="parTrans" cxnId="{A3014A8E-B543-4AF4-97D3-85EB6623283E}">
      <dgm:prSet/>
      <dgm:spPr/>
      <dgm:t>
        <a:bodyPr/>
        <a:lstStyle/>
        <a:p>
          <a:endParaRPr lang="en-US"/>
        </a:p>
      </dgm:t>
    </dgm:pt>
    <dgm:pt modelId="{2522B85E-9098-453D-8BE5-19FD169FE499}" type="sibTrans" cxnId="{A3014A8E-B543-4AF4-97D3-85EB6623283E}">
      <dgm:prSet/>
      <dgm:spPr>
        <a:solidFill>
          <a:srgbClr val="FFC000"/>
        </a:solidFill>
      </dgm:spPr>
      <dgm:t>
        <a:bodyPr/>
        <a:lstStyle/>
        <a:p>
          <a:endParaRPr lang="en-US" dirty="0"/>
        </a:p>
      </dgm:t>
    </dgm:pt>
    <dgm:pt modelId="{22C210D7-4CBC-48A0-9F16-CA3A58CBCD06}">
      <dgm:prSet phldrT="[Text]" phldr="1"/>
      <dgm:spPr/>
      <dgm:t>
        <a:bodyPr/>
        <a:lstStyle/>
        <a:p>
          <a:endParaRPr lang="en-US" dirty="0"/>
        </a:p>
      </dgm:t>
    </dgm:pt>
    <dgm:pt modelId="{C7FBE926-A87F-4EAB-91F9-8F62C0714187}" type="parTrans" cxnId="{BE7A2D38-CAD7-42F0-92EB-125947D4AC0A}">
      <dgm:prSet/>
      <dgm:spPr/>
      <dgm:t>
        <a:bodyPr/>
        <a:lstStyle/>
        <a:p>
          <a:endParaRPr lang="en-US"/>
        </a:p>
      </dgm:t>
    </dgm:pt>
    <dgm:pt modelId="{2D70C661-7110-4865-AE8D-93B6129E2130}" type="sibTrans" cxnId="{BE7A2D38-CAD7-42F0-92EB-125947D4AC0A}">
      <dgm:prSet/>
      <dgm:spPr/>
      <dgm:t>
        <a:bodyPr/>
        <a:lstStyle/>
        <a:p>
          <a:endParaRPr lang="en-US"/>
        </a:p>
      </dgm:t>
    </dgm:pt>
    <dgm:pt modelId="{B53A04BB-C99F-4275-844E-685009CC3A31}">
      <dgm:prSet phldrT="[Text]"/>
      <dgm:spPr/>
      <dgm:t>
        <a:bodyPr/>
        <a:lstStyle/>
        <a:p>
          <a:r>
            <a:rPr lang="en-US" dirty="0" smtClean="0"/>
            <a:t>Nepotism </a:t>
          </a:r>
        </a:p>
      </dgm:t>
    </dgm:pt>
    <dgm:pt modelId="{89FE10C0-6838-49C1-AC26-3DDDD184DB16}" type="parTrans" cxnId="{463C2FD2-611F-4D36-8275-5BB7CEBB074B}">
      <dgm:prSet/>
      <dgm:spPr/>
      <dgm:t>
        <a:bodyPr/>
        <a:lstStyle/>
        <a:p>
          <a:endParaRPr lang="en-US"/>
        </a:p>
      </dgm:t>
    </dgm:pt>
    <dgm:pt modelId="{AF9DC95B-6747-434E-9AF9-B7E9D8221B0F}" type="sibTrans" cxnId="{463C2FD2-611F-4D36-8275-5BB7CEBB074B}">
      <dgm:prSet/>
      <dgm:spPr>
        <a:solidFill>
          <a:srgbClr val="FFC000"/>
        </a:solidFill>
      </dgm:spPr>
      <dgm:t>
        <a:bodyPr/>
        <a:lstStyle/>
        <a:p>
          <a:endParaRPr lang="en-US" dirty="0"/>
        </a:p>
      </dgm:t>
    </dgm:pt>
    <dgm:pt modelId="{C49B9100-C78A-43E6-BEF1-58D17CEEE5C6}" type="pres">
      <dgm:prSet presAssocID="{D1447BAE-4202-4FD6-B20F-0B70D30D2C51}" presName="Name0" presStyleCnt="0">
        <dgm:presLayoutVars>
          <dgm:chMax/>
          <dgm:chPref/>
          <dgm:dir/>
          <dgm:animLvl val="lvl"/>
        </dgm:presLayoutVars>
      </dgm:prSet>
      <dgm:spPr/>
      <dgm:t>
        <a:bodyPr/>
        <a:lstStyle/>
        <a:p>
          <a:endParaRPr lang="en-US"/>
        </a:p>
      </dgm:t>
    </dgm:pt>
    <dgm:pt modelId="{6AEFA4AC-C500-44EE-B406-808B8E28051B}" type="pres">
      <dgm:prSet presAssocID="{2B639E89-0919-49F8-B402-E15AFEAC8053}" presName="composite" presStyleCnt="0"/>
      <dgm:spPr/>
    </dgm:pt>
    <dgm:pt modelId="{8FE9F3D2-5CB3-495B-8AD2-5B360E303F33}" type="pres">
      <dgm:prSet presAssocID="{2B639E89-0919-49F8-B402-E15AFEAC8053}" presName="Parent1" presStyleLbl="node1" presStyleIdx="0" presStyleCnt="8" custLinFactNeighborY="0">
        <dgm:presLayoutVars>
          <dgm:chMax val="1"/>
          <dgm:chPref val="1"/>
          <dgm:bulletEnabled val="1"/>
        </dgm:presLayoutVars>
      </dgm:prSet>
      <dgm:spPr/>
      <dgm:t>
        <a:bodyPr/>
        <a:lstStyle/>
        <a:p>
          <a:endParaRPr lang="en-US"/>
        </a:p>
      </dgm:t>
    </dgm:pt>
    <dgm:pt modelId="{4F68B7D0-EF5C-485C-99A1-1EE1E471D92A}" type="pres">
      <dgm:prSet presAssocID="{2B639E89-0919-49F8-B402-E15AFEAC8053}" presName="Childtext1" presStyleLbl="revTx" presStyleIdx="0" presStyleCnt="4">
        <dgm:presLayoutVars>
          <dgm:chMax val="0"/>
          <dgm:chPref val="0"/>
          <dgm:bulletEnabled val="1"/>
        </dgm:presLayoutVars>
      </dgm:prSet>
      <dgm:spPr/>
      <dgm:t>
        <a:bodyPr/>
        <a:lstStyle/>
        <a:p>
          <a:endParaRPr lang="en-US"/>
        </a:p>
      </dgm:t>
    </dgm:pt>
    <dgm:pt modelId="{A8316443-2AC7-4B26-9B76-9F7DCFD9ECD6}" type="pres">
      <dgm:prSet presAssocID="{2B639E89-0919-49F8-B402-E15AFEAC8053}" presName="BalanceSpacing" presStyleCnt="0"/>
      <dgm:spPr/>
    </dgm:pt>
    <dgm:pt modelId="{964236A7-AA93-444E-8E2A-E903B3622572}" type="pres">
      <dgm:prSet presAssocID="{2B639E89-0919-49F8-B402-E15AFEAC8053}" presName="BalanceSpacing1" presStyleCnt="0"/>
      <dgm:spPr/>
    </dgm:pt>
    <dgm:pt modelId="{FCA0018F-46E4-4796-851A-0DB82EDB9294}" type="pres">
      <dgm:prSet presAssocID="{5A91930B-851F-4717-85F3-3128AE84D5B7}" presName="Accent1Text" presStyleLbl="node1" presStyleIdx="1" presStyleCnt="8"/>
      <dgm:spPr/>
      <dgm:t>
        <a:bodyPr/>
        <a:lstStyle/>
        <a:p>
          <a:endParaRPr lang="en-US"/>
        </a:p>
      </dgm:t>
    </dgm:pt>
    <dgm:pt modelId="{DC6D7F64-DBAA-44E9-A36E-B5C4E1BA5BB6}" type="pres">
      <dgm:prSet presAssocID="{5A91930B-851F-4717-85F3-3128AE84D5B7}" presName="spaceBetweenRectangles" presStyleCnt="0"/>
      <dgm:spPr/>
    </dgm:pt>
    <dgm:pt modelId="{72753BF0-0198-4C28-B400-C2DEE9867CF5}" type="pres">
      <dgm:prSet presAssocID="{32AAC7C0-4158-4651-AA14-22B30B1BAB5C}" presName="composite" presStyleCnt="0"/>
      <dgm:spPr/>
    </dgm:pt>
    <dgm:pt modelId="{F0440730-0AA3-43C5-98EB-44493E4E266D}" type="pres">
      <dgm:prSet presAssocID="{32AAC7C0-4158-4651-AA14-22B30B1BAB5C}" presName="Parent1" presStyleLbl="node1" presStyleIdx="2" presStyleCnt="8">
        <dgm:presLayoutVars>
          <dgm:chMax val="1"/>
          <dgm:chPref val="1"/>
          <dgm:bulletEnabled val="1"/>
        </dgm:presLayoutVars>
      </dgm:prSet>
      <dgm:spPr/>
      <dgm:t>
        <a:bodyPr/>
        <a:lstStyle/>
        <a:p>
          <a:endParaRPr lang="en-US"/>
        </a:p>
      </dgm:t>
    </dgm:pt>
    <dgm:pt modelId="{A38FFC6F-38A2-42B4-A369-3B9370F5857F}" type="pres">
      <dgm:prSet presAssocID="{32AAC7C0-4158-4651-AA14-22B30B1BAB5C}" presName="Childtext1" presStyleLbl="revTx" presStyleIdx="1" presStyleCnt="4">
        <dgm:presLayoutVars>
          <dgm:chMax val="0"/>
          <dgm:chPref val="0"/>
          <dgm:bulletEnabled val="1"/>
        </dgm:presLayoutVars>
      </dgm:prSet>
      <dgm:spPr/>
      <dgm:t>
        <a:bodyPr/>
        <a:lstStyle/>
        <a:p>
          <a:endParaRPr lang="en-US"/>
        </a:p>
      </dgm:t>
    </dgm:pt>
    <dgm:pt modelId="{15FC2304-2158-4D45-9282-0B80C03A52E2}" type="pres">
      <dgm:prSet presAssocID="{32AAC7C0-4158-4651-AA14-22B30B1BAB5C}" presName="BalanceSpacing" presStyleCnt="0"/>
      <dgm:spPr/>
    </dgm:pt>
    <dgm:pt modelId="{89FE8459-4B69-4410-9D1A-D17C9C990ADB}" type="pres">
      <dgm:prSet presAssocID="{32AAC7C0-4158-4651-AA14-22B30B1BAB5C}" presName="BalanceSpacing1" presStyleCnt="0"/>
      <dgm:spPr/>
    </dgm:pt>
    <dgm:pt modelId="{6528C832-383B-4AC6-82F8-5720C5B323A4}" type="pres">
      <dgm:prSet presAssocID="{E619072D-B726-431C-937E-3E52CD7131EA}" presName="Accent1Text" presStyleLbl="node1" presStyleIdx="3" presStyleCnt="8"/>
      <dgm:spPr/>
      <dgm:t>
        <a:bodyPr/>
        <a:lstStyle/>
        <a:p>
          <a:endParaRPr lang="en-US"/>
        </a:p>
      </dgm:t>
    </dgm:pt>
    <dgm:pt modelId="{779A83EE-F087-40E8-92E9-0F0DF6071A60}" type="pres">
      <dgm:prSet presAssocID="{E619072D-B726-431C-937E-3E52CD7131EA}" presName="spaceBetweenRectangles" presStyleCnt="0"/>
      <dgm:spPr/>
    </dgm:pt>
    <dgm:pt modelId="{CA237A07-9504-4E08-A1AA-B3B89878B272}" type="pres">
      <dgm:prSet presAssocID="{C9E3C624-02B2-49C8-B907-4DB5042C7F72}" presName="composite" presStyleCnt="0"/>
      <dgm:spPr/>
    </dgm:pt>
    <dgm:pt modelId="{27A43B98-52C9-46B7-953A-BCE022F72E07}" type="pres">
      <dgm:prSet presAssocID="{C9E3C624-02B2-49C8-B907-4DB5042C7F72}" presName="Parent1" presStyleLbl="node1" presStyleIdx="4" presStyleCnt="8">
        <dgm:presLayoutVars>
          <dgm:chMax val="1"/>
          <dgm:chPref val="1"/>
          <dgm:bulletEnabled val="1"/>
        </dgm:presLayoutVars>
      </dgm:prSet>
      <dgm:spPr/>
      <dgm:t>
        <a:bodyPr/>
        <a:lstStyle/>
        <a:p>
          <a:endParaRPr lang="en-US"/>
        </a:p>
      </dgm:t>
    </dgm:pt>
    <dgm:pt modelId="{6091FA40-E4E7-4A61-800E-BA08C019DC03}" type="pres">
      <dgm:prSet presAssocID="{C9E3C624-02B2-49C8-B907-4DB5042C7F72}" presName="Childtext1" presStyleLbl="revTx" presStyleIdx="2" presStyleCnt="4">
        <dgm:presLayoutVars>
          <dgm:chMax val="0"/>
          <dgm:chPref val="0"/>
          <dgm:bulletEnabled val="1"/>
        </dgm:presLayoutVars>
      </dgm:prSet>
      <dgm:spPr/>
      <dgm:t>
        <a:bodyPr/>
        <a:lstStyle/>
        <a:p>
          <a:endParaRPr lang="en-US"/>
        </a:p>
      </dgm:t>
    </dgm:pt>
    <dgm:pt modelId="{15CF5B39-1106-4958-B880-9AEADF0F0878}" type="pres">
      <dgm:prSet presAssocID="{C9E3C624-02B2-49C8-B907-4DB5042C7F72}" presName="BalanceSpacing" presStyleCnt="0"/>
      <dgm:spPr/>
    </dgm:pt>
    <dgm:pt modelId="{31955879-5A2F-4B72-9920-ED02CB307FCD}" type="pres">
      <dgm:prSet presAssocID="{C9E3C624-02B2-49C8-B907-4DB5042C7F72}" presName="BalanceSpacing1" presStyleCnt="0"/>
      <dgm:spPr/>
    </dgm:pt>
    <dgm:pt modelId="{B9B98CF3-4F00-48F2-89DA-7F728C90CB38}" type="pres">
      <dgm:prSet presAssocID="{2522B85E-9098-453D-8BE5-19FD169FE499}" presName="Accent1Text" presStyleLbl="node1" presStyleIdx="5" presStyleCnt="8"/>
      <dgm:spPr/>
      <dgm:t>
        <a:bodyPr/>
        <a:lstStyle/>
        <a:p>
          <a:endParaRPr lang="en-US"/>
        </a:p>
      </dgm:t>
    </dgm:pt>
    <dgm:pt modelId="{05AA8424-465E-47A0-A0DF-3D7DCA06F64D}" type="pres">
      <dgm:prSet presAssocID="{2522B85E-9098-453D-8BE5-19FD169FE499}" presName="spaceBetweenRectangles" presStyleCnt="0"/>
      <dgm:spPr/>
    </dgm:pt>
    <dgm:pt modelId="{7575D6C0-65C6-4F37-9C75-013ABAF04601}" type="pres">
      <dgm:prSet presAssocID="{B53A04BB-C99F-4275-844E-685009CC3A31}" presName="composite" presStyleCnt="0"/>
      <dgm:spPr/>
    </dgm:pt>
    <dgm:pt modelId="{73FDB6EA-09A6-4394-93C2-9F41C88B1AE3}" type="pres">
      <dgm:prSet presAssocID="{B53A04BB-C99F-4275-844E-685009CC3A31}" presName="Parent1" presStyleLbl="node1" presStyleIdx="6" presStyleCnt="8">
        <dgm:presLayoutVars>
          <dgm:chMax val="1"/>
          <dgm:chPref val="1"/>
          <dgm:bulletEnabled val="1"/>
        </dgm:presLayoutVars>
      </dgm:prSet>
      <dgm:spPr/>
      <dgm:t>
        <a:bodyPr/>
        <a:lstStyle/>
        <a:p>
          <a:endParaRPr lang="en-US"/>
        </a:p>
      </dgm:t>
    </dgm:pt>
    <dgm:pt modelId="{ADF9F904-27DA-4CED-BB3D-EDD47C6FDCD6}" type="pres">
      <dgm:prSet presAssocID="{B53A04BB-C99F-4275-844E-685009CC3A31}" presName="Childtext1" presStyleLbl="revTx" presStyleIdx="3" presStyleCnt="4">
        <dgm:presLayoutVars>
          <dgm:chMax val="0"/>
          <dgm:chPref val="0"/>
          <dgm:bulletEnabled val="1"/>
        </dgm:presLayoutVars>
      </dgm:prSet>
      <dgm:spPr/>
    </dgm:pt>
    <dgm:pt modelId="{BC33A6D2-5078-4F8C-A671-75514DAC33F8}" type="pres">
      <dgm:prSet presAssocID="{B53A04BB-C99F-4275-844E-685009CC3A31}" presName="BalanceSpacing" presStyleCnt="0"/>
      <dgm:spPr/>
    </dgm:pt>
    <dgm:pt modelId="{5B507202-FF2D-4D54-BEB5-9F1EAF6FFCDE}" type="pres">
      <dgm:prSet presAssocID="{B53A04BB-C99F-4275-844E-685009CC3A31}" presName="BalanceSpacing1" presStyleCnt="0"/>
      <dgm:spPr/>
    </dgm:pt>
    <dgm:pt modelId="{460DA98A-F2E0-40CD-8AEE-4ECE922926FF}" type="pres">
      <dgm:prSet presAssocID="{AF9DC95B-6747-434E-9AF9-B7E9D8221B0F}" presName="Accent1Text" presStyleLbl="node1" presStyleIdx="7" presStyleCnt="8"/>
      <dgm:spPr/>
      <dgm:t>
        <a:bodyPr/>
        <a:lstStyle/>
        <a:p>
          <a:endParaRPr lang="en-US"/>
        </a:p>
      </dgm:t>
    </dgm:pt>
  </dgm:ptLst>
  <dgm:cxnLst>
    <dgm:cxn modelId="{A3014A8E-B543-4AF4-97D3-85EB6623283E}" srcId="{D1447BAE-4202-4FD6-B20F-0B70D30D2C51}" destId="{C9E3C624-02B2-49C8-B907-4DB5042C7F72}" srcOrd="2" destOrd="0" parTransId="{E3C7A161-1270-4DF2-ADC9-EC5A761608C8}" sibTransId="{2522B85E-9098-453D-8BE5-19FD169FE499}"/>
    <dgm:cxn modelId="{09CCB5AC-9D26-4E16-B266-371E3C76999F}" type="presOf" srcId="{AF9DC95B-6747-434E-9AF9-B7E9D8221B0F}" destId="{460DA98A-F2E0-40CD-8AEE-4ECE922926FF}" srcOrd="0" destOrd="0" presId="urn:microsoft.com/office/officeart/2008/layout/AlternatingHexagons"/>
    <dgm:cxn modelId="{50E3396F-8962-46C5-B473-4A92438DD3EC}" type="presOf" srcId="{C9E3C624-02B2-49C8-B907-4DB5042C7F72}" destId="{27A43B98-52C9-46B7-953A-BCE022F72E07}" srcOrd="0" destOrd="0" presId="urn:microsoft.com/office/officeart/2008/layout/AlternatingHexagons"/>
    <dgm:cxn modelId="{BD10CB05-6A0B-446C-BB43-8DE64784881D}" type="presOf" srcId="{9A863BC8-9632-41AE-AC96-02C537523929}" destId="{4F68B7D0-EF5C-485C-99A1-1EE1E471D92A}" srcOrd="0" destOrd="0" presId="urn:microsoft.com/office/officeart/2008/layout/AlternatingHexagons"/>
    <dgm:cxn modelId="{B0B17781-A25C-4419-AF11-CC188DA3E07A}" type="presOf" srcId="{E619072D-B726-431C-937E-3E52CD7131EA}" destId="{6528C832-383B-4AC6-82F8-5720C5B323A4}" srcOrd="0" destOrd="0" presId="urn:microsoft.com/office/officeart/2008/layout/AlternatingHexagons"/>
    <dgm:cxn modelId="{463C2FD2-611F-4D36-8275-5BB7CEBB074B}" srcId="{D1447BAE-4202-4FD6-B20F-0B70D30D2C51}" destId="{B53A04BB-C99F-4275-844E-685009CC3A31}" srcOrd="3" destOrd="0" parTransId="{89FE10C0-6838-49C1-AC26-3DDDD184DB16}" sibTransId="{AF9DC95B-6747-434E-9AF9-B7E9D8221B0F}"/>
    <dgm:cxn modelId="{55728D6E-46A4-4F03-9363-88CADF7E2367}" type="presOf" srcId="{5A91930B-851F-4717-85F3-3128AE84D5B7}" destId="{FCA0018F-46E4-4796-851A-0DB82EDB9294}" srcOrd="0" destOrd="0" presId="urn:microsoft.com/office/officeart/2008/layout/AlternatingHexagons"/>
    <dgm:cxn modelId="{CD770340-AF7C-4009-8EF9-18ED25145207}" srcId="{D1447BAE-4202-4FD6-B20F-0B70D30D2C51}" destId="{32AAC7C0-4158-4651-AA14-22B30B1BAB5C}" srcOrd="1" destOrd="0" parTransId="{8C592EFB-4CD5-4FB8-81F1-3325C4A2F348}" sibTransId="{E619072D-B726-431C-937E-3E52CD7131EA}"/>
    <dgm:cxn modelId="{3677677B-479F-42C9-9354-2DFF01CEDB5B}" type="presOf" srcId="{2522B85E-9098-453D-8BE5-19FD169FE499}" destId="{B9B98CF3-4F00-48F2-89DA-7F728C90CB38}" srcOrd="0" destOrd="0" presId="urn:microsoft.com/office/officeart/2008/layout/AlternatingHexagons"/>
    <dgm:cxn modelId="{2A6F020B-3C2C-444D-AF76-CC6850754935}" type="presOf" srcId="{22C210D7-4CBC-48A0-9F16-CA3A58CBCD06}" destId="{6091FA40-E4E7-4A61-800E-BA08C019DC03}" srcOrd="0" destOrd="0" presId="urn:microsoft.com/office/officeart/2008/layout/AlternatingHexagons"/>
    <dgm:cxn modelId="{BE7A2D38-CAD7-42F0-92EB-125947D4AC0A}" srcId="{C9E3C624-02B2-49C8-B907-4DB5042C7F72}" destId="{22C210D7-4CBC-48A0-9F16-CA3A58CBCD06}" srcOrd="0" destOrd="0" parTransId="{C7FBE926-A87F-4EAB-91F9-8F62C0714187}" sibTransId="{2D70C661-7110-4865-AE8D-93B6129E2130}"/>
    <dgm:cxn modelId="{0AC1934D-C238-4B26-85D2-E62C46DA6A61}" type="presOf" srcId="{32AAC7C0-4158-4651-AA14-22B30B1BAB5C}" destId="{F0440730-0AA3-43C5-98EB-44493E4E266D}" srcOrd="0" destOrd="0" presId="urn:microsoft.com/office/officeart/2008/layout/AlternatingHexagons"/>
    <dgm:cxn modelId="{BEC5BDF5-F030-42EC-B7A1-BC2DA84BC775}" type="presOf" srcId="{B53A04BB-C99F-4275-844E-685009CC3A31}" destId="{73FDB6EA-09A6-4394-93C2-9F41C88B1AE3}" srcOrd="0" destOrd="0" presId="urn:microsoft.com/office/officeart/2008/layout/AlternatingHexagons"/>
    <dgm:cxn modelId="{19AED841-E076-45AE-9CDF-D8C5015163F4}" type="presOf" srcId="{2B639E89-0919-49F8-B402-E15AFEAC8053}" destId="{8FE9F3D2-5CB3-495B-8AD2-5B360E303F33}" srcOrd="0" destOrd="0" presId="urn:microsoft.com/office/officeart/2008/layout/AlternatingHexagons"/>
    <dgm:cxn modelId="{8EED65EC-F847-4E9E-87DD-504074E8939A}" type="presOf" srcId="{BFD4051E-F984-483B-8995-FD86F0399D12}" destId="{A38FFC6F-38A2-42B4-A369-3B9370F5857F}" srcOrd="0" destOrd="0" presId="urn:microsoft.com/office/officeart/2008/layout/AlternatingHexagons"/>
    <dgm:cxn modelId="{134408A7-7B1C-46DF-BDA9-2996B3351604}" srcId="{D1447BAE-4202-4FD6-B20F-0B70D30D2C51}" destId="{2B639E89-0919-49F8-B402-E15AFEAC8053}" srcOrd="0" destOrd="0" parTransId="{0FF8A0AA-0E00-4CBB-A48F-5789FE2DB977}" sibTransId="{5A91930B-851F-4717-85F3-3128AE84D5B7}"/>
    <dgm:cxn modelId="{66B1C5C3-2A49-4C7C-B1D8-9405C3A9159F}" srcId="{32AAC7C0-4158-4651-AA14-22B30B1BAB5C}" destId="{BFD4051E-F984-483B-8995-FD86F0399D12}" srcOrd="0" destOrd="0" parTransId="{53B68180-8251-48B7-AA60-5DC6C337C71C}" sibTransId="{AAF83A71-8B39-4486-9453-F638D9DBDF09}"/>
    <dgm:cxn modelId="{33FC10D1-2D83-46A1-AD53-BC12F68566A9}" srcId="{2B639E89-0919-49F8-B402-E15AFEAC8053}" destId="{9A863BC8-9632-41AE-AC96-02C537523929}" srcOrd="0" destOrd="0" parTransId="{31DA8B91-ADB9-4560-AF92-CD32088ACA9E}" sibTransId="{8738D065-D7C4-48D0-9F5F-749501A54C8B}"/>
    <dgm:cxn modelId="{B0B9AAF1-C95E-4478-B1E3-B13661575B02}" type="presOf" srcId="{D1447BAE-4202-4FD6-B20F-0B70D30D2C51}" destId="{C49B9100-C78A-43E6-BEF1-58D17CEEE5C6}" srcOrd="0" destOrd="0" presId="urn:microsoft.com/office/officeart/2008/layout/AlternatingHexagons"/>
    <dgm:cxn modelId="{03F6EB21-1292-417E-A9F5-62E5728439BA}" type="presParOf" srcId="{C49B9100-C78A-43E6-BEF1-58D17CEEE5C6}" destId="{6AEFA4AC-C500-44EE-B406-808B8E28051B}" srcOrd="0" destOrd="0" presId="urn:microsoft.com/office/officeart/2008/layout/AlternatingHexagons"/>
    <dgm:cxn modelId="{FE3F2C91-AF91-45AD-BFA5-4E2591D21C82}" type="presParOf" srcId="{6AEFA4AC-C500-44EE-B406-808B8E28051B}" destId="{8FE9F3D2-5CB3-495B-8AD2-5B360E303F33}" srcOrd="0" destOrd="0" presId="urn:microsoft.com/office/officeart/2008/layout/AlternatingHexagons"/>
    <dgm:cxn modelId="{FAFBA600-E22E-45C2-B462-63366322D835}" type="presParOf" srcId="{6AEFA4AC-C500-44EE-B406-808B8E28051B}" destId="{4F68B7D0-EF5C-485C-99A1-1EE1E471D92A}" srcOrd="1" destOrd="0" presId="urn:microsoft.com/office/officeart/2008/layout/AlternatingHexagons"/>
    <dgm:cxn modelId="{2F2D7F06-D612-4D9C-AB1F-2F5DB394F079}" type="presParOf" srcId="{6AEFA4AC-C500-44EE-B406-808B8E28051B}" destId="{A8316443-2AC7-4B26-9B76-9F7DCFD9ECD6}" srcOrd="2" destOrd="0" presId="urn:microsoft.com/office/officeart/2008/layout/AlternatingHexagons"/>
    <dgm:cxn modelId="{71A581E7-47B2-4A80-B354-B95327EA0377}" type="presParOf" srcId="{6AEFA4AC-C500-44EE-B406-808B8E28051B}" destId="{964236A7-AA93-444E-8E2A-E903B3622572}" srcOrd="3" destOrd="0" presId="urn:microsoft.com/office/officeart/2008/layout/AlternatingHexagons"/>
    <dgm:cxn modelId="{9DD996A5-AA92-409C-9367-BC730337D792}" type="presParOf" srcId="{6AEFA4AC-C500-44EE-B406-808B8E28051B}" destId="{FCA0018F-46E4-4796-851A-0DB82EDB9294}" srcOrd="4" destOrd="0" presId="urn:microsoft.com/office/officeart/2008/layout/AlternatingHexagons"/>
    <dgm:cxn modelId="{E60082C7-261B-44B1-8DD6-103924266159}" type="presParOf" srcId="{C49B9100-C78A-43E6-BEF1-58D17CEEE5C6}" destId="{DC6D7F64-DBAA-44E9-A36E-B5C4E1BA5BB6}" srcOrd="1" destOrd="0" presId="urn:microsoft.com/office/officeart/2008/layout/AlternatingHexagons"/>
    <dgm:cxn modelId="{DDB52C9E-A503-4D9E-B3D7-B49306A34E64}" type="presParOf" srcId="{C49B9100-C78A-43E6-BEF1-58D17CEEE5C6}" destId="{72753BF0-0198-4C28-B400-C2DEE9867CF5}" srcOrd="2" destOrd="0" presId="urn:microsoft.com/office/officeart/2008/layout/AlternatingHexagons"/>
    <dgm:cxn modelId="{BD665A2F-A307-4DA6-8C34-E14FAE8ACAA6}" type="presParOf" srcId="{72753BF0-0198-4C28-B400-C2DEE9867CF5}" destId="{F0440730-0AA3-43C5-98EB-44493E4E266D}" srcOrd="0" destOrd="0" presId="urn:microsoft.com/office/officeart/2008/layout/AlternatingHexagons"/>
    <dgm:cxn modelId="{55C8B834-2A17-4096-B720-38351E876CA3}" type="presParOf" srcId="{72753BF0-0198-4C28-B400-C2DEE9867CF5}" destId="{A38FFC6F-38A2-42B4-A369-3B9370F5857F}" srcOrd="1" destOrd="0" presId="urn:microsoft.com/office/officeart/2008/layout/AlternatingHexagons"/>
    <dgm:cxn modelId="{68519D0F-CC56-45E5-A6CC-D7974F888413}" type="presParOf" srcId="{72753BF0-0198-4C28-B400-C2DEE9867CF5}" destId="{15FC2304-2158-4D45-9282-0B80C03A52E2}" srcOrd="2" destOrd="0" presId="urn:microsoft.com/office/officeart/2008/layout/AlternatingHexagons"/>
    <dgm:cxn modelId="{32921A6C-329A-4B19-A316-7D9DA55EEA57}" type="presParOf" srcId="{72753BF0-0198-4C28-B400-C2DEE9867CF5}" destId="{89FE8459-4B69-4410-9D1A-D17C9C990ADB}" srcOrd="3" destOrd="0" presId="urn:microsoft.com/office/officeart/2008/layout/AlternatingHexagons"/>
    <dgm:cxn modelId="{141D6E35-8AD2-4535-AB01-2D9CE8F8BB1E}" type="presParOf" srcId="{72753BF0-0198-4C28-B400-C2DEE9867CF5}" destId="{6528C832-383B-4AC6-82F8-5720C5B323A4}" srcOrd="4" destOrd="0" presId="urn:microsoft.com/office/officeart/2008/layout/AlternatingHexagons"/>
    <dgm:cxn modelId="{128813EF-8ACA-447C-8DE6-D7EBC6B1B2E0}" type="presParOf" srcId="{C49B9100-C78A-43E6-BEF1-58D17CEEE5C6}" destId="{779A83EE-F087-40E8-92E9-0F0DF6071A60}" srcOrd="3" destOrd="0" presId="urn:microsoft.com/office/officeart/2008/layout/AlternatingHexagons"/>
    <dgm:cxn modelId="{DD0F250F-2D86-411B-B40F-AEF9378E3229}" type="presParOf" srcId="{C49B9100-C78A-43E6-BEF1-58D17CEEE5C6}" destId="{CA237A07-9504-4E08-A1AA-B3B89878B272}" srcOrd="4" destOrd="0" presId="urn:microsoft.com/office/officeart/2008/layout/AlternatingHexagons"/>
    <dgm:cxn modelId="{8AFC26C8-ED60-4EF0-9AC3-90E224593E83}" type="presParOf" srcId="{CA237A07-9504-4E08-A1AA-B3B89878B272}" destId="{27A43B98-52C9-46B7-953A-BCE022F72E07}" srcOrd="0" destOrd="0" presId="urn:microsoft.com/office/officeart/2008/layout/AlternatingHexagons"/>
    <dgm:cxn modelId="{9D39C20F-DFE0-42AD-AA23-BEBF52C19920}" type="presParOf" srcId="{CA237A07-9504-4E08-A1AA-B3B89878B272}" destId="{6091FA40-E4E7-4A61-800E-BA08C019DC03}" srcOrd="1" destOrd="0" presId="urn:microsoft.com/office/officeart/2008/layout/AlternatingHexagons"/>
    <dgm:cxn modelId="{C2542A7C-0A5F-4195-A0AC-5770C1917F4D}" type="presParOf" srcId="{CA237A07-9504-4E08-A1AA-B3B89878B272}" destId="{15CF5B39-1106-4958-B880-9AEADF0F0878}" srcOrd="2" destOrd="0" presId="urn:microsoft.com/office/officeart/2008/layout/AlternatingHexagons"/>
    <dgm:cxn modelId="{6A244773-CF73-4311-9A37-A16578F4B0DD}" type="presParOf" srcId="{CA237A07-9504-4E08-A1AA-B3B89878B272}" destId="{31955879-5A2F-4B72-9920-ED02CB307FCD}" srcOrd="3" destOrd="0" presId="urn:microsoft.com/office/officeart/2008/layout/AlternatingHexagons"/>
    <dgm:cxn modelId="{2680FBD0-020A-48BC-B7DE-2DEF80836974}" type="presParOf" srcId="{CA237A07-9504-4E08-A1AA-B3B89878B272}" destId="{B9B98CF3-4F00-48F2-89DA-7F728C90CB38}" srcOrd="4" destOrd="0" presId="urn:microsoft.com/office/officeart/2008/layout/AlternatingHexagons"/>
    <dgm:cxn modelId="{E809197E-C0F1-4F33-8CB8-754054B4F0D3}" type="presParOf" srcId="{C49B9100-C78A-43E6-BEF1-58D17CEEE5C6}" destId="{05AA8424-465E-47A0-A0DF-3D7DCA06F64D}" srcOrd="5" destOrd="0" presId="urn:microsoft.com/office/officeart/2008/layout/AlternatingHexagons"/>
    <dgm:cxn modelId="{FF54E651-5ECC-4078-8814-ADBE2A885485}" type="presParOf" srcId="{C49B9100-C78A-43E6-BEF1-58D17CEEE5C6}" destId="{7575D6C0-65C6-4F37-9C75-013ABAF04601}" srcOrd="6" destOrd="0" presId="urn:microsoft.com/office/officeart/2008/layout/AlternatingHexagons"/>
    <dgm:cxn modelId="{4A7E4148-FEDD-4F09-A5BE-E65DC999FF4F}" type="presParOf" srcId="{7575D6C0-65C6-4F37-9C75-013ABAF04601}" destId="{73FDB6EA-09A6-4394-93C2-9F41C88B1AE3}" srcOrd="0" destOrd="0" presId="urn:microsoft.com/office/officeart/2008/layout/AlternatingHexagons"/>
    <dgm:cxn modelId="{ABC7D6F4-8567-4C15-B718-4E99E7A1FD50}" type="presParOf" srcId="{7575D6C0-65C6-4F37-9C75-013ABAF04601}" destId="{ADF9F904-27DA-4CED-BB3D-EDD47C6FDCD6}" srcOrd="1" destOrd="0" presId="urn:microsoft.com/office/officeart/2008/layout/AlternatingHexagons"/>
    <dgm:cxn modelId="{468C5FAF-9AA0-49EB-8634-2FC0A09A87FD}" type="presParOf" srcId="{7575D6C0-65C6-4F37-9C75-013ABAF04601}" destId="{BC33A6D2-5078-4F8C-A671-75514DAC33F8}" srcOrd="2" destOrd="0" presId="urn:microsoft.com/office/officeart/2008/layout/AlternatingHexagons"/>
    <dgm:cxn modelId="{391A6A8F-F175-4A92-AEE0-C15000C9D33A}" type="presParOf" srcId="{7575D6C0-65C6-4F37-9C75-013ABAF04601}" destId="{5B507202-FF2D-4D54-BEB5-9F1EAF6FFCDE}" srcOrd="3" destOrd="0" presId="urn:microsoft.com/office/officeart/2008/layout/AlternatingHexagons"/>
    <dgm:cxn modelId="{6918C288-4DA0-42FC-96B5-991E210A864B}" type="presParOf" srcId="{7575D6C0-65C6-4F37-9C75-013ABAF04601}" destId="{460DA98A-F2E0-40CD-8AEE-4ECE922926FF}"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9770E9-6EFB-4E6F-9FFC-2472CCFCDA5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CAF8C52-7032-4715-B513-C886DAEF3B3F}">
      <dgm:prSet phldrT="[Text]"/>
      <dgm:spPr>
        <a:solidFill>
          <a:srgbClr val="FFC000"/>
        </a:solidFill>
      </dgm:spPr>
      <dgm:t>
        <a:bodyPr/>
        <a:lstStyle/>
        <a:p>
          <a:r>
            <a:rPr lang="en-US" dirty="0" smtClean="0">
              <a:solidFill>
                <a:srgbClr val="002060"/>
              </a:solidFill>
              <a:latin typeface="Arial Black" panose="020B0A04020102020204" pitchFamily="34" charset="0"/>
            </a:rPr>
            <a:t>What is a “gift”? </a:t>
          </a:r>
          <a:endParaRPr lang="en-US" dirty="0">
            <a:solidFill>
              <a:srgbClr val="002060"/>
            </a:solidFill>
            <a:latin typeface="Arial Black" panose="020B0A04020102020204" pitchFamily="34" charset="0"/>
          </a:endParaRPr>
        </a:p>
      </dgm:t>
    </dgm:pt>
    <dgm:pt modelId="{E1D5CFD4-CE43-4900-9A71-818EF9361C55}" type="parTrans" cxnId="{F2B2795E-DFA1-4B88-9EDF-C05F599D11A3}">
      <dgm:prSet/>
      <dgm:spPr/>
      <dgm:t>
        <a:bodyPr/>
        <a:lstStyle/>
        <a:p>
          <a:endParaRPr lang="en-US"/>
        </a:p>
      </dgm:t>
    </dgm:pt>
    <dgm:pt modelId="{7E12DE24-CA67-4E00-9F8C-53BF79D65239}" type="sibTrans" cxnId="{F2B2795E-DFA1-4B88-9EDF-C05F599D11A3}">
      <dgm:prSet/>
      <dgm:spPr/>
      <dgm:t>
        <a:bodyPr/>
        <a:lstStyle/>
        <a:p>
          <a:endParaRPr lang="en-US"/>
        </a:p>
      </dgm:t>
    </dgm:pt>
    <dgm:pt modelId="{665AE7B5-F7CF-4A17-9C16-8D756B0D166C}">
      <dgm:prSet phldrT="[Text]"/>
      <dgm:spPr>
        <a:solidFill>
          <a:srgbClr val="002060">
            <a:alpha val="90000"/>
          </a:srgbClr>
        </a:solidFill>
      </dgm:spPr>
      <dgm:t>
        <a:bodyPr/>
        <a:lstStyle/>
        <a:p>
          <a:r>
            <a:rPr lang="en-US" dirty="0" smtClean="0">
              <a:solidFill>
                <a:srgbClr val="FFC000"/>
              </a:solidFill>
            </a:rPr>
            <a:t>Gift</a:t>
          </a:r>
          <a:endParaRPr lang="en-US" dirty="0">
            <a:solidFill>
              <a:srgbClr val="FFC000"/>
            </a:solidFill>
          </a:endParaRPr>
        </a:p>
      </dgm:t>
    </dgm:pt>
    <dgm:pt modelId="{230D22F1-6020-40EE-881F-B6F826079972}" type="parTrans" cxnId="{A6E61824-8B3F-4B77-A34C-96D1E3307BD1}">
      <dgm:prSet/>
      <dgm:spPr/>
      <dgm:t>
        <a:bodyPr/>
        <a:lstStyle/>
        <a:p>
          <a:endParaRPr lang="en-US"/>
        </a:p>
      </dgm:t>
    </dgm:pt>
    <dgm:pt modelId="{388F66E7-4368-4474-9FC9-ACC89C084E20}" type="sibTrans" cxnId="{A6E61824-8B3F-4B77-A34C-96D1E3307BD1}">
      <dgm:prSet/>
      <dgm:spPr/>
      <dgm:t>
        <a:bodyPr/>
        <a:lstStyle/>
        <a:p>
          <a:endParaRPr lang="en-US"/>
        </a:p>
      </dgm:t>
    </dgm:pt>
    <dgm:pt modelId="{3362552A-5CA4-4B1D-97C9-99229F9156A3}">
      <dgm:prSet phldrT="[Text]"/>
      <dgm:spPr>
        <a:solidFill>
          <a:srgbClr val="FFC000"/>
        </a:solidFill>
      </dgm:spPr>
      <dgm:t>
        <a:bodyPr/>
        <a:lstStyle/>
        <a:p>
          <a:r>
            <a:rPr lang="en-US" dirty="0" smtClean="0">
              <a:solidFill>
                <a:srgbClr val="002060"/>
              </a:solidFill>
              <a:latin typeface="Arial Black" panose="020B0A04020102020204" pitchFamily="34" charset="0"/>
            </a:rPr>
            <a:t>When is something not a “gift”? </a:t>
          </a:r>
          <a:endParaRPr lang="en-US" dirty="0">
            <a:solidFill>
              <a:srgbClr val="002060"/>
            </a:solidFill>
            <a:latin typeface="Arial Black" panose="020B0A04020102020204" pitchFamily="34" charset="0"/>
          </a:endParaRPr>
        </a:p>
      </dgm:t>
    </dgm:pt>
    <dgm:pt modelId="{34C3EF8E-EA9D-4BCE-B29E-D388939271B2}" type="parTrans" cxnId="{CADB7150-A480-49E9-A143-691A22FB6F1F}">
      <dgm:prSet/>
      <dgm:spPr/>
      <dgm:t>
        <a:bodyPr/>
        <a:lstStyle/>
        <a:p>
          <a:endParaRPr lang="en-US"/>
        </a:p>
      </dgm:t>
    </dgm:pt>
    <dgm:pt modelId="{64496950-EB6E-46CB-8659-BCC693A9C9B4}" type="sibTrans" cxnId="{CADB7150-A480-49E9-A143-691A22FB6F1F}">
      <dgm:prSet/>
      <dgm:spPr/>
      <dgm:t>
        <a:bodyPr/>
        <a:lstStyle/>
        <a:p>
          <a:endParaRPr lang="en-US"/>
        </a:p>
      </dgm:t>
    </dgm:pt>
    <dgm:pt modelId="{66FE9D0D-33BC-4568-9FC1-AD82C42E4509}">
      <dgm:prSet phldrT="[Text]"/>
      <dgm:spPr>
        <a:solidFill>
          <a:srgbClr val="002060">
            <a:alpha val="90000"/>
          </a:srgbClr>
        </a:solidFill>
      </dgm:spPr>
      <dgm:t>
        <a:bodyPr/>
        <a:lstStyle/>
        <a:p>
          <a:r>
            <a:rPr lang="en-US" dirty="0" smtClean="0">
              <a:solidFill>
                <a:srgbClr val="FFC000"/>
              </a:solidFill>
            </a:rPr>
            <a:t>Multiple exceptions</a:t>
          </a:r>
          <a:endParaRPr lang="en-US" dirty="0">
            <a:solidFill>
              <a:srgbClr val="FFC000"/>
            </a:solidFill>
          </a:endParaRPr>
        </a:p>
      </dgm:t>
    </dgm:pt>
    <dgm:pt modelId="{97E1F1A8-F25E-4B16-AE86-10FA23BE894C}" type="parTrans" cxnId="{D14C8751-54FE-4CD2-BE95-9EEE3B0CDC01}">
      <dgm:prSet/>
      <dgm:spPr/>
      <dgm:t>
        <a:bodyPr/>
        <a:lstStyle/>
        <a:p>
          <a:endParaRPr lang="en-US"/>
        </a:p>
      </dgm:t>
    </dgm:pt>
    <dgm:pt modelId="{F55F55C6-99D4-4BE1-BBC1-65F23C3B899B}" type="sibTrans" cxnId="{D14C8751-54FE-4CD2-BE95-9EEE3B0CDC01}">
      <dgm:prSet/>
      <dgm:spPr/>
      <dgm:t>
        <a:bodyPr/>
        <a:lstStyle/>
        <a:p>
          <a:endParaRPr lang="en-US"/>
        </a:p>
      </dgm:t>
    </dgm:pt>
    <dgm:pt modelId="{9B8387B4-DCF0-42CD-ADD8-F4790B67147B}">
      <dgm:prSet phldrT="[Text]"/>
      <dgm:spPr>
        <a:solidFill>
          <a:srgbClr val="002060">
            <a:alpha val="90000"/>
          </a:srgbClr>
        </a:solidFill>
      </dgm:spPr>
      <dgm:t>
        <a:bodyPr/>
        <a:lstStyle/>
        <a:p>
          <a:r>
            <a:rPr lang="en-US" dirty="0" smtClean="0">
              <a:solidFill>
                <a:srgbClr val="FFC000"/>
              </a:solidFill>
            </a:rPr>
            <a:t>Favor</a:t>
          </a:r>
          <a:endParaRPr lang="en-US" dirty="0">
            <a:solidFill>
              <a:srgbClr val="FFC000"/>
            </a:solidFill>
          </a:endParaRPr>
        </a:p>
      </dgm:t>
    </dgm:pt>
    <dgm:pt modelId="{2C649C7D-82F9-492E-82FF-45E5FAD110B0}" type="parTrans" cxnId="{BEF3B889-5511-4B98-8043-E6249C4D5E32}">
      <dgm:prSet/>
      <dgm:spPr/>
      <dgm:t>
        <a:bodyPr/>
        <a:lstStyle/>
        <a:p>
          <a:endParaRPr lang="en-US"/>
        </a:p>
      </dgm:t>
    </dgm:pt>
    <dgm:pt modelId="{5B2EB94E-4F96-41A2-9BB7-BFDD8AE8376A}" type="sibTrans" cxnId="{BEF3B889-5511-4B98-8043-E6249C4D5E32}">
      <dgm:prSet/>
      <dgm:spPr/>
      <dgm:t>
        <a:bodyPr/>
        <a:lstStyle/>
        <a:p>
          <a:endParaRPr lang="en-US"/>
        </a:p>
      </dgm:t>
    </dgm:pt>
    <dgm:pt modelId="{B892B065-4431-4297-95A8-D224A9F89F5D}">
      <dgm:prSet phldrT="[Text]"/>
      <dgm:spPr>
        <a:solidFill>
          <a:srgbClr val="002060">
            <a:alpha val="90000"/>
          </a:srgbClr>
        </a:solidFill>
      </dgm:spPr>
      <dgm:t>
        <a:bodyPr/>
        <a:lstStyle/>
        <a:p>
          <a:r>
            <a:rPr lang="en-US" dirty="0" smtClean="0">
              <a:solidFill>
                <a:srgbClr val="FFC000"/>
              </a:solidFill>
            </a:rPr>
            <a:t>Service</a:t>
          </a:r>
          <a:endParaRPr lang="en-US" dirty="0">
            <a:solidFill>
              <a:srgbClr val="FFC000"/>
            </a:solidFill>
          </a:endParaRPr>
        </a:p>
      </dgm:t>
    </dgm:pt>
    <dgm:pt modelId="{494C3604-1ABD-4E7E-B40C-64A5E5398BA2}" type="parTrans" cxnId="{9E9F423B-AD0C-4D69-8A60-BF18E0122460}">
      <dgm:prSet/>
      <dgm:spPr/>
      <dgm:t>
        <a:bodyPr/>
        <a:lstStyle/>
        <a:p>
          <a:endParaRPr lang="en-US"/>
        </a:p>
      </dgm:t>
    </dgm:pt>
    <dgm:pt modelId="{4D87B6E0-879E-4A02-82C3-8430F707AC90}" type="sibTrans" cxnId="{9E9F423B-AD0C-4D69-8A60-BF18E0122460}">
      <dgm:prSet/>
      <dgm:spPr/>
      <dgm:t>
        <a:bodyPr/>
        <a:lstStyle/>
        <a:p>
          <a:endParaRPr lang="en-US"/>
        </a:p>
      </dgm:t>
    </dgm:pt>
    <dgm:pt modelId="{A47AA4F9-175B-47FE-BA05-64AA8BD15C63}">
      <dgm:prSet phldrT="[Text]"/>
      <dgm:spPr>
        <a:solidFill>
          <a:srgbClr val="002060">
            <a:alpha val="90000"/>
          </a:srgbClr>
        </a:solidFill>
      </dgm:spPr>
      <dgm:t>
        <a:bodyPr/>
        <a:lstStyle/>
        <a:p>
          <a:r>
            <a:rPr lang="en-US" dirty="0" smtClean="0">
              <a:solidFill>
                <a:srgbClr val="FFC000"/>
              </a:solidFill>
            </a:rPr>
            <a:t>Entertainment</a:t>
          </a:r>
          <a:endParaRPr lang="en-US" dirty="0">
            <a:solidFill>
              <a:srgbClr val="FFC000"/>
            </a:solidFill>
          </a:endParaRPr>
        </a:p>
      </dgm:t>
    </dgm:pt>
    <dgm:pt modelId="{056496DC-8D8F-43F6-A006-B7C99F0CC587}" type="parTrans" cxnId="{4C9984DA-61F7-4A5C-8DC6-31F181CB959F}">
      <dgm:prSet/>
      <dgm:spPr/>
      <dgm:t>
        <a:bodyPr/>
        <a:lstStyle/>
        <a:p>
          <a:endParaRPr lang="en-US"/>
        </a:p>
      </dgm:t>
    </dgm:pt>
    <dgm:pt modelId="{FD7ADDB4-EA24-41DD-811B-A8C8C2874449}" type="sibTrans" cxnId="{4C9984DA-61F7-4A5C-8DC6-31F181CB959F}">
      <dgm:prSet/>
      <dgm:spPr/>
      <dgm:t>
        <a:bodyPr/>
        <a:lstStyle/>
        <a:p>
          <a:endParaRPr lang="en-US"/>
        </a:p>
      </dgm:t>
    </dgm:pt>
    <dgm:pt modelId="{D7514516-CAC1-4947-A27A-AA1C93223EA7}">
      <dgm:prSet phldrT="[Text]"/>
      <dgm:spPr>
        <a:solidFill>
          <a:srgbClr val="002060">
            <a:alpha val="90000"/>
          </a:srgbClr>
        </a:solidFill>
      </dgm:spPr>
      <dgm:t>
        <a:bodyPr/>
        <a:lstStyle/>
        <a:p>
          <a:r>
            <a:rPr lang="en-US" dirty="0" smtClean="0">
              <a:solidFill>
                <a:srgbClr val="FFC000"/>
              </a:solidFill>
            </a:rPr>
            <a:t>Food/Drink</a:t>
          </a:r>
          <a:endParaRPr lang="en-US" dirty="0">
            <a:solidFill>
              <a:srgbClr val="FFC000"/>
            </a:solidFill>
          </a:endParaRPr>
        </a:p>
      </dgm:t>
    </dgm:pt>
    <dgm:pt modelId="{501B7A22-4798-4BFF-BDB8-79D16390F009}" type="parTrans" cxnId="{F95D1258-6B52-4798-A576-491DFB3A4EB8}">
      <dgm:prSet/>
      <dgm:spPr/>
      <dgm:t>
        <a:bodyPr/>
        <a:lstStyle/>
        <a:p>
          <a:endParaRPr lang="en-US"/>
        </a:p>
      </dgm:t>
    </dgm:pt>
    <dgm:pt modelId="{481350D8-0ACB-4AA8-8072-A8CEC1593ABF}" type="sibTrans" cxnId="{F95D1258-6B52-4798-A576-491DFB3A4EB8}">
      <dgm:prSet/>
      <dgm:spPr/>
      <dgm:t>
        <a:bodyPr/>
        <a:lstStyle/>
        <a:p>
          <a:endParaRPr lang="en-US"/>
        </a:p>
      </dgm:t>
    </dgm:pt>
    <dgm:pt modelId="{FFDB49E6-81E1-484A-B07D-C1CB151A492E}">
      <dgm:prSet phldrT="[Text]"/>
      <dgm:spPr>
        <a:solidFill>
          <a:srgbClr val="002060">
            <a:alpha val="90000"/>
          </a:srgbClr>
        </a:solidFill>
      </dgm:spPr>
      <dgm:t>
        <a:bodyPr/>
        <a:lstStyle/>
        <a:p>
          <a:r>
            <a:rPr lang="en-US" dirty="0" smtClean="0">
              <a:solidFill>
                <a:srgbClr val="FFC000"/>
              </a:solidFill>
            </a:rPr>
            <a:t>Travel expenses</a:t>
          </a:r>
          <a:endParaRPr lang="en-US" dirty="0">
            <a:solidFill>
              <a:srgbClr val="FFC000"/>
            </a:solidFill>
          </a:endParaRPr>
        </a:p>
      </dgm:t>
    </dgm:pt>
    <dgm:pt modelId="{D421D440-836E-402A-B5F9-95F04F12B049}" type="parTrans" cxnId="{58116531-E596-40A9-9D2E-50AB00C9063E}">
      <dgm:prSet/>
      <dgm:spPr/>
      <dgm:t>
        <a:bodyPr/>
        <a:lstStyle/>
        <a:p>
          <a:endParaRPr lang="en-US"/>
        </a:p>
      </dgm:t>
    </dgm:pt>
    <dgm:pt modelId="{3D2DD099-F4E2-42E4-9866-E84687134830}" type="sibTrans" cxnId="{58116531-E596-40A9-9D2E-50AB00C9063E}">
      <dgm:prSet/>
      <dgm:spPr/>
      <dgm:t>
        <a:bodyPr/>
        <a:lstStyle/>
        <a:p>
          <a:endParaRPr lang="en-US"/>
        </a:p>
      </dgm:t>
    </dgm:pt>
    <dgm:pt modelId="{3552A820-2CA6-46CD-AEDE-9EFD0742423F}">
      <dgm:prSet phldrT="[Text]"/>
      <dgm:spPr>
        <a:solidFill>
          <a:srgbClr val="002060">
            <a:alpha val="90000"/>
          </a:srgbClr>
        </a:solidFill>
      </dgm:spPr>
      <dgm:t>
        <a:bodyPr/>
        <a:lstStyle/>
        <a:p>
          <a:r>
            <a:rPr lang="en-US" dirty="0" smtClean="0">
              <a:solidFill>
                <a:srgbClr val="FFC000"/>
              </a:solidFill>
            </a:rPr>
            <a:t>Registration Fees</a:t>
          </a:r>
          <a:endParaRPr lang="en-US" dirty="0">
            <a:solidFill>
              <a:srgbClr val="FFC000"/>
            </a:solidFill>
          </a:endParaRPr>
        </a:p>
      </dgm:t>
    </dgm:pt>
    <dgm:pt modelId="{F9CE516C-1CC2-4788-8C78-F1F29CBEF50E}" type="parTrans" cxnId="{0E1212FA-E67D-4674-A1CB-3AFDE5FB63C5}">
      <dgm:prSet/>
      <dgm:spPr/>
      <dgm:t>
        <a:bodyPr/>
        <a:lstStyle/>
        <a:p>
          <a:endParaRPr lang="en-US"/>
        </a:p>
      </dgm:t>
    </dgm:pt>
    <dgm:pt modelId="{E4600191-1553-4F35-8D02-4BF5A2E9E42D}" type="sibTrans" cxnId="{0E1212FA-E67D-4674-A1CB-3AFDE5FB63C5}">
      <dgm:prSet/>
      <dgm:spPr/>
      <dgm:t>
        <a:bodyPr/>
        <a:lstStyle/>
        <a:p>
          <a:endParaRPr lang="en-US"/>
        </a:p>
      </dgm:t>
    </dgm:pt>
    <dgm:pt modelId="{5F15C2A6-0D06-4C2D-8E26-D643E2401BBD}">
      <dgm:prSet phldrT="[Text]"/>
      <dgm:spPr>
        <a:solidFill>
          <a:srgbClr val="002060">
            <a:alpha val="90000"/>
          </a:srgbClr>
        </a:solidFill>
      </dgm:spPr>
      <dgm:t>
        <a:bodyPr/>
        <a:lstStyle/>
        <a:p>
          <a:r>
            <a:rPr lang="en-US" dirty="0" smtClean="0">
              <a:solidFill>
                <a:srgbClr val="FFC000"/>
              </a:solidFill>
            </a:rPr>
            <a:t>Nominal value</a:t>
          </a:r>
          <a:endParaRPr lang="en-US" dirty="0">
            <a:solidFill>
              <a:srgbClr val="FFC000"/>
            </a:solidFill>
          </a:endParaRPr>
        </a:p>
      </dgm:t>
    </dgm:pt>
    <dgm:pt modelId="{9851C725-99A7-4AEF-9971-295D013F27BF}" type="parTrans" cxnId="{9356215A-3826-4D6F-929C-C9EA2EB6DA8E}">
      <dgm:prSet/>
      <dgm:spPr/>
      <dgm:t>
        <a:bodyPr/>
        <a:lstStyle/>
        <a:p>
          <a:endParaRPr lang="en-US"/>
        </a:p>
      </dgm:t>
    </dgm:pt>
    <dgm:pt modelId="{AE7F19A4-30F3-4CB2-8EDC-5978E686A9FF}" type="sibTrans" cxnId="{9356215A-3826-4D6F-929C-C9EA2EB6DA8E}">
      <dgm:prSet/>
      <dgm:spPr/>
      <dgm:t>
        <a:bodyPr/>
        <a:lstStyle/>
        <a:p>
          <a:endParaRPr lang="en-US"/>
        </a:p>
      </dgm:t>
    </dgm:pt>
    <dgm:pt modelId="{2688C0E9-E874-47D4-A794-D1EEE702FFC7}">
      <dgm:prSet phldrT="[Text]"/>
      <dgm:spPr>
        <a:solidFill>
          <a:srgbClr val="002060">
            <a:alpha val="90000"/>
          </a:srgbClr>
        </a:solidFill>
      </dgm:spPr>
      <dgm:t>
        <a:bodyPr/>
        <a:lstStyle/>
        <a:p>
          <a:endParaRPr lang="en-US" dirty="0">
            <a:solidFill>
              <a:srgbClr val="FFC000"/>
            </a:solidFill>
          </a:endParaRPr>
        </a:p>
      </dgm:t>
    </dgm:pt>
    <dgm:pt modelId="{4267CCBF-DBE2-4917-B105-B35BAAEBB76E}" type="parTrans" cxnId="{6C8C2674-F030-4A0A-B345-EA32BB695E42}">
      <dgm:prSet/>
      <dgm:spPr/>
      <dgm:t>
        <a:bodyPr/>
        <a:lstStyle/>
        <a:p>
          <a:endParaRPr lang="en-US"/>
        </a:p>
      </dgm:t>
    </dgm:pt>
    <dgm:pt modelId="{1D47C494-6F09-4C3E-9AAE-2E9393BF6A4F}" type="sibTrans" cxnId="{6C8C2674-F030-4A0A-B345-EA32BB695E42}">
      <dgm:prSet/>
      <dgm:spPr/>
      <dgm:t>
        <a:bodyPr/>
        <a:lstStyle/>
        <a:p>
          <a:endParaRPr lang="en-US"/>
        </a:p>
      </dgm:t>
    </dgm:pt>
    <dgm:pt modelId="{F74CB22F-21D0-4151-BAC0-00234776C4CE}">
      <dgm:prSet phldrT="[Text]"/>
      <dgm:spPr>
        <a:solidFill>
          <a:srgbClr val="002060">
            <a:alpha val="90000"/>
          </a:srgbClr>
        </a:solidFill>
      </dgm:spPr>
      <dgm:t>
        <a:bodyPr/>
        <a:lstStyle/>
        <a:p>
          <a:r>
            <a:rPr lang="en-US" dirty="0" smtClean="0">
              <a:solidFill>
                <a:srgbClr val="FFC000"/>
              </a:solidFill>
            </a:rPr>
            <a:t>Reimbursement to Treasurer of State</a:t>
          </a:r>
          <a:r>
            <a:rPr lang="en-US" dirty="0" smtClean="0"/>
            <a:t>	</a:t>
          </a:r>
          <a:endParaRPr lang="en-US" dirty="0">
            <a:solidFill>
              <a:srgbClr val="FFC000"/>
            </a:solidFill>
          </a:endParaRPr>
        </a:p>
      </dgm:t>
    </dgm:pt>
    <dgm:pt modelId="{46DC7720-EC05-4419-9A3A-AB19A7A270F7}" type="parTrans" cxnId="{36E34E9E-A455-480F-B35C-10837FEBD3C6}">
      <dgm:prSet/>
      <dgm:spPr/>
      <dgm:t>
        <a:bodyPr/>
        <a:lstStyle/>
        <a:p>
          <a:endParaRPr lang="en-US"/>
        </a:p>
      </dgm:t>
    </dgm:pt>
    <dgm:pt modelId="{64C412BC-BAB1-4614-8940-5A81E02E89C9}" type="sibTrans" cxnId="{36E34E9E-A455-480F-B35C-10837FEBD3C6}">
      <dgm:prSet/>
      <dgm:spPr/>
      <dgm:t>
        <a:bodyPr/>
        <a:lstStyle/>
        <a:p>
          <a:endParaRPr lang="en-US"/>
        </a:p>
      </dgm:t>
    </dgm:pt>
    <dgm:pt modelId="{C4C2880A-AB0E-43CD-B568-2C2FA0567C8C}" type="pres">
      <dgm:prSet presAssocID="{8B9770E9-6EFB-4E6F-9FFC-2472CCFCDA58}" presName="Name0" presStyleCnt="0">
        <dgm:presLayoutVars>
          <dgm:dir/>
          <dgm:animLvl val="lvl"/>
          <dgm:resizeHandles val="exact"/>
        </dgm:presLayoutVars>
      </dgm:prSet>
      <dgm:spPr/>
      <dgm:t>
        <a:bodyPr/>
        <a:lstStyle/>
        <a:p>
          <a:endParaRPr lang="en-US"/>
        </a:p>
      </dgm:t>
    </dgm:pt>
    <dgm:pt modelId="{7F81227A-A75A-450D-9F0E-8954A5D90FFE}" type="pres">
      <dgm:prSet presAssocID="{DCAF8C52-7032-4715-B513-C886DAEF3B3F}" presName="composite" presStyleCnt="0"/>
      <dgm:spPr/>
    </dgm:pt>
    <dgm:pt modelId="{AE21F28E-1814-4DDF-9C50-BB6782541544}" type="pres">
      <dgm:prSet presAssocID="{DCAF8C52-7032-4715-B513-C886DAEF3B3F}" presName="parTx" presStyleLbl="alignNode1" presStyleIdx="0" presStyleCnt="2" custLinFactNeighborX="-13566" custLinFactNeighborY="-2122">
        <dgm:presLayoutVars>
          <dgm:chMax val="0"/>
          <dgm:chPref val="0"/>
          <dgm:bulletEnabled val="1"/>
        </dgm:presLayoutVars>
      </dgm:prSet>
      <dgm:spPr/>
      <dgm:t>
        <a:bodyPr/>
        <a:lstStyle/>
        <a:p>
          <a:endParaRPr lang="en-US"/>
        </a:p>
      </dgm:t>
    </dgm:pt>
    <dgm:pt modelId="{A7BE23E4-58B3-4236-BBAD-027943162913}" type="pres">
      <dgm:prSet presAssocID="{DCAF8C52-7032-4715-B513-C886DAEF3B3F}" presName="desTx" presStyleLbl="alignAccFollowNode1" presStyleIdx="0" presStyleCnt="2" custLinFactNeighborX="-7198" custLinFactNeighborY="1134">
        <dgm:presLayoutVars>
          <dgm:bulletEnabled val="1"/>
        </dgm:presLayoutVars>
      </dgm:prSet>
      <dgm:spPr/>
      <dgm:t>
        <a:bodyPr/>
        <a:lstStyle/>
        <a:p>
          <a:endParaRPr lang="en-US"/>
        </a:p>
      </dgm:t>
    </dgm:pt>
    <dgm:pt modelId="{E6986C38-48AC-4262-A721-9AFFE313DDB4}" type="pres">
      <dgm:prSet presAssocID="{7E12DE24-CA67-4E00-9F8C-53BF79D65239}" presName="space" presStyleCnt="0"/>
      <dgm:spPr/>
    </dgm:pt>
    <dgm:pt modelId="{DF23950E-B8F5-4462-BC9F-BA194F4992D7}" type="pres">
      <dgm:prSet presAssocID="{3362552A-5CA4-4B1D-97C9-99229F9156A3}" presName="composite" presStyleCnt="0"/>
      <dgm:spPr/>
    </dgm:pt>
    <dgm:pt modelId="{3B8B2D53-F3AF-4350-9BE6-52506A22DB25}" type="pres">
      <dgm:prSet presAssocID="{3362552A-5CA4-4B1D-97C9-99229F9156A3}" presName="parTx" presStyleLbl="alignNode1" presStyleIdx="1" presStyleCnt="2">
        <dgm:presLayoutVars>
          <dgm:chMax val="0"/>
          <dgm:chPref val="0"/>
          <dgm:bulletEnabled val="1"/>
        </dgm:presLayoutVars>
      </dgm:prSet>
      <dgm:spPr/>
      <dgm:t>
        <a:bodyPr/>
        <a:lstStyle/>
        <a:p>
          <a:endParaRPr lang="en-US"/>
        </a:p>
      </dgm:t>
    </dgm:pt>
    <dgm:pt modelId="{BF526369-D5E4-40AA-816E-A4D4EA4F67C5}" type="pres">
      <dgm:prSet presAssocID="{3362552A-5CA4-4B1D-97C9-99229F9156A3}" presName="desTx" presStyleLbl="alignAccFollowNode1" presStyleIdx="1" presStyleCnt="2" custLinFactNeighborX="219" custLinFactNeighborY="1190">
        <dgm:presLayoutVars>
          <dgm:bulletEnabled val="1"/>
        </dgm:presLayoutVars>
      </dgm:prSet>
      <dgm:spPr/>
      <dgm:t>
        <a:bodyPr/>
        <a:lstStyle/>
        <a:p>
          <a:endParaRPr lang="en-US"/>
        </a:p>
      </dgm:t>
    </dgm:pt>
  </dgm:ptLst>
  <dgm:cxnLst>
    <dgm:cxn modelId="{4C9984DA-61F7-4A5C-8DC6-31F181CB959F}" srcId="{DCAF8C52-7032-4715-B513-C886DAEF3B3F}" destId="{A47AA4F9-175B-47FE-BA05-64AA8BD15C63}" srcOrd="3" destOrd="0" parTransId="{056496DC-8D8F-43F6-A006-B7C99F0CC587}" sibTransId="{FD7ADDB4-EA24-41DD-811B-A8C8C2874449}"/>
    <dgm:cxn modelId="{0E1212FA-E67D-4674-A1CB-3AFDE5FB63C5}" srcId="{DCAF8C52-7032-4715-B513-C886DAEF3B3F}" destId="{3552A820-2CA6-46CD-AEDE-9EFD0742423F}" srcOrd="6" destOrd="0" parTransId="{F9CE516C-1CC2-4788-8C78-F1F29CBEF50E}" sibTransId="{E4600191-1553-4F35-8D02-4BF5A2E9E42D}"/>
    <dgm:cxn modelId="{F2B2795E-DFA1-4B88-9EDF-C05F599D11A3}" srcId="{8B9770E9-6EFB-4E6F-9FFC-2472CCFCDA58}" destId="{DCAF8C52-7032-4715-B513-C886DAEF3B3F}" srcOrd="0" destOrd="0" parTransId="{E1D5CFD4-CE43-4900-9A71-818EF9361C55}" sibTransId="{7E12DE24-CA67-4E00-9F8C-53BF79D65239}"/>
    <dgm:cxn modelId="{36E34E9E-A455-480F-B35C-10837FEBD3C6}" srcId="{3362552A-5CA4-4B1D-97C9-99229F9156A3}" destId="{F74CB22F-21D0-4151-BAC0-00234776C4CE}" srcOrd="3" destOrd="0" parTransId="{46DC7720-EC05-4419-9A3A-AB19A7A270F7}" sibTransId="{64C412BC-BAB1-4614-8940-5A81E02E89C9}"/>
    <dgm:cxn modelId="{9356215A-3826-4D6F-929C-C9EA2EB6DA8E}" srcId="{3362552A-5CA4-4B1D-97C9-99229F9156A3}" destId="{5F15C2A6-0D06-4C2D-8E26-D643E2401BBD}" srcOrd="2" destOrd="0" parTransId="{9851C725-99A7-4AEF-9971-295D013F27BF}" sibTransId="{AE7F19A4-30F3-4CB2-8EDC-5978E686A9FF}"/>
    <dgm:cxn modelId="{A6E61824-8B3F-4B77-A34C-96D1E3307BD1}" srcId="{DCAF8C52-7032-4715-B513-C886DAEF3B3F}" destId="{665AE7B5-F7CF-4A17-9C16-8D756B0D166C}" srcOrd="0" destOrd="0" parTransId="{230D22F1-6020-40EE-881F-B6F826079972}" sibTransId="{388F66E7-4368-4474-9FC9-ACC89C084E20}"/>
    <dgm:cxn modelId="{E603FF72-159D-4353-BEFB-442FC023EBDB}" type="presOf" srcId="{F74CB22F-21D0-4151-BAC0-00234776C4CE}" destId="{BF526369-D5E4-40AA-816E-A4D4EA4F67C5}" srcOrd="0" destOrd="3" presId="urn:microsoft.com/office/officeart/2005/8/layout/hList1"/>
    <dgm:cxn modelId="{568CE11F-5BCD-4B3E-8B83-88ADD8F634F3}" type="presOf" srcId="{8B9770E9-6EFB-4E6F-9FFC-2472CCFCDA58}" destId="{C4C2880A-AB0E-43CD-B568-2C2FA0567C8C}" srcOrd="0" destOrd="0" presId="urn:microsoft.com/office/officeart/2005/8/layout/hList1"/>
    <dgm:cxn modelId="{037E9E96-EADC-4D24-A20F-89B8E6E3DFEC}" type="presOf" srcId="{665AE7B5-F7CF-4A17-9C16-8D756B0D166C}" destId="{A7BE23E4-58B3-4236-BBAD-027943162913}" srcOrd="0" destOrd="0" presId="urn:microsoft.com/office/officeart/2005/8/layout/hList1"/>
    <dgm:cxn modelId="{79C042AF-32BE-4FAB-9387-4AEB9D07818C}" type="presOf" srcId="{DCAF8C52-7032-4715-B513-C886DAEF3B3F}" destId="{AE21F28E-1814-4DDF-9C50-BB6782541544}" srcOrd="0" destOrd="0" presId="urn:microsoft.com/office/officeart/2005/8/layout/hList1"/>
    <dgm:cxn modelId="{CADB7150-A480-49E9-A143-691A22FB6F1F}" srcId="{8B9770E9-6EFB-4E6F-9FFC-2472CCFCDA58}" destId="{3362552A-5CA4-4B1D-97C9-99229F9156A3}" srcOrd="1" destOrd="0" parTransId="{34C3EF8E-EA9D-4BCE-B29E-D388939271B2}" sibTransId="{64496950-EB6E-46CB-8659-BCC693A9C9B4}"/>
    <dgm:cxn modelId="{05047390-D175-4CF0-A065-B8BE24880B81}" type="presOf" srcId="{A47AA4F9-175B-47FE-BA05-64AA8BD15C63}" destId="{A7BE23E4-58B3-4236-BBAD-027943162913}" srcOrd="0" destOrd="3" presId="urn:microsoft.com/office/officeart/2005/8/layout/hList1"/>
    <dgm:cxn modelId="{EA0899E8-CB3C-4031-857F-0D1A239E01F7}" type="presOf" srcId="{5F15C2A6-0D06-4C2D-8E26-D643E2401BBD}" destId="{BF526369-D5E4-40AA-816E-A4D4EA4F67C5}" srcOrd="0" destOrd="2" presId="urn:microsoft.com/office/officeart/2005/8/layout/hList1"/>
    <dgm:cxn modelId="{F95D1258-6B52-4798-A576-491DFB3A4EB8}" srcId="{DCAF8C52-7032-4715-B513-C886DAEF3B3F}" destId="{D7514516-CAC1-4947-A27A-AA1C93223EA7}" srcOrd="4" destOrd="0" parTransId="{501B7A22-4798-4BFF-BDB8-79D16390F009}" sibTransId="{481350D8-0ACB-4AA8-8072-A8CEC1593ABF}"/>
    <dgm:cxn modelId="{230421B6-0134-48E0-B14D-756EEBEC21A6}" type="presOf" srcId="{3552A820-2CA6-46CD-AEDE-9EFD0742423F}" destId="{A7BE23E4-58B3-4236-BBAD-027943162913}" srcOrd="0" destOrd="6" presId="urn:microsoft.com/office/officeart/2005/8/layout/hList1"/>
    <dgm:cxn modelId="{503E2919-DD2F-4085-B668-C89AF6971CE8}" type="presOf" srcId="{66FE9D0D-33BC-4568-9FC1-AD82C42E4509}" destId="{BF526369-D5E4-40AA-816E-A4D4EA4F67C5}" srcOrd="0" destOrd="1" presId="urn:microsoft.com/office/officeart/2005/8/layout/hList1"/>
    <dgm:cxn modelId="{150C62FE-1D43-43AF-85A7-2DB98BA0A9FA}" type="presOf" srcId="{3362552A-5CA4-4B1D-97C9-99229F9156A3}" destId="{3B8B2D53-F3AF-4350-9BE6-52506A22DB25}" srcOrd="0" destOrd="0" presId="urn:microsoft.com/office/officeart/2005/8/layout/hList1"/>
    <dgm:cxn modelId="{0F0A93B7-EADC-4896-A18D-A83E1B361F61}" type="presOf" srcId="{FFDB49E6-81E1-484A-B07D-C1CB151A492E}" destId="{A7BE23E4-58B3-4236-BBAD-027943162913}" srcOrd="0" destOrd="5" presId="urn:microsoft.com/office/officeart/2005/8/layout/hList1"/>
    <dgm:cxn modelId="{58116531-E596-40A9-9D2E-50AB00C9063E}" srcId="{DCAF8C52-7032-4715-B513-C886DAEF3B3F}" destId="{FFDB49E6-81E1-484A-B07D-C1CB151A492E}" srcOrd="5" destOrd="0" parTransId="{D421D440-836E-402A-B5F9-95F04F12B049}" sibTransId="{3D2DD099-F4E2-42E4-9866-E84687134830}"/>
    <dgm:cxn modelId="{9E9F423B-AD0C-4D69-8A60-BF18E0122460}" srcId="{DCAF8C52-7032-4715-B513-C886DAEF3B3F}" destId="{B892B065-4431-4297-95A8-D224A9F89F5D}" srcOrd="2" destOrd="0" parTransId="{494C3604-1ABD-4E7E-B40C-64A5E5398BA2}" sibTransId="{4D87B6E0-879E-4A02-82C3-8430F707AC90}"/>
    <dgm:cxn modelId="{257B3BD4-5464-4504-BDED-A42D53A74BD0}" type="presOf" srcId="{D7514516-CAC1-4947-A27A-AA1C93223EA7}" destId="{A7BE23E4-58B3-4236-BBAD-027943162913}" srcOrd="0" destOrd="4" presId="urn:microsoft.com/office/officeart/2005/8/layout/hList1"/>
    <dgm:cxn modelId="{D14C8751-54FE-4CD2-BE95-9EEE3B0CDC01}" srcId="{3362552A-5CA4-4B1D-97C9-99229F9156A3}" destId="{66FE9D0D-33BC-4568-9FC1-AD82C42E4509}" srcOrd="1" destOrd="0" parTransId="{97E1F1A8-F25E-4B16-AE86-10FA23BE894C}" sibTransId="{F55F55C6-99D4-4BE1-BBC1-65F23C3B899B}"/>
    <dgm:cxn modelId="{ED8C5E62-611B-453C-93CC-F76308E6AB1D}" type="presOf" srcId="{9B8387B4-DCF0-42CD-ADD8-F4790B67147B}" destId="{A7BE23E4-58B3-4236-BBAD-027943162913}" srcOrd="0" destOrd="1" presId="urn:microsoft.com/office/officeart/2005/8/layout/hList1"/>
    <dgm:cxn modelId="{4AD280AE-617C-458B-8D08-21A720707D6B}" type="presOf" srcId="{B892B065-4431-4297-95A8-D224A9F89F5D}" destId="{A7BE23E4-58B3-4236-BBAD-027943162913}" srcOrd="0" destOrd="2" presId="urn:microsoft.com/office/officeart/2005/8/layout/hList1"/>
    <dgm:cxn modelId="{6C8C2674-F030-4A0A-B345-EA32BB695E42}" srcId="{3362552A-5CA4-4B1D-97C9-99229F9156A3}" destId="{2688C0E9-E874-47D4-A794-D1EEE702FFC7}" srcOrd="0" destOrd="0" parTransId="{4267CCBF-DBE2-4917-B105-B35BAAEBB76E}" sibTransId="{1D47C494-6F09-4C3E-9AAE-2E9393BF6A4F}"/>
    <dgm:cxn modelId="{BEF3B889-5511-4B98-8043-E6249C4D5E32}" srcId="{DCAF8C52-7032-4715-B513-C886DAEF3B3F}" destId="{9B8387B4-DCF0-42CD-ADD8-F4790B67147B}" srcOrd="1" destOrd="0" parTransId="{2C649C7D-82F9-492E-82FF-45E5FAD110B0}" sibTransId="{5B2EB94E-4F96-41A2-9BB7-BFDD8AE8376A}"/>
    <dgm:cxn modelId="{EAD5D495-ED00-4E44-A3B6-79137E8CB487}" type="presOf" srcId="{2688C0E9-E874-47D4-A794-D1EEE702FFC7}" destId="{BF526369-D5E4-40AA-816E-A4D4EA4F67C5}" srcOrd="0" destOrd="0" presId="urn:microsoft.com/office/officeart/2005/8/layout/hList1"/>
    <dgm:cxn modelId="{6F57C1D6-459A-4CA7-BBE3-EF869B9C7D20}" type="presParOf" srcId="{C4C2880A-AB0E-43CD-B568-2C2FA0567C8C}" destId="{7F81227A-A75A-450D-9F0E-8954A5D90FFE}" srcOrd="0" destOrd="0" presId="urn:microsoft.com/office/officeart/2005/8/layout/hList1"/>
    <dgm:cxn modelId="{6F14FADD-1AB9-4633-9D4D-545F165B90C1}" type="presParOf" srcId="{7F81227A-A75A-450D-9F0E-8954A5D90FFE}" destId="{AE21F28E-1814-4DDF-9C50-BB6782541544}" srcOrd="0" destOrd="0" presId="urn:microsoft.com/office/officeart/2005/8/layout/hList1"/>
    <dgm:cxn modelId="{DCC8E20A-4933-4F24-80A9-8A7CFEE41DB1}" type="presParOf" srcId="{7F81227A-A75A-450D-9F0E-8954A5D90FFE}" destId="{A7BE23E4-58B3-4236-BBAD-027943162913}" srcOrd="1" destOrd="0" presId="urn:microsoft.com/office/officeart/2005/8/layout/hList1"/>
    <dgm:cxn modelId="{77558DFA-CBE9-43B6-97E3-8C93A5E41B56}" type="presParOf" srcId="{C4C2880A-AB0E-43CD-B568-2C2FA0567C8C}" destId="{E6986C38-48AC-4262-A721-9AFFE313DDB4}" srcOrd="1" destOrd="0" presId="urn:microsoft.com/office/officeart/2005/8/layout/hList1"/>
    <dgm:cxn modelId="{B8FF7364-1AE3-4D83-B54E-CC1CBF784ED8}" type="presParOf" srcId="{C4C2880A-AB0E-43CD-B568-2C2FA0567C8C}" destId="{DF23950E-B8F5-4462-BC9F-BA194F4992D7}" srcOrd="2" destOrd="0" presId="urn:microsoft.com/office/officeart/2005/8/layout/hList1"/>
    <dgm:cxn modelId="{4F7EC834-125D-490F-A6AE-E8F22197C140}" type="presParOf" srcId="{DF23950E-B8F5-4462-BC9F-BA194F4992D7}" destId="{3B8B2D53-F3AF-4350-9BE6-52506A22DB25}" srcOrd="0" destOrd="0" presId="urn:microsoft.com/office/officeart/2005/8/layout/hList1"/>
    <dgm:cxn modelId="{183C9C72-57FF-47A6-A3FD-1AD8396E2F57}" type="presParOf" srcId="{DF23950E-B8F5-4462-BC9F-BA194F4992D7}" destId="{BF526369-D5E4-40AA-816E-A4D4EA4F67C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7732DE-AC01-420C-8AD6-D36C03B4AF70}">
      <dsp:nvSpPr>
        <dsp:cNvPr id="0" name=""/>
        <dsp:cNvSpPr/>
      </dsp:nvSpPr>
      <dsp:spPr>
        <a:xfrm>
          <a:off x="232952" y="428100"/>
          <a:ext cx="4511040" cy="4511039"/>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US" sz="6500" kern="1200" dirty="0"/>
        </a:p>
      </dsp:txBody>
      <dsp:txXfrm>
        <a:off x="862872" y="960049"/>
        <a:ext cx="2600960" cy="3447142"/>
      </dsp:txXfrm>
    </dsp:sp>
    <dsp:sp modelId="{1B097E66-C585-48FC-9FE2-53199A818E4F}">
      <dsp:nvSpPr>
        <dsp:cNvPr id="0" name=""/>
        <dsp:cNvSpPr/>
      </dsp:nvSpPr>
      <dsp:spPr>
        <a:xfrm>
          <a:off x="3500166" y="447949"/>
          <a:ext cx="4511040" cy="4511039"/>
        </a:xfrm>
        <a:prstGeom prst="ellipse">
          <a:avLst/>
        </a:prstGeom>
        <a:solidFill>
          <a:schemeClr val="accent5">
            <a:lumMod val="75000"/>
            <a:alpha val="50000"/>
          </a:schemeClr>
        </a:solidFill>
        <a:ln w="95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US" sz="6500" kern="1200" dirty="0"/>
        </a:p>
      </dsp:txBody>
      <dsp:txXfrm>
        <a:off x="4780326" y="979897"/>
        <a:ext cx="2600960" cy="34471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4D564E-1A0F-458A-A9C4-0BF17EC1A73E}">
      <dsp:nvSpPr>
        <dsp:cNvPr id="0" name=""/>
        <dsp:cNvSpPr/>
      </dsp:nvSpPr>
      <dsp:spPr>
        <a:xfrm>
          <a:off x="4252119" y="2024940"/>
          <a:ext cx="3008405" cy="522119"/>
        </a:xfrm>
        <a:custGeom>
          <a:avLst/>
          <a:gdLst/>
          <a:ahLst/>
          <a:cxnLst/>
          <a:rect l="0" t="0" r="0" b="0"/>
          <a:pathLst>
            <a:path>
              <a:moveTo>
                <a:pt x="0" y="0"/>
              </a:moveTo>
              <a:lnTo>
                <a:pt x="0" y="261059"/>
              </a:lnTo>
              <a:lnTo>
                <a:pt x="3008405" y="261059"/>
              </a:lnTo>
              <a:lnTo>
                <a:pt x="3008405" y="522119"/>
              </a:lnTo>
            </a:path>
          </a:pathLst>
        </a:custGeom>
        <a:noFill/>
        <a:ln w="6350" cap="flat" cmpd="sng" algn="ctr">
          <a:solidFill>
            <a:schemeClr val="accent4">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CC7EB78-8945-4249-8BA9-7DE97006B36D}">
      <dsp:nvSpPr>
        <dsp:cNvPr id="0" name=""/>
        <dsp:cNvSpPr/>
      </dsp:nvSpPr>
      <dsp:spPr>
        <a:xfrm>
          <a:off x="4206399" y="2024940"/>
          <a:ext cx="91440" cy="522119"/>
        </a:xfrm>
        <a:custGeom>
          <a:avLst/>
          <a:gdLst/>
          <a:ahLst/>
          <a:cxnLst/>
          <a:rect l="0" t="0" r="0" b="0"/>
          <a:pathLst>
            <a:path>
              <a:moveTo>
                <a:pt x="45720" y="0"/>
              </a:moveTo>
              <a:lnTo>
                <a:pt x="45720" y="522119"/>
              </a:lnTo>
            </a:path>
          </a:pathLst>
        </a:custGeom>
        <a:noFill/>
        <a:ln w="6350" cap="flat" cmpd="sng" algn="ctr">
          <a:solidFill>
            <a:schemeClr val="accent4">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0A4E3C6-D2D2-4F39-BCC1-402437B1107F}">
      <dsp:nvSpPr>
        <dsp:cNvPr id="0" name=""/>
        <dsp:cNvSpPr/>
      </dsp:nvSpPr>
      <dsp:spPr>
        <a:xfrm>
          <a:off x="1243713" y="2024940"/>
          <a:ext cx="3008405" cy="522119"/>
        </a:xfrm>
        <a:custGeom>
          <a:avLst/>
          <a:gdLst/>
          <a:ahLst/>
          <a:cxnLst/>
          <a:rect l="0" t="0" r="0" b="0"/>
          <a:pathLst>
            <a:path>
              <a:moveTo>
                <a:pt x="3008405" y="0"/>
              </a:moveTo>
              <a:lnTo>
                <a:pt x="3008405" y="261059"/>
              </a:lnTo>
              <a:lnTo>
                <a:pt x="0" y="261059"/>
              </a:lnTo>
              <a:lnTo>
                <a:pt x="0" y="522119"/>
              </a:lnTo>
            </a:path>
          </a:pathLst>
        </a:custGeom>
        <a:noFill/>
        <a:ln w="6350" cap="flat" cmpd="sng" algn="ctr">
          <a:solidFill>
            <a:schemeClr val="accent4">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1E6E0C1-8DCB-409A-BDD6-428D0D398EE2}">
      <dsp:nvSpPr>
        <dsp:cNvPr id="0" name=""/>
        <dsp:cNvSpPr/>
      </dsp:nvSpPr>
      <dsp:spPr>
        <a:xfrm>
          <a:off x="3008976" y="781797"/>
          <a:ext cx="2486285" cy="1243142"/>
        </a:xfrm>
        <a:prstGeom prst="rect">
          <a:avLst/>
        </a:prstGeom>
        <a:gradFill rotWithShape="0">
          <a:gsLst>
            <a:gs pos="0">
              <a:schemeClr val="accent4">
                <a:hueOff val="0"/>
                <a:satOff val="0"/>
                <a:lumOff val="0"/>
                <a:satMod val="103000"/>
                <a:lumMod val="102000"/>
                <a:tint val="94000"/>
                <a:alpha val="53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kern="1200" dirty="0" smtClean="0"/>
            <a:t>Executive</a:t>
          </a:r>
          <a:endParaRPr lang="en-US" sz="3500" kern="1200" dirty="0"/>
        </a:p>
      </dsp:txBody>
      <dsp:txXfrm>
        <a:off x="3008976" y="781797"/>
        <a:ext cx="2486285" cy="1243142"/>
      </dsp:txXfrm>
    </dsp:sp>
    <dsp:sp modelId="{332227F8-7A81-4D5F-824E-621CB75A399B}">
      <dsp:nvSpPr>
        <dsp:cNvPr id="0" name=""/>
        <dsp:cNvSpPr/>
      </dsp:nvSpPr>
      <dsp:spPr>
        <a:xfrm>
          <a:off x="570" y="2547059"/>
          <a:ext cx="2486285" cy="1243142"/>
        </a:xfrm>
        <a:prstGeom prst="rect">
          <a:avLst/>
        </a:prstGeom>
        <a:gradFill rotWithShape="0">
          <a:gsLst>
            <a:gs pos="0">
              <a:schemeClr val="accent4">
                <a:hueOff val="0"/>
                <a:satOff val="0"/>
                <a:lumOff val="0"/>
                <a:satMod val="103000"/>
                <a:lumMod val="102000"/>
                <a:tint val="94000"/>
                <a:alpha val="70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kern="1200" dirty="0" smtClean="0"/>
            <a:t>State Agencies</a:t>
          </a:r>
          <a:endParaRPr lang="en-US" sz="3500" kern="1200" dirty="0"/>
        </a:p>
      </dsp:txBody>
      <dsp:txXfrm>
        <a:off x="570" y="2547059"/>
        <a:ext cx="2486285" cy="1243142"/>
      </dsp:txXfrm>
    </dsp:sp>
    <dsp:sp modelId="{845EF9F8-3596-4EA3-9C65-15088A0E0D08}">
      <dsp:nvSpPr>
        <dsp:cNvPr id="0" name=""/>
        <dsp:cNvSpPr/>
      </dsp:nvSpPr>
      <dsp:spPr>
        <a:xfrm>
          <a:off x="3008976" y="2547059"/>
          <a:ext cx="2486285" cy="1243142"/>
        </a:xfrm>
        <a:prstGeom prst="rect">
          <a:avLst/>
        </a:prstGeom>
        <a:gradFill rotWithShape="0">
          <a:gsLst>
            <a:gs pos="0">
              <a:schemeClr val="accent4">
                <a:hueOff val="0"/>
                <a:satOff val="0"/>
                <a:lumOff val="0"/>
                <a:satMod val="103000"/>
                <a:lumMod val="102000"/>
                <a:tint val="94000"/>
                <a:alpha val="38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kern="1200" dirty="0" smtClean="0"/>
            <a:t>Boards &amp; Commissions</a:t>
          </a:r>
          <a:endParaRPr lang="en-US" sz="3500" kern="1200" dirty="0"/>
        </a:p>
      </dsp:txBody>
      <dsp:txXfrm>
        <a:off x="3008976" y="2547059"/>
        <a:ext cx="2486285" cy="1243142"/>
      </dsp:txXfrm>
    </dsp:sp>
    <dsp:sp modelId="{2A8CD8DB-5BCD-4113-9A9C-6459EFF90C59}">
      <dsp:nvSpPr>
        <dsp:cNvPr id="0" name=""/>
        <dsp:cNvSpPr/>
      </dsp:nvSpPr>
      <dsp:spPr>
        <a:xfrm>
          <a:off x="6017381" y="2547059"/>
          <a:ext cx="2486285" cy="1243142"/>
        </a:xfrm>
        <a:prstGeom prst="rect">
          <a:avLst/>
        </a:prstGeom>
        <a:gradFill rotWithShape="0">
          <a:gsLst>
            <a:gs pos="0">
              <a:schemeClr val="accent4">
                <a:hueOff val="0"/>
                <a:satOff val="0"/>
                <a:lumOff val="0"/>
                <a:satMod val="103000"/>
                <a:lumMod val="102000"/>
                <a:tint val="94000"/>
                <a:alpha val="31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kern="1200" dirty="0" smtClean="0"/>
            <a:t>Contractors</a:t>
          </a:r>
          <a:endParaRPr lang="en-US" sz="3500" kern="1200" dirty="0"/>
        </a:p>
      </dsp:txBody>
      <dsp:txXfrm>
        <a:off x="6017381" y="2547059"/>
        <a:ext cx="2486285" cy="12431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21F28E-1814-4DDF-9C50-BB6782541544}">
      <dsp:nvSpPr>
        <dsp:cNvPr id="0" name=""/>
        <dsp:cNvSpPr/>
      </dsp:nvSpPr>
      <dsp:spPr>
        <a:xfrm>
          <a:off x="0" y="221142"/>
          <a:ext cx="5549564" cy="1551604"/>
        </a:xfrm>
        <a:prstGeom prst="rect">
          <a:avLst/>
        </a:prstGeom>
        <a:solidFill>
          <a:srgbClr val="FFC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154432" rIns="270256" bIns="154432" numCol="1" spcCol="1270" anchor="ctr" anchorCtr="0">
          <a:noAutofit/>
        </a:bodyPr>
        <a:lstStyle/>
        <a:p>
          <a:pPr lvl="0" algn="ctr" defTabSz="1689100">
            <a:lnSpc>
              <a:spcPct val="90000"/>
            </a:lnSpc>
            <a:spcBef>
              <a:spcPct val="0"/>
            </a:spcBef>
            <a:spcAft>
              <a:spcPct val="35000"/>
            </a:spcAft>
          </a:pPr>
          <a:r>
            <a:rPr lang="en-US" sz="3800" kern="1200" dirty="0" smtClean="0">
              <a:solidFill>
                <a:srgbClr val="002060"/>
              </a:solidFill>
              <a:latin typeface="Arial Black" panose="020B0A04020102020204" pitchFamily="34" charset="0"/>
            </a:rPr>
            <a:t>What is a “gift”? </a:t>
          </a:r>
          <a:endParaRPr lang="en-US" sz="3800" kern="1200" dirty="0">
            <a:solidFill>
              <a:srgbClr val="002060"/>
            </a:solidFill>
            <a:latin typeface="Arial Black" panose="020B0A04020102020204" pitchFamily="34" charset="0"/>
          </a:endParaRPr>
        </a:p>
      </dsp:txBody>
      <dsp:txXfrm>
        <a:off x="0" y="221142"/>
        <a:ext cx="5549564" cy="1551604"/>
      </dsp:txXfrm>
    </dsp:sp>
    <dsp:sp modelId="{A7BE23E4-58B3-4236-BBAD-027943162913}">
      <dsp:nvSpPr>
        <dsp:cNvPr id="0" name=""/>
        <dsp:cNvSpPr/>
      </dsp:nvSpPr>
      <dsp:spPr>
        <a:xfrm>
          <a:off x="0" y="1860084"/>
          <a:ext cx="5549564" cy="4798259"/>
        </a:xfrm>
        <a:prstGeom prst="rect">
          <a:avLst/>
        </a:prstGeom>
        <a:solidFill>
          <a:srgbClr val="00206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2692" tIns="202692" rIns="270256" bIns="304038" numCol="1" spcCol="1270" anchor="t" anchorCtr="0">
          <a:noAutofit/>
        </a:bodyPr>
        <a:lstStyle/>
        <a:p>
          <a:pPr marL="285750" lvl="1" indent="-285750" algn="l" defTabSz="1689100">
            <a:lnSpc>
              <a:spcPct val="90000"/>
            </a:lnSpc>
            <a:spcBef>
              <a:spcPct val="0"/>
            </a:spcBef>
            <a:spcAft>
              <a:spcPct val="15000"/>
            </a:spcAft>
            <a:buChar char="••"/>
          </a:pPr>
          <a:r>
            <a:rPr lang="en-US" sz="3800" kern="1200" dirty="0" smtClean="0">
              <a:solidFill>
                <a:srgbClr val="FFC000"/>
              </a:solidFill>
            </a:rPr>
            <a:t>Gift</a:t>
          </a:r>
          <a:endParaRPr lang="en-US" sz="3800" kern="1200" dirty="0">
            <a:solidFill>
              <a:srgbClr val="FFC000"/>
            </a:solidFill>
          </a:endParaRPr>
        </a:p>
        <a:p>
          <a:pPr marL="285750" lvl="1" indent="-285750" algn="l" defTabSz="1689100">
            <a:lnSpc>
              <a:spcPct val="90000"/>
            </a:lnSpc>
            <a:spcBef>
              <a:spcPct val="0"/>
            </a:spcBef>
            <a:spcAft>
              <a:spcPct val="15000"/>
            </a:spcAft>
            <a:buChar char="••"/>
          </a:pPr>
          <a:r>
            <a:rPr lang="en-US" sz="3800" kern="1200" dirty="0" smtClean="0">
              <a:solidFill>
                <a:srgbClr val="FFC000"/>
              </a:solidFill>
            </a:rPr>
            <a:t>Favor</a:t>
          </a:r>
          <a:endParaRPr lang="en-US" sz="3800" kern="1200" dirty="0">
            <a:solidFill>
              <a:srgbClr val="FFC000"/>
            </a:solidFill>
          </a:endParaRPr>
        </a:p>
        <a:p>
          <a:pPr marL="285750" lvl="1" indent="-285750" algn="l" defTabSz="1689100">
            <a:lnSpc>
              <a:spcPct val="90000"/>
            </a:lnSpc>
            <a:spcBef>
              <a:spcPct val="0"/>
            </a:spcBef>
            <a:spcAft>
              <a:spcPct val="15000"/>
            </a:spcAft>
            <a:buChar char="••"/>
          </a:pPr>
          <a:r>
            <a:rPr lang="en-US" sz="3800" kern="1200" dirty="0" smtClean="0">
              <a:solidFill>
                <a:srgbClr val="FFC000"/>
              </a:solidFill>
            </a:rPr>
            <a:t>Service</a:t>
          </a:r>
          <a:endParaRPr lang="en-US" sz="3800" kern="1200" dirty="0">
            <a:solidFill>
              <a:srgbClr val="FFC000"/>
            </a:solidFill>
          </a:endParaRPr>
        </a:p>
        <a:p>
          <a:pPr marL="285750" lvl="1" indent="-285750" algn="l" defTabSz="1689100">
            <a:lnSpc>
              <a:spcPct val="90000"/>
            </a:lnSpc>
            <a:spcBef>
              <a:spcPct val="0"/>
            </a:spcBef>
            <a:spcAft>
              <a:spcPct val="15000"/>
            </a:spcAft>
            <a:buChar char="••"/>
          </a:pPr>
          <a:r>
            <a:rPr lang="en-US" sz="3800" kern="1200" dirty="0" smtClean="0">
              <a:solidFill>
                <a:srgbClr val="FFC000"/>
              </a:solidFill>
            </a:rPr>
            <a:t>Entertainment</a:t>
          </a:r>
          <a:endParaRPr lang="en-US" sz="3800" kern="1200" dirty="0">
            <a:solidFill>
              <a:srgbClr val="FFC000"/>
            </a:solidFill>
          </a:endParaRPr>
        </a:p>
        <a:p>
          <a:pPr marL="285750" lvl="1" indent="-285750" algn="l" defTabSz="1689100">
            <a:lnSpc>
              <a:spcPct val="90000"/>
            </a:lnSpc>
            <a:spcBef>
              <a:spcPct val="0"/>
            </a:spcBef>
            <a:spcAft>
              <a:spcPct val="15000"/>
            </a:spcAft>
            <a:buChar char="••"/>
          </a:pPr>
          <a:r>
            <a:rPr lang="en-US" sz="3800" kern="1200" dirty="0" smtClean="0">
              <a:solidFill>
                <a:srgbClr val="FFC000"/>
              </a:solidFill>
            </a:rPr>
            <a:t>Food/Drink</a:t>
          </a:r>
          <a:endParaRPr lang="en-US" sz="3800" kern="1200" dirty="0">
            <a:solidFill>
              <a:srgbClr val="FFC000"/>
            </a:solidFill>
          </a:endParaRPr>
        </a:p>
        <a:p>
          <a:pPr marL="285750" lvl="1" indent="-285750" algn="l" defTabSz="1689100">
            <a:lnSpc>
              <a:spcPct val="90000"/>
            </a:lnSpc>
            <a:spcBef>
              <a:spcPct val="0"/>
            </a:spcBef>
            <a:spcAft>
              <a:spcPct val="15000"/>
            </a:spcAft>
            <a:buChar char="••"/>
          </a:pPr>
          <a:r>
            <a:rPr lang="en-US" sz="3800" kern="1200" dirty="0" smtClean="0">
              <a:solidFill>
                <a:srgbClr val="FFC000"/>
              </a:solidFill>
            </a:rPr>
            <a:t>Travel expenses</a:t>
          </a:r>
          <a:endParaRPr lang="en-US" sz="3800" kern="1200" dirty="0">
            <a:solidFill>
              <a:srgbClr val="FFC000"/>
            </a:solidFill>
          </a:endParaRPr>
        </a:p>
        <a:p>
          <a:pPr marL="285750" lvl="1" indent="-285750" algn="l" defTabSz="1689100">
            <a:lnSpc>
              <a:spcPct val="90000"/>
            </a:lnSpc>
            <a:spcBef>
              <a:spcPct val="0"/>
            </a:spcBef>
            <a:spcAft>
              <a:spcPct val="15000"/>
            </a:spcAft>
            <a:buChar char="••"/>
          </a:pPr>
          <a:r>
            <a:rPr lang="en-US" sz="3800" kern="1200" dirty="0" smtClean="0">
              <a:solidFill>
                <a:srgbClr val="FFC000"/>
              </a:solidFill>
            </a:rPr>
            <a:t>Registration Fees</a:t>
          </a:r>
          <a:endParaRPr lang="en-US" sz="3800" kern="1200" dirty="0">
            <a:solidFill>
              <a:srgbClr val="FFC000"/>
            </a:solidFill>
          </a:endParaRPr>
        </a:p>
      </dsp:txBody>
      <dsp:txXfrm>
        <a:off x="0" y="1860084"/>
        <a:ext cx="5549564" cy="4798259"/>
      </dsp:txXfrm>
    </dsp:sp>
    <dsp:sp modelId="{3B8B2D53-F3AF-4350-9BE6-52506A22DB25}">
      <dsp:nvSpPr>
        <dsp:cNvPr id="0" name=""/>
        <dsp:cNvSpPr/>
      </dsp:nvSpPr>
      <dsp:spPr>
        <a:xfrm>
          <a:off x="6326560" y="254067"/>
          <a:ext cx="5549564" cy="1551604"/>
        </a:xfrm>
        <a:prstGeom prst="rect">
          <a:avLst/>
        </a:prstGeom>
        <a:solidFill>
          <a:srgbClr val="FFC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154432" rIns="270256" bIns="154432" numCol="1" spcCol="1270" anchor="ctr" anchorCtr="0">
          <a:noAutofit/>
        </a:bodyPr>
        <a:lstStyle/>
        <a:p>
          <a:pPr lvl="0" algn="ctr" defTabSz="1689100">
            <a:lnSpc>
              <a:spcPct val="90000"/>
            </a:lnSpc>
            <a:spcBef>
              <a:spcPct val="0"/>
            </a:spcBef>
            <a:spcAft>
              <a:spcPct val="35000"/>
            </a:spcAft>
          </a:pPr>
          <a:r>
            <a:rPr lang="en-US" sz="3800" kern="1200" dirty="0" smtClean="0">
              <a:solidFill>
                <a:srgbClr val="002060"/>
              </a:solidFill>
              <a:latin typeface="Arial Black" panose="020B0A04020102020204" pitchFamily="34" charset="0"/>
            </a:rPr>
            <a:t>When is something not a “gift”? </a:t>
          </a:r>
          <a:endParaRPr lang="en-US" sz="3800" kern="1200" dirty="0">
            <a:solidFill>
              <a:srgbClr val="002060"/>
            </a:solidFill>
            <a:latin typeface="Arial Black" panose="020B0A04020102020204" pitchFamily="34" charset="0"/>
          </a:endParaRPr>
        </a:p>
      </dsp:txBody>
      <dsp:txXfrm>
        <a:off x="6326560" y="254067"/>
        <a:ext cx="5549564" cy="1551604"/>
      </dsp:txXfrm>
    </dsp:sp>
    <dsp:sp modelId="{BF526369-D5E4-40AA-816E-A4D4EA4F67C5}">
      <dsp:nvSpPr>
        <dsp:cNvPr id="0" name=""/>
        <dsp:cNvSpPr/>
      </dsp:nvSpPr>
      <dsp:spPr>
        <a:xfrm>
          <a:off x="6326618" y="1862771"/>
          <a:ext cx="5549564" cy="4798259"/>
        </a:xfrm>
        <a:prstGeom prst="rect">
          <a:avLst/>
        </a:prstGeom>
        <a:solidFill>
          <a:srgbClr val="00206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2692" tIns="202692" rIns="270256" bIns="304038" numCol="1" spcCol="1270" anchor="t" anchorCtr="0">
          <a:noAutofit/>
        </a:bodyPr>
        <a:lstStyle/>
        <a:p>
          <a:pPr marL="285750" lvl="1" indent="-285750" algn="l" defTabSz="1689100">
            <a:lnSpc>
              <a:spcPct val="90000"/>
            </a:lnSpc>
            <a:spcBef>
              <a:spcPct val="0"/>
            </a:spcBef>
            <a:spcAft>
              <a:spcPct val="15000"/>
            </a:spcAft>
            <a:buChar char="••"/>
          </a:pPr>
          <a:endParaRPr lang="en-US" sz="3800" kern="1200" dirty="0">
            <a:solidFill>
              <a:srgbClr val="FFC000"/>
            </a:solidFill>
          </a:endParaRPr>
        </a:p>
        <a:p>
          <a:pPr marL="285750" lvl="1" indent="-285750" algn="l" defTabSz="1689100">
            <a:lnSpc>
              <a:spcPct val="90000"/>
            </a:lnSpc>
            <a:spcBef>
              <a:spcPct val="0"/>
            </a:spcBef>
            <a:spcAft>
              <a:spcPct val="15000"/>
            </a:spcAft>
            <a:buChar char="••"/>
          </a:pPr>
          <a:r>
            <a:rPr lang="en-US" sz="3800" kern="1200" dirty="0" smtClean="0">
              <a:solidFill>
                <a:srgbClr val="FFC000"/>
              </a:solidFill>
            </a:rPr>
            <a:t>Multiple exceptions</a:t>
          </a:r>
          <a:endParaRPr lang="en-US" sz="3800" kern="1200" dirty="0">
            <a:solidFill>
              <a:srgbClr val="FFC000"/>
            </a:solidFill>
          </a:endParaRPr>
        </a:p>
        <a:p>
          <a:pPr marL="285750" lvl="1" indent="-285750" algn="l" defTabSz="1689100">
            <a:lnSpc>
              <a:spcPct val="90000"/>
            </a:lnSpc>
            <a:spcBef>
              <a:spcPct val="0"/>
            </a:spcBef>
            <a:spcAft>
              <a:spcPct val="15000"/>
            </a:spcAft>
            <a:buChar char="••"/>
          </a:pPr>
          <a:r>
            <a:rPr lang="en-US" sz="3800" kern="1200" dirty="0" smtClean="0">
              <a:solidFill>
                <a:srgbClr val="FFC000"/>
              </a:solidFill>
            </a:rPr>
            <a:t>Nominal value</a:t>
          </a:r>
          <a:endParaRPr lang="en-US" sz="3800" kern="1200" dirty="0">
            <a:solidFill>
              <a:srgbClr val="FFC000"/>
            </a:solidFill>
          </a:endParaRPr>
        </a:p>
        <a:p>
          <a:pPr marL="285750" lvl="1" indent="-285750" algn="l" defTabSz="1689100">
            <a:lnSpc>
              <a:spcPct val="90000"/>
            </a:lnSpc>
            <a:spcBef>
              <a:spcPct val="0"/>
            </a:spcBef>
            <a:spcAft>
              <a:spcPct val="15000"/>
            </a:spcAft>
            <a:buChar char="••"/>
          </a:pPr>
          <a:r>
            <a:rPr lang="en-US" sz="3800" kern="1200" dirty="0" smtClean="0">
              <a:solidFill>
                <a:srgbClr val="FFC000"/>
              </a:solidFill>
            </a:rPr>
            <a:t>Reimbursement to Treasurer of State</a:t>
          </a:r>
          <a:r>
            <a:rPr lang="en-US" sz="3800" kern="1200" dirty="0" smtClean="0"/>
            <a:t>	</a:t>
          </a:r>
          <a:endParaRPr lang="en-US" sz="3800" kern="1200" dirty="0">
            <a:solidFill>
              <a:srgbClr val="FFC000"/>
            </a:solidFill>
          </a:endParaRPr>
        </a:p>
      </dsp:txBody>
      <dsp:txXfrm>
        <a:off x="6326618" y="1862771"/>
        <a:ext cx="5549564" cy="479825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2984700-C86A-45B3-B931-950D8CD2B7E8}" type="datetimeFigureOut">
              <a:rPr lang="en-US" smtClean="0"/>
              <a:t>9/17/2019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87EDBF-3A99-4115-95E8-637E9E75BD75}" type="slidenum">
              <a:rPr lang="en-US" smtClean="0"/>
              <a:t>‹#›</a:t>
            </a:fld>
            <a:endParaRPr lang="en-US"/>
          </a:p>
        </p:txBody>
      </p:sp>
    </p:spTree>
    <p:extLst>
      <p:ext uri="{BB962C8B-B14F-4D97-AF65-F5344CB8AC3E}">
        <p14:creationId xmlns:p14="http://schemas.microsoft.com/office/powerpoint/2010/main" val="34697510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96B5D80-E391-4FE8-ABD2-273A59472EE3}" type="datetimeFigureOut">
              <a:rPr lang="en-US" smtClean="0"/>
              <a:t>9/17/2019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B40FADE-E62A-4151-8A79-359E7C2E1A61}" type="slidenum">
              <a:rPr lang="en-US" smtClean="0"/>
              <a:t>‹#›</a:t>
            </a:fld>
            <a:endParaRPr lang="en-US"/>
          </a:p>
        </p:txBody>
      </p:sp>
    </p:spTree>
    <p:extLst>
      <p:ext uri="{BB962C8B-B14F-4D97-AF65-F5344CB8AC3E}">
        <p14:creationId xmlns:p14="http://schemas.microsoft.com/office/powerpoint/2010/main" val="2248549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0FADE-E62A-4151-8A79-359E7C2E1A61}" type="slidenum">
              <a:rPr lang="en-US" smtClean="0"/>
              <a:t>1</a:t>
            </a:fld>
            <a:endParaRPr lang="en-US" dirty="0"/>
          </a:p>
        </p:txBody>
      </p:sp>
    </p:spTree>
    <p:extLst>
      <p:ext uri="{BB962C8B-B14F-4D97-AF65-F5344CB8AC3E}">
        <p14:creationId xmlns:p14="http://schemas.microsoft.com/office/powerpoint/2010/main" val="1459376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442913" y="712788"/>
            <a:ext cx="6348412" cy="35702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723435" y="4521585"/>
            <a:ext cx="5787474" cy="4283607"/>
          </a:xfrm>
          <a:prstGeom prst="rect">
            <a:avLst/>
          </a:prstGeom>
        </p:spPr>
        <p:txBody>
          <a:bodyPr wrap="square" lIns="95705" tIns="95705" rIns="95705" bIns="95705" anchor="t" anchorCtr="0">
            <a:noAutofit/>
          </a:bodyPr>
          <a:lstStyle/>
          <a:p>
            <a:pPr lvl="0"/>
            <a:r>
              <a:rPr lang="en-US" dirty="0"/>
              <a:t>The confidentiality for reporting parties and investigations is very important</a:t>
            </a:r>
          </a:p>
          <a:p>
            <a:pPr lvl="0"/>
            <a:r>
              <a:rPr lang="en-US" dirty="0"/>
              <a:t>Because studies have shown that when employees feel confident there will be no retaliation, incidents are identified much more quickly, allowing organizations to resolve issues faster with less damage and expense</a:t>
            </a:r>
          </a:p>
          <a:p>
            <a:r>
              <a:rPr lang="en-US" dirty="0"/>
              <a:t> </a:t>
            </a:r>
          </a:p>
          <a:p>
            <a:pPr lvl="0"/>
            <a:r>
              <a:rPr lang="en-US" dirty="0"/>
              <a:t>As are protections against retaliation for reporting parties </a:t>
            </a:r>
          </a:p>
          <a:p>
            <a:pPr lvl="1"/>
            <a:r>
              <a:rPr lang="en-US" dirty="0"/>
              <a:t>People need to have confidence that if they blow the whistle on another employee, maybe even their boss, that they won’t lose their job or otherwise be retaliated against </a:t>
            </a:r>
          </a:p>
          <a:p>
            <a:pPr>
              <a:buNone/>
            </a:pPr>
            <a:endParaRPr dirty="0"/>
          </a:p>
        </p:txBody>
      </p:sp>
    </p:spTree>
    <p:extLst>
      <p:ext uri="{BB962C8B-B14F-4D97-AF65-F5344CB8AC3E}">
        <p14:creationId xmlns:p14="http://schemas.microsoft.com/office/powerpoint/2010/main" val="735232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public does not get to vote on or hire these individuals – we all serve at the pleasure of the Governor</a:t>
            </a:r>
          </a:p>
          <a:p>
            <a:pPr lvl="0"/>
            <a:r>
              <a:rPr lang="en-US" dirty="0"/>
              <a:t>And there are a lot of unelected officials running the government, making decisions that impact the everyday lives of those who live and work in this State of Indiana – </a:t>
            </a:r>
          </a:p>
          <a:p>
            <a:pPr lvl="0"/>
            <a:r>
              <a:rPr lang="en-US" dirty="0"/>
              <a:t>And to do so effectively they need to have the highest level of integrity in order to earn and maintain the trust of the public </a:t>
            </a:r>
          </a:p>
          <a:p>
            <a:pPr defTabSz="931774">
              <a:defRPr/>
            </a:pPr>
            <a:endParaRPr lang="en-US" dirty="0" smtClean="0"/>
          </a:p>
        </p:txBody>
      </p:sp>
      <p:sp>
        <p:nvSpPr>
          <p:cNvPr id="4" name="Slide Number Placeholder 3"/>
          <p:cNvSpPr>
            <a:spLocks noGrp="1"/>
          </p:cNvSpPr>
          <p:nvPr>
            <p:ph type="sldNum" sz="quarter" idx="10"/>
          </p:nvPr>
        </p:nvSpPr>
        <p:spPr/>
        <p:txBody>
          <a:bodyPr/>
          <a:lstStyle/>
          <a:p>
            <a:fld id="{CB40FADE-E62A-4151-8A79-359E7C2E1A61}" type="slidenum">
              <a:rPr lang="en-US" smtClean="0"/>
              <a:t>11</a:t>
            </a:fld>
            <a:endParaRPr lang="en-US" dirty="0"/>
          </a:p>
        </p:txBody>
      </p:sp>
    </p:spTree>
    <p:extLst>
      <p:ext uri="{BB962C8B-B14F-4D97-AF65-F5344CB8AC3E}">
        <p14:creationId xmlns:p14="http://schemas.microsoft.com/office/powerpoint/2010/main" val="1442350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public does not get to vote on or hire these individuals – we all serve at the pleasure of the Governor</a:t>
            </a:r>
          </a:p>
          <a:p>
            <a:pPr lvl="0"/>
            <a:r>
              <a:rPr lang="en-US" dirty="0"/>
              <a:t>And there are a lot of unelected officials running the government, making decisions that impact the everyday lives of those who live and work in this State of Indiana – </a:t>
            </a:r>
          </a:p>
          <a:p>
            <a:pPr lvl="0"/>
            <a:r>
              <a:rPr lang="en-US" dirty="0"/>
              <a:t>And to do so effectively they need to have the highest level of integrity in order to earn and maintain the trust of the public </a:t>
            </a:r>
          </a:p>
          <a:p>
            <a:pPr defTabSz="931774">
              <a:defRPr/>
            </a:pPr>
            <a:endParaRPr lang="en-US" dirty="0" smtClean="0"/>
          </a:p>
        </p:txBody>
      </p:sp>
      <p:sp>
        <p:nvSpPr>
          <p:cNvPr id="4" name="Slide Number Placeholder 3"/>
          <p:cNvSpPr>
            <a:spLocks noGrp="1"/>
          </p:cNvSpPr>
          <p:nvPr>
            <p:ph type="sldNum" sz="quarter" idx="10"/>
          </p:nvPr>
        </p:nvSpPr>
        <p:spPr/>
        <p:txBody>
          <a:bodyPr/>
          <a:lstStyle/>
          <a:p>
            <a:fld id="{CB40FADE-E62A-4151-8A79-359E7C2E1A61}" type="slidenum">
              <a:rPr lang="en-US" smtClean="0"/>
              <a:t>12</a:t>
            </a:fld>
            <a:endParaRPr lang="en-US" dirty="0"/>
          </a:p>
        </p:txBody>
      </p:sp>
    </p:spTree>
    <p:extLst>
      <p:ext uri="{BB962C8B-B14F-4D97-AF65-F5344CB8AC3E}">
        <p14:creationId xmlns:p14="http://schemas.microsoft.com/office/powerpoint/2010/main" val="1407045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public does not get to vote on or hire these individuals – we all serve at the pleasure of the Governor</a:t>
            </a:r>
          </a:p>
          <a:p>
            <a:pPr lvl="0"/>
            <a:r>
              <a:rPr lang="en-US" dirty="0"/>
              <a:t>And there are a lot of unelected officials running the government, making decisions that impact the everyday lives of those who live and work in this State of Indiana – </a:t>
            </a:r>
          </a:p>
          <a:p>
            <a:pPr lvl="0"/>
            <a:r>
              <a:rPr lang="en-US" dirty="0"/>
              <a:t>And to do so effectively they need to have the highest level of integrity in order to earn and maintain the trust of the public </a:t>
            </a:r>
          </a:p>
          <a:p>
            <a:pPr defTabSz="931774">
              <a:defRPr/>
            </a:pPr>
            <a:endParaRPr lang="en-US" dirty="0" smtClean="0"/>
          </a:p>
        </p:txBody>
      </p:sp>
      <p:sp>
        <p:nvSpPr>
          <p:cNvPr id="4" name="Slide Number Placeholder 3"/>
          <p:cNvSpPr>
            <a:spLocks noGrp="1"/>
          </p:cNvSpPr>
          <p:nvPr>
            <p:ph type="sldNum" sz="quarter" idx="10"/>
          </p:nvPr>
        </p:nvSpPr>
        <p:spPr/>
        <p:txBody>
          <a:bodyPr/>
          <a:lstStyle/>
          <a:p>
            <a:fld id="{CB40FADE-E62A-4151-8A79-359E7C2E1A61}" type="slidenum">
              <a:rPr lang="en-US" smtClean="0"/>
              <a:t>13</a:t>
            </a:fld>
            <a:endParaRPr lang="en-US" dirty="0"/>
          </a:p>
        </p:txBody>
      </p:sp>
    </p:spTree>
    <p:extLst>
      <p:ext uri="{BB962C8B-B14F-4D97-AF65-F5344CB8AC3E}">
        <p14:creationId xmlns:p14="http://schemas.microsoft.com/office/powerpoint/2010/main" val="2168491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public does not get to vote on or hire these individuals – we all serve at the pleasure of the Governor</a:t>
            </a:r>
          </a:p>
          <a:p>
            <a:pPr lvl="0"/>
            <a:r>
              <a:rPr lang="en-US" dirty="0"/>
              <a:t>And there are a lot of unelected officials running the government, making decisions that impact the everyday lives of those who live and work in this State of Indiana – </a:t>
            </a:r>
          </a:p>
          <a:p>
            <a:pPr lvl="0"/>
            <a:r>
              <a:rPr lang="en-US" dirty="0"/>
              <a:t>And to do so effectively they need to have the highest level of integrity in order to earn and maintain the trust of the public </a:t>
            </a:r>
          </a:p>
          <a:p>
            <a:pPr defTabSz="931774">
              <a:defRPr/>
            </a:pPr>
            <a:endParaRPr lang="en-US" dirty="0" smtClean="0"/>
          </a:p>
        </p:txBody>
      </p:sp>
      <p:sp>
        <p:nvSpPr>
          <p:cNvPr id="4" name="Slide Number Placeholder 3"/>
          <p:cNvSpPr>
            <a:spLocks noGrp="1"/>
          </p:cNvSpPr>
          <p:nvPr>
            <p:ph type="sldNum" sz="quarter" idx="10"/>
          </p:nvPr>
        </p:nvSpPr>
        <p:spPr/>
        <p:txBody>
          <a:bodyPr/>
          <a:lstStyle/>
          <a:p>
            <a:fld id="{CB40FADE-E62A-4151-8A79-359E7C2E1A61}" type="slidenum">
              <a:rPr lang="en-US" smtClean="0"/>
              <a:t>14</a:t>
            </a:fld>
            <a:endParaRPr lang="en-US" dirty="0"/>
          </a:p>
        </p:txBody>
      </p:sp>
    </p:spTree>
    <p:extLst>
      <p:ext uri="{BB962C8B-B14F-4D97-AF65-F5344CB8AC3E}">
        <p14:creationId xmlns:p14="http://schemas.microsoft.com/office/powerpoint/2010/main" val="4144295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public does not get to vote on or hire these individuals – we all serve at the pleasure of the Governor</a:t>
            </a:r>
          </a:p>
          <a:p>
            <a:pPr lvl="0"/>
            <a:r>
              <a:rPr lang="en-US" dirty="0"/>
              <a:t>And there are a lot of unelected officials running the government, making decisions that impact the everyday lives of those who live and work in this State of Indiana – </a:t>
            </a:r>
          </a:p>
          <a:p>
            <a:pPr lvl="0"/>
            <a:r>
              <a:rPr lang="en-US" dirty="0"/>
              <a:t>And to do so effectively they need to have the highest level of integrity in order to earn and maintain the trust of the public </a:t>
            </a:r>
          </a:p>
          <a:p>
            <a:pPr defTabSz="931774">
              <a:defRPr/>
            </a:pPr>
            <a:endParaRPr lang="en-US" dirty="0" smtClean="0"/>
          </a:p>
        </p:txBody>
      </p:sp>
      <p:sp>
        <p:nvSpPr>
          <p:cNvPr id="4" name="Slide Number Placeholder 3"/>
          <p:cNvSpPr>
            <a:spLocks noGrp="1"/>
          </p:cNvSpPr>
          <p:nvPr>
            <p:ph type="sldNum" sz="quarter" idx="10"/>
          </p:nvPr>
        </p:nvSpPr>
        <p:spPr/>
        <p:txBody>
          <a:bodyPr/>
          <a:lstStyle/>
          <a:p>
            <a:fld id="{CB40FADE-E62A-4151-8A79-359E7C2E1A61}" type="slidenum">
              <a:rPr lang="en-US" smtClean="0"/>
              <a:t>15</a:t>
            </a:fld>
            <a:endParaRPr lang="en-US" dirty="0"/>
          </a:p>
        </p:txBody>
      </p:sp>
    </p:spTree>
    <p:extLst>
      <p:ext uri="{BB962C8B-B14F-4D97-AF65-F5344CB8AC3E}">
        <p14:creationId xmlns:p14="http://schemas.microsoft.com/office/powerpoint/2010/main" val="314760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public does not get to vote on or hire these individuals – we all serve at the pleasure of the Governor</a:t>
            </a:r>
          </a:p>
          <a:p>
            <a:pPr lvl="0"/>
            <a:r>
              <a:rPr lang="en-US" dirty="0"/>
              <a:t>And there are a lot of unelected officials running the government, making decisions that impact the everyday lives of those who live and work in this State of Indiana – </a:t>
            </a:r>
          </a:p>
          <a:p>
            <a:pPr lvl="0"/>
            <a:r>
              <a:rPr lang="en-US" dirty="0"/>
              <a:t>And to do so effectively they need to have the highest level of integrity in order to earn and maintain the trust of the public </a:t>
            </a:r>
          </a:p>
          <a:p>
            <a:pPr defTabSz="931774">
              <a:defRPr/>
            </a:pPr>
            <a:endParaRPr lang="en-US" dirty="0" smtClean="0"/>
          </a:p>
        </p:txBody>
      </p:sp>
      <p:sp>
        <p:nvSpPr>
          <p:cNvPr id="4" name="Slide Number Placeholder 3"/>
          <p:cNvSpPr>
            <a:spLocks noGrp="1"/>
          </p:cNvSpPr>
          <p:nvPr>
            <p:ph type="sldNum" sz="quarter" idx="10"/>
          </p:nvPr>
        </p:nvSpPr>
        <p:spPr/>
        <p:txBody>
          <a:bodyPr/>
          <a:lstStyle/>
          <a:p>
            <a:fld id="{CB40FADE-E62A-4151-8A79-359E7C2E1A61}" type="slidenum">
              <a:rPr lang="en-US" smtClean="0"/>
              <a:t>16</a:t>
            </a:fld>
            <a:endParaRPr lang="en-US" dirty="0"/>
          </a:p>
        </p:txBody>
      </p:sp>
    </p:spTree>
    <p:extLst>
      <p:ext uri="{BB962C8B-B14F-4D97-AF65-F5344CB8AC3E}">
        <p14:creationId xmlns:p14="http://schemas.microsoft.com/office/powerpoint/2010/main" val="3121236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p:txBody>
      </p:sp>
      <p:sp>
        <p:nvSpPr>
          <p:cNvPr id="4" name="Slide Number Placeholder 3"/>
          <p:cNvSpPr>
            <a:spLocks noGrp="1"/>
          </p:cNvSpPr>
          <p:nvPr>
            <p:ph type="sldNum" sz="quarter" idx="10"/>
          </p:nvPr>
        </p:nvSpPr>
        <p:spPr/>
        <p:txBody>
          <a:bodyPr/>
          <a:lstStyle/>
          <a:p>
            <a:fld id="{CB40FADE-E62A-4151-8A79-359E7C2E1A61}" type="slidenum">
              <a:rPr lang="en-US" smtClean="0"/>
              <a:t>17</a:t>
            </a:fld>
            <a:endParaRPr lang="en-US" dirty="0"/>
          </a:p>
        </p:txBody>
      </p:sp>
    </p:spTree>
    <p:extLst>
      <p:ext uri="{BB962C8B-B14F-4D97-AF65-F5344CB8AC3E}">
        <p14:creationId xmlns:p14="http://schemas.microsoft.com/office/powerpoint/2010/main" val="910823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public does not get to vote on or hire these individuals – we all serve at the pleasure of the Governor</a:t>
            </a:r>
          </a:p>
          <a:p>
            <a:pPr lvl="0"/>
            <a:r>
              <a:rPr lang="en-US" dirty="0"/>
              <a:t>And there are a lot of unelected officials running the government, making decisions that impact the everyday lives of those who live and work in this State of Indiana – </a:t>
            </a:r>
          </a:p>
          <a:p>
            <a:pPr lvl="0"/>
            <a:r>
              <a:rPr lang="en-US" dirty="0"/>
              <a:t>And to do so effectively they need to have the highest level of integrity in order to earn and maintain the trust of the public </a:t>
            </a:r>
          </a:p>
          <a:p>
            <a:pPr defTabSz="931774">
              <a:defRPr/>
            </a:pPr>
            <a:endParaRPr lang="en-US" dirty="0" smtClean="0"/>
          </a:p>
        </p:txBody>
      </p:sp>
      <p:sp>
        <p:nvSpPr>
          <p:cNvPr id="4" name="Slide Number Placeholder 3"/>
          <p:cNvSpPr>
            <a:spLocks noGrp="1"/>
          </p:cNvSpPr>
          <p:nvPr>
            <p:ph type="sldNum" sz="quarter" idx="10"/>
          </p:nvPr>
        </p:nvSpPr>
        <p:spPr/>
        <p:txBody>
          <a:bodyPr/>
          <a:lstStyle/>
          <a:p>
            <a:fld id="{CB40FADE-E62A-4151-8A79-359E7C2E1A61}" type="slidenum">
              <a:rPr lang="en-US" smtClean="0"/>
              <a:t>18</a:t>
            </a:fld>
            <a:endParaRPr lang="en-US" dirty="0"/>
          </a:p>
        </p:txBody>
      </p:sp>
    </p:spTree>
    <p:extLst>
      <p:ext uri="{BB962C8B-B14F-4D97-AF65-F5344CB8AC3E}">
        <p14:creationId xmlns:p14="http://schemas.microsoft.com/office/powerpoint/2010/main" val="3902134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public does not get to vote on or hire these individuals – we all serve at the pleasure of the Governor</a:t>
            </a:r>
          </a:p>
          <a:p>
            <a:pPr lvl="0"/>
            <a:r>
              <a:rPr lang="en-US" dirty="0"/>
              <a:t>And there are a lot of unelected officials running the government, making decisions that impact the everyday lives of those who live and work in this State of Indiana – </a:t>
            </a:r>
          </a:p>
          <a:p>
            <a:pPr lvl="0"/>
            <a:r>
              <a:rPr lang="en-US" dirty="0"/>
              <a:t>And to do so effectively they need to have the highest level of integrity in order to earn and maintain the trust of the public </a:t>
            </a:r>
          </a:p>
          <a:p>
            <a:pPr defTabSz="931774">
              <a:defRPr/>
            </a:pPr>
            <a:endParaRPr lang="en-US" dirty="0" smtClean="0"/>
          </a:p>
        </p:txBody>
      </p:sp>
      <p:sp>
        <p:nvSpPr>
          <p:cNvPr id="4" name="Slide Number Placeholder 3"/>
          <p:cNvSpPr>
            <a:spLocks noGrp="1"/>
          </p:cNvSpPr>
          <p:nvPr>
            <p:ph type="sldNum" sz="quarter" idx="10"/>
          </p:nvPr>
        </p:nvSpPr>
        <p:spPr/>
        <p:txBody>
          <a:bodyPr/>
          <a:lstStyle/>
          <a:p>
            <a:fld id="{CB40FADE-E62A-4151-8A79-359E7C2E1A61}" type="slidenum">
              <a:rPr lang="en-US" smtClean="0"/>
              <a:t>19</a:t>
            </a:fld>
            <a:endParaRPr lang="en-US" dirty="0"/>
          </a:p>
        </p:txBody>
      </p:sp>
    </p:spTree>
    <p:extLst>
      <p:ext uri="{BB962C8B-B14F-4D97-AF65-F5344CB8AC3E}">
        <p14:creationId xmlns:p14="http://schemas.microsoft.com/office/powerpoint/2010/main" val="2842655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endParaRPr lang="en-US" dirty="0"/>
          </a:p>
          <a:p>
            <a:endParaRPr lang="en-US" dirty="0"/>
          </a:p>
        </p:txBody>
      </p:sp>
      <p:sp>
        <p:nvSpPr>
          <p:cNvPr id="4" name="Slide Number Placeholder 3"/>
          <p:cNvSpPr>
            <a:spLocks noGrp="1"/>
          </p:cNvSpPr>
          <p:nvPr>
            <p:ph type="sldNum" sz="quarter" idx="10"/>
          </p:nvPr>
        </p:nvSpPr>
        <p:spPr/>
        <p:txBody>
          <a:bodyPr/>
          <a:lstStyle/>
          <a:p>
            <a:fld id="{CB40FADE-E62A-4151-8A79-359E7C2E1A61}" type="slidenum">
              <a:rPr lang="en-US" smtClean="0"/>
              <a:t>2</a:t>
            </a:fld>
            <a:endParaRPr lang="en-US" dirty="0"/>
          </a:p>
        </p:txBody>
      </p:sp>
    </p:spTree>
    <p:extLst>
      <p:ext uri="{BB962C8B-B14F-4D97-AF65-F5344CB8AC3E}">
        <p14:creationId xmlns:p14="http://schemas.microsoft.com/office/powerpoint/2010/main" val="28424024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p:txBody>
      </p:sp>
      <p:sp>
        <p:nvSpPr>
          <p:cNvPr id="4" name="Slide Number Placeholder 3"/>
          <p:cNvSpPr>
            <a:spLocks noGrp="1"/>
          </p:cNvSpPr>
          <p:nvPr>
            <p:ph type="sldNum" sz="quarter" idx="10"/>
          </p:nvPr>
        </p:nvSpPr>
        <p:spPr/>
        <p:txBody>
          <a:bodyPr/>
          <a:lstStyle/>
          <a:p>
            <a:fld id="{CB40FADE-E62A-4151-8A79-359E7C2E1A61}" type="slidenum">
              <a:rPr lang="en-US" smtClean="0"/>
              <a:t>20</a:t>
            </a:fld>
            <a:endParaRPr lang="en-US" dirty="0"/>
          </a:p>
        </p:txBody>
      </p:sp>
    </p:spTree>
    <p:extLst>
      <p:ext uri="{BB962C8B-B14F-4D97-AF65-F5344CB8AC3E}">
        <p14:creationId xmlns:p14="http://schemas.microsoft.com/office/powerpoint/2010/main" val="2331129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public does not get to vote on or hire these individuals – we all serve at the pleasure of the Governor</a:t>
            </a:r>
          </a:p>
          <a:p>
            <a:pPr lvl="0"/>
            <a:r>
              <a:rPr lang="en-US" dirty="0"/>
              <a:t>And there are a lot of unelected officials running the government, making decisions that impact the everyday lives of those who live and work in this State of Indiana – </a:t>
            </a:r>
          </a:p>
          <a:p>
            <a:pPr lvl="0"/>
            <a:r>
              <a:rPr lang="en-US" dirty="0"/>
              <a:t>And to do so effectively they need to have the highest level of integrity in order to earn and maintain the trust of the public </a:t>
            </a:r>
          </a:p>
          <a:p>
            <a:pPr defTabSz="931774">
              <a:defRPr/>
            </a:pPr>
            <a:endParaRPr lang="en-US" dirty="0" smtClean="0"/>
          </a:p>
        </p:txBody>
      </p:sp>
      <p:sp>
        <p:nvSpPr>
          <p:cNvPr id="4" name="Slide Number Placeholder 3"/>
          <p:cNvSpPr>
            <a:spLocks noGrp="1"/>
          </p:cNvSpPr>
          <p:nvPr>
            <p:ph type="sldNum" sz="quarter" idx="10"/>
          </p:nvPr>
        </p:nvSpPr>
        <p:spPr/>
        <p:txBody>
          <a:bodyPr/>
          <a:lstStyle/>
          <a:p>
            <a:fld id="{CB40FADE-E62A-4151-8A79-359E7C2E1A61}" type="slidenum">
              <a:rPr lang="en-US" smtClean="0"/>
              <a:t>21</a:t>
            </a:fld>
            <a:endParaRPr lang="en-US" dirty="0"/>
          </a:p>
        </p:txBody>
      </p:sp>
    </p:spTree>
    <p:extLst>
      <p:ext uri="{BB962C8B-B14F-4D97-AF65-F5344CB8AC3E}">
        <p14:creationId xmlns:p14="http://schemas.microsoft.com/office/powerpoint/2010/main" val="19958423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public does not get to vote on or hire these individuals – we all serve at the pleasure of the Governor</a:t>
            </a:r>
          </a:p>
          <a:p>
            <a:pPr lvl="0"/>
            <a:r>
              <a:rPr lang="en-US" dirty="0"/>
              <a:t>And there are a lot of unelected officials running the government, making decisions that impact the everyday lives of those who live and work in this State of Indiana – </a:t>
            </a:r>
          </a:p>
          <a:p>
            <a:pPr lvl="0"/>
            <a:r>
              <a:rPr lang="en-US" dirty="0"/>
              <a:t>And to do so effectively they need to have the highest level of integrity in order to earn and maintain the trust of the public </a:t>
            </a:r>
          </a:p>
          <a:p>
            <a:pPr defTabSz="931774">
              <a:defRPr/>
            </a:pPr>
            <a:endParaRPr lang="en-US" dirty="0" smtClean="0"/>
          </a:p>
        </p:txBody>
      </p:sp>
      <p:sp>
        <p:nvSpPr>
          <p:cNvPr id="4" name="Slide Number Placeholder 3"/>
          <p:cNvSpPr>
            <a:spLocks noGrp="1"/>
          </p:cNvSpPr>
          <p:nvPr>
            <p:ph type="sldNum" sz="quarter" idx="10"/>
          </p:nvPr>
        </p:nvSpPr>
        <p:spPr/>
        <p:txBody>
          <a:bodyPr/>
          <a:lstStyle/>
          <a:p>
            <a:fld id="{CB40FADE-E62A-4151-8A79-359E7C2E1A61}" type="slidenum">
              <a:rPr lang="en-US" smtClean="0"/>
              <a:t>22</a:t>
            </a:fld>
            <a:endParaRPr lang="en-US" dirty="0"/>
          </a:p>
        </p:txBody>
      </p:sp>
    </p:spTree>
    <p:extLst>
      <p:ext uri="{BB962C8B-B14F-4D97-AF65-F5344CB8AC3E}">
        <p14:creationId xmlns:p14="http://schemas.microsoft.com/office/powerpoint/2010/main" val="20975232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p:txBody>
      </p:sp>
      <p:sp>
        <p:nvSpPr>
          <p:cNvPr id="4" name="Slide Number Placeholder 3"/>
          <p:cNvSpPr>
            <a:spLocks noGrp="1"/>
          </p:cNvSpPr>
          <p:nvPr>
            <p:ph type="sldNum" sz="quarter" idx="10"/>
          </p:nvPr>
        </p:nvSpPr>
        <p:spPr/>
        <p:txBody>
          <a:bodyPr/>
          <a:lstStyle/>
          <a:p>
            <a:fld id="{CB40FADE-E62A-4151-8A79-359E7C2E1A61}" type="slidenum">
              <a:rPr lang="en-US" smtClean="0"/>
              <a:t>23</a:t>
            </a:fld>
            <a:endParaRPr lang="en-US" dirty="0"/>
          </a:p>
        </p:txBody>
      </p:sp>
    </p:spTree>
    <p:extLst>
      <p:ext uri="{BB962C8B-B14F-4D97-AF65-F5344CB8AC3E}">
        <p14:creationId xmlns:p14="http://schemas.microsoft.com/office/powerpoint/2010/main" val="21256100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p:txBody>
      </p:sp>
      <p:sp>
        <p:nvSpPr>
          <p:cNvPr id="4" name="Slide Number Placeholder 3"/>
          <p:cNvSpPr>
            <a:spLocks noGrp="1"/>
          </p:cNvSpPr>
          <p:nvPr>
            <p:ph type="sldNum" sz="quarter" idx="10"/>
          </p:nvPr>
        </p:nvSpPr>
        <p:spPr/>
        <p:txBody>
          <a:bodyPr/>
          <a:lstStyle/>
          <a:p>
            <a:fld id="{CB40FADE-E62A-4151-8A79-359E7C2E1A61}" type="slidenum">
              <a:rPr lang="en-US" smtClean="0"/>
              <a:t>24</a:t>
            </a:fld>
            <a:endParaRPr lang="en-US" dirty="0"/>
          </a:p>
        </p:txBody>
      </p:sp>
    </p:spTree>
    <p:extLst>
      <p:ext uri="{BB962C8B-B14F-4D97-AF65-F5344CB8AC3E}">
        <p14:creationId xmlns:p14="http://schemas.microsoft.com/office/powerpoint/2010/main" val="38342248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31774" rtl="0" eaLnBrk="1" fontAlgn="auto" latinLnBrk="0" hangingPunct="1">
              <a:lnSpc>
                <a:spcPct val="100000"/>
              </a:lnSpc>
              <a:spcBef>
                <a:spcPts val="0"/>
              </a:spcBef>
              <a:spcAft>
                <a:spcPts val="0"/>
              </a:spcAft>
              <a:buClrTx/>
              <a:buSzTx/>
              <a:buFont typeface="Wingdings" panose="05000000000000000000" pitchFamily="2" charset="2"/>
              <a:buChar char="u"/>
              <a:tabLst/>
              <a:defRPr/>
            </a:pPr>
            <a:r>
              <a:rPr lang="en-US" sz="1000" b="1" kern="1200" dirty="0" smtClean="0">
                <a:solidFill>
                  <a:schemeClr val="accent3"/>
                </a:solidFill>
                <a:latin typeface="+mn-lt"/>
                <a:ea typeface="+mn-ea"/>
                <a:cs typeface="+mn-cs"/>
              </a:rPr>
              <a:t>Life of the matter (not limited to one-year)</a:t>
            </a:r>
          </a:p>
          <a:p>
            <a:pPr marL="171450" marR="0" lvl="0" indent="-171450" algn="l" defTabSz="931774" rtl="0" eaLnBrk="1" fontAlgn="auto" latinLnBrk="0" hangingPunct="1">
              <a:lnSpc>
                <a:spcPct val="100000"/>
              </a:lnSpc>
              <a:spcBef>
                <a:spcPts val="0"/>
              </a:spcBef>
              <a:spcAft>
                <a:spcPts val="0"/>
              </a:spcAft>
              <a:buClrTx/>
              <a:buSzTx/>
              <a:buFont typeface="Wingdings" panose="05000000000000000000" pitchFamily="2" charset="2"/>
              <a:buChar char="u"/>
              <a:tabLst/>
              <a:defRPr/>
            </a:pPr>
            <a:r>
              <a:rPr lang="en-US" sz="800" b="1" kern="1200" dirty="0" smtClean="0">
                <a:solidFill>
                  <a:schemeClr val="accent3"/>
                </a:solidFill>
                <a:latin typeface="+mn-lt"/>
                <a:ea typeface="+mn-ea"/>
                <a:cs typeface="+mn-cs"/>
              </a:rPr>
              <a:t>Personal and substantial participation as state worker</a:t>
            </a:r>
          </a:p>
          <a:p>
            <a:pPr marL="171450" marR="0" lvl="0" indent="-171450" algn="l" defTabSz="931774" rtl="0" eaLnBrk="1" fontAlgn="auto" latinLnBrk="0" hangingPunct="1">
              <a:lnSpc>
                <a:spcPct val="100000"/>
              </a:lnSpc>
              <a:spcBef>
                <a:spcPts val="0"/>
              </a:spcBef>
              <a:spcAft>
                <a:spcPts val="0"/>
              </a:spcAft>
              <a:buClrTx/>
              <a:buSzTx/>
              <a:buFont typeface="Wingdings" panose="05000000000000000000" pitchFamily="2" charset="2"/>
              <a:buChar char="u"/>
              <a:tabLst/>
              <a:defRPr/>
            </a:pPr>
            <a:endParaRPr lang="en-US" sz="1000" b="1" kern="1200" dirty="0" smtClean="0">
              <a:solidFill>
                <a:schemeClr val="accent3"/>
              </a:solidFill>
              <a:latin typeface="+mn-lt"/>
              <a:ea typeface="+mn-ea"/>
              <a:cs typeface="+mn-cs"/>
            </a:endParaRPr>
          </a:p>
          <a:p>
            <a:pPr defTabSz="931774">
              <a:defRPr/>
            </a:pPr>
            <a:endParaRPr lang="en-US" dirty="0" smtClean="0"/>
          </a:p>
        </p:txBody>
      </p:sp>
      <p:sp>
        <p:nvSpPr>
          <p:cNvPr id="4" name="Slide Number Placeholder 3"/>
          <p:cNvSpPr>
            <a:spLocks noGrp="1"/>
          </p:cNvSpPr>
          <p:nvPr>
            <p:ph type="sldNum" sz="quarter" idx="10"/>
          </p:nvPr>
        </p:nvSpPr>
        <p:spPr/>
        <p:txBody>
          <a:bodyPr/>
          <a:lstStyle/>
          <a:p>
            <a:fld id="{CB40FADE-E62A-4151-8A79-359E7C2E1A61}" type="slidenum">
              <a:rPr lang="en-US" smtClean="0"/>
              <a:t>25</a:t>
            </a:fld>
            <a:endParaRPr lang="en-US" dirty="0"/>
          </a:p>
        </p:txBody>
      </p:sp>
    </p:spTree>
    <p:extLst>
      <p:ext uri="{BB962C8B-B14F-4D97-AF65-F5344CB8AC3E}">
        <p14:creationId xmlns:p14="http://schemas.microsoft.com/office/powerpoint/2010/main" val="28475410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31774" rtl="0" eaLnBrk="1" fontAlgn="auto" latinLnBrk="0" hangingPunct="1">
              <a:lnSpc>
                <a:spcPct val="100000"/>
              </a:lnSpc>
              <a:spcBef>
                <a:spcPts val="0"/>
              </a:spcBef>
              <a:spcAft>
                <a:spcPts val="0"/>
              </a:spcAft>
              <a:buClrTx/>
              <a:buSzTx/>
              <a:buFont typeface="Wingdings" panose="05000000000000000000" pitchFamily="2" charset="2"/>
              <a:buChar char="u"/>
              <a:tabLst/>
              <a:defRPr/>
            </a:pPr>
            <a:r>
              <a:rPr lang="en-US" sz="1000" b="1" kern="1200" dirty="0" smtClean="0">
                <a:solidFill>
                  <a:schemeClr val="accent3"/>
                </a:solidFill>
                <a:latin typeface="+mn-lt"/>
                <a:ea typeface="+mn-ea"/>
                <a:cs typeface="+mn-cs"/>
              </a:rPr>
              <a:t>Life of the matter (not limited to one-year)</a:t>
            </a:r>
          </a:p>
          <a:p>
            <a:pPr marL="171450" marR="0" lvl="0" indent="-171450" algn="l" defTabSz="931774" rtl="0" eaLnBrk="1" fontAlgn="auto" latinLnBrk="0" hangingPunct="1">
              <a:lnSpc>
                <a:spcPct val="100000"/>
              </a:lnSpc>
              <a:spcBef>
                <a:spcPts val="0"/>
              </a:spcBef>
              <a:spcAft>
                <a:spcPts val="0"/>
              </a:spcAft>
              <a:buClrTx/>
              <a:buSzTx/>
              <a:buFont typeface="Wingdings" panose="05000000000000000000" pitchFamily="2" charset="2"/>
              <a:buChar char="u"/>
              <a:tabLst/>
              <a:defRPr/>
            </a:pPr>
            <a:r>
              <a:rPr lang="en-US" sz="800" b="1" kern="1200" dirty="0" smtClean="0">
                <a:solidFill>
                  <a:schemeClr val="accent3"/>
                </a:solidFill>
                <a:latin typeface="+mn-lt"/>
                <a:ea typeface="+mn-ea"/>
                <a:cs typeface="+mn-cs"/>
              </a:rPr>
              <a:t>Personal and substantial participation as state worker</a:t>
            </a:r>
          </a:p>
          <a:p>
            <a:pPr marL="171450" marR="0" lvl="0" indent="-171450" algn="l" defTabSz="931774" rtl="0" eaLnBrk="1" fontAlgn="auto" latinLnBrk="0" hangingPunct="1">
              <a:lnSpc>
                <a:spcPct val="100000"/>
              </a:lnSpc>
              <a:spcBef>
                <a:spcPts val="0"/>
              </a:spcBef>
              <a:spcAft>
                <a:spcPts val="0"/>
              </a:spcAft>
              <a:buClrTx/>
              <a:buSzTx/>
              <a:buFont typeface="Wingdings" panose="05000000000000000000" pitchFamily="2" charset="2"/>
              <a:buChar char="u"/>
              <a:tabLst/>
              <a:defRPr/>
            </a:pPr>
            <a:endParaRPr lang="en-US" sz="1000" b="1" kern="1200" dirty="0" smtClean="0">
              <a:solidFill>
                <a:schemeClr val="accent3"/>
              </a:solidFill>
              <a:latin typeface="+mn-lt"/>
              <a:ea typeface="+mn-ea"/>
              <a:cs typeface="+mn-cs"/>
            </a:endParaRPr>
          </a:p>
          <a:p>
            <a:pPr defTabSz="931774">
              <a:defRPr/>
            </a:pPr>
            <a:endParaRPr lang="en-US" dirty="0" smtClean="0"/>
          </a:p>
        </p:txBody>
      </p:sp>
      <p:sp>
        <p:nvSpPr>
          <p:cNvPr id="4" name="Slide Number Placeholder 3"/>
          <p:cNvSpPr>
            <a:spLocks noGrp="1"/>
          </p:cNvSpPr>
          <p:nvPr>
            <p:ph type="sldNum" sz="quarter" idx="10"/>
          </p:nvPr>
        </p:nvSpPr>
        <p:spPr/>
        <p:txBody>
          <a:bodyPr/>
          <a:lstStyle/>
          <a:p>
            <a:fld id="{CB40FADE-E62A-4151-8A79-359E7C2E1A61}" type="slidenum">
              <a:rPr lang="en-US" smtClean="0"/>
              <a:t>26</a:t>
            </a:fld>
            <a:endParaRPr lang="en-US" dirty="0"/>
          </a:p>
        </p:txBody>
      </p:sp>
    </p:spTree>
    <p:extLst>
      <p:ext uri="{BB962C8B-B14F-4D97-AF65-F5344CB8AC3E}">
        <p14:creationId xmlns:p14="http://schemas.microsoft.com/office/powerpoint/2010/main" val="28337958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31774" rtl="0" eaLnBrk="1" fontAlgn="auto" latinLnBrk="0" hangingPunct="1">
              <a:lnSpc>
                <a:spcPct val="100000"/>
              </a:lnSpc>
              <a:spcBef>
                <a:spcPts val="0"/>
              </a:spcBef>
              <a:spcAft>
                <a:spcPts val="0"/>
              </a:spcAft>
              <a:buClrTx/>
              <a:buSzTx/>
              <a:buFont typeface="Wingdings" panose="05000000000000000000" pitchFamily="2" charset="2"/>
              <a:buChar char="u"/>
              <a:tabLst/>
              <a:defRPr/>
            </a:pPr>
            <a:endParaRPr lang="en-US" sz="1000" b="1" kern="1200" dirty="0" smtClean="0">
              <a:solidFill>
                <a:schemeClr val="accent3"/>
              </a:solidFill>
              <a:latin typeface="+mn-lt"/>
              <a:ea typeface="+mn-ea"/>
              <a:cs typeface="+mn-cs"/>
            </a:endParaRPr>
          </a:p>
          <a:p>
            <a:pPr defTabSz="931774">
              <a:defRPr/>
            </a:pPr>
            <a:endParaRPr lang="en-US" dirty="0" smtClean="0"/>
          </a:p>
        </p:txBody>
      </p:sp>
      <p:sp>
        <p:nvSpPr>
          <p:cNvPr id="4" name="Slide Number Placeholder 3"/>
          <p:cNvSpPr>
            <a:spLocks noGrp="1"/>
          </p:cNvSpPr>
          <p:nvPr>
            <p:ph type="sldNum" sz="quarter" idx="10"/>
          </p:nvPr>
        </p:nvSpPr>
        <p:spPr/>
        <p:txBody>
          <a:bodyPr/>
          <a:lstStyle/>
          <a:p>
            <a:fld id="{CB40FADE-E62A-4151-8A79-359E7C2E1A61}" type="slidenum">
              <a:rPr lang="en-US" smtClean="0"/>
              <a:t>27</a:t>
            </a:fld>
            <a:endParaRPr lang="en-US" dirty="0"/>
          </a:p>
        </p:txBody>
      </p:sp>
    </p:spTree>
    <p:extLst>
      <p:ext uri="{BB962C8B-B14F-4D97-AF65-F5344CB8AC3E}">
        <p14:creationId xmlns:p14="http://schemas.microsoft.com/office/powerpoint/2010/main" val="6561361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B40FADE-E62A-4151-8A79-359E7C2E1A61}" type="slidenum">
              <a:rPr lang="en-US" smtClean="0"/>
              <a:t>28</a:t>
            </a:fld>
            <a:endParaRPr lang="en-US"/>
          </a:p>
        </p:txBody>
      </p:sp>
    </p:spTree>
    <p:extLst>
      <p:ext uri="{BB962C8B-B14F-4D97-AF65-F5344CB8AC3E}">
        <p14:creationId xmlns:p14="http://schemas.microsoft.com/office/powerpoint/2010/main" val="17025367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0FADE-E62A-4151-8A79-359E7C2E1A61}" type="slidenum">
              <a:rPr lang="en-US" smtClean="0"/>
              <a:t>29</a:t>
            </a:fld>
            <a:endParaRPr lang="en-US"/>
          </a:p>
        </p:txBody>
      </p:sp>
    </p:spTree>
    <p:extLst>
      <p:ext uri="{BB962C8B-B14F-4D97-AF65-F5344CB8AC3E}">
        <p14:creationId xmlns:p14="http://schemas.microsoft.com/office/powerpoint/2010/main" val="1653375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Sometimes there’s a bit of confusion as to whether the OIG and the State Ethics Commission are the same agency or completely separate, or what the deal is…</a:t>
            </a:r>
          </a:p>
          <a:p>
            <a:r>
              <a:rPr lang="en-US" dirty="0"/>
              <a:t>I’ll delve deeper into what each does, but in terms of how they intersect, this slide sums it up</a:t>
            </a:r>
          </a:p>
          <a:p>
            <a:r>
              <a:rPr lang="en-US" dirty="0"/>
              <a:t>Both are in the advisory game – issuing advisory opinions on how the Code of Ethics applies to different fact scenarios - but the OIG investigates allegations of ethics violations and files complaints with the State Ethics Commission, who then hold a full public administrative hearing and decide the case. </a:t>
            </a:r>
          </a:p>
          <a:p>
            <a:endParaRPr lang="en-US" dirty="0"/>
          </a:p>
        </p:txBody>
      </p:sp>
      <p:sp>
        <p:nvSpPr>
          <p:cNvPr id="4" name="Slide Number Placeholder 3"/>
          <p:cNvSpPr>
            <a:spLocks noGrp="1"/>
          </p:cNvSpPr>
          <p:nvPr>
            <p:ph type="sldNum" sz="quarter" idx="10"/>
          </p:nvPr>
        </p:nvSpPr>
        <p:spPr/>
        <p:txBody>
          <a:bodyPr/>
          <a:lstStyle/>
          <a:p>
            <a:fld id="{04787946-F38A-442D-8B4B-7C33473CC735}" type="slidenum">
              <a:rPr lang="en-US" smtClean="0"/>
              <a:t>3</a:t>
            </a:fld>
            <a:endParaRPr lang="en-US" dirty="0"/>
          </a:p>
        </p:txBody>
      </p:sp>
    </p:spTree>
    <p:extLst>
      <p:ext uri="{BB962C8B-B14F-4D97-AF65-F5344CB8AC3E}">
        <p14:creationId xmlns:p14="http://schemas.microsoft.com/office/powerpoint/2010/main" val="27894908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0FADE-E62A-4151-8A79-359E7C2E1A61}" type="slidenum">
              <a:rPr lang="en-US" smtClean="0"/>
              <a:t>30</a:t>
            </a:fld>
            <a:endParaRPr lang="en-US"/>
          </a:p>
        </p:txBody>
      </p:sp>
    </p:spTree>
    <p:extLst>
      <p:ext uri="{BB962C8B-B14F-4D97-AF65-F5344CB8AC3E}">
        <p14:creationId xmlns:p14="http://schemas.microsoft.com/office/powerpoint/2010/main" val="27515325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0FADE-E62A-4151-8A79-359E7C2E1A61}" type="slidenum">
              <a:rPr lang="en-US" smtClean="0"/>
              <a:t>31</a:t>
            </a:fld>
            <a:endParaRPr lang="en-US"/>
          </a:p>
        </p:txBody>
      </p:sp>
    </p:spTree>
    <p:extLst>
      <p:ext uri="{BB962C8B-B14F-4D97-AF65-F5344CB8AC3E}">
        <p14:creationId xmlns:p14="http://schemas.microsoft.com/office/powerpoint/2010/main" val="15130633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0FADE-E62A-4151-8A79-359E7C2E1A61}" type="slidenum">
              <a:rPr lang="en-US" smtClean="0"/>
              <a:t>32</a:t>
            </a:fld>
            <a:endParaRPr lang="en-US"/>
          </a:p>
        </p:txBody>
      </p:sp>
    </p:spTree>
    <p:extLst>
      <p:ext uri="{BB962C8B-B14F-4D97-AF65-F5344CB8AC3E}">
        <p14:creationId xmlns:p14="http://schemas.microsoft.com/office/powerpoint/2010/main" val="16892147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0FADE-E62A-4151-8A79-359E7C2E1A61}" type="slidenum">
              <a:rPr lang="en-US" smtClean="0"/>
              <a:t>33</a:t>
            </a:fld>
            <a:endParaRPr lang="en-US"/>
          </a:p>
        </p:txBody>
      </p:sp>
    </p:spTree>
    <p:extLst>
      <p:ext uri="{BB962C8B-B14F-4D97-AF65-F5344CB8AC3E}">
        <p14:creationId xmlns:p14="http://schemas.microsoft.com/office/powerpoint/2010/main" val="2285973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0FADE-E62A-4151-8A79-359E7C2E1A61}" type="slidenum">
              <a:rPr lang="en-US" smtClean="0"/>
              <a:t>34</a:t>
            </a:fld>
            <a:endParaRPr lang="en-US"/>
          </a:p>
        </p:txBody>
      </p:sp>
    </p:spTree>
    <p:extLst>
      <p:ext uri="{BB962C8B-B14F-4D97-AF65-F5344CB8AC3E}">
        <p14:creationId xmlns:p14="http://schemas.microsoft.com/office/powerpoint/2010/main" val="13438104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0FADE-E62A-4151-8A79-359E7C2E1A61}" type="slidenum">
              <a:rPr lang="en-US" smtClean="0"/>
              <a:t>35</a:t>
            </a:fld>
            <a:endParaRPr lang="en-US"/>
          </a:p>
        </p:txBody>
      </p:sp>
    </p:spTree>
    <p:extLst>
      <p:ext uri="{BB962C8B-B14F-4D97-AF65-F5344CB8AC3E}">
        <p14:creationId xmlns:p14="http://schemas.microsoft.com/office/powerpoint/2010/main" val="6280230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0FADE-E62A-4151-8A79-359E7C2E1A61}" type="slidenum">
              <a:rPr lang="en-US" smtClean="0"/>
              <a:t>36</a:t>
            </a:fld>
            <a:endParaRPr lang="en-US"/>
          </a:p>
        </p:txBody>
      </p:sp>
    </p:spTree>
    <p:extLst>
      <p:ext uri="{BB962C8B-B14F-4D97-AF65-F5344CB8AC3E}">
        <p14:creationId xmlns:p14="http://schemas.microsoft.com/office/powerpoint/2010/main" val="22089007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0FADE-E62A-4151-8A79-359E7C2E1A61}" type="slidenum">
              <a:rPr lang="en-US" smtClean="0"/>
              <a:t>37</a:t>
            </a:fld>
            <a:endParaRPr lang="en-US"/>
          </a:p>
        </p:txBody>
      </p:sp>
    </p:spTree>
    <p:extLst>
      <p:ext uri="{BB962C8B-B14F-4D97-AF65-F5344CB8AC3E}">
        <p14:creationId xmlns:p14="http://schemas.microsoft.com/office/powerpoint/2010/main" val="2502501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0FADE-E62A-4151-8A79-359E7C2E1A61}" type="slidenum">
              <a:rPr lang="en-US" smtClean="0"/>
              <a:t>38</a:t>
            </a:fld>
            <a:endParaRPr lang="en-US"/>
          </a:p>
        </p:txBody>
      </p:sp>
    </p:spTree>
    <p:extLst>
      <p:ext uri="{BB962C8B-B14F-4D97-AF65-F5344CB8AC3E}">
        <p14:creationId xmlns:p14="http://schemas.microsoft.com/office/powerpoint/2010/main" val="983697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0FADE-E62A-4151-8A79-359E7C2E1A61}" type="slidenum">
              <a:rPr lang="en-US" smtClean="0"/>
              <a:t>4</a:t>
            </a:fld>
            <a:endParaRPr lang="en-US" dirty="0"/>
          </a:p>
        </p:txBody>
      </p:sp>
    </p:spTree>
    <p:extLst>
      <p:ext uri="{BB962C8B-B14F-4D97-AF65-F5344CB8AC3E}">
        <p14:creationId xmlns:p14="http://schemas.microsoft.com/office/powerpoint/2010/main" val="751260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787946-F38A-442D-8B4B-7C33473CC735}" type="slidenum">
              <a:rPr lang="en-US" smtClean="0"/>
              <a:t>5</a:t>
            </a:fld>
            <a:endParaRPr lang="en-US" dirty="0"/>
          </a:p>
        </p:txBody>
      </p:sp>
    </p:spTree>
    <p:extLst>
      <p:ext uri="{BB962C8B-B14F-4D97-AF65-F5344CB8AC3E}">
        <p14:creationId xmlns:p14="http://schemas.microsoft.com/office/powerpoint/2010/main" val="2927775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787946-F38A-442D-8B4B-7C33473CC735}" type="slidenum">
              <a:rPr lang="en-US" smtClean="0"/>
              <a:t>6</a:t>
            </a:fld>
            <a:endParaRPr lang="en-US" dirty="0"/>
          </a:p>
        </p:txBody>
      </p:sp>
    </p:spTree>
    <p:extLst>
      <p:ext uri="{BB962C8B-B14F-4D97-AF65-F5344CB8AC3E}">
        <p14:creationId xmlns:p14="http://schemas.microsoft.com/office/powerpoint/2010/main" val="3445152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442913" y="712788"/>
            <a:ext cx="6348412" cy="35702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6" name="Shape 196"/>
          <p:cNvSpPr txBox="1">
            <a:spLocks noGrp="1"/>
          </p:cNvSpPr>
          <p:nvPr>
            <p:ph type="body" idx="1"/>
          </p:nvPr>
        </p:nvSpPr>
        <p:spPr>
          <a:xfrm>
            <a:off x="723435" y="4521585"/>
            <a:ext cx="5787474" cy="4283607"/>
          </a:xfrm>
          <a:prstGeom prst="rect">
            <a:avLst/>
          </a:prstGeom>
        </p:spPr>
        <p:txBody>
          <a:bodyPr wrap="square" lIns="95705" tIns="95705" rIns="95705" bIns="95705" anchor="t" anchorCtr="0">
            <a:noAutofit/>
          </a:bodyPr>
          <a:lstStyle/>
          <a:p>
            <a:pPr>
              <a:buNone/>
            </a:pPr>
            <a:endParaRPr dirty="0"/>
          </a:p>
        </p:txBody>
      </p:sp>
    </p:spTree>
    <p:extLst>
      <p:ext uri="{BB962C8B-B14F-4D97-AF65-F5344CB8AC3E}">
        <p14:creationId xmlns:p14="http://schemas.microsoft.com/office/powerpoint/2010/main" val="1085931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public does not get to vote on or hire these individuals – we all serve at the pleasure of the Governor</a:t>
            </a:r>
          </a:p>
          <a:p>
            <a:pPr lvl="0"/>
            <a:r>
              <a:rPr lang="en-US" dirty="0"/>
              <a:t>And there are a lot of unelected officials running the government, making decisions that impact the everyday lives of those who live and work in this State of Indiana – </a:t>
            </a:r>
          </a:p>
          <a:p>
            <a:pPr lvl="0"/>
            <a:r>
              <a:rPr lang="en-US" dirty="0"/>
              <a:t>And to do so effectively they need to have the highest level of integrity in order to earn and maintain the trust of the public </a:t>
            </a:r>
          </a:p>
          <a:p>
            <a:pPr defTabSz="931774">
              <a:defRPr/>
            </a:pPr>
            <a:endParaRPr lang="en-US" dirty="0" smtClean="0"/>
          </a:p>
        </p:txBody>
      </p:sp>
      <p:sp>
        <p:nvSpPr>
          <p:cNvPr id="4" name="Slide Number Placeholder 3"/>
          <p:cNvSpPr>
            <a:spLocks noGrp="1"/>
          </p:cNvSpPr>
          <p:nvPr>
            <p:ph type="sldNum" sz="quarter" idx="10"/>
          </p:nvPr>
        </p:nvSpPr>
        <p:spPr/>
        <p:txBody>
          <a:bodyPr/>
          <a:lstStyle/>
          <a:p>
            <a:fld id="{CB40FADE-E62A-4151-8A79-359E7C2E1A61}" type="slidenum">
              <a:rPr lang="en-US" smtClean="0"/>
              <a:t>8</a:t>
            </a:fld>
            <a:endParaRPr lang="en-US" dirty="0"/>
          </a:p>
        </p:txBody>
      </p:sp>
    </p:spTree>
    <p:extLst>
      <p:ext uri="{BB962C8B-B14F-4D97-AF65-F5344CB8AC3E}">
        <p14:creationId xmlns:p14="http://schemas.microsoft.com/office/powerpoint/2010/main" val="923530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787946-F38A-442D-8B4B-7C33473CC735}" type="slidenum">
              <a:rPr lang="en-US" smtClean="0"/>
              <a:t>9</a:t>
            </a:fld>
            <a:endParaRPr lang="en-US" dirty="0"/>
          </a:p>
        </p:txBody>
      </p:sp>
    </p:spTree>
    <p:extLst>
      <p:ext uri="{BB962C8B-B14F-4D97-AF65-F5344CB8AC3E}">
        <p14:creationId xmlns:p14="http://schemas.microsoft.com/office/powerpoint/2010/main" val="2691907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93A67D-8C41-40E7-A2EF-296EC8CD9D91}" type="datetimeFigureOut">
              <a:rPr lang="en-US" smtClean="0"/>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897EA-1113-455E-BB58-36A27FF168B2}" type="slidenum">
              <a:rPr lang="en-US" smtClean="0"/>
              <a:t>‹#›</a:t>
            </a:fld>
            <a:endParaRPr lang="en-US"/>
          </a:p>
        </p:txBody>
      </p:sp>
    </p:spTree>
    <p:extLst>
      <p:ext uri="{BB962C8B-B14F-4D97-AF65-F5344CB8AC3E}">
        <p14:creationId xmlns:p14="http://schemas.microsoft.com/office/powerpoint/2010/main" val="3500256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93A67D-8C41-40E7-A2EF-296EC8CD9D91}" type="datetimeFigureOut">
              <a:rPr lang="en-US" smtClean="0"/>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897EA-1113-455E-BB58-36A27FF168B2}" type="slidenum">
              <a:rPr lang="en-US" smtClean="0"/>
              <a:t>‹#›</a:t>
            </a:fld>
            <a:endParaRPr lang="en-US"/>
          </a:p>
        </p:txBody>
      </p:sp>
    </p:spTree>
    <p:extLst>
      <p:ext uri="{BB962C8B-B14F-4D97-AF65-F5344CB8AC3E}">
        <p14:creationId xmlns:p14="http://schemas.microsoft.com/office/powerpoint/2010/main" val="3549382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93A67D-8C41-40E7-A2EF-296EC8CD9D91}" type="datetimeFigureOut">
              <a:rPr lang="en-US" smtClean="0"/>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897EA-1113-455E-BB58-36A27FF168B2}" type="slidenum">
              <a:rPr lang="en-US" smtClean="0"/>
              <a:t>‹#›</a:t>
            </a:fld>
            <a:endParaRPr lang="en-US"/>
          </a:p>
        </p:txBody>
      </p:sp>
    </p:spTree>
    <p:extLst>
      <p:ext uri="{BB962C8B-B14F-4D97-AF65-F5344CB8AC3E}">
        <p14:creationId xmlns:p14="http://schemas.microsoft.com/office/powerpoint/2010/main" val="3092008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4" name="Text Placeholder 14"/>
          <p:cNvSpPr>
            <a:spLocks noGrp="1"/>
          </p:cNvSpPr>
          <p:nvPr>
            <p:ph type="body" sz="quarter" idx="13"/>
          </p:nvPr>
        </p:nvSpPr>
        <p:spPr>
          <a:xfrm>
            <a:off x="378983" y="438596"/>
            <a:ext cx="11434034" cy="305819"/>
          </a:xfrm>
          <a:prstGeom prst="rect">
            <a:avLst/>
          </a:prstGeom>
        </p:spPr>
        <p:txBody>
          <a:bodyPr wrap="square" lIns="0" tIns="0" rIns="0" bIns="0" anchor="ctr" anchorCtr="0">
            <a:spAutoFit/>
          </a:bodyPr>
          <a:lstStyle>
            <a:lvl1pPr marL="0" indent="0" algn="ctr">
              <a:buNone/>
              <a:defRPr sz="2200">
                <a:solidFill>
                  <a:srgbClr val="363F49"/>
                </a:solidFill>
                <a:latin typeface="Lato" panose="020F0502020204030203" pitchFamily="34" charset="0"/>
              </a:defRPr>
            </a:lvl1pPr>
          </a:lstStyle>
          <a:p>
            <a:pPr lvl="0"/>
            <a:endParaRPr lang="en-US" dirty="0"/>
          </a:p>
        </p:txBody>
      </p:sp>
      <p:sp>
        <p:nvSpPr>
          <p:cNvPr id="25" name="Text Placeholder 19"/>
          <p:cNvSpPr>
            <a:spLocks noGrp="1"/>
          </p:cNvSpPr>
          <p:nvPr>
            <p:ph type="body" sz="quarter" idx="14"/>
          </p:nvPr>
        </p:nvSpPr>
        <p:spPr>
          <a:xfrm>
            <a:off x="400844" y="800104"/>
            <a:ext cx="11390313" cy="241937"/>
          </a:xfrm>
          <a:prstGeom prst="rect">
            <a:avLst/>
          </a:prstGeom>
        </p:spPr>
        <p:txBody>
          <a:bodyPr/>
          <a:lstStyle>
            <a:lvl1pPr marL="0" indent="0" algn="ctr">
              <a:buNone/>
              <a:defRPr sz="1000">
                <a:solidFill>
                  <a:schemeClr val="bg1">
                    <a:lumMod val="50000"/>
                  </a:schemeClr>
                </a:solidFill>
              </a:defRPr>
            </a:lvl1pPr>
          </a:lstStyle>
          <a:p>
            <a:pPr lvl="0"/>
            <a:endParaRPr lang="en-US" dirty="0"/>
          </a:p>
        </p:txBody>
      </p:sp>
      <p:grpSp>
        <p:nvGrpSpPr>
          <p:cNvPr id="3" name="Group 2"/>
          <p:cNvGrpSpPr/>
          <p:nvPr userDrawn="1"/>
        </p:nvGrpSpPr>
        <p:grpSpPr>
          <a:xfrm>
            <a:off x="331891" y="6317836"/>
            <a:ext cx="1727959" cy="284168"/>
            <a:chOff x="369215" y="6317836"/>
            <a:chExt cx="1727959" cy="284168"/>
          </a:xfrm>
        </p:grpSpPr>
        <p:sp>
          <p:nvSpPr>
            <p:cNvPr id="11" name="TextBox 10"/>
            <p:cNvSpPr txBox="1"/>
            <p:nvPr userDrawn="1"/>
          </p:nvSpPr>
          <p:spPr>
            <a:xfrm>
              <a:off x="676592" y="6334485"/>
              <a:ext cx="1420582" cy="215444"/>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err="1" smtClean="0">
                  <a:solidFill>
                    <a:schemeClr val="bg1">
                      <a:lumMod val="50000"/>
                    </a:schemeClr>
                  </a:solidFill>
                </a:rPr>
                <a:t>Mevo</a:t>
              </a:r>
              <a:r>
                <a:rPr lang="en-US" sz="800" baseline="0" dirty="0" smtClean="0">
                  <a:solidFill>
                    <a:schemeClr val="bg1">
                      <a:lumMod val="50000"/>
                    </a:schemeClr>
                  </a:solidFill>
                </a:rPr>
                <a:t> Creative </a:t>
              </a:r>
              <a:r>
                <a:rPr lang="en-US" sz="800" dirty="0" smtClean="0">
                  <a:solidFill>
                    <a:schemeClr val="bg1">
                      <a:lumMod val="50000"/>
                    </a:schemeClr>
                  </a:solidFill>
                </a:rPr>
                <a:t>Presentation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215" y="6317836"/>
              <a:ext cx="316708" cy="284168"/>
            </a:xfrm>
            <a:prstGeom prst="rect">
              <a:avLst/>
            </a:prstGeom>
          </p:spPr>
        </p:pic>
      </p:grpSp>
      <p:sp>
        <p:nvSpPr>
          <p:cNvPr id="14" name="Hexagon 13"/>
          <p:cNvSpPr/>
          <p:nvPr userDrawn="1"/>
        </p:nvSpPr>
        <p:spPr>
          <a:xfrm>
            <a:off x="11562663" y="6327167"/>
            <a:ext cx="307377" cy="264980"/>
          </a:xfrm>
          <a:prstGeom prst="hexagon">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Slide Number Placeholder 3"/>
          <p:cNvSpPr>
            <a:spLocks noGrp="1"/>
          </p:cNvSpPr>
          <p:nvPr>
            <p:ph type="sldNum" sz="quarter" idx="12"/>
          </p:nvPr>
        </p:nvSpPr>
        <p:spPr>
          <a:xfrm>
            <a:off x="11562663" y="6349065"/>
            <a:ext cx="309789" cy="252939"/>
          </a:xfrm>
          <a:prstGeom prst="rect">
            <a:avLst/>
          </a:prstGeom>
        </p:spPr>
        <p:txBody>
          <a:bodyPr/>
          <a:lstStyle>
            <a:lvl1pPr algn="ctr">
              <a:defRPr sz="800">
                <a:solidFill>
                  <a:srgbClr val="4B5554"/>
                </a:solidFill>
                <a:latin typeface="+mj-lt"/>
              </a:defRPr>
            </a:lvl1pPr>
          </a:lstStyle>
          <a:p>
            <a:fld id="{502AA32E-850A-4F3A-9344-4AB458E1939A}" type="slidenum">
              <a:rPr lang="en-AU" smtClean="0"/>
              <a:pPr/>
              <a:t>‹#›</a:t>
            </a:fld>
            <a:endParaRPr lang="en-AU" dirty="0"/>
          </a:p>
        </p:txBody>
      </p:sp>
    </p:spTree>
    <p:extLst>
      <p:ext uri="{BB962C8B-B14F-4D97-AF65-F5344CB8AC3E}">
        <p14:creationId xmlns:p14="http://schemas.microsoft.com/office/powerpoint/2010/main" val="555337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35" name="Picture Placeholder 2"/>
          <p:cNvSpPr>
            <a:spLocks noGrp="1"/>
          </p:cNvSpPr>
          <p:nvPr>
            <p:ph type="pic" sz="quarter" idx="15"/>
          </p:nvPr>
        </p:nvSpPr>
        <p:spPr>
          <a:xfrm>
            <a:off x="0" y="0"/>
            <a:ext cx="2441448" cy="2391263"/>
          </a:xfrm>
          <a:prstGeom prst="rect">
            <a:avLst/>
          </a:prstGeom>
        </p:spPr>
        <p:txBody>
          <a:bodyPr/>
          <a:lstStyle/>
          <a:p>
            <a:endParaRPr lang="en-US"/>
          </a:p>
        </p:txBody>
      </p:sp>
      <p:sp>
        <p:nvSpPr>
          <p:cNvPr id="36" name="Picture Placeholder 2"/>
          <p:cNvSpPr>
            <a:spLocks noGrp="1"/>
          </p:cNvSpPr>
          <p:nvPr>
            <p:ph type="pic" sz="quarter" idx="16"/>
          </p:nvPr>
        </p:nvSpPr>
        <p:spPr>
          <a:xfrm>
            <a:off x="2441448" y="2391262"/>
            <a:ext cx="2441448" cy="2391263"/>
          </a:xfrm>
          <a:prstGeom prst="rect">
            <a:avLst/>
          </a:prstGeom>
        </p:spPr>
        <p:txBody>
          <a:bodyPr/>
          <a:lstStyle/>
          <a:p>
            <a:endParaRPr lang="en-US"/>
          </a:p>
        </p:txBody>
      </p:sp>
      <p:sp>
        <p:nvSpPr>
          <p:cNvPr id="37" name="Picture Placeholder 2"/>
          <p:cNvSpPr>
            <a:spLocks noGrp="1"/>
          </p:cNvSpPr>
          <p:nvPr>
            <p:ph type="pic" sz="quarter" idx="17"/>
          </p:nvPr>
        </p:nvSpPr>
        <p:spPr>
          <a:xfrm>
            <a:off x="4882896" y="-1"/>
            <a:ext cx="2441448" cy="2391263"/>
          </a:xfrm>
          <a:prstGeom prst="rect">
            <a:avLst/>
          </a:prstGeom>
        </p:spPr>
        <p:txBody>
          <a:bodyPr/>
          <a:lstStyle/>
          <a:p>
            <a:endParaRPr lang="en-US"/>
          </a:p>
        </p:txBody>
      </p:sp>
      <p:sp>
        <p:nvSpPr>
          <p:cNvPr id="38" name="Picture Placeholder 2"/>
          <p:cNvSpPr>
            <a:spLocks noGrp="1"/>
          </p:cNvSpPr>
          <p:nvPr>
            <p:ph type="pic" sz="quarter" idx="18"/>
          </p:nvPr>
        </p:nvSpPr>
        <p:spPr>
          <a:xfrm>
            <a:off x="7324344" y="2391262"/>
            <a:ext cx="2441448" cy="2391263"/>
          </a:xfrm>
          <a:prstGeom prst="rect">
            <a:avLst/>
          </a:prstGeom>
        </p:spPr>
        <p:txBody>
          <a:bodyPr/>
          <a:lstStyle/>
          <a:p>
            <a:endParaRPr lang="en-US"/>
          </a:p>
        </p:txBody>
      </p:sp>
      <p:sp>
        <p:nvSpPr>
          <p:cNvPr id="39" name="Picture Placeholder 2"/>
          <p:cNvSpPr>
            <a:spLocks noGrp="1"/>
          </p:cNvSpPr>
          <p:nvPr>
            <p:ph type="pic" sz="quarter" idx="19"/>
          </p:nvPr>
        </p:nvSpPr>
        <p:spPr>
          <a:xfrm>
            <a:off x="9765792" y="-1"/>
            <a:ext cx="2441448" cy="2391263"/>
          </a:xfrm>
          <a:prstGeom prst="rect">
            <a:avLst/>
          </a:prstGeom>
        </p:spPr>
        <p:txBody>
          <a:bodyPr/>
          <a:lstStyle/>
          <a:p>
            <a:endParaRPr lang="en-US"/>
          </a:p>
        </p:txBody>
      </p:sp>
      <p:grpSp>
        <p:nvGrpSpPr>
          <p:cNvPr id="14" name="Group 13"/>
          <p:cNvGrpSpPr/>
          <p:nvPr userDrawn="1"/>
        </p:nvGrpSpPr>
        <p:grpSpPr>
          <a:xfrm>
            <a:off x="331891" y="6317836"/>
            <a:ext cx="1727959" cy="284168"/>
            <a:chOff x="369215" y="6317836"/>
            <a:chExt cx="1727959" cy="284168"/>
          </a:xfrm>
        </p:grpSpPr>
        <p:sp>
          <p:nvSpPr>
            <p:cNvPr id="15" name="TextBox 14"/>
            <p:cNvSpPr txBox="1"/>
            <p:nvPr userDrawn="1"/>
          </p:nvSpPr>
          <p:spPr>
            <a:xfrm>
              <a:off x="676592" y="6334485"/>
              <a:ext cx="1420582" cy="215444"/>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err="1" smtClean="0">
                  <a:solidFill>
                    <a:schemeClr val="bg1">
                      <a:lumMod val="50000"/>
                    </a:schemeClr>
                  </a:solidFill>
                </a:rPr>
                <a:t>Mevo</a:t>
              </a:r>
              <a:r>
                <a:rPr lang="en-US" sz="800" baseline="0" dirty="0" smtClean="0">
                  <a:solidFill>
                    <a:schemeClr val="bg1">
                      <a:lumMod val="50000"/>
                    </a:schemeClr>
                  </a:solidFill>
                </a:rPr>
                <a:t> Creative </a:t>
              </a:r>
              <a:r>
                <a:rPr lang="en-US" sz="800" dirty="0" smtClean="0">
                  <a:solidFill>
                    <a:schemeClr val="bg1">
                      <a:lumMod val="50000"/>
                    </a:schemeClr>
                  </a:solidFill>
                </a:rPr>
                <a:t>Presentation</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215" y="6317836"/>
              <a:ext cx="316708" cy="284168"/>
            </a:xfrm>
            <a:prstGeom prst="rect">
              <a:avLst/>
            </a:prstGeom>
          </p:spPr>
        </p:pic>
      </p:grpSp>
      <p:sp>
        <p:nvSpPr>
          <p:cNvPr id="17" name="Hexagon 16"/>
          <p:cNvSpPr/>
          <p:nvPr userDrawn="1"/>
        </p:nvSpPr>
        <p:spPr>
          <a:xfrm>
            <a:off x="11562663" y="6327167"/>
            <a:ext cx="307377" cy="264980"/>
          </a:xfrm>
          <a:prstGeom prst="hexagon">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Slide Number Placeholder 3"/>
          <p:cNvSpPr>
            <a:spLocks noGrp="1"/>
          </p:cNvSpPr>
          <p:nvPr>
            <p:ph type="sldNum" sz="quarter" idx="12"/>
          </p:nvPr>
        </p:nvSpPr>
        <p:spPr>
          <a:xfrm>
            <a:off x="11562663" y="6349065"/>
            <a:ext cx="309789" cy="252939"/>
          </a:xfrm>
          <a:prstGeom prst="rect">
            <a:avLst/>
          </a:prstGeom>
        </p:spPr>
        <p:txBody>
          <a:bodyPr/>
          <a:lstStyle>
            <a:lvl1pPr algn="ctr">
              <a:defRPr sz="800">
                <a:solidFill>
                  <a:srgbClr val="4B5554"/>
                </a:solidFill>
                <a:latin typeface="+mj-lt"/>
              </a:defRPr>
            </a:lvl1pPr>
          </a:lstStyle>
          <a:p>
            <a:fld id="{502AA32E-850A-4F3A-9344-4AB458E1939A}" type="slidenum">
              <a:rPr lang="en-AU" smtClean="0"/>
              <a:pPr/>
              <a:t>‹#›</a:t>
            </a:fld>
            <a:endParaRPr lang="en-AU" dirty="0"/>
          </a:p>
        </p:txBody>
      </p:sp>
    </p:spTree>
    <p:extLst>
      <p:ext uri="{BB962C8B-B14F-4D97-AF65-F5344CB8AC3E}">
        <p14:creationId xmlns:p14="http://schemas.microsoft.com/office/powerpoint/2010/main" val="34300118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4" name="Text Placeholder 14"/>
          <p:cNvSpPr>
            <a:spLocks noGrp="1"/>
          </p:cNvSpPr>
          <p:nvPr>
            <p:ph type="body" sz="quarter" idx="13"/>
          </p:nvPr>
        </p:nvSpPr>
        <p:spPr>
          <a:xfrm>
            <a:off x="378983" y="438596"/>
            <a:ext cx="11434034" cy="305819"/>
          </a:xfrm>
          <a:prstGeom prst="rect">
            <a:avLst/>
          </a:prstGeom>
        </p:spPr>
        <p:txBody>
          <a:bodyPr wrap="square" lIns="0" tIns="0" rIns="0" bIns="0" anchor="ctr" anchorCtr="0">
            <a:spAutoFit/>
          </a:bodyPr>
          <a:lstStyle>
            <a:lvl1pPr marL="0" indent="0" algn="ctr">
              <a:buNone/>
              <a:defRPr sz="2200">
                <a:solidFill>
                  <a:srgbClr val="363F49"/>
                </a:solidFill>
                <a:latin typeface="Lato" panose="020F0502020204030203" pitchFamily="34" charset="0"/>
              </a:defRPr>
            </a:lvl1pPr>
          </a:lstStyle>
          <a:p>
            <a:pPr lvl="0"/>
            <a:endParaRPr lang="en-US" dirty="0"/>
          </a:p>
        </p:txBody>
      </p:sp>
      <p:sp>
        <p:nvSpPr>
          <p:cNvPr id="25" name="Text Placeholder 19"/>
          <p:cNvSpPr>
            <a:spLocks noGrp="1"/>
          </p:cNvSpPr>
          <p:nvPr>
            <p:ph type="body" sz="quarter" idx="14"/>
          </p:nvPr>
        </p:nvSpPr>
        <p:spPr>
          <a:xfrm>
            <a:off x="400844" y="800104"/>
            <a:ext cx="11390313" cy="241937"/>
          </a:xfrm>
          <a:prstGeom prst="rect">
            <a:avLst/>
          </a:prstGeom>
        </p:spPr>
        <p:txBody>
          <a:bodyPr/>
          <a:lstStyle>
            <a:lvl1pPr marL="0" indent="0" algn="ctr">
              <a:buNone/>
              <a:defRPr sz="1000">
                <a:solidFill>
                  <a:schemeClr val="bg1">
                    <a:lumMod val="50000"/>
                  </a:schemeClr>
                </a:solidFill>
              </a:defRPr>
            </a:lvl1pPr>
          </a:lstStyle>
          <a:p>
            <a:pPr lvl="0"/>
            <a:endParaRPr lang="en-US" dirty="0"/>
          </a:p>
        </p:txBody>
      </p:sp>
      <p:grpSp>
        <p:nvGrpSpPr>
          <p:cNvPr id="3" name="Group 2"/>
          <p:cNvGrpSpPr/>
          <p:nvPr userDrawn="1"/>
        </p:nvGrpSpPr>
        <p:grpSpPr>
          <a:xfrm>
            <a:off x="331891" y="6317836"/>
            <a:ext cx="1727959" cy="284168"/>
            <a:chOff x="369215" y="6317836"/>
            <a:chExt cx="1727959" cy="284168"/>
          </a:xfrm>
        </p:grpSpPr>
        <p:sp>
          <p:nvSpPr>
            <p:cNvPr id="11" name="TextBox 10"/>
            <p:cNvSpPr txBox="1"/>
            <p:nvPr userDrawn="1"/>
          </p:nvSpPr>
          <p:spPr>
            <a:xfrm>
              <a:off x="676592" y="6334485"/>
              <a:ext cx="1420582" cy="215444"/>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err="1" smtClean="0">
                  <a:solidFill>
                    <a:schemeClr val="bg1">
                      <a:lumMod val="50000"/>
                    </a:schemeClr>
                  </a:solidFill>
                </a:rPr>
                <a:t>Mevo</a:t>
              </a:r>
              <a:r>
                <a:rPr lang="en-US" sz="800" baseline="0" dirty="0" smtClean="0">
                  <a:solidFill>
                    <a:schemeClr val="bg1">
                      <a:lumMod val="50000"/>
                    </a:schemeClr>
                  </a:solidFill>
                </a:rPr>
                <a:t> Creative </a:t>
              </a:r>
              <a:r>
                <a:rPr lang="en-US" sz="800" dirty="0" smtClean="0">
                  <a:solidFill>
                    <a:schemeClr val="bg1">
                      <a:lumMod val="50000"/>
                    </a:schemeClr>
                  </a:solidFill>
                </a:rPr>
                <a:t>Presentation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215" y="6317836"/>
              <a:ext cx="316708" cy="284168"/>
            </a:xfrm>
            <a:prstGeom prst="rect">
              <a:avLst/>
            </a:prstGeom>
          </p:spPr>
        </p:pic>
      </p:grpSp>
      <p:sp>
        <p:nvSpPr>
          <p:cNvPr id="14" name="Hexagon 13"/>
          <p:cNvSpPr/>
          <p:nvPr userDrawn="1"/>
        </p:nvSpPr>
        <p:spPr>
          <a:xfrm>
            <a:off x="11562663" y="6327167"/>
            <a:ext cx="307377" cy="264980"/>
          </a:xfrm>
          <a:prstGeom prst="hexagon">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Slide Number Placeholder 3"/>
          <p:cNvSpPr>
            <a:spLocks noGrp="1"/>
          </p:cNvSpPr>
          <p:nvPr>
            <p:ph type="sldNum" sz="quarter" idx="12"/>
          </p:nvPr>
        </p:nvSpPr>
        <p:spPr>
          <a:xfrm>
            <a:off x="11562663" y="6349065"/>
            <a:ext cx="309789" cy="252939"/>
          </a:xfrm>
          <a:prstGeom prst="rect">
            <a:avLst/>
          </a:prstGeom>
        </p:spPr>
        <p:txBody>
          <a:bodyPr/>
          <a:lstStyle>
            <a:lvl1pPr algn="ctr">
              <a:defRPr sz="800">
                <a:solidFill>
                  <a:srgbClr val="4B5554"/>
                </a:solidFill>
                <a:latin typeface="+mj-lt"/>
              </a:defRPr>
            </a:lvl1pPr>
          </a:lstStyle>
          <a:p>
            <a:fld id="{502AA32E-850A-4F3A-9344-4AB458E1939A}" type="slidenum">
              <a:rPr lang="en-AU" smtClean="0"/>
              <a:pPr/>
              <a:t>‹#›</a:t>
            </a:fld>
            <a:endParaRPr lang="en-AU" dirty="0"/>
          </a:p>
        </p:txBody>
      </p:sp>
    </p:spTree>
    <p:extLst>
      <p:ext uri="{BB962C8B-B14F-4D97-AF65-F5344CB8AC3E}">
        <p14:creationId xmlns:p14="http://schemas.microsoft.com/office/powerpoint/2010/main" val="1749968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4" name="Text Placeholder 14"/>
          <p:cNvSpPr>
            <a:spLocks noGrp="1"/>
          </p:cNvSpPr>
          <p:nvPr>
            <p:ph type="body" sz="quarter" idx="13"/>
          </p:nvPr>
        </p:nvSpPr>
        <p:spPr>
          <a:xfrm>
            <a:off x="378983" y="438596"/>
            <a:ext cx="11434034" cy="305819"/>
          </a:xfrm>
          <a:prstGeom prst="rect">
            <a:avLst/>
          </a:prstGeom>
        </p:spPr>
        <p:txBody>
          <a:bodyPr wrap="square" lIns="0" tIns="0" rIns="0" bIns="0" anchor="ctr" anchorCtr="0">
            <a:spAutoFit/>
          </a:bodyPr>
          <a:lstStyle>
            <a:lvl1pPr marL="0" indent="0" algn="ctr">
              <a:buNone/>
              <a:defRPr sz="2200">
                <a:solidFill>
                  <a:srgbClr val="363F49"/>
                </a:solidFill>
                <a:latin typeface="Lato" panose="020F0502020204030203" pitchFamily="34" charset="0"/>
              </a:defRPr>
            </a:lvl1pPr>
          </a:lstStyle>
          <a:p>
            <a:pPr lvl="0"/>
            <a:endParaRPr lang="en-US" dirty="0"/>
          </a:p>
        </p:txBody>
      </p:sp>
      <p:sp>
        <p:nvSpPr>
          <p:cNvPr id="25" name="Text Placeholder 19"/>
          <p:cNvSpPr>
            <a:spLocks noGrp="1"/>
          </p:cNvSpPr>
          <p:nvPr>
            <p:ph type="body" sz="quarter" idx="14"/>
          </p:nvPr>
        </p:nvSpPr>
        <p:spPr>
          <a:xfrm>
            <a:off x="400844" y="800104"/>
            <a:ext cx="11390313" cy="241937"/>
          </a:xfrm>
          <a:prstGeom prst="rect">
            <a:avLst/>
          </a:prstGeom>
        </p:spPr>
        <p:txBody>
          <a:bodyPr/>
          <a:lstStyle>
            <a:lvl1pPr marL="0" indent="0" algn="ctr">
              <a:buNone/>
              <a:defRPr sz="1000">
                <a:solidFill>
                  <a:schemeClr val="bg1">
                    <a:lumMod val="50000"/>
                  </a:schemeClr>
                </a:solidFill>
              </a:defRPr>
            </a:lvl1pPr>
          </a:lstStyle>
          <a:p>
            <a:pPr lvl="0"/>
            <a:endParaRPr lang="en-US" dirty="0"/>
          </a:p>
        </p:txBody>
      </p:sp>
      <p:grpSp>
        <p:nvGrpSpPr>
          <p:cNvPr id="3" name="Group 2"/>
          <p:cNvGrpSpPr/>
          <p:nvPr userDrawn="1"/>
        </p:nvGrpSpPr>
        <p:grpSpPr>
          <a:xfrm>
            <a:off x="331891" y="6317836"/>
            <a:ext cx="1727959" cy="284168"/>
            <a:chOff x="369215" y="6317836"/>
            <a:chExt cx="1727959" cy="284168"/>
          </a:xfrm>
        </p:grpSpPr>
        <p:sp>
          <p:nvSpPr>
            <p:cNvPr id="11" name="TextBox 10"/>
            <p:cNvSpPr txBox="1"/>
            <p:nvPr userDrawn="1"/>
          </p:nvSpPr>
          <p:spPr>
            <a:xfrm>
              <a:off x="676592" y="6334485"/>
              <a:ext cx="1420582" cy="215444"/>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err="1" smtClean="0">
                  <a:solidFill>
                    <a:schemeClr val="bg1">
                      <a:lumMod val="50000"/>
                    </a:schemeClr>
                  </a:solidFill>
                </a:rPr>
                <a:t>Mevo</a:t>
              </a:r>
              <a:r>
                <a:rPr lang="en-US" sz="800" baseline="0" dirty="0" smtClean="0">
                  <a:solidFill>
                    <a:schemeClr val="bg1">
                      <a:lumMod val="50000"/>
                    </a:schemeClr>
                  </a:solidFill>
                </a:rPr>
                <a:t> Creative </a:t>
              </a:r>
              <a:r>
                <a:rPr lang="en-US" sz="800" dirty="0" smtClean="0">
                  <a:solidFill>
                    <a:schemeClr val="bg1">
                      <a:lumMod val="50000"/>
                    </a:schemeClr>
                  </a:solidFill>
                </a:rPr>
                <a:t>Presentation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215" y="6317836"/>
              <a:ext cx="316708" cy="284168"/>
            </a:xfrm>
            <a:prstGeom prst="rect">
              <a:avLst/>
            </a:prstGeom>
          </p:spPr>
        </p:pic>
      </p:grpSp>
      <p:sp>
        <p:nvSpPr>
          <p:cNvPr id="14" name="Hexagon 13"/>
          <p:cNvSpPr/>
          <p:nvPr userDrawn="1"/>
        </p:nvSpPr>
        <p:spPr>
          <a:xfrm>
            <a:off x="11562663" y="6327167"/>
            <a:ext cx="307377" cy="264980"/>
          </a:xfrm>
          <a:prstGeom prst="hexagon">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Slide Number Placeholder 3"/>
          <p:cNvSpPr>
            <a:spLocks noGrp="1"/>
          </p:cNvSpPr>
          <p:nvPr>
            <p:ph type="sldNum" sz="quarter" idx="12"/>
          </p:nvPr>
        </p:nvSpPr>
        <p:spPr>
          <a:xfrm>
            <a:off x="11562663" y="6349065"/>
            <a:ext cx="309789" cy="252939"/>
          </a:xfrm>
          <a:prstGeom prst="rect">
            <a:avLst/>
          </a:prstGeom>
        </p:spPr>
        <p:txBody>
          <a:bodyPr/>
          <a:lstStyle>
            <a:lvl1pPr algn="ctr">
              <a:defRPr sz="800">
                <a:solidFill>
                  <a:srgbClr val="4B5554"/>
                </a:solidFill>
                <a:latin typeface="+mj-lt"/>
              </a:defRPr>
            </a:lvl1pPr>
          </a:lstStyle>
          <a:p>
            <a:fld id="{502AA32E-850A-4F3A-9344-4AB458E1939A}" type="slidenum">
              <a:rPr lang="en-AU" smtClean="0"/>
              <a:pPr/>
              <a:t>‹#›</a:t>
            </a:fld>
            <a:endParaRPr lang="en-AU" dirty="0"/>
          </a:p>
        </p:txBody>
      </p:sp>
    </p:spTree>
    <p:extLst>
      <p:ext uri="{BB962C8B-B14F-4D97-AF65-F5344CB8AC3E}">
        <p14:creationId xmlns:p14="http://schemas.microsoft.com/office/powerpoint/2010/main" val="4158619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Blank (bright)">
    <p:spTree>
      <p:nvGrpSpPr>
        <p:cNvPr id="1" name="Shape 90"/>
        <p:cNvGrpSpPr/>
        <p:nvPr/>
      </p:nvGrpSpPr>
      <p:grpSpPr>
        <a:xfrm>
          <a:off x="0" y="0"/>
          <a:ext cx="0" cy="0"/>
          <a:chOff x="0" y="0"/>
          <a:chExt cx="0" cy="0"/>
        </a:xfrm>
      </p:grpSpPr>
      <p:sp>
        <p:nvSpPr>
          <p:cNvPr id="91" name="Shape 91"/>
          <p:cNvSpPr/>
          <p:nvPr/>
        </p:nvSpPr>
        <p:spPr>
          <a:xfrm>
            <a:off x="133" y="-7733"/>
            <a:ext cx="12192000" cy="6866000"/>
          </a:xfrm>
          <a:prstGeom prst="rect">
            <a:avLst/>
          </a:prstGeom>
          <a:solidFill>
            <a:srgbClr val="FFA800">
              <a:alpha val="85880"/>
            </a:srgbClr>
          </a:solidFill>
          <a:ln>
            <a:noFill/>
          </a:ln>
        </p:spPr>
        <p:txBody>
          <a:bodyPr wrap="square" lIns="121900" tIns="121900" rIns="121900" bIns="121900" anchor="ctr" anchorCtr="0">
            <a:noAutofit/>
          </a:bodyPr>
          <a:lstStyle/>
          <a:p>
            <a:pPr lvl="0">
              <a:spcBef>
                <a:spcPts val="0"/>
              </a:spcBef>
              <a:buNone/>
            </a:pPr>
            <a:endParaRPr sz="2400"/>
          </a:p>
        </p:txBody>
      </p:sp>
      <p:sp>
        <p:nvSpPr>
          <p:cNvPr id="92" name="Shape 92"/>
          <p:cNvSpPr/>
          <p:nvPr/>
        </p:nvSpPr>
        <p:spPr>
          <a:xfrm>
            <a:off x="0" y="-7900"/>
            <a:ext cx="12192000" cy="6866000"/>
          </a:xfrm>
          <a:prstGeom prst="frame">
            <a:avLst>
              <a:gd name="adj1" fmla="val 5041"/>
            </a:avLst>
          </a:prstGeom>
          <a:solidFill>
            <a:srgbClr val="294667"/>
          </a:solidFill>
          <a:ln>
            <a:noFill/>
          </a:ln>
        </p:spPr>
        <p:txBody>
          <a:bodyPr wrap="square" lIns="121900" tIns="121900" rIns="121900" bIns="121900" anchor="ctr" anchorCtr="0">
            <a:noAutofit/>
          </a:bodyPr>
          <a:lstStyle/>
          <a:p>
            <a:pPr lvl="0">
              <a:spcBef>
                <a:spcPts val="0"/>
              </a:spcBef>
              <a:buNone/>
            </a:pPr>
            <a:endParaRPr sz="2400"/>
          </a:p>
        </p:txBody>
      </p:sp>
      <p:sp>
        <p:nvSpPr>
          <p:cNvPr id="93" name="Shape 93"/>
          <p:cNvSpPr/>
          <p:nvPr/>
        </p:nvSpPr>
        <p:spPr>
          <a:xfrm>
            <a:off x="5738200" y="6142667"/>
            <a:ext cx="715600" cy="715600"/>
          </a:xfrm>
          <a:prstGeom prst="rect">
            <a:avLst/>
          </a:prstGeom>
          <a:solidFill>
            <a:srgbClr val="FFFFFF"/>
          </a:solidFill>
          <a:ln>
            <a:noFill/>
          </a:ln>
        </p:spPr>
        <p:txBody>
          <a:bodyPr wrap="square" lIns="121900" tIns="121900" rIns="121900" bIns="121900" anchor="ctr" anchorCtr="0">
            <a:noAutofit/>
          </a:bodyPr>
          <a:lstStyle/>
          <a:p>
            <a:pPr lvl="0">
              <a:spcBef>
                <a:spcPts val="0"/>
              </a:spcBef>
              <a:buNone/>
            </a:pPr>
            <a:endParaRPr sz="2400"/>
          </a:p>
        </p:txBody>
      </p:sp>
      <p:sp>
        <p:nvSpPr>
          <p:cNvPr id="94" name="Shape 94"/>
          <p:cNvSpPr txBox="1">
            <a:spLocks noGrp="1"/>
          </p:cNvSpPr>
          <p:nvPr>
            <p:ph type="sldNum" idx="12"/>
          </p:nvPr>
        </p:nvSpPr>
        <p:spPr>
          <a:xfrm>
            <a:off x="5738100" y="6142333"/>
            <a:ext cx="715600" cy="715600"/>
          </a:xfrm>
          <a:prstGeom prst="rect">
            <a:avLst/>
          </a:prstGeom>
        </p:spPr>
        <p:txBody>
          <a:bodyPr wrap="square" lIns="91425" tIns="91425" rIns="91425" bIns="91425" anchor="ctr" anchorCtr="0">
            <a:noAutofit/>
          </a:bodyPr>
          <a:lstStyle/>
          <a:p>
            <a:pPr algn="ctr"/>
            <a:fld id="{00000000-1234-1234-1234-123412341234}" type="slidenum">
              <a:rPr lang="en" smtClean="0">
                <a:solidFill>
                  <a:srgbClr val="294667"/>
                </a:solidFill>
              </a:rPr>
              <a:pPr algn="ctr"/>
              <a:t>‹#›</a:t>
            </a:fld>
            <a:endParaRPr lang="en">
              <a:solidFill>
                <a:srgbClr val="294667"/>
              </a:solidFill>
            </a:endParaRPr>
          </a:p>
        </p:txBody>
      </p:sp>
    </p:spTree>
    <p:extLst>
      <p:ext uri="{BB962C8B-B14F-4D97-AF65-F5344CB8AC3E}">
        <p14:creationId xmlns:p14="http://schemas.microsoft.com/office/powerpoint/2010/main" val="31088395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Half - Text left">
    <p:spTree>
      <p:nvGrpSpPr>
        <p:cNvPr id="1" name="Shape 39"/>
        <p:cNvGrpSpPr/>
        <p:nvPr/>
      </p:nvGrpSpPr>
      <p:grpSpPr>
        <a:xfrm>
          <a:off x="0" y="0"/>
          <a:ext cx="0" cy="0"/>
          <a:chOff x="0" y="0"/>
          <a:chExt cx="0" cy="0"/>
        </a:xfrm>
      </p:grpSpPr>
      <p:sp>
        <p:nvSpPr>
          <p:cNvPr id="40" name="Shape 40"/>
          <p:cNvSpPr/>
          <p:nvPr/>
        </p:nvSpPr>
        <p:spPr>
          <a:xfrm>
            <a:off x="0" y="0"/>
            <a:ext cx="6096000" cy="6858000"/>
          </a:xfrm>
          <a:prstGeom prst="rect">
            <a:avLst/>
          </a:prstGeom>
          <a:solidFill>
            <a:srgbClr val="FFA800"/>
          </a:solidFill>
          <a:ln>
            <a:noFill/>
          </a:ln>
        </p:spPr>
        <p:txBody>
          <a:bodyPr wrap="square" lIns="121900" tIns="121900" rIns="121900" bIns="121900" anchor="ctr" anchorCtr="0">
            <a:noAutofit/>
          </a:bodyPr>
          <a:lstStyle/>
          <a:p>
            <a:pPr lvl="0">
              <a:spcBef>
                <a:spcPts val="0"/>
              </a:spcBef>
              <a:buNone/>
            </a:pPr>
            <a:endParaRPr sz="2400"/>
          </a:p>
        </p:txBody>
      </p:sp>
      <p:sp>
        <p:nvSpPr>
          <p:cNvPr id="41" name="Shape 41"/>
          <p:cNvSpPr/>
          <p:nvPr/>
        </p:nvSpPr>
        <p:spPr>
          <a:xfrm>
            <a:off x="6096000" y="0"/>
            <a:ext cx="6096000" cy="6858000"/>
          </a:xfrm>
          <a:prstGeom prst="rect">
            <a:avLst/>
          </a:prstGeom>
          <a:solidFill>
            <a:srgbClr val="325680">
              <a:alpha val="86150"/>
            </a:srgbClr>
          </a:solidFill>
          <a:ln>
            <a:noFill/>
          </a:ln>
        </p:spPr>
        <p:txBody>
          <a:bodyPr wrap="square" lIns="121900" tIns="121900" rIns="121900" bIns="121900" anchor="ctr" anchorCtr="0">
            <a:noAutofit/>
          </a:bodyPr>
          <a:lstStyle/>
          <a:p>
            <a:pPr lvl="0">
              <a:spcBef>
                <a:spcPts val="0"/>
              </a:spcBef>
              <a:buNone/>
            </a:pPr>
            <a:endParaRPr sz="2400"/>
          </a:p>
        </p:txBody>
      </p:sp>
      <p:sp>
        <p:nvSpPr>
          <p:cNvPr id="42" name="Shape 42"/>
          <p:cNvSpPr txBox="1">
            <a:spLocks noGrp="1"/>
          </p:cNvSpPr>
          <p:nvPr>
            <p:ph type="title"/>
          </p:nvPr>
        </p:nvSpPr>
        <p:spPr>
          <a:xfrm>
            <a:off x="578357" y="924865"/>
            <a:ext cx="4923200" cy="1025200"/>
          </a:xfrm>
          <a:prstGeom prst="rect">
            <a:avLst/>
          </a:prstGeom>
        </p:spPr>
        <p:txBody>
          <a:bodyPr wrap="square"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3" name="Shape 43"/>
          <p:cNvSpPr txBox="1">
            <a:spLocks noGrp="1"/>
          </p:cNvSpPr>
          <p:nvPr>
            <p:ph type="body" idx="1"/>
          </p:nvPr>
        </p:nvSpPr>
        <p:spPr>
          <a:xfrm>
            <a:off x="578357" y="2113468"/>
            <a:ext cx="4923200" cy="4454400"/>
          </a:xfrm>
          <a:prstGeom prst="rect">
            <a:avLst/>
          </a:prstGeom>
        </p:spPr>
        <p:txBody>
          <a:bodyPr wrap="square" lIns="91425" tIns="91425" rIns="91425" bIns="91425" anchor="t" anchorCtr="0"/>
          <a:lstStyle>
            <a:lvl1pPr lvl="0" rtl="0">
              <a:spcBef>
                <a:spcPts val="0"/>
              </a:spcBef>
              <a:buClr>
                <a:srgbClr val="FFFFFF"/>
              </a:buClr>
              <a:defRPr>
                <a:solidFill>
                  <a:srgbClr val="FFFFFF"/>
                </a:solidFill>
              </a:defRPr>
            </a:lvl1pPr>
            <a:lvl2pPr lvl="1" rtl="0">
              <a:spcBef>
                <a:spcPts val="0"/>
              </a:spcBef>
              <a:buClr>
                <a:srgbClr val="FFFFFF"/>
              </a:buClr>
              <a:defRPr>
                <a:solidFill>
                  <a:srgbClr val="FFFFFF"/>
                </a:solidFill>
              </a:defRPr>
            </a:lvl2pPr>
            <a:lvl3pPr lvl="2" rtl="0">
              <a:spcBef>
                <a:spcPts val="0"/>
              </a:spcBef>
              <a:buClr>
                <a:srgbClr val="FFFFFF"/>
              </a:buClr>
              <a:defRPr>
                <a:solidFill>
                  <a:srgbClr val="FFFFFF"/>
                </a:solidFill>
              </a:defRPr>
            </a:lvl3pPr>
            <a:lvl4pPr lvl="3" rtl="0">
              <a:spcBef>
                <a:spcPts val="0"/>
              </a:spcBef>
              <a:buClr>
                <a:srgbClr val="FFFFFF"/>
              </a:buClr>
              <a:defRPr>
                <a:solidFill>
                  <a:srgbClr val="FFFFFF"/>
                </a:solidFill>
              </a:defRPr>
            </a:lvl4pPr>
            <a:lvl5pPr lvl="4" rtl="0">
              <a:spcBef>
                <a:spcPts val="0"/>
              </a:spcBef>
              <a:buClr>
                <a:srgbClr val="FFFFFF"/>
              </a:buClr>
              <a:defRPr>
                <a:solidFill>
                  <a:srgbClr val="FFFFFF"/>
                </a:solidFill>
              </a:defRPr>
            </a:lvl5pPr>
            <a:lvl6pPr lvl="5" rtl="0">
              <a:spcBef>
                <a:spcPts val="0"/>
              </a:spcBef>
              <a:buClr>
                <a:srgbClr val="FFFFFF"/>
              </a:buClr>
              <a:defRPr>
                <a:solidFill>
                  <a:srgbClr val="FFFFFF"/>
                </a:solidFill>
              </a:defRPr>
            </a:lvl6pPr>
            <a:lvl7pPr lvl="6" rtl="0">
              <a:spcBef>
                <a:spcPts val="0"/>
              </a:spcBef>
              <a:buClr>
                <a:srgbClr val="FFFFFF"/>
              </a:buClr>
              <a:defRPr>
                <a:solidFill>
                  <a:srgbClr val="FFFFFF"/>
                </a:solidFill>
              </a:defRPr>
            </a:lvl7pPr>
            <a:lvl8pPr lvl="7" rtl="0">
              <a:spcBef>
                <a:spcPts val="0"/>
              </a:spcBef>
              <a:buClr>
                <a:srgbClr val="FFFFFF"/>
              </a:buClr>
              <a:defRPr>
                <a:solidFill>
                  <a:srgbClr val="FFFFFF"/>
                </a:solidFill>
              </a:defRPr>
            </a:lvl8pPr>
            <a:lvl9pPr lvl="8" rtl="0">
              <a:spcBef>
                <a:spcPts val="0"/>
              </a:spcBef>
              <a:buClr>
                <a:srgbClr val="FFFFFF"/>
              </a:buClr>
              <a:defRPr>
                <a:solidFill>
                  <a:srgbClr val="FFFFFF"/>
                </a:solidFill>
              </a:defRPr>
            </a:lvl9pPr>
          </a:lstStyle>
          <a:p>
            <a:endParaRPr/>
          </a:p>
        </p:txBody>
      </p:sp>
      <p:cxnSp>
        <p:nvCxnSpPr>
          <p:cNvPr id="44" name="Shape 44"/>
          <p:cNvCxnSpPr/>
          <p:nvPr/>
        </p:nvCxnSpPr>
        <p:spPr>
          <a:xfrm>
            <a:off x="723107" y="2026633"/>
            <a:ext cx="603200" cy="0"/>
          </a:xfrm>
          <a:prstGeom prst="straightConnector1">
            <a:avLst/>
          </a:prstGeom>
          <a:noFill/>
          <a:ln w="28575" cap="flat" cmpd="sng">
            <a:solidFill>
              <a:srgbClr val="294667"/>
            </a:solidFill>
            <a:prstDash val="solid"/>
            <a:round/>
            <a:headEnd type="none" w="lg" len="lg"/>
            <a:tailEnd type="none" w="lg" len="lg"/>
          </a:ln>
        </p:spPr>
      </p:cxnSp>
      <p:sp>
        <p:nvSpPr>
          <p:cNvPr id="45" name="Shape 45"/>
          <p:cNvSpPr/>
          <p:nvPr/>
        </p:nvSpPr>
        <p:spPr>
          <a:xfrm>
            <a:off x="0" y="0"/>
            <a:ext cx="715600" cy="715600"/>
          </a:xfrm>
          <a:prstGeom prst="rect">
            <a:avLst/>
          </a:prstGeom>
          <a:solidFill>
            <a:srgbClr val="FFFFFF"/>
          </a:solidFill>
          <a:ln>
            <a:noFill/>
          </a:ln>
        </p:spPr>
        <p:txBody>
          <a:bodyPr wrap="square" lIns="121900" tIns="121900" rIns="121900" bIns="121900" anchor="ctr" anchorCtr="0">
            <a:noAutofit/>
          </a:bodyPr>
          <a:lstStyle/>
          <a:p>
            <a:pPr lvl="0">
              <a:spcBef>
                <a:spcPts val="0"/>
              </a:spcBef>
              <a:buNone/>
            </a:pPr>
            <a:endParaRPr sz="2400"/>
          </a:p>
        </p:txBody>
      </p:sp>
      <p:sp>
        <p:nvSpPr>
          <p:cNvPr id="46" name="Shape 46"/>
          <p:cNvSpPr txBox="1">
            <a:spLocks noGrp="1"/>
          </p:cNvSpPr>
          <p:nvPr>
            <p:ph type="sldNum" idx="12"/>
          </p:nvPr>
        </p:nvSpPr>
        <p:spPr>
          <a:xfrm>
            <a:off x="-8000" y="0"/>
            <a:ext cx="731600" cy="715600"/>
          </a:xfrm>
          <a:prstGeom prst="rect">
            <a:avLst/>
          </a:prstGeom>
          <a:noFill/>
          <a:ln>
            <a:noFill/>
          </a:ln>
        </p:spPr>
        <p:txBody>
          <a:bodyPr wrap="square" lIns="91425" tIns="91425" rIns="91425" bIns="91425" anchor="ctr" anchorCtr="0">
            <a:noAutofit/>
          </a:bodyPr>
          <a:lstStyle/>
          <a:p>
            <a:pPr algn="ctr"/>
            <a:fld id="{00000000-1234-1234-1234-123412341234}" type="slidenum">
              <a:rPr lang="en" smtClean="0">
                <a:solidFill>
                  <a:srgbClr val="294667"/>
                </a:solidFill>
              </a:rPr>
              <a:pPr algn="ctr"/>
              <a:t>‹#›</a:t>
            </a:fld>
            <a:endParaRPr lang="en">
              <a:solidFill>
                <a:srgbClr val="294667"/>
              </a:solidFill>
            </a:endParaRPr>
          </a:p>
        </p:txBody>
      </p:sp>
    </p:spTree>
    <p:extLst>
      <p:ext uri="{BB962C8B-B14F-4D97-AF65-F5344CB8AC3E}">
        <p14:creationId xmlns:p14="http://schemas.microsoft.com/office/powerpoint/2010/main" val="1861934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93A67D-8C41-40E7-A2EF-296EC8CD9D91}" type="datetimeFigureOut">
              <a:rPr lang="en-US" smtClean="0"/>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897EA-1113-455E-BB58-36A27FF168B2}" type="slidenum">
              <a:rPr lang="en-US" smtClean="0"/>
              <a:t>‹#›</a:t>
            </a:fld>
            <a:endParaRPr lang="en-US"/>
          </a:p>
        </p:txBody>
      </p:sp>
    </p:spTree>
    <p:extLst>
      <p:ext uri="{BB962C8B-B14F-4D97-AF65-F5344CB8AC3E}">
        <p14:creationId xmlns:p14="http://schemas.microsoft.com/office/powerpoint/2010/main" val="2298418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93A67D-8C41-40E7-A2EF-296EC8CD9D91}" type="datetimeFigureOut">
              <a:rPr lang="en-US" smtClean="0"/>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897EA-1113-455E-BB58-36A27FF168B2}" type="slidenum">
              <a:rPr lang="en-US" smtClean="0"/>
              <a:t>‹#›</a:t>
            </a:fld>
            <a:endParaRPr lang="en-US"/>
          </a:p>
        </p:txBody>
      </p:sp>
    </p:spTree>
    <p:extLst>
      <p:ext uri="{BB962C8B-B14F-4D97-AF65-F5344CB8AC3E}">
        <p14:creationId xmlns:p14="http://schemas.microsoft.com/office/powerpoint/2010/main" val="1656464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93A67D-8C41-40E7-A2EF-296EC8CD9D91}" type="datetimeFigureOut">
              <a:rPr lang="en-US" smtClean="0"/>
              <a:t>9/17/2019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897EA-1113-455E-BB58-36A27FF168B2}" type="slidenum">
              <a:rPr lang="en-US" smtClean="0"/>
              <a:t>‹#›</a:t>
            </a:fld>
            <a:endParaRPr lang="en-US"/>
          </a:p>
        </p:txBody>
      </p:sp>
    </p:spTree>
    <p:extLst>
      <p:ext uri="{BB962C8B-B14F-4D97-AF65-F5344CB8AC3E}">
        <p14:creationId xmlns:p14="http://schemas.microsoft.com/office/powerpoint/2010/main" val="76453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93A67D-8C41-40E7-A2EF-296EC8CD9D91}" type="datetimeFigureOut">
              <a:rPr lang="en-US" smtClean="0"/>
              <a:t>9/17/2019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5897EA-1113-455E-BB58-36A27FF168B2}" type="slidenum">
              <a:rPr lang="en-US" smtClean="0"/>
              <a:t>‹#›</a:t>
            </a:fld>
            <a:endParaRPr lang="en-US"/>
          </a:p>
        </p:txBody>
      </p:sp>
    </p:spTree>
    <p:extLst>
      <p:ext uri="{BB962C8B-B14F-4D97-AF65-F5344CB8AC3E}">
        <p14:creationId xmlns:p14="http://schemas.microsoft.com/office/powerpoint/2010/main" val="53120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93A67D-8C41-40E7-A2EF-296EC8CD9D91}" type="datetimeFigureOut">
              <a:rPr lang="en-US" smtClean="0"/>
              <a:t>9/17/2019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5897EA-1113-455E-BB58-36A27FF168B2}" type="slidenum">
              <a:rPr lang="en-US" smtClean="0"/>
              <a:t>‹#›</a:t>
            </a:fld>
            <a:endParaRPr lang="en-US"/>
          </a:p>
        </p:txBody>
      </p:sp>
    </p:spTree>
    <p:extLst>
      <p:ext uri="{BB962C8B-B14F-4D97-AF65-F5344CB8AC3E}">
        <p14:creationId xmlns:p14="http://schemas.microsoft.com/office/powerpoint/2010/main" val="2268633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93A67D-8C41-40E7-A2EF-296EC8CD9D91}" type="datetimeFigureOut">
              <a:rPr lang="en-US" smtClean="0"/>
              <a:t>9/17/2019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5897EA-1113-455E-BB58-36A27FF168B2}" type="slidenum">
              <a:rPr lang="en-US" smtClean="0"/>
              <a:t>‹#›</a:t>
            </a:fld>
            <a:endParaRPr lang="en-US"/>
          </a:p>
        </p:txBody>
      </p:sp>
    </p:spTree>
    <p:extLst>
      <p:ext uri="{BB962C8B-B14F-4D97-AF65-F5344CB8AC3E}">
        <p14:creationId xmlns:p14="http://schemas.microsoft.com/office/powerpoint/2010/main" val="1685621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93A67D-8C41-40E7-A2EF-296EC8CD9D91}" type="datetimeFigureOut">
              <a:rPr lang="en-US" smtClean="0"/>
              <a:t>9/17/2019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897EA-1113-455E-BB58-36A27FF168B2}" type="slidenum">
              <a:rPr lang="en-US" smtClean="0"/>
              <a:t>‹#›</a:t>
            </a:fld>
            <a:endParaRPr lang="en-US"/>
          </a:p>
        </p:txBody>
      </p:sp>
    </p:spTree>
    <p:extLst>
      <p:ext uri="{BB962C8B-B14F-4D97-AF65-F5344CB8AC3E}">
        <p14:creationId xmlns:p14="http://schemas.microsoft.com/office/powerpoint/2010/main" val="2941593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93A67D-8C41-40E7-A2EF-296EC8CD9D91}" type="datetimeFigureOut">
              <a:rPr lang="en-US" smtClean="0"/>
              <a:t>9/17/2019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897EA-1113-455E-BB58-36A27FF168B2}" type="slidenum">
              <a:rPr lang="en-US" smtClean="0"/>
              <a:t>‹#›</a:t>
            </a:fld>
            <a:endParaRPr lang="en-US"/>
          </a:p>
        </p:txBody>
      </p:sp>
    </p:spTree>
    <p:extLst>
      <p:ext uri="{BB962C8B-B14F-4D97-AF65-F5344CB8AC3E}">
        <p14:creationId xmlns:p14="http://schemas.microsoft.com/office/powerpoint/2010/main" val="395905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93A67D-8C41-40E7-A2EF-296EC8CD9D91}" type="datetimeFigureOut">
              <a:rPr lang="en-US" smtClean="0"/>
              <a:t>9/17/2019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5897EA-1113-455E-BB58-36A27FF168B2}" type="slidenum">
              <a:rPr lang="en-US" smtClean="0"/>
              <a:t>‹#›</a:t>
            </a:fld>
            <a:endParaRPr lang="en-US"/>
          </a:p>
        </p:txBody>
      </p:sp>
    </p:spTree>
    <p:extLst>
      <p:ext uri="{BB962C8B-B14F-4D97-AF65-F5344CB8AC3E}">
        <p14:creationId xmlns:p14="http://schemas.microsoft.com/office/powerpoint/2010/main" val="2729018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5" r:id="rId15"/>
    <p:sldLayoutId id="2147483667" r:id="rId16"/>
    <p:sldLayoutId id="214748367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4.png"/><Relationship Id="rId7"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2.jpg"/><Relationship Id="rId11" Type="http://schemas.openxmlformats.org/officeDocument/2006/relationships/image" Target="../media/image17.jpg"/><Relationship Id="rId5" Type="http://schemas.openxmlformats.org/officeDocument/2006/relationships/image" Target="../media/image11.png"/><Relationship Id="rId10" Type="http://schemas.openxmlformats.org/officeDocument/2006/relationships/image" Target="../media/image16.jpeg"/><Relationship Id="rId4" Type="http://schemas.openxmlformats.org/officeDocument/2006/relationships/image" Target="../media/image10.jpg"/><Relationship Id="rId9"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5.png"/><Relationship Id="rId4" Type="http://schemas.openxmlformats.org/officeDocument/2006/relationships/diagramData" Target="../diagrams/data1.xml"/><Relationship Id="rId9"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7.png"/><Relationship Id="rId7" Type="http://schemas.openxmlformats.org/officeDocument/2006/relationships/diagramData" Target="../diagrams/data2.xm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4.png"/><Relationship Id="rId11" Type="http://schemas.microsoft.com/office/2007/relationships/diagramDrawing" Target="../diagrams/drawing2.xml"/><Relationship Id="rId5" Type="http://schemas.openxmlformats.org/officeDocument/2006/relationships/image" Target="../media/image8.jpeg"/><Relationship Id="rId10" Type="http://schemas.openxmlformats.org/officeDocument/2006/relationships/diagramColors" Target="../diagrams/colors2.xml"/><Relationship Id="rId4" Type="http://schemas.microsoft.com/office/2007/relationships/hdphoto" Target="../media/hdphoto1.wdp"/><Relationship Id="rId9"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78839" y="421393"/>
            <a:ext cx="10515600" cy="2852737"/>
          </a:xfrm>
        </p:spPr>
        <p:txBody>
          <a:bodyPr/>
          <a:lstStyle/>
          <a:p>
            <a:r>
              <a:rPr lang="en-US" b="1" dirty="0" smtClean="0">
                <a:solidFill>
                  <a:srgbClr val="FFC000"/>
                </a:solidFill>
                <a:latin typeface="Arial Black" panose="020B0A04020102020204" pitchFamily="34" charset="0"/>
              </a:rPr>
              <a:t>Ethics </a:t>
            </a:r>
            <a:endParaRPr lang="en-US" b="1" dirty="0">
              <a:solidFill>
                <a:srgbClr val="FFC000"/>
              </a:solidFill>
              <a:latin typeface="Arial Black" panose="020B0A04020102020204" pitchFamily="34" charset="0"/>
            </a:endParaRPr>
          </a:p>
        </p:txBody>
      </p:sp>
      <p:pic>
        <p:nvPicPr>
          <p:cNvPr id="4" name="Picture 3"/>
          <p:cNvPicPr>
            <a:picLocks noChangeAspect="1"/>
          </p:cNvPicPr>
          <p:nvPr/>
        </p:nvPicPr>
        <p:blipFill rotWithShape="1">
          <a:blip r:embed="rId3"/>
          <a:srcRect l="18150"/>
          <a:stretch/>
        </p:blipFill>
        <p:spPr>
          <a:xfrm>
            <a:off x="0" y="0"/>
            <a:ext cx="3900488" cy="6861052"/>
          </a:xfrm>
          <a:prstGeom prst="rect">
            <a:avLst/>
          </a:prstGeom>
        </p:spPr>
      </p:pic>
      <p:sp>
        <p:nvSpPr>
          <p:cNvPr id="8" name="Rectangle 7"/>
          <p:cNvSpPr/>
          <p:nvPr/>
        </p:nvSpPr>
        <p:spPr>
          <a:xfrm>
            <a:off x="3987183" y="5073562"/>
            <a:ext cx="11790427" cy="830997"/>
          </a:xfrm>
          <a:prstGeom prst="rect">
            <a:avLst/>
          </a:prstGeom>
        </p:spPr>
        <p:txBody>
          <a:bodyPr wrap="square">
            <a:spAutoFit/>
          </a:bodyPr>
          <a:lstStyle/>
          <a:p>
            <a:r>
              <a:rPr lang="en-US" sz="2400" dirty="0" smtClean="0">
                <a:solidFill>
                  <a:srgbClr val="FFC000"/>
                </a:solidFill>
                <a:latin typeface="Arial Black" panose="020B0A04020102020204" pitchFamily="34" charset="0"/>
              </a:rPr>
              <a:t>Claire Szpara</a:t>
            </a:r>
            <a:r>
              <a:rPr lang="en-US" sz="2400" dirty="0">
                <a:solidFill>
                  <a:srgbClr val="FFC000"/>
                </a:solidFill>
                <a:latin typeface="Arial Black" panose="020B0A04020102020204" pitchFamily="34" charset="0"/>
              </a:rPr>
              <a:t>, Attorney and Ethics Officer, IDOI </a:t>
            </a:r>
            <a:endParaRPr lang="en-US" sz="2400" dirty="0" smtClean="0">
              <a:solidFill>
                <a:srgbClr val="FFC000"/>
              </a:solidFill>
              <a:latin typeface="Arial Black" panose="020B0A04020102020204" pitchFamily="34" charset="0"/>
            </a:endParaRPr>
          </a:p>
          <a:p>
            <a:r>
              <a:rPr lang="en-US" sz="2400" dirty="0" smtClean="0">
                <a:solidFill>
                  <a:srgbClr val="FFC000"/>
                </a:solidFill>
                <a:latin typeface="Arial Black" panose="020B0A04020102020204" pitchFamily="34" charset="0"/>
              </a:rPr>
              <a:t>Heidi Adair, Staff Attorney, </a:t>
            </a:r>
            <a:r>
              <a:rPr lang="en-US" sz="2400" dirty="0" smtClean="0">
                <a:solidFill>
                  <a:srgbClr val="FFC000"/>
                </a:solidFill>
                <a:latin typeface="Arial Black" panose="020B0A04020102020204" pitchFamily="34" charset="0"/>
              </a:rPr>
              <a:t>OIG </a:t>
            </a:r>
          </a:p>
        </p:txBody>
      </p:sp>
      <p:cxnSp>
        <p:nvCxnSpPr>
          <p:cNvPr id="10" name="Straight Connector 9"/>
          <p:cNvCxnSpPr/>
          <p:nvPr/>
        </p:nvCxnSpPr>
        <p:spPr>
          <a:xfrm>
            <a:off x="4201672" y="3407948"/>
            <a:ext cx="7583928" cy="2257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05684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6" name="Picture 5"/>
          <p:cNvPicPr>
            <a:picLocks noChangeAspect="1"/>
          </p:cNvPicPr>
          <p:nvPr/>
        </p:nvPicPr>
        <p:blipFill rotWithShape="1">
          <a:blip r:embed="rId3"/>
          <a:srcRect l="18150"/>
          <a:stretch/>
        </p:blipFill>
        <p:spPr>
          <a:xfrm>
            <a:off x="-17142" y="-3052"/>
            <a:ext cx="6114197" cy="6861052"/>
          </a:xfrm>
          <a:prstGeom prst="rect">
            <a:avLst/>
          </a:prstGeom>
        </p:spPr>
      </p:pic>
      <p:sp>
        <p:nvSpPr>
          <p:cNvPr id="185" name="Shape 185"/>
          <p:cNvSpPr txBox="1">
            <a:spLocks noGrp="1"/>
          </p:cNvSpPr>
          <p:nvPr>
            <p:ph type="title"/>
          </p:nvPr>
        </p:nvSpPr>
        <p:spPr>
          <a:xfrm>
            <a:off x="723600" y="715600"/>
            <a:ext cx="4923200" cy="1025200"/>
          </a:xfrm>
          <a:prstGeom prst="rect">
            <a:avLst/>
          </a:prstGeom>
          <a:ln>
            <a:noFill/>
          </a:ln>
        </p:spPr>
        <p:txBody>
          <a:bodyPr vert="horz" wrap="square" lIns="121900" tIns="121900" rIns="121900" bIns="121900" rtlCol="0" anchor="b" anchorCtr="0">
            <a:noAutofit/>
          </a:bodyPr>
          <a:lstStyle/>
          <a:p>
            <a:r>
              <a:rPr lang="en" b="1" dirty="0" smtClean="0"/>
              <a:t>OIG Tools</a:t>
            </a:r>
            <a:endParaRPr lang="en" b="1" dirty="0"/>
          </a:p>
        </p:txBody>
      </p:sp>
      <p:sp>
        <p:nvSpPr>
          <p:cNvPr id="186" name="Shape 186"/>
          <p:cNvSpPr txBox="1">
            <a:spLocks noGrp="1"/>
          </p:cNvSpPr>
          <p:nvPr>
            <p:ph type="body" idx="1"/>
          </p:nvPr>
        </p:nvSpPr>
        <p:spPr>
          <a:xfrm>
            <a:off x="578357" y="2113468"/>
            <a:ext cx="4962634" cy="4532992"/>
          </a:xfrm>
          <a:prstGeom prst="rect">
            <a:avLst/>
          </a:prstGeom>
          <a:ln w="19050">
            <a:solidFill>
              <a:schemeClr val="tx1"/>
            </a:solidFill>
          </a:ln>
        </p:spPr>
        <p:txBody>
          <a:bodyPr vert="horz" wrap="square" lIns="121900" tIns="121900" rIns="121900" bIns="121900" rtlCol="0" anchor="t" anchorCtr="0">
            <a:noAutofit/>
          </a:bodyPr>
          <a:lstStyle/>
          <a:p>
            <a:pPr marL="380990" indent="-380990">
              <a:buClr>
                <a:schemeClr val="tx1"/>
              </a:buClr>
            </a:pPr>
            <a:r>
              <a:rPr lang="en" dirty="0" smtClean="0">
                <a:solidFill>
                  <a:schemeClr val="tx1"/>
                </a:solidFill>
              </a:rPr>
              <a:t>Law Enforcement Office with subpoena and arrest powers</a:t>
            </a:r>
          </a:p>
          <a:p>
            <a:pPr marL="380990" indent="-380990">
              <a:buClr>
                <a:schemeClr val="tx1"/>
              </a:buClr>
            </a:pPr>
            <a:endParaRPr lang="en" dirty="0" smtClean="0">
              <a:solidFill>
                <a:schemeClr val="tx1"/>
              </a:solidFill>
            </a:endParaRPr>
          </a:p>
          <a:p>
            <a:pPr marL="380990" indent="-380990">
              <a:buClr>
                <a:schemeClr val="tx1"/>
              </a:buClr>
            </a:pPr>
            <a:r>
              <a:rPr lang="en" dirty="0" smtClean="0">
                <a:solidFill>
                  <a:schemeClr val="tx1"/>
                </a:solidFill>
              </a:rPr>
              <a:t>Confidentiality for reporting parties and investigations</a:t>
            </a:r>
          </a:p>
          <a:p>
            <a:pPr marL="380990" indent="-380990">
              <a:buClr>
                <a:schemeClr val="tx1"/>
              </a:buClr>
            </a:pPr>
            <a:endParaRPr lang="en" dirty="0" smtClean="0">
              <a:solidFill>
                <a:schemeClr val="tx1"/>
              </a:solidFill>
            </a:endParaRPr>
          </a:p>
          <a:p>
            <a:pPr marL="380990" indent="-380990">
              <a:buClr>
                <a:schemeClr val="tx1"/>
              </a:buClr>
            </a:pPr>
            <a:r>
              <a:rPr lang="en" dirty="0" smtClean="0">
                <a:solidFill>
                  <a:schemeClr val="tx1"/>
                </a:solidFill>
              </a:rPr>
              <a:t>Protections against retaliation for reporting parties</a:t>
            </a:r>
          </a:p>
          <a:p>
            <a:pPr marL="380990" indent="-380990">
              <a:buClr>
                <a:schemeClr val="tx1"/>
              </a:buClr>
            </a:pPr>
            <a:endParaRPr lang="en" dirty="0" smtClean="0">
              <a:solidFill>
                <a:schemeClr val="tx1"/>
              </a:solidFill>
            </a:endParaRPr>
          </a:p>
          <a:p>
            <a:pPr marL="380990" indent="-380990">
              <a:buClr>
                <a:schemeClr val="tx1"/>
              </a:buClr>
            </a:pPr>
            <a:r>
              <a:rPr lang="en" dirty="0" smtClean="0">
                <a:solidFill>
                  <a:schemeClr val="tx1"/>
                </a:solidFill>
              </a:rPr>
              <a:t>Ability to prosecute cases if local prosecutor won’t accept</a:t>
            </a:r>
          </a:p>
          <a:p>
            <a:pPr marL="380990" indent="-380990">
              <a:buClr>
                <a:schemeClr val="tx1"/>
              </a:buClr>
            </a:pPr>
            <a:endParaRPr lang="en" dirty="0" smtClean="0">
              <a:solidFill>
                <a:schemeClr val="tx1"/>
              </a:solidFill>
            </a:endParaRPr>
          </a:p>
          <a:p>
            <a:pPr>
              <a:buClr>
                <a:schemeClr val="tx1"/>
              </a:buClr>
              <a:buNone/>
            </a:pPr>
            <a:endParaRPr lang="en" dirty="0" smtClean="0">
              <a:solidFill>
                <a:schemeClr val="tx1"/>
              </a:solidFill>
            </a:endParaRPr>
          </a:p>
          <a:p>
            <a:pPr marL="380990" indent="-380990">
              <a:buClr>
                <a:schemeClr val="tx1"/>
              </a:buClr>
            </a:pPr>
            <a:endParaRPr lang="en" dirty="0">
              <a:solidFill>
                <a:schemeClr val="tx1"/>
              </a:solidFill>
            </a:endParaRPr>
          </a:p>
        </p:txBody>
      </p:sp>
      <p:sp>
        <p:nvSpPr>
          <p:cNvPr id="3" name="TextBox 2"/>
          <p:cNvSpPr txBox="1"/>
          <p:nvPr/>
        </p:nvSpPr>
        <p:spPr>
          <a:xfrm>
            <a:off x="6536985" y="2113469"/>
            <a:ext cx="5036315" cy="3477875"/>
          </a:xfrm>
          <a:prstGeom prst="rect">
            <a:avLst/>
          </a:prstGeom>
          <a:noFill/>
          <a:ln w="19050">
            <a:solidFill>
              <a:schemeClr val="tx1"/>
            </a:solidFill>
          </a:ln>
        </p:spPr>
        <p:txBody>
          <a:bodyPr wrap="square" rtlCol="0">
            <a:spAutoFit/>
          </a:bodyPr>
          <a:lstStyle/>
          <a:p>
            <a:endParaRPr lang="en-US" sz="2400" dirty="0"/>
          </a:p>
          <a:p>
            <a:pPr marL="380990" indent="-380990">
              <a:buFont typeface="Arial" panose="020B0604020202020204" pitchFamily="34" charset="0"/>
              <a:buChar char="•"/>
            </a:pPr>
            <a:r>
              <a:rPr lang="en-US" sz="2800" dirty="0">
                <a:solidFill>
                  <a:srgbClr val="FFC000"/>
                </a:solidFill>
              </a:rPr>
              <a:t>Informal Advisory Opinions</a:t>
            </a:r>
          </a:p>
          <a:p>
            <a:pPr lvl="2"/>
            <a:r>
              <a:rPr lang="en-US" sz="2800" dirty="0">
                <a:solidFill>
                  <a:srgbClr val="FFC000"/>
                </a:solidFill>
              </a:rPr>
              <a:t>	300 + per year</a:t>
            </a:r>
          </a:p>
          <a:p>
            <a:endParaRPr lang="en-US" sz="2800" dirty="0">
              <a:solidFill>
                <a:srgbClr val="FFC000"/>
              </a:solidFill>
            </a:endParaRPr>
          </a:p>
          <a:p>
            <a:pPr marL="380990" indent="-380990">
              <a:buFont typeface="Arial" panose="020B0604020202020204" pitchFamily="34" charset="0"/>
              <a:buChar char="•"/>
            </a:pPr>
            <a:r>
              <a:rPr lang="en-US" sz="2800" dirty="0">
                <a:solidFill>
                  <a:srgbClr val="FFC000"/>
                </a:solidFill>
              </a:rPr>
              <a:t>Formal Advisory Opinions</a:t>
            </a:r>
          </a:p>
          <a:p>
            <a:endParaRPr lang="en-US" sz="2800" dirty="0">
              <a:solidFill>
                <a:srgbClr val="FFC000"/>
              </a:solidFill>
            </a:endParaRPr>
          </a:p>
          <a:p>
            <a:pPr marL="380990" indent="-380990">
              <a:buFont typeface="Arial" panose="020B0604020202020204" pitchFamily="34" charset="0"/>
              <a:buChar char="•"/>
            </a:pPr>
            <a:r>
              <a:rPr lang="en-US" sz="2800" dirty="0">
                <a:solidFill>
                  <a:srgbClr val="FFC000"/>
                </a:solidFill>
              </a:rPr>
              <a:t>Educational offerings</a:t>
            </a:r>
          </a:p>
          <a:p>
            <a:pPr lvl="1"/>
            <a:r>
              <a:rPr lang="en-US" sz="2800" dirty="0">
                <a:solidFill>
                  <a:srgbClr val="FFC000"/>
                </a:solidFill>
              </a:rPr>
              <a:t>	voluntary and mandatory</a:t>
            </a:r>
          </a:p>
        </p:txBody>
      </p:sp>
      <p:sp>
        <p:nvSpPr>
          <p:cNvPr id="7" name="Shape 185"/>
          <p:cNvSpPr txBox="1">
            <a:spLocks/>
          </p:cNvSpPr>
          <p:nvPr/>
        </p:nvSpPr>
        <p:spPr>
          <a:xfrm>
            <a:off x="6387542" y="715600"/>
            <a:ext cx="4923200" cy="1025200"/>
          </a:xfrm>
          <a:prstGeom prst="rect">
            <a:avLst/>
          </a:prstGeom>
          <a:ln>
            <a:noFill/>
          </a:ln>
        </p:spPr>
        <p:txBody>
          <a:bodyPr vert="horz" wrap="square" lIns="121900" tIns="121900" rIns="121900" bIns="121900" rtlCol="0" anchor="b" anchorCtr="0">
            <a:noAutofit/>
          </a:bodyPr>
          <a:lstStyle>
            <a:lvl1pPr lvl="0" algn="l" defTabSz="914400" rtl="0" eaLnBrk="1" latinLnBrk="0" hangingPunct="1">
              <a:lnSpc>
                <a:spcPct val="90000"/>
              </a:lnSpc>
              <a:spcBef>
                <a:spcPts val="0"/>
              </a:spcBef>
              <a:buNone/>
              <a:defRPr sz="4400" kern="1200">
                <a:solidFill>
                  <a:schemeClr val="tx1"/>
                </a:solidFill>
                <a:latin typeface="+mj-lt"/>
                <a:ea typeface="+mj-ea"/>
                <a:cs typeface="+mj-cs"/>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en" b="1" dirty="0" smtClean="0">
                <a:solidFill>
                  <a:srgbClr val="FFC000"/>
                </a:solidFill>
              </a:rPr>
              <a:t>OIG/SEC Tools</a:t>
            </a:r>
            <a:endParaRPr lang="en" b="1" dirty="0">
              <a:solidFill>
                <a:srgbClr val="FFC000"/>
              </a:solidFill>
            </a:endParaRPr>
          </a:p>
        </p:txBody>
      </p:sp>
    </p:spTree>
    <p:extLst>
      <p:ext uri="{BB962C8B-B14F-4D97-AF65-F5344CB8AC3E}">
        <p14:creationId xmlns:p14="http://schemas.microsoft.com/office/powerpoint/2010/main" val="18522175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a:solidFill>
            <a:schemeClr val="accent5">
              <a:lumMod val="50000"/>
            </a:schemeClr>
          </a:solidFill>
        </p:spPr>
        <p:txBody>
          <a:bodyPr>
            <a:normAutofit fontScale="90000"/>
          </a:bodyPr>
          <a:lstStyle/>
          <a:p>
            <a:r>
              <a:rPr lang="en-US" dirty="0" smtClean="0">
                <a:solidFill>
                  <a:schemeClr val="bg1"/>
                </a:solidFill>
              </a:rPr>
              <a:t/>
            </a:r>
            <a:br>
              <a:rPr lang="en-US" dirty="0" smtClean="0">
                <a:solidFill>
                  <a:schemeClr val="bg1"/>
                </a:solidFill>
              </a:rPr>
            </a:br>
            <a:r>
              <a:rPr lang="en-US" dirty="0" smtClean="0">
                <a:solidFill>
                  <a:schemeClr val="bg1"/>
                </a:solidFill>
              </a:rPr>
              <a:t>  Indiana Code of Ethics </a:t>
            </a:r>
            <a:r>
              <a:rPr lang="en-US" dirty="0" smtClean="0"/>
              <a:t/>
            </a:r>
            <a:br>
              <a:rPr lang="en-US" dirty="0" smtClean="0"/>
            </a:br>
            <a:endParaRPr lang="en-US" dirty="0">
              <a:solidFill>
                <a:schemeClr val="bg1"/>
              </a:solidFill>
            </a:endParaRPr>
          </a:p>
        </p:txBody>
      </p:sp>
      <p:cxnSp>
        <p:nvCxnSpPr>
          <p:cNvPr id="6" name="Straight Connector 5"/>
          <p:cNvCxnSpPr/>
          <p:nvPr/>
        </p:nvCxnSpPr>
        <p:spPr>
          <a:xfrm>
            <a:off x="0" y="1692275"/>
            <a:ext cx="12192000" cy="0"/>
          </a:xfrm>
          <a:prstGeom prst="line">
            <a:avLst/>
          </a:prstGeom>
          <a:ln w="76200">
            <a:solidFill>
              <a:schemeClr val="accent4"/>
            </a:solidFill>
          </a:ln>
        </p:spPr>
        <p:style>
          <a:lnRef idx="3">
            <a:schemeClr val="accent4"/>
          </a:lnRef>
          <a:fillRef idx="0">
            <a:schemeClr val="accent4"/>
          </a:fillRef>
          <a:effectRef idx="2">
            <a:schemeClr val="accent4"/>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8037" y="5919788"/>
            <a:ext cx="771525" cy="847725"/>
          </a:xfrm>
          <a:prstGeom prst="rect">
            <a:avLst/>
          </a:prstGeom>
        </p:spPr>
      </p:pic>
      <p:sp>
        <p:nvSpPr>
          <p:cNvPr id="8" name="Rectangle 7"/>
          <p:cNvSpPr/>
          <p:nvPr/>
        </p:nvSpPr>
        <p:spPr>
          <a:xfrm>
            <a:off x="2398186" y="1948535"/>
            <a:ext cx="7395628" cy="4524315"/>
          </a:xfrm>
          <a:prstGeom prst="rect">
            <a:avLst/>
          </a:prstGeom>
        </p:spPr>
        <p:txBody>
          <a:bodyPr wrap="square">
            <a:spAutoFit/>
          </a:bodyPr>
          <a:lstStyle/>
          <a:p>
            <a:pPr fontAlgn="base"/>
            <a:r>
              <a:rPr lang="en-US" b="1" dirty="0">
                <a:latin typeface="Arial" panose="020B0604020202020204" pitchFamily="34" charset="0"/>
                <a:ea typeface="Times New Roman" panose="02020603050405020304" pitchFamily="18" charset="0"/>
                <a:cs typeface="Times New Roman" panose="02020603050405020304" pitchFamily="18" charset="0"/>
              </a:rPr>
              <a:t>42 IAC 1-5-1	Gifts; Travel Expenses; Waivers</a:t>
            </a:r>
            <a:br>
              <a:rPr lang="en-US" b="1" dirty="0">
                <a:latin typeface="Arial" panose="020B0604020202020204" pitchFamily="34" charset="0"/>
                <a:ea typeface="Times New Roman" panose="02020603050405020304" pitchFamily="18" charset="0"/>
                <a:cs typeface="Times New Roman" panose="02020603050405020304" pitchFamily="18" charset="0"/>
              </a:rPr>
            </a:br>
            <a:r>
              <a:rPr lang="en-US" b="1" dirty="0">
                <a:latin typeface="Arial" panose="020B0604020202020204" pitchFamily="34" charset="0"/>
                <a:ea typeface="Times New Roman" panose="02020603050405020304" pitchFamily="18" charset="0"/>
                <a:cs typeface="Times New Roman" panose="02020603050405020304" pitchFamily="18" charset="0"/>
              </a:rPr>
              <a:t>42 IAC 1-5-2	Donor Restrictions</a:t>
            </a:r>
            <a:br>
              <a:rPr lang="en-US" b="1" dirty="0">
                <a:latin typeface="Arial" panose="020B0604020202020204" pitchFamily="34" charset="0"/>
                <a:ea typeface="Times New Roman" panose="02020603050405020304" pitchFamily="18" charset="0"/>
                <a:cs typeface="Times New Roman" panose="02020603050405020304" pitchFamily="18" charset="0"/>
              </a:rPr>
            </a:br>
            <a:r>
              <a:rPr lang="en-US" b="1" dirty="0">
                <a:latin typeface="Arial" panose="020B0604020202020204" pitchFamily="34" charset="0"/>
                <a:ea typeface="Times New Roman" panose="02020603050405020304" pitchFamily="18" charset="0"/>
                <a:cs typeface="Times New Roman" panose="02020603050405020304" pitchFamily="18" charset="0"/>
              </a:rPr>
              <a:t>42 IAC 1-5-3	Honoraria</a:t>
            </a:r>
            <a:br>
              <a:rPr lang="en-US" b="1" dirty="0">
                <a:latin typeface="Arial" panose="020B0604020202020204" pitchFamily="34" charset="0"/>
                <a:ea typeface="Times New Roman" panose="02020603050405020304" pitchFamily="18" charset="0"/>
                <a:cs typeface="Times New Roman" panose="02020603050405020304" pitchFamily="18" charset="0"/>
              </a:rPr>
            </a:br>
            <a:r>
              <a:rPr lang="en-US" b="1" dirty="0">
                <a:latin typeface="Arial" panose="020B0604020202020204" pitchFamily="34" charset="0"/>
                <a:ea typeface="Times New Roman" panose="02020603050405020304" pitchFamily="18" charset="0"/>
                <a:cs typeface="Times New Roman" panose="02020603050405020304" pitchFamily="18" charset="0"/>
              </a:rPr>
              <a:t>42 IAC 1-5-4	Political Activity</a:t>
            </a:r>
            <a:br>
              <a:rPr lang="en-US" b="1" dirty="0">
                <a:latin typeface="Arial" panose="020B0604020202020204" pitchFamily="34" charset="0"/>
                <a:ea typeface="Times New Roman" panose="02020603050405020304" pitchFamily="18" charset="0"/>
                <a:cs typeface="Times New Roman" panose="02020603050405020304" pitchFamily="18" charset="0"/>
              </a:rPr>
            </a:br>
            <a:r>
              <a:rPr lang="en-US" b="1" dirty="0">
                <a:latin typeface="Arial" panose="020B0604020202020204" pitchFamily="34" charset="0"/>
                <a:ea typeface="Times New Roman" panose="02020603050405020304" pitchFamily="18" charset="0"/>
                <a:cs typeface="Times New Roman" panose="02020603050405020304" pitchFamily="18" charset="0"/>
              </a:rPr>
              <a:t>42 IAC 1-5-5	Moonlighting</a:t>
            </a:r>
            <a:br>
              <a:rPr lang="en-US" b="1" dirty="0">
                <a:latin typeface="Arial" panose="020B0604020202020204" pitchFamily="34" charset="0"/>
                <a:ea typeface="Times New Roman" panose="02020603050405020304" pitchFamily="18" charset="0"/>
                <a:cs typeface="Times New Roman" panose="02020603050405020304" pitchFamily="18" charset="0"/>
              </a:rPr>
            </a:br>
            <a:r>
              <a:rPr lang="en-US" b="1" dirty="0">
                <a:latin typeface="Arial" panose="020B0604020202020204" pitchFamily="34" charset="0"/>
                <a:ea typeface="Times New Roman" panose="02020603050405020304" pitchFamily="18" charset="0"/>
                <a:cs typeface="Times New Roman" panose="02020603050405020304" pitchFamily="18" charset="0"/>
              </a:rPr>
              <a:t>42 IAC 1-5-6	Conflicts Of Interests; Decisions And Voting</a:t>
            </a:r>
            <a:br>
              <a:rPr lang="en-US" b="1" dirty="0">
                <a:latin typeface="Arial" panose="020B0604020202020204" pitchFamily="34" charset="0"/>
                <a:ea typeface="Times New Roman" panose="02020603050405020304" pitchFamily="18" charset="0"/>
                <a:cs typeface="Times New Roman" panose="02020603050405020304" pitchFamily="18" charset="0"/>
              </a:rPr>
            </a:br>
            <a:r>
              <a:rPr lang="en-US" b="1" dirty="0">
                <a:latin typeface="Arial" panose="020B0604020202020204" pitchFamily="34" charset="0"/>
                <a:ea typeface="Times New Roman" panose="02020603050405020304" pitchFamily="18" charset="0"/>
                <a:cs typeface="Times New Roman" panose="02020603050405020304" pitchFamily="18" charset="0"/>
              </a:rPr>
              <a:t>42 IAC 1-5-7	Conflicts Of Interests; Contracts</a:t>
            </a:r>
            <a:br>
              <a:rPr lang="en-US" b="1" dirty="0">
                <a:latin typeface="Arial" panose="020B0604020202020204" pitchFamily="34" charset="0"/>
                <a:ea typeface="Times New Roman" panose="02020603050405020304" pitchFamily="18" charset="0"/>
                <a:cs typeface="Times New Roman" panose="02020603050405020304" pitchFamily="18" charset="0"/>
              </a:rPr>
            </a:br>
            <a:r>
              <a:rPr lang="en-US" b="1" dirty="0">
                <a:latin typeface="Arial" panose="020B0604020202020204" pitchFamily="34" charset="0"/>
                <a:ea typeface="Times New Roman" panose="02020603050405020304" pitchFamily="18" charset="0"/>
                <a:cs typeface="Times New Roman" panose="02020603050405020304" pitchFamily="18" charset="0"/>
              </a:rPr>
              <a:t>42 IAC 1-5-8	Additional Compensation</a:t>
            </a:r>
            <a:br>
              <a:rPr lang="en-US" b="1" dirty="0">
                <a:latin typeface="Arial" panose="020B0604020202020204" pitchFamily="34" charset="0"/>
                <a:ea typeface="Times New Roman" panose="02020603050405020304" pitchFamily="18" charset="0"/>
                <a:cs typeface="Times New Roman" panose="02020603050405020304" pitchFamily="18" charset="0"/>
              </a:rPr>
            </a:br>
            <a:r>
              <a:rPr lang="en-US" b="1" dirty="0">
                <a:latin typeface="Arial" panose="020B0604020202020204" pitchFamily="34" charset="0"/>
                <a:ea typeface="Times New Roman" panose="02020603050405020304" pitchFamily="18" charset="0"/>
                <a:cs typeface="Times New Roman" panose="02020603050405020304" pitchFamily="18" charset="0"/>
              </a:rPr>
              <a:t>42 IAC 1-5-9	Bribery</a:t>
            </a:r>
            <a:br>
              <a:rPr lang="en-US" b="1" dirty="0">
                <a:latin typeface="Arial" panose="020B0604020202020204" pitchFamily="34" charset="0"/>
                <a:ea typeface="Times New Roman" panose="02020603050405020304" pitchFamily="18" charset="0"/>
                <a:cs typeface="Times New Roman" panose="02020603050405020304" pitchFamily="18" charset="0"/>
              </a:rPr>
            </a:br>
            <a:r>
              <a:rPr lang="en-US" b="1" dirty="0">
                <a:latin typeface="Arial" panose="020B0604020202020204" pitchFamily="34" charset="0"/>
                <a:ea typeface="Times New Roman" panose="02020603050405020304" pitchFamily="18" charset="0"/>
                <a:cs typeface="Times New Roman" panose="02020603050405020304" pitchFamily="18" charset="0"/>
              </a:rPr>
              <a:t>42 IAC 1-5-10	Benefiting From Confidential Information</a:t>
            </a:r>
            <a:br>
              <a:rPr lang="en-US" b="1" dirty="0">
                <a:latin typeface="Arial" panose="020B0604020202020204" pitchFamily="34" charset="0"/>
                <a:ea typeface="Times New Roman" panose="02020603050405020304" pitchFamily="18" charset="0"/>
                <a:cs typeface="Times New Roman" panose="02020603050405020304" pitchFamily="18" charset="0"/>
              </a:rPr>
            </a:br>
            <a:r>
              <a:rPr lang="en-US" b="1" dirty="0">
                <a:latin typeface="Arial" panose="020B0604020202020204" pitchFamily="34" charset="0"/>
                <a:ea typeface="Times New Roman" panose="02020603050405020304" pitchFamily="18" charset="0"/>
                <a:cs typeface="Times New Roman" panose="02020603050405020304" pitchFamily="18" charset="0"/>
              </a:rPr>
              <a:t>42 IAC 1-5-11	Divulging Confidential Information</a:t>
            </a:r>
            <a:br>
              <a:rPr lang="en-US" b="1" dirty="0">
                <a:latin typeface="Arial" panose="020B0604020202020204" pitchFamily="34" charset="0"/>
                <a:ea typeface="Times New Roman" panose="02020603050405020304" pitchFamily="18" charset="0"/>
                <a:cs typeface="Times New Roman" panose="02020603050405020304" pitchFamily="18" charset="0"/>
              </a:rPr>
            </a:br>
            <a:r>
              <a:rPr lang="en-US" b="1" dirty="0">
                <a:latin typeface="Arial" panose="020B0604020202020204" pitchFamily="34" charset="0"/>
                <a:ea typeface="Times New Roman" panose="02020603050405020304" pitchFamily="18" charset="0"/>
                <a:cs typeface="Times New Roman" panose="02020603050405020304" pitchFamily="18" charset="0"/>
              </a:rPr>
              <a:t>42 IAC 1-5-12	Use Of State Property</a:t>
            </a:r>
            <a:br>
              <a:rPr lang="en-US" b="1" dirty="0">
                <a:latin typeface="Arial" panose="020B0604020202020204" pitchFamily="34" charset="0"/>
                <a:ea typeface="Times New Roman" panose="02020603050405020304" pitchFamily="18" charset="0"/>
                <a:cs typeface="Times New Roman" panose="02020603050405020304" pitchFamily="18" charset="0"/>
              </a:rPr>
            </a:br>
            <a:r>
              <a:rPr lang="en-US" b="1" dirty="0">
                <a:latin typeface="Arial" panose="020B0604020202020204" pitchFamily="34" charset="0"/>
                <a:ea typeface="Times New Roman" panose="02020603050405020304" pitchFamily="18" charset="0"/>
                <a:cs typeface="Times New Roman" panose="02020603050405020304" pitchFamily="18" charset="0"/>
              </a:rPr>
              <a:t>42 IAC 1-5-13	Ghost Employment</a:t>
            </a:r>
            <a:br>
              <a:rPr lang="en-US" b="1" dirty="0">
                <a:latin typeface="Arial" panose="020B0604020202020204" pitchFamily="34" charset="0"/>
                <a:ea typeface="Times New Roman" panose="02020603050405020304" pitchFamily="18" charset="0"/>
                <a:cs typeface="Times New Roman" panose="02020603050405020304" pitchFamily="18" charset="0"/>
              </a:rPr>
            </a:br>
            <a:r>
              <a:rPr lang="en-US" b="1" dirty="0">
                <a:latin typeface="Arial" panose="020B0604020202020204" pitchFamily="34" charset="0"/>
                <a:ea typeface="Times New Roman" panose="02020603050405020304" pitchFamily="18" charset="0"/>
                <a:cs typeface="Times New Roman" panose="02020603050405020304" pitchFamily="18" charset="0"/>
              </a:rPr>
              <a:t>42 IAC 1-5-14	Post-employment Restrictions</a:t>
            </a:r>
            <a:br>
              <a:rPr lang="en-US" b="1" dirty="0">
                <a:latin typeface="Arial" panose="020B0604020202020204" pitchFamily="34" charset="0"/>
                <a:ea typeface="Times New Roman" panose="02020603050405020304" pitchFamily="18" charset="0"/>
                <a:cs typeface="Times New Roman" panose="02020603050405020304" pitchFamily="18" charset="0"/>
              </a:rPr>
            </a:br>
            <a:r>
              <a:rPr lang="en-US" b="1" dirty="0">
                <a:latin typeface="Arial" panose="020B0604020202020204" pitchFamily="34" charset="0"/>
                <a:ea typeface="Times New Roman" panose="02020603050405020304" pitchFamily="18" charset="0"/>
                <a:cs typeface="Times New Roman" panose="02020603050405020304" pitchFamily="18" charset="0"/>
              </a:rPr>
              <a:t>42 IAC 1-5-15	Nepotism</a:t>
            </a:r>
            <a:endParaRPr lang="en-US" sz="1400" dirty="0">
              <a:latin typeface="Times New Roman" panose="02020603050405020304" pitchFamily="18" charset="0"/>
              <a:ea typeface="Times New Roman" panose="02020603050405020304" pitchFamily="18" charset="0"/>
            </a:endParaRPr>
          </a:p>
          <a:p>
            <a:pPr fontAlgn="base"/>
            <a:r>
              <a:rPr lang="en-US" b="1" dirty="0">
                <a:latin typeface="Arial" panose="020B0604020202020204" pitchFamily="34" charset="0"/>
                <a:ea typeface="Times New Roman" panose="02020603050405020304" pitchFamily="18" charset="0"/>
                <a:cs typeface="Times New Roman" panose="02020603050405020304" pitchFamily="18" charset="0"/>
              </a:rPr>
              <a:t>42 IAC 1-5-16	Communications by State Officers</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950578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a:solidFill>
            <a:schemeClr val="accent5">
              <a:lumMod val="50000"/>
            </a:schemeClr>
          </a:solidFill>
        </p:spPr>
        <p:txBody>
          <a:bodyPr>
            <a:normAutofit fontScale="90000"/>
          </a:bodyPr>
          <a:lstStyle/>
          <a:p>
            <a:r>
              <a:rPr lang="en-US" dirty="0" smtClean="0">
                <a:solidFill>
                  <a:schemeClr val="bg1"/>
                </a:solidFill>
              </a:rPr>
              <a:t/>
            </a:r>
            <a:br>
              <a:rPr lang="en-US" dirty="0" smtClean="0">
                <a:solidFill>
                  <a:schemeClr val="bg1"/>
                </a:solidFill>
              </a:rPr>
            </a:br>
            <a:r>
              <a:rPr lang="en-US" dirty="0" smtClean="0">
                <a:solidFill>
                  <a:schemeClr val="bg1"/>
                </a:solidFill>
              </a:rPr>
              <a:t>  Who does Ethics Code apply to? </a:t>
            </a:r>
            <a:r>
              <a:rPr lang="en-US" dirty="0" smtClean="0"/>
              <a:t/>
            </a:r>
            <a:br>
              <a:rPr lang="en-US" dirty="0" smtClean="0"/>
            </a:br>
            <a:endParaRPr lang="en-US" dirty="0">
              <a:solidFill>
                <a:schemeClr val="bg1"/>
              </a:solidFill>
            </a:endParaRPr>
          </a:p>
        </p:txBody>
      </p:sp>
      <p:cxnSp>
        <p:nvCxnSpPr>
          <p:cNvPr id="6" name="Straight Connector 5"/>
          <p:cNvCxnSpPr/>
          <p:nvPr/>
        </p:nvCxnSpPr>
        <p:spPr>
          <a:xfrm>
            <a:off x="0" y="1692275"/>
            <a:ext cx="12192000" cy="0"/>
          </a:xfrm>
          <a:prstGeom prst="line">
            <a:avLst/>
          </a:prstGeom>
          <a:ln w="76200">
            <a:solidFill>
              <a:schemeClr val="accent4"/>
            </a:solidFill>
          </a:ln>
        </p:spPr>
        <p:style>
          <a:lnRef idx="3">
            <a:schemeClr val="accent4"/>
          </a:lnRef>
          <a:fillRef idx="0">
            <a:schemeClr val="accent4"/>
          </a:fillRef>
          <a:effectRef idx="2">
            <a:schemeClr val="accent4"/>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8037" y="5919788"/>
            <a:ext cx="771525" cy="847725"/>
          </a:xfrm>
          <a:prstGeom prst="rect">
            <a:avLst/>
          </a:prstGeom>
        </p:spPr>
      </p:pic>
      <p:sp>
        <p:nvSpPr>
          <p:cNvPr id="9" name="Rectangle 8"/>
          <p:cNvSpPr/>
          <p:nvPr/>
        </p:nvSpPr>
        <p:spPr>
          <a:xfrm>
            <a:off x="1507072" y="2096285"/>
            <a:ext cx="6096000" cy="3416320"/>
          </a:xfrm>
          <a:prstGeom prst="rect">
            <a:avLst/>
          </a:prstGeom>
        </p:spPr>
        <p:txBody>
          <a:bodyPr>
            <a:spAutoFit/>
          </a:bodyPr>
          <a:lstStyle/>
          <a:p>
            <a:endParaRPr lang="en-US" sz="2400" b="1" dirty="0">
              <a:latin typeface="+mj-lt"/>
            </a:endParaRPr>
          </a:p>
          <a:p>
            <a:pPr marL="342900" indent="-342900">
              <a:buAutoNum type="arabicParenR"/>
            </a:pPr>
            <a:r>
              <a:rPr lang="en-US" sz="2400" b="1" dirty="0">
                <a:latin typeface="+mj-lt"/>
              </a:rPr>
              <a:t>State </a:t>
            </a:r>
            <a:r>
              <a:rPr lang="en-US" sz="2400" b="1" dirty="0" smtClean="0">
                <a:latin typeface="+mj-lt"/>
              </a:rPr>
              <a:t>employees</a:t>
            </a:r>
          </a:p>
          <a:p>
            <a:pPr marL="342900" indent="-342900">
              <a:buAutoNum type="arabicParenR"/>
            </a:pPr>
            <a:endParaRPr lang="en-US" sz="2400" b="1" dirty="0">
              <a:latin typeface="+mj-lt"/>
            </a:endParaRPr>
          </a:p>
          <a:p>
            <a:pPr marL="342900" indent="-342900">
              <a:buAutoNum type="arabicParenR"/>
            </a:pPr>
            <a:r>
              <a:rPr lang="en-US" sz="2400" b="1" dirty="0" smtClean="0">
                <a:latin typeface="+mj-lt"/>
              </a:rPr>
              <a:t>State officers</a:t>
            </a:r>
          </a:p>
          <a:p>
            <a:pPr marL="342900" indent="-342900">
              <a:buAutoNum type="arabicParenR"/>
            </a:pPr>
            <a:endParaRPr lang="en-US" sz="2400" b="1" dirty="0" smtClean="0">
              <a:latin typeface="+mj-lt"/>
            </a:endParaRPr>
          </a:p>
          <a:p>
            <a:pPr marL="342900" indent="-342900">
              <a:buAutoNum type="arabicParenR"/>
            </a:pPr>
            <a:r>
              <a:rPr lang="en-US" sz="2400" b="1" dirty="0" smtClean="0">
                <a:latin typeface="+mj-lt"/>
              </a:rPr>
              <a:t>Special state appointees</a:t>
            </a:r>
          </a:p>
          <a:p>
            <a:pPr marL="342900" indent="-342900">
              <a:buAutoNum type="arabicParenR"/>
            </a:pPr>
            <a:endParaRPr lang="en-US" sz="2400" b="1" dirty="0" smtClean="0">
              <a:latin typeface="+mj-lt"/>
            </a:endParaRPr>
          </a:p>
          <a:p>
            <a:pPr marL="342900" indent="-342900">
              <a:buAutoNum type="arabicParenR"/>
            </a:pPr>
            <a:r>
              <a:rPr lang="en-US" sz="2400" b="1" i="1" u="sng" dirty="0" smtClean="0">
                <a:latin typeface="+mj-lt"/>
              </a:rPr>
              <a:t>Persons who have a business relationship with the State</a:t>
            </a:r>
            <a:endParaRPr lang="en-US" sz="2400" b="1" i="1" u="sng" dirty="0">
              <a:latin typeface="+mj-lt"/>
            </a:endParaRPr>
          </a:p>
        </p:txBody>
      </p:sp>
    </p:spTree>
    <p:extLst>
      <p:ext uri="{BB962C8B-B14F-4D97-AF65-F5344CB8AC3E}">
        <p14:creationId xmlns:p14="http://schemas.microsoft.com/office/powerpoint/2010/main" val="35920031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a:solidFill>
            <a:schemeClr val="accent5">
              <a:lumMod val="50000"/>
            </a:schemeClr>
          </a:solidFill>
        </p:spPr>
        <p:txBody>
          <a:bodyPr>
            <a:normAutofit fontScale="90000"/>
          </a:bodyPr>
          <a:lstStyle/>
          <a:p>
            <a:r>
              <a:rPr lang="en-US" dirty="0" smtClean="0">
                <a:solidFill>
                  <a:schemeClr val="bg1"/>
                </a:solidFill>
              </a:rPr>
              <a:t/>
            </a:r>
            <a:br>
              <a:rPr lang="en-US" dirty="0" smtClean="0">
                <a:solidFill>
                  <a:schemeClr val="bg1"/>
                </a:solidFill>
              </a:rPr>
            </a:br>
            <a:r>
              <a:rPr lang="en-US" dirty="0" smtClean="0">
                <a:solidFill>
                  <a:schemeClr val="bg1"/>
                </a:solidFill>
              </a:rPr>
              <a:t>  What does this mean to a regulated entity? </a:t>
            </a:r>
            <a:r>
              <a:rPr lang="en-US" dirty="0" smtClean="0"/>
              <a:t/>
            </a:r>
            <a:br>
              <a:rPr lang="en-US" dirty="0" smtClean="0"/>
            </a:br>
            <a:endParaRPr lang="en-US" dirty="0">
              <a:solidFill>
                <a:schemeClr val="bg1"/>
              </a:solidFill>
            </a:endParaRPr>
          </a:p>
        </p:txBody>
      </p:sp>
      <p:cxnSp>
        <p:nvCxnSpPr>
          <p:cNvPr id="6" name="Straight Connector 5"/>
          <p:cNvCxnSpPr/>
          <p:nvPr/>
        </p:nvCxnSpPr>
        <p:spPr>
          <a:xfrm>
            <a:off x="0" y="1692275"/>
            <a:ext cx="12192000" cy="0"/>
          </a:xfrm>
          <a:prstGeom prst="line">
            <a:avLst/>
          </a:prstGeom>
          <a:ln w="76200">
            <a:solidFill>
              <a:schemeClr val="accent4"/>
            </a:solidFill>
          </a:ln>
        </p:spPr>
        <p:style>
          <a:lnRef idx="3">
            <a:schemeClr val="accent4"/>
          </a:lnRef>
          <a:fillRef idx="0">
            <a:schemeClr val="accent4"/>
          </a:fillRef>
          <a:effectRef idx="2">
            <a:schemeClr val="accent4"/>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8037" y="5919788"/>
            <a:ext cx="771525" cy="847725"/>
          </a:xfrm>
          <a:prstGeom prst="rect">
            <a:avLst/>
          </a:prstGeom>
        </p:spPr>
      </p:pic>
      <p:sp>
        <p:nvSpPr>
          <p:cNvPr id="8" name="Text Placeholder 2"/>
          <p:cNvSpPr txBox="1">
            <a:spLocks/>
          </p:cNvSpPr>
          <p:nvPr/>
        </p:nvSpPr>
        <p:spPr>
          <a:xfrm>
            <a:off x="601264" y="1524822"/>
            <a:ext cx="10989472" cy="519520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smtClean="0"/>
          </a:p>
          <a:p>
            <a:r>
              <a:rPr lang="en-US" dirty="0" smtClean="0"/>
              <a:t>Executive branch lobbyists may not serve as special state appointees, except on advisory bodies.</a:t>
            </a:r>
          </a:p>
          <a:p>
            <a:pPr marL="0" indent="0">
              <a:buFont typeface="Arial" panose="020B0604020202020204" pitchFamily="34" charset="0"/>
              <a:buNone/>
            </a:pPr>
            <a:endParaRPr lang="en-US" dirty="0" smtClean="0"/>
          </a:p>
          <a:p>
            <a:r>
              <a:rPr lang="en-US" dirty="0" smtClean="0"/>
              <a:t>If you have a </a:t>
            </a:r>
            <a:r>
              <a:rPr lang="en-US" u="sng" dirty="0" smtClean="0"/>
              <a:t>business relationship </a:t>
            </a:r>
            <a:r>
              <a:rPr lang="en-US" dirty="0" smtClean="0"/>
              <a:t>with an agency, you are subject to the nepotism and gift rules.</a:t>
            </a:r>
          </a:p>
          <a:p>
            <a:pPr marL="0" indent="0">
              <a:buFont typeface="Arial" panose="020B0604020202020204" pitchFamily="34" charset="0"/>
              <a:buNone/>
            </a:pPr>
            <a:endParaRPr lang="en-US" dirty="0" smtClean="0"/>
          </a:p>
          <a:p>
            <a:r>
              <a:rPr lang="en-US" dirty="0" smtClean="0"/>
              <a:t>If you profited by virtue of an employee, state official or special state appointee violation, the commission may revoke your license or permit, revoke the registration of a person registered as a lobbyist or bar you from obtaining a license, permit or lobbying activity with a state officer or agency.</a:t>
            </a:r>
          </a:p>
        </p:txBody>
      </p:sp>
    </p:spTree>
    <p:extLst>
      <p:ext uri="{BB962C8B-B14F-4D97-AF65-F5344CB8AC3E}">
        <p14:creationId xmlns:p14="http://schemas.microsoft.com/office/powerpoint/2010/main" val="23781356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2192000" cy="1057618"/>
          </a:xfrm>
          <a:solidFill>
            <a:schemeClr val="accent5">
              <a:lumMod val="50000"/>
            </a:schemeClr>
          </a:solidFill>
        </p:spPr>
        <p:txBody>
          <a:bodyPr>
            <a:normAutofit fontScale="90000"/>
          </a:bodyPr>
          <a:lstStyle/>
          <a:p>
            <a:r>
              <a:rPr lang="en-US" dirty="0" smtClean="0">
                <a:solidFill>
                  <a:schemeClr val="bg1"/>
                </a:solidFill>
              </a:rPr>
              <a:t/>
            </a:r>
            <a:br>
              <a:rPr lang="en-US" dirty="0" smtClean="0">
                <a:solidFill>
                  <a:schemeClr val="bg1"/>
                </a:solidFill>
              </a:rPr>
            </a:br>
            <a:r>
              <a:rPr lang="en-US" dirty="0" smtClean="0">
                <a:solidFill>
                  <a:schemeClr val="bg1"/>
                </a:solidFill>
              </a:rPr>
              <a:t>  Indiana Code of Ethics </a:t>
            </a:r>
            <a:r>
              <a:rPr lang="en-US" dirty="0" smtClean="0"/>
              <a:t/>
            </a:r>
            <a:br>
              <a:rPr lang="en-US" dirty="0" smtClean="0"/>
            </a:br>
            <a:endParaRPr lang="en-US" dirty="0">
              <a:solidFill>
                <a:schemeClr val="bg1"/>
              </a:solidFill>
            </a:endParaRPr>
          </a:p>
        </p:txBody>
      </p:sp>
      <p:cxnSp>
        <p:nvCxnSpPr>
          <p:cNvPr id="6" name="Straight Connector 5"/>
          <p:cNvCxnSpPr/>
          <p:nvPr/>
        </p:nvCxnSpPr>
        <p:spPr>
          <a:xfrm>
            <a:off x="0" y="1057620"/>
            <a:ext cx="12192000" cy="0"/>
          </a:xfrm>
          <a:prstGeom prst="line">
            <a:avLst/>
          </a:prstGeom>
          <a:ln w="76200">
            <a:solidFill>
              <a:schemeClr val="accent4"/>
            </a:solidFill>
          </a:ln>
        </p:spPr>
        <p:style>
          <a:lnRef idx="3">
            <a:schemeClr val="accent4"/>
          </a:lnRef>
          <a:fillRef idx="0">
            <a:schemeClr val="accent4"/>
          </a:fillRef>
          <a:effectRef idx="2">
            <a:schemeClr val="accent4"/>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8037" y="5919788"/>
            <a:ext cx="771525" cy="847725"/>
          </a:xfrm>
          <a:prstGeom prst="rect">
            <a:avLst/>
          </a:prstGeom>
        </p:spPr>
      </p:pic>
      <p:graphicFrame>
        <p:nvGraphicFramePr>
          <p:cNvPr id="9" name="Diagram 8"/>
          <p:cNvGraphicFramePr/>
          <p:nvPr>
            <p:extLst>
              <p:ext uri="{D42A27DB-BD31-4B8C-83A1-F6EECF244321}">
                <p14:modId xmlns:p14="http://schemas.microsoft.com/office/powerpoint/2010/main" val="3803686818"/>
              </p:ext>
            </p:extLst>
          </p:nvPr>
        </p:nvGraphicFramePr>
        <p:xfrm>
          <a:off x="1607697" y="134884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3860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graphicEl>
                                              <a:dgm id="{8FE9F3D2-5CB3-495B-8AD2-5B360E303F33}"/>
                                            </p:graphicEl>
                                          </p:spTgt>
                                        </p:tgtEl>
                                        <p:attrNameLst>
                                          <p:attrName>style.visibility</p:attrName>
                                        </p:attrNameLst>
                                      </p:cBhvr>
                                      <p:to>
                                        <p:strVal val="visible"/>
                                      </p:to>
                                    </p:set>
                                    <p:anim calcmode="lin" valueType="num">
                                      <p:cBhvr>
                                        <p:cTn id="7" dur="1000" fill="hold"/>
                                        <p:tgtEl>
                                          <p:spTgt spid="9">
                                            <p:graphicEl>
                                              <a:dgm id="{8FE9F3D2-5CB3-495B-8AD2-5B360E303F33}"/>
                                            </p:graphicEl>
                                          </p:spTgt>
                                        </p:tgtEl>
                                        <p:attrNameLst>
                                          <p:attrName>ppt_w</p:attrName>
                                        </p:attrNameLst>
                                      </p:cBhvr>
                                      <p:tavLst>
                                        <p:tav tm="0">
                                          <p:val>
                                            <p:fltVal val="0"/>
                                          </p:val>
                                        </p:tav>
                                        <p:tav tm="100000">
                                          <p:val>
                                            <p:strVal val="#ppt_w"/>
                                          </p:val>
                                        </p:tav>
                                      </p:tavLst>
                                    </p:anim>
                                    <p:anim calcmode="lin" valueType="num">
                                      <p:cBhvr>
                                        <p:cTn id="8" dur="1000" fill="hold"/>
                                        <p:tgtEl>
                                          <p:spTgt spid="9">
                                            <p:graphicEl>
                                              <a:dgm id="{8FE9F3D2-5CB3-495B-8AD2-5B360E303F33}"/>
                                            </p:graphicEl>
                                          </p:spTgt>
                                        </p:tgtEl>
                                        <p:attrNameLst>
                                          <p:attrName>ppt_h</p:attrName>
                                        </p:attrNameLst>
                                      </p:cBhvr>
                                      <p:tavLst>
                                        <p:tav tm="0">
                                          <p:val>
                                            <p:fltVal val="0"/>
                                          </p:val>
                                        </p:tav>
                                        <p:tav tm="100000">
                                          <p:val>
                                            <p:strVal val="#ppt_h"/>
                                          </p:val>
                                        </p:tav>
                                      </p:tavLst>
                                    </p:anim>
                                    <p:animEffect transition="in" filter="fade">
                                      <p:cBhvr>
                                        <p:cTn id="9" dur="1000"/>
                                        <p:tgtEl>
                                          <p:spTgt spid="9">
                                            <p:graphicEl>
                                              <a:dgm id="{8FE9F3D2-5CB3-495B-8AD2-5B360E303F33}"/>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graphicEl>
                                              <a:dgm id="{4F68B7D0-EF5C-485C-99A1-1EE1E471D92A}"/>
                                            </p:graphic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9">
                                            <p:graphicEl>
                                              <a:dgm id="{FCA0018F-46E4-4796-851A-0DB82EDB9294}"/>
                                            </p:graphicEl>
                                          </p:spTgt>
                                        </p:tgtEl>
                                        <p:attrNameLst>
                                          <p:attrName>style.visibility</p:attrName>
                                        </p:attrNameLst>
                                      </p:cBhvr>
                                      <p:to>
                                        <p:strVal val="visible"/>
                                      </p:to>
                                    </p:set>
                                    <p:anim calcmode="lin" valueType="num">
                                      <p:cBhvr>
                                        <p:cTn id="18" dur="1000" fill="hold"/>
                                        <p:tgtEl>
                                          <p:spTgt spid="9">
                                            <p:graphicEl>
                                              <a:dgm id="{FCA0018F-46E4-4796-851A-0DB82EDB9294}"/>
                                            </p:graphicEl>
                                          </p:spTgt>
                                        </p:tgtEl>
                                        <p:attrNameLst>
                                          <p:attrName>ppt_w</p:attrName>
                                        </p:attrNameLst>
                                      </p:cBhvr>
                                      <p:tavLst>
                                        <p:tav tm="0">
                                          <p:val>
                                            <p:fltVal val="0"/>
                                          </p:val>
                                        </p:tav>
                                        <p:tav tm="100000">
                                          <p:val>
                                            <p:strVal val="#ppt_w"/>
                                          </p:val>
                                        </p:tav>
                                      </p:tavLst>
                                    </p:anim>
                                    <p:anim calcmode="lin" valueType="num">
                                      <p:cBhvr>
                                        <p:cTn id="19" dur="1000" fill="hold"/>
                                        <p:tgtEl>
                                          <p:spTgt spid="9">
                                            <p:graphicEl>
                                              <a:dgm id="{FCA0018F-46E4-4796-851A-0DB82EDB9294}"/>
                                            </p:graphicEl>
                                          </p:spTgt>
                                        </p:tgtEl>
                                        <p:attrNameLst>
                                          <p:attrName>ppt_h</p:attrName>
                                        </p:attrNameLst>
                                      </p:cBhvr>
                                      <p:tavLst>
                                        <p:tav tm="0">
                                          <p:val>
                                            <p:fltVal val="0"/>
                                          </p:val>
                                        </p:tav>
                                        <p:tav tm="100000">
                                          <p:val>
                                            <p:strVal val="#ppt_h"/>
                                          </p:val>
                                        </p:tav>
                                      </p:tavLst>
                                    </p:anim>
                                    <p:animEffect transition="in" filter="fade">
                                      <p:cBhvr>
                                        <p:cTn id="20" dur="1000"/>
                                        <p:tgtEl>
                                          <p:spTgt spid="9">
                                            <p:graphicEl>
                                              <a:dgm id="{FCA0018F-46E4-4796-851A-0DB82EDB9294}"/>
                                            </p:graphicEl>
                                          </p:spTgt>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9">
                                            <p:graphicEl>
                                              <a:dgm id="{F0440730-0AA3-43C5-98EB-44493E4E266D}"/>
                                            </p:graphicEl>
                                          </p:spTgt>
                                        </p:tgtEl>
                                        <p:attrNameLst>
                                          <p:attrName>style.visibility</p:attrName>
                                        </p:attrNameLst>
                                      </p:cBhvr>
                                      <p:to>
                                        <p:strVal val="visible"/>
                                      </p:to>
                                    </p:set>
                                    <p:anim calcmode="lin" valueType="num">
                                      <p:cBhvr>
                                        <p:cTn id="23" dur="1000" fill="hold"/>
                                        <p:tgtEl>
                                          <p:spTgt spid="9">
                                            <p:graphicEl>
                                              <a:dgm id="{F0440730-0AA3-43C5-98EB-44493E4E266D}"/>
                                            </p:graphicEl>
                                          </p:spTgt>
                                        </p:tgtEl>
                                        <p:attrNameLst>
                                          <p:attrName>ppt_w</p:attrName>
                                        </p:attrNameLst>
                                      </p:cBhvr>
                                      <p:tavLst>
                                        <p:tav tm="0">
                                          <p:val>
                                            <p:fltVal val="0"/>
                                          </p:val>
                                        </p:tav>
                                        <p:tav tm="100000">
                                          <p:val>
                                            <p:strVal val="#ppt_w"/>
                                          </p:val>
                                        </p:tav>
                                      </p:tavLst>
                                    </p:anim>
                                    <p:anim calcmode="lin" valueType="num">
                                      <p:cBhvr>
                                        <p:cTn id="24" dur="1000" fill="hold"/>
                                        <p:tgtEl>
                                          <p:spTgt spid="9">
                                            <p:graphicEl>
                                              <a:dgm id="{F0440730-0AA3-43C5-98EB-44493E4E266D}"/>
                                            </p:graphicEl>
                                          </p:spTgt>
                                        </p:tgtEl>
                                        <p:attrNameLst>
                                          <p:attrName>ppt_h</p:attrName>
                                        </p:attrNameLst>
                                      </p:cBhvr>
                                      <p:tavLst>
                                        <p:tav tm="0">
                                          <p:val>
                                            <p:fltVal val="0"/>
                                          </p:val>
                                        </p:tav>
                                        <p:tav tm="100000">
                                          <p:val>
                                            <p:strVal val="#ppt_h"/>
                                          </p:val>
                                        </p:tav>
                                      </p:tavLst>
                                    </p:anim>
                                    <p:animEffect transition="in" filter="fade">
                                      <p:cBhvr>
                                        <p:cTn id="25" dur="1000"/>
                                        <p:tgtEl>
                                          <p:spTgt spid="9">
                                            <p:graphicEl>
                                              <a:dgm id="{F0440730-0AA3-43C5-98EB-44493E4E266D}"/>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9">
                                            <p:graphicEl>
                                              <a:dgm id="{A38FFC6F-38A2-42B4-A369-3B9370F5857F}"/>
                                            </p:graphicEl>
                                          </p:spTgt>
                                        </p:tgtEl>
                                        <p:attrNameLst>
                                          <p:attrName>style.visibility</p:attrName>
                                        </p:attrNameLst>
                                      </p:cBhvr>
                                      <p:to>
                                        <p:strVal val="visible"/>
                                      </p:to>
                                    </p:set>
                                    <p:anim calcmode="lin" valueType="num">
                                      <p:cBhvr>
                                        <p:cTn id="30" dur="1000" fill="hold"/>
                                        <p:tgtEl>
                                          <p:spTgt spid="9">
                                            <p:graphicEl>
                                              <a:dgm id="{A38FFC6F-38A2-42B4-A369-3B9370F5857F}"/>
                                            </p:graphicEl>
                                          </p:spTgt>
                                        </p:tgtEl>
                                        <p:attrNameLst>
                                          <p:attrName>ppt_w</p:attrName>
                                        </p:attrNameLst>
                                      </p:cBhvr>
                                      <p:tavLst>
                                        <p:tav tm="0">
                                          <p:val>
                                            <p:fltVal val="0"/>
                                          </p:val>
                                        </p:tav>
                                        <p:tav tm="100000">
                                          <p:val>
                                            <p:strVal val="#ppt_w"/>
                                          </p:val>
                                        </p:tav>
                                      </p:tavLst>
                                    </p:anim>
                                    <p:anim calcmode="lin" valueType="num">
                                      <p:cBhvr>
                                        <p:cTn id="31" dur="1000" fill="hold"/>
                                        <p:tgtEl>
                                          <p:spTgt spid="9">
                                            <p:graphicEl>
                                              <a:dgm id="{A38FFC6F-38A2-42B4-A369-3B9370F5857F}"/>
                                            </p:graphicEl>
                                          </p:spTgt>
                                        </p:tgtEl>
                                        <p:attrNameLst>
                                          <p:attrName>ppt_h</p:attrName>
                                        </p:attrNameLst>
                                      </p:cBhvr>
                                      <p:tavLst>
                                        <p:tav tm="0">
                                          <p:val>
                                            <p:fltVal val="0"/>
                                          </p:val>
                                        </p:tav>
                                        <p:tav tm="100000">
                                          <p:val>
                                            <p:strVal val="#ppt_h"/>
                                          </p:val>
                                        </p:tav>
                                      </p:tavLst>
                                    </p:anim>
                                    <p:animEffect transition="in" filter="fade">
                                      <p:cBhvr>
                                        <p:cTn id="32" dur="1000"/>
                                        <p:tgtEl>
                                          <p:spTgt spid="9">
                                            <p:graphicEl>
                                              <a:dgm id="{A38FFC6F-38A2-42B4-A369-3B9370F5857F}"/>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9">
                                            <p:graphicEl>
                                              <a:dgm id="{6528C832-383B-4AC6-82F8-5720C5B323A4}"/>
                                            </p:graphicEl>
                                          </p:spTgt>
                                        </p:tgtEl>
                                        <p:attrNameLst>
                                          <p:attrName>style.visibility</p:attrName>
                                        </p:attrNameLst>
                                      </p:cBhvr>
                                      <p:to>
                                        <p:strVal val="visible"/>
                                      </p:to>
                                    </p:set>
                                    <p:anim calcmode="lin" valueType="num">
                                      <p:cBhvr>
                                        <p:cTn id="37" dur="1000" fill="hold"/>
                                        <p:tgtEl>
                                          <p:spTgt spid="9">
                                            <p:graphicEl>
                                              <a:dgm id="{6528C832-383B-4AC6-82F8-5720C5B323A4}"/>
                                            </p:graphicEl>
                                          </p:spTgt>
                                        </p:tgtEl>
                                        <p:attrNameLst>
                                          <p:attrName>ppt_w</p:attrName>
                                        </p:attrNameLst>
                                      </p:cBhvr>
                                      <p:tavLst>
                                        <p:tav tm="0">
                                          <p:val>
                                            <p:fltVal val="0"/>
                                          </p:val>
                                        </p:tav>
                                        <p:tav tm="100000">
                                          <p:val>
                                            <p:strVal val="#ppt_w"/>
                                          </p:val>
                                        </p:tav>
                                      </p:tavLst>
                                    </p:anim>
                                    <p:anim calcmode="lin" valueType="num">
                                      <p:cBhvr>
                                        <p:cTn id="38" dur="1000" fill="hold"/>
                                        <p:tgtEl>
                                          <p:spTgt spid="9">
                                            <p:graphicEl>
                                              <a:dgm id="{6528C832-383B-4AC6-82F8-5720C5B323A4}"/>
                                            </p:graphicEl>
                                          </p:spTgt>
                                        </p:tgtEl>
                                        <p:attrNameLst>
                                          <p:attrName>ppt_h</p:attrName>
                                        </p:attrNameLst>
                                      </p:cBhvr>
                                      <p:tavLst>
                                        <p:tav tm="0">
                                          <p:val>
                                            <p:fltVal val="0"/>
                                          </p:val>
                                        </p:tav>
                                        <p:tav tm="100000">
                                          <p:val>
                                            <p:strVal val="#ppt_h"/>
                                          </p:val>
                                        </p:tav>
                                      </p:tavLst>
                                    </p:anim>
                                    <p:animEffect transition="in" filter="fade">
                                      <p:cBhvr>
                                        <p:cTn id="39" dur="1000"/>
                                        <p:tgtEl>
                                          <p:spTgt spid="9">
                                            <p:graphicEl>
                                              <a:dgm id="{6528C832-383B-4AC6-82F8-5720C5B323A4}"/>
                                            </p:graphicEl>
                                          </p:spTgt>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9">
                                            <p:graphicEl>
                                              <a:dgm id="{27A43B98-52C9-46B7-953A-BCE022F72E07}"/>
                                            </p:graphicEl>
                                          </p:spTgt>
                                        </p:tgtEl>
                                        <p:attrNameLst>
                                          <p:attrName>style.visibility</p:attrName>
                                        </p:attrNameLst>
                                      </p:cBhvr>
                                      <p:to>
                                        <p:strVal val="visible"/>
                                      </p:to>
                                    </p:set>
                                    <p:anim calcmode="lin" valueType="num">
                                      <p:cBhvr>
                                        <p:cTn id="42" dur="1000" fill="hold"/>
                                        <p:tgtEl>
                                          <p:spTgt spid="9">
                                            <p:graphicEl>
                                              <a:dgm id="{27A43B98-52C9-46B7-953A-BCE022F72E07}"/>
                                            </p:graphicEl>
                                          </p:spTgt>
                                        </p:tgtEl>
                                        <p:attrNameLst>
                                          <p:attrName>ppt_w</p:attrName>
                                        </p:attrNameLst>
                                      </p:cBhvr>
                                      <p:tavLst>
                                        <p:tav tm="0">
                                          <p:val>
                                            <p:fltVal val="0"/>
                                          </p:val>
                                        </p:tav>
                                        <p:tav tm="100000">
                                          <p:val>
                                            <p:strVal val="#ppt_w"/>
                                          </p:val>
                                        </p:tav>
                                      </p:tavLst>
                                    </p:anim>
                                    <p:anim calcmode="lin" valueType="num">
                                      <p:cBhvr>
                                        <p:cTn id="43" dur="1000" fill="hold"/>
                                        <p:tgtEl>
                                          <p:spTgt spid="9">
                                            <p:graphicEl>
                                              <a:dgm id="{27A43B98-52C9-46B7-953A-BCE022F72E07}"/>
                                            </p:graphicEl>
                                          </p:spTgt>
                                        </p:tgtEl>
                                        <p:attrNameLst>
                                          <p:attrName>ppt_h</p:attrName>
                                        </p:attrNameLst>
                                      </p:cBhvr>
                                      <p:tavLst>
                                        <p:tav tm="0">
                                          <p:val>
                                            <p:fltVal val="0"/>
                                          </p:val>
                                        </p:tav>
                                        <p:tav tm="100000">
                                          <p:val>
                                            <p:strVal val="#ppt_h"/>
                                          </p:val>
                                        </p:tav>
                                      </p:tavLst>
                                    </p:anim>
                                    <p:animEffect transition="in" filter="fade">
                                      <p:cBhvr>
                                        <p:cTn id="44" dur="1000"/>
                                        <p:tgtEl>
                                          <p:spTgt spid="9">
                                            <p:graphicEl>
                                              <a:dgm id="{27A43B98-52C9-46B7-953A-BCE022F72E07}"/>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9">
                                            <p:graphicEl>
                                              <a:dgm id="{6091FA40-E4E7-4A61-800E-BA08C019DC03}"/>
                                            </p:graphicEl>
                                          </p:spTgt>
                                        </p:tgtEl>
                                        <p:attrNameLst>
                                          <p:attrName>style.visibility</p:attrName>
                                        </p:attrNameLst>
                                      </p:cBhvr>
                                      <p:to>
                                        <p:strVal val="visible"/>
                                      </p:to>
                                    </p:set>
                                    <p:anim calcmode="lin" valueType="num">
                                      <p:cBhvr>
                                        <p:cTn id="49" dur="1000" fill="hold"/>
                                        <p:tgtEl>
                                          <p:spTgt spid="9">
                                            <p:graphicEl>
                                              <a:dgm id="{6091FA40-E4E7-4A61-800E-BA08C019DC03}"/>
                                            </p:graphicEl>
                                          </p:spTgt>
                                        </p:tgtEl>
                                        <p:attrNameLst>
                                          <p:attrName>ppt_w</p:attrName>
                                        </p:attrNameLst>
                                      </p:cBhvr>
                                      <p:tavLst>
                                        <p:tav tm="0">
                                          <p:val>
                                            <p:fltVal val="0"/>
                                          </p:val>
                                        </p:tav>
                                        <p:tav tm="100000">
                                          <p:val>
                                            <p:strVal val="#ppt_w"/>
                                          </p:val>
                                        </p:tav>
                                      </p:tavLst>
                                    </p:anim>
                                    <p:anim calcmode="lin" valueType="num">
                                      <p:cBhvr>
                                        <p:cTn id="50" dur="1000" fill="hold"/>
                                        <p:tgtEl>
                                          <p:spTgt spid="9">
                                            <p:graphicEl>
                                              <a:dgm id="{6091FA40-E4E7-4A61-800E-BA08C019DC03}"/>
                                            </p:graphicEl>
                                          </p:spTgt>
                                        </p:tgtEl>
                                        <p:attrNameLst>
                                          <p:attrName>ppt_h</p:attrName>
                                        </p:attrNameLst>
                                      </p:cBhvr>
                                      <p:tavLst>
                                        <p:tav tm="0">
                                          <p:val>
                                            <p:fltVal val="0"/>
                                          </p:val>
                                        </p:tav>
                                        <p:tav tm="100000">
                                          <p:val>
                                            <p:strVal val="#ppt_h"/>
                                          </p:val>
                                        </p:tav>
                                      </p:tavLst>
                                    </p:anim>
                                    <p:animEffect transition="in" filter="fade">
                                      <p:cBhvr>
                                        <p:cTn id="51" dur="1000"/>
                                        <p:tgtEl>
                                          <p:spTgt spid="9">
                                            <p:graphicEl>
                                              <a:dgm id="{6091FA40-E4E7-4A61-800E-BA08C019DC03}"/>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9">
                                            <p:graphicEl>
                                              <a:dgm id="{B9B98CF3-4F00-48F2-89DA-7F728C90CB38}"/>
                                            </p:graphicEl>
                                          </p:spTgt>
                                        </p:tgtEl>
                                        <p:attrNameLst>
                                          <p:attrName>style.visibility</p:attrName>
                                        </p:attrNameLst>
                                      </p:cBhvr>
                                      <p:to>
                                        <p:strVal val="visible"/>
                                      </p:to>
                                    </p:set>
                                    <p:anim calcmode="lin" valueType="num">
                                      <p:cBhvr>
                                        <p:cTn id="56" dur="1000" fill="hold"/>
                                        <p:tgtEl>
                                          <p:spTgt spid="9">
                                            <p:graphicEl>
                                              <a:dgm id="{B9B98CF3-4F00-48F2-89DA-7F728C90CB38}"/>
                                            </p:graphicEl>
                                          </p:spTgt>
                                        </p:tgtEl>
                                        <p:attrNameLst>
                                          <p:attrName>ppt_w</p:attrName>
                                        </p:attrNameLst>
                                      </p:cBhvr>
                                      <p:tavLst>
                                        <p:tav tm="0">
                                          <p:val>
                                            <p:fltVal val="0"/>
                                          </p:val>
                                        </p:tav>
                                        <p:tav tm="100000">
                                          <p:val>
                                            <p:strVal val="#ppt_w"/>
                                          </p:val>
                                        </p:tav>
                                      </p:tavLst>
                                    </p:anim>
                                    <p:anim calcmode="lin" valueType="num">
                                      <p:cBhvr>
                                        <p:cTn id="57" dur="1000" fill="hold"/>
                                        <p:tgtEl>
                                          <p:spTgt spid="9">
                                            <p:graphicEl>
                                              <a:dgm id="{B9B98CF3-4F00-48F2-89DA-7F728C90CB38}"/>
                                            </p:graphicEl>
                                          </p:spTgt>
                                        </p:tgtEl>
                                        <p:attrNameLst>
                                          <p:attrName>ppt_h</p:attrName>
                                        </p:attrNameLst>
                                      </p:cBhvr>
                                      <p:tavLst>
                                        <p:tav tm="0">
                                          <p:val>
                                            <p:fltVal val="0"/>
                                          </p:val>
                                        </p:tav>
                                        <p:tav tm="100000">
                                          <p:val>
                                            <p:strVal val="#ppt_h"/>
                                          </p:val>
                                        </p:tav>
                                      </p:tavLst>
                                    </p:anim>
                                    <p:animEffect transition="in" filter="fade">
                                      <p:cBhvr>
                                        <p:cTn id="58" dur="1000"/>
                                        <p:tgtEl>
                                          <p:spTgt spid="9">
                                            <p:graphicEl>
                                              <a:dgm id="{B9B98CF3-4F00-48F2-89DA-7F728C90CB38}"/>
                                            </p:graphicEl>
                                          </p:spTgt>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9">
                                            <p:graphicEl>
                                              <a:dgm id="{73FDB6EA-09A6-4394-93C2-9F41C88B1AE3}"/>
                                            </p:graphicEl>
                                          </p:spTgt>
                                        </p:tgtEl>
                                        <p:attrNameLst>
                                          <p:attrName>style.visibility</p:attrName>
                                        </p:attrNameLst>
                                      </p:cBhvr>
                                      <p:to>
                                        <p:strVal val="visible"/>
                                      </p:to>
                                    </p:set>
                                    <p:anim calcmode="lin" valueType="num">
                                      <p:cBhvr>
                                        <p:cTn id="61" dur="1000" fill="hold"/>
                                        <p:tgtEl>
                                          <p:spTgt spid="9">
                                            <p:graphicEl>
                                              <a:dgm id="{73FDB6EA-09A6-4394-93C2-9F41C88B1AE3}"/>
                                            </p:graphicEl>
                                          </p:spTgt>
                                        </p:tgtEl>
                                        <p:attrNameLst>
                                          <p:attrName>ppt_w</p:attrName>
                                        </p:attrNameLst>
                                      </p:cBhvr>
                                      <p:tavLst>
                                        <p:tav tm="0">
                                          <p:val>
                                            <p:fltVal val="0"/>
                                          </p:val>
                                        </p:tav>
                                        <p:tav tm="100000">
                                          <p:val>
                                            <p:strVal val="#ppt_w"/>
                                          </p:val>
                                        </p:tav>
                                      </p:tavLst>
                                    </p:anim>
                                    <p:anim calcmode="lin" valueType="num">
                                      <p:cBhvr>
                                        <p:cTn id="62" dur="1000" fill="hold"/>
                                        <p:tgtEl>
                                          <p:spTgt spid="9">
                                            <p:graphicEl>
                                              <a:dgm id="{73FDB6EA-09A6-4394-93C2-9F41C88B1AE3}"/>
                                            </p:graphicEl>
                                          </p:spTgt>
                                        </p:tgtEl>
                                        <p:attrNameLst>
                                          <p:attrName>ppt_h</p:attrName>
                                        </p:attrNameLst>
                                      </p:cBhvr>
                                      <p:tavLst>
                                        <p:tav tm="0">
                                          <p:val>
                                            <p:fltVal val="0"/>
                                          </p:val>
                                        </p:tav>
                                        <p:tav tm="100000">
                                          <p:val>
                                            <p:strVal val="#ppt_h"/>
                                          </p:val>
                                        </p:tav>
                                      </p:tavLst>
                                    </p:anim>
                                    <p:animEffect transition="in" filter="fade">
                                      <p:cBhvr>
                                        <p:cTn id="63" dur="1000"/>
                                        <p:tgtEl>
                                          <p:spTgt spid="9">
                                            <p:graphicEl>
                                              <a:dgm id="{73FDB6EA-09A6-4394-93C2-9F41C88B1AE3}"/>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9">
                                            <p:graphicEl>
                                              <a:dgm id="{ADF9F904-27DA-4CED-BB3D-EDD47C6FDCD6}"/>
                                            </p:graphicEl>
                                          </p:spTgt>
                                        </p:tgtEl>
                                        <p:attrNameLst>
                                          <p:attrName>style.visibility</p:attrName>
                                        </p:attrNameLst>
                                      </p:cBhvr>
                                      <p:to>
                                        <p:strVal val="visible"/>
                                      </p:to>
                                    </p:set>
                                    <p:anim calcmode="lin" valueType="num">
                                      <p:cBhvr>
                                        <p:cTn id="68" dur="1000" fill="hold"/>
                                        <p:tgtEl>
                                          <p:spTgt spid="9">
                                            <p:graphicEl>
                                              <a:dgm id="{ADF9F904-27DA-4CED-BB3D-EDD47C6FDCD6}"/>
                                            </p:graphicEl>
                                          </p:spTgt>
                                        </p:tgtEl>
                                        <p:attrNameLst>
                                          <p:attrName>ppt_w</p:attrName>
                                        </p:attrNameLst>
                                      </p:cBhvr>
                                      <p:tavLst>
                                        <p:tav tm="0">
                                          <p:val>
                                            <p:fltVal val="0"/>
                                          </p:val>
                                        </p:tav>
                                        <p:tav tm="100000">
                                          <p:val>
                                            <p:strVal val="#ppt_w"/>
                                          </p:val>
                                        </p:tav>
                                      </p:tavLst>
                                    </p:anim>
                                    <p:anim calcmode="lin" valueType="num">
                                      <p:cBhvr>
                                        <p:cTn id="69" dur="1000" fill="hold"/>
                                        <p:tgtEl>
                                          <p:spTgt spid="9">
                                            <p:graphicEl>
                                              <a:dgm id="{ADF9F904-27DA-4CED-BB3D-EDD47C6FDCD6}"/>
                                            </p:graphicEl>
                                          </p:spTgt>
                                        </p:tgtEl>
                                        <p:attrNameLst>
                                          <p:attrName>ppt_h</p:attrName>
                                        </p:attrNameLst>
                                      </p:cBhvr>
                                      <p:tavLst>
                                        <p:tav tm="0">
                                          <p:val>
                                            <p:fltVal val="0"/>
                                          </p:val>
                                        </p:tav>
                                        <p:tav tm="100000">
                                          <p:val>
                                            <p:strVal val="#ppt_h"/>
                                          </p:val>
                                        </p:tav>
                                      </p:tavLst>
                                    </p:anim>
                                    <p:animEffect transition="in" filter="fade">
                                      <p:cBhvr>
                                        <p:cTn id="70" dur="1000"/>
                                        <p:tgtEl>
                                          <p:spTgt spid="9">
                                            <p:graphicEl>
                                              <a:dgm id="{ADF9F904-27DA-4CED-BB3D-EDD47C6FDCD6}"/>
                                            </p:graphicEl>
                                          </p:spTgt>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
                                            <p:graphicEl>
                                              <a:dgm id="{460DA98A-F2E0-40CD-8AEE-4ECE922926FF}"/>
                                            </p:graphicEl>
                                          </p:spTgt>
                                        </p:tgtEl>
                                        <p:attrNameLst>
                                          <p:attrName>style.visibility</p:attrName>
                                        </p:attrNameLst>
                                      </p:cBhvr>
                                      <p:to>
                                        <p:strVal val="visible"/>
                                      </p:to>
                                    </p:set>
                                    <p:anim calcmode="lin" valueType="num">
                                      <p:cBhvr>
                                        <p:cTn id="73" dur="1000" fill="hold"/>
                                        <p:tgtEl>
                                          <p:spTgt spid="9">
                                            <p:graphicEl>
                                              <a:dgm id="{460DA98A-F2E0-40CD-8AEE-4ECE922926FF}"/>
                                            </p:graphicEl>
                                          </p:spTgt>
                                        </p:tgtEl>
                                        <p:attrNameLst>
                                          <p:attrName>ppt_w</p:attrName>
                                        </p:attrNameLst>
                                      </p:cBhvr>
                                      <p:tavLst>
                                        <p:tav tm="0">
                                          <p:val>
                                            <p:fltVal val="0"/>
                                          </p:val>
                                        </p:tav>
                                        <p:tav tm="100000">
                                          <p:val>
                                            <p:strVal val="#ppt_w"/>
                                          </p:val>
                                        </p:tav>
                                      </p:tavLst>
                                    </p:anim>
                                    <p:anim calcmode="lin" valueType="num">
                                      <p:cBhvr>
                                        <p:cTn id="74" dur="1000" fill="hold"/>
                                        <p:tgtEl>
                                          <p:spTgt spid="9">
                                            <p:graphicEl>
                                              <a:dgm id="{460DA98A-F2E0-40CD-8AEE-4ECE922926FF}"/>
                                            </p:graphicEl>
                                          </p:spTgt>
                                        </p:tgtEl>
                                        <p:attrNameLst>
                                          <p:attrName>ppt_h</p:attrName>
                                        </p:attrNameLst>
                                      </p:cBhvr>
                                      <p:tavLst>
                                        <p:tav tm="0">
                                          <p:val>
                                            <p:fltVal val="0"/>
                                          </p:val>
                                        </p:tav>
                                        <p:tav tm="100000">
                                          <p:val>
                                            <p:strVal val="#ppt_h"/>
                                          </p:val>
                                        </p:tav>
                                      </p:tavLst>
                                    </p:anim>
                                    <p:animEffect transition="in" filter="fade">
                                      <p:cBhvr>
                                        <p:cTn id="75" dur="1000"/>
                                        <p:tgtEl>
                                          <p:spTgt spid="9">
                                            <p:graphicEl>
                                              <a:dgm id="{460DA98A-F2E0-40CD-8AEE-4ECE922926F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2192000" cy="1057618"/>
          </a:xfrm>
          <a:solidFill>
            <a:schemeClr val="accent5">
              <a:lumMod val="50000"/>
            </a:schemeClr>
          </a:solidFill>
        </p:spPr>
        <p:txBody>
          <a:bodyPr>
            <a:normAutofit fontScale="90000"/>
          </a:bodyPr>
          <a:lstStyle/>
          <a:p>
            <a:r>
              <a:rPr lang="en-US" dirty="0" smtClean="0">
                <a:solidFill>
                  <a:schemeClr val="bg1"/>
                </a:solidFill>
              </a:rPr>
              <a:t/>
            </a:r>
            <a:br>
              <a:rPr lang="en-US" dirty="0" smtClean="0">
                <a:solidFill>
                  <a:schemeClr val="bg1"/>
                </a:solidFill>
              </a:rPr>
            </a:br>
            <a:r>
              <a:rPr lang="en-US" dirty="0" smtClean="0">
                <a:solidFill>
                  <a:schemeClr val="bg1"/>
                </a:solidFill>
              </a:rPr>
              <a:t>  Gifts</a:t>
            </a:r>
            <a:r>
              <a:rPr lang="en-US" dirty="0" smtClean="0"/>
              <a:t/>
            </a:r>
            <a:br>
              <a:rPr lang="en-US" dirty="0" smtClean="0"/>
            </a:br>
            <a:endParaRPr lang="en-US" dirty="0">
              <a:solidFill>
                <a:schemeClr val="bg1"/>
              </a:solidFill>
            </a:endParaRPr>
          </a:p>
        </p:txBody>
      </p:sp>
      <p:cxnSp>
        <p:nvCxnSpPr>
          <p:cNvPr id="6" name="Straight Connector 5"/>
          <p:cNvCxnSpPr/>
          <p:nvPr/>
        </p:nvCxnSpPr>
        <p:spPr>
          <a:xfrm>
            <a:off x="0" y="1057620"/>
            <a:ext cx="12192000" cy="0"/>
          </a:xfrm>
          <a:prstGeom prst="line">
            <a:avLst/>
          </a:prstGeom>
          <a:ln w="76200">
            <a:solidFill>
              <a:schemeClr val="accent4"/>
            </a:solidFill>
          </a:ln>
        </p:spPr>
        <p:style>
          <a:lnRef idx="3">
            <a:schemeClr val="accent4"/>
          </a:lnRef>
          <a:fillRef idx="0">
            <a:schemeClr val="accent4"/>
          </a:fillRef>
          <a:effectRef idx="2">
            <a:schemeClr val="accent4"/>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8037" y="5919788"/>
            <a:ext cx="771525" cy="847725"/>
          </a:xfrm>
          <a:prstGeom prst="rect">
            <a:avLst/>
          </a:prstGeom>
        </p:spPr>
      </p:pic>
      <p:sp>
        <p:nvSpPr>
          <p:cNvPr id="8" name="Text Placeholder 7"/>
          <p:cNvSpPr txBox="1">
            <a:spLocks/>
          </p:cNvSpPr>
          <p:nvPr/>
        </p:nvSpPr>
        <p:spPr>
          <a:xfrm>
            <a:off x="840298" y="1101489"/>
            <a:ext cx="8229600" cy="5184776"/>
          </a:xfrm>
          <a:prstGeom prst="rect">
            <a:avLst/>
          </a:prstGeom>
        </p:spPr>
        <p:txBody>
          <a:bodyPr lIns="0" rIns="0"/>
          <a:lstStyle>
            <a:lvl1pPr marL="228600" indent="-228600" algn="l" defTabSz="914400" rtl="0" eaLnBrk="1" latinLnBrk="0" hangingPunct="1">
              <a:spcBef>
                <a:spcPct val="20000"/>
              </a:spcBef>
              <a:buClr>
                <a:srgbClr val="F15D22"/>
              </a:buClr>
              <a:buFont typeface="Arial" pitchFamily="34" charset="0"/>
              <a:buChar char="•"/>
              <a:tabLst>
                <a:tab pos="457200" algn="l"/>
              </a:tabLst>
              <a:defRPr sz="2600" kern="1200">
                <a:solidFill>
                  <a:srgbClr val="343735"/>
                </a:solidFill>
                <a:latin typeface="+mn-lt"/>
                <a:ea typeface="+mn-ea"/>
                <a:cs typeface="+mn-cs"/>
              </a:defRPr>
            </a:lvl1pPr>
            <a:lvl2pPr marL="514350" indent="-266700" algn="l" defTabSz="914400" rtl="0" eaLnBrk="1" latinLnBrk="0" hangingPunct="1">
              <a:spcBef>
                <a:spcPts val="600"/>
              </a:spcBef>
              <a:buClr>
                <a:srgbClr val="F15D22"/>
              </a:buClr>
              <a:buSzPct val="90000"/>
              <a:buFont typeface="Arial" pitchFamily="34" charset="0"/>
              <a:buChar char="–"/>
              <a:defRPr sz="2400" kern="1200">
                <a:solidFill>
                  <a:srgbClr val="343735"/>
                </a:solidFill>
                <a:latin typeface="+mn-lt"/>
                <a:ea typeface="+mn-ea"/>
                <a:cs typeface="+mn-cs"/>
              </a:defRPr>
            </a:lvl2pPr>
            <a:lvl3pPr marL="681038" indent="-166688" algn="l" defTabSz="914400" rtl="0" eaLnBrk="1" latinLnBrk="0" hangingPunct="1">
              <a:spcBef>
                <a:spcPct val="20000"/>
              </a:spcBef>
              <a:buClr>
                <a:srgbClr val="F15D22"/>
              </a:buClr>
              <a:buFont typeface="Arial" pitchFamily="34" charset="0"/>
              <a:buChar char="•"/>
              <a:defRPr sz="2200" kern="1200">
                <a:solidFill>
                  <a:srgbClr val="343735"/>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None/>
              <a:tabLst>
                <a:tab pos="457200" algn="l"/>
                <a:tab pos="914400" algn="l"/>
                <a:tab pos="1714500" algn="r"/>
                <a:tab pos="2057400" algn="l"/>
              </a:tabLst>
            </a:pPr>
            <a:endParaRPr lang="en-US" sz="2400" dirty="0" smtClean="0">
              <a:solidFill>
                <a:srgbClr val="0093D0"/>
              </a:solidFill>
            </a:endParaRPr>
          </a:p>
          <a:p>
            <a:pPr marL="0" indent="0">
              <a:spcBef>
                <a:spcPts val="600"/>
              </a:spcBef>
              <a:buNone/>
              <a:tabLst>
                <a:tab pos="457200" algn="l"/>
                <a:tab pos="914400" algn="l"/>
                <a:tab pos="1714500" algn="r"/>
                <a:tab pos="2057400" algn="l"/>
              </a:tabLst>
            </a:pPr>
            <a:endParaRPr lang="en-US" sz="2400" dirty="0">
              <a:solidFill>
                <a:srgbClr val="0093D0"/>
              </a:solidFill>
            </a:endParaRPr>
          </a:p>
          <a:p>
            <a:pPr marL="0" indent="0">
              <a:buNone/>
            </a:pPr>
            <a:r>
              <a:rPr lang="en-US" sz="2400" b="1" dirty="0" smtClean="0">
                <a:sym typeface="Wingdings" panose="05000000000000000000" pitchFamily="2" charset="2"/>
              </a:rPr>
              <a:t> </a:t>
            </a:r>
            <a:r>
              <a:rPr lang="en-US" sz="2400" b="1" dirty="0" smtClean="0"/>
              <a:t>State workers: </a:t>
            </a:r>
            <a:endParaRPr lang="en-US" sz="2400" b="1" dirty="0"/>
          </a:p>
          <a:p>
            <a:pPr marL="247650" lvl="1" indent="0">
              <a:buNone/>
            </a:pPr>
            <a:r>
              <a:rPr lang="en-US" dirty="0" smtClean="0"/>
              <a:t>Do </a:t>
            </a:r>
            <a:r>
              <a:rPr lang="en-US" dirty="0"/>
              <a:t>not accept a gift from a person who has a business </a:t>
            </a:r>
            <a:r>
              <a:rPr lang="en-US" dirty="0" smtClean="0"/>
              <a:t>relationship </a:t>
            </a:r>
            <a:r>
              <a:rPr lang="en-US" dirty="0"/>
              <a:t>with your agency (42 IAC 1-5-1</a:t>
            </a:r>
            <a:r>
              <a:rPr lang="en-US" dirty="0" smtClean="0"/>
              <a:t>)</a:t>
            </a:r>
            <a:endParaRPr lang="en-US" dirty="0"/>
          </a:p>
        </p:txBody>
      </p:sp>
      <p:sp>
        <p:nvSpPr>
          <p:cNvPr id="10" name="Text Placeholder 7"/>
          <p:cNvSpPr txBox="1">
            <a:spLocks/>
          </p:cNvSpPr>
          <p:nvPr/>
        </p:nvSpPr>
        <p:spPr>
          <a:xfrm>
            <a:off x="840298" y="2727154"/>
            <a:ext cx="8229600" cy="3559111"/>
          </a:xfrm>
          <a:prstGeom prst="rect">
            <a:avLst/>
          </a:prstGeom>
        </p:spPr>
        <p:txBody>
          <a:bodyPr lIns="0" rIns="0"/>
          <a:lstStyle>
            <a:lvl1pPr marL="228600" indent="-228600" algn="l" defTabSz="914400" rtl="0" eaLnBrk="1" latinLnBrk="0" hangingPunct="1">
              <a:spcBef>
                <a:spcPct val="20000"/>
              </a:spcBef>
              <a:buClr>
                <a:srgbClr val="F15D22"/>
              </a:buClr>
              <a:buFont typeface="Arial" pitchFamily="34" charset="0"/>
              <a:buChar char="•"/>
              <a:tabLst>
                <a:tab pos="457200" algn="l"/>
              </a:tabLst>
              <a:defRPr sz="2600" kern="1200">
                <a:solidFill>
                  <a:srgbClr val="343735"/>
                </a:solidFill>
                <a:latin typeface="+mn-lt"/>
                <a:ea typeface="+mn-ea"/>
                <a:cs typeface="+mn-cs"/>
              </a:defRPr>
            </a:lvl1pPr>
            <a:lvl2pPr marL="514350" indent="-266700" algn="l" defTabSz="914400" rtl="0" eaLnBrk="1" latinLnBrk="0" hangingPunct="1">
              <a:spcBef>
                <a:spcPts val="600"/>
              </a:spcBef>
              <a:buClr>
                <a:srgbClr val="F15D22"/>
              </a:buClr>
              <a:buSzPct val="90000"/>
              <a:buFont typeface="Arial" pitchFamily="34" charset="0"/>
              <a:buChar char="–"/>
              <a:defRPr sz="2400" kern="1200">
                <a:solidFill>
                  <a:srgbClr val="343735"/>
                </a:solidFill>
                <a:latin typeface="+mn-lt"/>
                <a:ea typeface="+mn-ea"/>
                <a:cs typeface="+mn-cs"/>
              </a:defRPr>
            </a:lvl2pPr>
            <a:lvl3pPr marL="681038" indent="-166688" algn="l" defTabSz="914400" rtl="0" eaLnBrk="1" latinLnBrk="0" hangingPunct="1">
              <a:spcBef>
                <a:spcPct val="20000"/>
              </a:spcBef>
              <a:buClr>
                <a:srgbClr val="F15D22"/>
              </a:buClr>
              <a:buFont typeface="Arial" pitchFamily="34" charset="0"/>
              <a:buChar char="•"/>
              <a:defRPr sz="2200" kern="1200">
                <a:solidFill>
                  <a:srgbClr val="343735"/>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None/>
              <a:tabLst>
                <a:tab pos="457200" algn="l"/>
                <a:tab pos="914400" algn="l"/>
                <a:tab pos="1714500" algn="r"/>
                <a:tab pos="2057400" algn="l"/>
              </a:tabLst>
            </a:pPr>
            <a:endParaRPr lang="en-US" sz="2400" dirty="0" smtClean="0">
              <a:solidFill>
                <a:srgbClr val="0093D0"/>
              </a:solidFill>
            </a:endParaRPr>
          </a:p>
          <a:p>
            <a:pPr marL="0" indent="0">
              <a:spcBef>
                <a:spcPts val="600"/>
              </a:spcBef>
              <a:buNone/>
              <a:tabLst>
                <a:tab pos="457200" algn="l"/>
                <a:tab pos="914400" algn="l"/>
                <a:tab pos="1714500" algn="r"/>
                <a:tab pos="2057400" algn="l"/>
              </a:tabLst>
            </a:pPr>
            <a:endParaRPr lang="en-US" sz="2400" dirty="0">
              <a:solidFill>
                <a:srgbClr val="0093D0"/>
              </a:solidFill>
            </a:endParaRPr>
          </a:p>
          <a:p>
            <a:pPr>
              <a:buFont typeface="Wingdings" panose="05000000000000000000" pitchFamily="2" charset="2"/>
              <a:buChar char="§"/>
            </a:pPr>
            <a:endParaRPr lang="en-US" sz="2400" dirty="0"/>
          </a:p>
          <a:p>
            <a:pPr marL="0" indent="0">
              <a:buNone/>
            </a:pPr>
            <a:r>
              <a:rPr lang="en-US" sz="2400" b="1" dirty="0" smtClean="0">
                <a:sym typeface="Wingdings" panose="05000000000000000000" pitchFamily="2" charset="2"/>
              </a:rPr>
              <a:t> </a:t>
            </a:r>
            <a:r>
              <a:rPr lang="en-US" sz="2400" b="1" dirty="0" smtClean="0"/>
              <a:t>Those </a:t>
            </a:r>
            <a:r>
              <a:rPr lang="en-US" sz="2400" b="1" dirty="0"/>
              <a:t>outside of state </a:t>
            </a:r>
            <a:r>
              <a:rPr lang="en-US" sz="2400" b="1" dirty="0" smtClean="0"/>
              <a:t>government: </a:t>
            </a:r>
          </a:p>
          <a:p>
            <a:pPr marL="247650" lvl="1" indent="0">
              <a:buNone/>
            </a:pPr>
            <a:r>
              <a:rPr lang="en-US" dirty="0" smtClean="0"/>
              <a:t>Do </a:t>
            </a:r>
            <a:r>
              <a:rPr lang="en-US" dirty="0"/>
              <a:t>not offer a gift to a state employee or special </a:t>
            </a:r>
            <a:r>
              <a:rPr lang="en-US" dirty="0" smtClean="0"/>
              <a:t>state </a:t>
            </a:r>
            <a:r>
              <a:rPr lang="en-US" dirty="0"/>
              <a:t>appointee if you have a </a:t>
            </a:r>
            <a:r>
              <a:rPr lang="en-US" i="1" u="sng" dirty="0"/>
              <a:t>business relationship </a:t>
            </a:r>
            <a:r>
              <a:rPr lang="en-US" dirty="0"/>
              <a:t>with the employee’s/special state appointee’s agency (42 IAC 1-5-2)</a:t>
            </a:r>
          </a:p>
        </p:txBody>
      </p:sp>
      <p:pic>
        <p:nvPicPr>
          <p:cNvPr id="11" name="Picture 10"/>
          <p:cNvPicPr>
            <a:picLocks noChangeAspect="1"/>
          </p:cNvPicPr>
          <p:nvPr/>
        </p:nvPicPr>
        <p:blipFill>
          <a:blip r:embed="rId4"/>
          <a:stretch>
            <a:fillRect/>
          </a:stretch>
        </p:blipFill>
        <p:spPr>
          <a:xfrm>
            <a:off x="9443713" y="2443424"/>
            <a:ext cx="1793704" cy="1788933"/>
          </a:xfrm>
          <a:prstGeom prst="rect">
            <a:avLst/>
          </a:prstGeom>
        </p:spPr>
      </p:pic>
    </p:spTree>
    <p:extLst>
      <p:ext uri="{BB962C8B-B14F-4D97-AF65-F5344CB8AC3E}">
        <p14:creationId xmlns:p14="http://schemas.microsoft.com/office/powerpoint/2010/main" val="3106682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1+#ppt_w/2"/>
                                          </p:val>
                                        </p:tav>
                                        <p:tav tm="100000">
                                          <p:val>
                                            <p:strVal val="#ppt_x"/>
                                          </p:val>
                                        </p:tav>
                                      </p:tavLst>
                                    </p:anim>
                                    <p:anim calcmode="lin" valueType="num">
                                      <p:cBhvr additive="base">
                                        <p:cTn id="14"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2192000" cy="1057618"/>
          </a:xfrm>
          <a:solidFill>
            <a:schemeClr val="accent5">
              <a:lumMod val="50000"/>
            </a:schemeClr>
          </a:solidFill>
        </p:spPr>
        <p:txBody>
          <a:bodyPr>
            <a:normAutofit fontScale="90000"/>
          </a:bodyPr>
          <a:lstStyle/>
          <a:p>
            <a:r>
              <a:rPr lang="en-US" dirty="0" smtClean="0">
                <a:solidFill>
                  <a:schemeClr val="bg1"/>
                </a:solidFill>
              </a:rPr>
              <a:t/>
            </a:r>
            <a:br>
              <a:rPr lang="en-US" dirty="0" smtClean="0">
                <a:solidFill>
                  <a:schemeClr val="bg1"/>
                </a:solidFill>
              </a:rPr>
            </a:br>
            <a:r>
              <a:rPr lang="en-US" dirty="0" smtClean="0">
                <a:solidFill>
                  <a:schemeClr val="bg1"/>
                </a:solidFill>
              </a:rPr>
              <a:t>  Business Relationship? </a:t>
            </a:r>
            <a:r>
              <a:rPr lang="en-US" dirty="0" smtClean="0"/>
              <a:t/>
            </a:r>
            <a:br>
              <a:rPr lang="en-US" dirty="0" smtClean="0"/>
            </a:br>
            <a:endParaRPr lang="en-US" dirty="0">
              <a:solidFill>
                <a:schemeClr val="bg1"/>
              </a:solidFill>
            </a:endParaRPr>
          </a:p>
        </p:txBody>
      </p:sp>
      <p:cxnSp>
        <p:nvCxnSpPr>
          <p:cNvPr id="6" name="Straight Connector 5"/>
          <p:cNvCxnSpPr/>
          <p:nvPr/>
        </p:nvCxnSpPr>
        <p:spPr>
          <a:xfrm>
            <a:off x="0" y="1057620"/>
            <a:ext cx="12192000" cy="0"/>
          </a:xfrm>
          <a:prstGeom prst="line">
            <a:avLst/>
          </a:prstGeom>
          <a:ln w="76200">
            <a:solidFill>
              <a:schemeClr val="accent4"/>
            </a:solidFill>
          </a:ln>
        </p:spPr>
        <p:style>
          <a:lnRef idx="3">
            <a:schemeClr val="accent4"/>
          </a:lnRef>
          <a:fillRef idx="0">
            <a:schemeClr val="accent4"/>
          </a:fillRef>
          <a:effectRef idx="2">
            <a:schemeClr val="accent4"/>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8037" y="5919788"/>
            <a:ext cx="771525" cy="847725"/>
          </a:xfrm>
          <a:prstGeom prst="rect">
            <a:avLst/>
          </a:prstGeom>
        </p:spPr>
      </p:pic>
      <p:sp>
        <p:nvSpPr>
          <p:cNvPr id="9" name="Text Placeholder 2"/>
          <p:cNvSpPr txBox="1">
            <a:spLocks/>
          </p:cNvSpPr>
          <p:nvPr/>
        </p:nvSpPr>
        <p:spPr>
          <a:xfrm>
            <a:off x="588695" y="1299869"/>
            <a:ext cx="10989472" cy="5195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4000" b="1" dirty="0" smtClean="0"/>
          </a:p>
          <a:p>
            <a:pPr marL="0" indent="0">
              <a:buFont typeface="Arial" panose="020B0604020202020204" pitchFamily="34" charset="0"/>
              <a:buNone/>
            </a:pPr>
            <a:r>
              <a:rPr lang="en-US" sz="4000" dirty="0" smtClean="0"/>
              <a:t>Definition: </a:t>
            </a:r>
            <a:endParaRPr lang="en-US" sz="4000" u="sng" dirty="0" smtClean="0"/>
          </a:p>
          <a:p>
            <a:r>
              <a:rPr lang="en-US" u="sng" dirty="0" smtClean="0"/>
              <a:t>Dealings</a:t>
            </a:r>
            <a:r>
              <a:rPr lang="en-US" dirty="0" smtClean="0"/>
              <a:t> of a person</a:t>
            </a:r>
          </a:p>
          <a:p>
            <a:r>
              <a:rPr lang="en-US" dirty="0" smtClean="0"/>
              <a:t>Seeking, obtaining, establishing, maintaining or implementing</a:t>
            </a:r>
          </a:p>
          <a:p>
            <a:r>
              <a:rPr lang="en-US" dirty="0" smtClean="0"/>
              <a:t>A pecuniary interest in a contract or purchase</a:t>
            </a:r>
          </a:p>
          <a:p>
            <a:r>
              <a:rPr lang="en-US" dirty="0" smtClean="0"/>
              <a:t>A license or permit requiring the exercise of judgment or discretion</a:t>
            </a:r>
          </a:p>
          <a:p>
            <a:r>
              <a:rPr lang="en-US" dirty="0" smtClean="0"/>
              <a:t>The relationship of a lobbyist, including an unregistered lobbyist</a:t>
            </a:r>
          </a:p>
          <a:p>
            <a:endParaRPr lang="en-US" dirty="0"/>
          </a:p>
        </p:txBody>
      </p:sp>
    </p:spTree>
    <p:extLst>
      <p:ext uri="{BB962C8B-B14F-4D97-AF65-F5344CB8AC3E}">
        <p14:creationId xmlns:p14="http://schemas.microsoft.com/office/powerpoint/2010/main" val="24675500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127"/>
            <a:ext cx="12192000" cy="1057618"/>
          </a:xfrm>
          <a:solidFill>
            <a:schemeClr val="accent5">
              <a:lumMod val="50000"/>
            </a:schemeClr>
          </a:solidFill>
        </p:spPr>
        <p:txBody>
          <a:bodyPr>
            <a:normAutofit fontScale="90000"/>
          </a:bodyPr>
          <a:lstStyle/>
          <a:p>
            <a:r>
              <a:rPr lang="en-US" dirty="0" smtClean="0">
                <a:solidFill>
                  <a:schemeClr val="bg1"/>
                </a:solidFill>
              </a:rPr>
              <a:t/>
            </a:r>
            <a:br>
              <a:rPr lang="en-US" dirty="0" smtClean="0">
                <a:solidFill>
                  <a:schemeClr val="bg1"/>
                </a:solidFill>
              </a:rPr>
            </a:br>
            <a:r>
              <a:rPr lang="en-US" dirty="0" smtClean="0">
                <a:solidFill>
                  <a:schemeClr val="bg1"/>
                </a:solidFill>
              </a:rPr>
              <a:t>  What does this mean to a regulated entity? </a:t>
            </a:r>
            <a:r>
              <a:rPr lang="en-US" dirty="0" smtClean="0"/>
              <a:t/>
            </a:r>
            <a:br>
              <a:rPr lang="en-US" dirty="0" smtClean="0"/>
            </a:br>
            <a:endParaRPr lang="en-US" dirty="0">
              <a:solidFill>
                <a:schemeClr val="bg1"/>
              </a:solidFill>
            </a:endParaRPr>
          </a:p>
        </p:txBody>
      </p:sp>
      <p:cxnSp>
        <p:nvCxnSpPr>
          <p:cNvPr id="6" name="Straight Connector 5"/>
          <p:cNvCxnSpPr/>
          <p:nvPr/>
        </p:nvCxnSpPr>
        <p:spPr>
          <a:xfrm>
            <a:off x="0" y="1057620"/>
            <a:ext cx="12192000" cy="0"/>
          </a:xfrm>
          <a:prstGeom prst="line">
            <a:avLst/>
          </a:prstGeom>
          <a:ln w="76200">
            <a:solidFill>
              <a:schemeClr val="accent4"/>
            </a:solidFill>
          </a:ln>
        </p:spPr>
        <p:style>
          <a:lnRef idx="3">
            <a:schemeClr val="accent4"/>
          </a:lnRef>
          <a:fillRef idx="0">
            <a:schemeClr val="accent4"/>
          </a:fillRef>
          <a:effectRef idx="2">
            <a:schemeClr val="accent4"/>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8037" y="5919788"/>
            <a:ext cx="771525" cy="847725"/>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799" y="1597097"/>
            <a:ext cx="1828800" cy="1210056"/>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54121" y="2276305"/>
            <a:ext cx="1456651" cy="1448327"/>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03277" y="1211655"/>
            <a:ext cx="2031178" cy="1346058"/>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44545" y="1687856"/>
            <a:ext cx="1916703" cy="1916703"/>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18154" y="1211655"/>
            <a:ext cx="1929017" cy="1610736"/>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10906" y="2822391"/>
            <a:ext cx="2026482" cy="1391210"/>
          </a:xfrm>
          <a:prstGeom prst="rect">
            <a:avLst/>
          </a:prstGeom>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741814" y="3720924"/>
            <a:ext cx="1226223" cy="1226223"/>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05803" y="1333612"/>
            <a:ext cx="1732391" cy="2314666"/>
          </a:xfrm>
          <a:prstGeom prst="rect">
            <a:avLst/>
          </a:prstGeom>
        </p:spPr>
      </p:pic>
      <p:sp>
        <p:nvSpPr>
          <p:cNvPr id="18" name="Rectangle 17"/>
          <p:cNvSpPr/>
          <p:nvPr/>
        </p:nvSpPr>
        <p:spPr>
          <a:xfrm>
            <a:off x="946018" y="3846032"/>
            <a:ext cx="8575934" cy="2308324"/>
          </a:xfrm>
          <a:prstGeom prst="rect">
            <a:avLst/>
          </a:prstGeom>
        </p:spPr>
        <p:txBody>
          <a:bodyPr wrap="square">
            <a:spAutoFit/>
          </a:bodyPr>
          <a:lstStyle/>
          <a:p>
            <a:r>
              <a:rPr lang="en-US" sz="3600" dirty="0"/>
              <a:t>HAVE a </a:t>
            </a:r>
            <a:r>
              <a:rPr lang="en-US" sz="3600" dirty="0" smtClean="0"/>
              <a:t>business </a:t>
            </a:r>
            <a:r>
              <a:rPr lang="en-US" sz="3600" dirty="0"/>
              <a:t>r</a:t>
            </a:r>
            <a:r>
              <a:rPr lang="en-US" sz="3600" dirty="0" smtClean="0"/>
              <a:t>elationship</a:t>
            </a:r>
            <a:endParaRPr lang="en-US" sz="3600" dirty="0"/>
          </a:p>
          <a:p>
            <a:r>
              <a:rPr lang="en-US" sz="3600" dirty="0"/>
              <a:t>SEEK a </a:t>
            </a:r>
            <a:r>
              <a:rPr lang="en-US" sz="3600" dirty="0" smtClean="0"/>
              <a:t>business </a:t>
            </a:r>
            <a:r>
              <a:rPr lang="en-US" sz="3600" dirty="0"/>
              <a:t>r</a:t>
            </a:r>
            <a:r>
              <a:rPr lang="en-US" sz="3600" dirty="0" smtClean="0"/>
              <a:t>elationship</a:t>
            </a:r>
            <a:endParaRPr lang="en-US" sz="3600" dirty="0"/>
          </a:p>
          <a:p>
            <a:r>
              <a:rPr lang="en-US" sz="3600" dirty="0"/>
              <a:t>SEEK to </a:t>
            </a:r>
            <a:r>
              <a:rPr lang="en-US" sz="3600" b="1" u="sng" dirty="0"/>
              <a:t>i</a:t>
            </a:r>
            <a:r>
              <a:rPr lang="en-US" sz="3600" b="1" u="sng" dirty="0" smtClean="0"/>
              <a:t>nfluence</a:t>
            </a:r>
            <a:r>
              <a:rPr lang="en-US" sz="3600" dirty="0" smtClean="0"/>
              <a:t> an employee, state official or special state appointee </a:t>
            </a:r>
            <a:r>
              <a:rPr lang="en-US" sz="3600" dirty="0"/>
              <a:t>in o</a:t>
            </a:r>
            <a:r>
              <a:rPr lang="en-US" sz="3600" dirty="0" smtClean="0"/>
              <a:t>fficial </a:t>
            </a:r>
            <a:r>
              <a:rPr lang="en-US" sz="3600" dirty="0"/>
              <a:t>c</a:t>
            </a:r>
            <a:r>
              <a:rPr lang="en-US" sz="3600" dirty="0" smtClean="0"/>
              <a:t>apacity</a:t>
            </a:r>
            <a:endParaRPr lang="en-US" sz="3600" dirty="0"/>
          </a:p>
        </p:txBody>
      </p:sp>
    </p:spTree>
    <p:extLst>
      <p:ext uri="{BB962C8B-B14F-4D97-AF65-F5344CB8AC3E}">
        <p14:creationId xmlns:p14="http://schemas.microsoft.com/office/powerpoint/2010/main" val="16012725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3"/>
          <p:cNvGraphicFramePr>
            <a:graphicFrameLocks/>
          </p:cNvGraphicFramePr>
          <p:nvPr>
            <p:extLst>
              <p:ext uri="{D42A27DB-BD31-4B8C-83A1-F6EECF244321}">
                <p14:modId xmlns:p14="http://schemas.microsoft.com/office/powerpoint/2010/main" val="3304012360"/>
              </p:ext>
            </p:extLst>
          </p:nvPr>
        </p:nvGraphicFramePr>
        <p:xfrm>
          <a:off x="110169" y="0"/>
          <a:ext cx="11876183"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110169" y="1784195"/>
            <a:ext cx="5565802" cy="100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420550" y="1784195"/>
            <a:ext cx="5565802" cy="100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5056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2192000" cy="1057618"/>
          </a:xfrm>
          <a:solidFill>
            <a:schemeClr val="accent5">
              <a:lumMod val="50000"/>
            </a:schemeClr>
          </a:solidFill>
        </p:spPr>
        <p:txBody>
          <a:bodyPr>
            <a:normAutofit fontScale="90000"/>
          </a:bodyPr>
          <a:lstStyle/>
          <a:p>
            <a:r>
              <a:rPr lang="en-US" dirty="0" smtClean="0">
                <a:solidFill>
                  <a:schemeClr val="bg1"/>
                </a:solidFill>
              </a:rPr>
              <a:t/>
            </a:r>
            <a:br>
              <a:rPr lang="en-US" dirty="0" smtClean="0">
                <a:solidFill>
                  <a:schemeClr val="bg1"/>
                </a:solidFill>
              </a:rPr>
            </a:br>
            <a:r>
              <a:rPr lang="en-US" dirty="0" smtClean="0">
                <a:solidFill>
                  <a:schemeClr val="bg1"/>
                </a:solidFill>
              </a:rPr>
              <a:t>  Additional Compensation </a:t>
            </a:r>
            <a:r>
              <a:rPr lang="en-US" dirty="0" smtClean="0"/>
              <a:t/>
            </a:r>
            <a:br>
              <a:rPr lang="en-US" dirty="0" smtClean="0"/>
            </a:br>
            <a:endParaRPr lang="en-US" dirty="0">
              <a:solidFill>
                <a:schemeClr val="bg1"/>
              </a:solidFill>
            </a:endParaRPr>
          </a:p>
        </p:txBody>
      </p:sp>
      <p:cxnSp>
        <p:nvCxnSpPr>
          <p:cNvPr id="6" name="Straight Connector 5"/>
          <p:cNvCxnSpPr/>
          <p:nvPr/>
        </p:nvCxnSpPr>
        <p:spPr>
          <a:xfrm>
            <a:off x="0" y="1057620"/>
            <a:ext cx="12192000" cy="0"/>
          </a:xfrm>
          <a:prstGeom prst="line">
            <a:avLst/>
          </a:prstGeom>
          <a:ln w="76200">
            <a:solidFill>
              <a:schemeClr val="accent4"/>
            </a:solidFill>
          </a:ln>
        </p:spPr>
        <p:style>
          <a:lnRef idx="3">
            <a:schemeClr val="accent4"/>
          </a:lnRef>
          <a:fillRef idx="0">
            <a:schemeClr val="accent4"/>
          </a:fillRef>
          <a:effectRef idx="2">
            <a:schemeClr val="accent4"/>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8037" y="5919788"/>
            <a:ext cx="771525" cy="847725"/>
          </a:xfrm>
          <a:prstGeom prst="rect">
            <a:avLst/>
          </a:prstGeom>
        </p:spPr>
      </p:pic>
      <p:sp>
        <p:nvSpPr>
          <p:cNvPr id="8" name="Rectangle 4"/>
          <p:cNvSpPr>
            <a:spLocks noChangeArrowheads="1"/>
          </p:cNvSpPr>
          <p:nvPr/>
        </p:nvSpPr>
        <p:spPr bwMode="auto">
          <a:xfrm>
            <a:off x="119752" y="2115238"/>
            <a:ext cx="393954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1" hangingPunct="1">
              <a:defRPr/>
            </a:pPr>
            <a:r>
              <a:rPr lang="en-US" altLang="en-US" sz="2400" dirty="0" smtClean="0">
                <a:latin typeface="Arial Black" panose="020B0A04020102020204" pitchFamily="34" charset="0"/>
              </a:rPr>
              <a:t>State workers </a:t>
            </a:r>
            <a:r>
              <a:rPr lang="en-US" altLang="en-US" sz="2400" b="1" u="sng" dirty="0">
                <a:latin typeface="Arial Black" panose="020B0A04020102020204" pitchFamily="34" charset="0"/>
              </a:rPr>
              <a:t>cannot</a:t>
            </a:r>
            <a:r>
              <a:rPr lang="en-US" altLang="en-US" sz="2400" dirty="0">
                <a:latin typeface="Arial Black" panose="020B0A04020102020204" pitchFamily="34" charset="0"/>
              </a:rPr>
              <a:t> accept any additional compensation for doing </a:t>
            </a:r>
            <a:r>
              <a:rPr lang="en-US" altLang="en-US" sz="2400" dirty="0" smtClean="0">
                <a:latin typeface="Arial Black" panose="020B0A04020102020204" pitchFamily="34" charset="0"/>
              </a:rPr>
              <a:t>their </a:t>
            </a:r>
            <a:r>
              <a:rPr lang="en-US" altLang="en-US" sz="2400" dirty="0">
                <a:latin typeface="Arial Black" panose="020B0A04020102020204" pitchFamily="34" charset="0"/>
              </a:rPr>
              <a:t>job.</a:t>
            </a:r>
            <a:r>
              <a:rPr lang="en-US" altLang="en-US" sz="2400" dirty="0">
                <a:latin typeface="+mn-lt"/>
              </a:rPr>
              <a:t/>
            </a:r>
            <a:br>
              <a:rPr lang="en-US" altLang="en-US" sz="2400" dirty="0">
                <a:latin typeface="+mn-lt"/>
              </a:rPr>
            </a:br>
            <a:endParaRPr lang="en-US" altLang="en-US" sz="2400" b="1" dirty="0">
              <a:latin typeface="+mn-lt"/>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7620" y="955674"/>
            <a:ext cx="4556760" cy="5902325"/>
          </a:xfrm>
          <a:prstGeom prst="rect">
            <a:avLst/>
          </a:prstGeom>
        </p:spPr>
      </p:pic>
      <p:sp>
        <p:nvSpPr>
          <p:cNvPr id="11" name="Rectangle 4"/>
          <p:cNvSpPr>
            <a:spLocks noChangeArrowheads="1"/>
          </p:cNvSpPr>
          <p:nvPr/>
        </p:nvSpPr>
        <p:spPr bwMode="auto">
          <a:xfrm>
            <a:off x="8146733" y="4406177"/>
            <a:ext cx="425100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1" hangingPunct="1">
              <a:defRPr/>
            </a:pPr>
            <a:r>
              <a:rPr lang="en-US" altLang="en-US" sz="2400" dirty="0">
                <a:latin typeface="Arial Black" panose="020B0A04020102020204" pitchFamily="34" charset="0"/>
              </a:rPr>
              <a:t>This includes any money, thing of value, or financial benefit.</a:t>
            </a:r>
            <a:endParaRPr lang="en-US" altLang="en-US" sz="2400" b="1" dirty="0">
              <a:latin typeface="Arial Black" panose="020B0A04020102020204" pitchFamily="34" charset="0"/>
            </a:endParaRPr>
          </a:p>
        </p:txBody>
      </p:sp>
    </p:spTree>
    <p:extLst>
      <p:ext uri="{BB962C8B-B14F-4D97-AF65-F5344CB8AC3E}">
        <p14:creationId xmlns:p14="http://schemas.microsoft.com/office/powerpoint/2010/main" val="107650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250"/>
                                        <p:tgtEl>
                                          <p:spTgt spid="8"/>
                                        </p:tgtEl>
                                      </p:cBhvr>
                                    </p:animEffect>
                                  </p:childTnLst>
                                </p:cTn>
                              </p:par>
                            </p:childTnLst>
                          </p:cTn>
                        </p:par>
                        <p:par>
                          <p:cTn id="8" fill="hold">
                            <p:stCondLst>
                              <p:cond delay="1750"/>
                            </p:stCondLst>
                            <p:childTnLst>
                              <p:par>
                                <p:cTn id="9" presetID="2" presetClass="entr" presetSubtype="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500" fill="hold"/>
                                        <p:tgtEl>
                                          <p:spTgt spid="10"/>
                                        </p:tgtEl>
                                        <p:attrNameLst>
                                          <p:attrName>ppt_x</p:attrName>
                                        </p:attrNameLst>
                                      </p:cBhvr>
                                      <p:tavLst>
                                        <p:tav tm="0">
                                          <p:val>
                                            <p:strVal val="#ppt_x"/>
                                          </p:val>
                                        </p:tav>
                                        <p:tav tm="100000">
                                          <p:val>
                                            <p:strVal val="#ppt_x"/>
                                          </p:val>
                                        </p:tav>
                                      </p:tavLst>
                                    </p:anim>
                                    <p:anim calcmode="lin" valueType="num">
                                      <p:cBhvr additive="base">
                                        <p:cTn id="12" dur="1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3250"/>
                            </p:stCondLst>
                            <p:childTnLst>
                              <p:par>
                                <p:cTn id="14" presetID="10" presetClass="entr" presetSubtype="0" fill="hold" grpId="0" nodeType="afterEffect">
                                  <p:stCondLst>
                                    <p:cond delay="100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32263" y="766762"/>
            <a:ext cx="10515600" cy="2852737"/>
          </a:xfrm>
        </p:spPr>
        <p:txBody>
          <a:bodyPr/>
          <a:lstStyle/>
          <a:p>
            <a:r>
              <a:rPr lang="en-US" dirty="0" smtClean="0">
                <a:solidFill>
                  <a:schemeClr val="tx2"/>
                </a:solidFill>
              </a:rPr>
              <a:t>Let’s Get Ethical!</a:t>
            </a:r>
            <a:endParaRPr lang="en-US" dirty="0">
              <a:solidFill>
                <a:schemeClr val="tx2"/>
              </a:solidFill>
            </a:endParaRPr>
          </a:p>
        </p:txBody>
      </p:sp>
      <p:pic>
        <p:nvPicPr>
          <p:cNvPr id="4" name="Picture 3"/>
          <p:cNvPicPr>
            <a:picLocks noChangeAspect="1"/>
          </p:cNvPicPr>
          <p:nvPr/>
        </p:nvPicPr>
        <p:blipFill rotWithShape="1">
          <a:blip r:embed="rId3"/>
          <a:srcRect l="18150"/>
          <a:stretch/>
        </p:blipFill>
        <p:spPr>
          <a:xfrm>
            <a:off x="0" y="0"/>
            <a:ext cx="3900488" cy="686105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4480" y="1394997"/>
            <a:ext cx="7060860" cy="3064412"/>
          </a:xfrm>
          <a:prstGeom prst="rect">
            <a:avLst/>
          </a:prstGeom>
        </p:spPr>
      </p:pic>
    </p:spTree>
    <p:extLst>
      <p:ext uri="{BB962C8B-B14F-4D97-AF65-F5344CB8AC3E}">
        <p14:creationId xmlns:p14="http://schemas.microsoft.com/office/powerpoint/2010/main" val="7076235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2192000" cy="1057618"/>
          </a:xfrm>
          <a:solidFill>
            <a:schemeClr val="accent5">
              <a:lumMod val="50000"/>
            </a:schemeClr>
          </a:solidFill>
        </p:spPr>
        <p:txBody>
          <a:bodyPr>
            <a:normAutofit fontScale="90000"/>
          </a:bodyPr>
          <a:lstStyle/>
          <a:p>
            <a:r>
              <a:rPr lang="en-US" dirty="0" smtClean="0">
                <a:solidFill>
                  <a:schemeClr val="bg1"/>
                </a:solidFill>
              </a:rPr>
              <a:t/>
            </a:r>
            <a:br>
              <a:rPr lang="en-US" dirty="0" smtClean="0">
                <a:solidFill>
                  <a:schemeClr val="bg1"/>
                </a:solidFill>
              </a:rPr>
            </a:br>
            <a:r>
              <a:rPr lang="en-US" dirty="0" smtClean="0">
                <a:solidFill>
                  <a:schemeClr val="bg1"/>
                </a:solidFill>
              </a:rPr>
              <a:t>  Conflicts of Interests </a:t>
            </a:r>
            <a:r>
              <a:rPr lang="en-US" dirty="0" smtClean="0"/>
              <a:t/>
            </a:r>
            <a:br>
              <a:rPr lang="en-US" dirty="0" smtClean="0"/>
            </a:br>
            <a:endParaRPr lang="en-US" dirty="0">
              <a:solidFill>
                <a:schemeClr val="bg1"/>
              </a:solidFill>
            </a:endParaRPr>
          </a:p>
        </p:txBody>
      </p:sp>
      <p:cxnSp>
        <p:nvCxnSpPr>
          <p:cNvPr id="6" name="Straight Connector 5"/>
          <p:cNvCxnSpPr/>
          <p:nvPr/>
        </p:nvCxnSpPr>
        <p:spPr>
          <a:xfrm>
            <a:off x="0" y="1057620"/>
            <a:ext cx="12192000" cy="0"/>
          </a:xfrm>
          <a:prstGeom prst="line">
            <a:avLst/>
          </a:prstGeom>
          <a:ln w="76200">
            <a:solidFill>
              <a:schemeClr val="accent4"/>
            </a:solidFill>
          </a:ln>
        </p:spPr>
        <p:style>
          <a:lnRef idx="3">
            <a:schemeClr val="accent4"/>
          </a:lnRef>
          <a:fillRef idx="0">
            <a:schemeClr val="accent4"/>
          </a:fillRef>
          <a:effectRef idx="2">
            <a:schemeClr val="accent4"/>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8037" y="5919788"/>
            <a:ext cx="771525" cy="847725"/>
          </a:xfrm>
          <a:prstGeom prst="rect">
            <a:avLst/>
          </a:prstGeom>
        </p:spPr>
      </p:pic>
      <p:sp>
        <p:nvSpPr>
          <p:cNvPr id="15" name="Left Arrow 14"/>
          <p:cNvSpPr/>
          <p:nvPr/>
        </p:nvSpPr>
        <p:spPr>
          <a:xfrm>
            <a:off x="-1" y="1556729"/>
            <a:ext cx="11817928" cy="1935032"/>
          </a:xfrm>
          <a:prstGeom prst="leftArrow">
            <a:avLst/>
          </a:prstGeom>
          <a:solidFill>
            <a:srgbClr val="002060"/>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3066585" y="2660525"/>
            <a:ext cx="9125415" cy="2070935"/>
          </a:xfrm>
          <a:prstGeom prst="rightArrow">
            <a:avLst/>
          </a:prstGeom>
          <a:solidFill>
            <a:schemeClr val="accent3"/>
          </a:solidFill>
          <a:ln w="28575">
            <a:solidFill>
              <a:schemeClr val="tx1"/>
            </a:solidFill>
          </a:ln>
          <a:effectLst>
            <a:innerShdw blurRad="63500" dist="50800" dir="13500000">
              <a:prstClr val="black">
                <a:alpha val="50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 Arrow 16"/>
          <p:cNvSpPr/>
          <p:nvPr/>
        </p:nvSpPr>
        <p:spPr>
          <a:xfrm>
            <a:off x="1771712" y="3946710"/>
            <a:ext cx="10420288" cy="1884556"/>
          </a:xfrm>
          <a:prstGeom prst="leftArrow">
            <a:avLst/>
          </a:prstGeom>
          <a:solidFill>
            <a:srgbClr val="002060"/>
          </a:solidFill>
          <a:ln w="38100">
            <a:solidFill>
              <a:schemeClr val="accent3"/>
            </a:solidFill>
          </a:ln>
          <a:effectLst>
            <a:innerShdw blurRad="63500" dist="50800" dir="18900000">
              <a:prstClr val="black">
                <a:alpha val="50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919341" y="2306979"/>
            <a:ext cx="7979243" cy="769441"/>
          </a:xfrm>
          <a:prstGeom prst="rect">
            <a:avLst/>
          </a:prstGeom>
        </p:spPr>
        <p:txBody>
          <a:bodyPr wrap="square">
            <a:spAutoFit/>
          </a:bodyPr>
          <a:lstStyle/>
          <a:p>
            <a:r>
              <a:rPr lang="en-US" sz="2400" dirty="0">
                <a:solidFill>
                  <a:schemeClr val="accent3"/>
                </a:solidFill>
                <a:latin typeface="Arial Black" panose="020B0A04020102020204" pitchFamily="34" charset="0"/>
              </a:rPr>
              <a:t>COI: Decisions and Votes – IC </a:t>
            </a:r>
            <a:r>
              <a:rPr lang="en-US" sz="2400" dirty="0" smtClean="0">
                <a:solidFill>
                  <a:schemeClr val="accent3"/>
                </a:solidFill>
                <a:latin typeface="Arial Black" panose="020B0A04020102020204" pitchFamily="34" charset="0"/>
              </a:rPr>
              <a:t>4-2-6-9</a:t>
            </a:r>
          </a:p>
          <a:p>
            <a:endParaRPr lang="en-US" sz="2000" dirty="0">
              <a:latin typeface="Arial Black" panose="020B0A04020102020204" pitchFamily="34" charset="0"/>
            </a:endParaRPr>
          </a:p>
        </p:txBody>
      </p:sp>
      <p:sp>
        <p:nvSpPr>
          <p:cNvPr id="20" name="Rectangle 19"/>
          <p:cNvSpPr/>
          <p:nvPr/>
        </p:nvSpPr>
        <p:spPr>
          <a:xfrm>
            <a:off x="4262537" y="3183037"/>
            <a:ext cx="6096000" cy="1077218"/>
          </a:xfrm>
          <a:prstGeom prst="rect">
            <a:avLst/>
          </a:prstGeom>
        </p:spPr>
        <p:txBody>
          <a:bodyPr>
            <a:spAutoFit/>
          </a:bodyPr>
          <a:lstStyle/>
          <a:p>
            <a:endParaRPr lang="en-US" sz="2000" dirty="0">
              <a:latin typeface="Arial Black" panose="020B0A04020102020204" pitchFamily="34" charset="0"/>
            </a:endParaRPr>
          </a:p>
          <a:p>
            <a:r>
              <a:rPr lang="en-US" sz="2400" dirty="0">
                <a:solidFill>
                  <a:srgbClr val="002060"/>
                </a:solidFill>
                <a:latin typeface="Arial Black" panose="020B0A04020102020204" pitchFamily="34" charset="0"/>
              </a:rPr>
              <a:t>COI: Contracts – IC </a:t>
            </a:r>
            <a:r>
              <a:rPr lang="en-US" sz="2400" dirty="0" smtClean="0">
                <a:solidFill>
                  <a:srgbClr val="002060"/>
                </a:solidFill>
                <a:latin typeface="Arial Black" panose="020B0A04020102020204" pitchFamily="34" charset="0"/>
              </a:rPr>
              <a:t>4-2-6-10.5</a:t>
            </a:r>
          </a:p>
          <a:p>
            <a:endParaRPr lang="en-US" sz="2000" dirty="0">
              <a:latin typeface="Arial Black" panose="020B0A04020102020204" pitchFamily="34" charset="0"/>
            </a:endParaRPr>
          </a:p>
        </p:txBody>
      </p:sp>
      <p:sp>
        <p:nvSpPr>
          <p:cNvPr id="21" name="Rectangle 20"/>
          <p:cNvSpPr/>
          <p:nvPr/>
        </p:nvSpPr>
        <p:spPr>
          <a:xfrm>
            <a:off x="3066585" y="4473489"/>
            <a:ext cx="8229600" cy="830997"/>
          </a:xfrm>
          <a:prstGeom prst="rect">
            <a:avLst/>
          </a:prstGeom>
        </p:spPr>
        <p:txBody>
          <a:bodyPr wrap="square">
            <a:spAutoFit/>
          </a:bodyPr>
          <a:lstStyle/>
          <a:p>
            <a:r>
              <a:rPr lang="en-US" sz="2400" dirty="0" smtClean="0">
                <a:solidFill>
                  <a:schemeClr val="accent3"/>
                </a:solidFill>
                <a:latin typeface="Arial Black" panose="020B0A04020102020204" pitchFamily="34" charset="0"/>
              </a:rPr>
              <a:t>COI</a:t>
            </a:r>
            <a:r>
              <a:rPr lang="en-US" sz="2400" dirty="0">
                <a:solidFill>
                  <a:schemeClr val="accent3"/>
                </a:solidFill>
                <a:latin typeface="Arial Black" panose="020B0A04020102020204" pitchFamily="34" charset="0"/>
              </a:rPr>
              <a:t>: Outside </a:t>
            </a:r>
            <a:r>
              <a:rPr lang="en-US" sz="2400" dirty="0" smtClean="0">
                <a:solidFill>
                  <a:schemeClr val="accent3"/>
                </a:solidFill>
                <a:latin typeface="Arial Black" panose="020B0A04020102020204" pitchFamily="34" charset="0"/>
              </a:rPr>
              <a:t>employment/moonlighting </a:t>
            </a:r>
          </a:p>
          <a:p>
            <a:r>
              <a:rPr lang="en-US" sz="2400" dirty="0" smtClean="0">
                <a:solidFill>
                  <a:schemeClr val="accent3"/>
                </a:solidFill>
                <a:latin typeface="Arial Black" panose="020B0A04020102020204" pitchFamily="34" charset="0"/>
              </a:rPr>
              <a:t>– </a:t>
            </a:r>
            <a:r>
              <a:rPr lang="en-US" sz="2400" dirty="0">
                <a:solidFill>
                  <a:schemeClr val="accent3"/>
                </a:solidFill>
                <a:latin typeface="Arial Black" panose="020B0A04020102020204" pitchFamily="34" charset="0"/>
              </a:rPr>
              <a:t>IC 4-2-6-5.5 </a:t>
            </a:r>
          </a:p>
        </p:txBody>
      </p:sp>
    </p:spTree>
    <p:extLst>
      <p:ext uri="{BB962C8B-B14F-4D97-AF65-F5344CB8AC3E}">
        <p14:creationId xmlns:p14="http://schemas.microsoft.com/office/powerpoint/2010/main" val="58002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0-#ppt_w/2"/>
                                          </p:val>
                                        </p:tav>
                                        <p:tav tm="100000">
                                          <p:val>
                                            <p:strVal val="#ppt_x"/>
                                          </p:val>
                                        </p:tav>
                                      </p:tavLst>
                                    </p:anim>
                                    <p:anim calcmode="lin" valueType="num">
                                      <p:cBhvr additive="base">
                                        <p:cTn id="14"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1+#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2192000" cy="1057618"/>
          </a:xfrm>
          <a:solidFill>
            <a:schemeClr val="accent5">
              <a:lumMod val="50000"/>
            </a:schemeClr>
          </a:solidFill>
        </p:spPr>
        <p:txBody>
          <a:bodyPr>
            <a:normAutofit fontScale="90000"/>
          </a:bodyPr>
          <a:lstStyle/>
          <a:p>
            <a:r>
              <a:rPr lang="en-US" dirty="0" smtClean="0">
                <a:solidFill>
                  <a:schemeClr val="bg1"/>
                </a:solidFill>
              </a:rPr>
              <a:t/>
            </a:r>
            <a:br>
              <a:rPr lang="en-US" dirty="0" smtClean="0">
                <a:solidFill>
                  <a:schemeClr val="bg1"/>
                </a:solidFill>
              </a:rPr>
            </a:br>
            <a:r>
              <a:rPr lang="en-US" dirty="0" smtClean="0">
                <a:solidFill>
                  <a:schemeClr val="bg1"/>
                </a:solidFill>
              </a:rPr>
              <a:t>  Conflicts of Interests </a:t>
            </a:r>
            <a:r>
              <a:rPr lang="en-US" dirty="0" smtClean="0"/>
              <a:t/>
            </a:r>
            <a:br>
              <a:rPr lang="en-US" dirty="0" smtClean="0"/>
            </a:br>
            <a:endParaRPr lang="en-US" dirty="0">
              <a:solidFill>
                <a:schemeClr val="bg1"/>
              </a:solidFill>
            </a:endParaRPr>
          </a:p>
        </p:txBody>
      </p:sp>
      <p:cxnSp>
        <p:nvCxnSpPr>
          <p:cNvPr id="6" name="Straight Connector 5"/>
          <p:cNvCxnSpPr/>
          <p:nvPr/>
        </p:nvCxnSpPr>
        <p:spPr>
          <a:xfrm>
            <a:off x="0" y="1057620"/>
            <a:ext cx="12192000" cy="0"/>
          </a:xfrm>
          <a:prstGeom prst="line">
            <a:avLst/>
          </a:prstGeom>
          <a:ln w="76200">
            <a:solidFill>
              <a:schemeClr val="accent4"/>
            </a:solidFill>
          </a:ln>
        </p:spPr>
        <p:style>
          <a:lnRef idx="3">
            <a:schemeClr val="accent4"/>
          </a:lnRef>
          <a:fillRef idx="0">
            <a:schemeClr val="accent4"/>
          </a:fillRef>
          <a:effectRef idx="2">
            <a:schemeClr val="accent4"/>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8037" y="5919788"/>
            <a:ext cx="771525" cy="847725"/>
          </a:xfrm>
          <a:prstGeom prst="rect">
            <a:avLst/>
          </a:prstGeom>
        </p:spPr>
      </p:pic>
      <p:sp>
        <p:nvSpPr>
          <p:cNvPr id="8" name="Text Placeholder 7"/>
          <p:cNvSpPr txBox="1">
            <a:spLocks/>
          </p:cNvSpPr>
          <p:nvPr/>
        </p:nvSpPr>
        <p:spPr>
          <a:xfrm>
            <a:off x="1968504" y="1266825"/>
            <a:ext cx="8229600" cy="5184776"/>
          </a:xfrm>
          <a:prstGeom prst="rect">
            <a:avLst/>
          </a:prstGeom>
        </p:spPr>
        <p:txBody>
          <a:bodyPr lIns="0" rIns="0"/>
          <a:lstStyle>
            <a:lvl1pPr marL="228600" indent="-228600" algn="l" defTabSz="914400" rtl="0" eaLnBrk="1" latinLnBrk="0" hangingPunct="1">
              <a:spcBef>
                <a:spcPct val="20000"/>
              </a:spcBef>
              <a:buClr>
                <a:srgbClr val="F15D22"/>
              </a:buClr>
              <a:buFont typeface="Arial" pitchFamily="34" charset="0"/>
              <a:buChar char="•"/>
              <a:tabLst>
                <a:tab pos="457200" algn="l"/>
              </a:tabLst>
              <a:defRPr sz="2600" kern="1200">
                <a:solidFill>
                  <a:srgbClr val="343735"/>
                </a:solidFill>
                <a:latin typeface="+mn-lt"/>
                <a:ea typeface="+mn-ea"/>
                <a:cs typeface="+mn-cs"/>
              </a:defRPr>
            </a:lvl1pPr>
            <a:lvl2pPr marL="514350" indent="-266700" algn="l" defTabSz="914400" rtl="0" eaLnBrk="1" latinLnBrk="0" hangingPunct="1">
              <a:spcBef>
                <a:spcPts val="600"/>
              </a:spcBef>
              <a:buClr>
                <a:srgbClr val="F15D22"/>
              </a:buClr>
              <a:buSzPct val="90000"/>
              <a:buFont typeface="Arial" pitchFamily="34" charset="0"/>
              <a:buChar char="–"/>
              <a:defRPr sz="2400" kern="1200">
                <a:solidFill>
                  <a:srgbClr val="343735"/>
                </a:solidFill>
                <a:latin typeface="+mn-lt"/>
                <a:ea typeface="+mn-ea"/>
                <a:cs typeface="+mn-cs"/>
              </a:defRPr>
            </a:lvl2pPr>
            <a:lvl3pPr marL="681038" indent="-166688" algn="l" defTabSz="914400" rtl="0" eaLnBrk="1" latinLnBrk="0" hangingPunct="1">
              <a:spcBef>
                <a:spcPct val="20000"/>
              </a:spcBef>
              <a:buClr>
                <a:srgbClr val="F15D22"/>
              </a:buClr>
              <a:buFont typeface="Arial" pitchFamily="34" charset="0"/>
              <a:buChar char="•"/>
              <a:defRPr sz="2200" kern="1200">
                <a:solidFill>
                  <a:srgbClr val="343735"/>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None/>
              <a:tabLst>
                <a:tab pos="457200" algn="l"/>
                <a:tab pos="914400" algn="l"/>
                <a:tab pos="1714500" algn="r"/>
                <a:tab pos="2057400" algn="l"/>
              </a:tabLst>
            </a:pPr>
            <a:endParaRPr lang="en-US" sz="2400" dirty="0" smtClean="0">
              <a:solidFill>
                <a:srgbClr val="0093D0"/>
              </a:solidFill>
            </a:endParaRPr>
          </a:p>
          <a:p>
            <a:pPr marL="0" indent="0">
              <a:spcBef>
                <a:spcPts val="600"/>
              </a:spcBef>
              <a:buNone/>
              <a:tabLst>
                <a:tab pos="457200" algn="l"/>
                <a:tab pos="914400" algn="l"/>
                <a:tab pos="1714500" algn="r"/>
                <a:tab pos="2057400" algn="l"/>
              </a:tabLst>
            </a:pPr>
            <a:endParaRPr lang="en-US" sz="2800" dirty="0">
              <a:solidFill>
                <a:srgbClr val="0093D0"/>
              </a:solidFill>
            </a:endParaRPr>
          </a:p>
          <a:p>
            <a:pPr marL="0" indent="0">
              <a:buNone/>
            </a:pPr>
            <a:r>
              <a:rPr lang="en-US" sz="2800" b="1" dirty="0" smtClean="0">
                <a:latin typeface="+mj-lt"/>
                <a:cs typeface="Arial" panose="020B0604020202020204" pitchFamily="34" charset="0"/>
              </a:rPr>
              <a:t>State Workers: </a:t>
            </a:r>
          </a:p>
          <a:p>
            <a:pPr marL="0" indent="0">
              <a:buNone/>
            </a:pPr>
            <a:r>
              <a:rPr lang="en-US" sz="2800" dirty="0" smtClean="0">
                <a:latin typeface="+mj-lt"/>
                <a:cs typeface="Arial" panose="020B0604020202020204" pitchFamily="34" charset="0"/>
              </a:rPr>
              <a:t>	</a:t>
            </a:r>
            <a:r>
              <a:rPr lang="en-US" sz="2800" dirty="0" smtClean="0">
                <a:latin typeface="+mj-lt"/>
                <a:cs typeface="Arial" panose="020B0604020202020204" pitchFamily="34" charset="0"/>
                <a:sym typeface="Wingdings" panose="05000000000000000000" pitchFamily="2" charset="2"/>
              </a:rPr>
              <a:t> </a:t>
            </a:r>
            <a:r>
              <a:rPr lang="en-US" sz="2800" dirty="0" smtClean="0">
                <a:latin typeface="+mj-lt"/>
                <a:cs typeface="Arial" panose="020B0604020202020204" pitchFamily="34" charset="0"/>
              </a:rPr>
              <a:t>Do not </a:t>
            </a:r>
            <a:r>
              <a:rPr lang="en-US" sz="2800" dirty="0">
                <a:latin typeface="+mj-lt"/>
                <a:cs typeface="Arial" panose="020B0604020202020204" pitchFamily="34" charset="0"/>
              </a:rPr>
              <a:t>participate in decisions/votes, or related </a:t>
            </a:r>
            <a:r>
              <a:rPr lang="en-US" sz="2800" dirty="0" smtClean="0">
                <a:latin typeface="+mj-lt"/>
                <a:cs typeface="Arial" panose="020B0604020202020204" pitchFamily="34" charset="0"/>
              </a:rPr>
              <a:t>	matters</a:t>
            </a:r>
            <a:r>
              <a:rPr lang="en-US" sz="2800" dirty="0">
                <a:latin typeface="+mj-lt"/>
                <a:cs typeface="Arial" panose="020B0604020202020204" pitchFamily="34" charset="0"/>
              </a:rPr>
              <a:t>, if you know that </a:t>
            </a:r>
            <a:r>
              <a:rPr lang="en-US" sz="2800" b="1" dirty="0">
                <a:latin typeface="+mj-lt"/>
                <a:cs typeface="Arial" panose="020B0604020202020204" pitchFamily="34" charset="0"/>
              </a:rPr>
              <a:t>you</a:t>
            </a:r>
            <a:r>
              <a:rPr lang="en-US" sz="2800" dirty="0">
                <a:latin typeface="+mj-lt"/>
                <a:cs typeface="Arial" panose="020B0604020202020204" pitchFamily="34" charset="0"/>
              </a:rPr>
              <a:t>, an immediate </a:t>
            </a:r>
            <a:r>
              <a:rPr lang="en-US" sz="2800" b="1" dirty="0">
                <a:latin typeface="+mj-lt"/>
                <a:cs typeface="Arial" panose="020B0604020202020204" pitchFamily="34" charset="0"/>
              </a:rPr>
              <a:t>family </a:t>
            </a:r>
            <a:r>
              <a:rPr lang="en-US" sz="2800" b="1" dirty="0" smtClean="0">
                <a:latin typeface="+mj-lt"/>
                <a:cs typeface="Arial" panose="020B0604020202020204" pitchFamily="34" charset="0"/>
              </a:rPr>
              <a:t>	member</a:t>
            </a:r>
            <a:r>
              <a:rPr lang="en-US" sz="2800" dirty="0">
                <a:latin typeface="+mj-lt"/>
                <a:cs typeface="Arial" panose="020B0604020202020204" pitchFamily="34" charset="0"/>
              </a:rPr>
              <a:t>, a </a:t>
            </a:r>
            <a:r>
              <a:rPr lang="en-US" sz="2800" b="1" dirty="0">
                <a:latin typeface="+mj-lt"/>
                <a:cs typeface="Arial" panose="020B0604020202020204" pitchFamily="34" charset="0"/>
              </a:rPr>
              <a:t>business organization </a:t>
            </a:r>
            <a:r>
              <a:rPr lang="en-US" sz="2800" dirty="0">
                <a:latin typeface="+mj-lt"/>
                <a:cs typeface="Arial" panose="020B0604020202020204" pitchFamily="34" charset="0"/>
              </a:rPr>
              <a:t>you serve (as </a:t>
            </a:r>
            <a:r>
              <a:rPr lang="en-US" sz="2800" dirty="0" smtClean="0">
                <a:latin typeface="+mj-lt"/>
                <a:cs typeface="Arial" panose="020B0604020202020204" pitchFamily="34" charset="0"/>
              </a:rPr>
              <a:t>	employee</a:t>
            </a:r>
            <a:r>
              <a:rPr lang="en-US" sz="2800" dirty="0">
                <a:latin typeface="+mj-lt"/>
                <a:cs typeface="Arial" panose="020B0604020202020204" pitchFamily="34" charset="0"/>
              </a:rPr>
              <a:t>, director, officer, member, etc.), or any </a:t>
            </a:r>
            <a:r>
              <a:rPr lang="en-US" sz="2800" dirty="0" smtClean="0">
                <a:latin typeface="+mj-lt"/>
                <a:cs typeface="Arial" panose="020B0604020202020204" pitchFamily="34" charset="0"/>
              </a:rPr>
              <a:t>	person/organization </a:t>
            </a:r>
            <a:r>
              <a:rPr lang="en-US" sz="2800" dirty="0">
                <a:latin typeface="+mj-lt"/>
                <a:cs typeface="Arial" panose="020B0604020202020204" pitchFamily="34" charset="0"/>
              </a:rPr>
              <a:t>with whom you are </a:t>
            </a:r>
            <a:r>
              <a:rPr lang="en-US" sz="2800" b="1" dirty="0">
                <a:latin typeface="+mj-lt"/>
                <a:cs typeface="Arial" panose="020B0604020202020204" pitchFamily="34" charset="0"/>
              </a:rPr>
              <a:t>negotiating </a:t>
            </a:r>
            <a:r>
              <a:rPr lang="en-US" sz="2800" b="1" dirty="0" smtClean="0">
                <a:latin typeface="+mj-lt"/>
                <a:cs typeface="Arial" panose="020B0604020202020204" pitchFamily="34" charset="0"/>
              </a:rPr>
              <a:t>	employment </a:t>
            </a:r>
            <a:r>
              <a:rPr lang="en-US" sz="2800" dirty="0">
                <a:latin typeface="+mj-lt"/>
                <a:cs typeface="Arial" panose="020B0604020202020204" pitchFamily="34" charset="0"/>
              </a:rPr>
              <a:t>has a </a:t>
            </a:r>
            <a:r>
              <a:rPr lang="en-US" sz="2800" i="1" dirty="0">
                <a:latin typeface="+mj-lt"/>
                <a:cs typeface="Arial" panose="020B0604020202020204" pitchFamily="34" charset="0"/>
              </a:rPr>
              <a:t>financial interest </a:t>
            </a:r>
            <a:r>
              <a:rPr lang="en-US" sz="2800" dirty="0">
                <a:latin typeface="+mj-lt"/>
                <a:cs typeface="Arial" panose="020B0604020202020204" pitchFamily="34" charset="0"/>
              </a:rPr>
              <a:t>in the outcome. </a:t>
            </a:r>
            <a:r>
              <a:rPr lang="en-US" sz="2800" b="1" dirty="0">
                <a:latin typeface="+mj-lt"/>
                <a:cs typeface="Arial" panose="020B0604020202020204" pitchFamily="34" charset="0"/>
              </a:rPr>
              <a:t> </a:t>
            </a:r>
          </a:p>
        </p:txBody>
      </p:sp>
    </p:spTree>
    <p:extLst>
      <p:ext uri="{BB962C8B-B14F-4D97-AF65-F5344CB8AC3E}">
        <p14:creationId xmlns:p14="http://schemas.microsoft.com/office/powerpoint/2010/main" val="14323499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mt="23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2192000" cy="1057618"/>
          </a:xfrm>
          <a:solidFill>
            <a:schemeClr val="accent5">
              <a:lumMod val="50000"/>
            </a:schemeClr>
          </a:solidFill>
        </p:spPr>
        <p:txBody>
          <a:bodyPr>
            <a:normAutofit fontScale="90000"/>
          </a:bodyPr>
          <a:lstStyle/>
          <a:p>
            <a:r>
              <a:rPr lang="en-US" dirty="0" smtClean="0">
                <a:solidFill>
                  <a:schemeClr val="bg1"/>
                </a:solidFill>
              </a:rPr>
              <a:t/>
            </a:r>
            <a:br>
              <a:rPr lang="en-US" dirty="0" smtClean="0">
                <a:solidFill>
                  <a:schemeClr val="bg1"/>
                </a:solidFill>
              </a:rPr>
            </a:br>
            <a:r>
              <a:rPr lang="en-US" dirty="0" smtClean="0">
                <a:solidFill>
                  <a:schemeClr val="bg1"/>
                </a:solidFill>
              </a:rPr>
              <a:t>  COI: Areas of Concern </a:t>
            </a:r>
            <a:r>
              <a:rPr lang="en-US" dirty="0" smtClean="0"/>
              <a:t/>
            </a:r>
            <a:br>
              <a:rPr lang="en-US" dirty="0" smtClean="0"/>
            </a:br>
            <a:endParaRPr lang="en-US" dirty="0">
              <a:solidFill>
                <a:schemeClr val="bg1"/>
              </a:solidFill>
            </a:endParaRPr>
          </a:p>
        </p:txBody>
      </p:sp>
      <p:cxnSp>
        <p:nvCxnSpPr>
          <p:cNvPr id="6" name="Straight Connector 5"/>
          <p:cNvCxnSpPr/>
          <p:nvPr/>
        </p:nvCxnSpPr>
        <p:spPr>
          <a:xfrm>
            <a:off x="0" y="1057620"/>
            <a:ext cx="12192000" cy="0"/>
          </a:xfrm>
          <a:prstGeom prst="line">
            <a:avLst/>
          </a:prstGeom>
          <a:ln w="76200">
            <a:solidFill>
              <a:schemeClr val="accent4"/>
            </a:solidFill>
          </a:ln>
        </p:spPr>
        <p:style>
          <a:lnRef idx="3">
            <a:schemeClr val="accent4"/>
          </a:lnRef>
          <a:fillRef idx="0">
            <a:schemeClr val="accent4"/>
          </a:fillRef>
          <a:effectRef idx="2">
            <a:schemeClr val="accent4"/>
          </a:effectRef>
          <a:fontRef idx="minor">
            <a:schemeClr val="tx1"/>
          </a:fontRef>
        </p:style>
      </p:cxn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8037" y="5919788"/>
            <a:ext cx="771525" cy="847725"/>
          </a:xfrm>
          <a:prstGeom prst="rect">
            <a:avLst/>
          </a:prstGeom>
        </p:spPr>
      </p:pic>
      <p:sp>
        <p:nvSpPr>
          <p:cNvPr id="8" name="Text Placeholder 7"/>
          <p:cNvSpPr txBox="1">
            <a:spLocks/>
          </p:cNvSpPr>
          <p:nvPr/>
        </p:nvSpPr>
        <p:spPr>
          <a:xfrm>
            <a:off x="987197" y="2270435"/>
            <a:ext cx="8229600" cy="5184776"/>
          </a:xfrm>
          <a:prstGeom prst="rect">
            <a:avLst/>
          </a:prstGeom>
          <a:noFill/>
        </p:spPr>
        <p:txBody>
          <a:bodyPr lIns="0" rIns="0"/>
          <a:lstStyle>
            <a:lvl1pPr marL="228600" indent="-228600" algn="l" defTabSz="914400" rtl="0" eaLnBrk="1" latinLnBrk="0" hangingPunct="1">
              <a:spcBef>
                <a:spcPct val="20000"/>
              </a:spcBef>
              <a:buClr>
                <a:srgbClr val="F15D22"/>
              </a:buClr>
              <a:buFont typeface="Arial" pitchFamily="34" charset="0"/>
              <a:buChar char="•"/>
              <a:tabLst>
                <a:tab pos="457200" algn="l"/>
              </a:tabLst>
              <a:defRPr sz="2600" kern="1200">
                <a:solidFill>
                  <a:srgbClr val="343735"/>
                </a:solidFill>
                <a:latin typeface="+mn-lt"/>
                <a:ea typeface="+mn-ea"/>
                <a:cs typeface="+mn-cs"/>
              </a:defRPr>
            </a:lvl1pPr>
            <a:lvl2pPr marL="514350" indent="-266700" algn="l" defTabSz="914400" rtl="0" eaLnBrk="1" latinLnBrk="0" hangingPunct="1">
              <a:spcBef>
                <a:spcPts val="600"/>
              </a:spcBef>
              <a:buClr>
                <a:srgbClr val="F15D22"/>
              </a:buClr>
              <a:buSzPct val="90000"/>
              <a:buFont typeface="Arial" pitchFamily="34" charset="0"/>
              <a:buChar char="–"/>
              <a:defRPr sz="2400" kern="1200">
                <a:solidFill>
                  <a:srgbClr val="343735"/>
                </a:solidFill>
                <a:latin typeface="+mn-lt"/>
                <a:ea typeface="+mn-ea"/>
                <a:cs typeface="+mn-cs"/>
              </a:defRPr>
            </a:lvl2pPr>
            <a:lvl3pPr marL="681038" indent="-166688" algn="l" defTabSz="914400" rtl="0" eaLnBrk="1" latinLnBrk="0" hangingPunct="1">
              <a:spcBef>
                <a:spcPct val="20000"/>
              </a:spcBef>
              <a:buClr>
                <a:srgbClr val="F15D22"/>
              </a:buClr>
              <a:buFont typeface="Arial" pitchFamily="34" charset="0"/>
              <a:buChar char="•"/>
              <a:defRPr sz="2200" kern="1200">
                <a:solidFill>
                  <a:srgbClr val="343735"/>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None/>
              <a:tabLst>
                <a:tab pos="457200" algn="l"/>
                <a:tab pos="914400" algn="l"/>
                <a:tab pos="1714500" algn="r"/>
                <a:tab pos="2057400" algn="l"/>
              </a:tabLst>
            </a:pPr>
            <a:endParaRPr lang="en-US" sz="2400" dirty="0" smtClean="0">
              <a:solidFill>
                <a:srgbClr val="0093D0"/>
              </a:solidFill>
            </a:endParaRPr>
          </a:p>
          <a:p>
            <a:pPr marL="0" indent="0">
              <a:spcBef>
                <a:spcPts val="600"/>
              </a:spcBef>
              <a:buNone/>
              <a:tabLst>
                <a:tab pos="457200" algn="l"/>
                <a:tab pos="914400" algn="l"/>
                <a:tab pos="1714500" algn="r"/>
                <a:tab pos="2057400" algn="l"/>
              </a:tabLst>
            </a:pPr>
            <a:endParaRPr lang="en-US" sz="2800" dirty="0">
              <a:solidFill>
                <a:srgbClr val="0093D0"/>
              </a:solidFill>
            </a:endParaRPr>
          </a:p>
          <a:p>
            <a:pPr marL="0" indent="0">
              <a:buNone/>
            </a:pPr>
            <a:r>
              <a:rPr lang="en-US" sz="3200" b="1" dirty="0" smtClean="0">
                <a:latin typeface="+mj-lt"/>
                <a:cs typeface="Arial" panose="020B0604020202020204" pitchFamily="34" charset="0"/>
                <a:sym typeface="Wingdings" panose="05000000000000000000" pitchFamily="2" charset="2"/>
              </a:rPr>
              <a:t> Relationships</a:t>
            </a:r>
          </a:p>
          <a:p>
            <a:pPr marL="0" indent="0">
              <a:buNone/>
            </a:pPr>
            <a:r>
              <a:rPr lang="en-US" sz="3200" b="1" dirty="0" smtClean="0">
                <a:latin typeface="+mj-lt"/>
                <a:cs typeface="Arial" panose="020B0604020202020204" pitchFamily="34" charset="0"/>
                <a:sym typeface="Wingdings" panose="05000000000000000000" pitchFamily="2" charset="2"/>
              </a:rPr>
              <a:t> Boards and Commissions</a:t>
            </a:r>
          </a:p>
          <a:p>
            <a:pPr marL="0" indent="0">
              <a:buNone/>
            </a:pPr>
            <a:r>
              <a:rPr lang="en-US" sz="3200" b="1" dirty="0" smtClean="0">
                <a:latin typeface="+mj-lt"/>
                <a:cs typeface="Arial" panose="020B0604020202020204" pitchFamily="34" charset="0"/>
                <a:sym typeface="Wingdings" panose="05000000000000000000" pitchFamily="2" charset="2"/>
              </a:rPr>
              <a:t> Employment Negotiations </a:t>
            </a:r>
          </a:p>
          <a:p>
            <a:pPr marL="0" indent="0">
              <a:buNone/>
            </a:pPr>
            <a:r>
              <a:rPr lang="en-US" sz="3200" b="1" dirty="0" smtClean="0">
                <a:latin typeface="+mj-lt"/>
                <a:cs typeface="Arial" panose="020B0604020202020204" pitchFamily="34" charset="0"/>
                <a:sym typeface="Wingdings" panose="05000000000000000000" pitchFamily="2" charset="2"/>
              </a:rPr>
              <a:t> Outside employment/moonlighting </a:t>
            </a:r>
          </a:p>
          <a:p>
            <a:pPr marL="0" indent="0">
              <a:buNone/>
            </a:pPr>
            <a:endParaRPr lang="en-US" sz="2800" dirty="0" smtClean="0">
              <a:latin typeface="+mj-lt"/>
              <a:cs typeface="Arial" panose="020B0604020202020204" pitchFamily="34" charset="0"/>
              <a:sym typeface="Wingdings" panose="05000000000000000000" pitchFamily="2" charset="2"/>
            </a:endParaRPr>
          </a:p>
          <a:p>
            <a:pPr marL="0" indent="0">
              <a:buNone/>
            </a:pPr>
            <a:endParaRPr lang="en-US" sz="2800" b="1" dirty="0">
              <a:latin typeface="+mj-lt"/>
              <a:cs typeface="Arial" panose="020B0604020202020204" pitchFamily="34" charset="0"/>
            </a:endParaRPr>
          </a:p>
        </p:txBody>
      </p:sp>
    </p:spTree>
    <p:extLst>
      <p:ext uri="{BB962C8B-B14F-4D97-AF65-F5344CB8AC3E}">
        <p14:creationId xmlns:p14="http://schemas.microsoft.com/office/powerpoint/2010/main" val="7642076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2192000" cy="1057618"/>
          </a:xfrm>
          <a:solidFill>
            <a:schemeClr val="accent5">
              <a:lumMod val="50000"/>
            </a:schemeClr>
          </a:solidFill>
        </p:spPr>
        <p:txBody>
          <a:bodyPr>
            <a:normAutofit fontScale="90000"/>
          </a:bodyPr>
          <a:lstStyle/>
          <a:p>
            <a:r>
              <a:rPr lang="en-US" dirty="0" smtClean="0">
                <a:solidFill>
                  <a:schemeClr val="bg1"/>
                </a:solidFill>
              </a:rPr>
              <a:t/>
            </a:r>
            <a:br>
              <a:rPr lang="en-US" dirty="0" smtClean="0">
                <a:solidFill>
                  <a:schemeClr val="bg1"/>
                </a:solidFill>
              </a:rPr>
            </a:br>
            <a:r>
              <a:rPr lang="en-US" dirty="0" smtClean="0">
                <a:solidFill>
                  <a:schemeClr val="bg1"/>
                </a:solidFill>
              </a:rPr>
              <a:t>  Outside employment </a:t>
            </a:r>
            <a:r>
              <a:rPr lang="en-US" dirty="0" smtClean="0"/>
              <a:t/>
            </a:r>
            <a:br>
              <a:rPr lang="en-US" dirty="0" smtClean="0"/>
            </a:br>
            <a:endParaRPr lang="en-US" dirty="0">
              <a:solidFill>
                <a:schemeClr val="bg1"/>
              </a:solidFill>
            </a:endParaRPr>
          </a:p>
        </p:txBody>
      </p:sp>
      <p:cxnSp>
        <p:nvCxnSpPr>
          <p:cNvPr id="6" name="Straight Connector 5"/>
          <p:cNvCxnSpPr/>
          <p:nvPr/>
        </p:nvCxnSpPr>
        <p:spPr>
          <a:xfrm>
            <a:off x="0" y="1057620"/>
            <a:ext cx="12192000" cy="0"/>
          </a:xfrm>
          <a:prstGeom prst="line">
            <a:avLst/>
          </a:prstGeom>
          <a:ln w="76200">
            <a:solidFill>
              <a:schemeClr val="accent4"/>
            </a:solidFill>
          </a:ln>
        </p:spPr>
        <p:style>
          <a:lnRef idx="3">
            <a:schemeClr val="accent4"/>
          </a:lnRef>
          <a:fillRef idx="0">
            <a:schemeClr val="accent4"/>
          </a:fillRef>
          <a:effectRef idx="2">
            <a:schemeClr val="accent4"/>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8037" y="5919788"/>
            <a:ext cx="771525" cy="847725"/>
          </a:xfrm>
          <a:prstGeom prst="rect">
            <a:avLst/>
          </a:prstGeom>
        </p:spPr>
      </p:pic>
      <p:sp>
        <p:nvSpPr>
          <p:cNvPr id="9" name="Content Placeholder 2"/>
          <p:cNvSpPr txBox="1">
            <a:spLocks/>
          </p:cNvSpPr>
          <p:nvPr/>
        </p:nvSpPr>
        <p:spPr>
          <a:xfrm>
            <a:off x="592672" y="2105784"/>
            <a:ext cx="10989472" cy="145883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800" b="1" dirty="0" smtClean="0">
                <a:latin typeface="+mj-lt"/>
                <a:cs typeface="Arial" panose="020B0604020202020204" pitchFamily="34" charset="0"/>
                <a:sym typeface="Wingdings" panose="05000000000000000000" pitchFamily="2" charset="2"/>
              </a:rPr>
              <a:t> </a:t>
            </a:r>
            <a:r>
              <a:rPr lang="en-US" sz="3000" b="1" dirty="0" smtClean="0">
                <a:latin typeface="+mj-lt"/>
                <a:cs typeface="Arial" panose="020B0604020202020204" pitchFamily="34" charset="0"/>
              </a:rPr>
              <a:t>State workers: </a:t>
            </a:r>
            <a:r>
              <a:rPr lang="en-US" sz="3000" dirty="0" smtClean="0">
                <a:latin typeface="+mj-lt"/>
                <a:cs typeface="Arial" panose="020B0604020202020204" pitchFamily="34" charset="0"/>
              </a:rPr>
              <a:t>do not take a second job that would conflict with your state job; do not use confidential information; do not use your state position for personal gain </a:t>
            </a:r>
          </a:p>
          <a:p>
            <a:endParaRPr lang="en-US" dirty="0" smtClean="0"/>
          </a:p>
        </p:txBody>
      </p:sp>
      <p:sp>
        <p:nvSpPr>
          <p:cNvPr id="10" name="Content Placeholder 2"/>
          <p:cNvSpPr txBox="1">
            <a:spLocks/>
          </p:cNvSpPr>
          <p:nvPr/>
        </p:nvSpPr>
        <p:spPr>
          <a:xfrm>
            <a:off x="592672" y="3564615"/>
            <a:ext cx="10989472" cy="2760687"/>
          </a:xfrm>
          <a:prstGeom prst="rect">
            <a:avLst/>
          </a:prstGeom>
        </p:spPr>
        <p:txBody>
          <a:bodyPr vert="horz" lIns="0" tIns="45720" rIns="0" bIns="45720" rtlCol="0">
            <a:normAutofit/>
          </a:bodyPr>
          <a:lstStyle>
            <a:lvl1pPr marL="228600" indent="-228600" algn="l" defTabSz="914400" rtl="0" eaLnBrk="1" latinLnBrk="0" hangingPunct="1">
              <a:lnSpc>
                <a:spcPts val="2700"/>
              </a:lnSpc>
              <a:spcBef>
                <a:spcPts val="1200"/>
              </a:spcBef>
              <a:buClr>
                <a:srgbClr val="F15D22"/>
              </a:buClr>
              <a:buFont typeface="Arial" pitchFamily="34" charset="0"/>
              <a:buChar char=" "/>
              <a:tabLst>
                <a:tab pos="457200" algn="l"/>
              </a:tabLst>
              <a:defRPr sz="2400" kern="1200">
                <a:solidFill>
                  <a:srgbClr val="343735"/>
                </a:solidFill>
                <a:latin typeface="+mn-lt"/>
                <a:ea typeface="+mn-ea"/>
                <a:cs typeface="+mn-cs"/>
              </a:defRPr>
            </a:lvl1pPr>
            <a:lvl2pPr marL="514350" indent="-266700" algn="l" defTabSz="914400" rtl="0" eaLnBrk="1" latinLnBrk="0" hangingPunct="1">
              <a:lnSpc>
                <a:spcPts val="2400"/>
              </a:lnSpc>
              <a:spcBef>
                <a:spcPts val="1200"/>
              </a:spcBef>
              <a:buClr>
                <a:srgbClr val="F15D22"/>
              </a:buClr>
              <a:buFont typeface="Arial" pitchFamily="34" charset="0"/>
              <a:buChar char=" "/>
              <a:defRPr sz="2200" kern="1200">
                <a:solidFill>
                  <a:srgbClr val="343735"/>
                </a:solidFill>
                <a:latin typeface="+mn-lt"/>
                <a:ea typeface="+mn-ea"/>
                <a:cs typeface="+mn-cs"/>
              </a:defRPr>
            </a:lvl2pPr>
            <a:lvl3pPr marL="681038" indent="-166688" algn="l" defTabSz="914400" rtl="0" eaLnBrk="1" latinLnBrk="0" hangingPunct="1">
              <a:lnSpc>
                <a:spcPts val="1900"/>
              </a:lnSpc>
              <a:spcBef>
                <a:spcPts val="1800"/>
              </a:spcBef>
              <a:buClr>
                <a:srgbClr val="F15D22"/>
              </a:buClr>
              <a:buFont typeface="Arial" pitchFamily="34" charset="0"/>
              <a:buChar char=" "/>
              <a:defRPr sz="2000" i="1" kern="1200">
                <a:solidFill>
                  <a:srgbClr val="343735"/>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endParaRPr lang="en-US" sz="2800" dirty="0" smtClean="0">
              <a:latin typeface="+mj-lt"/>
            </a:endParaRPr>
          </a:p>
          <a:p>
            <a:pPr marL="0" indent="0">
              <a:buNone/>
            </a:pPr>
            <a:r>
              <a:rPr lang="en-US" sz="2800" b="1" dirty="0" smtClean="0">
                <a:latin typeface="+mj-lt"/>
                <a:cs typeface="Arial" panose="020B0604020202020204" pitchFamily="34" charset="0"/>
                <a:sym typeface="Wingdings" panose="05000000000000000000" pitchFamily="2" charset="2"/>
              </a:rPr>
              <a:t> </a:t>
            </a:r>
            <a:r>
              <a:rPr lang="en-US" sz="2800" b="1" dirty="0" smtClean="0">
                <a:latin typeface="+mj-lt"/>
                <a:cs typeface="Arial" panose="020B0604020202020204" pitchFamily="34" charset="0"/>
              </a:rPr>
              <a:t>Regulated entities: </a:t>
            </a:r>
            <a:r>
              <a:rPr lang="en-US" sz="2800" dirty="0" smtClean="0">
                <a:latin typeface="+mj-lt"/>
                <a:cs typeface="Arial" panose="020B0604020202020204" pitchFamily="34" charset="0"/>
              </a:rPr>
              <a:t>though tempting to hire an expert in the field for contract work, consulting, etc. be careful that the state worker will not have any conflicts of interests  </a:t>
            </a:r>
          </a:p>
          <a:p>
            <a:pPr marL="247650" lvl="1" indent="0">
              <a:buNone/>
            </a:pPr>
            <a:endParaRPr lang="en-US" dirty="0" smtClean="0"/>
          </a:p>
        </p:txBody>
      </p:sp>
    </p:spTree>
    <p:extLst>
      <p:ext uri="{BB962C8B-B14F-4D97-AF65-F5344CB8AC3E}">
        <p14:creationId xmlns:p14="http://schemas.microsoft.com/office/powerpoint/2010/main" val="8362119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2192000" cy="1057618"/>
          </a:xfrm>
          <a:solidFill>
            <a:schemeClr val="accent5">
              <a:lumMod val="50000"/>
            </a:schemeClr>
          </a:solidFill>
        </p:spPr>
        <p:txBody>
          <a:bodyPr>
            <a:normAutofit fontScale="90000"/>
          </a:bodyPr>
          <a:lstStyle/>
          <a:p>
            <a:r>
              <a:rPr lang="en-US" dirty="0" smtClean="0">
                <a:solidFill>
                  <a:schemeClr val="bg1"/>
                </a:solidFill>
              </a:rPr>
              <a:t/>
            </a:r>
            <a:br>
              <a:rPr lang="en-US" dirty="0" smtClean="0">
                <a:solidFill>
                  <a:schemeClr val="bg1"/>
                </a:solidFill>
              </a:rPr>
            </a:br>
            <a:r>
              <a:rPr lang="en-US" dirty="0" smtClean="0">
                <a:solidFill>
                  <a:schemeClr val="bg1"/>
                </a:solidFill>
              </a:rPr>
              <a:t>  Post-employment </a:t>
            </a:r>
            <a:r>
              <a:rPr lang="en-US" dirty="0" smtClean="0"/>
              <a:t/>
            </a:r>
            <a:br>
              <a:rPr lang="en-US" dirty="0" smtClean="0"/>
            </a:br>
            <a:endParaRPr lang="en-US" dirty="0">
              <a:solidFill>
                <a:schemeClr val="bg1"/>
              </a:solidFill>
            </a:endParaRPr>
          </a:p>
        </p:txBody>
      </p:sp>
      <p:cxnSp>
        <p:nvCxnSpPr>
          <p:cNvPr id="6" name="Straight Connector 5"/>
          <p:cNvCxnSpPr/>
          <p:nvPr/>
        </p:nvCxnSpPr>
        <p:spPr>
          <a:xfrm>
            <a:off x="0" y="1057620"/>
            <a:ext cx="12192000" cy="0"/>
          </a:xfrm>
          <a:prstGeom prst="line">
            <a:avLst/>
          </a:prstGeom>
          <a:ln w="76200">
            <a:solidFill>
              <a:schemeClr val="accent4"/>
            </a:solidFill>
          </a:ln>
        </p:spPr>
        <p:style>
          <a:lnRef idx="3">
            <a:schemeClr val="accent4"/>
          </a:lnRef>
          <a:fillRef idx="0">
            <a:schemeClr val="accent4"/>
          </a:fillRef>
          <a:effectRef idx="2">
            <a:schemeClr val="accent4"/>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8037" y="5919788"/>
            <a:ext cx="771525" cy="847725"/>
          </a:xfrm>
          <a:prstGeom prst="rect">
            <a:avLst/>
          </a:prstGeom>
        </p:spPr>
      </p:pic>
      <p:sp>
        <p:nvSpPr>
          <p:cNvPr id="9" name="Content Placeholder 2"/>
          <p:cNvSpPr txBox="1">
            <a:spLocks/>
          </p:cNvSpPr>
          <p:nvPr/>
        </p:nvSpPr>
        <p:spPr>
          <a:xfrm>
            <a:off x="592672" y="1515869"/>
            <a:ext cx="10753725" cy="436917"/>
          </a:xfrm>
          <a:prstGeom prst="rect">
            <a:avLst/>
          </a:prstGeom>
        </p:spPr>
        <p:txBody>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buFont typeface="Arial" pitchFamily="34" charset="0"/>
              <a:buNone/>
            </a:pPr>
            <a:r>
              <a:rPr lang="en-US" sz="3200" b="1" dirty="0" smtClean="0"/>
              <a:t>Cooling off requirement -  IC 4-2-6-11(b)</a:t>
            </a:r>
          </a:p>
          <a:p>
            <a:pPr marL="0" indent="0">
              <a:buFont typeface="Arial" pitchFamily="34" charset="0"/>
              <a:buNone/>
            </a:pPr>
            <a:r>
              <a:rPr lang="en-US" dirty="0" smtClean="0"/>
              <a:t>	</a:t>
            </a:r>
          </a:p>
          <a:p>
            <a:pPr marL="0" indent="0">
              <a:buFont typeface="Arial" pitchFamily="34" charset="0"/>
              <a:buNone/>
            </a:pPr>
            <a:endParaRPr lang="en-US" dirty="0"/>
          </a:p>
        </p:txBody>
      </p:sp>
      <p:sp>
        <p:nvSpPr>
          <p:cNvPr id="10" name="Content Placeholder 2"/>
          <p:cNvSpPr txBox="1">
            <a:spLocks/>
          </p:cNvSpPr>
          <p:nvPr/>
        </p:nvSpPr>
        <p:spPr>
          <a:xfrm>
            <a:off x="592668" y="2515974"/>
            <a:ext cx="10753725" cy="556756"/>
          </a:xfrm>
          <a:prstGeom prst="rect">
            <a:avLst/>
          </a:prstGeom>
        </p:spPr>
        <p:txBody>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buFont typeface="Arial" pitchFamily="34" charset="0"/>
              <a:buNone/>
            </a:pPr>
            <a:r>
              <a:rPr lang="en-US" dirty="0" smtClean="0">
                <a:solidFill>
                  <a:schemeClr val="tx1"/>
                </a:solidFill>
                <a:sym typeface="Wingdings" panose="05000000000000000000" pitchFamily="2" charset="2"/>
              </a:rPr>
              <a:t></a:t>
            </a:r>
            <a:r>
              <a:rPr lang="en-US" b="1" dirty="0" smtClean="0">
                <a:sym typeface="Wingdings" panose="05000000000000000000" pitchFamily="2" charset="2"/>
              </a:rPr>
              <a:t> </a:t>
            </a:r>
            <a:r>
              <a:rPr lang="en-US" b="1" dirty="0" smtClean="0">
                <a:solidFill>
                  <a:schemeClr val="tx1"/>
                </a:solidFill>
                <a:latin typeface="+mj-lt"/>
              </a:rPr>
              <a:t>“revolving door”</a:t>
            </a:r>
          </a:p>
          <a:p>
            <a:pPr marL="0" indent="0">
              <a:buFont typeface="Arial" pitchFamily="34" charset="0"/>
              <a:buNone/>
            </a:pPr>
            <a:endParaRPr lang="en-US" dirty="0"/>
          </a:p>
        </p:txBody>
      </p:sp>
      <p:sp>
        <p:nvSpPr>
          <p:cNvPr id="11" name="Content Placeholder 2"/>
          <p:cNvSpPr txBox="1">
            <a:spLocks/>
          </p:cNvSpPr>
          <p:nvPr/>
        </p:nvSpPr>
        <p:spPr>
          <a:xfrm>
            <a:off x="592668" y="3072730"/>
            <a:ext cx="10753725" cy="517755"/>
          </a:xfrm>
          <a:prstGeom prst="rect">
            <a:avLst/>
          </a:prstGeom>
        </p:spPr>
        <p:txBody>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buFont typeface="Arial" pitchFamily="34" charset="0"/>
              <a:buNone/>
            </a:pPr>
            <a:r>
              <a:rPr lang="en-US" dirty="0" smtClean="0">
                <a:sym typeface="Wingdings" panose="05000000000000000000" pitchFamily="2" charset="2"/>
              </a:rPr>
              <a:t> </a:t>
            </a:r>
            <a:r>
              <a:rPr lang="en-US" b="1" dirty="0" smtClean="0">
                <a:solidFill>
                  <a:schemeClr val="tx1"/>
                </a:solidFill>
                <a:latin typeface="+mj-lt"/>
              </a:rPr>
              <a:t>executive branch lobbying</a:t>
            </a:r>
          </a:p>
          <a:p>
            <a:pPr marL="0" indent="0">
              <a:buFont typeface="Arial" pitchFamily="34" charset="0"/>
              <a:buNone/>
            </a:pPr>
            <a:endParaRPr lang="en-US" dirty="0"/>
          </a:p>
        </p:txBody>
      </p:sp>
      <p:sp>
        <p:nvSpPr>
          <p:cNvPr id="12" name="Content Placeholder 2"/>
          <p:cNvSpPr txBox="1">
            <a:spLocks/>
          </p:cNvSpPr>
          <p:nvPr/>
        </p:nvSpPr>
        <p:spPr>
          <a:xfrm>
            <a:off x="592669" y="3733992"/>
            <a:ext cx="10753725" cy="587133"/>
          </a:xfrm>
          <a:prstGeom prst="rect">
            <a:avLst/>
          </a:prstGeom>
        </p:spPr>
        <p:txBody>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buFont typeface="Arial" pitchFamily="34" charset="0"/>
              <a:buNone/>
            </a:pPr>
            <a:r>
              <a:rPr lang="en-US" dirty="0" smtClean="0">
                <a:sym typeface="Wingdings" panose="05000000000000000000" pitchFamily="2" charset="2"/>
              </a:rPr>
              <a:t> </a:t>
            </a:r>
            <a:r>
              <a:rPr lang="en-US" b="1" dirty="0" smtClean="0">
                <a:solidFill>
                  <a:schemeClr val="tx1"/>
                </a:solidFill>
                <a:latin typeface="+mj-lt"/>
              </a:rPr>
              <a:t>negotiation/administration of state contract</a:t>
            </a:r>
          </a:p>
          <a:p>
            <a:pPr marL="0" indent="0">
              <a:buFont typeface="Arial" pitchFamily="34" charset="0"/>
              <a:buNone/>
            </a:pPr>
            <a:endParaRPr lang="en-US" dirty="0"/>
          </a:p>
        </p:txBody>
      </p:sp>
      <p:sp>
        <p:nvSpPr>
          <p:cNvPr id="13" name="Content Placeholder 2"/>
          <p:cNvSpPr txBox="1">
            <a:spLocks/>
          </p:cNvSpPr>
          <p:nvPr/>
        </p:nvSpPr>
        <p:spPr>
          <a:xfrm>
            <a:off x="592668" y="4400594"/>
            <a:ext cx="10753725" cy="510258"/>
          </a:xfrm>
          <a:prstGeom prst="rect">
            <a:avLst/>
          </a:prstGeom>
        </p:spPr>
        <p:txBody>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buFont typeface="Arial" pitchFamily="34" charset="0"/>
              <a:buNone/>
            </a:pPr>
            <a:r>
              <a:rPr lang="en-US" dirty="0" smtClean="0">
                <a:sym typeface="Wingdings" panose="05000000000000000000" pitchFamily="2" charset="2"/>
              </a:rPr>
              <a:t> </a:t>
            </a:r>
            <a:r>
              <a:rPr lang="en-US" b="1" dirty="0">
                <a:solidFill>
                  <a:schemeClr val="tx1"/>
                </a:solidFill>
                <a:latin typeface="+mj-lt"/>
                <a:sym typeface="Wingdings" panose="05000000000000000000" pitchFamily="2" charset="2"/>
              </a:rPr>
              <a:t>r</a:t>
            </a:r>
            <a:r>
              <a:rPr lang="en-US" b="1" dirty="0" smtClean="0">
                <a:solidFill>
                  <a:schemeClr val="tx1"/>
                </a:solidFill>
                <a:latin typeface="+mj-lt"/>
              </a:rPr>
              <a:t>egulatory/licensing decisions</a:t>
            </a:r>
          </a:p>
          <a:p>
            <a:pPr marL="0" indent="0">
              <a:buFont typeface="Arial" pitchFamily="34" charset="0"/>
              <a:buNone/>
            </a:pPr>
            <a:endParaRPr lang="en-US" dirty="0"/>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2662" y="3118652"/>
            <a:ext cx="3545375" cy="2824862"/>
          </a:xfrm>
          <a:prstGeom prst="rect">
            <a:avLst/>
          </a:prstGeom>
        </p:spPr>
      </p:pic>
    </p:spTree>
    <p:extLst>
      <p:ext uri="{BB962C8B-B14F-4D97-AF65-F5344CB8AC3E}">
        <p14:creationId xmlns:p14="http://schemas.microsoft.com/office/powerpoint/2010/main" val="24958521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2192000" cy="1057618"/>
          </a:xfrm>
          <a:solidFill>
            <a:schemeClr val="accent5">
              <a:lumMod val="50000"/>
            </a:schemeClr>
          </a:solidFill>
        </p:spPr>
        <p:txBody>
          <a:bodyPr>
            <a:normAutofit fontScale="90000"/>
          </a:bodyPr>
          <a:lstStyle/>
          <a:p>
            <a:r>
              <a:rPr lang="en-US" dirty="0" smtClean="0">
                <a:solidFill>
                  <a:schemeClr val="bg1"/>
                </a:solidFill>
              </a:rPr>
              <a:t/>
            </a:r>
            <a:br>
              <a:rPr lang="en-US" dirty="0" smtClean="0">
                <a:solidFill>
                  <a:schemeClr val="bg1"/>
                </a:solidFill>
              </a:rPr>
            </a:br>
            <a:r>
              <a:rPr lang="en-US" dirty="0" smtClean="0">
                <a:solidFill>
                  <a:schemeClr val="bg1"/>
                </a:solidFill>
              </a:rPr>
              <a:t>  Post-employment </a:t>
            </a:r>
            <a:r>
              <a:rPr lang="en-US" dirty="0" smtClean="0"/>
              <a:t/>
            </a:r>
            <a:br>
              <a:rPr lang="en-US" dirty="0" smtClean="0"/>
            </a:br>
            <a:endParaRPr lang="en-US" dirty="0">
              <a:solidFill>
                <a:schemeClr val="bg1"/>
              </a:solidFill>
            </a:endParaRPr>
          </a:p>
        </p:txBody>
      </p:sp>
      <p:cxnSp>
        <p:nvCxnSpPr>
          <p:cNvPr id="6" name="Straight Connector 5"/>
          <p:cNvCxnSpPr/>
          <p:nvPr/>
        </p:nvCxnSpPr>
        <p:spPr>
          <a:xfrm>
            <a:off x="0" y="1057620"/>
            <a:ext cx="12192000" cy="0"/>
          </a:xfrm>
          <a:prstGeom prst="line">
            <a:avLst/>
          </a:prstGeom>
          <a:ln w="76200">
            <a:solidFill>
              <a:schemeClr val="accent4"/>
            </a:solidFill>
          </a:ln>
        </p:spPr>
        <p:style>
          <a:lnRef idx="3">
            <a:schemeClr val="accent4"/>
          </a:lnRef>
          <a:fillRef idx="0">
            <a:schemeClr val="accent4"/>
          </a:fillRef>
          <a:effectRef idx="2">
            <a:schemeClr val="accent4"/>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8037" y="5919788"/>
            <a:ext cx="771525" cy="847725"/>
          </a:xfrm>
          <a:prstGeom prst="rect">
            <a:avLst/>
          </a:prstGeom>
        </p:spPr>
      </p:pic>
      <p:sp>
        <p:nvSpPr>
          <p:cNvPr id="9" name="TextBox 8"/>
          <p:cNvSpPr txBox="1"/>
          <p:nvPr/>
        </p:nvSpPr>
        <p:spPr>
          <a:xfrm>
            <a:off x="702209" y="1493288"/>
            <a:ext cx="8822791" cy="523220"/>
          </a:xfrm>
          <a:prstGeom prst="rect">
            <a:avLst/>
          </a:prstGeom>
          <a:noFill/>
        </p:spPr>
        <p:txBody>
          <a:bodyPr wrap="square" rtlCol="0">
            <a:spAutoFit/>
          </a:bodyPr>
          <a:lstStyle/>
          <a:p>
            <a:r>
              <a:rPr lang="en-US" sz="2800" b="1" dirty="0" smtClean="0"/>
              <a:t>Particular Matters IC 4-2-6-11(a) </a:t>
            </a:r>
            <a:endParaRPr lang="en-US" sz="2800" b="1" dirty="0"/>
          </a:p>
        </p:txBody>
      </p:sp>
      <p:sp>
        <p:nvSpPr>
          <p:cNvPr id="10" name="Content Placeholder 2"/>
          <p:cNvSpPr txBox="1">
            <a:spLocks/>
          </p:cNvSpPr>
          <p:nvPr/>
        </p:nvSpPr>
        <p:spPr>
          <a:xfrm>
            <a:off x="702209" y="2554121"/>
            <a:ext cx="10753725" cy="3766185"/>
          </a:xfrm>
          <a:prstGeom prst="rect">
            <a:avLst/>
          </a:prstGeom>
        </p:spPr>
        <p:txBody>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buFont typeface="Arial" pitchFamily="34" charset="0"/>
              <a:buNone/>
            </a:pPr>
            <a:r>
              <a:rPr lang="en-US" sz="2000" dirty="0" smtClean="0"/>
              <a:t>(1) an application				(8) a judicial proceeding</a:t>
            </a:r>
          </a:p>
          <a:p>
            <a:pPr marL="0" indent="0">
              <a:buFont typeface="Arial" pitchFamily="34" charset="0"/>
              <a:buNone/>
            </a:pPr>
            <a:r>
              <a:rPr lang="en-US" sz="2000" dirty="0" smtClean="0"/>
              <a:t>(2) a business transaction			(9) a lawsuit</a:t>
            </a:r>
          </a:p>
          <a:p>
            <a:pPr marL="0" indent="0">
              <a:buFont typeface="Arial" pitchFamily="34" charset="0"/>
              <a:buNone/>
            </a:pPr>
            <a:r>
              <a:rPr lang="en-US" sz="2000" dirty="0" smtClean="0"/>
              <a:t>(3) a claim				(10) a license</a:t>
            </a:r>
          </a:p>
          <a:p>
            <a:pPr marL="0" indent="0">
              <a:buFont typeface="Arial" pitchFamily="34" charset="0"/>
              <a:buNone/>
            </a:pPr>
            <a:r>
              <a:rPr lang="en-US" sz="2000" dirty="0" smtClean="0"/>
              <a:t>(4) a contract				(11) an economic development project</a:t>
            </a:r>
          </a:p>
          <a:p>
            <a:pPr marL="0" indent="0">
              <a:buNone/>
            </a:pPr>
            <a:r>
              <a:rPr lang="en-US" sz="2000" dirty="0" smtClean="0"/>
              <a:t>(5) a </a:t>
            </a:r>
            <a:r>
              <a:rPr lang="en-US" sz="2000" dirty="0"/>
              <a:t>determination 			 (12) a public works project </a:t>
            </a:r>
            <a:endParaRPr lang="en-US" sz="2000" dirty="0" smtClean="0"/>
          </a:p>
          <a:p>
            <a:pPr marL="0" indent="0">
              <a:buFont typeface="Arial" pitchFamily="34" charset="0"/>
              <a:buNone/>
            </a:pPr>
            <a:r>
              <a:rPr lang="en-US" sz="2000" dirty="0" smtClean="0"/>
              <a:t>(6) an enforcement proceeding		</a:t>
            </a:r>
          </a:p>
          <a:p>
            <a:pPr marL="0" indent="0">
              <a:buFont typeface="Arial" pitchFamily="34" charset="0"/>
              <a:buNone/>
            </a:pPr>
            <a:r>
              <a:rPr lang="en-US" sz="2000" dirty="0" smtClean="0"/>
              <a:t>(7) an investigation  </a:t>
            </a:r>
            <a:endParaRPr lang="en-US" sz="2000" dirty="0"/>
          </a:p>
        </p:txBody>
      </p:sp>
    </p:spTree>
    <p:extLst>
      <p:ext uri="{BB962C8B-B14F-4D97-AF65-F5344CB8AC3E}">
        <p14:creationId xmlns:p14="http://schemas.microsoft.com/office/powerpoint/2010/main" val="267861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2192000" cy="1057618"/>
          </a:xfrm>
          <a:solidFill>
            <a:schemeClr val="accent5">
              <a:lumMod val="50000"/>
            </a:schemeClr>
          </a:solidFill>
        </p:spPr>
        <p:txBody>
          <a:bodyPr>
            <a:normAutofit fontScale="90000"/>
          </a:bodyPr>
          <a:lstStyle/>
          <a:p>
            <a:r>
              <a:rPr lang="en-US" dirty="0" smtClean="0">
                <a:solidFill>
                  <a:schemeClr val="bg1"/>
                </a:solidFill>
              </a:rPr>
              <a:t/>
            </a:r>
            <a:br>
              <a:rPr lang="en-US" dirty="0" smtClean="0">
                <a:solidFill>
                  <a:schemeClr val="bg1"/>
                </a:solidFill>
              </a:rPr>
            </a:br>
            <a:r>
              <a:rPr lang="en-US" dirty="0" smtClean="0">
                <a:solidFill>
                  <a:schemeClr val="bg1"/>
                </a:solidFill>
              </a:rPr>
              <a:t>  Post-employment </a:t>
            </a:r>
            <a:r>
              <a:rPr lang="en-US" dirty="0" smtClean="0"/>
              <a:t/>
            </a:r>
            <a:br>
              <a:rPr lang="en-US" dirty="0" smtClean="0"/>
            </a:br>
            <a:endParaRPr lang="en-US" dirty="0">
              <a:solidFill>
                <a:schemeClr val="bg1"/>
              </a:solidFill>
            </a:endParaRPr>
          </a:p>
        </p:txBody>
      </p:sp>
      <p:cxnSp>
        <p:nvCxnSpPr>
          <p:cNvPr id="6" name="Straight Connector 5"/>
          <p:cNvCxnSpPr/>
          <p:nvPr/>
        </p:nvCxnSpPr>
        <p:spPr>
          <a:xfrm>
            <a:off x="0" y="1057620"/>
            <a:ext cx="12192000" cy="0"/>
          </a:xfrm>
          <a:prstGeom prst="line">
            <a:avLst/>
          </a:prstGeom>
          <a:ln w="76200">
            <a:solidFill>
              <a:schemeClr val="accent4"/>
            </a:solidFill>
          </a:ln>
        </p:spPr>
        <p:style>
          <a:lnRef idx="3">
            <a:schemeClr val="accent4"/>
          </a:lnRef>
          <a:fillRef idx="0">
            <a:schemeClr val="accent4"/>
          </a:fillRef>
          <a:effectRef idx="2">
            <a:schemeClr val="accent4"/>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8037" y="5919788"/>
            <a:ext cx="771525" cy="847725"/>
          </a:xfrm>
          <a:prstGeom prst="rect">
            <a:avLst/>
          </a:prstGeom>
        </p:spPr>
      </p:pic>
      <p:sp>
        <p:nvSpPr>
          <p:cNvPr id="9" name="TextBox 8"/>
          <p:cNvSpPr txBox="1"/>
          <p:nvPr/>
        </p:nvSpPr>
        <p:spPr>
          <a:xfrm>
            <a:off x="702209" y="1493288"/>
            <a:ext cx="8822791" cy="584775"/>
          </a:xfrm>
          <a:prstGeom prst="rect">
            <a:avLst/>
          </a:prstGeom>
          <a:noFill/>
        </p:spPr>
        <p:txBody>
          <a:bodyPr wrap="square" rtlCol="0">
            <a:spAutoFit/>
          </a:bodyPr>
          <a:lstStyle/>
          <a:p>
            <a:r>
              <a:rPr lang="en-US" sz="3200" b="1" dirty="0" smtClean="0"/>
              <a:t>Particular Matters Restriction - IC 4-2-6-11(c) </a:t>
            </a:r>
            <a:endParaRPr lang="en-US" sz="3200" b="1" dirty="0"/>
          </a:p>
        </p:txBody>
      </p:sp>
      <p:sp>
        <p:nvSpPr>
          <p:cNvPr id="8" name="Content Placeholder 2"/>
          <p:cNvSpPr txBox="1">
            <a:spLocks/>
          </p:cNvSpPr>
          <p:nvPr/>
        </p:nvSpPr>
        <p:spPr>
          <a:xfrm>
            <a:off x="639069" y="2899646"/>
            <a:ext cx="10753725" cy="650928"/>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r>
              <a:rPr lang="en-US" dirty="0" smtClean="0">
                <a:solidFill>
                  <a:schemeClr val="tx1"/>
                </a:solidFill>
                <a:sym typeface="Wingdings" panose="05000000000000000000" pitchFamily="2" charset="2"/>
              </a:rPr>
              <a:t></a:t>
            </a:r>
            <a:r>
              <a:rPr lang="en-US" dirty="0" smtClean="0">
                <a:sym typeface="Wingdings" panose="05000000000000000000" pitchFamily="2" charset="2"/>
              </a:rPr>
              <a:t> </a:t>
            </a:r>
            <a:r>
              <a:rPr lang="en-US" b="1" dirty="0" smtClean="0">
                <a:solidFill>
                  <a:schemeClr val="tx1"/>
                </a:solidFill>
                <a:latin typeface="+mj-lt"/>
              </a:rPr>
              <a:t>Life of the matter (not limited to one-year)</a:t>
            </a:r>
          </a:p>
          <a:p>
            <a:pPr marL="0" indent="0">
              <a:buFont typeface="Arial" pitchFamily="34" charset="0"/>
              <a:buNone/>
            </a:pPr>
            <a:endParaRPr lang="en-US" dirty="0" smtClean="0"/>
          </a:p>
        </p:txBody>
      </p:sp>
      <p:sp>
        <p:nvSpPr>
          <p:cNvPr id="11" name="Content Placeholder 2"/>
          <p:cNvSpPr txBox="1">
            <a:spLocks/>
          </p:cNvSpPr>
          <p:nvPr/>
        </p:nvSpPr>
        <p:spPr>
          <a:xfrm>
            <a:off x="639070" y="3752652"/>
            <a:ext cx="10753725" cy="523842"/>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r>
              <a:rPr lang="en-US" dirty="0">
                <a:solidFill>
                  <a:schemeClr val="tx1"/>
                </a:solidFill>
                <a:sym typeface="Wingdings" panose="05000000000000000000" pitchFamily="2" charset="2"/>
              </a:rPr>
              <a:t></a:t>
            </a:r>
            <a:r>
              <a:rPr lang="en-US" dirty="0" smtClean="0">
                <a:sym typeface="Wingdings" panose="05000000000000000000" pitchFamily="2" charset="2"/>
              </a:rPr>
              <a:t> </a:t>
            </a:r>
            <a:r>
              <a:rPr lang="en-US" b="1" dirty="0" smtClean="0">
                <a:solidFill>
                  <a:schemeClr val="tx1"/>
                </a:solidFill>
                <a:latin typeface="+mj-lt"/>
              </a:rPr>
              <a:t>Personal and substantial participation as state worker</a:t>
            </a:r>
          </a:p>
          <a:p>
            <a:pPr marL="0" indent="0">
              <a:buFont typeface="Arial" pitchFamily="34" charset="0"/>
              <a:buNone/>
            </a:pPr>
            <a:endParaRPr lang="en-US" dirty="0" smtClean="0"/>
          </a:p>
        </p:txBody>
      </p:sp>
    </p:spTree>
    <p:extLst>
      <p:ext uri="{BB962C8B-B14F-4D97-AF65-F5344CB8AC3E}">
        <p14:creationId xmlns:p14="http://schemas.microsoft.com/office/powerpoint/2010/main" val="6515702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7000"/>
            <a:lum/>
          </a:blip>
          <a:srcRect/>
          <a:stretch>
            <a:fillRect l="-9000" r="-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2192000" cy="1057618"/>
          </a:xfrm>
          <a:solidFill>
            <a:schemeClr val="accent5">
              <a:lumMod val="50000"/>
            </a:schemeClr>
          </a:solidFill>
        </p:spPr>
        <p:txBody>
          <a:bodyPr>
            <a:normAutofit fontScale="90000"/>
          </a:bodyPr>
          <a:lstStyle/>
          <a:p>
            <a:r>
              <a:rPr lang="en-US" dirty="0" smtClean="0">
                <a:solidFill>
                  <a:schemeClr val="bg1"/>
                </a:solidFill>
              </a:rPr>
              <a:t/>
            </a:r>
            <a:br>
              <a:rPr lang="en-US" dirty="0" smtClean="0">
                <a:solidFill>
                  <a:schemeClr val="bg1"/>
                </a:solidFill>
              </a:rPr>
            </a:br>
            <a:r>
              <a:rPr lang="en-US" dirty="0" smtClean="0">
                <a:solidFill>
                  <a:schemeClr val="bg1"/>
                </a:solidFill>
              </a:rPr>
              <a:t>  Nepotism  </a:t>
            </a:r>
            <a:r>
              <a:rPr lang="en-US" dirty="0" smtClean="0"/>
              <a:t/>
            </a:r>
            <a:br>
              <a:rPr lang="en-US" dirty="0" smtClean="0"/>
            </a:br>
            <a:endParaRPr lang="en-US" dirty="0">
              <a:solidFill>
                <a:schemeClr val="bg1"/>
              </a:solidFill>
            </a:endParaRPr>
          </a:p>
        </p:txBody>
      </p:sp>
      <p:cxnSp>
        <p:nvCxnSpPr>
          <p:cNvPr id="6" name="Straight Connector 5"/>
          <p:cNvCxnSpPr/>
          <p:nvPr/>
        </p:nvCxnSpPr>
        <p:spPr>
          <a:xfrm>
            <a:off x="0" y="1057620"/>
            <a:ext cx="12192000" cy="0"/>
          </a:xfrm>
          <a:prstGeom prst="line">
            <a:avLst/>
          </a:prstGeom>
          <a:ln w="76200">
            <a:solidFill>
              <a:schemeClr val="accent4"/>
            </a:solidFill>
          </a:ln>
        </p:spPr>
        <p:style>
          <a:lnRef idx="3">
            <a:schemeClr val="accent4"/>
          </a:lnRef>
          <a:fillRef idx="0">
            <a:schemeClr val="accent4"/>
          </a:fillRef>
          <a:effectRef idx="2">
            <a:schemeClr val="accent4"/>
          </a:effectRef>
          <a:fontRef idx="minor">
            <a:schemeClr val="tx1"/>
          </a:fontRef>
        </p:style>
      </p:cxn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8037" y="5919788"/>
            <a:ext cx="771525" cy="847725"/>
          </a:xfrm>
          <a:prstGeom prst="rect">
            <a:avLst/>
          </a:prstGeom>
        </p:spPr>
      </p:pic>
      <p:sp>
        <p:nvSpPr>
          <p:cNvPr id="9" name="TextBox 8"/>
          <p:cNvSpPr txBox="1"/>
          <p:nvPr/>
        </p:nvSpPr>
        <p:spPr>
          <a:xfrm>
            <a:off x="639070" y="1816970"/>
            <a:ext cx="8822791" cy="584775"/>
          </a:xfrm>
          <a:prstGeom prst="rect">
            <a:avLst/>
          </a:prstGeom>
          <a:noFill/>
        </p:spPr>
        <p:txBody>
          <a:bodyPr wrap="square" rtlCol="0">
            <a:spAutoFit/>
          </a:bodyPr>
          <a:lstStyle/>
          <a:p>
            <a:r>
              <a:rPr lang="en-US" sz="3200" b="1" dirty="0" smtClean="0"/>
              <a:t>Nepotism - IC 4-2-6-16 </a:t>
            </a:r>
            <a:endParaRPr lang="en-US" sz="3200" b="1" dirty="0"/>
          </a:p>
        </p:txBody>
      </p:sp>
      <p:sp>
        <p:nvSpPr>
          <p:cNvPr id="8" name="Content Placeholder 2"/>
          <p:cNvSpPr txBox="1">
            <a:spLocks/>
          </p:cNvSpPr>
          <p:nvPr/>
        </p:nvSpPr>
        <p:spPr>
          <a:xfrm>
            <a:off x="600074" y="3070429"/>
            <a:ext cx="10753725" cy="650928"/>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r>
              <a:rPr lang="en-US" dirty="0" smtClean="0">
                <a:solidFill>
                  <a:schemeClr val="tx1"/>
                </a:solidFill>
                <a:sym typeface="Wingdings" panose="05000000000000000000" pitchFamily="2" charset="2"/>
              </a:rPr>
              <a:t></a:t>
            </a:r>
            <a:r>
              <a:rPr lang="en-US" dirty="0" smtClean="0">
                <a:sym typeface="Wingdings" panose="05000000000000000000" pitchFamily="2" charset="2"/>
              </a:rPr>
              <a:t> </a:t>
            </a:r>
            <a:r>
              <a:rPr lang="en-US" b="1" dirty="0" smtClean="0">
                <a:solidFill>
                  <a:schemeClr val="tx1"/>
                </a:solidFill>
                <a:latin typeface="+mj-lt"/>
              </a:rPr>
              <a:t>Do not hire/supervise a relative </a:t>
            </a:r>
          </a:p>
          <a:p>
            <a:pPr marL="0" indent="0">
              <a:buFont typeface="Arial" pitchFamily="34" charset="0"/>
              <a:buNone/>
            </a:pPr>
            <a:endParaRPr lang="en-US" dirty="0" smtClean="0"/>
          </a:p>
        </p:txBody>
      </p:sp>
      <p:sp>
        <p:nvSpPr>
          <p:cNvPr id="11" name="Content Placeholder 2"/>
          <p:cNvSpPr txBox="1">
            <a:spLocks/>
          </p:cNvSpPr>
          <p:nvPr/>
        </p:nvSpPr>
        <p:spPr>
          <a:xfrm>
            <a:off x="639070" y="3752652"/>
            <a:ext cx="10753725" cy="523842"/>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r>
              <a:rPr lang="en-US" dirty="0">
                <a:solidFill>
                  <a:schemeClr val="tx1"/>
                </a:solidFill>
                <a:sym typeface="Wingdings" panose="05000000000000000000" pitchFamily="2" charset="2"/>
              </a:rPr>
              <a:t></a:t>
            </a:r>
            <a:r>
              <a:rPr lang="en-US" dirty="0" smtClean="0">
                <a:sym typeface="Wingdings" panose="05000000000000000000" pitchFamily="2" charset="2"/>
              </a:rPr>
              <a:t> </a:t>
            </a:r>
            <a:r>
              <a:rPr lang="en-US" b="1" dirty="0" smtClean="0">
                <a:solidFill>
                  <a:schemeClr val="tx1"/>
                </a:solidFill>
                <a:latin typeface="+mj-lt"/>
                <a:sym typeface="Wingdings" panose="05000000000000000000" pitchFamily="2" charset="2"/>
              </a:rPr>
              <a:t>Do not contract with a relative </a:t>
            </a:r>
            <a:endParaRPr lang="en-US" b="1" dirty="0" smtClean="0">
              <a:solidFill>
                <a:schemeClr val="tx1"/>
              </a:solidFill>
              <a:latin typeface="+mj-lt"/>
            </a:endParaRPr>
          </a:p>
          <a:p>
            <a:pPr marL="0" indent="0">
              <a:buFont typeface="Arial" pitchFamily="34" charset="0"/>
              <a:buNone/>
            </a:pPr>
            <a:endParaRPr lang="en-US" dirty="0" smtClean="0"/>
          </a:p>
        </p:txBody>
      </p:sp>
    </p:spTree>
    <p:extLst>
      <p:ext uri="{BB962C8B-B14F-4D97-AF65-F5344CB8AC3E}">
        <p14:creationId xmlns:p14="http://schemas.microsoft.com/office/powerpoint/2010/main" val="27171804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2263" y="766762"/>
            <a:ext cx="10515600" cy="2852737"/>
          </a:xfrm>
        </p:spPr>
        <p:txBody>
          <a:bodyPr/>
          <a:lstStyle/>
          <a:p>
            <a:r>
              <a:rPr lang="en-US" dirty="0" smtClean="0">
                <a:solidFill>
                  <a:schemeClr val="tx2"/>
                </a:solidFill>
              </a:rPr>
              <a:t>Applied Ethics</a:t>
            </a:r>
            <a:endParaRPr lang="en-US" dirty="0">
              <a:solidFill>
                <a:schemeClr val="tx2"/>
              </a:solidFill>
            </a:endParaRPr>
          </a:p>
        </p:txBody>
      </p:sp>
      <p:sp>
        <p:nvSpPr>
          <p:cNvPr id="3" name="Text Placeholder 2"/>
          <p:cNvSpPr>
            <a:spLocks noGrp="1"/>
          </p:cNvSpPr>
          <p:nvPr>
            <p:ph type="body" idx="1"/>
          </p:nvPr>
        </p:nvSpPr>
        <p:spPr>
          <a:xfrm>
            <a:off x="4132263" y="3957815"/>
            <a:ext cx="10515600" cy="1500187"/>
          </a:xfrm>
        </p:spPr>
        <p:txBody>
          <a:bodyPr/>
          <a:lstStyle/>
          <a:p>
            <a:r>
              <a:rPr lang="en-US" dirty="0" smtClean="0">
                <a:solidFill>
                  <a:schemeClr val="tx2"/>
                </a:solidFill>
              </a:rPr>
              <a:t>Scenarios </a:t>
            </a:r>
            <a:endParaRPr lang="en-US" dirty="0">
              <a:solidFill>
                <a:schemeClr val="tx2"/>
              </a:solidFill>
            </a:endParaRPr>
          </a:p>
        </p:txBody>
      </p:sp>
      <p:pic>
        <p:nvPicPr>
          <p:cNvPr id="4" name="Picture 3"/>
          <p:cNvPicPr>
            <a:picLocks noChangeAspect="1"/>
          </p:cNvPicPr>
          <p:nvPr/>
        </p:nvPicPr>
        <p:blipFill rotWithShape="1">
          <a:blip r:embed="rId3"/>
          <a:srcRect l="18150"/>
          <a:stretch/>
        </p:blipFill>
        <p:spPr>
          <a:xfrm>
            <a:off x="0" y="0"/>
            <a:ext cx="3900488" cy="6861052"/>
          </a:xfrm>
          <a:prstGeom prst="rect">
            <a:avLst/>
          </a:prstGeom>
        </p:spPr>
      </p:pic>
    </p:spTree>
    <p:extLst>
      <p:ext uri="{BB962C8B-B14F-4D97-AF65-F5344CB8AC3E}">
        <p14:creationId xmlns:p14="http://schemas.microsoft.com/office/powerpoint/2010/main" val="19007413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90599" y="1868488"/>
            <a:ext cx="10477959" cy="3540794"/>
          </a:xfrm>
        </p:spPr>
        <p:txBody>
          <a:bodyPr>
            <a:normAutofit/>
          </a:bodyPr>
          <a:lstStyle/>
          <a:p>
            <a:pPr marL="0" indent="0">
              <a:buNone/>
            </a:pPr>
            <a:endParaRPr lang="en-US" dirty="0" smtClean="0"/>
          </a:p>
          <a:p>
            <a:endParaRPr lang="en-US" dirty="0"/>
          </a:p>
        </p:txBody>
      </p:sp>
      <p:sp>
        <p:nvSpPr>
          <p:cNvPr id="8" name="Title 1"/>
          <p:cNvSpPr txBox="1">
            <a:spLocks/>
          </p:cNvSpPr>
          <p:nvPr/>
        </p:nvSpPr>
        <p:spPr>
          <a:xfrm>
            <a:off x="0" y="-19844"/>
            <a:ext cx="12192000" cy="1690688"/>
          </a:xfrm>
          <a:prstGeom prst="rect">
            <a:avLst/>
          </a:prstGeom>
          <a:solidFill>
            <a:schemeClr val="accent5">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chemeClr val="bg1"/>
                </a:solidFill>
              </a:rPr>
              <a:t>Scenario  </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8037" y="5919788"/>
            <a:ext cx="771525" cy="847725"/>
          </a:xfrm>
          <a:prstGeom prst="rect">
            <a:avLst/>
          </a:prstGeom>
        </p:spPr>
      </p:pic>
      <p:cxnSp>
        <p:nvCxnSpPr>
          <p:cNvPr id="6" name="Straight Connector 5"/>
          <p:cNvCxnSpPr/>
          <p:nvPr/>
        </p:nvCxnSpPr>
        <p:spPr>
          <a:xfrm>
            <a:off x="0" y="1692275"/>
            <a:ext cx="12192000" cy="0"/>
          </a:xfrm>
          <a:prstGeom prst="line">
            <a:avLst/>
          </a:prstGeom>
          <a:ln w="76200">
            <a:solidFill>
              <a:schemeClr val="accent4"/>
            </a:solidFill>
          </a:ln>
        </p:spPr>
        <p:style>
          <a:lnRef idx="3">
            <a:schemeClr val="accent4"/>
          </a:lnRef>
          <a:fillRef idx="0">
            <a:schemeClr val="accent4"/>
          </a:fillRef>
          <a:effectRef idx="2">
            <a:schemeClr val="accent4"/>
          </a:effectRef>
          <a:fontRef idx="minor">
            <a:schemeClr val="tx1"/>
          </a:fontRef>
        </p:style>
      </p:cxnSp>
      <p:sp>
        <p:nvSpPr>
          <p:cNvPr id="7" name="Content Placeholder 4"/>
          <p:cNvSpPr>
            <a:spLocks noGrp="1"/>
          </p:cNvSpPr>
          <p:nvPr>
            <p:ph idx="1"/>
          </p:nvPr>
        </p:nvSpPr>
        <p:spPr>
          <a:xfrm>
            <a:off x="838200" y="1825625"/>
            <a:ext cx="10515600" cy="4351338"/>
          </a:xfrm>
        </p:spPr>
        <p:txBody>
          <a:bodyPr/>
          <a:lstStyle/>
          <a:p>
            <a:endParaRPr lang="en-US" dirty="0" smtClean="0"/>
          </a:p>
          <a:p>
            <a:r>
              <a:rPr lang="en-US" dirty="0" smtClean="0"/>
              <a:t>State agency with independent contactors</a:t>
            </a:r>
          </a:p>
          <a:p>
            <a:r>
              <a:rPr lang="en-US" dirty="0" smtClean="0"/>
              <a:t>Independent contractor hosts paid luncheon for agency employees</a:t>
            </a:r>
          </a:p>
          <a:p>
            <a:r>
              <a:rPr lang="en-US" dirty="0" smtClean="0"/>
              <a:t>Independent contractor sends $20 gift cards to agency employees</a:t>
            </a:r>
          </a:p>
          <a:p>
            <a:endParaRPr lang="en-US" dirty="0" smtClean="0"/>
          </a:p>
          <a:p>
            <a:pPr marL="0" indent="0" algn="ctr">
              <a:buNone/>
            </a:pPr>
            <a:r>
              <a:rPr lang="en-US" dirty="0" smtClean="0"/>
              <a:t>Is there an ethics violation?</a:t>
            </a:r>
          </a:p>
          <a:p>
            <a:endParaRPr lang="en-US" dirty="0"/>
          </a:p>
        </p:txBody>
      </p:sp>
    </p:spTree>
    <p:extLst>
      <p:ext uri="{BB962C8B-B14F-4D97-AF65-F5344CB8AC3E}">
        <p14:creationId xmlns:p14="http://schemas.microsoft.com/office/powerpoint/2010/main" val="8601210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prstGeom prst="rect">
            <a:avLst/>
          </a:prstGeom>
        </p:spPr>
        <p:txBody>
          <a:bodyPr/>
          <a:lstStyle/>
          <a:p>
            <a:fld id="{502AA32E-850A-4F3A-9344-4AB458E1939A}" type="slidenum">
              <a:rPr lang="en-AU" smtClean="0"/>
              <a:pPr/>
              <a:t>3</a:t>
            </a:fld>
            <a:endParaRPr lang="en-AU" dirty="0"/>
          </a:p>
        </p:txBody>
      </p:sp>
      <p:sp>
        <p:nvSpPr>
          <p:cNvPr id="25" name="Title 1"/>
          <p:cNvSpPr txBox="1">
            <a:spLocks noGrp="1"/>
          </p:cNvSpPr>
          <p:nvPr>
            <p:ph type="body" sz="quarter" idx="13"/>
          </p:nvPr>
        </p:nvSpPr>
        <p:spPr>
          <a:xfrm>
            <a:off x="0" y="0"/>
            <a:ext cx="12191999" cy="881349"/>
          </a:xfrm>
          <a:prstGeom prst="rect">
            <a:avLst/>
          </a:prstGeom>
          <a:solidFill>
            <a:schemeClr val="accent5">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chemeClr val="bg1"/>
                </a:solidFill>
              </a:rPr>
              <a:t>  Introduction to the OIG &amp; State Ethics Commission </a:t>
            </a:r>
          </a:p>
        </p:txBody>
      </p:sp>
      <p:cxnSp>
        <p:nvCxnSpPr>
          <p:cNvPr id="26" name="Straight Connector 25"/>
          <p:cNvCxnSpPr/>
          <p:nvPr/>
        </p:nvCxnSpPr>
        <p:spPr>
          <a:xfrm>
            <a:off x="-1" y="881349"/>
            <a:ext cx="12192000" cy="0"/>
          </a:xfrm>
          <a:prstGeom prst="line">
            <a:avLst/>
          </a:prstGeom>
          <a:ln w="76200">
            <a:solidFill>
              <a:schemeClr val="accent4"/>
            </a:solidFill>
          </a:ln>
        </p:spPr>
        <p:style>
          <a:lnRef idx="3">
            <a:schemeClr val="accent4"/>
          </a:lnRef>
          <a:fillRef idx="0">
            <a:schemeClr val="accent4"/>
          </a:fillRef>
          <a:effectRef idx="2">
            <a:schemeClr val="accent4"/>
          </a:effectRef>
          <a:fontRef idx="minor">
            <a:schemeClr val="tx1"/>
          </a:fontRef>
        </p:style>
      </p:cxnSp>
      <p:sp>
        <p:nvSpPr>
          <p:cNvPr id="2" name="Rectangle 1"/>
          <p:cNvSpPr/>
          <p:nvPr/>
        </p:nvSpPr>
        <p:spPr>
          <a:xfrm>
            <a:off x="286439" y="5859264"/>
            <a:ext cx="1784732" cy="827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6900" y="5925202"/>
            <a:ext cx="771525" cy="847725"/>
          </a:xfrm>
          <a:prstGeom prst="rect">
            <a:avLst/>
          </a:prstGeom>
        </p:spPr>
      </p:pic>
      <p:graphicFrame>
        <p:nvGraphicFramePr>
          <p:cNvPr id="3" name="Diagram 2"/>
          <p:cNvGraphicFramePr/>
          <p:nvPr>
            <p:extLst>
              <p:ext uri="{D42A27DB-BD31-4B8C-83A1-F6EECF244321}">
                <p14:modId xmlns:p14="http://schemas.microsoft.com/office/powerpoint/2010/main" val="868842403"/>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29" name="Group 28"/>
          <p:cNvGrpSpPr/>
          <p:nvPr/>
        </p:nvGrpSpPr>
        <p:grpSpPr>
          <a:xfrm>
            <a:off x="8490582" y="3506265"/>
            <a:ext cx="2573156" cy="1806424"/>
            <a:chOff x="8147744" y="3193364"/>
            <a:chExt cx="2098557" cy="769677"/>
          </a:xfrm>
        </p:grpSpPr>
        <p:cxnSp>
          <p:nvCxnSpPr>
            <p:cNvPr id="30" name="Straight Connector 29"/>
            <p:cNvCxnSpPr/>
            <p:nvPr/>
          </p:nvCxnSpPr>
          <p:spPr>
            <a:xfrm>
              <a:off x="8147744" y="3963041"/>
              <a:ext cx="2098557"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10246301" y="3193364"/>
              <a:ext cx="0" cy="769677"/>
            </a:xfrm>
            <a:prstGeom prst="line">
              <a:avLst/>
            </a:prstGeom>
            <a:ln>
              <a:solidFill>
                <a:srgbClr val="FFC000"/>
              </a:solidFill>
              <a:tailEnd type="ova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774993" y="3510852"/>
            <a:ext cx="2825748" cy="1490628"/>
            <a:chOff x="1929369" y="3193363"/>
            <a:chExt cx="2825748" cy="1806425"/>
          </a:xfrm>
        </p:grpSpPr>
        <p:cxnSp>
          <p:nvCxnSpPr>
            <p:cNvPr id="33" name="Straight Connector 32"/>
            <p:cNvCxnSpPr/>
            <p:nvPr/>
          </p:nvCxnSpPr>
          <p:spPr>
            <a:xfrm rot="10800000">
              <a:off x="1929369" y="4999788"/>
              <a:ext cx="2825748" cy="0"/>
            </a:xfrm>
            <a:prstGeom prst="line">
              <a:avLst/>
            </a:prstGeom>
            <a:ln>
              <a:solidFill>
                <a:srgbClr val="3D9FAC"/>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a:off x="1947302" y="3193363"/>
              <a:ext cx="0" cy="1806425"/>
            </a:xfrm>
            <a:prstGeom prst="line">
              <a:avLst/>
            </a:prstGeom>
            <a:ln>
              <a:solidFill>
                <a:srgbClr val="3D9FAC"/>
              </a:solidFill>
              <a:tailEnd type="oval"/>
            </a:ln>
          </p:spPr>
          <p:style>
            <a:lnRef idx="1">
              <a:schemeClr val="accent1"/>
            </a:lnRef>
            <a:fillRef idx="0">
              <a:schemeClr val="accent1"/>
            </a:fillRef>
            <a:effectRef idx="0">
              <a:schemeClr val="accent1"/>
            </a:effectRef>
            <a:fontRef idx="minor">
              <a:schemeClr val="tx1"/>
            </a:fontRef>
          </p:style>
        </p:cxnSp>
      </p:grpSp>
      <p:sp>
        <p:nvSpPr>
          <p:cNvPr id="35" name="Oval 34"/>
          <p:cNvSpPr>
            <a:spLocks noChangeAspect="1"/>
          </p:cNvSpPr>
          <p:nvPr/>
        </p:nvSpPr>
        <p:spPr>
          <a:xfrm>
            <a:off x="439656" y="1893442"/>
            <a:ext cx="706536" cy="733296"/>
          </a:xfrm>
          <a:prstGeom prst="ellipse">
            <a:avLst/>
          </a:prstGeom>
          <a:solidFill>
            <a:srgbClr val="3D9FA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FontAwesome" pitchFamily="2" charset="0"/>
            </a:endParaRPr>
          </a:p>
        </p:txBody>
      </p:sp>
      <p:sp>
        <p:nvSpPr>
          <p:cNvPr id="36" name="Text Placeholder 33"/>
          <p:cNvSpPr txBox="1">
            <a:spLocks/>
          </p:cNvSpPr>
          <p:nvPr/>
        </p:nvSpPr>
        <p:spPr>
          <a:xfrm>
            <a:off x="-213103" y="2799877"/>
            <a:ext cx="2041037" cy="28208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AU" sz="2000" b="1" dirty="0" smtClean="0">
                <a:solidFill>
                  <a:srgbClr val="3D9FAC"/>
                </a:solidFill>
                <a:latin typeface="+mj-lt"/>
              </a:rPr>
              <a:t>Investigate Complaints </a:t>
            </a:r>
            <a:endParaRPr lang="en-AU" sz="2000" dirty="0">
              <a:solidFill>
                <a:srgbClr val="3D9FAC"/>
              </a:solidFill>
              <a:latin typeface="+mj-lt"/>
            </a:endParaRPr>
          </a:p>
        </p:txBody>
      </p:sp>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03290" y="2927753"/>
            <a:ext cx="4035863" cy="495385"/>
          </a:xfrm>
          <a:prstGeom prst="rect">
            <a:avLst/>
          </a:prstGeom>
          <a:blipFill>
            <a:blip r:embed="rId10"/>
            <a:stretch>
              <a:fillRect/>
            </a:stretch>
          </a:blipFill>
        </p:spPr>
      </p:pic>
      <p:sp>
        <p:nvSpPr>
          <p:cNvPr id="38" name="Oval 37"/>
          <p:cNvSpPr>
            <a:spLocks noChangeAspect="1"/>
          </p:cNvSpPr>
          <p:nvPr/>
        </p:nvSpPr>
        <p:spPr>
          <a:xfrm>
            <a:off x="5742731" y="3549630"/>
            <a:ext cx="706536" cy="706536"/>
          </a:xfrm>
          <a:prstGeom prst="ellipse">
            <a:avLst/>
          </a:prstGeom>
          <a:solidFill>
            <a:srgbClr val="DC33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200" dirty="0">
              <a:solidFill>
                <a:schemeClr val="bg1"/>
              </a:solidFill>
              <a:latin typeface="FontAwesome" pitchFamily="2" charset="0"/>
            </a:endParaRPr>
          </a:p>
        </p:txBody>
      </p:sp>
      <p:sp>
        <p:nvSpPr>
          <p:cNvPr id="39" name="Text Placeholder 33"/>
          <p:cNvSpPr txBox="1">
            <a:spLocks/>
          </p:cNvSpPr>
          <p:nvPr/>
        </p:nvSpPr>
        <p:spPr>
          <a:xfrm>
            <a:off x="5075480" y="5718222"/>
            <a:ext cx="2041037" cy="28208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AU" sz="2000" b="1" dirty="0" smtClean="0">
                <a:solidFill>
                  <a:srgbClr val="FF0000"/>
                </a:solidFill>
                <a:latin typeface="+mj-lt"/>
              </a:rPr>
              <a:t>Advice </a:t>
            </a:r>
            <a:endParaRPr lang="en-AU" sz="2000" dirty="0">
              <a:solidFill>
                <a:srgbClr val="FF0000"/>
              </a:solidFill>
              <a:latin typeface="+mj-lt"/>
            </a:endParaRPr>
          </a:p>
        </p:txBody>
      </p:sp>
      <p:cxnSp>
        <p:nvCxnSpPr>
          <p:cNvPr id="7" name="Straight Connector 6"/>
          <p:cNvCxnSpPr/>
          <p:nvPr/>
        </p:nvCxnSpPr>
        <p:spPr>
          <a:xfrm>
            <a:off x="6095998" y="4256166"/>
            <a:ext cx="0" cy="13591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6073138" y="5615354"/>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 Placeholder 33"/>
          <p:cNvSpPr txBox="1">
            <a:spLocks/>
          </p:cNvSpPr>
          <p:nvPr/>
        </p:nvSpPr>
        <p:spPr>
          <a:xfrm>
            <a:off x="10043219" y="2758647"/>
            <a:ext cx="2041037" cy="28208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AU" sz="2000" b="1" dirty="0" smtClean="0">
                <a:solidFill>
                  <a:srgbClr val="FFC000"/>
                </a:solidFill>
                <a:latin typeface="+mj-lt"/>
              </a:rPr>
              <a:t>Adjudicate Complaints</a:t>
            </a:r>
            <a:r>
              <a:rPr lang="en-AU" sz="2000" b="1" dirty="0" smtClean="0">
                <a:solidFill>
                  <a:srgbClr val="3D9FAC"/>
                </a:solidFill>
                <a:latin typeface="+mj-lt"/>
              </a:rPr>
              <a:t> </a:t>
            </a:r>
            <a:endParaRPr lang="en-AU" sz="2000" dirty="0">
              <a:solidFill>
                <a:srgbClr val="3D9FAC"/>
              </a:solidFill>
              <a:latin typeface="+mj-lt"/>
            </a:endParaRPr>
          </a:p>
        </p:txBody>
      </p:sp>
      <p:sp>
        <p:nvSpPr>
          <p:cNvPr id="48" name="Oval 47"/>
          <p:cNvSpPr>
            <a:spLocks noChangeAspect="1"/>
          </p:cNvSpPr>
          <p:nvPr/>
        </p:nvSpPr>
        <p:spPr>
          <a:xfrm>
            <a:off x="10710472" y="1895794"/>
            <a:ext cx="706536" cy="69708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FontAwesome" pitchFamily="2" charset="0"/>
            </a:endParaRPr>
          </a:p>
        </p:txBody>
      </p:sp>
    </p:spTree>
    <p:extLst>
      <p:ext uri="{BB962C8B-B14F-4D97-AF65-F5344CB8AC3E}">
        <p14:creationId xmlns:p14="http://schemas.microsoft.com/office/powerpoint/2010/main" val="166663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90599" y="1868488"/>
            <a:ext cx="10477959" cy="3540794"/>
          </a:xfrm>
        </p:spPr>
        <p:txBody>
          <a:bodyPr>
            <a:normAutofit/>
          </a:bodyPr>
          <a:lstStyle/>
          <a:p>
            <a:pPr marL="0" indent="0">
              <a:buNone/>
            </a:pPr>
            <a:endParaRPr lang="en-US" dirty="0" smtClean="0"/>
          </a:p>
          <a:p>
            <a:endParaRPr lang="en-US" dirty="0"/>
          </a:p>
        </p:txBody>
      </p:sp>
      <p:sp>
        <p:nvSpPr>
          <p:cNvPr id="8" name="Title 1"/>
          <p:cNvSpPr txBox="1">
            <a:spLocks/>
          </p:cNvSpPr>
          <p:nvPr/>
        </p:nvSpPr>
        <p:spPr>
          <a:xfrm>
            <a:off x="0" y="-19844"/>
            <a:ext cx="12192000" cy="1690688"/>
          </a:xfrm>
          <a:prstGeom prst="rect">
            <a:avLst/>
          </a:prstGeom>
          <a:solidFill>
            <a:schemeClr val="accent5">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chemeClr val="bg1"/>
                </a:solidFill>
              </a:rPr>
              <a:t>Scenario  </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8037" y="5919788"/>
            <a:ext cx="771525" cy="847725"/>
          </a:xfrm>
          <a:prstGeom prst="rect">
            <a:avLst/>
          </a:prstGeom>
        </p:spPr>
      </p:pic>
      <p:cxnSp>
        <p:nvCxnSpPr>
          <p:cNvPr id="6" name="Straight Connector 5"/>
          <p:cNvCxnSpPr/>
          <p:nvPr/>
        </p:nvCxnSpPr>
        <p:spPr>
          <a:xfrm>
            <a:off x="0" y="1692275"/>
            <a:ext cx="12192000" cy="0"/>
          </a:xfrm>
          <a:prstGeom prst="line">
            <a:avLst/>
          </a:prstGeom>
          <a:ln w="76200">
            <a:solidFill>
              <a:schemeClr val="accent4"/>
            </a:solidFill>
          </a:ln>
        </p:spPr>
        <p:style>
          <a:lnRef idx="3">
            <a:schemeClr val="accent4"/>
          </a:lnRef>
          <a:fillRef idx="0">
            <a:schemeClr val="accent4"/>
          </a:fillRef>
          <a:effectRef idx="2">
            <a:schemeClr val="accent4"/>
          </a:effectRef>
          <a:fontRef idx="minor">
            <a:schemeClr val="tx1"/>
          </a:fontRef>
        </p:style>
      </p:cxnSp>
      <p:sp>
        <p:nvSpPr>
          <p:cNvPr id="7" name="Content Placeholder 4"/>
          <p:cNvSpPr>
            <a:spLocks noGrp="1"/>
          </p:cNvSpPr>
          <p:nvPr>
            <p:ph idx="1"/>
          </p:nvPr>
        </p:nvSpPr>
        <p:spPr>
          <a:xfrm>
            <a:off x="838200" y="1825625"/>
            <a:ext cx="10515600" cy="4351338"/>
          </a:xfrm>
        </p:spPr>
        <p:txBody>
          <a:bodyPr/>
          <a:lstStyle/>
          <a:p>
            <a:endParaRPr lang="en-US" dirty="0" smtClean="0"/>
          </a:p>
          <a:p>
            <a:r>
              <a:rPr lang="en-US" dirty="0" smtClean="0"/>
              <a:t>Employee of regulated entity is working </a:t>
            </a:r>
            <a:r>
              <a:rPr lang="en-US" dirty="0"/>
              <a:t>closely with an IDOI attorney/employee on </a:t>
            </a:r>
            <a:r>
              <a:rPr lang="en-US" smtClean="0"/>
              <a:t>a project</a:t>
            </a:r>
            <a:endParaRPr lang="en-US" dirty="0" smtClean="0"/>
          </a:p>
          <a:p>
            <a:r>
              <a:rPr lang="en-US" dirty="0" smtClean="0"/>
              <a:t>Become friends </a:t>
            </a:r>
          </a:p>
          <a:p>
            <a:r>
              <a:rPr lang="en-US" dirty="0" smtClean="0"/>
              <a:t>Invited to IDOI employee’s wedding</a:t>
            </a:r>
          </a:p>
          <a:p>
            <a:r>
              <a:rPr lang="en-US" dirty="0" smtClean="0"/>
              <a:t>Attend the wedding and bring a gift </a:t>
            </a:r>
          </a:p>
          <a:p>
            <a:endParaRPr lang="en-US" dirty="0" smtClean="0"/>
          </a:p>
          <a:p>
            <a:pPr marL="0" indent="0" algn="ctr">
              <a:buNone/>
            </a:pPr>
            <a:r>
              <a:rPr lang="en-US" dirty="0" smtClean="0"/>
              <a:t>Is there an ethics violation?</a:t>
            </a:r>
          </a:p>
          <a:p>
            <a:endParaRPr lang="en-US" dirty="0"/>
          </a:p>
        </p:txBody>
      </p:sp>
    </p:spTree>
    <p:extLst>
      <p:ext uri="{BB962C8B-B14F-4D97-AF65-F5344CB8AC3E}">
        <p14:creationId xmlns:p14="http://schemas.microsoft.com/office/powerpoint/2010/main" val="14399332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19844"/>
            <a:ext cx="12192000" cy="1690688"/>
          </a:xfrm>
          <a:prstGeom prst="rect">
            <a:avLst/>
          </a:prstGeom>
          <a:solidFill>
            <a:schemeClr val="accent5">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chemeClr val="bg1"/>
                </a:solidFill>
              </a:rPr>
              <a:t>Scenario </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8037" y="5919788"/>
            <a:ext cx="771525" cy="847725"/>
          </a:xfrm>
          <a:prstGeom prst="rect">
            <a:avLst/>
          </a:prstGeom>
        </p:spPr>
      </p:pic>
      <p:cxnSp>
        <p:nvCxnSpPr>
          <p:cNvPr id="10" name="Straight Connector 9"/>
          <p:cNvCxnSpPr/>
          <p:nvPr/>
        </p:nvCxnSpPr>
        <p:spPr>
          <a:xfrm>
            <a:off x="0" y="1692275"/>
            <a:ext cx="12192000" cy="0"/>
          </a:xfrm>
          <a:prstGeom prst="line">
            <a:avLst/>
          </a:prstGeom>
          <a:ln w="76200">
            <a:solidFill>
              <a:schemeClr val="accent4"/>
            </a:solidFill>
          </a:ln>
        </p:spPr>
        <p:style>
          <a:lnRef idx="3">
            <a:schemeClr val="accent4"/>
          </a:lnRef>
          <a:fillRef idx="0">
            <a:schemeClr val="accent4"/>
          </a:fillRef>
          <a:effectRef idx="2">
            <a:schemeClr val="accent4"/>
          </a:effectRef>
          <a:fontRef idx="minor">
            <a:schemeClr val="tx1"/>
          </a:fontRef>
        </p:style>
      </p:cxnSp>
      <p:sp>
        <p:nvSpPr>
          <p:cNvPr id="6" name="Content Placeholder 2"/>
          <p:cNvSpPr>
            <a:spLocks noGrp="1"/>
          </p:cNvSpPr>
          <p:nvPr>
            <p:ph sz="half" idx="1"/>
          </p:nvPr>
        </p:nvSpPr>
        <p:spPr>
          <a:xfrm>
            <a:off x="990600" y="1868488"/>
            <a:ext cx="10477500" cy="3540125"/>
          </a:xfrm>
        </p:spPr>
        <p:txBody>
          <a:bodyPr/>
          <a:lstStyle/>
          <a:p>
            <a:endParaRPr lang="en-US" dirty="0" smtClean="0"/>
          </a:p>
          <a:p>
            <a:r>
              <a:rPr lang="en-US" dirty="0" smtClean="0"/>
              <a:t>Agency employee applying for scholarship</a:t>
            </a:r>
          </a:p>
          <a:p>
            <a:r>
              <a:rPr lang="en-US" dirty="0" smtClean="0"/>
              <a:t>Scholarship offered by an agency vendor</a:t>
            </a:r>
          </a:p>
          <a:p>
            <a:r>
              <a:rPr lang="en-US" dirty="0" smtClean="0"/>
              <a:t>Agency employee would not receive direct payments from vendor</a:t>
            </a:r>
          </a:p>
          <a:p>
            <a:pPr marL="0" indent="0">
              <a:buNone/>
            </a:pPr>
            <a:endParaRPr lang="en-US" dirty="0"/>
          </a:p>
          <a:p>
            <a:pPr marL="0" indent="0" algn="ctr">
              <a:buNone/>
            </a:pPr>
            <a:r>
              <a:rPr lang="en-US" dirty="0" smtClean="0"/>
              <a:t>Is there an ethics violation?</a:t>
            </a:r>
          </a:p>
        </p:txBody>
      </p:sp>
    </p:spTree>
    <p:extLst>
      <p:ext uri="{BB962C8B-B14F-4D97-AF65-F5344CB8AC3E}">
        <p14:creationId xmlns:p14="http://schemas.microsoft.com/office/powerpoint/2010/main" val="20899113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19844"/>
            <a:ext cx="12192000" cy="1690688"/>
          </a:xfrm>
          <a:prstGeom prst="rect">
            <a:avLst/>
          </a:prstGeom>
          <a:solidFill>
            <a:schemeClr val="accent5">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chemeClr val="bg1"/>
                </a:solidFill>
              </a:rPr>
              <a:t>Scenario </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8037" y="5919788"/>
            <a:ext cx="771525" cy="847725"/>
          </a:xfrm>
          <a:prstGeom prst="rect">
            <a:avLst/>
          </a:prstGeom>
        </p:spPr>
      </p:pic>
      <p:cxnSp>
        <p:nvCxnSpPr>
          <p:cNvPr id="10" name="Straight Connector 9"/>
          <p:cNvCxnSpPr/>
          <p:nvPr/>
        </p:nvCxnSpPr>
        <p:spPr>
          <a:xfrm>
            <a:off x="0" y="1692275"/>
            <a:ext cx="12192000" cy="0"/>
          </a:xfrm>
          <a:prstGeom prst="line">
            <a:avLst/>
          </a:prstGeom>
          <a:ln w="76200">
            <a:solidFill>
              <a:schemeClr val="accent4"/>
            </a:solidFill>
          </a:ln>
        </p:spPr>
        <p:style>
          <a:lnRef idx="3">
            <a:schemeClr val="accent4"/>
          </a:lnRef>
          <a:fillRef idx="0">
            <a:schemeClr val="accent4"/>
          </a:fillRef>
          <a:effectRef idx="2">
            <a:schemeClr val="accent4"/>
          </a:effectRef>
          <a:fontRef idx="minor">
            <a:schemeClr val="tx1"/>
          </a:fontRef>
        </p:style>
      </p:cxnSp>
      <p:sp>
        <p:nvSpPr>
          <p:cNvPr id="6" name="Content Placeholder 2"/>
          <p:cNvSpPr>
            <a:spLocks noGrp="1"/>
          </p:cNvSpPr>
          <p:nvPr>
            <p:ph sz="half" idx="1"/>
          </p:nvPr>
        </p:nvSpPr>
        <p:spPr>
          <a:xfrm>
            <a:off x="990600" y="1868488"/>
            <a:ext cx="10477500" cy="3540125"/>
          </a:xfrm>
        </p:spPr>
        <p:txBody>
          <a:bodyPr/>
          <a:lstStyle/>
          <a:p>
            <a:endParaRPr lang="en-US" dirty="0" smtClean="0"/>
          </a:p>
          <a:p>
            <a:r>
              <a:rPr lang="en-US" dirty="0" smtClean="0"/>
              <a:t>Agency employee very helpful on project </a:t>
            </a:r>
          </a:p>
          <a:p>
            <a:r>
              <a:rPr lang="en-US" dirty="0" smtClean="0"/>
              <a:t>Want to maintain this relationship, let them know they did a really great job</a:t>
            </a:r>
          </a:p>
          <a:p>
            <a:r>
              <a:rPr lang="en-US" dirty="0" smtClean="0"/>
              <a:t>Send thank you note and $20 gift card to the employee </a:t>
            </a:r>
          </a:p>
          <a:p>
            <a:pPr marL="0" indent="0">
              <a:buNone/>
            </a:pPr>
            <a:endParaRPr lang="en-US" dirty="0"/>
          </a:p>
          <a:p>
            <a:pPr marL="0" indent="0" algn="ctr">
              <a:buNone/>
            </a:pPr>
            <a:r>
              <a:rPr lang="en-US" dirty="0" smtClean="0"/>
              <a:t>Is there an ethics violation?</a:t>
            </a:r>
          </a:p>
        </p:txBody>
      </p:sp>
    </p:spTree>
    <p:extLst>
      <p:ext uri="{BB962C8B-B14F-4D97-AF65-F5344CB8AC3E}">
        <p14:creationId xmlns:p14="http://schemas.microsoft.com/office/powerpoint/2010/main" val="5429356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90599" y="1868488"/>
            <a:ext cx="10477959" cy="3540794"/>
          </a:xfrm>
        </p:spPr>
        <p:txBody>
          <a:bodyPr>
            <a:normAutofit/>
          </a:bodyPr>
          <a:lstStyle/>
          <a:p>
            <a:pPr marL="0" indent="0">
              <a:buNone/>
            </a:pPr>
            <a:endParaRPr lang="en-US" dirty="0" smtClean="0"/>
          </a:p>
          <a:p>
            <a:endParaRPr lang="en-US" dirty="0"/>
          </a:p>
        </p:txBody>
      </p:sp>
      <p:sp>
        <p:nvSpPr>
          <p:cNvPr id="8" name="Title 1"/>
          <p:cNvSpPr txBox="1">
            <a:spLocks/>
          </p:cNvSpPr>
          <p:nvPr/>
        </p:nvSpPr>
        <p:spPr>
          <a:xfrm>
            <a:off x="0" y="0"/>
            <a:ext cx="12192000" cy="1690688"/>
          </a:xfrm>
          <a:prstGeom prst="rect">
            <a:avLst/>
          </a:prstGeom>
          <a:solidFill>
            <a:schemeClr val="accent5">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chemeClr val="bg1"/>
                </a:solidFill>
              </a:rPr>
              <a:t>Scenario  </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8037" y="5919788"/>
            <a:ext cx="771525" cy="847725"/>
          </a:xfrm>
          <a:prstGeom prst="rect">
            <a:avLst/>
          </a:prstGeom>
        </p:spPr>
      </p:pic>
      <p:cxnSp>
        <p:nvCxnSpPr>
          <p:cNvPr id="6" name="Straight Connector 5"/>
          <p:cNvCxnSpPr/>
          <p:nvPr/>
        </p:nvCxnSpPr>
        <p:spPr>
          <a:xfrm>
            <a:off x="0" y="1692275"/>
            <a:ext cx="12192000" cy="0"/>
          </a:xfrm>
          <a:prstGeom prst="line">
            <a:avLst/>
          </a:prstGeom>
          <a:ln w="76200">
            <a:solidFill>
              <a:schemeClr val="accent4"/>
            </a:solidFill>
          </a:ln>
        </p:spPr>
        <p:style>
          <a:lnRef idx="3">
            <a:schemeClr val="accent4"/>
          </a:lnRef>
          <a:fillRef idx="0">
            <a:schemeClr val="accent4"/>
          </a:fillRef>
          <a:effectRef idx="2">
            <a:schemeClr val="accent4"/>
          </a:effectRef>
          <a:fontRef idx="minor">
            <a:schemeClr val="tx1"/>
          </a:fontRef>
        </p:style>
      </p:cxnSp>
      <p:sp>
        <p:nvSpPr>
          <p:cNvPr id="7" name="Content Placeholder 2"/>
          <p:cNvSpPr>
            <a:spLocks noGrp="1"/>
          </p:cNvSpPr>
          <p:nvPr>
            <p:ph idx="1"/>
          </p:nvPr>
        </p:nvSpPr>
        <p:spPr>
          <a:xfrm>
            <a:off x="838200" y="1825625"/>
            <a:ext cx="10515600" cy="4351338"/>
          </a:xfrm>
        </p:spPr>
        <p:txBody>
          <a:bodyPr/>
          <a:lstStyle/>
          <a:p>
            <a:endParaRPr lang="en-US" dirty="0" smtClean="0"/>
          </a:p>
          <a:p>
            <a:r>
              <a:rPr lang="en-US" dirty="0" smtClean="0"/>
              <a:t>Full-time agency employee looking for part-time position</a:t>
            </a:r>
          </a:p>
          <a:p>
            <a:r>
              <a:rPr lang="en-US" dirty="0" smtClean="0"/>
              <a:t>Part-time employer has contract with agency</a:t>
            </a:r>
          </a:p>
          <a:p>
            <a:r>
              <a:rPr lang="en-US" dirty="0" smtClean="0"/>
              <a:t>Part-time position has interaction with agency employees</a:t>
            </a:r>
          </a:p>
          <a:p>
            <a:pPr marL="0" indent="0">
              <a:buNone/>
            </a:pPr>
            <a:endParaRPr lang="en-US" dirty="0"/>
          </a:p>
          <a:p>
            <a:pPr marL="0" indent="0" algn="ctr">
              <a:buNone/>
            </a:pPr>
            <a:r>
              <a:rPr lang="en-US" dirty="0" smtClean="0"/>
              <a:t>Is there an ethics violation?</a:t>
            </a:r>
          </a:p>
          <a:p>
            <a:endParaRPr lang="en-US" dirty="0" smtClean="0"/>
          </a:p>
          <a:p>
            <a:endParaRPr lang="en-US" dirty="0"/>
          </a:p>
        </p:txBody>
      </p:sp>
    </p:spTree>
    <p:extLst>
      <p:ext uri="{BB962C8B-B14F-4D97-AF65-F5344CB8AC3E}">
        <p14:creationId xmlns:p14="http://schemas.microsoft.com/office/powerpoint/2010/main" val="23734557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19844"/>
            <a:ext cx="12192000" cy="1690688"/>
          </a:xfrm>
          <a:prstGeom prst="rect">
            <a:avLst/>
          </a:prstGeom>
          <a:solidFill>
            <a:schemeClr val="accent5">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chemeClr val="bg1"/>
                </a:solidFill>
              </a:rPr>
              <a:t>Scenario </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8037" y="5919788"/>
            <a:ext cx="771525" cy="847725"/>
          </a:xfrm>
          <a:prstGeom prst="rect">
            <a:avLst/>
          </a:prstGeom>
        </p:spPr>
      </p:pic>
      <p:cxnSp>
        <p:nvCxnSpPr>
          <p:cNvPr id="10" name="Straight Connector 9"/>
          <p:cNvCxnSpPr/>
          <p:nvPr/>
        </p:nvCxnSpPr>
        <p:spPr>
          <a:xfrm>
            <a:off x="0" y="1692275"/>
            <a:ext cx="12192000" cy="0"/>
          </a:xfrm>
          <a:prstGeom prst="line">
            <a:avLst/>
          </a:prstGeom>
          <a:ln w="76200">
            <a:solidFill>
              <a:schemeClr val="accent4"/>
            </a:solidFill>
          </a:ln>
        </p:spPr>
        <p:style>
          <a:lnRef idx="3">
            <a:schemeClr val="accent4"/>
          </a:lnRef>
          <a:fillRef idx="0">
            <a:schemeClr val="accent4"/>
          </a:fillRef>
          <a:effectRef idx="2">
            <a:schemeClr val="accent4"/>
          </a:effectRef>
          <a:fontRef idx="minor">
            <a:schemeClr val="tx1"/>
          </a:fontRef>
        </p:style>
      </p:cxnSp>
      <p:sp>
        <p:nvSpPr>
          <p:cNvPr id="7" name="Content Placeholder 2"/>
          <p:cNvSpPr>
            <a:spLocks noGrp="1"/>
          </p:cNvSpPr>
          <p:nvPr>
            <p:ph idx="1"/>
          </p:nvPr>
        </p:nvSpPr>
        <p:spPr>
          <a:xfrm>
            <a:off x="838199" y="2243314"/>
            <a:ext cx="10515600" cy="4351338"/>
          </a:xfrm>
        </p:spPr>
        <p:txBody>
          <a:bodyPr/>
          <a:lstStyle/>
          <a:p>
            <a:r>
              <a:rPr lang="en-US" dirty="0" smtClean="0"/>
              <a:t>Agency employee applied for outside position</a:t>
            </a:r>
          </a:p>
          <a:p>
            <a:r>
              <a:rPr lang="en-US" dirty="0" smtClean="0"/>
              <a:t>Agency has regulatory authority over outside entity</a:t>
            </a:r>
          </a:p>
          <a:p>
            <a:r>
              <a:rPr lang="en-US" dirty="0" smtClean="0"/>
              <a:t>Agency employee involved in pending investigation involving subsidiary of entity</a:t>
            </a:r>
          </a:p>
          <a:p>
            <a:r>
              <a:rPr lang="en-US" dirty="0" smtClean="0"/>
              <a:t>Agency proposed screening procedure </a:t>
            </a:r>
          </a:p>
          <a:p>
            <a:pPr marL="0" indent="0">
              <a:buNone/>
            </a:pPr>
            <a:endParaRPr lang="en-US" dirty="0"/>
          </a:p>
          <a:p>
            <a:pPr marL="0" indent="0" algn="ctr">
              <a:buNone/>
            </a:pPr>
            <a:r>
              <a:rPr lang="en-US" dirty="0" smtClean="0"/>
              <a:t>Is there an ethics violation?</a:t>
            </a:r>
          </a:p>
          <a:p>
            <a:endParaRPr lang="en-US" dirty="0"/>
          </a:p>
        </p:txBody>
      </p:sp>
    </p:spTree>
    <p:extLst>
      <p:ext uri="{BB962C8B-B14F-4D97-AF65-F5344CB8AC3E}">
        <p14:creationId xmlns:p14="http://schemas.microsoft.com/office/powerpoint/2010/main" val="3309763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19844"/>
            <a:ext cx="12192000" cy="1690688"/>
          </a:xfrm>
          <a:prstGeom prst="rect">
            <a:avLst/>
          </a:prstGeom>
          <a:solidFill>
            <a:schemeClr val="accent5">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chemeClr val="bg1"/>
                </a:solidFill>
              </a:rPr>
              <a:t>Scenario </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8037" y="5919788"/>
            <a:ext cx="771525" cy="847725"/>
          </a:xfrm>
          <a:prstGeom prst="rect">
            <a:avLst/>
          </a:prstGeom>
        </p:spPr>
      </p:pic>
      <p:cxnSp>
        <p:nvCxnSpPr>
          <p:cNvPr id="10" name="Straight Connector 9"/>
          <p:cNvCxnSpPr/>
          <p:nvPr/>
        </p:nvCxnSpPr>
        <p:spPr>
          <a:xfrm>
            <a:off x="0" y="1692275"/>
            <a:ext cx="12192000" cy="0"/>
          </a:xfrm>
          <a:prstGeom prst="line">
            <a:avLst/>
          </a:prstGeom>
          <a:ln w="76200">
            <a:solidFill>
              <a:schemeClr val="accent4"/>
            </a:solidFill>
          </a:ln>
        </p:spPr>
        <p:style>
          <a:lnRef idx="3">
            <a:schemeClr val="accent4"/>
          </a:lnRef>
          <a:fillRef idx="0">
            <a:schemeClr val="accent4"/>
          </a:fillRef>
          <a:effectRef idx="2">
            <a:schemeClr val="accent4"/>
          </a:effectRef>
          <a:fontRef idx="minor">
            <a:schemeClr val="tx1"/>
          </a:fontRef>
        </p:style>
      </p:cxnSp>
      <p:sp>
        <p:nvSpPr>
          <p:cNvPr id="12" name="Content Placeholder 2"/>
          <p:cNvSpPr>
            <a:spLocks noGrp="1"/>
          </p:cNvSpPr>
          <p:nvPr>
            <p:ph idx="1"/>
          </p:nvPr>
        </p:nvSpPr>
        <p:spPr>
          <a:xfrm>
            <a:off x="838199" y="2506662"/>
            <a:ext cx="10515600" cy="4351338"/>
          </a:xfrm>
        </p:spPr>
        <p:txBody>
          <a:bodyPr/>
          <a:lstStyle/>
          <a:p>
            <a:r>
              <a:rPr lang="en-US" dirty="0" smtClean="0"/>
              <a:t>Agency employee with consultant side job</a:t>
            </a:r>
          </a:p>
          <a:p>
            <a:r>
              <a:rPr lang="en-US" dirty="0" smtClean="0"/>
              <a:t>Did not obtain approval for outside employment from supervisors</a:t>
            </a:r>
          </a:p>
          <a:p>
            <a:r>
              <a:rPr lang="en-US" dirty="0" smtClean="0"/>
              <a:t>Agency employee created self-monitored screen and limited clients to those unrelated to agency position</a:t>
            </a:r>
          </a:p>
          <a:p>
            <a:pPr marL="0" indent="0">
              <a:buNone/>
            </a:pPr>
            <a:endParaRPr lang="en-US" dirty="0"/>
          </a:p>
          <a:p>
            <a:pPr marL="0" indent="0" algn="ctr">
              <a:buNone/>
            </a:pPr>
            <a:r>
              <a:rPr lang="en-US" dirty="0" smtClean="0"/>
              <a:t>Is there an ethics violation?</a:t>
            </a:r>
          </a:p>
          <a:p>
            <a:endParaRPr lang="en-US" dirty="0"/>
          </a:p>
        </p:txBody>
      </p:sp>
    </p:spTree>
    <p:extLst>
      <p:ext uri="{BB962C8B-B14F-4D97-AF65-F5344CB8AC3E}">
        <p14:creationId xmlns:p14="http://schemas.microsoft.com/office/powerpoint/2010/main" val="33983773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19844"/>
            <a:ext cx="12192000" cy="1690688"/>
          </a:xfrm>
          <a:prstGeom prst="rect">
            <a:avLst/>
          </a:prstGeom>
          <a:solidFill>
            <a:schemeClr val="accent5">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chemeClr val="bg1"/>
                </a:solidFill>
              </a:rPr>
              <a:t>Scenario </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8037" y="5919788"/>
            <a:ext cx="771525" cy="847725"/>
          </a:xfrm>
          <a:prstGeom prst="rect">
            <a:avLst/>
          </a:prstGeom>
        </p:spPr>
      </p:pic>
      <p:cxnSp>
        <p:nvCxnSpPr>
          <p:cNvPr id="10" name="Straight Connector 9"/>
          <p:cNvCxnSpPr/>
          <p:nvPr/>
        </p:nvCxnSpPr>
        <p:spPr>
          <a:xfrm>
            <a:off x="0" y="1692275"/>
            <a:ext cx="12192000" cy="0"/>
          </a:xfrm>
          <a:prstGeom prst="line">
            <a:avLst/>
          </a:prstGeom>
          <a:ln w="76200">
            <a:solidFill>
              <a:schemeClr val="accent4"/>
            </a:solidFill>
          </a:ln>
        </p:spPr>
        <p:style>
          <a:lnRef idx="3">
            <a:schemeClr val="accent4"/>
          </a:lnRef>
          <a:fillRef idx="0">
            <a:schemeClr val="accent4"/>
          </a:fillRef>
          <a:effectRef idx="2">
            <a:schemeClr val="accent4"/>
          </a:effectRef>
          <a:fontRef idx="minor">
            <a:schemeClr val="tx1"/>
          </a:fontRef>
        </p:style>
      </p:cxnSp>
      <p:sp>
        <p:nvSpPr>
          <p:cNvPr id="12" name="Content Placeholder 2"/>
          <p:cNvSpPr>
            <a:spLocks noGrp="1"/>
          </p:cNvSpPr>
          <p:nvPr>
            <p:ph idx="1"/>
          </p:nvPr>
        </p:nvSpPr>
        <p:spPr>
          <a:xfrm>
            <a:off x="838199" y="2506662"/>
            <a:ext cx="10515600" cy="4351338"/>
          </a:xfrm>
        </p:spPr>
        <p:txBody>
          <a:bodyPr/>
          <a:lstStyle/>
          <a:p>
            <a:r>
              <a:rPr lang="en-US" dirty="0" smtClean="0"/>
              <a:t>Agency employee sells handmade items on Etsy</a:t>
            </a:r>
          </a:p>
          <a:p>
            <a:r>
              <a:rPr lang="en-US" dirty="0" smtClean="0"/>
              <a:t>Tells you about this side business when at your place of business discussing a contract/claim </a:t>
            </a:r>
          </a:p>
          <a:p>
            <a:r>
              <a:rPr lang="en-US" dirty="0" smtClean="0"/>
              <a:t>She leaves her card with you</a:t>
            </a:r>
          </a:p>
          <a:p>
            <a:r>
              <a:rPr lang="en-US" dirty="0" smtClean="0"/>
              <a:t>Holidays roll around, you buy your significant other something from the state employee’s Etsy store </a:t>
            </a:r>
          </a:p>
          <a:p>
            <a:pPr marL="0" indent="0">
              <a:buNone/>
            </a:pPr>
            <a:endParaRPr lang="en-US" dirty="0"/>
          </a:p>
          <a:p>
            <a:pPr marL="0" indent="0" algn="ctr">
              <a:buNone/>
            </a:pPr>
            <a:r>
              <a:rPr lang="en-US" dirty="0" smtClean="0"/>
              <a:t>Is there an ethics violation?</a:t>
            </a:r>
          </a:p>
          <a:p>
            <a:endParaRPr lang="en-US" dirty="0"/>
          </a:p>
        </p:txBody>
      </p:sp>
    </p:spTree>
    <p:extLst>
      <p:ext uri="{BB962C8B-B14F-4D97-AF65-F5344CB8AC3E}">
        <p14:creationId xmlns:p14="http://schemas.microsoft.com/office/powerpoint/2010/main" val="32537699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90599" y="1868488"/>
            <a:ext cx="10477959" cy="3540794"/>
          </a:xfrm>
        </p:spPr>
        <p:txBody>
          <a:bodyPr>
            <a:normAutofit/>
          </a:bodyPr>
          <a:lstStyle/>
          <a:p>
            <a:pPr marL="0" indent="0">
              <a:buNone/>
            </a:pPr>
            <a:endParaRPr lang="en-US" dirty="0" smtClean="0"/>
          </a:p>
          <a:p>
            <a:endParaRPr lang="en-US" dirty="0"/>
          </a:p>
        </p:txBody>
      </p:sp>
      <p:sp>
        <p:nvSpPr>
          <p:cNvPr id="8" name="Title 1"/>
          <p:cNvSpPr txBox="1">
            <a:spLocks/>
          </p:cNvSpPr>
          <p:nvPr/>
        </p:nvSpPr>
        <p:spPr>
          <a:xfrm>
            <a:off x="0" y="-19844"/>
            <a:ext cx="12192000" cy="1690688"/>
          </a:xfrm>
          <a:prstGeom prst="rect">
            <a:avLst/>
          </a:prstGeom>
          <a:solidFill>
            <a:schemeClr val="accent5">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chemeClr val="bg1"/>
                </a:solidFill>
              </a:rPr>
              <a:t>Scenario  </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8037" y="5919788"/>
            <a:ext cx="771525" cy="847725"/>
          </a:xfrm>
          <a:prstGeom prst="rect">
            <a:avLst/>
          </a:prstGeom>
        </p:spPr>
      </p:pic>
      <p:cxnSp>
        <p:nvCxnSpPr>
          <p:cNvPr id="6" name="Straight Connector 5"/>
          <p:cNvCxnSpPr/>
          <p:nvPr/>
        </p:nvCxnSpPr>
        <p:spPr>
          <a:xfrm>
            <a:off x="0" y="1692275"/>
            <a:ext cx="12192000" cy="0"/>
          </a:xfrm>
          <a:prstGeom prst="line">
            <a:avLst/>
          </a:prstGeom>
          <a:ln w="76200">
            <a:solidFill>
              <a:schemeClr val="accent4"/>
            </a:solidFill>
          </a:ln>
        </p:spPr>
        <p:style>
          <a:lnRef idx="3">
            <a:schemeClr val="accent4"/>
          </a:lnRef>
          <a:fillRef idx="0">
            <a:schemeClr val="accent4"/>
          </a:fillRef>
          <a:effectRef idx="2">
            <a:schemeClr val="accent4"/>
          </a:effectRef>
          <a:fontRef idx="minor">
            <a:schemeClr val="tx1"/>
          </a:fontRef>
        </p:style>
      </p:cxnSp>
      <p:sp>
        <p:nvSpPr>
          <p:cNvPr id="7" name="Content Placeholder 4"/>
          <p:cNvSpPr>
            <a:spLocks noGrp="1"/>
          </p:cNvSpPr>
          <p:nvPr>
            <p:ph idx="1"/>
          </p:nvPr>
        </p:nvSpPr>
        <p:spPr>
          <a:xfrm>
            <a:off x="838200" y="1825625"/>
            <a:ext cx="10515600" cy="4351338"/>
          </a:xfrm>
        </p:spPr>
        <p:txBody>
          <a:bodyPr/>
          <a:lstStyle/>
          <a:p>
            <a:endParaRPr lang="en-US" dirty="0" smtClean="0"/>
          </a:p>
          <a:p>
            <a:r>
              <a:rPr lang="en-US" dirty="0" smtClean="0"/>
              <a:t>Family members are all insurance professionals</a:t>
            </a:r>
          </a:p>
          <a:p>
            <a:r>
              <a:rPr lang="en-US" dirty="0"/>
              <a:t>You just started a new job at an insurance firm and one of your first </a:t>
            </a:r>
            <a:r>
              <a:rPr lang="en-US" dirty="0" smtClean="0"/>
              <a:t>assignments is </a:t>
            </a:r>
            <a:r>
              <a:rPr lang="en-US" dirty="0"/>
              <a:t>submitting a claim to IDOI </a:t>
            </a:r>
            <a:endParaRPr lang="en-US" dirty="0" smtClean="0"/>
          </a:p>
          <a:p>
            <a:r>
              <a:rPr lang="en-US" dirty="0"/>
              <a:t>You find out your brother is in charge of the group at IDOI who will approve/deny the </a:t>
            </a:r>
            <a:r>
              <a:rPr lang="en-US" dirty="0" smtClean="0"/>
              <a:t>claim </a:t>
            </a:r>
          </a:p>
          <a:p>
            <a:pPr marL="0" indent="0" algn="ctr">
              <a:buNone/>
            </a:pPr>
            <a:endParaRPr lang="en-US" dirty="0" smtClean="0"/>
          </a:p>
          <a:p>
            <a:pPr marL="0" indent="0" algn="ctr">
              <a:buNone/>
            </a:pPr>
            <a:r>
              <a:rPr lang="en-US" dirty="0" smtClean="0"/>
              <a:t>Is there an ethics violation?</a:t>
            </a:r>
          </a:p>
          <a:p>
            <a:endParaRPr lang="en-US" dirty="0"/>
          </a:p>
        </p:txBody>
      </p:sp>
    </p:spTree>
    <p:extLst>
      <p:ext uri="{BB962C8B-B14F-4D97-AF65-F5344CB8AC3E}">
        <p14:creationId xmlns:p14="http://schemas.microsoft.com/office/powerpoint/2010/main" val="7508593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90599" y="1868488"/>
            <a:ext cx="10477959" cy="3540794"/>
          </a:xfrm>
        </p:spPr>
        <p:txBody>
          <a:bodyPr>
            <a:normAutofit/>
          </a:bodyPr>
          <a:lstStyle/>
          <a:p>
            <a:pPr marL="0" indent="0">
              <a:buNone/>
            </a:pPr>
            <a:endParaRPr lang="en-US" dirty="0" smtClean="0"/>
          </a:p>
          <a:p>
            <a:endParaRPr lang="en-US" dirty="0"/>
          </a:p>
        </p:txBody>
      </p:sp>
      <p:sp>
        <p:nvSpPr>
          <p:cNvPr id="8" name="Title 1"/>
          <p:cNvSpPr txBox="1">
            <a:spLocks/>
          </p:cNvSpPr>
          <p:nvPr/>
        </p:nvSpPr>
        <p:spPr>
          <a:xfrm>
            <a:off x="0" y="-19844"/>
            <a:ext cx="12192000" cy="1690688"/>
          </a:xfrm>
          <a:prstGeom prst="rect">
            <a:avLst/>
          </a:prstGeom>
          <a:solidFill>
            <a:schemeClr val="accent5">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chemeClr val="bg1"/>
                </a:solidFill>
              </a:rPr>
              <a:t>Scenario  </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8037" y="5919788"/>
            <a:ext cx="771525" cy="847725"/>
          </a:xfrm>
          <a:prstGeom prst="rect">
            <a:avLst/>
          </a:prstGeom>
        </p:spPr>
      </p:pic>
      <p:cxnSp>
        <p:nvCxnSpPr>
          <p:cNvPr id="6" name="Straight Connector 5"/>
          <p:cNvCxnSpPr/>
          <p:nvPr/>
        </p:nvCxnSpPr>
        <p:spPr>
          <a:xfrm>
            <a:off x="0" y="1692275"/>
            <a:ext cx="12192000" cy="0"/>
          </a:xfrm>
          <a:prstGeom prst="line">
            <a:avLst/>
          </a:prstGeom>
          <a:ln w="76200">
            <a:solidFill>
              <a:schemeClr val="accent4"/>
            </a:solidFill>
          </a:ln>
        </p:spPr>
        <p:style>
          <a:lnRef idx="3">
            <a:schemeClr val="accent4"/>
          </a:lnRef>
          <a:fillRef idx="0">
            <a:schemeClr val="accent4"/>
          </a:fillRef>
          <a:effectRef idx="2">
            <a:schemeClr val="accent4"/>
          </a:effectRef>
          <a:fontRef idx="minor">
            <a:schemeClr val="tx1"/>
          </a:fontRef>
        </p:style>
      </p:cxnSp>
      <p:sp>
        <p:nvSpPr>
          <p:cNvPr id="7" name="Content Placeholder 4"/>
          <p:cNvSpPr>
            <a:spLocks noGrp="1"/>
          </p:cNvSpPr>
          <p:nvPr>
            <p:ph idx="1"/>
          </p:nvPr>
        </p:nvSpPr>
        <p:spPr>
          <a:xfrm>
            <a:off x="838200" y="1825625"/>
            <a:ext cx="10515600" cy="4351338"/>
          </a:xfrm>
        </p:spPr>
        <p:txBody>
          <a:bodyPr/>
          <a:lstStyle/>
          <a:p>
            <a:endParaRPr lang="en-US" dirty="0" smtClean="0"/>
          </a:p>
          <a:p>
            <a:r>
              <a:rPr lang="en-US" dirty="0" smtClean="0"/>
              <a:t>Wife is chief of staff of state agency</a:t>
            </a:r>
          </a:p>
          <a:p>
            <a:r>
              <a:rPr lang="en-US" dirty="0" smtClean="0"/>
              <a:t>Looking to contract with PR firm to deal with some bad publicity</a:t>
            </a:r>
          </a:p>
          <a:p>
            <a:r>
              <a:rPr lang="en-US" dirty="0" smtClean="0"/>
              <a:t>Need to move very quickly, Husband is executive at PR firm</a:t>
            </a:r>
          </a:p>
          <a:p>
            <a:r>
              <a:rPr lang="en-US" dirty="0" smtClean="0"/>
              <a:t>Wife hires this firm </a:t>
            </a:r>
          </a:p>
          <a:p>
            <a:pPr marL="0" indent="0" algn="ctr">
              <a:buNone/>
            </a:pPr>
            <a:endParaRPr lang="en-US" dirty="0" smtClean="0"/>
          </a:p>
          <a:p>
            <a:pPr marL="0" indent="0" algn="ctr">
              <a:buNone/>
            </a:pPr>
            <a:r>
              <a:rPr lang="en-US" dirty="0" smtClean="0"/>
              <a:t>Is there an ethics violation?</a:t>
            </a:r>
          </a:p>
          <a:p>
            <a:endParaRPr lang="en-US" dirty="0"/>
          </a:p>
        </p:txBody>
      </p:sp>
    </p:spTree>
    <p:extLst>
      <p:ext uri="{BB962C8B-B14F-4D97-AF65-F5344CB8AC3E}">
        <p14:creationId xmlns:p14="http://schemas.microsoft.com/office/powerpoint/2010/main" val="50104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p:sp>
      <p:sp>
        <p:nvSpPr>
          <p:cNvPr id="5" name="Picture Placeholder 4"/>
          <p:cNvSpPr>
            <a:spLocks noGrp="1"/>
          </p:cNvSpPr>
          <p:nvPr>
            <p:ph type="pic" sz="quarter" idx="16"/>
          </p:nvPr>
        </p:nvSpPr>
        <p:spPr/>
      </p:sp>
      <p:sp>
        <p:nvSpPr>
          <p:cNvPr id="7" name="Picture Placeholder 6"/>
          <p:cNvSpPr>
            <a:spLocks noGrp="1"/>
          </p:cNvSpPr>
          <p:nvPr>
            <p:ph type="pic" sz="quarter" idx="17"/>
          </p:nvPr>
        </p:nvSpPr>
        <p:spPr/>
      </p:sp>
      <p:sp>
        <p:nvSpPr>
          <p:cNvPr id="9" name="Picture Placeholder 8"/>
          <p:cNvSpPr>
            <a:spLocks noGrp="1"/>
          </p:cNvSpPr>
          <p:nvPr>
            <p:ph type="pic" sz="quarter" idx="18"/>
          </p:nvPr>
        </p:nvSpPr>
        <p:spPr/>
      </p:sp>
      <p:sp>
        <p:nvSpPr>
          <p:cNvPr id="11" name="Picture Placeholder 10"/>
          <p:cNvSpPr>
            <a:spLocks noGrp="1"/>
          </p:cNvSpPr>
          <p:nvPr>
            <p:ph type="pic" sz="quarter" idx="19"/>
          </p:nvPr>
        </p:nvSpPr>
        <p:spPr/>
      </p:sp>
      <p:sp>
        <p:nvSpPr>
          <p:cNvPr id="2" name="Slide Number Placeholder 1"/>
          <p:cNvSpPr>
            <a:spLocks noGrp="1"/>
          </p:cNvSpPr>
          <p:nvPr>
            <p:ph type="sldNum" sz="quarter" idx="12"/>
          </p:nvPr>
        </p:nvSpPr>
        <p:spPr>
          <a:prstGeom prst="rect">
            <a:avLst/>
          </a:prstGeom>
        </p:spPr>
        <p:txBody>
          <a:bodyPr/>
          <a:lstStyle/>
          <a:p>
            <a:fld id="{502AA32E-850A-4F3A-9344-4AB458E1939A}" type="slidenum">
              <a:rPr lang="en-AU" smtClean="0"/>
              <a:pPr/>
              <a:t>4</a:t>
            </a:fld>
            <a:endParaRPr lang="en-AU" dirty="0"/>
          </a:p>
        </p:txBody>
      </p:sp>
      <p:sp>
        <p:nvSpPr>
          <p:cNvPr id="36" name="Rectangle 35"/>
          <p:cNvSpPr/>
          <p:nvPr/>
        </p:nvSpPr>
        <p:spPr>
          <a:xfrm>
            <a:off x="2435352" y="-1"/>
            <a:ext cx="2441448" cy="2391263"/>
          </a:xfrm>
          <a:prstGeom prst="rect">
            <a:avLst/>
          </a:prstGeom>
          <a:solidFill>
            <a:srgbClr val="5C4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4882896" y="2391262"/>
            <a:ext cx="2441448" cy="2391263"/>
          </a:xfrm>
          <a:prstGeom prst="rect">
            <a:avLst/>
          </a:prstGeom>
          <a:solidFill>
            <a:srgbClr val="FEB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0" y="2391262"/>
            <a:ext cx="2441448" cy="2391263"/>
          </a:xfrm>
          <a:prstGeom prst="rect">
            <a:avLst/>
          </a:prstGeom>
          <a:solidFill>
            <a:srgbClr val="3D9F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7324344" y="0"/>
            <a:ext cx="2441448" cy="2391263"/>
          </a:xfrm>
          <a:prstGeom prst="rect">
            <a:avLst/>
          </a:prstGeom>
          <a:solidFill>
            <a:srgbClr val="D85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9765792" y="2391262"/>
            <a:ext cx="2441448" cy="2391263"/>
          </a:xfrm>
          <a:prstGeom prst="rect">
            <a:avLst/>
          </a:prstGeom>
          <a:solidFill>
            <a:srgbClr val="DC33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 Placeholder 33"/>
          <p:cNvSpPr txBox="1">
            <a:spLocks/>
          </p:cNvSpPr>
          <p:nvPr/>
        </p:nvSpPr>
        <p:spPr>
          <a:xfrm>
            <a:off x="2747451" y="457855"/>
            <a:ext cx="17740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AU" sz="3200" b="1" dirty="0" smtClean="0">
                <a:solidFill>
                  <a:schemeClr val="bg1"/>
                </a:solidFill>
                <a:latin typeface="+mj-lt"/>
              </a:rPr>
              <a:t>Establish Code of Ethics</a:t>
            </a:r>
            <a:endParaRPr lang="en-AU" sz="3200" dirty="0">
              <a:solidFill>
                <a:schemeClr val="bg1"/>
              </a:solidFill>
              <a:latin typeface="+mj-lt"/>
            </a:endParaRPr>
          </a:p>
        </p:txBody>
      </p:sp>
      <p:sp>
        <p:nvSpPr>
          <p:cNvPr id="53" name="Text Placeholder 33"/>
          <p:cNvSpPr txBox="1">
            <a:spLocks/>
          </p:cNvSpPr>
          <p:nvPr/>
        </p:nvSpPr>
        <p:spPr>
          <a:xfrm>
            <a:off x="7770095" y="876766"/>
            <a:ext cx="1563800"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AU" sz="3200" b="1" dirty="0" smtClean="0">
                <a:solidFill>
                  <a:schemeClr val="bg1"/>
                </a:solidFill>
                <a:latin typeface="+mj-lt"/>
              </a:rPr>
              <a:t>Advise</a:t>
            </a:r>
            <a:endParaRPr lang="en-AU" sz="3200" dirty="0">
              <a:solidFill>
                <a:schemeClr val="bg1"/>
              </a:solidFill>
              <a:latin typeface="+mj-lt"/>
            </a:endParaRPr>
          </a:p>
        </p:txBody>
      </p:sp>
      <p:sp>
        <p:nvSpPr>
          <p:cNvPr id="55" name="Text Placeholder 33"/>
          <p:cNvSpPr txBox="1">
            <a:spLocks/>
          </p:cNvSpPr>
          <p:nvPr/>
        </p:nvSpPr>
        <p:spPr>
          <a:xfrm>
            <a:off x="-1950" y="3015667"/>
            <a:ext cx="2426207" cy="224755"/>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AU" sz="3200" b="1" dirty="0" smtClean="0">
                <a:solidFill>
                  <a:schemeClr val="bg1"/>
                </a:solidFill>
                <a:latin typeface="+mj-lt"/>
              </a:rPr>
              <a:t>Law Enforcement Agency</a:t>
            </a:r>
          </a:p>
        </p:txBody>
      </p:sp>
      <p:sp>
        <p:nvSpPr>
          <p:cNvPr id="57" name="Text Placeholder 33"/>
          <p:cNvSpPr txBox="1">
            <a:spLocks/>
          </p:cNvSpPr>
          <p:nvPr/>
        </p:nvSpPr>
        <p:spPr>
          <a:xfrm>
            <a:off x="5219655" y="3349191"/>
            <a:ext cx="1767929"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AU" sz="3200" b="1" dirty="0" smtClean="0">
                <a:solidFill>
                  <a:schemeClr val="bg1"/>
                </a:solidFill>
                <a:latin typeface="+mj-lt"/>
              </a:rPr>
              <a:t>Educate</a:t>
            </a:r>
            <a:endParaRPr lang="en-AU" sz="3200" dirty="0">
              <a:solidFill>
                <a:schemeClr val="bg1"/>
              </a:solidFill>
              <a:latin typeface="+mj-lt"/>
            </a:endParaRPr>
          </a:p>
        </p:txBody>
      </p:sp>
      <p:sp>
        <p:nvSpPr>
          <p:cNvPr id="59" name="Text Placeholder 33"/>
          <p:cNvSpPr txBox="1">
            <a:spLocks/>
          </p:cNvSpPr>
          <p:nvPr/>
        </p:nvSpPr>
        <p:spPr>
          <a:xfrm>
            <a:off x="9828231" y="3270921"/>
            <a:ext cx="2316569" cy="47540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AU" sz="3200" b="1" dirty="0" smtClean="0">
                <a:solidFill>
                  <a:schemeClr val="bg1"/>
                </a:solidFill>
                <a:latin typeface="+mj-lt"/>
              </a:rPr>
              <a:t>Investigate</a:t>
            </a:r>
            <a:endParaRPr lang="en-AU" sz="3200" dirty="0">
              <a:solidFill>
                <a:schemeClr val="bg1"/>
              </a:solidFill>
              <a:latin typeface="+mj-lt"/>
            </a:endParaRPr>
          </a:p>
        </p:txBody>
      </p:sp>
      <p:sp>
        <p:nvSpPr>
          <p:cNvPr id="24" name="TextBox 23"/>
          <p:cNvSpPr txBox="1"/>
          <p:nvPr/>
        </p:nvSpPr>
        <p:spPr>
          <a:xfrm>
            <a:off x="1075801" y="5274702"/>
            <a:ext cx="10079880" cy="1036181"/>
          </a:xfrm>
          <a:prstGeom prst="rect">
            <a:avLst/>
          </a:prstGeom>
          <a:noFill/>
        </p:spPr>
        <p:txBody>
          <a:bodyPr wrap="square" lIns="0" tIns="0" rIns="0" bIns="0" rtlCol="0">
            <a:spAutoFit/>
          </a:bodyPr>
          <a:lstStyle/>
          <a:p>
            <a:pPr algn="ctr">
              <a:spcAft>
                <a:spcPts val="400"/>
              </a:spcAft>
            </a:pPr>
            <a:r>
              <a:rPr lang="en-AU" sz="3200" b="1" dirty="0" smtClean="0">
                <a:solidFill>
                  <a:srgbClr val="4A545B"/>
                </a:solidFill>
              </a:rPr>
              <a:t>WHO we are and WHAT we do:</a:t>
            </a:r>
          </a:p>
          <a:p>
            <a:pPr algn="ctr">
              <a:spcAft>
                <a:spcPts val="400"/>
              </a:spcAft>
            </a:pPr>
            <a:r>
              <a:rPr lang="en-AU" sz="3200" b="1" dirty="0" smtClean="0">
                <a:solidFill>
                  <a:srgbClr val="4A545B"/>
                </a:solidFill>
              </a:rPr>
              <a:t>Office of Inspector General</a:t>
            </a:r>
            <a:endParaRPr lang="en-US" sz="3200" b="1" dirty="0"/>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6900" y="5925202"/>
            <a:ext cx="771525" cy="847725"/>
          </a:xfrm>
          <a:prstGeom prst="rect">
            <a:avLst/>
          </a:prstGeom>
        </p:spPr>
      </p:pic>
      <p:sp>
        <p:nvSpPr>
          <p:cNvPr id="4" name="Rectangle 3"/>
          <p:cNvSpPr/>
          <p:nvPr/>
        </p:nvSpPr>
        <p:spPr>
          <a:xfrm>
            <a:off x="300251" y="6168788"/>
            <a:ext cx="1746913" cy="604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73247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fade">
                                      <p:cBhvr>
                                        <p:cTn id="20" dur="500"/>
                                        <p:tgtEl>
                                          <p:spTgt spid="5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fade">
                                      <p:cBhvr>
                                        <p:cTn id="28" dur="500"/>
                                        <p:tgtEl>
                                          <p:spTgt spid="5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500"/>
                                        <p:tgtEl>
                                          <p:spTgt spid="3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500"/>
                                        <p:tgtEl>
                                          <p:spTgt spid="5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500"/>
                                        <p:tgtEl>
                                          <p:spTgt spid="4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51" grpId="0"/>
      <p:bldP spid="53" grpId="0"/>
      <p:bldP spid="55" grpId="0"/>
      <p:bldP spid="57" grpId="0"/>
      <p:bldP spid="59"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562663" y="6349065"/>
            <a:ext cx="309789" cy="252939"/>
          </a:xfrm>
          <a:prstGeom prst="rect">
            <a:avLst/>
          </a:prstGeom>
        </p:spPr>
        <p:txBody>
          <a:bodyPr/>
          <a:lstStyle/>
          <a:p>
            <a:fld id="{502AA32E-850A-4F3A-9344-4AB458E1939A}" type="slidenum">
              <a:rPr lang="en-AU" smtClean="0"/>
              <a:pPr/>
              <a:t>5</a:t>
            </a:fld>
            <a:endParaRPr lang="en-AU" dirty="0"/>
          </a:p>
        </p:txBody>
      </p:sp>
      <p:sp>
        <p:nvSpPr>
          <p:cNvPr id="5" name="Text Placeholder 4"/>
          <p:cNvSpPr>
            <a:spLocks noGrp="1"/>
          </p:cNvSpPr>
          <p:nvPr>
            <p:ph type="body" sz="quarter" idx="13"/>
          </p:nvPr>
        </p:nvSpPr>
        <p:spPr>
          <a:xfrm>
            <a:off x="378983" y="194001"/>
            <a:ext cx="11434034" cy="1065933"/>
          </a:xfrm>
          <a:prstGeom prst="rect">
            <a:avLst/>
          </a:prstGeom>
        </p:spPr>
        <p:txBody>
          <a:bodyPr/>
          <a:lstStyle/>
          <a:p>
            <a:pPr>
              <a:spcAft>
                <a:spcPts val="400"/>
              </a:spcAft>
            </a:pPr>
            <a:r>
              <a:rPr lang="en-AU" sz="3200" b="1" dirty="0" smtClean="0">
                <a:solidFill>
                  <a:srgbClr val="4A545B"/>
                </a:solidFill>
              </a:rPr>
              <a:t>WHO </a:t>
            </a:r>
            <a:r>
              <a:rPr lang="en-AU" sz="3200" b="1" dirty="0">
                <a:solidFill>
                  <a:srgbClr val="4A545B"/>
                </a:solidFill>
              </a:rPr>
              <a:t>we are and </a:t>
            </a:r>
            <a:r>
              <a:rPr lang="en-AU" sz="3200" b="1" dirty="0" smtClean="0">
                <a:solidFill>
                  <a:srgbClr val="4A545B"/>
                </a:solidFill>
              </a:rPr>
              <a:t>WHAT </a:t>
            </a:r>
            <a:r>
              <a:rPr lang="en-AU" sz="3200" b="1" dirty="0">
                <a:solidFill>
                  <a:srgbClr val="4A545B"/>
                </a:solidFill>
              </a:rPr>
              <a:t>we do:</a:t>
            </a:r>
          </a:p>
          <a:p>
            <a:pPr>
              <a:spcAft>
                <a:spcPts val="400"/>
              </a:spcAft>
            </a:pPr>
            <a:r>
              <a:rPr lang="en-AU" sz="3200" b="1" dirty="0" smtClean="0">
                <a:solidFill>
                  <a:srgbClr val="4A545B"/>
                </a:solidFill>
              </a:rPr>
              <a:t>State Ethics Commission</a:t>
            </a:r>
            <a:endParaRPr lang="en-US" sz="3200" b="1" dirty="0"/>
          </a:p>
        </p:txBody>
      </p:sp>
      <p:grpSp>
        <p:nvGrpSpPr>
          <p:cNvPr id="3" name="Group 2"/>
          <p:cNvGrpSpPr/>
          <p:nvPr/>
        </p:nvGrpSpPr>
        <p:grpSpPr>
          <a:xfrm>
            <a:off x="1676400" y="3124137"/>
            <a:ext cx="1532049" cy="1447863"/>
            <a:chOff x="1636024" y="2798618"/>
            <a:chExt cx="1662546" cy="1571189"/>
          </a:xfrm>
        </p:grpSpPr>
        <p:sp>
          <p:nvSpPr>
            <p:cNvPr id="2" name="Rectangle 1"/>
            <p:cNvSpPr/>
            <p:nvPr/>
          </p:nvSpPr>
          <p:spPr>
            <a:xfrm>
              <a:off x="1636024" y="3021298"/>
              <a:ext cx="1662546" cy="1348509"/>
            </a:xfrm>
            <a:prstGeom prst="rect">
              <a:avLst/>
            </a:prstGeom>
            <a:solidFill>
              <a:srgbClr val="3D9F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F33745"/>
                </a:solidFill>
                <a:latin typeface="FontAwesome" pitchFamily="2" charset="0"/>
              </a:endParaRPr>
            </a:p>
          </p:txBody>
        </p:sp>
        <p:sp>
          <p:nvSpPr>
            <p:cNvPr id="14" name="Rectangle 13"/>
            <p:cNvSpPr/>
            <p:nvPr/>
          </p:nvSpPr>
          <p:spPr>
            <a:xfrm flipV="1">
              <a:off x="1636024" y="2798618"/>
              <a:ext cx="1662546" cy="222680"/>
            </a:xfrm>
            <a:custGeom>
              <a:avLst/>
              <a:gdLst>
                <a:gd name="connsiteX0" fmla="*/ 0 w 1662546"/>
                <a:gd name="connsiteY0" fmla="*/ 0 h 297626"/>
                <a:gd name="connsiteX1" fmla="*/ 1662546 w 1662546"/>
                <a:gd name="connsiteY1" fmla="*/ 0 h 297626"/>
                <a:gd name="connsiteX2" fmla="*/ 1662546 w 1662546"/>
                <a:gd name="connsiteY2" fmla="*/ 297626 h 297626"/>
                <a:gd name="connsiteX3" fmla="*/ 0 w 1662546"/>
                <a:gd name="connsiteY3" fmla="*/ 297626 h 297626"/>
                <a:gd name="connsiteX4" fmla="*/ 0 w 1662546"/>
                <a:gd name="connsiteY4" fmla="*/ 0 h 297626"/>
                <a:gd name="connsiteX0" fmla="*/ 0 w 1662546"/>
                <a:gd name="connsiteY0" fmla="*/ 0 h 297626"/>
                <a:gd name="connsiteX1" fmla="*/ 1662546 w 1662546"/>
                <a:gd name="connsiteY1" fmla="*/ 0 h 297626"/>
                <a:gd name="connsiteX2" fmla="*/ 1551710 w 1662546"/>
                <a:gd name="connsiteY2" fmla="*/ 297626 h 297626"/>
                <a:gd name="connsiteX3" fmla="*/ 0 w 1662546"/>
                <a:gd name="connsiteY3" fmla="*/ 297626 h 297626"/>
                <a:gd name="connsiteX4" fmla="*/ 0 w 1662546"/>
                <a:gd name="connsiteY4" fmla="*/ 0 h 297626"/>
                <a:gd name="connsiteX0" fmla="*/ 0 w 1662546"/>
                <a:gd name="connsiteY0" fmla="*/ 0 h 297626"/>
                <a:gd name="connsiteX1" fmla="*/ 1662546 w 1662546"/>
                <a:gd name="connsiteY1" fmla="*/ 0 h 297626"/>
                <a:gd name="connsiteX2" fmla="*/ 1551710 w 1662546"/>
                <a:gd name="connsiteY2" fmla="*/ 297626 h 297626"/>
                <a:gd name="connsiteX3" fmla="*/ 120073 w 1662546"/>
                <a:gd name="connsiteY3" fmla="*/ 297626 h 297626"/>
                <a:gd name="connsiteX4" fmla="*/ 0 w 1662546"/>
                <a:gd name="connsiteY4" fmla="*/ 0 h 29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2546" h="297626">
                  <a:moveTo>
                    <a:pt x="0" y="0"/>
                  </a:moveTo>
                  <a:lnTo>
                    <a:pt x="1662546" y="0"/>
                  </a:lnTo>
                  <a:lnTo>
                    <a:pt x="1551710" y="297626"/>
                  </a:lnTo>
                  <a:lnTo>
                    <a:pt x="120073" y="297626"/>
                  </a:lnTo>
                  <a:lnTo>
                    <a:pt x="0" y="0"/>
                  </a:lnTo>
                  <a:close/>
                </a:path>
              </a:pathLst>
            </a:custGeom>
            <a:solidFill>
              <a:srgbClr val="328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p:cNvGrpSpPr/>
          <p:nvPr/>
        </p:nvGrpSpPr>
        <p:grpSpPr>
          <a:xfrm>
            <a:off x="4106751" y="3124137"/>
            <a:ext cx="1532049" cy="1447863"/>
            <a:chOff x="1636024" y="2798618"/>
            <a:chExt cx="1662546" cy="1571189"/>
          </a:xfrm>
        </p:grpSpPr>
        <p:sp>
          <p:nvSpPr>
            <p:cNvPr id="17" name="Rectangle 16"/>
            <p:cNvSpPr/>
            <p:nvPr/>
          </p:nvSpPr>
          <p:spPr>
            <a:xfrm>
              <a:off x="1636024" y="3021298"/>
              <a:ext cx="1662546" cy="1348509"/>
            </a:xfrm>
            <a:prstGeom prst="rect">
              <a:avLst/>
            </a:prstGeom>
            <a:solidFill>
              <a:srgbClr val="5C4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FontAwesome" pitchFamily="2" charset="0"/>
              </a:endParaRPr>
            </a:p>
          </p:txBody>
        </p:sp>
        <p:sp>
          <p:nvSpPr>
            <p:cNvPr id="18" name="Rectangle 13"/>
            <p:cNvSpPr/>
            <p:nvPr/>
          </p:nvSpPr>
          <p:spPr>
            <a:xfrm flipV="1">
              <a:off x="1636024" y="2798618"/>
              <a:ext cx="1662546" cy="222680"/>
            </a:xfrm>
            <a:custGeom>
              <a:avLst/>
              <a:gdLst>
                <a:gd name="connsiteX0" fmla="*/ 0 w 1662546"/>
                <a:gd name="connsiteY0" fmla="*/ 0 h 297626"/>
                <a:gd name="connsiteX1" fmla="*/ 1662546 w 1662546"/>
                <a:gd name="connsiteY1" fmla="*/ 0 h 297626"/>
                <a:gd name="connsiteX2" fmla="*/ 1662546 w 1662546"/>
                <a:gd name="connsiteY2" fmla="*/ 297626 h 297626"/>
                <a:gd name="connsiteX3" fmla="*/ 0 w 1662546"/>
                <a:gd name="connsiteY3" fmla="*/ 297626 h 297626"/>
                <a:gd name="connsiteX4" fmla="*/ 0 w 1662546"/>
                <a:gd name="connsiteY4" fmla="*/ 0 h 297626"/>
                <a:gd name="connsiteX0" fmla="*/ 0 w 1662546"/>
                <a:gd name="connsiteY0" fmla="*/ 0 h 297626"/>
                <a:gd name="connsiteX1" fmla="*/ 1662546 w 1662546"/>
                <a:gd name="connsiteY1" fmla="*/ 0 h 297626"/>
                <a:gd name="connsiteX2" fmla="*/ 1551710 w 1662546"/>
                <a:gd name="connsiteY2" fmla="*/ 297626 h 297626"/>
                <a:gd name="connsiteX3" fmla="*/ 0 w 1662546"/>
                <a:gd name="connsiteY3" fmla="*/ 297626 h 297626"/>
                <a:gd name="connsiteX4" fmla="*/ 0 w 1662546"/>
                <a:gd name="connsiteY4" fmla="*/ 0 h 297626"/>
                <a:gd name="connsiteX0" fmla="*/ 0 w 1662546"/>
                <a:gd name="connsiteY0" fmla="*/ 0 h 297626"/>
                <a:gd name="connsiteX1" fmla="*/ 1662546 w 1662546"/>
                <a:gd name="connsiteY1" fmla="*/ 0 h 297626"/>
                <a:gd name="connsiteX2" fmla="*/ 1551710 w 1662546"/>
                <a:gd name="connsiteY2" fmla="*/ 297626 h 297626"/>
                <a:gd name="connsiteX3" fmla="*/ 120073 w 1662546"/>
                <a:gd name="connsiteY3" fmla="*/ 297626 h 297626"/>
                <a:gd name="connsiteX4" fmla="*/ 0 w 1662546"/>
                <a:gd name="connsiteY4" fmla="*/ 0 h 29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2546" h="297626">
                  <a:moveTo>
                    <a:pt x="0" y="0"/>
                  </a:moveTo>
                  <a:lnTo>
                    <a:pt x="1662546" y="0"/>
                  </a:lnTo>
                  <a:lnTo>
                    <a:pt x="1551710" y="297626"/>
                  </a:lnTo>
                  <a:lnTo>
                    <a:pt x="120073" y="297626"/>
                  </a:lnTo>
                  <a:lnTo>
                    <a:pt x="0" y="0"/>
                  </a:lnTo>
                  <a:close/>
                </a:path>
              </a:pathLst>
            </a:custGeom>
            <a:solidFill>
              <a:srgbClr val="4D3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p:cNvGrpSpPr/>
          <p:nvPr/>
        </p:nvGrpSpPr>
        <p:grpSpPr>
          <a:xfrm>
            <a:off x="6617208" y="3125692"/>
            <a:ext cx="1536192" cy="1444752"/>
            <a:chOff x="1636024" y="2798618"/>
            <a:chExt cx="1662546" cy="1571189"/>
          </a:xfrm>
        </p:grpSpPr>
        <p:sp>
          <p:nvSpPr>
            <p:cNvPr id="20" name="Rectangle 19"/>
            <p:cNvSpPr/>
            <p:nvPr/>
          </p:nvSpPr>
          <p:spPr>
            <a:xfrm>
              <a:off x="1636024" y="3021298"/>
              <a:ext cx="1662546" cy="1348509"/>
            </a:xfrm>
            <a:prstGeom prst="rect">
              <a:avLst/>
            </a:prstGeom>
            <a:solidFill>
              <a:srgbClr val="FEB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schemeClr val="bg1"/>
                </a:solidFill>
                <a:latin typeface="FontAwesome" pitchFamily="2" charset="0"/>
              </a:endParaRPr>
            </a:p>
          </p:txBody>
        </p:sp>
        <p:sp>
          <p:nvSpPr>
            <p:cNvPr id="21" name="Rectangle 13"/>
            <p:cNvSpPr/>
            <p:nvPr/>
          </p:nvSpPr>
          <p:spPr>
            <a:xfrm flipV="1">
              <a:off x="1636024" y="2798618"/>
              <a:ext cx="1662546" cy="222680"/>
            </a:xfrm>
            <a:custGeom>
              <a:avLst/>
              <a:gdLst>
                <a:gd name="connsiteX0" fmla="*/ 0 w 1662546"/>
                <a:gd name="connsiteY0" fmla="*/ 0 h 297626"/>
                <a:gd name="connsiteX1" fmla="*/ 1662546 w 1662546"/>
                <a:gd name="connsiteY1" fmla="*/ 0 h 297626"/>
                <a:gd name="connsiteX2" fmla="*/ 1662546 w 1662546"/>
                <a:gd name="connsiteY2" fmla="*/ 297626 h 297626"/>
                <a:gd name="connsiteX3" fmla="*/ 0 w 1662546"/>
                <a:gd name="connsiteY3" fmla="*/ 297626 h 297626"/>
                <a:gd name="connsiteX4" fmla="*/ 0 w 1662546"/>
                <a:gd name="connsiteY4" fmla="*/ 0 h 297626"/>
                <a:gd name="connsiteX0" fmla="*/ 0 w 1662546"/>
                <a:gd name="connsiteY0" fmla="*/ 0 h 297626"/>
                <a:gd name="connsiteX1" fmla="*/ 1662546 w 1662546"/>
                <a:gd name="connsiteY1" fmla="*/ 0 h 297626"/>
                <a:gd name="connsiteX2" fmla="*/ 1551710 w 1662546"/>
                <a:gd name="connsiteY2" fmla="*/ 297626 h 297626"/>
                <a:gd name="connsiteX3" fmla="*/ 0 w 1662546"/>
                <a:gd name="connsiteY3" fmla="*/ 297626 h 297626"/>
                <a:gd name="connsiteX4" fmla="*/ 0 w 1662546"/>
                <a:gd name="connsiteY4" fmla="*/ 0 h 297626"/>
                <a:gd name="connsiteX0" fmla="*/ 0 w 1662546"/>
                <a:gd name="connsiteY0" fmla="*/ 0 h 297626"/>
                <a:gd name="connsiteX1" fmla="*/ 1662546 w 1662546"/>
                <a:gd name="connsiteY1" fmla="*/ 0 h 297626"/>
                <a:gd name="connsiteX2" fmla="*/ 1551710 w 1662546"/>
                <a:gd name="connsiteY2" fmla="*/ 297626 h 297626"/>
                <a:gd name="connsiteX3" fmla="*/ 120073 w 1662546"/>
                <a:gd name="connsiteY3" fmla="*/ 297626 h 297626"/>
                <a:gd name="connsiteX4" fmla="*/ 0 w 1662546"/>
                <a:gd name="connsiteY4" fmla="*/ 0 h 29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2546" h="297626">
                  <a:moveTo>
                    <a:pt x="0" y="0"/>
                  </a:moveTo>
                  <a:lnTo>
                    <a:pt x="1662546" y="0"/>
                  </a:lnTo>
                  <a:lnTo>
                    <a:pt x="1551710" y="297626"/>
                  </a:lnTo>
                  <a:lnTo>
                    <a:pt x="120073" y="297626"/>
                  </a:lnTo>
                  <a:lnTo>
                    <a:pt x="0" y="0"/>
                  </a:lnTo>
                  <a:close/>
                </a:path>
              </a:pathLst>
            </a:custGeom>
            <a:solidFill>
              <a:srgbClr val="FEA5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9067800" y="3124137"/>
            <a:ext cx="1532049" cy="1447863"/>
            <a:chOff x="1636024" y="2798618"/>
            <a:chExt cx="1662546" cy="1571189"/>
          </a:xfrm>
        </p:grpSpPr>
        <p:sp>
          <p:nvSpPr>
            <p:cNvPr id="23" name="Rectangle 22"/>
            <p:cNvSpPr/>
            <p:nvPr/>
          </p:nvSpPr>
          <p:spPr>
            <a:xfrm>
              <a:off x="1636024" y="3021298"/>
              <a:ext cx="1662546" cy="1348509"/>
            </a:xfrm>
            <a:prstGeom prst="rect">
              <a:avLst/>
            </a:prstGeom>
            <a:solidFill>
              <a:srgbClr val="D856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FontAwesome" pitchFamily="2" charset="0"/>
              </a:endParaRPr>
            </a:p>
          </p:txBody>
        </p:sp>
        <p:sp>
          <p:nvSpPr>
            <p:cNvPr id="24" name="Rectangle 13"/>
            <p:cNvSpPr/>
            <p:nvPr/>
          </p:nvSpPr>
          <p:spPr>
            <a:xfrm flipV="1">
              <a:off x="1636024" y="2798618"/>
              <a:ext cx="1662546" cy="222680"/>
            </a:xfrm>
            <a:custGeom>
              <a:avLst/>
              <a:gdLst>
                <a:gd name="connsiteX0" fmla="*/ 0 w 1662546"/>
                <a:gd name="connsiteY0" fmla="*/ 0 h 297626"/>
                <a:gd name="connsiteX1" fmla="*/ 1662546 w 1662546"/>
                <a:gd name="connsiteY1" fmla="*/ 0 h 297626"/>
                <a:gd name="connsiteX2" fmla="*/ 1662546 w 1662546"/>
                <a:gd name="connsiteY2" fmla="*/ 297626 h 297626"/>
                <a:gd name="connsiteX3" fmla="*/ 0 w 1662546"/>
                <a:gd name="connsiteY3" fmla="*/ 297626 h 297626"/>
                <a:gd name="connsiteX4" fmla="*/ 0 w 1662546"/>
                <a:gd name="connsiteY4" fmla="*/ 0 h 297626"/>
                <a:gd name="connsiteX0" fmla="*/ 0 w 1662546"/>
                <a:gd name="connsiteY0" fmla="*/ 0 h 297626"/>
                <a:gd name="connsiteX1" fmla="*/ 1662546 w 1662546"/>
                <a:gd name="connsiteY1" fmla="*/ 0 h 297626"/>
                <a:gd name="connsiteX2" fmla="*/ 1551710 w 1662546"/>
                <a:gd name="connsiteY2" fmla="*/ 297626 h 297626"/>
                <a:gd name="connsiteX3" fmla="*/ 0 w 1662546"/>
                <a:gd name="connsiteY3" fmla="*/ 297626 h 297626"/>
                <a:gd name="connsiteX4" fmla="*/ 0 w 1662546"/>
                <a:gd name="connsiteY4" fmla="*/ 0 h 297626"/>
                <a:gd name="connsiteX0" fmla="*/ 0 w 1662546"/>
                <a:gd name="connsiteY0" fmla="*/ 0 h 297626"/>
                <a:gd name="connsiteX1" fmla="*/ 1662546 w 1662546"/>
                <a:gd name="connsiteY1" fmla="*/ 0 h 297626"/>
                <a:gd name="connsiteX2" fmla="*/ 1551710 w 1662546"/>
                <a:gd name="connsiteY2" fmla="*/ 297626 h 297626"/>
                <a:gd name="connsiteX3" fmla="*/ 120073 w 1662546"/>
                <a:gd name="connsiteY3" fmla="*/ 297626 h 297626"/>
                <a:gd name="connsiteX4" fmla="*/ 0 w 1662546"/>
                <a:gd name="connsiteY4" fmla="*/ 0 h 29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2546" h="297626">
                  <a:moveTo>
                    <a:pt x="0" y="0"/>
                  </a:moveTo>
                  <a:lnTo>
                    <a:pt x="1662546" y="0"/>
                  </a:lnTo>
                  <a:lnTo>
                    <a:pt x="1551710" y="297626"/>
                  </a:lnTo>
                  <a:lnTo>
                    <a:pt x="120073" y="297626"/>
                  </a:lnTo>
                  <a:lnTo>
                    <a:pt x="0" y="0"/>
                  </a:lnTo>
                  <a:close/>
                </a:path>
              </a:pathLst>
            </a:custGeom>
            <a:solidFill>
              <a:srgbClr val="BB4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 Placeholder 33"/>
          <p:cNvSpPr txBox="1">
            <a:spLocks/>
          </p:cNvSpPr>
          <p:nvPr/>
        </p:nvSpPr>
        <p:spPr>
          <a:xfrm>
            <a:off x="1524000" y="2209800"/>
            <a:ext cx="1818247" cy="31886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AU" sz="3200" b="1" dirty="0" smtClean="0">
                <a:solidFill>
                  <a:srgbClr val="3D9FAC"/>
                </a:solidFill>
                <a:latin typeface="+mj-lt"/>
              </a:rPr>
              <a:t>5 members</a:t>
            </a:r>
            <a:endParaRPr lang="en-AU" sz="3200" dirty="0">
              <a:solidFill>
                <a:srgbClr val="3D9FAC"/>
              </a:solidFill>
              <a:latin typeface="+mj-lt"/>
            </a:endParaRPr>
          </a:p>
        </p:txBody>
      </p:sp>
      <p:sp>
        <p:nvSpPr>
          <p:cNvPr id="47" name="Text Placeholder 33"/>
          <p:cNvSpPr txBox="1">
            <a:spLocks/>
          </p:cNvSpPr>
          <p:nvPr/>
        </p:nvSpPr>
        <p:spPr>
          <a:xfrm>
            <a:off x="3962400" y="1905000"/>
            <a:ext cx="1840342" cy="36703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AU" sz="3200" b="1" dirty="0" smtClean="0">
                <a:solidFill>
                  <a:srgbClr val="5C4470"/>
                </a:solidFill>
                <a:latin typeface="+mj-lt"/>
              </a:rPr>
              <a:t>Monthly Meetings</a:t>
            </a:r>
            <a:endParaRPr lang="en-AU" sz="3200" b="1" dirty="0">
              <a:solidFill>
                <a:srgbClr val="5C4470"/>
              </a:solidFill>
              <a:latin typeface="+mj-lt"/>
            </a:endParaRPr>
          </a:p>
        </p:txBody>
      </p:sp>
      <p:sp>
        <p:nvSpPr>
          <p:cNvPr id="49" name="Text Placeholder 33"/>
          <p:cNvSpPr txBox="1">
            <a:spLocks/>
          </p:cNvSpPr>
          <p:nvPr/>
        </p:nvSpPr>
        <p:spPr>
          <a:xfrm>
            <a:off x="8991600" y="2209800"/>
            <a:ext cx="1809010" cy="24586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AU" sz="3200" b="1" dirty="0" smtClean="0">
                <a:solidFill>
                  <a:srgbClr val="D8562E"/>
                </a:solidFill>
                <a:latin typeface="+mj-lt"/>
              </a:rPr>
              <a:t>Adjudicate</a:t>
            </a:r>
            <a:endParaRPr lang="en-AU" sz="3200" b="1" dirty="0">
              <a:solidFill>
                <a:srgbClr val="D8562E"/>
              </a:solidFill>
              <a:latin typeface="+mj-lt"/>
            </a:endParaRPr>
          </a:p>
        </p:txBody>
      </p:sp>
      <p:cxnSp>
        <p:nvCxnSpPr>
          <p:cNvPr id="54" name="Straight Connector 53"/>
          <p:cNvCxnSpPr/>
          <p:nvPr/>
        </p:nvCxnSpPr>
        <p:spPr>
          <a:xfrm flipV="1">
            <a:off x="2393957" y="2809277"/>
            <a:ext cx="0" cy="231318"/>
          </a:xfrm>
          <a:prstGeom prst="line">
            <a:avLst/>
          </a:prstGeom>
          <a:ln w="12700">
            <a:solidFill>
              <a:srgbClr val="3D9FAC"/>
            </a:solidFill>
            <a:tailEnd type="ova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4860066" y="2809277"/>
            <a:ext cx="0" cy="231318"/>
          </a:xfrm>
          <a:prstGeom prst="line">
            <a:avLst/>
          </a:prstGeom>
          <a:ln w="12700">
            <a:solidFill>
              <a:srgbClr val="5C4470"/>
            </a:solidFil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9799771" y="2809277"/>
            <a:ext cx="0" cy="231318"/>
          </a:xfrm>
          <a:prstGeom prst="line">
            <a:avLst/>
          </a:prstGeom>
          <a:ln w="12700">
            <a:solidFill>
              <a:srgbClr val="D8562E"/>
            </a:solidFill>
            <a:tailEnd type="oval"/>
          </a:ln>
        </p:spPr>
        <p:style>
          <a:lnRef idx="1">
            <a:schemeClr val="accent1"/>
          </a:lnRef>
          <a:fillRef idx="0">
            <a:schemeClr val="accent1"/>
          </a:fillRef>
          <a:effectRef idx="0">
            <a:schemeClr val="accent1"/>
          </a:effectRef>
          <a:fontRef idx="minor">
            <a:schemeClr val="tx1"/>
          </a:fontRef>
        </p:style>
      </p:cxnSp>
      <p:sp>
        <p:nvSpPr>
          <p:cNvPr id="61" name="Text Placeholder 33"/>
          <p:cNvSpPr txBox="1">
            <a:spLocks/>
          </p:cNvSpPr>
          <p:nvPr/>
        </p:nvSpPr>
        <p:spPr>
          <a:xfrm>
            <a:off x="6511633" y="2195736"/>
            <a:ext cx="1662546"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AU" sz="3200" b="1" dirty="0" smtClean="0">
                <a:solidFill>
                  <a:srgbClr val="FEB834"/>
                </a:solidFill>
                <a:latin typeface="+mj-lt"/>
              </a:rPr>
              <a:t>Advise</a:t>
            </a:r>
            <a:endParaRPr lang="en-AU" sz="3200" dirty="0">
              <a:solidFill>
                <a:srgbClr val="FEB834"/>
              </a:solidFill>
              <a:latin typeface="+mj-lt"/>
            </a:endParaRPr>
          </a:p>
        </p:txBody>
      </p:sp>
      <p:cxnSp>
        <p:nvCxnSpPr>
          <p:cNvPr id="62" name="Straight Connector 61"/>
          <p:cNvCxnSpPr/>
          <p:nvPr/>
        </p:nvCxnSpPr>
        <p:spPr>
          <a:xfrm flipV="1">
            <a:off x="7344641" y="2810636"/>
            <a:ext cx="0" cy="228600"/>
          </a:xfrm>
          <a:prstGeom prst="line">
            <a:avLst/>
          </a:prstGeom>
          <a:ln w="12700">
            <a:solidFill>
              <a:srgbClr val="FEB834"/>
            </a:solidFill>
            <a:tailEnd type="oval"/>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6900" y="5925202"/>
            <a:ext cx="771525" cy="847725"/>
          </a:xfrm>
          <a:prstGeom prst="rect">
            <a:avLst/>
          </a:prstGeom>
        </p:spPr>
      </p:pic>
      <p:sp>
        <p:nvSpPr>
          <p:cNvPr id="6" name="Rectangle 5"/>
          <p:cNvSpPr/>
          <p:nvPr/>
        </p:nvSpPr>
        <p:spPr>
          <a:xfrm>
            <a:off x="272955" y="6100549"/>
            <a:ext cx="1856096" cy="672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23186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500"/>
                                        <p:tgtEl>
                                          <p:spTgt spid="5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fade">
                                      <p:cBhvr>
                                        <p:cTn id="32" dur="500"/>
                                        <p:tgtEl>
                                          <p:spTgt spid="5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500"/>
                                        <p:tgtEl>
                                          <p:spTgt spid="4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fade">
                                      <p:cBhvr>
                                        <p:cTn id="44" dur="500"/>
                                        <p:tgtEl>
                                          <p:spTgt spid="6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500"/>
                                        <p:tgtEl>
                                          <p:spTgt spid="6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par>
                          <p:cTn id="53" fill="hold">
                            <p:stCondLst>
                              <p:cond delay="500"/>
                            </p:stCondLst>
                            <p:childTnLst>
                              <p:par>
                                <p:cTn id="54" presetID="10"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500"/>
                                        <p:tgtEl>
                                          <p:spTgt spid="5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37" grpId="0"/>
      <p:bldP spid="47" grpId="0"/>
      <p:bldP spid="49"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60408" y="-376844"/>
            <a:ext cx="11326282" cy="7966150"/>
          </a:xfrm>
          <a:prstGeom prst="rect">
            <a:avLst/>
          </a:prstGeom>
          <a:blipFill dpi="0" rotWithShape="1">
            <a:blip r:embed="rId5">
              <a:alphaModFix amt="8000"/>
            </a:blip>
            <a:srcRect/>
            <a:tile tx="0" ty="0" sx="100000" sy="100000" flip="none" algn="tl"/>
          </a:blipFill>
        </p:spPr>
      </p:pic>
      <p:sp>
        <p:nvSpPr>
          <p:cNvPr id="4" name="Slide Number Placeholder 3"/>
          <p:cNvSpPr>
            <a:spLocks noGrp="1"/>
          </p:cNvSpPr>
          <p:nvPr>
            <p:ph type="sldNum" sz="quarter" idx="12"/>
          </p:nvPr>
        </p:nvSpPr>
        <p:spPr>
          <a:xfrm>
            <a:off x="11562663" y="6349065"/>
            <a:ext cx="309789" cy="252939"/>
          </a:xfrm>
          <a:prstGeom prst="rect">
            <a:avLst/>
          </a:prstGeom>
        </p:spPr>
        <p:txBody>
          <a:bodyPr/>
          <a:lstStyle/>
          <a:p>
            <a:fld id="{502AA32E-850A-4F3A-9344-4AB458E1939A}" type="slidenum">
              <a:rPr lang="en-AU" smtClean="0"/>
              <a:pPr/>
              <a:t>6</a:t>
            </a:fld>
            <a:endParaRPr lang="en-AU" dirty="0"/>
          </a:p>
        </p:txBody>
      </p:sp>
      <p:sp>
        <p:nvSpPr>
          <p:cNvPr id="5" name="Text Placeholder 4"/>
          <p:cNvSpPr>
            <a:spLocks noGrp="1"/>
          </p:cNvSpPr>
          <p:nvPr>
            <p:ph type="body" sz="quarter" idx="13"/>
          </p:nvPr>
        </p:nvSpPr>
        <p:spPr>
          <a:xfrm>
            <a:off x="378983" y="342207"/>
            <a:ext cx="11434034" cy="498598"/>
          </a:xfrm>
          <a:prstGeom prst="rect">
            <a:avLst/>
          </a:prstGeom>
        </p:spPr>
        <p:txBody>
          <a:bodyPr/>
          <a:lstStyle/>
          <a:p>
            <a:r>
              <a:rPr lang="en-US" sz="3600" b="1" dirty="0" smtClean="0"/>
              <a:t>WHERE?</a:t>
            </a:r>
            <a:endParaRPr lang="en-US" sz="3600" b="1" dirty="0"/>
          </a:p>
        </p:txBody>
      </p:sp>
      <p:pic>
        <p:nvPicPr>
          <p:cNvPr id="40" name="Picture 3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76900" y="5925202"/>
            <a:ext cx="771525" cy="847725"/>
          </a:xfrm>
          <a:prstGeom prst="rect">
            <a:avLst/>
          </a:prstGeom>
        </p:spPr>
      </p:pic>
      <p:graphicFrame>
        <p:nvGraphicFramePr>
          <p:cNvPr id="12" name="Content Placeholder 21"/>
          <p:cNvGraphicFramePr>
            <a:graphicFrameLocks/>
          </p:cNvGraphicFramePr>
          <p:nvPr>
            <p:extLst>
              <p:ext uri="{D42A27DB-BD31-4B8C-83A1-F6EECF244321}">
                <p14:modId xmlns:p14="http://schemas.microsoft.com/office/powerpoint/2010/main" val="1358228972"/>
              </p:ext>
            </p:extLst>
          </p:nvPr>
        </p:nvGraphicFramePr>
        <p:xfrm>
          <a:off x="1843881" y="1777064"/>
          <a:ext cx="8504238" cy="4572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Rectangle 1"/>
          <p:cNvSpPr/>
          <p:nvPr/>
        </p:nvSpPr>
        <p:spPr>
          <a:xfrm>
            <a:off x="160408" y="6161649"/>
            <a:ext cx="1935678" cy="611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84747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Graphic spid="12"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idx="4294967295"/>
          </p:nvPr>
        </p:nvSpPr>
        <p:spPr>
          <a:xfrm>
            <a:off x="2033989" y="1881959"/>
            <a:ext cx="8124021" cy="4561025"/>
          </a:xfrm>
          <a:prstGeom prst="rect">
            <a:avLst/>
          </a:prstGeom>
        </p:spPr>
        <p:txBody>
          <a:bodyPr vert="horz" wrap="square" lIns="121900" tIns="121900" rIns="121900" bIns="121900" rtlCol="0" anchor="ctr" anchorCtr="0">
            <a:noAutofit/>
          </a:bodyPr>
          <a:lstStyle/>
          <a:p>
            <a:r>
              <a:rPr lang="en-US" sz="2400" dirty="0"/>
              <a:t>Hoosiers deserve to know that government decisions are being made in the public interest, not because of gifts, political contributions, or undue influence;</a:t>
            </a:r>
            <a:br>
              <a:rPr lang="en-US" sz="2400" dirty="0"/>
            </a:br>
            <a:r>
              <a:rPr lang="en-US" sz="2400" dirty="0"/>
              <a:t>. . . </a:t>
            </a:r>
            <a:br>
              <a:rPr lang="en-US" sz="2400" dirty="0"/>
            </a:br>
            <a:r>
              <a:rPr lang="en-US" sz="2400" dirty="0"/>
              <a:t/>
            </a:r>
            <a:br>
              <a:rPr lang="en-US" sz="2400" dirty="0"/>
            </a:br>
            <a:r>
              <a:rPr lang="en-US" sz="2400" dirty="0"/>
              <a:t>It is imperative that clear ethics guidelines be developed and rigorously enforced to ensure that all state employees meet the highest standards of conduct;</a:t>
            </a:r>
            <a:br>
              <a:rPr lang="en-US" sz="2400" dirty="0"/>
            </a:br>
            <a:r>
              <a:rPr lang="en-US" sz="2400" dirty="0"/>
              <a:t/>
            </a:r>
            <a:br>
              <a:rPr lang="en-US" sz="2400" dirty="0"/>
            </a:br>
            <a:r>
              <a:rPr lang="en-US" sz="2400" dirty="0"/>
              <a:t>		         - Executive Order 05-03</a:t>
            </a:r>
          </a:p>
        </p:txBody>
      </p:sp>
      <p:sp>
        <p:nvSpPr>
          <p:cNvPr id="2" name="Rectangle 1"/>
          <p:cNvSpPr/>
          <p:nvPr/>
        </p:nvSpPr>
        <p:spPr>
          <a:xfrm>
            <a:off x="5732585" y="6142892"/>
            <a:ext cx="726830" cy="375139"/>
          </a:xfrm>
          <a:prstGeom prst="rect">
            <a:avLst/>
          </a:prstGeom>
          <a:solidFill>
            <a:srgbClr val="F9BA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732585" y="6518031"/>
            <a:ext cx="726830" cy="33997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hape 125"/>
          <p:cNvSpPr txBox="1">
            <a:spLocks/>
          </p:cNvSpPr>
          <p:nvPr/>
        </p:nvSpPr>
        <p:spPr>
          <a:xfrm>
            <a:off x="1849709" y="974511"/>
            <a:ext cx="8792633" cy="1001620"/>
          </a:xfrm>
          <a:prstGeom prst="rect">
            <a:avLst/>
          </a:prstGeom>
        </p:spPr>
        <p:txBody>
          <a:bodyPr vert="horz" wrap="square" lIns="121900" tIns="121900" rIns="121900" bIns="12190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 sz="4800" dirty="0" smtClean="0"/>
              <a:t>WHY</a:t>
            </a:r>
            <a:r>
              <a:rPr lang="en" sz="3200" dirty="0" smtClean="0"/>
              <a:t> was the  Office of Inspector </a:t>
            </a:r>
          </a:p>
          <a:p>
            <a:pPr algn="ctr">
              <a:spcBef>
                <a:spcPts val="0"/>
              </a:spcBef>
            </a:pPr>
            <a:r>
              <a:rPr lang="en" sz="3200" dirty="0" smtClean="0"/>
              <a:t>General created?</a:t>
            </a:r>
            <a:endParaRPr lang="en" sz="3200" dirty="0"/>
          </a:p>
        </p:txBody>
      </p:sp>
      <p:cxnSp>
        <p:nvCxnSpPr>
          <p:cNvPr id="6" name="Straight Connector 5"/>
          <p:cNvCxnSpPr/>
          <p:nvPr/>
        </p:nvCxnSpPr>
        <p:spPr>
          <a:xfrm>
            <a:off x="2279176" y="2115403"/>
            <a:ext cx="7519917" cy="1364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9768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a:solidFill>
            <a:schemeClr val="accent5">
              <a:lumMod val="50000"/>
            </a:schemeClr>
          </a:solidFill>
        </p:spPr>
        <p:txBody>
          <a:bodyPr>
            <a:normAutofit fontScale="90000"/>
          </a:bodyPr>
          <a:lstStyle/>
          <a:p>
            <a:r>
              <a:rPr lang="en-US" dirty="0" smtClean="0">
                <a:solidFill>
                  <a:schemeClr val="bg1"/>
                </a:solidFill>
              </a:rPr>
              <a:t/>
            </a:r>
            <a:br>
              <a:rPr lang="en-US" dirty="0" smtClean="0">
                <a:solidFill>
                  <a:schemeClr val="bg1"/>
                </a:solidFill>
              </a:rPr>
            </a:br>
            <a:r>
              <a:rPr lang="en-US" dirty="0" smtClean="0">
                <a:solidFill>
                  <a:schemeClr val="bg1"/>
                </a:solidFill>
              </a:rPr>
              <a:t>  Why focus on Executive Branch?</a:t>
            </a:r>
            <a:r>
              <a:rPr lang="en-US" dirty="0" smtClean="0"/>
              <a:t/>
            </a:r>
            <a:br>
              <a:rPr lang="en-US" dirty="0" smtClean="0"/>
            </a:br>
            <a:endParaRPr lang="en-US" dirty="0">
              <a:solidFill>
                <a:schemeClr val="bg1"/>
              </a:solidFill>
            </a:endParaRPr>
          </a:p>
        </p:txBody>
      </p:sp>
      <p:sp>
        <p:nvSpPr>
          <p:cNvPr id="3" name="Content Placeholder 2"/>
          <p:cNvSpPr>
            <a:spLocks noGrp="1"/>
          </p:cNvSpPr>
          <p:nvPr>
            <p:ph idx="1"/>
          </p:nvPr>
        </p:nvSpPr>
        <p:spPr>
          <a:xfrm>
            <a:off x="838200" y="2416175"/>
            <a:ext cx="10515600" cy="2779280"/>
          </a:xfrm>
        </p:spPr>
        <p:txBody>
          <a:bodyPr>
            <a:normAutofit fontScale="92500" lnSpcReduction="20000"/>
          </a:bodyPr>
          <a:lstStyle/>
          <a:p>
            <a:pPr lvl="1"/>
            <a:r>
              <a:rPr lang="en-US" sz="2600" dirty="0" smtClean="0"/>
              <a:t>Majority are appointed</a:t>
            </a:r>
          </a:p>
          <a:p>
            <a:pPr lvl="1"/>
            <a:endParaRPr lang="en-US" sz="2600" dirty="0"/>
          </a:p>
          <a:p>
            <a:pPr lvl="1"/>
            <a:endParaRPr lang="en-US" sz="2600" dirty="0" smtClean="0"/>
          </a:p>
          <a:p>
            <a:pPr lvl="1"/>
            <a:r>
              <a:rPr lang="en-US" sz="2600" dirty="0" smtClean="0"/>
              <a:t>Executive Branch has by far the greatest number of employees and budgeted dollars of any of the three branches of government</a:t>
            </a:r>
          </a:p>
          <a:p>
            <a:pPr lvl="1"/>
            <a:endParaRPr lang="en-US" sz="2600" dirty="0"/>
          </a:p>
          <a:p>
            <a:pPr lvl="1"/>
            <a:endParaRPr lang="en-US" sz="2600" dirty="0" smtClean="0"/>
          </a:p>
          <a:p>
            <a:pPr lvl="1"/>
            <a:r>
              <a:rPr lang="en-US" sz="2600" dirty="0" smtClean="0"/>
              <a:t>Employees in the Executive Branch are entrusted to make many discretionary decisions affecting all levels of government operations</a:t>
            </a:r>
          </a:p>
        </p:txBody>
      </p:sp>
      <p:cxnSp>
        <p:nvCxnSpPr>
          <p:cNvPr id="6" name="Straight Connector 5"/>
          <p:cNvCxnSpPr/>
          <p:nvPr/>
        </p:nvCxnSpPr>
        <p:spPr>
          <a:xfrm>
            <a:off x="0" y="1692275"/>
            <a:ext cx="12192000" cy="0"/>
          </a:xfrm>
          <a:prstGeom prst="line">
            <a:avLst/>
          </a:prstGeom>
          <a:ln w="76200">
            <a:solidFill>
              <a:schemeClr val="accent4"/>
            </a:solidFill>
          </a:ln>
        </p:spPr>
        <p:style>
          <a:lnRef idx="3">
            <a:schemeClr val="accent4"/>
          </a:lnRef>
          <a:fillRef idx="0">
            <a:schemeClr val="accent4"/>
          </a:fillRef>
          <a:effectRef idx="2">
            <a:schemeClr val="accent4"/>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8037" y="5919788"/>
            <a:ext cx="771525" cy="847725"/>
          </a:xfrm>
          <a:prstGeom prst="rect">
            <a:avLst/>
          </a:prstGeom>
        </p:spPr>
      </p:pic>
    </p:spTree>
    <p:extLst>
      <p:ext uri="{BB962C8B-B14F-4D97-AF65-F5344CB8AC3E}">
        <p14:creationId xmlns:p14="http://schemas.microsoft.com/office/powerpoint/2010/main" val="36737327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562663" y="6349065"/>
            <a:ext cx="309789" cy="252939"/>
          </a:xfrm>
          <a:prstGeom prst="rect">
            <a:avLst/>
          </a:prstGeom>
        </p:spPr>
        <p:txBody>
          <a:bodyPr/>
          <a:lstStyle/>
          <a:p>
            <a:fld id="{502AA32E-850A-4F3A-9344-4AB458E1939A}" type="slidenum">
              <a:rPr lang="en-AU" smtClean="0"/>
              <a:pPr/>
              <a:t>9</a:t>
            </a:fld>
            <a:endParaRPr lang="en-AU" dirty="0"/>
          </a:p>
        </p:txBody>
      </p:sp>
      <p:sp>
        <p:nvSpPr>
          <p:cNvPr id="5" name="Text Placeholder 4"/>
          <p:cNvSpPr>
            <a:spLocks noGrp="1"/>
          </p:cNvSpPr>
          <p:nvPr>
            <p:ph type="body" sz="quarter" idx="13"/>
          </p:nvPr>
        </p:nvSpPr>
        <p:spPr>
          <a:xfrm>
            <a:off x="378983" y="342207"/>
            <a:ext cx="11434034" cy="498598"/>
          </a:xfrm>
          <a:prstGeom prst="rect">
            <a:avLst/>
          </a:prstGeom>
        </p:spPr>
        <p:txBody>
          <a:bodyPr/>
          <a:lstStyle/>
          <a:p>
            <a:r>
              <a:rPr lang="en-US" sz="3600" b="1" dirty="0" smtClean="0"/>
              <a:t>HOW?</a:t>
            </a:r>
            <a:endParaRPr lang="en-US" sz="3600" b="1" dirty="0"/>
          </a:p>
        </p:txBody>
      </p:sp>
      <p:grpSp>
        <p:nvGrpSpPr>
          <p:cNvPr id="2" name="Group 1"/>
          <p:cNvGrpSpPr/>
          <p:nvPr/>
        </p:nvGrpSpPr>
        <p:grpSpPr>
          <a:xfrm>
            <a:off x="476297" y="1578893"/>
            <a:ext cx="9424680" cy="1308685"/>
            <a:chOff x="476297" y="1334646"/>
            <a:chExt cx="9424680" cy="1308685"/>
          </a:xfrm>
        </p:grpSpPr>
        <p:sp>
          <p:nvSpPr>
            <p:cNvPr id="58" name="Freeform 57"/>
            <p:cNvSpPr/>
            <p:nvPr/>
          </p:nvSpPr>
          <p:spPr>
            <a:xfrm rot="5400000">
              <a:off x="8960966" y="1699107"/>
              <a:ext cx="938522" cy="941501"/>
            </a:xfrm>
            <a:custGeom>
              <a:avLst/>
              <a:gdLst>
                <a:gd name="connsiteX0" fmla="*/ 500513 w 1016000"/>
                <a:gd name="connsiteY0" fmla="*/ 0 h 941501"/>
                <a:gd name="connsiteX1" fmla="*/ 1016000 w 1016000"/>
                <a:gd name="connsiteY1" fmla="*/ 243831 h 941501"/>
                <a:gd name="connsiteX2" fmla="*/ 1016000 w 1016000"/>
                <a:gd name="connsiteY2" fmla="*/ 941501 h 941501"/>
                <a:gd name="connsiteX3" fmla="*/ 0 w 1016000"/>
                <a:gd name="connsiteY3" fmla="*/ 941501 h 941501"/>
                <a:gd name="connsiteX4" fmla="*/ 0 w 1016000"/>
                <a:gd name="connsiteY4" fmla="*/ 243831 h 941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000" h="941501">
                  <a:moveTo>
                    <a:pt x="500513" y="0"/>
                  </a:moveTo>
                  <a:lnTo>
                    <a:pt x="1016000" y="243831"/>
                  </a:lnTo>
                  <a:lnTo>
                    <a:pt x="1016000" y="941501"/>
                  </a:lnTo>
                  <a:lnTo>
                    <a:pt x="0" y="941501"/>
                  </a:lnTo>
                  <a:lnTo>
                    <a:pt x="0" y="243831"/>
                  </a:lnTo>
                  <a:close/>
                </a:path>
              </a:pathLst>
            </a:custGeom>
            <a:solidFill>
              <a:srgbClr val="3D9F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rot="5400000">
              <a:off x="6011870" y="-485200"/>
              <a:ext cx="938522" cy="5310112"/>
            </a:xfrm>
            <a:prstGeom prst="rect">
              <a:avLst/>
            </a:prstGeom>
            <a:solidFill>
              <a:srgbClr val="3D9F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p:nvSpPr>
          <p:spPr>
            <a:xfrm rot="5400000">
              <a:off x="1462250" y="906675"/>
              <a:ext cx="1115835" cy="1976580"/>
            </a:xfrm>
            <a:prstGeom prst="rect">
              <a:avLst/>
            </a:prstGeom>
            <a:solidFill>
              <a:srgbClr val="3D9F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12"/>
            <p:cNvSpPr/>
            <p:nvPr/>
          </p:nvSpPr>
          <p:spPr>
            <a:xfrm rot="5400000">
              <a:off x="2763027" y="1577695"/>
              <a:ext cx="1308685" cy="822587"/>
            </a:xfrm>
            <a:custGeom>
              <a:avLst/>
              <a:gdLst>
                <a:gd name="connsiteX0" fmla="*/ 0 w 1016000"/>
                <a:gd name="connsiteY0" fmla="*/ 0 h 768404"/>
                <a:gd name="connsiteX1" fmla="*/ 1016000 w 1016000"/>
                <a:gd name="connsiteY1" fmla="*/ 0 h 768404"/>
                <a:gd name="connsiteX2" fmla="*/ 1016000 w 1016000"/>
                <a:gd name="connsiteY2" fmla="*/ 768404 h 768404"/>
                <a:gd name="connsiteX3" fmla="*/ 0 w 1016000"/>
                <a:gd name="connsiteY3" fmla="*/ 768404 h 768404"/>
                <a:gd name="connsiteX4" fmla="*/ 0 w 1016000"/>
                <a:gd name="connsiteY4" fmla="*/ 0 h 768404"/>
                <a:gd name="connsiteX0" fmla="*/ 729673 w 1745673"/>
                <a:gd name="connsiteY0" fmla="*/ 0 h 777641"/>
                <a:gd name="connsiteX1" fmla="*/ 1745673 w 1745673"/>
                <a:gd name="connsiteY1" fmla="*/ 0 h 777641"/>
                <a:gd name="connsiteX2" fmla="*/ 1745673 w 1745673"/>
                <a:gd name="connsiteY2" fmla="*/ 768404 h 777641"/>
                <a:gd name="connsiteX3" fmla="*/ 0 w 1745673"/>
                <a:gd name="connsiteY3" fmla="*/ 777641 h 777641"/>
                <a:gd name="connsiteX4" fmla="*/ 729673 w 1745673"/>
                <a:gd name="connsiteY4" fmla="*/ 0 h 777641"/>
                <a:gd name="connsiteX0" fmla="*/ 729673 w 1745673"/>
                <a:gd name="connsiteY0" fmla="*/ 0 h 777641"/>
                <a:gd name="connsiteX1" fmla="*/ 1745673 w 1745673"/>
                <a:gd name="connsiteY1" fmla="*/ 0 h 777641"/>
                <a:gd name="connsiteX2" fmla="*/ 1317048 w 1745673"/>
                <a:gd name="connsiteY2" fmla="*/ 770785 h 777641"/>
                <a:gd name="connsiteX3" fmla="*/ 0 w 1745673"/>
                <a:gd name="connsiteY3" fmla="*/ 777641 h 777641"/>
                <a:gd name="connsiteX4" fmla="*/ 729673 w 1745673"/>
                <a:gd name="connsiteY4" fmla="*/ 0 h 777641"/>
                <a:gd name="connsiteX0" fmla="*/ 720148 w 1736148"/>
                <a:gd name="connsiteY0" fmla="*/ 0 h 770785"/>
                <a:gd name="connsiteX1" fmla="*/ 1736148 w 1736148"/>
                <a:gd name="connsiteY1" fmla="*/ 0 h 770785"/>
                <a:gd name="connsiteX2" fmla="*/ 1307523 w 1736148"/>
                <a:gd name="connsiteY2" fmla="*/ 770785 h 770785"/>
                <a:gd name="connsiteX3" fmla="*/ 0 w 1736148"/>
                <a:gd name="connsiteY3" fmla="*/ 770497 h 770785"/>
                <a:gd name="connsiteX4" fmla="*/ 720148 w 1736148"/>
                <a:gd name="connsiteY4" fmla="*/ 0 h 770785"/>
                <a:gd name="connsiteX0" fmla="*/ 720148 w 1736148"/>
                <a:gd name="connsiteY0" fmla="*/ 0 h 770785"/>
                <a:gd name="connsiteX1" fmla="*/ 1736148 w 1736148"/>
                <a:gd name="connsiteY1" fmla="*/ 0 h 770785"/>
                <a:gd name="connsiteX2" fmla="*/ 1369545 w 1736148"/>
                <a:gd name="connsiteY2" fmla="*/ 770785 h 770785"/>
                <a:gd name="connsiteX3" fmla="*/ 0 w 1736148"/>
                <a:gd name="connsiteY3" fmla="*/ 770497 h 770785"/>
                <a:gd name="connsiteX4" fmla="*/ 720148 w 1736148"/>
                <a:gd name="connsiteY4" fmla="*/ 0 h 770785"/>
                <a:gd name="connsiteX0" fmla="*/ 446799 w 1736148"/>
                <a:gd name="connsiteY0" fmla="*/ 0 h 773231"/>
                <a:gd name="connsiteX1" fmla="*/ 1736148 w 1736148"/>
                <a:gd name="connsiteY1" fmla="*/ 2446 h 773231"/>
                <a:gd name="connsiteX2" fmla="*/ 1369545 w 1736148"/>
                <a:gd name="connsiteY2" fmla="*/ 773231 h 773231"/>
                <a:gd name="connsiteX3" fmla="*/ 0 w 1736148"/>
                <a:gd name="connsiteY3" fmla="*/ 772943 h 773231"/>
                <a:gd name="connsiteX4" fmla="*/ 446799 w 1736148"/>
                <a:gd name="connsiteY4" fmla="*/ 0 h 773231"/>
                <a:gd name="connsiteX0" fmla="*/ 446799 w 1605827"/>
                <a:gd name="connsiteY0" fmla="*/ 0 h 773231"/>
                <a:gd name="connsiteX1" fmla="*/ 1605827 w 1605827"/>
                <a:gd name="connsiteY1" fmla="*/ 2446 h 773231"/>
                <a:gd name="connsiteX2" fmla="*/ 1369545 w 1605827"/>
                <a:gd name="connsiteY2" fmla="*/ 773231 h 773231"/>
                <a:gd name="connsiteX3" fmla="*/ 0 w 1605827"/>
                <a:gd name="connsiteY3" fmla="*/ 772943 h 773231"/>
                <a:gd name="connsiteX4" fmla="*/ 446799 w 1605827"/>
                <a:gd name="connsiteY4" fmla="*/ 0 h 773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5827" h="773231">
                  <a:moveTo>
                    <a:pt x="446799" y="0"/>
                  </a:moveTo>
                  <a:lnTo>
                    <a:pt x="1605827" y="2446"/>
                  </a:lnTo>
                  <a:lnTo>
                    <a:pt x="1369545" y="773231"/>
                  </a:lnTo>
                  <a:lnTo>
                    <a:pt x="0" y="772943"/>
                  </a:lnTo>
                  <a:lnTo>
                    <a:pt x="446799" y="0"/>
                  </a:lnTo>
                  <a:close/>
                </a:path>
              </a:pathLst>
            </a:custGeom>
            <a:solidFill>
              <a:srgbClr val="37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476297" y="1343571"/>
              <a:ext cx="1107494" cy="1107494"/>
            </a:xfrm>
            <a:prstGeom prst="ellipse">
              <a:avLst/>
            </a:prstGeom>
            <a:solidFill>
              <a:srgbClr val="3D9F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p:cNvGrpSpPr/>
          <p:nvPr/>
        </p:nvGrpSpPr>
        <p:grpSpPr>
          <a:xfrm>
            <a:off x="476297" y="2690711"/>
            <a:ext cx="11239407" cy="1131216"/>
            <a:chOff x="476297" y="2446464"/>
            <a:chExt cx="11239407" cy="1131216"/>
          </a:xfrm>
        </p:grpSpPr>
        <p:sp>
          <p:nvSpPr>
            <p:cNvPr id="60" name="Freeform 59"/>
            <p:cNvSpPr/>
            <p:nvPr/>
          </p:nvSpPr>
          <p:spPr>
            <a:xfrm rot="5400000">
              <a:off x="10775693" y="2637631"/>
              <a:ext cx="938522" cy="941501"/>
            </a:xfrm>
            <a:custGeom>
              <a:avLst/>
              <a:gdLst>
                <a:gd name="connsiteX0" fmla="*/ 500513 w 1016000"/>
                <a:gd name="connsiteY0" fmla="*/ 0 h 941501"/>
                <a:gd name="connsiteX1" fmla="*/ 1016000 w 1016000"/>
                <a:gd name="connsiteY1" fmla="*/ 243831 h 941501"/>
                <a:gd name="connsiteX2" fmla="*/ 1016000 w 1016000"/>
                <a:gd name="connsiteY2" fmla="*/ 941501 h 941501"/>
                <a:gd name="connsiteX3" fmla="*/ 0 w 1016000"/>
                <a:gd name="connsiteY3" fmla="*/ 941501 h 941501"/>
                <a:gd name="connsiteX4" fmla="*/ 0 w 1016000"/>
                <a:gd name="connsiteY4" fmla="*/ 243831 h 941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000" h="941501">
                  <a:moveTo>
                    <a:pt x="500513" y="0"/>
                  </a:moveTo>
                  <a:lnTo>
                    <a:pt x="1016000" y="243831"/>
                  </a:lnTo>
                  <a:lnTo>
                    <a:pt x="1016000" y="941501"/>
                  </a:lnTo>
                  <a:lnTo>
                    <a:pt x="0" y="941501"/>
                  </a:lnTo>
                  <a:lnTo>
                    <a:pt x="0" y="243831"/>
                  </a:lnTo>
                  <a:close/>
                </a:path>
              </a:pathLst>
            </a:custGeom>
            <a:solidFill>
              <a:srgbClr val="5C4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p:cNvSpPr/>
            <p:nvPr/>
          </p:nvSpPr>
          <p:spPr>
            <a:xfrm rot="5400000">
              <a:off x="7027871" y="-562680"/>
              <a:ext cx="938522" cy="7342115"/>
            </a:xfrm>
            <a:prstGeom prst="rect">
              <a:avLst/>
            </a:prstGeom>
            <a:solidFill>
              <a:srgbClr val="5C4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12"/>
            <p:cNvSpPr/>
            <p:nvPr/>
          </p:nvSpPr>
          <p:spPr>
            <a:xfrm rot="5400000">
              <a:off x="2850468" y="2602074"/>
              <a:ext cx="1131216" cy="819995"/>
            </a:xfrm>
            <a:custGeom>
              <a:avLst/>
              <a:gdLst>
                <a:gd name="connsiteX0" fmla="*/ 0 w 1016000"/>
                <a:gd name="connsiteY0" fmla="*/ 0 h 768404"/>
                <a:gd name="connsiteX1" fmla="*/ 1016000 w 1016000"/>
                <a:gd name="connsiteY1" fmla="*/ 0 h 768404"/>
                <a:gd name="connsiteX2" fmla="*/ 1016000 w 1016000"/>
                <a:gd name="connsiteY2" fmla="*/ 768404 h 768404"/>
                <a:gd name="connsiteX3" fmla="*/ 0 w 1016000"/>
                <a:gd name="connsiteY3" fmla="*/ 768404 h 768404"/>
                <a:gd name="connsiteX4" fmla="*/ 0 w 1016000"/>
                <a:gd name="connsiteY4" fmla="*/ 0 h 768404"/>
                <a:gd name="connsiteX0" fmla="*/ 729673 w 1745673"/>
                <a:gd name="connsiteY0" fmla="*/ 0 h 777641"/>
                <a:gd name="connsiteX1" fmla="*/ 1745673 w 1745673"/>
                <a:gd name="connsiteY1" fmla="*/ 0 h 777641"/>
                <a:gd name="connsiteX2" fmla="*/ 1745673 w 1745673"/>
                <a:gd name="connsiteY2" fmla="*/ 768404 h 777641"/>
                <a:gd name="connsiteX3" fmla="*/ 0 w 1745673"/>
                <a:gd name="connsiteY3" fmla="*/ 777641 h 777641"/>
                <a:gd name="connsiteX4" fmla="*/ 729673 w 1745673"/>
                <a:gd name="connsiteY4" fmla="*/ 0 h 777641"/>
                <a:gd name="connsiteX0" fmla="*/ 729673 w 1745673"/>
                <a:gd name="connsiteY0" fmla="*/ 0 h 777641"/>
                <a:gd name="connsiteX1" fmla="*/ 1745673 w 1745673"/>
                <a:gd name="connsiteY1" fmla="*/ 0 h 777641"/>
                <a:gd name="connsiteX2" fmla="*/ 1317048 w 1745673"/>
                <a:gd name="connsiteY2" fmla="*/ 770785 h 777641"/>
                <a:gd name="connsiteX3" fmla="*/ 0 w 1745673"/>
                <a:gd name="connsiteY3" fmla="*/ 777641 h 777641"/>
                <a:gd name="connsiteX4" fmla="*/ 729673 w 1745673"/>
                <a:gd name="connsiteY4" fmla="*/ 0 h 777641"/>
                <a:gd name="connsiteX0" fmla="*/ 720148 w 1736148"/>
                <a:gd name="connsiteY0" fmla="*/ 0 h 770785"/>
                <a:gd name="connsiteX1" fmla="*/ 1736148 w 1736148"/>
                <a:gd name="connsiteY1" fmla="*/ 0 h 770785"/>
                <a:gd name="connsiteX2" fmla="*/ 1307523 w 1736148"/>
                <a:gd name="connsiteY2" fmla="*/ 770785 h 770785"/>
                <a:gd name="connsiteX3" fmla="*/ 0 w 1736148"/>
                <a:gd name="connsiteY3" fmla="*/ 770497 h 770785"/>
                <a:gd name="connsiteX4" fmla="*/ 720148 w 1736148"/>
                <a:gd name="connsiteY4" fmla="*/ 0 h 770785"/>
                <a:gd name="connsiteX0" fmla="*/ 720148 w 1736148"/>
                <a:gd name="connsiteY0" fmla="*/ 0 h 770497"/>
                <a:gd name="connsiteX1" fmla="*/ 1736148 w 1736148"/>
                <a:gd name="connsiteY1" fmla="*/ 0 h 770497"/>
                <a:gd name="connsiteX2" fmla="*/ 1590892 w 1736148"/>
                <a:gd name="connsiteY2" fmla="*/ 768404 h 770497"/>
                <a:gd name="connsiteX3" fmla="*/ 0 w 1736148"/>
                <a:gd name="connsiteY3" fmla="*/ 770497 h 770497"/>
                <a:gd name="connsiteX4" fmla="*/ 720148 w 1736148"/>
                <a:gd name="connsiteY4" fmla="*/ 0 h 770497"/>
                <a:gd name="connsiteX0" fmla="*/ 429636 w 1445636"/>
                <a:gd name="connsiteY0" fmla="*/ 0 h 768404"/>
                <a:gd name="connsiteX1" fmla="*/ 1445636 w 1445636"/>
                <a:gd name="connsiteY1" fmla="*/ 0 h 768404"/>
                <a:gd name="connsiteX2" fmla="*/ 1300380 w 1445636"/>
                <a:gd name="connsiteY2" fmla="*/ 768404 h 768404"/>
                <a:gd name="connsiteX3" fmla="*/ 0 w 1445636"/>
                <a:gd name="connsiteY3" fmla="*/ 768116 h 768404"/>
                <a:gd name="connsiteX4" fmla="*/ 429636 w 1445636"/>
                <a:gd name="connsiteY4" fmla="*/ 0 h 768404"/>
                <a:gd name="connsiteX0" fmla="*/ 433913 w 1449913"/>
                <a:gd name="connsiteY0" fmla="*/ 0 h 771964"/>
                <a:gd name="connsiteX1" fmla="*/ 1449913 w 1449913"/>
                <a:gd name="connsiteY1" fmla="*/ 0 h 771964"/>
                <a:gd name="connsiteX2" fmla="*/ 1304657 w 1449913"/>
                <a:gd name="connsiteY2" fmla="*/ 768404 h 771964"/>
                <a:gd name="connsiteX3" fmla="*/ 0 w 1449913"/>
                <a:gd name="connsiteY3" fmla="*/ 771964 h 771964"/>
                <a:gd name="connsiteX4" fmla="*/ 433913 w 1449913"/>
                <a:gd name="connsiteY4" fmla="*/ 0 h 771964"/>
                <a:gd name="connsiteX0" fmla="*/ 433913 w 1449913"/>
                <a:gd name="connsiteY0" fmla="*/ 0 h 774176"/>
                <a:gd name="connsiteX1" fmla="*/ 1449913 w 1449913"/>
                <a:gd name="connsiteY1" fmla="*/ 0 h 774176"/>
                <a:gd name="connsiteX2" fmla="*/ 1306795 w 1449913"/>
                <a:gd name="connsiteY2" fmla="*/ 774176 h 774176"/>
                <a:gd name="connsiteX3" fmla="*/ 0 w 1449913"/>
                <a:gd name="connsiteY3" fmla="*/ 771964 h 774176"/>
                <a:gd name="connsiteX4" fmla="*/ 433913 w 1449913"/>
                <a:gd name="connsiteY4" fmla="*/ 0 h 774176"/>
                <a:gd name="connsiteX0" fmla="*/ 429635 w 1445635"/>
                <a:gd name="connsiteY0" fmla="*/ 0 h 777737"/>
                <a:gd name="connsiteX1" fmla="*/ 1445635 w 1445635"/>
                <a:gd name="connsiteY1" fmla="*/ 0 h 777737"/>
                <a:gd name="connsiteX2" fmla="*/ 1302517 w 1445635"/>
                <a:gd name="connsiteY2" fmla="*/ 774176 h 777737"/>
                <a:gd name="connsiteX3" fmla="*/ 0 w 1445635"/>
                <a:gd name="connsiteY3" fmla="*/ 777737 h 777737"/>
                <a:gd name="connsiteX4" fmla="*/ 429635 w 1445635"/>
                <a:gd name="connsiteY4" fmla="*/ 0 h 777737"/>
                <a:gd name="connsiteX0" fmla="*/ 431773 w 1447773"/>
                <a:gd name="connsiteY0" fmla="*/ 0 h 774176"/>
                <a:gd name="connsiteX1" fmla="*/ 1447773 w 1447773"/>
                <a:gd name="connsiteY1" fmla="*/ 0 h 774176"/>
                <a:gd name="connsiteX2" fmla="*/ 1304655 w 1447773"/>
                <a:gd name="connsiteY2" fmla="*/ 774176 h 774176"/>
                <a:gd name="connsiteX3" fmla="*/ 0 w 1447773"/>
                <a:gd name="connsiteY3" fmla="*/ 773889 h 774176"/>
                <a:gd name="connsiteX4" fmla="*/ 431773 w 1447773"/>
                <a:gd name="connsiteY4" fmla="*/ 0 h 774176"/>
                <a:gd name="connsiteX0" fmla="*/ 429634 w 1447773"/>
                <a:gd name="connsiteY0" fmla="*/ 0 h 774176"/>
                <a:gd name="connsiteX1" fmla="*/ 1447773 w 1447773"/>
                <a:gd name="connsiteY1" fmla="*/ 0 h 774176"/>
                <a:gd name="connsiteX2" fmla="*/ 1304655 w 1447773"/>
                <a:gd name="connsiteY2" fmla="*/ 774176 h 774176"/>
                <a:gd name="connsiteX3" fmla="*/ 0 w 1447773"/>
                <a:gd name="connsiteY3" fmla="*/ 773889 h 774176"/>
                <a:gd name="connsiteX4" fmla="*/ 429634 w 1447773"/>
                <a:gd name="connsiteY4" fmla="*/ 0 h 774176"/>
                <a:gd name="connsiteX0" fmla="*/ 436049 w 1454188"/>
                <a:gd name="connsiteY0" fmla="*/ 0 h 774176"/>
                <a:gd name="connsiteX1" fmla="*/ 1454188 w 1454188"/>
                <a:gd name="connsiteY1" fmla="*/ 0 h 774176"/>
                <a:gd name="connsiteX2" fmla="*/ 1311070 w 1454188"/>
                <a:gd name="connsiteY2" fmla="*/ 774176 h 774176"/>
                <a:gd name="connsiteX3" fmla="*/ 0 w 1454188"/>
                <a:gd name="connsiteY3" fmla="*/ 773889 h 774176"/>
                <a:gd name="connsiteX4" fmla="*/ 436049 w 1454188"/>
                <a:gd name="connsiteY4" fmla="*/ 0 h 774176"/>
                <a:gd name="connsiteX0" fmla="*/ 436049 w 1458640"/>
                <a:gd name="connsiteY0" fmla="*/ 0 h 774176"/>
                <a:gd name="connsiteX1" fmla="*/ 1454188 w 1458640"/>
                <a:gd name="connsiteY1" fmla="*/ 0 h 774176"/>
                <a:gd name="connsiteX2" fmla="*/ 1458640 w 1458640"/>
                <a:gd name="connsiteY2" fmla="*/ 774176 h 774176"/>
                <a:gd name="connsiteX3" fmla="*/ 0 w 1458640"/>
                <a:gd name="connsiteY3" fmla="*/ 773889 h 774176"/>
                <a:gd name="connsiteX4" fmla="*/ 436049 w 1458640"/>
                <a:gd name="connsiteY4" fmla="*/ 0 h 774176"/>
                <a:gd name="connsiteX0" fmla="*/ 436049 w 1454363"/>
                <a:gd name="connsiteY0" fmla="*/ 0 h 774176"/>
                <a:gd name="connsiteX1" fmla="*/ 1454188 w 1454363"/>
                <a:gd name="connsiteY1" fmla="*/ 0 h 774176"/>
                <a:gd name="connsiteX2" fmla="*/ 1454363 w 1454363"/>
                <a:gd name="connsiteY2" fmla="*/ 774176 h 774176"/>
                <a:gd name="connsiteX3" fmla="*/ 0 w 1454363"/>
                <a:gd name="connsiteY3" fmla="*/ 773889 h 774176"/>
                <a:gd name="connsiteX4" fmla="*/ 436049 w 1454363"/>
                <a:gd name="connsiteY4" fmla="*/ 0 h 774176"/>
                <a:gd name="connsiteX0" fmla="*/ 369749 w 1388063"/>
                <a:gd name="connsiteY0" fmla="*/ 0 h 774176"/>
                <a:gd name="connsiteX1" fmla="*/ 1387888 w 1388063"/>
                <a:gd name="connsiteY1" fmla="*/ 0 h 774176"/>
                <a:gd name="connsiteX2" fmla="*/ 1388063 w 1388063"/>
                <a:gd name="connsiteY2" fmla="*/ 774176 h 774176"/>
                <a:gd name="connsiteX3" fmla="*/ 0 w 1388063"/>
                <a:gd name="connsiteY3" fmla="*/ 771964 h 774176"/>
                <a:gd name="connsiteX4" fmla="*/ 369749 w 1388063"/>
                <a:gd name="connsiteY4" fmla="*/ 0 h 774176"/>
                <a:gd name="connsiteX0" fmla="*/ 236254 w 1388063"/>
                <a:gd name="connsiteY0" fmla="*/ 0 h 774176"/>
                <a:gd name="connsiteX1" fmla="*/ 1387888 w 1388063"/>
                <a:gd name="connsiteY1" fmla="*/ 0 h 774176"/>
                <a:gd name="connsiteX2" fmla="*/ 1388063 w 1388063"/>
                <a:gd name="connsiteY2" fmla="*/ 774176 h 774176"/>
                <a:gd name="connsiteX3" fmla="*/ 0 w 1388063"/>
                <a:gd name="connsiteY3" fmla="*/ 771964 h 774176"/>
                <a:gd name="connsiteX4" fmla="*/ 236254 w 1388063"/>
                <a:gd name="connsiteY4" fmla="*/ 0 h 77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063" h="774176">
                  <a:moveTo>
                    <a:pt x="236254" y="0"/>
                  </a:moveTo>
                  <a:lnTo>
                    <a:pt x="1387888" y="0"/>
                  </a:lnTo>
                  <a:cubicBezTo>
                    <a:pt x="1387946" y="258059"/>
                    <a:pt x="1388005" y="516117"/>
                    <a:pt x="1388063" y="774176"/>
                  </a:cubicBezTo>
                  <a:lnTo>
                    <a:pt x="0" y="771964"/>
                  </a:lnTo>
                  <a:lnTo>
                    <a:pt x="236254" y="0"/>
                  </a:lnTo>
                  <a:close/>
                </a:path>
              </a:pathLst>
            </a:custGeom>
            <a:solidFill>
              <a:srgbClr val="4F3A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p:cNvSpPr/>
            <p:nvPr/>
          </p:nvSpPr>
          <p:spPr>
            <a:xfrm rot="5400000">
              <a:off x="1457893" y="2026972"/>
              <a:ext cx="1124549" cy="1976580"/>
            </a:xfrm>
            <a:prstGeom prst="rect">
              <a:avLst/>
            </a:prstGeom>
            <a:solidFill>
              <a:srgbClr val="5C4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p:cNvSpPr/>
            <p:nvPr/>
          </p:nvSpPr>
          <p:spPr>
            <a:xfrm>
              <a:off x="476297" y="2452844"/>
              <a:ext cx="1122704" cy="1122704"/>
            </a:xfrm>
            <a:prstGeom prst="ellipse">
              <a:avLst/>
            </a:prstGeom>
            <a:solidFill>
              <a:srgbClr val="5C4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p:cNvGrpSpPr/>
          <p:nvPr/>
        </p:nvGrpSpPr>
        <p:grpSpPr>
          <a:xfrm>
            <a:off x="476296" y="3821784"/>
            <a:ext cx="10548204" cy="1131216"/>
            <a:chOff x="476297" y="3575549"/>
            <a:chExt cx="10548204" cy="1131216"/>
          </a:xfrm>
        </p:grpSpPr>
        <p:sp>
          <p:nvSpPr>
            <p:cNvPr id="64" name="Freeform 63"/>
            <p:cNvSpPr/>
            <p:nvPr/>
          </p:nvSpPr>
          <p:spPr>
            <a:xfrm rot="5400000">
              <a:off x="10084490" y="3574266"/>
              <a:ext cx="938522" cy="941501"/>
            </a:xfrm>
            <a:custGeom>
              <a:avLst/>
              <a:gdLst>
                <a:gd name="connsiteX0" fmla="*/ 500513 w 1016000"/>
                <a:gd name="connsiteY0" fmla="*/ 0 h 941501"/>
                <a:gd name="connsiteX1" fmla="*/ 1016000 w 1016000"/>
                <a:gd name="connsiteY1" fmla="*/ 243831 h 941501"/>
                <a:gd name="connsiteX2" fmla="*/ 1016000 w 1016000"/>
                <a:gd name="connsiteY2" fmla="*/ 941501 h 941501"/>
                <a:gd name="connsiteX3" fmla="*/ 0 w 1016000"/>
                <a:gd name="connsiteY3" fmla="*/ 941501 h 941501"/>
                <a:gd name="connsiteX4" fmla="*/ 0 w 1016000"/>
                <a:gd name="connsiteY4" fmla="*/ 243831 h 941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000" h="941501">
                  <a:moveTo>
                    <a:pt x="500513" y="0"/>
                  </a:moveTo>
                  <a:lnTo>
                    <a:pt x="1016000" y="243831"/>
                  </a:lnTo>
                  <a:lnTo>
                    <a:pt x="1016000" y="941501"/>
                  </a:lnTo>
                  <a:lnTo>
                    <a:pt x="0" y="941501"/>
                  </a:lnTo>
                  <a:lnTo>
                    <a:pt x="0" y="243831"/>
                  </a:lnTo>
                  <a:close/>
                </a:path>
              </a:pathLst>
            </a:custGeom>
            <a:solidFill>
              <a:srgbClr val="FEB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p:cNvSpPr/>
            <p:nvPr/>
          </p:nvSpPr>
          <p:spPr>
            <a:xfrm rot="5400000">
              <a:off x="6741543" y="660285"/>
              <a:ext cx="938522" cy="6769457"/>
            </a:xfrm>
            <a:prstGeom prst="rect">
              <a:avLst/>
            </a:prstGeom>
            <a:solidFill>
              <a:srgbClr val="FEB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12"/>
            <p:cNvSpPr/>
            <p:nvPr/>
          </p:nvSpPr>
          <p:spPr>
            <a:xfrm rot="16200000" flipV="1">
              <a:off x="2850468" y="3731159"/>
              <a:ext cx="1131216" cy="819995"/>
            </a:xfrm>
            <a:custGeom>
              <a:avLst/>
              <a:gdLst>
                <a:gd name="connsiteX0" fmla="*/ 0 w 1016000"/>
                <a:gd name="connsiteY0" fmla="*/ 0 h 768404"/>
                <a:gd name="connsiteX1" fmla="*/ 1016000 w 1016000"/>
                <a:gd name="connsiteY1" fmla="*/ 0 h 768404"/>
                <a:gd name="connsiteX2" fmla="*/ 1016000 w 1016000"/>
                <a:gd name="connsiteY2" fmla="*/ 768404 h 768404"/>
                <a:gd name="connsiteX3" fmla="*/ 0 w 1016000"/>
                <a:gd name="connsiteY3" fmla="*/ 768404 h 768404"/>
                <a:gd name="connsiteX4" fmla="*/ 0 w 1016000"/>
                <a:gd name="connsiteY4" fmla="*/ 0 h 768404"/>
                <a:gd name="connsiteX0" fmla="*/ 729673 w 1745673"/>
                <a:gd name="connsiteY0" fmla="*/ 0 h 777641"/>
                <a:gd name="connsiteX1" fmla="*/ 1745673 w 1745673"/>
                <a:gd name="connsiteY1" fmla="*/ 0 h 777641"/>
                <a:gd name="connsiteX2" fmla="*/ 1745673 w 1745673"/>
                <a:gd name="connsiteY2" fmla="*/ 768404 h 777641"/>
                <a:gd name="connsiteX3" fmla="*/ 0 w 1745673"/>
                <a:gd name="connsiteY3" fmla="*/ 777641 h 777641"/>
                <a:gd name="connsiteX4" fmla="*/ 729673 w 1745673"/>
                <a:gd name="connsiteY4" fmla="*/ 0 h 777641"/>
                <a:gd name="connsiteX0" fmla="*/ 729673 w 1745673"/>
                <a:gd name="connsiteY0" fmla="*/ 0 h 777641"/>
                <a:gd name="connsiteX1" fmla="*/ 1745673 w 1745673"/>
                <a:gd name="connsiteY1" fmla="*/ 0 h 777641"/>
                <a:gd name="connsiteX2" fmla="*/ 1317048 w 1745673"/>
                <a:gd name="connsiteY2" fmla="*/ 770785 h 777641"/>
                <a:gd name="connsiteX3" fmla="*/ 0 w 1745673"/>
                <a:gd name="connsiteY3" fmla="*/ 777641 h 777641"/>
                <a:gd name="connsiteX4" fmla="*/ 729673 w 1745673"/>
                <a:gd name="connsiteY4" fmla="*/ 0 h 777641"/>
                <a:gd name="connsiteX0" fmla="*/ 720148 w 1736148"/>
                <a:gd name="connsiteY0" fmla="*/ 0 h 770785"/>
                <a:gd name="connsiteX1" fmla="*/ 1736148 w 1736148"/>
                <a:gd name="connsiteY1" fmla="*/ 0 h 770785"/>
                <a:gd name="connsiteX2" fmla="*/ 1307523 w 1736148"/>
                <a:gd name="connsiteY2" fmla="*/ 770785 h 770785"/>
                <a:gd name="connsiteX3" fmla="*/ 0 w 1736148"/>
                <a:gd name="connsiteY3" fmla="*/ 770497 h 770785"/>
                <a:gd name="connsiteX4" fmla="*/ 720148 w 1736148"/>
                <a:gd name="connsiteY4" fmla="*/ 0 h 770785"/>
                <a:gd name="connsiteX0" fmla="*/ 720148 w 1736148"/>
                <a:gd name="connsiteY0" fmla="*/ 0 h 770497"/>
                <a:gd name="connsiteX1" fmla="*/ 1736148 w 1736148"/>
                <a:gd name="connsiteY1" fmla="*/ 0 h 770497"/>
                <a:gd name="connsiteX2" fmla="*/ 1590892 w 1736148"/>
                <a:gd name="connsiteY2" fmla="*/ 768404 h 770497"/>
                <a:gd name="connsiteX3" fmla="*/ 0 w 1736148"/>
                <a:gd name="connsiteY3" fmla="*/ 770497 h 770497"/>
                <a:gd name="connsiteX4" fmla="*/ 720148 w 1736148"/>
                <a:gd name="connsiteY4" fmla="*/ 0 h 770497"/>
                <a:gd name="connsiteX0" fmla="*/ 429636 w 1445636"/>
                <a:gd name="connsiteY0" fmla="*/ 0 h 768404"/>
                <a:gd name="connsiteX1" fmla="*/ 1445636 w 1445636"/>
                <a:gd name="connsiteY1" fmla="*/ 0 h 768404"/>
                <a:gd name="connsiteX2" fmla="*/ 1300380 w 1445636"/>
                <a:gd name="connsiteY2" fmla="*/ 768404 h 768404"/>
                <a:gd name="connsiteX3" fmla="*/ 0 w 1445636"/>
                <a:gd name="connsiteY3" fmla="*/ 768116 h 768404"/>
                <a:gd name="connsiteX4" fmla="*/ 429636 w 1445636"/>
                <a:gd name="connsiteY4" fmla="*/ 0 h 768404"/>
                <a:gd name="connsiteX0" fmla="*/ 433913 w 1449913"/>
                <a:gd name="connsiteY0" fmla="*/ 0 h 771964"/>
                <a:gd name="connsiteX1" fmla="*/ 1449913 w 1449913"/>
                <a:gd name="connsiteY1" fmla="*/ 0 h 771964"/>
                <a:gd name="connsiteX2" fmla="*/ 1304657 w 1449913"/>
                <a:gd name="connsiteY2" fmla="*/ 768404 h 771964"/>
                <a:gd name="connsiteX3" fmla="*/ 0 w 1449913"/>
                <a:gd name="connsiteY3" fmla="*/ 771964 h 771964"/>
                <a:gd name="connsiteX4" fmla="*/ 433913 w 1449913"/>
                <a:gd name="connsiteY4" fmla="*/ 0 h 771964"/>
                <a:gd name="connsiteX0" fmla="*/ 433913 w 1449913"/>
                <a:gd name="connsiteY0" fmla="*/ 0 h 774176"/>
                <a:gd name="connsiteX1" fmla="*/ 1449913 w 1449913"/>
                <a:gd name="connsiteY1" fmla="*/ 0 h 774176"/>
                <a:gd name="connsiteX2" fmla="*/ 1306795 w 1449913"/>
                <a:gd name="connsiteY2" fmla="*/ 774176 h 774176"/>
                <a:gd name="connsiteX3" fmla="*/ 0 w 1449913"/>
                <a:gd name="connsiteY3" fmla="*/ 771964 h 774176"/>
                <a:gd name="connsiteX4" fmla="*/ 433913 w 1449913"/>
                <a:gd name="connsiteY4" fmla="*/ 0 h 774176"/>
                <a:gd name="connsiteX0" fmla="*/ 429635 w 1445635"/>
                <a:gd name="connsiteY0" fmla="*/ 0 h 777737"/>
                <a:gd name="connsiteX1" fmla="*/ 1445635 w 1445635"/>
                <a:gd name="connsiteY1" fmla="*/ 0 h 777737"/>
                <a:gd name="connsiteX2" fmla="*/ 1302517 w 1445635"/>
                <a:gd name="connsiteY2" fmla="*/ 774176 h 777737"/>
                <a:gd name="connsiteX3" fmla="*/ 0 w 1445635"/>
                <a:gd name="connsiteY3" fmla="*/ 777737 h 777737"/>
                <a:gd name="connsiteX4" fmla="*/ 429635 w 1445635"/>
                <a:gd name="connsiteY4" fmla="*/ 0 h 777737"/>
                <a:gd name="connsiteX0" fmla="*/ 431773 w 1447773"/>
                <a:gd name="connsiteY0" fmla="*/ 0 h 774176"/>
                <a:gd name="connsiteX1" fmla="*/ 1447773 w 1447773"/>
                <a:gd name="connsiteY1" fmla="*/ 0 h 774176"/>
                <a:gd name="connsiteX2" fmla="*/ 1304655 w 1447773"/>
                <a:gd name="connsiteY2" fmla="*/ 774176 h 774176"/>
                <a:gd name="connsiteX3" fmla="*/ 0 w 1447773"/>
                <a:gd name="connsiteY3" fmla="*/ 773889 h 774176"/>
                <a:gd name="connsiteX4" fmla="*/ 431773 w 1447773"/>
                <a:gd name="connsiteY4" fmla="*/ 0 h 774176"/>
                <a:gd name="connsiteX0" fmla="*/ 429634 w 1447773"/>
                <a:gd name="connsiteY0" fmla="*/ 0 h 774176"/>
                <a:gd name="connsiteX1" fmla="*/ 1447773 w 1447773"/>
                <a:gd name="connsiteY1" fmla="*/ 0 h 774176"/>
                <a:gd name="connsiteX2" fmla="*/ 1304655 w 1447773"/>
                <a:gd name="connsiteY2" fmla="*/ 774176 h 774176"/>
                <a:gd name="connsiteX3" fmla="*/ 0 w 1447773"/>
                <a:gd name="connsiteY3" fmla="*/ 773889 h 774176"/>
                <a:gd name="connsiteX4" fmla="*/ 429634 w 1447773"/>
                <a:gd name="connsiteY4" fmla="*/ 0 h 774176"/>
                <a:gd name="connsiteX0" fmla="*/ 436049 w 1454188"/>
                <a:gd name="connsiteY0" fmla="*/ 0 h 774176"/>
                <a:gd name="connsiteX1" fmla="*/ 1454188 w 1454188"/>
                <a:gd name="connsiteY1" fmla="*/ 0 h 774176"/>
                <a:gd name="connsiteX2" fmla="*/ 1311070 w 1454188"/>
                <a:gd name="connsiteY2" fmla="*/ 774176 h 774176"/>
                <a:gd name="connsiteX3" fmla="*/ 0 w 1454188"/>
                <a:gd name="connsiteY3" fmla="*/ 773889 h 774176"/>
                <a:gd name="connsiteX4" fmla="*/ 436049 w 1454188"/>
                <a:gd name="connsiteY4" fmla="*/ 0 h 774176"/>
                <a:gd name="connsiteX0" fmla="*/ 436049 w 1458640"/>
                <a:gd name="connsiteY0" fmla="*/ 0 h 774176"/>
                <a:gd name="connsiteX1" fmla="*/ 1454188 w 1458640"/>
                <a:gd name="connsiteY1" fmla="*/ 0 h 774176"/>
                <a:gd name="connsiteX2" fmla="*/ 1458640 w 1458640"/>
                <a:gd name="connsiteY2" fmla="*/ 774176 h 774176"/>
                <a:gd name="connsiteX3" fmla="*/ 0 w 1458640"/>
                <a:gd name="connsiteY3" fmla="*/ 773889 h 774176"/>
                <a:gd name="connsiteX4" fmla="*/ 436049 w 1458640"/>
                <a:gd name="connsiteY4" fmla="*/ 0 h 774176"/>
                <a:gd name="connsiteX0" fmla="*/ 436049 w 1454363"/>
                <a:gd name="connsiteY0" fmla="*/ 0 h 774176"/>
                <a:gd name="connsiteX1" fmla="*/ 1454188 w 1454363"/>
                <a:gd name="connsiteY1" fmla="*/ 0 h 774176"/>
                <a:gd name="connsiteX2" fmla="*/ 1454363 w 1454363"/>
                <a:gd name="connsiteY2" fmla="*/ 774176 h 774176"/>
                <a:gd name="connsiteX3" fmla="*/ 0 w 1454363"/>
                <a:gd name="connsiteY3" fmla="*/ 773889 h 774176"/>
                <a:gd name="connsiteX4" fmla="*/ 436049 w 1454363"/>
                <a:gd name="connsiteY4" fmla="*/ 0 h 774176"/>
                <a:gd name="connsiteX0" fmla="*/ 369749 w 1388063"/>
                <a:gd name="connsiteY0" fmla="*/ 0 h 774176"/>
                <a:gd name="connsiteX1" fmla="*/ 1387888 w 1388063"/>
                <a:gd name="connsiteY1" fmla="*/ 0 h 774176"/>
                <a:gd name="connsiteX2" fmla="*/ 1388063 w 1388063"/>
                <a:gd name="connsiteY2" fmla="*/ 774176 h 774176"/>
                <a:gd name="connsiteX3" fmla="*/ 0 w 1388063"/>
                <a:gd name="connsiteY3" fmla="*/ 771964 h 774176"/>
                <a:gd name="connsiteX4" fmla="*/ 369749 w 1388063"/>
                <a:gd name="connsiteY4" fmla="*/ 0 h 774176"/>
                <a:gd name="connsiteX0" fmla="*/ 236254 w 1388063"/>
                <a:gd name="connsiteY0" fmla="*/ 0 h 774176"/>
                <a:gd name="connsiteX1" fmla="*/ 1387888 w 1388063"/>
                <a:gd name="connsiteY1" fmla="*/ 0 h 774176"/>
                <a:gd name="connsiteX2" fmla="*/ 1388063 w 1388063"/>
                <a:gd name="connsiteY2" fmla="*/ 774176 h 774176"/>
                <a:gd name="connsiteX3" fmla="*/ 0 w 1388063"/>
                <a:gd name="connsiteY3" fmla="*/ 771964 h 774176"/>
                <a:gd name="connsiteX4" fmla="*/ 236254 w 1388063"/>
                <a:gd name="connsiteY4" fmla="*/ 0 h 77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063" h="774176">
                  <a:moveTo>
                    <a:pt x="236254" y="0"/>
                  </a:moveTo>
                  <a:lnTo>
                    <a:pt x="1387888" y="0"/>
                  </a:lnTo>
                  <a:cubicBezTo>
                    <a:pt x="1387946" y="258059"/>
                    <a:pt x="1388005" y="516117"/>
                    <a:pt x="1388063" y="774176"/>
                  </a:cubicBezTo>
                  <a:lnTo>
                    <a:pt x="0" y="771964"/>
                  </a:lnTo>
                  <a:lnTo>
                    <a:pt x="236254" y="0"/>
                  </a:lnTo>
                  <a:close/>
                </a:path>
              </a:pathLst>
            </a:custGeom>
            <a:solidFill>
              <a:srgbClr val="FDA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rot="16200000" flipV="1">
              <a:off x="1457893" y="3149676"/>
              <a:ext cx="1124549" cy="1976580"/>
            </a:xfrm>
            <a:prstGeom prst="rect">
              <a:avLst/>
            </a:prstGeom>
            <a:solidFill>
              <a:srgbClr val="FEB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p:cNvSpPr/>
            <p:nvPr/>
          </p:nvSpPr>
          <p:spPr>
            <a:xfrm>
              <a:off x="476297" y="3577377"/>
              <a:ext cx="1122704" cy="1122704"/>
            </a:xfrm>
            <a:prstGeom prst="ellipse">
              <a:avLst/>
            </a:prstGeom>
            <a:solidFill>
              <a:srgbClr val="FEB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3" name="Text Placeholder 33"/>
          <p:cNvSpPr txBox="1">
            <a:spLocks/>
          </p:cNvSpPr>
          <p:nvPr/>
        </p:nvSpPr>
        <p:spPr>
          <a:xfrm>
            <a:off x="760163" y="1961807"/>
            <a:ext cx="2049133" cy="60512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AU" sz="2400" b="1" dirty="0" smtClean="0">
                <a:solidFill>
                  <a:schemeClr val="bg1"/>
                </a:solidFill>
                <a:latin typeface="+mj-lt"/>
              </a:rPr>
              <a:t>Executive Order 05-03</a:t>
            </a:r>
          </a:p>
          <a:p>
            <a:pPr marL="0" indent="0" algn="ctr">
              <a:buNone/>
            </a:pPr>
            <a:endParaRPr lang="en-AU" sz="3200" dirty="0">
              <a:solidFill>
                <a:schemeClr val="bg1"/>
              </a:solidFill>
              <a:latin typeface="+mj-lt"/>
            </a:endParaRPr>
          </a:p>
        </p:txBody>
      </p:sp>
      <p:sp>
        <p:nvSpPr>
          <p:cNvPr id="67" name="Text Placeholder 33"/>
          <p:cNvSpPr txBox="1">
            <a:spLocks/>
          </p:cNvSpPr>
          <p:nvPr/>
        </p:nvSpPr>
        <p:spPr>
          <a:xfrm>
            <a:off x="909461" y="3090107"/>
            <a:ext cx="2430314" cy="43406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3200" b="1" dirty="0" smtClean="0">
                <a:solidFill>
                  <a:schemeClr val="bg1"/>
                </a:solidFill>
                <a:latin typeface="+mj-lt"/>
              </a:rPr>
              <a:t>IC 4-2-7</a:t>
            </a:r>
            <a:endParaRPr lang="en-AU" sz="3200" dirty="0">
              <a:solidFill>
                <a:schemeClr val="bg1"/>
              </a:solidFill>
              <a:latin typeface="+mj-lt"/>
            </a:endParaRPr>
          </a:p>
        </p:txBody>
      </p:sp>
      <p:sp>
        <p:nvSpPr>
          <p:cNvPr id="68" name="Text Placeholder 33"/>
          <p:cNvSpPr txBox="1">
            <a:spLocks/>
          </p:cNvSpPr>
          <p:nvPr/>
        </p:nvSpPr>
        <p:spPr>
          <a:xfrm>
            <a:off x="1031874" y="4172585"/>
            <a:ext cx="1777423" cy="43406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3200" b="1" dirty="0" smtClean="0">
                <a:solidFill>
                  <a:schemeClr val="bg1"/>
                </a:solidFill>
                <a:latin typeface="+mj-lt"/>
              </a:rPr>
              <a:t>IC 4-2-6</a:t>
            </a:r>
            <a:endParaRPr lang="en-AU" sz="3200" dirty="0">
              <a:solidFill>
                <a:schemeClr val="bg1"/>
              </a:solidFill>
              <a:latin typeface="+mj-lt"/>
            </a:endParaRPr>
          </a:p>
        </p:txBody>
      </p:sp>
      <p:sp>
        <p:nvSpPr>
          <p:cNvPr id="71" name="Text Placeholder 32"/>
          <p:cNvSpPr txBox="1">
            <a:spLocks/>
          </p:cNvSpPr>
          <p:nvPr/>
        </p:nvSpPr>
        <p:spPr>
          <a:xfrm>
            <a:off x="4158783" y="2031527"/>
            <a:ext cx="4323049" cy="69359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400" dirty="0" smtClean="0">
                <a:solidFill>
                  <a:schemeClr val="bg1"/>
                </a:solidFill>
                <a:latin typeface="+mn-lt"/>
              </a:rPr>
              <a:t>Gov. Daniels’ vision</a:t>
            </a:r>
          </a:p>
          <a:p>
            <a:r>
              <a:rPr lang="en-US" sz="1400" dirty="0" smtClean="0">
                <a:solidFill>
                  <a:schemeClr val="bg1"/>
                </a:solidFill>
                <a:latin typeface="+mn-lt"/>
              </a:rPr>
              <a:t>Serve as public watchdog </a:t>
            </a:r>
          </a:p>
          <a:p>
            <a:r>
              <a:rPr lang="en-US" sz="1400" dirty="0" smtClean="0">
                <a:solidFill>
                  <a:schemeClr val="bg1"/>
                </a:solidFill>
                <a:latin typeface="+mn-lt"/>
              </a:rPr>
              <a:t>Root out fraud and ethical misconduct</a:t>
            </a:r>
            <a:endParaRPr lang="en-US" sz="1000" dirty="0">
              <a:solidFill>
                <a:schemeClr val="bg1"/>
              </a:solidFill>
              <a:latin typeface="+mn-lt"/>
            </a:endParaRPr>
          </a:p>
        </p:txBody>
      </p:sp>
      <p:sp>
        <p:nvSpPr>
          <p:cNvPr id="72" name="Text Placeholder 32"/>
          <p:cNvSpPr txBox="1">
            <a:spLocks/>
          </p:cNvSpPr>
          <p:nvPr/>
        </p:nvSpPr>
        <p:spPr>
          <a:xfrm>
            <a:off x="4158783" y="2892286"/>
            <a:ext cx="7187732" cy="921197"/>
          </a:xfrm>
          <a:prstGeom prst="rect">
            <a:avLst/>
          </a:prstGeom>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400" dirty="0" smtClean="0">
                <a:solidFill>
                  <a:schemeClr val="bg1"/>
                </a:solidFill>
                <a:latin typeface="+mn-lt"/>
              </a:rPr>
              <a:t>Creation of OIG </a:t>
            </a:r>
          </a:p>
          <a:p>
            <a:r>
              <a:rPr lang="en-US" sz="1400" dirty="0" smtClean="0">
                <a:solidFill>
                  <a:schemeClr val="bg1"/>
                </a:solidFill>
                <a:latin typeface="+mn-lt"/>
              </a:rPr>
              <a:t> Responsible for addressing fraud, abuse, and wrongdoing in agencies</a:t>
            </a:r>
          </a:p>
        </p:txBody>
      </p:sp>
      <p:sp>
        <p:nvSpPr>
          <p:cNvPr id="73" name="Text Placeholder 32"/>
          <p:cNvSpPr txBox="1">
            <a:spLocks/>
          </p:cNvSpPr>
          <p:nvPr/>
        </p:nvSpPr>
        <p:spPr>
          <a:xfrm>
            <a:off x="4158783" y="4172585"/>
            <a:ext cx="7187732" cy="76295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400" dirty="0" smtClean="0">
                <a:solidFill>
                  <a:schemeClr val="bg1"/>
                </a:solidFill>
                <a:latin typeface="+mn-lt"/>
              </a:rPr>
              <a:t>Creation of State Ethics Commission </a:t>
            </a:r>
          </a:p>
          <a:p>
            <a:r>
              <a:rPr lang="en-US" sz="1400" dirty="0" smtClean="0">
                <a:solidFill>
                  <a:schemeClr val="bg1"/>
                </a:solidFill>
                <a:latin typeface="+mn-lt"/>
              </a:rPr>
              <a:t>Ethics Statutes for Code of Ethics (42 IAC 1) </a:t>
            </a:r>
          </a:p>
        </p:txBody>
      </p:sp>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6900" y="5925202"/>
            <a:ext cx="771525" cy="847725"/>
          </a:xfrm>
          <a:prstGeom prst="rect">
            <a:avLst/>
          </a:prstGeom>
        </p:spPr>
      </p:pic>
      <p:sp>
        <p:nvSpPr>
          <p:cNvPr id="8" name="Rectangle 7"/>
          <p:cNvSpPr/>
          <p:nvPr/>
        </p:nvSpPr>
        <p:spPr>
          <a:xfrm>
            <a:off x="182880" y="6189785"/>
            <a:ext cx="2039815" cy="5831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8579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3"/>
                                        </p:tgtEl>
                                        <p:attrNameLst>
                                          <p:attrName>style.visibility</p:attrName>
                                        </p:attrNameLst>
                                      </p:cBhvr>
                                      <p:to>
                                        <p:strVal val="visible"/>
                                      </p:to>
                                    </p:set>
                                    <p:animEffect transition="in" filter="fade">
                                      <p:cBhvr>
                                        <p:cTn id="15" dur="500"/>
                                        <p:tgtEl>
                                          <p:spTgt spid="113"/>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fade">
                                      <p:cBhvr>
                                        <p:cTn id="19" dur="500"/>
                                        <p:tgtEl>
                                          <p:spTgt spid="7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fade">
                                      <p:cBhvr>
                                        <p:cTn id="27" dur="500"/>
                                        <p:tgtEl>
                                          <p:spTgt spid="67"/>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fade">
                                      <p:cBhvr>
                                        <p:cTn id="31" dur="500"/>
                                        <p:tgtEl>
                                          <p:spTgt spid="7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fade">
                                      <p:cBhvr>
                                        <p:cTn id="39" dur="500"/>
                                        <p:tgtEl>
                                          <p:spTgt spid="68"/>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73"/>
                                        </p:tgtEl>
                                        <p:attrNameLst>
                                          <p:attrName>style.visibility</p:attrName>
                                        </p:attrNameLst>
                                      </p:cBhvr>
                                      <p:to>
                                        <p:strVal val="visible"/>
                                      </p:to>
                                    </p:set>
                                    <p:animEffect transition="in" filter="fade">
                                      <p:cBhvr>
                                        <p:cTn id="43"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13" grpId="0"/>
      <p:bldP spid="67" grpId="0"/>
      <p:bldP spid="68" grpId="0"/>
      <p:bldP spid="71"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16005</TotalTime>
  <Words>2193</Words>
  <Application>Microsoft Office PowerPoint</Application>
  <PresentationFormat>Widescreen</PresentationFormat>
  <Paragraphs>332</Paragraphs>
  <Slides>38</Slides>
  <Notes>38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Arial Black</vt:lpstr>
      <vt:lpstr>Calibri</vt:lpstr>
      <vt:lpstr>Calibri Light</vt:lpstr>
      <vt:lpstr>FontAwesome</vt:lpstr>
      <vt:lpstr>Lato</vt:lpstr>
      <vt:lpstr>Times New Roman</vt:lpstr>
      <vt:lpstr>Wingdings</vt:lpstr>
      <vt:lpstr>Office Theme</vt:lpstr>
      <vt:lpstr>Ethics </vt:lpstr>
      <vt:lpstr>Let’s Get Ethical!</vt:lpstr>
      <vt:lpstr>PowerPoint Presentation</vt:lpstr>
      <vt:lpstr>PowerPoint Presentation</vt:lpstr>
      <vt:lpstr>PowerPoint Presentation</vt:lpstr>
      <vt:lpstr>PowerPoint Presentation</vt:lpstr>
      <vt:lpstr>Hoosiers deserve to know that government decisions are being made in the public interest, not because of gifts, political contributions, or undue influence; . . .   It is imperative that clear ethics guidelines be developed and rigorously enforced to ensure that all state employees meet the highest standards of conduct;             - Executive Order 05-03</vt:lpstr>
      <vt:lpstr>   Why focus on Executive Branch? </vt:lpstr>
      <vt:lpstr>PowerPoint Presentation</vt:lpstr>
      <vt:lpstr>OIG Tools</vt:lpstr>
      <vt:lpstr>   Indiana Code of Ethics  </vt:lpstr>
      <vt:lpstr>   Who does Ethics Code apply to?  </vt:lpstr>
      <vt:lpstr>   What does this mean to a regulated entity?  </vt:lpstr>
      <vt:lpstr>   Indiana Code of Ethics  </vt:lpstr>
      <vt:lpstr>   Gifts </vt:lpstr>
      <vt:lpstr>   Business Relationship?  </vt:lpstr>
      <vt:lpstr>   What does this mean to a regulated entity?  </vt:lpstr>
      <vt:lpstr>PowerPoint Presentation</vt:lpstr>
      <vt:lpstr>   Additional Compensation  </vt:lpstr>
      <vt:lpstr>   Conflicts of Interests  </vt:lpstr>
      <vt:lpstr>   Conflicts of Interests  </vt:lpstr>
      <vt:lpstr>   COI: Areas of Concern  </vt:lpstr>
      <vt:lpstr>   Outside employment  </vt:lpstr>
      <vt:lpstr>   Post-employment  </vt:lpstr>
      <vt:lpstr>   Post-employment  </vt:lpstr>
      <vt:lpstr>   Post-employment  </vt:lpstr>
      <vt:lpstr>   Nepotism   </vt:lpstr>
      <vt:lpstr>Applied Ethics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State of Indiana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Revolving Door Restrictions: State Level</dc:title>
  <dc:creator>Cooper, Jennifer</dc:creator>
  <cp:lastModifiedBy>Szpara, Claire</cp:lastModifiedBy>
  <cp:revision>190</cp:revision>
  <cp:lastPrinted>2018-10-17T18:53:44Z</cp:lastPrinted>
  <dcterms:created xsi:type="dcterms:W3CDTF">2017-12-01T01:49:37Z</dcterms:created>
  <dcterms:modified xsi:type="dcterms:W3CDTF">2019-09-17T16:45:07Z</dcterms:modified>
</cp:coreProperties>
</file>