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65560" autoAdjust="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D0DA44-2C48-46B4-9EB3-329C06385875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3DA057-A139-4F07-9D4B-39762573D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6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33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05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4060" y="1161761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2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Wave of recent change in the industry has been marked by </a:t>
            </a:r>
            <a:r>
              <a:rPr lang="en-US" b="1" dirty="0" smtClean="0"/>
              <a:t>SLOWER GROWTH</a:t>
            </a:r>
            <a:r>
              <a:rPr lang="en-US" dirty="0" smtClean="0"/>
              <a:t>, </a:t>
            </a:r>
            <a:r>
              <a:rPr lang="en-US" b="1" dirty="0" smtClean="0"/>
              <a:t>INCREASED COST</a:t>
            </a:r>
            <a:r>
              <a:rPr lang="en-US" dirty="0" smtClean="0"/>
              <a:t>, and </a:t>
            </a:r>
            <a:r>
              <a:rPr lang="en-US" b="1" dirty="0" smtClean="0"/>
              <a:t>REDUCED</a:t>
            </a:r>
            <a:r>
              <a:rPr lang="en-US" b="1" baseline="0" dirty="0" smtClean="0"/>
              <a:t> CUSTOMER SPENDING </a:t>
            </a:r>
            <a:r>
              <a:rPr lang="en-US" baseline="0" dirty="0" smtClean="0"/>
              <a:t>on insurance products.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addition to change driven by economic factors, the insurance industry has had to face the prospect of </a:t>
            </a:r>
            <a:r>
              <a:rPr lang="en-US" b="1" baseline="0" dirty="0" smtClean="0"/>
              <a:t>REPLACING LEGACY SYSTEMS </a:t>
            </a:r>
            <a:r>
              <a:rPr lang="en-US" baseline="0" dirty="0" smtClean="0"/>
              <a:t>that can no longer adapt to changing </a:t>
            </a:r>
            <a:r>
              <a:rPr lang="en-US" b="1" baseline="0" dirty="0" smtClean="0"/>
              <a:t>MARKET CONDITIONS</a:t>
            </a:r>
            <a:r>
              <a:rPr lang="en-US" baseline="0" dirty="0" smtClean="0"/>
              <a:t>, an increase in more SOPHISTICATED </a:t>
            </a:r>
            <a:r>
              <a:rPr lang="en-US" b="1" baseline="0" dirty="0" smtClean="0"/>
              <a:t>FRAUD</a:t>
            </a:r>
            <a:r>
              <a:rPr lang="en-US" baseline="0" dirty="0" smtClean="0"/>
              <a:t>, and a more </a:t>
            </a:r>
            <a:r>
              <a:rPr lang="en-US" b="1" baseline="0" dirty="0" smtClean="0"/>
              <a:t>stringent REGULATORY ENVIRONMENT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Tech convenience, speed, and change in </a:t>
            </a:r>
            <a:r>
              <a:rPr lang="en-US" b="1" baseline="0" dirty="0" smtClean="0"/>
              <a:t>BUYING HABITS </a:t>
            </a:r>
            <a:r>
              <a:rPr lang="en-US" baseline="0" dirty="0" smtClean="0"/>
              <a:t>are marked by </a:t>
            </a:r>
            <a:r>
              <a:rPr lang="en-US" b="1" baseline="0" dirty="0" smtClean="0"/>
              <a:t>Generation Y </a:t>
            </a:r>
            <a:r>
              <a:rPr lang="en-US" baseline="0" dirty="0" smtClean="0"/>
              <a:t>consumers becoming a predominant market force replacing the expectations and buying habits of </a:t>
            </a:r>
            <a:r>
              <a:rPr lang="en-US" b="1" baseline="0" dirty="0" smtClean="0"/>
              <a:t>BABY BOOMERS</a:t>
            </a:r>
            <a:r>
              <a:rPr lang="en-US" baseline="0" dirty="0" smtClean="0"/>
              <a:t>.  Baby Boomers wanted someone to walk them through the buying process, whereas Gen Y consumers solicit peer recommendations and seem to prefer social media- type tools to </a:t>
            </a:r>
            <a:r>
              <a:rPr lang="en-US" b="1" baseline="0" dirty="0" smtClean="0"/>
              <a:t>TRADITIONAL</a:t>
            </a:r>
            <a:r>
              <a:rPr lang="en-US" baseline="0" dirty="0" smtClean="0"/>
              <a:t> SALES and MARKETING approaches.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Its also been observed that although </a:t>
            </a:r>
            <a:r>
              <a:rPr lang="en-US" b="1" baseline="0" dirty="0" smtClean="0"/>
              <a:t>ONLINE</a:t>
            </a:r>
            <a:r>
              <a:rPr lang="en-US" baseline="0" dirty="0" smtClean="0"/>
              <a:t> or mobile </a:t>
            </a:r>
            <a:r>
              <a:rPr lang="en-US" b="1" baseline="0" dirty="0" smtClean="0"/>
              <a:t>delivery distribution channels </a:t>
            </a:r>
            <a:r>
              <a:rPr lang="en-US" baseline="0" dirty="0" smtClean="0"/>
              <a:t>will dominate, traditional channels involving agents and brokers will not completely disappear.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industry will need to find a way to support </a:t>
            </a:r>
            <a:r>
              <a:rPr lang="en-US" b="1" baseline="0" dirty="0" smtClean="0"/>
              <a:t>MULTICHANNEL DELIVERY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62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Insurtech - refers to the use of TECHNOLOGY INNOVATIONS designed to squeeze out </a:t>
            </a:r>
            <a:r>
              <a:rPr lang="en-US" b="1" dirty="0" smtClean="0"/>
              <a:t>SAVINGS</a:t>
            </a:r>
            <a:r>
              <a:rPr lang="en-US" dirty="0" smtClean="0"/>
              <a:t> and </a:t>
            </a:r>
            <a:r>
              <a:rPr lang="en-US" b="1" dirty="0" smtClean="0"/>
              <a:t>EFFICENCY</a:t>
            </a:r>
            <a:r>
              <a:rPr lang="en-US" dirty="0" smtClean="0"/>
              <a:t> from the current Industry model and</a:t>
            </a:r>
            <a:r>
              <a:rPr lang="en-US" baseline="0" dirty="0" smtClean="0"/>
              <a:t> create </a:t>
            </a:r>
            <a:r>
              <a:rPr lang="en-US" b="1" baseline="0" dirty="0" smtClean="0"/>
              <a:t>COMPETITIVE PRICING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Projected </a:t>
            </a:r>
            <a:r>
              <a:rPr lang="en-US" b="1" dirty="0" smtClean="0"/>
              <a:t>41% growth annually </a:t>
            </a:r>
            <a:r>
              <a:rPr lang="en-US" dirty="0" smtClean="0"/>
              <a:t>between 2019 and 2023.</a:t>
            </a:r>
          </a:p>
          <a:p>
            <a:endParaRPr lang="en-US" dirty="0" smtClean="0"/>
          </a:p>
          <a:p>
            <a:r>
              <a:rPr lang="en-US" dirty="0" smtClean="0"/>
              <a:t>Insurtechs are looking to try and take advantage of different areas that large insurance firms have less incentive to exploit, such as offering ULTRA-CUSTOMIZED POLICIES, SOCIAL INSURANCE, and using NEW STREAMS</a:t>
            </a:r>
            <a:r>
              <a:rPr lang="en-US" baseline="0" dirty="0" smtClean="0"/>
              <a:t> OF DATA </a:t>
            </a:r>
            <a:r>
              <a:rPr lang="en-US" dirty="0" smtClean="0"/>
              <a:t>from INTERNET-ENABLED</a:t>
            </a:r>
            <a:r>
              <a:rPr lang="en-US" baseline="0" dirty="0" smtClean="0"/>
              <a:t> </a:t>
            </a:r>
            <a:r>
              <a:rPr lang="en-US" b="0" baseline="0" dirty="0" smtClean="0"/>
              <a:t>DEVICES </a:t>
            </a:r>
            <a:r>
              <a:rPr lang="en-US" b="0" dirty="0" smtClean="0"/>
              <a:t>to </a:t>
            </a:r>
            <a:r>
              <a:rPr lang="en-US" b="1" dirty="0" smtClean="0"/>
              <a:t>dynamically price premiums according to observed behavior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	1. Insurance is an old business.</a:t>
            </a:r>
          </a:p>
          <a:p>
            <a:endParaRPr lang="en-US" dirty="0" smtClean="0"/>
          </a:p>
          <a:p>
            <a:r>
              <a:rPr lang="en-US" dirty="0" smtClean="0"/>
              <a:t>	2. Broad actuarial tables are used to assign policy seekers to a risk category. The group is then adjusted so enough people are lumped together to ensure that, overall, the policies are profitable for the company.</a:t>
            </a:r>
          </a:p>
          <a:p>
            <a:endParaRPr lang="en-US" dirty="0" smtClean="0"/>
          </a:p>
          <a:p>
            <a:r>
              <a:rPr lang="en-US" dirty="0" smtClean="0"/>
              <a:t>	3. This traditional approach results in some people paying more than they should be based on the basic level of data used to group people.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93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 The goal of </a:t>
            </a:r>
            <a:r>
              <a:rPr lang="en-US" dirty="0" err="1"/>
              <a:t>Insurtechs</a:t>
            </a:r>
            <a:r>
              <a:rPr lang="en-US" dirty="0"/>
              <a:t> is to collect and use data inputs from all kinds of devices from GPS tracking of cars to the activity trackers on peoples’ wrists, to build more finely </a:t>
            </a:r>
            <a:r>
              <a:rPr lang="en-US" dirty="0" smtClean="0"/>
              <a:t>    </a:t>
            </a:r>
            <a:r>
              <a:rPr lang="en-US" dirty="0"/>
              <a:t>delineated groupings of risk; thus allowing products to be priced more competitively.</a:t>
            </a:r>
          </a:p>
          <a:p>
            <a:endParaRPr lang="en-US" dirty="0"/>
          </a:p>
          <a:p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dirty="0" err="1"/>
              <a:t>Insurtechs</a:t>
            </a:r>
            <a:r>
              <a:rPr lang="en-US" dirty="0"/>
              <a:t> are also testing deep-learned trained artificial intelligence to potentially handle the tasks of brokers in identifying the right mixes of policies to complete an individual’s coverage.</a:t>
            </a:r>
          </a:p>
          <a:p>
            <a:endParaRPr lang="en-US" dirty="0"/>
          </a:p>
          <a:p>
            <a:r>
              <a:rPr lang="en-US" dirty="0" err="1"/>
              <a:t>Insutechs</a:t>
            </a:r>
            <a:r>
              <a:rPr lang="en-US" dirty="0"/>
              <a:t> are also developing different apps to create on-demand insurance for micro-events; such as borrowing a friend’s car.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BLOCKCHAIN</a:t>
            </a:r>
            <a:r>
              <a:rPr lang="en-US" dirty="0"/>
              <a:t> = Digital pieces of information (THE BLOCK) stored in a public database (THE CHAIN).</a:t>
            </a:r>
          </a:p>
          <a:p>
            <a:endParaRPr lang="en-US" dirty="0"/>
          </a:p>
          <a:p>
            <a:r>
              <a:rPr lang="en-US" b="1" dirty="0"/>
              <a:t>SMART CONTRACTS </a:t>
            </a:r>
            <a:r>
              <a:rPr lang="en-US" dirty="0"/>
              <a:t>=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29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63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60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8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My presentation is going to be broken up into three different sections.  I am going to give you an overview of the Consumer Protection Unit which is comprised of four different areas:</a:t>
            </a:r>
          </a:p>
          <a:p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Consumer Protection Division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dirty="0" smtClean="0"/>
              <a:t>Market Conduct Division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dirty="0" smtClean="0"/>
              <a:t>Title Division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dirty="0" smtClean="0"/>
              <a:t>Enforcement Division</a:t>
            </a:r>
          </a:p>
          <a:p>
            <a:endParaRPr lang="en-US" dirty="0"/>
          </a:p>
          <a:p>
            <a:r>
              <a:rPr lang="en-US" dirty="0" smtClean="0"/>
              <a:t>… I am going to talk a little bit about investigations, what might trigger an investigation, and the role that the Enforcement Division plays in the approval or denial of new applications and application renewals … this would include insurance producers such as agents and bail agents ….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… and I want to briefly discuss advancements in technology, how technology is expected to impact the way business might be done in the insurance industry, and how these changes will impact regulators.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8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Consumer Protection Unit is comprised of Consumer Services Division, Market Conduct Division, The Title Division, and the Enforcement Division.  I will not be talking about the Title Division because Jonathan just covered that particular area.</a:t>
            </a:r>
          </a:p>
          <a:p>
            <a:endParaRPr lang="en-US" dirty="0"/>
          </a:p>
          <a:p>
            <a:r>
              <a:rPr lang="en-US" dirty="0" smtClean="0"/>
              <a:t>In general, the CPU interacts primarily with insurance agents, consumers, agencies, and companies, to resolve consumer complaints.  Depending on our findings – the Consumer Protection Unit may be required to take disciplinary action against agents, agencies, or companies.</a:t>
            </a:r>
          </a:p>
          <a:p>
            <a:endParaRPr lang="en-US" dirty="0"/>
          </a:p>
          <a:p>
            <a:r>
              <a:rPr lang="en-US" dirty="0" smtClean="0"/>
              <a:t>An administrative action might be initiated as a result of an agent who fails to disclose  administrative action taken by another jurisdiction or failing to disclose criminal prosecution or conviction.</a:t>
            </a:r>
          </a:p>
          <a:p>
            <a:endParaRPr lang="en-US" dirty="0"/>
          </a:p>
          <a:p>
            <a:r>
              <a:rPr lang="en-US" dirty="0" smtClean="0"/>
              <a:t>An administrative action might be taken against a company as a result of a market conduct examination where a broad range of consumer protection topics are addressed, such as violations concerning a company’s handling of claims, a pattern concerning complaints against agents, how complaints are handled or not handled, marketing and sales approaches, or underwriting.</a:t>
            </a:r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Majority of complaints received by the Department are addressed by the  Consumer Services Unit</a:t>
            </a:r>
            <a:r>
              <a:rPr lang="en-US" dirty="0"/>
              <a:t> </a:t>
            </a:r>
            <a:r>
              <a:rPr lang="en-US" dirty="0" smtClean="0"/>
              <a:t>… and it goes without saying that most complaints are generated as a result of an issue with a claim or an issue with an agent or a broker.</a:t>
            </a:r>
          </a:p>
          <a:p>
            <a:endParaRPr lang="en-US" dirty="0" smtClean="0"/>
          </a:p>
          <a:p>
            <a:r>
              <a:rPr lang="en-US" dirty="0" smtClean="0"/>
              <a:t>I would like to point out that </a:t>
            </a:r>
            <a:r>
              <a:rPr lang="en-US" b="1" dirty="0" smtClean="0"/>
              <a:t>COMPLAINTS</a:t>
            </a:r>
            <a:r>
              <a:rPr lang="en-US" dirty="0" smtClean="0"/>
              <a:t> regarding </a:t>
            </a:r>
            <a:r>
              <a:rPr lang="en-US" b="1" dirty="0" smtClean="0"/>
              <a:t>AGENTS</a:t>
            </a:r>
            <a:r>
              <a:rPr lang="en-US" dirty="0" smtClean="0"/>
              <a:t> are typically forwarded to the Enforcement Division.  </a:t>
            </a:r>
          </a:p>
          <a:p>
            <a:endParaRPr lang="en-US" dirty="0"/>
          </a:p>
          <a:p>
            <a:r>
              <a:rPr lang="en-US" dirty="0" smtClean="0"/>
              <a:t>Not only do we investigate complaints made against agents, but we also  </a:t>
            </a:r>
            <a:r>
              <a:rPr lang="en-US" b="1" baseline="0" dirty="0" smtClean="0"/>
              <a:t>MONITOR </a:t>
            </a:r>
            <a:r>
              <a:rPr lang="en-US" baseline="0" dirty="0" smtClean="0"/>
              <a:t>those complaints for </a:t>
            </a:r>
            <a:r>
              <a:rPr lang="en-US" b="1" baseline="0" dirty="0" smtClean="0"/>
              <a:t>PATTERNS</a:t>
            </a:r>
            <a:r>
              <a:rPr lang="en-US" baseline="0" dirty="0" smtClean="0"/>
              <a:t> among producers related to the same company.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Failure to Adjudicate Loss -  (1) Refusing to pay claims without conducting a reasonable investigation  based upon all available information,</a:t>
            </a:r>
            <a:r>
              <a:rPr lang="en-US" dirty="0" smtClean="0"/>
              <a:t> (2) </a:t>
            </a:r>
            <a:r>
              <a:rPr lang="en-US" baseline="0" dirty="0" smtClean="0"/>
              <a:t>Failing to affirm or deny coverage within a reasonable time period after insured has submitted proof of loss.  </a:t>
            </a:r>
            <a:endParaRPr lang="en-US" dirty="0" smtClean="0"/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n-US" baseline="0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baseline="0" dirty="0" smtClean="0"/>
              <a:t>Before contacting DOI attempt to resolve issue with agent, broker, etc.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dirty="0" smtClean="0"/>
              <a:t>No satisfactory response – file a complaint with the Department.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baseline="0" dirty="0" smtClean="0"/>
              <a:t>DOI</a:t>
            </a:r>
            <a:r>
              <a:rPr lang="en-US" dirty="0" smtClean="0"/>
              <a:t> will not act as a legal rep for the consumer; will not intervene in a pending law suit; 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baseline="0" dirty="0" smtClean="0"/>
              <a:t>Only addresses issues subject to insurance laws of the State if Indiana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    </a:t>
            </a:r>
          </a:p>
          <a:p>
            <a:r>
              <a:rPr lang="en-US" baseline="0" dirty="0" smtClean="0"/>
              <a:t>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6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Market Conduct Division performs examinations of companies and other licensed entities in order to ensure that they are in compliance with:</a:t>
            </a:r>
          </a:p>
          <a:p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dirty="0" smtClean="0"/>
              <a:t>  Contract Provisions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State Laws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dirty="0" smtClean="0"/>
              <a:t>   Rules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dirty="0" smtClean="0"/>
              <a:t>   Regulations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dirty="0" smtClean="0"/>
              <a:t>Performed to validate a suspected market conduct issue or to correct a problem.</a:t>
            </a:r>
          </a:p>
          <a:p>
            <a:endParaRPr lang="en-US" dirty="0"/>
          </a:p>
          <a:p>
            <a:r>
              <a:rPr lang="en-US" dirty="0" smtClean="0"/>
              <a:t>Depending on the findings of a market conduct examination, and if the commissioner  determine that regulatory action is warranted, the commissioner can initiate any proceeding or action authorized by law.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5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2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55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005091"/>
          </a:xfrm>
        </p:spPr>
        <p:txBody>
          <a:bodyPr/>
          <a:lstStyle/>
          <a:p>
            <a:r>
              <a:rPr lang="en-US" dirty="0" smtClean="0"/>
              <a:t>WHAT MIGHT TRIGGER AN INVESTIGATION?</a:t>
            </a:r>
            <a:endParaRPr lang="en-US" dirty="0"/>
          </a:p>
          <a:p>
            <a:r>
              <a:rPr lang="en-US" b="1" dirty="0" smtClean="0"/>
              <a:t>A.  Producer Misconduct </a:t>
            </a:r>
            <a:r>
              <a:rPr lang="en-US" dirty="0" smtClean="0"/>
              <a:t>(e.g., Theft of a Premium, Falsifying Documentation, Deceptive Sales and Marketing practices (bait and switch), Public Adjuster Misconduct, Bail Agents. </a:t>
            </a:r>
          </a:p>
          <a:p>
            <a:endParaRPr lang="en-US" dirty="0"/>
          </a:p>
          <a:p>
            <a:r>
              <a:rPr lang="en-US" b="1" dirty="0" smtClean="0"/>
              <a:t>B.  New Applications (Disclosed / Undisclosed)</a:t>
            </a: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dirty="0" smtClean="0"/>
              <a:t>A felony or misdemeanor conviction involving a sexual crime, crimes against a child, domestic violence, battery on a law enforcement officer,  or</a:t>
            </a:r>
          </a:p>
          <a:p>
            <a:endParaRPr lang="en-US" dirty="0" smtClean="0"/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dirty="0" smtClean="0"/>
              <a:t>Crimes of </a:t>
            </a:r>
            <a:r>
              <a:rPr lang="en-US" dirty="0"/>
              <a:t>D</a:t>
            </a:r>
            <a:r>
              <a:rPr lang="en-US" dirty="0" smtClean="0"/>
              <a:t>ishonesty involving theft, fraud, forgery, embezzlement, or a violation of an insurance law.</a:t>
            </a:r>
          </a:p>
          <a:p>
            <a:endParaRPr lang="en-US" dirty="0"/>
          </a:p>
          <a:p>
            <a:r>
              <a:rPr lang="en-US" b="1" dirty="0" smtClean="0"/>
              <a:t>C.  Applications for a Renewal / Adding a Qualification</a:t>
            </a: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dirty="0" smtClean="0"/>
              <a:t>An undisclosed criminal conviction, criminal history, or administrative action taken against an individual by another jurisdiction; crime or action that has not been reported to the Department since a license was initially approved or previously renewed.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9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“Partial Disclosure” </a:t>
            </a:r>
            <a:r>
              <a:rPr lang="en-US" dirty="0" smtClean="0"/>
              <a:t>where an applicant who may have a number of misdemeanor or felony convictions will disclose a few with hopes that we will be satisfied with what has been disclosed – and look no further.”</a:t>
            </a:r>
          </a:p>
          <a:p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smtClean="0"/>
              <a:t>New applicant submits application disclosing felony possession of a controlled substance; fails to mention that two months after that arrest, and in the next county over, they were arrested for felony distribution of a controlled substance.</a:t>
            </a:r>
            <a:endParaRPr lang="en-US" dirty="0"/>
          </a:p>
          <a:p>
            <a:endParaRPr lang="en-US" baseline="0" dirty="0" smtClean="0"/>
          </a:p>
          <a:p>
            <a:r>
              <a:rPr lang="en-US" baseline="0" dirty="0" smtClean="0"/>
              <a:t>Not reported</a:t>
            </a:r>
            <a:r>
              <a:rPr lang="en-US" dirty="0" smtClean="0"/>
              <a:t>: </a:t>
            </a:r>
            <a:r>
              <a:rPr lang="en-US" b="1" baseline="0" dirty="0" smtClean="0"/>
              <a:t>“Termination for Cause” </a:t>
            </a:r>
            <a:r>
              <a:rPr lang="en-US" baseline="0" dirty="0" smtClean="0"/>
              <a:t>– </a:t>
            </a:r>
            <a:r>
              <a:rPr lang="en-US" dirty="0" smtClean="0"/>
              <a:t>A company terminates an agent’s employment because they have reason to believe that the agent has violated an insurance law.</a:t>
            </a:r>
            <a:endParaRPr lang="en-US" dirty="0"/>
          </a:p>
          <a:p>
            <a:endParaRPr lang="en-US" baseline="0" dirty="0" smtClean="0"/>
          </a:p>
          <a:p>
            <a:r>
              <a:rPr lang="en-US" b="1" dirty="0" smtClean="0"/>
              <a:t>FINRA Termination</a:t>
            </a:r>
            <a:r>
              <a:rPr lang="en-US" b="1" baseline="0" dirty="0" smtClean="0"/>
              <a:t> or Disbarment</a:t>
            </a:r>
            <a:r>
              <a:rPr lang="en-US" b="0" baseline="0" dirty="0" smtClean="0"/>
              <a:t>: P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rohibited from engaging in securities or investment banking activity. </a:t>
            </a:r>
            <a:endParaRPr lang="en-US" b="0" baseline="0" dirty="0" smtClean="0"/>
          </a:p>
          <a:p>
            <a:endParaRPr lang="en-US" b="1" dirty="0" smtClean="0"/>
          </a:p>
          <a:p>
            <a:r>
              <a:rPr lang="en-US" b="1" dirty="0" smtClean="0"/>
              <a:t>FINRA </a:t>
            </a:r>
            <a:r>
              <a:rPr lang="en-US" b="1" dirty="0"/>
              <a:t>example: </a:t>
            </a:r>
            <a:r>
              <a:rPr lang="en-US" dirty="0"/>
              <a:t>International boiler room scheme that raised $44,2M from more than 1,400 foreign investors through sales of U.S. penny stocks. Permanent bar from the securities industry.</a:t>
            </a:r>
            <a:endParaRPr lang="en-US" b="0" baseline="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b="0" baseline="0" dirty="0" smtClean="0"/>
          </a:p>
          <a:p>
            <a:r>
              <a:rPr lang="en-US" b="0" dirty="0" smtClean="0"/>
              <a:t>	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057-A139-4F07-9D4B-39762573D3C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7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7727-1DE1-4DF6-ABBB-8286227C3D8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64A-DBCC-4E13-A6C6-DB15584C93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8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7727-1DE1-4DF6-ABBB-8286227C3D8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64A-DBCC-4E13-A6C6-DB15584C93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2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7727-1DE1-4DF6-ABBB-8286227C3D8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64A-DBCC-4E13-A6C6-DB15584C93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1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7727-1DE1-4DF6-ABBB-8286227C3D8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64A-DBCC-4E13-A6C6-DB15584C93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6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7727-1DE1-4DF6-ABBB-8286227C3D8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64A-DBCC-4E13-A6C6-DB15584C93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5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7727-1DE1-4DF6-ABBB-8286227C3D8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64A-DBCC-4E13-A6C6-DB15584C93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5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7727-1DE1-4DF6-ABBB-8286227C3D8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64A-DBCC-4E13-A6C6-DB15584C93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9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7727-1DE1-4DF6-ABBB-8286227C3D8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64A-DBCC-4E13-A6C6-DB15584C93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1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7727-1DE1-4DF6-ABBB-8286227C3D8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64A-DBCC-4E13-A6C6-DB15584C93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2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7727-1DE1-4DF6-ABBB-8286227C3D8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64A-DBCC-4E13-A6C6-DB15584C93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7727-1DE1-4DF6-ABBB-8286227C3D8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64A-DBCC-4E13-A6C6-DB15584C93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3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7727-1DE1-4DF6-ABBB-8286227C3D8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564A-DBCC-4E13-A6C6-DB15584C93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2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do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374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Hot Topics in Enforcement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38400"/>
            <a:ext cx="9144000" cy="4026568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3200" dirty="0" smtClean="0"/>
              <a:t>Indiana Department of Insurance</a:t>
            </a:r>
          </a:p>
          <a:p>
            <a:r>
              <a:rPr lang="en-US" sz="3200" dirty="0" smtClean="0"/>
              <a:t>Consumer </a:t>
            </a:r>
            <a:r>
              <a:rPr lang="en-US" sz="3200" dirty="0"/>
              <a:t>Protection Unit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	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</p:txBody>
      </p:sp>
      <p:pic>
        <p:nvPicPr>
          <p:cNvPr id="4" name="Picture 3" descr="Logo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5" y="3774824"/>
            <a:ext cx="2700588" cy="2517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9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61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Enforcement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Regulatory Oversight of Licensed Producers and Companies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Improperly withholding, misappropriating, or converting monies or properties received in the course of doing insurance business.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r>
              <a:rPr lang="en-US" sz="2100" dirty="0" smtClean="0"/>
              <a:t>Co-mingling a premium with personal funds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Intentional Misrepresentation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r>
              <a:rPr lang="en-US" sz="2300" dirty="0" smtClean="0"/>
              <a:t>Coverage of a Policy (Actual or Proposed)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Criminal Prosecution (Not more than 30 days after Initial Pretrial Hearing Date)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Fraudulent, Coercive, Dishonest Practices, Incompetence, Financial Irresponsibility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License denial, suspension, or revocation in another jurisdiction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2807368"/>
            <a:ext cx="4286250" cy="17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Enforcement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Regulatory Oversight of Licensed Producers or Companies</a:t>
            </a:r>
          </a:p>
          <a:p>
            <a:endParaRPr lang="en-US" dirty="0"/>
          </a:p>
          <a:p>
            <a:pPr lvl="1"/>
            <a:r>
              <a:rPr lang="en-US" sz="2200" dirty="0" smtClean="0"/>
              <a:t>Failure to Pay State Income Tax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Failure to Comply w/ Court Ordered Child Support Obligation</a:t>
            </a:r>
          </a:p>
          <a:p>
            <a:pPr marL="457200" lvl="1" indent="0">
              <a:buNone/>
            </a:pPr>
            <a:endParaRPr lang="en-US" sz="2200" dirty="0"/>
          </a:p>
          <a:p>
            <a:pPr lvl="1"/>
            <a:r>
              <a:rPr lang="en-US" sz="2200" dirty="0" smtClean="0"/>
              <a:t>Failing to Timely Inform the Commissioner of a Change in Legal Name or Address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 Failure to Satisfy Continuing Education Requirements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63" y="1524000"/>
            <a:ext cx="3481136" cy="25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Technology: A Catalyst for Regulatory Change</a:t>
            </a:r>
            <a:br>
              <a:rPr lang="en-US" dirty="0" smtClean="0"/>
            </a:br>
            <a:r>
              <a:rPr lang="en-US" sz="3600" dirty="0" smtClean="0"/>
              <a:t>Can Regulation Keep up with Innovation?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Insurance industry historically built on historical data analysis, promises of permanence, and risk control.</a:t>
            </a:r>
          </a:p>
          <a:p>
            <a:pPr marL="0" indent="0">
              <a:buNone/>
            </a:pPr>
            <a:r>
              <a:rPr lang="en-US" sz="2400" dirty="0" smtClean="0"/>
              <a:t>									</a:t>
            </a:r>
          </a:p>
          <a:p>
            <a:r>
              <a:rPr lang="en-US" sz="2400" dirty="0" smtClean="0"/>
              <a:t>Change</a:t>
            </a:r>
            <a:r>
              <a:rPr lang="en-US" sz="2400" dirty="0"/>
              <a:t> </a:t>
            </a:r>
            <a:r>
              <a:rPr lang="en-US" sz="2400" dirty="0" smtClean="0"/>
              <a:t>- Various </a:t>
            </a:r>
            <a:r>
              <a:rPr lang="en-US" sz="2400" dirty="0"/>
              <a:t>M</a:t>
            </a:r>
            <a:r>
              <a:rPr lang="en-US" sz="2400" dirty="0" smtClean="0"/>
              <a:t>arket </a:t>
            </a:r>
            <a:r>
              <a:rPr lang="en-US" sz="2400" dirty="0"/>
              <a:t>D</a:t>
            </a:r>
            <a:r>
              <a:rPr lang="en-US" sz="2400" dirty="0" smtClean="0"/>
              <a:t>isruptors:</a:t>
            </a:r>
          </a:p>
          <a:p>
            <a:pPr lvl="1"/>
            <a:endParaRPr lang="en-US" dirty="0" smtClean="0"/>
          </a:p>
          <a:p>
            <a:pPr lvl="1"/>
            <a:r>
              <a:rPr lang="en-US" sz="2200" dirty="0" smtClean="0"/>
              <a:t>Changing Demographic Base w/ Increasingly </a:t>
            </a:r>
          </a:p>
          <a:p>
            <a:pPr marL="45720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Sophisticated Consumers</a:t>
            </a:r>
          </a:p>
          <a:p>
            <a:pPr lvl="1"/>
            <a:r>
              <a:rPr lang="en-US" sz="2200" dirty="0" smtClean="0"/>
              <a:t>Decrease in Brand Loyalty and Trust</a:t>
            </a:r>
          </a:p>
          <a:p>
            <a:pPr lvl="1"/>
            <a:r>
              <a:rPr lang="en-US" sz="2200" dirty="0" smtClean="0"/>
              <a:t>Socio-economic Trends</a:t>
            </a:r>
          </a:p>
          <a:p>
            <a:pPr lvl="1"/>
            <a:r>
              <a:rPr lang="en-US" sz="2200" dirty="0" smtClean="0"/>
              <a:t>Demand for Technological Convenience</a:t>
            </a:r>
          </a:p>
          <a:p>
            <a:pPr lvl="1"/>
            <a:r>
              <a:rPr lang="en-US" sz="2200" dirty="0" smtClean="0"/>
              <a:t>Demand for a Faster, more Efficient, Customer-Friendly Experience</a:t>
            </a:r>
          </a:p>
          <a:p>
            <a:pPr lvl="1"/>
            <a:r>
              <a:rPr lang="en-US" sz="2200" dirty="0" smtClean="0"/>
              <a:t>Industry Change Driven by “Insurtechs”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AutoShape 2" descr="Image result for free regulatory icons for powerpoint slide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2759242"/>
            <a:ext cx="397844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Technology: A Catalyst for Regulatory </a:t>
            </a:r>
            <a:r>
              <a:rPr lang="en-US" dirty="0" smtClean="0"/>
              <a:t>Change</a:t>
            </a:r>
            <a:br>
              <a:rPr lang="en-US" dirty="0" smtClean="0"/>
            </a:br>
            <a:r>
              <a:rPr lang="en-US" sz="3600" dirty="0"/>
              <a:t>Regulatory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Insurtech:  Where technological advancement transforms the business of insurance to create simpler products and streamlined customer service, while catering to a more tech-savvy generation of customers.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Insurance-on-Demand</a:t>
            </a:r>
          </a:p>
          <a:p>
            <a:pPr lvl="1"/>
            <a:r>
              <a:rPr lang="en-US" dirty="0" smtClean="0"/>
              <a:t>Usage-based Insurance and Telematics</a:t>
            </a:r>
          </a:p>
          <a:p>
            <a:pPr lvl="1"/>
            <a:r>
              <a:rPr lang="en-US" dirty="0" smtClean="0"/>
              <a:t>Smart Contracts</a:t>
            </a:r>
          </a:p>
          <a:p>
            <a:pPr lvl="1"/>
            <a:r>
              <a:rPr lang="en-US" dirty="0" smtClean="0"/>
              <a:t>“Blockchains” / Distributed Ledger Technology</a:t>
            </a:r>
          </a:p>
          <a:p>
            <a:pPr lvl="1"/>
            <a:r>
              <a:rPr lang="en-US" dirty="0" smtClean="0"/>
              <a:t>Customer-centric Products and Services</a:t>
            </a:r>
          </a:p>
          <a:p>
            <a:endParaRPr lang="en-US" dirty="0"/>
          </a:p>
          <a:p>
            <a:r>
              <a:rPr lang="en-US" sz="2600" dirty="0" smtClean="0"/>
              <a:t>It is estimated that there are currently more than 1,500 Insurtech start-ups in more than 60 countries.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37" y="2691245"/>
            <a:ext cx="4987636" cy="251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Technology: A Catalyst for Regulatory </a:t>
            </a:r>
            <a:r>
              <a:rPr lang="en-US" dirty="0" smtClean="0"/>
              <a:t>Change</a:t>
            </a:r>
            <a:br>
              <a:rPr lang="en-US" dirty="0" smtClean="0"/>
            </a:br>
            <a:r>
              <a:rPr lang="en-US" sz="3600" dirty="0" smtClean="0"/>
              <a:t>Regulatory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Insurtechs are active in all lines of business; appear to be primarily concentrated in the property and casualty sector.</a:t>
            </a:r>
          </a:p>
          <a:p>
            <a:endParaRPr lang="en-US" sz="2600" dirty="0"/>
          </a:p>
          <a:p>
            <a:r>
              <a:rPr lang="en-US" sz="2600" dirty="0" smtClean="0"/>
              <a:t>Legacy companies acquiring technology from Insurtechs and are integrating that technology into their own corporate ecosystems </a:t>
            </a:r>
          </a:p>
          <a:p>
            <a:endParaRPr lang="en-US" sz="2600" dirty="0"/>
          </a:p>
          <a:p>
            <a:r>
              <a:rPr lang="en-US" sz="2600" dirty="0" smtClean="0"/>
              <a:t>Insurtech concepts will fundamentally alter the business of insurance:</a:t>
            </a:r>
          </a:p>
          <a:p>
            <a:pPr lvl="1"/>
            <a:r>
              <a:rPr lang="en-US" sz="2600" dirty="0" smtClean="0"/>
              <a:t>Industry Products</a:t>
            </a:r>
          </a:p>
          <a:p>
            <a:pPr lvl="1"/>
            <a:r>
              <a:rPr lang="en-US" sz="2600" dirty="0" smtClean="0"/>
              <a:t>Data Collection</a:t>
            </a:r>
          </a:p>
          <a:p>
            <a:pPr lvl="1"/>
            <a:r>
              <a:rPr lang="en-US" sz="2600" dirty="0" smtClean="0"/>
              <a:t>Distribution Channels</a:t>
            </a:r>
          </a:p>
          <a:p>
            <a:pPr lvl="1"/>
            <a:r>
              <a:rPr lang="en-US" sz="2600" dirty="0" smtClean="0"/>
              <a:t>How Products will be Regulated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94" y="4555958"/>
            <a:ext cx="5402179" cy="230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Technology: A Catalyst for Regulatory Change</a:t>
            </a:r>
            <a:br>
              <a:rPr lang="en-US" dirty="0"/>
            </a:br>
            <a:r>
              <a:rPr lang="en-US" sz="3600" dirty="0"/>
              <a:t>Regulatory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must Regulators Consider in Terms of a Industry Change,  Technological Advancement, and Consumer Protection?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Data Collection and Cybersecurity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How is it collected? </a:t>
            </a:r>
          </a:p>
          <a:p>
            <a:pPr lvl="2"/>
            <a:r>
              <a:rPr lang="en-US" dirty="0" smtClean="0"/>
              <a:t>What are the data sets that will be collected? </a:t>
            </a:r>
          </a:p>
          <a:p>
            <a:pPr lvl="2"/>
            <a:r>
              <a:rPr lang="en-US" dirty="0" smtClean="0"/>
              <a:t>How will it be used?</a:t>
            </a:r>
          </a:p>
          <a:p>
            <a:pPr lvl="2"/>
            <a:r>
              <a:rPr lang="en-US" dirty="0" smtClean="0"/>
              <a:t>Who has access to it?</a:t>
            </a:r>
          </a:p>
          <a:p>
            <a:pPr lvl="2"/>
            <a:r>
              <a:rPr lang="en-US" dirty="0" smtClean="0"/>
              <a:t>How will it be protected?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4" y="2662988"/>
            <a:ext cx="5374105" cy="40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2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Technology: A Catalyst for Regulatory Change</a:t>
            </a:r>
            <a:br>
              <a:rPr lang="en-US" dirty="0"/>
            </a:br>
            <a:r>
              <a:rPr lang="en-US" sz="3600" dirty="0"/>
              <a:t>Regulatory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Innovators and entrepreneurs behind initiatives not familiar with regulatory environment in the insurance industry.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400" dirty="0" smtClean="0"/>
              <a:t>U.S. based insurance industry is comprised of rules and regulations that may not be consistent from state-to-state.</a:t>
            </a:r>
          </a:p>
          <a:p>
            <a:endParaRPr lang="en-US" sz="2400" dirty="0"/>
          </a:p>
          <a:p>
            <a:r>
              <a:rPr lang="en-US" sz="2400" dirty="0" smtClean="0"/>
              <a:t>Outdated regulations; effective in the past, but need to be modernized for growing technology.</a:t>
            </a:r>
          </a:p>
          <a:p>
            <a:endParaRPr lang="en-US" sz="2400" dirty="0"/>
          </a:p>
          <a:p>
            <a:r>
              <a:rPr lang="en-US" sz="2400" dirty="0" smtClean="0"/>
              <a:t>Regulation viewed by the industry as an obstacle where technology is already outrunning regulation.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76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43" y="1825625"/>
            <a:ext cx="9480884" cy="4351338"/>
          </a:xfrm>
        </p:spPr>
      </p:pic>
    </p:spTree>
    <p:extLst>
      <p:ext uri="{BB962C8B-B14F-4D97-AF65-F5344CB8AC3E}">
        <p14:creationId xmlns:p14="http://schemas.microsoft.com/office/powerpoint/2010/main" val="397517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4231"/>
            <a:ext cx="10515600" cy="3802731"/>
          </a:xfrm>
        </p:spPr>
        <p:txBody>
          <a:bodyPr/>
          <a:lstStyle/>
          <a:p>
            <a:r>
              <a:rPr lang="en-US" dirty="0" smtClean="0"/>
              <a:t>Overview of the IDOI Consumer Protection Unit</a:t>
            </a:r>
          </a:p>
          <a:p>
            <a:endParaRPr lang="en-US" dirty="0"/>
          </a:p>
          <a:p>
            <a:r>
              <a:rPr lang="en-US" dirty="0" smtClean="0"/>
              <a:t>Producer Licensing</a:t>
            </a:r>
          </a:p>
          <a:p>
            <a:endParaRPr lang="en-US" dirty="0"/>
          </a:p>
          <a:p>
            <a:r>
              <a:rPr lang="en-US" dirty="0" smtClean="0"/>
              <a:t>Technology Advancements: Implications and Regulators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Consumer Protection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Consumer Services Division</a:t>
            </a:r>
          </a:p>
          <a:p>
            <a:endParaRPr lang="en-US" dirty="0"/>
          </a:p>
          <a:p>
            <a:r>
              <a:rPr lang="en-US" dirty="0" smtClean="0"/>
              <a:t>Market Conduct Division</a:t>
            </a:r>
          </a:p>
          <a:p>
            <a:endParaRPr lang="en-US" dirty="0"/>
          </a:p>
          <a:p>
            <a:r>
              <a:rPr lang="en-US" dirty="0" smtClean="0"/>
              <a:t>Title Division</a:t>
            </a:r>
          </a:p>
          <a:p>
            <a:endParaRPr lang="en-US" dirty="0"/>
          </a:p>
          <a:p>
            <a:r>
              <a:rPr lang="en-US" dirty="0" smtClean="0"/>
              <a:t>Enforcement Division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2814934"/>
            <a:ext cx="5067300" cy="32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Consumer Services </a:t>
            </a:r>
            <a:r>
              <a:rPr lang="en-US" dirty="0" smtClean="0"/>
              <a:t>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 smtClean="0"/>
              <a:t>Resolution of Consumer Complaints</a:t>
            </a:r>
          </a:p>
          <a:p>
            <a:endParaRPr lang="en-US" dirty="0"/>
          </a:p>
          <a:p>
            <a:pPr lvl="1"/>
            <a:r>
              <a:rPr lang="en-US" sz="2200" dirty="0" smtClean="0"/>
              <a:t>Improper </a:t>
            </a:r>
            <a:r>
              <a:rPr lang="en-US" sz="2200" dirty="0" smtClean="0"/>
              <a:t>Denial or Delay in Settling a Claim (IC 27-4-1-4.5)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Illegal Cancellation / Termination of a </a:t>
            </a:r>
            <a:r>
              <a:rPr lang="en-US" sz="2200" dirty="0" smtClean="0"/>
              <a:t>Policy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Matters not Resolved are Referred to Enforcement</a:t>
            </a:r>
            <a:endParaRPr lang="en-US" sz="2200" dirty="0" smtClean="0"/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Public </a:t>
            </a:r>
            <a:r>
              <a:rPr lang="en-US" sz="2200" dirty="0" smtClean="0"/>
              <a:t>Relations / Consumer Education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793208"/>
            <a:ext cx="3378200" cy="45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Market Conduct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747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Identify Trends or Patterns Associated w/ Company Behavior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Consumer Complaints</a:t>
            </a:r>
          </a:p>
          <a:p>
            <a:pPr lvl="2"/>
            <a:r>
              <a:rPr lang="en-US" dirty="0" smtClean="0"/>
              <a:t>Information or Complaints from other Divisions within IDOI</a:t>
            </a:r>
          </a:p>
          <a:p>
            <a:pPr lvl="2"/>
            <a:r>
              <a:rPr lang="en-US" dirty="0" smtClean="0"/>
              <a:t>Articles or other Media Sources</a:t>
            </a:r>
          </a:p>
          <a:p>
            <a:pPr lvl="2"/>
            <a:endParaRPr lang="en-US" dirty="0"/>
          </a:p>
          <a:p>
            <a:r>
              <a:rPr lang="en-US" sz="2400" dirty="0" smtClean="0"/>
              <a:t>Initiate a Targeted Market Conduct Examination – </a:t>
            </a:r>
          </a:p>
          <a:p>
            <a:pPr marL="0" indent="0">
              <a:buNone/>
            </a:pPr>
            <a:r>
              <a:rPr lang="en-US" sz="2400" dirty="0" smtClean="0"/>
              <a:t>    When Directed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Recommendations in Resolving Market Issues</a:t>
            </a:r>
          </a:p>
          <a:p>
            <a:endParaRPr lang="en-US" sz="2400" dirty="0"/>
          </a:p>
          <a:p>
            <a:r>
              <a:rPr lang="en-US" sz="2400" dirty="0" smtClean="0"/>
              <a:t>Work to Resolve Legal Issues or Inappropriate Market Behavior in lieu of Department Action.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74" y="1825625"/>
            <a:ext cx="2621608" cy="30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Enforcement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Entities Regulated by IDOI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200" dirty="0" smtClean="0"/>
              <a:t>Bail Bond / Recovery Agents</a:t>
            </a:r>
          </a:p>
          <a:p>
            <a:pPr lvl="1"/>
            <a:r>
              <a:rPr lang="en-US" sz="2200" dirty="0" smtClean="0"/>
              <a:t>Real Estate Title Agents</a:t>
            </a:r>
          </a:p>
          <a:p>
            <a:pPr lvl="1"/>
            <a:r>
              <a:rPr lang="en-US" sz="2200" dirty="0" smtClean="0"/>
              <a:t>Independent Adjusters</a:t>
            </a:r>
          </a:p>
          <a:p>
            <a:pPr lvl="1"/>
            <a:r>
              <a:rPr lang="en-US" sz="2200" dirty="0" smtClean="0"/>
              <a:t>Public Adjusters (Represent the Insured)</a:t>
            </a:r>
          </a:p>
          <a:p>
            <a:pPr lvl="1"/>
            <a:r>
              <a:rPr lang="en-US" sz="2200" dirty="0" smtClean="0"/>
              <a:t>Consultants</a:t>
            </a:r>
          </a:p>
          <a:p>
            <a:pPr lvl="1"/>
            <a:r>
              <a:rPr lang="en-US" sz="2200" dirty="0" smtClean="0"/>
              <a:t>Independent and Captive Insurance </a:t>
            </a:r>
          </a:p>
          <a:p>
            <a:pPr marL="45720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Producers </a:t>
            </a:r>
          </a:p>
          <a:p>
            <a:pPr lvl="1"/>
            <a:r>
              <a:rPr lang="en-US" sz="2200" dirty="0" smtClean="0"/>
              <a:t>Company Insurance Producers</a:t>
            </a:r>
          </a:p>
          <a:p>
            <a:pPr lvl="1"/>
            <a:r>
              <a:rPr lang="en-US" sz="2200" dirty="0" smtClean="0"/>
              <a:t>Third Party Administrators (TPA)</a:t>
            </a:r>
          </a:p>
          <a:p>
            <a:pPr lvl="1"/>
            <a:r>
              <a:rPr lang="en-US" sz="2200" dirty="0" smtClean="0"/>
              <a:t>Managing General Agents (MGA)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7" y="1825625"/>
            <a:ext cx="3192493" cy="308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Enforcement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Entities Regulated by DOI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Professional Employer Organizations (PEO)</a:t>
            </a:r>
          </a:p>
          <a:p>
            <a:pPr lvl="1"/>
            <a:r>
              <a:rPr lang="en-US" dirty="0" smtClean="0"/>
              <a:t>Health Maintenance Organizations (HMO)</a:t>
            </a:r>
          </a:p>
          <a:p>
            <a:pPr lvl="1"/>
            <a:r>
              <a:rPr lang="en-US" dirty="0" smtClean="0"/>
              <a:t>Discount Medical Card Program Organizations </a:t>
            </a:r>
          </a:p>
          <a:p>
            <a:pPr lvl="1"/>
            <a:r>
              <a:rPr lang="en-US" dirty="0" smtClean="0"/>
              <a:t>External Review Organizations (ERO) </a:t>
            </a:r>
          </a:p>
          <a:p>
            <a:pPr lvl="1"/>
            <a:r>
              <a:rPr lang="en-US" dirty="0" smtClean="0"/>
              <a:t>Independent Review Organizations (IRO)</a:t>
            </a:r>
          </a:p>
          <a:p>
            <a:pPr lvl="1"/>
            <a:r>
              <a:rPr lang="en-US" dirty="0" smtClean="0"/>
              <a:t>Preferred Provider Organizations (PPO)</a:t>
            </a:r>
          </a:p>
          <a:p>
            <a:pPr lvl="1"/>
            <a:r>
              <a:rPr lang="en-US" dirty="0" smtClean="0"/>
              <a:t>Multiple Employer Welfare Organizations (MEWA)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95" y="2319528"/>
            <a:ext cx="4026567" cy="22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Enforcement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Producer Licensing – Background Investigations</a:t>
            </a:r>
            <a:endParaRPr lang="en-US" sz="2400" dirty="0"/>
          </a:p>
          <a:p>
            <a:pPr lvl="1"/>
            <a:r>
              <a:rPr lang="en-US" sz="2200" dirty="0" smtClean="0"/>
              <a:t>Producer Licensing – Renewals </a:t>
            </a:r>
            <a:r>
              <a:rPr lang="en-US" sz="2200" dirty="0" smtClean="0"/>
              <a:t>/ </a:t>
            </a:r>
            <a:r>
              <a:rPr lang="en-US" sz="2200" dirty="0" smtClean="0"/>
              <a:t>New </a:t>
            </a:r>
            <a:r>
              <a:rPr lang="en-US" sz="2200" dirty="0"/>
              <a:t>Applications</a:t>
            </a:r>
          </a:p>
          <a:p>
            <a:pPr lvl="1"/>
            <a:r>
              <a:rPr lang="en-US" sz="2200" dirty="0" smtClean="0"/>
              <a:t>Producer Applications </a:t>
            </a:r>
            <a:r>
              <a:rPr lang="en-US" sz="2200" dirty="0"/>
              <a:t>Adding a New Qualification</a:t>
            </a:r>
          </a:p>
          <a:p>
            <a:pPr lvl="2"/>
            <a:r>
              <a:rPr lang="en-US" dirty="0"/>
              <a:t>Criminal History</a:t>
            </a:r>
          </a:p>
          <a:p>
            <a:pPr lvl="2"/>
            <a:r>
              <a:rPr lang="en-US" dirty="0"/>
              <a:t>Administrative </a:t>
            </a:r>
            <a:r>
              <a:rPr lang="en-US" dirty="0" smtClean="0"/>
              <a:t>Actions in other States</a:t>
            </a:r>
          </a:p>
          <a:p>
            <a:pPr lvl="2"/>
            <a:r>
              <a:rPr lang="en-US" dirty="0" smtClean="0"/>
              <a:t>FINRA (Financial Industry Regulation Authority)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sz="2400" dirty="0" smtClean="0"/>
              <a:t>Factors Barring an Applicant from Licensure (Disclosed)</a:t>
            </a:r>
          </a:p>
          <a:p>
            <a:pPr lvl="2"/>
            <a:r>
              <a:rPr lang="en-US" dirty="0" smtClean="0"/>
              <a:t>Felony</a:t>
            </a:r>
          </a:p>
          <a:p>
            <a:pPr lvl="2"/>
            <a:r>
              <a:rPr lang="en-US" dirty="0" smtClean="0"/>
              <a:t>Domestic Violence</a:t>
            </a:r>
          </a:p>
          <a:p>
            <a:pPr lvl="2"/>
            <a:r>
              <a:rPr lang="en-US" dirty="0" smtClean="0"/>
              <a:t>Violent Misdemeanor</a:t>
            </a:r>
          </a:p>
          <a:p>
            <a:pPr lvl="2"/>
            <a:r>
              <a:rPr lang="en-US" dirty="0" smtClean="0"/>
              <a:t>Theft, Embezzlement (Crimes of Dishonesty)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90" y="1690687"/>
            <a:ext cx="3103966" cy="36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Enforcement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Factors Barring an Applicant from Licensure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200" dirty="0" smtClean="0"/>
              <a:t>Partial Disclosures / Non-Disclosures of Criminal Activity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Disciplinary Action from another Jurisdiction (Disclosed / Non-Disclosed)</a:t>
            </a:r>
          </a:p>
          <a:p>
            <a:pPr lvl="2"/>
            <a:r>
              <a:rPr lang="en-US" sz="2200" dirty="0" smtClean="0"/>
              <a:t>Not more than 30 days after final disposition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“Termination for Cause”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FINRA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90" y="1524000"/>
            <a:ext cx="3534915" cy="20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2031</Words>
  <Application>Microsoft Office PowerPoint</Application>
  <PresentationFormat>Widescreen</PresentationFormat>
  <Paragraphs>321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Hot Topics in Enforcement</vt:lpstr>
      <vt:lpstr>Presentation Overview</vt:lpstr>
      <vt:lpstr>Consumer Protection Unit</vt:lpstr>
      <vt:lpstr>Consumer Services Division</vt:lpstr>
      <vt:lpstr>Market Conduct </vt:lpstr>
      <vt:lpstr>Enforcement Division</vt:lpstr>
      <vt:lpstr>Enforcement Division</vt:lpstr>
      <vt:lpstr>Enforcement Division</vt:lpstr>
      <vt:lpstr>Enforcement Division</vt:lpstr>
      <vt:lpstr>Enforcement Division</vt:lpstr>
      <vt:lpstr>Enforcement Division</vt:lpstr>
      <vt:lpstr>Technology: A Catalyst for Regulatory Change Can Regulation Keep up with Innovation?</vt:lpstr>
      <vt:lpstr>Technology: A Catalyst for Regulatory Change Regulatory Implications</vt:lpstr>
      <vt:lpstr>Technology: A Catalyst for Regulatory Change Regulatory Implications</vt:lpstr>
      <vt:lpstr>Technology: A Catalyst for Regulatory Change Regulatory Implications</vt:lpstr>
      <vt:lpstr>Technology: A Catalyst for Regulatory Change Regulatory Implications</vt:lpstr>
      <vt:lpstr>QUESTIONS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Embree, Steven</dc:creator>
  <cp:lastModifiedBy>Embree, Steven</cp:lastModifiedBy>
  <cp:revision>163</cp:revision>
  <cp:lastPrinted>2019-08-21T15:08:24Z</cp:lastPrinted>
  <dcterms:created xsi:type="dcterms:W3CDTF">2019-08-16T17:40:43Z</dcterms:created>
  <dcterms:modified xsi:type="dcterms:W3CDTF">2019-09-17T16:41:15Z</dcterms:modified>
</cp:coreProperties>
</file>