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497" r:id="rId2"/>
    <p:sldId id="496" r:id="rId3"/>
    <p:sldId id="482" r:id="rId4"/>
    <p:sldId id="484" r:id="rId5"/>
    <p:sldId id="499" r:id="rId6"/>
    <p:sldId id="500" r:id="rId7"/>
    <p:sldId id="480" r:id="rId8"/>
    <p:sldId id="501" r:id="rId9"/>
    <p:sldId id="502" r:id="rId10"/>
    <p:sldId id="430" r:id="rId11"/>
    <p:sldId id="431" r:id="rId12"/>
    <p:sldId id="432" r:id="rId13"/>
    <p:sldId id="488" r:id="rId14"/>
    <p:sldId id="489" r:id="rId15"/>
    <p:sldId id="433" r:id="rId16"/>
    <p:sldId id="490" r:id="rId17"/>
    <p:sldId id="491" r:id="rId18"/>
    <p:sldId id="434" r:id="rId19"/>
    <p:sldId id="503" r:id="rId20"/>
    <p:sldId id="436" r:id="rId21"/>
    <p:sldId id="437" r:id="rId22"/>
    <p:sldId id="438" r:id="rId23"/>
    <p:sldId id="439" r:id="rId24"/>
    <p:sldId id="440" r:id="rId25"/>
    <p:sldId id="441" r:id="rId26"/>
    <p:sldId id="442" r:id="rId27"/>
    <p:sldId id="492" r:id="rId28"/>
    <p:sldId id="443" r:id="rId29"/>
    <p:sldId id="444" r:id="rId30"/>
    <p:sldId id="445" r:id="rId31"/>
    <p:sldId id="446" r:id="rId32"/>
    <p:sldId id="447" r:id="rId33"/>
    <p:sldId id="448" r:id="rId34"/>
    <p:sldId id="511" r:id="rId35"/>
    <p:sldId id="506" r:id="rId36"/>
    <p:sldId id="453" r:id="rId37"/>
    <p:sldId id="454" r:id="rId38"/>
    <p:sldId id="456" r:id="rId39"/>
    <p:sldId id="457" r:id="rId40"/>
    <p:sldId id="513" r:id="rId41"/>
    <p:sldId id="459" r:id="rId42"/>
    <p:sldId id="493" r:id="rId43"/>
    <p:sldId id="460" r:id="rId44"/>
    <p:sldId id="461" r:id="rId45"/>
    <p:sldId id="462" r:id="rId46"/>
    <p:sldId id="463" r:id="rId47"/>
    <p:sldId id="464" r:id="rId48"/>
    <p:sldId id="465" r:id="rId49"/>
    <p:sldId id="475" r:id="rId50"/>
    <p:sldId id="476" r:id="rId51"/>
    <p:sldId id="477" r:id="rId52"/>
    <p:sldId id="478" r:id="rId53"/>
    <p:sldId id="479" r:id="rId54"/>
    <p:sldId id="466" r:id="rId55"/>
    <p:sldId id="494" r:id="rId56"/>
    <p:sldId id="468" r:id="rId57"/>
    <p:sldId id="469" r:id="rId58"/>
    <p:sldId id="470" r:id="rId59"/>
    <p:sldId id="471" r:id="rId60"/>
    <p:sldId id="507" r:id="rId61"/>
    <p:sldId id="495" r:id="rId62"/>
    <p:sldId id="473" r:id="rId63"/>
    <p:sldId id="474" r:id="rId64"/>
    <p:sldId id="508" r:id="rId65"/>
    <p:sldId id="510" r:id="rId6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0" d="100"/>
          <a:sy n="110" d="100"/>
        </p:scale>
        <p:origin x="492"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00DEB51-ED7C-4B89-BD08-3FF7B7B917B9}" type="doc">
      <dgm:prSet loTypeId="urn:microsoft.com/office/officeart/2005/8/layout/default" loCatId="list" qsTypeId="urn:microsoft.com/office/officeart/2005/8/quickstyle/simple4" qsCatId="simple" csTypeId="urn:microsoft.com/office/officeart/2005/8/colors/colorful5" csCatId="colorful" phldr="1"/>
      <dgm:spPr/>
      <dgm:t>
        <a:bodyPr/>
        <a:lstStyle/>
        <a:p>
          <a:endParaRPr lang="en-US"/>
        </a:p>
      </dgm:t>
    </dgm:pt>
    <dgm:pt modelId="{570031B5-6BF3-41DE-98A1-DEB1A86A1644}">
      <dgm:prSet/>
      <dgm:spPr/>
      <dgm:t>
        <a:bodyPr/>
        <a:lstStyle/>
        <a:p>
          <a:r>
            <a:rPr lang="en-US" b="1" dirty="0"/>
            <a:t>What happens when the institution does not respond appropriately?</a:t>
          </a:r>
          <a:endParaRPr lang="en-US" dirty="0"/>
        </a:p>
      </dgm:t>
    </dgm:pt>
    <dgm:pt modelId="{590CAF0D-D29F-45EC-A944-6EA72305397E}" type="parTrans" cxnId="{E15067A0-57BC-4A39-846D-5B4691CD8DBC}">
      <dgm:prSet/>
      <dgm:spPr/>
      <dgm:t>
        <a:bodyPr/>
        <a:lstStyle/>
        <a:p>
          <a:endParaRPr lang="en-US"/>
        </a:p>
      </dgm:t>
    </dgm:pt>
    <dgm:pt modelId="{0506BCA8-FF2B-4D0B-8CF8-282463E9CEFE}" type="sibTrans" cxnId="{E15067A0-57BC-4A39-846D-5B4691CD8DBC}">
      <dgm:prSet/>
      <dgm:spPr/>
      <dgm:t>
        <a:bodyPr/>
        <a:lstStyle/>
        <a:p>
          <a:endParaRPr lang="en-US"/>
        </a:p>
      </dgm:t>
    </dgm:pt>
    <dgm:pt modelId="{5ACC284D-D497-4C73-BB04-501F8787A11D}">
      <dgm:prSet/>
      <dgm:spPr/>
      <dgm:t>
        <a:bodyPr/>
        <a:lstStyle/>
        <a:p>
          <a:r>
            <a:rPr lang="en-US" dirty="0"/>
            <a:t>Isolation may be a relief, but it could also cause further trauma </a:t>
          </a:r>
        </a:p>
      </dgm:t>
    </dgm:pt>
    <dgm:pt modelId="{5B50DD80-A9BB-45B5-8659-27D659F250D0}" type="parTrans" cxnId="{116B2DE0-979D-4131-A726-E4FC82E9B1BC}">
      <dgm:prSet/>
      <dgm:spPr/>
      <dgm:t>
        <a:bodyPr/>
        <a:lstStyle/>
        <a:p>
          <a:endParaRPr lang="en-US"/>
        </a:p>
      </dgm:t>
    </dgm:pt>
    <dgm:pt modelId="{21C89457-727D-4D57-9A5E-373FD6E41BDC}" type="sibTrans" cxnId="{116B2DE0-979D-4131-A726-E4FC82E9B1BC}">
      <dgm:prSet/>
      <dgm:spPr/>
      <dgm:t>
        <a:bodyPr/>
        <a:lstStyle/>
        <a:p>
          <a:endParaRPr lang="en-US"/>
        </a:p>
      </dgm:t>
    </dgm:pt>
    <dgm:pt modelId="{61395CF8-4B74-4FCB-B985-78C959B81A8D}">
      <dgm:prSet/>
      <dgm:spPr/>
      <dgm:t>
        <a:bodyPr/>
        <a:lstStyle/>
        <a:p>
          <a:r>
            <a:rPr lang="en-US" dirty="0"/>
            <a:t>Increased anger may cause acting out </a:t>
          </a:r>
        </a:p>
      </dgm:t>
    </dgm:pt>
    <dgm:pt modelId="{4D9CEB1A-C0F1-46AF-B0B3-629439E0ABFD}" type="parTrans" cxnId="{7D861CE5-0D14-4308-97BD-529B6F7ADBD8}">
      <dgm:prSet/>
      <dgm:spPr/>
      <dgm:t>
        <a:bodyPr/>
        <a:lstStyle/>
        <a:p>
          <a:endParaRPr lang="en-US"/>
        </a:p>
      </dgm:t>
    </dgm:pt>
    <dgm:pt modelId="{53BEC776-701E-41C7-B171-E6C5E7054E85}" type="sibTrans" cxnId="{7D861CE5-0D14-4308-97BD-529B6F7ADBD8}">
      <dgm:prSet/>
      <dgm:spPr/>
      <dgm:t>
        <a:bodyPr/>
        <a:lstStyle/>
        <a:p>
          <a:endParaRPr lang="en-US"/>
        </a:p>
      </dgm:t>
    </dgm:pt>
    <dgm:pt modelId="{C83F8F5E-6AEE-4535-82F1-44C7040A424D}">
      <dgm:prSet/>
      <dgm:spPr/>
      <dgm:t>
        <a:bodyPr/>
        <a:lstStyle/>
        <a:p>
          <a:r>
            <a:rPr lang="en-US" dirty="0"/>
            <a:t>Complex nature of “consent” can lead to self-blame </a:t>
          </a:r>
        </a:p>
      </dgm:t>
    </dgm:pt>
    <dgm:pt modelId="{0FDA7A0B-E53B-4E6C-8255-AD67A4E6947C}" type="parTrans" cxnId="{EF9CC519-C633-48F4-A0AC-8294A3BE1C21}">
      <dgm:prSet/>
      <dgm:spPr/>
      <dgm:t>
        <a:bodyPr/>
        <a:lstStyle/>
        <a:p>
          <a:endParaRPr lang="en-US"/>
        </a:p>
      </dgm:t>
    </dgm:pt>
    <dgm:pt modelId="{BDC791DC-6F58-4672-9BE7-8451EF06B381}" type="sibTrans" cxnId="{EF9CC519-C633-48F4-A0AC-8294A3BE1C21}">
      <dgm:prSet/>
      <dgm:spPr/>
      <dgm:t>
        <a:bodyPr/>
        <a:lstStyle/>
        <a:p>
          <a:endParaRPr lang="en-US"/>
        </a:p>
      </dgm:t>
    </dgm:pt>
    <dgm:pt modelId="{4B61F6E6-7F71-41AD-B828-88355E1FEB85}">
      <dgm:prSet/>
      <dgm:spPr/>
      <dgm:t>
        <a:bodyPr/>
        <a:lstStyle/>
        <a:p>
          <a:r>
            <a:rPr lang="en-US" dirty="0"/>
            <a:t>Multiple traumas</a:t>
          </a:r>
        </a:p>
      </dgm:t>
    </dgm:pt>
    <dgm:pt modelId="{0BDA46CF-DE76-42C9-9694-ADBD0E17AEBC}" type="parTrans" cxnId="{6229DB1B-300B-41B8-84CE-3746BE95367E}">
      <dgm:prSet/>
      <dgm:spPr/>
      <dgm:t>
        <a:bodyPr/>
        <a:lstStyle/>
        <a:p>
          <a:endParaRPr lang="en-US"/>
        </a:p>
      </dgm:t>
    </dgm:pt>
    <dgm:pt modelId="{230117DB-1159-461A-826A-F746E07D3B31}" type="sibTrans" cxnId="{6229DB1B-300B-41B8-84CE-3746BE95367E}">
      <dgm:prSet/>
      <dgm:spPr/>
      <dgm:t>
        <a:bodyPr/>
        <a:lstStyle/>
        <a:p>
          <a:endParaRPr lang="en-US"/>
        </a:p>
      </dgm:t>
    </dgm:pt>
    <dgm:pt modelId="{6DF7705F-06A2-4FCD-AFBB-823C95D6F308}" type="pres">
      <dgm:prSet presAssocID="{F00DEB51-ED7C-4B89-BD08-3FF7B7B917B9}" presName="diagram" presStyleCnt="0">
        <dgm:presLayoutVars>
          <dgm:dir/>
          <dgm:resizeHandles val="exact"/>
        </dgm:presLayoutVars>
      </dgm:prSet>
      <dgm:spPr/>
    </dgm:pt>
    <dgm:pt modelId="{3F9DF227-6C12-48DB-B026-97126356FFCF}" type="pres">
      <dgm:prSet presAssocID="{570031B5-6BF3-41DE-98A1-DEB1A86A1644}" presName="node" presStyleLbl="node1" presStyleIdx="0" presStyleCnt="1" custScaleX="119614">
        <dgm:presLayoutVars>
          <dgm:bulletEnabled val="1"/>
        </dgm:presLayoutVars>
      </dgm:prSet>
      <dgm:spPr/>
    </dgm:pt>
  </dgm:ptLst>
  <dgm:cxnLst>
    <dgm:cxn modelId="{EF9CC519-C633-48F4-A0AC-8294A3BE1C21}" srcId="{570031B5-6BF3-41DE-98A1-DEB1A86A1644}" destId="{C83F8F5E-6AEE-4535-82F1-44C7040A424D}" srcOrd="2" destOrd="0" parTransId="{0FDA7A0B-E53B-4E6C-8255-AD67A4E6947C}" sibTransId="{BDC791DC-6F58-4672-9BE7-8451EF06B381}"/>
    <dgm:cxn modelId="{6229DB1B-300B-41B8-84CE-3746BE95367E}" srcId="{570031B5-6BF3-41DE-98A1-DEB1A86A1644}" destId="{4B61F6E6-7F71-41AD-B828-88355E1FEB85}" srcOrd="3" destOrd="0" parTransId="{0BDA46CF-DE76-42C9-9694-ADBD0E17AEBC}" sibTransId="{230117DB-1159-461A-826A-F746E07D3B31}"/>
    <dgm:cxn modelId="{B573EF2B-2D3D-4338-8FF1-E3584C524ED0}" type="presOf" srcId="{F00DEB51-ED7C-4B89-BD08-3FF7B7B917B9}" destId="{6DF7705F-06A2-4FCD-AFBB-823C95D6F308}" srcOrd="0" destOrd="0" presId="urn:microsoft.com/office/officeart/2005/8/layout/default"/>
    <dgm:cxn modelId="{3968006C-AA79-4A52-8BEB-918727A516C7}" type="presOf" srcId="{C83F8F5E-6AEE-4535-82F1-44C7040A424D}" destId="{3F9DF227-6C12-48DB-B026-97126356FFCF}" srcOrd="0" destOrd="3" presId="urn:microsoft.com/office/officeart/2005/8/layout/default"/>
    <dgm:cxn modelId="{78EAE459-CF6D-4A9E-B6EF-958EB42AF955}" type="presOf" srcId="{5ACC284D-D497-4C73-BB04-501F8787A11D}" destId="{3F9DF227-6C12-48DB-B026-97126356FFCF}" srcOrd="0" destOrd="1" presId="urn:microsoft.com/office/officeart/2005/8/layout/default"/>
    <dgm:cxn modelId="{AA61CC87-DDEB-4668-B683-A428190CA9FA}" type="presOf" srcId="{570031B5-6BF3-41DE-98A1-DEB1A86A1644}" destId="{3F9DF227-6C12-48DB-B026-97126356FFCF}" srcOrd="0" destOrd="0" presId="urn:microsoft.com/office/officeart/2005/8/layout/default"/>
    <dgm:cxn modelId="{E15067A0-57BC-4A39-846D-5B4691CD8DBC}" srcId="{F00DEB51-ED7C-4B89-BD08-3FF7B7B917B9}" destId="{570031B5-6BF3-41DE-98A1-DEB1A86A1644}" srcOrd="0" destOrd="0" parTransId="{590CAF0D-D29F-45EC-A944-6EA72305397E}" sibTransId="{0506BCA8-FF2B-4D0B-8CF8-282463E9CEFE}"/>
    <dgm:cxn modelId="{B178EDBA-B6CF-4F85-AC79-BC0DC391977A}" type="presOf" srcId="{4B61F6E6-7F71-41AD-B828-88355E1FEB85}" destId="{3F9DF227-6C12-48DB-B026-97126356FFCF}" srcOrd="0" destOrd="4" presId="urn:microsoft.com/office/officeart/2005/8/layout/default"/>
    <dgm:cxn modelId="{519763D5-5E47-4D79-A3C5-748744989927}" type="presOf" srcId="{61395CF8-4B74-4FCB-B985-78C959B81A8D}" destId="{3F9DF227-6C12-48DB-B026-97126356FFCF}" srcOrd="0" destOrd="2" presId="urn:microsoft.com/office/officeart/2005/8/layout/default"/>
    <dgm:cxn modelId="{116B2DE0-979D-4131-A726-E4FC82E9B1BC}" srcId="{570031B5-6BF3-41DE-98A1-DEB1A86A1644}" destId="{5ACC284D-D497-4C73-BB04-501F8787A11D}" srcOrd="0" destOrd="0" parTransId="{5B50DD80-A9BB-45B5-8659-27D659F250D0}" sibTransId="{21C89457-727D-4D57-9A5E-373FD6E41BDC}"/>
    <dgm:cxn modelId="{7D861CE5-0D14-4308-97BD-529B6F7ADBD8}" srcId="{570031B5-6BF3-41DE-98A1-DEB1A86A1644}" destId="{61395CF8-4B74-4FCB-B985-78C959B81A8D}" srcOrd="1" destOrd="0" parTransId="{4D9CEB1A-C0F1-46AF-B0B3-629439E0ABFD}" sibTransId="{53BEC776-701E-41C7-B171-E6C5E7054E85}"/>
    <dgm:cxn modelId="{31312B49-0D4E-40DC-A334-E3623560550E}" type="presParOf" srcId="{6DF7705F-06A2-4FCD-AFBB-823C95D6F308}" destId="{3F9DF227-6C12-48DB-B026-97126356FFCF}" srcOrd="0"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AA697DF-8F0D-4936-8630-12FE1D80CC91}" type="doc">
      <dgm:prSet loTypeId="urn:microsoft.com/office/officeart/2005/8/layout/default" loCatId="list" qsTypeId="urn:microsoft.com/office/officeart/2005/8/quickstyle/simple4" qsCatId="simple" csTypeId="urn:microsoft.com/office/officeart/2005/8/colors/colorful2" csCatId="colorful"/>
      <dgm:spPr/>
      <dgm:t>
        <a:bodyPr/>
        <a:lstStyle/>
        <a:p>
          <a:endParaRPr lang="en-US"/>
        </a:p>
      </dgm:t>
    </dgm:pt>
    <dgm:pt modelId="{2CFDB488-FB9F-490F-B7EC-BFC67DFBE886}">
      <dgm:prSet/>
      <dgm:spPr/>
      <dgm:t>
        <a:bodyPr/>
        <a:lstStyle/>
        <a:p>
          <a:r>
            <a:rPr lang="en-US" b="1" dirty="0">
              <a:solidFill>
                <a:schemeClr val="bg1"/>
              </a:solidFill>
            </a:rPr>
            <a:t>Victim Advocacy Services:</a:t>
          </a:r>
          <a:endParaRPr lang="en-US" dirty="0">
            <a:solidFill>
              <a:schemeClr val="bg1"/>
            </a:solidFill>
          </a:endParaRPr>
        </a:p>
      </dgm:t>
    </dgm:pt>
    <dgm:pt modelId="{483CBA11-0D4A-4FA8-BEB6-D72C2C618E6F}" type="parTrans" cxnId="{78975900-7EDE-453D-99D2-F4FF46B2F0BE}">
      <dgm:prSet/>
      <dgm:spPr/>
      <dgm:t>
        <a:bodyPr/>
        <a:lstStyle/>
        <a:p>
          <a:endParaRPr lang="en-US"/>
        </a:p>
      </dgm:t>
    </dgm:pt>
    <dgm:pt modelId="{6BC8C2FD-1A1E-4FE8-8245-C44041202DDE}" type="sibTrans" cxnId="{78975900-7EDE-453D-99D2-F4FF46B2F0BE}">
      <dgm:prSet/>
      <dgm:spPr/>
      <dgm:t>
        <a:bodyPr/>
        <a:lstStyle/>
        <a:p>
          <a:endParaRPr lang="en-US"/>
        </a:p>
      </dgm:t>
    </dgm:pt>
    <dgm:pt modelId="{DCCCDC60-E401-4E28-A525-5A36BFFF53B6}">
      <dgm:prSet/>
      <dgm:spPr/>
      <dgm:t>
        <a:bodyPr/>
        <a:lstStyle/>
        <a:p>
          <a:r>
            <a:rPr lang="en-US" dirty="0">
              <a:solidFill>
                <a:schemeClr val="bg1"/>
              </a:solidFill>
            </a:rPr>
            <a:t>Arranged through organizations outside of IDOC</a:t>
          </a:r>
        </a:p>
      </dgm:t>
    </dgm:pt>
    <dgm:pt modelId="{A0EE118F-4B53-4743-9F4D-0EBA1177535C}" type="parTrans" cxnId="{879B22D5-7B25-41D7-8C3F-2E8B55D7C3B6}">
      <dgm:prSet/>
      <dgm:spPr/>
      <dgm:t>
        <a:bodyPr/>
        <a:lstStyle/>
        <a:p>
          <a:endParaRPr lang="en-US"/>
        </a:p>
      </dgm:t>
    </dgm:pt>
    <dgm:pt modelId="{2CC9A21A-57AA-472D-9D65-A4E9756F6D3D}" type="sibTrans" cxnId="{879B22D5-7B25-41D7-8C3F-2E8B55D7C3B6}">
      <dgm:prSet/>
      <dgm:spPr/>
      <dgm:t>
        <a:bodyPr/>
        <a:lstStyle/>
        <a:p>
          <a:endParaRPr lang="en-US"/>
        </a:p>
      </dgm:t>
    </dgm:pt>
    <dgm:pt modelId="{DB935918-5AF9-4297-88AB-0E6601DE7262}">
      <dgm:prSet/>
      <dgm:spPr/>
      <dgm:t>
        <a:bodyPr/>
        <a:lstStyle/>
        <a:p>
          <a:r>
            <a:rPr lang="en-US" dirty="0">
              <a:solidFill>
                <a:schemeClr val="bg1"/>
              </a:solidFill>
            </a:rPr>
            <a:t>Accompany victims during the forensic exam</a:t>
          </a:r>
        </a:p>
      </dgm:t>
    </dgm:pt>
    <dgm:pt modelId="{B84BFCA0-A5C6-41C0-ABFA-CFA1F5BAC2FF}" type="parTrans" cxnId="{B42465EE-14B9-4255-9B8B-07797C28973E}">
      <dgm:prSet/>
      <dgm:spPr/>
      <dgm:t>
        <a:bodyPr/>
        <a:lstStyle/>
        <a:p>
          <a:endParaRPr lang="en-US"/>
        </a:p>
      </dgm:t>
    </dgm:pt>
    <dgm:pt modelId="{E50E80FA-FEBF-4D9D-8CE4-3ADFF690B58B}" type="sibTrans" cxnId="{B42465EE-14B9-4255-9B8B-07797C28973E}">
      <dgm:prSet/>
      <dgm:spPr/>
      <dgm:t>
        <a:bodyPr/>
        <a:lstStyle/>
        <a:p>
          <a:endParaRPr lang="en-US"/>
        </a:p>
      </dgm:t>
    </dgm:pt>
    <dgm:pt modelId="{F6164C31-36E7-42AA-8E2C-3B3D0D7F80DB}">
      <dgm:prSet/>
      <dgm:spPr/>
      <dgm:t>
        <a:bodyPr/>
        <a:lstStyle/>
        <a:p>
          <a:r>
            <a:rPr lang="en-US" dirty="0">
              <a:solidFill>
                <a:schemeClr val="bg1"/>
              </a:solidFill>
            </a:rPr>
            <a:t>Provide follow up counseling if requested by the victim</a:t>
          </a:r>
        </a:p>
      </dgm:t>
    </dgm:pt>
    <dgm:pt modelId="{75B9C226-1583-44CC-A137-60C3332E3958}" type="parTrans" cxnId="{807EACEB-CEE1-4997-8419-B87A761D72C9}">
      <dgm:prSet/>
      <dgm:spPr/>
      <dgm:t>
        <a:bodyPr/>
        <a:lstStyle/>
        <a:p>
          <a:endParaRPr lang="en-US"/>
        </a:p>
      </dgm:t>
    </dgm:pt>
    <dgm:pt modelId="{41E13B30-EC80-4E0D-B3C5-29989EE9AC4F}" type="sibTrans" cxnId="{807EACEB-CEE1-4997-8419-B87A761D72C9}">
      <dgm:prSet/>
      <dgm:spPr/>
      <dgm:t>
        <a:bodyPr/>
        <a:lstStyle/>
        <a:p>
          <a:endParaRPr lang="en-US"/>
        </a:p>
      </dgm:t>
    </dgm:pt>
    <dgm:pt modelId="{D1404E8D-12B1-4977-85CE-9FE22856DD20}">
      <dgm:prSet/>
      <dgm:spPr/>
      <dgm:t>
        <a:bodyPr/>
        <a:lstStyle/>
        <a:p>
          <a:r>
            <a:rPr lang="en-US" dirty="0">
              <a:solidFill>
                <a:schemeClr val="bg1"/>
              </a:solidFill>
            </a:rPr>
            <a:t>Can provide support after incarceration</a:t>
          </a:r>
        </a:p>
      </dgm:t>
    </dgm:pt>
    <dgm:pt modelId="{A5E57EEF-E2FB-46C0-BAFC-BFE1AF0E124A}" type="parTrans" cxnId="{E87B9254-8FD5-4AF0-AD48-013CF061062C}">
      <dgm:prSet/>
      <dgm:spPr/>
      <dgm:t>
        <a:bodyPr/>
        <a:lstStyle/>
        <a:p>
          <a:endParaRPr lang="en-US"/>
        </a:p>
      </dgm:t>
    </dgm:pt>
    <dgm:pt modelId="{A3152803-4238-4110-82F5-215B7D5561D8}" type="sibTrans" cxnId="{E87B9254-8FD5-4AF0-AD48-013CF061062C}">
      <dgm:prSet/>
      <dgm:spPr/>
      <dgm:t>
        <a:bodyPr/>
        <a:lstStyle/>
        <a:p>
          <a:endParaRPr lang="en-US"/>
        </a:p>
      </dgm:t>
    </dgm:pt>
    <dgm:pt modelId="{B1F9EBD4-ADFA-427E-ADE0-98D2870839F9}" type="pres">
      <dgm:prSet presAssocID="{7AA697DF-8F0D-4936-8630-12FE1D80CC91}" presName="diagram" presStyleCnt="0">
        <dgm:presLayoutVars>
          <dgm:dir/>
          <dgm:resizeHandles val="exact"/>
        </dgm:presLayoutVars>
      </dgm:prSet>
      <dgm:spPr/>
    </dgm:pt>
    <dgm:pt modelId="{C0532128-016B-479E-9BE4-7C24442791A2}" type="pres">
      <dgm:prSet presAssocID="{2CFDB488-FB9F-490F-B7EC-BFC67DFBE886}" presName="node" presStyleLbl="node1" presStyleIdx="0" presStyleCnt="1">
        <dgm:presLayoutVars>
          <dgm:bulletEnabled val="1"/>
        </dgm:presLayoutVars>
      </dgm:prSet>
      <dgm:spPr/>
    </dgm:pt>
  </dgm:ptLst>
  <dgm:cxnLst>
    <dgm:cxn modelId="{78975900-7EDE-453D-99D2-F4FF46B2F0BE}" srcId="{7AA697DF-8F0D-4936-8630-12FE1D80CC91}" destId="{2CFDB488-FB9F-490F-B7EC-BFC67DFBE886}" srcOrd="0" destOrd="0" parTransId="{483CBA11-0D4A-4FA8-BEB6-D72C2C618E6F}" sibTransId="{6BC8C2FD-1A1E-4FE8-8245-C44041202DDE}"/>
    <dgm:cxn modelId="{997E6C69-FA20-4ACE-BF5F-A49CCAA1C244}" type="presOf" srcId="{7AA697DF-8F0D-4936-8630-12FE1D80CC91}" destId="{B1F9EBD4-ADFA-427E-ADE0-98D2870839F9}" srcOrd="0" destOrd="0" presId="urn:microsoft.com/office/officeart/2005/8/layout/default"/>
    <dgm:cxn modelId="{34343373-B8D6-4566-BD02-212BBF074B49}" type="presOf" srcId="{D1404E8D-12B1-4977-85CE-9FE22856DD20}" destId="{C0532128-016B-479E-9BE4-7C24442791A2}" srcOrd="0" destOrd="4" presId="urn:microsoft.com/office/officeart/2005/8/layout/default"/>
    <dgm:cxn modelId="{E87B9254-8FD5-4AF0-AD48-013CF061062C}" srcId="{2CFDB488-FB9F-490F-B7EC-BFC67DFBE886}" destId="{D1404E8D-12B1-4977-85CE-9FE22856DD20}" srcOrd="3" destOrd="0" parTransId="{A5E57EEF-E2FB-46C0-BAFC-BFE1AF0E124A}" sibTransId="{A3152803-4238-4110-82F5-215B7D5561D8}"/>
    <dgm:cxn modelId="{BE128277-98DA-43F8-817C-6CAE324C0FD8}" type="presOf" srcId="{DB935918-5AF9-4297-88AB-0E6601DE7262}" destId="{C0532128-016B-479E-9BE4-7C24442791A2}" srcOrd="0" destOrd="2" presId="urn:microsoft.com/office/officeart/2005/8/layout/default"/>
    <dgm:cxn modelId="{E9EFDAA3-C34A-40A9-8D23-7070F9AB6E14}" type="presOf" srcId="{F6164C31-36E7-42AA-8E2C-3B3D0D7F80DB}" destId="{C0532128-016B-479E-9BE4-7C24442791A2}" srcOrd="0" destOrd="3" presId="urn:microsoft.com/office/officeart/2005/8/layout/default"/>
    <dgm:cxn modelId="{448598A5-09F7-4C52-AC52-6014E76F7918}" type="presOf" srcId="{DCCCDC60-E401-4E28-A525-5A36BFFF53B6}" destId="{C0532128-016B-479E-9BE4-7C24442791A2}" srcOrd="0" destOrd="1" presId="urn:microsoft.com/office/officeart/2005/8/layout/default"/>
    <dgm:cxn modelId="{9FAE95AD-D32D-4B99-87FC-D54FAD9AC3E1}" type="presOf" srcId="{2CFDB488-FB9F-490F-B7EC-BFC67DFBE886}" destId="{C0532128-016B-479E-9BE4-7C24442791A2}" srcOrd="0" destOrd="0" presId="urn:microsoft.com/office/officeart/2005/8/layout/default"/>
    <dgm:cxn modelId="{879B22D5-7B25-41D7-8C3F-2E8B55D7C3B6}" srcId="{2CFDB488-FB9F-490F-B7EC-BFC67DFBE886}" destId="{DCCCDC60-E401-4E28-A525-5A36BFFF53B6}" srcOrd="0" destOrd="0" parTransId="{A0EE118F-4B53-4743-9F4D-0EBA1177535C}" sibTransId="{2CC9A21A-57AA-472D-9D65-A4E9756F6D3D}"/>
    <dgm:cxn modelId="{807EACEB-CEE1-4997-8419-B87A761D72C9}" srcId="{2CFDB488-FB9F-490F-B7EC-BFC67DFBE886}" destId="{F6164C31-36E7-42AA-8E2C-3B3D0D7F80DB}" srcOrd="2" destOrd="0" parTransId="{75B9C226-1583-44CC-A137-60C3332E3958}" sibTransId="{41E13B30-EC80-4E0D-B3C5-29989EE9AC4F}"/>
    <dgm:cxn modelId="{B42465EE-14B9-4255-9B8B-07797C28973E}" srcId="{2CFDB488-FB9F-490F-B7EC-BFC67DFBE886}" destId="{DB935918-5AF9-4297-88AB-0E6601DE7262}" srcOrd="1" destOrd="0" parTransId="{B84BFCA0-A5C6-41C0-ABFA-CFA1F5BAC2FF}" sibTransId="{E50E80FA-FEBF-4D9D-8CE4-3ADFF690B58B}"/>
    <dgm:cxn modelId="{4E6479F2-3AC3-41FC-A1CB-E59DEA7C8B67}" type="presParOf" srcId="{B1F9EBD4-ADFA-427E-ADE0-98D2870839F9}" destId="{C0532128-016B-479E-9BE4-7C24442791A2}" srcOrd="0"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144FEAC-AEE8-4073-B87B-759EC9B8167B}" type="doc">
      <dgm:prSet loTypeId="urn:microsoft.com/office/officeart/2005/8/layout/default" loCatId="list" qsTypeId="urn:microsoft.com/office/officeart/2005/8/quickstyle/simple4" qsCatId="simple" csTypeId="urn:microsoft.com/office/officeart/2005/8/colors/colorful1" csCatId="colorful"/>
      <dgm:spPr/>
      <dgm:t>
        <a:bodyPr/>
        <a:lstStyle/>
        <a:p>
          <a:endParaRPr lang="en-US"/>
        </a:p>
      </dgm:t>
    </dgm:pt>
    <dgm:pt modelId="{C57B7C82-6DA8-4F82-AFAB-0A85EE0F6C28}">
      <dgm:prSet/>
      <dgm:spPr/>
      <dgm:t>
        <a:bodyPr/>
        <a:lstStyle/>
        <a:p>
          <a:r>
            <a:rPr lang="en-US" b="1" dirty="0"/>
            <a:t>PTSD Acute Phase Signs:</a:t>
          </a:r>
          <a:endParaRPr lang="en-US" dirty="0"/>
        </a:p>
      </dgm:t>
    </dgm:pt>
    <dgm:pt modelId="{6D681B5F-8C70-4FB8-BF9F-EECEB4669AEF}" type="parTrans" cxnId="{EA864A6F-89A1-4ABF-9D7E-377ED6E6D22B}">
      <dgm:prSet/>
      <dgm:spPr/>
      <dgm:t>
        <a:bodyPr/>
        <a:lstStyle/>
        <a:p>
          <a:endParaRPr lang="en-US"/>
        </a:p>
      </dgm:t>
    </dgm:pt>
    <dgm:pt modelId="{6F224E3B-83E9-4868-9279-C8C003CD5248}" type="sibTrans" cxnId="{EA864A6F-89A1-4ABF-9D7E-377ED6E6D22B}">
      <dgm:prSet/>
      <dgm:spPr/>
      <dgm:t>
        <a:bodyPr/>
        <a:lstStyle/>
        <a:p>
          <a:endParaRPr lang="en-US"/>
        </a:p>
      </dgm:t>
    </dgm:pt>
    <dgm:pt modelId="{8B5D9482-A001-4B08-AF42-F6E5CEC0D3A5}">
      <dgm:prSet/>
      <dgm:spPr/>
      <dgm:t>
        <a:bodyPr/>
        <a:lstStyle/>
        <a:p>
          <a:r>
            <a:rPr lang="en-US" dirty="0"/>
            <a:t>Fear at inappropriate or unusual times</a:t>
          </a:r>
        </a:p>
      </dgm:t>
    </dgm:pt>
    <dgm:pt modelId="{ED70A1CD-E0A1-429E-89A5-375312435457}" type="parTrans" cxnId="{37DE5086-462B-47BA-8158-9E4AF0C485D0}">
      <dgm:prSet/>
      <dgm:spPr/>
      <dgm:t>
        <a:bodyPr/>
        <a:lstStyle/>
        <a:p>
          <a:endParaRPr lang="en-US"/>
        </a:p>
      </dgm:t>
    </dgm:pt>
    <dgm:pt modelId="{EC083815-6C12-4645-92C6-3A8FBD42F09B}" type="sibTrans" cxnId="{37DE5086-462B-47BA-8158-9E4AF0C485D0}">
      <dgm:prSet/>
      <dgm:spPr/>
      <dgm:t>
        <a:bodyPr/>
        <a:lstStyle/>
        <a:p>
          <a:endParaRPr lang="en-US"/>
        </a:p>
      </dgm:t>
    </dgm:pt>
    <dgm:pt modelId="{D643059A-C68E-4DC5-AE5A-641DF01DDD66}">
      <dgm:prSet/>
      <dgm:spPr/>
      <dgm:t>
        <a:bodyPr/>
        <a:lstStyle/>
        <a:p>
          <a:r>
            <a:rPr lang="en-US" dirty="0"/>
            <a:t>Anger at inappropriate or unusual times</a:t>
          </a:r>
        </a:p>
      </dgm:t>
    </dgm:pt>
    <dgm:pt modelId="{F1E231A3-6E43-41DC-BD0E-4D7873CB7824}" type="parTrans" cxnId="{18D0BBDD-E4D2-48C1-A862-A7A1691D058B}">
      <dgm:prSet/>
      <dgm:spPr/>
      <dgm:t>
        <a:bodyPr/>
        <a:lstStyle/>
        <a:p>
          <a:endParaRPr lang="en-US"/>
        </a:p>
      </dgm:t>
    </dgm:pt>
    <dgm:pt modelId="{B42AE54E-0221-47C8-99F0-A5CEEDEB2CDC}" type="sibTrans" cxnId="{18D0BBDD-E4D2-48C1-A862-A7A1691D058B}">
      <dgm:prSet/>
      <dgm:spPr/>
      <dgm:t>
        <a:bodyPr/>
        <a:lstStyle/>
        <a:p>
          <a:endParaRPr lang="en-US"/>
        </a:p>
      </dgm:t>
    </dgm:pt>
    <dgm:pt modelId="{434DEDFF-F7E1-4BB3-B971-0326FF7CE4A4}">
      <dgm:prSet/>
      <dgm:spPr/>
      <dgm:t>
        <a:bodyPr/>
        <a:lstStyle/>
        <a:p>
          <a:r>
            <a:rPr lang="en-US" dirty="0"/>
            <a:t>Outward emotional responses</a:t>
          </a:r>
        </a:p>
      </dgm:t>
    </dgm:pt>
    <dgm:pt modelId="{81613F58-19D3-43DF-AFC0-DADB332FF526}" type="parTrans" cxnId="{5BAD2A17-430A-43DC-88A7-38EDF72C7D13}">
      <dgm:prSet/>
      <dgm:spPr/>
      <dgm:t>
        <a:bodyPr/>
        <a:lstStyle/>
        <a:p>
          <a:endParaRPr lang="en-US"/>
        </a:p>
      </dgm:t>
    </dgm:pt>
    <dgm:pt modelId="{36AD298C-9C08-405A-A85E-5EE840225E0D}" type="sibTrans" cxnId="{5BAD2A17-430A-43DC-88A7-38EDF72C7D13}">
      <dgm:prSet/>
      <dgm:spPr/>
      <dgm:t>
        <a:bodyPr/>
        <a:lstStyle/>
        <a:p>
          <a:endParaRPr lang="en-US"/>
        </a:p>
      </dgm:t>
    </dgm:pt>
    <dgm:pt modelId="{A3F9F850-536E-4C47-85F1-7E8265B5C563}" type="pres">
      <dgm:prSet presAssocID="{5144FEAC-AEE8-4073-B87B-759EC9B8167B}" presName="diagram" presStyleCnt="0">
        <dgm:presLayoutVars>
          <dgm:dir/>
          <dgm:resizeHandles val="exact"/>
        </dgm:presLayoutVars>
      </dgm:prSet>
      <dgm:spPr/>
    </dgm:pt>
    <dgm:pt modelId="{AADBAD3F-9516-4385-AA43-8307E5FEC6A4}" type="pres">
      <dgm:prSet presAssocID="{C57B7C82-6DA8-4F82-AFAB-0A85EE0F6C28}" presName="node" presStyleLbl="node1" presStyleIdx="0" presStyleCnt="1">
        <dgm:presLayoutVars>
          <dgm:bulletEnabled val="1"/>
        </dgm:presLayoutVars>
      </dgm:prSet>
      <dgm:spPr/>
    </dgm:pt>
  </dgm:ptLst>
  <dgm:cxnLst>
    <dgm:cxn modelId="{5BAD2A17-430A-43DC-88A7-38EDF72C7D13}" srcId="{C57B7C82-6DA8-4F82-AFAB-0A85EE0F6C28}" destId="{434DEDFF-F7E1-4BB3-B971-0326FF7CE4A4}" srcOrd="2" destOrd="0" parTransId="{81613F58-19D3-43DF-AFC0-DADB332FF526}" sibTransId="{36AD298C-9C08-405A-A85E-5EE840225E0D}"/>
    <dgm:cxn modelId="{18DF9B18-9A16-4D00-8ADF-7626F77EDF32}" type="presOf" srcId="{5144FEAC-AEE8-4073-B87B-759EC9B8167B}" destId="{A3F9F850-536E-4C47-85F1-7E8265B5C563}" srcOrd="0" destOrd="0" presId="urn:microsoft.com/office/officeart/2005/8/layout/default"/>
    <dgm:cxn modelId="{E7CFD15F-A072-4363-B333-70932257F810}" type="presOf" srcId="{D643059A-C68E-4DC5-AE5A-641DF01DDD66}" destId="{AADBAD3F-9516-4385-AA43-8307E5FEC6A4}" srcOrd="0" destOrd="2" presId="urn:microsoft.com/office/officeart/2005/8/layout/default"/>
    <dgm:cxn modelId="{EA864A6F-89A1-4ABF-9D7E-377ED6E6D22B}" srcId="{5144FEAC-AEE8-4073-B87B-759EC9B8167B}" destId="{C57B7C82-6DA8-4F82-AFAB-0A85EE0F6C28}" srcOrd="0" destOrd="0" parTransId="{6D681B5F-8C70-4FB8-BF9F-EECEB4669AEF}" sibTransId="{6F224E3B-83E9-4868-9279-C8C003CD5248}"/>
    <dgm:cxn modelId="{03A42B58-9439-453C-B8C2-4D6BB3378698}" type="presOf" srcId="{C57B7C82-6DA8-4F82-AFAB-0A85EE0F6C28}" destId="{AADBAD3F-9516-4385-AA43-8307E5FEC6A4}" srcOrd="0" destOrd="0" presId="urn:microsoft.com/office/officeart/2005/8/layout/default"/>
    <dgm:cxn modelId="{34151684-486C-44C1-B49E-504A4C32EC91}" type="presOf" srcId="{434DEDFF-F7E1-4BB3-B971-0326FF7CE4A4}" destId="{AADBAD3F-9516-4385-AA43-8307E5FEC6A4}" srcOrd="0" destOrd="3" presId="urn:microsoft.com/office/officeart/2005/8/layout/default"/>
    <dgm:cxn modelId="{37DE5086-462B-47BA-8158-9E4AF0C485D0}" srcId="{C57B7C82-6DA8-4F82-AFAB-0A85EE0F6C28}" destId="{8B5D9482-A001-4B08-AF42-F6E5CEC0D3A5}" srcOrd="0" destOrd="0" parTransId="{ED70A1CD-E0A1-429E-89A5-375312435457}" sibTransId="{EC083815-6C12-4645-92C6-3A8FBD42F09B}"/>
    <dgm:cxn modelId="{B444E4C8-2100-4197-ADE4-BB6F96BC6CA9}" type="presOf" srcId="{8B5D9482-A001-4B08-AF42-F6E5CEC0D3A5}" destId="{AADBAD3F-9516-4385-AA43-8307E5FEC6A4}" srcOrd="0" destOrd="1" presId="urn:microsoft.com/office/officeart/2005/8/layout/default"/>
    <dgm:cxn modelId="{18D0BBDD-E4D2-48C1-A862-A7A1691D058B}" srcId="{C57B7C82-6DA8-4F82-AFAB-0A85EE0F6C28}" destId="{D643059A-C68E-4DC5-AE5A-641DF01DDD66}" srcOrd="1" destOrd="0" parTransId="{F1E231A3-6E43-41DC-BD0E-4D7873CB7824}" sibTransId="{B42AE54E-0221-47C8-99F0-A5CEEDEB2CDC}"/>
    <dgm:cxn modelId="{790FCF54-D1C2-4AF4-83E3-AC74E1BE48AC}" type="presParOf" srcId="{A3F9F850-536E-4C47-85F1-7E8265B5C563}" destId="{AADBAD3F-9516-4385-AA43-8307E5FEC6A4}" srcOrd="0"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FA183D6-FFA7-4B7F-9CFA-9FFAFD53C229}"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727C70C2-223C-4FDA-AB3F-666F20D9FA91}">
      <dgm:prSet/>
      <dgm:spPr/>
      <dgm:t>
        <a:bodyPr/>
        <a:lstStyle/>
        <a:p>
          <a:r>
            <a:rPr lang="en-US" dirty="0"/>
            <a:t>Failure to report rule violations</a:t>
          </a:r>
        </a:p>
      </dgm:t>
    </dgm:pt>
    <dgm:pt modelId="{A39E69B0-D811-4CF6-93F7-A061A93E11A3}" type="parTrans" cxnId="{59603ABD-0C3F-4F34-B832-0D54F56CEE04}">
      <dgm:prSet/>
      <dgm:spPr/>
      <dgm:t>
        <a:bodyPr/>
        <a:lstStyle/>
        <a:p>
          <a:endParaRPr lang="en-US"/>
        </a:p>
      </dgm:t>
    </dgm:pt>
    <dgm:pt modelId="{F223D99A-A0DA-4427-877F-4788013586C9}" type="sibTrans" cxnId="{59603ABD-0C3F-4F34-B832-0D54F56CEE04}">
      <dgm:prSet/>
      <dgm:spPr/>
      <dgm:t>
        <a:bodyPr/>
        <a:lstStyle/>
        <a:p>
          <a:endParaRPr lang="en-US"/>
        </a:p>
      </dgm:t>
    </dgm:pt>
    <dgm:pt modelId="{DF9031E4-D970-4548-9204-53DFF8488A60}">
      <dgm:prSet/>
      <dgm:spPr/>
      <dgm:t>
        <a:bodyPr/>
        <a:lstStyle/>
        <a:p>
          <a:r>
            <a:rPr lang="en-US" dirty="0"/>
            <a:t>Indecent exposure</a:t>
          </a:r>
        </a:p>
      </dgm:t>
    </dgm:pt>
    <dgm:pt modelId="{4F9CE9EC-14DC-4658-B2DB-B490BBCC11DA}" type="parTrans" cxnId="{6E38EBE5-CCCF-440A-9BFD-E8D773198C73}">
      <dgm:prSet/>
      <dgm:spPr/>
      <dgm:t>
        <a:bodyPr/>
        <a:lstStyle/>
        <a:p>
          <a:endParaRPr lang="en-US"/>
        </a:p>
      </dgm:t>
    </dgm:pt>
    <dgm:pt modelId="{91F002A7-90EE-4DAA-9F9F-7B0E4E74EC63}" type="sibTrans" cxnId="{6E38EBE5-CCCF-440A-9BFD-E8D773198C73}">
      <dgm:prSet/>
      <dgm:spPr/>
      <dgm:t>
        <a:bodyPr/>
        <a:lstStyle/>
        <a:p>
          <a:endParaRPr lang="en-US"/>
        </a:p>
      </dgm:t>
    </dgm:pt>
    <dgm:pt modelId="{C9903250-FE67-442A-BAF8-F6BEE11BD57D}">
      <dgm:prSet/>
      <dgm:spPr/>
      <dgm:t>
        <a:bodyPr/>
        <a:lstStyle/>
        <a:p>
          <a:r>
            <a:rPr lang="en-US" dirty="0"/>
            <a:t>Talking about personal matters</a:t>
          </a:r>
        </a:p>
      </dgm:t>
    </dgm:pt>
    <dgm:pt modelId="{4217F559-08ED-4D6F-A6D7-BF7E39C31EAC}" type="parTrans" cxnId="{3412F4B8-A86A-400C-9566-0C390849B123}">
      <dgm:prSet/>
      <dgm:spPr/>
      <dgm:t>
        <a:bodyPr/>
        <a:lstStyle/>
        <a:p>
          <a:endParaRPr lang="en-US"/>
        </a:p>
      </dgm:t>
    </dgm:pt>
    <dgm:pt modelId="{13498852-0928-4689-B903-5C6D4E997328}" type="sibTrans" cxnId="{3412F4B8-A86A-400C-9566-0C390849B123}">
      <dgm:prSet/>
      <dgm:spPr/>
      <dgm:t>
        <a:bodyPr/>
        <a:lstStyle/>
        <a:p>
          <a:endParaRPr lang="en-US"/>
        </a:p>
      </dgm:t>
    </dgm:pt>
    <dgm:pt modelId="{A502387F-A94E-4D55-AC2E-A0C5FBACE666}">
      <dgm:prSet/>
      <dgm:spPr/>
      <dgm:t>
        <a:bodyPr/>
        <a:lstStyle/>
        <a:p>
          <a:r>
            <a:rPr lang="en-US" dirty="0"/>
            <a:t>Showing favoritism</a:t>
          </a:r>
        </a:p>
      </dgm:t>
    </dgm:pt>
    <dgm:pt modelId="{F41FA198-4BBB-40CB-BA73-7B8876A14BEE}" type="parTrans" cxnId="{E7818F32-130E-4FBD-A542-81113B6BC044}">
      <dgm:prSet/>
      <dgm:spPr/>
      <dgm:t>
        <a:bodyPr/>
        <a:lstStyle/>
        <a:p>
          <a:endParaRPr lang="en-US"/>
        </a:p>
      </dgm:t>
    </dgm:pt>
    <dgm:pt modelId="{5837AB4E-80F7-440E-BC38-6BD40C0D3849}" type="sibTrans" cxnId="{E7818F32-130E-4FBD-A542-81113B6BC044}">
      <dgm:prSet/>
      <dgm:spPr/>
      <dgm:t>
        <a:bodyPr/>
        <a:lstStyle/>
        <a:p>
          <a:endParaRPr lang="en-US"/>
        </a:p>
      </dgm:t>
    </dgm:pt>
    <dgm:pt modelId="{50EFFC1E-71C6-499D-8B24-9786A4313765}">
      <dgm:prSet/>
      <dgm:spPr/>
      <dgm:t>
        <a:bodyPr/>
        <a:lstStyle/>
        <a:p>
          <a:r>
            <a:rPr lang="en-US" dirty="0"/>
            <a:t>Doing favors</a:t>
          </a:r>
        </a:p>
      </dgm:t>
    </dgm:pt>
    <dgm:pt modelId="{AC2BF577-D5DE-4FCC-8E5D-11C6B2B95F04}" type="parTrans" cxnId="{A0EC250A-FBEB-467C-9BFB-5C1C11C49C69}">
      <dgm:prSet/>
      <dgm:spPr/>
      <dgm:t>
        <a:bodyPr/>
        <a:lstStyle/>
        <a:p>
          <a:endParaRPr lang="en-US"/>
        </a:p>
      </dgm:t>
    </dgm:pt>
    <dgm:pt modelId="{3AA155E9-5F27-4D65-8BEB-606C72D48217}" type="sibTrans" cxnId="{A0EC250A-FBEB-467C-9BFB-5C1C11C49C69}">
      <dgm:prSet/>
      <dgm:spPr/>
      <dgm:t>
        <a:bodyPr/>
        <a:lstStyle/>
        <a:p>
          <a:endParaRPr lang="en-US"/>
        </a:p>
      </dgm:t>
    </dgm:pt>
    <dgm:pt modelId="{4F6F46BB-3BE9-4B0E-9127-B197637C34FB}">
      <dgm:prSet/>
      <dgm:spPr/>
      <dgm:t>
        <a:bodyPr/>
        <a:lstStyle/>
        <a:p>
          <a:r>
            <a:rPr lang="en-US" dirty="0"/>
            <a:t>Having them do favors for you</a:t>
          </a:r>
        </a:p>
      </dgm:t>
    </dgm:pt>
    <dgm:pt modelId="{9BBDAD84-522A-46A0-AF90-D6E2224D7D1F}" type="parTrans" cxnId="{357900BE-CB99-45E9-95AE-DFA5261D7F4C}">
      <dgm:prSet/>
      <dgm:spPr/>
      <dgm:t>
        <a:bodyPr/>
        <a:lstStyle/>
        <a:p>
          <a:endParaRPr lang="en-US"/>
        </a:p>
      </dgm:t>
    </dgm:pt>
    <dgm:pt modelId="{B3BC7889-01E2-4AE2-9071-0B24E8A31774}" type="sibTrans" cxnId="{357900BE-CB99-45E9-95AE-DFA5261D7F4C}">
      <dgm:prSet/>
      <dgm:spPr/>
      <dgm:t>
        <a:bodyPr/>
        <a:lstStyle/>
        <a:p>
          <a:endParaRPr lang="en-US"/>
        </a:p>
      </dgm:t>
    </dgm:pt>
    <dgm:pt modelId="{8AFDD2DD-BC02-4BCD-B6DB-CEBEC1BA8EDC}">
      <dgm:prSet/>
      <dgm:spPr/>
      <dgm:t>
        <a:bodyPr/>
        <a:lstStyle/>
        <a:p>
          <a:r>
            <a:rPr lang="en-US" dirty="0"/>
            <a:t>Physical abuse</a:t>
          </a:r>
        </a:p>
      </dgm:t>
    </dgm:pt>
    <dgm:pt modelId="{C3DA70EC-DAF3-473D-9528-04755337E49F}" type="parTrans" cxnId="{4AF1CE8D-6559-43FC-AF56-45A4AA36A95D}">
      <dgm:prSet/>
      <dgm:spPr/>
      <dgm:t>
        <a:bodyPr/>
        <a:lstStyle/>
        <a:p>
          <a:endParaRPr lang="en-US"/>
        </a:p>
      </dgm:t>
    </dgm:pt>
    <dgm:pt modelId="{F6B7CF35-4846-418B-BAA7-5AAB3B24C3B9}" type="sibTrans" cxnId="{4AF1CE8D-6559-43FC-AF56-45A4AA36A95D}">
      <dgm:prSet/>
      <dgm:spPr/>
      <dgm:t>
        <a:bodyPr/>
        <a:lstStyle/>
        <a:p>
          <a:endParaRPr lang="en-US"/>
        </a:p>
      </dgm:t>
    </dgm:pt>
    <dgm:pt modelId="{6E3D7B83-4610-445A-AD53-2C5C602145D7}" type="pres">
      <dgm:prSet presAssocID="{6FA183D6-FFA7-4B7F-9CFA-9FFAFD53C229}" presName="linear" presStyleCnt="0">
        <dgm:presLayoutVars>
          <dgm:animLvl val="lvl"/>
          <dgm:resizeHandles val="exact"/>
        </dgm:presLayoutVars>
      </dgm:prSet>
      <dgm:spPr/>
    </dgm:pt>
    <dgm:pt modelId="{2F215758-D637-482B-A6EB-A1CA314CDC4B}" type="pres">
      <dgm:prSet presAssocID="{727C70C2-223C-4FDA-AB3F-666F20D9FA91}" presName="parentText" presStyleLbl="node1" presStyleIdx="0" presStyleCnt="7">
        <dgm:presLayoutVars>
          <dgm:chMax val="0"/>
          <dgm:bulletEnabled val="1"/>
        </dgm:presLayoutVars>
      </dgm:prSet>
      <dgm:spPr/>
    </dgm:pt>
    <dgm:pt modelId="{E6B4277D-6A1D-4F3A-8856-D21F7282B022}" type="pres">
      <dgm:prSet presAssocID="{F223D99A-A0DA-4427-877F-4788013586C9}" presName="spacer" presStyleCnt="0"/>
      <dgm:spPr/>
    </dgm:pt>
    <dgm:pt modelId="{188E13F9-E571-49C8-BD79-17AA3211D3B8}" type="pres">
      <dgm:prSet presAssocID="{DF9031E4-D970-4548-9204-53DFF8488A60}" presName="parentText" presStyleLbl="node1" presStyleIdx="1" presStyleCnt="7">
        <dgm:presLayoutVars>
          <dgm:chMax val="0"/>
          <dgm:bulletEnabled val="1"/>
        </dgm:presLayoutVars>
      </dgm:prSet>
      <dgm:spPr/>
    </dgm:pt>
    <dgm:pt modelId="{3F3E390C-4875-47DF-9ED8-1E6ADA1C996E}" type="pres">
      <dgm:prSet presAssocID="{91F002A7-90EE-4DAA-9F9F-7B0E4E74EC63}" presName="spacer" presStyleCnt="0"/>
      <dgm:spPr/>
    </dgm:pt>
    <dgm:pt modelId="{465DE7FC-9BBD-439F-8B1B-0047B4EEC1C2}" type="pres">
      <dgm:prSet presAssocID="{C9903250-FE67-442A-BAF8-F6BEE11BD57D}" presName="parentText" presStyleLbl="node1" presStyleIdx="2" presStyleCnt="7">
        <dgm:presLayoutVars>
          <dgm:chMax val="0"/>
          <dgm:bulletEnabled val="1"/>
        </dgm:presLayoutVars>
      </dgm:prSet>
      <dgm:spPr/>
    </dgm:pt>
    <dgm:pt modelId="{98540454-B419-458B-AC5A-EF803CC22BAC}" type="pres">
      <dgm:prSet presAssocID="{13498852-0928-4689-B903-5C6D4E997328}" presName="spacer" presStyleCnt="0"/>
      <dgm:spPr/>
    </dgm:pt>
    <dgm:pt modelId="{CF3182EC-C4AF-4F77-8C16-689E48468391}" type="pres">
      <dgm:prSet presAssocID="{A502387F-A94E-4D55-AC2E-A0C5FBACE666}" presName="parentText" presStyleLbl="node1" presStyleIdx="3" presStyleCnt="7">
        <dgm:presLayoutVars>
          <dgm:chMax val="0"/>
          <dgm:bulletEnabled val="1"/>
        </dgm:presLayoutVars>
      </dgm:prSet>
      <dgm:spPr/>
    </dgm:pt>
    <dgm:pt modelId="{F0E1E442-2438-4445-B99E-39FCF3D56BAA}" type="pres">
      <dgm:prSet presAssocID="{5837AB4E-80F7-440E-BC38-6BD40C0D3849}" presName="spacer" presStyleCnt="0"/>
      <dgm:spPr/>
    </dgm:pt>
    <dgm:pt modelId="{B54E5AAF-852E-4CC6-A0C7-FBBA76BD6CD8}" type="pres">
      <dgm:prSet presAssocID="{50EFFC1E-71C6-499D-8B24-9786A4313765}" presName="parentText" presStyleLbl="node1" presStyleIdx="4" presStyleCnt="7">
        <dgm:presLayoutVars>
          <dgm:chMax val="0"/>
          <dgm:bulletEnabled val="1"/>
        </dgm:presLayoutVars>
      </dgm:prSet>
      <dgm:spPr/>
    </dgm:pt>
    <dgm:pt modelId="{EDF60FBC-0DF1-4419-ADA1-CA4DEA1F5D3B}" type="pres">
      <dgm:prSet presAssocID="{3AA155E9-5F27-4D65-8BEB-606C72D48217}" presName="spacer" presStyleCnt="0"/>
      <dgm:spPr/>
    </dgm:pt>
    <dgm:pt modelId="{A217820E-6030-4325-8620-C78461524F6B}" type="pres">
      <dgm:prSet presAssocID="{4F6F46BB-3BE9-4B0E-9127-B197637C34FB}" presName="parentText" presStyleLbl="node1" presStyleIdx="5" presStyleCnt="7">
        <dgm:presLayoutVars>
          <dgm:chMax val="0"/>
          <dgm:bulletEnabled val="1"/>
        </dgm:presLayoutVars>
      </dgm:prSet>
      <dgm:spPr/>
    </dgm:pt>
    <dgm:pt modelId="{C145775F-F88A-4334-9BD0-A9368E65AEF5}" type="pres">
      <dgm:prSet presAssocID="{B3BC7889-01E2-4AE2-9071-0B24E8A31774}" presName="spacer" presStyleCnt="0"/>
      <dgm:spPr/>
    </dgm:pt>
    <dgm:pt modelId="{7B414841-1591-438A-8F3B-19E5094CE2EB}" type="pres">
      <dgm:prSet presAssocID="{8AFDD2DD-BC02-4BCD-B6DB-CEBEC1BA8EDC}" presName="parentText" presStyleLbl="node1" presStyleIdx="6" presStyleCnt="7">
        <dgm:presLayoutVars>
          <dgm:chMax val="0"/>
          <dgm:bulletEnabled val="1"/>
        </dgm:presLayoutVars>
      </dgm:prSet>
      <dgm:spPr/>
    </dgm:pt>
  </dgm:ptLst>
  <dgm:cxnLst>
    <dgm:cxn modelId="{A0EC250A-FBEB-467C-9BFB-5C1C11C49C69}" srcId="{6FA183D6-FFA7-4B7F-9CFA-9FFAFD53C229}" destId="{50EFFC1E-71C6-499D-8B24-9786A4313765}" srcOrd="4" destOrd="0" parTransId="{AC2BF577-D5DE-4FCC-8E5D-11C6B2B95F04}" sibTransId="{3AA155E9-5F27-4D65-8BEB-606C72D48217}"/>
    <dgm:cxn modelId="{C6E2E10C-487E-4FBA-BF14-61A04FBF7781}" type="presOf" srcId="{C9903250-FE67-442A-BAF8-F6BEE11BD57D}" destId="{465DE7FC-9BBD-439F-8B1B-0047B4EEC1C2}" srcOrd="0" destOrd="0" presId="urn:microsoft.com/office/officeart/2005/8/layout/vList2"/>
    <dgm:cxn modelId="{70E5B013-324B-400A-A925-5E235622DC91}" type="presOf" srcId="{727C70C2-223C-4FDA-AB3F-666F20D9FA91}" destId="{2F215758-D637-482B-A6EB-A1CA314CDC4B}" srcOrd="0" destOrd="0" presId="urn:microsoft.com/office/officeart/2005/8/layout/vList2"/>
    <dgm:cxn modelId="{15AC2425-0C1F-4C0D-ADFC-1CBEAA19A6EE}" type="presOf" srcId="{50EFFC1E-71C6-499D-8B24-9786A4313765}" destId="{B54E5AAF-852E-4CC6-A0C7-FBBA76BD6CD8}" srcOrd="0" destOrd="0" presId="urn:microsoft.com/office/officeart/2005/8/layout/vList2"/>
    <dgm:cxn modelId="{63ED4829-6A12-4B89-BFF9-87099E939BEA}" type="presOf" srcId="{DF9031E4-D970-4548-9204-53DFF8488A60}" destId="{188E13F9-E571-49C8-BD79-17AA3211D3B8}" srcOrd="0" destOrd="0" presId="urn:microsoft.com/office/officeart/2005/8/layout/vList2"/>
    <dgm:cxn modelId="{E7818F32-130E-4FBD-A542-81113B6BC044}" srcId="{6FA183D6-FFA7-4B7F-9CFA-9FFAFD53C229}" destId="{A502387F-A94E-4D55-AC2E-A0C5FBACE666}" srcOrd="3" destOrd="0" parTransId="{F41FA198-4BBB-40CB-BA73-7B8876A14BEE}" sibTransId="{5837AB4E-80F7-440E-BC38-6BD40C0D3849}"/>
    <dgm:cxn modelId="{E937AE39-AC8B-4416-85D7-A5A924D42762}" type="presOf" srcId="{6FA183D6-FFA7-4B7F-9CFA-9FFAFD53C229}" destId="{6E3D7B83-4610-445A-AD53-2C5C602145D7}" srcOrd="0" destOrd="0" presId="urn:microsoft.com/office/officeart/2005/8/layout/vList2"/>
    <dgm:cxn modelId="{FA784F4A-333C-4486-B5DB-5388EED1F318}" type="presOf" srcId="{4F6F46BB-3BE9-4B0E-9127-B197637C34FB}" destId="{A217820E-6030-4325-8620-C78461524F6B}" srcOrd="0" destOrd="0" presId="urn:microsoft.com/office/officeart/2005/8/layout/vList2"/>
    <dgm:cxn modelId="{B42C7A4A-E783-477C-867B-436D2912F767}" type="presOf" srcId="{A502387F-A94E-4D55-AC2E-A0C5FBACE666}" destId="{CF3182EC-C4AF-4F77-8C16-689E48468391}" srcOrd="0" destOrd="0" presId="urn:microsoft.com/office/officeart/2005/8/layout/vList2"/>
    <dgm:cxn modelId="{4AF1CE8D-6559-43FC-AF56-45A4AA36A95D}" srcId="{6FA183D6-FFA7-4B7F-9CFA-9FFAFD53C229}" destId="{8AFDD2DD-BC02-4BCD-B6DB-CEBEC1BA8EDC}" srcOrd="6" destOrd="0" parTransId="{C3DA70EC-DAF3-473D-9528-04755337E49F}" sibTransId="{F6B7CF35-4846-418B-BAA7-5AAB3B24C3B9}"/>
    <dgm:cxn modelId="{3412F4B8-A86A-400C-9566-0C390849B123}" srcId="{6FA183D6-FFA7-4B7F-9CFA-9FFAFD53C229}" destId="{C9903250-FE67-442A-BAF8-F6BEE11BD57D}" srcOrd="2" destOrd="0" parTransId="{4217F559-08ED-4D6F-A6D7-BF7E39C31EAC}" sibTransId="{13498852-0928-4689-B903-5C6D4E997328}"/>
    <dgm:cxn modelId="{59603ABD-0C3F-4F34-B832-0D54F56CEE04}" srcId="{6FA183D6-FFA7-4B7F-9CFA-9FFAFD53C229}" destId="{727C70C2-223C-4FDA-AB3F-666F20D9FA91}" srcOrd="0" destOrd="0" parTransId="{A39E69B0-D811-4CF6-93F7-A061A93E11A3}" sibTransId="{F223D99A-A0DA-4427-877F-4788013586C9}"/>
    <dgm:cxn modelId="{357900BE-CB99-45E9-95AE-DFA5261D7F4C}" srcId="{6FA183D6-FFA7-4B7F-9CFA-9FFAFD53C229}" destId="{4F6F46BB-3BE9-4B0E-9127-B197637C34FB}" srcOrd="5" destOrd="0" parTransId="{9BBDAD84-522A-46A0-AF90-D6E2224D7D1F}" sibTransId="{B3BC7889-01E2-4AE2-9071-0B24E8A31774}"/>
    <dgm:cxn modelId="{6E38EBE5-CCCF-440A-9BFD-E8D773198C73}" srcId="{6FA183D6-FFA7-4B7F-9CFA-9FFAFD53C229}" destId="{DF9031E4-D970-4548-9204-53DFF8488A60}" srcOrd="1" destOrd="0" parTransId="{4F9CE9EC-14DC-4658-B2DB-B490BBCC11DA}" sibTransId="{91F002A7-90EE-4DAA-9F9F-7B0E4E74EC63}"/>
    <dgm:cxn modelId="{5BCF97F7-5081-4AF1-911A-7731D8F3862C}" type="presOf" srcId="{8AFDD2DD-BC02-4BCD-B6DB-CEBEC1BA8EDC}" destId="{7B414841-1591-438A-8F3B-19E5094CE2EB}" srcOrd="0" destOrd="0" presId="urn:microsoft.com/office/officeart/2005/8/layout/vList2"/>
    <dgm:cxn modelId="{772D1F65-C96A-4BB6-9108-6A6F88B4754A}" type="presParOf" srcId="{6E3D7B83-4610-445A-AD53-2C5C602145D7}" destId="{2F215758-D637-482B-A6EB-A1CA314CDC4B}" srcOrd="0" destOrd="0" presId="urn:microsoft.com/office/officeart/2005/8/layout/vList2"/>
    <dgm:cxn modelId="{46D34BE8-63C2-4FEF-9A4B-D4BD52AAFB4C}" type="presParOf" srcId="{6E3D7B83-4610-445A-AD53-2C5C602145D7}" destId="{E6B4277D-6A1D-4F3A-8856-D21F7282B022}" srcOrd="1" destOrd="0" presId="urn:microsoft.com/office/officeart/2005/8/layout/vList2"/>
    <dgm:cxn modelId="{280B00C5-2D21-43FC-AB99-CDC4D9029151}" type="presParOf" srcId="{6E3D7B83-4610-445A-AD53-2C5C602145D7}" destId="{188E13F9-E571-49C8-BD79-17AA3211D3B8}" srcOrd="2" destOrd="0" presId="urn:microsoft.com/office/officeart/2005/8/layout/vList2"/>
    <dgm:cxn modelId="{22C30086-AA0A-4D34-99D3-7BDE6CC52B06}" type="presParOf" srcId="{6E3D7B83-4610-445A-AD53-2C5C602145D7}" destId="{3F3E390C-4875-47DF-9ED8-1E6ADA1C996E}" srcOrd="3" destOrd="0" presId="urn:microsoft.com/office/officeart/2005/8/layout/vList2"/>
    <dgm:cxn modelId="{287B0674-8B44-4CD5-BBED-87691E164113}" type="presParOf" srcId="{6E3D7B83-4610-445A-AD53-2C5C602145D7}" destId="{465DE7FC-9BBD-439F-8B1B-0047B4EEC1C2}" srcOrd="4" destOrd="0" presId="urn:microsoft.com/office/officeart/2005/8/layout/vList2"/>
    <dgm:cxn modelId="{0DB2D441-67C2-4CCC-9B28-523BF4C634E2}" type="presParOf" srcId="{6E3D7B83-4610-445A-AD53-2C5C602145D7}" destId="{98540454-B419-458B-AC5A-EF803CC22BAC}" srcOrd="5" destOrd="0" presId="urn:microsoft.com/office/officeart/2005/8/layout/vList2"/>
    <dgm:cxn modelId="{9A569DF5-1AA0-40F8-BD56-A0AC04DD9159}" type="presParOf" srcId="{6E3D7B83-4610-445A-AD53-2C5C602145D7}" destId="{CF3182EC-C4AF-4F77-8C16-689E48468391}" srcOrd="6" destOrd="0" presId="urn:microsoft.com/office/officeart/2005/8/layout/vList2"/>
    <dgm:cxn modelId="{8F0766E6-FD7B-4659-B9C0-3AB310AC9914}" type="presParOf" srcId="{6E3D7B83-4610-445A-AD53-2C5C602145D7}" destId="{F0E1E442-2438-4445-B99E-39FCF3D56BAA}" srcOrd="7" destOrd="0" presId="urn:microsoft.com/office/officeart/2005/8/layout/vList2"/>
    <dgm:cxn modelId="{988F8993-785F-4E05-A76E-9D6A457AC028}" type="presParOf" srcId="{6E3D7B83-4610-445A-AD53-2C5C602145D7}" destId="{B54E5AAF-852E-4CC6-A0C7-FBBA76BD6CD8}" srcOrd="8" destOrd="0" presId="urn:microsoft.com/office/officeart/2005/8/layout/vList2"/>
    <dgm:cxn modelId="{8ACBF590-8625-4776-8436-59E005175657}" type="presParOf" srcId="{6E3D7B83-4610-445A-AD53-2C5C602145D7}" destId="{EDF60FBC-0DF1-4419-ADA1-CA4DEA1F5D3B}" srcOrd="9" destOrd="0" presId="urn:microsoft.com/office/officeart/2005/8/layout/vList2"/>
    <dgm:cxn modelId="{8E2C91A9-CDEB-4B4F-8314-033CB3D74C47}" type="presParOf" srcId="{6E3D7B83-4610-445A-AD53-2C5C602145D7}" destId="{A217820E-6030-4325-8620-C78461524F6B}" srcOrd="10" destOrd="0" presId="urn:microsoft.com/office/officeart/2005/8/layout/vList2"/>
    <dgm:cxn modelId="{82FC0303-AB0B-4BEA-82C2-A669CC8F9875}" type="presParOf" srcId="{6E3D7B83-4610-445A-AD53-2C5C602145D7}" destId="{C145775F-F88A-4334-9BD0-A9368E65AEF5}" srcOrd="11" destOrd="0" presId="urn:microsoft.com/office/officeart/2005/8/layout/vList2"/>
    <dgm:cxn modelId="{D9A7686B-FBFD-484D-88D1-9C92DACCD6D4}" type="presParOf" srcId="{6E3D7B83-4610-445A-AD53-2C5C602145D7}" destId="{7B414841-1591-438A-8F3B-19E5094CE2EB}" srcOrd="12"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9C63611-151A-4625-A430-61414D6EFB17}" type="doc">
      <dgm:prSet loTypeId="urn:microsoft.com/office/officeart/2005/8/layout/default" loCatId="list" qsTypeId="urn:microsoft.com/office/officeart/2005/8/quickstyle/simple4" qsCatId="simple" csTypeId="urn:microsoft.com/office/officeart/2005/8/colors/colorful5" csCatId="colorful" phldr="1"/>
      <dgm:spPr/>
      <dgm:t>
        <a:bodyPr/>
        <a:lstStyle/>
        <a:p>
          <a:endParaRPr lang="en-US"/>
        </a:p>
      </dgm:t>
    </dgm:pt>
    <dgm:pt modelId="{689334D2-6D91-411A-AD4D-AD01A423028C}">
      <dgm:prSet/>
      <dgm:spPr/>
      <dgm:t>
        <a:bodyPr/>
        <a:lstStyle/>
        <a:p>
          <a:r>
            <a:rPr lang="en-US" dirty="0"/>
            <a:t>Enforcing the rules in a consistent and impartial manner</a:t>
          </a:r>
        </a:p>
      </dgm:t>
    </dgm:pt>
    <dgm:pt modelId="{FD288DB3-CCC2-43A5-817F-83401953CC1C}" type="parTrans" cxnId="{A0F53672-E8B5-463B-A042-F88120D7EF3E}">
      <dgm:prSet/>
      <dgm:spPr/>
      <dgm:t>
        <a:bodyPr/>
        <a:lstStyle/>
        <a:p>
          <a:endParaRPr lang="en-US"/>
        </a:p>
      </dgm:t>
    </dgm:pt>
    <dgm:pt modelId="{929141CE-8EF1-4AD7-9EFA-C13E9718492A}" type="sibTrans" cxnId="{A0F53672-E8B5-463B-A042-F88120D7EF3E}">
      <dgm:prSet/>
      <dgm:spPr/>
      <dgm:t>
        <a:bodyPr/>
        <a:lstStyle/>
        <a:p>
          <a:endParaRPr lang="en-US"/>
        </a:p>
      </dgm:t>
    </dgm:pt>
    <dgm:pt modelId="{F8668EFB-EE25-44D6-8939-6CCDB385E762}">
      <dgm:prSet/>
      <dgm:spPr/>
      <dgm:t>
        <a:bodyPr/>
        <a:lstStyle/>
        <a:p>
          <a:r>
            <a:rPr lang="en-US" dirty="0"/>
            <a:t>Treating incarcerated individuals in a polite business-like manner</a:t>
          </a:r>
        </a:p>
      </dgm:t>
    </dgm:pt>
    <dgm:pt modelId="{554694AB-E920-4B55-9614-D486A082DB07}" type="parTrans" cxnId="{51858E52-AC66-4FD7-BD0E-81542634BAD6}">
      <dgm:prSet/>
      <dgm:spPr/>
      <dgm:t>
        <a:bodyPr/>
        <a:lstStyle/>
        <a:p>
          <a:endParaRPr lang="en-US"/>
        </a:p>
      </dgm:t>
    </dgm:pt>
    <dgm:pt modelId="{1D00E738-2935-4E1D-87C5-D9950D177BD7}" type="sibTrans" cxnId="{51858E52-AC66-4FD7-BD0E-81542634BAD6}">
      <dgm:prSet/>
      <dgm:spPr/>
      <dgm:t>
        <a:bodyPr/>
        <a:lstStyle/>
        <a:p>
          <a:endParaRPr lang="en-US"/>
        </a:p>
      </dgm:t>
    </dgm:pt>
    <dgm:pt modelId="{E17F425E-7F79-4904-89CB-07FBAFD666A3}">
      <dgm:prSet/>
      <dgm:spPr/>
      <dgm:t>
        <a:bodyPr/>
        <a:lstStyle/>
        <a:p>
          <a:r>
            <a:rPr lang="en-US" dirty="0"/>
            <a:t>Following through on appropriate  request from incarcerated individuals</a:t>
          </a:r>
        </a:p>
      </dgm:t>
    </dgm:pt>
    <dgm:pt modelId="{468106C0-CF54-4427-A999-8BCF4477858E}" type="parTrans" cxnId="{0E847A46-6155-42C7-9CCB-D608D2350D02}">
      <dgm:prSet/>
      <dgm:spPr/>
      <dgm:t>
        <a:bodyPr/>
        <a:lstStyle/>
        <a:p>
          <a:endParaRPr lang="en-US"/>
        </a:p>
      </dgm:t>
    </dgm:pt>
    <dgm:pt modelId="{19C1C19F-A59D-4771-9538-5DA325F70334}" type="sibTrans" cxnId="{0E847A46-6155-42C7-9CCB-D608D2350D02}">
      <dgm:prSet/>
      <dgm:spPr/>
      <dgm:t>
        <a:bodyPr/>
        <a:lstStyle/>
        <a:p>
          <a:endParaRPr lang="en-US"/>
        </a:p>
      </dgm:t>
    </dgm:pt>
    <dgm:pt modelId="{0AB5F192-E81E-4FCC-AA1C-3392EF862A8C}">
      <dgm:prSet/>
      <dgm:spPr/>
      <dgm:t>
        <a:bodyPr/>
        <a:lstStyle/>
        <a:p>
          <a:r>
            <a:rPr lang="en-US" dirty="0"/>
            <a:t>When addressing incarcerated individuals use their surname</a:t>
          </a:r>
        </a:p>
      </dgm:t>
    </dgm:pt>
    <dgm:pt modelId="{88F81E45-2668-45D6-863C-F8BF1120EE6D}" type="parTrans" cxnId="{2E38BD8B-8FFC-468C-B571-29231DA2C8F0}">
      <dgm:prSet/>
      <dgm:spPr/>
      <dgm:t>
        <a:bodyPr/>
        <a:lstStyle/>
        <a:p>
          <a:endParaRPr lang="en-US"/>
        </a:p>
      </dgm:t>
    </dgm:pt>
    <dgm:pt modelId="{2A196BF7-3D96-4790-8F5E-19A1C71677C6}" type="sibTrans" cxnId="{2E38BD8B-8FFC-468C-B571-29231DA2C8F0}">
      <dgm:prSet/>
      <dgm:spPr/>
      <dgm:t>
        <a:bodyPr/>
        <a:lstStyle/>
        <a:p>
          <a:endParaRPr lang="en-US"/>
        </a:p>
      </dgm:t>
    </dgm:pt>
    <dgm:pt modelId="{CD9682EE-1731-4470-89B9-95E488EB346E}">
      <dgm:prSet/>
      <dgm:spPr/>
      <dgm:t>
        <a:bodyPr/>
        <a:lstStyle/>
        <a:p>
          <a:r>
            <a:rPr lang="en-US" dirty="0"/>
            <a:t>Use professional language and conversation</a:t>
          </a:r>
        </a:p>
      </dgm:t>
    </dgm:pt>
    <dgm:pt modelId="{3F50C746-502D-4679-817A-DAD041B69F01}" type="parTrans" cxnId="{AC8C0523-0251-4A8E-B389-3E2FE14E0226}">
      <dgm:prSet/>
      <dgm:spPr/>
      <dgm:t>
        <a:bodyPr/>
        <a:lstStyle/>
        <a:p>
          <a:endParaRPr lang="en-US"/>
        </a:p>
      </dgm:t>
    </dgm:pt>
    <dgm:pt modelId="{83834343-701E-4890-ABB5-D8B09E8FD2BD}" type="sibTrans" cxnId="{AC8C0523-0251-4A8E-B389-3E2FE14E0226}">
      <dgm:prSet/>
      <dgm:spPr/>
      <dgm:t>
        <a:bodyPr/>
        <a:lstStyle/>
        <a:p>
          <a:endParaRPr lang="en-US"/>
        </a:p>
      </dgm:t>
    </dgm:pt>
    <dgm:pt modelId="{7F6F5EE4-501E-415B-87CF-896B534A1D4A}">
      <dgm:prSet/>
      <dgm:spPr/>
      <dgm:t>
        <a:bodyPr/>
        <a:lstStyle/>
        <a:p>
          <a:r>
            <a:rPr lang="en-US" dirty="0"/>
            <a:t>Be a positive role model</a:t>
          </a:r>
        </a:p>
      </dgm:t>
    </dgm:pt>
    <dgm:pt modelId="{BEDA0FCE-25E7-486B-8500-0A477FE6505D}" type="parTrans" cxnId="{471A5FA7-24F6-46DA-B849-0F4E56090D54}">
      <dgm:prSet/>
      <dgm:spPr/>
      <dgm:t>
        <a:bodyPr/>
        <a:lstStyle/>
        <a:p>
          <a:endParaRPr lang="en-US"/>
        </a:p>
      </dgm:t>
    </dgm:pt>
    <dgm:pt modelId="{A4E77B25-5911-4A25-83C1-3EC410EEB3A0}" type="sibTrans" cxnId="{471A5FA7-24F6-46DA-B849-0F4E56090D54}">
      <dgm:prSet/>
      <dgm:spPr/>
      <dgm:t>
        <a:bodyPr/>
        <a:lstStyle/>
        <a:p>
          <a:endParaRPr lang="en-US"/>
        </a:p>
      </dgm:t>
    </dgm:pt>
    <dgm:pt modelId="{E674B553-0A73-4C5C-9DB2-F43F8D183984}" type="pres">
      <dgm:prSet presAssocID="{09C63611-151A-4625-A430-61414D6EFB17}" presName="diagram" presStyleCnt="0">
        <dgm:presLayoutVars>
          <dgm:dir/>
          <dgm:resizeHandles val="exact"/>
        </dgm:presLayoutVars>
      </dgm:prSet>
      <dgm:spPr/>
    </dgm:pt>
    <dgm:pt modelId="{E668626E-D683-46BC-B33F-F1502125BFE4}" type="pres">
      <dgm:prSet presAssocID="{689334D2-6D91-411A-AD4D-AD01A423028C}" presName="node" presStyleLbl="node1" presStyleIdx="0" presStyleCnt="6">
        <dgm:presLayoutVars>
          <dgm:bulletEnabled val="1"/>
        </dgm:presLayoutVars>
      </dgm:prSet>
      <dgm:spPr/>
    </dgm:pt>
    <dgm:pt modelId="{AE1F1A4E-D591-4B95-AAAD-EA85E08784B0}" type="pres">
      <dgm:prSet presAssocID="{929141CE-8EF1-4AD7-9EFA-C13E9718492A}" presName="sibTrans" presStyleCnt="0"/>
      <dgm:spPr/>
    </dgm:pt>
    <dgm:pt modelId="{5964B2D7-B629-4931-A7CA-F9C1EC50866F}" type="pres">
      <dgm:prSet presAssocID="{F8668EFB-EE25-44D6-8939-6CCDB385E762}" presName="node" presStyleLbl="node1" presStyleIdx="1" presStyleCnt="6">
        <dgm:presLayoutVars>
          <dgm:bulletEnabled val="1"/>
        </dgm:presLayoutVars>
      </dgm:prSet>
      <dgm:spPr/>
    </dgm:pt>
    <dgm:pt modelId="{AF86017B-AD82-47A5-95FC-87244DEB35D6}" type="pres">
      <dgm:prSet presAssocID="{1D00E738-2935-4E1D-87C5-D9950D177BD7}" presName="sibTrans" presStyleCnt="0"/>
      <dgm:spPr/>
    </dgm:pt>
    <dgm:pt modelId="{B4164AC6-1F9F-49B0-BC44-9B3317A3FABB}" type="pres">
      <dgm:prSet presAssocID="{E17F425E-7F79-4904-89CB-07FBAFD666A3}" presName="node" presStyleLbl="node1" presStyleIdx="2" presStyleCnt="6">
        <dgm:presLayoutVars>
          <dgm:bulletEnabled val="1"/>
        </dgm:presLayoutVars>
      </dgm:prSet>
      <dgm:spPr/>
    </dgm:pt>
    <dgm:pt modelId="{F2F66344-D8B1-48C9-8D68-4C13DF273C56}" type="pres">
      <dgm:prSet presAssocID="{19C1C19F-A59D-4771-9538-5DA325F70334}" presName="sibTrans" presStyleCnt="0"/>
      <dgm:spPr/>
    </dgm:pt>
    <dgm:pt modelId="{8555829B-4F39-4799-9373-BF36A6CE97C8}" type="pres">
      <dgm:prSet presAssocID="{0AB5F192-E81E-4FCC-AA1C-3392EF862A8C}" presName="node" presStyleLbl="node1" presStyleIdx="3" presStyleCnt="6">
        <dgm:presLayoutVars>
          <dgm:bulletEnabled val="1"/>
        </dgm:presLayoutVars>
      </dgm:prSet>
      <dgm:spPr/>
    </dgm:pt>
    <dgm:pt modelId="{D9865EA1-0A21-41FB-86EA-83058BC76EC4}" type="pres">
      <dgm:prSet presAssocID="{2A196BF7-3D96-4790-8F5E-19A1C71677C6}" presName="sibTrans" presStyleCnt="0"/>
      <dgm:spPr/>
    </dgm:pt>
    <dgm:pt modelId="{2252C4C9-6487-4EFA-9888-FC321C4457A4}" type="pres">
      <dgm:prSet presAssocID="{CD9682EE-1731-4470-89B9-95E488EB346E}" presName="node" presStyleLbl="node1" presStyleIdx="4" presStyleCnt="6">
        <dgm:presLayoutVars>
          <dgm:bulletEnabled val="1"/>
        </dgm:presLayoutVars>
      </dgm:prSet>
      <dgm:spPr/>
    </dgm:pt>
    <dgm:pt modelId="{AFC29926-33F6-4E90-8219-4D7B1D64260C}" type="pres">
      <dgm:prSet presAssocID="{83834343-701E-4890-ABB5-D8B09E8FD2BD}" presName="sibTrans" presStyleCnt="0"/>
      <dgm:spPr/>
    </dgm:pt>
    <dgm:pt modelId="{3A43C6E5-C727-4C16-8A69-BE91D5AB7675}" type="pres">
      <dgm:prSet presAssocID="{7F6F5EE4-501E-415B-87CF-896B534A1D4A}" presName="node" presStyleLbl="node1" presStyleIdx="5" presStyleCnt="6">
        <dgm:presLayoutVars>
          <dgm:bulletEnabled val="1"/>
        </dgm:presLayoutVars>
      </dgm:prSet>
      <dgm:spPr/>
    </dgm:pt>
  </dgm:ptLst>
  <dgm:cxnLst>
    <dgm:cxn modelId="{EDB82014-8145-4924-AC11-BB17421257C4}" type="presOf" srcId="{CD9682EE-1731-4470-89B9-95E488EB346E}" destId="{2252C4C9-6487-4EFA-9888-FC321C4457A4}" srcOrd="0" destOrd="0" presId="urn:microsoft.com/office/officeart/2005/8/layout/default"/>
    <dgm:cxn modelId="{7B5E4416-9FAE-4BB4-BEB3-56306AA18BE5}" type="presOf" srcId="{7F6F5EE4-501E-415B-87CF-896B534A1D4A}" destId="{3A43C6E5-C727-4C16-8A69-BE91D5AB7675}" srcOrd="0" destOrd="0" presId="urn:microsoft.com/office/officeart/2005/8/layout/default"/>
    <dgm:cxn modelId="{5181671D-097D-40F3-ADDD-4A66FD51E077}" type="presOf" srcId="{F8668EFB-EE25-44D6-8939-6CCDB385E762}" destId="{5964B2D7-B629-4931-A7CA-F9C1EC50866F}" srcOrd="0" destOrd="0" presId="urn:microsoft.com/office/officeart/2005/8/layout/default"/>
    <dgm:cxn modelId="{29EE1022-85E4-49CB-882C-8B196870153C}" type="presOf" srcId="{689334D2-6D91-411A-AD4D-AD01A423028C}" destId="{E668626E-D683-46BC-B33F-F1502125BFE4}" srcOrd="0" destOrd="0" presId="urn:microsoft.com/office/officeart/2005/8/layout/default"/>
    <dgm:cxn modelId="{AC8C0523-0251-4A8E-B389-3E2FE14E0226}" srcId="{09C63611-151A-4625-A430-61414D6EFB17}" destId="{CD9682EE-1731-4470-89B9-95E488EB346E}" srcOrd="4" destOrd="0" parTransId="{3F50C746-502D-4679-817A-DAD041B69F01}" sibTransId="{83834343-701E-4890-ABB5-D8B09E8FD2BD}"/>
    <dgm:cxn modelId="{0E847A46-6155-42C7-9CCB-D608D2350D02}" srcId="{09C63611-151A-4625-A430-61414D6EFB17}" destId="{E17F425E-7F79-4904-89CB-07FBAFD666A3}" srcOrd="2" destOrd="0" parTransId="{468106C0-CF54-4427-A999-8BCF4477858E}" sibTransId="{19C1C19F-A59D-4771-9538-5DA325F70334}"/>
    <dgm:cxn modelId="{A0F53672-E8B5-463B-A042-F88120D7EF3E}" srcId="{09C63611-151A-4625-A430-61414D6EFB17}" destId="{689334D2-6D91-411A-AD4D-AD01A423028C}" srcOrd="0" destOrd="0" parTransId="{FD288DB3-CCC2-43A5-817F-83401953CC1C}" sibTransId="{929141CE-8EF1-4AD7-9EFA-C13E9718492A}"/>
    <dgm:cxn modelId="{51858E52-AC66-4FD7-BD0E-81542634BAD6}" srcId="{09C63611-151A-4625-A430-61414D6EFB17}" destId="{F8668EFB-EE25-44D6-8939-6CCDB385E762}" srcOrd="1" destOrd="0" parTransId="{554694AB-E920-4B55-9614-D486A082DB07}" sibTransId="{1D00E738-2935-4E1D-87C5-D9950D177BD7}"/>
    <dgm:cxn modelId="{2E38BD8B-8FFC-468C-B571-29231DA2C8F0}" srcId="{09C63611-151A-4625-A430-61414D6EFB17}" destId="{0AB5F192-E81E-4FCC-AA1C-3392EF862A8C}" srcOrd="3" destOrd="0" parTransId="{88F81E45-2668-45D6-863C-F8BF1120EE6D}" sibTransId="{2A196BF7-3D96-4790-8F5E-19A1C71677C6}"/>
    <dgm:cxn modelId="{B1B32295-BB45-4780-9BB0-B9CBA79FC608}" type="presOf" srcId="{E17F425E-7F79-4904-89CB-07FBAFD666A3}" destId="{B4164AC6-1F9F-49B0-BC44-9B3317A3FABB}" srcOrd="0" destOrd="0" presId="urn:microsoft.com/office/officeart/2005/8/layout/default"/>
    <dgm:cxn modelId="{A7D6049D-ABF5-4582-B63F-679C07DE57B3}" type="presOf" srcId="{0AB5F192-E81E-4FCC-AA1C-3392EF862A8C}" destId="{8555829B-4F39-4799-9373-BF36A6CE97C8}" srcOrd="0" destOrd="0" presId="urn:microsoft.com/office/officeart/2005/8/layout/default"/>
    <dgm:cxn modelId="{471A5FA7-24F6-46DA-B849-0F4E56090D54}" srcId="{09C63611-151A-4625-A430-61414D6EFB17}" destId="{7F6F5EE4-501E-415B-87CF-896B534A1D4A}" srcOrd="5" destOrd="0" parTransId="{BEDA0FCE-25E7-486B-8500-0A477FE6505D}" sibTransId="{A4E77B25-5911-4A25-83C1-3EC410EEB3A0}"/>
    <dgm:cxn modelId="{EA7681F8-8D96-48FE-864C-21F075CFEAC3}" type="presOf" srcId="{09C63611-151A-4625-A430-61414D6EFB17}" destId="{E674B553-0A73-4C5C-9DB2-F43F8D183984}" srcOrd="0" destOrd="0" presId="urn:microsoft.com/office/officeart/2005/8/layout/default"/>
    <dgm:cxn modelId="{1DE77C58-5083-4793-8041-3BB05BE0B99D}" type="presParOf" srcId="{E674B553-0A73-4C5C-9DB2-F43F8D183984}" destId="{E668626E-D683-46BC-B33F-F1502125BFE4}" srcOrd="0" destOrd="0" presId="urn:microsoft.com/office/officeart/2005/8/layout/default"/>
    <dgm:cxn modelId="{953D0C6F-F372-4128-9C53-F8317E9EA8FA}" type="presParOf" srcId="{E674B553-0A73-4C5C-9DB2-F43F8D183984}" destId="{AE1F1A4E-D591-4B95-AAAD-EA85E08784B0}" srcOrd="1" destOrd="0" presId="urn:microsoft.com/office/officeart/2005/8/layout/default"/>
    <dgm:cxn modelId="{612A934A-2F66-40A6-9E84-3BE0F48FC125}" type="presParOf" srcId="{E674B553-0A73-4C5C-9DB2-F43F8D183984}" destId="{5964B2D7-B629-4931-A7CA-F9C1EC50866F}" srcOrd="2" destOrd="0" presId="urn:microsoft.com/office/officeart/2005/8/layout/default"/>
    <dgm:cxn modelId="{866B8B3C-C0C0-42C3-93D3-53FFDC859612}" type="presParOf" srcId="{E674B553-0A73-4C5C-9DB2-F43F8D183984}" destId="{AF86017B-AD82-47A5-95FC-87244DEB35D6}" srcOrd="3" destOrd="0" presId="urn:microsoft.com/office/officeart/2005/8/layout/default"/>
    <dgm:cxn modelId="{55C377E5-D093-4096-8B2B-86D016C446CB}" type="presParOf" srcId="{E674B553-0A73-4C5C-9DB2-F43F8D183984}" destId="{B4164AC6-1F9F-49B0-BC44-9B3317A3FABB}" srcOrd="4" destOrd="0" presId="urn:microsoft.com/office/officeart/2005/8/layout/default"/>
    <dgm:cxn modelId="{75021468-1A74-4205-B681-7AAD23DFBDBA}" type="presParOf" srcId="{E674B553-0A73-4C5C-9DB2-F43F8D183984}" destId="{F2F66344-D8B1-48C9-8D68-4C13DF273C56}" srcOrd="5" destOrd="0" presId="urn:microsoft.com/office/officeart/2005/8/layout/default"/>
    <dgm:cxn modelId="{9ABCAC18-93E0-4673-9EBF-8E1A4B1E9824}" type="presParOf" srcId="{E674B553-0A73-4C5C-9DB2-F43F8D183984}" destId="{8555829B-4F39-4799-9373-BF36A6CE97C8}" srcOrd="6" destOrd="0" presId="urn:microsoft.com/office/officeart/2005/8/layout/default"/>
    <dgm:cxn modelId="{E3D5A278-90E1-4518-AC24-C593A6575309}" type="presParOf" srcId="{E674B553-0A73-4C5C-9DB2-F43F8D183984}" destId="{D9865EA1-0A21-41FB-86EA-83058BC76EC4}" srcOrd="7" destOrd="0" presId="urn:microsoft.com/office/officeart/2005/8/layout/default"/>
    <dgm:cxn modelId="{9713FF41-C3B8-475B-8036-2A7EB36D3135}" type="presParOf" srcId="{E674B553-0A73-4C5C-9DB2-F43F8D183984}" destId="{2252C4C9-6487-4EFA-9888-FC321C4457A4}" srcOrd="8" destOrd="0" presId="urn:microsoft.com/office/officeart/2005/8/layout/default"/>
    <dgm:cxn modelId="{31B08E6D-C8D1-4532-8187-E42D684354BD}" type="presParOf" srcId="{E674B553-0A73-4C5C-9DB2-F43F8D183984}" destId="{AFC29926-33F6-4E90-8219-4D7B1D64260C}" srcOrd="9" destOrd="0" presId="urn:microsoft.com/office/officeart/2005/8/layout/default"/>
    <dgm:cxn modelId="{A9495629-05B9-4AB4-AF4C-2C04D607029E}" type="presParOf" srcId="{E674B553-0A73-4C5C-9DB2-F43F8D183984}" destId="{3A43C6E5-C727-4C16-8A69-BE91D5AB7675}" srcOrd="10"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9DF227-6C12-48DB-B026-97126356FFCF}">
      <dsp:nvSpPr>
        <dsp:cNvPr id="0" name=""/>
        <dsp:cNvSpPr/>
      </dsp:nvSpPr>
      <dsp:spPr>
        <a:xfrm>
          <a:off x="394" y="230404"/>
          <a:ext cx="7764466" cy="3894761"/>
        </a:xfrm>
        <a:prstGeom prst="rect">
          <a:avLst/>
        </a:prstGeom>
        <a:gradFill rotWithShape="0">
          <a:gsLst>
            <a:gs pos="0">
              <a:schemeClr val="accent5">
                <a:hueOff val="0"/>
                <a:satOff val="0"/>
                <a:lumOff val="0"/>
                <a:alphaOff val="0"/>
                <a:tint val="96000"/>
                <a:lumMod val="104000"/>
              </a:schemeClr>
            </a:gs>
            <a:gs pos="100000">
              <a:schemeClr val="accent5">
                <a:hueOff val="0"/>
                <a:satOff val="0"/>
                <a:lumOff val="0"/>
                <a:alphaOff val="0"/>
                <a:shade val="90000"/>
                <a:lumMod val="90000"/>
              </a:schemeClr>
            </a:gs>
          </a:gsLst>
          <a:lin ang="5400000" scaled="0"/>
        </a:gradFill>
        <a:ln>
          <a:noFill/>
        </a:ln>
        <a:effectLst>
          <a:outerShdw blurRad="63500" dist="25400" dir="5400000"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37160" tIns="137160" rIns="137160" bIns="137160" numCol="1" spcCol="1270" anchor="t" anchorCtr="0">
          <a:noAutofit/>
        </a:bodyPr>
        <a:lstStyle/>
        <a:p>
          <a:pPr marL="0" lvl="0" indent="0" algn="l" defTabSz="1600200">
            <a:lnSpc>
              <a:spcPct val="90000"/>
            </a:lnSpc>
            <a:spcBef>
              <a:spcPct val="0"/>
            </a:spcBef>
            <a:spcAft>
              <a:spcPct val="35000"/>
            </a:spcAft>
            <a:buNone/>
          </a:pPr>
          <a:r>
            <a:rPr lang="en-US" sz="3600" b="1" kern="1200" dirty="0"/>
            <a:t>What happens when the institution does not respond appropriately?</a:t>
          </a:r>
          <a:endParaRPr lang="en-US" sz="3600" kern="1200" dirty="0"/>
        </a:p>
        <a:p>
          <a:pPr marL="285750" lvl="1" indent="-285750" algn="l" defTabSz="1244600">
            <a:lnSpc>
              <a:spcPct val="90000"/>
            </a:lnSpc>
            <a:spcBef>
              <a:spcPct val="0"/>
            </a:spcBef>
            <a:spcAft>
              <a:spcPct val="15000"/>
            </a:spcAft>
            <a:buChar char="•"/>
          </a:pPr>
          <a:r>
            <a:rPr lang="en-US" sz="2800" kern="1200" dirty="0"/>
            <a:t>Isolation may be a relief, but it could also cause further trauma </a:t>
          </a:r>
        </a:p>
        <a:p>
          <a:pPr marL="285750" lvl="1" indent="-285750" algn="l" defTabSz="1244600">
            <a:lnSpc>
              <a:spcPct val="90000"/>
            </a:lnSpc>
            <a:spcBef>
              <a:spcPct val="0"/>
            </a:spcBef>
            <a:spcAft>
              <a:spcPct val="15000"/>
            </a:spcAft>
            <a:buChar char="•"/>
          </a:pPr>
          <a:r>
            <a:rPr lang="en-US" sz="2800" kern="1200" dirty="0"/>
            <a:t>Increased anger may cause acting out </a:t>
          </a:r>
        </a:p>
        <a:p>
          <a:pPr marL="285750" lvl="1" indent="-285750" algn="l" defTabSz="1244600">
            <a:lnSpc>
              <a:spcPct val="90000"/>
            </a:lnSpc>
            <a:spcBef>
              <a:spcPct val="0"/>
            </a:spcBef>
            <a:spcAft>
              <a:spcPct val="15000"/>
            </a:spcAft>
            <a:buChar char="•"/>
          </a:pPr>
          <a:r>
            <a:rPr lang="en-US" sz="2800" kern="1200" dirty="0"/>
            <a:t>Complex nature of “consent” can lead to self-blame </a:t>
          </a:r>
        </a:p>
        <a:p>
          <a:pPr marL="285750" lvl="1" indent="-285750" algn="l" defTabSz="1244600">
            <a:lnSpc>
              <a:spcPct val="90000"/>
            </a:lnSpc>
            <a:spcBef>
              <a:spcPct val="0"/>
            </a:spcBef>
            <a:spcAft>
              <a:spcPct val="15000"/>
            </a:spcAft>
            <a:buChar char="•"/>
          </a:pPr>
          <a:r>
            <a:rPr lang="en-US" sz="2800" kern="1200" dirty="0"/>
            <a:t>Multiple traumas</a:t>
          </a:r>
        </a:p>
      </dsp:txBody>
      <dsp:txXfrm>
        <a:off x="394" y="230404"/>
        <a:ext cx="7764466" cy="389476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532128-016B-479E-9BE4-7C24442791A2}">
      <dsp:nvSpPr>
        <dsp:cNvPr id="0" name=""/>
        <dsp:cNvSpPr/>
      </dsp:nvSpPr>
      <dsp:spPr>
        <a:xfrm>
          <a:off x="636993" y="1803"/>
          <a:ext cx="6491268" cy="3894761"/>
        </a:xfrm>
        <a:prstGeom prst="rect">
          <a:avLst/>
        </a:prstGeom>
        <a:gradFill rotWithShape="0">
          <a:gsLst>
            <a:gs pos="0">
              <a:schemeClr val="accent2">
                <a:hueOff val="0"/>
                <a:satOff val="0"/>
                <a:lumOff val="0"/>
                <a:alphaOff val="0"/>
                <a:tint val="96000"/>
                <a:lumMod val="104000"/>
              </a:schemeClr>
            </a:gs>
            <a:gs pos="100000">
              <a:schemeClr val="accent2">
                <a:hueOff val="0"/>
                <a:satOff val="0"/>
                <a:lumOff val="0"/>
                <a:alphaOff val="0"/>
                <a:shade val="90000"/>
                <a:lumMod val="90000"/>
              </a:schemeClr>
            </a:gs>
          </a:gsLst>
          <a:lin ang="5400000" scaled="0"/>
        </a:gradFill>
        <a:ln>
          <a:noFill/>
        </a:ln>
        <a:effectLst>
          <a:outerShdw blurRad="63500" dist="25400" dir="5400000"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37160" tIns="137160" rIns="137160" bIns="137160" numCol="1" spcCol="1270" anchor="t" anchorCtr="0">
          <a:noAutofit/>
        </a:bodyPr>
        <a:lstStyle/>
        <a:p>
          <a:pPr marL="0" lvl="0" indent="0" algn="l" defTabSz="1600200">
            <a:lnSpc>
              <a:spcPct val="90000"/>
            </a:lnSpc>
            <a:spcBef>
              <a:spcPct val="0"/>
            </a:spcBef>
            <a:spcAft>
              <a:spcPct val="35000"/>
            </a:spcAft>
            <a:buNone/>
          </a:pPr>
          <a:r>
            <a:rPr lang="en-US" sz="3600" b="1" kern="1200" dirty="0">
              <a:solidFill>
                <a:schemeClr val="bg1"/>
              </a:solidFill>
            </a:rPr>
            <a:t>Victim Advocacy Services:</a:t>
          </a:r>
          <a:endParaRPr lang="en-US" sz="3600" kern="1200" dirty="0">
            <a:solidFill>
              <a:schemeClr val="bg1"/>
            </a:solidFill>
          </a:endParaRPr>
        </a:p>
        <a:p>
          <a:pPr marL="285750" lvl="1" indent="-285750" algn="l" defTabSz="1244600">
            <a:lnSpc>
              <a:spcPct val="90000"/>
            </a:lnSpc>
            <a:spcBef>
              <a:spcPct val="0"/>
            </a:spcBef>
            <a:spcAft>
              <a:spcPct val="15000"/>
            </a:spcAft>
            <a:buChar char="•"/>
          </a:pPr>
          <a:r>
            <a:rPr lang="en-US" sz="2800" kern="1200" dirty="0">
              <a:solidFill>
                <a:schemeClr val="bg1"/>
              </a:solidFill>
            </a:rPr>
            <a:t>Arranged through organizations outside of IDOC</a:t>
          </a:r>
        </a:p>
        <a:p>
          <a:pPr marL="285750" lvl="1" indent="-285750" algn="l" defTabSz="1244600">
            <a:lnSpc>
              <a:spcPct val="90000"/>
            </a:lnSpc>
            <a:spcBef>
              <a:spcPct val="0"/>
            </a:spcBef>
            <a:spcAft>
              <a:spcPct val="15000"/>
            </a:spcAft>
            <a:buChar char="•"/>
          </a:pPr>
          <a:r>
            <a:rPr lang="en-US" sz="2800" kern="1200" dirty="0">
              <a:solidFill>
                <a:schemeClr val="bg1"/>
              </a:solidFill>
            </a:rPr>
            <a:t>Accompany victims during the forensic exam</a:t>
          </a:r>
        </a:p>
        <a:p>
          <a:pPr marL="285750" lvl="1" indent="-285750" algn="l" defTabSz="1244600">
            <a:lnSpc>
              <a:spcPct val="90000"/>
            </a:lnSpc>
            <a:spcBef>
              <a:spcPct val="0"/>
            </a:spcBef>
            <a:spcAft>
              <a:spcPct val="15000"/>
            </a:spcAft>
            <a:buChar char="•"/>
          </a:pPr>
          <a:r>
            <a:rPr lang="en-US" sz="2800" kern="1200" dirty="0">
              <a:solidFill>
                <a:schemeClr val="bg1"/>
              </a:solidFill>
            </a:rPr>
            <a:t>Provide follow up counseling if requested by the victim</a:t>
          </a:r>
        </a:p>
        <a:p>
          <a:pPr marL="285750" lvl="1" indent="-285750" algn="l" defTabSz="1244600">
            <a:lnSpc>
              <a:spcPct val="90000"/>
            </a:lnSpc>
            <a:spcBef>
              <a:spcPct val="0"/>
            </a:spcBef>
            <a:spcAft>
              <a:spcPct val="15000"/>
            </a:spcAft>
            <a:buChar char="•"/>
          </a:pPr>
          <a:r>
            <a:rPr lang="en-US" sz="2800" kern="1200" dirty="0">
              <a:solidFill>
                <a:schemeClr val="bg1"/>
              </a:solidFill>
            </a:rPr>
            <a:t>Can provide support after incarceration</a:t>
          </a:r>
        </a:p>
      </dsp:txBody>
      <dsp:txXfrm>
        <a:off x="636993" y="1803"/>
        <a:ext cx="6491268" cy="389476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DBAD3F-9516-4385-AA43-8307E5FEC6A4}">
      <dsp:nvSpPr>
        <dsp:cNvPr id="0" name=""/>
        <dsp:cNvSpPr/>
      </dsp:nvSpPr>
      <dsp:spPr>
        <a:xfrm>
          <a:off x="636993" y="1803"/>
          <a:ext cx="6491268" cy="3894761"/>
        </a:xfrm>
        <a:prstGeom prst="rect">
          <a:avLst/>
        </a:prstGeom>
        <a:gradFill rotWithShape="0">
          <a:gsLst>
            <a:gs pos="0">
              <a:schemeClr val="accent2">
                <a:hueOff val="0"/>
                <a:satOff val="0"/>
                <a:lumOff val="0"/>
                <a:alphaOff val="0"/>
                <a:tint val="96000"/>
                <a:lumMod val="104000"/>
              </a:schemeClr>
            </a:gs>
            <a:gs pos="100000">
              <a:schemeClr val="accent2">
                <a:hueOff val="0"/>
                <a:satOff val="0"/>
                <a:lumOff val="0"/>
                <a:alphaOff val="0"/>
                <a:shade val="90000"/>
                <a:lumMod val="90000"/>
              </a:schemeClr>
            </a:gs>
          </a:gsLst>
          <a:lin ang="5400000" scaled="0"/>
        </a:gradFill>
        <a:ln>
          <a:noFill/>
        </a:ln>
        <a:effectLst>
          <a:outerShdw blurRad="63500" dist="25400" dir="5400000"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63830" tIns="163830" rIns="163830" bIns="163830" numCol="1" spcCol="1270" anchor="t" anchorCtr="0">
          <a:noAutofit/>
        </a:bodyPr>
        <a:lstStyle/>
        <a:p>
          <a:pPr marL="0" lvl="0" indent="0" algn="l" defTabSz="1911350">
            <a:lnSpc>
              <a:spcPct val="90000"/>
            </a:lnSpc>
            <a:spcBef>
              <a:spcPct val="0"/>
            </a:spcBef>
            <a:spcAft>
              <a:spcPct val="35000"/>
            </a:spcAft>
            <a:buNone/>
          </a:pPr>
          <a:r>
            <a:rPr lang="en-US" sz="4300" b="1" kern="1200" dirty="0"/>
            <a:t>PTSD Acute Phase Signs:</a:t>
          </a:r>
          <a:endParaRPr lang="en-US" sz="4300" kern="1200" dirty="0"/>
        </a:p>
        <a:p>
          <a:pPr marL="285750" lvl="1" indent="-285750" algn="l" defTabSz="1511300">
            <a:lnSpc>
              <a:spcPct val="90000"/>
            </a:lnSpc>
            <a:spcBef>
              <a:spcPct val="0"/>
            </a:spcBef>
            <a:spcAft>
              <a:spcPct val="15000"/>
            </a:spcAft>
            <a:buChar char="•"/>
          </a:pPr>
          <a:r>
            <a:rPr lang="en-US" sz="3400" kern="1200" dirty="0"/>
            <a:t>Fear at inappropriate or unusual times</a:t>
          </a:r>
        </a:p>
        <a:p>
          <a:pPr marL="285750" lvl="1" indent="-285750" algn="l" defTabSz="1511300">
            <a:lnSpc>
              <a:spcPct val="90000"/>
            </a:lnSpc>
            <a:spcBef>
              <a:spcPct val="0"/>
            </a:spcBef>
            <a:spcAft>
              <a:spcPct val="15000"/>
            </a:spcAft>
            <a:buChar char="•"/>
          </a:pPr>
          <a:r>
            <a:rPr lang="en-US" sz="3400" kern="1200" dirty="0"/>
            <a:t>Anger at inappropriate or unusual times</a:t>
          </a:r>
        </a:p>
        <a:p>
          <a:pPr marL="285750" lvl="1" indent="-285750" algn="l" defTabSz="1511300">
            <a:lnSpc>
              <a:spcPct val="90000"/>
            </a:lnSpc>
            <a:spcBef>
              <a:spcPct val="0"/>
            </a:spcBef>
            <a:spcAft>
              <a:spcPct val="15000"/>
            </a:spcAft>
            <a:buChar char="•"/>
          </a:pPr>
          <a:r>
            <a:rPr lang="en-US" sz="3400" kern="1200" dirty="0"/>
            <a:t>Outward emotional responses</a:t>
          </a:r>
        </a:p>
      </dsp:txBody>
      <dsp:txXfrm>
        <a:off x="636993" y="1803"/>
        <a:ext cx="6491268" cy="389476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215758-D637-482B-A6EB-A1CA314CDC4B}">
      <dsp:nvSpPr>
        <dsp:cNvPr id="0" name=""/>
        <dsp:cNvSpPr/>
      </dsp:nvSpPr>
      <dsp:spPr>
        <a:xfrm>
          <a:off x="0" y="484200"/>
          <a:ext cx="5562600" cy="702000"/>
        </a:xfrm>
        <a:prstGeom prst="roundRect">
          <a:avLst/>
        </a:prstGeom>
        <a:solidFill>
          <a:schemeClr val="accent5">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kern="1200" dirty="0"/>
            <a:t>Failure to report rule violations</a:t>
          </a:r>
        </a:p>
      </dsp:txBody>
      <dsp:txXfrm>
        <a:off x="34269" y="518469"/>
        <a:ext cx="5494062" cy="633462"/>
      </dsp:txXfrm>
    </dsp:sp>
    <dsp:sp modelId="{188E13F9-E571-49C8-BD79-17AA3211D3B8}">
      <dsp:nvSpPr>
        <dsp:cNvPr id="0" name=""/>
        <dsp:cNvSpPr/>
      </dsp:nvSpPr>
      <dsp:spPr>
        <a:xfrm>
          <a:off x="0" y="1272600"/>
          <a:ext cx="5562600" cy="702000"/>
        </a:xfrm>
        <a:prstGeom prst="roundRect">
          <a:avLst/>
        </a:prstGeom>
        <a:solidFill>
          <a:schemeClr val="accent5">
            <a:hueOff val="0"/>
            <a:satOff val="0"/>
            <a:lumOff val="-1177"/>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kern="1200" dirty="0"/>
            <a:t>Indecent exposure</a:t>
          </a:r>
        </a:p>
      </dsp:txBody>
      <dsp:txXfrm>
        <a:off x="34269" y="1306869"/>
        <a:ext cx="5494062" cy="633462"/>
      </dsp:txXfrm>
    </dsp:sp>
    <dsp:sp modelId="{465DE7FC-9BBD-439F-8B1B-0047B4EEC1C2}">
      <dsp:nvSpPr>
        <dsp:cNvPr id="0" name=""/>
        <dsp:cNvSpPr/>
      </dsp:nvSpPr>
      <dsp:spPr>
        <a:xfrm>
          <a:off x="0" y="2061000"/>
          <a:ext cx="5562600" cy="702000"/>
        </a:xfrm>
        <a:prstGeom prst="roundRect">
          <a:avLst/>
        </a:prstGeom>
        <a:solidFill>
          <a:schemeClr val="accent5">
            <a:hueOff val="0"/>
            <a:satOff val="0"/>
            <a:lumOff val="-2354"/>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kern="1200" dirty="0"/>
            <a:t>Talking about personal matters</a:t>
          </a:r>
        </a:p>
      </dsp:txBody>
      <dsp:txXfrm>
        <a:off x="34269" y="2095269"/>
        <a:ext cx="5494062" cy="633462"/>
      </dsp:txXfrm>
    </dsp:sp>
    <dsp:sp modelId="{CF3182EC-C4AF-4F77-8C16-689E48468391}">
      <dsp:nvSpPr>
        <dsp:cNvPr id="0" name=""/>
        <dsp:cNvSpPr/>
      </dsp:nvSpPr>
      <dsp:spPr>
        <a:xfrm>
          <a:off x="0" y="2849400"/>
          <a:ext cx="5562600" cy="702000"/>
        </a:xfrm>
        <a:prstGeom prst="roundRect">
          <a:avLst/>
        </a:prstGeom>
        <a:solidFill>
          <a:schemeClr val="accent5">
            <a:hueOff val="0"/>
            <a:satOff val="0"/>
            <a:lumOff val="-353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kern="1200" dirty="0"/>
            <a:t>Showing favoritism</a:t>
          </a:r>
        </a:p>
      </dsp:txBody>
      <dsp:txXfrm>
        <a:off x="34269" y="2883669"/>
        <a:ext cx="5494062" cy="633462"/>
      </dsp:txXfrm>
    </dsp:sp>
    <dsp:sp modelId="{B54E5AAF-852E-4CC6-A0C7-FBBA76BD6CD8}">
      <dsp:nvSpPr>
        <dsp:cNvPr id="0" name=""/>
        <dsp:cNvSpPr/>
      </dsp:nvSpPr>
      <dsp:spPr>
        <a:xfrm>
          <a:off x="0" y="3637800"/>
          <a:ext cx="5562600" cy="702000"/>
        </a:xfrm>
        <a:prstGeom prst="roundRect">
          <a:avLst/>
        </a:prstGeom>
        <a:solidFill>
          <a:schemeClr val="accent5">
            <a:hueOff val="0"/>
            <a:satOff val="0"/>
            <a:lumOff val="-4707"/>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kern="1200" dirty="0"/>
            <a:t>Doing favors</a:t>
          </a:r>
        </a:p>
      </dsp:txBody>
      <dsp:txXfrm>
        <a:off x="34269" y="3672069"/>
        <a:ext cx="5494062" cy="633462"/>
      </dsp:txXfrm>
    </dsp:sp>
    <dsp:sp modelId="{A217820E-6030-4325-8620-C78461524F6B}">
      <dsp:nvSpPr>
        <dsp:cNvPr id="0" name=""/>
        <dsp:cNvSpPr/>
      </dsp:nvSpPr>
      <dsp:spPr>
        <a:xfrm>
          <a:off x="0" y="4426200"/>
          <a:ext cx="5562600" cy="702000"/>
        </a:xfrm>
        <a:prstGeom prst="roundRect">
          <a:avLst/>
        </a:prstGeom>
        <a:solidFill>
          <a:schemeClr val="accent5">
            <a:hueOff val="0"/>
            <a:satOff val="0"/>
            <a:lumOff val="-5884"/>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kern="1200" dirty="0"/>
            <a:t>Having them do favors for you</a:t>
          </a:r>
        </a:p>
      </dsp:txBody>
      <dsp:txXfrm>
        <a:off x="34269" y="4460469"/>
        <a:ext cx="5494062" cy="633462"/>
      </dsp:txXfrm>
    </dsp:sp>
    <dsp:sp modelId="{7B414841-1591-438A-8F3B-19E5094CE2EB}">
      <dsp:nvSpPr>
        <dsp:cNvPr id="0" name=""/>
        <dsp:cNvSpPr/>
      </dsp:nvSpPr>
      <dsp:spPr>
        <a:xfrm>
          <a:off x="0" y="5214600"/>
          <a:ext cx="5562600" cy="702000"/>
        </a:xfrm>
        <a:prstGeom prst="roundRect">
          <a:avLst/>
        </a:prstGeom>
        <a:solidFill>
          <a:schemeClr val="accent5">
            <a:hueOff val="0"/>
            <a:satOff val="0"/>
            <a:lumOff val="-7061"/>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kern="1200" dirty="0"/>
            <a:t>Physical abuse</a:t>
          </a:r>
        </a:p>
      </dsp:txBody>
      <dsp:txXfrm>
        <a:off x="34269" y="5248869"/>
        <a:ext cx="5494062" cy="63346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68626E-D683-46BC-B33F-F1502125BFE4}">
      <dsp:nvSpPr>
        <dsp:cNvPr id="0" name=""/>
        <dsp:cNvSpPr/>
      </dsp:nvSpPr>
      <dsp:spPr>
        <a:xfrm>
          <a:off x="0" y="737546"/>
          <a:ext cx="2690812" cy="1614487"/>
        </a:xfrm>
        <a:prstGeom prst="rect">
          <a:avLst/>
        </a:prstGeom>
        <a:gradFill rotWithShape="0">
          <a:gsLst>
            <a:gs pos="0">
              <a:schemeClr val="accent5">
                <a:hueOff val="0"/>
                <a:satOff val="0"/>
                <a:lumOff val="0"/>
                <a:alphaOff val="0"/>
                <a:tint val="96000"/>
                <a:lumMod val="104000"/>
              </a:schemeClr>
            </a:gs>
            <a:gs pos="100000">
              <a:schemeClr val="accent5">
                <a:hueOff val="0"/>
                <a:satOff val="0"/>
                <a:lumOff val="0"/>
                <a:alphaOff val="0"/>
                <a:shade val="90000"/>
                <a:lumMod val="90000"/>
              </a:schemeClr>
            </a:gs>
          </a:gsLst>
          <a:lin ang="5400000" scaled="0"/>
        </a:gradFill>
        <a:ln>
          <a:noFill/>
        </a:ln>
        <a:effectLst>
          <a:outerShdw blurRad="63500" dist="25400" dir="5400000"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Enforcing the rules in a consistent and impartial manner</a:t>
          </a:r>
        </a:p>
      </dsp:txBody>
      <dsp:txXfrm>
        <a:off x="0" y="737546"/>
        <a:ext cx="2690812" cy="1614487"/>
      </dsp:txXfrm>
    </dsp:sp>
    <dsp:sp modelId="{5964B2D7-B629-4931-A7CA-F9C1EC50866F}">
      <dsp:nvSpPr>
        <dsp:cNvPr id="0" name=""/>
        <dsp:cNvSpPr/>
      </dsp:nvSpPr>
      <dsp:spPr>
        <a:xfrm>
          <a:off x="2959893" y="737546"/>
          <a:ext cx="2690812" cy="1614487"/>
        </a:xfrm>
        <a:prstGeom prst="rect">
          <a:avLst/>
        </a:prstGeom>
        <a:gradFill rotWithShape="0">
          <a:gsLst>
            <a:gs pos="0">
              <a:schemeClr val="accent5">
                <a:hueOff val="0"/>
                <a:satOff val="0"/>
                <a:lumOff val="-1412"/>
                <a:alphaOff val="0"/>
                <a:tint val="96000"/>
                <a:lumMod val="104000"/>
              </a:schemeClr>
            </a:gs>
            <a:gs pos="100000">
              <a:schemeClr val="accent5">
                <a:hueOff val="0"/>
                <a:satOff val="0"/>
                <a:lumOff val="-1412"/>
                <a:alphaOff val="0"/>
                <a:shade val="90000"/>
                <a:lumMod val="90000"/>
              </a:schemeClr>
            </a:gs>
          </a:gsLst>
          <a:lin ang="5400000" scaled="0"/>
        </a:gradFill>
        <a:ln>
          <a:noFill/>
        </a:ln>
        <a:effectLst>
          <a:outerShdw blurRad="63500" dist="25400" dir="5400000"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Treating incarcerated individuals in a polite business-like manner</a:t>
          </a:r>
        </a:p>
      </dsp:txBody>
      <dsp:txXfrm>
        <a:off x="2959893" y="737546"/>
        <a:ext cx="2690812" cy="1614487"/>
      </dsp:txXfrm>
    </dsp:sp>
    <dsp:sp modelId="{B4164AC6-1F9F-49B0-BC44-9B3317A3FABB}">
      <dsp:nvSpPr>
        <dsp:cNvPr id="0" name=""/>
        <dsp:cNvSpPr/>
      </dsp:nvSpPr>
      <dsp:spPr>
        <a:xfrm>
          <a:off x="5919787" y="737546"/>
          <a:ext cx="2690812" cy="1614487"/>
        </a:xfrm>
        <a:prstGeom prst="rect">
          <a:avLst/>
        </a:prstGeom>
        <a:gradFill rotWithShape="0">
          <a:gsLst>
            <a:gs pos="0">
              <a:schemeClr val="accent5">
                <a:hueOff val="0"/>
                <a:satOff val="0"/>
                <a:lumOff val="-2824"/>
                <a:alphaOff val="0"/>
                <a:tint val="96000"/>
                <a:lumMod val="104000"/>
              </a:schemeClr>
            </a:gs>
            <a:gs pos="100000">
              <a:schemeClr val="accent5">
                <a:hueOff val="0"/>
                <a:satOff val="0"/>
                <a:lumOff val="-2824"/>
                <a:alphaOff val="0"/>
                <a:shade val="90000"/>
                <a:lumMod val="90000"/>
              </a:schemeClr>
            </a:gs>
          </a:gsLst>
          <a:lin ang="5400000" scaled="0"/>
        </a:gradFill>
        <a:ln>
          <a:noFill/>
        </a:ln>
        <a:effectLst>
          <a:outerShdw blurRad="63500" dist="25400" dir="5400000"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Following through on appropriate  request from incarcerated individuals</a:t>
          </a:r>
        </a:p>
      </dsp:txBody>
      <dsp:txXfrm>
        <a:off x="5919787" y="737546"/>
        <a:ext cx="2690812" cy="1614487"/>
      </dsp:txXfrm>
    </dsp:sp>
    <dsp:sp modelId="{8555829B-4F39-4799-9373-BF36A6CE97C8}">
      <dsp:nvSpPr>
        <dsp:cNvPr id="0" name=""/>
        <dsp:cNvSpPr/>
      </dsp:nvSpPr>
      <dsp:spPr>
        <a:xfrm>
          <a:off x="0" y="2621115"/>
          <a:ext cx="2690812" cy="1614487"/>
        </a:xfrm>
        <a:prstGeom prst="rect">
          <a:avLst/>
        </a:prstGeom>
        <a:gradFill rotWithShape="0">
          <a:gsLst>
            <a:gs pos="0">
              <a:schemeClr val="accent5">
                <a:hueOff val="0"/>
                <a:satOff val="0"/>
                <a:lumOff val="-4237"/>
                <a:alphaOff val="0"/>
                <a:tint val="96000"/>
                <a:lumMod val="104000"/>
              </a:schemeClr>
            </a:gs>
            <a:gs pos="100000">
              <a:schemeClr val="accent5">
                <a:hueOff val="0"/>
                <a:satOff val="0"/>
                <a:lumOff val="-4237"/>
                <a:alphaOff val="0"/>
                <a:shade val="90000"/>
                <a:lumMod val="90000"/>
              </a:schemeClr>
            </a:gs>
          </a:gsLst>
          <a:lin ang="5400000" scaled="0"/>
        </a:gradFill>
        <a:ln>
          <a:noFill/>
        </a:ln>
        <a:effectLst>
          <a:outerShdw blurRad="63500" dist="25400" dir="5400000"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When addressing incarcerated individuals use their surname</a:t>
          </a:r>
        </a:p>
      </dsp:txBody>
      <dsp:txXfrm>
        <a:off x="0" y="2621115"/>
        <a:ext cx="2690812" cy="1614487"/>
      </dsp:txXfrm>
    </dsp:sp>
    <dsp:sp modelId="{2252C4C9-6487-4EFA-9888-FC321C4457A4}">
      <dsp:nvSpPr>
        <dsp:cNvPr id="0" name=""/>
        <dsp:cNvSpPr/>
      </dsp:nvSpPr>
      <dsp:spPr>
        <a:xfrm>
          <a:off x="2959893" y="2621115"/>
          <a:ext cx="2690812" cy="1614487"/>
        </a:xfrm>
        <a:prstGeom prst="rect">
          <a:avLst/>
        </a:prstGeom>
        <a:gradFill rotWithShape="0">
          <a:gsLst>
            <a:gs pos="0">
              <a:schemeClr val="accent5">
                <a:hueOff val="0"/>
                <a:satOff val="0"/>
                <a:lumOff val="-5649"/>
                <a:alphaOff val="0"/>
                <a:tint val="96000"/>
                <a:lumMod val="104000"/>
              </a:schemeClr>
            </a:gs>
            <a:gs pos="100000">
              <a:schemeClr val="accent5">
                <a:hueOff val="0"/>
                <a:satOff val="0"/>
                <a:lumOff val="-5649"/>
                <a:alphaOff val="0"/>
                <a:shade val="90000"/>
                <a:lumMod val="90000"/>
              </a:schemeClr>
            </a:gs>
          </a:gsLst>
          <a:lin ang="5400000" scaled="0"/>
        </a:gradFill>
        <a:ln>
          <a:noFill/>
        </a:ln>
        <a:effectLst>
          <a:outerShdw blurRad="63500" dist="25400" dir="5400000"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Use professional language and conversation</a:t>
          </a:r>
        </a:p>
      </dsp:txBody>
      <dsp:txXfrm>
        <a:off x="2959893" y="2621115"/>
        <a:ext cx="2690812" cy="1614487"/>
      </dsp:txXfrm>
    </dsp:sp>
    <dsp:sp modelId="{3A43C6E5-C727-4C16-8A69-BE91D5AB7675}">
      <dsp:nvSpPr>
        <dsp:cNvPr id="0" name=""/>
        <dsp:cNvSpPr/>
      </dsp:nvSpPr>
      <dsp:spPr>
        <a:xfrm>
          <a:off x="5919787" y="2621115"/>
          <a:ext cx="2690812" cy="1614487"/>
        </a:xfrm>
        <a:prstGeom prst="rect">
          <a:avLst/>
        </a:prstGeom>
        <a:gradFill rotWithShape="0">
          <a:gsLst>
            <a:gs pos="0">
              <a:schemeClr val="accent5">
                <a:hueOff val="0"/>
                <a:satOff val="0"/>
                <a:lumOff val="-7061"/>
                <a:alphaOff val="0"/>
                <a:tint val="96000"/>
                <a:lumMod val="104000"/>
              </a:schemeClr>
            </a:gs>
            <a:gs pos="100000">
              <a:schemeClr val="accent5">
                <a:hueOff val="0"/>
                <a:satOff val="0"/>
                <a:lumOff val="-7061"/>
                <a:alphaOff val="0"/>
                <a:shade val="90000"/>
                <a:lumMod val="90000"/>
              </a:schemeClr>
            </a:gs>
          </a:gsLst>
          <a:lin ang="5400000" scaled="0"/>
        </a:gradFill>
        <a:ln>
          <a:noFill/>
        </a:ln>
        <a:effectLst>
          <a:outerShdw blurRad="63500" dist="25400" dir="5400000"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Be a positive role model</a:t>
          </a:r>
        </a:p>
      </dsp:txBody>
      <dsp:txXfrm>
        <a:off x="5919787" y="2621115"/>
        <a:ext cx="2690812" cy="1614487"/>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0693" y="1769542"/>
            <a:ext cx="9440035" cy="1828801"/>
          </a:xfrm>
        </p:spPr>
        <p:txBody>
          <a:bodyPr anchor="b">
            <a:normAutofit/>
          </a:bodyPr>
          <a:lstStyle>
            <a:lvl1pPr algn="ctr">
              <a:defRPr sz="5400"/>
            </a:lvl1pPr>
          </a:lstStyle>
          <a:p>
            <a:r>
              <a:rPr lang="en-US"/>
              <a:t>Click to edit Master title style</a:t>
            </a:r>
            <a:endParaRPr lang="en-US" dirty="0"/>
          </a:p>
        </p:txBody>
      </p:sp>
      <p:sp>
        <p:nvSpPr>
          <p:cNvPr id="3" name="Subtitle 2"/>
          <p:cNvSpPr>
            <a:spLocks noGrp="1"/>
          </p:cNvSpPr>
          <p:nvPr>
            <p:ph type="subTitle" idx="1"/>
          </p:nvPr>
        </p:nvSpPr>
        <p:spPr>
          <a:xfrm>
            <a:off x="1370693" y="3598339"/>
            <a:ext cx="9440035"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eaLnBrk="1" latinLnBrk="0" hangingPunct="1"/>
            <a:fld id="{369A531C-27BD-4F28-AE0C-0FC0B3C3D6B4}" type="datetime1">
              <a:rPr lang="en-US" smtClean="0"/>
              <a:t>1/24/2022</a:t>
            </a:fld>
            <a:endParaRPr lang="en-US" dirty="0"/>
          </a:p>
        </p:txBody>
      </p:sp>
      <p:sp>
        <p:nvSpPr>
          <p:cNvPr id="5" name="Footer Placeholder 4"/>
          <p:cNvSpPr>
            <a:spLocks noGrp="1"/>
          </p:cNvSpPr>
          <p:nvPr>
            <p:ph type="ftr" sz="quarter" idx="11"/>
          </p:nvPr>
        </p:nvSpPr>
        <p:spPr/>
        <p:txBody>
          <a:bodyPr/>
          <a:lstStyle/>
          <a:p>
            <a:endParaRPr kumimoji="0" lang="en-US" dirty="0"/>
          </a:p>
        </p:txBody>
      </p:sp>
      <p:sp>
        <p:nvSpPr>
          <p:cNvPr id="6" name="Slide Number Placeholder 5"/>
          <p:cNvSpPr>
            <a:spLocks noGrp="1"/>
          </p:cNvSpPr>
          <p:nvPr>
            <p:ph type="sldNum" sz="quarter" idx="12"/>
          </p:nvPr>
        </p:nvSpPr>
        <p:spPr/>
        <p:txBody>
          <a:bodyPr/>
          <a:lstStyle/>
          <a:p>
            <a:fld id="{91974DF9-AD47-4691-BA21-BBFCE3637A9A}" type="slidenum">
              <a:rPr kumimoji="0" lang="en-US" smtClean="0"/>
              <a:pPr eaLnBrk="1" latinLnBrk="0" hangingPunct="1"/>
              <a:t>‹#›</a:t>
            </a:fld>
            <a:endParaRPr kumimoji="0" lang="en-US" dirty="0"/>
          </a:p>
        </p:txBody>
      </p:sp>
    </p:spTree>
    <p:extLst>
      <p:ext uri="{BB962C8B-B14F-4D97-AF65-F5344CB8AC3E}">
        <p14:creationId xmlns:p14="http://schemas.microsoft.com/office/powerpoint/2010/main" val="3143611348"/>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Slate-V2-S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1994" y="540085"/>
            <a:ext cx="10208013" cy="3834374"/>
          </a:xfrm>
          <a:prstGeom prst="rect">
            <a:avLst/>
          </a:prstGeom>
        </p:spPr>
      </p:pic>
      <p:sp>
        <p:nvSpPr>
          <p:cNvPr id="2" name="Title 1"/>
          <p:cNvSpPr>
            <a:spLocks noGrp="1"/>
          </p:cNvSpPr>
          <p:nvPr>
            <p:ph type="title"/>
          </p:nvPr>
        </p:nvSpPr>
        <p:spPr>
          <a:xfrm>
            <a:off x="913806" y="4565255"/>
            <a:ext cx="10355327" cy="543472"/>
          </a:xfrm>
        </p:spPr>
        <p:txBody>
          <a:bodyPr anchor="b">
            <a:normAutofit/>
          </a:bodyPr>
          <a:lstStyle>
            <a:lvl1pPr algn="ct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234956" y="695011"/>
            <a:ext cx="9714133"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913795" y="5108728"/>
            <a:ext cx="10353763" cy="682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9543B97-23D8-49CD-92E1-1FEB5C8C8784}" type="datetime1">
              <a:rPr lang="en-US" smtClean="0"/>
              <a:t>1/24/2022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5045832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3" cy="3534344"/>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5"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CE84D95-2CB6-4DDC-BBB8-FA281849AA96}" type="datetime1">
              <a:rPr lang="en-US" smtClean="0"/>
              <a:t>1/24/2022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5541778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5" y="3610034"/>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95"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1EF96A1-9FC1-4018-840C-DC3BF2E6DEE1}" type="datetime1">
              <a:rPr lang="en-US" smtClean="0"/>
              <a:t>1/24/2022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
        <p:nvSpPr>
          <p:cNvPr id="11" name="TextBox 10"/>
          <p:cNvSpPr txBox="1"/>
          <p:nvPr/>
        </p:nvSpPr>
        <p:spPr>
          <a:xfrm>
            <a:off x="836612" y="87391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437812" y="2933245"/>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6066285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795" y="2126944"/>
            <a:ext cx="10353763"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86"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eaLnBrk="1" latinLnBrk="0" hangingPunct="1"/>
            <a:fld id="{1DA6674B-72B0-4230-BFEF-344EEBE26B11}" type="datetime1">
              <a:rPr lang="en-US" smtClean="0"/>
              <a:t>1/24/2022</a:t>
            </a:fld>
            <a:endParaRPr lang="en-US" sz="1000" dirty="0">
              <a:solidFill>
                <a:schemeClr val="tx2"/>
              </a:solidFill>
            </a:endParaRPr>
          </a:p>
        </p:txBody>
      </p:sp>
      <p:sp>
        <p:nvSpPr>
          <p:cNvPr id="6" name="Footer Placeholder 5"/>
          <p:cNvSpPr>
            <a:spLocks noGrp="1"/>
          </p:cNvSpPr>
          <p:nvPr>
            <p:ph type="ftr" sz="quarter" idx="11"/>
          </p:nvPr>
        </p:nvSpPr>
        <p:spPr/>
        <p:txBody>
          <a:bodyPr/>
          <a:lstStyle/>
          <a:p>
            <a:pPr algn="r" eaLnBrk="1" latinLnBrk="0" hangingPunct="1"/>
            <a:endParaRPr kumimoji="0" lang="en-US" sz="1000" dirty="0">
              <a:solidFill>
                <a:schemeClr val="tx2"/>
              </a:solidFill>
            </a:endParaRPr>
          </a:p>
        </p:txBody>
      </p:sp>
      <p:sp>
        <p:nvSpPr>
          <p:cNvPr id="7" name="Slide Number Placeholder 6"/>
          <p:cNvSpPr>
            <a:spLocks noGrp="1"/>
          </p:cNvSpPr>
          <p:nvPr>
            <p:ph type="sldNum" sz="quarter" idx="12"/>
          </p:nvPr>
        </p:nvSpPr>
        <p:spPr/>
        <p:txBody>
          <a:bodyPr/>
          <a:lstStyle/>
          <a:p>
            <a:pPr algn="r" eaLnBrk="1" latinLnBrk="0" hangingPunct="1"/>
            <a:fld id="{BC5217A8-0E06-4059-AC45-433E2E67A85D}" type="slidenum">
              <a:rPr kumimoji="0" lang="en-US" smtClean="0"/>
              <a:pPr algn="r" eaLnBrk="1" latinLnBrk="0" hangingPunct="1"/>
              <a:t>‹#›</a:t>
            </a:fld>
            <a:endParaRPr kumimoji="0" lang="en-US" sz="1100" dirty="0">
              <a:solidFill>
                <a:schemeClr val="tx2"/>
              </a:solidFill>
            </a:endParaRPr>
          </a:p>
        </p:txBody>
      </p:sp>
    </p:spTree>
    <p:extLst>
      <p:ext uri="{BB962C8B-B14F-4D97-AF65-F5344CB8AC3E}">
        <p14:creationId xmlns:p14="http://schemas.microsoft.com/office/powerpoint/2010/main" val="20175801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3" cy="970450"/>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5"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9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46711"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143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66572"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66572"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67F135FB-B591-4997-B3BF-0308D20612B2}" type="datetime1">
              <a:rPr lang="en-US" smtClean="0"/>
              <a:t>1/24/2022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6513274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6" name="Picture 5" descr="Slate-V2-S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8986" y="1826045"/>
            <a:ext cx="3372061" cy="1833558"/>
          </a:xfrm>
          <a:prstGeom prst="rect">
            <a:avLst/>
          </a:prstGeom>
        </p:spPr>
      </p:pic>
      <p:pic>
        <p:nvPicPr>
          <p:cNvPr id="28" name="Picture 27" descr="Slate-V2-S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91751" y="1826045"/>
            <a:ext cx="3372061" cy="1833558"/>
          </a:xfrm>
          <a:prstGeom prst="rect">
            <a:avLst/>
          </a:prstGeom>
        </p:spPr>
      </p:pic>
      <p:pic>
        <p:nvPicPr>
          <p:cNvPr id="29" name="Picture 28" descr="Slate-V2-S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95620" y="1826045"/>
            <a:ext cx="3372061" cy="1833558"/>
          </a:xfrm>
          <a:prstGeom prst="rect">
            <a:avLst/>
          </a:prstGeom>
        </p:spPr>
      </p:pic>
      <p:sp>
        <p:nvSpPr>
          <p:cNvPr id="30" name="Title 1"/>
          <p:cNvSpPr>
            <a:spLocks noGrp="1"/>
          </p:cNvSpPr>
          <p:nvPr>
            <p:ph type="title"/>
          </p:nvPr>
        </p:nvSpPr>
        <p:spPr>
          <a:xfrm>
            <a:off x="913795" y="609600"/>
            <a:ext cx="10353763" cy="97045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018103"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1" name="Text Placeholder 3"/>
          <p:cNvSpPr>
            <a:spLocks noGrp="1"/>
          </p:cNvSpPr>
          <p:nvPr>
            <p:ph type="body" sz="half" idx="18"/>
          </p:nvPr>
        </p:nvSpPr>
        <p:spPr>
          <a:xfrm>
            <a:off x="913795" y="4480370"/>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4" name="Text Placeholder 3"/>
          <p:cNvSpPr>
            <a:spLocks noGrp="1"/>
          </p:cNvSpPr>
          <p:nvPr>
            <p:ph type="body" sz="half" idx="19"/>
          </p:nvPr>
        </p:nvSpPr>
        <p:spPr>
          <a:xfrm>
            <a:off x="4441434" y="4480369"/>
            <a:ext cx="3302337"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075699"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7" name="Text Placeholder 3"/>
          <p:cNvSpPr>
            <a:spLocks noGrp="1"/>
          </p:cNvSpPr>
          <p:nvPr>
            <p:ph type="body" sz="half" idx="20"/>
          </p:nvPr>
        </p:nvSpPr>
        <p:spPr>
          <a:xfrm>
            <a:off x="7966572" y="4480367"/>
            <a:ext cx="3300984" cy="131083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2A53AEFC-7101-4167-A861-A088D19353EE}" type="datetime1">
              <a:rPr lang="en-US" smtClean="0"/>
              <a:t>1/24/2022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7161262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eaLnBrk="1" latinLnBrk="0" hangingPunct="1"/>
            <a:fld id="{ACB484E9-6EE4-4733-8719-E178BB00C511}" type="datetime1">
              <a:rPr lang="en-US" smtClean="0"/>
              <a:t>1/24/2022</a:t>
            </a:fld>
            <a:endParaRPr lang="en-US" dirty="0"/>
          </a:p>
        </p:txBody>
      </p:sp>
      <p:sp>
        <p:nvSpPr>
          <p:cNvPr id="5" name="Footer Placeholder 4"/>
          <p:cNvSpPr>
            <a:spLocks noGrp="1"/>
          </p:cNvSpPr>
          <p:nvPr>
            <p:ph type="ftr" sz="quarter" idx="11"/>
          </p:nvPr>
        </p:nvSpPr>
        <p:spPr/>
        <p:txBody>
          <a:bodyPr/>
          <a:lstStyle/>
          <a:p>
            <a:endParaRPr kumimoji="0" lang="en-US" dirty="0"/>
          </a:p>
        </p:txBody>
      </p:sp>
      <p:sp>
        <p:nvSpPr>
          <p:cNvPr id="6" name="Slide Number Placeholder 5"/>
          <p:cNvSpPr>
            <a:spLocks noGrp="1"/>
          </p:cNvSpPr>
          <p:nvPr>
            <p:ph type="sldNum" sz="quarter" idx="12"/>
          </p:nvPr>
        </p:nvSpPr>
        <p:spPr/>
        <p:txBody>
          <a:bodyPr/>
          <a:lstStyle/>
          <a:p>
            <a:fld id="{91974DF9-AD47-4691-BA21-BBFCE3637A9A}" type="slidenum">
              <a:rPr kumimoji="0" lang="en-US" smtClean="0"/>
              <a:pPr eaLnBrk="1" latinLnBrk="0" hangingPunct="1"/>
              <a:t>‹#›</a:t>
            </a:fld>
            <a:endParaRPr kumimoji="0" lang="en-US" dirty="0"/>
          </a:p>
        </p:txBody>
      </p:sp>
    </p:spTree>
    <p:extLst>
      <p:ext uri="{BB962C8B-B14F-4D97-AF65-F5344CB8AC3E}">
        <p14:creationId xmlns:p14="http://schemas.microsoft.com/office/powerpoint/2010/main" val="30562266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83070" y="609601"/>
            <a:ext cx="228448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6" y="609601"/>
            <a:ext cx="7916872" cy="5181601"/>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eaLnBrk="1" latinLnBrk="0" hangingPunct="1"/>
            <a:fld id="{DA28C95D-87DF-448D-B82A-22E81CD48544}" type="datetime1">
              <a:rPr lang="en-US" smtClean="0"/>
              <a:t>1/24/2022</a:t>
            </a:fld>
            <a:endParaRPr lang="en-US" dirty="0"/>
          </a:p>
        </p:txBody>
      </p:sp>
      <p:sp>
        <p:nvSpPr>
          <p:cNvPr id="5" name="Footer Placeholder 4"/>
          <p:cNvSpPr>
            <a:spLocks noGrp="1"/>
          </p:cNvSpPr>
          <p:nvPr>
            <p:ph type="ftr" sz="quarter" idx="11"/>
          </p:nvPr>
        </p:nvSpPr>
        <p:spPr/>
        <p:txBody>
          <a:bodyPr/>
          <a:lstStyle/>
          <a:p>
            <a:endParaRPr kumimoji="0" lang="en-US" dirty="0"/>
          </a:p>
        </p:txBody>
      </p:sp>
      <p:sp>
        <p:nvSpPr>
          <p:cNvPr id="6" name="Slide Number Placeholder 5"/>
          <p:cNvSpPr>
            <a:spLocks noGrp="1"/>
          </p:cNvSpPr>
          <p:nvPr>
            <p:ph type="sldNum" sz="quarter" idx="12"/>
          </p:nvPr>
        </p:nvSpPr>
        <p:spPr/>
        <p:txBody>
          <a:bodyPr/>
          <a:lstStyle/>
          <a:p>
            <a:fld id="{91974DF9-AD47-4691-BA21-BBFCE3637A9A}" type="slidenum">
              <a:rPr kumimoji="0" lang="en-US" smtClean="0"/>
              <a:pPr eaLnBrk="1" latinLnBrk="0" hangingPunct="1"/>
              <a:t>‹#›</a:t>
            </a:fld>
            <a:endParaRPr kumimoji="0" lang="en-US" dirty="0"/>
          </a:p>
        </p:txBody>
      </p:sp>
    </p:spTree>
    <p:extLst>
      <p:ext uri="{BB962C8B-B14F-4D97-AF65-F5344CB8AC3E}">
        <p14:creationId xmlns:p14="http://schemas.microsoft.com/office/powerpoint/2010/main" val="14109883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eaLnBrk="1" latinLnBrk="0" hangingPunct="1"/>
            <a:fld id="{98465C51-0304-4235-A52E-35CD23E3F84A}" type="datetime1">
              <a:rPr lang="en-US" smtClean="0"/>
              <a:t>1/24/2022</a:t>
            </a:fld>
            <a:endParaRPr lang="en-US" dirty="0"/>
          </a:p>
        </p:txBody>
      </p:sp>
      <p:sp>
        <p:nvSpPr>
          <p:cNvPr id="5" name="Footer Placeholder 4"/>
          <p:cNvSpPr>
            <a:spLocks noGrp="1"/>
          </p:cNvSpPr>
          <p:nvPr>
            <p:ph type="ftr" sz="quarter" idx="11"/>
          </p:nvPr>
        </p:nvSpPr>
        <p:spPr/>
        <p:txBody>
          <a:bodyPr/>
          <a:lstStyle/>
          <a:p>
            <a:endParaRPr kumimoji="0" lang="en-US" dirty="0"/>
          </a:p>
        </p:txBody>
      </p:sp>
      <p:sp>
        <p:nvSpPr>
          <p:cNvPr id="6" name="Slide Number Placeholder 5"/>
          <p:cNvSpPr>
            <a:spLocks noGrp="1"/>
          </p:cNvSpPr>
          <p:nvPr>
            <p:ph type="sldNum" sz="quarter" idx="12"/>
          </p:nvPr>
        </p:nvSpPr>
        <p:spPr/>
        <p:txBody>
          <a:bodyPr/>
          <a:lstStyle/>
          <a:p>
            <a:fld id="{91974DF9-AD47-4691-BA21-BBFCE3637A9A}" type="slidenum">
              <a:rPr kumimoji="0" lang="en-US" smtClean="0"/>
              <a:pPr eaLnBrk="1" latinLnBrk="0" hangingPunct="1"/>
              <a:t>‹#›</a:t>
            </a:fld>
            <a:endParaRPr kumimoji="0" lang="en-US" dirty="0"/>
          </a:p>
        </p:txBody>
      </p:sp>
    </p:spTree>
    <p:extLst>
      <p:ext uri="{BB962C8B-B14F-4D97-AF65-F5344CB8AC3E}">
        <p14:creationId xmlns:p14="http://schemas.microsoft.com/office/powerpoint/2010/main" val="665049663"/>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95402" y="1761069"/>
            <a:ext cx="9590551" cy="1828813"/>
          </a:xfrm>
        </p:spPr>
        <p:txBody>
          <a:bodyPr anchor="b"/>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295402" y="3589879"/>
            <a:ext cx="9590551" cy="150705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eaLnBrk="1" latinLnBrk="0" hangingPunct="1"/>
            <a:fld id="{8B0C6F05-5F75-41C7-9083-AC71C45B3523}" type="datetime1">
              <a:rPr lang="en-US" smtClean="0"/>
              <a:t>1/24/2022</a:t>
            </a:fld>
            <a:endParaRPr lang="en-US" dirty="0"/>
          </a:p>
        </p:txBody>
      </p:sp>
      <p:sp>
        <p:nvSpPr>
          <p:cNvPr id="5" name="Footer Placeholder 4"/>
          <p:cNvSpPr>
            <a:spLocks noGrp="1"/>
          </p:cNvSpPr>
          <p:nvPr>
            <p:ph type="ftr" sz="quarter" idx="11"/>
          </p:nvPr>
        </p:nvSpPr>
        <p:spPr/>
        <p:txBody>
          <a:bodyPr/>
          <a:lstStyle/>
          <a:p>
            <a:endParaRPr kumimoji="0" lang="en-US" dirty="0"/>
          </a:p>
        </p:txBody>
      </p:sp>
      <p:sp>
        <p:nvSpPr>
          <p:cNvPr id="6" name="Slide Number Placeholder 5"/>
          <p:cNvSpPr>
            <a:spLocks noGrp="1"/>
          </p:cNvSpPr>
          <p:nvPr>
            <p:ph type="sldNum" sz="quarter" idx="12"/>
          </p:nvPr>
        </p:nvSpPr>
        <p:spPr/>
        <p:txBody>
          <a:bodyPr/>
          <a:lstStyle/>
          <a:p>
            <a:fld id="{91974DF9-AD47-4691-BA21-BBFCE3637A9A}" type="slidenum">
              <a:rPr kumimoji="0" lang="en-US" smtClean="0"/>
              <a:pPr eaLnBrk="1" latinLnBrk="0" hangingPunct="1"/>
              <a:t>‹#›</a:t>
            </a:fld>
            <a:endParaRPr kumimoji="0" lang="en-US" dirty="0"/>
          </a:p>
        </p:txBody>
      </p:sp>
    </p:spTree>
    <p:extLst>
      <p:ext uri="{BB962C8B-B14F-4D97-AF65-F5344CB8AC3E}">
        <p14:creationId xmlns:p14="http://schemas.microsoft.com/office/powerpoint/2010/main" val="8066130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913797" y="1732449"/>
            <a:ext cx="5060497" cy="4058750"/>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2893" y="1732451"/>
            <a:ext cx="5064665" cy="4058751"/>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eaLnBrk="1" latinLnBrk="0" hangingPunct="1"/>
            <a:fld id="{A79F24DD-3D77-4C0D-B744-12E6E4E4B2B8}" type="datetime1">
              <a:rPr lang="en-US" smtClean="0"/>
              <a:t>1/24/2022</a:t>
            </a:fld>
            <a:endParaRPr lang="en-US" dirty="0"/>
          </a:p>
        </p:txBody>
      </p:sp>
      <p:sp>
        <p:nvSpPr>
          <p:cNvPr id="6" name="Footer Placeholder 5"/>
          <p:cNvSpPr>
            <a:spLocks noGrp="1"/>
          </p:cNvSpPr>
          <p:nvPr>
            <p:ph type="ftr" sz="quarter" idx="11"/>
          </p:nvPr>
        </p:nvSpPr>
        <p:spPr/>
        <p:txBody>
          <a:bodyPr/>
          <a:lstStyle/>
          <a:p>
            <a:endParaRPr kumimoji="0" lang="en-US" dirty="0"/>
          </a:p>
        </p:txBody>
      </p:sp>
      <p:sp>
        <p:nvSpPr>
          <p:cNvPr id="7" name="Slide Number Placeholder 6"/>
          <p:cNvSpPr>
            <a:spLocks noGrp="1"/>
          </p:cNvSpPr>
          <p:nvPr>
            <p:ph type="sldNum" sz="quarter" idx="12"/>
          </p:nvPr>
        </p:nvSpPr>
        <p:spPr/>
        <p:txBody>
          <a:bodyPr/>
          <a:lstStyle/>
          <a:p>
            <a:fld id="{91974DF9-AD47-4691-BA21-BBFCE3637A9A}" type="slidenum">
              <a:rPr kumimoji="0" lang="en-US" smtClean="0"/>
              <a:pPr eaLnBrk="1" latinLnBrk="0" hangingPunct="1"/>
              <a:t>‹#›</a:t>
            </a:fld>
            <a:endParaRPr kumimoji="0" lang="en-US" dirty="0"/>
          </a:p>
        </p:txBody>
      </p:sp>
    </p:spTree>
    <p:extLst>
      <p:ext uri="{BB962C8B-B14F-4D97-AF65-F5344CB8AC3E}">
        <p14:creationId xmlns:p14="http://schemas.microsoft.com/office/powerpoint/2010/main" val="1615565409"/>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Slate-V2-S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4" y="1770324"/>
            <a:ext cx="5049897" cy="4112953"/>
          </a:xfrm>
          <a:prstGeom prst="rect">
            <a:avLst/>
          </a:prstGeom>
        </p:spPr>
      </p:pic>
      <p:pic>
        <p:nvPicPr>
          <p:cNvPr id="14" name="Picture 13" descr="Slate-V2-S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17661" y="1770324"/>
            <a:ext cx="5049897" cy="4112953"/>
          </a:xfrm>
          <a:prstGeom prst="rect">
            <a:avLst/>
          </a:prstGeom>
        </p:spPr>
      </p:pic>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005872" y="1835254"/>
            <a:ext cx="4876344" cy="54488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05872" y="2380139"/>
            <a:ext cx="4876344"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94967" y="1835256"/>
            <a:ext cx="4895331" cy="544883"/>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94967" y="2380139"/>
            <a:ext cx="4895331"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eaLnBrk="1" latinLnBrk="0" hangingPunct="1"/>
            <a:fld id="{87346BFC-17D9-4C81-B8BA-BF5C34EE9850}" type="datetime1">
              <a:rPr lang="en-US" smtClean="0"/>
              <a:t>1/24/2022</a:t>
            </a:fld>
            <a:endParaRPr lang="en-US" dirty="0"/>
          </a:p>
        </p:txBody>
      </p:sp>
      <p:sp>
        <p:nvSpPr>
          <p:cNvPr id="8" name="Footer Placeholder 7"/>
          <p:cNvSpPr>
            <a:spLocks noGrp="1"/>
          </p:cNvSpPr>
          <p:nvPr>
            <p:ph type="ftr" sz="quarter" idx="11"/>
          </p:nvPr>
        </p:nvSpPr>
        <p:spPr/>
        <p:txBody>
          <a:bodyPr/>
          <a:lstStyle/>
          <a:p>
            <a:endParaRPr kumimoji="0" lang="en-US" dirty="0"/>
          </a:p>
        </p:txBody>
      </p:sp>
      <p:sp>
        <p:nvSpPr>
          <p:cNvPr id="9" name="Slide Number Placeholder 8"/>
          <p:cNvSpPr>
            <a:spLocks noGrp="1"/>
          </p:cNvSpPr>
          <p:nvPr>
            <p:ph type="sldNum" sz="quarter" idx="12"/>
          </p:nvPr>
        </p:nvSpPr>
        <p:spPr/>
        <p:txBody>
          <a:bodyPr/>
          <a:lstStyle/>
          <a:p>
            <a:fld id="{91974DF9-AD47-4691-BA21-BBFCE3637A9A}" type="slidenum">
              <a:rPr kumimoji="0" lang="en-US" smtClean="0"/>
              <a:pPr eaLnBrk="1" latinLnBrk="0" hangingPunct="1"/>
              <a:t>‹#›</a:t>
            </a:fld>
            <a:endParaRPr kumimoji="0" lang="en-US" dirty="0"/>
          </a:p>
        </p:txBody>
      </p:sp>
    </p:spTree>
    <p:extLst>
      <p:ext uri="{BB962C8B-B14F-4D97-AF65-F5344CB8AC3E}">
        <p14:creationId xmlns:p14="http://schemas.microsoft.com/office/powerpoint/2010/main" val="4078388888"/>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eaLnBrk="1" latinLnBrk="0" hangingPunct="1"/>
            <a:fld id="{4EC31BE8-03FA-44F0-94D6-0989D9CD8FD9}" type="datetime1">
              <a:rPr lang="en-US" smtClean="0"/>
              <a:t>1/24/2022</a:t>
            </a:fld>
            <a:endParaRPr lang="en-US" dirty="0"/>
          </a:p>
        </p:txBody>
      </p:sp>
      <p:sp>
        <p:nvSpPr>
          <p:cNvPr id="4" name="Footer Placeholder 3"/>
          <p:cNvSpPr>
            <a:spLocks noGrp="1"/>
          </p:cNvSpPr>
          <p:nvPr>
            <p:ph type="ftr" sz="quarter" idx="11"/>
          </p:nvPr>
        </p:nvSpPr>
        <p:spPr/>
        <p:txBody>
          <a:bodyPr/>
          <a:lstStyle/>
          <a:p>
            <a:endParaRPr kumimoji="0" lang="en-US" dirty="0"/>
          </a:p>
        </p:txBody>
      </p:sp>
      <p:sp>
        <p:nvSpPr>
          <p:cNvPr id="5" name="Slide Number Placeholder 4"/>
          <p:cNvSpPr>
            <a:spLocks noGrp="1"/>
          </p:cNvSpPr>
          <p:nvPr>
            <p:ph type="sldNum" sz="quarter" idx="12"/>
          </p:nvPr>
        </p:nvSpPr>
        <p:spPr/>
        <p:txBody>
          <a:bodyPr/>
          <a:lstStyle/>
          <a:p>
            <a:fld id="{91974DF9-AD47-4691-BA21-BBFCE3637A9A}" type="slidenum">
              <a:rPr kumimoji="0" lang="en-US" smtClean="0"/>
              <a:pPr eaLnBrk="1" latinLnBrk="0" hangingPunct="1"/>
              <a:t>‹#›</a:t>
            </a:fld>
            <a:endParaRPr kumimoji="0" lang="en-US" dirty="0"/>
          </a:p>
        </p:txBody>
      </p:sp>
    </p:spTree>
    <p:extLst>
      <p:ext uri="{BB962C8B-B14F-4D97-AF65-F5344CB8AC3E}">
        <p14:creationId xmlns:p14="http://schemas.microsoft.com/office/powerpoint/2010/main" val="3760043491"/>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eaLnBrk="1" latinLnBrk="0" hangingPunct="1"/>
            <a:fld id="{37FE1FE0-652A-492A-BF7D-B800B4BFB0F5}" type="datetime1">
              <a:rPr lang="en-US" smtClean="0"/>
              <a:t>1/24/2022</a:t>
            </a:fld>
            <a:endParaRPr lang="en-US" dirty="0"/>
          </a:p>
        </p:txBody>
      </p:sp>
      <p:sp>
        <p:nvSpPr>
          <p:cNvPr id="3" name="Footer Placeholder 2"/>
          <p:cNvSpPr>
            <a:spLocks noGrp="1"/>
          </p:cNvSpPr>
          <p:nvPr>
            <p:ph type="ftr" sz="quarter" idx="11"/>
          </p:nvPr>
        </p:nvSpPr>
        <p:spPr/>
        <p:txBody>
          <a:bodyPr/>
          <a:lstStyle/>
          <a:p>
            <a:endParaRPr kumimoji="0" lang="en-US" dirty="0"/>
          </a:p>
        </p:txBody>
      </p:sp>
      <p:sp>
        <p:nvSpPr>
          <p:cNvPr id="4" name="Slide Number Placeholder 3"/>
          <p:cNvSpPr>
            <a:spLocks noGrp="1"/>
          </p:cNvSpPr>
          <p:nvPr>
            <p:ph type="sldNum" sz="quarter" idx="12"/>
          </p:nvPr>
        </p:nvSpPr>
        <p:spPr/>
        <p:txBody>
          <a:bodyPr/>
          <a:lstStyle/>
          <a:p>
            <a:fld id="{91974DF9-AD47-4691-BA21-BBFCE3637A9A}" type="slidenum">
              <a:rPr kumimoji="0" lang="en-US" smtClean="0"/>
              <a:pPr eaLnBrk="1" latinLnBrk="0" hangingPunct="1"/>
              <a:t>‹#›</a:t>
            </a:fld>
            <a:endParaRPr kumimoji="0" lang="en-US" dirty="0"/>
          </a:p>
        </p:txBody>
      </p:sp>
    </p:spTree>
    <p:extLst>
      <p:ext uri="{BB962C8B-B14F-4D97-AF65-F5344CB8AC3E}">
        <p14:creationId xmlns:p14="http://schemas.microsoft.com/office/powerpoint/2010/main" val="2515004972"/>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7" y="609600"/>
            <a:ext cx="3706889" cy="1821918"/>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4855634" y="609600"/>
            <a:ext cx="6411924" cy="51816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97" y="2431518"/>
            <a:ext cx="3706889" cy="3359681"/>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eaLnBrk="1" latinLnBrk="0" hangingPunct="1"/>
            <a:fld id="{48F3CCD2-CDA1-4787-B849-4AE83CD731C4}" type="datetime1">
              <a:rPr lang="en-US" smtClean="0"/>
              <a:t>1/24/2022</a:t>
            </a:fld>
            <a:endParaRPr lang="en-US" dirty="0"/>
          </a:p>
        </p:txBody>
      </p:sp>
      <p:sp>
        <p:nvSpPr>
          <p:cNvPr id="6" name="Footer Placeholder 5"/>
          <p:cNvSpPr>
            <a:spLocks noGrp="1"/>
          </p:cNvSpPr>
          <p:nvPr>
            <p:ph type="ftr" sz="quarter" idx="11"/>
          </p:nvPr>
        </p:nvSpPr>
        <p:spPr/>
        <p:txBody>
          <a:bodyPr/>
          <a:lstStyle/>
          <a:p>
            <a:endParaRPr kumimoji="0" lang="en-US" dirty="0"/>
          </a:p>
        </p:txBody>
      </p:sp>
      <p:sp>
        <p:nvSpPr>
          <p:cNvPr id="7" name="Slide Number Placeholder 6"/>
          <p:cNvSpPr>
            <a:spLocks noGrp="1"/>
          </p:cNvSpPr>
          <p:nvPr>
            <p:ph type="sldNum" sz="quarter" idx="12"/>
          </p:nvPr>
        </p:nvSpPr>
        <p:spPr/>
        <p:txBody>
          <a:bodyPr/>
          <a:lstStyle/>
          <a:p>
            <a:fld id="{91974DF9-AD47-4691-BA21-BBFCE3637A9A}" type="slidenum">
              <a:rPr kumimoji="0" lang="en-US" smtClean="0"/>
              <a:pPr eaLnBrk="1" latinLnBrk="0" hangingPunct="1"/>
              <a:t>‹#›</a:t>
            </a:fld>
            <a:endParaRPr kumimoji="0" lang="en-US" dirty="0"/>
          </a:p>
        </p:txBody>
      </p:sp>
    </p:spTree>
    <p:extLst>
      <p:ext uri="{BB962C8B-B14F-4D97-AF65-F5344CB8AC3E}">
        <p14:creationId xmlns:p14="http://schemas.microsoft.com/office/powerpoint/2010/main" val="41363948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2" name="Picture 11" descr="Slate-V2-S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59983" y="609923"/>
            <a:ext cx="4570861" cy="5205472"/>
          </a:xfrm>
          <a:prstGeom prst="rect">
            <a:avLst/>
          </a:prstGeom>
        </p:spPr>
      </p:pic>
      <p:sp>
        <p:nvSpPr>
          <p:cNvPr id="2" name="Title 1"/>
          <p:cNvSpPr>
            <a:spLocks noGrp="1"/>
          </p:cNvSpPr>
          <p:nvPr>
            <p:ph type="title"/>
          </p:nvPr>
        </p:nvSpPr>
        <p:spPr>
          <a:xfrm>
            <a:off x="913796" y="609923"/>
            <a:ext cx="5232901" cy="1829338"/>
          </a:xfrm>
        </p:spPr>
        <p:txBody>
          <a:bodyPr anchor="b">
            <a:noAutofit/>
          </a:bodyPr>
          <a:lstStyle>
            <a:lvl1pPr algn="ct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635638" y="743989"/>
            <a:ext cx="4220500"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913796" y="2439261"/>
            <a:ext cx="5232901" cy="337613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eaLnBrk="1" latinLnBrk="0" hangingPunct="1"/>
            <a:fld id="{2EE35AFB-A67F-4F5F-AC81-C2F6E3410767}" type="datetime1">
              <a:rPr lang="en-US" smtClean="0"/>
              <a:t>1/24/2022</a:t>
            </a:fld>
            <a:endParaRPr lang="en-US" dirty="0"/>
          </a:p>
        </p:txBody>
      </p:sp>
      <p:sp>
        <p:nvSpPr>
          <p:cNvPr id="6" name="Footer Placeholder 5"/>
          <p:cNvSpPr>
            <a:spLocks noGrp="1"/>
          </p:cNvSpPr>
          <p:nvPr>
            <p:ph type="ftr" sz="quarter" idx="11"/>
          </p:nvPr>
        </p:nvSpPr>
        <p:spPr/>
        <p:txBody>
          <a:bodyPr/>
          <a:lstStyle/>
          <a:p>
            <a:endParaRPr kumimoji="0" lang="en-US" dirty="0"/>
          </a:p>
        </p:txBody>
      </p:sp>
      <p:sp>
        <p:nvSpPr>
          <p:cNvPr id="7" name="Slide Number Placeholder 6"/>
          <p:cNvSpPr>
            <a:spLocks noGrp="1"/>
          </p:cNvSpPr>
          <p:nvPr>
            <p:ph type="sldNum" sz="quarter" idx="12"/>
          </p:nvPr>
        </p:nvSpPr>
        <p:spPr/>
        <p:txBody>
          <a:bodyPr/>
          <a:lstStyle/>
          <a:p>
            <a:fld id="{91974DF9-AD47-4691-BA21-BBFCE3637A9A}" type="slidenum">
              <a:rPr kumimoji="0" lang="en-US" smtClean="0"/>
              <a:pPr eaLnBrk="1" latinLnBrk="0" hangingPunct="1"/>
              <a:t>‹#›</a:t>
            </a:fld>
            <a:endParaRPr kumimoji="0" lang="en-US" dirty="0"/>
          </a:p>
        </p:txBody>
      </p:sp>
    </p:spTree>
    <p:extLst>
      <p:ext uri="{BB962C8B-B14F-4D97-AF65-F5344CB8AC3E}">
        <p14:creationId xmlns:p14="http://schemas.microsoft.com/office/powerpoint/2010/main" val="4039428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3"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1732451"/>
            <a:ext cx="10353763" cy="4058751"/>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5883277"/>
            <a:ext cx="27432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2581F3E4-7350-407B-88DA-C0EDB5F04DD5}" type="datetime1">
              <a:rPr lang="en-US" smtClean="0"/>
              <a:t>1/24/2022</a:t>
            </a:fld>
            <a:endParaRPr lang="en-US" dirty="0"/>
          </a:p>
        </p:txBody>
      </p:sp>
      <p:sp>
        <p:nvSpPr>
          <p:cNvPr id="5" name="Footer Placeholder 4"/>
          <p:cNvSpPr>
            <a:spLocks noGrp="1"/>
          </p:cNvSpPr>
          <p:nvPr>
            <p:ph type="ftr" sz="quarter" idx="3"/>
          </p:nvPr>
        </p:nvSpPr>
        <p:spPr>
          <a:xfrm>
            <a:off x="913797" y="5883277"/>
            <a:ext cx="6672865"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endParaRPr lang="en-US" dirty="0"/>
          </a:p>
        </p:txBody>
      </p:sp>
      <p:sp>
        <p:nvSpPr>
          <p:cNvPr id="6" name="Slide Number Placeholder 5"/>
          <p:cNvSpPr>
            <a:spLocks noGrp="1"/>
          </p:cNvSpPr>
          <p:nvPr>
            <p:ph type="sldNum" sz="quarter" idx="4"/>
          </p:nvPr>
        </p:nvSpPr>
        <p:spPr>
          <a:xfrm>
            <a:off x="10514013" y="5883277"/>
            <a:ext cx="753545"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DF28FB93-0A08-4E7D-8E63-9EFA29F1E093}" type="slidenum">
              <a:rPr lang="en-US" dirty="0"/>
              <a:pPr/>
              <a:t>‹#›</a:t>
            </a:fld>
            <a:endParaRPr lang="en-US" dirty="0"/>
          </a:p>
        </p:txBody>
      </p:sp>
    </p:spTree>
    <p:extLst>
      <p:ext uri="{BB962C8B-B14F-4D97-AF65-F5344CB8AC3E}">
        <p14:creationId xmlns:p14="http://schemas.microsoft.com/office/powerpoint/2010/main" val="1108332179"/>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ransition>
    <p:fade/>
  </p:transition>
  <p:hf sldNum="0" hdr="0" ftr="0" dt="0"/>
  <p:txStyles>
    <p:title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0.png"/><Relationship Id="rId7" Type="http://schemas.openxmlformats.org/officeDocument/2006/relationships/diagramColors" Target="../diagrams/colors1.xml"/><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2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prearesourcecenter.org/sites/default/files/library/2012-12427.pdf" TargetMode="External"/><Relationship Id="rId2" Type="http://schemas.openxmlformats.org/officeDocument/2006/relationships/hyperlink" Target="http://www.prearesourcecenter.org/sites/default/files/library/prea.pdf"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10.png"/><Relationship Id="rId7" Type="http://schemas.openxmlformats.org/officeDocument/2006/relationships/diagramColors" Target="../diagrams/colors2.xml"/><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4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10.png"/><Relationship Id="rId7" Type="http://schemas.openxmlformats.org/officeDocument/2006/relationships/diagramColors" Target="../diagrams/colors3.xml"/><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4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13.png"/><Relationship Id="rId7" Type="http://schemas.openxmlformats.org/officeDocument/2006/relationships/diagramColors" Target="../diagrams/colors4.xml"/><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53.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10.png"/><Relationship Id="rId7" Type="http://schemas.openxmlformats.org/officeDocument/2006/relationships/diagramColors" Target="../diagrams/colors5.xml"/><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5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sp>
        <p:nvSpPr>
          <p:cNvPr id="4" name="Title 3"/>
          <p:cNvSpPr>
            <a:spLocks noGrp="1"/>
          </p:cNvSpPr>
          <p:nvPr>
            <p:ph type="ctrTitle"/>
          </p:nvPr>
        </p:nvSpPr>
        <p:spPr>
          <a:xfrm>
            <a:off x="5551080" y="1233378"/>
            <a:ext cx="4080964" cy="2364964"/>
          </a:xfrm>
        </p:spPr>
        <p:txBody>
          <a:bodyPr>
            <a:normAutofit/>
          </a:bodyPr>
          <a:lstStyle/>
          <a:p>
            <a:pPr>
              <a:lnSpc>
                <a:spcPct val="90000"/>
              </a:lnSpc>
            </a:pPr>
            <a:r>
              <a:rPr lang="en-US" dirty="0"/>
              <a:t>Prison Rape Elimination Act</a:t>
            </a:r>
          </a:p>
        </p:txBody>
      </p:sp>
      <p:sp>
        <p:nvSpPr>
          <p:cNvPr id="3" name="Subtitle 2"/>
          <p:cNvSpPr>
            <a:spLocks noGrp="1"/>
          </p:cNvSpPr>
          <p:nvPr>
            <p:ph type="subTitle" idx="1"/>
          </p:nvPr>
        </p:nvSpPr>
        <p:spPr>
          <a:xfrm>
            <a:off x="5551081" y="3598340"/>
            <a:ext cx="4080965" cy="1675335"/>
          </a:xfrm>
        </p:spPr>
        <p:txBody>
          <a:bodyPr>
            <a:normAutofit/>
          </a:bodyPr>
          <a:lstStyle/>
          <a:p>
            <a:r>
              <a:rPr lang="en-US" dirty="0">
                <a:solidFill>
                  <a:srgbClr val="C0C53D"/>
                </a:solidFill>
              </a:rPr>
              <a:t>Volunteer Training</a:t>
            </a:r>
          </a:p>
        </p:txBody>
      </p:sp>
      <p:pic>
        <p:nvPicPr>
          <p:cNvPr id="12" name="Picture 11">
            <a:extLst>
              <a:ext uri="{FF2B5EF4-FFF2-40B4-BE49-F238E27FC236}">
                <a16:creationId xmlns:a16="http://schemas.microsoft.com/office/drawing/2014/main" id="{76AAFF90-89E1-46D5-B8B5-3BFDBB92D86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964" r="2807" b="1446"/>
          <a:stretch/>
        </p:blipFill>
        <p:spPr>
          <a:xfrm>
            <a:off x="1516014" y="1"/>
            <a:ext cx="3517898" cy="6858000"/>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06504" y="1871649"/>
            <a:ext cx="2663934" cy="2663934"/>
          </a:xfrm>
          <a:prstGeom prst="rect">
            <a:avLst/>
          </a:prstGeom>
        </p:spPr>
      </p:pic>
    </p:spTree>
    <p:extLst>
      <p:ext uri="{BB962C8B-B14F-4D97-AF65-F5344CB8AC3E}">
        <p14:creationId xmlns:p14="http://schemas.microsoft.com/office/powerpoint/2010/main" val="313247614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showMasterPhAnim="0">
  <p:cSld>
    <p:bg>
      <p:bgPr>
        <a:blipFill rotWithShape="1">
          <a:blip r:embed="rId2">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9652D62-ECFB-408E-ABE6-155A644F43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00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defRPr/>
            </a:pPr>
            <a:endParaRPr lang="en-US" sz="3200" dirty="0">
              <a:solidFill>
                <a:prstClr val="white"/>
              </a:solidFill>
              <a:effectLst>
                <a:outerShdw blurRad="38100" dist="38100" dir="2700000" algn="tl">
                  <a:srgbClr val="000000">
                    <a:alpha val="43137"/>
                  </a:srgbClr>
                </a:outerShdw>
              </a:effectLst>
              <a:latin typeface="Calisto MT" panose="02040603050505030304"/>
            </a:endParaRPr>
          </a:p>
        </p:txBody>
      </p:sp>
      <p:sp>
        <p:nvSpPr>
          <p:cNvPr id="10" name="Rectangle 9">
            <a:extLst>
              <a:ext uri="{FF2B5EF4-FFF2-40B4-BE49-F238E27FC236}">
                <a16:creationId xmlns:a16="http://schemas.microsoft.com/office/drawing/2014/main" id="{C1FEA985-924B-4044-8778-32D1E7164C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1765173" y="320040"/>
            <a:ext cx="8661654" cy="6217920"/>
          </a:xfrm>
          <a:prstGeom prst="rect">
            <a:avLst/>
          </a:prstGeom>
          <a:solidFill>
            <a:schemeClr val="bg1">
              <a:lumMod val="75000"/>
              <a:lumOff val="25000"/>
            </a:schemeClr>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defRPr/>
            </a:pPr>
            <a:endParaRPr lang="en-US" sz="3200" dirty="0">
              <a:solidFill>
                <a:prstClr val="white"/>
              </a:solidFill>
              <a:effectLst>
                <a:outerShdw blurRad="38100" dist="38100" dir="2700000" algn="tl">
                  <a:srgbClr val="000000">
                    <a:alpha val="43137"/>
                  </a:srgbClr>
                </a:outerShdw>
              </a:effectLst>
              <a:latin typeface="Calisto MT" panose="02040603050505030304"/>
            </a:endParaRPr>
          </a:p>
        </p:txBody>
      </p:sp>
      <p:sp>
        <p:nvSpPr>
          <p:cNvPr id="2" name="Title 1"/>
          <p:cNvSpPr>
            <a:spLocks noGrp="1"/>
          </p:cNvSpPr>
          <p:nvPr>
            <p:ph type="title"/>
          </p:nvPr>
        </p:nvSpPr>
        <p:spPr>
          <a:xfrm>
            <a:off x="2209347" y="963507"/>
            <a:ext cx="2805611" cy="4827693"/>
          </a:xfrm>
        </p:spPr>
        <p:txBody>
          <a:bodyPr>
            <a:normAutofit/>
          </a:bodyPr>
          <a:lstStyle/>
          <a:p>
            <a:pPr algn="r"/>
            <a:r>
              <a:rPr lang="en-US" dirty="0"/>
              <a:t>Zero Tolerance Policy</a:t>
            </a:r>
          </a:p>
        </p:txBody>
      </p:sp>
      <p:cxnSp>
        <p:nvCxnSpPr>
          <p:cNvPr id="12" name="Straight Connector 11">
            <a:extLst>
              <a:ext uri="{FF2B5EF4-FFF2-40B4-BE49-F238E27FC236}">
                <a16:creationId xmlns:a16="http://schemas.microsoft.com/office/drawing/2014/main" id="{96C7F9CB-BCC3-4648-8DEF-07B0887D87D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59890" y="2057399"/>
            <a:ext cx="0" cy="27432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5504823" y="963507"/>
            <a:ext cx="4469844" cy="4827694"/>
          </a:xfrm>
          <a:effectLst/>
        </p:spPr>
        <p:txBody>
          <a:bodyPr anchor="ctr">
            <a:normAutofit/>
          </a:bodyPr>
          <a:lstStyle/>
          <a:p>
            <a:pPr marL="0" indent="0">
              <a:buClr>
                <a:srgbClr val="BFBFBF"/>
              </a:buClr>
              <a:buNone/>
            </a:pPr>
            <a:r>
              <a:rPr lang="en-US" altLang="en-US" dirty="0">
                <a:solidFill>
                  <a:schemeClr val="tx1"/>
                </a:solidFill>
              </a:rPr>
              <a:t>The Department of Correction is committed to zero (0) tolerance for sexual conduct between staff, volunteers, contractors, contractual staff, visitors, official visitors or incarcerated individuals whether committed by staff, volunteers, contractual staff, visitors, or other incarcerated individuals.</a:t>
            </a:r>
          </a:p>
          <a:p>
            <a:pPr marL="0" indent="0">
              <a:buClr>
                <a:srgbClr val="BFBFBF"/>
              </a:buClr>
              <a:buNone/>
            </a:pPr>
            <a:endParaRPr lang="en-US" altLang="en-US" dirty="0">
              <a:solidFill>
                <a:schemeClr val="tx1"/>
              </a:solidFill>
            </a:endParaRPr>
          </a:p>
          <a:p>
            <a:pPr marL="0" indent="0">
              <a:buNone/>
              <a:defRPr/>
            </a:pPr>
            <a:r>
              <a:rPr lang="en-US" dirty="0">
                <a:solidFill>
                  <a:schemeClr val="tx1"/>
                </a:solidFill>
              </a:rPr>
              <a:t>IDOC Policy 02-01-115</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showMasterPhAnim="0">
  <p:cSld>
    <p:bg>
      <p:bgPr>
        <a:blipFill rotWithShape="1">
          <a:blip r:embed="rId2">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A6C2C86-63BF-47D5-AA3F-905111A238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00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defRPr/>
            </a:pPr>
            <a:endParaRPr lang="en-US" sz="3200" dirty="0">
              <a:solidFill>
                <a:prstClr val="white"/>
              </a:solidFill>
              <a:effectLst>
                <a:outerShdw blurRad="38100" dist="38100" dir="2700000" algn="tl">
                  <a:srgbClr val="000000">
                    <a:alpha val="43137"/>
                  </a:srgbClr>
                </a:outerShdw>
              </a:effectLst>
              <a:latin typeface="Calisto MT" panose="02040603050505030304"/>
            </a:endParaRPr>
          </a:p>
        </p:txBody>
      </p:sp>
      <p:sp>
        <p:nvSpPr>
          <p:cNvPr id="2" name="Title 1"/>
          <p:cNvSpPr>
            <a:spLocks noGrp="1"/>
          </p:cNvSpPr>
          <p:nvPr>
            <p:ph type="title"/>
          </p:nvPr>
        </p:nvSpPr>
        <p:spPr>
          <a:xfrm>
            <a:off x="2149509" y="1115568"/>
            <a:ext cx="2615712" cy="4626864"/>
          </a:xfrm>
        </p:spPr>
        <p:txBody>
          <a:bodyPr>
            <a:normAutofit/>
          </a:bodyPr>
          <a:lstStyle/>
          <a:p>
            <a:pPr algn="l"/>
            <a:r>
              <a:rPr lang="en-US" sz="3100" dirty="0"/>
              <a:t>Zero Tolerance Policy</a:t>
            </a:r>
          </a:p>
        </p:txBody>
      </p:sp>
      <p:cxnSp>
        <p:nvCxnSpPr>
          <p:cNvPr id="10" name="Straight Connector 9">
            <a:extLst>
              <a:ext uri="{FF2B5EF4-FFF2-40B4-BE49-F238E27FC236}">
                <a16:creationId xmlns:a16="http://schemas.microsoft.com/office/drawing/2014/main" id="{425A0768-3044-4AA9-A889-D2CAA68C51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14953" y="2057400"/>
            <a:ext cx="0" cy="274320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5353048" y="1115568"/>
            <a:ext cx="4684014" cy="4626864"/>
          </a:xfrm>
        </p:spPr>
        <p:txBody>
          <a:bodyPr anchor="ctr">
            <a:normAutofit/>
          </a:bodyPr>
          <a:lstStyle/>
          <a:p>
            <a:pPr marL="0" indent="0">
              <a:buClr>
                <a:srgbClr val="BFBFBF"/>
              </a:buClr>
              <a:buNone/>
            </a:pPr>
            <a:r>
              <a:rPr lang="en-US" altLang="en-US" dirty="0"/>
              <a:t>In accordance with the “Indiana Department of Correction Information and Standards of Conduct,” all staff, contractual staff and volunteers have an affirmative duty to report all allegations or knowledge of sexual abuse, harassment, sexual contact, or any sexual conduct that takes place within the jurisdiction of the Department of Correction.</a:t>
            </a:r>
          </a:p>
          <a:p>
            <a:pPr marL="0" indent="0">
              <a:buClr>
                <a:srgbClr val="BFBFBF"/>
              </a:buClr>
              <a:buNone/>
            </a:pPr>
            <a:endParaRPr lang="en-US" dirty="0"/>
          </a:p>
          <a:p>
            <a:pPr marL="0" indent="0">
              <a:buNone/>
              <a:defRPr/>
            </a:pPr>
            <a:r>
              <a:rPr lang="en-US" dirty="0"/>
              <a:t>IDOC Policy 04-03-103</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showMasterPhAnim="0">
  <p:cSld>
    <p:bg>
      <p:bgPr>
        <a:blipFill rotWithShape="1">
          <a:blip r:embed="rId2">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54223" y="151534"/>
            <a:ext cx="4483554" cy="1329596"/>
          </a:xfrm>
        </p:spPr>
        <p:txBody>
          <a:bodyPr>
            <a:normAutofit/>
          </a:bodyPr>
          <a:lstStyle/>
          <a:p>
            <a:r>
              <a:rPr lang="en-US" dirty="0"/>
              <a:t>DOJ Definitions</a:t>
            </a:r>
          </a:p>
        </p:txBody>
      </p:sp>
      <p:sp>
        <p:nvSpPr>
          <p:cNvPr id="3" name="Content Placeholder 2"/>
          <p:cNvSpPr>
            <a:spLocks noGrp="1"/>
          </p:cNvSpPr>
          <p:nvPr>
            <p:ph idx="1"/>
          </p:nvPr>
        </p:nvSpPr>
        <p:spPr>
          <a:xfrm>
            <a:off x="1860550" y="1219201"/>
            <a:ext cx="4832350" cy="5333999"/>
          </a:xfrm>
        </p:spPr>
        <p:txBody>
          <a:bodyPr anchor="ctr">
            <a:normAutofit/>
          </a:bodyPr>
          <a:lstStyle/>
          <a:p>
            <a:pPr marL="0" indent="0">
              <a:lnSpc>
                <a:spcPct val="90000"/>
              </a:lnSpc>
              <a:buClr>
                <a:srgbClr val="FD9F09"/>
              </a:buClr>
              <a:buNone/>
            </a:pPr>
            <a:r>
              <a:rPr lang="en-US" sz="1600" dirty="0"/>
              <a:t>The following are definitions used by Judicial Agencies to clarify sometimes confusing terminology. By understanding and using these commonly used definitions we will be able to address these issues in a professional manner.</a:t>
            </a:r>
          </a:p>
          <a:p>
            <a:pPr indent="-342900">
              <a:lnSpc>
                <a:spcPct val="90000"/>
              </a:lnSpc>
              <a:buClr>
                <a:srgbClr val="FD9F09"/>
              </a:buClr>
              <a:buFont typeface="Arial" panose="020B0604020202020204" pitchFamily="34" charset="0"/>
              <a:buChar char="•"/>
              <a:defRPr/>
            </a:pPr>
            <a:r>
              <a:rPr lang="en-US" sz="1600" b="1" dirty="0"/>
              <a:t>Nonconsensual sexual act: </a:t>
            </a:r>
            <a:r>
              <a:rPr lang="en-US" sz="1600" dirty="0"/>
              <a:t>Contact of a sexual nature by an incarcerated individual against another person without his or her consent, or a person unable to consent or refuse.</a:t>
            </a:r>
          </a:p>
          <a:p>
            <a:pPr indent="-342900">
              <a:lnSpc>
                <a:spcPct val="90000"/>
              </a:lnSpc>
              <a:buClr>
                <a:srgbClr val="FD9F09"/>
              </a:buClr>
              <a:buFont typeface="Arial" panose="020B0604020202020204" pitchFamily="34" charset="0"/>
              <a:buChar char="•"/>
              <a:defRPr/>
            </a:pPr>
            <a:r>
              <a:rPr lang="en-US" sz="1600" b="1" dirty="0"/>
              <a:t>Abusive sexual contact: </a:t>
            </a:r>
            <a:r>
              <a:rPr lang="en-US" sz="1600" dirty="0"/>
              <a:t>Non-penetrative contact of a sexual nature against another person without his or her consent, or of a person who is unable to consent or refuse which includes intentional touching, either directly or through the clothing, of the genitalia, anus, groin, breast, inner thigh or buttocks of any person. </a:t>
            </a:r>
          </a:p>
          <a:p>
            <a:pPr marL="0" indent="0">
              <a:lnSpc>
                <a:spcPct val="90000"/>
              </a:lnSpc>
              <a:buClr>
                <a:srgbClr val="FD9F09"/>
              </a:buClr>
              <a:buNone/>
              <a:defRPr/>
            </a:pPr>
            <a:endParaRPr lang="en-US" sz="1600" dirty="0"/>
          </a:p>
          <a:p>
            <a:pPr marL="0" indent="0">
              <a:lnSpc>
                <a:spcPct val="90000"/>
              </a:lnSpc>
              <a:buClr>
                <a:srgbClr val="FD9F09"/>
              </a:buClr>
              <a:buNone/>
            </a:pPr>
            <a:endParaRPr lang="en-US" sz="1600" dirty="0"/>
          </a:p>
          <a:p>
            <a:pPr>
              <a:lnSpc>
                <a:spcPct val="90000"/>
              </a:lnSpc>
              <a:buClr>
                <a:srgbClr val="FD9F09"/>
              </a:buClr>
            </a:pPr>
            <a:endParaRPr lang="en-US" sz="1400" dirty="0"/>
          </a:p>
        </p:txBody>
      </p:sp>
      <p:pic>
        <p:nvPicPr>
          <p:cNvPr id="84" name="Picture 83">
            <a:extLst>
              <a:ext uri="{FF2B5EF4-FFF2-40B4-BE49-F238E27FC236}">
                <a16:creationId xmlns:a16="http://schemas.microsoft.com/office/drawing/2014/main" id="{7AEE9CAC-347C-43C2-AE87-6BC5566E606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964" r="2807" b="1446"/>
          <a:stretch/>
        </p:blipFill>
        <p:spPr>
          <a:xfrm>
            <a:off x="6948678" y="1"/>
            <a:ext cx="3719322" cy="6858000"/>
          </a:xfrm>
          <a:prstGeom prst="rect">
            <a:avLst/>
          </a:prstGeom>
        </p:spPr>
      </p:pic>
      <p:pic>
        <p:nvPicPr>
          <p:cNvPr id="28687" name="Picture 15" descr="https://upload.wikimedia.org/wikipedia/commons/thumb/8/81/US-OfficeOfJusticePrograms-Seal.svg/2000px-US-OfficeOfJusticePrograms-Seal.svg.png"/>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7188708" y="1696804"/>
            <a:ext cx="2996694" cy="2996694"/>
          </a:xfrm>
          <a:prstGeom prst="rect">
            <a:avLst/>
          </a:prstGeom>
          <a:noFill/>
          <a:extLst>
            <a:ext uri="{909E8E84-426E-40DD-AFC4-6F175D3DCCD1}">
              <a14:hiddenFill xmlns:a14="http://schemas.microsoft.com/office/drawing/2010/main">
                <a:solidFill>
                  <a:srgbClr val="FFFFFF"/>
                </a:solidFill>
              </a14:hiddenFill>
            </a:ext>
          </a:extLst>
        </p:spPr>
      </p:pic>
      <p:sp>
        <p:nvSpPr>
          <p:cNvPr id="6" name="AutoShape 7" descr="data:image/png;base64,iVBORw0KGgoAAAANSUhEUgAAAOEAAADhCAMAAAAJbSJIAAACT1BMVEX///8ALXD/6rkAAAD/1D9oMwb/1kD/2EC6ADT/2kH/7Lr6+vr/3DsAK3BqNAb/7rsAJnEAKXFkMQYAJXH/3kIAH3IAHXJYKwUAInEAGnJVKgUAHnL/3Tr/8bwAFXNeLgZPJwUAD3O+xMT3zDxJJATswTngtTXpvjjzyDsAAHQAZ0dDIQTRpjD/0zTuyETRsk3DmCunk1gAWz9aXGfkwEeRg11taWTApVI5HAPauUrc3t7O0dHOoy+IfF9DTWojEQIAAGeZgCYzGQOylCyjkFlOVGmznFXNoS54cWImPG3i0q4YAAClkVm4jCfRxKjKrU//5qg5AAC/taEmAAC3mC2vgyS3ACE0RGyLXBYfAACOdiNGT2pZShZxbGPw3rSVfSWKiY//23KdcB61ABI1LA15ZR4bNm5+TRGwsLAYDAEkHgl3eHh/dmGen5+OgV7/4pNIPBJsWhuTZhr/3n6nlnfEuaMuMDJiaYM9AAAAPyxWGgAdGAehoZOTm552Qgw5EgAlKCljRRJFSEv06tTanKbCOlTkucDOcYEALyDHUmfXkJyJACd3eolAKRYxCwDM1dS0foft1NhLMQytlpqxcnygLESmAC20AACjVWHHtrnEXXCkACDFh35iABuEAABSAACfEENjIVxtTQBtMR2Gka1TSDq1oqZtKjbLyb5HFAD/8tNLOihmQSmGbE7HtY6NjnsAIBlmSVd6ABgAJFYtLSNebFJUiGQ7TDkPGjQAaCMArToAbgBKXFpdHRleMTgAMC5thXJ1WIAhGShdAACYh39tml6TAAAgAElEQVR4nNS9CWMb15UmSvAWqlQg9r1A7AVUlYwiCIoLSICLwA0kZZAWRYgURUEQLG4CYYu0aFkMKVl24jixIsd24o6T8Ut3+jndaqeVvM5kMj2v+71+Pf3D3jm3AO6U7XSWmRs5oiiKrK/OOd/5zrlbU9OfZWRqPe+8U842taxV33mns5Zpasqu7e1F/zw//E86otU3ydvVbA8hj54lrpA3CUk8CycukSoh5Mo1QqJNa+Vq+X9HpC3RWi3akiXk6bPVXwAae/HhljlEHr/VLxUreh/5xeVUSr9ljsFfXUKka3/pB/6GowVNBOPOI0kqSOzSTbPkjKeKdwspyakWUoub8ZTsjOcrq2QztKpumRfCpFp9m5B3/ncAml1by2QIeWiv5CubxQrHKcrNfkXh1f54TuE4XlqV5JtOFj6oyOKyoqisU0o9DJFN8mzV85S8nflLA/iKsabZ7uMCE5ecy0qc4YuSNMezrLiqqBLHsMpqKp7jGYaTi5J4E/6Cc1by8tyyLFdUPr+w+pRksmvR/3Vh9pBH+oXC3ZHVOK+oI3GG5VIFZtEJgFKqnIsD0FRKWVR5ho3HJfwEwzKFAjOSc3IAVZYLCz7tFf0vGJctSIlVUskX4syIqHBqSrkJpmIKck7mWFaOK8spp8gpanyT5fMcI8rqiIS2lWVlGSAzLF+oSMrNEWm1olZCMdLzl0Z0bJQJuZYgSyGRF6URhmX5hXgOfmMlWZqT4iKjKEsqW8yrYvzOamohrkrO3KYsF0VRjEubEnVfNSWOLLI8x7NOtrJlJ9Xa2v86SaSFkNWFlHJXSvGqKs/B80rAKxKvcLK8KUuFeIpf6l19mCpKc+SS2V4spOZuE/vqllKUuBypxAt5ThEleUkVWXBotpiSKut37qKzVlv+0thgtLS0kGuSM+WcUxmOX1BGIMpYWcrJQDIpZim8sKoW575FyLDP95gQiLPhR5D/esmwZ3W1uAyZ0vxQ7Qdmym0yElKQVEwxI4uSsrWVquxcIn9xO9Ygi5HFBXjzEkITi8qcxIsM0IhaVPOpJdIb9j0iJGwOD5H1YZ/ZbA73DveGzebQENrommd93ad/WJlbJpdWCwWVExUFmDWOJMs5nQsLMZL9i+IDzRJaXd2UUpyqKirHcKokSUwB/nw7t1NZSJBHHgAyBID09lDIFw7HEjhisXDYE7Lb7QDY3Eu58xKx27ekQooR5zZHJKAollMqqfzWKsiAN3v+YsyaJTF7hckpIstvxefAhExcnlPyqf7U3af42EMegBYKJ4aHyOljaDgRDulDvpDePEwSIXtxBNy2wMdlFpinorLi4mZu+crlK+Qv46wQf48kVhKBOxm+IoN3Soykqg+3ih+TXrMZTORLNKDdWdpcvDkyNzenqvAl/XNzI7nFzbv1v1wfTnj05vC69if96sP+uBhXJEVezIkcl8qLBXviz58gM1AtkM0FkZNVyp3w3EpeLcThs8AqHnMoNqw98dLNOUmBkOJPDqeTjasjixrQ9V6PPgRuu74e2kL5Ks1tLkLCBOpxMsoWCNc/M6uWyRXPFpFSopySwKVYWV52AlFsEY/d5wt5eim6pZwq1pEZYXBKV1dfXzuMvq6kSD+lAeXjcxrMoUTIDO566enjpdvksQScDOEYr1QkadVD3tmr/RnFXJXsrKYUVNKp1JzCKqwUXyrsFNF4Zt8wRTci804NWrJ9vPvG2KQ3EgwK9REMBiPW+c6N0XSf6Kc4nYx68zY1ZcgOcdtLEuYFSLGcCM4hKrnl5cXHlwh5+89FrFGymu9n5iSR5QqgWThJym8irGG9B+GtL6qchq5vfGBMCAqtXoeXDper1e0GhG6dTmcyWR1etxAxdXank9ScTuBR/OcJcFYfSTwsFAqyIssjyyOKU2SKRdX8iNT+DPBaomtv+/I8K93kwIkg8a2mUsWlS5AP9LF1hCdRdOxMd6cQdDkcDpeg09k6N7pHX+7oGB+fae8DV0WI9WGyet1BU09HF6J0sv0IEvKLh5AryyNzuaUlqElQoUPYqquhP0N6xNr27oLE56UcZnh57rHe/BAY0EzNtwzwON7Y1dEZFLw2E0Cbn+joGnC4Z4wdGzd6+oxc5+TK4Lgxojs6TFZX0DSRZhAkM4dBmdCHqbt7Hubz/aDdQetIasGcePtPjK8FU/xj8E+UZwoAVDbJ0DoZRslCbo8wFF73ZNBlNdEnt3WOd/nHXDr3TE/QYQ2O8mLEZLKdT3pNRxFawYG9Lnewc1w0crxTXkSfB2fVA9IFCZS7rBaleJxif6f2p6TVt6/ZF5ScDAFYlOdUUSz0k3AiZg8jt6D5jMnRySDEW1Bns2kQXRHuuk3XOoOQvaM8E4RPusbnjyD0Cp0vp9OjY0GrtTXYmeYAJDtyB5w1BM46bK4UJCUO8ZjL9UtK5dnlP2X+r5HVQkpcxDQFDCOp8QVkT8zVy3EnmC/dGQHrOAbAcMlJr/b4reMTDrAlAvZ286xAIR0GaAp2M/6ZnvnOjq4ewG8VvANdfjBk/13EGIJv/vHy8ubSXD+kf6jHVPlh7E+V/1syJCY5RfUmlnPxm8rDFDAexbcoOjmjOGoSqHPaxsZmwF1vBDUH7Bl3wed0GkLerTs2TN4+o7EnYjXZXNZkOkg/ExmbMfKcU72L/BxK9F4j4YdgP0yPSDjAtH+K1JjphEhblfiikuNBFstLy0+/RcJ2iL9lBfAlN4Jek9dF3c8GkcZw/vGIiZJIn9DwxgGj8XgE6oJdvHHCXQdrnKEcZHMIK+McYoQc2YvhGNYv9AOnilJxQc0XHl6p/vEBrpEr9t65AgMUMyexoKtQNtuhMFii+HoiDpPbNMr1aYZzt88ngXN0DvhY6ArWwTg2jH7bMYTebiPX3qDW1pf9Gw7kp0HB5raOIsY5grVXjIRXUxCOiqQqilJ4fI1E/9h0EyXhhfxNMc7yQDFSv5q6HYMABEmtIr4bEYdNmEz3jXb45zV/HJ24mPZzTCeYz5W+bqsjnDAadccQBhnWOGhrUGqnUYTXYdLNpHVum8vRAc7O5yAckcsSkC761dzNmzdHRnJQg/T8cTGSR+YtZoRjUGTP5Sv9ly6Z0UFHgF+YjQgkgsGZmcGgVxibaaVuNjbeGtkwcv7RiMmx0V0nHesNo3HyKELAxHY1TAjZ02jstCL5+PkOwOjWpYFXlSVMj1qd8hjqTw6Csbi68Met/2ukAh5CESpFCfv05gQ4qAj5oaPVawr29Pk3IjYMurqNWrsEnQs9td3rmGxIGGuP0Xg0TyD5cB2uQwj5US/9Qq6vKz0p2IT5Pj+EI2glEOV2Yn+YUoFwGNbpdFae/fEETmbt7VgB1CfUSRyrgIOQXjTgnJP1t0+6TabBri7NEqb5RpgJfQ6TztY6AxXF4PkuYd9gBx5ZRzjKG284DlmUQ+YNtnOsO9KTnJkUrJEb8B5Z+KEJs3kIkqOkAuHE8ylF3fKRPxJALAUrKU4t9MtcnkkRTwjomiwxPM9AANLnPD/O+8G9XDMrdYTe8R70tshrRs44kZ5sKByjcewoQsfA4U9hOgEb2q77+VGXzhoZ9c9Mmhyt45oZh+x2MoyEE5dTRUmSiuY/khB/G4TaXUUEYQgauKhuXsIaDiKQ9ae9XncPfXiTg+Xag2CRjkbI9WgfucdEYKIJzUq2MS3MDg3bvP8QwmAfa7xhpSakWSUy7gdXMAnXk0aOAUnus0Mkyk4xzjgZWbr5MXnzj+GnVaLf4nIiqAmIQ7V/gYTs6+R2nAeiDJoio+MapNYO3j9vPd8n1lnDZKpnQau1z8iP00izBieM3MvnXUcgBrsOvNQ0aWS5VpNtkJoQUo1jIu3W/uW4n3WOoKfGoEy8vbT4eFGV5P65xB+hZGwhoYd5EdtMcnyZ2VkmYahrloFh2m0Ok2nGf77+cDojlzb1+f0bdSMKjeCDt+CnGdE6MQ71sL8rfQSitdM/3lAEQZCkQDtgQkYwmYKvObwvd2r2NQU7GY6X18mQ3mwmsZDqdIKC46XKVuI/7alrpMCJaj8INTF+FxzFE6MeahwAwSKAHOmsG0BIc9xMZ2Qs6aKMCtXEvj8KPUbwNZ1pbFAnRCLCURvqhFH/pPaV3jEjlxTQhKw44A2mB5Cs9gPW2m7kWMgbIfPwkPlhMYUVFUi4/M5/Lmm01N58qvKqpOIcShzsh+1NiefEQfQe17iRFV2muoeBa0EkdkI68M5AqhjtO1//K3AyCCarw+V2t0KN73ZDpeS17oubYDc7L1htVmGeNSbBGYIzEIUdfn8yojssD0yRbvBUKKs8etK7kJdZ0DfFihRf+E8xKk4HLvQ7C6oKejSVuwZ8Te4AdfRZ6Vu33oCSdqYeefhgAAkfXOhasUXa/ck0PqHJBlV+UJjvnOgeHR9P4xjv6B7oGVuJBN1elOqtg30zE9c7xyHLCybkHn7UHRzwH+Mk+LadLFVx4RAhW3lJkqG4kaXUw/+EEdfIs63bssj1p+ZkMVX8lke/TpZYzt8RqdtNNzPOG7u1fG4b8xs18WKKcKO69tExVyuU7oIwNjDepzCiyOBgsV0PogQ7bWzXzGjPSsTtBZ09MD7eccOLRo+0c5zVZJpscNah4VhJcryEfAOedHNOnZsbGRlZ7iV7fyjADAlX+EUF58huOispiPJ1sgxJYiO4/1a7zic545j2siNdnIJ/44jM+Edd8NxewdvT0ccp8Xhchu8Cgzk6WEQqzrw2HxTQc8GeJm+w0891tOpsPa85TiDU2dztRj5Oyw0PufI4rsosE59bIv/yBxZT7zw1qxwoNVZWNqXLd9YhGS06Wb7TbWvEv2u8cwUUhhZSDlCd3ZHW4ESyw+aCR53s7uNknMfgTmI7ApNrU9I9rQIqBNMM+LoRZYPtuI/Wg3HcyInfgsLfDKVAKo4ykimGLv1hJXELKToVVGoso0ApmgCAN50sM+91jUEm1CikpyNyw8/1aQ4VFFljOt3V7XI5givdXW2SiiqZhXJHFNtgMMnkLW0kRaaNfqYOUgQfnukJttoguc/4k+eP15AHY/L8KJQstwHi8KWFfB5dA8oPyfMH5YwoUbk4IGQVtp/YQfaSnJMTJx3BHt6fXnHT6tbRJQQhy43SjCaMQ7a7EfS6gjf62tQ8UC4jy3GlrS15643XX2k+Pl55/Y1bTB0mULWiMOPzQStUYe0d1jMgmnR9k+cH/CyFSK4UC6qo4IQC+/APqPpbquTjlCgV5pR4UVwgdYDKitUKdR/HASgvDUSrKdjF+SEr2mwrYvtYxAt1MCOlVI4XJTnext46BdsRnG8kKUowRlxu6+uJeG3Bzhunuig6zXV+8vyEn2Vvg/gH7c+JcSlVzKeKC0/f+YYAs+QSyUkis5WSpaIC5dk6uCiXNNmsA4PBvjTLG8WNiFXn7bhhtUEoMrpI50p6PuiAOphJFRQnI0lKW/KNF6M7QMloIBWo4geC3tNjkAZCh5HtPH8DrHhHY9RlYHmW5/t37N9w6iZDHm0tY9e+X51TK4vEvA4kwykmm9cETO5K6kDuG7vGgo5OkJzeHhAhfeNWl01YSTOFFMgrSW5Lvv610B0CSZ1VkpnXgsdptOG0+JOMykAErCiuk5hZ30uGod7P5bDm/2YC9Z0rC7LcL+KE/GKBEKgGIU2IK7bgqBd41DrYdR4rU//MCq39gmmjOCaYvLZxppiCuFfb2De+Cbw6yFtoSJCIsjgROVxjOdw6LeU6BnmWHzv/2qSw4ecUOndOzCknUA2ExMfkm3SnMmSnooiYKCQRG3q95C6w6KQVqhlxHl6wq3s8AgUq1H6jWOkGx/u8VmuwWywWeFaVGuYzWAJHhsVi+AqQaEiWEfuVruvCPtm4N1j/OEK0rTCsccyrw5/Y7edk0Kh2EtoqgGhmOHV1h7z59R21RlJ8HKc+obAnZnOM3AEhP+gQupNjnV1YzkXaexwOEJQ8Fr4OwGsSxpKpIssBvlta8FkCU/cGNia++PLLL38A48svNu49LwHMF6N8nWmD3BHPt6W9dVeF4oNj/FBDmxxJzt9DdbvJFukw8lAU64dJRaVCiXeKq5e+PttUCTyrrCqcnL95DaeBRNbf4/X2dEWs1laaJtxJSMsuG2YKl2nSZXWl5a24U1Ub+JoDz7+8vGPX4zDTobfvPLv89It7zw0By1dhjIuQAXo0bSj0dff5k24d5ewBmpZMk+lgJG2EgnHdTL6VSsVFOVUpKhX7186KVdKrcvkCBER//luY6SX83tZBsXXfdWzzWPOZhPk+CEST0CkWU04535as4zM0f/GWWX9ymPWhZ1cmAOSLLPlGW5soKylxxoucGkyOCT1QikbaeWNHXS8K6QkvAHYuQ1ocIiOMIoN4SlUWYl+vzGiBgqIgMWJlTsyv/oJAnhjhjeMQ+2xH5CD8XQO0Aw/Jy2YKjstbIgsaqkGfhuYfhPT6UMge8thPQfnsysbzwItA3gIzylKeGROw0Ox2A3+DzYzp+s+3uZI8JGZIE7eBUMOE4AIV3inbzV8v7799bXUEE4Wkzm35SLgXaBR0GfglB7LzUGqamQg6vNiBX0kWC06pv+1W4wENli/t+lDMoweEsTpGX+wQWgA5PDD1gph8RWxjpHihbTRigmpqUnABQL6vXtJ4ocTglFbrPFSnWBGH18OF1PLNxeWlR19Ln9bIqqTQRCHfHSIJH7nNo7aOdI1DYZiO7PupKSiODox7oWoTF+J8SmEPsrvl3o7entCbY55Q2BMK6cMeD6C1632HLWl/6wevvQDkG21cXE5JfV6ba8I/3pHkjX11ehU6QZx3dbS7XTf8yDZmHzEXGSfPc9Li12qEk2cLspYoOFBGekLinHHQGpkZjcCrM/a59jOVa9Sfdpkio/ICH08dGBBGYNisT4ARw2G72RcOh0M+HwVn94V9nlBvw5Tm0OUv75XO4p1XIHNAcImT3taxpN/oH9fUPrZ9WP9oROgchOgwQtEPCjVcSaUgZfBq6Gsk/gxZZRRIFCCF8wRregjC19zCKJTyNheU9MmVhuBwgcqG8EgVnarEHRYwhuYren0sHEp4cHFXKOQJ++wenwd+g8CE8BzqDe1bcufKF2eCvNXGSXKR62y1Bgd7NKlPW3ccjU8o2cCxOOdtEk6QrRQUKCznFAuPvjIUs0TiJamfUeLMFrbul5xce8Rxw48/AMOdYwa1VpKtc8xrau2r5J3goUcfLfAl8Gg45PGZwxRGWB9DJwUjIjQ7GtNz4K8IsvlUkK+Dp8aLbRMCVIuah7oGsYdiarxk2ySP2gayYn9ehjKhqPILj76KT6ukEBcrUJFI8eFhSBSgMUwmoY/RuoboIsYegUpFm83mSG5JbOGIh0IUWkr3nlE4Hn1YH/IkEmH00VA4Fgrr7eC0+Cdw3dBRkKVTYvIVhlPkgtjdaCq4eozsfg8F5xtdG0Z+hAyBJUYgbKV+VSraX8w2kCmWKrhKbUQqpkhoiMzx/h4HsMpMff4oeAN+RnfE5FjBTl9yIS6mjEc0qMEwcOXyDvglYgQi9QAwvcai9oQHPgibzT47GjN8CKIGcuqk5BHbRCkVH9U43DZoZLme/R6KaXJciLRzzrsgUMEWyyOy0xlPLTx64QJqciW0LNLGTGrn9nAYfVSbeI6M1l+ca4yFSt7R2edAgIqSMh6pISyl4R2zGexDucWjp6suPaEYmBC41KP3gPMm0HeBXYGAYkdAXv7BxvPmYxBvAd/k5dGgJm84Zt57kLCEmU6vjqV+CgLVri5vLo4s+mIv0m5lYs7fFLHghmoEOArUGlOPgP1v7JiEbORXoIgDgPF+45ES0FC6Ztb7wDp2GnhhBBYOhRPwcQgt6AHbQh5B0GEtTcKXhvbJ1bxzqXTcVQ9BdBuNnYcA6s638yutE0Y+h8/qe6hCxlBG7pI3X2TC8ALtX3HyHPaWgUf9E16drVVwHWorQPRxosnWegpAyjHAn56Q3UNpBZNh2E5jEhGi44YT6J2N1BiCDAJf7MOkEo7FrtwzBI4HI4UYfw2CX/AfTKZS3kuO9pkifRx/h4SGhxaKRTAOz2+Rd85MilliT0nyCGT4/Nwlc4jcQR7Vua+n+zp0h8pu74YfCqm+rbiSPwbQ8Pwtvb7XbA/bfZAgGlxCmcVjh0/HIIeAD/ti6KOUV+0xO/zZ1whJyB4Dzcf1HEJMKTdcOqFrRth/CqutazTinh+zTho5iQzZSbhA+1Js6iF5+yyEa6SA3TWRL0rLQ5AKVc44aYJSDFfwHJrZFGZ6vJGZigQkc6xLgWJGPxSK+VCtJeweLSeEIRbBrhCCIVDeCR/CQpuhc+LaaPis/kDQha4MlI5hvAVKvMCMOaw97L4NQQaMubH/qHOPGp2bJBwmN1OyIkmi01k8sxiGstDZn+9XpKKMcm3JyXcI3gGuY5zhueQBhc2PCsJoKsWfANhseQ4IQz478CUEWhiIFP1STwMt5EF4oRgQTq8vFIpBOZUA6vGhgo0lent7E7GGnruycQzjrTYlXmRWbJG+AVfdQ7u7Gt0ckyAi2YACX2RlKbVVYfI7ZzVtasMLCrcgj8jFAgmtg1xjXLbJpOB2Y59wUuv7opSASlGuOAttJzoxhtIVTWXHYsMAzxPTch+gAxvGYj74QI8f0vgEmAmgJVA/Zq3QCvX2erSP7Fcmpo5gTLbFlSLOSzGDSDVWd/v4gUJ2TKB4S9B2oOhUxHxl4YxCsYcs5VkuJS87d24P+aCkMA54hRlcPmI6n/avQKXksrWOQiI0rYirzlTbKb2YwBd27Vn1lEFiZmoXpE2wKxBrmAYlpn3g1xDocohPe6g30YjDcG+i7q+Xv3h+WOcwnKQUZiK2SfFGxB3sSfbU51+FYNCL8wkMLo8ksa2bmyOKUzI/PdVNq2R1E8hIUZZz69hcU7hkxHa9/by2kMvY5Td2vTw2mRxwmILJVVZVbp0EqGULHJ6EL+zRJ0J2fPgwhhtSD/0byBig4+x2wBbDz+BS/Vhvb73MsscSMQ3kW18+PwQRNKqkDrhstnRXe3uHV/NQd2e7mOwOWjv9kDESkDEqvBgfWbz5+PJpCDNEL81JmClU0muOoQknHJE+47jVS5sl7YqRThl1e4XxoqRI7CkAIRKnNIhgHhAtIciFIZr0KKNSfvHREgNBJDyQUDBtwhdThk30husgEx7MjpeeH3jqK20sFBrzNpNLcLnrS8eA1I3Jjva+IGQMMKJ5PbFQwT2O8vKpVFO9siCJOR4QYvNpnYhgQu+EH2j0tYhVSHdGIj19ft7IrXg75aIzxZ0KECEOU8MAPl8CkiGUUMiYITvEHSK1g/l8wJ6+BP4JlWqIYtQEQKgOEv460Tu8fjgY32hTIBTrEyY6FN8mqxFKc1dko0MYQyPGYqSiqBwYSY2dBpGEU3E1x3N5sYi8BCa84TV1DfT5OWOyczINfm+NXB8dXbE6IAjzJ1lmH2LzwBU7TQNgGigM7ZRfgE8BSQgzO3rqMPyGcENmnwesh5ogpjmn2XMQlebLE6UDAZDkZKXQobWihMkBB11iBaJZF+lrrRvx0t1CnotzHKeukvJJhODDqgR0K0HVNAREmoxYN+Zdkc4uI2dk52mBbXN5TcF0RZFPDcLGCJQ2rtjNnpgdCwjMGhB51FDak4O20SgTAg+DkZbJlGZiVOmAKmokDiDVjeZ9jMA2ahzXyFl14zzkZ283T1equMbHvBCJiySsJ4u8pKgF2ck8PFknkl+Izi2pX5LyveshyIVApDrUpNbIBMOzxnEvro1dMVnBRzn19CBsDANgvGwG4RaDHAHeSOEBbepDVJzpafDZcTsQ+qcZs2Y4Zq9HYCIGQWlPJEL1xHFtoIHx9TYxXkxCJd7J+a+D7byv8XR5jpC+4cXpWbJu1l+6K4lyvpjn9FdOlBhvfyxx8eIIV9ki4WEi4YKPhkpr7QCSYQaCkYnXHEHwUbXtq2ZcDIHnb5nDGIyAUe/RVKgm48xUp2oQKQfhl4FRsdtBW6v28HCvHfe4hesi59JAs0aqt9pkJdXt0rk22oNaHsS1OCYv3zfvvYHCxgOF4uZijuGlFNSJxwC+Q+YU3HuWK5IhPbntpGt2GirGPdkOla+YhrgeLUjxF/pow1U37PoE5DqQ2mgrNCOIcVSmCfqHutsC1YA/m0MxMJndhxvbIAzBhMNgSE9vrC5Wr93TciP4aV4BSN20WsVlchsOnbsvCdEYVECdDpuHH23x+c1liVkNHdM1PaSCM/aKiE3WBDZnjiwENUU6kzyLC1+YLecZieKYFUuXsYcRA8kSNvuolyZoE4Pi0soOasawz2zvDZvDkDt2Lj+DKITk6KEmhAzSm9AwPvvBc6RV8FOlmBasN0YPENp6uiNWuiTOeZvoh3sfppwcN7K0eGwRSoasiosMW5+nWCcMd0jFa+ohOO7vEASgGelsHj1ixCtaURGDTB/WlA5kedx2GLZrEYi6HFkW7GcfGvjii4F7pamNKztmcOReH5owAfVIr9a2Mr8FGgf4FJSnPGhz0Xl17wBv7LFCNUdtoMN+BiSMlJTngDgWSefRZHhtyymOcKyopojZg6nixGoW03nGapsXK7yc/DomtASemuHxgVETmOyQVH2a2eyYKOwYZD7NW82xoeEvn+PklAGqw3saRtxvak/0hpBZEzHs2ZENC+R9Jl7sC3pHB4I2RzDJGjWxbLK2gr7kRJzHWC7gwgiu4DvaV3zzUQXnmtiiskDMyDNK5BhAYLBRV3BmS5RfTDMGC86pNU89f34NBHgYO6Uhs9YtxVwPoMwJarqY5rAo2ob0dvOO755WGO5jRDuCx8aQfDygHH6AQvUWK8vSmC3YNz52o4sz0lk3AHgjPSp0IteEwkQGNmU4LvXoSCCSVZZRmX5VVR8TMyFHeKah4HtsaELuBTQD6ErTu7/+8tKVK5ee7Zhj9hBUvCFsRGFS11qLkDBQXPuwbKSaRm8forHtJwoAACAASURBVJFp3tnp1jqnGkaz2dcb29FjLGqJA4JxoNTcxqIRTULa7zf60/UNDzMdXclIROT7QW8m7oi4w0Zx5o/omn/f4vmKNMKkCr1DHkib9QXpUGCabFarw+t1nR8dcAgzFTF+lgnBw0qz1XK1CnkQi3bwSzsEoK8XK0Swmg+ZlcYUleAAmcpVEHNPzVgrY+N/5x81sW0x3Pvy8s7OzqV7E8NXLl8m//XKsx27fuctMmW41RaXpes2kzDf3T3f4AqX63xyXhjnedA12HzhpFRFSh2pEqvXVEbZkhYLIeJDJwU9A3VJJGhdmR/r7JkY6O5oNwqmlbYKf4YJIYCmq+VoS7R6I2T2+KAGBF2KZSHYDOt7vWZCrRXlQy+FD2ietA/9487Osx2fzxzy+J79o0VLfZZA6fm9583U4afAqs/vbWzco3yKRkQatHm9h6bCHQOj7utGfhlSIkn8YnnOyeSLq4cWvLW8uVmAZBhfxlxB1sFJhZ5kUmSM+4M3jre6xotxcd+EBm1YgB7gcaZ3q2sokzJr1TI8ewydEBuJ2Ef00IowURdtIU+C5kYUbSG07lulqXvPp/7x509/tWM365/ds+y7vKX+gxCxpdFLBSNK8srxBTcmXZcQSfJYFhHPglJcHnFumS8d1MFvXlqqp4pes09z0hWUo3QAM4lJzt9pFdgFJ9MgUgC1vb09jWN7t6rBw5GN7lV/5UFwPmxnaLmBKmoERz/yUTWjJf1wyHx5CrBgiy3w/LXY5djUV0z2QxmlFMaP04T1fNLk7uA5ZFPfQ8nJy5uLhxDWyKo6hyvEpM2wuZeoPIg/U3BmZmxscH7lfPI8+qsSdGyoKlc3oaUENotGo2s4otnDpNXSslb12HEuRk9rXFpLgQP6NJ4BZZrQY6/RV0/6sY19aW0AO71wdpiOJKukFOHQ2lOTQwh2jhsnXJRN7UNP8ymJZZ25Q3vcyLOic4Rl4N3knkK65+i6bFOkY/y8zWQdm0FGtqZdwa4FnmE0A05Xz5zEylSrv9IqJsyB+4UQFoKN7qIdpzTsdU1j/sFXQTo2UNikJhwmzVNN3qBtIs1CGKWFIINJP0wqkgiO5+zfLy9aSKgSh3zPV+KPh+xYVvTQdC9stLtNrrT2hxXbPFPkaG8GUgKeyHFW27Vl7wYW8pAmfMglUCCBkAl7KM9QTQM8Cypcm4gC5jnZ5v6KgaZoF6wTA26rKzLZ3WfE5gM7wwaFNK+QIUj6/bIiApzeBplmiF1WJFWWJPXj4TBoUr6+IsE11rUSSWqUbPKOFuJsGzLA9JOOdzPZ6Nvl03dX7ZVv6GkTO4StQ8x1Ppw4rDdPQ74YAkRmRemmN5PSC5dmnDKg2pfi2ETs7OxI+nHbqjLeKZxPd7oHjM47xByCIkKSUsxBRsyQojOeEkfi6tbdRC+R+PZGnrGudA2kW7WPI0ngmVtgwPKv29tu/UNT9KzjY1pqN7AdihW+h3YvkDTtNFOEtM4b9tco1SCV7tz7pgiBa8TUa1532m/kOaO/a3Qw0mqFwjXtnvTTfJEgOaeUWlCdCw0jkscKXyzEc/JlXHlBt600pJq7i07e2XSmeRGc9PXm0pN2YNf2tjeaMqe7aXRvrfwrrJCAMrG8p9GIyzLgP7sP6/sQdsFBhesplT6bODFT8VUjyYiFPgE3R/HtAytBLS+a3EoQ8sUc9twSlzbxPCNxf1NN9VqB4VNSDsJUj2GIqtsruFGzm3ACH+jGVndSy27aiAu1ubbkqQBbmiDp/wosZ6eGCtHMALSDhT7a0GOO+RKY6UNabWF/eu8bAwQ3FdW4yeQ2pt3CwY7N88Z5GoiQ0UOr6uMRp5iqXO6pM80d3J4Zl+nilBxvdJlMQnf7zEBQ25nTLkymXULfFo9OutdlnEnPtLfPpO/t4uk7GqwGOvyVAS+NmTHMoLala2o8UPCB1XxU4lAWBRmqNTH0O8+/qZOimzJMasMh9JkOJf7ghH80OMA7QbgRD2REZVFSzY+0EuqdK48xG8aV5UfgwirfFdQF+8BS9fUdkW6jcdBqZSropJbd9l8/md3de/Lkya+nAWBLpiXT1JLJNGWa6MfZTKba8yvM8xiCdHrJk4Akj11SXF1jtyNAnzn8K3MIZVviB8+/IZPiYKA6Sru9o9cPELpm+m5YbSDcNiHSHqVSEuccWVx92lOn0vhNXKtRHMEmm8KPt3pH/TymGG1qO9IBMvWGRNO9Ybu6u1feK1fvpfuAa6KACHAhuBYITBjlaO2GB0SaPURzfiLmA50a88VwwklvRyUHFQfUVbUYzhTrPX+Ak9LFNqlk0LRySLyZVgRcs4hbTn0xyIgKaDTltjanv3dpVWRyPFeQFrTK6TWvYHxNiKx0c9ruLFvnuAs0qYjp3lB6Umqe3a3t7u7OgmCb3d39NZQTdJTXsi3RGkjvX2ELH6tBZBese+F3c5hOKAKomAfyhdmeyWA3LvzWF38IwtfboNafN5mONFqoq3aBNAWqWUwpCscyFa0K7nm6qkqqJKekVeKhROPtwbVPJvcYR+sv03UoObtoGGJPu4SaGKUk/WWpLyK1NJe2q3sZSPc7HtoBRXvh3K+dLgAL4fRMKNwbjtGK44ufv5WJXrKbr0x98yjE0cZwqYETGzKstlaNakJQBsf7WV69QtNF59OCqHI5WSr+goRRdttcHdqWsf1sbzN522gYNtelPv3g+bHHAy1QhVQRwlnQEGoznJ7ABhudpfDhchNNr9n1v2qJZptmB65c+gN4BkeS4QuNRH0AcKLH3Q014jp2muS4utrvlEkZc8UlkS8UxJysv90bJnO8EmmdsdEc465v4LWCo8p57ljta7lHjtcBFst0uYrdUGzJJLAUxJQHEMO9dM7Cg8rbl/B5tMN0pi3fVLA1xi2gGiBE04EZTTZHcGPA3WN03sVJCf3iCKoYOYQdtzWyJTorkrT8mNiRSvsEoW98YjAYdAe1hpt1w+Z9LUUl21GEF2iyPvKUlsDUF5dx5hqQmME7w/ALZxLtOFGTiFF2Ddl3PmvBFJP5A32UrpbqV1ymwW6vCaDhMTfewYlxrts1iWRq7x1ajS8ucUoe6nx8l8SuclD+LhKfeZjE+bQ7Qs846kqPj09Ggm7X+ZnW1nSFY4712ADh++BkAXLUEIbA8y9oSx/VdQKnncJmPU2MYFm7D9cphkJfNFGI0eOrZ77uAOEWl66D4goKK42jioxYE0Vw7Ymnd3g15ZSWJD61gAhbyCIuoZFFYodkwfKjrSt+7QwnSIlsV/rl9Ixb6KpoRHMY4cBLF96fMgR+f5zwAeOXz3A+G5w0AWkP6JRWwTRJ0rJCv0MzS1PT7B/CpDjaGBZyfjDp3z9uymj0+9uFYBIKqHCM5PshIS7mtM53z9ASHs3IpZafYgfDuOGe6DDN93Snuzj8xxzn7/ZGmAp/vBGMCF96vznw4H0K68hfBSauIIX6wsA5OJMNSgZVdi98CFQa0+/UUCzA233+1RXvqQNz/ste9wyHjQima6ZjoHPeu9IFAYbpwk6KEhT0ztTdp2+iCSvMJm5QUxchHd6FZOHu0NlseLaRMD/x8oyIk3RWpngS4b0LF166cC/w/oWNQOAI6RiaZyEXAKWY66tI7LgCE+opn1YShyYuow2bIFlld09flvhV4xZVNa4OdnxjTBcMCri3z9TasQLKVCa95is3VQUdcxHL/DVS5CDhswVpi9jJJm+cN+2rWdz+GZkX562Dx6kU8+DUAzDi75vfv/B+KfDg9wf+ZpnCwvGHj/QxTPEhuuQkRBdd0qXfwDQewJahgq/pibs8bfnmIBFhn+Ad7Qk6Dp0l4jW5OngREqKexCVF5rnKHRCme9e24v3iiCoWK5Dwl/kTZ3MIaa/1hiodpdKB58/vDfwG3XTqwYUL9wzvP9g3omEWNOq3z1394ONQSLMhtt08YdqWSSBYT2gni8fd0ALsty5hpbyNOzG+CULQbYVk0LrRefQAA3oKBZT55l6iSPkizxaBacpPC4wUl/vlhQVAeJM3Bg//C5PLK/RYHQOQLJhDPyCwAbheegBe+tLv4IPfgcNCIYvPaCmtNbV8/+rVc+fOffCxh2LEAtgTprIN/+TBvtQOCkbU601RAVtJ3vn7098EIqSLlBgEFXMs6zs2jE5I+SHyaFmKFyp8/lq1qXxN5OUFaU6tXBnykRGeiehs1sa/NK2kO7p7rN5RUKWiZiHatTRYfv8SIHv/wksEUb4P/vq7QPNGADz0w49++irig/E/PR46e48zMVj1QsLHRSbY2Ej8fAKkemYNjDhG61CTd/IrNw3hqw1opPZKG6cq9WkZhzsIydvR2MiKjYzeSwvSyAgvyZXw2001siXz8ZS0vITTGnN8Mmjr7OwZ24fY7e8TQHezWjoMTM1OBZAsDQjxwoM6QrRl4B4pBba//Z1XNXhXX/3pLx9BgghjC8MTstP1iR7E7MM2zX/8x1s1zU8zk9rPcte+OnVYyuVAYPt+gC4+idPjNqzCxkxXsmtmQ8A3Ze2kombo44dxVVpkpCKImgzZKTC4HflOwhyjCIOMv95gQ4jB1/oEmvAxHQbue1cuPglYnk/87ve/ufASjAf4f4hy4N6DB8//49zVn2v4rn73o6bM5RBOHlJsgDJspquCcJotHPo5umgmC3Zsimo1gkn4Sj+1zD4p73ontw0UoYSrFlo7RSNuNOaMDK6Tso1pCBNSkRPFTUZ99jZImuV+lmFFVSUUYRcg7AxaHS4cuPt4pU9wz2gJ31K7D36yO2spTQCyC++/D9aDYHwJSfUSmPTvLn167v3PAd+5b6NmyVwGteahdqNLoVG92e3m8A/emvjVr2jl1hJtaslmovWNBrqvartZaoHAfQt6ajPWT0Az3ht+XMcEiZ+HvC3gQml+iZiHPy5gtuDuLlwqN2XJt3iFtoNJKEb6eciaXRGdYyA9PtqRHgCIre3uBsLAbqAGOm0X/nsOMQiR+BuCzoquCigvXLnw+acPHlz9znu0s9Hyw6fINB5aKAKLosbB3sV//+2hxk4WK7ioQB3VOv8VKs6yC+/XUNq20AkatdNqWgF12T22Ylvp7O4z+juteIYPVPlhAgU7w4hxApqmeiW17ESA/UMJTXi7scttnW/3J+lOe6gwhHaK0FJ6srttMSBK4M2N9y9oXkrgfxfQVYFf33964cInFN9H3331ZxiD2P8OhZ49QqlKS2Pfb92H+5AtOCmQ/S2NCsdXQLTMXrwYuSjMBzSEPVZ32j8R8dpwEtAbGUyKwTpCM8kxcQ5y5i9A07z5TBSXeVEsSE97DyHU2SLGQe2ImQZCw/TF+/dLzaUnWuoLlO79/sGDB5RRAekDSjj4G7Zh3/seEOoHmBhoH/FRtcec0FaYhM3/bhts0pR3oyUNjnpdO6ruxRANU81YcJcMDYRB/8ahVcOC2OOlCO3mBJEVlWfjq5APyWpKFBd5ld3aHG4gFGwwIn0R/M01COVUHeFuYPfixYt1uWwIlAZ+//sHFwDgA+BUDeEF+O33TZDvkW4+t5tjZmw/mXuaejzarLZHb/5308VMHd+hjmTtoo1a8YWxqG1DNTTXEXqvHzlbwtqZFjQb2knvkiJtsUyc1JrIs5SqcDfZ/h0Sq5eH7fOD169fH2wfHINxI9kuNLyUzmNr++rAlvfepzxKCMJCBfCShvDBuXo+/Nz86FEotPNOKPaTc/+kLeCjcahzPGk6CTEzj/tyrCtTZycNy/ZUc31akTKNq35Cz778mqkj7B2ypzZFtcJKiWrTm48VORV3LitFYq9zqahNHNbnD7n2fS7F+S9DaXragAX++xfowAD83X9F1rlQt+GFT7WE8Sn5IlPdCf3LRz//4Ny5TxN2WvqD0/4WHiWj9VYPIOLve7is0uadPbPesEzP7tbKZQtFKEljromjE4mucQGyxRKuw1xVpE3QatgTrl4RnYWK5NxcGm7kQ4U3Hh7tmA8pQkNp8uJF6+SsBaNw4n0tIWKq+LdLmPzfp6nxpQsA6Nyr3/thbg4YpfqWJgGufsuuLaXxmH+Lu19QszUgItgmWkyVXV7IwGXDWZ6Kva9AaddCNU183jF2tFnjHhe0jL/uK6bk+KYSLyR6mqJEH3fKksTdxo73CK9APuzo6dwfPeOoabQSP/Bktrke6RiG9373+98NTP2335DfAJvSrPibCwQRXn0V8v2yE6L829/52ys9H4AA+P4wtlCxY2r+73jQZ2cLQqQT4011e2I7OfPkIhQIk9NnmFGjuBpFmBdXTMLhDRg62/VubNTcxoyvpkSOua3kIR82vb2YwptEVJnofQTKqIjQdd56aERmWkGXMtgttZQDjUhvbuxGN/zuJRqBNPP/hqq4n30fmzApJ/nR1Z8tg9P8y6cgAC4t9WJ29On1//o3SCmTa9m1YxC1/8q/FbzB+1On1RqGKfyJJXBTUN6FNpfJMTF6aM/n+b4V74QR+/qJ2wURZQyhqxUIkTk8zaBwtzdEFnmj4DjaibROYG2hYPUEmoK2SA+5TYlm/gvINy/VBdxvaFhV2/jcP30+53TO/V9vZ+HZ73LxYXDRUDj8r+f+Grf6uQT3fZBsTUdgZnBE71u9wpNTNpgGLlrn7z9xgA8BwiKe9iqMpie1ctYmuGbag97XjNhO1BNZQoT9hGAFnLutAMSC9BgqYKgPVw56dFpX2aqz9mj1oWGqNjU9W3tyMPNeQnbRwg+gPYCoJP0jE2uZll/O8Yzzbq4/R95cW8Oe/zLv3LySGLaHPkci+hu6YdLR+lthEGz5BG2umVGjnuikySrMz57YsTdVmtqexQ7dGyJXpFtAvLqBAZy+sI3N+P3sfOsoz2B9+GiTkfGoeGzrly8pzLLE82pqgeixxm+cVGkVgrpJbxCzvmlQ7qc1vqU0Oz3VfKhjoSWMB+8/gBB8QKln2ckaldTIusSxkjMuyYxTKuOzd/P85gfnPv/82geoy7+fXdHODtDZXILL+9taJjq2lik/yWZqv71+XTOLrdV7f/boIQUlXN+Cf7wl8kVtzsFk9eJZjDiJYbXqWsf5ONT4dkJGlLyTiSdA05Q/Liri3IjKQY1P+zRaWWGK3JhhQNB24RybySsWtJY3XT+z3/YOfDHwxfsI76UH71MzPiAPNudykrS8jNBUY1yWOZV0gvZ8b5nnlwHcv869+S9/92001P958dC8iksQrC7B6xWCLpNtvy9hsrYK8+XZUr3NYZnebfzkLoYrAo/WV27V/Q08TpjhccnM0NBOrj+/xSsq6NLapWJcZcRFqXB53bxOnPwAXbs52YVFCcfx/j6XSRdUKtoqBQNdmTe9D7GZIrtwBbM+5EMQbcv9c3OqyMj55S/Le3sbI84cqZZB5ADCxc/P/SvrXCZvNtFeYmblzFNaDg2T1y2s3K9hZYXC26ARXRx4o9tr6zle4we7+DkSs5OdIrco5VPOIslCtsg7+7ckZnF5PWYeIgyPh23aJlmONfqV9nS6z98X0Ql99YQ41Txduy+UG4EYmAAl+oPPf/bqj7LRtWhL9MJLS06e4xhn7s7//T/+xz//t3/79f+7eZO8+f9cPfe5zLIy+VexrS1XJRQh2PH/O/6AZ6F0PUGEgfuD2NGB92uIc5IEwvv4KlhdRMR+aZhUVmVlOS6rqzj7RCoiHy/KyggI1mEi86i7g0nO37exEhHc7uCksuGgCVGEn1G+iF6zH4gWMnDvKkSVpkxawKB37qgcv7gcja6Vq//2zwjzp+fIB+c+GHHibvLlXHkNQo1OHmO36q+/HkDvkz2KsAav9+JFTPhxLiVOmgTjZPDw6jZwa1yzHwqTgqwq/JLE0J73HllVOE6SxUXSmAJ2DPiT1yOO+nFXumTQMVDQ0sU2XV92KPQD36PVLi2XroGjlsltZ9uNfS32k//5z5+fA4KZc6p4kwOv5l57LXez1tToVp37m68FMEoRTm0HMETAhm/IPCQLXAbdNzoWFOoHpNscOAm8RPQeQIjt0rviL+haaLKMV0uxah7NO8Jz6JRJ90GMuNPz1uvaFHDz8RRlmHpPS9Qffe/Vf/r8g0+v/gv5hTRRd0JAgS23Dz7PsU5mmWfwKDq8ISD3rU/2u1Xn/tp7ysFsRwBan0QpQkMJ5SINw1txpFLvqBEPt+P6Xu50BF0OV+fLwobR+S0C6ZAWwIz6MV2MkQFm5VlGVPs/XqcJEazvv36IBKw3BhyCWF8QdWxYZim+9+ri8+r3334nk9VWMNCe26d/m5vrYiUmNwZe0z8yp7bxQHbVagMfNjwOk+opAHXlaLRWRWAH6RFyXbHDJbSLM/TCAdDRXeMbnckxoUNLh0+XWbSaukR3Pa+R1OIiz/F4AYeWLhwrR8ou2+B4YynGiWGIHjgc7c5ke5oOY/5b9aaoOHPvtNxgcst7a3t7VQgOQt75Jw3fq9jwAFI9sSL54PVO7kFMU4CBwfsgi1FRvSID0dywBhnILo7O0b46Si5YTxY+QlJKnGWLv6CLovBAIWVRkpyYEOmCIddk3yGOMrk6wSFerjDMoa53w1lLmY++Sx3u6qvf0/w1UycRDcLD6r/fFu9WM/8o9cc7o2t71Uz2C7UvRj6n/wT0uWbvs8xo8g6uoQW1CbzZ3fsX52vgqq9DGLaZrGMd9CjRYM/A9W6cX2kXoCyaw0VBidVNCZRpnE6Qgg0rkspLOUl9RjQyFbx9jeltb2tQ6MT+R6cqHcxcWBoZ0TBdd8/Gw2qUc7XhhFd/XiVEvNly0y/FR/YymZa1aDbzo//j3Aefn9MYuEUbTZnjcwma95ggBKN7Ve2F4lyJZXq+BGEoOytdQe8o7embIjOdKBXmOwAwpdIY0Rfiy9IqxxTpPH6GmBkpJbO5zaUhWiGKEXe7oIG7PjDexRlZv820H4i4Irimm9cyouW/XNXCr+UA3/f2SQTF2dtkLhctjyyOOJeiWewcZrPR917V3LOlgQ98+urfnGLA+RoC3KsDLGMYWvAPWhi625FCTY4NPz0m1tXd49ImuYeHKylpbkSWFL22AJP8wsnnFyRZIgkzXca+4k7bhLHX0l28sT732GMV2iEQRSTP3fmLT6an692on547/LD74XcQY2++udbS1FMmOedyFhFmotGPPvnoex8dmK/h08dyo8mqQwNGy7savRhK2+VaKYAAIQz75U5bEKW3Y6OL8ye1U29trpfpKuGhhFRQxGVVKda3Bq2RogKZSpEU4jNDOjNuCBtMHZxfmRm9AZZ0QUaMs7hkqLSyPTUdoB1FeK9//Vc/PXDPBuVoYal9PlPFSqpKlhf3qA2z2ezaR9HMgfnqcUxz48E5VDqb9T5dhFydbugncJ7mGu3835L5ChO0TfpRoDuEyHx3O/irgAsQKNE8XS7g3YtLTCpU3xr0Zu8CSFBRLOYI1W3jwqSfo+B6dBHB67AF06BNlQJ1UwPo4HLzNq2gDKUj4XfgnofCEg37d2++9bNPor+MtoCTRqOZKOA8xadf/W52pb4q0uYdRAeN7pX3W29aX2EbfSfOcJW0G2TJTL1Z7nXbdHj8n8DxObxnYIkuiZKXK5fqC0yjZAQr4ni8qLXbkpEI234DwTUOofTisRtbTjr/BKqw5AjSjphhKtN00j21nv5hH/yUfHA1+8tPPstkcKEYQoRf+I/OXT3yjzRSBQoY3ItSA87uKwxLDbebWFDQvA71CohSnXdsvKtxiL0DxOUNXOi9BNrTQ7AdzIrLVxrroMuXlhdBaYtbUkLbTzIZ7DvvOEZuDTel7zMAbopTUNN1O3374FEPc8i+YaHqzf7yh58h0WRwMVw20xJt+fbVk/8IcqPXquE7bEAY9y/eh+B4YtGYlN7mYnO5GwA3kn6/qfVlul4Ij+OG+pdTF/aXsvdclpmbc6LC4hmQGIgDwfEThY3JBmxaT/qWwLZuZRte6Sy+o48Oh99PD3PIewc++JP3PvukBTw0i7/WICC//5PM966e+EdNTdn7NQ1fdfqIRAwYZifdJhRvyKTjxxZEOYIrNxxQOmEYkt6dJbUfVNrBFsTq02JcUnKLYuHpOq5O5GaOH7qNQ5gBNqVJvzSrc08j11hm96LvHckOh1LcYcOee/WHH2WjLUAzUWrHtfc+zXzn0w+//+qxVNMS3dPw1aqzzUdaUbTrNYWfe0PmUvHrJ+ouE07T8DeJL0z0eWVT3XLK+f3ta3iAmSwryubdS7gTH8S3cEr+tXVK/bTQDzyZnAY6hZCw7K5FP/n06qnhd2BYSqwftmCyyKIJM9kffvTL738KJlyDzLj/j5pasrW9tTq+3dJRjW+p3X8ypRU1SZHfwrO+TwzHAO0k9l4rFEU1l1Kh/G14aYY85JXKlhTHTTWhg+0Ix0YkqW24MJRKgdLgrm7aggij0R+ireqirRF+B7WDNlnakqUIM9GWD3+Y/fFHn3w7+l2A+FefZFoa5sus1c1H8R3r7AfKU1NPLlK3BZ6RTlmXiE7WzuFmhOHH+ZQE2ZAt2A+2lHQOyywvQkYUASLuIE2fuNKHvqOCzKIRDZbpi6XZ3UCzZVfjhE++890j4XfAq43JUmz2IsLPPvvku2vf++xHH/74w+/87MOPmiBHosEP4EH8ncAH0VDC1S2TKBaTCr/FnOZjJgfdRWp+tFzEG1s346mHB5vXWsjTCkMzYop4EmSOY0/9FoKo6ZrmwMUpiAv4qaXdsvZc9B7mU8KvzpFNNNm3fPbhTz/88Uc//uhq5sfwP8TchLjXqg14a+XqdvPJVrCl3GwwTJV15fkSVPdKseO0WgSXYdwldn14ScFsONdfuHzoPKUsKdIecTyVgBpx03no3pBDwztajFMjWmYNgfLFlfuzUHFX9+oPt5Y9mvaP5H1E+Mm3f/Lh9z/76YdXo9/50Xu/hE+0oNvurWVr9e8B5ps69RhXy+x9TE+7UFeACSuM6TSZHtScVD9EOLShc+nIPlmoghc5DqSCnLHXcwAAG7FJREFUWsEtF+KJjc6aEb1oRIYqqF3XVCCwPW0wWLYbGAHkT//qUPgdItaWDyH0fvLejz987yff/uT7P/7ovQ8hH65lavRf1jLZWi1aA/MdP1yoAdASWFmZrpWnA5bXRU6sjJ8WQ8ikOXBSMjScQxsWF48cUhMlW+ryCC/zqQq66fHN6o3hermoRWJzYB6dKVCm890HGKO//NF3KIdePVo7fPbZX/3w+z9579MPP/s0+2nmoyyg28vU1jLg3dm9ci2bKVdnp86aVAuU4UXWBp9gr1sU+Yp46rM1tqsT88MlReKYuOfImV9R8pCVlZERFeqNkB0PHOj2nvJdTC6xvn/Ngg1FQ+k+1W6IsbzWABn95Eff+857h6Y+ITJ/+O1Xf/nTn7z3s2z21Q8/y67tZWvRbA3VDX59FVgmWz1zRi1Q3jVQFUU35LPKiWyvjUiSHjlAHm6p0s0KIzILRzbkQ74oyqooqsvr9DhImTs148CLSklUf1uA8AIl62xjm6dlevfAkI2NiShCs9nvn/v00+hPvvPZj3742Y+gsIC/g7QfBftRH92rRrNTtepadveMqV+QogEwr7acmGH4LfHUE9utnbhH1ucjxUpczOWLXHz16KEKbz9a4PoXipAS1x/h2S38yQ35dASTqyBsXsE3W75/sXzwVNo+51r09JHFX2sfYvlby6Bzwq9stbxXzU43N0ffDUzt7u1tn2pEQ8laCqzMBnZ3LfRsWqlwqneB4qLntySGUnhZQU6VijtHD1VYI6tOnoeqWGbvPjUTSIntwdO+kbVHKvB0AVhgavpY3rJYpmar1b21kwDXqEOuVcvZveoeVlC1bLWaze5lA1MZMNLau/B+dp+cuuobvufFJ0BqT5pxIRTjXEie+lzIMyN40c7dlAh5L5fiTpxD/w5ZUKFIZJhUAQ8EHdnfsH7c3du3FLY+SdN4zQcvXNvzXN3bW1s7BSF+cm8vW95bAy20B5/cezcwnSlVZ//+XUNpr7R7cuW+IQCJtzQ52LyN8BmGS0mn+5Z7nHfegWToIU4Zby1dZk7eP/MOWcX7vhhVfkz05FtOLn1awoCXxSw4mcOraQ1HUzSinNre3S1Xq+XyHg6ItxoFhroA4ExPZwKlzCxohWr0Hyy72Wi1efbd3fL2yUA0NNfAspZA7SJGKfiouJU+3YQOjlNxKwlQCCZDfnnh2LkYlGzugOTGG4bUO55e0DXGE1vC6fAOqCmuvhSz7kfl489GZ6gszaWpKdw5VN3Nwv9npmbfrUYz5cD0u5Zss+Xv/2G2mqlOr1XRlrOlvWymWjqJsBwIWLbBkriEh/qocvrFEK5RHvRMKESGHi+DouEKOXLyBMwoqYwsj4iyLK5+K4wJgzs1seJtK+in+91hS0kon86Dhma6X79Urmamt6fBId8FGVsulYA73zVMZQJQek1vZ6tQNFarNcgdJ76LBXLkdOT+ihYQ6KNqz6lTACY3g2cnmsGK8l05zzH5j09YEBEuOGVlLpdTi3TjhcqdnvXBT1nk09cbAMGDpnbPXsgEEQZZfRcsN/3uVBU0aBVyfMZgif5DYLe6G4i+++tytAZUupepnqCa0vx9E4CkLJtkWOUMH9W5urF94YmR1YKYG9kSRfHaKWd9ZcgqpMR4XJm7DQhD1IinRqLOe0OpNELRMoWLwAL3X4Bwag98c3f2XQg2SzUbnYVg3Itii8cQ2H1iKGUN4K57oP3KmfJxprGUtrFfglz2RhvDrybdp79zL0tNOPRILcpQ/BZ4abh8EmHTm48e4jVfqiximThM+rnj1zE2RjCdStX16dTFbWxhXjw09X0CYTmL0Varlt8NQClSqoJiW3u3GYwIEKGQbkHyhe+yW16bPf6iDIbZ2fIUFTN49u/g6TOq7g4eTWgmi/kUH8/1K+rqqXdAgXJjeJ6Py/F+Fe84uePkZk53ClMwuSVru4QgXYGcmrwfMEydUvVoCCmjgOF2Ifqqf/8P2+XM3jS4KfzXbNne3t3LZnd3q5hgy09OkI1h6gkWG8AyXH9q4PQJHNMKT01oJsiBLLcczz8+/UDoHvBTei8Tk98ioWE8JXns9Jdm0nGrosY2lulyzTUPfF7ePYNvpsrIlaA8p981GMrwf9VstQRuaohC/rNMg+NmqpbZWeAly/Ze/S0dLNmhJIMA45UzghAvpAPN7THbyVwcM8XNeOGsSxJ6yOM83oaRL0ofD+sJ4bgji6oODcdY2ypbhwjZOLB9EWTH1Akn0xDW9pqbq9ka0GmzYRoYZ7u21gw5Hri1uVoKTKHXgvTU4k4zomV798iSKLwwaaHvjGfB+yDn6PldZFEEC4nq5qUzjxJ+hyzN8TznZIoLxNyLmy82ThWBwF4Tbas8q82ZWgyB+5iwAoOBU9a/gmdOW4Biqs3b70LumMrAH/aaQa1BpihDjFlK1b1stV45NdaTTelsswcY8dqr1RN3eTdGpIvjCK6r9FWWZInjJPUFl5X0XM6PLC/mCnHZg1PFBN7I8ft7G0PoVqCQqk8LB+6jspmeDxhOtFgQoQV0erY6O/vu1Oz0VLYEUTdVygJ5Qg4E5wSIa2sHgo0elWypleZN23XYILT4BXnljHUb3gF6PquePH6o5NQCw0hnBCEd1WsFpxRX1NwmHnh6cJz3qa+uQ95qQDRsTwcCzcFdS+D+SX1Dl6NiwttbK4Myz5arzdW9ag2EOGhVTKSG5vLe7IHILePbKk/VplcGqU0R4JY8f8baG6AELk6vti1UFHmkUOAV3wuOu46S1ZTSX0jJsnST4OoaIJvOsxYSRMYpRCpuoLjZjZQDQDvoqUfDEcneMlud2ltrqU3tooIJzJbKUDjisURV+kIMu9X64UkWy7RuFpt44KRTmIBeoQCl62c+Rf1Q9iuLhRQjLTJFXnn8okuDyKOHHCulVDkuqfT+FWb/CsdTvnlaXuDr+s3SPN0MD1aeBZhTJ3eGGIA6qtGWqgXSf/bX8BJma9m1Wcwj2pySZRcnlYF8nswGpi6ia89a6rt/GBYAjp1BB7jfgh6sbyZzKfjKEVWRtl54sH6WhJQ4i7e0MykQbwmy7OTP9FOworLAsW10uxBm/MBuCSTq7JOLwB/HtnlPTwVqNajjLdU18Ez4YvwdlWl98ZEFEAam55FCA2XIrs06CvB1DeD1swCadCzeU2I3+0g/TjcpN+N5z4svR6iRcBGXorByUc3hwgWV9/ec9f11kdG2VRG+ul5LzdYC16fLU5MgAsrbhsO8aijhHMfatgFnOjDmLCBRdy2WX+81FgQELJYnU9uT2P0JWLfh6/Hzb+D1Twvy/JkrbiJ9HKgZjCeSY6D44++yla+6MChK7hQVMCLH5leJPYR+yp5eRuEIDhgX4N3Vd+pPTQe8T5p350GoCvDkh+fGAO/03hoYrFTNUlCB3SxOI1cRLhYgtV0sdnFCC97FvEatSUj0ykLX2Qv83N3a5Q/r6/aFRVliWXl54asvfVojdzdz4M4Sl6KH2QCfnpX3dXhPrL+iOut8A84HVHqxBJYCwgnMA1Ee8tYSXWQf2NurO2YVvhZkecASaJ7dDtSwbWeYNgVwApamCcox0hZewnDGsA4akUf1MfKwqC7LBY6rbJ5SF540YtEZl+ZGcst3wPzaNSwdZ4aizjsPEetk2+qeGmiehwcP6HAS5f4KlK+7hkYeD1RpapiuNnRLNQBaYbu0e79cAk1wET8Nb6VUd2/0UGehkA6e6UAmr8jyd4BH1x/1F+M5eYFVCrhw/atGhphToiSpkDFGbuPVtHif1dmhqLN5+5QFCMZGTVwCmpleQcIvTU4HdqfQP7XVIrs4vWlofkIPnoC8UC7tzk4HngRquD4+8AQzqaVWF994jw7HbkkDZ79bGoTLUAbpSUUuQLnQL3H5r3Wv7Dt47HWqWJAgY2hXOAOfnZVwdfR2DyN4KpixcW5GyTSLlAjlXwAN+uS+lvRmSzgx17xbwsNDABva9wk48pQ3QOuwAF26RgHeaqMe2jV49nIwvAsR9Oi6WR8ikqRwbE6S5VPORz7ViM9UjseMwUqFEAkl8OI88Sz1hkMYY9QKw4mNS8kMzdMGQwmI5GIJ+HJ2u1V7bOp/F6dL00GwMKggbBKikg1YMTIDk0+a6w79OhqQK6bSrhessG2doNfn2c3h9dvYX+Nuyurqoxfd3nEw1sjjVD/QNMMWU+oSXgOxCGxzdjzgSf5pY1HlRbnuqmBHQ23WEngyCaqzFrAdqM7ARUQJuKa3LVPBi8LKNFqbrpJp7CLB+7qwISb3vOhHOsbojV0+/Tp5ehtyOMPlmMLXvvw4SsiCrODV3uLWDkhwvHmNb9zdfOowBTtFqSjykrS/RBNpH7R44Mnu7mRDdQKzAELLRXgDIFpAY5emMGK3MbfUC+hXkuigYlGdsb1o3al1ksVb1xLm9UvmLZoolLnKQ/LCS3QOjxYoo3JzqtwviY9BgtPb84zjL4Koswod/lSK4/CCwH2LWaaacYnIbn2DhmV7CtEFIpjPIf9hE+Y+2nO/PfB6UlTw/NhCsvNFBtTZTCLr3CS4U6uyqoz0F0BrLpJvcotljeQhI0rq3CLeBIwrVGTOP/oCXtOOxG4rqDyTz+9fgghAKKs4NKppts5awEMDK9M49WgJzJd3a6Xmg0N9XmfjksjxQP3dwRcu4zd5kxyUTCBHLz1Wi7I6UomLUBV+k5tIs6TCiJJayMsK03+H2MNQK3L+114IEVx1rKstJfFsqhDnG85Kn35KC0RLbfY+5ETD1PVybTagSbV9QfDKrTZVFXnEN247OzlpL7OLc+bIul6vJykJSoqc1M9J3/Be57cTCyqj5vGg/UJqGGXDusj6X5SdcNgiPV1teYl3qsXU4ctkG0aqaxxEdlSZv3KLl1N5hgf/VMZXTu8ZHgAUAODI/1/dtfW0rWzhjcax5dMkasCBpI0S0sEzrphSo0C4NDRKDATEtrqrxqrrpgrHwk2hu93ER+pDkWDD+9kP/Ql96384T+eXnbUcaKEktPR69pJQKIXE36yZtb41ty/i2/VdyhVJDZiu2ZfUPIaUYSpRkaEAzC7qfu1I8qe8iLfwlxbAF6jx5ptU/RxB4H/8AfBsG9rFME06PfQJfD0PNgHg8DbZ6FLk2wFn/v3PSxQfDFIGE7jIIdOKHYP2mo8gntZ4HIAx/3BV4cxQNd32HXZrqp9i9XvfATracCDTqLIw2dTL6wOr0RNLZXoACzHyKNkJOB7gChTTvaQe8C9RyoCCX1FUnek4zx9BVHK/XgwxkcLrJDNLC7d0XVJVVLXxG/ot9Z//+uOP397Hn99+Q1HuKfUWN/3QYQAPVcrnVoo42zRIlPu4AYemegCT1apvU48LRTY8u5+exaftOdltW2jtgJAHYwBx76yM5Wlkxw28Hp1ESozk12dnblEKkV+lwgndEMgD0yOJdTBqMGE6rhvaTFZVQzCA9yQ72rt24PenJzdt9/mckXUajcECcDWHm3pN91XZgef7Em11GIsucAud6lw3dNQ2m8eIGr+dPc+lEk/T2PyJFD25MCaRyT9dukfjqoLy7irkAdP2Q9ftdDqAzHdMoJKqpuiQk+jUaik7euK6q2tG9FbpoT5l6fWV3gXBhWTywLPhb2uGqxru9ublRLnfG3nnC8rCEOqMiumQDZx0hS71QcbyVNvOLGUzqfRM7vRVhiPZ/N2Xc1N4Hrxn6gdDuXhDN+jC9JOhfPpU9ks9zs1kU6OJ6Znzi3v5tbgMeRAAXpsHug2B0DJMVXr7eSK5fewZSYb4WOAGajfMXdy4SCqaIq2c+/CRtRydTS+o6kfBNpUZzY+sLE3fmzk+Ag9gsZ9KdGphbvnJw/dnlj60SyKuLgyt9llRSBSnc7LSJdsYRauEQRxUKqbMTLL5pQh/OSIFJhkRCTdY+I4k8TRKTZPjS+cGY3EGryuW+21SSeB1U9l8Prrf/cmTcrn0eD2Vz2dHM32Dyk1JVqAdzq0KRRKkdItUY8Pw1WkzpNsQ7937lxSOP2Nl8mB/HyI/CsJLDhmPJQuEdFU5d+/jwXi1FJegIabW8wMrnkQq1Tsdnkr1jSK99ynexRwlnVvZyz4GQsdRljFZ3bD3aY0xFJuvmIefW1D0txuvSMtre1671g4Cr0uqBag0tgwYjHc/6qk3Z/DB5NztleKF5yYvzAUpFJWK3uf2zbN/VZyFIdhEkgws2WYm6ogCRa8d/nVJtnbe7pCQU6ZLHIzZb+Aj6oRASR+fPdNT88voQ+xguZkBa3I9DANWOXv/icq/CiKU4qclsocyT6GHqpAU8DLGR4EpCWZxF4qsXVK6HFnrZ6QgIGmEYYVTiXIXzzMQ4qlKfOHUkbP8LAQBGXrp3Gxp6CIfZvvv+DmBmFmB4AvvowB9+qBHWFxD5rHTizHQvhz4pMVt1fC/Zgi+txek4+pRRJVl2/EnoWAsQE/VYXC+POmQmaVcfGaOyvFSvn/4OLGrpQE7kU7ApDL5clw2phcA4nGFkR66DT0U0jxu0a4Ou90oijZtlZnzfbZcfIEdkddC6UVURecQb5Iok0EsTYnP3I02EyfWZ1fSebxS+eEnaOX11dzyxaURJMR4/Pd8Nv9wKcqtV4uzSIxa2ENjpG6HesRFlSYz3HeXrCcGWpnU3Y5DJWDHVq2N/WQS08YuuDG+OhJdSYB3+yXyRnzQMuZQJLmRydykysxN/Gbw7yUSPUHVBJ5pwZozHvG06nAsOb9lclMOkIvSZsXZ/zKu1s/ulMlW14OI2gSiBOV0gMQQ3FhTUcureEJxRtaU4mCApdXl5eVpVVLhZXn18WCIxdzJ3rXE6NN7OUXTdwlBgcgCYWaFMg+jqO9NPPh2ANHIAdMMxqAe4ty0nTeoS0/InoCuOlUuHj9Rdu6C+c30S7wHX8IT3fH42gVdNX28jyeRvopyaIoXORAalOxoHLxXY45KC3uk/I266LFBvDGZJDgu2nCzk6xvJ5MxoOItHYdjuXgsK3XRMEw/nFKlKBPMPL1wLPbuyU9nlgEe5kAYgcPQa4bdgGKMgVyv8cvMOn2m/fnItTWVRgGHMnOYHEyO4V5A4lE1whhVBBc9+FAqPxf5cLpvAXbGEqOJXxGf2MJBH4uRf/tug3kGhT+3mLAPv0maOGtXoBUFE4YBFZ0u2t2uF+zBh49D4GlLgHFqKfvJ+jy9rEAL9d9Dftqu5tdXcU8IgwFYH4bQPblncltqmkKRFGpJ/ruvJjJ9IZYJOXB1ymqBZzFucNsMcEIP8j9pox+l6fX8x2f6zlpxSo4bcXnm4mnJdLF8O6f08FWhUKpvbxNhUiYsHqqKsAL365naAFvcfEW2A6sSBRxd0YWbRJ6IZSPxYDyq8dtr2dHBM52pu7n4y5vLudzgJVconNeXUdNVqyC+MTwgUp+s7yk6VHA1GqrUh357qZnRS9rRA1PTZGGoQHCoLotDMj45Phz5sSs0dORcKT86gNakp42Ho0PZFXlANwV4Q0sLcdyyZO318MXIhtvxhRcd9KkxodJD8uzbxtCPbJG8C33aYzg4BeHtdIMtsl2IxuOORTUFQZbT2UwfbpZZvo4/vZr69TzCxNV0fv0lquJA94R8S+oFCNbJ+pZthIrV4Lgg7DEmPrlM/9V2g/w1LGQO5afKa7Umo9Q0ITuiXiFmrG4TF+biyu3Zh6eOEb+HmDj21UfoRtL5THk1UsXR9NoOIduTw8lrEKcJoabgrM1NoPXUU5zXn7GK/bW2+Ips3J/wm57XlJjNoOCo+J0DghKisYntCKSs4UF36d5sKZ0fzYxcsPQIRDudLT5dW+1d4AHwdtF9wECTVfJmbLhaMyiQ4RqGGLsWuBM/ACDYnc1StLmDOT7HnTdc4g1sblKHBDmP37QsXevdVTA1t/zkbqaYzV7PZEawuo8sUuMbzeaLT0tLqwtSLkKnCA+8R6pI7JPJR1t+JWy0GcX0azFTNWL4v98php63Z2S/ITikLAnP9LFmN2gy5+083qSdLEyiJ7eDpq4dw8zRmXury7O/l0ullcd3Hx+r8c3dnlJyvSvjNYnVWtg01QkU5twm1foWM01DwZVBSRGCcbVBjp59xxB6zspk3zUVXZKoKltBhRk65JBOAS8SK8BDTtQjp7baFV3RTiYQz1zGePwzTaPMgliFbRKJVkLq2ZiY+IvoTOGS2axAGaFAJPXdN9+BxVxom2RjzPH3BfM8bjgNJqnC1G03AgalajJZOEaJVYklmCFpkUWo8JXqrFkLWtvR71TnIeXEro0XoPB8a+47ZoDjj9YMX1cM3mXhPvlWpeDn2+JzbPcti0L+FyomD85Et2Yw2znElS9wB+qL13sQelh3W61ut9Xa3d358MPq/ATmhVjsuEGEDYPOY7oO9M6jvkrD7sZ9Qso/2IM9u7JIDkzKaW84aqJrMYlz8OT+o+1H+LSTPZHmsfHJ+Xr1FFRomu1qfX7iWqTiXJiYiI4/dFy84IlRUxVY5Eqybgld4w/IUenFD3fgiS0S0gklyeCGzAJLN4WuKEDO9dZerRKG6MvY+Hx9spA8tp5S4Mk/YMTiPl3AC1+WrXd4paYbOMskKraiSB7VHeft5ZfNvqldOSIbh7XCW8trCu6iOL0kC7FrGbpt2C5O5+y06kAtY7GJ6sb2fAFFfusR5PHIl5PzxPOd/eRek3PboF2ptx4oO1wWTov5MP5+LsBfkI4f/ZeQQx0ifrQvVVG8GueMqibUH6TFYVztD5MNshscHj4ikwdka/LNBqlvkCB0h8fJFnUgnFBwlyKrjmB4YoK2mdCMzh42wfOfMv7O2yuSDF2NUsY10eIscqbK9FZT13XmcFbbYcB/9qHfBsyB1w7UIo7hNg53YBhDt25TPfKdZmPvrEFlJhxy9OJFf4XFn2JH5GCs09jvWC0LsNCo0OUBUHMqU8jYHgQg7shGt2k0qKPrzbbEZEcVXYNDVpBtwRoQq5hFfUkSoiX8zmty2XX5723PjnrEjWmyoUpQfWg1qMVtJSJdFgCETii6jHNcGHYgh+MdDlAscJyX8GQHvK7tSkJXWWyX3If0sPmzEZ23K4uLV16Qw9Blqg6MvAVjqqKink1NcJ8BVA2ynMmiy3+kKBtwi9rIyiDKhKrMa4HCBPPJ0fOj8ov/n+75kd0gUHkEk/O7Xeip4ElFV9tACRCX5gnZsQGz1lWEj2J9gcagZlBom3NDcTrEboSvD35M9fA1dmezfFR+Tg4cO6QS67CuwWRdparhNbkwNUmhga6HFApdzxAmlU27JRsQjHrZg/z5w6qHr7Q7hDy4P/GW7JCGJJhm2E63qRmA06QBVApc5U7QlBtcNsd3Dn13f2yDPLty48aNn8ZdvsBubP4H2NYm+eu1G3NCAmlCQBq3x3YtiZmSfm2LuGH4ugMZL/Ld878TtjN2pxwB2Dwijw7HXgOPg9fOu4mNY2BRRl+887eF17Mrka7uneevCCk9u7IIr6/KzyJgPwTZ/wD+0BJVYKOKnQAAAABJRU5ErkJggg=="/>
          <p:cNvSpPr>
            <a:spLocks noChangeAspect="1" noChangeArrowheads="1"/>
          </p:cNvSpPr>
          <p:nvPr/>
        </p:nvSpPr>
        <p:spPr bwMode="auto">
          <a:xfrm>
            <a:off x="1708150" y="-24288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endParaRPr lang="en-US" sz="3200" dirty="0">
              <a:solidFill>
                <a:srgbClr val="000000"/>
              </a:solidFill>
              <a:effectLst>
                <a:outerShdw blurRad="38100" dist="38100" dir="2700000" algn="tl">
                  <a:srgbClr val="000000">
                    <a:alpha val="43137"/>
                  </a:srgbClr>
                </a:outerShdw>
              </a:effectLst>
              <a:latin typeface="Arial Narrow" pitchFamily="34" charset="0"/>
            </a:endParaRPr>
          </a:p>
        </p:txBody>
      </p:sp>
      <p:sp>
        <p:nvSpPr>
          <p:cNvPr id="7" name="AutoShape 9" descr="data:image/png;base64,iVBORw0KGgoAAAANSUhEUgAAAOEAAADhCAMAAAAJbSJIAAACT1BMVEX///8ALXD/6rkAAAD/1D9oMwb/1kD/2EC6ADT/2kH/7Lr6+vr/3DsAK3BqNAb/7rsAJnEAKXFkMQYAJXH/3kIAH3IAHXJYKwUAInEAGnJVKgUAHnL/3Tr/8bwAFXNeLgZPJwUAD3O+xMT3zDxJJATswTngtTXpvjjzyDsAAHQAZ0dDIQTRpjD/0zTuyETRsk3DmCunk1gAWz9aXGfkwEeRg11taWTApVI5HAPauUrc3t7O0dHOoy+IfF9DTWojEQIAAGeZgCYzGQOylCyjkFlOVGmznFXNoS54cWImPG3i0q4YAAClkVm4jCfRxKjKrU//5qg5AAC/taEmAAC3mC2vgyS3ACE0RGyLXBYfAACOdiNGT2pZShZxbGPw3rSVfSWKiY//23KdcB61ABI1LA15ZR4bNm5+TRGwsLAYDAEkHgl3eHh/dmGen5+OgV7/4pNIPBJsWhuTZhr/3n6nlnfEuaMuMDJiaYM9AAAAPyxWGgAdGAehoZOTm552Qgw5EgAlKCljRRJFSEv06tTanKbCOlTkucDOcYEALyDHUmfXkJyJACd3eolAKRYxCwDM1dS0foft1NhLMQytlpqxcnygLESmAC20AACjVWHHtrnEXXCkACDFh35iABuEAABSAACfEENjIVxtTQBtMR2Gka1TSDq1oqZtKjbLyb5HFAD/8tNLOihmQSmGbE7HtY6NjnsAIBlmSVd6ABgAJFYtLSNebFJUiGQ7TDkPGjQAaCMArToAbgBKXFpdHRleMTgAMC5thXJ1WIAhGShdAACYh39tml6TAAAgAElEQVR4nNS9CWMb15UmSvAWqlQg9r1A7AVUlYwiCIoLSICLwA0kZZAWRYgURUEQLG4CYYu0aFkMKVl24jixIsd24o6T8Ut3+jndaqeVvM5kMj2v+71+Pf3D3jm3AO6U7XSWmRs5oiiKrK/OOd/5zrlbU9OfZWRqPe+8U842taxV33mns5Zpasqu7e1F/zw//E86otU3ydvVbA8hj54lrpA3CUk8CycukSoh5Mo1QqJNa+Vq+X9HpC3RWi3akiXk6bPVXwAae/HhljlEHr/VLxUreh/5xeVUSr9ljsFfXUKka3/pB/6GowVNBOPOI0kqSOzSTbPkjKeKdwspyakWUoub8ZTsjOcrq2QztKpumRfCpFp9m5B3/ncAml1by2QIeWiv5CubxQrHKcrNfkXh1f54TuE4XlqV5JtOFj6oyOKyoqisU0o9DJFN8mzV85S8nflLA/iKsabZ7uMCE5ecy0qc4YuSNMezrLiqqBLHsMpqKp7jGYaTi5J4E/6Cc1by8tyyLFdUPr+w+pRksmvR/3Vh9pBH+oXC3ZHVOK+oI3GG5VIFZtEJgFKqnIsD0FRKWVR5ho3HJfwEwzKFAjOSc3IAVZYLCz7tFf0vGJctSIlVUskX4syIqHBqSrkJpmIKck7mWFaOK8spp8gpanyT5fMcI8rqiIS2lWVlGSAzLF+oSMrNEWm1olZCMdLzl0Z0bJQJuZYgSyGRF6URhmX5hXgOfmMlWZqT4iKjKEsqW8yrYvzOamohrkrO3KYsF0VRjEubEnVfNSWOLLI8x7NOtrJlJ9Xa2v86SaSFkNWFlHJXSvGqKs/B80rAKxKvcLK8KUuFeIpf6l19mCpKc+SS2V4spOZuE/vqllKUuBypxAt5ThEleUkVWXBotpiSKut37qKzVlv+0thgtLS0kGuSM+WcUxmOX1BGIMpYWcrJQDIpZim8sKoW575FyLDP95gQiLPhR5D/esmwZ3W1uAyZ0vxQ7Qdmym0yElKQVEwxI4uSsrWVquxcIn9xO9Ygi5HFBXjzEkITi8qcxIsM0IhaVPOpJdIb9j0iJGwOD5H1YZ/ZbA73DveGzebQENrommd93ad/WJlbJpdWCwWVExUFmDWOJMs5nQsLMZL9i+IDzRJaXd2UUpyqKirHcKokSUwB/nw7t1NZSJBHHgAyBID09lDIFw7HEjhisXDYE7Lb7QDY3Eu58xKx27ekQooR5zZHJKAollMqqfzWKsiAN3v+YsyaJTF7hckpIstvxefAhExcnlPyqf7U3af42EMegBYKJ4aHyOljaDgRDulDvpDePEwSIXtxBNy2wMdlFpinorLi4mZu+crlK+Qv46wQf48kVhKBOxm+IoN3Soykqg+3ih+TXrMZTORLNKDdWdpcvDkyNzenqvAl/XNzI7nFzbv1v1wfTnj05vC69if96sP+uBhXJEVezIkcl8qLBXviz58gM1AtkM0FkZNVyp3w3EpeLcThs8AqHnMoNqw98dLNOUmBkOJPDqeTjasjixrQ9V6PPgRuu74e2kL5Ks1tLkLCBOpxMsoWCNc/M6uWyRXPFpFSopySwKVYWV52AlFsEY/d5wt5eim6pZwq1pEZYXBKV1dfXzuMvq6kSD+lAeXjcxrMoUTIDO566enjpdvksQScDOEYr1QkadVD3tmr/RnFXJXsrKYUVNKp1JzCKqwUXyrsFNF4Zt8wRTci804NWrJ9vPvG2KQ3EgwK9REMBiPW+c6N0XSf6Kc4nYx68zY1ZcgOcdtLEuYFSLGcCM4hKrnl5cXHlwh5+89FrFGymu9n5iSR5QqgWThJym8irGG9B+GtL6qchq5vfGBMCAqtXoeXDper1e0GhG6dTmcyWR1etxAxdXank9ScTuBR/OcJcFYfSTwsFAqyIssjyyOKU2SKRdX8iNT+DPBaomtv+/I8K93kwIkg8a2mUsWlS5AP9LF1hCdRdOxMd6cQdDkcDpeg09k6N7pHX+7oGB+fae8DV0WI9WGyet1BU09HF6J0sv0IEvKLh5AryyNzuaUlqElQoUPYqquhP0N6xNr27oLE56UcZnh57rHe/BAY0EzNtwzwON7Y1dEZFLw2E0Cbn+joGnC4Z4wdGzd6+oxc5+TK4Lgxojs6TFZX0DSRZhAkM4dBmdCHqbt7Hubz/aDdQetIasGcePtPjK8FU/xj8E+UZwoAVDbJ0DoZRslCbo8wFF73ZNBlNdEnt3WOd/nHXDr3TE/QYQ2O8mLEZLKdT3pNRxFawYG9Lnewc1w0crxTXkSfB2fVA9IFCZS7rBaleJxif6f2p6TVt6/ZF5ScDAFYlOdUUSz0k3AiZg8jt6D5jMnRySDEW1Bns2kQXRHuuk3XOoOQvaM8E4RPusbnjyD0Cp0vp9OjY0GrtTXYmeYAJDtyB5w1BM46bK4UJCUO8ZjL9UtK5dnlP2X+r5HVQkpcxDQFDCOp8QVkT8zVy3EnmC/dGQHrOAbAcMlJr/b4reMTDrAlAvZ286xAIR0GaAp2M/6ZnvnOjq4ewG8VvANdfjBk/13EGIJv/vHy8ubSXD+kf6jHVPlh7E+V/1syJCY5RfUmlnPxm8rDFDAexbcoOjmjOGoSqHPaxsZmwF1vBDUH7Bl3wed0GkLerTs2TN4+o7EnYjXZXNZkOkg/ExmbMfKcU72L/BxK9F4j4YdgP0yPSDjAtH+K1JjphEhblfiikuNBFstLy0+/RcJ2iL9lBfAlN4Jek9dF3c8GkcZw/vGIiZJIn9DwxgGj8XgE6oJdvHHCXQdrnKEcZHMIK+McYoQc2YvhGNYv9AOnilJxQc0XHl6p/vEBrpEr9t65AgMUMyexoKtQNtuhMFii+HoiDpPbNMr1aYZzt88ngXN0DvhY6ArWwTg2jH7bMYTebiPX3qDW1pf9Gw7kp0HB5raOIsY5grVXjIRXUxCOiqQqilJ4fI1E/9h0EyXhhfxNMc7yQDFSv5q6HYMABEmtIr4bEYdNmEz3jXb45zV/HJ24mPZzTCeYz5W+bqsjnDAadccQBhnWOGhrUGqnUYTXYdLNpHVum8vRAc7O5yAckcsSkC761dzNmzdHRnJQg/T8cTGSR+YtZoRjUGTP5Sv9ly6Z0UFHgF+YjQgkgsGZmcGgVxibaaVuNjbeGtkwcv7RiMmx0V0nHesNo3HyKELAxHY1TAjZ02jstCL5+PkOwOjWpYFXlSVMj1qd8hjqTw6Csbi68Met/2ukAh5CESpFCfv05gQ4qAj5oaPVawr29Pk3IjYMurqNWrsEnQs9td3rmGxIGGuP0Xg0TyD5cB2uQwj5US/9Qq6vKz0p2IT5Pj+EI2glEOV2Yn+YUoFwGNbpdFae/fEETmbt7VgB1CfUSRyrgIOQXjTgnJP1t0+6TabBri7NEqb5RpgJfQ6TztY6AxXF4PkuYd9gBx5ZRzjKG284DlmUQ+YNtnOsO9KTnJkUrJEb8B5Z+KEJs3kIkqOkAuHE8ylF3fKRPxJALAUrKU4t9MtcnkkRTwjomiwxPM9AANLnPD/O+8G9XDMrdYTe8R70tshrRs44kZ5sKByjcewoQsfA4U9hOgEb2q77+VGXzhoZ9c9Mmhyt45oZh+x2MoyEE5dTRUmSiuY/khB/G4TaXUUEYQgauKhuXsIaDiKQ9ae9XncPfXiTg+Xag2CRjkbI9WgfucdEYKIJzUq2MS3MDg3bvP8QwmAfa7xhpSakWSUy7gdXMAnXk0aOAUnus0Mkyk4xzjgZWbr5MXnzj+GnVaLf4nIiqAmIQ7V/gYTs6+R2nAeiDJoio+MapNYO3j9vPd8n1lnDZKpnQau1z8iP00izBieM3MvnXUcgBrsOvNQ0aWS5VpNtkJoQUo1jIu3W/uW4n3WOoKfGoEy8vbT4eFGV5P65xB+hZGwhoYd5EdtMcnyZ2VkmYahrloFh2m0Ok2nGf77+cDojlzb1+f0bdSMKjeCDt+CnGdE6MQ71sL8rfQSitdM/3lAEQZCkQDtgQkYwmYKvObwvd2r2NQU7GY6X18mQ3mwmsZDqdIKC46XKVuI/7alrpMCJaj8INTF+FxzFE6MeahwAwSKAHOmsG0BIc9xMZ2Qs6aKMCtXEvj8KPUbwNZ1pbFAnRCLCURvqhFH/pPaV3jEjlxTQhKw44A2mB5Cs9gPW2m7kWMgbIfPwkPlhMYUVFUi4/M5/Lmm01N58qvKqpOIcShzsh+1NiefEQfQe17iRFV2muoeBa0EkdkI68M5AqhjtO1//K3AyCCarw+V2t0KN73ZDpeS17oubYDc7L1htVmGeNSbBGYIzEIUdfn8yojssD0yRbvBUKKs8etK7kJdZ0DfFihRf+E8xKk4HLvQ7C6oKejSVuwZ8Te4AdfRZ6Vu33oCSdqYeefhgAAkfXOhasUXa/ck0PqHJBlV+UJjvnOgeHR9P4xjv6B7oGVuJBN1elOqtg30zE9c7xyHLCybkHn7UHRzwH+Mk+LadLFVx4RAhW3lJkqG4kaXUw/+EEdfIs63bssj1p+ZkMVX8lke/TpZYzt8RqdtNNzPOG7u1fG4b8xs18WKKcKO69tExVyuU7oIwNjDepzCiyOBgsV0PogQ7bWzXzGjPSsTtBZ09MD7eccOLRo+0c5zVZJpscNah4VhJcryEfAOedHNOnZsbGRlZ7iV7fyjADAlX+EUF58huOispiPJ1sgxJYiO4/1a7zic545j2siNdnIJ/44jM+Edd8NxewdvT0ccp8Xhchu8Cgzk6WEQqzrw2HxTQc8GeJm+w0891tOpsPa85TiDU2dztRj5Oyw0PufI4rsosE59bIv/yBxZT7zw1qxwoNVZWNqXLd9YhGS06Wb7TbWvEv2u8cwUUhhZSDlCd3ZHW4ESyw+aCR53s7uNknMfgTmI7ApNrU9I9rQIqBNMM+LoRZYPtuI/Wg3HcyInfgsLfDKVAKo4ykimGLv1hJXELKToVVGoso0ApmgCAN50sM+91jUEm1CikpyNyw8/1aQ4VFFljOt3V7XI5givdXW2SiiqZhXJHFNtgMMnkLW0kRaaNfqYOUgQfnukJttoguc/4k+eP15AHY/L8KJQstwHi8KWFfB5dA8oPyfMH5YwoUbk4IGQVtp/YQfaSnJMTJx3BHt6fXnHT6tbRJQQhy43SjCaMQ7a7EfS6gjf62tQ8UC4jy3GlrS15643XX2k+Pl55/Y1bTB0mULWiMOPzQStUYe0d1jMgmnR9k+cH/CyFSK4UC6qo4IQC+/APqPpbquTjlCgV5pR4UVwgdYDKitUKdR/HASgvDUSrKdjF+SEr2mwrYvtYxAt1MCOlVI4XJTnext46BdsRnG8kKUowRlxu6+uJeG3Bzhunuig6zXV+8vyEn2Vvg/gH7c+JcSlVzKeKC0/f+YYAs+QSyUkis5WSpaIC5dk6uCiXNNmsA4PBvjTLG8WNiFXn7bhhtUEoMrpI50p6PuiAOphJFRQnI0lKW/KNF6M7QMloIBWo4geC3tNjkAZCh5HtPH8DrHhHY9RlYHmW5/t37N9w6iZDHm0tY9e+X51TK4vEvA4kwykmm9cETO5K6kDuG7vGgo5OkJzeHhAhfeNWl01YSTOFFMgrSW5Lvv610B0CSZ1VkpnXgsdptOG0+JOMykAErCiuk5hZ30uGod7P5bDm/2YC9Z0rC7LcL+KE/GKBEKgGIU2IK7bgqBd41DrYdR4rU//MCq39gmmjOCaYvLZxppiCuFfb2De+Cbw6yFtoSJCIsjgROVxjOdw6LeU6BnmWHzv/2qSw4ecUOndOzCknUA2ExMfkm3SnMmSnooiYKCQRG3q95C6w6KQVqhlxHl6wq3s8AgUq1H6jWOkGx/u8VmuwWywWeFaVGuYzWAJHhsVi+AqQaEiWEfuVruvCPtm4N1j/OEK0rTCsccyrw5/Y7edk0Kh2EtoqgGhmOHV1h7z59R21RlJ8HKc+obAnZnOM3AEhP+gQupNjnV1YzkXaexwOEJQ8Fr4OwGsSxpKpIssBvlta8FkCU/cGNia++PLLL38A48svNu49LwHMF6N8nWmD3BHPt6W9dVeF4oNj/FBDmxxJzt9DdbvJFukw8lAU64dJRaVCiXeKq5e+PttUCTyrrCqcnL95DaeBRNbf4/X2dEWs1laaJtxJSMsuG2YKl2nSZXWl5a24U1Ub+JoDz7+8vGPX4zDTobfvPLv89It7zw0By1dhjIuQAXo0bSj0dff5k24d5ewBmpZMk+lgJG2EgnHdTL6VSsVFOVUpKhX7186KVdKrcvkCBER//luY6SX83tZBsXXfdWzzWPOZhPk+CEST0CkWU04535as4zM0f/GWWX9ymPWhZ1cmAOSLLPlGW5soKylxxoucGkyOCT1QikbaeWNHXS8K6QkvAHYuQ1ocIiOMIoN4SlUWYl+vzGiBgqIgMWJlTsyv/oJAnhjhjeMQ+2xH5CD8XQO0Aw/Jy2YKjstbIgsaqkGfhuYfhPT6UMge8thPQfnsysbzwItA3gIzylKeGROw0Ox2A3+DzYzp+s+3uZI8JGZIE7eBUMOE4AIV3inbzV8v7799bXUEE4Wkzm35SLgXaBR0GfglB7LzUGqamQg6vNiBX0kWC06pv+1W4wENli/t+lDMoweEsTpGX+wQWgA5PDD1gph8RWxjpHihbTRigmpqUnABQL6vXtJ4ocTglFbrPFSnWBGH18OF1PLNxeWlR19Ln9bIqqTQRCHfHSIJH7nNo7aOdI1DYZiO7PupKSiODox7oWoTF+J8SmEPsrvl3o7entCbY55Q2BMK6cMeD6C1632HLWl/6wevvQDkG21cXE5JfV6ba8I/3pHkjX11ehU6QZx3dbS7XTf8yDZmHzEXGSfPc9Li12qEk2cLspYoOFBGekLinHHQGpkZjcCrM/a59jOVa9Sfdpkio/ICH08dGBBGYNisT4ARw2G72RcOh0M+HwVn94V9nlBvw5Tm0OUv75XO4p1XIHNAcImT3taxpN/oH9fUPrZ9WP9oROgchOgwQtEPCjVcSaUgZfBq6Gsk/gxZZRRIFCCF8wRregjC19zCKJTyNheU9MmVhuBwgcqG8EgVnarEHRYwhuYren0sHEp4cHFXKOQJ++wenwd+g8CE8BzqDe1bcufKF2eCvNXGSXKR62y1Bgd7NKlPW3ccjU8o2cCxOOdtEk6QrRQUKCznFAuPvjIUs0TiJamfUeLMFrbul5xce8Rxw48/AMOdYwa1VpKtc8xrau2r5J3goUcfLfAl8Gg45PGZwxRGWB9DJwUjIjQ7GtNz4K8IsvlUkK+Dp8aLbRMCVIuah7oGsYdiarxk2ySP2gayYn9ehjKhqPILj76KT6ukEBcrUJFI8eFhSBSgMUwmoY/RuoboIsYegUpFm83mSG5JbOGIh0IUWkr3nlE4Hn1YH/IkEmH00VA4Fgrr7eC0+Cdw3dBRkKVTYvIVhlPkgtjdaCq4eozsfg8F5xtdG0Z+hAyBJUYgbKV+VSraX8w2kCmWKrhKbUQqpkhoiMzx/h4HsMpMff4oeAN+RnfE5FjBTl9yIS6mjEc0qMEwcOXyDvglYgQi9QAwvcai9oQHPgibzT47GjN8CKIGcuqk5BHbRCkVH9U43DZoZLme/R6KaXJciLRzzrsgUMEWyyOy0xlPLTx64QJqciW0LNLGTGrn9nAYfVSbeI6M1l+ca4yFSt7R2edAgIqSMh6pISyl4R2zGexDucWjp6suPaEYmBC41KP3gPMm0HeBXYGAYkdAXv7BxvPmYxBvAd/k5dGgJm84Zt57kLCEmU6vjqV+CgLVri5vLo4s+mIv0m5lYs7fFLHghmoEOArUGlOPgP1v7JiEbORXoIgDgPF+45ES0FC6Ztb7wDp2GnhhBBYOhRPwcQgt6AHbQh5B0GEtTcKXhvbJ1bxzqXTcVQ9BdBuNnYcA6s638yutE0Y+h8/qe6hCxlBG7pI3X2TC8ALtX3HyHPaWgUf9E16drVVwHWorQPRxosnWegpAyjHAn56Q3UNpBZNh2E5jEhGi44YT6J2N1BiCDAJf7MOkEo7FrtwzBI4HI4UYfw2CX/AfTKZS3kuO9pkifRx/h4SGhxaKRTAOz2+Rd85MilliT0nyCGT4/Nwlc4jcQR7Vua+n+zp0h8pu74YfCqm+rbiSPwbQ8Pwtvb7XbA/bfZAgGlxCmcVjh0/HIIeAD/ti6KOUV+0xO/zZ1whJyB4Dzcf1HEJMKTdcOqFrRth/CqutazTinh+zTho5iQzZSbhA+1Js6iF5+yyEa6SA3TWRL0rLQ5AKVc44aYJSDFfwHJrZFGZ6vJGZigQkc6xLgWJGPxSK+VCtJeweLSeEIRbBrhCCIVDeCR/CQpuhc+LaaPis/kDQha4MlI5hvAVKvMCMOaw97L4NQQaMubH/qHOPGp2bJBwmN1OyIkmi01k8sxiGstDZn+9XpKKMcm3JyXcI3gGuY5zhueQBhc2PCsJoKsWfANhseQ4IQz478CUEWhiIFP1STwMt5EF4oRgQTq8vFIpBOZUA6vGhgo0lent7E7GGnruycQzjrTYlXmRWbJG+AVfdQ7u7Gt0ckyAi2YACX2RlKbVVYfI7ZzVtasMLCrcgj8jFAgmtg1xjXLbJpOB2Y59wUuv7opSASlGuOAttJzoxhtIVTWXHYsMAzxPTch+gAxvGYj74QI8f0vgEmAmgJVA/Zq3QCvX2erSP7Fcmpo5gTLbFlSLOSzGDSDVWd/v4gUJ2TKB4S9B2oOhUxHxl4YxCsYcs5VkuJS87d24P+aCkMA54hRlcPmI6n/avQKXksrWOQiI0rYirzlTbKb2YwBd27Vn1lEFiZmoXpE2wKxBrmAYlpn3g1xDocohPe6g30YjDcG+i7q+Xv3h+WOcwnKQUZiK2SfFGxB3sSfbU51+FYNCL8wkMLo8ksa2bmyOKUzI/PdVNq2R1E8hIUZZz69hcU7hkxHa9/by2kMvY5Td2vTw2mRxwmILJVVZVbp0EqGULHJ6EL+zRJ0J2fPgwhhtSD/0byBig4+x2wBbDz+BS/Vhvb73MsscSMQ3kW18+PwQRNKqkDrhstnRXe3uHV/NQd2e7mOwOWjv9kDESkDEqvBgfWbz5+PJpCDNEL81JmClU0muOoQknHJE+47jVS5sl7YqRThl1e4XxoqRI7CkAIRKnNIhgHhAtIciFIZr0KKNSfvHREgNBJDyQUDBtwhdThk30husgEx7MjpeeH3jqK20sFBrzNpNLcLnrS8eA1I3Jjva+IGQMMKJ5PbFQwT2O8vKpVFO9siCJOR4QYvNpnYhgQu+EH2j0tYhVSHdGIj19ft7IrXg75aIzxZ0KECEOU8MAPl8CkiGUUMiYITvEHSK1g/l8wJ6+BP4JlWqIYtQEQKgOEv460Tu8fjgY32hTIBTrEyY6FN8mqxFKc1dko0MYQyPGYqSiqBwYSY2dBpGEU3E1x3N5sYi8BCa84TV1DfT5OWOyczINfm+NXB8dXbE6IAjzJ1lmH2LzwBU7TQNgGigM7ZRfgE8BSQgzO3rqMPyGcENmnwesh5ogpjmn2XMQlebLE6UDAZDkZKXQobWihMkBB11iBaJZF+lrrRvx0t1CnotzHKeukvJJhODDqgR0K0HVNAREmoxYN+Zdkc4uI2dk52mBbXN5TcF0RZFPDcLGCJQ2rtjNnpgdCwjMGhB51FDak4O20SgTAg+DkZbJlGZiVOmAKmokDiDVjeZ9jMA2ahzXyFl14zzkZ283T1equMbHvBCJiySsJ4u8pKgF2ck8PFknkl+Izi2pX5LyveshyIVApDrUpNbIBMOzxnEvro1dMVnBRzn19CBsDANgvGwG4RaDHAHeSOEBbepDVJzpafDZcTsQ+qcZs2Y4Zq9HYCIGQWlPJEL1xHFtoIHx9TYxXkxCJd7J+a+D7byv8XR5jpC+4cXpWbJu1l+6K4lyvpjn9FdOlBhvfyxx8eIIV9ki4WEi4YKPhkpr7QCSYQaCkYnXHEHwUbXtq2ZcDIHnb5nDGIyAUe/RVKgm48xUp2oQKQfhl4FRsdtBW6v28HCvHfe4hesi59JAs0aqt9pkJdXt0rk22oNaHsS1OCYv3zfvvYHCxgOF4uZijuGlFNSJxwC+Q+YU3HuWK5IhPbntpGt2GirGPdkOla+YhrgeLUjxF/pow1U37PoE5DqQ2mgrNCOIcVSmCfqHutsC1YA/m0MxMJndhxvbIAzBhMNgSE9vrC5Wr93TciP4aV4BSN20WsVlchsOnbsvCdEYVECdDpuHH23x+c1liVkNHdM1PaSCM/aKiE3WBDZnjiwENUU6kzyLC1+YLecZieKYFUuXsYcRA8kSNvuolyZoE4Pi0soOasawz2zvDZvDkDt2Lj+DKITk6KEmhAzSm9AwPvvBc6RV8FOlmBasN0YPENp6uiNWuiTOeZvoh3sfppwcN7K0eGwRSoasiosMW5+nWCcMd0jFa+ohOO7vEASgGelsHj1ixCtaURGDTB/WlA5kedx2GLZrEYi6HFkW7GcfGvjii4F7pamNKztmcOReH5owAfVIr9a2Mr8FGgf4FJSnPGhz0Xl17wBv7LFCNUdtoMN+BiSMlJTngDgWSefRZHhtyymOcKyopojZg6nixGoW03nGapsXK7yc/DomtASemuHxgVETmOyQVH2a2eyYKOwYZD7NW82xoeEvn+PklAGqw3saRtxvak/0hpBZEzHs2ZENC+R9Jl7sC3pHB4I2RzDJGjWxbLK2gr7kRJzHWC7gwgiu4DvaV3zzUQXnmtiiskDMyDNK5BhAYLBRV3BmS5RfTDMGC86pNU89f34NBHgYO6Uhs9YtxVwPoMwJarqY5rAo2ob0dvOO755WGO5jRDuCx8aQfDygHH6AQvUWK8vSmC3YNz52o4sz0lk3AHgjPSp0IteEwkQGNmU4LvXoSCCSVZZRmX5VVR8TMyFHeKah4HtsaELuBTQD6ErTu7/+8tKVK5ee7Zhj9hBUvCFsRGFS11qLkDBQXPuwbKSaRm8forHtJwoAACAASURBVJFp3tnp1jqnGkaz2dcb29FjLGqJA4JxoNTcxqIRTULa7zf60/UNDzMdXclIROT7QW8m7oi4w0Zx5o/omn/f4vmKNMKkCr1DHkib9QXpUGCabFarw+t1nR8dcAgzFTF+lgnBw0qz1XK1CnkQi3bwSzsEoK8XK0Swmg+ZlcYUleAAmcpVEHNPzVgrY+N/5x81sW0x3Pvy8s7OzqV7E8NXLl8m//XKsx27fuctMmW41RaXpes2kzDf3T3f4AqX63xyXhjnedA12HzhpFRFSh2pEqvXVEbZkhYLIeJDJwU9A3VJJGhdmR/r7JkY6O5oNwqmlbYKf4YJIYCmq+VoS7R6I2T2+KAGBF2KZSHYDOt7vWZCrRXlQy+FD2ietA/9487Osx2fzxzy+J79o0VLfZZA6fm9583U4afAqs/vbWzco3yKRkQatHm9h6bCHQOj7utGfhlSIkn8YnnOyeSLq4cWvLW8uVmAZBhfxlxB1sFJhZ5kUmSM+4M3jre6xotxcd+EBm1YgB7gcaZ3q2sokzJr1TI8ewydEBuJ2Ef00IowURdtIU+C5kYUbSG07lulqXvPp/7x509/tWM365/ds+y7vKX+gxCxpdFLBSNK8srxBTcmXZcQSfJYFhHPglJcHnFumS8d1MFvXlqqp4pes09z0hWUo3QAM4lJzt9pFdgFJ9MgUgC1vb09jWN7t6rBw5GN7lV/5UFwPmxnaLmBKmoERz/yUTWjJf1wyHx5CrBgiy3w/LXY5djUV0z2QxmlFMaP04T1fNLk7uA5ZFPfQ8nJy5uLhxDWyKo6hyvEpM2wuZeoPIg/U3BmZmxscH7lfPI8+qsSdGyoKlc3oaUENotGo2s4otnDpNXSslb12HEuRk9rXFpLgQP6NJ4BZZrQY6/RV0/6sY19aW0AO71wdpiOJKukFOHQ2lOTQwh2jhsnXJRN7UNP8ymJZZ25Q3vcyLOic4Rl4N3knkK65+i6bFOkY/y8zWQdm0FGtqZdwa4FnmE0A05Xz5zEylSrv9IqJsyB+4UQFoKN7qIdpzTsdU1j/sFXQTo2UNikJhwmzVNN3qBtIs1CGKWFIINJP0wqkgiO5+zfLy9aSKgSh3zPV+KPh+xYVvTQdC9stLtNrrT2hxXbPFPkaG8GUgKeyHFW27Vl7wYW8pAmfMglUCCBkAl7KM9QTQM8Cypcm4gC5jnZ5v6KgaZoF6wTA26rKzLZ3WfE5gM7wwaFNK+QIUj6/bIiApzeBplmiF1WJFWWJPXj4TBoUr6+IsE11rUSSWqUbPKOFuJsGzLA9JOOdzPZ6Nvl03dX7ZVv6GkTO4StQ8x1Ppw4rDdPQ74YAkRmRemmN5PSC5dmnDKg2pfi2ETs7OxI+nHbqjLeKZxPd7oHjM47xByCIkKSUsxBRsyQojOeEkfi6tbdRC+R+PZGnrGudA2kW7WPI0ngmVtgwPKv29tu/UNT9KzjY1pqN7AdihW+h3YvkDTtNFOEtM4b9tco1SCV7tz7pgiBa8TUa1532m/kOaO/a3Qw0mqFwjXtnvTTfJEgOaeUWlCdCw0jkscKXyzEc/JlXHlBt600pJq7i07e2XSmeRGc9PXm0pN2YNf2tjeaMqe7aXRvrfwrrJCAMrG8p9GIyzLgP7sP6/sQdsFBhesplT6bODFT8VUjyYiFPgE3R/HtAytBLS+a3EoQ8sUc9twSlzbxPCNxf1NN9VqB4VNSDsJUj2GIqtsruFGzm3ACH+jGVndSy27aiAu1ubbkqQBbmiDp/wosZ6eGCtHMALSDhT7a0GOO+RKY6UNabWF/eu8bAwQ3FdW4yeQ2pt3CwY7N88Z5GoiQ0UOr6uMRp5iqXO6pM80d3J4Zl+nilBxvdJlMQnf7zEBQ25nTLkymXULfFo9OutdlnEnPtLfPpO/t4uk7GqwGOvyVAS+NmTHMoLala2o8UPCB1XxU4lAWBRmqNTH0O8+/qZOimzJMasMh9JkOJf7ghH80OMA7QbgRD2REZVFSzY+0EuqdK48xG8aV5UfgwirfFdQF+8BS9fUdkW6jcdBqZSropJbd9l8/md3de/Lkya+nAWBLpiXT1JLJNGWa6MfZTKba8yvM8xiCdHrJk4Akj11SXF1jtyNAnzn8K3MIZVviB8+/IZPiYKA6Sru9o9cPELpm+m5YbSDcNiHSHqVSEuccWVx92lOn0vhNXKtRHMEmm8KPt3pH/TymGG1qO9IBMvWGRNO9Ybu6u1feK1fvpfuAa6KACHAhuBYITBjlaO2GB0SaPURzfiLmA50a88VwwklvRyUHFQfUVbUYzhTrPX+Ak9LFNqlk0LRySLyZVgRcs4hbTn0xyIgKaDTltjanv3dpVWRyPFeQFrTK6TWvYHxNiKx0c9ruLFvnuAs0qYjp3lB6Umqe3a3t7u7OgmCb3d39NZQTdJTXsi3RGkjvX2ELH6tBZBese+F3c5hOKAKomAfyhdmeyWA3LvzWF38IwtfboNafN5mONFqoq3aBNAWqWUwpCscyFa0K7nm6qkqqJKekVeKhROPtwbVPJvcYR+sv03UoObtoGGJPu4SaGKUk/WWpLyK1NJe2q3sZSPc7HtoBRXvh3K+dLgAL4fRMKNwbjtGK44ufv5WJXrKbr0x98yjE0cZwqYETGzKstlaNakJQBsf7WV69QtNF59OCqHI5WSr+goRRdttcHdqWsf1sbzN522gYNtelPv3g+bHHAy1QhVQRwlnQEGoznJ7ABhudpfDhchNNr9n1v2qJZptmB65c+gN4BkeS4QuNRH0AcKLH3Q014jp2muS4utrvlEkZc8UlkS8UxJysv90bJnO8EmmdsdEc465v4LWCo8p57ljta7lHjtcBFst0uYrdUGzJJLAUxJQHEMO9dM7Cg8rbl/B5tMN0pi3fVLA1xi2gGiBE04EZTTZHcGPA3WN03sVJCf3iCKoYOYQdtzWyJTorkrT8mNiRSvsEoW98YjAYdAe1hpt1w+Z9LUUl21GEF2iyPvKUlsDUF5dx5hqQmME7w/ALZxLtOFGTiFF2Ddl3PmvBFJP5A32UrpbqV1ymwW6vCaDhMTfewYlxrts1iWRq7x1ajS8ucUoe6nx8l8SuclD+LhKfeZjE+bQ7Qs846kqPj09Ggm7X+ZnW1nSFY4712ADh++BkAXLUEIbA8y9oSx/VdQKnncJmPU2MYFm7D9cphkJfNFGI0eOrZ77uAOEWl66D4goKK42jioxYE0Vw7Ymnd3g15ZSWJD61gAhbyCIuoZFFYodkwfKjrSt+7QwnSIlsV/rl9Ixb6KpoRHMY4cBLF96fMgR+f5zwAeOXz3A+G5w0AWkP6JRWwTRJ0rJCv0MzS1PT7B/CpDjaGBZyfjDp3z9uymj0+9uFYBIKqHCM5PshIS7mtM53z9ASHs3IpZafYgfDuOGe6DDN93Snuzj8xxzn7/ZGmAp/vBGMCF96vznw4H0K68hfBSauIIX6wsA5OJMNSgZVdi98CFQa0+/UUCzA233+1RXvqQNz/ste9wyHjQima6ZjoHPeu9IFAYbpwk6KEhT0ztTdp2+iCSvMJm5QUxchHd6FZOHu0NlseLaRMD/x8oyIk3RWpngS4b0LF166cC/w/oWNQOAI6RiaZyEXAKWY66tI7LgCE+opn1YShyYuow2bIFlld09flvhV4xZVNa4OdnxjTBcMCri3z9TasQLKVCa95is3VQUdcxHL/DVS5CDhswVpi9jJJm+cN+2rWdz+GZkX562Dx6kU8+DUAzDi75vfv/B+KfDg9wf+ZpnCwvGHj/QxTPEhuuQkRBdd0qXfwDQewJahgq/pibs8bfnmIBFhn+Ad7Qk6Dp0l4jW5OngREqKexCVF5rnKHRCme9e24v3iiCoWK5Dwl/kTZ3MIaa/1hiodpdKB58/vDfwG3XTqwYUL9wzvP9g3omEWNOq3z1394ONQSLMhtt08YdqWSSBYT2gni8fd0ALsty5hpbyNOzG+CULQbYVk0LrRefQAA3oKBZT55l6iSPkizxaBacpPC4wUl/vlhQVAeJM3Bg//C5PLK/RYHQOQLJhDPyCwAbheegBe+tLv4IPfgcNCIYvPaCmtNbV8/+rVc+fOffCxh2LEAtgTprIN/+TBvtQOCkbU601RAVtJ3vn7098EIqSLlBgEFXMs6zs2jE5I+SHyaFmKFyp8/lq1qXxN5OUFaU6tXBnykRGeiehs1sa/NK2kO7p7rN5RUKWiZiHatTRYfv8SIHv/wksEUb4P/vq7QPNGADz0w49++irig/E/PR46e48zMVj1QsLHRSbY2Ej8fAKkemYNjDhG61CTd/IrNw3hqw1opPZKG6cq9WkZhzsIydvR2MiKjYzeSwvSyAgvyZXw2001siXz8ZS0vITTGnN8Mmjr7OwZ24fY7e8TQHezWjoMTM1OBZAsDQjxwoM6QrRl4B4pBba//Z1XNXhXX/3pLx9BgghjC8MTstP1iR7E7MM2zX/8x1s1zU8zk9rPcte+OnVYyuVAYPt+gC4+idPjNqzCxkxXsmtmQ8A3Ze2kombo44dxVVpkpCKImgzZKTC4HflOwhyjCIOMv95gQ4jB1/oEmvAxHQbue1cuPglYnk/87ve/ufASjAf4f4hy4N6DB8//49zVn2v4rn73o6bM5RBOHlJsgDJspquCcJotHPo5umgmC3Zsimo1gkn4Sj+1zD4p73ontw0UoYSrFlo7RSNuNOaMDK6Tso1pCBNSkRPFTUZ99jZImuV+lmFFVSUUYRcg7AxaHS4cuPt4pU9wz2gJ31K7D36yO2spTQCyC++/D9aDYHwJSfUSmPTvLn167v3PAd+5b6NmyVwGteahdqNLoVG92e3m8A/emvjVr2jl1hJtaslmovWNBrqvartZaoHAfQt6ajPWT0Az3ht+XMcEiZ+HvC3gQml+iZiHPy5gtuDuLlwqN2XJt3iFtoNJKEb6eciaXRGdYyA9PtqRHgCIre3uBsLAbqAGOm0X/nsOMQiR+BuCzoquCigvXLnw+acPHlz9znu0s9Hyw6fINB5aKAKLosbB3sV//+2hxk4WK7ioQB3VOv8VKs6yC+/XUNq20AkatdNqWgF12T22Ylvp7O4z+juteIYPVPlhAgU7w4hxApqmeiW17ESA/UMJTXi7scttnW/3J+lOe6gwhHaK0FJ6srttMSBK4M2N9y9oXkrgfxfQVYFf33964cInFN9H3331ZxiD2P8OhZ49QqlKS2Pfb92H+5AtOCmQ/S2NCsdXQLTMXrwYuSjMBzSEPVZ32j8R8dpwEtAbGUyKwTpCM8kxcQ5y5i9A07z5TBSXeVEsSE97DyHU2SLGQe2ImQZCw/TF+/dLzaUnWuoLlO79/sGDB5RRAekDSjj4G7Zh3/seEOoHmBhoH/FRtcec0FaYhM3/bhts0pR3oyUNjnpdO6ruxRANU81YcJcMDYRB/8ahVcOC2OOlCO3mBJEVlWfjq5APyWpKFBd5ld3aHG4gFGwwIn0R/M01COVUHeFuYPfixYt1uWwIlAZ+//sHFwDgA+BUDeEF+O33TZDvkW4+t5tjZmw/mXuaejzarLZHb/5308VMHd+hjmTtoo1a8YWxqG1DNTTXEXqvHzlbwtqZFjQb2knvkiJtsUyc1JrIs5SqcDfZ/h0Sq5eH7fOD169fH2wfHINxI9kuNLyUzmNr++rAlvfepzxKCMJCBfCShvDBuXo+/Nz86FEotPNOKPaTc/+kLeCjcahzPGk6CTEzj/tyrCtTZycNy/ZUc31akTKNq35Cz778mqkj7B2ypzZFtcJKiWrTm48VORV3LitFYq9zqahNHNbnD7n2fS7F+S9DaXragAX++xfowAD83X9F1rlQt+GFT7WE8Sn5IlPdCf3LRz//4Ny5TxN2WvqD0/4WHiWj9VYPIOLve7is0uadPbPesEzP7tbKZQtFKEljromjE4mucQGyxRKuw1xVpE3QatgTrl4RnYWK5NxcGm7kQ4U3Hh7tmA8pQkNp8uJF6+SsBaNw4n0tIWKq+LdLmPzfp6nxpQsA6Nyr3/thbg4YpfqWJgGufsuuLaXxmH+Lu19QszUgItgmWkyVXV7IwGXDWZ6Kva9AaddCNU183jF2tFnjHhe0jL/uK6bk+KYSLyR6mqJEH3fKksTdxo73CK9APuzo6dwfPeOoabQSP/Bktrke6RiG9373+98NTP2335DfAJvSrPibCwQRXn0V8v2yE6L829/52ys9H4AA+P4wtlCxY2r+73jQZ2cLQqQT4011e2I7OfPkIhQIk9NnmFGjuBpFmBdXTMLhDRg62/VubNTcxoyvpkSOua3kIR82vb2YwptEVJnofQTKqIjQdd56aERmWkGXMtgttZQDjUhvbuxGN/zuJRqBNPP/hqq4n30fmzApJ/nR1Z8tg9P8y6cgAC4t9WJ29On1//o3SCmTa9m1YxC1/8q/FbzB+1On1RqGKfyJJXBTUN6FNpfJMTF6aM/n+b4V74QR+/qJ2wURZQyhqxUIkTk8zaBwtzdEFnmj4DjaibROYG2hYPUEmoK2SA+5TYlm/gvINy/VBdxvaFhV2/jcP30+53TO/V9vZ+HZ73LxYXDRUDj8r+f+Grf6uQT3fZBsTUdgZnBE71u9wpNTNpgGLlrn7z9xgA8BwiKe9iqMpie1ctYmuGbag97XjNhO1BNZQoT9hGAFnLutAMSC9BgqYKgPVw56dFpX2aqz9mj1oWGqNjU9W3tyMPNeQnbRwg+gPYCoJP0jE2uZll/O8Yzzbq4/R95cW8Oe/zLv3LySGLaHPkci+hu6YdLR+lthEGz5BG2umVGjnuikySrMz57YsTdVmtqexQ7dGyJXpFtAvLqBAZy+sI3N+P3sfOsoz2B9+GiTkfGoeGzrly8pzLLE82pqgeixxm+cVGkVgrpJbxCzvmlQ7qc1vqU0Oz3VfKhjoSWMB+8/gBB8QKln2ckaldTIusSxkjMuyYxTKuOzd/P85gfnPv/82geoy7+fXdHODtDZXILL+9taJjq2lik/yWZqv71+XTOLrdV7f/boIQUlXN+Cf7wl8kVtzsFk9eJZjDiJYbXqWsf5ONT4dkJGlLyTiSdA05Q/Liri3IjKQY1P+zRaWWGK3JhhQNB24RybySsWtJY3XT+z3/YOfDHwxfsI76UH71MzPiAPNudykrS8jNBUY1yWOZV0gvZ8b5nnlwHcv869+S9/92001P958dC8iksQrC7B6xWCLpNtvy9hsrYK8+XZUr3NYZnebfzkLoYrAo/WV27V/Q08TpjhccnM0NBOrj+/xSsq6NLapWJcZcRFqXB53bxOnPwAXbs52YVFCcfx/j6XSRdUKtoqBQNdmTe9D7GZIrtwBbM+5EMQbcv9c3OqyMj55S/Le3sbI84cqZZB5ADCxc/P/SvrXCZvNtFeYmblzFNaDg2T1y2s3K9hZYXC26ARXRx4o9tr6zle4we7+DkSs5OdIrco5VPOIslCtsg7+7ckZnF5PWYeIgyPh23aJlmONfqV9nS6z98X0Ql99YQ41Txduy+UG4EYmAAl+oPPf/bqj7LRtWhL9MJLS06e4xhn7s7//T/+xz//t3/79f+7eZO8+f9cPfe5zLIy+VexrS1XJRQh2PH/O/6AZ6F0PUGEgfuD2NGB92uIc5IEwvv4KlhdRMR+aZhUVmVlOS6rqzj7RCoiHy/KyggI1mEi86i7g0nO37exEhHc7uCksuGgCVGEn1G+iF6zH4gWMnDvKkSVpkxawKB37qgcv7gcja6Vq//2zwjzp+fIB+c+GHHibvLlXHkNQo1OHmO36q+/HkDvkz2KsAav9+JFTPhxLiVOmgTjZPDw6jZwa1yzHwqTgqwq/JLE0J73HllVOE6SxUXSmAJ2DPiT1yOO+nFXumTQMVDQ0sU2XV92KPQD36PVLi2XroGjlsltZ9uNfS32k//5z5+fA4KZc6p4kwOv5l57LXez1tToVp37m68FMEoRTm0HMETAhm/IPCQLXAbdNzoWFOoHpNscOAm8RPQeQIjt0rviL+haaLKMV0uxah7NO8Jz6JRJ90GMuNPz1uvaFHDz8RRlmHpPS9Qffe/Vf/r8g0+v/gv5hTRRd0JAgS23Dz7PsU5mmWfwKDq8ISD3rU/2u1Xn/tp7ysFsRwBan0QpQkMJ5SINw1txpFLvqBEPt+P6Xu50BF0OV+fLwobR+S0C6ZAWwIz6MV2MkQFm5VlGVPs/XqcJEazvv36IBKw3BhyCWF8QdWxYZim+9+ri8+r3334nk9VWMNCe26d/m5vrYiUmNwZe0z8yp7bxQHbVagMfNjwOk+opAHXlaLRWRWAH6RFyXbHDJbSLM/TCAdDRXeMbnckxoUNLh0+XWbSaukR3Pa+R1OIiz/F4AYeWLhwrR8ou2+B4YynGiWGIHjgc7c5ke5oOY/5b9aaoOHPvtNxgcst7a3t7VQgOQt75Jw3fq9jwAFI9sSL54PVO7kFMU4CBwfsgi1FRvSID0dywBhnILo7O0b46Si5YTxY+QlJKnGWLv6CLovBAIWVRkpyYEOmCIddk3yGOMrk6wSFerjDMoa53w1lLmY++Sx3u6qvf0/w1UycRDcLD6r/fFu9WM/8o9cc7o2t71Uz2C7UvRj6n/wT0uWbvs8xo8g6uoQW1CbzZ3fsX52vgqq9DGLaZrGMd9CjRYM/A9W6cX2kXoCyaw0VBidVNCZRpnE6Qgg0rkspLOUl9RjQyFbx9jeltb2tQ6MT+R6cqHcxcWBoZ0TBdd8/Gw2qUc7XhhFd/XiVEvNly0y/FR/YymZa1aDbzo//j3Aefn9MYuEUbTZnjcwma95ggBKN7Ve2F4lyJZXq+BGEoOytdQe8o7embIjOdKBXmOwAwpdIY0Rfiy9IqxxTpPH6GmBkpJbO5zaUhWiGKEXe7oIG7PjDexRlZv820H4i4Irimm9cyouW/XNXCr+UA3/f2SQTF2dtkLhctjyyOOJeiWewcZrPR917V3LOlgQ98+urfnGLA+RoC3KsDLGMYWvAPWhi625FCTY4NPz0m1tXd49ImuYeHKylpbkSWFL22AJP8wsnnFyRZIgkzXca+4k7bhLHX0l28sT732GMV2iEQRSTP3fmLT6an692on547/LD74XcQY2++udbS1FMmOedyFhFmotGPPvnoex8dmK/h08dyo8mqQwNGy7savRhK2+VaKYAAIQz75U5bEKW3Y6OL8ye1U29trpfpKuGhhFRQxGVVKda3Bq2RogKZSpEU4jNDOjNuCBtMHZxfmRm9AZZ0QUaMs7hkqLSyPTUdoB1FeK9//Vc/PXDPBuVoYal9PlPFSqpKlhf3qA2z2ezaR9HMgfnqcUxz48E5VDqb9T5dhFydbugncJ7mGu3835L5ChO0TfpRoDuEyHx3O/irgAsQKNE8XS7g3YtLTCpU3xr0Zu8CSFBRLOYI1W3jwqSfo+B6dBHB67AF06BNlQJ1UwPo4HLzNq2gDKUj4XfgnofCEg37d2++9bNPor+MtoCTRqOZKOA8xadf/W52pb4q0uYdRAeN7pX3W29aX2EbfSfOcJW0G2TJTL1Z7nXbdHj8n8DxObxnYIkuiZKXK5fqC0yjZAQr4ni8qLXbkpEI234DwTUOofTisRtbTjr/BKqw5AjSjphhKtN00j21nv5hH/yUfHA1+8tPPstkcKEYQoRf+I/OXT3yjzRSBQoY3ItSA87uKwxLDbebWFDQvA71CohSnXdsvKtxiL0DxOUNXOi9BNrTQ7AdzIrLVxrroMuXlhdBaYtbUkLbTzIZ7DvvOEZuDTel7zMAbopTUNN1O3374FEPc8i+YaHqzf7yh58h0WRwMVw20xJt+fbVk/8IcqPXquE7bEAY9y/eh+B4YtGYlN7mYnO5GwA3kn6/qfVlul4Ij+OG+pdTF/aXsvdclpmbc6LC4hmQGIgDwfEThY3JBmxaT/qWwLZuZRte6Sy+o48Oh99PD3PIewc++JP3PvukBTw0i7/WICC//5PM966e+EdNTdn7NQ1fdfqIRAwYZifdJhRvyKTjxxZEOYIrNxxQOmEYkt6dJbUfVNrBFsTq02JcUnKLYuHpOq5O5GaOH7qNQ5gBNqVJvzSrc08j11hm96LvHckOh1LcYcOee/WHH2WjLUAzUWrHtfc+zXzn0w+//+qxVNMS3dPw1aqzzUdaUbTrNYWfe0PmUvHrJ+ouE07T8DeJL0z0eWVT3XLK+f3ta3iAmSwryubdS7gTH8S3cEr+tXVK/bTQDzyZnAY6hZCw7K5FP/n06qnhd2BYSqwftmCyyKIJM9kffvTL738KJlyDzLj/j5pasrW9tTq+3dJRjW+p3X8ypRU1SZHfwrO+TwzHAO0k9l4rFEU1l1Kh/G14aYY85JXKlhTHTTWhg+0Ix0YkqW24MJRKgdLgrm7aggij0R+ireqirRF+B7WDNlnakqUIM9GWD3+Y/fFHn3w7+l2A+FefZFoa5sus1c1H8R3r7AfKU1NPLlK3BZ6RTlmXiE7WzuFmhOHH+ZQE2ZAt2A+2lHQOyywvQkYUASLuIE2fuNKHvqOCzKIRDZbpi6XZ3UCzZVfjhE++890j4XfAq43JUmz2IsLPPvvku2vf++xHH/74w+/87MOPmiBHosEP4EH8ncAH0VDC1S2TKBaTCr/FnOZjJgfdRWp+tFzEG1s346mHB5vXWsjTCkMzYop4EmSOY0/9FoKo6ZrmwMUpiAv4qaXdsvZc9B7mU8KvzpFNNNm3fPbhTz/88Uc//uhq5sfwP8TchLjXqg14a+XqdvPJVrCl3GwwTJV15fkSVPdKseO0WgSXYdwldn14ScFsONdfuHzoPKUsKdIecTyVgBpx03no3pBDwztajFMjWmYNgfLFlfuzUHFX9+oPt5Y9mvaP5H1E+Mm3f/Lh9z/76YdXo9/50Xu/hE+0oNvurWVr9e8B5ps69RhXy+x9TE+7UFeACSuM6TSZHtScVD9EOLShc+nIPlmoghc5DqSCnLHXcwAAG7FJREFUWsEtF+KJjc6aEb1oRIYqqF3XVCCwPW0wWLYbGAHkT//qUPgdItaWDyH0fvLejz987yff/uT7P/7ovQ8hH65lavRf1jLZWi1aA/MdP1yoAdASWFmZrpWnA5bXRU6sjJ8WQ8ikOXBSMjScQxsWF48cUhMlW+ryCC/zqQq66fHN6o3hermoRWJzYB6dKVCm890HGKO//NF3KIdePVo7fPbZX/3w+z9579MPP/s0+2nmoyyg28vU1jLg3dm9ci2bKVdnp86aVAuU4UXWBp9gr1sU+Yp46rM1tqsT88MlReKYuOfImV9R8pCVlZERFeqNkB0PHOj2nvJdTC6xvn/Ngg1FQ+k+1W6IsbzWABn95Eff+857h6Y+ITJ/+O1Xf/nTn7z3s2z21Q8/y67tZWvRbA3VDX59FVgmWz1zRi1Q3jVQFUU35LPKiWyvjUiSHjlAHm6p0s0KIzILRzbkQ74oyqooqsvr9DhImTs148CLSklUf1uA8AIl62xjm6dlevfAkI2NiShCs9nvn/v00+hPvvPZj3742Y+gsIC/g7QfBftRH92rRrNTtepadveMqV+QogEwr7acmGH4LfHUE9utnbhH1ucjxUpczOWLXHz16KEKbz9a4PoXipAS1x/h2S38yQ35dASTqyBsXsE3W75/sXzwVNo+51r09JHFX2sfYvlby6Bzwq9stbxXzU43N0ffDUzt7u1tn2pEQ8laCqzMBnZ3LfRsWqlwqneB4qLntySGUnhZQU6VijtHD1VYI6tOnoeqWGbvPjUTSIntwdO+kbVHKvB0AVhgavpY3rJYpmar1b21kwDXqEOuVcvZveoeVlC1bLWaze5lA1MZMNLau/B+dp+cuuobvufFJ0BqT5pxIRTjXEie+lzIMyN40c7dlAh5L5fiTpxD/w5ZUKFIZJhUAQ8EHdnfsH7c3du3FLY+SdN4zQcvXNvzXN3bW1s7BSF+cm8vW95bAy20B5/cezcwnSlVZ//+XUNpr7R7cuW+IQCJtzQ52LyN8BmGS0mn+5Z7nHfegWToIU4Zby1dZk7eP/MOWcX7vhhVfkz05FtOLn1awoCXxSw4mcOraQ1HUzSinNre3S1Xq+XyHg6ItxoFhroA4ExPZwKlzCxohWr0Hyy72Wi1efbd3fL2yUA0NNfAspZA7SJGKfiouJU+3YQOjlNxKwlQCCZDfnnh2LkYlGzugOTGG4bUO55e0DXGE1vC6fAOqCmuvhSz7kfl489GZ6gszaWpKdw5VN3Nwv9npmbfrUYz5cD0u5Zss+Xv/2G2mqlOr1XRlrOlvWymWjqJsBwIWLbBkriEh/qocvrFEK5RHvRMKESGHi+DouEKOXLyBMwoqYwsj4iyLK5+K4wJgzs1seJtK+in+91hS0kon86Dhma6X79Urmamt6fBId8FGVsulYA73zVMZQJQek1vZ6tQNFarNcgdJ76LBXLkdOT+ihYQ6KNqz6lTACY3g2cnmsGK8l05zzH5j09YEBEuOGVlLpdTi3TjhcqdnvXBT1nk09cbAMGDpnbPXsgEEQZZfRcsN/3uVBU0aBVyfMZgif5DYLe6G4i+++tytAZUupepnqCa0vx9E4CkLJtkWOUMH9W5urF94YmR1YKYG9kSRfHaKWd9ZcgqpMR4XJm7DQhD1IinRqLOe0OpNELRMoWLwAL3X4Bwag98c3f2XQg2SzUbnYVg3Itii8cQ2H1iKGUN4K57oP3KmfJxprGUtrFfglz2RhvDrybdp79zL0tNOPRILcpQ/BZ4abh8EmHTm48e4jVfqiximThM+rnj1zE2RjCdStX16dTFbWxhXjw09X0CYTmL0Varlt8NQClSqoJiW3u3GYwIEKGQbkHyhe+yW16bPf6iDIbZ2fIUFTN49u/g6TOq7g4eTWgmi/kUH8/1K+rqqXdAgXJjeJ6Py/F+Fe84uePkZk53ClMwuSVru4QgXYGcmrwfMEydUvVoCCmjgOF2Ifqqf/8P2+XM3jS4KfzXbNne3t3LZnd3q5hgy09OkI1h6gkWG8AyXH9q4PQJHNMKT01oJsiBLLcczz8+/UDoHvBTei8Tk98ioWE8JXns9Jdm0nGrosY2lulyzTUPfF7ePYNvpsrIlaA8p981GMrwf9VstQRuaohC/rNMg+NmqpbZWeAly/Ze/S0dLNmhJIMA45UzghAvpAPN7THbyVwcM8XNeOGsSxJ6yOM83oaRL0ofD+sJ4bgji6oODcdY2ypbhwjZOLB9EWTH1Akn0xDW9pqbq9ka0GmzYRoYZ7u21gw5Hri1uVoKTKHXgvTU4k4zomV798iSKLwwaaHvjGfB+yDn6PldZFEEC4nq5qUzjxJ+hyzN8TznZIoLxNyLmy82ThWBwF4Tbas8q82ZWgyB+5iwAoOBU9a/gmdOW4Biqs3b70LumMrAH/aaQa1BpihDjFlK1b1stV45NdaTTelsswcY8dqr1RN3eTdGpIvjCK6r9FWWZInjJPUFl5X0XM6PLC/mCnHZg1PFBN7I8ft7G0PoVqCQqk8LB+6jspmeDxhOtFgQoQV0erY6O/vu1Oz0VLYEUTdVygJ5Qg4E5wSIa2sHgo0elWypleZN23XYILT4BXnljHUb3gF6PquePH6o5NQCw0hnBCEd1WsFpxRX1NwmHnh6cJz3qa+uQ95qQDRsTwcCzcFdS+D+SX1Dl6NiwttbK4Myz5arzdW9ag2EOGhVTKSG5vLe7IHILePbKk/VplcGqU0R4JY8f8baG6AELk6vti1UFHmkUOAV3wuOu46S1ZTSX0jJsnST4OoaIJvOsxYSRMYpRCpuoLjZjZQDQDvoqUfDEcneMlud2ltrqU3tooIJzJbKUDjisURV+kIMu9X64UkWy7RuFpt44KRTmIBeoQCl62c+Rf1Q9iuLhRQjLTJFXnn8okuDyKOHHCulVDkuqfT+FWb/CsdTvnlaXuDr+s3SPN0MD1aeBZhTJ3eGGIA6qtGWqgXSf/bX8BJma9m1Wcwj2pySZRcnlYF8nswGpi6ia89a6rt/GBYAjp1BB7jfgh6sbyZzKfjKEVWRtl54sH6WhJQ4i7e0MykQbwmy7OTP9FOworLAsW10uxBm/MBuCSTq7JOLwB/HtnlPTwVqNajjLdU18Ez4YvwdlWl98ZEFEAam55FCA2XIrs06CvB1DeD1swCadCzeU2I3+0g/TjcpN+N5z4svR6iRcBGXorByUc3hwgWV9/ec9f11kdG2VRG+ul5LzdYC16fLU5MgAsrbhsO8aijhHMfatgFnOjDmLCBRdy2WX+81FgQELJYnU9uT2P0JWLfh6/Hzb+D1Twvy/JkrbiJ9HKgZjCeSY6D44++yla+6MChK7hQVMCLH5leJPYR+yp5eRuEIDhgX4N3Vd+pPTQe8T5p350GoCvDkh+fGAO/03hoYrFTNUlCB3SxOI1cRLhYgtV0sdnFCC97FvEatSUj0ykLX2Qv83N3a5Q/r6/aFRVliWXl54asvfVojdzdz4M4Sl6KH2QCfnpX3dXhPrL+iOut8A84HVHqxBJYCwgnMA1Ee8tYSXWQf2NurO2YVvhZkecASaJ7dDtSwbWeYNgVwApamCcox0hZewnDGsA4akUf1MfKwqC7LBY6rbJ5SF540YtEZl+ZGcst3wPzaNSwdZ4aizjsPEetk2+qeGmiehwcP6HAS5f4KlK+7hkYeD1RpapiuNnRLNQBaYbu0e79cAk1wET8Nb6VUd2/0UGehkA6e6UAmr8jyd4BH1x/1F+M5eYFVCrhw/atGhphToiSpkDFGbuPVtHif1dmhqLN5+5QFCMZGTVwCmpleQcIvTU4HdqfQP7XVIrs4vWlofkIPnoC8UC7tzk4HngRquD4+8AQzqaVWF994jw7HbkkDZ79bGoTLUAbpSUUuQLnQL3H5r3Wv7Dt47HWqWJAgY2hXOAOfnZVwdfR2DyN4KpixcW5GyTSLlAjlXwAN+uS+lvRmSzgx17xbwsNDABva9wk48pQ3QOuwAF26RgHeaqMe2jV49nIwvAsR9Oi6WR8ikqRwbE6S5VPORz7ViM9UjseMwUqFEAkl8OI88Sz1hkMYY9QKw4mNS8kMzdMGQwmI5GIJ+HJ2u1V7bOp/F6dL00GwMKggbBKikg1YMTIDk0+a6w79OhqQK6bSrhessG2doNfn2c3h9dvYX+Nuyurqoxfd3nEw1sjjVD/QNMMWU+oSXgOxCGxzdjzgSf5pY1HlRbnuqmBHQ23WEngyCaqzFrAdqM7ARUQJuKa3LVPBi8LKNFqbrpJp7CLB+7qwISb3vOhHOsbojV0+/Tp5ehtyOMPlmMLXvvw4SsiCrODV3uLWDkhwvHmNb9zdfOowBTtFqSjykrS/RBNpH7R44Mnu7mRDdQKzAELLRXgDIFpAY5emMGK3MbfUC+hXkuigYlGdsb1o3al1ksVb1xLm9UvmLZoolLnKQ/LCS3QOjxYoo3JzqtwviY9BgtPb84zjL4Koswod/lSK4/CCwH2LWaaacYnIbn2DhmV7CtEFIpjPIf9hE+Y+2nO/PfB6UlTw/NhCsvNFBtTZTCLr3CS4U6uyqoz0F0BrLpJvcotljeQhI0rq3CLeBIwrVGTOP/oCXtOOxG4rqDyTz+9fgghAKKs4NKppts5awEMDK9M49WgJzJd3a6Xmg0N9XmfjksjxQP3dwRcu4zd5kxyUTCBHLz1Wi7I6UomLUBV+k5tIs6TCiJJayMsK03+H2MNQK3L+114IEVx1rKstJfFsqhDnG85Kn35KC0RLbfY+5ETD1PVybTagSbV9QfDKrTZVFXnEN247OzlpL7OLc+bIul6vJykJSoqc1M9J3/Be57cTCyqj5vGg/UJqGGXDusj6X5SdcNgiPV1teYl3qsXU4ctkG0aqaxxEdlSZv3KLl1N5hgf/VMZXTu8ZHgAUAODI/1/dtfW0rWzhjcax5dMkasCBpI0S0sEzrphSo0C4NDRKDATEtrqrxqrrpgrHwk2hu93ER+pDkWDD+9kP/Ql96384T+eXnbUcaKEktPR69pJQKIXE36yZtb41ty/i2/VdyhVJDZiu2ZfUPIaUYSpRkaEAzC7qfu1I8qe8iLfwlxbAF6jx5ptU/RxB4H/8AfBsG9rFME06PfQJfD0PNgHg8DbZ6FLk2wFn/v3PSxQfDFIGE7jIIdOKHYP2mo8gntZ4HIAx/3BV4cxQNd32HXZrqp9i9XvfATracCDTqLIw2dTL6wOr0RNLZXoACzHyKNkJOB7gChTTvaQe8C9RyoCCX1FUnek4zx9BVHK/XgwxkcLrJDNLC7d0XVJVVLXxG/ot9Z//+uOP397Hn99+Q1HuKfUWN/3QYQAPVcrnVoo42zRIlPu4AYemegCT1apvU48LRTY8u5+exaftOdltW2jtgJAHYwBx76yM5Wlkxw28Hp1ESozk12dnblEKkV+lwgndEMgD0yOJdTBqMGE6rhvaTFZVQzCA9yQ72rt24PenJzdt9/mckXUajcECcDWHm3pN91XZgef7Em11GIsucAud6lw3dNQ2m8eIGr+dPc+lEk/T2PyJFD25MCaRyT9dukfjqoLy7irkAdP2Q9ftdDqAzHdMoJKqpuiQk+jUaik7euK6q2tG9FbpoT5l6fWV3gXBhWTywLPhb2uGqxru9ublRLnfG3nnC8rCEOqMiumQDZx0hS71QcbyVNvOLGUzqfRM7vRVhiPZ/N2Xc1N4Hrxn6gdDuXhDN+jC9JOhfPpU9ks9zs1kU6OJ6Znzi3v5tbgMeRAAXpsHug2B0DJMVXr7eSK5fewZSYb4WOAGajfMXdy4SCqaIq2c+/CRtRydTS+o6kfBNpUZzY+sLE3fmzk+Ag9gsZ9KdGphbvnJw/dnlj60SyKuLgyt9llRSBSnc7LSJdsYRauEQRxUKqbMTLL5pQh/OSIFJhkRCTdY+I4k8TRKTZPjS+cGY3EGryuW+21SSeB1U9l8Prrf/cmTcrn0eD2Vz2dHM32Dyk1JVqAdzq0KRRKkdItUY8Pw1WkzpNsQ7937lxSOP2Nl8mB/HyI/CsJLDhmPJQuEdFU5d+/jwXi1FJegIabW8wMrnkQq1Tsdnkr1jSK99ynexRwlnVvZyz4GQsdRljFZ3bD3aY0xFJuvmIefW1D0txuvSMtre1671g4Cr0uqBag0tgwYjHc/6qk3Z/DB5NztleKF5yYvzAUpFJWK3uf2zbN/VZyFIdhEkgws2WYm6ogCRa8d/nVJtnbe7pCQU6ZLHIzZb+Aj6oRASR+fPdNT88voQ+xguZkBa3I9DANWOXv/icq/CiKU4qclsocyT6GHqpAU8DLGR4EpCWZxF4qsXVK6HFnrZ6QgIGmEYYVTiXIXzzMQ4qlKfOHUkbP8LAQBGXrp3Gxp6CIfZvvv+DmBmFmB4AvvowB9+qBHWFxD5rHTizHQvhz4pMVt1fC/Zgi+txek4+pRRJVl2/EnoWAsQE/VYXC+POmQmaVcfGaOyvFSvn/4OLGrpQE7kU7ApDL5clw2phcA4nGFkR66DT0U0jxu0a4Ou90oijZtlZnzfbZcfIEdkddC6UVURecQb5Iok0EsTYnP3I02EyfWZ1fSebxS+eEnaOX11dzyxaURJMR4/Pd8Nv9wKcqtV4uzSIxa2ENjpG6HesRFlSYz3HeXrCcGWpnU3Y5DJWDHVq2N/WQS08YuuDG+OhJdSYB3+yXyRnzQMuZQJLmRydykysxN/Gbw7yUSPUHVBJ5pwZozHvG06nAsOb9lclMOkIvSZsXZ/zKu1s/ulMlW14OI2gSiBOV0gMQQ3FhTUcureEJxRtaU4mCApdXl5eVpVVLhZXn18WCIxdzJ3rXE6NN7OUXTdwlBgcgCYWaFMg+jqO9NPPh2ANHIAdMMxqAe4ty0nTeoS0/InoCuOlUuHj9Rdu6C+c30S7wHX8IT3fH42gVdNX28jyeRvopyaIoXORAalOxoHLxXY45KC3uk/I266LFBvDGZJDgu2nCzk6xvJ5MxoOItHYdjuXgsK3XRMEw/nFKlKBPMPL1wLPbuyU9nlgEe5kAYgcPQa4bdgGKMgVyv8cvMOn2m/fnItTWVRgGHMnOYHEyO4V5A4lE1whhVBBc9+FAqPxf5cLpvAXbGEqOJXxGf2MJBH4uRf/tug3kGhT+3mLAPv0maOGtXoBUFE4YBFZ0u2t2uF+zBh49D4GlLgHFqKfvJ+jy9rEAL9d9Dftqu5tdXcU8IgwFYH4bQPblncltqmkKRFGpJ/ruvJjJ9IZYJOXB1ymqBZzFucNsMcEIP8j9pox+l6fX8x2f6zlpxSo4bcXnm4mnJdLF8O6f08FWhUKpvbxNhUiYsHqqKsAL365naAFvcfEW2A6sSBRxd0YWbRJ6IZSPxYDyq8dtr2dHBM52pu7n4y5vLudzgJVconNeXUdNVqyC+MTwgUp+s7yk6VHA1GqrUh357qZnRS9rRA1PTZGGoQHCoLotDMj45Phz5sSs0dORcKT86gNakp42Ho0PZFXlANwV4Q0sLcdyyZO318MXIhtvxhRcd9KkxodJD8uzbxtCPbJG8C33aYzg4BeHtdIMtsl2IxuOORTUFQZbT2UwfbpZZvo4/vZr69TzCxNV0fv0lquJA94R8S+oFCNbJ+pZthIrV4Lgg7DEmPrlM/9V2g/w1LGQO5afKa7Umo9Q0ITuiXiFmrG4TF+biyu3Zh6eOEb+HmDj21UfoRtL5THk1UsXR9NoOIduTw8lrEKcJoabgrM1NoPXUU5zXn7GK/bW2+Ips3J/wm57XlJjNoOCo+J0DghKisYntCKSs4UF36d5sKZ0fzYxcsPQIRDudLT5dW+1d4AHwdtF9wECTVfJmbLhaMyiQ4RqGGLsWuBM/ACDYnc1StLmDOT7HnTdc4g1sblKHBDmP37QsXevdVTA1t/zkbqaYzV7PZEawuo8sUuMbzeaLT0tLqwtSLkKnCA+8R6pI7JPJR1t+JWy0GcX0azFTNWL4v98php63Z2S/ITikLAnP9LFmN2gy5+083qSdLEyiJ7eDpq4dw8zRmXury7O/l0ullcd3Hx+r8c3dnlJyvSvjNYnVWtg01QkU5twm1foWM01DwZVBSRGCcbVBjp59xxB6zspk3zUVXZKoKltBhRk65JBOAS8SK8BDTtQjp7baFV3RTiYQz1zGePwzTaPMgliFbRKJVkLq2ZiY+IvoTOGS2axAGaFAJPXdN9+BxVxom2RjzPH3BfM8bjgNJqnC1G03AgalajJZOEaJVYklmCFpkUWo8JXqrFkLWtvR71TnIeXEro0XoPB8a+47ZoDjj9YMX1cM3mXhPvlWpeDn2+JzbPcti0L+FyomD85Et2Yw2znElS9wB+qL13sQelh3W61ut9Xa3d358MPq/ATmhVjsuEGEDYPOY7oO9M6jvkrD7sZ9Qso/2IM9u7JIDkzKaW84aqJrMYlz8OT+o+1H+LSTPZHmsfHJ+Xr1FFRomu1qfX7iWqTiXJiYiI4/dFy84IlRUxVY5Eqybgld4w/IUenFD3fgiS0S0gklyeCGzAJLN4WuKEDO9dZerRKG6MvY+Hx9spA8tp5S4Mk/YMTiPl3AC1+WrXd4paYbOMskKraiSB7VHeft5ZfNvqldOSIbh7XCW8trCu6iOL0kC7FrGbpt2C5O5+y06kAtY7GJ6sb2fAFFfusR5PHIl5PzxPOd/eRek3PboF2ptx4oO1wWTov5MP5+LsBfkI4f/ZeQQx0ifrQvVVG8GueMqibUH6TFYVztD5MNshscHj4ikwdka/LNBqlvkCB0h8fJFnUgnFBwlyKrjmB4YoK2mdCMzh42wfOfMv7O2yuSDF2NUsY10eIscqbK9FZT13XmcFbbYcB/9qHfBsyB1w7UIo7hNg53YBhDt25TPfKdZmPvrEFlJhxy9OJFf4XFn2JH5GCs09jvWC0LsNCo0OUBUHMqU8jYHgQg7shGt2k0qKPrzbbEZEcVXYNDVpBtwRoQq5hFfUkSoiX8zmty2XX5723PjnrEjWmyoUpQfWg1qMVtJSJdFgCETii6jHNcGHYgh+MdDlAscJyX8GQHvK7tSkJXWWyX3If0sPmzEZ23K4uLV16Qw9Blqg6MvAVjqqKink1NcJ8BVA2ynMmiy3+kKBtwi9rIyiDKhKrMa4HCBPPJ0fOj8ov/n+75kd0gUHkEk/O7Xeip4ElFV9tACRCX5gnZsQGz1lWEj2J9gcagZlBom3NDcTrEboSvD35M9fA1dmezfFR+Tg4cO6QS67CuwWRdparhNbkwNUmhga6HFApdzxAmlU27JRsQjHrZg/z5w6qHr7Q7hDy4P/GW7JCGJJhm2E63qRmA06QBVApc5U7QlBtcNsd3Dn13f2yDPLty48aNn8ZdvsBubP4H2NYm+eu1G3NCAmlCQBq3x3YtiZmSfm2LuGH4ugMZL/Ld878TtjN2pxwB2Dwijw7HXgOPg9fOu4mNY2BRRl+887eF17Mrka7uneevCCk9u7IIr6/KzyJgPwTZ/wD+0BJVYKOKnQAAAABJRU5ErkJggg=="/>
          <p:cNvSpPr>
            <a:spLocks noChangeAspect="1" noChangeArrowheads="1"/>
          </p:cNvSpPr>
          <p:nvPr/>
        </p:nvSpPr>
        <p:spPr bwMode="auto">
          <a:xfrm>
            <a:off x="1860550" y="-9048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endParaRPr lang="en-US" sz="3200" dirty="0">
              <a:solidFill>
                <a:srgbClr val="000000"/>
              </a:solidFill>
              <a:effectLst>
                <a:outerShdw blurRad="38100" dist="38100" dir="2700000" algn="tl">
                  <a:srgbClr val="000000">
                    <a:alpha val="43137"/>
                  </a:srgbClr>
                </a:outerShdw>
              </a:effectLst>
              <a:latin typeface="Arial Narrow" pitchFamily="34" charset="0"/>
            </a:endParaRPr>
          </a:p>
        </p:txBody>
      </p:sp>
      <p:sp>
        <p:nvSpPr>
          <p:cNvPr id="9" name="AutoShape 11" descr="data:image/png;base64,iVBORw0KGgoAAAANSUhEUgAAAOEAAADhCAMAAAAJbSJIAAACT1BMVEX///8ALXD/6rkAAAD/1D9oMwb/1kD/2EC6ADT/2kH/7Lr6+vr/3DsAK3BqNAb/7rsAJnEAKXFkMQYAJXH/3kIAH3IAHXJYKwUAInEAGnJVKgUAHnL/3Tr/8bwAFXNeLgZPJwUAD3O+xMT3zDxJJATswTngtTXpvjjzyDsAAHQAZ0dDIQTRpjD/0zTuyETRsk3DmCunk1gAWz9aXGfkwEeRg11taWTApVI5HAPauUrc3t7O0dHOoy+IfF9DTWojEQIAAGeZgCYzGQOylCyjkFlOVGmznFXNoS54cWImPG3i0q4YAAClkVm4jCfRxKjKrU//5qg5AAC/taEmAAC3mC2vgyS3ACE0RGyLXBYfAACOdiNGT2pZShZxbGPw3rSVfSWKiY//23KdcB61ABI1LA15ZR4bNm5+TRGwsLAYDAEkHgl3eHh/dmGen5+OgV7/4pNIPBJsWhuTZhr/3n6nlnfEuaMuMDJiaYM9AAAAPyxWGgAdGAehoZOTm552Qgw5EgAlKCljRRJFSEv06tTanKbCOlTkucDOcYEALyDHUmfXkJyJACd3eolAKRYxCwDM1dS0foft1NhLMQytlpqxcnygLESmAC20AACjVWHHtrnEXXCkACDFh35iABuEAABSAACfEENjIVxtTQBtMR2Gka1TSDq1oqZtKjbLyb5HFAD/8tNLOihmQSmGbE7HtY6NjnsAIBlmSVd6ABgAJFYtLSNebFJUiGQ7TDkPGjQAaCMArToAbgBKXFpdHRleMTgAMC5thXJ1WIAhGShdAACYh39tml6TAAAgAElEQVR4nNS9CWMb15UmSvAWqlQg9r1A7AVUlYwiCIoLSICLwA0kZZAWRYgURUEQLG4CYYu0aFkMKVl24jixIsd24o6T8Ut3+jndaqeVvM5kMj2v+71+Pf3D3jm3AO6U7XSWmRs5oiiKrK/OOd/5zrlbU9OfZWRqPe+8U842taxV33mns5Zpasqu7e1F/zw//E86otU3ydvVbA8hj54lrpA3CUk8CycukSoh5Mo1QqJNa+Vq+X9HpC3RWi3akiXk6bPVXwAae/HhljlEHr/VLxUreh/5xeVUSr9ljsFfXUKka3/pB/6GowVNBOPOI0kqSOzSTbPkjKeKdwspyakWUoub8ZTsjOcrq2QztKpumRfCpFp9m5B3/ncAml1by2QIeWiv5CubxQrHKcrNfkXh1f54TuE4XlqV5JtOFj6oyOKyoqisU0o9DJFN8mzV85S8nflLA/iKsabZ7uMCE5ecy0qc4YuSNMezrLiqqBLHsMpqKp7jGYaTi5J4E/6Cc1by8tyyLFdUPr+w+pRksmvR/3Vh9pBH+oXC3ZHVOK+oI3GG5VIFZtEJgFKqnIsD0FRKWVR5ho3HJfwEwzKFAjOSc3IAVZYLCz7tFf0vGJctSIlVUskX4syIqHBqSrkJpmIKck7mWFaOK8spp8gpanyT5fMcI8rqiIS2lWVlGSAzLF+oSMrNEWm1olZCMdLzl0Z0bJQJuZYgSyGRF6URhmX5hXgOfmMlWZqT4iKjKEsqW8yrYvzOamohrkrO3KYsF0VRjEubEnVfNSWOLLI8x7NOtrJlJ9Xa2v86SaSFkNWFlHJXSvGqKs/B80rAKxKvcLK8KUuFeIpf6l19mCpKc+SS2V4spOZuE/vqllKUuBypxAt5ThEleUkVWXBotpiSKut37qKzVlv+0thgtLS0kGuSM+WcUxmOX1BGIMpYWcrJQDIpZim8sKoW575FyLDP95gQiLPhR5D/esmwZ3W1uAyZ0vxQ7Qdmym0yElKQVEwxI4uSsrWVquxcIn9xO9Ygi5HFBXjzEkITi8qcxIsM0IhaVPOpJdIb9j0iJGwOD5H1YZ/ZbA73DveGzebQENrommd93ad/WJlbJpdWCwWVExUFmDWOJMs5nQsLMZL9i+IDzRJaXd2UUpyqKirHcKokSUwB/nw7t1NZSJBHHgAyBID09lDIFw7HEjhisXDYE7Lb7QDY3Eu58xKx27ekQooR5zZHJKAollMqqfzWKsiAN3v+YsyaJTF7hckpIstvxefAhExcnlPyqf7U3af42EMegBYKJ4aHyOljaDgRDulDvpDePEwSIXtxBNy2wMdlFpinorLi4mZu+crlK+Qv46wQf48kVhKBOxm+IoN3Soykqg+3ih+TXrMZTORLNKDdWdpcvDkyNzenqvAl/XNzI7nFzbv1v1wfTnj05vC69if96sP+uBhXJEVezIkcl8qLBXviz58gM1AtkM0FkZNVyp3w3EpeLcThs8AqHnMoNqw98dLNOUmBkOJPDqeTjasjixrQ9V6PPgRuu74e2kL5Ks1tLkLCBOpxMsoWCNc/M6uWyRXPFpFSopySwKVYWV52AlFsEY/d5wt5eim6pZwq1pEZYXBKV1dfXzuMvq6kSD+lAeXjcxrMoUTIDO566enjpdvksQScDOEYr1QkadVD3tmr/RnFXJXsrKYUVNKp1JzCKqwUXyrsFNF4Zt8wRTci804NWrJ9vPvG2KQ3EgwK9REMBiPW+c6N0XSf6Kc4nYx68zY1ZcgOcdtLEuYFSLGcCM4hKrnl5cXHlwh5+89FrFGymu9n5iSR5QqgWThJym8irGG9B+GtL6qchq5vfGBMCAqtXoeXDper1e0GhG6dTmcyWR1etxAxdXank9ScTuBR/OcJcFYfSTwsFAqyIssjyyOKU2SKRdX8iNT+DPBaomtv+/I8K93kwIkg8a2mUsWlS5AP9LF1hCdRdOxMd6cQdDkcDpeg09k6N7pHX+7oGB+fae8DV0WI9WGyet1BU09HF6J0sv0IEvKLh5AryyNzuaUlqElQoUPYqquhP0N6xNr27oLE56UcZnh57rHe/BAY0EzNtwzwON7Y1dEZFLw2E0Cbn+joGnC4Z4wdGzd6+oxc5+TK4Lgxojs6TFZX0DSRZhAkM4dBmdCHqbt7Hubz/aDdQetIasGcePtPjK8FU/xj8E+UZwoAVDbJ0DoZRslCbo8wFF73ZNBlNdEnt3WOd/nHXDr3TE/QYQ2O8mLEZLKdT3pNRxFawYG9Lnewc1w0crxTXkSfB2fVA9IFCZS7rBaleJxif6f2p6TVt6/ZF5ScDAFYlOdUUSz0k3AiZg8jt6D5jMnRySDEW1Bns2kQXRHuuk3XOoOQvaM8E4RPusbnjyD0Cp0vp9OjY0GrtTXYmeYAJDtyB5w1BM46bK4UJCUO8ZjL9UtK5dnlP2X+r5HVQkpcxDQFDCOp8QVkT8zVy3EnmC/dGQHrOAbAcMlJr/b4reMTDrAlAvZ286xAIR0GaAp2M/6ZnvnOjq4ewG8VvANdfjBk/13EGIJv/vHy8ubSXD+kf6jHVPlh7E+V/1syJCY5RfUmlnPxm8rDFDAexbcoOjmjOGoSqHPaxsZmwF1vBDUH7Bl3wed0GkLerTs2TN4+o7EnYjXZXNZkOkg/ExmbMfKcU72L/BxK9F4j4YdgP0yPSDjAtH+K1JjphEhblfiikuNBFstLy0+/RcJ2iL9lBfAlN4Jek9dF3c8GkcZw/vGIiZJIn9DwxgGj8XgE6oJdvHHCXQdrnKEcZHMIK+McYoQc2YvhGNYv9AOnilJxQc0XHl6p/vEBrpEr9t65AgMUMyexoKtQNtuhMFii+HoiDpPbNMr1aYZzt88ngXN0DvhY6ArWwTg2jH7bMYTebiPX3qDW1pf9Gw7kp0HB5raOIsY5grVXjIRXUxCOiqQqilJ4fI1E/9h0EyXhhfxNMc7yQDFSv5q6HYMABEmtIr4bEYdNmEz3jXb45zV/HJ24mPZzTCeYz5W+bqsjnDAadccQBhnWOGhrUGqnUYTXYdLNpHVum8vRAc7O5yAckcsSkC761dzNmzdHRnJQg/T8cTGSR+YtZoRjUGTP5Sv9ly6Z0UFHgF+YjQgkgsGZmcGgVxibaaVuNjbeGtkwcv7RiMmx0V0nHesNo3HyKELAxHY1TAjZ02jstCL5+PkOwOjWpYFXlSVMj1qd8hjqTw6Csbi68Met/2ukAh5CESpFCfv05gQ4qAj5oaPVawr29Pk3IjYMurqNWrsEnQs9td3rmGxIGGuP0Xg0TyD5cB2uQwj5US/9Qq6vKz0p2IT5Pj+EI2glEOV2Yn+YUoFwGNbpdFae/fEETmbt7VgB1CfUSRyrgIOQXjTgnJP1t0+6TabBri7NEqb5RpgJfQ6TztY6AxXF4PkuYd9gBx5ZRzjKG284DlmUQ+YNtnOsO9KTnJkUrJEb8B5Z+KEJs3kIkqOkAuHE8ylF3fKRPxJALAUrKU4t9MtcnkkRTwjomiwxPM9AANLnPD/O+8G9XDMrdYTe8R70tshrRs44kZ5sKByjcewoQsfA4U9hOgEb2q77+VGXzhoZ9c9Mmhyt45oZh+x2MoyEE5dTRUmSiuY/khB/G4TaXUUEYQgauKhuXsIaDiKQ9ae9XncPfXiTg+Xag2CRjkbI9WgfucdEYKIJzUq2MS3MDg3bvP8QwmAfa7xhpSakWSUy7gdXMAnXk0aOAUnus0Mkyk4xzjgZWbr5MXnzj+GnVaLf4nIiqAmIQ7V/gYTs6+R2nAeiDJoio+MapNYO3j9vPd8n1lnDZKpnQau1z8iP00izBieM3MvnXUcgBrsOvNQ0aWS5VpNtkJoQUo1jIu3W/uW4n3WOoKfGoEy8vbT4eFGV5P65xB+hZGwhoYd5EdtMcnyZ2VkmYahrloFh2m0Ok2nGf77+cDojlzb1+f0bdSMKjeCDt+CnGdE6MQ71sL8rfQSitdM/3lAEQZCkQDtgQkYwmYKvObwvd2r2NQU7GY6X18mQ3mwmsZDqdIKC46XKVuI/7alrpMCJaj8INTF+FxzFE6MeahwAwSKAHOmsG0BIc9xMZ2Qs6aKMCtXEvj8KPUbwNZ1pbFAnRCLCURvqhFH/pPaV3jEjlxTQhKw44A2mB5Cs9gPW2m7kWMgbIfPwkPlhMYUVFUi4/M5/Lmm01N58qvKqpOIcShzsh+1NiefEQfQe17iRFV2muoeBa0EkdkI68M5AqhjtO1//K3AyCCarw+V2t0KN73ZDpeS17oubYDc7L1htVmGeNSbBGYIzEIUdfn8yojssD0yRbvBUKKs8etK7kJdZ0DfFihRf+E8xKk4HLvQ7C6oKejSVuwZ8Te4AdfRZ6Vu33oCSdqYeefhgAAkfXOhasUXa/ck0PqHJBlV+UJjvnOgeHR9P4xjv6B7oGVuJBN1elOqtg30zE9c7xyHLCybkHn7UHRzwH+Mk+LadLFVx4RAhW3lJkqG4kaXUw/+EEdfIs63bssj1p+ZkMVX8lke/TpZYzt8RqdtNNzPOG7u1fG4b8xs18WKKcKO69tExVyuU7oIwNjDepzCiyOBgsV0PogQ7bWzXzGjPSsTtBZ09MD7eccOLRo+0c5zVZJpscNah4VhJcryEfAOedHNOnZsbGRlZ7iV7fyjADAlX+EUF58huOispiPJ1sgxJYiO4/1a7zic545j2siNdnIJ/44jM+Edd8NxewdvT0ccp8Xhchu8Cgzk6WEQqzrw2HxTQc8GeJm+w0891tOpsPa85TiDU2dztRj5Oyw0PufI4rsosE59bIv/yBxZT7zw1qxwoNVZWNqXLd9YhGS06Wb7TbWvEv2u8cwUUhhZSDlCd3ZHW4ESyw+aCR53s7uNknMfgTmI7ApNrU9I9rQIqBNMM+LoRZYPtuI/Wg3HcyInfgsLfDKVAKo4ykimGLv1hJXELKToVVGoso0ApmgCAN50sM+91jUEm1CikpyNyw8/1aQ4VFFljOt3V7XI5givdXW2SiiqZhXJHFNtgMMnkLW0kRaaNfqYOUgQfnukJttoguc/4k+eP15AHY/L8KJQstwHi8KWFfB5dA8oPyfMH5YwoUbk4IGQVtp/YQfaSnJMTJx3BHt6fXnHT6tbRJQQhy43SjCaMQ7a7EfS6gjf62tQ8UC4jy3GlrS15643XX2k+Pl55/Y1bTB0mULWiMOPzQStUYe0d1jMgmnR9k+cH/CyFSK4UC6qo4IQC+/APqPpbquTjlCgV5pR4UVwgdYDKitUKdR/HASgvDUSrKdjF+SEr2mwrYvtYxAt1MCOlVI4XJTnext46BdsRnG8kKUowRlxu6+uJeG3Bzhunuig6zXV+8vyEn2Vvg/gH7c+JcSlVzKeKC0/f+YYAs+QSyUkis5WSpaIC5dk6uCiXNNmsA4PBvjTLG8WNiFXn7bhhtUEoMrpI50p6PuiAOphJFRQnI0lKW/KNF6M7QMloIBWo4geC3tNjkAZCh5HtPH8DrHhHY9RlYHmW5/t37N9w6iZDHm0tY9e+X51TK4vEvA4kwykmm9cETO5K6kDuG7vGgo5OkJzeHhAhfeNWl01YSTOFFMgrSW5Lvv610B0CSZ1VkpnXgsdptOG0+JOMykAErCiuk5hZ30uGod7P5bDm/2YC9Z0rC7LcL+KE/GKBEKgGIU2IK7bgqBd41DrYdR4rU//MCq39gmmjOCaYvLZxppiCuFfb2De+Cbw6yFtoSJCIsjgROVxjOdw6LeU6BnmWHzv/2qSw4ecUOndOzCknUA2ExMfkm3SnMmSnooiYKCQRG3q95C6w6KQVqhlxHl6wq3s8AgUq1H6jWOkGx/u8VmuwWywWeFaVGuYzWAJHhsVi+AqQaEiWEfuVruvCPtm4N1j/OEK0rTCsccyrw5/Y7edk0Kh2EtoqgGhmOHV1h7z59R21RlJ8HKc+obAnZnOM3AEhP+gQupNjnV1YzkXaexwOEJQ8Fr4OwGsSxpKpIssBvlta8FkCU/cGNia++PLLL38A48svNu49LwHMF6N8nWmD3BHPt6W9dVeF4oNj/FBDmxxJzt9DdbvJFukw8lAU64dJRaVCiXeKq5e+PttUCTyrrCqcnL95DaeBRNbf4/X2dEWs1laaJtxJSMsuG2YKl2nSZXWl5a24U1Ub+JoDz7+8vGPX4zDTobfvPLv89It7zw0By1dhjIuQAXo0bSj0dff5k24d5ewBmpZMk+lgJG2EgnHdTL6VSsVFOVUpKhX7186KVdKrcvkCBER//luY6SX83tZBsXXfdWzzWPOZhPk+CEST0CkWU04535as4zM0f/GWWX9ymPWhZ1cmAOSLLPlGW5soKylxxoucGkyOCT1QikbaeWNHXS8K6QkvAHYuQ1ocIiOMIoN4SlUWYl+vzGiBgqIgMWJlTsyv/oJAnhjhjeMQ+2xH5CD8XQO0Aw/Jy2YKjstbIgsaqkGfhuYfhPT6UMge8thPQfnsysbzwItA3gIzylKeGROw0Ox2A3+DzYzp+s+3uZI8JGZIE7eBUMOE4AIV3inbzV8v7799bXUEE4Wkzm35SLgXaBR0GfglB7LzUGqamQg6vNiBX0kWC06pv+1W4wENli/t+lDMoweEsTpGX+wQWgA5PDD1gph8RWxjpHihbTRigmpqUnABQL6vXtJ4ocTglFbrPFSnWBGH18OF1PLNxeWlR19Ln9bIqqTQRCHfHSIJH7nNo7aOdI1DYZiO7PupKSiODox7oWoTF+J8SmEPsrvl3o7entCbY55Q2BMK6cMeD6C1632HLWl/6wevvQDkG21cXE5JfV6ba8I/3pHkjX11ehU6QZx3dbS7XTf8yDZmHzEXGSfPc9Li12qEk2cLspYoOFBGekLinHHQGpkZjcCrM/a59jOVa9Sfdpkio/ICH08dGBBGYNisT4ARw2G72RcOh0M+HwVn94V9nlBvw5Tm0OUv75XO4p1XIHNAcImT3taxpN/oH9fUPrZ9WP9oROgchOgwQtEPCjVcSaUgZfBq6Gsk/gxZZRRIFCCF8wRregjC19zCKJTyNheU9MmVhuBwgcqG8EgVnarEHRYwhuYren0sHEp4cHFXKOQJ++wenwd+g8CE8BzqDe1bcufKF2eCvNXGSXKR62y1Bgd7NKlPW3ccjU8o2cCxOOdtEk6QrRQUKCznFAuPvjIUs0TiJamfUeLMFrbul5xce8Rxw48/AMOdYwa1VpKtc8xrau2r5J3goUcfLfAl8Gg45PGZwxRGWB9DJwUjIjQ7GtNz4K8IsvlUkK+Dp8aLbRMCVIuah7oGsYdiarxk2ySP2gayYn9ehjKhqPILj76KT6ukEBcrUJFI8eFhSBSgMUwmoY/RuoboIsYegUpFm83mSG5JbOGIh0IUWkr3nlE4Hn1YH/IkEmH00VA4Fgrr7eC0+Cdw3dBRkKVTYvIVhlPkgtjdaCq4eozsfg8F5xtdG0Z+hAyBJUYgbKV+VSraX8w2kCmWKrhKbUQqpkhoiMzx/h4HsMpMff4oeAN+RnfE5FjBTl9yIS6mjEc0qMEwcOXyDvglYgQi9QAwvcai9oQHPgibzT47GjN8CKIGcuqk5BHbRCkVH9U43DZoZLme/R6KaXJciLRzzrsgUMEWyyOy0xlPLTx64QJqciW0LNLGTGrn9nAYfVSbeI6M1l+ca4yFSt7R2edAgIqSMh6pISyl4R2zGexDucWjp6suPaEYmBC41KP3gPMm0HeBXYGAYkdAXv7BxvPmYxBvAd/k5dGgJm84Zt57kLCEmU6vjqV+CgLVri5vLo4s+mIv0m5lYs7fFLHghmoEOArUGlOPgP1v7JiEbORXoIgDgPF+45ES0FC6Ztb7wDp2GnhhBBYOhRPwcQgt6AHbQh5B0GEtTcKXhvbJ1bxzqXTcVQ9BdBuNnYcA6s638yutE0Y+h8/qe6hCxlBG7pI3X2TC8ALtX3HyHPaWgUf9E16drVVwHWorQPRxosnWegpAyjHAn56Q3UNpBZNh2E5jEhGi44YT6J2N1BiCDAJf7MOkEo7FrtwzBI4HI4UYfw2CX/AfTKZS3kuO9pkifRx/h4SGhxaKRTAOz2+Rd85MilliT0nyCGT4/Nwlc4jcQR7Vua+n+zp0h8pu74YfCqm+rbiSPwbQ8Pwtvb7XbA/bfZAgGlxCmcVjh0/HIIeAD/ti6KOUV+0xO/zZ1whJyB4Dzcf1HEJMKTdcOqFrRth/CqutazTinh+zTho5iQzZSbhA+1Js6iF5+yyEa6SA3TWRL0rLQ5AKVc44aYJSDFfwHJrZFGZ6vJGZigQkc6xLgWJGPxSK+VCtJeweLSeEIRbBrhCCIVDeCR/CQpuhc+LaaPis/kDQha4MlI5hvAVKvMCMOaw97L4NQQaMubH/qHOPGp2bJBwmN1OyIkmi01k8sxiGstDZn+9XpKKMcm3JyXcI3gGuY5zhueQBhc2PCsJoKsWfANhseQ4IQz478CUEWhiIFP1STwMt5EF4oRgQTq8vFIpBOZUA6vGhgo0lent7E7GGnruycQzjrTYlXmRWbJG+AVfdQ7u7Gt0ckyAi2YACX2RlKbVVYfI7ZzVtasMLCrcgj8jFAgmtg1xjXLbJpOB2Y59wUuv7opSASlGuOAttJzoxhtIVTWXHYsMAzxPTch+gAxvGYj74QI8f0vgEmAmgJVA/Zq3QCvX2erSP7Fcmpo5gTLbFlSLOSzGDSDVWd/v4gUJ2TKB4S9B2oOhUxHxl4YxCsYcs5VkuJS87d24P+aCkMA54hRlcPmI6n/avQKXksrWOQiI0rYirzlTbKb2YwBd27Vn1lEFiZmoXpE2wKxBrmAYlpn3g1xDocohPe6g30YjDcG+i7q+Xv3h+WOcwnKQUZiK2SfFGxB3sSfbU51+FYNCL8wkMLo8ksa2bmyOKUzI/PdVNq2R1E8hIUZZz69hcU7hkxHa9/by2kMvY5Td2vTw2mRxwmILJVVZVbp0EqGULHJ6EL+zRJ0J2fPgwhhtSD/0byBig4+x2wBbDz+BS/Vhvb73MsscSMQ3kW18+PwQRNKqkDrhstnRXe3uHV/NQd2e7mOwOWjv9kDESkDEqvBgfWbz5+PJpCDNEL81JmClU0muOoQknHJE+47jVS5sl7YqRThl1e4XxoqRI7CkAIRKnNIhgHhAtIciFIZr0KKNSfvHREgNBJDyQUDBtwhdThk30husgEx7MjpeeH3jqK20sFBrzNpNLcLnrS8eA1I3Jjva+IGQMMKJ5PbFQwT2O8vKpVFO9siCJOR4QYvNpnYhgQu+EH2j0tYhVSHdGIj19ft7IrXg75aIzxZ0KECEOU8MAPl8CkiGUUMiYITvEHSK1g/l8wJ6+BP4JlWqIYtQEQKgOEv460Tu8fjgY32hTIBTrEyY6FN8mqxFKc1dko0MYQyPGYqSiqBwYSY2dBpGEU3E1x3N5sYi8BCa84TV1DfT5OWOyczINfm+NXB8dXbE6IAjzJ1lmH2LzwBU7TQNgGigM7ZRfgE8BSQgzO3rqMPyGcENmnwesh5ogpjmn2XMQlebLE6UDAZDkZKXQobWihMkBB11iBaJZF+lrrRvx0t1CnotzHKeukvJJhODDqgR0K0HVNAREmoxYN+Zdkc4uI2dk52mBbXN5TcF0RZFPDcLGCJQ2rtjNnpgdCwjMGhB51FDak4O20SgTAg+DkZbJlGZiVOmAKmokDiDVjeZ9jMA2ahzXyFl14zzkZ283T1equMbHvBCJiySsJ4u8pKgF2ck8PFknkl+Izi2pX5LyveshyIVApDrUpNbIBMOzxnEvro1dMVnBRzn19CBsDANgvGwG4RaDHAHeSOEBbepDVJzpafDZcTsQ+qcZs2Y4Zq9HYCIGQWlPJEL1xHFtoIHx9TYxXkxCJd7J+a+D7byv8XR5jpC+4cXpWbJu1l+6K4lyvpjn9FdOlBhvfyxx8eIIV9ki4WEi4YKPhkpr7QCSYQaCkYnXHEHwUbXtq2ZcDIHnb5nDGIyAUe/RVKgm48xUp2oQKQfhl4FRsdtBW6v28HCvHfe4hesi59JAs0aqt9pkJdXt0rk22oNaHsS1OCYv3zfvvYHCxgOF4uZijuGlFNSJxwC+Q+YU3HuWK5IhPbntpGt2GirGPdkOla+YhrgeLUjxF/pow1U37PoE5DqQ2mgrNCOIcVSmCfqHutsC1YA/m0MxMJndhxvbIAzBhMNgSE9vrC5Wr93TciP4aV4BSN20WsVlchsOnbsvCdEYVECdDpuHH23x+c1liVkNHdM1PaSCM/aKiE3WBDZnjiwENUU6kzyLC1+YLecZieKYFUuXsYcRA8kSNvuolyZoE4Pi0soOasawz2zvDZvDkDt2Lj+DKITk6KEmhAzSm9AwPvvBc6RV8FOlmBasN0YPENp6uiNWuiTOeZvoh3sfppwcN7K0eGwRSoasiosMW5+nWCcMd0jFa+ohOO7vEASgGelsHj1ixCtaURGDTB/WlA5kedx2GLZrEYi6HFkW7GcfGvjii4F7pamNKztmcOReH5owAfVIr9a2Mr8FGgf4FJSnPGhz0Xl17wBv7LFCNUdtoMN+BiSMlJTngDgWSefRZHhtyymOcKyopojZg6nixGoW03nGapsXK7yc/DomtASemuHxgVETmOyQVH2a2eyYKOwYZD7NW82xoeEvn+PklAGqw3saRtxvak/0hpBZEzHs2ZENC+R9Jl7sC3pHB4I2RzDJGjWxbLK2gr7kRJzHWC7gwgiu4DvaV3zzUQXnmtiiskDMyDNK5BhAYLBRV3BmS5RfTDMGC86pNU89f34NBHgYO6Uhs9YtxVwPoMwJarqY5rAo2ob0dvOO755WGO5jRDuCx8aQfDygHH6AQvUWK8vSmC3YNz52o4sz0lk3AHgjPSp0IteEwkQGNmU4LvXoSCCSVZZRmX5VVR8TMyFHeKah4HtsaELuBTQD6ErTu7/+8tKVK5ee7Zhj9hBUvCFsRGFS11qLkDBQXPuwbKSaRm8forHtJwoAACAASURBVJFp3tnp1jqnGkaz2dcb29FjLGqJA4JxoNTcxqIRTULa7zf60/UNDzMdXclIROT7QW8m7oi4w0Zx5o/omn/f4vmKNMKkCr1DHkib9QXpUGCabFarw+t1nR8dcAgzFTF+lgnBw0qz1XK1CnkQi3bwSzsEoK8XK0Swmg+ZlcYUleAAmcpVEHNPzVgrY+N/5x81sW0x3Pvy8s7OzqV7E8NXLl8m//XKsx27fuctMmW41RaXpes2kzDf3T3f4AqX63xyXhjnedA12HzhpFRFSh2pEqvXVEbZkhYLIeJDJwU9A3VJJGhdmR/r7JkY6O5oNwqmlbYKf4YJIYCmq+VoS7R6I2T2+KAGBF2KZSHYDOt7vWZCrRXlQy+FD2ietA/9487Osx2fzxzy+J79o0VLfZZA6fm9583U4afAqs/vbWzco3yKRkQatHm9h6bCHQOj7utGfhlSIkn8YnnOyeSLq4cWvLW8uVmAZBhfxlxB1sFJhZ5kUmSM+4M3jre6xotxcd+EBm1YgB7gcaZ3q2sokzJr1TI8ewydEBuJ2Ef00IowURdtIU+C5kYUbSG07lulqXvPp/7x509/tWM365/ds+y7vKX+gxCxpdFLBSNK8srxBTcmXZcQSfJYFhHPglJcHnFumS8d1MFvXlqqp4pes09z0hWUo3QAM4lJzt9pFdgFJ9MgUgC1vb09jWN7t6rBw5GN7lV/5UFwPmxnaLmBKmoERz/yUTWjJf1wyHx5CrBgiy3w/LXY5djUV0z2QxmlFMaP04T1fNLk7uA5ZFPfQ8nJy5uLhxDWyKo6hyvEpM2wuZeoPIg/U3BmZmxscH7lfPI8+qsSdGyoKlc3oaUENotGo2s4otnDpNXSslb12HEuRk9rXFpLgQP6NJ4BZZrQY6/RV0/6sY19aW0AO71wdpiOJKukFOHQ2lOTQwh2jhsnXJRN7UNP8ymJZZ25Q3vcyLOic4Rl4N3knkK65+i6bFOkY/y8zWQdm0FGtqZdwa4FnmE0A05Xz5zEylSrv9IqJsyB+4UQFoKN7qIdpzTsdU1j/sFXQTo2UNikJhwmzVNN3qBtIs1CGKWFIINJP0wqkgiO5+zfLy9aSKgSh3zPV+KPh+xYVvTQdC9stLtNrrT2hxXbPFPkaG8GUgKeyHFW27Vl7wYW8pAmfMglUCCBkAl7KM9QTQM8Cypcm4gC5jnZ5v6KgaZoF6wTA26rKzLZ3WfE5gM7wwaFNK+QIUj6/bIiApzeBplmiF1WJFWWJPXj4TBoUr6+IsE11rUSSWqUbPKOFuJsGzLA9JOOdzPZ6Nvl03dX7ZVv6GkTO4StQ8x1Ppw4rDdPQ74YAkRmRemmN5PSC5dmnDKg2pfi2ETs7OxI+nHbqjLeKZxPd7oHjM47xByCIkKSUsxBRsyQojOeEkfi6tbdRC+R+PZGnrGudA2kW7WPI0ngmVtgwPKv29tu/UNT9KzjY1pqN7AdihW+h3YvkDTtNFOEtM4b9tco1SCV7tz7pgiBa8TUa1532m/kOaO/a3Qw0mqFwjXtnvTTfJEgOaeUWlCdCw0jkscKXyzEc/JlXHlBt600pJq7i07e2XSmeRGc9PXm0pN2YNf2tjeaMqe7aXRvrfwrrJCAMrG8p9GIyzLgP7sP6/sQdsFBhesplT6bODFT8VUjyYiFPgE3R/HtAytBLS+a3EoQ8sUc9twSlzbxPCNxf1NN9VqB4VNSDsJUj2GIqtsruFGzm3ACH+jGVndSy27aiAu1ubbkqQBbmiDp/wosZ6eGCtHMALSDhT7a0GOO+RKY6UNabWF/eu8bAwQ3FdW4yeQ2pt3CwY7N88Z5GoiQ0UOr6uMRp5iqXO6pM80d3J4Zl+nilBxvdJlMQnf7zEBQ25nTLkymXULfFo9OutdlnEnPtLfPpO/t4uk7GqwGOvyVAS+NmTHMoLala2o8UPCB1XxU4lAWBRmqNTH0O8+/qZOimzJMasMh9JkOJf7ghH80OMA7QbgRD2REZVFSzY+0EuqdK48xG8aV5UfgwirfFdQF+8BS9fUdkW6jcdBqZSropJbd9l8/md3de/Lkya+nAWBLpiXT1JLJNGWa6MfZTKba8yvM8xiCdHrJk4Akj11SXF1jtyNAnzn8K3MIZVviB8+/IZPiYKA6Sru9o9cPELpm+m5YbSDcNiHSHqVSEuccWVx92lOn0vhNXKtRHMEmm8KPt3pH/TymGG1qO9IBMvWGRNO9Ybu6u1feK1fvpfuAa6KACHAhuBYITBjlaO2GB0SaPURzfiLmA50a88VwwklvRyUHFQfUVbUYzhTrPX+Ak9LFNqlk0LRySLyZVgRcs4hbTn0xyIgKaDTltjanv3dpVWRyPFeQFrTK6TWvYHxNiKx0c9ruLFvnuAs0qYjp3lB6Umqe3a3t7u7OgmCb3d39NZQTdJTXsi3RGkjvX2ELH6tBZBese+F3c5hOKAKomAfyhdmeyWA3LvzWF38IwtfboNafN5mONFqoq3aBNAWqWUwpCscyFa0K7nm6qkqqJKekVeKhROPtwbVPJvcYR+sv03UoObtoGGJPu4SaGKUk/WWpLyK1NJe2q3sZSPc7HtoBRXvh3K+dLgAL4fRMKNwbjtGK44ufv5WJXrKbr0x98yjE0cZwqYETGzKstlaNakJQBsf7WV69QtNF59OCqHI5WSr+goRRdttcHdqWsf1sbzN522gYNtelPv3g+bHHAy1QhVQRwlnQEGoznJ7ABhudpfDhchNNr9n1v2qJZptmB65c+gN4BkeS4QuNRH0AcKLH3Q014jp2muS4utrvlEkZc8UlkS8UxJysv90bJnO8EmmdsdEc465v4LWCo8p57ljta7lHjtcBFst0uYrdUGzJJLAUxJQHEMO9dM7Cg8rbl/B5tMN0pi3fVLA1xi2gGiBE04EZTTZHcGPA3WN03sVJCf3iCKoYOYQdtzWyJTorkrT8mNiRSvsEoW98YjAYdAe1hpt1w+Z9LUUl21GEF2iyPvKUlsDUF5dx5hqQmME7w/ALZxLtOFGTiFF2Ddl3PmvBFJP5A32UrpbqV1ymwW6vCaDhMTfewYlxrts1iWRq7x1ajS8ucUoe6nx8l8SuclD+LhKfeZjE+bQ7Qs846kqPj09Ggm7X+ZnW1nSFY4712ADh++BkAXLUEIbA8y9oSx/VdQKnncJmPU2MYFm7D9cphkJfNFGI0eOrZ77uAOEWl66D4goKK42jioxYE0Vw7Ymnd3g15ZSWJD61gAhbyCIuoZFFYodkwfKjrSt+7QwnSIlsV/rl9Ixb6KpoRHMY4cBLF96fMgR+f5zwAeOXz3A+G5w0AWkP6JRWwTRJ0rJCv0MzS1PT7B/CpDjaGBZyfjDp3z9uymj0+9uFYBIKqHCM5PshIS7mtM53z9ASHs3IpZafYgfDuOGe6DDN93Snuzj8xxzn7/ZGmAp/vBGMCF96vznw4H0K68hfBSauIIX6wsA5OJMNSgZVdi98CFQa0+/UUCzA233+1RXvqQNz/ste9wyHjQima6ZjoHPeu9IFAYbpwk6KEhT0ztTdp2+iCSvMJm5QUxchHd6FZOHu0NlseLaRMD/x8oyIk3RWpngS4b0LF166cC/w/oWNQOAI6RiaZyEXAKWY66tI7LgCE+opn1YShyYuow2bIFlld09flvhV4xZVNa4OdnxjTBcMCri3z9TasQLKVCa95is3VQUdcxHL/DVS5CDhswVpi9jJJm+cN+2rWdz+GZkX562Dx6kU8+DUAzDi75vfv/B+KfDg9wf+ZpnCwvGHj/QxTPEhuuQkRBdd0qXfwDQewJahgq/pibs8bfnmIBFhn+Ad7Qk6Dp0l4jW5OngREqKexCVF5rnKHRCme9e24v3iiCoWK5Dwl/kTZ3MIaa/1hiodpdKB58/vDfwG3XTqwYUL9wzvP9g3omEWNOq3z1394ONQSLMhtt08YdqWSSBYT2gni8fd0ALsty5hpbyNOzG+CULQbYVk0LrRefQAA3oKBZT55l6iSPkizxaBacpPC4wUl/vlhQVAeJM3Bg//C5PLK/RYHQOQLJhDPyCwAbheegBe+tLv4IPfgcNCIYvPaCmtNbV8/+rVc+fOffCxh2LEAtgTprIN/+TBvtQOCkbU601RAVtJ3vn7098EIqSLlBgEFXMs6zs2jE5I+SHyaFmKFyp8/lq1qXxN5OUFaU6tXBnykRGeiehs1sa/NK2kO7p7rN5RUKWiZiHatTRYfv8SIHv/wksEUb4P/vq7QPNGADz0w49++irig/E/PR46e48zMVj1QsLHRSbY2Ej8fAKkemYNjDhG61CTd/IrNw3hqw1opPZKG6cq9WkZhzsIydvR2MiKjYzeSwvSyAgvyZXw2001siXz8ZS0vITTGnN8Mmjr7OwZ24fY7e8TQHezWjoMTM1OBZAsDQjxwoM6QrRl4B4pBba//Z1XNXhXX/3pLx9BgghjC8MTstP1iR7E7MM2zX/8x1s1zU8zk9rPcte+OnVYyuVAYPt+gC4+idPjNqzCxkxXsmtmQ8A3Ze2kombo44dxVVpkpCKImgzZKTC4HflOwhyjCIOMv95gQ4jB1/oEmvAxHQbue1cuPglYnk/87ve/ufASjAf4f4hy4N6DB8//49zVn2v4rn73o6bM5RBOHlJsgDJspquCcJotHPo5umgmC3Zsimo1gkn4Sj+1zD4p73ontw0UoYSrFlo7RSNuNOaMDK6Tso1pCBNSkRPFTUZ99jZImuV+lmFFVSUUYRcg7AxaHS4cuPt4pU9wz2gJ31K7D36yO2spTQCyC++/D9aDYHwJSfUSmPTvLn167v3PAd+5b6NmyVwGteahdqNLoVG92e3m8A/emvjVr2jl1hJtaslmovWNBrqvartZaoHAfQt6ajPWT0Az3ht+XMcEiZ+HvC3gQml+iZiHPy5gtuDuLlwqN2XJt3iFtoNJKEb6eciaXRGdYyA9PtqRHgCIre3uBsLAbqAGOm0X/nsOMQiR+BuCzoquCigvXLnw+acPHlz9znu0s9Hyw6fINB5aKAKLosbB3sV//+2hxk4WK7ioQB3VOv8VKs6yC+/XUNq20AkatdNqWgF12T22Ylvp7O4z+juteIYPVPlhAgU7w4hxApqmeiW17ESA/UMJTXi7scttnW/3J+lOe6gwhHaK0FJ6srttMSBK4M2N9y9oXkrgfxfQVYFf33964cInFN9H3331ZxiD2P8OhZ49QqlKS2Pfb92H+5AtOCmQ/S2NCsdXQLTMXrwYuSjMBzSEPVZ32j8R8dpwEtAbGUyKwTpCM8kxcQ5y5i9A07z5TBSXeVEsSE97DyHU2SLGQe2ImQZCw/TF+/dLzaUnWuoLlO79/sGDB5RRAekDSjj4G7Zh3/seEOoHmBhoH/FRtcec0FaYhM3/bhts0pR3oyUNjnpdO6ruxRANU81YcJcMDYRB/8ahVcOC2OOlCO3mBJEVlWfjq5APyWpKFBd5ld3aHG4gFGwwIn0R/M01COVUHeFuYPfixYt1uWwIlAZ+//sHFwDgA+BUDeEF+O33TZDvkW4+t5tjZmw/mXuaejzarLZHb/5308VMHd+hjmTtoo1a8YWxqG1DNTTXEXqvHzlbwtqZFjQb2knvkiJtsUyc1JrIs5SqcDfZ/h0Sq5eH7fOD169fH2wfHINxI9kuNLyUzmNr++rAlvfepzxKCMJCBfCShvDBuXo+/Nz86FEotPNOKPaTc/+kLeCjcahzPGk6CTEzj/tyrCtTZycNy/ZUc31akTKNq35Cz778mqkj7B2ypzZFtcJKiWrTm48VORV3LitFYq9zqahNHNbnD7n2fS7F+S9DaXragAX++xfowAD83X9F1rlQt+GFT7WE8Sn5IlPdCf3LRz//4Ny5TxN2WvqD0/4WHiWj9VYPIOLve7is0uadPbPesEzP7tbKZQtFKEljromjE4mucQGyxRKuw1xVpE3QatgTrl4RnYWK5NxcGm7kQ4U3Hh7tmA8pQkNp8uJF6+SsBaNw4n0tIWKq+LdLmPzfp6nxpQsA6Nyr3/thbg4YpfqWJgGufsuuLaXxmH+Lu19QszUgItgmWkyVXV7IwGXDWZ6Kva9AaddCNU183jF2tFnjHhe0jL/uK6bk+KYSLyR6mqJEH3fKksTdxo73CK9APuzo6dwfPeOoabQSP/Bktrke6RiG9373+98NTP2335DfAJvSrPibCwQRXn0V8v2yE6L829/52ys9H4AA+P4wtlCxY2r+73jQZ2cLQqQT4011e2I7OfPkIhQIk9NnmFGjuBpFmBdXTMLhDRg62/VubNTcxoyvpkSOua3kIR82vb2YwptEVJnofQTKqIjQdd56aERmWkGXMtgttZQDjUhvbuxGN/zuJRqBNPP/hqq4n30fmzApJ/nR1Z8tg9P8y6cgAC4t9WJ29On1//o3SCmTa9m1YxC1/8q/FbzB+1On1RqGKfyJJXBTUN6FNpfJMTF6aM/n+b4V74QR+/qJ2wURZQyhqxUIkTk8zaBwtzdEFnmj4DjaibROYG2hYPUEmoK2SA+5TYlm/gvINy/VBdxvaFhV2/jcP30+53TO/V9vZ+HZ73LxYXDRUDj8r+f+Grf6uQT3fZBsTUdgZnBE71u9wpNTNpgGLlrn7z9xgA8BwiKe9iqMpie1ctYmuGbag97XjNhO1BNZQoT9hGAFnLutAMSC9BgqYKgPVw56dFpX2aqz9mj1oWGqNjU9W3tyMPNeQnbRwg+gPYCoJP0jE2uZll/O8Yzzbq4/R95cW8Oe/zLv3LySGLaHPkci+hu6YdLR+lthEGz5BG2umVGjnuikySrMz57YsTdVmtqexQ7dGyJXpFtAvLqBAZy+sI3N+P3sfOsoz2B9+GiTkfGoeGzrly8pzLLE82pqgeixxm+cVGkVgrpJbxCzvmlQ7qc1vqU0Oz3VfKhjoSWMB+8/gBB8QKln2ckaldTIusSxkjMuyYxTKuOzd/P85gfnPv/82geoy7+fXdHODtDZXILL+9taJjq2lik/yWZqv71+XTOLrdV7f/boIQUlXN+Cf7wl8kVtzsFk9eJZjDiJYbXqWsf5ONT4dkJGlLyTiSdA05Q/Liri3IjKQY1P+zRaWWGK3JhhQNB24RybySsWtJY3XT+z3/YOfDHwxfsI76UH71MzPiAPNudykrS8jNBUY1yWOZV0gvZ8b5nnlwHcv869+S9/92001P958dC8iksQrC7B6xWCLpNtvy9hsrYK8+XZUr3NYZnebfzkLoYrAo/WV27V/Q08TpjhccnM0NBOrj+/xSsq6NLapWJcZcRFqXB53bxOnPwAXbs52YVFCcfx/j6XSRdUKtoqBQNdmTe9D7GZIrtwBbM+5EMQbcv9c3OqyMj55S/Le3sbI84cqZZB5ADCxc/P/SvrXCZvNtFeYmblzFNaDg2T1y2s3K9hZYXC26ARXRx4o9tr6zle4we7+DkSs5OdIrco5VPOIslCtsg7+7ckZnF5PWYeIgyPh23aJlmONfqV9nS6z98X0Ql99YQ41Txduy+UG4EYmAAl+oPPf/bqj7LRtWhL9MJLS06e4xhn7s7//T/+xz//t3/79f+7eZO8+f9cPfe5zLIy+VexrS1XJRQh2PH/O/6AZ6F0PUGEgfuD2NGB92uIc5IEwvv4KlhdRMR+aZhUVmVlOS6rqzj7RCoiHy/KyggI1mEi86i7g0nO37exEhHc7uCksuGgCVGEn1G+iF6zH4gWMnDvKkSVpkxawKB37qgcv7gcja6Vq//2zwjzp+fIB+c+GHHibvLlXHkNQo1OHmO36q+/HkDvkz2KsAav9+JFTPhxLiVOmgTjZPDw6jZwa1yzHwqTgqwq/JLE0J73HllVOE6SxUXSmAJ2DPiT1yOO+nFXumTQMVDQ0sU2XV92KPQD36PVLi2XroGjlsltZ9uNfS32k//5z5+fA4KZc6p4kwOv5l57LXez1tToVp37m68FMEoRTm0HMETAhm/IPCQLXAbdNzoWFOoHpNscOAm8RPQeQIjt0rviL+haaLKMV0uxah7NO8Jz6JRJ90GMuNPz1uvaFHDz8RRlmHpPS9Qffe/Vf/r8g0+v/gv5hTRRd0JAgS23Dz7PsU5mmWfwKDq8ISD3rU/2u1Xn/tp7ysFsRwBan0QpQkMJ5SINw1txpFLvqBEPt+P6Xu50BF0OV+fLwobR+S0C6ZAWwIz6MV2MkQFm5VlGVPs/XqcJEazvv36IBKw3BhyCWF8QdWxYZim+9+ri8+r3334nk9VWMNCe26d/m5vrYiUmNwZe0z8yp7bxQHbVagMfNjwOk+opAHXlaLRWRWAH6RFyXbHDJbSLM/TCAdDRXeMbnckxoUNLh0+XWbSaukR3Pa+R1OIiz/F4AYeWLhwrR8ou2+B4YynGiWGIHjgc7c5ke5oOY/5b9aaoOHPvtNxgcst7a3t7VQgOQt75Jw3fq9jwAFI9sSL54PVO7kFMU4CBwfsgi1FRvSID0dywBhnILo7O0b46Si5YTxY+QlJKnGWLv6CLovBAIWVRkpyYEOmCIddk3yGOMrk6wSFerjDMoa53w1lLmY++Sx3u6qvf0/w1UycRDcLD6r/fFu9WM/8o9cc7o2t71Uz2C7UvRj6n/wT0uWbvs8xo8g6uoQW1CbzZ3fsX52vgqq9DGLaZrGMd9CjRYM/A9W6cX2kXoCyaw0VBidVNCZRpnE6Qgg0rkspLOUl9RjQyFbx9jeltb2tQ6MT+R6cqHcxcWBoZ0TBdd8/Gw2qUc7XhhFd/XiVEvNly0y/FR/YymZa1aDbzo//j3Aefn9MYuEUbTZnjcwma95ggBKN7Ve2F4lyJZXq+BGEoOytdQe8o7embIjOdKBXmOwAwpdIY0Rfiy9IqxxTpPH6GmBkpJbO5zaUhWiGKEXe7oIG7PjDexRlZv820H4i4Irimm9cyouW/XNXCr+UA3/f2SQTF2dtkLhctjyyOOJeiWewcZrPR917V3LOlgQ98+urfnGLA+RoC3KsDLGMYWvAPWhi625FCTY4NPz0m1tXd49ImuYeHKylpbkSWFL22AJP8wsnnFyRZIgkzXca+4k7bhLHX0l28sT732GMV2iEQRSTP3fmLT6an692on547/LD74XcQY2++udbS1FMmOedyFhFmotGPPvnoex8dmK/h08dyo8mqQwNGy7savRhK2+VaKYAAIQz75U5bEKW3Y6OL8ye1U29trpfpKuGhhFRQxGVVKda3Bq2RogKZSpEU4jNDOjNuCBtMHZxfmRm9AZZ0QUaMs7hkqLSyPTUdoB1FeK9//Vc/PXDPBuVoYal9PlPFSqpKlhf3qA2z2ezaR9HMgfnqcUxz48E5VDqb9T5dhFydbugncJ7mGu3835L5ChO0TfpRoDuEyHx3O/irgAsQKNE8XS7g3YtLTCpU3xr0Zu8CSFBRLOYI1W3jwqSfo+B6dBHB67AF06BNlQJ1UwPo4HLzNq2gDKUj4XfgnofCEg37d2++9bNPor+MtoCTRqOZKOA8xadf/W52pb4q0uYdRAeN7pX3W29aX2EbfSfOcJW0G2TJTL1Z7nXbdHj8n8DxObxnYIkuiZKXK5fqC0yjZAQr4ni8qLXbkpEI234DwTUOofTisRtbTjr/BKqw5AjSjphhKtN00j21nv5hH/yUfHA1+8tPPstkcKEYQoRf+I/OXT3yjzRSBQoY3ItSA87uKwxLDbebWFDQvA71CohSnXdsvKtxiL0DxOUNXOi9BNrTQ7AdzIrLVxrroMuXlhdBaYtbUkLbTzIZ7DvvOEZuDTel7zMAbopTUNN1O3374FEPc8i+YaHqzf7yh58h0WRwMVw20xJt+fbVk/8IcqPXquE7bEAY9y/eh+B4YtGYlN7mYnO5GwA3kn6/qfVlul4Ij+OG+pdTF/aXsvdclpmbc6LC4hmQGIgDwfEThY3JBmxaT/qWwLZuZRte6Sy+o48Oh99PD3PIewc++JP3PvukBTw0i7/WICC//5PM966e+EdNTdn7NQ1fdfqIRAwYZifdJhRvyKTjxxZEOYIrNxxQOmEYkt6dJbUfVNrBFsTq02JcUnKLYuHpOq5O5GaOH7qNQ5gBNqVJvzSrc08j11hm96LvHckOh1LcYcOee/WHH2WjLUAzUWrHtfc+zXzn0w+//+qxVNMS3dPw1aqzzUdaUbTrNYWfe0PmUvHrJ+ouE07T8DeJL0z0eWVT3XLK+f3ta3iAmSwryubdS7gTH8S3cEr+tXVK/bTQDzyZnAY6hZCw7K5FP/n06qnhd2BYSqwftmCyyKIJM9kffvTL738KJlyDzLj/j5pasrW9tTq+3dJRjW+p3X8ypRU1SZHfwrO+TwzHAO0k9l4rFEU1l1Kh/G14aYY85JXKlhTHTTWhg+0Ix0YkqW24MJRKgdLgrm7aggij0R+ireqirRF+B7WDNlnakqUIM9GWD3+Y/fFHn3w7+l2A+FefZFoa5sus1c1H8R3r7AfKU1NPLlK3BZ6RTlmXiE7WzuFmhOHH+ZQE2ZAt2A+2lHQOyywvQkYUASLuIE2fuNKHvqOCzKIRDZbpi6XZ3UCzZVfjhE++890j4XfAq43JUmz2IsLPPvvku2vf++xHH/74w+/87MOPmiBHosEP4EH8ncAH0VDC1S2TKBaTCr/FnOZjJgfdRWp+tFzEG1s346mHB5vXWsjTCkMzYop4EmSOY0/9FoKo6ZrmwMUpiAv4qaXdsvZc9B7mU8KvzpFNNNm3fPbhTz/88Uc//uhq5sfwP8TchLjXqg14a+XqdvPJVrCl3GwwTJV15fkSVPdKseO0WgSXYdwldn14ScFsONdfuHzoPKUsKdIecTyVgBpx03no3pBDwztajFMjWmYNgfLFlfuzUHFX9+oPt5Y9mvaP5H1E+Mm3f/Lh9z/76YdXo9/50Xu/hE+0oNvurWVr9e8B5ps69RhXy+x9TE+7UFeACSuM6TSZHtScVD9EOLShc+nIPlmoghc5DqSCnLHXcwAAG7FJREFUWsEtF+KJjc6aEb1oRIYqqF3XVCCwPW0wWLYbGAHkT//qUPgdItaWDyH0fvLejz987yff/uT7P/7ovQ8hH65lavRf1jLZWi1aA/MdP1yoAdASWFmZrpWnA5bXRU6sjJ8WQ8ikOXBSMjScQxsWF48cUhMlW+ryCC/zqQq66fHN6o3hermoRWJzYB6dKVCm890HGKO//NF3KIdePVo7fPbZX/3w+z9579MPP/s0+2nmoyyg28vU1jLg3dm9ci2bKVdnp86aVAuU4UXWBp9gr1sU+Yp46rM1tqsT88MlReKYuOfImV9R8pCVlZERFeqNkB0PHOj2nvJdTC6xvn/Ngg1FQ+k+1W6IsbzWABn95Eff+857h6Y+ITJ/+O1Xf/nTn7z3s2z21Q8/y67tZWvRbA3VDX59FVgmWz1zRi1Q3jVQFUU35LPKiWyvjUiSHjlAHm6p0s0KIzILRzbkQ74oyqooqsvr9DhImTs148CLSklUf1uA8AIl62xjm6dlevfAkI2NiShCs9nvn/v00+hPvvPZj3742Y+gsIC/g7QfBftRH92rRrNTtepadveMqV+QogEwr7acmGH4LfHUE9utnbhH1ucjxUpczOWLXHz16KEKbz9a4PoXipAS1x/h2S38yQ35dASTqyBsXsE3W75/sXzwVNo+51r09JHFX2sfYvlby6Bzwq9stbxXzU43N0ffDUzt7u1tn2pEQ8laCqzMBnZ3LfRsWqlwqneB4qLntySGUnhZQU6VijtHD1VYI6tOnoeqWGbvPjUTSIntwdO+kbVHKvB0AVhgavpY3rJYpmar1b21kwDXqEOuVcvZveoeVlC1bLWaze5lA1MZMNLau/B+dp+cuuobvufFJ0BqT5pxIRTjXEie+lzIMyN40c7dlAh5L5fiTpxD/w5ZUKFIZJhUAQ8EHdnfsH7c3du3FLY+SdN4zQcvXNvzXN3bW1s7BSF+cm8vW95bAy20B5/cezcwnSlVZ//+XUNpr7R7cuW+IQCJtzQ52LyN8BmGS0mn+5Z7nHfegWToIU4Zby1dZk7eP/MOWcX7vhhVfkz05FtOLn1awoCXxSw4mcOraQ1HUzSinNre3S1Xq+XyHg6ItxoFhroA4ExPZwKlzCxohWr0Hyy72Wi1efbd3fL2yUA0NNfAspZA7SJGKfiouJU+3YQOjlNxKwlQCCZDfnnh2LkYlGzugOTGG4bUO55e0DXGE1vC6fAOqCmuvhSz7kfl489GZ6gszaWpKdw5VN3Nwv9npmbfrUYz5cD0u5Zss+Xv/2G2mqlOr1XRlrOlvWymWjqJsBwIWLbBkriEh/qocvrFEK5RHvRMKESGHi+DouEKOXLyBMwoqYwsj4iyLK5+K4wJgzs1seJtK+in+91hS0kon86Dhma6X79Urmamt6fBId8FGVsulYA73zVMZQJQek1vZ6tQNFarNcgdJ76LBXLkdOT+ihYQ6KNqz6lTACY3g2cnmsGK8l05zzH5j09YEBEuOGVlLpdTi3TjhcqdnvXBT1nk09cbAMGDpnbPXsgEEQZZfRcsN/3uVBU0aBVyfMZgif5DYLe6G4i+++tytAZUupepnqCa0vx9E4CkLJtkWOUMH9W5urF94YmR1YKYG9kSRfHaKWd9ZcgqpMR4XJm7DQhD1IinRqLOe0OpNELRMoWLwAL3X4Bwag98c3f2XQg2SzUbnYVg3Itii8cQ2H1iKGUN4K57oP3KmfJxprGUtrFfglz2RhvDrybdp79zL0tNOPRILcpQ/BZ4abh8EmHTm48e4jVfqiximThM+rnj1zE2RjCdStX16dTFbWxhXjw09X0CYTmL0Varlt8NQClSqoJiW3u3GYwIEKGQbkHyhe+yW16bPf6iDIbZ2fIUFTN49u/g6TOq7g4eTWgmi/kUH8/1K+rqqXdAgXJjeJ6Py/F+Fe84uePkZk53ClMwuSVru4QgXYGcmrwfMEydUvVoCCmjgOF2Ifqqf/8P2+XM3jS4KfzXbNne3t3LZnd3q5hgy09OkI1h6gkWG8AyXH9q4PQJHNMKT01oJsiBLLcczz8+/UDoHvBTei8Tk98ioWE8JXns9Jdm0nGrosY2lulyzTUPfF7ePYNvpsrIlaA8p981GMrwf9VstQRuaohC/rNMg+NmqpbZWeAly/Ze/S0dLNmhJIMA45UzghAvpAPN7THbyVwcM8XNeOGsSxJ6yOM83oaRL0ofD+sJ4bgji6oODcdY2ypbhwjZOLB9EWTH1Akn0xDW9pqbq9ka0GmzYRoYZ7u21gw5Hri1uVoKTKHXgvTU4k4zomV798iSKLwwaaHvjGfB+yDn6PldZFEEC4nq5qUzjxJ+hyzN8TznZIoLxNyLmy82ThWBwF4Tbas8q82ZWgyB+5iwAoOBU9a/gmdOW4Biqs3b70LumMrAH/aaQa1BpihDjFlK1b1stV45NdaTTelsswcY8dqr1RN3eTdGpIvjCK6r9FWWZInjJPUFl5X0XM6PLC/mCnHZg1PFBN7I8ft7G0PoVqCQqk8LB+6jspmeDxhOtFgQoQV0erY6O/vu1Oz0VLYEUTdVygJ5Qg4E5wSIa2sHgo0elWypleZN23XYILT4BXnljHUb3gF6PquePH6o5NQCw0hnBCEd1WsFpxRX1NwmHnh6cJz3qa+uQ95qQDRsTwcCzcFdS+D+SX1Dl6NiwttbK4Myz5arzdW9ag2EOGhVTKSG5vLe7IHILePbKk/VplcGqU0R4JY8f8baG6AELk6vti1UFHmkUOAV3wuOu46S1ZTSX0jJsnST4OoaIJvOsxYSRMYpRCpuoLjZjZQDQDvoqUfDEcneMlud2ltrqU3tooIJzJbKUDjisURV+kIMu9X64UkWy7RuFpt44KRTmIBeoQCl62c+Rf1Q9iuLhRQjLTJFXnn8okuDyKOHHCulVDkuqfT+FWb/CsdTvnlaXuDr+s3SPN0MD1aeBZhTJ3eGGIA6qtGWqgXSf/bX8BJma9m1Wcwj2pySZRcnlYF8nswGpi6ia89a6rt/GBYAjp1BB7jfgh6sbyZzKfjKEVWRtl54sH6WhJQ4i7e0MykQbwmy7OTP9FOworLAsW10uxBm/MBuCSTq7JOLwB/HtnlPTwVqNajjLdU18Ez4YvwdlWl98ZEFEAam55FCA2XIrs06CvB1DeD1swCadCzeU2I3+0g/TjcpN+N5z4svR6iRcBGXorByUc3hwgWV9/ec9f11kdG2VRG+ul5LzdYC16fLU5MgAsrbhsO8aijhHMfatgFnOjDmLCBRdy2WX+81FgQELJYnU9uT2P0JWLfh6/Hzb+D1Twvy/JkrbiJ9HKgZjCeSY6D44++yla+6MChK7hQVMCLH5leJPYR+yp5eRuEIDhgX4N3Vd+pPTQe8T5p350GoCvDkh+fGAO/03hoYrFTNUlCB3SxOI1cRLhYgtV0sdnFCC97FvEatSUj0ykLX2Qv83N3a5Q/r6/aFRVliWXl54asvfVojdzdz4M4Sl6KH2QCfnpX3dXhPrL+iOut8A84HVHqxBJYCwgnMA1Ee8tYSXWQf2NurO2YVvhZkecASaJ7dDtSwbWeYNgVwApamCcox0hZewnDGsA4akUf1MfKwqC7LBY6rbJ5SF540YtEZl+ZGcst3wPzaNSwdZ4aizjsPEetk2+qeGmiehwcP6HAS5f4KlK+7hkYeD1RpapiuNnRLNQBaYbu0e79cAk1wET8Nb6VUd2/0UGehkA6e6UAmr8jyd4BH1x/1F+M5eYFVCrhw/atGhphToiSpkDFGbuPVtHif1dmhqLN5+5QFCMZGTVwCmpleQcIvTU4HdqfQP7XVIrs4vWlofkIPnoC8UC7tzk4HngRquD4+8AQzqaVWF994jw7HbkkDZ79bGoTLUAbpSUUuQLnQL3H5r3Wv7Dt47HWqWJAgY2hXOAOfnZVwdfR2DyN4KpixcW5GyTSLlAjlXwAN+uS+lvRmSzgx17xbwsNDABva9wk48pQ3QOuwAF26RgHeaqMe2jV49nIwvAsR9Oi6WR8ikqRwbE6S5VPORz7ViM9UjseMwUqFEAkl8OI88Sz1hkMYY9QKw4mNS8kMzdMGQwmI5GIJ+HJ2u1V7bOp/F6dL00GwMKggbBKikg1YMTIDk0+a6w79OhqQK6bSrhessG2doNfn2c3h9dvYX+Nuyurqoxfd3nEw1sjjVD/QNMMWU+oSXgOxCGxzdjzgSf5pY1HlRbnuqmBHQ23WEngyCaqzFrAdqM7ARUQJuKa3LVPBi8LKNFqbrpJp7CLB+7qwISb3vOhHOsbojV0+/Tp5ehtyOMPlmMLXvvw4SsiCrODV3uLWDkhwvHmNb9zdfOowBTtFqSjykrS/RBNpH7R44Mnu7mRDdQKzAELLRXgDIFpAY5emMGK3MbfUC+hXkuigYlGdsb1o3al1ksVb1xLm9UvmLZoolLnKQ/LCS3QOjxYoo3JzqtwviY9BgtPb84zjL4Koswod/lSK4/CCwH2LWaaacYnIbn2DhmV7CtEFIpjPIf9hE+Y+2nO/PfB6UlTw/NhCsvNFBtTZTCLr3CS4U6uyqoz0F0BrLpJvcotljeQhI0rq3CLeBIwrVGTOP/oCXtOOxG4rqDyTz+9fgghAKKs4NKppts5awEMDK9M49WgJzJd3a6Xmg0N9XmfjksjxQP3dwRcu4zd5kxyUTCBHLz1Wi7I6UomLUBV+k5tIs6TCiJJayMsK03+H2MNQK3L+114IEVx1rKstJfFsqhDnG85Kn35KC0RLbfY+5ETD1PVybTagSbV9QfDKrTZVFXnEN247OzlpL7OLc+bIul6vJykJSoqc1M9J3/Be57cTCyqj5vGg/UJqGGXDusj6X5SdcNgiPV1teYl3qsXU4ctkG0aqaxxEdlSZv3KLl1N5hgf/VMZXTu8ZHgAUAODI/1/dtfW0rWzhjcax5dMkasCBpI0S0sEzrphSo0C4NDRKDATEtrqrxqrrpgrHwk2hu93ER+pDkWDD+9kP/Ql96384T+eXnbUcaKEktPR69pJQKIXE36yZtb41ty/i2/VdyhVJDZiu2ZfUPIaUYSpRkaEAzC7qfu1I8qe8iLfwlxbAF6jx5ptU/RxB4H/8AfBsG9rFME06PfQJfD0PNgHg8DbZ6FLk2wFn/v3PSxQfDFIGE7jIIdOKHYP2mo8gntZ4HIAx/3BV4cxQNd32HXZrqp9i9XvfATracCDTqLIw2dTL6wOr0RNLZXoACzHyKNkJOB7gChTTvaQe8C9RyoCCX1FUnek4zx9BVHK/XgwxkcLrJDNLC7d0XVJVVLXxG/ot9Z//+uOP397Hn99+Q1HuKfUWN/3QYQAPVcrnVoo42zRIlPu4AYemegCT1apvU48LRTY8u5+exaftOdltW2jtgJAHYwBx76yM5Wlkxw28Hp1ESozk12dnblEKkV+lwgndEMgD0yOJdTBqMGE6rhvaTFZVQzCA9yQ72rt24PenJzdt9/mckXUajcECcDWHm3pN91XZgef7Em11GIsucAud6lw3dNQ2m8eIGr+dPc+lEk/T2PyJFD25MCaRyT9dukfjqoLy7irkAdP2Q9ftdDqAzHdMoJKqpuiQk+jUaik7euK6q2tG9FbpoT5l6fWV3gXBhWTywLPhb2uGqxru9ublRLnfG3nnC8rCEOqMiumQDZx0hS71QcbyVNvOLGUzqfRM7vRVhiPZ/N2Xc1N4Hrxn6gdDuXhDN+jC9JOhfPpU9ks9zs1kU6OJ6Znzi3v5tbgMeRAAXpsHug2B0DJMVXr7eSK5fewZSYb4WOAGajfMXdy4SCqaIq2c+/CRtRydTS+o6kfBNpUZzY+sLE3fmzk+Ag9gsZ9KdGphbvnJw/dnlj60SyKuLgyt9llRSBSnc7LSJdsYRauEQRxUKqbMTLL5pQh/OSIFJhkRCTdY+I4k8TRKTZPjS+cGY3EGryuW+21SSeB1U9l8Prrf/cmTcrn0eD2Vz2dHM32Dyk1JVqAdzq0KRRKkdItUY8Pw1WkzpNsQ7937lxSOP2Nl8mB/HyI/CsJLDhmPJQuEdFU5d+/jwXi1FJegIabW8wMrnkQq1Tsdnkr1jSK99ynexRwlnVvZyz4GQsdRljFZ3bD3aY0xFJuvmIefW1D0txuvSMtre1671g4Cr0uqBag0tgwYjHc/6qk3Z/DB5NztleKF5yYvzAUpFJWK3uf2zbN/VZyFIdhEkgws2WYm6ogCRa8d/nVJtnbe7pCQU6ZLHIzZb+Aj6oRASR+fPdNT88voQ+xguZkBa3I9DANWOXv/icq/CiKU4qclsocyT6GHqpAU8DLGR4EpCWZxF4qsXVK6HFnrZ6QgIGmEYYVTiXIXzzMQ4qlKfOHUkbP8LAQBGXrp3Gxp6CIfZvvv+DmBmFmB4AvvowB9+qBHWFxD5rHTizHQvhz4pMVt1fC/Zgi+txek4+pRRJVl2/EnoWAsQE/VYXC+POmQmaVcfGaOyvFSvn/4OLGrpQE7kU7ApDL5clw2phcA4nGFkR66DT0U0jxu0a4Ou90oijZtlZnzfbZcfIEdkddC6UVURecQb5Iok0EsTYnP3I02EyfWZ1fSebxS+eEnaOX11dzyxaURJMR4/Pd8Nv9wKcqtV4uzSIxa2ENjpG6HesRFlSYz3HeXrCcGWpnU3Y5DJWDHVq2N/WQS08YuuDG+OhJdSYB3+yXyRnzQMuZQJLmRydykysxN/Gbw7yUSPUHVBJ5pwZozHvG06nAsOb9lclMOkIvSZsXZ/zKu1s/ulMlW14OI2gSiBOV0gMQQ3FhTUcureEJxRtaU4mCApdXl5eVpVVLhZXn18WCIxdzJ3rXE6NN7OUXTdwlBgcgCYWaFMg+jqO9NPPh2ANHIAdMMxqAe4ty0nTeoS0/InoCuOlUuHj9Rdu6C+c30S7wHX8IT3fH42gVdNX28jyeRvopyaIoXORAalOxoHLxXY45KC3uk/I266LFBvDGZJDgu2nCzk6xvJ5MxoOItHYdjuXgsK3XRMEw/nFKlKBPMPL1wLPbuyU9nlgEe5kAYgcPQa4bdgGKMgVyv8cvMOn2m/fnItTWVRgGHMnOYHEyO4V5A4lE1whhVBBc9+FAqPxf5cLpvAXbGEqOJXxGf2MJBH4uRf/tug3kGhT+3mLAPv0maOGtXoBUFE4YBFZ0u2t2uF+zBh49D4GlLgHFqKfvJ+jy9rEAL9d9Dftqu5tdXcU8IgwFYH4bQPblncltqmkKRFGpJ/ruvJjJ9IZYJOXB1ymqBZzFucNsMcEIP8j9pox+l6fX8x2f6zlpxSo4bcXnm4mnJdLF8O6f08FWhUKpvbxNhUiYsHqqKsAL365naAFvcfEW2A6sSBRxd0YWbRJ6IZSPxYDyq8dtr2dHBM52pu7n4y5vLudzgJVconNeXUdNVqyC+MTwgUp+s7yk6VHA1GqrUh357qZnRS9rRA1PTZGGoQHCoLotDMj45Phz5sSs0dORcKT86gNakp42Ho0PZFXlANwV4Q0sLcdyyZO318MXIhtvxhRcd9KkxodJD8uzbxtCPbJG8C33aYzg4BeHtdIMtsl2IxuOORTUFQZbT2UwfbpZZvo4/vZr69TzCxNV0fv0lquJA94R8S+oFCNbJ+pZthIrV4Lgg7DEmPrlM/9V2g/w1LGQO5afKa7Umo9Q0ITuiXiFmrG4TF+biyu3Zh6eOEb+HmDj21UfoRtL5THk1UsXR9NoOIduTw8lrEKcJoabgrM1NoPXUU5zXn7GK/bW2+Ips3J/wm57XlJjNoOCo+J0DghKisYntCKSs4UF36d5sKZ0fzYxcsPQIRDudLT5dW+1d4AHwdtF9wECTVfJmbLhaMyiQ4RqGGLsWuBM/ACDYnc1StLmDOT7HnTdc4g1sblKHBDmP37QsXevdVTA1t/zkbqaYzV7PZEawuo8sUuMbzeaLT0tLqwtSLkKnCA+8R6pI7JPJR1t+JWy0GcX0azFTNWL4v98php63Z2S/ITikLAnP9LFmN2gy5+083qSdLEyiJ7eDpq4dw8zRmXury7O/l0ullcd3Hx+r8c3dnlJyvSvjNYnVWtg01QkU5twm1foWM01DwZVBSRGCcbVBjp59xxB6zspk3zUVXZKoKltBhRk65JBOAS8SK8BDTtQjp7baFV3RTiYQz1zGePwzTaPMgliFbRKJVkLq2ZiY+IvoTOGS2axAGaFAJPXdN9+BxVxom2RjzPH3BfM8bjgNJqnC1G03AgalajJZOEaJVYklmCFpkUWo8JXqrFkLWtvR71TnIeXEro0XoPB8a+47ZoDjj9YMX1cM3mXhPvlWpeDn2+JzbPcti0L+FyomD85Et2Yw2znElS9wB+qL13sQelh3W61ut9Xa3d358MPq/ATmhVjsuEGEDYPOY7oO9M6jvkrD7sZ9Qso/2IM9u7JIDkzKaW84aqJrMYlz8OT+o+1H+LSTPZHmsfHJ+Xr1FFRomu1qfX7iWqTiXJiYiI4/dFy84IlRUxVY5Eqybgld4w/IUenFD3fgiS0S0gklyeCGzAJLN4WuKEDO9dZerRKG6MvY+Hx9spA8tp5S4Mk/YMTiPl3AC1+WrXd4paYbOMskKraiSB7VHeft5ZfNvqldOSIbh7XCW8trCu6iOL0kC7FrGbpt2C5O5+y06kAtY7GJ6sb2fAFFfusR5PHIl5PzxPOd/eRek3PboF2ptx4oO1wWTov5MP5+LsBfkI4f/ZeQQx0ifrQvVVG8GueMqibUH6TFYVztD5MNshscHj4ikwdka/LNBqlvkCB0h8fJFnUgnFBwlyKrjmB4YoK2mdCMzh42wfOfMv7O2yuSDF2NUsY10eIscqbK9FZT13XmcFbbYcB/9qHfBsyB1w7UIo7hNg53YBhDt25TPfKdZmPvrEFlJhxy9OJFf4XFn2JH5GCs09jvWC0LsNCo0OUBUHMqU8jYHgQg7shGt2k0qKPrzbbEZEcVXYNDVpBtwRoQq5hFfUkSoiX8zmty2XX5723PjnrEjWmyoUpQfWg1qMVtJSJdFgCETii6jHNcGHYgh+MdDlAscJyX8GQHvK7tSkJXWWyX3If0sPmzEZ23K4uLV16Qw9Blqg6MvAVjqqKink1NcJ8BVA2ynMmiy3+kKBtwi9rIyiDKhKrMa4HCBPPJ0fOj8ov/n+75kd0gUHkEk/O7Xeip4ElFV9tACRCX5gnZsQGz1lWEj2J9gcagZlBom3NDcTrEboSvD35M9fA1dmezfFR+Tg4cO6QS67CuwWRdparhNbkwNUmhga6HFApdzxAmlU27JRsQjHrZg/z5w6qHr7Q7hDy4P/GW7JCGJJhm2E63qRmA06QBVApc5U7QlBtcNsd3Dn13f2yDPLty48aNn8ZdvsBubP4H2NYm+eu1G3NCAmlCQBq3x3YtiZmSfm2LuGH4ugMZL/Ld878TtjN2pxwB2Dwijw7HXgOPg9fOu4mNY2BRRl+887eF17Mrka7uneevCCk9u7IIr6/KzyJgPwTZ/wD+0BJVYKOKnQAAAABJRU5ErkJggg=="/>
          <p:cNvSpPr>
            <a:spLocks noChangeAspect="1" noChangeArrowheads="1"/>
          </p:cNvSpPr>
          <p:nvPr/>
        </p:nvSpPr>
        <p:spPr bwMode="auto">
          <a:xfrm>
            <a:off x="2012950" y="6191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endParaRPr lang="en-US" sz="3200" dirty="0">
              <a:solidFill>
                <a:srgbClr val="000000"/>
              </a:solidFill>
              <a:effectLst>
                <a:outerShdw blurRad="38100" dist="38100" dir="2700000" algn="tl">
                  <a:srgbClr val="000000">
                    <a:alpha val="43137"/>
                  </a:srgbClr>
                </a:outerShdw>
              </a:effectLst>
              <a:latin typeface="Arial Narrow" pitchFamily="34" charset="0"/>
            </a:endParaRPr>
          </a:p>
        </p:txBody>
      </p:sp>
      <p:sp>
        <p:nvSpPr>
          <p:cNvPr id="10" name="AutoShape 13" descr="data:image/png;base64,iVBORw0KGgoAAAANSUhEUgAAAOEAAADhCAMAAAAJbSJIAAACT1BMVEX///8ALXD/6rkAAAD/1D9oMwb/1kD/2EC6ADT/2kH/7Lr6+vr/3DsAK3BqNAb/7rsAJnEAKXFkMQYAJXH/3kIAH3IAHXJYKwUAInEAGnJVKgUAHnL/3Tr/8bwAFXNeLgZPJwUAD3O+xMT3zDxJJATswTngtTXpvjjzyDsAAHQAZ0dDIQTRpjD/0zTuyETRsk3DmCunk1gAWz9aXGfkwEeRg11taWTApVI5HAPauUrc3t7O0dHOoy+IfF9DTWojEQIAAGeZgCYzGQOylCyjkFlOVGmznFXNoS54cWImPG3i0q4YAAClkVm4jCfRxKjKrU//5qg5AAC/taEmAAC3mC2vgyS3ACE0RGyLXBYfAACOdiNGT2pZShZxbGPw3rSVfSWKiY//23KdcB61ABI1LA15ZR4bNm5+TRGwsLAYDAEkHgl3eHh/dmGen5+OgV7/4pNIPBJsWhuTZhr/3n6nlnfEuaMuMDJiaYM9AAAAPyxWGgAdGAehoZOTm552Qgw5EgAlKCljRRJFSEv06tTanKbCOlTkucDOcYEALyDHUmfXkJyJACd3eolAKRYxCwDM1dS0foft1NhLMQytlpqxcnygLESmAC20AACjVWHHtrnEXXCkACDFh35iABuEAABSAACfEENjIVxtTQBtMR2Gka1TSDq1oqZtKjbLyb5HFAD/8tNLOihmQSmGbE7HtY6NjnsAIBlmSVd6ABgAJFYtLSNebFJUiGQ7TDkPGjQAaCMArToAbgBKXFpdHRleMTgAMC5thXJ1WIAhGShdAACYh39tml6TAAAgAElEQVR4nNS9CWMb15UmSvAWqlQg9r1A7AVUlYwiCIoLSICLwA0kZZAWRYgURUEQLG4CYYu0aFkMKVl24jixIsd24o6T8Ut3+jndaqeVvM5kMj2v+71+Pf3D3jm3AO6U7XSWmRs5oiiKrK/OOd/5zrlbU9OfZWRqPe+8U842taxV33mns5Zpasqu7e1F/zw//E86otU3ydvVbA8hj54lrpA3CUk8CycukSoh5Mo1QqJNa+Vq+X9HpC3RWi3akiXk6bPVXwAae/HhljlEHr/VLxUreh/5xeVUSr9ljsFfXUKka3/pB/6GowVNBOPOI0kqSOzSTbPkjKeKdwspyakWUoub8ZTsjOcrq2QztKpumRfCpFp9m5B3/ncAml1by2QIeWiv5CubxQrHKcrNfkXh1f54TuE4XlqV5JtOFj6oyOKyoqisU0o9DJFN8mzV85S8nflLA/iKsabZ7uMCE5ecy0qc4YuSNMezrLiqqBLHsMpqKp7jGYaTi5J4E/6Cc1by8tyyLFdUPr+w+pRksmvR/3Vh9pBH+oXC3ZHVOK+oI3GG5VIFZtEJgFKqnIsD0FRKWVR5ho3HJfwEwzKFAjOSc3IAVZYLCz7tFf0vGJctSIlVUskX4syIqHBqSrkJpmIKck7mWFaOK8spp8gpanyT5fMcI8rqiIS2lWVlGSAzLF+oSMrNEWm1olZCMdLzl0Z0bJQJuZYgSyGRF6URhmX5hXgOfmMlWZqT4iKjKEsqW8yrYvzOamohrkrO3KYsF0VRjEubEnVfNSWOLLI8x7NOtrJlJ9Xa2v86SaSFkNWFlHJXSvGqKs/B80rAKxKvcLK8KUuFeIpf6l19mCpKc+SS2V4spOZuE/vqllKUuBypxAt5ThEleUkVWXBotpiSKut37qKzVlv+0thgtLS0kGuSM+WcUxmOX1BGIMpYWcrJQDIpZim8sKoW575FyLDP95gQiLPhR5D/esmwZ3W1uAyZ0vxQ7Qdmym0yElKQVEwxI4uSsrWVquxcIn9xO9Ygi5HFBXjzEkITi8qcxIsM0IhaVPOpJdIb9j0iJGwOD5H1YZ/ZbA73DveGzebQENrommd93ad/WJlbJpdWCwWVExUFmDWOJMs5nQsLMZL9i+IDzRJaXd2UUpyqKirHcKokSUwB/nw7t1NZSJBHHgAyBID09lDIFw7HEjhisXDYE7Lb7QDY3Eu58xKx27ekQooR5zZHJKAollMqqfzWKsiAN3v+YsyaJTF7hckpIstvxefAhExcnlPyqf7U3af42EMegBYKJ4aHyOljaDgRDulDvpDePEwSIXtxBNy2wMdlFpinorLi4mZu+crlK+Qv46wQf48kVhKBOxm+IoN3Soykqg+3ih+TXrMZTORLNKDdWdpcvDkyNzenqvAl/XNzI7nFzbv1v1wfTnj05vC69if96sP+uBhXJEVezIkcl8qLBXviz58gM1AtkM0FkZNVyp3w3EpeLcThs8AqHnMoNqw98dLNOUmBkOJPDqeTjasjixrQ9V6PPgRuu74e2kL5Ks1tLkLCBOpxMsoWCNc/M6uWyRXPFpFSopySwKVYWV52AlFsEY/d5wt5eim6pZwq1pEZYXBKV1dfXzuMvq6kSD+lAeXjcxrMoUTIDO566enjpdvksQScDOEYr1QkadVD3tmr/RnFXJXsrKYUVNKp1JzCKqwUXyrsFNF4Zt8wRTci804NWrJ9vPvG2KQ3EgwK9REMBiPW+c6N0XSf6Kc4nYx68zY1ZcgOcdtLEuYFSLGcCM4hKrnl5cXHlwh5+89FrFGymu9n5iSR5QqgWThJym8irGG9B+GtL6qchq5vfGBMCAqtXoeXDper1e0GhG6dTmcyWR1etxAxdXank9ScTuBR/OcJcFYfSTwsFAqyIssjyyOKU2SKRdX8iNT+DPBaomtv+/I8K93kwIkg8a2mUsWlS5AP9LF1hCdRdOxMd6cQdDkcDpeg09k6N7pHX+7oGB+fae8DV0WI9WGyet1BU09HF6J0sv0IEvKLh5AryyNzuaUlqElQoUPYqquhP0N6xNr27oLE56UcZnh57rHe/BAY0EzNtwzwON7Y1dEZFLw2E0Cbn+joGnC4Z4wdGzd6+oxc5+TK4Lgxojs6TFZX0DSRZhAkM4dBmdCHqbt7Hubz/aDdQetIasGcePtPjK8FU/xj8E+UZwoAVDbJ0DoZRslCbo8wFF73ZNBlNdEnt3WOd/nHXDr3TE/QYQ2O8mLEZLKdT3pNRxFawYG9Lnewc1w0crxTXkSfB2fVA9IFCZS7rBaleJxif6f2p6TVt6/ZF5ScDAFYlOdUUSz0k3AiZg8jt6D5jMnRySDEW1Bns2kQXRHuuk3XOoOQvaM8E4RPusbnjyD0Cp0vp9OjY0GrtTXYmeYAJDtyB5w1BM46bK4UJCUO8ZjL9UtK5dnlP2X+r5HVQkpcxDQFDCOp8QVkT8zVy3EnmC/dGQHrOAbAcMlJr/b4reMTDrAlAvZ286xAIR0GaAp2M/6ZnvnOjq4ewG8VvANdfjBk/13EGIJv/vHy8ubSXD+kf6jHVPlh7E+V/1syJCY5RfUmlnPxm8rDFDAexbcoOjmjOGoSqHPaxsZmwF1vBDUH7Bl3wed0GkLerTs2TN4+o7EnYjXZXNZkOkg/ExmbMfKcU72L/BxK9F4j4YdgP0yPSDjAtH+K1JjphEhblfiikuNBFstLy0+/RcJ2iL9lBfAlN4Jek9dF3c8GkcZw/vGIiZJIn9DwxgGj8XgE6oJdvHHCXQdrnKEcZHMIK+McYoQc2YvhGNYv9AOnilJxQc0XHl6p/vEBrpEr9t65AgMUMyexoKtQNtuhMFii+HoiDpPbNMr1aYZzt88ngXN0DvhY6ArWwTg2jH7bMYTebiPX3qDW1pf9Gw7kp0HB5raOIsY5grVXjIRXUxCOiqQqilJ4fI1E/9h0EyXhhfxNMc7yQDFSv5q6HYMABEmtIr4bEYdNmEz3jXb45zV/HJ24mPZzTCeYz5W+bqsjnDAadccQBhnWOGhrUGqnUYTXYdLNpHVum8vRAc7O5yAckcsSkC761dzNmzdHRnJQg/T8cTGSR+YtZoRjUGTP5Sv9ly6Z0UFHgF+YjQgkgsGZmcGgVxibaaVuNjbeGtkwcv7RiMmx0V0nHesNo3HyKELAxHY1TAjZ02jstCL5+PkOwOjWpYFXlSVMj1qd8hjqTw6Csbi68Met/2ukAh5CESpFCfv05gQ4qAj5oaPVawr29Pk3IjYMurqNWrsEnQs9td3rmGxIGGuP0Xg0TyD5cB2uQwj5US/9Qq6vKz0p2IT5Pj+EI2glEOV2Yn+YUoFwGNbpdFae/fEETmbt7VgB1CfUSRyrgIOQXjTgnJP1t0+6TabBri7NEqb5RpgJfQ6TztY6AxXF4PkuYd9gBx5ZRzjKG284DlmUQ+YNtnOsO9KTnJkUrJEb8B5Z+KEJs3kIkqOkAuHE8ylF3fKRPxJALAUrKU4t9MtcnkkRTwjomiwxPM9AANLnPD/O+8G9XDMrdYTe8R70tshrRs44kZ5sKByjcewoQsfA4U9hOgEb2q77+VGXzhoZ9c9Mmhyt45oZh+x2MoyEE5dTRUmSiuY/khB/G4TaXUUEYQgauKhuXsIaDiKQ9ae9XncPfXiTg+Xag2CRjkbI9WgfucdEYKIJzUq2MS3MDg3bvP8QwmAfa7xhpSakWSUy7gdXMAnXk0aOAUnus0Mkyk4xzjgZWbr5MXnzj+GnVaLf4nIiqAmIQ7V/gYTs6+R2nAeiDJoio+MapNYO3j9vPd8n1lnDZKpnQau1z8iP00izBieM3MvnXUcgBrsOvNQ0aWS5VpNtkJoQUo1jIu3W/uW4n3WOoKfGoEy8vbT4eFGV5P65xB+hZGwhoYd5EdtMcnyZ2VkmYahrloFh2m0Ok2nGf77+cDojlzb1+f0bdSMKjeCDt+CnGdE6MQ71sL8rfQSitdM/3lAEQZCkQDtgQkYwmYKvObwvd2r2NQU7GY6X18mQ3mwmsZDqdIKC46XKVuI/7alrpMCJaj8INTF+FxzFE6MeahwAwSKAHOmsG0BIc9xMZ2Qs6aKMCtXEvj8KPUbwNZ1pbFAnRCLCURvqhFH/pPaV3jEjlxTQhKw44A2mB5Cs9gPW2m7kWMgbIfPwkPlhMYUVFUi4/M5/Lmm01N58qvKqpOIcShzsh+1NiefEQfQe17iRFV2muoeBa0EkdkI68M5AqhjtO1//K3AyCCarw+V2t0KN73ZDpeS17oubYDc7L1htVmGeNSbBGYIzEIUdfn8yojssD0yRbvBUKKs8etK7kJdZ0DfFihRf+E8xKk4HLvQ7C6oKejSVuwZ8Te4AdfRZ6Vu33oCSdqYeefhgAAkfXOhasUXa/ck0PqHJBlV+UJjvnOgeHR9P4xjv6B7oGVuJBN1elOqtg30zE9c7xyHLCybkHn7UHRzwH+Mk+LadLFVx4RAhW3lJkqG4kaXUw/+EEdfIs63bssj1p+ZkMVX8lke/TpZYzt8RqdtNNzPOG7u1fG4b8xs18WKKcKO69tExVyuU7oIwNjDepzCiyOBgsV0PogQ7bWzXzGjPSsTtBZ09MD7eccOLRo+0c5zVZJpscNah4VhJcryEfAOedHNOnZsbGRlZ7iV7fyjADAlX+EUF58huOispiPJ1sgxJYiO4/1a7zic545j2siNdnIJ/44jM+Edd8NxewdvT0ccp8Xhchu8Cgzk6WEQqzrw2HxTQc8GeJm+w0891tOpsPa85TiDU2dztRj5Oyw0PufI4rsosE59bIv/yBxZT7zw1qxwoNVZWNqXLd9YhGS06Wb7TbWvEv2u8cwUUhhZSDlCd3ZHW4ESyw+aCR53s7uNknMfgTmI7ApNrU9I9rQIqBNMM+LoRZYPtuI/Wg3HcyInfgsLfDKVAKo4ykimGLv1hJXELKToVVGoso0ApmgCAN50sM+91jUEm1CikpyNyw8/1aQ4VFFljOt3V7XI5givdXW2SiiqZhXJHFNtgMMnkLW0kRaaNfqYOUgQfnukJttoguc/4k+eP15AHY/L8KJQstwHi8KWFfB5dA8oPyfMH5YwoUbk4IGQVtp/YQfaSnJMTJx3BHt6fXnHT6tbRJQQhy43SjCaMQ7a7EfS6gjf62tQ8UC4jy3GlrS15643XX2k+Pl55/Y1bTB0mULWiMOPzQStUYe0d1jMgmnR9k+cH/CyFSK4UC6qo4IQC+/APqPpbquTjlCgV5pR4UVwgdYDKitUKdR/HASgvDUSrKdjF+SEr2mwrYvtYxAt1MCOlVI4XJTnext46BdsRnG8kKUowRlxu6+uJeG3Bzhunuig6zXV+8vyEn2Vvg/gH7c+JcSlVzKeKC0/f+YYAs+QSyUkis5WSpaIC5dk6uCiXNNmsA4PBvjTLG8WNiFXn7bhhtUEoMrpI50p6PuiAOphJFRQnI0lKW/KNF6M7QMloIBWo4geC3tNjkAZCh5HtPH8DrHhHY9RlYHmW5/t37N9w6iZDHm0tY9e+X51TK4vEvA4kwykmm9cETO5K6kDuG7vGgo5OkJzeHhAhfeNWl01YSTOFFMgrSW5Lvv610B0CSZ1VkpnXgsdptOG0+JOMykAErCiuk5hZ30uGod7P5bDm/2YC9Z0rC7LcL+KE/GKBEKgGIU2IK7bgqBd41DrYdR4rU//MCq39gmmjOCaYvLZxppiCuFfb2De+Cbw6yFtoSJCIsjgROVxjOdw6LeU6BnmWHzv/2qSw4ecUOndOzCknUA2ExMfkm3SnMmSnooiYKCQRG3q95C6w6KQVqhlxHl6wq3s8AgUq1H6jWOkGx/u8VmuwWywWeFaVGuYzWAJHhsVi+AqQaEiWEfuVruvCPtm4N1j/OEK0rTCsccyrw5/Y7edk0Kh2EtoqgGhmOHV1h7z59R21RlJ8HKc+obAnZnOM3AEhP+gQupNjnV1YzkXaexwOEJQ8Fr4OwGsSxpKpIssBvlta8FkCU/cGNia++PLLL38A48svNu49LwHMF6N8nWmD3BHPt6W9dVeF4oNj/FBDmxxJzt9DdbvJFukw8lAU64dJRaVCiXeKq5e+PttUCTyrrCqcnL95DaeBRNbf4/X2dEWs1laaJtxJSMsuG2YKl2nSZXWl5a24U1Ub+JoDz7+8vGPX4zDTobfvPLv89It7zw0By1dhjIuQAXo0bSj0dff5k24d5ewBmpZMk+lgJG2EgnHdTL6VSsVFOVUpKhX7186KVdKrcvkCBER//luY6SX83tZBsXXfdWzzWPOZhPk+CEST0CkWU04535as4zM0f/GWWX9ymPWhZ1cmAOSLLPlGW5soKylxxoucGkyOCT1QikbaeWNHXS8K6QkvAHYuQ1ocIiOMIoN4SlUWYl+vzGiBgqIgMWJlTsyv/oJAnhjhjeMQ+2xH5CD8XQO0Aw/Jy2YKjstbIgsaqkGfhuYfhPT6UMge8thPQfnsysbzwItA3gIzylKeGROw0Ox2A3+DzYzp+s+3uZI8JGZIE7eBUMOE4AIV3inbzV8v7799bXUEE4Wkzm35SLgXaBR0GfglB7LzUGqamQg6vNiBX0kWC06pv+1W4wENli/t+lDMoweEsTpGX+wQWgA5PDD1gph8RWxjpHihbTRigmpqUnABQL6vXtJ4ocTglFbrPFSnWBGH18OF1PLNxeWlR19Ln9bIqqTQRCHfHSIJH7nNo7aOdI1DYZiO7PupKSiODox7oWoTF+J8SmEPsrvl3o7entCbY55Q2BMK6cMeD6C1632HLWl/6wevvQDkG21cXE5JfV6ba8I/3pHkjX11ehU6QZx3dbS7XTf8yDZmHzEXGSfPc9Li12qEk2cLspYoOFBGekLinHHQGpkZjcCrM/a59jOVa9Sfdpkio/ICH08dGBBGYNisT4ARw2G72RcOh0M+HwVn94V9nlBvw5Tm0OUv75XO4p1XIHNAcImT3taxpN/oH9fUPrZ9WP9oROgchOgwQtEPCjVcSaUgZfBq6Gsk/gxZZRRIFCCF8wRregjC19zCKJTyNheU9MmVhuBwgcqG8EgVnarEHRYwhuYren0sHEp4cHFXKOQJ++wenwd+g8CE8BzqDe1bcufKF2eCvNXGSXKR62y1Bgd7NKlPW3ccjU8o2cCxOOdtEk6QrRQUKCznFAuPvjIUs0TiJamfUeLMFrbul5xce8Rxw48/AMOdYwa1VpKtc8xrau2r5J3goUcfLfAl8Gg45PGZwxRGWB9DJwUjIjQ7GtNz4K8IsvlUkK+Dp8aLbRMCVIuah7oGsYdiarxk2ySP2gayYn9ehjKhqPILj76KT6ukEBcrUJFI8eFhSBSgMUwmoY/RuoboIsYegUpFm83mSG5JbOGIh0IUWkr3nlE4Hn1YH/IkEmH00VA4Fgrr7eC0+Cdw3dBRkKVTYvIVhlPkgtjdaCq4eozsfg8F5xtdG0Z+hAyBJUYgbKV+VSraX8w2kCmWKrhKbUQqpkhoiMzx/h4HsMpMff4oeAN+RnfE5FjBTl9yIS6mjEc0qMEwcOXyDvglYgQi9QAwvcai9oQHPgibzT47GjN8CKIGcuqk5BHbRCkVH9U43DZoZLme/R6KaXJciLRzzrsgUMEWyyOy0xlPLTx64QJqciW0LNLGTGrn9nAYfVSbeI6M1l+ca4yFSt7R2edAgIqSMh6pISyl4R2zGexDucWjp6suPaEYmBC41KP3gPMm0HeBXYGAYkdAXv7BxvPmYxBvAd/k5dGgJm84Zt57kLCEmU6vjqV+CgLVri5vLo4s+mIv0m5lYs7fFLHghmoEOArUGlOPgP1v7JiEbORXoIgDgPF+45ES0FC6Ztb7wDp2GnhhBBYOhRPwcQgt6AHbQh5B0GEtTcKXhvbJ1bxzqXTcVQ9BdBuNnYcA6s638yutE0Y+h8/qe6hCxlBG7pI3X2TC8ALtX3HyHPaWgUf9E16drVVwHWorQPRxosnWegpAyjHAn56Q3UNpBZNh2E5jEhGi44YT6J2N1BiCDAJf7MOkEo7FrtwzBI4HI4UYfw2CX/AfTKZS3kuO9pkifRx/h4SGhxaKRTAOz2+Rd85MilliT0nyCGT4/Nwlc4jcQR7Vua+n+zp0h8pu74YfCqm+rbiSPwbQ8Pwtvb7XbA/bfZAgGlxCmcVjh0/HIIeAD/ti6KOUV+0xO/zZ1whJyB4Dzcf1HEJMKTdcOqFrRth/CqutazTinh+zTho5iQzZSbhA+1Js6iF5+yyEa6SA3TWRL0rLQ5AKVc44aYJSDFfwHJrZFGZ6vJGZigQkc6xLgWJGPxSK+VCtJeweLSeEIRbBrhCCIVDeCR/CQpuhc+LaaPis/kDQha4MlI5hvAVKvMCMOaw97L4NQQaMubH/qHOPGp2bJBwmN1OyIkmi01k8sxiGstDZn+9XpKKMcm3JyXcI3gGuY5zhueQBhc2PCsJoKsWfANhseQ4IQz478CUEWhiIFP1STwMt5EF4oRgQTq8vFIpBOZUA6vGhgo0lent7E7GGnruycQzjrTYlXmRWbJG+AVfdQ7u7Gt0ckyAi2YACX2RlKbVVYfI7ZzVtasMLCrcgj8jFAgmtg1xjXLbJpOB2Y59wUuv7opSASlGuOAttJzoxhtIVTWXHYsMAzxPTch+gAxvGYj74QI8f0vgEmAmgJVA/Zq3QCvX2erSP7Fcmpo5gTLbFlSLOSzGDSDVWd/v4gUJ2TKB4S9B2oOhUxHxl4YxCsYcs5VkuJS87d24P+aCkMA54hRlcPmI6n/avQKXksrWOQiI0rYirzlTbKb2YwBd27Vn1lEFiZmoXpE2wKxBrmAYlpn3g1xDocohPe6g30YjDcG+i7q+Xv3h+WOcwnKQUZiK2SfFGxB3sSfbU51+FYNCL8wkMLo8ksa2bmyOKUzI/PdVNq2R1E8hIUZZz69hcU7hkxHa9/by2kMvY5Td2vTw2mRxwmILJVVZVbp0EqGULHJ6EL+zRJ0J2fPgwhhtSD/0byBig4+x2wBbDz+BS/Vhvb73MsscSMQ3kW18+PwQRNKqkDrhstnRXe3uHV/NQd2e7mOwOWjv9kDESkDEqvBgfWbz5+PJpCDNEL81JmClU0muOoQknHJE+47jVS5sl7YqRThl1e4XxoqRI7CkAIRKnNIhgHhAtIciFIZr0KKNSfvHREgNBJDyQUDBtwhdThk30husgEx7MjpeeH3jqK20sFBrzNpNLcLnrS8eA1I3Jjva+IGQMMKJ5PbFQwT2O8vKpVFO9siCJOR4QYvNpnYhgQu+EH2j0tYhVSHdGIj19ft7IrXg75aIzxZ0KECEOU8MAPl8CkiGUUMiYITvEHSK1g/l8wJ6+BP4JlWqIYtQEQKgOEv460Tu8fjgY32hTIBTrEyY6FN8mqxFKc1dko0MYQyPGYqSiqBwYSY2dBpGEU3E1x3N5sYi8BCa84TV1DfT5OWOyczINfm+NXB8dXbE6IAjzJ1lmH2LzwBU7TQNgGigM7ZRfgE8BSQgzO3rqMPyGcENmnwesh5ogpjmn2XMQlebLE6UDAZDkZKXQobWihMkBB11iBaJZF+lrrRvx0t1CnotzHKeukvJJhODDqgR0K0HVNAREmoxYN+Zdkc4uI2dk52mBbXN5TcF0RZFPDcLGCJQ2rtjNnpgdCwjMGhB51FDak4O20SgTAg+DkZbJlGZiVOmAKmokDiDVjeZ9jMA2ahzXyFl14zzkZ283T1equMbHvBCJiySsJ4u8pKgF2ck8PFknkl+Izi2pX5LyveshyIVApDrUpNbIBMOzxnEvro1dMVnBRzn19CBsDANgvGwG4RaDHAHeSOEBbepDVJzpafDZcTsQ+qcZs2Y4Zq9HYCIGQWlPJEL1xHFtoIHx9TYxXkxCJd7J+a+D7byv8XR5jpC+4cXpWbJu1l+6K4lyvpjn9FdOlBhvfyxx8eIIV9ki4WEi4YKPhkpr7QCSYQaCkYnXHEHwUbXtq2ZcDIHnb5nDGIyAUe/RVKgm48xUp2oQKQfhl4FRsdtBW6v28HCvHfe4hesi59JAs0aqt9pkJdXt0rk22oNaHsS1OCYv3zfvvYHCxgOF4uZijuGlFNSJxwC+Q+YU3HuWK5IhPbntpGt2GirGPdkOla+YhrgeLUjxF/pow1U37PoE5DqQ2mgrNCOIcVSmCfqHutsC1YA/m0MxMJndhxvbIAzBhMNgSE9vrC5Wr93TciP4aV4BSN20WsVlchsOnbsvCdEYVECdDpuHH23x+c1liVkNHdM1PaSCM/aKiE3WBDZnjiwENUU6kzyLC1+YLecZieKYFUuXsYcRA8kSNvuolyZoE4Pi0soOasawz2zvDZvDkDt2Lj+DKITk6KEmhAzSm9AwPvvBc6RV8FOlmBasN0YPENp6uiNWuiTOeZvoh3sfppwcN7K0eGwRSoasiosMW5+nWCcMd0jFa+ohOO7vEASgGelsHj1ixCtaURGDTB/WlA5kedx2GLZrEYi6HFkW7GcfGvjii4F7pamNKztmcOReH5owAfVIr9a2Mr8FGgf4FJSnPGhz0Xl17wBv7LFCNUdtoMN+BiSMlJTngDgWSefRZHhtyymOcKyopojZg6nixGoW03nGapsXK7yc/DomtASemuHxgVETmOyQVH2a2eyYKOwYZD7NW82xoeEvn+PklAGqw3saRtxvak/0hpBZEzHs2ZENC+R9Jl7sC3pHB4I2RzDJGjWxbLK2gr7kRJzHWC7gwgiu4DvaV3zzUQXnmtiiskDMyDNK5BhAYLBRV3BmS5RfTDMGC86pNU89f34NBHgYO6Uhs9YtxVwPoMwJarqY5rAo2ob0dvOO755WGO5jRDuCx8aQfDygHH6AQvUWK8vSmC3YNz52o4sz0lk3AHgjPSp0IteEwkQGNmU4LvXoSCCSVZZRmX5VVR8TMyFHeKah4HtsaELuBTQD6ErTu7/+8tKVK5ee7Zhj9hBUvCFsRGFS11qLkDBQXPuwbKSaRm8forHtJwoAACAASURBVJFp3tnp1jqnGkaz2dcb29FjLGqJA4JxoNTcxqIRTULa7zf60/UNDzMdXclIROT7QW8m7oi4w0Zx5o/omn/f4vmKNMKkCr1DHkib9QXpUGCabFarw+t1nR8dcAgzFTF+lgnBw0qz1XK1CnkQi3bwSzsEoK8XK0Swmg+ZlcYUleAAmcpVEHNPzVgrY+N/5x81sW0x3Pvy8s7OzqV7E8NXLl8m//XKsx27fuctMmW41RaXpes2kzDf3T3f4AqX63xyXhjnedA12HzhpFRFSh2pEqvXVEbZkhYLIeJDJwU9A3VJJGhdmR/r7JkY6O5oNwqmlbYKf4YJIYCmq+VoS7R6I2T2+KAGBF2KZSHYDOt7vWZCrRXlQy+FD2ietA/9487Osx2fzxzy+J79o0VLfZZA6fm9583U4afAqs/vbWzco3yKRkQatHm9h6bCHQOj7utGfhlSIkn8YnnOyeSLq4cWvLW8uVmAZBhfxlxB1sFJhZ5kUmSM+4M3jre6xotxcd+EBm1YgB7gcaZ3q2sokzJr1TI8ewydEBuJ2Ef00IowURdtIU+C5kYUbSG07lulqXvPp/7x509/tWM365/ds+y7vKX+gxCxpdFLBSNK8srxBTcmXZcQSfJYFhHPglJcHnFumS8d1MFvXlqqp4pes09z0hWUo3QAM4lJzt9pFdgFJ9MgUgC1vb09jWN7t6rBw5GN7lV/5UFwPmxnaLmBKmoERz/yUTWjJf1wyHx5CrBgiy3w/LXY5djUV0z2QxmlFMaP04T1fNLk7uA5ZFPfQ8nJy5uLhxDWyKo6hyvEpM2wuZeoPIg/U3BmZmxscH7lfPI8+qsSdGyoKlc3oaUENotGo2s4otnDpNXSslb12HEuRk9rXFpLgQP6NJ4BZZrQY6/RV0/6sY19aW0AO71wdpiOJKukFOHQ2lOTQwh2jhsnXJRN7UNP8ymJZZ25Q3vcyLOic4Rl4N3knkK65+i6bFOkY/y8zWQdm0FGtqZdwa4FnmE0A05Xz5zEylSrv9IqJsyB+4UQFoKN7qIdpzTsdU1j/sFXQTo2UNikJhwmzVNN3qBtIs1CGKWFIINJP0wqkgiO5+zfLy9aSKgSh3zPV+KPh+xYVvTQdC9stLtNrrT2hxXbPFPkaG8GUgKeyHFW27Vl7wYW8pAmfMglUCCBkAl7KM9QTQM8Cypcm4gC5jnZ5v6KgaZoF6wTA26rKzLZ3WfE5gM7wwaFNK+QIUj6/bIiApzeBplmiF1WJFWWJPXj4TBoUr6+IsE11rUSSWqUbPKOFuJsGzLA9JOOdzPZ6Nvl03dX7ZVv6GkTO4StQ8x1Ppw4rDdPQ74YAkRmRemmN5PSC5dmnDKg2pfi2ETs7OxI+nHbqjLeKZxPd7oHjM47xByCIkKSUsxBRsyQojOeEkfi6tbdRC+R+PZGnrGudA2kW7WPI0ngmVtgwPKv29tu/UNT9KzjY1pqN7AdihW+h3YvkDTtNFOEtM4b9tco1SCV7tz7pgiBa8TUa1532m/kOaO/a3Qw0mqFwjXtnvTTfJEgOaeUWlCdCw0jkscKXyzEc/JlXHlBt600pJq7i07e2XSmeRGc9PXm0pN2YNf2tjeaMqe7aXRvrfwrrJCAMrG8p9GIyzLgP7sP6/sQdsFBhesplT6bODFT8VUjyYiFPgE3R/HtAytBLS+a3EoQ8sUc9twSlzbxPCNxf1NN9VqB4VNSDsJUj2GIqtsruFGzm3ACH+jGVndSy27aiAu1ubbkqQBbmiDp/wosZ6eGCtHMALSDhT7a0GOO+RKY6UNabWF/eu8bAwQ3FdW4yeQ2pt3CwY7N88Z5GoiQ0UOr6uMRp5iqXO6pM80d3J4Zl+nilBxvdJlMQnf7zEBQ25nTLkymXULfFo9OutdlnEnPtLfPpO/t4uk7GqwGOvyVAS+NmTHMoLala2o8UPCB1XxU4lAWBRmqNTH0O8+/qZOimzJMasMh9JkOJf7ghH80OMA7QbgRD2REZVFSzY+0EuqdK48xG8aV5UfgwirfFdQF+8BS9fUdkW6jcdBqZSropJbd9l8/md3de/Lkya+nAWBLpiXT1JLJNGWa6MfZTKba8yvM8xiCdHrJk4Akj11SXF1jtyNAnzn8K3MIZVviB8+/IZPiYKA6Sru9o9cPELpm+m5YbSDcNiHSHqVSEuccWVx92lOn0vhNXKtRHMEmm8KPt3pH/TymGG1qO9IBMvWGRNO9Ybu6u1feK1fvpfuAa6KACHAhuBYITBjlaO2GB0SaPURzfiLmA50a88VwwklvRyUHFQfUVbUYzhTrPX+Ak9LFNqlk0LRySLyZVgRcs4hbTn0xyIgKaDTltjanv3dpVWRyPFeQFrTK6TWvYHxNiKx0c9ruLFvnuAs0qYjp3lB6Umqe3a3t7u7OgmCb3d39NZQTdJTXsi3RGkjvX2ELH6tBZBese+F3c5hOKAKomAfyhdmeyWA3LvzWF38IwtfboNafN5mONFqoq3aBNAWqWUwpCscyFa0K7nm6qkqqJKekVeKhROPtwbVPJvcYR+sv03UoObtoGGJPu4SaGKUk/WWpLyK1NJe2q3sZSPc7HtoBRXvh3K+dLgAL4fRMKNwbjtGK44ufv5WJXrKbr0x98yjE0cZwqYETGzKstlaNakJQBsf7WV69QtNF59OCqHI5WSr+goRRdttcHdqWsf1sbzN522gYNtelPv3g+bHHAy1QhVQRwlnQEGoznJ7ABhudpfDhchNNr9n1v2qJZptmB65c+gN4BkeS4QuNRH0AcKLH3Q014jp2muS4utrvlEkZc8UlkS8UxJysv90bJnO8EmmdsdEc465v4LWCo8p57ljta7lHjtcBFst0uYrdUGzJJLAUxJQHEMO9dM7Cg8rbl/B5tMN0pi3fVLA1xi2gGiBE04EZTTZHcGPA3WN03sVJCf3iCKoYOYQdtzWyJTorkrT8mNiRSvsEoW98YjAYdAe1hpt1w+Z9LUUl21GEF2iyPvKUlsDUF5dx5hqQmME7w/ALZxLtOFGTiFF2Ddl3PmvBFJP5A32UrpbqV1ymwW6vCaDhMTfewYlxrts1iWRq7x1ajS8ucUoe6nx8l8SuclD+LhKfeZjE+bQ7Qs846kqPj09Ggm7X+ZnW1nSFY4712ADh++BkAXLUEIbA8y9oSx/VdQKnncJmPU2MYFm7D9cphkJfNFGI0eOrZ77uAOEWl66D4goKK42jioxYE0Vw7Ymnd3g15ZSWJD61gAhbyCIuoZFFYodkwfKjrSt+7QwnSIlsV/rl9Ixb6KpoRHMY4cBLF96fMgR+f5zwAeOXz3A+G5w0AWkP6JRWwTRJ0rJCv0MzS1PT7B/CpDjaGBZyfjDp3z9uymj0+9uFYBIKqHCM5PshIS7mtM53z9ASHs3IpZafYgfDuOGe6DDN93Snuzj8xxzn7/ZGmAp/vBGMCF96vznw4H0K68hfBSauIIX6wsA5OJMNSgZVdi98CFQa0+/UUCzA233+1RXvqQNz/ste9wyHjQima6ZjoHPeu9IFAYbpwk6KEhT0ztTdp2+iCSvMJm5QUxchHd6FZOHu0NlseLaRMD/x8oyIk3RWpngS4b0LF166cC/w/oWNQOAI6RiaZyEXAKWY66tI7LgCE+opn1YShyYuow2bIFlld09flvhV4xZVNa4OdnxjTBcMCri3z9TasQLKVCa95is3VQUdcxHL/DVS5CDhswVpi9jJJm+cN+2rWdz+GZkX562Dx6kU8+DUAzDi75vfv/B+KfDg9wf+ZpnCwvGHj/QxTPEhuuQkRBdd0qXfwDQewJahgq/pibs8bfnmIBFhn+Ad7Qk6Dp0l4jW5OngREqKexCVF5rnKHRCme9e24v3iiCoWK5Dwl/kTZ3MIaa/1hiodpdKB58/vDfwG3XTqwYUL9wzvP9g3omEWNOq3z1394ONQSLMhtt08YdqWSSBYT2gni8fd0ALsty5hpbyNOzG+CULQbYVk0LrRefQAA3oKBZT55l6iSPkizxaBacpPC4wUl/vlhQVAeJM3Bg//C5PLK/RYHQOQLJhDPyCwAbheegBe+tLv4IPfgcNCIYvPaCmtNbV8/+rVc+fOffCxh2LEAtgTprIN/+TBvtQOCkbU601RAVtJ3vn7098EIqSLlBgEFXMs6zs2jE5I+SHyaFmKFyp8/lq1qXxN5OUFaU6tXBnykRGeiehs1sa/NK2kO7p7rN5RUKWiZiHatTRYfv8SIHv/wksEUb4P/vq7QPNGADz0w49++irig/E/PR46e48zMVj1QsLHRSbY2Ej8fAKkemYNjDhG61CTd/IrNw3hqw1opPZKG6cq9WkZhzsIydvR2MiKjYzeSwvSyAgvyZXw2001siXz8ZS0vITTGnN8Mmjr7OwZ24fY7e8TQHezWjoMTM1OBZAsDQjxwoM6QrRl4B4pBba//Z1XNXhXX/3pLx9BgghjC8MTstP1iR7E7MM2zX/8x1s1zU8zk9rPcte+OnVYyuVAYPt+gC4+idPjNqzCxkxXsmtmQ8A3Ze2kombo44dxVVpkpCKImgzZKTC4HflOwhyjCIOMv95gQ4jB1/oEmvAxHQbue1cuPglYnk/87ve/ufASjAf4f4hy4N6DB8//49zVn2v4rn73o6bM5RBOHlJsgDJspquCcJotHPo5umgmC3Zsimo1gkn4Sj+1zD4p73ontw0UoYSrFlo7RSNuNOaMDK6Tso1pCBNSkRPFTUZ99jZImuV+lmFFVSUUYRcg7AxaHS4cuPt4pU9wz2gJ31K7D36yO2spTQCyC++/D9aDYHwJSfUSmPTvLn167v3PAd+5b6NmyVwGteahdqNLoVG92e3m8A/emvjVr2jl1hJtaslmovWNBrqvartZaoHAfQt6ajPWT0Az3ht+XMcEiZ+HvC3gQml+iZiHPy5gtuDuLlwqN2XJt3iFtoNJKEb6eciaXRGdYyA9PtqRHgCIre3uBsLAbqAGOm0X/nsOMQiR+BuCzoquCigvXLnw+acPHlz9znu0s9Hyw6fINB5aKAKLosbB3sV//+2hxk4WK7ioQB3VOv8VKs6yC+/XUNq20AkatdNqWgF12T22Ylvp7O4z+juteIYPVPlhAgU7w4hxApqmeiW17ESA/UMJTXi7scttnW/3J+lOe6gwhHaK0FJ6srttMSBK4M2N9y9oXkrgfxfQVYFf33964cInFN9H3331ZxiD2P8OhZ49QqlKS2Pfb92H+5AtOCmQ/S2NCsdXQLTMXrwYuSjMBzSEPVZ32j8R8dpwEtAbGUyKwTpCM8kxcQ5y5i9A07z5TBSXeVEsSE97DyHU2SLGQe2ImQZCw/TF+/dLzaUnWuoLlO79/sGDB5RRAekDSjj4G7Zh3/seEOoHmBhoH/FRtcec0FaYhM3/bhts0pR3oyUNjnpdO6ruxRANU81YcJcMDYRB/8ahVcOC2OOlCO3mBJEVlWfjq5APyWpKFBd5ld3aHG4gFGwwIn0R/M01COVUHeFuYPfixYt1uWwIlAZ+//sHFwDgA+BUDeEF+O33TZDvkW4+t5tjZmw/mXuaejzarLZHb/5308VMHd+hjmTtoo1a8YWxqG1DNTTXEXqvHzlbwtqZFjQb2knvkiJtsUyc1JrIs5SqcDfZ/h0Sq5eH7fOD169fH2wfHINxI9kuNLyUzmNr++rAlvfepzxKCMJCBfCShvDBuXo+/Nz86FEotPNOKPaTc/+kLeCjcahzPGk6CTEzj/tyrCtTZycNy/ZUc31akTKNq35Cz778mqkj7B2ypzZFtcJKiWrTm48VORV3LitFYq9zqahNHNbnD7n2fS7F+S9DaXragAX++xfowAD83X9F1rlQt+GFT7WE8Sn5IlPdCf3LRz//4Ny5TxN2WvqD0/4WHiWj9VYPIOLve7is0uadPbPesEzP7tbKZQtFKEljromjE4mucQGyxRKuw1xVpE3QatgTrl4RnYWK5NxcGm7kQ4U3Hh7tmA8pQkNp8uJF6+SsBaNw4n0tIWKq+LdLmPzfp6nxpQsA6Nyr3/thbg4YpfqWJgGufsuuLaXxmH+Lu19QszUgItgmWkyVXV7IwGXDWZ6Kva9AaddCNU183jF2tFnjHhe0jL/uK6bk+KYSLyR6mqJEH3fKksTdxo73CK9APuzo6dwfPeOoabQSP/Bktrke6RiG9373+98NTP2335DfAJvSrPibCwQRXn0V8v2yE6L829/52ys9H4AA+P4wtlCxY2r+73jQZ2cLQqQT4011e2I7OfPkIhQIk9NnmFGjuBpFmBdXTMLhDRg62/VubNTcxoyvpkSOua3kIR82vb2YwptEVJnofQTKqIjQdd56aERmWkGXMtgttZQDjUhvbuxGN/zuJRqBNPP/hqq4n30fmzApJ/nR1Z8tg9P8y6cgAC4t9WJ29On1//o3SCmTa9m1YxC1/8q/FbzB+1On1RqGKfyJJXBTUN6FNpfJMTF6aM/n+b4V74QR+/qJ2wURZQyhqxUIkTk8zaBwtzdEFnmj4DjaibROYG2hYPUEmoK2SA+5TYlm/gvINy/VBdxvaFhV2/jcP30+53TO/V9vZ+HZ73LxYXDRUDj8r+f+Grf6uQT3fZBsTUdgZnBE71u9wpNTNpgGLlrn7z9xgA8BwiKe9iqMpie1ctYmuGbag97XjNhO1BNZQoT9hGAFnLutAMSC9BgqYKgPVw56dFpX2aqz9mj1oWGqNjU9W3tyMPNeQnbRwg+gPYCoJP0jE2uZll/O8Yzzbq4/R95cW8Oe/zLv3LySGLaHPkci+hu6YdLR+lthEGz5BG2umVGjnuikySrMz57YsTdVmtqexQ7dGyJXpFtAvLqBAZy+sI3N+P3sfOsoz2B9+GiTkfGoeGzrly8pzLLE82pqgeixxm+cVGkVgrpJbxCzvmlQ7qc1vqU0Oz3VfKhjoSWMB+8/gBB8QKln2ckaldTIusSxkjMuyYxTKuOzd/P85gfnPv/82geoy7+fXdHODtDZXILL+9taJjq2lik/yWZqv71+XTOLrdV7f/boIQUlXN+Cf7wl8kVtzsFk9eJZjDiJYbXqWsf5ONT4dkJGlLyTiSdA05Q/Liri3IjKQY1P+zRaWWGK3JhhQNB24RybySsWtJY3XT+z3/YOfDHwxfsI76UH71MzPiAPNudykrS8jNBUY1yWOZV0gvZ8b5nnlwHcv869+S9/92001P958dC8iksQrC7B6xWCLpNtvy9hsrYK8+XZUr3NYZnebfzkLoYrAo/WV27V/Q08TpjhccnM0NBOrj+/xSsq6NLapWJcZcRFqXB53bxOnPwAXbs52YVFCcfx/j6XSRdUKtoqBQNdmTe9D7GZIrtwBbM+5EMQbcv9c3OqyMj55S/Le3sbI84cqZZB5ADCxc/P/SvrXCZvNtFeYmblzFNaDg2T1y2s3K9hZYXC26ARXRx4o9tr6zle4we7+DkSs5OdIrco5VPOIslCtsg7+7ckZnF5PWYeIgyPh23aJlmONfqV9nS6z98X0Ql99YQ41Txduy+UG4EYmAAl+oPPf/bqj7LRtWhL9MJLS06e4xhn7s7//T/+xz//t3/79f+7eZO8+f9cPfe5zLIy+VexrS1XJRQh2PH/O/6AZ6F0PUGEgfuD2NGB92uIc5IEwvv4KlhdRMR+aZhUVmVlOS6rqzj7RCoiHy/KyggI1mEi86i7g0nO37exEhHc7uCksuGgCVGEn1G+iF6zH4gWMnDvKkSVpkxawKB37qgcv7gcja6Vq//2zwjzp+fIB+c+GHHibvLlXHkNQo1OHmO36q+/HkDvkz2KsAav9+JFTPhxLiVOmgTjZPDw6jZwa1yzHwqTgqwq/JLE0J73HllVOE6SxUXSmAJ2DPiT1yOO+nFXumTQMVDQ0sU2XV92KPQD36PVLi2XroGjlsltZ9uNfS32k//5z5+fA4KZc6p4kwOv5l57LXez1tToVp37m68FMEoRTm0HMETAhm/IPCQLXAbdNzoWFOoHpNscOAm8RPQeQIjt0rviL+haaLKMV0uxah7NO8Jz6JRJ90GMuNPz1uvaFHDz8RRlmHpPS9Qffe/Vf/r8g0+v/gv5hTRRd0JAgS23Dz7PsU5mmWfwKDq8ISD3rU/2u1Xn/tp7ysFsRwBan0QpQkMJ5SINw1txpFLvqBEPt+P6Xu50BF0OV+fLwobR+S0C6ZAWwIz6MV2MkQFm5VlGVPs/XqcJEazvv36IBKw3BhyCWF8QdWxYZim+9+ri8+r3334nk9VWMNCe26d/m5vrYiUmNwZe0z8yp7bxQHbVagMfNjwOk+opAHXlaLRWRWAH6RFyXbHDJbSLM/TCAdDRXeMbnckxoUNLh0+XWbSaukR3Pa+R1OIiz/F4AYeWLhwrR8ou2+B4YynGiWGIHjgc7c5ke5oOY/5b9aaoOHPvtNxgcst7a3t7VQgOQt75Jw3fq9jwAFI9sSL54PVO7kFMU4CBwfsgi1FRvSID0dywBhnILo7O0b46Si5YTxY+QlJKnGWLv6CLovBAIWVRkpyYEOmCIddk3yGOMrk6wSFerjDMoa53w1lLmY++Sx3u6qvf0/w1UycRDcLD6r/fFu9WM/8o9cc7o2t71Uz2C7UvRj6n/wT0uWbvs8xo8g6uoQW1CbzZ3fsX52vgqq9DGLaZrGMd9CjRYM/A9W6cX2kXoCyaw0VBidVNCZRpnE6Qgg0rkspLOUl9RjQyFbx9jeltb2tQ6MT+R6cqHcxcWBoZ0TBdd8/Gw2qUc7XhhFd/XiVEvNly0y/FR/YymZa1aDbzo//j3Aefn9MYuEUbTZnjcwma95ggBKN7Ve2F4lyJZXq+BGEoOytdQe8o7embIjOdKBXmOwAwpdIY0Rfiy9IqxxTpPH6GmBkpJbO5zaUhWiGKEXe7oIG7PjDexRlZv820H4i4Irimm9cyouW/XNXCr+UA3/f2SQTF2dtkLhctjyyOOJeiWewcZrPR917V3LOlgQ98+urfnGLA+RoC3KsDLGMYWvAPWhi625FCTY4NPz0m1tXd49ImuYeHKylpbkSWFL22AJP8wsnnFyRZIgkzXca+4k7bhLHX0l28sT732GMV2iEQRSTP3fmLT6an692on547/LD74XcQY2++udbS1FMmOedyFhFmotGPPvnoex8dmK/h08dyo8mqQwNGy7savRhK2+VaKYAAIQz75U5bEKW3Y6OL8ye1U29trpfpKuGhhFRQxGVVKda3Bq2RogKZSpEU4jNDOjNuCBtMHZxfmRm9AZZ0QUaMs7hkqLSyPTUdoB1FeK9//Vc/PXDPBuVoYal9PlPFSqpKlhf3qA2z2ezaR9HMgfnqcUxz48E5VDqb9T5dhFydbugncJ7mGu3835L5ChO0TfpRoDuEyHx3O/irgAsQKNE8XS7g3YtLTCpU3xr0Zu8CSFBRLOYI1W3jwqSfo+B6dBHB67AF06BNlQJ1UwPo4HLzNq2gDKUj4XfgnofCEg37d2++9bNPor+MtoCTRqOZKOA8xadf/W52pb4q0uYdRAeN7pX3W29aX2EbfSfOcJW0G2TJTL1Z7nXbdHj8n8DxObxnYIkuiZKXK5fqC0yjZAQr4ni8qLXbkpEI234DwTUOofTisRtbTjr/BKqw5AjSjphhKtN00j21nv5hH/yUfHA1+8tPPstkcKEYQoRf+I/OXT3yjzRSBQoY3ItSA87uKwxLDbebWFDQvA71CohSnXdsvKtxiL0DxOUNXOi9BNrTQ7AdzIrLVxrroMuXlhdBaYtbUkLbTzIZ7DvvOEZuDTel7zMAbopTUNN1O3374FEPc8i+YaHqzf7yh58h0WRwMVw20xJt+fbVk/8IcqPXquE7bEAY9y/eh+B4YtGYlN7mYnO5GwA3kn6/qfVlul4Ij+OG+pdTF/aXsvdclpmbc6LC4hmQGIgDwfEThY3JBmxaT/qWwLZuZRte6Sy+o48Oh99PD3PIewc++JP3PvukBTw0i7/WICC//5PM966e+EdNTdn7NQ1fdfqIRAwYZifdJhRvyKTjxxZEOYIrNxxQOmEYkt6dJbUfVNrBFsTq02JcUnKLYuHpOq5O5GaOH7qNQ5gBNqVJvzSrc08j11hm96LvHckOh1LcYcOee/WHH2WjLUAzUWrHtfc+zXzn0w+//+qxVNMS3dPw1aqzzUdaUbTrNYWfe0PmUvHrJ+ouE07T8DeJL0z0eWVT3XLK+f3ta3iAmSwryubdS7gTH8S3cEr+tXVK/bTQDzyZnAY6hZCw7K5FP/n06qnhd2BYSqwftmCyyKIJM9kffvTL738KJlyDzLj/j5pasrW9tTq+3dJRjW+p3X8ypRU1SZHfwrO+TwzHAO0k9l4rFEU1l1Kh/G14aYY85JXKlhTHTTWhg+0Ix0YkqW24MJRKgdLgrm7aggij0R+ireqirRF+B7WDNlnakqUIM9GWD3+Y/fFHn3w7+l2A+FefZFoa5sus1c1H8R3r7AfKU1NPLlK3BZ6RTlmXiE7WzuFmhOHH+ZQE2ZAt2A+2lHQOyywvQkYUASLuIE2fuNKHvqOCzKIRDZbpi6XZ3UCzZVfjhE++890j4XfAq43JUmz2IsLPPvvku2vf++xHH/74w+/87MOPmiBHosEP4EH8ncAH0VDC1S2TKBaTCr/FnOZjJgfdRWp+tFzEG1s346mHB5vXWsjTCkMzYop4EmSOY0/9FoKo6ZrmwMUpiAv4qaXdsvZc9B7mU8KvzpFNNNm3fPbhTz/88Uc//uhq5sfwP8TchLjXqg14a+XqdvPJVrCl3GwwTJV15fkSVPdKseO0WgSXYdwldn14ScFsONdfuHzoPKUsKdIecTyVgBpx03no3pBDwztajFMjWmYNgfLFlfuzUHFX9+oPt5Y9mvaP5H1E+Mm3f/Lh9z/76YdXo9/50Xu/hE+0oNvurWVr9e8B5ps69RhXy+x9TE+7UFeACSuM6TSZHtScVD9EOLShc+nIPlmoghc5DqSCnLHXcwAAG7FJREFUWsEtF+KJjc6aEb1oRIYqqF3XVCCwPW0wWLYbGAHkT//qUPgdItaWDyH0fvLejz987yff/uT7P/7ovQ8hH65lavRf1jLZWi1aA/MdP1yoAdASWFmZrpWnA5bXRU6sjJ8WQ8ikOXBSMjScQxsWF48cUhMlW+ryCC/zqQq66fHN6o3hermoRWJzYB6dKVCm890HGKO//NF3KIdePVo7fPbZX/3w+z9579MPP/s0+2nmoyyg28vU1jLg3dm9ci2bKVdnp86aVAuU4UXWBp9gr1sU+Yp46rM1tqsT88MlReKYuOfImV9R8pCVlZERFeqNkB0PHOj2nvJdTC6xvn/Ngg1FQ+k+1W6IsbzWABn95Eff+857h6Y+ITJ/+O1Xf/nTn7z3s2z21Q8/y67tZWvRbA3VDX59FVgmWz1zRi1Q3jVQFUU35LPKiWyvjUiSHjlAHm6p0s0KIzILRzbkQ74oyqooqsvr9DhImTs148CLSklUf1uA8AIl62xjm6dlevfAkI2NiShCs9nvn/v00+hPvvPZj3742Y+gsIC/g7QfBftRH92rRrNTtepadveMqV+QogEwr7acmGH4LfHUE9utnbhH1ucjxUpczOWLXHz16KEKbz9a4PoXipAS1x/h2S38yQ35dASTqyBsXsE3W75/sXzwVNo+51r09JHFX2sfYvlby6Bzwq9stbxXzU43N0ffDUzt7u1tn2pEQ8laCqzMBnZ3LfRsWqlwqneB4qLntySGUnhZQU6VijtHD1VYI6tOnoeqWGbvPjUTSIntwdO+kbVHKvB0AVhgavpY3rJYpmar1b21kwDXqEOuVcvZveoeVlC1bLWaze5lA1MZMNLau/B+dp+cuuobvufFJ0BqT5pxIRTjXEie+lzIMyN40c7dlAh5L5fiTpxD/w5ZUKFIZJhUAQ8EHdnfsH7c3du3FLY+SdN4zQcvXNvzXN3bW1s7BSF+cm8vW95bAy20B5/cezcwnSlVZ//+XUNpr7R7cuW+IQCJtzQ52LyN8BmGS0mn+5Z7nHfegWToIU4Zby1dZk7eP/MOWcX7vhhVfkz05FtOLn1awoCXxSw4mcOraQ1HUzSinNre3S1Xq+XyHg6ItxoFhroA4ExPZwKlzCxohWr0Hyy72Wi1efbd3fL2yUA0NNfAspZA7SJGKfiouJU+3YQOjlNxKwlQCCZDfnnh2LkYlGzugOTGG4bUO55e0DXGE1vC6fAOqCmuvhSz7kfl489GZ6gszaWpKdw5VN3Nwv9npmbfrUYz5cD0u5Zss+Xv/2G2mqlOr1XRlrOlvWymWjqJsBwIWLbBkriEh/qocvrFEK5RHvRMKESGHi+DouEKOXLyBMwoqYwsj4iyLK5+K4wJgzs1seJtK+in+91hS0kon86Dhma6X79Urmamt6fBId8FGVsulYA73zVMZQJQek1vZ6tQNFarNcgdJ76LBXLkdOT+ihYQ6KNqz6lTACY3g2cnmsGK8l05zzH5j09YEBEuOGVlLpdTi3TjhcqdnvXBT1nk09cbAMGDpnbPXsgEEQZZfRcsN/3uVBU0aBVyfMZgif5DYLe6G4i+++tytAZUupepnqCa0vx9E4CkLJtkWOUMH9W5urF94YmR1YKYG9kSRfHaKWd9ZcgqpMR4XJm7DQhD1IinRqLOe0OpNELRMoWLwAL3X4Bwag98c3f2XQg2SzUbnYVg3Itii8cQ2H1iKGUN4K57oP3KmfJxprGUtrFfglz2RhvDrybdp79zL0tNOPRILcpQ/BZ4abh8EmHTm48e4jVfqiximThM+rnj1zE2RjCdStX16dTFbWxhXjw09X0CYTmL0Varlt8NQClSqoJiW3u3GYwIEKGQbkHyhe+yW16bPf6iDIbZ2fIUFTN49u/g6TOq7g4eTWgmi/kUH8/1K+rqqXdAgXJjeJ6Py/F+Fe84uePkZk53ClMwuSVru4QgXYGcmrwfMEydUvVoCCmjgOF2Ifqqf/8P2+XM3jS4KfzXbNne3t3LZnd3q5hgy09OkI1h6gkWG8AyXH9q4PQJHNMKT01oJsiBLLcczz8+/UDoHvBTei8Tk98ioWE8JXns9Jdm0nGrosY2lulyzTUPfF7ePYNvpsrIlaA8p981GMrwf9VstQRuaohC/rNMg+NmqpbZWeAly/Ze/S0dLNmhJIMA45UzghAvpAPN7THbyVwcM8XNeOGsSxJ6yOM83oaRL0ofD+sJ4bgji6oODcdY2ypbhwjZOLB9EWTH1Akn0xDW9pqbq9ka0GmzYRoYZ7u21gw5Hri1uVoKTKHXgvTU4k4zomV798iSKLwwaaHvjGfB+yDn6PldZFEEC4nq5qUzjxJ+hyzN8TznZIoLxNyLmy82ThWBwF4Tbas8q82ZWgyB+5iwAoOBU9a/gmdOW4Biqs3b70LumMrAH/aaQa1BpihDjFlK1b1stV45NdaTTelsswcY8dqr1RN3eTdGpIvjCK6r9FWWZInjJPUFl5X0XM6PLC/mCnHZg1PFBN7I8ft7G0PoVqCQqk8LB+6jspmeDxhOtFgQoQV0erY6O/vu1Oz0VLYEUTdVygJ5Qg4E5wSIa2sHgo0elWypleZN23XYILT4BXnljHUb3gF6PquePH6o5NQCw0hnBCEd1WsFpxRX1NwmHnh6cJz3qa+uQ95qQDRsTwcCzcFdS+D+SX1Dl6NiwttbK4Myz5arzdW9ag2EOGhVTKSG5vLe7IHILePbKk/VplcGqU0R4JY8f8baG6AELk6vti1UFHmkUOAV3wuOu46S1ZTSX0jJsnST4OoaIJvOsxYSRMYpRCpuoLjZjZQDQDvoqUfDEcneMlud2ltrqU3tooIJzJbKUDjisURV+kIMu9X64UkWy7RuFpt44KRTmIBeoQCl62c+Rf1Q9iuLhRQjLTJFXnn8okuDyKOHHCulVDkuqfT+FWb/CsdTvnlaXuDr+s3SPN0MD1aeBZhTJ3eGGIA6qtGWqgXSf/bX8BJma9m1Wcwj2pySZRcnlYF8nswGpi6ia89a6rt/GBYAjp1BB7jfgh6sbyZzKfjKEVWRtl54sH6WhJQ4i7e0MykQbwmy7OTP9FOworLAsW10uxBm/MBuCSTq7JOLwB/HtnlPTwVqNajjLdU18Ez4YvwdlWl98ZEFEAam55FCA2XIrs06CvB1DeD1swCadCzeU2I3+0g/TjcpN+N5z4svR6iRcBGXorByUc3hwgWV9/ec9f11kdG2VRG+ul5LzdYC16fLU5MgAsrbhsO8aijhHMfatgFnOjDmLCBRdy2WX+81FgQELJYnU9uT2P0JWLfh6/Hzb+D1Twvy/JkrbiJ9HKgZjCeSY6D44++yla+6MChK7hQVMCLH5leJPYR+yp5eRuEIDhgX4N3Vd+pPTQe8T5p350GoCvDkh+fGAO/03hoYrFTNUlCB3SxOI1cRLhYgtV0sdnFCC97FvEatSUj0ykLX2Qv83N3a5Q/r6/aFRVliWXl54asvfVojdzdz4M4Sl6KH2QCfnpX3dXhPrL+iOut8A84HVHqxBJYCwgnMA1Ee8tYSXWQf2NurO2YVvhZkecASaJ7dDtSwbWeYNgVwApamCcox0hZewnDGsA4akUf1MfKwqC7LBY6rbJ5SF540YtEZl+ZGcst3wPzaNSwdZ4aizjsPEetk2+qeGmiehwcP6HAS5f4KlK+7hkYeD1RpapiuNnRLNQBaYbu0e79cAk1wET8Nb6VUd2/0UGehkA6e6UAmr8jyd4BH1x/1F+M5eYFVCrhw/atGhphToiSpkDFGbuPVtHif1dmhqLN5+5QFCMZGTVwCmpleQcIvTU4HdqfQP7XVIrs4vWlofkIPnoC8UC7tzk4HngRquD4+8AQzqaVWF994jw7HbkkDZ79bGoTLUAbpSUUuQLnQL3H5r3Wv7Dt47HWqWJAgY2hXOAOfnZVwdfR2DyN4KpixcW5GyTSLlAjlXwAN+uS+lvRmSzgx17xbwsNDABva9wk48pQ3QOuwAF26RgHeaqMe2jV49nIwvAsR9Oi6WR8ikqRwbE6S5VPORz7ViM9UjseMwUqFEAkl8OI88Sz1hkMYY9QKw4mNS8kMzdMGQwmI5GIJ+HJ2u1V7bOp/F6dL00GwMKggbBKikg1YMTIDk0+a6w79OhqQK6bSrhessG2doNfn2c3h9dvYX+Nuyurqoxfd3nEw1sjjVD/QNMMWU+oSXgOxCGxzdjzgSf5pY1HlRbnuqmBHQ23WEngyCaqzFrAdqM7ARUQJuKa3LVPBi8LKNFqbrpJp7CLB+7qwISb3vOhHOsbojV0+/Tp5ehtyOMPlmMLXvvw4SsiCrODV3uLWDkhwvHmNb9zdfOowBTtFqSjykrS/RBNpH7R44Mnu7mRDdQKzAELLRXgDIFpAY5emMGK3MbfUC+hXkuigYlGdsb1o3al1ksVb1xLm9UvmLZoolLnKQ/LCS3QOjxYoo3JzqtwviY9BgtPb84zjL4Koswod/lSK4/CCwH2LWaaacYnIbn2DhmV7CtEFIpjPIf9hE+Y+2nO/PfB6UlTw/NhCsvNFBtTZTCLr3CS4U6uyqoz0F0BrLpJvcotljeQhI0rq3CLeBIwrVGTOP/oCXtOOxG4rqDyTz+9fgghAKKs4NKppts5awEMDK9M49WgJzJd3a6Xmg0N9XmfjksjxQP3dwRcu4zd5kxyUTCBHLz1Wi7I6UomLUBV+k5tIs6TCiJJayMsK03+H2MNQK3L+114IEVx1rKstJfFsqhDnG85Kn35KC0RLbfY+5ETD1PVybTagSbV9QfDKrTZVFXnEN247OzlpL7OLc+bIul6vJykJSoqc1M9J3/Be57cTCyqj5vGg/UJqGGXDusj6X5SdcNgiPV1teYl3qsXU4ctkG0aqaxxEdlSZv3KLl1N5hgf/VMZXTu8ZHgAUAODI/1/dtfW0rWzhjcax5dMkasCBpI0S0sEzrphSo0C4NDRKDATEtrqrxqrrpgrHwk2hu93ER+pDkWDD+9kP/Ql96384T+eXnbUcaKEktPR69pJQKIXE36yZtb41ty/i2/VdyhVJDZiu2ZfUPIaUYSpRkaEAzC7qfu1I8qe8iLfwlxbAF6jx5ptU/RxB4H/8AfBsG9rFME06PfQJfD0PNgHg8DbZ6FLk2wFn/v3PSxQfDFIGE7jIIdOKHYP2mo8gntZ4HIAx/3BV4cxQNd32HXZrqp9i9XvfATracCDTqLIw2dTL6wOr0RNLZXoACzHyKNkJOB7gChTTvaQe8C9RyoCCX1FUnek4zx9BVHK/XgwxkcLrJDNLC7d0XVJVVLXxG/ot9Z//+uOP397Hn99+Q1HuKfUWN/3QYQAPVcrnVoo42zRIlPu4AYemegCT1apvU48LRTY8u5+exaftOdltW2jtgJAHYwBx76yM5Wlkxw28Hp1ESozk12dnblEKkV+lwgndEMgD0yOJdTBqMGE6rhvaTFZVQzCA9yQ72rt24PenJzdt9/mckXUajcECcDWHm3pN91XZgef7Em11GIsucAud6lw3dNQ2m8eIGr+dPc+lEk/T2PyJFD25MCaRyT9dukfjqoLy7irkAdP2Q9ftdDqAzHdMoJKqpuiQk+jUaik7euK6q2tG9FbpoT5l6fWV3gXBhWTywLPhb2uGqxru9ublRLnfG3nnC8rCEOqMiumQDZx0hS71QcbyVNvOLGUzqfRM7vRVhiPZ/N2Xc1N4Hrxn6gdDuXhDN+jC9JOhfPpU9ks9zs1kU6OJ6Znzi3v5tbgMeRAAXpsHug2B0DJMVXr7eSK5fewZSYb4WOAGajfMXdy4SCqaIq2c+/CRtRydTS+o6kfBNpUZzY+sLE3fmzk+Ag9gsZ9KdGphbvnJw/dnlj60SyKuLgyt9llRSBSnc7LSJdsYRauEQRxUKqbMTLL5pQh/OSIFJhkRCTdY+I4k8TRKTZPjS+cGY3EGryuW+21SSeB1U9l8Prrf/cmTcrn0eD2Vz2dHM32Dyk1JVqAdzq0KRRKkdItUY8Pw1WkzpNsQ7937lxSOP2Nl8mB/HyI/CsJLDhmPJQuEdFU5d+/jwXi1FJegIabW8wMrnkQq1Tsdnkr1jSK99ynexRwlnVvZyz4GQsdRljFZ3bD3aY0xFJuvmIefW1D0txuvSMtre1671g4Cr0uqBag0tgwYjHc/6qk3Z/DB5NztleKF5yYvzAUpFJWK3uf2zbN/VZyFIdhEkgws2WYm6ogCRa8d/nVJtnbe7pCQU6ZLHIzZb+Aj6oRASR+fPdNT88voQ+xguZkBa3I9DANWOXv/icq/CiKU4qclsocyT6GHqpAU8DLGR4EpCWZxF4qsXVK6HFnrZ6QgIGmEYYVTiXIXzzMQ4qlKfOHUkbP8LAQBGXrp3Gxp6CIfZvvv+DmBmFmB4AvvowB9+qBHWFxD5rHTizHQvhz4pMVt1fC/Zgi+txek4+pRRJVl2/EnoWAsQE/VYXC+POmQmaVcfGaOyvFSvn/4OLGrpQE7kU7ApDL5clw2phcA4nGFkR66DT0U0jxu0a4Ou90oijZtlZnzfbZcfIEdkddC6UVURecQb5Iok0EsTYnP3I02EyfWZ1fSebxS+eEnaOX11dzyxaURJMR4/Pd8Nv9wKcqtV4uzSIxa2ENjpG6HesRFlSYz3HeXrCcGWpnU3Y5DJWDHVq2N/WQS08YuuDG+OhJdSYB3+yXyRnzQMuZQJLmRydykysxN/Gbw7yUSPUHVBJ5pwZozHvG06nAsOb9lclMOkIvSZsXZ/zKu1s/ulMlW14OI2gSiBOV0gMQQ3FhTUcureEJxRtaU4mCApdXl5eVpVVLhZXn18WCIxdzJ3rXE6NN7OUXTdwlBgcgCYWaFMg+jqO9NPPh2ANHIAdMMxqAe4ty0nTeoS0/InoCuOlUuHj9Rdu6C+c30S7wHX8IT3fH42gVdNX28jyeRvopyaIoXORAalOxoHLxXY45KC3uk/I266LFBvDGZJDgu2nCzk6xvJ5MxoOItHYdjuXgsK3XRMEw/nFKlKBPMPL1wLPbuyU9nlgEe5kAYgcPQa4bdgGKMgVyv8cvMOn2m/fnItTWVRgGHMnOYHEyO4V5A4lE1whhVBBc9+FAqPxf5cLpvAXbGEqOJXxGf2MJBH4uRf/tug3kGhT+3mLAPv0maOGtXoBUFE4YBFZ0u2t2uF+zBh49D4GlLgHFqKfvJ+jy9rEAL9d9Dftqu5tdXcU8IgwFYH4bQPblncltqmkKRFGpJ/ruvJjJ9IZYJOXB1ymqBZzFucNsMcEIP8j9pox+l6fX8x2f6zlpxSo4bcXnm4mnJdLF8O6f08FWhUKpvbxNhUiYsHqqKsAL365naAFvcfEW2A6sSBRxd0YWbRJ6IZSPxYDyq8dtr2dHBM52pu7n4y5vLudzgJVconNeXUdNVqyC+MTwgUp+s7yk6VHA1GqrUh357qZnRS9rRA1PTZGGoQHCoLotDMj45Phz5sSs0dORcKT86gNakp42Ho0PZFXlANwV4Q0sLcdyyZO318MXIhtvxhRcd9KkxodJD8uzbxtCPbJG8C33aYzg4BeHtdIMtsl2IxuOORTUFQZbT2UwfbpZZvo4/vZr69TzCxNV0fv0lquJA94R8S+oFCNbJ+pZthIrV4Lgg7DEmPrlM/9V2g/w1LGQO5afKa7Umo9Q0ITuiXiFmrG4TF+biyu3Zh6eOEb+HmDj21UfoRtL5THk1UsXR9NoOIduTw8lrEKcJoabgrM1NoPXUU5zXn7GK/bW2+Ips3J/wm57XlJjNoOCo+J0DghKisYntCKSs4UF36d5sKZ0fzYxcsPQIRDudLT5dW+1d4AHwdtF9wECTVfJmbLhaMyiQ4RqGGLsWuBM/ACDYnc1StLmDOT7HnTdc4g1sblKHBDmP37QsXevdVTA1t/zkbqaYzV7PZEawuo8sUuMbzeaLT0tLqwtSLkKnCA+8R6pI7JPJR1t+JWy0GcX0azFTNWL4v98php63Z2S/ITikLAnP9LFmN2gy5+083qSdLEyiJ7eDpq4dw8zRmXury7O/l0ullcd3Hx+r8c3dnlJyvSvjNYnVWtg01QkU5twm1foWM01DwZVBSRGCcbVBjp59xxB6zspk3zUVXZKoKltBhRk65JBOAS8SK8BDTtQjp7baFV3RTiYQz1zGePwzTaPMgliFbRKJVkLq2ZiY+IvoTOGS2axAGaFAJPXdN9+BxVxom2RjzPH3BfM8bjgNJqnC1G03AgalajJZOEaJVYklmCFpkUWo8JXqrFkLWtvR71TnIeXEro0XoPB8a+47ZoDjj9YMX1cM3mXhPvlWpeDn2+JzbPcti0L+FyomD85Et2Yw2znElS9wB+qL13sQelh3W61ut9Xa3d358MPq/ATmhVjsuEGEDYPOY7oO9M6jvkrD7sZ9Qso/2IM9u7JIDkzKaW84aqJrMYlz8OT+o+1H+LSTPZHmsfHJ+Xr1FFRomu1qfX7iWqTiXJiYiI4/dFy84IlRUxVY5Eqybgld4w/IUenFD3fgiS0S0gklyeCGzAJLN4WuKEDO9dZerRKG6MvY+Hx9spA8tp5S4Mk/YMTiPl3AC1+WrXd4paYbOMskKraiSB7VHeft5ZfNvqldOSIbh7XCW8trCu6iOL0kC7FrGbpt2C5O5+y06kAtY7GJ6sb2fAFFfusR5PHIl5PzxPOd/eRek3PboF2ptx4oO1wWTov5MP5+LsBfkI4f/ZeQQx0ifrQvVVG8GueMqibUH6TFYVztD5MNshscHj4ikwdka/LNBqlvkCB0h8fJFnUgnFBwlyKrjmB4YoK2mdCMzh42wfOfMv7O2yuSDF2NUsY10eIscqbK9FZT13XmcFbbYcB/9qHfBsyB1w7UIo7hNg53YBhDt25TPfKdZmPvrEFlJhxy9OJFf4XFn2JH5GCs09jvWC0LsNCo0OUBUHMqU8jYHgQg7shGt2k0qKPrzbbEZEcVXYNDVpBtwRoQq5hFfUkSoiX8zmty2XX5723PjnrEjWmyoUpQfWg1qMVtJSJdFgCETii6jHNcGHYgh+MdDlAscJyX8GQHvK7tSkJXWWyX3If0sPmzEZ23K4uLV16Qw9Blqg6MvAVjqqKink1NcJ8BVA2ynMmiy3+kKBtwi9rIyiDKhKrMa4HCBPPJ0fOj8ov/n+75kd0gUHkEk/O7Xeip4ElFV9tACRCX5gnZsQGz1lWEj2J9gcagZlBom3NDcTrEboSvD35M9fA1dmezfFR+Tg4cO6QS67CuwWRdparhNbkwNUmhga6HFApdzxAmlU27JRsQjHrZg/z5w6qHr7Q7hDy4P/GW7JCGJJhm2E63qRmA06QBVApc5U7QlBtcNsd3Dn13f2yDPLty48aNn8ZdvsBubP4H2NYm+eu1G3NCAmlCQBq3x3YtiZmSfm2LuGH4ugMZL/Ld878TtjN2pxwB2Dwijw7HXgOPg9fOu4mNY2BRRl+887eF17Mrka7uneevCCk9u7IIr6/KzyJgPwTZ/wD+0BJVYKOKnQAAAABJRU5ErkJggg=="/>
          <p:cNvSpPr>
            <a:spLocks noChangeAspect="1" noChangeArrowheads="1"/>
          </p:cNvSpPr>
          <p:nvPr/>
        </p:nvSpPr>
        <p:spPr bwMode="auto">
          <a:xfrm>
            <a:off x="2165350" y="21431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endParaRPr lang="en-US" sz="3200" dirty="0">
              <a:solidFill>
                <a:srgbClr val="000000"/>
              </a:solidFill>
              <a:effectLst>
                <a:outerShdw blurRad="38100" dist="38100" dir="2700000" algn="tl">
                  <a:srgbClr val="000000">
                    <a:alpha val="43137"/>
                  </a:srgbClr>
                </a:outerShdw>
              </a:effectLst>
              <a:latin typeface="Arial Narrow" pitchFamily="34" charset="0"/>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showMasterPhAnim="0">
  <p:cSld>
    <p:bg>
      <p:bgPr>
        <a:solidFill>
          <a:schemeClr val="bg2"/>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1C3D9BD5-A493-4B97-963D-60135D5338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000" y="0"/>
            <a:ext cx="9144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fontAlgn="base">
              <a:spcBef>
                <a:spcPct val="0"/>
              </a:spcBef>
              <a:spcAft>
                <a:spcPct val="0"/>
              </a:spcAft>
              <a:defRPr/>
            </a:pPr>
            <a:endParaRPr lang="en-US" sz="3200" dirty="0">
              <a:solidFill>
                <a:prstClr val="white"/>
              </a:solidFill>
              <a:effectLst>
                <a:outerShdw blurRad="38100" dist="38100" dir="2700000" algn="tl">
                  <a:srgbClr val="000000">
                    <a:alpha val="43137"/>
                  </a:srgbClr>
                </a:outerShdw>
              </a:effectLst>
              <a:latin typeface="Calisto MT" panose="02040603050505030304"/>
            </a:endParaRPr>
          </a:p>
        </p:txBody>
      </p:sp>
      <p:sp useBgFill="1">
        <p:nvSpPr>
          <p:cNvPr id="73" name="Rectangle 72">
            <a:extLst>
              <a:ext uri="{FF2B5EF4-FFF2-40B4-BE49-F238E27FC236}">
                <a16:creationId xmlns:a16="http://schemas.microsoft.com/office/drawing/2014/main" id="{1F759AF4-E342-4E60-8A32-C44A328F2F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1765173" y="320040"/>
            <a:ext cx="8661654" cy="6217920"/>
          </a:xfrm>
          <a:prstGeom prst="rect">
            <a:avLst/>
          </a:prstGeom>
          <a:ln w="15875" cap="sq" cmpd="sng">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defRPr/>
            </a:pPr>
            <a:endParaRPr lang="en-US" sz="3200" dirty="0">
              <a:solidFill>
                <a:prstClr val="white"/>
              </a:solidFill>
              <a:effectLst>
                <a:outerShdw blurRad="38100" dist="38100" dir="2700000" algn="tl">
                  <a:srgbClr val="000000">
                    <a:alpha val="43137"/>
                  </a:srgbClr>
                </a:outerShdw>
              </a:effectLst>
              <a:latin typeface="Calisto MT" panose="02040603050505030304"/>
            </a:endParaRPr>
          </a:p>
        </p:txBody>
      </p:sp>
      <p:sp>
        <p:nvSpPr>
          <p:cNvPr id="282626" name="Rectangle 2"/>
          <p:cNvSpPr>
            <a:spLocks noGrp="1" noChangeArrowheads="1"/>
          </p:cNvSpPr>
          <p:nvPr>
            <p:ph type="title"/>
          </p:nvPr>
        </p:nvSpPr>
        <p:spPr>
          <a:xfrm>
            <a:off x="7174991" y="1023258"/>
            <a:ext cx="2799676" cy="4570457"/>
          </a:xfrm>
          <a:effectLst/>
        </p:spPr>
        <p:txBody>
          <a:bodyPr>
            <a:normAutofit/>
          </a:bodyPr>
          <a:lstStyle/>
          <a:p>
            <a:pPr algn="l" defTabSz="914363">
              <a:defRPr/>
            </a:pPr>
            <a:r>
              <a:rPr dirty="0"/>
              <a:t>DOJ Definitions</a:t>
            </a:r>
            <a:endParaRPr lang="en-US" b="1" dirty="0">
              <a:latin typeface="Arial" pitchFamily="34" charset="0"/>
              <a:cs typeface="Arial" pitchFamily="34" charset="0"/>
            </a:endParaRPr>
          </a:p>
        </p:txBody>
      </p:sp>
      <p:sp>
        <p:nvSpPr>
          <p:cNvPr id="2" name="Content Placeholder 1"/>
          <p:cNvSpPr>
            <a:spLocks noGrp="1"/>
          </p:cNvSpPr>
          <p:nvPr>
            <p:ph idx="1"/>
          </p:nvPr>
        </p:nvSpPr>
        <p:spPr>
          <a:xfrm>
            <a:off x="2209346" y="1023258"/>
            <a:ext cx="4519234" cy="4570457"/>
          </a:xfrm>
          <a:effectLst/>
        </p:spPr>
        <p:txBody>
          <a:bodyPr anchor="ctr">
            <a:normAutofit/>
          </a:bodyPr>
          <a:lstStyle/>
          <a:p>
            <a:pPr marL="0" indent="0">
              <a:lnSpc>
                <a:spcPct val="90000"/>
              </a:lnSpc>
              <a:buNone/>
              <a:defRPr/>
            </a:pPr>
            <a:r>
              <a:rPr lang="en-US" sz="1700" b="1" dirty="0"/>
              <a:t>Staff/volunteer/visitor/incarcerated individual sexual harassment:</a:t>
            </a:r>
          </a:p>
          <a:p>
            <a:pPr marL="0" indent="0">
              <a:lnSpc>
                <a:spcPct val="90000"/>
              </a:lnSpc>
              <a:buNone/>
              <a:defRPr/>
            </a:pPr>
            <a:endParaRPr lang="en-US" sz="1700" b="1" dirty="0"/>
          </a:p>
          <a:p>
            <a:pPr marL="0" indent="0">
              <a:lnSpc>
                <a:spcPct val="90000"/>
              </a:lnSpc>
              <a:buNone/>
              <a:defRPr/>
            </a:pPr>
            <a:r>
              <a:rPr lang="en-US" sz="1700" dirty="0"/>
              <a:t>Verbal statements or comments of a sexual nature to an incarcerated individual by an employee, volunteer, contractor, official visitor, visitor or Department representative or statements or comments of a sexual nature by an incarcerated individual to another incarcerated individual, employee, volunteer, contractor, official visitor, visitor or Department representative including:</a:t>
            </a:r>
          </a:p>
          <a:p>
            <a:pPr marL="457200" indent="-457200">
              <a:lnSpc>
                <a:spcPct val="90000"/>
              </a:lnSpc>
              <a:buFont typeface="+mj-lt"/>
              <a:buAutoNum type="arabicPeriod"/>
              <a:defRPr/>
            </a:pPr>
            <a:r>
              <a:rPr lang="en-US" sz="1700" dirty="0"/>
              <a:t>Demeaning references to gender or derogatory comments about body or clothing; or,</a:t>
            </a:r>
          </a:p>
          <a:p>
            <a:pPr marL="457200" indent="-457200">
              <a:lnSpc>
                <a:spcPct val="90000"/>
              </a:lnSpc>
              <a:buFont typeface="+mj-lt"/>
              <a:buAutoNum type="arabicPeriod"/>
              <a:defRPr/>
            </a:pPr>
            <a:r>
              <a:rPr lang="en-US" sz="1700" dirty="0"/>
              <a:t>Profane or obscene language or gestures.</a:t>
            </a:r>
          </a:p>
        </p:txBody>
      </p:sp>
      <p:cxnSp>
        <p:nvCxnSpPr>
          <p:cNvPr id="75" name="Straight Connector 74">
            <a:extLst>
              <a:ext uri="{FF2B5EF4-FFF2-40B4-BE49-F238E27FC236}">
                <a16:creationId xmlns:a16="http://schemas.microsoft.com/office/drawing/2014/main" id="{A49B2805-6469-407A-A68A-BB85AC8A859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941722" y="2057399"/>
            <a:ext cx="0" cy="27432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showMasterPhAnim="0">
  <p:cSld>
    <p:bg>
      <p:bgPr>
        <a:blipFill rotWithShape="1">
          <a:blip r:embed="rId2">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69652D62-ECFB-408E-ABE6-155A644F43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00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defRPr/>
            </a:pPr>
            <a:endParaRPr lang="en-US" sz="3200" dirty="0">
              <a:solidFill>
                <a:prstClr val="white"/>
              </a:solidFill>
              <a:effectLst>
                <a:outerShdw blurRad="38100" dist="38100" dir="2700000" algn="tl">
                  <a:srgbClr val="000000">
                    <a:alpha val="43137"/>
                  </a:srgbClr>
                </a:outerShdw>
              </a:effectLst>
              <a:latin typeface="Calisto MT" panose="02040603050505030304"/>
            </a:endParaRPr>
          </a:p>
        </p:txBody>
      </p:sp>
      <p:sp>
        <p:nvSpPr>
          <p:cNvPr id="73" name="Rectangle 72">
            <a:extLst>
              <a:ext uri="{FF2B5EF4-FFF2-40B4-BE49-F238E27FC236}">
                <a16:creationId xmlns:a16="http://schemas.microsoft.com/office/drawing/2014/main" id="{C1FEA985-924B-4044-8778-32D1E7164C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1765173" y="320040"/>
            <a:ext cx="8661654" cy="6217920"/>
          </a:xfrm>
          <a:prstGeom prst="rect">
            <a:avLst/>
          </a:prstGeom>
          <a:solidFill>
            <a:schemeClr val="bg1">
              <a:lumMod val="75000"/>
              <a:lumOff val="25000"/>
            </a:schemeClr>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defRPr/>
            </a:pPr>
            <a:endParaRPr lang="en-US" sz="3200" dirty="0">
              <a:solidFill>
                <a:prstClr val="white"/>
              </a:solidFill>
              <a:effectLst>
                <a:outerShdw blurRad="38100" dist="38100" dir="2700000" algn="tl">
                  <a:srgbClr val="000000">
                    <a:alpha val="43137"/>
                  </a:srgbClr>
                </a:outerShdw>
              </a:effectLst>
              <a:latin typeface="Calisto MT" panose="02040603050505030304"/>
            </a:endParaRPr>
          </a:p>
        </p:txBody>
      </p:sp>
      <p:sp>
        <p:nvSpPr>
          <p:cNvPr id="282626" name="Rectangle 2"/>
          <p:cNvSpPr>
            <a:spLocks noGrp="1" noChangeArrowheads="1"/>
          </p:cNvSpPr>
          <p:nvPr>
            <p:ph type="title"/>
          </p:nvPr>
        </p:nvSpPr>
        <p:spPr>
          <a:xfrm>
            <a:off x="2209347" y="963507"/>
            <a:ext cx="2805611" cy="4827693"/>
          </a:xfrm>
        </p:spPr>
        <p:txBody>
          <a:bodyPr>
            <a:normAutofit/>
          </a:bodyPr>
          <a:lstStyle/>
          <a:p>
            <a:pPr algn="r" defTabSz="914363">
              <a:defRPr/>
            </a:pPr>
            <a:r>
              <a:rPr dirty="0"/>
              <a:t>DOJ Definitions</a:t>
            </a:r>
            <a:endParaRPr lang="en-US" b="1" dirty="0">
              <a:latin typeface="Arial" pitchFamily="34" charset="0"/>
              <a:cs typeface="Arial" pitchFamily="34" charset="0"/>
            </a:endParaRPr>
          </a:p>
        </p:txBody>
      </p:sp>
      <p:cxnSp>
        <p:nvCxnSpPr>
          <p:cNvPr id="75" name="Straight Connector 74">
            <a:extLst>
              <a:ext uri="{FF2B5EF4-FFF2-40B4-BE49-F238E27FC236}">
                <a16:creationId xmlns:a16="http://schemas.microsoft.com/office/drawing/2014/main" id="{96C7F9CB-BCC3-4648-8DEF-07B0887D87D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59890" y="2057399"/>
            <a:ext cx="0" cy="27432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Content Placeholder 1"/>
          <p:cNvSpPr>
            <a:spLocks noGrp="1"/>
          </p:cNvSpPr>
          <p:nvPr>
            <p:ph idx="1"/>
          </p:nvPr>
        </p:nvSpPr>
        <p:spPr>
          <a:xfrm>
            <a:off x="5504823" y="963507"/>
            <a:ext cx="4469844" cy="4827694"/>
          </a:xfrm>
          <a:effectLst/>
        </p:spPr>
        <p:txBody>
          <a:bodyPr anchor="ctr">
            <a:normAutofit/>
          </a:bodyPr>
          <a:lstStyle/>
          <a:p>
            <a:pPr marL="0" indent="0">
              <a:lnSpc>
                <a:spcPct val="90000"/>
              </a:lnSpc>
              <a:buNone/>
              <a:defRPr/>
            </a:pPr>
            <a:r>
              <a:rPr lang="en-US" sz="1600" b="1" dirty="0">
                <a:solidFill>
                  <a:schemeClr val="tx1"/>
                </a:solidFill>
              </a:rPr>
              <a:t>Staff/volunteer/visitor sexual misconduct:</a:t>
            </a:r>
          </a:p>
          <a:p>
            <a:pPr marL="0" indent="0">
              <a:lnSpc>
                <a:spcPct val="90000"/>
              </a:lnSpc>
              <a:buNone/>
              <a:defRPr/>
            </a:pPr>
            <a:endParaRPr lang="en-US" sz="1600" b="1" dirty="0">
              <a:solidFill>
                <a:schemeClr val="tx1"/>
              </a:solidFill>
            </a:endParaRPr>
          </a:p>
          <a:p>
            <a:pPr marL="0" indent="0">
              <a:lnSpc>
                <a:spcPct val="90000"/>
              </a:lnSpc>
              <a:buNone/>
              <a:defRPr/>
            </a:pPr>
            <a:r>
              <a:rPr lang="en-US" sz="1600" dirty="0">
                <a:solidFill>
                  <a:schemeClr val="tx1"/>
                </a:solidFill>
              </a:rPr>
              <a:t>Any act or behavior of a sexual nature directed toward an incarcerated individual by an employee, volunteer, contractor, official visitor, visitor or Department representative, such as romantic relationships between staff and incarcerated individuals and consensual or non-consensual sexual acts including:</a:t>
            </a:r>
          </a:p>
          <a:p>
            <a:pPr marL="514350" indent="-514350">
              <a:lnSpc>
                <a:spcPct val="90000"/>
              </a:lnSpc>
              <a:buFont typeface="+mj-lt"/>
              <a:buAutoNum type="arabicPeriod"/>
              <a:defRPr/>
            </a:pPr>
            <a:r>
              <a:rPr lang="en-US" sz="1600" dirty="0">
                <a:solidFill>
                  <a:schemeClr val="tx1"/>
                </a:solidFill>
              </a:rPr>
              <a:t>Intentional touching of the genitalia, anus, groin, breast, inner thigh or buttocks with the intent to abuse, arouse or gratify sexual desire;</a:t>
            </a:r>
          </a:p>
          <a:p>
            <a:pPr marL="514350" indent="-514350">
              <a:lnSpc>
                <a:spcPct val="90000"/>
              </a:lnSpc>
              <a:buFont typeface="+mj-lt"/>
              <a:buAutoNum type="arabicPeriod"/>
              <a:defRPr/>
            </a:pPr>
            <a:r>
              <a:rPr lang="en-US" sz="1600" dirty="0">
                <a:solidFill>
                  <a:schemeClr val="tx1"/>
                </a:solidFill>
              </a:rPr>
              <a:t>Completed, attempted, threatened or requested sexual acts; or,</a:t>
            </a:r>
          </a:p>
          <a:p>
            <a:pPr marL="514350" indent="-514350">
              <a:lnSpc>
                <a:spcPct val="90000"/>
              </a:lnSpc>
              <a:buFont typeface="+mj-lt"/>
              <a:buAutoNum type="arabicPeriod"/>
              <a:defRPr/>
            </a:pPr>
            <a:r>
              <a:rPr lang="en-US" sz="1600" dirty="0">
                <a:solidFill>
                  <a:schemeClr val="tx1"/>
                </a:solidFill>
              </a:rPr>
              <a:t>Occurrences of indecent exposure, invasion of privacy or staff voyeurism for sexual gratification; Kissing and/or handholding.</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showMasterPhAnim="0">
  <p:cSld>
    <p:bg>
      <p:bgPr>
        <a:blipFill rotWithShape="1">
          <a:blip r:embed="rId2">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sp>
        <p:nvSpPr>
          <p:cNvPr id="282626" name="Rectangle 2"/>
          <p:cNvSpPr>
            <a:spLocks noGrp="1" noChangeArrowheads="1"/>
          </p:cNvSpPr>
          <p:nvPr>
            <p:ph type="title"/>
          </p:nvPr>
        </p:nvSpPr>
        <p:spPr>
          <a:xfrm>
            <a:off x="7426777" y="643466"/>
            <a:ext cx="2703636" cy="5147734"/>
          </a:xfrm>
        </p:spPr>
        <p:txBody>
          <a:bodyPr>
            <a:normAutofit/>
          </a:bodyPr>
          <a:lstStyle/>
          <a:p>
            <a:pPr algn="l" defTabSz="914363">
              <a:defRPr/>
            </a:pPr>
            <a:r>
              <a:rPr lang="en-US" sz="2200" dirty="0"/>
              <a:t>Rights Of Incarcerated Individuals And Staff Under PREA </a:t>
            </a:r>
            <a:endParaRPr lang="en-US" sz="2200" b="1" dirty="0">
              <a:latin typeface="Arial" pitchFamily="34" charset="0"/>
              <a:cs typeface="Arial" pitchFamily="34" charset="0"/>
            </a:endParaRPr>
          </a:p>
        </p:txBody>
      </p:sp>
      <p:sp>
        <p:nvSpPr>
          <p:cNvPr id="135" name="Rectangle 134">
            <a:extLst>
              <a:ext uri="{FF2B5EF4-FFF2-40B4-BE49-F238E27FC236}">
                <a16:creationId xmlns:a16="http://schemas.microsoft.com/office/drawing/2014/main" id="{31F60DE6-EAFC-45E6-BD0F-C2A1C07541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000" y="0"/>
            <a:ext cx="1078992" cy="6858000"/>
          </a:xfrm>
          <a:prstGeom prst="rect">
            <a:avLst/>
          </a:prstGeom>
          <a:solidFill>
            <a:schemeClr val="accent2">
              <a:lumMod val="75000"/>
            </a:schemeClr>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fontAlgn="base">
              <a:spcBef>
                <a:spcPct val="0"/>
              </a:spcBef>
              <a:spcAft>
                <a:spcPct val="0"/>
              </a:spcAft>
              <a:defRPr/>
            </a:pPr>
            <a:endParaRPr lang="en-US" sz="3200" dirty="0">
              <a:solidFill>
                <a:srgbClr val="B2B2B2"/>
              </a:solidFill>
              <a:effectLst>
                <a:outerShdw blurRad="38100" dist="38100" dir="2700000" algn="tl">
                  <a:srgbClr val="000000">
                    <a:alpha val="43137"/>
                  </a:srgbClr>
                </a:outerShdw>
              </a:effectLst>
              <a:latin typeface="Calisto MT" panose="02040603050505030304"/>
            </a:endParaRPr>
          </a:p>
        </p:txBody>
      </p:sp>
      <p:sp>
        <p:nvSpPr>
          <p:cNvPr id="137" name="Rectangle 136">
            <a:extLst>
              <a:ext uri="{FF2B5EF4-FFF2-40B4-BE49-F238E27FC236}">
                <a16:creationId xmlns:a16="http://schemas.microsoft.com/office/drawing/2014/main" id="{8CC6D5EB-22C5-4EEC-A9F1-839ABC702E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602992" y="0"/>
            <a:ext cx="4571999" cy="6858000"/>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defRPr/>
            </a:pPr>
            <a:endParaRPr lang="en-US" sz="3200" dirty="0">
              <a:solidFill>
                <a:prstClr val="white"/>
              </a:solidFill>
              <a:effectLst>
                <a:outerShdw blurRad="38100" dist="38100" dir="2700000" algn="tl">
                  <a:srgbClr val="000000">
                    <a:alpha val="43137"/>
                  </a:srgbClr>
                </a:outerShdw>
              </a:effectLst>
              <a:latin typeface="Calisto MT" panose="02040603050505030304"/>
            </a:endParaRPr>
          </a:p>
        </p:txBody>
      </p:sp>
      <p:sp>
        <p:nvSpPr>
          <p:cNvPr id="3" name="Content Placeholder 2"/>
          <p:cNvSpPr>
            <a:spLocks noGrp="1"/>
          </p:cNvSpPr>
          <p:nvPr>
            <p:ph idx="1"/>
          </p:nvPr>
        </p:nvSpPr>
        <p:spPr>
          <a:xfrm>
            <a:off x="2789464" y="643468"/>
            <a:ext cx="4090308" cy="5147733"/>
          </a:xfrm>
          <a:effectLst/>
        </p:spPr>
        <p:txBody>
          <a:bodyPr anchor="ctr">
            <a:normAutofit/>
          </a:bodyPr>
          <a:lstStyle/>
          <a:p>
            <a:pPr marL="0" indent="0">
              <a:buNone/>
            </a:pPr>
            <a:r>
              <a:rPr lang="en-US" altLang="en-US" dirty="0">
                <a:solidFill>
                  <a:schemeClr val="tx1"/>
                </a:solidFill>
              </a:rPr>
              <a:t>Incarcerated individuals have a right to be free from sexual abuse and sexual harassment. Sexual abuse and sexual harassment are not part of the punishment and are counterproductive to rehabilitation and re-entry of incarcerated individuals. All staff is responsible for providing a safe environment for staff and incarcerated individuals.</a:t>
            </a:r>
            <a:endParaRPr lang="en-US" dirty="0">
              <a:solidFill>
                <a:schemeClr val="tx1"/>
              </a:solidFill>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showMasterPhAnim="0">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56B051A4-96A7-4A11-9DAD-063A9C577F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00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defRPr/>
            </a:pPr>
            <a:endParaRPr lang="en-US" sz="3200" dirty="0">
              <a:solidFill>
                <a:prstClr val="white"/>
              </a:solidFill>
              <a:effectLst>
                <a:outerShdw blurRad="38100" dist="38100" dir="2700000" algn="tl">
                  <a:srgbClr val="000000">
                    <a:alpha val="43137"/>
                  </a:srgbClr>
                </a:outerShdw>
              </a:effectLst>
              <a:latin typeface="Calisto MT" panose="02040603050505030304"/>
            </a:endParaRPr>
          </a:p>
        </p:txBody>
      </p:sp>
      <p:sp>
        <p:nvSpPr>
          <p:cNvPr id="73" name="Rectangle 72">
            <a:extLst>
              <a:ext uri="{FF2B5EF4-FFF2-40B4-BE49-F238E27FC236}">
                <a16:creationId xmlns:a16="http://schemas.microsoft.com/office/drawing/2014/main" id="{45B67B9C-9B45-4084-9BB5-187071EE9A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000" y="4292082"/>
            <a:ext cx="9144000" cy="2565918"/>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fontAlgn="base">
              <a:spcBef>
                <a:spcPct val="0"/>
              </a:spcBef>
              <a:spcAft>
                <a:spcPct val="0"/>
              </a:spcAft>
              <a:defRPr/>
            </a:pPr>
            <a:endParaRPr lang="en-US" sz="3200" dirty="0">
              <a:solidFill>
                <a:prstClr val="white"/>
              </a:solidFill>
              <a:effectLst>
                <a:outerShdw blurRad="38100" dist="38100" dir="2700000" algn="tl">
                  <a:srgbClr val="000000">
                    <a:alpha val="43137"/>
                  </a:srgbClr>
                </a:outerShdw>
              </a:effectLst>
              <a:latin typeface="Calisto MT" panose="02040603050505030304"/>
            </a:endParaRPr>
          </a:p>
        </p:txBody>
      </p:sp>
      <p:sp>
        <p:nvSpPr>
          <p:cNvPr id="282626" name="Rectangle 2"/>
          <p:cNvSpPr>
            <a:spLocks noGrp="1" noChangeArrowheads="1"/>
          </p:cNvSpPr>
          <p:nvPr>
            <p:ph type="title"/>
          </p:nvPr>
        </p:nvSpPr>
        <p:spPr>
          <a:xfrm>
            <a:off x="2209346" y="4483145"/>
            <a:ext cx="7765321" cy="1633340"/>
          </a:xfrm>
        </p:spPr>
        <p:txBody>
          <a:bodyPr>
            <a:normAutofit fontScale="90000"/>
          </a:bodyPr>
          <a:lstStyle/>
          <a:p>
            <a:pPr defTabSz="914363">
              <a:defRPr/>
            </a:pPr>
            <a:r>
              <a:rPr lang="en-US" sz="4200" dirty="0">
                <a:solidFill>
                  <a:srgbClr val="FFFFFF"/>
                </a:solidFill>
              </a:rPr>
              <a:t>Rights Of Incarcerated Individuals And Staff Under PREA </a:t>
            </a:r>
            <a:endParaRPr lang="en-US" sz="4200" b="1" dirty="0">
              <a:solidFill>
                <a:srgbClr val="FFFFFF"/>
              </a:solidFill>
              <a:latin typeface="Arial" pitchFamily="34" charset="0"/>
              <a:cs typeface="Arial" pitchFamily="34" charset="0"/>
            </a:endParaRPr>
          </a:p>
        </p:txBody>
      </p:sp>
      <p:sp>
        <p:nvSpPr>
          <p:cNvPr id="3" name="Content Placeholder 2"/>
          <p:cNvSpPr>
            <a:spLocks noGrp="1"/>
          </p:cNvSpPr>
          <p:nvPr>
            <p:ph idx="1"/>
          </p:nvPr>
        </p:nvSpPr>
        <p:spPr>
          <a:xfrm>
            <a:off x="2209347" y="741515"/>
            <a:ext cx="7765321" cy="3045558"/>
          </a:xfrm>
          <a:effectLst/>
        </p:spPr>
        <p:txBody>
          <a:bodyPr anchor="ctr">
            <a:normAutofit/>
          </a:bodyPr>
          <a:lstStyle/>
          <a:p>
            <a:pPr marL="0" indent="0">
              <a:buNone/>
            </a:pPr>
            <a:r>
              <a:rPr lang="en-US" altLang="en-US" dirty="0"/>
              <a:t>Incarcerated individuals and staff have a right to be free from retaliation from other incarcerated individuals and staff for reporting sexual abuse and sexual harassment. The Facility PREA Coordinator and PREA Committee will monitor for retaliation against incarcerated individuals and staff that provide information about allegations of sexual abuse and sexual harassment. If you become aware of retaliation against any incarcerated individual or staff, you must report it to your supervisor or facility executive staff immediately.</a:t>
            </a:r>
            <a:endParaRPr lang="en-US" dirty="0"/>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showMasterPhAnim="0">
  <p:cSld>
    <p:bg>
      <p:bgPr>
        <a:solidFill>
          <a:schemeClr val="bg1"/>
        </a:solidFill>
        <a:effectLst/>
      </p:bgPr>
    </p:bg>
    <p:spTree>
      <p:nvGrpSpPr>
        <p:cNvPr id="1" name=""/>
        <p:cNvGrpSpPr/>
        <p:nvPr/>
      </p:nvGrpSpPr>
      <p:grpSpPr>
        <a:xfrm>
          <a:off x="0" y="0"/>
          <a:ext cx="0" cy="0"/>
          <a:chOff x="0" y="0"/>
          <a:chExt cx="0" cy="0"/>
        </a:xfrm>
      </p:grpSpPr>
      <p:sp>
        <p:nvSpPr>
          <p:cNvPr id="72" name="Rectangle 71">
            <a:extLst>
              <a:ext uri="{FF2B5EF4-FFF2-40B4-BE49-F238E27FC236}">
                <a16:creationId xmlns:a16="http://schemas.microsoft.com/office/drawing/2014/main" id="{95CB840F-8E41-4CA5-B79B-25CC80AD23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000" y="0"/>
            <a:ext cx="9144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fontAlgn="base">
              <a:spcBef>
                <a:spcPct val="0"/>
              </a:spcBef>
              <a:spcAft>
                <a:spcPct val="0"/>
              </a:spcAft>
              <a:defRPr/>
            </a:pPr>
            <a:endParaRPr lang="en-US" sz="3200" dirty="0">
              <a:solidFill>
                <a:prstClr val="white"/>
              </a:solidFill>
              <a:effectLst>
                <a:outerShdw blurRad="38100" dist="38100" dir="2700000" algn="tl">
                  <a:srgbClr val="000000">
                    <a:alpha val="43137"/>
                  </a:srgbClr>
                </a:outerShdw>
              </a:effectLst>
              <a:latin typeface="Calisto MT" panose="02040603050505030304"/>
            </a:endParaRPr>
          </a:p>
        </p:txBody>
      </p:sp>
      <p:sp>
        <p:nvSpPr>
          <p:cNvPr id="3" name="Title 2"/>
          <p:cNvSpPr>
            <a:spLocks noGrp="1"/>
          </p:cNvSpPr>
          <p:nvPr>
            <p:ph type="title"/>
          </p:nvPr>
        </p:nvSpPr>
        <p:spPr>
          <a:xfrm>
            <a:off x="2209346" y="609600"/>
            <a:ext cx="2309062" cy="970450"/>
          </a:xfrm>
        </p:spPr>
        <p:txBody>
          <a:bodyPr anchor="b">
            <a:normAutofit/>
          </a:bodyPr>
          <a:lstStyle/>
          <a:p>
            <a:pPr algn="l"/>
            <a:r>
              <a:rPr lang="en-US" sz="2400" dirty="0">
                <a:ln>
                  <a:solidFill>
                    <a:srgbClr val="404040">
                      <a:alpha val="10000"/>
                    </a:srgbClr>
                  </a:solidFill>
                </a:ln>
                <a:solidFill>
                  <a:srgbClr val="DADADA"/>
                </a:solidFill>
              </a:rPr>
              <a:t>Dynamics of Sexual Abuse</a:t>
            </a:r>
          </a:p>
        </p:txBody>
      </p:sp>
      <p:sp>
        <p:nvSpPr>
          <p:cNvPr id="2" name="Content Placeholder 1"/>
          <p:cNvSpPr>
            <a:spLocks noGrp="1"/>
          </p:cNvSpPr>
          <p:nvPr>
            <p:ph idx="1"/>
          </p:nvPr>
        </p:nvSpPr>
        <p:spPr>
          <a:xfrm>
            <a:off x="2006602" y="1752600"/>
            <a:ext cx="3479799" cy="4461933"/>
          </a:xfrm>
        </p:spPr>
        <p:txBody>
          <a:bodyPr anchor="t">
            <a:normAutofit/>
          </a:bodyPr>
          <a:lstStyle/>
          <a:p>
            <a:pPr marL="0" indent="0">
              <a:buNone/>
            </a:pPr>
            <a:r>
              <a:rPr lang="en-US" sz="2400" dirty="0">
                <a:ln>
                  <a:solidFill>
                    <a:srgbClr val="404040">
                      <a:alpha val="10000"/>
                    </a:srgbClr>
                  </a:solidFill>
                </a:ln>
                <a:solidFill>
                  <a:srgbClr val="DADADA"/>
                </a:solidFill>
              </a:rPr>
              <a:t>There are some commonalities of sexual abuse that may help us understand a little more about this unfortunate problem we face in corrections.</a:t>
            </a:r>
          </a:p>
          <a:p>
            <a:endParaRPr lang="en-US" sz="1400" dirty="0">
              <a:ln>
                <a:solidFill>
                  <a:srgbClr val="404040">
                    <a:alpha val="10000"/>
                  </a:srgbClr>
                </a:solidFill>
              </a:ln>
              <a:solidFill>
                <a:srgbClr val="DADADA"/>
              </a:solidFill>
            </a:endParaRPr>
          </a:p>
        </p:txBody>
      </p:sp>
      <p:pic>
        <p:nvPicPr>
          <p:cNvPr id="166915" name="Picture 3"/>
          <p:cNvPicPr>
            <a:picLocks noChangeAspect="1" noChangeArrowheads="1"/>
          </p:cNvPicPr>
          <p:nvPr/>
        </p:nvPicPr>
        <p:blipFill>
          <a:blip r:embed="rId2" cstate="print"/>
          <a:stretch>
            <a:fillRect/>
          </a:stretch>
        </p:blipFill>
        <p:spPr bwMode="auto">
          <a:xfrm>
            <a:off x="5203755" y="893811"/>
            <a:ext cx="4981645" cy="5070376"/>
          </a:xfrm>
          <a:prstGeom prst="rect">
            <a:avLst/>
          </a:prstGeom>
          <a:noFill/>
          <a:scene3d>
            <a:camera prst="perspectiveHeroicExtremeLeftFacing"/>
            <a:lightRig rig="threePt" dir="t"/>
          </a:scene3d>
        </p:spPr>
      </p:pic>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showMasterPhAnim="0">
  <p:cSld>
    <p:bg>
      <p:bgPr>
        <a:blipFill rotWithShape="1">
          <a:blip r:embed="rId2">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9A6C2C86-63BF-47D5-AA3F-905111A238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00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defRPr/>
            </a:pPr>
            <a:endParaRPr lang="en-US" sz="3200" dirty="0">
              <a:solidFill>
                <a:prstClr val="white"/>
              </a:solidFill>
              <a:effectLst>
                <a:outerShdw blurRad="38100" dist="38100" dir="2700000" algn="tl">
                  <a:srgbClr val="000000">
                    <a:alpha val="43137"/>
                  </a:srgbClr>
                </a:outerShdw>
              </a:effectLst>
              <a:latin typeface="Calisto MT" panose="02040603050505030304"/>
            </a:endParaRPr>
          </a:p>
        </p:txBody>
      </p:sp>
      <p:sp>
        <p:nvSpPr>
          <p:cNvPr id="282626" name="Rectangle 2"/>
          <p:cNvSpPr>
            <a:spLocks noGrp="1" noChangeArrowheads="1"/>
          </p:cNvSpPr>
          <p:nvPr>
            <p:ph type="title"/>
          </p:nvPr>
        </p:nvSpPr>
        <p:spPr>
          <a:xfrm>
            <a:off x="2149509" y="1115568"/>
            <a:ext cx="2615712" cy="4626864"/>
          </a:xfrm>
        </p:spPr>
        <p:txBody>
          <a:bodyPr>
            <a:normAutofit/>
          </a:bodyPr>
          <a:lstStyle/>
          <a:p>
            <a:pPr algn="l" defTabSz="914363">
              <a:defRPr/>
            </a:pPr>
            <a:r>
              <a:rPr lang="en-US" sz="3100" dirty="0"/>
              <a:t>Dynamics of Sexual Abuse</a:t>
            </a:r>
            <a:endParaRPr lang="en-US" sz="3100" b="1" dirty="0">
              <a:latin typeface="Arial" pitchFamily="34" charset="0"/>
              <a:cs typeface="Arial" pitchFamily="34" charset="0"/>
            </a:endParaRPr>
          </a:p>
        </p:txBody>
      </p:sp>
      <p:cxnSp>
        <p:nvCxnSpPr>
          <p:cNvPr id="73" name="Straight Connector 72">
            <a:extLst>
              <a:ext uri="{FF2B5EF4-FFF2-40B4-BE49-F238E27FC236}">
                <a16:creationId xmlns:a16="http://schemas.microsoft.com/office/drawing/2014/main" id="{425A0768-3044-4AA9-A889-D2CAA68C51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14953" y="2057400"/>
            <a:ext cx="0" cy="274320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5353048" y="1115568"/>
            <a:ext cx="4684014" cy="4626864"/>
          </a:xfrm>
        </p:spPr>
        <p:txBody>
          <a:bodyPr anchor="ctr">
            <a:normAutofit/>
          </a:bodyPr>
          <a:lstStyle/>
          <a:p>
            <a:pPr marL="0" indent="0" defTabSz="914363">
              <a:buClr>
                <a:srgbClr val="BFBFBF"/>
              </a:buClr>
              <a:buNone/>
              <a:defRPr/>
            </a:pPr>
            <a:r>
              <a:rPr lang="en-US" b="1" dirty="0"/>
              <a:t>How/where does it happen?</a:t>
            </a:r>
          </a:p>
          <a:p>
            <a:pPr marL="0" indent="0" defTabSz="914363">
              <a:buClr>
                <a:srgbClr val="BFBFBF"/>
              </a:buClr>
              <a:buNone/>
              <a:defRPr/>
            </a:pPr>
            <a:r>
              <a:rPr lang="en-US" dirty="0"/>
              <a:t>Causes (How) of sexual violence:</a:t>
            </a:r>
          </a:p>
          <a:p>
            <a:pPr marL="461963" indent="-457200" defTabSz="914363">
              <a:buFont typeface="Arial" panose="020B0604020202020204" pitchFamily="34" charset="0"/>
              <a:buChar char="•"/>
              <a:defRPr/>
            </a:pPr>
            <a:r>
              <a:rPr lang="en-US" dirty="0"/>
              <a:t>Interpersonal conflicts </a:t>
            </a:r>
          </a:p>
          <a:p>
            <a:pPr marL="461963" indent="-457200" defTabSz="914363">
              <a:buFont typeface="Arial" panose="020B0604020202020204" pitchFamily="34" charset="0"/>
              <a:buChar char="•"/>
              <a:defRPr/>
            </a:pPr>
            <a:r>
              <a:rPr lang="en-US" dirty="0"/>
              <a:t>Exploitive nature of inmate culture </a:t>
            </a:r>
          </a:p>
          <a:p>
            <a:pPr marL="461963" indent="-457200" defTabSz="914363">
              <a:buFont typeface="Arial" panose="020B0604020202020204" pitchFamily="34" charset="0"/>
              <a:buChar char="•"/>
              <a:defRPr/>
            </a:pPr>
            <a:r>
              <a:rPr lang="en-US" dirty="0"/>
              <a:t>Pursuit of power </a:t>
            </a:r>
          </a:p>
          <a:p>
            <a:pPr marL="461963" indent="-457200" defTabSz="914363">
              <a:buFont typeface="Arial" panose="020B0604020202020204" pitchFamily="34" charset="0"/>
              <a:buChar char="•"/>
              <a:defRPr/>
            </a:pPr>
            <a:r>
              <a:rPr lang="en-US" dirty="0"/>
              <a:t>Respect </a:t>
            </a:r>
          </a:p>
          <a:p>
            <a:pPr marL="461963" indent="-457200" defTabSz="914363">
              <a:buFont typeface="Arial" panose="020B0604020202020204" pitchFamily="34" charset="0"/>
              <a:buChar char="•"/>
              <a:defRPr/>
            </a:pPr>
            <a:r>
              <a:rPr lang="en-US" dirty="0"/>
              <a:t>Sex as a commodity </a:t>
            </a:r>
          </a:p>
          <a:p>
            <a:pPr marL="461963" indent="-457200" defTabSz="914363">
              <a:buFont typeface="Arial" panose="020B0604020202020204" pitchFamily="34" charset="0"/>
              <a:buChar char="•"/>
              <a:defRPr/>
            </a:pPr>
            <a:r>
              <a:rPr lang="en-US" dirty="0"/>
              <a:t>Forced abstinence</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showMasterPhAnim="0">
  <p:cSld>
    <p:bg>
      <p:bgPr>
        <a:solidFill>
          <a:schemeClr val="bg2"/>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1C3D9BD5-A493-4B97-963D-60135D5338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000" y="0"/>
            <a:ext cx="9144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fontAlgn="base">
              <a:spcBef>
                <a:spcPct val="0"/>
              </a:spcBef>
              <a:spcAft>
                <a:spcPct val="0"/>
              </a:spcAft>
              <a:defRPr/>
            </a:pPr>
            <a:endParaRPr lang="en-US" sz="3200" dirty="0">
              <a:solidFill>
                <a:prstClr val="white"/>
              </a:solidFill>
              <a:effectLst>
                <a:outerShdw blurRad="38100" dist="38100" dir="2700000" algn="tl">
                  <a:srgbClr val="000000">
                    <a:alpha val="43137"/>
                  </a:srgbClr>
                </a:outerShdw>
              </a:effectLst>
              <a:latin typeface="Calisto MT" panose="02040603050505030304"/>
            </a:endParaRPr>
          </a:p>
        </p:txBody>
      </p:sp>
      <p:sp useBgFill="1">
        <p:nvSpPr>
          <p:cNvPr id="73" name="Rectangle 72">
            <a:extLst>
              <a:ext uri="{FF2B5EF4-FFF2-40B4-BE49-F238E27FC236}">
                <a16:creationId xmlns:a16="http://schemas.microsoft.com/office/drawing/2014/main" id="{1F759AF4-E342-4E60-8A32-C44A328F2F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1765173" y="320040"/>
            <a:ext cx="8661654" cy="6217920"/>
          </a:xfrm>
          <a:prstGeom prst="rect">
            <a:avLst/>
          </a:prstGeom>
          <a:ln w="15875" cap="sq" cmpd="sng">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defRPr/>
            </a:pPr>
            <a:endParaRPr lang="en-US" sz="3200" dirty="0">
              <a:solidFill>
                <a:prstClr val="white"/>
              </a:solidFill>
              <a:effectLst>
                <a:outerShdw blurRad="38100" dist="38100" dir="2700000" algn="tl">
                  <a:srgbClr val="000000">
                    <a:alpha val="43137"/>
                  </a:srgbClr>
                </a:outerShdw>
              </a:effectLst>
              <a:latin typeface="Calisto MT" panose="02040603050505030304"/>
            </a:endParaRPr>
          </a:p>
        </p:txBody>
      </p:sp>
      <p:sp>
        <p:nvSpPr>
          <p:cNvPr id="282626" name="Rectangle 2"/>
          <p:cNvSpPr>
            <a:spLocks noGrp="1" noChangeArrowheads="1"/>
          </p:cNvSpPr>
          <p:nvPr>
            <p:ph type="title"/>
          </p:nvPr>
        </p:nvSpPr>
        <p:spPr>
          <a:xfrm>
            <a:off x="7174991" y="1023258"/>
            <a:ext cx="2799676" cy="4570457"/>
          </a:xfrm>
          <a:effectLst/>
        </p:spPr>
        <p:txBody>
          <a:bodyPr>
            <a:normAutofit/>
          </a:bodyPr>
          <a:lstStyle/>
          <a:p>
            <a:pPr algn="l" defTabSz="914363">
              <a:defRPr/>
            </a:pPr>
            <a:r>
              <a:rPr lang="en-US" dirty="0"/>
              <a:t>Dynamics of Sexual Abuse</a:t>
            </a:r>
            <a:endParaRPr lang="en-US" b="1" dirty="0">
              <a:latin typeface="Arial" pitchFamily="34" charset="0"/>
              <a:cs typeface="Arial" pitchFamily="34" charset="0"/>
            </a:endParaRPr>
          </a:p>
        </p:txBody>
      </p:sp>
      <p:sp>
        <p:nvSpPr>
          <p:cNvPr id="3" name="Content Placeholder 2"/>
          <p:cNvSpPr>
            <a:spLocks noGrp="1"/>
          </p:cNvSpPr>
          <p:nvPr>
            <p:ph idx="1"/>
          </p:nvPr>
        </p:nvSpPr>
        <p:spPr>
          <a:xfrm>
            <a:off x="2209346" y="1023258"/>
            <a:ext cx="4519234" cy="4570457"/>
          </a:xfrm>
          <a:effectLst/>
        </p:spPr>
        <p:txBody>
          <a:bodyPr anchor="ctr">
            <a:normAutofit/>
          </a:bodyPr>
          <a:lstStyle/>
          <a:p>
            <a:pPr marL="0" indent="0" defTabSz="914363">
              <a:buClr>
                <a:srgbClr val="BFBFBF"/>
              </a:buClr>
              <a:buNone/>
              <a:defRPr/>
            </a:pPr>
            <a:r>
              <a:rPr lang="en-US" b="1" dirty="0"/>
              <a:t>How/where does it happen?</a:t>
            </a:r>
          </a:p>
          <a:p>
            <a:pPr marL="0" indent="0" defTabSz="914363">
              <a:buClr>
                <a:srgbClr val="BFBFBF"/>
              </a:buClr>
              <a:buNone/>
              <a:defRPr/>
            </a:pPr>
            <a:endParaRPr lang="en-US" dirty="0"/>
          </a:p>
          <a:p>
            <a:pPr marL="0" indent="0" defTabSz="914363">
              <a:buClr>
                <a:srgbClr val="BFBFBF"/>
              </a:buClr>
              <a:buNone/>
              <a:defRPr/>
            </a:pPr>
            <a:r>
              <a:rPr lang="en-US" i="1" dirty="0"/>
              <a:t>Where</a:t>
            </a:r>
            <a:r>
              <a:rPr lang="en-US" dirty="0"/>
              <a:t> sexual violence happens:</a:t>
            </a:r>
          </a:p>
          <a:p>
            <a:pPr marL="457200" indent="-457200" defTabSz="914363">
              <a:buFont typeface="Arial" panose="020B0604020202020204" pitchFamily="34" charset="0"/>
              <a:buChar char="•"/>
              <a:defRPr/>
            </a:pPr>
            <a:r>
              <a:rPr lang="en-US" dirty="0"/>
              <a:t>Multi-person housing </a:t>
            </a:r>
          </a:p>
          <a:p>
            <a:pPr marL="457200" indent="-457200" defTabSz="914363">
              <a:buFont typeface="Arial" panose="020B0604020202020204" pitchFamily="34" charset="0"/>
              <a:buChar char="•"/>
              <a:defRPr/>
            </a:pPr>
            <a:r>
              <a:rPr lang="en-US" dirty="0"/>
              <a:t>Chapel </a:t>
            </a:r>
          </a:p>
          <a:p>
            <a:pPr marL="457200" indent="-457200" defTabSz="914363">
              <a:buFont typeface="Arial" panose="020B0604020202020204" pitchFamily="34" charset="0"/>
              <a:buChar char="•"/>
              <a:defRPr/>
            </a:pPr>
            <a:r>
              <a:rPr lang="en-US" dirty="0"/>
              <a:t>Showers </a:t>
            </a:r>
          </a:p>
          <a:p>
            <a:pPr marL="457200" indent="-457200" defTabSz="914363">
              <a:buFont typeface="Arial" panose="020B0604020202020204" pitchFamily="34" charset="0"/>
              <a:buChar char="•"/>
              <a:defRPr/>
            </a:pPr>
            <a:r>
              <a:rPr lang="en-US" dirty="0"/>
              <a:t>Kitchens </a:t>
            </a:r>
          </a:p>
          <a:p>
            <a:pPr marL="457200" indent="-457200" defTabSz="914363">
              <a:buFont typeface="Arial" panose="020B0604020202020204" pitchFamily="34" charset="0"/>
              <a:buChar char="•"/>
              <a:defRPr/>
            </a:pPr>
            <a:r>
              <a:rPr lang="en-US" dirty="0"/>
              <a:t>Work areas</a:t>
            </a:r>
          </a:p>
          <a:p>
            <a:pPr marL="457200" indent="-457200" defTabSz="914363">
              <a:buFont typeface="Arial" panose="020B0604020202020204" pitchFamily="34" charset="0"/>
              <a:buChar char="•"/>
              <a:defRPr/>
            </a:pPr>
            <a:r>
              <a:rPr lang="en-US" dirty="0"/>
              <a:t>Cells </a:t>
            </a:r>
          </a:p>
          <a:p>
            <a:pPr marL="457200" indent="-457200" defTabSz="914363">
              <a:buFont typeface="Arial" panose="020B0604020202020204" pitchFamily="34" charset="0"/>
              <a:buChar char="•"/>
              <a:defRPr/>
            </a:pPr>
            <a:r>
              <a:rPr lang="en-US" dirty="0"/>
              <a:t>Day-rooms</a:t>
            </a:r>
          </a:p>
        </p:txBody>
      </p:sp>
      <p:cxnSp>
        <p:nvCxnSpPr>
          <p:cNvPr id="75" name="Straight Connector 74">
            <a:extLst>
              <a:ext uri="{FF2B5EF4-FFF2-40B4-BE49-F238E27FC236}">
                <a16:creationId xmlns:a16="http://schemas.microsoft.com/office/drawing/2014/main" id="{A49B2805-6469-407A-A68A-BB85AC8A859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941722" y="2057399"/>
            <a:ext cx="0" cy="27432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3012670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C224410-FF86-4FBB-A05E-61232D4B13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000" y="0"/>
            <a:ext cx="9144000" cy="6858000"/>
          </a:xfrm>
          <a:prstGeom prst="rect">
            <a:avLst/>
          </a:prstGeom>
          <a:solidFill>
            <a:schemeClr val="bg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defRPr/>
            </a:pPr>
            <a:endParaRPr lang="en-US" sz="3200" dirty="0">
              <a:solidFill>
                <a:prstClr val="white"/>
              </a:solidFill>
              <a:effectLst>
                <a:outerShdw blurRad="38100" dist="38100" dir="2700000" algn="tl">
                  <a:srgbClr val="000000">
                    <a:alpha val="43137"/>
                  </a:srgbClr>
                </a:outerShdw>
              </a:effectLst>
              <a:latin typeface="Calisto MT" panose="02040603050505030304"/>
            </a:endParaRPr>
          </a:p>
        </p:txBody>
      </p:sp>
      <p:sp useBgFill="1">
        <p:nvSpPr>
          <p:cNvPr id="10" name="Freeform: Shape 9">
            <a:extLst>
              <a:ext uri="{FF2B5EF4-FFF2-40B4-BE49-F238E27FC236}">
                <a16:creationId xmlns:a16="http://schemas.microsoft.com/office/drawing/2014/main" id="{F3BDD110-869E-4A8C-9250-C7AE5C8408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9476" y="-2"/>
            <a:ext cx="4566524" cy="6858002"/>
          </a:xfrm>
          <a:custGeom>
            <a:avLst/>
            <a:gdLst>
              <a:gd name="connsiteX0" fmla="*/ 0 w 6088698"/>
              <a:gd name="connsiteY0" fmla="*/ 0 h 6858002"/>
              <a:gd name="connsiteX1" fmla="*/ 2610464 w 6088698"/>
              <a:gd name="connsiteY1" fmla="*/ 0 h 6858002"/>
              <a:gd name="connsiteX2" fmla="*/ 2610464 w 6088698"/>
              <a:gd name="connsiteY2" fmla="*/ 3 h 6858002"/>
              <a:gd name="connsiteX3" fmla="*/ 5749313 w 6088698"/>
              <a:gd name="connsiteY3" fmla="*/ 3 h 6858002"/>
              <a:gd name="connsiteX4" fmla="*/ 5749313 w 6088698"/>
              <a:gd name="connsiteY4" fmla="*/ 4 h 6858002"/>
              <a:gd name="connsiteX5" fmla="*/ 5740011 w 6088698"/>
              <a:gd name="connsiteY5" fmla="*/ 4 h 6858002"/>
              <a:gd name="connsiteX6" fmla="*/ 5748114 w 6088698"/>
              <a:gd name="connsiteY6" fmla="*/ 40466 h 6858002"/>
              <a:gd name="connsiteX7" fmla="*/ 5771963 w 6088698"/>
              <a:gd name="connsiteY7" fmla="*/ 159110 h 6858002"/>
              <a:gd name="connsiteX8" fmla="*/ 5788633 w 6088698"/>
              <a:gd name="connsiteY8" fmla="*/ 245521 h 6858002"/>
              <a:gd name="connsiteX9" fmla="*/ 5806229 w 6088698"/>
              <a:gd name="connsiteY9" fmla="*/ 348391 h 6858002"/>
              <a:gd name="connsiteX10" fmla="*/ 5827299 w 6088698"/>
              <a:gd name="connsiteY10" fmla="*/ 470463 h 6858002"/>
              <a:gd name="connsiteX11" fmla="*/ 5849526 w 6088698"/>
              <a:gd name="connsiteY11" fmla="*/ 605566 h 6858002"/>
              <a:gd name="connsiteX12" fmla="*/ 5872911 w 6088698"/>
              <a:gd name="connsiteY12" fmla="*/ 757813 h 6858002"/>
              <a:gd name="connsiteX13" fmla="*/ 5897684 w 6088698"/>
              <a:gd name="connsiteY13" fmla="*/ 923777 h 6858002"/>
              <a:gd name="connsiteX14" fmla="*/ 5922459 w 6088698"/>
              <a:gd name="connsiteY14" fmla="*/ 1104142 h 6858002"/>
              <a:gd name="connsiteX15" fmla="*/ 5947695 w 6088698"/>
              <a:gd name="connsiteY15" fmla="*/ 1296166 h 6858002"/>
              <a:gd name="connsiteX16" fmla="*/ 5971079 w 6088698"/>
              <a:gd name="connsiteY16" fmla="*/ 1503278 h 6858002"/>
              <a:gd name="connsiteX17" fmla="*/ 5993538 w 6088698"/>
              <a:gd name="connsiteY17" fmla="*/ 1719991 h 6858002"/>
              <a:gd name="connsiteX18" fmla="*/ 6013913 w 6088698"/>
              <a:gd name="connsiteY18" fmla="*/ 1949048 h 6858002"/>
              <a:gd name="connsiteX19" fmla="*/ 6033361 w 6088698"/>
              <a:gd name="connsiteY19" fmla="*/ 2187706 h 6858002"/>
              <a:gd name="connsiteX20" fmla="*/ 6051654 w 6088698"/>
              <a:gd name="connsiteY20" fmla="*/ 2436652 h 6858002"/>
              <a:gd name="connsiteX21" fmla="*/ 6058136 w 6088698"/>
              <a:gd name="connsiteY21" fmla="*/ 2564211 h 6858002"/>
              <a:gd name="connsiteX22" fmla="*/ 6065314 w 6088698"/>
              <a:gd name="connsiteY22" fmla="*/ 2694512 h 6858002"/>
              <a:gd name="connsiteX23" fmla="*/ 6072027 w 6088698"/>
              <a:gd name="connsiteY23" fmla="*/ 2826871 h 6858002"/>
              <a:gd name="connsiteX24" fmla="*/ 6076427 w 6088698"/>
              <a:gd name="connsiteY24" fmla="*/ 2959917 h 6858002"/>
              <a:gd name="connsiteX25" fmla="*/ 6080363 w 6088698"/>
              <a:gd name="connsiteY25" fmla="*/ 3095705 h 6858002"/>
              <a:gd name="connsiteX26" fmla="*/ 6084530 w 6088698"/>
              <a:gd name="connsiteY26" fmla="*/ 3232865 h 6858002"/>
              <a:gd name="connsiteX27" fmla="*/ 6087308 w 6088698"/>
              <a:gd name="connsiteY27" fmla="*/ 3372768 h 6858002"/>
              <a:gd name="connsiteX28" fmla="*/ 6087308 w 6088698"/>
              <a:gd name="connsiteY28" fmla="*/ 3514043 h 6858002"/>
              <a:gd name="connsiteX29" fmla="*/ 6088698 w 6088698"/>
              <a:gd name="connsiteY29" fmla="*/ 3656689 h 6858002"/>
              <a:gd name="connsiteX30" fmla="*/ 6087308 w 6088698"/>
              <a:gd name="connsiteY30" fmla="*/ 3800707 h 6858002"/>
              <a:gd name="connsiteX31" fmla="*/ 6084530 w 6088698"/>
              <a:gd name="connsiteY31" fmla="*/ 3946783 h 6858002"/>
              <a:gd name="connsiteX32" fmla="*/ 6081983 w 6088698"/>
              <a:gd name="connsiteY32" fmla="*/ 4092858 h 6858002"/>
              <a:gd name="connsiteX33" fmla="*/ 6076427 w 6088698"/>
              <a:gd name="connsiteY33" fmla="*/ 4240991 h 6858002"/>
              <a:gd name="connsiteX34" fmla="*/ 6070639 w 6088698"/>
              <a:gd name="connsiteY34" fmla="*/ 4390495 h 6858002"/>
              <a:gd name="connsiteX35" fmla="*/ 6063924 w 6088698"/>
              <a:gd name="connsiteY35" fmla="*/ 4540000 h 6858002"/>
              <a:gd name="connsiteX36" fmla="*/ 6054432 w 6088698"/>
              <a:gd name="connsiteY36" fmla="*/ 4690876 h 6858002"/>
              <a:gd name="connsiteX37" fmla="*/ 6043086 w 6088698"/>
              <a:gd name="connsiteY37" fmla="*/ 4843123 h 6858002"/>
              <a:gd name="connsiteX38" fmla="*/ 6032204 w 6088698"/>
              <a:gd name="connsiteY38" fmla="*/ 4996057 h 6858002"/>
              <a:gd name="connsiteX39" fmla="*/ 6018313 w 6088698"/>
              <a:gd name="connsiteY39" fmla="*/ 5148990 h 6858002"/>
              <a:gd name="connsiteX40" fmla="*/ 6001642 w 6088698"/>
              <a:gd name="connsiteY40" fmla="*/ 5303981 h 6858002"/>
              <a:gd name="connsiteX41" fmla="*/ 5984972 w 6088698"/>
              <a:gd name="connsiteY41" fmla="*/ 5456914 h 6858002"/>
              <a:gd name="connsiteX42" fmla="*/ 5965754 w 6088698"/>
              <a:gd name="connsiteY42" fmla="*/ 5612591 h 6858002"/>
              <a:gd name="connsiteX43" fmla="*/ 5944685 w 6088698"/>
              <a:gd name="connsiteY43" fmla="*/ 5768953 h 6858002"/>
              <a:gd name="connsiteX44" fmla="*/ 5922459 w 6088698"/>
              <a:gd name="connsiteY44" fmla="*/ 5923258 h 6858002"/>
              <a:gd name="connsiteX45" fmla="*/ 5896527 w 6088698"/>
              <a:gd name="connsiteY45" fmla="*/ 6079621 h 6858002"/>
              <a:gd name="connsiteX46" fmla="*/ 5868743 w 6088698"/>
              <a:gd name="connsiteY46" fmla="*/ 6235297 h 6858002"/>
              <a:gd name="connsiteX47" fmla="*/ 5841190 w 6088698"/>
              <a:gd name="connsiteY47" fmla="*/ 6391660 h 6858002"/>
              <a:gd name="connsiteX48" fmla="*/ 5809008 w 6088698"/>
              <a:gd name="connsiteY48" fmla="*/ 6547336 h 6858002"/>
              <a:gd name="connsiteX49" fmla="*/ 5776130 w 6088698"/>
              <a:gd name="connsiteY49" fmla="*/ 6702327 h 6858002"/>
              <a:gd name="connsiteX50" fmla="*/ 5741633 w 6088698"/>
              <a:gd name="connsiteY50" fmla="*/ 6858002 h 6858002"/>
              <a:gd name="connsiteX51" fmla="*/ 2610464 w 6088698"/>
              <a:gd name="connsiteY51" fmla="*/ 6858002 h 6858002"/>
              <a:gd name="connsiteX52" fmla="*/ 0 w 6088698"/>
              <a:gd name="connsiteY52" fmla="*/ 6858002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6088698" h="6858002">
                <a:moveTo>
                  <a:pt x="0" y="0"/>
                </a:moveTo>
                <a:lnTo>
                  <a:pt x="2610464" y="0"/>
                </a:lnTo>
                <a:lnTo>
                  <a:pt x="2610464" y="3"/>
                </a:lnTo>
                <a:lnTo>
                  <a:pt x="5749313" y="3"/>
                </a:lnTo>
                <a:lnTo>
                  <a:pt x="5749313" y="4"/>
                </a:lnTo>
                <a:lnTo>
                  <a:pt x="5740011" y="4"/>
                </a:lnTo>
                <a:lnTo>
                  <a:pt x="5748114" y="40466"/>
                </a:lnTo>
                <a:lnTo>
                  <a:pt x="5771963" y="159110"/>
                </a:lnTo>
                <a:lnTo>
                  <a:pt x="5788633" y="245521"/>
                </a:lnTo>
                <a:lnTo>
                  <a:pt x="5806229" y="348391"/>
                </a:lnTo>
                <a:lnTo>
                  <a:pt x="5827299" y="470463"/>
                </a:lnTo>
                <a:lnTo>
                  <a:pt x="5849526" y="605566"/>
                </a:lnTo>
                <a:lnTo>
                  <a:pt x="5872911" y="757813"/>
                </a:lnTo>
                <a:lnTo>
                  <a:pt x="5897684" y="923777"/>
                </a:lnTo>
                <a:lnTo>
                  <a:pt x="5922459" y="1104142"/>
                </a:lnTo>
                <a:lnTo>
                  <a:pt x="5947695" y="1296166"/>
                </a:lnTo>
                <a:lnTo>
                  <a:pt x="5971079" y="1503278"/>
                </a:lnTo>
                <a:lnTo>
                  <a:pt x="5993538" y="1719991"/>
                </a:lnTo>
                <a:lnTo>
                  <a:pt x="6013913" y="1949048"/>
                </a:lnTo>
                <a:lnTo>
                  <a:pt x="6033361" y="2187706"/>
                </a:lnTo>
                <a:lnTo>
                  <a:pt x="6051654" y="2436652"/>
                </a:lnTo>
                <a:lnTo>
                  <a:pt x="6058136" y="2564211"/>
                </a:lnTo>
                <a:lnTo>
                  <a:pt x="6065314" y="2694512"/>
                </a:lnTo>
                <a:lnTo>
                  <a:pt x="6072027" y="2826871"/>
                </a:lnTo>
                <a:lnTo>
                  <a:pt x="6076427" y="2959917"/>
                </a:lnTo>
                <a:lnTo>
                  <a:pt x="6080363" y="3095705"/>
                </a:lnTo>
                <a:lnTo>
                  <a:pt x="6084530" y="3232865"/>
                </a:lnTo>
                <a:lnTo>
                  <a:pt x="6087308" y="3372768"/>
                </a:lnTo>
                <a:lnTo>
                  <a:pt x="6087308" y="3514043"/>
                </a:lnTo>
                <a:lnTo>
                  <a:pt x="6088698" y="3656689"/>
                </a:lnTo>
                <a:lnTo>
                  <a:pt x="6087308" y="3800707"/>
                </a:lnTo>
                <a:lnTo>
                  <a:pt x="6084530" y="3946783"/>
                </a:lnTo>
                <a:lnTo>
                  <a:pt x="6081983" y="4092858"/>
                </a:lnTo>
                <a:lnTo>
                  <a:pt x="6076427" y="4240991"/>
                </a:lnTo>
                <a:lnTo>
                  <a:pt x="6070639" y="4390495"/>
                </a:lnTo>
                <a:lnTo>
                  <a:pt x="6063924" y="4540000"/>
                </a:lnTo>
                <a:lnTo>
                  <a:pt x="6054432" y="4690876"/>
                </a:lnTo>
                <a:lnTo>
                  <a:pt x="6043086" y="4843123"/>
                </a:lnTo>
                <a:lnTo>
                  <a:pt x="6032204" y="4996057"/>
                </a:lnTo>
                <a:lnTo>
                  <a:pt x="6018313" y="5148990"/>
                </a:lnTo>
                <a:lnTo>
                  <a:pt x="6001642" y="5303981"/>
                </a:lnTo>
                <a:lnTo>
                  <a:pt x="5984972" y="5456914"/>
                </a:lnTo>
                <a:lnTo>
                  <a:pt x="5965754" y="5612591"/>
                </a:lnTo>
                <a:lnTo>
                  <a:pt x="5944685" y="5768953"/>
                </a:lnTo>
                <a:lnTo>
                  <a:pt x="5922459" y="5923258"/>
                </a:lnTo>
                <a:lnTo>
                  <a:pt x="5896527" y="6079621"/>
                </a:lnTo>
                <a:lnTo>
                  <a:pt x="5868743" y="6235297"/>
                </a:lnTo>
                <a:lnTo>
                  <a:pt x="5841190" y="6391660"/>
                </a:lnTo>
                <a:lnTo>
                  <a:pt x="5809008" y="6547336"/>
                </a:lnTo>
                <a:lnTo>
                  <a:pt x="5776130" y="6702327"/>
                </a:lnTo>
                <a:lnTo>
                  <a:pt x="5741633" y="6858002"/>
                </a:lnTo>
                <a:lnTo>
                  <a:pt x="2610464" y="6858002"/>
                </a:lnTo>
                <a:lnTo>
                  <a:pt x="0" y="6858002"/>
                </a:lnTo>
                <a:close/>
              </a:path>
            </a:pathLst>
          </a:custGeom>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base">
              <a:spcBef>
                <a:spcPct val="0"/>
              </a:spcBef>
              <a:spcAft>
                <a:spcPct val="0"/>
              </a:spcAft>
              <a:defRPr/>
            </a:pPr>
            <a:endParaRPr lang="en-US" sz="3200" dirty="0">
              <a:solidFill>
                <a:prstClr val="white"/>
              </a:solidFill>
              <a:effectLst>
                <a:outerShdw blurRad="38100" dist="38100" dir="2700000" algn="tl">
                  <a:srgbClr val="000000">
                    <a:alpha val="43137"/>
                  </a:srgbClr>
                </a:outerShdw>
              </a:effectLst>
              <a:latin typeface="Calisto MT" panose="02040603050505030304"/>
            </a:endParaRPr>
          </a:p>
        </p:txBody>
      </p:sp>
      <p:sp>
        <p:nvSpPr>
          <p:cNvPr id="2" name="Title 1"/>
          <p:cNvSpPr>
            <a:spLocks noGrp="1"/>
          </p:cNvSpPr>
          <p:nvPr>
            <p:ph type="title"/>
          </p:nvPr>
        </p:nvSpPr>
        <p:spPr>
          <a:xfrm>
            <a:off x="2199379" y="1118809"/>
            <a:ext cx="3503600" cy="4747683"/>
          </a:xfrm>
        </p:spPr>
        <p:txBody>
          <a:bodyPr anchor="ctr">
            <a:normAutofit/>
          </a:bodyPr>
          <a:lstStyle/>
          <a:p>
            <a:pPr algn="l"/>
            <a:r>
              <a:rPr lang="en-US" sz="4200" dirty="0"/>
              <a:t>Topics</a:t>
            </a:r>
          </a:p>
        </p:txBody>
      </p:sp>
      <p:sp>
        <p:nvSpPr>
          <p:cNvPr id="3" name="Content Placeholder 2"/>
          <p:cNvSpPr>
            <a:spLocks noGrp="1"/>
          </p:cNvSpPr>
          <p:nvPr>
            <p:ph idx="1"/>
          </p:nvPr>
        </p:nvSpPr>
        <p:spPr>
          <a:xfrm>
            <a:off x="6398077" y="1118810"/>
            <a:ext cx="3787323" cy="4747681"/>
          </a:xfrm>
          <a:effectLst/>
        </p:spPr>
        <p:txBody>
          <a:bodyPr anchor="ctr">
            <a:normAutofit/>
          </a:bodyPr>
          <a:lstStyle/>
          <a:p>
            <a:pPr marL="45720" indent="0">
              <a:buNone/>
            </a:pPr>
            <a:r>
              <a:rPr lang="en-US" dirty="0">
                <a:solidFill>
                  <a:schemeClr val="tx1"/>
                </a:solidFill>
              </a:rPr>
              <a:t>Prison Rape Elimination Act Purpose</a:t>
            </a:r>
          </a:p>
          <a:p>
            <a:pPr marL="45720" indent="0">
              <a:buNone/>
            </a:pPr>
            <a:r>
              <a:rPr lang="en-US" dirty="0">
                <a:solidFill>
                  <a:schemeClr val="tx1"/>
                </a:solidFill>
              </a:rPr>
              <a:t>Zero Tolerance Policy</a:t>
            </a:r>
          </a:p>
          <a:p>
            <a:pPr marL="45720" indent="0">
              <a:buNone/>
            </a:pPr>
            <a:r>
              <a:rPr lang="en-US" dirty="0">
                <a:solidFill>
                  <a:schemeClr val="tx1"/>
                </a:solidFill>
              </a:rPr>
              <a:t>Dynamics of Sexual Abuse</a:t>
            </a:r>
          </a:p>
          <a:p>
            <a:pPr marL="45720" indent="0">
              <a:buNone/>
            </a:pPr>
            <a:r>
              <a:rPr lang="en-US" dirty="0">
                <a:solidFill>
                  <a:schemeClr val="tx1"/>
                </a:solidFill>
              </a:rPr>
              <a:t>Prevention, Detection, Reporting, Responding</a:t>
            </a:r>
          </a:p>
          <a:p>
            <a:pPr marL="45720" indent="0">
              <a:buNone/>
            </a:pPr>
            <a:r>
              <a:rPr lang="en-US" dirty="0">
                <a:solidFill>
                  <a:schemeClr val="tx1"/>
                </a:solidFill>
              </a:rPr>
              <a:t>Reactions of Victims</a:t>
            </a:r>
          </a:p>
          <a:p>
            <a:pPr marL="45720" indent="0">
              <a:buNone/>
            </a:pPr>
            <a:r>
              <a:rPr lang="en-US" dirty="0">
                <a:solidFill>
                  <a:schemeClr val="tx1"/>
                </a:solidFill>
              </a:rPr>
              <a:t>Avoid Inappropriate Relationships</a:t>
            </a:r>
          </a:p>
          <a:p>
            <a:pPr marL="45720" indent="0">
              <a:buNone/>
            </a:pPr>
            <a:r>
              <a:rPr lang="en-US" dirty="0">
                <a:solidFill>
                  <a:schemeClr val="tx1"/>
                </a:solidFill>
              </a:rPr>
              <a:t>Laws for Reporting and Consent</a:t>
            </a:r>
          </a:p>
          <a:p>
            <a:pPr marL="45720" indent="0">
              <a:buNone/>
            </a:pPr>
            <a:r>
              <a:rPr lang="en-US" dirty="0">
                <a:solidFill>
                  <a:schemeClr val="tx1"/>
                </a:solidFill>
              </a:rPr>
              <a:t>Procedures Based on Population</a:t>
            </a:r>
          </a:p>
          <a:p>
            <a:pPr marL="45720" indent="0">
              <a:buNone/>
            </a:pPr>
            <a:endParaRPr lang="en-US" dirty="0">
              <a:solidFill>
                <a:schemeClr val="tx1"/>
              </a:solidFill>
            </a:endParaRPr>
          </a:p>
          <a:p>
            <a:pPr marL="45720" indent="0">
              <a:buNone/>
            </a:pPr>
            <a:endParaRPr lang="en-US" dirty="0">
              <a:solidFill>
                <a:schemeClr val="tx1"/>
              </a:solidFill>
            </a:endParaRPr>
          </a:p>
        </p:txBody>
      </p:sp>
    </p:spTree>
    <p:extLst>
      <p:ext uri="{BB962C8B-B14F-4D97-AF65-F5344CB8AC3E}">
        <p14:creationId xmlns:p14="http://schemas.microsoft.com/office/powerpoint/2010/main" val="11183503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2626" name="Rectangle 2"/>
          <p:cNvSpPr>
            <a:spLocks noGrp="1" noChangeArrowheads="1"/>
          </p:cNvSpPr>
          <p:nvPr>
            <p:ph type="title"/>
          </p:nvPr>
        </p:nvSpPr>
        <p:spPr/>
        <p:txBody>
          <a:bodyPr/>
          <a:lstStyle/>
          <a:p>
            <a:pPr defTabSz="914363">
              <a:defRPr/>
            </a:pPr>
            <a:r>
              <a:rPr lang="en-US" dirty="0"/>
              <a:t>Dynamics of Sexual Abuse</a:t>
            </a:r>
            <a:endParaRPr b="1" dirty="0">
              <a:solidFill>
                <a:schemeClr val="tx1"/>
              </a:solidFill>
              <a:latin typeface="Arial" pitchFamily="34" charset="0"/>
              <a:cs typeface="Arial" pitchFamily="34" charset="0"/>
            </a:endParaRPr>
          </a:p>
        </p:txBody>
      </p:sp>
      <p:sp>
        <p:nvSpPr>
          <p:cNvPr id="282627" name="Rectangle 3"/>
          <p:cNvSpPr>
            <a:spLocks noGrp="1" noChangeArrowheads="1"/>
          </p:cNvSpPr>
          <p:nvPr>
            <p:ph idx="1"/>
          </p:nvPr>
        </p:nvSpPr>
        <p:spPr/>
        <p:txBody>
          <a:bodyPr rtlCol="0">
            <a:normAutofit/>
          </a:bodyPr>
          <a:lstStyle/>
          <a:p>
            <a:pPr marL="0" indent="0" defTabSz="914363">
              <a:buNone/>
              <a:defRPr/>
            </a:pPr>
            <a:r>
              <a:rPr lang="en-US" b="1" dirty="0"/>
              <a:t>Why do women engage in sexual activity (coercive and non-coercive) in custody?</a:t>
            </a:r>
          </a:p>
          <a:p>
            <a:pPr defTabSz="914363">
              <a:spcAft>
                <a:spcPts val="0"/>
              </a:spcAft>
              <a:defRPr/>
            </a:pPr>
            <a:endParaRPr lang="en-US" dirty="0"/>
          </a:p>
          <a:p>
            <a:pPr marL="457200" indent="-457200" defTabSz="914363">
              <a:spcAft>
                <a:spcPts val="0"/>
              </a:spcAft>
              <a:buFont typeface="Arial" panose="020B0604020202020204" pitchFamily="34" charset="0"/>
              <a:buChar char="•"/>
              <a:defRPr/>
            </a:pPr>
            <a:r>
              <a:rPr lang="en-US" sz="2400" dirty="0"/>
              <a:t>Inappropriate sexualization </a:t>
            </a:r>
          </a:p>
          <a:p>
            <a:pPr marL="457200" indent="-457200" defTabSz="914363">
              <a:spcAft>
                <a:spcPts val="0"/>
              </a:spcAft>
              <a:buFont typeface="Arial" panose="020B0604020202020204" pitchFamily="34" charset="0"/>
              <a:buChar char="•"/>
              <a:defRPr/>
            </a:pPr>
            <a:r>
              <a:rPr lang="en-US" sz="2400" dirty="0"/>
              <a:t>Sex as “love” or as a commodity </a:t>
            </a:r>
          </a:p>
          <a:p>
            <a:pPr marL="457200" indent="-457200" defTabSz="914363">
              <a:spcAft>
                <a:spcPts val="0"/>
              </a:spcAft>
              <a:buFont typeface="Arial" panose="020B0604020202020204" pitchFamily="34" charset="0"/>
              <a:buChar char="•"/>
              <a:defRPr/>
            </a:pPr>
            <a:r>
              <a:rPr lang="en-US" sz="2400" dirty="0"/>
              <a:t>Boundary issues </a:t>
            </a:r>
          </a:p>
          <a:p>
            <a:pPr marL="457200" indent="-457200" defTabSz="914363">
              <a:spcAft>
                <a:spcPts val="0"/>
              </a:spcAft>
              <a:buFont typeface="Arial" panose="020B0604020202020204" pitchFamily="34" charset="0"/>
              <a:buChar char="•"/>
              <a:defRPr/>
            </a:pPr>
            <a:r>
              <a:rPr lang="en-US" sz="2400" dirty="0"/>
              <a:t>Partner violence </a:t>
            </a:r>
          </a:p>
          <a:p>
            <a:pPr marL="457200" indent="-457200" defTabSz="914363">
              <a:spcAft>
                <a:spcPts val="0"/>
              </a:spcAft>
              <a:buFont typeface="Arial" panose="020B0604020202020204" pitchFamily="34" charset="0"/>
              <a:buChar char="•"/>
              <a:defRPr/>
            </a:pPr>
            <a:r>
              <a:rPr lang="en-US" sz="2400" dirty="0"/>
              <a:t>Fears about disclosure &amp; reporting </a:t>
            </a:r>
          </a:p>
          <a:p>
            <a:pPr marL="457200" indent="-457200" defTabSz="914363">
              <a:spcAft>
                <a:spcPts val="0"/>
              </a:spcAft>
              <a:buFont typeface="Arial" panose="020B0604020202020204" pitchFamily="34" charset="0"/>
              <a:buChar char="•"/>
              <a:defRPr/>
            </a:pPr>
            <a:r>
              <a:rPr lang="en-US" sz="2400" dirty="0"/>
              <a:t>PTSD and re-traumatization </a:t>
            </a:r>
          </a:p>
          <a:p>
            <a:pPr marL="457200" indent="-457200" defTabSz="914363">
              <a:spcAft>
                <a:spcPts val="0"/>
              </a:spcAft>
              <a:buFont typeface="Arial" panose="020B0604020202020204" pitchFamily="34" charset="0"/>
              <a:buChar char="•"/>
              <a:defRPr/>
            </a:pPr>
            <a:r>
              <a:rPr lang="en-US" sz="2400" dirty="0"/>
              <a:t>Crisis and long-term treatment issues</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showMasterPhAnim="0">
  <p:cSld>
    <p:bg>
      <p:bgPr>
        <a:blipFill rotWithShape="1">
          <a:blip r:embed="rId2">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id="{9A6C2C86-63BF-47D5-AA3F-905111A238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00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defRPr/>
            </a:pPr>
            <a:endParaRPr lang="en-US" sz="3200" dirty="0">
              <a:solidFill>
                <a:prstClr val="white"/>
              </a:solidFill>
              <a:effectLst>
                <a:outerShdw blurRad="38100" dist="38100" dir="2700000" algn="tl">
                  <a:srgbClr val="000000">
                    <a:alpha val="43137"/>
                  </a:srgbClr>
                </a:outerShdw>
              </a:effectLst>
              <a:latin typeface="Calisto MT" panose="02040603050505030304"/>
            </a:endParaRPr>
          </a:p>
        </p:txBody>
      </p:sp>
      <p:sp>
        <p:nvSpPr>
          <p:cNvPr id="282626" name="Rectangle 2"/>
          <p:cNvSpPr>
            <a:spLocks noGrp="1" noChangeArrowheads="1"/>
          </p:cNvSpPr>
          <p:nvPr>
            <p:ph type="title"/>
          </p:nvPr>
        </p:nvSpPr>
        <p:spPr>
          <a:xfrm>
            <a:off x="2149509" y="1115568"/>
            <a:ext cx="2615712" cy="4626864"/>
          </a:xfrm>
        </p:spPr>
        <p:txBody>
          <a:bodyPr>
            <a:normAutofit/>
          </a:bodyPr>
          <a:lstStyle/>
          <a:p>
            <a:pPr algn="l" defTabSz="914363">
              <a:defRPr/>
            </a:pPr>
            <a:r>
              <a:rPr lang="en-US" sz="3100" dirty="0"/>
              <a:t>Dynamics of Sexual Abuse</a:t>
            </a:r>
            <a:endParaRPr lang="en-US" sz="3100" b="1" dirty="0">
              <a:latin typeface="Arial" pitchFamily="34" charset="0"/>
              <a:cs typeface="Arial" pitchFamily="34" charset="0"/>
            </a:endParaRPr>
          </a:p>
        </p:txBody>
      </p:sp>
      <p:cxnSp>
        <p:nvCxnSpPr>
          <p:cNvPr id="74" name="Straight Connector 73">
            <a:extLst>
              <a:ext uri="{FF2B5EF4-FFF2-40B4-BE49-F238E27FC236}">
                <a16:creationId xmlns:a16="http://schemas.microsoft.com/office/drawing/2014/main" id="{425A0768-3044-4AA9-A889-D2CAA68C51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14953" y="2057400"/>
            <a:ext cx="0" cy="274320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82627" name="Rectangle 3"/>
          <p:cNvSpPr>
            <a:spLocks noGrp="1" noChangeArrowheads="1"/>
          </p:cNvSpPr>
          <p:nvPr>
            <p:ph idx="1"/>
          </p:nvPr>
        </p:nvSpPr>
        <p:spPr>
          <a:xfrm>
            <a:off x="5353048" y="1115568"/>
            <a:ext cx="4684014" cy="4626864"/>
          </a:xfrm>
        </p:spPr>
        <p:txBody>
          <a:bodyPr rtlCol="0" anchor="ctr">
            <a:normAutofit/>
          </a:bodyPr>
          <a:lstStyle/>
          <a:p>
            <a:pPr marL="0" indent="0" defTabSz="914363">
              <a:buNone/>
              <a:defRPr/>
            </a:pPr>
            <a:r>
              <a:rPr lang="en-US" b="1" dirty="0"/>
              <a:t>Why do men engage in sexual activity?</a:t>
            </a:r>
          </a:p>
          <a:p>
            <a:pPr defTabSz="914363">
              <a:spcAft>
                <a:spcPts val="0"/>
              </a:spcAft>
              <a:defRPr/>
            </a:pPr>
            <a:endParaRPr lang="en-US" dirty="0"/>
          </a:p>
          <a:p>
            <a:pPr marL="457200" indent="-457200" defTabSz="914363">
              <a:spcAft>
                <a:spcPts val="0"/>
              </a:spcAft>
              <a:buFont typeface="Arial" panose="020B0604020202020204" pitchFamily="34" charset="0"/>
              <a:buChar char="•"/>
              <a:defRPr/>
            </a:pPr>
            <a:r>
              <a:rPr lang="en-US" dirty="0"/>
              <a:t>Desire </a:t>
            </a:r>
          </a:p>
          <a:p>
            <a:pPr marL="457200" indent="-457200" defTabSz="914363">
              <a:spcAft>
                <a:spcPts val="0"/>
              </a:spcAft>
              <a:buFont typeface="Arial" panose="020B0604020202020204" pitchFamily="34" charset="0"/>
              <a:buChar char="•"/>
              <a:defRPr/>
            </a:pPr>
            <a:r>
              <a:rPr lang="en-US" dirty="0"/>
              <a:t>Deprivation </a:t>
            </a:r>
          </a:p>
          <a:p>
            <a:pPr marL="457200" indent="-457200" defTabSz="914363">
              <a:spcAft>
                <a:spcPts val="0"/>
              </a:spcAft>
              <a:buFont typeface="Arial" panose="020B0604020202020204" pitchFamily="34" charset="0"/>
              <a:buChar char="•"/>
              <a:defRPr/>
            </a:pPr>
            <a:r>
              <a:rPr lang="en-US" dirty="0"/>
              <a:t>Companionship </a:t>
            </a:r>
          </a:p>
          <a:p>
            <a:pPr marL="457200" indent="-457200" defTabSz="914363">
              <a:spcAft>
                <a:spcPts val="0"/>
              </a:spcAft>
              <a:buFont typeface="Arial" panose="020B0604020202020204" pitchFamily="34" charset="0"/>
              <a:buChar char="•"/>
              <a:defRPr/>
            </a:pPr>
            <a:r>
              <a:rPr lang="en-US" dirty="0"/>
              <a:t>Favors or Benefits </a:t>
            </a:r>
          </a:p>
          <a:p>
            <a:pPr marL="457200" indent="-457200" defTabSz="914363">
              <a:spcAft>
                <a:spcPts val="0"/>
              </a:spcAft>
              <a:buFont typeface="Arial" panose="020B0604020202020204" pitchFamily="34" charset="0"/>
              <a:buChar char="•"/>
              <a:defRPr/>
            </a:pPr>
            <a:r>
              <a:rPr lang="en-US" dirty="0"/>
              <a:t>Protection </a:t>
            </a:r>
          </a:p>
          <a:p>
            <a:pPr marL="457200" indent="-457200" defTabSz="914363">
              <a:spcAft>
                <a:spcPts val="0"/>
              </a:spcAft>
              <a:buFont typeface="Arial" panose="020B0604020202020204" pitchFamily="34" charset="0"/>
              <a:buChar char="•"/>
              <a:defRPr/>
            </a:pPr>
            <a:r>
              <a:rPr lang="en-US" dirty="0"/>
              <a:t>Force</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showMasterPhAnim="0">
  <p:cSld>
    <p:bg>
      <p:bgPr>
        <a:blipFill rotWithShape="1">
          <a:blip r:embed="rId2">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sp>
        <p:nvSpPr>
          <p:cNvPr id="72" name="Rectangle 71">
            <a:extLst>
              <a:ext uri="{FF2B5EF4-FFF2-40B4-BE49-F238E27FC236}">
                <a16:creationId xmlns:a16="http://schemas.microsoft.com/office/drawing/2014/main" id="{AC224410-FF86-4FBB-A05E-61232D4B13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000" y="0"/>
            <a:ext cx="9144000" cy="6858000"/>
          </a:xfrm>
          <a:prstGeom prst="rect">
            <a:avLst/>
          </a:prstGeom>
          <a:solidFill>
            <a:schemeClr val="bg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defRPr/>
            </a:pPr>
            <a:endParaRPr lang="en-US" sz="3200" dirty="0">
              <a:solidFill>
                <a:prstClr val="white"/>
              </a:solidFill>
              <a:effectLst>
                <a:outerShdw blurRad="38100" dist="38100" dir="2700000" algn="tl">
                  <a:srgbClr val="000000">
                    <a:alpha val="43137"/>
                  </a:srgbClr>
                </a:outerShdw>
              </a:effectLst>
              <a:latin typeface="Calisto MT" panose="02040603050505030304"/>
            </a:endParaRPr>
          </a:p>
        </p:txBody>
      </p:sp>
      <p:sp useBgFill="1">
        <p:nvSpPr>
          <p:cNvPr id="74" name="Freeform: Shape 73">
            <a:extLst>
              <a:ext uri="{FF2B5EF4-FFF2-40B4-BE49-F238E27FC236}">
                <a16:creationId xmlns:a16="http://schemas.microsoft.com/office/drawing/2014/main" id="{F3BDD110-869E-4A8C-9250-C7AE5C8408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9476" y="-2"/>
            <a:ext cx="4566524" cy="6858002"/>
          </a:xfrm>
          <a:custGeom>
            <a:avLst/>
            <a:gdLst>
              <a:gd name="connsiteX0" fmla="*/ 0 w 6088698"/>
              <a:gd name="connsiteY0" fmla="*/ 0 h 6858002"/>
              <a:gd name="connsiteX1" fmla="*/ 2610464 w 6088698"/>
              <a:gd name="connsiteY1" fmla="*/ 0 h 6858002"/>
              <a:gd name="connsiteX2" fmla="*/ 2610464 w 6088698"/>
              <a:gd name="connsiteY2" fmla="*/ 3 h 6858002"/>
              <a:gd name="connsiteX3" fmla="*/ 5749313 w 6088698"/>
              <a:gd name="connsiteY3" fmla="*/ 3 h 6858002"/>
              <a:gd name="connsiteX4" fmla="*/ 5749313 w 6088698"/>
              <a:gd name="connsiteY4" fmla="*/ 4 h 6858002"/>
              <a:gd name="connsiteX5" fmla="*/ 5740011 w 6088698"/>
              <a:gd name="connsiteY5" fmla="*/ 4 h 6858002"/>
              <a:gd name="connsiteX6" fmla="*/ 5748114 w 6088698"/>
              <a:gd name="connsiteY6" fmla="*/ 40466 h 6858002"/>
              <a:gd name="connsiteX7" fmla="*/ 5771963 w 6088698"/>
              <a:gd name="connsiteY7" fmla="*/ 159110 h 6858002"/>
              <a:gd name="connsiteX8" fmla="*/ 5788633 w 6088698"/>
              <a:gd name="connsiteY8" fmla="*/ 245521 h 6858002"/>
              <a:gd name="connsiteX9" fmla="*/ 5806229 w 6088698"/>
              <a:gd name="connsiteY9" fmla="*/ 348391 h 6858002"/>
              <a:gd name="connsiteX10" fmla="*/ 5827299 w 6088698"/>
              <a:gd name="connsiteY10" fmla="*/ 470463 h 6858002"/>
              <a:gd name="connsiteX11" fmla="*/ 5849526 w 6088698"/>
              <a:gd name="connsiteY11" fmla="*/ 605566 h 6858002"/>
              <a:gd name="connsiteX12" fmla="*/ 5872911 w 6088698"/>
              <a:gd name="connsiteY12" fmla="*/ 757813 h 6858002"/>
              <a:gd name="connsiteX13" fmla="*/ 5897684 w 6088698"/>
              <a:gd name="connsiteY13" fmla="*/ 923777 h 6858002"/>
              <a:gd name="connsiteX14" fmla="*/ 5922459 w 6088698"/>
              <a:gd name="connsiteY14" fmla="*/ 1104142 h 6858002"/>
              <a:gd name="connsiteX15" fmla="*/ 5947695 w 6088698"/>
              <a:gd name="connsiteY15" fmla="*/ 1296166 h 6858002"/>
              <a:gd name="connsiteX16" fmla="*/ 5971079 w 6088698"/>
              <a:gd name="connsiteY16" fmla="*/ 1503278 h 6858002"/>
              <a:gd name="connsiteX17" fmla="*/ 5993538 w 6088698"/>
              <a:gd name="connsiteY17" fmla="*/ 1719991 h 6858002"/>
              <a:gd name="connsiteX18" fmla="*/ 6013913 w 6088698"/>
              <a:gd name="connsiteY18" fmla="*/ 1949048 h 6858002"/>
              <a:gd name="connsiteX19" fmla="*/ 6033361 w 6088698"/>
              <a:gd name="connsiteY19" fmla="*/ 2187706 h 6858002"/>
              <a:gd name="connsiteX20" fmla="*/ 6051654 w 6088698"/>
              <a:gd name="connsiteY20" fmla="*/ 2436652 h 6858002"/>
              <a:gd name="connsiteX21" fmla="*/ 6058136 w 6088698"/>
              <a:gd name="connsiteY21" fmla="*/ 2564211 h 6858002"/>
              <a:gd name="connsiteX22" fmla="*/ 6065314 w 6088698"/>
              <a:gd name="connsiteY22" fmla="*/ 2694512 h 6858002"/>
              <a:gd name="connsiteX23" fmla="*/ 6072027 w 6088698"/>
              <a:gd name="connsiteY23" fmla="*/ 2826871 h 6858002"/>
              <a:gd name="connsiteX24" fmla="*/ 6076427 w 6088698"/>
              <a:gd name="connsiteY24" fmla="*/ 2959917 h 6858002"/>
              <a:gd name="connsiteX25" fmla="*/ 6080363 w 6088698"/>
              <a:gd name="connsiteY25" fmla="*/ 3095705 h 6858002"/>
              <a:gd name="connsiteX26" fmla="*/ 6084530 w 6088698"/>
              <a:gd name="connsiteY26" fmla="*/ 3232865 h 6858002"/>
              <a:gd name="connsiteX27" fmla="*/ 6087308 w 6088698"/>
              <a:gd name="connsiteY27" fmla="*/ 3372768 h 6858002"/>
              <a:gd name="connsiteX28" fmla="*/ 6087308 w 6088698"/>
              <a:gd name="connsiteY28" fmla="*/ 3514043 h 6858002"/>
              <a:gd name="connsiteX29" fmla="*/ 6088698 w 6088698"/>
              <a:gd name="connsiteY29" fmla="*/ 3656689 h 6858002"/>
              <a:gd name="connsiteX30" fmla="*/ 6087308 w 6088698"/>
              <a:gd name="connsiteY30" fmla="*/ 3800707 h 6858002"/>
              <a:gd name="connsiteX31" fmla="*/ 6084530 w 6088698"/>
              <a:gd name="connsiteY31" fmla="*/ 3946783 h 6858002"/>
              <a:gd name="connsiteX32" fmla="*/ 6081983 w 6088698"/>
              <a:gd name="connsiteY32" fmla="*/ 4092858 h 6858002"/>
              <a:gd name="connsiteX33" fmla="*/ 6076427 w 6088698"/>
              <a:gd name="connsiteY33" fmla="*/ 4240991 h 6858002"/>
              <a:gd name="connsiteX34" fmla="*/ 6070639 w 6088698"/>
              <a:gd name="connsiteY34" fmla="*/ 4390495 h 6858002"/>
              <a:gd name="connsiteX35" fmla="*/ 6063924 w 6088698"/>
              <a:gd name="connsiteY35" fmla="*/ 4540000 h 6858002"/>
              <a:gd name="connsiteX36" fmla="*/ 6054432 w 6088698"/>
              <a:gd name="connsiteY36" fmla="*/ 4690876 h 6858002"/>
              <a:gd name="connsiteX37" fmla="*/ 6043086 w 6088698"/>
              <a:gd name="connsiteY37" fmla="*/ 4843123 h 6858002"/>
              <a:gd name="connsiteX38" fmla="*/ 6032204 w 6088698"/>
              <a:gd name="connsiteY38" fmla="*/ 4996057 h 6858002"/>
              <a:gd name="connsiteX39" fmla="*/ 6018313 w 6088698"/>
              <a:gd name="connsiteY39" fmla="*/ 5148990 h 6858002"/>
              <a:gd name="connsiteX40" fmla="*/ 6001642 w 6088698"/>
              <a:gd name="connsiteY40" fmla="*/ 5303981 h 6858002"/>
              <a:gd name="connsiteX41" fmla="*/ 5984972 w 6088698"/>
              <a:gd name="connsiteY41" fmla="*/ 5456914 h 6858002"/>
              <a:gd name="connsiteX42" fmla="*/ 5965754 w 6088698"/>
              <a:gd name="connsiteY42" fmla="*/ 5612591 h 6858002"/>
              <a:gd name="connsiteX43" fmla="*/ 5944685 w 6088698"/>
              <a:gd name="connsiteY43" fmla="*/ 5768953 h 6858002"/>
              <a:gd name="connsiteX44" fmla="*/ 5922459 w 6088698"/>
              <a:gd name="connsiteY44" fmla="*/ 5923258 h 6858002"/>
              <a:gd name="connsiteX45" fmla="*/ 5896527 w 6088698"/>
              <a:gd name="connsiteY45" fmla="*/ 6079621 h 6858002"/>
              <a:gd name="connsiteX46" fmla="*/ 5868743 w 6088698"/>
              <a:gd name="connsiteY46" fmla="*/ 6235297 h 6858002"/>
              <a:gd name="connsiteX47" fmla="*/ 5841190 w 6088698"/>
              <a:gd name="connsiteY47" fmla="*/ 6391660 h 6858002"/>
              <a:gd name="connsiteX48" fmla="*/ 5809008 w 6088698"/>
              <a:gd name="connsiteY48" fmla="*/ 6547336 h 6858002"/>
              <a:gd name="connsiteX49" fmla="*/ 5776130 w 6088698"/>
              <a:gd name="connsiteY49" fmla="*/ 6702327 h 6858002"/>
              <a:gd name="connsiteX50" fmla="*/ 5741633 w 6088698"/>
              <a:gd name="connsiteY50" fmla="*/ 6858002 h 6858002"/>
              <a:gd name="connsiteX51" fmla="*/ 2610464 w 6088698"/>
              <a:gd name="connsiteY51" fmla="*/ 6858002 h 6858002"/>
              <a:gd name="connsiteX52" fmla="*/ 0 w 6088698"/>
              <a:gd name="connsiteY52" fmla="*/ 6858002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6088698" h="6858002">
                <a:moveTo>
                  <a:pt x="0" y="0"/>
                </a:moveTo>
                <a:lnTo>
                  <a:pt x="2610464" y="0"/>
                </a:lnTo>
                <a:lnTo>
                  <a:pt x="2610464" y="3"/>
                </a:lnTo>
                <a:lnTo>
                  <a:pt x="5749313" y="3"/>
                </a:lnTo>
                <a:lnTo>
                  <a:pt x="5749313" y="4"/>
                </a:lnTo>
                <a:lnTo>
                  <a:pt x="5740011" y="4"/>
                </a:lnTo>
                <a:lnTo>
                  <a:pt x="5748114" y="40466"/>
                </a:lnTo>
                <a:lnTo>
                  <a:pt x="5771963" y="159110"/>
                </a:lnTo>
                <a:lnTo>
                  <a:pt x="5788633" y="245521"/>
                </a:lnTo>
                <a:lnTo>
                  <a:pt x="5806229" y="348391"/>
                </a:lnTo>
                <a:lnTo>
                  <a:pt x="5827299" y="470463"/>
                </a:lnTo>
                <a:lnTo>
                  <a:pt x="5849526" y="605566"/>
                </a:lnTo>
                <a:lnTo>
                  <a:pt x="5872911" y="757813"/>
                </a:lnTo>
                <a:lnTo>
                  <a:pt x="5897684" y="923777"/>
                </a:lnTo>
                <a:lnTo>
                  <a:pt x="5922459" y="1104142"/>
                </a:lnTo>
                <a:lnTo>
                  <a:pt x="5947695" y="1296166"/>
                </a:lnTo>
                <a:lnTo>
                  <a:pt x="5971079" y="1503278"/>
                </a:lnTo>
                <a:lnTo>
                  <a:pt x="5993538" y="1719991"/>
                </a:lnTo>
                <a:lnTo>
                  <a:pt x="6013913" y="1949048"/>
                </a:lnTo>
                <a:lnTo>
                  <a:pt x="6033361" y="2187706"/>
                </a:lnTo>
                <a:lnTo>
                  <a:pt x="6051654" y="2436652"/>
                </a:lnTo>
                <a:lnTo>
                  <a:pt x="6058136" y="2564211"/>
                </a:lnTo>
                <a:lnTo>
                  <a:pt x="6065314" y="2694512"/>
                </a:lnTo>
                <a:lnTo>
                  <a:pt x="6072027" y="2826871"/>
                </a:lnTo>
                <a:lnTo>
                  <a:pt x="6076427" y="2959917"/>
                </a:lnTo>
                <a:lnTo>
                  <a:pt x="6080363" y="3095705"/>
                </a:lnTo>
                <a:lnTo>
                  <a:pt x="6084530" y="3232865"/>
                </a:lnTo>
                <a:lnTo>
                  <a:pt x="6087308" y="3372768"/>
                </a:lnTo>
                <a:lnTo>
                  <a:pt x="6087308" y="3514043"/>
                </a:lnTo>
                <a:lnTo>
                  <a:pt x="6088698" y="3656689"/>
                </a:lnTo>
                <a:lnTo>
                  <a:pt x="6087308" y="3800707"/>
                </a:lnTo>
                <a:lnTo>
                  <a:pt x="6084530" y="3946783"/>
                </a:lnTo>
                <a:lnTo>
                  <a:pt x="6081983" y="4092858"/>
                </a:lnTo>
                <a:lnTo>
                  <a:pt x="6076427" y="4240991"/>
                </a:lnTo>
                <a:lnTo>
                  <a:pt x="6070639" y="4390495"/>
                </a:lnTo>
                <a:lnTo>
                  <a:pt x="6063924" y="4540000"/>
                </a:lnTo>
                <a:lnTo>
                  <a:pt x="6054432" y="4690876"/>
                </a:lnTo>
                <a:lnTo>
                  <a:pt x="6043086" y="4843123"/>
                </a:lnTo>
                <a:lnTo>
                  <a:pt x="6032204" y="4996057"/>
                </a:lnTo>
                <a:lnTo>
                  <a:pt x="6018313" y="5148990"/>
                </a:lnTo>
                <a:lnTo>
                  <a:pt x="6001642" y="5303981"/>
                </a:lnTo>
                <a:lnTo>
                  <a:pt x="5984972" y="5456914"/>
                </a:lnTo>
                <a:lnTo>
                  <a:pt x="5965754" y="5612591"/>
                </a:lnTo>
                <a:lnTo>
                  <a:pt x="5944685" y="5768953"/>
                </a:lnTo>
                <a:lnTo>
                  <a:pt x="5922459" y="5923258"/>
                </a:lnTo>
                <a:lnTo>
                  <a:pt x="5896527" y="6079621"/>
                </a:lnTo>
                <a:lnTo>
                  <a:pt x="5868743" y="6235297"/>
                </a:lnTo>
                <a:lnTo>
                  <a:pt x="5841190" y="6391660"/>
                </a:lnTo>
                <a:lnTo>
                  <a:pt x="5809008" y="6547336"/>
                </a:lnTo>
                <a:lnTo>
                  <a:pt x="5776130" y="6702327"/>
                </a:lnTo>
                <a:lnTo>
                  <a:pt x="5741633" y="6858002"/>
                </a:lnTo>
                <a:lnTo>
                  <a:pt x="2610464" y="6858002"/>
                </a:lnTo>
                <a:lnTo>
                  <a:pt x="0" y="6858002"/>
                </a:lnTo>
                <a:close/>
              </a:path>
            </a:pathLst>
          </a:custGeom>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base">
              <a:spcBef>
                <a:spcPct val="0"/>
              </a:spcBef>
              <a:spcAft>
                <a:spcPct val="0"/>
              </a:spcAft>
              <a:defRPr/>
            </a:pPr>
            <a:endParaRPr lang="en-US" sz="3200" dirty="0">
              <a:solidFill>
                <a:prstClr val="white"/>
              </a:solidFill>
              <a:effectLst>
                <a:outerShdw blurRad="38100" dist="38100" dir="2700000" algn="tl">
                  <a:srgbClr val="000000">
                    <a:alpha val="43137"/>
                  </a:srgbClr>
                </a:outerShdw>
              </a:effectLst>
              <a:latin typeface="Calisto MT" panose="02040603050505030304"/>
            </a:endParaRPr>
          </a:p>
        </p:txBody>
      </p:sp>
      <p:sp>
        <p:nvSpPr>
          <p:cNvPr id="282626" name="Rectangle 2"/>
          <p:cNvSpPr>
            <a:spLocks noGrp="1" noChangeArrowheads="1"/>
          </p:cNvSpPr>
          <p:nvPr>
            <p:ph type="title"/>
          </p:nvPr>
        </p:nvSpPr>
        <p:spPr>
          <a:xfrm>
            <a:off x="2199379" y="1118809"/>
            <a:ext cx="3503600" cy="4747683"/>
          </a:xfrm>
        </p:spPr>
        <p:txBody>
          <a:bodyPr anchor="ctr">
            <a:normAutofit/>
          </a:bodyPr>
          <a:lstStyle/>
          <a:p>
            <a:pPr algn="l" defTabSz="914363">
              <a:defRPr/>
            </a:pPr>
            <a:r>
              <a:rPr lang="en-US" sz="4200" dirty="0"/>
              <a:t>Dynamics of Sexual Abuse</a:t>
            </a:r>
            <a:endParaRPr lang="en-US" sz="4200" b="1" dirty="0">
              <a:latin typeface="Arial" pitchFamily="34" charset="0"/>
              <a:cs typeface="Arial" pitchFamily="34" charset="0"/>
            </a:endParaRPr>
          </a:p>
        </p:txBody>
      </p:sp>
      <p:sp>
        <p:nvSpPr>
          <p:cNvPr id="282627" name="Rectangle 3"/>
          <p:cNvSpPr>
            <a:spLocks noGrp="1" noChangeArrowheads="1"/>
          </p:cNvSpPr>
          <p:nvPr>
            <p:ph idx="1"/>
          </p:nvPr>
        </p:nvSpPr>
        <p:spPr>
          <a:xfrm>
            <a:off x="6398077" y="1118810"/>
            <a:ext cx="3787323" cy="4747681"/>
          </a:xfrm>
          <a:effectLst/>
        </p:spPr>
        <p:txBody>
          <a:bodyPr rtlCol="0" anchor="ctr">
            <a:normAutofit/>
          </a:bodyPr>
          <a:lstStyle/>
          <a:p>
            <a:pPr marL="0" indent="0" defTabSz="914363">
              <a:buNone/>
              <a:defRPr/>
            </a:pPr>
            <a:r>
              <a:rPr lang="en-US" b="1" dirty="0">
                <a:solidFill>
                  <a:schemeClr val="tx1"/>
                </a:solidFill>
              </a:rPr>
              <a:t>Why gender non-conforming incarcerated individuals in sexual activity?</a:t>
            </a:r>
          </a:p>
          <a:p>
            <a:pPr defTabSz="914363">
              <a:spcAft>
                <a:spcPts val="0"/>
              </a:spcAft>
              <a:defRPr/>
            </a:pPr>
            <a:endParaRPr lang="en-US" dirty="0">
              <a:solidFill>
                <a:schemeClr val="tx1"/>
              </a:solidFill>
            </a:endParaRPr>
          </a:p>
          <a:p>
            <a:pPr indent="-342900" defTabSz="914363">
              <a:spcAft>
                <a:spcPts val="0"/>
              </a:spcAft>
              <a:buFont typeface="Arial" panose="020B0604020202020204" pitchFamily="34" charset="0"/>
              <a:buChar char="•"/>
              <a:defRPr/>
            </a:pPr>
            <a:r>
              <a:rPr lang="en-US" dirty="0">
                <a:solidFill>
                  <a:schemeClr val="tx1"/>
                </a:solidFill>
              </a:rPr>
              <a:t>Sex as “love” or as a commodity </a:t>
            </a:r>
          </a:p>
          <a:p>
            <a:pPr indent="-342900" defTabSz="914363">
              <a:spcAft>
                <a:spcPts val="0"/>
              </a:spcAft>
              <a:buFont typeface="Arial" panose="020B0604020202020204" pitchFamily="34" charset="0"/>
              <a:buChar char="•"/>
              <a:defRPr/>
            </a:pPr>
            <a:r>
              <a:rPr lang="en-US" dirty="0">
                <a:solidFill>
                  <a:schemeClr val="tx1"/>
                </a:solidFill>
              </a:rPr>
              <a:t>Boundary issues </a:t>
            </a:r>
          </a:p>
          <a:p>
            <a:pPr indent="-342900" defTabSz="914363">
              <a:spcAft>
                <a:spcPts val="0"/>
              </a:spcAft>
              <a:buFont typeface="Arial" panose="020B0604020202020204" pitchFamily="34" charset="0"/>
              <a:buChar char="•"/>
              <a:defRPr/>
            </a:pPr>
            <a:r>
              <a:rPr lang="en-US" dirty="0">
                <a:solidFill>
                  <a:schemeClr val="tx1"/>
                </a:solidFill>
              </a:rPr>
              <a:t>Fears about disclosure &amp; reporting</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showMasterPhAnim="0">
  <p:cSld>
    <p:bg>
      <p:bgPr>
        <a:blipFill rotWithShape="1">
          <a:blip r:embed="rId2">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sp>
        <p:nvSpPr>
          <p:cNvPr id="282626" name="Rectangle 2"/>
          <p:cNvSpPr>
            <a:spLocks noGrp="1" noChangeArrowheads="1"/>
          </p:cNvSpPr>
          <p:nvPr>
            <p:ph type="title"/>
          </p:nvPr>
        </p:nvSpPr>
        <p:spPr>
          <a:xfrm>
            <a:off x="7426777" y="643466"/>
            <a:ext cx="2703636" cy="5147734"/>
          </a:xfrm>
        </p:spPr>
        <p:txBody>
          <a:bodyPr>
            <a:normAutofit/>
          </a:bodyPr>
          <a:lstStyle/>
          <a:p>
            <a:pPr algn="l" defTabSz="914363">
              <a:defRPr/>
            </a:pPr>
            <a:r>
              <a:rPr lang="en-US" dirty="0"/>
              <a:t>Dynamics of Sexual Abuse</a:t>
            </a:r>
            <a:endParaRPr lang="en-US" b="1" dirty="0">
              <a:latin typeface="Arial" pitchFamily="34" charset="0"/>
              <a:cs typeface="Arial" pitchFamily="34" charset="0"/>
            </a:endParaRPr>
          </a:p>
        </p:txBody>
      </p:sp>
      <p:sp>
        <p:nvSpPr>
          <p:cNvPr id="72" name="Rectangle 71">
            <a:extLst>
              <a:ext uri="{FF2B5EF4-FFF2-40B4-BE49-F238E27FC236}">
                <a16:creationId xmlns:a16="http://schemas.microsoft.com/office/drawing/2014/main" id="{31F60DE6-EAFC-45E6-BD0F-C2A1C07541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000" y="0"/>
            <a:ext cx="1078992" cy="6858000"/>
          </a:xfrm>
          <a:prstGeom prst="rect">
            <a:avLst/>
          </a:prstGeom>
          <a:solidFill>
            <a:schemeClr val="accent2">
              <a:lumMod val="75000"/>
            </a:schemeClr>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fontAlgn="base">
              <a:spcBef>
                <a:spcPct val="0"/>
              </a:spcBef>
              <a:spcAft>
                <a:spcPct val="0"/>
              </a:spcAft>
              <a:defRPr/>
            </a:pPr>
            <a:endParaRPr lang="en-US" sz="3200" dirty="0">
              <a:solidFill>
                <a:srgbClr val="B2B2B2"/>
              </a:solidFill>
              <a:effectLst>
                <a:outerShdw blurRad="38100" dist="38100" dir="2700000" algn="tl">
                  <a:srgbClr val="000000">
                    <a:alpha val="43137"/>
                  </a:srgbClr>
                </a:outerShdw>
              </a:effectLst>
              <a:latin typeface="Calisto MT" panose="02040603050505030304"/>
            </a:endParaRPr>
          </a:p>
        </p:txBody>
      </p:sp>
      <p:sp>
        <p:nvSpPr>
          <p:cNvPr id="74" name="Rectangle 73">
            <a:extLst>
              <a:ext uri="{FF2B5EF4-FFF2-40B4-BE49-F238E27FC236}">
                <a16:creationId xmlns:a16="http://schemas.microsoft.com/office/drawing/2014/main" id="{8CC6D5EB-22C5-4EEC-A9F1-839ABC702E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602992" y="0"/>
            <a:ext cx="4571999" cy="6858000"/>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defRPr/>
            </a:pPr>
            <a:endParaRPr lang="en-US" sz="3200" dirty="0">
              <a:solidFill>
                <a:prstClr val="white"/>
              </a:solidFill>
              <a:effectLst>
                <a:outerShdw blurRad="38100" dist="38100" dir="2700000" algn="tl">
                  <a:srgbClr val="000000">
                    <a:alpha val="43137"/>
                  </a:srgbClr>
                </a:outerShdw>
              </a:effectLst>
              <a:latin typeface="Calisto MT" panose="02040603050505030304"/>
            </a:endParaRPr>
          </a:p>
        </p:txBody>
      </p:sp>
      <p:sp>
        <p:nvSpPr>
          <p:cNvPr id="282627" name="Rectangle 3"/>
          <p:cNvSpPr>
            <a:spLocks noGrp="1" noChangeArrowheads="1"/>
          </p:cNvSpPr>
          <p:nvPr>
            <p:ph idx="1"/>
          </p:nvPr>
        </p:nvSpPr>
        <p:spPr>
          <a:xfrm>
            <a:off x="2789464" y="643468"/>
            <a:ext cx="4297136" cy="5147733"/>
          </a:xfrm>
          <a:effectLst/>
        </p:spPr>
        <p:txBody>
          <a:bodyPr rtlCol="0" anchor="ctr">
            <a:normAutofit/>
          </a:bodyPr>
          <a:lstStyle/>
          <a:p>
            <a:pPr marL="0" indent="0" defTabSz="914363">
              <a:buNone/>
              <a:defRPr/>
            </a:pPr>
            <a:r>
              <a:rPr lang="en-US" b="1" dirty="0">
                <a:solidFill>
                  <a:schemeClr val="tx1"/>
                </a:solidFill>
              </a:rPr>
              <a:t>Why gender non-conforming Incarcerated Individual engage in sexual activity?</a:t>
            </a:r>
          </a:p>
          <a:p>
            <a:pPr defTabSz="914363">
              <a:spcAft>
                <a:spcPts val="0"/>
              </a:spcAft>
              <a:defRPr/>
            </a:pPr>
            <a:endParaRPr lang="en-US" dirty="0">
              <a:solidFill>
                <a:schemeClr val="tx1"/>
              </a:solidFill>
            </a:endParaRPr>
          </a:p>
          <a:p>
            <a:pPr marL="457200" indent="-457200" defTabSz="914363">
              <a:spcAft>
                <a:spcPts val="0"/>
              </a:spcAft>
              <a:buFont typeface="Arial" panose="020B0604020202020204" pitchFamily="34" charset="0"/>
              <a:buChar char="•"/>
              <a:defRPr/>
            </a:pPr>
            <a:r>
              <a:rPr lang="en-US" dirty="0">
                <a:solidFill>
                  <a:schemeClr val="tx1"/>
                </a:solidFill>
              </a:rPr>
              <a:t>History of previous confinement and/ or longer sentences </a:t>
            </a:r>
          </a:p>
          <a:p>
            <a:pPr marL="457200" indent="-457200" defTabSz="914363">
              <a:spcAft>
                <a:spcPts val="0"/>
              </a:spcAft>
              <a:buFont typeface="Arial" panose="020B0604020202020204" pitchFamily="34" charset="0"/>
              <a:buChar char="•"/>
              <a:defRPr/>
            </a:pPr>
            <a:r>
              <a:rPr lang="en-US" dirty="0">
                <a:solidFill>
                  <a:schemeClr val="tx1"/>
                </a:solidFill>
              </a:rPr>
              <a:t>Desire </a:t>
            </a:r>
          </a:p>
          <a:p>
            <a:pPr marL="457200" indent="-457200" defTabSz="914363">
              <a:spcAft>
                <a:spcPts val="0"/>
              </a:spcAft>
              <a:buFont typeface="Arial" panose="020B0604020202020204" pitchFamily="34" charset="0"/>
              <a:buChar char="•"/>
              <a:defRPr/>
            </a:pPr>
            <a:r>
              <a:rPr lang="en-US" dirty="0">
                <a:solidFill>
                  <a:schemeClr val="tx1"/>
                </a:solidFill>
              </a:rPr>
              <a:t>Favors or benefits </a:t>
            </a:r>
          </a:p>
          <a:p>
            <a:pPr marL="457200" indent="-457200" defTabSz="914363">
              <a:spcAft>
                <a:spcPts val="0"/>
              </a:spcAft>
              <a:buFont typeface="Arial" panose="020B0604020202020204" pitchFamily="34" charset="0"/>
              <a:buChar char="•"/>
              <a:defRPr/>
            </a:pPr>
            <a:r>
              <a:rPr lang="en-US" dirty="0">
                <a:solidFill>
                  <a:schemeClr val="tx1"/>
                </a:solidFill>
              </a:rPr>
              <a:t>Protection </a:t>
            </a:r>
          </a:p>
          <a:p>
            <a:pPr marL="457200" indent="-457200" defTabSz="914363">
              <a:spcAft>
                <a:spcPts val="0"/>
              </a:spcAft>
              <a:buFont typeface="Arial" panose="020B0604020202020204" pitchFamily="34" charset="0"/>
              <a:buChar char="•"/>
              <a:defRPr/>
            </a:pPr>
            <a:r>
              <a:rPr lang="en-US" dirty="0">
                <a:solidFill>
                  <a:schemeClr val="tx1"/>
                </a:solidFill>
              </a:rPr>
              <a:t>Force</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showMasterPhAnim="0">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56B051A4-96A7-4A11-9DAD-063A9C577F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00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defRPr/>
            </a:pPr>
            <a:endParaRPr lang="en-US" sz="3200" dirty="0">
              <a:solidFill>
                <a:prstClr val="white"/>
              </a:solidFill>
              <a:effectLst>
                <a:outerShdw blurRad="38100" dist="38100" dir="2700000" algn="tl">
                  <a:srgbClr val="000000">
                    <a:alpha val="43137"/>
                  </a:srgbClr>
                </a:outerShdw>
              </a:effectLst>
              <a:latin typeface="Calisto MT" panose="02040603050505030304"/>
            </a:endParaRPr>
          </a:p>
        </p:txBody>
      </p:sp>
      <p:sp>
        <p:nvSpPr>
          <p:cNvPr id="73" name="Rectangle 72">
            <a:extLst>
              <a:ext uri="{FF2B5EF4-FFF2-40B4-BE49-F238E27FC236}">
                <a16:creationId xmlns:a16="http://schemas.microsoft.com/office/drawing/2014/main" id="{45B67B9C-9B45-4084-9BB5-187071EE9A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000" y="4292082"/>
            <a:ext cx="9144000" cy="2565918"/>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fontAlgn="base">
              <a:spcBef>
                <a:spcPct val="0"/>
              </a:spcBef>
              <a:spcAft>
                <a:spcPct val="0"/>
              </a:spcAft>
              <a:defRPr/>
            </a:pPr>
            <a:endParaRPr lang="en-US" sz="3200" dirty="0">
              <a:solidFill>
                <a:prstClr val="white"/>
              </a:solidFill>
              <a:effectLst>
                <a:outerShdw blurRad="38100" dist="38100" dir="2700000" algn="tl">
                  <a:srgbClr val="000000">
                    <a:alpha val="43137"/>
                  </a:srgbClr>
                </a:outerShdw>
              </a:effectLst>
              <a:latin typeface="Calisto MT" panose="02040603050505030304"/>
            </a:endParaRPr>
          </a:p>
        </p:txBody>
      </p:sp>
      <p:sp>
        <p:nvSpPr>
          <p:cNvPr id="282626" name="Rectangle 2"/>
          <p:cNvSpPr>
            <a:spLocks noGrp="1" noChangeArrowheads="1"/>
          </p:cNvSpPr>
          <p:nvPr>
            <p:ph type="title"/>
          </p:nvPr>
        </p:nvSpPr>
        <p:spPr>
          <a:xfrm>
            <a:off x="2209346" y="4483145"/>
            <a:ext cx="7765321" cy="1633340"/>
          </a:xfrm>
        </p:spPr>
        <p:txBody>
          <a:bodyPr>
            <a:normAutofit/>
          </a:bodyPr>
          <a:lstStyle/>
          <a:p>
            <a:pPr defTabSz="914363">
              <a:defRPr/>
            </a:pPr>
            <a:r>
              <a:rPr lang="en-US" sz="4200" dirty="0">
                <a:solidFill>
                  <a:srgbClr val="FFFFFF"/>
                </a:solidFill>
              </a:rPr>
              <a:t>Dynamics of Sexual Abuse</a:t>
            </a:r>
            <a:endParaRPr lang="en-US" sz="4200" b="1" dirty="0">
              <a:solidFill>
                <a:srgbClr val="FFFFFF"/>
              </a:solidFill>
              <a:latin typeface="Arial" pitchFamily="34" charset="0"/>
              <a:cs typeface="Arial" pitchFamily="34" charset="0"/>
            </a:endParaRPr>
          </a:p>
        </p:txBody>
      </p:sp>
      <p:sp>
        <p:nvSpPr>
          <p:cNvPr id="3" name="Content Placeholder 2"/>
          <p:cNvSpPr>
            <a:spLocks noGrp="1"/>
          </p:cNvSpPr>
          <p:nvPr>
            <p:ph idx="1"/>
          </p:nvPr>
        </p:nvSpPr>
        <p:spPr>
          <a:xfrm>
            <a:off x="2209347" y="741515"/>
            <a:ext cx="7765321" cy="3045558"/>
          </a:xfrm>
          <a:effectLst/>
        </p:spPr>
        <p:txBody>
          <a:bodyPr anchor="ctr">
            <a:normAutofit/>
          </a:bodyPr>
          <a:lstStyle/>
          <a:p>
            <a:pPr marL="0" indent="0">
              <a:lnSpc>
                <a:spcPct val="90000"/>
              </a:lnSpc>
              <a:buNone/>
            </a:pPr>
            <a:r>
              <a:rPr lang="en-US" b="1" dirty="0"/>
              <a:t>Common responses of female victims in custodial settings:</a:t>
            </a:r>
          </a:p>
          <a:p>
            <a:pPr>
              <a:lnSpc>
                <a:spcPct val="90000"/>
              </a:lnSpc>
            </a:pPr>
            <a:endParaRPr lang="en-US" altLang="en-US" dirty="0"/>
          </a:p>
          <a:p>
            <a:pPr marL="457200" indent="-457200">
              <a:lnSpc>
                <a:spcPct val="90000"/>
              </a:lnSpc>
            </a:pPr>
            <a:r>
              <a:rPr lang="en-US" altLang="en-US" dirty="0"/>
              <a:t>At risk for unhealthy relationships with authority figures, based on perceptions of their power to harm </a:t>
            </a:r>
          </a:p>
          <a:p>
            <a:pPr marL="457200" indent="-457200">
              <a:lnSpc>
                <a:spcPct val="90000"/>
              </a:lnSpc>
            </a:pPr>
            <a:r>
              <a:rPr lang="en-US" altLang="en-US" dirty="0"/>
              <a:t>Difficulty adjusting to coercive, restrictive environments </a:t>
            </a:r>
          </a:p>
          <a:p>
            <a:pPr marL="457200" indent="-457200">
              <a:lnSpc>
                <a:spcPct val="90000"/>
              </a:lnSpc>
            </a:pPr>
            <a:r>
              <a:rPr lang="en-US" altLang="en-US" dirty="0"/>
              <a:t>Lack of right to privacy, cell searches, bodily searches may replicate past abuse </a:t>
            </a:r>
          </a:p>
          <a:p>
            <a:pPr marL="457200" indent="-457200">
              <a:lnSpc>
                <a:spcPct val="90000"/>
              </a:lnSpc>
            </a:pPr>
            <a:r>
              <a:rPr lang="en-US" altLang="en-US" dirty="0"/>
              <a:t>Concern with how reporting may interrupt relationships</a:t>
            </a:r>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showMasterPhAnim="0">
  <p:cSld>
    <p:bg>
      <p:bgPr>
        <a:solidFill>
          <a:schemeClr val="bg2"/>
        </a:solidFill>
        <a:effectLst/>
      </p:bgPr>
    </p:bg>
    <p:spTree>
      <p:nvGrpSpPr>
        <p:cNvPr id="1" name=""/>
        <p:cNvGrpSpPr/>
        <p:nvPr/>
      </p:nvGrpSpPr>
      <p:grpSpPr>
        <a:xfrm>
          <a:off x="0" y="0"/>
          <a:ext cx="0" cy="0"/>
          <a:chOff x="0" y="0"/>
          <a:chExt cx="0" cy="0"/>
        </a:xfrm>
      </p:grpSpPr>
      <p:sp>
        <p:nvSpPr>
          <p:cNvPr id="72" name="Rectangle 71">
            <a:extLst>
              <a:ext uri="{FF2B5EF4-FFF2-40B4-BE49-F238E27FC236}">
                <a16:creationId xmlns:a16="http://schemas.microsoft.com/office/drawing/2014/main" id="{1C3D9BD5-A493-4B97-963D-60135D5338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000" y="0"/>
            <a:ext cx="9144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fontAlgn="base">
              <a:spcBef>
                <a:spcPct val="0"/>
              </a:spcBef>
              <a:spcAft>
                <a:spcPct val="0"/>
              </a:spcAft>
              <a:defRPr/>
            </a:pPr>
            <a:endParaRPr lang="en-US" sz="3200" dirty="0">
              <a:solidFill>
                <a:prstClr val="white"/>
              </a:solidFill>
              <a:effectLst>
                <a:outerShdw blurRad="38100" dist="38100" dir="2700000" algn="tl">
                  <a:srgbClr val="000000">
                    <a:alpha val="43137"/>
                  </a:srgbClr>
                </a:outerShdw>
              </a:effectLst>
              <a:latin typeface="Calisto MT" panose="02040603050505030304"/>
            </a:endParaRPr>
          </a:p>
        </p:txBody>
      </p:sp>
      <p:sp useBgFill="1">
        <p:nvSpPr>
          <p:cNvPr id="74" name="Rectangle 73">
            <a:extLst>
              <a:ext uri="{FF2B5EF4-FFF2-40B4-BE49-F238E27FC236}">
                <a16:creationId xmlns:a16="http://schemas.microsoft.com/office/drawing/2014/main" id="{1F759AF4-E342-4E60-8A32-C44A328F2F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1765173" y="320040"/>
            <a:ext cx="8661654" cy="6217920"/>
          </a:xfrm>
          <a:prstGeom prst="rect">
            <a:avLst/>
          </a:prstGeom>
          <a:ln w="15875" cap="sq" cmpd="sng">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defRPr/>
            </a:pPr>
            <a:endParaRPr lang="en-US" sz="3200" dirty="0">
              <a:solidFill>
                <a:prstClr val="white"/>
              </a:solidFill>
              <a:effectLst>
                <a:outerShdw blurRad="38100" dist="38100" dir="2700000" algn="tl">
                  <a:srgbClr val="000000">
                    <a:alpha val="43137"/>
                  </a:srgbClr>
                </a:outerShdw>
              </a:effectLst>
              <a:latin typeface="Calisto MT" panose="02040603050505030304"/>
            </a:endParaRPr>
          </a:p>
        </p:txBody>
      </p:sp>
      <p:sp>
        <p:nvSpPr>
          <p:cNvPr id="282626" name="Rectangle 2"/>
          <p:cNvSpPr>
            <a:spLocks noGrp="1" noChangeArrowheads="1"/>
          </p:cNvSpPr>
          <p:nvPr>
            <p:ph type="title"/>
          </p:nvPr>
        </p:nvSpPr>
        <p:spPr>
          <a:xfrm>
            <a:off x="7174991" y="1023258"/>
            <a:ext cx="2799676" cy="4570457"/>
          </a:xfrm>
          <a:effectLst/>
        </p:spPr>
        <p:txBody>
          <a:bodyPr>
            <a:normAutofit/>
          </a:bodyPr>
          <a:lstStyle/>
          <a:p>
            <a:pPr algn="l" defTabSz="914363">
              <a:defRPr/>
            </a:pPr>
            <a:r>
              <a:rPr lang="en-US" dirty="0"/>
              <a:t>Dynamics of Sexual Abuse</a:t>
            </a:r>
            <a:endParaRPr lang="en-US" b="1" dirty="0">
              <a:latin typeface="Arial" pitchFamily="34" charset="0"/>
              <a:cs typeface="Arial" pitchFamily="34" charset="0"/>
            </a:endParaRPr>
          </a:p>
        </p:txBody>
      </p:sp>
      <p:sp>
        <p:nvSpPr>
          <p:cNvPr id="282627" name="Rectangle 3"/>
          <p:cNvSpPr>
            <a:spLocks noGrp="1" noChangeArrowheads="1"/>
          </p:cNvSpPr>
          <p:nvPr>
            <p:ph idx="1"/>
          </p:nvPr>
        </p:nvSpPr>
        <p:spPr>
          <a:xfrm>
            <a:off x="2209346" y="1023258"/>
            <a:ext cx="4519234" cy="4570457"/>
          </a:xfrm>
          <a:effectLst/>
        </p:spPr>
        <p:txBody>
          <a:bodyPr anchor="ctr">
            <a:normAutofit lnSpcReduction="10000"/>
          </a:bodyPr>
          <a:lstStyle/>
          <a:p>
            <a:pPr marL="0" indent="0">
              <a:buNone/>
            </a:pPr>
            <a:r>
              <a:rPr lang="en-US" sz="1900" b="1" dirty="0"/>
              <a:t>What happens when the institution does not respond appropriately?</a:t>
            </a:r>
          </a:p>
          <a:p>
            <a:pPr marL="0" indent="0">
              <a:buNone/>
            </a:pPr>
            <a:endParaRPr lang="en-US" sz="1900" b="1" dirty="0"/>
          </a:p>
          <a:p>
            <a:pPr marL="457200" indent="-457200"/>
            <a:r>
              <a:rPr lang="en-US" altLang="en-US" sz="1900" dirty="0"/>
              <a:t>More likely to experience physical trauma </a:t>
            </a:r>
          </a:p>
          <a:p>
            <a:pPr marL="457200" indent="-457200"/>
            <a:r>
              <a:rPr lang="en-US" altLang="en-US" sz="1900" dirty="0"/>
              <a:t>Retaliation and/or retribution </a:t>
            </a:r>
          </a:p>
          <a:p>
            <a:pPr marL="457200" indent="-457200"/>
            <a:r>
              <a:rPr lang="en-US" altLang="en-US" sz="1900" dirty="0"/>
              <a:t>Lack of autonomy and safety </a:t>
            </a:r>
          </a:p>
          <a:p>
            <a:pPr marL="457200" indent="-457200"/>
            <a:r>
              <a:rPr lang="en-US" altLang="en-US" sz="1900" dirty="0"/>
              <a:t>General distrust (staff, reporting structure, investigation, prosecution) </a:t>
            </a:r>
          </a:p>
          <a:p>
            <a:pPr marL="457200" indent="-457200"/>
            <a:r>
              <a:rPr lang="en-US" altLang="en-US" sz="1900" dirty="0"/>
              <a:t>Feelings of disorientation and anxiety </a:t>
            </a:r>
          </a:p>
          <a:p>
            <a:pPr marL="457200" indent="-457200"/>
            <a:r>
              <a:rPr lang="en-US" altLang="en-US" sz="1900" dirty="0"/>
              <a:t>Sharing or talking about feelings may be a safety risk for an incarcerated individual</a:t>
            </a:r>
          </a:p>
        </p:txBody>
      </p:sp>
      <p:cxnSp>
        <p:nvCxnSpPr>
          <p:cNvPr id="76" name="Straight Connector 75">
            <a:extLst>
              <a:ext uri="{FF2B5EF4-FFF2-40B4-BE49-F238E27FC236}">
                <a16:creationId xmlns:a16="http://schemas.microsoft.com/office/drawing/2014/main" id="{A49B2805-6469-407A-A68A-BB85AC8A859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941722" y="2057399"/>
            <a:ext cx="0" cy="27432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showMasterPhAnim="0">
  <p:cSld>
    <p:bg>
      <p:bgPr>
        <a:blipFill rotWithShape="1">
          <a:blip r:embed="rId2">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sp>
        <p:nvSpPr>
          <p:cNvPr id="282626" name="Rectangle 2"/>
          <p:cNvSpPr>
            <a:spLocks noGrp="1" noChangeArrowheads="1"/>
          </p:cNvSpPr>
          <p:nvPr>
            <p:ph type="title"/>
          </p:nvPr>
        </p:nvSpPr>
        <p:spPr>
          <a:xfrm>
            <a:off x="2209347" y="609600"/>
            <a:ext cx="7765321" cy="970450"/>
          </a:xfrm>
        </p:spPr>
        <p:txBody>
          <a:bodyPr>
            <a:normAutofit/>
          </a:bodyPr>
          <a:lstStyle/>
          <a:p>
            <a:pPr defTabSz="914363">
              <a:defRPr/>
            </a:pPr>
            <a:r>
              <a:rPr lang="en-US" dirty="0"/>
              <a:t>Dynamics of Sexual Abuse</a:t>
            </a:r>
            <a:endParaRPr lang="en-US" b="1" dirty="0">
              <a:latin typeface="Arial" pitchFamily="34" charset="0"/>
              <a:cs typeface="Arial" pitchFamily="34" charset="0"/>
            </a:endParaRPr>
          </a:p>
        </p:txBody>
      </p:sp>
      <p:pic>
        <p:nvPicPr>
          <p:cNvPr id="72" name="Picture 71">
            <a:extLst>
              <a:ext uri="{FF2B5EF4-FFF2-40B4-BE49-F238E27FC236}">
                <a16:creationId xmlns:a16="http://schemas.microsoft.com/office/drawing/2014/main" id="{A8D526D7-C782-4F65-A21F-A6B40D869B47}"/>
              </a:ext>
              <a:ext uri="{C183D7F6-B498-43B3-948B-1728B52AA6E4}">
                <adec:decorative xmlns:adec="http://schemas.microsoft.com/office/drawing/2017/decorative" val="1"/>
              </a:ext>
            </a:extLst>
          </p:cNvPr>
          <p:cNvPicPr preferRelativeResize="0">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798" t="2669" r="616"/>
          <a:stretch/>
        </p:blipFill>
        <p:spPr>
          <a:xfrm>
            <a:off x="1524000" y="1731964"/>
            <a:ext cx="9144000" cy="5126036"/>
          </a:xfrm>
          <a:prstGeom prst="rect">
            <a:avLst/>
          </a:prstGeom>
          <a:effectLst>
            <a:innerShdw blurRad="63500" dist="50800" dir="16200000">
              <a:prstClr val="black">
                <a:alpha val="50000"/>
              </a:prstClr>
            </a:innerShdw>
          </a:effectLst>
        </p:spPr>
      </p:pic>
      <p:graphicFrame>
        <p:nvGraphicFramePr>
          <p:cNvPr id="282628" name="Content Placeholder 1">
            <a:extLst>
              <a:ext uri="{FF2B5EF4-FFF2-40B4-BE49-F238E27FC236}">
                <a16:creationId xmlns:a16="http://schemas.microsoft.com/office/drawing/2014/main" id="{1B9F882F-6744-4762-8CEE-4B9082A07B89}"/>
              </a:ext>
            </a:extLst>
          </p:cNvPr>
          <p:cNvGraphicFramePr>
            <a:graphicFrameLocks noGrp="1"/>
          </p:cNvGraphicFramePr>
          <p:nvPr>
            <p:ph idx="1"/>
          </p:nvPr>
        </p:nvGraphicFramePr>
        <p:xfrm>
          <a:off x="2209800" y="1892830"/>
          <a:ext cx="7765256" cy="435557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showMasterPhAnim="0">
  <p:cSld>
    <p:bg>
      <p:bgPr>
        <a:blipFill rotWithShape="1">
          <a:blip r:embed="rId2">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sp>
        <p:nvSpPr>
          <p:cNvPr id="282626" name="Rectangle 2"/>
          <p:cNvSpPr>
            <a:spLocks noGrp="1" noChangeArrowheads="1"/>
          </p:cNvSpPr>
          <p:nvPr>
            <p:ph type="title"/>
          </p:nvPr>
        </p:nvSpPr>
        <p:spPr>
          <a:xfrm>
            <a:off x="7426777" y="643466"/>
            <a:ext cx="2703636" cy="5147734"/>
          </a:xfrm>
        </p:spPr>
        <p:txBody>
          <a:bodyPr>
            <a:normAutofit/>
          </a:bodyPr>
          <a:lstStyle/>
          <a:p>
            <a:pPr algn="l" defTabSz="914363">
              <a:defRPr/>
            </a:pPr>
            <a:r>
              <a:rPr lang="en-US" dirty="0"/>
              <a:t>Detecting Signs of Sexual Abuse</a:t>
            </a:r>
            <a:endParaRPr lang="en-US" b="1" dirty="0">
              <a:latin typeface="Arial" pitchFamily="34" charset="0"/>
              <a:cs typeface="Arial" pitchFamily="34" charset="0"/>
            </a:endParaRPr>
          </a:p>
        </p:txBody>
      </p:sp>
      <p:sp>
        <p:nvSpPr>
          <p:cNvPr id="71" name="Rectangle 70">
            <a:extLst>
              <a:ext uri="{FF2B5EF4-FFF2-40B4-BE49-F238E27FC236}">
                <a16:creationId xmlns:a16="http://schemas.microsoft.com/office/drawing/2014/main" id="{31F60DE6-EAFC-45E6-BD0F-C2A1C07541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000" y="0"/>
            <a:ext cx="1078992" cy="6858000"/>
          </a:xfrm>
          <a:prstGeom prst="rect">
            <a:avLst/>
          </a:prstGeom>
          <a:solidFill>
            <a:schemeClr val="accent2">
              <a:lumMod val="75000"/>
            </a:schemeClr>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fontAlgn="base">
              <a:spcBef>
                <a:spcPct val="0"/>
              </a:spcBef>
              <a:spcAft>
                <a:spcPct val="0"/>
              </a:spcAft>
              <a:defRPr/>
            </a:pPr>
            <a:endParaRPr lang="en-US" sz="3200" dirty="0">
              <a:solidFill>
                <a:srgbClr val="B2B2B2"/>
              </a:solidFill>
              <a:effectLst>
                <a:outerShdw blurRad="38100" dist="38100" dir="2700000" algn="tl">
                  <a:srgbClr val="000000">
                    <a:alpha val="43137"/>
                  </a:srgbClr>
                </a:outerShdw>
              </a:effectLst>
              <a:latin typeface="Calisto MT" panose="02040603050505030304"/>
            </a:endParaRPr>
          </a:p>
        </p:txBody>
      </p:sp>
      <p:sp>
        <p:nvSpPr>
          <p:cNvPr id="73" name="Rectangle 72">
            <a:extLst>
              <a:ext uri="{FF2B5EF4-FFF2-40B4-BE49-F238E27FC236}">
                <a16:creationId xmlns:a16="http://schemas.microsoft.com/office/drawing/2014/main" id="{8CC6D5EB-22C5-4EEC-A9F1-839ABC702E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602992" y="0"/>
            <a:ext cx="4571999" cy="6858000"/>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defRPr/>
            </a:pPr>
            <a:endParaRPr lang="en-US" sz="3200" dirty="0">
              <a:solidFill>
                <a:prstClr val="white"/>
              </a:solidFill>
              <a:effectLst>
                <a:outerShdw blurRad="38100" dist="38100" dir="2700000" algn="tl">
                  <a:srgbClr val="000000">
                    <a:alpha val="43137"/>
                  </a:srgbClr>
                </a:outerShdw>
              </a:effectLst>
              <a:latin typeface="Calisto MT" panose="02040603050505030304"/>
            </a:endParaRPr>
          </a:p>
        </p:txBody>
      </p:sp>
      <p:sp>
        <p:nvSpPr>
          <p:cNvPr id="2" name="Content Placeholder 1"/>
          <p:cNvSpPr>
            <a:spLocks noGrp="1"/>
          </p:cNvSpPr>
          <p:nvPr>
            <p:ph idx="1"/>
          </p:nvPr>
        </p:nvSpPr>
        <p:spPr>
          <a:xfrm>
            <a:off x="2789464" y="643468"/>
            <a:ext cx="4090308" cy="5147733"/>
          </a:xfrm>
          <a:effectLst/>
        </p:spPr>
        <p:txBody>
          <a:bodyPr anchor="ctr">
            <a:normAutofit/>
          </a:bodyPr>
          <a:lstStyle/>
          <a:p>
            <a:pPr marL="0" indent="0">
              <a:buNone/>
            </a:pPr>
            <a:r>
              <a:rPr lang="en-US" dirty="0">
                <a:solidFill>
                  <a:schemeClr val="tx1"/>
                </a:solidFill>
              </a:rPr>
              <a:t>The signs of sexual assault have both physical and mental attributes. Keen observation is required by staff to detect possible abuse or perpetration of the crime. Remember, in most cases males do not report sexual assaults. Therefore, staff must pay attention and report suspicions of possible sexual assault victims. Observable signs of sexual assault include:</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showMasterPhAnim="0">
  <p:cSld>
    <p:bg>
      <p:bgPr>
        <a:blipFill rotWithShape="1">
          <a:blip r:embed="rId2">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id="{132A4578-DD2D-42E5-A30D-A61A991B85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00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defRPr/>
            </a:pPr>
            <a:endParaRPr lang="en-US" sz="3200" dirty="0">
              <a:solidFill>
                <a:prstClr val="white"/>
              </a:solidFill>
              <a:effectLst>
                <a:outerShdw blurRad="38100" dist="38100" dir="2700000" algn="tl">
                  <a:srgbClr val="000000">
                    <a:alpha val="43137"/>
                  </a:srgbClr>
                </a:outerShdw>
              </a:effectLst>
              <a:latin typeface="Calisto MT" panose="02040603050505030304"/>
            </a:endParaRPr>
          </a:p>
        </p:txBody>
      </p:sp>
      <p:sp>
        <p:nvSpPr>
          <p:cNvPr id="282626" name="Rectangle 2"/>
          <p:cNvSpPr>
            <a:spLocks noGrp="1" noChangeArrowheads="1"/>
          </p:cNvSpPr>
          <p:nvPr>
            <p:ph type="title"/>
          </p:nvPr>
        </p:nvSpPr>
        <p:spPr>
          <a:xfrm>
            <a:off x="7639115" y="609600"/>
            <a:ext cx="2559867" cy="5273675"/>
          </a:xfrm>
        </p:spPr>
        <p:txBody>
          <a:bodyPr>
            <a:normAutofit/>
          </a:bodyPr>
          <a:lstStyle/>
          <a:p>
            <a:pPr algn="l" defTabSz="914363">
              <a:defRPr/>
            </a:pPr>
            <a:r>
              <a:rPr lang="en-US" sz="3100" dirty="0"/>
              <a:t>Detecting Signs of Sexual Abuse</a:t>
            </a:r>
            <a:endParaRPr lang="en-US" sz="3100" b="1" dirty="0">
              <a:latin typeface="Arial" pitchFamily="34" charset="0"/>
              <a:cs typeface="Arial" pitchFamily="34" charset="0"/>
            </a:endParaRPr>
          </a:p>
        </p:txBody>
      </p:sp>
      <p:pic>
        <p:nvPicPr>
          <p:cNvPr id="74" name="Picture 73">
            <a:extLst>
              <a:ext uri="{FF2B5EF4-FFF2-40B4-BE49-F238E27FC236}">
                <a16:creationId xmlns:a16="http://schemas.microsoft.com/office/drawing/2014/main" id="{0A14F76F-D1CE-4226-A477-F8A3F641E7F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1978783" y="609600"/>
            <a:ext cx="5167265" cy="5273675"/>
          </a:xfrm>
          <a:prstGeom prst="rect">
            <a:avLst/>
          </a:prstGeom>
        </p:spPr>
      </p:pic>
      <p:sp>
        <p:nvSpPr>
          <p:cNvPr id="282627" name="Rectangle 3"/>
          <p:cNvSpPr>
            <a:spLocks noGrp="1" noChangeArrowheads="1"/>
          </p:cNvSpPr>
          <p:nvPr>
            <p:ph idx="1"/>
          </p:nvPr>
        </p:nvSpPr>
        <p:spPr>
          <a:xfrm>
            <a:off x="2199380" y="957944"/>
            <a:ext cx="4719589" cy="4615543"/>
          </a:xfrm>
        </p:spPr>
        <p:txBody>
          <a:bodyPr anchor="ctr">
            <a:normAutofit/>
          </a:bodyPr>
          <a:lstStyle/>
          <a:p>
            <a:pPr marL="0" indent="0">
              <a:buNone/>
            </a:pPr>
            <a:r>
              <a:rPr lang="en-US" b="1" dirty="0"/>
              <a:t>Observable Signs Of Sexual Assault:</a:t>
            </a:r>
          </a:p>
          <a:p>
            <a:endParaRPr lang="en-US" dirty="0"/>
          </a:p>
          <a:p>
            <a:pPr marL="457200" indent="-457200">
              <a:buFont typeface="Arial" panose="020B0604020202020204" pitchFamily="34" charset="0"/>
              <a:buChar char="•"/>
            </a:pPr>
            <a:r>
              <a:rPr lang="en-US" altLang="en-US" dirty="0"/>
              <a:t>An incarcerated individual who has difficulty, or pain while walking</a:t>
            </a:r>
          </a:p>
          <a:p>
            <a:pPr marL="457200" indent="-457200">
              <a:buFont typeface="Arial" panose="020B0604020202020204" pitchFamily="34" charset="0"/>
              <a:buChar char="•"/>
            </a:pPr>
            <a:r>
              <a:rPr lang="en-US" altLang="en-US" dirty="0"/>
              <a:t>An incarcerated individual who has difficulty, or pain while sitting</a:t>
            </a:r>
          </a:p>
          <a:p>
            <a:pPr marL="457200" indent="-457200">
              <a:buFont typeface="Arial" panose="020B0604020202020204" pitchFamily="34" charset="0"/>
              <a:buChar char="•"/>
            </a:pPr>
            <a:r>
              <a:rPr lang="en-US" altLang="en-US" dirty="0"/>
              <a:t>An incarcerated individual who has unusual bruises or marks that may indicate assault</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showMasterPhAnim="0">
  <p:cSld>
    <p:bg>
      <p:bgPr>
        <a:blipFill rotWithShape="1">
          <a:blip r:embed="rId2">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sp useBgFill="1">
        <p:nvSpPr>
          <p:cNvPr id="75" name="Rectangle 74">
            <a:extLst>
              <a:ext uri="{FF2B5EF4-FFF2-40B4-BE49-F238E27FC236}">
                <a16:creationId xmlns:a16="http://schemas.microsoft.com/office/drawing/2014/main" id="{D0525BA9-A43C-4507-B537-1C1FE195F5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00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defRPr/>
            </a:pPr>
            <a:endParaRPr lang="en-US" sz="3200" dirty="0">
              <a:solidFill>
                <a:prstClr val="white"/>
              </a:solidFill>
              <a:effectLst>
                <a:outerShdw blurRad="38100" dist="38100" dir="2700000" algn="tl">
                  <a:srgbClr val="000000">
                    <a:alpha val="43137"/>
                  </a:srgbClr>
                </a:outerShdw>
              </a:effectLst>
              <a:latin typeface="Calisto MT" panose="02040603050505030304"/>
            </a:endParaRPr>
          </a:p>
        </p:txBody>
      </p:sp>
      <p:sp>
        <p:nvSpPr>
          <p:cNvPr id="282627" name="Rectangle 3"/>
          <p:cNvSpPr>
            <a:spLocks noGrp="1" noChangeArrowheads="1"/>
          </p:cNvSpPr>
          <p:nvPr>
            <p:ph idx="1"/>
          </p:nvPr>
        </p:nvSpPr>
        <p:spPr>
          <a:xfrm>
            <a:off x="2209347" y="1066801"/>
            <a:ext cx="3404507" cy="4724400"/>
          </a:xfrm>
        </p:spPr>
        <p:txBody>
          <a:bodyPr>
            <a:normAutofit/>
          </a:bodyPr>
          <a:lstStyle/>
          <a:p>
            <a:pPr marL="0" indent="0">
              <a:lnSpc>
                <a:spcPct val="90000"/>
              </a:lnSpc>
              <a:buNone/>
            </a:pPr>
            <a:r>
              <a:rPr lang="en-US" b="1" dirty="0"/>
              <a:t>Observable Signs Of Sexual Assault:</a:t>
            </a:r>
          </a:p>
          <a:p>
            <a:pPr marL="0" indent="0">
              <a:lnSpc>
                <a:spcPct val="90000"/>
              </a:lnSpc>
              <a:buNone/>
            </a:pPr>
            <a:endParaRPr lang="en-US" dirty="0"/>
          </a:p>
          <a:p>
            <a:pPr marL="457200" indent="-457200">
              <a:lnSpc>
                <a:spcPct val="90000"/>
              </a:lnSpc>
              <a:buFont typeface="Arial" panose="020B0604020202020204" pitchFamily="34" charset="0"/>
              <a:buChar char="•"/>
            </a:pPr>
            <a:r>
              <a:rPr lang="en-US" altLang="en-US" dirty="0"/>
              <a:t>Bloody clothing, especially in the seat of the pants or underwear</a:t>
            </a:r>
          </a:p>
          <a:p>
            <a:pPr marL="457200" indent="-457200">
              <a:lnSpc>
                <a:spcPct val="90000"/>
              </a:lnSpc>
              <a:buFont typeface="Arial" panose="020B0604020202020204" pitchFamily="34" charset="0"/>
              <a:buChar char="•"/>
            </a:pPr>
            <a:r>
              <a:rPr lang="en-US" altLang="en-US" dirty="0"/>
              <a:t>Bloody linen</a:t>
            </a:r>
          </a:p>
          <a:p>
            <a:pPr marL="457200" indent="-457200">
              <a:lnSpc>
                <a:spcPct val="90000"/>
              </a:lnSpc>
              <a:buFont typeface="Arial" panose="020B0604020202020204" pitchFamily="34" charset="0"/>
              <a:buChar char="•"/>
            </a:pPr>
            <a:r>
              <a:rPr lang="en-US" altLang="en-US" dirty="0"/>
              <a:t>Frequent request by the incarcerated individual to see health care staff</a:t>
            </a:r>
          </a:p>
          <a:p>
            <a:pPr marL="457200" indent="-457200">
              <a:lnSpc>
                <a:spcPct val="90000"/>
              </a:lnSpc>
              <a:buFont typeface="Arial" panose="020B0604020202020204" pitchFamily="34" charset="0"/>
              <a:buChar char="•"/>
            </a:pPr>
            <a:r>
              <a:rPr lang="en-US" altLang="en-US" dirty="0"/>
              <a:t>Frequent request by the incarcerated individual for laundry exchange</a:t>
            </a:r>
          </a:p>
        </p:txBody>
      </p:sp>
      <p:sp>
        <p:nvSpPr>
          <p:cNvPr id="77" name="Rectangle 76">
            <a:extLst>
              <a:ext uri="{FF2B5EF4-FFF2-40B4-BE49-F238E27FC236}">
                <a16:creationId xmlns:a16="http://schemas.microsoft.com/office/drawing/2014/main" id="{D6FD794E-584A-4E6D-9325-2FCF354F0C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6000" y="0"/>
            <a:ext cx="3493009" cy="6858000"/>
          </a:xfrm>
          <a:prstGeom prst="rect">
            <a:avLst/>
          </a:prstGeom>
          <a:solidFill>
            <a:schemeClr val="bg2">
              <a:lumMod val="90000"/>
              <a:lumOff val="1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defRPr/>
            </a:pPr>
            <a:endParaRPr lang="en-US" sz="3200" dirty="0">
              <a:solidFill>
                <a:prstClr val="white"/>
              </a:solidFill>
              <a:effectLst>
                <a:outerShdw blurRad="38100" dist="38100" dir="2700000" algn="tl">
                  <a:srgbClr val="000000">
                    <a:alpha val="43137"/>
                  </a:srgbClr>
                </a:outerShdw>
              </a:effectLst>
              <a:latin typeface="Calisto MT" panose="02040603050505030304"/>
            </a:endParaRPr>
          </a:p>
        </p:txBody>
      </p:sp>
      <p:sp>
        <p:nvSpPr>
          <p:cNvPr id="282626" name="Rectangle 2"/>
          <p:cNvSpPr>
            <a:spLocks noGrp="1" noChangeArrowheads="1"/>
          </p:cNvSpPr>
          <p:nvPr>
            <p:ph type="title"/>
          </p:nvPr>
        </p:nvSpPr>
        <p:spPr>
          <a:xfrm>
            <a:off x="6344556" y="1066801"/>
            <a:ext cx="2995896" cy="4724398"/>
          </a:xfrm>
          <a:effectLst/>
        </p:spPr>
        <p:txBody>
          <a:bodyPr anchor="t">
            <a:normAutofit/>
          </a:bodyPr>
          <a:lstStyle/>
          <a:p>
            <a:pPr algn="l" defTabSz="914363">
              <a:defRPr/>
            </a:pPr>
            <a:r>
              <a:rPr lang="en-US" dirty="0">
                <a:solidFill>
                  <a:schemeClr val="tx1"/>
                </a:solidFill>
              </a:rPr>
              <a:t>Detecting Signs of Sexual Abuse</a:t>
            </a:r>
            <a:endParaRPr lang="en-US" b="1" dirty="0">
              <a:solidFill>
                <a:schemeClr val="tx1"/>
              </a:solidFill>
              <a:latin typeface="Arial" pitchFamily="34" charset="0"/>
              <a:cs typeface="Arial" pitchFamily="34" charset="0"/>
            </a:endParaRPr>
          </a:p>
        </p:txBody>
      </p:sp>
      <p:sp>
        <p:nvSpPr>
          <p:cNvPr id="79" name="Rectangle 78">
            <a:extLst>
              <a:ext uri="{FF2B5EF4-FFF2-40B4-BE49-F238E27FC236}">
                <a16:creationId xmlns:a16="http://schemas.microsoft.com/office/drawing/2014/main" id="{DD1DFF2C-5A04-407E-915B-ED139C4262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89008" y="0"/>
            <a:ext cx="1078992" cy="6858000"/>
          </a:xfrm>
          <a:prstGeom prst="rect">
            <a:avLst/>
          </a:prstGeom>
          <a:solidFill>
            <a:schemeClr val="accent1">
              <a:alpha val="90000"/>
            </a:schemeClr>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fontAlgn="base">
              <a:spcBef>
                <a:spcPct val="0"/>
              </a:spcBef>
              <a:spcAft>
                <a:spcPct val="0"/>
              </a:spcAft>
              <a:defRPr/>
            </a:pPr>
            <a:endParaRPr lang="en-US" sz="3200" dirty="0">
              <a:solidFill>
                <a:srgbClr val="B2B2B2"/>
              </a:solidFill>
              <a:effectLst>
                <a:outerShdw blurRad="38100" dist="38100" dir="2700000" algn="tl">
                  <a:srgbClr val="000000">
                    <a:alpha val="43137"/>
                  </a:srgbClr>
                </a:outerShdw>
              </a:effectLst>
              <a:latin typeface="Calisto MT" panose="02040603050505030304"/>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C3D9BD5-A493-4B97-963D-60135D5338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000" y="0"/>
            <a:ext cx="9144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fontAlgn="base">
              <a:spcBef>
                <a:spcPct val="0"/>
              </a:spcBef>
              <a:spcAft>
                <a:spcPct val="0"/>
              </a:spcAft>
              <a:defRPr/>
            </a:pPr>
            <a:endParaRPr lang="en-US" sz="3200" dirty="0">
              <a:solidFill>
                <a:prstClr val="white"/>
              </a:solidFill>
              <a:effectLst>
                <a:outerShdw blurRad="38100" dist="38100" dir="2700000" algn="tl">
                  <a:srgbClr val="000000">
                    <a:alpha val="43137"/>
                  </a:srgbClr>
                </a:outerShdw>
              </a:effectLst>
              <a:latin typeface="Calisto MT" panose="02040603050505030304"/>
            </a:endParaRPr>
          </a:p>
        </p:txBody>
      </p:sp>
      <p:sp useBgFill="1">
        <p:nvSpPr>
          <p:cNvPr id="14" name="Rectangle 13">
            <a:extLst>
              <a:ext uri="{FF2B5EF4-FFF2-40B4-BE49-F238E27FC236}">
                <a16:creationId xmlns:a16="http://schemas.microsoft.com/office/drawing/2014/main" id="{1F759AF4-E342-4E60-8A32-C44A328F2F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1765173" y="320040"/>
            <a:ext cx="8661654" cy="6217920"/>
          </a:xfrm>
          <a:prstGeom prst="rect">
            <a:avLst/>
          </a:prstGeom>
          <a:ln w="15875" cap="sq" cmpd="sng">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defRPr/>
            </a:pPr>
            <a:endParaRPr lang="en-US" sz="3200" dirty="0">
              <a:solidFill>
                <a:prstClr val="white"/>
              </a:solidFill>
              <a:effectLst>
                <a:outerShdw blurRad="38100" dist="38100" dir="2700000" algn="tl">
                  <a:srgbClr val="000000">
                    <a:alpha val="43137"/>
                  </a:srgbClr>
                </a:outerShdw>
              </a:effectLst>
              <a:latin typeface="Calisto MT" panose="02040603050505030304"/>
            </a:endParaRPr>
          </a:p>
        </p:txBody>
      </p:sp>
      <p:sp>
        <p:nvSpPr>
          <p:cNvPr id="6" name="Title 5"/>
          <p:cNvSpPr>
            <a:spLocks noGrp="1"/>
          </p:cNvSpPr>
          <p:nvPr>
            <p:ph type="title"/>
          </p:nvPr>
        </p:nvSpPr>
        <p:spPr>
          <a:xfrm>
            <a:off x="7174991" y="1023258"/>
            <a:ext cx="2799676" cy="4570457"/>
          </a:xfrm>
          <a:effectLst/>
        </p:spPr>
        <p:txBody>
          <a:bodyPr>
            <a:normAutofit/>
          </a:bodyPr>
          <a:lstStyle/>
          <a:p>
            <a:pPr algn="l"/>
            <a:r>
              <a:rPr lang="en-US" dirty="0"/>
              <a:t>Prison Rape Elimination Act</a:t>
            </a:r>
          </a:p>
        </p:txBody>
      </p:sp>
      <p:sp>
        <p:nvSpPr>
          <p:cNvPr id="7" name="Content Placeholder 6"/>
          <p:cNvSpPr>
            <a:spLocks noGrp="1"/>
          </p:cNvSpPr>
          <p:nvPr>
            <p:ph idx="1"/>
          </p:nvPr>
        </p:nvSpPr>
        <p:spPr>
          <a:xfrm>
            <a:off x="2209346" y="1023258"/>
            <a:ext cx="4519234" cy="4570457"/>
          </a:xfrm>
          <a:effectLst/>
        </p:spPr>
        <p:txBody>
          <a:bodyPr anchor="ctr">
            <a:normAutofit/>
          </a:bodyPr>
          <a:lstStyle/>
          <a:p>
            <a:pPr marL="0" indent="0">
              <a:lnSpc>
                <a:spcPct val="90000"/>
              </a:lnSpc>
              <a:buNone/>
            </a:pPr>
            <a:r>
              <a:rPr lang="en-US" dirty="0"/>
              <a:t>The </a:t>
            </a:r>
            <a:r>
              <a:rPr lang="en-US" dirty="0">
                <a:hlinkClick r:id="rId2" tooltip=" [This link will be opened in a new browser tab/window.] "/>
              </a:rPr>
              <a:t>Prison Rape Elimination Act</a:t>
            </a:r>
            <a:r>
              <a:rPr lang="en-US" dirty="0"/>
              <a:t> (PREA), a federal law enacted in 2003, was created to eliminate sexual abuse in confinement. In addition to providing federal funding for research, programs, training, and technical assistance to address the issue, the legislation mandated the development of national standards. The National Prison Rape Elimination Commission developed recommended national standards for reducing prison rape. The </a:t>
            </a:r>
            <a:r>
              <a:rPr lang="en-US" dirty="0">
                <a:hlinkClick r:id="rId3" tooltip=" [This link will be opened in a new browser tab/window.] "/>
              </a:rPr>
              <a:t>final standards</a:t>
            </a:r>
            <a:r>
              <a:rPr lang="en-US" dirty="0"/>
              <a:t> became effective June 20, 2012, when they were published by the Department of Justice (DOJ) in the Federal Register.</a:t>
            </a:r>
          </a:p>
        </p:txBody>
      </p:sp>
      <p:cxnSp>
        <p:nvCxnSpPr>
          <p:cNvPr id="16" name="Straight Connector 15">
            <a:extLst>
              <a:ext uri="{FF2B5EF4-FFF2-40B4-BE49-F238E27FC236}">
                <a16:creationId xmlns:a16="http://schemas.microsoft.com/office/drawing/2014/main" id="{A49B2805-6469-407A-A68A-BB85AC8A859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941722" y="2057399"/>
            <a:ext cx="0" cy="27432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showMasterPhAnim="0">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56B051A4-96A7-4A11-9DAD-063A9C577F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00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defRPr/>
            </a:pPr>
            <a:endParaRPr lang="en-US" sz="3200" dirty="0">
              <a:solidFill>
                <a:prstClr val="white"/>
              </a:solidFill>
              <a:effectLst>
                <a:outerShdw blurRad="38100" dist="38100" dir="2700000" algn="tl">
                  <a:srgbClr val="000000">
                    <a:alpha val="43137"/>
                  </a:srgbClr>
                </a:outerShdw>
              </a:effectLst>
              <a:latin typeface="Calisto MT" panose="02040603050505030304"/>
            </a:endParaRPr>
          </a:p>
        </p:txBody>
      </p:sp>
      <p:sp>
        <p:nvSpPr>
          <p:cNvPr id="73" name="Rectangle 72">
            <a:extLst>
              <a:ext uri="{FF2B5EF4-FFF2-40B4-BE49-F238E27FC236}">
                <a16:creationId xmlns:a16="http://schemas.microsoft.com/office/drawing/2014/main" id="{45B67B9C-9B45-4084-9BB5-187071EE9A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000" y="4292082"/>
            <a:ext cx="9144000" cy="2565918"/>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fontAlgn="base">
              <a:spcBef>
                <a:spcPct val="0"/>
              </a:spcBef>
              <a:spcAft>
                <a:spcPct val="0"/>
              </a:spcAft>
              <a:defRPr/>
            </a:pPr>
            <a:endParaRPr lang="en-US" sz="3200" dirty="0">
              <a:solidFill>
                <a:prstClr val="white"/>
              </a:solidFill>
              <a:effectLst>
                <a:outerShdw blurRad="38100" dist="38100" dir="2700000" algn="tl">
                  <a:srgbClr val="000000">
                    <a:alpha val="43137"/>
                  </a:srgbClr>
                </a:outerShdw>
              </a:effectLst>
              <a:latin typeface="Calisto MT" panose="02040603050505030304"/>
            </a:endParaRPr>
          </a:p>
        </p:txBody>
      </p:sp>
      <p:sp>
        <p:nvSpPr>
          <p:cNvPr id="282626" name="Rectangle 2"/>
          <p:cNvSpPr>
            <a:spLocks noGrp="1" noChangeArrowheads="1"/>
          </p:cNvSpPr>
          <p:nvPr>
            <p:ph type="title"/>
          </p:nvPr>
        </p:nvSpPr>
        <p:spPr>
          <a:xfrm>
            <a:off x="2209346" y="4483145"/>
            <a:ext cx="7765321" cy="1633340"/>
          </a:xfrm>
        </p:spPr>
        <p:txBody>
          <a:bodyPr>
            <a:normAutofit/>
          </a:bodyPr>
          <a:lstStyle/>
          <a:p>
            <a:pPr defTabSz="914363">
              <a:defRPr/>
            </a:pPr>
            <a:r>
              <a:rPr lang="en-US" sz="4200" dirty="0">
                <a:solidFill>
                  <a:srgbClr val="FFFFFF"/>
                </a:solidFill>
              </a:rPr>
              <a:t>Detecting Signs of Sexual Abuse</a:t>
            </a:r>
            <a:endParaRPr lang="en-US" sz="4200" b="1" dirty="0">
              <a:solidFill>
                <a:srgbClr val="FFFFFF"/>
              </a:solidFill>
              <a:latin typeface="Arial" pitchFamily="34" charset="0"/>
              <a:cs typeface="Arial" pitchFamily="34" charset="0"/>
            </a:endParaRPr>
          </a:p>
        </p:txBody>
      </p:sp>
      <p:sp>
        <p:nvSpPr>
          <p:cNvPr id="2" name="Content Placeholder 1"/>
          <p:cNvSpPr>
            <a:spLocks noGrp="1"/>
          </p:cNvSpPr>
          <p:nvPr>
            <p:ph idx="1"/>
          </p:nvPr>
        </p:nvSpPr>
        <p:spPr>
          <a:xfrm>
            <a:off x="2209347" y="741515"/>
            <a:ext cx="7765321" cy="3550567"/>
          </a:xfrm>
          <a:effectLst/>
        </p:spPr>
        <p:txBody>
          <a:bodyPr anchor="ctr">
            <a:normAutofit lnSpcReduction="10000"/>
          </a:bodyPr>
          <a:lstStyle/>
          <a:p>
            <a:pPr marL="0" indent="0">
              <a:buNone/>
            </a:pPr>
            <a:r>
              <a:rPr lang="en-US" b="1" dirty="0"/>
              <a:t>Environmental </a:t>
            </a:r>
            <a:r>
              <a:rPr lang="en-US" altLang="en-US" b="1" dirty="0"/>
              <a:t>Signs Of Sexual Assault:</a:t>
            </a:r>
            <a:endParaRPr lang="en-US" altLang="en-US" sz="2400" dirty="0"/>
          </a:p>
          <a:p>
            <a:pPr marL="457200" lvl="1" indent="-457200">
              <a:spcBef>
                <a:spcPts val="600"/>
              </a:spcBef>
              <a:buSzPct val="73000"/>
              <a:buFont typeface="Arial" panose="020B0604020202020204" pitchFamily="34" charset="0"/>
              <a:buChar char="•"/>
            </a:pPr>
            <a:r>
              <a:rPr lang="en-US" altLang="en-US" sz="2400" dirty="0"/>
              <a:t>Groups of incarcerated individuals approaching a single </a:t>
            </a:r>
            <a:r>
              <a:rPr lang="en-US" sz="2400" dirty="0"/>
              <a:t>incarcerated individual</a:t>
            </a:r>
            <a:r>
              <a:rPr lang="en-US" altLang="en-US" sz="2000" dirty="0"/>
              <a:t> </a:t>
            </a:r>
            <a:r>
              <a:rPr lang="en-US" altLang="en-US" sz="2400" dirty="0"/>
              <a:t>in common areas or in cell or bed areas</a:t>
            </a:r>
          </a:p>
          <a:p>
            <a:pPr marL="457200" lvl="1" indent="-457200">
              <a:spcBef>
                <a:spcPts val="600"/>
              </a:spcBef>
              <a:buSzPct val="73000"/>
              <a:buFont typeface="Arial" panose="020B0604020202020204" pitchFamily="34" charset="0"/>
              <a:buChar char="•"/>
            </a:pPr>
            <a:r>
              <a:rPr lang="en-US" altLang="en-US" sz="2400" dirty="0"/>
              <a:t>Rumors from incarcerated individuals about an assault that is going to or has occurred</a:t>
            </a:r>
          </a:p>
          <a:p>
            <a:pPr marL="457200" lvl="1" indent="-457200">
              <a:spcBef>
                <a:spcPts val="600"/>
              </a:spcBef>
              <a:buSzPct val="73000"/>
              <a:buFont typeface="Arial" panose="020B0604020202020204" pitchFamily="34" charset="0"/>
              <a:buChar char="•"/>
            </a:pPr>
            <a:r>
              <a:rPr lang="en-US" altLang="en-US" sz="2400" dirty="0"/>
              <a:t>Unaffiliated incarcerated individuals who participate in gambling or receive services or goods with organized </a:t>
            </a:r>
            <a:r>
              <a:rPr lang="en-US" sz="2400" dirty="0"/>
              <a:t>incarcerated individuals'</a:t>
            </a:r>
            <a:r>
              <a:rPr lang="en-US" altLang="en-US" sz="2000" dirty="0"/>
              <a:t> </a:t>
            </a:r>
            <a:r>
              <a:rPr lang="en-US" altLang="en-US" sz="2400" dirty="0"/>
              <a:t>groups</a:t>
            </a:r>
            <a:endParaRPr lang="en-US" sz="2400" dirty="0"/>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showMasterPhAnim="0">
  <p:cSld>
    <p:bg>
      <p:bgPr>
        <a:solidFill>
          <a:schemeClr val="bg2"/>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1C3D9BD5-A493-4B97-963D-60135D5338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000" y="0"/>
            <a:ext cx="9144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fontAlgn="base">
              <a:spcBef>
                <a:spcPct val="0"/>
              </a:spcBef>
              <a:spcAft>
                <a:spcPct val="0"/>
              </a:spcAft>
              <a:defRPr/>
            </a:pPr>
            <a:endParaRPr lang="en-US" sz="3200" dirty="0">
              <a:solidFill>
                <a:prstClr val="white"/>
              </a:solidFill>
              <a:effectLst>
                <a:outerShdw blurRad="38100" dist="38100" dir="2700000" algn="tl">
                  <a:srgbClr val="000000">
                    <a:alpha val="43137"/>
                  </a:srgbClr>
                </a:outerShdw>
              </a:effectLst>
              <a:latin typeface="Calisto MT" panose="02040603050505030304"/>
            </a:endParaRPr>
          </a:p>
        </p:txBody>
      </p:sp>
      <p:sp useBgFill="1">
        <p:nvSpPr>
          <p:cNvPr id="73" name="Rectangle 72">
            <a:extLst>
              <a:ext uri="{FF2B5EF4-FFF2-40B4-BE49-F238E27FC236}">
                <a16:creationId xmlns:a16="http://schemas.microsoft.com/office/drawing/2014/main" id="{1F759AF4-E342-4E60-8A32-C44A328F2F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1765173" y="320040"/>
            <a:ext cx="8661654" cy="6217920"/>
          </a:xfrm>
          <a:prstGeom prst="rect">
            <a:avLst/>
          </a:prstGeom>
          <a:ln w="15875" cap="sq" cmpd="sng">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defRPr/>
            </a:pPr>
            <a:endParaRPr lang="en-US" sz="3200" dirty="0">
              <a:solidFill>
                <a:prstClr val="white"/>
              </a:solidFill>
              <a:effectLst>
                <a:outerShdw blurRad="38100" dist="38100" dir="2700000" algn="tl">
                  <a:srgbClr val="000000">
                    <a:alpha val="43137"/>
                  </a:srgbClr>
                </a:outerShdw>
              </a:effectLst>
              <a:latin typeface="Calisto MT" panose="02040603050505030304"/>
            </a:endParaRPr>
          </a:p>
        </p:txBody>
      </p:sp>
      <p:sp>
        <p:nvSpPr>
          <p:cNvPr id="282626" name="Rectangle 2"/>
          <p:cNvSpPr>
            <a:spLocks noGrp="1" noChangeArrowheads="1"/>
          </p:cNvSpPr>
          <p:nvPr>
            <p:ph type="title"/>
          </p:nvPr>
        </p:nvSpPr>
        <p:spPr>
          <a:xfrm>
            <a:off x="7174991" y="1023258"/>
            <a:ext cx="2799676" cy="4570457"/>
          </a:xfrm>
          <a:effectLst/>
        </p:spPr>
        <p:txBody>
          <a:bodyPr>
            <a:normAutofit/>
          </a:bodyPr>
          <a:lstStyle/>
          <a:p>
            <a:pPr algn="l" defTabSz="914363">
              <a:defRPr/>
            </a:pPr>
            <a:r>
              <a:rPr lang="en-US" dirty="0"/>
              <a:t>Detecting Signs of Sexual Abuse</a:t>
            </a:r>
            <a:endParaRPr lang="en-US" b="1" dirty="0">
              <a:latin typeface="Arial" pitchFamily="34" charset="0"/>
              <a:cs typeface="Arial" pitchFamily="34" charset="0"/>
            </a:endParaRPr>
          </a:p>
        </p:txBody>
      </p:sp>
      <p:sp>
        <p:nvSpPr>
          <p:cNvPr id="3" name="Content Placeholder 2"/>
          <p:cNvSpPr>
            <a:spLocks noGrp="1"/>
          </p:cNvSpPr>
          <p:nvPr>
            <p:ph idx="1"/>
          </p:nvPr>
        </p:nvSpPr>
        <p:spPr>
          <a:xfrm>
            <a:off x="2209346" y="1023258"/>
            <a:ext cx="4519234" cy="4570457"/>
          </a:xfrm>
          <a:effectLst/>
        </p:spPr>
        <p:txBody>
          <a:bodyPr anchor="ctr">
            <a:normAutofit/>
          </a:bodyPr>
          <a:lstStyle/>
          <a:p>
            <a:pPr marL="0" lvl="1" indent="0">
              <a:spcBef>
                <a:spcPts val="600"/>
              </a:spcBef>
              <a:buSzPct val="73000"/>
              <a:buNone/>
            </a:pPr>
            <a:r>
              <a:rPr lang="en-US" altLang="en-US" b="1" dirty="0"/>
              <a:t>Environmental Signs Of Sexual Assault:</a:t>
            </a:r>
          </a:p>
          <a:p>
            <a:pPr marL="301500" lvl="1" indent="-285750">
              <a:spcBef>
                <a:spcPts val="600"/>
              </a:spcBef>
              <a:buSzPct val="73000"/>
              <a:buFont typeface="Arial" panose="020B0604020202020204" pitchFamily="34" charset="0"/>
              <a:buChar char="•"/>
            </a:pPr>
            <a:r>
              <a:rPr lang="en-US" dirty="0"/>
              <a:t>Single </a:t>
            </a:r>
            <a:r>
              <a:rPr lang="en-US" altLang="en-US" dirty="0"/>
              <a:t>incarcerated individuals who defy the norm of the unwritten rules held by incarcerated individuals, such as “snitching.”</a:t>
            </a:r>
          </a:p>
          <a:p>
            <a:pPr marL="301500" lvl="1" indent="-285750">
              <a:spcBef>
                <a:spcPts val="600"/>
              </a:spcBef>
              <a:buSzPct val="73000"/>
              <a:buFont typeface="Arial" panose="020B0604020202020204" pitchFamily="34" charset="0"/>
              <a:buChar char="•"/>
            </a:pPr>
            <a:r>
              <a:rPr lang="en-US" dirty="0"/>
              <a:t>A </a:t>
            </a:r>
            <a:r>
              <a:rPr lang="en-US" altLang="en-US" dirty="0"/>
              <a:t>decrease in interest in the incarcerated individual’s normal activities of daily life.</a:t>
            </a:r>
          </a:p>
          <a:p>
            <a:pPr marL="301500" lvl="1" indent="-285750">
              <a:spcBef>
                <a:spcPts val="600"/>
              </a:spcBef>
              <a:buSzPct val="73000"/>
              <a:buFont typeface="Arial" panose="020B0604020202020204" pitchFamily="34" charset="0"/>
              <a:buChar char="•"/>
            </a:pPr>
            <a:r>
              <a:rPr lang="en-US" dirty="0"/>
              <a:t>An </a:t>
            </a:r>
            <a:r>
              <a:rPr lang="en-US" altLang="en-US" dirty="0"/>
              <a:t>incarcerated individual’s withdrawal from social activities.</a:t>
            </a:r>
          </a:p>
          <a:p>
            <a:pPr marL="301500" lvl="1" indent="-285750">
              <a:spcBef>
                <a:spcPts val="600"/>
              </a:spcBef>
              <a:buSzPct val="73000"/>
              <a:buFont typeface="Arial" panose="020B0604020202020204" pitchFamily="34" charset="0"/>
              <a:buChar char="•"/>
            </a:pPr>
            <a:r>
              <a:rPr lang="en-US" dirty="0"/>
              <a:t>An </a:t>
            </a:r>
            <a:r>
              <a:rPr lang="en-US" altLang="en-US" dirty="0"/>
              <a:t>abrupt or unwarranted attitude change by an incarcerated individual.</a:t>
            </a:r>
            <a:endParaRPr lang="en-US" dirty="0"/>
          </a:p>
          <a:p>
            <a:pPr marL="301500" lvl="1" indent="-285750">
              <a:spcBef>
                <a:spcPts val="600"/>
              </a:spcBef>
              <a:buSzPct val="73000"/>
              <a:buFont typeface="Arial" panose="020B0604020202020204" pitchFamily="34" charset="0"/>
              <a:buChar char="•"/>
            </a:pPr>
            <a:r>
              <a:rPr lang="en-US" dirty="0"/>
              <a:t>Incarcerated individuals </a:t>
            </a:r>
            <a:r>
              <a:rPr lang="en-US" altLang="en-US" dirty="0"/>
              <a:t>who loiter or congregate in blind spots</a:t>
            </a:r>
          </a:p>
        </p:txBody>
      </p:sp>
      <p:cxnSp>
        <p:nvCxnSpPr>
          <p:cNvPr id="75" name="Straight Connector 74">
            <a:extLst>
              <a:ext uri="{FF2B5EF4-FFF2-40B4-BE49-F238E27FC236}">
                <a16:creationId xmlns:a16="http://schemas.microsoft.com/office/drawing/2014/main" id="{A49B2805-6469-407A-A68A-BB85AC8A859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941722" y="2057399"/>
            <a:ext cx="0" cy="27432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showMasterPhAnim="0">
  <p:cSld>
    <p:bg>
      <p:bgPr>
        <a:blipFill rotWithShape="1">
          <a:blip r:embed="rId2">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69652D62-ECFB-408E-ABE6-155A644F43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00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defRPr/>
            </a:pPr>
            <a:endParaRPr lang="en-US" sz="3200" dirty="0">
              <a:solidFill>
                <a:prstClr val="white"/>
              </a:solidFill>
              <a:effectLst>
                <a:outerShdw blurRad="38100" dist="38100" dir="2700000" algn="tl">
                  <a:srgbClr val="000000">
                    <a:alpha val="43137"/>
                  </a:srgbClr>
                </a:outerShdw>
              </a:effectLst>
              <a:latin typeface="Calisto MT" panose="02040603050505030304"/>
            </a:endParaRPr>
          </a:p>
        </p:txBody>
      </p:sp>
      <p:sp>
        <p:nvSpPr>
          <p:cNvPr id="73" name="Rectangle 72">
            <a:extLst>
              <a:ext uri="{FF2B5EF4-FFF2-40B4-BE49-F238E27FC236}">
                <a16:creationId xmlns:a16="http://schemas.microsoft.com/office/drawing/2014/main" id="{C1FEA985-924B-4044-8778-32D1E7164C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1765173" y="320040"/>
            <a:ext cx="8661654" cy="6217920"/>
          </a:xfrm>
          <a:prstGeom prst="rect">
            <a:avLst/>
          </a:prstGeom>
          <a:solidFill>
            <a:schemeClr val="bg1">
              <a:lumMod val="75000"/>
              <a:lumOff val="25000"/>
            </a:schemeClr>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defRPr/>
            </a:pPr>
            <a:endParaRPr lang="en-US" sz="3200" dirty="0">
              <a:solidFill>
                <a:prstClr val="white"/>
              </a:solidFill>
              <a:effectLst>
                <a:outerShdw blurRad="38100" dist="38100" dir="2700000" algn="tl">
                  <a:srgbClr val="000000">
                    <a:alpha val="43137"/>
                  </a:srgbClr>
                </a:outerShdw>
              </a:effectLst>
              <a:latin typeface="Calisto MT" panose="02040603050505030304"/>
            </a:endParaRPr>
          </a:p>
        </p:txBody>
      </p:sp>
      <p:sp>
        <p:nvSpPr>
          <p:cNvPr id="282626" name="Rectangle 2"/>
          <p:cNvSpPr>
            <a:spLocks noGrp="1" noChangeArrowheads="1"/>
          </p:cNvSpPr>
          <p:nvPr>
            <p:ph type="title"/>
          </p:nvPr>
        </p:nvSpPr>
        <p:spPr>
          <a:xfrm>
            <a:off x="2209347" y="963507"/>
            <a:ext cx="2805611" cy="4827693"/>
          </a:xfrm>
        </p:spPr>
        <p:txBody>
          <a:bodyPr>
            <a:normAutofit/>
          </a:bodyPr>
          <a:lstStyle/>
          <a:p>
            <a:pPr algn="r" defTabSz="914363">
              <a:lnSpc>
                <a:spcPct val="90000"/>
              </a:lnSpc>
              <a:defRPr/>
            </a:pPr>
            <a:r>
              <a:rPr lang="en-US" sz="3100" dirty="0"/>
              <a:t>Your Responsibilities in the IDOC Sexual Assault Prevention Plan</a:t>
            </a:r>
            <a:endParaRPr lang="en-US" sz="3100" b="1" dirty="0">
              <a:latin typeface="Arial" pitchFamily="34" charset="0"/>
              <a:cs typeface="Arial" pitchFamily="34" charset="0"/>
            </a:endParaRPr>
          </a:p>
        </p:txBody>
      </p:sp>
      <p:cxnSp>
        <p:nvCxnSpPr>
          <p:cNvPr id="75" name="Straight Connector 74">
            <a:extLst>
              <a:ext uri="{FF2B5EF4-FFF2-40B4-BE49-F238E27FC236}">
                <a16:creationId xmlns:a16="http://schemas.microsoft.com/office/drawing/2014/main" id="{96C7F9CB-BCC3-4648-8DEF-07B0887D87D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59890" y="2057399"/>
            <a:ext cx="0" cy="27432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Content Placeholder 1"/>
          <p:cNvSpPr>
            <a:spLocks noGrp="1"/>
          </p:cNvSpPr>
          <p:nvPr>
            <p:ph idx="1"/>
          </p:nvPr>
        </p:nvSpPr>
        <p:spPr>
          <a:xfrm>
            <a:off x="5504823" y="963507"/>
            <a:ext cx="4469844" cy="4827694"/>
          </a:xfrm>
          <a:effectLst/>
        </p:spPr>
        <p:txBody>
          <a:bodyPr anchor="ctr">
            <a:normAutofit/>
          </a:bodyPr>
          <a:lstStyle/>
          <a:p>
            <a:pPr marL="0" indent="0">
              <a:buNone/>
            </a:pPr>
            <a:r>
              <a:rPr lang="en-US" altLang="en-US" dirty="0">
                <a:solidFill>
                  <a:schemeClr val="tx1"/>
                </a:solidFill>
                <a:cs typeface="Arial" charset="0"/>
              </a:rPr>
              <a:t>Policy 02-01-115 Sexual Assault Prevention, Investigation, Victim Support and Reporting provides all staff with the procedures for the Department’s sexual assault prevention plan. All staff, contractors, volunteers, incarcerated individuals are responsible for reading and understanding this policy and its content.</a:t>
            </a:r>
            <a:endParaRPr lang="en-US" dirty="0">
              <a:solidFill>
                <a:schemeClr val="tx1"/>
              </a:solidFill>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showMasterPhAnim="0">
  <p:cSld>
    <p:bg>
      <p:bgPr>
        <a:blipFill rotWithShape="1">
          <a:blip r:embed="rId2">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AC224410-FF86-4FBB-A05E-61232D4B13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000" y="0"/>
            <a:ext cx="9144000" cy="6858000"/>
          </a:xfrm>
          <a:prstGeom prst="rect">
            <a:avLst/>
          </a:prstGeom>
          <a:solidFill>
            <a:schemeClr val="bg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defRPr/>
            </a:pPr>
            <a:endParaRPr lang="en-US" sz="3200" dirty="0">
              <a:solidFill>
                <a:prstClr val="white"/>
              </a:solidFill>
              <a:effectLst>
                <a:outerShdw blurRad="38100" dist="38100" dir="2700000" algn="tl">
                  <a:srgbClr val="000000">
                    <a:alpha val="43137"/>
                  </a:srgbClr>
                </a:outerShdw>
              </a:effectLst>
              <a:latin typeface="Calisto MT" panose="02040603050505030304"/>
            </a:endParaRPr>
          </a:p>
        </p:txBody>
      </p:sp>
      <p:sp useBgFill="1">
        <p:nvSpPr>
          <p:cNvPr id="73" name="Freeform: Shape 72">
            <a:extLst>
              <a:ext uri="{FF2B5EF4-FFF2-40B4-BE49-F238E27FC236}">
                <a16:creationId xmlns:a16="http://schemas.microsoft.com/office/drawing/2014/main" id="{F3BDD110-869E-4A8C-9250-C7AE5C8408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9476" y="-2"/>
            <a:ext cx="4566524" cy="6858002"/>
          </a:xfrm>
          <a:custGeom>
            <a:avLst/>
            <a:gdLst>
              <a:gd name="connsiteX0" fmla="*/ 0 w 6088698"/>
              <a:gd name="connsiteY0" fmla="*/ 0 h 6858002"/>
              <a:gd name="connsiteX1" fmla="*/ 2610464 w 6088698"/>
              <a:gd name="connsiteY1" fmla="*/ 0 h 6858002"/>
              <a:gd name="connsiteX2" fmla="*/ 2610464 w 6088698"/>
              <a:gd name="connsiteY2" fmla="*/ 3 h 6858002"/>
              <a:gd name="connsiteX3" fmla="*/ 5749313 w 6088698"/>
              <a:gd name="connsiteY3" fmla="*/ 3 h 6858002"/>
              <a:gd name="connsiteX4" fmla="*/ 5749313 w 6088698"/>
              <a:gd name="connsiteY4" fmla="*/ 4 h 6858002"/>
              <a:gd name="connsiteX5" fmla="*/ 5740011 w 6088698"/>
              <a:gd name="connsiteY5" fmla="*/ 4 h 6858002"/>
              <a:gd name="connsiteX6" fmla="*/ 5748114 w 6088698"/>
              <a:gd name="connsiteY6" fmla="*/ 40466 h 6858002"/>
              <a:gd name="connsiteX7" fmla="*/ 5771963 w 6088698"/>
              <a:gd name="connsiteY7" fmla="*/ 159110 h 6858002"/>
              <a:gd name="connsiteX8" fmla="*/ 5788633 w 6088698"/>
              <a:gd name="connsiteY8" fmla="*/ 245521 h 6858002"/>
              <a:gd name="connsiteX9" fmla="*/ 5806229 w 6088698"/>
              <a:gd name="connsiteY9" fmla="*/ 348391 h 6858002"/>
              <a:gd name="connsiteX10" fmla="*/ 5827299 w 6088698"/>
              <a:gd name="connsiteY10" fmla="*/ 470463 h 6858002"/>
              <a:gd name="connsiteX11" fmla="*/ 5849526 w 6088698"/>
              <a:gd name="connsiteY11" fmla="*/ 605566 h 6858002"/>
              <a:gd name="connsiteX12" fmla="*/ 5872911 w 6088698"/>
              <a:gd name="connsiteY12" fmla="*/ 757813 h 6858002"/>
              <a:gd name="connsiteX13" fmla="*/ 5897684 w 6088698"/>
              <a:gd name="connsiteY13" fmla="*/ 923777 h 6858002"/>
              <a:gd name="connsiteX14" fmla="*/ 5922459 w 6088698"/>
              <a:gd name="connsiteY14" fmla="*/ 1104142 h 6858002"/>
              <a:gd name="connsiteX15" fmla="*/ 5947695 w 6088698"/>
              <a:gd name="connsiteY15" fmla="*/ 1296166 h 6858002"/>
              <a:gd name="connsiteX16" fmla="*/ 5971079 w 6088698"/>
              <a:gd name="connsiteY16" fmla="*/ 1503278 h 6858002"/>
              <a:gd name="connsiteX17" fmla="*/ 5993538 w 6088698"/>
              <a:gd name="connsiteY17" fmla="*/ 1719991 h 6858002"/>
              <a:gd name="connsiteX18" fmla="*/ 6013913 w 6088698"/>
              <a:gd name="connsiteY18" fmla="*/ 1949048 h 6858002"/>
              <a:gd name="connsiteX19" fmla="*/ 6033361 w 6088698"/>
              <a:gd name="connsiteY19" fmla="*/ 2187706 h 6858002"/>
              <a:gd name="connsiteX20" fmla="*/ 6051654 w 6088698"/>
              <a:gd name="connsiteY20" fmla="*/ 2436652 h 6858002"/>
              <a:gd name="connsiteX21" fmla="*/ 6058136 w 6088698"/>
              <a:gd name="connsiteY21" fmla="*/ 2564211 h 6858002"/>
              <a:gd name="connsiteX22" fmla="*/ 6065314 w 6088698"/>
              <a:gd name="connsiteY22" fmla="*/ 2694512 h 6858002"/>
              <a:gd name="connsiteX23" fmla="*/ 6072027 w 6088698"/>
              <a:gd name="connsiteY23" fmla="*/ 2826871 h 6858002"/>
              <a:gd name="connsiteX24" fmla="*/ 6076427 w 6088698"/>
              <a:gd name="connsiteY24" fmla="*/ 2959917 h 6858002"/>
              <a:gd name="connsiteX25" fmla="*/ 6080363 w 6088698"/>
              <a:gd name="connsiteY25" fmla="*/ 3095705 h 6858002"/>
              <a:gd name="connsiteX26" fmla="*/ 6084530 w 6088698"/>
              <a:gd name="connsiteY26" fmla="*/ 3232865 h 6858002"/>
              <a:gd name="connsiteX27" fmla="*/ 6087308 w 6088698"/>
              <a:gd name="connsiteY27" fmla="*/ 3372768 h 6858002"/>
              <a:gd name="connsiteX28" fmla="*/ 6087308 w 6088698"/>
              <a:gd name="connsiteY28" fmla="*/ 3514043 h 6858002"/>
              <a:gd name="connsiteX29" fmla="*/ 6088698 w 6088698"/>
              <a:gd name="connsiteY29" fmla="*/ 3656689 h 6858002"/>
              <a:gd name="connsiteX30" fmla="*/ 6087308 w 6088698"/>
              <a:gd name="connsiteY30" fmla="*/ 3800707 h 6858002"/>
              <a:gd name="connsiteX31" fmla="*/ 6084530 w 6088698"/>
              <a:gd name="connsiteY31" fmla="*/ 3946783 h 6858002"/>
              <a:gd name="connsiteX32" fmla="*/ 6081983 w 6088698"/>
              <a:gd name="connsiteY32" fmla="*/ 4092858 h 6858002"/>
              <a:gd name="connsiteX33" fmla="*/ 6076427 w 6088698"/>
              <a:gd name="connsiteY33" fmla="*/ 4240991 h 6858002"/>
              <a:gd name="connsiteX34" fmla="*/ 6070639 w 6088698"/>
              <a:gd name="connsiteY34" fmla="*/ 4390495 h 6858002"/>
              <a:gd name="connsiteX35" fmla="*/ 6063924 w 6088698"/>
              <a:gd name="connsiteY35" fmla="*/ 4540000 h 6858002"/>
              <a:gd name="connsiteX36" fmla="*/ 6054432 w 6088698"/>
              <a:gd name="connsiteY36" fmla="*/ 4690876 h 6858002"/>
              <a:gd name="connsiteX37" fmla="*/ 6043086 w 6088698"/>
              <a:gd name="connsiteY37" fmla="*/ 4843123 h 6858002"/>
              <a:gd name="connsiteX38" fmla="*/ 6032204 w 6088698"/>
              <a:gd name="connsiteY38" fmla="*/ 4996057 h 6858002"/>
              <a:gd name="connsiteX39" fmla="*/ 6018313 w 6088698"/>
              <a:gd name="connsiteY39" fmla="*/ 5148990 h 6858002"/>
              <a:gd name="connsiteX40" fmla="*/ 6001642 w 6088698"/>
              <a:gd name="connsiteY40" fmla="*/ 5303981 h 6858002"/>
              <a:gd name="connsiteX41" fmla="*/ 5984972 w 6088698"/>
              <a:gd name="connsiteY41" fmla="*/ 5456914 h 6858002"/>
              <a:gd name="connsiteX42" fmla="*/ 5965754 w 6088698"/>
              <a:gd name="connsiteY42" fmla="*/ 5612591 h 6858002"/>
              <a:gd name="connsiteX43" fmla="*/ 5944685 w 6088698"/>
              <a:gd name="connsiteY43" fmla="*/ 5768953 h 6858002"/>
              <a:gd name="connsiteX44" fmla="*/ 5922459 w 6088698"/>
              <a:gd name="connsiteY44" fmla="*/ 5923258 h 6858002"/>
              <a:gd name="connsiteX45" fmla="*/ 5896527 w 6088698"/>
              <a:gd name="connsiteY45" fmla="*/ 6079621 h 6858002"/>
              <a:gd name="connsiteX46" fmla="*/ 5868743 w 6088698"/>
              <a:gd name="connsiteY46" fmla="*/ 6235297 h 6858002"/>
              <a:gd name="connsiteX47" fmla="*/ 5841190 w 6088698"/>
              <a:gd name="connsiteY47" fmla="*/ 6391660 h 6858002"/>
              <a:gd name="connsiteX48" fmla="*/ 5809008 w 6088698"/>
              <a:gd name="connsiteY48" fmla="*/ 6547336 h 6858002"/>
              <a:gd name="connsiteX49" fmla="*/ 5776130 w 6088698"/>
              <a:gd name="connsiteY49" fmla="*/ 6702327 h 6858002"/>
              <a:gd name="connsiteX50" fmla="*/ 5741633 w 6088698"/>
              <a:gd name="connsiteY50" fmla="*/ 6858002 h 6858002"/>
              <a:gd name="connsiteX51" fmla="*/ 2610464 w 6088698"/>
              <a:gd name="connsiteY51" fmla="*/ 6858002 h 6858002"/>
              <a:gd name="connsiteX52" fmla="*/ 0 w 6088698"/>
              <a:gd name="connsiteY52" fmla="*/ 6858002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6088698" h="6858002">
                <a:moveTo>
                  <a:pt x="0" y="0"/>
                </a:moveTo>
                <a:lnTo>
                  <a:pt x="2610464" y="0"/>
                </a:lnTo>
                <a:lnTo>
                  <a:pt x="2610464" y="3"/>
                </a:lnTo>
                <a:lnTo>
                  <a:pt x="5749313" y="3"/>
                </a:lnTo>
                <a:lnTo>
                  <a:pt x="5749313" y="4"/>
                </a:lnTo>
                <a:lnTo>
                  <a:pt x="5740011" y="4"/>
                </a:lnTo>
                <a:lnTo>
                  <a:pt x="5748114" y="40466"/>
                </a:lnTo>
                <a:lnTo>
                  <a:pt x="5771963" y="159110"/>
                </a:lnTo>
                <a:lnTo>
                  <a:pt x="5788633" y="245521"/>
                </a:lnTo>
                <a:lnTo>
                  <a:pt x="5806229" y="348391"/>
                </a:lnTo>
                <a:lnTo>
                  <a:pt x="5827299" y="470463"/>
                </a:lnTo>
                <a:lnTo>
                  <a:pt x="5849526" y="605566"/>
                </a:lnTo>
                <a:lnTo>
                  <a:pt x="5872911" y="757813"/>
                </a:lnTo>
                <a:lnTo>
                  <a:pt x="5897684" y="923777"/>
                </a:lnTo>
                <a:lnTo>
                  <a:pt x="5922459" y="1104142"/>
                </a:lnTo>
                <a:lnTo>
                  <a:pt x="5947695" y="1296166"/>
                </a:lnTo>
                <a:lnTo>
                  <a:pt x="5971079" y="1503278"/>
                </a:lnTo>
                <a:lnTo>
                  <a:pt x="5993538" y="1719991"/>
                </a:lnTo>
                <a:lnTo>
                  <a:pt x="6013913" y="1949048"/>
                </a:lnTo>
                <a:lnTo>
                  <a:pt x="6033361" y="2187706"/>
                </a:lnTo>
                <a:lnTo>
                  <a:pt x="6051654" y="2436652"/>
                </a:lnTo>
                <a:lnTo>
                  <a:pt x="6058136" y="2564211"/>
                </a:lnTo>
                <a:lnTo>
                  <a:pt x="6065314" y="2694512"/>
                </a:lnTo>
                <a:lnTo>
                  <a:pt x="6072027" y="2826871"/>
                </a:lnTo>
                <a:lnTo>
                  <a:pt x="6076427" y="2959917"/>
                </a:lnTo>
                <a:lnTo>
                  <a:pt x="6080363" y="3095705"/>
                </a:lnTo>
                <a:lnTo>
                  <a:pt x="6084530" y="3232865"/>
                </a:lnTo>
                <a:lnTo>
                  <a:pt x="6087308" y="3372768"/>
                </a:lnTo>
                <a:lnTo>
                  <a:pt x="6087308" y="3514043"/>
                </a:lnTo>
                <a:lnTo>
                  <a:pt x="6088698" y="3656689"/>
                </a:lnTo>
                <a:lnTo>
                  <a:pt x="6087308" y="3800707"/>
                </a:lnTo>
                <a:lnTo>
                  <a:pt x="6084530" y="3946783"/>
                </a:lnTo>
                <a:lnTo>
                  <a:pt x="6081983" y="4092858"/>
                </a:lnTo>
                <a:lnTo>
                  <a:pt x="6076427" y="4240991"/>
                </a:lnTo>
                <a:lnTo>
                  <a:pt x="6070639" y="4390495"/>
                </a:lnTo>
                <a:lnTo>
                  <a:pt x="6063924" y="4540000"/>
                </a:lnTo>
                <a:lnTo>
                  <a:pt x="6054432" y="4690876"/>
                </a:lnTo>
                <a:lnTo>
                  <a:pt x="6043086" y="4843123"/>
                </a:lnTo>
                <a:lnTo>
                  <a:pt x="6032204" y="4996057"/>
                </a:lnTo>
                <a:lnTo>
                  <a:pt x="6018313" y="5148990"/>
                </a:lnTo>
                <a:lnTo>
                  <a:pt x="6001642" y="5303981"/>
                </a:lnTo>
                <a:lnTo>
                  <a:pt x="5984972" y="5456914"/>
                </a:lnTo>
                <a:lnTo>
                  <a:pt x="5965754" y="5612591"/>
                </a:lnTo>
                <a:lnTo>
                  <a:pt x="5944685" y="5768953"/>
                </a:lnTo>
                <a:lnTo>
                  <a:pt x="5922459" y="5923258"/>
                </a:lnTo>
                <a:lnTo>
                  <a:pt x="5896527" y="6079621"/>
                </a:lnTo>
                <a:lnTo>
                  <a:pt x="5868743" y="6235297"/>
                </a:lnTo>
                <a:lnTo>
                  <a:pt x="5841190" y="6391660"/>
                </a:lnTo>
                <a:lnTo>
                  <a:pt x="5809008" y="6547336"/>
                </a:lnTo>
                <a:lnTo>
                  <a:pt x="5776130" y="6702327"/>
                </a:lnTo>
                <a:lnTo>
                  <a:pt x="5741633" y="6858002"/>
                </a:lnTo>
                <a:lnTo>
                  <a:pt x="2610464" y="6858002"/>
                </a:lnTo>
                <a:lnTo>
                  <a:pt x="0" y="6858002"/>
                </a:lnTo>
                <a:close/>
              </a:path>
            </a:pathLst>
          </a:custGeom>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base">
              <a:spcBef>
                <a:spcPct val="0"/>
              </a:spcBef>
              <a:spcAft>
                <a:spcPct val="0"/>
              </a:spcAft>
              <a:defRPr/>
            </a:pPr>
            <a:endParaRPr lang="en-US" sz="3200" dirty="0">
              <a:solidFill>
                <a:prstClr val="white"/>
              </a:solidFill>
              <a:effectLst>
                <a:outerShdw blurRad="38100" dist="38100" dir="2700000" algn="tl">
                  <a:srgbClr val="000000">
                    <a:alpha val="43137"/>
                  </a:srgbClr>
                </a:outerShdw>
              </a:effectLst>
              <a:latin typeface="Calisto MT" panose="02040603050505030304"/>
            </a:endParaRPr>
          </a:p>
        </p:txBody>
      </p:sp>
      <p:sp>
        <p:nvSpPr>
          <p:cNvPr id="282626" name="Rectangle 2"/>
          <p:cNvSpPr>
            <a:spLocks noGrp="1" noChangeArrowheads="1"/>
          </p:cNvSpPr>
          <p:nvPr>
            <p:ph type="title"/>
          </p:nvPr>
        </p:nvSpPr>
        <p:spPr>
          <a:xfrm>
            <a:off x="2199379" y="1118809"/>
            <a:ext cx="3503600" cy="4747683"/>
          </a:xfrm>
        </p:spPr>
        <p:txBody>
          <a:bodyPr anchor="ctr">
            <a:normAutofit/>
          </a:bodyPr>
          <a:lstStyle/>
          <a:p>
            <a:pPr algn="l" defTabSz="914363">
              <a:defRPr/>
            </a:pPr>
            <a:r>
              <a:rPr lang="en-US" sz="4200" dirty="0"/>
              <a:t>Sexual Assault Prevention Plan Summary</a:t>
            </a:r>
            <a:endParaRPr lang="en-US" sz="4200" b="1" dirty="0">
              <a:latin typeface="Arial" pitchFamily="34" charset="0"/>
              <a:cs typeface="Arial" pitchFamily="34" charset="0"/>
            </a:endParaRPr>
          </a:p>
        </p:txBody>
      </p:sp>
      <p:sp>
        <p:nvSpPr>
          <p:cNvPr id="2" name="Content Placeholder 1"/>
          <p:cNvSpPr>
            <a:spLocks noGrp="1"/>
          </p:cNvSpPr>
          <p:nvPr>
            <p:ph idx="1"/>
          </p:nvPr>
        </p:nvSpPr>
        <p:spPr>
          <a:xfrm>
            <a:off x="6398077" y="1118810"/>
            <a:ext cx="3787323" cy="4747681"/>
          </a:xfrm>
          <a:effectLst/>
        </p:spPr>
        <p:txBody>
          <a:bodyPr anchor="ctr">
            <a:normAutofit lnSpcReduction="10000"/>
          </a:bodyPr>
          <a:lstStyle/>
          <a:p>
            <a:pPr marL="0" indent="0">
              <a:lnSpc>
                <a:spcPct val="90000"/>
              </a:lnSpc>
              <a:buNone/>
            </a:pPr>
            <a:r>
              <a:rPr lang="en-US" sz="1700" b="1" dirty="0">
                <a:solidFill>
                  <a:schemeClr val="tx1"/>
                </a:solidFill>
              </a:rPr>
              <a:t>Incarcerated Individual Education:</a:t>
            </a:r>
          </a:p>
          <a:p>
            <a:pPr marL="0" indent="0">
              <a:lnSpc>
                <a:spcPct val="90000"/>
              </a:lnSpc>
              <a:buNone/>
            </a:pPr>
            <a:endParaRPr lang="en-US" sz="1700" b="1" dirty="0">
              <a:solidFill>
                <a:schemeClr val="tx1"/>
              </a:solidFill>
            </a:endParaRPr>
          </a:p>
          <a:p>
            <a:pPr marL="457200" indent="-457200">
              <a:lnSpc>
                <a:spcPct val="90000"/>
              </a:lnSpc>
              <a:buFont typeface="Arial" panose="020B0604020202020204" pitchFamily="34" charset="0"/>
              <a:buChar char="•"/>
            </a:pPr>
            <a:r>
              <a:rPr lang="en-US" altLang="en-US" sz="1700" dirty="0">
                <a:solidFill>
                  <a:schemeClr val="tx1"/>
                </a:solidFill>
              </a:rPr>
              <a:t>Incarcerated individuals are provided information about the agency sexual assault prevention plan and how to report an incident within 24 hours of intake </a:t>
            </a:r>
          </a:p>
          <a:p>
            <a:pPr marL="457200" indent="-457200">
              <a:lnSpc>
                <a:spcPct val="90000"/>
              </a:lnSpc>
              <a:buFont typeface="Arial" panose="020B0604020202020204" pitchFamily="34" charset="0"/>
              <a:buChar char="•"/>
            </a:pPr>
            <a:r>
              <a:rPr lang="en-US" altLang="en-US" sz="1700" dirty="0">
                <a:solidFill>
                  <a:schemeClr val="tx1"/>
                </a:solidFill>
              </a:rPr>
              <a:t>Pamphlets and video – information is provided both verbally and in written format. </a:t>
            </a:r>
          </a:p>
          <a:p>
            <a:pPr marL="457200" indent="-457200">
              <a:lnSpc>
                <a:spcPct val="90000"/>
              </a:lnSpc>
              <a:buFont typeface="Arial" panose="020B0604020202020204" pitchFamily="34" charset="0"/>
              <a:buChar char="•"/>
            </a:pPr>
            <a:r>
              <a:rPr lang="en-US" altLang="en-US" sz="1700" dirty="0">
                <a:solidFill>
                  <a:schemeClr val="tx1"/>
                </a:solidFill>
              </a:rPr>
              <a:t>Incarcerated individuals that are not English language proficient will be provided translation services</a:t>
            </a:r>
          </a:p>
          <a:p>
            <a:pPr marL="457200" indent="-457200">
              <a:lnSpc>
                <a:spcPct val="90000"/>
              </a:lnSpc>
              <a:buFont typeface="Arial" panose="020B0604020202020204" pitchFamily="34" charset="0"/>
              <a:buChar char="•"/>
            </a:pPr>
            <a:r>
              <a:rPr lang="en-US" altLang="en-US" sz="1700" dirty="0">
                <a:solidFill>
                  <a:schemeClr val="tx1"/>
                </a:solidFill>
              </a:rPr>
              <a:t>Incarcerated individuals that are illiterate or visually impaired will have the material read to them by staff.</a:t>
            </a:r>
            <a:endParaRPr lang="en-US" sz="1700" dirty="0">
              <a:solidFill>
                <a:schemeClr val="tx1"/>
              </a:solidFill>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sp useBgFill="1">
        <p:nvSpPr>
          <p:cNvPr id="13" name="Rectangle 7">
            <a:extLst>
              <a:ext uri="{FF2B5EF4-FFF2-40B4-BE49-F238E27FC236}">
                <a16:creationId xmlns:a16="http://schemas.microsoft.com/office/drawing/2014/main" id="{9A6C2C86-63BF-47D5-AA3F-905111A238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00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defRPr/>
            </a:pPr>
            <a:endParaRPr lang="en-US" sz="3200" dirty="0">
              <a:solidFill>
                <a:prstClr val="white"/>
              </a:solidFill>
              <a:effectLst>
                <a:outerShdw blurRad="38100" dist="38100" dir="2700000" algn="tl">
                  <a:srgbClr val="000000">
                    <a:alpha val="43137"/>
                  </a:srgbClr>
                </a:outerShdw>
              </a:effectLst>
              <a:latin typeface="Calisto MT" panose="02040603050505030304"/>
            </a:endParaRPr>
          </a:p>
        </p:txBody>
      </p:sp>
      <p:sp>
        <p:nvSpPr>
          <p:cNvPr id="2" name="Title 1"/>
          <p:cNvSpPr>
            <a:spLocks noGrp="1"/>
          </p:cNvSpPr>
          <p:nvPr>
            <p:ph type="title"/>
          </p:nvPr>
        </p:nvSpPr>
        <p:spPr>
          <a:xfrm>
            <a:off x="2149509" y="1115568"/>
            <a:ext cx="2615712" cy="4626864"/>
          </a:xfrm>
        </p:spPr>
        <p:txBody>
          <a:bodyPr>
            <a:normAutofit/>
          </a:bodyPr>
          <a:lstStyle/>
          <a:p>
            <a:pPr algn="l"/>
            <a:r>
              <a:rPr lang="en-US" sz="3100" dirty="0"/>
              <a:t>Sexual Assault Prevention Plan Summary</a:t>
            </a:r>
          </a:p>
        </p:txBody>
      </p:sp>
      <p:cxnSp>
        <p:nvCxnSpPr>
          <p:cNvPr id="14" name="Straight Connector 9">
            <a:extLst>
              <a:ext uri="{FF2B5EF4-FFF2-40B4-BE49-F238E27FC236}">
                <a16:creationId xmlns:a16="http://schemas.microsoft.com/office/drawing/2014/main" id="{425A0768-3044-4AA9-A889-D2CAA68C51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14953" y="2057400"/>
            <a:ext cx="0" cy="274320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15" name="Content Placeholder 2"/>
          <p:cNvSpPr>
            <a:spLocks noGrp="1"/>
          </p:cNvSpPr>
          <p:nvPr>
            <p:ph idx="1"/>
          </p:nvPr>
        </p:nvSpPr>
        <p:spPr>
          <a:xfrm>
            <a:off x="5353048" y="1115568"/>
            <a:ext cx="4684014" cy="4626864"/>
          </a:xfrm>
        </p:spPr>
        <p:txBody>
          <a:bodyPr anchor="ctr">
            <a:normAutofit/>
          </a:bodyPr>
          <a:lstStyle/>
          <a:p>
            <a:pPr marL="0" indent="0">
              <a:lnSpc>
                <a:spcPct val="90000"/>
              </a:lnSpc>
              <a:buNone/>
            </a:pPr>
            <a:r>
              <a:rPr lang="en-US" sz="1700" b="1" dirty="0"/>
              <a:t>SVAT – Sexual Violence Assessment Tool</a:t>
            </a:r>
          </a:p>
          <a:p>
            <a:pPr marL="0" indent="0">
              <a:lnSpc>
                <a:spcPct val="90000"/>
              </a:lnSpc>
              <a:buNone/>
            </a:pPr>
            <a:r>
              <a:rPr lang="en-US" sz="1700" dirty="0"/>
              <a:t>An assessment form that is completed at intake to the agency based on the incarcerated individual record and an interview with the incarcerated individual.</a:t>
            </a:r>
          </a:p>
          <a:p>
            <a:pPr>
              <a:lnSpc>
                <a:spcPct val="90000"/>
              </a:lnSpc>
              <a:buFont typeface="Arial" panose="020B0604020202020204" pitchFamily="34" charset="0"/>
              <a:buChar char="•"/>
            </a:pPr>
            <a:r>
              <a:rPr lang="en-US" sz="1700" dirty="0"/>
              <a:t>Predicts if an incarcerated individual is a likely aggressor or likely victim based on several factors.</a:t>
            </a:r>
          </a:p>
          <a:p>
            <a:pPr>
              <a:lnSpc>
                <a:spcPct val="90000"/>
              </a:lnSpc>
              <a:buFont typeface="Arial" panose="020B0604020202020204" pitchFamily="34" charset="0"/>
              <a:buChar char="•"/>
            </a:pPr>
            <a:r>
              <a:rPr lang="en-US" sz="1700" dirty="0"/>
              <a:t>Assessment completed within 24 hours of intake into the department, 72 hours of intake into a facility</a:t>
            </a:r>
          </a:p>
          <a:p>
            <a:pPr>
              <a:lnSpc>
                <a:spcPct val="90000"/>
              </a:lnSpc>
              <a:buFont typeface="Arial" panose="020B0604020202020204" pitchFamily="34" charset="0"/>
              <a:buChar char="•"/>
            </a:pPr>
            <a:r>
              <a:rPr lang="en-US" sz="1700" dirty="0"/>
              <a:t>Reviewed annually and every 6 months for LGBTQ+ incarcerated individuals</a:t>
            </a:r>
          </a:p>
          <a:p>
            <a:pPr>
              <a:lnSpc>
                <a:spcPct val="90000"/>
              </a:lnSpc>
              <a:buFont typeface="Arial" panose="020B0604020202020204" pitchFamily="34" charset="0"/>
              <a:buChar char="•"/>
            </a:pPr>
            <a:r>
              <a:rPr lang="en-US" sz="1700" dirty="0"/>
              <a:t>Used to keep incarcerated individuals separated that are a high risk for being an aggressor or a victim</a:t>
            </a:r>
          </a:p>
        </p:txBody>
      </p:sp>
    </p:spTree>
    <p:extLst>
      <p:ext uri="{BB962C8B-B14F-4D97-AF65-F5344CB8AC3E}">
        <p14:creationId xmlns:p14="http://schemas.microsoft.com/office/powerpoint/2010/main" val="373359538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Sexual Assault Prevention Plan Summary</a:t>
            </a:r>
          </a:p>
        </p:txBody>
      </p:sp>
      <p:sp>
        <p:nvSpPr>
          <p:cNvPr id="3" name="Content Placeholder 2"/>
          <p:cNvSpPr>
            <a:spLocks noGrp="1"/>
          </p:cNvSpPr>
          <p:nvPr>
            <p:ph idx="1"/>
          </p:nvPr>
        </p:nvSpPr>
        <p:spPr/>
        <p:txBody>
          <a:bodyPr>
            <a:noAutofit/>
          </a:bodyPr>
          <a:lstStyle/>
          <a:p>
            <a:pPr marL="0" indent="0">
              <a:lnSpc>
                <a:spcPct val="80000"/>
              </a:lnSpc>
              <a:buNone/>
            </a:pPr>
            <a:r>
              <a:rPr lang="en-US" sz="2400" b="1" dirty="0"/>
              <a:t>PREA Committee</a:t>
            </a:r>
          </a:p>
          <a:p>
            <a:pPr marL="0" indent="0">
              <a:lnSpc>
                <a:spcPct val="80000"/>
              </a:lnSpc>
              <a:buNone/>
            </a:pPr>
            <a:endParaRPr lang="en-US" sz="2400" dirty="0"/>
          </a:p>
          <a:p>
            <a:pPr marL="457200" indent="-457200">
              <a:lnSpc>
                <a:spcPct val="80000"/>
              </a:lnSpc>
              <a:buFont typeface="Arial" panose="020B0604020202020204" pitchFamily="34" charset="0"/>
              <a:buChar char="•"/>
            </a:pPr>
            <a:r>
              <a:rPr lang="en-US" dirty="0"/>
              <a:t>Meets monthly and established by the facility Warden</a:t>
            </a:r>
          </a:p>
          <a:p>
            <a:pPr marL="457200" indent="-457200">
              <a:lnSpc>
                <a:spcPct val="80000"/>
              </a:lnSpc>
              <a:buFont typeface="Arial" panose="020B0604020202020204" pitchFamily="34" charset="0"/>
              <a:buChar char="•"/>
            </a:pPr>
            <a:r>
              <a:rPr lang="en-US" dirty="0"/>
              <a:t>Consists of the facility PREA coordinator, investigators, medical, mental health, and executive level staff</a:t>
            </a:r>
          </a:p>
          <a:p>
            <a:pPr marL="457200" indent="-457200">
              <a:lnSpc>
                <a:spcPct val="80000"/>
              </a:lnSpc>
              <a:buFont typeface="Arial" panose="020B0604020202020204" pitchFamily="34" charset="0"/>
              <a:buChar char="•"/>
            </a:pPr>
            <a:r>
              <a:rPr lang="en-US" dirty="0"/>
              <a:t>Review allegations once the investigation concludes within 30 days (except unfounded).Looks for any need to change procedures, add staff or cameras, proper staff response, etc.</a:t>
            </a:r>
          </a:p>
          <a:p>
            <a:pPr marL="457200" indent="-457200">
              <a:lnSpc>
                <a:spcPct val="80000"/>
              </a:lnSpc>
              <a:buFont typeface="Arial" panose="020B0604020202020204" pitchFamily="34" charset="0"/>
              <a:buChar char="•"/>
            </a:pPr>
            <a:r>
              <a:rPr lang="en-US" dirty="0"/>
              <a:t>Monitors for retaliation for 90 days after a report is made</a:t>
            </a:r>
          </a:p>
          <a:p>
            <a:pPr marL="457200" indent="-457200">
              <a:lnSpc>
                <a:spcPct val="80000"/>
              </a:lnSpc>
              <a:buFont typeface="Arial" panose="020B0604020202020204" pitchFamily="34" charset="0"/>
              <a:buChar char="•"/>
            </a:pPr>
            <a:r>
              <a:rPr lang="en-US" dirty="0"/>
              <a:t>Review PREA flags</a:t>
            </a:r>
          </a:p>
        </p:txBody>
      </p:sp>
    </p:spTree>
    <p:extLst>
      <p:ext uri="{BB962C8B-B14F-4D97-AF65-F5344CB8AC3E}">
        <p14:creationId xmlns:p14="http://schemas.microsoft.com/office/powerpoint/2010/main" val="11170120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showMasterPhAnim="0">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7CFAC9FD-BAD6-47B4-9C11-BE23CEAC75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00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defRPr/>
            </a:pPr>
            <a:endParaRPr lang="en-US" sz="3200" dirty="0">
              <a:solidFill>
                <a:prstClr val="white"/>
              </a:solidFill>
              <a:effectLst>
                <a:outerShdw blurRad="38100" dist="38100" dir="2700000" algn="tl">
                  <a:srgbClr val="000000">
                    <a:alpha val="43137"/>
                  </a:srgbClr>
                </a:outerShdw>
              </a:effectLst>
              <a:latin typeface="Calisto MT" panose="02040603050505030304"/>
            </a:endParaRPr>
          </a:p>
        </p:txBody>
      </p:sp>
      <p:sp>
        <p:nvSpPr>
          <p:cNvPr id="73" name="Rectangle 72">
            <a:extLst>
              <a:ext uri="{FF2B5EF4-FFF2-40B4-BE49-F238E27FC236}">
                <a16:creationId xmlns:a16="http://schemas.microsoft.com/office/drawing/2014/main" id="{45B67B9C-9B45-4084-9BB5-187071EE9A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000" y="0"/>
            <a:ext cx="3490714"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fontAlgn="base">
              <a:spcBef>
                <a:spcPct val="0"/>
              </a:spcBef>
              <a:spcAft>
                <a:spcPct val="0"/>
              </a:spcAft>
              <a:defRPr/>
            </a:pPr>
            <a:endParaRPr lang="en-US" sz="3200" dirty="0">
              <a:solidFill>
                <a:prstClr val="white"/>
              </a:solidFill>
              <a:effectLst>
                <a:outerShdw blurRad="38100" dist="38100" dir="2700000" algn="tl">
                  <a:srgbClr val="000000">
                    <a:alpha val="43137"/>
                  </a:srgbClr>
                </a:outerShdw>
              </a:effectLst>
              <a:latin typeface="Calisto MT" panose="02040603050505030304"/>
            </a:endParaRPr>
          </a:p>
        </p:txBody>
      </p:sp>
      <p:sp>
        <p:nvSpPr>
          <p:cNvPr id="282626" name="Rectangle 2"/>
          <p:cNvSpPr>
            <a:spLocks noGrp="1" noChangeArrowheads="1"/>
          </p:cNvSpPr>
          <p:nvPr>
            <p:ph type="title"/>
          </p:nvPr>
        </p:nvSpPr>
        <p:spPr>
          <a:xfrm>
            <a:off x="2045938" y="1078265"/>
            <a:ext cx="2567197" cy="4701473"/>
          </a:xfrm>
        </p:spPr>
        <p:txBody>
          <a:bodyPr>
            <a:normAutofit/>
          </a:bodyPr>
          <a:lstStyle/>
          <a:p>
            <a:pPr algn="r" defTabSz="914363">
              <a:defRPr/>
            </a:pPr>
            <a:r>
              <a:rPr lang="en-US" sz="3800" dirty="0">
                <a:solidFill>
                  <a:srgbClr val="FFFFFF"/>
                </a:solidFill>
              </a:rPr>
              <a:t>Sexual Assault Prevention Plan Summary</a:t>
            </a:r>
            <a:endParaRPr lang="en-US" sz="3800" b="1" dirty="0">
              <a:solidFill>
                <a:srgbClr val="FFFFFF"/>
              </a:solidFill>
              <a:latin typeface="Arial" pitchFamily="34" charset="0"/>
              <a:cs typeface="Arial" pitchFamily="34" charset="0"/>
            </a:endParaRPr>
          </a:p>
        </p:txBody>
      </p:sp>
      <p:sp>
        <p:nvSpPr>
          <p:cNvPr id="2" name="Content Placeholder 1"/>
          <p:cNvSpPr>
            <a:spLocks noGrp="1"/>
          </p:cNvSpPr>
          <p:nvPr>
            <p:ph idx="1"/>
          </p:nvPr>
        </p:nvSpPr>
        <p:spPr>
          <a:xfrm>
            <a:off x="5359626" y="1078263"/>
            <a:ext cx="4588183" cy="4701474"/>
          </a:xfrm>
          <a:effectLst/>
        </p:spPr>
        <p:txBody>
          <a:bodyPr anchor="ctr">
            <a:normAutofit/>
          </a:bodyPr>
          <a:lstStyle/>
          <a:p>
            <a:pPr marL="0" indent="0">
              <a:lnSpc>
                <a:spcPct val="90000"/>
              </a:lnSpc>
              <a:buNone/>
            </a:pPr>
            <a:r>
              <a:rPr lang="en-US" sz="1600" b="1" dirty="0"/>
              <a:t>Detection – Staffing Plans:</a:t>
            </a:r>
          </a:p>
          <a:p>
            <a:pPr marL="0" indent="0">
              <a:lnSpc>
                <a:spcPct val="90000"/>
              </a:lnSpc>
              <a:buNone/>
            </a:pPr>
            <a:endParaRPr lang="en-US" altLang="en-US" sz="1600" dirty="0">
              <a:cs typeface="Arial" charset="0"/>
            </a:endParaRPr>
          </a:p>
          <a:p>
            <a:pPr marL="457200" indent="-457200">
              <a:lnSpc>
                <a:spcPct val="90000"/>
              </a:lnSpc>
              <a:buFont typeface="Arial" panose="020B0604020202020204" pitchFamily="34" charset="0"/>
              <a:buChar char="•"/>
            </a:pPr>
            <a:r>
              <a:rPr lang="en-US" altLang="en-US" sz="1600" dirty="0">
                <a:cs typeface="Arial" charset="0"/>
              </a:rPr>
              <a:t>Providing the appropriate staffing plan can assist in the deterring and detecting sexual abuse. </a:t>
            </a:r>
          </a:p>
          <a:p>
            <a:pPr marL="457200" indent="-457200">
              <a:lnSpc>
                <a:spcPct val="90000"/>
              </a:lnSpc>
              <a:buFont typeface="Arial" panose="020B0604020202020204" pitchFamily="34" charset="0"/>
              <a:buChar char="•"/>
            </a:pPr>
            <a:r>
              <a:rPr lang="en-US" altLang="en-US" sz="1600" dirty="0">
                <a:cs typeface="Arial" charset="0"/>
              </a:rPr>
              <a:t>Juvenile have a 1-8 ratio during waking hours and 1-16 during sleeping hours.</a:t>
            </a:r>
          </a:p>
          <a:p>
            <a:pPr marL="457200" indent="-457200">
              <a:lnSpc>
                <a:spcPct val="90000"/>
              </a:lnSpc>
              <a:buFont typeface="Arial" panose="020B0604020202020204" pitchFamily="34" charset="0"/>
              <a:buChar char="•"/>
            </a:pPr>
            <a:r>
              <a:rPr lang="en-US" altLang="en-US" sz="1600" dirty="0">
                <a:cs typeface="Arial" charset="0"/>
              </a:rPr>
              <a:t>Unannounced Rounds by Supervisors</a:t>
            </a:r>
          </a:p>
          <a:p>
            <a:pPr marL="0" indent="0">
              <a:lnSpc>
                <a:spcPct val="90000"/>
              </a:lnSpc>
              <a:buNone/>
            </a:pPr>
            <a:endParaRPr lang="en-US" altLang="en-US" sz="1600" dirty="0">
              <a:cs typeface="Arial" charset="0"/>
            </a:endParaRPr>
          </a:p>
          <a:p>
            <a:pPr marL="0" indent="0">
              <a:lnSpc>
                <a:spcPct val="90000"/>
              </a:lnSpc>
              <a:buNone/>
            </a:pPr>
            <a:r>
              <a:rPr lang="en-US" sz="1600" b="1" dirty="0"/>
              <a:t>Detection - Video Monitoring systems:</a:t>
            </a:r>
          </a:p>
          <a:p>
            <a:pPr marL="0" indent="0">
              <a:lnSpc>
                <a:spcPct val="90000"/>
              </a:lnSpc>
              <a:buNone/>
            </a:pPr>
            <a:endParaRPr lang="en-US" sz="1600" b="1" dirty="0"/>
          </a:p>
          <a:p>
            <a:pPr marL="457200" indent="-457200">
              <a:lnSpc>
                <a:spcPct val="90000"/>
              </a:lnSpc>
              <a:buFont typeface="Arial" panose="020B0604020202020204" pitchFamily="34" charset="0"/>
              <a:buChar char="•"/>
            </a:pPr>
            <a:r>
              <a:rPr lang="en-US" altLang="en-US" sz="1600" dirty="0"/>
              <a:t>Provide assistance in investigations and deters sexual abuse.</a:t>
            </a:r>
          </a:p>
          <a:p>
            <a:pPr marL="457200" indent="-457200">
              <a:lnSpc>
                <a:spcPct val="90000"/>
              </a:lnSpc>
              <a:buFont typeface="Arial" panose="020B0604020202020204" pitchFamily="34" charset="0"/>
              <a:buChar char="•"/>
            </a:pPr>
            <a:r>
              <a:rPr lang="en-US" altLang="en-US" sz="1600" dirty="0"/>
              <a:t>Helps cover areas when staff are not present.</a:t>
            </a:r>
            <a:endParaRPr lang="en-US" sz="1600" dirty="0"/>
          </a:p>
          <a:p>
            <a:pPr marL="0" indent="0">
              <a:lnSpc>
                <a:spcPct val="90000"/>
              </a:lnSpc>
              <a:buNone/>
            </a:pPr>
            <a:endParaRPr lang="en-US" sz="1600" dirty="0"/>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2626" name="Rectangle 2"/>
          <p:cNvSpPr>
            <a:spLocks noGrp="1" noChangeArrowheads="1"/>
          </p:cNvSpPr>
          <p:nvPr>
            <p:ph type="title"/>
          </p:nvPr>
        </p:nvSpPr>
        <p:spPr/>
        <p:txBody>
          <a:bodyPr>
            <a:normAutofit/>
          </a:bodyPr>
          <a:lstStyle/>
          <a:p>
            <a:pPr defTabSz="914363">
              <a:defRPr/>
            </a:pPr>
            <a:r>
              <a:rPr lang="en-US" dirty="0"/>
              <a:t>Sexual Assault Prevention Plan Summary</a:t>
            </a:r>
            <a:endParaRPr sz="3600" b="1" dirty="0">
              <a:solidFill>
                <a:schemeClr val="tx1"/>
              </a:solidFill>
              <a:latin typeface="Arial" pitchFamily="34" charset="0"/>
              <a:cs typeface="Arial" pitchFamily="34" charset="0"/>
            </a:endParaRPr>
          </a:p>
        </p:txBody>
      </p:sp>
      <p:sp>
        <p:nvSpPr>
          <p:cNvPr id="2" name="Content Placeholder 1"/>
          <p:cNvSpPr>
            <a:spLocks noGrp="1"/>
          </p:cNvSpPr>
          <p:nvPr>
            <p:ph idx="1"/>
          </p:nvPr>
        </p:nvSpPr>
        <p:spPr/>
        <p:txBody>
          <a:bodyPr>
            <a:normAutofit lnSpcReduction="10000"/>
          </a:bodyPr>
          <a:lstStyle/>
          <a:p>
            <a:pPr marL="0" indent="0">
              <a:lnSpc>
                <a:spcPct val="80000"/>
              </a:lnSpc>
              <a:buNone/>
            </a:pPr>
            <a:r>
              <a:rPr lang="en-US" b="1" dirty="0"/>
              <a:t>Detection - Observation:</a:t>
            </a:r>
          </a:p>
          <a:p>
            <a:pPr>
              <a:lnSpc>
                <a:spcPct val="80000"/>
              </a:lnSpc>
            </a:pPr>
            <a:endParaRPr lang="en-US" dirty="0"/>
          </a:p>
          <a:p>
            <a:pPr marL="457200" indent="-457200">
              <a:lnSpc>
                <a:spcPct val="80000"/>
              </a:lnSpc>
              <a:buFont typeface="Arial" panose="020B0604020202020204" pitchFamily="34" charset="0"/>
              <a:buChar char="•"/>
            </a:pPr>
            <a:r>
              <a:rPr lang="en-US" altLang="en-US" dirty="0"/>
              <a:t>All staff needs to watch for signs of sexual abuse and report any suspicions to a supervisor.</a:t>
            </a:r>
          </a:p>
          <a:p>
            <a:pPr marL="0" indent="0">
              <a:lnSpc>
                <a:spcPct val="80000"/>
              </a:lnSpc>
              <a:buNone/>
            </a:pPr>
            <a:endParaRPr lang="en-US" dirty="0"/>
          </a:p>
          <a:p>
            <a:pPr marL="0" indent="0">
              <a:lnSpc>
                <a:spcPct val="80000"/>
              </a:lnSpc>
              <a:buNone/>
            </a:pPr>
            <a:r>
              <a:rPr lang="en-US" b="1" dirty="0"/>
              <a:t>Reporting - Incarcerated Individual:</a:t>
            </a:r>
          </a:p>
          <a:p>
            <a:pPr marL="457200" indent="-457200">
              <a:lnSpc>
                <a:spcPct val="80000"/>
              </a:lnSpc>
            </a:pPr>
            <a:endParaRPr lang="en-US" altLang="en-US" dirty="0"/>
          </a:p>
          <a:p>
            <a:pPr marL="457200" indent="-457200">
              <a:lnSpc>
                <a:spcPct val="80000"/>
              </a:lnSpc>
              <a:buFont typeface="Arial" panose="020B0604020202020204" pitchFamily="34" charset="0"/>
              <a:buChar char="•"/>
            </a:pPr>
            <a:r>
              <a:rPr lang="en-US" altLang="en-US" dirty="0"/>
              <a:t>Can make a report to any staff</a:t>
            </a:r>
          </a:p>
          <a:p>
            <a:pPr marL="457200" indent="-457200">
              <a:lnSpc>
                <a:spcPct val="80000"/>
              </a:lnSpc>
              <a:buFont typeface="Arial" panose="020B0604020202020204" pitchFamily="34" charset="0"/>
              <a:buChar char="•"/>
            </a:pPr>
            <a:r>
              <a:rPr lang="en-US" altLang="en-US" dirty="0"/>
              <a:t>Can make a report by calling the investigations hotline on the incarcerated individual phone system</a:t>
            </a:r>
          </a:p>
          <a:p>
            <a:pPr marL="457200" indent="-457200">
              <a:lnSpc>
                <a:spcPct val="80000"/>
              </a:lnSpc>
              <a:buFont typeface="Arial" panose="020B0604020202020204" pitchFamily="34" charset="0"/>
              <a:buChar char="•"/>
            </a:pPr>
            <a:r>
              <a:rPr lang="en-US" altLang="en-US" dirty="0"/>
              <a:t>Can make a report to a victim advocate agency by calling an external hotline on the incarcerated individual phone system or emailing through the J-Pay kiosk</a:t>
            </a:r>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showMasterPhAnim="0">
  <p:cSld>
    <p:bg>
      <p:bgPr>
        <a:solidFill>
          <a:schemeClr val="bg2"/>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1C3D9BD5-A493-4B97-963D-60135D5338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000" y="0"/>
            <a:ext cx="9144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fontAlgn="base">
              <a:spcBef>
                <a:spcPct val="0"/>
              </a:spcBef>
              <a:spcAft>
                <a:spcPct val="0"/>
              </a:spcAft>
              <a:defRPr/>
            </a:pPr>
            <a:endParaRPr lang="en-US" sz="3200" dirty="0">
              <a:solidFill>
                <a:prstClr val="white"/>
              </a:solidFill>
              <a:effectLst>
                <a:outerShdw blurRad="38100" dist="38100" dir="2700000" algn="tl">
                  <a:srgbClr val="000000">
                    <a:alpha val="43137"/>
                  </a:srgbClr>
                </a:outerShdw>
              </a:effectLst>
              <a:latin typeface="Calisto MT" panose="02040603050505030304"/>
            </a:endParaRPr>
          </a:p>
        </p:txBody>
      </p:sp>
      <p:sp useBgFill="1">
        <p:nvSpPr>
          <p:cNvPr id="73" name="Rectangle 72">
            <a:extLst>
              <a:ext uri="{FF2B5EF4-FFF2-40B4-BE49-F238E27FC236}">
                <a16:creationId xmlns:a16="http://schemas.microsoft.com/office/drawing/2014/main" id="{1F759AF4-E342-4E60-8A32-C44A328F2F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1765173" y="320040"/>
            <a:ext cx="8661654" cy="6217920"/>
          </a:xfrm>
          <a:prstGeom prst="rect">
            <a:avLst/>
          </a:prstGeom>
          <a:ln w="15875" cap="sq" cmpd="sng">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defRPr/>
            </a:pPr>
            <a:endParaRPr lang="en-US" sz="3200" dirty="0">
              <a:solidFill>
                <a:prstClr val="white"/>
              </a:solidFill>
              <a:effectLst>
                <a:outerShdw blurRad="38100" dist="38100" dir="2700000" algn="tl">
                  <a:srgbClr val="000000">
                    <a:alpha val="43137"/>
                  </a:srgbClr>
                </a:outerShdw>
              </a:effectLst>
              <a:latin typeface="Calisto MT" panose="02040603050505030304"/>
            </a:endParaRPr>
          </a:p>
        </p:txBody>
      </p:sp>
      <p:sp>
        <p:nvSpPr>
          <p:cNvPr id="282626" name="Rectangle 2"/>
          <p:cNvSpPr>
            <a:spLocks noGrp="1" noChangeArrowheads="1"/>
          </p:cNvSpPr>
          <p:nvPr>
            <p:ph type="title"/>
          </p:nvPr>
        </p:nvSpPr>
        <p:spPr>
          <a:xfrm>
            <a:off x="7174991" y="1023258"/>
            <a:ext cx="2799676" cy="4570457"/>
          </a:xfrm>
          <a:effectLst/>
        </p:spPr>
        <p:txBody>
          <a:bodyPr>
            <a:normAutofit/>
          </a:bodyPr>
          <a:lstStyle/>
          <a:p>
            <a:pPr algn="l" defTabSz="914363">
              <a:defRPr/>
            </a:pPr>
            <a:r>
              <a:rPr lang="en-US" dirty="0"/>
              <a:t>Sexual Assault Prevention Plan Summary</a:t>
            </a:r>
            <a:endParaRPr lang="en-US" b="1" dirty="0">
              <a:latin typeface="Arial" pitchFamily="34" charset="0"/>
              <a:cs typeface="Arial" pitchFamily="34" charset="0"/>
            </a:endParaRPr>
          </a:p>
        </p:txBody>
      </p:sp>
      <p:sp>
        <p:nvSpPr>
          <p:cNvPr id="2" name="Content Placeholder 1"/>
          <p:cNvSpPr>
            <a:spLocks noGrp="1"/>
          </p:cNvSpPr>
          <p:nvPr>
            <p:ph idx="1"/>
          </p:nvPr>
        </p:nvSpPr>
        <p:spPr>
          <a:xfrm>
            <a:off x="2209346" y="1023258"/>
            <a:ext cx="4519234" cy="4570457"/>
          </a:xfrm>
          <a:effectLst/>
        </p:spPr>
        <p:txBody>
          <a:bodyPr anchor="ctr">
            <a:normAutofit/>
          </a:bodyPr>
          <a:lstStyle/>
          <a:p>
            <a:pPr marL="0" indent="0">
              <a:buNone/>
            </a:pPr>
            <a:r>
              <a:rPr lang="en-US" b="1" dirty="0"/>
              <a:t>Reporting - Staff/Volunteer/Contracted Staff:</a:t>
            </a:r>
          </a:p>
          <a:p>
            <a:pPr marL="0" indent="0">
              <a:buNone/>
            </a:pPr>
            <a:endParaRPr lang="en-US" b="1" dirty="0"/>
          </a:p>
          <a:p>
            <a:pPr marL="457200" indent="-457200">
              <a:buFont typeface="Arial" panose="020B0604020202020204" pitchFamily="34" charset="0"/>
              <a:buChar char="•"/>
            </a:pPr>
            <a:r>
              <a:rPr lang="en-US" altLang="en-US" dirty="0"/>
              <a:t>Can report to any staff, in private if they wish</a:t>
            </a:r>
          </a:p>
          <a:p>
            <a:pPr marL="457200" indent="-457200">
              <a:buFont typeface="Arial" panose="020B0604020202020204" pitchFamily="34" charset="0"/>
              <a:buChar char="•"/>
            </a:pPr>
            <a:r>
              <a:rPr lang="en-US" altLang="en-US" dirty="0"/>
              <a:t>An </a:t>
            </a:r>
            <a:r>
              <a:rPr lang="en-US" dirty="0"/>
              <a:t>incarcerated individuals'</a:t>
            </a:r>
            <a:r>
              <a:rPr lang="en-US" altLang="en-US" dirty="0"/>
              <a:t> family/friends can call the IDOC sexual assault hotline (877-385-5877) or email a report to IDOCPREA@idoc.in.gov</a:t>
            </a:r>
            <a:endParaRPr lang="en-US" dirty="0"/>
          </a:p>
        </p:txBody>
      </p:sp>
      <p:cxnSp>
        <p:nvCxnSpPr>
          <p:cNvPr id="75" name="Straight Connector 74">
            <a:extLst>
              <a:ext uri="{FF2B5EF4-FFF2-40B4-BE49-F238E27FC236}">
                <a16:creationId xmlns:a16="http://schemas.microsoft.com/office/drawing/2014/main" id="{A49B2805-6469-407A-A68A-BB85AC8A859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941722" y="2057399"/>
            <a:ext cx="0" cy="27432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showMasterPhAnim="0">
  <p:cSld>
    <p:bg>
      <p:bgPr>
        <a:blipFill rotWithShape="1">
          <a:blip r:embed="rId2">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69652D62-ECFB-408E-ABE6-155A644F43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00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defRPr/>
            </a:pPr>
            <a:endParaRPr lang="en-US" sz="3200" dirty="0">
              <a:solidFill>
                <a:prstClr val="white"/>
              </a:solidFill>
              <a:effectLst>
                <a:outerShdw blurRad="38100" dist="38100" dir="2700000" algn="tl">
                  <a:srgbClr val="000000">
                    <a:alpha val="43137"/>
                  </a:srgbClr>
                </a:outerShdw>
              </a:effectLst>
              <a:latin typeface="Calisto MT" panose="02040603050505030304"/>
            </a:endParaRPr>
          </a:p>
        </p:txBody>
      </p:sp>
      <p:sp>
        <p:nvSpPr>
          <p:cNvPr id="73" name="Rectangle 72">
            <a:extLst>
              <a:ext uri="{FF2B5EF4-FFF2-40B4-BE49-F238E27FC236}">
                <a16:creationId xmlns:a16="http://schemas.microsoft.com/office/drawing/2014/main" id="{C1FEA985-924B-4044-8778-32D1E7164C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1765173" y="320040"/>
            <a:ext cx="8661654" cy="6217920"/>
          </a:xfrm>
          <a:prstGeom prst="rect">
            <a:avLst/>
          </a:prstGeom>
          <a:solidFill>
            <a:schemeClr val="bg1">
              <a:lumMod val="75000"/>
              <a:lumOff val="25000"/>
            </a:schemeClr>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defRPr/>
            </a:pPr>
            <a:endParaRPr lang="en-US" sz="3200" dirty="0">
              <a:solidFill>
                <a:prstClr val="white"/>
              </a:solidFill>
              <a:effectLst>
                <a:outerShdw blurRad="38100" dist="38100" dir="2700000" algn="tl">
                  <a:srgbClr val="000000">
                    <a:alpha val="43137"/>
                  </a:srgbClr>
                </a:outerShdw>
              </a:effectLst>
              <a:latin typeface="Calisto MT" panose="02040603050505030304"/>
            </a:endParaRPr>
          </a:p>
        </p:txBody>
      </p:sp>
      <p:sp>
        <p:nvSpPr>
          <p:cNvPr id="282626" name="Rectangle 2"/>
          <p:cNvSpPr>
            <a:spLocks noGrp="1" noChangeArrowheads="1"/>
          </p:cNvSpPr>
          <p:nvPr>
            <p:ph type="title"/>
          </p:nvPr>
        </p:nvSpPr>
        <p:spPr>
          <a:xfrm>
            <a:off x="2209347" y="963507"/>
            <a:ext cx="2805611" cy="4827693"/>
          </a:xfrm>
        </p:spPr>
        <p:txBody>
          <a:bodyPr>
            <a:normAutofit/>
          </a:bodyPr>
          <a:lstStyle/>
          <a:p>
            <a:pPr algn="r" defTabSz="914363">
              <a:defRPr/>
            </a:pPr>
            <a:r>
              <a:rPr lang="en-US" dirty="0"/>
              <a:t>Sexual Assault Prevention Plan Summary</a:t>
            </a:r>
            <a:endParaRPr lang="en-US" b="1" dirty="0">
              <a:latin typeface="Arial" pitchFamily="34" charset="0"/>
              <a:cs typeface="Arial" pitchFamily="34" charset="0"/>
            </a:endParaRPr>
          </a:p>
        </p:txBody>
      </p:sp>
      <p:cxnSp>
        <p:nvCxnSpPr>
          <p:cNvPr id="75" name="Straight Connector 74">
            <a:extLst>
              <a:ext uri="{FF2B5EF4-FFF2-40B4-BE49-F238E27FC236}">
                <a16:creationId xmlns:a16="http://schemas.microsoft.com/office/drawing/2014/main" id="{96C7F9CB-BCC3-4648-8DEF-07B0887D87D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59890" y="2057399"/>
            <a:ext cx="0" cy="27432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Content Placeholder 1"/>
          <p:cNvSpPr>
            <a:spLocks noGrp="1"/>
          </p:cNvSpPr>
          <p:nvPr>
            <p:ph idx="1"/>
          </p:nvPr>
        </p:nvSpPr>
        <p:spPr>
          <a:xfrm>
            <a:off x="5504823" y="963507"/>
            <a:ext cx="4469844" cy="4827694"/>
          </a:xfrm>
          <a:effectLst/>
        </p:spPr>
        <p:txBody>
          <a:bodyPr anchor="ctr">
            <a:normAutofit/>
          </a:bodyPr>
          <a:lstStyle/>
          <a:p>
            <a:pPr marL="0" indent="0">
              <a:lnSpc>
                <a:spcPct val="90000"/>
              </a:lnSpc>
              <a:buNone/>
            </a:pPr>
            <a:r>
              <a:rPr lang="en-US" b="1" dirty="0">
                <a:solidFill>
                  <a:schemeClr val="tx1"/>
                </a:solidFill>
              </a:rPr>
              <a:t>Response – Sexual Assault Response Team (SART):</a:t>
            </a:r>
          </a:p>
          <a:p>
            <a:pPr>
              <a:lnSpc>
                <a:spcPct val="90000"/>
              </a:lnSpc>
              <a:buClr>
                <a:schemeClr val="tx2"/>
              </a:buClr>
              <a:buFont typeface="Wingdings" pitchFamily="2" charset="2"/>
              <a:buChar char="§"/>
              <a:defRPr/>
            </a:pPr>
            <a:endParaRPr lang="en-US" dirty="0">
              <a:solidFill>
                <a:schemeClr val="tx1"/>
              </a:solidFill>
            </a:endParaRPr>
          </a:p>
          <a:p>
            <a:pPr marL="457200" indent="-457200">
              <a:lnSpc>
                <a:spcPct val="90000"/>
              </a:lnSpc>
              <a:buFont typeface="Arial" panose="020B0604020202020204" pitchFamily="34" charset="0"/>
              <a:buChar char="•"/>
              <a:defRPr/>
            </a:pPr>
            <a:r>
              <a:rPr lang="en-US" dirty="0">
                <a:solidFill>
                  <a:schemeClr val="tx1"/>
                </a:solidFill>
              </a:rPr>
              <a:t>Each facility will have a SART with custody members assigned as first responders on each shift.</a:t>
            </a:r>
          </a:p>
          <a:p>
            <a:pPr marL="457200" indent="-457200">
              <a:lnSpc>
                <a:spcPct val="90000"/>
              </a:lnSpc>
              <a:buFont typeface="Arial" panose="020B0604020202020204" pitchFamily="34" charset="0"/>
              <a:buChar char="•"/>
              <a:defRPr/>
            </a:pPr>
            <a:r>
              <a:rPr lang="en-US" dirty="0">
                <a:solidFill>
                  <a:schemeClr val="tx1"/>
                </a:solidFill>
              </a:rPr>
              <a:t> Other members are: FPC, Medical, IA.</a:t>
            </a:r>
          </a:p>
          <a:p>
            <a:pPr marL="457200" indent="-457200">
              <a:lnSpc>
                <a:spcPct val="90000"/>
              </a:lnSpc>
              <a:buFont typeface="Arial" panose="020B0604020202020204" pitchFamily="34" charset="0"/>
              <a:buChar char="•"/>
              <a:defRPr/>
            </a:pPr>
            <a:r>
              <a:rPr lang="en-US" dirty="0">
                <a:solidFill>
                  <a:schemeClr val="tx1"/>
                </a:solidFill>
              </a:rPr>
              <a:t>Members of the SART are trained with a specialized curriculum that covers more in-depth information about first responders, investigations, forensic exams, prosecution and victim advocacy.</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7CFAC9FD-BAD6-47B4-9C11-BE23CEAC75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00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defRPr/>
            </a:pPr>
            <a:endParaRPr lang="en-US" sz="3200" dirty="0">
              <a:solidFill>
                <a:prstClr val="white"/>
              </a:solidFill>
              <a:effectLst>
                <a:outerShdw blurRad="38100" dist="38100" dir="2700000" algn="tl">
                  <a:srgbClr val="000000">
                    <a:alpha val="43137"/>
                  </a:srgbClr>
                </a:outerShdw>
              </a:effectLst>
              <a:latin typeface="Calisto MT" panose="02040603050505030304"/>
            </a:endParaRPr>
          </a:p>
        </p:txBody>
      </p:sp>
      <p:sp>
        <p:nvSpPr>
          <p:cNvPr id="13" name="Rectangle 12">
            <a:extLst>
              <a:ext uri="{FF2B5EF4-FFF2-40B4-BE49-F238E27FC236}">
                <a16:creationId xmlns:a16="http://schemas.microsoft.com/office/drawing/2014/main" id="{45B67B9C-9B45-4084-9BB5-187071EE9A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000" y="0"/>
            <a:ext cx="3490714"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fontAlgn="base">
              <a:spcBef>
                <a:spcPct val="0"/>
              </a:spcBef>
              <a:spcAft>
                <a:spcPct val="0"/>
              </a:spcAft>
              <a:defRPr/>
            </a:pPr>
            <a:endParaRPr lang="en-US" sz="3200" dirty="0">
              <a:solidFill>
                <a:prstClr val="white"/>
              </a:solidFill>
              <a:effectLst>
                <a:outerShdw blurRad="38100" dist="38100" dir="2700000" algn="tl">
                  <a:srgbClr val="000000">
                    <a:alpha val="43137"/>
                  </a:srgbClr>
                </a:outerShdw>
              </a:effectLst>
              <a:latin typeface="Calisto MT" panose="02040603050505030304"/>
            </a:endParaRPr>
          </a:p>
        </p:txBody>
      </p:sp>
      <p:sp>
        <p:nvSpPr>
          <p:cNvPr id="5" name="Title 4"/>
          <p:cNvSpPr>
            <a:spLocks noGrp="1"/>
          </p:cNvSpPr>
          <p:nvPr>
            <p:ph type="title"/>
          </p:nvPr>
        </p:nvSpPr>
        <p:spPr>
          <a:xfrm>
            <a:off x="2045938" y="1078265"/>
            <a:ext cx="2567197" cy="4701473"/>
          </a:xfrm>
        </p:spPr>
        <p:txBody>
          <a:bodyPr>
            <a:normAutofit/>
          </a:bodyPr>
          <a:lstStyle/>
          <a:p>
            <a:pPr algn="r"/>
            <a:r>
              <a:rPr lang="en-US" sz="3500" dirty="0">
                <a:solidFill>
                  <a:srgbClr val="FFFFFF"/>
                </a:solidFill>
              </a:rPr>
              <a:t>Prison Rape Elimination Act</a:t>
            </a:r>
          </a:p>
        </p:txBody>
      </p:sp>
      <p:sp>
        <p:nvSpPr>
          <p:cNvPr id="6" name="Content Placeholder 5"/>
          <p:cNvSpPr>
            <a:spLocks noGrp="1"/>
          </p:cNvSpPr>
          <p:nvPr>
            <p:ph idx="1"/>
          </p:nvPr>
        </p:nvSpPr>
        <p:spPr>
          <a:xfrm>
            <a:off x="5257801" y="228600"/>
            <a:ext cx="5181599" cy="6400800"/>
          </a:xfrm>
          <a:effectLst/>
        </p:spPr>
        <p:txBody>
          <a:bodyPr anchor="ctr">
            <a:normAutofit/>
          </a:bodyPr>
          <a:lstStyle/>
          <a:p>
            <a:pPr marL="457200" indent="-457200">
              <a:lnSpc>
                <a:spcPct val="90000"/>
              </a:lnSpc>
              <a:buFont typeface="Arial" panose="020B0604020202020204" pitchFamily="34" charset="0"/>
              <a:buChar char="•"/>
              <a:defRPr/>
            </a:pPr>
            <a:r>
              <a:rPr lang="en-US" dirty="0"/>
              <a:t>The act also created the National Prison Rape Elimination Commission and charged it with developing standards for the elimination of prison rape. Those standards were published in June 2009 and were turned over to the Department of Justice for review and passage as a final rule. That final rule became effective August 20, 2012. </a:t>
            </a:r>
          </a:p>
          <a:p>
            <a:pPr marL="457200" indent="-457200">
              <a:lnSpc>
                <a:spcPct val="90000"/>
              </a:lnSpc>
              <a:buFont typeface="Arial" panose="020B0604020202020204" pitchFamily="34" charset="0"/>
              <a:buChar char="•"/>
              <a:defRPr/>
            </a:pPr>
            <a:endParaRPr lang="en-US" dirty="0"/>
          </a:p>
          <a:p>
            <a:pPr marL="457200" indent="-457200">
              <a:lnSpc>
                <a:spcPct val="90000"/>
              </a:lnSpc>
              <a:buFont typeface="Arial" panose="020B0604020202020204" pitchFamily="34" charset="0"/>
              <a:buChar char="•"/>
              <a:defRPr/>
            </a:pPr>
            <a:r>
              <a:rPr lang="en-US" dirty="0"/>
              <a:t>In 2010, the Bureau of Justice Assistance funded the National PREA Resource Center to continue to provide federally funded training and technical assistance to states and localities, as well as to serve as a single-stop resource for leading research and tools for all those in the field working to come into compliance with the federal standards.</a:t>
            </a:r>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D1BDDA5-3A06-496B-9760-33E2917372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00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defRPr/>
            </a:pPr>
            <a:endParaRPr lang="en-US" sz="3200" dirty="0">
              <a:solidFill>
                <a:prstClr val="white"/>
              </a:solidFill>
              <a:effectLst>
                <a:outerShdw blurRad="38100" dist="38100" dir="2700000" algn="tl">
                  <a:srgbClr val="000000">
                    <a:alpha val="43137"/>
                  </a:srgbClr>
                </a:outerShdw>
              </a:effectLst>
              <a:latin typeface="Calisto MT" panose="02040603050505030304"/>
            </a:endParaRPr>
          </a:p>
        </p:txBody>
      </p:sp>
      <p:sp>
        <p:nvSpPr>
          <p:cNvPr id="2" name="Title 1"/>
          <p:cNvSpPr>
            <a:spLocks noGrp="1"/>
          </p:cNvSpPr>
          <p:nvPr>
            <p:ph type="title"/>
          </p:nvPr>
        </p:nvSpPr>
        <p:spPr>
          <a:xfrm>
            <a:off x="2209346" y="4483145"/>
            <a:ext cx="7765321" cy="1633340"/>
          </a:xfrm>
        </p:spPr>
        <p:txBody>
          <a:bodyPr>
            <a:normAutofit/>
          </a:bodyPr>
          <a:lstStyle/>
          <a:p>
            <a:r>
              <a:rPr lang="en-US" sz="4200" dirty="0"/>
              <a:t>Sexual Assault Prevention Plan Summary</a:t>
            </a:r>
          </a:p>
        </p:txBody>
      </p:sp>
      <p:pic>
        <p:nvPicPr>
          <p:cNvPr id="10" name="Picture 9">
            <a:extLst>
              <a:ext uri="{FF2B5EF4-FFF2-40B4-BE49-F238E27FC236}">
                <a16:creationId xmlns:a16="http://schemas.microsoft.com/office/drawing/2014/main" id="{DADD4C7D-B329-46D6-8471-04F555BCC4B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798" t="2669" r="616"/>
          <a:stretch/>
        </p:blipFill>
        <p:spPr>
          <a:xfrm>
            <a:off x="1524000" y="0"/>
            <a:ext cx="9144000" cy="4322278"/>
          </a:xfrm>
          <a:prstGeom prst="rect">
            <a:avLst/>
          </a:prstGeom>
        </p:spPr>
      </p:pic>
      <p:sp>
        <p:nvSpPr>
          <p:cNvPr id="3" name="Content Placeholder 2"/>
          <p:cNvSpPr>
            <a:spLocks noGrp="1"/>
          </p:cNvSpPr>
          <p:nvPr>
            <p:ph idx="1"/>
          </p:nvPr>
        </p:nvSpPr>
        <p:spPr>
          <a:xfrm>
            <a:off x="1752600" y="304800"/>
            <a:ext cx="8534400" cy="3581400"/>
          </a:xfrm>
        </p:spPr>
        <p:txBody>
          <a:bodyPr anchor="ctr">
            <a:normAutofit/>
          </a:bodyPr>
          <a:lstStyle/>
          <a:p>
            <a:pPr marL="0" indent="0">
              <a:lnSpc>
                <a:spcPct val="90000"/>
              </a:lnSpc>
              <a:buNone/>
            </a:pPr>
            <a:r>
              <a:rPr lang="en-US" b="1" dirty="0"/>
              <a:t>Response – SART Goals:</a:t>
            </a:r>
          </a:p>
          <a:p>
            <a:pPr>
              <a:lnSpc>
                <a:spcPct val="90000"/>
              </a:lnSpc>
            </a:pPr>
            <a:endParaRPr lang="en-US" dirty="0"/>
          </a:p>
          <a:p>
            <a:pPr marL="457200" indent="-457200">
              <a:lnSpc>
                <a:spcPct val="90000"/>
              </a:lnSpc>
              <a:buFont typeface="Times New Roman" pitchFamily="18" charset="0"/>
              <a:buAutoNum type="arabicPeriod"/>
            </a:pPr>
            <a:r>
              <a:rPr lang="en-US" altLang="en-US" dirty="0"/>
              <a:t>Meet the needs of the victim with crisis intervention and support services.</a:t>
            </a:r>
          </a:p>
          <a:p>
            <a:pPr marL="457200" indent="-457200">
              <a:lnSpc>
                <a:spcPct val="90000"/>
              </a:lnSpc>
              <a:buFont typeface="Times New Roman" pitchFamily="18" charset="0"/>
              <a:buAutoNum type="arabicPeriod"/>
            </a:pPr>
            <a:r>
              <a:rPr lang="en-US" altLang="en-US" dirty="0"/>
              <a:t>Provide a comprehensive forensic examination for sexual abuse victims.</a:t>
            </a:r>
          </a:p>
          <a:p>
            <a:pPr marL="457200" indent="-457200">
              <a:lnSpc>
                <a:spcPct val="90000"/>
              </a:lnSpc>
              <a:buFont typeface="Times New Roman" pitchFamily="18" charset="0"/>
              <a:buAutoNum type="arabicPeriod"/>
            </a:pPr>
            <a:r>
              <a:rPr lang="en-US" altLang="en-US" dirty="0"/>
              <a:t>Provide a joint, effective, sensitive approach to victims of sexual assault.</a:t>
            </a:r>
          </a:p>
          <a:p>
            <a:pPr marL="457200" indent="-457200">
              <a:lnSpc>
                <a:spcPct val="90000"/>
              </a:lnSpc>
              <a:buFont typeface="Times New Roman" pitchFamily="18" charset="0"/>
              <a:buAutoNum type="arabicPeriod"/>
            </a:pPr>
            <a:r>
              <a:rPr lang="en-US" altLang="en-US" dirty="0"/>
              <a:t>Document and preserve forensic evidence for potential prosecution.</a:t>
            </a:r>
          </a:p>
          <a:p>
            <a:pPr marL="457200" indent="-457200">
              <a:lnSpc>
                <a:spcPct val="90000"/>
              </a:lnSpc>
              <a:buFont typeface="Times New Roman" pitchFamily="18" charset="0"/>
              <a:buAutoNum type="arabicPeriod"/>
            </a:pPr>
            <a:r>
              <a:rPr lang="en-US" altLang="en-US" dirty="0"/>
              <a:t>Conduct investigations of the crime from notification through prosecution.</a:t>
            </a:r>
            <a:endParaRPr lang="en-US" sz="1700" dirty="0"/>
          </a:p>
        </p:txBody>
      </p:sp>
    </p:spTree>
    <p:extLst>
      <p:ext uri="{BB962C8B-B14F-4D97-AF65-F5344CB8AC3E}">
        <p14:creationId xmlns:p14="http://schemas.microsoft.com/office/powerpoint/2010/main" val="235484836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showMasterPhAnim="0">
  <p:cSld>
    <p:bg>
      <p:bgPr>
        <a:solidFill>
          <a:schemeClr val="bg2"/>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1C3D9BD5-A493-4B97-963D-60135D5338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000" y="0"/>
            <a:ext cx="9144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fontAlgn="base">
              <a:spcBef>
                <a:spcPct val="0"/>
              </a:spcBef>
              <a:spcAft>
                <a:spcPct val="0"/>
              </a:spcAft>
              <a:defRPr/>
            </a:pPr>
            <a:endParaRPr lang="en-US" sz="3200" dirty="0">
              <a:solidFill>
                <a:prstClr val="white"/>
              </a:solidFill>
              <a:effectLst>
                <a:outerShdw blurRad="38100" dist="38100" dir="2700000" algn="tl">
                  <a:srgbClr val="000000">
                    <a:alpha val="43137"/>
                  </a:srgbClr>
                </a:outerShdw>
              </a:effectLst>
              <a:latin typeface="Calisto MT" panose="02040603050505030304"/>
            </a:endParaRPr>
          </a:p>
        </p:txBody>
      </p:sp>
      <p:sp useBgFill="1">
        <p:nvSpPr>
          <p:cNvPr id="73" name="Rectangle 72">
            <a:extLst>
              <a:ext uri="{FF2B5EF4-FFF2-40B4-BE49-F238E27FC236}">
                <a16:creationId xmlns:a16="http://schemas.microsoft.com/office/drawing/2014/main" id="{1F759AF4-E342-4E60-8A32-C44A328F2F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1765173" y="320040"/>
            <a:ext cx="8661654" cy="6217920"/>
          </a:xfrm>
          <a:prstGeom prst="rect">
            <a:avLst/>
          </a:prstGeom>
          <a:ln w="15875" cap="sq" cmpd="sng">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defRPr/>
            </a:pPr>
            <a:endParaRPr lang="en-US" sz="3200" dirty="0">
              <a:solidFill>
                <a:prstClr val="white"/>
              </a:solidFill>
              <a:effectLst>
                <a:outerShdw blurRad="38100" dist="38100" dir="2700000" algn="tl">
                  <a:srgbClr val="000000">
                    <a:alpha val="43137"/>
                  </a:srgbClr>
                </a:outerShdw>
              </a:effectLst>
              <a:latin typeface="Calisto MT" panose="02040603050505030304"/>
            </a:endParaRPr>
          </a:p>
        </p:txBody>
      </p:sp>
      <p:sp>
        <p:nvSpPr>
          <p:cNvPr id="282626" name="Rectangle 2"/>
          <p:cNvSpPr>
            <a:spLocks noGrp="1" noChangeArrowheads="1"/>
          </p:cNvSpPr>
          <p:nvPr>
            <p:ph type="title"/>
          </p:nvPr>
        </p:nvSpPr>
        <p:spPr>
          <a:xfrm>
            <a:off x="7174991" y="1023258"/>
            <a:ext cx="2799676" cy="4570457"/>
          </a:xfrm>
          <a:effectLst/>
        </p:spPr>
        <p:txBody>
          <a:bodyPr>
            <a:normAutofit/>
          </a:bodyPr>
          <a:lstStyle/>
          <a:p>
            <a:pPr algn="l" defTabSz="914363">
              <a:defRPr/>
            </a:pPr>
            <a:r>
              <a:rPr lang="en-US" dirty="0"/>
              <a:t>Sexual Assault Prevention Plan Summary</a:t>
            </a:r>
            <a:endParaRPr lang="en-US" b="1" dirty="0">
              <a:latin typeface="Arial" pitchFamily="34" charset="0"/>
              <a:cs typeface="Arial" pitchFamily="34" charset="0"/>
            </a:endParaRPr>
          </a:p>
        </p:txBody>
      </p:sp>
      <p:sp>
        <p:nvSpPr>
          <p:cNvPr id="2" name="Content Placeholder 1"/>
          <p:cNvSpPr>
            <a:spLocks noGrp="1"/>
          </p:cNvSpPr>
          <p:nvPr>
            <p:ph idx="1"/>
          </p:nvPr>
        </p:nvSpPr>
        <p:spPr>
          <a:xfrm>
            <a:off x="2209346" y="1023258"/>
            <a:ext cx="4519234" cy="4570457"/>
          </a:xfrm>
          <a:effectLst/>
        </p:spPr>
        <p:txBody>
          <a:bodyPr anchor="ctr">
            <a:normAutofit/>
          </a:bodyPr>
          <a:lstStyle/>
          <a:p>
            <a:pPr marL="0" indent="0">
              <a:lnSpc>
                <a:spcPct val="90000"/>
              </a:lnSpc>
              <a:buNone/>
            </a:pPr>
            <a:r>
              <a:rPr lang="en-US" b="1" dirty="0"/>
              <a:t>Response – Investigations:</a:t>
            </a:r>
          </a:p>
          <a:p>
            <a:pPr marL="0" indent="0">
              <a:lnSpc>
                <a:spcPct val="90000"/>
              </a:lnSpc>
              <a:buNone/>
            </a:pPr>
            <a:endParaRPr lang="en-US" b="1" dirty="0"/>
          </a:p>
          <a:p>
            <a:pPr marL="457200" indent="-457200">
              <a:lnSpc>
                <a:spcPct val="90000"/>
              </a:lnSpc>
              <a:buFont typeface="Arial" panose="020B0604020202020204" pitchFamily="34" charset="0"/>
              <a:buChar char="•"/>
            </a:pPr>
            <a:r>
              <a:rPr lang="en-US" altLang="en-US" dirty="0"/>
              <a:t>Conducted by IDOC Internal Affairs and/or Correctional Police Officers</a:t>
            </a:r>
          </a:p>
          <a:p>
            <a:pPr marL="457200" indent="-457200">
              <a:lnSpc>
                <a:spcPct val="90000"/>
              </a:lnSpc>
              <a:buFont typeface="Arial" panose="020B0604020202020204" pitchFamily="34" charset="0"/>
              <a:buChar char="•"/>
            </a:pPr>
            <a:r>
              <a:rPr lang="en-US" altLang="en-US" dirty="0"/>
              <a:t>Assisted by Indiana State Police as needed for DNA Evidence</a:t>
            </a:r>
          </a:p>
          <a:p>
            <a:pPr marL="457200" indent="-457200">
              <a:lnSpc>
                <a:spcPct val="90000"/>
              </a:lnSpc>
              <a:buFont typeface="Arial" panose="020B0604020202020204" pitchFamily="34" charset="0"/>
              <a:buChar char="•"/>
            </a:pPr>
            <a:r>
              <a:rPr lang="en-US" altLang="en-US" dirty="0"/>
              <a:t>Child Protective Services assists with victims under 18</a:t>
            </a:r>
          </a:p>
          <a:p>
            <a:pPr marL="457200" indent="-457200">
              <a:lnSpc>
                <a:spcPct val="90000"/>
              </a:lnSpc>
              <a:buFont typeface="Arial" panose="020B0604020202020204" pitchFamily="34" charset="0"/>
              <a:buChar char="•"/>
            </a:pPr>
            <a:r>
              <a:rPr lang="en-US" altLang="en-US" dirty="0"/>
              <a:t>Follow the National Protocol for Sexual Assault Medical Forensic Examinations - Adults/Adolescents (DOJ)</a:t>
            </a:r>
            <a:endParaRPr lang="en-US" dirty="0"/>
          </a:p>
        </p:txBody>
      </p:sp>
      <p:cxnSp>
        <p:nvCxnSpPr>
          <p:cNvPr id="75" name="Straight Connector 74">
            <a:extLst>
              <a:ext uri="{FF2B5EF4-FFF2-40B4-BE49-F238E27FC236}">
                <a16:creationId xmlns:a16="http://schemas.microsoft.com/office/drawing/2014/main" id="{A49B2805-6469-407A-A68A-BB85AC8A859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941722" y="2057399"/>
            <a:ext cx="0" cy="27432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showMasterPhAnim="0">
  <p:cSld>
    <p:bg>
      <p:bgPr>
        <a:blipFill rotWithShape="1">
          <a:blip r:embed="rId2">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A6C2C86-63BF-47D5-AA3F-905111A238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00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defRPr/>
            </a:pPr>
            <a:endParaRPr lang="en-US" sz="3200" dirty="0">
              <a:solidFill>
                <a:prstClr val="white"/>
              </a:solidFill>
              <a:effectLst>
                <a:outerShdw blurRad="38100" dist="38100" dir="2700000" algn="tl">
                  <a:srgbClr val="000000">
                    <a:alpha val="43137"/>
                  </a:srgbClr>
                </a:outerShdw>
              </a:effectLst>
              <a:latin typeface="Calisto MT" panose="02040603050505030304"/>
            </a:endParaRPr>
          </a:p>
        </p:txBody>
      </p:sp>
      <p:sp>
        <p:nvSpPr>
          <p:cNvPr id="3" name="Title 2"/>
          <p:cNvSpPr>
            <a:spLocks noGrp="1"/>
          </p:cNvSpPr>
          <p:nvPr>
            <p:ph type="title"/>
          </p:nvPr>
        </p:nvSpPr>
        <p:spPr>
          <a:xfrm>
            <a:off x="2149509" y="1115568"/>
            <a:ext cx="2615712" cy="4626864"/>
          </a:xfrm>
        </p:spPr>
        <p:txBody>
          <a:bodyPr>
            <a:normAutofit/>
          </a:bodyPr>
          <a:lstStyle/>
          <a:p>
            <a:pPr algn="l"/>
            <a:r>
              <a:rPr lang="en-US" sz="3100" dirty="0"/>
              <a:t>Victim Support</a:t>
            </a:r>
          </a:p>
        </p:txBody>
      </p:sp>
      <p:cxnSp>
        <p:nvCxnSpPr>
          <p:cNvPr id="10" name="Straight Connector 9">
            <a:extLst>
              <a:ext uri="{FF2B5EF4-FFF2-40B4-BE49-F238E27FC236}">
                <a16:creationId xmlns:a16="http://schemas.microsoft.com/office/drawing/2014/main" id="{425A0768-3044-4AA9-A889-D2CAA68C51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14953" y="2057400"/>
            <a:ext cx="0" cy="274320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Content Placeholder 1"/>
          <p:cNvSpPr>
            <a:spLocks noGrp="1"/>
          </p:cNvSpPr>
          <p:nvPr>
            <p:ph idx="1"/>
          </p:nvPr>
        </p:nvSpPr>
        <p:spPr>
          <a:xfrm>
            <a:off x="5353048" y="1115568"/>
            <a:ext cx="4684014" cy="4626864"/>
          </a:xfrm>
        </p:spPr>
        <p:txBody>
          <a:bodyPr anchor="ctr">
            <a:normAutofit/>
          </a:bodyPr>
          <a:lstStyle/>
          <a:p>
            <a:pPr marL="0" indent="0">
              <a:buNone/>
            </a:pPr>
            <a:r>
              <a:rPr lang="en-US" dirty="0"/>
              <a:t>If an allegation is of actual sexual conduct, the victim shall be referred to the facility’s Health Care staff for examination in accordance with health care services directives (HCSD 2.30 and JHCSD 2.30) and the Sexual Assault Manual. Victims of sexual abuse have timely, unimpeded access to quality medical and mental health services free of charge following an incident of sexual abuse, whether they name an abuser.</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showMasterPhAnim="0">
  <p:cSld>
    <p:bg>
      <p:bgPr>
        <a:blipFill rotWithShape="1">
          <a:blip r:embed="rId2">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769960A3-4EE1-43D2-ABFC-C7A03ED214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00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defRPr/>
            </a:pPr>
            <a:endParaRPr lang="en-US" sz="3200" dirty="0">
              <a:solidFill>
                <a:prstClr val="white"/>
              </a:solidFill>
              <a:effectLst>
                <a:outerShdw blurRad="38100" dist="38100" dir="2700000" algn="tl">
                  <a:srgbClr val="000000">
                    <a:alpha val="43137"/>
                  </a:srgbClr>
                </a:outerShdw>
              </a:effectLst>
              <a:latin typeface="Calisto MT" panose="02040603050505030304"/>
            </a:endParaRPr>
          </a:p>
        </p:txBody>
      </p:sp>
      <p:sp>
        <p:nvSpPr>
          <p:cNvPr id="282626" name="Rectangle 2"/>
          <p:cNvSpPr>
            <a:spLocks noGrp="1" noChangeArrowheads="1"/>
          </p:cNvSpPr>
          <p:nvPr>
            <p:ph type="title"/>
          </p:nvPr>
        </p:nvSpPr>
        <p:spPr>
          <a:xfrm>
            <a:off x="2209347" y="609600"/>
            <a:ext cx="7765321" cy="1164772"/>
          </a:xfrm>
        </p:spPr>
        <p:txBody>
          <a:bodyPr>
            <a:normAutofit/>
          </a:bodyPr>
          <a:lstStyle/>
          <a:p>
            <a:pPr defTabSz="914363">
              <a:defRPr/>
            </a:pPr>
            <a:r>
              <a:rPr lang="en-US" dirty="0"/>
              <a:t>Victim Support</a:t>
            </a:r>
            <a:endParaRPr lang="en-US" b="1" dirty="0">
              <a:latin typeface="Arial" pitchFamily="34" charset="0"/>
              <a:cs typeface="Arial" pitchFamily="34" charset="0"/>
            </a:endParaRPr>
          </a:p>
        </p:txBody>
      </p:sp>
      <p:pic>
        <p:nvPicPr>
          <p:cNvPr id="73" name="Picture 72">
            <a:extLst>
              <a:ext uri="{FF2B5EF4-FFF2-40B4-BE49-F238E27FC236}">
                <a16:creationId xmlns:a16="http://schemas.microsoft.com/office/drawing/2014/main" id="{16ABCF9F-46A6-4370-8EC8-B1EDB4510B54}"/>
              </a:ext>
              <a:ext uri="{C183D7F6-B498-43B3-948B-1728B52AA6E4}">
                <adec:decorative xmlns:adec="http://schemas.microsoft.com/office/drawing/2017/decorative" val="1"/>
              </a:ext>
            </a:extLst>
          </p:cNvPr>
          <p:cNvPicPr preferRelativeResize="0">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798" t="2669" r="616"/>
          <a:stretch/>
        </p:blipFill>
        <p:spPr>
          <a:xfrm>
            <a:off x="1524000" y="2046515"/>
            <a:ext cx="9144000" cy="4811485"/>
          </a:xfrm>
          <a:prstGeom prst="rect">
            <a:avLst/>
          </a:prstGeom>
          <a:effectLst>
            <a:innerShdw blurRad="63500" dist="50800" dir="16200000">
              <a:prstClr val="black">
                <a:alpha val="50000"/>
              </a:prstClr>
            </a:innerShdw>
          </a:effectLst>
        </p:spPr>
      </p:pic>
      <p:sp>
        <p:nvSpPr>
          <p:cNvPr id="2" name="Content Placeholder 1"/>
          <p:cNvSpPr>
            <a:spLocks noGrp="1"/>
          </p:cNvSpPr>
          <p:nvPr>
            <p:ph idx="1"/>
          </p:nvPr>
        </p:nvSpPr>
        <p:spPr>
          <a:xfrm>
            <a:off x="1905000" y="2046513"/>
            <a:ext cx="8534400" cy="4354287"/>
          </a:xfrm>
        </p:spPr>
        <p:txBody>
          <a:bodyPr>
            <a:normAutofit lnSpcReduction="10000"/>
          </a:bodyPr>
          <a:lstStyle/>
          <a:p>
            <a:pPr marL="0" lvl="1" indent="0">
              <a:spcBef>
                <a:spcPts val="600"/>
              </a:spcBef>
              <a:buNone/>
            </a:pPr>
            <a:r>
              <a:rPr lang="en-US" sz="2400" b="1" dirty="0"/>
              <a:t>Medical and Mental Health:</a:t>
            </a:r>
          </a:p>
          <a:p>
            <a:pPr marL="0" lvl="1" indent="0">
              <a:spcBef>
                <a:spcPts val="600"/>
              </a:spcBef>
              <a:buNone/>
            </a:pPr>
            <a:endParaRPr lang="en-US" sz="2400" b="1" dirty="0"/>
          </a:p>
          <a:p>
            <a:pPr marL="457200" indent="-457200">
              <a:buFont typeface="Arial" panose="020B0604020202020204" pitchFamily="34" charset="0"/>
              <a:buChar char="•"/>
            </a:pPr>
            <a:r>
              <a:rPr lang="en-US" altLang="en-US" sz="2400" dirty="0"/>
              <a:t>Provide emergent medical care follow up medical care as needed</a:t>
            </a:r>
          </a:p>
          <a:p>
            <a:pPr marL="457200" indent="-457200">
              <a:buFont typeface="Arial" panose="020B0604020202020204" pitchFamily="34" charset="0"/>
              <a:buChar char="•"/>
            </a:pPr>
            <a:r>
              <a:rPr lang="en-US" altLang="en-US" sz="2400" dirty="0"/>
              <a:t>Provide Sexually Transmitted Infection treatment</a:t>
            </a:r>
          </a:p>
          <a:p>
            <a:pPr marL="457200" indent="-457200">
              <a:buFont typeface="Arial" panose="020B0604020202020204" pitchFamily="34" charset="0"/>
              <a:buChar char="•"/>
            </a:pPr>
            <a:r>
              <a:rPr lang="en-US" altLang="en-US" sz="2400" dirty="0"/>
              <a:t>Provide pregnancy tests and services for female victims</a:t>
            </a:r>
          </a:p>
          <a:p>
            <a:pPr marL="457200" indent="-457200">
              <a:buFont typeface="Arial" panose="020B0604020202020204" pitchFamily="34" charset="0"/>
              <a:buChar char="•"/>
            </a:pPr>
            <a:r>
              <a:rPr lang="en-US" altLang="en-US" sz="2400" dirty="0"/>
              <a:t>Arrange for forensic medical exams with a local SANE</a:t>
            </a:r>
          </a:p>
          <a:p>
            <a:pPr marL="457200" indent="-457200">
              <a:buFont typeface="Arial" panose="020B0604020202020204" pitchFamily="34" charset="0"/>
              <a:buChar char="•"/>
            </a:pPr>
            <a:r>
              <a:rPr lang="en-US" altLang="en-US" sz="2400" dirty="0"/>
              <a:t>Provide follow up MH counseling services for victims</a:t>
            </a:r>
          </a:p>
          <a:p>
            <a:pPr marL="457200" indent="-457200">
              <a:buFont typeface="Arial" panose="020B0604020202020204" pitchFamily="34" charset="0"/>
              <a:buChar char="•"/>
            </a:pPr>
            <a:r>
              <a:rPr lang="en-US" altLang="en-US" sz="2400" dirty="0"/>
              <a:t>Provide MH treatment for abusers</a:t>
            </a:r>
            <a:endParaRPr lang="en-US" sz="2400"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showMasterPhAnim="0">
  <p:cSld>
    <p:bg>
      <p:bgPr>
        <a:blipFill rotWithShape="1">
          <a:blip r:embed="rId2">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sp>
        <p:nvSpPr>
          <p:cNvPr id="282626" name="Rectangle 2"/>
          <p:cNvSpPr>
            <a:spLocks noGrp="1" noChangeArrowheads="1"/>
          </p:cNvSpPr>
          <p:nvPr>
            <p:ph type="title"/>
          </p:nvPr>
        </p:nvSpPr>
        <p:spPr>
          <a:xfrm>
            <a:off x="2209347" y="609600"/>
            <a:ext cx="7765321" cy="970450"/>
          </a:xfrm>
        </p:spPr>
        <p:txBody>
          <a:bodyPr>
            <a:normAutofit/>
          </a:bodyPr>
          <a:lstStyle/>
          <a:p>
            <a:pPr defTabSz="914363">
              <a:defRPr/>
            </a:pPr>
            <a:r>
              <a:rPr lang="en-US" dirty="0"/>
              <a:t>Victim Support</a:t>
            </a:r>
            <a:endParaRPr lang="en-US" b="1" dirty="0">
              <a:latin typeface="Arial" pitchFamily="34" charset="0"/>
              <a:cs typeface="Arial" pitchFamily="34" charset="0"/>
            </a:endParaRPr>
          </a:p>
        </p:txBody>
      </p:sp>
      <p:pic>
        <p:nvPicPr>
          <p:cNvPr id="72" name="Picture 71">
            <a:extLst>
              <a:ext uri="{FF2B5EF4-FFF2-40B4-BE49-F238E27FC236}">
                <a16:creationId xmlns:a16="http://schemas.microsoft.com/office/drawing/2014/main" id="{A8D526D7-C782-4F65-A21F-A6B40D869B47}"/>
              </a:ext>
              <a:ext uri="{C183D7F6-B498-43B3-948B-1728B52AA6E4}">
                <adec:decorative xmlns:adec="http://schemas.microsoft.com/office/drawing/2017/decorative" val="1"/>
              </a:ext>
            </a:extLst>
          </p:cNvPr>
          <p:cNvPicPr preferRelativeResize="0">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798" t="2669" r="616"/>
          <a:stretch/>
        </p:blipFill>
        <p:spPr>
          <a:xfrm>
            <a:off x="1524000" y="1731964"/>
            <a:ext cx="9144000" cy="5126036"/>
          </a:xfrm>
          <a:prstGeom prst="rect">
            <a:avLst/>
          </a:prstGeom>
          <a:effectLst>
            <a:innerShdw blurRad="63500" dist="50800" dir="16200000">
              <a:prstClr val="black">
                <a:alpha val="50000"/>
              </a:prstClr>
            </a:innerShdw>
          </a:effectLst>
        </p:spPr>
      </p:pic>
      <p:graphicFrame>
        <p:nvGraphicFramePr>
          <p:cNvPr id="282628" name="Content Placeholder 1">
            <a:extLst>
              <a:ext uri="{FF2B5EF4-FFF2-40B4-BE49-F238E27FC236}">
                <a16:creationId xmlns:a16="http://schemas.microsoft.com/office/drawing/2014/main" id="{EE9ABBEF-FF60-4941-A945-0DD1CF548D73}"/>
              </a:ext>
            </a:extLst>
          </p:cNvPr>
          <p:cNvGraphicFramePr>
            <a:graphicFrameLocks noGrp="1"/>
          </p:cNvGraphicFramePr>
          <p:nvPr>
            <p:ph idx="1"/>
          </p:nvPr>
        </p:nvGraphicFramePr>
        <p:xfrm>
          <a:off x="2209800" y="1892831"/>
          <a:ext cx="7765256" cy="389836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showMasterPhAnim="0">
  <p:cSld>
    <p:bg>
      <p:bgPr>
        <a:blipFill rotWithShape="1">
          <a:blip r:embed="rId2">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69652D62-ECFB-408E-ABE6-155A644F43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00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defRPr/>
            </a:pPr>
            <a:endParaRPr lang="en-US" sz="3200" dirty="0">
              <a:solidFill>
                <a:prstClr val="white"/>
              </a:solidFill>
              <a:effectLst>
                <a:outerShdw blurRad="38100" dist="38100" dir="2700000" algn="tl">
                  <a:srgbClr val="000000">
                    <a:alpha val="43137"/>
                  </a:srgbClr>
                </a:outerShdw>
              </a:effectLst>
              <a:latin typeface="Calisto MT" panose="02040603050505030304"/>
            </a:endParaRPr>
          </a:p>
        </p:txBody>
      </p:sp>
      <p:sp>
        <p:nvSpPr>
          <p:cNvPr id="73" name="Rectangle 72">
            <a:extLst>
              <a:ext uri="{FF2B5EF4-FFF2-40B4-BE49-F238E27FC236}">
                <a16:creationId xmlns:a16="http://schemas.microsoft.com/office/drawing/2014/main" id="{C1FEA985-924B-4044-8778-32D1E7164C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1765173" y="320040"/>
            <a:ext cx="8661654" cy="6217920"/>
          </a:xfrm>
          <a:prstGeom prst="rect">
            <a:avLst/>
          </a:prstGeom>
          <a:solidFill>
            <a:schemeClr val="bg1">
              <a:lumMod val="75000"/>
              <a:lumOff val="25000"/>
            </a:schemeClr>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defRPr/>
            </a:pPr>
            <a:endParaRPr lang="en-US" sz="3200" dirty="0">
              <a:solidFill>
                <a:prstClr val="white"/>
              </a:solidFill>
              <a:effectLst>
                <a:outerShdw blurRad="38100" dist="38100" dir="2700000" algn="tl">
                  <a:srgbClr val="000000">
                    <a:alpha val="43137"/>
                  </a:srgbClr>
                </a:outerShdw>
              </a:effectLst>
              <a:latin typeface="Calisto MT" panose="02040603050505030304"/>
            </a:endParaRPr>
          </a:p>
        </p:txBody>
      </p:sp>
      <p:sp>
        <p:nvSpPr>
          <p:cNvPr id="282626" name="Rectangle 2"/>
          <p:cNvSpPr>
            <a:spLocks noGrp="1" noChangeArrowheads="1"/>
          </p:cNvSpPr>
          <p:nvPr>
            <p:ph type="title"/>
          </p:nvPr>
        </p:nvSpPr>
        <p:spPr>
          <a:xfrm>
            <a:off x="2209347" y="963507"/>
            <a:ext cx="2805611" cy="4827693"/>
          </a:xfrm>
        </p:spPr>
        <p:txBody>
          <a:bodyPr>
            <a:normAutofit/>
          </a:bodyPr>
          <a:lstStyle/>
          <a:p>
            <a:pPr algn="r" defTabSz="914363">
              <a:defRPr/>
            </a:pPr>
            <a:r>
              <a:rPr lang="en-US" dirty="0"/>
              <a:t>Common Reactions of Victims</a:t>
            </a:r>
            <a:endParaRPr lang="en-US" b="1" dirty="0">
              <a:latin typeface="Arial" pitchFamily="34" charset="0"/>
              <a:cs typeface="Arial" pitchFamily="34" charset="0"/>
            </a:endParaRPr>
          </a:p>
        </p:txBody>
      </p:sp>
      <p:cxnSp>
        <p:nvCxnSpPr>
          <p:cNvPr id="75" name="Straight Connector 74">
            <a:extLst>
              <a:ext uri="{FF2B5EF4-FFF2-40B4-BE49-F238E27FC236}">
                <a16:creationId xmlns:a16="http://schemas.microsoft.com/office/drawing/2014/main" id="{96C7F9CB-BCC3-4648-8DEF-07B0887D87D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59890" y="2057399"/>
            <a:ext cx="0" cy="27432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Content Placeholder 1"/>
          <p:cNvSpPr>
            <a:spLocks noGrp="1"/>
          </p:cNvSpPr>
          <p:nvPr>
            <p:ph idx="1"/>
          </p:nvPr>
        </p:nvSpPr>
        <p:spPr>
          <a:xfrm>
            <a:off x="5504823" y="963507"/>
            <a:ext cx="4469844" cy="4827694"/>
          </a:xfrm>
          <a:effectLst/>
        </p:spPr>
        <p:txBody>
          <a:bodyPr anchor="ctr">
            <a:normAutofit/>
          </a:bodyPr>
          <a:lstStyle/>
          <a:p>
            <a:pPr marL="0" indent="0">
              <a:buNone/>
            </a:pPr>
            <a:r>
              <a:rPr lang="en-US" altLang="en-US" b="1" dirty="0">
                <a:solidFill>
                  <a:schemeClr val="tx1"/>
                </a:solidFill>
              </a:rPr>
              <a:t>Post Traumatic Stress Disorder (PTSD):</a:t>
            </a:r>
          </a:p>
          <a:p>
            <a:pPr marL="457200" indent="-457200"/>
            <a:endParaRPr lang="en-US" altLang="en-US" dirty="0">
              <a:solidFill>
                <a:schemeClr val="tx1"/>
              </a:solidFill>
            </a:endParaRPr>
          </a:p>
          <a:p>
            <a:pPr marL="457200" indent="-457200">
              <a:buFont typeface="Arial" panose="020B0604020202020204" pitchFamily="34" charset="0"/>
              <a:buChar char="•"/>
            </a:pPr>
            <a:r>
              <a:rPr lang="en-US" altLang="en-US" dirty="0">
                <a:solidFill>
                  <a:schemeClr val="tx1"/>
                </a:solidFill>
              </a:rPr>
              <a:t>One of the results of sexual assault that you may have to respond to is a medical condition called Post Traumatic Stress Disorder.</a:t>
            </a:r>
          </a:p>
          <a:p>
            <a:pPr marL="457200" indent="-457200">
              <a:buFont typeface="Arial" panose="020B0604020202020204" pitchFamily="34" charset="0"/>
              <a:buChar char="•"/>
            </a:pPr>
            <a:r>
              <a:rPr lang="en-US" altLang="en-US" dirty="0">
                <a:solidFill>
                  <a:schemeClr val="tx1"/>
                </a:solidFill>
              </a:rPr>
              <a:t>PTSD is an abnormal physiological and/or psychological response of coping with a life threatening or highly traumatic situation after the danger or trauma has passed.</a:t>
            </a:r>
          </a:p>
          <a:p>
            <a:endParaRPr lang="en-US" dirty="0">
              <a:solidFill>
                <a:schemeClr val="tx1"/>
              </a:solidFill>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showMasterPhAnim="0">
  <p:cSld>
    <p:bg>
      <p:bgPr>
        <a:blipFill rotWithShape="1">
          <a:blip r:embed="rId2">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sp>
        <p:nvSpPr>
          <p:cNvPr id="282626" name="Rectangle 2"/>
          <p:cNvSpPr>
            <a:spLocks noGrp="1" noChangeArrowheads="1"/>
          </p:cNvSpPr>
          <p:nvPr>
            <p:ph type="title"/>
          </p:nvPr>
        </p:nvSpPr>
        <p:spPr>
          <a:xfrm>
            <a:off x="2209347" y="609600"/>
            <a:ext cx="7765321" cy="970450"/>
          </a:xfrm>
        </p:spPr>
        <p:txBody>
          <a:bodyPr>
            <a:normAutofit/>
          </a:bodyPr>
          <a:lstStyle/>
          <a:p>
            <a:pPr defTabSz="914363">
              <a:defRPr/>
            </a:pPr>
            <a:r>
              <a:rPr lang="en-US" dirty="0"/>
              <a:t>Common Reactions of Victims</a:t>
            </a:r>
            <a:endParaRPr lang="en-US" b="1" dirty="0">
              <a:latin typeface="Arial" pitchFamily="34" charset="0"/>
              <a:cs typeface="Arial" pitchFamily="34" charset="0"/>
            </a:endParaRPr>
          </a:p>
        </p:txBody>
      </p:sp>
      <p:pic>
        <p:nvPicPr>
          <p:cNvPr id="72" name="Picture 71">
            <a:extLst>
              <a:ext uri="{FF2B5EF4-FFF2-40B4-BE49-F238E27FC236}">
                <a16:creationId xmlns:a16="http://schemas.microsoft.com/office/drawing/2014/main" id="{A8D526D7-C782-4F65-A21F-A6B40D869B47}"/>
              </a:ext>
              <a:ext uri="{C183D7F6-B498-43B3-948B-1728B52AA6E4}">
                <adec:decorative xmlns:adec="http://schemas.microsoft.com/office/drawing/2017/decorative" val="1"/>
              </a:ext>
            </a:extLst>
          </p:cNvPr>
          <p:cNvPicPr preferRelativeResize="0">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798" t="2669" r="616"/>
          <a:stretch/>
        </p:blipFill>
        <p:spPr>
          <a:xfrm>
            <a:off x="1524000" y="1731964"/>
            <a:ext cx="9144000" cy="5126036"/>
          </a:xfrm>
          <a:prstGeom prst="rect">
            <a:avLst/>
          </a:prstGeom>
          <a:effectLst>
            <a:innerShdw blurRad="63500" dist="50800" dir="16200000">
              <a:prstClr val="black">
                <a:alpha val="50000"/>
              </a:prstClr>
            </a:innerShdw>
          </a:effectLst>
        </p:spPr>
      </p:pic>
      <p:graphicFrame>
        <p:nvGraphicFramePr>
          <p:cNvPr id="282628" name="Content Placeholder 2">
            <a:extLst>
              <a:ext uri="{FF2B5EF4-FFF2-40B4-BE49-F238E27FC236}">
                <a16:creationId xmlns:a16="http://schemas.microsoft.com/office/drawing/2014/main" id="{7CE087DE-485C-417C-8FE0-12C4B339477F}"/>
              </a:ext>
            </a:extLst>
          </p:cNvPr>
          <p:cNvGraphicFramePr>
            <a:graphicFrameLocks noGrp="1"/>
          </p:cNvGraphicFramePr>
          <p:nvPr>
            <p:ph idx="1"/>
          </p:nvPr>
        </p:nvGraphicFramePr>
        <p:xfrm>
          <a:off x="2209800" y="1892831"/>
          <a:ext cx="7765256" cy="389836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showMasterPhAnim="0">
  <p:cSld>
    <p:bg>
      <p:bgPr>
        <a:blipFill rotWithShape="1">
          <a:blip r:embed="rId2">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9A6C2C86-63BF-47D5-AA3F-905111A238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00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defRPr/>
            </a:pPr>
            <a:endParaRPr lang="en-US" sz="3200" dirty="0">
              <a:solidFill>
                <a:prstClr val="white"/>
              </a:solidFill>
              <a:effectLst>
                <a:outerShdw blurRad="38100" dist="38100" dir="2700000" algn="tl">
                  <a:srgbClr val="000000">
                    <a:alpha val="43137"/>
                  </a:srgbClr>
                </a:outerShdw>
              </a:effectLst>
              <a:latin typeface="Calisto MT" panose="02040603050505030304"/>
            </a:endParaRPr>
          </a:p>
        </p:txBody>
      </p:sp>
      <p:sp>
        <p:nvSpPr>
          <p:cNvPr id="282626" name="Rectangle 2"/>
          <p:cNvSpPr>
            <a:spLocks noGrp="1" noChangeArrowheads="1"/>
          </p:cNvSpPr>
          <p:nvPr>
            <p:ph type="title"/>
          </p:nvPr>
        </p:nvSpPr>
        <p:spPr>
          <a:xfrm>
            <a:off x="2149509" y="1115568"/>
            <a:ext cx="2615712" cy="4626864"/>
          </a:xfrm>
        </p:spPr>
        <p:txBody>
          <a:bodyPr>
            <a:normAutofit/>
          </a:bodyPr>
          <a:lstStyle/>
          <a:p>
            <a:pPr algn="l" defTabSz="914363">
              <a:defRPr/>
            </a:pPr>
            <a:r>
              <a:rPr lang="en-US" sz="3100" dirty="0"/>
              <a:t>Common Reactions of Victims</a:t>
            </a:r>
            <a:endParaRPr lang="en-US" sz="3100" dirty="0">
              <a:latin typeface="Arial" pitchFamily="34" charset="0"/>
              <a:cs typeface="Arial" pitchFamily="34" charset="0"/>
            </a:endParaRPr>
          </a:p>
        </p:txBody>
      </p:sp>
      <p:cxnSp>
        <p:nvCxnSpPr>
          <p:cNvPr id="73" name="Straight Connector 72">
            <a:extLst>
              <a:ext uri="{FF2B5EF4-FFF2-40B4-BE49-F238E27FC236}">
                <a16:creationId xmlns:a16="http://schemas.microsoft.com/office/drawing/2014/main" id="{425A0768-3044-4AA9-A889-D2CAA68C51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14953" y="2057400"/>
            <a:ext cx="0" cy="274320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Content Placeholder 1"/>
          <p:cNvSpPr>
            <a:spLocks noGrp="1"/>
          </p:cNvSpPr>
          <p:nvPr>
            <p:ph idx="1"/>
          </p:nvPr>
        </p:nvSpPr>
        <p:spPr>
          <a:xfrm>
            <a:off x="5353048" y="1115568"/>
            <a:ext cx="4684014" cy="4626864"/>
          </a:xfrm>
        </p:spPr>
        <p:txBody>
          <a:bodyPr anchor="ctr">
            <a:normAutofit/>
          </a:bodyPr>
          <a:lstStyle/>
          <a:p>
            <a:pPr marL="0" indent="0">
              <a:buNone/>
            </a:pPr>
            <a:r>
              <a:rPr lang="en-US" b="1" dirty="0"/>
              <a:t>PTSD Long Term Effects:</a:t>
            </a:r>
          </a:p>
          <a:p>
            <a:pPr marL="0" indent="0">
              <a:buNone/>
            </a:pPr>
            <a:endParaRPr lang="en-US" b="1" dirty="0"/>
          </a:p>
          <a:p>
            <a:pPr marL="457200" indent="-457200">
              <a:buFont typeface="Arial" panose="020B0604020202020204" pitchFamily="34" charset="0"/>
              <a:buChar char="•"/>
            </a:pPr>
            <a:r>
              <a:rPr lang="en-US" altLang="en-US" dirty="0"/>
              <a:t>Mentally re-experiencing the assault</a:t>
            </a:r>
          </a:p>
          <a:p>
            <a:pPr marL="457200" indent="-457200">
              <a:buFont typeface="Arial" panose="020B0604020202020204" pitchFamily="34" charset="0"/>
              <a:buChar char="•"/>
            </a:pPr>
            <a:r>
              <a:rPr lang="en-US" altLang="en-US" dirty="0"/>
              <a:t>Aversion to sex</a:t>
            </a:r>
          </a:p>
          <a:p>
            <a:pPr marL="457200" indent="-457200">
              <a:buFont typeface="Arial" panose="020B0604020202020204" pitchFamily="34" charset="0"/>
              <a:buChar char="•"/>
            </a:pPr>
            <a:r>
              <a:rPr lang="en-US" altLang="en-US" dirty="0"/>
              <a:t>Anxiety</a:t>
            </a:r>
          </a:p>
          <a:p>
            <a:pPr marL="457200" indent="-457200">
              <a:buFont typeface="Arial" panose="020B0604020202020204" pitchFamily="34" charset="0"/>
              <a:buChar char="•"/>
            </a:pPr>
            <a:r>
              <a:rPr lang="en-US" altLang="en-US" dirty="0"/>
              <a:t>Phobias</a:t>
            </a:r>
          </a:p>
          <a:p>
            <a:pPr marL="457200" indent="-457200">
              <a:buFont typeface="Arial" panose="020B0604020202020204" pitchFamily="34" charset="0"/>
              <a:buChar char="•"/>
            </a:pPr>
            <a:r>
              <a:rPr lang="en-US" altLang="en-US" dirty="0"/>
              <a:t>Suspiciousness (paranoia)</a:t>
            </a:r>
          </a:p>
          <a:p>
            <a:pPr marL="457200" indent="-457200">
              <a:buFont typeface="Arial" panose="020B0604020202020204" pitchFamily="34" charset="0"/>
              <a:buChar char="•"/>
            </a:pPr>
            <a:r>
              <a:rPr lang="en-US" altLang="en-US" dirty="0"/>
              <a:t>Depression</a:t>
            </a:r>
          </a:p>
          <a:p>
            <a:pPr marL="457200" indent="-457200">
              <a:buFont typeface="Arial" panose="020B0604020202020204" pitchFamily="34" charset="0"/>
              <a:buChar char="•"/>
            </a:pPr>
            <a:r>
              <a:rPr lang="en-US" altLang="en-US" dirty="0"/>
              <a:t>Nightmares</a:t>
            </a:r>
          </a:p>
          <a:p>
            <a:pPr marL="457200" indent="-457200">
              <a:buFont typeface="Arial" panose="020B0604020202020204" pitchFamily="34" charset="0"/>
              <a:buChar char="•"/>
            </a:pPr>
            <a:r>
              <a:rPr lang="en-US" altLang="en-US" dirty="0"/>
              <a:t>Sleep disorders</a:t>
            </a:r>
          </a:p>
          <a:p>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showMasterPhAnim="0">
  <p:cSld>
    <p:bg>
      <p:bgPr>
        <a:blipFill rotWithShape="1">
          <a:blip r:embed="rId2">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sp>
        <p:nvSpPr>
          <p:cNvPr id="282626" name="Rectangle 2"/>
          <p:cNvSpPr>
            <a:spLocks noGrp="1" noChangeArrowheads="1"/>
          </p:cNvSpPr>
          <p:nvPr>
            <p:ph type="title"/>
          </p:nvPr>
        </p:nvSpPr>
        <p:spPr>
          <a:xfrm>
            <a:off x="7426777" y="643466"/>
            <a:ext cx="2703636" cy="5147734"/>
          </a:xfrm>
        </p:spPr>
        <p:txBody>
          <a:bodyPr>
            <a:normAutofit/>
          </a:bodyPr>
          <a:lstStyle/>
          <a:p>
            <a:pPr algn="l" defTabSz="914363">
              <a:defRPr/>
            </a:pPr>
            <a:r>
              <a:rPr lang="en-US" sz="3400" dirty="0"/>
              <a:t>Avoiding Inappropriate Relationships</a:t>
            </a:r>
            <a:endParaRPr lang="en-US" sz="3400" dirty="0">
              <a:latin typeface="Arial" pitchFamily="34" charset="0"/>
              <a:cs typeface="Arial" pitchFamily="34" charset="0"/>
            </a:endParaRPr>
          </a:p>
        </p:txBody>
      </p:sp>
      <p:sp>
        <p:nvSpPr>
          <p:cNvPr id="71" name="Rectangle 70">
            <a:extLst>
              <a:ext uri="{FF2B5EF4-FFF2-40B4-BE49-F238E27FC236}">
                <a16:creationId xmlns:a16="http://schemas.microsoft.com/office/drawing/2014/main" id="{31F60DE6-EAFC-45E6-BD0F-C2A1C07541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000" y="0"/>
            <a:ext cx="1078992" cy="6858000"/>
          </a:xfrm>
          <a:prstGeom prst="rect">
            <a:avLst/>
          </a:prstGeom>
          <a:solidFill>
            <a:schemeClr val="accent2">
              <a:lumMod val="75000"/>
            </a:schemeClr>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fontAlgn="base">
              <a:spcBef>
                <a:spcPct val="0"/>
              </a:spcBef>
              <a:spcAft>
                <a:spcPct val="0"/>
              </a:spcAft>
              <a:defRPr/>
            </a:pPr>
            <a:endParaRPr lang="en-US" sz="3200" dirty="0">
              <a:solidFill>
                <a:srgbClr val="B2B2B2"/>
              </a:solidFill>
              <a:effectLst>
                <a:outerShdw blurRad="38100" dist="38100" dir="2700000" algn="tl">
                  <a:srgbClr val="000000">
                    <a:alpha val="43137"/>
                  </a:srgbClr>
                </a:outerShdw>
              </a:effectLst>
              <a:latin typeface="Calisto MT" panose="02040603050505030304"/>
            </a:endParaRPr>
          </a:p>
        </p:txBody>
      </p:sp>
      <p:sp>
        <p:nvSpPr>
          <p:cNvPr id="73" name="Rectangle 72">
            <a:extLst>
              <a:ext uri="{FF2B5EF4-FFF2-40B4-BE49-F238E27FC236}">
                <a16:creationId xmlns:a16="http://schemas.microsoft.com/office/drawing/2014/main" id="{8CC6D5EB-22C5-4EEC-A9F1-839ABC702E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602992" y="0"/>
            <a:ext cx="4571999" cy="6858000"/>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defRPr/>
            </a:pPr>
            <a:endParaRPr lang="en-US" sz="3200" dirty="0">
              <a:solidFill>
                <a:prstClr val="white"/>
              </a:solidFill>
              <a:effectLst>
                <a:outerShdw blurRad="38100" dist="38100" dir="2700000" algn="tl">
                  <a:srgbClr val="000000">
                    <a:alpha val="43137"/>
                  </a:srgbClr>
                </a:outerShdw>
              </a:effectLst>
              <a:latin typeface="Calisto MT" panose="02040603050505030304"/>
            </a:endParaRPr>
          </a:p>
        </p:txBody>
      </p:sp>
      <p:sp>
        <p:nvSpPr>
          <p:cNvPr id="2" name="Content Placeholder 1"/>
          <p:cNvSpPr>
            <a:spLocks noGrp="1"/>
          </p:cNvSpPr>
          <p:nvPr>
            <p:ph idx="1"/>
          </p:nvPr>
        </p:nvSpPr>
        <p:spPr>
          <a:xfrm>
            <a:off x="2602992" y="643468"/>
            <a:ext cx="4571999" cy="5147733"/>
          </a:xfrm>
          <a:effectLst/>
        </p:spPr>
        <p:txBody>
          <a:bodyPr anchor="ctr">
            <a:normAutofit/>
          </a:bodyPr>
          <a:lstStyle/>
          <a:p>
            <a:pPr marL="0" indent="0">
              <a:buNone/>
              <a:defRPr/>
            </a:pPr>
            <a:r>
              <a:rPr lang="en-US" dirty="0">
                <a:solidFill>
                  <a:schemeClr val="tx1"/>
                </a:solidFill>
              </a:rPr>
              <a:t>Incarcerated individuals and staff have an effect on each other. There are always possible negative effects of these interactions. Keep in mind this simple equation:</a:t>
            </a:r>
          </a:p>
          <a:p>
            <a:pPr marL="0" indent="0">
              <a:buNone/>
              <a:defRPr/>
            </a:pPr>
            <a:endParaRPr lang="en-US" dirty="0">
              <a:solidFill>
                <a:schemeClr val="tx1"/>
              </a:solidFill>
            </a:endParaRPr>
          </a:p>
          <a:p>
            <a:pPr marL="0" indent="0">
              <a:buNone/>
              <a:defRPr/>
            </a:pPr>
            <a:r>
              <a:rPr lang="en-US" b="1" dirty="0">
                <a:solidFill>
                  <a:schemeClr val="tx1"/>
                </a:solidFill>
              </a:rPr>
              <a:t>TIME + EXPOSURE = INFLUENCE</a:t>
            </a:r>
          </a:p>
          <a:p>
            <a:pPr marL="0" indent="0">
              <a:buNone/>
              <a:defRPr/>
            </a:pPr>
            <a:endParaRPr lang="en-US" dirty="0">
              <a:solidFill>
                <a:schemeClr val="tx1"/>
              </a:solidFill>
            </a:endParaRPr>
          </a:p>
          <a:p>
            <a:pPr marL="0" indent="0">
              <a:buNone/>
              <a:defRPr/>
            </a:pPr>
            <a:r>
              <a:rPr lang="en-US" dirty="0">
                <a:solidFill>
                  <a:schemeClr val="tx1"/>
                </a:solidFill>
              </a:rPr>
              <a:t>The more time you spend in a certain environment, and exposed to something, the more you are influenced by it.</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9A6C2C86-63BF-47D5-AA3F-905111A238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00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defRPr/>
            </a:pPr>
            <a:endParaRPr lang="en-US" sz="3200" dirty="0">
              <a:solidFill>
                <a:prstClr val="white"/>
              </a:solidFill>
              <a:effectLst>
                <a:outerShdw blurRad="38100" dist="38100" dir="2700000" algn="tl">
                  <a:srgbClr val="000000">
                    <a:alpha val="43137"/>
                  </a:srgbClr>
                </a:outerShdw>
              </a:effectLst>
              <a:latin typeface="Calisto MT" panose="02040603050505030304"/>
            </a:endParaRPr>
          </a:p>
        </p:txBody>
      </p:sp>
      <p:sp>
        <p:nvSpPr>
          <p:cNvPr id="2" name="Title 1"/>
          <p:cNvSpPr>
            <a:spLocks noGrp="1"/>
          </p:cNvSpPr>
          <p:nvPr>
            <p:ph type="title"/>
          </p:nvPr>
        </p:nvSpPr>
        <p:spPr>
          <a:xfrm>
            <a:off x="2149509" y="1115568"/>
            <a:ext cx="2615712" cy="4626864"/>
          </a:xfrm>
        </p:spPr>
        <p:txBody>
          <a:bodyPr>
            <a:normAutofit/>
          </a:bodyPr>
          <a:lstStyle/>
          <a:p>
            <a:pPr algn="l" defTabSz="914363">
              <a:defRPr/>
            </a:pPr>
            <a:r>
              <a:rPr lang="en-US" sz="3100" dirty="0"/>
              <a:t>Examples of Inappropriate Contact with Incarcerated Individuals</a:t>
            </a:r>
          </a:p>
        </p:txBody>
      </p:sp>
      <p:cxnSp>
        <p:nvCxnSpPr>
          <p:cNvPr id="13" name="Straight Connector 12">
            <a:extLst>
              <a:ext uri="{FF2B5EF4-FFF2-40B4-BE49-F238E27FC236}">
                <a16:creationId xmlns:a16="http://schemas.microsoft.com/office/drawing/2014/main" id="{425A0768-3044-4AA9-A889-D2CAA68C51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14953" y="2057400"/>
            <a:ext cx="0" cy="274320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6" name="Content Placeholder 5"/>
          <p:cNvSpPr>
            <a:spLocks noGrp="1"/>
          </p:cNvSpPr>
          <p:nvPr>
            <p:ph idx="1"/>
          </p:nvPr>
        </p:nvSpPr>
        <p:spPr>
          <a:xfrm>
            <a:off x="5353048" y="1115568"/>
            <a:ext cx="4684014" cy="4626864"/>
          </a:xfrm>
        </p:spPr>
        <p:txBody>
          <a:bodyPr anchor="ctr">
            <a:normAutofit lnSpcReduction="10000"/>
          </a:bodyPr>
          <a:lstStyle/>
          <a:p>
            <a:pPr marL="457200" indent="-457200">
              <a:buFont typeface="Arial" panose="020B0604020202020204" pitchFamily="34" charset="0"/>
              <a:buChar char="•"/>
            </a:pPr>
            <a:r>
              <a:rPr lang="en-US" altLang="en-US" dirty="0"/>
              <a:t>Living with or providing lodging for an incarcerated individual, unless the incarcerated individual is a parent, step-parent, child, step-child, or where the incarcerated individual and staff person were married prior to the staff person’s employment with the Department.</a:t>
            </a:r>
          </a:p>
          <a:p>
            <a:pPr marL="457200" indent="-457200">
              <a:buFont typeface="Arial" panose="020B0604020202020204" pitchFamily="34" charset="0"/>
              <a:buChar char="•"/>
            </a:pPr>
            <a:r>
              <a:rPr lang="en-US" altLang="en-US" dirty="0"/>
              <a:t>Marriage to an incarcerated individual, unless the staff person and incarcerated individual were married prior to the staff person’s employment.</a:t>
            </a:r>
          </a:p>
          <a:p>
            <a:pPr marL="457200" indent="-457200">
              <a:buFont typeface="Arial" panose="020B0604020202020204" pitchFamily="34" charset="0"/>
              <a:buChar char="•"/>
            </a:pPr>
            <a:r>
              <a:rPr lang="en-US" altLang="en-US" dirty="0"/>
              <a:t>Offering an incarcerated individual employment after release.</a:t>
            </a:r>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C3D9BD5-A493-4B97-963D-60135D5338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000" y="0"/>
            <a:ext cx="9144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fontAlgn="base">
              <a:spcBef>
                <a:spcPct val="0"/>
              </a:spcBef>
              <a:spcAft>
                <a:spcPct val="0"/>
              </a:spcAft>
              <a:defRPr/>
            </a:pPr>
            <a:endParaRPr lang="en-US" sz="3200" dirty="0">
              <a:solidFill>
                <a:prstClr val="white"/>
              </a:solidFill>
              <a:effectLst>
                <a:outerShdw blurRad="38100" dist="38100" dir="2700000" algn="tl">
                  <a:srgbClr val="000000">
                    <a:alpha val="43137"/>
                  </a:srgbClr>
                </a:outerShdw>
              </a:effectLst>
              <a:latin typeface="Calisto MT" panose="02040603050505030304"/>
            </a:endParaRPr>
          </a:p>
        </p:txBody>
      </p:sp>
      <p:sp useBgFill="1">
        <p:nvSpPr>
          <p:cNvPr id="10" name="Rectangle 9">
            <a:extLst>
              <a:ext uri="{FF2B5EF4-FFF2-40B4-BE49-F238E27FC236}">
                <a16:creationId xmlns:a16="http://schemas.microsoft.com/office/drawing/2014/main" id="{1F759AF4-E342-4E60-8A32-C44A328F2F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1765173" y="320040"/>
            <a:ext cx="8661654" cy="6217920"/>
          </a:xfrm>
          <a:prstGeom prst="rect">
            <a:avLst/>
          </a:prstGeom>
          <a:ln w="15875" cap="sq" cmpd="sng">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defRPr/>
            </a:pPr>
            <a:endParaRPr lang="en-US" sz="3200" dirty="0">
              <a:solidFill>
                <a:prstClr val="white"/>
              </a:solidFill>
              <a:effectLst>
                <a:outerShdw blurRad="38100" dist="38100" dir="2700000" algn="tl">
                  <a:srgbClr val="000000">
                    <a:alpha val="43137"/>
                  </a:srgbClr>
                </a:outerShdw>
              </a:effectLst>
              <a:latin typeface="Calisto MT" panose="02040603050505030304"/>
            </a:endParaRPr>
          </a:p>
        </p:txBody>
      </p:sp>
      <p:sp>
        <p:nvSpPr>
          <p:cNvPr id="2" name="Title 1"/>
          <p:cNvSpPr>
            <a:spLocks noGrp="1"/>
          </p:cNvSpPr>
          <p:nvPr>
            <p:ph type="title"/>
          </p:nvPr>
        </p:nvSpPr>
        <p:spPr>
          <a:xfrm>
            <a:off x="7174991" y="1023258"/>
            <a:ext cx="2799676" cy="4570457"/>
          </a:xfrm>
          <a:effectLst/>
        </p:spPr>
        <p:txBody>
          <a:bodyPr>
            <a:normAutofit/>
          </a:bodyPr>
          <a:lstStyle/>
          <a:p>
            <a:pPr algn="l"/>
            <a:r>
              <a:rPr lang="en-US" sz="2500" dirty="0"/>
              <a:t>PREA Recommendations</a:t>
            </a:r>
          </a:p>
        </p:txBody>
      </p:sp>
      <p:sp>
        <p:nvSpPr>
          <p:cNvPr id="3" name="Content Placeholder 2"/>
          <p:cNvSpPr>
            <a:spLocks noGrp="1"/>
          </p:cNvSpPr>
          <p:nvPr>
            <p:ph idx="1"/>
          </p:nvPr>
        </p:nvSpPr>
        <p:spPr>
          <a:xfrm>
            <a:off x="2133610" y="609601"/>
            <a:ext cx="4594971" cy="5410199"/>
          </a:xfrm>
          <a:effectLst/>
        </p:spPr>
        <p:txBody>
          <a:bodyPr anchor="ctr">
            <a:normAutofit lnSpcReduction="10000"/>
          </a:bodyPr>
          <a:lstStyle/>
          <a:p>
            <a:pPr marL="457200" indent="-457200" defTabSz="914363">
              <a:buFont typeface="Arial" panose="020B0604020202020204" pitchFamily="34" charset="0"/>
              <a:buChar char="•"/>
              <a:defRPr/>
            </a:pPr>
            <a:r>
              <a:rPr lang="en-US" sz="2400" dirty="0"/>
              <a:t>Establish a zero-tolerance standard for the incidence of prison rape in prisons in the United States.</a:t>
            </a:r>
          </a:p>
          <a:p>
            <a:pPr marL="457200" indent="-457200" defTabSz="914363">
              <a:buFont typeface="Arial" panose="020B0604020202020204" pitchFamily="34" charset="0"/>
              <a:buChar char="•"/>
              <a:defRPr/>
            </a:pPr>
            <a:r>
              <a:rPr lang="en-US" sz="2400" dirty="0"/>
              <a:t>Make the prevention of prison rape a top priority in each prison system.</a:t>
            </a:r>
          </a:p>
          <a:p>
            <a:pPr marL="457200" indent="-457200" defTabSz="914363">
              <a:buFont typeface="Arial" panose="020B0604020202020204" pitchFamily="34" charset="0"/>
              <a:buChar char="•"/>
              <a:defRPr/>
            </a:pPr>
            <a:r>
              <a:rPr lang="en-US" sz="2400" dirty="0"/>
              <a:t>Develop and implement national standards for the detection, prevention, reduction, and punishment of prison rape. These Standards were published in August 2012. Audits began in August of 2013.</a:t>
            </a:r>
          </a:p>
        </p:txBody>
      </p:sp>
      <p:cxnSp>
        <p:nvCxnSpPr>
          <p:cNvPr id="12" name="Straight Connector 11">
            <a:extLst>
              <a:ext uri="{FF2B5EF4-FFF2-40B4-BE49-F238E27FC236}">
                <a16:creationId xmlns:a16="http://schemas.microsoft.com/office/drawing/2014/main" id="{A49B2805-6469-407A-A68A-BB85AC8A859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941722" y="2057399"/>
            <a:ext cx="0" cy="27432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074250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C3D9BD5-A493-4B97-963D-60135D5338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000" y="0"/>
            <a:ext cx="9144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fontAlgn="base">
              <a:spcBef>
                <a:spcPct val="0"/>
              </a:spcBef>
              <a:spcAft>
                <a:spcPct val="0"/>
              </a:spcAft>
              <a:defRPr/>
            </a:pPr>
            <a:endParaRPr lang="en-US" sz="3200" dirty="0">
              <a:solidFill>
                <a:prstClr val="white"/>
              </a:solidFill>
              <a:effectLst>
                <a:outerShdw blurRad="38100" dist="38100" dir="2700000" algn="tl">
                  <a:srgbClr val="000000">
                    <a:alpha val="43137"/>
                  </a:srgbClr>
                </a:outerShdw>
              </a:effectLst>
              <a:latin typeface="Calisto MT" panose="02040603050505030304"/>
            </a:endParaRPr>
          </a:p>
        </p:txBody>
      </p:sp>
      <p:sp useBgFill="1">
        <p:nvSpPr>
          <p:cNvPr id="10" name="Rectangle 9">
            <a:extLst>
              <a:ext uri="{FF2B5EF4-FFF2-40B4-BE49-F238E27FC236}">
                <a16:creationId xmlns:a16="http://schemas.microsoft.com/office/drawing/2014/main" id="{1F759AF4-E342-4E60-8A32-C44A328F2F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1765173" y="320040"/>
            <a:ext cx="8661654" cy="6217920"/>
          </a:xfrm>
          <a:prstGeom prst="rect">
            <a:avLst/>
          </a:prstGeom>
          <a:ln w="15875" cap="sq" cmpd="sng">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defRPr/>
            </a:pPr>
            <a:endParaRPr lang="en-US" sz="3200" dirty="0">
              <a:solidFill>
                <a:prstClr val="white"/>
              </a:solidFill>
              <a:effectLst>
                <a:outerShdw blurRad="38100" dist="38100" dir="2700000" algn="tl">
                  <a:srgbClr val="000000">
                    <a:alpha val="43137"/>
                  </a:srgbClr>
                </a:outerShdw>
              </a:effectLst>
              <a:latin typeface="Calisto MT" panose="02040603050505030304"/>
            </a:endParaRPr>
          </a:p>
        </p:txBody>
      </p:sp>
      <p:sp>
        <p:nvSpPr>
          <p:cNvPr id="2" name="Title 1"/>
          <p:cNvSpPr>
            <a:spLocks noGrp="1"/>
          </p:cNvSpPr>
          <p:nvPr>
            <p:ph type="title"/>
          </p:nvPr>
        </p:nvSpPr>
        <p:spPr>
          <a:xfrm>
            <a:off x="7174991" y="1023258"/>
            <a:ext cx="2799676" cy="4570457"/>
          </a:xfrm>
          <a:effectLst/>
        </p:spPr>
        <p:txBody>
          <a:bodyPr>
            <a:normAutofit/>
          </a:bodyPr>
          <a:lstStyle/>
          <a:p>
            <a:pPr algn="l" defTabSz="914363">
              <a:defRPr/>
            </a:pPr>
            <a:r>
              <a:rPr lang="en-US" sz="3400" dirty="0"/>
              <a:t>Examples of Inappropriate Contact with Incarcerated Individuals</a:t>
            </a:r>
          </a:p>
        </p:txBody>
      </p:sp>
      <p:sp>
        <p:nvSpPr>
          <p:cNvPr id="3" name="Content Placeholder 2"/>
          <p:cNvSpPr>
            <a:spLocks noGrp="1"/>
          </p:cNvSpPr>
          <p:nvPr>
            <p:ph idx="1"/>
          </p:nvPr>
        </p:nvSpPr>
        <p:spPr>
          <a:xfrm>
            <a:off x="2209346" y="1023258"/>
            <a:ext cx="4519234" cy="4570457"/>
          </a:xfrm>
          <a:effectLst/>
        </p:spPr>
        <p:txBody>
          <a:bodyPr anchor="ctr">
            <a:normAutofit lnSpcReduction="10000"/>
          </a:bodyPr>
          <a:lstStyle/>
          <a:p>
            <a:pPr marL="457200" indent="-457200">
              <a:lnSpc>
                <a:spcPct val="90000"/>
              </a:lnSpc>
              <a:buFont typeface="Arial" panose="020B0604020202020204" pitchFamily="34" charset="0"/>
              <a:buChar char="•"/>
            </a:pPr>
            <a:r>
              <a:rPr lang="en-US" altLang="en-US" dirty="0"/>
              <a:t>Carrying messages to or from an incarcerated individual.</a:t>
            </a:r>
          </a:p>
          <a:p>
            <a:pPr marL="457200" indent="-457200">
              <a:lnSpc>
                <a:spcPct val="90000"/>
              </a:lnSpc>
              <a:buFont typeface="Arial" panose="020B0604020202020204" pitchFamily="34" charset="0"/>
              <a:buChar char="•"/>
            </a:pPr>
            <a:r>
              <a:rPr lang="en-US" altLang="en-US" dirty="0"/>
              <a:t>Social relationship of any type with an incarcerated individual.</a:t>
            </a:r>
          </a:p>
          <a:p>
            <a:pPr marL="457200" indent="-457200">
              <a:lnSpc>
                <a:spcPct val="90000"/>
              </a:lnSpc>
              <a:buFont typeface="Arial" panose="020B0604020202020204" pitchFamily="34" charset="0"/>
              <a:buChar char="•"/>
            </a:pPr>
            <a:r>
              <a:rPr lang="en-US" altLang="en-US" dirty="0"/>
              <a:t>Visiting or corresponding with incarcerated individuals, unless the incarcerated individual is a family member and approval has been obtained from the staff person’s Facility Head and the Facility Head of the facility where the incarcerated individual is housed.</a:t>
            </a:r>
          </a:p>
          <a:p>
            <a:pPr marL="457200" indent="-457200">
              <a:lnSpc>
                <a:spcPct val="90000"/>
              </a:lnSpc>
              <a:buFont typeface="Arial" panose="020B0604020202020204" pitchFamily="34" charset="0"/>
              <a:buChar char="•"/>
            </a:pPr>
            <a:r>
              <a:rPr lang="en-US" altLang="en-US" dirty="0"/>
              <a:t>Physical contact beyond that which is routinely required by specific job duties.</a:t>
            </a:r>
          </a:p>
        </p:txBody>
      </p:sp>
      <p:cxnSp>
        <p:nvCxnSpPr>
          <p:cNvPr id="12" name="Straight Connector 11">
            <a:extLst>
              <a:ext uri="{FF2B5EF4-FFF2-40B4-BE49-F238E27FC236}">
                <a16:creationId xmlns:a16="http://schemas.microsoft.com/office/drawing/2014/main" id="{A49B2805-6469-407A-A68A-BB85AC8A859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941722" y="2057399"/>
            <a:ext cx="0" cy="27432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9A6C2C86-63BF-47D5-AA3F-905111A238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00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defRPr/>
            </a:pPr>
            <a:endParaRPr lang="en-US" sz="3200" dirty="0">
              <a:solidFill>
                <a:prstClr val="white"/>
              </a:solidFill>
              <a:effectLst>
                <a:outerShdw blurRad="38100" dist="38100" dir="2700000" algn="tl">
                  <a:srgbClr val="000000">
                    <a:alpha val="43137"/>
                  </a:srgbClr>
                </a:outerShdw>
              </a:effectLst>
              <a:latin typeface="Calisto MT" panose="02040603050505030304"/>
            </a:endParaRPr>
          </a:p>
        </p:txBody>
      </p:sp>
      <p:sp>
        <p:nvSpPr>
          <p:cNvPr id="6" name="Title 1"/>
          <p:cNvSpPr>
            <a:spLocks noGrp="1"/>
          </p:cNvSpPr>
          <p:nvPr>
            <p:ph type="title"/>
          </p:nvPr>
        </p:nvSpPr>
        <p:spPr>
          <a:xfrm>
            <a:off x="2149509" y="1115568"/>
            <a:ext cx="2615712" cy="4626864"/>
          </a:xfrm>
        </p:spPr>
        <p:txBody>
          <a:bodyPr>
            <a:normAutofit/>
          </a:bodyPr>
          <a:lstStyle/>
          <a:p>
            <a:pPr algn="l" defTabSz="914363">
              <a:defRPr/>
            </a:pPr>
            <a:r>
              <a:rPr lang="en-US" sz="3100" dirty="0"/>
              <a:t>Examples of Inappropriate Contact with Incarcerated Individuals</a:t>
            </a:r>
          </a:p>
        </p:txBody>
      </p:sp>
      <p:cxnSp>
        <p:nvCxnSpPr>
          <p:cNvPr id="13" name="Straight Connector 12">
            <a:extLst>
              <a:ext uri="{FF2B5EF4-FFF2-40B4-BE49-F238E27FC236}">
                <a16:creationId xmlns:a16="http://schemas.microsoft.com/office/drawing/2014/main" id="{425A0768-3044-4AA9-A889-D2CAA68C51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14953" y="2057400"/>
            <a:ext cx="0" cy="274320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Content Placeholder 1"/>
          <p:cNvSpPr>
            <a:spLocks noGrp="1"/>
          </p:cNvSpPr>
          <p:nvPr>
            <p:ph idx="1"/>
          </p:nvPr>
        </p:nvSpPr>
        <p:spPr>
          <a:xfrm>
            <a:off x="5353048" y="1115568"/>
            <a:ext cx="4684014" cy="4626864"/>
          </a:xfrm>
        </p:spPr>
        <p:txBody>
          <a:bodyPr anchor="ctr">
            <a:normAutofit fontScale="92500" lnSpcReduction="20000"/>
          </a:bodyPr>
          <a:lstStyle/>
          <a:p>
            <a:pPr marL="457200" indent="-457200">
              <a:buFont typeface="Arial" panose="020B0604020202020204" pitchFamily="34" charset="0"/>
              <a:buChar char="•"/>
            </a:pPr>
            <a:r>
              <a:rPr lang="en-US" altLang="en-US" sz="2400" dirty="0"/>
              <a:t>Vulgar language, curse words</a:t>
            </a:r>
            <a:endParaRPr lang="en-US" altLang="en-US" sz="2400" b="1" u="sng" dirty="0"/>
          </a:p>
          <a:p>
            <a:pPr marL="457200" indent="-457200">
              <a:buFont typeface="Arial" panose="020B0604020202020204" pitchFamily="34" charset="0"/>
              <a:buChar char="•"/>
            </a:pPr>
            <a:r>
              <a:rPr lang="en-US" altLang="en-US" sz="2400" dirty="0"/>
              <a:t>Romantic contact</a:t>
            </a:r>
            <a:endParaRPr lang="en-US" altLang="en-US" sz="2400" b="1" u="sng" dirty="0"/>
          </a:p>
          <a:p>
            <a:pPr marL="457200" indent="-457200">
              <a:buFont typeface="Arial" panose="020B0604020202020204" pitchFamily="34" charset="0"/>
              <a:buChar char="•"/>
            </a:pPr>
            <a:r>
              <a:rPr lang="en-US" altLang="en-US" sz="2400" dirty="0"/>
              <a:t>Sexual contact</a:t>
            </a:r>
            <a:endParaRPr lang="en-US" altLang="en-US" sz="2400" b="1" u="sng" dirty="0"/>
          </a:p>
          <a:p>
            <a:pPr marL="457200" indent="-457200">
              <a:buFont typeface="Arial" panose="020B0604020202020204" pitchFamily="34" charset="0"/>
              <a:buChar char="•"/>
            </a:pPr>
            <a:r>
              <a:rPr lang="en-US" altLang="en-US" sz="2400" dirty="0"/>
              <a:t>Contact outside the regular performance of their duties</a:t>
            </a:r>
            <a:endParaRPr lang="en-US" altLang="en-US" sz="2400" b="1" u="sng" dirty="0"/>
          </a:p>
          <a:p>
            <a:pPr marL="457200" indent="-457200">
              <a:buFont typeface="Arial" panose="020B0604020202020204" pitchFamily="34" charset="0"/>
              <a:buChar char="•"/>
            </a:pPr>
            <a:r>
              <a:rPr lang="en-US" altLang="en-US" sz="2400" dirty="0"/>
              <a:t>Giving or receiving letters, phone calls, money, telephone numbers or anything else that is not authorized by policy from an incarcerated individual, their family member(s), or a visitor</a:t>
            </a:r>
          </a:p>
          <a:p>
            <a:pPr marL="457200" indent="-457200">
              <a:buFont typeface="Arial" panose="020B0604020202020204" pitchFamily="34" charset="0"/>
              <a:buChar char="•"/>
            </a:pPr>
            <a:r>
              <a:rPr lang="en-US" altLang="en-US" sz="2400" dirty="0"/>
              <a:t>Failure to enforce facility rules and regulations</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sp>
        <p:nvSpPr>
          <p:cNvPr id="6" name="Title 1"/>
          <p:cNvSpPr>
            <a:spLocks noGrp="1"/>
          </p:cNvSpPr>
          <p:nvPr>
            <p:ph type="title"/>
          </p:nvPr>
        </p:nvSpPr>
        <p:spPr>
          <a:xfrm>
            <a:off x="1999308" y="609600"/>
            <a:ext cx="2559867" cy="5273675"/>
          </a:xfrm>
        </p:spPr>
        <p:txBody>
          <a:bodyPr>
            <a:normAutofit/>
          </a:bodyPr>
          <a:lstStyle/>
          <a:p>
            <a:pPr defTabSz="914363">
              <a:defRPr/>
            </a:pPr>
            <a:r>
              <a:rPr lang="en-US" sz="3100" dirty="0"/>
              <a:t>Examples of Inappropriate Contact with Incarcerated Individuals</a:t>
            </a:r>
          </a:p>
        </p:txBody>
      </p:sp>
      <p:pic>
        <p:nvPicPr>
          <p:cNvPr id="12" name="Picture 11">
            <a:extLst>
              <a:ext uri="{FF2B5EF4-FFF2-40B4-BE49-F238E27FC236}">
                <a16:creationId xmlns:a16="http://schemas.microsoft.com/office/drawing/2014/main" id="{B577D423-FE81-4236-89DE-39776B81094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5034480" y="609600"/>
            <a:ext cx="5167266" cy="5273675"/>
          </a:xfrm>
          <a:prstGeom prst="rect">
            <a:avLst/>
          </a:prstGeom>
        </p:spPr>
      </p:pic>
      <p:graphicFrame>
        <p:nvGraphicFramePr>
          <p:cNvPr id="8" name="Content Placeholder 2">
            <a:extLst>
              <a:ext uri="{FF2B5EF4-FFF2-40B4-BE49-F238E27FC236}">
                <a16:creationId xmlns:a16="http://schemas.microsoft.com/office/drawing/2014/main" id="{01D0DC16-66A1-40CB-8483-3349E4799E76}"/>
              </a:ext>
            </a:extLst>
          </p:cNvPr>
          <p:cNvGraphicFramePr>
            <a:graphicFrameLocks noGrp="1"/>
          </p:cNvGraphicFramePr>
          <p:nvPr>
            <p:ph idx="1"/>
          </p:nvPr>
        </p:nvGraphicFramePr>
        <p:xfrm>
          <a:off x="4724400" y="76200"/>
          <a:ext cx="5562600" cy="64008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sp>
        <p:nvSpPr>
          <p:cNvPr id="6" name="Title 1"/>
          <p:cNvSpPr>
            <a:spLocks noGrp="1"/>
          </p:cNvSpPr>
          <p:nvPr>
            <p:ph type="title"/>
          </p:nvPr>
        </p:nvSpPr>
        <p:spPr>
          <a:xfrm>
            <a:off x="2209347" y="609600"/>
            <a:ext cx="7765321" cy="970450"/>
          </a:xfrm>
        </p:spPr>
        <p:txBody>
          <a:bodyPr>
            <a:normAutofit/>
          </a:bodyPr>
          <a:lstStyle/>
          <a:p>
            <a:pPr defTabSz="914363">
              <a:lnSpc>
                <a:spcPct val="90000"/>
              </a:lnSpc>
              <a:defRPr/>
            </a:pPr>
            <a:r>
              <a:rPr lang="en-US" sz="3100" dirty="0"/>
              <a:t>Examples of </a:t>
            </a:r>
            <a:r>
              <a:rPr lang="en-US" sz="3100" u="sng" dirty="0"/>
              <a:t>Appropriate </a:t>
            </a:r>
            <a:r>
              <a:rPr lang="en-US" sz="3100" dirty="0"/>
              <a:t>Contact with Incarcerated Individuals</a:t>
            </a:r>
          </a:p>
        </p:txBody>
      </p:sp>
      <p:pic>
        <p:nvPicPr>
          <p:cNvPr id="12" name="Picture 11">
            <a:extLst>
              <a:ext uri="{FF2B5EF4-FFF2-40B4-BE49-F238E27FC236}">
                <a16:creationId xmlns:a16="http://schemas.microsoft.com/office/drawing/2014/main" id="{A8D526D7-C782-4F65-A21F-A6B40D869B47}"/>
              </a:ext>
              <a:ext uri="{C183D7F6-B498-43B3-948B-1728B52AA6E4}">
                <adec:decorative xmlns:adec="http://schemas.microsoft.com/office/drawing/2017/decorative" val="1"/>
              </a:ext>
            </a:extLst>
          </p:cNvPr>
          <p:cNvPicPr preferRelativeResize="0">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798" t="2669" r="616"/>
          <a:stretch/>
        </p:blipFill>
        <p:spPr>
          <a:xfrm>
            <a:off x="1524000" y="1731964"/>
            <a:ext cx="9144000" cy="5126036"/>
          </a:xfrm>
          <a:prstGeom prst="rect">
            <a:avLst/>
          </a:prstGeom>
          <a:effectLst>
            <a:innerShdw blurRad="63500" dist="50800" dir="16200000">
              <a:prstClr val="black">
                <a:alpha val="50000"/>
              </a:prstClr>
            </a:innerShdw>
          </a:effectLst>
        </p:spPr>
      </p:pic>
      <p:graphicFrame>
        <p:nvGraphicFramePr>
          <p:cNvPr id="8" name="Content Placeholder 1">
            <a:extLst>
              <a:ext uri="{FF2B5EF4-FFF2-40B4-BE49-F238E27FC236}">
                <a16:creationId xmlns:a16="http://schemas.microsoft.com/office/drawing/2014/main" id="{56F45F4E-27F6-48DD-AE22-E6FECE310E8F}"/>
              </a:ext>
            </a:extLst>
          </p:cNvPr>
          <p:cNvGraphicFramePr>
            <a:graphicFrameLocks noGrp="1"/>
          </p:cNvGraphicFramePr>
          <p:nvPr>
            <p:ph idx="1"/>
          </p:nvPr>
        </p:nvGraphicFramePr>
        <p:xfrm>
          <a:off x="1828800" y="1580050"/>
          <a:ext cx="8610600" cy="497315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showMasterPhAnim="0">
  <p:cSld>
    <p:bg>
      <p:bgPr>
        <a:blipFill rotWithShape="1">
          <a:blip r:embed="rId2">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69652D62-ECFB-408E-ABE6-155A644F43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00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defRPr/>
            </a:pPr>
            <a:endParaRPr lang="en-US" sz="3200" dirty="0">
              <a:solidFill>
                <a:prstClr val="white"/>
              </a:solidFill>
              <a:effectLst>
                <a:outerShdw blurRad="38100" dist="38100" dir="2700000" algn="tl">
                  <a:srgbClr val="000000">
                    <a:alpha val="43137"/>
                  </a:srgbClr>
                </a:outerShdw>
              </a:effectLst>
              <a:latin typeface="Calisto MT" panose="02040603050505030304"/>
            </a:endParaRPr>
          </a:p>
        </p:txBody>
      </p:sp>
      <p:sp>
        <p:nvSpPr>
          <p:cNvPr id="73" name="Rectangle 72">
            <a:extLst>
              <a:ext uri="{FF2B5EF4-FFF2-40B4-BE49-F238E27FC236}">
                <a16:creationId xmlns:a16="http://schemas.microsoft.com/office/drawing/2014/main" id="{C1FEA985-924B-4044-8778-32D1E7164C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1765173" y="320040"/>
            <a:ext cx="8661654" cy="6217920"/>
          </a:xfrm>
          <a:prstGeom prst="rect">
            <a:avLst/>
          </a:prstGeom>
          <a:solidFill>
            <a:schemeClr val="bg1">
              <a:lumMod val="75000"/>
              <a:lumOff val="25000"/>
            </a:schemeClr>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defRPr/>
            </a:pPr>
            <a:endParaRPr lang="en-US" sz="3200" dirty="0">
              <a:solidFill>
                <a:prstClr val="white"/>
              </a:solidFill>
              <a:effectLst>
                <a:outerShdw blurRad="38100" dist="38100" dir="2700000" algn="tl">
                  <a:srgbClr val="000000">
                    <a:alpha val="43137"/>
                  </a:srgbClr>
                </a:outerShdw>
              </a:effectLst>
              <a:latin typeface="Calisto MT" panose="02040603050505030304"/>
            </a:endParaRPr>
          </a:p>
        </p:txBody>
      </p:sp>
      <p:sp>
        <p:nvSpPr>
          <p:cNvPr id="282626" name="Rectangle 2"/>
          <p:cNvSpPr>
            <a:spLocks noGrp="1" noChangeArrowheads="1"/>
          </p:cNvSpPr>
          <p:nvPr>
            <p:ph type="title"/>
          </p:nvPr>
        </p:nvSpPr>
        <p:spPr>
          <a:xfrm>
            <a:off x="2209347" y="963507"/>
            <a:ext cx="2805611" cy="4827693"/>
          </a:xfrm>
        </p:spPr>
        <p:txBody>
          <a:bodyPr>
            <a:normAutofit/>
          </a:bodyPr>
          <a:lstStyle/>
          <a:p>
            <a:pPr algn="r" defTabSz="914363">
              <a:defRPr/>
            </a:pPr>
            <a:r>
              <a:rPr lang="en-US" sz="2800" dirty="0"/>
              <a:t>Communicate Professionally with Incarcerated Individuals</a:t>
            </a:r>
            <a:endParaRPr lang="en-US" sz="2800" b="1" dirty="0">
              <a:latin typeface="Arial" pitchFamily="34" charset="0"/>
              <a:cs typeface="Arial" pitchFamily="34" charset="0"/>
            </a:endParaRPr>
          </a:p>
        </p:txBody>
      </p:sp>
      <p:cxnSp>
        <p:nvCxnSpPr>
          <p:cNvPr id="75" name="Straight Connector 74">
            <a:extLst>
              <a:ext uri="{FF2B5EF4-FFF2-40B4-BE49-F238E27FC236}">
                <a16:creationId xmlns:a16="http://schemas.microsoft.com/office/drawing/2014/main" id="{96C7F9CB-BCC3-4648-8DEF-07B0887D87D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59890" y="2057399"/>
            <a:ext cx="0" cy="27432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Content Placeholder 1"/>
          <p:cNvSpPr>
            <a:spLocks noGrp="1"/>
          </p:cNvSpPr>
          <p:nvPr>
            <p:ph idx="1"/>
          </p:nvPr>
        </p:nvSpPr>
        <p:spPr>
          <a:xfrm>
            <a:off x="5504823" y="963507"/>
            <a:ext cx="4469844" cy="4827694"/>
          </a:xfrm>
          <a:effectLst/>
        </p:spPr>
        <p:txBody>
          <a:bodyPr anchor="ctr">
            <a:normAutofit/>
          </a:bodyPr>
          <a:lstStyle/>
          <a:p>
            <a:pPr marL="457200" indent="-457200">
              <a:buFont typeface="Arial" panose="020B0604020202020204" pitchFamily="34" charset="0"/>
              <a:buChar char="•"/>
            </a:pPr>
            <a:r>
              <a:rPr lang="en-US" altLang="en-US" dirty="0">
                <a:solidFill>
                  <a:schemeClr val="tx1"/>
                </a:solidFill>
              </a:rPr>
              <a:t>Effective communication is necessary not only for the daily operations but also for everyone's safety. </a:t>
            </a:r>
          </a:p>
          <a:p>
            <a:pPr marL="457200" indent="-457200">
              <a:buFont typeface="Arial" panose="020B0604020202020204" pitchFamily="34" charset="0"/>
              <a:buChar char="•"/>
            </a:pPr>
            <a:endParaRPr lang="en-US" altLang="en-US" dirty="0">
              <a:solidFill>
                <a:schemeClr val="tx1"/>
              </a:solidFill>
            </a:endParaRPr>
          </a:p>
          <a:p>
            <a:pPr marL="457200" indent="-457200">
              <a:buFont typeface="Arial" panose="020B0604020202020204" pitchFamily="34" charset="0"/>
              <a:buChar char="•"/>
            </a:pPr>
            <a:r>
              <a:rPr lang="en-US" altLang="en-US" dirty="0">
                <a:solidFill>
                  <a:schemeClr val="tx1"/>
                </a:solidFill>
              </a:rPr>
              <a:t>When working within a correctional environment professional communication between staff and incarcerated individuals is vital.</a:t>
            </a:r>
          </a:p>
          <a:p>
            <a:pPr marL="457200" indent="-457200">
              <a:buFont typeface="Arial" panose="020B0604020202020204" pitchFamily="34" charset="0"/>
              <a:buChar char="•"/>
            </a:pPr>
            <a:endParaRPr lang="en-US" altLang="en-US" dirty="0">
              <a:solidFill>
                <a:schemeClr val="tx1"/>
              </a:solidFill>
            </a:endParaRPr>
          </a:p>
          <a:p>
            <a:pPr marL="457200" indent="-457200">
              <a:buFont typeface="Arial" panose="020B0604020202020204" pitchFamily="34" charset="0"/>
              <a:buChar char="•"/>
            </a:pPr>
            <a:r>
              <a:rPr lang="en-US" altLang="en-US" dirty="0">
                <a:solidFill>
                  <a:schemeClr val="tx1"/>
                </a:solidFill>
              </a:rPr>
              <a:t>How staff communicate is critical in the performance of their job.</a:t>
            </a:r>
            <a:endParaRPr lang="en-US" dirty="0">
              <a:solidFill>
                <a:schemeClr val="tx1"/>
              </a:solidFill>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defRPr/>
            </a:pPr>
            <a:r>
              <a:rPr lang="en-US" dirty="0"/>
              <a:t>Mandatory Reporting Laws &amp; Age of Consent</a:t>
            </a:r>
          </a:p>
        </p:txBody>
      </p:sp>
      <p:sp>
        <p:nvSpPr>
          <p:cNvPr id="5" name="Content Placeholder 4"/>
          <p:cNvSpPr>
            <a:spLocks noGrp="1"/>
          </p:cNvSpPr>
          <p:nvPr>
            <p:ph idx="1"/>
          </p:nvPr>
        </p:nvSpPr>
        <p:spPr/>
        <p:txBody>
          <a:bodyPr>
            <a:normAutofit/>
          </a:bodyPr>
          <a:lstStyle/>
          <a:p>
            <a:pPr marL="0" indent="0">
              <a:buNone/>
              <a:defRPr/>
            </a:pPr>
            <a:r>
              <a:rPr lang="en-US" sz="2800" dirty="0">
                <a:latin typeface="Arial" charset="0"/>
                <a:cs typeface="Arial" charset="0"/>
              </a:rPr>
              <a:t>If the alleged sexual abuse involves an incarcerated individual under 18 years of age, the incident shall be reported to the Child Protective Services as required in the administrative procedures for Policy 03-02-103, “The Reporting, Investigation and Disposition of Child Abuse and Neglect” and Indiana Code 31-33-5.</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2626" name="Rectangle 2"/>
          <p:cNvSpPr>
            <a:spLocks noGrp="1" noChangeArrowheads="1"/>
          </p:cNvSpPr>
          <p:nvPr>
            <p:ph type="title"/>
          </p:nvPr>
        </p:nvSpPr>
        <p:spPr/>
        <p:txBody>
          <a:bodyPr>
            <a:noAutofit/>
          </a:bodyPr>
          <a:lstStyle/>
          <a:p>
            <a:pPr defTabSz="914363">
              <a:defRPr/>
            </a:pPr>
            <a:r>
              <a:rPr lang="en-US" dirty="0"/>
              <a:t>Mandatory Reporting Laws &amp; Age of Consent</a:t>
            </a:r>
            <a:endParaRPr b="1" dirty="0">
              <a:solidFill>
                <a:schemeClr val="tx1"/>
              </a:solidFill>
              <a:latin typeface="Arial" pitchFamily="34" charset="0"/>
              <a:cs typeface="Arial" pitchFamily="34" charset="0"/>
            </a:endParaRPr>
          </a:p>
        </p:txBody>
      </p:sp>
      <p:sp>
        <p:nvSpPr>
          <p:cNvPr id="2" name="Content Placeholder 1"/>
          <p:cNvSpPr>
            <a:spLocks noGrp="1"/>
          </p:cNvSpPr>
          <p:nvPr>
            <p:ph idx="1"/>
          </p:nvPr>
        </p:nvSpPr>
        <p:spPr/>
        <p:txBody>
          <a:bodyPr>
            <a:normAutofit/>
          </a:bodyPr>
          <a:lstStyle/>
          <a:p>
            <a:pPr marL="0" indent="0">
              <a:buNone/>
            </a:pPr>
            <a:r>
              <a:rPr lang="en-US" dirty="0"/>
              <a:t>Under Indiana Code 35-44-1-5 Sexual Misconduct by a Service Provider with a Detainee it is a minimum class C felony for any sexual intercourse or deviant sexual conduct between staff and an incarcerated individual, regardless of consent. It becomes a class B felony if the incarcerated individual is under the age of 18. If the victim is under that age of 14, then a staff member over 21 could face a conviction of Indiana Code 35-42-4-3 Child Molesting, a Class A felony.</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showMasterPhAnim="0">
  <p:cSld>
    <p:bg>
      <p:bgPr>
        <a:blipFill rotWithShape="1">
          <a:blip r:embed="rId2">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69652D62-ECFB-408E-ABE6-155A644F43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00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defRPr/>
            </a:pPr>
            <a:endParaRPr lang="en-US" sz="3200" dirty="0">
              <a:solidFill>
                <a:prstClr val="white"/>
              </a:solidFill>
              <a:effectLst>
                <a:outerShdw blurRad="38100" dist="38100" dir="2700000" algn="tl">
                  <a:srgbClr val="000000">
                    <a:alpha val="43137"/>
                  </a:srgbClr>
                </a:outerShdw>
              </a:effectLst>
              <a:latin typeface="Calisto MT" panose="02040603050505030304"/>
            </a:endParaRPr>
          </a:p>
        </p:txBody>
      </p:sp>
      <p:sp>
        <p:nvSpPr>
          <p:cNvPr id="73" name="Rectangle 72">
            <a:extLst>
              <a:ext uri="{FF2B5EF4-FFF2-40B4-BE49-F238E27FC236}">
                <a16:creationId xmlns:a16="http://schemas.microsoft.com/office/drawing/2014/main" id="{C1FEA985-924B-4044-8778-32D1E7164C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1765173" y="320040"/>
            <a:ext cx="8661654" cy="6217920"/>
          </a:xfrm>
          <a:prstGeom prst="rect">
            <a:avLst/>
          </a:prstGeom>
          <a:solidFill>
            <a:schemeClr val="bg1">
              <a:lumMod val="75000"/>
              <a:lumOff val="25000"/>
            </a:schemeClr>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defRPr/>
            </a:pPr>
            <a:endParaRPr lang="en-US" sz="3200" dirty="0">
              <a:solidFill>
                <a:prstClr val="white"/>
              </a:solidFill>
              <a:effectLst>
                <a:outerShdw blurRad="38100" dist="38100" dir="2700000" algn="tl">
                  <a:srgbClr val="000000">
                    <a:alpha val="43137"/>
                  </a:srgbClr>
                </a:outerShdw>
              </a:effectLst>
              <a:latin typeface="Calisto MT" panose="02040603050505030304"/>
            </a:endParaRPr>
          </a:p>
        </p:txBody>
      </p:sp>
      <p:sp>
        <p:nvSpPr>
          <p:cNvPr id="282626" name="Rectangle 2"/>
          <p:cNvSpPr>
            <a:spLocks noGrp="1" noChangeArrowheads="1"/>
          </p:cNvSpPr>
          <p:nvPr>
            <p:ph type="title"/>
          </p:nvPr>
        </p:nvSpPr>
        <p:spPr>
          <a:xfrm>
            <a:off x="2209347" y="963507"/>
            <a:ext cx="2805611" cy="4827693"/>
          </a:xfrm>
        </p:spPr>
        <p:txBody>
          <a:bodyPr>
            <a:normAutofit/>
          </a:bodyPr>
          <a:lstStyle/>
          <a:p>
            <a:pPr algn="r" defTabSz="914363">
              <a:defRPr/>
            </a:pPr>
            <a:r>
              <a:rPr lang="en-US" dirty="0"/>
              <a:t>Gender Differences</a:t>
            </a:r>
            <a:endParaRPr lang="en-US" b="1" dirty="0">
              <a:latin typeface="Arial" pitchFamily="34" charset="0"/>
              <a:cs typeface="Arial" pitchFamily="34" charset="0"/>
            </a:endParaRPr>
          </a:p>
        </p:txBody>
      </p:sp>
      <p:cxnSp>
        <p:nvCxnSpPr>
          <p:cNvPr id="75" name="Straight Connector 74">
            <a:extLst>
              <a:ext uri="{FF2B5EF4-FFF2-40B4-BE49-F238E27FC236}">
                <a16:creationId xmlns:a16="http://schemas.microsoft.com/office/drawing/2014/main" id="{96C7F9CB-BCC3-4648-8DEF-07B0887D87D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59890" y="2057399"/>
            <a:ext cx="0" cy="27432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Content Placeholder 1"/>
          <p:cNvSpPr>
            <a:spLocks noGrp="1"/>
          </p:cNvSpPr>
          <p:nvPr>
            <p:ph idx="1"/>
          </p:nvPr>
        </p:nvSpPr>
        <p:spPr>
          <a:xfrm>
            <a:off x="5504823" y="963507"/>
            <a:ext cx="4469844" cy="4827694"/>
          </a:xfrm>
          <a:effectLst/>
        </p:spPr>
        <p:txBody>
          <a:bodyPr anchor="ctr">
            <a:normAutofit/>
          </a:bodyPr>
          <a:lstStyle/>
          <a:p>
            <a:pPr marL="0" indent="0">
              <a:buNone/>
            </a:pPr>
            <a:r>
              <a:rPr lang="en-US" altLang="en-US" b="1" dirty="0">
                <a:solidFill>
                  <a:schemeClr val="tx1"/>
                </a:solidFill>
              </a:rPr>
              <a:t>Male versus Female/Youth Incarcerated Individuals Populations:</a:t>
            </a:r>
          </a:p>
          <a:p>
            <a:pPr marL="0" indent="0">
              <a:buNone/>
            </a:pPr>
            <a:endParaRPr lang="en-US" altLang="en-US" b="1" dirty="0">
              <a:solidFill>
                <a:schemeClr val="tx1"/>
              </a:solidFill>
            </a:endParaRPr>
          </a:p>
          <a:p>
            <a:pPr marL="457200" indent="-457200"/>
            <a:r>
              <a:rPr lang="en-US" altLang="en-US" dirty="0">
                <a:solidFill>
                  <a:schemeClr val="tx1"/>
                </a:solidFill>
              </a:rPr>
              <a:t>Cross gender search of adult female and youth incarcerated individuals is not allowed except in exigent circumstances. </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showMasterPhAnim="0">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56B051A4-96A7-4A11-9DAD-063A9C577F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00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defRPr/>
            </a:pPr>
            <a:endParaRPr lang="en-US" sz="3200" dirty="0">
              <a:solidFill>
                <a:prstClr val="white"/>
              </a:solidFill>
              <a:effectLst>
                <a:outerShdw blurRad="38100" dist="38100" dir="2700000" algn="tl">
                  <a:srgbClr val="000000">
                    <a:alpha val="43137"/>
                  </a:srgbClr>
                </a:outerShdw>
              </a:effectLst>
              <a:latin typeface="Calisto MT" panose="02040603050505030304"/>
            </a:endParaRPr>
          </a:p>
        </p:txBody>
      </p:sp>
      <p:sp>
        <p:nvSpPr>
          <p:cNvPr id="73" name="Rectangle 72">
            <a:extLst>
              <a:ext uri="{FF2B5EF4-FFF2-40B4-BE49-F238E27FC236}">
                <a16:creationId xmlns:a16="http://schemas.microsoft.com/office/drawing/2014/main" id="{45B67B9C-9B45-4084-9BB5-187071EE9A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000" y="4292082"/>
            <a:ext cx="9144000" cy="2565918"/>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fontAlgn="base">
              <a:spcBef>
                <a:spcPct val="0"/>
              </a:spcBef>
              <a:spcAft>
                <a:spcPct val="0"/>
              </a:spcAft>
              <a:defRPr/>
            </a:pPr>
            <a:endParaRPr lang="en-US" sz="3200" dirty="0">
              <a:solidFill>
                <a:prstClr val="white"/>
              </a:solidFill>
              <a:effectLst>
                <a:outerShdw blurRad="38100" dist="38100" dir="2700000" algn="tl">
                  <a:srgbClr val="000000">
                    <a:alpha val="43137"/>
                  </a:srgbClr>
                </a:outerShdw>
              </a:effectLst>
              <a:latin typeface="Calisto MT" panose="02040603050505030304"/>
            </a:endParaRPr>
          </a:p>
        </p:txBody>
      </p:sp>
      <p:sp>
        <p:nvSpPr>
          <p:cNvPr id="282626" name="Rectangle 2"/>
          <p:cNvSpPr>
            <a:spLocks noGrp="1" noChangeArrowheads="1"/>
          </p:cNvSpPr>
          <p:nvPr>
            <p:ph type="title"/>
          </p:nvPr>
        </p:nvSpPr>
        <p:spPr>
          <a:xfrm>
            <a:off x="2209346" y="4483145"/>
            <a:ext cx="7765321" cy="1633340"/>
          </a:xfrm>
        </p:spPr>
        <p:txBody>
          <a:bodyPr>
            <a:normAutofit/>
          </a:bodyPr>
          <a:lstStyle/>
          <a:p>
            <a:pPr defTabSz="914363">
              <a:defRPr/>
            </a:pPr>
            <a:r>
              <a:rPr lang="en-US" sz="4200" dirty="0">
                <a:solidFill>
                  <a:srgbClr val="FFFFFF"/>
                </a:solidFill>
              </a:rPr>
              <a:t>Gender Differences</a:t>
            </a:r>
            <a:endParaRPr lang="en-US" sz="4200" b="1" dirty="0">
              <a:solidFill>
                <a:srgbClr val="FFFFFF"/>
              </a:solidFill>
              <a:latin typeface="Arial" pitchFamily="34" charset="0"/>
              <a:cs typeface="Arial" pitchFamily="34" charset="0"/>
            </a:endParaRPr>
          </a:p>
        </p:txBody>
      </p:sp>
      <p:sp>
        <p:nvSpPr>
          <p:cNvPr id="2" name="Content Placeholder 1"/>
          <p:cNvSpPr>
            <a:spLocks noGrp="1"/>
          </p:cNvSpPr>
          <p:nvPr>
            <p:ph idx="1"/>
          </p:nvPr>
        </p:nvSpPr>
        <p:spPr>
          <a:xfrm>
            <a:off x="2209347" y="741515"/>
            <a:ext cx="7765321" cy="3045558"/>
          </a:xfrm>
          <a:effectLst/>
        </p:spPr>
        <p:txBody>
          <a:bodyPr anchor="ctr">
            <a:normAutofit/>
          </a:bodyPr>
          <a:lstStyle/>
          <a:p>
            <a:pPr marL="0" indent="0">
              <a:buNone/>
            </a:pPr>
            <a:r>
              <a:rPr lang="en-US" altLang="en-US" b="1" dirty="0"/>
              <a:t>Male versus Female and Youth Incarcerated Individual Populations:</a:t>
            </a:r>
          </a:p>
          <a:p>
            <a:pPr marL="0" indent="0">
              <a:buNone/>
            </a:pPr>
            <a:endParaRPr lang="en-US" altLang="en-US" dirty="0"/>
          </a:p>
          <a:p>
            <a:pPr marL="457200" indent="-457200"/>
            <a:r>
              <a:rPr lang="en-US" altLang="en-US" dirty="0"/>
              <a:t>Exigent Circumstances defined: Any set of temporary and unforeseen circumstances that require immediate action in order to combat a threat to the security or institutional order of a facility.</a:t>
            </a:r>
          </a:p>
          <a:p>
            <a:pPr marL="457200" indent="-457200"/>
            <a:r>
              <a:rPr lang="en-US" altLang="en-US" dirty="0"/>
              <a:t>Female victims will be offered pregnancy testing when applicable.</a:t>
            </a:r>
            <a:endParaRPr lang="en-US" dirty="0"/>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7CFAC9FD-BAD6-47B4-9C11-BE23CEAC75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00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defRPr/>
            </a:pPr>
            <a:endParaRPr lang="en-US" sz="3200" dirty="0">
              <a:solidFill>
                <a:prstClr val="white"/>
              </a:solidFill>
              <a:effectLst>
                <a:outerShdw blurRad="38100" dist="38100" dir="2700000" algn="tl">
                  <a:srgbClr val="000000">
                    <a:alpha val="43137"/>
                  </a:srgbClr>
                </a:outerShdw>
              </a:effectLst>
              <a:latin typeface="Calisto MT" panose="02040603050505030304"/>
            </a:endParaRPr>
          </a:p>
        </p:txBody>
      </p:sp>
      <p:sp>
        <p:nvSpPr>
          <p:cNvPr id="73" name="Rectangle 72">
            <a:extLst>
              <a:ext uri="{FF2B5EF4-FFF2-40B4-BE49-F238E27FC236}">
                <a16:creationId xmlns:a16="http://schemas.microsoft.com/office/drawing/2014/main" id="{45B67B9C-9B45-4084-9BB5-187071EE9A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000" y="0"/>
            <a:ext cx="3490714"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fontAlgn="base">
              <a:spcBef>
                <a:spcPct val="0"/>
              </a:spcBef>
              <a:spcAft>
                <a:spcPct val="0"/>
              </a:spcAft>
              <a:defRPr/>
            </a:pPr>
            <a:endParaRPr lang="en-US" sz="3200" dirty="0">
              <a:solidFill>
                <a:prstClr val="white"/>
              </a:solidFill>
              <a:effectLst>
                <a:outerShdw blurRad="38100" dist="38100" dir="2700000" algn="tl">
                  <a:srgbClr val="000000">
                    <a:alpha val="43137"/>
                  </a:srgbClr>
                </a:outerShdw>
              </a:effectLst>
              <a:latin typeface="Calisto MT" panose="02040603050505030304"/>
            </a:endParaRPr>
          </a:p>
        </p:txBody>
      </p:sp>
      <p:sp>
        <p:nvSpPr>
          <p:cNvPr id="282626" name="Rectangle 2"/>
          <p:cNvSpPr>
            <a:spLocks noGrp="1" noChangeArrowheads="1"/>
          </p:cNvSpPr>
          <p:nvPr>
            <p:ph type="title"/>
          </p:nvPr>
        </p:nvSpPr>
        <p:spPr>
          <a:xfrm>
            <a:off x="2045938" y="1078265"/>
            <a:ext cx="2567197" cy="4701473"/>
          </a:xfrm>
        </p:spPr>
        <p:txBody>
          <a:bodyPr>
            <a:normAutofit/>
          </a:bodyPr>
          <a:lstStyle/>
          <a:p>
            <a:pPr algn="r" defTabSz="914363">
              <a:defRPr/>
            </a:pPr>
            <a:r>
              <a:rPr lang="en-US" sz="3800" dirty="0">
                <a:solidFill>
                  <a:srgbClr val="FFFFFF"/>
                </a:solidFill>
              </a:rPr>
              <a:t>Gender Differences</a:t>
            </a:r>
            <a:endParaRPr lang="en-US" sz="3800" b="1" dirty="0">
              <a:solidFill>
                <a:srgbClr val="FFFFFF"/>
              </a:solidFill>
              <a:latin typeface="Arial" pitchFamily="34" charset="0"/>
              <a:cs typeface="Arial" pitchFamily="34" charset="0"/>
            </a:endParaRPr>
          </a:p>
        </p:txBody>
      </p:sp>
      <p:sp>
        <p:nvSpPr>
          <p:cNvPr id="2" name="Content Placeholder 1"/>
          <p:cNvSpPr>
            <a:spLocks noGrp="1"/>
          </p:cNvSpPr>
          <p:nvPr>
            <p:ph idx="1"/>
          </p:nvPr>
        </p:nvSpPr>
        <p:spPr>
          <a:xfrm>
            <a:off x="5359626" y="1078263"/>
            <a:ext cx="4588183" cy="4701474"/>
          </a:xfrm>
          <a:effectLst/>
        </p:spPr>
        <p:txBody>
          <a:bodyPr anchor="ctr">
            <a:normAutofit/>
          </a:bodyPr>
          <a:lstStyle/>
          <a:p>
            <a:pPr marL="0" indent="0">
              <a:buNone/>
            </a:pPr>
            <a:r>
              <a:rPr lang="en-US" altLang="en-US" sz="1900" b="1" dirty="0"/>
              <a:t>LGBTQ+ Incarcerated Individuals:</a:t>
            </a:r>
          </a:p>
          <a:p>
            <a:pPr marL="0" indent="0">
              <a:buNone/>
            </a:pPr>
            <a:endParaRPr lang="en-US" altLang="en-US" sz="1900" dirty="0"/>
          </a:p>
          <a:p>
            <a:pPr marL="457200" indent="-457200"/>
            <a:r>
              <a:rPr lang="en-US" altLang="en-US" sz="1900" dirty="0"/>
              <a:t>Lesbian, Gay, Bisexual, Transgender, Intersex, or gender nonconforming</a:t>
            </a:r>
          </a:p>
          <a:p>
            <a:pPr marL="457200" indent="-457200"/>
            <a:r>
              <a:rPr lang="en-US" altLang="en-US" sz="1900" dirty="0"/>
              <a:t>Vulnerable population</a:t>
            </a:r>
          </a:p>
          <a:p>
            <a:pPr marL="457200" indent="-457200"/>
            <a:r>
              <a:rPr lang="en-US" altLang="en-US" sz="1900" dirty="0"/>
              <a:t>Transgender incarcerated individuals may have to shower separately from the general population</a:t>
            </a:r>
          </a:p>
          <a:p>
            <a:pPr marL="457200" indent="-457200"/>
            <a:r>
              <a:rPr lang="en-US" altLang="en-US" sz="1900" dirty="0"/>
              <a:t>Keep confidential the incarcerated individual's sexual orientation or gender identity for their safety unless they have given permission or security interests require the disclosure</a:t>
            </a:r>
            <a:endParaRPr lang="en-US" sz="1900" dirty="0"/>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CFAC9FD-BAD6-47B4-9C11-BE23CEAC75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00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defRPr/>
            </a:pPr>
            <a:endParaRPr lang="en-US" sz="3200" dirty="0">
              <a:solidFill>
                <a:prstClr val="white"/>
              </a:solidFill>
              <a:effectLst>
                <a:outerShdw blurRad="38100" dist="38100" dir="2700000" algn="tl">
                  <a:srgbClr val="000000">
                    <a:alpha val="43137"/>
                  </a:srgbClr>
                </a:outerShdw>
              </a:effectLst>
              <a:latin typeface="Calisto MT" panose="02040603050505030304"/>
            </a:endParaRPr>
          </a:p>
        </p:txBody>
      </p:sp>
      <p:sp>
        <p:nvSpPr>
          <p:cNvPr id="10" name="Rectangle 9">
            <a:extLst>
              <a:ext uri="{FF2B5EF4-FFF2-40B4-BE49-F238E27FC236}">
                <a16:creationId xmlns:a16="http://schemas.microsoft.com/office/drawing/2014/main" id="{45B67B9C-9B45-4084-9BB5-187071EE9A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000" y="0"/>
            <a:ext cx="3490714"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fontAlgn="base">
              <a:spcBef>
                <a:spcPct val="0"/>
              </a:spcBef>
              <a:spcAft>
                <a:spcPct val="0"/>
              </a:spcAft>
              <a:defRPr/>
            </a:pPr>
            <a:endParaRPr lang="en-US" sz="3200" dirty="0">
              <a:solidFill>
                <a:prstClr val="white"/>
              </a:solidFill>
              <a:effectLst>
                <a:outerShdw blurRad="38100" dist="38100" dir="2700000" algn="tl">
                  <a:srgbClr val="000000">
                    <a:alpha val="43137"/>
                  </a:srgbClr>
                </a:outerShdw>
              </a:effectLst>
              <a:latin typeface="Calisto MT" panose="02040603050505030304"/>
            </a:endParaRPr>
          </a:p>
        </p:txBody>
      </p:sp>
      <p:sp>
        <p:nvSpPr>
          <p:cNvPr id="2" name="Title 1"/>
          <p:cNvSpPr>
            <a:spLocks noGrp="1"/>
          </p:cNvSpPr>
          <p:nvPr>
            <p:ph type="title"/>
          </p:nvPr>
        </p:nvSpPr>
        <p:spPr>
          <a:xfrm>
            <a:off x="2045938" y="1078265"/>
            <a:ext cx="2567197" cy="4701473"/>
          </a:xfrm>
        </p:spPr>
        <p:txBody>
          <a:bodyPr>
            <a:normAutofit/>
          </a:bodyPr>
          <a:lstStyle/>
          <a:p>
            <a:pPr algn="r"/>
            <a:r>
              <a:rPr lang="en-US" sz="2100" dirty="0">
                <a:solidFill>
                  <a:srgbClr val="FFFFFF"/>
                </a:solidFill>
              </a:rPr>
              <a:t>PREA Recommendations</a:t>
            </a:r>
          </a:p>
        </p:txBody>
      </p:sp>
      <p:sp>
        <p:nvSpPr>
          <p:cNvPr id="3" name="Content Placeholder 2"/>
          <p:cNvSpPr>
            <a:spLocks noGrp="1"/>
          </p:cNvSpPr>
          <p:nvPr>
            <p:ph idx="1"/>
          </p:nvPr>
        </p:nvSpPr>
        <p:spPr>
          <a:xfrm>
            <a:off x="5434989" y="653432"/>
            <a:ext cx="4812737" cy="5551137"/>
          </a:xfrm>
          <a:effectLst/>
        </p:spPr>
        <p:txBody>
          <a:bodyPr anchor="ctr">
            <a:normAutofit/>
          </a:bodyPr>
          <a:lstStyle/>
          <a:p>
            <a:pPr marL="457200" indent="-457200" defTabSz="914363">
              <a:buFont typeface="Arial" panose="020B0604020202020204" pitchFamily="34" charset="0"/>
              <a:buChar char="•"/>
              <a:defRPr/>
            </a:pPr>
            <a:r>
              <a:rPr lang="en-US" sz="2400" dirty="0"/>
              <a:t>Increase the available data and information on the incidence of prison rape, consequently improving the management and administration of correctional facilities. </a:t>
            </a:r>
          </a:p>
          <a:p>
            <a:pPr marL="457200" indent="-457200" defTabSz="914363">
              <a:buFont typeface="Arial" panose="020B0604020202020204" pitchFamily="34" charset="0"/>
              <a:buChar char="•"/>
              <a:defRPr/>
            </a:pPr>
            <a:r>
              <a:rPr lang="en-US" sz="2400" dirty="0"/>
              <a:t>Standardize the definitions used for collecting data on the incidence of prison rape.</a:t>
            </a:r>
          </a:p>
          <a:p>
            <a:pPr marL="457200" indent="-457200" defTabSz="914363">
              <a:buFont typeface="Arial" panose="020B0604020202020204" pitchFamily="34" charset="0"/>
              <a:buChar char="•"/>
              <a:defRPr/>
            </a:pPr>
            <a:r>
              <a:rPr lang="en-US" sz="2400" dirty="0"/>
              <a:t>Increase the accountability of prison officials who fail to detect, prevent, reduce, and punish prison rape.</a:t>
            </a:r>
          </a:p>
        </p:txBody>
      </p:sp>
    </p:spTree>
    <p:extLst>
      <p:ext uri="{BB962C8B-B14F-4D97-AF65-F5344CB8AC3E}">
        <p14:creationId xmlns:p14="http://schemas.microsoft.com/office/powerpoint/2010/main" val="290826511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sp>
        <p:nvSpPr>
          <p:cNvPr id="282626" name="Rectangle 2"/>
          <p:cNvSpPr>
            <a:spLocks noGrp="1" noChangeArrowheads="1"/>
          </p:cNvSpPr>
          <p:nvPr>
            <p:ph type="title"/>
          </p:nvPr>
        </p:nvSpPr>
        <p:spPr>
          <a:xfrm>
            <a:off x="2209347" y="609600"/>
            <a:ext cx="7765321" cy="970450"/>
          </a:xfrm>
        </p:spPr>
        <p:txBody>
          <a:bodyPr>
            <a:normAutofit/>
          </a:bodyPr>
          <a:lstStyle/>
          <a:p>
            <a:pPr defTabSz="914363">
              <a:defRPr/>
            </a:pPr>
            <a:r>
              <a:rPr lang="en-US" dirty="0"/>
              <a:t>Gender Differences</a:t>
            </a:r>
            <a:endParaRPr lang="en-US" b="1" dirty="0">
              <a:latin typeface="Arial" pitchFamily="34" charset="0"/>
              <a:cs typeface="Arial" pitchFamily="34" charset="0"/>
            </a:endParaRPr>
          </a:p>
        </p:txBody>
      </p:sp>
      <p:sp>
        <p:nvSpPr>
          <p:cNvPr id="2" name="Content Placeholder 1"/>
          <p:cNvSpPr>
            <a:spLocks noGrp="1"/>
          </p:cNvSpPr>
          <p:nvPr>
            <p:ph idx="1"/>
          </p:nvPr>
        </p:nvSpPr>
        <p:spPr>
          <a:xfrm>
            <a:off x="1905000" y="1295401"/>
            <a:ext cx="4918920" cy="5257799"/>
          </a:xfrm>
        </p:spPr>
        <p:txBody>
          <a:bodyPr anchor="ctr">
            <a:normAutofit/>
          </a:bodyPr>
          <a:lstStyle/>
          <a:p>
            <a:pPr marL="0" indent="0">
              <a:lnSpc>
                <a:spcPct val="90000"/>
              </a:lnSpc>
              <a:buClr>
                <a:srgbClr val="FE4C1D"/>
              </a:buClr>
              <a:buNone/>
            </a:pPr>
            <a:r>
              <a:rPr lang="en-US" altLang="en-US" sz="1700" b="1" dirty="0"/>
              <a:t>LGBTI Incarcerated Individuals:</a:t>
            </a:r>
          </a:p>
          <a:p>
            <a:pPr marL="285750" indent="-285750">
              <a:lnSpc>
                <a:spcPct val="90000"/>
              </a:lnSpc>
              <a:buClrTx/>
              <a:buFont typeface="Arial" panose="020B0604020202020204" pitchFamily="34" charset="0"/>
              <a:buChar char="•"/>
            </a:pPr>
            <a:endParaRPr lang="en-US" altLang="en-US" sz="1700" dirty="0"/>
          </a:p>
          <a:p>
            <a:pPr marL="457200" indent="-457200">
              <a:lnSpc>
                <a:spcPct val="90000"/>
              </a:lnSpc>
              <a:buClrTx/>
              <a:buFont typeface="Arial" panose="020B0604020202020204" pitchFamily="34" charset="0"/>
              <a:buChar char="•"/>
            </a:pPr>
            <a:r>
              <a:rPr lang="en-US" altLang="en-US" sz="1700" dirty="0"/>
              <a:t>Searches should be performed professionally and in the least intrusive manner possible, consistent with security needs</a:t>
            </a:r>
          </a:p>
          <a:p>
            <a:pPr marL="457200" indent="-457200">
              <a:lnSpc>
                <a:spcPct val="90000"/>
              </a:lnSpc>
              <a:buClrTx/>
              <a:buFont typeface="Arial" panose="020B0604020202020204" pitchFamily="34" charset="0"/>
              <a:buChar char="•"/>
            </a:pPr>
            <a:r>
              <a:rPr lang="en-US" altLang="en-US" sz="1700" dirty="0"/>
              <a:t>Placement (population versus secured housing) shall be determined on a case-by-case basis and consider the incarcerated individuals own views of safety</a:t>
            </a:r>
          </a:p>
          <a:p>
            <a:pPr marL="457200" indent="-457200">
              <a:lnSpc>
                <a:spcPct val="90000"/>
              </a:lnSpc>
              <a:buClrTx/>
              <a:buFont typeface="Arial" panose="020B0604020202020204" pitchFamily="34" charset="0"/>
              <a:buChar char="•"/>
            </a:pPr>
            <a:r>
              <a:rPr lang="en-US" altLang="en-US" sz="1700" dirty="0"/>
              <a:t>Placement and programming assignments reviewed twice each year for threats to safety</a:t>
            </a:r>
          </a:p>
        </p:txBody>
      </p:sp>
      <p:pic>
        <p:nvPicPr>
          <p:cNvPr id="5" name="Picture 7" descr="https://library.fiu.edu/sites/default/files/uploads/women.png"/>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6823920" y="2999551"/>
            <a:ext cx="3049098" cy="15245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118805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showMasterPhAnim="0">
  <p:cSld>
    <p:bg>
      <p:bgPr>
        <a:blipFill rotWithShape="1">
          <a:blip r:embed="rId2">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sp>
        <p:nvSpPr>
          <p:cNvPr id="282626" name="Rectangle 2"/>
          <p:cNvSpPr>
            <a:spLocks noGrp="1" noChangeArrowheads="1"/>
          </p:cNvSpPr>
          <p:nvPr>
            <p:ph type="title"/>
          </p:nvPr>
        </p:nvSpPr>
        <p:spPr>
          <a:xfrm>
            <a:off x="7426777" y="643466"/>
            <a:ext cx="2703636" cy="5147734"/>
          </a:xfrm>
        </p:spPr>
        <p:txBody>
          <a:bodyPr>
            <a:normAutofit/>
          </a:bodyPr>
          <a:lstStyle/>
          <a:p>
            <a:pPr algn="l" defTabSz="914363">
              <a:defRPr/>
            </a:pPr>
            <a:r>
              <a:rPr lang="en-US" dirty="0"/>
              <a:t>Benefits of Reducing Prison Sexual Assaults</a:t>
            </a:r>
            <a:endParaRPr lang="en-US" b="1" dirty="0">
              <a:latin typeface="Arial" pitchFamily="34" charset="0"/>
              <a:cs typeface="Arial" pitchFamily="34" charset="0"/>
            </a:endParaRPr>
          </a:p>
        </p:txBody>
      </p:sp>
      <p:sp>
        <p:nvSpPr>
          <p:cNvPr id="282628" name="Rectangle 70">
            <a:extLst>
              <a:ext uri="{FF2B5EF4-FFF2-40B4-BE49-F238E27FC236}">
                <a16:creationId xmlns:a16="http://schemas.microsoft.com/office/drawing/2014/main" id="{31F60DE6-EAFC-45E6-BD0F-C2A1C07541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000" y="0"/>
            <a:ext cx="1078992" cy="6858000"/>
          </a:xfrm>
          <a:prstGeom prst="rect">
            <a:avLst/>
          </a:prstGeom>
          <a:solidFill>
            <a:schemeClr val="accent2">
              <a:lumMod val="75000"/>
            </a:schemeClr>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fontAlgn="base">
              <a:spcBef>
                <a:spcPct val="0"/>
              </a:spcBef>
              <a:spcAft>
                <a:spcPct val="0"/>
              </a:spcAft>
              <a:defRPr/>
            </a:pPr>
            <a:endParaRPr lang="en-US" sz="3200" dirty="0">
              <a:solidFill>
                <a:srgbClr val="B2B2B2"/>
              </a:solidFill>
              <a:effectLst>
                <a:outerShdw blurRad="38100" dist="38100" dir="2700000" algn="tl">
                  <a:srgbClr val="000000">
                    <a:alpha val="43137"/>
                  </a:srgbClr>
                </a:outerShdw>
              </a:effectLst>
              <a:latin typeface="Calisto MT" panose="02040603050505030304"/>
            </a:endParaRPr>
          </a:p>
        </p:txBody>
      </p:sp>
      <p:sp>
        <p:nvSpPr>
          <p:cNvPr id="282629" name="Rectangle 72">
            <a:extLst>
              <a:ext uri="{FF2B5EF4-FFF2-40B4-BE49-F238E27FC236}">
                <a16:creationId xmlns:a16="http://schemas.microsoft.com/office/drawing/2014/main" id="{8CC6D5EB-22C5-4EEC-A9F1-839ABC702E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602992" y="0"/>
            <a:ext cx="4571999" cy="6858000"/>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defRPr/>
            </a:pPr>
            <a:endParaRPr lang="en-US" sz="3200" dirty="0">
              <a:solidFill>
                <a:prstClr val="white"/>
              </a:solidFill>
              <a:effectLst>
                <a:outerShdw blurRad="38100" dist="38100" dir="2700000" algn="tl">
                  <a:srgbClr val="000000">
                    <a:alpha val="43137"/>
                  </a:srgbClr>
                </a:outerShdw>
              </a:effectLst>
              <a:latin typeface="Calisto MT" panose="02040603050505030304"/>
            </a:endParaRPr>
          </a:p>
        </p:txBody>
      </p:sp>
      <p:sp>
        <p:nvSpPr>
          <p:cNvPr id="2" name="Content Placeholder 1"/>
          <p:cNvSpPr>
            <a:spLocks noGrp="1"/>
          </p:cNvSpPr>
          <p:nvPr>
            <p:ph idx="1"/>
          </p:nvPr>
        </p:nvSpPr>
        <p:spPr>
          <a:xfrm>
            <a:off x="2789464" y="643468"/>
            <a:ext cx="4090308" cy="5147733"/>
          </a:xfrm>
          <a:effectLst/>
        </p:spPr>
        <p:txBody>
          <a:bodyPr anchor="ctr">
            <a:normAutofit/>
          </a:bodyPr>
          <a:lstStyle/>
          <a:p>
            <a:pPr marL="0" indent="0">
              <a:buNone/>
            </a:pPr>
            <a:endParaRPr lang="en-US" dirty="0">
              <a:solidFill>
                <a:schemeClr val="tx1"/>
              </a:solidFill>
            </a:endParaRPr>
          </a:p>
          <a:p>
            <a:pPr marL="0" indent="0">
              <a:buNone/>
            </a:pPr>
            <a:r>
              <a:rPr lang="en-US" dirty="0">
                <a:solidFill>
                  <a:schemeClr val="tx1"/>
                </a:solidFill>
              </a:rPr>
              <a:t>As we have seen, sexual violence affects more than just the victims. The high incidence of sexual assault comes at a cost to society which includes:</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showMasterPhAnim="0">
  <p:cSld>
    <p:bg>
      <p:bgPr>
        <a:blipFill rotWithShape="1">
          <a:blip r:embed="rId2">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sp useBgFill="1">
        <p:nvSpPr>
          <p:cNvPr id="282628" name="Rectangle 70">
            <a:extLst>
              <a:ext uri="{FF2B5EF4-FFF2-40B4-BE49-F238E27FC236}">
                <a16:creationId xmlns:a16="http://schemas.microsoft.com/office/drawing/2014/main" id="{132A4578-DD2D-42E5-A30D-A61A991B85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00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defRPr/>
            </a:pPr>
            <a:endParaRPr lang="en-US" sz="3200" dirty="0">
              <a:solidFill>
                <a:prstClr val="white"/>
              </a:solidFill>
              <a:effectLst>
                <a:outerShdw blurRad="38100" dist="38100" dir="2700000" algn="tl">
                  <a:srgbClr val="000000">
                    <a:alpha val="43137"/>
                  </a:srgbClr>
                </a:outerShdw>
              </a:effectLst>
              <a:latin typeface="Calisto MT" panose="02040603050505030304"/>
            </a:endParaRPr>
          </a:p>
        </p:txBody>
      </p:sp>
      <p:sp>
        <p:nvSpPr>
          <p:cNvPr id="282626" name="Rectangle 2"/>
          <p:cNvSpPr>
            <a:spLocks noGrp="1" noChangeArrowheads="1"/>
          </p:cNvSpPr>
          <p:nvPr>
            <p:ph type="title"/>
          </p:nvPr>
        </p:nvSpPr>
        <p:spPr>
          <a:xfrm>
            <a:off x="7639115" y="609600"/>
            <a:ext cx="2559867" cy="5273675"/>
          </a:xfrm>
        </p:spPr>
        <p:txBody>
          <a:bodyPr>
            <a:normAutofit/>
          </a:bodyPr>
          <a:lstStyle/>
          <a:p>
            <a:pPr algn="l" defTabSz="914363">
              <a:defRPr/>
            </a:pPr>
            <a:r>
              <a:rPr lang="en-US" sz="3100" dirty="0"/>
              <a:t>Benefits of Reducing Prison Sexual Assaults</a:t>
            </a:r>
            <a:endParaRPr lang="en-US" sz="3100" b="1" dirty="0">
              <a:latin typeface="Arial" pitchFamily="34" charset="0"/>
              <a:cs typeface="Arial" pitchFamily="34" charset="0"/>
            </a:endParaRPr>
          </a:p>
        </p:txBody>
      </p:sp>
      <p:pic>
        <p:nvPicPr>
          <p:cNvPr id="282629" name="Picture 72">
            <a:extLst>
              <a:ext uri="{FF2B5EF4-FFF2-40B4-BE49-F238E27FC236}">
                <a16:creationId xmlns:a16="http://schemas.microsoft.com/office/drawing/2014/main" id="{0A14F76F-D1CE-4226-A477-F8A3F641E7F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1978783" y="609600"/>
            <a:ext cx="5167265" cy="5273675"/>
          </a:xfrm>
          <a:prstGeom prst="rect">
            <a:avLst/>
          </a:prstGeom>
        </p:spPr>
      </p:pic>
      <p:sp>
        <p:nvSpPr>
          <p:cNvPr id="2" name="Content Placeholder 1"/>
          <p:cNvSpPr>
            <a:spLocks noGrp="1"/>
          </p:cNvSpPr>
          <p:nvPr>
            <p:ph idx="1"/>
          </p:nvPr>
        </p:nvSpPr>
        <p:spPr>
          <a:xfrm>
            <a:off x="2057401" y="762001"/>
            <a:ext cx="5088646" cy="5121273"/>
          </a:xfrm>
        </p:spPr>
        <p:txBody>
          <a:bodyPr anchor="ctr">
            <a:normAutofit lnSpcReduction="10000"/>
          </a:bodyPr>
          <a:lstStyle/>
          <a:p>
            <a:pPr marL="0" indent="0">
              <a:lnSpc>
                <a:spcPct val="90000"/>
              </a:lnSpc>
              <a:buNone/>
            </a:pPr>
            <a:r>
              <a:rPr lang="en-US" altLang="en-US" sz="2400" b="1" dirty="0"/>
              <a:t>Cost to Society:</a:t>
            </a:r>
            <a:endParaRPr lang="en-US" altLang="en-US" sz="2400" dirty="0"/>
          </a:p>
          <a:p>
            <a:pPr marL="514350" indent="-514350">
              <a:lnSpc>
                <a:spcPct val="90000"/>
              </a:lnSpc>
              <a:buFont typeface="+mj-lt"/>
              <a:buAutoNum type="arabicPeriod"/>
            </a:pPr>
            <a:r>
              <a:rPr lang="en-US" altLang="en-US" sz="2400" dirty="0"/>
              <a:t>Increased costs to administer prison systems</a:t>
            </a:r>
          </a:p>
          <a:p>
            <a:pPr marL="514350" indent="-514350">
              <a:lnSpc>
                <a:spcPct val="90000"/>
              </a:lnSpc>
              <a:buFont typeface="+mj-lt"/>
              <a:buAutoNum type="arabicPeriod"/>
            </a:pPr>
            <a:r>
              <a:rPr lang="en-US" altLang="en-US" sz="2400" dirty="0"/>
              <a:t>Levels of violence go up</a:t>
            </a:r>
          </a:p>
          <a:p>
            <a:pPr marL="514350" indent="-514350">
              <a:lnSpc>
                <a:spcPct val="90000"/>
              </a:lnSpc>
              <a:buFont typeface="+mj-lt"/>
              <a:buAutoNum type="arabicPeriod"/>
            </a:pPr>
            <a:r>
              <a:rPr lang="en-US" altLang="en-US" sz="2400" dirty="0"/>
              <a:t>Health care expenditures are increased (AIDS, injuries, etc.)</a:t>
            </a:r>
          </a:p>
          <a:p>
            <a:pPr marL="514350" indent="-514350">
              <a:lnSpc>
                <a:spcPct val="90000"/>
              </a:lnSpc>
              <a:buFont typeface="+mj-lt"/>
              <a:buAutoNum type="arabicPeriod"/>
            </a:pPr>
            <a:r>
              <a:rPr lang="en-US" altLang="en-US" sz="2400" dirty="0"/>
              <a:t>Mental health care expenditures are increased (PTSD)</a:t>
            </a:r>
          </a:p>
          <a:p>
            <a:pPr marL="514350" indent="-514350">
              <a:lnSpc>
                <a:spcPct val="90000"/>
              </a:lnSpc>
              <a:buFont typeface="+mj-lt"/>
              <a:buAutoNum type="arabicPeriod"/>
            </a:pPr>
            <a:r>
              <a:rPr lang="en-US" altLang="en-US" sz="2400" dirty="0"/>
              <a:t>Risks of recidivism (the cycle of crime continues)</a:t>
            </a:r>
          </a:p>
          <a:p>
            <a:pPr marL="514350" indent="-514350">
              <a:lnSpc>
                <a:spcPct val="90000"/>
              </a:lnSpc>
              <a:buFont typeface="+mj-lt"/>
              <a:buAutoNum type="arabicPeriod"/>
            </a:pPr>
            <a:r>
              <a:rPr lang="en-US" altLang="en-US" sz="2400" dirty="0"/>
              <a:t>Interracial tensions increase (when victim and rapist are of different races).</a:t>
            </a:r>
            <a:endParaRPr lang="en-US" sz="2400"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showMasterPhAnim="0">
  <p:cSld>
    <p:bg>
      <p:bgPr>
        <a:solidFill>
          <a:schemeClr val="bg2"/>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1C3D9BD5-A493-4B97-963D-60135D5338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000" y="0"/>
            <a:ext cx="9144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fontAlgn="base">
              <a:spcBef>
                <a:spcPct val="0"/>
              </a:spcBef>
              <a:spcAft>
                <a:spcPct val="0"/>
              </a:spcAft>
              <a:defRPr/>
            </a:pPr>
            <a:endParaRPr lang="en-US" sz="3200" dirty="0">
              <a:solidFill>
                <a:prstClr val="white"/>
              </a:solidFill>
              <a:effectLst>
                <a:outerShdw blurRad="38100" dist="38100" dir="2700000" algn="tl">
                  <a:srgbClr val="000000">
                    <a:alpha val="43137"/>
                  </a:srgbClr>
                </a:outerShdw>
              </a:effectLst>
              <a:latin typeface="Calisto MT" panose="02040603050505030304"/>
            </a:endParaRPr>
          </a:p>
        </p:txBody>
      </p:sp>
      <p:sp useBgFill="1">
        <p:nvSpPr>
          <p:cNvPr id="73" name="Rectangle 72">
            <a:extLst>
              <a:ext uri="{FF2B5EF4-FFF2-40B4-BE49-F238E27FC236}">
                <a16:creationId xmlns:a16="http://schemas.microsoft.com/office/drawing/2014/main" id="{1F759AF4-E342-4E60-8A32-C44A328F2F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1765173" y="320040"/>
            <a:ext cx="8661654" cy="6217920"/>
          </a:xfrm>
          <a:prstGeom prst="rect">
            <a:avLst/>
          </a:prstGeom>
          <a:ln w="15875" cap="sq" cmpd="sng">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defRPr/>
            </a:pPr>
            <a:endParaRPr lang="en-US" sz="3200" dirty="0">
              <a:solidFill>
                <a:prstClr val="white"/>
              </a:solidFill>
              <a:effectLst>
                <a:outerShdw blurRad="38100" dist="38100" dir="2700000" algn="tl">
                  <a:srgbClr val="000000">
                    <a:alpha val="43137"/>
                  </a:srgbClr>
                </a:outerShdw>
              </a:effectLst>
              <a:latin typeface="Calisto MT" panose="02040603050505030304"/>
            </a:endParaRPr>
          </a:p>
        </p:txBody>
      </p:sp>
      <p:sp>
        <p:nvSpPr>
          <p:cNvPr id="282626" name="Rectangle 2"/>
          <p:cNvSpPr>
            <a:spLocks noGrp="1" noChangeArrowheads="1"/>
          </p:cNvSpPr>
          <p:nvPr>
            <p:ph type="title"/>
          </p:nvPr>
        </p:nvSpPr>
        <p:spPr>
          <a:xfrm>
            <a:off x="7174991" y="1023258"/>
            <a:ext cx="2799676" cy="4570457"/>
          </a:xfrm>
          <a:effectLst/>
        </p:spPr>
        <p:txBody>
          <a:bodyPr>
            <a:normAutofit/>
          </a:bodyPr>
          <a:lstStyle/>
          <a:p>
            <a:pPr algn="l" defTabSz="914363">
              <a:defRPr/>
            </a:pPr>
            <a:r>
              <a:rPr lang="en-US" dirty="0"/>
              <a:t>Benefits of Reducing Prison Sexual Assaults</a:t>
            </a:r>
            <a:endParaRPr lang="en-US" b="1" dirty="0">
              <a:latin typeface="Arial" pitchFamily="34" charset="0"/>
              <a:cs typeface="Arial" pitchFamily="34" charset="0"/>
            </a:endParaRPr>
          </a:p>
        </p:txBody>
      </p:sp>
      <p:sp>
        <p:nvSpPr>
          <p:cNvPr id="3" name="Content Placeholder 2"/>
          <p:cNvSpPr>
            <a:spLocks noGrp="1"/>
          </p:cNvSpPr>
          <p:nvPr>
            <p:ph idx="1"/>
          </p:nvPr>
        </p:nvSpPr>
        <p:spPr>
          <a:xfrm>
            <a:off x="2209346" y="1023258"/>
            <a:ext cx="4519234" cy="4570457"/>
          </a:xfrm>
          <a:effectLst/>
        </p:spPr>
        <p:txBody>
          <a:bodyPr anchor="ctr">
            <a:normAutofit/>
          </a:bodyPr>
          <a:lstStyle/>
          <a:p>
            <a:pPr marL="0" indent="0">
              <a:buNone/>
            </a:pPr>
            <a:r>
              <a:rPr lang="en-US" b="1" dirty="0"/>
              <a:t>Facility Benefits:</a:t>
            </a:r>
          </a:p>
          <a:p>
            <a:pPr marL="457200" indent="-457200">
              <a:buFont typeface="Arial" panose="020B0604020202020204" pitchFamily="34" charset="0"/>
              <a:buChar char="•"/>
            </a:pPr>
            <a:r>
              <a:rPr lang="en-US" altLang="en-US" dirty="0"/>
              <a:t>Increased security</a:t>
            </a:r>
          </a:p>
          <a:p>
            <a:pPr marL="457200" indent="-457200">
              <a:buFont typeface="Arial" panose="020B0604020202020204" pitchFamily="34" charset="0"/>
              <a:buChar char="•"/>
            </a:pPr>
            <a:r>
              <a:rPr lang="en-US" altLang="en-US" dirty="0"/>
              <a:t>Costs savings</a:t>
            </a:r>
          </a:p>
          <a:p>
            <a:pPr marL="457200" indent="-457200">
              <a:buFont typeface="Arial" panose="020B0604020202020204" pitchFamily="34" charset="0"/>
              <a:buChar char="•"/>
            </a:pPr>
            <a:r>
              <a:rPr lang="en-US" altLang="en-US" dirty="0"/>
              <a:t>Increased job satisfaction </a:t>
            </a:r>
          </a:p>
          <a:p>
            <a:pPr marL="457200" indent="-457200">
              <a:buFont typeface="Arial" panose="020B0604020202020204" pitchFamily="34" charset="0"/>
              <a:buChar char="•"/>
            </a:pPr>
            <a:r>
              <a:rPr lang="en-US" altLang="en-US" dirty="0"/>
              <a:t>Fewer suicides </a:t>
            </a:r>
          </a:p>
          <a:p>
            <a:pPr marL="457200" indent="-457200">
              <a:buFont typeface="Arial" panose="020B0604020202020204" pitchFamily="34" charset="0"/>
              <a:buChar char="•"/>
            </a:pPr>
            <a:r>
              <a:rPr lang="en-US" altLang="en-US" dirty="0"/>
              <a:t>Fewer reports</a:t>
            </a:r>
          </a:p>
          <a:p>
            <a:pPr marL="457200" indent="-457200">
              <a:buFont typeface="Arial" panose="020B0604020202020204" pitchFamily="34" charset="0"/>
              <a:buChar char="•"/>
            </a:pPr>
            <a:r>
              <a:rPr lang="en-US" altLang="en-US" dirty="0"/>
              <a:t>Reduced tension among incarcerated individuals</a:t>
            </a:r>
          </a:p>
          <a:p>
            <a:pPr marL="457200" indent="-457200">
              <a:buFont typeface="Arial" panose="020B0604020202020204" pitchFamily="34" charset="0"/>
              <a:buChar char="•"/>
            </a:pPr>
            <a:r>
              <a:rPr lang="en-US" altLang="en-US" dirty="0"/>
              <a:t>Incarcerated individuals focus on programs and re-entry</a:t>
            </a:r>
            <a:endParaRPr lang="en-US" dirty="0"/>
          </a:p>
        </p:txBody>
      </p:sp>
      <p:cxnSp>
        <p:nvCxnSpPr>
          <p:cNvPr id="75" name="Straight Connector 74">
            <a:extLst>
              <a:ext uri="{FF2B5EF4-FFF2-40B4-BE49-F238E27FC236}">
                <a16:creationId xmlns:a16="http://schemas.microsoft.com/office/drawing/2014/main" id="{A49B2805-6469-407A-A68A-BB85AC8A859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941722" y="2057399"/>
            <a:ext cx="0" cy="27432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cap="none" dirty="0"/>
              <a:t>Summary</a:t>
            </a:r>
          </a:p>
        </p:txBody>
      </p:sp>
      <p:sp>
        <p:nvSpPr>
          <p:cNvPr id="9" name="Content Placeholder 8"/>
          <p:cNvSpPr>
            <a:spLocks noGrp="1"/>
          </p:cNvSpPr>
          <p:nvPr>
            <p:ph idx="1"/>
          </p:nvPr>
        </p:nvSpPr>
        <p:spPr/>
        <p:txBody>
          <a:bodyPr>
            <a:normAutofit/>
          </a:bodyPr>
          <a:lstStyle/>
          <a:p>
            <a:pPr marL="0" indent="0">
              <a:buNone/>
            </a:pPr>
            <a:r>
              <a:rPr lang="en-US" sz="2800" dirty="0"/>
              <a:t>The Prison Rape Elimination Act of 2003 (PREA) was enacted by Congress to address the problem of sexual assault of persons in custody. The main provisions of PREA and recommendations of the ACA have been incorporated into IDOC policy and procedure. It is therefore our responsibility as corrections professionals to ensure that incidents of prison sexual harassment, sexual assaults, sexual abuse, and threats of sexual assault are investigated, and appropriate action taken. It is our responsibility to do what we can to eliminate sexual violence in prison.</a:t>
            </a:r>
          </a:p>
        </p:txBody>
      </p:sp>
    </p:spTree>
    <p:extLst>
      <p:ext uri="{BB962C8B-B14F-4D97-AF65-F5344CB8AC3E}">
        <p14:creationId xmlns:p14="http://schemas.microsoft.com/office/powerpoint/2010/main" val="184819602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209346" y="1732450"/>
            <a:ext cx="4159704" cy="4058751"/>
          </a:xfrm>
        </p:spPr>
        <p:txBody>
          <a:bodyPr anchor="ctr">
            <a:normAutofit/>
          </a:bodyPr>
          <a:lstStyle/>
          <a:p>
            <a:pPr marL="0" indent="0">
              <a:spcBef>
                <a:spcPts val="0"/>
              </a:spcBef>
              <a:buClr>
                <a:srgbClr val="BFC33C"/>
              </a:buClr>
              <a:buNone/>
            </a:pPr>
            <a:r>
              <a:rPr lang="en-US" altLang="en-US" dirty="0"/>
              <a:t>You have completed:</a:t>
            </a:r>
          </a:p>
          <a:p>
            <a:pPr marL="0" indent="0">
              <a:spcBef>
                <a:spcPts val="0"/>
              </a:spcBef>
              <a:buClr>
                <a:srgbClr val="BFC33C"/>
              </a:buClr>
              <a:buNone/>
            </a:pPr>
            <a:endParaRPr lang="en-US" altLang="en-US" dirty="0"/>
          </a:p>
          <a:p>
            <a:pPr marL="0" indent="0">
              <a:spcBef>
                <a:spcPts val="0"/>
              </a:spcBef>
              <a:buClr>
                <a:srgbClr val="BFC33C"/>
              </a:buClr>
              <a:buNone/>
            </a:pPr>
            <a:r>
              <a:rPr lang="en-US" altLang="en-US" b="1" dirty="0"/>
              <a:t>Prison Rape Elimination Act</a:t>
            </a:r>
          </a:p>
          <a:p>
            <a:pPr marL="0" indent="0">
              <a:spcBef>
                <a:spcPts val="0"/>
              </a:spcBef>
              <a:buClr>
                <a:srgbClr val="BFC33C"/>
              </a:buClr>
              <a:buNone/>
            </a:pPr>
            <a:br>
              <a:rPr lang="en-US" altLang="en-US" dirty="0"/>
            </a:br>
            <a:r>
              <a:rPr lang="en-US" altLang="en-US" dirty="0"/>
              <a:t>If you have any questions,</a:t>
            </a:r>
          </a:p>
          <a:p>
            <a:pPr marL="0" indent="0">
              <a:spcBef>
                <a:spcPts val="0"/>
              </a:spcBef>
              <a:buClr>
                <a:srgbClr val="BFC33C"/>
              </a:buClr>
              <a:buNone/>
            </a:pPr>
            <a:r>
              <a:rPr lang="en-US" altLang="en-US" dirty="0"/>
              <a:t>please contact your Community Engagement Coordinator.</a:t>
            </a:r>
            <a:endParaRPr lang="en-US"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23920" y="2237276"/>
            <a:ext cx="3049098" cy="3049098"/>
          </a:xfrm>
          <a:prstGeom prst="rect">
            <a:avLst/>
          </a:prstGeom>
        </p:spPr>
      </p:pic>
    </p:spTree>
    <p:extLst>
      <p:ext uri="{BB962C8B-B14F-4D97-AF65-F5344CB8AC3E}">
        <p14:creationId xmlns:p14="http://schemas.microsoft.com/office/powerpoint/2010/main" val="105710281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showMasterPhAnim="0">
  <p:cSld>
    <p:bg>
      <p:bgPr>
        <a:blipFill rotWithShape="1">
          <a:blip r:embed="rId2">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5405F23C-C82E-4181-95EA-321F3D891A4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964" r="2807" b="1446"/>
          <a:stretch/>
        </p:blipFill>
        <p:spPr>
          <a:xfrm>
            <a:off x="1516013" y="1"/>
            <a:ext cx="3725022" cy="6858000"/>
          </a:xfrm>
          <a:prstGeom prst="rect">
            <a:avLst/>
          </a:prstGeom>
        </p:spPr>
      </p:pic>
      <p:pic>
        <p:nvPicPr>
          <p:cNvPr id="5" name="Picture 4" descr="aca.jpg"/>
          <p:cNvPicPr>
            <a:picLocks noChangeAspect="1"/>
          </p:cNvPicPr>
          <p:nvPr/>
        </p:nvPicPr>
        <p:blipFill>
          <a:blip r:embed="rId4" cstate="print"/>
          <a:stretch>
            <a:fillRect/>
          </a:stretch>
        </p:blipFill>
        <p:spPr>
          <a:xfrm>
            <a:off x="1998612" y="2493341"/>
            <a:ext cx="3002395" cy="1403620"/>
          </a:xfrm>
          <a:prstGeom prst="rect">
            <a:avLst/>
          </a:prstGeom>
          <a:scene3d>
            <a:camera prst="perspectiveContrastingLeftFacing">
              <a:rot lat="300000" lon="19800000" rev="0"/>
            </a:camera>
            <a:lightRig rig="threePt" dir="t">
              <a:rot lat="0" lon="0" rev="2700000"/>
            </a:lightRig>
          </a:scene3d>
          <a:sp3d>
            <a:bevelT w="63500" h="50800"/>
          </a:sp3d>
        </p:spPr>
      </p:pic>
      <p:sp>
        <p:nvSpPr>
          <p:cNvPr id="2" name="Content Placeholder 1"/>
          <p:cNvSpPr>
            <a:spLocks noGrp="1"/>
          </p:cNvSpPr>
          <p:nvPr>
            <p:ph idx="1"/>
          </p:nvPr>
        </p:nvSpPr>
        <p:spPr>
          <a:xfrm>
            <a:off x="5483604" y="304801"/>
            <a:ext cx="5031996" cy="5390049"/>
          </a:xfrm>
        </p:spPr>
        <p:txBody>
          <a:bodyPr anchor="ctr">
            <a:normAutofit/>
          </a:bodyPr>
          <a:lstStyle/>
          <a:p>
            <a:pPr marL="0" indent="0">
              <a:lnSpc>
                <a:spcPct val="90000"/>
              </a:lnSpc>
              <a:buNone/>
            </a:pPr>
            <a:endParaRPr lang="en-US" sz="1700" dirty="0"/>
          </a:p>
          <a:p>
            <a:pPr marL="0" indent="0">
              <a:lnSpc>
                <a:spcPct val="90000"/>
              </a:lnSpc>
              <a:buNone/>
            </a:pPr>
            <a:endParaRPr lang="en-US" sz="1700" dirty="0"/>
          </a:p>
          <a:p>
            <a:pPr>
              <a:lnSpc>
                <a:spcPct val="90000"/>
              </a:lnSpc>
            </a:pPr>
            <a:endParaRPr lang="en-US" sz="1700" dirty="0"/>
          </a:p>
          <a:p>
            <a:pPr marL="0" indent="0" defTabSz="914363">
              <a:lnSpc>
                <a:spcPct val="90000"/>
              </a:lnSpc>
              <a:buClr>
                <a:schemeClr val="tx1">
                  <a:lumMod val="75000"/>
                </a:schemeClr>
              </a:buClr>
              <a:buNone/>
              <a:defRPr/>
            </a:pPr>
            <a:r>
              <a:rPr lang="en-US" sz="2400" dirty="0"/>
              <a:t>The American Correctional Association (ACA) is an organization that sets national standards for prisons and provides research, training and accreditation to correctional agencies.</a:t>
            </a:r>
          </a:p>
          <a:p>
            <a:pPr marL="0" indent="0" defTabSz="914363">
              <a:lnSpc>
                <a:spcPct val="90000"/>
              </a:lnSpc>
              <a:buClr>
                <a:schemeClr val="tx1">
                  <a:lumMod val="75000"/>
                </a:schemeClr>
              </a:buClr>
              <a:buNone/>
              <a:defRPr/>
            </a:pPr>
            <a:endParaRPr lang="en-US" sz="2400" dirty="0"/>
          </a:p>
          <a:p>
            <a:pPr marL="0" indent="0" defTabSz="914363">
              <a:lnSpc>
                <a:spcPct val="90000"/>
              </a:lnSpc>
              <a:buClr>
                <a:schemeClr val="tx1">
                  <a:lumMod val="75000"/>
                </a:schemeClr>
              </a:buClr>
              <a:buNone/>
              <a:defRPr/>
            </a:pPr>
            <a:r>
              <a:rPr lang="en-US" sz="2400" dirty="0"/>
              <a:t>The Indiana Department of Correction is accredited and adheres to the strict guidelines of the American Correctional Association.</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showMasterPhAnim="0">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56B051A4-96A7-4A11-9DAD-063A9C577F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00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defRPr/>
            </a:pPr>
            <a:endParaRPr lang="en-US" sz="3200" dirty="0">
              <a:solidFill>
                <a:prstClr val="white"/>
              </a:solidFill>
              <a:effectLst>
                <a:outerShdw blurRad="38100" dist="38100" dir="2700000" algn="tl">
                  <a:srgbClr val="000000">
                    <a:alpha val="43137"/>
                  </a:srgbClr>
                </a:outerShdw>
              </a:effectLst>
              <a:latin typeface="Calisto MT" panose="02040603050505030304"/>
            </a:endParaRPr>
          </a:p>
        </p:txBody>
      </p:sp>
      <p:sp>
        <p:nvSpPr>
          <p:cNvPr id="9" name="Rectangle 8">
            <a:extLst>
              <a:ext uri="{FF2B5EF4-FFF2-40B4-BE49-F238E27FC236}">
                <a16:creationId xmlns:a16="http://schemas.microsoft.com/office/drawing/2014/main" id="{45B67B9C-9B45-4084-9BB5-187071EE9A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000" y="4292082"/>
            <a:ext cx="9144000" cy="2565918"/>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fontAlgn="base">
              <a:spcBef>
                <a:spcPct val="0"/>
              </a:spcBef>
              <a:spcAft>
                <a:spcPct val="0"/>
              </a:spcAft>
              <a:defRPr/>
            </a:pPr>
            <a:endParaRPr lang="en-US" sz="3200" dirty="0">
              <a:solidFill>
                <a:prstClr val="white"/>
              </a:solidFill>
              <a:effectLst>
                <a:outerShdw blurRad="38100" dist="38100" dir="2700000" algn="tl">
                  <a:srgbClr val="000000">
                    <a:alpha val="43137"/>
                  </a:srgbClr>
                </a:outerShdw>
              </a:effectLst>
              <a:latin typeface="Calisto MT" panose="02040603050505030304"/>
            </a:endParaRPr>
          </a:p>
        </p:txBody>
      </p:sp>
      <p:sp>
        <p:nvSpPr>
          <p:cNvPr id="2" name="Content Placeholder 1"/>
          <p:cNvSpPr>
            <a:spLocks noGrp="1"/>
          </p:cNvSpPr>
          <p:nvPr>
            <p:ph idx="1"/>
          </p:nvPr>
        </p:nvSpPr>
        <p:spPr>
          <a:xfrm>
            <a:off x="2209347" y="741515"/>
            <a:ext cx="7765321" cy="3045558"/>
          </a:xfrm>
          <a:effectLst/>
        </p:spPr>
        <p:txBody>
          <a:bodyPr anchor="ctr">
            <a:normAutofit fontScale="92500" lnSpcReduction="20000"/>
          </a:bodyPr>
          <a:lstStyle/>
          <a:p>
            <a:pPr marL="0" indent="0">
              <a:buNone/>
            </a:pPr>
            <a:endParaRPr lang="en-US" dirty="0"/>
          </a:p>
          <a:p>
            <a:pPr marL="0" indent="0">
              <a:buNone/>
            </a:pPr>
            <a:endParaRPr lang="en-US" dirty="0"/>
          </a:p>
          <a:p>
            <a:endParaRPr lang="en-US" dirty="0"/>
          </a:p>
          <a:p>
            <a:pPr marL="0" indent="0" defTabSz="914363">
              <a:buClr>
                <a:schemeClr val="tx1">
                  <a:lumMod val="75000"/>
                </a:schemeClr>
              </a:buClr>
              <a:buNone/>
              <a:defRPr/>
            </a:pPr>
            <a:r>
              <a:rPr lang="en-US" sz="2400" dirty="0"/>
              <a:t>In January 2003, the American Correctional Association Standards Committee finalized the adoption of several specific standards that are intended to significantly impact sexual violence. Working closely within and outside the corrections profession, the Standards Committee adopted these four (4) standards:</a:t>
            </a:r>
          </a:p>
          <a:p>
            <a:pPr marL="0" indent="0" defTabSz="914363">
              <a:buClr>
                <a:schemeClr val="tx1">
                  <a:lumMod val="75000"/>
                </a:schemeClr>
              </a:buClr>
              <a:buNone/>
              <a:defRPr/>
            </a:pPr>
            <a:endParaRPr lang="en-US" sz="2400" dirty="0"/>
          </a:p>
        </p:txBody>
      </p:sp>
    </p:spTree>
    <p:extLst>
      <p:ext uri="{BB962C8B-B14F-4D97-AF65-F5344CB8AC3E}">
        <p14:creationId xmlns:p14="http://schemas.microsoft.com/office/powerpoint/2010/main" val="337336067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69960A3-4EE1-43D2-ABFC-C7A03ED214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00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defRPr/>
            </a:pPr>
            <a:endParaRPr lang="en-US" sz="3200" dirty="0">
              <a:solidFill>
                <a:prstClr val="white"/>
              </a:solidFill>
              <a:effectLst>
                <a:outerShdw blurRad="38100" dist="38100" dir="2700000" algn="tl">
                  <a:srgbClr val="000000">
                    <a:alpha val="43137"/>
                  </a:srgbClr>
                </a:outerShdw>
              </a:effectLst>
              <a:latin typeface="Calisto MT" panose="02040603050505030304"/>
            </a:endParaRPr>
          </a:p>
        </p:txBody>
      </p:sp>
      <p:sp>
        <p:nvSpPr>
          <p:cNvPr id="2" name="Title 1"/>
          <p:cNvSpPr>
            <a:spLocks noGrp="1"/>
          </p:cNvSpPr>
          <p:nvPr>
            <p:ph type="title"/>
          </p:nvPr>
        </p:nvSpPr>
        <p:spPr>
          <a:xfrm>
            <a:off x="2209347" y="609600"/>
            <a:ext cx="7765321" cy="1164772"/>
          </a:xfrm>
        </p:spPr>
        <p:txBody>
          <a:bodyPr>
            <a:normAutofit/>
          </a:bodyPr>
          <a:lstStyle/>
          <a:p>
            <a:r>
              <a:rPr lang="en-US" dirty="0"/>
              <a:t>ACA PREA Standards</a:t>
            </a:r>
          </a:p>
        </p:txBody>
      </p:sp>
      <p:pic>
        <p:nvPicPr>
          <p:cNvPr id="10" name="Picture 9">
            <a:extLst>
              <a:ext uri="{FF2B5EF4-FFF2-40B4-BE49-F238E27FC236}">
                <a16:creationId xmlns:a16="http://schemas.microsoft.com/office/drawing/2014/main" id="{16ABCF9F-46A6-4370-8EC8-B1EDB4510B54}"/>
              </a:ext>
              <a:ext uri="{C183D7F6-B498-43B3-948B-1728B52AA6E4}">
                <adec:decorative xmlns:adec="http://schemas.microsoft.com/office/drawing/2017/decorative" val="1"/>
              </a:ext>
            </a:extLst>
          </p:cNvPr>
          <p:cNvPicPr preferRelativeResize="0">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798" t="2669" r="616"/>
          <a:stretch/>
        </p:blipFill>
        <p:spPr>
          <a:xfrm>
            <a:off x="1524000" y="2046515"/>
            <a:ext cx="9144000" cy="4811485"/>
          </a:xfrm>
          <a:prstGeom prst="rect">
            <a:avLst/>
          </a:prstGeom>
          <a:effectLst>
            <a:innerShdw blurRad="63500" dist="50800" dir="16200000">
              <a:prstClr val="black">
                <a:alpha val="50000"/>
              </a:prstClr>
            </a:innerShdw>
          </a:effectLst>
        </p:spPr>
      </p:pic>
      <p:sp>
        <p:nvSpPr>
          <p:cNvPr id="3" name="Content Placeholder 2"/>
          <p:cNvSpPr>
            <a:spLocks noGrp="1"/>
          </p:cNvSpPr>
          <p:nvPr>
            <p:ph idx="1"/>
          </p:nvPr>
        </p:nvSpPr>
        <p:spPr>
          <a:xfrm>
            <a:off x="1828800" y="2046513"/>
            <a:ext cx="8534400" cy="4430487"/>
          </a:xfrm>
        </p:spPr>
        <p:txBody>
          <a:bodyPr>
            <a:normAutofit lnSpcReduction="10000"/>
          </a:bodyPr>
          <a:lstStyle/>
          <a:p>
            <a:pPr marL="457200" indent="-457200" defTabSz="914363">
              <a:lnSpc>
                <a:spcPct val="90000"/>
              </a:lnSpc>
              <a:buFont typeface="+mj-lt"/>
              <a:buAutoNum type="arabicPeriod"/>
              <a:defRPr/>
            </a:pPr>
            <a:r>
              <a:rPr lang="en-US" sz="2400" dirty="0"/>
              <a:t>Revise intake screening requirements for all incarcerated individuals to specifically identify those who are vulnerable or have tendencies to act out with sexually aggressive behavior.</a:t>
            </a:r>
          </a:p>
          <a:p>
            <a:pPr marL="457200" indent="-457200" defTabSz="914363">
              <a:lnSpc>
                <a:spcPct val="90000"/>
              </a:lnSpc>
              <a:buFont typeface="+mj-lt"/>
              <a:buAutoNum type="arabicPeriod"/>
              <a:defRPr/>
            </a:pPr>
            <a:r>
              <a:rPr lang="en-US" sz="2400" dirty="0"/>
              <a:t>Require that an investigation be conducted and documented whenever an assault or threat of assault is reported.</a:t>
            </a:r>
          </a:p>
          <a:p>
            <a:pPr marL="457200" indent="-457200">
              <a:lnSpc>
                <a:spcPct val="90000"/>
              </a:lnSpc>
              <a:buFont typeface="+mj-lt"/>
              <a:buAutoNum type="arabicPeriod" startAt="3"/>
            </a:pPr>
            <a:r>
              <a:rPr lang="en-US" altLang="en-US" sz="2400" dirty="0"/>
              <a:t>Require that incarcerated individuals identified with a history of sexually assaultive behavior are assessed by mental health or other qualified professionals. Those with a history of sexual assaultive behavior are identified, monitored and counseled.</a:t>
            </a:r>
          </a:p>
          <a:p>
            <a:pPr marL="457200" indent="-457200">
              <a:lnSpc>
                <a:spcPct val="90000"/>
              </a:lnSpc>
              <a:buFont typeface="+mj-lt"/>
              <a:buAutoNum type="arabicPeriod" startAt="3"/>
            </a:pPr>
            <a:r>
              <a:rPr lang="en-US" altLang="en-US" sz="2400" dirty="0"/>
              <a:t>Require that incarcerated individuals at risk for victimization are identified, monitored and counseled.</a:t>
            </a:r>
          </a:p>
          <a:p>
            <a:pPr marL="457200" indent="-457200" defTabSz="914363">
              <a:lnSpc>
                <a:spcPct val="90000"/>
              </a:lnSpc>
              <a:buFont typeface="+mj-lt"/>
              <a:buAutoNum type="arabicPeriod"/>
              <a:defRPr/>
            </a:pPr>
            <a:endParaRPr lang="en-US" sz="1700" dirty="0"/>
          </a:p>
        </p:txBody>
      </p:sp>
    </p:spTree>
    <p:extLst>
      <p:ext uri="{BB962C8B-B14F-4D97-AF65-F5344CB8AC3E}">
        <p14:creationId xmlns:p14="http://schemas.microsoft.com/office/powerpoint/2010/main" val="372747939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lat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Slate">
      <a:maj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 id="{C3F70B94-7CE9-428E-ADC1-3269CC2C3385}" vid="{3F2DE9A5-64E6-437C-A389-CC4477E817E8}"/>
    </a:ext>
  </a:extLst>
</a:theme>
</file>

<file path=docProps/app.xml><?xml version="1.0" encoding="utf-8"?>
<Properties xmlns="http://schemas.openxmlformats.org/officeDocument/2006/extended-properties" xmlns:vt="http://schemas.openxmlformats.org/officeDocument/2006/docPropsVTypes">
  <TotalTime>2</TotalTime>
  <Words>3850</Words>
  <Application>Microsoft Office PowerPoint</Application>
  <PresentationFormat>Widescreen</PresentationFormat>
  <Paragraphs>379</Paragraphs>
  <Slides>65</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65</vt:i4>
      </vt:variant>
    </vt:vector>
  </HeadingPairs>
  <TitlesOfParts>
    <vt:vector size="72" baseType="lpstr">
      <vt:lpstr>Arial</vt:lpstr>
      <vt:lpstr>Arial Narrow</vt:lpstr>
      <vt:lpstr>Calisto MT</vt:lpstr>
      <vt:lpstr>Times New Roman</vt:lpstr>
      <vt:lpstr>Wingdings</vt:lpstr>
      <vt:lpstr>Wingdings 2</vt:lpstr>
      <vt:lpstr>Slate</vt:lpstr>
      <vt:lpstr>Prison Rape Elimination Act</vt:lpstr>
      <vt:lpstr>Topics</vt:lpstr>
      <vt:lpstr>Prison Rape Elimination Act</vt:lpstr>
      <vt:lpstr>Prison Rape Elimination Act</vt:lpstr>
      <vt:lpstr>PREA Recommendations</vt:lpstr>
      <vt:lpstr>PREA Recommendations</vt:lpstr>
      <vt:lpstr>PowerPoint Presentation</vt:lpstr>
      <vt:lpstr>PowerPoint Presentation</vt:lpstr>
      <vt:lpstr>ACA PREA Standards</vt:lpstr>
      <vt:lpstr>Zero Tolerance Policy</vt:lpstr>
      <vt:lpstr>Zero Tolerance Policy</vt:lpstr>
      <vt:lpstr>DOJ Definitions</vt:lpstr>
      <vt:lpstr>DOJ Definitions</vt:lpstr>
      <vt:lpstr>DOJ Definitions</vt:lpstr>
      <vt:lpstr>Rights Of Incarcerated Individuals And Staff Under PREA </vt:lpstr>
      <vt:lpstr>Rights Of Incarcerated Individuals And Staff Under PREA </vt:lpstr>
      <vt:lpstr>Dynamics of Sexual Abuse</vt:lpstr>
      <vt:lpstr>Dynamics of Sexual Abuse</vt:lpstr>
      <vt:lpstr>Dynamics of Sexual Abuse</vt:lpstr>
      <vt:lpstr>Dynamics of Sexual Abuse</vt:lpstr>
      <vt:lpstr>Dynamics of Sexual Abuse</vt:lpstr>
      <vt:lpstr>Dynamics of Sexual Abuse</vt:lpstr>
      <vt:lpstr>Dynamics of Sexual Abuse</vt:lpstr>
      <vt:lpstr>Dynamics of Sexual Abuse</vt:lpstr>
      <vt:lpstr>Dynamics of Sexual Abuse</vt:lpstr>
      <vt:lpstr>Dynamics of Sexual Abuse</vt:lpstr>
      <vt:lpstr>Detecting Signs of Sexual Abuse</vt:lpstr>
      <vt:lpstr>Detecting Signs of Sexual Abuse</vt:lpstr>
      <vt:lpstr>Detecting Signs of Sexual Abuse</vt:lpstr>
      <vt:lpstr>Detecting Signs of Sexual Abuse</vt:lpstr>
      <vt:lpstr>Detecting Signs of Sexual Abuse</vt:lpstr>
      <vt:lpstr>Your Responsibilities in the IDOC Sexual Assault Prevention Plan</vt:lpstr>
      <vt:lpstr>Sexual Assault Prevention Plan Summary</vt:lpstr>
      <vt:lpstr>Sexual Assault Prevention Plan Summary</vt:lpstr>
      <vt:lpstr>Sexual Assault Prevention Plan Summary</vt:lpstr>
      <vt:lpstr>Sexual Assault Prevention Plan Summary</vt:lpstr>
      <vt:lpstr>Sexual Assault Prevention Plan Summary</vt:lpstr>
      <vt:lpstr>Sexual Assault Prevention Plan Summary</vt:lpstr>
      <vt:lpstr>Sexual Assault Prevention Plan Summary</vt:lpstr>
      <vt:lpstr>Sexual Assault Prevention Plan Summary</vt:lpstr>
      <vt:lpstr>Sexual Assault Prevention Plan Summary</vt:lpstr>
      <vt:lpstr>Victim Support</vt:lpstr>
      <vt:lpstr>Victim Support</vt:lpstr>
      <vt:lpstr>Victim Support</vt:lpstr>
      <vt:lpstr>Common Reactions of Victims</vt:lpstr>
      <vt:lpstr>Common Reactions of Victims</vt:lpstr>
      <vt:lpstr>Common Reactions of Victims</vt:lpstr>
      <vt:lpstr>Avoiding Inappropriate Relationships</vt:lpstr>
      <vt:lpstr>Examples of Inappropriate Contact with Incarcerated Individuals</vt:lpstr>
      <vt:lpstr>Examples of Inappropriate Contact with Incarcerated Individuals</vt:lpstr>
      <vt:lpstr>Examples of Inappropriate Contact with Incarcerated Individuals</vt:lpstr>
      <vt:lpstr>Examples of Inappropriate Contact with Incarcerated Individuals</vt:lpstr>
      <vt:lpstr>Examples of Appropriate Contact with Incarcerated Individuals</vt:lpstr>
      <vt:lpstr>Communicate Professionally with Incarcerated Individuals</vt:lpstr>
      <vt:lpstr>Mandatory Reporting Laws &amp; Age of Consent</vt:lpstr>
      <vt:lpstr>Mandatory Reporting Laws &amp; Age of Consent</vt:lpstr>
      <vt:lpstr>Gender Differences</vt:lpstr>
      <vt:lpstr>Gender Differences</vt:lpstr>
      <vt:lpstr>Gender Differences</vt:lpstr>
      <vt:lpstr>Gender Differences</vt:lpstr>
      <vt:lpstr>Benefits of Reducing Prison Sexual Assaults</vt:lpstr>
      <vt:lpstr>Benefits of Reducing Prison Sexual Assaults</vt:lpstr>
      <vt:lpstr>Benefits of Reducing Prison Sexual Assaults</vt:lpstr>
      <vt:lpstr>Summary</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Prison Rape Elimination Act</dc:title>
  <dc:creator>Nielson, Christina</dc:creator>
  <cp:lastModifiedBy>Nielson, Christina</cp:lastModifiedBy>
  <cp:revision>1</cp:revision>
  <dcterms:created xsi:type="dcterms:W3CDTF">2022-01-24T17:58:54Z</dcterms:created>
  <dcterms:modified xsi:type="dcterms:W3CDTF">2022-01-24T18:01:03Z</dcterms:modified>
</cp:coreProperties>
</file>