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848" r:id="rId5"/>
  </p:sldMasterIdLst>
  <p:notesMasterIdLst>
    <p:notesMasterId r:id="rId37"/>
  </p:notesMasterIdLst>
  <p:handoutMasterIdLst>
    <p:handoutMasterId r:id="rId38"/>
  </p:handoutMasterIdLst>
  <p:sldIdLst>
    <p:sldId id="762" r:id="rId6"/>
    <p:sldId id="763" r:id="rId7"/>
    <p:sldId id="764" r:id="rId8"/>
    <p:sldId id="766" r:id="rId9"/>
    <p:sldId id="768" r:id="rId10"/>
    <p:sldId id="769" r:id="rId11"/>
    <p:sldId id="770" r:id="rId12"/>
    <p:sldId id="771" r:id="rId13"/>
    <p:sldId id="772" r:id="rId14"/>
    <p:sldId id="773" r:id="rId15"/>
    <p:sldId id="774" r:id="rId16"/>
    <p:sldId id="767" r:id="rId17"/>
    <p:sldId id="750" r:id="rId18"/>
    <p:sldId id="751" r:id="rId19"/>
    <p:sldId id="752" r:id="rId20"/>
    <p:sldId id="753" r:id="rId21"/>
    <p:sldId id="754" r:id="rId22"/>
    <p:sldId id="755" r:id="rId23"/>
    <p:sldId id="756" r:id="rId24"/>
    <p:sldId id="757" r:id="rId25"/>
    <p:sldId id="776" r:id="rId26"/>
    <p:sldId id="777" r:id="rId27"/>
    <p:sldId id="758" r:id="rId28"/>
    <p:sldId id="759" r:id="rId29"/>
    <p:sldId id="760" r:id="rId30"/>
    <p:sldId id="761" r:id="rId31"/>
    <p:sldId id="779" r:id="rId32"/>
    <p:sldId id="778" r:id="rId33"/>
    <p:sldId id="781" r:id="rId34"/>
    <p:sldId id="782" r:id="rId35"/>
    <p:sldId id="783" r:id="rId36"/>
  </p:sldIdLst>
  <p:sldSz cx="9144000" cy="6858000" type="screen4x3"/>
  <p:notesSz cx="7315200" cy="9601200"/>
  <p:custDataLst>
    <p:tags r:id="rId39"/>
  </p:custDataLst>
  <p:defaultTextStyle>
    <a:defPPr>
      <a:defRPr lang="en-US"/>
    </a:defPPr>
    <a:lvl1pPr algn="ctr" rtl="0" fontAlgn="base">
      <a:spcBef>
        <a:spcPct val="0"/>
      </a:spcBef>
      <a:spcAft>
        <a:spcPct val="0"/>
      </a:spcAft>
      <a:defRPr kern="1200">
        <a:solidFill>
          <a:schemeClr val="tx1"/>
        </a:solidFill>
        <a:latin typeface="Tahoma" pitchFamily="34" charset="0"/>
        <a:ea typeface="+mn-ea"/>
        <a:cs typeface="Arial" charset="0"/>
      </a:defRPr>
    </a:lvl1pPr>
    <a:lvl2pPr marL="457200" algn="ctr" rtl="0" fontAlgn="base">
      <a:spcBef>
        <a:spcPct val="0"/>
      </a:spcBef>
      <a:spcAft>
        <a:spcPct val="0"/>
      </a:spcAft>
      <a:defRPr kern="1200">
        <a:solidFill>
          <a:schemeClr val="tx1"/>
        </a:solidFill>
        <a:latin typeface="Tahoma" pitchFamily="34" charset="0"/>
        <a:ea typeface="+mn-ea"/>
        <a:cs typeface="Arial" charset="0"/>
      </a:defRPr>
    </a:lvl2pPr>
    <a:lvl3pPr marL="914400" algn="ctr" rtl="0" fontAlgn="base">
      <a:spcBef>
        <a:spcPct val="0"/>
      </a:spcBef>
      <a:spcAft>
        <a:spcPct val="0"/>
      </a:spcAft>
      <a:defRPr kern="1200">
        <a:solidFill>
          <a:schemeClr val="tx1"/>
        </a:solidFill>
        <a:latin typeface="Tahoma" pitchFamily="34" charset="0"/>
        <a:ea typeface="+mn-ea"/>
        <a:cs typeface="Arial" charset="0"/>
      </a:defRPr>
    </a:lvl3pPr>
    <a:lvl4pPr marL="1371600" algn="ctr" rtl="0" fontAlgn="base">
      <a:spcBef>
        <a:spcPct val="0"/>
      </a:spcBef>
      <a:spcAft>
        <a:spcPct val="0"/>
      </a:spcAft>
      <a:defRPr kern="1200">
        <a:solidFill>
          <a:schemeClr val="tx1"/>
        </a:solidFill>
        <a:latin typeface="Tahoma" pitchFamily="34" charset="0"/>
        <a:ea typeface="+mn-ea"/>
        <a:cs typeface="Arial" charset="0"/>
      </a:defRPr>
    </a:lvl4pPr>
    <a:lvl5pPr marL="1828800" algn="ctr"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FFFF00"/>
    <a:srgbClr val="00006E"/>
    <a:srgbClr val="666633"/>
    <a:srgbClr val="9999FF"/>
    <a:srgbClr val="777777"/>
    <a:srgbClr val="99C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250" autoAdjust="0"/>
    <p:restoredTop sz="79751" autoAdjust="0"/>
  </p:normalViewPr>
  <p:slideViewPr>
    <p:cSldViewPr>
      <p:cViewPr varScale="1">
        <p:scale>
          <a:sx n="84" d="100"/>
          <a:sy n="84" d="100"/>
        </p:scale>
        <p:origin x="9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4825" tIns="47412" rIns="94825" bIns="47412" numCol="1" anchor="t" anchorCtr="0" compatLnSpc="1">
            <a:prstTxWarp prst="textNoShape">
              <a:avLst/>
            </a:prstTxWarp>
          </a:bodyPr>
          <a:lstStyle>
            <a:lvl1pPr algn="l" defTabSz="946033">
              <a:defRPr sz="1200">
                <a:latin typeface="Arial" charset="0"/>
              </a:defRPr>
            </a:lvl1pPr>
          </a:lstStyle>
          <a:p>
            <a:pPr>
              <a:defRPr/>
            </a:pPr>
            <a:endParaRPr lang="en-US" dirty="0"/>
          </a:p>
        </p:txBody>
      </p:sp>
      <p:sp>
        <p:nvSpPr>
          <p:cNvPr id="33795" name="Rectangle 3"/>
          <p:cNvSpPr>
            <a:spLocks noGrp="1" noChangeArrowheads="1"/>
          </p:cNvSpPr>
          <p:nvPr>
            <p:ph type="dt" sz="quarter" idx="1"/>
          </p:nvPr>
        </p:nvSpPr>
        <p:spPr bwMode="auto">
          <a:xfrm>
            <a:off x="4143587" y="0"/>
            <a:ext cx="3169920" cy="480388"/>
          </a:xfrm>
          <a:prstGeom prst="rect">
            <a:avLst/>
          </a:prstGeom>
          <a:noFill/>
          <a:ln w="9525">
            <a:noFill/>
            <a:miter lim="800000"/>
            <a:headEnd/>
            <a:tailEnd/>
          </a:ln>
          <a:effectLst/>
        </p:spPr>
        <p:txBody>
          <a:bodyPr vert="horz" wrap="square" lIns="94825" tIns="47412" rIns="94825" bIns="47412" numCol="1" anchor="t" anchorCtr="0" compatLnSpc="1">
            <a:prstTxWarp prst="textNoShape">
              <a:avLst/>
            </a:prstTxWarp>
          </a:bodyPr>
          <a:lstStyle>
            <a:lvl1pPr algn="r" defTabSz="946033">
              <a:defRPr sz="1200">
                <a:latin typeface="Arial" charset="0"/>
              </a:defRPr>
            </a:lvl1pPr>
          </a:lstStyle>
          <a:p>
            <a:pPr>
              <a:defRPr/>
            </a:pPr>
            <a:fld id="{49094105-537B-4BC7-A423-49DBD9BFBD63}" type="datetime1">
              <a:rPr lang="en-US" smtClean="0"/>
              <a:t>3/1/2016</a:t>
            </a:fld>
            <a:endParaRPr lang="en-US" dirty="0"/>
          </a:p>
        </p:txBody>
      </p:sp>
      <p:sp>
        <p:nvSpPr>
          <p:cNvPr id="33796"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a:effectLst/>
        </p:spPr>
        <p:txBody>
          <a:bodyPr vert="horz" wrap="square" lIns="94825" tIns="47412" rIns="94825" bIns="47412" numCol="1" anchor="b" anchorCtr="0" compatLnSpc="1">
            <a:prstTxWarp prst="textNoShape">
              <a:avLst/>
            </a:prstTxWarp>
          </a:bodyPr>
          <a:lstStyle>
            <a:lvl1pPr algn="l" defTabSz="946033">
              <a:defRPr sz="1200">
                <a:latin typeface="Arial" charset="0"/>
              </a:defRPr>
            </a:lvl1pPr>
          </a:lstStyle>
          <a:p>
            <a:pPr>
              <a:defRPr/>
            </a:pPr>
            <a:endParaRPr lang="en-US" dirty="0"/>
          </a:p>
        </p:txBody>
      </p:sp>
      <p:sp>
        <p:nvSpPr>
          <p:cNvPr id="33797"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a:effectLst/>
        </p:spPr>
        <p:txBody>
          <a:bodyPr vert="horz" wrap="square" lIns="94825" tIns="47412" rIns="94825" bIns="47412" numCol="1" anchor="b" anchorCtr="0" compatLnSpc="1">
            <a:prstTxWarp prst="textNoShape">
              <a:avLst/>
            </a:prstTxWarp>
          </a:bodyPr>
          <a:lstStyle>
            <a:lvl1pPr algn="r" defTabSz="946033">
              <a:defRPr sz="1200">
                <a:latin typeface="Arial" charset="0"/>
              </a:defRPr>
            </a:lvl1pPr>
          </a:lstStyle>
          <a:p>
            <a:pPr>
              <a:defRPr/>
            </a:pPr>
            <a:fld id="{A07E1EFD-2922-42D1-8601-30354BD562D3}" type="slidenum">
              <a:rPr lang="en-US"/>
              <a:pPr>
                <a:defRPr/>
              </a:pPr>
              <a:t>‹#›</a:t>
            </a:fld>
            <a:endParaRPr lang="en-US" dirty="0"/>
          </a:p>
        </p:txBody>
      </p:sp>
    </p:spTree>
    <p:extLst>
      <p:ext uri="{BB962C8B-B14F-4D97-AF65-F5344CB8AC3E}">
        <p14:creationId xmlns:p14="http://schemas.microsoft.com/office/powerpoint/2010/main" val="17962906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4825" tIns="47412" rIns="94825" bIns="47412" numCol="1" anchor="t" anchorCtr="0" compatLnSpc="1">
            <a:prstTxWarp prst="textNoShape">
              <a:avLst/>
            </a:prstTxWarp>
          </a:bodyPr>
          <a:lstStyle>
            <a:lvl1pPr algn="l" defTabSz="946033">
              <a:defRPr sz="1200">
                <a:latin typeface="Arial" charset="0"/>
              </a:defRPr>
            </a:lvl1pPr>
          </a:lstStyle>
          <a:p>
            <a:pPr>
              <a:defRPr/>
            </a:pPr>
            <a:endParaRPr lang="en-US" dirty="0"/>
          </a:p>
        </p:txBody>
      </p:sp>
      <p:sp>
        <p:nvSpPr>
          <p:cNvPr id="10243" name="Rectangle 3"/>
          <p:cNvSpPr>
            <a:spLocks noGrp="1" noChangeArrowheads="1"/>
          </p:cNvSpPr>
          <p:nvPr>
            <p:ph type="dt" idx="1"/>
          </p:nvPr>
        </p:nvSpPr>
        <p:spPr bwMode="auto">
          <a:xfrm>
            <a:off x="4143587" y="0"/>
            <a:ext cx="3169920" cy="480388"/>
          </a:xfrm>
          <a:prstGeom prst="rect">
            <a:avLst/>
          </a:prstGeom>
          <a:noFill/>
          <a:ln w="9525">
            <a:noFill/>
            <a:miter lim="800000"/>
            <a:headEnd/>
            <a:tailEnd/>
          </a:ln>
          <a:effectLst/>
        </p:spPr>
        <p:txBody>
          <a:bodyPr vert="horz" wrap="square" lIns="94825" tIns="47412" rIns="94825" bIns="47412" numCol="1" anchor="t" anchorCtr="0" compatLnSpc="1">
            <a:prstTxWarp prst="textNoShape">
              <a:avLst/>
            </a:prstTxWarp>
          </a:bodyPr>
          <a:lstStyle>
            <a:lvl1pPr algn="r" defTabSz="946033">
              <a:defRPr sz="1200">
                <a:latin typeface="Arial" charset="0"/>
              </a:defRPr>
            </a:lvl1pPr>
          </a:lstStyle>
          <a:p>
            <a:pPr>
              <a:defRPr/>
            </a:pPr>
            <a:fld id="{5332DD1D-77AF-430C-B732-6F967194628F}" type="datetime1">
              <a:rPr lang="en-US" smtClean="0"/>
              <a:t>3/1/2016</a:t>
            </a:fld>
            <a:endParaRPr lang="en-US" dirty="0"/>
          </a:p>
        </p:txBody>
      </p:sp>
      <p:sp>
        <p:nvSpPr>
          <p:cNvPr id="4813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31520" y="4561226"/>
            <a:ext cx="5852160" cy="4320213"/>
          </a:xfrm>
          <a:prstGeom prst="rect">
            <a:avLst/>
          </a:prstGeom>
          <a:noFill/>
          <a:ln w="9525">
            <a:noFill/>
            <a:miter lim="800000"/>
            <a:headEnd/>
            <a:tailEnd/>
          </a:ln>
          <a:effectLst/>
        </p:spPr>
        <p:txBody>
          <a:bodyPr vert="horz" wrap="square" lIns="94825" tIns="47412" rIns="94825" bIns="47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a:effectLst/>
        </p:spPr>
        <p:txBody>
          <a:bodyPr vert="horz" wrap="square" lIns="94825" tIns="47412" rIns="94825" bIns="47412" numCol="1" anchor="b" anchorCtr="0" compatLnSpc="1">
            <a:prstTxWarp prst="textNoShape">
              <a:avLst/>
            </a:prstTxWarp>
          </a:bodyPr>
          <a:lstStyle>
            <a:lvl1pPr algn="l" defTabSz="946033">
              <a:defRPr sz="1200">
                <a:latin typeface="Arial" charset="0"/>
              </a:defRPr>
            </a:lvl1pPr>
          </a:lstStyle>
          <a:p>
            <a:pPr>
              <a:defRPr/>
            </a:pPr>
            <a:endParaRPr lang="en-US" dirty="0"/>
          </a:p>
        </p:txBody>
      </p:sp>
      <p:sp>
        <p:nvSpPr>
          <p:cNvPr id="10247"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a:effectLst/>
        </p:spPr>
        <p:txBody>
          <a:bodyPr vert="horz" wrap="square" lIns="94825" tIns="47412" rIns="94825" bIns="47412" numCol="1" anchor="b" anchorCtr="0" compatLnSpc="1">
            <a:prstTxWarp prst="textNoShape">
              <a:avLst/>
            </a:prstTxWarp>
          </a:bodyPr>
          <a:lstStyle>
            <a:lvl1pPr algn="r" defTabSz="946033">
              <a:defRPr sz="1200">
                <a:latin typeface="Arial" charset="0"/>
              </a:defRPr>
            </a:lvl1pPr>
          </a:lstStyle>
          <a:p>
            <a:pPr>
              <a:defRPr/>
            </a:pPr>
            <a:fld id="{0B090505-0B3F-4C09-8191-C2425AFD7D0D}" type="slidenum">
              <a:rPr lang="en-US"/>
              <a:pPr>
                <a:defRPr/>
              </a:pPr>
              <a:t>‹#›</a:t>
            </a:fld>
            <a:endParaRPr lang="en-US" dirty="0"/>
          </a:p>
        </p:txBody>
      </p:sp>
    </p:spTree>
    <p:extLst>
      <p:ext uri="{BB962C8B-B14F-4D97-AF65-F5344CB8AC3E}">
        <p14:creationId xmlns:p14="http://schemas.microsoft.com/office/powerpoint/2010/main" val="26616753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2</a:t>
            </a:fld>
            <a:endParaRPr lang="en-US" dirty="0"/>
          </a:p>
        </p:txBody>
      </p:sp>
    </p:spTree>
    <p:extLst>
      <p:ext uri="{BB962C8B-B14F-4D97-AF65-F5344CB8AC3E}">
        <p14:creationId xmlns:p14="http://schemas.microsoft.com/office/powerpoint/2010/main" val="233262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Tahoma" pitchFamily="34" charset="0"/>
                <a:cs typeface="Arial" pitchFamily="34" charset="0"/>
              </a:defRPr>
            </a:lvl1pPr>
            <a:lvl2pPr marL="742950" indent="-285750" defTabSz="911225" eaLnBrk="0" hangingPunct="0">
              <a:defRPr>
                <a:solidFill>
                  <a:schemeClr val="tx1"/>
                </a:solidFill>
                <a:latin typeface="Tahoma" pitchFamily="34" charset="0"/>
                <a:cs typeface="Arial" pitchFamily="34" charset="0"/>
              </a:defRPr>
            </a:lvl2pPr>
            <a:lvl3pPr marL="1143000" indent="-228600" defTabSz="911225" eaLnBrk="0" hangingPunct="0">
              <a:defRPr>
                <a:solidFill>
                  <a:schemeClr val="tx1"/>
                </a:solidFill>
                <a:latin typeface="Tahoma" pitchFamily="34" charset="0"/>
                <a:cs typeface="Arial" pitchFamily="34" charset="0"/>
              </a:defRPr>
            </a:lvl3pPr>
            <a:lvl4pPr marL="1600200" indent="-228600" defTabSz="911225" eaLnBrk="0" hangingPunct="0">
              <a:defRPr>
                <a:solidFill>
                  <a:schemeClr val="tx1"/>
                </a:solidFill>
                <a:latin typeface="Tahoma" pitchFamily="34" charset="0"/>
                <a:cs typeface="Arial" pitchFamily="34" charset="0"/>
              </a:defRPr>
            </a:lvl4pPr>
            <a:lvl5pPr marL="2057400" indent="-228600" defTabSz="911225" eaLnBrk="0" hangingPunct="0">
              <a:defRPr>
                <a:solidFill>
                  <a:schemeClr val="tx1"/>
                </a:solidFill>
                <a:latin typeface="Tahoma" pitchFamily="34" charset="0"/>
                <a:cs typeface="Arial" pitchFamily="34" charset="0"/>
              </a:defRPr>
            </a:lvl5pPr>
            <a:lvl6pPr marL="2514600" indent="-228600" algn="ctr" defTabSz="911225"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defTabSz="911225"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defTabSz="911225"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defTabSz="91122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9B4D35C-3392-4A8D-9890-EAF38BE2735A}" type="slidenum">
              <a:rPr lang="en-US" smtClean="0">
                <a:solidFill>
                  <a:srgbClr val="000000"/>
                </a:solidFill>
                <a:latin typeface="Arial" pitchFamily="34" charset="0"/>
              </a:rPr>
              <a:pPr eaLnBrk="1" hangingPunct="1"/>
              <a:t>18</a:t>
            </a:fld>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320877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Tahoma" pitchFamily="34" charset="0"/>
                <a:cs typeface="Arial" pitchFamily="34" charset="0"/>
              </a:defRPr>
            </a:lvl1pPr>
            <a:lvl2pPr marL="742950" indent="-285750" defTabSz="912813" eaLnBrk="0" hangingPunct="0">
              <a:defRPr>
                <a:solidFill>
                  <a:schemeClr val="tx1"/>
                </a:solidFill>
                <a:latin typeface="Tahoma" pitchFamily="34" charset="0"/>
                <a:cs typeface="Arial" pitchFamily="34" charset="0"/>
              </a:defRPr>
            </a:lvl2pPr>
            <a:lvl3pPr marL="1143000" indent="-228600" defTabSz="912813" eaLnBrk="0" hangingPunct="0">
              <a:defRPr>
                <a:solidFill>
                  <a:schemeClr val="tx1"/>
                </a:solidFill>
                <a:latin typeface="Tahoma" pitchFamily="34" charset="0"/>
                <a:cs typeface="Arial" pitchFamily="34" charset="0"/>
              </a:defRPr>
            </a:lvl3pPr>
            <a:lvl4pPr marL="1600200" indent="-228600" defTabSz="912813" eaLnBrk="0" hangingPunct="0">
              <a:defRPr>
                <a:solidFill>
                  <a:schemeClr val="tx1"/>
                </a:solidFill>
                <a:latin typeface="Tahoma" pitchFamily="34" charset="0"/>
                <a:cs typeface="Arial" pitchFamily="34" charset="0"/>
              </a:defRPr>
            </a:lvl4pPr>
            <a:lvl5pPr marL="2057400" indent="-228600" defTabSz="912813" eaLnBrk="0" hangingPunct="0">
              <a:defRPr>
                <a:solidFill>
                  <a:schemeClr val="tx1"/>
                </a:solidFill>
                <a:latin typeface="Tahoma" pitchFamily="34" charset="0"/>
                <a:cs typeface="Arial" pitchFamily="34" charset="0"/>
              </a:defRPr>
            </a:lvl5pPr>
            <a:lvl6pPr marL="2514600" indent="-228600" algn="ctr" defTabSz="912813"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defTabSz="912813"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defTabSz="912813"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defTabSz="912813"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DBC7736-76FF-4492-9B94-939985E0CC2E}" type="slidenum">
              <a:rPr lang="en-US" altLang="en-US" smtClean="0">
                <a:latin typeface="Arial" pitchFamily="34" charset="0"/>
              </a:rPr>
              <a:pPr eaLnBrk="1" hangingPunct="1"/>
              <a:t>23</a:t>
            </a:fld>
            <a:endParaRPr lang="en-US" altLang="en-US" dirty="0" smtClean="0">
              <a:latin typeface="Arial" pitchFamily="34" charset="0"/>
            </a:endParaRPr>
          </a:p>
        </p:txBody>
      </p:sp>
    </p:spTree>
    <p:extLst>
      <p:ext uri="{BB962C8B-B14F-4D97-AF65-F5344CB8AC3E}">
        <p14:creationId xmlns:p14="http://schemas.microsoft.com/office/powerpoint/2010/main" val="82104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
            </a:r>
            <a:br>
              <a:rPr lang="en-US" altLang="en-US" dirty="0" smtClean="0">
                <a:latin typeface="Arial" pitchFamily="34" charset="0"/>
                <a:cs typeface="Arial" pitchFamily="34" charset="0"/>
              </a:rPr>
            </a:br>
            <a:endParaRPr lang="en-US" altLang="en-US" dirty="0" smtClean="0">
              <a:latin typeface="Arial" pitchFamily="34" charset="0"/>
              <a:cs typeface="Arial"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Tahoma" pitchFamily="34" charset="0"/>
                <a:cs typeface="Arial" pitchFamily="34" charset="0"/>
              </a:defRPr>
            </a:lvl1pPr>
            <a:lvl2pPr marL="742950" indent="-285750" defTabSz="912813" eaLnBrk="0" hangingPunct="0">
              <a:defRPr>
                <a:solidFill>
                  <a:schemeClr val="tx1"/>
                </a:solidFill>
                <a:latin typeface="Tahoma" pitchFamily="34" charset="0"/>
                <a:cs typeface="Arial" pitchFamily="34" charset="0"/>
              </a:defRPr>
            </a:lvl2pPr>
            <a:lvl3pPr marL="1143000" indent="-228600" defTabSz="912813" eaLnBrk="0" hangingPunct="0">
              <a:defRPr>
                <a:solidFill>
                  <a:schemeClr val="tx1"/>
                </a:solidFill>
                <a:latin typeface="Tahoma" pitchFamily="34" charset="0"/>
                <a:cs typeface="Arial" pitchFamily="34" charset="0"/>
              </a:defRPr>
            </a:lvl3pPr>
            <a:lvl4pPr marL="1600200" indent="-228600" defTabSz="912813" eaLnBrk="0" hangingPunct="0">
              <a:defRPr>
                <a:solidFill>
                  <a:schemeClr val="tx1"/>
                </a:solidFill>
                <a:latin typeface="Tahoma" pitchFamily="34" charset="0"/>
                <a:cs typeface="Arial" pitchFamily="34" charset="0"/>
              </a:defRPr>
            </a:lvl4pPr>
            <a:lvl5pPr marL="2057400" indent="-228600" defTabSz="912813" eaLnBrk="0" hangingPunct="0">
              <a:defRPr>
                <a:solidFill>
                  <a:schemeClr val="tx1"/>
                </a:solidFill>
                <a:latin typeface="Tahoma" pitchFamily="34" charset="0"/>
                <a:cs typeface="Arial" pitchFamily="34" charset="0"/>
              </a:defRPr>
            </a:lvl5pPr>
            <a:lvl6pPr marL="2514600" indent="-228600" algn="ctr" defTabSz="912813"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defTabSz="912813"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defTabSz="912813"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defTabSz="912813"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D213A3E-0318-441E-B6D0-76ACE9C68D8C}" type="slidenum">
              <a:rPr lang="en-US" altLang="en-US" smtClean="0">
                <a:latin typeface="Arial" pitchFamily="34" charset="0"/>
              </a:rPr>
              <a:pPr eaLnBrk="1" hangingPunct="1"/>
              <a:t>24</a:t>
            </a:fld>
            <a:endParaRPr lang="en-US" altLang="en-US" dirty="0" smtClean="0">
              <a:latin typeface="Arial" pitchFamily="34" charset="0"/>
            </a:endParaRPr>
          </a:p>
        </p:txBody>
      </p:sp>
    </p:spTree>
    <p:extLst>
      <p:ext uri="{BB962C8B-B14F-4D97-AF65-F5344CB8AC3E}">
        <p14:creationId xmlns:p14="http://schemas.microsoft.com/office/powerpoint/2010/main" val="267593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Tahoma" pitchFamily="34" charset="0"/>
                <a:cs typeface="Arial" pitchFamily="34" charset="0"/>
              </a:defRPr>
            </a:lvl1pPr>
            <a:lvl2pPr marL="742950" indent="-285750" defTabSz="912813" eaLnBrk="0" hangingPunct="0">
              <a:defRPr>
                <a:solidFill>
                  <a:schemeClr val="tx1"/>
                </a:solidFill>
                <a:latin typeface="Tahoma" pitchFamily="34" charset="0"/>
                <a:cs typeface="Arial" pitchFamily="34" charset="0"/>
              </a:defRPr>
            </a:lvl2pPr>
            <a:lvl3pPr marL="1143000" indent="-228600" defTabSz="912813" eaLnBrk="0" hangingPunct="0">
              <a:defRPr>
                <a:solidFill>
                  <a:schemeClr val="tx1"/>
                </a:solidFill>
                <a:latin typeface="Tahoma" pitchFamily="34" charset="0"/>
                <a:cs typeface="Arial" pitchFamily="34" charset="0"/>
              </a:defRPr>
            </a:lvl3pPr>
            <a:lvl4pPr marL="1600200" indent="-228600" defTabSz="912813" eaLnBrk="0" hangingPunct="0">
              <a:defRPr>
                <a:solidFill>
                  <a:schemeClr val="tx1"/>
                </a:solidFill>
                <a:latin typeface="Tahoma" pitchFamily="34" charset="0"/>
                <a:cs typeface="Arial" pitchFamily="34" charset="0"/>
              </a:defRPr>
            </a:lvl4pPr>
            <a:lvl5pPr marL="2057400" indent="-228600" defTabSz="912813" eaLnBrk="0" hangingPunct="0">
              <a:defRPr>
                <a:solidFill>
                  <a:schemeClr val="tx1"/>
                </a:solidFill>
                <a:latin typeface="Tahoma" pitchFamily="34" charset="0"/>
                <a:cs typeface="Arial" pitchFamily="34" charset="0"/>
              </a:defRPr>
            </a:lvl5pPr>
            <a:lvl6pPr marL="2514600" indent="-228600" algn="ctr" defTabSz="912813"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defTabSz="912813"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defTabSz="912813"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defTabSz="912813"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0AB779E-1238-40E0-B3F7-4C6A708BA4A0}" type="slidenum">
              <a:rPr lang="en-US" altLang="en-US" smtClean="0">
                <a:latin typeface="Arial" pitchFamily="34" charset="0"/>
              </a:rPr>
              <a:pPr eaLnBrk="1" hangingPunct="1"/>
              <a:t>25</a:t>
            </a:fld>
            <a:endParaRPr lang="en-US" altLang="en-US" dirty="0" smtClean="0">
              <a:latin typeface="Arial" pitchFamily="34" charset="0"/>
            </a:endParaRPr>
          </a:p>
        </p:txBody>
      </p:sp>
    </p:spTree>
    <p:extLst>
      <p:ext uri="{BB962C8B-B14F-4D97-AF65-F5344CB8AC3E}">
        <p14:creationId xmlns:p14="http://schemas.microsoft.com/office/powerpoint/2010/main" val="122743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Tahoma" pitchFamily="34" charset="0"/>
                <a:cs typeface="Arial" pitchFamily="34" charset="0"/>
              </a:defRPr>
            </a:lvl1pPr>
            <a:lvl2pPr marL="742950" indent="-285750" defTabSz="912813" eaLnBrk="0" hangingPunct="0">
              <a:defRPr>
                <a:solidFill>
                  <a:schemeClr val="tx1"/>
                </a:solidFill>
                <a:latin typeface="Tahoma" pitchFamily="34" charset="0"/>
                <a:cs typeface="Arial" pitchFamily="34" charset="0"/>
              </a:defRPr>
            </a:lvl2pPr>
            <a:lvl3pPr marL="1143000" indent="-228600" defTabSz="912813" eaLnBrk="0" hangingPunct="0">
              <a:defRPr>
                <a:solidFill>
                  <a:schemeClr val="tx1"/>
                </a:solidFill>
                <a:latin typeface="Tahoma" pitchFamily="34" charset="0"/>
                <a:cs typeface="Arial" pitchFamily="34" charset="0"/>
              </a:defRPr>
            </a:lvl3pPr>
            <a:lvl4pPr marL="1600200" indent="-228600" defTabSz="912813" eaLnBrk="0" hangingPunct="0">
              <a:defRPr>
                <a:solidFill>
                  <a:schemeClr val="tx1"/>
                </a:solidFill>
                <a:latin typeface="Tahoma" pitchFamily="34" charset="0"/>
                <a:cs typeface="Arial" pitchFamily="34" charset="0"/>
              </a:defRPr>
            </a:lvl4pPr>
            <a:lvl5pPr marL="2057400" indent="-228600" defTabSz="912813" eaLnBrk="0" hangingPunct="0">
              <a:defRPr>
                <a:solidFill>
                  <a:schemeClr val="tx1"/>
                </a:solidFill>
                <a:latin typeface="Tahoma" pitchFamily="34" charset="0"/>
                <a:cs typeface="Arial" pitchFamily="34" charset="0"/>
              </a:defRPr>
            </a:lvl5pPr>
            <a:lvl6pPr marL="2514600" indent="-228600" algn="ctr" defTabSz="912813"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defTabSz="912813"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defTabSz="912813"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defTabSz="912813"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B827BCB-28F2-492D-9E7B-937DEF42AEAA}" type="slidenum">
              <a:rPr lang="en-US" altLang="en-US" smtClean="0">
                <a:latin typeface="Arial" pitchFamily="34" charset="0"/>
              </a:rPr>
              <a:pPr eaLnBrk="1" hangingPunct="1"/>
              <a:t>26</a:t>
            </a:fld>
            <a:endParaRPr lang="en-US" altLang="en-US" dirty="0" smtClean="0">
              <a:latin typeface="Arial" pitchFamily="34" charset="0"/>
            </a:endParaRPr>
          </a:p>
        </p:txBody>
      </p:sp>
    </p:spTree>
    <p:extLst>
      <p:ext uri="{BB962C8B-B14F-4D97-AF65-F5344CB8AC3E}">
        <p14:creationId xmlns:p14="http://schemas.microsoft.com/office/powerpoint/2010/main" val="268808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b="1" dirty="0" smtClean="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27</a:t>
            </a:fld>
            <a:endParaRPr lang="en-US" dirty="0"/>
          </a:p>
        </p:txBody>
      </p:sp>
    </p:spTree>
    <p:extLst>
      <p:ext uri="{BB962C8B-B14F-4D97-AF65-F5344CB8AC3E}">
        <p14:creationId xmlns:p14="http://schemas.microsoft.com/office/powerpoint/2010/main" val="203145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28</a:t>
            </a:fld>
            <a:endParaRPr lang="en-US" dirty="0"/>
          </a:p>
        </p:txBody>
      </p:sp>
    </p:spTree>
    <p:extLst>
      <p:ext uri="{BB962C8B-B14F-4D97-AF65-F5344CB8AC3E}">
        <p14:creationId xmlns:p14="http://schemas.microsoft.com/office/powerpoint/2010/main" val="134187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30</a:t>
            </a:fld>
            <a:endParaRPr lang="en-US" dirty="0"/>
          </a:p>
        </p:txBody>
      </p:sp>
    </p:spTree>
    <p:extLst>
      <p:ext uri="{BB962C8B-B14F-4D97-AF65-F5344CB8AC3E}">
        <p14:creationId xmlns:p14="http://schemas.microsoft.com/office/powerpoint/2010/main" val="224285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3</a:t>
            </a:fld>
            <a:endParaRPr lang="en-US" dirty="0"/>
          </a:p>
        </p:txBody>
      </p:sp>
    </p:spTree>
    <p:extLst>
      <p:ext uri="{BB962C8B-B14F-4D97-AF65-F5344CB8AC3E}">
        <p14:creationId xmlns:p14="http://schemas.microsoft.com/office/powerpoint/2010/main" val="321950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B950F24-7052-4EC2-8A51-8FCFD6DE67C7}" type="slidenum">
              <a:rPr lang="en-US" smtClean="0"/>
              <a:pPr>
                <a:defRPr/>
              </a:pPr>
              <a:t>4</a:t>
            </a:fld>
            <a:endParaRPr lang="en-US" dirty="0"/>
          </a:p>
        </p:txBody>
      </p:sp>
    </p:spTree>
    <p:extLst>
      <p:ext uri="{BB962C8B-B14F-4D97-AF65-F5344CB8AC3E}">
        <p14:creationId xmlns:p14="http://schemas.microsoft.com/office/powerpoint/2010/main" val="104960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6</a:t>
            </a:fld>
            <a:endParaRPr lang="en-US" dirty="0"/>
          </a:p>
        </p:txBody>
      </p:sp>
    </p:spTree>
    <p:extLst>
      <p:ext uri="{BB962C8B-B14F-4D97-AF65-F5344CB8AC3E}">
        <p14:creationId xmlns:p14="http://schemas.microsoft.com/office/powerpoint/2010/main" val="147014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7</a:t>
            </a:fld>
            <a:endParaRPr lang="en-US" dirty="0"/>
          </a:p>
        </p:txBody>
      </p:sp>
    </p:spTree>
    <p:extLst>
      <p:ext uri="{BB962C8B-B14F-4D97-AF65-F5344CB8AC3E}">
        <p14:creationId xmlns:p14="http://schemas.microsoft.com/office/powerpoint/2010/main" val="332194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11</a:t>
            </a:fld>
            <a:endParaRPr lang="en-US" dirty="0"/>
          </a:p>
        </p:txBody>
      </p:sp>
    </p:spTree>
    <p:extLst>
      <p:ext uri="{BB962C8B-B14F-4D97-AF65-F5344CB8AC3E}">
        <p14:creationId xmlns:p14="http://schemas.microsoft.com/office/powerpoint/2010/main" val="425244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144" eaLnBrk="0" hangingPunct="0">
              <a:defRPr>
                <a:solidFill>
                  <a:schemeClr val="tx1"/>
                </a:solidFill>
                <a:latin typeface="Tahoma" pitchFamily="34" charset="0"/>
                <a:cs typeface="Arial" pitchFamily="34" charset="0"/>
              </a:defRPr>
            </a:lvl1pPr>
            <a:lvl2pPr marL="777943" indent="-299209" defTabSz="954144" eaLnBrk="0" hangingPunct="0">
              <a:defRPr>
                <a:solidFill>
                  <a:schemeClr val="tx1"/>
                </a:solidFill>
                <a:latin typeface="Tahoma" pitchFamily="34" charset="0"/>
                <a:cs typeface="Arial" pitchFamily="34" charset="0"/>
              </a:defRPr>
            </a:lvl2pPr>
            <a:lvl3pPr marL="1196835" indent="-239367" defTabSz="954144" eaLnBrk="0" hangingPunct="0">
              <a:defRPr>
                <a:solidFill>
                  <a:schemeClr val="tx1"/>
                </a:solidFill>
                <a:latin typeface="Tahoma" pitchFamily="34" charset="0"/>
                <a:cs typeface="Arial" pitchFamily="34" charset="0"/>
              </a:defRPr>
            </a:lvl3pPr>
            <a:lvl4pPr marL="1675569" indent="-239367" defTabSz="954144" eaLnBrk="0" hangingPunct="0">
              <a:defRPr>
                <a:solidFill>
                  <a:schemeClr val="tx1"/>
                </a:solidFill>
                <a:latin typeface="Tahoma" pitchFamily="34" charset="0"/>
                <a:cs typeface="Arial" pitchFamily="34" charset="0"/>
              </a:defRPr>
            </a:lvl4pPr>
            <a:lvl5pPr marL="2154304" indent="-239367" defTabSz="954144" eaLnBrk="0" hangingPunct="0">
              <a:defRPr>
                <a:solidFill>
                  <a:schemeClr val="tx1"/>
                </a:solidFill>
                <a:latin typeface="Tahoma" pitchFamily="34" charset="0"/>
                <a:cs typeface="Arial" pitchFamily="34" charset="0"/>
              </a:defRPr>
            </a:lvl5pPr>
            <a:lvl6pPr marL="2633038" indent="-239367" algn="ctr" defTabSz="954144" eaLnBrk="0" fontAlgn="base" hangingPunct="0">
              <a:spcBef>
                <a:spcPct val="0"/>
              </a:spcBef>
              <a:spcAft>
                <a:spcPct val="0"/>
              </a:spcAft>
              <a:defRPr>
                <a:solidFill>
                  <a:schemeClr val="tx1"/>
                </a:solidFill>
                <a:latin typeface="Tahoma" pitchFamily="34" charset="0"/>
                <a:cs typeface="Arial" pitchFamily="34" charset="0"/>
              </a:defRPr>
            </a:lvl6pPr>
            <a:lvl7pPr marL="3111772" indent="-239367" algn="ctr" defTabSz="954144" eaLnBrk="0" fontAlgn="base" hangingPunct="0">
              <a:spcBef>
                <a:spcPct val="0"/>
              </a:spcBef>
              <a:spcAft>
                <a:spcPct val="0"/>
              </a:spcAft>
              <a:defRPr>
                <a:solidFill>
                  <a:schemeClr val="tx1"/>
                </a:solidFill>
                <a:latin typeface="Tahoma" pitchFamily="34" charset="0"/>
                <a:cs typeface="Arial" pitchFamily="34" charset="0"/>
              </a:defRPr>
            </a:lvl7pPr>
            <a:lvl8pPr marL="3590506" indent="-239367" algn="ctr" defTabSz="954144" eaLnBrk="0" fontAlgn="base" hangingPunct="0">
              <a:spcBef>
                <a:spcPct val="0"/>
              </a:spcBef>
              <a:spcAft>
                <a:spcPct val="0"/>
              </a:spcAft>
              <a:defRPr>
                <a:solidFill>
                  <a:schemeClr val="tx1"/>
                </a:solidFill>
                <a:latin typeface="Tahoma" pitchFamily="34" charset="0"/>
                <a:cs typeface="Arial" pitchFamily="34" charset="0"/>
              </a:defRPr>
            </a:lvl8pPr>
            <a:lvl9pPr marL="4069240" indent="-239367" algn="ctr" defTabSz="954144"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26EDD9B-A296-4BD3-987B-1E2534E7EC14}" type="slidenum">
              <a:rPr lang="en-US" smtClean="0">
                <a:solidFill>
                  <a:srgbClr val="000000"/>
                </a:solidFill>
                <a:latin typeface="Arial" pitchFamily="34" charset="0"/>
              </a:rPr>
              <a:pPr eaLnBrk="1" hangingPunct="1"/>
              <a:t>13</a:t>
            </a:fld>
            <a:endParaRPr lang="en-US" dirty="0" smtClean="0">
              <a:solidFill>
                <a:srgbClr val="000000"/>
              </a:solidFill>
              <a:latin typeface="Arial" pitchFamily="34" charset="0"/>
            </a:endParaRPr>
          </a:p>
        </p:txBody>
      </p:sp>
      <p:sp>
        <p:nvSpPr>
          <p:cNvPr id="2" name="Date Placeholder 1"/>
          <p:cNvSpPr>
            <a:spLocks noGrp="1"/>
          </p:cNvSpPr>
          <p:nvPr>
            <p:ph type="dt" idx="10"/>
          </p:nvPr>
        </p:nvSpPr>
        <p:spPr/>
        <p:txBody>
          <a:bodyPr/>
          <a:lstStyle/>
          <a:p>
            <a:pPr>
              <a:defRPr/>
            </a:pPr>
            <a:fld id="{4496096C-8CBF-41EF-AE7E-B9984B4F0D29}" type="datetime1">
              <a:rPr lang="en-US" smtClean="0"/>
              <a:t>3/1/2016</a:t>
            </a:fld>
            <a:endParaRPr lang="en-US" dirty="0"/>
          </a:p>
        </p:txBody>
      </p:sp>
    </p:spTree>
    <p:extLst>
      <p:ext uri="{BB962C8B-B14F-4D97-AF65-F5344CB8AC3E}">
        <p14:creationId xmlns:p14="http://schemas.microsoft.com/office/powerpoint/2010/main" val="6236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144" eaLnBrk="0" hangingPunct="0">
              <a:defRPr>
                <a:solidFill>
                  <a:schemeClr val="tx1"/>
                </a:solidFill>
                <a:latin typeface="Tahoma" pitchFamily="34" charset="0"/>
                <a:cs typeface="Arial" pitchFamily="34" charset="0"/>
              </a:defRPr>
            </a:lvl1pPr>
            <a:lvl2pPr marL="777943" indent="-299209" defTabSz="954144" eaLnBrk="0" hangingPunct="0">
              <a:defRPr>
                <a:solidFill>
                  <a:schemeClr val="tx1"/>
                </a:solidFill>
                <a:latin typeface="Tahoma" pitchFamily="34" charset="0"/>
                <a:cs typeface="Arial" pitchFamily="34" charset="0"/>
              </a:defRPr>
            </a:lvl2pPr>
            <a:lvl3pPr marL="1196835" indent="-239367" defTabSz="954144" eaLnBrk="0" hangingPunct="0">
              <a:defRPr>
                <a:solidFill>
                  <a:schemeClr val="tx1"/>
                </a:solidFill>
                <a:latin typeface="Tahoma" pitchFamily="34" charset="0"/>
                <a:cs typeface="Arial" pitchFamily="34" charset="0"/>
              </a:defRPr>
            </a:lvl3pPr>
            <a:lvl4pPr marL="1675569" indent="-239367" defTabSz="954144" eaLnBrk="0" hangingPunct="0">
              <a:defRPr>
                <a:solidFill>
                  <a:schemeClr val="tx1"/>
                </a:solidFill>
                <a:latin typeface="Tahoma" pitchFamily="34" charset="0"/>
                <a:cs typeface="Arial" pitchFamily="34" charset="0"/>
              </a:defRPr>
            </a:lvl4pPr>
            <a:lvl5pPr marL="2154304" indent="-239367" defTabSz="954144" eaLnBrk="0" hangingPunct="0">
              <a:defRPr>
                <a:solidFill>
                  <a:schemeClr val="tx1"/>
                </a:solidFill>
                <a:latin typeface="Tahoma" pitchFamily="34" charset="0"/>
                <a:cs typeface="Arial" pitchFamily="34" charset="0"/>
              </a:defRPr>
            </a:lvl5pPr>
            <a:lvl6pPr marL="2633038" indent="-239367" algn="ctr" defTabSz="954144" eaLnBrk="0" fontAlgn="base" hangingPunct="0">
              <a:spcBef>
                <a:spcPct val="0"/>
              </a:spcBef>
              <a:spcAft>
                <a:spcPct val="0"/>
              </a:spcAft>
              <a:defRPr>
                <a:solidFill>
                  <a:schemeClr val="tx1"/>
                </a:solidFill>
                <a:latin typeface="Tahoma" pitchFamily="34" charset="0"/>
                <a:cs typeface="Arial" pitchFamily="34" charset="0"/>
              </a:defRPr>
            </a:lvl6pPr>
            <a:lvl7pPr marL="3111772" indent="-239367" algn="ctr" defTabSz="954144" eaLnBrk="0" fontAlgn="base" hangingPunct="0">
              <a:spcBef>
                <a:spcPct val="0"/>
              </a:spcBef>
              <a:spcAft>
                <a:spcPct val="0"/>
              </a:spcAft>
              <a:defRPr>
                <a:solidFill>
                  <a:schemeClr val="tx1"/>
                </a:solidFill>
                <a:latin typeface="Tahoma" pitchFamily="34" charset="0"/>
                <a:cs typeface="Arial" pitchFamily="34" charset="0"/>
              </a:defRPr>
            </a:lvl7pPr>
            <a:lvl8pPr marL="3590506" indent="-239367" algn="ctr" defTabSz="954144" eaLnBrk="0" fontAlgn="base" hangingPunct="0">
              <a:spcBef>
                <a:spcPct val="0"/>
              </a:spcBef>
              <a:spcAft>
                <a:spcPct val="0"/>
              </a:spcAft>
              <a:defRPr>
                <a:solidFill>
                  <a:schemeClr val="tx1"/>
                </a:solidFill>
                <a:latin typeface="Tahoma" pitchFamily="34" charset="0"/>
                <a:cs typeface="Arial" pitchFamily="34" charset="0"/>
              </a:defRPr>
            </a:lvl8pPr>
            <a:lvl9pPr marL="4069240" indent="-239367" algn="ctr" defTabSz="954144"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60A0281-1226-4B91-BF52-46FF476219C5}" type="slidenum">
              <a:rPr lang="en-US" smtClean="0">
                <a:solidFill>
                  <a:srgbClr val="000000"/>
                </a:solidFill>
                <a:latin typeface="Arial" pitchFamily="34" charset="0"/>
              </a:rPr>
              <a:pPr eaLnBrk="1" hangingPunct="1"/>
              <a:t>14</a:t>
            </a:fld>
            <a:endParaRPr lang="en-US" dirty="0" smtClean="0">
              <a:solidFill>
                <a:srgbClr val="000000"/>
              </a:solidFill>
              <a:latin typeface="Arial" pitchFamily="34" charset="0"/>
            </a:endParaRPr>
          </a:p>
        </p:txBody>
      </p:sp>
      <p:sp>
        <p:nvSpPr>
          <p:cNvPr id="2" name="Date Placeholder 1"/>
          <p:cNvSpPr>
            <a:spLocks noGrp="1"/>
          </p:cNvSpPr>
          <p:nvPr>
            <p:ph type="dt" idx="10"/>
          </p:nvPr>
        </p:nvSpPr>
        <p:spPr/>
        <p:txBody>
          <a:bodyPr/>
          <a:lstStyle/>
          <a:p>
            <a:pPr>
              <a:defRPr/>
            </a:pPr>
            <a:fld id="{9B206592-9789-4FC3-B427-B799FA583542}" type="datetime1">
              <a:rPr lang="en-US" smtClean="0"/>
              <a:t>3/1/2016</a:t>
            </a:fld>
            <a:endParaRPr lang="en-US" dirty="0"/>
          </a:p>
        </p:txBody>
      </p:sp>
    </p:spTree>
    <p:extLst>
      <p:ext uri="{BB962C8B-B14F-4D97-AF65-F5344CB8AC3E}">
        <p14:creationId xmlns:p14="http://schemas.microsoft.com/office/powerpoint/2010/main" val="404316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3/1/2016</a:t>
            </a:fld>
            <a:endParaRPr lang="en-US" dirty="0"/>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17</a:t>
            </a:fld>
            <a:endParaRPr lang="en-US" dirty="0"/>
          </a:p>
        </p:txBody>
      </p:sp>
    </p:spTree>
    <p:extLst>
      <p:ext uri="{BB962C8B-B14F-4D97-AF65-F5344CB8AC3E}">
        <p14:creationId xmlns:p14="http://schemas.microsoft.com/office/powerpoint/2010/main" val="405869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038338" name="Rectangle 2"/>
          <p:cNvSpPr>
            <a:spLocks noGrp="1" noChangeArrowheads="1"/>
          </p:cNvSpPr>
          <p:nvPr>
            <p:ph type="ctrTitle"/>
          </p:nvPr>
        </p:nvSpPr>
        <p:spPr>
          <a:xfrm>
            <a:off x="685800" y="2130425"/>
            <a:ext cx="7772400" cy="1470025"/>
          </a:xfrm>
        </p:spPr>
        <p:txBody>
          <a:bodyPr/>
          <a:lstStyle>
            <a:lvl1pPr>
              <a:defRPr sz="5400"/>
            </a:lvl1pPr>
          </a:lstStyle>
          <a:p>
            <a:r>
              <a:rPr lang="en-US"/>
              <a:t>Click to edit Master title style</a:t>
            </a:r>
          </a:p>
        </p:txBody>
      </p:sp>
      <p:sp>
        <p:nvSpPr>
          <p:cNvPr id="1038339" name="Rectangle 3"/>
          <p:cNvSpPr>
            <a:spLocks noGrp="1" noChangeArrowheads="1"/>
          </p:cNvSpPr>
          <p:nvPr>
            <p:ph type="subTitle" idx="1"/>
          </p:nvPr>
        </p:nvSpPr>
        <p:spPr>
          <a:xfrm>
            <a:off x="1371600" y="3886200"/>
            <a:ext cx="6400800" cy="1752600"/>
          </a:xfrm>
        </p:spPr>
        <p:txBody>
          <a:bodyPr/>
          <a:lstStyle>
            <a:lvl1pPr marL="0" indent="0" algn="ctr">
              <a:buFontTx/>
              <a:buNone/>
              <a:defRPr sz="4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9884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7874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76013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855042" name="Rectangle 2"/>
          <p:cNvSpPr>
            <a:spLocks noGrp="1" noChangeArrowheads="1"/>
          </p:cNvSpPr>
          <p:nvPr>
            <p:ph type="ctrTitle"/>
          </p:nvPr>
        </p:nvSpPr>
        <p:spPr>
          <a:xfrm>
            <a:off x="685800" y="2130425"/>
            <a:ext cx="7772400" cy="1470025"/>
          </a:xfrm>
        </p:spPr>
        <p:txBody>
          <a:bodyPr/>
          <a:lstStyle>
            <a:lvl1pPr>
              <a:defRPr sz="5400"/>
            </a:lvl1pPr>
          </a:lstStyle>
          <a:p>
            <a:r>
              <a:rPr lang="en-US"/>
              <a:t>Click to edit Master title style</a:t>
            </a:r>
          </a:p>
        </p:txBody>
      </p:sp>
      <p:sp>
        <p:nvSpPr>
          <p:cNvPr id="85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A472D44-86AD-4214-8421-E8FE19E6700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661515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B3BCA7-C8FA-479F-A114-CD0BA242A13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7290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9E53FD-7122-4080-8D75-A3C734B7D6D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026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0408C3-1D2E-4050-8BAD-29FA0617406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4297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DF1F3B-8532-4222-9C6C-4FEECC34B1F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56468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CE578B-413C-41E5-BDDD-CF4AC5082B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4776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C1CFE4E-F25E-4CA5-8F5F-4CA5CCC7FC0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4994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59827B-8861-40EE-8842-2BEA93209CD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1378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01239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F8F1BB-AEAE-411B-B542-9DE317AA272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3089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347E6-73E3-4A02-B83B-F9218427C15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518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1C385B-FF64-43E4-914C-2D4B3D3D787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8232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9766A4-2E23-4152-A21C-48B3CF241C5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62432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D3714C0-FD37-42F1-BB9C-AD6ABFEC70C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4479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4353D8-01A2-4D01-B445-E3F53B54576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2614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D53F9C7-5EE6-4A31-8558-18F7CDE1CD0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6141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0600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82755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8047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3204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1493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2251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30197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dirty="0"/>
          </a:p>
        </p:txBody>
      </p:sp>
      <p:sp>
        <p:nvSpPr>
          <p:cNvPr id="79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p>
        </p:txBody>
      </p:sp>
      <p:sp>
        <p:nvSpPr>
          <p:cNvPr id="79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847"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8723">
                                            <p:txEl>
                                              <p:pRg st="0" end="0"/>
                                            </p:txEl>
                                          </p:spTgt>
                                        </p:tgtEl>
                                        <p:attrNameLst>
                                          <p:attrName>style.visibility</p:attrName>
                                        </p:attrNameLst>
                                      </p:cBhvr>
                                      <p:to>
                                        <p:strVal val="visible"/>
                                      </p:to>
                                    </p:set>
                                    <p:animEffect transition="in" filter="fade">
                                      <p:cBhvr>
                                        <p:cTn id="7" dur="2000"/>
                                        <p:tgtEl>
                                          <p:spTgt spid="798723">
                                            <p:txEl>
                                              <p:pRg st="0" end="0"/>
                                            </p:txEl>
                                          </p:spTgt>
                                        </p:tgtEl>
                                      </p:cBhvr>
                                    </p:animEffect>
                                    <p:anim calcmode="lin" valueType="num">
                                      <p:cBhvr>
                                        <p:cTn id="8" dur="2000" fill="hold"/>
                                        <p:tgtEl>
                                          <p:spTgt spid="79872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7987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98723">
                                            <p:txEl>
                                              <p:pRg st="1" end="1"/>
                                            </p:txEl>
                                          </p:spTgt>
                                        </p:tgtEl>
                                        <p:attrNameLst>
                                          <p:attrName>style.visibility</p:attrName>
                                        </p:attrNameLst>
                                      </p:cBhvr>
                                      <p:to>
                                        <p:strVal val="visible"/>
                                      </p:to>
                                    </p:set>
                                    <p:animEffect transition="in" filter="fade">
                                      <p:cBhvr>
                                        <p:cTn id="12" dur="500"/>
                                        <p:tgtEl>
                                          <p:spTgt spid="798723">
                                            <p:txEl>
                                              <p:pRg st="1" end="1"/>
                                            </p:txEl>
                                          </p:spTgt>
                                        </p:tgtEl>
                                      </p:cBhvr>
                                    </p:animEffect>
                                    <p:anim calcmode="lin" valueType="num">
                                      <p:cBhvr>
                                        <p:cTn id="13" dur="500" fill="hold"/>
                                        <p:tgtEl>
                                          <p:spTgt spid="79872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987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98723">
                                            <p:txEl>
                                              <p:pRg st="2" end="2"/>
                                            </p:txEl>
                                          </p:spTgt>
                                        </p:tgtEl>
                                        <p:attrNameLst>
                                          <p:attrName>style.visibility</p:attrName>
                                        </p:attrNameLst>
                                      </p:cBhvr>
                                      <p:to>
                                        <p:strVal val="visible"/>
                                      </p:to>
                                    </p:set>
                                    <p:animEffect transition="in" filter="fade">
                                      <p:cBhvr>
                                        <p:cTn id="17" dur="500"/>
                                        <p:tgtEl>
                                          <p:spTgt spid="798723">
                                            <p:txEl>
                                              <p:pRg st="2" end="2"/>
                                            </p:txEl>
                                          </p:spTgt>
                                        </p:tgtEl>
                                      </p:cBhvr>
                                    </p:animEffect>
                                    <p:anim calcmode="lin" valueType="num">
                                      <p:cBhvr>
                                        <p:cTn id="18" dur="500" fill="hold"/>
                                        <p:tgtEl>
                                          <p:spTgt spid="79872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87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98723">
                                            <p:txEl>
                                              <p:pRg st="3" end="3"/>
                                            </p:txEl>
                                          </p:spTgt>
                                        </p:tgtEl>
                                        <p:attrNameLst>
                                          <p:attrName>style.visibility</p:attrName>
                                        </p:attrNameLst>
                                      </p:cBhvr>
                                      <p:to>
                                        <p:strVal val="visible"/>
                                      </p:to>
                                    </p:set>
                                    <p:animEffect transition="in" filter="fade">
                                      <p:cBhvr>
                                        <p:cTn id="22" dur="500"/>
                                        <p:tgtEl>
                                          <p:spTgt spid="798723">
                                            <p:txEl>
                                              <p:pRg st="3" end="3"/>
                                            </p:txEl>
                                          </p:spTgt>
                                        </p:tgtEl>
                                      </p:cBhvr>
                                    </p:animEffect>
                                    <p:anim calcmode="lin" valueType="num">
                                      <p:cBhvr>
                                        <p:cTn id="23" dur="500" fill="hold"/>
                                        <p:tgtEl>
                                          <p:spTgt spid="79872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9872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98723">
                                            <p:txEl>
                                              <p:pRg st="4" end="4"/>
                                            </p:txEl>
                                          </p:spTgt>
                                        </p:tgtEl>
                                        <p:attrNameLst>
                                          <p:attrName>style.visibility</p:attrName>
                                        </p:attrNameLst>
                                      </p:cBhvr>
                                      <p:to>
                                        <p:strVal val="visible"/>
                                      </p:to>
                                    </p:set>
                                    <p:animEffect transition="in" filter="fade">
                                      <p:cBhvr>
                                        <p:cTn id="27" dur="500"/>
                                        <p:tgtEl>
                                          <p:spTgt spid="798723">
                                            <p:txEl>
                                              <p:pRg st="4" end="4"/>
                                            </p:txEl>
                                          </p:spTgt>
                                        </p:tgtEl>
                                      </p:cBhvr>
                                    </p:animEffect>
                                    <p:anim calcmode="lin" valueType="num">
                                      <p:cBhvr>
                                        <p:cTn id="28" dur="500" fill="hold"/>
                                        <p:tgtEl>
                                          <p:spTgt spid="79872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7987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3" grpId="0" build="p">
        <p:tmplLst>
          <p:tmpl lvl="1">
            <p:tnLst>
              <p:par>
                <p:cTn presetID="42" presetClass="entr" presetSubtype="0" fill="hold" nodeType="afterEffect">
                  <p:stCondLst>
                    <p:cond delay="0"/>
                  </p:stCondLst>
                  <p:childTnLst>
                    <p:set>
                      <p:cBhvr>
                        <p:cTn dur="1" fill="hold">
                          <p:stCondLst>
                            <p:cond delay="0"/>
                          </p:stCondLst>
                        </p:cTn>
                        <p:tgtEl>
                          <p:spTgt spid="798723"/>
                        </p:tgtEl>
                        <p:attrNameLst>
                          <p:attrName>style.visibility</p:attrName>
                        </p:attrNameLst>
                      </p:cBhvr>
                      <p:to>
                        <p:strVal val="visible"/>
                      </p:to>
                    </p:set>
                    <p:animEffect transition="in" filter="fade">
                      <p:cBhvr>
                        <p:cTn dur="2000"/>
                        <p:tgtEl>
                          <p:spTgt spid="798723"/>
                        </p:tgtEl>
                      </p:cBhvr>
                    </p:animEffect>
                    <p:anim calcmode="lin" valueType="num">
                      <p:cBhvr>
                        <p:cTn dur="2000" fill="hold"/>
                        <p:tgtEl>
                          <p:spTgt spid="798723"/>
                        </p:tgtEl>
                        <p:attrNameLst>
                          <p:attrName>ppt_x</p:attrName>
                        </p:attrNameLst>
                      </p:cBhvr>
                      <p:tavLst>
                        <p:tav tm="0">
                          <p:val>
                            <p:strVal val="#ppt_x"/>
                          </p:val>
                        </p:tav>
                        <p:tav tm="100000">
                          <p:val>
                            <p:strVal val="#ppt_x"/>
                          </p:val>
                        </p:tav>
                      </p:tavLst>
                    </p:anim>
                    <p:anim calcmode="lin" valueType="num">
                      <p:cBhvr>
                        <p:cTn dur="2000" fill="hold"/>
                        <p:tgtEl>
                          <p:spTgt spid="79872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798723"/>
                        </p:tgtEl>
                        <p:attrNameLst>
                          <p:attrName>style.visibility</p:attrName>
                        </p:attrNameLst>
                      </p:cBhvr>
                      <p:to>
                        <p:strVal val="visible"/>
                      </p:to>
                    </p:set>
                    <p:animEffect transition="in" filter="fade">
                      <p:cBhvr>
                        <p:cTn dur="500"/>
                        <p:tgtEl>
                          <p:spTgt spid="798723"/>
                        </p:tgtEl>
                      </p:cBhvr>
                    </p:animEffect>
                    <p:anim calcmode="lin" valueType="num">
                      <p:cBhvr>
                        <p:cTn dur="500" fill="hold"/>
                        <p:tgtEl>
                          <p:spTgt spid="798723"/>
                        </p:tgtEl>
                        <p:attrNameLst>
                          <p:attrName>ppt_x</p:attrName>
                        </p:attrNameLst>
                      </p:cBhvr>
                      <p:tavLst>
                        <p:tav tm="0">
                          <p:val>
                            <p:strVal val="#ppt_x"/>
                          </p:val>
                        </p:tav>
                        <p:tav tm="100000">
                          <p:val>
                            <p:strVal val="#ppt_x"/>
                          </p:val>
                        </p:tav>
                      </p:tavLst>
                    </p:anim>
                    <p:anim calcmode="lin" valueType="num">
                      <p:cBhvr>
                        <p:cTn dur="500" fill="hold"/>
                        <p:tgtEl>
                          <p:spTgt spid="79872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798723"/>
                        </p:tgtEl>
                        <p:attrNameLst>
                          <p:attrName>style.visibility</p:attrName>
                        </p:attrNameLst>
                      </p:cBhvr>
                      <p:to>
                        <p:strVal val="visible"/>
                      </p:to>
                    </p:set>
                    <p:animEffect transition="in" filter="fade">
                      <p:cBhvr>
                        <p:cTn dur="500"/>
                        <p:tgtEl>
                          <p:spTgt spid="798723"/>
                        </p:tgtEl>
                      </p:cBhvr>
                    </p:animEffect>
                    <p:anim calcmode="lin" valueType="num">
                      <p:cBhvr>
                        <p:cTn dur="500" fill="hold"/>
                        <p:tgtEl>
                          <p:spTgt spid="798723"/>
                        </p:tgtEl>
                        <p:attrNameLst>
                          <p:attrName>ppt_x</p:attrName>
                        </p:attrNameLst>
                      </p:cBhvr>
                      <p:tavLst>
                        <p:tav tm="0">
                          <p:val>
                            <p:strVal val="#ppt_x"/>
                          </p:val>
                        </p:tav>
                        <p:tav tm="100000">
                          <p:val>
                            <p:strVal val="#ppt_x"/>
                          </p:val>
                        </p:tav>
                      </p:tavLst>
                    </p:anim>
                    <p:anim calcmode="lin" valueType="num">
                      <p:cBhvr>
                        <p:cTn dur="500" fill="hold"/>
                        <p:tgtEl>
                          <p:spTgt spid="79872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798723"/>
                        </p:tgtEl>
                        <p:attrNameLst>
                          <p:attrName>style.visibility</p:attrName>
                        </p:attrNameLst>
                      </p:cBhvr>
                      <p:to>
                        <p:strVal val="visible"/>
                      </p:to>
                    </p:set>
                    <p:animEffect transition="in" filter="fade">
                      <p:cBhvr>
                        <p:cTn dur="500"/>
                        <p:tgtEl>
                          <p:spTgt spid="798723"/>
                        </p:tgtEl>
                      </p:cBhvr>
                    </p:animEffect>
                    <p:anim calcmode="lin" valueType="num">
                      <p:cBhvr>
                        <p:cTn dur="500" fill="hold"/>
                        <p:tgtEl>
                          <p:spTgt spid="798723"/>
                        </p:tgtEl>
                        <p:attrNameLst>
                          <p:attrName>ppt_x</p:attrName>
                        </p:attrNameLst>
                      </p:cBhvr>
                      <p:tavLst>
                        <p:tav tm="0">
                          <p:val>
                            <p:strVal val="#ppt_x"/>
                          </p:val>
                        </p:tav>
                        <p:tav tm="100000">
                          <p:val>
                            <p:strVal val="#ppt_x"/>
                          </p:val>
                        </p:tav>
                      </p:tavLst>
                    </p:anim>
                    <p:anim calcmode="lin" valueType="num">
                      <p:cBhvr>
                        <p:cTn dur="500" fill="hold"/>
                        <p:tgtEl>
                          <p:spTgt spid="79872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798723"/>
                        </p:tgtEl>
                        <p:attrNameLst>
                          <p:attrName>style.visibility</p:attrName>
                        </p:attrNameLst>
                      </p:cBhvr>
                      <p:to>
                        <p:strVal val="visible"/>
                      </p:to>
                    </p:set>
                    <p:animEffect transition="in" filter="fade">
                      <p:cBhvr>
                        <p:cTn dur="500"/>
                        <p:tgtEl>
                          <p:spTgt spid="798723"/>
                        </p:tgtEl>
                      </p:cBhvr>
                    </p:animEffect>
                    <p:anim calcmode="lin" valueType="num">
                      <p:cBhvr>
                        <p:cTn dur="500" fill="hold"/>
                        <p:tgtEl>
                          <p:spTgt spid="798723"/>
                        </p:tgtEl>
                        <p:attrNameLst>
                          <p:attrName>ppt_x</p:attrName>
                        </p:attrNameLst>
                      </p:cBhvr>
                      <p:tavLst>
                        <p:tav tm="0">
                          <p:val>
                            <p:strVal val="#ppt_x"/>
                          </p:val>
                        </p:tav>
                        <p:tav tm="100000">
                          <p:val>
                            <p:strVal val="#ppt_x"/>
                          </p:val>
                        </p:tav>
                      </p:tavLst>
                    </p:anim>
                    <p:anim calcmode="lin" valueType="num">
                      <p:cBhvr>
                        <p:cTn dur="500" fill="hold"/>
                        <p:tgtEl>
                          <p:spTgt spid="798723"/>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540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5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solidFill>
                  <a:schemeClr val="bg1"/>
                </a:solidFill>
                <a:effectLst/>
                <a:latin typeface="+mn-lt"/>
              </a:defRPr>
            </a:lvl1pPr>
          </a:lstStyle>
          <a:p>
            <a:pPr algn="l">
              <a:defRPr/>
            </a:pPr>
            <a:endParaRPr lang="en-US" dirty="0">
              <a:solidFill>
                <a:srgbClr val="FFFFFF"/>
              </a:solidFill>
            </a:endParaRPr>
          </a:p>
        </p:txBody>
      </p:sp>
      <p:sp>
        <p:nvSpPr>
          <p:cNvPr id="85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solidFill>
                  <a:schemeClr val="bg1"/>
                </a:solidFill>
                <a:effectLst/>
                <a:latin typeface="+mn-lt"/>
              </a:defRPr>
            </a:lvl1pPr>
          </a:lstStyle>
          <a:p>
            <a:pPr>
              <a:defRPr/>
            </a:pPr>
            <a:endParaRPr lang="en-US" dirty="0">
              <a:solidFill>
                <a:srgbClr val="FFFFFF"/>
              </a:solidFill>
            </a:endParaRPr>
          </a:p>
        </p:txBody>
      </p:sp>
      <p:sp>
        <p:nvSpPr>
          <p:cNvPr id="85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solidFill>
                  <a:schemeClr val="bg1"/>
                </a:solidFill>
                <a:effectLst/>
                <a:latin typeface="+mn-lt"/>
              </a:defRPr>
            </a:lvl1pPr>
          </a:lstStyle>
          <a:p>
            <a:pPr>
              <a:defRPr/>
            </a:pPr>
            <a:fld id="{9E57A984-45A7-41D7-8D4E-C335D005DF6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8408415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Effect transition="in" filter="fade">
                                      <p:cBhvr>
                                        <p:cTn id="7" dur="1000"/>
                                        <p:tgtEl>
                                          <p:spTgt spid="854019">
                                            <p:txEl>
                                              <p:pRg st="0" end="0"/>
                                            </p:txEl>
                                          </p:spTgt>
                                        </p:tgtEl>
                                      </p:cBhvr>
                                    </p:animEffect>
                                    <p:anim calcmode="lin" valueType="num">
                                      <p:cBhvr>
                                        <p:cTn id="8" dur="1000" fill="hold"/>
                                        <p:tgtEl>
                                          <p:spTgt spid="8540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540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54019">
                                            <p:txEl>
                                              <p:pRg st="1" end="1"/>
                                            </p:txEl>
                                          </p:spTgt>
                                        </p:tgtEl>
                                        <p:attrNameLst>
                                          <p:attrName>style.visibility</p:attrName>
                                        </p:attrNameLst>
                                      </p:cBhvr>
                                      <p:to>
                                        <p:strVal val="visible"/>
                                      </p:to>
                                    </p:set>
                                    <p:animEffect transition="in" filter="fade">
                                      <p:cBhvr>
                                        <p:cTn id="12" dur="1000"/>
                                        <p:tgtEl>
                                          <p:spTgt spid="854019">
                                            <p:txEl>
                                              <p:pRg st="1" end="1"/>
                                            </p:txEl>
                                          </p:spTgt>
                                        </p:tgtEl>
                                      </p:cBhvr>
                                    </p:animEffect>
                                    <p:anim calcmode="lin" valueType="num">
                                      <p:cBhvr>
                                        <p:cTn id="13" dur="1000" fill="hold"/>
                                        <p:tgtEl>
                                          <p:spTgt spid="8540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5401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54019">
                                            <p:txEl>
                                              <p:pRg st="2" end="2"/>
                                            </p:txEl>
                                          </p:spTgt>
                                        </p:tgtEl>
                                        <p:attrNameLst>
                                          <p:attrName>style.visibility</p:attrName>
                                        </p:attrNameLst>
                                      </p:cBhvr>
                                      <p:to>
                                        <p:strVal val="visible"/>
                                      </p:to>
                                    </p:set>
                                    <p:animEffect transition="in" filter="fade">
                                      <p:cBhvr>
                                        <p:cTn id="17" dur="1000"/>
                                        <p:tgtEl>
                                          <p:spTgt spid="854019">
                                            <p:txEl>
                                              <p:pRg st="2" end="2"/>
                                            </p:txEl>
                                          </p:spTgt>
                                        </p:tgtEl>
                                      </p:cBhvr>
                                    </p:animEffect>
                                    <p:anim calcmode="lin" valueType="num">
                                      <p:cBhvr>
                                        <p:cTn id="18" dur="1000" fill="hold"/>
                                        <p:tgtEl>
                                          <p:spTgt spid="8540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540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54019">
                                            <p:txEl>
                                              <p:pRg st="3" end="3"/>
                                            </p:txEl>
                                          </p:spTgt>
                                        </p:tgtEl>
                                        <p:attrNameLst>
                                          <p:attrName>style.visibility</p:attrName>
                                        </p:attrNameLst>
                                      </p:cBhvr>
                                      <p:to>
                                        <p:strVal val="visible"/>
                                      </p:to>
                                    </p:set>
                                    <p:animEffect transition="in" filter="fade">
                                      <p:cBhvr>
                                        <p:cTn id="22" dur="1000"/>
                                        <p:tgtEl>
                                          <p:spTgt spid="854019">
                                            <p:txEl>
                                              <p:pRg st="3" end="3"/>
                                            </p:txEl>
                                          </p:spTgt>
                                        </p:tgtEl>
                                      </p:cBhvr>
                                    </p:animEffect>
                                    <p:anim calcmode="lin" valueType="num">
                                      <p:cBhvr>
                                        <p:cTn id="23" dur="1000" fill="hold"/>
                                        <p:tgtEl>
                                          <p:spTgt spid="8540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5401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4019">
                                            <p:txEl>
                                              <p:pRg st="4" end="4"/>
                                            </p:txEl>
                                          </p:spTgt>
                                        </p:tgtEl>
                                        <p:attrNameLst>
                                          <p:attrName>style.visibility</p:attrName>
                                        </p:attrNameLst>
                                      </p:cBhvr>
                                      <p:to>
                                        <p:strVal val="visible"/>
                                      </p:to>
                                    </p:set>
                                    <p:animEffect transition="in" filter="fade">
                                      <p:cBhvr>
                                        <p:cTn id="27" dur="1000"/>
                                        <p:tgtEl>
                                          <p:spTgt spid="854019">
                                            <p:txEl>
                                              <p:pRg st="4" end="4"/>
                                            </p:txEl>
                                          </p:spTgt>
                                        </p:tgtEl>
                                      </p:cBhvr>
                                    </p:animEffect>
                                    <p:anim calcmode="lin" valueType="num">
                                      <p:cBhvr>
                                        <p:cTn id="28" dur="1000" fill="hold"/>
                                        <p:tgtEl>
                                          <p:spTgt spid="85401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540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tmplLst>
          <p:tmpl lvl="1">
            <p:tnLst>
              <p:par>
                <p:cTn presetID="42" presetClass="entr" presetSubtype="0" fill="hold" nodeType="withEffect">
                  <p:stCondLst>
                    <p:cond delay="0"/>
                  </p:stCondLst>
                  <p:childTnLst>
                    <p:set>
                      <p:cBhvr>
                        <p:cTn dur="1" fill="hold">
                          <p:stCondLst>
                            <p:cond delay="0"/>
                          </p:stCondLst>
                        </p:cTn>
                        <p:tgtEl>
                          <p:spTgt spid="854019"/>
                        </p:tgtEl>
                        <p:attrNameLst>
                          <p:attrName>style.visibility</p:attrName>
                        </p:attrNameLst>
                      </p:cBhvr>
                      <p:to>
                        <p:strVal val="visible"/>
                      </p:to>
                    </p:set>
                    <p:animEffect transition="in" filter="fade">
                      <p:cBhvr>
                        <p:cTn dur="1000"/>
                        <p:tgtEl>
                          <p:spTgt spid="854019"/>
                        </p:tgtEl>
                      </p:cBhvr>
                    </p:animEffect>
                    <p:anim calcmode="lin" valueType="num">
                      <p:cBhvr>
                        <p:cTn dur="1000" fill="hold"/>
                        <p:tgtEl>
                          <p:spTgt spid="854019"/>
                        </p:tgtEl>
                        <p:attrNameLst>
                          <p:attrName>ppt_x</p:attrName>
                        </p:attrNameLst>
                      </p:cBhvr>
                      <p:tavLst>
                        <p:tav tm="0">
                          <p:val>
                            <p:strVal val="#ppt_x"/>
                          </p:val>
                        </p:tav>
                        <p:tav tm="100000">
                          <p:val>
                            <p:strVal val="#ppt_x"/>
                          </p:val>
                        </p:tav>
                      </p:tavLst>
                    </p:anim>
                    <p:anim calcmode="lin" valueType="num">
                      <p:cBhvr>
                        <p:cTn dur="1000" fill="hold"/>
                        <p:tgtEl>
                          <p:spTgt spid="85401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854019"/>
                        </p:tgtEl>
                        <p:attrNameLst>
                          <p:attrName>style.visibility</p:attrName>
                        </p:attrNameLst>
                      </p:cBhvr>
                      <p:to>
                        <p:strVal val="visible"/>
                      </p:to>
                    </p:set>
                    <p:animEffect transition="in" filter="fade">
                      <p:cBhvr>
                        <p:cTn dur="1000"/>
                        <p:tgtEl>
                          <p:spTgt spid="854019"/>
                        </p:tgtEl>
                      </p:cBhvr>
                    </p:animEffect>
                    <p:anim calcmode="lin" valueType="num">
                      <p:cBhvr>
                        <p:cTn dur="1000" fill="hold"/>
                        <p:tgtEl>
                          <p:spTgt spid="854019"/>
                        </p:tgtEl>
                        <p:attrNameLst>
                          <p:attrName>ppt_x</p:attrName>
                        </p:attrNameLst>
                      </p:cBhvr>
                      <p:tavLst>
                        <p:tav tm="0">
                          <p:val>
                            <p:strVal val="#ppt_x"/>
                          </p:val>
                        </p:tav>
                        <p:tav tm="100000">
                          <p:val>
                            <p:strVal val="#ppt_x"/>
                          </p:val>
                        </p:tav>
                      </p:tavLst>
                    </p:anim>
                    <p:anim calcmode="lin" valueType="num">
                      <p:cBhvr>
                        <p:cTn dur="1000" fill="hold"/>
                        <p:tgtEl>
                          <p:spTgt spid="85401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854019"/>
                        </p:tgtEl>
                        <p:attrNameLst>
                          <p:attrName>style.visibility</p:attrName>
                        </p:attrNameLst>
                      </p:cBhvr>
                      <p:to>
                        <p:strVal val="visible"/>
                      </p:to>
                    </p:set>
                    <p:animEffect transition="in" filter="fade">
                      <p:cBhvr>
                        <p:cTn dur="1000"/>
                        <p:tgtEl>
                          <p:spTgt spid="854019"/>
                        </p:tgtEl>
                      </p:cBhvr>
                    </p:animEffect>
                    <p:anim calcmode="lin" valueType="num">
                      <p:cBhvr>
                        <p:cTn dur="1000" fill="hold"/>
                        <p:tgtEl>
                          <p:spTgt spid="854019"/>
                        </p:tgtEl>
                        <p:attrNameLst>
                          <p:attrName>ppt_x</p:attrName>
                        </p:attrNameLst>
                      </p:cBhvr>
                      <p:tavLst>
                        <p:tav tm="0">
                          <p:val>
                            <p:strVal val="#ppt_x"/>
                          </p:val>
                        </p:tav>
                        <p:tav tm="100000">
                          <p:val>
                            <p:strVal val="#ppt_x"/>
                          </p:val>
                        </p:tav>
                      </p:tavLst>
                    </p:anim>
                    <p:anim calcmode="lin" valueType="num">
                      <p:cBhvr>
                        <p:cTn dur="1000" fill="hold"/>
                        <p:tgtEl>
                          <p:spTgt spid="85401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854019"/>
                        </p:tgtEl>
                        <p:attrNameLst>
                          <p:attrName>style.visibility</p:attrName>
                        </p:attrNameLst>
                      </p:cBhvr>
                      <p:to>
                        <p:strVal val="visible"/>
                      </p:to>
                    </p:set>
                    <p:animEffect transition="in" filter="fade">
                      <p:cBhvr>
                        <p:cTn dur="1000"/>
                        <p:tgtEl>
                          <p:spTgt spid="854019"/>
                        </p:tgtEl>
                      </p:cBhvr>
                    </p:animEffect>
                    <p:anim calcmode="lin" valueType="num">
                      <p:cBhvr>
                        <p:cTn dur="1000" fill="hold"/>
                        <p:tgtEl>
                          <p:spTgt spid="854019"/>
                        </p:tgtEl>
                        <p:attrNameLst>
                          <p:attrName>ppt_x</p:attrName>
                        </p:attrNameLst>
                      </p:cBhvr>
                      <p:tavLst>
                        <p:tav tm="0">
                          <p:val>
                            <p:strVal val="#ppt_x"/>
                          </p:val>
                        </p:tav>
                        <p:tav tm="100000">
                          <p:val>
                            <p:strVal val="#ppt_x"/>
                          </p:val>
                        </p:tav>
                      </p:tavLst>
                    </p:anim>
                    <p:anim calcmode="lin" valueType="num">
                      <p:cBhvr>
                        <p:cTn dur="1000" fill="hold"/>
                        <p:tgtEl>
                          <p:spTgt spid="85401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854019"/>
                        </p:tgtEl>
                        <p:attrNameLst>
                          <p:attrName>style.visibility</p:attrName>
                        </p:attrNameLst>
                      </p:cBhvr>
                      <p:to>
                        <p:strVal val="visible"/>
                      </p:to>
                    </p:set>
                    <p:animEffect transition="in" filter="fade">
                      <p:cBhvr>
                        <p:cTn dur="1000"/>
                        <p:tgtEl>
                          <p:spTgt spid="854019"/>
                        </p:tgtEl>
                      </p:cBhvr>
                    </p:animEffect>
                    <p:anim calcmode="lin" valueType="num">
                      <p:cBhvr>
                        <p:cTn dur="1000" fill="hold"/>
                        <p:tgtEl>
                          <p:spTgt spid="854019"/>
                        </p:tgtEl>
                        <p:attrNameLst>
                          <p:attrName>ppt_x</p:attrName>
                        </p:attrNameLst>
                      </p:cBhvr>
                      <p:tavLst>
                        <p:tav tm="0">
                          <p:val>
                            <p:strVal val="#ppt_x"/>
                          </p:val>
                        </p:tav>
                        <p:tav tm="100000">
                          <p:val>
                            <p:strVal val="#ppt_x"/>
                          </p:val>
                        </p:tav>
                      </p:tavLst>
                    </p:anim>
                    <p:anim calcmode="lin" valueType="num">
                      <p:cBhvr>
                        <p:cTn dur="1000" fill="hold"/>
                        <p:tgtEl>
                          <p:spTgt spid="854019"/>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bg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chemeClr val="bg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chemeClr val="bg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chemeClr val="bg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interstatecompact.org/"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sz="3600" dirty="0" smtClean="0"/>
              <a:t>Interstate Compact </a:t>
            </a:r>
            <a:br>
              <a:rPr lang="en-US" sz="3600" dirty="0" smtClean="0"/>
            </a:br>
            <a:r>
              <a:rPr lang="en-US" sz="3600" dirty="0" smtClean="0"/>
              <a:t>&amp; </a:t>
            </a:r>
            <a:br>
              <a:rPr lang="en-US" sz="3600" dirty="0" smtClean="0"/>
            </a:br>
            <a:r>
              <a:rPr lang="en-US" sz="3600" dirty="0" smtClean="0"/>
              <a:t>Community Corrections</a:t>
            </a:r>
            <a:r>
              <a:rPr lang="en-US" dirty="0" smtClean="0"/>
              <a:t>	</a:t>
            </a:r>
            <a:endParaRPr lang="en-US" dirty="0"/>
          </a:p>
        </p:txBody>
      </p:sp>
      <p:sp>
        <p:nvSpPr>
          <p:cNvPr id="3" name="Subtitle 2"/>
          <p:cNvSpPr>
            <a:spLocks noGrp="1"/>
          </p:cNvSpPr>
          <p:nvPr>
            <p:ph type="subTitle" idx="1"/>
          </p:nvPr>
        </p:nvSpPr>
        <p:spPr/>
        <p:txBody>
          <a:bodyPr/>
          <a:lstStyle/>
          <a:p>
            <a:pPr algn="r"/>
            <a:r>
              <a:rPr lang="en-US" sz="3200" dirty="0" smtClean="0"/>
              <a:t>Tuesday, March 1, 2016</a:t>
            </a:r>
          </a:p>
          <a:p>
            <a:pPr algn="r"/>
            <a:r>
              <a:rPr lang="en-US" sz="3200" dirty="0" smtClean="0"/>
              <a:t>Les Alexander</a:t>
            </a:r>
          </a:p>
          <a:p>
            <a:pPr algn="r"/>
            <a:r>
              <a:rPr lang="en-US" sz="3200" dirty="0" smtClean="0"/>
              <a:t>Turran Blazier</a:t>
            </a:r>
            <a:endParaRPr lang="en-US" sz="3200" dirty="0"/>
          </a:p>
        </p:txBody>
      </p:sp>
    </p:spTree>
    <p:extLst>
      <p:ext uri="{BB962C8B-B14F-4D97-AF65-F5344CB8AC3E}">
        <p14:creationId xmlns:p14="http://schemas.microsoft.com/office/powerpoint/2010/main" val="36595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38150" y="274638"/>
            <a:ext cx="8229600" cy="4525963"/>
          </a:xfrm>
        </p:spPr>
        <p:txBody>
          <a:bodyPr/>
          <a:lstStyle/>
          <a:p>
            <a:r>
              <a:rPr lang="en-US" b="1" dirty="0" smtClean="0"/>
              <a:t>Supervision </a:t>
            </a:r>
            <a:r>
              <a:rPr lang="en-US" dirty="0"/>
              <a:t>- means the oversight exercised by authorities of a sending or receiving state over an offender for a period of time determined by a court or releasing authority, during which time the offender is required to report to or be monitored by supervising authorities, and to comply with regulations and conditions, other than monetary conditions, imposed on the offender at the time of the offender’s release to the community or during the period of supervision in the community</a:t>
            </a:r>
            <a:r>
              <a:rPr lang="en-US" b="1" dirty="0" smtClean="0"/>
              <a:t> </a:t>
            </a:r>
            <a:endParaRPr lang="en-US" b="1" dirty="0"/>
          </a:p>
        </p:txBody>
      </p:sp>
    </p:spTree>
    <p:extLst>
      <p:ext uri="{BB962C8B-B14F-4D97-AF65-F5344CB8AC3E}">
        <p14:creationId xmlns:p14="http://schemas.microsoft.com/office/powerpoint/2010/main" val="306825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0060" y="274638"/>
            <a:ext cx="8229600" cy="4525963"/>
          </a:xfrm>
        </p:spPr>
        <p:txBody>
          <a:bodyPr/>
          <a:lstStyle/>
          <a:p>
            <a:r>
              <a:rPr lang="en-US" b="1" dirty="0" smtClean="0"/>
              <a:t>Warrant </a:t>
            </a:r>
            <a:r>
              <a:rPr lang="en-US" dirty="0"/>
              <a:t>- written order of the court or authorities of a sending or receiving state or other body of competent jurisdiction which is made on behalf of the state, or United States, issued pursuant to statute and/or rule and which commands law enforcement to arrest an offender. The warrant shall be entered in the National Crime Information Center (NCIC) Wanted Person File with a </a:t>
            </a:r>
            <a:r>
              <a:rPr lang="en-US" b="1" u="sng" dirty="0">
                <a:solidFill>
                  <a:srgbClr val="FF0000"/>
                </a:solidFill>
              </a:rPr>
              <a:t>nationwide pick-up radius with no bond amount set</a:t>
            </a:r>
          </a:p>
        </p:txBody>
      </p:sp>
    </p:spTree>
    <p:extLst>
      <p:ext uri="{BB962C8B-B14F-4D97-AF65-F5344CB8AC3E}">
        <p14:creationId xmlns:p14="http://schemas.microsoft.com/office/powerpoint/2010/main" val="2973599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Eligible Supervision</a:t>
            </a:r>
            <a:endParaRPr lang="en-US" dirty="0"/>
          </a:p>
        </p:txBody>
      </p:sp>
      <p:sp>
        <p:nvSpPr>
          <p:cNvPr id="3" name="Content Placeholder 2"/>
          <p:cNvSpPr>
            <a:spLocks noGrp="1"/>
          </p:cNvSpPr>
          <p:nvPr>
            <p:ph idx="1"/>
          </p:nvPr>
        </p:nvSpPr>
        <p:spPr/>
        <p:txBody>
          <a:bodyPr/>
          <a:lstStyle/>
          <a:p>
            <a:r>
              <a:rPr lang="en-US" dirty="0" smtClean="0"/>
              <a:t>Home Detention</a:t>
            </a:r>
          </a:p>
          <a:p>
            <a:r>
              <a:rPr lang="en-US" dirty="0" smtClean="0"/>
              <a:t>Day Reporting</a:t>
            </a:r>
          </a:p>
          <a:p>
            <a:r>
              <a:rPr lang="en-US" dirty="0" smtClean="0"/>
              <a:t>GPS</a:t>
            </a:r>
          </a:p>
          <a:p>
            <a:r>
              <a:rPr lang="en-US" dirty="0" smtClean="0"/>
              <a:t>Alcohol Monitoring</a:t>
            </a:r>
          </a:p>
          <a:p>
            <a:r>
              <a:rPr lang="en-US" dirty="0" smtClean="0"/>
              <a:t>Any other case that has conditions, under any type of community supervision</a:t>
            </a:r>
          </a:p>
          <a:p>
            <a:pPr lvl="1"/>
            <a:r>
              <a:rPr lang="en-US" dirty="0" smtClean="0"/>
              <a:t>Work Release is not eligible.</a:t>
            </a:r>
            <a:endParaRPr lang="en-US" dirty="0"/>
          </a:p>
        </p:txBody>
      </p:sp>
    </p:spTree>
    <p:extLst>
      <p:ext uri="{BB962C8B-B14F-4D97-AF65-F5344CB8AC3E}">
        <p14:creationId xmlns:p14="http://schemas.microsoft.com/office/powerpoint/2010/main" val="2785561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t>Eligible Offenders Must Transfer to Relocate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28481065"/>
              </p:ext>
            </p:extLst>
          </p:nvPr>
        </p:nvGraphicFramePr>
        <p:xfrm>
          <a:off x="304800" y="1457325"/>
          <a:ext cx="8534400" cy="5192714"/>
        </p:xfrm>
        <a:graphic>
          <a:graphicData uri="http://schemas.openxmlformats.org/drawingml/2006/table">
            <a:tbl>
              <a:tblPr firstRow="1" bandRow="1">
                <a:tableStyleId>{EB344D84-9AFB-497E-A393-DC336BA19D2E}</a:tableStyleId>
              </a:tblPr>
              <a:tblGrid>
                <a:gridCol w="4267200"/>
                <a:gridCol w="4267200"/>
              </a:tblGrid>
              <a:tr h="457204">
                <a:tc>
                  <a:txBody>
                    <a:bodyPr/>
                    <a:lstStyle/>
                    <a:p>
                      <a:pPr algn="ctr"/>
                      <a:r>
                        <a:rPr lang="en-US" sz="2400" dirty="0" smtClean="0">
                          <a:solidFill>
                            <a:schemeClr val="bg2"/>
                          </a:solidFill>
                        </a:rPr>
                        <a:t>Eligible Offenders</a:t>
                      </a:r>
                      <a:endParaRPr lang="en-US" sz="24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algn="ctr"/>
                      <a:r>
                        <a:rPr lang="en-US" sz="2400" dirty="0" smtClean="0">
                          <a:solidFill>
                            <a:schemeClr val="bg2"/>
                          </a:solidFill>
                        </a:rPr>
                        <a:t>Non-eligible</a:t>
                      </a:r>
                      <a:r>
                        <a:rPr lang="en-US" sz="2400" baseline="0" dirty="0" smtClean="0">
                          <a:solidFill>
                            <a:schemeClr val="bg2"/>
                          </a:solidFill>
                        </a:rPr>
                        <a:t> O</a:t>
                      </a:r>
                      <a:r>
                        <a:rPr lang="en-US" sz="2400" dirty="0" smtClean="0">
                          <a:solidFill>
                            <a:schemeClr val="bg2"/>
                          </a:solidFill>
                        </a:rPr>
                        <a:t>ffenders</a:t>
                      </a:r>
                      <a:endParaRPr lang="en-US" sz="24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255533">
                <a:tc>
                  <a:txBody>
                    <a:bodyPr/>
                    <a:lstStyle/>
                    <a:p>
                      <a:pPr marL="0" indent="0">
                        <a:buFont typeface="Arial" pitchFamily="34" charset="0"/>
                        <a:buNone/>
                        <a:defRPr/>
                      </a:pPr>
                      <a:r>
                        <a:rPr lang="en-US" sz="2000" dirty="0" smtClean="0">
                          <a:solidFill>
                            <a:schemeClr val="bg2"/>
                          </a:solidFill>
                        </a:rPr>
                        <a:t>All</a:t>
                      </a:r>
                      <a:r>
                        <a:rPr lang="en-US" sz="2000" baseline="0" dirty="0" smtClean="0">
                          <a:solidFill>
                            <a:schemeClr val="bg2"/>
                          </a:solidFill>
                        </a:rPr>
                        <a:t> Felons</a:t>
                      </a:r>
                    </a:p>
                    <a:p>
                      <a:pPr marL="0" indent="0">
                        <a:buFont typeface="Arial" pitchFamily="34" charset="0"/>
                        <a:buNone/>
                        <a:defRPr/>
                      </a:pPr>
                      <a:r>
                        <a:rPr lang="en-US" sz="2000" baseline="0" dirty="0" smtClean="0">
                          <a:solidFill>
                            <a:schemeClr val="bg2"/>
                          </a:solidFill>
                        </a:rPr>
                        <a:t>Certain Misdemeanants </a:t>
                      </a:r>
                      <a:r>
                        <a:rPr lang="en-US" sz="1600" baseline="0" dirty="0" smtClean="0">
                          <a:solidFill>
                            <a:schemeClr val="bg2"/>
                          </a:solidFill>
                        </a:rPr>
                        <a:t>(Rule 2.105)</a:t>
                      </a:r>
                    </a:p>
                    <a:p>
                      <a:pPr marL="457200" lvl="1" indent="0">
                        <a:buFont typeface="Arial" pitchFamily="34" charset="0"/>
                        <a:buNone/>
                        <a:defRPr/>
                      </a:pPr>
                      <a:r>
                        <a:rPr lang="en-US" sz="1600" i="1" dirty="0" smtClean="0">
                          <a:solidFill>
                            <a:schemeClr val="bg2"/>
                          </a:solidFill>
                        </a:rPr>
                        <a:t>Next</a:t>
                      </a:r>
                      <a:r>
                        <a:rPr lang="en-US" sz="1600" i="1" baseline="0" dirty="0" smtClean="0">
                          <a:solidFill>
                            <a:schemeClr val="bg2"/>
                          </a:solidFill>
                        </a:rPr>
                        <a:t> Slide</a:t>
                      </a:r>
                      <a:endParaRPr lang="en-US" sz="1600" i="1" dirty="0" smtClean="0">
                        <a:solidFill>
                          <a:schemeClr val="bg2"/>
                        </a:solidFill>
                      </a:endParaRPr>
                    </a:p>
                    <a:p>
                      <a:endParaRPr lang="en-US" sz="20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solidFill>
                            <a:schemeClr val="bg2"/>
                          </a:solidFill>
                        </a:rPr>
                        <a:t>Certain Misdemeanants </a:t>
                      </a:r>
                      <a:r>
                        <a:rPr lang="en-US" sz="1600" dirty="0" smtClean="0">
                          <a:solidFill>
                            <a:schemeClr val="bg2"/>
                          </a:solidFill>
                        </a:rPr>
                        <a:t>(Rule 2.105)</a:t>
                      </a:r>
                      <a:endParaRPr lang="en-US" sz="1600" u="sng" dirty="0" smtClean="0">
                        <a:solidFill>
                          <a:schemeClr val="bg2"/>
                        </a:solidFill>
                      </a:endParaRPr>
                    </a:p>
                    <a:p>
                      <a:pPr marL="285750" indent="-285750">
                        <a:buFont typeface="Arial" pitchFamily="34" charset="0"/>
                        <a:buChar char="•"/>
                      </a:pPr>
                      <a:endParaRPr lang="en-US" sz="20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131474">
                <a:tc>
                  <a:txBody>
                    <a:bodyPr/>
                    <a:lstStyle/>
                    <a:p>
                      <a:pPr marL="0" indent="0">
                        <a:buFont typeface="Arial" pitchFamily="34" charset="0"/>
                        <a:buNone/>
                        <a:defRPr/>
                      </a:pPr>
                      <a:r>
                        <a:rPr lang="en-US" sz="2000" dirty="0" smtClean="0">
                          <a:solidFill>
                            <a:schemeClr val="bg2"/>
                          </a:solidFill>
                        </a:rPr>
                        <a:t>Deferred Sentences</a:t>
                      </a:r>
                      <a:r>
                        <a:rPr lang="en-US" sz="2000" baseline="0" dirty="0" smtClean="0">
                          <a:solidFill>
                            <a:schemeClr val="bg2"/>
                          </a:solidFill>
                        </a:rPr>
                        <a:t> </a:t>
                      </a:r>
                      <a:r>
                        <a:rPr lang="en-US" sz="1600" baseline="0" dirty="0" smtClean="0">
                          <a:solidFill>
                            <a:schemeClr val="bg2"/>
                          </a:solidFill>
                        </a:rPr>
                        <a:t>(Rule 2.106)</a:t>
                      </a:r>
                    </a:p>
                    <a:p>
                      <a:pPr marL="342900" indent="-342900">
                        <a:buFont typeface="Arial" pitchFamily="34" charset="0"/>
                        <a:buChar char="•"/>
                        <a:defRPr/>
                      </a:pPr>
                      <a:r>
                        <a:rPr lang="en-US" sz="2000" i="1" baseline="0" dirty="0" smtClean="0">
                          <a:solidFill>
                            <a:schemeClr val="bg2"/>
                          </a:solidFill>
                        </a:rPr>
                        <a:t>Is there a finding of guilt?</a:t>
                      </a:r>
                    </a:p>
                    <a:p>
                      <a:pPr marL="342900" indent="-342900">
                        <a:buFont typeface="Arial" pitchFamily="34" charset="0"/>
                        <a:buChar char="•"/>
                        <a:defRPr/>
                      </a:pPr>
                      <a:r>
                        <a:rPr lang="en-US" sz="2000" i="1" baseline="0" dirty="0" smtClean="0">
                          <a:solidFill>
                            <a:schemeClr val="bg2"/>
                          </a:solidFill>
                        </a:rPr>
                        <a:t>Has a plea been entered?</a:t>
                      </a:r>
                    </a:p>
                    <a:p>
                      <a:pPr marL="342900" indent="-342900">
                        <a:buFont typeface="Arial" pitchFamily="34" charset="0"/>
                        <a:buChar char="•"/>
                        <a:defRPr/>
                      </a:pPr>
                      <a:r>
                        <a:rPr lang="en-US" sz="2000" i="1" baseline="0" dirty="0" smtClean="0">
                          <a:solidFill>
                            <a:schemeClr val="bg2"/>
                          </a:solidFill>
                        </a:rPr>
                        <a:t>Given up the right to trial?</a:t>
                      </a:r>
                      <a:endParaRPr lang="en-US" sz="20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buFont typeface="Arial" pitchFamily="34" charset="0"/>
                        <a:buNone/>
                        <a:defRPr/>
                      </a:pPr>
                      <a:r>
                        <a:rPr lang="en-US" sz="2000" dirty="0" smtClean="0">
                          <a:solidFill>
                            <a:schemeClr val="bg2"/>
                          </a:solidFill>
                        </a:rPr>
                        <a:t>Those on work-release</a:t>
                      </a:r>
                      <a:r>
                        <a:rPr lang="en-US" sz="2000" baseline="0" dirty="0" smtClean="0">
                          <a:solidFill>
                            <a:schemeClr val="bg2"/>
                          </a:solidFill>
                        </a:rPr>
                        <a:t> </a:t>
                      </a:r>
                      <a:r>
                        <a:rPr lang="en-US" sz="1600" baseline="0" dirty="0" smtClean="0">
                          <a:solidFill>
                            <a:schemeClr val="bg2"/>
                          </a:solidFill>
                        </a:rPr>
                        <a:t>(Rule 2.107)</a:t>
                      </a:r>
                    </a:p>
                    <a:p>
                      <a:pPr marL="285750" indent="-285750">
                        <a:buFont typeface="Arial" pitchFamily="34" charset="0"/>
                        <a:buChar char="•"/>
                        <a:defRPr/>
                      </a:pPr>
                      <a:r>
                        <a:rPr lang="en-US" sz="2000" baseline="0" dirty="0" smtClean="0">
                          <a:solidFill>
                            <a:schemeClr val="bg2"/>
                          </a:solidFill>
                        </a:rPr>
                        <a:t>Or released under furlough</a:t>
                      </a:r>
                    </a:p>
                    <a:p>
                      <a:pPr marL="285750" indent="-285750">
                        <a:buFont typeface="Arial" pitchFamily="34" charset="0"/>
                        <a:buChar char="•"/>
                        <a:defRPr/>
                      </a:pPr>
                      <a:r>
                        <a:rPr lang="en-US" sz="2000" baseline="0" dirty="0" smtClean="0">
                          <a:solidFill>
                            <a:schemeClr val="bg2"/>
                          </a:solidFill>
                        </a:rPr>
                        <a:t>Or on a pre-parole program</a:t>
                      </a:r>
                    </a:p>
                    <a:p>
                      <a:pPr marL="285750" indent="-285750">
                        <a:buFont typeface="Arial" pitchFamily="34" charset="0"/>
                        <a:buChar char="•"/>
                        <a:defRPr/>
                      </a:pPr>
                      <a:r>
                        <a:rPr lang="en-US" sz="2000" baseline="0" dirty="0" smtClean="0">
                          <a:solidFill>
                            <a:schemeClr val="bg2"/>
                          </a:solidFill>
                        </a:rPr>
                        <a:t>Those on a Pre-Trial Intervention Programs</a:t>
                      </a:r>
                      <a:endParaRPr lang="en-US" sz="2000" dirty="0" smtClean="0">
                        <a:solidFill>
                          <a:schemeClr val="bg2"/>
                        </a:solidFill>
                      </a:endParaRPr>
                    </a:p>
                    <a:p>
                      <a:pPr marL="285750" indent="-285750">
                        <a:buFont typeface="Arial" pitchFamily="34" charset="0"/>
                        <a:buChar char="•"/>
                      </a:pPr>
                      <a:endParaRPr lang="en-US" sz="20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348503">
                <a:tc>
                  <a:txBody>
                    <a:bodyPr/>
                    <a:lstStyle/>
                    <a:p>
                      <a:pPr marL="0" indent="0">
                        <a:buFont typeface="Arial" pitchFamily="34" charset="0"/>
                        <a:buNone/>
                        <a:defRPr/>
                      </a:pPr>
                      <a:r>
                        <a:rPr lang="en-US" sz="2000" dirty="0" smtClean="0">
                          <a:solidFill>
                            <a:schemeClr val="bg2"/>
                          </a:solidFill>
                        </a:rPr>
                        <a:t>“Unsupervised” Offenders requiring monitoring</a:t>
                      </a:r>
                    </a:p>
                    <a:p>
                      <a:pPr marL="342900" indent="-342900">
                        <a:buFont typeface="Arial" pitchFamily="34" charset="0"/>
                        <a:buChar char="•"/>
                        <a:defRPr/>
                      </a:pPr>
                      <a:r>
                        <a:rPr lang="en-US" sz="2000" dirty="0" smtClean="0">
                          <a:solidFill>
                            <a:schemeClr val="bg2"/>
                          </a:solidFill>
                        </a:rPr>
                        <a:t>Bench Probation</a:t>
                      </a:r>
                      <a:endParaRPr lang="en-US" sz="20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buFont typeface="Arial" pitchFamily="34" charset="0"/>
                        <a:buNone/>
                      </a:pPr>
                      <a:r>
                        <a:rPr lang="en-US" sz="2000" dirty="0" smtClean="0">
                          <a:solidFill>
                            <a:schemeClr val="bg2"/>
                          </a:solidFill>
                        </a:rPr>
                        <a:t>Offenders</a:t>
                      </a:r>
                      <a:r>
                        <a:rPr lang="en-US" sz="2000" baseline="0" dirty="0" smtClean="0">
                          <a:solidFill>
                            <a:schemeClr val="bg2"/>
                          </a:solidFill>
                        </a:rPr>
                        <a:t> released on bail</a:t>
                      </a:r>
                      <a:endParaRPr lang="en-US" sz="2000" dirty="0">
                        <a:solidFill>
                          <a:schemeClr val="bg2"/>
                        </a:solidFill>
                      </a:endParaRPr>
                    </a:p>
                  </a:txBody>
                  <a:tcPr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697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4000" dirty="0" smtClean="0"/>
              <a:t>Eligible Misdemeanants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82666958"/>
              </p:ext>
            </p:extLst>
          </p:nvPr>
        </p:nvGraphicFramePr>
        <p:xfrm>
          <a:off x="304800" y="2133600"/>
          <a:ext cx="8534400" cy="3566154"/>
        </p:xfrm>
        <a:graphic>
          <a:graphicData uri="http://schemas.openxmlformats.org/drawingml/2006/table">
            <a:tbl>
              <a:tblPr firstRow="1" bandRow="1">
                <a:tableStyleId>{EB344D84-9AFB-497E-A393-DC336BA19D2E}</a:tableStyleId>
              </a:tblPr>
              <a:tblGrid>
                <a:gridCol w="4267200"/>
                <a:gridCol w="4267200"/>
              </a:tblGrid>
              <a:tr h="457221">
                <a:tc gridSpan="2">
                  <a:txBody>
                    <a:bodyPr/>
                    <a:lstStyle/>
                    <a:p>
                      <a:pPr algn="ctr"/>
                      <a:r>
                        <a:rPr lang="en-US" sz="2400" dirty="0" smtClean="0">
                          <a:solidFill>
                            <a:schemeClr val="bg2"/>
                          </a:solidFill>
                        </a:rPr>
                        <a:t>Sentence =</a:t>
                      </a:r>
                      <a:r>
                        <a:rPr lang="en-US" sz="2400" baseline="0" dirty="0" smtClean="0">
                          <a:solidFill>
                            <a:schemeClr val="bg2"/>
                          </a:solidFill>
                        </a:rPr>
                        <a:t> </a:t>
                      </a:r>
                      <a:r>
                        <a:rPr lang="en-US" sz="2400" dirty="0" smtClean="0">
                          <a:solidFill>
                            <a:schemeClr val="bg2"/>
                          </a:solidFill>
                        </a:rPr>
                        <a:t>1+</a:t>
                      </a:r>
                      <a:r>
                        <a:rPr lang="en-US" sz="2400" baseline="0" dirty="0" smtClean="0">
                          <a:solidFill>
                            <a:schemeClr val="bg2"/>
                          </a:solidFill>
                        </a:rPr>
                        <a:t> years of supervision</a:t>
                      </a:r>
                    </a:p>
                    <a:p>
                      <a:pPr algn="ctr"/>
                      <a:r>
                        <a:rPr lang="en-US" sz="2400" baseline="0" dirty="0" smtClean="0">
                          <a:solidFill>
                            <a:schemeClr val="bg2"/>
                          </a:solidFill>
                        </a:rPr>
                        <a:t>AND</a:t>
                      </a:r>
                      <a:endParaRPr lang="en-US" sz="2400" dirty="0">
                        <a:solidFill>
                          <a:schemeClr val="bg2"/>
                        </a:solidFill>
                      </a:endParaRPr>
                    </a:p>
                  </a:txBody>
                  <a:tcPr marT="45728" marB="4572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hMerge="1">
                  <a:txBody>
                    <a:bodyPr/>
                    <a:lstStyle/>
                    <a:p>
                      <a:pPr algn="ctr"/>
                      <a:endParaRPr lang="en-US" sz="2400" dirty="0">
                        <a:solidFill>
                          <a:schemeClr val="tx1"/>
                        </a:solidFill>
                      </a:endParaRPr>
                    </a:p>
                  </a:txBody>
                  <a:tcPr marT="45729" marB="45729">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60">
                <a:tc gridSpan="2">
                  <a:txBody>
                    <a:bodyPr/>
                    <a:lstStyle/>
                    <a:p>
                      <a:pPr marL="0" indent="0" algn="ctr">
                        <a:buFont typeface="Arial" pitchFamily="34" charset="0"/>
                        <a:buNone/>
                      </a:pPr>
                      <a:r>
                        <a:rPr lang="en-US" sz="2000" dirty="0" smtClean="0">
                          <a:solidFill>
                            <a:schemeClr val="bg2"/>
                          </a:solidFill>
                        </a:rPr>
                        <a:t>Instant</a:t>
                      </a:r>
                      <a:r>
                        <a:rPr lang="en-US" sz="2000" baseline="0" dirty="0" smtClean="0">
                          <a:solidFill>
                            <a:schemeClr val="bg2"/>
                          </a:solidFill>
                        </a:rPr>
                        <a:t> Offense includes one or more:</a:t>
                      </a:r>
                      <a:endParaRPr lang="en-US" sz="2000" dirty="0">
                        <a:solidFill>
                          <a:schemeClr val="bg2"/>
                        </a:solidFill>
                      </a:endParaRPr>
                    </a:p>
                  </a:txBody>
                  <a:tcPr marT="45728" marB="4572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marL="285750" indent="-285750">
                        <a:buFont typeface="Arial" pitchFamily="34" charset="0"/>
                        <a:buChar char="•"/>
                      </a:pPr>
                      <a:endParaRPr lang="en-US" sz="2000" dirty="0"/>
                    </a:p>
                  </a:txBody>
                  <a:tcPr marT="45729" marB="45729">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6354">
                <a:tc>
                  <a:txBody>
                    <a:bodyPr/>
                    <a:lstStyle/>
                    <a:p>
                      <a:pPr marL="342900" indent="-342900">
                        <a:buFont typeface="Wingdings" pitchFamily="2" charset="2"/>
                        <a:buChar char="Ø"/>
                        <a:defRPr/>
                      </a:pPr>
                      <a:r>
                        <a:rPr lang="en-US" sz="2000" dirty="0" smtClean="0">
                          <a:solidFill>
                            <a:schemeClr val="bg2"/>
                          </a:solidFill>
                        </a:rPr>
                        <a:t>Person</a:t>
                      </a:r>
                      <a:r>
                        <a:rPr lang="en-US" sz="2000" baseline="0" dirty="0" smtClean="0">
                          <a:solidFill>
                            <a:schemeClr val="bg2"/>
                          </a:solidFill>
                        </a:rPr>
                        <a:t> incurred direct or threatened physical or psychological harm.</a:t>
                      </a:r>
                    </a:p>
                  </a:txBody>
                  <a:tcPr marT="45728" marB="4572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342900" indent="-342900">
                        <a:buFont typeface="Wingdings" pitchFamily="2" charset="2"/>
                        <a:buChar char="Ø"/>
                        <a:defRPr/>
                      </a:pPr>
                      <a:r>
                        <a:rPr lang="en-US" sz="2000" dirty="0" smtClean="0">
                          <a:solidFill>
                            <a:schemeClr val="bg2"/>
                          </a:solidFill>
                        </a:rPr>
                        <a:t>2</a:t>
                      </a:r>
                      <a:r>
                        <a:rPr lang="en-US" sz="2000" baseline="30000" dirty="0" smtClean="0">
                          <a:solidFill>
                            <a:schemeClr val="bg2"/>
                          </a:solidFill>
                        </a:rPr>
                        <a:t>nd</a:t>
                      </a:r>
                      <a:r>
                        <a:rPr lang="en-US" sz="2000" dirty="0" smtClean="0">
                          <a:solidFill>
                            <a:schemeClr val="bg2"/>
                          </a:solidFill>
                        </a:rPr>
                        <a:t> or subsequent offense of driving</a:t>
                      </a:r>
                      <a:r>
                        <a:rPr lang="en-US" sz="2000" baseline="0" dirty="0" smtClean="0">
                          <a:solidFill>
                            <a:schemeClr val="bg2"/>
                          </a:solidFill>
                        </a:rPr>
                        <a:t> while impaired by drugs or alcohol</a:t>
                      </a:r>
                      <a:endParaRPr lang="en-US" sz="2000" dirty="0" smtClean="0">
                        <a:solidFill>
                          <a:schemeClr val="bg2"/>
                        </a:solidFill>
                      </a:endParaRPr>
                    </a:p>
                  </a:txBody>
                  <a:tcPr marT="45728" marB="4572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990564">
                <a:tc>
                  <a:txBody>
                    <a:bodyPr/>
                    <a:lstStyle/>
                    <a:p>
                      <a:pPr marL="342900" indent="-342900">
                        <a:buFont typeface="Wingdings" pitchFamily="2" charset="2"/>
                        <a:buChar char="Ø"/>
                        <a:defRPr/>
                      </a:pPr>
                      <a:r>
                        <a:rPr lang="en-US" sz="2000" dirty="0" smtClean="0">
                          <a:solidFill>
                            <a:schemeClr val="bg2"/>
                          </a:solidFill>
                        </a:rPr>
                        <a:t>Use or possession of a firearm involved.</a:t>
                      </a:r>
                      <a:endParaRPr lang="en-US" sz="2000" dirty="0">
                        <a:solidFill>
                          <a:schemeClr val="bg2"/>
                        </a:solidFill>
                      </a:endParaRPr>
                    </a:p>
                  </a:txBody>
                  <a:tcPr marT="45728" marB="4572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342900" indent="-342900">
                        <a:buFont typeface="Wingdings" pitchFamily="2" charset="2"/>
                        <a:buChar char="Ø"/>
                      </a:pPr>
                      <a:r>
                        <a:rPr lang="en-US" sz="2000" dirty="0" smtClean="0">
                          <a:solidFill>
                            <a:schemeClr val="bg2"/>
                          </a:solidFill>
                        </a:rPr>
                        <a:t>Sex offense</a:t>
                      </a:r>
                      <a:r>
                        <a:rPr lang="en-US" sz="2000" baseline="0" dirty="0" smtClean="0">
                          <a:solidFill>
                            <a:schemeClr val="bg2"/>
                          </a:solidFill>
                        </a:rPr>
                        <a:t> requiring registration in the sending state</a:t>
                      </a:r>
                      <a:endParaRPr lang="en-US" sz="2000" dirty="0">
                        <a:solidFill>
                          <a:schemeClr val="bg2"/>
                        </a:solidFill>
                      </a:endParaRPr>
                    </a:p>
                  </a:txBody>
                  <a:tcPr marT="45728" marB="4572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13330" name="TextBox 2"/>
          <p:cNvSpPr txBox="1">
            <a:spLocks noChangeArrowheads="1"/>
          </p:cNvSpPr>
          <p:nvPr/>
        </p:nvSpPr>
        <p:spPr bwMode="auto">
          <a:xfrm>
            <a:off x="6400800" y="59436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r>
              <a:rPr lang="en-US" dirty="0"/>
              <a:t>Rule 2.105</a:t>
            </a:r>
          </a:p>
        </p:txBody>
      </p:sp>
    </p:spTree>
    <p:extLst>
      <p:ext uri="{BB962C8B-B14F-4D97-AF65-F5344CB8AC3E}">
        <p14:creationId xmlns:p14="http://schemas.microsoft.com/office/powerpoint/2010/main" val="2809485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457200" y="274638"/>
            <a:ext cx="8229600" cy="715962"/>
          </a:xfrm>
        </p:spPr>
        <p:txBody>
          <a:bodyPr/>
          <a:lstStyle/>
          <a:p>
            <a:pPr eaLnBrk="1" hangingPunct="1">
              <a:defRPr/>
            </a:pPr>
            <a:r>
              <a:rPr lang="en-US" sz="2800" b="0" dirty="0" smtClean="0"/>
              <a:t>Eligibility for Transfer Part I: Nature of Offense</a:t>
            </a:r>
          </a:p>
        </p:txBody>
      </p:sp>
      <p:sp>
        <p:nvSpPr>
          <p:cNvPr id="39939" name="AutoShape 3"/>
          <p:cNvSpPr>
            <a:spLocks noChangeArrowheads="1"/>
          </p:cNvSpPr>
          <p:nvPr/>
        </p:nvSpPr>
        <p:spPr bwMode="auto">
          <a:xfrm>
            <a:off x="2057400" y="2438400"/>
            <a:ext cx="1722438" cy="490538"/>
          </a:xfrm>
          <a:prstGeom prst="flowChartTerminator">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800" dirty="0">
                <a:solidFill>
                  <a:srgbClr val="000000"/>
                </a:solidFill>
              </a:rPr>
              <a:t>Misdemeanor</a:t>
            </a:r>
          </a:p>
        </p:txBody>
      </p:sp>
      <p:sp>
        <p:nvSpPr>
          <p:cNvPr id="39940" name="AutoShape 4"/>
          <p:cNvSpPr>
            <a:spLocks noChangeArrowheads="1"/>
          </p:cNvSpPr>
          <p:nvPr/>
        </p:nvSpPr>
        <p:spPr bwMode="auto">
          <a:xfrm>
            <a:off x="2057400" y="5334000"/>
            <a:ext cx="1676400" cy="500063"/>
          </a:xfrm>
          <a:prstGeom prst="flowChartTerminator">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800" dirty="0">
                <a:solidFill>
                  <a:srgbClr val="000000"/>
                </a:solidFill>
              </a:rPr>
              <a:t>Felony</a:t>
            </a:r>
          </a:p>
        </p:txBody>
      </p:sp>
      <p:sp>
        <p:nvSpPr>
          <p:cNvPr id="39941" name="AutoShape 5"/>
          <p:cNvSpPr>
            <a:spLocks noChangeArrowheads="1"/>
          </p:cNvSpPr>
          <p:nvPr/>
        </p:nvSpPr>
        <p:spPr bwMode="auto">
          <a:xfrm>
            <a:off x="4670425" y="990600"/>
            <a:ext cx="1565275" cy="401638"/>
          </a:xfrm>
          <a:prstGeom prst="flowChartTerminator">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Physical Harm?</a:t>
            </a:r>
          </a:p>
        </p:txBody>
      </p:sp>
      <p:sp>
        <p:nvSpPr>
          <p:cNvPr id="39942" name="AutoShape 6"/>
          <p:cNvSpPr>
            <a:spLocks noChangeArrowheads="1"/>
          </p:cNvSpPr>
          <p:nvPr/>
        </p:nvSpPr>
        <p:spPr bwMode="auto">
          <a:xfrm>
            <a:off x="4594225" y="1524000"/>
            <a:ext cx="1714500" cy="401638"/>
          </a:xfrm>
          <a:prstGeom prst="flowChartTerminator">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Firearm Offense?</a:t>
            </a:r>
          </a:p>
        </p:txBody>
      </p:sp>
      <p:sp>
        <p:nvSpPr>
          <p:cNvPr id="39943" name="AutoShape 7"/>
          <p:cNvSpPr>
            <a:spLocks noChangeArrowheads="1"/>
          </p:cNvSpPr>
          <p:nvPr/>
        </p:nvSpPr>
        <p:spPr bwMode="auto">
          <a:xfrm>
            <a:off x="4614863" y="2057400"/>
            <a:ext cx="1760537" cy="401638"/>
          </a:xfrm>
          <a:prstGeom prst="flowChartTerminator">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2nd Offense DUI?</a:t>
            </a:r>
          </a:p>
        </p:txBody>
      </p:sp>
      <p:cxnSp>
        <p:nvCxnSpPr>
          <p:cNvPr id="39944" name="AutoShape 8"/>
          <p:cNvCxnSpPr>
            <a:cxnSpLocks noChangeShapeType="1"/>
            <a:stCxn id="39939" idx="3"/>
            <a:endCxn id="39941" idx="1"/>
          </p:cNvCxnSpPr>
          <p:nvPr/>
        </p:nvCxnSpPr>
        <p:spPr bwMode="auto">
          <a:xfrm flipV="1">
            <a:off x="3779838" y="1192213"/>
            <a:ext cx="890587" cy="14922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45" name="AutoShape 9"/>
          <p:cNvCxnSpPr>
            <a:cxnSpLocks noChangeShapeType="1"/>
            <a:stCxn id="39939" idx="3"/>
            <a:endCxn id="39942" idx="1"/>
          </p:cNvCxnSpPr>
          <p:nvPr/>
        </p:nvCxnSpPr>
        <p:spPr bwMode="auto">
          <a:xfrm flipV="1">
            <a:off x="3779838" y="1725613"/>
            <a:ext cx="814387" cy="9588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46" name="AutoShape 10"/>
          <p:cNvCxnSpPr>
            <a:cxnSpLocks noChangeShapeType="1"/>
            <a:stCxn id="39939" idx="3"/>
            <a:endCxn id="39943" idx="1"/>
          </p:cNvCxnSpPr>
          <p:nvPr/>
        </p:nvCxnSpPr>
        <p:spPr bwMode="auto">
          <a:xfrm flipV="1">
            <a:off x="3779838" y="2259013"/>
            <a:ext cx="835025" cy="4254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47" name="AutoShape 11"/>
          <p:cNvSpPr>
            <a:spLocks noChangeArrowheads="1"/>
          </p:cNvSpPr>
          <p:nvPr/>
        </p:nvSpPr>
        <p:spPr bwMode="auto">
          <a:xfrm>
            <a:off x="4746625" y="2590800"/>
            <a:ext cx="1379538" cy="401638"/>
          </a:xfrm>
          <a:prstGeom prst="flowChartTerminator">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Sex Offense?</a:t>
            </a:r>
          </a:p>
        </p:txBody>
      </p:sp>
      <p:cxnSp>
        <p:nvCxnSpPr>
          <p:cNvPr id="39948" name="AutoShape 12"/>
          <p:cNvCxnSpPr>
            <a:cxnSpLocks noChangeShapeType="1"/>
            <a:stCxn id="39939" idx="3"/>
            <a:endCxn id="39947" idx="1"/>
          </p:cNvCxnSpPr>
          <p:nvPr/>
        </p:nvCxnSpPr>
        <p:spPr bwMode="auto">
          <a:xfrm>
            <a:off x="3779838" y="2684463"/>
            <a:ext cx="966787" cy="107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49" name="AutoShape 13"/>
          <p:cNvCxnSpPr>
            <a:cxnSpLocks noChangeShapeType="1"/>
          </p:cNvCxnSpPr>
          <p:nvPr/>
        </p:nvCxnSpPr>
        <p:spPr bwMode="auto">
          <a:xfrm>
            <a:off x="2971800" y="62484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50" name="AutoShape 14"/>
          <p:cNvSpPr>
            <a:spLocks noChangeArrowheads="1"/>
          </p:cNvSpPr>
          <p:nvPr/>
        </p:nvSpPr>
        <p:spPr bwMode="auto">
          <a:xfrm>
            <a:off x="4648200" y="3124200"/>
            <a:ext cx="1520825" cy="401638"/>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Other Offenses</a:t>
            </a:r>
          </a:p>
        </p:txBody>
      </p:sp>
      <p:cxnSp>
        <p:nvCxnSpPr>
          <p:cNvPr id="39951" name="AutoShape 15"/>
          <p:cNvCxnSpPr>
            <a:cxnSpLocks noChangeShapeType="1"/>
            <a:stCxn id="39939" idx="3"/>
            <a:endCxn id="39950" idx="1"/>
          </p:cNvCxnSpPr>
          <p:nvPr/>
        </p:nvCxnSpPr>
        <p:spPr bwMode="auto">
          <a:xfrm>
            <a:off x="3779838" y="2684463"/>
            <a:ext cx="868362" cy="641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52" name="AutoShape 16"/>
          <p:cNvSpPr>
            <a:spLocks noChangeArrowheads="1"/>
          </p:cNvSpPr>
          <p:nvPr/>
        </p:nvSpPr>
        <p:spPr bwMode="auto">
          <a:xfrm>
            <a:off x="6934200" y="1828800"/>
            <a:ext cx="1989138" cy="692150"/>
          </a:xfrm>
          <a:prstGeom prst="flowChartAlternateProcess">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200" dirty="0">
                <a:solidFill>
                  <a:srgbClr val="000000"/>
                </a:solidFill>
              </a:rPr>
              <a:t>Eligible for Transfer </a:t>
            </a:r>
          </a:p>
          <a:p>
            <a:pPr eaLnBrk="1" hangingPunct="1">
              <a:buFontTx/>
              <a:buNone/>
            </a:pPr>
            <a:r>
              <a:rPr lang="en-US" altLang="en-US" sz="1200" dirty="0">
                <a:solidFill>
                  <a:srgbClr val="000000"/>
                </a:solidFill>
              </a:rPr>
              <a:t>Under ICAOS Depending</a:t>
            </a:r>
          </a:p>
          <a:p>
            <a:pPr eaLnBrk="1" hangingPunct="1">
              <a:buFontTx/>
              <a:buNone/>
            </a:pPr>
            <a:r>
              <a:rPr lang="en-US" altLang="en-US" sz="1200" dirty="0">
                <a:solidFill>
                  <a:srgbClr val="000000"/>
                </a:solidFill>
              </a:rPr>
              <a:t>On Sentence (See Part II)</a:t>
            </a:r>
          </a:p>
        </p:txBody>
      </p:sp>
      <p:sp>
        <p:nvSpPr>
          <p:cNvPr id="39953" name="AutoShape 17"/>
          <p:cNvSpPr>
            <a:spLocks noChangeArrowheads="1"/>
          </p:cNvSpPr>
          <p:nvPr/>
        </p:nvSpPr>
        <p:spPr bwMode="auto">
          <a:xfrm>
            <a:off x="7162800" y="3733800"/>
            <a:ext cx="1457325" cy="692150"/>
          </a:xfrm>
          <a:prstGeom prst="flowChartAlternateProcess">
            <a:avLst/>
          </a:prstGeom>
          <a:solidFill>
            <a:srgbClr val="FF0000"/>
          </a:solidFill>
          <a:ln w="9525" algn="ctr">
            <a:solidFill>
              <a:schemeClr val="tx1"/>
            </a:solidFill>
            <a:miter lim="800000"/>
            <a:headEnd/>
            <a:tailEnd/>
          </a:ln>
          <a:effectLst>
            <a:outerShdw dist="25400" algn="ctr" rotWithShape="0">
              <a:schemeClr val="bg2"/>
            </a:outerShdw>
          </a:effectLst>
        </p:spPr>
        <p:txBody>
          <a:bodyPr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200" dirty="0">
                <a:solidFill>
                  <a:srgbClr val="FFFFFF"/>
                </a:solidFill>
              </a:rPr>
              <a:t>Offense </a:t>
            </a:r>
            <a:r>
              <a:rPr lang="en-US" altLang="en-US" sz="1200" u="sng" dirty="0">
                <a:solidFill>
                  <a:srgbClr val="FFFFFF"/>
                </a:solidFill>
              </a:rPr>
              <a:t>not</a:t>
            </a:r>
          </a:p>
          <a:p>
            <a:pPr eaLnBrk="1" hangingPunct="1">
              <a:buFontTx/>
              <a:buNone/>
            </a:pPr>
            <a:r>
              <a:rPr lang="en-US" altLang="en-US" sz="1200" dirty="0">
                <a:solidFill>
                  <a:srgbClr val="FFFFFF"/>
                </a:solidFill>
              </a:rPr>
              <a:t>Covered by </a:t>
            </a:r>
          </a:p>
          <a:p>
            <a:pPr eaLnBrk="1" hangingPunct="1">
              <a:buFontTx/>
              <a:buNone/>
            </a:pPr>
            <a:r>
              <a:rPr lang="en-US" altLang="en-US" sz="1200" dirty="0">
                <a:solidFill>
                  <a:srgbClr val="FFFFFF"/>
                </a:solidFill>
              </a:rPr>
              <a:t>ICAOS</a:t>
            </a:r>
          </a:p>
        </p:txBody>
      </p:sp>
      <p:cxnSp>
        <p:nvCxnSpPr>
          <p:cNvPr id="39954" name="AutoShape 18"/>
          <p:cNvCxnSpPr>
            <a:cxnSpLocks noChangeShapeType="1"/>
            <a:stCxn id="39950" idx="3"/>
            <a:endCxn id="39953" idx="1"/>
          </p:cNvCxnSpPr>
          <p:nvPr/>
        </p:nvCxnSpPr>
        <p:spPr bwMode="auto">
          <a:xfrm>
            <a:off x="6169025" y="3325813"/>
            <a:ext cx="993775" cy="7540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55" name="AutoShape 19"/>
          <p:cNvSpPr>
            <a:spLocks noChangeArrowheads="1"/>
          </p:cNvSpPr>
          <p:nvPr/>
        </p:nvSpPr>
        <p:spPr bwMode="auto">
          <a:xfrm>
            <a:off x="4800600" y="4495800"/>
            <a:ext cx="914400" cy="304800"/>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anchor="ct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Probation</a:t>
            </a:r>
          </a:p>
        </p:txBody>
      </p:sp>
      <p:sp>
        <p:nvSpPr>
          <p:cNvPr id="39956" name="AutoShape 20"/>
          <p:cNvSpPr>
            <a:spLocks noChangeArrowheads="1"/>
          </p:cNvSpPr>
          <p:nvPr/>
        </p:nvSpPr>
        <p:spPr bwMode="auto">
          <a:xfrm>
            <a:off x="4878388" y="5322888"/>
            <a:ext cx="760412" cy="401637"/>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Parole</a:t>
            </a:r>
          </a:p>
        </p:txBody>
      </p:sp>
      <p:sp>
        <p:nvSpPr>
          <p:cNvPr id="39957" name="AutoShape 21"/>
          <p:cNvSpPr>
            <a:spLocks noChangeArrowheads="1"/>
          </p:cNvSpPr>
          <p:nvPr/>
        </p:nvSpPr>
        <p:spPr bwMode="auto">
          <a:xfrm>
            <a:off x="4754563" y="6046788"/>
            <a:ext cx="1008062" cy="401637"/>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Flat Time</a:t>
            </a:r>
          </a:p>
        </p:txBody>
      </p:sp>
      <p:cxnSp>
        <p:nvCxnSpPr>
          <p:cNvPr id="39958" name="AutoShape 22"/>
          <p:cNvCxnSpPr>
            <a:cxnSpLocks noChangeShapeType="1"/>
            <a:stCxn id="39940" idx="3"/>
            <a:endCxn id="39955" idx="1"/>
          </p:cNvCxnSpPr>
          <p:nvPr/>
        </p:nvCxnSpPr>
        <p:spPr bwMode="auto">
          <a:xfrm flipV="1">
            <a:off x="3733800" y="4648200"/>
            <a:ext cx="1066800" cy="936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59" name="AutoShape 23"/>
          <p:cNvCxnSpPr>
            <a:cxnSpLocks noChangeShapeType="1"/>
            <a:stCxn id="39940" idx="3"/>
            <a:endCxn id="39956" idx="1"/>
          </p:cNvCxnSpPr>
          <p:nvPr/>
        </p:nvCxnSpPr>
        <p:spPr bwMode="auto">
          <a:xfrm flipV="1">
            <a:off x="3733800" y="5524500"/>
            <a:ext cx="1144588" cy="603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60" name="AutoShape 24"/>
          <p:cNvCxnSpPr>
            <a:cxnSpLocks noChangeShapeType="1"/>
            <a:stCxn id="39940" idx="3"/>
            <a:endCxn id="39957" idx="1"/>
          </p:cNvCxnSpPr>
          <p:nvPr/>
        </p:nvCxnSpPr>
        <p:spPr bwMode="auto">
          <a:xfrm>
            <a:off x="3733800" y="5584825"/>
            <a:ext cx="1020763" cy="663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61" name="AutoShape 25"/>
          <p:cNvSpPr>
            <a:spLocks noChangeArrowheads="1"/>
          </p:cNvSpPr>
          <p:nvPr/>
        </p:nvSpPr>
        <p:spPr bwMode="auto">
          <a:xfrm>
            <a:off x="6629400" y="4724400"/>
            <a:ext cx="2266950" cy="692150"/>
          </a:xfrm>
          <a:prstGeom prst="flowChartAlternateProcess">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200" dirty="0">
                <a:solidFill>
                  <a:srgbClr val="000000"/>
                </a:solidFill>
              </a:rPr>
              <a:t>Eligible for Transfer </a:t>
            </a:r>
          </a:p>
          <a:p>
            <a:pPr eaLnBrk="1" hangingPunct="1">
              <a:buFontTx/>
              <a:buNone/>
            </a:pPr>
            <a:r>
              <a:rPr lang="en-US" altLang="en-US" sz="1200" dirty="0">
                <a:solidFill>
                  <a:srgbClr val="000000"/>
                </a:solidFill>
              </a:rPr>
              <a:t>Under ICAOS Depending</a:t>
            </a:r>
          </a:p>
          <a:p>
            <a:pPr eaLnBrk="1" hangingPunct="1">
              <a:buFontTx/>
              <a:buNone/>
            </a:pPr>
            <a:r>
              <a:rPr lang="en-US" altLang="en-US" sz="1200" dirty="0">
                <a:solidFill>
                  <a:srgbClr val="000000"/>
                </a:solidFill>
              </a:rPr>
              <a:t>On Sentence (See Part II)</a:t>
            </a:r>
          </a:p>
        </p:txBody>
      </p:sp>
      <p:cxnSp>
        <p:nvCxnSpPr>
          <p:cNvPr id="39962" name="AutoShape 26"/>
          <p:cNvCxnSpPr>
            <a:cxnSpLocks noChangeShapeType="1"/>
            <a:stCxn id="39957" idx="3"/>
            <a:endCxn id="39972" idx="1"/>
          </p:cNvCxnSpPr>
          <p:nvPr/>
        </p:nvCxnSpPr>
        <p:spPr bwMode="auto">
          <a:xfrm flipV="1">
            <a:off x="5762625" y="6105525"/>
            <a:ext cx="1400175" cy="142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63" name="AutoShape 27"/>
          <p:cNvSpPr>
            <a:spLocks noChangeArrowheads="1"/>
          </p:cNvSpPr>
          <p:nvPr/>
        </p:nvSpPr>
        <p:spPr bwMode="auto">
          <a:xfrm>
            <a:off x="0" y="3886200"/>
            <a:ext cx="1585913" cy="401638"/>
          </a:xfrm>
          <a:prstGeom prst="flowChartTerminator">
            <a:avLst/>
          </a:prstGeom>
          <a:solidFill>
            <a:srgbClr val="FF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400" dirty="0">
                <a:solidFill>
                  <a:srgbClr val="000000"/>
                </a:solidFill>
              </a:rPr>
              <a:t>Type of Offense</a:t>
            </a:r>
          </a:p>
        </p:txBody>
      </p:sp>
      <p:cxnSp>
        <p:nvCxnSpPr>
          <p:cNvPr id="39964" name="AutoShape 28"/>
          <p:cNvCxnSpPr>
            <a:cxnSpLocks noChangeShapeType="1"/>
            <a:stCxn id="39963" idx="3"/>
            <a:endCxn id="39939" idx="1"/>
          </p:cNvCxnSpPr>
          <p:nvPr/>
        </p:nvCxnSpPr>
        <p:spPr bwMode="auto">
          <a:xfrm flipV="1">
            <a:off x="1585913" y="2684463"/>
            <a:ext cx="471487" cy="1403350"/>
          </a:xfrm>
          <a:prstGeom prst="bentConnector3">
            <a:avLst>
              <a:gd name="adj1" fmla="val 4983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9965" name="AutoShape 29"/>
          <p:cNvCxnSpPr>
            <a:cxnSpLocks noChangeShapeType="1"/>
            <a:stCxn id="39963" idx="3"/>
            <a:endCxn id="39940" idx="1"/>
          </p:cNvCxnSpPr>
          <p:nvPr/>
        </p:nvCxnSpPr>
        <p:spPr bwMode="auto">
          <a:xfrm>
            <a:off x="1585913" y="4087813"/>
            <a:ext cx="471487" cy="1497012"/>
          </a:xfrm>
          <a:prstGeom prst="bentConnector3">
            <a:avLst>
              <a:gd name="adj1" fmla="val 4983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9966" name="AutoShape 30"/>
          <p:cNvCxnSpPr>
            <a:cxnSpLocks noChangeShapeType="1"/>
            <a:stCxn id="39941" idx="3"/>
            <a:endCxn id="39952" idx="1"/>
          </p:cNvCxnSpPr>
          <p:nvPr/>
        </p:nvCxnSpPr>
        <p:spPr bwMode="auto">
          <a:xfrm>
            <a:off x="6235700" y="1192213"/>
            <a:ext cx="698500" cy="9826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67" name="AutoShape 31"/>
          <p:cNvCxnSpPr>
            <a:cxnSpLocks noChangeShapeType="1"/>
            <a:stCxn id="39942" idx="3"/>
            <a:endCxn id="39952" idx="1"/>
          </p:cNvCxnSpPr>
          <p:nvPr/>
        </p:nvCxnSpPr>
        <p:spPr bwMode="auto">
          <a:xfrm>
            <a:off x="6308725" y="1725613"/>
            <a:ext cx="625475" cy="4492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68" name="AutoShape 32"/>
          <p:cNvCxnSpPr>
            <a:cxnSpLocks noChangeShapeType="1"/>
            <a:stCxn id="39943" idx="3"/>
            <a:endCxn id="39952" idx="1"/>
          </p:cNvCxnSpPr>
          <p:nvPr/>
        </p:nvCxnSpPr>
        <p:spPr bwMode="auto">
          <a:xfrm flipV="1">
            <a:off x="6375400" y="2174875"/>
            <a:ext cx="558800" cy="841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69" name="AutoShape 33"/>
          <p:cNvCxnSpPr>
            <a:cxnSpLocks noChangeShapeType="1"/>
            <a:stCxn id="39947" idx="3"/>
            <a:endCxn id="39952" idx="1"/>
          </p:cNvCxnSpPr>
          <p:nvPr/>
        </p:nvCxnSpPr>
        <p:spPr bwMode="auto">
          <a:xfrm flipV="1">
            <a:off x="6126163" y="2174875"/>
            <a:ext cx="808037" cy="6175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70" name="AutoShape 34"/>
          <p:cNvCxnSpPr>
            <a:cxnSpLocks noChangeShapeType="1"/>
            <a:stCxn id="39955" idx="3"/>
            <a:endCxn id="39961" idx="1"/>
          </p:cNvCxnSpPr>
          <p:nvPr/>
        </p:nvCxnSpPr>
        <p:spPr bwMode="auto">
          <a:xfrm>
            <a:off x="5715000" y="4648200"/>
            <a:ext cx="914400" cy="4222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71" name="AutoShape 35"/>
          <p:cNvCxnSpPr>
            <a:cxnSpLocks noChangeShapeType="1"/>
            <a:stCxn id="39956" idx="3"/>
            <a:endCxn id="39961" idx="1"/>
          </p:cNvCxnSpPr>
          <p:nvPr/>
        </p:nvCxnSpPr>
        <p:spPr bwMode="auto">
          <a:xfrm flipV="1">
            <a:off x="5638800" y="5070475"/>
            <a:ext cx="990600" cy="4540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972" name="AutoShape 36"/>
          <p:cNvSpPr>
            <a:spLocks noChangeArrowheads="1"/>
          </p:cNvSpPr>
          <p:nvPr/>
        </p:nvSpPr>
        <p:spPr bwMode="auto">
          <a:xfrm>
            <a:off x="7162800" y="5562600"/>
            <a:ext cx="1246188" cy="1085850"/>
          </a:xfrm>
          <a:prstGeom prst="flowChartAlternateProcess">
            <a:avLst/>
          </a:prstGeom>
          <a:solidFill>
            <a:srgbClr val="FF0000"/>
          </a:solidFill>
          <a:ln w="9525" algn="ctr">
            <a:solidFill>
              <a:schemeClr val="tx1"/>
            </a:solidFill>
            <a:miter lim="800000"/>
            <a:headEnd/>
            <a:tailEnd/>
          </a:ln>
        </p:spPr>
        <p:txBody>
          <a:bodyPr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200" dirty="0">
                <a:solidFill>
                  <a:srgbClr val="FFFFFF"/>
                </a:solidFill>
              </a:rPr>
              <a:t>Not Subject to ICAOS Unless</a:t>
            </a:r>
          </a:p>
          <a:p>
            <a:pPr eaLnBrk="1" hangingPunct="1">
              <a:buFontTx/>
              <a:buNone/>
            </a:pPr>
            <a:r>
              <a:rPr lang="en-US" altLang="en-US" sz="1200" dirty="0">
                <a:solidFill>
                  <a:srgbClr val="FFFFFF"/>
                </a:solidFill>
              </a:rPr>
              <a:t>Community </a:t>
            </a:r>
          </a:p>
          <a:p>
            <a:pPr eaLnBrk="1" hangingPunct="1">
              <a:buFontTx/>
              <a:buNone/>
            </a:pPr>
            <a:r>
              <a:rPr lang="en-US" altLang="en-US" sz="1200" dirty="0">
                <a:solidFill>
                  <a:srgbClr val="FFFFFF"/>
                </a:solidFill>
              </a:rPr>
              <a:t>Supervision </a:t>
            </a:r>
          </a:p>
          <a:p>
            <a:pPr eaLnBrk="1" hangingPunct="1">
              <a:buFontTx/>
              <a:buNone/>
            </a:pPr>
            <a:r>
              <a:rPr lang="en-US" altLang="en-US" sz="1200" dirty="0">
                <a:solidFill>
                  <a:srgbClr val="FFFFFF"/>
                </a:solidFill>
              </a:rPr>
              <a:t>Involved</a:t>
            </a:r>
          </a:p>
        </p:txBody>
      </p:sp>
      <p:sp>
        <p:nvSpPr>
          <p:cNvPr id="39973" name="AutoShape 37"/>
          <p:cNvSpPr>
            <a:spLocks noChangeArrowheads="1"/>
          </p:cNvSpPr>
          <p:nvPr/>
        </p:nvSpPr>
        <p:spPr bwMode="auto">
          <a:xfrm>
            <a:off x="2057400" y="3657600"/>
            <a:ext cx="1576388" cy="793750"/>
          </a:xfrm>
          <a:prstGeom prst="flowChartTerminator">
            <a:avLst/>
          </a:prstGeom>
          <a:solidFill>
            <a:schemeClr val="accent1"/>
          </a:solidFill>
          <a:ln w="9525" algn="ctr">
            <a:solidFill>
              <a:schemeClr val="tx1"/>
            </a:solidFill>
            <a:miter lim="800000"/>
            <a:headEnd/>
            <a:tailEnd/>
          </a:ln>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buFontTx/>
              <a:buNone/>
            </a:pPr>
            <a:r>
              <a:rPr lang="en-US" altLang="en-US" sz="1600" dirty="0">
                <a:solidFill>
                  <a:srgbClr val="000000"/>
                </a:solidFill>
              </a:rPr>
              <a:t>Infractions &amp;</a:t>
            </a:r>
          </a:p>
          <a:p>
            <a:pPr eaLnBrk="1" hangingPunct="1">
              <a:buFontTx/>
              <a:buNone/>
            </a:pPr>
            <a:r>
              <a:rPr lang="en-US" altLang="en-US" sz="1600" dirty="0">
                <a:solidFill>
                  <a:srgbClr val="000000"/>
                </a:solidFill>
              </a:rPr>
              <a:t>Civil Offenses</a:t>
            </a:r>
          </a:p>
        </p:txBody>
      </p:sp>
      <p:cxnSp>
        <p:nvCxnSpPr>
          <p:cNvPr id="39974" name="AutoShape 38"/>
          <p:cNvCxnSpPr>
            <a:cxnSpLocks noChangeShapeType="1"/>
            <a:stCxn id="39963" idx="3"/>
            <a:endCxn id="39973" idx="1"/>
          </p:cNvCxnSpPr>
          <p:nvPr/>
        </p:nvCxnSpPr>
        <p:spPr bwMode="auto">
          <a:xfrm flipV="1">
            <a:off x="1585913" y="4054475"/>
            <a:ext cx="471487" cy="333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975" name="AutoShape 39"/>
          <p:cNvCxnSpPr>
            <a:cxnSpLocks noChangeShapeType="1"/>
            <a:stCxn id="39973" idx="3"/>
            <a:endCxn id="39953" idx="1"/>
          </p:cNvCxnSpPr>
          <p:nvPr/>
        </p:nvCxnSpPr>
        <p:spPr bwMode="auto">
          <a:xfrm>
            <a:off x="3633788" y="4054475"/>
            <a:ext cx="3529012" cy="25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1224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pPr eaLnBrk="1" hangingPunct="1">
              <a:defRPr/>
            </a:pPr>
            <a:r>
              <a:rPr lang="en-US" sz="2400" b="0" dirty="0" smtClean="0"/>
              <a:t>Eligibility for Transfer Part II:</a:t>
            </a:r>
            <a:br>
              <a:rPr lang="en-US" sz="2400" b="0" dirty="0" smtClean="0"/>
            </a:br>
            <a:r>
              <a:rPr lang="en-US" sz="2400" b="0" dirty="0" smtClean="0"/>
              <a:t>Sentencing/Supervision Considerations</a:t>
            </a:r>
          </a:p>
        </p:txBody>
      </p:sp>
      <p:sp>
        <p:nvSpPr>
          <p:cNvPr id="40963" name="AutoShape 3"/>
          <p:cNvSpPr>
            <a:spLocks noChangeArrowheads="1"/>
          </p:cNvSpPr>
          <p:nvPr/>
        </p:nvSpPr>
        <p:spPr bwMode="auto">
          <a:xfrm>
            <a:off x="533400" y="3505200"/>
            <a:ext cx="1173163" cy="703263"/>
          </a:xfrm>
          <a:prstGeom prst="flowChartTerminator">
            <a:avLst/>
          </a:prstGeom>
          <a:solidFill>
            <a:srgbClr val="FF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400" dirty="0">
                <a:solidFill>
                  <a:schemeClr val="tx1"/>
                </a:solidFill>
                <a:effectLst/>
              </a:rPr>
              <a:t>Sentencing</a:t>
            </a:r>
          </a:p>
          <a:p>
            <a:pPr algn="ctr" eaLnBrk="1" hangingPunct="1">
              <a:spcBef>
                <a:spcPct val="0"/>
              </a:spcBef>
              <a:buClrTx/>
              <a:buSzTx/>
              <a:buFontTx/>
              <a:buNone/>
            </a:pPr>
            <a:r>
              <a:rPr lang="en-US" altLang="en-US" sz="1400" dirty="0">
                <a:solidFill>
                  <a:schemeClr val="tx1"/>
                </a:solidFill>
                <a:effectLst/>
              </a:rPr>
              <a:t> Outcome</a:t>
            </a:r>
          </a:p>
        </p:txBody>
      </p:sp>
      <p:sp>
        <p:nvSpPr>
          <p:cNvPr id="40964" name="AutoShape 4"/>
          <p:cNvSpPr>
            <a:spLocks noChangeArrowheads="1"/>
          </p:cNvSpPr>
          <p:nvPr/>
        </p:nvSpPr>
        <p:spPr bwMode="auto">
          <a:xfrm>
            <a:off x="2438400" y="2133600"/>
            <a:ext cx="3001963" cy="876300"/>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200" dirty="0">
                <a:solidFill>
                  <a:schemeClr val="tx1"/>
                </a:solidFill>
                <a:effectLst/>
              </a:rPr>
              <a:t>Sentence w/ Supervised</a:t>
            </a:r>
          </a:p>
          <a:p>
            <a:pPr algn="ctr" eaLnBrk="1" hangingPunct="1">
              <a:spcBef>
                <a:spcPct val="0"/>
              </a:spcBef>
              <a:buClrTx/>
              <a:buSzTx/>
              <a:buFontTx/>
              <a:buNone/>
            </a:pPr>
            <a:r>
              <a:rPr lang="en-US" altLang="en-US" sz="1200" dirty="0">
                <a:solidFill>
                  <a:schemeClr val="tx1"/>
                </a:solidFill>
                <a:effectLst/>
              </a:rPr>
              <a:t>Probation or Other Community-Based</a:t>
            </a:r>
          </a:p>
          <a:p>
            <a:pPr algn="ctr" eaLnBrk="1" hangingPunct="1">
              <a:spcBef>
                <a:spcPct val="0"/>
              </a:spcBef>
              <a:buClrTx/>
              <a:buSzTx/>
              <a:buFontTx/>
              <a:buNone/>
            </a:pPr>
            <a:r>
              <a:rPr lang="en-US" altLang="en-US" sz="1200" dirty="0">
                <a:solidFill>
                  <a:schemeClr val="tx1"/>
                </a:solidFill>
                <a:effectLst/>
              </a:rPr>
              <a:t>Supervision</a:t>
            </a:r>
          </a:p>
        </p:txBody>
      </p:sp>
      <p:sp>
        <p:nvSpPr>
          <p:cNvPr id="40965" name="AutoShape 5"/>
          <p:cNvSpPr>
            <a:spLocks noChangeArrowheads="1"/>
          </p:cNvSpPr>
          <p:nvPr/>
        </p:nvSpPr>
        <p:spPr bwMode="auto">
          <a:xfrm>
            <a:off x="3124200" y="3505200"/>
            <a:ext cx="1730375" cy="617538"/>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200" dirty="0">
                <a:solidFill>
                  <a:schemeClr val="tx1"/>
                </a:solidFill>
                <a:effectLst/>
              </a:rPr>
              <a:t>Deferred Sentencing</a:t>
            </a:r>
          </a:p>
          <a:p>
            <a:pPr algn="ctr" eaLnBrk="1" hangingPunct="1">
              <a:spcBef>
                <a:spcPct val="0"/>
              </a:spcBef>
              <a:buClrTx/>
              <a:buSzTx/>
              <a:buFontTx/>
              <a:buNone/>
            </a:pPr>
            <a:r>
              <a:rPr lang="en-US" altLang="en-US" sz="1200" dirty="0">
                <a:solidFill>
                  <a:schemeClr val="tx1"/>
                </a:solidFill>
                <a:effectLst/>
              </a:rPr>
              <a:t>(See Part III)</a:t>
            </a:r>
          </a:p>
        </p:txBody>
      </p:sp>
      <p:sp>
        <p:nvSpPr>
          <p:cNvPr id="40966" name="AutoShape 6"/>
          <p:cNvSpPr>
            <a:spLocks noChangeArrowheads="1"/>
          </p:cNvSpPr>
          <p:nvPr/>
        </p:nvSpPr>
        <p:spPr bwMode="auto">
          <a:xfrm>
            <a:off x="2590800" y="4572000"/>
            <a:ext cx="1724025" cy="876300"/>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200" dirty="0">
                <a:solidFill>
                  <a:schemeClr val="tx1"/>
                </a:solidFill>
                <a:effectLst/>
              </a:rPr>
              <a:t>Sentence w/ no </a:t>
            </a:r>
          </a:p>
          <a:p>
            <a:pPr algn="ctr" eaLnBrk="1" hangingPunct="1">
              <a:spcBef>
                <a:spcPct val="0"/>
              </a:spcBef>
              <a:buClrTx/>
              <a:buSzTx/>
              <a:buFontTx/>
              <a:buNone/>
            </a:pPr>
            <a:r>
              <a:rPr lang="en-US" altLang="en-US" sz="1200" dirty="0">
                <a:solidFill>
                  <a:schemeClr val="tx1"/>
                </a:solidFill>
                <a:effectLst/>
              </a:rPr>
              <a:t>Probation or Formal </a:t>
            </a:r>
          </a:p>
          <a:p>
            <a:pPr algn="ctr" eaLnBrk="1" hangingPunct="1">
              <a:spcBef>
                <a:spcPct val="0"/>
              </a:spcBef>
              <a:buClrTx/>
              <a:buSzTx/>
              <a:buFontTx/>
              <a:buNone/>
            </a:pPr>
            <a:r>
              <a:rPr lang="en-US" altLang="en-US" sz="1200" dirty="0">
                <a:solidFill>
                  <a:schemeClr val="tx1"/>
                </a:solidFill>
                <a:effectLst/>
              </a:rPr>
              <a:t>Supervision</a:t>
            </a:r>
          </a:p>
        </p:txBody>
      </p:sp>
      <p:cxnSp>
        <p:nvCxnSpPr>
          <p:cNvPr id="40967" name="AutoShape 7"/>
          <p:cNvCxnSpPr>
            <a:cxnSpLocks noChangeShapeType="1"/>
            <a:stCxn id="40963" idx="3"/>
            <a:endCxn id="40963" idx="3"/>
          </p:cNvCxnSpPr>
          <p:nvPr/>
        </p:nvCxnSpPr>
        <p:spPr bwMode="auto">
          <a:xfrm>
            <a:off x="1706563" y="3857625"/>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68" name="AutoShape 8"/>
          <p:cNvCxnSpPr>
            <a:cxnSpLocks noChangeShapeType="1"/>
          </p:cNvCxnSpPr>
          <p:nvPr/>
        </p:nvCxnSpPr>
        <p:spPr bwMode="auto">
          <a:xfrm>
            <a:off x="457200" y="3863975"/>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69" name="AutoShape 9"/>
          <p:cNvCxnSpPr>
            <a:cxnSpLocks noChangeShapeType="1"/>
            <a:stCxn id="40963" idx="3"/>
            <a:endCxn id="40963" idx="3"/>
          </p:cNvCxnSpPr>
          <p:nvPr/>
        </p:nvCxnSpPr>
        <p:spPr bwMode="auto">
          <a:xfrm>
            <a:off x="1706563" y="3857625"/>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0" name="AutoShape 10"/>
          <p:cNvCxnSpPr>
            <a:cxnSpLocks noChangeShapeType="1"/>
            <a:stCxn id="40963" idx="3"/>
            <a:endCxn id="40965" idx="1"/>
          </p:cNvCxnSpPr>
          <p:nvPr/>
        </p:nvCxnSpPr>
        <p:spPr bwMode="auto">
          <a:xfrm flipV="1">
            <a:off x="1706563" y="3814763"/>
            <a:ext cx="1417637" cy="42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71" name="AutoShape 11"/>
          <p:cNvSpPr>
            <a:spLocks noChangeArrowheads="1"/>
          </p:cNvSpPr>
          <p:nvPr/>
        </p:nvSpPr>
        <p:spPr bwMode="auto">
          <a:xfrm>
            <a:off x="6781800" y="2819400"/>
            <a:ext cx="1590675" cy="925513"/>
          </a:xfrm>
          <a:prstGeom prst="flowChartProcess">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800" dirty="0">
                <a:solidFill>
                  <a:schemeClr val="tx1"/>
                </a:solidFill>
                <a:effectLst/>
              </a:rPr>
              <a:t>Eligible for</a:t>
            </a:r>
          </a:p>
          <a:p>
            <a:pPr algn="ctr" eaLnBrk="1" hangingPunct="1">
              <a:spcBef>
                <a:spcPct val="0"/>
              </a:spcBef>
              <a:buClrTx/>
              <a:buSzTx/>
              <a:buFontTx/>
              <a:buNone/>
            </a:pPr>
            <a:r>
              <a:rPr lang="en-US" altLang="en-US" sz="1800" dirty="0">
                <a:solidFill>
                  <a:schemeClr val="tx1"/>
                </a:solidFill>
                <a:effectLst/>
              </a:rPr>
              <a:t>Transfer </a:t>
            </a:r>
          </a:p>
          <a:p>
            <a:pPr algn="ctr" eaLnBrk="1" hangingPunct="1">
              <a:spcBef>
                <a:spcPct val="0"/>
              </a:spcBef>
              <a:buClrTx/>
              <a:buSzTx/>
              <a:buFontTx/>
              <a:buNone/>
            </a:pPr>
            <a:r>
              <a:rPr lang="en-US" altLang="en-US" sz="1800" dirty="0">
                <a:solidFill>
                  <a:schemeClr val="tx1"/>
                </a:solidFill>
                <a:effectLst/>
              </a:rPr>
              <a:t>Under ICAOS</a:t>
            </a:r>
          </a:p>
        </p:txBody>
      </p:sp>
      <p:sp>
        <p:nvSpPr>
          <p:cNvPr id="40972" name="AutoShape 12"/>
          <p:cNvSpPr>
            <a:spLocks noChangeArrowheads="1"/>
          </p:cNvSpPr>
          <p:nvPr/>
        </p:nvSpPr>
        <p:spPr bwMode="auto">
          <a:xfrm>
            <a:off x="6553200" y="4648200"/>
            <a:ext cx="1984375" cy="650875"/>
          </a:xfrm>
          <a:prstGeom prst="flowChartProcess">
            <a:avLst/>
          </a:prstGeom>
          <a:solidFill>
            <a:srgbClr val="FF00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800" dirty="0">
                <a:effectLst/>
              </a:rPr>
              <a:t>ICAOS Does Not </a:t>
            </a:r>
          </a:p>
          <a:p>
            <a:pPr algn="ctr" eaLnBrk="1" hangingPunct="1">
              <a:spcBef>
                <a:spcPct val="0"/>
              </a:spcBef>
              <a:buClrTx/>
              <a:buSzTx/>
              <a:buFontTx/>
              <a:buNone/>
            </a:pPr>
            <a:r>
              <a:rPr lang="en-US" altLang="en-US" sz="1800" dirty="0">
                <a:effectLst/>
              </a:rPr>
              <a:t>Apply</a:t>
            </a:r>
          </a:p>
        </p:txBody>
      </p:sp>
      <p:cxnSp>
        <p:nvCxnSpPr>
          <p:cNvPr id="40973" name="AutoShape 13"/>
          <p:cNvCxnSpPr>
            <a:cxnSpLocks noChangeShapeType="1"/>
            <a:stCxn id="40966" idx="3"/>
            <a:endCxn id="40972" idx="1"/>
          </p:cNvCxnSpPr>
          <p:nvPr/>
        </p:nvCxnSpPr>
        <p:spPr bwMode="auto">
          <a:xfrm flipV="1">
            <a:off x="4314825" y="4973638"/>
            <a:ext cx="2238375" cy="365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4" name="AutoShape 14"/>
          <p:cNvCxnSpPr>
            <a:cxnSpLocks noChangeShapeType="1"/>
            <a:stCxn id="40963" idx="3"/>
            <a:endCxn id="40964" idx="1"/>
          </p:cNvCxnSpPr>
          <p:nvPr/>
        </p:nvCxnSpPr>
        <p:spPr bwMode="auto">
          <a:xfrm flipV="1">
            <a:off x="1706563" y="2571750"/>
            <a:ext cx="731837" cy="1285875"/>
          </a:xfrm>
          <a:prstGeom prst="curvedConnector3">
            <a:avLst>
              <a:gd name="adj1" fmla="val 4989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5" name="AutoShape 15"/>
          <p:cNvCxnSpPr>
            <a:cxnSpLocks noChangeShapeType="1"/>
            <a:stCxn id="40963" idx="3"/>
            <a:endCxn id="40966" idx="1"/>
          </p:cNvCxnSpPr>
          <p:nvPr/>
        </p:nvCxnSpPr>
        <p:spPr bwMode="auto">
          <a:xfrm>
            <a:off x="1706563" y="3857625"/>
            <a:ext cx="884237" cy="1152525"/>
          </a:xfrm>
          <a:prstGeom prst="curvedConnector3">
            <a:avLst>
              <a:gd name="adj1" fmla="val 4991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6" name="AutoShape 16"/>
          <p:cNvCxnSpPr>
            <a:cxnSpLocks noChangeShapeType="1"/>
            <a:stCxn id="40964" idx="3"/>
            <a:endCxn id="40971" idx="1"/>
          </p:cNvCxnSpPr>
          <p:nvPr/>
        </p:nvCxnSpPr>
        <p:spPr bwMode="auto">
          <a:xfrm>
            <a:off x="5440363" y="2571750"/>
            <a:ext cx="1341437" cy="711200"/>
          </a:xfrm>
          <a:prstGeom prst="curvedConnector3">
            <a:avLst>
              <a:gd name="adj1" fmla="val 4994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7" name="AutoShape 17"/>
          <p:cNvCxnSpPr>
            <a:cxnSpLocks noChangeShapeType="1"/>
            <a:stCxn id="40965" idx="3"/>
            <a:endCxn id="40971" idx="1"/>
          </p:cNvCxnSpPr>
          <p:nvPr/>
        </p:nvCxnSpPr>
        <p:spPr bwMode="auto">
          <a:xfrm flipV="1">
            <a:off x="4854575" y="3282950"/>
            <a:ext cx="1927225" cy="53181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72832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p:txBody>
          <a:bodyPr/>
          <a:lstStyle/>
          <a:p>
            <a:pPr eaLnBrk="1" hangingPunct="1">
              <a:defRPr/>
            </a:pPr>
            <a:r>
              <a:rPr lang="en-US" sz="2400" dirty="0" smtClean="0"/>
              <a:t>Eligibility for Transfer Part III</a:t>
            </a:r>
            <a:br>
              <a:rPr lang="en-US" sz="2400" dirty="0" smtClean="0"/>
            </a:br>
            <a:r>
              <a:rPr lang="en-US" sz="2400" dirty="0" smtClean="0"/>
              <a:t>Deferred Sentencing Considerations</a:t>
            </a:r>
          </a:p>
        </p:txBody>
      </p:sp>
      <p:sp>
        <p:nvSpPr>
          <p:cNvPr id="41987" name="AutoShape 3"/>
          <p:cNvSpPr>
            <a:spLocks noChangeArrowheads="1"/>
          </p:cNvSpPr>
          <p:nvPr/>
        </p:nvSpPr>
        <p:spPr bwMode="auto">
          <a:xfrm>
            <a:off x="457200" y="3352800"/>
            <a:ext cx="1836738" cy="1003300"/>
          </a:xfrm>
          <a:prstGeom prst="flowChartTerminator">
            <a:avLst/>
          </a:prstGeom>
          <a:solidFill>
            <a:srgbClr val="FF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400" dirty="0">
                <a:solidFill>
                  <a:schemeClr val="tx1"/>
                </a:solidFill>
                <a:effectLst/>
              </a:rPr>
              <a:t>Is it a</a:t>
            </a:r>
          </a:p>
          <a:p>
            <a:pPr algn="ctr" eaLnBrk="1" hangingPunct="1">
              <a:spcBef>
                <a:spcPct val="0"/>
              </a:spcBef>
              <a:buClrTx/>
              <a:buSzTx/>
              <a:buFontTx/>
              <a:buNone/>
            </a:pPr>
            <a:r>
              <a:rPr lang="en-US" altLang="en-US" sz="1400" dirty="0">
                <a:solidFill>
                  <a:schemeClr val="tx1"/>
                </a:solidFill>
                <a:effectLst/>
              </a:rPr>
              <a:t>Deferred Sentence</a:t>
            </a:r>
          </a:p>
          <a:p>
            <a:pPr algn="ctr" eaLnBrk="1" hangingPunct="1">
              <a:spcBef>
                <a:spcPct val="0"/>
              </a:spcBef>
              <a:buClrTx/>
              <a:buSzTx/>
              <a:buFontTx/>
              <a:buNone/>
            </a:pPr>
            <a:r>
              <a:rPr lang="en-US" altLang="en-US" sz="1400" dirty="0">
                <a:solidFill>
                  <a:schemeClr val="tx1"/>
                </a:solidFill>
                <a:effectLst/>
              </a:rPr>
              <a:t>Under ICAOS?</a:t>
            </a:r>
          </a:p>
        </p:txBody>
      </p:sp>
      <p:sp>
        <p:nvSpPr>
          <p:cNvPr id="41988" name="AutoShape 4"/>
          <p:cNvSpPr>
            <a:spLocks noChangeArrowheads="1"/>
          </p:cNvSpPr>
          <p:nvPr/>
        </p:nvSpPr>
        <p:spPr bwMode="auto">
          <a:xfrm>
            <a:off x="2895600" y="1447800"/>
            <a:ext cx="2797175" cy="1651000"/>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200" dirty="0">
                <a:solidFill>
                  <a:schemeClr val="tx1"/>
                </a:solidFill>
                <a:effectLst/>
              </a:rPr>
              <a:t>Defendant Admits Guilt; Court Accepts Plea but Defers Sentence &amp; Final Judgment in lieu of </a:t>
            </a:r>
            <a:r>
              <a:rPr lang="en-US" altLang="en-US" sz="1200" i="1" dirty="0">
                <a:solidFill>
                  <a:schemeClr val="tx1"/>
                </a:solidFill>
                <a:effectLst/>
              </a:rPr>
              <a:t>Supervised </a:t>
            </a:r>
            <a:r>
              <a:rPr lang="en-US" altLang="en-US" sz="1200" dirty="0">
                <a:solidFill>
                  <a:schemeClr val="tx1"/>
                </a:solidFill>
                <a:effectLst/>
              </a:rPr>
              <a:t>Probation, Treatment, or Community Corrections Program</a:t>
            </a:r>
          </a:p>
        </p:txBody>
      </p:sp>
      <p:sp>
        <p:nvSpPr>
          <p:cNvPr id="41989" name="AutoShape 5"/>
          <p:cNvSpPr>
            <a:spLocks noChangeArrowheads="1"/>
          </p:cNvSpPr>
          <p:nvPr/>
        </p:nvSpPr>
        <p:spPr bwMode="auto">
          <a:xfrm>
            <a:off x="6858000" y="2362200"/>
            <a:ext cx="1730375" cy="925513"/>
          </a:xfrm>
          <a:prstGeom prst="flowChartProcess">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800" dirty="0">
                <a:solidFill>
                  <a:schemeClr val="tx1"/>
                </a:solidFill>
                <a:effectLst/>
              </a:rPr>
              <a:t>Eligible for</a:t>
            </a:r>
          </a:p>
          <a:p>
            <a:pPr algn="ctr" eaLnBrk="1" hangingPunct="1">
              <a:spcBef>
                <a:spcPct val="0"/>
              </a:spcBef>
              <a:buClrTx/>
              <a:buSzTx/>
              <a:buFontTx/>
              <a:buNone/>
            </a:pPr>
            <a:r>
              <a:rPr lang="en-US" altLang="en-US" sz="1800" dirty="0">
                <a:solidFill>
                  <a:schemeClr val="tx1"/>
                </a:solidFill>
                <a:effectLst/>
              </a:rPr>
              <a:t>Transfer Under</a:t>
            </a:r>
          </a:p>
          <a:p>
            <a:pPr algn="ctr" eaLnBrk="1" hangingPunct="1">
              <a:spcBef>
                <a:spcPct val="0"/>
              </a:spcBef>
              <a:buClrTx/>
              <a:buSzTx/>
              <a:buFontTx/>
              <a:buNone/>
            </a:pPr>
            <a:r>
              <a:rPr lang="en-US" altLang="en-US" sz="1800" dirty="0">
                <a:solidFill>
                  <a:schemeClr val="tx1"/>
                </a:solidFill>
                <a:effectLst/>
              </a:rPr>
              <a:t>ICAOS</a:t>
            </a:r>
          </a:p>
        </p:txBody>
      </p:sp>
      <p:sp>
        <p:nvSpPr>
          <p:cNvPr id="41990" name="AutoShape 6"/>
          <p:cNvSpPr>
            <a:spLocks noChangeArrowheads="1"/>
          </p:cNvSpPr>
          <p:nvPr/>
        </p:nvSpPr>
        <p:spPr bwMode="auto">
          <a:xfrm>
            <a:off x="2895600" y="3200400"/>
            <a:ext cx="2925763" cy="1392238"/>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200" dirty="0">
                <a:solidFill>
                  <a:schemeClr val="tx1"/>
                </a:solidFill>
                <a:effectLst/>
              </a:rPr>
              <a:t>Court Enters Final Judgment Of Guilt but Suspends Execution of Sentence in lieu of </a:t>
            </a:r>
            <a:r>
              <a:rPr lang="en-US" altLang="en-US" sz="1200" i="1" dirty="0">
                <a:solidFill>
                  <a:schemeClr val="tx1"/>
                </a:solidFill>
                <a:effectLst/>
              </a:rPr>
              <a:t>Supervised</a:t>
            </a:r>
            <a:r>
              <a:rPr lang="en-US" altLang="en-US" sz="1200" dirty="0">
                <a:solidFill>
                  <a:schemeClr val="tx1"/>
                </a:solidFill>
                <a:effectLst/>
              </a:rPr>
              <a:t> </a:t>
            </a:r>
          </a:p>
          <a:p>
            <a:pPr algn="ctr" eaLnBrk="1" hangingPunct="1">
              <a:spcBef>
                <a:spcPct val="0"/>
              </a:spcBef>
              <a:buClrTx/>
              <a:buSzTx/>
              <a:buFontTx/>
              <a:buNone/>
            </a:pPr>
            <a:r>
              <a:rPr lang="en-US" altLang="en-US" sz="1200" dirty="0">
                <a:solidFill>
                  <a:schemeClr val="tx1"/>
                </a:solidFill>
                <a:effectLst/>
              </a:rPr>
              <a:t>Probation, Treatment or</a:t>
            </a:r>
          </a:p>
          <a:p>
            <a:pPr algn="ctr" eaLnBrk="1" hangingPunct="1">
              <a:spcBef>
                <a:spcPct val="0"/>
              </a:spcBef>
              <a:buClrTx/>
              <a:buSzTx/>
              <a:buFontTx/>
              <a:buNone/>
            </a:pPr>
            <a:r>
              <a:rPr lang="en-US" altLang="en-US" sz="1200" dirty="0">
                <a:solidFill>
                  <a:schemeClr val="tx1"/>
                </a:solidFill>
                <a:effectLst/>
              </a:rPr>
              <a:t>Community Corrections Program</a:t>
            </a:r>
          </a:p>
        </p:txBody>
      </p:sp>
      <p:sp>
        <p:nvSpPr>
          <p:cNvPr id="41991" name="AutoShape 7"/>
          <p:cNvSpPr>
            <a:spLocks noChangeArrowheads="1"/>
          </p:cNvSpPr>
          <p:nvPr/>
        </p:nvSpPr>
        <p:spPr bwMode="auto">
          <a:xfrm>
            <a:off x="3048000" y="4800600"/>
            <a:ext cx="2555875" cy="1135063"/>
          </a:xfrm>
          <a:prstGeom prst="flowChartTerminator">
            <a:avLst/>
          </a:prstGeom>
          <a:solidFill>
            <a:schemeClr val="accent1"/>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200" dirty="0">
                <a:solidFill>
                  <a:schemeClr val="tx1"/>
                </a:solidFill>
                <a:effectLst/>
              </a:rPr>
              <a:t>Court Defers Entry of Judgment</a:t>
            </a:r>
          </a:p>
          <a:p>
            <a:pPr algn="ctr" eaLnBrk="1" hangingPunct="1">
              <a:spcBef>
                <a:spcPct val="0"/>
              </a:spcBef>
              <a:buClrTx/>
              <a:buSzTx/>
              <a:buFontTx/>
              <a:buNone/>
            </a:pPr>
            <a:r>
              <a:rPr lang="en-US" altLang="en-US" sz="1200" dirty="0">
                <a:solidFill>
                  <a:schemeClr val="tx1"/>
                </a:solidFill>
                <a:effectLst/>
              </a:rPr>
              <a:t>Or Execution of Sentence;</a:t>
            </a:r>
          </a:p>
          <a:p>
            <a:pPr algn="ctr" eaLnBrk="1" hangingPunct="1">
              <a:spcBef>
                <a:spcPct val="0"/>
              </a:spcBef>
              <a:buClrTx/>
              <a:buSzTx/>
              <a:buFontTx/>
              <a:buNone/>
            </a:pPr>
            <a:r>
              <a:rPr lang="en-US" altLang="en-US" sz="1200" dirty="0">
                <a:solidFill>
                  <a:schemeClr val="tx1"/>
                </a:solidFill>
                <a:effectLst/>
              </a:rPr>
              <a:t>Offender not Subject to</a:t>
            </a:r>
          </a:p>
          <a:p>
            <a:pPr algn="ctr" eaLnBrk="1" hangingPunct="1">
              <a:spcBef>
                <a:spcPct val="0"/>
              </a:spcBef>
              <a:buClrTx/>
              <a:buSzTx/>
              <a:buFontTx/>
              <a:buNone/>
            </a:pPr>
            <a:r>
              <a:rPr lang="en-US" altLang="en-US" sz="1200" dirty="0">
                <a:solidFill>
                  <a:schemeClr val="tx1"/>
                </a:solidFill>
                <a:effectLst/>
              </a:rPr>
              <a:t>Any Supervision Program</a:t>
            </a:r>
          </a:p>
        </p:txBody>
      </p:sp>
      <p:cxnSp>
        <p:nvCxnSpPr>
          <p:cNvPr id="41992" name="AutoShape 8"/>
          <p:cNvCxnSpPr>
            <a:cxnSpLocks noChangeShapeType="1"/>
            <a:stCxn id="41987" idx="3"/>
            <a:endCxn id="41987" idx="3"/>
          </p:cNvCxnSpPr>
          <p:nvPr/>
        </p:nvCxnSpPr>
        <p:spPr bwMode="auto">
          <a:xfrm>
            <a:off x="2293938" y="385445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3" name="AutoShape 9"/>
          <p:cNvSpPr>
            <a:spLocks noChangeArrowheads="1"/>
          </p:cNvSpPr>
          <p:nvPr/>
        </p:nvSpPr>
        <p:spPr bwMode="auto">
          <a:xfrm>
            <a:off x="6629400" y="5029200"/>
            <a:ext cx="1920875" cy="650875"/>
          </a:xfrm>
          <a:prstGeom prst="flowChartProcess">
            <a:avLst/>
          </a:prstGeom>
          <a:solidFill>
            <a:srgbClr val="FF00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lvl1pPr eaLnBrk="0" hangingPunct="0">
              <a:buChar char="•"/>
              <a:defRPr sz="3200">
                <a:solidFill>
                  <a:schemeClr val="bg1"/>
                </a:solidFill>
                <a:latin typeface="Arial" charset="0"/>
              </a:defRPr>
            </a:lvl1pPr>
            <a:lvl2pPr marL="742950" indent="-285750" eaLnBrk="0" hangingPunct="0">
              <a:buChar char="–"/>
              <a:defRPr sz="2800">
                <a:solidFill>
                  <a:schemeClr val="bg1"/>
                </a:solidFill>
                <a:latin typeface="Arial" charset="0"/>
              </a:defRPr>
            </a:lvl2pPr>
            <a:lvl3pPr marL="1143000" indent="-228600" eaLnBrk="0" hangingPunct="0">
              <a:buChar char="•"/>
              <a:defRPr sz="2400">
                <a:solidFill>
                  <a:schemeClr val="bg1"/>
                </a:solidFill>
                <a:latin typeface="Arial" charset="0"/>
              </a:defRPr>
            </a:lvl3pPr>
            <a:lvl4pPr marL="1600200" indent="-228600" eaLnBrk="0" hangingPunct="0">
              <a:buChar char="–"/>
              <a:defRPr sz="2000">
                <a:solidFill>
                  <a:schemeClr val="bg1"/>
                </a:solidFill>
                <a:latin typeface="Arial" charset="0"/>
              </a:defRPr>
            </a:lvl4pPr>
            <a:lvl5pPr marL="2057400" indent="-228600" eaLnBrk="0" hangingPunct="0">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ClrTx/>
              <a:buSzTx/>
              <a:buFontTx/>
              <a:buNone/>
            </a:pPr>
            <a:r>
              <a:rPr lang="en-US" altLang="en-US" sz="1800" dirty="0">
                <a:effectLst/>
              </a:rPr>
              <a:t>ICAOS Does Not</a:t>
            </a:r>
          </a:p>
          <a:p>
            <a:pPr algn="ctr" eaLnBrk="1" hangingPunct="1">
              <a:spcBef>
                <a:spcPct val="0"/>
              </a:spcBef>
              <a:buClrTx/>
              <a:buSzTx/>
              <a:buFontTx/>
              <a:buNone/>
            </a:pPr>
            <a:r>
              <a:rPr lang="en-US" altLang="en-US" sz="1800" dirty="0">
                <a:effectLst/>
              </a:rPr>
              <a:t>Apply</a:t>
            </a:r>
          </a:p>
        </p:txBody>
      </p:sp>
      <p:cxnSp>
        <p:nvCxnSpPr>
          <p:cNvPr id="41994" name="AutoShape 10"/>
          <p:cNvCxnSpPr>
            <a:cxnSpLocks noChangeShapeType="1"/>
            <a:stCxn id="41991" idx="3"/>
            <a:endCxn id="41993" idx="1"/>
          </p:cNvCxnSpPr>
          <p:nvPr/>
        </p:nvCxnSpPr>
        <p:spPr bwMode="auto">
          <a:xfrm flipV="1">
            <a:off x="5603875" y="5354638"/>
            <a:ext cx="1025525" cy="142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995" name="AutoShape 11"/>
          <p:cNvCxnSpPr>
            <a:cxnSpLocks noChangeShapeType="1"/>
            <a:stCxn id="41987" idx="3"/>
            <a:endCxn id="41988" idx="1"/>
          </p:cNvCxnSpPr>
          <p:nvPr/>
        </p:nvCxnSpPr>
        <p:spPr bwMode="auto">
          <a:xfrm flipV="1">
            <a:off x="2293938" y="2273300"/>
            <a:ext cx="601662" cy="1581150"/>
          </a:xfrm>
          <a:prstGeom prst="curvedConnector3">
            <a:avLst>
              <a:gd name="adj1" fmla="val 4987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996" name="AutoShape 12"/>
          <p:cNvCxnSpPr>
            <a:cxnSpLocks noChangeShapeType="1"/>
            <a:stCxn id="41987" idx="3"/>
            <a:endCxn id="41991" idx="1"/>
          </p:cNvCxnSpPr>
          <p:nvPr/>
        </p:nvCxnSpPr>
        <p:spPr bwMode="auto">
          <a:xfrm>
            <a:off x="2293938" y="3854450"/>
            <a:ext cx="754062" cy="1514475"/>
          </a:xfrm>
          <a:prstGeom prst="curvedConnector3">
            <a:avLst>
              <a:gd name="adj1" fmla="val 4989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997" name="AutoShape 13"/>
          <p:cNvCxnSpPr>
            <a:cxnSpLocks noChangeShapeType="1"/>
            <a:stCxn id="41987" idx="3"/>
            <a:endCxn id="41990" idx="1"/>
          </p:cNvCxnSpPr>
          <p:nvPr/>
        </p:nvCxnSpPr>
        <p:spPr bwMode="auto">
          <a:xfrm>
            <a:off x="2293938" y="3854450"/>
            <a:ext cx="601662" cy="428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998" name="AutoShape 14"/>
          <p:cNvCxnSpPr>
            <a:cxnSpLocks noChangeShapeType="1"/>
            <a:stCxn id="41988" idx="3"/>
            <a:endCxn id="41989" idx="1"/>
          </p:cNvCxnSpPr>
          <p:nvPr/>
        </p:nvCxnSpPr>
        <p:spPr bwMode="auto">
          <a:xfrm>
            <a:off x="5692775" y="2273300"/>
            <a:ext cx="1165225" cy="5524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999" name="AutoShape 15"/>
          <p:cNvCxnSpPr>
            <a:cxnSpLocks noChangeShapeType="1"/>
            <a:stCxn id="41990" idx="3"/>
            <a:endCxn id="41989" idx="1"/>
          </p:cNvCxnSpPr>
          <p:nvPr/>
        </p:nvCxnSpPr>
        <p:spPr bwMode="auto">
          <a:xfrm flipV="1">
            <a:off x="5821363" y="2825750"/>
            <a:ext cx="1036637" cy="1071563"/>
          </a:xfrm>
          <a:prstGeom prst="curvedConnector3">
            <a:avLst>
              <a:gd name="adj1" fmla="val 4992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9711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000" dirty="0" smtClean="0"/>
              <a:t>2 Types of Transfer</a:t>
            </a:r>
          </a:p>
        </p:txBody>
      </p:sp>
      <p:graphicFrame>
        <p:nvGraphicFramePr>
          <p:cNvPr id="5" name="Content Placeholder 4"/>
          <p:cNvGraphicFramePr>
            <a:graphicFrameLocks noGrp="1"/>
          </p:cNvGraphicFramePr>
          <p:nvPr>
            <p:ph sz="half" idx="1"/>
          </p:nvPr>
        </p:nvGraphicFramePr>
        <p:xfrm>
          <a:off x="152400" y="1393825"/>
          <a:ext cx="8763000" cy="4968875"/>
        </p:xfrm>
        <a:graphic>
          <a:graphicData uri="http://schemas.openxmlformats.org/drawingml/2006/table">
            <a:tbl>
              <a:tblPr firstRow="1" bandRow="1">
                <a:tableStyleId>{EB344D84-9AFB-497E-A393-DC336BA19D2E}</a:tableStyleId>
              </a:tblPr>
              <a:tblGrid>
                <a:gridCol w="4381500"/>
                <a:gridCol w="4381500"/>
              </a:tblGrid>
              <a:tr h="609673">
                <a:tc gridSpan="2">
                  <a:txBody>
                    <a:bodyPr/>
                    <a:lstStyle/>
                    <a:p>
                      <a:pPr marL="0" indent="0" algn="ctr">
                        <a:buFont typeface="Arial" pitchFamily="34" charset="0"/>
                        <a:buNone/>
                        <a:defRPr/>
                      </a:pPr>
                      <a:r>
                        <a:rPr lang="en-US" sz="2400" i="1" baseline="0" dirty="0" smtClean="0">
                          <a:solidFill>
                            <a:schemeClr val="tx1"/>
                          </a:solidFill>
                        </a:rPr>
                        <a:t>ALL transfers are solely at discretion of the Sending State</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Arial" pitchFamily="34" charset="0"/>
                        <a:buNone/>
                      </a:pPr>
                      <a:endParaRPr lang="en-US" sz="2400" dirty="0">
                        <a:solidFill>
                          <a:schemeClr val="tx1"/>
                        </a:solidFill>
                      </a:endParaRPr>
                    </a:p>
                  </a:txBody>
                  <a:tcPr marT="45729" marB="45729">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0816">
                <a:tc>
                  <a:txBody>
                    <a:bodyPr/>
                    <a:lstStyle/>
                    <a:p>
                      <a:pPr marL="0" indent="0" algn="ctr">
                        <a:buFont typeface="Arial" pitchFamily="34" charset="0"/>
                        <a:buNone/>
                        <a:defRPr/>
                      </a:pPr>
                      <a:r>
                        <a:rPr lang="en-US" sz="2400" baseline="0" dirty="0" smtClean="0">
                          <a:solidFill>
                            <a:schemeClr val="tx1"/>
                          </a:solidFill>
                        </a:rPr>
                        <a:t>Mandatory</a:t>
                      </a:r>
                    </a:p>
                    <a:p>
                      <a:pPr marL="0" indent="0" algn="ctr">
                        <a:buFont typeface="Arial" pitchFamily="34" charset="0"/>
                        <a:buNone/>
                        <a:defRPr/>
                      </a:pPr>
                      <a:r>
                        <a:rPr lang="en-US" sz="1600" i="1" dirty="0" smtClean="0"/>
                        <a:t>Receiving State MUST accept supervision</a:t>
                      </a:r>
                      <a:endParaRPr lang="en-US" sz="1600" i="1" baseline="0" dirty="0" smtClean="0">
                        <a:solidFill>
                          <a:schemeClr val="tx1"/>
                        </a:solidFill>
                      </a:endParaRPr>
                    </a:p>
                  </a:txBody>
                  <a:tcPr marT="45735" marB="45735">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itchFamily="34" charset="0"/>
                        <a:buNone/>
                      </a:pPr>
                      <a:r>
                        <a:rPr lang="en-US" sz="2400" dirty="0" smtClean="0">
                          <a:solidFill>
                            <a:schemeClr val="tx1"/>
                          </a:solidFill>
                        </a:rPr>
                        <a:t>Discretionary</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i="1" dirty="0" smtClean="0"/>
                        <a:t>Receiving State has the discretion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i="1" dirty="0" smtClean="0"/>
                        <a:t>to accept or reject supervision </a:t>
                      </a:r>
                    </a:p>
                    <a:p>
                      <a:pPr marL="0" indent="0" algn="ctr">
                        <a:buFont typeface="Arial" pitchFamily="34" charset="0"/>
                        <a:buNone/>
                      </a:pPr>
                      <a:endParaRPr lang="en-US" sz="2400" dirty="0">
                        <a:solidFill>
                          <a:schemeClr val="tx1"/>
                        </a:solidFill>
                      </a:endParaRPr>
                    </a:p>
                  </a:txBody>
                  <a:tcPr marT="45735" marB="45735">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386">
                <a:tc>
                  <a:txBody>
                    <a:bodyPr/>
                    <a:lstStyle/>
                    <a:p>
                      <a:pPr marL="342900" indent="-342900">
                        <a:buFont typeface="Arial" pitchFamily="34" charset="0"/>
                        <a:buChar char="•"/>
                        <a:defRPr/>
                      </a:pPr>
                      <a:r>
                        <a:rPr lang="en-US" sz="2000" dirty="0" smtClean="0"/>
                        <a:t>90+ days supervision remaining</a:t>
                      </a:r>
                    </a:p>
                    <a:p>
                      <a:pPr marL="342900" indent="-342900">
                        <a:buFont typeface="Arial" pitchFamily="34" charset="0"/>
                        <a:buChar char="•"/>
                        <a:defRPr/>
                      </a:pPr>
                      <a:endParaRPr lang="en-US" sz="2000" dirty="0" smtClean="0"/>
                    </a:p>
                    <a:p>
                      <a:pPr marL="342900" indent="-342900">
                        <a:buFont typeface="Arial" pitchFamily="34" charset="0"/>
                        <a:buChar char="•"/>
                        <a:defRPr/>
                      </a:pPr>
                      <a:r>
                        <a:rPr lang="en-US" sz="2000" dirty="0" smtClean="0"/>
                        <a:t>Valid ‘plan of supervision’</a:t>
                      </a:r>
                      <a:endParaRPr lang="en-US" sz="2000" dirty="0"/>
                    </a:p>
                    <a:p>
                      <a:pPr marL="342900" indent="-342900">
                        <a:buFont typeface="Arial" pitchFamily="34" charset="0"/>
                        <a:buChar char="•"/>
                        <a:defRPr/>
                      </a:pPr>
                      <a:endParaRPr lang="en-US" sz="2000" dirty="0" smtClean="0"/>
                    </a:p>
                    <a:p>
                      <a:pPr marL="342900" indent="-342900">
                        <a:buFont typeface="Arial" pitchFamily="34" charset="0"/>
                        <a:buChar char="•"/>
                        <a:defRPr/>
                      </a:pPr>
                      <a:r>
                        <a:rPr lang="en-US" sz="2000" dirty="0" smtClean="0"/>
                        <a:t>‘Substantial compliance’</a:t>
                      </a:r>
                    </a:p>
                    <a:p>
                      <a:pPr marL="342900" indent="-342900">
                        <a:buFont typeface="Arial" pitchFamily="34" charset="0"/>
                        <a:buChar char="•"/>
                        <a:defRPr/>
                      </a:pPr>
                      <a:endParaRPr lang="en-US" sz="2000" dirty="0" smtClean="0"/>
                    </a:p>
                    <a:p>
                      <a:pPr marL="342900" indent="-342900">
                        <a:buFont typeface="Arial" pitchFamily="34" charset="0"/>
                        <a:buChar char="•"/>
                        <a:defRPr/>
                      </a:pPr>
                      <a:r>
                        <a:rPr lang="en-US" sz="2000" dirty="0" smtClean="0"/>
                        <a:t>Qualifying</a:t>
                      </a:r>
                      <a:r>
                        <a:rPr lang="en-US" sz="2000" baseline="0" dirty="0" smtClean="0"/>
                        <a:t> reason</a:t>
                      </a:r>
                    </a:p>
                    <a:p>
                      <a:pPr marL="800100" lvl="1" indent="-342900">
                        <a:buFont typeface="Arial" pitchFamily="34" charset="0"/>
                        <a:buChar char="•"/>
                        <a:defRPr/>
                      </a:pPr>
                      <a:r>
                        <a:rPr lang="en-US" sz="1800" baseline="0" dirty="0" smtClean="0"/>
                        <a:t>Resident of receiving state</a:t>
                      </a:r>
                    </a:p>
                    <a:p>
                      <a:pPr marL="800100" lvl="1" indent="-342900">
                        <a:buFont typeface="Arial" pitchFamily="34" charset="0"/>
                        <a:buChar char="•"/>
                        <a:defRPr/>
                      </a:pPr>
                      <a:r>
                        <a:rPr lang="en-US" sz="1800" baseline="0" dirty="0" smtClean="0"/>
                        <a:t>Resident family in receiving state</a:t>
                      </a:r>
                    </a:p>
                    <a:p>
                      <a:pPr marL="800100" lvl="1" indent="-342900">
                        <a:buFont typeface="Arial" pitchFamily="34" charset="0"/>
                        <a:buChar char="•"/>
                        <a:defRPr/>
                      </a:pPr>
                      <a:r>
                        <a:rPr lang="en-US" sz="1800" baseline="0" dirty="0" smtClean="0"/>
                        <a:t>Other reasons per Rule 3.101-1</a:t>
                      </a:r>
                    </a:p>
                  </a:txBody>
                  <a:tcPr marT="45735" marB="45735">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eaLnBrk="1" hangingPunct="1">
                        <a:buFont typeface="Arial" pitchFamily="34" charset="0"/>
                        <a:buChar char="•"/>
                      </a:pPr>
                      <a:r>
                        <a:rPr lang="en-US" sz="2000" dirty="0" smtClean="0"/>
                        <a:t>Offenders not eligible for mandatory transfer</a:t>
                      </a:r>
                    </a:p>
                    <a:p>
                      <a:pPr marL="285750" lvl="0" indent="-285750" eaLnBrk="1" hangingPunct="1">
                        <a:buFont typeface="Arial" pitchFamily="34" charset="0"/>
                        <a:buChar char="•"/>
                      </a:pPr>
                      <a:endParaRPr lang="en-US" sz="2000" dirty="0" smtClean="0"/>
                    </a:p>
                    <a:p>
                      <a:pPr marL="285750" lvl="0" indent="-285750" eaLnBrk="1" hangingPunct="1">
                        <a:buFont typeface="Arial" pitchFamily="34" charset="0"/>
                        <a:buChar char="•"/>
                      </a:pPr>
                      <a:r>
                        <a:rPr lang="en-US" sz="2000" dirty="0" smtClean="0"/>
                        <a:t>Sending state must justify “WHY”</a:t>
                      </a:r>
                    </a:p>
                    <a:p>
                      <a:pPr marL="0" indent="0">
                        <a:buFont typeface="Arial" pitchFamily="34" charset="0"/>
                        <a:buNone/>
                      </a:pPr>
                      <a:endParaRPr lang="en-US" sz="2000" dirty="0"/>
                    </a:p>
                  </a:txBody>
                  <a:tcPr marT="45735" marB="45735">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352" name="TextBox 2"/>
          <p:cNvSpPr txBox="1">
            <a:spLocks noChangeArrowheads="1"/>
          </p:cNvSpPr>
          <p:nvPr/>
        </p:nvSpPr>
        <p:spPr bwMode="auto">
          <a:xfrm>
            <a:off x="6450013" y="638968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r>
              <a:rPr lang="en-US" dirty="0">
                <a:solidFill>
                  <a:schemeClr val="bg1"/>
                </a:solidFill>
              </a:rPr>
              <a:t>Rule 3.101</a:t>
            </a:r>
          </a:p>
        </p:txBody>
      </p:sp>
    </p:spTree>
    <p:extLst>
      <p:ext uri="{BB962C8B-B14F-4D97-AF65-F5344CB8AC3E}">
        <p14:creationId xmlns:p14="http://schemas.microsoft.com/office/powerpoint/2010/main" val="2720881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8229600" cy="685800"/>
          </a:xfrm>
          <a:solidFill>
            <a:schemeClr val="bg2">
              <a:lumMod val="75000"/>
            </a:schemeClr>
          </a:solidFill>
        </p:spPr>
        <p:txBody>
          <a:bodyPr/>
          <a:lstStyle/>
          <a:p>
            <a:pPr eaLnBrk="1" hangingPunct="1"/>
            <a:r>
              <a:rPr lang="en-US" sz="2000" dirty="0" smtClean="0"/>
              <a:t>Acceptance of Transfer by Receiving State, Felony</a:t>
            </a:r>
          </a:p>
        </p:txBody>
      </p:sp>
      <p:sp>
        <p:nvSpPr>
          <p:cNvPr id="7172" name="AutoShape 4"/>
          <p:cNvSpPr>
            <a:spLocks noChangeArrowheads="1"/>
          </p:cNvSpPr>
          <p:nvPr/>
        </p:nvSpPr>
        <p:spPr bwMode="auto">
          <a:xfrm>
            <a:off x="152400" y="2590800"/>
            <a:ext cx="2057400" cy="1377950"/>
          </a:xfrm>
          <a:prstGeom prst="flowChartProcess">
            <a:avLst/>
          </a:prstGeom>
          <a:solidFill>
            <a:srgbClr val="FFFF00"/>
          </a:solidFill>
          <a:ln w="9525" algn="ctr">
            <a:solidFill>
              <a:schemeClr val="tx1"/>
            </a:solidFill>
            <a:miter lim="800000"/>
            <a:headEnd/>
            <a:tailEnd/>
          </a:ln>
          <a:effectLst>
            <a:outerShdw dist="45791" dir="2021404" algn="ctr" rotWithShape="0">
              <a:schemeClr val="bg2"/>
            </a:outerShdw>
          </a:effectLst>
        </p:spPr>
        <p:txBody>
          <a:bodyPr wrap="none" anchor="ctr">
            <a:spAutoFit/>
          </a:bodyPr>
          <a:lstStyle/>
          <a:p>
            <a:pPr>
              <a:defRPr/>
            </a:pPr>
            <a:r>
              <a:rPr lang="en-US" sz="1400" dirty="0"/>
              <a:t>Felony Offender with</a:t>
            </a:r>
          </a:p>
          <a:p>
            <a:pPr>
              <a:defRPr/>
            </a:pPr>
            <a:r>
              <a:rPr lang="en-US" sz="1400" dirty="0"/>
              <a:t>Three Months or</a:t>
            </a:r>
          </a:p>
          <a:p>
            <a:pPr>
              <a:defRPr/>
            </a:pPr>
            <a:r>
              <a:rPr lang="en-US" sz="1400" dirty="0"/>
              <a:t>More of Supervision</a:t>
            </a:r>
          </a:p>
          <a:p>
            <a:pPr>
              <a:defRPr/>
            </a:pPr>
            <a:r>
              <a:rPr lang="en-US" sz="1400" dirty="0"/>
              <a:t>Remaining and in </a:t>
            </a:r>
          </a:p>
          <a:p>
            <a:pPr>
              <a:defRPr/>
            </a:pPr>
            <a:r>
              <a:rPr lang="en-US" sz="1400" dirty="0"/>
              <a:t>Substantial Compliance</a:t>
            </a:r>
          </a:p>
          <a:p>
            <a:pPr>
              <a:defRPr/>
            </a:pPr>
            <a:r>
              <a:rPr lang="en-US" sz="1400" dirty="0"/>
              <a:t>In the Sending State</a:t>
            </a:r>
          </a:p>
        </p:txBody>
      </p:sp>
      <p:sp>
        <p:nvSpPr>
          <p:cNvPr id="7173" name="AutoShape 5"/>
          <p:cNvSpPr>
            <a:spLocks noChangeArrowheads="1"/>
          </p:cNvSpPr>
          <p:nvPr/>
        </p:nvSpPr>
        <p:spPr bwMode="auto">
          <a:xfrm>
            <a:off x="685800" y="1371600"/>
            <a:ext cx="1435100" cy="876300"/>
          </a:xfrm>
          <a:prstGeom prst="flowChartTerminator">
            <a:avLst/>
          </a:prstGeom>
          <a:solidFill>
            <a:schemeClr val="accent1"/>
          </a:solidFill>
          <a:ln w="9525" algn="ctr">
            <a:solidFill>
              <a:schemeClr val="tx1"/>
            </a:solidFill>
            <a:miter lim="800000"/>
            <a:headEnd/>
            <a:tailEnd/>
          </a:ln>
          <a:effectLst>
            <a:outerShdw dist="45791" dir="2021404" algn="ctr" rotWithShape="0">
              <a:schemeClr val="bg2"/>
            </a:outerShdw>
          </a:effectLst>
        </p:spPr>
        <p:txBody>
          <a:bodyPr anchor="ctr">
            <a:spAutoFit/>
          </a:bodyPr>
          <a:lstStyle/>
          <a:p>
            <a:pPr>
              <a:defRPr/>
            </a:pPr>
            <a:r>
              <a:rPr lang="en-US" sz="1200" dirty="0"/>
              <a:t>Resident of</a:t>
            </a:r>
          </a:p>
          <a:p>
            <a:pPr>
              <a:defRPr/>
            </a:pPr>
            <a:r>
              <a:rPr lang="en-US" sz="1200" dirty="0"/>
              <a:t>Receiving State?</a:t>
            </a:r>
          </a:p>
        </p:txBody>
      </p:sp>
      <p:sp>
        <p:nvSpPr>
          <p:cNvPr id="7174" name="AutoShape 6"/>
          <p:cNvSpPr>
            <a:spLocks noChangeArrowheads="1"/>
          </p:cNvSpPr>
          <p:nvPr/>
        </p:nvSpPr>
        <p:spPr bwMode="auto">
          <a:xfrm>
            <a:off x="4572000" y="1066800"/>
            <a:ext cx="1741488" cy="876300"/>
          </a:xfrm>
          <a:prstGeom prst="flowChartTerminator">
            <a:avLst/>
          </a:prstGeom>
          <a:solidFill>
            <a:schemeClr val="accent1"/>
          </a:solidFill>
          <a:ln w="9525" algn="ctr">
            <a:solidFill>
              <a:schemeClr val="tx1"/>
            </a:solidFill>
            <a:miter lim="800000"/>
            <a:headEnd/>
            <a:tailEnd/>
          </a:ln>
          <a:effectLst>
            <a:outerShdw dist="45791" dir="2021404" algn="ctr" rotWithShape="0">
              <a:schemeClr val="bg2"/>
            </a:outerShdw>
          </a:effectLst>
        </p:spPr>
        <p:txBody>
          <a:bodyPr anchor="ctr">
            <a:spAutoFit/>
          </a:bodyPr>
          <a:lstStyle/>
          <a:p>
            <a:pPr>
              <a:defRPr/>
            </a:pPr>
            <a:r>
              <a:rPr lang="en-US" sz="1200" dirty="0"/>
              <a:t>Has Resident Family</a:t>
            </a:r>
          </a:p>
          <a:p>
            <a:pPr>
              <a:defRPr/>
            </a:pPr>
            <a:r>
              <a:rPr lang="en-US" sz="1200" dirty="0"/>
              <a:t>Who Will Support</a:t>
            </a:r>
          </a:p>
          <a:p>
            <a:pPr>
              <a:defRPr/>
            </a:pPr>
            <a:r>
              <a:rPr lang="en-US" sz="1200" dirty="0"/>
              <a:t>Supervision Plan?</a:t>
            </a:r>
          </a:p>
        </p:txBody>
      </p:sp>
      <p:sp>
        <p:nvSpPr>
          <p:cNvPr id="7175" name="AutoShape 7"/>
          <p:cNvSpPr>
            <a:spLocks noChangeArrowheads="1"/>
          </p:cNvSpPr>
          <p:nvPr/>
        </p:nvSpPr>
        <p:spPr bwMode="auto">
          <a:xfrm>
            <a:off x="4724400" y="2819400"/>
            <a:ext cx="2024063" cy="876300"/>
          </a:xfrm>
          <a:prstGeom prst="flowChartTerminator">
            <a:avLst/>
          </a:prstGeom>
          <a:solidFill>
            <a:schemeClr val="accent1"/>
          </a:solidFill>
          <a:ln w="9525" algn="ctr">
            <a:solidFill>
              <a:schemeClr val="tx1"/>
            </a:solidFill>
            <a:miter lim="800000"/>
            <a:headEnd/>
            <a:tailEnd/>
          </a:ln>
          <a:effectLst>
            <a:outerShdw dist="68392" dir="1308085" algn="ctr" rotWithShape="0">
              <a:schemeClr val="bg2"/>
            </a:outerShdw>
          </a:effectLst>
        </p:spPr>
        <p:txBody>
          <a:bodyPr wrap="none" anchor="ctr">
            <a:spAutoFit/>
          </a:bodyPr>
          <a:lstStyle/>
          <a:p>
            <a:pPr>
              <a:defRPr/>
            </a:pPr>
            <a:r>
              <a:rPr lang="en-US" sz="1200" dirty="0"/>
              <a:t>Can Obtain Employment</a:t>
            </a:r>
          </a:p>
          <a:p>
            <a:pPr>
              <a:defRPr/>
            </a:pPr>
            <a:r>
              <a:rPr lang="en-US" sz="1200" dirty="0"/>
              <a:t>Or has Means of </a:t>
            </a:r>
          </a:p>
          <a:p>
            <a:pPr>
              <a:defRPr/>
            </a:pPr>
            <a:r>
              <a:rPr lang="en-US" sz="1200" dirty="0"/>
              <a:t>Support?</a:t>
            </a:r>
          </a:p>
        </p:txBody>
      </p:sp>
      <p:sp>
        <p:nvSpPr>
          <p:cNvPr id="7176" name="AutoShape 8"/>
          <p:cNvSpPr>
            <a:spLocks noChangeArrowheads="1"/>
          </p:cNvSpPr>
          <p:nvPr/>
        </p:nvSpPr>
        <p:spPr bwMode="auto">
          <a:xfrm>
            <a:off x="3124200" y="3048000"/>
            <a:ext cx="1331913" cy="590550"/>
          </a:xfrm>
          <a:prstGeom prst="flowChartProcess">
            <a:avLst/>
          </a:prstGeom>
          <a:solidFill>
            <a:srgbClr val="00CCFF"/>
          </a:solidFill>
          <a:ln w="9525" algn="ctr">
            <a:solidFill>
              <a:schemeClr val="tx1"/>
            </a:solidFill>
            <a:miter lim="800000"/>
            <a:headEnd/>
            <a:tailEnd/>
          </a:ln>
          <a:effectLst>
            <a:outerShdw dist="45791" dir="2021404" algn="ctr" rotWithShape="0">
              <a:schemeClr val="bg2"/>
            </a:outerShdw>
          </a:effectLst>
        </p:spPr>
        <p:txBody>
          <a:bodyPr wrap="none" anchor="ctr">
            <a:spAutoFit/>
          </a:bodyPr>
          <a:lstStyle/>
          <a:p>
            <a:pPr>
              <a:defRPr/>
            </a:pPr>
            <a:r>
              <a:rPr lang="en-US" sz="1600" b="1" dirty="0"/>
              <a:t>Acceptance</a:t>
            </a:r>
          </a:p>
          <a:p>
            <a:pPr>
              <a:defRPr/>
            </a:pPr>
            <a:r>
              <a:rPr lang="en-US" sz="1600" b="1" dirty="0"/>
              <a:t>Required</a:t>
            </a:r>
          </a:p>
        </p:txBody>
      </p:sp>
      <p:cxnSp>
        <p:nvCxnSpPr>
          <p:cNvPr id="5128" name="AutoShape 11"/>
          <p:cNvCxnSpPr>
            <a:cxnSpLocks noChangeShapeType="1"/>
            <a:stCxn id="7174" idx="2"/>
            <a:endCxn id="7174" idx="2"/>
          </p:cNvCxnSpPr>
          <p:nvPr/>
        </p:nvCxnSpPr>
        <p:spPr bwMode="auto">
          <a:xfrm>
            <a:off x="5443538" y="19431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93" name="AutoShape 25"/>
          <p:cNvSpPr>
            <a:spLocks noChangeArrowheads="1"/>
          </p:cNvSpPr>
          <p:nvPr/>
        </p:nvSpPr>
        <p:spPr bwMode="auto">
          <a:xfrm>
            <a:off x="5562600" y="2209800"/>
            <a:ext cx="482600" cy="360363"/>
          </a:xfrm>
          <a:prstGeom prst="flowChartTerminator">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t>Yes</a:t>
            </a:r>
          </a:p>
        </p:txBody>
      </p:sp>
      <p:cxnSp>
        <p:nvCxnSpPr>
          <p:cNvPr id="5130" name="AutoShape 27"/>
          <p:cNvCxnSpPr>
            <a:cxnSpLocks noChangeShapeType="1"/>
            <a:stCxn id="7193" idx="2"/>
            <a:endCxn id="7175" idx="0"/>
          </p:cNvCxnSpPr>
          <p:nvPr/>
        </p:nvCxnSpPr>
        <p:spPr bwMode="auto">
          <a:xfrm flipH="1">
            <a:off x="5737225" y="2570163"/>
            <a:ext cx="66675" cy="2492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97" name="AutoShape 29"/>
          <p:cNvSpPr>
            <a:spLocks noChangeArrowheads="1"/>
          </p:cNvSpPr>
          <p:nvPr/>
        </p:nvSpPr>
        <p:spPr bwMode="auto">
          <a:xfrm>
            <a:off x="5867400" y="4648200"/>
            <a:ext cx="482600" cy="360363"/>
          </a:xfrm>
          <a:prstGeom prst="flowChartTerminator">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t>Yes</a:t>
            </a:r>
          </a:p>
        </p:txBody>
      </p:sp>
      <p:sp>
        <p:nvSpPr>
          <p:cNvPr id="7200" name="AutoShape 32"/>
          <p:cNvSpPr>
            <a:spLocks noChangeArrowheads="1"/>
          </p:cNvSpPr>
          <p:nvPr/>
        </p:nvSpPr>
        <p:spPr bwMode="auto">
          <a:xfrm>
            <a:off x="6781800" y="1371600"/>
            <a:ext cx="407988" cy="360363"/>
          </a:xfrm>
          <a:prstGeom prst="flowChartTerminator">
            <a:avLst/>
          </a:prstGeom>
          <a:solidFill>
            <a:srgbClr val="FF00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solidFill>
                  <a:schemeClr val="bg1"/>
                </a:solidFill>
              </a:rPr>
              <a:t>No</a:t>
            </a:r>
          </a:p>
        </p:txBody>
      </p:sp>
      <p:sp>
        <p:nvSpPr>
          <p:cNvPr id="7204" name="AutoShape 36"/>
          <p:cNvSpPr>
            <a:spLocks noChangeArrowheads="1"/>
          </p:cNvSpPr>
          <p:nvPr/>
        </p:nvSpPr>
        <p:spPr bwMode="auto">
          <a:xfrm>
            <a:off x="6858000" y="3657600"/>
            <a:ext cx="407988" cy="360363"/>
          </a:xfrm>
          <a:prstGeom prst="flowChartTerminator">
            <a:avLst/>
          </a:prstGeom>
          <a:solidFill>
            <a:srgbClr val="FF00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solidFill>
                  <a:schemeClr val="bg1"/>
                </a:solidFill>
              </a:rPr>
              <a:t>No</a:t>
            </a:r>
          </a:p>
        </p:txBody>
      </p:sp>
      <p:sp>
        <p:nvSpPr>
          <p:cNvPr id="7205" name="AutoShape 37"/>
          <p:cNvSpPr>
            <a:spLocks noChangeArrowheads="1"/>
          </p:cNvSpPr>
          <p:nvPr/>
        </p:nvSpPr>
        <p:spPr bwMode="auto">
          <a:xfrm>
            <a:off x="6781800" y="2209800"/>
            <a:ext cx="2203450" cy="739775"/>
          </a:xfrm>
          <a:prstGeom prst="flowChartProcess">
            <a:avLst/>
          </a:prstGeom>
          <a:solidFill>
            <a:srgbClr val="FF99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400" b="1" dirty="0"/>
              <a:t>Acceptance Not</a:t>
            </a:r>
          </a:p>
          <a:p>
            <a:pPr>
              <a:defRPr/>
            </a:pPr>
            <a:r>
              <a:rPr lang="en-US" sz="1400" b="1" dirty="0"/>
              <a:t>Required; Discretionary</a:t>
            </a:r>
          </a:p>
          <a:p>
            <a:pPr>
              <a:defRPr/>
            </a:pPr>
            <a:r>
              <a:rPr lang="en-US" sz="1400" b="1" dirty="0"/>
              <a:t>Transfer</a:t>
            </a:r>
          </a:p>
        </p:txBody>
      </p:sp>
      <p:cxnSp>
        <p:nvCxnSpPr>
          <p:cNvPr id="5135" name="AutoShape 40"/>
          <p:cNvCxnSpPr>
            <a:cxnSpLocks noChangeShapeType="1"/>
            <a:stCxn id="7174" idx="3"/>
            <a:endCxn id="7200" idx="1"/>
          </p:cNvCxnSpPr>
          <p:nvPr/>
        </p:nvCxnSpPr>
        <p:spPr bwMode="auto">
          <a:xfrm>
            <a:off x="6313488" y="1504950"/>
            <a:ext cx="468312" cy="47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36" name="AutoShape 41"/>
          <p:cNvCxnSpPr>
            <a:cxnSpLocks noChangeShapeType="1"/>
            <a:stCxn id="7175" idx="3"/>
            <a:endCxn id="7204" idx="1"/>
          </p:cNvCxnSpPr>
          <p:nvPr/>
        </p:nvCxnSpPr>
        <p:spPr bwMode="auto">
          <a:xfrm>
            <a:off x="6748463" y="3257550"/>
            <a:ext cx="109537" cy="5810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37" name="AutoShape 42"/>
          <p:cNvCxnSpPr>
            <a:cxnSpLocks noChangeShapeType="1"/>
            <a:stCxn id="7174" idx="2"/>
            <a:endCxn id="7193" idx="0"/>
          </p:cNvCxnSpPr>
          <p:nvPr/>
        </p:nvCxnSpPr>
        <p:spPr bwMode="auto">
          <a:xfrm>
            <a:off x="5443538" y="1943100"/>
            <a:ext cx="360362" cy="266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38" name="AutoShape 44"/>
          <p:cNvCxnSpPr>
            <a:cxnSpLocks noChangeShapeType="1"/>
            <a:stCxn id="7204" idx="3"/>
            <a:endCxn id="7205" idx="2"/>
          </p:cNvCxnSpPr>
          <p:nvPr/>
        </p:nvCxnSpPr>
        <p:spPr bwMode="auto">
          <a:xfrm flipV="1">
            <a:off x="7265988" y="2949575"/>
            <a:ext cx="617537" cy="8890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14" name="AutoShape 46"/>
          <p:cNvSpPr>
            <a:spLocks noChangeArrowheads="1"/>
          </p:cNvSpPr>
          <p:nvPr/>
        </p:nvSpPr>
        <p:spPr bwMode="auto">
          <a:xfrm>
            <a:off x="2133600" y="4038600"/>
            <a:ext cx="2438400" cy="617538"/>
          </a:xfrm>
          <a:prstGeom prst="flowChartTerminator">
            <a:avLst/>
          </a:prstGeom>
          <a:solidFill>
            <a:srgbClr val="FF7C80"/>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Military Members Subject to Valid Orders of Deployment</a:t>
            </a:r>
          </a:p>
        </p:txBody>
      </p:sp>
      <p:sp>
        <p:nvSpPr>
          <p:cNvPr id="7218" name="AutoShape 50"/>
          <p:cNvSpPr>
            <a:spLocks noChangeArrowheads="1"/>
          </p:cNvSpPr>
          <p:nvPr/>
        </p:nvSpPr>
        <p:spPr bwMode="auto">
          <a:xfrm>
            <a:off x="7543800" y="4876800"/>
            <a:ext cx="407988" cy="360363"/>
          </a:xfrm>
          <a:prstGeom prst="flowChartTerminator">
            <a:avLst/>
          </a:prstGeom>
          <a:solidFill>
            <a:srgbClr val="FF00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solidFill>
                  <a:schemeClr val="bg1"/>
                </a:solidFill>
              </a:rPr>
              <a:t>No</a:t>
            </a:r>
          </a:p>
        </p:txBody>
      </p:sp>
      <p:cxnSp>
        <p:nvCxnSpPr>
          <p:cNvPr id="5141" name="AutoShape 51"/>
          <p:cNvCxnSpPr>
            <a:cxnSpLocks noChangeShapeType="1"/>
            <a:endCxn id="7218" idx="2"/>
          </p:cNvCxnSpPr>
          <p:nvPr/>
        </p:nvCxnSpPr>
        <p:spPr bwMode="auto">
          <a:xfrm flipV="1">
            <a:off x="7110413" y="5237163"/>
            <a:ext cx="638175" cy="763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42" name="AutoShape 54"/>
          <p:cNvCxnSpPr>
            <a:cxnSpLocks noChangeShapeType="1"/>
            <a:stCxn id="7218" idx="3"/>
            <a:endCxn id="7205" idx="2"/>
          </p:cNvCxnSpPr>
          <p:nvPr/>
        </p:nvCxnSpPr>
        <p:spPr bwMode="auto">
          <a:xfrm flipH="1" flipV="1">
            <a:off x="7883525" y="2949575"/>
            <a:ext cx="68263" cy="2108200"/>
          </a:xfrm>
          <a:prstGeom prst="curvedConnector4">
            <a:avLst>
              <a:gd name="adj1" fmla="val -332560"/>
              <a:gd name="adj2" fmla="val 5429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43" name="AutoShape 55"/>
          <p:cNvCxnSpPr>
            <a:cxnSpLocks noChangeShapeType="1"/>
            <a:stCxn id="7200" idx="3"/>
            <a:endCxn id="7205" idx="0"/>
          </p:cNvCxnSpPr>
          <p:nvPr/>
        </p:nvCxnSpPr>
        <p:spPr bwMode="auto">
          <a:xfrm>
            <a:off x="7189788" y="1552575"/>
            <a:ext cx="693737" cy="6572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44" name="AutoShape 57"/>
          <p:cNvSpPr>
            <a:spLocks noChangeArrowheads="1"/>
          </p:cNvSpPr>
          <p:nvPr/>
        </p:nvSpPr>
        <p:spPr bwMode="auto">
          <a:xfrm>
            <a:off x="3581400" y="1371600"/>
            <a:ext cx="407988" cy="360363"/>
          </a:xfrm>
          <a:prstGeom prst="flowChartTerminator">
            <a:avLst/>
          </a:prstGeom>
          <a:solidFill>
            <a:srgbClr val="FF0000"/>
          </a:solidFill>
          <a:ln w="9525" algn="ctr">
            <a:solidFill>
              <a:schemeClr val="tx1"/>
            </a:solidFill>
            <a:miter lim="800000"/>
            <a:headEnd/>
            <a:tailEnd/>
          </a:ln>
        </p:spPr>
        <p:txBody>
          <a:bodyPr wrap="none" anchor="ctr">
            <a:spAutoFit/>
          </a:bodyPr>
          <a:lstStyle/>
          <a:p>
            <a:r>
              <a:rPr lang="en-US" sz="1200" dirty="0">
                <a:solidFill>
                  <a:schemeClr val="bg1"/>
                </a:solidFill>
              </a:rPr>
              <a:t>No</a:t>
            </a:r>
          </a:p>
        </p:txBody>
      </p:sp>
      <p:sp>
        <p:nvSpPr>
          <p:cNvPr id="5145" name="AutoShape 58"/>
          <p:cNvSpPr>
            <a:spLocks noChangeArrowheads="1"/>
          </p:cNvSpPr>
          <p:nvPr/>
        </p:nvSpPr>
        <p:spPr bwMode="auto">
          <a:xfrm>
            <a:off x="3581400" y="2362200"/>
            <a:ext cx="482600" cy="360363"/>
          </a:xfrm>
          <a:prstGeom prst="flowChartTerminator">
            <a:avLst/>
          </a:prstGeom>
          <a:solidFill>
            <a:srgbClr val="00FF00"/>
          </a:solidFill>
          <a:ln w="9525" algn="ctr">
            <a:solidFill>
              <a:schemeClr val="tx1"/>
            </a:solidFill>
            <a:miter lim="800000"/>
            <a:headEnd/>
            <a:tailEnd/>
          </a:ln>
        </p:spPr>
        <p:txBody>
          <a:bodyPr anchor="ctr">
            <a:spAutoFit/>
          </a:bodyPr>
          <a:lstStyle/>
          <a:p>
            <a:r>
              <a:rPr lang="en-US" sz="1200" dirty="0"/>
              <a:t>Yes</a:t>
            </a:r>
          </a:p>
        </p:txBody>
      </p:sp>
      <p:cxnSp>
        <p:nvCxnSpPr>
          <p:cNvPr id="5146" name="AutoShape 59"/>
          <p:cNvCxnSpPr>
            <a:cxnSpLocks noChangeShapeType="1"/>
            <a:stCxn id="7173" idx="3"/>
            <a:endCxn id="5144" idx="1"/>
          </p:cNvCxnSpPr>
          <p:nvPr/>
        </p:nvCxnSpPr>
        <p:spPr bwMode="auto">
          <a:xfrm flipV="1">
            <a:off x="2120900" y="1552575"/>
            <a:ext cx="1460500" cy="25717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47" name="AutoShape 61"/>
          <p:cNvCxnSpPr>
            <a:cxnSpLocks noChangeShapeType="1"/>
            <a:stCxn id="7173" idx="3"/>
            <a:endCxn id="5145" idx="1"/>
          </p:cNvCxnSpPr>
          <p:nvPr/>
        </p:nvCxnSpPr>
        <p:spPr bwMode="auto">
          <a:xfrm>
            <a:off x="2120900" y="1809750"/>
            <a:ext cx="1460500" cy="73342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48" name="AutoShape 63"/>
          <p:cNvCxnSpPr>
            <a:cxnSpLocks noChangeShapeType="1"/>
            <a:stCxn id="7175" idx="2"/>
            <a:endCxn id="7197" idx="0"/>
          </p:cNvCxnSpPr>
          <p:nvPr/>
        </p:nvCxnSpPr>
        <p:spPr bwMode="auto">
          <a:xfrm>
            <a:off x="5737225" y="3695700"/>
            <a:ext cx="371475" cy="9525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49" name="AutoShape 64"/>
          <p:cNvCxnSpPr>
            <a:cxnSpLocks noChangeShapeType="1"/>
            <a:endCxn id="7197" idx="2"/>
          </p:cNvCxnSpPr>
          <p:nvPr/>
        </p:nvCxnSpPr>
        <p:spPr bwMode="auto">
          <a:xfrm flipH="1" flipV="1">
            <a:off x="6108700" y="5008563"/>
            <a:ext cx="1001713" cy="9921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50" name="AutoShape 67"/>
          <p:cNvCxnSpPr>
            <a:cxnSpLocks noChangeShapeType="1"/>
            <a:stCxn id="5145" idx="2"/>
            <a:endCxn id="7176" idx="0"/>
          </p:cNvCxnSpPr>
          <p:nvPr/>
        </p:nvCxnSpPr>
        <p:spPr bwMode="auto">
          <a:xfrm flipH="1">
            <a:off x="3790950" y="2722563"/>
            <a:ext cx="31750" cy="3254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51" name="AutoShape 70"/>
          <p:cNvCxnSpPr>
            <a:cxnSpLocks noChangeShapeType="1"/>
            <a:stCxn id="7172" idx="0"/>
            <a:endCxn id="7173" idx="1"/>
          </p:cNvCxnSpPr>
          <p:nvPr/>
        </p:nvCxnSpPr>
        <p:spPr bwMode="auto">
          <a:xfrm rot="5400000" flipH="1">
            <a:off x="542925" y="1952625"/>
            <a:ext cx="781050" cy="495300"/>
          </a:xfrm>
          <a:prstGeom prst="curvedConnector4">
            <a:avLst>
              <a:gd name="adj1" fmla="val 21949"/>
              <a:gd name="adj2" fmla="val 14615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52" name="AutoShape 71"/>
          <p:cNvCxnSpPr>
            <a:cxnSpLocks noChangeShapeType="1"/>
            <a:stCxn id="7214" idx="3"/>
            <a:endCxn id="7176" idx="2"/>
          </p:cNvCxnSpPr>
          <p:nvPr/>
        </p:nvCxnSpPr>
        <p:spPr bwMode="auto">
          <a:xfrm flipH="1" flipV="1">
            <a:off x="3790950" y="3638550"/>
            <a:ext cx="781050" cy="709613"/>
          </a:xfrm>
          <a:prstGeom prst="curvedConnector4">
            <a:avLst>
              <a:gd name="adj1" fmla="val -29241"/>
              <a:gd name="adj2" fmla="val 7178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53" name="AutoShape 72"/>
          <p:cNvCxnSpPr>
            <a:cxnSpLocks noChangeShapeType="1"/>
            <a:stCxn id="5144" idx="3"/>
            <a:endCxn id="7174" idx="1"/>
          </p:cNvCxnSpPr>
          <p:nvPr/>
        </p:nvCxnSpPr>
        <p:spPr bwMode="auto">
          <a:xfrm flipV="1">
            <a:off x="3989388" y="1504950"/>
            <a:ext cx="582612" cy="47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54" name="AutoShape 73"/>
          <p:cNvCxnSpPr>
            <a:cxnSpLocks noChangeShapeType="1"/>
            <a:endCxn id="7214" idx="1"/>
          </p:cNvCxnSpPr>
          <p:nvPr/>
        </p:nvCxnSpPr>
        <p:spPr bwMode="auto">
          <a:xfrm>
            <a:off x="1066800" y="4038600"/>
            <a:ext cx="1066800" cy="30956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42" name="AutoShape 74"/>
          <p:cNvSpPr>
            <a:spLocks noChangeArrowheads="1"/>
          </p:cNvSpPr>
          <p:nvPr/>
        </p:nvSpPr>
        <p:spPr bwMode="auto">
          <a:xfrm>
            <a:off x="914400" y="5486400"/>
            <a:ext cx="2590800" cy="617538"/>
          </a:xfrm>
          <a:prstGeom prst="flowChartTerminator">
            <a:avLst/>
          </a:prstGeom>
          <a:solidFill>
            <a:srgbClr val="CC99FF"/>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Employment Transfer of Family Member</a:t>
            </a:r>
          </a:p>
        </p:txBody>
      </p:sp>
      <p:sp>
        <p:nvSpPr>
          <p:cNvPr id="7244" name="AutoShape 76"/>
          <p:cNvSpPr>
            <a:spLocks noChangeArrowheads="1"/>
          </p:cNvSpPr>
          <p:nvPr/>
        </p:nvSpPr>
        <p:spPr bwMode="auto">
          <a:xfrm>
            <a:off x="990600" y="4724400"/>
            <a:ext cx="3352800" cy="617538"/>
          </a:xfrm>
          <a:prstGeom prst="flowChartTerminator">
            <a:avLst/>
          </a:prstGeom>
          <a:solidFill>
            <a:srgbClr val="C0C0C0"/>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Living with Family Military Members who are Subject to Valid Orders of Deployment</a:t>
            </a:r>
          </a:p>
        </p:txBody>
      </p:sp>
      <p:cxnSp>
        <p:nvCxnSpPr>
          <p:cNvPr id="5157" name="AutoShape 78"/>
          <p:cNvCxnSpPr>
            <a:cxnSpLocks noChangeShapeType="1"/>
            <a:endCxn id="7244" idx="1"/>
          </p:cNvCxnSpPr>
          <p:nvPr/>
        </p:nvCxnSpPr>
        <p:spPr bwMode="auto">
          <a:xfrm rot="5400000">
            <a:off x="531812" y="4497388"/>
            <a:ext cx="993775" cy="76200"/>
          </a:xfrm>
          <a:prstGeom prst="curvedConnector4">
            <a:avLst>
              <a:gd name="adj1" fmla="val 34477"/>
              <a:gd name="adj2" fmla="val 17582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58" name="AutoShape 79"/>
          <p:cNvCxnSpPr>
            <a:cxnSpLocks noChangeShapeType="1"/>
            <a:stCxn id="7244" idx="3"/>
          </p:cNvCxnSpPr>
          <p:nvPr/>
        </p:nvCxnSpPr>
        <p:spPr bwMode="auto">
          <a:xfrm>
            <a:off x="4343400" y="5033963"/>
            <a:ext cx="228600" cy="75723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59" name="AutoShape 80"/>
          <p:cNvCxnSpPr>
            <a:cxnSpLocks noChangeShapeType="1"/>
            <a:stCxn id="7242" idx="3"/>
          </p:cNvCxnSpPr>
          <p:nvPr/>
        </p:nvCxnSpPr>
        <p:spPr bwMode="auto">
          <a:xfrm>
            <a:off x="3505200" y="5795963"/>
            <a:ext cx="990600" cy="71437"/>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60" name="AutoShape 83"/>
          <p:cNvCxnSpPr>
            <a:cxnSpLocks noChangeShapeType="1"/>
            <a:stCxn id="7197" idx="1"/>
            <a:endCxn id="7176" idx="3"/>
          </p:cNvCxnSpPr>
          <p:nvPr/>
        </p:nvCxnSpPr>
        <p:spPr bwMode="auto">
          <a:xfrm flipH="1" flipV="1">
            <a:off x="4456113" y="3343275"/>
            <a:ext cx="1411287" cy="14859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52" name="AutoShape 84"/>
          <p:cNvSpPr>
            <a:spLocks noChangeArrowheads="1"/>
          </p:cNvSpPr>
          <p:nvPr/>
        </p:nvSpPr>
        <p:spPr bwMode="auto">
          <a:xfrm>
            <a:off x="4419600" y="5691188"/>
            <a:ext cx="2667000" cy="617537"/>
          </a:xfrm>
          <a:prstGeom prst="flowChartTerminator">
            <a:avLst/>
          </a:prstGeom>
          <a:solidFill>
            <a:schemeClr val="accent1"/>
          </a:solidFill>
          <a:ln w="9525" algn="ctr">
            <a:solidFill>
              <a:schemeClr val="tx1"/>
            </a:solidFill>
            <a:miter lim="800000"/>
            <a:headEnd/>
            <a:tailEnd/>
          </a:ln>
          <a:effectLst>
            <a:outerShdw dist="68392" dir="1308085" algn="ctr" rotWithShape="0">
              <a:schemeClr val="bg2"/>
            </a:outerShdw>
          </a:effectLst>
        </p:spPr>
        <p:txBody>
          <a:bodyPr anchor="ctr">
            <a:spAutoFit/>
          </a:bodyPr>
          <a:lstStyle/>
          <a:p>
            <a:pPr>
              <a:defRPr/>
            </a:pPr>
            <a:r>
              <a:rPr lang="en-US" sz="1200" dirty="0"/>
              <a:t>Can Obtain Employment</a:t>
            </a:r>
          </a:p>
          <a:p>
            <a:pPr>
              <a:defRPr/>
            </a:pPr>
            <a:r>
              <a:rPr lang="en-US" sz="1200" dirty="0"/>
              <a:t>Or has Means of Support?</a:t>
            </a:r>
          </a:p>
        </p:txBody>
      </p:sp>
      <p:cxnSp>
        <p:nvCxnSpPr>
          <p:cNvPr id="5162" name="AutoShape 85"/>
          <p:cNvCxnSpPr>
            <a:cxnSpLocks noChangeShapeType="1"/>
            <a:endCxn id="7242" idx="1"/>
          </p:cNvCxnSpPr>
          <p:nvPr/>
        </p:nvCxnSpPr>
        <p:spPr bwMode="auto">
          <a:xfrm rot="5400000">
            <a:off x="74612" y="4802188"/>
            <a:ext cx="1831975" cy="152400"/>
          </a:xfrm>
          <a:prstGeom prst="curvedConnector4">
            <a:avLst>
              <a:gd name="adj1" fmla="val 22389"/>
              <a:gd name="adj2" fmla="val 2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 name="AutoShape 74"/>
          <p:cNvSpPr>
            <a:spLocks noChangeArrowheads="1"/>
          </p:cNvSpPr>
          <p:nvPr/>
        </p:nvSpPr>
        <p:spPr bwMode="auto">
          <a:xfrm>
            <a:off x="914400" y="6248400"/>
            <a:ext cx="2819400" cy="388938"/>
          </a:xfrm>
          <a:prstGeom prst="flowChartTerminator">
            <a:avLst/>
          </a:prstGeom>
          <a:solidFill>
            <a:schemeClr val="accent1">
              <a:lumMod val="75000"/>
            </a:schemeClr>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Employment Transfer of Offender</a:t>
            </a:r>
          </a:p>
        </p:txBody>
      </p:sp>
      <p:cxnSp>
        <p:nvCxnSpPr>
          <p:cNvPr id="5164" name="AutoShape 78"/>
          <p:cNvCxnSpPr>
            <a:cxnSpLocks noChangeShapeType="1"/>
            <a:endCxn id="51" idx="1"/>
          </p:cNvCxnSpPr>
          <p:nvPr/>
        </p:nvCxnSpPr>
        <p:spPr bwMode="auto">
          <a:xfrm rot="5400000">
            <a:off x="-173832" y="5203032"/>
            <a:ext cx="2328863" cy="152400"/>
          </a:xfrm>
          <a:prstGeom prst="curvedConnector4">
            <a:avLst>
              <a:gd name="adj1" fmla="val 15176"/>
              <a:gd name="adj2" fmla="val 2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65" name="AutoShape 78"/>
          <p:cNvCxnSpPr>
            <a:cxnSpLocks noChangeShapeType="1"/>
            <a:stCxn id="51" idx="3"/>
            <a:endCxn id="7252" idx="1"/>
          </p:cNvCxnSpPr>
          <p:nvPr/>
        </p:nvCxnSpPr>
        <p:spPr bwMode="auto">
          <a:xfrm flipV="1">
            <a:off x="3733800" y="6000750"/>
            <a:ext cx="685800" cy="44291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24356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Why do we have an Interstate </a:t>
            </a:r>
            <a:r>
              <a:rPr lang="en-US" sz="4000" dirty="0" smtClean="0"/>
              <a:t>compact?</a:t>
            </a:r>
            <a:endParaRPr lang="en-US" sz="4000" dirty="0"/>
          </a:p>
        </p:txBody>
      </p:sp>
      <p:sp>
        <p:nvSpPr>
          <p:cNvPr id="3" name="Content Placeholder 2"/>
          <p:cNvSpPr>
            <a:spLocks noGrp="1"/>
          </p:cNvSpPr>
          <p:nvPr>
            <p:ph idx="1"/>
          </p:nvPr>
        </p:nvSpPr>
        <p:spPr>
          <a:xfrm>
            <a:off x="457200" y="1600200"/>
            <a:ext cx="8229600" cy="4800600"/>
          </a:xfrm>
        </p:spPr>
        <p:txBody>
          <a:bodyPr/>
          <a:lstStyle/>
          <a:p>
            <a:r>
              <a:rPr lang="en-US" sz="1800" dirty="0"/>
              <a:t>The Interstate Commission oversees the day-to-day oversight of the compact between the states. </a:t>
            </a:r>
            <a:br>
              <a:rPr lang="en-US" sz="1800" dirty="0"/>
            </a:br>
            <a:r>
              <a:rPr lang="en-US" sz="1800" dirty="0"/>
              <a:t/>
            </a:r>
            <a:br>
              <a:rPr lang="en-US" sz="1800" dirty="0"/>
            </a:br>
            <a:r>
              <a:rPr lang="en-US" sz="1800" dirty="0"/>
              <a:t>The Commission promulgates rules to achieve the goals of the compact, ensures an opportunity for input and timely notice to victims and to jurisdictions where defined offenders are authorized to travel or to relocate across state lines and will establish a system of uniform data collection, provide access to information on active cases by authorized criminal justice officials, and coordinate regular reporting of Compact activities to heads of state councils, state executive, judicial, and legislative branches and criminal justice administrators. </a:t>
            </a:r>
            <a:br>
              <a:rPr lang="en-US" sz="1800" dirty="0"/>
            </a:br>
            <a:r>
              <a:rPr lang="en-US" sz="1800" dirty="0"/>
              <a:t/>
            </a:r>
            <a:br>
              <a:rPr lang="en-US" sz="1800" dirty="0"/>
            </a:br>
            <a:r>
              <a:rPr lang="en-US" sz="1800" dirty="0"/>
              <a:t>The Commission will also monitor compliance with the rules governing interstate movement of offenders and initiate interventions to address and correct noncompliance and will coordinate training and education regarding regulations of interstate movement of offenders for officials involved in such activity.</a:t>
            </a:r>
          </a:p>
        </p:txBody>
      </p:sp>
    </p:spTree>
    <p:extLst>
      <p:ext uri="{BB962C8B-B14F-4D97-AF65-F5344CB8AC3E}">
        <p14:creationId xmlns:p14="http://schemas.microsoft.com/office/powerpoint/2010/main" val="1950351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92162"/>
          </a:xfrm>
          <a:solidFill>
            <a:srgbClr val="CC99FF"/>
          </a:solidFill>
        </p:spPr>
        <p:txBody>
          <a:bodyPr/>
          <a:lstStyle/>
          <a:p>
            <a:pPr eaLnBrk="1" hangingPunct="1"/>
            <a:r>
              <a:rPr lang="en-US" sz="2000" dirty="0" smtClean="0"/>
              <a:t>Acceptance of Transfer by Receiving State, Misdemeanor</a:t>
            </a:r>
          </a:p>
        </p:txBody>
      </p:sp>
      <p:sp>
        <p:nvSpPr>
          <p:cNvPr id="8196" name="AutoShape 4"/>
          <p:cNvSpPr>
            <a:spLocks noChangeArrowheads="1"/>
          </p:cNvSpPr>
          <p:nvPr/>
        </p:nvSpPr>
        <p:spPr bwMode="auto">
          <a:xfrm>
            <a:off x="1600200" y="1676400"/>
            <a:ext cx="1435100" cy="876300"/>
          </a:xfrm>
          <a:prstGeom prst="flowChartTerminator">
            <a:avLst/>
          </a:prstGeom>
          <a:solidFill>
            <a:schemeClr val="accent1"/>
          </a:solidFill>
          <a:ln w="9525" algn="ctr">
            <a:solidFill>
              <a:schemeClr val="tx1"/>
            </a:solidFill>
            <a:miter lim="800000"/>
            <a:headEnd/>
            <a:tailEnd/>
          </a:ln>
          <a:effectLst>
            <a:outerShdw dist="45791" dir="2021404" algn="ctr" rotWithShape="0">
              <a:schemeClr val="bg2"/>
            </a:outerShdw>
          </a:effectLst>
        </p:spPr>
        <p:txBody>
          <a:bodyPr anchor="ctr">
            <a:spAutoFit/>
          </a:bodyPr>
          <a:lstStyle/>
          <a:p>
            <a:pPr>
              <a:defRPr/>
            </a:pPr>
            <a:r>
              <a:rPr lang="en-US" sz="1200" dirty="0"/>
              <a:t>Resident of</a:t>
            </a:r>
          </a:p>
          <a:p>
            <a:pPr>
              <a:defRPr/>
            </a:pPr>
            <a:r>
              <a:rPr lang="en-US" sz="1200" dirty="0"/>
              <a:t>Receiving State?</a:t>
            </a:r>
          </a:p>
        </p:txBody>
      </p:sp>
      <p:sp>
        <p:nvSpPr>
          <p:cNvPr id="8197" name="AutoShape 5"/>
          <p:cNvSpPr>
            <a:spLocks noChangeArrowheads="1"/>
          </p:cNvSpPr>
          <p:nvPr/>
        </p:nvSpPr>
        <p:spPr bwMode="auto">
          <a:xfrm>
            <a:off x="4572000" y="3352800"/>
            <a:ext cx="2024063" cy="876300"/>
          </a:xfrm>
          <a:prstGeom prst="flowChartTerminator">
            <a:avLst/>
          </a:prstGeom>
          <a:solidFill>
            <a:schemeClr val="accent1"/>
          </a:solidFill>
          <a:ln w="9525" algn="ctr">
            <a:solidFill>
              <a:schemeClr val="tx1"/>
            </a:solidFill>
            <a:miter lim="800000"/>
            <a:headEnd/>
            <a:tailEnd/>
          </a:ln>
          <a:effectLst>
            <a:outerShdw dist="68392" dir="1308085" algn="ctr" rotWithShape="0">
              <a:schemeClr val="bg2"/>
            </a:outerShdw>
          </a:effectLst>
        </p:spPr>
        <p:txBody>
          <a:bodyPr wrap="none" anchor="ctr">
            <a:spAutoFit/>
          </a:bodyPr>
          <a:lstStyle/>
          <a:p>
            <a:pPr>
              <a:defRPr/>
            </a:pPr>
            <a:r>
              <a:rPr lang="en-US" sz="1200" dirty="0"/>
              <a:t>Can Obtain Employment</a:t>
            </a:r>
          </a:p>
          <a:p>
            <a:pPr>
              <a:defRPr/>
            </a:pPr>
            <a:r>
              <a:rPr lang="en-US" sz="1200" dirty="0"/>
              <a:t>Or has Visible Means of </a:t>
            </a:r>
          </a:p>
          <a:p>
            <a:pPr>
              <a:defRPr/>
            </a:pPr>
            <a:r>
              <a:rPr lang="en-US" sz="1200" dirty="0"/>
              <a:t>Support?</a:t>
            </a:r>
          </a:p>
        </p:txBody>
      </p:sp>
      <p:sp>
        <p:nvSpPr>
          <p:cNvPr id="8198" name="AutoShape 6"/>
          <p:cNvSpPr>
            <a:spLocks noChangeArrowheads="1"/>
          </p:cNvSpPr>
          <p:nvPr/>
        </p:nvSpPr>
        <p:spPr bwMode="auto">
          <a:xfrm>
            <a:off x="2971800" y="3657600"/>
            <a:ext cx="1331913" cy="590550"/>
          </a:xfrm>
          <a:prstGeom prst="flowChartProcess">
            <a:avLst/>
          </a:prstGeom>
          <a:solidFill>
            <a:srgbClr val="00CCFF"/>
          </a:solidFill>
          <a:ln w="9525" algn="ctr">
            <a:solidFill>
              <a:schemeClr val="tx1"/>
            </a:solidFill>
            <a:miter lim="800000"/>
            <a:headEnd/>
            <a:tailEnd/>
          </a:ln>
          <a:effectLst>
            <a:outerShdw dist="45791" dir="2021404" algn="ctr" rotWithShape="0">
              <a:schemeClr val="bg2"/>
            </a:outerShdw>
          </a:effectLst>
        </p:spPr>
        <p:txBody>
          <a:bodyPr wrap="none" anchor="ctr">
            <a:spAutoFit/>
          </a:bodyPr>
          <a:lstStyle/>
          <a:p>
            <a:pPr>
              <a:defRPr/>
            </a:pPr>
            <a:r>
              <a:rPr lang="en-US" sz="1600" b="1" dirty="0"/>
              <a:t>Acceptance</a:t>
            </a:r>
          </a:p>
          <a:p>
            <a:pPr>
              <a:defRPr/>
            </a:pPr>
            <a:r>
              <a:rPr lang="en-US" sz="1600" b="1" dirty="0"/>
              <a:t>Required</a:t>
            </a:r>
          </a:p>
        </p:txBody>
      </p:sp>
      <p:cxnSp>
        <p:nvCxnSpPr>
          <p:cNvPr id="6150" name="AutoShape 7"/>
          <p:cNvCxnSpPr>
            <a:cxnSpLocks noChangeShapeType="1"/>
          </p:cNvCxnSpPr>
          <p:nvPr/>
        </p:nvCxnSpPr>
        <p:spPr bwMode="auto">
          <a:xfrm>
            <a:off x="5443538" y="2095500"/>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00" name="AutoShape 8"/>
          <p:cNvSpPr>
            <a:spLocks noChangeArrowheads="1"/>
          </p:cNvSpPr>
          <p:nvPr/>
        </p:nvSpPr>
        <p:spPr bwMode="auto">
          <a:xfrm>
            <a:off x="5181600" y="2590800"/>
            <a:ext cx="482600" cy="360363"/>
          </a:xfrm>
          <a:prstGeom prst="flowChartTerminator">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t>Yes</a:t>
            </a:r>
          </a:p>
        </p:txBody>
      </p:sp>
      <p:cxnSp>
        <p:nvCxnSpPr>
          <p:cNvPr id="6152" name="AutoShape 9"/>
          <p:cNvCxnSpPr>
            <a:cxnSpLocks noChangeShapeType="1"/>
            <a:stCxn id="8200" idx="2"/>
            <a:endCxn id="8197" idx="0"/>
          </p:cNvCxnSpPr>
          <p:nvPr/>
        </p:nvCxnSpPr>
        <p:spPr bwMode="auto">
          <a:xfrm>
            <a:off x="5422900" y="2951163"/>
            <a:ext cx="161925" cy="4016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02" name="AutoShape 10"/>
          <p:cNvSpPr>
            <a:spLocks noChangeArrowheads="1"/>
          </p:cNvSpPr>
          <p:nvPr/>
        </p:nvSpPr>
        <p:spPr bwMode="auto">
          <a:xfrm>
            <a:off x="5181600" y="4648200"/>
            <a:ext cx="482600" cy="360363"/>
          </a:xfrm>
          <a:prstGeom prst="flowChartTerminator">
            <a:avLst/>
          </a:prstGeom>
          <a:solidFill>
            <a:srgbClr val="00FF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t>Yes</a:t>
            </a:r>
          </a:p>
        </p:txBody>
      </p:sp>
      <p:sp>
        <p:nvSpPr>
          <p:cNvPr id="8203" name="AutoShape 11"/>
          <p:cNvSpPr>
            <a:spLocks noChangeArrowheads="1"/>
          </p:cNvSpPr>
          <p:nvPr/>
        </p:nvSpPr>
        <p:spPr bwMode="auto">
          <a:xfrm>
            <a:off x="6934200" y="3505200"/>
            <a:ext cx="407988" cy="360363"/>
          </a:xfrm>
          <a:prstGeom prst="flowChartTerminator">
            <a:avLst/>
          </a:prstGeom>
          <a:solidFill>
            <a:srgbClr val="FF00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solidFill>
                  <a:schemeClr val="bg1"/>
                </a:solidFill>
              </a:rPr>
              <a:t>No</a:t>
            </a:r>
          </a:p>
        </p:txBody>
      </p:sp>
      <p:sp>
        <p:nvSpPr>
          <p:cNvPr id="8204" name="AutoShape 12"/>
          <p:cNvSpPr>
            <a:spLocks noChangeArrowheads="1"/>
          </p:cNvSpPr>
          <p:nvPr/>
        </p:nvSpPr>
        <p:spPr bwMode="auto">
          <a:xfrm>
            <a:off x="6781800" y="2438400"/>
            <a:ext cx="2203450" cy="739775"/>
          </a:xfrm>
          <a:prstGeom prst="flowChartProcess">
            <a:avLst/>
          </a:prstGeom>
          <a:solidFill>
            <a:srgbClr val="FF99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400" b="1" dirty="0"/>
              <a:t>Acceptance Not</a:t>
            </a:r>
          </a:p>
          <a:p>
            <a:pPr>
              <a:defRPr/>
            </a:pPr>
            <a:r>
              <a:rPr lang="en-US" sz="1400" b="1" dirty="0"/>
              <a:t>Required; Discretionary</a:t>
            </a:r>
          </a:p>
          <a:p>
            <a:pPr>
              <a:defRPr/>
            </a:pPr>
            <a:r>
              <a:rPr lang="en-US" sz="1400" b="1" dirty="0"/>
              <a:t>Transfer</a:t>
            </a:r>
          </a:p>
        </p:txBody>
      </p:sp>
      <p:cxnSp>
        <p:nvCxnSpPr>
          <p:cNvPr id="6156" name="AutoShape 13"/>
          <p:cNvCxnSpPr>
            <a:cxnSpLocks noChangeShapeType="1"/>
            <a:stCxn id="8197" idx="3"/>
            <a:endCxn id="8203" idx="1"/>
          </p:cNvCxnSpPr>
          <p:nvPr/>
        </p:nvCxnSpPr>
        <p:spPr bwMode="auto">
          <a:xfrm flipV="1">
            <a:off x="6596063" y="3686175"/>
            <a:ext cx="338137" cy="1047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7" name="AutoShape 14"/>
          <p:cNvCxnSpPr>
            <a:cxnSpLocks noChangeShapeType="1"/>
            <a:endCxn id="8200" idx="0"/>
          </p:cNvCxnSpPr>
          <p:nvPr/>
        </p:nvCxnSpPr>
        <p:spPr bwMode="auto">
          <a:xfrm flipH="1">
            <a:off x="5422900" y="2095500"/>
            <a:ext cx="20638" cy="495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8" name="AutoShape 15"/>
          <p:cNvCxnSpPr>
            <a:cxnSpLocks noChangeShapeType="1"/>
            <a:stCxn id="8203" idx="3"/>
            <a:endCxn id="8204" idx="2"/>
          </p:cNvCxnSpPr>
          <p:nvPr/>
        </p:nvCxnSpPr>
        <p:spPr bwMode="auto">
          <a:xfrm flipV="1">
            <a:off x="7342188" y="3178175"/>
            <a:ext cx="541337" cy="5080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0" name="AutoShape 18"/>
          <p:cNvSpPr>
            <a:spLocks noChangeArrowheads="1"/>
          </p:cNvSpPr>
          <p:nvPr/>
        </p:nvSpPr>
        <p:spPr bwMode="auto">
          <a:xfrm>
            <a:off x="6934200" y="5715000"/>
            <a:ext cx="407988" cy="360363"/>
          </a:xfrm>
          <a:prstGeom prst="flowChartTerminator">
            <a:avLst/>
          </a:prstGeom>
          <a:solidFill>
            <a:srgbClr val="FF0000"/>
          </a:solidFill>
          <a:ln w="9525" algn="ctr">
            <a:solidFill>
              <a:schemeClr val="tx1"/>
            </a:solidFill>
            <a:miter lim="800000"/>
            <a:headEnd/>
            <a:tailEnd/>
          </a:ln>
          <a:effectLst>
            <a:outerShdw dist="35921" dir="2700000" algn="ctr" rotWithShape="0">
              <a:schemeClr val="bg2"/>
            </a:outerShdw>
          </a:effectLst>
        </p:spPr>
        <p:txBody>
          <a:bodyPr wrap="none" anchor="ctr">
            <a:spAutoFit/>
          </a:bodyPr>
          <a:lstStyle/>
          <a:p>
            <a:pPr>
              <a:defRPr/>
            </a:pPr>
            <a:r>
              <a:rPr lang="en-US" sz="1200" dirty="0">
                <a:solidFill>
                  <a:schemeClr val="bg1"/>
                </a:solidFill>
              </a:rPr>
              <a:t>No</a:t>
            </a:r>
          </a:p>
        </p:txBody>
      </p:sp>
      <p:cxnSp>
        <p:nvCxnSpPr>
          <p:cNvPr id="6160" name="AutoShape 19"/>
          <p:cNvCxnSpPr>
            <a:cxnSpLocks noChangeShapeType="1"/>
            <a:endCxn id="8210" idx="1"/>
          </p:cNvCxnSpPr>
          <p:nvPr/>
        </p:nvCxnSpPr>
        <p:spPr bwMode="auto">
          <a:xfrm flipV="1">
            <a:off x="6605588" y="5895975"/>
            <a:ext cx="328612" cy="6350"/>
          </a:xfrm>
          <a:prstGeom prst="curvedConnector3">
            <a:avLst>
              <a:gd name="adj1" fmla="val 4975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1" name="AutoShape 20"/>
          <p:cNvCxnSpPr>
            <a:cxnSpLocks noChangeShapeType="1"/>
            <a:stCxn id="8210" idx="3"/>
            <a:endCxn id="8204" idx="2"/>
          </p:cNvCxnSpPr>
          <p:nvPr/>
        </p:nvCxnSpPr>
        <p:spPr bwMode="auto">
          <a:xfrm flipV="1">
            <a:off x="7342188" y="3178175"/>
            <a:ext cx="541337" cy="27178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62" name="AutoShape 22"/>
          <p:cNvSpPr>
            <a:spLocks noChangeArrowheads="1"/>
          </p:cNvSpPr>
          <p:nvPr/>
        </p:nvSpPr>
        <p:spPr bwMode="auto">
          <a:xfrm>
            <a:off x="3352800" y="2590800"/>
            <a:ext cx="482600" cy="360363"/>
          </a:xfrm>
          <a:prstGeom prst="flowChartTerminator">
            <a:avLst/>
          </a:prstGeom>
          <a:solidFill>
            <a:srgbClr val="00FF00"/>
          </a:solidFill>
          <a:ln w="9525" algn="ctr">
            <a:solidFill>
              <a:schemeClr val="tx1"/>
            </a:solidFill>
            <a:miter lim="800000"/>
            <a:headEnd/>
            <a:tailEnd/>
          </a:ln>
        </p:spPr>
        <p:txBody>
          <a:bodyPr wrap="none" anchor="ctr">
            <a:spAutoFit/>
          </a:bodyPr>
          <a:lstStyle/>
          <a:p>
            <a:r>
              <a:rPr lang="en-US" sz="1200" dirty="0"/>
              <a:t>Yes</a:t>
            </a:r>
          </a:p>
        </p:txBody>
      </p:sp>
      <p:cxnSp>
        <p:nvCxnSpPr>
          <p:cNvPr id="6163" name="AutoShape 24"/>
          <p:cNvCxnSpPr>
            <a:cxnSpLocks noChangeShapeType="1"/>
            <a:stCxn id="8196" idx="3"/>
            <a:endCxn id="6162" idx="1"/>
          </p:cNvCxnSpPr>
          <p:nvPr/>
        </p:nvCxnSpPr>
        <p:spPr bwMode="auto">
          <a:xfrm>
            <a:off x="3035300" y="2114550"/>
            <a:ext cx="317500" cy="65722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4" name="AutoShape 25"/>
          <p:cNvCxnSpPr>
            <a:cxnSpLocks noChangeShapeType="1"/>
            <a:stCxn id="8197" idx="2"/>
            <a:endCxn id="8202" idx="0"/>
          </p:cNvCxnSpPr>
          <p:nvPr/>
        </p:nvCxnSpPr>
        <p:spPr bwMode="auto">
          <a:xfrm flipH="1">
            <a:off x="5422900" y="4229100"/>
            <a:ext cx="161925" cy="4191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5" name="AutoShape 26"/>
          <p:cNvCxnSpPr>
            <a:cxnSpLocks noChangeShapeType="1"/>
            <a:stCxn id="8236" idx="0"/>
            <a:endCxn id="8202" idx="2"/>
          </p:cNvCxnSpPr>
          <p:nvPr/>
        </p:nvCxnSpPr>
        <p:spPr bwMode="auto">
          <a:xfrm flipH="1" flipV="1">
            <a:off x="5422900" y="5008563"/>
            <a:ext cx="161925" cy="4778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6" name="AutoShape 27"/>
          <p:cNvCxnSpPr>
            <a:cxnSpLocks noChangeShapeType="1"/>
            <a:stCxn id="8202" idx="1"/>
            <a:endCxn id="8198" idx="3"/>
          </p:cNvCxnSpPr>
          <p:nvPr/>
        </p:nvCxnSpPr>
        <p:spPr bwMode="auto">
          <a:xfrm rot="10800000">
            <a:off x="4303713" y="3952875"/>
            <a:ext cx="877887" cy="876300"/>
          </a:xfrm>
          <a:prstGeom prst="curvedConnector3">
            <a:avLst>
              <a:gd name="adj1" fmla="val 5009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7" name="AutoShape 28"/>
          <p:cNvCxnSpPr>
            <a:cxnSpLocks noChangeShapeType="1"/>
            <a:stCxn id="6162" idx="2"/>
            <a:endCxn id="8198" idx="0"/>
          </p:cNvCxnSpPr>
          <p:nvPr/>
        </p:nvCxnSpPr>
        <p:spPr bwMode="auto">
          <a:xfrm>
            <a:off x="3594100" y="2951163"/>
            <a:ext cx="44450" cy="7064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8" name="AutoShape 29"/>
          <p:cNvCxnSpPr>
            <a:cxnSpLocks noChangeShapeType="1"/>
            <a:stCxn id="6170" idx="2"/>
            <a:endCxn id="8233" idx="1"/>
          </p:cNvCxnSpPr>
          <p:nvPr/>
        </p:nvCxnSpPr>
        <p:spPr bwMode="auto">
          <a:xfrm rot="5400000">
            <a:off x="516732" y="4155281"/>
            <a:ext cx="819150" cy="176213"/>
          </a:xfrm>
          <a:prstGeom prst="curvedConnector4">
            <a:avLst>
              <a:gd name="adj1" fmla="val 31134"/>
              <a:gd name="adj2" fmla="val 23031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69" name="AutoShape 31"/>
          <p:cNvCxnSpPr>
            <a:cxnSpLocks noChangeShapeType="1"/>
            <a:stCxn id="8235" idx="3"/>
            <a:endCxn id="8236" idx="1"/>
          </p:cNvCxnSpPr>
          <p:nvPr/>
        </p:nvCxnSpPr>
        <p:spPr bwMode="auto">
          <a:xfrm flipV="1">
            <a:off x="3276600" y="5924550"/>
            <a:ext cx="1295400" cy="10001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70" name="AutoShape 32"/>
          <p:cNvSpPr>
            <a:spLocks noChangeArrowheads="1"/>
          </p:cNvSpPr>
          <p:nvPr/>
        </p:nvSpPr>
        <p:spPr bwMode="auto">
          <a:xfrm>
            <a:off x="152400" y="2819400"/>
            <a:ext cx="1722438" cy="1014413"/>
          </a:xfrm>
          <a:prstGeom prst="flowChartProcess">
            <a:avLst/>
          </a:prstGeom>
          <a:solidFill>
            <a:srgbClr val="CC99FF"/>
          </a:solidFill>
          <a:ln w="9525" algn="ctr">
            <a:solidFill>
              <a:schemeClr val="tx1"/>
            </a:solidFill>
            <a:miter lim="800000"/>
            <a:headEnd/>
            <a:tailEnd/>
          </a:ln>
        </p:spPr>
        <p:txBody>
          <a:bodyPr wrap="none" anchor="ctr">
            <a:spAutoFit/>
          </a:bodyPr>
          <a:lstStyle/>
          <a:p>
            <a:r>
              <a:rPr lang="en-US" sz="1200" dirty="0"/>
              <a:t>Misdemeanor </a:t>
            </a:r>
          </a:p>
          <a:p>
            <a:r>
              <a:rPr lang="en-US" sz="1200" dirty="0"/>
              <a:t>Offender Convicted</a:t>
            </a:r>
          </a:p>
          <a:p>
            <a:r>
              <a:rPr lang="en-US" sz="1200" dirty="0"/>
              <a:t>Of a Covered Offense</a:t>
            </a:r>
          </a:p>
          <a:p>
            <a:r>
              <a:rPr lang="en-US" sz="1200" dirty="0"/>
              <a:t>&amp; Subject To 1 Year </a:t>
            </a:r>
          </a:p>
          <a:p>
            <a:r>
              <a:rPr lang="en-US" sz="1200" dirty="0"/>
              <a:t>or More of Supervision</a:t>
            </a:r>
          </a:p>
        </p:txBody>
      </p:sp>
      <p:sp>
        <p:nvSpPr>
          <p:cNvPr id="6171" name="AutoShape 33"/>
          <p:cNvSpPr>
            <a:spLocks noChangeArrowheads="1"/>
          </p:cNvSpPr>
          <p:nvPr/>
        </p:nvSpPr>
        <p:spPr bwMode="auto">
          <a:xfrm>
            <a:off x="3352800" y="1447800"/>
            <a:ext cx="407988" cy="360363"/>
          </a:xfrm>
          <a:prstGeom prst="flowChartTerminator">
            <a:avLst/>
          </a:prstGeom>
          <a:solidFill>
            <a:srgbClr val="FF0000"/>
          </a:solidFill>
          <a:ln w="9525" algn="ctr">
            <a:solidFill>
              <a:schemeClr val="tx1"/>
            </a:solidFill>
            <a:miter lim="800000"/>
            <a:headEnd/>
            <a:tailEnd/>
          </a:ln>
        </p:spPr>
        <p:txBody>
          <a:bodyPr wrap="none" anchor="ctr">
            <a:spAutoFit/>
          </a:bodyPr>
          <a:lstStyle/>
          <a:p>
            <a:r>
              <a:rPr lang="en-US" sz="1200" dirty="0">
                <a:solidFill>
                  <a:schemeClr val="bg1"/>
                </a:solidFill>
              </a:rPr>
              <a:t>No</a:t>
            </a:r>
          </a:p>
        </p:txBody>
      </p:sp>
      <p:sp>
        <p:nvSpPr>
          <p:cNvPr id="6172" name="AutoShape 34"/>
          <p:cNvSpPr>
            <a:spLocks noChangeArrowheads="1"/>
          </p:cNvSpPr>
          <p:nvPr/>
        </p:nvSpPr>
        <p:spPr bwMode="auto">
          <a:xfrm>
            <a:off x="4387850" y="1204913"/>
            <a:ext cx="1741488" cy="876300"/>
          </a:xfrm>
          <a:prstGeom prst="flowChartTerminator">
            <a:avLst/>
          </a:prstGeom>
          <a:solidFill>
            <a:schemeClr val="accent1"/>
          </a:solidFill>
          <a:ln w="9525" algn="ctr">
            <a:solidFill>
              <a:schemeClr val="tx1"/>
            </a:solidFill>
            <a:miter lim="800000"/>
            <a:headEnd/>
            <a:tailEnd/>
          </a:ln>
        </p:spPr>
        <p:txBody>
          <a:bodyPr anchor="ctr">
            <a:spAutoFit/>
          </a:bodyPr>
          <a:lstStyle/>
          <a:p>
            <a:r>
              <a:rPr lang="en-US" sz="1200" dirty="0"/>
              <a:t>Has Resident Family</a:t>
            </a:r>
          </a:p>
          <a:p>
            <a:r>
              <a:rPr lang="en-US" sz="1200" dirty="0"/>
              <a:t>Who Will Support</a:t>
            </a:r>
          </a:p>
          <a:p>
            <a:r>
              <a:rPr lang="en-US" sz="1200" dirty="0"/>
              <a:t>Supervision Plan?</a:t>
            </a:r>
          </a:p>
        </p:txBody>
      </p:sp>
      <p:cxnSp>
        <p:nvCxnSpPr>
          <p:cNvPr id="6173" name="AutoShape 35"/>
          <p:cNvCxnSpPr>
            <a:cxnSpLocks noChangeShapeType="1"/>
            <a:stCxn id="8196" idx="3"/>
            <a:endCxn id="6171" idx="1"/>
          </p:cNvCxnSpPr>
          <p:nvPr/>
        </p:nvCxnSpPr>
        <p:spPr bwMode="auto">
          <a:xfrm flipV="1">
            <a:off x="3035300" y="1628775"/>
            <a:ext cx="317500" cy="48577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4" name="AutoShape 36"/>
          <p:cNvCxnSpPr>
            <a:cxnSpLocks noChangeShapeType="1"/>
            <a:stCxn id="6171" idx="3"/>
            <a:endCxn id="6172" idx="1"/>
          </p:cNvCxnSpPr>
          <p:nvPr/>
        </p:nvCxnSpPr>
        <p:spPr bwMode="auto">
          <a:xfrm>
            <a:off x="3760788" y="1628775"/>
            <a:ext cx="627062" cy="142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75" name="AutoShape 37"/>
          <p:cNvSpPr>
            <a:spLocks noChangeArrowheads="1"/>
          </p:cNvSpPr>
          <p:nvPr/>
        </p:nvSpPr>
        <p:spPr bwMode="auto">
          <a:xfrm>
            <a:off x="6629400" y="1447800"/>
            <a:ext cx="407988" cy="360363"/>
          </a:xfrm>
          <a:prstGeom prst="flowChartTerminator">
            <a:avLst/>
          </a:prstGeom>
          <a:solidFill>
            <a:srgbClr val="FF0000"/>
          </a:solidFill>
          <a:ln w="9525" algn="ctr">
            <a:solidFill>
              <a:schemeClr val="tx1"/>
            </a:solidFill>
            <a:miter lim="800000"/>
            <a:headEnd/>
            <a:tailEnd/>
          </a:ln>
        </p:spPr>
        <p:txBody>
          <a:bodyPr wrap="none" anchor="ctr">
            <a:spAutoFit/>
          </a:bodyPr>
          <a:lstStyle/>
          <a:p>
            <a:r>
              <a:rPr lang="en-US" sz="1200" dirty="0">
                <a:solidFill>
                  <a:schemeClr val="bg1"/>
                </a:solidFill>
              </a:rPr>
              <a:t>No</a:t>
            </a:r>
          </a:p>
        </p:txBody>
      </p:sp>
      <p:cxnSp>
        <p:nvCxnSpPr>
          <p:cNvPr id="6176" name="AutoShape 38"/>
          <p:cNvCxnSpPr>
            <a:cxnSpLocks noChangeShapeType="1"/>
            <a:stCxn id="6172" idx="3"/>
            <a:endCxn id="6175" idx="1"/>
          </p:cNvCxnSpPr>
          <p:nvPr/>
        </p:nvCxnSpPr>
        <p:spPr bwMode="auto">
          <a:xfrm flipV="1">
            <a:off x="6129338" y="1628775"/>
            <a:ext cx="500062" cy="142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7" name="AutoShape 39"/>
          <p:cNvCxnSpPr>
            <a:cxnSpLocks noChangeShapeType="1"/>
            <a:stCxn id="6175" idx="3"/>
            <a:endCxn id="8204" idx="0"/>
          </p:cNvCxnSpPr>
          <p:nvPr/>
        </p:nvCxnSpPr>
        <p:spPr bwMode="auto">
          <a:xfrm>
            <a:off x="7037388" y="1628775"/>
            <a:ext cx="846137" cy="80962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78" name="AutoShape 40"/>
          <p:cNvCxnSpPr>
            <a:cxnSpLocks noChangeShapeType="1"/>
            <a:stCxn id="6170" idx="0"/>
            <a:endCxn id="8196" idx="1"/>
          </p:cNvCxnSpPr>
          <p:nvPr/>
        </p:nvCxnSpPr>
        <p:spPr bwMode="auto">
          <a:xfrm rot="-5400000">
            <a:off x="954882" y="2174081"/>
            <a:ext cx="704850" cy="58578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33" name="AutoShape 41"/>
          <p:cNvSpPr>
            <a:spLocks noChangeArrowheads="1"/>
          </p:cNvSpPr>
          <p:nvPr/>
        </p:nvSpPr>
        <p:spPr bwMode="auto">
          <a:xfrm>
            <a:off x="838200" y="4343400"/>
            <a:ext cx="2438400" cy="617538"/>
          </a:xfrm>
          <a:prstGeom prst="flowChartTerminator">
            <a:avLst/>
          </a:prstGeom>
          <a:solidFill>
            <a:srgbClr val="FF7C80"/>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Military Members Subject to Valid Orders of Deployment</a:t>
            </a:r>
          </a:p>
        </p:txBody>
      </p:sp>
      <p:sp>
        <p:nvSpPr>
          <p:cNvPr id="8234" name="AutoShape 42"/>
          <p:cNvSpPr>
            <a:spLocks noChangeArrowheads="1"/>
          </p:cNvSpPr>
          <p:nvPr/>
        </p:nvSpPr>
        <p:spPr bwMode="auto">
          <a:xfrm>
            <a:off x="457200" y="5029200"/>
            <a:ext cx="3505200" cy="617538"/>
          </a:xfrm>
          <a:prstGeom prst="flowChartTerminator">
            <a:avLst/>
          </a:prstGeom>
          <a:solidFill>
            <a:srgbClr val="C0C0C0"/>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Living with Family Military Members who are Subject to Valid Orders of Deployment</a:t>
            </a:r>
          </a:p>
        </p:txBody>
      </p:sp>
      <p:sp>
        <p:nvSpPr>
          <p:cNvPr id="8235" name="AutoShape 43"/>
          <p:cNvSpPr>
            <a:spLocks noChangeArrowheads="1"/>
          </p:cNvSpPr>
          <p:nvPr/>
        </p:nvSpPr>
        <p:spPr bwMode="auto">
          <a:xfrm>
            <a:off x="685800" y="5715000"/>
            <a:ext cx="2590800" cy="617538"/>
          </a:xfrm>
          <a:prstGeom prst="flowChartTerminator">
            <a:avLst/>
          </a:prstGeom>
          <a:solidFill>
            <a:srgbClr val="FFFF99"/>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Employment Transfer of Family Member</a:t>
            </a:r>
          </a:p>
        </p:txBody>
      </p:sp>
      <p:sp>
        <p:nvSpPr>
          <p:cNvPr id="8236" name="AutoShape 44"/>
          <p:cNvSpPr>
            <a:spLocks noChangeArrowheads="1"/>
          </p:cNvSpPr>
          <p:nvPr/>
        </p:nvSpPr>
        <p:spPr bwMode="auto">
          <a:xfrm>
            <a:off x="4572000" y="5486400"/>
            <a:ext cx="2024063" cy="876300"/>
          </a:xfrm>
          <a:prstGeom prst="flowChartTerminator">
            <a:avLst/>
          </a:prstGeom>
          <a:solidFill>
            <a:schemeClr val="accent1"/>
          </a:solidFill>
          <a:ln w="9525" algn="ctr">
            <a:solidFill>
              <a:schemeClr val="tx1"/>
            </a:solidFill>
            <a:miter lim="800000"/>
            <a:headEnd/>
            <a:tailEnd/>
          </a:ln>
          <a:effectLst>
            <a:outerShdw dist="68392" dir="1308085" algn="ctr" rotWithShape="0">
              <a:schemeClr val="bg2"/>
            </a:outerShdw>
          </a:effectLst>
        </p:spPr>
        <p:txBody>
          <a:bodyPr anchor="ctr">
            <a:spAutoFit/>
          </a:bodyPr>
          <a:lstStyle/>
          <a:p>
            <a:pPr>
              <a:defRPr/>
            </a:pPr>
            <a:r>
              <a:rPr lang="en-US" sz="1200" dirty="0"/>
              <a:t>Can Obtain Employment</a:t>
            </a:r>
          </a:p>
          <a:p>
            <a:pPr>
              <a:defRPr/>
            </a:pPr>
            <a:r>
              <a:rPr lang="en-US" sz="1200" dirty="0"/>
              <a:t>Or has Means of </a:t>
            </a:r>
          </a:p>
          <a:p>
            <a:pPr>
              <a:defRPr/>
            </a:pPr>
            <a:r>
              <a:rPr lang="en-US" sz="1200" dirty="0"/>
              <a:t>Support?</a:t>
            </a:r>
          </a:p>
        </p:txBody>
      </p:sp>
      <p:cxnSp>
        <p:nvCxnSpPr>
          <p:cNvPr id="6183" name="AutoShape 45"/>
          <p:cNvCxnSpPr>
            <a:cxnSpLocks noChangeShapeType="1"/>
            <a:stCxn id="8233" idx="3"/>
            <a:endCxn id="8198" idx="2"/>
          </p:cNvCxnSpPr>
          <p:nvPr/>
        </p:nvCxnSpPr>
        <p:spPr bwMode="auto">
          <a:xfrm flipV="1">
            <a:off x="3276600" y="4248150"/>
            <a:ext cx="361157" cy="404019"/>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84" name="AutoShape 46"/>
          <p:cNvCxnSpPr>
            <a:cxnSpLocks noChangeShapeType="1"/>
            <a:endCxn id="8236" idx="1"/>
          </p:cNvCxnSpPr>
          <p:nvPr/>
        </p:nvCxnSpPr>
        <p:spPr bwMode="auto">
          <a:xfrm>
            <a:off x="3962400" y="5357813"/>
            <a:ext cx="609600" cy="566737"/>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85" name="AutoShape 47"/>
          <p:cNvCxnSpPr>
            <a:cxnSpLocks noChangeShapeType="1"/>
            <a:stCxn id="6170" idx="2"/>
            <a:endCxn id="8234" idx="1"/>
          </p:cNvCxnSpPr>
          <p:nvPr/>
        </p:nvCxnSpPr>
        <p:spPr bwMode="auto">
          <a:xfrm rot="5400000">
            <a:off x="-16668" y="4307681"/>
            <a:ext cx="1504950" cy="557213"/>
          </a:xfrm>
          <a:prstGeom prst="curvedConnector4">
            <a:avLst>
              <a:gd name="adj1" fmla="val 39736"/>
              <a:gd name="adj2" fmla="val 14108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86" name="AutoShape 48"/>
          <p:cNvCxnSpPr>
            <a:cxnSpLocks noChangeShapeType="1"/>
            <a:stCxn id="6170" idx="2"/>
            <a:endCxn id="8235" idx="1"/>
          </p:cNvCxnSpPr>
          <p:nvPr/>
        </p:nvCxnSpPr>
        <p:spPr bwMode="auto">
          <a:xfrm rot="5400000">
            <a:off x="-245268" y="4764881"/>
            <a:ext cx="2190750" cy="328613"/>
          </a:xfrm>
          <a:prstGeom prst="curvedConnector4">
            <a:avLst>
              <a:gd name="adj1" fmla="val 42949"/>
              <a:gd name="adj2" fmla="val 169736"/>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5" name="AutoShape 74"/>
          <p:cNvSpPr>
            <a:spLocks noChangeArrowheads="1"/>
          </p:cNvSpPr>
          <p:nvPr/>
        </p:nvSpPr>
        <p:spPr bwMode="auto">
          <a:xfrm>
            <a:off x="609600" y="6469063"/>
            <a:ext cx="2819400" cy="388937"/>
          </a:xfrm>
          <a:prstGeom prst="flowChartTerminator">
            <a:avLst/>
          </a:prstGeom>
          <a:solidFill>
            <a:schemeClr val="accent1">
              <a:lumMod val="75000"/>
            </a:schemeClr>
          </a:solidFill>
          <a:ln w="9525" algn="ctr">
            <a:solidFill>
              <a:schemeClr val="tx1"/>
            </a:solidFill>
            <a:miter lim="800000"/>
            <a:headEnd/>
            <a:tailEnd/>
          </a:ln>
          <a:effectLst>
            <a:outerShdw dist="35921" dir="2700000" algn="ctr" rotWithShape="0">
              <a:schemeClr val="bg2"/>
            </a:outerShdw>
          </a:effectLst>
        </p:spPr>
        <p:txBody>
          <a:bodyPr anchor="ctr">
            <a:spAutoFit/>
          </a:bodyPr>
          <a:lstStyle/>
          <a:p>
            <a:pPr>
              <a:defRPr/>
            </a:pPr>
            <a:r>
              <a:rPr lang="en-US" sz="1200" dirty="0"/>
              <a:t>Employment Transfer of Offender</a:t>
            </a:r>
          </a:p>
        </p:txBody>
      </p:sp>
      <p:cxnSp>
        <p:nvCxnSpPr>
          <p:cNvPr id="6188" name="AutoShape 47"/>
          <p:cNvCxnSpPr>
            <a:cxnSpLocks noChangeShapeType="1"/>
            <a:stCxn id="6170" idx="2"/>
            <a:endCxn id="45" idx="1"/>
          </p:cNvCxnSpPr>
          <p:nvPr/>
        </p:nvCxnSpPr>
        <p:spPr bwMode="auto">
          <a:xfrm rot="5400000">
            <a:off x="-602456" y="5045869"/>
            <a:ext cx="2828925" cy="404813"/>
          </a:xfrm>
          <a:prstGeom prst="curvedConnector4">
            <a:avLst>
              <a:gd name="adj1" fmla="val 46560"/>
              <a:gd name="adj2" fmla="val 15658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89" name="AutoShape 47"/>
          <p:cNvCxnSpPr>
            <a:cxnSpLocks noChangeShapeType="1"/>
            <a:stCxn id="45" idx="3"/>
            <a:endCxn id="8236" idx="1"/>
          </p:cNvCxnSpPr>
          <p:nvPr/>
        </p:nvCxnSpPr>
        <p:spPr bwMode="auto">
          <a:xfrm flipV="1">
            <a:off x="3429000" y="5924550"/>
            <a:ext cx="1143000" cy="73818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266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Instructions</a:t>
            </a:r>
            <a:endParaRPr lang="en-US" dirty="0"/>
          </a:p>
        </p:txBody>
      </p:sp>
      <p:sp>
        <p:nvSpPr>
          <p:cNvPr id="3" name="Content Placeholder 2"/>
          <p:cNvSpPr>
            <a:spLocks noGrp="1"/>
          </p:cNvSpPr>
          <p:nvPr>
            <p:ph idx="1"/>
          </p:nvPr>
        </p:nvSpPr>
        <p:spPr/>
        <p:txBody>
          <a:bodyPr/>
          <a:lstStyle/>
          <a:p>
            <a:r>
              <a:rPr lang="en-US" dirty="0" smtClean="0"/>
              <a:t>Reporting Instructions – allow an offender to return to the receiving state as long as he lived there at the time of sentencing</a:t>
            </a:r>
          </a:p>
          <a:p>
            <a:pPr lvl="1"/>
            <a:r>
              <a:rPr lang="en-US" dirty="0" smtClean="0"/>
              <a:t>Mandatory</a:t>
            </a:r>
          </a:p>
          <a:p>
            <a:pPr lvl="1"/>
            <a:r>
              <a:rPr lang="en-US" dirty="0" smtClean="0"/>
              <a:t>Discretionary</a:t>
            </a:r>
          </a:p>
          <a:p>
            <a:pPr lvl="1"/>
            <a:r>
              <a:rPr lang="en-US" dirty="0" smtClean="0"/>
              <a:t>48 hours</a:t>
            </a:r>
          </a:p>
          <a:p>
            <a:pPr lvl="1"/>
            <a:r>
              <a:rPr lang="en-US" dirty="0" smtClean="0"/>
              <a:t>Sex Offenders (5 days, can’t leave without approval)</a:t>
            </a:r>
          </a:p>
          <a:p>
            <a:pPr marL="457200" lvl="1" indent="0">
              <a:buNone/>
            </a:pPr>
            <a:endParaRPr lang="en-US" dirty="0" smtClean="0"/>
          </a:p>
        </p:txBody>
      </p:sp>
    </p:spTree>
    <p:extLst>
      <p:ext uri="{BB962C8B-B14F-4D97-AF65-F5344CB8AC3E}">
        <p14:creationId xmlns:p14="http://schemas.microsoft.com/office/powerpoint/2010/main" val="1701534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Request</a:t>
            </a:r>
            <a:endParaRPr lang="en-US" dirty="0"/>
          </a:p>
        </p:txBody>
      </p:sp>
      <p:sp>
        <p:nvSpPr>
          <p:cNvPr id="3" name="Content Placeholder 2"/>
          <p:cNvSpPr>
            <a:spLocks noGrp="1"/>
          </p:cNvSpPr>
          <p:nvPr>
            <p:ph idx="1"/>
          </p:nvPr>
        </p:nvSpPr>
        <p:spPr/>
        <p:txBody>
          <a:bodyPr/>
          <a:lstStyle/>
          <a:p>
            <a:r>
              <a:rPr lang="en-US" dirty="0" smtClean="0"/>
              <a:t>Must be completed within 15 days of approved reporting instructions</a:t>
            </a:r>
          </a:p>
          <a:p>
            <a:r>
              <a:rPr lang="en-US" dirty="0" smtClean="0"/>
              <a:t>Fee</a:t>
            </a:r>
          </a:p>
          <a:p>
            <a:r>
              <a:rPr lang="en-US" dirty="0" smtClean="0"/>
              <a:t>Court Approval</a:t>
            </a:r>
          </a:p>
          <a:p>
            <a:r>
              <a:rPr lang="en-US" dirty="0" smtClean="0"/>
              <a:t>All non-eligible cases fall under discretionary	</a:t>
            </a:r>
          </a:p>
          <a:p>
            <a:pPr lvl="1"/>
            <a:r>
              <a:rPr lang="en-US" dirty="0" smtClean="0"/>
              <a:t>Compact Office approval required prior to collecting fee &amp; submitting discretionary cases</a:t>
            </a:r>
            <a:endParaRPr lang="en-US" dirty="0"/>
          </a:p>
        </p:txBody>
      </p:sp>
    </p:spTree>
    <p:extLst>
      <p:ext uri="{BB962C8B-B14F-4D97-AF65-F5344CB8AC3E}">
        <p14:creationId xmlns:p14="http://schemas.microsoft.com/office/powerpoint/2010/main" val="174809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81000" y="3489325"/>
          <a:ext cx="8458200" cy="2759075"/>
        </p:xfrm>
        <a:graphic>
          <a:graphicData uri="http://schemas.openxmlformats.org/drawingml/2006/table">
            <a:tbl>
              <a:tblPr firstRow="1" bandRow="1">
                <a:tableStyleId>{EB344D84-9AFB-497E-A393-DC336BA19D2E}</a:tableStyleId>
              </a:tblPr>
              <a:tblGrid>
                <a:gridCol w="4229100"/>
                <a:gridCol w="4229100"/>
              </a:tblGrid>
              <a:tr h="533686">
                <a:tc>
                  <a:txBody>
                    <a:bodyPr/>
                    <a:lstStyle/>
                    <a:p>
                      <a:pPr algn="ctr"/>
                      <a:r>
                        <a:rPr lang="en-US" sz="2400" dirty="0" smtClean="0">
                          <a:solidFill>
                            <a:schemeClr val="tx1"/>
                          </a:solidFill>
                        </a:rPr>
                        <a:t>Retaking</a:t>
                      </a:r>
                      <a:endParaRPr lang="en-US" sz="2400" dirty="0">
                        <a:solidFill>
                          <a:schemeClr val="tx1"/>
                        </a:solidFill>
                      </a:endParaRPr>
                    </a:p>
                  </a:txBody>
                  <a:tcPr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smtClean="0">
                          <a:solidFill>
                            <a:schemeClr val="tx1"/>
                          </a:solidFill>
                        </a:rPr>
                        <a:t>Extradition</a:t>
                      </a:r>
                      <a:endParaRPr lang="en-US" sz="2400" dirty="0">
                        <a:solidFill>
                          <a:schemeClr val="tx1"/>
                        </a:solidFill>
                      </a:endParaRPr>
                    </a:p>
                  </a:txBody>
                  <a:tcPr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5389">
                <a:tc>
                  <a:txBody>
                    <a:bodyPr/>
                    <a:lstStyle/>
                    <a:p>
                      <a:pPr marL="342900" indent="-342900">
                        <a:buFont typeface="Wingdings" pitchFamily="2" charset="2"/>
                        <a:buChar char="Ø"/>
                      </a:pPr>
                      <a:r>
                        <a:rPr lang="en-US" sz="2000" dirty="0" smtClean="0"/>
                        <a:t>The only way an offender can be returned to the sending state under the Compact is if he originally left the sending state through an approved</a:t>
                      </a:r>
                      <a:r>
                        <a:rPr lang="en-US" sz="2000" baseline="0" dirty="0" smtClean="0"/>
                        <a:t> </a:t>
                      </a:r>
                      <a:r>
                        <a:rPr lang="en-US" sz="2000" dirty="0" smtClean="0"/>
                        <a:t>transfer or reporting instructions under the compact. </a:t>
                      </a:r>
                      <a:endParaRPr lang="en-US" sz="2000" dirty="0"/>
                    </a:p>
                  </a:txBody>
                  <a:tcPr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eaLnBrk="1" hangingPunct="1">
                        <a:lnSpc>
                          <a:spcPct val="80000"/>
                        </a:lnSpc>
                        <a:buFont typeface="Wingdings" pitchFamily="2" charset="2"/>
                        <a:buChar char="Ø"/>
                      </a:pPr>
                      <a:r>
                        <a:rPr lang="en-US" sz="2000" b="0" dirty="0" smtClean="0"/>
                        <a:t>Fugitives are to be returned under the extradition clause of the constitution. </a:t>
                      </a:r>
                      <a:r>
                        <a:rPr lang="en-US" sz="2000" b="0" baseline="0" dirty="0" smtClean="0"/>
                        <a:t>  </a:t>
                      </a:r>
                    </a:p>
                    <a:p>
                      <a:pPr marL="1371600" lvl="3" indent="0" eaLnBrk="1" hangingPunct="1">
                        <a:lnSpc>
                          <a:spcPct val="80000"/>
                        </a:lnSpc>
                        <a:buFont typeface="Wingdings" pitchFamily="2" charset="2"/>
                        <a:buNone/>
                      </a:pPr>
                      <a:r>
                        <a:rPr lang="en-US" sz="2000" b="0" dirty="0" smtClean="0"/>
                        <a:t>(Article VI Section 2)</a:t>
                      </a:r>
                    </a:p>
                    <a:p>
                      <a:pPr marL="342900" indent="-342900">
                        <a:buFont typeface="Wingdings" pitchFamily="2" charset="2"/>
                        <a:buChar char="Ø"/>
                      </a:pPr>
                      <a:endParaRPr lang="en-US" sz="2000" dirty="0"/>
                    </a:p>
                  </a:txBody>
                  <a:tcPr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9949" name="Rectangle 2"/>
          <p:cNvSpPr>
            <a:spLocks noGrp="1" noChangeArrowheads="1"/>
          </p:cNvSpPr>
          <p:nvPr>
            <p:ph type="title"/>
          </p:nvPr>
        </p:nvSpPr>
        <p:spPr/>
        <p:txBody>
          <a:bodyPr/>
          <a:lstStyle/>
          <a:p>
            <a:pPr eaLnBrk="1" hangingPunct="1"/>
            <a:r>
              <a:rPr lang="en-US" altLang="en-US" dirty="0" smtClean="0"/>
              <a:t>“Retaking” vs. “Extradition”</a:t>
            </a:r>
          </a:p>
        </p:txBody>
      </p:sp>
      <p:sp>
        <p:nvSpPr>
          <p:cNvPr id="7" name="TextBox 6"/>
          <p:cNvSpPr txBox="1"/>
          <p:nvPr/>
        </p:nvSpPr>
        <p:spPr>
          <a:xfrm>
            <a:off x="533400" y="1524000"/>
            <a:ext cx="8001000" cy="1809750"/>
          </a:xfrm>
          <a:prstGeom prst="rect">
            <a:avLst/>
          </a:prstGeom>
          <a:noFill/>
        </p:spPr>
        <p:txBody>
          <a:bodyPr>
            <a:spAutoFit/>
          </a:bodyPr>
          <a:lstStyle/>
          <a:p>
            <a:pPr algn="l">
              <a:lnSpc>
                <a:spcPct val="80000"/>
              </a:lnSpc>
              <a:defRPr/>
            </a:pPr>
            <a:r>
              <a:rPr lang="en-US" sz="2400" dirty="0">
                <a:solidFill>
                  <a:schemeClr val="bg1"/>
                </a:solidFill>
                <a:latin typeface="Tahoma" charset="0"/>
                <a:cs typeface="Arial" charset="0"/>
              </a:rPr>
              <a:t>Offender Application for Transfer (Waiver of Extradition)</a:t>
            </a:r>
          </a:p>
          <a:p>
            <a:pPr marL="800100" lvl="1" indent="-342900" algn="l">
              <a:buFont typeface="Arial" pitchFamily="34" charset="0"/>
              <a:buChar char="˗"/>
              <a:defRPr/>
            </a:pPr>
            <a:r>
              <a:rPr lang="en-US" sz="2000" dirty="0">
                <a:solidFill>
                  <a:schemeClr val="bg1"/>
                </a:solidFill>
                <a:latin typeface="Tahoma" charset="0"/>
                <a:cs typeface="Arial" charset="0"/>
              </a:rPr>
              <a:t>MUST be signed PRIOR to leaving/transferring</a:t>
            </a:r>
          </a:p>
          <a:p>
            <a:pPr marL="800100" lvl="1" indent="-342900" algn="l">
              <a:buFont typeface="Arial" pitchFamily="34" charset="0"/>
              <a:buChar char="˗"/>
              <a:defRPr/>
            </a:pPr>
            <a:r>
              <a:rPr lang="en-US" sz="2000" dirty="0">
                <a:solidFill>
                  <a:schemeClr val="bg1"/>
                </a:solidFill>
                <a:latin typeface="Tahoma" charset="0"/>
                <a:cs typeface="Arial" charset="0"/>
              </a:rPr>
              <a:t>States party to this compact waive all legal requirements to extradition of offenders who are fugitives from justice.</a:t>
            </a:r>
          </a:p>
          <a:p>
            <a:pPr lvl="1" algn="r">
              <a:lnSpc>
                <a:spcPct val="80000"/>
              </a:lnSpc>
              <a:defRPr/>
            </a:pPr>
            <a:r>
              <a:rPr lang="en-US" dirty="0">
                <a:solidFill>
                  <a:schemeClr val="bg1"/>
                </a:solidFill>
                <a:latin typeface="Tahoma" charset="0"/>
                <a:cs typeface="Arial" charset="0"/>
              </a:rPr>
              <a:t>Rule 3.109 </a:t>
            </a:r>
          </a:p>
          <a:p>
            <a:pPr>
              <a:defRPr/>
            </a:pPr>
            <a:endParaRPr lang="en-US" dirty="0">
              <a:latin typeface="Tahoma" charset="0"/>
              <a:cs typeface="Arial" charset="0"/>
            </a:endParaRPr>
          </a:p>
        </p:txBody>
      </p:sp>
    </p:spTree>
    <p:extLst>
      <p:ext uri="{BB962C8B-B14F-4D97-AF65-F5344CB8AC3E}">
        <p14:creationId xmlns:p14="http://schemas.microsoft.com/office/powerpoint/2010/main" val="3565376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990600"/>
          </a:xfrm>
        </p:spPr>
        <p:txBody>
          <a:bodyPr/>
          <a:lstStyle/>
          <a:p>
            <a:r>
              <a:rPr lang="en-US" altLang="en-US" dirty="0" smtClean="0"/>
              <a:t>Discretionary Retaking</a:t>
            </a:r>
            <a:br>
              <a:rPr lang="en-US" altLang="en-US" dirty="0" smtClean="0"/>
            </a:br>
            <a:endParaRPr lang="en-US" altLang="en-US" dirty="0" smtClean="0"/>
          </a:p>
        </p:txBody>
      </p:sp>
      <p:sp>
        <p:nvSpPr>
          <p:cNvPr id="79875" name="Rectangle 3"/>
          <p:cNvSpPr>
            <a:spLocks noGrp="1" noChangeArrowheads="1"/>
          </p:cNvSpPr>
          <p:nvPr>
            <p:ph type="body" idx="1"/>
          </p:nvPr>
        </p:nvSpPr>
        <p:spPr>
          <a:xfrm>
            <a:off x="457200" y="1219200"/>
            <a:ext cx="8229600" cy="5410200"/>
          </a:xfrm>
        </p:spPr>
        <p:txBody>
          <a:bodyPr/>
          <a:lstStyle/>
          <a:p>
            <a:pPr>
              <a:defRPr/>
            </a:pPr>
            <a:endParaRPr lang="en-US" sz="2800" dirty="0" smtClean="0"/>
          </a:p>
          <a:p>
            <a:pPr>
              <a:defRPr/>
            </a:pPr>
            <a:r>
              <a:rPr lang="en-US" sz="2800" dirty="0" smtClean="0"/>
              <a:t>Sending State retains authority to retake at ANYTIME unless offender is charged with  a new felony or violent crime in the receiving state.  </a:t>
            </a:r>
          </a:p>
          <a:p>
            <a:pPr lvl="1">
              <a:defRPr/>
            </a:pPr>
            <a:endParaRPr lang="en-US" dirty="0" smtClean="0"/>
          </a:p>
          <a:p>
            <a:pPr lvl="1">
              <a:defRPr/>
            </a:pPr>
            <a:r>
              <a:rPr lang="en-US" sz="2000" dirty="0" smtClean="0"/>
              <a:t>Offender charged with a new criminal offense cannot be retaken:</a:t>
            </a:r>
          </a:p>
          <a:p>
            <a:pPr lvl="2" eaLnBrk="1" hangingPunct="1">
              <a:lnSpc>
                <a:spcPct val="80000"/>
              </a:lnSpc>
              <a:spcBef>
                <a:spcPct val="0"/>
              </a:spcBef>
              <a:defRPr/>
            </a:pPr>
            <a:endParaRPr lang="en-US" sz="1600" dirty="0" smtClean="0"/>
          </a:p>
          <a:p>
            <a:pPr lvl="2" eaLnBrk="1" hangingPunct="1">
              <a:lnSpc>
                <a:spcPct val="80000"/>
              </a:lnSpc>
              <a:spcBef>
                <a:spcPct val="0"/>
              </a:spcBef>
              <a:defRPr/>
            </a:pPr>
            <a:endParaRPr lang="en-US" sz="400" dirty="0" smtClean="0"/>
          </a:p>
          <a:p>
            <a:pPr lvl="2" eaLnBrk="1" hangingPunct="1">
              <a:lnSpc>
                <a:spcPct val="80000"/>
              </a:lnSpc>
              <a:spcBef>
                <a:spcPct val="0"/>
              </a:spcBef>
              <a:defRPr/>
            </a:pPr>
            <a:r>
              <a:rPr lang="en-US" sz="1600" dirty="0" smtClean="0"/>
              <a:t>until charges have been dismissed </a:t>
            </a:r>
          </a:p>
          <a:p>
            <a:pPr lvl="2" eaLnBrk="1" hangingPunct="1">
              <a:lnSpc>
                <a:spcPct val="80000"/>
              </a:lnSpc>
              <a:spcBef>
                <a:spcPct val="0"/>
              </a:spcBef>
              <a:defRPr/>
            </a:pPr>
            <a:endParaRPr lang="en-US" sz="500" dirty="0" smtClean="0"/>
          </a:p>
          <a:p>
            <a:pPr lvl="2" eaLnBrk="1" hangingPunct="1">
              <a:lnSpc>
                <a:spcPct val="80000"/>
              </a:lnSpc>
              <a:spcBef>
                <a:spcPct val="0"/>
              </a:spcBef>
              <a:defRPr/>
            </a:pPr>
            <a:r>
              <a:rPr lang="en-US" sz="1600" dirty="0" smtClean="0"/>
              <a:t>sentence has been satisfied</a:t>
            </a:r>
          </a:p>
          <a:p>
            <a:pPr lvl="2" eaLnBrk="1" hangingPunct="1">
              <a:lnSpc>
                <a:spcPct val="80000"/>
              </a:lnSpc>
              <a:spcBef>
                <a:spcPct val="0"/>
              </a:spcBef>
              <a:defRPr/>
            </a:pPr>
            <a:endParaRPr lang="en-US" sz="500" dirty="0" smtClean="0"/>
          </a:p>
          <a:p>
            <a:pPr lvl="2" eaLnBrk="1" hangingPunct="1">
              <a:lnSpc>
                <a:spcPct val="80000"/>
              </a:lnSpc>
              <a:spcBef>
                <a:spcPct val="0"/>
              </a:spcBef>
              <a:defRPr/>
            </a:pPr>
            <a:r>
              <a:rPr lang="en-US" sz="1600" dirty="0" smtClean="0"/>
              <a:t>offender released to supervision for new offense</a:t>
            </a:r>
            <a:endParaRPr lang="en-US" sz="1600" dirty="0"/>
          </a:p>
          <a:p>
            <a:pPr lvl="2" eaLnBrk="1" hangingPunct="1">
              <a:lnSpc>
                <a:spcPct val="80000"/>
              </a:lnSpc>
              <a:spcBef>
                <a:spcPct val="0"/>
              </a:spcBef>
              <a:defRPr/>
            </a:pPr>
            <a:endParaRPr lang="en-US" sz="500" dirty="0"/>
          </a:p>
          <a:p>
            <a:pPr lvl="2" eaLnBrk="1" hangingPunct="1">
              <a:lnSpc>
                <a:spcPct val="80000"/>
              </a:lnSpc>
              <a:spcBef>
                <a:spcPct val="0"/>
              </a:spcBef>
              <a:defRPr/>
            </a:pPr>
            <a:r>
              <a:rPr lang="en-US" sz="1600" dirty="0"/>
              <a:t>s</a:t>
            </a:r>
            <a:r>
              <a:rPr lang="en-US" sz="1600" dirty="0" smtClean="0"/>
              <a:t>ending and receiving state mutually agree to retake/return</a:t>
            </a:r>
            <a:endParaRPr lang="en-US" sz="1600" dirty="0"/>
          </a:p>
          <a:p>
            <a:pPr lvl="2" eaLnBrk="1" hangingPunct="1">
              <a:lnSpc>
                <a:spcPct val="80000"/>
              </a:lnSpc>
              <a:spcBef>
                <a:spcPct val="0"/>
              </a:spcBef>
              <a:defRPr/>
            </a:pPr>
            <a:endParaRPr lang="en-US" sz="1600" dirty="0" smtClean="0"/>
          </a:p>
          <a:p>
            <a:pPr lvl="2" eaLnBrk="1" hangingPunct="1">
              <a:lnSpc>
                <a:spcPct val="80000"/>
              </a:lnSpc>
              <a:spcBef>
                <a:spcPct val="0"/>
              </a:spcBef>
              <a:defRPr/>
            </a:pPr>
            <a:endParaRPr lang="en-US" sz="1600" dirty="0" smtClean="0"/>
          </a:p>
          <a:p>
            <a:pPr marL="914400" lvl="2" indent="0" algn="r" eaLnBrk="1" hangingPunct="1">
              <a:lnSpc>
                <a:spcPct val="80000"/>
              </a:lnSpc>
              <a:spcBef>
                <a:spcPct val="0"/>
              </a:spcBef>
              <a:buFontTx/>
              <a:buNone/>
              <a:defRPr/>
            </a:pPr>
            <a:r>
              <a:rPr lang="en-US" sz="1600" dirty="0" smtClean="0"/>
              <a:t>Rule 5.101 &amp; 5.101-1</a:t>
            </a:r>
          </a:p>
          <a:p>
            <a:pPr>
              <a:defRPr/>
            </a:pPr>
            <a:endParaRPr lang="en-US" dirty="0" smtClean="0"/>
          </a:p>
          <a:p>
            <a:pPr>
              <a:defRPr/>
            </a:pPr>
            <a:endParaRPr lang="en-US" dirty="0" smtClean="0"/>
          </a:p>
          <a:p>
            <a:pPr lvl="1">
              <a:buFontTx/>
              <a:buNone/>
              <a:defRPr/>
            </a:pPr>
            <a:endParaRPr lang="en-US" sz="1200" dirty="0" smtClean="0"/>
          </a:p>
          <a:p>
            <a:pPr lvl="1">
              <a:buFontTx/>
              <a:buNone/>
              <a:defRPr/>
            </a:pPr>
            <a:endParaRPr lang="en-US" sz="2400" dirty="0" smtClean="0"/>
          </a:p>
          <a:p>
            <a:pPr>
              <a:defRPr/>
            </a:pPr>
            <a:endParaRPr lang="en-US" sz="2400" dirty="0" smtClean="0"/>
          </a:p>
        </p:txBody>
      </p:sp>
    </p:spTree>
    <p:extLst>
      <p:ext uri="{BB962C8B-B14F-4D97-AF65-F5344CB8AC3E}">
        <p14:creationId xmlns:p14="http://schemas.microsoft.com/office/powerpoint/2010/main" val="2994939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304800" y="1752600"/>
          <a:ext cx="8534400" cy="4404382"/>
        </p:xfrm>
        <a:graphic>
          <a:graphicData uri="http://schemas.openxmlformats.org/drawingml/2006/table">
            <a:tbl>
              <a:tblPr firstRow="1" bandRow="1">
                <a:tableStyleId>{EB9631B5-78F2-41C9-869B-9F39066F8104}</a:tableStyleId>
              </a:tblPr>
              <a:tblGrid>
                <a:gridCol w="2668363"/>
                <a:gridCol w="3055930"/>
                <a:gridCol w="2810107"/>
              </a:tblGrid>
              <a:tr h="640113">
                <a:tc>
                  <a:txBody>
                    <a:bodyPr/>
                    <a:lstStyle/>
                    <a:p>
                      <a:pPr marL="0" indent="0" algn="ctr">
                        <a:buFont typeface="Arial" pitchFamily="34" charset="0"/>
                        <a:buNone/>
                        <a:defRPr/>
                      </a:pPr>
                      <a:r>
                        <a:rPr lang="en-US" sz="1800" i="0" u="sng" baseline="0" dirty="0" smtClean="0">
                          <a:solidFill>
                            <a:schemeClr val="tx1"/>
                          </a:solidFill>
                        </a:rPr>
                        <a:t>Receiving State requests</a:t>
                      </a:r>
                      <a:r>
                        <a:rPr lang="en-US" sz="1800" i="0" u="none" baseline="0" dirty="0" smtClean="0">
                          <a:solidFill>
                            <a:schemeClr val="tx1"/>
                          </a:solidFill>
                        </a:rPr>
                        <a:t> </a:t>
                      </a:r>
                      <a:r>
                        <a:rPr lang="en-US" sz="1800" i="0" baseline="0" dirty="0" smtClean="0">
                          <a:solidFill>
                            <a:schemeClr val="tx1"/>
                          </a:solidFill>
                        </a:rPr>
                        <a:t>retake &amp;:</a:t>
                      </a:r>
                    </a:p>
                  </a:txBody>
                  <a:tcPr marT="45730" marB="4573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smtClean="0">
                          <a:solidFill>
                            <a:schemeClr val="tx1"/>
                          </a:solidFill>
                        </a:rPr>
                        <a:t>Mandatory Retake?</a:t>
                      </a:r>
                    </a:p>
                  </a:txBody>
                  <a:tcPr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itchFamily="34" charset="0"/>
                        <a:buNone/>
                        <a:defRPr/>
                      </a:pPr>
                      <a:r>
                        <a:rPr lang="en-US" sz="1800" baseline="0" dirty="0" smtClean="0">
                          <a:solidFill>
                            <a:schemeClr val="tx1"/>
                          </a:solidFill>
                        </a:rPr>
                        <a:t>Sending State Action</a:t>
                      </a:r>
                      <a:endParaRPr lang="en-US" sz="1800" i="1" baseline="0" dirty="0" smtClean="0">
                        <a:solidFill>
                          <a:schemeClr val="tx1"/>
                        </a:solidFill>
                      </a:endParaRPr>
                    </a:p>
                  </a:txBody>
                  <a:tcPr marT="45730" marB="4573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807687">
                <a:tc>
                  <a:txBody>
                    <a:bodyPr/>
                    <a:lstStyle/>
                    <a:p>
                      <a:pPr marL="0" indent="0" algn="l">
                        <a:buFont typeface="Arial" pitchFamily="34" charset="0"/>
                        <a:buNone/>
                        <a:defRPr/>
                      </a:pPr>
                      <a:r>
                        <a:rPr lang="en-US" sz="1600" b="1" i="1" baseline="0" dirty="0" smtClean="0">
                          <a:solidFill>
                            <a:schemeClr val="tx1"/>
                          </a:solidFill>
                        </a:rPr>
                        <a:t>Report of 1-2 significant violations</a:t>
                      </a:r>
                    </a:p>
                  </a:txBody>
                  <a:tcPr marT="45730" marB="4573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itchFamily="34" charset="0"/>
                        <a:buNone/>
                      </a:pPr>
                      <a:r>
                        <a:rPr lang="en-US" sz="1400" dirty="0" smtClean="0">
                          <a:solidFill>
                            <a:schemeClr val="tx1"/>
                          </a:solidFill>
                        </a:rPr>
                        <a:t>No</a:t>
                      </a:r>
                    </a:p>
                  </a:txBody>
                  <a:tcPr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i="0" baseline="0" dirty="0" smtClean="0">
                          <a:solidFill>
                            <a:schemeClr val="tx1"/>
                          </a:solidFill>
                        </a:rPr>
                        <a:t>Respond with action/non-action to be taken</a:t>
                      </a:r>
                    </a:p>
                  </a:txBody>
                  <a:tcPr marT="45730" marB="4573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8200">
                <a:tc>
                  <a:txBody>
                    <a:bodyPr/>
                    <a:lstStyle/>
                    <a:p>
                      <a:pPr marL="0" indent="0" algn="l">
                        <a:buFont typeface="Arial" pitchFamily="34" charset="0"/>
                        <a:buNone/>
                        <a:defRPr/>
                      </a:pPr>
                      <a:r>
                        <a:rPr lang="en-US" sz="1600" b="1" i="1" baseline="0" dirty="0" smtClean="0">
                          <a:solidFill>
                            <a:schemeClr val="tx1"/>
                          </a:solidFill>
                        </a:rPr>
                        <a:t>Report of 3</a:t>
                      </a:r>
                      <a:r>
                        <a:rPr lang="en-US" sz="1600" b="1" i="1" baseline="30000" dirty="0" smtClean="0">
                          <a:solidFill>
                            <a:schemeClr val="tx1"/>
                          </a:solidFill>
                        </a:rPr>
                        <a:t>rd</a:t>
                      </a:r>
                      <a:r>
                        <a:rPr lang="en-US" sz="1600" b="1" i="1" baseline="0" dirty="0" smtClean="0">
                          <a:solidFill>
                            <a:schemeClr val="tx1"/>
                          </a:solidFill>
                        </a:rPr>
                        <a:t> significant violation</a:t>
                      </a:r>
                    </a:p>
                  </a:txBody>
                  <a:tcPr marT="45730" marB="4573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i="0" baseline="0" dirty="0" smtClean="0">
                          <a:solidFill>
                            <a:schemeClr val="tx1"/>
                          </a:solidFill>
                        </a:rPr>
                        <a:t>Yes</a:t>
                      </a:r>
                    </a:p>
                  </a:txBody>
                  <a:tcPr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buFont typeface="Arial" pitchFamily="34" charset="0"/>
                        <a:buNone/>
                        <a:defRPr/>
                      </a:pPr>
                      <a:r>
                        <a:rPr lang="en-US" sz="1400" i="0" baseline="0" dirty="0" smtClean="0">
                          <a:solidFill>
                            <a:schemeClr val="tx1"/>
                          </a:solidFill>
                        </a:rPr>
                        <a:t>Issue warrant OR Order offender to return</a:t>
                      </a:r>
                    </a:p>
                    <a:p>
                      <a:pPr marL="285750" lvl="0" indent="-285750" algn="l">
                        <a:buFont typeface="Wingdings" pitchFamily="2" charset="2"/>
                        <a:buChar char="§"/>
                        <a:defRPr/>
                      </a:pPr>
                      <a:r>
                        <a:rPr lang="en-US" sz="1400" i="0" baseline="0" dirty="0" smtClean="0">
                          <a:solidFill>
                            <a:schemeClr val="tx1"/>
                          </a:solidFill>
                        </a:rPr>
                        <a:t>May ask for PC Hearing</a:t>
                      </a:r>
                    </a:p>
                    <a:p>
                      <a:pPr marL="0" lvl="0" indent="0" algn="l">
                        <a:buFont typeface="Arial" pitchFamily="34" charset="0"/>
                        <a:buNone/>
                        <a:defRPr/>
                      </a:pPr>
                      <a:endParaRPr lang="en-US" sz="1400" i="0" baseline="0" dirty="0" smtClean="0">
                        <a:solidFill>
                          <a:schemeClr val="tx1"/>
                        </a:solidFill>
                      </a:endParaRPr>
                    </a:p>
                  </a:txBody>
                  <a:tcPr marT="45730" marB="4573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687">
                <a:tc>
                  <a:txBody>
                    <a:bodyPr/>
                    <a:lstStyle/>
                    <a:p>
                      <a:pPr marL="0" indent="0" algn="l">
                        <a:buFont typeface="Arial" pitchFamily="34" charset="0"/>
                        <a:buNone/>
                        <a:defRPr/>
                      </a:pPr>
                      <a:r>
                        <a:rPr lang="en-US" sz="1600" b="1" i="1" u="none" baseline="0" dirty="0" smtClean="0">
                          <a:solidFill>
                            <a:schemeClr val="tx1"/>
                          </a:solidFill>
                        </a:rPr>
                        <a:t>Conviction of new felony</a:t>
                      </a:r>
                    </a:p>
                  </a:txBody>
                  <a:tcPr marT="45730" marB="4573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tx1"/>
                          </a:solidFill>
                        </a:rPr>
                        <a:t>Yes</a:t>
                      </a:r>
                    </a:p>
                  </a:txBody>
                  <a:tcPr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i="0" baseline="0" dirty="0" smtClean="0">
                          <a:solidFill>
                            <a:schemeClr val="tx1"/>
                          </a:solidFill>
                        </a:rPr>
                        <a:t>Issue warrant</a:t>
                      </a:r>
                    </a:p>
                  </a:txBody>
                  <a:tcPr marT="45730" marB="4573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52">
                <a:tc>
                  <a:txBody>
                    <a:bodyPr/>
                    <a:lstStyle/>
                    <a:p>
                      <a:pPr marL="0" indent="0" algn="l">
                        <a:buFont typeface="Arial" pitchFamily="34" charset="0"/>
                        <a:buNone/>
                        <a:defRPr/>
                      </a:pPr>
                      <a:r>
                        <a:rPr lang="en-US" sz="1600" b="1" i="1" u="none" baseline="0" dirty="0" smtClean="0">
                          <a:solidFill>
                            <a:schemeClr val="tx1"/>
                          </a:solidFill>
                        </a:rPr>
                        <a:t>Conviction of new violent crime</a:t>
                      </a:r>
                    </a:p>
                  </a:txBody>
                  <a:tcPr marT="45730" marB="4573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tx1"/>
                          </a:solidFill>
                        </a:rPr>
                        <a:t>Yes</a:t>
                      </a:r>
                    </a:p>
                  </a:txBody>
                  <a:tcPr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i="0" baseline="0" dirty="0" smtClean="0">
                          <a:solidFill>
                            <a:schemeClr val="tx1"/>
                          </a:solidFill>
                        </a:rPr>
                        <a:t>Issue warrant</a:t>
                      </a:r>
                      <a:endParaRPr lang="en-US" sz="1400" i="1" baseline="0" dirty="0" smtClean="0">
                        <a:solidFill>
                          <a:schemeClr val="tx1"/>
                        </a:solidFill>
                      </a:endParaRPr>
                    </a:p>
                  </a:txBody>
                  <a:tcPr marT="45730" marB="4573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843">
                <a:tc>
                  <a:txBody>
                    <a:bodyPr/>
                    <a:lstStyle/>
                    <a:p>
                      <a:pPr marL="0" indent="0" algn="l">
                        <a:buFont typeface="Arial" pitchFamily="34" charset="0"/>
                        <a:buNone/>
                        <a:defRPr/>
                      </a:pPr>
                      <a:r>
                        <a:rPr lang="en-US" sz="1600" b="1" i="1" u="none" baseline="0" dirty="0" smtClean="0">
                          <a:solidFill>
                            <a:schemeClr val="tx1"/>
                          </a:solidFill>
                        </a:rPr>
                        <a:t>“Absconder” apprehended in receiving state on sending state’s warrant</a:t>
                      </a:r>
                    </a:p>
                  </a:txBody>
                  <a:tcPr marT="45730" marB="4573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smtClean="0">
                          <a:solidFill>
                            <a:schemeClr val="tx1"/>
                          </a:solidFill>
                        </a:rPr>
                        <a:t>Yes</a:t>
                      </a:r>
                    </a:p>
                  </a:txBody>
                  <a:tcPr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buFont typeface="Wingdings" pitchFamily="2" charset="2"/>
                        <a:buNone/>
                        <a:defRPr/>
                      </a:pPr>
                      <a:r>
                        <a:rPr lang="en-US" sz="1400" i="1" baseline="0" dirty="0" smtClean="0">
                          <a:solidFill>
                            <a:schemeClr val="tx1"/>
                          </a:solidFill>
                        </a:rPr>
                        <a:t>Warrant previously issued per Rule 4.109-2</a:t>
                      </a:r>
                    </a:p>
                    <a:p>
                      <a:pPr marL="285750" lvl="0" indent="-285750" algn="l">
                        <a:buFont typeface="Wingdings" pitchFamily="2" charset="2"/>
                        <a:buChar char="§"/>
                        <a:defRPr/>
                      </a:pPr>
                      <a:r>
                        <a:rPr lang="en-US" sz="1400" i="0" baseline="0" dirty="0" smtClean="0">
                          <a:solidFill>
                            <a:schemeClr val="tx1"/>
                          </a:solidFill>
                        </a:rPr>
                        <a:t>May ask for PC Hearing</a:t>
                      </a:r>
                    </a:p>
                  </a:txBody>
                  <a:tcPr marT="45730" marB="4573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2018" name="Rectangle 2"/>
          <p:cNvSpPr txBox="1">
            <a:spLocks noChangeArrowheads="1"/>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z="4000" dirty="0">
                <a:solidFill>
                  <a:schemeClr val="bg1"/>
                </a:solidFill>
                <a:latin typeface="Arial" pitchFamily="34" charset="0"/>
              </a:rPr>
              <a:t>Mandatory Retaking</a:t>
            </a:r>
            <a:br>
              <a:rPr lang="en-US" altLang="en-US" sz="4000" dirty="0">
                <a:solidFill>
                  <a:schemeClr val="bg1"/>
                </a:solidFill>
                <a:latin typeface="Arial" pitchFamily="34" charset="0"/>
              </a:rPr>
            </a:br>
            <a:r>
              <a:rPr lang="en-US" altLang="en-US" sz="2800" dirty="0">
                <a:solidFill>
                  <a:schemeClr val="bg1"/>
                </a:solidFill>
                <a:latin typeface="Arial" pitchFamily="34" charset="0"/>
              </a:rPr>
              <a:t>Rules 5.102, 5.103, </a:t>
            </a:r>
            <a:r>
              <a:rPr lang="en-US" altLang="en-US" sz="2800" dirty="0" smtClean="0">
                <a:solidFill>
                  <a:schemeClr val="bg1"/>
                </a:solidFill>
                <a:latin typeface="Arial" pitchFamily="34" charset="0"/>
              </a:rPr>
              <a:t>5.103-1</a:t>
            </a:r>
            <a:endParaRPr lang="en-US" altLang="en-US" sz="2800" dirty="0">
              <a:solidFill>
                <a:schemeClr val="bg1"/>
              </a:solidFill>
              <a:latin typeface="Arial" pitchFamily="34" charset="0"/>
            </a:endParaRPr>
          </a:p>
        </p:txBody>
      </p:sp>
    </p:spTree>
    <p:extLst>
      <p:ext uri="{BB962C8B-B14F-4D97-AF65-F5344CB8AC3E}">
        <p14:creationId xmlns:p14="http://schemas.microsoft.com/office/powerpoint/2010/main" val="1442744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Retaking Responsibilities</a:t>
            </a:r>
          </a:p>
        </p:txBody>
      </p:sp>
      <p:graphicFrame>
        <p:nvGraphicFramePr>
          <p:cNvPr id="6" name="Content Placeholder 4"/>
          <p:cNvGraphicFramePr>
            <a:graphicFrameLocks/>
          </p:cNvGraphicFramePr>
          <p:nvPr>
            <p:extLst>
              <p:ext uri="{D42A27DB-BD31-4B8C-83A1-F6EECF244321}">
                <p14:modId xmlns:p14="http://schemas.microsoft.com/office/powerpoint/2010/main" val="3798850013"/>
              </p:ext>
            </p:extLst>
          </p:nvPr>
        </p:nvGraphicFramePr>
        <p:xfrm>
          <a:off x="228600" y="1236663"/>
          <a:ext cx="8610600" cy="4916488"/>
        </p:xfrm>
        <a:graphic>
          <a:graphicData uri="http://schemas.openxmlformats.org/drawingml/2006/table">
            <a:tbl>
              <a:tblPr firstRow="1" bandRow="1">
                <a:tableStyleId>{EB344D84-9AFB-497E-A393-DC336BA19D2E}</a:tableStyleId>
              </a:tblPr>
              <a:tblGrid>
                <a:gridCol w="4305300"/>
                <a:gridCol w="4305300"/>
              </a:tblGrid>
              <a:tr h="457184">
                <a:tc>
                  <a:txBody>
                    <a:bodyPr/>
                    <a:lstStyle/>
                    <a:p>
                      <a:pPr algn="ctr"/>
                      <a:r>
                        <a:rPr lang="en-US" sz="2400" dirty="0" smtClean="0">
                          <a:solidFill>
                            <a:schemeClr val="tx1"/>
                          </a:solidFill>
                        </a:rPr>
                        <a:t>Sending State</a:t>
                      </a:r>
                      <a:endParaRPr lang="en-US" sz="2400" dirty="0">
                        <a:solidFill>
                          <a:schemeClr val="tx1"/>
                        </a:solidFill>
                      </a:endParaRPr>
                    </a:p>
                  </a:txBody>
                  <a:tcPr marT="45712" marB="45712">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smtClean="0">
                          <a:solidFill>
                            <a:schemeClr val="tx1"/>
                          </a:solidFill>
                        </a:rPr>
                        <a:t>Receiving State</a:t>
                      </a:r>
                      <a:endParaRPr lang="en-US" sz="2400" dirty="0">
                        <a:solidFill>
                          <a:schemeClr val="tx1"/>
                        </a:solidFill>
                      </a:endParaRPr>
                    </a:p>
                  </a:txBody>
                  <a:tcPr marT="45712" marB="45712">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24">
                <a:tc>
                  <a:txBody>
                    <a:bodyPr/>
                    <a:lstStyle/>
                    <a:p>
                      <a:r>
                        <a:rPr lang="en-US" sz="2000" dirty="0" smtClean="0"/>
                        <a:t>Cost of retaking</a:t>
                      </a:r>
                      <a:endParaRPr lang="en-US" sz="2000" dirty="0"/>
                    </a:p>
                  </a:txBody>
                  <a:tcPr marT="45712" marB="45712">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indent="0">
                        <a:buFont typeface="Arial" pitchFamily="34" charset="0"/>
                        <a:buNone/>
                      </a:pPr>
                      <a:r>
                        <a:rPr lang="en-US" sz="2000" dirty="0" smtClean="0"/>
                        <a:t>Cost of detaining</a:t>
                      </a:r>
                    </a:p>
                  </a:txBody>
                  <a:tcPr marT="45712" marB="45712">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r>
              <a:tr h="701024">
                <a:tc>
                  <a:txBody>
                    <a:bodyPr/>
                    <a:lstStyle/>
                    <a:p>
                      <a:pPr marL="0" indent="0">
                        <a:buFont typeface="Arial" pitchFamily="34" charset="0"/>
                        <a:buNone/>
                      </a:pPr>
                      <a:r>
                        <a:rPr lang="en-US" sz="2000" dirty="0" smtClean="0"/>
                        <a:t>No bail or other</a:t>
                      </a:r>
                      <a:r>
                        <a:rPr lang="en-US" sz="2000" baseline="0" dirty="0" smtClean="0"/>
                        <a:t> release conditions allowed for offender</a:t>
                      </a:r>
                      <a:endParaRPr lang="en-US" sz="2000" dirty="0"/>
                    </a:p>
                  </a:txBody>
                  <a:tcPr marT="45712" marB="45712">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No bail or other</a:t>
                      </a:r>
                      <a:r>
                        <a:rPr lang="en-US" sz="2000" baseline="0" dirty="0" smtClean="0"/>
                        <a:t> release conditions allowed for offender</a:t>
                      </a:r>
                      <a:endParaRPr lang="en-US" sz="2000" dirty="0"/>
                    </a:p>
                  </a:txBody>
                  <a:tcPr marT="45712" marB="45712">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593176">
                <a:tc>
                  <a:txBody>
                    <a:bodyPr/>
                    <a:lstStyle/>
                    <a:p>
                      <a:pPr marL="0" indent="0">
                        <a:buFont typeface="Arial" pitchFamily="34" charset="0"/>
                        <a:buNone/>
                        <a:defRPr/>
                      </a:pPr>
                      <a:r>
                        <a:rPr lang="en-US" sz="2000" dirty="0" smtClean="0"/>
                        <a:t>Retake within 30 calendar</a:t>
                      </a:r>
                      <a:r>
                        <a:rPr lang="en-US" sz="2000" baseline="0" dirty="0" smtClean="0"/>
                        <a:t> </a:t>
                      </a:r>
                      <a:r>
                        <a:rPr lang="en-US" sz="2000" dirty="0" smtClean="0"/>
                        <a:t>days</a:t>
                      </a:r>
                      <a:endParaRPr lang="en-US" sz="2000" dirty="0"/>
                    </a:p>
                  </a:txBody>
                  <a:tcPr marT="45712" marB="45712">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rowSpan="3">
                  <a:txBody>
                    <a:bodyPr/>
                    <a:lstStyle/>
                    <a:p>
                      <a:pPr marL="0" indent="0">
                        <a:buFont typeface="Arial" pitchFamily="34" charset="0"/>
                        <a:buNone/>
                      </a:pPr>
                      <a:r>
                        <a:rPr lang="en-US" sz="2000" dirty="0" smtClean="0"/>
                        <a:t>Conduct PC </a:t>
                      </a:r>
                      <a:r>
                        <a:rPr lang="en-US" sz="2000" baseline="0" dirty="0" smtClean="0"/>
                        <a:t>hearing if requested</a:t>
                      </a:r>
                    </a:p>
                    <a:p>
                      <a:pPr marL="0" indent="0">
                        <a:buFont typeface="Arial" pitchFamily="34" charset="0"/>
                        <a:buNone/>
                      </a:pPr>
                      <a:endParaRPr lang="en-US" sz="1400" dirty="0" smtClean="0"/>
                    </a:p>
                    <a:p>
                      <a:pPr marL="0" indent="0">
                        <a:buFont typeface="Arial" pitchFamily="34" charset="0"/>
                        <a:buNone/>
                      </a:pPr>
                      <a:r>
                        <a:rPr lang="en-US" sz="1400" dirty="0" smtClean="0"/>
                        <a:t>Morrisey vs. Brewer 408 U.S. 471 (1972) </a:t>
                      </a:r>
                    </a:p>
                    <a:p>
                      <a:pPr marL="0" indent="0">
                        <a:buFont typeface="Arial" pitchFamily="34" charset="0"/>
                        <a:buNone/>
                      </a:pPr>
                      <a:r>
                        <a:rPr lang="en-US" sz="1400" dirty="0" smtClean="0"/>
                        <a:t>Gagnon vs. Scarpelli 411 U.S. 778 (1973) </a:t>
                      </a:r>
                    </a:p>
                    <a:p>
                      <a:pPr marL="0" indent="0">
                        <a:buFont typeface="Arial" pitchFamily="34" charset="0"/>
                        <a:buNone/>
                      </a:pPr>
                      <a:endParaRPr lang="en-US" sz="1400" dirty="0" smtClean="0"/>
                    </a:p>
                    <a:p>
                      <a:pPr marL="0" indent="0">
                        <a:buFont typeface="Arial" pitchFamily="34" charset="0"/>
                        <a:buNone/>
                      </a:pPr>
                      <a:r>
                        <a:rPr lang="en-US" sz="1400" dirty="0" smtClean="0"/>
                        <a:t>Offenders are entitled to a probable cause hearing:</a:t>
                      </a:r>
                    </a:p>
                    <a:p>
                      <a:pPr marL="285750" indent="-285750">
                        <a:buFont typeface="Arial" pitchFamily="34" charset="0"/>
                        <a:buChar char="•"/>
                      </a:pPr>
                      <a:r>
                        <a:rPr lang="en-US" sz="1400" dirty="0" smtClean="0"/>
                        <a:t>Close proximity to where the violations occurred</a:t>
                      </a:r>
                    </a:p>
                    <a:p>
                      <a:pPr marL="285750" indent="-285750">
                        <a:buFont typeface="Arial" pitchFamily="34" charset="0"/>
                        <a:buChar char="•"/>
                      </a:pPr>
                      <a:r>
                        <a:rPr lang="en-US" sz="1400" dirty="0" smtClean="0"/>
                        <a:t>An “administrative” hearing – not to determine guilt/innocence and level of due process is less than that of a revocation hearing</a:t>
                      </a:r>
                    </a:p>
                    <a:p>
                      <a:pPr marL="285750" indent="-285750">
                        <a:buFont typeface="Arial" pitchFamily="34" charset="0"/>
                        <a:buChar char="•"/>
                      </a:pPr>
                      <a:r>
                        <a:rPr lang="en-US" sz="1400" dirty="0" smtClean="0"/>
                        <a:t>Conducted by a “neutral and detached” person</a:t>
                      </a:r>
                    </a:p>
                    <a:p>
                      <a:pPr marL="0" indent="0">
                        <a:buFont typeface="Arial" pitchFamily="34" charset="0"/>
                        <a:buNone/>
                      </a:pPr>
                      <a:endParaRPr lang="en-US" sz="1400" b="1" dirty="0" smtClean="0"/>
                    </a:p>
                    <a:p>
                      <a:pPr marL="0" indent="0">
                        <a:buFont typeface="Arial" pitchFamily="34" charset="0"/>
                        <a:buNone/>
                      </a:pPr>
                      <a:r>
                        <a:rPr lang="en-US" sz="1400" b="1" dirty="0" smtClean="0"/>
                        <a:t>Mini Training Available</a:t>
                      </a:r>
                    </a:p>
                    <a:p>
                      <a:pPr marL="0" indent="0">
                        <a:buFont typeface="Arial" pitchFamily="34" charset="0"/>
                        <a:buNone/>
                      </a:pPr>
                      <a:endParaRPr lang="en-US" sz="2000" dirty="0"/>
                    </a:p>
                  </a:txBody>
                  <a:tcPr marT="45712" marB="45712">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396224">
                <a:tc>
                  <a:txBody>
                    <a:bodyPr/>
                    <a:lstStyle/>
                    <a:p>
                      <a:pPr marL="0" indent="0">
                        <a:buFont typeface="Arial" pitchFamily="34" charset="0"/>
                        <a:buNone/>
                        <a:defRPr/>
                      </a:pPr>
                      <a:r>
                        <a:rPr lang="en-US" sz="2000" dirty="0" smtClean="0"/>
                        <a:t>Establish authority of officers</a:t>
                      </a:r>
                      <a:endParaRPr lang="en-US" sz="2000" dirty="0"/>
                    </a:p>
                  </a:txBody>
                  <a:tcPr marT="45712" marB="45712">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vMerge="1">
                  <a:txBody>
                    <a:bodyPr/>
                    <a:lstStyle/>
                    <a:p>
                      <a:pPr marL="0" indent="0">
                        <a:buFont typeface="Arial" pitchFamily="34" charset="0"/>
                        <a:buNone/>
                      </a:pPr>
                      <a:endParaRPr lang="en-US" sz="2000" dirty="0"/>
                    </a:p>
                  </a:txBody>
                  <a:tcPr marT="45717" marB="45717">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2372656">
                <a:tc>
                  <a:txBody>
                    <a:bodyPr/>
                    <a:lstStyle/>
                    <a:p>
                      <a:pPr marL="0" indent="0">
                        <a:buFont typeface="Arial" pitchFamily="34" charset="0"/>
                        <a:buNone/>
                        <a:defRPr/>
                      </a:pPr>
                      <a:r>
                        <a:rPr lang="en-US" sz="2000" dirty="0" smtClean="0"/>
                        <a:t>Identify</a:t>
                      </a:r>
                      <a:r>
                        <a:rPr lang="en-US" sz="2000" baseline="0" dirty="0" smtClean="0"/>
                        <a:t> the offender</a:t>
                      </a:r>
                    </a:p>
                    <a:p>
                      <a:pPr marL="342900" indent="-342900">
                        <a:buFont typeface="Arial" pitchFamily="34" charset="0"/>
                        <a:buChar char="•"/>
                        <a:defRPr/>
                      </a:pPr>
                      <a:r>
                        <a:rPr lang="en-US" sz="2000" baseline="0" dirty="0" smtClean="0"/>
                        <a:t>Ensure no detainers against offender exist</a:t>
                      </a:r>
                    </a:p>
                    <a:p>
                      <a:pPr marL="342900" indent="-342900">
                        <a:buFont typeface="Arial" pitchFamily="34" charset="0"/>
                        <a:buChar char="•"/>
                        <a:defRPr/>
                      </a:pPr>
                      <a:r>
                        <a:rPr lang="en-US" sz="2000" baseline="0" dirty="0" smtClean="0"/>
                        <a:t>Ensure no extradition proceedings are pending</a:t>
                      </a:r>
                      <a:endParaRPr lang="en-US" sz="2000" dirty="0"/>
                    </a:p>
                  </a:txBody>
                  <a:tcPr marT="45712" marB="45712">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85750" indent="-285750">
                        <a:buFont typeface="Arial" pitchFamily="34" charset="0"/>
                        <a:buChar char="•"/>
                      </a:pPr>
                      <a:endParaRPr lang="en-US" sz="2000" dirty="0"/>
                    </a:p>
                  </a:txBody>
                  <a:tcPr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4056" name="Slide Number Placeholder 3"/>
          <p:cNvSpPr txBox="1">
            <a:spLocks/>
          </p:cNvSpPr>
          <p:nvPr/>
        </p:nvSpPr>
        <p:spPr bwMode="auto">
          <a:xfrm>
            <a:off x="2438400" y="6248400"/>
            <a:ext cx="6248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pitchFamily="34" charset="0"/>
              </a:defRPr>
            </a:lvl1pPr>
            <a:lvl2pPr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marL="0" lvl="1" algn="r" eaLnBrk="1" hangingPunct="1"/>
            <a:r>
              <a:rPr lang="en-US" altLang="en-US" dirty="0">
                <a:solidFill>
                  <a:schemeClr val="bg1"/>
                </a:solidFill>
              </a:rPr>
              <a:t>Rule 5.104, 5.105, 5.106, 5.107, 5.108, 5.110 &amp; 5.111</a:t>
            </a:r>
            <a:endParaRPr lang="en-US" altLang="en-US" dirty="0"/>
          </a:p>
        </p:txBody>
      </p:sp>
    </p:spTree>
    <p:extLst>
      <p:ext uri="{BB962C8B-B14F-4D97-AF65-F5344CB8AC3E}">
        <p14:creationId xmlns:p14="http://schemas.microsoft.com/office/powerpoint/2010/main" val="573421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Processing &amp; Training</a:t>
            </a:r>
            <a:endParaRPr lang="en-US" dirty="0"/>
          </a:p>
        </p:txBody>
      </p:sp>
      <p:sp>
        <p:nvSpPr>
          <p:cNvPr id="5" name="Text Placeholder 4"/>
          <p:cNvSpPr>
            <a:spLocks noGrp="1"/>
          </p:cNvSpPr>
          <p:nvPr>
            <p:ph type="body" idx="1"/>
          </p:nvPr>
        </p:nvSpPr>
        <p:spPr/>
        <p:txBody>
          <a:bodyPr/>
          <a:lstStyle/>
          <a:p>
            <a:pPr algn="ctr"/>
            <a:r>
              <a:rPr lang="en-US" dirty="0" smtClean="0"/>
              <a:t>Community Corrections</a:t>
            </a:r>
            <a:endParaRPr lang="en-US" dirty="0"/>
          </a:p>
        </p:txBody>
      </p:sp>
      <p:sp>
        <p:nvSpPr>
          <p:cNvPr id="3" name="Content Placeholder 2"/>
          <p:cNvSpPr>
            <a:spLocks noGrp="1"/>
          </p:cNvSpPr>
          <p:nvPr>
            <p:ph sz="half" idx="2"/>
          </p:nvPr>
        </p:nvSpPr>
        <p:spPr/>
        <p:txBody>
          <a:bodyPr/>
          <a:lstStyle/>
          <a:p>
            <a:pPr marL="914400" lvl="2" indent="0">
              <a:buNone/>
            </a:pPr>
            <a:r>
              <a:rPr lang="en-US" sz="1600" dirty="0" smtClean="0"/>
              <a:t>2 Users</a:t>
            </a:r>
          </a:p>
          <a:p>
            <a:pPr marL="914400" lvl="2" indent="0">
              <a:buNone/>
            </a:pPr>
            <a:r>
              <a:rPr lang="en-US" sz="1600" dirty="0" smtClean="0"/>
              <a:t>Create an account at </a:t>
            </a:r>
            <a:r>
              <a:rPr lang="en-US" sz="1600" dirty="0" smtClean="0">
                <a:hlinkClick r:id="rId3"/>
              </a:rPr>
              <a:t>www.interstatecompact.org</a:t>
            </a:r>
            <a:endParaRPr lang="en-US" sz="1600" dirty="0" smtClean="0"/>
          </a:p>
          <a:p>
            <a:pPr marL="914400" lvl="2" indent="0">
              <a:buNone/>
            </a:pPr>
            <a:r>
              <a:rPr lang="en-US" sz="1600" dirty="0" smtClean="0"/>
              <a:t>Complete On-Demand Trainings</a:t>
            </a:r>
          </a:p>
          <a:p>
            <a:pPr marL="914400" lvl="2" indent="0">
              <a:buNone/>
            </a:pPr>
            <a:r>
              <a:rPr lang="en-US" sz="1600" i="1" dirty="0" smtClean="0"/>
              <a:t>ICAOS Course Library</a:t>
            </a:r>
          </a:p>
          <a:p>
            <a:pPr marL="914400" lvl="2" indent="0">
              <a:buNone/>
            </a:pPr>
            <a:r>
              <a:rPr lang="en-US" sz="1600" i="1" dirty="0" smtClean="0"/>
              <a:t>ICOTS Course Library</a:t>
            </a:r>
          </a:p>
          <a:p>
            <a:pPr marL="914400" lvl="2" indent="0">
              <a:buNone/>
            </a:pPr>
            <a:r>
              <a:rPr lang="en-US" sz="1600" dirty="0" smtClean="0"/>
              <a:t>Sign &amp; Email User Agreement</a:t>
            </a:r>
          </a:p>
          <a:p>
            <a:pPr marL="914400" lvl="2" indent="0">
              <a:buNone/>
            </a:pPr>
            <a:r>
              <a:rPr lang="en-US" sz="1600" dirty="0" smtClean="0"/>
              <a:t>(Email to Turran)</a:t>
            </a:r>
          </a:p>
          <a:p>
            <a:pPr marL="914400" lvl="2" indent="0">
              <a:buNone/>
            </a:pPr>
            <a:r>
              <a:rPr lang="en-US" sz="1600" dirty="0" smtClean="0"/>
              <a:t>Review Compact Rules</a:t>
            </a:r>
          </a:p>
          <a:p>
            <a:pPr marL="914400" lvl="2" indent="0">
              <a:buNone/>
            </a:pPr>
            <a:r>
              <a:rPr lang="en-US" sz="1600" dirty="0"/>
              <a:t>	</a:t>
            </a:r>
            <a:endParaRPr lang="en-US" sz="1600" dirty="0" smtClean="0"/>
          </a:p>
          <a:p>
            <a:pPr marL="914400" lvl="2" indent="0">
              <a:buNone/>
            </a:pPr>
            <a:endParaRPr lang="en-US" sz="1600" dirty="0"/>
          </a:p>
        </p:txBody>
      </p:sp>
      <p:sp>
        <p:nvSpPr>
          <p:cNvPr id="6" name="Text Placeholder 5"/>
          <p:cNvSpPr>
            <a:spLocks noGrp="1"/>
          </p:cNvSpPr>
          <p:nvPr>
            <p:ph type="body" sz="quarter" idx="3"/>
          </p:nvPr>
        </p:nvSpPr>
        <p:spPr/>
        <p:txBody>
          <a:bodyPr/>
          <a:lstStyle/>
          <a:p>
            <a:pPr algn="ctr"/>
            <a:r>
              <a:rPr lang="en-US" dirty="0" smtClean="0"/>
              <a:t>Probation</a:t>
            </a:r>
            <a:endParaRPr lang="en-US" dirty="0"/>
          </a:p>
        </p:txBody>
      </p:sp>
      <p:sp>
        <p:nvSpPr>
          <p:cNvPr id="4" name="Content Placeholder 3"/>
          <p:cNvSpPr>
            <a:spLocks noGrp="1"/>
          </p:cNvSpPr>
          <p:nvPr>
            <p:ph sz="quarter" idx="4"/>
          </p:nvPr>
        </p:nvSpPr>
        <p:spPr/>
        <p:txBody>
          <a:bodyPr/>
          <a:lstStyle/>
          <a:p>
            <a:pPr marL="914400" lvl="2" indent="0">
              <a:buNone/>
            </a:pPr>
            <a:r>
              <a:rPr lang="en-US" sz="1600" dirty="0"/>
              <a:t>Create an account at </a:t>
            </a:r>
            <a:r>
              <a:rPr lang="en-US" sz="1600" dirty="0">
                <a:hlinkClick r:id="rId3"/>
              </a:rPr>
              <a:t>www.interstatecompact.org</a:t>
            </a:r>
            <a:endParaRPr lang="en-US" sz="1600" dirty="0"/>
          </a:p>
          <a:p>
            <a:pPr marL="914400" lvl="2" indent="0">
              <a:buNone/>
            </a:pPr>
            <a:r>
              <a:rPr lang="en-US" sz="1600" dirty="0"/>
              <a:t>Complete On-Demand Trainings</a:t>
            </a:r>
          </a:p>
          <a:p>
            <a:pPr marL="914400" lvl="2" indent="0">
              <a:buNone/>
            </a:pPr>
            <a:r>
              <a:rPr lang="en-US" sz="1600" i="1" dirty="0" smtClean="0"/>
              <a:t>CC Staff ICAOS </a:t>
            </a:r>
            <a:r>
              <a:rPr lang="en-US" sz="1600" i="1" dirty="0"/>
              <a:t>Course </a:t>
            </a:r>
            <a:r>
              <a:rPr lang="en-US" sz="1600" i="1" dirty="0" smtClean="0"/>
              <a:t>Library</a:t>
            </a:r>
          </a:p>
          <a:p>
            <a:pPr marL="914400" lvl="2" indent="0">
              <a:buNone/>
            </a:pPr>
            <a:r>
              <a:rPr lang="en-US" sz="1600" dirty="0" smtClean="0"/>
              <a:t>Review Compact Rules</a:t>
            </a:r>
          </a:p>
          <a:p>
            <a:pPr marL="914400" lvl="2" indent="0">
              <a:buNone/>
            </a:pPr>
            <a:r>
              <a:rPr lang="en-US" sz="1600" dirty="0" smtClean="0"/>
              <a:t>Must coordinate workflow with Probation</a:t>
            </a:r>
            <a:endParaRPr lang="en-US" sz="1600" dirty="0"/>
          </a:p>
          <a:p>
            <a:pPr marL="457200" lvl="1" indent="0">
              <a:buNone/>
            </a:pPr>
            <a:endParaRPr lang="en-US" dirty="0"/>
          </a:p>
        </p:txBody>
      </p:sp>
    </p:spTree>
    <p:extLst>
      <p:ext uri="{BB962C8B-B14F-4D97-AF65-F5344CB8AC3E}">
        <p14:creationId xmlns:p14="http://schemas.microsoft.com/office/powerpoint/2010/main" val="1411684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 y="0"/>
            <a:ext cx="9677400" cy="7741920"/>
          </a:xfrm>
          <a:prstGeom prst="rect">
            <a:avLst/>
          </a:prstGeom>
        </p:spPr>
      </p:pic>
    </p:spTree>
    <p:extLst>
      <p:ext uri="{BB962C8B-B14F-4D97-AF65-F5344CB8AC3E}">
        <p14:creationId xmlns:p14="http://schemas.microsoft.com/office/powerpoint/2010/main" val="3039892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 y="0"/>
            <a:ext cx="9334500" cy="7467600"/>
          </a:xfrm>
          <a:prstGeom prst="rect">
            <a:avLst/>
          </a:prstGeom>
        </p:spPr>
      </p:pic>
    </p:spTree>
    <p:extLst>
      <p:ext uri="{BB962C8B-B14F-4D97-AF65-F5344CB8AC3E}">
        <p14:creationId xmlns:p14="http://schemas.microsoft.com/office/powerpoint/2010/main" val="3351995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Interstate Compact in Indiana</a:t>
            </a:r>
            <a:endParaRPr lang="en-US" dirty="0"/>
          </a:p>
        </p:txBody>
      </p:sp>
      <p:sp>
        <p:nvSpPr>
          <p:cNvPr id="3" name="Content Placeholder 2"/>
          <p:cNvSpPr>
            <a:spLocks noGrp="1"/>
          </p:cNvSpPr>
          <p:nvPr>
            <p:ph idx="1"/>
          </p:nvPr>
        </p:nvSpPr>
        <p:spPr/>
        <p:txBody>
          <a:bodyPr/>
          <a:lstStyle/>
          <a:p>
            <a:pPr eaLnBrk="1" hangingPunct="1"/>
            <a:r>
              <a:rPr lang="en-US" dirty="0"/>
              <a:t>Most states have Interstate Probation and Parole in the same office;</a:t>
            </a:r>
          </a:p>
          <a:p>
            <a:pPr eaLnBrk="1" hangingPunct="1"/>
            <a:endParaRPr lang="en-US" dirty="0"/>
          </a:p>
          <a:p>
            <a:pPr eaLnBrk="1" hangingPunct="1"/>
            <a:r>
              <a:rPr lang="en-US" dirty="0"/>
              <a:t>Indiana is a bifurcated state</a:t>
            </a:r>
          </a:p>
          <a:p>
            <a:endParaRPr lang="en-US" dirty="0"/>
          </a:p>
        </p:txBody>
      </p:sp>
    </p:spTree>
    <p:extLst>
      <p:ext uri="{BB962C8B-B14F-4D97-AF65-F5344CB8AC3E}">
        <p14:creationId xmlns:p14="http://schemas.microsoft.com/office/powerpoint/2010/main" val="246686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
            <a:ext cx="9559290" cy="7647432"/>
          </a:xfrm>
          <a:prstGeom prst="rect">
            <a:avLst/>
          </a:prstGeom>
        </p:spPr>
      </p:pic>
    </p:spTree>
    <p:extLst>
      <p:ext uri="{BB962C8B-B14F-4D97-AF65-F5344CB8AC3E}">
        <p14:creationId xmlns:p14="http://schemas.microsoft.com/office/powerpoint/2010/main" val="1986400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If after completing today’s training &amp; online course libraries, you still have questions or require additional training, please contact:</a:t>
            </a:r>
          </a:p>
          <a:p>
            <a:pPr marL="457200" lvl="1" indent="0" algn="ctr">
              <a:buNone/>
            </a:pPr>
            <a:endParaRPr lang="en-US" dirty="0" smtClean="0"/>
          </a:p>
          <a:p>
            <a:pPr marL="457200" lvl="1" indent="0" algn="ctr">
              <a:buNone/>
            </a:pPr>
            <a:r>
              <a:rPr lang="en-US" dirty="0" smtClean="0"/>
              <a:t>Turran </a:t>
            </a:r>
            <a:r>
              <a:rPr lang="en-US" dirty="0"/>
              <a:t>Blazier</a:t>
            </a:r>
            <a:br>
              <a:rPr lang="en-US" dirty="0"/>
            </a:br>
            <a:r>
              <a:rPr lang="en-US" dirty="0"/>
              <a:t>317-234-3601</a:t>
            </a:r>
          </a:p>
          <a:p>
            <a:pPr marL="457200" lvl="1" indent="0" algn="ctr">
              <a:buNone/>
            </a:pPr>
            <a:r>
              <a:rPr lang="en-US" dirty="0"/>
              <a:t>turran.blazier@courts.in.gov</a:t>
            </a:r>
          </a:p>
          <a:p>
            <a:endParaRPr lang="en-US" dirty="0" smtClean="0"/>
          </a:p>
        </p:txBody>
      </p:sp>
    </p:spTree>
    <p:extLst>
      <p:ext uri="{BB962C8B-B14F-4D97-AF65-F5344CB8AC3E}">
        <p14:creationId xmlns:p14="http://schemas.microsoft.com/office/powerpoint/2010/main" val="2713206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sz="2800" dirty="0" smtClean="0"/>
              <a:t>Indiana Compact Staff</a:t>
            </a:r>
            <a:endParaRPr lang="en-US" sz="2800" dirty="0"/>
          </a:p>
        </p:txBody>
      </p:sp>
      <p:sp>
        <p:nvSpPr>
          <p:cNvPr id="15363" name="Content Placeholder 4"/>
          <p:cNvSpPr>
            <a:spLocks noGrp="1"/>
          </p:cNvSpPr>
          <p:nvPr>
            <p:ph idx="1"/>
          </p:nvPr>
        </p:nvSpPr>
        <p:spPr/>
        <p:txBody>
          <a:bodyPr/>
          <a:lstStyle/>
          <a:p>
            <a:pPr eaLnBrk="1" hangingPunct="1"/>
            <a:endParaRPr lang="en-US" dirty="0" smtClean="0"/>
          </a:p>
        </p:txBody>
      </p:sp>
      <p:sp>
        <p:nvSpPr>
          <p:cNvPr id="6" name="Rectangle 5"/>
          <p:cNvSpPr/>
          <p:nvPr/>
        </p:nvSpPr>
        <p:spPr>
          <a:xfrm>
            <a:off x="1371600" y="35814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Turran </a:t>
            </a:r>
            <a:r>
              <a:rPr lang="en-US" sz="1400" dirty="0" smtClean="0"/>
              <a:t>Blazier</a:t>
            </a:r>
            <a:endParaRPr lang="en-US" sz="1400" dirty="0"/>
          </a:p>
          <a:p>
            <a:pPr algn="ctr">
              <a:defRPr/>
            </a:pPr>
            <a:r>
              <a:rPr lang="en-US" sz="1400" dirty="0"/>
              <a:t>Deputy Compact Administrator - Probation</a:t>
            </a:r>
          </a:p>
        </p:txBody>
      </p:sp>
      <p:sp>
        <p:nvSpPr>
          <p:cNvPr id="7" name="Rectangle 6"/>
          <p:cNvSpPr/>
          <p:nvPr/>
        </p:nvSpPr>
        <p:spPr>
          <a:xfrm>
            <a:off x="6172200" y="36576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Ronald </a:t>
            </a:r>
            <a:r>
              <a:rPr lang="en-US" sz="1400" dirty="0" smtClean="0"/>
              <a:t>Leffler;</a:t>
            </a:r>
            <a:endParaRPr lang="en-US" sz="1400" dirty="0"/>
          </a:p>
          <a:p>
            <a:pPr algn="ctr">
              <a:defRPr/>
            </a:pPr>
            <a:r>
              <a:rPr lang="en-US" sz="1400" dirty="0"/>
              <a:t>Deputy Compact Administrator - Parole</a:t>
            </a:r>
          </a:p>
        </p:txBody>
      </p:sp>
      <p:sp>
        <p:nvSpPr>
          <p:cNvPr id="8" name="Rectangle 7"/>
          <p:cNvSpPr/>
          <p:nvPr/>
        </p:nvSpPr>
        <p:spPr>
          <a:xfrm>
            <a:off x="3886200" y="1981200"/>
            <a:ext cx="1676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Jane </a:t>
            </a:r>
            <a:r>
              <a:rPr lang="en-US" sz="1400" dirty="0" smtClean="0"/>
              <a:t>Seigel</a:t>
            </a:r>
            <a:endParaRPr lang="en-US" sz="1400" dirty="0"/>
          </a:p>
          <a:p>
            <a:pPr algn="ctr">
              <a:defRPr/>
            </a:pPr>
            <a:r>
              <a:rPr lang="en-US" sz="1400" dirty="0" smtClean="0"/>
              <a:t>Commissioner/</a:t>
            </a:r>
          </a:p>
          <a:p>
            <a:pPr algn="ctr">
              <a:defRPr/>
            </a:pPr>
            <a:r>
              <a:rPr lang="en-US" sz="1400" dirty="0" smtClean="0"/>
              <a:t>Compact Administrator</a:t>
            </a:r>
            <a:endParaRPr lang="en-US" sz="1400" dirty="0"/>
          </a:p>
          <a:p>
            <a:pPr algn="ctr">
              <a:defRPr/>
            </a:pPr>
            <a:endParaRPr lang="en-US" sz="1400" dirty="0"/>
          </a:p>
        </p:txBody>
      </p:sp>
      <p:cxnSp>
        <p:nvCxnSpPr>
          <p:cNvPr id="10" name="Straight Arrow Connector 9"/>
          <p:cNvCxnSpPr/>
          <p:nvPr/>
        </p:nvCxnSpPr>
        <p:spPr>
          <a:xfrm>
            <a:off x="5486400" y="30480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24200" y="31242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71600" y="4953000"/>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Laura Hausladen</a:t>
            </a:r>
          </a:p>
          <a:p>
            <a:pPr algn="ctr"/>
            <a:r>
              <a:rPr lang="en-US" sz="1400" dirty="0" smtClean="0"/>
              <a:t>Nita Wright</a:t>
            </a:r>
          </a:p>
          <a:p>
            <a:pPr algn="ctr"/>
            <a:r>
              <a:rPr lang="en-US" sz="1400" dirty="0" smtClean="0"/>
              <a:t>Compact Specialists </a:t>
            </a:r>
          </a:p>
          <a:p>
            <a:pPr algn="ctr"/>
            <a:r>
              <a:rPr lang="en-US" sz="1400" dirty="0" smtClean="0"/>
              <a:t>Probation</a:t>
            </a:r>
            <a:endParaRPr lang="en-US" sz="1400" dirty="0"/>
          </a:p>
        </p:txBody>
      </p:sp>
      <p:cxnSp>
        <p:nvCxnSpPr>
          <p:cNvPr id="16" name="Straight Arrow Connector 15"/>
          <p:cNvCxnSpPr>
            <a:endCxn id="11" idx="0"/>
          </p:cNvCxnSpPr>
          <p:nvPr/>
        </p:nvCxnSpPr>
        <p:spPr>
          <a:xfrm flipH="1">
            <a:off x="2247900" y="4572000"/>
            <a:ext cx="38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72200" y="51054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Les Alexander</a:t>
            </a:r>
          </a:p>
          <a:p>
            <a:pPr algn="ctr"/>
            <a:r>
              <a:rPr lang="en-US" sz="1400" dirty="0" smtClean="0"/>
              <a:t>Compact Specialist</a:t>
            </a:r>
          </a:p>
          <a:p>
            <a:pPr algn="ctr"/>
            <a:r>
              <a:rPr lang="en-US" sz="1400" dirty="0" smtClean="0"/>
              <a:t>Parole</a:t>
            </a:r>
            <a:endParaRPr lang="en-US" sz="1400" dirty="0"/>
          </a:p>
        </p:txBody>
      </p:sp>
      <p:cxnSp>
        <p:nvCxnSpPr>
          <p:cNvPr id="19" name="Straight Arrow Connector 18"/>
          <p:cNvCxnSpPr>
            <a:stCxn id="7" idx="2"/>
            <a:endCxn id="17" idx="0"/>
          </p:cNvCxnSpPr>
          <p:nvPr/>
        </p:nvCxnSpPr>
        <p:spPr>
          <a:xfrm>
            <a:off x="7048500" y="4572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40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 Definitions</a:t>
            </a:r>
            <a:endParaRPr lang="en-US" dirty="0"/>
          </a:p>
        </p:txBody>
      </p:sp>
      <p:sp>
        <p:nvSpPr>
          <p:cNvPr id="3" name="Content Placeholder 2"/>
          <p:cNvSpPr>
            <a:spLocks noGrp="1"/>
          </p:cNvSpPr>
          <p:nvPr>
            <p:ph idx="1"/>
          </p:nvPr>
        </p:nvSpPr>
        <p:spPr>
          <a:xfrm>
            <a:off x="457200" y="1600200"/>
            <a:ext cx="8229600" cy="4724400"/>
          </a:xfrm>
        </p:spPr>
        <p:txBody>
          <a:bodyPr/>
          <a:lstStyle/>
          <a:p>
            <a:r>
              <a:rPr lang="en-US" b="1" dirty="0"/>
              <a:t>Substantial Compliance </a:t>
            </a:r>
            <a:r>
              <a:rPr lang="en-US" dirty="0"/>
              <a:t>- sufficiently in compliance with the terms and conditions of his or her supervision so as not to result in initiation of revocation of supervision proceedings by the sending state</a:t>
            </a:r>
            <a:r>
              <a:rPr lang="en-US" dirty="0" smtClean="0"/>
              <a:t>.</a:t>
            </a:r>
          </a:p>
          <a:p>
            <a:endParaRPr lang="en-US" dirty="0"/>
          </a:p>
          <a:p>
            <a:r>
              <a:rPr lang="en-US" b="1" dirty="0"/>
              <a:t>Relocate</a:t>
            </a:r>
            <a:r>
              <a:rPr lang="en-US" dirty="0"/>
              <a:t> - to remain in another state for more than 45 consecutive days in any 12 month period.</a:t>
            </a:r>
          </a:p>
        </p:txBody>
      </p:sp>
    </p:spTree>
    <p:extLst>
      <p:ext uri="{BB962C8B-B14F-4D97-AF65-F5344CB8AC3E}">
        <p14:creationId xmlns:p14="http://schemas.microsoft.com/office/powerpoint/2010/main" val="227052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3390" y="274638"/>
            <a:ext cx="8229600" cy="4525963"/>
          </a:xfrm>
        </p:spPr>
        <p:txBody>
          <a:bodyPr/>
          <a:lstStyle/>
          <a:p>
            <a:r>
              <a:rPr lang="en-US" b="1" dirty="0"/>
              <a:t>Resident</a:t>
            </a:r>
            <a:r>
              <a:rPr lang="en-US" dirty="0"/>
              <a:t> - a person who— </a:t>
            </a:r>
            <a:endParaRPr lang="en-US" dirty="0" smtClean="0"/>
          </a:p>
          <a:p>
            <a:pPr lvl="1"/>
            <a:r>
              <a:rPr lang="en-US" dirty="0" smtClean="0"/>
              <a:t>(</a:t>
            </a:r>
            <a:r>
              <a:rPr lang="en-US" dirty="0"/>
              <a:t>1) has continuously inhabited a state for at least 1 year prior to the commission of the offense for which the offender is under supervision; and </a:t>
            </a:r>
            <a:endParaRPr lang="en-US" dirty="0" smtClean="0"/>
          </a:p>
          <a:p>
            <a:pPr lvl="1"/>
            <a:r>
              <a:rPr lang="en-US" dirty="0" smtClean="0"/>
              <a:t>(</a:t>
            </a:r>
            <a:r>
              <a:rPr lang="en-US" dirty="0"/>
              <a:t>2) intends that such state shall be the person’s principal place of residence; and </a:t>
            </a:r>
            <a:endParaRPr lang="en-US" dirty="0" smtClean="0"/>
          </a:p>
          <a:p>
            <a:pPr lvl="1"/>
            <a:r>
              <a:rPr lang="en-US" dirty="0" smtClean="0"/>
              <a:t>(</a:t>
            </a:r>
            <a:r>
              <a:rPr lang="en-US" dirty="0"/>
              <a:t>3) has not, unless incarcerated or on active military deployment, remained in another state or states for a continuous period of 6 months or more with the intent to establish a new principal place of residence.</a:t>
            </a:r>
          </a:p>
        </p:txBody>
      </p:sp>
    </p:spTree>
    <p:extLst>
      <p:ext uri="{BB962C8B-B14F-4D97-AF65-F5344CB8AC3E}">
        <p14:creationId xmlns:p14="http://schemas.microsoft.com/office/powerpoint/2010/main" val="37612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4525963"/>
          </a:xfrm>
        </p:spPr>
        <p:txBody>
          <a:bodyPr/>
          <a:lstStyle/>
          <a:p>
            <a:r>
              <a:rPr lang="en-US" b="1" dirty="0"/>
              <a:t>Resident Family</a:t>
            </a:r>
            <a:r>
              <a:rPr lang="en-US" dirty="0"/>
              <a:t> - a parent, grandparent, aunt, uncle, adult child, adult sibling, spouse, legal guardian, or step-parent </a:t>
            </a:r>
            <a:r>
              <a:rPr lang="en-US" dirty="0" smtClean="0"/>
              <a:t>who– </a:t>
            </a:r>
          </a:p>
          <a:p>
            <a:pPr lvl="1"/>
            <a:r>
              <a:rPr lang="en-US" dirty="0" smtClean="0"/>
              <a:t>(</a:t>
            </a:r>
            <a:r>
              <a:rPr lang="en-US" dirty="0"/>
              <a:t>1) has resided in the receiving state for 180 calendar days or longer as of the date of the transfer request; and </a:t>
            </a:r>
          </a:p>
          <a:p>
            <a:pPr lvl="1"/>
            <a:r>
              <a:rPr lang="en-US" dirty="0" smtClean="0"/>
              <a:t>(</a:t>
            </a:r>
            <a:r>
              <a:rPr lang="en-US" dirty="0"/>
              <a:t>2) indicates willingness and ability to assist the offender as specified in the plan of supervision. </a:t>
            </a:r>
            <a:endParaRPr lang="en-US" dirty="0" smtClean="0"/>
          </a:p>
        </p:txBody>
      </p:sp>
    </p:spTree>
    <p:extLst>
      <p:ext uri="{BB962C8B-B14F-4D97-AF65-F5344CB8AC3E}">
        <p14:creationId xmlns:p14="http://schemas.microsoft.com/office/powerpoint/2010/main" val="390551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4525963"/>
          </a:xfrm>
        </p:spPr>
        <p:txBody>
          <a:bodyPr/>
          <a:lstStyle/>
          <a:p>
            <a:r>
              <a:rPr lang="en-US" b="1" dirty="0"/>
              <a:t>Retaking</a:t>
            </a:r>
            <a:r>
              <a:rPr lang="en-US" dirty="0"/>
              <a:t> - the act of a sending state in physically removing an offender, or causing to have an offender removed, from a receiving state. </a:t>
            </a:r>
            <a:endParaRPr lang="en-US" dirty="0" smtClean="0"/>
          </a:p>
          <a:p>
            <a:endParaRPr lang="en-US" dirty="0" smtClean="0"/>
          </a:p>
          <a:p>
            <a:r>
              <a:rPr lang="en-US" b="1" dirty="0"/>
              <a:t>Significant Violation </a:t>
            </a:r>
            <a:r>
              <a:rPr lang="en-US" dirty="0"/>
              <a:t>- an offender’s failure to comply with the terms or conditions of supervision that, if occurring in the receiving state, would result in a request for revocation of supervision.</a:t>
            </a:r>
            <a:endParaRPr lang="en-US" dirty="0" smtClean="0"/>
          </a:p>
        </p:txBody>
      </p:sp>
    </p:spTree>
    <p:extLst>
      <p:ext uri="{BB962C8B-B14F-4D97-AF65-F5344CB8AC3E}">
        <p14:creationId xmlns:p14="http://schemas.microsoft.com/office/powerpoint/2010/main" val="221094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4525963"/>
          </a:xfrm>
        </p:spPr>
        <p:txBody>
          <a:bodyPr/>
          <a:lstStyle/>
          <a:p>
            <a:r>
              <a:rPr lang="en-US" b="1" dirty="0"/>
              <a:t>Sex Offender </a:t>
            </a:r>
            <a:r>
              <a:rPr lang="en-US" dirty="0"/>
              <a:t>- an adult placed under, or made subject to, supervision as the result of the commission of a criminal offense and released to the community under the jurisdiction of courts, paroling authorities, corrections, or other criminal justice agencies, and who is required to register as a sex offender either in the sending or receiving state and who is required to request transfer of supervision under the provisions of the Interstate Compact for Adult Offender Supervision. </a:t>
            </a:r>
          </a:p>
          <a:p>
            <a:endParaRPr lang="en-US" dirty="0"/>
          </a:p>
        </p:txBody>
      </p:sp>
    </p:spTree>
    <p:extLst>
      <p:ext uri="{BB962C8B-B14F-4D97-AF65-F5344CB8AC3E}">
        <p14:creationId xmlns:p14="http://schemas.microsoft.com/office/powerpoint/2010/main" val="99715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WNER\DON BLACKBURN" val="Don Blackburn|dblackburn@csg.org|&lt;notes&gt;"/>
  <p:tag name="FLOAT" val="Yes"/>
  <p:tag name="IETEXT" val="Short"/>
  <p:tag name="LMS_PUBLISH" val="No"/>
  <p:tag name="PRESENTER_PIC" val="C:\Documents and Settings\dkincaid\My Documents\Misc\My Pictures\Diane.jpg"/>
  <p:tag name="PRESENTATION_TITLE" val="ICAOS Training Presentation2"/>
  <p:tag name="EXPANDSHOWBAR" val="False"/>
  <p:tag name="REQUIREPASSWORD" val="False"/>
  <p:tag name="COUNTDOWNSTYLE" val="-1"/>
  <p:tag name="COUNTDOWNSECONDS" val="10"/>
  <p:tag name="ALLOWDUPLICATES" val="False"/>
  <p:tag name="AUTOADVANCE" val="False"/>
  <p:tag name="STDCHART" val="1"/>
  <p:tag name="BUBBLENAMEVISIBLE" val="True"/>
  <p:tag name="DEFAULTNUMTEAMS" val="5"/>
  <p:tag name="CUSTOMCELLBACKCOLOR2" val="-4194304"/>
  <p:tag name="DISPLAYNAME" val="True"/>
  <p:tag name="GRIDROTATIONINTERVAL" val="2"/>
  <p:tag name="POLLINGCYCLE" val="2"/>
  <p:tag name="INCLUDENONRESPONDERS" val="False"/>
  <p:tag name="ALLOWUSERFEEDBACK" val="True"/>
  <p:tag name="ADDINALWAYSLOADED" val="True"/>
  <p:tag name="EMAIL" val="No"/>
  <p:tag name="IEALL" val="Yes"/>
  <p:tag name="ACTIVE" val="No"/>
  <p:tag name="PRESENTER_EMAIL" val="dkincaid@csg.org"/>
  <p:tag name="LOGO_PIC_MODE" val="0"/>
  <p:tag name="USESECONDARYMONITOR" val="True"/>
  <p:tag name="ANSWERNOWSTYLE" val="-1"/>
  <p:tag name="RESPTABLESTYLE" val="-1"/>
  <p:tag name="BACKUPSESSIONS" val="True"/>
  <p:tag name="ROTATIONINTERVAL" val="2"/>
  <p:tag name="MAXRESPONDERS" val="5"/>
  <p:tag name="CUSTOMGRIDBACKCOLOR" val="-2830136"/>
  <p:tag name="CUSTOMCELLBACKCOLOR4" val="-65536"/>
  <p:tag name="GRIDOPACITY" val="90"/>
  <p:tag name="CHARTCOLORS" val="0"/>
  <p:tag name="PARTLISTDEFAULT" val="0"/>
  <p:tag name="REALTIMEBACKUP" val="False"/>
  <p:tag name="WARN" val="Yes"/>
  <p:tag name="IEHIDE" val="Yes"/>
  <p:tag name="PRESENTER" val="Diane Kincaid"/>
  <p:tag name="LASTPUBLISHED" val="C:\Documents and Settings\dkincaid\My Documents\Articulate Presenter\ICAOS Training Presentation2\index.html"/>
  <p:tag name="DEFAULTPORT" val="1001"/>
  <p:tag name="RESPCOUNTERFORMAT" val="0"/>
  <p:tag name="BACKUPMAINTENANCE" val="30"/>
  <p:tag name="PARTICIPANTSINLEADERBOARD" val="5"/>
  <p:tag name="BUBBLEGROUPING" val="3"/>
  <p:tag name="USESCHEMECOLORS" val="True"/>
  <p:tag name="GRIDSIZE" val="{Width=800, Height=600}"/>
  <p:tag name="MULTIRESPDIVISOR" val="1"/>
  <p:tag name="ZEROBASED" val="False"/>
  <p:tag name="OWNER\ASHLEY KENOYER" val="Ashley Kenoyer|akenoyer@csg.org|&lt;notes&gt;"/>
  <p:tag name="LMS_PROTOCOL_VERSION" val=" "/>
  <p:tag name="TPVERSION" val="2006"/>
  <p:tag name="ANSWERNOWTEXT" val="Answer Now"/>
  <p:tag name="NUMRESPONSES" val="1"/>
  <p:tag name="TEAMSINLEADERBOARD" val="5"/>
  <p:tag name="CUSTOMCELLBACKCOLOR1" val="-16776961"/>
  <p:tag name="AUTOSIZEGRID" val="True"/>
  <p:tag name="INCLUDEPPT" val="True"/>
  <p:tag name="CHARTSCALE" val="True"/>
  <p:tag name="LMS_PROTOCOL_METHOD" val=" "/>
  <p:tag name="SHOWBARVISIBLE" val="True"/>
  <p:tag name="INPUTSOURCE" val="1"/>
  <p:tag name="AUTOUPDATEALIASES" val="True"/>
  <p:tag name="CUSTOMCELLBACKCOLOR3" val="-16777024"/>
  <p:tag name="CHARTLABELS" val="0"/>
  <p:tag name="AUTOADJUSTPARTRANGE" val="True"/>
  <p:tag name="PRESENTER_BIO" val="Goofball extraordinaire"/>
  <p:tag name="BULLETTYPE" val="3"/>
  <p:tag name="REVIEWONLY" val="False"/>
  <p:tag name="DISPLAYDEVICENUMBER" val="True"/>
  <p:tag name="CORRECTPOINTVALUE" val="100"/>
  <p:tag name="IEINST" val="Yes"/>
  <p:tag name="RESPCOUNTERSTYLE" val="-1"/>
  <p:tag name="BUBBLEVALUEFORMAT" val="0.0"/>
  <p:tag name="RESETCHARTS" val="True"/>
  <p:tag name="LOGO_PIC" val="C:\Documents and Settings\dkincaid\My Documents\Adult_Commission_Logo.gif"/>
  <p:tag name="CHARTVALUEFORMAT" val="0"/>
  <p:tag name="GRIDPOSITION" val="1"/>
  <p:tag name="PRESENTER_PIC_MODE" val="0"/>
  <p:tag name="CUSTOMCELLFORECOLOR" val="-16777216"/>
  <p:tag name="IESEL" val="No"/>
  <p:tag name="DISPLAYDEVICEID" val="True"/>
  <p:tag name="USEENTERPRISEMANAGER" val="False"/>
  <p:tag name="ENABLEPRESENTERVPAD" val="False"/>
  <p:tag name="BUBBLESIZEVISIBLE" val="True"/>
  <p:tag name="SLDBRK" val="Yes"/>
  <p:tag name="INCORRECTPOINTVALUE" val="0"/>
  <p:tag name="DELIMITERS" val="3.1"/>
</p:tagLst>
</file>

<file path=ppt/theme/theme1.xml><?xml version="1.0" encoding="utf-8"?>
<a:theme xmlns:a="http://schemas.openxmlformats.org/drawingml/2006/main" name="1_Default Design">
  <a:themeElements>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CAOSDefaultTemplate">
  <a:themeElements>
    <a:clrScheme name="ICAOSDefaul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AOSDefaul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ahoma"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ahoma" charset="0"/>
            <a:cs typeface="Arial" charset="0"/>
          </a:defRPr>
        </a:defPPr>
      </a:lstStyle>
    </a:lnDef>
  </a:objectDefaults>
  <a:extraClrSchemeLst>
    <a:extraClrScheme>
      <a:clrScheme name="ICAOSDefaul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AOSDefaul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AOSDefaul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AOSDefaul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AOSDefaul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AOSDefaul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AOSDefaul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AOSDefaul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AOSDefaul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AOSDefaul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AOSDefaul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AOSDefaul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C4626C29C6754FA20723C65DDF83F6" ma:contentTypeVersion="0" ma:contentTypeDescription="Create a new document." ma:contentTypeScope="" ma:versionID="79ff656894809d763c46488a9f3771c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484264-B08A-4C44-AC6D-4852160A8F7E}">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E2E8DDC9-8BA1-4275-B049-9C9B03623637}">
  <ds:schemaRefs>
    <ds:schemaRef ds:uri="http://schemas.microsoft.com/sharepoint/v3/contenttype/forms"/>
  </ds:schemaRefs>
</ds:datastoreItem>
</file>

<file path=customXml/itemProps3.xml><?xml version="1.0" encoding="utf-8"?>
<ds:datastoreItem xmlns:ds="http://schemas.openxmlformats.org/officeDocument/2006/customXml" ds:itemID="{7389DCA8-28FF-4DEF-8D7E-6469C26DA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33128</TotalTime>
  <Words>1835</Words>
  <Application>Microsoft Office PowerPoint</Application>
  <PresentationFormat>On-screen Show (4:3)</PresentationFormat>
  <Paragraphs>362</Paragraphs>
  <Slides>31</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Tahoma</vt:lpstr>
      <vt:lpstr>Wingdings</vt:lpstr>
      <vt:lpstr>1_Default Design</vt:lpstr>
      <vt:lpstr>ICAOSDefaultTemplate</vt:lpstr>
      <vt:lpstr>Interstate Compact  &amp;  Community Corrections </vt:lpstr>
      <vt:lpstr>Why do we have an Interstate compact?</vt:lpstr>
      <vt:lpstr>Interstate Compact in Indiana</vt:lpstr>
      <vt:lpstr>Indiana Compact Staff</vt:lpstr>
      <vt:lpstr>Compact Definitions</vt:lpstr>
      <vt:lpstr>PowerPoint Presentation</vt:lpstr>
      <vt:lpstr>PowerPoint Presentation</vt:lpstr>
      <vt:lpstr>PowerPoint Presentation</vt:lpstr>
      <vt:lpstr>PowerPoint Presentation</vt:lpstr>
      <vt:lpstr>PowerPoint Presentation</vt:lpstr>
      <vt:lpstr>PowerPoint Presentation</vt:lpstr>
      <vt:lpstr>Types of Eligible Supervision</vt:lpstr>
      <vt:lpstr>Eligible Offenders Must Transfer to Relocate</vt:lpstr>
      <vt:lpstr>Eligible Misdemeanants</vt:lpstr>
      <vt:lpstr>Eligibility for Transfer Part I: Nature of Offense</vt:lpstr>
      <vt:lpstr>Eligibility for Transfer Part II: Sentencing/Supervision Considerations</vt:lpstr>
      <vt:lpstr>Eligibility for Transfer Part III Deferred Sentencing Considerations</vt:lpstr>
      <vt:lpstr>2 Types of Transfer</vt:lpstr>
      <vt:lpstr>Acceptance of Transfer by Receiving State, Felony</vt:lpstr>
      <vt:lpstr>Acceptance of Transfer by Receiving State, Misdemeanor</vt:lpstr>
      <vt:lpstr>Reporting Instructions</vt:lpstr>
      <vt:lpstr>Transfer Request</vt:lpstr>
      <vt:lpstr>“Retaking” vs. “Extradition”</vt:lpstr>
      <vt:lpstr>Discretionary Retaking </vt:lpstr>
      <vt:lpstr>PowerPoint Presentation</vt:lpstr>
      <vt:lpstr>Retaking Responsibilities</vt:lpstr>
      <vt:lpstr>Processing &amp; Training</vt:lpstr>
      <vt:lpstr>PowerPoint Presentation</vt:lpstr>
      <vt:lpstr>PowerPoint Presentation</vt:lpstr>
      <vt:lpstr>PowerPoint Presentation</vt:lpstr>
      <vt:lpstr>Contact Information</vt:lpstr>
    </vt:vector>
  </TitlesOfParts>
  <Company>ICAOS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Intro to ICAOS Rules &amp; Eligibility</dc:title>
  <dc:subject>ICAOS Rules</dc:subject>
  <dc:creator>Xavier Donnelly</dc:creator>
  <cp:keywords>rules, icaos, general provisions, compact, interstate compact, compact office,</cp:keywords>
  <cp:lastModifiedBy>Turran Blazier</cp:lastModifiedBy>
  <cp:revision>616</cp:revision>
  <cp:lastPrinted>2013-02-13T20:12:53Z</cp:lastPrinted>
  <dcterms:created xsi:type="dcterms:W3CDTF">2003-11-24T18:56:54Z</dcterms:created>
  <dcterms:modified xsi:type="dcterms:W3CDTF">2016-03-01T19:08:20Z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UsedName">
    <vt:lpwstr>ICAOS Training Presentation2</vt:lpwstr>
  </property>
  <property fmtid="{D5CDD505-2E9C-101B-9397-08002B2CF9AE}" pid="3" name="ArticulatePath">
    <vt:lpwstr>ICAOS Training Presentation2</vt:lpwstr>
  </property>
</Properties>
</file>