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0"/>
  </p:notesMasterIdLst>
  <p:sldIdLst>
    <p:sldId id="343" r:id="rId5"/>
    <p:sldId id="360" r:id="rId6"/>
    <p:sldId id="366" r:id="rId7"/>
    <p:sldId id="367" r:id="rId8"/>
    <p:sldId id="368" r:id="rId9"/>
    <p:sldId id="400" r:id="rId10"/>
    <p:sldId id="399" r:id="rId11"/>
    <p:sldId id="370" r:id="rId12"/>
    <p:sldId id="371" r:id="rId13"/>
    <p:sldId id="372" r:id="rId14"/>
    <p:sldId id="373" r:id="rId15"/>
    <p:sldId id="378" r:id="rId16"/>
    <p:sldId id="379" r:id="rId17"/>
    <p:sldId id="374" r:id="rId18"/>
    <p:sldId id="375" r:id="rId19"/>
    <p:sldId id="376" r:id="rId20"/>
    <p:sldId id="377" r:id="rId21"/>
    <p:sldId id="398" r:id="rId22"/>
    <p:sldId id="380" r:id="rId23"/>
    <p:sldId id="389" r:id="rId24"/>
    <p:sldId id="391" r:id="rId25"/>
    <p:sldId id="392" r:id="rId26"/>
    <p:sldId id="394" r:id="rId27"/>
    <p:sldId id="396" r:id="rId28"/>
    <p:sldId id="397" r:id="rId29"/>
    <p:sldId id="401" r:id="rId30"/>
    <p:sldId id="412" r:id="rId31"/>
    <p:sldId id="403" r:id="rId32"/>
    <p:sldId id="405" r:id="rId33"/>
    <p:sldId id="406" r:id="rId34"/>
    <p:sldId id="411" r:id="rId35"/>
    <p:sldId id="407" r:id="rId36"/>
    <p:sldId id="408" r:id="rId37"/>
    <p:sldId id="409" r:id="rId38"/>
    <p:sldId id="410"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53EC3E-6771-450C-9649-A1F23784F3EC}" v="3" dt="2026-04-16T20:53:59.042"/>
    <p1510:client id="{A987E859-753E-4D7A-B715-48E54A4E3ACF}" v="1" dt="2026-04-17T14:21:04.302"/>
    <p1510:client id="{BAA87662-0E8F-E094-BF9C-33D1CA0C25AA}" v="151" dt="2026-04-16T14:44:16.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234"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7/16/2026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a:p>
        </p:txBody>
      </p:sp>
    </p:spTree>
    <p:extLst>
      <p:ext uri="{BB962C8B-B14F-4D97-AF65-F5344CB8AC3E}">
        <p14:creationId xmlns:p14="http://schemas.microsoft.com/office/powerpoint/2010/main" val="2499042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fld id="{1E9784C0-3D88-4219-A06B-BA4C2DE43837}" type="slidenum">
              <a:rPr lang="en-US" smtClean="0"/>
              <a:t>35</a:t>
            </a:fld>
            <a:endParaRPr lang="en-US"/>
          </a:p>
        </p:txBody>
      </p:sp>
    </p:spTree>
    <p:extLst>
      <p:ext uri="{BB962C8B-B14F-4D97-AF65-F5344CB8AC3E}">
        <p14:creationId xmlns:p14="http://schemas.microsoft.com/office/powerpoint/2010/main" val="4131237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Potential Respondents = Both Primes and Subs.</a:t>
            </a:r>
          </a:p>
          <a:p>
            <a:endParaRPr lang="en-US"/>
          </a:p>
          <a:p>
            <a:r>
              <a:rPr lang="en-US"/>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a:solidFill>
                  <a:schemeClr val="bg1"/>
                </a:solidFill>
              </a:rPr>
              <a:t>Cloud Questionnaire and Infrastructure Overview Forms</a:t>
            </a:r>
          </a:p>
          <a:p>
            <a:endParaRPr lang="en-US">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12</a:t>
            </a:fld>
            <a:endParaRPr lang="en-US"/>
          </a:p>
        </p:txBody>
      </p:sp>
    </p:spTree>
    <p:extLst>
      <p:ext uri="{BB962C8B-B14F-4D97-AF65-F5344CB8AC3E}">
        <p14:creationId xmlns:p14="http://schemas.microsoft.com/office/powerpoint/2010/main" val="424968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15</a:t>
            </a:fld>
            <a:endParaRPr lang="en-US"/>
          </a:p>
        </p:txBody>
      </p:sp>
    </p:spTree>
    <p:extLst>
      <p:ext uri="{BB962C8B-B14F-4D97-AF65-F5344CB8AC3E}">
        <p14:creationId xmlns:p14="http://schemas.microsoft.com/office/powerpoint/2010/main" val="1478048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96EF-6DD9-F0D9-1C28-2C98B213D5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79576-1AB8-E07C-5051-6F1E2F8AC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4F8D9-FCDE-FF2A-437C-C761522F2A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1F724D-B0B9-EBA4-D333-5C7B519C71CF}"/>
              </a:ext>
            </a:extLst>
          </p:cNvPr>
          <p:cNvSpPr>
            <a:spLocks noGrp="1"/>
          </p:cNvSpPr>
          <p:nvPr>
            <p:ph type="sldNum" sz="quarter" idx="5"/>
          </p:nvPr>
        </p:nvSpPr>
        <p:spPr/>
        <p:txBody>
          <a:bodyPr/>
          <a:lstStyle/>
          <a:p>
            <a:fld id="{1E9784C0-3D88-4219-A06B-BA4C2DE43837}" type="slidenum">
              <a:rPr lang="en-US" smtClean="0"/>
              <a:t>27</a:t>
            </a:fld>
            <a:endParaRPr lang="en-US"/>
          </a:p>
        </p:txBody>
      </p:sp>
    </p:spTree>
    <p:extLst>
      <p:ext uri="{BB962C8B-B14F-4D97-AF65-F5344CB8AC3E}">
        <p14:creationId xmlns:p14="http://schemas.microsoft.com/office/powerpoint/2010/main" val="330627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28</a:t>
            </a:fld>
            <a:endParaRPr lang="en-US"/>
          </a:p>
        </p:txBody>
      </p:sp>
    </p:spTree>
    <p:extLst>
      <p:ext uri="{BB962C8B-B14F-4D97-AF65-F5344CB8AC3E}">
        <p14:creationId xmlns:p14="http://schemas.microsoft.com/office/powerpoint/2010/main" val="604689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4" Type="http://schemas.openxmlformats.org/officeDocument/2006/relationships/hyperlink" Target="http://www.in.gov/idoa/3106.ht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1532790"/>
          </a:xfrm>
          <a:noFill/>
        </p:spPr>
        <p:txBody>
          <a:bodyPr anchor="b">
            <a:normAutofit fontScale="90000"/>
          </a:bodyPr>
          <a:lstStyle/>
          <a:p>
            <a:r>
              <a:rPr lang="en-US" sz="5400"/>
              <a:t>Welcome</a:t>
            </a:r>
            <a:br>
              <a:rPr lang="en-US" sz="5400"/>
            </a:br>
            <a:r>
              <a:rPr lang="en-US" sz="6700"/>
              <a:t>Welcome </a:t>
            </a:r>
            <a:br>
              <a:rPr lang="en-US" sz="5400"/>
            </a:br>
            <a:endParaRPr lang="en-US"/>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5358141"/>
            <a:ext cx="10509388" cy="1101653"/>
          </a:xfrm>
          <a:noFill/>
        </p:spPr>
        <p:txBody>
          <a:bodyPr vert="horz" lIns="91440" tIns="45720" rIns="91440" bIns="45720" rtlCol="0" anchor="t">
            <a:normAutofit fontScale="85000" lnSpcReduction="20000"/>
          </a:bodyPr>
          <a:lstStyle/>
          <a:p>
            <a:r>
              <a:rPr lang="en-US" sz="4800" dirty="0">
                <a:latin typeface="Franklin Gothic Demi" panose="020B0703020102020204" pitchFamily="34" charset="0"/>
                <a:cs typeface="Times New Roman"/>
              </a:rPr>
              <a:t>Pre-proposal Meeting</a:t>
            </a:r>
          </a:p>
          <a:p>
            <a:r>
              <a:rPr lang="en-US" sz="4800">
                <a:latin typeface="Franklin Gothic Demi" panose="020B0703020102020204" pitchFamily="34" charset="0"/>
                <a:cs typeface="Times New Roman"/>
              </a:rPr>
              <a:t>July 30</a:t>
            </a:r>
            <a:r>
              <a:rPr lang="en-US" sz="4800" baseline="30000">
                <a:latin typeface="Franklin Gothic Demi" panose="020B0703020102020204" pitchFamily="34" charset="0"/>
                <a:cs typeface="Times New Roman"/>
              </a:rPr>
              <a:t>th</a:t>
            </a:r>
            <a:r>
              <a:rPr lang="en-US" sz="4800" dirty="0">
                <a:latin typeface="Franklin Gothic Demi" panose="020B0703020102020204" pitchFamily="34" charset="0"/>
                <a:cs typeface="Times New Roman"/>
              </a:rPr>
              <a:t>, 2026</a:t>
            </a:r>
          </a:p>
          <a:p>
            <a:endParaRPr lang="en-US" sz="1100" dirty="0"/>
          </a:p>
        </p:txBody>
      </p:sp>
      <p:pic>
        <p:nvPicPr>
          <p:cNvPr id="6" name="Picture 5" descr="A city with tall buildings&#10;&#10;AI-generated content may be incorrect.">
            <a:extLst>
              <a:ext uri="{FF2B5EF4-FFF2-40B4-BE49-F238E27FC236}">
                <a16:creationId xmlns:a16="http://schemas.microsoft.com/office/drawing/2014/main" id="{A2013D46-E73E-753A-253C-33C5CF827D74}"/>
              </a:ext>
            </a:extLst>
          </p:cNvPr>
          <p:cNvPicPr>
            <a:picLocks noChangeAspect="1"/>
          </p:cNvPicPr>
          <p:nvPr/>
        </p:nvPicPr>
        <p:blipFill>
          <a:blip r:embed="rId2">
            <a:extLst>
              <a:ext uri="{28A0092B-C50C-407E-A947-70E740481C1C}">
                <a14:useLocalDpi xmlns:a14="http://schemas.microsoft.com/office/drawing/2010/main" val="0"/>
              </a:ext>
            </a:extLst>
          </a:blip>
          <a:srcRect t="25216" b="19599"/>
          <a:stretch>
            <a:fillRect/>
          </a:stretch>
        </p:blipFill>
        <p:spPr>
          <a:xfrm>
            <a:off x="0" y="0"/>
            <a:ext cx="12192000" cy="3784600"/>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a:t>Confidential Information (RFP Main Document - Section 1.15) </a:t>
            </a:r>
          </a:p>
          <a:p>
            <a:r>
              <a:rPr lang="en-US"/>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a:t>In order to request certain information be kept confidential, Respondents must claim a statutory exception to the APRA in their </a:t>
            </a:r>
            <a:r>
              <a:rPr lang="en-US" b="1"/>
              <a:t>Attestation Form (</a:t>
            </a:r>
            <a:r>
              <a:rPr lang="en-US" b="1" u="sng"/>
              <a:t>Attachment J</a:t>
            </a:r>
            <a:r>
              <a:rPr lang="en-US" b="1"/>
              <a:t>)</a:t>
            </a:r>
            <a:r>
              <a:rPr lang="en-US"/>
              <a:t>, including a description of which specific provision applies to any specific part of their response. </a:t>
            </a:r>
          </a:p>
          <a:p>
            <a:r>
              <a:rPr lang="en-US"/>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a:t>all</a:t>
            </a:r>
            <a:r>
              <a:rPr lang="en-US"/>
              <a:t> required information (must be in format provided).</a:t>
            </a:r>
          </a:p>
          <a:p>
            <a:r>
              <a:rPr lang="en-US"/>
              <a:t>A redacted version </a:t>
            </a:r>
            <a:r>
              <a:rPr lang="en-US" b="1" u="sng"/>
              <a:t>must</a:t>
            </a:r>
            <a:r>
              <a:rPr lang="en-US"/>
              <a:t> be submitted along with the Confidential copy.</a:t>
            </a:r>
          </a:p>
          <a:p>
            <a:r>
              <a:rPr lang="en-US" b="1" u="sng">
                <a:solidFill>
                  <a:srgbClr val="FBB426"/>
                </a:solidFill>
              </a:rPr>
              <a:t>DO NOT</a:t>
            </a:r>
            <a:r>
              <a:rPr lang="en-US" b="1">
                <a:solidFill>
                  <a:srgbClr val="FBB426"/>
                </a:solidFill>
              </a:rPr>
              <a:t> LABEL YOUR ENTIRE RESPONSE AS CONFIDENTIAL.</a:t>
            </a:r>
            <a:endParaRPr lang="en-US">
              <a:solidFill>
                <a:srgbClr val="FBB426"/>
              </a:solidFill>
            </a:endParaRPr>
          </a:p>
          <a:p>
            <a:endParaRPr lang="en-US"/>
          </a:p>
          <a:p>
            <a:endParaRPr lang="en-US"/>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a:t>Attachment C</a:t>
            </a:r>
          </a:p>
          <a:p>
            <a:r>
              <a:rPr lang="en-US">
                <a:latin typeface="Franklin Gothic Book"/>
                <a:cs typeface="Times New Roman"/>
              </a:rPr>
              <a:t>Respondents must submit this completed attachment, but it </a:t>
            </a:r>
            <a:r>
              <a:rPr lang="en-US" b="1" u="sng">
                <a:latin typeface="Franklin Gothic Book"/>
                <a:cs typeface="Times New Roman"/>
              </a:rPr>
              <a:t>will not</a:t>
            </a:r>
            <a:r>
              <a:rPr lang="en-US" b="1">
                <a:latin typeface="Franklin Gothic Book"/>
                <a:cs typeface="Times New Roman"/>
              </a:rPr>
              <a:t> </a:t>
            </a:r>
            <a:r>
              <a:rPr lang="en-US">
                <a:latin typeface="Franklin Gothic Book"/>
                <a:cs typeface="Times New Roman"/>
              </a:rPr>
              <a:t>be used for evaluation purposes. </a:t>
            </a:r>
          </a:p>
          <a:p>
            <a:r>
              <a:rPr lang="en-US">
                <a:latin typeface="Franklin Gothic Book"/>
                <a:cs typeface="Times New Roman"/>
              </a:rPr>
              <a:t>Definitions of FTE (Full-Time Equivalent)</a:t>
            </a:r>
          </a:p>
          <a:p>
            <a:r>
              <a:rPr lang="en-US"/>
              <a:t>Example: If a Respondent has five (5) full time employees, is bidding on its 5</a:t>
            </a:r>
            <a:r>
              <a:rPr lang="en-US" baseline="30000"/>
              <a:t>th</a:t>
            </a:r>
            <a:r>
              <a:rPr lang="en-US"/>
              <a:t> contract, and all contracts get an equal amount of commitment from the employees, then each employee commits 20% of his/her time to the new contract:</a:t>
            </a:r>
          </a:p>
          <a:p>
            <a:pPr lvl="1"/>
            <a:r>
              <a:rPr lang="en-US"/>
              <a:t>0.2 x 5 employees –1 FTE</a:t>
            </a:r>
          </a:p>
          <a:p>
            <a:endParaRPr lang="en-US"/>
          </a:p>
          <a:p>
            <a:endParaRPr lang="en-US"/>
          </a:p>
          <a:p>
            <a:endParaRPr lang="en-US"/>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D</a:t>
            </a:r>
          </a:p>
          <a:p>
            <a:r>
              <a:rPr lang="en-US">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a:latin typeface="Franklin Gothic Book"/>
                <a:cs typeface="Times New Roman"/>
              </a:rPr>
              <a:t>Excel </a:t>
            </a:r>
            <a:r>
              <a:rPr lang="en-US">
                <a:latin typeface="Franklin Gothic Book"/>
                <a:cs typeface="Times New Roman"/>
              </a:rPr>
              <a:t>format. (No PDFs.) </a:t>
            </a:r>
          </a:p>
          <a:p>
            <a:r>
              <a:rPr lang="en-US">
                <a:latin typeface="Franklin Gothic Book"/>
                <a:cs typeface="Times New Roman"/>
              </a:rPr>
              <a:t>Cost Proposals are scored based on the </a:t>
            </a:r>
            <a:r>
              <a:rPr lang="en-US" u="sng">
                <a:latin typeface="Franklin Gothic Book"/>
                <a:cs typeface="Times New Roman"/>
              </a:rPr>
              <a:t>Total Cost</a:t>
            </a:r>
            <a:r>
              <a:rPr lang="en-US">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a:latin typeface="Franklin Gothic Book"/>
              <a:cs typeface="Times New Roman"/>
            </a:endParaRPr>
          </a:p>
          <a:p>
            <a:pPr lvl="1">
              <a:buFont typeface="Arial" panose="02070309020205020404" pitchFamily="49" charset="0"/>
              <a:buChar char="•"/>
            </a:pPr>
            <a:r>
              <a:rPr lang="en-US" i="1"/>
              <a:t>Respondent’s Cost Score = (Lowest Cost Proposal / Total Cost of Proposal) X 30</a:t>
            </a:r>
            <a:endParaRPr lang="en-US"/>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12</a:t>
            </a:fld>
            <a:endParaRPr lang="en-US"/>
          </a:p>
        </p:txBody>
      </p:sp>
    </p:spTree>
    <p:extLst>
      <p:ext uri="{BB962C8B-B14F-4D97-AF65-F5344CB8AC3E}">
        <p14:creationId xmlns:p14="http://schemas.microsoft.com/office/powerpoint/2010/main" val="223158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a:t>The Respondent should provide a brief narrative (not longer than two pages) in support of each Cost Proposal item and return this document in a PDF format, labeled as “Cost Proposal Narrative.”</a:t>
            </a:r>
          </a:p>
          <a:p>
            <a:r>
              <a:rPr lang="en-US"/>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13</a:t>
            </a:fld>
            <a:endParaRPr lang="en-US"/>
          </a:p>
        </p:txBody>
      </p:sp>
    </p:spTree>
    <p:extLst>
      <p:ext uri="{BB962C8B-B14F-4D97-AF65-F5344CB8AC3E}">
        <p14:creationId xmlns:p14="http://schemas.microsoft.com/office/powerpoint/2010/main" val="2007137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E</a:t>
            </a:r>
          </a:p>
          <a:p>
            <a:r>
              <a:rPr lang="en-US" b="1">
                <a:latin typeface="Franklin Gothic Book"/>
                <a:cs typeface="Times New Roman"/>
              </a:rPr>
              <a:t>Company Financial Information (Section 2.3.4)</a:t>
            </a:r>
          </a:p>
          <a:p>
            <a:pPr lvl="1">
              <a:buFont typeface="Arial" panose="02070309020205020404" pitchFamily="49" charset="0"/>
              <a:buChar char="•"/>
            </a:pPr>
            <a:r>
              <a:rPr lang="en-US"/>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a:t>If the documents are from a parent or holding company, Respondents must explain the business relationship between the entities and demonstrate the financial stability of the entity which is directly responding to this RFP. </a:t>
            </a:r>
          </a:p>
          <a:p>
            <a:endParaRPr lang="en-US"/>
          </a:p>
          <a:p>
            <a:endParaRPr lang="en-US"/>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14</a:t>
            </a:fld>
            <a:endParaRPr lang="en-US"/>
          </a:p>
        </p:txBody>
      </p:sp>
    </p:spTree>
    <p:extLst>
      <p:ext uri="{BB962C8B-B14F-4D97-AF65-F5344CB8AC3E}">
        <p14:creationId xmlns:p14="http://schemas.microsoft.com/office/powerpoint/2010/main" val="173175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a:latin typeface="Franklin Gothic Book"/>
                <a:cs typeface="Times New Roman"/>
              </a:rPr>
              <a:t>Contract Terms (Section 2.3.6)</a:t>
            </a:r>
          </a:p>
          <a:p>
            <a:pPr lvl="1">
              <a:buFont typeface="Arial" panose="02070309020205020404" pitchFamily="49" charset="0"/>
              <a:buChar char="•"/>
            </a:pPr>
            <a:r>
              <a:rPr lang="en-US"/>
              <a:t>Respondents should review sample State contract and note exceptions to State non-mandatory clauses in Business Proposal and Executive Summary. </a:t>
            </a:r>
          </a:p>
          <a:p>
            <a:pPr lvl="1">
              <a:buFont typeface="Arial" panose="02070309020205020404" pitchFamily="49" charset="0"/>
              <a:buChar char="•"/>
            </a:pPr>
            <a:r>
              <a:rPr lang="en-US"/>
              <a:t>The State may refuse to consider any redlines requested in negotiation of a contract that were not specifically identified and included in a vendor’s response.</a:t>
            </a:r>
          </a:p>
          <a:p>
            <a:pPr marL="457200" lvl="1" indent="0">
              <a:buNone/>
            </a:pPr>
            <a:endParaRPr lang="en-US"/>
          </a:p>
          <a:p>
            <a:r>
              <a:rPr lang="en-US">
                <a:latin typeface="Franklin Gothic Book"/>
                <a:cs typeface="Times New Roman"/>
              </a:rPr>
              <a:t>Mandatory clauses are non-negotiable.</a:t>
            </a:r>
          </a:p>
          <a:p>
            <a:endParaRPr lang="en-US"/>
          </a:p>
          <a:p>
            <a:endParaRPr lang="en-US"/>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15</a:t>
            </a:fld>
            <a:endParaRPr lang="en-US"/>
          </a:p>
        </p:txBody>
      </p:sp>
    </p:spTree>
    <p:extLst>
      <p:ext uri="{BB962C8B-B14F-4D97-AF65-F5344CB8AC3E}">
        <p14:creationId xmlns:p14="http://schemas.microsoft.com/office/powerpoint/2010/main" val="2415659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a:latin typeface="Franklin Gothic Book"/>
                <a:cs typeface="Times New Roman"/>
              </a:rPr>
              <a:t>References (Section 2.3.7)</a:t>
            </a:r>
          </a:p>
          <a:p>
            <a:r>
              <a:rPr lang="en-US">
                <a:latin typeface="Franklin Gothic Book"/>
                <a:cs typeface="Times New Roman"/>
              </a:rPr>
              <a:t>Often, Respondents must have at least three (3) references who:</a:t>
            </a:r>
          </a:p>
          <a:p>
            <a:pPr lvl="1">
              <a:buFont typeface="Arial" panose="02070309020205020404" pitchFamily="49" charset="0"/>
              <a:buChar char="•"/>
            </a:pPr>
            <a:r>
              <a:rPr lang="en-US"/>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a:t>Can speak to the Respondent’s performance on contracts of </a:t>
            </a:r>
            <a:r>
              <a:rPr lang="en-US">
                <a:solidFill>
                  <a:srgbClr val="FFC000"/>
                </a:solidFill>
              </a:rPr>
              <a:t>similar scope for government clients </a:t>
            </a:r>
          </a:p>
          <a:p>
            <a:r>
              <a:rPr lang="en-US">
                <a:latin typeface="Franklin Gothic Book"/>
                <a:cs typeface="Times New Roman"/>
              </a:rPr>
              <a:t>Respondents must ask each reference to complete </a:t>
            </a:r>
            <a:r>
              <a:rPr lang="en-US" u="sng">
                <a:latin typeface="Franklin Gothic Book"/>
                <a:cs typeface="Times New Roman"/>
              </a:rPr>
              <a:t>Attachment H</a:t>
            </a:r>
            <a:r>
              <a:rPr lang="en-US">
                <a:latin typeface="Franklin Gothic Book"/>
                <a:cs typeface="Times New Roman"/>
              </a:rPr>
              <a:t> (Reference Check Form) and </a:t>
            </a:r>
            <a:r>
              <a:rPr lang="en-US" b="1" u="sng">
                <a:latin typeface="Franklin Gothic Book"/>
                <a:cs typeface="Times New Roman"/>
              </a:rPr>
              <a:t>email it directly to IDOA </a:t>
            </a:r>
            <a:r>
              <a:rPr lang="en-US">
                <a:latin typeface="Franklin Gothic Book"/>
                <a:cs typeface="Times New Roman"/>
              </a:rPr>
              <a:t>(</a:t>
            </a:r>
            <a:r>
              <a:rPr lang="en-US">
                <a:latin typeface="Franklin Gothic Book"/>
                <a:cs typeface="Times New Roman"/>
                <a:hlinkClick r:id="rId2"/>
              </a:rPr>
              <a:t>idoareferences@idoa.in.gov</a:t>
            </a:r>
            <a:r>
              <a:rPr lang="en-US">
                <a:latin typeface="Franklin Gothic Book"/>
                <a:cs typeface="Times New Roman"/>
              </a:rPr>
              <a:t>) by the date specified in the solicitation.</a:t>
            </a:r>
          </a:p>
          <a:p>
            <a:endParaRPr lang="en-US"/>
          </a:p>
          <a:p>
            <a:endParaRPr lang="en-US"/>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16</a:t>
            </a:fld>
            <a:endParaRPr lang="en-US"/>
          </a:p>
        </p:txBody>
      </p:sp>
    </p:spTree>
    <p:extLst>
      <p:ext uri="{BB962C8B-B14F-4D97-AF65-F5344CB8AC3E}">
        <p14:creationId xmlns:p14="http://schemas.microsoft.com/office/powerpoint/2010/main" val="2950906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F</a:t>
            </a:r>
          </a:p>
          <a:p>
            <a:r>
              <a:rPr lang="en-US">
                <a:latin typeface="Franklin Gothic Book"/>
                <a:cs typeface="Times New Roman"/>
              </a:rPr>
              <a:t>Every point made in each section must be addressed in the order given. The same outline numbers must be used in the response. </a:t>
            </a:r>
          </a:p>
          <a:p>
            <a:r>
              <a:rPr lang="en-US">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a:latin typeface="Franklin Gothic Book"/>
                <a:cs typeface="Times New Roman"/>
              </a:rPr>
              <a:t>The referenced document must be included as an appendix to the technical proposal with referenced sections clearly marked</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If there are multiple references or multiple documents, these must be listed and organized for ease of use by the State. </a:t>
            </a:r>
            <a:endParaRPr lang="en-US"/>
          </a:p>
          <a:p>
            <a:endParaRPr lang="en-US"/>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17</a:t>
            </a:fld>
            <a:endParaRPr lang="en-US"/>
          </a:p>
        </p:txBody>
      </p:sp>
    </p:spTree>
    <p:extLst>
      <p:ext uri="{BB962C8B-B14F-4D97-AF65-F5344CB8AC3E}">
        <p14:creationId xmlns:p14="http://schemas.microsoft.com/office/powerpoint/2010/main" val="367530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a:latin typeface="Franklin Gothic Book"/>
                <a:cs typeface="Times New Roman"/>
              </a:rPr>
              <a:t>Submission of these documents is optional and </a:t>
            </a:r>
            <a:r>
              <a:rPr lang="en-US" b="1" u="sng">
                <a:latin typeface="Franklin Gothic Book"/>
                <a:cs typeface="Times New Roman"/>
              </a:rPr>
              <a:t>does not</a:t>
            </a:r>
            <a:r>
              <a:rPr lang="en-US" b="1">
                <a:latin typeface="Franklin Gothic Book"/>
                <a:cs typeface="Times New Roman"/>
              </a:rPr>
              <a:t> impact your ability to submit a proposal. </a:t>
            </a:r>
            <a:endParaRPr lang="en-US">
              <a:latin typeface="Franklin Gothic Book"/>
              <a:cs typeface="Times New Roman"/>
            </a:endParaRPr>
          </a:p>
          <a:p>
            <a:endParaRPr lang="en-US"/>
          </a:p>
          <a:p>
            <a:r>
              <a:rPr lang="en-US" u="sng"/>
              <a:t>Attachment I</a:t>
            </a:r>
            <a:r>
              <a:rPr lang="en-US"/>
              <a:t> - Pre-Proposal Networking Opportunity Form 	</a:t>
            </a:r>
          </a:p>
          <a:p>
            <a:r>
              <a:rPr lang="en-US" u="sng"/>
              <a:t>Attachment G</a:t>
            </a:r>
            <a:r>
              <a:rPr lang="en-US"/>
              <a:t> - Questions and Answers Form 	</a:t>
            </a:r>
          </a:p>
          <a:p>
            <a:endParaRPr lang="en-US"/>
          </a:p>
          <a:p>
            <a:pPr marL="0" indent="0">
              <a:buNone/>
            </a:pPr>
            <a:r>
              <a:rPr lang="en-US"/>
              <a:t>Please see the Key Dates section (RFx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a:p>
        </p:txBody>
      </p:sp>
      <p:pic>
        <p:nvPicPr>
          <p:cNvPr id="8" name="Content Placeholder 7">
            <a:extLst>
              <a:ext uri="{FF2B5EF4-FFF2-40B4-BE49-F238E27FC236}">
                <a16:creationId xmlns:a16="http://schemas.microsoft.com/office/drawing/2014/main" id="{EE9CE8DB-15A2-3FBD-204E-A219C571EB6C}"/>
              </a:ext>
            </a:extLst>
          </p:cNvPr>
          <p:cNvPicPr>
            <a:picLocks noGrp="1" noChangeAspect="1"/>
          </p:cNvPicPr>
          <p:nvPr>
            <p:ph idx="1"/>
          </p:nvPr>
        </p:nvPicPr>
        <p:blipFill>
          <a:blip r:embed="rId3"/>
          <a:stretch>
            <a:fillRect/>
          </a:stretch>
        </p:blipFill>
        <p:spPr>
          <a:xfrm>
            <a:off x="3338127" y="1911889"/>
            <a:ext cx="5515745" cy="2734057"/>
          </a:xfrm>
          <a:prstGeom prst="rect">
            <a:avLst/>
          </a:prstGeom>
        </p:spPr>
      </p:pic>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a:latin typeface="Franklin Gothic Book"/>
                <a:cs typeface="Times New Roman"/>
              </a:rPr>
              <a:t>A bidder profile with IDOA is required to access the Indiana Supplier Portal and to submit bid responses.  </a:t>
            </a:r>
            <a:endParaRPr lang="en-US" sz="2400"/>
          </a:p>
          <a:p>
            <a:r>
              <a:rPr lang="en-US" sz="2400">
                <a:latin typeface="Franklin Gothic Book"/>
                <a:cs typeface="Times New Roman"/>
              </a:rPr>
              <a:t>Scan the QR Code to </a:t>
            </a:r>
            <a:r>
              <a:rPr lang="en-US">
                <a:latin typeface="Franklin Gothic Book"/>
                <a:cs typeface="Times New Roman"/>
              </a:rPr>
              <a:t>access </a:t>
            </a:r>
            <a:r>
              <a:rPr lang="en-US" sz="2400">
                <a:latin typeface="Franklin Gothic Book"/>
                <a:cs typeface="Times New Roman"/>
              </a:rPr>
              <a:t>Supplier Portal Information.</a:t>
            </a:r>
          </a:p>
          <a:p>
            <a:r>
              <a:rPr lang="en-US" sz="2400">
                <a:latin typeface="Franklin Gothic Book"/>
                <a:cs typeface="Times New Roman"/>
              </a:rPr>
              <a:t>Before an award may be granted, the bidder must be registered with the Secretary of State</a:t>
            </a:r>
            <a:endParaRPr lang="en-US"/>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Indianaveteranspreference@idoa.in.gov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www.in.gov/idoa/2862.htm</a:t>
            </a:r>
            <a:r>
              <a:rPr lang="en-US">
                <a:latin typeface="Franklin Gothic Book"/>
                <a:cs typeface="Times New Roman"/>
              </a:rPr>
              <a:t>  </a:t>
            </a:r>
          </a:p>
          <a:p>
            <a:endParaRPr lang="en-US"/>
          </a:p>
          <a:p>
            <a:r>
              <a:rPr lang="en-US" b="1">
                <a:latin typeface="Franklin Gothic Book"/>
                <a:cs typeface="Times New Roman"/>
              </a:rPr>
              <a:t>Complete </a:t>
            </a:r>
            <a:r>
              <a:rPr lang="en-US" b="1" u="sng">
                <a:latin typeface="Franklin Gothic Book"/>
                <a:cs typeface="Times New Roman"/>
              </a:rPr>
              <a:t>Attachment A1</a:t>
            </a:r>
            <a:r>
              <a:rPr lang="en-US" b="1">
                <a:latin typeface="Franklin Gothic Book"/>
                <a:cs typeface="Times New Roman"/>
              </a:rPr>
              <a:t>, IVOSB Form</a:t>
            </a:r>
            <a:endParaRPr lang="en-US">
              <a:latin typeface="Franklin Gothic Book"/>
              <a:cs typeface="Times New Roman"/>
            </a:endParaRPr>
          </a:p>
          <a:p>
            <a:pPr lvl="1">
              <a:buFont typeface="Arial" panose="02070309020205020404" pitchFamily="49" charset="0"/>
              <a:buChar char="•"/>
            </a:pPr>
            <a:r>
              <a:rPr lang="en-US"/>
              <a:t>Include sub-contractor letters of commitment</a:t>
            </a:r>
          </a:p>
          <a:p>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3% Veteran Owned Small Business of Total Bid Amount</a:t>
            </a:r>
          </a:p>
          <a:p>
            <a:endParaRPr lang="en-US"/>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20</a:t>
            </a:fld>
            <a:endParaRPr lang="en-US"/>
          </a:p>
        </p:txBody>
      </p:sp>
    </p:spTree>
    <p:extLst>
      <p:ext uri="{BB962C8B-B14F-4D97-AF65-F5344CB8AC3E}">
        <p14:creationId xmlns:p14="http://schemas.microsoft.com/office/powerpoint/2010/main" val="2434475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a:bodyPr>
          <a:lstStyle/>
          <a:p>
            <a:pPr marL="0" indent="0">
              <a:buNone/>
            </a:pPr>
            <a:r>
              <a:rPr lang="en-US" b="1" u="sng" dirty="0"/>
              <a:t>Prime contractors should note the following: </a:t>
            </a:r>
            <a:endParaRPr lang="en-US" u="sng" dirty="0"/>
          </a:p>
          <a:p>
            <a:r>
              <a:rPr lang="en-US" dirty="0"/>
              <a:t>Pursuant to 25 IAC 9-4-1(c), a Prime Contractor who is an IVOSB can use their own workforce to count toward the goal.</a:t>
            </a:r>
          </a:p>
          <a:p>
            <a:r>
              <a:rPr lang="en-US" dirty="0">
                <a:latin typeface="Franklin Gothic Book"/>
                <a:cs typeface="Times New Roman"/>
              </a:rPr>
              <a:t>IVOSB must have a Bidder ID (see section 2.3.7 - Department of Administration, Procurement Division).</a:t>
            </a:r>
          </a:p>
          <a:p>
            <a:r>
              <a:rPr lang="en-US" dirty="0">
                <a:latin typeface="Franklin Gothic Book"/>
                <a:cs typeface="Times New Roman"/>
              </a:rPr>
              <a:t>Prime contractor and/or subcontractors’ Certification Letter(s), provided by IDOA or Federal Center for Veterans Business Enterprise (VA OSDBU), must accompany the proposal to show the </a:t>
            </a:r>
            <a:r>
              <a:rPr lang="en-US" u="sng" dirty="0">
                <a:latin typeface="Franklin Gothic Book"/>
                <a:cs typeface="Times New Roman"/>
              </a:rPr>
              <a:t>current status</a:t>
            </a:r>
            <a:r>
              <a:rPr lang="en-US" dirty="0">
                <a:latin typeface="Franklin Gothic Book"/>
                <a:cs typeface="Times New Roman"/>
              </a:rPr>
              <a:t> of certification.</a:t>
            </a:r>
          </a:p>
          <a:p>
            <a:pPr marL="0" indent="0">
              <a:buNone/>
            </a:pPr>
            <a:endParaRPr lang="en-US" dirty="0"/>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21</a:t>
            </a:fld>
            <a:endParaRPr lang="en-US"/>
          </a:p>
        </p:txBody>
      </p:sp>
    </p:spTree>
    <p:extLst>
      <p:ext uri="{BB962C8B-B14F-4D97-AF65-F5344CB8AC3E}">
        <p14:creationId xmlns:p14="http://schemas.microsoft.com/office/powerpoint/2010/main" val="3346234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a:latin typeface="Franklin Gothic Book"/>
                <a:cs typeface="Times New Roman"/>
              </a:rPr>
              <a:t>Prime contractors must ensure that the proposed subcontractors meet the following criteria:</a:t>
            </a:r>
            <a:endParaRPr lang="en-US">
              <a:latin typeface="Franklin Gothic Book"/>
              <a:cs typeface="Times New Roman"/>
            </a:endParaRPr>
          </a:p>
          <a:p>
            <a:r>
              <a:rPr lang="en-US">
                <a:latin typeface="Franklin Gothic Book"/>
                <a:cs typeface="Times New Roman"/>
              </a:rPr>
              <a:t>Must be listed on the IDOA Directory of Certified Firms, </a:t>
            </a:r>
            <a:r>
              <a:rPr lang="en-US" b="1" u="sng">
                <a:latin typeface="Franklin Gothic Book"/>
                <a:cs typeface="Times New Roman"/>
              </a:rPr>
              <a:t>on or before</a:t>
            </a:r>
            <a:r>
              <a:rPr lang="en-US" b="1">
                <a:latin typeface="Franklin Gothic Book"/>
                <a:cs typeface="Times New Roman"/>
              </a:rPr>
              <a:t> </a:t>
            </a:r>
            <a:r>
              <a:rPr lang="en-US">
                <a:latin typeface="Franklin Gothic Book"/>
                <a:cs typeface="Times New Roman"/>
              </a:rPr>
              <a:t>the proposal due date. </a:t>
            </a:r>
          </a:p>
          <a:p>
            <a:r>
              <a:rPr lang="en-US">
                <a:latin typeface="Franklin Gothic Book"/>
                <a:cs typeface="Times New Roman"/>
              </a:rPr>
              <a:t>Serve a </a:t>
            </a:r>
            <a:r>
              <a:rPr lang="en-US" b="1" u="sng">
                <a:latin typeface="Franklin Gothic Book"/>
                <a:cs typeface="Times New Roman"/>
              </a:rPr>
              <a:t>Valuable Scope Contribution (VSC)</a:t>
            </a:r>
            <a:r>
              <a:rPr lang="en-US" b="1">
                <a:latin typeface="Franklin Gothic Book"/>
                <a:cs typeface="Times New Roman"/>
              </a:rPr>
              <a:t> </a:t>
            </a:r>
            <a:r>
              <a:rPr lang="en-US">
                <a:latin typeface="Franklin Gothic Book"/>
                <a:cs typeface="Times New Roman"/>
              </a:rPr>
              <a:t>on the engagement,</a:t>
            </a:r>
            <a:r>
              <a:rPr lang="en-US" b="1">
                <a:latin typeface="Franklin Gothic Book"/>
                <a:cs typeface="Times New Roman"/>
              </a:rPr>
              <a:t> as confirmed by the State</a:t>
            </a:r>
            <a:r>
              <a:rPr lang="en-US">
                <a:latin typeface="Franklin Gothic Book"/>
                <a:cs typeface="Times New Roman"/>
              </a:rPr>
              <a:t>.</a:t>
            </a:r>
          </a:p>
          <a:p>
            <a:pPr lvl="1">
              <a:buFont typeface="Arial" panose="02070309020205020404" pitchFamily="49" charset="0"/>
              <a:buChar char="•"/>
            </a:pPr>
            <a:r>
              <a:rPr lang="en-US">
                <a:latin typeface="Franklin Gothic Book"/>
                <a:cs typeface="Times New Roman"/>
              </a:rPr>
              <a:t>Valuable Scope Contribution – A business function that supports the scope of this solicitation.</a:t>
            </a:r>
            <a:endParaRPr lang="en-US"/>
          </a:p>
          <a:p>
            <a:r>
              <a:rPr lang="en-US">
                <a:latin typeface="Franklin Gothic Book"/>
                <a:cs typeface="Times New Roman"/>
              </a:rPr>
              <a:t>Provide the goods or services specific to the contract and within the industry area for which it is certified.</a:t>
            </a:r>
          </a:p>
          <a:p>
            <a:endParaRPr lang="en-US"/>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22</a:t>
            </a:fld>
            <a:endParaRPr lang="en-US"/>
          </a:p>
        </p:txBody>
      </p:sp>
    </p:spTree>
    <p:extLst>
      <p:ext uri="{BB962C8B-B14F-4D97-AF65-F5344CB8AC3E}">
        <p14:creationId xmlns:p14="http://schemas.microsoft.com/office/powerpoint/2010/main" val="966048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a:latin typeface="Franklin Gothic Book"/>
                <a:cs typeface="Times New Roman"/>
              </a:rPr>
              <a:t>Process. </a:t>
            </a:r>
            <a:r>
              <a:rPr lang="en-US">
                <a:latin typeface="Franklin Gothic Book"/>
                <a:cs typeface="Times New Roman"/>
              </a:rPr>
              <a:t>IVOSB scoring is conducted based on 5 points plus a possible 1 bonus point scale</a:t>
            </a:r>
            <a:r>
              <a:rPr lang="en-US" b="1">
                <a:latin typeface="Franklin Gothic Book"/>
                <a:cs typeface="Times New Roman"/>
              </a:rPr>
              <a:t>.</a:t>
            </a:r>
          </a:p>
          <a:p>
            <a:pPr lvl="1">
              <a:buFont typeface="Arial" panose="02070309020205020404" pitchFamily="49" charset="0"/>
              <a:buChar char="•"/>
            </a:pPr>
            <a:r>
              <a:rPr lang="en-US" b="1"/>
              <a:t>IVOSB: Possible 5 points + 1 bonus point</a:t>
            </a:r>
            <a:endParaRPr lang="en-US"/>
          </a:p>
          <a:p>
            <a:r>
              <a:rPr lang="en-US" b="1">
                <a:latin typeface="Franklin Gothic Book"/>
                <a:cs typeface="Times New Roman"/>
              </a:rPr>
              <a:t>Professional Services Scoring Methodology. </a:t>
            </a:r>
            <a:r>
              <a:rPr lang="en-US">
                <a:latin typeface="Franklin Gothic Book"/>
                <a:cs typeface="Times New Roman"/>
              </a:rPr>
              <a:t>The points will be awarded on the following schedule:</a:t>
            </a:r>
          </a:p>
          <a:p>
            <a:endParaRPr lang="en-US"/>
          </a:p>
          <a:p>
            <a:endParaRPr lang="en-US"/>
          </a:p>
          <a:p>
            <a:r>
              <a:rPr lang="en-US">
                <a:latin typeface="Franklin Gothic Book"/>
                <a:cs typeface="Times New Roman"/>
              </a:rPr>
              <a:t>Fractional points will be awarded based upon a graduated scale between whole points. (e.g., a 0.3% commitment will receive .5 points and a 1.5% commitment will receive 2.5 points)</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23</a:t>
            </a:fld>
            <a:endParaRPr lang="en-US"/>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dirty="0"/>
              <a:t>Pay Audit System</a:t>
            </a:r>
            <a:endParaRPr lang="en-US" dirty="0"/>
          </a:p>
          <a:p>
            <a:r>
              <a:rPr lang="en-US" dirty="0"/>
              <a:t>Tool utilized to monitor the state’s diversity spend for subcontractors</a:t>
            </a:r>
          </a:p>
          <a:p>
            <a:r>
              <a:rPr lang="en-US" dirty="0"/>
              <a:t>Selected primes and subcontractors are required to report payments submitted or received through this web-based tool</a:t>
            </a:r>
          </a:p>
          <a:p>
            <a:r>
              <a:rPr lang="en-US" dirty="0"/>
              <a:t>Based on contract terms payments should be reported monthly or quarterly</a:t>
            </a:r>
          </a:p>
          <a:p>
            <a:r>
              <a:rPr lang="en-US" b="1" dirty="0"/>
              <a:t>Questions? </a:t>
            </a:r>
            <a:r>
              <a:rPr lang="en-US" dirty="0"/>
              <a:t>Contact the Division of Supplier Diversity</a:t>
            </a:r>
          </a:p>
          <a:p>
            <a:pPr lvl="1"/>
            <a:r>
              <a:rPr lang="en-US" dirty="0">
                <a:hlinkClick r:id="rId2"/>
              </a:rPr>
              <a:t>compliance@idoa.in.gov</a:t>
            </a:r>
            <a:r>
              <a:rPr lang="en-US" dirty="0"/>
              <a:t> </a:t>
            </a:r>
          </a:p>
          <a:p>
            <a:pPr lvl="1"/>
            <a:r>
              <a:rPr lang="en-US" dirty="0">
                <a:hlinkClick r:id="rId3"/>
              </a:rPr>
              <a:t>www.in.gov/idoa/payaudit.htm</a:t>
            </a:r>
            <a:r>
              <a:rPr lang="en-US" dirty="0"/>
              <a:t> </a:t>
            </a:r>
          </a:p>
          <a:p>
            <a:endParaRPr lang="en-US" dirty="0"/>
          </a:p>
          <a:p>
            <a:endParaRPr lang="en-US" dirty="0"/>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24</a:t>
            </a:fld>
            <a:endParaRPr lang="en-US"/>
          </a:p>
        </p:txBody>
      </p:sp>
    </p:spTree>
    <p:extLst>
      <p:ext uri="{BB962C8B-B14F-4D97-AF65-F5344CB8AC3E}">
        <p14:creationId xmlns:p14="http://schemas.microsoft.com/office/powerpoint/2010/main" val="793970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a:p>
          <a:p>
            <a:r>
              <a:rPr lang="en-US" b="1" u="sng">
                <a:latin typeface="Franklin Gothic Book"/>
                <a:cs typeface="Times New Roman"/>
              </a:rPr>
              <a:t>You must be a registered bidder to submit a proposal</a:t>
            </a:r>
            <a:r>
              <a:rPr lang="en-US" b="1">
                <a:latin typeface="Franklin Gothic Book"/>
                <a:cs typeface="Times New Roman"/>
              </a:rPr>
              <a:t>. </a:t>
            </a:r>
          </a:p>
          <a:p>
            <a:pPr lvl="1">
              <a:buFont typeface="Arial" panose="02070309020205020404" pitchFamily="49" charset="0"/>
              <a:buChar char="•"/>
            </a:pPr>
            <a:r>
              <a:rPr lang="en-US"/>
              <a:t>Please refer to section 1.8 of the RFP document for instructions regarding the online submission process using the Supplier Portal. </a:t>
            </a:r>
          </a:p>
          <a:p>
            <a:endParaRPr lang="en-US"/>
          </a:p>
          <a:p>
            <a:r>
              <a:rPr lang="en-US" b="1">
                <a:latin typeface="Franklin Gothic Book"/>
                <a:cs typeface="Times New Roman"/>
              </a:rPr>
              <a:t>It is your responsibility to ensure that all required documents and forms are submitted prior to the due dates. </a:t>
            </a:r>
            <a:r>
              <a:rPr lang="en-US" b="1">
                <a:solidFill>
                  <a:srgbClr val="C00000"/>
                </a:solidFill>
                <a:latin typeface="Franklin Gothic Book"/>
                <a:cs typeface="Times New Roman"/>
              </a:rPr>
              <a:t>Failure to complete or submit required documents and forms may result in disqualification or loss of points</a:t>
            </a:r>
            <a:r>
              <a:rPr lang="en-US" b="1">
                <a:solidFill>
                  <a:srgbClr val="FF0000"/>
                </a:solidFill>
                <a:latin typeface="Franklin Gothic Book"/>
                <a:cs typeface="Times New Roman"/>
              </a:rPr>
              <a:t>. </a:t>
            </a:r>
            <a:endParaRPr lang="en-US">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25</a:t>
            </a:fld>
            <a:endParaRPr lang="en-US"/>
          </a:p>
        </p:txBody>
      </p:sp>
    </p:spTree>
    <p:extLst>
      <p:ext uri="{BB962C8B-B14F-4D97-AF65-F5344CB8AC3E}">
        <p14:creationId xmlns:p14="http://schemas.microsoft.com/office/powerpoint/2010/main" val="4150871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a:bodyPr>
          <a:lstStyle/>
          <a:p>
            <a:r>
              <a:rPr lang="en-US" b="1" dirty="0">
                <a:latin typeface="Franklin Gothic Book"/>
                <a:cs typeface="Times New Roman"/>
              </a:rPr>
              <a:t>Link to the bidder registry with IDOA and Secretary of State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2"/>
              </a:rPr>
              <a:t>http://www.in.gov/idoa/2464.htm</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Secretary of State of Indiana </a:t>
            </a:r>
            <a:endParaRPr lang="en-US" dirty="0">
              <a:latin typeface="Franklin Gothic Book"/>
              <a:cs typeface="Times New Roman"/>
            </a:endParaRPr>
          </a:p>
          <a:p>
            <a:pPr lvl="1">
              <a:buFont typeface="Arial" panose="02070309020205020404" pitchFamily="49" charset="0"/>
              <a:buChar char="•"/>
            </a:pPr>
            <a:r>
              <a:rPr lang="en-US" b="1" dirty="0"/>
              <a:t>Can be reached at (317) 232-6576 for registration assistance. </a:t>
            </a:r>
          </a:p>
          <a:p>
            <a:pPr lvl="1">
              <a:buFont typeface="Arial" panose="02070309020205020404" pitchFamily="49" charset="0"/>
              <a:buChar char="•"/>
            </a:pPr>
            <a:r>
              <a:rPr lang="en-US" b="1" dirty="0">
                <a:latin typeface="Franklin Gothic Book"/>
                <a:cs typeface="Times New Roman"/>
                <a:hlinkClick r:id="rId3"/>
              </a:rPr>
              <a:t>www.in.gov/sos</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IDOA Vendor and Supplier Resource Center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4"/>
              </a:rPr>
              <a:t>http://www.in.gov/idoa/3106.htm</a:t>
            </a:r>
            <a:r>
              <a:rPr lang="en-US" b="1" dirty="0">
                <a:latin typeface="Franklin Gothic Book"/>
                <a:cs typeface="Times New Roman"/>
              </a:rPr>
              <a:t> </a:t>
            </a:r>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26</a:t>
            </a:fld>
            <a:endParaRPr lang="en-US"/>
          </a:p>
        </p:txBody>
      </p:sp>
    </p:spTree>
    <p:extLst>
      <p:ext uri="{BB962C8B-B14F-4D97-AF65-F5344CB8AC3E}">
        <p14:creationId xmlns:p14="http://schemas.microsoft.com/office/powerpoint/2010/main" val="9467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CFD59-7AA5-A406-E61A-73FE1E9ED9B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D27FD8-D276-0384-76DF-ED148E720D41}"/>
              </a:ext>
            </a:extLst>
          </p:cNvPr>
          <p:cNvSpPr>
            <a:spLocks noGrp="1"/>
          </p:cNvSpPr>
          <p:nvPr>
            <p:ph type="sldNum" sz="quarter" idx="12"/>
          </p:nvPr>
        </p:nvSpPr>
        <p:spPr/>
        <p:txBody>
          <a:bodyPr/>
          <a:lstStyle/>
          <a:p>
            <a:fld id="{38348EF0-853B-401D-A8F2-35F7EA05162D}" type="slidenum">
              <a:rPr lang="en-US" smtClean="0"/>
              <a:t>27</a:t>
            </a:fld>
            <a:endParaRPr lang="en-US"/>
          </a:p>
        </p:txBody>
      </p:sp>
      <p:sp>
        <p:nvSpPr>
          <p:cNvPr id="5" name="TextBox 4">
            <a:extLst>
              <a:ext uri="{FF2B5EF4-FFF2-40B4-BE49-F238E27FC236}">
                <a16:creationId xmlns:a16="http://schemas.microsoft.com/office/drawing/2014/main" id="{C4939E51-B0DC-0D30-ED83-A5D6AF830E71}"/>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2879611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fld id="{38348EF0-853B-401D-A8F2-35F7EA05162D}" type="slidenum">
              <a:rPr lang="en-US" smtClean="0"/>
              <a:t>28</a:t>
            </a:fld>
            <a:endParaRPr lang="en-US"/>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799649"/>
            <a:ext cx="9088582" cy="2985433"/>
          </a:xfrm>
          <a:prstGeom prst="rect">
            <a:avLst/>
          </a:prstGeom>
          <a:noFill/>
        </p:spPr>
        <p:txBody>
          <a:bodyPr wrap="square" lIns="91440" tIns="45720" rIns="91440" bIns="45720" anchor="t">
            <a:spAutoFit/>
          </a:bodyPr>
          <a:lstStyle/>
          <a:p>
            <a:pPr algn="ctr"/>
            <a:r>
              <a:rPr lang="en-US" sz="4400" dirty="0">
                <a:latin typeface="Franklin Gothic Book"/>
                <a:ea typeface="Times New Roman"/>
                <a:cs typeface="Times New Roman"/>
                <a:sym typeface="Times New Roman"/>
              </a:rPr>
              <a:t>REQUEST FOR PROPOSAL 26-​​​87343</a:t>
            </a:r>
            <a:br>
              <a:rPr lang="en-US" sz="3600" dirty="0">
                <a:latin typeface="Franklin Gothic Book" panose="020B0503020102020204" pitchFamily="34" charset="0"/>
                <a:ea typeface="Times New Roman"/>
                <a:cs typeface="Times New Roman"/>
              </a:rPr>
            </a:br>
            <a:r>
              <a:rPr lang="en-US" sz="3600" dirty="0">
                <a:effectLst/>
                <a:latin typeface="Calibri" panose="020F0502020204030204" pitchFamily="34" charset="0"/>
              </a:rPr>
              <a:t>Social Security Disability Medical Consultation (FSSA)</a:t>
            </a:r>
            <a:endParaRPr lang="en-US" sz="3600" dirty="0">
              <a:latin typeface="Franklin Gothic Book" panose="020B0503020102020204" pitchFamily="34" charset="0"/>
              <a:cs typeface="Times New Roman"/>
              <a:sym typeface="Times New Roman"/>
            </a:endParaRPr>
          </a:p>
          <a:p>
            <a:pPr algn="ctr"/>
            <a:endParaRPr lang="en-US" sz="3600" dirty="0">
              <a:latin typeface="Franklin Gothic Book" panose="020B0503020102020204" pitchFamily="34" charset="0"/>
              <a:cs typeface="Times New Roman"/>
              <a:sym typeface="Times New Roman"/>
            </a:endParaRPr>
          </a:p>
          <a:p>
            <a:pPr algn="ctr"/>
            <a:r>
              <a:rPr lang="en-US" sz="3600" dirty="0">
                <a:latin typeface="Franklin Gothic Book" panose="020B0503020102020204" pitchFamily="34" charset="0"/>
                <a:cs typeface="Times New Roman"/>
                <a:sym typeface="Times New Roman"/>
              </a:rPr>
              <a:t>Kristine Kruger </a:t>
            </a:r>
            <a:endParaRPr lang="en-US" sz="3600" dirty="0">
              <a:latin typeface="Franklin Gothic Book"/>
              <a:cs typeface="Times New Roman"/>
              <a:sym typeface="Times New Roman"/>
            </a:endParaRPr>
          </a:p>
        </p:txBody>
      </p:sp>
    </p:spTree>
    <p:extLst>
      <p:ext uri="{BB962C8B-B14F-4D97-AF65-F5344CB8AC3E}">
        <p14:creationId xmlns:p14="http://schemas.microsoft.com/office/powerpoint/2010/main" val="3103479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a:t>Purpose of the RFP</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spcBef>
                <a:spcPts val="0"/>
              </a:spcBef>
              <a:buNone/>
            </a:pPr>
            <a:r>
              <a:rPr lang="en-US" sz="2800" dirty="0">
                <a:effectLst/>
              </a:rPr>
              <a:t>Indiana Family and Social Services Administration/The Indiana Disability Determination Bureau (DDB)  are seeking Medical consultation services from fully trained and licensed MDs/DOs to conduct digital and/or paper claim reviews to provide policy‑compliant advice and severity assessments for Social Security Disability Insurance (SSDI) and Supplemental Security Income Disability (SSID) claims.</a:t>
            </a:r>
            <a:endParaRPr lang="en-US" dirty="0">
              <a:latin typeface="Franklin Gothic Book"/>
            </a:endParaRP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fld id="{38348EF0-853B-401D-A8F2-35F7EA05162D}" type="slidenum">
              <a:rPr lang="en-US" smtClean="0"/>
              <a:t>29</a:t>
            </a:fld>
            <a:endParaRPr lang="en-US"/>
          </a:p>
        </p:txBody>
      </p:sp>
    </p:spTree>
    <p:extLst>
      <p:ext uri="{BB962C8B-B14F-4D97-AF65-F5344CB8AC3E}">
        <p14:creationId xmlns:p14="http://schemas.microsoft.com/office/powerpoint/2010/main" val="1301313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a:latin typeface="Franklin Gothic Demi"/>
                <a:cs typeface="Times New Roman"/>
              </a:rPr>
              <a:t>Pre-Proposal Breakout Meeting Information</a:t>
            </a:r>
            <a:endParaRPr lang="en-US"/>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p:txBody>
          <a:bodyPr vert="horz" lIns="91440" tIns="45720" rIns="91440" bIns="45720" rtlCol="0" anchor="t">
            <a:normAutofit/>
          </a:bodyPr>
          <a:lstStyle/>
          <a:p>
            <a:r>
              <a:rPr lang="en-US">
                <a:latin typeface="Franklin Gothic Book"/>
                <a:cs typeface="Times New Roman"/>
              </a:rPr>
              <a:t>Topics for event-specific sessions:</a:t>
            </a:r>
          </a:p>
          <a:p>
            <a:pPr marL="0" indent="0">
              <a:buNone/>
            </a:pPr>
            <a:endParaRPr lang="en-US">
              <a:latin typeface="Franklin Gothic Book"/>
              <a:cs typeface="Times New Roman"/>
            </a:endParaRPr>
          </a:p>
          <a:p>
            <a:pPr lvl="1"/>
            <a:r>
              <a:rPr lang="en-US">
                <a:latin typeface="Franklin Gothic Book"/>
                <a:cs typeface="Times New Roman"/>
              </a:rPr>
              <a:t>Key Dates</a:t>
            </a:r>
          </a:p>
          <a:p>
            <a:pPr lvl="1"/>
            <a:r>
              <a:rPr lang="en-US">
                <a:latin typeface="Franklin Gothic Book"/>
                <a:cs typeface="Times New Roman"/>
              </a:rPr>
              <a:t>Term of Contract</a:t>
            </a:r>
            <a:endParaRPr lang="en-US"/>
          </a:p>
          <a:p>
            <a:pPr lvl="1"/>
            <a:r>
              <a:rPr lang="en-US">
                <a:latin typeface="Franklin Gothic Book"/>
                <a:cs typeface="Times New Roman"/>
              </a:rPr>
              <a:t>Purpose of RFP </a:t>
            </a:r>
          </a:p>
          <a:p>
            <a:pPr lvl="1"/>
            <a:r>
              <a:rPr lang="en-US">
                <a:latin typeface="Franklin Gothic Book"/>
                <a:cs typeface="Times New Roman"/>
              </a:rPr>
              <a:t>Scope of Work </a:t>
            </a:r>
          </a:p>
          <a:p>
            <a:pPr lvl="1"/>
            <a:r>
              <a:rPr lang="en-US">
                <a:latin typeface="Franklin Gothic Book"/>
                <a:cs typeface="Times New Roman"/>
              </a:rPr>
              <a:t>Q&amp;A </a:t>
            </a:r>
          </a:p>
          <a:p>
            <a:pPr marL="457200" lvl="1" indent="0">
              <a:buNone/>
            </a:pPr>
            <a:endParaRPr lang="en-US">
              <a:latin typeface="Franklin Gothic Book"/>
              <a:cs typeface="Times New Roman"/>
            </a:endParaRPr>
          </a:p>
          <a:p>
            <a:pPr marL="457200" lvl="1" indent="0">
              <a:buNone/>
            </a:pPr>
            <a:r>
              <a:rPr lang="en-US">
                <a:latin typeface="Franklin Gothic Book"/>
                <a:cs typeface="Times New Roman"/>
              </a:rPr>
              <a:t>The specific location(s) and Time(s) of each Breakout meeting will be listed on the last slide. </a:t>
            </a:r>
          </a:p>
          <a:p>
            <a:pPr lvl="2"/>
            <a:endParaRPr lang="en-US">
              <a:latin typeface="Franklin Gothic Book"/>
              <a:cs typeface="Times New Roman"/>
            </a:endParaRPr>
          </a:p>
          <a:p>
            <a:pPr lvl="2"/>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187960" y="960529"/>
            <a:ext cx="11133721" cy="5533933"/>
          </a:xfrm>
        </p:spPr>
        <p:txBody>
          <a:bodyPr vert="horz" lIns="91440" tIns="45720" rIns="91440" bIns="45720" rtlCol="0" anchor="t">
            <a:normAutofit fontScale="85000" lnSpcReduction="10000"/>
          </a:bodyPr>
          <a:lstStyle/>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medical consultation services for Social Security Disability claims as directed by the State’s Disability Determination Bureau (DDB) pursuant to Indiana Code 12 9-2-1 et. Seq.</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maintain an unrestricted and non-probationary medical license issued by the State of Indiana.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the said consultation services employing the Contractor’s knowledge, training, and experience and shall apply the Contractor’s expertise according to the standards set forth in the Social Security Administration’s Program Operations Manual for the Evaluation of Social Security Disability Claims (the “Manual”). The State will provide access to the Manual and other pertinent documents of the Social Security Disability program to the Contractor.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said consultation services only at the State’s DDB offices at 2525 N. Shadeland Ave., Indianapolis, Indiana or at a State and Social Security Administration (SSA) approved remote work location, typically the contractor’s residential address. Remote reviews must be performed on SSA equipment and an SSA secured VPN to be provided by the State. Performing remote reviews may or may not be an option dependent upon the needs of the DDB and options provided by SSA. The Contractor must be available to report to the DDB office as required by DDB with minimal notice. The State shall make available to the Contractor office space for the Contractor to review and evaluate case files when necessary. The state will provide a computer to be used in DDB offices and when working in an approved remote work location. The Contractor may not remove any files or copy the paper or electronic files for the purpose of removing them from the DDB office or SSA aegis.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The Contractor shall provide said consultation services at such times as the Contractor may decide within the following guidelines: security access to the State’s DDB offices is from 7:00 a.m. to 5:30 pm, local time, Monday through Friday. Remote work can be performed at an approved location at such times as the Contractor may decide so long as system access is available. Access to DCPS and associated SSA systems is typically available 24/7 except when down for maintenance.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fld id="{38348EF0-853B-401D-A8F2-35F7EA05162D}" type="slidenum">
              <a:rPr lang="en-US" smtClean="0"/>
              <a:t>30</a:t>
            </a:fld>
            <a:endParaRPr lang="en-US"/>
          </a:p>
        </p:txBody>
      </p:sp>
    </p:spTree>
    <p:extLst>
      <p:ext uri="{BB962C8B-B14F-4D97-AF65-F5344CB8AC3E}">
        <p14:creationId xmlns:p14="http://schemas.microsoft.com/office/powerpoint/2010/main" val="8093101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0ED3-4C66-370B-8D6F-AB81BA9AA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FE6440-8C5A-BC16-F71B-C25C0532F562}"/>
              </a:ext>
            </a:extLst>
          </p:cNvPr>
          <p:cNvSpPr>
            <a:spLocks noGrp="1"/>
          </p:cNvSpPr>
          <p:nvPr>
            <p:ph type="title"/>
          </p:nvPr>
        </p:nvSpPr>
        <p:spPr>
          <a:xfrm>
            <a:off x="76200" y="-2444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45F38F9E-64D5-E04E-ED9E-3614C50512FE}"/>
              </a:ext>
            </a:extLst>
          </p:cNvPr>
          <p:cNvSpPr>
            <a:spLocks noGrp="1"/>
          </p:cNvSpPr>
          <p:nvPr>
            <p:ph idx="1"/>
          </p:nvPr>
        </p:nvSpPr>
        <p:spPr>
          <a:xfrm>
            <a:off x="74725" y="785270"/>
            <a:ext cx="12037961" cy="5792511"/>
          </a:xfrm>
        </p:spPr>
        <p:txBody>
          <a:bodyPr vert="horz" lIns="91440" tIns="45720" rIns="91440" bIns="45720" rtlCol="0" anchor="t">
            <a:noAutofit/>
          </a:bodyPr>
          <a:lstStyle/>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complete time and activity reports, or other reports as requested by the State.</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determine how many cases the Contractor shall review at any one time, but all cases received by the Contractor must have all actions completed and be returned to the DDB’s workflow of cases within forty-eight (48) hours after receipt. Standards of promptness and workflow assignments shall be determined by the DDB. At the discretion of the DDB, cases may be removed from the Contractor’s queue prior to the Contractor’s completion of work. </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maintain all consultation services at 95% accuracy, as demonstrated by the case review and evaluation performed by Social Security Administration. The case review commonly referred to as the Disability Quality Branch (“DQB”) review consists of all levels of cases. Only Group I errors (decision and documentary, not referring to onset) defined as significant medical decision or documentation deficiencies will affect the computation of this accuracy rate. </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provide, at the Contractor’s own expense, any supplies required to perform the consultation services beyond the equipment provided by the SSA. </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attend, or view, training developed by SSA or DDB. The parties agree that should the Contractor be required to attend training sessions, attendance at each hour of training will be paid at the rate equal to the completion of two (2) cases. </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also provide training to the State as agreed upon by the Contractor and the State. The parties agree that should the Contractor provide training, each hour of training provided shall be paid at the rate equal to the completion of two (2) cases.</a:t>
            </a:r>
            <a:endPar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defRPr/>
            </a:pPr>
            <a:r>
              <a:rPr kumimoji="0" lang="en-US" sz="14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Calibri" panose="020F0502020204030204" pitchFamily="34" charset="0"/>
              </a:rPr>
              <a:t>The Contractor shall comply with all State and Federal statutes, rules and regulations and all rules and regulations of the State relative to the review and evaluation of claims for Social Security Disability benefits. </a:t>
            </a:r>
          </a:p>
          <a:p>
            <a:pPr lvl="1">
              <a:lnSpc>
                <a:spcPct val="107000"/>
              </a:lnSpc>
              <a:spcAft>
                <a:spcPts val="800"/>
              </a:spcAft>
              <a:defRPr/>
            </a:pPr>
            <a:r>
              <a:rPr lang="en-US" sz="1400" b="1" dirty="0">
                <a:solidFill>
                  <a:prstClr val="white"/>
                </a:solidFill>
                <a:latin typeface="Calibri" panose="020F0502020204030204" pitchFamily="34" charset="0"/>
                <a:ea typeface="Calibri" panose="020F0502020204030204" pitchFamily="34" charset="0"/>
                <a:cs typeface="Calibri" panose="020F0502020204030204" pitchFamily="34" charset="0"/>
              </a:rPr>
              <a:t>SOW continued on </a:t>
            </a:r>
            <a:r>
              <a:rPr lang="en-US" sz="1400" b="1" dirty="0" err="1">
                <a:solidFill>
                  <a:prstClr val="white"/>
                </a:solidFill>
                <a:latin typeface="Calibri" panose="020F0502020204030204" pitchFamily="34" charset="0"/>
                <a:ea typeface="Calibri" panose="020F0502020204030204" pitchFamily="34" charset="0"/>
                <a:cs typeface="Calibri" panose="020F0502020204030204" pitchFamily="34" charset="0"/>
              </a:rPr>
              <a:t>Att</a:t>
            </a:r>
            <a:r>
              <a:rPr lang="en-US" sz="1400" b="1" dirty="0">
                <a:solidFill>
                  <a:prstClr val="white"/>
                </a:solidFill>
                <a:latin typeface="Calibri" panose="020F0502020204030204" pitchFamily="34" charset="0"/>
                <a:ea typeface="Calibri" panose="020F0502020204030204" pitchFamily="34" charset="0"/>
                <a:cs typeface="Calibri" panose="020F0502020204030204" pitchFamily="34" charset="0"/>
              </a:rPr>
              <a:t> O of RFP. </a:t>
            </a:r>
            <a:endParaRPr kumimoji="0" lang="en-US" sz="1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indent="0">
              <a:lnSpc>
                <a:spcPct val="114999"/>
              </a:lnSpc>
              <a:buNone/>
            </a:pPr>
            <a:endParaRPr lang="en-US" sz="900" u="none" strike="noStrike"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63208D62-50FE-1981-BD23-4B11C5AB4D74}"/>
              </a:ext>
            </a:extLst>
          </p:cNvPr>
          <p:cNvSpPr>
            <a:spLocks noGrp="1"/>
          </p:cNvSpPr>
          <p:nvPr>
            <p:ph type="sldNum" sz="quarter" idx="12"/>
          </p:nvPr>
        </p:nvSpPr>
        <p:spPr/>
        <p:txBody>
          <a:bodyPr/>
          <a:lstStyle/>
          <a:p>
            <a:fld id="{38348EF0-853B-401D-A8F2-35F7EA05162D}" type="slidenum">
              <a:rPr lang="en-US" smtClean="0"/>
              <a:t>31</a:t>
            </a:fld>
            <a:endParaRPr lang="en-US"/>
          </a:p>
        </p:txBody>
      </p:sp>
    </p:spTree>
    <p:extLst>
      <p:ext uri="{BB962C8B-B14F-4D97-AF65-F5344CB8AC3E}">
        <p14:creationId xmlns:p14="http://schemas.microsoft.com/office/powerpoint/2010/main" val="3623663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p:txBody>
          <a:bodyPr vert="horz" lIns="91440" tIns="45720" rIns="91440" bIns="45720" rtlCol="0" anchor="t">
            <a:normAutofit/>
          </a:bodyPr>
          <a:lstStyle/>
          <a:p>
            <a:r>
              <a:rPr lang="en-US" sz="2400">
                <a:latin typeface="Franklin Gothic Book"/>
                <a:ea typeface="Calibri"/>
                <a:cs typeface="Calibri"/>
              </a:rPr>
              <a:t>The term of the contract shall be for a period of four (4) years from the date of contract execution. There may be a two (2) year renewal for a total of six (6) years at the State’s option.</a:t>
            </a: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fld id="{38348EF0-853B-401D-A8F2-35F7EA05162D}" type="slidenum">
              <a:rPr lang="en-US" smtClean="0"/>
              <a:t>32</a:t>
            </a:fld>
            <a:endParaRPr lang="en-US"/>
          </a:p>
        </p:txBody>
      </p:sp>
    </p:spTree>
    <p:extLst>
      <p:ext uri="{BB962C8B-B14F-4D97-AF65-F5344CB8AC3E}">
        <p14:creationId xmlns:p14="http://schemas.microsoft.com/office/powerpoint/2010/main" val="39123754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p:txBody>
          <a:bodyPr/>
          <a:lstStyle/>
          <a:p>
            <a:r>
              <a:rPr lang="en-US"/>
              <a:t>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fld id="{38348EF0-853B-401D-A8F2-35F7EA05162D}" type="slidenum">
              <a:rPr lang="en-US" smtClean="0"/>
              <a:t>33</a:t>
            </a:fld>
            <a:endParaRPr lang="en-US"/>
          </a:p>
        </p:txBody>
      </p:sp>
      <p:graphicFrame>
        <p:nvGraphicFramePr>
          <p:cNvPr id="7" name="Table 6">
            <a:extLst>
              <a:ext uri="{FF2B5EF4-FFF2-40B4-BE49-F238E27FC236}">
                <a16:creationId xmlns:a16="http://schemas.microsoft.com/office/drawing/2014/main" id="{58DE20B1-5DAC-9532-602A-575CFFF650A1}"/>
              </a:ext>
            </a:extLst>
          </p:cNvPr>
          <p:cNvGraphicFramePr>
            <a:graphicFrameLocks noGrp="1"/>
          </p:cNvGraphicFramePr>
          <p:nvPr>
            <p:extLst>
              <p:ext uri="{D42A27DB-BD31-4B8C-83A1-F6EECF244321}">
                <p14:modId xmlns:p14="http://schemas.microsoft.com/office/powerpoint/2010/main" val="993679620"/>
              </p:ext>
            </p:extLst>
          </p:nvPr>
        </p:nvGraphicFramePr>
        <p:xfrm>
          <a:off x="3323089" y="1408176"/>
          <a:ext cx="5545822" cy="4777931"/>
        </p:xfrm>
        <a:graphic>
          <a:graphicData uri="http://schemas.openxmlformats.org/drawingml/2006/table">
            <a:tbl>
              <a:tblPr>
                <a:tableStyleId>{D7AC3CCA-C797-4891-BE02-D94E43425B78}</a:tableStyleId>
              </a:tblPr>
              <a:tblGrid>
                <a:gridCol w="3100565">
                  <a:extLst>
                    <a:ext uri="{9D8B030D-6E8A-4147-A177-3AD203B41FA5}">
                      <a16:colId xmlns:a16="http://schemas.microsoft.com/office/drawing/2014/main" val="2599268702"/>
                    </a:ext>
                  </a:extLst>
                </a:gridCol>
                <a:gridCol w="2445257">
                  <a:extLst>
                    <a:ext uri="{9D8B030D-6E8A-4147-A177-3AD203B41FA5}">
                      <a16:colId xmlns:a16="http://schemas.microsoft.com/office/drawing/2014/main" val="3209054405"/>
                    </a:ext>
                  </a:extLst>
                </a:gridCol>
              </a:tblGrid>
              <a:tr h="682554">
                <a:tc>
                  <a:txBody>
                    <a:bodyPr/>
                    <a:lstStyle/>
                    <a:p>
                      <a:pPr marL="0" marR="0" algn="ctr">
                        <a:buNone/>
                      </a:pPr>
                      <a:r>
                        <a:rPr lang="en-US" sz="1100" dirty="0">
                          <a:effectLst/>
                        </a:rPr>
                        <a:t>Activity</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a:effectLst/>
                        </a:rPr>
                        <a:t>Date</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3513170012"/>
                  </a:ext>
                </a:extLst>
              </a:tr>
              <a:tr h="255961">
                <a:tc>
                  <a:txBody>
                    <a:bodyPr/>
                    <a:lstStyle/>
                    <a:p>
                      <a:pPr marL="0" marR="0">
                        <a:buNone/>
                      </a:pPr>
                      <a:r>
                        <a:rPr lang="en-US" sz="1100" spc="-10" dirty="0">
                          <a:effectLst/>
                        </a:rPr>
                        <a:t>Issue of solicitation </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a:effectLst/>
                        </a:rPr>
                        <a:t>July 15, 2026</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3360778590"/>
                  </a:ext>
                </a:extLst>
              </a:tr>
              <a:tr h="597242">
                <a:tc>
                  <a:txBody>
                    <a:bodyPr/>
                    <a:lstStyle/>
                    <a:p>
                      <a:pPr marL="0" marR="0">
                        <a:buNone/>
                      </a:pPr>
                      <a:r>
                        <a:rPr lang="en-US" sz="1100">
                          <a:effectLst/>
                        </a:rPr>
                        <a:t>Pre-Proposal Conference</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July 30, 2026</a:t>
                      </a:r>
                    </a:p>
                    <a:p>
                      <a:pPr marL="0" marR="0" algn="ctr">
                        <a:buNone/>
                      </a:pPr>
                      <a:r>
                        <a:rPr lang="en-US" sz="1100" dirty="0">
                          <a:effectLst/>
                        </a:rPr>
                        <a:t>at 9:30 AM Eastern Time</a:t>
                      </a:r>
                    </a:p>
                    <a:p>
                      <a:pPr marL="0" marR="0" algn="ctr">
                        <a:buNone/>
                      </a:pPr>
                      <a:r>
                        <a:rPr lang="en-US" sz="1100" dirty="0">
                          <a:effectLst/>
                        </a:rPr>
                        <a:t>See Section 1.6</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2853679926"/>
                  </a:ext>
                </a:extLst>
              </a:tr>
              <a:tr h="426602">
                <a:tc>
                  <a:txBody>
                    <a:bodyPr/>
                    <a:lstStyle/>
                    <a:p>
                      <a:pPr marL="0" marR="0">
                        <a:buNone/>
                      </a:pPr>
                      <a:r>
                        <a:rPr lang="en-US" sz="1100" dirty="0">
                          <a:effectLst/>
                        </a:rPr>
                        <a:t>Deadline to Submit Written Questions</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August 5, 2026</a:t>
                      </a:r>
                    </a:p>
                    <a:p>
                      <a:pPr marL="0" marR="0" algn="ctr">
                        <a:buNone/>
                      </a:pPr>
                      <a:r>
                        <a:rPr lang="en-US" sz="1100" dirty="0">
                          <a:effectLst/>
                        </a:rPr>
                        <a:t>by 3:00 PM Eastern Time</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2384056238"/>
                  </a:ext>
                </a:extLst>
              </a:tr>
              <a:tr h="255961">
                <a:tc>
                  <a:txBody>
                    <a:bodyPr/>
                    <a:lstStyle/>
                    <a:p>
                      <a:pPr marL="0" marR="0">
                        <a:buNone/>
                      </a:pPr>
                      <a:r>
                        <a:rPr lang="en-US" sz="1100">
                          <a:effectLst/>
                        </a:rPr>
                        <a:t>Response to Written Questions/Amendments</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August 12, 2026</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1070711698"/>
                  </a:ext>
                </a:extLst>
              </a:tr>
              <a:tr h="426602">
                <a:tc>
                  <a:txBody>
                    <a:bodyPr/>
                    <a:lstStyle/>
                    <a:p>
                      <a:pPr marL="0" marR="0">
                        <a:buNone/>
                      </a:pPr>
                      <a:r>
                        <a:rPr lang="en-US" sz="1100">
                          <a:effectLst/>
                        </a:rPr>
                        <a:t>Submission Due Date/Time </a:t>
                      </a:r>
                    </a:p>
                    <a:p>
                      <a:pPr marL="0" marR="0">
                        <a:buNone/>
                      </a:pPr>
                      <a:r>
                        <a:rPr lang="en-US" sz="1100">
                          <a:effectLst/>
                        </a:rPr>
                        <a:t> </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August 26, 2026 </a:t>
                      </a:r>
                    </a:p>
                    <a:p>
                      <a:pPr marL="0" marR="0" algn="ctr">
                        <a:buNone/>
                      </a:pPr>
                      <a:r>
                        <a:rPr lang="en-US" sz="1100" dirty="0">
                          <a:effectLst/>
                        </a:rPr>
                        <a:t>by 3:00 PM Eastern Time</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745300643"/>
                  </a:ext>
                </a:extLst>
              </a:tr>
              <a:tr h="426602">
                <a:tc>
                  <a:txBody>
                    <a:bodyPr/>
                    <a:lstStyle/>
                    <a:p>
                      <a:pPr marL="0" marR="0">
                        <a:buNone/>
                      </a:pPr>
                      <a:r>
                        <a:rPr lang="en-US" sz="1100" dirty="0">
                          <a:effectLst/>
                        </a:rPr>
                        <a:t>Submission of Reference Check Forms to State</a:t>
                      </a:r>
                    </a:p>
                    <a:p>
                      <a:pPr marL="0" marR="0">
                        <a:buNone/>
                      </a:pPr>
                      <a:r>
                        <a:rPr lang="en-US" sz="1100" dirty="0">
                          <a:effectLst/>
                        </a:rPr>
                        <a:t> </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August 26, 2026</a:t>
                      </a:r>
                    </a:p>
                    <a:p>
                      <a:pPr marL="0" marR="0" algn="ctr">
                        <a:buNone/>
                      </a:pPr>
                      <a:r>
                        <a:rPr lang="en-US" sz="1100" dirty="0">
                          <a:effectLst/>
                        </a:rPr>
                        <a:t>by 3:00 PM Eastern Time</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4111288375"/>
                  </a:ext>
                </a:extLst>
              </a:tr>
              <a:tr h="426602">
                <a:tc gridSpan="2">
                  <a:txBody>
                    <a:bodyPr/>
                    <a:lstStyle/>
                    <a:p>
                      <a:pPr marL="0" marR="0" algn="ctr">
                        <a:buNone/>
                      </a:pPr>
                      <a:r>
                        <a:rPr lang="en-US" sz="1100" dirty="0">
                          <a:effectLst/>
                        </a:rPr>
                        <a:t>The dates for the following activities are target dates only.  These activities may be completed earlier or later than the date shown.</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tc>
                <a:tc hMerge="1">
                  <a:txBody>
                    <a:bodyPr/>
                    <a:lstStyle/>
                    <a:p>
                      <a:endParaRPr lang="en-US"/>
                    </a:p>
                  </a:txBody>
                  <a:tcPr/>
                </a:tc>
                <a:extLst>
                  <a:ext uri="{0D108BD9-81ED-4DB2-BD59-A6C34878D82A}">
                    <a16:rowId xmlns:a16="http://schemas.microsoft.com/office/drawing/2014/main" val="3195179466"/>
                  </a:ext>
                </a:extLst>
              </a:tr>
              <a:tr h="255961">
                <a:tc>
                  <a:txBody>
                    <a:bodyPr/>
                    <a:lstStyle/>
                    <a:p>
                      <a:pPr marL="0" marR="0">
                        <a:buNone/>
                      </a:pPr>
                      <a:r>
                        <a:rPr lang="en-US" sz="1100">
                          <a:effectLst/>
                        </a:rPr>
                        <a:t>Proposal Evaluation</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September 1, 2026</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757992854"/>
                  </a:ext>
                </a:extLst>
              </a:tr>
              <a:tr h="255961">
                <a:tc>
                  <a:txBody>
                    <a:bodyPr/>
                    <a:lstStyle/>
                    <a:p>
                      <a:pPr marL="0" marR="0">
                        <a:buNone/>
                      </a:pPr>
                      <a:r>
                        <a:rPr lang="en-US" sz="1100">
                          <a:effectLst/>
                        </a:rPr>
                        <a:t>Proposal Discussions/Clarifications (if necessary)</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buNone/>
                      </a:pPr>
                      <a:r>
                        <a:rPr lang="en-US" sz="1100" dirty="0">
                          <a:effectLst/>
                        </a:rPr>
                        <a:t>                    September 2, 2026</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3652809869"/>
                  </a:ext>
                </a:extLst>
              </a:tr>
              <a:tr h="255961">
                <a:tc>
                  <a:txBody>
                    <a:bodyPr/>
                    <a:lstStyle/>
                    <a:p>
                      <a:pPr marL="0" marR="0">
                        <a:buNone/>
                      </a:pPr>
                      <a:r>
                        <a:rPr lang="en-US" sz="1100">
                          <a:effectLst/>
                        </a:rPr>
                        <a:t>Oral Presentations (if necessary)</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a:effectLst/>
                        </a:rPr>
                        <a:t>September 07, 2026</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2954730129"/>
                  </a:ext>
                </a:extLst>
              </a:tr>
              <a:tr h="255961">
                <a:tc>
                  <a:txBody>
                    <a:bodyPr/>
                    <a:lstStyle/>
                    <a:p>
                      <a:pPr marL="0" marR="0">
                        <a:buNone/>
                      </a:pPr>
                      <a:r>
                        <a:rPr lang="en-US" sz="1100">
                          <a:effectLst/>
                        </a:rPr>
                        <a:t>Best and Final Offers (if necessary)</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a:effectLst/>
                        </a:rPr>
                        <a:t>September 07, 2026</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2504438442"/>
                  </a:ext>
                </a:extLst>
              </a:tr>
              <a:tr h="255961">
                <a:tc>
                  <a:txBody>
                    <a:bodyPr/>
                    <a:lstStyle/>
                    <a:p>
                      <a:pPr marL="0" marR="0">
                        <a:buNone/>
                      </a:pPr>
                      <a:r>
                        <a:rPr lang="en-US" sz="1100">
                          <a:effectLst/>
                        </a:rPr>
                        <a:t>Award Recommendation</a:t>
                      </a:r>
                      <a:endParaRPr lang="en-US" sz="1100">
                        <a:effectLst/>
                        <a:latin typeface="Courier"/>
                        <a:ea typeface="Times New Roman" panose="02020603050405020304" pitchFamily="18" charset="0"/>
                        <a:cs typeface="Times New Roman" panose="02020603050405020304" pitchFamily="18" charset="0"/>
                      </a:endParaRPr>
                    </a:p>
                  </a:txBody>
                  <a:tcPr marL="42660" marR="42660" marT="42660" marB="42660" anchor="ctr"/>
                </a:tc>
                <a:tc>
                  <a:txBody>
                    <a:bodyPr/>
                    <a:lstStyle/>
                    <a:p>
                      <a:pPr marL="0" marR="0" algn="ctr">
                        <a:buNone/>
                      </a:pPr>
                      <a:r>
                        <a:rPr lang="en-US" sz="1100" dirty="0">
                          <a:effectLst/>
                        </a:rPr>
                        <a:t>September 22, 2026</a:t>
                      </a:r>
                      <a:endParaRPr lang="en-US" sz="1100" dirty="0">
                        <a:effectLst/>
                        <a:latin typeface="Courier"/>
                        <a:ea typeface="Times New Roman" panose="02020603050405020304" pitchFamily="18" charset="0"/>
                        <a:cs typeface="Times New Roman" panose="02020603050405020304" pitchFamily="18" charset="0"/>
                      </a:endParaRPr>
                    </a:p>
                  </a:txBody>
                  <a:tcPr marL="42660" marR="42660" marT="42660" marB="42660" anchor="ctr"/>
                </a:tc>
                <a:extLst>
                  <a:ext uri="{0D108BD9-81ED-4DB2-BD59-A6C34878D82A}">
                    <a16:rowId xmlns:a16="http://schemas.microsoft.com/office/drawing/2014/main" val="2187100939"/>
                  </a:ext>
                </a:extLst>
              </a:tr>
            </a:tbl>
          </a:graphicData>
        </a:graphic>
      </p:graphicFrame>
    </p:spTree>
    <p:extLst>
      <p:ext uri="{BB962C8B-B14F-4D97-AF65-F5344CB8AC3E}">
        <p14:creationId xmlns:p14="http://schemas.microsoft.com/office/powerpoint/2010/main" val="29948300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fld id="{38348EF0-853B-401D-A8F2-35F7EA05162D}" type="slidenum">
              <a:rPr lang="en-US" smtClean="0"/>
              <a:t>34</a:t>
            </a:fld>
            <a:endParaRPr lang="en-US"/>
          </a:p>
        </p:txBody>
      </p:sp>
      <p:pic>
        <p:nvPicPr>
          <p:cNvPr id="6" name="Picture 5">
            <a:extLst>
              <a:ext uri="{FF2B5EF4-FFF2-40B4-BE49-F238E27FC236}">
                <a16:creationId xmlns:a16="http://schemas.microsoft.com/office/drawing/2014/main" id="{04E0C5CC-7B16-4AD3-CD8F-7F0BE4AA9070}"/>
              </a:ext>
            </a:extLst>
          </p:cNvPr>
          <p:cNvPicPr>
            <a:picLocks noChangeAspect="1"/>
          </p:cNvPicPr>
          <p:nvPr/>
        </p:nvPicPr>
        <p:blipFill>
          <a:blip r:embed="rId2"/>
          <a:stretch>
            <a:fillRect/>
          </a:stretch>
        </p:blipFill>
        <p:spPr>
          <a:xfrm>
            <a:off x="3338127" y="2061971"/>
            <a:ext cx="5515745" cy="2734057"/>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fld id="{38348EF0-853B-401D-A8F2-35F7EA05162D}" type="slidenum">
              <a:rPr lang="en-US" smtClean="0"/>
              <a:t>35</a:t>
            </a:fld>
            <a:endParaRPr lang="en-US"/>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1901031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a:bodyPr>
          <a:lstStyle/>
          <a:p>
            <a:r>
              <a:rPr lang="en-US" dirty="0">
                <a:latin typeface="Franklin Gothic Book"/>
                <a:cs typeface="Times New Roman"/>
              </a:rPr>
              <a:t>General Information</a:t>
            </a:r>
          </a:p>
          <a:p>
            <a:r>
              <a:rPr lang="en-US" dirty="0">
                <a:latin typeface="Franklin Gothic Book"/>
                <a:cs typeface="Times New Roman"/>
              </a:rPr>
              <a:t>Proposal Preparation</a:t>
            </a:r>
          </a:p>
          <a:p>
            <a:pPr lvl="0"/>
            <a:r>
              <a:rPr lang="en-US" dirty="0">
                <a:latin typeface="Franklin Gothic Book"/>
                <a:cs typeface="Times New Roman"/>
              </a:rPr>
              <a:t>Evaluation Criteria</a:t>
            </a:r>
          </a:p>
          <a:p>
            <a:pPr lvl="0"/>
            <a:r>
              <a:rPr lang="en-US" dirty="0">
                <a:latin typeface="Franklin Gothic Book"/>
                <a:cs typeface="Times New Roman"/>
              </a:rPr>
              <a:t>Indiana Veteran Owned Small Business Enterprises (IVOSB)</a:t>
            </a:r>
          </a:p>
          <a:p>
            <a:pPr lvl="0"/>
            <a:r>
              <a:rPr lang="en-US" dirty="0">
                <a:latin typeface="Franklin Gothic Book"/>
                <a:cs typeface="Times New Roman"/>
              </a:rPr>
              <a:t>Submission Requirements</a:t>
            </a:r>
          </a:p>
          <a:p>
            <a:pPr lvl="1">
              <a:buFont typeface="Arial" panose="02070309020205020404" pitchFamily="49" charset="0"/>
              <a:buChar char="•"/>
            </a:pPr>
            <a:r>
              <a:rPr lang="en-US" dirty="0"/>
              <a:t>Optional Forms/Documents</a:t>
            </a:r>
          </a:p>
          <a:p>
            <a:pPr lvl="1">
              <a:buFont typeface="Arial" panose="02070309020205020404" pitchFamily="49" charset="0"/>
              <a:buChar char="•"/>
            </a:pPr>
            <a:r>
              <a:rPr lang="en-US" dirty="0"/>
              <a:t>Required Forms/Documents</a:t>
            </a:r>
          </a:p>
          <a:p>
            <a:pPr lvl="0"/>
            <a:r>
              <a:rPr lang="en-US" dirty="0">
                <a:latin typeface="Franklin Gothic Book"/>
                <a:cs typeface="Times New Roman"/>
              </a:rPr>
              <a:t>Additional Information</a:t>
            </a:r>
          </a:p>
          <a:p>
            <a:pPr lvl="0"/>
            <a:r>
              <a:rPr lang="en-US" dirty="0">
                <a:latin typeface="Franklin Gothic Book"/>
                <a:cs typeface="Times New Roman"/>
              </a:rPr>
              <a:t>Questions (</a:t>
            </a:r>
            <a:r>
              <a:rPr lang="en-US" u="sng" dirty="0">
                <a:latin typeface="Franklin Gothic Book"/>
                <a:cs typeface="Times New Roman"/>
              </a:rPr>
              <a:t>Attachment G</a:t>
            </a:r>
            <a:r>
              <a:rPr lang="en-US" dirty="0">
                <a:latin typeface="Franklin Gothic Book"/>
                <a:cs typeface="Times New Roman"/>
              </a:rPr>
              <a:t>)</a:t>
            </a:r>
          </a:p>
          <a:p>
            <a:pPr lvl="1"/>
            <a:endParaRPr lang="en-US" dirty="0"/>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a:p>
        </p:txBody>
      </p:sp>
    </p:spTree>
    <p:extLst>
      <p:ext uri="{BB962C8B-B14F-4D97-AF65-F5344CB8AC3E}">
        <p14:creationId xmlns:p14="http://schemas.microsoft.com/office/powerpoint/2010/main" val="4063295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a:latin typeface="Franklin Gothic Book"/>
                <a:cs typeface="Times New Roman"/>
              </a:rPr>
              <a:t>Attachment I</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The form is optional but must be submitted to </a:t>
            </a:r>
            <a:r>
              <a:rPr lang="en-US">
                <a:latin typeface="Franklin Gothic Book"/>
                <a:cs typeface="Times New Roman"/>
                <a:hlinkClick r:id="rId3"/>
              </a:rPr>
              <a:t>rfp@idoa.in.gov</a:t>
            </a:r>
            <a:r>
              <a:rPr lang="en-US">
                <a:latin typeface="Franklin Gothic Book"/>
                <a:cs typeface="Times New Roman"/>
              </a:rPr>
              <a:t> by the date and time specified in the documents for each solicitation.</a:t>
            </a:r>
          </a:p>
          <a:p>
            <a:r>
              <a:rPr lang="en-US">
                <a:latin typeface="Franklin Gothic Book"/>
                <a:cs typeface="Times New Roman"/>
              </a:rPr>
              <a:t>Potential Respondents are encouraged to submit any questions pertaining to a solicitation via the Question/Inquiry process, using </a:t>
            </a:r>
            <a:r>
              <a:rPr lang="en-US" u="sng">
                <a:latin typeface="Franklin Gothic Book"/>
                <a:cs typeface="Times New Roman"/>
              </a:rPr>
              <a:t>Attachment G</a:t>
            </a:r>
            <a:r>
              <a:rPr lang="en-US" b="1">
                <a:latin typeface="Franklin Gothic Book"/>
                <a:cs typeface="Times New Roman"/>
              </a:rPr>
              <a:t>. </a:t>
            </a:r>
            <a:endParaRPr lang="en-US">
              <a:latin typeface="Franklin Gothic Book"/>
              <a:cs typeface="Times New Roman"/>
            </a:endParaRPr>
          </a:p>
          <a:p>
            <a:r>
              <a:rPr lang="en-US">
                <a:solidFill>
                  <a:srgbClr val="FFCC00"/>
                </a:solidFill>
                <a:latin typeface="Franklin Gothic Book"/>
                <a:cs typeface="Times New Roman"/>
              </a:rPr>
              <a:t>Specific deadlines for each event are listed in the published solicitation document(s) (RFx Main Document).</a:t>
            </a:r>
            <a:endParaRPr lang="en-US">
              <a:latin typeface="Franklin Gothic Book"/>
              <a:cs typeface="Times New Roman"/>
            </a:endParaRPr>
          </a:p>
          <a:p>
            <a:endParaRPr lang="en-US"/>
          </a:p>
          <a:p>
            <a:endParaRPr lang="en-US"/>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a:latin typeface="Franklin Gothic Book"/>
                <a:cs typeface="Times New Roman"/>
              </a:rPr>
              <a:t>Additional forms may also be required depending on the event.</a:t>
            </a:r>
          </a:p>
          <a:p>
            <a:r>
              <a:rPr lang="en-US" b="1">
                <a:latin typeface="Franklin Gothic Book"/>
                <a:cs typeface="Times New Roman"/>
              </a:rPr>
              <a:t>Use the templates </a:t>
            </a:r>
            <a:r>
              <a:rPr lang="en-US">
                <a:latin typeface="Franklin Gothic Book"/>
                <a:cs typeface="Times New Roman"/>
              </a:rPr>
              <a:t>provided for all responses and </a:t>
            </a:r>
            <a:r>
              <a:rPr lang="en-US" b="1" u="sng">
                <a:latin typeface="Franklin Gothic Book"/>
                <a:cs typeface="Times New Roman"/>
              </a:rPr>
              <a:t>do not alter </a:t>
            </a:r>
            <a:r>
              <a:rPr lang="en-US">
                <a:latin typeface="Franklin Gothic Book"/>
                <a:cs typeface="Times New Roman"/>
              </a:rPr>
              <a:t>any templates.</a:t>
            </a:r>
          </a:p>
          <a:p>
            <a:r>
              <a:rPr lang="en-US"/>
              <a:t>Responses must be submitted per the RFP instructions. See RFP Sections 1.8 and 2.1 for additional details. Late submissions, emailed or hand-delivered submissions will not be accepted.</a:t>
            </a:r>
          </a:p>
          <a:p>
            <a:pPr marL="0" indent="0">
              <a:buNone/>
            </a:pPr>
            <a:r>
              <a:rPr lang="en-US"/>
              <a:t>Please see the Key Dates section (RFP Main Document) of each solicitation to confirm due dates for these items.</a:t>
            </a:r>
          </a:p>
          <a:p>
            <a:pPr marL="0" indent="0">
              <a:buNone/>
            </a:pPr>
            <a:endParaRPr lang="en-US"/>
          </a:p>
          <a:p>
            <a:endParaRPr lang="en-US"/>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dirty="0">
                <a:latin typeface="Franklin Gothic Book"/>
                <a:cs typeface="Times New Roman"/>
              </a:rPr>
              <a:t>Attachment C – Indiana Economic Impact Form</a:t>
            </a:r>
          </a:p>
          <a:p>
            <a:r>
              <a:rPr lang="en-US" dirty="0">
                <a:latin typeface="Franklin Gothic Book"/>
                <a:cs typeface="Times New Roman"/>
              </a:rPr>
              <a:t>Attachment D – Cost Proposal Template</a:t>
            </a:r>
          </a:p>
          <a:p>
            <a:r>
              <a:rPr lang="en-US" dirty="0">
                <a:latin typeface="Franklin Gothic Book"/>
                <a:cs typeface="Times New Roman"/>
              </a:rPr>
              <a:t>Attachment E – Business Proposal Template</a:t>
            </a:r>
          </a:p>
          <a:p>
            <a:r>
              <a:rPr lang="en-US" dirty="0">
                <a:latin typeface="Franklin Gothic Book"/>
                <a:cs typeface="Times New Roman"/>
              </a:rPr>
              <a:t>Attachment F – Technical Proposal Template</a:t>
            </a:r>
          </a:p>
          <a:p>
            <a:r>
              <a:rPr lang="en-US" dirty="0">
                <a:latin typeface="Franklin Gothic Book"/>
                <a:cs typeface="Times New Roman"/>
              </a:rPr>
              <a:t>Attachment H – Reference Check Forms</a:t>
            </a:r>
          </a:p>
          <a:p>
            <a:pPr lvl="1">
              <a:buFont typeface="Arial" panose="02070309020205020404" pitchFamily="49" charset="0"/>
              <a:buChar char="•"/>
            </a:pPr>
            <a:r>
              <a:rPr lang="en-US" dirty="0"/>
              <a:t>Must be completed by the reference and emailed directly to the State</a:t>
            </a:r>
          </a:p>
          <a:p>
            <a:r>
              <a:rPr lang="en-US" dirty="0">
                <a:latin typeface="Franklin Gothic Book"/>
                <a:cs typeface="Times New Roman"/>
              </a:rPr>
              <a:t>Attachment J – Attestation Form</a:t>
            </a:r>
            <a:endParaRPr lang="en-US" dirty="0"/>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a:latin typeface="Franklin Gothic Book"/>
                <a:cs typeface="Times New Roman"/>
              </a:rPr>
              <a:t>Summarize your ability and desire to supply the required services;</a:t>
            </a:r>
          </a:p>
          <a:p>
            <a:r>
              <a:rPr lang="en-US">
                <a:latin typeface="Franklin Gothic Book"/>
                <a:cs typeface="Times New Roman"/>
              </a:rPr>
              <a:t>Make sure the Executive Summary is signed by an authorized representative; </a:t>
            </a:r>
          </a:p>
          <a:p>
            <a:pPr lvl="1">
              <a:buFont typeface="Arial" panose="02070309020205020404" pitchFamily="49" charset="0"/>
              <a:buChar char="•"/>
            </a:pPr>
            <a:r>
              <a:rPr lang="en-US" b="1">
                <a:solidFill>
                  <a:srgbClr val="FFC000"/>
                </a:solidFill>
              </a:rPr>
              <a:t>Include your primary contact </a:t>
            </a:r>
          </a:p>
          <a:p>
            <a:r>
              <a:rPr lang="en-US">
                <a:latin typeface="Franklin Gothic Book"/>
                <a:cs typeface="Times New Roman"/>
              </a:rPr>
              <a:t>State your understanding of the respondent notification; and</a:t>
            </a:r>
          </a:p>
          <a:p>
            <a:r>
              <a:rPr lang="en-US">
                <a:latin typeface="Franklin Gothic Book"/>
                <a:cs typeface="Times New Roman"/>
              </a:rPr>
              <a:t>Indicate status regarding Secretary of State registration.</a:t>
            </a:r>
          </a:p>
          <a:p>
            <a:pPr marL="0" indent="0">
              <a:buNone/>
            </a:pPr>
            <a:r>
              <a:rPr lang="en-US">
                <a:latin typeface="Franklin Gothic Book"/>
                <a:cs typeface="Times New Roman"/>
              </a:rPr>
              <a:t>You may include additional “cover letter” information within the Executive Summary if desired.</a:t>
            </a:r>
          </a:p>
          <a:p>
            <a:endParaRPr lang="en-US"/>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a:t>The Attestation Form (</a:t>
            </a:r>
            <a:r>
              <a:rPr lang="en-US" u="sng"/>
              <a:t>Attachment J</a:t>
            </a:r>
            <a:r>
              <a:rPr lang="en-US"/>
              <a:t>) must be completed. </a:t>
            </a:r>
          </a:p>
          <a:p>
            <a:r>
              <a:rPr lang="en-US"/>
              <a:t>Mandatory Submission and Requirements</a:t>
            </a:r>
          </a:p>
          <a:p>
            <a:r>
              <a:rPr lang="en-US"/>
              <a:t>Confirm Mutual Understanding and Submission</a:t>
            </a:r>
          </a:p>
          <a:p>
            <a:r>
              <a:rPr lang="en-US"/>
              <a:t>Claim Clarification (Buy Indiana), if applicable </a:t>
            </a:r>
          </a:p>
          <a:p>
            <a:r>
              <a:rPr lang="en-US"/>
              <a:t>Subcontractors per RFP 2.3.10</a:t>
            </a:r>
          </a:p>
          <a:p>
            <a:r>
              <a:rPr lang="en-US"/>
              <a:t>Confidential / Redacted File Information</a:t>
            </a:r>
          </a:p>
          <a:p>
            <a:endParaRPr lang="en-US"/>
          </a:p>
          <a:p>
            <a:endParaRPr lang="en-US"/>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9a6da63-285d-4c19-b4ed-8e4e325f90f2">
      <Terms xmlns="http://schemas.microsoft.com/office/infopath/2007/PartnerControls"/>
    </lcf76f155ced4ddcb4097134ff3c332f>
    <TaxCatchAll xmlns="35bfc777-bb7c-4915-a2d5-108c461fcbd6" xsi:nil="true"/>
    <Agency xmlns="a9a6da63-285d-4c19-b4ed-8e4e325f90f2" xsi:nil="true"/>
    <AssignedTo xmlns="a9a6da63-285d-4c19-b4ed-8e4e325f90f2">
      <UserInfo>
        <DisplayName/>
        <AccountId xsi:nil="true"/>
        <AccountType/>
      </UserInfo>
    </AssignedTo>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422F8C9C8E5FC4F975AA875CBDC4DDB" ma:contentTypeVersion="15" ma:contentTypeDescription="Create a new document." ma:contentTypeScope="" ma:versionID="aa36ba830aced0df17844237355a9fa2">
  <xsd:schema xmlns:xsd="http://www.w3.org/2001/XMLSchema" xmlns:xs="http://www.w3.org/2001/XMLSchema" xmlns:p="http://schemas.microsoft.com/office/2006/metadata/properties" xmlns:ns2="a9a6da63-285d-4c19-b4ed-8e4e325f90f2" xmlns:ns3="35bfc777-bb7c-4915-a2d5-108c461fcbd6" targetNamespace="http://schemas.microsoft.com/office/2006/metadata/properties" ma:root="true" ma:fieldsID="6ba3008fdac2e5036f62839362cf21e3" ns2:_="" ns3:_="">
    <xsd:import namespace="a9a6da63-285d-4c19-b4ed-8e4e325f90f2"/>
    <xsd:import namespace="35bfc777-bb7c-4915-a2d5-108c461fcb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element ref="ns2:AssignedTo" minOccurs="0"/>
                <xsd:element ref="ns2:Agenc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6da63-285d-4c19-b4ed-8e4e325f90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a2675d46-00a0-495e-b90c-e7abf5d36b7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AssignedTo" ma:index="21" nillable="true" ma:displayName="Assigned To" ma:format="Dropdown" ma:list="UserInfo" ma:SharePointGroup="0" ma:internalName="AssignedT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gency" ma:index="22" nillable="true" ma:displayName="Agency" ma:format="Dropdown" ma:internalName="Agency">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fc777-bb7c-4915-a2d5-108c461fcbd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2aee3f9-51a7-4a69-8bcd-2207fcecd8e4}" ma:internalName="TaxCatchAll" ma:showField="CatchAllData" ma:web="35bfc777-bb7c-4915-a2d5-108c461fcb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C43F48-17C5-41C5-8A91-BC0649B6B170}">
  <ds:schemaRefs>
    <ds:schemaRef ds:uri="http://schemas.microsoft.com/sharepoint/v3/contenttype/forms"/>
  </ds:schemaRefs>
</ds:datastoreItem>
</file>

<file path=customXml/itemProps2.xml><?xml version="1.0" encoding="utf-8"?>
<ds:datastoreItem xmlns:ds="http://schemas.openxmlformats.org/officeDocument/2006/customXml" ds:itemID="{96CFD15F-ADCA-4D85-B8DB-B6DE06D7A43E}">
  <ds:schemaRef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http://purl.org/dc/terms/"/>
    <ds:schemaRef ds:uri="a9a6da63-285d-4c19-b4ed-8e4e325f90f2"/>
    <ds:schemaRef ds:uri="http://purl.org/dc/elements/1.1/"/>
    <ds:schemaRef ds:uri="http://schemas.microsoft.com/office/infopath/2007/PartnerControls"/>
    <ds:schemaRef ds:uri="35bfc777-bb7c-4915-a2d5-108c461fcbd6"/>
    <ds:schemaRef ds:uri="http://purl.org/dc/dcmitype/"/>
  </ds:schemaRefs>
</ds:datastoreItem>
</file>

<file path=customXml/itemProps3.xml><?xml version="1.0" encoding="utf-8"?>
<ds:datastoreItem xmlns:ds="http://schemas.openxmlformats.org/officeDocument/2006/customXml" ds:itemID="{F37860B1-3EC4-489C-B651-97EC93BCF282}">
  <ds:schemaRefs>
    <ds:schemaRef ds:uri="35bfc777-bb7c-4915-a2d5-108c461fcbd6"/>
    <ds:schemaRef ds:uri="a9a6da63-285d-4c19-b4ed-8e4e325f90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28</TotalTime>
  <Words>3248</Words>
  <Application>Microsoft Office PowerPoint</Application>
  <PresentationFormat>Widescreen</PresentationFormat>
  <Paragraphs>278</Paragraphs>
  <Slides>35</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Aptos</vt:lpstr>
      <vt:lpstr>Arial</vt:lpstr>
      <vt:lpstr>Calibri</vt:lpstr>
      <vt:lpstr>Courier</vt:lpstr>
      <vt:lpstr>Courier New</vt:lpstr>
      <vt:lpstr>Franklin Gothic Book</vt:lpstr>
      <vt:lpstr>Franklin Gothic Demi</vt:lpstr>
      <vt:lpstr>Wingdings</vt:lpstr>
      <vt:lpstr>Office Theme</vt:lpstr>
      <vt:lpstr>Welcome Welcome  </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Cost Proposal</vt:lpstr>
      <vt:lpstr>Cost Proposal</vt:lpstr>
      <vt:lpstr>Business Proposal </vt:lpstr>
      <vt:lpstr>Business Proposal </vt:lpstr>
      <vt:lpstr>Business Proposal</vt:lpstr>
      <vt:lpstr>Technical Proposal </vt:lpstr>
      <vt:lpstr>Optional Submission Forms/Documents </vt:lpstr>
      <vt:lpstr>Evaluation Criteria</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PowerPoint Presentation</vt:lpstr>
      <vt:lpstr>Purpose of the RFP</vt:lpstr>
      <vt:lpstr>Scope of Work</vt:lpstr>
      <vt:lpstr>Scope of Work</vt:lpstr>
      <vt:lpstr>Term</vt:lpstr>
      <vt:lpstr>Key Dates</vt:lpstr>
      <vt:lpstr>Evaluation Criteria</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Humbert, Alexis (IDOA)</cp:lastModifiedBy>
  <cp:revision>5</cp:revision>
  <cp:lastPrinted>2025-08-24T20:43:16Z</cp:lastPrinted>
  <dcterms:created xsi:type="dcterms:W3CDTF">2025-07-30T12:50:36Z</dcterms:created>
  <dcterms:modified xsi:type="dcterms:W3CDTF">2026-07-16T13:37:05Z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0x0101002422F8C9C8E5FC4F975AA875CBDC4DDB</vt:lpwstr>
  </property>
  <property fmtid="{D5CDD505-2E9C-101B-9397-08002B2CF9AE}" pid="3" name="MediaServiceImageTags">
    <vt:lpwstr/>
  </property>
</Properties>
</file>