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40"/>
  </p:notesMasterIdLst>
  <p:sldIdLst>
    <p:sldId id="343" r:id="rId5"/>
    <p:sldId id="360" r:id="rId6"/>
    <p:sldId id="366" r:id="rId7"/>
    <p:sldId id="367" r:id="rId8"/>
    <p:sldId id="368" r:id="rId9"/>
    <p:sldId id="400" r:id="rId10"/>
    <p:sldId id="399" r:id="rId11"/>
    <p:sldId id="370" r:id="rId12"/>
    <p:sldId id="371" r:id="rId13"/>
    <p:sldId id="372" r:id="rId14"/>
    <p:sldId id="373" r:id="rId15"/>
    <p:sldId id="378" r:id="rId16"/>
    <p:sldId id="379" r:id="rId17"/>
    <p:sldId id="374" r:id="rId18"/>
    <p:sldId id="375" r:id="rId19"/>
    <p:sldId id="376" r:id="rId20"/>
    <p:sldId id="377" r:id="rId21"/>
    <p:sldId id="398" r:id="rId22"/>
    <p:sldId id="380" r:id="rId23"/>
    <p:sldId id="389" r:id="rId24"/>
    <p:sldId id="391" r:id="rId25"/>
    <p:sldId id="392" r:id="rId26"/>
    <p:sldId id="394" r:id="rId27"/>
    <p:sldId id="396" r:id="rId28"/>
    <p:sldId id="397" r:id="rId29"/>
    <p:sldId id="401" r:id="rId30"/>
    <p:sldId id="412" r:id="rId31"/>
    <p:sldId id="403" r:id="rId32"/>
    <p:sldId id="405" r:id="rId33"/>
    <p:sldId id="406" r:id="rId34"/>
    <p:sldId id="411" r:id="rId35"/>
    <p:sldId id="407" r:id="rId36"/>
    <p:sldId id="408" r:id="rId37"/>
    <p:sldId id="409" r:id="rId38"/>
    <p:sldId id="410"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5E2B907-AB20-DADD-C76D-FEDC2FD123F3}" name="Timperman, Molly (IDOA)" initials="" userId="S::MoTimperman@idoa.IN.gov::84607682-cb00-4770-8045-052e74fb35cb" providerId="AD"/>
  <p188:author id="{9D18DA0F-99DB-94EC-9B46-3FEE5BE67362}" name="Clifton, Brandon" initials="CB" userId="S::BClifton@idoa.IN.gov::e629c1b3-baed-41e6-8648-3065f7920a56" providerId="AD"/>
  <p188:author id="{1A8B9540-5F66-EEBE-A4B3-6C53CFB0FC18}" name="Timperman, Molly (IDOA)" initials="TM" userId="S::motimperman@idoa.in.gov::84607682-cb00-4770-8045-052e74fb35cb" providerId="AD"/>
  <p188:author id="{33EACE8B-9FC6-6325-C16A-0A5DFEE7CCBC}" name="Shelby, Kate" initials="KS" userId="S::KaShelby@idoa.IN.gov::ad5e2485-0b62-416e-ba72-fbbc12051567" providerId="AD"/>
  <p188:author id="{18B36DDB-417B-0944-AA52-FF69AFBBC3A3}" name="Alexander, Angie" initials="AA" userId="S::AngAlexander@idoa.IN.gov::8c3ae4c6-11b8-4828-870b-fb090e47428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B426"/>
    <a:srgbClr val="A57D33"/>
    <a:srgbClr val="C5912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353EC3E-6771-450C-9649-A1F23784F3EC}" v="3" dt="2026-04-16T20:53:59.042"/>
    <p1510:client id="{A987E859-753E-4D7A-B715-48E54A4E3ACF}" v="1" dt="2026-04-17T14:21:04.302"/>
    <p1510:client id="{BAA87662-0E8F-E094-BF9C-33D1CA0C25AA}" v="151" dt="2026-04-16T14:44:16.25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798"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notesMaster" Target="notesMasters/notesMaster1.xml"/><Relationship Id="rId45"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microsoft.com/office/2018/10/relationships/authors" Target="authors.xml"/><Relationship Id="rId20" Type="http://schemas.openxmlformats.org/officeDocument/2006/relationships/slide" Target="slides/slide16.xml"/><Relationship Id="rId4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EDB6A8E-B22F-448E-80A2-D543E5E68F8C}" type="datetimeFigureOut">
              <a:rPr lang="en-US" smtClean="0"/>
              <a:t>7/15/2026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E9784C0-3D88-4219-A06B-BA4C2DE43837}" type="slidenum">
              <a:rPr lang="en-US" smtClean="0"/>
              <a:t>‹#›</a:t>
            </a:fld>
            <a:endParaRPr lang="en-US"/>
          </a:p>
        </p:txBody>
      </p:sp>
    </p:spTree>
    <p:extLst>
      <p:ext uri="{BB962C8B-B14F-4D97-AF65-F5344CB8AC3E}">
        <p14:creationId xmlns:p14="http://schemas.microsoft.com/office/powerpoint/2010/main" val="38838789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Key dates include: Issuance of the RFP, Deadline to submit the preproposal networking form and written questions, responses to questions/RFP amendments, deadline for submission of proposal (incl all required documents), deadline for submission of ref. check forms, and the anticipated time for preliminary award.</a:t>
            </a:r>
          </a:p>
        </p:txBody>
      </p:sp>
      <p:sp>
        <p:nvSpPr>
          <p:cNvPr id="4" name="Slide Number Placeholder 3"/>
          <p:cNvSpPr>
            <a:spLocks noGrp="1"/>
          </p:cNvSpPr>
          <p:nvPr>
            <p:ph type="sldNum" sz="quarter" idx="5"/>
          </p:nvPr>
        </p:nvSpPr>
        <p:spPr/>
        <p:txBody>
          <a:bodyPr/>
          <a:lstStyle/>
          <a:p>
            <a:fld id="{1E9784C0-3D88-4219-A06B-BA4C2DE43837}" type="slidenum">
              <a:rPr lang="en-US" smtClean="0"/>
              <a:t>3</a:t>
            </a:fld>
            <a:endParaRPr lang="en-US"/>
          </a:p>
        </p:txBody>
      </p:sp>
    </p:spTree>
    <p:extLst>
      <p:ext uri="{BB962C8B-B14F-4D97-AF65-F5344CB8AC3E}">
        <p14:creationId xmlns:p14="http://schemas.microsoft.com/office/powerpoint/2010/main" val="24990422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613C6B-617C-D514-9A6E-93336F37F4C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7F26F85-B5C4-9BBA-11A7-CB482E82858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E0362F2-E595-B2CA-BB5C-3E246748934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4724E98-AF50-157B-BFB2-15556979D8A3}"/>
              </a:ext>
            </a:extLst>
          </p:cNvPr>
          <p:cNvSpPr>
            <a:spLocks noGrp="1"/>
          </p:cNvSpPr>
          <p:nvPr>
            <p:ph type="sldNum" sz="quarter" idx="5"/>
          </p:nvPr>
        </p:nvSpPr>
        <p:spPr/>
        <p:txBody>
          <a:bodyPr/>
          <a:lstStyle/>
          <a:p>
            <a:fld id="{1E9784C0-3D88-4219-A06B-BA4C2DE43837}" type="slidenum">
              <a:rPr lang="en-US" smtClean="0"/>
              <a:t>35</a:t>
            </a:fld>
            <a:endParaRPr lang="en-US"/>
          </a:p>
        </p:txBody>
      </p:sp>
    </p:spTree>
    <p:extLst>
      <p:ext uri="{BB962C8B-B14F-4D97-AF65-F5344CB8AC3E}">
        <p14:creationId xmlns:p14="http://schemas.microsoft.com/office/powerpoint/2010/main" val="41312377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Potential Respondents = Both Primes and Subs.</a:t>
            </a:r>
          </a:p>
          <a:p>
            <a:endParaRPr lang="en-US"/>
          </a:p>
          <a:p>
            <a:r>
              <a:rPr lang="en-US"/>
              <a:t>Remember that only questions/answers provided in writing may be considered binding on the State.</a:t>
            </a:r>
          </a:p>
        </p:txBody>
      </p:sp>
      <p:sp>
        <p:nvSpPr>
          <p:cNvPr id="4" name="Slide Number Placeholder 3"/>
          <p:cNvSpPr>
            <a:spLocks noGrp="1"/>
          </p:cNvSpPr>
          <p:nvPr>
            <p:ph type="sldNum" sz="quarter" idx="5"/>
          </p:nvPr>
        </p:nvSpPr>
        <p:spPr/>
        <p:txBody>
          <a:bodyPr/>
          <a:lstStyle/>
          <a:p>
            <a:fld id="{1E9784C0-3D88-4219-A06B-BA4C2DE43837}" type="slidenum">
              <a:rPr lang="en-US" smtClean="0"/>
              <a:t>5</a:t>
            </a:fld>
            <a:endParaRPr lang="en-US"/>
          </a:p>
        </p:txBody>
      </p:sp>
    </p:spTree>
    <p:extLst>
      <p:ext uri="{BB962C8B-B14F-4D97-AF65-F5344CB8AC3E}">
        <p14:creationId xmlns:p14="http://schemas.microsoft.com/office/powerpoint/2010/main" val="17757336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spcBef>
                <a:spcPts val="1000"/>
              </a:spcBef>
            </a:pPr>
            <a:r>
              <a:rPr lang="en-US">
                <a:solidFill>
                  <a:schemeClr val="bg1"/>
                </a:solidFill>
              </a:rPr>
              <a:t>Cloud Questionnaire and Infrastructure Overview Forms</a:t>
            </a:r>
          </a:p>
          <a:p>
            <a:endParaRPr lang="en-US">
              <a:solidFill>
                <a:schemeClr val="bg1"/>
              </a:solidFill>
              <a:latin typeface="Calibri"/>
              <a:ea typeface="Calibri"/>
              <a:cs typeface="Calibri"/>
            </a:endParaRPr>
          </a:p>
        </p:txBody>
      </p:sp>
      <p:sp>
        <p:nvSpPr>
          <p:cNvPr id="4" name="Slide Number Placeholder 3"/>
          <p:cNvSpPr>
            <a:spLocks noGrp="1"/>
          </p:cNvSpPr>
          <p:nvPr>
            <p:ph type="sldNum" sz="quarter" idx="5"/>
          </p:nvPr>
        </p:nvSpPr>
        <p:spPr/>
        <p:txBody>
          <a:bodyPr/>
          <a:lstStyle/>
          <a:p>
            <a:fld id="{1E9784C0-3D88-4219-A06B-BA4C2DE43837}" type="slidenum">
              <a:rPr lang="en-US" smtClean="0"/>
              <a:t>7</a:t>
            </a:fld>
            <a:endParaRPr lang="en-US"/>
          </a:p>
        </p:txBody>
      </p:sp>
    </p:spTree>
    <p:extLst>
      <p:ext uri="{BB962C8B-B14F-4D97-AF65-F5344CB8AC3E}">
        <p14:creationId xmlns:p14="http://schemas.microsoft.com/office/powerpoint/2010/main" val="6264882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E9784C0-3D88-4219-A06B-BA4C2DE43837}" type="slidenum">
              <a:rPr lang="en-US" smtClean="0"/>
              <a:t>10</a:t>
            </a:fld>
            <a:endParaRPr lang="en-US"/>
          </a:p>
        </p:txBody>
      </p:sp>
    </p:spTree>
    <p:extLst>
      <p:ext uri="{BB962C8B-B14F-4D97-AF65-F5344CB8AC3E}">
        <p14:creationId xmlns:p14="http://schemas.microsoft.com/office/powerpoint/2010/main" val="31876657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(Total Cost in cell E8of the Cost Proposal)</a:t>
            </a:r>
          </a:p>
        </p:txBody>
      </p:sp>
      <p:sp>
        <p:nvSpPr>
          <p:cNvPr id="4" name="Slide Number Placeholder 3"/>
          <p:cNvSpPr>
            <a:spLocks noGrp="1"/>
          </p:cNvSpPr>
          <p:nvPr>
            <p:ph type="sldNum" sz="quarter" idx="5"/>
          </p:nvPr>
        </p:nvSpPr>
        <p:spPr/>
        <p:txBody>
          <a:bodyPr/>
          <a:lstStyle/>
          <a:p>
            <a:fld id="{1E9784C0-3D88-4219-A06B-BA4C2DE43837}" type="slidenum">
              <a:rPr lang="en-US" smtClean="0"/>
              <a:t>12</a:t>
            </a:fld>
            <a:endParaRPr lang="en-US"/>
          </a:p>
        </p:txBody>
      </p:sp>
    </p:spTree>
    <p:extLst>
      <p:ext uri="{BB962C8B-B14F-4D97-AF65-F5344CB8AC3E}">
        <p14:creationId xmlns:p14="http://schemas.microsoft.com/office/powerpoint/2010/main" val="42496813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E9784C0-3D88-4219-A06B-BA4C2DE43837}" type="slidenum">
              <a:rPr lang="en-US" smtClean="0"/>
              <a:t>15</a:t>
            </a:fld>
            <a:endParaRPr lang="en-US"/>
          </a:p>
        </p:txBody>
      </p:sp>
    </p:spTree>
    <p:extLst>
      <p:ext uri="{BB962C8B-B14F-4D97-AF65-F5344CB8AC3E}">
        <p14:creationId xmlns:p14="http://schemas.microsoft.com/office/powerpoint/2010/main" val="14780480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is an example of our typical eval criteria, but these can vary somewhat from event to event. Be sure to read the RFP carefully.</a:t>
            </a:r>
          </a:p>
        </p:txBody>
      </p:sp>
      <p:sp>
        <p:nvSpPr>
          <p:cNvPr id="4" name="Slide Number Placeholder 3"/>
          <p:cNvSpPr>
            <a:spLocks noGrp="1"/>
          </p:cNvSpPr>
          <p:nvPr>
            <p:ph type="sldNum" sz="quarter" idx="5"/>
          </p:nvPr>
        </p:nvSpPr>
        <p:spPr/>
        <p:txBody>
          <a:bodyPr/>
          <a:lstStyle/>
          <a:p>
            <a:fld id="{1E9784C0-3D88-4219-A06B-BA4C2DE43837}" type="slidenum">
              <a:rPr lang="en-US" smtClean="0"/>
              <a:t>19</a:t>
            </a:fld>
            <a:endParaRPr lang="en-US"/>
          </a:p>
        </p:txBody>
      </p:sp>
    </p:spTree>
    <p:extLst>
      <p:ext uri="{BB962C8B-B14F-4D97-AF65-F5344CB8AC3E}">
        <p14:creationId xmlns:p14="http://schemas.microsoft.com/office/powerpoint/2010/main" val="32744863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3B96EF-6DD9-F0D9-1C28-2C98B213D56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F279576-1AB8-E07C-5051-6F1E2F8AC35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AA4F8D9-FCDE-FF2A-437C-C761522F2AF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D1F724D-B0B9-EBA4-D333-5C7B519C71CF}"/>
              </a:ext>
            </a:extLst>
          </p:cNvPr>
          <p:cNvSpPr>
            <a:spLocks noGrp="1"/>
          </p:cNvSpPr>
          <p:nvPr>
            <p:ph type="sldNum" sz="quarter" idx="5"/>
          </p:nvPr>
        </p:nvSpPr>
        <p:spPr/>
        <p:txBody>
          <a:bodyPr/>
          <a:lstStyle/>
          <a:p>
            <a:fld id="{1E9784C0-3D88-4219-A06B-BA4C2DE43837}" type="slidenum">
              <a:rPr lang="en-US" smtClean="0"/>
              <a:t>27</a:t>
            </a:fld>
            <a:endParaRPr lang="en-US"/>
          </a:p>
        </p:txBody>
      </p:sp>
    </p:spTree>
    <p:extLst>
      <p:ext uri="{BB962C8B-B14F-4D97-AF65-F5344CB8AC3E}">
        <p14:creationId xmlns:p14="http://schemas.microsoft.com/office/powerpoint/2010/main" val="33062758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E9784C0-3D88-4219-A06B-BA4C2DE43837}" type="slidenum">
              <a:rPr lang="en-US" smtClean="0"/>
              <a:t>28</a:t>
            </a:fld>
            <a:endParaRPr lang="en-US"/>
          </a:p>
        </p:txBody>
      </p:sp>
    </p:spTree>
    <p:extLst>
      <p:ext uri="{BB962C8B-B14F-4D97-AF65-F5344CB8AC3E}">
        <p14:creationId xmlns:p14="http://schemas.microsoft.com/office/powerpoint/2010/main" val="60468978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A39EAB-5B11-2D32-F544-70B00AD13A7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8EF002E-EE8A-6A0E-A950-34802E371A0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0AD52BF3-B574-71CD-133F-3B185B7900B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E36AB38-EB5E-6F51-4AF2-8F9068DBAECB}"/>
              </a:ext>
            </a:extLst>
          </p:cNvPr>
          <p:cNvSpPr>
            <a:spLocks noGrp="1"/>
          </p:cNvSpPr>
          <p:nvPr>
            <p:ph type="sldNum" sz="quarter" idx="12"/>
          </p:nvPr>
        </p:nvSpPr>
        <p:spPr/>
        <p:txBody>
          <a:bodyPr/>
          <a:lstStyle/>
          <a:p>
            <a:fld id="{38348EF0-853B-401D-A8F2-35F7EA05162D}" type="slidenum">
              <a:rPr lang="en-US" smtClean="0"/>
              <a:t>‹#›</a:t>
            </a:fld>
            <a:endParaRPr lang="en-US"/>
          </a:p>
        </p:txBody>
      </p:sp>
      <p:pic>
        <p:nvPicPr>
          <p:cNvPr id="17" name="Picture 16">
            <a:extLst>
              <a:ext uri="{FF2B5EF4-FFF2-40B4-BE49-F238E27FC236}">
                <a16:creationId xmlns:a16="http://schemas.microsoft.com/office/drawing/2014/main" id="{1409C511-8F7C-AD1E-3E13-5B4ECEA55C0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475089" y="4982406"/>
            <a:ext cx="1616326" cy="1615556"/>
          </a:xfrm>
          <a:prstGeom prst="rect">
            <a:avLst/>
          </a:prstGeom>
        </p:spPr>
      </p:pic>
    </p:spTree>
    <p:extLst>
      <p:ext uri="{BB962C8B-B14F-4D97-AF65-F5344CB8AC3E}">
        <p14:creationId xmlns:p14="http://schemas.microsoft.com/office/powerpoint/2010/main" val="224144233"/>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1_Title Only - No log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44C134-E219-16AC-8816-E03F93F6CDF8}"/>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EAC8993F-4D7E-C87A-B9CB-05260297823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B247F6A-BF09-C92B-C8D6-3B1694153BBC}"/>
              </a:ext>
            </a:extLst>
          </p:cNvPr>
          <p:cNvSpPr>
            <a:spLocks noGrp="1"/>
          </p:cNvSpPr>
          <p:nvPr>
            <p:ph type="sldNum" sz="quarter" idx="12"/>
          </p:nvPr>
        </p:nvSpPr>
        <p:spPr/>
        <p:txBody>
          <a:bodyPr/>
          <a:lstStyle/>
          <a:p>
            <a:fld id="{38348EF0-853B-401D-A8F2-35F7EA05162D}" type="slidenum">
              <a:rPr lang="en-US" smtClean="0"/>
              <a:t>‹#›</a:t>
            </a:fld>
            <a:endParaRPr lang="en-US"/>
          </a:p>
        </p:txBody>
      </p:sp>
    </p:spTree>
    <p:extLst>
      <p:ext uri="{BB962C8B-B14F-4D97-AF65-F5344CB8AC3E}">
        <p14:creationId xmlns:p14="http://schemas.microsoft.com/office/powerpoint/2010/main" val="1143515883"/>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F1DC991-ECD1-B187-12D5-692E370CDBD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92558A6-192A-6667-D22B-79EE5926B9AA}"/>
              </a:ext>
            </a:extLst>
          </p:cNvPr>
          <p:cNvSpPr>
            <a:spLocks noGrp="1"/>
          </p:cNvSpPr>
          <p:nvPr>
            <p:ph type="sldNum" sz="quarter" idx="12"/>
          </p:nvPr>
        </p:nvSpPr>
        <p:spPr/>
        <p:txBody>
          <a:bodyPr/>
          <a:lstStyle/>
          <a:p>
            <a:fld id="{38348EF0-853B-401D-A8F2-35F7EA05162D}" type="slidenum">
              <a:rPr lang="en-US" smtClean="0"/>
              <a:t>‹#›</a:t>
            </a:fld>
            <a:endParaRPr lang="en-US"/>
          </a:p>
        </p:txBody>
      </p:sp>
      <p:pic>
        <p:nvPicPr>
          <p:cNvPr id="5" name="Picture 4">
            <a:extLst>
              <a:ext uri="{FF2B5EF4-FFF2-40B4-BE49-F238E27FC236}">
                <a16:creationId xmlns:a16="http://schemas.microsoft.com/office/drawing/2014/main" id="{E63EE0A4-7319-D305-5857-629DD56C423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475089" y="4982406"/>
            <a:ext cx="1616326" cy="1615556"/>
          </a:xfrm>
          <a:prstGeom prst="rect">
            <a:avLst/>
          </a:prstGeom>
        </p:spPr>
      </p:pic>
    </p:spTree>
    <p:extLst>
      <p:ext uri="{BB962C8B-B14F-4D97-AF65-F5344CB8AC3E}">
        <p14:creationId xmlns:p14="http://schemas.microsoft.com/office/powerpoint/2010/main" val="1748836180"/>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1_Blank - No Logo">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F1DC991-ECD1-B187-12D5-692E370CDBD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92558A6-192A-6667-D22B-79EE5926B9AA}"/>
              </a:ext>
            </a:extLst>
          </p:cNvPr>
          <p:cNvSpPr>
            <a:spLocks noGrp="1"/>
          </p:cNvSpPr>
          <p:nvPr>
            <p:ph type="sldNum" sz="quarter" idx="12"/>
          </p:nvPr>
        </p:nvSpPr>
        <p:spPr/>
        <p:txBody>
          <a:bodyPr/>
          <a:lstStyle/>
          <a:p>
            <a:fld id="{38348EF0-853B-401D-A8F2-35F7EA05162D}" type="slidenum">
              <a:rPr lang="en-US" smtClean="0"/>
              <a:t>‹#›</a:t>
            </a:fld>
            <a:endParaRPr lang="en-US"/>
          </a:p>
        </p:txBody>
      </p:sp>
    </p:spTree>
    <p:extLst>
      <p:ext uri="{BB962C8B-B14F-4D97-AF65-F5344CB8AC3E}">
        <p14:creationId xmlns:p14="http://schemas.microsoft.com/office/powerpoint/2010/main" val="3170668797"/>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A392C5-FCBF-4BEE-6C10-A70FA279552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2316DBE-EBA2-AA20-8A48-DE2CE4BD900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AABB921-D2DB-5B0E-F9E4-507A4594BB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FD7B3B95-7B3F-14A0-D9BF-EDC2463A5B9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1B1EAC7-E566-B887-5FFA-CE9930C44843}"/>
              </a:ext>
            </a:extLst>
          </p:cNvPr>
          <p:cNvSpPr>
            <a:spLocks noGrp="1"/>
          </p:cNvSpPr>
          <p:nvPr>
            <p:ph type="sldNum" sz="quarter" idx="12"/>
          </p:nvPr>
        </p:nvSpPr>
        <p:spPr/>
        <p:txBody>
          <a:bodyPr/>
          <a:lstStyle/>
          <a:p>
            <a:fld id="{38348EF0-853B-401D-A8F2-35F7EA05162D}" type="slidenum">
              <a:rPr lang="en-US" smtClean="0"/>
              <a:t>‹#›</a:t>
            </a:fld>
            <a:endParaRPr lang="en-US"/>
          </a:p>
        </p:txBody>
      </p:sp>
      <p:pic>
        <p:nvPicPr>
          <p:cNvPr id="8" name="Picture 7">
            <a:extLst>
              <a:ext uri="{FF2B5EF4-FFF2-40B4-BE49-F238E27FC236}">
                <a16:creationId xmlns:a16="http://schemas.microsoft.com/office/drawing/2014/main" id="{15EF513C-2AA2-1D67-D6CF-911BC8B48F2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475089" y="4982406"/>
            <a:ext cx="1616326" cy="1615556"/>
          </a:xfrm>
          <a:prstGeom prst="rect">
            <a:avLst/>
          </a:prstGeom>
        </p:spPr>
      </p:pic>
    </p:spTree>
    <p:extLst>
      <p:ext uri="{BB962C8B-B14F-4D97-AF65-F5344CB8AC3E}">
        <p14:creationId xmlns:p14="http://schemas.microsoft.com/office/powerpoint/2010/main" val="2617552955"/>
      </p:ext>
    </p:extLst>
  </p:cSld>
  <p:clrMapOvr>
    <a:masterClrMapping/>
  </p:clrMapOvr>
  <p:extLst>
    <p:ext uri="{DCECCB84-F9BA-43D5-87BE-67443E8EF086}">
      <p15:sldGuideLst xmlns:p15="http://schemas.microsoft.com/office/powerpoint/2012/main">
        <p15:guide id="1" orient="horz" pos="432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1_Content with Caption - No log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A392C5-FCBF-4BEE-6C10-A70FA279552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2316DBE-EBA2-AA20-8A48-DE2CE4BD900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AABB921-D2DB-5B0E-F9E4-507A4594BB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FD7B3B95-7B3F-14A0-D9BF-EDC2463A5B9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1B1EAC7-E566-B887-5FFA-CE9930C44843}"/>
              </a:ext>
            </a:extLst>
          </p:cNvPr>
          <p:cNvSpPr>
            <a:spLocks noGrp="1"/>
          </p:cNvSpPr>
          <p:nvPr>
            <p:ph type="sldNum" sz="quarter" idx="12"/>
          </p:nvPr>
        </p:nvSpPr>
        <p:spPr/>
        <p:txBody>
          <a:bodyPr/>
          <a:lstStyle/>
          <a:p>
            <a:fld id="{38348EF0-853B-401D-A8F2-35F7EA05162D}" type="slidenum">
              <a:rPr lang="en-US" smtClean="0"/>
              <a:t>‹#›</a:t>
            </a:fld>
            <a:endParaRPr lang="en-US"/>
          </a:p>
        </p:txBody>
      </p:sp>
    </p:spTree>
    <p:extLst>
      <p:ext uri="{BB962C8B-B14F-4D97-AF65-F5344CB8AC3E}">
        <p14:creationId xmlns:p14="http://schemas.microsoft.com/office/powerpoint/2010/main" val="4052468416"/>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FCEE17-E406-F055-3D1B-636C34FA464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97FE5D0-8AD1-5218-1D06-C5F59C616C6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BB67495-4DC0-99CA-B89B-57F9EB8A1E2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CF6404C2-B42C-4A6B-934E-40012C79ABD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5A81212-94D3-45A5-AB9C-B86954A679E5}"/>
              </a:ext>
            </a:extLst>
          </p:cNvPr>
          <p:cNvSpPr>
            <a:spLocks noGrp="1"/>
          </p:cNvSpPr>
          <p:nvPr>
            <p:ph type="sldNum" sz="quarter" idx="12"/>
          </p:nvPr>
        </p:nvSpPr>
        <p:spPr/>
        <p:txBody>
          <a:bodyPr/>
          <a:lstStyle/>
          <a:p>
            <a:fld id="{38348EF0-853B-401D-A8F2-35F7EA05162D}" type="slidenum">
              <a:rPr lang="en-US" smtClean="0"/>
              <a:t>‹#›</a:t>
            </a:fld>
            <a:endParaRPr lang="en-US"/>
          </a:p>
        </p:txBody>
      </p:sp>
      <p:pic>
        <p:nvPicPr>
          <p:cNvPr id="8" name="Picture 7">
            <a:extLst>
              <a:ext uri="{FF2B5EF4-FFF2-40B4-BE49-F238E27FC236}">
                <a16:creationId xmlns:a16="http://schemas.microsoft.com/office/drawing/2014/main" id="{233389B7-9B53-DFD6-B85E-82A24EC1A8E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475089" y="4982406"/>
            <a:ext cx="1616326" cy="1615556"/>
          </a:xfrm>
          <a:prstGeom prst="rect">
            <a:avLst/>
          </a:prstGeom>
        </p:spPr>
      </p:pic>
    </p:spTree>
    <p:extLst>
      <p:ext uri="{BB962C8B-B14F-4D97-AF65-F5344CB8AC3E}">
        <p14:creationId xmlns:p14="http://schemas.microsoft.com/office/powerpoint/2010/main" val="373223719"/>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1_Picture with Caption - No Log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FCEE17-E406-F055-3D1B-636C34FA464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97FE5D0-8AD1-5218-1D06-C5F59C616C6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BB67495-4DC0-99CA-B89B-57F9EB8A1E2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CF6404C2-B42C-4A6B-934E-40012C79ABD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5A81212-94D3-45A5-AB9C-B86954A679E5}"/>
              </a:ext>
            </a:extLst>
          </p:cNvPr>
          <p:cNvSpPr>
            <a:spLocks noGrp="1"/>
          </p:cNvSpPr>
          <p:nvPr>
            <p:ph type="sldNum" sz="quarter" idx="12"/>
          </p:nvPr>
        </p:nvSpPr>
        <p:spPr/>
        <p:txBody>
          <a:bodyPr/>
          <a:lstStyle/>
          <a:p>
            <a:fld id="{38348EF0-853B-401D-A8F2-35F7EA05162D}" type="slidenum">
              <a:rPr lang="en-US" smtClean="0"/>
              <a:t>‹#›</a:t>
            </a:fld>
            <a:endParaRPr lang="en-US"/>
          </a:p>
        </p:txBody>
      </p:sp>
    </p:spTree>
    <p:extLst>
      <p:ext uri="{BB962C8B-B14F-4D97-AF65-F5344CB8AC3E}">
        <p14:creationId xmlns:p14="http://schemas.microsoft.com/office/powerpoint/2010/main" val="3045476646"/>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Title Slide - No log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A39EAB-5B11-2D32-F544-70B00AD13A7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8EF002E-EE8A-6A0E-A950-34802E371A0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0AD52BF3-B574-71CD-133F-3B185B7900B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E36AB38-EB5E-6F51-4AF2-8F9068DBAECB}"/>
              </a:ext>
            </a:extLst>
          </p:cNvPr>
          <p:cNvSpPr>
            <a:spLocks noGrp="1"/>
          </p:cNvSpPr>
          <p:nvPr>
            <p:ph type="sldNum" sz="quarter" idx="12"/>
          </p:nvPr>
        </p:nvSpPr>
        <p:spPr/>
        <p:txBody>
          <a:bodyPr/>
          <a:lstStyle/>
          <a:p>
            <a:fld id="{38348EF0-853B-401D-A8F2-35F7EA05162D}" type="slidenum">
              <a:rPr lang="en-US" smtClean="0"/>
              <a:t>‹#›</a:t>
            </a:fld>
            <a:endParaRPr lang="en-US"/>
          </a:p>
        </p:txBody>
      </p:sp>
    </p:spTree>
    <p:extLst>
      <p:ext uri="{BB962C8B-B14F-4D97-AF65-F5344CB8AC3E}">
        <p14:creationId xmlns:p14="http://schemas.microsoft.com/office/powerpoint/2010/main" val="3172235919"/>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388057-B62B-4F1F-C63D-FE7660CF4D2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BF008E2-49FA-04AA-348A-2BAAF1384BC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3E77D82B-54DF-A511-6934-A9F8B23A6E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C18E92B-6847-BD99-B0C2-74AEED37A6C7}"/>
              </a:ext>
            </a:extLst>
          </p:cNvPr>
          <p:cNvSpPr>
            <a:spLocks noGrp="1"/>
          </p:cNvSpPr>
          <p:nvPr>
            <p:ph type="sldNum" sz="quarter" idx="12"/>
          </p:nvPr>
        </p:nvSpPr>
        <p:spPr/>
        <p:txBody>
          <a:bodyPr/>
          <a:lstStyle/>
          <a:p>
            <a:fld id="{38348EF0-853B-401D-A8F2-35F7EA05162D}" type="slidenum">
              <a:rPr lang="en-US" smtClean="0"/>
              <a:t>‹#›</a:t>
            </a:fld>
            <a:endParaRPr lang="en-US"/>
          </a:p>
        </p:txBody>
      </p:sp>
      <p:pic>
        <p:nvPicPr>
          <p:cNvPr id="7" name="Picture 6">
            <a:extLst>
              <a:ext uri="{FF2B5EF4-FFF2-40B4-BE49-F238E27FC236}">
                <a16:creationId xmlns:a16="http://schemas.microsoft.com/office/drawing/2014/main" id="{3F54CFAB-4870-CEBD-A5B2-96668A207B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475089" y="4982406"/>
            <a:ext cx="1616326" cy="1615556"/>
          </a:xfrm>
          <a:prstGeom prst="rect">
            <a:avLst/>
          </a:prstGeom>
        </p:spPr>
      </p:pic>
    </p:spTree>
    <p:extLst>
      <p:ext uri="{BB962C8B-B14F-4D97-AF65-F5344CB8AC3E}">
        <p14:creationId xmlns:p14="http://schemas.microsoft.com/office/powerpoint/2010/main" val="802680796"/>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2_Title and Content - No log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388057-B62B-4F1F-C63D-FE7660CF4D2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BF008E2-49FA-04AA-348A-2BAAF1384BC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3E77D82B-54DF-A511-6934-A9F8B23A6E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C18E92B-6847-BD99-B0C2-74AEED37A6C7}"/>
              </a:ext>
            </a:extLst>
          </p:cNvPr>
          <p:cNvSpPr>
            <a:spLocks noGrp="1"/>
          </p:cNvSpPr>
          <p:nvPr>
            <p:ph type="sldNum" sz="quarter" idx="12"/>
          </p:nvPr>
        </p:nvSpPr>
        <p:spPr/>
        <p:txBody>
          <a:bodyPr/>
          <a:lstStyle/>
          <a:p>
            <a:fld id="{38348EF0-853B-401D-A8F2-35F7EA05162D}" type="slidenum">
              <a:rPr lang="en-US" smtClean="0"/>
              <a:t>‹#›</a:t>
            </a:fld>
            <a:endParaRPr lang="en-US"/>
          </a:p>
        </p:txBody>
      </p:sp>
    </p:spTree>
    <p:extLst>
      <p:ext uri="{BB962C8B-B14F-4D97-AF65-F5344CB8AC3E}">
        <p14:creationId xmlns:p14="http://schemas.microsoft.com/office/powerpoint/2010/main" val="4292301927"/>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B8BE50-ABD0-FC32-B776-E7A6EB9A510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7B8B04D-1062-0DBB-2579-E187D7CA16C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5" name="Footer Placeholder 4">
            <a:extLst>
              <a:ext uri="{FF2B5EF4-FFF2-40B4-BE49-F238E27FC236}">
                <a16:creationId xmlns:a16="http://schemas.microsoft.com/office/drawing/2014/main" id="{8FD7F782-B009-AEE0-059D-C4E308D65CF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F2098E-7F69-CF0F-6DBD-EF2FA83AABCA}"/>
              </a:ext>
            </a:extLst>
          </p:cNvPr>
          <p:cNvSpPr>
            <a:spLocks noGrp="1"/>
          </p:cNvSpPr>
          <p:nvPr>
            <p:ph type="sldNum" sz="quarter" idx="12"/>
          </p:nvPr>
        </p:nvSpPr>
        <p:spPr/>
        <p:txBody>
          <a:bodyPr/>
          <a:lstStyle/>
          <a:p>
            <a:fld id="{38348EF0-853B-401D-A8F2-35F7EA05162D}" type="slidenum">
              <a:rPr lang="en-US" smtClean="0"/>
              <a:t>‹#›</a:t>
            </a:fld>
            <a:endParaRPr lang="en-US"/>
          </a:p>
        </p:txBody>
      </p:sp>
      <p:pic>
        <p:nvPicPr>
          <p:cNvPr id="7" name="Picture 6">
            <a:extLst>
              <a:ext uri="{FF2B5EF4-FFF2-40B4-BE49-F238E27FC236}">
                <a16:creationId xmlns:a16="http://schemas.microsoft.com/office/drawing/2014/main" id="{F664983E-8A32-6A43-4B96-595736DFDBA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475089" y="4982406"/>
            <a:ext cx="1616326" cy="1615556"/>
          </a:xfrm>
          <a:prstGeom prst="rect">
            <a:avLst/>
          </a:prstGeom>
        </p:spPr>
      </p:pic>
    </p:spTree>
    <p:extLst>
      <p:ext uri="{BB962C8B-B14F-4D97-AF65-F5344CB8AC3E}">
        <p14:creationId xmlns:p14="http://schemas.microsoft.com/office/powerpoint/2010/main" val="2662271600"/>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1_Section Header - No Log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B8BE50-ABD0-FC32-B776-E7A6EB9A510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7B8B04D-1062-0DBB-2579-E187D7CA16C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5" name="Footer Placeholder 4">
            <a:extLst>
              <a:ext uri="{FF2B5EF4-FFF2-40B4-BE49-F238E27FC236}">
                <a16:creationId xmlns:a16="http://schemas.microsoft.com/office/drawing/2014/main" id="{8FD7F782-B009-AEE0-059D-C4E308D65CF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F2098E-7F69-CF0F-6DBD-EF2FA83AABCA}"/>
              </a:ext>
            </a:extLst>
          </p:cNvPr>
          <p:cNvSpPr>
            <a:spLocks noGrp="1"/>
          </p:cNvSpPr>
          <p:nvPr>
            <p:ph type="sldNum" sz="quarter" idx="12"/>
          </p:nvPr>
        </p:nvSpPr>
        <p:spPr/>
        <p:txBody>
          <a:bodyPr/>
          <a:lstStyle/>
          <a:p>
            <a:fld id="{38348EF0-853B-401D-A8F2-35F7EA05162D}" type="slidenum">
              <a:rPr lang="en-US" smtClean="0"/>
              <a:t>‹#›</a:t>
            </a:fld>
            <a:endParaRPr lang="en-US"/>
          </a:p>
        </p:txBody>
      </p:sp>
    </p:spTree>
    <p:extLst>
      <p:ext uri="{BB962C8B-B14F-4D97-AF65-F5344CB8AC3E}">
        <p14:creationId xmlns:p14="http://schemas.microsoft.com/office/powerpoint/2010/main" val="867131415"/>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987442-F60A-38A5-6728-935C2C3E0B5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6E705B1-B857-9ACF-497B-A65993CBD86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6EB1AB7-31E0-A7F1-2F33-476FAD2D43A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ADD5413F-147B-F1A3-E711-F12C515F55F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2B2D51D-1D3F-77DD-2AA1-F4F8352B43AC}"/>
              </a:ext>
            </a:extLst>
          </p:cNvPr>
          <p:cNvSpPr>
            <a:spLocks noGrp="1"/>
          </p:cNvSpPr>
          <p:nvPr>
            <p:ph type="sldNum" sz="quarter" idx="12"/>
          </p:nvPr>
        </p:nvSpPr>
        <p:spPr/>
        <p:txBody>
          <a:bodyPr/>
          <a:lstStyle/>
          <a:p>
            <a:fld id="{38348EF0-853B-401D-A8F2-35F7EA05162D}" type="slidenum">
              <a:rPr lang="en-US" smtClean="0"/>
              <a:t>‹#›</a:t>
            </a:fld>
            <a:endParaRPr lang="en-US"/>
          </a:p>
        </p:txBody>
      </p:sp>
      <p:pic>
        <p:nvPicPr>
          <p:cNvPr id="8" name="Picture 7">
            <a:extLst>
              <a:ext uri="{FF2B5EF4-FFF2-40B4-BE49-F238E27FC236}">
                <a16:creationId xmlns:a16="http://schemas.microsoft.com/office/drawing/2014/main" id="{8B675C49-B856-6711-FCEB-5B9CD966E73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475089" y="4982406"/>
            <a:ext cx="1616326" cy="1615556"/>
          </a:xfrm>
          <a:prstGeom prst="rect">
            <a:avLst/>
          </a:prstGeom>
        </p:spPr>
      </p:pic>
    </p:spTree>
    <p:extLst>
      <p:ext uri="{BB962C8B-B14F-4D97-AF65-F5344CB8AC3E}">
        <p14:creationId xmlns:p14="http://schemas.microsoft.com/office/powerpoint/2010/main" val="1115766517"/>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1_Two Content - No log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987442-F60A-38A5-6728-935C2C3E0B5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6E705B1-B857-9ACF-497B-A65993CBD86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6EB1AB7-31E0-A7F1-2F33-476FAD2D43A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ADD5413F-147B-F1A3-E711-F12C515F55F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2B2D51D-1D3F-77DD-2AA1-F4F8352B43AC}"/>
              </a:ext>
            </a:extLst>
          </p:cNvPr>
          <p:cNvSpPr>
            <a:spLocks noGrp="1"/>
          </p:cNvSpPr>
          <p:nvPr>
            <p:ph type="sldNum" sz="quarter" idx="12"/>
          </p:nvPr>
        </p:nvSpPr>
        <p:spPr/>
        <p:txBody>
          <a:bodyPr/>
          <a:lstStyle/>
          <a:p>
            <a:fld id="{38348EF0-853B-401D-A8F2-35F7EA05162D}" type="slidenum">
              <a:rPr lang="en-US" smtClean="0"/>
              <a:t>‹#›</a:t>
            </a:fld>
            <a:endParaRPr lang="en-US"/>
          </a:p>
        </p:txBody>
      </p:sp>
    </p:spTree>
    <p:extLst>
      <p:ext uri="{BB962C8B-B14F-4D97-AF65-F5344CB8AC3E}">
        <p14:creationId xmlns:p14="http://schemas.microsoft.com/office/powerpoint/2010/main" val="158008743"/>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44C134-E219-16AC-8816-E03F93F6CDF8}"/>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EAC8993F-4D7E-C87A-B9CB-05260297823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B247F6A-BF09-C92B-C8D6-3B1694153BBC}"/>
              </a:ext>
            </a:extLst>
          </p:cNvPr>
          <p:cNvSpPr>
            <a:spLocks noGrp="1"/>
          </p:cNvSpPr>
          <p:nvPr>
            <p:ph type="sldNum" sz="quarter" idx="12"/>
          </p:nvPr>
        </p:nvSpPr>
        <p:spPr/>
        <p:txBody>
          <a:bodyPr/>
          <a:lstStyle/>
          <a:p>
            <a:fld id="{38348EF0-853B-401D-A8F2-35F7EA05162D}" type="slidenum">
              <a:rPr lang="en-US" smtClean="0"/>
              <a:t>‹#›</a:t>
            </a:fld>
            <a:endParaRPr lang="en-US"/>
          </a:p>
        </p:txBody>
      </p:sp>
      <p:pic>
        <p:nvPicPr>
          <p:cNvPr id="6" name="Picture 5">
            <a:extLst>
              <a:ext uri="{FF2B5EF4-FFF2-40B4-BE49-F238E27FC236}">
                <a16:creationId xmlns:a16="http://schemas.microsoft.com/office/drawing/2014/main" id="{5787EA64-F8A8-CC42-EEA9-E16FB67C573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475089" y="4982406"/>
            <a:ext cx="1616326" cy="1615556"/>
          </a:xfrm>
          <a:prstGeom prst="rect">
            <a:avLst/>
          </a:prstGeom>
        </p:spPr>
      </p:pic>
    </p:spTree>
    <p:extLst>
      <p:ext uri="{BB962C8B-B14F-4D97-AF65-F5344CB8AC3E}">
        <p14:creationId xmlns:p14="http://schemas.microsoft.com/office/powerpoint/2010/main" val="1315200268"/>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1E9650D-C7D3-AEE6-A286-9E5F52982E6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641B79B-700F-06A9-C894-8067E70E0A7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84914573-D6BD-C92A-41B1-2EBD11A49E8B}"/>
              </a:ext>
            </a:extLst>
          </p:cNvPr>
          <p:cNvSpPr>
            <a:spLocks noGrp="1"/>
          </p:cNvSpPr>
          <p:nvPr>
            <p:ph type="ftr" sz="quarter" idx="3"/>
          </p:nvPr>
        </p:nvSpPr>
        <p:spPr>
          <a:xfrm>
            <a:off x="100584" y="6311900"/>
            <a:ext cx="4114800" cy="365125"/>
          </a:xfrm>
          <a:prstGeom prst="rect">
            <a:avLst/>
          </a:prstGeom>
        </p:spPr>
        <p:txBody>
          <a:bodyPr vert="horz" lIns="91440" tIns="45720" rIns="91440" bIns="45720" rtlCol="0" anchor="ctr"/>
          <a:lstStyle>
            <a:lvl1pPr algn="ctr">
              <a:defRPr sz="1200">
                <a:solidFill>
                  <a:schemeClr val="tx1">
                    <a:tint val="82000"/>
                  </a:schemeClr>
                </a:solidFill>
                <a:latin typeface="Franklin Gothic Book" panose="020B0503020102020204" pitchFamily="34" charset="0"/>
                <a:cs typeface="Times New Roman" panose="02020603050405020304" pitchFamily="18" charset="0"/>
              </a:defRPr>
            </a:lvl1pPr>
          </a:lstStyle>
          <a:p>
            <a:endParaRPr lang="en-US"/>
          </a:p>
        </p:txBody>
      </p:sp>
      <p:sp>
        <p:nvSpPr>
          <p:cNvPr id="6" name="Slide Number Placeholder 5">
            <a:extLst>
              <a:ext uri="{FF2B5EF4-FFF2-40B4-BE49-F238E27FC236}">
                <a16:creationId xmlns:a16="http://schemas.microsoft.com/office/drawing/2014/main" id="{01DE246A-DCE8-FA10-CFAA-158145EFA5EC}"/>
              </a:ext>
            </a:extLst>
          </p:cNvPr>
          <p:cNvSpPr>
            <a:spLocks noGrp="1"/>
          </p:cNvSpPr>
          <p:nvPr>
            <p:ph type="sldNum" sz="quarter" idx="4"/>
          </p:nvPr>
        </p:nvSpPr>
        <p:spPr>
          <a:xfrm>
            <a:off x="4724400" y="6311900"/>
            <a:ext cx="2743200" cy="365125"/>
          </a:xfrm>
          <a:prstGeom prst="rect">
            <a:avLst/>
          </a:prstGeom>
        </p:spPr>
        <p:txBody>
          <a:bodyPr vert="horz" lIns="91440" tIns="45720" rIns="91440" bIns="45720" rtlCol="0" anchor="ctr"/>
          <a:lstStyle>
            <a:lvl1pPr algn="ctr">
              <a:defRPr sz="800">
                <a:solidFill>
                  <a:schemeClr val="tx1">
                    <a:tint val="82000"/>
                  </a:schemeClr>
                </a:solidFill>
                <a:latin typeface="Franklin Gothic Book" panose="020B0503020102020204" pitchFamily="34" charset="0"/>
                <a:cs typeface="Times New Roman" panose="02020603050405020304" pitchFamily="18" charset="0"/>
              </a:defRPr>
            </a:lvl1pPr>
          </a:lstStyle>
          <a:p>
            <a:fld id="{38348EF0-853B-401D-A8F2-35F7EA05162D}" type="slidenum">
              <a:rPr lang="en-US" smtClean="0"/>
              <a:pPr/>
              <a:t>‹#›</a:t>
            </a:fld>
            <a:endParaRPr lang="en-US"/>
          </a:p>
        </p:txBody>
      </p:sp>
    </p:spTree>
    <p:extLst>
      <p:ext uri="{BB962C8B-B14F-4D97-AF65-F5344CB8AC3E}">
        <p14:creationId xmlns:p14="http://schemas.microsoft.com/office/powerpoint/2010/main" val="3093495936"/>
      </p:ext>
    </p:extLst>
  </p:cSld>
  <p:clrMap bg1="dk1" tx1="lt1" bg2="dk2" tx2="lt2" accent1="accent1" accent2="accent2" accent3="accent3" accent4="accent4" accent5="accent5" accent6="accent6" hlink="hlink" folHlink="folHlink"/>
  <p:sldLayoutIdLst>
    <p:sldLayoutId id="2147483649" r:id="rId1"/>
    <p:sldLayoutId id="2147483673" r:id="rId2"/>
    <p:sldLayoutId id="2147483650" r:id="rId3"/>
    <p:sldLayoutId id="2147483674" r:id="rId4"/>
    <p:sldLayoutId id="2147483651" r:id="rId5"/>
    <p:sldLayoutId id="2147483675" r:id="rId6"/>
    <p:sldLayoutId id="2147483652" r:id="rId7"/>
    <p:sldLayoutId id="2147483676" r:id="rId8"/>
    <p:sldLayoutId id="2147483654" r:id="rId9"/>
    <p:sldLayoutId id="2147483677" r:id="rId10"/>
    <p:sldLayoutId id="2147483655" r:id="rId11"/>
    <p:sldLayoutId id="2147483678" r:id="rId12"/>
    <p:sldLayoutId id="2147483656" r:id="rId13"/>
    <p:sldLayoutId id="2147483679" r:id="rId14"/>
    <p:sldLayoutId id="2147483657" r:id="rId15"/>
    <p:sldLayoutId id="2147483680" r:id="rId16"/>
  </p:sldLayoutIdLst>
  <p:hf hdr="0" ftr="0" dt="0"/>
  <p:txStyles>
    <p:titleStyle>
      <a:lvl1pPr algn="l" defTabSz="914400" rtl="0" eaLnBrk="1" latinLnBrk="0" hangingPunct="1">
        <a:lnSpc>
          <a:spcPct val="90000"/>
        </a:lnSpc>
        <a:spcBef>
          <a:spcPct val="0"/>
        </a:spcBef>
        <a:buNone/>
        <a:defRPr sz="4400" kern="1200">
          <a:solidFill>
            <a:schemeClr val="tx1"/>
          </a:solidFill>
          <a:latin typeface="Franklin Gothic Demi" panose="020B0703020102020204" pitchFamily="34" charset="0"/>
          <a:ea typeface="+mj-ea"/>
          <a:cs typeface="Times New Roman" panose="02020603050405020304" pitchFamily="18"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ranklin Gothic Book" panose="020B0503020102020204" pitchFamily="34" charset="0"/>
          <a:ea typeface="+mn-ea"/>
          <a:cs typeface="Times New Roman" panose="02020603050405020304" pitchFamily="18" charset="0"/>
        </a:defRPr>
      </a:lvl1pPr>
      <a:lvl2pPr marL="685800" indent="-228600" algn="l" defTabSz="914400" rtl="0" eaLnBrk="1" latinLnBrk="0" hangingPunct="1">
        <a:lnSpc>
          <a:spcPct val="90000"/>
        </a:lnSpc>
        <a:spcBef>
          <a:spcPts val="500"/>
        </a:spcBef>
        <a:buFont typeface="Courier New" panose="02070309020205020404" pitchFamily="49" charset="0"/>
        <a:buChar char="o"/>
        <a:defRPr sz="2400" kern="1200">
          <a:solidFill>
            <a:schemeClr val="tx1"/>
          </a:solidFill>
          <a:latin typeface="Franklin Gothic Book" panose="020B0503020102020204" pitchFamily="34" charset="0"/>
          <a:ea typeface="+mn-ea"/>
          <a:cs typeface="Times New Roman" panose="02020603050405020304" pitchFamily="18" charset="0"/>
        </a:defRPr>
      </a:lvl2pPr>
      <a:lvl3pPr marL="1143000" indent="-228600" algn="l" defTabSz="914400" rtl="0" eaLnBrk="1" latinLnBrk="0" hangingPunct="1">
        <a:lnSpc>
          <a:spcPct val="90000"/>
        </a:lnSpc>
        <a:spcBef>
          <a:spcPts val="500"/>
        </a:spcBef>
        <a:buFont typeface="Wingdings" panose="05000000000000000000" pitchFamily="2" charset="2"/>
        <a:buChar char="§"/>
        <a:defRPr sz="2000" kern="1200">
          <a:solidFill>
            <a:schemeClr val="tx1"/>
          </a:solidFill>
          <a:latin typeface="Franklin Gothic Book" panose="020B0503020102020204" pitchFamily="34" charset="0"/>
          <a:ea typeface="+mn-ea"/>
          <a:cs typeface="Times New Roman" panose="02020603050405020304" pitchFamily="18" charset="0"/>
        </a:defRPr>
      </a:lvl3pPr>
      <a:lvl4pPr marL="1600200" indent="-228600" algn="l" defTabSz="914400" rtl="0" eaLnBrk="1" latinLnBrk="0" hangingPunct="1">
        <a:lnSpc>
          <a:spcPct val="90000"/>
        </a:lnSpc>
        <a:spcBef>
          <a:spcPts val="500"/>
        </a:spcBef>
        <a:buFont typeface="Wingdings" panose="05000000000000000000" pitchFamily="2" charset="2"/>
        <a:buChar char="v"/>
        <a:defRPr sz="1800" kern="1200">
          <a:solidFill>
            <a:schemeClr val="tx1"/>
          </a:solidFill>
          <a:latin typeface="Franklin Gothic Book" panose="020B0503020102020204" pitchFamily="34" charset="0"/>
          <a:ea typeface="+mn-ea"/>
          <a:cs typeface="Times New Roman" panose="02020603050405020304" pitchFamily="18" charset="0"/>
        </a:defRPr>
      </a:lvl4pPr>
      <a:lvl5pPr marL="2057400" indent="-228600" algn="l" defTabSz="914400" rtl="0" eaLnBrk="1" latinLnBrk="0" hangingPunct="1">
        <a:lnSpc>
          <a:spcPct val="90000"/>
        </a:lnSpc>
        <a:spcBef>
          <a:spcPts val="500"/>
        </a:spcBef>
        <a:buFont typeface="Wingdings" panose="05000000000000000000" pitchFamily="2" charset="2"/>
        <a:buChar char="Ø"/>
        <a:defRPr sz="1800" kern="1200">
          <a:solidFill>
            <a:schemeClr val="tx1"/>
          </a:solidFill>
          <a:latin typeface="Franklin Gothic Book" panose="020B0503020102020204" pitchFamily="34" charset="0"/>
          <a:ea typeface="+mn-ea"/>
          <a:cs typeface="Times New Roman" panose="02020603050405020304" pitchFamily="18"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hyperlink" Target="mailto:idoareferences@idoa.in.gov" TargetMode="Externa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hyperlink" Target="http://www.in.gov/idoa/2862.htm" TargetMode="External"/><Relationship Id="rId2" Type="http://schemas.openxmlformats.org/officeDocument/2006/relationships/hyperlink" Target="mailto:Indianaveteranspreference@idoa.in.gov" TargetMode="Externa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hyperlink" Target="http://www.in.gov/idoa/mwbe/payaudit.htm" TargetMode="External"/><Relationship Id="rId2" Type="http://schemas.openxmlformats.org/officeDocument/2006/relationships/hyperlink" Target="mailto:mwbecompliance@idoa.in.gov" TargetMode="External"/><Relationship Id="rId1" Type="http://schemas.openxmlformats.org/officeDocument/2006/relationships/slideLayout" Target="../slideLayouts/slideLayout8.xml"/><Relationship Id="rId4" Type="http://schemas.openxmlformats.org/officeDocument/2006/relationships/image" Target="../media/image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hyperlink" Target="http://www.in.gov/sos" TargetMode="External"/><Relationship Id="rId2" Type="http://schemas.openxmlformats.org/officeDocument/2006/relationships/hyperlink" Target="http://www.in.gov/idoa/2464.htm" TargetMode="External"/><Relationship Id="rId1" Type="http://schemas.openxmlformats.org/officeDocument/2006/relationships/slideLayout" Target="../slideLayouts/slideLayout3.xml"/><Relationship Id="rId4" Type="http://schemas.openxmlformats.org/officeDocument/2006/relationships/hyperlink" Target="http://www.in.gov/idoa/3106.htm" TargetMode="Externa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hyperlink" Target="mailto:rfp@idoa.in.gov"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E5DF98-21D1-8AB9-C541-1BBDE0D01ABF}"/>
              </a:ext>
            </a:extLst>
          </p:cNvPr>
          <p:cNvSpPr>
            <a:spLocks noGrp="1"/>
          </p:cNvSpPr>
          <p:nvPr>
            <p:ph type="ctrTitle"/>
          </p:nvPr>
        </p:nvSpPr>
        <p:spPr>
          <a:xfrm>
            <a:off x="839469" y="3926710"/>
            <a:ext cx="10515600" cy="1532790"/>
          </a:xfrm>
          <a:noFill/>
        </p:spPr>
        <p:txBody>
          <a:bodyPr anchor="b">
            <a:normAutofit fontScale="90000"/>
          </a:bodyPr>
          <a:lstStyle/>
          <a:p>
            <a:r>
              <a:rPr lang="en-US" sz="5400"/>
              <a:t>Welcome</a:t>
            </a:r>
            <a:br>
              <a:rPr lang="en-US" sz="5400"/>
            </a:br>
            <a:r>
              <a:rPr lang="en-US" sz="6700"/>
              <a:t>Welcome </a:t>
            </a:r>
            <a:br>
              <a:rPr lang="en-US" sz="5400"/>
            </a:br>
            <a:endParaRPr lang="en-US"/>
          </a:p>
        </p:txBody>
      </p:sp>
      <p:sp>
        <p:nvSpPr>
          <p:cNvPr id="3" name="Subtitle 2">
            <a:extLst>
              <a:ext uri="{FF2B5EF4-FFF2-40B4-BE49-F238E27FC236}">
                <a16:creationId xmlns:a16="http://schemas.microsoft.com/office/drawing/2014/main" id="{CF9A467A-6E4C-959B-96F7-753C1537C8FA}"/>
              </a:ext>
            </a:extLst>
          </p:cNvPr>
          <p:cNvSpPr>
            <a:spLocks noGrp="1"/>
          </p:cNvSpPr>
          <p:nvPr>
            <p:ph type="subTitle" idx="1"/>
          </p:nvPr>
        </p:nvSpPr>
        <p:spPr>
          <a:xfrm>
            <a:off x="839469" y="5358141"/>
            <a:ext cx="10509388" cy="1101653"/>
          </a:xfrm>
          <a:noFill/>
        </p:spPr>
        <p:txBody>
          <a:bodyPr vert="horz" lIns="91440" tIns="45720" rIns="91440" bIns="45720" rtlCol="0" anchor="t">
            <a:normAutofit fontScale="85000" lnSpcReduction="20000"/>
          </a:bodyPr>
          <a:lstStyle/>
          <a:p>
            <a:r>
              <a:rPr lang="en-US" sz="4800" dirty="0">
                <a:latin typeface="Franklin Gothic Demi" panose="020B0703020102020204" pitchFamily="34" charset="0"/>
                <a:cs typeface="Times New Roman"/>
              </a:rPr>
              <a:t>Pre-proposal Meeting</a:t>
            </a:r>
          </a:p>
          <a:p>
            <a:r>
              <a:rPr lang="en-US" sz="4800">
                <a:latin typeface="Franklin Gothic Demi" panose="020B0703020102020204" pitchFamily="34" charset="0"/>
                <a:cs typeface="Times New Roman"/>
              </a:rPr>
              <a:t>July 30</a:t>
            </a:r>
            <a:r>
              <a:rPr lang="en-US" sz="4800" baseline="30000">
                <a:latin typeface="Franklin Gothic Demi" panose="020B0703020102020204" pitchFamily="34" charset="0"/>
                <a:cs typeface="Times New Roman"/>
              </a:rPr>
              <a:t>th</a:t>
            </a:r>
            <a:r>
              <a:rPr lang="en-US" sz="4800" dirty="0">
                <a:latin typeface="Franklin Gothic Demi" panose="020B0703020102020204" pitchFamily="34" charset="0"/>
                <a:cs typeface="Times New Roman"/>
              </a:rPr>
              <a:t>, 2026</a:t>
            </a:r>
          </a:p>
          <a:p>
            <a:endParaRPr lang="en-US" sz="1100" dirty="0"/>
          </a:p>
        </p:txBody>
      </p:sp>
      <p:pic>
        <p:nvPicPr>
          <p:cNvPr id="6" name="Picture 5" descr="A city with tall buildings&#10;&#10;AI-generated content may be incorrect.">
            <a:extLst>
              <a:ext uri="{FF2B5EF4-FFF2-40B4-BE49-F238E27FC236}">
                <a16:creationId xmlns:a16="http://schemas.microsoft.com/office/drawing/2014/main" id="{A2013D46-E73E-753A-253C-33C5CF827D74}"/>
              </a:ext>
            </a:extLst>
          </p:cNvPr>
          <p:cNvPicPr>
            <a:picLocks noChangeAspect="1"/>
          </p:cNvPicPr>
          <p:nvPr/>
        </p:nvPicPr>
        <p:blipFill>
          <a:blip r:embed="rId2">
            <a:extLst>
              <a:ext uri="{28A0092B-C50C-407E-A947-70E740481C1C}">
                <a14:useLocalDpi xmlns:a14="http://schemas.microsoft.com/office/drawing/2010/main" val="0"/>
              </a:ext>
            </a:extLst>
          </a:blip>
          <a:srcRect t="25216" b="19599"/>
          <a:stretch>
            <a:fillRect/>
          </a:stretch>
        </p:blipFill>
        <p:spPr>
          <a:xfrm>
            <a:off x="0" y="0"/>
            <a:ext cx="12192000" cy="3784600"/>
          </a:xfrm>
          <a:prstGeom prst="rect">
            <a:avLst/>
          </a:prstGeom>
        </p:spPr>
      </p:pic>
    </p:spTree>
    <p:extLst>
      <p:ext uri="{BB962C8B-B14F-4D97-AF65-F5344CB8AC3E}">
        <p14:creationId xmlns:p14="http://schemas.microsoft.com/office/powerpoint/2010/main" val="5407103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E1B39D-9AF2-6127-BE56-E3AA057A4B7C}"/>
              </a:ext>
            </a:extLst>
          </p:cNvPr>
          <p:cNvSpPr>
            <a:spLocks noGrp="1"/>
          </p:cNvSpPr>
          <p:nvPr>
            <p:ph type="title"/>
          </p:nvPr>
        </p:nvSpPr>
        <p:spPr/>
        <p:txBody>
          <a:bodyPr/>
          <a:lstStyle/>
          <a:p>
            <a:r>
              <a:rPr lang="en-US"/>
              <a:t>Confidential Information</a:t>
            </a:r>
          </a:p>
        </p:txBody>
      </p:sp>
      <p:sp>
        <p:nvSpPr>
          <p:cNvPr id="3" name="Content Placeholder 2">
            <a:extLst>
              <a:ext uri="{FF2B5EF4-FFF2-40B4-BE49-F238E27FC236}">
                <a16:creationId xmlns:a16="http://schemas.microsoft.com/office/drawing/2014/main" id="{F65A2812-B644-3579-458A-E6944C0F02EC}"/>
              </a:ext>
            </a:extLst>
          </p:cNvPr>
          <p:cNvSpPr>
            <a:spLocks noGrp="1"/>
          </p:cNvSpPr>
          <p:nvPr>
            <p:ph idx="1"/>
          </p:nvPr>
        </p:nvSpPr>
        <p:spPr>
          <a:xfrm>
            <a:off x="838200" y="1422853"/>
            <a:ext cx="10515600" cy="4351338"/>
          </a:xfrm>
        </p:spPr>
        <p:txBody>
          <a:bodyPr>
            <a:normAutofit fontScale="77500" lnSpcReduction="20000"/>
          </a:bodyPr>
          <a:lstStyle/>
          <a:p>
            <a:pPr marL="0" indent="0">
              <a:buNone/>
            </a:pPr>
            <a:r>
              <a:rPr lang="en-US"/>
              <a:t>Confidential Information (RFP Main Document - Section 1.15) </a:t>
            </a:r>
          </a:p>
          <a:p>
            <a:r>
              <a:rPr lang="en-US"/>
              <a:t>All materials contained in proposals are subject to the Access to Public Records Act (APRA) and can be accessed by any member of the public after contract award. The responses are deemed to be “public records” unless a specific provision of IC 5-14-3 protects parts of the response from disclosure.</a:t>
            </a:r>
          </a:p>
          <a:p>
            <a:r>
              <a:rPr lang="en-US"/>
              <a:t>In order to request certain information be kept confidential, Respondents must claim a statutory exception to the APRA in their </a:t>
            </a:r>
            <a:r>
              <a:rPr lang="en-US" b="1"/>
              <a:t>Attestation Form (</a:t>
            </a:r>
            <a:r>
              <a:rPr lang="en-US" b="1" u="sng"/>
              <a:t>Attachment J</a:t>
            </a:r>
            <a:r>
              <a:rPr lang="en-US" b="1"/>
              <a:t>)</a:t>
            </a:r>
            <a:r>
              <a:rPr lang="en-US"/>
              <a:t>, including a description of which specific provision applies to any specific part of their response. </a:t>
            </a:r>
          </a:p>
          <a:p>
            <a:r>
              <a:rPr lang="en-US"/>
              <a:t>Confidential information must also be clearly marked and kept separate from the proposal in the electronic copies. IDOA recommends sending a “public” file that has the confidential information redacted (may be in PDF format) and a “final” file that includes </a:t>
            </a:r>
            <a:r>
              <a:rPr lang="en-US" u="sng"/>
              <a:t>all</a:t>
            </a:r>
            <a:r>
              <a:rPr lang="en-US"/>
              <a:t> required information (must be in format provided).</a:t>
            </a:r>
          </a:p>
          <a:p>
            <a:r>
              <a:rPr lang="en-US"/>
              <a:t>A redacted version </a:t>
            </a:r>
            <a:r>
              <a:rPr lang="en-US" b="1" u="sng"/>
              <a:t>must</a:t>
            </a:r>
            <a:r>
              <a:rPr lang="en-US"/>
              <a:t> be submitted along with the Confidential copy.</a:t>
            </a:r>
          </a:p>
          <a:p>
            <a:r>
              <a:rPr lang="en-US" b="1" u="sng">
                <a:solidFill>
                  <a:srgbClr val="FBB426"/>
                </a:solidFill>
              </a:rPr>
              <a:t>DO NOT</a:t>
            </a:r>
            <a:r>
              <a:rPr lang="en-US" b="1">
                <a:solidFill>
                  <a:srgbClr val="FBB426"/>
                </a:solidFill>
              </a:rPr>
              <a:t> LABEL YOUR ENTIRE RESPONSE AS CONFIDENTIAL.</a:t>
            </a:r>
            <a:endParaRPr lang="en-US">
              <a:solidFill>
                <a:srgbClr val="FBB426"/>
              </a:solidFill>
            </a:endParaRPr>
          </a:p>
          <a:p>
            <a:endParaRPr lang="en-US"/>
          </a:p>
          <a:p>
            <a:endParaRPr lang="en-US"/>
          </a:p>
        </p:txBody>
      </p:sp>
      <p:sp>
        <p:nvSpPr>
          <p:cNvPr id="4" name="Slide Number Placeholder 3">
            <a:extLst>
              <a:ext uri="{FF2B5EF4-FFF2-40B4-BE49-F238E27FC236}">
                <a16:creationId xmlns:a16="http://schemas.microsoft.com/office/drawing/2014/main" id="{089FE3D5-E764-B905-BCD1-1FFD40E0C3D5}"/>
              </a:ext>
            </a:extLst>
          </p:cNvPr>
          <p:cNvSpPr>
            <a:spLocks noGrp="1"/>
          </p:cNvSpPr>
          <p:nvPr>
            <p:ph type="sldNum" sz="quarter" idx="12"/>
          </p:nvPr>
        </p:nvSpPr>
        <p:spPr/>
        <p:txBody>
          <a:bodyPr/>
          <a:lstStyle/>
          <a:p>
            <a:fld id="{38348EF0-853B-401D-A8F2-35F7EA05162D}" type="slidenum">
              <a:rPr lang="en-US" smtClean="0"/>
              <a:t>10</a:t>
            </a:fld>
            <a:endParaRPr lang="en-US"/>
          </a:p>
        </p:txBody>
      </p:sp>
    </p:spTree>
    <p:extLst>
      <p:ext uri="{BB962C8B-B14F-4D97-AF65-F5344CB8AC3E}">
        <p14:creationId xmlns:p14="http://schemas.microsoft.com/office/powerpoint/2010/main" val="10845001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FB4159-3D30-9FD4-BEDF-DE570F1D9E81}"/>
              </a:ext>
            </a:extLst>
          </p:cNvPr>
          <p:cNvSpPr>
            <a:spLocks noGrp="1"/>
          </p:cNvSpPr>
          <p:nvPr>
            <p:ph type="title"/>
          </p:nvPr>
        </p:nvSpPr>
        <p:spPr/>
        <p:txBody>
          <a:bodyPr/>
          <a:lstStyle/>
          <a:p>
            <a:r>
              <a:rPr lang="en-US"/>
              <a:t>Indiana Economic Impact Form (IEI)</a:t>
            </a:r>
          </a:p>
        </p:txBody>
      </p:sp>
      <p:sp>
        <p:nvSpPr>
          <p:cNvPr id="3" name="Content Placeholder 2">
            <a:extLst>
              <a:ext uri="{FF2B5EF4-FFF2-40B4-BE49-F238E27FC236}">
                <a16:creationId xmlns:a16="http://schemas.microsoft.com/office/drawing/2014/main" id="{45FB140B-730D-0997-BA84-A019C74E3D33}"/>
              </a:ext>
            </a:extLst>
          </p:cNvPr>
          <p:cNvSpPr>
            <a:spLocks noGrp="1"/>
          </p:cNvSpPr>
          <p:nvPr>
            <p:ph idx="1"/>
          </p:nvPr>
        </p:nvSpPr>
        <p:spPr>
          <a:xfrm>
            <a:off x="838200" y="1690688"/>
            <a:ext cx="10515600" cy="4351338"/>
          </a:xfrm>
        </p:spPr>
        <p:txBody>
          <a:bodyPr vert="horz" lIns="91440" tIns="45720" rIns="91440" bIns="45720" rtlCol="0" anchor="t">
            <a:normAutofit/>
          </a:bodyPr>
          <a:lstStyle/>
          <a:p>
            <a:pPr marL="0" indent="0">
              <a:buNone/>
            </a:pPr>
            <a:r>
              <a:rPr lang="en-US" b="1" u="sng"/>
              <a:t>Attachment C</a:t>
            </a:r>
          </a:p>
          <a:p>
            <a:r>
              <a:rPr lang="en-US">
                <a:latin typeface="Franklin Gothic Book"/>
                <a:cs typeface="Times New Roman"/>
              </a:rPr>
              <a:t>Respondents must submit this completed attachment, but it </a:t>
            </a:r>
            <a:r>
              <a:rPr lang="en-US" b="1" u="sng">
                <a:latin typeface="Franklin Gothic Book"/>
                <a:cs typeface="Times New Roman"/>
              </a:rPr>
              <a:t>will not</a:t>
            </a:r>
            <a:r>
              <a:rPr lang="en-US" b="1">
                <a:latin typeface="Franklin Gothic Book"/>
                <a:cs typeface="Times New Roman"/>
              </a:rPr>
              <a:t> </a:t>
            </a:r>
            <a:r>
              <a:rPr lang="en-US">
                <a:latin typeface="Franklin Gothic Book"/>
                <a:cs typeface="Times New Roman"/>
              </a:rPr>
              <a:t>be used for evaluation purposes. </a:t>
            </a:r>
          </a:p>
          <a:p>
            <a:r>
              <a:rPr lang="en-US">
                <a:latin typeface="Franklin Gothic Book"/>
                <a:cs typeface="Times New Roman"/>
              </a:rPr>
              <a:t>Definitions of FTE (Full-Time Equivalent)</a:t>
            </a:r>
          </a:p>
          <a:p>
            <a:r>
              <a:rPr lang="en-US"/>
              <a:t>Example: If a Respondent has five (5) full time employees, is bidding on its 5</a:t>
            </a:r>
            <a:r>
              <a:rPr lang="en-US" baseline="30000"/>
              <a:t>th</a:t>
            </a:r>
            <a:r>
              <a:rPr lang="en-US"/>
              <a:t> contract, and all contracts get an equal amount of commitment from the employees, then each employee commits 20% of his/her time to the new contract:</a:t>
            </a:r>
          </a:p>
          <a:p>
            <a:pPr lvl="1"/>
            <a:r>
              <a:rPr lang="en-US"/>
              <a:t>0.2 x 5 employees –1 FTE</a:t>
            </a:r>
          </a:p>
          <a:p>
            <a:endParaRPr lang="en-US"/>
          </a:p>
          <a:p>
            <a:endParaRPr lang="en-US"/>
          </a:p>
          <a:p>
            <a:endParaRPr lang="en-US"/>
          </a:p>
        </p:txBody>
      </p:sp>
      <p:sp>
        <p:nvSpPr>
          <p:cNvPr id="4" name="Slide Number Placeholder 3">
            <a:extLst>
              <a:ext uri="{FF2B5EF4-FFF2-40B4-BE49-F238E27FC236}">
                <a16:creationId xmlns:a16="http://schemas.microsoft.com/office/drawing/2014/main" id="{D9D36EEB-7919-929D-3A89-720309294C1E}"/>
              </a:ext>
            </a:extLst>
          </p:cNvPr>
          <p:cNvSpPr>
            <a:spLocks noGrp="1"/>
          </p:cNvSpPr>
          <p:nvPr>
            <p:ph type="sldNum" sz="quarter" idx="12"/>
          </p:nvPr>
        </p:nvSpPr>
        <p:spPr/>
        <p:txBody>
          <a:bodyPr/>
          <a:lstStyle/>
          <a:p>
            <a:fld id="{38348EF0-853B-401D-A8F2-35F7EA05162D}" type="slidenum">
              <a:rPr lang="en-US" smtClean="0"/>
              <a:t>11</a:t>
            </a:fld>
            <a:endParaRPr lang="en-US"/>
          </a:p>
        </p:txBody>
      </p:sp>
    </p:spTree>
    <p:extLst>
      <p:ext uri="{BB962C8B-B14F-4D97-AF65-F5344CB8AC3E}">
        <p14:creationId xmlns:p14="http://schemas.microsoft.com/office/powerpoint/2010/main" val="29406884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DB25E1-1180-1963-2949-F06AC2D0010E}"/>
              </a:ext>
            </a:extLst>
          </p:cNvPr>
          <p:cNvSpPr>
            <a:spLocks noGrp="1"/>
          </p:cNvSpPr>
          <p:nvPr>
            <p:ph type="title"/>
          </p:nvPr>
        </p:nvSpPr>
        <p:spPr>
          <a:xfrm>
            <a:off x="838200" y="365125"/>
            <a:ext cx="10515600" cy="949325"/>
          </a:xfrm>
        </p:spPr>
        <p:txBody>
          <a:bodyPr>
            <a:normAutofit/>
          </a:bodyPr>
          <a:lstStyle/>
          <a:p>
            <a:r>
              <a:rPr lang="en-US"/>
              <a:t>Cost Proposal</a:t>
            </a:r>
          </a:p>
        </p:txBody>
      </p:sp>
      <p:sp>
        <p:nvSpPr>
          <p:cNvPr id="3" name="Content Placeholder 2">
            <a:extLst>
              <a:ext uri="{FF2B5EF4-FFF2-40B4-BE49-F238E27FC236}">
                <a16:creationId xmlns:a16="http://schemas.microsoft.com/office/drawing/2014/main" id="{88BAFAB9-DA3B-CFC6-D549-9CA885CE616C}"/>
              </a:ext>
            </a:extLst>
          </p:cNvPr>
          <p:cNvSpPr>
            <a:spLocks noGrp="1"/>
          </p:cNvSpPr>
          <p:nvPr>
            <p:ph idx="1"/>
          </p:nvPr>
        </p:nvSpPr>
        <p:spPr>
          <a:xfrm>
            <a:off x="838200" y="1485899"/>
            <a:ext cx="10048875" cy="4733925"/>
          </a:xfrm>
        </p:spPr>
        <p:txBody>
          <a:bodyPr vert="horz" lIns="91440" tIns="45720" rIns="91440" bIns="45720" rtlCol="0" anchor="t">
            <a:normAutofit lnSpcReduction="10000"/>
          </a:bodyPr>
          <a:lstStyle/>
          <a:p>
            <a:pPr marL="0" indent="0">
              <a:buNone/>
            </a:pPr>
            <a:r>
              <a:rPr lang="en-US" b="1" u="sng">
                <a:latin typeface="Franklin Gothic Book"/>
                <a:cs typeface="Times New Roman"/>
              </a:rPr>
              <a:t>Attachment D</a:t>
            </a:r>
          </a:p>
          <a:p>
            <a:r>
              <a:rPr lang="en-US">
                <a:latin typeface="Franklin Gothic Book"/>
                <a:cs typeface="Times New Roman"/>
              </a:rPr>
              <a:t>Please complete the template provided for the Cost Proposal by populating ONLY the yellow shaded cells. The Total Cost will populate automatically. The Cost Proposal must be returned in the original </a:t>
            </a:r>
            <a:r>
              <a:rPr lang="en-US" b="1">
                <a:latin typeface="Franklin Gothic Book"/>
                <a:cs typeface="Times New Roman"/>
              </a:rPr>
              <a:t>Excel </a:t>
            </a:r>
            <a:r>
              <a:rPr lang="en-US">
                <a:latin typeface="Franklin Gothic Book"/>
                <a:cs typeface="Times New Roman"/>
              </a:rPr>
              <a:t>format. (No PDFs.) </a:t>
            </a:r>
          </a:p>
          <a:p>
            <a:r>
              <a:rPr lang="en-US">
                <a:latin typeface="Franklin Gothic Book"/>
                <a:cs typeface="Times New Roman"/>
              </a:rPr>
              <a:t>Cost Proposals are scored based on the </a:t>
            </a:r>
            <a:r>
              <a:rPr lang="en-US" u="sng">
                <a:latin typeface="Franklin Gothic Book"/>
                <a:cs typeface="Times New Roman"/>
              </a:rPr>
              <a:t>Total Cost</a:t>
            </a:r>
            <a:r>
              <a:rPr lang="en-US">
                <a:latin typeface="Franklin Gothic Book"/>
                <a:cs typeface="Times New Roman"/>
              </a:rPr>
              <a:t> for the initial term. Using an estimated 30 point score for the Cost, the lowest cost proposal receives a total of 30 points. The normalization formula is as follows:</a:t>
            </a:r>
          </a:p>
          <a:p>
            <a:pPr marL="0" indent="0">
              <a:buNone/>
            </a:pPr>
            <a:endParaRPr lang="en-US">
              <a:latin typeface="Franklin Gothic Book"/>
              <a:cs typeface="Times New Roman"/>
            </a:endParaRPr>
          </a:p>
          <a:p>
            <a:pPr lvl="1">
              <a:buFont typeface="Arial" panose="02070309020205020404" pitchFamily="49" charset="0"/>
              <a:buChar char="•"/>
            </a:pPr>
            <a:r>
              <a:rPr lang="en-US" i="1"/>
              <a:t>Respondent’s Cost Score = (Lowest Cost Proposal / Total Cost of Proposal) X 30</a:t>
            </a:r>
            <a:endParaRPr lang="en-US"/>
          </a:p>
        </p:txBody>
      </p:sp>
      <p:sp>
        <p:nvSpPr>
          <p:cNvPr id="4" name="Slide Number Placeholder 3">
            <a:extLst>
              <a:ext uri="{FF2B5EF4-FFF2-40B4-BE49-F238E27FC236}">
                <a16:creationId xmlns:a16="http://schemas.microsoft.com/office/drawing/2014/main" id="{67FB4560-5CC5-FD7C-5FD8-E4F925D113FB}"/>
              </a:ext>
            </a:extLst>
          </p:cNvPr>
          <p:cNvSpPr>
            <a:spLocks noGrp="1"/>
          </p:cNvSpPr>
          <p:nvPr>
            <p:ph type="sldNum" sz="quarter" idx="12"/>
          </p:nvPr>
        </p:nvSpPr>
        <p:spPr/>
        <p:txBody>
          <a:bodyPr/>
          <a:lstStyle/>
          <a:p>
            <a:fld id="{38348EF0-853B-401D-A8F2-35F7EA05162D}" type="slidenum">
              <a:rPr lang="en-US" smtClean="0"/>
              <a:t>12</a:t>
            </a:fld>
            <a:endParaRPr lang="en-US"/>
          </a:p>
        </p:txBody>
      </p:sp>
    </p:spTree>
    <p:extLst>
      <p:ext uri="{BB962C8B-B14F-4D97-AF65-F5344CB8AC3E}">
        <p14:creationId xmlns:p14="http://schemas.microsoft.com/office/powerpoint/2010/main" val="22315816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FB7ABB-C68E-79DB-441A-194333EC52BC}"/>
              </a:ext>
            </a:extLst>
          </p:cNvPr>
          <p:cNvSpPr>
            <a:spLocks noGrp="1"/>
          </p:cNvSpPr>
          <p:nvPr>
            <p:ph type="title"/>
          </p:nvPr>
        </p:nvSpPr>
        <p:spPr/>
        <p:txBody>
          <a:bodyPr/>
          <a:lstStyle/>
          <a:p>
            <a:r>
              <a:rPr lang="en-US"/>
              <a:t>Cost Proposal</a:t>
            </a:r>
          </a:p>
        </p:txBody>
      </p:sp>
      <p:sp>
        <p:nvSpPr>
          <p:cNvPr id="3" name="Content Placeholder 2">
            <a:extLst>
              <a:ext uri="{FF2B5EF4-FFF2-40B4-BE49-F238E27FC236}">
                <a16:creationId xmlns:a16="http://schemas.microsoft.com/office/drawing/2014/main" id="{571BF255-B5F2-B9AC-0BD8-22D7BEA0FABC}"/>
              </a:ext>
            </a:extLst>
          </p:cNvPr>
          <p:cNvSpPr>
            <a:spLocks noGrp="1"/>
          </p:cNvSpPr>
          <p:nvPr>
            <p:ph idx="1"/>
          </p:nvPr>
        </p:nvSpPr>
        <p:spPr>
          <a:xfrm>
            <a:off x="838200" y="1567543"/>
            <a:ext cx="10515600" cy="4609420"/>
          </a:xfrm>
        </p:spPr>
        <p:txBody>
          <a:bodyPr/>
          <a:lstStyle/>
          <a:p>
            <a:r>
              <a:rPr lang="en-US"/>
              <a:t>The Respondent should provide a brief narrative (not longer than two pages) in support of each Cost Proposal item and return this document in a PDF format, labeled as “Cost Proposal Narrative.”</a:t>
            </a:r>
          </a:p>
          <a:p>
            <a:r>
              <a:rPr lang="en-US"/>
              <a:t>The Respondent should list and describe as part of its Cost Proposal any special cost assumptions, conditions, and/or constraints relative to, or which impact, the prices presented on the Cost Schedules. The Respondent should return this document in a PDF format, labeled as “Cost Assumptions, Conditions and Constraints”.</a:t>
            </a:r>
          </a:p>
          <a:p>
            <a:endParaRPr lang="en-US"/>
          </a:p>
        </p:txBody>
      </p:sp>
      <p:sp>
        <p:nvSpPr>
          <p:cNvPr id="4" name="Slide Number Placeholder 3">
            <a:extLst>
              <a:ext uri="{FF2B5EF4-FFF2-40B4-BE49-F238E27FC236}">
                <a16:creationId xmlns:a16="http://schemas.microsoft.com/office/drawing/2014/main" id="{54C867E7-3C33-E826-D0B2-3E91681764A5}"/>
              </a:ext>
            </a:extLst>
          </p:cNvPr>
          <p:cNvSpPr>
            <a:spLocks noGrp="1"/>
          </p:cNvSpPr>
          <p:nvPr>
            <p:ph type="sldNum" sz="quarter" idx="12"/>
          </p:nvPr>
        </p:nvSpPr>
        <p:spPr/>
        <p:txBody>
          <a:bodyPr/>
          <a:lstStyle/>
          <a:p>
            <a:fld id="{38348EF0-853B-401D-A8F2-35F7EA05162D}" type="slidenum">
              <a:rPr lang="en-US" smtClean="0"/>
              <a:t>13</a:t>
            </a:fld>
            <a:endParaRPr lang="en-US"/>
          </a:p>
        </p:txBody>
      </p:sp>
    </p:spTree>
    <p:extLst>
      <p:ext uri="{BB962C8B-B14F-4D97-AF65-F5344CB8AC3E}">
        <p14:creationId xmlns:p14="http://schemas.microsoft.com/office/powerpoint/2010/main" val="20071378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B41A88-F22C-950A-C204-F1EA94ED20EC}"/>
              </a:ext>
            </a:extLst>
          </p:cNvPr>
          <p:cNvSpPr>
            <a:spLocks noGrp="1"/>
          </p:cNvSpPr>
          <p:nvPr>
            <p:ph type="title"/>
          </p:nvPr>
        </p:nvSpPr>
        <p:spPr/>
        <p:txBody>
          <a:bodyPr/>
          <a:lstStyle/>
          <a:p>
            <a:r>
              <a:rPr lang="en-US"/>
              <a:t>Business Proposal </a:t>
            </a:r>
          </a:p>
        </p:txBody>
      </p:sp>
      <p:sp>
        <p:nvSpPr>
          <p:cNvPr id="3" name="Content Placeholder 2">
            <a:extLst>
              <a:ext uri="{FF2B5EF4-FFF2-40B4-BE49-F238E27FC236}">
                <a16:creationId xmlns:a16="http://schemas.microsoft.com/office/drawing/2014/main" id="{5C3777FD-D541-B2CC-BA10-5EE2E7CFA9E5}"/>
              </a:ext>
            </a:extLst>
          </p:cNvPr>
          <p:cNvSpPr>
            <a:spLocks noGrp="1"/>
          </p:cNvSpPr>
          <p:nvPr>
            <p:ph idx="1"/>
          </p:nvPr>
        </p:nvSpPr>
        <p:spPr>
          <a:xfrm>
            <a:off x="838200" y="1377950"/>
            <a:ext cx="10077450" cy="4351338"/>
          </a:xfrm>
        </p:spPr>
        <p:txBody>
          <a:bodyPr vert="horz" lIns="91440" tIns="45720" rIns="91440" bIns="45720" rtlCol="0" anchor="t">
            <a:normAutofit lnSpcReduction="10000"/>
          </a:bodyPr>
          <a:lstStyle/>
          <a:p>
            <a:pPr marL="0" indent="0">
              <a:buNone/>
            </a:pPr>
            <a:r>
              <a:rPr lang="en-US" b="1" u="sng">
                <a:latin typeface="Franklin Gothic Book"/>
                <a:cs typeface="Times New Roman"/>
              </a:rPr>
              <a:t>Attachment E</a:t>
            </a:r>
          </a:p>
          <a:p>
            <a:r>
              <a:rPr lang="en-US" b="1">
                <a:latin typeface="Franklin Gothic Book"/>
                <a:cs typeface="Times New Roman"/>
              </a:rPr>
              <a:t>Company Financial Information (Section 2.3.4)</a:t>
            </a:r>
          </a:p>
          <a:p>
            <a:pPr lvl="1">
              <a:buFont typeface="Arial" panose="02070309020205020404" pitchFamily="49" charset="0"/>
              <a:buChar char="•"/>
            </a:pPr>
            <a:r>
              <a:rPr lang="en-US"/>
              <a:t>Respondents must provide documents to demonstrate financial stability including, for example, the most recent Dunn &amp; Bradstreet Business Report (preferred) or audited financial statements for the two (2) most recently completed fiscal years. If neither of these can be provided, Respondents must explain why and include an income statement and balance sheet for each of the two (2) most recently completed fiscal years. </a:t>
            </a:r>
          </a:p>
          <a:p>
            <a:pPr lvl="1">
              <a:buFont typeface="Arial" panose="02070309020205020404" pitchFamily="49" charset="0"/>
              <a:buChar char="•"/>
            </a:pPr>
            <a:r>
              <a:rPr lang="en-US"/>
              <a:t>If the documents are from a parent or holding company, Respondents must explain the business relationship between the entities and demonstrate the financial stability of the entity which is directly responding to this RFP. </a:t>
            </a:r>
          </a:p>
          <a:p>
            <a:endParaRPr lang="en-US"/>
          </a:p>
          <a:p>
            <a:endParaRPr lang="en-US"/>
          </a:p>
        </p:txBody>
      </p:sp>
      <p:sp>
        <p:nvSpPr>
          <p:cNvPr id="4" name="Slide Number Placeholder 3">
            <a:extLst>
              <a:ext uri="{FF2B5EF4-FFF2-40B4-BE49-F238E27FC236}">
                <a16:creationId xmlns:a16="http://schemas.microsoft.com/office/drawing/2014/main" id="{ADAA1DDC-1C68-F652-4733-98DC9CCB7BAA}"/>
              </a:ext>
            </a:extLst>
          </p:cNvPr>
          <p:cNvSpPr>
            <a:spLocks noGrp="1"/>
          </p:cNvSpPr>
          <p:nvPr>
            <p:ph type="sldNum" sz="quarter" idx="12"/>
          </p:nvPr>
        </p:nvSpPr>
        <p:spPr/>
        <p:txBody>
          <a:bodyPr/>
          <a:lstStyle/>
          <a:p>
            <a:fld id="{38348EF0-853B-401D-A8F2-35F7EA05162D}" type="slidenum">
              <a:rPr lang="en-US" smtClean="0"/>
              <a:t>14</a:t>
            </a:fld>
            <a:endParaRPr lang="en-US"/>
          </a:p>
        </p:txBody>
      </p:sp>
    </p:spTree>
    <p:extLst>
      <p:ext uri="{BB962C8B-B14F-4D97-AF65-F5344CB8AC3E}">
        <p14:creationId xmlns:p14="http://schemas.microsoft.com/office/powerpoint/2010/main" val="17317507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798249-4480-6CBF-A257-775E6842049A}"/>
              </a:ext>
            </a:extLst>
          </p:cNvPr>
          <p:cNvSpPr>
            <a:spLocks noGrp="1"/>
          </p:cNvSpPr>
          <p:nvPr>
            <p:ph type="title"/>
          </p:nvPr>
        </p:nvSpPr>
        <p:spPr>
          <a:xfrm>
            <a:off x="838200" y="365125"/>
            <a:ext cx="10515600" cy="1055689"/>
          </a:xfrm>
        </p:spPr>
        <p:txBody>
          <a:bodyPr/>
          <a:lstStyle/>
          <a:p>
            <a:r>
              <a:rPr lang="en-US"/>
              <a:t>Business Proposal </a:t>
            </a:r>
          </a:p>
        </p:txBody>
      </p:sp>
      <p:sp>
        <p:nvSpPr>
          <p:cNvPr id="3" name="Content Placeholder 2">
            <a:extLst>
              <a:ext uri="{FF2B5EF4-FFF2-40B4-BE49-F238E27FC236}">
                <a16:creationId xmlns:a16="http://schemas.microsoft.com/office/drawing/2014/main" id="{A0798EFA-5198-FC16-EB23-1BAFCD49E297}"/>
              </a:ext>
            </a:extLst>
          </p:cNvPr>
          <p:cNvSpPr>
            <a:spLocks noGrp="1"/>
          </p:cNvSpPr>
          <p:nvPr>
            <p:ph idx="1"/>
          </p:nvPr>
        </p:nvSpPr>
        <p:spPr>
          <a:xfrm>
            <a:off x="838200" y="1420814"/>
            <a:ext cx="10515600" cy="4621212"/>
          </a:xfrm>
        </p:spPr>
        <p:txBody>
          <a:bodyPr vert="horz" lIns="91440" tIns="45720" rIns="91440" bIns="45720" rtlCol="0" anchor="t">
            <a:normAutofit/>
          </a:bodyPr>
          <a:lstStyle/>
          <a:p>
            <a:r>
              <a:rPr lang="en-US" b="1">
                <a:latin typeface="Franklin Gothic Book"/>
                <a:cs typeface="Times New Roman"/>
              </a:rPr>
              <a:t>Contract Terms (Section 2.3.6)</a:t>
            </a:r>
          </a:p>
          <a:p>
            <a:pPr lvl="1">
              <a:buFont typeface="Arial" panose="02070309020205020404" pitchFamily="49" charset="0"/>
              <a:buChar char="•"/>
            </a:pPr>
            <a:r>
              <a:rPr lang="en-US"/>
              <a:t>Respondents should review sample State contract and note exceptions to State non-mandatory clauses in Business Proposal and Executive Summary. </a:t>
            </a:r>
          </a:p>
          <a:p>
            <a:pPr lvl="1">
              <a:buFont typeface="Arial" panose="02070309020205020404" pitchFamily="49" charset="0"/>
              <a:buChar char="•"/>
            </a:pPr>
            <a:r>
              <a:rPr lang="en-US"/>
              <a:t>The State may refuse to consider any redlines requested in negotiation of a contract that were not specifically identified and included in a vendor’s response.</a:t>
            </a:r>
          </a:p>
          <a:p>
            <a:pPr marL="457200" lvl="1" indent="0">
              <a:buNone/>
            </a:pPr>
            <a:endParaRPr lang="en-US"/>
          </a:p>
          <a:p>
            <a:r>
              <a:rPr lang="en-US">
                <a:latin typeface="Franklin Gothic Book"/>
                <a:cs typeface="Times New Roman"/>
              </a:rPr>
              <a:t>Mandatory clauses are non-negotiable.</a:t>
            </a:r>
          </a:p>
          <a:p>
            <a:endParaRPr lang="en-US"/>
          </a:p>
          <a:p>
            <a:endParaRPr lang="en-US"/>
          </a:p>
        </p:txBody>
      </p:sp>
      <p:sp>
        <p:nvSpPr>
          <p:cNvPr id="4" name="Slide Number Placeholder 3">
            <a:extLst>
              <a:ext uri="{FF2B5EF4-FFF2-40B4-BE49-F238E27FC236}">
                <a16:creationId xmlns:a16="http://schemas.microsoft.com/office/drawing/2014/main" id="{D5FBD06C-077C-F0D7-7B4F-10509D51BA54}"/>
              </a:ext>
            </a:extLst>
          </p:cNvPr>
          <p:cNvSpPr>
            <a:spLocks noGrp="1"/>
          </p:cNvSpPr>
          <p:nvPr>
            <p:ph type="sldNum" sz="quarter" idx="12"/>
          </p:nvPr>
        </p:nvSpPr>
        <p:spPr/>
        <p:txBody>
          <a:bodyPr/>
          <a:lstStyle/>
          <a:p>
            <a:fld id="{38348EF0-853B-401D-A8F2-35F7EA05162D}" type="slidenum">
              <a:rPr lang="en-US" smtClean="0"/>
              <a:t>15</a:t>
            </a:fld>
            <a:endParaRPr lang="en-US"/>
          </a:p>
        </p:txBody>
      </p:sp>
    </p:spTree>
    <p:extLst>
      <p:ext uri="{BB962C8B-B14F-4D97-AF65-F5344CB8AC3E}">
        <p14:creationId xmlns:p14="http://schemas.microsoft.com/office/powerpoint/2010/main" val="24156595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89B429-15D7-6FA4-8B02-289ABF61466D}"/>
              </a:ext>
            </a:extLst>
          </p:cNvPr>
          <p:cNvSpPr>
            <a:spLocks noGrp="1"/>
          </p:cNvSpPr>
          <p:nvPr>
            <p:ph type="title"/>
          </p:nvPr>
        </p:nvSpPr>
        <p:spPr>
          <a:xfrm>
            <a:off x="838200" y="365126"/>
            <a:ext cx="10515600" cy="882650"/>
          </a:xfrm>
        </p:spPr>
        <p:txBody>
          <a:bodyPr/>
          <a:lstStyle/>
          <a:p>
            <a:r>
              <a:rPr lang="en-US"/>
              <a:t>Business Proposal</a:t>
            </a:r>
          </a:p>
        </p:txBody>
      </p:sp>
      <p:sp>
        <p:nvSpPr>
          <p:cNvPr id="3" name="Content Placeholder 2">
            <a:extLst>
              <a:ext uri="{FF2B5EF4-FFF2-40B4-BE49-F238E27FC236}">
                <a16:creationId xmlns:a16="http://schemas.microsoft.com/office/drawing/2014/main" id="{F094606B-EFC2-A614-3574-49FC370F9903}"/>
              </a:ext>
            </a:extLst>
          </p:cNvPr>
          <p:cNvSpPr>
            <a:spLocks noGrp="1"/>
          </p:cNvSpPr>
          <p:nvPr>
            <p:ph idx="1"/>
          </p:nvPr>
        </p:nvSpPr>
        <p:spPr>
          <a:xfrm>
            <a:off x="838200" y="1460500"/>
            <a:ext cx="10515600" cy="4351338"/>
          </a:xfrm>
        </p:spPr>
        <p:txBody>
          <a:bodyPr vert="horz" lIns="91440" tIns="45720" rIns="91440" bIns="45720" rtlCol="0" anchor="t">
            <a:normAutofit lnSpcReduction="10000"/>
          </a:bodyPr>
          <a:lstStyle/>
          <a:p>
            <a:pPr marL="0" indent="0">
              <a:buNone/>
            </a:pPr>
            <a:r>
              <a:rPr lang="en-US" b="1">
                <a:latin typeface="Franklin Gothic Book"/>
                <a:cs typeface="Times New Roman"/>
              </a:rPr>
              <a:t>References (Section 2.3.7)</a:t>
            </a:r>
          </a:p>
          <a:p>
            <a:r>
              <a:rPr lang="en-US">
                <a:latin typeface="Franklin Gothic Book"/>
                <a:cs typeface="Times New Roman"/>
              </a:rPr>
              <a:t>Often, Respondents must have at least three (3) references who:</a:t>
            </a:r>
          </a:p>
          <a:p>
            <a:pPr lvl="1">
              <a:buFont typeface="Arial" panose="02070309020205020404" pitchFamily="49" charset="0"/>
              <a:buChar char="•"/>
            </a:pPr>
            <a:r>
              <a:rPr lang="en-US"/>
              <a:t>Can speak to the Respondent’s experience in providing products and/or services that are the same, or similar, to those products and/or services requested in this solicitation</a:t>
            </a:r>
          </a:p>
          <a:p>
            <a:pPr lvl="1">
              <a:buFont typeface="Arial" panose="02070309020205020404" pitchFamily="49" charset="0"/>
              <a:buChar char="•"/>
            </a:pPr>
            <a:r>
              <a:rPr lang="en-US"/>
              <a:t>Can speak to the Respondent’s performance on contracts of </a:t>
            </a:r>
            <a:r>
              <a:rPr lang="en-US">
                <a:solidFill>
                  <a:srgbClr val="FFC000"/>
                </a:solidFill>
              </a:rPr>
              <a:t>similar scope for government clients </a:t>
            </a:r>
          </a:p>
          <a:p>
            <a:r>
              <a:rPr lang="en-US">
                <a:latin typeface="Franklin Gothic Book"/>
                <a:cs typeface="Times New Roman"/>
              </a:rPr>
              <a:t>Respondents must ask each reference to complete </a:t>
            </a:r>
            <a:r>
              <a:rPr lang="en-US" u="sng">
                <a:latin typeface="Franklin Gothic Book"/>
                <a:cs typeface="Times New Roman"/>
              </a:rPr>
              <a:t>Attachment H</a:t>
            </a:r>
            <a:r>
              <a:rPr lang="en-US">
                <a:latin typeface="Franklin Gothic Book"/>
                <a:cs typeface="Times New Roman"/>
              </a:rPr>
              <a:t> (Reference Check Form) and </a:t>
            </a:r>
            <a:r>
              <a:rPr lang="en-US" b="1" u="sng">
                <a:latin typeface="Franklin Gothic Book"/>
                <a:cs typeface="Times New Roman"/>
              </a:rPr>
              <a:t>email it directly to IDOA </a:t>
            </a:r>
            <a:r>
              <a:rPr lang="en-US">
                <a:latin typeface="Franklin Gothic Book"/>
                <a:cs typeface="Times New Roman"/>
              </a:rPr>
              <a:t>(</a:t>
            </a:r>
            <a:r>
              <a:rPr lang="en-US">
                <a:latin typeface="Franklin Gothic Book"/>
                <a:cs typeface="Times New Roman"/>
                <a:hlinkClick r:id="rId2"/>
              </a:rPr>
              <a:t>idoareferences@idoa.in.gov</a:t>
            </a:r>
            <a:r>
              <a:rPr lang="en-US">
                <a:latin typeface="Franklin Gothic Book"/>
                <a:cs typeface="Times New Roman"/>
              </a:rPr>
              <a:t>) by the date specified in the solicitation.</a:t>
            </a:r>
          </a:p>
          <a:p>
            <a:endParaRPr lang="en-US"/>
          </a:p>
          <a:p>
            <a:endParaRPr lang="en-US"/>
          </a:p>
        </p:txBody>
      </p:sp>
      <p:sp>
        <p:nvSpPr>
          <p:cNvPr id="4" name="Slide Number Placeholder 3">
            <a:extLst>
              <a:ext uri="{FF2B5EF4-FFF2-40B4-BE49-F238E27FC236}">
                <a16:creationId xmlns:a16="http://schemas.microsoft.com/office/drawing/2014/main" id="{43D8FD43-D73C-4D59-3735-563559663C54}"/>
              </a:ext>
            </a:extLst>
          </p:cNvPr>
          <p:cNvSpPr>
            <a:spLocks noGrp="1"/>
          </p:cNvSpPr>
          <p:nvPr>
            <p:ph type="sldNum" sz="quarter" idx="12"/>
          </p:nvPr>
        </p:nvSpPr>
        <p:spPr/>
        <p:txBody>
          <a:bodyPr/>
          <a:lstStyle/>
          <a:p>
            <a:fld id="{38348EF0-853B-401D-A8F2-35F7EA05162D}" type="slidenum">
              <a:rPr lang="en-US" smtClean="0"/>
              <a:t>16</a:t>
            </a:fld>
            <a:endParaRPr lang="en-US"/>
          </a:p>
        </p:txBody>
      </p:sp>
    </p:spTree>
    <p:extLst>
      <p:ext uri="{BB962C8B-B14F-4D97-AF65-F5344CB8AC3E}">
        <p14:creationId xmlns:p14="http://schemas.microsoft.com/office/powerpoint/2010/main" val="29509064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B56E84-FA0E-A873-D211-971AFF65AFC1}"/>
              </a:ext>
            </a:extLst>
          </p:cNvPr>
          <p:cNvSpPr>
            <a:spLocks noGrp="1"/>
          </p:cNvSpPr>
          <p:nvPr>
            <p:ph type="title"/>
          </p:nvPr>
        </p:nvSpPr>
        <p:spPr>
          <a:xfrm>
            <a:off x="838200" y="365126"/>
            <a:ext cx="10515600" cy="920750"/>
          </a:xfrm>
        </p:spPr>
        <p:txBody>
          <a:bodyPr/>
          <a:lstStyle/>
          <a:p>
            <a:r>
              <a:rPr lang="en-US"/>
              <a:t>Technical Proposal </a:t>
            </a:r>
          </a:p>
        </p:txBody>
      </p:sp>
      <p:sp>
        <p:nvSpPr>
          <p:cNvPr id="3" name="Content Placeholder 2">
            <a:extLst>
              <a:ext uri="{FF2B5EF4-FFF2-40B4-BE49-F238E27FC236}">
                <a16:creationId xmlns:a16="http://schemas.microsoft.com/office/drawing/2014/main" id="{39C2713B-0920-BBDC-F1BD-9A6A4F3B96D9}"/>
              </a:ext>
            </a:extLst>
          </p:cNvPr>
          <p:cNvSpPr>
            <a:spLocks noGrp="1"/>
          </p:cNvSpPr>
          <p:nvPr>
            <p:ph idx="1"/>
          </p:nvPr>
        </p:nvSpPr>
        <p:spPr>
          <a:xfrm>
            <a:off x="838200" y="1387475"/>
            <a:ext cx="10515600" cy="4351338"/>
          </a:xfrm>
        </p:spPr>
        <p:txBody>
          <a:bodyPr vert="horz" lIns="91440" tIns="45720" rIns="91440" bIns="45720" rtlCol="0" anchor="t">
            <a:normAutofit lnSpcReduction="10000"/>
          </a:bodyPr>
          <a:lstStyle/>
          <a:p>
            <a:pPr marL="0" indent="0">
              <a:buNone/>
            </a:pPr>
            <a:r>
              <a:rPr lang="en-US" b="1" u="sng">
                <a:latin typeface="Franklin Gothic Book"/>
                <a:cs typeface="Times New Roman"/>
              </a:rPr>
              <a:t>Attachment F</a:t>
            </a:r>
          </a:p>
          <a:p>
            <a:r>
              <a:rPr lang="en-US">
                <a:latin typeface="Franklin Gothic Book"/>
                <a:cs typeface="Times New Roman"/>
              </a:rPr>
              <a:t>Every point made in each section must be addressed in the order given. The same outline numbers must be used in the response. </a:t>
            </a:r>
          </a:p>
          <a:p>
            <a:r>
              <a:rPr lang="en-US">
                <a:latin typeface="Franklin Gothic Book"/>
                <a:cs typeface="Times New Roman"/>
              </a:rPr>
              <a:t>Where appropriate, supporting documentation may be referenced by a page and paragraph number. However, when this is done, the body of the Technical Proposal must contain a meaningful summary of the referenced material. </a:t>
            </a:r>
          </a:p>
          <a:p>
            <a:pPr lvl="1">
              <a:buFont typeface="Arial" panose="02070309020205020404" pitchFamily="49" charset="0"/>
              <a:buChar char="•"/>
            </a:pPr>
            <a:r>
              <a:rPr lang="en-US" b="1">
                <a:latin typeface="Franklin Gothic Book"/>
                <a:cs typeface="Times New Roman"/>
              </a:rPr>
              <a:t>The referenced document must be included as an appendix to the technical proposal with referenced sections clearly marked</a:t>
            </a:r>
            <a:r>
              <a:rPr lang="en-US">
                <a:latin typeface="Franklin Gothic Book"/>
                <a:cs typeface="Times New Roman"/>
              </a:rPr>
              <a:t>. </a:t>
            </a:r>
          </a:p>
          <a:p>
            <a:pPr lvl="1">
              <a:buFont typeface="Arial" panose="02070309020205020404" pitchFamily="49" charset="0"/>
              <a:buChar char="•"/>
            </a:pPr>
            <a:r>
              <a:rPr lang="en-US">
                <a:latin typeface="Franklin Gothic Book"/>
                <a:cs typeface="Times New Roman"/>
              </a:rPr>
              <a:t>If there are multiple references or multiple documents, these must be listed and organized for ease of use by the State. </a:t>
            </a:r>
            <a:endParaRPr lang="en-US"/>
          </a:p>
          <a:p>
            <a:endParaRPr lang="en-US"/>
          </a:p>
        </p:txBody>
      </p:sp>
      <p:sp>
        <p:nvSpPr>
          <p:cNvPr id="4" name="Slide Number Placeholder 3">
            <a:extLst>
              <a:ext uri="{FF2B5EF4-FFF2-40B4-BE49-F238E27FC236}">
                <a16:creationId xmlns:a16="http://schemas.microsoft.com/office/drawing/2014/main" id="{E2F1137C-C8F9-7F0E-C05F-685391A635CA}"/>
              </a:ext>
            </a:extLst>
          </p:cNvPr>
          <p:cNvSpPr>
            <a:spLocks noGrp="1"/>
          </p:cNvSpPr>
          <p:nvPr>
            <p:ph type="sldNum" sz="quarter" idx="12"/>
          </p:nvPr>
        </p:nvSpPr>
        <p:spPr/>
        <p:txBody>
          <a:bodyPr/>
          <a:lstStyle/>
          <a:p>
            <a:fld id="{38348EF0-853B-401D-A8F2-35F7EA05162D}" type="slidenum">
              <a:rPr lang="en-US" smtClean="0"/>
              <a:t>17</a:t>
            </a:fld>
            <a:endParaRPr lang="en-US"/>
          </a:p>
        </p:txBody>
      </p:sp>
    </p:spTree>
    <p:extLst>
      <p:ext uri="{BB962C8B-B14F-4D97-AF65-F5344CB8AC3E}">
        <p14:creationId xmlns:p14="http://schemas.microsoft.com/office/powerpoint/2010/main" val="36753091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D76EE1-DFC1-53E3-EAAF-8E1CF008143C}"/>
              </a:ext>
            </a:extLst>
          </p:cNvPr>
          <p:cNvSpPr>
            <a:spLocks noGrp="1"/>
          </p:cNvSpPr>
          <p:nvPr>
            <p:ph type="title"/>
          </p:nvPr>
        </p:nvSpPr>
        <p:spPr>
          <a:xfrm>
            <a:off x="838200" y="365125"/>
            <a:ext cx="10515600" cy="1063625"/>
          </a:xfrm>
        </p:spPr>
        <p:txBody>
          <a:bodyPr/>
          <a:lstStyle/>
          <a:p>
            <a:r>
              <a:rPr lang="en-US"/>
              <a:t>Optional Submission Forms/Documents </a:t>
            </a:r>
          </a:p>
        </p:txBody>
      </p:sp>
      <p:sp>
        <p:nvSpPr>
          <p:cNvPr id="3" name="Content Placeholder 2">
            <a:extLst>
              <a:ext uri="{FF2B5EF4-FFF2-40B4-BE49-F238E27FC236}">
                <a16:creationId xmlns:a16="http://schemas.microsoft.com/office/drawing/2014/main" id="{BFAE8E1B-5FCB-57C2-6AA2-0C1B1A630EE4}"/>
              </a:ext>
            </a:extLst>
          </p:cNvPr>
          <p:cNvSpPr>
            <a:spLocks noGrp="1"/>
          </p:cNvSpPr>
          <p:nvPr>
            <p:ph idx="1"/>
          </p:nvPr>
        </p:nvSpPr>
        <p:spPr>
          <a:xfrm>
            <a:off x="838200" y="1428750"/>
            <a:ext cx="10515600" cy="4748213"/>
          </a:xfrm>
        </p:spPr>
        <p:txBody>
          <a:bodyPr vert="horz" lIns="91440" tIns="45720" rIns="91440" bIns="45720" rtlCol="0" anchor="t">
            <a:normAutofit/>
          </a:bodyPr>
          <a:lstStyle/>
          <a:p>
            <a:pPr marL="0" indent="0">
              <a:buNone/>
            </a:pPr>
            <a:r>
              <a:rPr lang="en-US" b="1" dirty="0">
                <a:latin typeface="Franklin Gothic Book"/>
                <a:cs typeface="Times New Roman"/>
              </a:rPr>
              <a:t>Submission of these documents is optional and </a:t>
            </a:r>
            <a:r>
              <a:rPr lang="en-US" b="1" u="sng" dirty="0">
                <a:latin typeface="Franklin Gothic Book"/>
                <a:cs typeface="Times New Roman"/>
              </a:rPr>
              <a:t>does not</a:t>
            </a:r>
            <a:r>
              <a:rPr lang="en-US" b="1" dirty="0">
                <a:latin typeface="Franklin Gothic Book"/>
                <a:cs typeface="Times New Roman"/>
              </a:rPr>
              <a:t> impact your ability to submit a proposal. </a:t>
            </a:r>
            <a:endParaRPr lang="en-US" dirty="0">
              <a:latin typeface="Franklin Gothic Book"/>
              <a:cs typeface="Times New Roman"/>
            </a:endParaRPr>
          </a:p>
          <a:p>
            <a:endParaRPr lang="en-US" dirty="0"/>
          </a:p>
          <a:p>
            <a:r>
              <a:rPr lang="en-US" u="sng" dirty="0"/>
              <a:t>Attachment I</a:t>
            </a:r>
            <a:r>
              <a:rPr lang="en-US" dirty="0"/>
              <a:t> - Pre-Proposal Networking Opportunity Form 	</a:t>
            </a:r>
          </a:p>
          <a:p>
            <a:r>
              <a:rPr lang="en-US" u="sng" dirty="0"/>
              <a:t>Attachment G</a:t>
            </a:r>
            <a:r>
              <a:rPr lang="en-US" dirty="0"/>
              <a:t> - Questions and Answers Form 	</a:t>
            </a:r>
          </a:p>
          <a:p>
            <a:endParaRPr lang="en-US" dirty="0"/>
          </a:p>
          <a:p>
            <a:pPr marL="0" indent="0">
              <a:buNone/>
            </a:pPr>
            <a:r>
              <a:rPr lang="en-US" dirty="0"/>
              <a:t>Please see the Key Dates section (RFP Main Document) of each solicitation to confirm due dates for these items.</a:t>
            </a:r>
          </a:p>
        </p:txBody>
      </p:sp>
      <p:sp>
        <p:nvSpPr>
          <p:cNvPr id="4" name="Slide Number Placeholder 3">
            <a:extLst>
              <a:ext uri="{FF2B5EF4-FFF2-40B4-BE49-F238E27FC236}">
                <a16:creationId xmlns:a16="http://schemas.microsoft.com/office/drawing/2014/main" id="{7C5B1F8D-3401-D908-2F45-E7C5173121E7}"/>
              </a:ext>
            </a:extLst>
          </p:cNvPr>
          <p:cNvSpPr>
            <a:spLocks noGrp="1"/>
          </p:cNvSpPr>
          <p:nvPr>
            <p:ph type="sldNum" sz="quarter" idx="12"/>
          </p:nvPr>
        </p:nvSpPr>
        <p:spPr/>
        <p:txBody>
          <a:bodyPr/>
          <a:lstStyle/>
          <a:p>
            <a:fld id="{38348EF0-853B-401D-A8F2-35F7EA05162D}" type="slidenum">
              <a:rPr lang="en-US" smtClean="0"/>
              <a:t>18</a:t>
            </a:fld>
            <a:endParaRPr lang="en-US"/>
          </a:p>
        </p:txBody>
      </p:sp>
    </p:spTree>
    <p:extLst>
      <p:ext uri="{BB962C8B-B14F-4D97-AF65-F5344CB8AC3E}">
        <p14:creationId xmlns:p14="http://schemas.microsoft.com/office/powerpoint/2010/main" val="20084447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03DC3-71EF-5937-5A87-2BB79F11FAF2}"/>
              </a:ext>
            </a:extLst>
          </p:cNvPr>
          <p:cNvSpPr>
            <a:spLocks noGrp="1"/>
          </p:cNvSpPr>
          <p:nvPr>
            <p:ph type="title"/>
          </p:nvPr>
        </p:nvSpPr>
        <p:spPr/>
        <p:txBody>
          <a:bodyPr/>
          <a:lstStyle/>
          <a:p>
            <a:r>
              <a:rPr lang="en-US"/>
              <a:t>Evaluation Criteria</a:t>
            </a:r>
          </a:p>
        </p:txBody>
      </p:sp>
      <p:sp>
        <p:nvSpPr>
          <p:cNvPr id="4" name="Slide Number Placeholder 3">
            <a:extLst>
              <a:ext uri="{FF2B5EF4-FFF2-40B4-BE49-F238E27FC236}">
                <a16:creationId xmlns:a16="http://schemas.microsoft.com/office/drawing/2014/main" id="{7A6B2C86-75C9-AD45-E223-B9C4D99400CE}"/>
              </a:ext>
            </a:extLst>
          </p:cNvPr>
          <p:cNvSpPr>
            <a:spLocks noGrp="1"/>
          </p:cNvSpPr>
          <p:nvPr>
            <p:ph type="sldNum" sz="quarter" idx="12"/>
          </p:nvPr>
        </p:nvSpPr>
        <p:spPr/>
        <p:txBody>
          <a:bodyPr/>
          <a:lstStyle/>
          <a:p>
            <a:fld id="{38348EF0-853B-401D-A8F2-35F7EA05162D}" type="slidenum">
              <a:rPr lang="en-US" smtClean="0"/>
              <a:t>19</a:t>
            </a:fld>
            <a:endParaRPr lang="en-US"/>
          </a:p>
        </p:txBody>
      </p:sp>
      <p:pic>
        <p:nvPicPr>
          <p:cNvPr id="12" name="Content Placeholder 11">
            <a:extLst>
              <a:ext uri="{FF2B5EF4-FFF2-40B4-BE49-F238E27FC236}">
                <a16:creationId xmlns:a16="http://schemas.microsoft.com/office/drawing/2014/main" id="{1EEA4DD9-397B-E835-139F-468681EE20D0}"/>
              </a:ext>
            </a:extLst>
          </p:cNvPr>
          <p:cNvPicPr>
            <a:picLocks noGrp="1" noChangeAspect="1"/>
          </p:cNvPicPr>
          <p:nvPr>
            <p:ph idx="1"/>
          </p:nvPr>
        </p:nvPicPr>
        <p:blipFill>
          <a:blip r:embed="rId3"/>
          <a:stretch>
            <a:fillRect/>
          </a:stretch>
        </p:blipFill>
        <p:spPr>
          <a:xfrm>
            <a:off x="2885627" y="1996065"/>
            <a:ext cx="6420746" cy="3096057"/>
          </a:xfrm>
          <a:prstGeom prst="rect">
            <a:avLst/>
          </a:prstGeom>
        </p:spPr>
      </p:pic>
    </p:spTree>
    <p:extLst>
      <p:ext uri="{BB962C8B-B14F-4D97-AF65-F5344CB8AC3E}">
        <p14:creationId xmlns:p14="http://schemas.microsoft.com/office/powerpoint/2010/main" val="28171324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C56BC5-09FC-A32D-2170-3B676908466C}"/>
              </a:ext>
            </a:extLst>
          </p:cNvPr>
          <p:cNvSpPr>
            <a:spLocks noGrp="1"/>
          </p:cNvSpPr>
          <p:nvPr>
            <p:ph type="title"/>
          </p:nvPr>
        </p:nvSpPr>
        <p:spPr/>
        <p:txBody>
          <a:bodyPr/>
          <a:lstStyle/>
          <a:p>
            <a:r>
              <a:rPr lang="en-US">
                <a:latin typeface="Franklin Gothic Demi"/>
                <a:cs typeface="Times New Roman"/>
              </a:rPr>
              <a:t>State of Indiana Bidder Profile</a:t>
            </a:r>
          </a:p>
        </p:txBody>
      </p:sp>
      <p:sp>
        <p:nvSpPr>
          <p:cNvPr id="3" name="Content Placeholder 2">
            <a:extLst>
              <a:ext uri="{FF2B5EF4-FFF2-40B4-BE49-F238E27FC236}">
                <a16:creationId xmlns:a16="http://schemas.microsoft.com/office/drawing/2014/main" id="{9E7F07ED-CA65-00AF-80A3-C9AD9D07DF25}"/>
              </a:ext>
            </a:extLst>
          </p:cNvPr>
          <p:cNvSpPr>
            <a:spLocks noGrp="1"/>
          </p:cNvSpPr>
          <p:nvPr>
            <p:ph idx="1"/>
          </p:nvPr>
        </p:nvSpPr>
        <p:spPr>
          <a:xfrm>
            <a:off x="838200" y="1825625"/>
            <a:ext cx="5260042" cy="4351338"/>
          </a:xfrm>
        </p:spPr>
        <p:txBody>
          <a:bodyPr vert="horz" lIns="91440" tIns="45720" rIns="91440" bIns="45720" rtlCol="0" anchor="t">
            <a:normAutofit/>
          </a:bodyPr>
          <a:lstStyle/>
          <a:p>
            <a:r>
              <a:rPr lang="en-US" sz="2400">
                <a:latin typeface="Franklin Gothic Book"/>
                <a:cs typeface="Times New Roman"/>
              </a:rPr>
              <a:t>A bidder profile with IDOA is required to access the Indiana Supplier Portal and to submit bid responses.  </a:t>
            </a:r>
            <a:endParaRPr lang="en-US" sz="2400"/>
          </a:p>
          <a:p>
            <a:r>
              <a:rPr lang="en-US" sz="2400">
                <a:latin typeface="Franklin Gothic Book"/>
                <a:cs typeface="Times New Roman"/>
              </a:rPr>
              <a:t>Scan the QR Code to </a:t>
            </a:r>
            <a:r>
              <a:rPr lang="en-US">
                <a:latin typeface="Franklin Gothic Book"/>
                <a:cs typeface="Times New Roman"/>
              </a:rPr>
              <a:t>access </a:t>
            </a:r>
            <a:r>
              <a:rPr lang="en-US" sz="2400">
                <a:latin typeface="Franklin Gothic Book"/>
                <a:cs typeface="Times New Roman"/>
              </a:rPr>
              <a:t>Supplier Portal Information.</a:t>
            </a:r>
          </a:p>
          <a:p>
            <a:r>
              <a:rPr lang="en-US" sz="2400">
                <a:latin typeface="Franklin Gothic Book"/>
                <a:cs typeface="Times New Roman"/>
              </a:rPr>
              <a:t>Before an award may be granted, the bidder must be registered with the Secretary of State</a:t>
            </a:r>
            <a:endParaRPr lang="en-US"/>
          </a:p>
        </p:txBody>
      </p:sp>
      <p:sp>
        <p:nvSpPr>
          <p:cNvPr id="4" name="Slide Number Placeholder 3">
            <a:extLst>
              <a:ext uri="{FF2B5EF4-FFF2-40B4-BE49-F238E27FC236}">
                <a16:creationId xmlns:a16="http://schemas.microsoft.com/office/drawing/2014/main" id="{5B1CCEDE-DF05-9E36-BEAF-208B680D1D14}"/>
              </a:ext>
            </a:extLst>
          </p:cNvPr>
          <p:cNvSpPr>
            <a:spLocks noGrp="1"/>
          </p:cNvSpPr>
          <p:nvPr>
            <p:ph type="sldNum" sz="quarter" idx="12"/>
          </p:nvPr>
        </p:nvSpPr>
        <p:spPr/>
        <p:txBody>
          <a:bodyPr/>
          <a:lstStyle/>
          <a:p>
            <a:fld id="{38348EF0-853B-401D-A8F2-35F7EA05162D}" type="slidenum">
              <a:rPr lang="en-US" smtClean="0"/>
              <a:t>2</a:t>
            </a:fld>
            <a:endParaRPr lang="en-US"/>
          </a:p>
        </p:txBody>
      </p:sp>
      <p:pic>
        <p:nvPicPr>
          <p:cNvPr id="6" name="Picture 5">
            <a:extLst>
              <a:ext uri="{FF2B5EF4-FFF2-40B4-BE49-F238E27FC236}">
                <a16:creationId xmlns:a16="http://schemas.microsoft.com/office/drawing/2014/main" id="{491DBB28-B7FA-5E52-2B0C-D79DBCEF2885}"/>
              </a:ext>
            </a:extLst>
          </p:cNvPr>
          <p:cNvPicPr>
            <a:picLocks noChangeAspect="1"/>
          </p:cNvPicPr>
          <p:nvPr/>
        </p:nvPicPr>
        <p:blipFill>
          <a:blip r:embed="rId2"/>
          <a:stretch>
            <a:fillRect/>
          </a:stretch>
        </p:blipFill>
        <p:spPr>
          <a:xfrm>
            <a:off x="7816382" y="1829360"/>
            <a:ext cx="2632823" cy="2605368"/>
          </a:xfrm>
          <a:prstGeom prst="rect">
            <a:avLst/>
          </a:prstGeom>
        </p:spPr>
      </p:pic>
    </p:spTree>
    <p:extLst>
      <p:ext uri="{BB962C8B-B14F-4D97-AF65-F5344CB8AC3E}">
        <p14:creationId xmlns:p14="http://schemas.microsoft.com/office/powerpoint/2010/main" val="17524658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BF7719-6416-7F4C-EF9F-9D8808F69D37}"/>
              </a:ext>
            </a:extLst>
          </p:cNvPr>
          <p:cNvSpPr>
            <a:spLocks noGrp="1"/>
          </p:cNvSpPr>
          <p:nvPr>
            <p:ph type="title"/>
          </p:nvPr>
        </p:nvSpPr>
        <p:spPr>
          <a:xfrm>
            <a:off x="838200" y="365125"/>
            <a:ext cx="10515600" cy="1063625"/>
          </a:xfrm>
        </p:spPr>
        <p:txBody>
          <a:bodyPr/>
          <a:lstStyle/>
          <a:p>
            <a:r>
              <a:rPr lang="en-US"/>
              <a:t>Indiana Veteran Owned Small Business</a:t>
            </a:r>
          </a:p>
        </p:txBody>
      </p:sp>
      <p:sp>
        <p:nvSpPr>
          <p:cNvPr id="3" name="Content Placeholder 2">
            <a:extLst>
              <a:ext uri="{FF2B5EF4-FFF2-40B4-BE49-F238E27FC236}">
                <a16:creationId xmlns:a16="http://schemas.microsoft.com/office/drawing/2014/main" id="{EDBEE314-E030-7833-962C-7A482354B2A6}"/>
              </a:ext>
            </a:extLst>
          </p:cNvPr>
          <p:cNvSpPr>
            <a:spLocks noGrp="1"/>
          </p:cNvSpPr>
          <p:nvPr>
            <p:ph idx="1"/>
          </p:nvPr>
        </p:nvSpPr>
        <p:spPr>
          <a:xfrm>
            <a:off x="838200" y="1625600"/>
            <a:ext cx="10515600" cy="4351338"/>
          </a:xfrm>
        </p:spPr>
        <p:txBody>
          <a:bodyPr vert="horz" lIns="91440" tIns="45720" rIns="91440" bIns="45720" rtlCol="0" anchor="t">
            <a:normAutofit lnSpcReduction="10000"/>
          </a:bodyPr>
          <a:lstStyle/>
          <a:p>
            <a:r>
              <a:rPr lang="en-US" b="1">
                <a:latin typeface="Franklin Gothic Book"/>
                <a:cs typeface="Times New Roman"/>
              </a:rPr>
              <a:t>Contact Information</a:t>
            </a:r>
            <a:endParaRPr lang="en-US">
              <a:latin typeface="Franklin Gothic Book"/>
              <a:cs typeface="Times New Roman"/>
            </a:endParaRPr>
          </a:p>
          <a:p>
            <a:pPr lvl="1">
              <a:buFont typeface="Arial" panose="02070309020205020404" pitchFamily="49" charset="0"/>
              <a:buChar char="•"/>
            </a:pPr>
            <a:r>
              <a:rPr lang="en-US"/>
              <a:t>Phone: 317-232-3061</a:t>
            </a:r>
          </a:p>
          <a:p>
            <a:pPr lvl="1">
              <a:buFont typeface="Arial" panose="02070309020205020404" pitchFamily="49" charset="0"/>
              <a:buChar char="•"/>
            </a:pPr>
            <a:r>
              <a:rPr lang="en-US">
                <a:latin typeface="Franklin Gothic Book"/>
                <a:cs typeface="Times New Roman"/>
              </a:rPr>
              <a:t>E-mail: </a:t>
            </a:r>
            <a:r>
              <a:rPr lang="en-US">
                <a:latin typeface="Franklin Gothic Book"/>
                <a:cs typeface="Times New Roman"/>
                <a:hlinkClick r:id="rId2"/>
              </a:rPr>
              <a:t>Indianaveteranspreference@idoa.in.gov</a:t>
            </a:r>
            <a:r>
              <a:rPr lang="en-US">
                <a:latin typeface="Franklin Gothic Book"/>
                <a:cs typeface="Times New Roman"/>
              </a:rPr>
              <a:t> </a:t>
            </a:r>
          </a:p>
          <a:p>
            <a:pPr lvl="1">
              <a:buFont typeface="Arial" panose="02070309020205020404" pitchFamily="49" charset="0"/>
              <a:buChar char="•"/>
            </a:pPr>
            <a:r>
              <a:rPr lang="en-US">
                <a:latin typeface="Franklin Gothic Book"/>
                <a:cs typeface="Times New Roman"/>
              </a:rPr>
              <a:t>Web: </a:t>
            </a:r>
            <a:r>
              <a:rPr lang="en-US">
                <a:latin typeface="Franklin Gothic Book"/>
                <a:cs typeface="Times New Roman"/>
                <a:hlinkClick r:id="rId3"/>
              </a:rPr>
              <a:t>www.in.gov/idoa/2862.htm</a:t>
            </a:r>
            <a:r>
              <a:rPr lang="en-US">
                <a:latin typeface="Franklin Gothic Book"/>
                <a:cs typeface="Times New Roman"/>
              </a:rPr>
              <a:t>  </a:t>
            </a:r>
          </a:p>
          <a:p>
            <a:endParaRPr lang="en-US"/>
          </a:p>
          <a:p>
            <a:r>
              <a:rPr lang="en-US" b="1">
                <a:latin typeface="Franklin Gothic Book"/>
                <a:cs typeface="Times New Roman"/>
              </a:rPr>
              <a:t>Complete </a:t>
            </a:r>
            <a:r>
              <a:rPr lang="en-US" b="1" u="sng">
                <a:latin typeface="Franklin Gothic Book"/>
                <a:cs typeface="Times New Roman"/>
              </a:rPr>
              <a:t>Attachment A1</a:t>
            </a:r>
            <a:r>
              <a:rPr lang="en-US" b="1">
                <a:latin typeface="Franklin Gothic Book"/>
                <a:cs typeface="Times New Roman"/>
              </a:rPr>
              <a:t>, IVOSB Form</a:t>
            </a:r>
            <a:endParaRPr lang="en-US">
              <a:latin typeface="Franklin Gothic Book"/>
              <a:cs typeface="Times New Roman"/>
            </a:endParaRPr>
          </a:p>
          <a:p>
            <a:pPr lvl="1">
              <a:buFont typeface="Arial" panose="02070309020205020404" pitchFamily="49" charset="0"/>
              <a:buChar char="•"/>
            </a:pPr>
            <a:r>
              <a:rPr lang="en-US"/>
              <a:t>Include sub-contractor letters of commitment</a:t>
            </a:r>
          </a:p>
          <a:p>
            <a:endParaRPr lang="en-US"/>
          </a:p>
          <a:p>
            <a:r>
              <a:rPr lang="en-US" b="1">
                <a:latin typeface="Franklin Gothic Book"/>
                <a:cs typeface="Times New Roman"/>
              </a:rPr>
              <a:t>Goals for Proposal</a:t>
            </a:r>
            <a:endParaRPr lang="en-US">
              <a:latin typeface="Franklin Gothic Book"/>
              <a:cs typeface="Times New Roman"/>
            </a:endParaRPr>
          </a:p>
          <a:p>
            <a:pPr lvl="1">
              <a:buFont typeface="Arial" panose="02070309020205020404" pitchFamily="49" charset="0"/>
              <a:buChar char="•"/>
            </a:pPr>
            <a:r>
              <a:rPr lang="en-US"/>
              <a:t>3% Veteran Owned Small Business of Total Bid Amount</a:t>
            </a:r>
          </a:p>
          <a:p>
            <a:endParaRPr lang="en-US"/>
          </a:p>
        </p:txBody>
      </p:sp>
      <p:sp>
        <p:nvSpPr>
          <p:cNvPr id="4" name="Slide Number Placeholder 3">
            <a:extLst>
              <a:ext uri="{FF2B5EF4-FFF2-40B4-BE49-F238E27FC236}">
                <a16:creationId xmlns:a16="http://schemas.microsoft.com/office/drawing/2014/main" id="{1A9B0270-46EC-8166-F771-346529DEAED1}"/>
              </a:ext>
            </a:extLst>
          </p:cNvPr>
          <p:cNvSpPr>
            <a:spLocks noGrp="1"/>
          </p:cNvSpPr>
          <p:nvPr>
            <p:ph type="sldNum" sz="quarter" idx="12"/>
          </p:nvPr>
        </p:nvSpPr>
        <p:spPr/>
        <p:txBody>
          <a:bodyPr/>
          <a:lstStyle/>
          <a:p>
            <a:fld id="{38348EF0-853B-401D-A8F2-35F7EA05162D}" type="slidenum">
              <a:rPr lang="en-US" smtClean="0"/>
              <a:t>20</a:t>
            </a:fld>
            <a:endParaRPr lang="en-US"/>
          </a:p>
        </p:txBody>
      </p:sp>
    </p:spTree>
    <p:extLst>
      <p:ext uri="{BB962C8B-B14F-4D97-AF65-F5344CB8AC3E}">
        <p14:creationId xmlns:p14="http://schemas.microsoft.com/office/powerpoint/2010/main" val="24344750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DDC7C1-AA72-2672-863D-3A70739F2914}"/>
              </a:ext>
            </a:extLst>
          </p:cNvPr>
          <p:cNvSpPr>
            <a:spLocks noGrp="1"/>
          </p:cNvSpPr>
          <p:nvPr>
            <p:ph type="title"/>
          </p:nvPr>
        </p:nvSpPr>
        <p:spPr>
          <a:xfrm>
            <a:off x="838200" y="365125"/>
            <a:ext cx="10515600" cy="1113897"/>
          </a:xfrm>
        </p:spPr>
        <p:txBody>
          <a:bodyPr/>
          <a:lstStyle/>
          <a:p>
            <a:r>
              <a:rPr lang="en-US"/>
              <a:t>Indiana Veteran Owned Small Business</a:t>
            </a:r>
          </a:p>
        </p:txBody>
      </p:sp>
      <p:sp>
        <p:nvSpPr>
          <p:cNvPr id="3" name="Content Placeholder 2">
            <a:extLst>
              <a:ext uri="{FF2B5EF4-FFF2-40B4-BE49-F238E27FC236}">
                <a16:creationId xmlns:a16="http://schemas.microsoft.com/office/drawing/2014/main" id="{8C0E9A51-10C1-1E7B-E174-6D5394E901D6}"/>
              </a:ext>
            </a:extLst>
          </p:cNvPr>
          <p:cNvSpPr>
            <a:spLocks noGrp="1"/>
          </p:cNvSpPr>
          <p:nvPr>
            <p:ph idx="1"/>
          </p:nvPr>
        </p:nvSpPr>
        <p:spPr>
          <a:xfrm>
            <a:off x="838200" y="1476375"/>
            <a:ext cx="10515600" cy="4351338"/>
          </a:xfrm>
        </p:spPr>
        <p:txBody>
          <a:bodyPr vert="horz" lIns="91440" tIns="45720" rIns="91440" bIns="45720" rtlCol="0" anchor="t">
            <a:normAutofit/>
          </a:bodyPr>
          <a:lstStyle/>
          <a:p>
            <a:pPr marL="0" indent="0">
              <a:buNone/>
            </a:pPr>
            <a:r>
              <a:rPr lang="en-US" b="1" u="sng" dirty="0"/>
              <a:t>Prime contractors should note the following: </a:t>
            </a:r>
            <a:endParaRPr lang="en-US" u="sng" dirty="0"/>
          </a:p>
          <a:p>
            <a:r>
              <a:rPr lang="en-US" dirty="0"/>
              <a:t>Pursuant to 25 IAC 9-4-1(c), a Prime Contractor who is an IVOSB can use their own workforce to count toward the goal.</a:t>
            </a:r>
          </a:p>
          <a:p>
            <a:r>
              <a:rPr lang="en-US" dirty="0">
                <a:latin typeface="Franklin Gothic Book"/>
                <a:cs typeface="Times New Roman"/>
              </a:rPr>
              <a:t>IVOSB must have a Bidder ID (see section 2.3.7 - Department of Administration, Procurement Division).</a:t>
            </a:r>
          </a:p>
          <a:p>
            <a:r>
              <a:rPr lang="en-US" dirty="0">
                <a:latin typeface="Franklin Gothic Book"/>
                <a:cs typeface="Times New Roman"/>
              </a:rPr>
              <a:t>Prime contractor and/or subcontractors’ Certification Letter(s), provided by IDOA or Federal Center for Veterans Business Enterprise (VA OSDBU), must accompany the proposal to show the </a:t>
            </a:r>
            <a:r>
              <a:rPr lang="en-US" u="sng" dirty="0">
                <a:latin typeface="Franklin Gothic Book"/>
                <a:cs typeface="Times New Roman"/>
              </a:rPr>
              <a:t>current status</a:t>
            </a:r>
            <a:r>
              <a:rPr lang="en-US" dirty="0">
                <a:latin typeface="Franklin Gothic Book"/>
                <a:cs typeface="Times New Roman"/>
              </a:rPr>
              <a:t> of certification.</a:t>
            </a:r>
          </a:p>
          <a:p>
            <a:endParaRPr lang="en-US" dirty="0"/>
          </a:p>
        </p:txBody>
      </p:sp>
      <p:sp>
        <p:nvSpPr>
          <p:cNvPr id="4" name="Slide Number Placeholder 3">
            <a:extLst>
              <a:ext uri="{FF2B5EF4-FFF2-40B4-BE49-F238E27FC236}">
                <a16:creationId xmlns:a16="http://schemas.microsoft.com/office/drawing/2014/main" id="{69584705-6D64-F8F4-D06A-A555DB704CF1}"/>
              </a:ext>
            </a:extLst>
          </p:cNvPr>
          <p:cNvSpPr>
            <a:spLocks noGrp="1"/>
          </p:cNvSpPr>
          <p:nvPr>
            <p:ph type="sldNum" sz="quarter" idx="12"/>
          </p:nvPr>
        </p:nvSpPr>
        <p:spPr/>
        <p:txBody>
          <a:bodyPr/>
          <a:lstStyle/>
          <a:p>
            <a:fld id="{38348EF0-853B-401D-A8F2-35F7EA05162D}" type="slidenum">
              <a:rPr lang="en-US" smtClean="0"/>
              <a:t>21</a:t>
            </a:fld>
            <a:endParaRPr lang="en-US"/>
          </a:p>
        </p:txBody>
      </p:sp>
    </p:spTree>
    <p:extLst>
      <p:ext uri="{BB962C8B-B14F-4D97-AF65-F5344CB8AC3E}">
        <p14:creationId xmlns:p14="http://schemas.microsoft.com/office/powerpoint/2010/main" val="33462344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829CC3-E56C-07C9-8498-9072BD61958E}"/>
              </a:ext>
            </a:extLst>
          </p:cNvPr>
          <p:cNvSpPr>
            <a:spLocks noGrp="1"/>
          </p:cNvSpPr>
          <p:nvPr>
            <p:ph type="title"/>
          </p:nvPr>
        </p:nvSpPr>
        <p:spPr/>
        <p:txBody>
          <a:bodyPr/>
          <a:lstStyle/>
          <a:p>
            <a:r>
              <a:rPr lang="en-US"/>
              <a:t>Indiana Veteran Owned Small Business</a:t>
            </a:r>
          </a:p>
        </p:txBody>
      </p:sp>
      <p:sp>
        <p:nvSpPr>
          <p:cNvPr id="3" name="Content Placeholder 2">
            <a:extLst>
              <a:ext uri="{FF2B5EF4-FFF2-40B4-BE49-F238E27FC236}">
                <a16:creationId xmlns:a16="http://schemas.microsoft.com/office/drawing/2014/main" id="{396F8509-4009-E846-67B5-5FABEA7CC947}"/>
              </a:ext>
            </a:extLst>
          </p:cNvPr>
          <p:cNvSpPr>
            <a:spLocks noGrp="1"/>
          </p:cNvSpPr>
          <p:nvPr>
            <p:ph idx="1"/>
          </p:nvPr>
        </p:nvSpPr>
        <p:spPr>
          <a:xfrm>
            <a:off x="838200" y="1571625"/>
            <a:ext cx="10515600" cy="4605338"/>
          </a:xfrm>
        </p:spPr>
        <p:txBody>
          <a:bodyPr vert="horz" lIns="91440" tIns="45720" rIns="91440" bIns="45720" rtlCol="0" anchor="t">
            <a:normAutofit/>
          </a:bodyPr>
          <a:lstStyle/>
          <a:p>
            <a:pPr marL="0" indent="0">
              <a:buNone/>
            </a:pPr>
            <a:r>
              <a:rPr lang="en-US" b="1">
                <a:latin typeface="Franklin Gothic Book"/>
                <a:cs typeface="Times New Roman"/>
              </a:rPr>
              <a:t>Prime contractors must ensure that the proposed subcontractors meet the following criteria:</a:t>
            </a:r>
            <a:endParaRPr lang="en-US">
              <a:latin typeface="Franklin Gothic Book"/>
              <a:cs typeface="Times New Roman"/>
            </a:endParaRPr>
          </a:p>
          <a:p>
            <a:r>
              <a:rPr lang="en-US">
                <a:latin typeface="Franklin Gothic Book"/>
                <a:cs typeface="Times New Roman"/>
              </a:rPr>
              <a:t>Must be listed on the IDOA Directory of Certified Firms, </a:t>
            </a:r>
            <a:r>
              <a:rPr lang="en-US" b="1" u="sng">
                <a:latin typeface="Franklin Gothic Book"/>
                <a:cs typeface="Times New Roman"/>
              </a:rPr>
              <a:t>on or before</a:t>
            </a:r>
            <a:r>
              <a:rPr lang="en-US" b="1">
                <a:latin typeface="Franklin Gothic Book"/>
                <a:cs typeface="Times New Roman"/>
              </a:rPr>
              <a:t> </a:t>
            </a:r>
            <a:r>
              <a:rPr lang="en-US">
                <a:latin typeface="Franklin Gothic Book"/>
                <a:cs typeface="Times New Roman"/>
              </a:rPr>
              <a:t>the proposal due date. </a:t>
            </a:r>
          </a:p>
          <a:p>
            <a:r>
              <a:rPr lang="en-US">
                <a:latin typeface="Franklin Gothic Book"/>
                <a:cs typeface="Times New Roman"/>
              </a:rPr>
              <a:t>Serve a </a:t>
            </a:r>
            <a:r>
              <a:rPr lang="en-US" b="1" u="sng">
                <a:latin typeface="Franklin Gothic Book"/>
                <a:cs typeface="Times New Roman"/>
              </a:rPr>
              <a:t>Valuable Scope Contribution (VSC)</a:t>
            </a:r>
            <a:r>
              <a:rPr lang="en-US" b="1">
                <a:latin typeface="Franklin Gothic Book"/>
                <a:cs typeface="Times New Roman"/>
              </a:rPr>
              <a:t> </a:t>
            </a:r>
            <a:r>
              <a:rPr lang="en-US">
                <a:latin typeface="Franklin Gothic Book"/>
                <a:cs typeface="Times New Roman"/>
              </a:rPr>
              <a:t>on the engagement,</a:t>
            </a:r>
            <a:r>
              <a:rPr lang="en-US" b="1">
                <a:latin typeface="Franklin Gothic Book"/>
                <a:cs typeface="Times New Roman"/>
              </a:rPr>
              <a:t> as confirmed by the State</a:t>
            </a:r>
            <a:r>
              <a:rPr lang="en-US">
                <a:latin typeface="Franklin Gothic Book"/>
                <a:cs typeface="Times New Roman"/>
              </a:rPr>
              <a:t>.</a:t>
            </a:r>
          </a:p>
          <a:p>
            <a:pPr lvl="1">
              <a:buFont typeface="Arial" panose="02070309020205020404" pitchFamily="49" charset="0"/>
              <a:buChar char="•"/>
            </a:pPr>
            <a:r>
              <a:rPr lang="en-US">
                <a:latin typeface="Franklin Gothic Book"/>
                <a:cs typeface="Times New Roman"/>
              </a:rPr>
              <a:t>Valuable Scope Contribution – A business function that supports the scope of this solicitation.</a:t>
            </a:r>
            <a:endParaRPr lang="en-US"/>
          </a:p>
          <a:p>
            <a:r>
              <a:rPr lang="en-US">
                <a:latin typeface="Franklin Gothic Book"/>
                <a:cs typeface="Times New Roman"/>
              </a:rPr>
              <a:t>Provide the goods or services specific to the contract and within the industry area for which it is certified.</a:t>
            </a:r>
          </a:p>
          <a:p>
            <a:endParaRPr lang="en-US"/>
          </a:p>
        </p:txBody>
      </p:sp>
      <p:sp>
        <p:nvSpPr>
          <p:cNvPr id="4" name="Slide Number Placeholder 3">
            <a:extLst>
              <a:ext uri="{FF2B5EF4-FFF2-40B4-BE49-F238E27FC236}">
                <a16:creationId xmlns:a16="http://schemas.microsoft.com/office/drawing/2014/main" id="{8445A4AA-ACF9-B997-467E-05702D2CB3BF}"/>
              </a:ext>
            </a:extLst>
          </p:cNvPr>
          <p:cNvSpPr>
            <a:spLocks noGrp="1"/>
          </p:cNvSpPr>
          <p:nvPr>
            <p:ph type="sldNum" sz="quarter" idx="12"/>
          </p:nvPr>
        </p:nvSpPr>
        <p:spPr/>
        <p:txBody>
          <a:bodyPr/>
          <a:lstStyle/>
          <a:p>
            <a:fld id="{38348EF0-853B-401D-A8F2-35F7EA05162D}" type="slidenum">
              <a:rPr lang="en-US" smtClean="0"/>
              <a:t>22</a:t>
            </a:fld>
            <a:endParaRPr lang="en-US"/>
          </a:p>
        </p:txBody>
      </p:sp>
    </p:spTree>
    <p:extLst>
      <p:ext uri="{BB962C8B-B14F-4D97-AF65-F5344CB8AC3E}">
        <p14:creationId xmlns:p14="http://schemas.microsoft.com/office/powerpoint/2010/main" val="9660487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74572B-9FC0-334D-1A78-2721F7463C97}"/>
              </a:ext>
            </a:extLst>
          </p:cNvPr>
          <p:cNvSpPr>
            <a:spLocks noGrp="1"/>
          </p:cNvSpPr>
          <p:nvPr>
            <p:ph type="title"/>
          </p:nvPr>
        </p:nvSpPr>
        <p:spPr/>
        <p:txBody>
          <a:bodyPr/>
          <a:lstStyle/>
          <a:p>
            <a:r>
              <a:rPr lang="en-US"/>
              <a:t>Indiana Veteran Owned Small Business</a:t>
            </a:r>
          </a:p>
        </p:txBody>
      </p:sp>
      <p:sp>
        <p:nvSpPr>
          <p:cNvPr id="3" name="Content Placeholder 2">
            <a:extLst>
              <a:ext uri="{FF2B5EF4-FFF2-40B4-BE49-F238E27FC236}">
                <a16:creationId xmlns:a16="http://schemas.microsoft.com/office/drawing/2014/main" id="{F76681AB-2040-CCC8-834E-77F2A149C5C2}"/>
              </a:ext>
            </a:extLst>
          </p:cNvPr>
          <p:cNvSpPr>
            <a:spLocks noGrp="1"/>
          </p:cNvSpPr>
          <p:nvPr>
            <p:ph idx="1"/>
          </p:nvPr>
        </p:nvSpPr>
        <p:spPr>
          <a:xfrm>
            <a:off x="838200" y="1514476"/>
            <a:ext cx="9963150" cy="4662488"/>
          </a:xfrm>
        </p:spPr>
        <p:txBody>
          <a:bodyPr vert="horz" lIns="91440" tIns="45720" rIns="91440" bIns="45720" rtlCol="0" anchor="t">
            <a:normAutofit fontScale="85000" lnSpcReduction="20000"/>
          </a:bodyPr>
          <a:lstStyle/>
          <a:p>
            <a:r>
              <a:rPr lang="en-US" b="1">
                <a:latin typeface="Franklin Gothic Book"/>
                <a:cs typeface="Times New Roman"/>
              </a:rPr>
              <a:t>Process. </a:t>
            </a:r>
            <a:r>
              <a:rPr lang="en-US">
                <a:latin typeface="Franklin Gothic Book"/>
                <a:cs typeface="Times New Roman"/>
              </a:rPr>
              <a:t>IVOSB scoring is conducted based on 5 points plus a possible 1 bonus point scale</a:t>
            </a:r>
            <a:r>
              <a:rPr lang="en-US" b="1">
                <a:latin typeface="Franklin Gothic Book"/>
                <a:cs typeface="Times New Roman"/>
              </a:rPr>
              <a:t>.</a:t>
            </a:r>
          </a:p>
          <a:p>
            <a:pPr lvl="1">
              <a:buFont typeface="Arial" panose="02070309020205020404" pitchFamily="49" charset="0"/>
              <a:buChar char="•"/>
            </a:pPr>
            <a:r>
              <a:rPr lang="en-US" b="1"/>
              <a:t>IVOSB: Possible 5 points + 1 bonus point</a:t>
            </a:r>
            <a:endParaRPr lang="en-US"/>
          </a:p>
          <a:p>
            <a:r>
              <a:rPr lang="en-US" b="1">
                <a:latin typeface="Franklin Gothic Book"/>
                <a:cs typeface="Times New Roman"/>
              </a:rPr>
              <a:t>Professional Services Scoring Methodology. </a:t>
            </a:r>
            <a:r>
              <a:rPr lang="en-US">
                <a:latin typeface="Franklin Gothic Book"/>
                <a:cs typeface="Times New Roman"/>
              </a:rPr>
              <a:t>The points will be awarded on the following schedule:</a:t>
            </a:r>
          </a:p>
          <a:p>
            <a:endParaRPr lang="en-US"/>
          </a:p>
          <a:p>
            <a:endParaRPr lang="en-US"/>
          </a:p>
          <a:p>
            <a:r>
              <a:rPr lang="en-US">
                <a:latin typeface="Franklin Gothic Book"/>
                <a:cs typeface="Times New Roman"/>
              </a:rPr>
              <a:t>Fractional points will be awarded based upon a graduated scale between whole points. (e.g., a 0.3% commitment will receive .5 points and a 1.5% commitment will receive 2.5 points)</a:t>
            </a:r>
          </a:p>
          <a:p>
            <a:r>
              <a:rPr lang="en-US">
                <a:latin typeface="Franklin Gothic Book"/>
                <a:cs typeface="Times New Roman"/>
              </a:rPr>
              <a:t>Submissions of 0% participation will result in a deduction of 1 point in each category</a:t>
            </a:r>
          </a:p>
          <a:p>
            <a:r>
              <a:rPr lang="en-US">
                <a:latin typeface="Franklin Gothic Book"/>
                <a:cs typeface="Times New Roman"/>
              </a:rPr>
              <a:t>The highest submission which exceeds the goal will receive 6 points (5 points plus 1 bonus point). In case of a tie both firms will receive 6 points. </a:t>
            </a:r>
          </a:p>
          <a:p>
            <a:endParaRPr lang="en-US"/>
          </a:p>
          <a:p>
            <a:endParaRPr lang="en-US"/>
          </a:p>
          <a:p>
            <a:endParaRPr lang="en-US"/>
          </a:p>
          <a:p>
            <a:endParaRPr lang="en-US"/>
          </a:p>
        </p:txBody>
      </p:sp>
      <p:sp>
        <p:nvSpPr>
          <p:cNvPr id="4" name="Slide Number Placeholder 3">
            <a:extLst>
              <a:ext uri="{FF2B5EF4-FFF2-40B4-BE49-F238E27FC236}">
                <a16:creationId xmlns:a16="http://schemas.microsoft.com/office/drawing/2014/main" id="{225FDEB6-0B3D-F56E-E404-ED91B637EA8F}"/>
              </a:ext>
            </a:extLst>
          </p:cNvPr>
          <p:cNvSpPr>
            <a:spLocks noGrp="1"/>
          </p:cNvSpPr>
          <p:nvPr>
            <p:ph type="sldNum" sz="quarter" idx="12"/>
          </p:nvPr>
        </p:nvSpPr>
        <p:spPr/>
        <p:txBody>
          <a:bodyPr/>
          <a:lstStyle/>
          <a:p>
            <a:fld id="{38348EF0-853B-401D-A8F2-35F7EA05162D}" type="slidenum">
              <a:rPr lang="en-US" smtClean="0"/>
              <a:t>23</a:t>
            </a:fld>
            <a:endParaRPr lang="en-US"/>
          </a:p>
        </p:txBody>
      </p:sp>
      <p:pic>
        <p:nvPicPr>
          <p:cNvPr id="6" name="Picture 5">
            <a:extLst>
              <a:ext uri="{FF2B5EF4-FFF2-40B4-BE49-F238E27FC236}">
                <a16:creationId xmlns:a16="http://schemas.microsoft.com/office/drawing/2014/main" id="{97E15BBA-E7F7-F354-B973-9D7DA28B52E2}"/>
              </a:ext>
            </a:extLst>
          </p:cNvPr>
          <p:cNvPicPr>
            <a:picLocks noChangeAspect="1"/>
          </p:cNvPicPr>
          <p:nvPr/>
        </p:nvPicPr>
        <p:blipFill>
          <a:blip r:embed="rId2"/>
          <a:stretch>
            <a:fillRect/>
          </a:stretch>
        </p:blipFill>
        <p:spPr>
          <a:xfrm>
            <a:off x="1180938" y="3069363"/>
            <a:ext cx="3734124" cy="502964"/>
          </a:xfrm>
          <a:prstGeom prst="rect">
            <a:avLst/>
          </a:prstGeom>
        </p:spPr>
      </p:pic>
    </p:spTree>
    <p:extLst>
      <p:ext uri="{BB962C8B-B14F-4D97-AF65-F5344CB8AC3E}">
        <p14:creationId xmlns:p14="http://schemas.microsoft.com/office/powerpoint/2010/main" val="13914288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8BEB66-A47C-B605-BBAE-F984F41E4EB4}"/>
              </a:ext>
            </a:extLst>
          </p:cNvPr>
          <p:cNvSpPr>
            <a:spLocks noGrp="1"/>
          </p:cNvSpPr>
          <p:nvPr>
            <p:ph type="title"/>
          </p:nvPr>
        </p:nvSpPr>
        <p:spPr/>
        <p:txBody>
          <a:bodyPr/>
          <a:lstStyle/>
          <a:p>
            <a:r>
              <a:rPr lang="en-US"/>
              <a:t>Subcontractor Compliance</a:t>
            </a:r>
          </a:p>
        </p:txBody>
      </p:sp>
      <p:sp>
        <p:nvSpPr>
          <p:cNvPr id="5" name="Content Placeholder 4">
            <a:extLst>
              <a:ext uri="{FF2B5EF4-FFF2-40B4-BE49-F238E27FC236}">
                <a16:creationId xmlns:a16="http://schemas.microsoft.com/office/drawing/2014/main" id="{4343F4F1-52AA-E206-FBE3-8A95BF3AC9FB}"/>
              </a:ext>
            </a:extLst>
          </p:cNvPr>
          <p:cNvSpPr>
            <a:spLocks noGrp="1"/>
          </p:cNvSpPr>
          <p:nvPr>
            <p:ph sz="half" idx="1"/>
          </p:nvPr>
        </p:nvSpPr>
        <p:spPr>
          <a:xfrm>
            <a:off x="742950" y="1581150"/>
            <a:ext cx="5276850" cy="4595813"/>
          </a:xfrm>
        </p:spPr>
        <p:txBody>
          <a:bodyPr>
            <a:normAutofit fontScale="85000" lnSpcReduction="20000"/>
          </a:bodyPr>
          <a:lstStyle/>
          <a:p>
            <a:pPr marL="0" indent="0">
              <a:buNone/>
            </a:pPr>
            <a:r>
              <a:rPr lang="en-US" b="1" dirty="0"/>
              <a:t>Pay Audit System</a:t>
            </a:r>
            <a:endParaRPr lang="en-US" dirty="0"/>
          </a:p>
          <a:p>
            <a:r>
              <a:rPr lang="en-US" dirty="0"/>
              <a:t>Tool utilized to monitor the state’s diversity spend for subcontractors</a:t>
            </a:r>
          </a:p>
          <a:p>
            <a:r>
              <a:rPr lang="en-US" dirty="0"/>
              <a:t>Selected primes and subcontractors are required to report payments submitted or received through this web-based tool</a:t>
            </a:r>
          </a:p>
          <a:p>
            <a:r>
              <a:rPr lang="en-US" dirty="0"/>
              <a:t>Based on contract terms payments should be reported monthly or quarterly</a:t>
            </a:r>
          </a:p>
          <a:p>
            <a:r>
              <a:rPr lang="en-US" b="1" dirty="0"/>
              <a:t>Questions? </a:t>
            </a:r>
            <a:r>
              <a:rPr lang="en-US" dirty="0"/>
              <a:t>Contact the Division of Supplier Diversity</a:t>
            </a:r>
          </a:p>
          <a:p>
            <a:pPr lvl="1"/>
            <a:r>
              <a:rPr lang="en-US" dirty="0">
                <a:hlinkClick r:id="rId2"/>
              </a:rPr>
              <a:t>compliance@idoa.in.gov</a:t>
            </a:r>
            <a:r>
              <a:rPr lang="en-US" dirty="0"/>
              <a:t> </a:t>
            </a:r>
          </a:p>
          <a:p>
            <a:pPr lvl="1"/>
            <a:r>
              <a:rPr lang="en-US" dirty="0">
                <a:hlinkClick r:id="rId3"/>
              </a:rPr>
              <a:t>www.in.gov/idoa/payaudit.htm</a:t>
            </a:r>
            <a:r>
              <a:rPr lang="en-US" dirty="0"/>
              <a:t> </a:t>
            </a:r>
          </a:p>
          <a:p>
            <a:endParaRPr lang="en-US" dirty="0"/>
          </a:p>
          <a:p>
            <a:endParaRPr lang="en-US" dirty="0"/>
          </a:p>
        </p:txBody>
      </p:sp>
      <p:pic>
        <p:nvPicPr>
          <p:cNvPr id="8" name="Content Placeholder 7">
            <a:extLst>
              <a:ext uri="{FF2B5EF4-FFF2-40B4-BE49-F238E27FC236}">
                <a16:creationId xmlns:a16="http://schemas.microsoft.com/office/drawing/2014/main" id="{472490CA-070D-8632-9EE3-FCDC4E09F760}"/>
              </a:ext>
            </a:extLst>
          </p:cNvPr>
          <p:cNvPicPr>
            <a:picLocks noGrp="1" noChangeAspect="1"/>
          </p:cNvPicPr>
          <p:nvPr>
            <p:ph sz="half" idx="2"/>
          </p:nvPr>
        </p:nvPicPr>
        <p:blipFill>
          <a:blip r:embed="rId4"/>
          <a:stretch>
            <a:fillRect/>
          </a:stretch>
        </p:blipFill>
        <p:spPr>
          <a:xfrm>
            <a:off x="6294637" y="1825625"/>
            <a:ext cx="4805982" cy="3968575"/>
          </a:xfrm>
          <a:prstGeom prst="rect">
            <a:avLst/>
          </a:prstGeom>
        </p:spPr>
      </p:pic>
      <p:sp>
        <p:nvSpPr>
          <p:cNvPr id="4" name="Slide Number Placeholder 3">
            <a:extLst>
              <a:ext uri="{FF2B5EF4-FFF2-40B4-BE49-F238E27FC236}">
                <a16:creationId xmlns:a16="http://schemas.microsoft.com/office/drawing/2014/main" id="{37C656F3-48C9-BB44-9315-00E7CCF84884}"/>
              </a:ext>
            </a:extLst>
          </p:cNvPr>
          <p:cNvSpPr>
            <a:spLocks noGrp="1"/>
          </p:cNvSpPr>
          <p:nvPr>
            <p:ph type="sldNum" sz="quarter" idx="12"/>
          </p:nvPr>
        </p:nvSpPr>
        <p:spPr/>
        <p:txBody>
          <a:bodyPr/>
          <a:lstStyle/>
          <a:p>
            <a:fld id="{38348EF0-853B-401D-A8F2-35F7EA05162D}" type="slidenum">
              <a:rPr lang="en-US" smtClean="0"/>
              <a:t>24</a:t>
            </a:fld>
            <a:endParaRPr lang="en-US"/>
          </a:p>
        </p:txBody>
      </p:sp>
    </p:spTree>
    <p:extLst>
      <p:ext uri="{BB962C8B-B14F-4D97-AF65-F5344CB8AC3E}">
        <p14:creationId xmlns:p14="http://schemas.microsoft.com/office/powerpoint/2010/main" val="7939707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725E16B-F310-7EDF-8893-0C00A569BE07}"/>
              </a:ext>
            </a:extLst>
          </p:cNvPr>
          <p:cNvSpPr>
            <a:spLocks noGrp="1"/>
          </p:cNvSpPr>
          <p:nvPr>
            <p:ph type="title"/>
          </p:nvPr>
        </p:nvSpPr>
        <p:spPr>
          <a:xfrm>
            <a:off x="838200" y="365125"/>
            <a:ext cx="10515600" cy="968375"/>
          </a:xfrm>
        </p:spPr>
        <p:txBody>
          <a:bodyPr/>
          <a:lstStyle/>
          <a:p>
            <a:r>
              <a:rPr lang="en-US"/>
              <a:t>Submission Requirements</a:t>
            </a:r>
          </a:p>
        </p:txBody>
      </p:sp>
      <p:sp>
        <p:nvSpPr>
          <p:cNvPr id="7" name="Content Placeholder 6">
            <a:extLst>
              <a:ext uri="{FF2B5EF4-FFF2-40B4-BE49-F238E27FC236}">
                <a16:creationId xmlns:a16="http://schemas.microsoft.com/office/drawing/2014/main" id="{CAC12922-73BC-8CEA-E062-F2346D25EDBF}"/>
              </a:ext>
            </a:extLst>
          </p:cNvPr>
          <p:cNvSpPr>
            <a:spLocks noGrp="1"/>
          </p:cNvSpPr>
          <p:nvPr>
            <p:ph idx="1"/>
          </p:nvPr>
        </p:nvSpPr>
        <p:spPr>
          <a:xfrm>
            <a:off x="838200" y="1333500"/>
            <a:ext cx="10515600" cy="4843463"/>
          </a:xfrm>
        </p:spPr>
        <p:txBody>
          <a:bodyPr vert="horz" lIns="91440" tIns="45720" rIns="91440" bIns="45720" rtlCol="0" anchor="t">
            <a:normAutofit/>
          </a:bodyPr>
          <a:lstStyle/>
          <a:p>
            <a:endParaRPr lang="en-US"/>
          </a:p>
          <a:p>
            <a:r>
              <a:rPr lang="en-US" b="1" u="sng">
                <a:latin typeface="Franklin Gothic Book"/>
                <a:cs typeface="Times New Roman"/>
              </a:rPr>
              <a:t>You must be a registered bidder to submit a proposal</a:t>
            </a:r>
            <a:r>
              <a:rPr lang="en-US" b="1">
                <a:latin typeface="Franklin Gothic Book"/>
                <a:cs typeface="Times New Roman"/>
              </a:rPr>
              <a:t>. </a:t>
            </a:r>
          </a:p>
          <a:p>
            <a:pPr lvl="1">
              <a:buFont typeface="Arial" panose="02070309020205020404" pitchFamily="49" charset="0"/>
              <a:buChar char="•"/>
            </a:pPr>
            <a:r>
              <a:rPr lang="en-US"/>
              <a:t>Please refer to section 1.8 of the RFP document for instructions regarding the online submission process using the Supplier Portal. </a:t>
            </a:r>
          </a:p>
          <a:p>
            <a:endParaRPr lang="en-US"/>
          </a:p>
          <a:p>
            <a:r>
              <a:rPr lang="en-US" b="1">
                <a:latin typeface="Franklin Gothic Book"/>
                <a:cs typeface="Times New Roman"/>
              </a:rPr>
              <a:t>It is your responsibility to ensure that all required documents and forms are submitted prior to the due dates. </a:t>
            </a:r>
            <a:r>
              <a:rPr lang="en-US" b="1">
                <a:solidFill>
                  <a:srgbClr val="C00000"/>
                </a:solidFill>
                <a:latin typeface="Franklin Gothic Book"/>
                <a:cs typeface="Times New Roman"/>
              </a:rPr>
              <a:t>Failure to complete or submit required documents and forms may result in disqualification or loss of points</a:t>
            </a:r>
            <a:r>
              <a:rPr lang="en-US" b="1">
                <a:solidFill>
                  <a:srgbClr val="FF0000"/>
                </a:solidFill>
                <a:latin typeface="Franklin Gothic Book"/>
                <a:cs typeface="Times New Roman"/>
              </a:rPr>
              <a:t>. </a:t>
            </a:r>
            <a:endParaRPr lang="en-US">
              <a:solidFill>
                <a:srgbClr val="FF0000"/>
              </a:solidFill>
              <a:latin typeface="Franklin Gothic Book"/>
              <a:cs typeface="Times New Roman"/>
            </a:endParaRPr>
          </a:p>
        </p:txBody>
      </p:sp>
      <p:sp>
        <p:nvSpPr>
          <p:cNvPr id="5" name="Slide Number Placeholder 4">
            <a:extLst>
              <a:ext uri="{FF2B5EF4-FFF2-40B4-BE49-F238E27FC236}">
                <a16:creationId xmlns:a16="http://schemas.microsoft.com/office/drawing/2014/main" id="{2779D419-3AC9-1E3C-4E1C-16747D69DBC6}"/>
              </a:ext>
            </a:extLst>
          </p:cNvPr>
          <p:cNvSpPr>
            <a:spLocks noGrp="1"/>
          </p:cNvSpPr>
          <p:nvPr>
            <p:ph type="sldNum" sz="quarter" idx="12"/>
          </p:nvPr>
        </p:nvSpPr>
        <p:spPr/>
        <p:txBody>
          <a:bodyPr/>
          <a:lstStyle/>
          <a:p>
            <a:fld id="{38348EF0-853B-401D-A8F2-35F7EA05162D}" type="slidenum">
              <a:rPr lang="en-US" smtClean="0"/>
              <a:t>25</a:t>
            </a:fld>
            <a:endParaRPr lang="en-US"/>
          </a:p>
        </p:txBody>
      </p:sp>
    </p:spTree>
    <p:extLst>
      <p:ext uri="{BB962C8B-B14F-4D97-AF65-F5344CB8AC3E}">
        <p14:creationId xmlns:p14="http://schemas.microsoft.com/office/powerpoint/2010/main" val="41508711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627BFC-B631-3F93-AA15-5B215E76E8DD}"/>
              </a:ext>
            </a:extLst>
          </p:cNvPr>
          <p:cNvSpPr>
            <a:spLocks noGrp="1"/>
          </p:cNvSpPr>
          <p:nvPr>
            <p:ph type="title"/>
          </p:nvPr>
        </p:nvSpPr>
        <p:spPr/>
        <p:txBody>
          <a:bodyPr/>
          <a:lstStyle/>
          <a:p>
            <a:r>
              <a:rPr lang="en-US"/>
              <a:t>Additional Resources for Bidders</a:t>
            </a:r>
          </a:p>
        </p:txBody>
      </p:sp>
      <p:sp>
        <p:nvSpPr>
          <p:cNvPr id="3" name="Content Placeholder 2">
            <a:extLst>
              <a:ext uri="{FF2B5EF4-FFF2-40B4-BE49-F238E27FC236}">
                <a16:creationId xmlns:a16="http://schemas.microsoft.com/office/drawing/2014/main" id="{6948D4F7-0EE7-7AA4-5FC2-E7C71207D5C8}"/>
              </a:ext>
            </a:extLst>
          </p:cNvPr>
          <p:cNvSpPr>
            <a:spLocks noGrp="1"/>
          </p:cNvSpPr>
          <p:nvPr>
            <p:ph idx="1"/>
          </p:nvPr>
        </p:nvSpPr>
        <p:spPr>
          <a:xfrm>
            <a:off x="838200" y="1619250"/>
            <a:ext cx="10515600" cy="4557713"/>
          </a:xfrm>
        </p:spPr>
        <p:txBody>
          <a:bodyPr vert="horz" lIns="91440" tIns="45720" rIns="91440" bIns="45720" rtlCol="0" anchor="t">
            <a:normAutofit/>
          </a:bodyPr>
          <a:lstStyle/>
          <a:p>
            <a:r>
              <a:rPr lang="en-US" b="1" dirty="0">
                <a:latin typeface="Franklin Gothic Book"/>
                <a:cs typeface="Times New Roman"/>
              </a:rPr>
              <a:t>Link to the bidder registry with IDOA and Secretary of State </a:t>
            </a:r>
            <a:endParaRPr lang="en-US" dirty="0">
              <a:latin typeface="Franklin Gothic Book"/>
              <a:cs typeface="Times New Roman"/>
            </a:endParaRPr>
          </a:p>
          <a:p>
            <a:pPr lvl="1">
              <a:buFont typeface="Arial" panose="02070309020205020404" pitchFamily="49" charset="0"/>
              <a:buChar char="•"/>
            </a:pPr>
            <a:r>
              <a:rPr lang="en-US" b="1" dirty="0">
                <a:latin typeface="Franklin Gothic Book"/>
                <a:cs typeface="Times New Roman"/>
                <a:hlinkClick r:id="rId2"/>
              </a:rPr>
              <a:t>http://www.in.gov/idoa/2464.htm</a:t>
            </a:r>
            <a:r>
              <a:rPr lang="en-US" b="1" dirty="0">
                <a:latin typeface="Franklin Gothic Book"/>
                <a:cs typeface="Times New Roman"/>
              </a:rPr>
              <a:t> </a:t>
            </a:r>
            <a:endParaRPr lang="en-US" dirty="0">
              <a:latin typeface="Franklin Gothic Book"/>
              <a:cs typeface="Times New Roman"/>
            </a:endParaRPr>
          </a:p>
          <a:p>
            <a:r>
              <a:rPr lang="en-US" b="1" dirty="0">
                <a:latin typeface="Franklin Gothic Book"/>
                <a:cs typeface="Times New Roman"/>
              </a:rPr>
              <a:t>Secretary of State of Indiana </a:t>
            </a:r>
            <a:endParaRPr lang="en-US" dirty="0">
              <a:latin typeface="Franklin Gothic Book"/>
              <a:cs typeface="Times New Roman"/>
            </a:endParaRPr>
          </a:p>
          <a:p>
            <a:pPr lvl="1">
              <a:buFont typeface="Arial" panose="02070309020205020404" pitchFamily="49" charset="0"/>
              <a:buChar char="•"/>
            </a:pPr>
            <a:r>
              <a:rPr lang="en-US" b="1" dirty="0"/>
              <a:t>Can be reached at (317) 232-6576 for registration assistance. </a:t>
            </a:r>
          </a:p>
          <a:p>
            <a:pPr lvl="1">
              <a:buFont typeface="Arial" panose="02070309020205020404" pitchFamily="49" charset="0"/>
              <a:buChar char="•"/>
            </a:pPr>
            <a:r>
              <a:rPr lang="en-US" b="1" dirty="0">
                <a:latin typeface="Franklin Gothic Book"/>
                <a:cs typeface="Times New Roman"/>
                <a:hlinkClick r:id="rId3"/>
              </a:rPr>
              <a:t>www.in.gov/sos</a:t>
            </a:r>
            <a:r>
              <a:rPr lang="en-US" b="1" dirty="0">
                <a:latin typeface="Franklin Gothic Book"/>
                <a:cs typeface="Times New Roman"/>
              </a:rPr>
              <a:t> </a:t>
            </a:r>
            <a:endParaRPr lang="en-US" dirty="0">
              <a:latin typeface="Franklin Gothic Book"/>
              <a:cs typeface="Times New Roman"/>
            </a:endParaRPr>
          </a:p>
          <a:p>
            <a:r>
              <a:rPr lang="en-US" b="1" dirty="0">
                <a:latin typeface="Franklin Gothic Book"/>
                <a:cs typeface="Times New Roman"/>
              </a:rPr>
              <a:t>IDOA Vendor and Supplier Resource Center </a:t>
            </a:r>
            <a:endParaRPr lang="en-US" dirty="0">
              <a:latin typeface="Franklin Gothic Book"/>
              <a:cs typeface="Times New Roman"/>
            </a:endParaRPr>
          </a:p>
          <a:p>
            <a:pPr lvl="1">
              <a:buFont typeface="Arial" panose="02070309020205020404" pitchFamily="49" charset="0"/>
              <a:buChar char="•"/>
            </a:pPr>
            <a:r>
              <a:rPr lang="en-US" b="1" dirty="0">
                <a:latin typeface="Franklin Gothic Book"/>
                <a:cs typeface="Times New Roman"/>
                <a:hlinkClick r:id="rId4"/>
              </a:rPr>
              <a:t>http://www.in.gov/idoa/3106.htm</a:t>
            </a:r>
            <a:r>
              <a:rPr lang="en-US" b="1" dirty="0">
                <a:latin typeface="Franklin Gothic Book"/>
                <a:cs typeface="Times New Roman"/>
              </a:rPr>
              <a:t> </a:t>
            </a:r>
            <a:endParaRPr lang="en-US" dirty="0">
              <a:latin typeface="Franklin Gothic Book"/>
              <a:cs typeface="Times New Roman"/>
            </a:endParaRPr>
          </a:p>
        </p:txBody>
      </p:sp>
      <p:sp>
        <p:nvSpPr>
          <p:cNvPr id="4" name="Slide Number Placeholder 3">
            <a:extLst>
              <a:ext uri="{FF2B5EF4-FFF2-40B4-BE49-F238E27FC236}">
                <a16:creationId xmlns:a16="http://schemas.microsoft.com/office/drawing/2014/main" id="{91F9DD25-FC9F-5A60-DE9C-7F65DAA978D8}"/>
              </a:ext>
            </a:extLst>
          </p:cNvPr>
          <p:cNvSpPr>
            <a:spLocks noGrp="1"/>
          </p:cNvSpPr>
          <p:nvPr>
            <p:ph type="sldNum" sz="quarter" idx="12"/>
          </p:nvPr>
        </p:nvSpPr>
        <p:spPr/>
        <p:txBody>
          <a:bodyPr/>
          <a:lstStyle/>
          <a:p>
            <a:fld id="{38348EF0-853B-401D-A8F2-35F7EA05162D}" type="slidenum">
              <a:rPr lang="en-US" smtClean="0"/>
              <a:t>26</a:t>
            </a:fld>
            <a:endParaRPr lang="en-US"/>
          </a:p>
        </p:txBody>
      </p:sp>
    </p:spTree>
    <p:extLst>
      <p:ext uri="{BB962C8B-B14F-4D97-AF65-F5344CB8AC3E}">
        <p14:creationId xmlns:p14="http://schemas.microsoft.com/office/powerpoint/2010/main" val="946763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3CFD59-7AA5-A406-E61A-73FE1E9ED9BD}"/>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6D27FD8-D276-0384-76DF-ED148E720D41}"/>
              </a:ext>
            </a:extLst>
          </p:cNvPr>
          <p:cNvSpPr>
            <a:spLocks noGrp="1"/>
          </p:cNvSpPr>
          <p:nvPr>
            <p:ph type="sldNum" sz="quarter" idx="12"/>
          </p:nvPr>
        </p:nvSpPr>
        <p:spPr/>
        <p:txBody>
          <a:bodyPr/>
          <a:lstStyle/>
          <a:p>
            <a:fld id="{38348EF0-853B-401D-A8F2-35F7EA05162D}" type="slidenum">
              <a:rPr lang="en-US" smtClean="0"/>
              <a:t>27</a:t>
            </a:fld>
            <a:endParaRPr lang="en-US"/>
          </a:p>
        </p:txBody>
      </p:sp>
      <p:sp>
        <p:nvSpPr>
          <p:cNvPr id="5" name="TextBox 4">
            <a:extLst>
              <a:ext uri="{FF2B5EF4-FFF2-40B4-BE49-F238E27FC236}">
                <a16:creationId xmlns:a16="http://schemas.microsoft.com/office/drawing/2014/main" id="{C4939E51-B0DC-0D30-ED83-A5D6AF830E71}"/>
              </a:ext>
            </a:extLst>
          </p:cNvPr>
          <p:cNvSpPr txBox="1"/>
          <p:nvPr/>
        </p:nvSpPr>
        <p:spPr>
          <a:xfrm>
            <a:off x="1551709" y="1799649"/>
            <a:ext cx="9088582" cy="769441"/>
          </a:xfrm>
          <a:prstGeom prst="rect">
            <a:avLst/>
          </a:prstGeom>
          <a:noFill/>
        </p:spPr>
        <p:txBody>
          <a:bodyPr wrap="square">
            <a:spAutoFit/>
          </a:bodyPr>
          <a:lstStyle/>
          <a:p>
            <a:pPr algn="ctr"/>
            <a:r>
              <a:rPr lang="en-US" sz="4400">
                <a:latin typeface="Franklin Gothic Book" panose="020B0503020102020204" pitchFamily="34" charset="0"/>
                <a:ea typeface="Times New Roman"/>
                <a:cs typeface="Times New Roman"/>
                <a:sym typeface="Times New Roman"/>
              </a:rPr>
              <a:t>Questions?</a:t>
            </a:r>
            <a:endParaRPr lang="en-US" sz="4400">
              <a:latin typeface="Franklin Gothic Book" panose="020B0503020102020204" pitchFamily="34" charset="0"/>
            </a:endParaRPr>
          </a:p>
        </p:txBody>
      </p:sp>
    </p:spTree>
    <p:extLst>
      <p:ext uri="{BB962C8B-B14F-4D97-AF65-F5344CB8AC3E}">
        <p14:creationId xmlns:p14="http://schemas.microsoft.com/office/powerpoint/2010/main" val="287961174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80438CB-631E-59A8-6A92-8B4320F2E142}"/>
              </a:ext>
            </a:extLst>
          </p:cNvPr>
          <p:cNvSpPr>
            <a:spLocks noGrp="1"/>
          </p:cNvSpPr>
          <p:nvPr>
            <p:ph type="sldNum" sz="quarter" idx="12"/>
          </p:nvPr>
        </p:nvSpPr>
        <p:spPr/>
        <p:txBody>
          <a:bodyPr/>
          <a:lstStyle/>
          <a:p>
            <a:fld id="{38348EF0-853B-401D-A8F2-35F7EA05162D}" type="slidenum">
              <a:rPr lang="en-US" smtClean="0"/>
              <a:t>28</a:t>
            </a:fld>
            <a:endParaRPr lang="en-US"/>
          </a:p>
        </p:txBody>
      </p:sp>
      <p:sp>
        <p:nvSpPr>
          <p:cNvPr id="5" name="TextBox 4">
            <a:extLst>
              <a:ext uri="{FF2B5EF4-FFF2-40B4-BE49-F238E27FC236}">
                <a16:creationId xmlns:a16="http://schemas.microsoft.com/office/drawing/2014/main" id="{F1D37057-9006-1784-F0E4-4DEEE24A6DF8}"/>
              </a:ext>
            </a:extLst>
          </p:cNvPr>
          <p:cNvSpPr txBox="1"/>
          <p:nvPr/>
        </p:nvSpPr>
        <p:spPr>
          <a:xfrm>
            <a:off x="1551709" y="1799649"/>
            <a:ext cx="9088582" cy="2708434"/>
          </a:xfrm>
          <a:prstGeom prst="rect">
            <a:avLst/>
          </a:prstGeom>
          <a:noFill/>
        </p:spPr>
        <p:txBody>
          <a:bodyPr wrap="square" lIns="91440" tIns="45720" rIns="91440" bIns="45720" anchor="t">
            <a:spAutoFit/>
          </a:bodyPr>
          <a:lstStyle/>
          <a:p>
            <a:pPr algn="ctr"/>
            <a:r>
              <a:rPr lang="en-US" sz="4400" dirty="0">
                <a:latin typeface="Franklin Gothic Book"/>
                <a:ea typeface="Times New Roman"/>
                <a:cs typeface="Times New Roman"/>
                <a:sym typeface="Times New Roman"/>
              </a:rPr>
              <a:t>REQUEST FOR PROPOSAL 26-​​​87266</a:t>
            </a:r>
            <a:br>
              <a:rPr lang="en-US" sz="3600" dirty="0">
                <a:latin typeface="Franklin Gothic Book" panose="020B0503020102020204" pitchFamily="34" charset="0"/>
                <a:ea typeface="Times New Roman"/>
                <a:cs typeface="Times New Roman"/>
              </a:rPr>
            </a:br>
            <a:r>
              <a:rPr lang="en-US" sz="3600" b="1" dirty="0">
                <a:effectLst/>
                <a:latin typeface="Calibri" panose="020F0502020204030204" pitchFamily="34" charset="0"/>
              </a:rPr>
              <a:t> </a:t>
            </a:r>
            <a:r>
              <a:rPr lang="en-US" sz="3600" dirty="0">
                <a:effectLst/>
                <a:latin typeface="Franklin Gothic Book" panose="020B0503020102020204" pitchFamily="34" charset="0"/>
              </a:rPr>
              <a:t>Speech/Language Consultation Services</a:t>
            </a:r>
            <a:endParaRPr lang="en-US" sz="3600" dirty="0">
              <a:latin typeface="Franklin Gothic Book" panose="020B0503020102020204" pitchFamily="34" charset="0"/>
              <a:ea typeface="Times New Roman"/>
              <a:cs typeface="Times New Roman"/>
            </a:endParaRPr>
          </a:p>
          <a:p>
            <a:pPr algn="ctr"/>
            <a:r>
              <a:rPr lang="en-US" b="1" dirty="0"/>
              <a:t>FSSA-DDB</a:t>
            </a:r>
            <a:endParaRPr lang="en-US" sz="3600" dirty="0">
              <a:latin typeface="Franklin Gothic Book" panose="020B0503020102020204" pitchFamily="34" charset="0"/>
              <a:cs typeface="Times New Roman"/>
              <a:sym typeface="Times New Roman"/>
            </a:endParaRPr>
          </a:p>
          <a:p>
            <a:pPr algn="ctr"/>
            <a:endParaRPr lang="en-US" sz="3600" dirty="0">
              <a:latin typeface="Franklin Gothic Book" panose="020B0503020102020204" pitchFamily="34" charset="0"/>
              <a:cs typeface="Times New Roman"/>
              <a:sym typeface="Times New Roman"/>
            </a:endParaRPr>
          </a:p>
          <a:p>
            <a:pPr algn="ctr"/>
            <a:r>
              <a:rPr lang="en-US" sz="3600" dirty="0">
                <a:latin typeface="Franklin Gothic Book" panose="020B0503020102020204" pitchFamily="34" charset="0"/>
                <a:cs typeface="Times New Roman"/>
                <a:sym typeface="Times New Roman"/>
              </a:rPr>
              <a:t>Kristine Kruger </a:t>
            </a:r>
          </a:p>
        </p:txBody>
      </p:sp>
    </p:spTree>
    <p:extLst>
      <p:ext uri="{BB962C8B-B14F-4D97-AF65-F5344CB8AC3E}">
        <p14:creationId xmlns:p14="http://schemas.microsoft.com/office/powerpoint/2010/main" val="31034795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AC6FC4-1C2E-BB7A-5282-1D81546E5D6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F7DEEF9-4A85-51E2-908F-30643EE6086E}"/>
              </a:ext>
            </a:extLst>
          </p:cNvPr>
          <p:cNvSpPr>
            <a:spLocks noGrp="1"/>
          </p:cNvSpPr>
          <p:nvPr>
            <p:ph type="title"/>
          </p:nvPr>
        </p:nvSpPr>
        <p:spPr/>
        <p:txBody>
          <a:bodyPr/>
          <a:lstStyle/>
          <a:p>
            <a:r>
              <a:rPr lang="en-US"/>
              <a:t>Purpose of the RFP</a:t>
            </a:r>
          </a:p>
        </p:txBody>
      </p:sp>
      <p:sp>
        <p:nvSpPr>
          <p:cNvPr id="3" name="Content Placeholder 2">
            <a:extLst>
              <a:ext uri="{FF2B5EF4-FFF2-40B4-BE49-F238E27FC236}">
                <a16:creationId xmlns:a16="http://schemas.microsoft.com/office/drawing/2014/main" id="{D79CFEB7-7A8C-B1AB-A5D7-F500CF9CC372}"/>
              </a:ext>
            </a:extLst>
          </p:cNvPr>
          <p:cNvSpPr>
            <a:spLocks noGrp="1"/>
          </p:cNvSpPr>
          <p:nvPr>
            <p:ph idx="1"/>
          </p:nvPr>
        </p:nvSpPr>
        <p:spPr/>
        <p:txBody>
          <a:bodyPr vert="horz" lIns="91440" tIns="45720" rIns="91440" bIns="45720" rtlCol="0" anchor="t">
            <a:normAutofit/>
          </a:bodyPr>
          <a:lstStyle/>
          <a:p>
            <a:pPr marL="0" indent="0">
              <a:spcBef>
                <a:spcPts val="0"/>
              </a:spcBef>
              <a:buNone/>
            </a:pPr>
            <a:r>
              <a:rPr lang="en-US" sz="2800" dirty="0">
                <a:effectLst/>
              </a:rPr>
              <a:t>Indiana Family and Social Services Administration/The Indiana Disability Determination Bureau (DDB) are seeking fully trained and licensed Speech and Language Pathologists to provide advisor services to conduct digital and/or paper claim reviews to provide policy‑compliant advice and severity assessments for Social Security Disability Insurance (SSDI) and Supplemental Security Income Disability (SSID) claims.</a:t>
            </a:r>
            <a:endParaRPr lang="en-US" dirty="0">
              <a:latin typeface="Franklin Gothic Book"/>
            </a:endParaRPr>
          </a:p>
        </p:txBody>
      </p:sp>
      <p:sp>
        <p:nvSpPr>
          <p:cNvPr id="4" name="Slide Number Placeholder 3">
            <a:extLst>
              <a:ext uri="{FF2B5EF4-FFF2-40B4-BE49-F238E27FC236}">
                <a16:creationId xmlns:a16="http://schemas.microsoft.com/office/drawing/2014/main" id="{3E91E815-0E7A-73E9-59E3-5CAE1EC6F5ED}"/>
              </a:ext>
            </a:extLst>
          </p:cNvPr>
          <p:cNvSpPr>
            <a:spLocks noGrp="1"/>
          </p:cNvSpPr>
          <p:nvPr>
            <p:ph type="sldNum" sz="quarter" idx="12"/>
          </p:nvPr>
        </p:nvSpPr>
        <p:spPr/>
        <p:txBody>
          <a:bodyPr/>
          <a:lstStyle/>
          <a:p>
            <a:fld id="{38348EF0-853B-401D-A8F2-35F7EA05162D}" type="slidenum">
              <a:rPr lang="en-US" smtClean="0"/>
              <a:t>29</a:t>
            </a:fld>
            <a:endParaRPr lang="en-US"/>
          </a:p>
        </p:txBody>
      </p:sp>
    </p:spTree>
    <p:extLst>
      <p:ext uri="{BB962C8B-B14F-4D97-AF65-F5344CB8AC3E}">
        <p14:creationId xmlns:p14="http://schemas.microsoft.com/office/powerpoint/2010/main" val="13013134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8E7D7B-0BA0-8E04-98AA-767B1FBEAB5A}"/>
              </a:ext>
            </a:extLst>
          </p:cNvPr>
          <p:cNvSpPr>
            <a:spLocks noGrp="1"/>
          </p:cNvSpPr>
          <p:nvPr>
            <p:ph type="title"/>
          </p:nvPr>
        </p:nvSpPr>
        <p:spPr/>
        <p:txBody>
          <a:bodyPr/>
          <a:lstStyle/>
          <a:p>
            <a:r>
              <a:rPr lang="en-US">
                <a:latin typeface="Franklin Gothic Demi"/>
                <a:cs typeface="Times New Roman"/>
              </a:rPr>
              <a:t>Pre-Proposal Breakout Meeting Information</a:t>
            </a:r>
            <a:endParaRPr lang="en-US"/>
          </a:p>
        </p:txBody>
      </p:sp>
      <p:sp>
        <p:nvSpPr>
          <p:cNvPr id="3" name="Content Placeholder 2">
            <a:extLst>
              <a:ext uri="{FF2B5EF4-FFF2-40B4-BE49-F238E27FC236}">
                <a16:creationId xmlns:a16="http://schemas.microsoft.com/office/drawing/2014/main" id="{C9873AB0-B1B0-C7A9-D05E-8B7234620C5C}"/>
              </a:ext>
            </a:extLst>
          </p:cNvPr>
          <p:cNvSpPr>
            <a:spLocks noGrp="1"/>
          </p:cNvSpPr>
          <p:nvPr>
            <p:ph idx="1"/>
          </p:nvPr>
        </p:nvSpPr>
        <p:spPr/>
        <p:txBody>
          <a:bodyPr vert="horz" lIns="91440" tIns="45720" rIns="91440" bIns="45720" rtlCol="0" anchor="t">
            <a:normAutofit/>
          </a:bodyPr>
          <a:lstStyle/>
          <a:p>
            <a:r>
              <a:rPr lang="en-US">
                <a:latin typeface="Franklin Gothic Book"/>
                <a:cs typeface="Times New Roman"/>
              </a:rPr>
              <a:t>Topics for event-specific sessions:</a:t>
            </a:r>
          </a:p>
          <a:p>
            <a:pPr marL="0" indent="0">
              <a:buNone/>
            </a:pPr>
            <a:endParaRPr lang="en-US">
              <a:latin typeface="Franklin Gothic Book"/>
              <a:cs typeface="Times New Roman"/>
            </a:endParaRPr>
          </a:p>
          <a:p>
            <a:pPr lvl="1"/>
            <a:r>
              <a:rPr lang="en-US">
                <a:latin typeface="Franklin Gothic Book"/>
                <a:cs typeface="Times New Roman"/>
              </a:rPr>
              <a:t>Key Dates</a:t>
            </a:r>
          </a:p>
          <a:p>
            <a:pPr lvl="1"/>
            <a:r>
              <a:rPr lang="en-US">
                <a:latin typeface="Franklin Gothic Book"/>
                <a:cs typeface="Times New Roman"/>
              </a:rPr>
              <a:t>Term of Contract</a:t>
            </a:r>
            <a:endParaRPr lang="en-US"/>
          </a:p>
          <a:p>
            <a:pPr lvl="1"/>
            <a:r>
              <a:rPr lang="en-US">
                <a:latin typeface="Franklin Gothic Book"/>
                <a:cs typeface="Times New Roman"/>
              </a:rPr>
              <a:t>Purpose of RFP </a:t>
            </a:r>
          </a:p>
          <a:p>
            <a:pPr lvl="1"/>
            <a:r>
              <a:rPr lang="en-US">
                <a:latin typeface="Franklin Gothic Book"/>
                <a:cs typeface="Times New Roman"/>
              </a:rPr>
              <a:t>Scope of Work </a:t>
            </a:r>
          </a:p>
          <a:p>
            <a:pPr lvl="1"/>
            <a:r>
              <a:rPr lang="en-US">
                <a:latin typeface="Franklin Gothic Book"/>
                <a:cs typeface="Times New Roman"/>
              </a:rPr>
              <a:t>Q&amp;A </a:t>
            </a:r>
          </a:p>
          <a:p>
            <a:pPr marL="457200" lvl="1" indent="0">
              <a:buNone/>
            </a:pPr>
            <a:endParaRPr lang="en-US">
              <a:latin typeface="Franklin Gothic Book"/>
              <a:cs typeface="Times New Roman"/>
            </a:endParaRPr>
          </a:p>
          <a:p>
            <a:pPr marL="457200" lvl="1" indent="0">
              <a:buNone/>
            </a:pPr>
            <a:r>
              <a:rPr lang="en-US">
                <a:latin typeface="Franklin Gothic Book"/>
                <a:cs typeface="Times New Roman"/>
              </a:rPr>
              <a:t>The specific location(s) and Time(s) of each Breakout meeting will be listed on the last slide. </a:t>
            </a:r>
          </a:p>
          <a:p>
            <a:pPr lvl="2"/>
            <a:endParaRPr lang="en-US">
              <a:latin typeface="Franklin Gothic Book"/>
              <a:cs typeface="Times New Roman"/>
            </a:endParaRPr>
          </a:p>
          <a:p>
            <a:pPr lvl="2"/>
            <a:endParaRPr lang="en-US">
              <a:latin typeface="Franklin Gothic Book"/>
              <a:cs typeface="Times New Roman"/>
            </a:endParaRPr>
          </a:p>
        </p:txBody>
      </p:sp>
      <p:sp>
        <p:nvSpPr>
          <p:cNvPr id="4" name="Slide Number Placeholder 3">
            <a:extLst>
              <a:ext uri="{FF2B5EF4-FFF2-40B4-BE49-F238E27FC236}">
                <a16:creationId xmlns:a16="http://schemas.microsoft.com/office/drawing/2014/main" id="{3AD77305-095C-16D5-8087-E91201FB964B}"/>
              </a:ext>
            </a:extLst>
          </p:cNvPr>
          <p:cNvSpPr>
            <a:spLocks noGrp="1"/>
          </p:cNvSpPr>
          <p:nvPr>
            <p:ph type="sldNum" sz="quarter" idx="12"/>
          </p:nvPr>
        </p:nvSpPr>
        <p:spPr/>
        <p:txBody>
          <a:bodyPr/>
          <a:lstStyle/>
          <a:p>
            <a:fld id="{38348EF0-853B-401D-A8F2-35F7EA05162D}" type="slidenum">
              <a:rPr lang="en-US" smtClean="0"/>
              <a:t>3</a:t>
            </a:fld>
            <a:endParaRPr lang="en-US"/>
          </a:p>
        </p:txBody>
      </p:sp>
    </p:spTree>
    <p:extLst>
      <p:ext uri="{BB962C8B-B14F-4D97-AF65-F5344CB8AC3E}">
        <p14:creationId xmlns:p14="http://schemas.microsoft.com/office/powerpoint/2010/main" val="17448178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AD5762-F7A2-CD8A-3ED6-B5FE96F48AC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CA74AD8-182D-8172-E94D-85EC4A7FE6F9}"/>
              </a:ext>
            </a:extLst>
          </p:cNvPr>
          <p:cNvSpPr>
            <a:spLocks noGrp="1"/>
          </p:cNvSpPr>
          <p:nvPr>
            <p:ph type="title"/>
          </p:nvPr>
        </p:nvSpPr>
        <p:spPr>
          <a:xfrm>
            <a:off x="187960" y="-92075"/>
            <a:ext cx="10515600" cy="1325563"/>
          </a:xfrm>
        </p:spPr>
        <p:txBody>
          <a:bodyPr/>
          <a:lstStyle/>
          <a:p>
            <a:r>
              <a:rPr lang="en-US"/>
              <a:t>Scope of Work</a:t>
            </a:r>
          </a:p>
        </p:txBody>
      </p:sp>
      <p:sp>
        <p:nvSpPr>
          <p:cNvPr id="3" name="Content Placeholder 2">
            <a:extLst>
              <a:ext uri="{FF2B5EF4-FFF2-40B4-BE49-F238E27FC236}">
                <a16:creationId xmlns:a16="http://schemas.microsoft.com/office/drawing/2014/main" id="{7A0FBB86-48E0-F6E4-EC7D-38427C5BA3E6}"/>
              </a:ext>
            </a:extLst>
          </p:cNvPr>
          <p:cNvSpPr>
            <a:spLocks noGrp="1"/>
          </p:cNvSpPr>
          <p:nvPr>
            <p:ph idx="1"/>
          </p:nvPr>
        </p:nvSpPr>
        <p:spPr>
          <a:xfrm>
            <a:off x="84885" y="957990"/>
            <a:ext cx="11133721" cy="5533933"/>
          </a:xfrm>
        </p:spPr>
        <p:txBody>
          <a:bodyPr vert="horz" lIns="91440" tIns="45720" rIns="91440" bIns="45720" rtlCol="0" anchor="t">
            <a:normAutofit fontScale="85000" lnSpcReduction="20000"/>
          </a:bodyPr>
          <a:lstStyle/>
          <a:p>
            <a:pPr lvl="1">
              <a:lnSpc>
                <a:spcPct val="107000"/>
              </a:lnSpc>
              <a:spcAft>
                <a:spcPts val="800"/>
              </a:spcAft>
            </a:pPr>
            <a:r>
              <a:rPr lang="en-US" sz="1800" dirty="0">
                <a:effectLst/>
                <a:latin typeface="Calibri" panose="020F0502020204030204" pitchFamily="34" charset="0"/>
                <a:ea typeface="Calibri" panose="020F0502020204030204" pitchFamily="34" charset="0"/>
                <a:cs typeface="Calibri" panose="020F0502020204030204" pitchFamily="34" charset="0"/>
              </a:rPr>
              <a:t>The Contractor shall provide speech/language consultation services for Social Security Disability claims as directed by the State’s Disability Determination Bureau (DDB) pursuant to Indiana Code 12 9-2-1 et. Seq.</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lvl="1">
              <a:lnSpc>
                <a:spcPct val="107000"/>
              </a:lnSpc>
              <a:spcAft>
                <a:spcPts val="800"/>
              </a:spcAft>
            </a:pPr>
            <a:r>
              <a:rPr lang="en-US" sz="1800" dirty="0">
                <a:effectLst/>
                <a:latin typeface="Calibri" panose="020F0502020204030204" pitchFamily="34" charset="0"/>
                <a:ea typeface="Calibri" panose="020F0502020204030204" pitchFamily="34" charset="0"/>
                <a:cs typeface="Calibri" panose="020F0502020204030204" pitchFamily="34" charset="0"/>
              </a:rPr>
              <a:t>The Contractor shall ensure that each employee/consultant providing said consultation shall maintain an unrestricted and non-probationary speech/language license issued by the State of Indiana.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lvl="1">
              <a:lnSpc>
                <a:spcPct val="107000"/>
              </a:lnSpc>
              <a:spcAft>
                <a:spcPts val="800"/>
              </a:spcAft>
            </a:pPr>
            <a:r>
              <a:rPr lang="en-US" sz="1800" dirty="0">
                <a:effectLst/>
                <a:latin typeface="Calibri" panose="020F0502020204030204" pitchFamily="34" charset="0"/>
                <a:ea typeface="Calibri" panose="020F0502020204030204" pitchFamily="34" charset="0"/>
                <a:cs typeface="Calibri" panose="020F0502020204030204" pitchFamily="34" charset="0"/>
              </a:rPr>
              <a:t>The Contractor shall provide the said consultation services employing the Contractor’s knowledge, training, and experience and shall apply the Contractor’s expertise according to the standards set forth in the Social Security Administration’s Program Operations Manual for the Evaluation of Social Security Disability Claims (the “Manual”). The State will provide access to the Manual and other pertinent documents of the Social Security Disability program to the Contractor.</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lvl="1">
              <a:lnSpc>
                <a:spcPct val="107000"/>
              </a:lnSpc>
              <a:spcAft>
                <a:spcPts val="800"/>
              </a:spcAft>
            </a:pPr>
            <a:r>
              <a:rPr lang="en-US" sz="1800" dirty="0">
                <a:effectLst/>
                <a:latin typeface="Calibri" panose="020F0502020204030204" pitchFamily="34" charset="0"/>
                <a:ea typeface="Calibri" panose="020F0502020204030204" pitchFamily="34" charset="0"/>
                <a:cs typeface="Calibri" panose="020F0502020204030204" pitchFamily="34" charset="0"/>
              </a:rPr>
              <a:t>The Contractor shall provide said consultation services only at the State’s DDB offices at 2525 N. Shadeland Ave., Indianapolis, Indiana or at a State and SSA approved remote work location, typically the contractor’s residential address. Remote reviews must be performed on SSA equipment and an SSA secured VPN to be provided by the State. Performing remote reviews may or may not be an option dependent upon the needs of the DDB and options provided by SSA. The Contractor must be available to report to the DDB office as required by DDB with minimal notice. The State shall make available to the Contractor office space for the Contractor to review and evaluate case files when necessary. The state will provide a computer to be used in DDB offices and when working in an approved remote work location. The Contractor may not remove any files or copy paper or electronic files for the purpose of removing them from the DDB office or SSA aegis.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lvl="1">
              <a:lnSpc>
                <a:spcPct val="107000"/>
              </a:lnSpc>
              <a:spcAft>
                <a:spcPts val="800"/>
              </a:spcAft>
            </a:pPr>
            <a:r>
              <a:rPr lang="en-US" sz="1800" dirty="0">
                <a:effectLst/>
                <a:latin typeface="Calibri" panose="020F0502020204030204" pitchFamily="34" charset="0"/>
                <a:ea typeface="Calibri" panose="020F0502020204030204" pitchFamily="34" charset="0"/>
                <a:cs typeface="Calibri" panose="020F0502020204030204" pitchFamily="34" charset="0"/>
              </a:rPr>
              <a:t>The Contractor shall provide said consultation services at such times as the Contractor may decide within the following guidelines: security access to the State’s DDB offices is from 7:00 a.m. to 5:30 pm, local time, Monday through Friday. Remote work can be performed at an approved location at such times as the Contractor may decide so long as system access is available. Access to DCPS and associated SSA systems is typically available 24/7 except when down for maintenance.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lvl="1">
              <a:lnSpc>
                <a:spcPct val="107000"/>
              </a:lnSpc>
              <a:spcAft>
                <a:spcPts val="800"/>
              </a:spcAft>
            </a:pPr>
            <a:r>
              <a:rPr lang="en-US" sz="1800" dirty="0">
                <a:effectLst/>
                <a:latin typeface="Calibri" panose="020F0502020204030204" pitchFamily="34" charset="0"/>
                <a:ea typeface="Calibri" panose="020F0502020204030204" pitchFamily="34" charset="0"/>
                <a:cs typeface="Calibri" panose="020F0502020204030204" pitchFamily="34" charset="0"/>
              </a:rPr>
              <a:t>The Contractor shall complete time and activity reports, or other reports as requested by the State.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spcBef>
                <a:spcPts val="0"/>
              </a:spcBef>
              <a:buNone/>
            </a:pPr>
            <a:endParaRPr lang="en-US" sz="1800" dirty="0">
              <a:latin typeface="Franklin Gothic Book"/>
              <a:ea typeface="Arial" panose="020B0604020202020204" pitchFamily="34" charset="0"/>
            </a:endParaRPr>
          </a:p>
        </p:txBody>
      </p:sp>
      <p:sp>
        <p:nvSpPr>
          <p:cNvPr id="4" name="Slide Number Placeholder 3">
            <a:extLst>
              <a:ext uri="{FF2B5EF4-FFF2-40B4-BE49-F238E27FC236}">
                <a16:creationId xmlns:a16="http://schemas.microsoft.com/office/drawing/2014/main" id="{015E16CC-CCEB-FF41-593C-0E1C04162D2F}"/>
              </a:ext>
            </a:extLst>
          </p:cNvPr>
          <p:cNvSpPr>
            <a:spLocks noGrp="1"/>
          </p:cNvSpPr>
          <p:nvPr>
            <p:ph type="sldNum" sz="quarter" idx="12"/>
          </p:nvPr>
        </p:nvSpPr>
        <p:spPr/>
        <p:txBody>
          <a:bodyPr/>
          <a:lstStyle/>
          <a:p>
            <a:fld id="{38348EF0-853B-401D-A8F2-35F7EA05162D}" type="slidenum">
              <a:rPr lang="en-US" smtClean="0"/>
              <a:t>30</a:t>
            </a:fld>
            <a:endParaRPr lang="en-US"/>
          </a:p>
        </p:txBody>
      </p:sp>
    </p:spTree>
    <p:extLst>
      <p:ext uri="{BB962C8B-B14F-4D97-AF65-F5344CB8AC3E}">
        <p14:creationId xmlns:p14="http://schemas.microsoft.com/office/powerpoint/2010/main" val="80931013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A80ED3-4C66-370B-8D6F-AB81BA9AAA5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CFE6440-8C5A-BC16-F71B-C25C0532F562}"/>
              </a:ext>
            </a:extLst>
          </p:cNvPr>
          <p:cNvSpPr>
            <a:spLocks noGrp="1"/>
          </p:cNvSpPr>
          <p:nvPr>
            <p:ph type="title"/>
          </p:nvPr>
        </p:nvSpPr>
        <p:spPr>
          <a:xfrm>
            <a:off x="76200" y="-244475"/>
            <a:ext cx="10515600" cy="1325563"/>
          </a:xfrm>
        </p:spPr>
        <p:txBody>
          <a:bodyPr/>
          <a:lstStyle/>
          <a:p>
            <a:r>
              <a:rPr lang="en-US"/>
              <a:t>Scope of Work</a:t>
            </a:r>
          </a:p>
        </p:txBody>
      </p:sp>
      <p:sp>
        <p:nvSpPr>
          <p:cNvPr id="3" name="Content Placeholder 2">
            <a:extLst>
              <a:ext uri="{FF2B5EF4-FFF2-40B4-BE49-F238E27FC236}">
                <a16:creationId xmlns:a16="http://schemas.microsoft.com/office/drawing/2014/main" id="{45F38F9E-64D5-E04E-ED9E-3614C50512FE}"/>
              </a:ext>
            </a:extLst>
          </p:cNvPr>
          <p:cNvSpPr>
            <a:spLocks noGrp="1"/>
          </p:cNvSpPr>
          <p:nvPr>
            <p:ph idx="1"/>
          </p:nvPr>
        </p:nvSpPr>
        <p:spPr>
          <a:xfrm>
            <a:off x="74725" y="785270"/>
            <a:ext cx="12037961" cy="5792511"/>
          </a:xfrm>
        </p:spPr>
        <p:txBody>
          <a:bodyPr vert="horz" lIns="91440" tIns="45720" rIns="91440" bIns="45720" rtlCol="0" anchor="t">
            <a:noAutofit/>
          </a:bodyPr>
          <a:lstStyle/>
          <a:p>
            <a:pPr lvl="1">
              <a:lnSpc>
                <a:spcPct val="107000"/>
              </a:lnSpc>
              <a:spcAft>
                <a:spcPts val="800"/>
              </a:spcAft>
              <a:defRPr/>
            </a:pPr>
            <a:r>
              <a:rPr kumimoji="0" lang="en-US" sz="1600" b="0"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Calibri" panose="020F0502020204030204" pitchFamily="34" charset="0"/>
              </a:rPr>
              <a:t>The Contractor shall determine how many cases the Contractor shall review at any one time, but all cases received by the Contractor must have all actions completed and be returned to the DDB’s workflow of cases within forty-eight (48) hours after receipt. Standards of promptness and workflow assignments shall be determined by the DDB. At the discretion of the DDB, cases may be removed from the Contractor’s queue prior to the Contractor’s completion of work. </a:t>
            </a:r>
            <a:endParaRPr kumimoji="0" lang="en-US" sz="1600" b="0"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lvl="1">
              <a:lnSpc>
                <a:spcPct val="107000"/>
              </a:lnSpc>
              <a:spcAft>
                <a:spcPts val="800"/>
              </a:spcAft>
              <a:defRPr/>
            </a:pPr>
            <a:r>
              <a:rPr kumimoji="0" lang="en-US" sz="1600" b="0"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Calibri" panose="020F0502020204030204" pitchFamily="34" charset="0"/>
              </a:rPr>
              <a:t>The Contractor shall maintain all consultation services at 95% accuracy, as demonstrated by the case review and evaluation performed by Social Security Administration. The case review commonly referred to as the Disability Quality Branch (“DQB”) review consists of all levels of cases. Only Group I errors (decision and documentary, not referring to onset) defined as significant speech/language decision or documentation deficiencies will affect the computation of this accuracy rate.</a:t>
            </a:r>
            <a:endParaRPr kumimoji="0" lang="en-US" sz="1600" b="0"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lvl="1">
              <a:lnSpc>
                <a:spcPct val="107000"/>
              </a:lnSpc>
              <a:spcAft>
                <a:spcPts val="800"/>
              </a:spcAft>
              <a:defRPr/>
            </a:pPr>
            <a:r>
              <a:rPr kumimoji="0" lang="en-US" sz="1600" b="0"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Calibri" panose="020F0502020204030204" pitchFamily="34" charset="0"/>
              </a:rPr>
              <a:t>The Contractor shall provide, at the Contractor’s own expense, any supplies required to perform the consultation services beyond the equipment provided by the State. </a:t>
            </a:r>
            <a:endParaRPr kumimoji="0" lang="en-US" sz="1600" b="0"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lvl="1">
              <a:lnSpc>
                <a:spcPct val="107000"/>
              </a:lnSpc>
              <a:spcAft>
                <a:spcPts val="800"/>
              </a:spcAft>
              <a:defRPr/>
            </a:pPr>
            <a:r>
              <a:rPr kumimoji="0" lang="en-US" sz="1600" b="0"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Calibri" panose="020F0502020204030204" pitchFamily="34" charset="0"/>
              </a:rPr>
              <a:t>The Contractor shall attend, or view, training developed by SSA or DDB. The parties agree that should the Contractor be required to attend training sessions, attendance at each hour of training will be paid at the rate equal to the completion of two (2) cases.</a:t>
            </a:r>
            <a:endParaRPr kumimoji="0" lang="en-US" sz="1600" b="0"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lvl="1">
              <a:lnSpc>
                <a:spcPct val="107000"/>
              </a:lnSpc>
              <a:spcAft>
                <a:spcPts val="800"/>
              </a:spcAft>
              <a:defRPr/>
            </a:pPr>
            <a:r>
              <a:rPr kumimoji="0" lang="en-US" sz="1600" b="0"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Calibri" panose="020F0502020204030204" pitchFamily="34" charset="0"/>
              </a:rPr>
              <a:t>The Contractor shall also provide training to the State as agreed upon by the Contractor and the State. The parties agree that should the Contractor provide training, each hour of training provided shall be paid at the rate equal to the completion of two (2) cases.</a:t>
            </a:r>
            <a:endParaRPr kumimoji="0" lang="en-US" sz="1600" b="0"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lvl="1">
              <a:lnSpc>
                <a:spcPct val="107000"/>
              </a:lnSpc>
              <a:spcAft>
                <a:spcPts val="800"/>
              </a:spcAft>
              <a:defRPr/>
            </a:pPr>
            <a:r>
              <a:rPr kumimoji="0" lang="en-US" sz="1600" b="0"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Calibri" panose="020F0502020204030204" pitchFamily="34" charset="0"/>
              </a:rPr>
              <a:t>The Contractor shall comply with all State and Federal statutes, rules and regulations and all rules and regulations of the State relative to the review and evaluation of claims for Social Security Disability benefits.</a:t>
            </a:r>
          </a:p>
          <a:p>
            <a:pPr lvl="1">
              <a:lnSpc>
                <a:spcPct val="107000"/>
              </a:lnSpc>
              <a:spcAft>
                <a:spcPts val="800"/>
              </a:spcAft>
              <a:defRPr/>
            </a:pPr>
            <a:r>
              <a:rPr lang="en-US" sz="1600" b="1" dirty="0">
                <a:solidFill>
                  <a:prstClr val="white"/>
                </a:solidFill>
                <a:latin typeface="Calibri" panose="020F0502020204030204" pitchFamily="34" charset="0"/>
                <a:ea typeface="Calibri" panose="020F0502020204030204" pitchFamily="34" charset="0"/>
                <a:cs typeface="Calibri" panose="020F0502020204030204" pitchFamily="34" charset="0"/>
              </a:rPr>
              <a:t>SOW continued on </a:t>
            </a:r>
            <a:r>
              <a:rPr lang="en-US" sz="1600" b="1" dirty="0" err="1">
                <a:solidFill>
                  <a:prstClr val="white"/>
                </a:solidFill>
                <a:latin typeface="Calibri" panose="020F0502020204030204" pitchFamily="34" charset="0"/>
                <a:ea typeface="Calibri" panose="020F0502020204030204" pitchFamily="34" charset="0"/>
                <a:cs typeface="Calibri" panose="020F0502020204030204" pitchFamily="34" charset="0"/>
              </a:rPr>
              <a:t>Att</a:t>
            </a:r>
            <a:r>
              <a:rPr lang="en-US" sz="1600" b="1" dirty="0">
                <a:solidFill>
                  <a:prstClr val="white"/>
                </a:solidFill>
                <a:latin typeface="Calibri" panose="020F0502020204030204" pitchFamily="34" charset="0"/>
                <a:ea typeface="Calibri" panose="020F0502020204030204" pitchFamily="34" charset="0"/>
                <a:cs typeface="Calibri" panose="020F0502020204030204" pitchFamily="34" charset="0"/>
              </a:rPr>
              <a:t> M of the RFP. </a:t>
            </a:r>
            <a:endParaRPr kumimoji="0" lang="en-US" sz="1600" b="1"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457200">
              <a:lnSpc>
                <a:spcPct val="114999"/>
              </a:lnSpc>
              <a:buNone/>
            </a:pPr>
            <a:endParaRPr lang="en-US" sz="900" u="none" strike="noStrike" dirty="0">
              <a:effectLst/>
              <a:latin typeface="Arial" panose="020B0604020202020204" pitchFamily="34" charset="0"/>
              <a:ea typeface="Arial" panose="020B0604020202020204" pitchFamily="34" charset="0"/>
            </a:endParaRPr>
          </a:p>
        </p:txBody>
      </p:sp>
      <p:sp>
        <p:nvSpPr>
          <p:cNvPr id="4" name="Slide Number Placeholder 3">
            <a:extLst>
              <a:ext uri="{FF2B5EF4-FFF2-40B4-BE49-F238E27FC236}">
                <a16:creationId xmlns:a16="http://schemas.microsoft.com/office/drawing/2014/main" id="{63208D62-50FE-1981-BD23-4B11C5AB4D74}"/>
              </a:ext>
            </a:extLst>
          </p:cNvPr>
          <p:cNvSpPr>
            <a:spLocks noGrp="1"/>
          </p:cNvSpPr>
          <p:nvPr>
            <p:ph type="sldNum" sz="quarter" idx="12"/>
          </p:nvPr>
        </p:nvSpPr>
        <p:spPr/>
        <p:txBody>
          <a:bodyPr/>
          <a:lstStyle/>
          <a:p>
            <a:fld id="{38348EF0-853B-401D-A8F2-35F7EA05162D}" type="slidenum">
              <a:rPr lang="en-US" smtClean="0"/>
              <a:t>31</a:t>
            </a:fld>
            <a:endParaRPr lang="en-US" dirty="0"/>
          </a:p>
        </p:txBody>
      </p:sp>
    </p:spTree>
    <p:extLst>
      <p:ext uri="{BB962C8B-B14F-4D97-AF65-F5344CB8AC3E}">
        <p14:creationId xmlns:p14="http://schemas.microsoft.com/office/powerpoint/2010/main" val="36236635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391FA3-6526-A252-1066-51FAC85A3C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C3A5FA8-2CC1-C472-F5F0-DF0BC0289B37}"/>
              </a:ext>
            </a:extLst>
          </p:cNvPr>
          <p:cNvSpPr>
            <a:spLocks noGrp="1"/>
          </p:cNvSpPr>
          <p:nvPr>
            <p:ph type="title"/>
          </p:nvPr>
        </p:nvSpPr>
        <p:spPr/>
        <p:txBody>
          <a:bodyPr/>
          <a:lstStyle/>
          <a:p>
            <a:r>
              <a:rPr lang="en-US" dirty="0"/>
              <a:t>Term</a:t>
            </a:r>
          </a:p>
        </p:txBody>
      </p:sp>
      <p:sp>
        <p:nvSpPr>
          <p:cNvPr id="3" name="Content Placeholder 2">
            <a:extLst>
              <a:ext uri="{FF2B5EF4-FFF2-40B4-BE49-F238E27FC236}">
                <a16:creationId xmlns:a16="http://schemas.microsoft.com/office/drawing/2014/main" id="{962A7BF3-94C1-AAA3-5DE1-F5453A9E5D63}"/>
              </a:ext>
            </a:extLst>
          </p:cNvPr>
          <p:cNvSpPr>
            <a:spLocks noGrp="1"/>
          </p:cNvSpPr>
          <p:nvPr>
            <p:ph idx="1"/>
          </p:nvPr>
        </p:nvSpPr>
        <p:spPr/>
        <p:txBody>
          <a:bodyPr vert="horz" lIns="91440" tIns="45720" rIns="91440" bIns="45720" rtlCol="0" anchor="t">
            <a:normAutofit/>
          </a:bodyPr>
          <a:lstStyle/>
          <a:p>
            <a:r>
              <a:rPr lang="en-US" sz="2400">
                <a:latin typeface="Franklin Gothic Book"/>
                <a:ea typeface="Calibri"/>
                <a:cs typeface="Calibri"/>
              </a:rPr>
              <a:t>The term of the contract shall be for a period of four (4) years from the date of contract execution. There may be a two (2) year renewal for a total of six (6) years at the State’s option.</a:t>
            </a:r>
          </a:p>
        </p:txBody>
      </p:sp>
      <p:sp>
        <p:nvSpPr>
          <p:cNvPr id="4" name="Slide Number Placeholder 3">
            <a:extLst>
              <a:ext uri="{FF2B5EF4-FFF2-40B4-BE49-F238E27FC236}">
                <a16:creationId xmlns:a16="http://schemas.microsoft.com/office/drawing/2014/main" id="{CF92E5DA-53E5-AF48-9714-278F8A6CC4B6}"/>
              </a:ext>
            </a:extLst>
          </p:cNvPr>
          <p:cNvSpPr>
            <a:spLocks noGrp="1"/>
          </p:cNvSpPr>
          <p:nvPr>
            <p:ph type="sldNum" sz="quarter" idx="12"/>
          </p:nvPr>
        </p:nvSpPr>
        <p:spPr/>
        <p:txBody>
          <a:bodyPr/>
          <a:lstStyle/>
          <a:p>
            <a:fld id="{38348EF0-853B-401D-A8F2-35F7EA05162D}" type="slidenum">
              <a:rPr lang="en-US" smtClean="0"/>
              <a:t>32</a:t>
            </a:fld>
            <a:endParaRPr lang="en-US"/>
          </a:p>
        </p:txBody>
      </p:sp>
    </p:spTree>
    <p:extLst>
      <p:ext uri="{BB962C8B-B14F-4D97-AF65-F5344CB8AC3E}">
        <p14:creationId xmlns:p14="http://schemas.microsoft.com/office/powerpoint/2010/main" val="391237542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EBFC6E-630B-9244-F45D-6CFC8E4D6AA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2792DE-6BCB-B413-EF51-35161F5B5EC2}"/>
              </a:ext>
            </a:extLst>
          </p:cNvPr>
          <p:cNvSpPr>
            <a:spLocks noGrp="1"/>
          </p:cNvSpPr>
          <p:nvPr>
            <p:ph type="title"/>
          </p:nvPr>
        </p:nvSpPr>
        <p:spPr/>
        <p:txBody>
          <a:bodyPr/>
          <a:lstStyle/>
          <a:p>
            <a:r>
              <a:rPr lang="en-US"/>
              <a:t>Key Dates</a:t>
            </a:r>
          </a:p>
        </p:txBody>
      </p:sp>
      <p:sp>
        <p:nvSpPr>
          <p:cNvPr id="4" name="Slide Number Placeholder 3">
            <a:extLst>
              <a:ext uri="{FF2B5EF4-FFF2-40B4-BE49-F238E27FC236}">
                <a16:creationId xmlns:a16="http://schemas.microsoft.com/office/drawing/2014/main" id="{B86786C3-1880-8C22-AC34-71D562BEE2F7}"/>
              </a:ext>
            </a:extLst>
          </p:cNvPr>
          <p:cNvSpPr>
            <a:spLocks noGrp="1"/>
          </p:cNvSpPr>
          <p:nvPr>
            <p:ph type="sldNum" sz="quarter" idx="12"/>
          </p:nvPr>
        </p:nvSpPr>
        <p:spPr/>
        <p:txBody>
          <a:bodyPr/>
          <a:lstStyle/>
          <a:p>
            <a:fld id="{38348EF0-853B-401D-A8F2-35F7EA05162D}" type="slidenum">
              <a:rPr lang="en-US" smtClean="0"/>
              <a:t>33</a:t>
            </a:fld>
            <a:endParaRPr lang="en-US"/>
          </a:p>
        </p:txBody>
      </p:sp>
      <p:pic>
        <p:nvPicPr>
          <p:cNvPr id="5" name="Picture 4">
            <a:extLst>
              <a:ext uri="{FF2B5EF4-FFF2-40B4-BE49-F238E27FC236}">
                <a16:creationId xmlns:a16="http://schemas.microsoft.com/office/drawing/2014/main" id="{8E6F35EB-22B1-6C39-8CEA-B9CDE620065E}"/>
              </a:ext>
            </a:extLst>
          </p:cNvPr>
          <p:cNvPicPr>
            <a:picLocks noChangeAspect="1"/>
          </p:cNvPicPr>
          <p:nvPr/>
        </p:nvPicPr>
        <p:blipFill>
          <a:blip r:embed="rId2"/>
          <a:stretch>
            <a:fillRect/>
          </a:stretch>
        </p:blipFill>
        <p:spPr>
          <a:xfrm>
            <a:off x="3172942" y="1315476"/>
            <a:ext cx="5870502" cy="3132730"/>
          </a:xfrm>
          <a:prstGeom prst="rect">
            <a:avLst/>
          </a:prstGeom>
        </p:spPr>
      </p:pic>
      <p:pic>
        <p:nvPicPr>
          <p:cNvPr id="9" name="Picture 8">
            <a:extLst>
              <a:ext uri="{FF2B5EF4-FFF2-40B4-BE49-F238E27FC236}">
                <a16:creationId xmlns:a16="http://schemas.microsoft.com/office/drawing/2014/main" id="{6FAD3F06-0F4C-ACF5-926C-50FC085E65CE}"/>
              </a:ext>
            </a:extLst>
          </p:cNvPr>
          <p:cNvPicPr>
            <a:picLocks noChangeAspect="1"/>
          </p:cNvPicPr>
          <p:nvPr/>
        </p:nvPicPr>
        <p:blipFill>
          <a:blip r:embed="rId3"/>
          <a:stretch>
            <a:fillRect/>
          </a:stretch>
        </p:blipFill>
        <p:spPr>
          <a:xfrm>
            <a:off x="3069654" y="4420774"/>
            <a:ext cx="6363588" cy="2305372"/>
          </a:xfrm>
          <a:prstGeom prst="rect">
            <a:avLst/>
          </a:prstGeom>
        </p:spPr>
      </p:pic>
    </p:spTree>
    <p:extLst>
      <p:ext uri="{BB962C8B-B14F-4D97-AF65-F5344CB8AC3E}">
        <p14:creationId xmlns:p14="http://schemas.microsoft.com/office/powerpoint/2010/main" val="299483009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3ACCEF-D587-C065-B67F-EEF49C3CB43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9F49507-5852-38DB-F3AC-06A4128D0F40}"/>
              </a:ext>
            </a:extLst>
          </p:cNvPr>
          <p:cNvSpPr>
            <a:spLocks noGrp="1"/>
          </p:cNvSpPr>
          <p:nvPr>
            <p:ph type="title"/>
          </p:nvPr>
        </p:nvSpPr>
        <p:spPr/>
        <p:txBody>
          <a:bodyPr/>
          <a:lstStyle/>
          <a:p>
            <a:r>
              <a:rPr lang="en-US"/>
              <a:t>Evaluation Criteria</a:t>
            </a:r>
          </a:p>
        </p:txBody>
      </p:sp>
      <p:sp>
        <p:nvSpPr>
          <p:cNvPr id="4" name="Slide Number Placeholder 3">
            <a:extLst>
              <a:ext uri="{FF2B5EF4-FFF2-40B4-BE49-F238E27FC236}">
                <a16:creationId xmlns:a16="http://schemas.microsoft.com/office/drawing/2014/main" id="{EB4036C6-5B77-A47B-0852-5A862AA36E49}"/>
              </a:ext>
            </a:extLst>
          </p:cNvPr>
          <p:cNvSpPr>
            <a:spLocks noGrp="1"/>
          </p:cNvSpPr>
          <p:nvPr>
            <p:ph type="sldNum" sz="quarter" idx="12"/>
          </p:nvPr>
        </p:nvSpPr>
        <p:spPr/>
        <p:txBody>
          <a:bodyPr/>
          <a:lstStyle/>
          <a:p>
            <a:fld id="{38348EF0-853B-401D-A8F2-35F7EA05162D}" type="slidenum">
              <a:rPr lang="en-US" smtClean="0"/>
              <a:t>34</a:t>
            </a:fld>
            <a:endParaRPr lang="en-US"/>
          </a:p>
        </p:txBody>
      </p:sp>
      <p:pic>
        <p:nvPicPr>
          <p:cNvPr id="6" name="Picture 5">
            <a:extLst>
              <a:ext uri="{FF2B5EF4-FFF2-40B4-BE49-F238E27FC236}">
                <a16:creationId xmlns:a16="http://schemas.microsoft.com/office/drawing/2014/main" id="{0FAB3FC3-14CC-065D-22B4-E6B912218B59}"/>
              </a:ext>
            </a:extLst>
          </p:cNvPr>
          <p:cNvPicPr>
            <a:picLocks noChangeAspect="1"/>
          </p:cNvPicPr>
          <p:nvPr/>
        </p:nvPicPr>
        <p:blipFill>
          <a:blip r:embed="rId2"/>
          <a:stretch>
            <a:fillRect/>
          </a:stretch>
        </p:blipFill>
        <p:spPr>
          <a:xfrm>
            <a:off x="3033285" y="1933366"/>
            <a:ext cx="6395734" cy="3123266"/>
          </a:xfrm>
          <a:prstGeom prst="rect">
            <a:avLst/>
          </a:prstGeom>
        </p:spPr>
      </p:pic>
    </p:spTree>
    <p:extLst>
      <p:ext uri="{BB962C8B-B14F-4D97-AF65-F5344CB8AC3E}">
        <p14:creationId xmlns:p14="http://schemas.microsoft.com/office/powerpoint/2010/main" val="115001080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F70DB6-58B0-4ABA-DA55-CEC76596BB9D}"/>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9B1FC3C-786A-6E94-ACC2-E73C14274CD0}"/>
              </a:ext>
            </a:extLst>
          </p:cNvPr>
          <p:cNvSpPr>
            <a:spLocks noGrp="1"/>
          </p:cNvSpPr>
          <p:nvPr>
            <p:ph type="sldNum" sz="quarter" idx="12"/>
          </p:nvPr>
        </p:nvSpPr>
        <p:spPr/>
        <p:txBody>
          <a:bodyPr/>
          <a:lstStyle/>
          <a:p>
            <a:fld id="{38348EF0-853B-401D-A8F2-35F7EA05162D}" type="slidenum">
              <a:rPr lang="en-US" smtClean="0"/>
              <a:t>35</a:t>
            </a:fld>
            <a:endParaRPr lang="en-US"/>
          </a:p>
        </p:txBody>
      </p:sp>
      <p:sp>
        <p:nvSpPr>
          <p:cNvPr id="5" name="TextBox 4">
            <a:extLst>
              <a:ext uri="{FF2B5EF4-FFF2-40B4-BE49-F238E27FC236}">
                <a16:creationId xmlns:a16="http://schemas.microsoft.com/office/drawing/2014/main" id="{302DA47D-66F3-6C73-A6EE-A021CA124CBA}"/>
              </a:ext>
            </a:extLst>
          </p:cNvPr>
          <p:cNvSpPr txBox="1"/>
          <p:nvPr/>
        </p:nvSpPr>
        <p:spPr>
          <a:xfrm>
            <a:off x="1551709" y="1799649"/>
            <a:ext cx="9088582" cy="769441"/>
          </a:xfrm>
          <a:prstGeom prst="rect">
            <a:avLst/>
          </a:prstGeom>
          <a:noFill/>
        </p:spPr>
        <p:txBody>
          <a:bodyPr wrap="square">
            <a:spAutoFit/>
          </a:bodyPr>
          <a:lstStyle/>
          <a:p>
            <a:pPr algn="ctr"/>
            <a:r>
              <a:rPr lang="en-US" sz="4400">
                <a:latin typeface="Franklin Gothic Book" panose="020B0503020102020204" pitchFamily="34" charset="0"/>
                <a:ea typeface="Times New Roman"/>
                <a:cs typeface="Times New Roman"/>
                <a:sym typeface="Times New Roman"/>
              </a:rPr>
              <a:t>Questions?</a:t>
            </a:r>
            <a:endParaRPr lang="en-US" sz="4400">
              <a:latin typeface="Franklin Gothic Book" panose="020B0503020102020204" pitchFamily="34" charset="0"/>
            </a:endParaRPr>
          </a:p>
        </p:txBody>
      </p:sp>
    </p:spTree>
    <p:extLst>
      <p:ext uri="{BB962C8B-B14F-4D97-AF65-F5344CB8AC3E}">
        <p14:creationId xmlns:p14="http://schemas.microsoft.com/office/powerpoint/2010/main" val="19010311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74DC5A-8C39-B37B-F8F9-A2D262C30238}"/>
              </a:ext>
            </a:extLst>
          </p:cNvPr>
          <p:cNvSpPr>
            <a:spLocks noGrp="1"/>
          </p:cNvSpPr>
          <p:nvPr>
            <p:ph type="title"/>
          </p:nvPr>
        </p:nvSpPr>
        <p:spPr/>
        <p:txBody>
          <a:bodyPr/>
          <a:lstStyle/>
          <a:p>
            <a:r>
              <a:rPr lang="en-US"/>
              <a:t>Pre-Proposal Main Meeting Information</a:t>
            </a:r>
          </a:p>
        </p:txBody>
      </p:sp>
      <p:sp>
        <p:nvSpPr>
          <p:cNvPr id="3" name="Content Placeholder 2">
            <a:extLst>
              <a:ext uri="{FF2B5EF4-FFF2-40B4-BE49-F238E27FC236}">
                <a16:creationId xmlns:a16="http://schemas.microsoft.com/office/drawing/2014/main" id="{7CD6F2AE-7C3F-BD0C-B83B-BD7165F716F7}"/>
              </a:ext>
            </a:extLst>
          </p:cNvPr>
          <p:cNvSpPr>
            <a:spLocks noGrp="1"/>
          </p:cNvSpPr>
          <p:nvPr>
            <p:ph idx="1"/>
          </p:nvPr>
        </p:nvSpPr>
        <p:spPr/>
        <p:txBody>
          <a:bodyPr vert="horz" lIns="91440" tIns="45720" rIns="91440" bIns="45720" rtlCol="0" anchor="t">
            <a:normAutofit/>
          </a:bodyPr>
          <a:lstStyle/>
          <a:p>
            <a:r>
              <a:rPr lang="en-US" dirty="0">
                <a:latin typeface="Franklin Gothic Book"/>
                <a:cs typeface="Times New Roman"/>
              </a:rPr>
              <a:t>General Information</a:t>
            </a:r>
          </a:p>
          <a:p>
            <a:r>
              <a:rPr lang="en-US" dirty="0">
                <a:latin typeface="Franklin Gothic Book"/>
                <a:cs typeface="Times New Roman"/>
              </a:rPr>
              <a:t>Proposal Preparation</a:t>
            </a:r>
          </a:p>
          <a:p>
            <a:pPr lvl="0"/>
            <a:r>
              <a:rPr lang="en-US" dirty="0">
                <a:latin typeface="Franklin Gothic Book"/>
                <a:cs typeface="Times New Roman"/>
              </a:rPr>
              <a:t>Evaluation Criteria</a:t>
            </a:r>
          </a:p>
          <a:p>
            <a:pPr lvl="0"/>
            <a:r>
              <a:rPr lang="en-US">
                <a:latin typeface="Franklin Gothic Book"/>
                <a:cs typeface="Times New Roman"/>
              </a:rPr>
              <a:t>Indiana </a:t>
            </a:r>
            <a:r>
              <a:rPr lang="en-US" dirty="0">
                <a:latin typeface="Franklin Gothic Book"/>
                <a:cs typeface="Times New Roman"/>
              </a:rPr>
              <a:t>Veteran Owned Small Business Enterprises (IVOSB)</a:t>
            </a:r>
          </a:p>
          <a:p>
            <a:pPr lvl="0"/>
            <a:r>
              <a:rPr lang="en-US" dirty="0">
                <a:latin typeface="Franklin Gothic Book"/>
                <a:cs typeface="Times New Roman"/>
              </a:rPr>
              <a:t>Submission Requirements</a:t>
            </a:r>
          </a:p>
          <a:p>
            <a:pPr lvl="1">
              <a:buFont typeface="Arial" panose="02070309020205020404" pitchFamily="49" charset="0"/>
              <a:buChar char="•"/>
            </a:pPr>
            <a:r>
              <a:rPr lang="en-US" dirty="0"/>
              <a:t>Optional Forms/Documents</a:t>
            </a:r>
          </a:p>
          <a:p>
            <a:pPr lvl="1">
              <a:buFont typeface="Arial" panose="02070309020205020404" pitchFamily="49" charset="0"/>
              <a:buChar char="•"/>
            </a:pPr>
            <a:r>
              <a:rPr lang="en-US" dirty="0"/>
              <a:t>Required Forms/Documents</a:t>
            </a:r>
          </a:p>
          <a:p>
            <a:pPr lvl="0"/>
            <a:r>
              <a:rPr lang="en-US" dirty="0">
                <a:latin typeface="Franklin Gothic Book"/>
                <a:cs typeface="Times New Roman"/>
              </a:rPr>
              <a:t>Additional Information</a:t>
            </a:r>
          </a:p>
          <a:p>
            <a:pPr lvl="0"/>
            <a:r>
              <a:rPr lang="en-US" dirty="0">
                <a:latin typeface="Franklin Gothic Book"/>
                <a:cs typeface="Times New Roman"/>
              </a:rPr>
              <a:t>Questions (</a:t>
            </a:r>
            <a:r>
              <a:rPr lang="en-US" u="sng" dirty="0">
                <a:latin typeface="Franklin Gothic Book"/>
                <a:cs typeface="Times New Roman"/>
              </a:rPr>
              <a:t>Attachment G</a:t>
            </a:r>
            <a:r>
              <a:rPr lang="en-US" dirty="0">
                <a:latin typeface="Franklin Gothic Book"/>
                <a:cs typeface="Times New Roman"/>
              </a:rPr>
              <a:t>)</a:t>
            </a:r>
          </a:p>
          <a:p>
            <a:pPr lvl="1"/>
            <a:endParaRPr lang="en-US" dirty="0"/>
          </a:p>
        </p:txBody>
      </p:sp>
      <p:sp>
        <p:nvSpPr>
          <p:cNvPr id="4" name="Slide Number Placeholder 3">
            <a:extLst>
              <a:ext uri="{FF2B5EF4-FFF2-40B4-BE49-F238E27FC236}">
                <a16:creationId xmlns:a16="http://schemas.microsoft.com/office/drawing/2014/main" id="{02ABC8F9-9056-AC89-E849-B48DBC770985}"/>
              </a:ext>
            </a:extLst>
          </p:cNvPr>
          <p:cNvSpPr>
            <a:spLocks noGrp="1"/>
          </p:cNvSpPr>
          <p:nvPr>
            <p:ph type="sldNum" sz="quarter" idx="12"/>
          </p:nvPr>
        </p:nvSpPr>
        <p:spPr/>
        <p:txBody>
          <a:bodyPr/>
          <a:lstStyle/>
          <a:p>
            <a:fld id="{38348EF0-853B-401D-A8F2-35F7EA05162D}" type="slidenum">
              <a:rPr lang="en-US" smtClean="0"/>
              <a:t>4</a:t>
            </a:fld>
            <a:endParaRPr lang="en-US"/>
          </a:p>
        </p:txBody>
      </p:sp>
    </p:spTree>
    <p:extLst>
      <p:ext uri="{BB962C8B-B14F-4D97-AF65-F5344CB8AC3E}">
        <p14:creationId xmlns:p14="http://schemas.microsoft.com/office/powerpoint/2010/main" val="40632956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FEA3A4-21CD-E56F-E7DF-530B42945908}"/>
              </a:ext>
            </a:extLst>
          </p:cNvPr>
          <p:cNvSpPr>
            <a:spLocks noGrp="1"/>
          </p:cNvSpPr>
          <p:nvPr>
            <p:ph type="title"/>
          </p:nvPr>
        </p:nvSpPr>
        <p:spPr>
          <a:xfrm>
            <a:off x="838200" y="206375"/>
            <a:ext cx="10515600" cy="1035050"/>
          </a:xfrm>
        </p:spPr>
        <p:txBody>
          <a:bodyPr/>
          <a:lstStyle/>
          <a:p>
            <a:r>
              <a:rPr lang="en-US"/>
              <a:t>General Information</a:t>
            </a:r>
          </a:p>
        </p:txBody>
      </p:sp>
      <p:sp>
        <p:nvSpPr>
          <p:cNvPr id="3" name="Content Placeholder 2">
            <a:extLst>
              <a:ext uri="{FF2B5EF4-FFF2-40B4-BE49-F238E27FC236}">
                <a16:creationId xmlns:a16="http://schemas.microsoft.com/office/drawing/2014/main" id="{1A33FF98-5324-BE21-CC2D-FF18375B519D}"/>
              </a:ext>
            </a:extLst>
          </p:cNvPr>
          <p:cNvSpPr>
            <a:spLocks noGrp="1"/>
          </p:cNvSpPr>
          <p:nvPr>
            <p:ph idx="1"/>
          </p:nvPr>
        </p:nvSpPr>
        <p:spPr>
          <a:xfrm>
            <a:off x="838200" y="1241425"/>
            <a:ext cx="10515600" cy="4692650"/>
          </a:xfrm>
        </p:spPr>
        <p:txBody>
          <a:bodyPr vert="horz" lIns="91440" tIns="45720" rIns="91440" bIns="45720" rtlCol="0" anchor="t">
            <a:normAutofit/>
          </a:bodyPr>
          <a:lstStyle/>
          <a:p>
            <a:r>
              <a:rPr lang="en-US">
                <a:latin typeface="Franklin Gothic Book"/>
                <a:cs typeface="Times New Roman"/>
              </a:rPr>
              <a:t>Potential Respondents are typically given the opportunity to express interest in a solicitation and to have their company and contact information posted to the solicitation website by submitting the Pre-Proposal Network Opportunities Form (</a:t>
            </a:r>
            <a:r>
              <a:rPr lang="en-US" u="sng">
                <a:latin typeface="Franklin Gothic Book"/>
                <a:cs typeface="Times New Roman"/>
              </a:rPr>
              <a:t>Attachment I</a:t>
            </a:r>
            <a:r>
              <a:rPr lang="en-US">
                <a:latin typeface="Franklin Gothic Book"/>
                <a:cs typeface="Times New Roman"/>
              </a:rPr>
              <a:t>). </a:t>
            </a:r>
          </a:p>
          <a:p>
            <a:pPr lvl="1">
              <a:buFont typeface="Arial" panose="02070309020205020404" pitchFamily="49" charset="0"/>
              <a:buChar char="•"/>
            </a:pPr>
            <a:r>
              <a:rPr lang="en-US">
                <a:latin typeface="Franklin Gothic Book"/>
                <a:cs typeface="Times New Roman"/>
              </a:rPr>
              <a:t>The form is optional but must be submitted to </a:t>
            </a:r>
            <a:r>
              <a:rPr lang="en-US">
                <a:latin typeface="Franklin Gothic Book"/>
                <a:cs typeface="Times New Roman"/>
                <a:hlinkClick r:id="rId3"/>
              </a:rPr>
              <a:t>rfp@idoa.in.gov</a:t>
            </a:r>
            <a:r>
              <a:rPr lang="en-US">
                <a:latin typeface="Franklin Gothic Book"/>
                <a:cs typeface="Times New Roman"/>
              </a:rPr>
              <a:t> by the date and time specified in the documents for each solicitation.</a:t>
            </a:r>
          </a:p>
          <a:p>
            <a:r>
              <a:rPr lang="en-US">
                <a:latin typeface="Franklin Gothic Book"/>
                <a:cs typeface="Times New Roman"/>
              </a:rPr>
              <a:t>Potential Respondents are encouraged to submit any questions pertaining to a solicitation via the Question/Inquiry process, using </a:t>
            </a:r>
            <a:r>
              <a:rPr lang="en-US" u="sng">
                <a:latin typeface="Franklin Gothic Book"/>
                <a:cs typeface="Times New Roman"/>
              </a:rPr>
              <a:t>Attachment G</a:t>
            </a:r>
            <a:r>
              <a:rPr lang="en-US" b="1">
                <a:latin typeface="Franklin Gothic Book"/>
                <a:cs typeface="Times New Roman"/>
              </a:rPr>
              <a:t>. </a:t>
            </a:r>
            <a:endParaRPr lang="en-US">
              <a:latin typeface="Franklin Gothic Book"/>
              <a:cs typeface="Times New Roman"/>
            </a:endParaRPr>
          </a:p>
          <a:p>
            <a:r>
              <a:rPr lang="en-US">
                <a:solidFill>
                  <a:srgbClr val="FFCC00"/>
                </a:solidFill>
                <a:latin typeface="Franklin Gothic Book"/>
                <a:cs typeface="Times New Roman"/>
              </a:rPr>
              <a:t>Specific deadlines for each event are listed in the published solicitation document(s) (RFx Main Document).</a:t>
            </a:r>
            <a:endParaRPr lang="en-US">
              <a:latin typeface="Franklin Gothic Book"/>
              <a:cs typeface="Times New Roman"/>
            </a:endParaRPr>
          </a:p>
          <a:p>
            <a:endParaRPr lang="en-US"/>
          </a:p>
          <a:p>
            <a:endParaRPr lang="en-US"/>
          </a:p>
        </p:txBody>
      </p:sp>
      <p:sp>
        <p:nvSpPr>
          <p:cNvPr id="4" name="Slide Number Placeholder 3">
            <a:extLst>
              <a:ext uri="{FF2B5EF4-FFF2-40B4-BE49-F238E27FC236}">
                <a16:creationId xmlns:a16="http://schemas.microsoft.com/office/drawing/2014/main" id="{7B93FCBC-213B-8F89-2EF1-70E306D01407}"/>
              </a:ext>
            </a:extLst>
          </p:cNvPr>
          <p:cNvSpPr>
            <a:spLocks noGrp="1"/>
          </p:cNvSpPr>
          <p:nvPr>
            <p:ph type="sldNum" sz="quarter" idx="12"/>
          </p:nvPr>
        </p:nvSpPr>
        <p:spPr/>
        <p:txBody>
          <a:bodyPr/>
          <a:lstStyle/>
          <a:p>
            <a:fld id="{38348EF0-853B-401D-A8F2-35F7EA05162D}" type="slidenum">
              <a:rPr lang="en-US" smtClean="0"/>
              <a:t>5</a:t>
            </a:fld>
            <a:endParaRPr lang="en-US"/>
          </a:p>
        </p:txBody>
      </p:sp>
    </p:spTree>
    <p:extLst>
      <p:ext uri="{BB962C8B-B14F-4D97-AF65-F5344CB8AC3E}">
        <p14:creationId xmlns:p14="http://schemas.microsoft.com/office/powerpoint/2010/main" val="22572446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4CCE63-31CA-CDB3-75FD-6201679AD344}"/>
              </a:ext>
            </a:extLst>
          </p:cNvPr>
          <p:cNvSpPr>
            <a:spLocks noGrp="1"/>
          </p:cNvSpPr>
          <p:nvPr>
            <p:ph type="title"/>
          </p:nvPr>
        </p:nvSpPr>
        <p:spPr/>
        <p:txBody>
          <a:bodyPr/>
          <a:lstStyle/>
          <a:p>
            <a:r>
              <a:rPr lang="en-US"/>
              <a:t>Submission Forms/Documents</a:t>
            </a:r>
          </a:p>
        </p:txBody>
      </p:sp>
      <p:sp>
        <p:nvSpPr>
          <p:cNvPr id="3" name="Content Placeholder 2">
            <a:extLst>
              <a:ext uri="{FF2B5EF4-FFF2-40B4-BE49-F238E27FC236}">
                <a16:creationId xmlns:a16="http://schemas.microsoft.com/office/drawing/2014/main" id="{B82FFB3B-0E24-44E3-F42E-1D37C004FCBF}"/>
              </a:ext>
            </a:extLst>
          </p:cNvPr>
          <p:cNvSpPr>
            <a:spLocks noGrp="1"/>
          </p:cNvSpPr>
          <p:nvPr>
            <p:ph idx="1"/>
          </p:nvPr>
        </p:nvSpPr>
        <p:spPr>
          <a:xfrm>
            <a:off x="838200" y="1894114"/>
            <a:ext cx="10515600" cy="4282849"/>
          </a:xfrm>
        </p:spPr>
        <p:txBody>
          <a:bodyPr vert="horz" lIns="91440" tIns="45720" rIns="91440" bIns="45720" rtlCol="0" anchor="t">
            <a:normAutofit/>
          </a:bodyPr>
          <a:lstStyle/>
          <a:p>
            <a:r>
              <a:rPr lang="en-US">
                <a:latin typeface="Franklin Gothic Book"/>
                <a:cs typeface="Times New Roman"/>
              </a:rPr>
              <a:t>Additional forms may also be required depending on the event.</a:t>
            </a:r>
          </a:p>
          <a:p>
            <a:r>
              <a:rPr lang="en-US" b="1">
                <a:latin typeface="Franklin Gothic Book"/>
                <a:cs typeface="Times New Roman"/>
              </a:rPr>
              <a:t>Use the templates </a:t>
            </a:r>
            <a:r>
              <a:rPr lang="en-US">
                <a:latin typeface="Franklin Gothic Book"/>
                <a:cs typeface="Times New Roman"/>
              </a:rPr>
              <a:t>provided for all responses and </a:t>
            </a:r>
            <a:r>
              <a:rPr lang="en-US" b="1" u="sng">
                <a:latin typeface="Franklin Gothic Book"/>
                <a:cs typeface="Times New Roman"/>
              </a:rPr>
              <a:t>do not alter </a:t>
            </a:r>
            <a:r>
              <a:rPr lang="en-US">
                <a:latin typeface="Franklin Gothic Book"/>
                <a:cs typeface="Times New Roman"/>
              </a:rPr>
              <a:t>any templates.</a:t>
            </a:r>
          </a:p>
          <a:p>
            <a:r>
              <a:rPr lang="en-US"/>
              <a:t>Responses must be submitted per the RFP instructions. See RFP Sections 1.8 and 2.1 for additional details. Late submissions, emailed or hand-delivered submissions will not be accepted.</a:t>
            </a:r>
          </a:p>
          <a:p>
            <a:pPr marL="0" indent="0">
              <a:buNone/>
            </a:pPr>
            <a:r>
              <a:rPr lang="en-US"/>
              <a:t>Please see the Key Dates section (RFP Main Document) of each solicitation to confirm due dates for these items.</a:t>
            </a:r>
          </a:p>
          <a:p>
            <a:pPr marL="0" indent="0">
              <a:buNone/>
            </a:pPr>
            <a:endParaRPr lang="en-US"/>
          </a:p>
          <a:p>
            <a:endParaRPr lang="en-US"/>
          </a:p>
        </p:txBody>
      </p:sp>
      <p:sp>
        <p:nvSpPr>
          <p:cNvPr id="4" name="Slide Number Placeholder 3">
            <a:extLst>
              <a:ext uri="{FF2B5EF4-FFF2-40B4-BE49-F238E27FC236}">
                <a16:creationId xmlns:a16="http://schemas.microsoft.com/office/drawing/2014/main" id="{37B6947C-6838-BC01-ABE2-CE7D08E8089A}"/>
              </a:ext>
            </a:extLst>
          </p:cNvPr>
          <p:cNvSpPr>
            <a:spLocks noGrp="1"/>
          </p:cNvSpPr>
          <p:nvPr>
            <p:ph type="sldNum" sz="quarter" idx="12"/>
          </p:nvPr>
        </p:nvSpPr>
        <p:spPr/>
        <p:txBody>
          <a:bodyPr/>
          <a:lstStyle/>
          <a:p>
            <a:fld id="{38348EF0-853B-401D-A8F2-35F7EA05162D}" type="slidenum">
              <a:rPr lang="en-US" smtClean="0"/>
              <a:t>6</a:t>
            </a:fld>
            <a:endParaRPr lang="en-US"/>
          </a:p>
        </p:txBody>
      </p:sp>
    </p:spTree>
    <p:extLst>
      <p:ext uri="{BB962C8B-B14F-4D97-AF65-F5344CB8AC3E}">
        <p14:creationId xmlns:p14="http://schemas.microsoft.com/office/powerpoint/2010/main" val="35261915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17CC31-932F-E637-2EAF-D1E3975D02BF}"/>
              </a:ext>
            </a:extLst>
          </p:cNvPr>
          <p:cNvSpPr>
            <a:spLocks noGrp="1"/>
          </p:cNvSpPr>
          <p:nvPr>
            <p:ph type="title"/>
          </p:nvPr>
        </p:nvSpPr>
        <p:spPr>
          <a:xfrm>
            <a:off x="838200" y="365126"/>
            <a:ext cx="10515600" cy="1081088"/>
          </a:xfrm>
        </p:spPr>
        <p:txBody>
          <a:bodyPr/>
          <a:lstStyle/>
          <a:p>
            <a:r>
              <a:rPr lang="en-US"/>
              <a:t>Required Submission Forms/Documents</a:t>
            </a:r>
          </a:p>
        </p:txBody>
      </p:sp>
      <p:sp>
        <p:nvSpPr>
          <p:cNvPr id="3" name="Content Placeholder 2">
            <a:extLst>
              <a:ext uri="{FF2B5EF4-FFF2-40B4-BE49-F238E27FC236}">
                <a16:creationId xmlns:a16="http://schemas.microsoft.com/office/drawing/2014/main" id="{1294D9D1-BECE-19A5-F8A5-D82BA06FE3BE}"/>
              </a:ext>
            </a:extLst>
          </p:cNvPr>
          <p:cNvSpPr>
            <a:spLocks noGrp="1"/>
          </p:cNvSpPr>
          <p:nvPr>
            <p:ph idx="1"/>
          </p:nvPr>
        </p:nvSpPr>
        <p:spPr>
          <a:xfrm>
            <a:off x="838200" y="1343026"/>
            <a:ext cx="10515600" cy="4833938"/>
          </a:xfrm>
        </p:spPr>
        <p:txBody>
          <a:bodyPr vert="horz" lIns="91440" tIns="45720" rIns="91440" bIns="45720" rtlCol="0" anchor="t">
            <a:normAutofit/>
          </a:bodyPr>
          <a:lstStyle/>
          <a:p>
            <a:r>
              <a:rPr lang="en-US" dirty="0">
                <a:latin typeface="Franklin Gothic Book"/>
                <a:cs typeface="Times New Roman"/>
              </a:rPr>
              <a:t>Attachment C – Indiana Economic Impact Form</a:t>
            </a:r>
          </a:p>
          <a:p>
            <a:r>
              <a:rPr lang="en-US" dirty="0">
                <a:latin typeface="Franklin Gothic Book"/>
                <a:cs typeface="Times New Roman"/>
              </a:rPr>
              <a:t>Attachment D – Cost Proposal Template</a:t>
            </a:r>
          </a:p>
          <a:p>
            <a:r>
              <a:rPr lang="en-US" dirty="0">
                <a:latin typeface="Franklin Gothic Book"/>
                <a:cs typeface="Times New Roman"/>
              </a:rPr>
              <a:t>Attachment E – Business Proposal Template</a:t>
            </a:r>
          </a:p>
          <a:p>
            <a:r>
              <a:rPr lang="en-US" dirty="0">
                <a:latin typeface="Franklin Gothic Book"/>
                <a:cs typeface="Times New Roman"/>
              </a:rPr>
              <a:t>Attachment F – Technical Proposal Template</a:t>
            </a:r>
          </a:p>
          <a:p>
            <a:r>
              <a:rPr lang="en-US" dirty="0">
                <a:latin typeface="Franklin Gothic Book"/>
                <a:cs typeface="Times New Roman"/>
              </a:rPr>
              <a:t>Attachment H – Reference Check Forms</a:t>
            </a:r>
          </a:p>
          <a:p>
            <a:pPr lvl="1">
              <a:buFont typeface="Arial" panose="02070309020205020404" pitchFamily="49" charset="0"/>
              <a:buChar char="•"/>
            </a:pPr>
            <a:r>
              <a:rPr lang="en-US" dirty="0"/>
              <a:t>Must be completed by the reference and emailed directly to the State</a:t>
            </a:r>
          </a:p>
          <a:p>
            <a:r>
              <a:rPr lang="en-US" dirty="0">
                <a:latin typeface="Franklin Gothic Book"/>
                <a:cs typeface="Times New Roman"/>
              </a:rPr>
              <a:t>Attachment J – Attestation Form</a:t>
            </a:r>
            <a:endParaRPr lang="en-US" dirty="0"/>
          </a:p>
        </p:txBody>
      </p:sp>
      <p:sp>
        <p:nvSpPr>
          <p:cNvPr id="4" name="Slide Number Placeholder 3">
            <a:extLst>
              <a:ext uri="{FF2B5EF4-FFF2-40B4-BE49-F238E27FC236}">
                <a16:creationId xmlns:a16="http://schemas.microsoft.com/office/drawing/2014/main" id="{5B680CAD-63E6-5EEC-580A-D76A756DE016}"/>
              </a:ext>
            </a:extLst>
          </p:cNvPr>
          <p:cNvSpPr>
            <a:spLocks noGrp="1"/>
          </p:cNvSpPr>
          <p:nvPr>
            <p:ph type="sldNum" sz="quarter" idx="12"/>
          </p:nvPr>
        </p:nvSpPr>
        <p:spPr/>
        <p:txBody>
          <a:bodyPr/>
          <a:lstStyle/>
          <a:p>
            <a:fld id="{38348EF0-853B-401D-A8F2-35F7EA05162D}" type="slidenum">
              <a:rPr lang="en-US" smtClean="0"/>
              <a:t>7</a:t>
            </a:fld>
            <a:endParaRPr lang="en-US"/>
          </a:p>
        </p:txBody>
      </p:sp>
    </p:spTree>
    <p:extLst>
      <p:ext uri="{BB962C8B-B14F-4D97-AF65-F5344CB8AC3E}">
        <p14:creationId xmlns:p14="http://schemas.microsoft.com/office/powerpoint/2010/main" val="13081677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1ED30D-DBFB-0FDF-18E8-64C5FD02475C}"/>
              </a:ext>
            </a:extLst>
          </p:cNvPr>
          <p:cNvSpPr>
            <a:spLocks noGrp="1"/>
          </p:cNvSpPr>
          <p:nvPr>
            <p:ph type="title"/>
          </p:nvPr>
        </p:nvSpPr>
        <p:spPr/>
        <p:txBody>
          <a:bodyPr/>
          <a:lstStyle/>
          <a:p>
            <a:r>
              <a:rPr lang="en-US"/>
              <a:t>Executive Summary</a:t>
            </a:r>
          </a:p>
        </p:txBody>
      </p:sp>
      <p:sp>
        <p:nvSpPr>
          <p:cNvPr id="3" name="Content Placeholder 2">
            <a:extLst>
              <a:ext uri="{FF2B5EF4-FFF2-40B4-BE49-F238E27FC236}">
                <a16:creationId xmlns:a16="http://schemas.microsoft.com/office/drawing/2014/main" id="{3AB67BE5-189A-F107-CA7D-A6C8E9AC7730}"/>
              </a:ext>
            </a:extLst>
          </p:cNvPr>
          <p:cNvSpPr>
            <a:spLocks noGrp="1"/>
          </p:cNvSpPr>
          <p:nvPr>
            <p:ph idx="1"/>
          </p:nvPr>
        </p:nvSpPr>
        <p:spPr>
          <a:xfrm>
            <a:off x="838200" y="1513114"/>
            <a:ext cx="10178143" cy="4663849"/>
          </a:xfrm>
        </p:spPr>
        <p:txBody>
          <a:bodyPr vert="horz" lIns="91440" tIns="45720" rIns="91440" bIns="45720" rtlCol="0" anchor="t">
            <a:normAutofit fontScale="92500"/>
          </a:bodyPr>
          <a:lstStyle/>
          <a:p>
            <a:pPr marL="0" indent="0">
              <a:buNone/>
            </a:pPr>
            <a:r>
              <a:rPr lang="en-US">
                <a:latin typeface="Franklin Gothic Book"/>
                <a:cs typeface="Times New Roman"/>
              </a:rPr>
              <a:t>The Executive Summary must be completed and submitted via the online submission process. At a minimum, your Executive Summary must address the following (also outlined in Section 2.2 of the RFP):</a:t>
            </a:r>
          </a:p>
          <a:p>
            <a:r>
              <a:rPr lang="en-US">
                <a:latin typeface="Franklin Gothic Book"/>
                <a:cs typeface="Times New Roman"/>
              </a:rPr>
              <a:t>Summarize your ability and desire to supply the required services;</a:t>
            </a:r>
          </a:p>
          <a:p>
            <a:r>
              <a:rPr lang="en-US">
                <a:latin typeface="Franklin Gothic Book"/>
                <a:cs typeface="Times New Roman"/>
              </a:rPr>
              <a:t>Make sure the Executive Summary is signed by an authorized representative; </a:t>
            </a:r>
          </a:p>
          <a:p>
            <a:pPr lvl="1">
              <a:buFont typeface="Arial" panose="02070309020205020404" pitchFamily="49" charset="0"/>
              <a:buChar char="•"/>
            </a:pPr>
            <a:r>
              <a:rPr lang="en-US" b="1">
                <a:solidFill>
                  <a:srgbClr val="FFC000"/>
                </a:solidFill>
              </a:rPr>
              <a:t>Include your primary contact </a:t>
            </a:r>
          </a:p>
          <a:p>
            <a:r>
              <a:rPr lang="en-US">
                <a:latin typeface="Franklin Gothic Book"/>
                <a:cs typeface="Times New Roman"/>
              </a:rPr>
              <a:t>State your understanding of the respondent notification; and</a:t>
            </a:r>
          </a:p>
          <a:p>
            <a:r>
              <a:rPr lang="en-US">
                <a:latin typeface="Franklin Gothic Book"/>
                <a:cs typeface="Times New Roman"/>
              </a:rPr>
              <a:t>Indicate status regarding Secretary of State registration.</a:t>
            </a:r>
          </a:p>
          <a:p>
            <a:pPr marL="0" indent="0">
              <a:buNone/>
            </a:pPr>
            <a:r>
              <a:rPr lang="en-US">
                <a:latin typeface="Franklin Gothic Book"/>
                <a:cs typeface="Times New Roman"/>
              </a:rPr>
              <a:t>You may include additional “cover letter” information within the Executive Summary if desired.</a:t>
            </a:r>
          </a:p>
          <a:p>
            <a:endParaRPr lang="en-US"/>
          </a:p>
        </p:txBody>
      </p:sp>
      <p:sp>
        <p:nvSpPr>
          <p:cNvPr id="4" name="Slide Number Placeholder 3">
            <a:extLst>
              <a:ext uri="{FF2B5EF4-FFF2-40B4-BE49-F238E27FC236}">
                <a16:creationId xmlns:a16="http://schemas.microsoft.com/office/drawing/2014/main" id="{E7FFD45A-7597-9C86-5578-5ED9F65D332D}"/>
              </a:ext>
            </a:extLst>
          </p:cNvPr>
          <p:cNvSpPr>
            <a:spLocks noGrp="1"/>
          </p:cNvSpPr>
          <p:nvPr>
            <p:ph type="sldNum" sz="quarter" idx="12"/>
          </p:nvPr>
        </p:nvSpPr>
        <p:spPr/>
        <p:txBody>
          <a:bodyPr/>
          <a:lstStyle/>
          <a:p>
            <a:fld id="{38348EF0-853B-401D-A8F2-35F7EA05162D}" type="slidenum">
              <a:rPr lang="en-US" smtClean="0"/>
              <a:t>8</a:t>
            </a:fld>
            <a:endParaRPr lang="en-US"/>
          </a:p>
        </p:txBody>
      </p:sp>
    </p:spTree>
    <p:extLst>
      <p:ext uri="{BB962C8B-B14F-4D97-AF65-F5344CB8AC3E}">
        <p14:creationId xmlns:p14="http://schemas.microsoft.com/office/powerpoint/2010/main" val="36401120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502861-7729-0804-4DCD-F910E0740718}"/>
              </a:ext>
            </a:extLst>
          </p:cNvPr>
          <p:cNvSpPr>
            <a:spLocks noGrp="1"/>
          </p:cNvSpPr>
          <p:nvPr>
            <p:ph type="title"/>
          </p:nvPr>
        </p:nvSpPr>
        <p:spPr/>
        <p:txBody>
          <a:bodyPr/>
          <a:lstStyle/>
          <a:p>
            <a:r>
              <a:rPr lang="en-US"/>
              <a:t>Attestation Form</a:t>
            </a:r>
          </a:p>
        </p:txBody>
      </p:sp>
      <p:sp>
        <p:nvSpPr>
          <p:cNvPr id="3" name="Content Placeholder 2">
            <a:extLst>
              <a:ext uri="{FF2B5EF4-FFF2-40B4-BE49-F238E27FC236}">
                <a16:creationId xmlns:a16="http://schemas.microsoft.com/office/drawing/2014/main" id="{AFFC23DD-763F-F548-EBF3-43D290BA9496}"/>
              </a:ext>
            </a:extLst>
          </p:cNvPr>
          <p:cNvSpPr>
            <a:spLocks noGrp="1"/>
          </p:cNvSpPr>
          <p:nvPr>
            <p:ph idx="1"/>
          </p:nvPr>
        </p:nvSpPr>
        <p:spPr>
          <a:xfrm>
            <a:off x="838200" y="1513114"/>
            <a:ext cx="10515600" cy="4663849"/>
          </a:xfrm>
        </p:spPr>
        <p:txBody>
          <a:bodyPr/>
          <a:lstStyle/>
          <a:p>
            <a:pPr marL="0" indent="0">
              <a:buNone/>
            </a:pPr>
            <a:r>
              <a:rPr lang="en-US"/>
              <a:t>The Attestation Form (</a:t>
            </a:r>
            <a:r>
              <a:rPr lang="en-US" u="sng"/>
              <a:t>Attachment J</a:t>
            </a:r>
            <a:r>
              <a:rPr lang="en-US"/>
              <a:t>) must be completed. </a:t>
            </a:r>
          </a:p>
          <a:p>
            <a:r>
              <a:rPr lang="en-US"/>
              <a:t>Mandatory Submission and Requirements</a:t>
            </a:r>
          </a:p>
          <a:p>
            <a:r>
              <a:rPr lang="en-US"/>
              <a:t>Confirm Mutual Understanding and Submission</a:t>
            </a:r>
          </a:p>
          <a:p>
            <a:r>
              <a:rPr lang="en-US"/>
              <a:t>Claim Clarification (Buy Indiana), if applicable </a:t>
            </a:r>
          </a:p>
          <a:p>
            <a:r>
              <a:rPr lang="en-US"/>
              <a:t>Subcontractors per RFP 2.3.10</a:t>
            </a:r>
          </a:p>
          <a:p>
            <a:r>
              <a:rPr lang="en-US"/>
              <a:t>Confidential / Redacted File Information</a:t>
            </a:r>
          </a:p>
          <a:p>
            <a:endParaRPr lang="en-US"/>
          </a:p>
          <a:p>
            <a:endParaRPr lang="en-US"/>
          </a:p>
        </p:txBody>
      </p:sp>
      <p:sp>
        <p:nvSpPr>
          <p:cNvPr id="4" name="Slide Number Placeholder 3">
            <a:extLst>
              <a:ext uri="{FF2B5EF4-FFF2-40B4-BE49-F238E27FC236}">
                <a16:creationId xmlns:a16="http://schemas.microsoft.com/office/drawing/2014/main" id="{46CA8425-2C4A-A049-8D64-59DAB764F6BB}"/>
              </a:ext>
            </a:extLst>
          </p:cNvPr>
          <p:cNvSpPr>
            <a:spLocks noGrp="1"/>
          </p:cNvSpPr>
          <p:nvPr>
            <p:ph type="sldNum" sz="quarter" idx="12"/>
          </p:nvPr>
        </p:nvSpPr>
        <p:spPr/>
        <p:txBody>
          <a:bodyPr/>
          <a:lstStyle/>
          <a:p>
            <a:fld id="{38348EF0-853B-401D-A8F2-35F7EA05162D}" type="slidenum">
              <a:rPr lang="en-US" smtClean="0"/>
              <a:t>9</a:t>
            </a:fld>
            <a:endParaRPr lang="en-US"/>
          </a:p>
        </p:txBody>
      </p:sp>
    </p:spTree>
    <p:extLst>
      <p:ext uri="{BB962C8B-B14F-4D97-AF65-F5344CB8AC3E}">
        <p14:creationId xmlns:p14="http://schemas.microsoft.com/office/powerpoint/2010/main" val="955116435"/>
      </p:ext>
    </p:extLst>
  </p:cSld>
  <p:clrMapOvr>
    <a:masterClrMapping/>
  </p:clrMapOvr>
</p:sld>
</file>

<file path=ppt/theme/theme1.xml><?xml version="1.0" encoding="utf-8"?>
<a:theme xmlns:a="http://schemas.openxmlformats.org/drawingml/2006/main" name="Office Theme">
  <a:themeElements>
    <a:clrScheme name="Custom 3">
      <a:dk1>
        <a:sysClr val="windowText" lastClr="000000"/>
      </a:dk1>
      <a:lt1>
        <a:sysClr val="window" lastClr="FFFFFF"/>
      </a:lt1>
      <a:dk2>
        <a:srgbClr val="121F48"/>
      </a:dk2>
      <a:lt2>
        <a:srgbClr val="E8E8E8"/>
      </a:lt2>
      <a:accent1>
        <a:srgbClr val="215E99"/>
      </a:accent1>
      <a:accent2>
        <a:srgbClr val="FBB426"/>
      </a:accent2>
      <a:accent3>
        <a:srgbClr val="002060"/>
      </a:accent3>
      <a:accent4>
        <a:srgbClr val="336699"/>
      </a:accent4>
      <a:accent5>
        <a:srgbClr val="8D5F02"/>
      </a:accent5>
      <a:accent6>
        <a:srgbClr val="FCD27C"/>
      </a:accent6>
      <a:hlink>
        <a:srgbClr val="86B3BF"/>
      </a:hlink>
      <a:folHlink>
        <a:srgbClr val="FEF0D3"/>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a9a6da63-285d-4c19-b4ed-8e4e325f90f2">
      <Terms xmlns="http://schemas.microsoft.com/office/infopath/2007/PartnerControls"/>
    </lcf76f155ced4ddcb4097134ff3c332f>
    <TaxCatchAll xmlns="35bfc777-bb7c-4915-a2d5-108c461fcbd6" xsi:nil="true"/>
    <Agency xmlns="a9a6da63-285d-4c19-b4ed-8e4e325f90f2" xsi:nil="true"/>
    <AssignedTo xmlns="a9a6da63-285d-4c19-b4ed-8e4e325f90f2">
      <UserInfo>
        <DisplayName/>
        <AccountId xsi:nil="true"/>
        <AccountType/>
      </UserInfo>
    </AssignedTo>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422F8C9C8E5FC4F975AA875CBDC4DDB" ma:contentTypeVersion="15" ma:contentTypeDescription="Create a new document." ma:contentTypeScope="" ma:versionID="aa36ba830aced0df17844237355a9fa2">
  <xsd:schema xmlns:xsd="http://www.w3.org/2001/XMLSchema" xmlns:xs="http://www.w3.org/2001/XMLSchema" xmlns:p="http://schemas.microsoft.com/office/2006/metadata/properties" xmlns:ns2="a9a6da63-285d-4c19-b4ed-8e4e325f90f2" xmlns:ns3="35bfc777-bb7c-4915-a2d5-108c461fcbd6" targetNamespace="http://schemas.microsoft.com/office/2006/metadata/properties" ma:root="true" ma:fieldsID="6ba3008fdac2e5036f62839362cf21e3" ns2:_="" ns3:_="">
    <xsd:import namespace="a9a6da63-285d-4c19-b4ed-8e4e325f90f2"/>
    <xsd:import namespace="35bfc777-bb7c-4915-a2d5-108c461fcbd6"/>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Location" minOccurs="0"/>
                <xsd:element ref="ns2:MediaServiceOCR" minOccurs="0"/>
                <xsd:element ref="ns2:MediaServiceBillingMetadata" minOccurs="0"/>
                <xsd:element ref="ns2:AssignedTo" minOccurs="0"/>
                <xsd:element ref="ns2:Agenc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a6da63-285d-4c19-b4ed-8e4e325f90f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a2675d46-00a0-495e-b90c-e7abf5d36b7d" ma:termSetId="09814cd3-568e-fe90-9814-8d621ff8fb84" ma:anchorId="fba54fb3-c3e1-fe81-a776-ca4b69148c4d" ma:open="true" ma:isKeyword="false">
      <xsd:complexType>
        <xsd:sequence>
          <xsd:element ref="pc:Terms" minOccurs="0" maxOccurs="1"/>
        </xsd:sequence>
      </xsd:complexType>
    </xsd:element>
    <xsd:element name="MediaServiceLocation" ma:index="18" nillable="true" ma:displayName="Location" ma:description="" ma:indexed="true" ma:internalName="MediaServiceLocation"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BillingMetadata" ma:index="20" nillable="true" ma:displayName="MediaServiceBillingMetadata" ma:hidden="true" ma:internalName="MediaServiceBillingMetadata" ma:readOnly="true">
      <xsd:simpleType>
        <xsd:restriction base="dms:Note"/>
      </xsd:simpleType>
    </xsd:element>
    <xsd:element name="AssignedTo" ma:index="21" nillable="true" ma:displayName="Assigned To" ma:format="Dropdown" ma:list="UserInfo" ma:SharePointGroup="0" ma:internalName="AssignedTo">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gency" ma:index="22" nillable="true" ma:displayName="Agency" ma:format="Dropdown" ma:internalName="Agency">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5bfc777-bb7c-4915-a2d5-108c461fcbd6"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e2aee3f9-51a7-4a69-8bcd-2207fcecd8e4}" ma:internalName="TaxCatchAll" ma:showField="CatchAllData" ma:web="35bfc777-bb7c-4915-a2d5-108c461fcbd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6CFD15F-ADCA-4D85-B8DB-B6DE06D7A43E}">
  <ds:schemaRefs>
    <ds:schemaRef ds:uri="http://schemas.openxmlformats.org/package/2006/metadata/core-properties"/>
    <ds:schemaRef ds:uri="http://schemas.microsoft.com/office/2006/metadata/properties"/>
    <ds:schemaRef ds:uri="http://schemas.microsoft.com/office/2006/documentManagement/types"/>
    <ds:schemaRef ds:uri="http://www.w3.org/XML/1998/namespace"/>
    <ds:schemaRef ds:uri="http://purl.org/dc/terms/"/>
    <ds:schemaRef ds:uri="a9a6da63-285d-4c19-b4ed-8e4e325f90f2"/>
    <ds:schemaRef ds:uri="http://purl.org/dc/elements/1.1/"/>
    <ds:schemaRef ds:uri="http://schemas.microsoft.com/office/infopath/2007/PartnerControls"/>
    <ds:schemaRef ds:uri="35bfc777-bb7c-4915-a2d5-108c461fcbd6"/>
    <ds:schemaRef ds:uri="http://purl.org/dc/dcmitype/"/>
  </ds:schemaRefs>
</ds:datastoreItem>
</file>

<file path=customXml/itemProps2.xml><?xml version="1.0" encoding="utf-8"?>
<ds:datastoreItem xmlns:ds="http://schemas.openxmlformats.org/officeDocument/2006/customXml" ds:itemID="{F37860B1-3EC4-489C-B651-97EC93BCF282}">
  <ds:schemaRefs>
    <ds:schemaRef ds:uri="35bfc777-bb7c-4915-a2d5-108c461fcbd6"/>
    <ds:schemaRef ds:uri="a9a6da63-285d-4c19-b4ed-8e4e325f90f2"/>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DCC43F48-17C5-41C5-8A91-BC0649B6B170}">
  <ds:schemaRefs>
    <ds:schemaRef ds:uri="http://schemas.microsoft.com/sharepoint/v3/contenttype/forms"/>
  </ds:schemaRefs>
</ds:datastoreItem>
</file>

<file path=docMetadata/LabelInfo.xml><?xml version="1.0" encoding="utf-8"?>
<clbl:labelList xmlns:clbl="http://schemas.microsoft.com/office/2020/mipLabelMetadata">
  <clbl:label id="{2199bfba-a409-4f13-b0c4-18b45933d88d}" enabled="0" method="" siteId="{2199bfba-a409-4f13-b0c4-18b45933d88d}" removed="1"/>
</clbl:labelList>
</file>

<file path=docProps/app.xml><?xml version="1.0" encoding="utf-8"?>
<Properties xmlns="http://schemas.openxmlformats.org/officeDocument/2006/extended-properties" xmlns:vt="http://schemas.openxmlformats.org/officeDocument/2006/docPropsVTypes">
  <TotalTime>46</TotalTime>
  <Words>3109</Words>
  <Application>Microsoft Office PowerPoint</Application>
  <PresentationFormat>Widescreen</PresentationFormat>
  <Paragraphs>247</Paragraphs>
  <Slides>35</Slides>
  <Notes>10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35</vt:i4>
      </vt:variant>
    </vt:vector>
  </HeadingPairs>
  <TitlesOfParts>
    <vt:vector size="43" baseType="lpstr">
      <vt:lpstr>Aptos</vt:lpstr>
      <vt:lpstr>Arial</vt:lpstr>
      <vt:lpstr>Calibri</vt:lpstr>
      <vt:lpstr>Courier New</vt:lpstr>
      <vt:lpstr>Franklin Gothic Book</vt:lpstr>
      <vt:lpstr>Franklin Gothic Demi</vt:lpstr>
      <vt:lpstr>Wingdings</vt:lpstr>
      <vt:lpstr>Office Theme</vt:lpstr>
      <vt:lpstr>Welcome Welcome  </vt:lpstr>
      <vt:lpstr>State of Indiana Bidder Profile</vt:lpstr>
      <vt:lpstr>Pre-Proposal Breakout Meeting Information</vt:lpstr>
      <vt:lpstr>Pre-Proposal Main Meeting Information</vt:lpstr>
      <vt:lpstr>General Information</vt:lpstr>
      <vt:lpstr>Submission Forms/Documents</vt:lpstr>
      <vt:lpstr>Required Submission Forms/Documents</vt:lpstr>
      <vt:lpstr>Executive Summary</vt:lpstr>
      <vt:lpstr>Attestation Form</vt:lpstr>
      <vt:lpstr>Confidential Information</vt:lpstr>
      <vt:lpstr>Indiana Economic Impact Form (IEI)</vt:lpstr>
      <vt:lpstr>Cost Proposal</vt:lpstr>
      <vt:lpstr>Cost Proposal</vt:lpstr>
      <vt:lpstr>Business Proposal </vt:lpstr>
      <vt:lpstr>Business Proposal </vt:lpstr>
      <vt:lpstr>Business Proposal</vt:lpstr>
      <vt:lpstr>Technical Proposal </vt:lpstr>
      <vt:lpstr>Optional Submission Forms/Documents </vt:lpstr>
      <vt:lpstr>Evaluation Criteria</vt:lpstr>
      <vt:lpstr>Indiana Veteran Owned Small Business</vt:lpstr>
      <vt:lpstr>Indiana Veteran Owned Small Business</vt:lpstr>
      <vt:lpstr>Indiana Veteran Owned Small Business</vt:lpstr>
      <vt:lpstr>Indiana Veteran Owned Small Business</vt:lpstr>
      <vt:lpstr>Subcontractor Compliance</vt:lpstr>
      <vt:lpstr>Submission Requirements</vt:lpstr>
      <vt:lpstr>Additional Resources for Bidders</vt:lpstr>
      <vt:lpstr>PowerPoint Presentation</vt:lpstr>
      <vt:lpstr>PowerPoint Presentation</vt:lpstr>
      <vt:lpstr>Purpose of the RFP</vt:lpstr>
      <vt:lpstr>Scope of Work</vt:lpstr>
      <vt:lpstr>Scope of Work</vt:lpstr>
      <vt:lpstr>Term</vt:lpstr>
      <vt:lpstr>Key Dates</vt:lpstr>
      <vt:lpstr>Evaluation Criteria</vt:lpstr>
      <vt:lpstr>PowerPoint Presentation</vt:lpstr>
    </vt:vector>
  </TitlesOfParts>
  <Company>Indiana Office of Technology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Gov Proc 2025</dc:title>
  <dc:creator>Timperman, Molly (IDOA)</dc:creator>
  <cp:lastModifiedBy>Kruger, Kristine</cp:lastModifiedBy>
  <cp:revision>7</cp:revision>
  <cp:lastPrinted>2025-08-24T20:43:16Z</cp:lastPrinted>
  <dcterms:created xsi:type="dcterms:W3CDTF">2025-07-30T12:50:36Z</dcterms:created>
  <dcterms:modified xsi:type="dcterms:W3CDTF">2026-07-15T21:15:35Z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0x0101002422F8C9C8E5FC4F975AA875CBDC4DDB</vt:lpwstr>
  </property>
  <property fmtid="{D5CDD505-2E9C-101B-9397-08002B2CF9AE}" pid="3" name="MediaServiceImageTags">
    <vt:lpwstr/>
  </property>
</Properties>
</file>