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3" r:id="rId3"/>
    <p:sldId id="257" r:id="rId4"/>
    <p:sldId id="262" r:id="rId5"/>
    <p:sldId id="261" r:id="rId6"/>
    <p:sldId id="260" r:id="rId7"/>
    <p:sldId id="286" r:id="rId8"/>
    <p:sldId id="259" r:id="rId9"/>
    <p:sldId id="258" r:id="rId10"/>
    <p:sldId id="268" r:id="rId11"/>
    <p:sldId id="287" r:id="rId12"/>
    <p:sldId id="266" r:id="rId13"/>
    <p:sldId id="265" r:id="rId14"/>
    <p:sldId id="332" r:id="rId15"/>
    <p:sldId id="333" r:id="rId16"/>
    <p:sldId id="334" r:id="rId17"/>
    <p:sldId id="335" r:id="rId18"/>
    <p:sldId id="336" r:id="rId19"/>
    <p:sldId id="337" r:id="rId20"/>
    <p:sldId id="338" r:id="rId21"/>
    <p:sldId id="339" r:id="rId22"/>
    <p:sldId id="331" r:id="rId23"/>
    <p:sldId id="340" r:id="rId24"/>
    <p:sldId id="330" r:id="rId25"/>
    <p:sldId id="271" r:id="rId26"/>
    <p:sldId id="270" r:id="rId27"/>
    <p:sldId id="269" r:id="rId2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3/19/2019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17</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3/19/2019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3/19/2019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3/19/2019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3/19/2019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3/19/2019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3/19/2019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3/19/2019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www.in.gov/idoa/mwbe/payaudit.htm"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59723"/>
            <a:ext cx="7772400" cy="4339650"/>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a:t>
            </a:r>
            <a:r>
              <a:rPr lang="en-US" sz="2400" b="1" dirty="0" smtClean="0">
                <a:latin typeface="Garamond" pitchFamily="18" charset="0"/>
                <a:cs typeface="Times New Roman" pitchFamily="18" charset="0"/>
              </a:rPr>
              <a:t>Of</a:t>
            </a: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Indiana Department of Education</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a:t>
            </a:r>
            <a:r>
              <a:rPr lang="en-US" sz="2000" b="1" dirty="0" smtClean="0">
                <a:latin typeface="Garamond" pitchFamily="18" charset="0"/>
                <a:cs typeface="Times New Roman" pitchFamily="18" charset="0"/>
              </a:rPr>
              <a:t>Service </a:t>
            </a:r>
            <a:r>
              <a:rPr lang="en-US" sz="2000" b="1" dirty="0" smtClean="0">
                <a:latin typeface="Garamond" pitchFamily="18" charset="0"/>
                <a:cs typeface="Times New Roman" pitchFamily="18" charset="0"/>
              </a:rPr>
              <a:t>19-083</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t>Equitable Services</a:t>
            </a:r>
            <a:r>
              <a:rPr lang="en-US" sz="2000" dirty="0"/>
              <a:t/>
            </a:r>
            <a:br>
              <a:rPr lang="en-US" sz="2000" dirty="0"/>
            </a:b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March </a:t>
            </a:r>
            <a:r>
              <a:rPr lang="en-US" sz="2000" dirty="0" smtClean="0">
                <a:latin typeface="Garamond" pitchFamily="18" charset="0"/>
                <a:cs typeface="Times New Roman" pitchFamily="18" charset="0"/>
              </a:rPr>
              <a:t>19th</a:t>
            </a:r>
            <a:r>
              <a:rPr lang="en-US" sz="2000" dirty="0" smtClean="0">
                <a:latin typeface="Garamond" pitchFamily="18" charset="0"/>
                <a:cs typeface="Times New Roman" pitchFamily="18" charset="0"/>
              </a:rPr>
              <a:t>, </a:t>
            </a:r>
            <a:r>
              <a:rPr lang="en-US" sz="2000" dirty="0" smtClean="0">
                <a:latin typeface="Garamond" pitchFamily="18" charset="0"/>
                <a:cs typeface="Times New Roman" pitchFamily="18" charset="0"/>
              </a:rPr>
              <a:t>2019</a:t>
            </a:r>
            <a:r>
              <a:rPr lang="en-US" sz="2000" dirty="0">
                <a:latin typeface="Garamond" pitchFamily="18" charset="0"/>
                <a:cs typeface="Times New Roman" pitchFamily="18" charset="0"/>
              </a:rPr>
              <a:t> </a:t>
            </a:r>
            <a:r>
              <a:rPr lang="en-US" sz="2000" dirty="0" smtClean="0">
                <a:latin typeface="Garamond" pitchFamily="18" charset="0"/>
                <a:cs typeface="Times New Roman" pitchFamily="18" charset="0"/>
              </a:rPr>
              <a:t>@1 </a:t>
            </a:r>
            <a:r>
              <a:rPr lang="en-US" sz="2000" dirty="0" smtClean="0">
                <a:latin typeface="Garamond" pitchFamily="18" charset="0"/>
                <a:cs typeface="Times New Roman" pitchFamily="18" charset="0"/>
              </a:rPr>
              <a:t>:30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a16="http://schemas.microsoft.com/office/drawing/2014/main" xmlns=""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92500" lnSpcReduction="20000"/>
          </a:bodyPr>
          <a:lstStyle/>
          <a:p>
            <a:pPr marL="0" indent="0">
              <a:spcAft>
                <a:spcPts val="1200"/>
              </a:spcAft>
              <a:buNone/>
            </a:pPr>
            <a:r>
              <a:rPr lang="en-US" sz="2900" dirty="0"/>
              <a:t>Please complete the template provided for the Cost Proposal by populating ONLY the yellow shaded cells. </a:t>
            </a:r>
            <a:endParaRPr lang="en-US" sz="2900" dirty="0" smtClean="0"/>
          </a:p>
          <a:p>
            <a:pPr marL="0" indent="0">
              <a:buNone/>
            </a:pPr>
            <a:r>
              <a:rPr lang="en-US" sz="2800" b="1" dirty="0"/>
              <a:t>30 </a:t>
            </a:r>
            <a:r>
              <a:rPr lang="en-US" sz="2800" dirty="0"/>
              <a:t>available points (plus 5 bonus pts available)</a:t>
            </a:r>
          </a:p>
          <a:p>
            <a:endParaRPr lang="en-US" sz="2800" dirty="0"/>
          </a:p>
          <a:p>
            <a:pPr marL="0" indent="0">
              <a:buNone/>
            </a:pPr>
            <a:r>
              <a:rPr lang="en-US" sz="2800" dirty="0"/>
              <a:t>Cost scores will then be normalized to one another, based on the lowest cost proposal evaluated. The lowest cost proposal receives a total of 30 points. The normalization formula is as follows:</a:t>
            </a:r>
          </a:p>
          <a:p>
            <a:pPr marL="0" indent="0">
              <a:buNone/>
            </a:pPr>
            <a:endParaRPr lang="en-US" sz="2800" dirty="0"/>
          </a:p>
          <a:p>
            <a:pPr marL="0" indent="0">
              <a:buNone/>
            </a:pPr>
            <a:r>
              <a:rPr lang="en-US" sz="2800" i="1" dirty="0" smtClean="0"/>
              <a:t>     </a:t>
            </a:r>
            <a:r>
              <a:rPr lang="en-US" sz="2800" i="1" dirty="0"/>
              <a:t>Respondent’s Cost Score = (Lowest Cost Proposal </a:t>
            </a:r>
            <a:r>
              <a:rPr lang="en-US" sz="2800" i="1" dirty="0" smtClean="0"/>
              <a:t>/Total    Cost </a:t>
            </a:r>
            <a:r>
              <a:rPr lang="en-US" sz="2800" i="1" dirty="0"/>
              <a:t>of Proposal) X 30</a:t>
            </a:r>
            <a:endParaRPr lang="en-US" sz="2800" dirty="0"/>
          </a:p>
          <a:p>
            <a:endParaRPr lang="en-US" sz="2800" dirty="0"/>
          </a:p>
          <a:p>
            <a:endParaRPr lang="en-US" sz="2800" dirty="0"/>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C)</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E1D89510-3D3A-40A7-B366-38221B5DC3FD}"/>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a:t>
            </a:r>
            <a:r>
              <a:rPr lang="en-US" sz="2800" dirty="0" smtClean="0">
                <a:latin typeface="Garamond" pitchFamily="18" charset="0"/>
              </a:rPr>
              <a:t>C </a:t>
            </a:r>
            <a:r>
              <a:rPr lang="en-US" sz="2800" dirty="0">
                <a:latin typeface="Garamond" pitchFamily="18" charset="0"/>
              </a:rPr>
              <a:t>(Cost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F</a:t>
            </a:r>
            <a:r>
              <a:rPr lang="en-US" sz="2800" dirty="0" smtClean="0">
                <a:latin typeface="Garamond" pitchFamily="18" charset="0"/>
              </a:rPr>
              <a:t>)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a16="http://schemas.microsoft.com/office/drawing/2014/main" xmlns="" id="{6A86ED43-EE69-421E-8CD2-4DB018356A2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735669258"/>
              </p:ext>
            </p:extLst>
          </p:nvPr>
        </p:nvGraphicFramePr>
        <p:xfrm>
          <a:off x="90351" y="1245986"/>
          <a:ext cx="8963297" cy="3096416"/>
        </p:xfrm>
        <a:graphic>
          <a:graphicData uri="http://schemas.openxmlformats.org/drawingml/2006/table">
            <a:tbl>
              <a:tblPr/>
              <a:tblGrid>
                <a:gridCol w="6477001">
                  <a:extLst>
                    <a:ext uri="{9D8B030D-6E8A-4147-A177-3AD203B41FA5}">
                      <a16:colId xmlns:a16="http://schemas.microsoft.com/office/drawing/2014/main" xmlns="" val="20000"/>
                    </a:ext>
                  </a:extLst>
                </a:gridCol>
                <a:gridCol w="2486296">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60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30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(5 bonus point available)</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3"/>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4. Minority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600" b="1" dirty="0" smtClean="0">
                          <a:latin typeface="Garamond" panose="02020404030301010803" pitchFamily="18" charset="0"/>
                        </a:rPr>
                        <a:t>5</a:t>
                      </a:r>
                      <a:r>
                        <a:rPr lang="en-US" sz="1600" b="1" baseline="0" dirty="0" smtClean="0">
                          <a:latin typeface="Garamond" panose="02020404030301010803" pitchFamily="18" charset="0"/>
                        </a:rPr>
                        <a:t> (1 bonus point is available, see Section 3.2.6</a:t>
                      </a:r>
                      <a:r>
                        <a:rPr lang="en-US" b="1" baseline="0" dirty="0" smtClean="0"/>
                        <a:t>)</a:t>
                      </a:r>
                      <a:endParaRPr lang="en-US" b="1" dirty="0"/>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6"/>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5.</a:t>
                      </a:r>
                      <a:r>
                        <a:rPr lang="en-US" sz="1600" b="1" baseline="0" dirty="0" smtClean="0">
                          <a:solidFill>
                            <a:schemeClr val="tx1"/>
                          </a:solidFill>
                          <a:latin typeface="Garamond"/>
                          <a:ea typeface="Times New Roman"/>
                          <a:cs typeface="Calibri"/>
                        </a:rPr>
                        <a:t> </a:t>
                      </a:r>
                      <a:r>
                        <a:rPr lang="en-US" sz="1600" b="1" dirty="0" smtClean="0">
                          <a:solidFill>
                            <a:schemeClr val="tx1"/>
                          </a:solidFill>
                          <a:latin typeface="Garamond"/>
                          <a:ea typeface="Times New Roman"/>
                          <a:cs typeface="Calibri"/>
                        </a:rPr>
                        <a:t>Women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7"/>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a:t>
                      </a:r>
                      <a:r>
                        <a:rPr lang="en-US" sz="1600" b="1" dirty="0" smtClean="0">
                          <a:solidFill>
                            <a:schemeClr val="tx1"/>
                          </a:solidFill>
                          <a:latin typeface="Garamond"/>
                          <a:ea typeface="Times New Roman"/>
                          <a:cs typeface="Calibri"/>
                        </a:rPr>
                        <a:t>107 </a:t>
                      </a:r>
                      <a:r>
                        <a:rPr lang="en-US" sz="1600" b="1" dirty="0">
                          <a:solidFill>
                            <a:schemeClr val="tx1"/>
                          </a:solidFill>
                          <a:latin typeface="Garamond"/>
                          <a:ea typeface="Times New Roman"/>
                          <a:cs typeface="Calibri"/>
                        </a:rPr>
                        <a:t>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09"/>
                  </a:ext>
                </a:extLst>
              </a:tr>
            </a:tbl>
          </a:graphicData>
        </a:graphic>
      </p:graphicFrame>
      <p:sp>
        <p:nvSpPr>
          <p:cNvPr id="3" name="Slide Number Placeholder 2">
            <a:extLst>
              <a:ext uri="{FF2B5EF4-FFF2-40B4-BE49-F238E27FC236}">
                <a16:creationId xmlns:a16="http://schemas.microsoft.com/office/drawing/2014/main" xmlns="" id="{CCB2BF38-04EA-4E0E-9165-9E652668136E}"/>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a16="http://schemas.microsoft.com/office/drawing/2014/main" xmlns="" id="{330CB958-36BE-447C-A0F0-31A5A5F42D87}"/>
              </a:ext>
            </a:extLst>
          </p:cNvPr>
          <p:cNvSpPr>
            <a:spLocks noGrp="1"/>
          </p:cNvSpPr>
          <p:nvPr>
            <p:ph type="sldNum" sz="quarter" idx="12"/>
          </p:nvPr>
        </p:nvSpPr>
        <p:spPr/>
        <p:txBody>
          <a:bodyPr/>
          <a:lstStyle/>
          <a:p>
            <a:fld id="{97FBE726-DBFE-42C8-9E3A-ACED5DC5B2D0}" type="slidenum">
              <a:rPr lang="en-US" smtClean="0"/>
              <a:pPr/>
              <a:t>16</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a:t>
            </a:r>
            <a:r>
              <a:rPr lang="en-US" sz="1800" dirty="0" smtClean="0">
                <a:latin typeface="Garamond" panose="02020404030301010803" pitchFamily="18" charset="0"/>
              </a:rPr>
              <a:t>MBE or WBE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B0EC326A-05C6-4819-AD28-1DE045F2EBCE}"/>
              </a:ext>
            </a:extLst>
          </p:cNvPr>
          <p:cNvSpPr>
            <a:spLocks noGrp="1"/>
          </p:cNvSpPr>
          <p:nvPr>
            <p:ph type="sldNum" sz="quarter" idx="12"/>
          </p:nvPr>
        </p:nvSpPr>
        <p:spPr/>
        <p:txBody>
          <a:bodyPr/>
          <a:lstStyle/>
          <a:p>
            <a:fld id="{97FBE726-DBFE-42C8-9E3A-ACED5DC5B2D0}" type="slidenum">
              <a:rPr lang="en-US" smtClean="0"/>
              <a:pPr/>
              <a:t>19</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a:latin typeface="Garamond" pitchFamily="18" charset="0"/>
              </a:rPr>
              <a:t>Project Background</a:t>
            </a:r>
          </a:p>
          <a:p>
            <a:r>
              <a:rPr lang="en-US" sz="2800" dirty="0">
                <a:latin typeface="Garamond" pitchFamily="18" charset="0"/>
              </a:rPr>
              <a:t>Scope 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r>
              <a:rPr lang="en-US" sz="2800" dirty="0">
                <a:latin typeface="Garamond" pitchFamily="18" charset="0"/>
              </a:rPr>
              <a:t>Minority and Women’s Business Enterprises (M/WBE)</a:t>
            </a:r>
          </a:p>
          <a:p>
            <a:pPr eaLnBrk="1" hangingPunct="1"/>
            <a:r>
              <a:rPr lang="en-US" sz="2800" dirty="0" smtClean="0">
                <a:latin typeface="Garamond" pitchFamily="18" charset="0"/>
              </a:rPr>
              <a:t>Additional </a:t>
            </a:r>
            <a:r>
              <a:rPr lang="en-US" sz="2800" dirty="0">
                <a:latin typeface="Garamond" pitchFamily="18" charset="0"/>
              </a:rPr>
              <a:t>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a16="http://schemas.microsoft.com/office/drawing/2014/main" xmlns=""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a16="http://schemas.microsoft.com/office/drawing/2014/main" xmlns="" id="{67055E67-D1F3-408C-898A-88B0B15E595C}"/>
              </a:ext>
            </a:extLst>
          </p:cNvPr>
          <p:cNvSpPr>
            <a:spLocks noGrp="1"/>
          </p:cNvSpPr>
          <p:nvPr>
            <p:ph type="sldNum" sz="quarter" idx="12"/>
          </p:nvPr>
        </p:nvSpPr>
        <p:spPr/>
        <p:txBody>
          <a:bodyPr/>
          <a:lstStyle/>
          <a:p>
            <a:fld id="{97FBE726-DBFE-42C8-9E3A-ACED5DC5B2D0}" type="slidenum">
              <a:rPr lang="en-US" smtClean="0"/>
              <a:pPr/>
              <a:t>20</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22</a:t>
            </a:fld>
            <a:endParaRPr lang="en-US" dirty="0"/>
          </a:p>
        </p:txBody>
      </p:sp>
      <p:grpSp>
        <p:nvGrpSpPr>
          <p:cNvPr id="9" name="Group 8"/>
          <p:cNvGrpSpPr/>
          <p:nvPr/>
        </p:nvGrpSpPr>
        <p:grpSpPr>
          <a:xfrm>
            <a:off x="533400" y="1981200"/>
            <a:ext cx="8229600" cy="2796540"/>
            <a:chOff x="1828800" y="1676400"/>
            <a:chExt cx="10972800" cy="3728720"/>
          </a:xfrm>
        </p:grpSpPr>
        <p:sp>
          <p:nvSpPr>
            <p:cNvPr id="10" name="TextBox 9"/>
            <p:cNvSpPr txBox="1">
              <a:spLocks noChangeArrowheads="1"/>
            </p:cNvSpPr>
            <p:nvPr/>
          </p:nvSpPr>
          <p:spPr bwMode="auto">
            <a:xfrm>
              <a:off x="3283527" y="1676400"/>
              <a:ext cx="7620000" cy="400109"/>
            </a:xfrm>
            <a:prstGeom prst="rect">
              <a:avLst/>
            </a:prstGeom>
            <a:noFill/>
            <a:ln w="9525">
              <a:noFill/>
              <a:miter lim="800000"/>
              <a:headEnd/>
              <a:tailEnd/>
            </a:ln>
          </p:spPr>
          <p:txBody>
            <a:bodyPr>
              <a:spAutoFit/>
            </a:bodyPr>
            <a:lstStyle/>
            <a:p>
              <a:pPr algn="ctr"/>
              <a:r>
                <a:rPr lang="en-US" sz="1350" b="1" dirty="0">
                  <a:latin typeface="Garamond" panose="02020404030301010803" pitchFamily="18" charset="0"/>
                </a:rPr>
                <a:t>RFP MWBE Scoring Example</a:t>
              </a:r>
            </a:p>
          </p:txBody>
        </p:sp>
        <p:graphicFrame>
          <p:nvGraphicFramePr>
            <p:cNvPr id="11" name="Table Placeholder 3"/>
            <p:cNvGraphicFramePr>
              <a:graphicFrameLocks/>
            </p:cNvGraphicFramePr>
            <p:nvPr>
              <p:extLst/>
            </p:nvPr>
          </p:nvGraphicFramePr>
          <p:xfrm>
            <a:off x="1828800" y="2438400"/>
            <a:ext cx="10972800" cy="296672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r>
                          <a:rPr lang="en-US" dirty="0" smtClean="0">
                            <a:solidFill>
                              <a:schemeClr val="tx1"/>
                            </a:solidFill>
                            <a:latin typeface="Garamond" panose="02020404030301010803" pitchFamily="18" charset="0"/>
                          </a:rPr>
                          <a:t>Bidder</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MBE %</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Pts.</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WBE %</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Pts.</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Total Pts.</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a:t>
                        </a:r>
                        <a:r>
                          <a:rPr lang="en-US" baseline="0" dirty="0" smtClean="0">
                            <a:solidFill>
                              <a:schemeClr val="tx1"/>
                            </a:solidFill>
                            <a:latin typeface="Garamond" panose="02020404030301010803" pitchFamily="18" charset="0"/>
                          </a:rPr>
                          <a:t> 1</a:t>
                        </a: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12.0%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11.0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2</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3.75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4.0%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2.5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6.25</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3</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8.0%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8.0%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4</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0.2%</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-2.0</a:t>
                        </a:r>
                        <a:endParaRPr lang="en-US" dirty="0">
                          <a:solidFill>
                            <a:schemeClr val="tx1"/>
                          </a:solidFill>
                          <a:latin typeface="Garamond" panose="02020404030301010803" pitchFamily="18" charset="0"/>
                        </a:endParaRPr>
                      </a:p>
                    </a:txBody>
                    <a:tcPr>
                      <a:solidFill>
                        <a:schemeClr val="bg1">
                          <a:lumMod val="85000"/>
                        </a:schemeClr>
                      </a:solidFill>
                    </a:tcPr>
                  </a:tc>
                </a:tr>
              </a:tbl>
            </a:graphicData>
          </a:graphic>
        </p:graphicFrame>
      </p:grpSp>
    </p:spTree>
    <p:extLst>
      <p:ext uri="{BB962C8B-B14F-4D97-AF65-F5344CB8AC3E}">
        <p14:creationId xmlns:p14="http://schemas.microsoft.com/office/powerpoint/2010/main" val="267116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r>
              <a:rPr lang="en-US" sz="3600" b="1" dirty="0" smtClean="0">
                <a:latin typeface="Garamond" pitchFamily="18" charset="0"/>
              </a:rPr>
              <a:t>Indiana Veteran Owned Small Business</a:t>
            </a:r>
            <a:endParaRPr lang="en-US" sz="4000" b="1" dirty="0" smtClean="0">
              <a:latin typeface="Garamond" pitchFamily="18" charset="0"/>
            </a:endParaRP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In compliance of Federal Code 2CFR 200.319 - this </a:t>
            </a:r>
            <a:r>
              <a:rPr lang="en-US" sz="2800" dirty="0" smtClean="0">
                <a:latin typeface="Garamond" panose="02020404030301010803" pitchFamily="18" charset="0"/>
              </a:rPr>
              <a:t>RFS/Contract </a:t>
            </a:r>
            <a:r>
              <a:rPr lang="en-US" sz="2800" dirty="0">
                <a:latin typeface="Garamond" panose="02020404030301010803" pitchFamily="18" charset="0"/>
              </a:rPr>
              <a:t>contains federal funds and this preference may not be considered or applied. </a:t>
            </a:r>
            <a:endParaRPr lang="en-US" sz="2800" dirty="0" smtClean="0">
              <a:latin typeface="Garamond" pitchFamily="18" charset="0"/>
            </a:endParaRPr>
          </a:p>
        </p:txBody>
      </p:sp>
    </p:spTree>
    <p:extLst>
      <p:ext uri="{BB962C8B-B14F-4D97-AF65-F5344CB8AC3E}">
        <p14:creationId xmlns:p14="http://schemas.microsoft.com/office/powerpoint/2010/main" val="18853350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24</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a16="http://schemas.microsoft.com/office/drawing/2014/main" xmlns="" id="{A7DECD48-46F0-43F3-997A-AC819B9A9C19}"/>
              </a:ext>
            </a:extLst>
          </p:cNvPr>
          <p:cNvSpPr>
            <a:spLocks noGrp="1"/>
          </p:cNvSpPr>
          <p:nvPr>
            <p:ph type="sldNum" sz="quarter" idx="12"/>
          </p:nvPr>
        </p:nvSpPr>
        <p:spPr/>
        <p:txBody>
          <a:bodyPr/>
          <a:lstStyle/>
          <a:p>
            <a:fld id="{97FBE726-DBFE-42C8-9E3A-ACED5DC5B2D0}"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B4E0FEE8-2FFA-473E-A903-F08C87ACF440}"/>
              </a:ext>
            </a:extLst>
          </p:cNvPr>
          <p:cNvSpPr>
            <a:spLocks noGrp="1"/>
          </p:cNvSpPr>
          <p:nvPr>
            <p:ph type="sldNum" sz="quarter" idx="12"/>
          </p:nvPr>
        </p:nvSpPr>
        <p:spPr/>
        <p:txBody>
          <a:bodyPr/>
          <a:lstStyle/>
          <a:p>
            <a:fld id="{97FBE726-DBFE-42C8-9E3A-ACED5DC5B2D0}"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a16="http://schemas.microsoft.com/office/drawing/2014/main" xmlns="" id="{908B2365-BEAA-4179-A40D-2BD5C8B84434}"/>
              </a:ext>
            </a:extLst>
          </p:cNvPr>
          <p:cNvSpPr>
            <a:spLocks noGrp="1"/>
          </p:cNvSpPr>
          <p:nvPr>
            <p:ph type="sldNum" sz="quarter" idx="12"/>
          </p:nvPr>
        </p:nvSpPr>
        <p:spPr/>
        <p:txBody>
          <a:bodyPr/>
          <a:lstStyle/>
          <a:p>
            <a:fld id="{97FBE726-DBFE-42C8-9E3A-ACED5DC5B2D0}" type="slidenum">
              <a:rPr lang="en-US" smtClean="0"/>
              <a:pPr/>
              <a:t>27</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a16="http://schemas.microsoft.com/office/drawing/2014/main" xmlns=""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pPr marL="0" indent="0">
              <a:buNone/>
            </a:pPr>
            <a:endParaRPr lang="en-US" sz="2400" dirty="0"/>
          </a:p>
          <a:p>
            <a:pPr marL="0" indent="0">
              <a:buNone/>
            </a:pPr>
            <a:r>
              <a:rPr lang="en-US" sz="2000" dirty="0"/>
              <a:t>The purpose of this RFS is to select a vendor that can satisfy the State’s need for Equitable Services. It is the intent of IDOE to contract with a vendor that provides quality Equitable Services to eligible students enrolled in private school, and their respective educators and families, if the appropriate private school officials have (1) requested to SEA to provide such services directly and (2) demonstrated that the LEA involved has not met equitable services requirements in accordance with procedures.    The State may make multiple award recommendations; however, there   is no guarantee that if recommended for award that an SEA that receives an award letter will be chosen to provide equitable services and ultimately result in a contract</a:t>
            </a:r>
            <a:r>
              <a:rPr lang="en-US" sz="2400" dirty="0"/>
              <a:t/>
            </a:r>
            <a:br>
              <a:rPr lang="en-US" sz="2400" dirty="0"/>
            </a:br>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a16="http://schemas.microsoft.com/office/drawing/2014/main" xmlns=""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two</a:t>
            </a:r>
            <a:r>
              <a:rPr lang="en-US" sz="2400" dirty="0" smtClean="0">
                <a:latin typeface="Garamond" pitchFamily="18" charset="0"/>
              </a:rPr>
              <a:t> (2) </a:t>
            </a:r>
            <a:r>
              <a:rPr lang="en-US" sz="2400" dirty="0">
                <a:latin typeface="Garamond" pitchFamily="18" charset="0"/>
              </a:rPr>
              <a:t>years. There may be </a:t>
            </a:r>
            <a:r>
              <a:rPr lang="en-US" sz="2400" dirty="0" smtClean="0">
                <a:latin typeface="Garamond" pitchFamily="18" charset="0"/>
              </a:rPr>
              <a:t>two (2) one-year</a:t>
            </a:r>
            <a:r>
              <a:rPr lang="en-US" sz="2400" dirty="0" smtClean="0">
                <a:latin typeface="Garamond" pitchFamily="18" charset="0"/>
              </a:rPr>
              <a:t> </a:t>
            </a:r>
            <a:r>
              <a:rPr lang="en-US" sz="2400" dirty="0">
                <a:latin typeface="Garamond" pitchFamily="18" charset="0"/>
              </a:rPr>
              <a:t>renewals for a total of </a:t>
            </a:r>
            <a:r>
              <a:rPr lang="en-US" sz="2400" dirty="0" smtClean="0">
                <a:latin typeface="Garamond" pitchFamily="18" charset="0"/>
              </a:rPr>
              <a:t>four (4)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92886392"/>
              </p:ext>
            </p:extLst>
          </p:nvPr>
        </p:nvGraphicFramePr>
        <p:xfrm>
          <a:off x="228600" y="946959"/>
          <a:ext cx="8686800" cy="4051761"/>
        </p:xfrm>
        <a:graphic>
          <a:graphicData uri="http://schemas.openxmlformats.org/drawingml/2006/table">
            <a:tbl>
              <a:tblPr/>
              <a:tblGrid>
                <a:gridCol w="44196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6,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19,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21,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28,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April</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11,</a:t>
                      </a: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xmlns=""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a16="http://schemas.microsoft.com/office/drawing/2014/main" xmlns=""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6D61F65E-0DBB-44E1-8A9F-9A173F964766}"/>
              </a:ext>
            </a:extLst>
          </p:cNvPr>
          <p:cNvSpPr>
            <a:spLocks noGrp="1"/>
          </p:cNvSpPr>
          <p:nvPr>
            <p:ph idx="1"/>
          </p:nvPr>
        </p:nvSpPr>
        <p:spPr>
          <a:xfrm>
            <a:off x="385763" y="1452753"/>
            <a:ext cx="8382000" cy="4191000"/>
          </a:xfrm>
        </p:spPr>
        <p:txBody>
          <a:bodyPr>
            <a:normAutofit fontScale="32500" lnSpcReduction="20000"/>
          </a:bodyPr>
          <a:lstStyle/>
          <a:p>
            <a:r>
              <a:rPr lang="en-US" sz="4300" dirty="0"/>
              <a:t>Under ESEA sections 1117(b)(6)(C) (applicable to Title I equitable services) or 8501(c)(6)(C) (applicable to equitable services under Title VIII-covered programs, including Title I, Part C, Title II, Part A; Title III, Part A, Title IV Part A, and Title IV, Part B [21</a:t>
            </a:r>
            <a:r>
              <a:rPr lang="en-US" sz="4300" baseline="30000" dirty="0"/>
              <a:t>st</a:t>
            </a:r>
            <a:r>
              <a:rPr lang="en-US" sz="4300" dirty="0"/>
              <a:t> Century CCLC]), a State Educational Agency (IDOE) must provide equitable services to eligible students enrolled in private schools, and their respective educators and families, if the appropriate private school officials have (1) requested the SEA to provide such services directly and (2) demonstrated that the LEA involved has not met equitable services requirements in accordance with procedures.</a:t>
            </a:r>
          </a:p>
          <a:p>
            <a:endParaRPr lang="en-US" sz="4300" dirty="0"/>
          </a:p>
          <a:p>
            <a:r>
              <a:rPr lang="en-US" sz="4300" dirty="0"/>
              <a:t>LEAs and private school officials must engage in a complaint process, and if the SEA determines that the LEA has substantially failed its duty to uphold equitable services requirements under the law, then the SEA may retain funds from an LEA’s allocation to provide services directly or through a contract. The retention of funds will include the funding to directly pay the vendor, and for the IDOE’s time and effort to oversee the program at the respective private schools.</a:t>
            </a:r>
          </a:p>
          <a:p>
            <a:endParaRPr lang="en-US" sz="4300" dirty="0"/>
          </a:p>
          <a:p>
            <a:r>
              <a:rPr lang="en-US" sz="4300" dirty="0"/>
              <a:t>This RFP requests proposals for vendors that can deliver equitable services to affected private schools. Successful proposals will exist on a list maintained by the IDOE, from which the appropriate private school officials may choose from, in order to receive equitable services when an LEA has substantially failed to deliver eligible services. Once selected by a private school official through consultation, the IDOE will engage the vendor to begin services and will pay the vendor directly. The vendor may bid upon providing services, either directly or through a contract, under any or all of the programs covered by Title I and Title VIII of ESSA.</a:t>
            </a:r>
          </a:p>
          <a:p>
            <a:endParaRPr lang="en-US" sz="4000" dirty="0"/>
          </a:p>
          <a:p>
            <a:endParaRPr lang="en-US" sz="4000" dirty="0" smtClean="0"/>
          </a:p>
          <a:p>
            <a:pPr marL="0" indent="0">
              <a:buNone/>
            </a:pPr>
            <a:endParaRPr lang="en-US" sz="4000" dirty="0">
              <a:latin typeface="Garamond" panose="02020404030301010803" pitchFamily="18" charset="0"/>
            </a:endParaRP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D)</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954</TotalTime>
  <Words>1930</Words>
  <Application>Microsoft Office PowerPoint</Application>
  <PresentationFormat>On-screen Show (4:3)</PresentationFormat>
  <Paragraphs>299</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Courier</vt:lpstr>
      <vt:lpstr>Garamond</vt:lpstr>
      <vt:lpstr>Times New Roman</vt:lpstr>
      <vt:lpstr>Office Theme</vt:lpstr>
      <vt:lpstr>Indiana Department of Administration On Behalf Of Indiana Department of Education  Request for Service 19-083 Equitable Services   Pre-Proposal Conference  March 19th, 2019 @1 :30 PM   Teresa Deaton-Reese, IDOA Procurement</vt:lpstr>
      <vt:lpstr>Agenda</vt:lpstr>
      <vt:lpstr>General Information</vt:lpstr>
      <vt:lpstr>Purpose of the RFP</vt:lpstr>
      <vt:lpstr>Term of the Contract</vt:lpstr>
      <vt:lpstr>Key Dates</vt:lpstr>
      <vt:lpstr>Scope of Work </vt:lpstr>
      <vt:lpstr>Business Proposal (Attachment D)</vt:lpstr>
      <vt:lpstr>Technical Proposal (Attachment E)</vt:lpstr>
      <vt:lpstr>Cost Proposal (Attachment C)</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IDOA Subcontractor Scoring</vt:lpstr>
      <vt:lpstr>Indiana Veteran Owned Small Business</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178</cp:revision>
  <cp:lastPrinted>2018-11-27T16:42:06Z</cp:lastPrinted>
  <dcterms:created xsi:type="dcterms:W3CDTF">2013-01-16T19:20:36Z</dcterms:created>
  <dcterms:modified xsi:type="dcterms:W3CDTF">2019-03-19T13:37:55Z</dcterms:modified>
</cp:coreProperties>
</file>