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63" r:id="rId3"/>
    <p:sldId id="257" r:id="rId4"/>
    <p:sldId id="262" r:id="rId5"/>
    <p:sldId id="261" r:id="rId6"/>
    <p:sldId id="260" r:id="rId7"/>
    <p:sldId id="286" r:id="rId8"/>
    <p:sldId id="259" r:id="rId9"/>
    <p:sldId id="258" r:id="rId10"/>
    <p:sldId id="268" r:id="rId11"/>
    <p:sldId id="287" r:id="rId12"/>
    <p:sldId id="266" r:id="rId13"/>
    <p:sldId id="265" r:id="rId14"/>
    <p:sldId id="332" r:id="rId15"/>
    <p:sldId id="333" r:id="rId16"/>
    <p:sldId id="334" r:id="rId17"/>
    <p:sldId id="335" r:id="rId18"/>
    <p:sldId id="336" r:id="rId19"/>
    <p:sldId id="337" r:id="rId20"/>
    <p:sldId id="338" r:id="rId21"/>
    <p:sldId id="339" r:id="rId22"/>
    <p:sldId id="331" r:id="rId23"/>
    <p:sldId id="340" r:id="rId24"/>
    <p:sldId id="330" r:id="rId25"/>
    <p:sldId id="271" r:id="rId26"/>
    <p:sldId id="270" r:id="rId27"/>
    <p:sldId id="269" r:id="rId28"/>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Alex Fish" initials="AF" lastIdx="20" clrIdx="1">
    <p:extLst>
      <p:ext uri="{19B8F6BF-5375-455C-9EA6-DF929625EA0E}">
        <p15:presenceInfo xmlns:p15="http://schemas.microsoft.com/office/powerpoint/2012/main" userId="452f713061cd29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63" autoAdjust="0"/>
    <p:restoredTop sz="94717" autoAdjust="0"/>
  </p:normalViewPr>
  <p:slideViewPr>
    <p:cSldViewPr>
      <p:cViewPr varScale="1">
        <p:scale>
          <a:sx n="84" d="100"/>
          <a:sy n="84" d="100"/>
        </p:scale>
        <p:origin x="145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A2B56799-8289-4B71-B87A-D2B874682CB3}" type="datetimeFigureOut">
              <a:rPr lang="en-US" smtClean="0"/>
              <a:t>3/14/2019</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192B2CB-DEC6-4DA6-850A-00A64D5603CB}" type="slidenum">
              <a:rPr lang="en-US" smtClean="0"/>
              <a:t>‹#›</a:t>
            </a:fld>
            <a:endParaRPr lang="en-US"/>
          </a:p>
        </p:txBody>
      </p:sp>
    </p:spTree>
    <p:extLst>
      <p:ext uri="{BB962C8B-B14F-4D97-AF65-F5344CB8AC3E}">
        <p14:creationId xmlns:p14="http://schemas.microsoft.com/office/powerpoint/2010/main" val="113044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92B2CB-DEC6-4DA6-850A-00A64D5603CB}" type="slidenum">
              <a:rPr lang="en-US" smtClean="0"/>
              <a:t>1</a:t>
            </a:fld>
            <a:endParaRPr lang="en-US"/>
          </a:p>
        </p:txBody>
      </p:sp>
    </p:spTree>
    <p:extLst>
      <p:ext uri="{BB962C8B-B14F-4D97-AF65-F5344CB8AC3E}">
        <p14:creationId xmlns:p14="http://schemas.microsoft.com/office/powerpoint/2010/main" val="219708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3562098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17</a:t>
            </a:fld>
            <a:endParaRPr lang="en-US" dirty="0"/>
          </a:p>
        </p:txBody>
      </p:sp>
    </p:spTree>
    <p:extLst>
      <p:ext uri="{BB962C8B-B14F-4D97-AF65-F5344CB8AC3E}">
        <p14:creationId xmlns:p14="http://schemas.microsoft.com/office/powerpoint/2010/main" val="1097562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18</a:t>
            </a:fld>
            <a:endParaRPr lang="en-US" dirty="0"/>
          </a:p>
        </p:txBody>
      </p:sp>
    </p:spTree>
    <p:extLst>
      <p:ext uri="{BB962C8B-B14F-4D97-AF65-F5344CB8AC3E}">
        <p14:creationId xmlns:p14="http://schemas.microsoft.com/office/powerpoint/2010/main" val="4167869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253817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BCE818-BD21-41AF-8E8E-E243845CBED1}" type="datetime1">
              <a:rPr lang="en-US" smtClean="0"/>
              <a:t>3/14/2019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010400"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6CEF18-0DE6-4BB3-A6C6-3B2C1F70ED53}" type="datetime1">
              <a:rPr lang="en-US" smtClean="0"/>
              <a:t>3/14/2019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9E4A-3A37-486E-9E27-D9C5FC5790C6}" type="datetime1">
              <a:rPr lang="en-US" smtClean="0"/>
              <a:t>3/14/2019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88A1D2-9958-46B2-A10D-38E92C4F9DF0}" type="datetime1">
              <a:rPr lang="en-US" smtClean="0"/>
              <a:t>3/14/2019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82097"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E19B1F-8E78-4913-919A-9BBBB82AFDB1}" type="datetime1">
              <a:rPr lang="en-US" smtClean="0"/>
              <a:t>3/14/2019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918B30-A53F-4E77-9DE6-B8DAD64382AB}" type="datetime1">
              <a:rPr lang="en-US" smtClean="0"/>
              <a:t>3/14/2019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BFE05-0C17-44A2-B20D-545A3EF1E54B}" type="datetime1">
              <a:rPr lang="en-US" smtClean="0"/>
              <a:t>3/14/2019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62EA6E-4728-481A-AA0D-D1E3D138F965}" type="datetime1">
              <a:rPr lang="en-US" smtClean="0"/>
              <a:t>3/14/2019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5C271-66BB-4758-888C-72F8209FAF03}" type="datetime1">
              <a:rPr lang="en-US" smtClean="0"/>
              <a:t>3/14/2019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900C2-A5C1-4C72-9F9D-040361641096}" type="datetime1">
              <a:rPr lang="en-US" smtClean="0"/>
              <a:t>3/14/2019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C5520-20D7-41C6-95BB-CCA472AA14BE}" type="datetime1">
              <a:rPr lang="en-US" smtClean="0"/>
              <a:t>3/14/2019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53B15-5BD4-4CCA-B917-93C36F70983C}" type="datetime1">
              <a:rPr lang="en-US" smtClean="0"/>
              <a:t>3/14/2019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www.in.gov/idoa/mwbe/payaudit.htm"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www.in.gov/idoa/3106.htm" TargetMode="External"/><Relationship Id="rId3" Type="http://schemas.openxmlformats.org/officeDocument/2006/relationships/hyperlink" Target="http://www.in.gov/idoa/2788.htm" TargetMode="External"/><Relationship Id="rId7" Type="http://schemas.openxmlformats.org/officeDocument/2006/relationships/hyperlink" Target="http://www.in.gov/so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idoa/2464.htm" TargetMode="External"/><Relationship Id="rId11" Type="http://schemas.openxmlformats.org/officeDocument/2006/relationships/hyperlink" Target="http://www.in.gov/idoa/2354.htm" TargetMode="External"/><Relationship Id="rId5" Type="http://schemas.openxmlformats.org/officeDocument/2006/relationships/hyperlink" Target="http://www.in.gov/idoa/2467.htm" TargetMode="External"/><Relationship Id="rId10" Type="http://schemas.openxmlformats.org/officeDocument/2006/relationships/hyperlink" Target="http://www.in.gov/idoa/2862.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859723"/>
            <a:ext cx="7772400" cy="4339650"/>
          </a:xfrm>
          <a:prstGeom prst="rect">
            <a:avLst/>
          </a:prstGeom>
          <a:noFill/>
          <a:ln w="9525">
            <a:noFill/>
            <a:miter lim="800000"/>
            <a:headEnd/>
            <a:tailEnd/>
          </a:ln>
        </p:spPr>
        <p:txBody>
          <a:bodyPr wrap="square">
            <a:spAutoFit/>
          </a:bodyPr>
          <a:lstStyle/>
          <a:p>
            <a:r>
              <a:rPr lang="en-US" sz="2400" b="1" dirty="0">
                <a:latin typeface="Garamond" pitchFamily="18" charset="0"/>
                <a:cs typeface="Times New Roman" pitchFamily="18" charset="0"/>
              </a:rPr>
              <a:t>Indiana Department of Administration</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On Behalf </a:t>
            </a:r>
            <a:r>
              <a:rPr lang="en-US" sz="2400" b="1" dirty="0" smtClean="0">
                <a:latin typeface="Garamond" pitchFamily="18" charset="0"/>
                <a:cs typeface="Times New Roman" pitchFamily="18" charset="0"/>
              </a:rPr>
              <a:t>Of</a:t>
            </a: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400" b="1" dirty="0" smtClean="0">
                <a:latin typeface="Garamond" pitchFamily="18" charset="0"/>
                <a:cs typeface="Times New Roman" pitchFamily="18" charset="0"/>
              </a:rPr>
              <a:t>Indiana Department of Education</a:t>
            </a:r>
            <a:br>
              <a:rPr lang="en-US" sz="2400" b="1" dirty="0" smtClean="0">
                <a:latin typeface="Garamond" pitchFamily="18" charset="0"/>
                <a:cs typeface="Times New Roman" pitchFamily="18" charset="0"/>
              </a:rPr>
            </a:b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a:t>
            </a:r>
            <a:r>
              <a:rPr lang="en-US" sz="2000" b="1" dirty="0" smtClean="0">
                <a:latin typeface="Garamond" pitchFamily="18" charset="0"/>
                <a:cs typeface="Times New Roman" pitchFamily="18" charset="0"/>
              </a:rPr>
              <a:t>Service 19-082</a:t>
            </a:r>
            <a:r>
              <a:rPr lang="en-US" sz="2000" b="1" dirty="0">
                <a:latin typeface="Garamond" pitchFamily="18" charset="0"/>
                <a:cs typeface="Times New Roman" pitchFamily="18" charset="0"/>
              </a:rPr>
              <a:t/>
            </a:r>
            <a:br>
              <a:rPr lang="en-US" sz="2000" b="1" dirty="0">
                <a:latin typeface="Garamond" pitchFamily="18" charset="0"/>
                <a:cs typeface="Times New Roman" pitchFamily="18" charset="0"/>
              </a:rPr>
            </a:br>
            <a:r>
              <a:rPr lang="en-US" sz="2000" b="1" dirty="0" smtClean="0"/>
              <a:t>Mental </a:t>
            </a:r>
            <a:r>
              <a:rPr lang="en-US" sz="2000" b="1" dirty="0"/>
              <a:t>Health and Social-Emotional Coaching Model</a:t>
            </a:r>
            <a:r>
              <a:rPr lang="en-US" sz="2000" dirty="0"/>
              <a:t/>
            </a:r>
            <a:br>
              <a:rPr lang="en-US" sz="2000" dirty="0"/>
            </a:br>
            <a:r>
              <a:rPr lang="en-US" sz="2000" b="1" dirty="0" smtClean="0">
                <a:latin typeface="Garamond" pitchFamily="18" charset="0"/>
                <a:cs typeface="Times New Roman" pitchFamily="18" charset="0"/>
              </a:rPr>
              <a:t/>
            </a:r>
            <a:br>
              <a:rPr lang="en-US" sz="2000" b="1" dirty="0" smtClean="0">
                <a:latin typeface="Garamond" pitchFamily="18" charset="0"/>
                <a:cs typeface="Times New Roman" pitchFamily="18" charset="0"/>
              </a:rPr>
            </a:b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r>
              <a:rPr lang="en-US" sz="2000" dirty="0">
                <a:latin typeface="Garamond" pitchFamily="18" charset="0"/>
                <a:cs typeface="Times New Roman" pitchFamily="18" charset="0"/>
              </a:rPr>
              <a:t/>
            </a:r>
            <a:br>
              <a:rPr lang="en-US" sz="2000" dirty="0">
                <a:latin typeface="Garamond" pitchFamily="18" charset="0"/>
                <a:cs typeface="Times New Roman" pitchFamily="18" charset="0"/>
              </a:rPr>
            </a:br>
            <a:r>
              <a:rPr lang="en-US" sz="2000" dirty="0" smtClean="0">
                <a:latin typeface="Garamond" pitchFamily="18" charset="0"/>
                <a:cs typeface="Times New Roman" pitchFamily="18" charset="0"/>
              </a:rPr>
              <a:t>March 14, 2019</a:t>
            </a:r>
            <a:r>
              <a:rPr lang="en-US" sz="2000" dirty="0">
                <a:latin typeface="Garamond" pitchFamily="18" charset="0"/>
                <a:cs typeface="Times New Roman" pitchFamily="18" charset="0"/>
              </a:rPr>
              <a:t> </a:t>
            </a:r>
            <a:r>
              <a:rPr lang="en-US" sz="2000" dirty="0" smtClean="0">
                <a:latin typeface="Garamond" pitchFamily="18" charset="0"/>
                <a:cs typeface="Times New Roman" pitchFamily="18" charset="0"/>
              </a:rPr>
              <a:t>@2 :30 </a:t>
            </a:r>
            <a:r>
              <a:rPr lang="en-US" sz="2000" dirty="0">
                <a:latin typeface="Garamond" pitchFamily="18" charset="0"/>
                <a:cs typeface="Times New Roman" pitchFamily="18" charset="0"/>
              </a:rPr>
              <a:t>P</a:t>
            </a:r>
            <a:r>
              <a:rPr lang="en-US" sz="2000" dirty="0" smtClean="0">
                <a:latin typeface="Garamond" pitchFamily="18" charset="0"/>
                <a:cs typeface="Times New Roman" pitchFamily="18" charset="0"/>
              </a:rPr>
              <a:t>M</a:t>
            </a: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Teresa Deaton-Reese, IDOA Procurement</a:t>
            </a:r>
            <a:endParaRPr lang="en-US" sz="2000" dirty="0">
              <a:latin typeface="Garamond" pitchFamily="18" charset="0"/>
              <a:cs typeface="Times New Roman" pitchFamily="18" charset="0"/>
            </a:endParaRPr>
          </a:p>
        </p:txBody>
      </p:sp>
      <p:sp>
        <p:nvSpPr>
          <p:cNvPr id="3" name="Slide Number Placeholder 2">
            <a:extLst>
              <a:ext uri="{FF2B5EF4-FFF2-40B4-BE49-F238E27FC236}">
                <a16:creationId xmlns="" xmlns:a16="http://schemas.microsoft.com/office/drawing/2014/main" id="{F0A075BF-C863-4DE0-8642-301C1B4FECEF}"/>
              </a:ext>
            </a:extLst>
          </p:cNvPr>
          <p:cNvSpPr>
            <a:spLocks noGrp="1"/>
          </p:cNvSpPr>
          <p:nvPr>
            <p:ph type="sldNum" sz="quarter" idx="12"/>
          </p:nvPr>
        </p:nvSpPr>
        <p:spPr/>
        <p:txBody>
          <a:bodyPr/>
          <a:lstStyle/>
          <a:p>
            <a:fld id="{97FBE726-DBFE-42C8-9E3A-ACED5DC5B2D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p:txBody>
          <a:bodyPr>
            <a:normAutofit fontScale="55000" lnSpcReduction="20000"/>
          </a:bodyPr>
          <a:lstStyle/>
          <a:p>
            <a:pPr marL="0" indent="0">
              <a:spcAft>
                <a:spcPts val="1200"/>
              </a:spcAft>
              <a:buNone/>
            </a:pPr>
            <a:r>
              <a:rPr lang="en-US" sz="2900" dirty="0"/>
              <a:t>Please complete the template provided for the Cost Proposal by populating ONLY the yellow shaded cells. </a:t>
            </a:r>
            <a:endParaRPr lang="en-US" sz="2900" dirty="0" smtClean="0"/>
          </a:p>
          <a:p>
            <a:r>
              <a:rPr lang="en-US" sz="2800" b="1" dirty="0"/>
              <a:t>30 </a:t>
            </a:r>
            <a:r>
              <a:rPr lang="en-US" sz="2800" dirty="0"/>
              <a:t>available points (plus 5 bonus pts available)</a:t>
            </a:r>
          </a:p>
          <a:p>
            <a:r>
              <a:rPr lang="en-US" sz="2800" dirty="0"/>
              <a:t> </a:t>
            </a:r>
          </a:p>
          <a:p>
            <a:r>
              <a:rPr lang="en-US" sz="2800" dirty="0"/>
              <a:t> </a:t>
            </a:r>
          </a:p>
          <a:p>
            <a:r>
              <a:rPr lang="en-US" sz="2800" dirty="0"/>
              <a:t>Price will be measured against the State’s baseline cost for this scope of work.  The cost that the State is currently paying or its best estimate will constitute the baseline cost.  Cost scoring points will be assigned as follows: </a:t>
            </a:r>
          </a:p>
          <a:p>
            <a:pPr lvl="0"/>
            <a:r>
              <a:rPr lang="en-US" sz="2800" dirty="0"/>
              <a:t>Respondents who meet the State’s current baseline cost will receive zero (0) cost points.</a:t>
            </a:r>
          </a:p>
          <a:p>
            <a:pPr lvl="0"/>
            <a:r>
              <a:rPr lang="en-US" sz="2800" dirty="0"/>
              <a:t>Respondents who propose a decrease to the State’s current costs will receive positive points at the same rate as bid increasing cost. </a:t>
            </a:r>
          </a:p>
          <a:p>
            <a:pPr lvl="0"/>
            <a:r>
              <a:rPr lang="en-US" sz="2800" dirty="0"/>
              <a:t>Respondents who propose an increase to the State’s current cost will receive negative points at the same rate as bid lowering cost. </a:t>
            </a:r>
          </a:p>
          <a:p>
            <a:pPr lvl="0"/>
            <a:r>
              <a:rPr lang="en-US" sz="2800" dirty="0"/>
              <a:t>Respondents who propose a 10% decrease to the State’s current baseline cost will receive all of the available cost points.</a:t>
            </a:r>
          </a:p>
          <a:p>
            <a:pPr lvl="0"/>
            <a:r>
              <a:rPr lang="en-US" sz="2800" dirty="0"/>
              <a:t>If multiple Respondents decrease costs below 10% of the current baseline, an additional 5 points will be added to the Respondent proposing the lowest cost to the State.</a:t>
            </a:r>
          </a:p>
        </p:txBody>
      </p:sp>
      <p:sp>
        <p:nvSpPr>
          <p:cNvPr id="6" name="Title 1"/>
          <p:cNvSpPr>
            <a:spLocks noGrp="1"/>
          </p:cNvSpPr>
          <p:nvPr>
            <p:ph type="title"/>
          </p:nvPr>
        </p:nvSpPr>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a:t>
            </a:r>
            <a:r>
              <a:rPr lang="en-US" sz="2400" dirty="0" smtClean="0">
                <a:latin typeface="Garamond" pitchFamily="18" charset="0"/>
              </a:rPr>
              <a:t>C)</a:t>
            </a:r>
            <a:endParaRPr lang="en-US" dirty="0">
              <a:latin typeface="Garamond" pitchFamily="18" charset="0"/>
            </a:endParaRPr>
          </a:p>
        </p:txBody>
      </p:sp>
      <p:sp>
        <p:nvSpPr>
          <p:cNvPr id="3" name="Slide Number Placeholder 2">
            <a:extLst>
              <a:ext uri="{FF2B5EF4-FFF2-40B4-BE49-F238E27FC236}">
                <a16:creationId xmlns="" xmlns:a16="http://schemas.microsoft.com/office/drawing/2014/main" id="{CAB3EDA3-955D-4FDC-BEBE-FF97CB0D53A5}"/>
              </a:ext>
            </a:extLst>
          </p:cNvPr>
          <p:cNvSpPr>
            <a:spLocks noGrp="1"/>
          </p:cNvSpPr>
          <p:nvPr>
            <p:ph type="sldNum" sz="quarter" idx="12"/>
          </p:nvPr>
        </p:nvSpPr>
        <p:spPr/>
        <p:txBody>
          <a:bodyPr/>
          <a:lstStyle/>
          <a:p>
            <a:fld id="{97FBE726-DBFE-42C8-9E3A-ACED5DC5B2D0}"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When submitting your response, please create a separate electronic folder for each component to which you are responding.  This folder should contain all of the pertinent files for only that component, i.e., MWBE forms, Transmittal Letter, Business Proposal, etc.</a:t>
            </a:r>
            <a:endParaRPr lang="en-US" sz="2400" dirty="0">
              <a:latin typeface="Garamond" panose="02020404030301010803" pitchFamily="18" charset="0"/>
            </a:endParaRPr>
          </a:p>
        </p:txBody>
      </p:sp>
      <p:sp>
        <p:nvSpPr>
          <p:cNvPr id="3" name="Slide Number Placeholder 2">
            <a:extLst>
              <a:ext uri="{FF2B5EF4-FFF2-40B4-BE49-F238E27FC236}">
                <a16:creationId xmlns="" xmlns:a16="http://schemas.microsoft.com/office/drawing/2014/main" id="{E1D89510-3D3A-40A7-B366-38221B5DC3FD}"/>
              </a:ext>
            </a:extLst>
          </p:cNvPr>
          <p:cNvSpPr>
            <a:spLocks noGrp="1"/>
          </p:cNvSpPr>
          <p:nvPr>
            <p:ph type="sldNum" sz="quarter" idx="12"/>
          </p:nvPr>
        </p:nvSpPr>
        <p:spPr/>
        <p:txBody>
          <a:bodyPr/>
          <a:lstStyle/>
          <a:p>
            <a:fld id="{97FBE726-DBFE-42C8-9E3A-ACED5DC5B2D0}" type="slidenum">
              <a:rPr lang="en-US" smtClean="0"/>
              <a:pPr/>
              <a:t>11</a:t>
            </a:fld>
            <a:endParaRPr lang="en-US" dirty="0"/>
          </a:p>
        </p:txBody>
      </p:sp>
    </p:spTree>
    <p:extLst>
      <p:ext uri="{BB962C8B-B14F-4D97-AF65-F5344CB8AC3E}">
        <p14:creationId xmlns:p14="http://schemas.microsoft.com/office/powerpoint/2010/main" val="2832974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lstStyle/>
          <a:p>
            <a:pPr eaLnBrk="1" hangingPunct="1"/>
            <a:r>
              <a:rPr lang="en-US" sz="2800" dirty="0">
                <a:latin typeface="Garamond" pitchFamily="18" charset="0"/>
              </a:rPr>
              <a:t>Attachment </a:t>
            </a:r>
            <a:r>
              <a:rPr lang="en-US" sz="2800" dirty="0" smtClean="0">
                <a:latin typeface="Garamond" pitchFamily="18" charset="0"/>
              </a:rPr>
              <a:t>C </a:t>
            </a:r>
            <a:r>
              <a:rPr lang="en-US" sz="2800" dirty="0">
                <a:latin typeface="Garamond" pitchFamily="18" charset="0"/>
              </a:rPr>
              <a:t>(Cost Proposal) must be returned in Excel</a:t>
            </a:r>
          </a:p>
          <a:p>
            <a:pPr eaLnBrk="1" hangingPunct="1"/>
            <a:r>
              <a:rPr lang="en-US" sz="2800" dirty="0">
                <a:latin typeface="Garamond" pitchFamily="18" charset="0"/>
              </a:rPr>
              <a:t>Use the templates provided for all answers</a:t>
            </a:r>
          </a:p>
          <a:p>
            <a:pPr eaLnBrk="1" hangingPunct="1"/>
            <a:r>
              <a:rPr lang="en-US" sz="2800" dirty="0">
                <a:latin typeface="Garamond" pitchFamily="18" charset="0"/>
              </a:rPr>
              <a:t>Do not alter templates</a:t>
            </a:r>
          </a:p>
          <a:p>
            <a:r>
              <a:rPr lang="en-US" sz="2800" dirty="0">
                <a:latin typeface="Garamond" pitchFamily="18" charset="0"/>
              </a:rPr>
              <a:t>Submit all questions using template provided via email using the Q&amp;A Template (Attachment F</a:t>
            </a:r>
            <a:r>
              <a:rPr lang="en-US" sz="2800" dirty="0" smtClean="0">
                <a:latin typeface="Garamond" pitchFamily="18" charset="0"/>
              </a:rPr>
              <a:t>) </a:t>
            </a:r>
            <a:r>
              <a:rPr lang="en-US" sz="2800" dirty="0">
                <a:latin typeface="Garamond" pitchFamily="18" charset="0"/>
              </a:rPr>
              <a:t>to rfp@idoa.IN.gov	</a:t>
            </a:r>
          </a:p>
          <a:p>
            <a:pPr eaLnBrk="1" hangingPunct="1"/>
            <a:endParaRPr lang="en-US" sz="2800" dirty="0">
              <a:latin typeface="Garamond" pitchFamily="18" charset="0"/>
            </a:endParaRPr>
          </a:p>
          <a:p>
            <a:pPr eaLnBrk="1" hangingPunct="1">
              <a:buFontTx/>
              <a:buNone/>
            </a:pPr>
            <a:r>
              <a:rPr lang="en-US" sz="2800" dirty="0">
                <a:latin typeface="Garamond" pitchFamily="18" charset="0"/>
              </a:rPr>
              <a:t>	</a:t>
            </a:r>
          </a:p>
        </p:txBody>
      </p:sp>
      <p:sp>
        <p:nvSpPr>
          <p:cNvPr id="3" name="Slide Number Placeholder 2">
            <a:extLst>
              <a:ext uri="{FF2B5EF4-FFF2-40B4-BE49-F238E27FC236}">
                <a16:creationId xmlns="" xmlns:a16="http://schemas.microsoft.com/office/drawing/2014/main" id="{6A86ED43-EE69-421E-8CD2-4DB018356A2D}"/>
              </a:ext>
            </a:extLst>
          </p:cNvPr>
          <p:cNvSpPr>
            <a:spLocks noGrp="1"/>
          </p:cNvSpPr>
          <p:nvPr>
            <p:ph type="sldNum" sz="quarter" idx="12"/>
          </p:nvPr>
        </p:nvSpPr>
        <p:spPr/>
        <p:txBody>
          <a:bodyPr/>
          <a:lstStyle/>
          <a:p>
            <a:fld id="{97FBE726-DBFE-42C8-9E3A-ACED5DC5B2D0}"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62271"/>
            <a:ext cx="8229600" cy="1143000"/>
          </a:xfrm>
        </p:spPr>
        <p:txBody>
          <a:bodyPr/>
          <a:lstStyle/>
          <a:p>
            <a:pPr eaLnBrk="1" hangingPunct="1"/>
            <a:r>
              <a:rPr lang="en-US" b="1" dirty="0">
                <a:latin typeface="Garamond" pitchFamily="18" charset="0"/>
              </a:rPr>
              <a:t>Proposal Evaluation</a:t>
            </a:r>
          </a:p>
        </p:txBody>
      </p:sp>
      <p:sp>
        <p:nvSpPr>
          <p:cNvPr id="10" name="TextBox 9"/>
          <p:cNvSpPr txBox="1"/>
          <p:nvPr/>
        </p:nvSpPr>
        <p:spPr>
          <a:xfrm>
            <a:off x="2476500" y="858286"/>
            <a:ext cx="4191000" cy="369332"/>
          </a:xfrm>
          <a:prstGeom prst="rect">
            <a:avLst/>
          </a:prstGeom>
          <a:noFill/>
        </p:spPr>
        <p:txBody>
          <a:bodyPr wrap="square" rtlCol="0">
            <a:spAutoFit/>
          </a:bodyPr>
          <a:lstStyle/>
          <a:p>
            <a:pPr algn="ctr"/>
            <a:r>
              <a:rPr lang="en-US" b="1" i="1" dirty="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3735669258"/>
              </p:ext>
            </p:extLst>
          </p:nvPr>
        </p:nvGraphicFramePr>
        <p:xfrm>
          <a:off x="90351" y="1245986"/>
          <a:ext cx="8963297" cy="3096416"/>
        </p:xfrm>
        <a:graphic>
          <a:graphicData uri="http://schemas.openxmlformats.org/drawingml/2006/table">
            <a:tbl>
              <a:tblPr/>
              <a:tblGrid>
                <a:gridCol w="6477001">
                  <a:extLst>
                    <a:ext uri="{9D8B030D-6E8A-4147-A177-3AD203B41FA5}">
                      <a16:colId xmlns="" xmlns:a16="http://schemas.microsoft.com/office/drawing/2014/main" val="20000"/>
                    </a:ext>
                  </a:extLst>
                </a:gridCol>
                <a:gridCol w="2486296">
                  <a:extLst>
                    <a:ext uri="{9D8B030D-6E8A-4147-A177-3AD203B41FA5}">
                      <a16:colId xmlns="" xmlns:a16="http://schemas.microsoft.com/office/drawing/2014/main" val="20001"/>
                    </a:ext>
                  </a:extLst>
                </a:gridCol>
              </a:tblGrid>
              <a:tr h="262734">
                <a:tc>
                  <a:txBody>
                    <a:bodyPr/>
                    <a:lstStyle/>
                    <a:p>
                      <a:pPr marL="0" marR="0" algn="ctr">
                        <a:spcBef>
                          <a:spcPts val="0"/>
                        </a:spcBef>
                        <a:spcAft>
                          <a:spcPts val="0"/>
                        </a:spcAft>
                      </a:pPr>
                      <a:r>
                        <a:rPr lang="en-US" sz="1600" b="1" dirty="0">
                          <a:latin typeface="Garamond"/>
                          <a:ea typeface="Times New Roman"/>
                          <a:cs typeface="Calibri"/>
                        </a:rPr>
                        <a:t>Criteria</a:t>
                      </a:r>
                      <a:endParaRPr lang="en-US" sz="1600" b="1"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dirty="0">
                          <a:latin typeface="Garamond"/>
                          <a:ea typeface="Times New Roman"/>
                          <a:cs typeface="Calibri"/>
                        </a:rPr>
                        <a:t>Points</a:t>
                      </a:r>
                      <a:endParaRPr lang="en-US" sz="1600" b="1" dirty="0">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0000"/>
                  </a:ext>
                </a:extLst>
              </a:tr>
              <a:tr h="262734">
                <a:tc>
                  <a:txBody>
                    <a:bodyPr/>
                    <a:lstStyle/>
                    <a:p>
                      <a:pPr marL="342900" marR="0" lvl="0" indent="-342900">
                        <a:spcBef>
                          <a:spcPts val="0"/>
                        </a:spcBef>
                        <a:spcAft>
                          <a:spcPts val="0"/>
                        </a:spcAft>
                        <a:buFont typeface="+mj-lt"/>
                        <a:buAutoNum type="arabicPeriod"/>
                      </a:pPr>
                      <a:r>
                        <a:rPr lang="en-US" sz="1600" b="1" spc="-10" dirty="0">
                          <a:solidFill>
                            <a:schemeClr val="tx1"/>
                          </a:solidFill>
                          <a:latin typeface="Garamond"/>
                          <a:ea typeface="Times New Roman"/>
                          <a:cs typeface="Calibri"/>
                        </a:rPr>
                        <a:t>Adherence to Mandatory Requirements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Pass/Fail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1"/>
                  </a:ext>
                </a:extLst>
              </a:tr>
              <a:tr h="328733">
                <a:tc>
                  <a:txBody>
                    <a:bodyPr/>
                    <a:lstStyle/>
                    <a:p>
                      <a:pPr marL="342900" marR="0" lvl="0" indent="-342900">
                        <a:spcBef>
                          <a:spcPts val="0"/>
                        </a:spcBef>
                        <a:spcAft>
                          <a:spcPts val="0"/>
                        </a:spcAft>
                        <a:buFont typeface="+mj-lt"/>
                        <a:buAutoNum type="arabicPeriod" startAt="2"/>
                      </a:pPr>
                      <a:r>
                        <a:rPr lang="en-US" sz="1600" b="1" dirty="0">
                          <a:solidFill>
                            <a:schemeClr val="tx1"/>
                          </a:solidFill>
                          <a:latin typeface="Garamond"/>
                          <a:ea typeface="Times New Roman"/>
                          <a:cs typeface="Calibri"/>
                        </a:rPr>
                        <a:t>Management Assessment/Quality (Business and Technical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60 </a:t>
                      </a:r>
                      <a:r>
                        <a:rPr lang="en-US" sz="1600" b="1" kern="1200" dirty="0">
                          <a:solidFill>
                            <a:schemeClr val="tx1"/>
                          </a:solidFill>
                          <a:latin typeface="Garamond"/>
                          <a:ea typeface="Times New Roman"/>
                          <a:cs typeface="Calibri"/>
                        </a:rPr>
                        <a:t>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2"/>
                  </a:ext>
                </a:extLst>
              </a:tr>
              <a:tr h="218735">
                <a:tc>
                  <a:txBody>
                    <a:bodyPr/>
                    <a:lstStyle/>
                    <a:p>
                      <a:pPr marL="342900" marR="0" lvl="0" indent="-342900">
                        <a:spcBef>
                          <a:spcPts val="0"/>
                        </a:spcBef>
                        <a:spcAft>
                          <a:spcPts val="0"/>
                        </a:spcAft>
                        <a:buFont typeface="+mj-lt"/>
                        <a:buAutoNum type="arabicPeriod" startAt="3"/>
                      </a:pPr>
                      <a:r>
                        <a:rPr lang="en-US" sz="1600" b="1" dirty="0">
                          <a:solidFill>
                            <a:schemeClr val="tx1"/>
                          </a:solidFill>
                          <a:latin typeface="Garamond"/>
                          <a:ea typeface="Times New Roman"/>
                          <a:cs typeface="Calibri"/>
                        </a:rPr>
                        <a:t>Cost (Cost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30 </a:t>
                      </a:r>
                      <a:r>
                        <a:rPr lang="en-US" sz="1600" b="1" kern="1200" dirty="0">
                          <a:solidFill>
                            <a:schemeClr val="tx1"/>
                          </a:solidFill>
                          <a:latin typeface="Garamond"/>
                          <a:ea typeface="Times New Roman"/>
                          <a:cs typeface="Calibri"/>
                        </a:rPr>
                        <a:t>available </a:t>
                      </a:r>
                      <a:r>
                        <a:rPr lang="en-US" sz="1600" b="1" kern="1200" dirty="0" smtClean="0">
                          <a:solidFill>
                            <a:schemeClr val="tx1"/>
                          </a:solidFill>
                          <a:latin typeface="Garamond"/>
                          <a:ea typeface="Times New Roman"/>
                          <a:cs typeface="Calibri"/>
                        </a:rPr>
                        <a:t>points (5 bonus point available)</a:t>
                      </a:r>
                      <a:endParaRPr lang="en-US" sz="1600" b="1" kern="1200" dirty="0">
                        <a:solidFill>
                          <a:schemeClr val="tx1"/>
                        </a:solidFill>
                        <a:latin typeface="Garamond"/>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3"/>
                  </a:ext>
                </a:extLst>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a:ea typeface="Times New Roman"/>
                          <a:cs typeface="Calibri"/>
                        </a:rPr>
                        <a:t>4. Minority </a:t>
                      </a:r>
                      <a:r>
                        <a:rPr lang="en-US" sz="1600" b="1" dirty="0">
                          <a:solidFill>
                            <a:schemeClr val="tx1"/>
                          </a:solidFill>
                          <a:latin typeface="Garamond"/>
                          <a:ea typeface="Times New Roman"/>
                          <a:cs typeface="Calibri"/>
                        </a:rPr>
                        <a:t>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600" b="1" dirty="0" smtClean="0">
                          <a:latin typeface="Garamond" panose="02020404030301010803" pitchFamily="18" charset="0"/>
                        </a:rPr>
                        <a:t>5</a:t>
                      </a:r>
                      <a:r>
                        <a:rPr lang="en-US" sz="1600" b="1" baseline="0" dirty="0" smtClean="0">
                          <a:latin typeface="Garamond" panose="02020404030301010803" pitchFamily="18" charset="0"/>
                        </a:rPr>
                        <a:t> (1 bonus point is available, see Section 3.2.6</a:t>
                      </a:r>
                      <a:r>
                        <a:rPr lang="en-US" b="1" baseline="0" dirty="0" smtClean="0"/>
                        <a:t>)</a:t>
                      </a:r>
                      <a:endParaRPr lang="en-US" b="1" dirty="0"/>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6"/>
                  </a:ext>
                </a:extLst>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a:ea typeface="Times New Roman"/>
                          <a:cs typeface="Calibri"/>
                        </a:rPr>
                        <a:t>5.</a:t>
                      </a:r>
                      <a:r>
                        <a:rPr lang="en-US" sz="1600" b="1" baseline="0" dirty="0" smtClean="0">
                          <a:solidFill>
                            <a:schemeClr val="tx1"/>
                          </a:solidFill>
                          <a:latin typeface="Garamond"/>
                          <a:ea typeface="Times New Roman"/>
                          <a:cs typeface="Calibri"/>
                        </a:rPr>
                        <a:t> </a:t>
                      </a:r>
                      <a:r>
                        <a:rPr lang="en-US" sz="1600" b="1" dirty="0" smtClean="0">
                          <a:solidFill>
                            <a:schemeClr val="tx1"/>
                          </a:solidFill>
                          <a:latin typeface="Garamond"/>
                          <a:ea typeface="Times New Roman"/>
                          <a:cs typeface="Calibri"/>
                        </a:rPr>
                        <a:t>Women </a:t>
                      </a:r>
                      <a:r>
                        <a:rPr lang="en-US" sz="1600" b="1" dirty="0">
                          <a:solidFill>
                            <a:schemeClr val="tx1"/>
                          </a:solidFill>
                          <a:latin typeface="Garamond"/>
                          <a:ea typeface="Times New Roman"/>
                          <a:cs typeface="Calibri"/>
                        </a:rPr>
                        <a:t>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7"/>
                  </a:ext>
                </a:extLst>
              </a:tr>
              <a:tr h="328733">
                <a:tc>
                  <a:txBody>
                    <a:bodyPr/>
                    <a:lstStyle/>
                    <a:p>
                      <a:pPr marL="0" marR="0">
                        <a:spcBef>
                          <a:spcPts val="0"/>
                        </a:spcBef>
                        <a:spcAft>
                          <a:spcPts val="0"/>
                        </a:spcAft>
                      </a:pPr>
                      <a:r>
                        <a:rPr lang="en-US" sz="1600" b="1" dirty="0">
                          <a:solidFill>
                            <a:schemeClr val="tx1"/>
                          </a:solidFill>
                          <a:latin typeface="Garamond"/>
                          <a:ea typeface="Times New Roman"/>
                          <a:cs typeface="Calibri"/>
                        </a:rPr>
                        <a:t>Total</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100 (</a:t>
                      </a:r>
                      <a:r>
                        <a:rPr lang="en-US" sz="1600" b="1" dirty="0" smtClean="0">
                          <a:solidFill>
                            <a:schemeClr val="tx1"/>
                          </a:solidFill>
                          <a:latin typeface="Garamond"/>
                          <a:ea typeface="Times New Roman"/>
                          <a:cs typeface="Calibri"/>
                        </a:rPr>
                        <a:t>107 </a:t>
                      </a:r>
                      <a:r>
                        <a:rPr lang="en-US" sz="1600" b="1" dirty="0">
                          <a:solidFill>
                            <a:schemeClr val="tx1"/>
                          </a:solidFill>
                          <a:latin typeface="Garamond"/>
                          <a:ea typeface="Times New Roman"/>
                          <a:cs typeface="Calibri"/>
                        </a:rPr>
                        <a:t>if bonus awarded)</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9"/>
                  </a:ext>
                </a:extLst>
              </a:tr>
            </a:tbl>
          </a:graphicData>
        </a:graphic>
      </p:graphicFrame>
      <p:sp>
        <p:nvSpPr>
          <p:cNvPr id="3" name="Slide Number Placeholder 2">
            <a:extLst>
              <a:ext uri="{FF2B5EF4-FFF2-40B4-BE49-F238E27FC236}">
                <a16:creationId xmlns="" xmlns:a16="http://schemas.microsoft.com/office/drawing/2014/main" id="{CCB2BF38-04EA-4E0E-9165-9E652668136E}"/>
              </a:ext>
            </a:extLst>
          </p:cNvPr>
          <p:cNvSpPr>
            <a:spLocks noGrp="1"/>
          </p:cNvSpPr>
          <p:nvPr>
            <p:ph type="sldNum" sz="quarter" idx="12"/>
          </p:nvPr>
        </p:nvSpPr>
        <p:spPr/>
        <p:txBody>
          <a:bodyPr/>
          <a:lstStyle/>
          <a:p>
            <a:fld id="{97FBE726-DBFE-42C8-9E3A-ACED5DC5B2D0}"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Garamond" panose="02020404030301010803" pitchFamily="18" charset="0"/>
              </a:rPr>
              <a:t>Mission/Vision </a:t>
            </a:r>
          </a:p>
          <a:p>
            <a:pPr lvl="1"/>
            <a:r>
              <a:rPr lang="en-US" altLang="en-US" sz="1800" dirty="0">
                <a:latin typeface="Garamond" panose="02020404030301010803" pitchFamily="18" charset="0"/>
              </a:rPr>
              <a:t>Promote, monitor, and enforce the standards for certification of minority and women’s business enterprises.</a:t>
            </a:r>
          </a:p>
          <a:p>
            <a:pPr lvl="1"/>
            <a:r>
              <a:rPr lang="en-US" altLang="en-US" sz="1800" dirty="0">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1800" b="1" dirty="0">
                <a:latin typeface="Garamond" panose="02020404030301010803" pitchFamily="18" charset="0"/>
              </a:rPr>
              <a:t>Nondiscrimination and Antidiscrimination Laws</a:t>
            </a:r>
          </a:p>
          <a:p>
            <a:pPr lvl="1"/>
            <a:r>
              <a:rPr lang="en-US" sz="1800" dirty="0">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 xmlns:a16="http://schemas.microsoft.com/office/drawing/2014/main" id="{BE5CC863-F2AD-474B-BB0D-5CF3B58D4967}"/>
              </a:ext>
            </a:extLst>
          </p:cNvPr>
          <p:cNvSpPr>
            <a:spLocks noGrp="1"/>
          </p:cNvSpPr>
          <p:nvPr>
            <p:ph type="title"/>
          </p:nvPr>
        </p:nvSpPr>
        <p:spPr>
          <a:xfrm>
            <a:off x="190500" y="271129"/>
            <a:ext cx="8763000" cy="1143000"/>
          </a:xfrm>
        </p:spPr>
        <p:txBody>
          <a:bodyPr>
            <a:noAutofit/>
          </a:bodyPr>
          <a:lstStyle/>
          <a:p>
            <a:r>
              <a:rPr lang="en-US" sz="3200" b="1" dirty="0">
                <a:latin typeface="Garamond" panose="02020404030301010803" pitchFamily="18" charset="0"/>
              </a:rPr>
              <a:t>Minority and Women’s Business Enterprises</a:t>
            </a:r>
          </a:p>
        </p:txBody>
      </p:sp>
      <p:sp>
        <p:nvSpPr>
          <p:cNvPr id="4" name="Slide Number Placeholder 3">
            <a:extLst>
              <a:ext uri="{FF2B5EF4-FFF2-40B4-BE49-F238E27FC236}">
                <a16:creationId xmlns="" xmlns:a16="http://schemas.microsoft.com/office/drawing/2014/main" id="{232A53F3-FE15-4979-949F-392C8EAC3BA5}"/>
              </a:ext>
            </a:extLst>
          </p:cNvPr>
          <p:cNvSpPr>
            <a:spLocks noGrp="1"/>
          </p:cNvSpPr>
          <p:nvPr>
            <p:ph type="sldNum" sz="quarter" idx="12"/>
          </p:nvPr>
        </p:nvSpPr>
        <p:spPr/>
        <p:txBody>
          <a:bodyPr/>
          <a:lstStyle/>
          <a:p>
            <a:fld id="{97FBE726-DBFE-42C8-9E3A-ACED5DC5B2D0}" type="slidenum">
              <a:rPr lang="en-US" smtClean="0"/>
              <a:pPr/>
              <a:t>14</a:t>
            </a:fld>
            <a:endParaRPr lang="en-US" dirty="0"/>
          </a:p>
        </p:txBody>
      </p:sp>
    </p:spTree>
    <p:extLst>
      <p:ext uri="{BB962C8B-B14F-4D97-AF65-F5344CB8AC3E}">
        <p14:creationId xmlns:p14="http://schemas.microsoft.com/office/powerpoint/2010/main" val="2314140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200" b="1" dirty="0">
                <a:latin typeface="Garamond" panose="02020404030301010803"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latin typeface="Garamond" panose="02020404030301010803" pitchFamily="18" charset="0"/>
              </a:rPr>
              <a:t>Contact Information</a:t>
            </a:r>
          </a:p>
          <a:p>
            <a:pPr lvl="1"/>
            <a:r>
              <a:rPr lang="en-US" altLang="en-US" sz="1800" dirty="0">
                <a:latin typeface="Garamond" panose="02020404030301010803" pitchFamily="18" charset="0"/>
              </a:rPr>
              <a:t>Phone: 317-232-3061</a:t>
            </a:r>
          </a:p>
          <a:p>
            <a:pPr lvl="1"/>
            <a:r>
              <a:rPr lang="en-US" altLang="en-US" sz="1800" dirty="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mwbecompliance@idoa.in.gov</a:t>
            </a:r>
            <a:endParaRPr lang="en-US" altLang="en-US" sz="1800" dirty="0">
              <a:latin typeface="Garamond" panose="02020404030301010803" pitchFamily="18" charset="0"/>
            </a:endParaRPr>
          </a:p>
          <a:p>
            <a:pPr lvl="1"/>
            <a:r>
              <a:rPr lang="en-US" altLang="en-US" sz="1800" dirty="0">
                <a:latin typeface="Garamond" panose="02020404030301010803" pitchFamily="18" charset="0"/>
              </a:rPr>
              <a:t>Web: </a:t>
            </a:r>
            <a:r>
              <a:rPr lang="en-US" altLang="en-US" sz="1800" dirty="0">
                <a:latin typeface="Garamond" panose="02020404030301010803" pitchFamily="18" charset="0"/>
                <a:hlinkClick r:id="rId4"/>
              </a:rPr>
              <a:t>www.in.gov/idoa/mwbe</a:t>
            </a:r>
            <a:r>
              <a:rPr lang="en-US" altLang="en-US" sz="1800" dirty="0">
                <a:latin typeface="Garamond" panose="02020404030301010803" pitchFamily="18" charset="0"/>
              </a:rPr>
              <a:t/>
            </a:r>
            <a:br>
              <a:rPr lang="en-US" altLang="en-US" sz="1800" dirty="0">
                <a:latin typeface="Garamond" panose="02020404030301010803" pitchFamily="18" charset="0"/>
              </a:rPr>
            </a:br>
            <a:r>
              <a:rPr lang="en-US" altLang="en-US" sz="1200" dirty="0">
                <a:latin typeface="Garamond" panose="02020404030301010803" pitchFamily="18" charset="0"/>
              </a:rPr>
              <a:t/>
            </a:r>
            <a:br>
              <a:rPr lang="en-US" altLang="en-US" sz="1200" dirty="0">
                <a:latin typeface="Garamond" panose="02020404030301010803" pitchFamily="18" charset="0"/>
              </a:rPr>
            </a:br>
            <a:endParaRPr lang="en-US" altLang="en-US" sz="1200" dirty="0">
              <a:latin typeface="Garamond" panose="02020404030301010803" pitchFamily="18" charset="0"/>
            </a:endParaRPr>
          </a:p>
          <a:p>
            <a:pPr marL="0" indent="0">
              <a:buNone/>
            </a:pPr>
            <a:r>
              <a:rPr lang="en-US" altLang="en-US" sz="1800" b="1" dirty="0">
                <a:latin typeface="Garamond" panose="02020404030301010803" pitchFamily="18" charset="0"/>
              </a:rPr>
              <a:t>Complete Attachment A, MWBE Form</a:t>
            </a:r>
          </a:p>
          <a:p>
            <a:pPr>
              <a:buNone/>
            </a:pPr>
            <a:r>
              <a:rPr lang="en-US" altLang="en-US" sz="1800" dirty="0">
                <a:latin typeface="Garamond" panose="02020404030301010803" pitchFamily="18" charset="0"/>
              </a:rPr>
              <a:t>	- Include sub-contractor letter of commitment</a:t>
            </a:r>
            <a:br>
              <a:rPr lang="en-US" altLang="en-US" sz="1800" dirty="0">
                <a:latin typeface="Garamond" panose="02020404030301010803" pitchFamily="18" charset="0"/>
              </a:rPr>
            </a:br>
            <a:r>
              <a:rPr lang="en-US" altLang="en-US" sz="1800" dirty="0">
                <a:latin typeface="Garamond" panose="02020404030301010803" pitchFamily="18" charset="0"/>
              </a:rPr>
              <a:t> </a:t>
            </a:r>
          </a:p>
          <a:p>
            <a:pPr marL="0" indent="0">
              <a:buNone/>
            </a:pPr>
            <a:r>
              <a:rPr lang="en-US" altLang="en-US" sz="1800" b="1" dirty="0">
                <a:latin typeface="Garamond" panose="02020404030301010803" pitchFamily="18" charset="0"/>
              </a:rPr>
              <a:t>Goals for Proposal</a:t>
            </a:r>
          </a:p>
          <a:p>
            <a:pPr>
              <a:buNone/>
            </a:pPr>
            <a:r>
              <a:rPr lang="en-US" altLang="en-US" sz="1800" dirty="0">
                <a:latin typeface="Garamond" panose="02020404030301010803" pitchFamily="18" charset="0"/>
              </a:rPr>
              <a:t>	- 8% Minority Business Enterprise</a:t>
            </a:r>
          </a:p>
          <a:p>
            <a:pPr>
              <a:buNone/>
            </a:pPr>
            <a:r>
              <a:rPr lang="en-US" altLang="en-US" sz="1800" dirty="0">
                <a:latin typeface="Garamond" panose="02020404030301010803" pitchFamily="18" charset="0"/>
              </a:rPr>
              <a:t>	- 8% Women’s Business Enterprise</a:t>
            </a:r>
            <a:endParaRPr lang="en-US" sz="2400" dirty="0"/>
          </a:p>
        </p:txBody>
      </p:sp>
      <p:sp>
        <p:nvSpPr>
          <p:cNvPr id="3" name="Slide Number Placeholder 2">
            <a:extLst>
              <a:ext uri="{FF2B5EF4-FFF2-40B4-BE49-F238E27FC236}">
                <a16:creationId xmlns="" xmlns:a16="http://schemas.microsoft.com/office/drawing/2014/main" id="{DEF336D9-BB14-4A11-BB5D-5A1E34C7B4D8}"/>
              </a:ext>
            </a:extLst>
          </p:cNvPr>
          <p:cNvSpPr>
            <a:spLocks noGrp="1"/>
          </p:cNvSpPr>
          <p:nvPr>
            <p:ph type="sldNum" sz="quarter" idx="12"/>
          </p:nvPr>
        </p:nvSpPr>
        <p:spPr/>
        <p:txBody>
          <a:bodyPr/>
          <a:lstStyle/>
          <a:p>
            <a:fld id="{97FBE726-DBFE-42C8-9E3A-ACED5DC5B2D0}" type="slidenum">
              <a:rPr lang="en-US" smtClean="0"/>
              <a:pPr/>
              <a:t>15</a:t>
            </a:fld>
            <a:endParaRPr lang="en-US" dirty="0"/>
          </a:p>
        </p:txBody>
      </p:sp>
    </p:spTree>
    <p:extLst>
      <p:ext uri="{BB962C8B-B14F-4D97-AF65-F5344CB8AC3E}">
        <p14:creationId xmlns:p14="http://schemas.microsoft.com/office/powerpoint/2010/main" val="2437013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3" name="Slide Number Placeholder 2">
            <a:extLst>
              <a:ext uri="{FF2B5EF4-FFF2-40B4-BE49-F238E27FC236}">
                <a16:creationId xmlns="" xmlns:a16="http://schemas.microsoft.com/office/drawing/2014/main" id="{330CB958-36BE-447C-A0F0-31A5A5F42D87}"/>
              </a:ext>
            </a:extLst>
          </p:cNvPr>
          <p:cNvSpPr>
            <a:spLocks noGrp="1"/>
          </p:cNvSpPr>
          <p:nvPr>
            <p:ph type="sldNum" sz="quarter" idx="12"/>
          </p:nvPr>
        </p:nvSpPr>
        <p:spPr/>
        <p:txBody>
          <a:bodyPr/>
          <a:lstStyle/>
          <a:p>
            <a:fld id="{97FBE726-DBFE-42C8-9E3A-ACED5DC5B2D0}" type="slidenum">
              <a:rPr lang="en-US" smtClean="0"/>
              <a:pPr/>
              <a:t>16</a:t>
            </a:fld>
            <a:endParaRPr lang="en-US" dirty="0"/>
          </a:p>
        </p:txBody>
      </p:sp>
      <p:pic>
        <p:nvPicPr>
          <p:cNvPr id="6" name="Picture 5"/>
          <p:cNvPicPr>
            <a:picLocks noChangeAspect="1"/>
          </p:cNvPicPr>
          <p:nvPr/>
        </p:nvPicPr>
        <p:blipFill>
          <a:blip r:embed="rId3"/>
          <a:stretch>
            <a:fillRect/>
          </a:stretch>
        </p:blipFill>
        <p:spPr>
          <a:xfrm>
            <a:off x="2133600" y="76200"/>
            <a:ext cx="4724400" cy="6096000"/>
          </a:xfrm>
          <a:prstGeom prst="rect">
            <a:avLst/>
          </a:prstGeom>
        </p:spPr>
      </p:pic>
    </p:spTree>
    <p:extLst>
      <p:ext uri="{BB962C8B-B14F-4D97-AF65-F5344CB8AC3E}">
        <p14:creationId xmlns:p14="http://schemas.microsoft.com/office/powerpoint/2010/main" val="264431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pPr lvl="0"/>
            <a:r>
              <a:rPr lang="en-US" sz="1800" dirty="0">
                <a:latin typeface="Garamond" pitchFamily="18" charset="0"/>
              </a:rPr>
              <a:t>Are listed in the IDOA Directory of Certified Firms, on or before the proposal due date, national diversity plans are generally not accepted. The directory can be found here: </a:t>
            </a:r>
            <a:r>
              <a:rPr lang="en-US" sz="1800" dirty="0">
                <a:latin typeface="Garamond" panose="02020404030301010803" pitchFamily="18" charset="0"/>
                <a:hlinkClick r:id="rId3"/>
              </a:rPr>
              <a:t>http://</a:t>
            </a:r>
            <a:r>
              <a:rPr lang="en-US" sz="1800" dirty="0" smtClean="0">
                <a:latin typeface="Garamond" panose="02020404030301010803" pitchFamily="18" charset="0"/>
                <a:hlinkClick r:id="rId3"/>
              </a:rPr>
              <a:t>www.in.gov/idoa/mwbe/2743.htm</a:t>
            </a:r>
            <a:r>
              <a:rPr lang="en-US" sz="1800" dirty="0" smtClean="0">
                <a:latin typeface="Garamond" panose="02020404030301010803" pitchFamily="18" charset="0"/>
              </a:rPr>
              <a:t> </a:t>
            </a:r>
          </a:p>
          <a:p>
            <a:r>
              <a:rPr lang="en-US" sz="1800" b="1" dirty="0">
                <a:latin typeface="Garamond" pitchFamily="18" charset="0"/>
              </a:rPr>
              <a:t>Serve 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226348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pPr lvl="0"/>
            <a:r>
              <a:rPr lang="en-US" sz="1800" dirty="0" smtClean="0">
                <a:latin typeface="Garamond" panose="02020404030301010803" pitchFamily="18" charset="0"/>
              </a:rPr>
              <a:t>Subcontractors’ MBE/WBE </a:t>
            </a:r>
            <a:r>
              <a:rPr lang="en-US" sz="1800" dirty="0">
                <a:latin typeface="Garamond" panose="02020404030301010803" pitchFamily="18" charset="0"/>
              </a:rPr>
              <a:t>Certification </a:t>
            </a:r>
            <a:r>
              <a:rPr lang="en-US" sz="1800" dirty="0" smtClean="0">
                <a:latin typeface="Garamond" panose="02020404030301010803" pitchFamily="18" charset="0"/>
              </a:rPr>
              <a:t>Letter, </a:t>
            </a:r>
            <a:r>
              <a:rPr lang="en-US" sz="1800" dirty="0">
                <a:latin typeface="Garamond" panose="02020404030301010803" pitchFamily="18" charset="0"/>
              </a:rPr>
              <a:t>provided by IDOA,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a:t>
            </a:r>
            <a:r>
              <a:rPr lang="en-US" sz="1800" dirty="0" smtClean="0">
                <a:latin typeface="Garamond" panose="02020404030301010803" pitchFamily="18" charset="0"/>
              </a:rPr>
              <a:t>MBE or WBE (</a:t>
            </a:r>
            <a:r>
              <a:rPr lang="en-US" sz="1800" dirty="0">
                <a:latin typeface="Garamond" panose="02020404030301010803" pitchFamily="18" charset="0"/>
              </a:rPr>
              <a:t>see section 1.22)</a:t>
            </a:r>
          </a:p>
          <a:p>
            <a:pPr lvl="0"/>
            <a:r>
              <a:rPr lang="en-US" sz="1800" dirty="0" smtClean="0">
                <a:latin typeface="Garamond" panose="02020404030301010803" pitchFamily="18" charset="0"/>
              </a:rPr>
              <a:t>Pursuant to </a:t>
            </a:r>
            <a:r>
              <a:rPr lang="en-US" sz="1800" dirty="0">
                <a:latin typeface="Garamond" panose="02020404030301010803" pitchFamily="18" charset="0"/>
              </a:rPr>
              <a:t>25 IAC 5-6-2(b)(</a:t>
            </a:r>
            <a:r>
              <a:rPr lang="en-US" sz="1800" dirty="0" smtClean="0">
                <a:latin typeface="Garamond" panose="02020404030301010803" pitchFamily="18" charset="0"/>
              </a:rPr>
              <a:t>d), a </a:t>
            </a:r>
            <a:r>
              <a:rPr lang="en-US" sz="1800" dirty="0">
                <a:latin typeface="Garamond" panose="02020404030301010803" pitchFamily="18" charset="0"/>
              </a:rPr>
              <a:t>Prime Contractor who is </a:t>
            </a:r>
            <a:r>
              <a:rPr lang="en-US" sz="1800" dirty="0" smtClean="0">
                <a:latin typeface="Garamond" panose="02020404030301010803" pitchFamily="18" charset="0"/>
              </a:rPr>
              <a:t>a </a:t>
            </a:r>
            <a:r>
              <a:rPr lang="en-US" sz="1800" dirty="0">
                <a:latin typeface="Garamond" panose="02020404030301010803" pitchFamily="18" charset="0"/>
              </a:rPr>
              <a:t>MBE or WBE must meet subcontractor goals by using other listed certified firms.  Certified Prime Contractors cannot count their own workforce or companies to meet this requirement</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41061765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 xmlns:a16="http://schemas.microsoft.com/office/drawing/2014/main" id="{B0EC326A-05C6-4819-AD28-1DE045F2EBCE}"/>
              </a:ext>
            </a:extLst>
          </p:cNvPr>
          <p:cNvSpPr>
            <a:spLocks noGrp="1"/>
          </p:cNvSpPr>
          <p:nvPr>
            <p:ph type="sldNum" sz="quarter" idx="12"/>
          </p:nvPr>
        </p:nvSpPr>
        <p:spPr/>
        <p:txBody>
          <a:bodyPr/>
          <a:lstStyle/>
          <a:p>
            <a:fld id="{97FBE726-DBFE-42C8-9E3A-ACED5DC5B2D0}" type="slidenum">
              <a:rPr lang="en-US" smtClean="0"/>
              <a:pPr/>
              <a:t>19</a:t>
            </a:fld>
            <a:endParaRPr lang="en-US" dirty="0"/>
          </a:p>
        </p:txBody>
      </p:sp>
      <p:pic>
        <p:nvPicPr>
          <p:cNvPr id="6" name="Picture 5"/>
          <p:cNvPicPr>
            <a:picLocks noChangeAspect="1"/>
          </p:cNvPicPr>
          <p:nvPr/>
        </p:nvPicPr>
        <p:blipFill>
          <a:blip r:embed="rId3"/>
          <a:stretch>
            <a:fillRect/>
          </a:stretch>
        </p:blipFill>
        <p:spPr>
          <a:xfrm>
            <a:off x="2209800" y="116911"/>
            <a:ext cx="4641403" cy="5943600"/>
          </a:xfrm>
          <a:prstGeom prst="rect">
            <a:avLst/>
          </a:prstGeom>
        </p:spPr>
      </p:pic>
    </p:spTree>
    <p:extLst>
      <p:ext uri="{BB962C8B-B14F-4D97-AF65-F5344CB8AC3E}">
        <p14:creationId xmlns:p14="http://schemas.microsoft.com/office/powerpoint/2010/main" val="2323377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Agenda</a:t>
            </a:r>
          </a:p>
        </p:txBody>
      </p:sp>
      <p:sp>
        <p:nvSpPr>
          <p:cNvPr id="7" name="Rectangle 3"/>
          <p:cNvSpPr>
            <a:spLocks noGrp="1" noChangeArrowheads="1"/>
          </p:cNvSpPr>
          <p:nvPr>
            <p:ph idx="1"/>
          </p:nvPr>
        </p:nvSpPr>
        <p:spPr>
          <a:xfrm>
            <a:off x="419100" y="1295400"/>
            <a:ext cx="8305800" cy="4525963"/>
          </a:xfrm>
        </p:spPr>
        <p:txBody>
          <a:bodyPr>
            <a:normAutofit fontScale="92500" lnSpcReduction="20000"/>
          </a:bodyPr>
          <a:lstStyle/>
          <a:p>
            <a:pPr eaLnBrk="1" hangingPunct="1"/>
            <a:r>
              <a:rPr lang="en-US" sz="2800" dirty="0">
                <a:latin typeface="Garamond" pitchFamily="18" charset="0"/>
              </a:rPr>
              <a:t>General Information</a:t>
            </a:r>
          </a:p>
          <a:p>
            <a:pPr eaLnBrk="1" hangingPunct="1"/>
            <a:r>
              <a:rPr lang="en-US" sz="2800" dirty="0">
                <a:latin typeface="Garamond" pitchFamily="18" charset="0"/>
              </a:rPr>
              <a:t>Purpose of RFP</a:t>
            </a:r>
          </a:p>
          <a:p>
            <a:pPr eaLnBrk="1" hangingPunct="1"/>
            <a:r>
              <a:rPr lang="en-US" sz="2800" dirty="0">
                <a:latin typeface="Garamond" pitchFamily="18" charset="0"/>
              </a:rPr>
              <a:t>Term of the Contract</a:t>
            </a:r>
          </a:p>
          <a:p>
            <a:pPr eaLnBrk="1" hangingPunct="1"/>
            <a:r>
              <a:rPr lang="en-US" sz="2800" dirty="0">
                <a:latin typeface="Garamond" pitchFamily="18" charset="0"/>
              </a:rPr>
              <a:t>Key Dates</a:t>
            </a:r>
          </a:p>
          <a:p>
            <a:r>
              <a:rPr lang="en-US" sz="2800" dirty="0">
                <a:latin typeface="Garamond" pitchFamily="18" charset="0"/>
              </a:rPr>
              <a:t>Project Background</a:t>
            </a:r>
          </a:p>
          <a:p>
            <a:r>
              <a:rPr lang="en-US" sz="2800" dirty="0">
                <a:latin typeface="Garamond" pitchFamily="18" charset="0"/>
              </a:rPr>
              <a:t>Scope of Work</a:t>
            </a:r>
          </a:p>
          <a:p>
            <a:r>
              <a:rPr lang="en-US" sz="2800" dirty="0">
                <a:latin typeface="Garamond" pitchFamily="18" charset="0"/>
              </a:rPr>
              <a:t>Business Proposal, Technical Proposal, Cost </a:t>
            </a:r>
            <a:r>
              <a:rPr lang="en-US" sz="2800" dirty="0" smtClean="0">
                <a:latin typeface="Garamond" pitchFamily="18" charset="0"/>
              </a:rPr>
              <a:t>Proposal </a:t>
            </a:r>
          </a:p>
          <a:p>
            <a:r>
              <a:rPr lang="en-US" sz="2800" dirty="0" smtClean="0">
                <a:latin typeface="Garamond" pitchFamily="18" charset="0"/>
              </a:rPr>
              <a:t>Proposal </a:t>
            </a:r>
            <a:r>
              <a:rPr lang="en-US" sz="2800" dirty="0">
                <a:latin typeface="Garamond" pitchFamily="18" charset="0"/>
              </a:rPr>
              <a:t>Preparation &amp; Evaluation</a:t>
            </a:r>
          </a:p>
          <a:p>
            <a:r>
              <a:rPr lang="en-US" sz="2800" dirty="0">
                <a:latin typeface="Garamond" pitchFamily="18" charset="0"/>
              </a:rPr>
              <a:t>Minority and Women’s Business Enterprises (M/WBE)</a:t>
            </a:r>
          </a:p>
          <a:p>
            <a:pPr eaLnBrk="1" hangingPunct="1"/>
            <a:r>
              <a:rPr lang="en-US" sz="2800" dirty="0" smtClean="0">
                <a:latin typeface="Garamond" pitchFamily="18" charset="0"/>
              </a:rPr>
              <a:t>Additional </a:t>
            </a:r>
            <a:r>
              <a:rPr lang="en-US" sz="2800" dirty="0">
                <a:latin typeface="Garamond" pitchFamily="18" charset="0"/>
              </a:rPr>
              <a:t>Information</a:t>
            </a:r>
          </a:p>
          <a:p>
            <a:pPr eaLnBrk="1" hangingPunct="1"/>
            <a:r>
              <a:rPr lang="en-US" sz="2800" dirty="0">
                <a:latin typeface="Garamond" pitchFamily="18" charset="0"/>
              </a:rPr>
              <a:t>Question and Answer Session</a:t>
            </a:r>
          </a:p>
          <a:p>
            <a:pPr eaLnBrk="1" hangingPunct="1">
              <a:buFontTx/>
              <a:buNone/>
            </a:pPr>
            <a:endParaRPr lang="en-US" sz="2800" dirty="0">
              <a:latin typeface="Garamond" pitchFamily="18" charset="0"/>
            </a:endParaRPr>
          </a:p>
        </p:txBody>
      </p:sp>
      <p:sp>
        <p:nvSpPr>
          <p:cNvPr id="3" name="Slide Number Placeholder 2">
            <a:extLst>
              <a:ext uri="{FF2B5EF4-FFF2-40B4-BE49-F238E27FC236}">
                <a16:creationId xmlns="" xmlns:a16="http://schemas.microsoft.com/office/drawing/2014/main" id="{4FF1DBD0-CCC1-4699-B367-BCF2BBF0DFDE}"/>
              </a:ext>
            </a:extLst>
          </p:cNvPr>
          <p:cNvSpPr>
            <a:spLocks noGrp="1"/>
          </p:cNvSpPr>
          <p:nvPr>
            <p:ph type="sldNum" sz="quarter" idx="12"/>
          </p:nvPr>
        </p:nvSpPr>
        <p:spPr/>
        <p:txBody>
          <a:bodyPr/>
          <a:lstStyle/>
          <a:p>
            <a:fld id="{97FBE726-DBFE-42C8-9E3A-ACED5DC5B2D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951812" y="1352019"/>
            <a:ext cx="7315200" cy="3829581"/>
          </a:xfrm>
          <a:prstGeom prst="rect">
            <a:avLst/>
          </a:prstGeom>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114062"/>
            <a:ext cx="8229600" cy="1143000"/>
          </a:xfrm>
        </p:spPr>
        <p:txBody>
          <a:bodyPr>
            <a:noAutofit/>
          </a:bodyPr>
          <a:lstStyle/>
          <a:p>
            <a:pPr eaLnBrk="1" hangingPunct="1"/>
            <a:r>
              <a:rPr lang="en-US" sz="3200" b="1" dirty="0">
                <a:latin typeface="Garamond" pitchFamily="18" charset="0"/>
              </a:rPr>
              <a:t>Minority and Women’s Business Enterprises</a:t>
            </a:r>
          </a:p>
        </p:txBody>
      </p:sp>
      <p:sp>
        <p:nvSpPr>
          <p:cNvPr id="7" name="Right Arrow 6"/>
          <p:cNvSpPr/>
          <p:nvPr/>
        </p:nvSpPr>
        <p:spPr>
          <a:xfrm>
            <a:off x="303423" y="2362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2296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304800" y="274289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303423" y="440756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303423"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3" name="Slide Number Placeholder 2">
            <a:extLst>
              <a:ext uri="{FF2B5EF4-FFF2-40B4-BE49-F238E27FC236}">
                <a16:creationId xmlns="" xmlns:a16="http://schemas.microsoft.com/office/drawing/2014/main" id="{67055E67-D1F3-408C-898A-88B0B15E595C}"/>
              </a:ext>
            </a:extLst>
          </p:cNvPr>
          <p:cNvSpPr>
            <a:spLocks noGrp="1"/>
          </p:cNvSpPr>
          <p:nvPr>
            <p:ph type="sldNum" sz="quarter" idx="12"/>
          </p:nvPr>
        </p:nvSpPr>
        <p:spPr/>
        <p:txBody>
          <a:bodyPr/>
          <a:lstStyle/>
          <a:p>
            <a:fld id="{97FBE726-DBFE-42C8-9E3A-ACED5DC5B2D0}" type="slidenum">
              <a:rPr lang="en-US" smtClean="0"/>
              <a:pPr/>
              <a:t>20</a:t>
            </a:fld>
            <a:endParaRPr lang="en-US" dirty="0"/>
          </a:p>
        </p:txBody>
      </p:sp>
    </p:spTree>
    <p:extLst>
      <p:ext uri="{BB962C8B-B14F-4D97-AF65-F5344CB8AC3E}">
        <p14:creationId xmlns:p14="http://schemas.microsoft.com/office/powerpoint/2010/main" val="4246285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457200" y="114300"/>
            <a:ext cx="8229600" cy="1143000"/>
          </a:xfrm>
        </p:spPr>
        <p:txBody>
          <a:bodyPr>
            <a:noAutofit/>
          </a:bodyPr>
          <a:lstStyle/>
          <a:p>
            <a:r>
              <a:rPr lang="en-US" sz="3200" b="1" dirty="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latin typeface="Garamond" pitchFamily="18" charset="0"/>
              </a:rPr>
              <a:t>Effective August, 2014, a new MWBE scoring methodology will be utilized for all RFP’s released</a:t>
            </a:r>
          </a:p>
          <a:p>
            <a:pPr marL="115888" indent="-115888"/>
            <a:r>
              <a:rPr lang="en-US" sz="1800" b="1" dirty="0">
                <a:latin typeface="Garamond" pitchFamily="18" charset="0"/>
              </a:rPr>
              <a:t>New Process</a:t>
            </a:r>
            <a:r>
              <a:rPr lang="en-US" sz="1800" dirty="0">
                <a:latin typeface="Garamond" pitchFamily="18" charset="0"/>
              </a:rPr>
              <a:t> </a:t>
            </a:r>
            <a:r>
              <a:rPr lang="en-US" sz="1600" dirty="0">
                <a:latin typeface="Garamond" pitchFamily="18" charset="0"/>
              </a:rPr>
              <a:t>- MWBE scoring is conducted based on 10 points plus a possible 2 bonus points scale</a:t>
            </a:r>
          </a:p>
          <a:p>
            <a:pPr marL="346075" lvl="1" indent="-111125">
              <a:buFont typeface="Arial" pitchFamily="34" charset="0"/>
              <a:buChar char="-"/>
            </a:pPr>
            <a:r>
              <a:rPr lang="en-US" sz="1600" dirty="0">
                <a:latin typeface="Garamond" pitchFamily="18" charset="0"/>
              </a:rPr>
              <a:t>MBE: Possible 5 points + 1 bonus point</a:t>
            </a:r>
          </a:p>
          <a:p>
            <a:pPr marL="346075" lvl="1" indent="-111125">
              <a:buFont typeface="Arial" pitchFamily="34" charset="0"/>
              <a:buChar char="-"/>
            </a:pPr>
            <a:r>
              <a:rPr lang="en-US" sz="1600" dirty="0">
                <a:latin typeface="Garamond" pitchFamily="18" charset="0"/>
              </a:rPr>
              <a:t>WBE: Possible 5 points + 1 bonus Point</a:t>
            </a:r>
          </a:p>
          <a:p>
            <a:pPr marL="115888" indent="-115888"/>
            <a:r>
              <a:rPr lang="en-US" sz="1800" b="1" dirty="0">
                <a:latin typeface="Garamond" pitchFamily="18" charset="0"/>
              </a:rPr>
              <a:t>Professional Services Scoring Methodology:</a:t>
            </a:r>
          </a:p>
          <a:p>
            <a:pPr marL="346075" lvl="1" indent="-114300">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r>
              <a:rPr lang="en-US" sz="1600" dirty="0">
                <a:latin typeface="Garamond" pitchFamily="18" charset="0"/>
              </a:rPr>
              <a:t/>
            </a:r>
            <a:br>
              <a:rPr lang="en-US" sz="1600" dirty="0">
                <a:latin typeface="Garamond" pitchFamily="18" charset="0"/>
              </a:rPr>
            </a:br>
            <a:endParaRPr lang="en-US" sz="1600" dirty="0">
              <a:latin typeface="Garamond" pitchFamily="18" charset="0"/>
            </a:endParaRPr>
          </a:p>
          <a:p>
            <a:pPr marL="346075" lvl="1" indent="-114300">
              <a:buFont typeface="Calibri" pitchFamily="34" charset="0"/>
              <a:buChar char="-"/>
            </a:pPr>
            <a:r>
              <a:rPr lang="en-US" sz="1600" dirty="0">
                <a:latin typeface="Garamond" pitchFamily="18" charset="0"/>
              </a:rPr>
              <a:t>Fractional percentages will be rounded up or down to the nearest whole percentage</a:t>
            </a:r>
          </a:p>
          <a:p>
            <a:pPr marL="346075" lvl="1" indent="-114300">
              <a:buFont typeface="Calibri" pitchFamily="34" charset="0"/>
              <a:buChar char="-"/>
            </a:pPr>
            <a:r>
              <a:rPr lang="en-US" sz="1600" dirty="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 xmlns:a16="http://schemas.microsoft.com/office/drawing/2014/main" val="20000"/>
                    </a:ext>
                  </a:extLst>
                </a:gridCol>
                <a:gridCol w="499270">
                  <a:extLst>
                    <a:ext uri="{9D8B030D-6E8A-4147-A177-3AD203B41FA5}">
                      <a16:colId xmlns="" xmlns:a16="http://schemas.microsoft.com/office/drawing/2014/main" val="20001"/>
                    </a:ext>
                  </a:extLst>
                </a:gridCol>
                <a:gridCol w="499270">
                  <a:extLst>
                    <a:ext uri="{9D8B030D-6E8A-4147-A177-3AD203B41FA5}">
                      <a16:colId xmlns="" xmlns:a16="http://schemas.microsoft.com/office/drawing/2014/main" val="20002"/>
                    </a:ext>
                  </a:extLst>
                </a:gridCol>
                <a:gridCol w="594147">
                  <a:extLst>
                    <a:ext uri="{9D8B030D-6E8A-4147-A177-3AD203B41FA5}">
                      <a16:colId xmlns="" xmlns:a16="http://schemas.microsoft.com/office/drawing/2014/main" val="20003"/>
                    </a:ext>
                  </a:extLst>
                </a:gridCol>
                <a:gridCol w="592591">
                  <a:extLst>
                    <a:ext uri="{9D8B030D-6E8A-4147-A177-3AD203B41FA5}">
                      <a16:colId xmlns="" xmlns:a16="http://schemas.microsoft.com/office/drawing/2014/main" val="20004"/>
                    </a:ext>
                  </a:extLst>
                </a:gridCol>
                <a:gridCol w="499270">
                  <a:extLst>
                    <a:ext uri="{9D8B030D-6E8A-4147-A177-3AD203B41FA5}">
                      <a16:colId xmlns="" xmlns:a16="http://schemas.microsoft.com/office/drawing/2014/main" val="20005"/>
                    </a:ext>
                  </a:extLst>
                </a:gridCol>
                <a:gridCol w="499270">
                  <a:extLst>
                    <a:ext uri="{9D8B030D-6E8A-4147-A177-3AD203B41FA5}">
                      <a16:colId xmlns="" xmlns:a16="http://schemas.microsoft.com/office/drawing/2014/main" val="20006"/>
                    </a:ext>
                  </a:extLst>
                </a:gridCol>
                <a:gridCol w="499270">
                  <a:extLst>
                    <a:ext uri="{9D8B030D-6E8A-4147-A177-3AD203B41FA5}">
                      <a16:colId xmlns="" xmlns:a16="http://schemas.microsoft.com/office/drawing/2014/main" val="20007"/>
                    </a:ext>
                  </a:extLst>
                </a:gridCol>
                <a:gridCol w="594147">
                  <a:extLst>
                    <a:ext uri="{9D8B030D-6E8A-4147-A177-3AD203B41FA5}">
                      <a16:colId xmlns="" xmlns:a16="http://schemas.microsoft.com/office/drawing/2014/main"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sp>
        <p:nvSpPr>
          <p:cNvPr id="3" name="Slide Number Placeholder 2">
            <a:extLst>
              <a:ext uri="{FF2B5EF4-FFF2-40B4-BE49-F238E27FC236}">
                <a16:creationId xmlns="" xmlns:a16="http://schemas.microsoft.com/office/drawing/2014/main" id="{21B25834-807B-4967-AC04-E50E68CF80E6}"/>
              </a:ext>
            </a:extLst>
          </p:cNvPr>
          <p:cNvSpPr>
            <a:spLocks noGrp="1"/>
          </p:cNvSpPr>
          <p:nvPr>
            <p:ph type="sldNum" sz="quarter" idx="12"/>
          </p:nvPr>
        </p:nvSpPr>
        <p:spPr/>
        <p:txBody>
          <a:bodyPr/>
          <a:lstStyle/>
          <a:p>
            <a:fld id="{97FBE726-DBFE-42C8-9E3A-ACED5DC5B2D0}" type="slidenum">
              <a:rPr lang="en-US" smtClean="0"/>
              <a:pPr/>
              <a:t>21</a:t>
            </a:fld>
            <a:endParaRPr lang="en-US" dirty="0"/>
          </a:p>
        </p:txBody>
      </p:sp>
    </p:spTree>
    <p:extLst>
      <p:ext uri="{BB962C8B-B14F-4D97-AF65-F5344CB8AC3E}">
        <p14:creationId xmlns:p14="http://schemas.microsoft.com/office/powerpoint/2010/main" val="2784134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304800" y="164572"/>
            <a:ext cx="8610600" cy="1143000"/>
          </a:xfrm>
        </p:spPr>
        <p:txBody>
          <a:bodyPr>
            <a:noAutofit/>
          </a:bodyPr>
          <a:lstStyle/>
          <a:p>
            <a:r>
              <a:rPr lang="en-US" sz="3600" b="1" dirty="0" smtClean="0">
                <a:latin typeface="Garamond" pitchFamily="18" charset="0"/>
              </a:rPr>
              <a:t>IDOA Subcontractor Scoring</a:t>
            </a:r>
            <a:endParaRPr lang="en-US" sz="3600" b="1" dirty="0">
              <a:latin typeface="Garamond" pitchFamily="18" charset="0"/>
            </a:endParaRPr>
          </a:p>
        </p:txBody>
      </p:sp>
      <p:sp>
        <p:nvSpPr>
          <p:cNvPr id="3" name="Slide Number Placeholder 2">
            <a:extLst>
              <a:ext uri="{FF2B5EF4-FFF2-40B4-BE49-F238E27FC236}">
                <a16:creationId xmlns="" xmlns:a16="http://schemas.microsoft.com/office/drawing/2014/main" id="{BBEB1A5B-FC45-4DA1-A6C4-67C261E329F9}"/>
              </a:ext>
            </a:extLst>
          </p:cNvPr>
          <p:cNvSpPr>
            <a:spLocks noGrp="1"/>
          </p:cNvSpPr>
          <p:nvPr>
            <p:ph type="sldNum" sz="quarter" idx="12"/>
          </p:nvPr>
        </p:nvSpPr>
        <p:spPr/>
        <p:txBody>
          <a:bodyPr/>
          <a:lstStyle/>
          <a:p>
            <a:fld id="{97FBE726-DBFE-42C8-9E3A-ACED5DC5B2D0}" type="slidenum">
              <a:rPr lang="en-US" smtClean="0"/>
              <a:pPr/>
              <a:t>22</a:t>
            </a:fld>
            <a:endParaRPr lang="en-US" dirty="0"/>
          </a:p>
        </p:txBody>
      </p:sp>
      <p:grpSp>
        <p:nvGrpSpPr>
          <p:cNvPr id="9" name="Group 8"/>
          <p:cNvGrpSpPr/>
          <p:nvPr/>
        </p:nvGrpSpPr>
        <p:grpSpPr>
          <a:xfrm>
            <a:off x="533400" y="1981200"/>
            <a:ext cx="8229600" cy="2796540"/>
            <a:chOff x="1828800" y="1676400"/>
            <a:chExt cx="10972800" cy="3728720"/>
          </a:xfrm>
        </p:grpSpPr>
        <p:sp>
          <p:nvSpPr>
            <p:cNvPr id="10" name="TextBox 9"/>
            <p:cNvSpPr txBox="1">
              <a:spLocks noChangeArrowheads="1"/>
            </p:cNvSpPr>
            <p:nvPr/>
          </p:nvSpPr>
          <p:spPr bwMode="auto">
            <a:xfrm>
              <a:off x="3283527" y="1676400"/>
              <a:ext cx="7620000" cy="400109"/>
            </a:xfrm>
            <a:prstGeom prst="rect">
              <a:avLst/>
            </a:prstGeom>
            <a:noFill/>
            <a:ln w="9525">
              <a:noFill/>
              <a:miter lim="800000"/>
              <a:headEnd/>
              <a:tailEnd/>
            </a:ln>
          </p:spPr>
          <p:txBody>
            <a:bodyPr>
              <a:spAutoFit/>
            </a:bodyPr>
            <a:lstStyle/>
            <a:p>
              <a:pPr algn="ctr"/>
              <a:r>
                <a:rPr lang="en-US" sz="1350" b="1" dirty="0">
                  <a:latin typeface="Garamond" panose="02020404030301010803" pitchFamily="18" charset="0"/>
                </a:rPr>
                <a:t>RFP MWBE Scoring Example</a:t>
              </a:r>
            </a:p>
          </p:txBody>
        </p:sp>
        <p:graphicFrame>
          <p:nvGraphicFramePr>
            <p:cNvPr id="11" name="Table Placeholder 3"/>
            <p:cNvGraphicFramePr>
              <a:graphicFrameLocks/>
            </p:cNvGraphicFramePr>
            <p:nvPr>
              <p:extLst/>
            </p:nvPr>
          </p:nvGraphicFramePr>
          <p:xfrm>
            <a:off x="1828800" y="2438400"/>
            <a:ext cx="10972800" cy="296672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pPr algn="ctr"/>
                        <a:r>
                          <a:rPr lang="en-US" dirty="0" smtClean="0">
                            <a:solidFill>
                              <a:schemeClr val="tx1"/>
                            </a:solidFill>
                            <a:latin typeface="Garamond" panose="02020404030301010803" pitchFamily="18" charset="0"/>
                          </a:rPr>
                          <a:t>Bidder</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MBE %</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Pts.</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WBE %</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Pts.</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Total Pts.</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a:t>
                        </a:r>
                        <a:r>
                          <a:rPr lang="en-US" baseline="0" dirty="0" smtClean="0">
                            <a:solidFill>
                              <a:schemeClr val="tx1"/>
                            </a:solidFill>
                            <a:latin typeface="Garamond" panose="02020404030301010803" pitchFamily="18" charset="0"/>
                          </a:rPr>
                          <a:t> 1</a:t>
                        </a: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12.0%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5.0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10.0%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11.0</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 2</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3.75</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4.0%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2.5</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6.25</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 3</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8.0%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5.0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8.0%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5.0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10.0</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 4</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16.0%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0.2%</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0.0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6.0</a:t>
                        </a:r>
                        <a:endParaRPr lang="en-US" dirty="0">
                          <a:solidFill>
                            <a:schemeClr val="tx1"/>
                          </a:solidFill>
                          <a:latin typeface="Garamond" panose="02020404030301010803" pitchFamily="18" charset="0"/>
                        </a:endParaRPr>
                      </a:p>
                    </a:txBody>
                    <a:tcPr>
                      <a:solidFill>
                        <a:schemeClr val="bg1">
                          <a:lumMod val="85000"/>
                        </a:schemeClr>
                      </a:solidFill>
                    </a:tcPr>
                  </a:tc>
                </a:tr>
                <a:tr h="370840">
                  <a:tc>
                    <a:txBody>
                      <a:bodyPr/>
                      <a:lstStyle/>
                      <a:p>
                        <a:pPr algn="ctr"/>
                        <a:r>
                          <a:rPr lang="en-US" dirty="0" smtClean="0">
                            <a:solidFill>
                              <a:schemeClr val="tx1"/>
                            </a:solidFill>
                            <a:latin typeface="Garamond" panose="02020404030301010803" pitchFamily="18" charset="0"/>
                          </a:rPr>
                          <a:t>Bidder 5</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0.0%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0.0%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-1.0</a:t>
                        </a:r>
                        <a:endParaRPr lang="en-US" dirty="0">
                          <a:solidFill>
                            <a:schemeClr val="tx1"/>
                          </a:solidFill>
                          <a:latin typeface="Garamond" panose="02020404030301010803" pitchFamily="18" charset="0"/>
                        </a:endParaRPr>
                      </a:p>
                    </a:txBody>
                    <a:tcPr>
                      <a:solidFill>
                        <a:schemeClr val="bg1">
                          <a:lumMod val="85000"/>
                        </a:schemeClr>
                      </a:solidFill>
                    </a:tcPr>
                  </a:tc>
                  <a:tc>
                    <a:txBody>
                      <a:bodyPr/>
                      <a:lstStyle/>
                      <a:p>
                        <a:pPr algn="ctr"/>
                        <a:r>
                          <a:rPr lang="en-US" dirty="0" smtClean="0">
                            <a:solidFill>
                              <a:schemeClr val="tx1"/>
                            </a:solidFill>
                            <a:latin typeface="Garamond" panose="02020404030301010803" pitchFamily="18" charset="0"/>
                          </a:rPr>
                          <a:t>-2.0</a:t>
                        </a:r>
                        <a:endParaRPr lang="en-US" dirty="0">
                          <a:solidFill>
                            <a:schemeClr val="tx1"/>
                          </a:solidFill>
                          <a:latin typeface="Garamond" panose="02020404030301010803" pitchFamily="18" charset="0"/>
                        </a:endParaRPr>
                      </a:p>
                    </a:txBody>
                    <a:tcPr>
                      <a:solidFill>
                        <a:schemeClr val="bg1">
                          <a:lumMod val="85000"/>
                        </a:schemeClr>
                      </a:solidFill>
                    </a:tcPr>
                  </a:tc>
                </a:tr>
              </a:tbl>
            </a:graphicData>
          </a:graphic>
        </p:graphicFrame>
      </p:grpSp>
    </p:spTree>
    <p:extLst>
      <p:ext uri="{BB962C8B-B14F-4D97-AF65-F5344CB8AC3E}">
        <p14:creationId xmlns:p14="http://schemas.microsoft.com/office/powerpoint/2010/main" val="2671162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r>
              <a:rPr lang="en-US" sz="3600" b="1" dirty="0" smtClean="0">
                <a:latin typeface="Garamond" pitchFamily="18" charset="0"/>
              </a:rPr>
              <a:t>Indiana Veteran Owned Small Business</a:t>
            </a:r>
            <a:endParaRPr lang="en-US" sz="4000" b="1" dirty="0" smtClean="0">
              <a:latin typeface="Garamond" pitchFamily="18" charset="0"/>
            </a:endParaRP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In compliance of Federal Code 2CFR 200.319 - this </a:t>
            </a:r>
            <a:r>
              <a:rPr lang="en-US" sz="2800" dirty="0" smtClean="0">
                <a:latin typeface="Garamond" panose="02020404030301010803" pitchFamily="18" charset="0"/>
              </a:rPr>
              <a:t>RFS/Contract </a:t>
            </a:r>
            <a:r>
              <a:rPr lang="en-US" sz="2800" dirty="0">
                <a:latin typeface="Garamond" panose="02020404030301010803" pitchFamily="18" charset="0"/>
              </a:rPr>
              <a:t>contains federal funds and this preference may not be considered or applied. </a:t>
            </a:r>
            <a:endParaRPr lang="en-US" sz="2800" dirty="0" smtClean="0">
              <a:latin typeface="Garamond" pitchFamily="18" charset="0"/>
            </a:endParaRPr>
          </a:p>
        </p:txBody>
      </p:sp>
    </p:spTree>
    <p:extLst>
      <p:ext uri="{BB962C8B-B14F-4D97-AF65-F5344CB8AC3E}">
        <p14:creationId xmlns:p14="http://schemas.microsoft.com/office/powerpoint/2010/main" val="18853350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Garamond" panose="02020404030301010803" pitchFamily="18" charset="0"/>
              </a:rPr>
              <a:t>Pay Audit System</a:t>
            </a:r>
          </a:p>
          <a:p>
            <a:r>
              <a:rPr lang="en-US" sz="1700" i="0" dirty="0">
                <a:latin typeface="Garamond" panose="02020404030301010803" pitchFamily="18" charset="0"/>
              </a:rPr>
              <a:t>Tool utilized to monitor the state’s diversity spend for subcontractors</a:t>
            </a:r>
          </a:p>
          <a:p>
            <a:r>
              <a:rPr lang="en-US" sz="1700" i="0" dirty="0">
                <a:latin typeface="Garamond" panose="02020404030301010803" pitchFamily="18" charset="0"/>
              </a:rPr>
              <a:t>Selected primes and subcontractors are required to report payments submitted or received through this web-based tool</a:t>
            </a:r>
          </a:p>
          <a:p>
            <a:r>
              <a:rPr lang="en-US" sz="1700" dirty="0">
                <a:latin typeface="Garamond" panose="02020404030301010803" pitchFamily="18" charset="0"/>
              </a:rPr>
              <a:t>Based on contract terms payments should be reported monthly or quarterly</a:t>
            </a:r>
          </a:p>
          <a:p>
            <a:r>
              <a:rPr lang="en-US" sz="1650" b="1" i="0" dirty="0">
                <a:latin typeface="Garamond" panose="02020404030301010803" pitchFamily="18" charset="0"/>
              </a:rPr>
              <a:t>Questions? </a:t>
            </a:r>
            <a:r>
              <a:rPr lang="en-US" sz="1650" i="0" dirty="0">
                <a:latin typeface="Garamond" panose="02020404030301010803" pitchFamily="18" charset="0"/>
              </a:rPr>
              <a:t>Contact </a:t>
            </a:r>
            <a:r>
              <a:rPr lang="en-US" sz="1650" i="0" dirty="0" smtClean="0">
                <a:latin typeface="Garamond" panose="02020404030301010803" pitchFamily="18" charset="0"/>
              </a:rPr>
              <a:t>Division of Supplier Diversity</a:t>
            </a:r>
            <a:endParaRPr lang="en-US" sz="1650" i="0" dirty="0">
              <a:latin typeface="Garamond" panose="02020404030301010803" pitchFamily="18" charset="0"/>
            </a:endParaRPr>
          </a:p>
          <a:p>
            <a:pPr lvl="1"/>
            <a:r>
              <a:rPr lang="en-US" sz="1250" dirty="0">
                <a:latin typeface="Garamond" panose="02020404030301010803" pitchFamily="18" charset="0"/>
                <a:hlinkClick r:id="rId3"/>
              </a:rPr>
              <a:t>mwbecompliance@idoa.in.gov</a:t>
            </a:r>
            <a:r>
              <a:rPr lang="en-US" sz="1250" dirty="0">
                <a:latin typeface="Garamond" panose="02020404030301010803" pitchFamily="18" charset="0"/>
              </a:rPr>
              <a:t> </a:t>
            </a:r>
          </a:p>
          <a:p>
            <a:pPr lvl="1"/>
            <a:r>
              <a:rPr lang="en-US" sz="1250" dirty="0">
                <a:latin typeface="Garamond" panose="02020404030301010803" pitchFamily="18" charset="0"/>
                <a:hlinkClick r:id="rId4"/>
              </a:rPr>
              <a:t>www.in.gov/idoa/mwbe/payaudit.htm</a:t>
            </a:r>
            <a:r>
              <a:rPr lang="en-US" sz="1250" dirty="0">
                <a:latin typeface="Garamond" panose="02020404030301010803" pitchFamily="18" charset="0"/>
              </a:rPr>
              <a:t> </a:t>
            </a:r>
            <a:endParaRPr lang="en-US" sz="1250" i="0" dirty="0">
              <a:latin typeface="Garamond" panose="02020404030301010803" pitchFamily="18" charset="0"/>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 xmlns:a16="http://schemas.microsoft.com/office/drawing/2014/main" id="{DB272C9E-16DE-4495-9D40-35520650B19E}"/>
              </a:ext>
            </a:extLst>
          </p:cNvPr>
          <p:cNvSpPr>
            <a:spLocks noGrp="1"/>
          </p:cNvSpPr>
          <p:nvPr>
            <p:ph type="title"/>
          </p:nvPr>
        </p:nvSpPr>
        <p:spPr>
          <a:xfrm>
            <a:off x="190500" y="271129"/>
            <a:ext cx="8763000" cy="1143000"/>
          </a:xfrm>
        </p:spPr>
        <p:txBody>
          <a:bodyPr>
            <a:noAutofit/>
          </a:bodyPr>
          <a:lstStyle/>
          <a:p>
            <a:r>
              <a:rPr lang="en-US" sz="3600" b="1" dirty="0" smtClean="0">
                <a:latin typeface="Garamond" panose="02020404030301010803" pitchFamily="18" charset="0"/>
              </a:rPr>
              <a:t>Subcontractor Compliance</a:t>
            </a:r>
            <a:endParaRPr lang="en-US" sz="3600" b="1" dirty="0">
              <a:latin typeface="Garamond" panose="02020404030301010803" pitchFamily="18" charset="0"/>
            </a:endParaRPr>
          </a:p>
        </p:txBody>
      </p:sp>
      <p:sp>
        <p:nvSpPr>
          <p:cNvPr id="3" name="Slide Number Placeholder 2">
            <a:extLst>
              <a:ext uri="{FF2B5EF4-FFF2-40B4-BE49-F238E27FC236}">
                <a16:creationId xmlns="" xmlns:a16="http://schemas.microsoft.com/office/drawing/2014/main" id="{D53CBF48-6083-44B3-B416-5F717F712C11}"/>
              </a:ext>
            </a:extLst>
          </p:cNvPr>
          <p:cNvSpPr>
            <a:spLocks noGrp="1"/>
          </p:cNvSpPr>
          <p:nvPr>
            <p:ph type="sldNum" sz="quarter" idx="12"/>
          </p:nvPr>
        </p:nvSpPr>
        <p:spPr/>
        <p:txBody>
          <a:bodyPr/>
          <a:lstStyle/>
          <a:p>
            <a:fld id="{97FBE726-DBFE-42C8-9E3A-ACED5DC5B2D0}" type="slidenum">
              <a:rPr lang="en-US" smtClean="0"/>
              <a:pPr/>
              <a:t>24</a:t>
            </a:fld>
            <a:endParaRPr lang="en-US" dirty="0"/>
          </a:p>
        </p:txBody>
      </p:sp>
    </p:spTree>
    <p:extLst>
      <p:ext uri="{BB962C8B-B14F-4D97-AF65-F5344CB8AC3E}">
        <p14:creationId xmlns:p14="http://schemas.microsoft.com/office/powerpoint/2010/main" val="15363361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b="1" dirty="0" smtClean="0">
                <a:latin typeface="Garamond" pitchFamily="18" charset="0"/>
              </a:rPr>
              <a:t>Additional Information</a:t>
            </a:r>
            <a:endParaRPr lang="en-US" b="1" dirty="0">
              <a:latin typeface="Garamond" pitchFamily="18" charset="0"/>
            </a:endParaRPr>
          </a:p>
        </p:txBody>
      </p:sp>
      <p:sp>
        <p:nvSpPr>
          <p:cNvPr id="7" name="Content Placeholder 2"/>
          <p:cNvSpPr>
            <a:spLocks noGrp="1"/>
          </p:cNvSpPr>
          <p:nvPr>
            <p:ph idx="1"/>
          </p:nvPr>
        </p:nvSpPr>
        <p:spPr>
          <a:xfrm>
            <a:off x="152400" y="1066800"/>
            <a:ext cx="8763000" cy="4419600"/>
          </a:xfrm>
        </p:spPr>
        <p:txBody>
          <a:bodyPr>
            <a:normAutofit lnSpcReduction="10000"/>
          </a:bodyPr>
          <a:lstStyle/>
          <a:p>
            <a:pPr algn="ctr">
              <a:lnSpc>
                <a:spcPct val="80000"/>
              </a:lnSpc>
              <a:buNone/>
            </a:pPr>
            <a:r>
              <a:rPr lang="en-US" sz="1600" b="1" dirty="0">
                <a:latin typeface="Garamond" pitchFamily="18" charset="0"/>
              </a:rPr>
              <a:t>IDOA PROCUREMENT LINKS AND NUMBERS</a:t>
            </a:r>
            <a:endParaRPr lang="en-US" sz="1600" b="1" dirty="0">
              <a:latin typeface="Garamond" pitchFamily="18" charset="0"/>
              <a:hlinkClick r:id="rId3"/>
            </a:endParaRPr>
          </a:p>
          <a:p>
            <a:pPr algn="ctr">
              <a:lnSpc>
                <a:spcPct val="80000"/>
              </a:lnSpc>
              <a:buNone/>
            </a:pPr>
            <a:r>
              <a:rPr lang="en-US" sz="1600" b="1" dirty="0">
                <a:latin typeface="Garamond" pitchFamily="18" charset="0"/>
                <a:hlinkClick r:id="rId3"/>
              </a:rPr>
              <a:t>http://www.in.gov/idoa/2354.htm</a:t>
            </a:r>
            <a:endParaRPr lang="en-US" sz="1600" b="1" dirty="0">
              <a:latin typeface="Garamond" pitchFamily="18" charset="0"/>
            </a:endParaRPr>
          </a:p>
          <a:p>
            <a:pPr algn="ctr">
              <a:lnSpc>
                <a:spcPct val="80000"/>
              </a:lnSpc>
              <a:buNone/>
            </a:pPr>
            <a:r>
              <a:rPr lang="en-US" sz="1600" b="1" dirty="0">
                <a:latin typeface="Garamond" pitchFamily="18" charset="0"/>
              </a:rPr>
              <a:t>For Buy Indiana Questions/Registration</a:t>
            </a:r>
            <a:endParaRPr lang="en-US" sz="1600" b="1" dirty="0">
              <a:latin typeface="Garamond" pitchFamily="18" charset="0"/>
              <a:hlinkClick r:id="rId4"/>
            </a:endParaRPr>
          </a:p>
          <a:p>
            <a:pPr algn="ctr">
              <a:lnSpc>
                <a:spcPct val="80000"/>
              </a:lnSpc>
              <a:buNone/>
            </a:pPr>
            <a:r>
              <a:rPr lang="en-US" sz="1600" b="1" dirty="0">
                <a:latin typeface="Garamond" pitchFamily="18" charset="0"/>
                <a:hlinkClick r:id="rId5"/>
              </a:rPr>
              <a:t>http://www.in.gov/idoa/2467.htm</a:t>
            </a:r>
            <a:endParaRPr lang="en-US" sz="1600" b="1" dirty="0">
              <a:latin typeface="Garamond" pitchFamily="18" charset="0"/>
            </a:endParaRPr>
          </a:p>
          <a:p>
            <a:pPr algn="ctr">
              <a:lnSpc>
                <a:spcPct val="80000"/>
              </a:lnSpc>
              <a:buNone/>
            </a:pPr>
            <a:endParaRPr lang="en-US" sz="1600" b="1" dirty="0">
              <a:latin typeface="Garamond" pitchFamily="18" charset="0"/>
            </a:endParaRPr>
          </a:p>
          <a:p>
            <a:pPr>
              <a:lnSpc>
                <a:spcPct val="80000"/>
              </a:lnSpc>
              <a:buNone/>
            </a:pPr>
            <a:r>
              <a:rPr lang="en-US" sz="1600" b="1" dirty="0">
                <a:latin typeface="Garamond" pitchFamily="18" charset="0"/>
              </a:rPr>
              <a:t>A.	Link to the developing for bidder registry with IDOA and Secretary of State.</a:t>
            </a:r>
          </a:p>
          <a:p>
            <a:pPr>
              <a:lnSpc>
                <a:spcPct val="80000"/>
              </a:lnSpc>
              <a:buNone/>
            </a:pPr>
            <a:r>
              <a:rPr lang="en-US" sz="1600" b="1" dirty="0">
                <a:latin typeface="Garamond" pitchFamily="18" charset="0"/>
              </a:rPr>
              <a:t>	</a:t>
            </a:r>
            <a:r>
              <a:rPr lang="en-US" sz="1600" b="1" dirty="0">
                <a:latin typeface="Garamond" pitchFamily="18" charset="0"/>
                <a:hlinkClick r:id="rId6"/>
              </a:rPr>
              <a:t>http://www.in.gov/idoa/2464.htm</a:t>
            </a:r>
            <a:endParaRPr lang="en-US" sz="1600" b="1" dirty="0">
              <a:latin typeface="Garamond" pitchFamily="18" charset="0"/>
            </a:endParaRPr>
          </a:p>
          <a:p>
            <a:pPr>
              <a:lnSpc>
                <a:spcPct val="80000"/>
              </a:lnSpc>
              <a:buNone/>
            </a:pPr>
            <a:r>
              <a:rPr lang="en-US" sz="1600" b="1" dirty="0">
                <a:latin typeface="Garamond" pitchFamily="18" charset="0"/>
              </a:rPr>
              <a:t>B.	Secretary of State of Indiana:</a:t>
            </a:r>
          </a:p>
          <a:p>
            <a:pPr>
              <a:lnSpc>
                <a:spcPct val="80000"/>
              </a:lnSpc>
              <a:buNone/>
            </a:pPr>
            <a:r>
              <a:rPr lang="en-US" sz="1600" b="1" dirty="0">
                <a:latin typeface="Garamond" pitchFamily="18" charset="0"/>
              </a:rPr>
              <a:t>	Can be reached at (317) 232-6576 for registration assistance.  </a:t>
            </a:r>
            <a:r>
              <a:rPr lang="en-US" sz="1600" b="1" dirty="0">
                <a:latin typeface="Garamond" pitchFamily="18" charset="0"/>
                <a:hlinkClick r:id="rId7"/>
              </a:rPr>
              <a:t>www.in.gov/sos</a:t>
            </a:r>
            <a:endParaRPr lang="en-US" sz="1600" b="1" dirty="0">
              <a:latin typeface="Garamond" pitchFamily="18" charset="0"/>
            </a:endParaRPr>
          </a:p>
          <a:p>
            <a:pPr>
              <a:lnSpc>
                <a:spcPct val="80000"/>
              </a:lnSpc>
              <a:buNone/>
            </a:pPr>
            <a:r>
              <a:rPr lang="en-US" sz="1600" b="1" dirty="0">
                <a:latin typeface="Garamond" pitchFamily="18" charset="0"/>
              </a:rPr>
              <a:t>C.	See Vendor and Supplier Resource Center:</a:t>
            </a:r>
          </a:p>
          <a:p>
            <a:pPr>
              <a:lnSpc>
                <a:spcPct val="80000"/>
              </a:lnSpc>
              <a:buNone/>
            </a:pPr>
            <a:r>
              <a:rPr lang="en-US" sz="1600" b="1" dirty="0">
                <a:latin typeface="Garamond" pitchFamily="18" charset="0"/>
              </a:rPr>
              <a:t>	</a:t>
            </a:r>
            <a:r>
              <a:rPr lang="en-US" sz="1600" b="1" dirty="0">
                <a:latin typeface="Garamond" pitchFamily="18" charset="0"/>
                <a:hlinkClick r:id="rId8"/>
              </a:rPr>
              <a:t>http://www.in.gov/idoa/3106.htm</a:t>
            </a:r>
            <a:endParaRPr lang="en-US" sz="1600" b="1" dirty="0">
              <a:latin typeface="Garamond" pitchFamily="18" charset="0"/>
            </a:endParaRPr>
          </a:p>
          <a:p>
            <a:pPr>
              <a:lnSpc>
                <a:spcPct val="80000"/>
              </a:lnSpc>
              <a:buFontTx/>
              <a:buAutoNum type="alphaUcPeriod" startAt="4"/>
            </a:pPr>
            <a:r>
              <a:rPr lang="en-US" sz="1600" b="1" dirty="0">
                <a:latin typeface="Garamond" pitchFamily="18" charset="0"/>
              </a:rPr>
              <a:t>Minority and Women Owned Business Enterprises:</a:t>
            </a:r>
          </a:p>
          <a:p>
            <a:pPr>
              <a:lnSpc>
                <a:spcPct val="80000"/>
              </a:lnSpc>
              <a:buNone/>
            </a:pPr>
            <a:r>
              <a:rPr lang="en-US" sz="1600" b="1" dirty="0">
                <a:latin typeface="Garamond" pitchFamily="18" charset="0"/>
              </a:rPr>
              <a:t>	Link to more information and full listing of IDOA Minority and Women Owned Businesses</a:t>
            </a:r>
          </a:p>
          <a:p>
            <a:pPr>
              <a:lnSpc>
                <a:spcPct val="80000"/>
              </a:lnSpc>
              <a:buNone/>
            </a:pPr>
            <a:r>
              <a:rPr lang="en-US" sz="1600" b="1" dirty="0">
                <a:latin typeface="Garamond" pitchFamily="18" charset="0"/>
              </a:rPr>
              <a:t>	</a:t>
            </a:r>
            <a:r>
              <a:rPr lang="en-US" sz="1600" b="1" dirty="0">
                <a:latin typeface="Garamond" pitchFamily="18" charset="0"/>
                <a:hlinkClick r:id="rId9"/>
              </a:rPr>
              <a:t>http://www.in.gov/idoa/2352.htm</a:t>
            </a:r>
            <a:endParaRPr lang="en-US" sz="1600" b="1" dirty="0">
              <a:latin typeface="Garamond" pitchFamily="18" charset="0"/>
            </a:endParaRPr>
          </a:p>
          <a:p>
            <a:pPr>
              <a:lnSpc>
                <a:spcPct val="80000"/>
              </a:lnSpc>
              <a:buFontTx/>
              <a:buAutoNum type="alphaUcPeriod" startAt="5"/>
            </a:pPr>
            <a:r>
              <a:rPr lang="en-US" sz="1600" b="1" dirty="0">
                <a:latin typeface="Garamond" pitchFamily="18" charset="0"/>
              </a:rPr>
              <a:t>Indiana Veteran Owned Small Business Program:</a:t>
            </a:r>
          </a:p>
          <a:p>
            <a:pPr marL="0" indent="0">
              <a:lnSpc>
                <a:spcPct val="80000"/>
              </a:lnSpc>
              <a:buNone/>
            </a:pPr>
            <a:r>
              <a:rPr lang="en-US" sz="1600" b="1" dirty="0">
                <a:latin typeface="Garamond" pitchFamily="18" charset="0"/>
              </a:rPr>
              <a:t>       Link to more information and full listing of Indiana Veteran Owned Small Businesses:                   </a:t>
            </a:r>
            <a:r>
              <a:rPr lang="en-US" sz="1600" b="1" dirty="0" smtClean="0">
                <a:latin typeface="Garamond" pitchFamily="18" charset="0"/>
                <a:hlinkClick r:id="rId10"/>
              </a:rPr>
              <a:t>http</a:t>
            </a:r>
            <a:r>
              <a:rPr lang="en-US" sz="1600" b="1" dirty="0">
                <a:latin typeface="Garamond" pitchFamily="18" charset="0"/>
                <a:hlinkClick r:id="rId10"/>
              </a:rPr>
              <a:t>://www.in.gov/idoa/2862.htm</a:t>
            </a:r>
            <a:r>
              <a:rPr lang="en-US" sz="1600" b="1" dirty="0">
                <a:latin typeface="Garamond" pitchFamily="18" charset="0"/>
              </a:rPr>
              <a:t>. To search certified IVOSB’s: https//www.vip.vetbiz.gov</a:t>
            </a:r>
          </a:p>
          <a:p>
            <a:pPr>
              <a:lnSpc>
                <a:spcPct val="80000"/>
              </a:lnSpc>
              <a:buNone/>
            </a:pPr>
            <a:r>
              <a:rPr lang="en-US" sz="1600" b="1" dirty="0">
                <a:latin typeface="Garamond" pitchFamily="18" charset="0"/>
              </a:rPr>
              <a:t>F.	RFP posting and updates:</a:t>
            </a:r>
          </a:p>
          <a:p>
            <a:pPr>
              <a:lnSpc>
                <a:spcPct val="80000"/>
              </a:lnSpc>
              <a:buNone/>
            </a:pPr>
            <a:r>
              <a:rPr lang="en-US" sz="1600" b="1" dirty="0">
                <a:latin typeface="Garamond" pitchFamily="18" charset="0"/>
              </a:rPr>
              <a:t>	Go to </a:t>
            </a:r>
            <a:r>
              <a:rPr lang="en-US" sz="1600" b="1" dirty="0">
                <a:latin typeface="Garamond" pitchFamily="18" charset="0"/>
                <a:hlinkClick r:id="rId11"/>
              </a:rPr>
              <a:t>http://www.in.gov/idoa/2354.htm</a:t>
            </a:r>
            <a:r>
              <a:rPr lang="en-US" sz="1600" b="1" dirty="0">
                <a:latin typeface="Garamond" pitchFamily="18" charset="0"/>
              </a:rPr>
              <a:t> (select “Current Opportunities” link) </a:t>
            </a:r>
          </a:p>
          <a:p>
            <a:pPr>
              <a:lnSpc>
                <a:spcPct val="80000"/>
              </a:lnSpc>
              <a:spcBef>
                <a:spcPts val="0"/>
              </a:spcBef>
              <a:buNone/>
            </a:pPr>
            <a:r>
              <a:rPr lang="en-US" sz="1600" b="1" dirty="0">
                <a:latin typeface="Garamond" pitchFamily="18" charset="0"/>
              </a:rPr>
              <a:t>	Scroll through table until you find desired RFP number on left-hand side and click the link.</a:t>
            </a:r>
          </a:p>
        </p:txBody>
      </p:sp>
      <p:sp>
        <p:nvSpPr>
          <p:cNvPr id="3" name="Slide Number Placeholder 2">
            <a:extLst>
              <a:ext uri="{FF2B5EF4-FFF2-40B4-BE49-F238E27FC236}">
                <a16:creationId xmlns="" xmlns:a16="http://schemas.microsoft.com/office/drawing/2014/main" id="{A7DECD48-46F0-43F3-997A-AC819B9A9C19}"/>
              </a:ext>
            </a:extLst>
          </p:cNvPr>
          <p:cNvSpPr>
            <a:spLocks noGrp="1"/>
          </p:cNvSpPr>
          <p:nvPr>
            <p:ph type="sldNum" sz="quarter" idx="12"/>
          </p:nvPr>
        </p:nvSpPr>
        <p:spPr/>
        <p:txBody>
          <a:bodyPr/>
          <a:lstStyle/>
          <a:p>
            <a:fld id="{97FBE726-DBFE-42C8-9E3A-ACED5DC5B2D0}"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
        <p:nvSpPr>
          <p:cNvPr id="3" name="Slide Number Placeholder 2">
            <a:extLst>
              <a:ext uri="{FF2B5EF4-FFF2-40B4-BE49-F238E27FC236}">
                <a16:creationId xmlns="" xmlns:a16="http://schemas.microsoft.com/office/drawing/2014/main" id="{B4E0FEE8-2FFA-473E-A903-F08C87ACF440}"/>
              </a:ext>
            </a:extLst>
          </p:cNvPr>
          <p:cNvSpPr>
            <a:spLocks noGrp="1"/>
          </p:cNvSpPr>
          <p:nvPr>
            <p:ph type="sldNum" sz="quarter" idx="12"/>
          </p:nvPr>
        </p:nvSpPr>
        <p:spPr/>
        <p:txBody>
          <a:bodyPr/>
          <a:lstStyle/>
          <a:p>
            <a:fld id="{97FBE726-DBFE-42C8-9E3A-ACED5DC5B2D0}"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Garamond" pitchFamily="18" charset="0"/>
              </a:rPr>
              <a:t>Thank </a:t>
            </a:r>
            <a:r>
              <a:rPr kumimoji="0" lang="en-US" sz="6000" b="1" i="0" u="none" strike="noStrike" kern="1200" cap="none" spc="0" normalizeH="0" baseline="0" noProof="0" dirty="0" smtClean="0">
                <a:ln>
                  <a:noFill/>
                </a:ln>
                <a:solidFill>
                  <a:schemeClr val="tx1"/>
                </a:solidFill>
                <a:effectLst/>
                <a:uLnTx/>
                <a:uFillTx/>
                <a:latin typeface="Garamond" pitchFamily="18" charset="0"/>
              </a:rPr>
              <a:t>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6000" b="1" dirty="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smtClean="0">
                <a:ln>
                  <a:noFill/>
                </a:ln>
                <a:effectLst/>
                <a:uLnTx/>
                <a:uFillTx/>
                <a:latin typeface="Garamond" pitchFamily="18" charset="0"/>
              </a:rPr>
              <a:t>Teresa</a:t>
            </a:r>
            <a:r>
              <a:rPr kumimoji="0" lang="en-US" sz="2400" b="1" i="0" u="none" strike="noStrike" kern="1200" cap="none" spc="0" normalizeH="0" noProof="0" dirty="0" smtClean="0">
                <a:ln>
                  <a:noFill/>
                </a:ln>
                <a:effectLst/>
                <a:uLnTx/>
                <a:uFillTx/>
                <a:latin typeface="Garamond" pitchFamily="18" charset="0"/>
              </a:rPr>
              <a:t> Deaton-Reese</a:t>
            </a:r>
            <a:endParaRPr kumimoji="0" lang="en-US" sz="2400" b="1"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400" b="1" noProof="0" dirty="0" smtClean="0">
                <a:latin typeface="Garamond" pitchFamily="18" charset="0"/>
              </a:rPr>
              <a:t>tdeaton</a:t>
            </a:r>
            <a:r>
              <a:rPr kumimoji="0" lang="en-US" sz="2400" b="1" i="0" u="none" strike="noStrike" kern="1200" cap="none" spc="0" normalizeH="0" baseline="0" noProof="0" dirty="0" smtClean="0">
                <a:ln>
                  <a:noFill/>
                </a:ln>
                <a:effectLst/>
                <a:uLnTx/>
                <a:uFillTx/>
                <a:latin typeface="Garamond" pitchFamily="18" charset="0"/>
              </a:rPr>
              <a:t>@idoa.IN.gov</a:t>
            </a:r>
            <a:endParaRPr kumimoji="0" lang="en-US" sz="2400" b="1" i="0" u="none" strike="noStrike" kern="1200" cap="none" spc="0" normalizeH="0" baseline="0" noProof="0" dirty="0">
              <a:ln>
                <a:noFill/>
              </a:ln>
              <a:effectLst/>
              <a:uLnTx/>
              <a:uFillTx/>
              <a:latin typeface="Garamond" pitchFamily="18" charset="0"/>
            </a:endParaRPr>
          </a:p>
        </p:txBody>
      </p:sp>
      <p:sp>
        <p:nvSpPr>
          <p:cNvPr id="3" name="Slide Number Placeholder 2">
            <a:extLst>
              <a:ext uri="{FF2B5EF4-FFF2-40B4-BE49-F238E27FC236}">
                <a16:creationId xmlns="" xmlns:a16="http://schemas.microsoft.com/office/drawing/2014/main" id="{908B2365-BEAA-4179-A40D-2BD5C8B84434}"/>
              </a:ext>
            </a:extLst>
          </p:cNvPr>
          <p:cNvSpPr>
            <a:spLocks noGrp="1"/>
          </p:cNvSpPr>
          <p:nvPr>
            <p:ph type="sldNum" sz="quarter" idx="12"/>
          </p:nvPr>
        </p:nvSpPr>
        <p:spPr/>
        <p:txBody>
          <a:bodyPr/>
          <a:lstStyle/>
          <a:p>
            <a:fld id="{97FBE726-DBFE-42C8-9E3A-ACED5DC5B2D0}" type="slidenum">
              <a:rPr lang="en-US" smtClean="0"/>
              <a:pPr/>
              <a:t>27</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Garamond" pitchFamily="18" charset="0"/>
              </a:rPr>
              <a:t>Sign-In Sheet for Attendees</a:t>
            </a:r>
          </a:p>
          <a:p>
            <a:pPr eaLnBrk="1" hangingPunct="1"/>
            <a:r>
              <a:rPr lang="en-US" sz="2800" dirty="0">
                <a:latin typeface="Garamond" pitchFamily="18" charset="0"/>
              </a:rPr>
              <a:t>Sign-In Sheet and PowerPoint will be posted on IDOA’s Solicitation Website</a:t>
            </a:r>
          </a:p>
          <a:p>
            <a:pPr eaLnBrk="1" hangingPunct="1"/>
            <a:r>
              <a:rPr lang="en-US" sz="2800" dirty="0">
                <a:latin typeface="Garamond" pitchFamily="18" charset="0"/>
              </a:rPr>
              <a:t>Hold questions until the end of the presentation</a:t>
            </a:r>
          </a:p>
          <a:p>
            <a:pPr lvl="1"/>
            <a:r>
              <a:rPr lang="en-US" sz="2000" i="1" dirty="0">
                <a:latin typeface="Garamond" pitchFamily="18" charset="0"/>
              </a:rPr>
              <a:t>Any verbal response is not considered binding; respondents are encouraged to submit any question formally in writing if it affects the proposal that will be submitted to the state.</a:t>
            </a:r>
          </a:p>
        </p:txBody>
      </p:sp>
      <p:sp>
        <p:nvSpPr>
          <p:cNvPr id="3" name="Slide Number Placeholder 2">
            <a:extLst>
              <a:ext uri="{FF2B5EF4-FFF2-40B4-BE49-F238E27FC236}">
                <a16:creationId xmlns="" xmlns:a16="http://schemas.microsoft.com/office/drawing/2014/main" id="{B515EEC6-8EA5-485A-86CA-050651652958}"/>
              </a:ext>
            </a:extLst>
          </p:cNvPr>
          <p:cNvSpPr>
            <a:spLocks noGrp="1"/>
          </p:cNvSpPr>
          <p:nvPr>
            <p:ph type="sldNum" sz="quarter" idx="12"/>
          </p:nvPr>
        </p:nvSpPr>
        <p:spPr/>
        <p:txBody>
          <a:bodyPr/>
          <a:lstStyle/>
          <a:p>
            <a:fld id="{97FBE726-DBFE-42C8-9E3A-ACED5DC5B2D0}"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456276"/>
            <a:ext cx="8229600" cy="4525963"/>
          </a:xfrm>
        </p:spPr>
        <p:txBody>
          <a:bodyPr>
            <a:noAutofit/>
          </a:bodyPr>
          <a:lstStyle/>
          <a:p>
            <a:pPr marL="0" indent="0">
              <a:buNone/>
            </a:pPr>
            <a:endParaRPr lang="en-US" sz="2400" dirty="0"/>
          </a:p>
          <a:p>
            <a:r>
              <a:rPr lang="en-US" sz="2400" dirty="0"/>
              <a:t>The purpose of this RFS is to select a vendor that can satisfy the State’s need for a mental health and social emotional coaching model It is the intent of IDOE to contract with a vendor that provides quality mental health and social emotional coaching model for IDOE.</a:t>
            </a:r>
          </a:p>
          <a:p>
            <a:pPr marL="0" indent="0">
              <a:buNone/>
            </a:pPr>
            <a:r>
              <a:rPr lang="en-US" sz="2400" dirty="0"/>
              <a:t/>
            </a:r>
            <a:br>
              <a:rPr lang="en-US" sz="2400" dirty="0"/>
            </a:br>
            <a:endParaRPr lang="en-US" sz="2400" dirty="0">
              <a:latin typeface="Garamond" panose="02020404030301010803" pitchFamily="18" charset="0"/>
            </a:endParaRP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Purpose of the RFP</a:t>
            </a:r>
          </a:p>
        </p:txBody>
      </p:sp>
      <p:sp>
        <p:nvSpPr>
          <p:cNvPr id="3" name="Slide Number Placeholder 2">
            <a:extLst>
              <a:ext uri="{FF2B5EF4-FFF2-40B4-BE49-F238E27FC236}">
                <a16:creationId xmlns="" xmlns:a16="http://schemas.microsoft.com/office/drawing/2014/main" id="{F3256E72-6BD7-472E-BE8D-A7DCD01202B0}"/>
              </a:ext>
            </a:extLst>
          </p:cNvPr>
          <p:cNvSpPr>
            <a:spLocks noGrp="1"/>
          </p:cNvSpPr>
          <p:nvPr>
            <p:ph type="sldNum" sz="quarter" idx="12"/>
          </p:nvPr>
        </p:nvSpPr>
        <p:spPr/>
        <p:txBody>
          <a:bodyPr/>
          <a:lstStyle/>
          <a:p>
            <a:fld id="{97FBE726-DBFE-42C8-9E3A-ACED5DC5B2D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Term of the Contract</a:t>
            </a:r>
            <a:endParaRPr lang="en-US" dirty="0">
              <a:latin typeface="Garamond" pitchFamily="18" charset="0"/>
            </a:endParaRPr>
          </a:p>
        </p:txBody>
      </p:sp>
      <p:sp>
        <p:nvSpPr>
          <p:cNvPr id="7" name="Rectangle 3"/>
          <p:cNvSpPr>
            <a:spLocks noGrp="1" noChangeArrowheads="1"/>
          </p:cNvSpPr>
          <p:nvPr>
            <p:ph idx="1"/>
          </p:nvPr>
        </p:nvSpPr>
        <p:spPr bwMode="auto">
          <a:xfrm>
            <a:off x="457200" y="1600200"/>
            <a:ext cx="8229600" cy="2148280"/>
          </a:xfrm>
          <a:prstGeom prst="rect">
            <a:avLst/>
          </a:prstGeom>
          <a:noFill/>
          <a:ln w="9525">
            <a:noFill/>
            <a:miter lim="800000"/>
            <a:headEnd/>
            <a:tailEnd/>
          </a:ln>
        </p:spPr>
        <p:txBody>
          <a:bodyPr>
            <a:spAutoFit/>
          </a:bodyPr>
          <a:lstStyle/>
          <a:p>
            <a:r>
              <a:rPr lang="en-US" sz="2800" dirty="0">
                <a:latin typeface="Garamond" pitchFamily="18" charset="0"/>
              </a:rPr>
              <a:t>Contract Term</a:t>
            </a:r>
          </a:p>
          <a:p>
            <a:pPr lvl="1"/>
            <a:r>
              <a:rPr lang="en-US" sz="2400" dirty="0">
                <a:latin typeface="Garamond" pitchFamily="18" charset="0"/>
              </a:rPr>
              <a:t>The term of the contract shall be for a period of </a:t>
            </a:r>
            <a:r>
              <a:rPr lang="en-US" sz="2400" dirty="0" smtClean="0">
                <a:latin typeface="Garamond" pitchFamily="18" charset="0"/>
              </a:rPr>
              <a:t>one (1) </a:t>
            </a:r>
            <a:r>
              <a:rPr lang="en-US" sz="2400" dirty="0">
                <a:latin typeface="Garamond" pitchFamily="18" charset="0"/>
              </a:rPr>
              <a:t>years. There may be </a:t>
            </a:r>
            <a:r>
              <a:rPr lang="en-US" sz="2400" dirty="0" smtClean="0">
                <a:latin typeface="Garamond" pitchFamily="18" charset="0"/>
              </a:rPr>
              <a:t>four (4) </a:t>
            </a:r>
            <a:r>
              <a:rPr lang="en-US" sz="2400" dirty="0">
                <a:latin typeface="Garamond" pitchFamily="18" charset="0"/>
              </a:rPr>
              <a:t>one-year renewals for a total of </a:t>
            </a:r>
            <a:r>
              <a:rPr lang="en-US" sz="2400" dirty="0" smtClean="0">
                <a:latin typeface="Garamond" pitchFamily="18" charset="0"/>
              </a:rPr>
              <a:t>five (5) </a:t>
            </a:r>
            <a:r>
              <a:rPr lang="en-US" sz="2400" dirty="0">
                <a:latin typeface="Garamond" pitchFamily="18" charset="0"/>
              </a:rPr>
              <a:t>years at the State’s option.</a:t>
            </a:r>
          </a:p>
          <a:p>
            <a:pPr marL="457200" lvl="1" indent="0">
              <a:buNone/>
            </a:pPr>
            <a:endParaRPr lang="en-US" sz="2400" dirty="0">
              <a:latin typeface="Garamond" pitchFamily="18" charset="0"/>
            </a:endParaRPr>
          </a:p>
        </p:txBody>
      </p:sp>
      <p:sp>
        <p:nvSpPr>
          <p:cNvPr id="3" name="Slide Number Placeholder 2">
            <a:extLst>
              <a:ext uri="{FF2B5EF4-FFF2-40B4-BE49-F238E27FC236}">
                <a16:creationId xmlns="" xmlns:a16="http://schemas.microsoft.com/office/drawing/2014/main" id="{961D3442-170D-4D0D-9432-73C601C94D9C}"/>
              </a:ext>
            </a:extLst>
          </p:cNvPr>
          <p:cNvSpPr>
            <a:spLocks noGrp="1"/>
          </p:cNvSpPr>
          <p:nvPr>
            <p:ph type="sldNum" sz="quarter" idx="12"/>
          </p:nvPr>
        </p:nvSpPr>
        <p:spPr/>
        <p:txBody>
          <a:bodyPr/>
          <a:lstStyle/>
          <a:p>
            <a:fld id="{97FBE726-DBFE-42C8-9E3A-ACED5DC5B2D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84309698"/>
              </p:ext>
            </p:extLst>
          </p:nvPr>
        </p:nvGraphicFramePr>
        <p:xfrm>
          <a:off x="228600" y="946959"/>
          <a:ext cx="8686800" cy="4051761"/>
        </p:xfrm>
        <a:graphic>
          <a:graphicData uri="http://schemas.openxmlformats.org/drawingml/2006/table">
            <a:tbl>
              <a:tblPr/>
              <a:tblGrid>
                <a:gridCol w="4419600">
                  <a:extLst>
                    <a:ext uri="{9D8B030D-6E8A-4147-A177-3AD203B41FA5}">
                      <a16:colId xmlns="" xmlns:a16="http://schemas.microsoft.com/office/drawing/2014/main" val="20000"/>
                    </a:ext>
                  </a:extLst>
                </a:gridCol>
                <a:gridCol w="4267200">
                  <a:extLst>
                    <a:ext uri="{9D8B030D-6E8A-4147-A177-3AD203B41FA5}">
                      <a16:colId xmlns="" xmlns:a16="http://schemas.microsoft.com/office/drawing/2014/main" val="557939318"/>
                    </a:ext>
                  </a:extLst>
                </a:gridCol>
              </a:tblGrid>
              <a:tr h="311727">
                <a:tc>
                  <a:txBody>
                    <a:bodyPr/>
                    <a:lstStyle/>
                    <a:p>
                      <a:pPr marL="0" marR="0" algn="ctr">
                        <a:spcBef>
                          <a:spcPts val="0"/>
                        </a:spcBef>
                        <a:spcAft>
                          <a:spcPts val="0"/>
                        </a:spcAft>
                      </a:pPr>
                      <a:r>
                        <a:rPr lang="en-US" sz="1600" b="1" dirty="0">
                          <a:latin typeface="Garamond" panose="02020404030301010803" pitchFamily="18" charset="0"/>
                          <a:ea typeface="Times New Roman"/>
                          <a:cs typeface="Times New Roman"/>
                        </a:rPr>
                        <a:t>Activity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a:latin typeface="Garamond" panose="02020404030301010803" pitchFamily="18" charset="0"/>
                          <a:ea typeface="Times New Roman"/>
                          <a:cs typeface="Times New Roman"/>
                        </a:rPr>
                        <a:t>Date</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0000"/>
                  </a:ext>
                </a:extLst>
              </a:tr>
              <a:tr h="311727">
                <a:tc>
                  <a:txBody>
                    <a:bodyPr/>
                    <a:lstStyle/>
                    <a:p>
                      <a:pPr marL="0" marR="0" algn="l">
                        <a:spcBef>
                          <a:spcPts val="0"/>
                        </a:spcBef>
                        <a:spcAft>
                          <a:spcPts val="0"/>
                        </a:spcAft>
                      </a:pPr>
                      <a:r>
                        <a:rPr lang="en-US" sz="1600" spc="-10" dirty="0">
                          <a:effectLst/>
                          <a:latin typeface="Garamond" panose="02020404030301010803" pitchFamily="18" charset="0"/>
                          <a:ea typeface="Times New Roman" panose="02020603050405020304" pitchFamily="18" charset="0"/>
                          <a:cs typeface="Calibri" panose="020F0502020204030204" pitchFamily="34" charset="0"/>
                        </a:rPr>
                        <a:t>Issue of RFP</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February 25,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Pre-Proposal Conference</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14,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363681">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Deadline to Submit Written Questions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15,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304800">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Response to Written Questions/RFP Amendments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22,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45473">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Submission of Proposals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April</a:t>
                      </a:r>
                      <a:r>
                        <a:rPr lang="en-US" sz="1600" baseline="0" dirty="0" smtClean="0">
                          <a:effectLst/>
                          <a:latin typeface="Garamond" panose="02020404030301010803" pitchFamily="18" charset="0"/>
                          <a:ea typeface="Times New Roman" panose="02020603050405020304" pitchFamily="18" charset="0"/>
                          <a:cs typeface="Calibri" panose="020F0502020204030204" pitchFamily="34" charset="0"/>
                        </a:rPr>
                        <a:t> 5,</a:t>
                      </a: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 </a:t>
                      </a:r>
                      <a:r>
                        <a:rPr lang="en-US" sz="1600" dirty="0">
                          <a:effectLst/>
                          <a:latin typeface="Garamond" panose="02020404030301010803" pitchFamily="18" charset="0"/>
                          <a:ea typeface="Times New Roman" panose="02020603050405020304" pitchFamily="18" charset="0"/>
                          <a:cs typeface="Calibri" panose="020F0502020204030204" pitchFamily="34"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12852219"/>
                  </a:ext>
                </a:extLst>
              </a:tr>
              <a:tr h="138546">
                <a:tc gridSpan="2">
                  <a:txBody>
                    <a:bodyPr/>
                    <a:lstStyle/>
                    <a:p>
                      <a:pPr marL="0" marR="0" algn="ctr">
                        <a:spcBef>
                          <a:spcPts val="0"/>
                        </a:spcBef>
                        <a:spcAft>
                          <a:spcPts val="0"/>
                        </a:spcAft>
                      </a:pPr>
                      <a:r>
                        <a:rPr lang="en-US" sz="1600" b="1" i="1" dirty="0">
                          <a:latin typeface="Garamond" panose="02020404030301010803" pitchFamily="18" charset="0"/>
                          <a:ea typeface="Times New Roman"/>
                          <a:cs typeface="Times New Roman"/>
                        </a:rPr>
                        <a:t>The dates for the following activities are target dates only.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 xmlns:a16="http://schemas.microsoft.com/office/drawing/2014/main" val="10006"/>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Evaluation</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97874">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Discussions/Clarifications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Oral Presentations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Best and Final Offers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RFP Award Recommendation</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bl>
          </a:graphicData>
        </a:graphic>
      </p:graphicFrame>
      <p:sp>
        <p:nvSpPr>
          <p:cNvPr id="6" name="Rectangle 2"/>
          <p:cNvSpPr>
            <a:spLocks noGrp="1" noChangeArrowheads="1"/>
          </p:cNvSpPr>
          <p:nvPr>
            <p:ph type="title"/>
          </p:nvPr>
        </p:nvSpPr>
        <p:spPr>
          <a:xfrm>
            <a:off x="457200" y="0"/>
            <a:ext cx="8229600" cy="1143000"/>
          </a:xfrm>
        </p:spPr>
        <p:txBody>
          <a:bodyPr/>
          <a:lstStyle/>
          <a:p>
            <a:pPr eaLnBrk="1" hangingPunct="1"/>
            <a:r>
              <a:rPr lang="en-US" b="1" dirty="0">
                <a:latin typeface="Garamond" pitchFamily="18" charset="0"/>
              </a:rPr>
              <a:t>Key Dates</a:t>
            </a:r>
          </a:p>
        </p:txBody>
      </p:sp>
      <p:sp>
        <p:nvSpPr>
          <p:cNvPr id="3" name="Slide Number Placeholder 2">
            <a:extLst>
              <a:ext uri="{FF2B5EF4-FFF2-40B4-BE49-F238E27FC236}">
                <a16:creationId xmlns="" xmlns:a16="http://schemas.microsoft.com/office/drawing/2014/main" id="{481C745C-CB49-46DE-B7AB-56EF6B5C4FF2}"/>
              </a:ext>
            </a:extLst>
          </p:cNvPr>
          <p:cNvSpPr>
            <a:spLocks noGrp="1"/>
          </p:cNvSpPr>
          <p:nvPr>
            <p:ph type="sldNum" sz="quarter" idx="12"/>
          </p:nvPr>
        </p:nvSpPr>
        <p:spPr/>
        <p:txBody>
          <a:bodyPr/>
          <a:lstStyle/>
          <a:p>
            <a:fld id="{97FBE726-DBFE-42C8-9E3A-ACED5DC5B2D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a:t>
            </a:r>
            <a:r>
              <a:rPr lang="en-US" b="1" dirty="0">
                <a:latin typeface="Garamond" panose="02020404030301010803" pitchFamily="18" charset="0"/>
              </a:rPr>
              <a:t/>
            </a:r>
            <a:br>
              <a:rPr lang="en-US" b="1" dirty="0">
                <a:latin typeface="Garamond" panose="02020404030301010803" pitchFamily="18" charset="0"/>
              </a:rPr>
            </a:br>
            <a:endParaRPr lang="en-US" sz="2700" b="1" dirty="0">
              <a:latin typeface="Garamond" panose="02020404030301010803" pitchFamily="18" charset="0"/>
            </a:endParaRPr>
          </a:p>
        </p:txBody>
      </p:sp>
      <p:sp>
        <p:nvSpPr>
          <p:cNvPr id="3" name="Content Placeholder 2">
            <a:extLst>
              <a:ext uri="{FF2B5EF4-FFF2-40B4-BE49-F238E27FC236}">
                <a16:creationId xmlns="" xmlns:a16="http://schemas.microsoft.com/office/drawing/2014/main" id="{6D61F65E-0DBB-44E1-8A9F-9A173F964766}"/>
              </a:ext>
            </a:extLst>
          </p:cNvPr>
          <p:cNvSpPr>
            <a:spLocks noGrp="1"/>
          </p:cNvSpPr>
          <p:nvPr>
            <p:ph idx="1"/>
          </p:nvPr>
        </p:nvSpPr>
        <p:spPr>
          <a:xfrm>
            <a:off x="385763" y="1452753"/>
            <a:ext cx="8382000" cy="4191000"/>
          </a:xfrm>
        </p:spPr>
        <p:txBody>
          <a:bodyPr>
            <a:normAutofit fontScale="25000" lnSpcReduction="20000"/>
          </a:bodyPr>
          <a:lstStyle/>
          <a:p>
            <a:endParaRPr lang="en-US" sz="4000" dirty="0"/>
          </a:p>
          <a:p>
            <a:endParaRPr lang="en-US" sz="4000" dirty="0" smtClean="0"/>
          </a:p>
          <a:p>
            <a:r>
              <a:rPr lang="en-US" sz="4000" b="1" dirty="0"/>
              <a:t>Phase 1: Adopting/Creating Mental Health Content and Manual </a:t>
            </a:r>
            <a:endParaRPr lang="en-US" sz="4000" b="1" dirty="0" smtClean="0"/>
          </a:p>
          <a:p>
            <a:pPr lvl="0"/>
            <a:r>
              <a:rPr lang="en-US" sz="4000" dirty="0"/>
              <a:t>Conduct a literature review of research on existing national models of school mental health training in order to provide recommendations to adopt or develop a statewide coaching model. </a:t>
            </a:r>
          </a:p>
          <a:p>
            <a:pPr marL="0" indent="0">
              <a:buNone/>
            </a:pPr>
            <a:endParaRPr lang="en-US" sz="4000" dirty="0"/>
          </a:p>
          <a:p>
            <a:pPr lvl="0"/>
            <a:r>
              <a:rPr lang="en-US" sz="4000" dirty="0"/>
              <a:t>Coaching model should be developed incorporating best practices in implementation science, including, but not limited to, theory of change and Multi-Tiered Systems of Support (MTSS</a:t>
            </a:r>
            <a:r>
              <a:rPr lang="en-US" sz="4000" dirty="0" smtClean="0"/>
              <a:t>).</a:t>
            </a:r>
            <a:endParaRPr lang="en-US" sz="4000" dirty="0"/>
          </a:p>
          <a:p>
            <a:pPr lvl="0"/>
            <a:r>
              <a:rPr lang="en-US" sz="4000" dirty="0"/>
              <a:t>Work closely with Project AWARE grantees (three district grantees representing 43 schools) to align coaching model with the following grant objectives and goals: </a:t>
            </a:r>
          </a:p>
          <a:p>
            <a:pPr marL="0" indent="0">
              <a:buNone/>
            </a:pPr>
            <a:r>
              <a:rPr lang="en-US" sz="4000" dirty="0"/>
              <a:t> </a:t>
            </a:r>
          </a:p>
          <a:p>
            <a:pPr lvl="1"/>
            <a:r>
              <a:rPr lang="en-US" sz="4000" dirty="0"/>
              <a:t>Goal 1: Increase awareness of mental health issues by developing and expanding school-based mental health infrastructure within schools.</a:t>
            </a:r>
          </a:p>
          <a:p>
            <a:pPr lvl="1"/>
            <a:r>
              <a:rPr lang="en-US" sz="4000" dirty="0"/>
              <a:t>Goal 2: Increase the capacity of school staff and community partners to employ evidence-based tools and systems of support to detect and respond to mental health issues. </a:t>
            </a:r>
          </a:p>
          <a:p>
            <a:r>
              <a:rPr lang="en-US" sz="4000" dirty="0"/>
              <a:t> </a:t>
            </a:r>
          </a:p>
          <a:p>
            <a:pPr lvl="0"/>
            <a:r>
              <a:rPr lang="en-US" sz="4000" dirty="0"/>
              <a:t>Coaching model developed should include supports to meet the needs of Indiana’s diverse school populations, including rural, suburban and urban schools. </a:t>
            </a:r>
          </a:p>
          <a:p>
            <a:pPr marL="0" indent="0">
              <a:buNone/>
            </a:pPr>
            <a:r>
              <a:rPr lang="en-US" sz="4000" dirty="0"/>
              <a:t> </a:t>
            </a:r>
          </a:p>
          <a:p>
            <a:pPr lvl="0"/>
            <a:r>
              <a:rPr lang="en-US" sz="4000" dirty="0"/>
              <a:t>Strategies and recommendations included in the model and training materials should be proactive, preventative, and culturally inclusive. </a:t>
            </a:r>
          </a:p>
          <a:p>
            <a:endParaRPr lang="en-US" sz="4000" b="1" dirty="0"/>
          </a:p>
          <a:p>
            <a:endParaRPr lang="en-US" sz="4000" dirty="0"/>
          </a:p>
          <a:p>
            <a:pPr lvl="0"/>
            <a:r>
              <a:rPr lang="en-US" sz="4000" b="1" dirty="0"/>
              <a:t>Deliverables for Phase 1: </a:t>
            </a:r>
          </a:p>
          <a:p>
            <a:r>
              <a:rPr lang="en-US" sz="4000" dirty="0"/>
              <a:t> </a:t>
            </a:r>
          </a:p>
          <a:p>
            <a:pPr lvl="1"/>
            <a:r>
              <a:rPr lang="en-US" sz="4000" dirty="0"/>
              <a:t>Coaching model will include a deliverable for a training manual that should include research-based mental health programming and research-based mental health needs assessment.</a:t>
            </a:r>
          </a:p>
          <a:p>
            <a:pPr lvl="1"/>
            <a:r>
              <a:rPr lang="en-US" sz="4000" dirty="0"/>
              <a:t>The creation of professional development materials to reach a wide range of educators, including a minimum of four (4) online learning modules (topics to include, but not limited to: staff self-care, risk factors for mental illness, practical classroom strategies, and effective collaboration with community mental health centers), and three (3) in-person trainings for up to 200 participants each. </a:t>
            </a:r>
          </a:p>
          <a:p>
            <a:pPr marL="0" indent="0">
              <a:buNone/>
            </a:pPr>
            <a:endParaRPr lang="en-US" sz="4000" dirty="0">
              <a:latin typeface="Garamond" panose="02020404030301010803" pitchFamily="18" charset="0"/>
            </a:endParaRPr>
          </a:p>
        </p:txBody>
      </p:sp>
      <p:pic>
        <p:nvPicPr>
          <p:cNvPr id="4" name="Picture 3" descr="IDOA-logobluecenter.gif">
            <a:extLst>
              <a:ext uri="{FF2B5EF4-FFF2-40B4-BE49-F238E27FC236}">
                <a16:creationId xmlns="" xmlns:a16="http://schemas.microsoft.com/office/drawing/2014/main"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 xmlns:a16="http://schemas.microsoft.com/office/drawing/2014/main"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 xmlns:a16="http://schemas.microsoft.com/office/drawing/2014/main" id="{5C6E037F-C487-4D4E-8C57-8FDE9A172585}"/>
              </a:ext>
            </a:extLst>
          </p:cNvPr>
          <p:cNvSpPr>
            <a:spLocks noGrp="1"/>
          </p:cNvSpPr>
          <p:nvPr>
            <p:ph type="sldNum" sz="quarter" idx="12"/>
          </p:nvPr>
        </p:nvSpPr>
        <p:spPr/>
        <p:txBody>
          <a:bodyPr/>
          <a:lstStyle/>
          <a:p>
            <a:fld id="{97FBE726-DBFE-42C8-9E3A-ACED5DC5B2D0}" type="slidenum">
              <a:rPr lang="en-US" smtClean="0"/>
              <a:pPr/>
              <a:t>7</a:t>
            </a:fld>
            <a:endParaRPr lang="en-US" dirty="0"/>
          </a:p>
        </p:txBody>
      </p:sp>
    </p:spTree>
    <p:extLst>
      <p:ext uri="{BB962C8B-B14F-4D97-AF65-F5344CB8AC3E}">
        <p14:creationId xmlns:p14="http://schemas.microsoft.com/office/powerpoint/2010/main" val="259057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a:t>
            </a:r>
            <a:br>
              <a:rPr lang="en-US" b="1" dirty="0">
                <a:latin typeface="Garamond" pitchFamily="18" charset="0"/>
              </a:rPr>
            </a:br>
            <a:r>
              <a:rPr lang="en-US" sz="2400" dirty="0">
                <a:latin typeface="Garamond" pitchFamily="18" charset="0"/>
              </a:rPr>
              <a:t>(Attachment </a:t>
            </a:r>
            <a:r>
              <a:rPr lang="en-US" sz="2400" dirty="0" smtClean="0">
                <a:latin typeface="Garamond" pitchFamily="18" charset="0"/>
              </a:rPr>
              <a:t>D)</a:t>
            </a:r>
            <a:endParaRPr lang="en-US" dirty="0">
              <a:latin typeface="Garamond" pitchFamily="18" charset="0"/>
            </a:endParaRPr>
          </a:p>
        </p:txBody>
      </p:sp>
      <p:sp>
        <p:nvSpPr>
          <p:cNvPr id="7" name="Rectangle 3"/>
          <p:cNvSpPr>
            <a:spLocks noGrp="1" noChangeArrowheads="1"/>
          </p:cNvSpPr>
          <p:nvPr>
            <p:ph idx="1"/>
          </p:nvPr>
        </p:nvSpPr>
        <p:spPr>
          <a:xfrm>
            <a:off x="457200" y="1600200"/>
            <a:ext cx="8229600" cy="4114799"/>
          </a:xfrm>
        </p:spPr>
        <p:txBody>
          <a:bodyPr>
            <a:normAutofit fontScale="92500" lnSpcReduction="10000"/>
          </a:bodyPr>
          <a:lstStyle/>
          <a:p>
            <a:pPr eaLnBrk="1" hangingPunct="1">
              <a:lnSpc>
                <a:spcPct val="80000"/>
              </a:lnSpc>
            </a:pPr>
            <a:r>
              <a:rPr lang="en-US" sz="2400" b="1" dirty="0">
                <a:latin typeface="Garamond" pitchFamily="18" charset="0"/>
              </a:rPr>
              <a:t>Company Financial Information (Section 2.3.3)</a:t>
            </a:r>
          </a:p>
          <a:p>
            <a:pPr lvl="1">
              <a:spcBef>
                <a:spcPts val="600"/>
              </a:spcBef>
            </a:pPr>
            <a:r>
              <a:rPr lang="en-US" sz="2000" dirty="0">
                <a:latin typeface="Garamond" panose="02020404030301010803" pitchFamily="18" charset="0"/>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eaLnBrk="1" hangingPunct="1">
              <a:lnSpc>
                <a:spcPct val="80000"/>
              </a:lnSpc>
            </a:pPr>
            <a:r>
              <a:rPr lang="en-US" sz="2400" b="1" dirty="0">
                <a:latin typeface="Garamond" pitchFamily="18" charset="0"/>
              </a:rPr>
              <a:t>Contract Terms (Section 2.3.5)</a:t>
            </a:r>
          </a:p>
          <a:p>
            <a:pPr lvl="1">
              <a:spcBef>
                <a:spcPts val="600"/>
              </a:spcBef>
            </a:pPr>
            <a:r>
              <a:rPr lang="en-US" sz="2000" dirty="0">
                <a:latin typeface="Garamond" panose="02020404030301010803" pitchFamily="18" charset="0"/>
              </a:rPr>
              <a:t>Respondent should review the sample State contract (Attachment B) and note exceptions to State non-mandatory clauses in Business Proposal. The Respondent should accept the mandatory clauses in the Business Proposal and Transmittal Letter.</a:t>
            </a:r>
          </a:p>
          <a:p>
            <a:pPr>
              <a:spcBef>
                <a:spcPts val="600"/>
              </a:spcBef>
            </a:pPr>
            <a:r>
              <a:rPr lang="en-US" sz="2400" b="1" dirty="0">
                <a:latin typeface="Garamond" panose="02020404030301010803" pitchFamily="18" charset="0"/>
              </a:rPr>
              <a:t>References (2.3.6)</a:t>
            </a:r>
          </a:p>
          <a:p>
            <a:pPr lvl="1">
              <a:spcBef>
                <a:spcPts val="600"/>
              </a:spcBef>
            </a:pPr>
            <a:r>
              <a:rPr lang="en-US" sz="2000" dirty="0">
                <a:latin typeface="Garamond" panose="02020404030301010803" pitchFamily="18" charset="0"/>
              </a:rPr>
              <a:t>The Respondent must include a list of at least three (3) clients for whom the Respondent has performed similar services.</a:t>
            </a:r>
          </a:p>
        </p:txBody>
      </p:sp>
      <p:sp>
        <p:nvSpPr>
          <p:cNvPr id="3" name="Slide Number Placeholder 2">
            <a:extLst>
              <a:ext uri="{FF2B5EF4-FFF2-40B4-BE49-F238E27FC236}">
                <a16:creationId xmlns="" xmlns:a16="http://schemas.microsoft.com/office/drawing/2014/main" id="{37BE16C1-250A-4733-BED8-64290E816E3D}"/>
              </a:ext>
            </a:extLst>
          </p:cNvPr>
          <p:cNvSpPr>
            <a:spLocks noGrp="1"/>
          </p:cNvSpPr>
          <p:nvPr>
            <p:ph type="sldNum" sz="quarter" idx="12"/>
          </p:nvPr>
        </p:nvSpPr>
        <p:spPr/>
        <p:txBody>
          <a:bodyPr/>
          <a:lstStyle/>
          <a:p>
            <a:fld id="{97FBE726-DBFE-42C8-9E3A-ACED5DC5B2D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Technical Proposal</a:t>
            </a:r>
            <a:r>
              <a:rPr lang="en-US" dirty="0">
                <a:latin typeface="Garamond" pitchFamily="18" charset="0"/>
              </a:rPr>
              <a:t/>
            </a:r>
            <a:br>
              <a:rPr lang="en-US" dirty="0">
                <a:latin typeface="Garamond" pitchFamily="18" charset="0"/>
              </a:rPr>
            </a:br>
            <a:r>
              <a:rPr lang="en-US" sz="2400" dirty="0">
                <a:latin typeface="Garamond" pitchFamily="18" charset="0"/>
              </a:rPr>
              <a:t>(Attachment </a:t>
            </a:r>
            <a:r>
              <a:rPr lang="en-US" sz="2400" dirty="0" smtClean="0">
                <a:latin typeface="Garamond" pitchFamily="18" charset="0"/>
              </a:rPr>
              <a:t>E)</a:t>
            </a:r>
            <a:endParaRPr lang="en-US" sz="2400" dirty="0">
              <a:latin typeface="Garamond" pitchFamily="18" charset="0"/>
            </a:endParaRPr>
          </a:p>
        </p:txBody>
      </p:sp>
      <p:sp>
        <p:nvSpPr>
          <p:cNvPr id="7" name="Rectangle 3"/>
          <p:cNvSpPr>
            <a:spLocks noGrp="1" noChangeArrowheads="1"/>
          </p:cNvSpPr>
          <p:nvPr>
            <p:ph idx="1"/>
          </p:nvPr>
        </p:nvSpPr>
        <p:spPr>
          <a:xfrm>
            <a:off x="457200" y="1380125"/>
            <a:ext cx="8229600" cy="4258676"/>
          </a:xfrm>
        </p:spPr>
        <p:txBody>
          <a:bodyPr>
            <a:normAutofit fontScale="92500" lnSpcReduction="10000"/>
          </a:bodyPr>
          <a:lstStyle/>
          <a:p>
            <a:pPr eaLnBrk="1" hangingPunct="1"/>
            <a:r>
              <a:rPr lang="en-US" sz="2400" dirty="0">
                <a:latin typeface="Garamond" pitchFamily="18" charset="0"/>
              </a:rPr>
              <a:t>Please answer all questions in the Template we have provided for you. Your response should follow the structure listed in the Technical Proposal Instructions.</a:t>
            </a:r>
          </a:p>
          <a:p>
            <a:pPr eaLnBrk="1" hangingPunct="1"/>
            <a:endParaRPr lang="en-US" sz="2400" dirty="0">
              <a:latin typeface="Garamond" pitchFamily="18" charset="0"/>
            </a:endParaRPr>
          </a:p>
          <a:p>
            <a:r>
              <a:rPr lang="en-US" sz="2400" dirty="0">
                <a:latin typeface="Garamond" pitchFamily="18" charset="0"/>
              </a:rPr>
              <a:t>Where appropriate, supporting documentation (e.g. diagrams, certificates, graphics, or other exhibits) may be included as attachments to the proposal. Please include appropriate cross-references. However, when using cross-references, the body of the Technical Proposal should contain a meaningful summary of the referenced material.</a:t>
            </a:r>
          </a:p>
          <a:p>
            <a:endParaRPr lang="en-US" sz="2400" dirty="0">
              <a:latin typeface="Garamond" pitchFamily="18" charset="0"/>
            </a:endParaRPr>
          </a:p>
          <a:p>
            <a:r>
              <a:rPr lang="en-US" sz="2400" dirty="0">
                <a:latin typeface="Garamond" pitchFamily="18" charset="0"/>
              </a:rPr>
              <a:t>Respondents are discouraged from simply repeating language from the RFP as evidence of an understanding or capability.</a:t>
            </a:r>
          </a:p>
          <a:p>
            <a:pPr>
              <a:buFontTx/>
              <a:buNone/>
            </a:pPr>
            <a:endParaRPr lang="en-US" sz="2400" dirty="0">
              <a:latin typeface="Garamond" pitchFamily="18" charset="0"/>
            </a:endParaRPr>
          </a:p>
          <a:p>
            <a:pPr eaLnBrk="1" hangingPunct="1">
              <a:buFontTx/>
              <a:buNone/>
            </a:pPr>
            <a:endParaRPr lang="en-US" sz="2400" dirty="0">
              <a:latin typeface="Garamond" pitchFamily="18" charset="0"/>
            </a:endParaRPr>
          </a:p>
        </p:txBody>
      </p:sp>
      <p:sp>
        <p:nvSpPr>
          <p:cNvPr id="3" name="Slide Number Placeholder 2">
            <a:extLst>
              <a:ext uri="{FF2B5EF4-FFF2-40B4-BE49-F238E27FC236}">
                <a16:creationId xmlns="" xmlns:a16="http://schemas.microsoft.com/office/drawing/2014/main" id="{587F6340-88CA-4F46-83E3-67F2D8AEAC48}"/>
              </a:ext>
            </a:extLst>
          </p:cNvPr>
          <p:cNvSpPr>
            <a:spLocks noGrp="1"/>
          </p:cNvSpPr>
          <p:nvPr>
            <p:ph type="sldNum" sz="quarter" idx="12"/>
          </p:nvPr>
        </p:nvSpPr>
        <p:spPr/>
        <p:txBody>
          <a:bodyPr/>
          <a:lstStyle/>
          <a:p>
            <a:fld id="{97FBE726-DBFE-42C8-9E3A-ACED5DC5B2D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948</TotalTime>
  <Words>1560</Words>
  <Application>Microsoft Office PowerPoint</Application>
  <PresentationFormat>On-screen Show (4:3)</PresentationFormat>
  <Paragraphs>318</Paragraphs>
  <Slides>27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Courier</vt:lpstr>
      <vt:lpstr>Garamond</vt:lpstr>
      <vt:lpstr>Times New Roman</vt:lpstr>
      <vt:lpstr>Office Theme</vt:lpstr>
      <vt:lpstr>Indiana Department of Administration On Behalf Of Indiana Department of Education  Request for Service 19-082 Mental Health and Social-Emotional Coaching Model   Pre-Proposal Conference  March 14, 2019 @2 :30 PM   Teresa Deaton-Reese, IDOA Procurement</vt:lpstr>
      <vt:lpstr>Agenda</vt:lpstr>
      <vt:lpstr>General Information</vt:lpstr>
      <vt:lpstr>Purpose of the RFP</vt:lpstr>
      <vt:lpstr>Term of the Contract</vt:lpstr>
      <vt:lpstr>Key Dates</vt:lpstr>
      <vt:lpstr>Scope of Work </vt:lpstr>
      <vt:lpstr>Business Proposal (Attachment D)</vt:lpstr>
      <vt:lpstr>Technical Proposal (Attachment E)</vt:lpstr>
      <vt:lpstr>Cost Proposal (Attachment C)</vt:lpstr>
      <vt:lpstr>Proposal Preparation</vt:lpstr>
      <vt:lpstr>Proposal Preparation</vt:lpstr>
      <vt:lpstr>Proposal Evaluation</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IDOA Subcontractor Scoring</vt:lpstr>
      <vt:lpstr>Indiana Veteran Owned Small Business</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176</cp:revision>
  <cp:lastPrinted>2018-11-27T16:42:06Z</cp:lastPrinted>
  <dcterms:created xsi:type="dcterms:W3CDTF">2013-01-16T19:20:36Z</dcterms:created>
  <dcterms:modified xsi:type="dcterms:W3CDTF">2019-03-14T12:53:24Z</dcterms:modified>
</cp:coreProperties>
</file>