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94" r:id="rId3"/>
    <p:sldId id="257" r:id="rId4"/>
    <p:sldId id="290" r:id="rId5"/>
    <p:sldId id="291" r:id="rId6"/>
    <p:sldId id="295" r:id="rId7"/>
    <p:sldId id="332" r:id="rId8"/>
    <p:sldId id="336" r:id="rId9"/>
    <p:sldId id="333" r:id="rId10"/>
    <p:sldId id="259" r:id="rId11"/>
    <p:sldId id="258" r:id="rId12"/>
    <p:sldId id="280" r:id="rId13"/>
    <p:sldId id="293" r:id="rId14"/>
    <p:sldId id="311" r:id="rId15"/>
    <p:sldId id="313" r:id="rId16"/>
    <p:sldId id="312" r:id="rId17"/>
    <p:sldId id="297" r:id="rId18"/>
    <p:sldId id="337" r:id="rId19"/>
    <p:sldId id="281" r:id="rId20"/>
    <p:sldId id="267" r:id="rId21"/>
    <p:sldId id="266" r:id="rId22"/>
    <p:sldId id="265" r:id="rId23"/>
    <p:sldId id="304" r:id="rId24"/>
    <p:sldId id="305" r:id="rId25"/>
    <p:sldId id="334" r:id="rId26"/>
    <p:sldId id="328" r:id="rId27"/>
    <p:sldId id="329" r:id="rId28"/>
    <p:sldId id="317" r:id="rId29"/>
    <p:sldId id="315" r:id="rId30"/>
    <p:sldId id="306" r:id="rId31"/>
    <p:sldId id="307" r:id="rId32"/>
    <p:sldId id="335" r:id="rId33"/>
    <p:sldId id="330" r:id="rId34"/>
    <p:sldId id="331" r:id="rId35"/>
    <p:sldId id="319" r:id="rId36"/>
    <p:sldId id="316" r:id="rId37"/>
    <p:sldId id="308" r:id="rId38"/>
    <p:sldId id="309" r:id="rId39"/>
    <p:sldId id="310" r:id="rId40"/>
    <p:sldId id="271" r:id="rId41"/>
    <p:sldId id="270" r:id="rId42"/>
    <p:sldId id="269" r:id="rId4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IM" initials="IM" lastIdx="2" clrIdx="1">
    <p:extLst>
      <p:ext uri="{19B8F6BF-5375-455C-9EA6-DF929625EA0E}">
        <p15:presenceInfo xmlns:p15="http://schemas.microsoft.com/office/powerpoint/2012/main" userId="I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656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67" autoAdjust="0"/>
    <p:restoredTop sz="94712" autoAdjust="0"/>
  </p:normalViewPr>
  <p:slideViewPr>
    <p:cSldViewPr>
      <p:cViewPr varScale="1">
        <p:scale>
          <a:sx n="70" d="100"/>
          <a:sy n="70" d="100"/>
        </p:scale>
        <p:origin x="1338"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B80458C-E654-394E-874D-A94041B341A7}" type="datetimeFigureOut">
              <a:rPr lang="en-US" smtClean="0"/>
              <a:t>6/5/2019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A92C9285-1D6E-EC41-BE95-3F93EAC7EB39}" type="slidenum">
              <a:rPr lang="en-US" smtClean="0"/>
              <a:t>‹#›</a:t>
            </a:fld>
            <a:endParaRPr lang="en-US"/>
          </a:p>
        </p:txBody>
      </p:sp>
    </p:spTree>
    <p:extLst>
      <p:ext uri="{BB962C8B-B14F-4D97-AF65-F5344CB8AC3E}">
        <p14:creationId xmlns:p14="http://schemas.microsoft.com/office/powerpoint/2010/main" val="1732154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Teresa</a:t>
            </a:r>
          </a:p>
        </p:txBody>
      </p:sp>
      <p:sp>
        <p:nvSpPr>
          <p:cNvPr id="4" name="Slide Number Placeholder 3"/>
          <p:cNvSpPr>
            <a:spLocks noGrp="1"/>
          </p:cNvSpPr>
          <p:nvPr>
            <p:ph type="sldNum" sz="quarter" idx="10"/>
          </p:nvPr>
        </p:nvSpPr>
        <p:spPr/>
        <p:txBody>
          <a:bodyPr/>
          <a:lstStyle/>
          <a:p>
            <a:fld id="{22F66869-8739-4168-B3F1-A83E0D0BBCD4}" type="slidenum">
              <a:rPr lang="en-US" smtClean="0"/>
              <a:t>2</a:t>
            </a:fld>
            <a:endParaRPr lang="en-US"/>
          </a:p>
        </p:txBody>
      </p:sp>
    </p:spTree>
    <p:extLst>
      <p:ext uri="{BB962C8B-B14F-4D97-AF65-F5344CB8AC3E}">
        <p14:creationId xmlns:p14="http://schemas.microsoft.com/office/powerpoint/2010/main" val="1024312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1764777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26</a:t>
            </a:fld>
            <a:endParaRPr lang="en-US" dirty="0"/>
          </a:p>
        </p:txBody>
      </p:sp>
    </p:spTree>
    <p:extLst>
      <p:ext uri="{BB962C8B-B14F-4D97-AF65-F5344CB8AC3E}">
        <p14:creationId xmlns:p14="http://schemas.microsoft.com/office/powerpoint/2010/main" val="3517430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27</a:t>
            </a:fld>
            <a:endParaRPr lang="en-US" dirty="0"/>
          </a:p>
        </p:txBody>
      </p:sp>
    </p:spTree>
    <p:extLst>
      <p:ext uri="{BB962C8B-B14F-4D97-AF65-F5344CB8AC3E}">
        <p14:creationId xmlns:p14="http://schemas.microsoft.com/office/powerpoint/2010/main" val="2506626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33</a:t>
            </a:fld>
            <a:endParaRPr lang="en-US" dirty="0"/>
          </a:p>
        </p:txBody>
      </p:sp>
    </p:spTree>
    <p:extLst>
      <p:ext uri="{BB962C8B-B14F-4D97-AF65-F5344CB8AC3E}">
        <p14:creationId xmlns:p14="http://schemas.microsoft.com/office/powerpoint/2010/main" val="2383557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34</a:t>
            </a:fld>
            <a:endParaRPr lang="en-US" dirty="0"/>
          </a:p>
        </p:txBody>
      </p:sp>
    </p:spTree>
    <p:extLst>
      <p:ext uri="{BB962C8B-B14F-4D97-AF65-F5344CB8AC3E}">
        <p14:creationId xmlns:p14="http://schemas.microsoft.com/office/powerpoint/2010/main" val="25880474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39</a:t>
            </a:fld>
            <a:endParaRPr lang="en-US" dirty="0">
              <a:solidFill>
                <a:prstClr val="black"/>
              </a:solidFill>
            </a:endParaRPr>
          </a:p>
        </p:txBody>
      </p:sp>
    </p:spTree>
    <p:extLst>
      <p:ext uri="{BB962C8B-B14F-4D97-AF65-F5344CB8AC3E}">
        <p14:creationId xmlns:p14="http://schemas.microsoft.com/office/powerpoint/2010/main" val="2345428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6/5/2019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DE6C-FDB0-498D-AD52-9259251539A9}" type="datetimeFigureOut">
              <a:rPr lang="en-US" smtClean="0"/>
              <a:pPr/>
              <a:t>6/5/2019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Indianaveteransprefere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2862.htm"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hyperlink" Target="http://www.in.gov/idoa/mwbe/payaudit.htm"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hyperlink" Target="http://www.in.gov/idoa/3106.htm" TargetMode="External"/><Relationship Id="rId3" Type="http://schemas.openxmlformats.org/officeDocument/2006/relationships/hyperlink" Target="http://www.in.gov/idoa/2788.htm" TargetMode="External"/><Relationship Id="rId7" Type="http://schemas.openxmlformats.org/officeDocument/2006/relationships/hyperlink" Target="http://www.in.gov/so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idoa/2464.htm" TargetMode="External"/><Relationship Id="rId11" Type="http://schemas.openxmlformats.org/officeDocument/2006/relationships/hyperlink" Target="http://www.in.gov/idoa/2354.htm" TargetMode="External"/><Relationship Id="rId5" Type="http://schemas.openxmlformats.org/officeDocument/2006/relationships/hyperlink" Target="http://www.in.gov/idoa/2467.htm" TargetMode="External"/><Relationship Id="rId10" Type="http://schemas.openxmlformats.org/officeDocument/2006/relationships/hyperlink" Target="http://www.in.gov/idoa/2862.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POconnor1@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DBrandonFriedman@idoa.IN.gov"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3" name="Rectangle 5"/>
          <p:cNvSpPr>
            <a:spLocks noGrp="1" noChangeArrowheads="1"/>
          </p:cNvSpPr>
          <p:nvPr>
            <p:ph type="ctrTitle"/>
          </p:nvPr>
        </p:nvSpPr>
        <p:spPr bwMode="auto">
          <a:xfrm>
            <a:off x="685800" y="400531"/>
            <a:ext cx="7772400" cy="5258042"/>
          </a:xfrm>
          <a:prstGeom prst="rect">
            <a:avLst/>
          </a:prstGeom>
          <a:noFill/>
          <a:ln w="9525">
            <a:noFill/>
            <a:miter lim="800000"/>
            <a:headEnd/>
            <a:tailEnd/>
          </a:ln>
        </p:spPr>
        <p:txBody>
          <a:bodyPr wrap="square">
            <a:spAutoFit/>
          </a:bodyPr>
          <a:lstStyle/>
          <a:p>
            <a:r>
              <a:rPr lang="en-US" sz="4000" b="1" dirty="0">
                <a:cs typeface="Calibri" pitchFamily="34" charset="0"/>
              </a:rPr>
              <a:t>Request for Proposal 20-011</a:t>
            </a:r>
            <a:r>
              <a:rPr lang="en-US" sz="2000" b="1" dirty="0">
                <a:cs typeface="Calibri" pitchFamily="34" charset="0"/>
              </a:rPr>
              <a:t/>
            </a:r>
            <a:br>
              <a:rPr lang="en-US" sz="2000" b="1" dirty="0">
                <a:cs typeface="Calibri" pitchFamily="34" charset="0"/>
              </a:rPr>
            </a:br>
            <a:r>
              <a:rPr lang="en-US" sz="2000" b="1" dirty="0">
                <a:cs typeface="Calibri" pitchFamily="34" charset="0"/>
              </a:rPr>
              <a:t/>
            </a:r>
            <a:br>
              <a:rPr lang="en-US" sz="2000" b="1" dirty="0">
                <a:cs typeface="Calibri" pitchFamily="34" charset="0"/>
              </a:rPr>
            </a:br>
            <a:r>
              <a:rPr lang="en-US" sz="2800" b="1" dirty="0">
                <a:cs typeface="Calibri" pitchFamily="34" charset="0"/>
              </a:rPr>
              <a:t>OECOSL Quality Assurance (QA) System RFP</a:t>
            </a:r>
            <a:br>
              <a:rPr lang="en-US" sz="2800" b="1" dirty="0">
                <a:cs typeface="Calibri" pitchFamily="34" charset="0"/>
              </a:rPr>
            </a:br>
            <a:r>
              <a:rPr lang="en-US" sz="2800" b="1" dirty="0">
                <a:cs typeface="Calibri" pitchFamily="34" charset="0"/>
              </a:rPr>
              <a:t/>
            </a:r>
            <a:br>
              <a:rPr lang="en-US" sz="2800" b="1" dirty="0">
                <a:cs typeface="Calibri" pitchFamily="34" charset="0"/>
              </a:rPr>
            </a:br>
            <a:r>
              <a:rPr lang="en-US" sz="2800" b="1" dirty="0">
                <a:cs typeface="Calibri" pitchFamily="34" charset="0"/>
              </a:rPr>
              <a:t>Indiana Department of Administration</a:t>
            </a:r>
            <a:br>
              <a:rPr lang="en-US" sz="2800" b="1" dirty="0">
                <a:cs typeface="Calibri" pitchFamily="34" charset="0"/>
              </a:rPr>
            </a:br>
            <a:r>
              <a:rPr lang="en-US" sz="2400" dirty="0">
                <a:cs typeface="Calibri" pitchFamily="34" charset="0"/>
              </a:rPr>
              <a:t>On Behalf Of</a:t>
            </a:r>
            <a:br>
              <a:rPr lang="en-US" sz="2400" dirty="0">
                <a:cs typeface="Calibri" pitchFamily="34" charset="0"/>
              </a:rPr>
            </a:br>
            <a:r>
              <a:rPr lang="en-US" sz="2400" dirty="0">
                <a:cs typeface="Calibri" pitchFamily="34" charset="0"/>
              </a:rPr>
              <a:t>The Indiana Family and Social Services Administration</a:t>
            </a:r>
            <a:br>
              <a:rPr lang="en-US" sz="2400" dirty="0">
                <a:cs typeface="Calibri" pitchFamily="34" charset="0"/>
              </a:rPr>
            </a:br>
            <a:endParaRPr lang="en-US" sz="2800" b="1" dirty="0">
              <a:latin typeface="Garamond" pitchFamily="18" charset="0"/>
              <a:cs typeface="Calibri" pitchFamily="34" charset="0"/>
            </a:endParaRPr>
          </a:p>
          <a:p>
            <a:pPr algn="ctr">
              <a:lnSpc>
                <a:spcPct val="80000"/>
              </a:lnSpc>
            </a:pPr>
            <a:r>
              <a:rPr lang="en-US" sz="2400" dirty="0">
                <a:cs typeface="Calibri" pitchFamily="34" charset="0"/>
              </a:rPr>
              <a:t>Pre-Proposal Conference</a:t>
            </a:r>
          </a:p>
          <a:p>
            <a:pPr algn="ctr">
              <a:lnSpc>
                <a:spcPct val="80000"/>
              </a:lnSpc>
            </a:pPr>
            <a:endParaRPr lang="en-US" sz="2400" dirty="0">
              <a:cs typeface="Calibri" pitchFamily="34" charset="0"/>
            </a:endParaRPr>
          </a:p>
          <a:p>
            <a:pPr algn="ctr">
              <a:lnSpc>
                <a:spcPct val="80000"/>
              </a:lnSpc>
            </a:pPr>
            <a:r>
              <a:rPr lang="en-US" sz="2400" dirty="0">
                <a:cs typeface="Calibri" pitchFamily="34" charset="0"/>
              </a:rPr>
              <a:t>June 6, 2019</a:t>
            </a:r>
          </a:p>
          <a:p>
            <a:pPr>
              <a:lnSpc>
                <a:spcPct val="80000"/>
              </a:lnSpc>
            </a:pPr>
            <a:r>
              <a:rPr lang="en-US" sz="2400" dirty="0">
                <a:cs typeface="Calibri" pitchFamily="34" charset="0"/>
              </a:rPr>
              <a:t/>
            </a:r>
            <a:br>
              <a:rPr lang="en-US" sz="2400" dirty="0">
                <a:cs typeface="Calibri" pitchFamily="34" charset="0"/>
              </a:rPr>
            </a:br>
            <a:r>
              <a:rPr lang="en-US" sz="2400" dirty="0">
                <a:cs typeface="Calibri" pitchFamily="34" charset="0"/>
              </a:rPr>
              <a:t>Teresa Deaton</a:t>
            </a:r>
            <a:br>
              <a:rPr lang="en-US" sz="2400" dirty="0">
                <a:cs typeface="Calibri" pitchFamily="34" charset="0"/>
              </a:rPr>
            </a:br>
            <a:r>
              <a:rPr lang="en-US" sz="2400" dirty="0">
                <a:cs typeface="Calibri" pitchFamily="34" charset="0"/>
              </a:rPr>
              <a:t>IDOA/Procurement Division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
        <p:nvSpPr>
          <p:cNvPr id="6" name="Rectangle 2"/>
          <p:cNvSpPr>
            <a:spLocks noGrp="1" noChangeArrowheads="1"/>
          </p:cNvSpPr>
          <p:nvPr>
            <p:ph type="title"/>
          </p:nvPr>
        </p:nvSpPr>
        <p:spPr>
          <a:xfrm>
            <a:off x="457200" y="274638"/>
            <a:ext cx="8229600" cy="1143000"/>
          </a:xfrm>
        </p:spPr>
        <p:txBody>
          <a:bodyPr/>
          <a:lstStyle/>
          <a:p>
            <a:pPr eaLnBrk="1" hangingPunct="1"/>
            <a:r>
              <a:rPr lang="en-US" b="1" dirty="0"/>
              <a:t>Business Proposal</a:t>
            </a:r>
            <a:br>
              <a:rPr lang="en-US" b="1" dirty="0"/>
            </a:br>
            <a:r>
              <a:rPr lang="en-US" sz="2400" dirty="0"/>
              <a:t>(Attachment E)</a:t>
            </a:r>
            <a:endParaRPr lang="en-US" dirty="0"/>
          </a:p>
        </p:txBody>
      </p:sp>
      <p:sp>
        <p:nvSpPr>
          <p:cNvPr id="7" name="Rectangle 3"/>
          <p:cNvSpPr>
            <a:spLocks noGrp="1" noChangeArrowheads="1"/>
          </p:cNvSpPr>
          <p:nvPr>
            <p:ph idx="1"/>
          </p:nvPr>
        </p:nvSpPr>
        <p:spPr>
          <a:xfrm>
            <a:off x="457200" y="1600200"/>
            <a:ext cx="8229600" cy="4190999"/>
          </a:xfrm>
        </p:spPr>
        <p:txBody>
          <a:bodyPr>
            <a:normAutofit fontScale="85000" lnSpcReduction="20000"/>
          </a:bodyPr>
          <a:lstStyle/>
          <a:p>
            <a:pPr eaLnBrk="1" hangingPunct="1">
              <a:lnSpc>
                <a:spcPct val="80000"/>
              </a:lnSpc>
            </a:pPr>
            <a:r>
              <a:rPr lang="en-US" sz="2400" b="1" dirty="0">
                <a:latin typeface="+mj-lt"/>
              </a:rPr>
              <a:t>Company Financial Information (Section 2.3.3)</a:t>
            </a:r>
          </a:p>
          <a:p>
            <a:pPr lvl="1" eaLnBrk="1" hangingPunct="1">
              <a:spcBef>
                <a:spcPts val="600"/>
              </a:spcBef>
            </a:pPr>
            <a:r>
              <a:rPr lang="en-US" sz="2000" dirty="0">
                <a:latin typeface="+mj-lt"/>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lvl="1" eaLnBrk="1" hangingPunct="1">
              <a:lnSpc>
                <a:spcPct val="80000"/>
              </a:lnSpc>
            </a:pPr>
            <a:endParaRPr lang="en-US" sz="2000" dirty="0">
              <a:latin typeface="+mj-lt"/>
            </a:endParaRPr>
          </a:p>
          <a:p>
            <a:pPr eaLnBrk="1" hangingPunct="1">
              <a:lnSpc>
                <a:spcPct val="80000"/>
              </a:lnSpc>
            </a:pPr>
            <a:r>
              <a:rPr lang="en-US" sz="2400" b="1" dirty="0">
                <a:latin typeface="+mj-lt"/>
              </a:rPr>
              <a:t>Contract Terms (Section 2.3.5)</a:t>
            </a:r>
          </a:p>
          <a:p>
            <a:pPr lvl="1" eaLnBrk="1" hangingPunct="1">
              <a:spcBef>
                <a:spcPts val="600"/>
              </a:spcBef>
            </a:pPr>
            <a:r>
              <a:rPr lang="en-US" sz="2000" dirty="0">
                <a:latin typeface="+mj-lt"/>
              </a:rPr>
              <a:t>Respondents should review sample State contract and note exceptions to State mandatory and non-mandatory clauses in Business Proposal and Transmittal Letter.</a:t>
            </a:r>
          </a:p>
          <a:p>
            <a:pPr lvl="1" eaLnBrk="1" hangingPunct="1">
              <a:lnSpc>
                <a:spcPct val="80000"/>
              </a:lnSpc>
            </a:pPr>
            <a:endParaRPr lang="en-US" sz="2000" dirty="0">
              <a:latin typeface="+mj-lt"/>
            </a:endParaRPr>
          </a:p>
          <a:p>
            <a:pPr>
              <a:spcBef>
                <a:spcPts val="600"/>
              </a:spcBef>
            </a:pPr>
            <a:r>
              <a:rPr lang="en-US" sz="2400" b="1" dirty="0"/>
              <a:t>References (2.3.6)</a:t>
            </a:r>
          </a:p>
          <a:p>
            <a:pPr lvl="1">
              <a:spcBef>
                <a:spcPts val="600"/>
              </a:spcBef>
            </a:pPr>
            <a:r>
              <a:rPr lang="en-US" sz="2000" dirty="0"/>
              <a:t>Respondents must have at least three (3) references for whom the Respondent has provided products and/or services that are the same or similar to those products and/or services requested in this RFP. The Respondent is encouraged to contact all references prior to RFP submission to ensure that all contact information is current and accurate, and to confirm that references are willing and able to provide information to the State for the purposes of this RFP.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a:xfrm>
            <a:off x="457200" y="274638"/>
            <a:ext cx="8229600" cy="1143000"/>
          </a:xfrm>
        </p:spPr>
        <p:txBody>
          <a:bodyPr/>
          <a:lstStyle/>
          <a:p>
            <a:pPr eaLnBrk="1" hangingPunct="1"/>
            <a:r>
              <a:rPr lang="en-US" b="1" dirty="0"/>
              <a:t>Technical Proposal</a:t>
            </a:r>
            <a:r>
              <a:rPr lang="en-US" dirty="0"/>
              <a:t/>
            </a:r>
            <a:br>
              <a:rPr lang="en-US" dirty="0"/>
            </a:br>
            <a:r>
              <a:rPr lang="en-US" sz="2400" dirty="0"/>
              <a:t>(Attachment F)</a:t>
            </a:r>
          </a:p>
        </p:txBody>
      </p:sp>
      <p:sp>
        <p:nvSpPr>
          <p:cNvPr id="7" name="Rectangle 3"/>
          <p:cNvSpPr>
            <a:spLocks noGrp="1" noChangeArrowheads="1"/>
          </p:cNvSpPr>
          <p:nvPr>
            <p:ph idx="1"/>
          </p:nvPr>
        </p:nvSpPr>
        <p:spPr>
          <a:xfrm>
            <a:off x="457200" y="1600200"/>
            <a:ext cx="8229600" cy="4525963"/>
          </a:xfrm>
        </p:spPr>
        <p:txBody>
          <a:bodyPr/>
          <a:lstStyle/>
          <a:p>
            <a:r>
              <a:rPr lang="en-US" sz="2400" dirty="0"/>
              <a:t>Respondents should use Attachment F to complete their Technical Proposal. Use the yellow shaded fields to answer the questions in Attachment F.</a:t>
            </a:r>
          </a:p>
          <a:p>
            <a:pPr lvl="1"/>
            <a:r>
              <a:rPr lang="en-US" sz="2000" dirty="0"/>
              <a:t>Yellow fields will expand to accommodate content. </a:t>
            </a:r>
          </a:p>
          <a:p>
            <a:pPr lvl="1"/>
            <a:r>
              <a:rPr lang="en-US" sz="2000" dirty="0"/>
              <a:t>Make every attempt to preserve the original format of Attachment F.</a:t>
            </a:r>
          </a:p>
          <a:p>
            <a:pPr marL="457200" lvl="1" indent="0">
              <a:buNone/>
            </a:pPr>
            <a:endParaRPr lang="en-US" sz="2000" dirty="0"/>
          </a:p>
          <a:p>
            <a:r>
              <a:rPr lang="en-US" sz="2400" dirty="0"/>
              <a:t>Where appropriate, supporting documentation (e.g. diagrams, certificates, graphics, or other exhibits) may be submitted as an attachment and referenced within the relevant answer field.</a:t>
            </a:r>
            <a:endParaRPr lang="en-US" sz="2400" dirty="0">
              <a:latin typeface="Garamond" pitchFamily="18" charset="0"/>
            </a:endParaRPr>
          </a:p>
          <a:p>
            <a:pPr eaLnBrk="1" hangingPunct="1">
              <a:buFontTx/>
              <a:buNone/>
            </a:pPr>
            <a:endParaRPr lang="en-US" sz="2400" dirty="0">
              <a:latin typeface="Garamond"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4" name="Rectangle 3"/>
          <p:cNvSpPr>
            <a:spLocks noGrp="1" noChangeArrowheads="1"/>
          </p:cNvSpPr>
          <p:nvPr>
            <p:ph idx="1"/>
          </p:nvPr>
        </p:nvSpPr>
        <p:spPr>
          <a:xfrm>
            <a:off x="435279" y="1295400"/>
            <a:ext cx="8229600" cy="4498713"/>
          </a:xfrm>
        </p:spPr>
        <p:txBody>
          <a:bodyPr>
            <a:normAutofit fontScale="55000" lnSpcReduction="20000"/>
          </a:bodyPr>
          <a:lstStyle/>
          <a:p>
            <a:r>
              <a:rPr lang="en-US" sz="4600" dirty="0"/>
              <a:t>Please complete the template provided for the Cost Proposal by populating ONLY the yellow shaded cells.</a:t>
            </a:r>
          </a:p>
          <a:p>
            <a:pPr marL="0" indent="0">
              <a:buNone/>
            </a:pPr>
            <a:endParaRPr lang="en-US" sz="4200" dirty="0"/>
          </a:p>
          <a:p>
            <a:r>
              <a:rPr lang="en-US" sz="4600" dirty="0"/>
              <a:t>Cost scores will then be normalized to one another, based on the cost proposal with the Lowest Total Four-Year NTE Base Contract Cost.  The cost proposal with the Lowest Total Four-Year NTE Base Contract Cost receives a total of 25 points.  The normalization formula is as follows:</a:t>
            </a:r>
          </a:p>
          <a:p>
            <a:pPr marL="0" indent="0">
              <a:buNone/>
            </a:pPr>
            <a:r>
              <a:rPr lang="en-US" sz="4600" dirty="0"/>
              <a:t>	</a:t>
            </a:r>
            <a:r>
              <a:rPr lang="en-US" sz="4600" i="1" dirty="0"/>
              <a:t>Respondent’s Cost Score = (Lowest Cost Proposal / </a:t>
            </a:r>
          </a:p>
          <a:p>
            <a:pPr marL="0" indent="0">
              <a:buNone/>
            </a:pPr>
            <a:r>
              <a:rPr lang="en-US" sz="4600" i="1" dirty="0"/>
              <a:t>	Total Cost of Proposal) X 25</a:t>
            </a:r>
            <a:endParaRPr lang="en-US" sz="4600" dirty="0"/>
          </a:p>
          <a:p>
            <a:pPr eaLnBrk="1" hangingPunct="1">
              <a:buNone/>
            </a:pPr>
            <a:endParaRPr lang="en-US" sz="2800" dirty="0">
              <a:latin typeface="Garamond" pitchFamily="18" charset="0"/>
            </a:endParaRPr>
          </a:p>
        </p:txBody>
      </p:sp>
      <p:sp>
        <p:nvSpPr>
          <p:cNvPr id="6" name="Title 1"/>
          <p:cNvSpPr>
            <a:spLocks noGrp="1"/>
          </p:cNvSpPr>
          <p:nvPr>
            <p:ph type="title"/>
          </p:nvPr>
        </p:nvSpPr>
        <p:spPr>
          <a:xfrm>
            <a:off x="457200" y="152400"/>
            <a:ext cx="8229600" cy="1143000"/>
          </a:xfrm>
        </p:spPr>
        <p:txBody>
          <a:bodyPr/>
          <a:lstStyle/>
          <a:p>
            <a:r>
              <a:rPr lang="en-US" b="1" dirty="0"/>
              <a:t>Cost Proposal</a:t>
            </a:r>
            <a:br>
              <a:rPr lang="en-US" b="1" dirty="0"/>
            </a:br>
            <a:r>
              <a:rPr lang="en-US" sz="2400" dirty="0"/>
              <a:t>(Attachment D)</a:t>
            </a:r>
            <a:endParaRPr lang="en-US" dirty="0"/>
          </a:p>
        </p:txBody>
      </p:sp>
    </p:spTree>
    <p:extLst>
      <p:ext uri="{BB962C8B-B14F-4D97-AF65-F5344CB8AC3E}">
        <p14:creationId xmlns:p14="http://schemas.microsoft.com/office/powerpoint/2010/main" val="2462458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Title 1"/>
          <p:cNvSpPr>
            <a:spLocks noGrp="1"/>
          </p:cNvSpPr>
          <p:nvPr>
            <p:ph type="title"/>
          </p:nvPr>
        </p:nvSpPr>
        <p:spPr>
          <a:xfrm>
            <a:off x="457200" y="65341"/>
            <a:ext cx="8229600" cy="1143000"/>
          </a:xfrm>
        </p:spPr>
        <p:txBody>
          <a:bodyPr/>
          <a:lstStyle/>
          <a:p>
            <a:r>
              <a:rPr lang="en-US" b="1" dirty="0"/>
              <a:t>Cost Proposal (Cont.)</a:t>
            </a:r>
            <a:br>
              <a:rPr lang="en-US" b="1" dirty="0"/>
            </a:br>
            <a:r>
              <a:rPr lang="en-US" sz="2400" dirty="0"/>
              <a:t>(Attachment D)</a:t>
            </a:r>
            <a:endParaRPr lang="en-US" dirty="0"/>
          </a:p>
        </p:txBody>
      </p:sp>
      <p:sp>
        <p:nvSpPr>
          <p:cNvPr id="9" name="Rectangle 3">
            <a:extLst>
              <a:ext uri="{FF2B5EF4-FFF2-40B4-BE49-F238E27FC236}">
                <a16:creationId xmlns:a16="http://schemas.microsoft.com/office/drawing/2014/main" xmlns="" id="{4842A2C8-5620-024F-9616-9FA78F26F167}"/>
              </a:ext>
            </a:extLst>
          </p:cNvPr>
          <p:cNvSpPr>
            <a:spLocks noGrp="1" noChangeArrowheads="1"/>
          </p:cNvSpPr>
          <p:nvPr>
            <p:ph idx="1"/>
          </p:nvPr>
        </p:nvSpPr>
        <p:spPr>
          <a:xfrm>
            <a:off x="457200" y="1295400"/>
            <a:ext cx="8229600" cy="1832515"/>
          </a:xfrm>
        </p:spPr>
        <p:txBody>
          <a:bodyPr>
            <a:noAutofit/>
          </a:bodyPr>
          <a:lstStyle/>
          <a:p>
            <a:r>
              <a:rPr lang="en-US" sz="1600" dirty="0">
                <a:latin typeface="Calibri" panose="020F0502020204030204" pitchFamily="34" charset="0"/>
                <a:cs typeface="Calibri" panose="020F0502020204030204" pitchFamily="34" charset="0"/>
              </a:rPr>
              <a:t>For the “Staffing Costs” tab, Respondents must fill in the yellow cells for each mandatory position listed, as well as for any additional positions the Respondent suggests. For each position listed, Respondents must fill in a description and the Hourly Billable Rate. </a:t>
            </a:r>
          </a:p>
          <a:p>
            <a:r>
              <a:rPr lang="en-US" sz="1600" dirty="0">
                <a:latin typeface="Calibri" panose="020F0502020204030204" pitchFamily="34" charset="0"/>
                <a:cs typeface="Calibri" panose="020F0502020204030204" pitchFamily="34" charset="0"/>
              </a:rPr>
              <a:t>The Hourly Billable Rate should factor in all costs including the staff member's salary, benefits, and other such items necessary to complete all deliverables (such as but not limited to: travel, overhead, and supplies).</a:t>
            </a:r>
            <a:endParaRPr lang="en-US" sz="1600" dirty="0">
              <a:latin typeface="Garamond" pitchFamily="18" charset="0"/>
            </a:endParaRP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8" name="Picture 7">
            <a:extLst>
              <a:ext uri="{FF2B5EF4-FFF2-40B4-BE49-F238E27FC236}">
                <a16:creationId xmlns:a16="http://schemas.microsoft.com/office/drawing/2014/main" xmlns="" id="{5B0D312F-D5F1-482A-9ACF-BF1D66A13BB0}"/>
              </a:ext>
            </a:extLst>
          </p:cNvPr>
          <p:cNvPicPr>
            <a:picLocks noChangeAspect="1"/>
          </p:cNvPicPr>
          <p:nvPr/>
        </p:nvPicPr>
        <p:blipFill>
          <a:blip r:embed="rId3"/>
          <a:stretch>
            <a:fillRect/>
          </a:stretch>
        </p:blipFill>
        <p:spPr>
          <a:xfrm>
            <a:off x="152400" y="3376407"/>
            <a:ext cx="8839200" cy="1650901"/>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6846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Title 1"/>
          <p:cNvSpPr>
            <a:spLocks noGrp="1"/>
          </p:cNvSpPr>
          <p:nvPr>
            <p:ph type="title"/>
          </p:nvPr>
        </p:nvSpPr>
        <p:spPr>
          <a:xfrm>
            <a:off x="457200" y="0"/>
            <a:ext cx="8229600" cy="1143000"/>
          </a:xfrm>
        </p:spPr>
        <p:txBody>
          <a:bodyPr/>
          <a:lstStyle/>
          <a:p>
            <a:r>
              <a:rPr lang="en-US" b="1" dirty="0"/>
              <a:t>Cost Proposal (Cont.)</a:t>
            </a:r>
            <a:br>
              <a:rPr lang="en-US" b="1" dirty="0"/>
            </a:br>
            <a:r>
              <a:rPr lang="en-US" sz="2400" dirty="0"/>
              <a:t>(Attachment D)</a:t>
            </a:r>
            <a:endParaRPr lang="en-US" dirty="0"/>
          </a:p>
        </p:txBody>
      </p:sp>
      <p:sp>
        <p:nvSpPr>
          <p:cNvPr id="9" name="Rectangle 3">
            <a:extLst>
              <a:ext uri="{FF2B5EF4-FFF2-40B4-BE49-F238E27FC236}">
                <a16:creationId xmlns:a16="http://schemas.microsoft.com/office/drawing/2014/main" xmlns="" id="{4842A2C8-5620-024F-9616-9FA78F26F167}"/>
              </a:ext>
            </a:extLst>
          </p:cNvPr>
          <p:cNvSpPr>
            <a:spLocks noGrp="1" noChangeArrowheads="1"/>
          </p:cNvSpPr>
          <p:nvPr>
            <p:ph idx="1"/>
          </p:nvPr>
        </p:nvSpPr>
        <p:spPr>
          <a:xfrm>
            <a:off x="457199" y="1197482"/>
            <a:ext cx="8310563" cy="4517518"/>
          </a:xfrm>
        </p:spPr>
        <p:txBody>
          <a:bodyPr>
            <a:noAutofit/>
          </a:bodyPr>
          <a:lstStyle/>
          <a:p>
            <a:pPr>
              <a:spcAft>
                <a:spcPts val="600"/>
              </a:spcAft>
            </a:pPr>
            <a:r>
              <a:rPr lang="en-US" sz="2000" dirty="0">
                <a:latin typeface="Calibri" panose="020F0502020204030204" pitchFamily="34" charset="0"/>
                <a:cs typeface="Calibri" panose="020F0502020204030204" pitchFamily="34" charset="0"/>
              </a:rPr>
              <a:t>For the “DDI Deliverables” tab, in Table 4, fill in the total hours per position to complete the listed Deliverables. If a position is not required for a certain Deliverable, then you may enter "0" for the number of hours. All totals will be calculated automatically. Table 2 shows the payment amounts for each deliverable, regardless of how many hours were worked for each deliverable. </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19" name="Picture 18">
            <a:extLst>
              <a:ext uri="{FF2B5EF4-FFF2-40B4-BE49-F238E27FC236}">
                <a16:creationId xmlns:a16="http://schemas.microsoft.com/office/drawing/2014/main" xmlns="" id="{FA95233D-715B-4D27-8BBF-49E42F54BC0F}"/>
              </a:ext>
            </a:extLst>
          </p:cNvPr>
          <p:cNvPicPr>
            <a:picLocks noChangeAspect="1"/>
          </p:cNvPicPr>
          <p:nvPr/>
        </p:nvPicPr>
        <p:blipFill>
          <a:blip r:embed="rId3"/>
          <a:stretch>
            <a:fillRect/>
          </a:stretch>
        </p:blipFill>
        <p:spPr>
          <a:xfrm>
            <a:off x="3454521" y="3490440"/>
            <a:ext cx="5448300" cy="1800141"/>
          </a:xfrm>
          <a:prstGeom prst="rect">
            <a:avLst/>
          </a:prstGeom>
          <a:ln>
            <a:noFill/>
          </a:ln>
          <a:effectLst>
            <a:outerShdw blurRad="292100" dist="139700" dir="2700000" sx="95000" sy="95000" algn="tl" rotWithShape="0">
              <a:srgbClr val="333333">
                <a:alpha val="59000"/>
              </a:srgbClr>
            </a:outerShdw>
          </a:effectLst>
        </p:spPr>
      </p:pic>
      <p:pic>
        <p:nvPicPr>
          <p:cNvPr id="20" name="Picture 19">
            <a:extLst>
              <a:ext uri="{FF2B5EF4-FFF2-40B4-BE49-F238E27FC236}">
                <a16:creationId xmlns:a16="http://schemas.microsoft.com/office/drawing/2014/main" xmlns="" id="{18ECF2C5-0AE4-4C57-9F12-71F037EB3AB8}"/>
              </a:ext>
            </a:extLst>
          </p:cNvPr>
          <p:cNvPicPr>
            <a:picLocks noChangeAspect="1"/>
          </p:cNvPicPr>
          <p:nvPr/>
        </p:nvPicPr>
        <p:blipFill>
          <a:blip r:embed="rId4"/>
          <a:stretch>
            <a:fillRect/>
          </a:stretch>
        </p:blipFill>
        <p:spPr>
          <a:xfrm>
            <a:off x="228600" y="3490440"/>
            <a:ext cx="2997322" cy="1802128"/>
          </a:xfrm>
          <a:prstGeom prst="rect">
            <a:avLst/>
          </a:prstGeom>
          <a:ln>
            <a:noFill/>
          </a:ln>
          <a:effectLst>
            <a:outerShdw blurRad="292100" dist="139700" dir="2700000" sx="95000" sy="95000" algn="tl" rotWithShape="0">
              <a:srgbClr val="333333">
                <a:alpha val="59000"/>
              </a:srgbClr>
            </a:outerShdw>
          </a:effectLst>
        </p:spPr>
      </p:pic>
    </p:spTree>
    <p:extLst>
      <p:ext uri="{BB962C8B-B14F-4D97-AF65-F5344CB8AC3E}">
        <p14:creationId xmlns:p14="http://schemas.microsoft.com/office/powerpoint/2010/main" val="3834148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6" name="Title 1"/>
          <p:cNvSpPr>
            <a:spLocks noGrp="1"/>
          </p:cNvSpPr>
          <p:nvPr>
            <p:ph type="title"/>
          </p:nvPr>
        </p:nvSpPr>
        <p:spPr>
          <a:xfrm>
            <a:off x="457200" y="65341"/>
            <a:ext cx="8229600" cy="1143000"/>
          </a:xfrm>
        </p:spPr>
        <p:txBody>
          <a:bodyPr/>
          <a:lstStyle/>
          <a:p>
            <a:r>
              <a:rPr lang="en-US" b="1" dirty="0"/>
              <a:t>Cost Proposal (Cont.)</a:t>
            </a:r>
            <a:br>
              <a:rPr lang="en-US" b="1" dirty="0"/>
            </a:br>
            <a:r>
              <a:rPr lang="en-US" sz="2400" dirty="0"/>
              <a:t>(Attachment D)</a:t>
            </a:r>
            <a:endParaRPr lang="en-US" dirty="0"/>
          </a:p>
        </p:txBody>
      </p:sp>
      <p:pic>
        <p:nvPicPr>
          <p:cNvPr id="10" name="Picture 9">
            <a:extLst>
              <a:ext uri="{FF2B5EF4-FFF2-40B4-BE49-F238E27FC236}">
                <a16:creationId xmlns:a16="http://schemas.microsoft.com/office/drawing/2014/main" xmlns="" id="{B43787D3-74CF-46D8-B124-D9BFE0BB02BF}"/>
              </a:ext>
            </a:extLst>
          </p:cNvPr>
          <p:cNvPicPr>
            <a:picLocks noChangeAspect="1"/>
          </p:cNvPicPr>
          <p:nvPr/>
        </p:nvPicPr>
        <p:blipFill>
          <a:blip r:embed="rId3"/>
          <a:stretch>
            <a:fillRect/>
          </a:stretch>
        </p:blipFill>
        <p:spPr>
          <a:xfrm>
            <a:off x="1368258" y="4246815"/>
            <a:ext cx="6099342" cy="695325"/>
          </a:xfrm>
          <a:prstGeom prst="rect">
            <a:avLst/>
          </a:prstGeom>
          <a:ln>
            <a:solidFill>
              <a:schemeClr val="tx1"/>
            </a:solidFill>
          </a:ln>
          <a:effectLst>
            <a:outerShdw blurRad="292100" dist="139700" dir="2700000" sx="96000" sy="96000" algn="tl" rotWithShape="0">
              <a:srgbClr val="333333">
                <a:alpha val="65000"/>
              </a:srgbClr>
            </a:outerShdw>
          </a:effectLst>
        </p:spPr>
      </p:pic>
      <p:sp>
        <p:nvSpPr>
          <p:cNvPr id="12" name="Rectangle 3">
            <a:extLst>
              <a:ext uri="{FF2B5EF4-FFF2-40B4-BE49-F238E27FC236}">
                <a16:creationId xmlns:a16="http://schemas.microsoft.com/office/drawing/2014/main" xmlns="" id="{EDE64CCE-EECF-4176-B117-5FF24E37B18F}"/>
              </a:ext>
            </a:extLst>
          </p:cNvPr>
          <p:cNvSpPr>
            <a:spLocks noGrp="1" noChangeArrowheads="1"/>
          </p:cNvSpPr>
          <p:nvPr>
            <p:ph idx="1"/>
          </p:nvPr>
        </p:nvSpPr>
        <p:spPr>
          <a:xfrm>
            <a:off x="457200" y="1371600"/>
            <a:ext cx="8229600" cy="1414463"/>
          </a:xfrm>
        </p:spPr>
        <p:txBody>
          <a:bodyPr>
            <a:noAutofit/>
          </a:bodyPr>
          <a:lstStyle/>
          <a:p>
            <a:pPr>
              <a:spcAft>
                <a:spcPts val="600"/>
              </a:spcAft>
            </a:pPr>
            <a:r>
              <a:rPr lang="en-US" sz="2000" dirty="0">
                <a:latin typeface="Calibri" panose="020F0502020204030204" pitchFamily="34" charset="0"/>
                <a:cs typeface="Calibri" panose="020F0502020204030204" pitchFamily="34" charset="0"/>
              </a:rPr>
              <a:t>The “DDI Deliverables” tab also contains Table 3, which calculates the maximum cost for “Change Requests” through the four base years. </a:t>
            </a:r>
          </a:p>
          <a:p>
            <a:pPr>
              <a:spcAft>
                <a:spcPts val="600"/>
              </a:spcAft>
            </a:pPr>
            <a:r>
              <a:rPr lang="en-US" sz="2000" dirty="0">
                <a:latin typeface="Calibri" panose="020F0502020204030204" pitchFamily="34" charset="0"/>
                <a:cs typeface="Calibri" panose="020F0502020204030204" pitchFamily="34" charset="0"/>
              </a:rPr>
              <a:t>The maximum cost for “Change Requests” shall be no greater than 10% of the total cost of all DDI Deliverables. For evaluation purposes only, the maximum cost for Change Requests shall be assumed to be during Contract Year 1 and will populate as such in the Cost Proposal Summary tab.</a:t>
            </a:r>
          </a:p>
        </p:txBody>
      </p:sp>
    </p:spTree>
    <p:extLst>
      <p:ext uri="{BB962C8B-B14F-4D97-AF65-F5344CB8AC3E}">
        <p14:creationId xmlns:p14="http://schemas.microsoft.com/office/powerpoint/2010/main" val="2850427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6" name="Title 1"/>
          <p:cNvSpPr>
            <a:spLocks noGrp="1"/>
          </p:cNvSpPr>
          <p:nvPr>
            <p:ph type="title"/>
          </p:nvPr>
        </p:nvSpPr>
        <p:spPr>
          <a:xfrm>
            <a:off x="457200" y="65341"/>
            <a:ext cx="8229600" cy="1143000"/>
          </a:xfrm>
        </p:spPr>
        <p:txBody>
          <a:bodyPr/>
          <a:lstStyle/>
          <a:p>
            <a:r>
              <a:rPr lang="en-US" b="1" dirty="0"/>
              <a:t>Cost Proposal (Cont.)</a:t>
            </a:r>
            <a:br>
              <a:rPr lang="en-US" b="1" dirty="0"/>
            </a:br>
            <a:r>
              <a:rPr lang="en-US" sz="2400" dirty="0"/>
              <a:t>(Attachment D)</a:t>
            </a:r>
            <a:endParaRPr lang="en-US" dirty="0"/>
          </a:p>
        </p:txBody>
      </p:sp>
      <p:sp>
        <p:nvSpPr>
          <p:cNvPr id="8" name="Rectangle 3">
            <a:extLst>
              <a:ext uri="{FF2B5EF4-FFF2-40B4-BE49-F238E27FC236}">
                <a16:creationId xmlns:a16="http://schemas.microsoft.com/office/drawing/2014/main" xmlns="" id="{91396482-83EB-45F6-B007-2BE61246026A}"/>
              </a:ext>
            </a:extLst>
          </p:cNvPr>
          <p:cNvSpPr>
            <a:spLocks noGrp="1" noChangeArrowheads="1"/>
          </p:cNvSpPr>
          <p:nvPr>
            <p:ph idx="1"/>
          </p:nvPr>
        </p:nvSpPr>
        <p:spPr>
          <a:xfrm>
            <a:off x="457200" y="1219200"/>
            <a:ext cx="8229600" cy="4517518"/>
          </a:xfrm>
        </p:spPr>
        <p:txBody>
          <a:bodyPr>
            <a:noAutofit/>
          </a:bodyPr>
          <a:lstStyle/>
          <a:p>
            <a:r>
              <a:rPr lang="en-US" sz="1700" dirty="0">
                <a:latin typeface="Calibri" panose="020F0502020204030204" pitchFamily="34" charset="0"/>
                <a:cs typeface="Calibri" panose="020F0502020204030204" pitchFamily="34" charset="0"/>
              </a:rPr>
              <a:t>Respondents do not need to fill in any cells in the “Systems M&amp;O” tab. </a:t>
            </a:r>
          </a:p>
          <a:p>
            <a:r>
              <a:rPr lang="en-US" sz="1700" dirty="0">
                <a:latin typeface="Calibri" panose="020F0502020204030204" pitchFamily="34" charset="0"/>
                <a:cs typeface="Calibri" panose="020F0502020204030204" pitchFamily="34" charset="0"/>
              </a:rPr>
              <a:t>Table 2 calculates an estimated monthly cost for Systems M&amp;O by multiplying the estimated hours of M&amp;O the State expects to be used in a month by the "Blended Hourly Rate," which is calculated by taking the total cost for DDI Deliverables and dividing it by the total hours proposed. The estimated hours of M&amp;O per month is for evaluation purposes only. The Contractor shall be paid for actual hours worked on M&amp;O per month, capped at $25,000 per month.</a:t>
            </a:r>
          </a:p>
          <a:p>
            <a:r>
              <a:rPr lang="en-US" sz="1700" dirty="0">
                <a:latin typeface="Calibri" panose="020F0502020204030204" pitchFamily="34" charset="0"/>
                <a:cs typeface="Calibri" panose="020F0502020204030204" pitchFamily="34" charset="0"/>
              </a:rPr>
              <a:t>Table 3 calculates the estimated maximum total cost for Enhancements by taking the number of hours in the enhancement pool per year, which is set at 500 hours, and multiplying it by the "Blended Hourly Rate.”</a:t>
            </a:r>
          </a:p>
        </p:txBody>
      </p:sp>
      <p:pic>
        <p:nvPicPr>
          <p:cNvPr id="2" name="Picture 1">
            <a:extLst>
              <a:ext uri="{FF2B5EF4-FFF2-40B4-BE49-F238E27FC236}">
                <a16:creationId xmlns:a16="http://schemas.microsoft.com/office/drawing/2014/main" xmlns="" id="{8E3FDDA8-B566-461A-A6D5-2379DBFB98DC}"/>
              </a:ext>
            </a:extLst>
          </p:cNvPr>
          <p:cNvPicPr>
            <a:picLocks noChangeAspect="1"/>
          </p:cNvPicPr>
          <p:nvPr/>
        </p:nvPicPr>
        <p:blipFill>
          <a:blip r:embed="rId3"/>
          <a:stretch>
            <a:fillRect/>
          </a:stretch>
        </p:blipFill>
        <p:spPr>
          <a:xfrm>
            <a:off x="1828800" y="4133850"/>
            <a:ext cx="5238750" cy="1962150"/>
          </a:xfrm>
          <a:prstGeom prst="rect">
            <a:avLst/>
          </a:prstGeom>
          <a:ln>
            <a:solidFill>
              <a:schemeClr val="tx1"/>
            </a:solidFill>
          </a:ln>
          <a:effectLst>
            <a:outerShdw blurRad="292100" dist="139700" dir="2700000" algn="tl" rotWithShape="0">
              <a:srgbClr val="333333">
                <a:alpha val="44000"/>
              </a:srgbClr>
            </a:outerShdw>
          </a:effectLst>
        </p:spPr>
      </p:pic>
    </p:spTree>
    <p:extLst>
      <p:ext uri="{BB962C8B-B14F-4D97-AF65-F5344CB8AC3E}">
        <p14:creationId xmlns:p14="http://schemas.microsoft.com/office/powerpoint/2010/main" val="4081938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Title 1"/>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a:t>
            </a:r>
            <a:endParaRPr lang="en-US" dirty="0"/>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9" name="Rectangle 3">
            <a:extLst>
              <a:ext uri="{FF2B5EF4-FFF2-40B4-BE49-F238E27FC236}">
                <a16:creationId xmlns:a16="http://schemas.microsoft.com/office/drawing/2014/main" xmlns="" id="{4842A2C8-5620-024F-9616-9FA78F26F167}"/>
              </a:ext>
            </a:extLst>
          </p:cNvPr>
          <p:cNvSpPr>
            <a:spLocks noGrp="1" noChangeArrowheads="1"/>
          </p:cNvSpPr>
          <p:nvPr>
            <p:ph idx="1"/>
          </p:nvPr>
        </p:nvSpPr>
        <p:spPr>
          <a:xfrm>
            <a:off x="457200" y="1524000"/>
            <a:ext cx="8229600" cy="1981200"/>
          </a:xfrm>
        </p:spPr>
        <p:txBody>
          <a:bodyPr>
            <a:normAutofit/>
          </a:bodyPr>
          <a:lstStyle/>
          <a:p>
            <a:pPr>
              <a:spcBef>
                <a:spcPts val="600"/>
              </a:spcBef>
            </a:pPr>
            <a:r>
              <a:rPr lang="en-US" sz="2000" dirty="0">
                <a:latin typeface="Calibri" panose="020F0502020204030204" pitchFamily="34" charset="0"/>
                <a:cs typeface="Calibri" panose="020F0502020204030204" pitchFamily="34" charset="0"/>
              </a:rPr>
              <a:t>In the “Hardware and Hosting” tab, in Table 1, the Respondent shall propose all costs associated with a non-State hosted environment below. </a:t>
            </a:r>
          </a:p>
          <a:p>
            <a:pPr>
              <a:spcBef>
                <a:spcPts val="600"/>
              </a:spcBef>
            </a:pPr>
            <a:r>
              <a:rPr lang="en-US" sz="2000" dirty="0">
                <a:latin typeface="Calibri" panose="020F0502020204030204" pitchFamily="34" charset="0"/>
                <a:cs typeface="Calibri" panose="020F0502020204030204" pitchFamily="34" charset="0"/>
              </a:rPr>
              <a:t>In Table 2, the Respondent must also list all hardware requirements and its one-time costs needed to provide the services outlined in the Contract.</a:t>
            </a:r>
          </a:p>
        </p:txBody>
      </p:sp>
      <p:pic>
        <p:nvPicPr>
          <p:cNvPr id="12" name="Picture 11">
            <a:extLst>
              <a:ext uri="{FF2B5EF4-FFF2-40B4-BE49-F238E27FC236}">
                <a16:creationId xmlns:a16="http://schemas.microsoft.com/office/drawing/2014/main" xmlns="" id="{E533F901-6B45-4800-B90C-CC3BD0179AC7}"/>
              </a:ext>
            </a:extLst>
          </p:cNvPr>
          <p:cNvPicPr>
            <a:picLocks noChangeAspect="1"/>
          </p:cNvPicPr>
          <p:nvPr/>
        </p:nvPicPr>
        <p:blipFill>
          <a:blip r:embed="rId3"/>
          <a:stretch>
            <a:fillRect/>
          </a:stretch>
        </p:blipFill>
        <p:spPr>
          <a:xfrm>
            <a:off x="995362" y="3140237"/>
            <a:ext cx="7153275" cy="729926"/>
          </a:xfrm>
          <a:prstGeom prst="rect">
            <a:avLst/>
          </a:prstGeom>
          <a:ln>
            <a:solidFill>
              <a:schemeClr val="tx1"/>
            </a:solidFill>
          </a:ln>
          <a:effectLst>
            <a:outerShdw blurRad="292100" dist="139700" dir="2700000" sx="95000" sy="95000" algn="tl" rotWithShape="0">
              <a:srgbClr val="333333">
                <a:alpha val="32000"/>
              </a:srgbClr>
            </a:outerShdw>
          </a:effectLst>
        </p:spPr>
      </p:pic>
      <p:pic>
        <p:nvPicPr>
          <p:cNvPr id="13" name="Picture 12">
            <a:extLst>
              <a:ext uri="{FF2B5EF4-FFF2-40B4-BE49-F238E27FC236}">
                <a16:creationId xmlns:a16="http://schemas.microsoft.com/office/drawing/2014/main" xmlns="" id="{16C04A79-7F24-45C8-8715-71410559F664}"/>
              </a:ext>
            </a:extLst>
          </p:cNvPr>
          <p:cNvPicPr>
            <a:picLocks noChangeAspect="1"/>
          </p:cNvPicPr>
          <p:nvPr/>
        </p:nvPicPr>
        <p:blipFill>
          <a:blip r:embed="rId4"/>
          <a:stretch>
            <a:fillRect/>
          </a:stretch>
        </p:blipFill>
        <p:spPr>
          <a:xfrm>
            <a:off x="995362" y="4211556"/>
            <a:ext cx="4924425" cy="1619250"/>
          </a:xfrm>
          <a:prstGeom prst="rect">
            <a:avLst/>
          </a:prstGeom>
          <a:ln>
            <a:solidFill>
              <a:schemeClr val="tx1"/>
            </a:solidFill>
          </a:ln>
          <a:effectLst>
            <a:outerShdw blurRad="292100" dist="139700" dir="2700000" sx="94000" sy="94000" algn="tl" rotWithShape="0">
              <a:srgbClr val="333333">
                <a:alpha val="59000"/>
              </a:srgbClr>
            </a:outerShdw>
          </a:effectLst>
        </p:spPr>
      </p:pic>
    </p:spTree>
    <p:extLst>
      <p:ext uri="{BB962C8B-B14F-4D97-AF65-F5344CB8AC3E}">
        <p14:creationId xmlns:p14="http://schemas.microsoft.com/office/powerpoint/2010/main" val="1105637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Title 1"/>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a:t>
            </a:r>
            <a:endParaRPr lang="en-US" dirty="0"/>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9" name="Rectangle 3">
            <a:extLst>
              <a:ext uri="{FF2B5EF4-FFF2-40B4-BE49-F238E27FC236}">
                <a16:creationId xmlns:a16="http://schemas.microsoft.com/office/drawing/2014/main" xmlns="" id="{4842A2C8-5620-024F-9616-9FA78F26F167}"/>
              </a:ext>
            </a:extLst>
          </p:cNvPr>
          <p:cNvSpPr>
            <a:spLocks noGrp="1" noChangeArrowheads="1"/>
          </p:cNvSpPr>
          <p:nvPr>
            <p:ph idx="1"/>
          </p:nvPr>
        </p:nvSpPr>
        <p:spPr>
          <a:xfrm>
            <a:off x="457200" y="1524000"/>
            <a:ext cx="8229600" cy="1981200"/>
          </a:xfrm>
        </p:spPr>
        <p:txBody>
          <a:bodyPr>
            <a:normAutofit/>
          </a:bodyPr>
          <a:lstStyle/>
          <a:p>
            <a:pPr>
              <a:spcBef>
                <a:spcPts val="600"/>
              </a:spcBef>
            </a:pPr>
            <a:r>
              <a:rPr lang="en-US" sz="2000" dirty="0">
                <a:latin typeface="Calibri" panose="020F0502020204030204" pitchFamily="34" charset="0"/>
                <a:cs typeface="Calibri" panose="020F0502020204030204" pitchFamily="34" charset="0"/>
              </a:rPr>
              <a:t>The “Cost Proposal Summary” tab will take into account the information in the other tabs to calculate a “Total Cost of Ownership for Four (4) Years.” </a:t>
            </a:r>
          </a:p>
          <a:p>
            <a:pPr>
              <a:spcBef>
                <a:spcPts val="600"/>
              </a:spcBef>
            </a:pPr>
            <a:r>
              <a:rPr lang="en-US" sz="2000" dirty="0">
                <a:latin typeface="Calibri" panose="020F0502020204030204" pitchFamily="34" charset="0"/>
                <a:cs typeface="Calibri" panose="020F0502020204030204" pitchFamily="34" charset="0"/>
              </a:rPr>
              <a:t>Table 1 summarizes your proposed cost by each of the four (4) base years of the Contract and sums them to get the “Total Cost of Ownership for Four (4) Years.” </a:t>
            </a:r>
          </a:p>
        </p:txBody>
      </p:sp>
      <p:pic>
        <p:nvPicPr>
          <p:cNvPr id="2" name="Picture 1">
            <a:extLst>
              <a:ext uri="{FF2B5EF4-FFF2-40B4-BE49-F238E27FC236}">
                <a16:creationId xmlns:a16="http://schemas.microsoft.com/office/drawing/2014/main" xmlns="" id="{BEE3CD48-DCA0-4545-8876-189CD25225D5}"/>
              </a:ext>
            </a:extLst>
          </p:cNvPr>
          <p:cNvPicPr>
            <a:picLocks noChangeAspect="1"/>
          </p:cNvPicPr>
          <p:nvPr/>
        </p:nvPicPr>
        <p:blipFill>
          <a:blip r:embed="rId3"/>
          <a:stretch>
            <a:fillRect/>
          </a:stretch>
        </p:blipFill>
        <p:spPr>
          <a:xfrm>
            <a:off x="152400" y="3337169"/>
            <a:ext cx="8839200" cy="1869831"/>
          </a:xfrm>
          <a:prstGeom prst="rect">
            <a:avLst/>
          </a:prstGeom>
          <a:ln>
            <a:solidFill>
              <a:schemeClr val="tx1"/>
            </a:solidFill>
          </a:ln>
          <a:effectLst>
            <a:outerShdw blurRad="292100" dist="139700" dir="2700000" sx="99000" sy="99000" algn="tl" rotWithShape="0">
              <a:srgbClr val="333333">
                <a:alpha val="34000"/>
              </a:srgbClr>
            </a:outerShdw>
          </a:effectLst>
        </p:spPr>
      </p:pic>
    </p:spTree>
    <p:extLst>
      <p:ext uri="{BB962C8B-B14F-4D97-AF65-F5344CB8AC3E}">
        <p14:creationId xmlns:p14="http://schemas.microsoft.com/office/powerpoint/2010/main" val="2686912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Proposal Preparation</a:t>
            </a:r>
          </a:p>
        </p:txBody>
      </p:sp>
      <p:sp>
        <p:nvSpPr>
          <p:cNvPr id="7" name="Rectangle 3"/>
          <p:cNvSpPr>
            <a:spLocks noGrp="1" noChangeArrowheads="1"/>
          </p:cNvSpPr>
          <p:nvPr>
            <p:ph idx="1"/>
          </p:nvPr>
        </p:nvSpPr>
        <p:spPr>
          <a:xfrm>
            <a:off x="609600" y="1417638"/>
            <a:ext cx="8077200" cy="4708525"/>
          </a:xfrm>
        </p:spPr>
        <p:txBody>
          <a:bodyPr>
            <a:normAutofit/>
          </a:bodyPr>
          <a:lstStyle/>
          <a:p>
            <a:pPr eaLnBrk="1" hangingPunct="1"/>
            <a:r>
              <a:rPr lang="en-US" sz="2800" b="1" dirty="0">
                <a:latin typeface="+mj-lt"/>
              </a:rPr>
              <a:t>Buy Indiana, Business Proposal (2.3.14)</a:t>
            </a:r>
          </a:p>
          <a:p>
            <a:pPr lvl="1"/>
            <a:r>
              <a:rPr lang="en-US" sz="2000" dirty="0">
                <a:latin typeface="+mj-lt"/>
              </a:rPr>
              <a:t>Respondent’s Buy Indiana status shall be finalized by proposal due date</a:t>
            </a:r>
          </a:p>
          <a:p>
            <a:pPr lvl="1"/>
            <a:r>
              <a:rPr lang="en-US" sz="2000" dirty="0">
                <a:latin typeface="+mj-lt"/>
              </a:rPr>
              <a:t>Five (5) definitions, details provided in the RFP Section 2.7</a:t>
            </a:r>
          </a:p>
          <a:p>
            <a:pPr marL="457200" lvl="1" indent="0">
              <a:buNone/>
            </a:pPr>
            <a:endParaRPr lang="en-US" sz="2000" dirty="0">
              <a:latin typeface="+mj-lt"/>
            </a:endParaRPr>
          </a:p>
          <a:p>
            <a:pPr eaLnBrk="1" hangingPunct="1"/>
            <a:r>
              <a:rPr lang="en-US" sz="2800" b="1" dirty="0">
                <a:latin typeface="+mj-lt"/>
              </a:rPr>
              <a:t>Indiana Economic Impact, Attachment C</a:t>
            </a:r>
          </a:p>
          <a:p>
            <a:pPr lvl="1"/>
            <a:r>
              <a:rPr lang="en-US" sz="2000" dirty="0">
                <a:latin typeface="+mj-lt"/>
              </a:rPr>
              <a:t>Definitions of FTE (Full-Time Equivalent)</a:t>
            </a:r>
          </a:p>
          <a:p>
            <a:pPr lvl="1"/>
            <a:r>
              <a:rPr lang="en-US" sz="2000" dirty="0">
                <a:latin typeface="+mj-lt"/>
              </a:rPr>
              <a:t>Example:  If a Respondent has five (5) full time employees, is bidding on its 5</a:t>
            </a:r>
            <a:r>
              <a:rPr lang="en-US" sz="2000" baseline="30000" dirty="0">
                <a:latin typeface="+mj-lt"/>
              </a:rPr>
              <a:t>th</a:t>
            </a:r>
            <a:r>
              <a:rPr lang="en-US" sz="2000" dirty="0">
                <a:latin typeface="+mj-lt"/>
              </a:rPr>
              <a:t> contract, and all contracts get an equal amount of commitment from the employees, then each employee commits 20% of his/her time to the new contract:</a:t>
            </a:r>
          </a:p>
          <a:p>
            <a:pPr lvl="2"/>
            <a:r>
              <a:rPr lang="en-US" sz="2000" dirty="0">
                <a:latin typeface="+mj-lt"/>
              </a:rPr>
              <a:t>0.2 x 5 employees – 1 FTE</a:t>
            </a:r>
          </a:p>
        </p:txBody>
      </p:sp>
    </p:spTree>
    <p:extLst>
      <p:ext uri="{BB962C8B-B14F-4D97-AF65-F5344CB8AC3E}">
        <p14:creationId xmlns:p14="http://schemas.microsoft.com/office/powerpoint/2010/main" val="1467039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Rectangle 2"/>
          <p:cNvSpPr>
            <a:spLocks noGrp="1" noChangeArrowheads="1"/>
          </p:cNvSpPr>
          <p:nvPr>
            <p:ph type="title"/>
          </p:nvPr>
        </p:nvSpPr>
        <p:spPr/>
        <p:txBody>
          <a:bodyPr/>
          <a:lstStyle/>
          <a:p>
            <a:pPr eaLnBrk="1" hangingPunct="1"/>
            <a:r>
              <a:rPr lang="en-US" b="1" dirty="0"/>
              <a:t>Agenda</a:t>
            </a:r>
          </a:p>
        </p:txBody>
      </p:sp>
      <p:sp>
        <p:nvSpPr>
          <p:cNvPr id="7" name="Rectangle 3"/>
          <p:cNvSpPr>
            <a:spLocks noGrp="1" noChangeArrowheads="1"/>
          </p:cNvSpPr>
          <p:nvPr>
            <p:ph idx="1"/>
          </p:nvPr>
        </p:nvSpPr>
        <p:spPr>
          <a:xfrm>
            <a:off x="381000" y="1206500"/>
            <a:ext cx="8305800" cy="4525963"/>
          </a:xfrm>
        </p:spPr>
        <p:txBody>
          <a:bodyPr>
            <a:noAutofit/>
          </a:bodyPr>
          <a:lstStyle/>
          <a:p>
            <a:pPr eaLnBrk="1" hangingPunct="1">
              <a:spcBef>
                <a:spcPts val="0"/>
              </a:spcBef>
            </a:pPr>
            <a:r>
              <a:rPr lang="en-US" sz="1900" dirty="0">
                <a:latin typeface="+mj-lt"/>
              </a:rPr>
              <a:t>General Information</a:t>
            </a:r>
          </a:p>
          <a:p>
            <a:pPr eaLnBrk="1" hangingPunct="1">
              <a:spcBef>
                <a:spcPts val="0"/>
              </a:spcBef>
            </a:pPr>
            <a:r>
              <a:rPr lang="en-US" sz="1900" dirty="0">
                <a:latin typeface="+mj-lt"/>
              </a:rPr>
              <a:t>Purpose of RFP</a:t>
            </a:r>
          </a:p>
          <a:p>
            <a:pPr eaLnBrk="1" hangingPunct="1">
              <a:spcBef>
                <a:spcPts val="0"/>
              </a:spcBef>
            </a:pPr>
            <a:r>
              <a:rPr lang="en-US" sz="1900" dirty="0">
                <a:latin typeface="+mj-lt"/>
              </a:rPr>
              <a:t>Term of Contract</a:t>
            </a:r>
          </a:p>
          <a:p>
            <a:pPr>
              <a:spcBef>
                <a:spcPts val="0"/>
              </a:spcBef>
            </a:pPr>
            <a:r>
              <a:rPr lang="en-US" sz="1900" dirty="0"/>
              <a:t>Key Dates</a:t>
            </a:r>
            <a:endParaRPr lang="en-US" sz="1900" dirty="0">
              <a:latin typeface="+mj-lt"/>
            </a:endParaRPr>
          </a:p>
          <a:p>
            <a:pPr eaLnBrk="1" hangingPunct="1">
              <a:spcBef>
                <a:spcPts val="0"/>
              </a:spcBef>
            </a:pPr>
            <a:r>
              <a:rPr lang="en-US" sz="1900" dirty="0">
                <a:latin typeface="+mj-lt"/>
              </a:rPr>
              <a:t>Background</a:t>
            </a:r>
          </a:p>
          <a:p>
            <a:pPr eaLnBrk="1" hangingPunct="1">
              <a:spcBef>
                <a:spcPts val="0"/>
              </a:spcBef>
            </a:pPr>
            <a:r>
              <a:rPr lang="en-US" sz="1900" dirty="0">
                <a:latin typeface="+mj-lt"/>
              </a:rPr>
              <a:t>Scope of Work</a:t>
            </a:r>
          </a:p>
          <a:p>
            <a:pPr eaLnBrk="1" hangingPunct="1">
              <a:spcBef>
                <a:spcPts val="0"/>
              </a:spcBef>
            </a:pPr>
            <a:r>
              <a:rPr lang="en-US" sz="1900" dirty="0">
                <a:latin typeface="+mj-lt"/>
              </a:rPr>
              <a:t>Business Proposal</a:t>
            </a:r>
          </a:p>
          <a:p>
            <a:pPr eaLnBrk="1" hangingPunct="1">
              <a:spcBef>
                <a:spcPts val="0"/>
              </a:spcBef>
            </a:pPr>
            <a:r>
              <a:rPr lang="en-US" sz="1900" dirty="0">
                <a:latin typeface="+mj-lt"/>
              </a:rPr>
              <a:t>Technical Proposal</a:t>
            </a:r>
          </a:p>
          <a:p>
            <a:pPr eaLnBrk="1" hangingPunct="1">
              <a:spcBef>
                <a:spcPts val="0"/>
              </a:spcBef>
            </a:pPr>
            <a:r>
              <a:rPr lang="en-US" sz="1900" dirty="0">
                <a:latin typeface="+mj-lt"/>
              </a:rPr>
              <a:t>Cost Proposal</a:t>
            </a:r>
          </a:p>
          <a:p>
            <a:pPr eaLnBrk="1" hangingPunct="1">
              <a:spcBef>
                <a:spcPts val="0"/>
              </a:spcBef>
            </a:pPr>
            <a:r>
              <a:rPr lang="en-US" sz="1900" dirty="0">
                <a:latin typeface="+mj-lt"/>
              </a:rPr>
              <a:t>Proposal Preparation</a:t>
            </a:r>
          </a:p>
          <a:p>
            <a:pPr eaLnBrk="1" hangingPunct="1">
              <a:spcBef>
                <a:spcPts val="0"/>
              </a:spcBef>
            </a:pPr>
            <a:r>
              <a:rPr lang="en-US" sz="1900" dirty="0">
                <a:latin typeface="+mj-lt"/>
              </a:rPr>
              <a:t>Evaluation Criteria</a:t>
            </a:r>
          </a:p>
          <a:p>
            <a:pPr eaLnBrk="1" hangingPunct="1">
              <a:spcBef>
                <a:spcPts val="0"/>
              </a:spcBef>
            </a:pPr>
            <a:r>
              <a:rPr lang="en-US" sz="1900" dirty="0">
                <a:latin typeface="+mj-lt"/>
              </a:rPr>
              <a:t>Minority and Women’s Business Enterprises (M/WBE)</a:t>
            </a:r>
          </a:p>
          <a:p>
            <a:pPr eaLnBrk="1" hangingPunct="1">
              <a:spcBef>
                <a:spcPts val="0"/>
              </a:spcBef>
            </a:pPr>
            <a:r>
              <a:rPr lang="en-US" sz="1900" dirty="0">
                <a:latin typeface="+mj-lt"/>
              </a:rPr>
              <a:t>Indiana Veteran Owned Small Business (IVOSB)</a:t>
            </a:r>
          </a:p>
          <a:p>
            <a:pPr eaLnBrk="1" hangingPunct="1">
              <a:spcBef>
                <a:spcPts val="0"/>
              </a:spcBef>
            </a:pPr>
            <a:r>
              <a:rPr lang="en-US" sz="1900" dirty="0">
                <a:latin typeface="+mj-lt"/>
              </a:rPr>
              <a:t>Additional Information</a:t>
            </a:r>
          </a:p>
          <a:p>
            <a:pPr eaLnBrk="1" hangingPunct="1">
              <a:spcBef>
                <a:spcPts val="0"/>
              </a:spcBef>
            </a:pPr>
            <a:r>
              <a:rPr lang="en-US" sz="1900" dirty="0">
                <a:latin typeface="+mj-lt"/>
              </a:rPr>
              <a:t>Question and Answer Session</a:t>
            </a:r>
          </a:p>
        </p:txBody>
      </p:sp>
      <p:sp>
        <p:nvSpPr>
          <p:cNvPr id="8" name="TextBox 7">
            <a:extLst>
              <a:ext uri="{FF2B5EF4-FFF2-40B4-BE49-F238E27FC236}">
                <a16:creationId xmlns:a16="http://schemas.microsoft.com/office/drawing/2014/main" xmlns="" id="{890BAB7F-BC17-2345-9434-30369BAC874C}"/>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spTree>
    <p:extLst>
      <p:ext uri="{BB962C8B-B14F-4D97-AF65-F5344CB8AC3E}">
        <p14:creationId xmlns:p14="http://schemas.microsoft.com/office/powerpoint/2010/main" val="2088172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Proposal Preparation</a:t>
            </a:r>
          </a:p>
        </p:txBody>
      </p:sp>
      <p:sp>
        <p:nvSpPr>
          <p:cNvPr id="7" name="Rectangle 3"/>
          <p:cNvSpPr>
            <a:spLocks noGrp="1" noChangeArrowheads="1"/>
          </p:cNvSpPr>
          <p:nvPr>
            <p:ph idx="1"/>
          </p:nvPr>
        </p:nvSpPr>
        <p:spPr>
          <a:xfrm>
            <a:off x="618565" y="1330233"/>
            <a:ext cx="8077200" cy="4003768"/>
          </a:xfrm>
        </p:spPr>
        <p:txBody>
          <a:bodyPr>
            <a:normAutofit/>
          </a:bodyPr>
          <a:lstStyle/>
          <a:p>
            <a:pPr eaLnBrk="1" hangingPunct="1"/>
            <a:r>
              <a:rPr lang="en-US" sz="2800" dirty="0">
                <a:latin typeface="+mj-lt"/>
              </a:rPr>
              <a:t>When submitting your response, please create a separate electronic folder for each component to which you are responding.  This folder should contain all of the pertinent files for only that component, i.e., MWBE forms, IVOSB forms, IEI form, Transmittal Letter, Business Proposal, etc.  Your proposal may be deemed as non-responsive if these instructions are not followed.</a:t>
            </a:r>
            <a:endParaRPr lang="en-US" sz="2400" dirty="0">
              <a:latin typeface="+mj-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Proposal Preparation</a:t>
            </a:r>
          </a:p>
        </p:txBody>
      </p:sp>
      <p:sp>
        <p:nvSpPr>
          <p:cNvPr id="7" name="Rectangle 3"/>
          <p:cNvSpPr>
            <a:spLocks noGrp="1" noChangeArrowheads="1"/>
          </p:cNvSpPr>
          <p:nvPr>
            <p:ph idx="1"/>
          </p:nvPr>
        </p:nvSpPr>
        <p:spPr>
          <a:xfrm>
            <a:off x="457200" y="1417639"/>
            <a:ext cx="8229600" cy="4297362"/>
          </a:xfrm>
        </p:spPr>
        <p:txBody>
          <a:bodyPr>
            <a:normAutofit lnSpcReduction="10000"/>
          </a:bodyPr>
          <a:lstStyle/>
          <a:p>
            <a:pPr eaLnBrk="1" hangingPunct="1"/>
            <a:r>
              <a:rPr lang="en-US" sz="2800" dirty="0">
                <a:latin typeface="+mj-lt"/>
              </a:rPr>
              <a:t>Attachment D (Cost Proposal) must be returned in the original </a:t>
            </a:r>
            <a:r>
              <a:rPr lang="en-US" sz="2800" b="1" u="sng" dirty="0">
                <a:latin typeface="+mj-lt"/>
              </a:rPr>
              <a:t>Excel</a:t>
            </a:r>
            <a:r>
              <a:rPr lang="en-US" sz="2800" dirty="0">
                <a:latin typeface="+mj-lt"/>
              </a:rPr>
              <a:t> format (No PDFs)</a:t>
            </a:r>
          </a:p>
          <a:p>
            <a:pPr marL="0" indent="0" eaLnBrk="1" hangingPunct="1">
              <a:buNone/>
            </a:pPr>
            <a:endParaRPr lang="en-US" sz="2800" dirty="0">
              <a:latin typeface="+mj-lt"/>
            </a:endParaRPr>
          </a:p>
          <a:p>
            <a:pPr eaLnBrk="1" hangingPunct="1"/>
            <a:r>
              <a:rPr lang="en-US" sz="2800" dirty="0">
                <a:latin typeface="+mj-lt"/>
              </a:rPr>
              <a:t>Use the templates provided for all responses</a:t>
            </a:r>
          </a:p>
          <a:p>
            <a:pPr marL="0" indent="0" eaLnBrk="1" hangingPunct="1">
              <a:buNone/>
            </a:pPr>
            <a:endParaRPr lang="en-US" sz="2800" dirty="0">
              <a:latin typeface="+mj-lt"/>
            </a:endParaRPr>
          </a:p>
          <a:p>
            <a:pPr eaLnBrk="1" hangingPunct="1"/>
            <a:r>
              <a:rPr lang="en-US" sz="2800" dirty="0">
                <a:latin typeface="+mj-lt"/>
              </a:rPr>
              <a:t>Do not alter any templates</a:t>
            </a:r>
          </a:p>
          <a:p>
            <a:pPr marL="0" indent="0" eaLnBrk="1" hangingPunct="1">
              <a:buNone/>
            </a:pPr>
            <a:endParaRPr lang="en-US" sz="2800" dirty="0">
              <a:latin typeface="+mj-lt"/>
            </a:endParaRPr>
          </a:p>
          <a:p>
            <a:pPr eaLnBrk="1" hangingPunct="1"/>
            <a:r>
              <a:rPr lang="en-US" sz="2800" dirty="0">
                <a:latin typeface="+mj-lt"/>
              </a:rPr>
              <a:t>Submit all questions via email using the Q&amp;A Template (Attachment G) </a:t>
            </a:r>
            <a:r>
              <a:rPr lang="en-US" sz="2800" dirty="0">
                <a:latin typeface="Garamond" pitchFamily="18"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
        <p:nvSpPr>
          <p:cNvPr id="6" name="Rectangle 2"/>
          <p:cNvSpPr>
            <a:spLocks noGrp="1" noChangeArrowheads="1"/>
          </p:cNvSpPr>
          <p:nvPr>
            <p:ph type="title"/>
          </p:nvPr>
        </p:nvSpPr>
        <p:spPr>
          <a:xfrm>
            <a:off x="457200" y="44949"/>
            <a:ext cx="8229600" cy="945651"/>
          </a:xfrm>
        </p:spPr>
        <p:txBody>
          <a:bodyPr/>
          <a:lstStyle/>
          <a:p>
            <a:pPr eaLnBrk="1" hangingPunct="1"/>
            <a:r>
              <a:rPr lang="en-US" b="1" dirty="0"/>
              <a:t>Evaluation Criteria</a:t>
            </a:r>
          </a:p>
        </p:txBody>
      </p:sp>
      <p:graphicFrame>
        <p:nvGraphicFramePr>
          <p:cNvPr id="8" name="Table 7">
            <a:extLst>
              <a:ext uri="{FF2B5EF4-FFF2-40B4-BE49-F238E27FC236}">
                <a16:creationId xmlns:a16="http://schemas.microsoft.com/office/drawing/2014/main" xmlns="" id="{AF17FE73-46D4-3C44-9AA1-3989C109723E}"/>
              </a:ext>
            </a:extLst>
          </p:cNvPr>
          <p:cNvGraphicFramePr>
            <a:graphicFrameLocks noGrp="1"/>
          </p:cNvGraphicFramePr>
          <p:nvPr>
            <p:extLst>
              <p:ext uri="{D42A27DB-BD31-4B8C-83A1-F6EECF244321}">
                <p14:modId xmlns:p14="http://schemas.microsoft.com/office/powerpoint/2010/main" val="1194120089"/>
              </p:ext>
            </p:extLst>
          </p:nvPr>
        </p:nvGraphicFramePr>
        <p:xfrm>
          <a:off x="381000" y="990600"/>
          <a:ext cx="8305800" cy="4260032"/>
        </p:xfrm>
        <a:graphic>
          <a:graphicData uri="http://schemas.openxmlformats.org/drawingml/2006/table">
            <a:tbl>
              <a:tblPr/>
              <a:tblGrid>
                <a:gridCol w="4299722">
                  <a:extLst>
                    <a:ext uri="{9D8B030D-6E8A-4147-A177-3AD203B41FA5}">
                      <a16:colId xmlns:a16="http://schemas.microsoft.com/office/drawing/2014/main" xmlns="" val="20000"/>
                    </a:ext>
                  </a:extLst>
                </a:gridCol>
                <a:gridCol w="4006078">
                  <a:extLst>
                    <a:ext uri="{9D8B030D-6E8A-4147-A177-3AD203B41FA5}">
                      <a16:colId xmlns:a16="http://schemas.microsoft.com/office/drawing/2014/main" xmlns="" val="20001"/>
                    </a:ext>
                  </a:extLst>
                </a:gridCol>
              </a:tblGrid>
              <a:tr h="365760">
                <a:tc>
                  <a:txBody>
                    <a:bodyPr/>
                    <a:lstStyle/>
                    <a:p>
                      <a:pPr marL="0" marR="0" algn="ctr">
                        <a:spcBef>
                          <a:spcPts val="0"/>
                        </a:spcBef>
                        <a:spcAft>
                          <a:spcPts val="0"/>
                        </a:spcAft>
                      </a:pPr>
                      <a:r>
                        <a:rPr lang="en-US" sz="1400" b="1" dirty="0">
                          <a:latin typeface="+mj-lt"/>
                          <a:ea typeface="Times New Roman"/>
                          <a:cs typeface="Calibri"/>
                        </a:rPr>
                        <a:t>Criteria</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400" b="1" dirty="0">
                          <a:latin typeface="+mj-lt"/>
                          <a:ea typeface="Times New Roman"/>
                          <a:cs typeface="Calibri"/>
                        </a:rPr>
                        <a:t>Points</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0"/>
                  </a:ext>
                </a:extLst>
              </a:tr>
              <a:tr h="365760">
                <a:tc>
                  <a:txBody>
                    <a:bodyPr/>
                    <a:lstStyle/>
                    <a:p>
                      <a:pPr marL="342900" marR="0" lvl="0" indent="-342900">
                        <a:spcBef>
                          <a:spcPts val="0"/>
                        </a:spcBef>
                        <a:spcAft>
                          <a:spcPts val="0"/>
                        </a:spcAft>
                        <a:buFont typeface="+mj-lt"/>
                        <a:buAutoNum type="arabicPeriod"/>
                      </a:pPr>
                      <a:r>
                        <a:rPr lang="en-US" sz="1400" b="1" spc="-10" dirty="0">
                          <a:solidFill>
                            <a:schemeClr val="tx1"/>
                          </a:solidFill>
                          <a:latin typeface="+mj-lt"/>
                          <a:ea typeface="Times New Roman"/>
                          <a:cs typeface="Calibri"/>
                        </a:rPr>
                        <a:t>Adherence to Mandatory Requirements</a:t>
                      </a:r>
                      <a:endParaRPr lang="en-US" sz="1400" b="1"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D37"/>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Pass/Fail</a:t>
                      </a:r>
                      <a:endParaRPr lang="en-US" sz="1400" b="1"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D37"/>
                    </a:solidFill>
                  </a:tcPr>
                </a:tc>
                <a:extLst>
                  <a:ext uri="{0D108BD9-81ED-4DB2-BD59-A6C34878D82A}">
                    <a16:rowId xmlns:a16="http://schemas.microsoft.com/office/drawing/2014/main" xmlns="" val="10001"/>
                  </a:ext>
                </a:extLst>
              </a:tr>
              <a:tr h="429768">
                <a:tc>
                  <a:txBody>
                    <a:bodyPr/>
                    <a:lstStyle/>
                    <a:p>
                      <a:pPr marL="342900" marR="0" lvl="0" indent="-342900">
                        <a:spcBef>
                          <a:spcPts val="0"/>
                        </a:spcBef>
                        <a:spcAft>
                          <a:spcPts val="0"/>
                        </a:spcAft>
                        <a:buFont typeface="+mj-lt"/>
                        <a:buAutoNum type="arabicPeriod" startAt="2"/>
                      </a:pPr>
                      <a:r>
                        <a:rPr lang="en-US" sz="1400" b="1" dirty="0">
                          <a:latin typeface="+mj-lt"/>
                          <a:ea typeface="Times New Roman"/>
                          <a:cs typeface="Calibri"/>
                        </a:rPr>
                        <a:t>Management Assessment/Quality (Business and Technical Proposal)</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47"/>
                    </a:solidFill>
                  </a:tcPr>
                </a:tc>
                <a:tc>
                  <a:txBody>
                    <a:bodyPr/>
                    <a:lstStyle/>
                    <a:p>
                      <a:pPr marL="0" marR="0" algn="ctr">
                        <a:spcBef>
                          <a:spcPts val="0"/>
                        </a:spcBef>
                        <a:spcAft>
                          <a:spcPts val="0"/>
                        </a:spcAft>
                      </a:pPr>
                      <a:r>
                        <a:rPr lang="en-US" sz="1400" b="1" kern="1200" dirty="0">
                          <a:solidFill>
                            <a:schemeClr val="tx1"/>
                          </a:solidFill>
                          <a:latin typeface="+mj-lt"/>
                          <a:ea typeface="Times New Roman"/>
                          <a:cs typeface="Calibri"/>
                        </a:rPr>
                        <a:t>50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47"/>
                    </a:solidFill>
                  </a:tcPr>
                </a:tc>
                <a:extLst>
                  <a:ext uri="{0D108BD9-81ED-4DB2-BD59-A6C34878D82A}">
                    <a16:rowId xmlns:a16="http://schemas.microsoft.com/office/drawing/2014/main" xmlns="" val="10002"/>
                  </a:ext>
                </a:extLst>
              </a:tr>
              <a:tr h="365760">
                <a:tc>
                  <a:txBody>
                    <a:bodyPr/>
                    <a:lstStyle/>
                    <a:p>
                      <a:pPr marL="342900" marR="0" lvl="0" indent="-342900">
                        <a:spcBef>
                          <a:spcPts val="0"/>
                        </a:spcBef>
                        <a:spcAft>
                          <a:spcPts val="0"/>
                        </a:spcAft>
                        <a:buFont typeface="+mj-lt"/>
                        <a:buAutoNum type="arabicPeriod" startAt="3"/>
                      </a:pPr>
                      <a:r>
                        <a:rPr lang="en-US" sz="1400" b="1" dirty="0">
                          <a:latin typeface="+mj-lt"/>
                          <a:ea typeface="Times New Roman"/>
                          <a:cs typeface="Calibri"/>
                        </a:rPr>
                        <a:t>Cost (Cost Proposal)</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47"/>
                    </a:solidFill>
                  </a:tcPr>
                </a:tc>
                <a:tc>
                  <a:txBody>
                    <a:bodyPr/>
                    <a:lstStyle/>
                    <a:p>
                      <a:pPr marL="0" marR="0" algn="ctr">
                        <a:spcBef>
                          <a:spcPts val="0"/>
                        </a:spcBef>
                        <a:spcAft>
                          <a:spcPts val="0"/>
                        </a:spcAft>
                      </a:pPr>
                      <a:r>
                        <a:rPr lang="en-US" sz="1400" b="1" kern="1200" baseline="0" dirty="0">
                          <a:solidFill>
                            <a:schemeClr val="tx1"/>
                          </a:solidFill>
                          <a:latin typeface="+mj-lt"/>
                          <a:ea typeface="Times New Roman"/>
                          <a:cs typeface="Calibri"/>
                        </a:rPr>
                        <a:t>25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47"/>
                    </a:solidFill>
                  </a:tcPr>
                </a:tc>
                <a:extLst>
                  <a:ext uri="{0D108BD9-81ED-4DB2-BD59-A6C34878D82A}">
                    <a16:rowId xmlns:a16="http://schemas.microsoft.com/office/drawing/2014/main" xmlns="" val="10003"/>
                  </a:ext>
                </a:extLst>
              </a:tr>
              <a:tr h="365760">
                <a:tc>
                  <a:txBody>
                    <a:bodyPr/>
                    <a:lstStyle/>
                    <a:p>
                      <a:pPr marL="342900" marR="0" lvl="0" indent="-342900">
                        <a:spcBef>
                          <a:spcPts val="0"/>
                        </a:spcBef>
                        <a:spcAft>
                          <a:spcPts val="0"/>
                        </a:spcAft>
                        <a:buFont typeface="+mj-lt"/>
                        <a:buAutoNum type="arabicPeriod" startAt="4"/>
                      </a:pPr>
                      <a:r>
                        <a:rPr lang="en-US" sz="1400" b="1" dirty="0">
                          <a:latin typeface="+mj-lt"/>
                          <a:ea typeface="Times New Roman"/>
                          <a:cs typeface="Times New Roman"/>
                        </a:rPr>
                        <a:t>Indiana Economic Impact</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2896940440"/>
                  </a:ext>
                </a:extLst>
              </a:tr>
              <a:tr h="365760">
                <a:tc>
                  <a:txBody>
                    <a:bodyPr/>
                    <a:lstStyle/>
                    <a:p>
                      <a:pPr marL="342900" marR="0" lvl="0" indent="-342900">
                        <a:spcBef>
                          <a:spcPts val="0"/>
                        </a:spcBef>
                        <a:spcAft>
                          <a:spcPts val="0"/>
                        </a:spcAft>
                        <a:buFont typeface="+mj-lt"/>
                        <a:buAutoNum type="arabicPeriod" startAt="5"/>
                      </a:pPr>
                      <a:r>
                        <a:rPr lang="en-US" sz="1400" b="1" dirty="0">
                          <a:latin typeface="+mj-lt"/>
                          <a:ea typeface="Times New Roman"/>
                          <a:cs typeface="Times New Roman"/>
                        </a:rPr>
                        <a:t>Buy Indiana</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3122221958"/>
                  </a:ext>
                </a:extLst>
              </a:tr>
              <a:tr h="429768">
                <a:tc>
                  <a:txBody>
                    <a:bodyPr/>
                    <a:lstStyle/>
                    <a:p>
                      <a:pPr marL="342900" marR="0" lvl="0" indent="-342900">
                        <a:spcBef>
                          <a:spcPts val="0"/>
                        </a:spcBef>
                        <a:spcAft>
                          <a:spcPts val="0"/>
                        </a:spcAft>
                        <a:buFont typeface="+mj-lt"/>
                        <a:buAutoNum type="arabicPeriod" startAt="6"/>
                      </a:pPr>
                      <a:r>
                        <a:rPr lang="en-US" sz="1400" b="1" dirty="0">
                          <a:latin typeface="+mj-lt"/>
                          <a:ea typeface="Times New Roman"/>
                          <a:cs typeface="Calibri"/>
                        </a:rPr>
                        <a:t>Minority Business Enterprise Subcontractor Commitment</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p>
                      <a:pPr marL="0" marR="0" algn="ctr">
                        <a:spcBef>
                          <a:spcPts val="0"/>
                        </a:spcBef>
                        <a:spcAft>
                          <a:spcPts val="0"/>
                        </a:spcAft>
                      </a:pPr>
                      <a:r>
                        <a:rPr lang="en-US" sz="1400" b="1" dirty="0">
                          <a:solidFill>
                            <a:schemeClr val="tx1"/>
                          </a:solidFill>
                          <a:latin typeface="+mj-lt"/>
                          <a:ea typeface="Times New Roman"/>
                          <a:cs typeface="Calibri"/>
                        </a:rPr>
                        <a:t>(1 bonus point is available, see Section 3.2.6) </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10006"/>
                  </a:ext>
                </a:extLst>
              </a:tr>
              <a:tr h="429768">
                <a:tc>
                  <a:txBody>
                    <a:bodyPr/>
                    <a:lstStyle/>
                    <a:p>
                      <a:pPr marL="342900" marR="0" lvl="0" indent="-342900">
                        <a:spcBef>
                          <a:spcPts val="0"/>
                        </a:spcBef>
                        <a:spcAft>
                          <a:spcPts val="0"/>
                        </a:spcAft>
                        <a:buFont typeface="+mj-lt"/>
                        <a:buAutoNum type="arabicPeriod" startAt="7"/>
                      </a:pPr>
                      <a:r>
                        <a:rPr lang="en-US" sz="1400" b="1" dirty="0">
                          <a:latin typeface="+mj-lt"/>
                          <a:ea typeface="Times New Roman"/>
                          <a:cs typeface="Calibri"/>
                        </a:rPr>
                        <a:t>Women Business Enterprise Subcontractor Commitment</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p>
                      <a:pPr marL="0" marR="0" algn="ctr">
                        <a:spcBef>
                          <a:spcPts val="0"/>
                        </a:spcBef>
                        <a:spcAft>
                          <a:spcPts val="0"/>
                        </a:spcAft>
                      </a:pPr>
                      <a:r>
                        <a:rPr lang="en-US" sz="1400" b="1" dirty="0">
                          <a:solidFill>
                            <a:schemeClr val="tx1"/>
                          </a:solidFill>
                          <a:latin typeface="+mj-lt"/>
                          <a:ea typeface="Times New Roman"/>
                          <a:cs typeface="Calibri"/>
                        </a:rPr>
                        <a:t>(1 bonus point is available, see Section 3.2.6)</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10007"/>
                  </a:ext>
                </a:extLst>
              </a:tr>
              <a:tr h="429768">
                <a:tc>
                  <a:txBody>
                    <a:bodyPr/>
                    <a:lstStyle/>
                    <a:p>
                      <a:pPr marL="342900" marR="0" lvl="0" indent="-342900">
                        <a:spcBef>
                          <a:spcPts val="0"/>
                        </a:spcBef>
                        <a:spcAft>
                          <a:spcPts val="0"/>
                        </a:spcAft>
                        <a:buFont typeface="+mj-lt"/>
                        <a:buAutoNum type="arabicPeriod" startAt="8"/>
                      </a:pPr>
                      <a:r>
                        <a:rPr lang="en-US" sz="1400" b="1" dirty="0">
                          <a:latin typeface="+mj-lt"/>
                          <a:ea typeface="Times New Roman"/>
                          <a:cs typeface="Times New Roman"/>
                        </a:rPr>
                        <a:t>Indiana Veteran Business Enterprise (IVOSB) Subcontractor Commitment</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p>
                      <a:pPr marL="0" marR="0" algn="ctr">
                        <a:spcBef>
                          <a:spcPts val="0"/>
                        </a:spcBef>
                        <a:spcAft>
                          <a:spcPts val="0"/>
                        </a:spcAft>
                      </a:pPr>
                      <a:r>
                        <a:rPr lang="en-US" sz="1400" b="1" dirty="0">
                          <a:solidFill>
                            <a:schemeClr val="tx1"/>
                          </a:solidFill>
                          <a:latin typeface="+mj-lt"/>
                          <a:ea typeface="Times New Roman"/>
                          <a:cs typeface="Calibri"/>
                        </a:rPr>
                        <a:t>(1 bonus point is available, see Section 3.2.7)</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2152020041"/>
                  </a:ext>
                </a:extLst>
              </a:tr>
              <a:tr h="365760">
                <a:tc>
                  <a:txBody>
                    <a:bodyPr/>
                    <a:lstStyle/>
                    <a:p>
                      <a:pPr marL="0" marR="0" algn="ctr">
                        <a:spcBef>
                          <a:spcPts val="0"/>
                        </a:spcBef>
                        <a:spcAft>
                          <a:spcPts val="0"/>
                        </a:spcAft>
                      </a:pPr>
                      <a:r>
                        <a:rPr lang="en-US" sz="1400" b="1" dirty="0">
                          <a:latin typeface="+mj-lt"/>
                          <a:ea typeface="Times New Roman"/>
                          <a:cs typeface="Calibri"/>
                        </a:rPr>
                        <a:t>Total</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100 (103 if bonus awarded)</a:t>
                      </a:r>
                      <a:endParaRPr lang="en-US" sz="1400" b="1"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9"/>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t>Mission/Vision </a:t>
            </a:r>
          </a:p>
          <a:p>
            <a:pPr lvl="1"/>
            <a:r>
              <a:rPr lang="en-US" altLang="en-US" sz="1800" dirty="0"/>
              <a:t>Promote, monitor, and enforce the standards for certification of minority and women’s business enterprises.</a:t>
            </a:r>
          </a:p>
          <a:p>
            <a:pPr lvl="1"/>
            <a:r>
              <a:rPr lang="en-US" altLang="en-US" sz="1800" dirty="0"/>
              <a:t>Provide equal opportunity to minority and women enterprises in the state’s procurement and contracting process.</a:t>
            </a:r>
          </a:p>
          <a:p>
            <a:pPr marL="0" indent="0">
              <a:lnSpc>
                <a:spcPct val="110000"/>
              </a:lnSpc>
              <a:buNone/>
              <a:defRPr/>
            </a:pPr>
            <a:r>
              <a:rPr lang="en-US" sz="1800" b="1" dirty="0"/>
              <a:t>Nondiscrimination and Antidiscrimination Laws</a:t>
            </a:r>
          </a:p>
          <a:p>
            <a:pPr lvl="1"/>
            <a:r>
              <a:rPr lang="en-US" sz="1800" dirty="0"/>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10" name="Title 1">
            <a:extLst>
              <a:ext uri="{FF2B5EF4-FFF2-40B4-BE49-F238E27FC236}">
                <a16:creationId xmlns:a16="http://schemas.microsoft.com/office/drawing/2014/main" xmlns="" id="{BE5CC863-F2AD-474B-BB0D-5CF3B58D4967}"/>
              </a:ext>
            </a:extLst>
          </p:cNvPr>
          <p:cNvSpPr>
            <a:spLocks noGrp="1"/>
          </p:cNvSpPr>
          <p:nvPr>
            <p:ph type="title"/>
          </p:nvPr>
        </p:nvSpPr>
        <p:spPr>
          <a:xfrm>
            <a:off x="190500" y="271129"/>
            <a:ext cx="8763000" cy="1143000"/>
          </a:xfrm>
        </p:spPr>
        <p:txBody>
          <a:bodyPr>
            <a:noAutofit/>
          </a:bodyPr>
          <a:lstStyle/>
          <a:p>
            <a:r>
              <a:rPr lang="en-US" sz="3600" b="1" dirty="0"/>
              <a:t>Minority and Women’s Business Enterprises</a:t>
            </a:r>
          </a:p>
        </p:txBody>
      </p:sp>
      <p:sp>
        <p:nvSpPr>
          <p:cNvPr id="4" name="Slide Number Placeholder 3">
            <a:extLst>
              <a:ext uri="{FF2B5EF4-FFF2-40B4-BE49-F238E27FC236}">
                <a16:creationId xmlns:a16="http://schemas.microsoft.com/office/drawing/2014/main" xmlns="" id="{232A53F3-FE15-4979-949F-392C8EAC3BA5}"/>
              </a:ext>
            </a:extLst>
          </p:cNvPr>
          <p:cNvSpPr>
            <a:spLocks noGrp="1"/>
          </p:cNvSpPr>
          <p:nvPr>
            <p:ph type="sldNum" sz="quarter" idx="12"/>
          </p:nvPr>
        </p:nvSpPr>
        <p:spPr/>
        <p:txBody>
          <a:bodyPr/>
          <a:lstStyle/>
          <a:p>
            <a:fld id="{97FBE726-DBFE-42C8-9E3A-ACED5DC5B2D0}" type="slidenum">
              <a:rPr lang="en-US" smtClean="0"/>
              <a:pPr/>
              <a:t>23</a:t>
            </a:fld>
            <a:endParaRPr lang="en-US" dirty="0"/>
          </a:p>
        </p:txBody>
      </p:sp>
      <p:sp>
        <p:nvSpPr>
          <p:cNvPr id="8" name="TextBox 7">
            <a:extLst>
              <a:ext uri="{FF2B5EF4-FFF2-40B4-BE49-F238E27FC236}">
                <a16:creationId xmlns:a16="http://schemas.microsoft.com/office/drawing/2014/main" xmlns="" id="{9AB8C95E-19CA-41E6-A7D0-85FF692EF7E6}"/>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Tree>
    <p:extLst>
      <p:ext uri="{BB962C8B-B14F-4D97-AF65-F5344CB8AC3E}">
        <p14:creationId xmlns:p14="http://schemas.microsoft.com/office/powerpoint/2010/main" val="1628882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6" name="Rectangle 2"/>
          <p:cNvSpPr>
            <a:spLocks noGrp="1" noChangeArrowheads="1"/>
          </p:cNvSpPr>
          <p:nvPr>
            <p:ph type="title"/>
          </p:nvPr>
        </p:nvSpPr>
        <p:spPr>
          <a:xfrm>
            <a:off x="304800" y="286910"/>
            <a:ext cx="8534400" cy="1143000"/>
          </a:xfrm>
        </p:spPr>
        <p:txBody>
          <a:bodyPr>
            <a:noAutofit/>
          </a:bodyPr>
          <a:lstStyle/>
          <a:p>
            <a:pPr eaLnBrk="1" hangingPunct="1"/>
            <a:r>
              <a:rPr lang="en-US" sz="3600" b="1" dirty="0"/>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t>Contact Information</a:t>
            </a:r>
          </a:p>
          <a:p>
            <a:pPr lvl="1"/>
            <a:r>
              <a:rPr lang="en-US" altLang="en-US" sz="1800" dirty="0"/>
              <a:t>Phone: 317-232-3061</a:t>
            </a:r>
          </a:p>
          <a:p>
            <a:pPr lvl="1"/>
            <a:r>
              <a:rPr lang="en-US" altLang="en-US" sz="1800" dirty="0"/>
              <a:t>E-mail</a:t>
            </a:r>
            <a:r>
              <a:rPr lang="en-US" altLang="en-US" sz="1800" b="1" dirty="0"/>
              <a:t>:</a:t>
            </a:r>
            <a:r>
              <a:rPr lang="en-US" altLang="en-US" sz="1800" dirty="0"/>
              <a:t> </a:t>
            </a:r>
            <a:r>
              <a:rPr lang="en-US" altLang="en-US" sz="1800" dirty="0">
                <a:hlinkClick r:id="rId3"/>
              </a:rPr>
              <a:t>mwbecompliance@idoa.in.gov</a:t>
            </a:r>
            <a:endParaRPr lang="en-US" altLang="en-US" sz="1800" dirty="0"/>
          </a:p>
          <a:p>
            <a:pPr lvl="1"/>
            <a:r>
              <a:rPr lang="en-US" altLang="en-US" sz="1800" dirty="0"/>
              <a:t>Web: </a:t>
            </a:r>
            <a:r>
              <a:rPr lang="en-US" altLang="en-US" sz="1800" dirty="0">
                <a:hlinkClick r:id="rId4"/>
              </a:rPr>
              <a:t>www.in.gov/idoa/mwbe</a:t>
            </a:r>
            <a:r>
              <a:rPr lang="en-US" altLang="en-US" sz="1800" dirty="0"/>
              <a:t/>
            </a:r>
            <a:br>
              <a:rPr lang="en-US" altLang="en-US" sz="1800" dirty="0"/>
            </a:br>
            <a:r>
              <a:rPr lang="en-US" altLang="en-US" sz="1200" dirty="0"/>
              <a:t/>
            </a:r>
            <a:br>
              <a:rPr lang="en-US" altLang="en-US" sz="1200" dirty="0"/>
            </a:br>
            <a:endParaRPr lang="en-US" altLang="en-US" sz="1200" dirty="0"/>
          </a:p>
          <a:p>
            <a:pPr marL="0" indent="0">
              <a:buNone/>
            </a:pPr>
            <a:r>
              <a:rPr lang="en-US" altLang="en-US" sz="1800" b="1" dirty="0"/>
              <a:t>Complete Attachment A, MWBE Form</a:t>
            </a:r>
          </a:p>
          <a:p>
            <a:pPr>
              <a:buNone/>
            </a:pPr>
            <a:r>
              <a:rPr lang="en-US" altLang="en-US" sz="1800" dirty="0"/>
              <a:t>	- Include sub-contractor letter of commitment</a:t>
            </a:r>
            <a:br>
              <a:rPr lang="en-US" altLang="en-US" sz="1800" dirty="0"/>
            </a:br>
            <a:r>
              <a:rPr lang="en-US" altLang="en-US" sz="1800" dirty="0"/>
              <a:t> </a:t>
            </a:r>
          </a:p>
          <a:p>
            <a:pPr marL="0" indent="0">
              <a:buNone/>
            </a:pPr>
            <a:r>
              <a:rPr lang="en-US" altLang="en-US" sz="1800" b="1" dirty="0"/>
              <a:t>Goals for Proposal</a:t>
            </a:r>
          </a:p>
          <a:p>
            <a:pPr>
              <a:buNone/>
            </a:pPr>
            <a:r>
              <a:rPr lang="en-US" altLang="en-US" sz="1800" dirty="0"/>
              <a:t>	- 8% Minority Business Enterprise</a:t>
            </a:r>
          </a:p>
          <a:p>
            <a:pPr>
              <a:buNone/>
            </a:pPr>
            <a:r>
              <a:rPr lang="en-US" altLang="en-US" sz="1800" dirty="0"/>
              <a:t>	- 8% Women’s Business Enterprise</a:t>
            </a:r>
            <a:endParaRPr lang="en-US" sz="2400" dirty="0"/>
          </a:p>
        </p:txBody>
      </p:sp>
      <p:sp>
        <p:nvSpPr>
          <p:cNvPr id="3" name="Slide Number Placeholder 2">
            <a:extLst>
              <a:ext uri="{FF2B5EF4-FFF2-40B4-BE49-F238E27FC236}">
                <a16:creationId xmlns:a16="http://schemas.microsoft.com/office/drawing/2014/main" xmlns="" id="{DEF336D9-BB14-4A11-BB5D-5A1E34C7B4D8}"/>
              </a:ext>
            </a:extLst>
          </p:cNvPr>
          <p:cNvSpPr>
            <a:spLocks noGrp="1"/>
          </p:cNvSpPr>
          <p:nvPr>
            <p:ph type="sldNum" sz="quarter" idx="12"/>
          </p:nvPr>
        </p:nvSpPr>
        <p:spPr/>
        <p:txBody>
          <a:bodyPr/>
          <a:lstStyle/>
          <a:p>
            <a:fld id="{97FBE726-DBFE-42C8-9E3A-ACED5DC5B2D0}" type="slidenum">
              <a:rPr lang="en-US" smtClean="0"/>
              <a:pPr/>
              <a:t>24</a:t>
            </a:fld>
            <a:endParaRPr lang="en-US" dirty="0"/>
          </a:p>
        </p:txBody>
      </p:sp>
      <p:sp>
        <p:nvSpPr>
          <p:cNvPr id="8" name="TextBox 7">
            <a:extLst>
              <a:ext uri="{FF2B5EF4-FFF2-40B4-BE49-F238E27FC236}">
                <a16:creationId xmlns:a16="http://schemas.microsoft.com/office/drawing/2014/main" xmlns="" id="{4CCDCF19-3FA9-4BFB-880A-A46B58A7DFA5}"/>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Tree>
    <p:extLst>
      <p:ext uri="{BB962C8B-B14F-4D97-AF65-F5344CB8AC3E}">
        <p14:creationId xmlns:p14="http://schemas.microsoft.com/office/powerpoint/2010/main" val="2479391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391400" y="5372100"/>
            <a:ext cx="1300163" cy="1414463"/>
          </a:xfrm>
          <a:prstGeom prst="rect">
            <a:avLst/>
          </a:prstGeom>
          <a:noFill/>
          <a:ln w="9525">
            <a:noFill/>
            <a:miter lim="800000"/>
            <a:headEnd/>
            <a:tailEnd/>
          </a:ln>
        </p:spPr>
      </p:pic>
      <p:sp>
        <p:nvSpPr>
          <p:cNvPr id="8" name="TextBox 7">
            <a:extLst>
              <a:ext uri="{FF2B5EF4-FFF2-40B4-BE49-F238E27FC236}">
                <a16:creationId xmlns:a16="http://schemas.microsoft.com/office/drawing/2014/main" xmlns="" id="{1B8A5859-13D1-6143-B084-909271B33B7F}"/>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pic>
        <p:nvPicPr>
          <p:cNvPr id="3" name="Picture 2">
            <a:extLst>
              <a:ext uri="{FF2B5EF4-FFF2-40B4-BE49-F238E27FC236}">
                <a16:creationId xmlns:a16="http://schemas.microsoft.com/office/drawing/2014/main" xmlns="" id="{1F8AF006-D57F-4B35-82FC-7E54E9FB1116}"/>
              </a:ext>
            </a:extLst>
          </p:cNvPr>
          <p:cNvPicPr>
            <a:picLocks noChangeAspect="1"/>
          </p:cNvPicPr>
          <p:nvPr/>
        </p:nvPicPr>
        <p:blipFill>
          <a:blip r:embed="rId3"/>
          <a:stretch>
            <a:fillRect/>
          </a:stretch>
        </p:blipFill>
        <p:spPr>
          <a:xfrm>
            <a:off x="2238375" y="211931"/>
            <a:ext cx="4667250" cy="5867400"/>
          </a:xfrm>
          <a:prstGeom prst="rect">
            <a:avLst/>
          </a:prstGeom>
          <a:ln>
            <a:solidFill>
              <a:srgbClr val="000000"/>
            </a:solidFill>
          </a:ln>
        </p:spPr>
      </p:pic>
    </p:spTree>
    <p:extLst>
      <p:ext uri="{BB962C8B-B14F-4D97-AF65-F5344CB8AC3E}">
        <p14:creationId xmlns:p14="http://schemas.microsoft.com/office/powerpoint/2010/main" val="41769651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04800" y="304800"/>
            <a:ext cx="8534400" cy="1143000"/>
          </a:xfrm>
        </p:spPr>
        <p:txBody>
          <a:bodyPr>
            <a:noAutofit/>
          </a:bodyPr>
          <a:lstStyle/>
          <a:p>
            <a:r>
              <a:rPr lang="en-US" sz="3600" b="1" dirty="0"/>
              <a:t>Minority and Women’s Business Enterprises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t>Prime contractors must ensure that the proposed subcontractors meet the following criteria:</a:t>
            </a:r>
          </a:p>
          <a:p>
            <a:pPr lvl="0"/>
            <a:r>
              <a:rPr lang="en-US" sz="1800" dirty="0"/>
              <a:t>Are listed in the IDOA Directory of Certified Firms, on or before the proposal due date, national diversity plans are generally not accepted. The directory can be found here: </a:t>
            </a:r>
            <a:r>
              <a:rPr lang="en-US" sz="1800" dirty="0">
                <a:hlinkClick r:id="rId3"/>
              </a:rPr>
              <a:t>http://www.in.gov/idoa/mwbe/2743.htm</a:t>
            </a:r>
            <a:r>
              <a:rPr lang="en-US" sz="1800" dirty="0"/>
              <a:t>. </a:t>
            </a:r>
          </a:p>
          <a:p>
            <a:r>
              <a:rPr lang="en-US" sz="1800" b="1" dirty="0"/>
              <a:t>Serve a Valuable Scope Contribution (VSC) on the engagement, as confirmed by the State.</a:t>
            </a:r>
          </a:p>
          <a:p>
            <a:r>
              <a:rPr lang="en-US" sz="1800" dirty="0"/>
              <a:t>Provide the goods or services specific to the contract and within the industry area for which it is certified.</a:t>
            </a:r>
          </a:p>
        </p:txBody>
      </p:sp>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a:extLst>
              <a:ext uri="{FF2B5EF4-FFF2-40B4-BE49-F238E27FC236}">
                <a16:creationId xmlns:a16="http://schemas.microsoft.com/office/drawing/2014/main" xmlns="" id="{1B8A5859-13D1-6143-B084-909271B33B7F}"/>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spTree>
    <p:extLst>
      <p:ext uri="{BB962C8B-B14F-4D97-AF65-F5344CB8AC3E}">
        <p14:creationId xmlns:p14="http://schemas.microsoft.com/office/powerpoint/2010/main" val="27362554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04800" y="304800"/>
            <a:ext cx="8534400" cy="1143000"/>
          </a:xfrm>
        </p:spPr>
        <p:txBody>
          <a:bodyPr>
            <a:noAutofit/>
          </a:bodyPr>
          <a:lstStyle/>
          <a:p>
            <a:r>
              <a:rPr lang="en-US" sz="3600" b="1" dirty="0"/>
              <a:t>Minority and Women’s Business Enterprises</a:t>
            </a:r>
          </a:p>
        </p:txBody>
      </p:sp>
      <p:sp>
        <p:nvSpPr>
          <p:cNvPr id="7" name="Rectangle 3"/>
          <p:cNvSpPr>
            <a:spLocks noGrp="1" noChangeArrowheads="1"/>
          </p:cNvSpPr>
          <p:nvPr>
            <p:ph idx="1"/>
          </p:nvPr>
        </p:nvSpPr>
        <p:spPr/>
        <p:txBody>
          <a:bodyPr>
            <a:noAutofit/>
          </a:bodyPr>
          <a:lstStyle/>
          <a:p>
            <a:pPr marL="0" indent="0">
              <a:buNone/>
            </a:pPr>
            <a:r>
              <a:rPr lang="en-US" sz="1800" b="1" dirty="0"/>
              <a:t>Prime contractors should note the following: </a:t>
            </a:r>
          </a:p>
          <a:p>
            <a:pPr lvl="0"/>
            <a:r>
              <a:rPr lang="en-US" sz="1800" dirty="0"/>
              <a:t>Subcontractors’ MBE/WBE Certification Letter, provided by IDOA, must accompany the proposal to show current status of certification.</a:t>
            </a:r>
          </a:p>
          <a:p>
            <a:pPr lvl="0"/>
            <a:r>
              <a:rPr lang="en-US" sz="1800" dirty="0"/>
              <a:t>Each firm may only serve as one classification – MBE, WBE, or IVOSB (see section 1.22)</a:t>
            </a:r>
          </a:p>
          <a:p>
            <a:pPr lvl="0"/>
            <a:r>
              <a:rPr lang="en-US" sz="1800" dirty="0"/>
              <a:t>Pursuant to 25 IAC 5-6-2(b)(d), a Prime Contractor who is a MBE or WBE must meet subcontractor goals by using other listed certified firms.  Certified Prime Contractors cannot count their own workforce or companies to meet this requirement.</a:t>
            </a:r>
          </a:p>
        </p:txBody>
      </p:sp>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a:extLst>
              <a:ext uri="{FF2B5EF4-FFF2-40B4-BE49-F238E27FC236}">
                <a16:creationId xmlns:a16="http://schemas.microsoft.com/office/drawing/2014/main" xmlns="" id="{1B8A5859-13D1-6143-B084-909271B33B7F}"/>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spTree>
    <p:extLst>
      <p:ext uri="{BB962C8B-B14F-4D97-AF65-F5344CB8AC3E}">
        <p14:creationId xmlns:p14="http://schemas.microsoft.com/office/powerpoint/2010/main" val="4609234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pic>
        <p:nvPicPr>
          <p:cNvPr id="3" name="Picture 2">
            <a:extLst>
              <a:ext uri="{FF2B5EF4-FFF2-40B4-BE49-F238E27FC236}">
                <a16:creationId xmlns:a16="http://schemas.microsoft.com/office/drawing/2014/main" xmlns="" id="{58CE9D50-6D45-451F-9FCB-5C0CFBC5AD63}"/>
              </a:ext>
            </a:extLst>
          </p:cNvPr>
          <p:cNvPicPr>
            <a:picLocks noChangeAspect="1"/>
          </p:cNvPicPr>
          <p:nvPr/>
        </p:nvPicPr>
        <p:blipFill>
          <a:blip r:embed="rId3"/>
          <a:stretch>
            <a:fillRect/>
          </a:stretch>
        </p:blipFill>
        <p:spPr>
          <a:xfrm>
            <a:off x="2266950" y="373856"/>
            <a:ext cx="4610100" cy="5667375"/>
          </a:xfrm>
          <a:prstGeom prst="rect">
            <a:avLst/>
          </a:prstGeom>
          <a:ln>
            <a:solidFill>
              <a:srgbClr val="000000"/>
            </a:solidFill>
          </a:ln>
        </p:spPr>
      </p:pic>
    </p:spTree>
    <p:extLst>
      <p:ext uri="{BB962C8B-B14F-4D97-AF65-F5344CB8AC3E}">
        <p14:creationId xmlns:p14="http://schemas.microsoft.com/office/powerpoint/2010/main" val="40202492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a:xfrm>
            <a:off x="342900" y="228600"/>
            <a:ext cx="8229600" cy="1143000"/>
          </a:xfrm>
        </p:spPr>
        <p:txBody>
          <a:bodyPr>
            <a:normAutofit/>
          </a:bodyPr>
          <a:lstStyle/>
          <a:p>
            <a:pPr eaLnBrk="1" hangingPunct="1"/>
            <a:r>
              <a:rPr lang="en-US" sz="3200" b="1" dirty="0"/>
              <a:t>Minority and Women’s Business Enterprises</a:t>
            </a:r>
          </a:p>
        </p:txBody>
      </p:sp>
      <p:sp>
        <p:nvSpPr>
          <p:cNvPr id="11" name="Right Arrow 10"/>
          <p:cNvSpPr/>
          <p:nvPr/>
        </p:nvSpPr>
        <p:spPr>
          <a:xfrm>
            <a:off x="152400" y="2862913"/>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152400" y="451207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4" name="Right Arrow 13">
            <a:extLst>
              <a:ext uri="{FF2B5EF4-FFF2-40B4-BE49-F238E27FC236}">
                <a16:creationId xmlns:a16="http://schemas.microsoft.com/office/drawing/2014/main" xmlns="" id="{3C1EBB96-8503-5E4D-9355-44E570137604}"/>
              </a:ext>
            </a:extLst>
          </p:cNvPr>
          <p:cNvSpPr/>
          <p:nvPr/>
        </p:nvSpPr>
        <p:spPr>
          <a:xfrm>
            <a:off x="152400" y="41148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0">
            <a:extLst>
              <a:ext uri="{FF2B5EF4-FFF2-40B4-BE49-F238E27FC236}">
                <a16:creationId xmlns:a16="http://schemas.microsoft.com/office/drawing/2014/main" xmlns="" id="{0B59D8D5-1A76-4A81-B70D-CA2B82D74BEA}"/>
              </a:ext>
            </a:extLst>
          </p:cNvPr>
          <p:cNvSpPr/>
          <p:nvPr/>
        </p:nvSpPr>
        <p:spPr>
          <a:xfrm>
            <a:off x="152400" y="2438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303463" y="451207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pic>
        <p:nvPicPr>
          <p:cNvPr id="3" name="Picture 2">
            <a:extLst>
              <a:ext uri="{FF2B5EF4-FFF2-40B4-BE49-F238E27FC236}">
                <a16:creationId xmlns:a16="http://schemas.microsoft.com/office/drawing/2014/main" xmlns="" id="{907B3004-0053-40FD-8799-BBD7A6C9818D}"/>
              </a:ext>
            </a:extLst>
          </p:cNvPr>
          <p:cNvPicPr>
            <a:picLocks noChangeAspect="1"/>
          </p:cNvPicPr>
          <p:nvPr/>
        </p:nvPicPr>
        <p:blipFill>
          <a:blip r:embed="rId3"/>
          <a:stretch>
            <a:fillRect/>
          </a:stretch>
        </p:blipFill>
        <p:spPr>
          <a:xfrm>
            <a:off x="914400" y="1440796"/>
            <a:ext cx="7315200" cy="3905853"/>
          </a:xfrm>
          <a:prstGeom prst="rect">
            <a:avLst/>
          </a:prstGeom>
        </p:spPr>
      </p:pic>
    </p:spTree>
    <p:extLst>
      <p:ext uri="{BB962C8B-B14F-4D97-AF65-F5344CB8AC3E}">
        <p14:creationId xmlns:p14="http://schemas.microsoft.com/office/powerpoint/2010/main" val="3154940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5" name="Rectangle 2"/>
          <p:cNvSpPr>
            <a:spLocks noGrp="1" noChangeArrowheads="1"/>
          </p:cNvSpPr>
          <p:nvPr>
            <p:ph type="title"/>
          </p:nvPr>
        </p:nvSpPr>
        <p:spPr>
          <a:xfrm>
            <a:off x="419100" y="274638"/>
            <a:ext cx="8229600" cy="1143000"/>
          </a:xfrm>
        </p:spPr>
        <p:txBody>
          <a:bodyPr/>
          <a:lstStyle/>
          <a:p>
            <a:pPr eaLnBrk="1" hangingPunct="1"/>
            <a:r>
              <a:rPr lang="en-US" b="1" dirty="0"/>
              <a:t>General Information</a:t>
            </a:r>
          </a:p>
        </p:txBody>
      </p:sp>
      <p:sp>
        <p:nvSpPr>
          <p:cNvPr id="16" name="Rectangle 3"/>
          <p:cNvSpPr>
            <a:spLocks noGrp="1" noChangeArrowheads="1"/>
          </p:cNvSpPr>
          <p:nvPr>
            <p:ph idx="1"/>
          </p:nvPr>
        </p:nvSpPr>
        <p:spPr>
          <a:xfrm>
            <a:off x="419100" y="1447800"/>
            <a:ext cx="8229600" cy="4114800"/>
          </a:xfrm>
        </p:spPr>
        <p:txBody>
          <a:bodyPr>
            <a:normAutofit/>
          </a:bodyPr>
          <a:lstStyle/>
          <a:p>
            <a:pPr eaLnBrk="1" hangingPunct="1"/>
            <a:r>
              <a:rPr lang="en-US" sz="2800" dirty="0">
                <a:latin typeface="+mj-lt"/>
              </a:rPr>
              <a:t>Sign-In Sheet for Attendees</a:t>
            </a:r>
          </a:p>
          <a:p>
            <a:pPr marL="0" indent="0" eaLnBrk="1" hangingPunct="1">
              <a:buNone/>
            </a:pPr>
            <a:endParaRPr lang="en-US" sz="2800" dirty="0">
              <a:latin typeface="+mj-lt"/>
            </a:endParaRPr>
          </a:p>
          <a:p>
            <a:pPr eaLnBrk="1" hangingPunct="1"/>
            <a:r>
              <a:rPr lang="en-US" sz="2800" dirty="0">
                <a:latin typeface="+mj-lt"/>
              </a:rPr>
              <a:t>Sign-In Sheet and PowerPoint will be posted on IDOA’s Solicitation Website</a:t>
            </a:r>
          </a:p>
          <a:p>
            <a:pPr marL="0" indent="0" eaLnBrk="1" hangingPunct="1">
              <a:buNone/>
            </a:pPr>
            <a:endParaRPr lang="en-US" sz="2800" dirty="0">
              <a:latin typeface="+mj-lt"/>
            </a:endParaRPr>
          </a:p>
          <a:p>
            <a:pPr eaLnBrk="1" hangingPunct="1"/>
            <a:r>
              <a:rPr lang="en-US" sz="2800" dirty="0">
                <a:latin typeface="+mj-lt"/>
              </a:rPr>
              <a:t>Hold questions until the end of the presentation</a:t>
            </a:r>
          </a:p>
          <a:p>
            <a:pPr lvl="1"/>
            <a:r>
              <a:rPr lang="en-US" sz="2000" i="1" dirty="0">
                <a:latin typeface="+mj-lt"/>
              </a:rPr>
              <a:t>Any verbal response is not considered binding; respondents are encouraged to submit any questions formally, in writing, if it affects the proposal that will be submitted to the state.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6" name="Title 1"/>
          <p:cNvSpPr>
            <a:spLocks noGrp="1"/>
          </p:cNvSpPr>
          <p:nvPr>
            <p:ph type="title"/>
          </p:nvPr>
        </p:nvSpPr>
        <p:spPr>
          <a:xfrm>
            <a:off x="228600" y="114300"/>
            <a:ext cx="8686800" cy="1143000"/>
          </a:xfrm>
        </p:spPr>
        <p:txBody>
          <a:bodyPr>
            <a:noAutofit/>
          </a:bodyPr>
          <a:lstStyle/>
          <a:p>
            <a:r>
              <a:rPr lang="en-US" sz="3600" b="1" dirty="0"/>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t>Effective August, 2014, a new MWBE scoring methodology will be utilized for all RFP’s released</a:t>
            </a:r>
          </a:p>
          <a:p>
            <a:pPr marL="115888" indent="-115888"/>
            <a:r>
              <a:rPr lang="en-US" sz="1800" b="1" dirty="0"/>
              <a:t>New Process</a:t>
            </a:r>
            <a:r>
              <a:rPr lang="en-US" sz="1800" dirty="0"/>
              <a:t> </a:t>
            </a:r>
            <a:r>
              <a:rPr lang="en-US" sz="1600" dirty="0"/>
              <a:t>- MWBE scoring is conducted based on 10 points plus a possible 2 bonus points scale</a:t>
            </a:r>
          </a:p>
          <a:p>
            <a:pPr marL="346075" lvl="1" indent="-111125">
              <a:buFont typeface="Arial" pitchFamily="34" charset="0"/>
              <a:buChar char="-"/>
            </a:pPr>
            <a:r>
              <a:rPr lang="en-US" sz="1600" dirty="0"/>
              <a:t>MBE: Possible 5 points + 1 bonus point</a:t>
            </a:r>
          </a:p>
          <a:p>
            <a:pPr marL="346075" lvl="1" indent="-111125">
              <a:buFont typeface="Arial" pitchFamily="34" charset="0"/>
              <a:buChar char="-"/>
            </a:pPr>
            <a:r>
              <a:rPr lang="en-US" sz="1600" dirty="0"/>
              <a:t>WBE: Possible 5 points + 1 bonus Point</a:t>
            </a:r>
          </a:p>
          <a:p>
            <a:pPr marL="115888" indent="-115888"/>
            <a:r>
              <a:rPr lang="en-US" sz="1800" b="1" dirty="0"/>
              <a:t>Professional Services Scoring Methodology:</a:t>
            </a:r>
          </a:p>
          <a:p>
            <a:pPr marL="346075" lvl="1" indent="-114300">
              <a:buFont typeface="Calibri" pitchFamily="34" charset="0"/>
              <a:buChar char="-"/>
            </a:pPr>
            <a:r>
              <a:rPr lang="en-US" sz="1600" dirty="0"/>
              <a:t>The points will be awarded on the following schedule:</a:t>
            </a:r>
            <a:br>
              <a:rPr lang="en-US" sz="1600" dirty="0"/>
            </a:br>
            <a:r>
              <a:rPr lang="en-US" sz="1600" dirty="0"/>
              <a:t/>
            </a:r>
            <a:br>
              <a:rPr lang="en-US" sz="1600" dirty="0"/>
            </a:br>
            <a:endParaRPr lang="en-US" sz="1600" dirty="0"/>
          </a:p>
          <a:p>
            <a:pPr marL="346075" lvl="1" indent="-114300">
              <a:buFont typeface="Calibri" pitchFamily="34" charset="0"/>
              <a:buChar char="-"/>
            </a:pPr>
            <a:r>
              <a:rPr lang="en-US" sz="1600" dirty="0"/>
              <a:t>Fractional percentages will be rounded up or down to the nearest whole percentage</a:t>
            </a:r>
          </a:p>
          <a:p>
            <a:pPr marL="346075" lvl="1" indent="-114300">
              <a:buFont typeface="Calibri" pitchFamily="34" charset="0"/>
              <a:buChar char="-"/>
            </a:pPr>
            <a:r>
              <a:rPr lang="en-US" sz="1600" dirty="0"/>
              <a:t>If the respondent’s commitment percentage is rounded down to 0% for MBE or WBE participation the respondent will receive 0 points. </a:t>
            </a:r>
          </a:p>
          <a:p>
            <a:pPr marL="346075" lvl="1" indent="-114300">
              <a:buFont typeface="Calibri" pitchFamily="34" charset="0"/>
              <a:buChar char="-"/>
            </a:pPr>
            <a:r>
              <a:rPr lang="en-US" sz="1600" dirty="0"/>
              <a:t>Submissions of 0% participation will result in a deduction of 1 point in each category</a:t>
            </a:r>
          </a:p>
          <a:p>
            <a:pPr marL="346075" lvl="1" indent="-114300">
              <a:buFont typeface="Calibri" pitchFamily="34" charset="0"/>
              <a:buChar char="-"/>
            </a:pPr>
            <a:r>
              <a:rPr lang="en-US" sz="1600" dirty="0"/>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a16="http://schemas.microsoft.com/office/drawing/2014/main" xmlns="" val="20000"/>
                    </a:ext>
                  </a:extLst>
                </a:gridCol>
                <a:gridCol w="499270">
                  <a:extLst>
                    <a:ext uri="{9D8B030D-6E8A-4147-A177-3AD203B41FA5}">
                      <a16:colId xmlns:a16="http://schemas.microsoft.com/office/drawing/2014/main" xmlns="" val="20001"/>
                    </a:ext>
                  </a:extLst>
                </a:gridCol>
                <a:gridCol w="499270">
                  <a:extLst>
                    <a:ext uri="{9D8B030D-6E8A-4147-A177-3AD203B41FA5}">
                      <a16:colId xmlns:a16="http://schemas.microsoft.com/office/drawing/2014/main" xmlns="" val="20002"/>
                    </a:ext>
                  </a:extLst>
                </a:gridCol>
                <a:gridCol w="594147">
                  <a:extLst>
                    <a:ext uri="{9D8B030D-6E8A-4147-A177-3AD203B41FA5}">
                      <a16:colId xmlns:a16="http://schemas.microsoft.com/office/drawing/2014/main" xmlns="" val="20003"/>
                    </a:ext>
                  </a:extLst>
                </a:gridCol>
                <a:gridCol w="592591">
                  <a:extLst>
                    <a:ext uri="{9D8B030D-6E8A-4147-A177-3AD203B41FA5}">
                      <a16:colId xmlns:a16="http://schemas.microsoft.com/office/drawing/2014/main" xmlns="" val="20004"/>
                    </a:ext>
                  </a:extLst>
                </a:gridCol>
                <a:gridCol w="499270">
                  <a:extLst>
                    <a:ext uri="{9D8B030D-6E8A-4147-A177-3AD203B41FA5}">
                      <a16:colId xmlns:a16="http://schemas.microsoft.com/office/drawing/2014/main" xmlns="" val="20005"/>
                    </a:ext>
                  </a:extLst>
                </a:gridCol>
                <a:gridCol w="499270">
                  <a:extLst>
                    <a:ext uri="{9D8B030D-6E8A-4147-A177-3AD203B41FA5}">
                      <a16:colId xmlns:a16="http://schemas.microsoft.com/office/drawing/2014/main" xmlns="" val="20006"/>
                    </a:ext>
                  </a:extLst>
                </a:gridCol>
                <a:gridCol w="499270">
                  <a:extLst>
                    <a:ext uri="{9D8B030D-6E8A-4147-A177-3AD203B41FA5}">
                      <a16:colId xmlns:a16="http://schemas.microsoft.com/office/drawing/2014/main" xmlns="" val="20007"/>
                    </a:ext>
                  </a:extLst>
                </a:gridCol>
                <a:gridCol w="594147">
                  <a:extLst>
                    <a:ext uri="{9D8B030D-6E8A-4147-A177-3AD203B41FA5}">
                      <a16:colId xmlns:a16="http://schemas.microsoft.com/office/drawing/2014/main" xmlns=""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21B25834-807B-4967-AC04-E50E68CF80E6}"/>
              </a:ext>
            </a:extLst>
          </p:cNvPr>
          <p:cNvSpPr>
            <a:spLocks noGrp="1"/>
          </p:cNvSpPr>
          <p:nvPr>
            <p:ph type="sldNum" sz="quarter" idx="12"/>
          </p:nvPr>
        </p:nvSpPr>
        <p:spPr/>
        <p:txBody>
          <a:bodyPr/>
          <a:lstStyle/>
          <a:p>
            <a:fld id="{97FBE726-DBFE-42C8-9E3A-ACED5DC5B2D0}" type="slidenum">
              <a:rPr lang="en-US" smtClean="0"/>
              <a:pPr/>
              <a:t>30</a:t>
            </a:fld>
            <a:endParaRPr lang="en-US" dirty="0"/>
          </a:p>
        </p:txBody>
      </p:sp>
      <p:sp>
        <p:nvSpPr>
          <p:cNvPr id="9" name="TextBox 8">
            <a:extLst>
              <a:ext uri="{FF2B5EF4-FFF2-40B4-BE49-F238E27FC236}">
                <a16:creationId xmlns:a16="http://schemas.microsoft.com/office/drawing/2014/main" xmlns="" id="{FA1BC97A-87D4-4B9B-8FD8-7B2D5C829B8D}"/>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Tree>
    <p:extLst>
      <p:ext uri="{BB962C8B-B14F-4D97-AF65-F5344CB8AC3E}">
        <p14:creationId xmlns:p14="http://schemas.microsoft.com/office/powerpoint/2010/main" val="41151160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6" name="Rectangle 2"/>
          <p:cNvSpPr>
            <a:spLocks noGrp="1" noChangeArrowheads="1"/>
          </p:cNvSpPr>
          <p:nvPr>
            <p:ph type="title"/>
          </p:nvPr>
        </p:nvSpPr>
        <p:spPr/>
        <p:txBody>
          <a:bodyPr>
            <a:noAutofit/>
          </a:bodyPr>
          <a:lstStyle/>
          <a:p>
            <a:r>
              <a:rPr lang="en-US" sz="3600" b="1" dirty="0"/>
              <a:t>Indiana Veteran Owned Small Business</a:t>
            </a:r>
          </a:p>
        </p:txBody>
      </p:sp>
      <p:sp>
        <p:nvSpPr>
          <p:cNvPr id="7" name="Rectangle 3"/>
          <p:cNvSpPr>
            <a:spLocks noGrp="1" noChangeArrowheads="1"/>
          </p:cNvSpPr>
          <p:nvPr>
            <p:ph idx="1"/>
          </p:nvPr>
        </p:nvSpPr>
        <p:spPr/>
        <p:txBody>
          <a:bodyPr/>
          <a:lstStyle/>
          <a:p>
            <a:pPr marL="0" indent="0">
              <a:buNone/>
            </a:pPr>
            <a:r>
              <a:rPr lang="en-US" altLang="en-US" sz="1800" b="1" dirty="0"/>
              <a:t>Contact Information</a:t>
            </a:r>
          </a:p>
          <a:p>
            <a:pPr lvl="1"/>
            <a:r>
              <a:rPr lang="en-US" altLang="en-US" sz="1800" dirty="0"/>
              <a:t>Phone: 317-232-3061</a:t>
            </a:r>
          </a:p>
          <a:p>
            <a:pPr lvl="1"/>
            <a:r>
              <a:rPr lang="en-US" altLang="en-US" sz="1800" dirty="0"/>
              <a:t>E-mail</a:t>
            </a:r>
            <a:r>
              <a:rPr lang="en-US" altLang="en-US" sz="1800" b="1" dirty="0"/>
              <a:t>:</a:t>
            </a:r>
            <a:r>
              <a:rPr lang="en-US" altLang="en-US" sz="1800" dirty="0"/>
              <a:t> </a:t>
            </a:r>
            <a:r>
              <a:rPr lang="en-US" altLang="en-US" sz="1800" dirty="0">
                <a:hlinkClick r:id="rId3"/>
              </a:rPr>
              <a:t>Indianaveteranspreference@idoa.in.gov</a:t>
            </a:r>
            <a:endParaRPr lang="en-US" altLang="en-US" sz="1800" dirty="0"/>
          </a:p>
          <a:p>
            <a:pPr lvl="1"/>
            <a:r>
              <a:rPr lang="en-US" altLang="en-US" sz="1800" dirty="0"/>
              <a:t>Web: </a:t>
            </a:r>
            <a:r>
              <a:rPr lang="en-US" altLang="en-US" sz="1800" dirty="0">
                <a:hlinkClick r:id="rId4"/>
              </a:rPr>
              <a:t>www.in.gov/idoa/2862.htm </a:t>
            </a:r>
            <a:r>
              <a:rPr lang="en-US" altLang="en-US" sz="1800" dirty="0"/>
              <a:t/>
            </a:r>
            <a:br>
              <a:rPr lang="en-US" altLang="en-US" sz="1800" dirty="0"/>
            </a:br>
            <a:endParaRPr lang="en-US" altLang="en-US" sz="1800" dirty="0"/>
          </a:p>
          <a:p>
            <a:pPr marL="0" indent="0" eaLnBrk="1" hangingPunct="1">
              <a:buNone/>
            </a:pPr>
            <a:r>
              <a:rPr lang="en-US" sz="1800" b="1" dirty="0"/>
              <a:t>Complete Attachment A1, IVOSB Form</a:t>
            </a:r>
          </a:p>
          <a:p>
            <a:pPr lvl="1"/>
            <a:r>
              <a:rPr lang="en-US" sz="1800" dirty="0"/>
              <a:t>Include sub-contractor letters of commitment</a:t>
            </a:r>
          </a:p>
          <a:p>
            <a:pPr marL="457200" lvl="1" indent="0">
              <a:buNone/>
            </a:pPr>
            <a:r>
              <a:rPr lang="en-US" sz="1800" dirty="0"/>
              <a:t> </a:t>
            </a:r>
          </a:p>
          <a:p>
            <a:pPr marL="0" indent="0" eaLnBrk="1" hangingPunct="1">
              <a:buNone/>
            </a:pPr>
            <a:r>
              <a:rPr lang="en-US" sz="1800" b="1" dirty="0"/>
              <a:t>Goals for Proposal</a:t>
            </a:r>
          </a:p>
          <a:p>
            <a:pPr lvl="1"/>
            <a:r>
              <a:rPr lang="en-US" sz="1800" dirty="0"/>
              <a:t>3% Veteran Business Enterprise</a:t>
            </a:r>
          </a:p>
          <a:p>
            <a:pPr lvl="1" eaLnBrk="1" hangingPunct="1"/>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49C6899A-5FAF-4DA5-8F43-2DB4009B5ABA}"/>
              </a:ext>
            </a:extLst>
          </p:cNvPr>
          <p:cNvSpPr>
            <a:spLocks noGrp="1"/>
          </p:cNvSpPr>
          <p:nvPr>
            <p:ph type="sldNum" sz="quarter" idx="12"/>
          </p:nvPr>
        </p:nvSpPr>
        <p:spPr/>
        <p:txBody>
          <a:bodyPr/>
          <a:lstStyle/>
          <a:p>
            <a:fld id="{97FBE726-DBFE-42C8-9E3A-ACED5DC5B2D0}" type="slidenum">
              <a:rPr lang="en-US" smtClean="0"/>
              <a:pPr/>
              <a:t>31</a:t>
            </a:fld>
            <a:endParaRPr lang="en-US" dirty="0"/>
          </a:p>
        </p:txBody>
      </p:sp>
      <p:sp>
        <p:nvSpPr>
          <p:cNvPr id="8" name="TextBox 7">
            <a:extLst>
              <a:ext uri="{FF2B5EF4-FFF2-40B4-BE49-F238E27FC236}">
                <a16:creationId xmlns:a16="http://schemas.microsoft.com/office/drawing/2014/main" xmlns="" id="{0F889CBA-4164-49C9-923F-19B844CA076B}"/>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Tree>
    <p:extLst>
      <p:ext uri="{BB962C8B-B14F-4D97-AF65-F5344CB8AC3E}">
        <p14:creationId xmlns:p14="http://schemas.microsoft.com/office/powerpoint/2010/main" val="33446552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4" descr="IDOA-logobluecenter.gif"/>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7600" y="5334000"/>
            <a:ext cx="1300163" cy="141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xmlns="" id="{36276005-1849-6F48-9B60-D08D96912C59}"/>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pic>
        <p:nvPicPr>
          <p:cNvPr id="3" name="Picture 2">
            <a:extLst>
              <a:ext uri="{FF2B5EF4-FFF2-40B4-BE49-F238E27FC236}">
                <a16:creationId xmlns:a16="http://schemas.microsoft.com/office/drawing/2014/main" xmlns="" id="{A8CA4E10-56E5-4800-A655-A155A3376449}"/>
              </a:ext>
            </a:extLst>
          </p:cNvPr>
          <p:cNvPicPr>
            <a:picLocks noChangeAspect="1"/>
          </p:cNvPicPr>
          <p:nvPr/>
        </p:nvPicPr>
        <p:blipFill>
          <a:blip r:embed="rId3"/>
          <a:stretch>
            <a:fillRect/>
          </a:stretch>
        </p:blipFill>
        <p:spPr>
          <a:xfrm>
            <a:off x="2263260" y="388144"/>
            <a:ext cx="4617479" cy="5653087"/>
          </a:xfrm>
          <a:prstGeom prst="rect">
            <a:avLst/>
          </a:prstGeom>
          <a:ln>
            <a:solidFill>
              <a:srgbClr val="000000"/>
            </a:solidFill>
          </a:ln>
        </p:spPr>
      </p:pic>
    </p:spTree>
    <p:extLst>
      <p:ext uri="{BB962C8B-B14F-4D97-AF65-F5344CB8AC3E}">
        <p14:creationId xmlns:p14="http://schemas.microsoft.com/office/powerpoint/2010/main" val="40346632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600" b="1" dirty="0"/>
              <a:t>Indiana Veteran Owned Small Business</a:t>
            </a:r>
          </a:p>
        </p:txBody>
      </p:sp>
      <p:sp>
        <p:nvSpPr>
          <p:cNvPr id="7" name="Rectangle 3"/>
          <p:cNvSpPr>
            <a:spLocks noGrp="1" noChangeArrowheads="1"/>
          </p:cNvSpPr>
          <p:nvPr>
            <p:ph idx="1"/>
          </p:nvPr>
        </p:nvSpPr>
        <p:spPr/>
        <p:txBody>
          <a:bodyPr>
            <a:noAutofit/>
          </a:bodyPr>
          <a:lstStyle/>
          <a:p>
            <a:pPr marL="0" indent="0">
              <a:buNone/>
            </a:pPr>
            <a:r>
              <a:rPr lang="en-US" sz="1800" b="1" dirty="0"/>
              <a:t>Prime contractors should note the following: </a:t>
            </a:r>
          </a:p>
          <a:p>
            <a:r>
              <a:rPr lang="en-US" sz="1800" dirty="0"/>
              <a:t>Pursuant to 25 IAC 9-4-1(c), a Prime Contractor who is an IVOSB can use their own workforce to count toward the goal.</a:t>
            </a:r>
          </a:p>
          <a:p>
            <a:r>
              <a:rPr lang="en-US" sz="1800" dirty="0"/>
              <a:t>IVOSB must have a Bidder ID (see section 2.3.7 - Department of Administration, Procurement Division).</a:t>
            </a:r>
          </a:p>
          <a:p>
            <a:pPr lvl="0"/>
            <a:r>
              <a:rPr lang="en-US" sz="1800" dirty="0"/>
              <a:t>Prime contractor and/or subcontractors’ Certification Letter(s), provided by IDOA or Federal Center for Veterans Business Enterprise (</a:t>
            </a:r>
            <a:r>
              <a:rPr lang="en-US" sz="1800" u="sng" dirty="0">
                <a:hlinkClick r:id="rId3" tooltip="VA OSDBU"/>
              </a:rPr>
              <a:t>VA OSDBU</a:t>
            </a:r>
            <a:r>
              <a:rPr lang="en-US" sz="1800" dirty="0"/>
              <a:t>), must accompany the proposal to show current status of certification.</a:t>
            </a:r>
          </a:p>
          <a:p>
            <a:pPr lvl="0"/>
            <a:r>
              <a:rPr lang="en-US" sz="1800" dirty="0"/>
              <a:t>Each firm may only serve as one classification – MBE, WBE, or IVOSB (see section 1.22).</a:t>
            </a:r>
          </a:p>
        </p:txBody>
      </p:sp>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spTree>
    <p:extLst>
      <p:ext uri="{BB962C8B-B14F-4D97-AF65-F5344CB8AC3E}">
        <p14:creationId xmlns:p14="http://schemas.microsoft.com/office/powerpoint/2010/main" val="19024663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600" b="1" dirty="0"/>
              <a:t>Indiana Veteran Owned Small Business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t>Prime contractors must ensure that the proposed subcontractors meet the following criteria:</a:t>
            </a:r>
          </a:p>
          <a:p>
            <a:r>
              <a:rPr lang="en-US" sz="1800" dirty="0"/>
              <a:t>Must be listed on </a:t>
            </a:r>
            <a:r>
              <a:rPr lang="en-US" sz="1800" u="sng" dirty="0">
                <a:hlinkClick r:id="rId3" tooltip="VA OSDBU"/>
              </a:rPr>
              <a:t>VA OSDBU</a:t>
            </a:r>
            <a:r>
              <a:rPr lang="en-US" sz="1800" dirty="0"/>
              <a:t> registry or listed on the IDOA Directory of Certified Firms, </a:t>
            </a:r>
            <a:r>
              <a:rPr lang="en-US" sz="1800" b="1" dirty="0"/>
              <a:t>on or before </a:t>
            </a:r>
            <a:r>
              <a:rPr lang="en-US" sz="1800" dirty="0"/>
              <a:t>the proposal due date. </a:t>
            </a:r>
          </a:p>
          <a:p>
            <a:r>
              <a:rPr lang="en-US" sz="1800" b="1" dirty="0"/>
              <a:t>Serve a Valuable Scope Contribution (VSC) on the engagement, as confirmed by the State.</a:t>
            </a:r>
          </a:p>
          <a:p>
            <a:r>
              <a:rPr lang="en-US" sz="1800" dirty="0"/>
              <a:t>Provide the goods or services specific to the contract and within the industry area for which it is certified.</a:t>
            </a:r>
          </a:p>
        </p:txBody>
      </p:sp>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spTree>
    <p:extLst>
      <p:ext uri="{BB962C8B-B14F-4D97-AF65-F5344CB8AC3E}">
        <p14:creationId xmlns:p14="http://schemas.microsoft.com/office/powerpoint/2010/main" val="2424151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8" name="TextBox 7">
            <a:extLst>
              <a:ext uri="{FF2B5EF4-FFF2-40B4-BE49-F238E27FC236}">
                <a16:creationId xmlns:a16="http://schemas.microsoft.com/office/drawing/2014/main" xmlns="" id="{932B8652-5A9C-5F4C-B546-FF68BFAA2504}"/>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pic>
        <p:nvPicPr>
          <p:cNvPr id="3" name="Picture 2">
            <a:extLst>
              <a:ext uri="{FF2B5EF4-FFF2-40B4-BE49-F238E27FC236}">
                <a16:creationId xmlns:a16="http://schemas.microsoft.com/office/drawing/2014/main" xmlns="" id="{C4BF65AB-FCD4-44C9-B753-B8FB512934EB}"/>
              </a:ext>
            </a:extLst>
          </p:cNvPr>
          <p:cNvPicPr>
            <a:picLocks noChangeAspect="1"/>
          </p:cNvPicPr>
          <p:nvPr/>
        </p:nvPicPr>
        <p:blipFill>
          <a:blip r:embed="rId3"/>
          <a:stretch>
            <a:fillRect/>
          </a:stretch>
        </p:blipFill>
        <p:spPr>
          <a:xfrm>
            <a:off x="2276475" y="228600"/>
            <a:ext cx="4591050" cy="5686425"/>
          </a:xfrm>
          <a:prstGeom prst="rect">
            <a:avLst/>
          </a:prstGeom>
          <a:ln>
            <a:solidFill>
              <a:srgbClr val="000000"/>
            </a:solidFill>
          </a:ln>
        </p:spPr>
      </p:pic>
    </p:spTree>
    <p:extLst>
      <p:ext uri="{BB962C8B-B14F-4D97-AF65-F5344CB8AC3E}">
        <p14:creationId xmlns:p14="http://schemas.microsoft.com/office/powerpoint/2010/main" val="5809002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908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4000" b="1" dirty="0"/>
              <a:t>Indiana Veteran Business Enterprise</a:t>
            </a:r>
          </a:p>
        </p:txBody>
      </p:sp>
      <p:sp>
        <p:nvSpPr>
          <p:cNvPr id="7" name="Rectangle 3"/>
          <p:cNvSpPr>
            <a:spLocks noGrp="1" noChangeArrowheads="1"/>
          </p:cNvSpPr>
          <p:nvPr>
            <p:ph idx="1"/>
          </p:nvPr>
        </p:nvSpPr>
        <p:spPr>
          <a:xfrm>
            <a:off x="815788" y="1600201"/>
            <a:ext cx="7413812" cy="2666999"/>
          </a:xfrm>
        </p:spPr>
        <p:txBody>
          <a:bodyPr>
            <a:normAutofit/>
          </a:bodyPr>
          <a:lstStyle/>
          <a:p>
            <a:pPr eaLnBrk="1" hangingPunct="1">
              <a:buFontTx/>
              <a:buNone/>
            </a:pPr>
            <a:r>
              <a:rPr lang="en-US" sz="2000" dirty="0">
                <a:latin typeface="+mj-lt"/>
              </a:rPr>
              <a:t>	</a:t>
            </a:r>
            <a:endParaRPr lang="en-US" sz="2000" dirty="0"/>
          </a:p>
          <a:p>
            <a:pPr lvl="1" eaLnBrk="1" hangingPunct="1"/>
            <a:endParaRPr lang="en-US" dirty="0"/>
          </a:p>
        </p:txBody>
      </p:sp>
      <p:sp>
        <p:nvSpPr>
          <p:cNvPr id="14" name="Right Arrow 11">
            <a:extLst>
              <a:ext uri="{FF2B5EF4-FFF2-40B4-BE49-F238E27FC236}">
                <a16:creationId xmlns:a16="http://schemas.microsoft.com/office/drawing/2014/main" xmlns="" id="{384C25B7-F070-4550-9D0D-3B7D113ECF2E}"/>
              </a:ext>
            </a:extLst>
          </p:cNvPr>
          <p:cNvSpPr/>
          <p:nvPr/>
        </p:nvSpPr>
        <p:spPr>
          <a:xfrm>
            <a:off x="228600" y="45720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7" name="Right Arrow 13">
            <a:extLst>
              <a:ext uri="{FF2B5EF4-FFF2-40B4-BE49-F238E27FC236}">
                <a16:creationId xmlns:a16="http://schemas.microsoft.com/office/drawing/2014/main" xmlns="" id="{9A98DC65-C879-4AC8-A879-BC81AF3BD4C4}"/>
              </a:ext>
            </a:extLst>
          </p:cNvPr>
          <p:cNvSpPr/>
          <p:nvPr/>
        </p:nvSpPr>
        <p:spPr>
          <a:xfrm>
            <a:off x="228600" y="41910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8" name="Right Arrow 10">
            <a:extLst>
              <a:ext uri="{FF2B5EF4-FFF2-40B4-BE49-F238E27FC236}">
                <a16:creationId xmlns:a16="http://schemas.microsoft.com/office/drawing/2014/main" xmlns="" id="{833C42D6-1A58-4BBD-B500-84EB060F1DF2}"/>
              </a:ext>
            </a:extLst>
          </p:cNvPr>
          <p:cNvSpPr/>
          <p:nvPr/>
        </p:nvSpPr>
        <p:spPr>
          <a:xfrm>
            <a:off x="228600" y="2743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9" name="Right Arrow 9">
            <a:extLst>
              <a:ext uri="{FF2B5EF4-FFF2-40B4-BE49-F238E27FC236}">
                <a16:creationId xmlns:a16="http://schemas.microsoft.com/office/drawing/2014/main" xmlns="" id="{F248B192-5FC4-47F2-97C0-50DAA47046D5}"/>
              </a:ext>
            </a:extLst>
          </p:cNvPr>
          <p:cNvSpPr/>
          <p:nvPr/>
        </p:nvSpPr>
        <p:spPr>
          <a:xfrm rot="10800000">
            <a:off x="81534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pic>
        <p:nvPicPr>
          <p:cNvPr id="2" name="Picture 1">
            <a:extLst>
              <a:ext uri="{FF2B5EF4-FFF2-40B4-BE49-F238E27FC236}">
                <a16:creationId xmlns:a16="http://schemas.microsoft.com/office/drawing/2014/main" xmlns="" id="{8E1EF356-8644-4DF5-A136-2D0F42D8AB3B}"/>
              </a:ext>
            </a:extLst>
          </p:cNvPr>
          <p:cNvPicPr>
            <a:picLocks noChangeAspect="1"/>
          </p:cNvPicPr>
          <p:nvPr/>
        </p:nvPicPr>
        <p:blipFill>
          <a:blip r:embed="rId3"/>
          <a:stretch>
            <a:fillRect/>
          </a:stretch>
        </p:blipFill>
        <p:spPr>
          <a:xfrm>
            <a:off x="1062037" y="1670716"/>
            <a:ext cx="7019925" cy="3667125"/>
          </a:xfrm>
          <a:prstGeom prst="rect">
            <a:avLst/>
          </a:prstGeom>
        </p:spPr>
      </p:pic>
    </p:spTree>
    <p:extLst>
      <p:ext uri="{BB962C8B-B14F-4D97-AF65-F5344CB8AC3E}">
        <p14:creationId xmlns:p14="http://schemas.microsoft.com/office/powerpoint/2010/main" val="24330448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6" name="Title 1"/>
          <p:cNvSpPr>
            <a:spLocks noGrp="1"/>
          </p:cNvSpPr>
          <p:nvPr>
            <p:ph type="title"/>
          </p:nvPr>
        </p:nvSpPr>
        <p:spPr/>
        <p:txBody>
          <a:bodyPr>
            <a:noAutofit/>
          </a:bodyPr>
          <a:lstStyle/>
          <a:p>
            <a:r>
              <a:rPr lang="en-US" sz="3600" b="1" dirty="0"/>
              <a:t>Indiana Veteran Owned Small Business</a:t>
            </a:r>
            <a:endParaRPr lang="en-US" sz="3600" dirty="0"/>
          </a:p>
        </p:txBody>
      </p:sp>
      <p:sp>
        <p:nvSpPr>
          <p:cNvPr id="10" name="Rectangle 9"/>
          <p:cNvSpPr/>
          <p:nvPr/>
        </p:nvSpPr>
        <p:spPr>
          <a:xfrm>
            <a:off x="304800" y="1471697"/>
            <a:ext cx="8610600" cy="3705630"/>
          </a:xfrm>
          <a:prstGeom prst="rect">
            <a:avLst/>
          </a:prstGeom>
        </p:spPr>
        <p:txBody>
          <a:bodyPr wrap="square">
            <a:spAutoFit/>
          </a:bodyPr>
          <a:lstStyle/>
          <a:p>
            <a:pPr marL="115888" indent="-115888">
              <a:spcBef>
                <a:spcPct val="20000"/>
              </a:spcBef>
              <a:buFont typeface="Arial" pitchFamily="34" charset="0"/>
              <a:buChar char="•"/>
            </a:pPr>
            <a:r>
              <a:rPr lang="en-US" b="1" dirty="0"/>
              <a:t>New Process - </a:t>
            </a:r>
            <a:r>
              <a:rPr lang="en-US" sz="1600" dirty="0"/>
              <a:t>IVOSB scoring is conducted based on 5 points plus a possible 1 bonus point scale</a:t>
            </a:r>
          </a:p>
          <a:p>
            <a:pPr marL="234950" lvl="1"/>
            <a:r>
              <a:rPr lang="en-US" sz="1600" b="1" dirty="0"/>
              <a:t>-</a:t>
            </a:r>
            <a:r>
              <a:rPr lang="en-US" sz="1600" dirty="0"/>
              <a:t> IVOSB: Possible 5 points + 1 bonus point</a:t>
            </a:r>
          </a:p>
          <a:p>
            <a:pPr marL="234950" lvl="1"/>
            <a:endParaRPr lang="en-US" sz="1600" dirty="0"/>
          </a:p>
          <a:p>
            <a:pPr marL="115888" indent="-115888">
              <a:spcBef>
                <a:spcPct val="20000"/>
              </a:spcBef>
              <a:buFont typeface="Arial" pitchFamily="34" charset="0"/>
              <a:buChar char="•"/>
            </a:pPr>
            <a:r>
              <a:rPr lang="en-US" b="1" dirty="0"/>
              <a:t>Professional Services Scoring Methodology:</a:t>
            </a:r>
          </a:p>
          <a:p>
            <a:pPr marL="346075" lvl="1" indent="-114300">
              <a:spcBef>
                <a:spcPct val="20000"/>
              </a:spcBef>
              <a:buFont typeface="Calibri" pitchFamily="34" charset="0"/>
              <a:buChar char="-"/>
            </a:pPr>
            <a:r>
              <a:rPr lang="en-US" sz="1600" dirty="0"/>
              <a:t>The points will be awarded on the following schedule:</a:t>
            </a:r>
            <a:br>
              <a:rPr lang="en-US" sz="1600" dirty="0"/>
            </a:br>
            <a:endParaRPr lang="en-US" sz="1600" dirty="0"/>
          </a:p>
          <a:p>
            <a:pPr marL="346075" lvl="1" indent="-114300">
              <a:spcBef>
                <a:spcPct val="20000"/>
              </a:spcBef>
            </a:pPr>
            <a:endParaRPr lang="en-US" sz="1600" dirty="0"/>
          </a:p>
          <a:p>
            <a:pPr marL="346075" lvl="1" indent="-114300">
              <a:spcBef>
                <a:spcPct val="20000"/>
              </a:spcBef>
              <a:buFont typeface="Calibri" pitchFamily="34" charset="0"/>
              <a:buChar char="-"/>
            </a:pPr>
            <a:r>
              <a:rPr lang="en-US" sz="1600" dirty="0"/>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600" dirty="0"/>
              <a:t>Submissions of 0% participation will result in a deduction of 1 point in each category</a:t>
            </a:r>
          </a:p>
          <a:p>
            <a:pPr marL="346075" lvl="1" indent="-114300">
              <a:spcBef>
                <a:spcPct val="20000"/>
              </a:spcBef>
              <a:buFont typeface="Calibri" pitchFamily="34" charset="0"/>
              <a:buChar char="-"/>
            </a:pPr>
            <a:r>
              <a:rPr lang="en-US" sz="1600" dirty="0"/>
              <a:t>The highest submission which exceeds the goal in each category will receive 5 points (5 points plus 1 bonus point). In case of a tie both firms will receive 6 points. </a:t>
            </a:r>
          </a:p>
          <a:p>
            <a:pPr marL="346075" lvl="1" indent="-114300">
              <a:spcBef>
                <a:spcPct val="20000"/>
              </a:spcBef>
              <a:buFont typeface="Calibri" pitchFamily="34" charset="0"/>
              <a:buChar char="-"/>
            </a:pPr>
            <a:endParaRPr lang="en-US" sz="1600" dirty="0"/>
          </a:p>
        </p:txBody>
      </p:sp>
      <p:graphicFrame>
        <p:nvGraphicFramePr>
          <p:cNvPr id="11" name="Table 10"/>
          <p:cNvGraphicFramePr>
            <a:graphicFrameLocks noGrp="1"/>
          </p:cNvGraphicFramePr>
          <p:nvPr>
            <p:extLst/>
          </p:nvPr>
        </p:nvGraphicFramePr>
        <p:xfrm>
          <a:off x="518160" y="2940708"/>
          <a:ext cx="3840480" cy="502920"/>
        </p:xfrm>
        <a:graphic>
          <a:graphicData uri="http://schemas.openxmlformats.org/drawingml/2006/table">
            <a:tbl>
              <a:tblPr firstRow="1" bandRow="1">
                <a:tableStyleId>{5C22544A-7EE6-4342-B048-85BDC9FD1C3A}</a:tableStyleId>
              </a:tblPr>
              <a:tblGrid>
                <a:gridCol w="548640">
                  <a:extLst>
                    <a:ext uri="{9D8B030D-6E8A-4147-A177-3AD203B41FA5}">
                      <a16:colId xmlns:a16="http://schemas.microsoft.com/office/drawing/2014/main" xmlns="" val="20000"/>
                    </a:ext>
                  </a:extLst>
                </a:gridCol>
                <a:gridCol w="548640">
                  <a:extLst>
                    <a:ext uri="{9D8B030D-6E8A-4147-A177-3AD203B41FA5}">
                      <a16:colId xmlns:a16="http://schemas.microsoft.com/office/drawing/2014/main" xmlns="" val="20001"/>
                    </a:ext>
                  </a:extLst>
                </a:gridCol>
                <a:gridCol w="548640">
                  <a:extLst>
                    <a:ext uri="{9D8B030D-6E8A-4147-A177-3AD203B41FA5}">
                      <a16:colId xmlns:a16="http://schemas.microsoft.com/office/drawing/2014/main" xmlns="" val="20002"/>
                    </a:ext>
                  </a:extLst>
                </a:gridCol>
                <a:gridCol w="548640">
                  <a:extLst>
                    <a:ext uri="{9D8B030D-6E8A-4147-A177-3AD203B41FA5}">
                      <a16:colId xmlns:a16="http://schemas.microsoft.com/office/drawing/2014/main" xmlns="" val="20003"/>
                    </a:ext>
                  </a:extLst>
                </a:gridCol>
                <a:gridCol w="548640">
                  <a:extLst>
                    <a:ext uri="{9D8B030D-6E8A-4147-A177-3AD203B41FA5}">
                      <a16:colId xmlns:a16="http://schemas.microsoft.com/office/drawing/2014/main" xmlns="" val="20004"/>
                    </a:ext>
                  </a:extLst>
                </a:gridCol>
                <a:gridCol w="548640">
                  <a:extLst>
                    <a:ext uri="{9D8B030D-6E8A-4147-A177-3AD203B41FA5}">
                      <a16:colId xmlns:a16="http://schemas.microsoft.com/office/drawing/2014/main" xmlns="" val="20005"/>
                    </a:ext>
                  </a:extLst>
                </a:gridCol>
                <a:gridCol w="548640">
                  <a:extLst>
                    <a:ext uri="{9D8B030D-6E8A-4147-A177-3AD203B41FA5}">
                      <a16:colId xmlns:a16="http://schemas.microsoft.com/office/drawing/2014/main" xmlns="" val="20006"/>
                    </a:ext>
                  </a:extLst>
                </a:gridCol>
              </a:tblGrid>
              <a:tr h="228600">
                <a:tc>
                  <a:txBody>
                    <a:bodyPr/>
                    <a:lstStyle/>
                    <a:p>
                      <a:pPr algn="ctr"/>
                      <a:r>
                        <a:rPr lang="en-US" sz="105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228600">
                <a:tc>
                  <a:txBody>
                    <a:bodyPr/>
                    <a:lstStyle/>
                    <a:p>
                      <a:pPr algn="ctr"/>
                      <a:r>
                        <a:rPr lang="en-US" sz="1050" dirty="0">
                          <a:solidFill>
                            <a:schemeClr val="tx1"/>
                          </a:solidFill>
                        </a:rPr>
                        <a:t>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6729F53E-AB22-4838-81B2-E2A3D1E1488D}"/>
              </a:ext>
            </a:extLst>
          </p:cNvPr>
          <p:cNvSpPr>
            <a:spLocks noGrp="1"/>
          </p:cNvSpPr>
          <p:nvPr>
            <p:ph type="sldNum" sz="quarter" idx="12"/>
          </p:nvPr>
        </p:nvSpPr>
        <p:spPr/>
        <p:txBody>
          <a:bodyPr/>
          <a:lstStyle/>
          <a:p>
            <a:fld id="{97FBE726-DBFE-42C8-9E3A-ACED5DC5B2D0}" type="slidenum">
              <a:rPr lang="en-US" smtClean="0"/>
              <a:pPr/>
              <a:t>37</a:t>
            </a:fld>
            <a:endParaRPr lang="en-US" dirty="0"/>
          </a:p>
        </p:txBody>
      </p:sp>
      <p:sp>
        <p:nvSpPr>
          <p:cNvPr id="8" name="TextBox 7">
            <a:extLst>
              <a:ext uri="{FF2B5EF4-FFF2-40B4-BE49-F238E27FC236}">
                <a16:creationId xmlns:a16="http://schemas.microsoft.com/office/drawing/2014/main" xmlns="" id="{B93A4ECF-4D5D-4763-8DED-A3FB3115CA0D}"/>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Tree>
    <p:extLst>
      <p:ext uri="{BB962C8B-B14F-4D97-AF65-F5344CB8AC3E}">
        <p14:creationId xmlns:p14="http://schemas.microsoft.com/office/powerpoint/2010/main" val="32286407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6" name="Title 1"/>
          <p:cNvSpPr>
            <a:spLocks noGrp="1"/>
          </p:cNvSpPr>
          <p:nvPr>
            <p:ph type="title"/>
          </p:nvPr>
        </p:nvSpPr>
        <p:spPr>
          <a:xfrm>
            <a:off x="304800" y="164572"/>
            <a:ext cx="8610600" cy="1143000"/>
          </a:xfrm>
        </p:spPr>
        <p:txBody>
          <a:bodyPr>
            <a:noAutofit/>
          </a:bodyPr>
          <a:lstStyle/>
          <a:p>
            <a:r>
              <a:rPr lang="en-US" sz="3600" b="1" dirty="0"/>
              <a:t>IDOA Subcontractor Scoring</a:t>
            </a: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t>RFP MBE/WBE/IVOSB Scoring Example</a:t>
            </a:r>
          </a:p>
        </p:txBody>
      </p:sp>
      <p:graphicFrame>
        <p:nvGraphicFramePr>
          <p:cNvPr id="8" name="Table Placeholder 3"/>
          <p:cNvGraphicFramePr>
            <a:graphicFrameLocks/>
          </p:cNvGraphicFramePr>
          <p:nvPr>
            <p:extLst>
              <p:ext uri="{D42A27DB-BD31-4B8C-83A1-F6EECF244321}">
                <p14:modId xmlns:p14="http://schemas.microsoft.com/office/powerpoint/2010/main" val="406482257"/>
              </p:ext>
            </p:extLst>
          </p:nvPr>
        </p:nvGraphicFramePr>
        <p:xfrm>
          <a:off x="457200" y="2438400"/>
          <a:ext cx="8229600" cy="2225040"/>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1028700">
                  <a:extLst>
                    <a:ext uri="{9D8B030D-6E8A-4147-A177-3AD203B41FA5}">
                      <a16:colId xmlns:a16="http://schemas.microsoft.com/office/drawing/2014/main" xmlns="" val="20002"/>
                    </a:ext>
                  </a:extLst>
                </a:gridCol>
                <a:gridCol w="1028700">
                  <a:extLst>
                    <a:ext uri="{9D8B030D-6E8A-4147-A177-3AD203B41FA5}">
                      <a16:colId xmlns:a16="http://schemas.microsoft.com/office/drawing/2014/main" xmlns="" val="20003"/>
                    </a:ext>
                  </a:extLst>
                </a:gridCol>
                <a:gridCol w="1028700">
                  <a:extLst>
                    <a:ext uri="{9D8B030D-6E8A-4147-A177-3AD203B41FA5}">
                      <a16:colId xmlns:a16="http://schemas.microsoft.com/office/drawing/2014/main" xmlns="" val="20004"/>
                    </a:ext>
                  </a:extLst>
                </a:gridCol>
                <a:gridCol w="1028700">
                  <a:extLst>
                    <a:ext uri="{9D8B030D-6E8A-4147-A177-3AD203B41FA5}">
                      <a16:colId xmlns:a16="http://schemas.microsoft.com/office/drawing/2014/main" xmlns="" val="20006"/>
                    </a:ext>
                  </a:extLst>
                </a:gridCol>
                <a:gridCol w="1028700">
                  <a:extLst>
                    <a:ext uri="{9D8B030D-6E8A-4147-A177-3AD203B41FA5}">
                      <a16:colId xmlns:a16="http://schemas.microsoft.com/office/drawing/2014/main" xmlns="" val="20007"/>
                    </a:ext>
                  </a:extLst>
                </a:gridCol>
                <a:gridCol w="1028700">
                  <a:extLst>
                    <a:ext uri="{9D8B030D-6E8A-4147-A177-3AD203B41FA5}">
                      <a16:colId xmlns:a16="http://schemas.microsoft.com/office/drawing/2014/main" xmlns="" val="20005"/>
                    </a:ext>
                  </a:extLst>
                </a:gridCol>
              </a:tblGrid>
              <a:tr h="370840">
                <a:tc>
                  <a:txBody>
                    <a:bodyPr/>
                    <a:lstStyle/>
                    <a:p>
                      <a:pPr algn="ctr"/>
                      <a:r>
                        <a:rPr lang="en-US" sz="1600" dirty="0">
                          <a:solidFill>
                            <a:schemeClr val="tx1"/>
                          </a:solidFill>
                        </a:rPr>
                        <a:t>Bidder</a:t>
                      </a:r>
                    </a:p>
                  </a:txBody>
                  <a:tcPr>
                    <a:solidFill>
                      <a:schemeClr val="bg1">
                        <a:lumMod val="85000"/>
                      </a:schemeClr>
                    </a:solidFill>
                  </a:tcPr>
                </a:tc>
                <a:tc>
                  <a:txBody>
                    <a:bodyPr/>
                    <a:lstStyle/>
                    <a:p>
                      <a:pPr algn="ctr"/>
                      <a:r>
                        <a:rPr lang="en-US" sz="1600" dirty="0">
                          <a:solidFill>
                            <a:schemeClr val="tx1"/>
                          </a:solidFill>
                        </a:rPr>
                        <a:t>MBE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WBE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IVOSB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Total Pts.</a:t>
                      </a:r>
                    </a:p>
                  </a:txBody>
                  <a:tcPr>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dirty="0">
                          <a:solidFill>
                            <a:schemeClr val="tx1"/>
                          </a:solidFill>
                        </a:rPr>
                        <a:t>Bidder</a:t>
                      </a:r>
                      <a:r>
                        <a:rPr lang="en-US" baseline="0" dirty="0">
                          <a:solidFill>
                            <a:schemeClr val="tx1"/>
                          </a:solidFill>
                        </a:rPr>
                        <a:t> 1</a:t>
                      </a:r>
                    </a:p>
                  </a:txBody>
                  <a:tcPr>
                    <a:solidFill>
                      <a:schemeClr val="bg1">
                        <a:lumMod val="85000"/>
                      </a:schemeClr>
                    </a:solidFill>
                  </a:tcPr>
                </a:tc>
                <a:tc>
                  <a:txBody>
                    <a:bodyPr/>
                    <a:lstStyle/>
                    <a:p>
                      <a:pPr algn="ctr"/>
                      <a:r>
                        <a:rPr lang="en-US" dirty="0">
                          <a:solidFill>
                            <a:schemeClr val="tx1"/>
                          </a:solidFill>
                        </a:rPr>
                        <a:t>12.0%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10.0%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3.5%</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6.0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17.00</a:t>
                      </a:r>
                    </a:p>
                  </a:txBody>
                  <a:tcPr marL="9525" marR="9525" marT="9525" marB="0" anchor="ctr">
                    <a:solidFill>
                      <a:schemeClr val="bg1">
                        <a:lumMod val="85000"/>
                      </a:schemeClr>
                    </a:solidFill>
                  </a:tcPr>
                </a:tc>
                <a:extLst>
                  <a:ext uri="{0D108BD9-81ED-4DB2-BD59-A6C34878D82A}">
                    <a16:rowId xmlns:a16="http://schemas.microsoft.com/office/drawing/2014/main" xmlns="" val="10001"/>
                  </a:ext>
                </a:extLst>
              </a:tr>
              <a:tr h="370840">
                <a:tc>
                  <a:txBody>
                    <a:bodyPr/>
                    <a:lstStyle/>
                    <a:p>
                      <a:pPr algn="ctr"/>
                      <a:r>
                        <a:rPr lang="en-US" dirty="0">
                          <a:solidFill>
                            <a:schemeClr val="tx1"/>
                          </a:solidFill>
                        </a:rPr>
                        <a:t>Bidder 2</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3.75</a:t>
                      </a:r>
                    </a:p>
                  </a:txBody>
                  <a:tcPr>
                    <a:solidFill>
                      <a:schemeClr val="bg1">
                        <a:lumMod val="85000"/>
                      </a:schemeClr>
                    </a:solidFill>
                  </a:tcPr>
                </a:tc>
                <a:tc>
                  <a:txBody>
                    <a:bodyPr/>
                    <a:lstStyle/>
                    <a:p>
                      <a:pPr algn="ctr"/>
                      <a:r>
                        <a:rPr lang="en-US" dirty="0">
                          <a:solidFill>
                            <a:schemeClr val="tx1"/>
                          </a:solidFill>
                        </a:rPr>
                        <a:t>4.0%</a:t>
                      </a:r>
                    </a:p>
                  </a:txBody>
                  <a:tcPr>
                    <a:solidFill>
                      <a:schemeClr val="bg1">
                        <a:lumMod val="85000"/>
                      </a:schemeClr>
                    </a:solidFill>
                  </a:tcPr>
                </a:tc>
                <a:tc>
                  <a:txBody>
                    <a:bodyPr/>
                    <a:lstStyle/>
                    <a:p>
                      <a:pPr algn="ctr"/>
                      <a:r>
                        <a:rPr lang="en-US" dirty="0">
                          <a:solidFill>
                            <a:schemeClr val="tx1"/>
                          </a:solidFill>
                        </a:rPr>
                        <a:t>2.5</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1.8%</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9.25</a:t>
                      </a:r>
                    </a:p>
                  </a:txBody>
                  <a:tcPr marL="9525" marR="9525" marT="9525" marB="0" anchor="ctr">
                    <a:solidFill>
                      <a:schemeClr val="bg1">
                        <a:lumMod val="85000"/>
                      </a:schemeClr>
                    </a:solidFill>
                  </a:tcPr>
                </a:tc>
                <a:extLst>
                  <a:ext uri="{0D108BD9-81ED-4DB2-BD59-A6C34878D82A}">
                    <a16:rowId xmlns:a16="http://schemas.microsoft.com/office/drawing/2014/main" xmlns="" val="10002"/>
                  </a:ext>
                </a:extLst>
              </a:tr>
              <a:tr h="370840">
                <a:tc>
                  <a:txBody>
                    <a:bodyPr/>
                    <a:lstStyle/>
                    <a:p>
                      <a:pPr algn="ctr"/>
                      <a:r>
                        <a:rPr lang="en-US" dirty="0">
                          <a:solidFill>
                            <a:schemeClr val="tx1"/>
                          </a:solidFill>
                        </a:rPr>
                        <a:t>Bidder 3</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5.0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15.00</a:t>
                      </a:r>
                    </a:p>
                  </a:txBody>
                  <a:tcPr marL="9525" marR="9525" marT="9525" marB="0" anchor="ctr">
                    <a:solidFill>
                      <a:schemeClr val="bg1">
                        <a:lumMod val="85000"/>
                      </a:schemeClr>
                    </a:solidFill>
                  </a:tcPr>
                </a:tc>
                <a:extLst>
                  <a:ext uri="{0D108BD9-81ED-4DB2-BD59-A6C34878D82A}">
                    <a16:rowId xmlns:a16="http://schemas.microsoft.com/office/drawing/2014/main" xmlns="" val="10003"/>
                  </a:ext>
                </a:extLst>
              </a:tr>
              <a:tr h="370840">
                <a:tc>
                  <a:txBody>
                    <a:bodyPr/>
                    <a:lstStyle/>
                    <a:p>
                      <a:pPr algn="ctr"/>
                      <a:r>
                        <a:rPr lang="en-US" dirty="0">
                          <a:solidFill>
                            <a:schemeClr val="tx1"/>
                          </a:solidFill>
                        </a:rPr>
                        <a:t>Bidder 4</a:t>
                      </a:r>
                    </a:p>
                  </a:txBody>
                  <a:tcPr>
                    <a:solidFill>
                      <a:schemeClr val="bg1">
                        <a:lumMod val="85000"/>
                      </a:schemeClr>
                    </a:solidFill>
                  </a:tcPr>
                </a:tc>
                <a:tc>
                  <a:txBody>
                    <a:bodyPr/>
                    <a:lstStyle/>
                    <a:p>
                      <a:pPr algn="ctr"/>
                      <a:r>
                        <a:rPr lang="en-US" dirty="0">
                          <a:solidFill>
                            <a:schemeClr val="tx1"/>
                          </a:solidFill>
                        </a:rPr>
                        <a:t>16.0%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0.2%</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0.6%</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7.00</a:t>
                      </a:r>
                    </a:p>
                  </a:txBody>
                  <a:tcPr marL="9525" marR="9525" marT="9525" marB="0" anchor="ctr">
                    <a:solidFill>
                      <a:schemeClr val="bg1">
                        <a:lumMod val="85000"/>
                      </a:schemeClr>
                    </a:solidFill>
                  </a:tcPr>
                </a:tc>
                <a:extLst>
                  <a:ext uri="{0D108BD9-81ED-4DB2-BD59-A6C34878D82A}">
                    <a16:rowId xmlns:a16="http://schemas.microsoft.com/office/drawing/2014/main" xmlns="" val="10004"/>
                  </a:ext>
                </a:extLst>
              </a:tr>
              <a:tr h="370840">
                <a:tc>
                  <a:txBody>
                    <a:bodyPr/>
                    <a:lstStyle/>
                    <a:p>
                      <a:pPr algn="ctr"/>
                      <a:r>
                        <a:rPr lang="en-US" dirty="0">
                          <a:solidFill>
                            <a:schemeClr val="tx1"/>
                          </a:solidFill>
                        </a:rPr>
                        <a:t>Bidder 5</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0.0%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extLst>
                  <a:ext uri="{0D108BD9-81ED-4DB2-BD59-A6C34878D82A}">
                    <a16:rowId xmlns:a16="http://schemas.microsoft.com/office/drawing/2014/main" xmlns="" val="10005"/>
                  </a:ext>
                </a:extLst>
              </a:tr>
            </a:tbl>
          </a:graphicData>
        </a:graphic>
      </p:graphicFrame>
      <p:sp>
        <p:nvSpPr>
          <p:cNvPr id="3" name="Slide Number Placeholder 2">
            <a:extLst>
              <a:ext uri="{FF2B5EF4-FFF2-40B4-BE49-F238E27FC236}">
                <a16:creationId xmlns:a16="http://schemas.microsoft.com/office/drawing/2014/main" xmlns="" id="{BBEB1A5B-FC45-4DA1-A6C4-67C261E329F9}"/>
              </a:ext>
            </a:extLst>
          </p:cNvPr>
          <p:cNvSpPr>
            <a:spLocks noGrp="1"/>
          </p:cNvSpPr>
          <p:nvPr>
            <p:ph type="sldNum" sz="quarter" idx="12"/>
          </p:nvPr>
        </p:nvSpPr>
        <p:spPr/>
        <p:txBody>
          <a:bodyPr/>
          <a:lstStyle/>
          <a:p>
            <a:fld id="{97FBE726-DBFE-42C8-9E3A-ACED5DC5B2D0}" type="slidenum">
              <a:rPr lang="en-US" smtClean="0"/>
              <a:pPr/>
              <a:t>38</a:t>
            </a:fld>
            <a:endParaRPr lang="en-US" dirty="0"/>
          </a:p>
        </p:txBody>
      </p:sp>
      <p:sp>
        <p:nvSpPr>
          <p:cNvPr id="9" name="TextBox 8">
            <a:extLst>
              <a:ext uri="{FF2B5EF4-FFF2-40B4-BE49-F238E27FC236}">
                <a16:creationId xmlns:a16="http://schemas.microsoft.com/office/drawing/2014/main" xmlns="" id="{C95A6F11-3152-488A-B1D6-C3BDC8FA8F55}"/>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Tree>
    <p:extLst>
      <p:ext uri="{BB962C8B-B14F-4D97-AF65-F5344CB8AC3E}">
        <p14:creationId xmlns:p14="http://schemas.microsoft.com/office/powerpoint/2010/main" val="19678428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t>Pay Audit System</a:t>
            </a:r>
          </a:p>
          <a:p>
            <a:r>
              <a:rPr lang="en-US" sz="1700" i="0" dirty="0"/>
              <a:t>Tool utilized to monitor the state’s diversity spend for subcontractors</a:t>
            </a:r>
          </a:p>
          <a:p>
            <a:r>
              <a:rPr lang="en-US" sz="1700" i="0" dirty="0"/>
              <a:t>Selected primes and subcontractors are required to report payments submitted or received through this web-based tool</a:t>
            </a:r>
          </a:p>
          <a:p>
            <a:r>
              <a:rPr lang="en-US" sz="1700" dirty="0"/>
              <a:t>Based on contract terms payments should be reported monthly or quarterly</a:t>
            </a:r>
          </a:p>
          <a:p>
            <a:r>
              <a:rPr lang="en-US" sz="1650" b="1" i="0" dirty="0"/>
              <a:t>Questions? </a:t>
            </a:r>
            <a:r>
              <a:rPr lang="en-US" sz="1650" i="0" dirty="0"/>
              <a:t>Contact Division of Supplier Diversity</a:t>
            </a:r>
          </a:p>
          <a:p>
            <a:pPr lvl="1"/>
            <a:r>
              <a:rPr lang="en-US" sz="1250" dirty="0">
                <a:hlinkClick r:id="rId3"/>
              </a:rPr>
              <a:t>mwbecompliance@idoa.in.gov</a:t>
            </a:r>
            <a:r>
              <a:rPr lang="en-US" sz="1250" dirty="0"/>
              <a:t> </a:t>
            </a:r>
          </a:p>
          <a:p>
            <a:pPr lvl="1"/>
            <a:r>
              <a:rPr lang="en-US" sz="1250" dirty="0">
                <a:hlinkClick r:id="rId4"/>
              </a:rPr>
              <a:t>www.in.gov/idoa/mwbe/payaudit.htm</a:t>
            </a:r>
            <a:r>
              <a:rPr lang="en-US" sz="1250" dirty="0"/>
              <a:t> </a:t>
            </a:r>
            <a:endParaRPr lang="en-US" sz="1250" i="0" dirty="0"/>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3" name="Title 1">
            <a:extLst>
              <a:ext uri="{FF2B5EF4-FFF2-40B4-BE49-F238E27FC236}">
                <a16:creationId xmlns:a16="http://schemas.microsoft.com/office/drawing/2014/main" xmlns="" id="{DB272C9E-16DE-4495-9D40-35520650B19E}"/>
              </a:ext>
            </a:extLst>
          </p:cNvPr>
          <p:cNvSpPr>
            <a:spLocks noGrp="1"/>
          </p:cNvSpPr>
          <p:nvPr>
            <p:ph type="title"/>
          </p:nvPr>
        </p:nvSpPr>
        <p:spPr>
          <a:xfrm>
            <a:off x="190500" y="271129"/>
            <a:ext cx="8763000" cy="1143000"/>
          </a:xfrm>
        </p:spPr>
        <p:txBody>
          <a:bodyPr>
            <a:noAutofit/>
          </a:bodyPr>
          <a:lstStyle/>
          <a:p>
            <a:r>
              <a:rPr lang="en-US" sz="3600" b="1" dirty="0"/>
              <a:t>Subcontractor Compliance</a:t>
            </a:r>
          </a:p>
        </p:txBody>
      </p:sp>
      <p:sp>
        <p:nvSpPr>
          <p:cNvPr id="3" name="Slide Number Placeholder 2">
            <a:extLst>
              <a:ext uri="{FF2B5EF4-FFF2-40B4-BE49-F238E27FC236}">
                <a16:creationId xmlns:a16="http://schemas.microsoft.com/office/drawing/2014/main" xmlns="" id="{D53CBF48-6083-44B3-B416-5F717F712C11}"/>
              </a:ext>
            </a:extLst>
          </p:cNvPr>
          <p:cNvSpPr>
            <a:spLocks noGrp="1"/>
          </p:cNvSpPr>
          <p:nvPr>
            <p:ph type="sldNum" sz="quarter" idx="12"/>
          </p:nvPr>
        </p:nvSpPr>
        <p:spPr/>
        <p:txBody>
          <a:bodyPr/>
          <a:lstStyle/>
          <a:p>
            <a:fld id="{97FBE726-DBFE-42C8-9E3A-ACED5DC5B2D0}" type="slidenum">
              <a:rPr lang="en-US" smtClean="0"/>
              <a:pPr/>
              <a:t>39</a:t>
            </a:fld>
            <a:endParaRPr lang="en-US" dirty="0"/>
          </a:p>
        </p:txBody>
      </p:sp>
      <p:sp>
        <p:nvSpPr>
          <p:cNvPr id="24" name="TextBox 23">
            <a:extLst>
              <a:ext uri="{FF2B5EF4-FFF2-40B4-BE49-F238E27FC236}">
                <a16:creationId xmlns:a16="http://schemas.microsoft.com/office/drawing/2014/main" xmlns="" id="{50FB5987-5B1C-4755-99E2-8DB289CC88E0}"/>
              </a:ext>
            </a:extLst>
          </p:cNvPr>
          <p:cNvSpPr txBox="1"/>
          <p:nvPr/>
        </p:nvSpPr>
        <p:spPr>
          <a:xfrm>
            <a:off x="26670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Tree>
    <p:extLst>
      <p:ext uri="{BB962C8B-B14F-4D97-AF65-F5344CB8AC3E}">
        <p14:creationId xmlns:p14="http://schemas.microsoft.com/office/powerpoint/2010/main" val="2047571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5" name="Rectangle 2"/>
          <p:cNvSpPr>
            <a:spLocks noGrp="1" noChangeArrowheads="1"/>
          </p:cNvSpPr>
          <p:nvPr>
            <p:ph type="title"/>
          </p:nvPr>
        </p:nvSpPr>
        <p:spPr>
          <a:xfrm>
            <a:off x="419100" y="274638"/>
            <a:ext cx="8229600" cy="1143000"/>
          </a:xfrm>
        </p:spPr>
        <p:txBody>
          <a:bodyPr/>
          <a:lstStyle/>
          <a:p>
            <a:pPr eaLnBrk="1" hangingPunct="1"/>
            <a:r>
              <a:rPr lang="en-US" b="1" dirty="0"/>
              <a:t>Purpose of the RFP</a:t>
            </a:r>
          </a:p>
        </p:txBody>
      </p:sp>
      <p:sp>
        <p:nvSpPr>
          <p:cNvPr id="16" name="Rectangle 3"/>
          <p:cNvSpPr>
            <a:spLocks noGrp="1" noChangeArrowheads="1"/>
          </p:cNvSpPr>
          <p:nvPr>
            <p:ph idx="1"/>
          </p:nvPr>
        </p:nvSpPr>
        <p:spPr>
          <a:xfrm>
            <a:off x="419100" y="1447800"/>
            <a:ext cx="8229600" cy="4114800"/>
          </a:xfrm>
        </p:spPr>
        <p:txBody>
          <a:bodyPr>
            <a:normAutofit/>
          </a:bodyPr>
          <a:lstStyle/>
          <a:p>
            <a:r>
              <a:rPr lang="en-US" sz="2800" dirty="0"/>
              <a:t>The purpose of this RFP is to select a vendor to develop and implement a new Quality Assurance (QA) system to review data stored within the OECOSL systems and check the eligibility processes for OECOSL’s Child Care Development Fund (CCDF) and On My Way Pre-K programs, as well as maintain and operate the implemented system.</a:t>
            </a:r>
          </a:p>
        </p:txBody>
      </p:sp>
    </p:spTree>
    <p:extLst>
      <p:ext uri="{BB962C8B-B14F-4D97-AF65-F5344CB8AC3E}">
        <p14:creationId xmlns:p14="http://schemas.microsoft.com/office/powerpoint/2010/main" val="17209158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6670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Title 1"/>
          <p:cNvSpPr>
            <a:spLocks noGrp="1"/>
          </p:cNvSpPr>
          <p:nvPr>
            <p:ph type="title"/>
          </p:nvPr>
        </p:nvSpPr>
        <p:spPr/>
        <p:txBody>
          <a:bodyPr anchor="t"/>
          <a:lstStyle/>
          <a:p>
            <a:r>
              <a:rPr lang="en-US" b="1" dirty="0"/>
              <a:t>Additional Information</a:t>
            </a:r>
          </a:p>
        </p:txBody>
      </p:sp>
      <p:sp>
        <p:nvSpPr>
          <p:cNvPr id="7" name="Content Placeholder 2"/>
          <p:cNvSpPr>
            <a:spLocks noGrp="1"/>
          </p:cNvSpPr>
          <p:nvPr>
            <p:ph idx="1"/>
          </p:nvPr>
        </p:nvSpPr>
        <p:spPr>
          <a:xfrm>
            <a:off x="152400" y="1066800"/>
            <a:ext cx="8763000" cy="4495799"/>
          </a:xfrm>
        </p:spPr>
        <p:txBody>
          <a:bodyPr>
            <a:normAutofit lnSpcReduction="10000"/>
          </a:bodyPr>
          <a:lstStyle/>
          <a:p>
            <a:pPr algn="ctr">
              <a:lnSpc>
                <a:spcPct val="80000"/>
              </a:lnSpc>
              <a:buNone/>
            </a:pPr>
            <a:r>
              <a:rPr lang="en-US" sz="1600" b="1" dirty="0">
                <a:latin typeface="Garamond" pitchFamily="18" charset="0"/>
              </a:rPr>
              <a:t>IDOA PROCUREMENT LINKS AND NUMBERS</a:t>
            </a:r>
            <a:endParaRPr lang="en-US" sz="1600" b="1" dirty="0">
              <a:latin typeface="Garamond" pitchFamily="18" charset="0"/>
              <a:hlinkClick r:id="rId3"/>
            </a:endParaRPr>
          </a:p>
          <a:p>
            <a:pPr algn="ctr">
              <a:lnSpc>
                <a:spcPct val="80000"/>
              </a:lnSpc>
              <a:buNone/>
            </a:pPr>
            <a:r>
              <a:rPr lang="en-US" sz="1600" b="1" dirty="0">
                <a:latin typeface="Garamond" pitchFamily="18" charset="0"/>
                <a:hlinkClick r:id="rId3"/>
              </a:rPr>
              <a:t>http://www.in.gov/idoa/2354.htm</a:t>
            </a:r>
            <a:endParaRPr lang="en-US" sz="1600" b="1" dirty="0">
              <a:latin typeface="Garamond" pitchFamily="18" charset="0"/>
            </a:endParaRPr>
          </a:p>
          <a:p>
            <a:pPr algn="ctr">
              <a:lnSpc>
                <a:spcPct val="80000"/>
              </a:lnSpc>
              <a:buNone/>
            </a:pPr>
            <a:r>
              <a:rPr lang="en-US" sz="1600" b="1" dirty="0">
                <a:latin typeface="Garamond" pitchFamily="18" charset="0"/>
              </a:rPr>
              <a:t>For Buy Indiana Questions/Registration</a:t>
            </a:r>
            <a:endParaRPr lang="en-US" sz="1600" b="1" dirty="0">
              <a:latin typeface="Garamond" pitchFamily="18" charset="0"/>
              <a:hlinkClick r:id="rId4"/>
            </a:endParaRPr>
          </a:p>
          <a:p>
            <a:pPr algn="ctr">
              <a:lnSpc>
                <a:spcPct val="80000"/>
              </a:lnSpc>
              <a:buNone/>
            </a:pPr>
            <a:r>
              <a:rPr lang="en-US" sz="1600" b="1" dirty="0">
                <a:latin typeface="Garamond" pitchFamily="18" charset="0"/>
                <a:hlinkClick r:id="rId5"/>
              </a:rPr>
              <a:t>http://www.in.gov/idoa/2467.htm</a:t>
            </a:r>
            <a:endParaRPr lang="en-US" sz="1600" b="1" dirty="0">
              <a:latin typeface="Garamond" pitchFamily="18" charset="0"/>
            </a:endParaRPr>
          </a:p>
          <a:p>
            <a:pPr algn="ctr">
              <a:lnSpc>
                <a:spcPct val="80000"/>
              </a:lnSpc>
              <a:buNone/>
            </a:pPr>
            <a:endParaRPr lang="en-US" sz="1600" b="1" dirty="0">
              <a:latin typeface="Garamond" pitchFamily="18" charset="0"/>
            </a:endParaRPr>
          </a:p>
          <a:p>
            <a:pPr>
              <a:lnSpc>
                <a:spcPct val="80000"/>
              </a:lnSpc>
              <a:buNone/>
            </a:pPr>
            <a:r>
              <a:rPr lang="en-US" sz="1600" b="1" dirty="0">
                <a:latin typeface="Garamond" pitchFamily="18" charset="0"/>
              </a:rPr>
              <a:t>A.	Link to the developing for bidder registry with IDOA and Secretary of State.</a:t>
            </a:r>
          </a:p>
          <a:p>
            <a:pPr>
              <a:lnSpc>
                <a:spcPct val="80000"/>
              </a:lnSpc>
              <a:buNone/>
            </a:pPr>
            <a:r>
              <a:rPr lang="en-US" sz="1600" b="1" dirty="0">
                <a:latin typeface="Garamond" pitchFamily="18" charset="0"/>
              </a:rPr>
              <a:t>	</a:t>
            </a:r>
            <a:r>
              <a:rPr lang="en-US" sz="1600" b="1" dirty="0">
                <a:latin typeface="Garamond" pitchFamily="18" charset="0"/>
                <a:hlinkClick r:id="rId6"/>
              </a:rPr>
              <a:t>http://www.in.gov/idoa/2464.htm</a:t>
            </a:r>
            <a:endParaRPr lang="en-US" sz="1600" b="1" dirty="0">
              <a:latin typeface="Garamond" pitchFamily="18" charset="0"/>
            </a:endParaRPr>
          </a:p>
          <a:p>
            <a:pPr>
              <a:lnSpc>
                <a:spcPct val="80000"/>
              </a:lnSpc>
              <a:buNone/>
            </a:pPr>
            <a:r>
              <a:rPr lang="en-US" sz="1600" b="1" dirty="0">
                <a:latin typeface="Garamond" pitchFamily="18" charset="0"/>
              </a:rPr>
              <a:t>B.	Secretary of State of Indiana:</a:t>
            </a:r>
          </a:p>
          <a:p>
            <a:pPr>
              <a:lnSpc>
                <a:spcPct val="80000"/>
              </a:lnSpc>
              <a:buNone/>
            </a:pPr>
            <a:r>
              <a:rPr lang="en-US" sz="1600" b="1" dirty="0">
                <a:latin typeface="Garamond" pitchFamily="18" charset="0"/>
              </a:rPr>
              <a:t>	Can be reached at (317) 232-6576 for registration assistance.  </a:t>
            </a:r>
            <a:r>
              <a:rPr lang="en-US" sz="1600" b="1" dirty="0">
                <a:latin typeface="Garamond" pitchFamily="18" charset="0"/>
                <a:hlinkClick r:id="rId7"/>
              </a:rPr>
              <a:t>www.in.gov/sos</a:t>
            </a:r>
            <a:endParaRPr lang="en-US" sz="1600" b="1" dirty="0">
              <a:latin typeface="Garamond" pitchFamily="18" charset="0"/>
            </a:endParaRPr>
          </a:p>
          <a:p>
            <a:pPr>
              <a:lnSpc>
                <a:spcPct val="80000"/>
              </a:lnSpc>
              <a:buNone/>
            </a:pPr>
            <a:r>
              <a:rPr lang="en-US" sz="1600" b="1" dirty="0">
                <a:latin typeface="Garamond" pitchFamily="18" charset="0"/>
              </a:rPr>
              <a:t>C.	See Vendor and Supplier Resource Center:</a:t>
            </a:r>
          </a:p>
          <a:p>
            <a:pPr>
              <a:lnSpc>
                <a:spcPct val="80000"/>
              </a:lnSpc>
              <a:buNone/>
            </a:pPr>
            <a:r>
              <a:rPr lang="en-US" sz="1600" b="1" dirty="0">
                <a:latin typeface="Garamond" pitchFamily="18" charset="0"/>
              </a:rPr>
              <a:t>	</a:t>
            </a:r>
            <a:r>
              <a:rPr lang="en-US" sz="1600" b="1" dirty="0">
                <a:latin typeface="Garamond" pitchFamily="18" charset="0"/>
                <a:hlinkClick r:id="rId8"/>
              </a:rPr>
              <a:t>http://www.in.gov/idoa/3106.htm</a:t>
            </a:r>
            <a:endParaRPr lang="en-US" sz="1600" b="1" dirty="0">
              <a:latin typeface="Garamond" pitchFamily="18" charset="0"/>
            </a:endParaRPr>
          </a:p>
          <a:p>
            <a:pPr>
              <a:lnSpc>
                <a:spcPct val="80000"/>
              </a:lnSpc>
              <a:buFontTx/>
              <a:buAutoNum type="alphaUcPeriod" startAt="4"/>
            </a:pPr>
            <a:r>
              <a:rPr lang="en-US" sz="1600" b="1" dirty="0">
                <a:latin typeface="Garamond" pitchFamily="18" charset="0"/>
              </a:rPr>
              <a:t>Minority and Women Owned Business Enterprises:</a:t>
            </a:r>
          </a:p>
          <a:p>
            <a:pPr>
              <a:lnSpc>
                <a:spcPct val="80000"/>
              </a:lnSpc>
              <a:buNone/>
            </a:pPr>
            <a:r>
              <a:rPr lang="en-US" sz="1600" b="1" dirty="0">
                <a:latin typeface="Garamond" pitchFamily="18" charset="0"/>
              </a:rPr>
              <a:t>	Link to more information and full listing of IDOA Minority and Women Owned Businesses</a:t>
            </a:r>
          </a:p>
          <a:p>
            <a:pPr>
              <a:lnSpc>
                <a:spcPct val="80000"/>
              </a:lnSpc>
              <a:buNone/>
            </a:pPr>
            <a:r>
              <a:rPr lang="en-US" sz="1600" b="1" dirty="0">
                <a:latin typeface="Garamond" pitchFamily="18" charset="0"/>
              </a:rPr>
              <a:t>	</a:t>
            </a:r>
            <a:r>
              <a:rPr lang="en-US" sz="1600" b="1" dirty="0">
                <a:latin typeface="Garamond" pitchFamily="18" charset="0"/>
                <a:hlinkClick r:id="rId9"/>
              </a:rPr>
              <a:t>http://www.in.gov/idoa/2352.htm</a:t>
            </a:r>
            <a:endParaRPr lang="en-US" sz="1600" b="1" dirty="0">
              <a:latin typeface="Garamond" pitchFamily="18" charset="0"/>
            </a:endParaRPr>
          </a:p>
          <a:p>
            <a:pPr>
              <a:lnSpc>
                <a:spcPct val="80000"/>
              </a:lnSpc>
              <a:buFontTx/>
              <a:buAutoNum type="alphaUcPeriod" startAt="5"/>
            </a:pPr>
            <a:r>
              <a:rPr lang="en-US" sz="1600" b="1" dirty="0">
                <a:latin typeface="Garamond" pitchFamily="18" charset="0"/>
              </a:rPr>
              <a:t>Indiana Veteran Owned Small Business Program:</a:t>
            </a:r>
          </a:p>
          <a:p>
            <a:pPr marL="0" indent="0">
              <a:lnSpc>
                <a:spcPct val="80000"/>
              </a:lnSpc>
              <a:buNone/>
            </a:pPr>
            <a:r>
              <a:rPr lang="en-US" sz="1600" b="1" dirty="0">
                <a:latin typeface="Garamond" pitchFamily="18" charset="0"/>
              </a:rPr>
              <a:t>       Link to more information and full listing of Indiana Veteran Owned Small Businesses:                   </a:t>
            </a:r>
            <a:r>
              <a:rPr lang="en-US" sz="1600" b="1" dirty="0">
                <a:latin typeface="Garamond" pitchFamily="18" charset="0"/>
                <a:hlinkClick r:id="rId10"/>
              </a:rPr>
              <a:t>http://www.in.gov/idoa/2862.htm</a:t>
            </a:r>
            <a:r>
              <a:rPr lang="en-US" sz="1600" b="1" dirty="0">
                <a:latin typeface="Garamond" pitchFamily="18" charset="0"/>
              </a:rPr>
              <a:t>. To search certified IVOSB’s: https//www.vip.vetbiz.gov</a:t>
            </a:r>
          </a:p>
          <a:p>
            <a:pPr>
              <a:lnSpc>
                <a:spcPct val="80000"/>
              </a:lnSpc>
              <a:buNone/>
            </a:pPr>
            <a:r>
              <a:rPr lang="en-US" sz="1600" b="1" dirty="0">
                <a:latin typeface="Garamond" pitchFamily="18" charset="0"/>
              </a:rPr>
              <a:t>F.	RFP posting and updates:</a:t>
            </a:r>
          </a:p>
          <a:p>
            <a:pPr>
              <a:lnSpc>
                <a:spcPct val="80000"/>
              </a:lnSpc>
              <a:buNone/>
            </a:pPr>
            <a:r>
              <a:rPr lang="en-US" sz="1600" b="1" dirty="0">
                <a:latin typeface="Garamond" pitchFamily="18" charset="0"/>
              </a:rPr>
              <a:t>	Go to </a:t>
            </a:r>
            <a:r>
              <a:rPr lang="en-US" sz="1600" b="1" dirty="0">
                <a:latin typeface="Garamond" pitchFamily="18" charset="0"/>
                <a:hlinkClick r:id="rId11"/>
              </a:rPr>
              <a:t>http://www.in.gov/idoa/2354.htm</a:t>
            </a:r>
            <a:r>
              <a:rPr lang="en-US" sz="1600" b="1" dirty="0">
                <a:latin typeface="Garamond" pitchFamily="18" charset="0"/>
              </a:rPr>
              <a:t> (select “Current Opportunities” link) </a:t>
            </a:r>
          </a:p>
          <a:p>
            <a:pPr>
              <a:lnSpc>
                <a:spcPct val="80000"/>
              </a:lnSpc>
              <a:spcBef>
                <a:spcPts val="0"/>
              </a:spcBef>
              <a:buNone/>
            </a:pPr>
            <a:r>
              <a:rPr lang="en-US" sz="1600" b="1" dirty="0">
                <a:latin typeface="Garamond" pitchFamily="18" charset="0"/>
              </a:rPr>
              <a:t>	Scroll through table until you find desired RFP number on left-hand side and click the link.</a:t>
            </a:r>
          </a:p>
          <a:p>
            <a:pPr algn="ctr" eaLnBrk="1" hangingPunct="1">
              <a:lnSpc>
                <a:spcPct val="80000"/>
              </a:lnSpc>
              <a:buFontTx/>
              <a:buNone/>
            </a:pPr>
            <a:endParaRPr lang="en-US" sz="1600" b="1" dirty="0">
              <a:latin typeface="+mj-lt"/>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304800" y="16002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mj-lt"/>
              </a:rPr>
              <a:t>Questions</a:t>
            </a:r>
          </a:p>
        </p:txBody>
      </p:sp>
      <p:sp>
        <p:nvSpPr>
          <p:cNvPr id="7" name="TextBox 6"/>
          <p:cNvSpPr txBox="1"/>
          <p:nvPr/>
        </p:nvSpPr>
        <p:spPr>
          <a:xfrm>
            <a:off x="914400" y="3048000"/>
            <a:ext cx="7315200" cy="1292662"/>
          </a:xfrm>
          <a:prstGeom prst="rect">
            <a:avLst/>
          </a:prstGeom>
          <a:noFill/>
        </p:spPr>
        <p:txBody>
          <a:bodyPr wrap="square" rtlCol="0">
            <a:spAutoFit/>
          </a:bodyPr>
          <a:lstStyle/>
          <a:p>
            <a:pPr marL="0" lvl="2" algn="ctr"/>
            <a:r>
              <a:rPr lang="en-US" sz="2000" dirty="0">
                <a:latin typeface="+mj-lt"/>
              </a:rPr>
              <a:t>Any verbal response is not considered binding; respondents are encouraged to submit any question formally in writing if it affects the proposal that will be submitted to the State.</a:t>
            </a:r>
          </a:p>
          <a:p>
            <a:pPr algn="ctr"/>
            <a:endParaRPr lang="en-US" dirty="0">
              <a:latin typeface="Garamond"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667000" y="62484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6000" b="1" i="0" u="none" strike="noStrike" kern="1200" cap="none" spc="0" normalizeH="0" baseline="0" noProof="0" dirty="0">
              <a:ln>
                <a:noFill/>
              </a:ln>
              <a:solidFill>
                <a:schemeClr val="tx1"/>
              </a:solidFill>
              <a:effectLst/>
              <a:uLnTx/>
              <a:uFillTx/>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mj-lt"/>
              </a:rPr>
              <a:t>Thank You</a:t>
            </a:r>
            <a:endParaRPr kumimoji="0" lang="en-US" sz="6000" b="1"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2400" b="1" noProof="0" dirty="0">
              <a:solidFill>
                <a:srgbClr val="FF0000"/>
              </a:solidFill>
              <a:latin typeface="+mj-lt"/>
              <a:hlinkClick r:id="rId3"/>
            </a:endParaRPr>
          </a:p>
          <a:p>
            <a:pPr marL="342900" lvl="0" indent="-342900" algn="ctr">
              <a:spcBef>
                <a:spcPct val="20000"/>
              </a:spcBef>
              <a:defRPr/>
            </a:pPr>
            <a:r>
              <a:rPr lang="en-US" sz="2400" b="1" dirty="0">
                <a:latin typeface="+mj-lt"/>
                <a:cs typeface="Times New Roman" pitchFamily="18" charset="0"/>
              </a:rPr>
              <a:t>Teresa Deaton</a:t>
            </a:r>
            <a:endParaRPr lang="en-US" sz="2000" b="1" dirty="0">
              <a:latin typeface="+mj-lt"/>
            </a:endParaRPr>
          </a:p>
          <a:p>
            <a:pPr marL="342900" lvl="0" indent="-342900" algn="ctr">
              <a:spcBef>
                <a:spcPct val="20000"/>
              </a:spcBef>
              <a:defRPr/>
            </a:pPr>
            <a:r>
              <a:rPr lang="en-US" sz="2000" b="1" dirty="0">
                <a:latin typeface="+mj-lt"/>
                <a:hlinkClick r:id="rId4"/>
              </a:rPr>
              <a:t>TDeaton@idoa.IN.gov</a:t>
            </a:r>
            <a:endParaRPr lang="en-US" sz="2000" b="1" dirty="0">
              <a:latin typeface="+mj-lt"/>
            </a:endParaRPr>
          </a:p>
          <a:p>
            <a:pPr marL="342900" lvl="0" indent="-342900" algn="ctr">
              <a:spcBef>
                <a:spcPct val="20000"/>
              </a:spcBef>
              <a:defRPr/>
            </a:pPr>
            <a:endParaRPr lang="en-US" sz="2000" b="1" dirty="0">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400" b="1" i="0" u="none" strike="noStrike" kern="1200" cap="none" spc="0" normalizeH="0" baseline="0" noProof="0" dirty="0">
              <a:ln>
                <a:noFill/>
              </a:ln>
              <a:solidFill>
                <a:srgbClr val="0000FF"/>
              </a:solidFill>
              <a:effectLst/>
              <a:uLnTx/>
              <a:uFillTx/>
              <a:latin typeface="Garamond"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5" name="Rectangle 2"/>
          <p:cNvSpPr>
            <a:spLocks noGrp="1" noChangeArrowheads="1"/>
          </p:cNvSpPr>
          <p:nvPr>
            <p:ph type="title"/>
          </p:nvPr>
        </p:nvSpPr>
        <p:spPr>
          <a:xfrm>
            <a:off x="419100" y="274638"/>
            <a:ext cx="8229600" cy="1143000"/>
          </a:xfrm>
        </p:spPr>
        <p:txBody>
          <a:bodyPr/>
          <a:lstStyle/>
          <a:p>
            <a:pPr eaLnBrk="1" hangingPunct="1"/>
            <a:r>
              <a:rPr lang="en-US" b="1" dirty="0"/>
              <a:t>Term of Contract</a:t>
            </a:r>
          </a:p>
        </p:txBody>
      </p:sp>
      <p:sp>
        <p:nvSpPr>
          <p:cNvPr id="16" name="Rectangle 3"/>
          <p:cNvSpPr>
            <a:spLocks noGrp="1" noChangeArrowheads="1"/>
          </p:cNvSpPr>
          <p:nvPr>
            <p:ph idx="1"/>
          </p:nvPr>
        </p:nvSpPr>
        <p:spPr>
          <a:xfrm>
            <a:off x="419100" y="1447800"/>
            <a:ext cx="8229600" cy="4114800"/>
          </a:xfrm>
        </p:spPr>
        <p:txBody>
          <a:bodyPr>
            <a:normAutofit/>
          </a:bodyPr>
          <a:lstStyle/>
          <a:p>
            <a:r>
              <a:rPr lang="en-US" sz="2800" dirty="0">
                <a:latin typeface="+mj-lt"/>
              </a:rPr>
              <a:t>The term of the contract shall be for a period of </a:t>
            </a:r>
            <a:r>
              <a:rPr lang="en-US" sz="2800" b="1" dirty="0">
                <a:latin typeface="+mj-lt"/>
              </a:rPr>
              <a:t>four (4) years </a:t>
            </a:r>
            <a:r>
              <a:rPr lang="en-US" sz="2800" dirty="0">
                <a:latin typeface="+mj-lt"/>
              </a:rPr>
              <a:t>from the date of contract execution. There may be two (2) one-year renewals for a total of six (6) years at the State’s option. </a:t>
            </a:r>
          </a:p>
        </p:txBody>
      </p:sp>
    </p:spTree>
    <p:extLst>
      <p:ext uri="{BB962C8B-B14F-4D97-AF65-F5344CB8AC3E}">
        <p14:creationId xmlns:p14="http://schemas.microsoft.com/office/powerpoint/2010/main" val="1401108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a:xfrm>
            <a:off x="457200" y="76200"/>
            <a:ext cx="8229600" cy="727072"/>
          </a:xfrm>
        </p:spPr>
        <p:txBody>
          <a:bodyPr>
            <a:normAutofit fontScale="90000"/>
          </a:bodyPr>
          <a:lstStyle/>
          <a:p>
            <a:pPr eaLnBrk="1" hangingPunct="1"/>
            <a:r>
              <a:rPr lang="en-US" b="1" dirty="0"/>
              <a:t>Key Dates</a:t>
            </a:r>
          </a:p>
        </p:txBody>
      </p:sp>
      <p:graphicFrame>
        <p:nvGraphicFramePr>
          <p:cNvPr id="10" name="Table 9"/>
          <p:cNvGraphicFramePr>
            <a:graphicFrameLocks noGrp="1"/>
          </p:cNvGraphicFramePr>
          <p:nvPr>
            <p:extLst>
              <p:ext uri="{D42A27DB-BD31-4B8C-83A1-F6EECF244321}">
                <p14:modId xmlns:p14="http://schemas.microsoft.com/office/powerpoint/2010/main" val="3391288231"/>
              </p:ext>
            </p:extLst>
          </p:nvPr>
        </p:nvGraphicFramePr>
        <p:xfrm>
          <a:off x="457200" y="731520"/>
          <a:ext cx="8229600" cy="4461155"/>
        </p:xfrm>
        <a:graphic>
          <a:graphicData uri="http://schemas.openxmlformats.org/drawingml/2006/table">
            <a:tbl>
              <a:tblPr>
                <a:tableStyleId>{5C22544A-7EE6-4342-B048-85BDC9FD1C3A}</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274320">
                <a:tc>
                  <a:txBody>
                    <a:bodyPr/>
                    <a:lstStyle/>
                    <a:p>
                      <a:pPr marL="0" marR="0" algn="ctr">
                        <a:spcBef>
                          <a:spcPts val="0"/>
                        </a:spcBef>
                        <a:spcAft>
                          <a:spcPts val="0"/>
                        </a:spcAft>
                      </a:pPr>
                      <a:r>
                        <a:rPr lang="en-US" sz="1400" b="1" dirty="0">
                          <a:effectLst/>
                          <a:latin typeface="+mn-lt"/>
                          <a:ea typeface="Times New Roman" panose="02020603050405020304" pitchFamily="18" charset="0"/>
                          <a:cs typeface="Calibri" panose="020F0502020204030204" pitchFamily="34" charset="0"/>
                        </a:rPr>
                        <a:t>Activity</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1400" b="1" dirty="0">
                          <a:effectLst/>
                          <a:latin typeface="+mn-lt"/>
                          <a:ea typeface="Times New Roman" panose="02020603050405020304" pitchFamily="18" charset="0"/>
                          <a:cs typeface="Calibri" panose="020F0502020204030204" pitchFamily="34" charset="0"/>
                        </a:rPr>
                        <a:t>Date</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xmlns="" val="10000"/>
                  </a:ext>
                </a:extLst>
              </a:tr>
              <a:tr h="155659">
                <a:tc>
                  <a:txBody>
                    <a:bodyPr/>
                    <a:lstStyle/>
                    <a:p>
                      <a:pPr marL="0" marR="0">
                        <a:spcBef>
                          <a:spcPts val="0"/>
                        </a:spcBef>
                        <a:spcAft>
                          <a:spcPts val="0"/>
                        </a:spcAft>
                      </a:pPr>
                      <a:r>
                        <a:rPr lang="en-US" sz="1400" spc="-10" dirty="0">
                          <a:effectLst/>
                          <a:latin typeface="+mn-lt"/>
                          <a:ea typeface="Times New Roman" panose="02020603050405020304" pitchFamily="18" charset="0"/>
                          <a:cs typeface="Calibri" panose="020F0502020204030204" pitchFamily="34" charset="0"/>
                        </a:rPr>
                        <a:t>Issue of RFP</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May 28, 2019</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1"/>
                  </a:ext>
                </a:extLst>
              </a:tr>
              <a:tr h="590195">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Pre-Proposal Conference</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kern="1200" dirty="0">
                          <a:solidFill>
                            <a:schemeClr val="dk1"/>
                          </a:solidFill>
                          <a:effectLst/>
                          <a:latin typeface="+mn-lt"/>
                          <a:ea typeface="Times New Roman" charset="0"/>
                          <a:cs typeface="Times New Roman" charset="0"/>
                        </a:rPr>
                        <a:t>June 6, 2019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2"/>
                  </a:ext>
                </a:extLst>
              </a:tr>
              <a:tr h="155659">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Deadline to Submit Written Questions</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June 7, 2019</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3"/>
                  </a:ext>
                </a:extLst>
              </a:tr>
              <a:tr h="155659">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Deadline to Submit Intent to Respond Form (optional)</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June 7, 2019</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4"/>
                  </a:ext>
                </a:extLst>
              </a:tr>
              <a:tr h="155659">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Response to Written Questions/RFP Amendments</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June 19, 2019</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5"/>
                  </a:ext>
                </a:extLst>
              </a:tr>
              <a:tr h="155659">
                <a:tc>
                  <a:txBody>
                    <a:bodyPr/>
                    <a:lstStyle/>
                    <a:p>
                      <a:pPr marL="0" marR="0">
                        <a:spcBef>
                          <a:spcPts val="0"/>
                        </a:spcBef>
                        <a:spcAft>
                          <a:spcPts val="0"/>
                        </a:spcAft>
                      </a:pPr>
                      <a:r>
                        <a:rPr lang="en-US" sz="1400">
                          <a:effectLst/>
                          <a:latin typeface="+mn-lt"/>
                          <a:ea typeface="Times New Roman" panose="02020603050405020304" pitchFamily="18" charset="0"/>
                          <a:cs typeface="Calibri" panose="020F0502020204030204" pitchFamily="34" charset="0"/>
                        </a:rPr>
                        <a:t>Submission of Proposals</a:t>
                      </a:r>
                      <a:endParaRPr lang="en-US" sz="140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July 10, 2019</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6"/>
                  </a:ext>
                </a:extLst>
              </a:tr>
              <a:tr h="457200">
                <a:tc gridSpan="2">
                  <a:txBody>
                    <a:bodyPr/>
                    <a:lstStyle/>
                    <a:p>
                      <a:pPr marL="0" marR="0" algn="ctr">
                        <a:spcBef>
                          <a:spcPts val="0"/>
                        </a:spcBef>
                        <a:spcAft>
                          <a:spcPts val="0"/>
                        </a:spcAft>
                      </a:pPr>
                      <a:r>
                        <a:rPr lang="en-US" sz="1400" b="1" dirty="0">
                          <a:effectLst/>
                          <a:latin typeface="+mn-lt"/>
                          <a:ea typeface="Times New Roman" panose="02020603050405020304" pitchFamily="18" charset="0"/>
                          <a:cs typeface="Calibri" panose="020F0502020204030204" pitchFamily="34" charset="0"/>
                        </a:rPr>
                        <a:t>The dates for the following activities are target dates only.  These activities may be completed earlier or later than the date shown.</a:t>
                      </a:r>
                      <a:endParaRPr lang="en-US" sz="1400" dirty="0">
                        <a:effectLst/>
                        <a:latin typeface="+mn-lt"/>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lang="en-US"/>
                    </a:p>
                  </a:txBody>
                  <a:tcPr/>
                </a:tc>
                <a:extLst>
                  <a:ext uri="{0D108BD9-81ED-4DB2-BD59-A6C34878D82A}">
                    <a16:rowId xmlns:a16="http://schemas.microsoft.com/office/drawing/2014/main" xmlns="" val="10007"/>
                  </a:ext>
                </a:extLst>
              </a:tr>
              <a:tr h="155659">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Proposal Evaluation</a:t>
                      </a:r>
                      <a:endParaRPr lang="en-US" sz="1400" dirty="0">
                        <a:effectLst/>
                        <a:latin typeface="+mn-lt"/>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July/August 2019</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8"/>
                  </a:ext>
                </a:extLst>
              </a:tr>
              <a:tr h="155659">
                <a:tc>
                  <a:txBody>
                    <a:bodyPr/>
                    <a:lstStyle/>
                    <a:p>
                      <a:pPr marL="0" marR="0">
                        <a:spcBef>
                          <a:spcPts val="0"/>
                        </a:spcBef>
                        <a:spcAft>
                          <a:spcPts val="0"/>
                        </a:spcAft>
                      </a:pPr>
                      <a:r>
                        <a:rPr lang="en-US" sz="1400">
                          <a:effectLst/>
                          <a:latin typeface="+mn-lt"/>
                          <a:ea typeface="Times New Roman" panose="02020603050405020304" pitchFamily="18" charset="0"/>
                          <a:cs typeface="Calibri" panose="020F0502020204030204" pitchFamily="34" charset="0"/>
                        </a:rPr>
                        <a:t>Proposal Discussions/Clarifications (if necessary)</a:t>
                      </a:r>
                      <a:endParaRPr lang="en-US" sz="1400">
                        <a:effectLst/>
                        <a:latin typeface="+mn-lt"/>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August 2019</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9"/>
                  </a:ext>
                </a:extLst>
              </a:tr>
              <a:tr h="155659">
                <a:tc>
                  <a:txBody>
                    <a:bodyPr/>
                    <a:lstStyle/>
                    <a:p>
                      <a:pPr marL="0" marR="0">
                        <a:spcBef>
                          <a:spcPts val="0"/>
                        </a:spcBef>
                        <a:spcAft>
                          <a:spcPts val="0"/>
                        </a:spcAft>
                      </a:pPr>
                      <a:r>
                        <a:rPr lang="en-US" sz="1400" dirty="0">
                          <a:effectLst/>
                          <a:latin typeface="+mn-lt"/>
                          <a:ea typeface="Times New Roman" panose="02020603050405020304" pitchFamily="18" charset="0"/>
                          <a:cs typeface="Times New Roman" panose="02020603050405020304" pitchFamily="18" charset="0"/>
                        </a:rPr>
                        <a:t>Oral Presentations (if necessary)</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Times New Roman" panose="02020603050405020304" pitchFamily="18" charset="0"/>
                        </a:rPr>
                        <a:t>August 2019</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2491195404"/>
                  </a:ext>
                </a:extLst>
              </a:tr>
              <a:tr h="155659">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Best and Final Offers (if necessary)</a:t>
                      </a:r>
                      <a:endParaRPr lang="en-US" sz="1400" dirty="0">
                        <a:effectLst/>
                        <a:latin typeface="+mn-lt"/>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August 2019</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10"/>
                  </a:ext>
                </a:extLst>
              </a:tr>
              <a:tr h="155659">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RFP Award Recommendation</a:t>
                      </a:r>
                      <a:endParaRPr lang="en-US" sz="1400" dirty="0">
                        <a:effectLst/>
                        <a:latin typeface="+mn-lt"/>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September 2019</a:t>
                      </a:r>
                      <a:endParaRPr lang="en-US" sz="1400" dirty="0">
                        <a:effectLst/>
                        <a:latin typeface="+mn-lt"/>
                        <a:ea typeface="Times New Roman" panose="02020603050405020304" pitchFamily="18" charset="0"/>
                        <a:cs typeface="Times New Roman" panose="02020603050405020304" pitchFamily="18"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11"/>
                  </a:ext>
                </a:extLst>
              </a:tr>
            </a:tbl>
          </a:graphicData>
        </a:graphic>
      </p:graphicFrame>
    </p:spTree>
    <p:extLst>
      <p:ext uri="{BB962C8B-B14F-4D97-AF65-F5344CB8AC3E}">
        <p14:creationId xmlns:p14="http://schemas.microsoft.com/office/powerpoint/2010/main" val="3293946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9" name="Rectangle 2"/>
          <p:cNvSpPr>
            <a:spLocks noGrp="1" noChangeArrowheads="1"/>
          </p:cNvSpPr>
          <p:nvPr>
            <p:ph type="title"/>
          </p:nvPr>
        </p:nvSpPr>
        <p:spPr>
          <a:xfrm>
            <a:off x="419100" y="152400"/>
            <a:ext cx="8229600" cy="1143000"/>
          </a:xfrm>
        </p:spPr>
        <p:txBody>
          <a:bodyPr/>
          <a:lstStyle/>
          <a:p>
            <a:pPr eaLnBrk="1" hangingPunct="1"/>
            <a:r>
              <a:rPr lang="en-US" b="1" dirty="0"/>
              <a:t>Background</a:t>
            </a:r>
          </a:p>
        </p:txBody>
      </p:sp>
      <p:pic>
        <p:nvPicPr>
          <p:cNvPr id="7" name="Picture 6" descr="IDOA-logobluecenter.gif">
            <a:extLst>
              <a:ext uri="{FF2B5EF4-FFF2-40B4-BE49-F238E27FC236}">
                <a16:creationId xmlns:a16="http://schemas.microsoft.com/office/drawing/2014/main" xmlns="" id="{48CFF995-1A12-4857-B3C2-59FA7CEC64AC}"/>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8" name="Rectangle 3">
            <a:extLst>
              <a:ext uri="{FF2B5EF4-FFF2-40B4-BE49-F238E27FC236}">
                <a16:creationId xmlns:a16="http://schemas.microsoft.com/office/drawing/2014/main" xmlns="" id="{EBF6B8CD-4EB6-472E-9FCD-19A9FB3F9F87}"/>
              </a:ext>
            </a:extLst>
          </p:cNvPr>
          <p:cNvSpPr txBox="1">
            <a:spLocks noChangeArrowheads="1"/>
          </p:cNvSpPr>
          <p:nvPr/>
        </p:nvSpPr>
        <p:spPr>
          <a:xfrm>
            <a:off x="419100" y="1143000"/>
            <a:ext cx="8229600" cy="4419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200" dirty="0">
                <a:latin typeface="+mj-lt"/>
              </a:rPr>
              <a:t>The mission of OECOSL is to provide parents with informed child care choices that will aid their children’s health, safety, and future success in school.  Two of the ways that OECOSL accomplishes this is through the CCDF and On My Way Pre-K programs. </a:t>
            </a:r>
            <a:br>
              <a:rPr lang="en-US" sz="2200" dirty="0">
                <a:latin typeface="+mj-lt"/>
              </a:rPr>
            </a:br>
            <a:endParaRPr lang="en-US" sz="2200" dirty="0">
              <a:latin typeface="+mj-lt"/>
            </a:endParaRPr>
          </a:p>
          <a:p>
            <a:r>
              <a:rPr lang="en-US" sz="2200" dirty="0">
                <a:latin typeface="+mj-lt"/>
              </a:rPr>
              <a:t>The CCDF program, which is part of a Federal partnership, helps low-income families obtain child care so that they may work or attend school. OECOSL is for the licensing, registration and CCDF certification of child care and early learning programs.</a:t>
            </a:r>
            <a:br>
              <a:rPr lang="en-US" sz="2200" dirty="0">
                <a:latin typeface="+mj-lt"/>
              </a:rPr>
            </a:br>
            <a:endParaRPr lang="en-US" sz="2200" dirty="0">
              <a:latin typeface="+mj-lt"/>
            </a:endParaRPr>
          </a:p>
          <a:p>
            <a:r>
              <a:rPr lang="en-US" sz="2200" dirty="0">
                <a:latin typeface="+mj-lt"/>
              </a:rPr>
              <a:t>The On My Way Pre-K program awards grants to four (4) year old children from low-income families so that they may have access to a high-quality pre-K program the year before they begin kindergarten. </a:t>
            </a:r>
          </a:p>
        </p:txBody>
      </p:sp>
    </p:spTree>
    <p:extLst>
      <p:ext uri="{BB962C8B-B14F-4D97-AF65-F5344CB8AC3E}">
        <p14:creationId xmlns:p14="http://schemas.microsoft.com/office/powerpoint/2010/main" val="350210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9" name="Rectangle 2"/>
          <p:cNvSpPr>
            <a:spLocks noGrp="1" noChangeArrowheads="1"/>
          </p:cNvSpPr>
          <p:nvPr>
            <p:ph type="title"/>
          </p:nvPr>
        </p:nvSpPr>
        <p:spPr>
          <a:xfrm>
            <a:off x="419100" y="152400"/>
            <a:ext cx="8229600" cy="1143000"/>
          </a:xfrm>
        </p:spPr>
        <p:txBody>
          <a:bodyPr/>
          <a:lstStyle/>
          <a:p>
            <a:pPr eaLnBrk="1" hangingPunct="1"/>
            <a:r>
              <a:rPr lang="en-US" b="1" dirty="0"/>
              <a:t>Background (cont’d)</a:t>
            </a:r>
          </a:p>
        </p:txBody>
      </p:sp>
      <p:pic>
        <p:nvPicPr>
          <p:cNvPr id="7" name="Picture 6" descr="IDOA-logobluecenter.gif">
            <a:extLst>
              <a:ext uri="{FF2B5EF4-FFF2-40B4-BE49-F238E27FC236}">
                <a16:creationId xmlns:a16="http://schemas.microsoft.com/office/drawing/2014/main" xmlns="" id="{48CFF995-1A12-4857-B3C2-59FA7CEC64AC}"/>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8" name="Rectangle 3">
            <a:extLst>
              <a:ext uri="{FF2B5EF4-FFF2-40B4-BE49-F238E27FC236}">
                <a16:creationId xmlns:a16="http://schemas.microsoft.com/office/drawing/2014/main" xmlns="" id="{EBF6B8CD-4EB6-472E-9FCD-19A9FB3F9F87}"/>
              </a:ext>
            </a:extLst>
          </p:cNvPr>
          <p:cNvSpPr txBox="1">
            <a:spLocks noChangeArrowheads="1"/>
          </p:cNvSpPr>
          <p:nvPr/>
        </p:nvSpPr>
        <p:spPr>
          <a:xfrm>
            <a:off x="419100" y="1447800"/>
            <a:ext cx="8229600" cy="4419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200" dirty="0">
                <a:latin typeface="+mj-lt"/>
              </a:rPr>
              <a:t>The CCDF program and the On My Way Pre-K program include Federal and/or State-mandated QA responsibilities that are carried out by OECOSL. The QA functionalities ensure that the data for each case is captured correctly, that ineligible families are not receiving payments, and that eligible families are receiving correct payments.</a:t>
            </a:r>
            <a:br>
              <a:rPr lang="en-US" sz="2200" dirty="0">
                <a:latin typeface="+mj-lt"/>
              </a:rPr>
            </a:br>
            <a:endParaRPr lang="en-US" sz="2200" dirty="0">
              <a:latin typeface="+mj-lt"/>
            </a:endParaRPr>
          </a:p>
          <a:p>
            <a:r>
              <a:rPr lang="en-US" sz="2200" dirty="0">
                <a:latin typeface="+mj-lt"/>
              </a:rPr>
              <a:t>While a system currently exists within OECOSL to assist with these QA functionalities, the State is looking to upgrade to a new system that will comply with updated Federal and State, expedite the QA process, maintain accuracy in its QA functionalities, and interface with newly upgraded systems.</a:t>
            </a:r>
          </a:p>
        </p:txBody>
      </p:sp>
    </p:spTree>
    <p:extLst>
      <p:ext uri="{BB962C8B-B14F-4D97-AF65-F5344CB8AC3E}">
        <p14:creationId xmlns:p14="http://schemas.microsoft.com/office/powerpoint/2010/main" val="2124576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304800" y="16002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5400" b="1" i="0" u="none" strike="noStrike" kern="1200" cap="none" spc="0" normalizeH="0" baseline="0" noProof="0" dirty="0">
              <a:ln>
                <a:noFill/>
              </a:ln>
              <a:solidFill>
                <a:schemeClr val="tx1"/>
              </a:solidFill>
              <a:effectLst/>
              <a:uLnTx/>
              <a:uFillTx/>
              <a:latin typeface="+mj-lt"/>
            </a:endParaRPr>
          </a:p>
        </p:txBody>
      </p:sp>
      <p:sp>
        <p:nvSpPr>
          <p:cNvPr id="2" name="TextBox 1">
            <a:extLst>
              <a:ext uri="{FF2B5EF4-FFF2-40B4-BE49-F238E27FC236}">
                <a16:creationId xmlns:a16="http://schemas.microsoft.com/office/drawing/2014/main" xmlns="" id="{589C3FD7-B5AE-4B31-97CA-2F958D75758D}"/>
              </a:ext>
            </a:extLst>
          </p:cNvPr>
          <p:cNvSpPr txBox="1"/>
          <p:nvPr/>
        </p:nvSpPr>
        <p:spPr>
          <a:xfrm>
            <a:off x="304800" y="914400"/>
            <a:ext cx="8534400" cy="5032147"/>
          </a:xfrm>
          <a:prstGeom prst="rect">
            <a:avLst/>
          </a:prstGeom>
          <a:noFill/>
        </p:spPr>
        <p:txBody>
          <a:bodyPr wrap="square" rtlCol="0">
            <a:spAutoFit/>
          </a:bodyPr>
          <a:lstStyle/>
          <a:p>
            <a:r>
              <a:rPr lang="en-US" dirty="0"/>
              <a:t>The Contractor will develop, design, and implement a solution to replace the current QA system. As part of the Design, Development, and Implementation (DDI) phase, the Contractor shall complete the following deliverables:</a:t>
            </a:r>
          </a:p>
          <a:p>
            <a:pPr marL="742950" lvl="1" indent="-285750">
              <a:buFont typeface="Arial" panose="020B0604020202020204" pitchFamily="34" charset="0"/>
              <a:buChar char="•"/>
            </a:pPr>
            <a:r>
              <a:rPr lang="en-US" dirty="0"/>
              <a:t>Requirements Validation</a:t>
            </a:r>
          </a:p>
          <a:p>
            <a:pPr marL="742950" lvl="1" indent="-285750">
              <a:buFont typeface="Arial" panose="020B0604020202020204" pitchFamily="34" charset="0"/>
              <a:buChar char="•"/>
            </a:pPr>
            <a:r>
              <a:rPr lang="en-US" dirty="0"/>
              <a:t>Design</a:t>
            </a:r>
          </a:p>
          <a:p>
            <a:pPr marL="742950" lvl="1" indent="-285750">
              <a:buFont typeface="Arial" panose="020B0604020202020204" pitchFamily="34" charset="0"/>
              <a:buChar char="•"/>
            </a:pPr>
            <a:r>
              <a:rPr lang="en-US" dirty="0"/>
              <a:t>Development</a:t>
            </a:r>
          </a:p>
          <a:p>
            <a:pPr marL="742950" lvl="1" indent="-285750">
              <a:buFont typeface="Arial" panose="020B0604020202020204" pitchFamily="34" charset="0"/>
              <a:buChar char="•"/>
            </a:pPr>
            <a:r>
              <a:rPr lang="en-US" dirty="0"/>
              <a:t>Data Conversion and Migration</a:t>
            </a:r>
          </a:p>
          <a:p>
            <a:pPr marL="742950" lvl="1" indent="-285750">
              <a:buFont typeface="Arial" panose="020B0604020202020204" pitchFamily="34" charset="0"/>
              <a:buChar char="•"/>
            </a:pPr>
            <a:r>
              <a:rPr lang="en-US" dirty="0"/>
              <a:t>Testing</a:t>
            </a:r>
          </a:p>
          <a:p>
            <a:pPr marL="742950" lvl="1" indent="-285750">
              <a:spcAft>
                <a:spcPts val="600"/>
              </a:spcAft>
              <a:buFont typeface="Arial" panose="020B0604020202020204" pitchFamily="34" charset="0"/>
              <a:buChar char="•"/>
            </a:pPr>
            <a:r>
              <a:rPr lang="en-US" dirty="0"/>
              <a:t>Implementation</a:t>
            </a:r>
          </a:p>
          <a:p>
            <a:pPr>
              <a:spcAft>
                <a:spcPts val="600"/>
              </a:spcAft>
            </a:pPr>
            <a:r>
              <a:rPr lang="en-US" dirty="0"/>
              <a:t>The system must maintain a strong level of accuracy in detecting errors in the data and the processes, reduce the number of people and steps involved in the QA process, and comply with all updated Federal and State guidelines. </a:t>
            </a:r>
          </a:p>
          <a:p>
            <a:pPr>
              <a:spcAft>
                <a:spcPts val="600"/>
              </a:spcAft>
            </a:pPr>
            <a:r>
              <a:rPr lang="en-US" dirty="0"/>
              <a:t>Once the system has been implemented, the Contractor will also maintain and operate the system for the State. This includes general systems support, infrastructure management, application monitoring, incident management, access management, training, and enhancements.</a:t>
            </a:r>
          </a:p>
          <a:p>
            <a:endParaRPr lang="en-US" dirty="0"/>
          </a:p>
        </p:txBody>
      </p:sp>
      <p:sp>
        <p:nvSpPr>
          <p:cNvPr id="9" name="Rectangle 2"/>
          <p:cNvSpPr>
            <a:spLocks noGrp="1" noChangeArrowheads="1"/>
          </p:cNvSpPr>
          <p:nvPr>
            <p:ph type="title"/>
          </p:nvPr>
        </p:nvSpPr>
        <p:spPr>
          <a:xfrm>
            <a:off x="419100" y="0"/>
            <a:ext cx="8229600" cy="1143000"/>
          </a:xfrm>
        </p:spPr>
        <p:txBody>
          <a:bodyPr/>
          <a:lstStyle/>
          <a:p>
            <a:pPr eaLnBrk="1" hangingPunct="1"/>
            <a:r>
              <a:rPr lang="en-US" b="1" dirty="0"/>
              <a:t>Scope of Work</a:t>
            </a:r>
          </a:p>
        </p:txBody>
      </p:sp>
      <p:pic>
        <p:nvPicPr>
          <p:cNvPr id="7" name="Picture 6" descr="IDOA-logobluecenter.gif">
            <a:extLst>
              <a:ext uri="{FF2B5EF4-FFF2-40B4-BE49-F238E27FC236}">
                <a16:creationId xmlns:a16="http://schemas.microsoft.com/office/drawing/2014/main" xmlns="" id="{456D445A-B381-407F-9E2C-40500F8A015E}"/>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Tree>
    <p:extLst>
      <p:ext uri="{BB962C8B-B14F-4D97-AF65-F5344CB8AC3E}">
        <p14:creationId xmlns:p14="http://schemas.microsoft.com/office/powerpoint/2010/main" val="32748401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TotalTime>
  <Words>2830</Words>
  <Application>Microsoft Office PowerPoint</Application>
  <PresentationFormat>On-screen Show (4:3)</PresentationFormat>
  <Paragraphs>408</Paragraphs>
  <Slides>42</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Calibri</vt:lpstr>
      <vt:lpstr>Courier</vt:lpstr>
      <vt:lpstr>Garamond</vt:lpstr>
      <vt:lpstr>Times New Roman</vt:lpstr>
      <vt:lpstr>Office Theme</vt:lpstr>
      <vt:lpstr>Request for Proposal 20-011  OECOSL Quality Assurance (QA) System RFP  Indiana Department of Administration On Behalf Of The Indiana Family and Social Services Administration  Pre-Proposal Conference  June 6, 2019  Teresa Deaton IDOA/Procurement Division</vt:lpstr>
      <vt:lpstr>Agenda</vt:lpstr>
      <vt:lpstr>General Information</vt:lpstr>
      <vt:lpstr>Purpose of the RFP</vt:lpstr>
      <vt:lpstr>Term of Contract</vt:lpstr>
      <vt:lpstr>Key Dates</vt:lpstr>
      <vt:lpstr>Background</vt:lpstr>
      <vt:lpstr>Background (cont’d)</vt:lpstr>
      <vt:lpstr>Scope of Work</vt:lpstr>
      <vt:lpstr>Business Proposal (Attachment E)</vt:lpstr>
      <vt:lpstr>Technical Proposal (Attachment F)</vt:lpstr>
      <vt:lpstr>Cost Proposal (Attachment D)</vt:lpstr>
      <vt:lpstr>Cost Proposal (Cont.) (Attachment D)</vt:lpstr>
      <vt:lpstr>Cost Proposal (Cont.) (Attachment D)</vt:lpstr>
      <vt:lpstr>Cost Proposal (Cont.) (Attachment D)</vt:lpstr>
      <vt:lpstr>Cost Proposal (Cont.) (Attachment D)</vt:lpstr>
      <vt:lpstr>Cost Proposal (Cont.) (Attachment D)</vt:lpstr>
      <vt:lpstr>Cost Proposal (Cont.) (Attachment D)</vt:lpstr>
      <vt:lpstr>Proposal Preparation</vt:lpstr>
      <vt:lpstr>Proposal Preparation</vt:lpstr>
      <vt:lpstr>Proposal Preparation</vt:lpstr>
      <vt:lpstr>Evaluation Criteria</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Indiana Veteran Owned Small Business</vt:lpstr>
      <vt:lpstr>PowerPoint Presentation</vt:lpstr>
      <vt:lpstr>Indiana Veteran Owned Small Business</vt:lpstr>
      <vt:lpstr>Indiana Veteran Owned Small Business</vt:lpstr>
      <vt:lpstr>PowerPoint Presentation</vt:lpstr>
      <vt:lpstr>Indiana Veteran Business Enterprise</vt:lpstr>
      <vt:lpstr>Indiana Veteran Owned Small Business</vt:lpstr>
      <vt:lpstr>IDOA Subcontractor Scoring</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330</cp:revision>
  <cp:lastPrinted>2015-12-01T16:43:27Z</cp:lastPrinted>
  <dcterms:created xsi:type="dcterms:W3CDTF">2013-01-16T19:20:36Z</dcterms:created>
  <dcterms:modified xsi:type="dcterms:W3CDTF">2019-06-05T16:52:55Z</dcterms:modified>
</cp:coreProperties>
</file>