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3" r:id="rId3"/>
    <p:sldId id="257" r:id="rId4"/>
    <p:sldId id="262" r:id="rId5"/>
    <p:sldId id="261" r:id="rId6"/>
    <p:sldId id="260" r:id="rId7"/>
    <p:sldId id="286" r:id="rId8"/>
    <p:sldId id="259" r:id="rId9"/>
    <p:sldId id="258" r:id="rId10"/>
    <p:sldId id="268" r:id="rId11"/>
    <p:sldId id="267" r:id="rId12"/>
    <p:sldId id="287" r:id="rId13"/>
    <p:sldId id="266" r:id="rId14"/>
    <p:sldId id="265" r:id="rId15"/>
    <p:sldId id="332" r:id="rId16"/>
    <p:sldId id="333" r:id="rId17"/>
    <p:sldId id="334" r:id="rId18"/>
    <p:sldId id="335" r:id="rId19"/>
    <p:sldId id="336" r:id="rId20"/>
    <p:sldId id="337" r:id="rId21"/>
    <p:sldId id="338" r:id="rId22"/>
    <p:sldId id="339" r:id="rId23"/>
    <p:sldId id="340" r:id="rId24"/>
    <p:sldId id="341" r:id="rId25"/>
    <p:sldId id="342" r:id="rId26"/>
    <p:sldId id="343" r:id="rId27"/>
    <p:sldId id="344" r:id="rId28"/>
    <p:sldId id="345" r:id="rId29"/>
    <p:sldId id="346" r:id="rId30"/>
    <p:sldId id="331" r:id="rId31"/>
    <p:sldId id="330" r:id="rId32"/>
    <p:sldId id="271" r:id="rId33"/>
    <p:sldId id="270" r:id="rId34"/>
    <p:sldId id="269" r:id="rId3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5/8/2019</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356209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18</a:t>
            </a:fld>
            <a:endParaRPr lang="en-US" dirty="0"/>
          </a:p>
        </p:txBody>
      </p:sp>
    </p:spTree>
    <p:extLst>
      <p:ext uri="{BB962C8B-B14F-4D97-AF65-F5344CB8AC3E}">
        <p14:creationId xmlns:p14="http://schemas.microsoft.com/office/powerpoint/2010/main" val="109756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19</a:t>
            </a:fld>
            <a:endParaRPr lang="en-US" dirty="0"/>
          </a:p>
        </p:txBody>
      </p:sp>
    </p:spTree>
    <p:extLst>
      <p:ext uri="{BB962C8B-B14F-4D97-AF65-F5344CB8AC3E}">
        <p14:creationId xmlns:p14="http://schemas.microsoft.com/office/powerpoint/2010/main" val="4167869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25</a:t>
            </a:fld>
            <a:endParaRPr lang="en-US" dirty="0"/>
          </a:p>
        </p:txBody>
      </p:sp>
    </p:spTree>
    <p:extLst>
      <p:ext uri="{BB962C8B-B14F-4D97-AF65-F5344CB8AC3E}">
        <p14:creationId xmlns:p14="http://schemas.microsoft.com/office/powerpoint/2010/main" val="3717257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26</a:t>
            </a:fld>
            <a:endParaRPr lang="en-US" dirty="0"/>
          </a:p>
        </p:txBody>
      </p:sp>
    </p:spTree>
    <p:extLst>
      <p:ext uri="{BB962C8B-B14F-4D97-AF65-F5344CB8AC3E}">
        <p14:creationId xmlns:p14="http://schemas.microsoft.com/office/powerpoint/2010/main" val="2172549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25381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5/8/2019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5/8/2019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5/8/2019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5/8/2019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5/8/2019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5/8/2019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5/8/2019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5/8/2019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buyindianainvest@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Indianaveteransprefere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862.ht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www.in.gov/idoa/mwbe/payaudit.htm"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890501"/>
            <a:ext cx="7772400" cy="4278094"/>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Of</a:t>
            </a:r>
            <a:br>
              <a:rPr lang="en-US" sz="2400" b="1" dirty="0">
                <a:latin typeface="Garamond" pitchFamily="18" charset="0"/>
                <a:cs typeface="Times New Roman" pitchFamily="18" charset="0"/>
              </a:rPr>
            </a:br>
            <a:r>
              <a:rPr lang="en-US" sz="2400" b="1" dirty="0" smtClean="0">
                <a:latin typeface="Garamond" pitchFamily="18" charset="0"/>
                <a:cs typeface="Times New Roman" pitchFamily="18" charset="0"/>
              </a:rPr>
              <a:t>Indiana </a:t>
            </a:r>
            <a:r>
              <a:rPr lang="en-US" sz="2400" b="1" dirty="0" smtClean="0">
                <a:latin typeface="Garamond" pitchFamily="18" charset="0"/>
                <a:cs typeface="Times New Roman" pitchFamily="18" charset="0"/>
              </a:rPr>
              <a:t>Family and Social Services Administration</a:t>
            </a:r>
            <a:r>
              <a:rPr lang="en-US" sz="2400" b="1" dirty="0" smtClean="0">
                <a:latin typeface="Garamond" pitchFamily="18" charset="0"/>
                <a:cs typeface="Times New Roman" pitchFamily="18" charset="0"/>
              </a:rPr>
              <a:t/>
            </a:r>
            <a:br>
              <a:rPr lang="en-US" sz="2400" b="1" dirty="0" smtClean="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Proposal </a:t>
            </a:r>
            <a:r>
              <a:rPr lang="en-US" sz="2000" b="1" dirty="0" smtClean="0">
                <a:latin typeface="Garamond" pitchFamily="18" charset="0"/>
                <a:cs typeface="Times New Roman" pitchFamily="18" charset="0"/>
              </a:rPr>
              <a:t>19-111</a:t>
            </a:r>
            <a:r>
              <a:rPr lang="en-US" sz="2000" b="1" dirty="0">
                <a:latin typeface="Garamond" pitchFamily="18" charset="0"/>
                <a:cs typeface="Times New Roman" pitchFamily="18" charset="0"/>
              </a:rPr>
              <a:t/>
            </a:r>
            <a:br>
              <a:rPr lang="en-US" sz="2000" b="1" dirty="0">
                <a:latin typeface="Garamond" pitchFamily="18" charset="0"/>
                <a:cs typeface="Times New Roman" pitchFamily="18" charset="0"/>
              </a:rPr>
            </a:br>
            <a:r>
              <a:rPr lang="en-US" sz="2000" b="1" dirty="0" smtClean="0">
                <a:latin typeface="Garamond" pitchFamily="18" charset="0"/>
                <a:cs typeface="Times New Roman" pitchFamily="18" charset="0"/>
              </a:rPr>
              <a:t/>
            </a:r>
            <a:br>
              <a:rPr lang="en-US" sz="2000" b="1" dirty="0" smtClean="0">
                <a:latin typeface="Garamond" pitchFamily="18" charset="0"/>
                <a:cs typeface="Times New Roman" pitchFamily="18" charset="0"/>
              </a:rPr>
            </a:b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r>
              <a:rPr lang="en-US" sz="2000" dirty="0">
                <a:latin typeface="Garamond" pitchFamily="18" charset="0"/>
                <a:cs typeface="Times New Roman" pitchFamily="18" charset="0"/>
              </a:rPr>
              <a:t/>
            </a:r>
            <a:br>
              <a:rPr lang="en-US" sz="2000" dirty="0">
                <a:latin typeface="Garamond" pitchFamily="18" charset="0"/>
                <a:cs typeface="Times New Roman" pitchFamily="18" charset="0"/>
              </a:rPr>
            </a:br>
            <a:r>
              <a:rPr lang="en-US" sz="2000" dirty="0" smtClean="0">
                <a:latin typeface="Garamond" pitchFamily="18" charset="0"/>
                <a:cs typeface="Times New Roman" pitchFamily="18" charset="0"/>
              </a:rPr>
              <a:t>May </a:t>
            </a:r>
            <a:r>
              <a:rPr lang="en-US" sz="2000" dirty="0" smtClean="0">
                <a:latin typeface="Garamond" pitchFamily="18" charset="0"/>
                <a:cs typeface="Times New Roman" pitchFamily="18" charset="0"/>
              </a:rPr>
              <a:t>8,</a:t>
            </a:r>
            <a:r>
              <a:rPr lang="en-US" sz="2000" dirty="0" smtClean="0">
                <a:latin typeface="Garamond" pitchFamily="18" charset="0"/>
                <a:cs typeface="Times New Roman" pitchFamily="18" charset="0"/>
              </a:rPr>
              <a:t> </a:t>
            </a:r>
            <a:r>
              <a:rPr lang="en-US" sz="2000" dirty="0" smtClean="0">
                <a:latin typeface="Garamond" pitchFamily="18" charset="0"/>
                <a:cs typeface="Times New Roman" pitchFamily="18" charset="0"/>
              </a:rPr>
              <a:t>2019</a:t>
            </a: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1:00 </a:t>
            </a:r>
            <a:r>
              <a:rPr lang="en-US" sz="2000" dirty="0">
                <a:latin typeface="Garamond" pitchFamily="18" charset="0"/>
                <a:cs typeface="Times New Roman" pitchFamily="18" charset="0"/>
              </a:rPr>
              <a:t>P</a:t>
            </a:r>
            <a:r>
              <a:rPr lang="en-US" sz="2000" dirty="0" smtClean="0">
                <a:latin typeface="Garamond" pitchFamily="18" charset="0"/>
                <a:cs typeface="Times New Roman" pitchFamily="18" charset="0"/>
              </a:rPr>
              <a:t>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Teresa Deaton-Reese, IDOA Procurement</a:t>
            </a:r>
            <a:endParaRPr lang="en-US" sz="2000" dirty="0">
              <a:latin typeface="Garamond" pitchFamily="18" charset="0"/>
              <a:cs typeface="Times New Roman" pitchFamily="18" charset="0"/>
            </a:endParaRPr>
          </a:p>
        </p:txBody>
      </p:sp>
      <p:sp>
        <p:nvSpPr>
          <p:cNvPr id="3" name="Slide Number Placeholder 2">
            <a:extLst>
              <a:ext uri="{FF2B5EF4-FFF2-40B4-BE49-F238E27FC236}">
                <a16:creationId xmlns="" xmlns:a16="http://schemas.microsoft.com/office/drawing/2014/main"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fontScale="55000" lnSpcReduction="20000"/>
          </a:bodyPr>
          <a:lstStyle/>
          <a:p>
            <a:pPr>
              <a:spcAft>
                <a:spcPts val="1200"/>
              </a:spcAft>
            </a:pPr>
            <a:r>
              <a:rPr lang="en-US" sz="2900" dirty="0"/>
              <a:t>Please complete the template provided for the Cost Proposal by populating ONLY the yellow shaded cells. </a:t>
            </a:r>
          </a:p>
          <a:p>
            <a:r>
              <a:rPr lang="en-US" sz="2800" dirty="0"/>
              <a:t>Price</a:t>
            </a:r>
            <a:endParaRPr lang="en-US" sz="2800" b="1" dirty="0"/>
          </a:p>
          <a:p>
            <a:r>
              <a:rPr lang="en-US" sz="2800" b="1" dirty="0"/>
              <a:t>35</a:t>
            </a:r>
            <a:r>
              <a:rPr lang="en-US" sz="2800" dirty="0"/>
              <a:t> available points + 5 bonus points</a:t>
            </a:r>
          </a:p>
          <a:p>
            <a:r>
              <a:rPr lang="en-US" sz="2800" dirty="0"/>
              <a:t> </a:t>
            </a:r>
          </a:p>
          <a:p>
            <a:r>
              <a:rPr lang="en-US" sz="2800" dirty="0"/>
              <a:t>Price will be measured against the State’s baseline cost for this scope of work.  The cost that the State is currently paying or its best estimate will constitute the baseline cost.  Cost scoring points will be assigned as follows: </a:t>
            </a:r>
          </a:p>
          <a:p>
            <a:pPr lvl="0"/>
            <a:r>
              <a:rPr lang="en-US" sz="2800" dirty="0"/>
              <a:t>Respondents who meet the State’s current baseline cost will receive zero (0) cost points.</a:t>
            </a:r>
          </a:p>
          <a:p>
            <a:pPr lvl="0"/>
            <a:r>
              <a:rPr lang="en-US" sz="2800" dirty="0"/>
              <a:t>Respondents who propose a decrease to the State’s current costs will receive positive points at the same rate as bid increasing cost. </a:t>
            </a:r>
          </a:p>
          <a:p>
            <a:pPr lvl="0"/>
            <a:r>
              <a:rPr lang="en-US" sz="2800" dirty="0"/>
              <a:t>Respondents who propose an increase to the State’s current cost will receive negative points at the same rate as bid lowering cost. </a:t>
            </a:r>
          </a:p>
          <a:p>
            <a:pPr lvl="0"/>
            <a:r>
              <a:rPr lang="en-US" sz="2800" dirty="0"/>
              <a:t>Respondents who propose a 10% decrease to the State’s current baseline cost will receive all of the available cost points.</a:t>
            </a:r>
          </a:p>
          <a:p>
            <a:r>
              <a:rPr lang="en-US" sz="2800" dirty="0"/>
              <a:t>If multiple Respondents decrease costs below 10% of the current baseline, an additional 5 points will be added to </a:t>
            </a:r>
            <a:endParaRPr lang="en-US" sz="2800" dirty="0" smtClean="0"/>
          </a:p>
          <a:p>
            <a:endParaRPr lang="en-US" sz="2800" dirty="0" smtClean="0">
              <a:latin typeface="Garamond" pitchFamily="18" charset="0"/>
            </a:endParaRPr>
          </a:p>
          <a:p>
            <a:r>
              <a:rPr lang="en-US" sz="2800" dirty="0" smtClean="0">
                <a:latin typeface="Garamond" pitchFamily="18" charset="0"/>
              </a:rPr>
              <a:t>Baseline is $18,400,000 annually</a:t>
            </a:r>
            <a:endParaRPr lang="en-US" sz="2800" dirty="0">
              <a:latin typeface="Garamond" pitchFamily="18" charset="0"/>
            </a:endParaRPr>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a:t>
            </a:r>
            <a:r>
              <a:rPr lang="en-US" sz="2400" dirty="0" smtClean="0">
                <a:latin typeface="Garamond" pitchFamily="18" charset="0"/>
              </a:rPr>
              <a:t>E)</a:t>
            </a:r>
            <a:endParaRPr lang="en-US" dirty="0">
              <a:latin typeface="Garamond" pitchFamily="18" charset="0"/>
            </a:endParaRPr>
          </a:p>
        </p:txBody>
      </p:sp>
      <p:sp>
        <p:nvSpPr>
          <p:cNvPr id="3" name="Slide Number Placeholder 2">
            <a:extLst>
              <a:ext uri="{FF2B5EF4-FFF2-40B4-BE49-F238E27FC236}">
                <a16:creationId xmlns="" xmlns:a16="http://schemas.microsoft.com/office/drawing/2014/main" id="{CAB3EDA3-955D-4FDC-BEBE-FF97CB0D53A5}"/>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Proposal Preparation</a:t>
            </a:r>
          </a:p>
        </p:txBody>
      </p:sp>
      <p:sp>
        <p:nvSpPr>
          <p:cNvPr id="7" name="Rectangle 3"/>
          <p:cNvSpPr>
            <a:spLocks noGrp="1" noChangeArrowheads="1"/>
          </p:cNvSpPr>
          <p:nvPr>
            <p:ph idx="1"/>
          </p:nvPr>
        </p:nvSpPr>
        <p:spPr>
          <a:xfrm>
            <a:off x="124097" y="1471553"/>
            <a:ext cx="8991600" cy="4591110"/>
          </a:xfrm>
        </p:spPr>
        <p:txBody>
          <a:bodyPr>
            <a:normAutofit fontScale="92500" lnSpcReduction="20000"/>
          </a:bodyPr>
          <a:lstStyle/>
          <a:p>
            <a:pPr eaLnBrk="1" hangingPunct="1"/>
            <a:r>
              <a:rPr lang="en-US" sz="2800" b="1" dirty="0">
                <a:latin typeface="Garamond" pitchFamily="18" charset="0"/>
              </a:rPr>
              <a:t>Buy Indiana, Business Proposal (2.3.14)</a:t>
            </a:r>
          </a:p>
          <a:p>
            <a:pPr lvl="1" eaLnBrk="1" hangingPunct="1"/>
            <a:r>
              <a:rPr lang="en-US" sz="2100" dirty="0">
                <a:latin typeface="Garamond" pitchFamily="18" charset="0"/>
              </a:rPr>
              <a:t>Buy Indiana Status shall be finalized by proposal due date</a:t>
            </a:r>
          </a:p>
          <a:p>
            <a:pPr lvl="1" eaLnBrk="1" hangingPunct="1"/>
            <a:r>
              <a:rPr lang="en-US" sz="2100" dirty="0">
                <a:latin typeface="Garamond" pitchFamily="18" charset="0"/>
              </a:rPr>
              <a:t>There are 5 definitions, details provided in the RFP document</a:t>
            </a:r>
          </a:p>
          <a:p>
            <a:pPr lvl="1"/>
            <a:r>
              <a:rPr lang="en-US" sz="2100" b="1" dirty="0">
                <a:latin typeface="Garamond" panose="02020404030301010803" pitchFamily="18" charset="0"/>
              </a:rPr>
              <a:t>Email confirmation included in proposal from </a:t>
            </a:r>
            <a:r>
              <a:rPr lang="en-US" sz="2100" b="1" u="sng" dirty="0">
                <a:latin typeface="Garamond" panose="02020404030301010803" pitchFamily="18" charset="0"/>
                <a:hlinkClick r:id="rId3"/>
              </a:rPr>
              <a:t>buyindianainvest@idoa.in.gov</a:t>
            </a:r>
            <a:r>
              <a:rPr lang="en-US" sz="2100" b="1" u="sng" dirty="0">
                <a:latin typeface="Garamond" panose="02020404030301010803" pitchFamily="18" charset="0"/>
              </a:rPr>
              <a:t> </a:t>
            </a:r>
            <a:r>
              <a:rPr lang="en-US" sz="2100" b="1" dirty="0">
                <a:latin typeface="Garamond" panose="02020404030301010803" pitchFamily="18" charset="0"/>
              </a:rPr>
              <a:t>(See section 2.7)</a:t>
            </a:r>
          </a:p>
          <a:p>
            <a:pPr lvl="2"/>
            <a:r>
              <a:rPr lang="en-US" sz="2000" b="1" u="sng" dirty="0">
                <a:latin typeface="Garamond" pitchFamily="18" charset="0"/>
              </a:rPr>
              <a:t>This is required for any of the 5 criteria</a:t>
            </a:r>
          </a:p>
          <a:p>
            <a:pPr marL="914400" lvl="2" indent="0">
              <a:buNone/>
            </a:pPr>
            <a:endParaRPr lang="en-US" sz="2000" dirty="0">
              <a:latin typeface="Garamond" pitchFamily="18" charset="0"/>
            </a:endParaRPr>
          </a:p>
          <a:p>
            <a:pPr eaLnBrk="1" hangingPunct="1"/>
            <a:r>
              <a:rPr lang="en-US" sz="2800" b="1" dirty="0">
                <a:latin typeface="Garamond" pitchFamily="18" charset="0"/>
              </a:rPr>
              <a:t>Indiana Economic Impact, Attachment C</a:t>
            </a:r>
          </a:p>
          <a:p>
            <a:pPr lvl="1"/>
            <a:r>
              <a:rPr lang="en-US" sz="2100" dirty="0">
                <a:latin typeface="Garamond" pitchFamily="18" charset="0"/>
              </a:rPr>
              <a:t>The state defines FTE as a measurement of an employee's productivity on a specific project or contract. An FTE of 1 would mean that there is one worker fully engaged on a project.</a:t>
            </a:r>
          </a:p>
          <a:p>
            <a:pPr lvl="1"/>
            <a:r>
              <a:rPr lang="en-US" sz="2100" dirty="0">
                <a:latin typeface="Garamond" pitchFamily="18" charset="0"/>
              </a:rPr>
              <a:t>Example: If a Respondent has 5 full time employees and is bidding on its 5</a:t>
            </a:r>
            <a:r>
              <a:rPr lang="en-US" sz="2100" baseline="30000" dirty="0">
                <a:latin typeface="Garamond" pitchFamily="18" charset="0"/>
              </a:rPr>
              <a:t>th</a:t>
            </a:r>
            <a:r>
              <a:rPr lang="en-US" sz="2100" dirty="0">
                <a:latin typeface="Garamond" pitchFamily="18" charset="0"/>
              </a:rPr>
              <a:t> contract, and all contracts get an equal amount of commitment from the employees then each employee commits 20% of his or her time to the new contract:</a:t>
            </a:r>
          </a:p>
          <a:p>
            <a:pPr lvl="2" eaLnBrk="1" hangingPunct="1">
              <a:lnSpc>
                <a:spcPct val="125000"/>
              </a:lnSpc>
            </a:pPr>
            <a:r>
              <a:rPr lang="en-US" sz="2100" dirty="0">
                <a:latin typeface="Garamond" pitchFamily="18" charset="0"/>
              </a:rPr>
              <a:t> 0.2 x 5 employees= 1 FTE</a:t>
            </a:r>
          </a:p>
          <a:p>
            <a:pPr lvl="1" eaLnBrk="1" hangingPunct="1"/>
            <a:endParaRPr lang="en-US" sz="2400" dirty="0">
              <a:latin typeface="Garamond" pitchFamily="18" charset="0"/>
            </a:endParaRPr>
          </a:p>
        </p:txBody>
      </p:sp>
      <p:sp>
        <p:nvSpPr>
          <p:cNvPr id="3" name="Slide Number Placeholder 2">
            <a:extLst>
              <a:ext uri="{FF2B5EF4-FFF2-40B4-BE49-F238E27FC236}">
                <a16:creationId xmlns="" xmlns:a16="http://schemas.microsoft.com/office/drawing/2014/main" id="{B6D9990C-A465-4544-A68B-2734744ED16E}"/>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 xmlns:a16="http://schemas.microsoft.com/office/drawing/2014/main" id="{E1D89510-3D3A-40A7-B366-38221B5DC3FD}"/>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a:latin typeface="Garamond" pitchFamily="18" charset="0"/>
              </a:rPr>
              <a:t>Attachment </a:t>
            </a:r>
            <a:r>
              <a:rPr lang="en-US" sz="2800" dirty="0" smtClean="0">
                <a:latin typeface="Garamond" pitchFamily="18" charset="0"/>
              </a:rPr>
              <a:t>E </a:t>
            </a:r>
            <a:r>
              <a:rPr lang="en-US" sz="2800" dirty="0">
                <a:latin typeface="Garamond" pitchFamily="18" charset="0"/>
              </a:rPr>
              <a:t>(Cost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a:t>
            </a:r>
            <a:r>
              <a:rPr lang="en-US" sz="2800" dirty="0" smtClean="0">
                <a:latin typeface="Garamond" pitchFamily="18" charset="0"/>
              </a:rPr>
              <a:t>H) </a:t>
            </a:r>
            <a:r>
              <a:rPr lang="en-US" sz="2800" dirty="0">
                <a:latin typeface="Garamond" pitchFamily="18" charset="0"/>
              </a:rPr>
              <a:t>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 xmlns:a16="http://schemas.microsoft.com/office/drawing/2014/main" id="{6A86ED43-EE69-421E-8CD2-4DB018356A2D}"/>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3062586913"/>
              </p:ext>
            </p:extLst>
          </p:nvPr>
        </p:nvGraphicFramePr>
        <p:xfrm>
          <a:off x="90351" y="1245986"/>
          <a:ext cx="8963297" cy="4310240"/>
        </p:xfrm>
        <a:graphic>
          <a:graphicData uri="http://schemas.openxmlformats.org/drawingml/2006/table">
            <a:tbl>
              <a:tblPr/>
              <a:tblGrid>
                <a:gridCol w="6477001">
                  <a:extLst>
                    <a:ext uri="{9D8B030D-6E8A-4147-A177-3AD203B41FA5}">
                      <a16:colId xmlns="" xmlns:a16="http://schemas.microsoft.com/office/drawing/2014/main" val="20000"/>
                    </a:ext>
                  </a:extLst>
                </a:gridCol>
                <a:gridCol w="2486296">
                  <a:extLst>
                    <a:ext uri="{9D8B030D-6E8A-4147-A177-3AD203B41FA5}">
                      <a16:colId xmlns="" xmlns:a16="http://schemas.microsoft.com/office/drawing/2014/main"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a:ea typeface="Times New Roman"/>
                          <a:cs typeface="Calibri"/>
                        </a:rPr>
                        <a:t>Adherence to Mandatory Requirements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Pass/Fail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extLst>
                  <a:ext uri="{0D108BD9-81ED-4DB2-BD59-A6C34878D82A}">
                    <a16:rowId xmlns="" xmlns:a16="http://schemas.microsoft.com/office/drawing/2014/main"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a:ea typeface="Times New Roman"/>
                          <a:cs typeface="Calibri"/>
                        </a:rPr>
                        <a:t>Management Assessment/Quality (Business and Technical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40 </a:t>
                      </a:r>
                      <a:r>
                        <a:rPr lang="en-US" sz="1600" b="1" kern="1200" dirty="0">
                          <a:solidFill>
                            <a:schemeClr val="tx1"/>
                          </a:solidFill>
                          <a:latin typeface="Garamond"/>
                          <a:ea typeface="Times New Roman"/>
                          <a:cs typeface="Calibri"/>
                        </a:rPr>
                        <a:t>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 xmlns:a16="http://schemas.microsoft.com/office/drawing/2014/main" val="10002"/>
                  </a:ext>
                </a:extLst>
              </a:tr>
              <a:tr h="218735">
                <a:tc>
                  <a:txBody>
                    <a:bodyPr/>
                    <a:lstStyle/>
                    <a:p>
                      <a:pPr marL="342900" marR="0" lvl="0" indent="-342900">
                        <a:spcBef>
                          <a:spcPts val="0"/>
                        </a:spcBef>
                        <a:spcAft>
                          <a:spcPts val="0"/>
                        </a:spcAft>
                        <a:buFont typeface="+mj-lt"/>
                        <a:buAutoNum type="arabicPeriod" startAt="3"/>
                      </a:pPr>
                      <a:r>
                        <a:rPr lang="en-US" sz="1600" b="1" dirty="0">
                          <a:solidFill>
                            <a:schemeClr val="tx1"/>
                          </a:solidFill>
                          <a:latin typeface="Garamond"/>
                          <a:ea typeface="Times New Roman"/>
                          <a:cs typeface="Calibri"/>
                        </a:rPr>
                        <a:t>Cost (Cost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smtClean="0">
                          <a:solidFill>
                            <a:schemeClr val="tx1"/>
                          </a:solidFill>
                          <a:latin typeface="Garamond"/>
                          <a:ea typeface="Times New Roman"/>
                          <a:cs typeface="Calibri"/>
                        </a:rPr>
                        <a:t>35 </a:t>
                      </a:r>
                      <a:r>
                        <a:rPr lang="en-US" sz="1600" b="1" kern="1200" dirty="0">
                          <a:solidFill>
                            <a:schemeClr val="tx1"/>
                          </a:solidFill>
                          <a:latin typeface="Garamond"/>
                          <a:ea typeface="Times New Roman"/>
                          <a:cs typeface="Calibri"/>
                        </a:rPr>
                        <a:t>available </a:t>
                      </a:r>
                      <a:r>
                        <a:rPr lang="en-US" sz="1600" b="1" kern="1200" dirty="0" smtClean="0">
                          <a:solidFill>
                            <a:schemeClr val="tx1"/>
                          </a:solidFill>
                          <a:latin typeface="Garamond"/>
                          <a:ea typeface="Times New Roman"/>
                          <a:cs typeface="Calibri"/>
                        </a:rPr>
                        <a:t>points (5 bonus</a:t>
                      </a:r>
                      <a:r>
                        <a:rPr lang="en-US" sz="1600" b="1" kern="1200" baseline="0" dirty="0" smtClean="0">
                          <a:solidFill>
                            <a:schemeClr val="tx1"/>
                          </a:solidFill>
                          <a:latin typeface="Garamond"/>
                          <a:ea typeface="Times New Roman"/>
                          <a:cs typeface="Calibri"/>
                        </a:rPr>
                        <a:t> points available)</a:t>
                      </a:r>
                      <a:endParaRPr lang="en-US" sz="1600" b="1"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 xmlns:a16="http://schemas.microsoft.com/office/drawing/2014/main" val="10003"/>
                  </a:ext>
                </a:extLst>
              </a:tr>
              <a:tr h="262734">
                <a:tc>
                  <a:txBody>
                    <a:bodyPr/>
                    <a:lstStyle/>
                    <a:p>
                      <a:pPr marL="342900" marR="0" lvl="0" indent="-342900">
                        <a:spcBef>
                          <a:spcPts val="0"/>
                        </a:spcBef>
                        <a:spcAft>
                          <a:spcPts val="0"/>
                        </a:spcAft>
                        <a:buFont typeface="+mj-lt"/>
                        <a:buAutoNum type="arabicPeriod" startAt="4"/>
                      </a:pPr>
                      <a:r>
                        <a:rPr lang="en-US" sz="1600" b="1" dirty="0">
                          <a:solidFill>
                            <a:schemeClr val="tx1"/>
                          </a:solidFill>
                          <a:latin typeface="Garamond"/>
                          <a:ea typeface="Times New Roman"/>
                          <a:cs typeface="Calibri"/>
                        </a:rPr>
                        <a:t>Indiana Economic Impact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points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10004"/>
                  </a:ext>
                </a:extLst>
              </a:tr>
              <a:tr h="262734">
                <a:tc>
                  <a:txBody>
                    <a:bodyPr/>
                    <a:lstStyle/>
                    <a:p>
                      <a:pPr marL="342900" marR="0" lvl="0" indent="-342900">
                        <a:spcBef>
                          <a:spcPts val="0"/>
                        </a:spcBef>
                        <a:spcAft>
                          <a:spcPts val="0"/>
                        </a:spcAft>
                        <a:buFont typeface="+mj-lt"/>
                        <a:buAutoNum type="arabicPeriod" startAt="5"/>
                      </a:pPr>
                      <a:r>
                        <a:rPr lang="en-US" sz="1600" b="1" dirty="0">
                          <a:solidFill>
                            <a:schemeClr val="tx1"/>
                          </a:solidFill>
                          <a:latin typeface="Garamond"/>
                          <a:ea typeface="Times New Roman"/>
                          <a:cs typeface="Calibri"/>
                        </a:rPr>
                        <a:t>Buy Indiana</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points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10005"/>
                  </a:ext>
                </a:extLst>
              </a:tr>
              <a:tr h="328733">
                <a:tc>
                  <a:txBody>
                    <a:bodyPr/>
                    <a:lstStyle/>
                    <a:p>
                      <a:pPr marL="342900" marR="0" lvl="0" indent="-342900">
                        <a:spcBef>
                          <a:spcPts val="0"/>
                        </a:spcBef>
                        <a:spcAft>
                          <a:spcPts val="0"/>
                        </a:spcAft>
                        <a:buFont typeface="+mj-lt"/>
                        <a:buAutoNum type="arabicPeriod" startAt="6"/>
                      </a:pPr>
                      <a:r>
                        <a:rPr lang="en-US" sz="1600" b="1" dirty="0">
                          <a:solidFill>
                            <a:schemeClr val="tx1"/>
                          </a:solidFill>
                          <a:latin typeface="Garamond"/>
                          <a:ea typeface="Times New Roman"/>
                          <a:cs typeface="Calibri"/>
                        </a:rPr>
                        <a:t>Minority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10006"/>
                  </a:ext>
                </a:extLst>
              </a:tr>
              <a:tr h="328733">
                <a:tc>
                  <a:txBody>
                    <a:bodyPr/>
                    <a:lstStyle/>
                    <a:p>
                      <a:pPr marL="342900" marR="0" lvl="0" indent="-342900">
                        <a:spcBef>
                          <a:spcPts val="0"/>
                        </a:spcBef>
                        <a:spcAft>
                          <a:spcPts val="0"/>
                        </a:spcAft>
                        <a:buFont typeface="+mj-lt"/>
                        <a:buAutoNum type="arabicPeriod" startAt="7"/>
                      </a:pPr>
                      <a:r>
                        <a:rPr lang="en-US" sz="1600" b="1" dirty="0">
                          <a:solidFill>
                            <a:schemeClr val="tx1"/>
                          </a:solidFill>
                          <a:latin typeface="Garamond"/>
                          <a:ea typeface="Times New Roman"/>
                          <a:cs typeface="Calibri"/>
                        </a:rPr>
                        <a:t>Women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10007"/>
                  </a:ext>
                </a:extLst>
              </a:tr>
              <a:tr h="439042">
                <a:tc>
                  <a:txBody>
                    <a:bodyPr/>
                    <a:lstStyle/>
                    <a:p>
                      <a:pPr marL="342900" marR="0" lvl="0" indent="-342900">
                        <a:spcBef>
                          <a:spcPts val="0"/>
                        </a:spcBef>
                        <a:spcAft>
                          <a:spcPts val="0"/>
                        </a:spcAft>
                        <a:buFont typeface="+mj-lt"/>
                        <a:buAutoNum type="arabicPeriod" startAt="8"/>
                      </a:pPr>
                      <a:r>
                        <a:rPr lang="en-US" sz="1600" b="1" dirty="0">
                          <a:solidFill>
                            <a:schemeClr val="tx1"/>
                          </a:solidFill>
                          <a:latin typeface="Garamond"/>
                          <a:ea typeface="Times New Roman"/>
                          <a:cs typeface="Calibri"/>
                        </a:rPr>
                        <a:t>Indiana Veteran</a:t>
                      </a:r>
                      <a:r>
                        <a:rPr lang="en-US" sz="1600" b="1" baseline="0" dirty="0">
                          <a:solidFill>
                            <a:schemeClr val="tx1"/>
                          </a:solidFill>
                          <a:latin typeface="Garamond"/>
                          <a:ea typeface="Times New Roman"/>
                          <a:cs typeface="Calibri"/>
                        </a:rPr>
                        <a:t> Owned Small Business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(1 bonus point is available, see Section 3.2.7)</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10008"/>
                  </a:ext>
                </a:extLst>
              </a:tr>
              <a:tr h="328733">
                <a:tc>
                  <a:txBody>
                    <a:bodyPr/>
                    <a:lstStyle/>
                    <a:p>
                      <a:pPr marL="0" marR="0">
                        <a:spcBef>
                          <a:spcPts val="0"/>
                        </a:spcBef>
                        <a:spcAft>
                          <a:spcPts val="0"/>
                        </a:spcAft>
                      </a:pPr>
                      <a:r>
                        <a:rPr lang="en-US" sz="1600" b="1" dirty="0">
                          <a:solidFill>
                            <a:schemeClr val="tx1"/>
                          </a:solidFill>
                          <a:latin typeface="Garamond"/>
                          <a:ea typeface="Times New Roman"/>
                          <a:cs typeface="Calibri"/>
                        </a:rPr>
                        <a:t>Total</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100 (</a:t>
                      </a:r>
                      <a:r>
                        <a:rPr lang="en-US" sz="1600" b="1" dirty="0" smtClean="0">
                          <a:solidFill>
                            <a:schemeClr val="tx1"/>
                          </a:solidFill>
                          <a:latin typeface="Garamond"/>
                          <a:ea typeface="Times New Roman"/>
                          <a:cs typeface="Calibri"/>
                        </a:rPr>
                        <a:t>108 </a:t>
                      </a:r>
                      <a:r>
                        <a:rPr lang="en-US" sz="1600" b="1" dirty="0">
                          <a:solidFill>
                            <a:schemeClr val="tx1"/>
                          </a:solidFill>
                          <a:latin typeface="Garamond"/>
                          <a:ea typeface="Times New Roman"/>
                          <a:cs typeface="Calibri"/>
                        </a:rPr>
                        <a:t>if bonus awarded)</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extLst>
                  <a:ext uri="{0D108BD9-81ED-4DB2-BD59-A6C34878D82A}">
                    <a16:rowId xmlns="" xmlns:a16="http://schemas.microsoft.com/office/drawing/2014/main" val="10009"/>
                  </a:ext>
                </a:extLst>
              </a:tr>
            </a:tbl>
          </a:graphicData>
        </a:graphic>
      </p:graphicFrame>
      <p:sp>
        <p:nvSpPr>
          <p:cNvPr id="8" name="TextBox 7">
            <a:extLst>
              <a:ext uri="{FF2B5EF4-FFF2-40B4-BE49-F238E27FC236}">
                <a16:creationId xmlns="" xmlns:a16="http://schemas.microsoft.com/office/drawing/2014/main" id="{2F6A117F-926C-4ED5-9C61-B6F358698BE8}"/>
              </a:ext>
            </a:extLst>
          </p:cNvPr>
          <p:cNvSpPr txBox="1"/>
          <p:nvPr/>
        </p:nvSpPr>
        <p:spPr>
          <a:xfrm>
            <a:off x="376237" y="5452283"/>
            <a:ext cx="2447080" cy="1118255"/>
          </a:xfrm>
          <a:prstGeom prst="rect">
            <a:avLst/>
          </a:prstGeom>
          <a:solidFill>
            <a:schemeClr val="bg1"/>
          </a:solidFill>
          <a:ln w="12700">
            <a:solidFill>
              <a:schemeClr val="tx1"/>
            </a:solidFill>
          </a:ln>
        </p:spPr>
        <p:txBody>
          <a:bodyPr wrap="none" tIns="0" bIns="91440" rtlCol="0">
            <a:spAutoFit/>
          </a:bodyPr>
          <a:lstStyle/>
          <a:p>
            <a:pPr>
              <a:spcAft>
                <a:spcPts val="600"/>
              </a:spcAft>
            </a:pPr>
            <a:r>
              <a:rPr lang="en-US" sz="1500" b="1" u="sng" dirty="0">
                <a:latin typeface="Garamond" panose="02020404030301010803" pitchFamily="18" charset="0"/>
              </a:rPr>
              <a:t>Legend</a:t>
            </a:r>
          </a:p>
          <a:p>
            <a:pPr>
              <a:spcAft>
                <a:spcPts val="400"/>
              </a:spcAft>
            </a:pPr>
            <a:r>
              <a:rPr lang="en-US" sz="1400" b="1" dirty="0">
                <a:latin typeface="Garamond" panose="02020404030301010803" pitchFamily="18" charset="0"/>
              </a:rPr>
              <a:t>          </a:t>
            </a:r>
            <a:r>
              <a:rPr lang="en-US" sz="1300" b="1" dirty="0">
                <a:latin typeface="Garamond" panose="02020404030301010803" pitchFamily="18" charset="0"/>
              </a:rPr>
              <a:t>Mandatory Requirements</a:t>
            </a:r>
          </a:p>
          <a:p>
            <a:pPr>
              <a:spcAft>
                <a:spcPts val="400"/>
              </a:spcAft>
            </a:pPr>
            <a:r>
              <a:rPr lang="en-US" sz="1300" b="1" dirty="0">
                <a:latin typeface="Garamond" panose="02020404030301010803" pitchFamily="18" charset="0"/>
              </a:rPr>
              <a:t>          MAQ and Cost Scores</a:t>
            </a:r>
          </a:p>
          <a:p>
            <a:pPr>
              <a:spcAft>
                <a:spcPts val="600"/>
              </a:spcAft>
            </a:pPr>
            <a:r>
              <a:rPr lang="en-US" sz="1300" b="1" dirty="0">
                <a:latin typeface="Garamond" panose="02020404030301010803" pitchFamily="18" charset="0"/>
              </a:rPr>
              <a:t>          Preference Scores</a:t>
            </a:r>
          </a:p>
        </p:txBody>
      </p:sp>
      <p:sp>
        <p:nvSpPr>
          <p:cNvPr id="9" name="TextBox 8">
            <a:extLst>
              <a:ext uri="{FF2B5EF4-FFF2-40B4-BE49-F238E27FC236}">
                <a16:creationId xmlns="" xmlns:a16="http://schemas.microsoft.com/office/drawing/2014/main" id="{33549352-25DD-47AC-B601-F47CDC1BC047}"/>
              </a:ext>
            </a:extLst>
          </p:cNvPr>
          <p:cNvSpPr txBox="1"/>
          <p:nvPr/>
        </p:nvSpPr>
        <p:spPr>
          <a:xfrm>
            <a:off x="548694" y="5743059"/>
            <a:ext cx="184731" cy="184666"/>
          </a:xfrm>
          <a:prstGeom prst="rect">
            <a:avLst/>
          </a:prstGeom>
          <a:solidFill>
            <a:schemeClr val="accent3">
              <a:lumMod val="60000"/>
              <a:lumOff val="40000"/>
            </a:schemeClr>
          </a:solidFill>
          <a:ln>
            <a:solidFill>
              <a:schemeClr val="tx1"/>
            </a:solidFill>
          </a:ln>
        </p:spPr>
        <p:txBody>
          <a:bodyPr wrap="none" rtlCol="0">
            <a:spAutoFit/>
          </a:bodyPr>
          <a:lstStyle/>
          <a:p>
            <a:endParaRPr lang="en-US" sz="600" dirty="0"/>
          </a:p>
        </p:txBody>
      </p:sp>
      <p:sp>
        <p:nvSpPr>
          <p:cNvPr id="11" name="TextBox 10">
            <a:extLst>
              <a:ext uri="{FF2B5EF4-FFF2-40B4-BE49-F238E27FC236}">
                <a16:creationId xmlns="" xmlns:a16="http://schemas.microsoft.com/office/drawing/2014/main" id="{DDA490F4-9B68-4090-9781-0F46432BE6E4}"/>
              </a:ext>
            </a:extLst>
          </p:cNvPr>
          <p:cNvSpPr txBox="1"/>
          <p:nvPr/>
        </p:nvSpPr>
        <p:spPr>
          <a:xfrm>
            <a:off x="548984" y="6001821"/>
            <a:ext cx="184731" cy="184666"/>
          </a:xfrm>
          <a:prstGeom prst="rect">
            <a:avLst/>
          </a:prstGeom>
          <a:solidFill>
            <a:schemeClr val="accent5">
              <a:lumMod val="40000"/>
              <a:lumOff val="60000"/>
            </a:schemeClr>
          </a:solidFill>
          <a:ln>
            <a:solidFill>
              <a:schemeClr val="tx1"/>
            </a:solidFill>
          </a:ln>
        </p:spPr>
        <p:txBody>
          <a:bodyPr wrap="none" rtlCol="0">
            <a:spAutoFit/>
          </a:bodyPr>
          <a:lstStyle/>
          <a:p>
            <a:endParaRPr lang="en-US" sz="600" dirty="0"/>
          </a:p>
        </p:txBody>
      </p:sp>
      <p:sp>
        <p:nvSpPr>
          <p:cNvPr id="12" name="TextBox 11">
            <a:extLst>
              <a:ext uri="{FF2B5EF4-FFF2-40B4-BE49-F238E27FC236}">
                <a16:creationId xmlns="" xmlns:a16="http://schemas.microsoft.com/office/drawing/2014/main" id="{0EECCDC9-E0E1-4397-9E6A-35FAD49E0C30}"/>
              </a:ext>
            </a:extLst>
          </p:cNvPr>
          <p:cNvSpPr txBox="1"/>
          <p:nvPr/>
        </p:nvSpPr>
        <p:spPr>
          <a:xfrm>
            <a:off x="545809" y="6260584"/>
            <a:ext cx="184731" cy="184666"/>
          </a:xfrm>
          <a:prstGeom prst="rect">
            <a:avLst/>
          </a:prstGeom>
          <a:solidFill>
            <a:schemeClr val="accent2">
              <a:lumMod val="40000"/>
              <a:lumOff val="60000"/>
            </a:schemeClr>
          </a:solidFill>
          <a:ln>
            <a:solidFill>
              <a:schemeClr val="tx1"/>
            </a:solidFill>
          </a:ln>
        </p:spPr>
        <p:txBody>
          <a:bodyPr wrap="none" rtlCol="0">
            <a:spAutoFit/>
          </a:bodyPr>
          <a:lstStyle/>
          <a:p>
            <a:endParaRPr lang="en-US" sz="600" dirty="0"/>
          </a:p>
        </p:txBody>
      </p:sp>
      <p:sp>
        <p:nvSpPr>
          <p:cNvPr id="3" name="Slide Number Placeholder 2">
            <a:extLst>
              <a:ext uri="{FF2B5EF4-FFF2-40B4-BE49-F238E27FC236}">
                <a16:creationId xmlns="" xmlns:a16="http://schemas.microsoft.com/office/drawing/2014/main" id="{CCB2BF38-04EA-4E0E-9165-9E652668136E}"/>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 xmlns:a16="http://schemas.microsoft.com/office/drawing/2014/main"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Garamond" panose="02020404030301010803" pitchFamily="18" charset="0"/>
              </a:rPr>
              <a:t>Minority and Women’s Business Enterprises</a:t>
            </a:r>
          </a:p>
        </p:txBody>
      </p:sp>
      <p:sp>
        <p:nvSpPr>
          <p:cNvPr id="4" name="Slide Number Placeholder 3">
            <a:extLst>
              <a:ext uri="{FF2B5EF4-FFF2-40B4-BE49-F238E27FC236}">
                <a16:creationId xmlns="" xmlns:a16="http://schemas.microsoft.com/office/drawing/2014/main" id="{232A53F3-FE15-4979-949F-392C8EAC3BA5}"/>
              </a:ext>
            </a:extLst>
          </p:cNvPr>
          <p:cNvSpPr>
            <a:spLocks noGrp="1"/>
          </p:cNvSpPr>
          <p:nvPr>
            <p:ph type="sldNum" sz="quarter" idx="12"/>
          </p:nvPr>
        </p:nvSpPr>
        <p:spPr/>
        <p:txBody>
          <a:bodyPr/>
          <a:lstStyle/>
          <a:p>
            <a:fld id="{97FBE726-DBFE-42C8-9E3A-ACED5DC5B2D0}" type="slidenum">
              <a:rPr lang="en-US" smtClean="0"/>
              <a:pPr/>
              <a:t>15</a:t>
            </a:fld>
            <a:endParaRPr lang="en-US" dirty="0"/>
          </a:p>
        </p:txBody>
      </p:sp>
    </p:spTree>
    <p:extLst>
      <p:ext uri="{BB962C8B-B14F-4D97-AF65-F5344CB8AC3E}">
        <p14:creationId xmlns:p14="http://schemas.microsoft.com/office/powerpoint/2010/main" val="2314140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 xmlns:a16="http://schemas.microsoft.com/office/drawing/2014/main" id="{DEF336D9-BB14-4A11-BB5D-5A1E34C7B4D8}"/>
              </a:ext>
            </a:extLst>
          </p:cNvPr>
          <p:cNvSpPr>
            <a:spLocks noGrp="1"/>
          </p:cNvSpPr>
          <p:nvPr>
            <p:ph type="sldNum" sz="quarter" idx="12"/>
          </p:nvPr>
        </p:nvSpPr>
        <p:spPr/>
        <p:txBody>
          <a:bodyPr/>
          <a:lstStyle/>
          <a:p>
            <a:fld id="{97FBE726-DBFE-42C8-9E3A-ACED5DC5B2D0}" type="slidenum">
              <a:rPr lang="en-US" smtClean="0"/>
              <a:pPr/>
              <a:t>16</a:t>
            </a:fld>
            <a:endParaRPr lang="en-US" dirty="0"/>
          </a:p>
        </p:txBody>
      </p:sp>
    </p:spTree>
    <p:extLst>
      <p:ext uri="{BB962C8B-B14F-4D97-AF65-F5344CB8AC3E}">
        <p14:creationId xmlns:p14="http://schemas.microsoft.com/office/powerpoint/2010/main" val="2437013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 xmlns:a16="http://schemas.microsoft.com/office/drawing/2014/main" id="{330CB958-36BE-447C-A0F0-31A5A5F42D87}"/>
              </a:ext>
            </a:extLst>
          </p:cNvPr>
          <p:cNvSpPr>
            <a:spLocks noGrp="1"/>
          </p:cNvSpPr>
          <p:nvPr>
            <p:ph type="sldNum" sz="quarter" idx="12"/>
          </p:nvPr>
        </p:nvSpPr>
        <p:spPr/>
        <p:txBody>
          <a:bodyPr/>
          <a:lstStyle/>
          <a:p>
            <a:fld id="{97FBE726-DBFE-42C8-9E3A-ACED5DC5B2D0}" type="slidenum">
              <a:rPr lang="en-US" smtClean="0"/>
              <a:pPr/>
              <a:t>17</a:t>
            </a:fld>
            <a:endParaRPr lang="en-US" dirty="0"/>
          </a:p>
        </p:txBody>
      </p:sp>
      <p:pic>
        <p:nvPicPr>
          <p:cNvPr id="6" name="Picture 5"/>
          <p:cNvPicPr>
            <a:picLocks noChangeAspect="1"/>
          </p:cNvPicPr>
          <p:nvPr/>
        </p:nvPicPr>
        <p:blipFill>
          <a:blip r:embed="rId3"/>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64431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pPr lvl="0"/>
            <a:r>
              <a:rPr lang="en-US" sz="1800" dirty="0">
                <a:latin typeface="Garamond" pitchFamily="18" charset="0"/>
              </a:rPr>
              <a:t>Are listed in the IDOA Directory of Certified Firms, on or before the proposal due date, national diversity plans are generally not accepted. The directory can be found here: </a:t>
            </a:r>
            <a:r>
              <a:rPr lang="en-US" sz="1800" dirty="0">
                <a:latin typeface="Garamond" panose="02020404030301010803" pitchFamily="18" charset="0"/>
                <a:hlinkClick r:id="rId3"/>
              </a:rPr>
              <a:t>http://</a:t>
            </a:r>
            <a:r>
              <a:rPr lang="en-US" sz="1800" dirty="0" smtClean="0">
                <a:latin typeface="Garamond" panose="02020404030301010803" pitchFamily="18" charset="0"/>
                <a:hlinkClick r:id="rId3"/>
              </a:rPr>
              <a:t>www.in.gov/idoa/mwbe/2743.htm</a:t>
            </a:r>
            <a:r>
              <a:rPr lang="en-US" sz="1800" dirty="0" smtClean="0">
                <a:latin typeface="Garamond" panose="02020404030301010803" pitchFamily="18" charset="0"/>
              </a:rPr>
              <a:t> </a:t>
            </a:r>
          </a:p>
          <a:p>
            <a:r>
              <a:rPr lang="en-US" sz="1800" b="1" dirty="0">
                <a:latin typeface="Garamond" pitchFamily="18" charset="0"/>
              </a:rPr>
              <a:t>Serve 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2634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pPr lvl="0"/>
            <a:r>
              <a:rPr lang="en-US" sz="1800" dirty="0" smtClean="0">
                <a:latin typeface="Garamond" panose="02020404030301010803" pitchFamily="18" charset="0"/>
              </a:rPr>
              <a:t>Subcontractors’ MBE/WBE </a:t>
            </a:r>
            <a:r>
              <a:rPr lang="en-US" sz="1800" dirty="0">
                <a:latin typeface="Garamond" panose="02020404030301010803" pitchFamily="18" charset="0"/>
              </a:rPr>
              <a:t>Certification </a:t>
            </a:r>
            <a:r>
              <a:rPr lang="en-US" sz="1800" dirty="0" smtClean="0">
                <a:latin typeface="Garamond" panose="02020404030301010803" pitchFamily="18" charset="0"/>
              </a:rPr>
              <a:t>Letter, </a:t>
            </a:r>
            <a:r>
              <a:rPr lang="en-US" sz="1800" dirty="0">
                <a:latin typeface="Garamond" panose="02020404030301010803" pitchFamily="18" charset="0"/>
              </a:rPr>
              <a:t>provided by IDOA,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p>
          <a:p>
            <a:pPr lvl="0"/>
            <a:r>
              <a:rPr lang="en-US" sz="1800" dirty="0" smtClean="0">
                <a:latin typeface="Garamond" panose="02020404030301010803" pitchFamily="18" charset="0"/>
              </a:rPr>
              <a:t>Pursuant to </a:t>
            </a:r>
            <a:r>
              <a:rPr lang="en-US" sz="1800" dirty="0">
                <a:latin typeface="Garamond" panose="02020404030301010803" pitchFamily="18" charset="0"/>
              </a:rPr>
              <a:t>25 IAC 5-6-2(b)(</a:t>
            </a:r>
            <a:r>
              <a:rPr lang="en-US" sz="1800" dirty="0" smtClean="0">
                <a:latin typeface="Garamond" panose="02020404030301010803" pitchFamily="18" charset="0"/>
              </a:rPr>
              <a:t>d), a </a:t>
            </a:r>
            <a:r>
              <a:rPr lang="en-US" sz="1800" dirty="0">
                <a:latin typeface="Garamond" panose="02020404030301010803" pitchFamily="18" charset="0"/>
              </a:rPr>
              <a:t>Prime Contractor who is </a:t>
            </a:r>
            <a:r>
              <a:rPr lang="en-US" sz="1800" dirty="0" smtClean="0">
                <a:latin typeface="Garamond" panose="02020404030301010803" pitchFamily="18" charset="0"/>
              </a:rPr>
              <a:t>a </a:t>
            </a:r>
            <a:r>
              <a:rPr lang="en-US" sz="1800" dirty="0">
                <a:latin typeface="Garamond" panose="02020404030301010803" pitchFamily="18" charset="0"/>
              </a:rPr>
              <a:t>MBE or WBE must meet subcontractor goals by using other listed certified firms.  Certified Prime Contractors cannot count their own workforce or companies to meet this requirement</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4106176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925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smtClean="0">
                <a:latin typeface="Garamond" pitchFamily="18" charset="0"/>
              </a:rPr>
              <a:t>Scope </a:t>
            </a:r>
            <a:r>
              <a:rPr lang="en-US" sz="2800" dirty="0">
                <a:latin typeface="Garamond" pitchFamily="18" charset="0"/>
              </a:rPr>
              <a:t>of Work</a:t>
            </a:r>
          </a:p>
          <a:p>
            <a:r>
              <a:rPr lang="en-US" sz="2800" dirty="0">
                <a:latin typeface="Garamond" pitchFamily="18" charset="0"/>
              </a:rPr>
              <a:t>Business Proposal, Technical Proposal, Cost </a:t>
            </a:r>
            <a:r>
              <a:rPr lang="en-US" sz="2800" dirty="0" smtClean="0">
                <a:latin typeface="Garamond" pitchFamily="18" charset="0"/>
              </a:rPr>
              <a:t>Proposal </a:t>
            </a:r>
          </a:p>
          <a:p>
            <a:r>
              <a:rPr lang="en-US" sz="2800" dirty="0" smtClean="0">
                <a:latin typeface="Garamond" pitchFamily="18" charset="0"/>
              </a:rPr>
              <a:t>Proposal </a:t>
            </a:r>
            <a:r>
              <a:rPr lang="en-US" sz="2800" dirty="0">
                <a:latin typeface="Garamond" pitchFamily="18" charset="0"/>
              </a:rPr>
              <a:t>Preparation &amp; Evaluation</a:t>
            </a:r>
          </a:p>
          <a:p>
            <a:pPr eaLnBrk="1" hangingPunct="1"/>
            <a:r>
              <a:rPr lang="en-US" sz="2800" dirty="0">
                <a:latin typeface="Garamond" pitchFamily="18" charset="0"/>
              </a:rPr>
              <a:t>Minority and Women’s Business Enterprises (M/WBE)</a:t>
            </a:r>
          </a:p>
          <a:p>
            <a:pPr eaLnBrk="1" hangingPunct="1"/>
            <a:r>
              <a:rPr lang="en-US" sz="2800" dirty="0">
                <a:latin typeface="Garamond" pitchFamily="18" charset="0"/>
              </a:rPr>
              <a:t>Indiana Veteran Owned Small Business (IVOSB)</a:t>
            </a:r>
          </a:p>
          <a:p>
            <a:pPr eaLnBrk="1" hangingPunct="1"/>
            <a:r>
              <a:rPr lang="en-US" sz="2800" dirty="0">
                <a:latin typeface="Garamond" pitchFamily="18" charset="0"/>
              </a:rPr>
              <a:t>Additional 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 xmlns:a16="http://schemas.microsoft.com/office/drawing/2014/main"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 xmlns:a16="http://schemas.microsoft.com/office/drawing/2014/main" id="{B0EC326A-05C6-4819-AD28-1DE045F2EBCE}"/>
              </a:ext>
            </a:extLst>
          </p:cNvPr>
          <p:cNvSpPr>
            <a:spLocks noGrp="1"/>
          </p:cNvSpPr>
          <p:nvPr>
            <p:ph type="sldNum" sz="quarter" idx="12"/>
          </p:nvPr>
        </p:nvSpPr>
        <p:spPr/>
        <p:txBody>
          <a:bodyPr/>
          <a:lstStyle/>
          <a:p>
            <a:fld id="{97FBE726-DBFE-42C8-9E3A-ACED5DC5B2D0}" type="slidenum">
              <a:rPr lang="en-US" smtClean="0"/>
              <a:pPr/>
              <a:t>20</a:t>
            </a:fld>
            <a:endParaRPr lang="en-US" dirty="0"/>
          </a:p>
        </p:txBody>
      </p:sp>
      <p:pic>
        <p:nvPicPr>
          <p:cNvPr id="6" name="Picture 5"/>
          <p:cNvPicPr>
            <a:picLocks noChangeAspect="1"/>
          </p:cNvPicPr>
          <p:nvPr/>
        </p:nvPicPr>
        <p:blipFill>
          <a:blip r:embed="rId3"/>
          <a:stretch>
            <a:fillRect/>
          </a:stretch>
        </p:blipFill>
        <p:spPr>
          <a:xfrm>
            <a:off x="2209800" y="116911"/>
            <a:ext cx="4641403" cy="5943600"/>
          </a:xfrm>
          <a:prstGeom prst="rect">
            <a:avLst/>
          </a:prstGeom>
        </p:spPr>
      </p:pic>
    </p:spTree>
    <p:extLst>
      <p:ext uri="{BB962C8B-B14F-4D97-AF65-F5344CB8AC3E}">
        <p14:creationId xmlns:p14="http://schemas.microsoft.com/office/powerpoint/2010/main" val="2323377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951812" y="1352019"/>
            <a:ext cx="7315200" cy="3829581"/>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200" b="1" dirty="0">
                <a:latin typeface="Garamond" pitchFamily="18" charset="0"/>
              </a:rPr>
              <a:t>Minority and Women’s Business Enterprises</a:t>
            </a:r>
          </a:p>
        </p:txBody>
      </p:sp>
      <p:sp>
        <p:nvSpPr>
          <p:cNvPr id="7" name="Right Arrow 6"/>
          <p:cNvSpPr/>
          <p:nvPr/>
        </p:nvSpPr>
        <p:spPr>
          <a:xfrm>
            <a:off x="303423"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2296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304800" y="274289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03423"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303423"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 xmlns:a16="http://schemas.microsoft.com/office/drawing/2014/main" id="{67055E67-D1F3-408C-898A-88B0B15E595C}"/>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4246285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2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 xmlns:a16="http://schemas.microsoft.com/office/drawing/2014/main" val="20000"/>
                    </a:ext>
                  </a:extLst>
                </a:gridCol>
                <a:gridCol w="499270">
                  <a:extLst>
                    <a:ext uri="{9D8B030D-6E8A-4147-A177-3AD203B41FA5}">
                      <a16:colId xmlns="" xmlns:a16="http://schemas.microsoft.com/office/drawing/2014/main" val="20001"/>
                    </a:ext>
                  </a:extLst>
                </a:gridCol>
                <a:gridCol w="499270">
                  <a:extLst>
                    <a:ext uri="{9D8B030D-6E8A-4147-A177-3AD203B41FA5}">
                      <a16:colId xmlns="" xmlns:a16="http://schemas.microsoft.com/office/drawing/2014/main" val="20002"/>
                    </a:ext>
                  </a:extLst>
                </a:gridCol>
                <a:gridCol w="594147">
                  <a:extLst>
                    <a:ext uri="{9D8B030D-6E8A-4147-A177-3AD203B41FA5}">
                      <a16:colId xmlns="" xmlns:a16="http://schemas.microsoft.com/office/drawing/2014/main" val="20003"/>
                    </a:ext>
                  </a:extLst>
                </a:gridCol>
                <a:gridCol w="592591">
                  <a:extLst>
                    <a:ext uri="{9D8B030D-6E8A-4147-A177-3AD203B41FA5}">
                      <a16:colId xmlns="" xmlns:a16="http://schemas.microsoft.com/office/drawing/2014/main" val="20004"/>
                    </a:ext>
                  </a:extLst>
                </a:gridCol>
                <a:gridCol w="499270">
                  <a:extLst>
                    <a:ext uri="{9D8B030D-6E8A-4147-A177-3AD203B41FA5}">
                      <a16:colId xmlns="" xmlns:a16="http://schemas.microsoft.com/office/drawing/2014/main" val="20005"/>
                    </a:ext>
                  </a:extLst>
                </a:gridCol>
                <a:gridCol w="499270">
                  <a:extLst>
                    <a:ext uri="{9D8B030D-6E8A-4147-A177-3AD203B41FA5}">
                      <a16:colId xmlns="" xmlns:a16="http://schemas.microsoft.com/office/drawing/2014/main" val="20006"/>
                    </a:ext>
                  </a:extLst>
                </a:gridCol>
                <a:gridCol w="499270">
                  <a:extLst>
                    <a:ext uri="{9D8B030D-6E8A-4147-A177-3AD203B41FA5}">
                      <a16:colId xmlns="" xmlns:a16="http://schemas.microsoft.com/office/drawing/2014/main" val="20007"/>
                    </a:ext>
                  </a:extLst>
                </a:gridCol>
                <a:gridCol w="594147">
                  <a:extLst>
                    <a:ext uri="{9D8B030D-6E8A-4147-A177-3AD203B41FA5}">
                      <a16:colId xmlns="" xmlns:a16="http://schemas.microsoft.com/office/drawing/2014/main"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3" name="Slide Number Placeholder 2">
            <a:extLst>
              <a:ext uri="{FF2B5EF4-FFF2-40B4-BE49-F238E27FC236}">
                <a16:creationId xmlns="" xmlns:a16="http://schemas.microsoft.com/office/drawing/2014/main" id="{21B25834-807B-4967-AC04-E50E68CF80E6}"/>
              </a:ext>
            </a:extLst>
          </p:cNvPr>
          <p:cNvSpPr>
            <a:spLocks noGrp="1"/>
          </p:cNvSpPr>
          <p:nvPr>
            <p:ph type="sldNum" sz="quarter" idx="12"/>
          </p:nvPr>
        </p:nvSpPr>
        <p:spPr/>
        <p:txBody>
          <a:bodyPr/>
          <a:lstStyle/>
          <a:p>
            <a:fld id="{97FBE726-DBFE-42C8-9E3A-ACED5DC5B2D0}" type="slidenum">
              <a:rPr lang="en-US" smtClean="0"/>
              <a:pPr/>
              <a:t>22</a:t>
            </a:fld>
            <a:endParaRPr lang="en-US" dirty="0"/>
          </a:p>
        </p:txBody>
      </p:sp>
    </p:spTree>
    <p:extLst>
      <p:ext uri="{BB962C8B-B14F-4D97-AF65-F5344CB8AC3E}">
        <p14:creationId xmlns:p14="http://schemas.microsoft.com/office/powerpoint/2010/main" val="2784134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Autofit/>
          </a:bodyPr>
          <a:lstStyle/>
          <a:p>
            <a:r>
              <a:rPr lang="en-US" sz="3600" b="1" dirty="0">
                <a:latin typeface="Garamond" pitchFamily="18" charset="0"/>
              </a:rPr>
              <a:t>Indiana Veteran Owned Small Business</a:t>
            </a:r>
          </a:p>
        </p:txBody>
      </p:sp>
      <p:sp>
        <p:nvSpPr>
          <p:cNvPr id="7" name="Rectangle 3"/>
          <p:cNvSpPr>
            <a:spLocks noGrp="1" noChangeArrowheads="1"/>
          </p:cNvSpPr>
          <p:nvPr>
            <p:ph idx="1"/>
          </p:nvPr>
        </p:nvSpPr>
        <p:spPr/>
        <p:txBody>
          <a:bodyPr/>
          <a:lstStyle/>
          <a:p>
            <a:pPr marL="0" indent="0">
              <a:buNone/>
            </a:pPr>
            <a:r>
              <a:rPr lang="en-US" altLang="en-US" sz="1800" b="1" dirty="0">
                <a:latin typeface="Garamond" pitchFamily="18" charset="0"/>
              </a:rPr>
              <a:t>Contact Information</a:t>
            </a:r>
          </a:p>
          <a:p>
            <a:pPr lvl="1"/>
            <a:r>
              <a:rPr lang="en-US" altLang="en-US" sz="1800" dirty="0">
                <a:latin typeface="Garamond" panose="02020404030301010803" pitchFamily="18" charset="0"/>
              </a:rPr>
              <a:t>Phone: </a:t>
            </a:r>
            <a:r>
              <a:rPr lang="en-US" altLang="en-US" sz="1800" dirty="0" smtClean="0">
                <a:latin typeface="Garamond" panose="02020404030301010803" pitchFamily="18" charset="0"/>
              </a:rPr>
              <a:t>317-232-3061</a:t>
            </a:r>
          </a:p>
          <a:p>
            <a:pPr lvl="1"/>
            <a:r>
              <a:rPr lang="en-US" altLang="en-US" sz="1800" dirty="0" smtClean="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Indianaveteranspreference@idoa.in.gov</a:t>
            </a:r>
            <a:endParaRPr lang="en-US" altLang="en-US" sz="1800" dirty="0">
              <a:latin typeface="Garamond" panose="02020404030301010803" pitchFamily="18" charset="0"/>
            </a:endParaRPr>
          </a:p>
          <a:p>
            <a:pPr lvl="1"/>
            <a:r>
              <a:rPr lang="en-US" altLang="en-US" sz="1800" dirty="0" smtClean="0">
                <a:latin typeface="Garamond" panose="02020404030301010803" pitchFamily="18" charset="0"/>
              </a:rPr>
              <a:t>Web</a:t>
            </a:r>
            <a:r>
              <a:rPr lang="en-US" altLang="en-US" sz="1800" dirty="0">
                <a:latin typeface="Garamond" panose="02020404030301010803" pitchFamily="18" charset="0"/>
              </a:rPr>
              <a:t>: </a:t>
            </a:r>
            <a:r>
              <a:rPr lang="en-US" altLang="en-US" sz="1800" dirty="0">
                <a:latin typeface="Garamond" panose="02020404030301010803" pitchFamily="18" charset="0"/>
                <a:hlinkClick r:id="rId4"/>
              </a:rPr>
              <a:t>www.in.gov/idoa/2862.htm </a:t>
            </a:r>
            <a:r>
              <a:rPr lang="en-US" altLang="en-US" sz="1800" dirty="0">
                <a:latin typeface="Garamond" panose="02020404030301010803" pitchFamily="18" charset="0"/>
              </a:rPr>
              <a:t/>
            </a:r>
            <a:br>
              <a:rPr lang="en-US" altLang="en-US" sz="1800" dirty="0">
                <a:latin typeface="Garamond" panose="02020404030301010803" pitchFamily="18" charset="0"/>
              </a:rPr>
            </a:br>
            <a:endParaRPr lang="en-US" altLang="en-US" sz="1800" dirty="0">
              <a:latin typeface="Garamond" panose="02020404030301010803" pitchFamily="18" charset="0"/>
            </a:endParaRPr>
          </a:p>
          <a:p>
            <a:pPr marL="0" indent="0" eaLnBrk="1" hangingPunct="1">
              <a:buNone/>
            </a:pPr>
            <a:r>
              <a:rPr lang="en-US" sz="1800" b="1" dirty="0" smtClean="0">
                <a:latin typeface="Garamond" pitchFamily="18" charset="0"/>
              </a:rPr>
              <a:t>Complete </a:t>
            </a:r>
            <a:r>
              <a:rPr lang="en-US" sz="1800" b="1" dirty="0">
                <a:latin typeface="Garamond" pitchFamily="18" charset="0"/>
              </a:rPr>
              <a:t>Attachment A1, IVOSB Form</a:t>
            </a:r>
          </a:p>
          <a:p>
            <a:pPr lvl="1"/>
            <a:r>
              <a:rPr lang="en-US" sz="1800" dirty="0" smtClean="0">
                <a:latin typeface="Garamond" panose="02020404030301010803" pitchFamily="18" charset="0"/>
              </a:rPr>
              <a:t>Include </a:t>
            </a:r>
            <a:r>
              <a:rPr lang="en-US" sz="1800" dirty="0">
                <a:latin typeface="Garamond" panose="02020404030301010803" pitchFamily="18" charset="0"/>
              </a:rPr>
              <a:t>sub-contractor letters of </a:t>
            </a:r>
            <a:r>
              <a:rPr lang="en-US" sz="1800" dirty="0" smtClean="0">
                <a:latin typeface="Garamond" panose="02020404030301010803" pitchFamily="18" charset="0"/>
              </a:rPr>
              <a:t>commitment</a:t>
            </a:r>
          </a:p>
          <a:p>
            <a:pPr marL="457200" lvl="1" indent="0">
              <a:buNone/>
            </a:pPr>
            <a:r>
              <a:rPr lang="en-US" sz="1800" dirty="0" smtClean="0">
                <a:latin typeface="Garamond" panose="02020404030301010803" pitchFamily="18" charset="0"/>
              </a:rPr>
              <a:t> </a:t>
            </a:r>
            <a:endParaRPr lang="en-US" sz="1800" dirty="0">
              <a:latin typeface="Garamond" panose="02020404030301010803" pitchFamily="18" charset="0"/>
            </a:endParaRPr>
          </a:p>
          <a:p>
            <a:pPr marL="0" indent="0" eaLnBrk="1" hangingPunct="1">
              <a:buNone/>
            </a:pPr>
            <a:r>
              <a:rPr lang="en-US" sz="1800" b="1" dirty="0">
                <a:latin typeface="Garamond" pitchFamily="18" charset="0"/>
              </a:rPr>
              <a:t>Goals for Proposal</a:t>
            </a:r>
          </a:p>
          <a:p>
            <a:pPr lvl="1"/>
            <a:r>
              <a:rPr lang="en-US" sz="1800" dirty="0">
                <a:latin typeface="Garamond" panose="02020404030301010803" pitchFamily="18" charset="0"/>
              </a:rPr>
              <a:t>3% Veteran Business Enterprise</a:t>
            </a:r>
          </a:p>
          <a:p>
            <a:pPr lvl="1" eaLnBrk="1" hangingPunct="1"/>
            <a:endParaRPr lang="en-US" dirty="0">
              <a:latin typeface="Garamond" pitchFamily="18" charset="0"/>
            </a:endParaRPr>
          </a:p>
        </p:txBody>
      </p:sp>
      <p:sp>
        <p:nvSpPr>
          <p:cNvPr id="3" name="Slide Number Placeholder 2">
            <a:extLst>
              <a:ext uri="{FF2B5EF4-FFF2-40B4-BE49-F238E27FC236}">
                <a16:creationId xmlns="" xmlns:a16="http://schemas.microsoft.com/office/drawing/2014/main" id="{49C6899A-5FAF-4DA5-8F43-2DB4009B5ABA}"/>
              </a:ext>
            </a:extLst>
          </p:cNvPr>
          <p:cNvSpPr>
            <a:spLocks noGrp="1"/>
          </p:cNvSpPr>
          <p:nvPr>
            <p:ph type="sldNum" sz="quarter" idx="12"/>
          </p:nvPr>
        </p:nvSpPr>
        <p:spPr/>
        <p:txBody>
          <a:bodyPr/>
          <a:lstStyle/>
          <a:p>
            <a:fld id="{97FBE726-DBFE-42C8-9E3A-ACED5DC5B2D0}" type="slidenum">
              <a:rPr lang="en-US" smtClean="0"/>
              <a:pPr/>
              <a:t>23</a:t>
            </a:fld>
            <a:endParaRPr lang="en-US" dirty="0"/>
          </a:p>
        </p:txBody>
      </p:sp>
    </p:spTree>
    <p:extLst>
      <p:ext uri="{BB962C8B-B14F-4D97-AF65-F5344CB8AC3E}">
        <p14:creationId xmlns:p14="http://schemas.microsoft.com/office/powerpoint/2010/main" val="1856890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4" name="Picture 3"/>
          <p:cNvPicPr>
            <a:picLocks noChangeAspect="1"/>
          </p:cNvPicPr>
          <p:nvPr/>
        </p:nvPicPr>
        <p:blipFill>
          <a:blip r:embed="rId3"/>
          <a:stretch>
            <a:fillRect/>
          </a:stretch>
        </p:blipFill>
        <p:spPr>
          <a:xfrm>
            <a:off x="2437977" y="6172201"/>
            <a:ext cx="4877223" cy="396274"/>
          </a:xfrm>
          <a:prstGeom prst="rect">
            <a:avLst/>
          </a:prstGeom>
        </p:spPr>
      </p:pic>
      <p:sp>
        <p:nvSpPr>
          <p:cNvPr id="3" name="Slide Number Placeholder 2">
            <a:extLst>
              <a:ext uri="{FF2B5EF4-FFF2-40B4-BE49-F238E27FC236}">
                <a16:creationId xmlns="" xmlns:a16="http://schemas.microsoft.com/office/drawing/2014/main" id="{C7CD5458-5275-4899-80A6-3F9E8E26B61D}"/>
              </a:ext>
            </a:extLst>
          </p:cNvPr>
          <p:cNvSpPr>
            <a:spLocks noGrp="1"/>
          </p:cNvSpPr>
          <p:nvPr>
            <p:ph type="sldNum" sz="quarter" idx="12"/>
          </p:nvPr>
        </p:nvSpPr>
        <p:spPr/>
        <p:txBody>
          <a:bodyPr/>
          <a:lstStyle/>
          <a:p>
            <a:fld id="{97FBE726-DBFE-42C8-9E3A-ACED5DC5B2D0}" type="slidenum">
              <a:rPr lang="en-US" smtClean="0"/>
              <a:pPr/>
              <a:t>24</a:t>
            </a:fld>
            <a:endParaRPr lang="en-US" dirty="0"/>
          </a:p>
        </p:txBody>
      </p:sp>
      <p:pic>
        <p:nvPicPr>
          <p:cNvPr id="8" name="Picture 7"/>
          <p:cNvPicPr>
            <a:picLocks noChangeAspect="1"/>
          </p:cNvPicPr>
          <p:nvPr/>
        </p:nvPicPr>
        <p:blipFill rotWithShape="1">
          <a:blip r:embed="rId4"/>
          <a:srcRect t="350" b="-1"/>
          <a:stretch/>
        </p:blipFill>
        <p:spPr>
          <a:xfrm>
            <a:off x="2285577" y="76199"/>
            <a:ext cx="4724823" cy="6067541"/>
          </a:xfrm>
          <a:prstGeom prst="rect">
            <a:avLst/>
          </a:prstGeom>
        </p:spPr>
      </p:pic>
    </p:spTree>
    <p:extLst>
      <p:ext uri="{BB962C8B-B14F-4D97-AF65-F5344CB8AC3E}">
        <p14:creationId xmlns:p14="http://schemas.microsoft.com/office/powerpoint/2010/main" val="105853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r>
              <a:rPr lang="en-US" sz="1800" dirty="0">
                <a:latin typeface="Garamond" panose="02020404030301010803" pitchFamily="18" charset="0"/>
              </a:rPr>
              <a:t>Pursuant to 25 IAC 9-4-1(c), a Prime Contractor who is an IVOSB can use their own workforce to count toward the goal.</a:t>
            </a:r>
          </a:p>
          <a:p>
            <a:pPr lvl="0"/>
            <a:r>
              <a:rPr lang="en-US" sz="1800" dirty="0" smtClean="0">
                <a:latin typeface="Garamond" panose="02020404030301010803" pitchFamily="18" charset="0"/>
              </a:rPr>
              <a:t>Prime contractor and/or subcontractors’ </a:t>
            </a:r>
            <a:r>
              <a:rPr lang="en-US" sz="1800" dirty="0">
                <a:latin typeface="Garamond" panose="02020404030301010803" pitchFamily="18" charset="0"/>
              </a:rPr>
              <a:t>Certification </a:t>
            </a:r>
            <a:r>
              <a:rPr lang="en-US" sz="1800" dirty="0" smtClean="0">
                <a:latin typeface="Garamond" panose="02020404030301010803" pitchFamily="18" charset="0"/>
              </a:rPr>
              <a:t>Letter(s), </a:t>
            </a:r>
            <a:r>
              <a:rPr lang="en-US" sz="1800" dirty="0">
                <a:latin typeface="Garamond" panose="02020404030301010803" pitchFamily="18" charset="0"/>
              </a:rPr>
              <a:t>provided by IDOA or </a:t>
            </a:r>
            <a:r>
              <a:rPr lang="en-US" sz="1800" dirty="0" smtClean="0">
                <a:latin typeface="Garamond" panose="02020404030301010803" pitchFamily="18" charset="0"/>
              </a:rPr>
              <a:t>VA </a:t>
            </a:r>
            <a:r>
              <a:rPr lang="en-US" sz="1800" dirty="0">
                <a:latin typeface="Garamond" panose="02020404030301010803" pitchFamily="18" charset="0"/>
              </a:rPr>
              <a:t>OSDBU,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8560774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r>
              <a:rPr lang="en-US" sz="1800" dirty="0" smtClean="0">
                <a:latin typeface="Garamond" pitchFamily="18" charset="0"/>
              </a:rPr>
              <a:t>Must </a:t>
            </a:r>
            <a:r>
              <a:rPr lang="en-US" sz="1800" dirty="0">
                <a:latin typeface="Garamond" pitchFamily="18" charset="0"/>
              </a:rPr>
              <a:t>be listed on Federal Center for Veterans Business Enterprise </a:t>
            </a:r>
            <a:r>
              <a:rPr lang="en-US" sz="1800" dirty="0" smtClean="0">
                <a:latin typeface="Garamond" panose="02020404030301010803" pitchFamily="18" charset="0"/>
              </a:rPr>
              <a:t>(</a:t>
            </a:r>
            <a:r>
              <a:rPr lang="en-US" sz="1800" u="sng" dirty="0">
                <a:latin typeface="Garamond" panose="02020404030301010803" pitchFamily="18" charset="0"/>
                <a:hlinkClick r:id="rId3" tooltip="VA OSDBU"/>
              </a:rPr>
              <a:t>VA OSDBU</a:t>
            </a:r>
            <a:r>
              <a:rPr lang="en-US" sz="1800" dirty="0" smtClean="0">
                <a:latin typeface="Garamond" pitchFamily="18" charset="0"/>
              </a:rPr>
              <a:t>) </a:t>
            </a:r>
            <a:r>
              <a:rPr lang="en-US" sz="1800" dirty="0">
                <a:latin typeface="Garamond" pitchFamily="18" charset="0"/>
              </a:rPr>
              <a:t>registry or listed on the IDOA Directory of Certified Firms, </a:t>
            </a:r>
            <a:r>
              <a:rPr lang="en-US" sz="1800" b="1" dirty="0">
                <a:latin typeface="Garamond" pitchFamily="18" charset="0"/>
              </a:rPr>
              <a:t>on or before </a:t>
            </a:r>
            <a:r>
              <a:rPr lang="en-US" sz="1800" dirty="0">
                <a:latin typeface="Garamond" pitchFamily="18" charset="0"/>
              </a:rPr>
              <a:t>the proposal due </a:t>
            </a:r>
            <a:r>
              <a:rPr lang="en-US" sz="1800" dirty="0" smtClean="0">
                <a:latin typeface="Garamond" pitchFamily="18" charset="0"/>
              </a:rPr>
              <a:t>date. </a:t>
            </a:r>
          </a:p>
          <a:p>
            <a:r>
              <a:rPr lang="en-US" sz="1800" b="1" dirty="0" smtClean="0">
                <a:latin typeface="Garamond" pitchFamily="18" charset="0"/>
              </a:rPr>
              <a:t>Serve </a:t>
            </a:r>
            <a:r>
              <a:rPr lang="en-US" sz="1800" b="1" dirty="0">
                <a:latin typeface="Garamond" pitchFamily="18" charset="0"/>
              </a:rPr>
              <a:t>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30611719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 xmlns:a16="http://schemas.microsoft.com/office/drawing/2014/main" id="{52759904-5C10-45C2-96F2-248DDEEC08DA}"/>
              </a:ext>
            </a:extLst>
          </p:cNvPr>
          <p:cNvSpPr>
            <a:spLocks noGrp="1"/>
          </p:cNvSpPr>
          <p:nvPr>
            <p:ph type="sldNum" sz="quarter" idx="12"/>
          </p:nvPr>
        </p:nvSpPr>
        <p:spPr/>
        <p:txBody>
          <a:bodyPr/>
          <a:lstStyle/>
          <a:p>
            <a:fld id="{97FBE726-DBFE-42C8-9E3A-ACED5DC5B2D0}" type="slidenum">
              <a:rPr lang="en-US" smtClean="0"/>
              <a:pPr/>
              <a:t>27</a:t>
            </a:fld>
            <a:endParaRPr lang="en-US" dirty="0"/>
          </a:p>
        </p:txBody>
      </p:sp>
      <p:pic>
        <p:nvPicPr>
          <p:cNvPr id="2" name="Picture 1"/>
          <p:cNvPicPr>
            <a:picLocks noChangeAspect="1"/>
          </p:cNvPicPr>
          <p:nvPr/>
        </p:nvPicPr>
        <p:blipFill>
          <a:blip r:embed="rId3"/>
          <a:stretch>
            <a:fillRect/>
          </a:stretch>
        </p:blipFill>
        <p:spPr>
          <a:xfrm>
            <a:off x="2264776" y="9181"/>
            <a:ext cx="4717321" cy="6092177"/>
          </a:xfrm>
          <a:prstGeom prst="rect">
            <a:avLst/>
          </a:prstGeom>
        </p:spPr>
      </p:pic>
    </p:spTree>
    <p:extLst>
      <p:ext uri="{BB962C8B-B14F-4D97-AF65-F5344CB8AC3E}">
        <p14:creationId xmlns:p14="http://schemas.microsoft.com/office/powerpoint/2010/main" val="782801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stretch>
            <a:fillRect/>
          </a:stretch>
        </p:blipFill>
        <p:spPr>
          <a:xfrm>
            <a:off x="495300" y="1152128"/>
            <a:ext cx="7895146" cy="4005262"/>
          </a:xfrm>
          <a:prstGeom prst="rect">
            <a:avLst/>
          </a:prstGeom>
        </p:spPr>
      </p:pic>
      <p:sp>
        <p:nvSpPr>
          <p:cNvPr id="2" name="Title 1"/>
          <p:cNvSpPr>
            <a:spLocks noGrp="1"/>
          </p:cNvSpPr>
          <p:nvPr>
            <p:ph type="title"/>
          </p:nvPr>
        </p:nvSpPr>
        <p:spPr/>
        <p:txBody>
          <a:bodyPr>
            <a:noAutofit/>
          </a:bodyPr>
          <a:lstStyle/>
          <a:p>
            <a:r>
              <a:rPr lang="en-US" sz="3600" b="1" dirty="0">
                <a:latin typeface="Garamond" panose="02020404030301010803" pitchFamily="18" charset="0"/>
              </a:rPr>
              <a:t>Indiana Veteran Owned Small Business</a:t>
            </a:r>
            <a:endParaRPr lang="en-US" sz="3600" dirty="0">
              <a:latin typeface="Garamond" panose="02020404030301010803" pitchFamily="18" charset="0"/>
            </a:endParaRPr>
          </a:p>
        </p:txBody>
      </p:sp>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7" name="Right Arrow 6"/>
          <p:cNvSpPr/>
          <p:nvPr/>
        </p:nvSpPr>
        <p:spPr>
          <a:xfrm>
            <a:off x="152400" y="249951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8" name="Right Arrow 7"/>
          <p:cNvSpPr/>
          <p:nvPr/>
        </p:nvSpPr>
        <p:spPr>
          <a:xfrm>
            <a:off x="152400" y="2926159"/>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9" name="Right Arrow 8"/>
          <p:cNvSpPr/>
          <p:nvPr/>
        </p:nvSpPr>
        <p:spPr>
          <a:xfrm>
            <a:off x="152400" y="393785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0" name="Right Arrow 9"/>
          <p:cNvSpPr/>
          <p:nvPr/>
        </p:nvSpPr>
        <p:spPr>
          <a:xfrm>
            <a:off x="1524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1" name="Right Arrow 10"/>
          <p:cNvSpPr/>
          <p:nvPr/>
        </p:nvSpPr>
        <p:spPr>
          <a:xfrm rot="10800000">
            <a:off x="8001000" y="416645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2" name="Slide Number Placeholder 11">
            <a:extLst>
              <a:ext uri="{FF2B5EF4-FFF2-40B4-BE49-F238E27FC236}">
                <a16:creationId xmlns="" xmlns:a16="http://schemas.microsoft.com/office/drawing/2014/main" id="{3CC8B62A-D541-4FC6-A99D-2418ECC04901}"/>
              </a:ext>
            </a:extLst>
          </p:cNvPr>
          <p:cNvSpPr>
            <a:spLocks noGrp="1"/>
          </p:cNvSpPr>
          <p:nvPr>
            <p:ph type="sldNum" sz="quarter" idx="12"/>
          </p:nvPr>
        </p:nvSpPr>
        <p:spPr/>
        <p:txBody>
          <a:bodyPr/>
          <a:lstStyle/>
          <a:p>
            <a:fld id="{97FBE726-DBFE-42C8-9E3A-ACED5DC5B2D0}" type="slidenum">
              <a:rPr lang="en-US" smtClean="0"/>
              <a:pPr/>
              <a:t>28</a:t>
            </a:fld>
            <a:endParaRPr lang="en-US" dirty="0"/>
          </a:p>
        </p:txBody>
      </p:sp>
    </p:spTree>
    <p:extLst>
      <p:ext uri="{BB962C8B-B14F-4D97-AF65-F5344CB8AC3E}">
        <p14:creationId xmlns:p14="http://schemas.microsoft.com/office/powerpoint/2010/main" val="3354516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Autofit/>
          </a:bodyPr>
          <a:lstStyle/>
          <a:p>
            <a:r>
              <a:rPr lang="en-US" sz="3600" b="1" dirty="0">
                <a:latin typeface="Garamond" pitchFamily="18" charset="0"/>
              </a:rPr>
              <a:t>Indiana Veteran Owned Small Business</a:t>
            </a:r>
            <a:endParaRPr lang="en-US" sz="3600" dirty="0">
              <a:latin typeface="Garamond" pitchFamily="18" charset="0"/>
            </a:endParaRPr>
          </a:p>
        </p:txBody>
      </p:sp>
      <p:sp>
        <p:nvSpPr>
          <p:cNvPr id="10" name="Rectangle 9"/>
          <p:cNvSpPr/>
          <p:nvPr/>
        </p:nvSpPr>
        <p:spPr>
          <a:xfrm>
            <a:off x="304800" y="1471697"/>
            <a:ext cx="8610600" cy="3705630"/>
          </a:xfrm>
          <a:prstGeom prst="rect">
            <a:avLst/>
          </a:prstGeom>
        </p:spPr>
        <p:txBody>
          <a:bodyPr wrap="square">
            <a:spAutoFit/>
          </a:bodyPr>
          <a:lstStyle/>
          <a:p>
            <a:pPr marL="115888" indent="-115888">
              <a:spcBef>
                <a:spcPct val="20000"/>
              </a:spcBef>
              <a:buFont typeface="Arial" pitchFamily="34" charset="0"/>
              <a:buChar char="•"/>
            </a:pPr>
            <a:r>
              <a:rPr lang="en-US" b="1" dirty="0">
                <a:latin typeface="Garamond" pitchFamily="18" charset="0"/>
              </a:rPr>
              <a:t>New Process - </a:t>
            </a:r>
            <a:r>
              <a:rPr lang="en-US" sz="1600" dirty="0">
                <a:latin typeface="Garamond" pitchFamily="18" charset="0"/>
              </a:rPr>
              <a:t>IVOSB scoring is conducted based on 5 points plus a possible 1 bonus point scale</a:t>
            </a:r>
          </a:p>
          <a:p>
            <a:pPr marL="234950" lvl="1"/>
            <a:r>
              <a:rPr lang="en-US" sz="1600" b="1" dirty="0">
                <a:latin typeface="Garamond" pitchFamily="18" charset="0"/>
              </a:rPr>
              <a:t>-</a:t>
            </a:r>
            <a:r>
              <a:rPr lang="en-US" sz="1600" dirty="0">
                <a:latin typeface="Garamond" pitchFamily="18" charset="0"/>
              </a:rPr>
              <a:t> IVOSB: Possible 5 points + 1 bonus point</a:t>
            </a:r>
          </a:p>
          <a:p>
            <a:pPr marL="234950" lvl="1"/>
            <a:endParaRPr lang="en-US" sz="1600" dirty="0">
              <a:latin typeface="Garamond" pitchFamily="18" charset="0"/>
            </a:endParaRPr>
          </a:p>
          <a:p>
            <a:pPr marL="115888" indent="-115888">
              <a:spcBef>
                <a:spcPct val="20000"/>
              </a:spcBef>
              <a:buFont typeface="Arial" pitchFamily="34" charset="0"/>
              <a:buChar char="•"/>
            </a:pPr>
            <a:r>
              <a:rPr lang="en-US" b="1" dirty="0">
                <a:latin typeface="Garamond" pitchFamily="18" charset="0"/>
              </a:rPr>
              <a:t>Professional Services Scoring Methodology:</a:t>
            </a:r>
          </a:p>
          <a:p>
            <a:pPr marL="346075" lvl="1" indent="-114300">
              <a:spcBef>
                <a:spcPct val="20000"/>
              </a:spcBef>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endParaRPr lang="en-US" sz="1600" dirty="0">
              <a:latin typeface="Garamond" pitchFamily="18" charset="0"/>
            </a:endParaRPr>
          </a:p>
          <a:p>
            <a:pPr marL="346075" lvl="1" indent="-114300">
              <a:spcBef>
                <a:spcPct val="20000"/>
              </a:spcBef>
            </a:pPr>
            <a:endParaRPr lang="en-US" sz="1600" dirty="0">
              <a:latin typeface="Garamond" pitchFamily="18" charset="0"/>
            </a:endParaRPr>
          </a:p>
          <a:p>
            <a:pPr marL="346075" lvl="1" indent="-114300">
              <a:spcBef>
                <a:spcPct val="20000"/>
              </a:spcBef>
              <a:buFont typeface="Calibri" pitchFamily="34" charset="0"/>
              <a:buChar char="-"/>
            </a:pPr>
            <a:r>
              <a:rPr lang="en-US" sz="1600" dirty="0">
                <a:latin typeface="Garamond"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600" dirty="0">
                <a:latin typeface="Garamond" pitchFamily="18" charset="0"/>
              </a:rPr>
              <a:t>The highest submission which exceeds the goal in each category will receive 5 points (5 points plus 1 bonus point). In case of a tie both firms will receive 6 points. </a:t>
            </a:r>
          </a:p>
          <a:p>
            <a:pPr marL="346075" lvl="1" indent="-114300">
              <a:spcBef>
                <a:spcPct val="20000"/>
              </a:spcBef>
              <a:buFont typeface="Calibri" pitchFamily="34" charset="0"/>
              <a:buChar char="-"/>
            </a:pPr>
            <a:endParaRPr lang="en-US" sz="1600" dirty="0">
              <a:latin typeface="Garamond" pitchFamily="18" charset="0"/>
            </a:endParaRPr>
          </a:p>
        </p:txBody>
      </p:sp>
      <p:graphicFrame>
        <p:nvGraphicFramePr>
          <p:cNvPr id="11" name="Table 10"/>
          <p:cNvGraphicFramePr>
            <a:graphicFrameLocks noGrp="1"/>
          </p:cNvGraphicFramePr>
          <p:nvPr>
            <p:extLst/>
          </p:nvPr>
        </p:nvGraphicFramePr>
        <p:xfrm>
          <a:off x="518160" y="2940708"/>
          <a:ext cx="3840480" cy="502920"/>
        </p:xfrm>
        <a:graphic>
          <a:graphicData uri="http://schemas.openxmlformats.org/drawingml/2006/table">
            <a:tbl>
              <a:tblPr firstRow="1" bandRow="1">
                <a:tableStyleId>{5C22544A-7EE6-4342-B048-85BDC9FD1C3A}</a:tableStyleId>
              </a:tblPr>
              <a:tblGrid>
                <a:gridCol w="548640">
                  <a:extLst>
                    <a:ext uri="{9D8B030D-6E8A-4147-A177-3AD203B41FA5}">
                      <a16:colId xmlns="" xmlns:a16="http://schemas.microsoft.com/office/drawing/2014/main" val="20000"/>
                    </a:ext>
                  </a:extLst>
                </a:gridCol>
                <a:gridCol w="548640">
                  <a:extLst>
                    <a:ext uri="{9D8B030D-6E8A-4147-A177-3AD203B41FA5}">
                      <a16:colId xmlns="" xmlns:a16="http://schemas.microsoft.com/office/drawing/2014/main" val="20001"/>
                    </a:ext>
                  </a:extLst>
                </a:gridCol>
                <a:gridCol w="548640">
                  <a:extLst>
                    <a:ext uri="{9D8B030D-6E8A-4147-A177-3AD203B41FA5}">
                      <a16:colId xmlns="" xmlns:a16="http://schemas.microsoft.com/office/drawing/2014/main" val="20002"/>
                    </a:ext>
                  </a:extLst>
                </a:gridCol>
                <a:gridCol w="548640">
                  <a:extLst>
                    <a:ext uri="{9D8B030D-6E8A-4147-A177-3AD203B41FA5}">
                      <a16:colId xmlns="" xmlns:a16="http://schemas.microsoft.com/office/drawing/2014/main" val="20003"/>
                    </a:ext>
                  </a:extLst>
                </a:gridCol>
                <a:gridCol w="548640">
                  <a:extLst>
                    <a:ext uri="{9D8B030D-6E8A-4147-A177-3AD203B41FA5}">
                      <a16:colId xmlns="" xmlns:a16="http://schemas.microsoft.com/office/drawing/2014/main" val="20004"/>
                    </a:ext>
                  </a:extLst>
                </a:gridCol>
                <a:gridCol w="548640">
                  <a:extLst>
                    <a:ext uri="{9D8B030D-6E8A-4147-A177-3AD203B41FA5}">
                      <a16:colId xmlns="" xmlns:a16="http://schemas.microsoft.com/office/drawing/2014/main" val="20005"/>
                    </a:ext>
                  </a:extLst>
                </a:gridCol>
                <a:gridCol w="548640">
                  <a:extLst>
                    <a:ext uri="{9D8B030D-6E8A-4147-A177-3AD203B41FA5}">
                      <a16:colId xmlns="" xmlns:a16="http://schemas.microsoft.com/office/drawing/2014/main" val="20006"/>
                    </a:ext>
                  </a:extLst>
                </a:gridCol>
              </a:tblGrid>
              <a:tr h="228600">
                <a:tc>
                  <a:txBody>
                    <a:bodyPr/>
                    <a:lstStyle/>
                    <a:p>
                      <a:pPr algn="ctr"/>
                      <a:r>
                        <a:rPr lang="en-US" sz="105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228600">
                <a:tc>
                  <a:txBody>
                    <a:bodyPr/>
                    <a:lstStyle/>
                    <a:p>
                      <a:pPr algn="ctr"/>
                      <a:r>
                        <a:rPr lang="en-US" sz="1050" dirty="0">
                          <a:solidFill>
                            <a:schemeClr val="tx1"/>
                          </a:solidFill>
                        </a:rPr>
                        <a:t>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bl>
          </a:graphicData>
        </a:graphic>
      </p:graphicFrame>
      <p:sp>
        <p:nvSpPr>
          <p:cNvPr id="3" name="Slide Number Placeholder 2">
            <a:extLst>
              <a:ext uri="{FF2B5EF4-FFF2-40B4-BE49-F238E27FC236}">
                <a16:creationId xmlns="" xmlns:a16="http://schemas.microsoft.com/office/drawing/2014/main" id="{6729F53E-AB22-4838-81B2-E2A3D1E1488D}"/>
              </a:ext>
            </a:extLst>
          </p:cNvPr>
          <p:cNvSpPr>
            <a:spLocks noGrp="1"/>
          </p:cNvSpPr>
          <p:nvPr>
            <p:ph type="sldNum" sz="quarter" idx="12"/>
          </p:nvPr>
        </p:nvSpPr>
        <p:spPr/>
        <p:txBody>
          <a:bodyPr/>
          <a:lstStyle/>
          <a:p>
            <a:fld id="{97FBE726-DBFE-42C8-9E3A-ACED5DC5B2D0}" type="slidenum">
              <a:rPr lang="en-US" smtClean="0"/>
              <a:pPr/>
              <a:t>29</a:t>
            </a:fld>
            <a:endParaRPr lang="en-US" dirty="0"/>
          </a:p>
        </p:txBody>
      </p:sp>
    </p:spTree>
    <p:extLst>
      <p:ext uri="{BB962C8B-B14F-4D97-AF65-F5344CB8AC3E}">
        <p14:creationId xmlns:p14="http://schemas.microsoft.com/office/powerpoint/2010/main" val="334270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 xmlns:a16="http://schemas.microsoft.com/office/drawing/2014/main"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Garamond" pitchFamily="18" charset="0"/>
              </a:rPr>
              <a:t>IDOA Subcontractor Scoring</a:t>
            </a:r>
            <a:endParaRPr lang="en-US" sz="3600" b="1" dirty="0">
              <a:latin typeface="Garamond" pitchFamily="18" charset="0"/>
            </a:endParaRP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a:t>
            </a:r>
            <a:r>
              <a:rPr lang="en-US" b="1" dirty="0" smtClean="0">
                <a:latin typeface="Garamond" pitchFamily="18" charset="0"/>
              </a:rPr>
              <a:t>MBE/WBE/IVOSB Scoring </a:t>
            </a:r>
            <a:r>
              <a:rPr lang="en-US" b="1" dirty="0">
                <a:latin typeface="Garamond" pitchFamily="18" charset="0"/>
              </a:rPr>
              <a:t>Example</a:t>
            </a:r>
          </a:p>
        </p:txBody>
      </p:sp>
      <p:graphicFrame>
        <p:nvGraphicFramePr>
          <p:cNvPr id="8" name="Table Placeholder 3"/>
          <p:cNvGraphicFramePr>
            <a:graphicFrameLocks/>
          </p:cNvGraphicFramePr>
          <p:nvPr>
            <p:extLst>
              <p:ext uri="{D42A27DB-BD31-4B8C-83A1-F6EECF244321}">
                <p14:modId xmlns:p14="http://schemas.microsoft.com/office/powerpoint/2010/main" val="2396340654"/>
              </p:ext>
            </p:extLst>
          </p:nvPr>
        </p:nvGraphicFramePr>
        <p:xfrm>
          <a:off x="457200" y="2438400"/>
          <a:ext cx="8229600" cy="2225040"/>
        </p:xfrm>
        <a:graphic>
          <a:graphicData uri="http://schemas.openxmlformats.org/drawingml/2006/table">
            <a:tbl>
              <a:tblPr firstRow="1" bandRow="1">
                <a:tableStyleId>{5C22544A-7EE6-4342-B048-85BDC9FD1C3A}</a:tableStyleId>
              </a:tblPr>
              <a:tblGrid>
                <a:gridCol w="1028700">
                  <a:extLst>
                    <a:ext uri="{9D8B030D-6E8A-4147-A177-3AD203B41FA5}">
                      <a16:colId xmlns="" xmlns:a16="http://schemas.microsoft.com/office/drawing/2014/main" val="20000"/>
                    </a:ext>
                  </a:extLst>
                </a:gridCol>
                <a:gridCol w="1028700">
                  <a:extLst>
                    <a:ext uri="{9D8B030D-6E8A-4147-A177-3AD203B41FA5}">
                      <a16:colId xmlns="" xmlns:a16="http://schemas.microsoft.com/office/drawing/2014/main" val="20001"/>
                    </a:ext>
                  </a:extLst>
                </a:gridCol>
                <a:gridCol w="1028700">
                  <a:extLst>
                    <a:ext uri="{9D8B030D-6E8A-4147-A177-3AD203B41FA5}">
                      <a16:colId xmlns="" xmlns:a16="http://schemas.microsoft.com/office/drawing/2014/main" val="20002"/>
                    </a:ext>
                  </a:extLst>
                </a:gridCol>
                <a:gridCol w="1028700">
                  <a:extLst>
                    <a:ext uri="{9D8B030D-6E8A-4147-A177-3AD203B41FA5}">
                      <a16:colId xmlns="" xmlns:a16="http://schemas.microsoft.com/office/drawing/2014/main" val="20003"/>
                    </a:ext>
                  </a:extLst>
                </a:gridCol>
                <a:gridCol w="1028700">
                  <a:extLst>
                    <a:ext uri="{9D8B030D-6E8A-4147-A177-3AD203B41FA5}">
                      <a16:colId xmlns="" xmlns:a16="http://schemas.microsoft.com/office/drawing/2014/main" val="20004"/>
                    </a:ext>
                  </a:extLst>
                </a:gridCol>
                <a:gridCol w="1028700"/>
                <a:gridCol w="1028700"/>
                <a:gridCol w="1028700">
                  <a:extLst>
                    <a:ext uri="{9D8B030D-6E8A-4147-A177-3AD203B41FA5}">
                      <a16:colId xmlns="" xmlns:a16="http://schemas.microsoft.com/office/drawing/2014/main" val="20005"/>
                    </a:ext>
                  </a:extLst>
                </a:gridCol>
              </a:tblGrid>
              <a:tr h="370840">
                <a:tc>
                  <a:txBody>
                    <a:bodyPr/>
                    <a:lstStyle/>
                    <a:p>
                      <a:pPr algn="ctr"/>
                      <a:r>
                        <a:rPr lang="en-US" sz="1600" dirty="0">
                          <a:solidFill>
                            <a:schemeClr val="tx1"/>
                          </a:solidFill>
                        </a:rPr>
                        <a:t>Bidder</a:t>
                      </a:r>
                    </a:p>
                  </a:txBody>
                  <a:tcPr>
                    <a:solidFill>
                      <a:schemeClr val="bg1">
                        <a:lumMod val="85000"/>
                      </a:schemeClr>
                    </a:solidFill>
                  </a:tcPr>
                </a:tc>
                <a:tc>
                  <a:txBody>
                    <a:bodyPr/>
                    <a:lstStyle/>
                    <a:p>
                      <a:pPr algn="ctr"/>
                      <a:r>
                        <a:rPr lang="en-US" sz="1600" dirty="0">
                          <a:solidFill>
                            <a:schemeClr val="tx1"/>
                          </a:solidFill>
                        </a:rPr>
                        <a:t>MBE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WBE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smtClean="0">
                          <a:solidFill>
                            <a:schemeClr val="tx1"/>
                          </a:solidFill>
                        </a:rPr>
                        <a:t>IVOSB %</a:t>
                      </a:r>
                      <a:endParaRPr lang="en-US" sz="1600" dirty="0">
                        <a:solidFill>
                          <a:schemeClr val="tx1"/>
                        </a:solidFill>
                      </a:endParaRPr>
                    </a:p>
                  </a:txBody>
                  <a:tcPr>
                    <a:solidFill>
                      <a:schemeClr val="bg1">
                        <a:lumMod val="85000"/>
                      </a:schemeClr>
                    </a:solidFill>
                  </a:tcPr>
                </a:tc>
                <a:tc>
                  <a:txBody>
                    <a:bodyPr/>
                    <a:lstStyle/>
                    <a:p>
                      <a:pPr algn="ctr"/>
                      <a:r>
                        <a:rPr lang="en-US" sz="1600" dirty="0" smtClean="0">
                          <a:solidFill>
                            <a:schemeClr val="tx1"/>
                          </a:solidFill>
                        </a:rPr>
                        <a:t>Pts.</a:t>
                      </a:r>
                      <a:endParaRPr lang="en-US" sz="1600" dirty="0">
                        <a:solidFill>
                          <a:schemeClr val="tx1"/>
                        </a:solidFill>
                      </a:endParaRPr>
                    </a:p>
                  </a:txBody>
                  <a:tcPr>
                    <a:solidFill>
                      <a:schemeClr val="bg1">
                        <a:lumMod val="85000"/>
                      </a:schemeClr>
                    </a:solidFill>
                  </a:tcPr>
                </a:tc>
                <a:tc>
                  <a:txBody>
                    <a:bodyPr/>
                    <a:lstStyle/>
                    <a:p>
                      <a:pPr algn="ctr"/>
                      <a:r>
                        <a:rPr lang="en-US" sz="1600" dirty="0">
                          <a:solidFill>
                            <a:schemeClr val="tx1"/>
                          </a:solidFill>
                        </a:rPr>
                        <a:t>Total Pts.</a:t>
                      </a:r>
                    </a:p>
                  </a:txBody>
                  <a:tcPr>
                    <a:solidFill>
                      <a:schemeClr val="bg1">
                        <a:lumMod val="85000"/>
                      </a:schemeClr>
                    </a:solidFill>
                  </a:tcPr>
                </a:tc>
                <a:extLst>
                  <a:ext uri="{0D108BD9-81ED-4DB2-BD59-A6C34878D82A}">
                    <a16:rowId xmlns="" xmlns:a16="http://schemas.microsoft.com/office/drawing/2014/main"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3.50%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6</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17.00</a:t>
                      </a:r>
                    </a:p>
                  </a:txBody>
                  <a:tcPr marL="9525" marR="9525" marT="9525" marB="0" anchor="ctr">
                    <a:solidFill>
                      <a:schemeClr val="bg1">
                        <a:lumMod val="85000"/>
                      </a:schemeClr>
                    </a:solidFill>
                  </a:tcPr>
                </a:tc>
                <a:extLst>
                  <a:ext uri="{0D108BD9-81ED-4DB2-BD59-A6C34878D82A}">
                    <a16:rowId xmlns="" xmlns:a16="http://schemas.microsoft.com/office/drawing/2014/main"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1.80%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9.25</a:t>
                      </a:r>
                    </a:p>
                  </a:txBody>
                  <a:tcPr marL="9525" marR="9525" marT="9525" marB="0" anchor="ctr">
                    <a:solidFill>
                      <a:schemeClr val="bg1">
                        <a:lumMod val="85000"/>
                      </a:schemeClr>
                    </a:solidFill>
                  </a:tcPr>
                </a:tc>
                <a:extLst>
                  <a:ext uri="{0D108BD9-81ED-4DB2-BD59-A6C34878D82A}">
                    <a16:rowId xmlns="" xmlns:a16="http://schemas.microsoft.com/office/drawing/2014/main"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5</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15.00</a:t>
                      </a:r>
                    </a:p>
                  </a:txBody>
                  <a:tcPr marL="9525" marR="9525" marT="9525" marB="0" anchor="ctr">
                    <a:solidFill>
                      <a:schemeClr val="bg1">
                        <a:lumMod val="85000"/>
                      </a:schemeClr>
                    </a:solidFill>
                  </a:tcPr>
                </a:tc>
                <a:extLst>
                  <a:ext uri="{0D108BD9-81ED-4DB2-BD59-A6C34878D82A}">
                    <a16:rowId xmlns="" xmlns:a16="http://schemas.microsoft.com/office/drawing/2014/main"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0.60%</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7.00</a:t>
                      </a:r>
                    </a:p>
                  </a:txBody>
                  <a:tcPr marL="9525" marR="9525" marT="9525" marB="0" anchor="ctr">
                    <a:solidFill>
                      <a:schemeClr val="bg1">
                        <a:lumMod val="85000"/>
                      </a:schemeClr>
                    </a:solidFill>
                  </a:tcPr>
                </a:tc>
                <a:extLst>
                  <a:ext uri="{0D108BD9-81ED-4DB2-BD59-A6C34878D82A}">
                    <a16:rowId xmlns="" xmlns:a16="http://schemas.microsoft.com/office/drawing/2014/main"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0.00%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extLst>
                  <a:ext uri="{0D108BD9-81ED-4DB2-BD59-A6C34878D82A}">
                    <a16:rowId xmlns="" xmlns:a16="http://schemas.microsoft.com/office/drawing/2014/main" val="10005"/>
                  </a:ext>
                </a:extLst>
              </a:tr>
            </a:tbl>
          </a:graphicData>
        </a:graphic>
      </p:graphicFrame>
      <p:sp>
        <p:nvSpPr>
          <p:cNvPr id="3" name="Slide Number Placeholder 2">
            <a:extLst>
              <a:ext uri="{FF2B5EF4-FFF2-40B4-BE49-F238E27FC236}">
                <a16:creationId xmlns="" xmlns:a16="http://schemas.microsoft.com/office/drawing/2014/main" id="{BBEB1A5B-FC45-4DA1-A6C4-67C261E329F9}"/>
              </a:ext>
            </a:extLst>
          </p:cNvPr>
          <p:cNvSpPr>
            <a:spLocks noGrp="1"/>
          </p:cNvSpPr>
          <p:nvPr>
            <p:ph type="sldNum" sz="quarter" idx="12"/>
          </p:nvPr>
        </p:nvSpPr>
        <p:spPr/>
        <p:txBody>
          <a:bodyPr/>
          <a:lstStyle/>
          <a:p>
            <a:fld id="{97FBE726-DBFE-42C8-9E3A-ACED5DC5B2D0}" type="slidenum">
              <a:rPr lang="en-US" smtClean="0"/>
              <a:pPr/>
              <a:t>30</a:t>
            </a:fld>
            <a:endParaRPr lang="en-US" dirty="0"/>
          </a:p>
        </p:txBody>
      </p:sp>
    </p:spTree>
    <p:extLst>
      <p:ext uri="{BB962C8B-B14F-4D97-AF65-F5344CB8AC3E}">
        <p14:creationId xmlns:p14="http://schemas.microsoft.com/office/powerpoint/2010/main" val="2671162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a:t>
            </a:r>
            <a:r>
              <a:rPr lang="en-US" sz="1650" i="0" dirty="0" smtClean="0">
                <a:latin typeface="Garamond" panose="02020404030301010803" pitchFamily="18" charset="0"/>
              </a:rPr>
              <a:t>Division of Supplier Diversity</a:t>
            </a:r>
            <a:endParaRPr lang="en-US" sz="1650" i="0" dirty="0">
              <a:latin typeface="Garamond" panose="02020404030301010803" pitchFamily="18" charset="0"/>
            </a:endParaRP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 xmlns:a16="http://schemas.microsoft.com/office/drawing/2014/main"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Garamond" panose="02020404030301010803" pitchFamily="18" charset="0"/>
              </a:rPr>
              <a:t>Subcontractor Compliance</a:t>
            </a:r>
            <a:endParaRPr lang="en-US" sz="3600" b="1" dirty="0">
              <a:latin typeface="Garamond" panose="02020404030301010803" pitchFamily="18" charset="0"/>
            </a:endParaRPr>
          </a:p>
        </p:txBody>
      </p:sp>
      <p:sp>
        <p:nvSpPr>
          <p:cNvPr id="3" name="Slide Number Placeholder 2">
            <a:extLst>
              <a:ext uri="{FF2B5EF4-FFF2-40B4-BE49-F238E27FC236}">
                <a16:creationId xmlns="" xmlns:a16="http://schemas.microsoft.com/office/drawing/2014/main" id="{D53CBF48-6083-44B3-B416-5F717F712C11}"/>
              </a:ext>
            </a:extLst>
          </p:cNvPr>
          <p:cNvSpPr>
            <a:spLocks noGrp="1"/>
          </p:cNvSpPr>
          <p:nvPr>
            <p:ph type="sldNum" sz="quarter" idx="12"/>
          </p:nvPr>
        </p:nvSpPr>
        <p:spPr/>
        <p:txBody>
          <a:bodyPr/>
          <a:lstStyle/>
          <a:p>
            <a:fld id="{97FBE726-DBFE-42C8-9E3A-ACED5DC5B2D0}" type="slidenum">
              <a:rPr lang="en-US" smtClean="0"/>
              <a:pPr/>
              <a:t>31</a:t>
            </a:fld>
            <a:endParaRPr lang="en-US" dirty="0"/>
          </a:p>
        </p:txBody>
      </p:sp>
    </p:spTree>
    <p:extLst>
      <p:ext uri="{BB962C8B-B14F-4D97-AF65-F5344CB8AC3E}">
        <p14:creationId xmlns:p14="http://schemas.microsoft.com/office/powerpoint/2010/main" val="1536336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Garamond" pitchFamily="18" charset="0"/>
              </a:rPr>
              <a:t>Additional Information</a:t>
            </a:r>
            <a:endParaRPr lang="en-US" b="1" dirty="0">
              <a:latin typeface="Garamond" pitchFamily="18" charset="0"/>
            </a:endParaRPr>
          </a:p>
        </p:txBody>
      </p:sp>
      <p:sp>
        <p:nvSpPr>
          <p:cNvPr id="7" name="Content Placeholder 2"/>
          <p:cNvSpPr>
            <a:spLocks noGrp="1"/>
          </p:cNvSpPr>
          <p:nvPr>
            <p:ph idx="1"/>
          </p:nvPr>
        </p:nvSpPr>
        <p:spPr>
          <a:xfrm>
            <a:off x="152400" y="1066800"/>
            <a:ext cx="8763000" cy="4419600"/>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smtClean="0">
                <a:latin typeface="Garamond" pitchFamily="18" charset="0"/>
                <a:hlinkClick r:id="rId10"/>
              </a:rPr>
              <a:t>http</a:t>
            </a:r>
            <a:r>
              <a:rPr lang="en-US" sz="1600" b="1" dirty="0">
                <a:latin typeface="Garamond" pitchFamily="18" charset="0"/>
                <a:hlinkClick r:id="rId10"/>
              </a:rPr>
              <a:t>://www.in.gov/idoa/2862.htm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p:txBody>
      </p:sp>
      <p:sp>
        <p:nvSpPr>
          <p:cNvPr id="3" name="Slide Number Placeholder 2">
            <a:extLst>
              <a:ext uri="{FF2B5EF4-FFF2-40B4-BE49-F238E27FC236}">
                <a16:creationId xmlns="" xmlns:a16="http://schemas.microsoft.com/office/drawing/2014/main" id="{A7DECD48-46F0-43F3-997A-AC819B9A9C19}"/>
              </a:ext>
            </a:extLst>
          </p:cNvPr>
          <p:cNvSpPr>
            <a:spLocks noGrp="1"/>
          </p:cNvSpPr>
          <p:nvPr>
            <p:ph type="sldNum" sz="quarter" idx="12"/>
          </p:nvPr>
        </p:nvSpPr>
        <p:spPr/>
        <p:txBody>
          <a:bodyPr/>
          <a:lstStyle/>
          <a:p>
            <a:fld id="{97FBE726-DBFE-42C8-9E3A-ACED5DC5B2D0}" type="slidenum">
              <a:rPr lang="en-US" smtClean="0"/>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 xmlns:a16="http://schemas.microsoft.com/office/drawing/2014/main" id="{B4E0FEE8-2FFA-473E-A903-F08C87ACF440}"/>
              </a:ext>
            </a:extLst>
          </p:cNvPr>
          <p:cNvSpPr>
            <a:spLocks noGrp="1"/>
          </p:cNvSpPr>
          <p:nvPr>
            <p:ph type="sldNum" sz="quarter" idx="12"/>
          </p:nvPr>
        </p:nvSpPr>
        <p:spPr/>
        <p:txBody>
          <a:bodyPr/>
          <a:lstStyle/>
          <a:p>
            <a:fld id="{97FBE726-DBFE-42C8-9E3A-ACED5DC5B2D0}"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a:t>
            </a:r>
            <a:r>
              <a:rPr kumimoji="0" lang="en-US" sz="6000" b="1" i="0" u="none" strike="noStrike" kern="1200" cap="none" spc="0" normalizeH="0" baseline="0" noProof="0" dirty="0" smtClean="0">
                <a:ln>
                  <a:noFill/>
                </a:ln>
                <a:solidFill>
                  <a:schemeClr val="tx1"/>
                </a:solidFill>
                <a:effectLst/>
                <a:uLnTx/>
                <a:uFillTx/>
                <a:latin typeface="Garamond" pitchFamily="18" charset="0"/>
              </a:rPr>
              <a:t>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60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effectLst/>
                <a:uLnTx/>
                <a:uFillTx/>
                <a:latin typeface="Garamond" pitchFamily="18" charset="0"/>
              </a:rPr>
              <a:t>Teresa</a:t>
            </a:r>
            <a:r>
              <a:rPr kumimoji="0" lang="en-US" sz="2400" b="1" i="0" u="none" strike="noStrike" kern="1200" cap="none" spc="0" normalizeH="0" noProof="0" dirty="0" smtClean="0">
                <a:ln>
                  <a:noFill/>
                </a:ln>
                <a:effectLst/>
                <a:uLnTx/>
                <a:uFillTx/>
                <a:latin typeface="Garamond" pitchFamily="18" charset="0"/>
              </a:rPr>
              <a:t> Deaton-Reese</a:t>
            </a:r>
            <a:endParaRPr kumimoji="0" lang="en-US" sz="24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noProof="0" dirty="0" smtClean="0">
                <a:latin typeface="Garamond" pitchFamily="18" charset="0"/>
              </a:rPr>
              <a:t>tdeaton</a:t>
            </a:r>
            <a:r>
              <a:rPr kumimoji="0" lang="en-US" sz="2400" b="1" i="0" u="none" strike="noStrike" kern="1200" cap="none" spc="0" normalizeH="0" baseline="0" noProof="0" dirty="0" smtClean="0">
                <a:ln>
                  <a:noFill/>
                </a:ln>
                <a:effectLst/>
                <a:uLnTx/>
                <a:uFillTx/>
                <a:latin typeface="Garamond" pitchFamily="18" charset="0"/>
              </a:rPr>
              <a:t>@idoa.IN.gov</a:t>
            </a:r>
            <a:endParaRPr kumimoji="0" lang="en-US" sz="2400" b="1" i="0" u="none" strike="noStrike" kern="1200" cap="none" spc="0" normalizeH="0" baseline="0" noProof="0" dirty="0">
              <a:ln>
                <a:noFill/>
              </a:ln>
              <a:effectLst/>
              <a:uLnTx/>
              <a:uFillTx/>
              <a:latin typeface="Garamond" pitchFamily="18" charset="0"/>
            </a:endParaRPr>
          </a:p>
        </p:txBody>
      </p:sp>
      <p:sp>
        <p:nvSpPr>
          <p:cNvPr id="3" name="Slide Number Placeholder 2">
            <a:extLst>
              <a:ext uri="{FF2B5EF4-FFF2-40B4-BE49-F238E27FC236}">
                <a16:creationId xmlns="" xmlns:a16="http://schemas.microsoft.com/office/drawing/2014/main" id="{908B2365-BEAA-4179-A40D-2BD5C8B84434}"/>
              </a:ext>
            </a:extLst>
          </p:cNvPr>
          <p:cNvSpPr>
            <a:spLocks noGrp="1"/>
          </p:cNvSpPr>
          <p:nvPr>
            <p:ph type="sldNum" sz="quarter" idx="12"/>
          </p:nvPr>
        </p:nvSpPr>
        <p:spPr/>
        <p:txBody>
          <a:bodyPr/>
          <a:lstStyle/>
          <a:p>
            <a:fld id="{97FBE726-DBFE-42C8-9E3A-ACED5DC5B2D0}" type="slidenum">
              <a:rPr lang="en-US" smtClean="0"/>
              <a:pPr/>
              <a:t>34</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56276"/>
            <a:ext cx="8229600" cy="4525963"/>
          </a:xfrm>
        </p:spPr>
        <p:txBody>
          <a:bodyPr>
            <a:noAutofit/>
          </a:bodyPr>
          <a:lstStyle/>
          <a:p>
            <a:endParaRPr lang="en-US" sz="2400" dirty="0"/>
          </a:p>
          <a:p>
            <a:pPr marL="0" indent="0">
              <a:buNone/>
            </a:pPr>
            <a:r>
              <a:rPr lang="en-US" sz="2400" dirty="0"/>
              <a:t>The purpose of this RFP is to select a vendor that can satisfy the State’s need for Incontinence, Ostomy and Urological Supplies. It is the intent of Indiana Family and Social Services Administration (FSSA) to contract with a vendor that provides quality Incontinence, Ostomy and Urological Supplies for fee-for-service Indiana Health Coverage Plan (IHCP) members who are not enrolled in Hoosier </a:t>
            </a:r>
            <a:r>
              <a:rPr lang="en-US" sz="2400" dirty="0" err="1"/>
              <a:t>Healthwise</a:t>
            </a:r>
            <a:r>
              <a:rPr lang="en-US" sz="2400" dirty="0"/>
              <a:t> or the Healthy Indiana Plan.</a:t>
            </a:r>
          </a:p>
          <a:p>
            <a:pPr marL="0" indent="0">
              <a:buNone/>
            </a:pPr>
            <a:endParaRPr lang="en-US" sz="2400" dirty="0"/>
          </a:p>
          <a:p>
            <a:endParaRPr lang="en-US" sz="2400" dirty="0">
              <a:latin typeface="Garamond" panose="02020404030301010803"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 xmlns:a16="http://schemas.microsoft.com/office/drawing/2014/main"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2148280"/>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a:t>
            </a:r>
            <a:r>
              <a:rPr lang="en-US" sz="2400" dirty="0" smtClean="0">
                <a:latin typeface="Garamond" pitchFamily="18" charset="0"/>
              </a:rPr>
              <a:t>four (4) </a:t>
            </a:r>
            <a:r>
              <a:rPr lang="en-US" sz="2400" dirty="0">
                <a:latin typeface="Garamond" pitchFamily="18" charset="0"/>
              </a:rPr>
              <a:t>years. There may be </a:t>
            </a:r>
            <a:r>
              <a:rPr lang="en-US" sz="2400" dirty="0" smtClean="0">
                <a:latin typeface="Garamond" pitchFamily="18" charset="0"/>
              </a:rPr>
              <a:t>two</a:t>
            </a:r>
            <a:r>
              <a:rPr lang="en-US" sz="2400" dirty="0" smtClean="0">
                <a:latin typeface="Garamond" pitchFamily="18" charset="0"/>
              </a:rPr>
              <a:t> (2) </a:t>
            </a:r>
            <a:r>
              <a:rPr lang="en-US" sz="2400" dirty="0">
                <a:latin typeface="Garamond" pitchFamily="18" charset="0"/>
              </a:rPr>
              <a:t>one-year renewals for a total of </a:t>
            </a:r>
            <a:r>
              <a:rPr lang="en-US" sz="2400" dirty="0" smtClean="0">
                <a:latin typeface="Garamond" pitchFamily="18" charset="0"/>
              </a:rPr>
              <a:t>six</a:t>
            </a:r>
            <a:r>
              <a:rPr lang="en-US" sz="2400" dirty="0" smtClean="0">
                <a:latin typeface="Garamond" pitchFamily="18" charset="0"/>
              </a:rPr>
              <a:t> (6) </a:t>
            </a:r>
            <a:r>
              <a:rPr lang="en-US" sz="2400" dirty="0">
                <a:latin typeface="Garamond" pitchFamily="18" charset="0"/>
              </a:rPr>
              <a:t>years at the State’s option.</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 xmlns:a16="http://schemas.microsoft.com/office/drawing/2014/main"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11820349"/>
              </p:ext>
            </p:extLst>
          </p:nvPr>
        </p:nvGraphicFramePr>
        <p:xfrm>
          <a:off x="228600" y="946959"/>
          <a:ext cx="8686800" cy="4051761"/>
        </p:xfrm>
        <a:graphic>
          <a:graphicData uri="http://schemas.openxmlformats.org/drawingml/2006/table">
            <a:tbl>
              <a:tblPr/>
              <a:tblGrid>
                <a:gridCol w="4419600">
                  <a:extLst>
                    <a:ext uri="{9D8B030D-6E8A-4147-A177-3AD203B41FA5}">
                      <a16:colId xmlns="" xmlns:a16="http://schemas.microsoft.com/office/drawing/2014/main" val="20000"/>
                    </a:ext>
                  </a:extLst>
                </a:gridCol>
                <a:gridCol w="4267200">
                  <a:extLst>
                    <a:ext uri="{9D8B030D-6E8A-4147-A177-3AD203B41FA5}">
                      <a16:colId xmlns="" xmlns:a16="http://schemas.microsoft.com/office/drawing/2014/main"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April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26,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May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8,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May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9,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04800">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May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15, </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May</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 </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29</a:t>
                      </a: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 </a:t>
                      </a:r>
                      <a:r>
                        <a:rPr lang="en-US" sz="1600" dirty="0">
                          <a:effectLst/>
                          <a:latin typeface="Garamond" panose="02020404030301010803" pitchFamily="18" charset="0"/>
                          <a:ea typeface="Times New Roman" panose="02020603050405020304" pitchFamily="18" charset="0"/>
                          <a:cs typeface="Calibri" panose="020F0502020204030204" pitchFamily="34" charset="0"/>
                        </a:rPr>
                        <a:t>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 xmlns:a16="http://schemas.microsoft.com/office/drawing/2014/main" val="10006"/>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97874">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 xmlns:a16="http://schemas.microsoft.com/office/drawing/2014/main"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endParaRPr lang="en-US" sz="2700" b="1" dirty="0">
              <a:latin typeface="Garamond" panose="02020404030301010803" pitchFamily="18" charset="0"/>
            </a:endParaRPr>
          </a:p>
        </p:txBody>
      </p:sp>
      <p:sp>
        <p:nvSpPr>
          <p:cNvPr id="3" name="Content Placeholder 2">
            <a:extLst>
              <a:ext uri="{FF2B5EF4-FFF2-40B4-BE49-F238E27FC236}">
                <a16:creationId xmlns="" xmlns:a16="http://schemas.microsoft.com/office/drawing/2014/main" id="{6D61F65E-0DBB-44E1-8A9F-9A173F964766}"/>
              </a:ext>
            </a:extLst>
          </p:cNvPr>
          <p:cNvSpPr>
            <a:spLocks noGrp="1"/>
          </p:cNvSpPr>
          <p:nvPr>
            <p:ph idx="1"/>
          </p:nvPr>
        </p:nvSpPr>
        <p:spPr>
          <a:xfrm>
            <a:off x="385763" y="1452753"/>
            <a:ext cx="8382000" cy="4191000"/>
          </a:xfrm>
        </p:spPr>
        <p:txBody>
          <a:bodyPr>
            <a:normAutofit fontScale="25000" lnSpcReduction="20000"/>
          </a:bodyPr>
          <a:lstStyle/>
          <a:p>
            <a:pPr lvl="0"/>
            <a:r>
              <a:rPr lang="en-US" sz="6600" dirty="0"/>
              <a:t>The Contractor shall provide incontinence, urological, and ostomy supplies to fee-for-service Medicaid members, to be delivered to member’s homes according to the standards elsewhere in this scope of work. The Contractor will not serve members enrolled in Hoosier Care Connect, Hoosier </a:t>
            </a:r>
            <a:r>
              <a:rPr lang="en-US" sz="6600" dirty="0" err="1"/>
              <a:t>Healthwise</a:t>
            </a:r>
            <a:r>
              <a:rPr lang="en-US" sz="6600" dirty="0"/>
              <a:t> or the Healthy Indiana Plan. </a:t>
            </a:r>
          </a:p>
          <a:p>
            <a:pPr lvl="0"/>
            <a:r>
              <a:rPr lang="en-US" sz="6600" dirty="0"/>
              <a:t>Throughout the term of this contract, the Contractor shall offer at least three different brands of products for each HCPCS code listed on Attachment E, Cost Proposal. </a:t>
            </a:r>
          </a:p>
          <a:p>
            <a:pPr lvl="0"/>
            <a:r>
              <a:rPr lang="en-US" sz="6600" dirty="0"/>
              <a:t>The Contractor is responsible for ensuring that members with a valid prescription for covered products receive a product that meets the member’s medical needs.</a:t>
            </a:r>
          </a:p>
          <a:p>
            <a:pPr lvl="0"/>
            <a:r>
              <a:rPr lang="en-US" sz="6600" dirty="0"/>
              <a:t>The Contractor shall accept all orders of covered products it receives from eligible members. The Contractor shall not attempt to direct members to other IHCP providers in order to fulfill part of or all of an order, unless it is in the member’s best interest to do so. “Cherry picking” and directing members to other providers for low-margin products is unacceptable, and may result in non-compliance remedies as described below.</a:t>
            </a:r>
          </a:p>
          <a:p>
            <a:pPr lvl="0"/>
            <a:r>
              <a:rPr lang="en-US" sz="6600" dirty="0"/>
              <a:t>If the Contractor receives complaints from members about product quality, the Contractor shall provide a replacement product to the member at or below the price of the unsatisfactory product.     </a:t>
            </a:r>
          </a:p>
          <a:p>
            <a:endParaRPr lang="en-US" sz="6600" dirty="0">
              <a:latin typeface="Garamond" panose="02020404030301010803" pitchFamily="18" charset="0"/>
            </a:endParaRPr>
          </a:p>
        </p:txBody>
      </p:sp>
      <p:pic>
        <p:nvPicPr>
          <p:cNvPr id="4" name="Picture 3" descr="IDOA-logobluecenter.gif">
            <a:extLst>
              <a:ext uri="{FF2B5EF4-FFF2-40B4-BE49-F238E27FC236}">
                <a16:creationId xmlns="" xmlns:a16="http://schemas.microsoft.com/office/drawing/2014/main"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 xmlns:a16="http://schemas.microsoft.com/office/drawing/2014/main"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 xmlns:a16="http://schemas.microsoft.com/office/drawing/2014/main" id="{5C6E037F-C487-4D4E-8C57-8FDE9A172585}"/>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a:t>
            </a:r>
            <a:r>
              <a:rPr lang="en-US" sz="2400" dirty="0">
                <a:latin typeface="Garamond" pitchFamily="18" charset="0"/>
              </a:rPr>
              <a:t>F</a:t>
            </a:r>
            <a:r>
              <a:rPr lang="en-US" sz="2400" dirty="0" smtClean="0">
                <a:latin typeface="Garamond" pitchFamily="18" charset="0"/>
              </a:rPr>
              <a:t>)</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fontScale="92500" lnSpcReduction="10000"/>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The Respondent must include a list of at least three (3) clients for whom the Respondent has performed similar services.</a:t>
            </a:r>
          </a:p>
        </p:txBody>
      </p:sp>
      <p:sp>
        <p:nvSpPr>
          <p:cNvPr id="3" name="Slide Number Placeholder 2">
            <a:extLst>
              <a:ext uri="{FF2B5EF4-FFF2-40B4-BE49-F238E27FC236}">
                <a16:creationId xmlns="" xmlns:a16="http://schemas.microsoft.com/office/drawing/2014/main" id="{37BE16C1-250A-4733-BED8-64290E816E3D}"/>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a:t>
            </a:r>
            <a:r>
              <a:rPr lang="en-US" sz="2400" dirty="0">
                <a:latin typeface="Garamond" pitchFamily="18" charset="0"/>
              </a:rPr>
              <a:t>H</a:t>
            </a:r>
            <a:r>
              <a:rPr lang="en-US" sz="2400" dirty="0" smtClean="0">
                <a:latin typeface="Garamond" pitchFamily="18" charset="0"/>
              </a:rPr>
              <a:t>)</a:t>
            </a:r>
            <a:endParaRPr lang="en-US" sz="2400" dirty="0">
              <a:latin typeface="Garamond" pitchFamily="18" charset="0"/>
            </a:endParaRPr>
          </a:p>
        </p:txBody>
      </p:sp>
      <p:sp>
        <p:nvSpPr>
          <p:cNvPr id="7" name="Rectangle 3"/>
          <p:cNvSpPr>
            <a:spLocks noGrp="1" noChangeArrowheads="1"/>
          </p:cNvSpPr>
          <p:nvPr>
            <p:ph idx="1"/>
          </p:nvPr>
        </p:nvSpPr>
        <p:spPr>
          <a:xfrm>
            <a:off x="457200" y="1380125"/>
            <a:ext cx="8229600" cy="4258676"/>
          </a:xfrm>
        </p:spPr>
        <p:txBody>
          <a:bodyPr>
            <a:normAutofit fontScale="92500" lnSpcReduction="10000"/>
          </a:bodyPr>
          <a:lstStyle/>
          <a:p>
            <a:pPr eaLnBrk="1" hangingPunct="1"/>
            <a:r>
              <a:rPr lang="en-US" sz="2400" dirty="0">
                <a:latin typeface="Garamond" pitchFamily="18" charset="0"/>
              </a:rPr>
              <a:t>Please answer all questions in the Template we have provided for you. Your response should follow the structure listed in the Technical Proposal Instructions.</a:t>
            </a:r>
          </a:p>
          <a:p>
            <a:pPr eaLnBrk="1" hangingPunct="1"/>
            <a:endParaRPr lang="en-US" sz="2400" dirty="0">
              <a:latin typeface="Garamond" pitchFamily="18" charset="0"/>
            </a:endParaRPr>
          </a:p>
          <a:p>
            <a:r>
              <a:rPr lang="en-US" sz="24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endParaRPr lang="en-US" sz="2400" dirty="0">
              <a:latin typeface="Garamond" pitchFamily="18" charset="0"/>
            </a:endParaRPr>
          </a:p>
          <a:p>
            <a:r>
              <a:rPr lang="en-US" sz="2400" dirty="0">
                <a:latin typeface="Garamond" pitchFamily="18" charset="0"/>
              </a:rPr>
              <a:t>Respondents are discouraged from simply repeating language from the RFP as evidence of an understanding or capability.</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
        <p:nvSpPr>
          <p:cNvPr id="3" name="Slide Number Placeholder 2">
            <a:extLst>
              <a:ext uri="{FF2B5EF4-FFF2-40B4-BE49-F238E27FC236}">
                <a16:creationId xmlns="" xmlns:a16="http://schemas.microsoft.com/office/drawing/2014/main" id="{587F6340-88CA-4F46-83E3-67F2D8AEAC48}"/>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912</TotalTime>
  <Words>2183</Words>
  <Application>Microsoft Office PowerPoint</Application>
  <PresentationFormat>On-screen Show (4:3)</PresentationFormat>
  <Paragraphs>395</Paragraphs>
  <Slides>34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Courier</vt:lpstr>
      <vt:lpstr>Garamond</vt:lpstr>
      <vt:lpstr>Times New Roman</vt:lpstr>
      <vt:lpstr>Office Theme</vt:lpstr>
      <vt:lpstr>Indiana Department of Administration On Behalf Of Indiana Family and Social Services Administration  Request for Proposal 19-111   Pre-Proposal Conference  May 8, 2019 1:00 PM   Teresa Deaton-Reese, IDOA Procurement</vt:lpstr>
      <vt:lpstr>Agenda</vt:lpstr>
      <vt:lpstr>General Information</vt:lpstr>
      <vt:lpstr>Purpose of the RFP</vt:lpstr>
      <vt:lpstr>Term of the Contract</vt:lpstr>
      <vt:lpstr>Key Dates</vt:lpstr>
      <vt:lpstr>Scope of Work </vt:lpstr>
      <vt:lpstr>Business Proposal (Attachment F)</vt:lpstr>
      <vt:lpstr>Technical Proposal (Attachment H)</vt:lpstr>
      <vt:lpstr>Cost Proposal (Attachment E)</vt:lpstr>
      <vt:lpstr>Proposal Preparation</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PowerPoint Presentation</vt:lpstr>
      <vt:lpstr>Indiana Veteran Owned Small Business</vt:lpstr>
      <vt:lpstr>Indiana Veteran Owned Small Business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173</cp:revision>
  <cp:lastPrinted>2018-11-27T16:42:06Z</cp:lastPrinted>
  <dcterms:created xsi:type="dcterms:W3CDTF">2013-01-16T19:20:36Z</dcterms:created>
  <dcterms:modified xsi:type="dcterms:W3CDTF">2019-05-08T11:52:31Z</dcterms:modified>
</cp:coreProperties>
</file>