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63" r:id="rId3"/>
    <p:sldId id="257" r:id="rId4"/>
    <p:sldId id="262" r:id="rId5"/>
    <p:sldId id="261" r:id="rId6"/>
    <p:sldId id="260" r:id="rId7"/>
    <p:sldId id="286" r:id="rId8"/>
    <p:sldId id="259" r:id="rId9"/>
    <p:sldId id="258" r:id="rId10"/>
    <p:sldId id="268" r:id="rId11"/>
    <p:sldId id="267" r:id="rId12"/>
    <p:sldId id="287" r:id="rId13"/>
    <p:sldId id="266" r:id="rId14"/>
    <p:sldId id="265" r:id="rId15"/>
    <p:sldId id="332" r:id="rId16"/>
    <p:sldId id="333" r:id="rId17"/>
    <p:sldId id="334" r:id="rId18"/>
    <p:sldId id="335" r:id="rId19"/>
    <p:sldId id="336" r:id="rId20"/>
    <p:sldId id="337" r:id="rId21"/>
    <p:sldId id="338" r:id="rId22"/>
    <p:sldId id="339" r:id="rId23"/>
    <p:sldId id="340" r:id="rId24"/>
    <p:sldId id="341" r:id="rId25"/>
    <p:sldId id="342" r:id="rId26"/>
    <p:sldId id="343" r:id="rId27"/>
    <p:sldId id="344" r:id="rId28"/>
    <p:sldId id="345" r:id="rId29"/>
    <p:sldId id="346" r:id="rId30"/>
    <p:sldId id="331" r:id="rId31"/>
    <p:sldId id="330" r:id="rId32"/>
    <p:sldId id="271" r:id="rId33"/>
    <p:sldId id="270" r:id="rId34"/>
    <p:sldId id="269" r:id="rId35"/>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 id="1" name="Alex Fish" initials="AF" lastIdx="20" clrIdx="1">
    <p:extLst>
      <p:ext uri="{19B8F6BF-5375-455C-9EA6-DF929625EA0E}">
        <p15:presenceInfo xmlns:p15="http://schemas.microsoft.com/office/powerpoint/2012/main" userId="452f713061cd29e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63" autoAdjust="0"/>
    <p:restoredTop sz="94717" autoAdjust="0"/>
  </p:normalViewPr>
  <p:slideViewPr>
    <p:cSldViewPr>
      <p:cViewPr varScale="1">
        <p:scale>
          <a:sx n="84" d="100"/>
          <a:sy n="84" d="100"/>
        </p:scale>
        <p:origin x="1459"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1"/>
            <a:ext cx="4028440" cy="351737"/>
          </a:xfrm>
          <a:prstGeom prst="rect">
            <a:avLst/>
          </a:prstGeom>
        </p:spPr>
        <p:txBody>
          <a:bodyPr vert="horz" lIns="93177" tIns="46589" rIns="93177" bIns="46589" rtlCol="0"/>
          <a:lstStyle>
            <a:lvl1pPr algn="r">
              <a:defRPr sz="1200"/>
            </a:lvl1pPr>
          </a:lstStyle>
          <a:p>
            <a:fld id="{A2B56799-8289-4B71-B87A-D2B874682CB3}" type="datetimeFigureOut">
              <a:rPr lang="en-US" smtClean="0"/>
              <a:t>5/14/2019</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73754"/>
            <a:ext cx="7437120" cy="2760346"/>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4192B2CB-DEC6-4DA6-850A-00A64D5603CB}" type="slidenum">
              <a:rPr lang="en-US" smtClean="0"/>
              <a:t>‹#›</a:t>
            </a:fld>
            <a:endParaRPr lang="en-US"/>
          </a:p>
        </p:txBody>
      </p:sp>
    </p:spTree>
    <p:extLst>
      <p:ext uri="{BB962C8B-B14F-4D97-AF65-F5344CB8AC3E}">
        <p14:creationId xmlns:p14="http://schemas.microsoft.com/office/powerpoint/2010/main" val="1130448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92B2CB-DEC6-4DA6-850A-00A64D5603CB}" type="slidenum">
              <a:rPr lang="en-US" smtClean="0"/>
              <a:t>1</a:t>
            </a:fld>
            <a:endParaRPr lang="en-US"/>
          </a:p>
        </p:txBody>
      </p:sp>
    </p:spTree>
    <p:extLst>
      <p:ext uri="{BB962C8B-B14F-4D97-AF65-F5344CB8AC3E}">
        <p14:creationId xmlns:p14="http://schemas.microsoft.com/office/powerpoint/2010/main" val="2197088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3562098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18</a:t>
            </a:fld>
            <a:endParaRPr lang="en-US" dirty="0"/>
          </a:p>
        </p:txBody>
      </p:sp>
    </p:spTree>
    <p:extLst>
      <p:ext uri="{BB962C8B-B14F-4D97-AF65-F5344CB8AC3E}">
        <p14:creationId xmlns:p14="http://schemas.microsoft.com/office/powerpoint/2010/main" val="1097562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19</a:t>
            </a:fld>
            <a:endParaRPr lang="en-US" dirty="0"/>
          </a:p>
        </p:txBody>
      </p:sp>
    </p:spTree>
    <p:extLst>
      <p:ext uri="{BB962C8B-B14F-4D97-AF65-F5344CB8AC3E}">
        <p14:creationId xmlns:p14="http://schemas.microsoft.com/office/powerpoint/2010/main" val="4167869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25</a:t>
            </a:fld>
            <a:endParaRPr lang="en-US" dirty="0"/>
          </a:p>
        </p:txBody>
      </p:sp>
    </p:spTree>
    <p:extLst>
      <p:ext uri="{BB962C8B-B14F-4D97-AF65-F5344CB8AC3E}">
        <p14:creationId xmlns:p14="http://schemas.microsoft.com/office/powerpoint/2010/main" val="37172570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26</a:t>
            </a:fld>
            <a:endParaRPr lang="en-US" dirty="0"/>
          </a:p>
        </p:txBody>
      </p:sp>
    </p:spTree>
    <p:extLst>
      <p:ext uri="{BB962C8B-B14F-4D97-AF65-F5344CB8AC3E}">
        <p14:creationId xmlns:p14="http://schemas.microsoft.com/office/powerpoint/2010/main" val="21725492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31</a:t>
            </a:fld>
            <a:endParaRPr lang="en-US" dirty="0">
              <a:solidFill>
                <a:prstClr val="black"/>
              </a:solidFill>
            </a:endParaRPr>
          </a:p>
        </p:txBody>
      </p:sp>
    </p:spTree>
    <p:extLst>
      <p:ext uri="{BB962C8B-B14F-4D97-AF65-F5344CB8AC3E}">
        <p14:creationId xmlns:p14="http://schemas.microsoft.com/office/powerpoint/2010/main" val="253817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FBCE818-BD21-41AF-8E8E-E243845CBED1}" type="datetime1">
              <a:rPr lang="en-US" smtClean="0"/>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010400" y="6492875"/>
            <a:ext cx="2133600" cy="365125"/>
          </a:xfrm>
        </p:spPr>
        <p:txBody>
          <a:bodyPr/>
          <a:lstStyle>
            <a:lvl1pPr>
              <a:defRPr sz="1600">
                <a:solidFill>
                  <a:schemeClr val="tx1"/>
                </a:solidFill>
                <a:latin typeface="Garamond" panose="02020404030301010803" pitchFamily="18" charset="0"/>
              </a:defRPr>
            </a:lvl1pPr>
          </a:lstStyle>
          <a:p>
            <a:fld id="{97FBE726-DBFE-42C8-9E3A-ACED5DC5B2D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6CEF18-0DE6-4BB3-A6C6-3B2C1F70ED53}" type="datetime1">
              <a:rPr lang="en-US" smtClean="0"/>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849E4A-3A37-486E-9E27-D9C5FC5790C6}" type="datetime1">
              <a:rPr lang="en-US" smtClean="0"/>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88A1D2-9958-46B2-A10D-38E92C4F9DF0}" type="datetime1">
              <a:rPr lang="en-US" smtClean="0"/>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982097" y="6492875"/>
            <a:ext cx="2133600" cy="365125"/>
          </a:xfrm>
        </p:spPr>
        <p:txBody>
          <a:bodyPr/>
          <a:lstStyle>
            <a:lvl1pPr>
              <a:defRPr sz="1600">
                <a:solidFill>
                  <a:schemeClr val="tx1"/>
                </a:solidFill>
                <a:latin typeface="Garamond" panose="02020404030301010803" pitchFamily="18" charset="0"/>
              </a:defRPr>
            </a:lvl1pPr>
          </a:lstStyle>
          <a:p>
            <a:fld id="{97FBE726-DBFE-42C8-9E3A-ACED5DC5B2D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E19B1F-8E78-4913-919A-9BBBB82AFDB1}" type="datetime1">
              <a:rPr lang="en-US" smtClean="0"/>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918B30-A53F-4E77-9DE6-B8DAD64382AB}" type="datetime1">
              <a:rPr lang="en-US" smtClean="0"/>
              <a:t>5/14/2019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0BFE05-0C17-44A2-B20D-545A3EF1E54B}" type="datetime1">
              <a:rPr lang="en-US" smtClean="0"/>
              <a:t>5/14/2019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A62EA6E-4728-481A-AA0D-D1E3D138F965}" type="datetime1">
              <a:rPr lang="en-US" smtClean="0"/>
              <a:t>5/14/2019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15C271-66BB-4758-888C-72F8209FAF03}" type="datetime1">
              <a:rPr lang="en-US" smtClean="0"/>
              <a:t>5/14/2019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6900C2-A5C1-4C72-9F9D-040361641096}" type="datetime1">
              <a:rPr lang="en-US" smtClean="0"/>
              <a:t>5/14/2019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EC5520-20D7-41C6-95BB-CCA472AA14BE}" type="datetime1">
              <a:rPr lang="en-US" smtClean="0"/>
              <a:t>5/14/2019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53B15-5BD4-4CCA-B917-93C36F70983C}" type="datetime1">
              <a:rPr lang="en-US" smtClean="0"/>
              <a:t>5/14/2019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buyindianainvest@idoa.in.gov"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mwbecompliance@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mwbe"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in.gov/idoa/mwbe/2743.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Indianaveteranspreference@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2862.htm"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va.gov/osdb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mailto:mwbecompliance@idoa.in.gov?subject=Pay%20Audit%20Inquiry" TargetMode="External"/><Relationship Id="rId7"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http://www.in.gov/idoa/mwbe/payaudit.htm" TargetMode="External"/></Relationships>
</file>

<file path=ppt/slides/_rels/slide32.xml.rels><?xml version="1.0" encoding="UTF-8" standalone="yes"?>
<Relationships xmlns="http://schemas.openxmlformats.org/package/2006/relationships"><Relationship Id="rId8" Type="http://schemas.openxmlformats.org/officeDocument/2006/relationships/hyperlink" Target="http://www.in.gov/idoa/3106.htm" TargetMode="External"/><Relationship Id="rId3" Type="http://schemas.openxmlformats.org/officeDocument/2006/relationships/hyperlink" Target="http://www.in.gov/idoa/2788.htm" TargetMode="External"/><Relationship Id="rId7" Type="http://schemas.openxmlformats.org/officeDocument/2006/relationships/hyperlink" Target="http://www.in.gov/sos"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in.gov/idoa/2464.htm" TargetMode="External"/><Relationship Id="rId11" Type="http://schemas.openxmlformats.org/officeDocument/2006/relationships/hyperlink" Target="http://www.in.gov/idoa/2354.htm" TargetMode="External"/><Relationship Id="rId5" Type="http://schemas.openxmlformats.org/officeDocument/2006/relationships/hyperlink" Target="http://www.in.gov/idoa/2467.htm" TargetMode="External"/><Relationship Id="rId10" Type="http://schemas.openxmlformats.org/officeDocument/2006/relationships/hyperlink" Target="http://www.in.gov/idoa/2862.htm"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3" name="Rectangle 5"/>
          <p:cNvSpPr>
            <a:spLocks noGrp="1" noChangeArrowheads="1"/>
          </p:cNvSpPr>
          <p:nvPr>
            <p:ph type="ctrTitle"/>
          </p:nvPr>
        </p:nvSpPr>
        <p:spPr bwMode="auto">
          <a:xfrm>
            <a:off x="685800" y="890501"/>
            <a:ext cx="7772400" cy="4278094"/>
          </a:xfrm>
          <a:prstGeom prst="rect">
            <a:avLst/>
          </a:prstGeom>
          <a:noFill/>
          <a:ln w="9525">
            <a:noFill/>
            <a:miter lim="800000"/>
            <a:headEnd/>
            <a:tailEnd/>
          </a:ln>
        </p:spPr>
        <p:txBody>
          <a:bodyPr wrap="square">
            <a:spAutoFit/>
          </a:bodyPr>
          <a:lstStyle/>
          <a:p>
            <a:r>
              <a:rPr lang="en-US" sz="2400" b="1" dirty="0">
                <a:latin typeface="Garamond" pitchFamily="18" charset="0"/>
                <a:cs typeface="Times New Roman" pitchFamily="18" charset="0"/>
              </a:rPr>
              <a:t>Indiana Department of Administration</a:t>
            </a:r>
            <a:br>
              <a:rPr lang="en-US" sz="2400" b="1" dirty="0">
                <a:latin typeface="Garamond" pitchFamily="18" charset="0"/>
                <a:cs typeface="Times New Roman" pitchFamily="18" charset="0"/>
              </a:rPr>
            </a:br>
            <a:r>
              <a:rPr lang="en-US" sz="2400" b="1" dirty="0">
                <a:latin typeface="Garamond" pitchFamily="18" charset="0"/>
                <a:cs typeface="Times New Roman" pitchFamily="18" charset="0"/>
              </a:rPr>
              <a:t>On Behalf Of</a:t>
            </a:r>
            <a:br>
              <a:rPr lang="en-US" sz="2400" b="1" dirty="0">
                <a:latin typeface="Garamond" pitchFamily="18" charset="0"/>
                <a:cs typeface="Times New Roman" pitchFamily="18" charset="0"/>
              </a:rPr>
            </a:br>
            <a:r>
              <a:rPr lang="en-US" sz="2400" b="1" dirty="0" smtClean="0">
                <a:latin typeface="Garamond" pitchFamily="18" charset="0"/>
                <a:cs typeface="Times New Roman" pitchFamily="18" charset="0"/>
              </a:rPr>
              <a:t>Indiana </a:t>
            </a:r>
            <a:r>
              <a:rPr lang="en-US" sz="2400" b="1" dirty="0" smtClean="0">
                <a:latin typeface="Garamond" pitchFamily="18" charset="0"/>
                <a:cs typeface="Times New Roman" pitchFamily="18" charset="0"/>
              </a:rPr>
              <a:t>State Police</a:t>
            </a:r>
            <a:r>
              <a:rPr lang="en-US" sz="2400" b="1" dirty="0" smtClean="0">
                <a:latin typeface="Garamond" pitchFamily="18" charset="0"/>
                <a:cs typeface="Times New Roman" pitchFamily="18" charset="0"/>
              </a:rPr>
              <a:t/>
            </a:r>
            <a:br>
              <a:rPr lang="en-US" sz="2400" b="1" dirty="0" smtClean="0">
                <a:latin typeface="Garamond" pitchFamily="18" charset="0"/>
                <a:cs typeface="Times New Roman" pitchFamily="18" charset="0"/>
              </a:rPr>
            </a:br>
            <a:r>
              <a:rPr lang="en-US" sz="2400" b="1" dirty="0">
                <a:latin typeface="Garamond" pitchFamily="18" charset="0"/>
                <a:cs typeface="Times New Roman" pitchFamily="18" charset="0"/>
              </a:rPr>
              <a:t/>
            </a:r>
            <a:br>
              <a:rPr lang="en-US" sz="2400" b="1" dirty="0">
                <a:latin typeface="Garamond" pitchFamily="18" charset="0"/>
                <a:cs typeface="Times New Roman" pitchFamily="18" charset="0"/>
              </a:rPr>
            </a:br>
            <a:r>
              <a:rPr lang="en-US" sz="2000" b="1" dirty="0">
                <a:latin typeface="Garamond" pitchFamily="18" charset="0"/>
                <a:cs typeface="Times New Roman" pitchFamily="18" charset="0"/>
              </a:rPr>
              <a:t>Request for Proposal </a:t>
            </a:r>
            <a:r>
              <a:rPr lang="en-US" sz="2000" b="1" dirty="0" smtClean="0">
                <a:latin typeface="Garamond" pitchFamily="18" charset="0"/>
                <a:cs typeface="Times New Roman" pitchFamily="18" charset="0"/>
              </a:rPr>
              <a:t>19-109</a:t>
            </a:r>
            <a:r>
              <a:rPr lang="en-US" sz="2000" b="1" dirty="0">
                <a:latin typeface="Garamond" pitchFamily="18" charset="0"/>
                <a:cs typeface="Times New Roman" pitchFamily="18" charset="0"/>
              </a:rPr>
              <a:t/>
            </a:r>
            <a:br>
              <a:rPr lang="en-US" sz="2000" b="1" dirty="0">
                <a:latin typeface="Garamond" pitchFamily="18" charset="0"/>
                <a:cs typeface="Times New Roman" pitchFamily="18" charset="0"/>
              </a:rPr>
            </a:br>
            <a:r>
              <a:rPr lang="en-US" sz="2000" b="1" dirty="0" smtClean="0">
                <a:latin typeface="Garamond" pitchFamily="18" charset="0"/>
                <a:cs typeface="Times New Roman" pitchFamily="18" charset="0"/>
              </a:rPr>
              <a:t/>
            </a:r>
            <a:br>
              <a:rPr lang="en-US" sz="2000" b="1" dirty="0" smtClean="0">
                <a:latin typeface="Garamond" pitchFamily="18" charset="0"/>
                <a:cs typeface="Times New Roman" pitchFamily="18" charset="0"/>
              </a:rPr>
            </a:br>
            <a:endParaRPr lang="en-US" sz="2400" b="1" dirty="0">
              <a:latin typeface="Garamond" pitchFamily="18" charset="0"/>
              <a:cs typeface="Times New Roman" pitchFamily="18" charset="0"/>
            </a:endParaRPr>
          </a:p>
          <a:p>
            <a:pPr algn="ctr">
              <a:lnSpc>
                <a:spcPct val="80000"/>
              </a:lnSpc>
            </a:pPr>
            <a:r>
              <a:rPr lang="en-US" sz="2000" dirty="0">
                <a:latin typeface="Garamond" pitchFamily="18" charset="0"/>
                <a:cs typeface="Times New Roman" pitchFamily="18" charset="0"/>
              </a:rPr>
              <a:t>Pre-Proposal Conference</a:t>
            </a:r>
          </a:p>
          <a:p>
            <a:pPr algn="ctr">
              <a:lnSpc>
                <a:spcPct val="80000"/>
              </a:lnSpc>
            </a:pPr>
            <a:r>
              <a:rPr lang="en-US" sz="2000" dirty="0">
                <a:latin typeface="Garamond" pitchFamily="18" charset="0"/>
                <a:cs typeface="Times New Roman" pitchFamily="18" charset="0"/>
              </a:rPr>
              <a:t/>
            </a:r>
            <a:br>
              <a:rPr lang="en-US" sz="2000" dirty="0">
                <a:latin typeface="Garamond" pitchFamily="18" charset="0"/>
                <a:cs typeface="Times New Roman" pitchFamily="18" charset="0"/>
              </a:rPr>
            </a:br>
            <a:r>
              <a:rPr lang="en-US" sz="2000" dirty="0" smtClean="0">
                <a:latin typeface="Garamond" pitchFamily="18" charset="0"/>
                <a:cs typeface="Times New Roman" pitchFamily="18" charset="0"/>
              </a:rPr>
              <a:t>May </a:t>
            </a:r>
            <a:r>
              <a:rPr lang="en-US" sz="2000" dirty="0" smtClean="0">
                <a:latin typeface="Garamond" pitchFamily="18" charset="0"/>
                <a:cs typeface="Times New Roman" pitchFamily="18" charset="0"/>
              </a:rPr>
              <a:t>14, </a:t>
            </a:r>
            <a:r>
              <a:rPr lang="en-US" sz="2000" dirty="0" smtClean="0">
                <a:latin typeface="Garamond" pitchFamily="18" charset="0"/>
                <a:cs typeface="Times New Roman" pitchFamily="18" charset="0"/>
              </a:rPr>
              <a:t>2019</a:t>
            </a:r>
            <a:endParaRPr lang="en-US" sz="2000" dirty="0">
              <a:latin typeface="Garamond" pitchFamily="18" charset="0"/>
              <a:cs typeface="Times New Roman" pitchFamily="18" charset="0"/>
            </a:endParaRPr>
          </a:p>
          <a:p>
            <a:pPr algn="ctr">
              <a:lnSpc>
                <a:spcPct val="80000"/>
              </a:lnSpc>
            </a:pPr>
            <a:r>
              <a:rPr lang="en-US" sz="2000" dirty="0" smtClean="0">
                <a:latin typeface="Garamond" pitchFamily="18" charset="0"/>
                <a:cs typeface="Times New Roman" pitchFamily="18" charset="0"/>
              </a:rPr>
              <a:t>1:30 </a:t>
            </a:r>
            <a:r>
              <a:rPr lang="en-US" sz="2000" dirty="0">
                <a:latin typeface="Garamond" pitchFamily="18" charset="0"/>
                <a:cs typeface="Times New Roman" pitchFamily="18" charset="0"/>
              </a:rPr>
              <a:t>P</a:t>
            </a:r>
            <a:r>
              <a:rPr lang="en-US" sz="2000" dirty="0" smtClean="0">
                <a:latin typeface="Garamond" pitchFamily="18" charset="0"/>
                <a:cs typeface="Times New Roman" pitchFamily="18" charset="0"/>
              </a:rPr>
              <a:t>M</a:t>
            </a: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r>
              <a:rPr lang="en-US" sz="2000" dirty="0" smtClean="0">
                <a:latin typeface="Garamond" pitchFamily="18" charset="0"/>
                <a:cs typeface="Times New Roman" pitchFamily="18" charset="0"/>
              </a:rPr>
              <a:t>Teresa Deaton-Reese, IDOA Procurement</a:t>
            </a:r>
            <a:endParaRPr lang="en-US" sz="2000" dirty="0">
              <a:latin typeface="Garamond" pitchFamily="18" charset="0"/>
              <a:cs typeface="Times New Roman" pitchFamily="18" charset="0"/>
            </a:endParaRPr>
          </a:p>
        </p:txBody>
      </p:sp>
      <p:sp>
        <p:nvSpPr>
          <p:cNvPr id="3" name="Slide Number Placeholder 2">
            <a:extLst>
              <a:ext uri="{FF2B5EF4-FFF2-40B4-BE49-F238E27FC236}">
                <a16:creationId xmlns:a16="http://schemas.microsoft.com/office/drawing/2014/main" xmlns="" id="{F0A075BF-C863-4DE0-8642-301C1B4FECEF}"/>
              </a:ext>
            </a:extLst>
          </p:cNvPr>
          <p:cNvSpPr>
            <a:spLocks noGrp="1"/>
          </p:cNvSpPr>
          <p:nvPr>
            <p:ph type="sldNum" sz="quarter" idx="12"/>
          </p:nvPr>
        </p:nvSpPr>
        <p:spPr/>
        <p:txBody>
          <a:bodyPr/>
          <a:lstStyle/>
          <a:p>
            <a:fld id="{97FBE726-DBFE-42C8-9E3A-ACED5DC5B2D0}"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p:txBody>
          <a:bodyPr>
            <a:normAutofit fontScale="55000" lnSpcReduction="20000"/>
          </a:bodyPr>
          <a:lstStyle/>
          <a:p>
            <a:pPr>
              <a:spcAft>
                <a:spcPts val="1200"/>
              </a:spcAft>
            </a:pPr>
            <a:r>
              <a:rPr lang="en-US" sz="2900" dirty="0"/>
              <a:t>Please complete the template provided for the Cost Proposal by populating ONLY the yellow shaded cells. </a:t>
            </a:r>
          </a:p>
          <a:p>
            <a:r>
              <a:rPr lang="en-US" sz="2800" dirty="0"/>
              <a:t>Price</a:t>
            </a:r>
            <a:endParaRPr lang="en-US" sz="2800" b="1" dirty="0"/>
          </a:p>
          <a:p>
            <a:r>
              <a:rPr lang="en-US" sz="2800" b="1" dirty="0"/>
              <a:t>35</a:t>
            </a:r>
            <a:r>
              <a:rPr lang="en-US" sz="2800" dirty="0"/>
              <a:t> available points + 5 bonus points</a:t>
            </a:r>
          </a:p>
          <a:p>
            <a:r>
              <a:rPr lang="en-US" sz="2800" dirty="0"/>
              <a:t> </a:t>
            </a:r>
          </a:p>
          <a:p>
            <a:r>
              <a:rPr lang="en-US" sz="2800" dirty="0"/>
              <a:t>Price will be measured against the State’s baseline cost for this scope of work.  The cost that the State is currently paying or its best estimate will constitute the baseline cost.  Cost scoring points will be assigned as follows: </a:t>
            </a:r>
          </a:p>
          <a:p>
            <a:pPr lvl="0"/>
            <a:r>
              <a:rPr lang="en-US" sz="2800" dirty="0"/>
              <a:t>Respondents who meet the State’s current baseline cost will receive zero (0) cost points.</a:t>
            </a:r>
          </a:p>
          <a:p>
            <a:pPr lvl="0"/>
            <a:r>
              <a:rPr lang="en-US" sz="2800" dirty="0"/>
              <a:t>Respondents who propose a decrease to the State’s current costs will receive positive points at the same rate as bid increasing cost. </a:t>
            </a:r>
          </a:p>
          <a:p>
            <a:pPr lvl="0"/>
            <a:r>
              <a:rPr lang="en-US" sz="2800" dirty="0"/>
              <a:t>Respondents who propose an increase to the State’s current cost will receive negative points at the same rate as bid lowering cost. </a:t>
            </a:r>
          </a:p>
          <a:p>
            <a:pPr lvl="0"/>
            <a:r>
              <a:rPr lang="en-US" sz="2800" dirty="0"/>
              <a:t>Respondents who propose a 10% decrease to the State’s current baseline cost will receive all of the available cost points.</a:t>
            </a:r>
          </a:p>
          <a:p>
            <a:r>
              <a:rPr lang="en-US" sz="2800" dirty="0"/>
              <a:t>If multiple Respondents decrease costs below 10% of the current baseline, an additional 5 points will be added to </a:t>
            </a:r>
            <a:endParaRPr lang="en-US" sz="2800" dirty="0" smtClean="0"/>
          </a:p>
          <a:p>
            <a:endParaRPr lang="en-US" sz="2800" dirty="0" smtClean="0">
              <a:latin typeface="Garamond" pitchFamily="18" charset="0"/>
            </a:endParaRPr>
          </a:p>
          <a:p>
            <a:r>
              <a:rPr lang="en-US" sz="2800" dirty="0" smtClean="0">
                <a:latin typeface="Garamond" pitchFamily="18" charset="0"/>
              </a:rPr>
              <a:t>Baseline </a:t>
            </a:r>
            <a:r>
              <a:rPr lang="en-US" sz="2800" dirty="0" smtClean="0">
                <a:latin typeface="Garamond" pitchFamily="18" charset="0"/>
              </a:rPr>
              <a:t>for the term of this contract is </a:t>
            </a:r>
            <a:r>
              <a:rPr lang="en-US" sz="2800" dirty="0" smtClean="0">
                <a:latin typeface="Garamond" pitchFamily="18" charset="0"/>
              </a:rPr>
              <a:t>$</a:t>
            </a:r>
            <a:r>
              <a:rPr lang="en-US" sz="2800" dirty="0" smtClean="0">
                <a:latin typeface="Garamond" pitchFamily="18" charset="0"/>
              </a:rPr>
              <a:t>1,104,000.00.</a:t>
            </a:r>
            <a:endParaRPr lang="en-US" sz="2800" dirty="0">
              <a:latin typeface="Garamond" pitchFamily="18" charset="0"/>
            </a:endParaRPr>
          </a:p>
        </p:txBody>
      </p:sp>
      <p:sp>
        <p:nvSpPr>
          <p:cNvPr id="6" name="Title 1"/>
          <p:cNvSpPr>
            <a:spLocks noGrp="1"/>
          </p:cNvSpPr>
          <p:nvPr>
            <p:ph type="title"/>
          </p:nvPr>
        </p:nvSpPr>
        <p:spPr/>
        <p:txBody>
          <a:bodyPr/>
          <a:lstStyle/>
          <a:p>
            <a:r>
              <a:rPr lang="en-US" b="1" dirty="0">
                <a:latin typeface="Garamond" pitchFamily="18" charset="0"/>
              </a:rPr>
              <a:t>Cost Proposal</a:t>
            </a:r>
            <a:br>
              <a:rPr lang="en-US" b="1" dirty="0">
                <a:latin typeface="Garamond" pitchFamily="18" charset="0"/>
              </a:rPr>
            </a:br>
            <a:r>
              <a:rPr lang="en-US" sz="2400" dirty="0">
                <a:latin typeface="Garamond" pitchFamily="18" charset="0"/>
              </a:rPr>
              <a:t>(Attachment </a:t>
            </a:r>
            <a:r>
              <a:rPr lang="en-US" sz="2400" dirty="0">
                <a:latin typeface="Garamond" pitchFamily="18" charset="0"/>
              </a:rPr>
              <a:t>D</a:t>
            </a:r>
            <a:r>
              <a:rPr lang="en-US" sz="2400" dirty="0" smtClean="0">
                <a:latin typeface="Garamond" pitchFamily="18" charset="0"/>
              </a:rPr>
              <a:t>)</a:t>
            </a:r>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CAB3EDA3-955D-4FDC-BEBE-FF97CB0D53A5}"/>
              </a:ext>
            </a:extLst>
          </p:cNvPr>
          <p:cNvSpPr>
            <a:spLocks noGrp="1"/>
          </p:cNvSpPr>
          <p:nvPr>
            <p:ph type="sldNum" sz="quarter" idx="12"/>
          </p:nvPr>
        </p:nvSpPr>
        <p:spPr/>
        <p:txBody>
          <a:bodyPr/>
          <a:lstStyle/>
          <a:p>
            <a:fld id="{97FBE726-DBFE-42C8-9E3A-ACED5DC5B2D0}"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Proposal Preparation</a:t>
            </a:r>
          </a:p>
        </p:txBody>
      </p:sp>
      <p:sp>
        <p:nvSpPr>
          <p:cNvPr id="7" name="Rectangle 3"/>
          <p:cNvSpPr>
            <a:spLocks noGrp="1" noChangeArrowheads="1"/>
          </p:cNvSpPr>
          <p:nvPr>
            <p:ph idx="1"/>
          </p:nvPr>
        </p:nvSpPr>
        <p:spPr>
          <a:xfrm>
            <a:off x="124097" y="1471553"/>
            <a:ext cx="8991600" cy="4591110"/>
          </a:xfrm>
        </p:spPr>
        <p:txBody>
          <a:bodyPr>
            <a:normAutofit fontScale="92500" lnSpcReduction="20000"/>
          </a:bodyPr>
          <a:lstStyle/>
          <a:p>
            <a:pPr eaLnBrk="1" hangingPunct="1"/>
            <a:r>
              <a:rPr lang="en-US" sz="2800" b="1" dirty="0">
                <a:latin typeface="Garamond" pitchFamily="18" charset="0"/>
              </a:rPr>
              <a:t>Buy Indiana, Business Proposal (2.3.14)</a:t>
            </a:r>
          </a:p>
          <a:p>
            <a:pPr lvl="1" eaLnBrk="1" hangingPunct="1"/>
            <a:r>
              <a:rPr lang="en-US" sz="2100" dirty="0">
                <a:latin typeface="Garamond" pitchFamily="18" charset="0"/>
              </a:rPr>
              <a:t>Buy Indiana Status shall be finalized by proposal due date</a:t>
            </a:r>
          </a:p>
          <a:p>
            <a:pPr lvl="1" eaLnBrk="1" hangingPunct="1"/>
            <a:r>
              <a:rPr lang="en-US" sz="2100" dirty="0">
                <a:latin typeface="Garamond" pitchFamily="18" charset="0"/>
              </a:rPr>
              <a:t>There are 5 definitions, details provided in the RFP document</a:t>
            </a:r>
          </a:p>
          <a:p>
            <a:pPr lvl="1"/>
            <a:r>
              <a:rPr lang="en-US" sz="2100" b="1" dirty="0">
                <a:latin typeface="Garamond" panose="02020404030301010803" pitchFamily="18" charset="0"/>
              </a:rPr>
              <a:t>Email confirmation included in proposal from </a:t>
            </a:r>
            <a:r>
              <a:rPr lang="en-US" sz="2100" b="1" u="sng" dirty="0">
                <a:latin typeface="Garamond" panose="02020404030301010803" pitchFamily="18" charset="0"/>
                <a:hlinkClick r:id="rId3"/>
              </a:rPr>
              <a:t>buyindianainvest@idoa.in.gov</a:t>
            </a:r>
            <a:r>
              <a:rPr lang="en-US" sz="2100" b="1" u="sng" dirty="0">
                <a:latin typeface="Garamond" panose="02020404030301010803" pitchFamily="18" charset="0"/>
              </a:rPr>
              <a:t> </a:t>
            </a:r>
            <a:r>
              <a:rPr lang="en-US" sz="2100" b="1" dirty="0">
                <a:latin typeface="Garamond" panose="02020404030301010803" pitchFamily="18" charset="0"/>
              </a:rPr>
              <a:t>(See section 2.7)</a:t>
            </a:r>
          </a:p>
          <a:p>
            <a:pPr lvl="2"/>
            <a:r>
              <a:rPr lang="en-US" sz="2000" b="1" u="sng" dirty="0">
                <a:latin typeface="Garamond" pitchFamily="18" charset="0"/>
              </a:rPr>
              <a:t>This is required for any of the 5 criteria</a:t>
            </a:r>
          </a:p>
          <a:p>
            <a:pPr marL="914400" lvl="2" indent="0">
              <a:buNone/>
            </a:pPr>
            <a:endParaRPr lang="en-US" sz="2000" dirty="0">
              <a:latin typeface="Garamond" pitchFamily="18" charset="0"/>
            </a:endParaRPr>
          </a:p>
          <a:p>
            <a:pPr eaLnBrk="1" hangingPunct="1"/>
            <a:r>
              <a:rPr lang="en-US" sz="2800" b="1" dirty="0">
                <a:latin typeface="Garamond" pitchFamily="18" charset="0"/>
              </a:rPr>
              <a:t>Indiana Economic Impact, Attachment C</a:t>
            </a:r>
          </a:p>
          <a:p>
            <a:pPr lvl="1"/>
            <a:r>
              <a:rPr lang="en-US" sz="2100" dirty="0">
                <a:latin typeface="Garamond" pitchFamily="18" charset="0"/>
              </a:rPr>
              <a:t>The state defines FTE as a measurement of an employee's productivity on a specific project or contract. An FTE of 1 would mean that there is one worker fully engaged on a project.</a:t>
            </a:r>
          </a:p>
          <a:p>
            <a:pPr lvl="1"/>
            <a:r>
              <a:rPr lang="en-US" sz="2100" dirty="0">
                <a:latin typeface="Garamond" pitchFamily="18" charset="0"/>
              </a:rPr>
              <a:t>Example: If a Respondent has 5 full time employees and is bidding on its 5</a:t>
            </a:r>
            <a:r>
              <a:rPr lang="en-US" sz="2100" baseline="30000" dirty="0">
                <a:latin typeface="Garamond" pitchFamily="18" charset="0"/>
              </a:rPr>
              <a:t>th</a:t>
            </a:r>
            <a:r>
              <a:rPr lang="en-US" sz="2100" dirty="0">
                <a:latin typeface="Garamond" pitchFamily="18" charset="0"/>
              </a:rPr>
              <a:t> contract, and all contracts get an equal amount of commitment from the employees then each employee commits 20% of his or her time to the new contract:</a:t>
            </a:r>
          </a:p>
          <a:p>
            <a:pPr lvl="2" eaLnBrk="1" hangingPunct="1">
              <a:lnSpc>
                <a:spcPct val="125000"/>
              </a:lnSpc>
            </a:pPr>
            <a:r>
              <a:rPr lang="en-US" sz="2100" dirty="0">
                <a:latin typeface="Garamond" pitchFamily="18" charset="0"/>
              </a:rPr>
              <a:t> 0.2 x 5 employees= 1 FTE</a:t>
            </a:r>
          </a:p>
          <a:p>
            <a:pPr lvl="1" eaLnBrk="1" hangingPunct="1"/>
            <a:endParaRPr lang="en-US" sz="2400" dirty="0">
              <a:latin typeface="Garamond" pitchFamily="18" charset="0"/>
            </a:endParaRPr>
          </a:p>
        </p:txBody>
      </p:sp>
      <p:sp>
        <p:nvSpPr>
          <p:cNvPr id="3" name="Slide Number Placeholder 2">
            <a:extLst>
              <a:ext uri="{FF2B5EF4-FFF2-40B4-BE49-F238E27FC236}">
                <a16:creationId xmlns:a16="http://schemas.microsoft.com/office/drawing/2014/main" xmlns="" id="{B6D9990C-A465-4544-A68B-2734744ED16E}"/>
              </a:ext>
            </a:extLst>
          </p:cNvPr>
          <p:cNvSpPr>
            <a:spLocks noGrp="1"/>
          </p:cNvSpPr>
          <p:nvPr>
            <p:ph type="sldNum" sz="quarter" idx="12"/>
          </p:nvPr>
        </p:nvSpPr>
        <p:spPr/>
        <p:txBody>
          <a:bodyPr/>
          <a:lstStyle/>
          <a:p>
            <a:fld id="{97FBE726-DBFE-42C8-9E3A-ACED5DC5B2D0}"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sz="3600" b="1" dirty="0">
                <a:latin typeface="Garamond" pitchFamily="18" charset="0"/>
              </a:rPr>
              <a:t>Proposal Preparation</a:t>
            </a:r>
          </a:p>
        </p:txBody>
      </p:sp>
      <p:sp>
        <p:nvSpPr>
          <p:cNvPr id="7" name="Rectangle 3"/>
          <p:cNvSpPr>
            <a:spLocks noGrp="1" noChangeArrowheads="1"/>
          </p:cNvSpPr>
          <p:nvPr>
            <p:ph idx="1"/>
          </p:nvPr>
        </p:nvSpPr>
        <p:spPr/>
        <p:txBody>
          <a:bodyPr>
            <a:normAutofit/>
          </a:bodyPr>
          <a:lstStyle/>
          <a:p>
            <a:r>
              <a:rPr lang="en-US" sz="2800" dirty="0">
                <a:latin typeface="Garamond" panose="02020404030301010803" pitchFamily="18" charset="0"/>
              </a:rPr>
              <a:t>When submitting your response, please create a separate electronic folder for each component to which you are responding.  This folder should contain all of the pertinent files for only that component, i.e., MWBE forms, Transmittal Letter, Business Proposal, etc.</a:t>
            </a:r>
            <a:endParaRPr lang="en-US" sz="2400" dirty="0">
              <a:latin typeface="Garamond" panose="02020404030301010803" pitchFamily="18" charset="0"/>
            </a:endParaRPr>
          </a:p>
        </p:txBody>
      </p:sp>
      <p:sp>
        <p:nvSpPr>
          <p:cNvPr id="3" name="Slide Number Placeholder 2">
            <a:extLst>
              <a:ext uri="{FF2B5EF4-FFF2-40B4-BE49-F238E27FC236}">
                <a16:creationId xmlns:a16="http://schemas.microsoft.com/office/drawing/2014/main" xmlns="" id="{E1D89510-3D3A-40A7-B366-38221B5DC3FD}"/>
              </a:ext>
            </a:extLst>
          </p:cNvPr>
          <p:cNvSpPr>
            <a:spLocks noGrp="1"/>
          </p:cNvSpPr>
          <p:nvPr>
            <p:ph type="sldNum" sz="quarter" idx="12"/>
          </p:nvPr>
        </p:nvSpPr>
        <p:spPr/>
        <p:txBody>
          <a:bodyPr/>
          <a:lstStyle/>
          <a:p>
            <a:fld id="{97FBE726-DBFE-42C8-9E3A-ACED5DC5B2D0}" type="slidenum">
              <a:rPr lang="en-US" smtClean="0"/>
              <a:pPr/>
              <a:t>12</a:t>
            </a:fld>
            <a:endParaRPr lang="en-US" dirty="0"/>
          </a:p>
        </p:txBody>
      </p:sp>
    </p:spTree>
    <p:extLst>
      <p:ext uri="{BB962C8B-B14F-4D97-AF65-F5344CB8AC3E}">
        <p14:creationId xmlns:p14="http://schemas.microsoft.com/office/powerpoint/2010/main" val="2832974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sz="3600" b="1" dirty="0">
                <a:latin typeface="Garamond" pitchFamily="18" charset="0"/>
              </a:rPr>
              <a:t>Proposal Preparation</a:t>
            </a:r>
          </a:p>
        </p:txBody>
      </p:sp>
      <p:sp>
        <p:nvSpPr>
          <p:cNvPr id="7" name="Rectangle 3"/>
          <p:cNvSpPr>
            <a:spLocks noGrp="1" noChangeArrowheads="1"/>
          </p:cNvSpPr>
          <p:nvPr>
            <p:ph idx="1"/>
          </p:nvPr>
        </p:nvSpPr>
        <p:spPr/>
        <p:txBody>
          <a:bodyPr/>
          <a:lstStyle/>
          <a:p>
            <a:pPr eaLnBrk="1" hangingPunct="1"/>
            <a:r>
              <a:rPr lang="en-US" sz="2800" dirty="0">
                <a:latin typeface="Garamond" pitchFamily="18" charset="0"/>
              </a:rPr>
              <a:t>Attachment </a:t>
            </a:r>
            <a:r>
              <a:rPr lang="en-US" sz="2800" dirty="0">
                <a:latin typeface="Garamond" pitchFamily="18" charset="0"/>
              </a:rPr>
              <a:t>D</a:t>
            </a:r>
            <a:r>
              <a:rPr lang="en-US" sz="2800" dirty="0" smtClean="0">
                <a:latin typeface="Garamond" pitchFamily="18" charset="0"/>
              </a:rPr>
              <a:t> </a:t>
            </a:r>
            <a:r>
              <a:rPr lang="en-US" sz="2800" dirty="0">
                <a:latin typeface="Garamond" pitchFamily="18" charset="0"/>
              </a:rPr>
              <a:t>(Cost Proposal) must be returned in Excel</a:t>
            </a:r>
          </a:p>
          <a:p>
            <a:pPr eaLnBrk="1" hangingPunct="1"/>
            <a:r>
              <a:rPr lang="en-US" sz="2800" dirty="0">
                <a:latin typeface="Garamond" pitchFamily="18" charset="0"/>
              </a:rPr>
              <a:t>Use the templates provided for all answers</a:t>
            </a:r>
          </a:p>
          <a:p>
            <a:pPr eaLnBrk="1" hangingPunct="1"/>
            <a:r>
              <a:rPr lang="en-US" sz="2800" dirty="0">
                <a:latin typeface="Garamond" pitchFamily="18" charset="0"/>
              </a:rPr>
              <a:t>Do not alter templates</a:t>
            </a:r>
          </a:p>
          <a:p>
            <a:r>
              <a:rPr lang="en-US" sz="2800" dirty="0">
                <a:latin typeface="Garamond" pitchFamily="18" charset="0"/>
              </a:rPr>
              <a:t>Submit all questions using template provided via email using the Q&amp;A Template (Attachment </a:t>
            </a:r>
            <a:r>
              <a:rPr lang="en-US" sz="2800" dirty="0" smtClean="0">
                <a:latin typeface="Garamond" pitchFamily="18" charset="0"/>
              </a:rPr>
              <a:t>H) </a:t>
            </a:r>
            <a:r>
              <a:rPr lang="en-US" sz="2800" dirty="0">
                <a:latin typeface="Garamond" pitchFamily="18" charset="0"/>
              </a:rPr>
              <a:t>to rfp@idoa.IN.gov	</a:t>
            </a:r>
          </a:p>
          <a:p>
            <a:pPr eaLnBrk="1" hangingPunct="1"/>
            <a:endParaRPr lang="en-US" sz="2800" dirty="0">
              <a:latin typeface="Garamond" pitchFamily="18" charset="0"/>
            </a:endParaRPr>
          </a:p>
          <a:p>
            <a:pPr eaLnBrk="1" hangingPunct="1">
              <a:buFontTx/>
              <a:buNone/>
            </a:pPr>
            <a:r>
              <a:rPr lang="en-US" sz="2800" dirty="0">
                <a:latin typeface="Garamond" pitchFamily="18" charset="0"/>
              </a:rPr>
              <a:t>	</a:t>
            </a:r>
          </a:p>
        </p:txBody>
      </p:sp>
      <p:sp>
        <p:nvSpPr>
          <p:cNvPr id="3" name="Slide Number Placeholder 2">
            <a:extLst>
              <a:ext uri="{FF2B5EF4-FFF2-40B4-BE49-F238E27FC236}">
                <a16:creationId xmlns:a16="http://schemas.microsoft.com/office/drawing/2014/main" xmlns="" id="{6A86ED43-EE69-421E-8CD2-4DB018356A2D}"/>
              </a:ext>
            </a:extLst>
          </p:cNvPr>
          <p:cNvSpPr>
            <a:spLocks noGrp="1"/>
          </p:cNvSpPr>
          <p:nvPr>
            <p:ph type="sldNum" sz="quarter" idx="12"/>
          </p:nvPr>
        </p:nvSpPr>
        <p:spPr/>
        <p:txBody>
          <a:bodyPr/>
          <a:lstStyle/>
          <a:p>
            <a:fld id="{97FBE726-DBFE-42C8-9E3A-ACED5DC5B2D0}"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62271"/>
            <a:ext cx="8229600" cy="1143000"/>
          </a:xfrm>
        </p:spPr>
        <p:txBody>
          <a:bodyPr/>
          <a:lstStyle/>
          <a:p>
            <a:pPr eaLnBrk="1" hangingPunct="1"/>
            <a:r>
              <a:rPr lang="en-US" b="1" dirty="0">
                <a:latin typeface="Garamond" pitchFamily="18" charset="0"/>
              </a:rPr>
              <a:t>Proposal Evaluation</a:t>
            </a:r>
          </a:p>
        </p:txBody>
      </p:sp>
      <p:sp>
        <p:nvSpPr>
          <p:cNvPr id="10" name="TextBox 9"/>
          <p:cNvSpPr txBox="1"/>
          <p:nvPr/>
        </p:nvSpPr>
        <p:spPr>
          <a:xfrm>
            <a:off x="2476500" y="858286"/>
            <a:ext cx="4191000" cy="369332"/>
          </a:xfrm>
          <a:prstGeom prst="rect">
            <a:avLst/>
          </a:prstGeom>
          <a:noFill/>
        </p:spPr>
        <p:txBody>
          <a:bodyPr wrap="square" rtlCol="0">
            <a:spAutoFit/>
          </a:bodyPr>
          <a:lstStyle/>
          <a:p>
            <a:pPr algn="ctr"/>
            <a:r>
              <a:rPr lang="en-US" b="1" i="1" dirty="0">
                <a:latin typeface="Garamond" pitchFamily="18" charset="0"/>
              </a:rPr>
              <a:t>Summary of Evaluation Criteria:</a:t>
            </a:r>
          </a:p>
        </p:txBody>
      </p:sp>
      <p:graphicFrame>
        <p:nvGraphicFramePr>
          <p:cNvPr id="7" name="Table 6"/>
          <p:cNvGraphicFramePr>
            <a:graphicFrameLocks noGrp="1"/>
          </p:cNvGraphicFramePr>
          <p:nvPr>
            <p:extLst>
              <p:ext uri="{D42A27DB-BD31-4B8C-83A1-F6EECF244321}">
                <p14:modId xmlns:p14="http://schemas.microsoft.com/office/powerpoint/2010/main" val="3062586913"/>
              </p:ext>
            </p:extLst>
          </p:nvPr>
        </p:nvGraphicFramePr>
        <p:xfrm>
          <a:off x="90351" y="1245986"/>
          <a:ext cx="8963297" cy="4310240"/>
        </p:xfrm>
        <a:graphic>
          <a:graphicData uri="http://schemas.openxmlformats.org/drawingml/2006/table">
            <a:tbl>
              <a:tblPr/>
              <a:tblGrid>
                <a:gridCol w="6477001">
                  <a:extLst>
                    <a:ext uri="{9D8B030D-6E8A-4147-A177-3AD203B41FA5}">
                      <a16:colId xmlns:a16="http://schemas.microsoft.com/office/drawing/2014/main" xmlns="" val="20000"/>
                    </a:ext>
                  </a:extLst>
                </a:gridCol>
                <a:gridCol w="2486296">
                  <a:extLst>
                    <a:ext uri="{9D8B030D-6E8A-4147-A177-3AD203B41FA5}">
                      <a16:colId xmlns:a16="http://schemas.microsoft.com/office/drawing/2014/main" xmlns="" val="20001"/>
                    </a:ext>
                  </a:extLst>
                </a:gridCol>
              </a:tblGrid>
              <a:tr h="262734">
                <a:tc>
                  <a:txBody>
                    <a:bodyPr/>
                    <a:lstStyle/>
                    <a:p>
                      <a:pPr marL="0" marR="0" algn="ctr">
                        <a:spcBef>
                          <a:spcPts val="0"/>
                        </a:spcBef>
                        <a:spcAft>
                          <a:spcPts val="0"/>
                        </a:spcAft>
                      </a:pPr>
                      <a:r>
                        <a:rPr lang="en-US" sz="1600" b="1" dirty="0">
                          <a:latin typeface="Garamond"/>
                          <a:ea typeface="Times New Roman"/>
                          <a:cs typeface="Calibri"/>
                        </a:rPr>
                        <a:t>Criteria</a:t>
                      </a:r>
                      <a:endParaRPr lang="en-US" sz="1600" b="1" dirty="0">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600" b="1" dirty="0">
                          <a:latin typeface="Garamond"/>
                          <a:ea typeface="Times New Roman"/>
                          <a:cs typeface="Calibri"/>
                        </a:rPr>
                        <a:t>Points</a:t>
                      </a:r>
                      <a:endParaRPr lang="en-US" sz="1600" b="1" dirty="0">
                        <a:latin typeface="Courier"/>
                        <a:ea typeface="Times New Roman"/>
                        <a:cs typeface="Times New Roman"/>
                      </a:endParaRPr>
                    </a:p>
                  </a:txBody>
                  <a:tcPr marL="44824" marR="44824" marT="44824" marB="4482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0"/>
                  </a:ext>
                </a:extLst>
              </a:tr>
              <a:tr h="262734">
                <a:tc>
                  <a:txBody>
                    <a:bodyPr/>
                    <a:lstStyle/>
                    <a:p>
                      <a:pPr marL="342900" marR="0" lvl="0" indent="-342900">
                        <a:spcBef>
                          <a:spcPts val="0"/>
                        </a:spcBef>
                        <a:spcAft>
                          <a:spcPts val="0"/>
                        </a:spcAft>
                        <a:buFont typeface="+mj-lt"/>
                        <a:buAutoNum type="arabicPeriod"/>
                      </a:pPr>
                      <a:r>
                        <a:rPr lang="en-US" sz="1600" b="1" spc="-10" dirty="0">
                          <a:solidFill>
                            <a:schemeClr val="tx1"/>
                          </a:solidFill>
                          <a:latin typeface="Garamond"/>
                          <a:ea typeface="Times New Roman"/>
                          <a:cs typeface="Calibri"/>
                        </a:rPr>
                        <a:t>Adherence to Mandatory Requirements</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Pass/Fail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xmlns="" val="10001"/>
                  </a:ext>
                </a:extLst>
              </a:tr>
              <a:tr h="328733">
                <a:tc>
                  <a:txBody>
                    <a:bodyPr/>
                    <a:lstStyle/>
                    <a:p>
                      <a:pPr marL="342900" marR="0" lvl="0" indent="-342900">
                        <a:spcBef>
                          <a:spcPts val="0"/>
                        </a:spcBef>
                        <a:spcAft>
                          <a:spcPts val="0"/>
                        </a:spcAft>
                        <a:buFont typeface="+mj-lt"/>
                        <a:buAutoNum type="arabicPeriod" startAt="2"/>
                      </a:pPr>
                      <a:r>
                        <a:rPr lang="en-US" sz="1600" b="1" dirty="0">
                          <a:solidFill>
                            <a:schemeClr val="tx1"/>
                          </a:solidFill>
                          <a:latin typeface="Garamond"/>
                          <a:ea typeface="Times New Roman"/>
                          <a:cs typeface="Calibri"/>
                        </a:rPr>
                        <a:t>Management Assessment/Quality (Business and Technical Proposal)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marL="0" marR="0" algn="ctr">
                        <a:spcBef>
                          <a:spcPts val="0"/>
                        </a:spcBef>
                        <a:spcAft>
                          <a:spcPts val="0"/>
                        </a:spcAft>
                      </a:pPr>
                      <a:r>
                        <a:rPr lang="en-US" sz="1600" b="1" kern="1200" dirty="0" smtClean="0">
                          <a:solidFill>
                            <a:schemeClr val="tx1"/>
                          </a:solidFill>
                          <a:latin typeface="Garamond"/>
                          <a:ea typeface="Times New Roman"/>
                          <a:cs typeface="Calibri"/>
                        </a:rPr>
                        <a:t>40 </a:t>
                      </a:r>
                      <a:r>
                        <a:rPr lang="en-US" sz="1600" b="1" kern="1200" dirty="0">
                          <a:solidFill>
                            <a:schemeClr val="tx1"/>
                          </a:solidFill>
                          <a:latin typeface="Garamond"/>
                          <a:ea typeface="Times New Roman"/>
                          <a:cs typeface="Calibri"/>
                        </a:rPr>
                        <a:t>available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xmlns="" val="10002"/>
                  </a:ext>
                </a:extLst>
              </a:tr>
              <a:tr h="218735">
                <a:tc>
                  <a:txBody>
                    <a:bodyPr/>
                    <a:lstStyle/>
                    <a:p>
                      <a:pPr marL="342900" marR="0" lvl="0" indent="-342900">
                        <a:spcBef>
                          <a:spcPts val="0"/>
                        </a:spcBef>
                        <a:spcAft>
                          <a:spcPts val="0"/>
                        </a:spcAft>
                        <a:buFont typeface="+mj-lt"/>
                        <a:buAutoNum type="arabicPeriod" startAt="3"/>
                      </a:pPr>
                      <a:r>
                        <a:rPr lang="en-US" sz="1600" b="1" dirty="0">
                          <a:solidFill>
                            <a:schemeClr val="tx1"/>
                          </a:solidFill>
                          <a:latin typeface="Garamond"/>
                          <a:ea typeface="Times New Roman"/>
                          <a:cs typeface="Calibri"/>
                        </a:rPr>
                        <a:t>Cost (Cost Proposal)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marL="0" marR="0" algn="ctr">
                        <a:spcBef>
                          <a:spcPts val="0"/>
                        </a:spcBef>
                        <a:spcAft>
                          <a:spcPts val="0"/>
                        </a:spcAft>
                      </a:pPr>
                      <a:r>
                        <a:rPr lang="en-US" sz="1600" b="1" kern="1200" dirty="0" smtClean="0">
                          <a:solidFill>
                            <a:schemeClr val="tx1"/>
                          </a:solidFill>
                          <a:latin typeface="Garamond"/>
                          <a:ea typeface="Times New Roman"/>
                          <a:cs typeface="Calibri"/>
                        </a:rPr>
                        <a:t>35 </a:t>
                      </a:r>
                      <a:r>
                        <a:rPr lang="en-US" sz="1600" b="1" kern="1200" dirty="0">
                          <a:solidFill>
                            <a:schemeClr val="tx1"/>
                          </a:solidFill>
                          <a:latin typeface="Garamond"/>
                          <a:ea typeface="Times New Roman"/>
                          <a:cs typeface="Calibri"/>
                        </a:rPr>
                        <a:t>available </a:t>
                      </a:r>
                      <a:r>
                        <a:rPr lang="en-US" sz="1600" b="1" kern="1200" dirty="0" smtClean="0">
                          <a:solidFill>
                            <a:schemeClr val="tx1"/>
                          </a:solidFill>
                          <a:latin typeface="Garamond"/>
                          <a:ea typeface="Times New Roman"/>
                          <a:cs typeface="Calibri"/>
                        </a:rPr>
                        <a:t>points (5 bonus</a:t>
                      </a:r>
                      <a:r>
                        <a:rPr lang="en-US" sz="1600" b="1" kern="1200" baseline="0" dirty="0" smtClean="0">
                          <a:solidFill>
                            <a:schemeClr val="tx1"/>
                          </a:solidFill>
                          <a:latin typeface="Garamond"/>
                          <a:ea typeface="Times New Roman"/>
                          <a:cs typeface="Calibri"/>
                        </a:rPr>
                        <a:t> points available)</a:t>
                      </a:r>
                      <a:endParaRPr lang="en-US" sz="1600" b="1" kern="1200" dirty="0">
                        <a:solidFill>
                          <a:schemeClr val="tx1"/>
                        </a:solidFill>
                        <a:latin typeface="Garamond"/>
                        <a:ea typeface="Times New Roman"/>
                        <a:cs typeface="Calibri"/>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xmlns="" val="10003"/>
                  </a:ext>
                </a:extLst>
              </a:tr>
              <a:tr h="262734">
                <a:tc>
                  <a:txBody>
                    <a:bodyPr/>
                    <a:lstStyle/>
                    <a:p>
                      <a:pPr marL="342900" marR="0" lvl="0" indent="-342900">
                        <a:spcBef>
                          <a:spcPts val="0"/>
                        </a:spcBef>
                        <a:spcAft>
                          <a:spcPts val="0"/>
                        </a:spcAft>
                        <a:buFont typeface="+mj-lt"/>
                        <a:buAutoNum type="arabicPeriod" startAt="4"/>
                      </a:pPr>
                      <a:r>
                        <a:rPr lang="en-US" sz="1600" b="1" dirty="0">
                          <a:solidFill>
                            <a:schemeClr val="tx1"/>
                          </a:solidFill>
                          <a:latin typeface="Garamond"/>
                          <a:ea typeface="Times New Roman"/>
                          <a:cs typeface="Calibri"/>
                        </a:rPr>
                        <a:t>Indiana Economic Impact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points</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xmlns="" val="10004"/>
                  </a:ext>
                </a:extLst>
              </a:tr>
              <a:tr h="262734">
                <a:tc>
                  <a:txBody>
                    <a:bodyPr/>
                    <a:lstStyle/>
                    <a:p>
                      <a:pPr marL="342900" marR="0" lvl="0" indent="-342900">
                        <a:spcBef>
                          <a:spcPts val="0"/>
                        </a:spcBef>
                        <a:spcAft>
                          <a:spcPts val="0"/>
                        </a:spcAft>
                        <a:buFont typeface="+mj-lt"/>
                        <a:buAutoNum type="arabicPeriod" startAt="5"/>
                      </a:pPr>
                      <a:r>
                        <a:rPr lang="en-US" sz="1600" b="1" dirty="0">
                          <a:solidFill>
                            <a:schemeClr val="tx1"/>
                          </a:solidFill>
                          <a:latin typeface="Garamond"/>
                          <a:ea typeface="Times New Roman"/>
                          <a:cs typeface="Calibri"/>
                        </a:rPr>
                        <a:t>Buy Indiana</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points</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xmlns="" val="10005"/>
                  </a:ext>
                </a:extLst>
              </a:tr>
              <a:tr h="328733">
                <a:tc>
                  <a:txBody>
                    <a:bodyPr/>
                    <a:lstStyle/>
                    <a:p>
                      <a:pPr marL="342900" marR="0" lvl="0" indent="-342900">
                        <a:spcBef>
                          <a:spcPts val="0"/>
                        </a:spcBef>
                        <a:spcAft>
                          <a:spcPts val="0"/>
                        </a:spcAft>
                        <a:buFont typeface="+mj-lt"/>
                        <a:buAutoNum type="arabicPeriod" startAt="6"/>
                      </a:pPr>
                      <a:r>
                        <a:rPr lang="en-US" sz="1600" b="1" dirty="0">
                          <a:solidFill>
                            <a:schemeClr val="tx1"/>
                          </a:solidFill>
                          <a:latin typeface="Garamond"/>
                          <a:ea typeface="Times New Roman"/>
                          <a:cs typeface="Calibri"/>
                        </a:rPr>
                        <a:t>Minority Business Enterprise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( 1 bonus point is available, see Section 3.2.6)</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xmlns="" val="10006"/>
                  </a:ext>
                </a:extLst>
              </a:tr>
              <a:tr h="328733">
                <a:tc>
                  <a:txBody>
                    <a:bodyPr/>
                    <a:lstStyle/>
                    <a:p>
                      <a:pPr marL="342900" marR="0" lvl="0" indent="-342900">
                        <a:spcBef>
                          <a:spcPts val="0"/>
                        </a:spcBef>
                        <a:spcAft>
                          <a:spcPts val="0"/>
                        </a:spcAft>
                        <a:buFont typeface="+mj-lt"/>
                        <a:buAutoNum type="arabicPeriod" startAt="7"/>
                      </a:pPr>
                      <a:r>
                        <a:rPr lang="en-US" sz="1600" b="1" dirty="0">
                          <a:solidFill>
                            <a:schemeClr val="tx1"/>
                          </a:solidFill>
                          <a:latin typeface="Garamond"/>
                          <a:ea typeface="Times New Roman"/>
                          <a:cs typeface="Calibri"/>
                        </a:rPr>
                        <a:t>Women Business Enterprise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( 1 bonus point is available, see Section 3.2.6)</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xmlns="" val="10007"/>
                  </a:ext>
                </a:extLst>
              </a:tr>
              <a:tr h="439042">
                <a:tc>
                  <a:txBody>
                    <a:bodyPr/>
                    <a:lstStyle/>
                    <a:p>
                      <a:pPr marL="342900" marR="0" lvl="0" indent="-342900">
                        <a:spcBef>
                          <a:spcPts val="0"/>
                        </a:spcBef>
                        <a:spcAft>
                          <a:spcPts val="0"/>
                        </a:spcAft>
                        <a:buFont typeface="+mj-lt"/>
                        <a:buAutoNum type="arabicPeriod" startAt="8"/>
                      </a:pPr>
                      <a:r>
                        <a:rPr lang="en-US" sz="1600" b="1" dirty="0">
                          <a:solidFill>
                            <a:schemeClr val="tx1"/>
                          </a:solidFill>
                          <a:latin typeface="Garamond"/>
                          <a:ea typeface="Times New Roman"/>
                          <a:cs typeface="Calibri"/>
                        </a:rPr>
                        <a:t>Indiana Veteran</a:t>
                      </a:r>
                      <a:r>
                        <a:rPr lang="en-US" sz="1600" b="1" baseline="0" dirty="0">
                          <a:solidFill>
                            <a:schemeClr val="tx1"/>
                          </a:solidFill>
                          <a:latin typeface="Garamond"/>
                          <a:ea typeface="Times New Roman"/>
                          <a:cs typeface="Calibri"/>
                        </a:rPr>
                        <a:t> Owned Small Business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(1 bonus point is available, see Section 3.2.7)</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xmlns="" val="10008"/>
                  </a:ext>
                </a:extLst>
              </a:tr>
              <a:tr h="328733">
                <a:tc>
                  <a:txBody>
                    <a:bodyPr/>
                    <a:lstStyle/>
                    <a:p>
                      <a:pPr marL="0" marR="0">
                        <a:spcBef>
                          <a:spcPts val="0"/>
                        </a:spcBef>
                        <a:spcAft>
                          <a:spcPts val="0"/>
                        </a:spcAft>
                      </a:pPr>
                      <a:r>
                        <a:rPr lang="en-US" sz="1600" b="1" dirty="0">
                          <a:solidFill>
                            <a:schemeClr val="tx1"/>
                          </a:solidFill>
                          <a:latin typeface="Garamond"/>
                          <a:ea typeface="Times New Roman"/>
                          <a:cs typeface="Calibri"/>
                        </a:rPr>
                        <a:t>Total</a:t>
                      </a:r>
                      <a:endParaRPr lang="en-US" sz="16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100 (</a:t>
                      </a:r>
                      <a:r>
                        <a:rPr lang="en-US" sz="1600" b="1" dirty="0" smtClean="0">
                          <a:solidFill>
                            <a:schemeClr val="tx1"/>
                          </a:solidFill>
                          <a:latin typeface="Garamond"/>
                          <a:ea typeface="Times New Roman"/>
                          <a:cs typeface="Calibri"/>
                        </a:rPr>
                        <a:t>108 </a:t>
                      </a:r>
                      <a:r>
                        <a:rPr lang="en-US" sz="1600" b="1" dirty="0">
                          <a:solidFill>
                            <a:schemeClr val="tx1"/>
                          </a:solidFill>
                          <a:latin typeface="Garamond"/>
                          <a:ea typeface="Times New Roman"/>
                          <a:cs typeface="Calibri"/>
                        </a:rPr>
                        <a:t>if bonus awarded)</a:t>
                      </a:r>
                      <a:endParaRPr lang="en-US" sz="16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extLst>
                  <a:ext uri="{0D108BD9-81ED-4DB2-BD59-A6C34878D82A}">
                    <a16:rowId xmlns:a16="http://schemas.microsoft.com/office/drawing/2014/main" xmlns="" val="10009"/>
                  </a:ext>
                </a:extLst>
              </a:tr>
            </a:tbl>
          </a:graphicData>
        </a:graphic>
      </p:graphicFrame>
      <p:sp>
        <p:nvSpPr>
          <p:cNvPr id="8" name="TextBox 7">
            <a:extLst>
              <a:ext uri="{FF2B5EF4-FFF2-40B4-BE49-F238E27FC236}">
                <a16:creationId xmlns:a16="http://schemas.microsoft.com/office/drawing/2014/main" xmlns="" id="{2F6A117F-926C-4ED5-9C61-B6F358698BE8}"/>
              </a:ext>
            </a:extLst>
          </p:cNvPr>
          <p:cNvSpPr txBox="1"/>
          <p:nvPr/>
        </p:nvSpPr>
        <p:spPr>
          <a:xfrm>
            <a:off x="376237" y="5452283"/>
            <a:ext cx="2447080" cy="1118255"/>
          </a:xfrm>
          <a:prstGeom prst="rect">
            <a:avLst/>
          </a:prstGeom>
          <a:solidFill>
            <a:schemeClr val="bg1"/>
          </a:solidFill>
          <a:ln w="12700">
            <a:solidFill>
              <a:schemeClr val="tx1"/>
            </a:solidFill>
          </a:ln>
        </p:spPr>
        <p:txBody>
          <a:bodyPr wrap="none" tIns="0" bIns="91440" rtlCol="0">
            <a:spAutoFit/>
          </a:bodyPr>
          <a:lstStyle/>
          <a:p>
            <a:pPr>
              <a:spcAft>
                <a:spcPts val="600"/>
              </a:spcAft>
            </a:pPr>
            <a:r>
              <a:rPr lang="en-US" sz="1500" b="1" u="sng" dirty="0">
                <a:latin typeface="Garamond" panose="02020404030301010803" pitchFamily="18" charset="0"/>
              </a:rPr>
              <a:t>Legend</a:t>
            </a:r>
          </a:p>
          <a:p>
            <a:pPr>
              <a:spcAft>
                <a:spcPts val="400"/>
              </a:spcAft>
            </a:pPr>
            <a:r>
              <a:rPr lang="en-US" sz="1400" b="1" dirty="0">
                <a:latin typeface="Garamond" panose="02020404030301010803" pitchFamily="18" charset="0"/>
              </a:rPr>
              <a:t>          </a:t>
            </a:r>
            <a:r>
              <a:rPr lang="en-US" sz="1300" b="1" dirty="0">
                <a:latin typeface="Garamond" panose="02020404030301010803" pitchFamily="18" charset="0"/>
              </a:rPr>
              <a:t>Mandatory Requirements</a:t>
            </a:r>
          </a:p>
          <a:p>
            <a:pPr>
              <a:spcAft>
                <a:spcPts val="400"/>
              </a:spcAft>
            </a:pPr>
            <a:r>
              <a:rPr lang="en-US" sz="1300" b="1" dirty="0">
                <a:latin typeface="Garamond" panose="02020404030301010803" pitchFamily="18" charset="0"/>
              </a:rPr>
              <a:t>          MAQ and Cost Scores</a:t>
            </a:r>
          </a:p>
          <a:p>
            <a:pPr>
              <a:spcAft>
                <a:spcPts val="600"/>
              </a:spcAft>
            </a:pPr>
            <a:r>
              <a:rPr lang="en-US" sz="1300" b="1" dirty="0">
                <a:latin typeface="Garamond" panose="02020404030301010803" pitchFamily="18" charset="0"/>
              </a:rPr>
              <a:t>          Preference Scores</a:t>
            </a:r>
          </a:p>
        </p:txBody>
      </p:sp>
      <p:sp>
        <p:nvSpPr>
          <p:cNvPr id="9" name="TextBox 8">
            <a:extLst>
              <a:ext uri="{FF2B5EF4-FFF2-40B4-BE49-F238E27FC236}">
                <a16:creationId xmlns:a16="http://schemas.microsoft.com/office/drawing/2014/main" xmlns="" id="{33549352-25DD-47AC-B601-F47CDC1BC047}"/>
              </a:ext>
            </a:extLst>
          </p:cNvPr>
          <p:cNvSpPr txBox="1"/>
          <p:nvPr/>
        </p:nvSpPr>
        <p:spPr>
          <a:xfrm>
            <a:off x="548694" y="5743059"/>
            <a:ext cx="184731" cy="184666"/>
          </a:xfrm>
          <a:prstGeom prst="rect">
            <a:avLst/>
          </a:prstGeom>
          <a:solidFill>
            <a:schemeClr val="accent3">
              <a:lumMod val="60000"/>
              <a:lumOff val="40000"/>
            </a:schemeClr>
          </a:solidFill>
          <a:ln>
            <a:solidFill>
              <a:schemeClr val="tx1"/>
            </a:solidFill>
          </a:ln>
        </p:spPr>
        <p:txBody>
          <a:bodyPr wrap="none" rtlCol="0">
            <a:spAutoFit/>
          </a:bodyPr>
          <a:lstStyle/>
          <a:p>
            <a:endParaRPr lang="en-US" sz="600" dirty="0"/>
          </a:p>
        </p:txBody>
      </p:sp>
      <p:sp>
        <p:nvSpPr>
          <p:cNvPr id="11" name="TextBox 10">
            <a:extLst>
              <a:ext uri="{FF2B5EF4-FFF2-40B4-BE49-F238E27FC236}">
                <a16:creationId xmlns:a16="http://schemas.microsoft.com/office/drawing/2014/main" xmlns="" id="{DDA490F4-9B68-4090-9781-0F46432BE6E4}"/>
              </a:ext>
            </a:extLst>
          </p:cNvPr>
          <p:cNvSpPr txBox="1"/>
          <p:nvPr/>
        </p:nvSpPr>
        <p:spPr>
          <a:xfrm>
            <a:off x="548984" y="6001821"/>
            <a:ext cx="184731" cy="184666"/>
          </a:xfrm>
          <a:prstGeom prst="rect">
            <a:avLst/>
          </a:prstGeom>
          <a:solidFill>
            <a:schemeClr val="accent5">
              <a:lumMod val="40000"/>
              <a:lumOff val="60000"/>
            </a:schemeClr>
          </a:solidFill>
          <a:ln>
            <a:solidFill>
              <a:schemeClr val="tx1"/>
            </a:solidFill>
          </a:ln>
        </p:spPr>
        <p:txBody>
          <a:bodyPr wrap="none" rtlCol="0">
            <a:spAutoFit/>
          </a:bodyPr>
          <a:lstStyle/>
          <a:p>
            <a:endParaRPr lang="en-US" sz="600" dirty="0"/>
          </a:p>
        </p:txBody>
      </p:sp>
      <p:sp>
        <p:nvSpPr>
          <p:cNvPr id="12" name="TextBox 11">
            <a:extLst>
              <a:ext uri="{FF2B5EF4-FFF2-40B4-BE49-F238E27FC236}">
                <a16:creationId xmlns:a16="http://schemas.microsoft.com/office/drawing/2014/main" xmlns="" id="{0EECCDC9-E0E1-4397-9E6A-35FAD49E0C30}"/>
              </a:ext>
            </a:extLst>
          </p:cNvPr>
          <p:cNvSpPr txBox="1"/>
          <p:nvPr/>
        </p:nvSpPr>
        <p:spPr>
          <a:xfrm>
            <a:off x="545809" y="6260584"/>
            <a:ext cx="184731" cy="184666"/>
          </a:xfrm>
          <a:prstGeom prst="rect">
            <a:avLst/>
          </a:prstGeom>
          <a:solidFill>
            <a:schemeClr val="accent2">
              <a:lumMod val="40000"/>
              <a:lumOff val="60000"/>
            </a:schemeClr>
          </a:solidFill>
          <a:ln>
            <a:solidFill>
              <a:schemeClr val="tx1"/>
            </a:solidFill>
          </a:ln>
        </p:spPr>
        <p:txBody>
          <a:bodyPr wrap="none" rtlCol="0">
            <a:spAutoFit/>
          </a:bodyPr>
          <a:lstStyle/>
          <a:p>
            <a:endParaRPr lang="en-US" sz="600" dirty="0"/>
          </a:p>
        </p:txBody>
      </p:sp>
      <p:sp>
        <p:nvSpPr>
          <p:cNvPr id="3" name="Slide Number Placeholder 2">
            <a:extLst>
              <a:ext uri="{FF2B5EF4-FFF2-40B4-BE49-F238E27FC236}">
                <a16:creationId xmlns:a16="http://schemas.microsoft.com/office/drawing/2014/main" xmlns="" id="{CCB2BF38-04EA-4E0E-9165-9E652668136E}"/>
              </a:ext>
            </a:extLst>
          </p:cNvPr>
          <p:cNvSpPr>
            <a:spLocks noGrp="1"/>
          </p:cNvSpPr>
          <p:nvPr>
            <p:ph type="sldNum" sz="quarter" idx="12"/>
          </p:nvPr>
        </p:nvSpPr>
        <p:spPr/>
        <p:txBody>
          <a:bodyPr/>
          <a:lstStyle/>
          <a:p>
            <a:fld id="{97FBE726-DBFE-42C8-9E3A-ACED5DC5B2D0}"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nSpc>
                <a:spcPct val="110000"/>
              </a:lnSpc>
              <a:buNone/>
              <a:defRPr/>
            </a:pPr>
            <a:r>
              <a:rPr lang="en-US" altLang="en-US" sz="1800" b="1" dirty="0">
                <a:latin typeface="Garamond" panose="02020404030301010803" pitchFamily="18" charset="0"/>
              </a:rPr>
              <a:t>Mission/Vision </a:t>
            </a:r>
          </a:p>
          <a:p>
            <a:pPr lvl="1"/>
            <a:r>
              <a:rPr lang="en-US" altLang="en-US" sz="1800" dirty="0">
                <a:latin typeface="Garamond" panose="02020404030301010803" pitchFamily="18" charset="0"/>
              </a:rPr>
              <a:t>Promote, monitor, and enforce the standards for certification of minority and women’s business enterprises.</a:t>
            </a:r>
          </a:p>
          <a:p>
            <a:pPr lvl="1"/>
            <a:r>
              <a:rPr lang="en-US" altLang="en-US" sz="1800" dirty="0">
                <a:latin typeface="Garamond" panose="02020404030301010803" pitchFamily="18" charset="0"/>
              </a:rPr>
              <a:t>Provide equal opportunity to minority and women enterprises in the state’s procurement and contracting process.</a:t>
            </a:r>
          </a:p>
          <a:p>
            <a:pPr marL="0" indent="0">
              <a:lnSpc>
                <a:spcPct val="110000"/>
              </a:lnSpc>
              <a:buNone/>
              <a:defRPr/>
            </a:pPr>
            <a:r>
              <a:rPr lang="en-US" sz="1800" b="1" dirty="0">
                <a:latin typeface="Garamond" panose="02020404030301010803" pitchFamily="18" charset="0"/>
              </a:rPr>
              <a:t>Nondiscrimination and Antidiscrimination Laws</a:t>
            </a:r>
          </a:p>
          <a:p>
            <a:pPr lvl="1"/>
            <a:r>
              <a:rPr lang="en-US" sz="1800" dirty="0">
                <a:latin typeface="Garamond" panose="02020404030301010803" pitchFamily="18" charset="0"/>
              </a:rPr>
              <a:t>Pursuant to Indiana Civil Rights Law, specifically IC §22-9-1-10, every state contract shall contain a provision requiring the contractor and subcontractors to not discriminate against any employee or applicant with respect to Protected Characteristics</a:t>
            </a:r>
          </a:p>
          <a:p>
            <a:pPr marL="397764" lvl="1" indent="0">
              <a:buNone/>
            </a:pPr>
            <a:endParaRPr lang="en-US" altLang="en-US" sz="2100" dirty="0">
              <a:latin typeface="+mj-lt"/>
            </a:endParaRPr>
          </a:p>
          <a:p>
            <a:endParaRPr lang="en-US" dirty="0">
              <a:latin typeface="+mj-lt"/>
            </a:endParaRPr>
          </a:p>
        </p:txBody>
      </p:sp>
      <p:grpSp>
        <p:nvGrpSpPr>
          <p:cNvPr id="5" name="Group 4"/>
          <p:cNvGrpSpPr/>
          <p:nvPr/>
        </p:nvGrpSpPr>
        <p:grpSpPr>
          <a:xfrm>
            <a:off x="2438400" y="5334000"/>
            <a:ext cx="6329363" cy="1414463"/>
            <a:chOff x="2438400" y="5334000"/>
            <a:chExt cx="6329363" cy="1414463"/>
          </a:xfrm>
        </p:grpSpPr>
        <p:pic>
          <p:nvPicPr>
            <p:cNvPr id="6" name="Picture 5"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7" name="TextBox 6"/>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0" name="Title 1">
            <a:extLst>
              <a:ext uri="{FF2B5EF4-FFF2-40B4-BE49-F238E27FC236}">
                <a16:creationId xmlns:a16="http://schemas.microsoft.com/office/drawing/2014/main" xmlns="" id="{BE5CC863-F2AD-474B-BB0D-5CF3B58D4967}"/>
              </a:ext>
            </a:extLst>
          </p:cNvPr>
          <p:cNvSpPr>
            <a:spLocks noGrp="1"/>
          </p:cNvSpPr>
          <p:nvPr>
            <p:ph type="title"/>
          </p:nvPr>
        </p:nvSpPr>
        <p:spPr>
          <a:xfrm>
            <a:off x="190500" y="271129"/>
            <a:ext cx="8763000" cy="1143000"/>
          </a:xfrm>
        </p:spPr>
        <p:txBody>
          <a:bodyPr>
            <a:noAutofit/>
          </a:bodyPr>
          <a:lstStyle/>
          <a:p>
            <a:r>
              <a:rPr lang="en-US" sz="3200" b="1" dirty="0">
                <a:latin typeface="Garamond" panose="02020404030301010803" pitchFamily="18" charset="0"/>
              </a:rPr>
              <a:t>Minority and Women’s Business Enterprises</a:t>
            </a:r>
          </a:p>
        </p:txBody>
      </p:sp>
      <p:sp>
        <p:nvSpPr>
          <p:cNvPr id="4" name="Slide Number Placeholder 3">
            <a:extLst>
              <a:ext uri="{FF2B5EF4-FFF2-40B4-BE49-F238E27FC236}">
                <a16:creationId xmlns:a16="http://schemas.microsoft.com/office/drawing/2014/main" xmlns="" id="{232A53F3-FE15-4979-949F-392C8EAC3BA5}"/>
              </a:ext>
            </a:extLst>
          </p:cNvPr>
          <p:cNvSpPr>
            <a:spLocks noGrp="1"/>
          </p:cNvSpPr>
          <p:nvPr>
            <p:ph type="sldNum" sz="quarter" idx="12"/>
          </p:nvPr>
        </p:nvSpPr>
        <p:spPr/>
        <p:txBody>
          <a:bodyPr/>
          <a:lstStyle/>
          <a:p>
            <a:fld id="{97FBE726-DBFE-42C8-9E3A-ACED5DC5B2D0}" type="slidenum">
              <a:rPr lang="en-US" smtClean="0"/>
              <a:pPr/>
              <a:t>15</a:t>
            </a:fld>
            <a:endParaRPr lang="en-US" dirty="0"/>
          </a:p>
        </p:txBody>
      </p:sp>
    </p:spTree>
    <p:extLst>
      <p:ext uri="{BB962C8B-B14F-4D97-AF65-F5344CB8AC3E}">
        <p14:creationId xmlns:p14="http://schemas.microsoft.com/office/powerpoint/2010/main" val="2314140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noAutofit/>
          </a:bodyPr>
          <a:lstStyle/>
          <a:p>
            <a:pPr eaLnBrk="1" hangingPunct="1"/>
            <a:r>
              <a:rPr lang="en-US" sz="3200" b="1" dirty="0">
                <a:latin typeface="Garamond" panose="02020404030301010803" pitchFamily="18" charset="0"/>
              </a:rPr>
              <a:t>Minority and Women’s Business Enterprises</a:t>
            </a:r>
          </a:p>
        </p:txBody>
      </p:sp>
      <p:sp>
        <p:nvSpPr>
          <p:cNvPr id="7" name="Rectangle 3"/>
          <p:cNvSpPr>
            <a:spLocks noGrp="1" noChangeArrowheads="1"/>
          </p:cNvSpPr>
          <p:nvPr>
            <p:ph idx="1"/>
          </p:nvPr>
        </p:nvSpPr>
        <p:spPr/>
        <p:txBody>
          <a:bodyPr>
            <a:normAutofit/>
          </a:bodyPr>
          <a:lstStyle/>
          <a:p>
            <a:pPr marL="0" indent="0">
              <a:buNone/>
            </a:pPr>
            <a:r>
              <a:rPr lang="en-US" altLang="en-US" sz="1800" b="1" dirty="0">
                <a:latin typeface="Garamond" panose="02020404030301010803" pitchFamily="18" charset="0"/>
              </a:rPr>
              <a:t>Contact Information</a:t>
            </a:r>
          </a:p>
          <a:p>
            <a:pPr lvl="1"/>
            <a:r>
              <a:rPr lang="en-US" altLang="en-US" sz="1800" dirty="0">
                <a:latin typeface="Garamond" panose="02020404030301010803" pitchFamily="18" charset="0"/>
              </a:rPr>
              <a:t>Phone: 317-232-3061</a:t>
            </a:r>
          </a:p>
          <a:p>
            <a:pPr lvl="1"/>
            <a:r>
              <a:rPr lang="en-US" altLang="en-US" sz="1800" dirty="0">
                <a:latin typeface="Garamond" panose="02020404030301010803" pitchFamily="18" charset="0"/>
              </a:rPr>
              <a:t>E-mail</a:t>
            </a:r>
            <a:r>
              <a:rPr lang="en-US" altLang="en-US" sz="1800" b="1" dirty="0">
                <a:latin typeface="Garamond" panose="02020404030301010803" pitchFamily="18" charset="0"/>
              </a:rPr>
              <a:t>:</a:t>
            </a:r>
            <a:r>
              <a:rPr lang="en-US" altLang="en-US" sz="1800" dirty="0">
                <a:latin typeface="Garamond" panose="02020404030301010803" pitchFamily="18" charset="0"/>
              </a:rPr>
              <a:t> </a:t>
            </a:r>
            <a:r>
              <a:rPr lang="en-US" altLang="en-US" sz="1800" dirty="0">
                <a:latin typeface="Garamond" panose="02020404030301010803" pitchFamily="18" charset="0"/>
                <a:hlinkClick r:id="rId3"/>
              </a:rPr>
              <a:t>mwbecompliance@idoa.in.gov</a:t>
            </a:r>
            <a:endParaRPr lang="en-US" altLang="en-US" sz="1800" dirty="0">
              <a:latin typeface="Garamond" panose="02020404030301010803" pitchFamily="18" charset="0"/>
            </a:endParaRPr>
          </a:p>
          <a:p>
            <a:pPr lvl="1"/>
            <a:r>
              <a:rPr lang="en-US" altLang="en-US" sz="1800" dirty="0">
                <a:latin typeface="Garamond" panose="02020404030301010803" pitchFamily="18" charset="0"/>
              </a:rPr>
              <a:t>Web: </a:t>
            </a:r>
            <a:r>
              <a:rPr lang="en-US" altLang="en-US" sz="1800" dirty="0">
                <a:latin typeface="Garamond" panose="02020404030301010803" pitchFamily="18" charset="0"/>
                <a:hlinkClick r:id="rId4"/>
              </a:rPr>
              <a:t>www.in.gov/idoa/mwbe</a:t>
            </a:r>
            <a:r>
              <a:rPr lang="en-US" altLang="en-US" sz="1800" dirty="0">
                <a:latin typeface="Garamond" panose="02020404030301010803" pitchFamily="18" charset="0"/>
              </a:rPr>
              <a:t/>
            </a:r>
            <a:br>
              <a:rPr lang="en-US" altLang="en-US" sz="1800" dirty="0">
                <a:latin typeface="Garamond" panose="02020404030301010803" pitchFamily="18" charset="0"/>
              </a:rPr>
            </a:br>
            <a:r>
              <a:rPr lang="en-US" altLang="en-US" sz="1200" dirty="0">
                <a:latin typeface="Garamond" panose="02020404030301010803" pitchFamily="18" charset="0"/>
              </a:rPr>
              <a:t/>
            </a:r>
            <a:br>
              <a:rPr lang="en-US" altLang="en-US" sz="1200" dirty="0">
                <a:latin typeface="Garamond" panose="02020404030301010803" pitchFamily="18" charset="0"/>
              </a:rPr>
            </a:br>
            <a:endParaRPr lang="en-US" altLang="en-US" sz="1200" dirty="0">
              <a:latin typeface="Garamond" panose="02020404030301010803" pitchFamily="18" charset="0"/>
            </a:endParaRPr>
          </a:p>
          <a:p>
            <a:pPr marL="0" indent="0">
              <a:buNone/>
            </a:pPr>
            <a:r>
              <a:rPr lang="en-US" altLang="en-US" sz="1800" b="1" dirty="0">
                <a:latin typeface="Garamond" panose="02020404030301010803" pitchFamily="18" charset="0"/>
              </a:rPr>
              <a:t>Complete Attachment A, MWBE Form</a:t>
            </a:r>
          </a:p>
          <a:p>
            <a:pPr>
              <a:buNone/>
            </a:pPr>
            <a:r>
              <a:rPr lang="en-US" altLang="en-US" sz="1800" dirty="0">
                <a:latin typeface="Garamond" panose="02020404030301010803" pitchFamily="18" charset="0"/>
              </a:rPr>
              <a:t>	- Include sub-contractor letter of commitment</a:t>
            </a:r>
            <a:br>
              <a:rPr lang="en-US" altLang="en-US" sz="1800" dirty="0">
                <a:latin typeface="Garamond" panose="02020404030301010803" pitchFamily="18" charset="0"/>
              </a:rPr>
            </a:br>
            <a:r>
              <a:rPr lang="en-US" altLang="en-US" sz="1800" dirty="0">
                <a:latin typeface="Garamond" panose="02020404030301010803" pitchFamily="18" charset="0"/>
              </a:rPr>
              <a:t> </a:t>
            </a:r>
          </a:p>
          <a:p>
            <a:pPr marL="0" indent="0">
              <a:buNone/>
            </a:pPr>
            <a:r>
              <a:rPr lang="en-US" altLang="en-US" sz="1800" b="1" dirty="0">
                <a:latin typeface="Garamond" panose="02020404030301010803" pitchFamily="18" charset="0"/>
              </a:rPr>
              <a:t>Goals for Proposal</a:t>
            </a:r>
          </a:p>
          <a:p>
            <a:pPr>
              <a:buNone/>
            </a:pPr>
            <a:r>
              <a:rPr lang="en-US" altLang="en-US" sz="1800" dirty="0">
                <a:latin typeface="Garamond" panose="02020404030301010803" pitchFamily="18" charset="0"/>
              </a:rPr>
              <a:t>	- 8% Minority Business Enterprise</a:t>
            </a:r>
          </a:p>
          <a:p>
            <a:pPr>
              <a:buNone/>
            </a:pPr>
            <a:r>
              <a:rPr lang="en-US" altLang="en-US" sz="1800" dirty="0">
                <a:latin typeface="Garamond" panose="02020404030301010803" pitchFamily="18" charset="0"/>
              </a:rPr>
              <a:t>	- 8% Women’s Business Enterprise</a:t>
            </a:r>
            <a:endParaRPr lang="en-US" sz="2400" dirty="0"/>
          </a:p>
        </p:txBody>
      </p:sp>
      <p:sp>
        <p:nvSpPr>
          <p:cNvPr id="3" name="Slide Number Placeholder 2">
            <a:extLst>
              <a:ext uri="{FF2B5EF4-FFF2-40B4-BE49-F238E27FC236}">
                <a16:creationId xmlns:a16="http://schemas.microsoft.com/office/drawing/2014/main" xmlns="" id="{DEF336D9-BB14-4A11-BB5D-5A1E34C7B4D8}"/>
              </a:ext>
            </a:extLst>
          </p:cNvPr>
          <p:cNvSpPr>
            <a:spLocks noGrp="1"/>
          </p:cNvSpPr>
          <p:nvPr>
            <p:ph type="sldNum" sz="quarter" idx="12"/>
          </p:nvPr>
        </p:nvSpPr>
        <p:spPr/>
        <p:txBody>
          <a:bodyPr/>
          <a:lstStyle/>
          <a:p>
            <a:fld id="{97FBE726-DBFE-42C8-9E3A-ACED5DC5B2D0}" type="slidenum">
              <a:rPr lang="en-US" smtClean="0"/>
              <a:pPr/>
              <a:t>16</a:t>
            </a:fld>
            <a:endParaRPr lang="en-US" dirty="0"/>
          </a:p>
        </p:txBody>
      </p:sp>
    </p:spTree>
    <p:extLst>
      <p:ext uri="{BB962C8B-B14F-4D97-AF65-F5344CB8AC3E}">
        <p14:creationId xmlns:p14="http://schemas.microsoft.com/office/powerpoint/2010/main" val="2437013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3" name="Slide Number Placeholder 2">
            <a:extLst>
              <a:ext uri="{FF2B5EF4-FFF2-40B4-BE49-F238E27FC236}">
                <a16:creationId xmlns:a16="http://schemas.microsoft.com/office/drawing/2014/main" xmlns="" id="{330CB958-36BE-447C-A0F0-31A5A5F42D87}"/>
              </a:ext>
            </a:extLst>
          </p:cNvPr>
          <p:cNvSpPr>
            <a:spLocks noGrp="1"/>
          </p:cNvSpPr>
          <p:nvPr>
            <p:ph type="sldNum" sz="quarter" idx="12"/>
          </p:nvPr>
        </p:nvSpPr>
        <p:spPr/>
        <p:txBody>
          <a:bodyPr/>
          <a:lstStyle/>
          <a:p>
            <a:fld id="{97FBE726-DBFE-42C8-9E3A-ACED5DC5B2D0}" type="slidenum">
              <a:rPr lang="en-US" smtClean="0"/>
              <a:pPr/>
              <a:t>17</a:t>
            </a:fld>
            <a:endParaRPr lang="en-US" dirty="0"/>
          </a:p>
        </p:txBody>
      </p:sp>
      <p:pic>
        <p:nvPicPr>
          <p:cNvPr id="6" name="Picture 5"/>
          <p:cNvPicPr>
            <a:picLocks noChangeAspect="1"/>
          </p:cNvPicPr>
          <p:nvPr/>
        </p:nvPicPr>
        <p:blipFill>
          <a:blip r:embed="rId3"/>
          <a:stretch>
            <a:fillRect/>
          </a:stretch>
        </p:blipFill>
        <p:spPr>
          <a:xfrm>
            <a:off x="2133600" y="76200"/>
            <a:ext cx="4724400" cy="6096000"/>
          </a:xfrm>
          <a:prstGeom prst="rect">
            <a:avLst/>
          </a:prstGeom>
        </p:spPr>
      </p:pic>
    </p:spTree>
    <p:extLst>
      <p:ext uri="{BB962C8B-B14F-4D97-AF65-F5344CB8AC3E}">
        <p14:creationId xmlns:p14="http://schemas.microsoft.com/office/powerpoint/2010/main" val="264431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Minority and Women’s Business Enterprises</a:t>
            </a:r>
          </a:p>
        </p:txBody>
      </p:sp>
      <p:sp>
        <p:nvSpPr>
          <p:cNvPr id="7" name="Rectangle 3"/>
          <p:cNvSpPr>
            <a:spLocks noGrp="1" noChangeArrowheads="1"/>
          </p:cNvSpPr>
          <p:nvPr>
            <p:ph idx="1"/>
          </p:nvPr>
        </p:nvSpPr>
        <p:spPr/>
        <p:txBody>
          <a:bodyPr>
            <a:noAutofit/>
          </a:bodyPr>
          <a:lstStyle/>
          <a:p>
            <a:pPr marL="0" indent="0">
              <a:lnSpc>
                <a:spcPct val="110000"/>
              </a:lnSpc>
              <a:buNone/>
              <a:defRPr/>
            </a:pPr>
            <a:r>
              <a:rPr lang="en-US" sz="1800" b="1" dirty="0">
                <a:latin typeface="Garamond" pitchFamily="18" charset="0"/>
              </a:rPr>
              <a:t>Prime contractors must ensure that the proposed subcontractors meet the following criteria:</a:t>
            </a:r>
          </a:p>
          <a:p>
            <a:pPr lvl="0"/>
            <a:r>
              <a:rPr lang="en-US" sz="1800" dirty="0">
                <a:latin typeface="Garamond" pitchFamily="18" charset="0"/>
              </a:rPr>
              <a:t>Are listed in the IDOA Directory of Certified Firms, on or before the proposal due date, national diversity plans are generally not accepted. The directory can be found here: </a:t>
            </a:r>
            <a:r>
              <a:rPr lang="en-US" sz="1800" dirty="0">
                <a:latin typeface="Garamond" panose="02020404030301010803" pitchFamily="18" charset="0"/>
                <a:hlinkClick r:id="rId3"/>
              </a:rPr>
              <a:t>http://</a:t>
            </a:r>
            <a:r>
              <a:rPr lang="en-US" sz="1800" dirty="0" smtClean="0">
                <a:latin typeface="Garamond" panose="02020404030301010803" pitchFamily="18" charset="0"/>
                <a:hlinkClick r:id="rId3"/>
              </a:rPr>
              <a:t>www.in.gov/idoa/mwbe/2743.htm</a:t>
            </a:r>
            <a:r>
              <a:rPr lang="en-US" sz="1800" dirty="0" smtClean="0">
                <a:latin typeface="Garamond" panose="02020404030301010803" pitchFamily="18" charset="0"/>
              </a:rPr>
              <a:t> </a:t>
            </a:r>
          </a:p>
          <a:p>
            <a:r>
              <a:rPr lang="en-US" sz="1800" b="1" dirty="0">
                <a:latin typeface="Garamond" pitchFamily="18" charset="0"/>
              </a:rPr>
              <a:t>Serve a </a:t>
            </a:r>
            <a:r>
              <a:rPr lang="en-US" sz="1800" b="1" dirty="0" smtClean="0">
                <a:latin typeface="Garamond" pitchFamily="18" charset="0"/>
              </a:rPr>
              <a:t>Valuable Scope Contribution (VSC) on </a:t>
            </a:r>
            <a:r>
              <a:rPr lang="en-US" sz="1800" b="1" dirty="0">
                <a:latin typeface="Garamond" pitchFamily="18" charset="0"/>
              </a:rPr>
              <a:t>the engagement, as confirmed by the State.</a:t>
            </a:r>
          </a:p>
          <a:p>
            <a:r>
              <a:rPr lang="en-US" sz="1800" dirty="0">
                <a:latin typeface="Garamond" pitchFamily="18" charset="0"/>
              </a:rPr>
              <a:t>Provide the goods or services specific to the contract and within the industry area for which it is certified</a:t>
            </a: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2226348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Minority and Women’s Business Enterprises</a:t>
            </a:r>
          </a:p>
        </p:txBody>
      </p:sp>
      <p:sp>
        <p:nvSpPr>
          <p:cNvPr id="7" name="Rectangle 3"/>
          <p:cNvSpPr>
            <a:spLocks noGrp="1" noChangeArrowheads="1"/>
          </p:cNvSpPr>
          <p:nvPr>
            <p:ph idx="1"/>
          </p:nvPr>
        </p:nvSpPr>
        <p:spPr/>
        <p:txBody>
          <a:bodyPr>
            <a:noAutofit/>
          </a:bodyPr>
          <a:lstStyle/>
          <a:p>
            <a:pPr marL="0" indent="0">
              <a:buNone/>
            </a:pPr>
            <a:r>
              <a:rPr lang="en-US" sz="1800" b="1" dirty="0" smtClean="0">
                <a:latin typeface="Garamond" panose="02020404030301010803" pitchFamily="18" charset="0"/>
              </a:rPr>
              <a:t>Prime </a:t>
            </a:r>
            <a:r>
              <a:rPr lang="en-US" sz="1800" b="1" dirty="0">
                <a:latin typeface="Garamond" panose="02020404030301010803" pitchFamily="18" charset="0"/>
              </a:rPr>
              <a:t>contractors should note the following: </a:t>
            </a:r>
          </a:p>
          <a:p>
            <a:pPr lvl="0"/>
            <a:r>
              <a:rPr lang="en-US" sz="1800" dirty="0" smtClean="0">
                <a:latin typeface="Garamond" panose="02020404030301010803" pitchFamily="18" charset="0"/>
              </a:rPr>
              <a:t>Subcontractors’ MBE/WBE </a:t>
            </a:r>
            <a:r>
              <a:rPr lang="en-US" sz="1800" dirty="0">
                <a:latin typeface="Garamond" panose="02020404030301010803" pitchFamily="18" charset="0"/>
              </a:rPr>
              <a:t>Certification </a:t>
            </a:r>
            <a:r>
              <a:rPr lang="en-US" sz="1800" dirty="0" smtClean="0">
                <a:latin typeface="Garamond" panose="02020404030301010803" pitchFamily="18" charset="0"/>
              </a:rPr>
              <a:t>Letter, </a:t>
            </a:r>
            <a:r>
              <a:rPr lang="en-US" sz="1800" dirty="0">
                <a:latin typeface="Garamond" panose="02020404030301010803" pitchFamily="18" charset="0"/>
              </a:rPr>
              <a:t>provided by IDOA, must </a:t>
            </a:r>
            <a:r>
              <a:rPr lang="en-US" sz="1800" dirty="0" smtClean="0">
                <a:latin typeface="Garamond" panose="02020404030301010803" pitchFamily="18" charset="0"/>
              </a:rPr>
              <a:t>accompany the </a:t>
            </a:r>
            <a:r>
              <a:rPr lang="en-US" sz="1800" dirty="0">
                <a:latin typeface="Garamond" panose="02020404030301010803" pitchFamily="18" charset="0"/>
              </a:rPr>
              <a:t>proposal to show current status of certification.</a:t>
            </a:r>
          </a:p>
          <a:p>
            <a:pPr lvl="0"/>
            <a:r>
              <a:rPr lang="en-US" sz="1800" dirty="0">
                <a:latin typeface="Garamond" panose="02020404030301010803" pitchFamily="18" charset="0"/>
              </a:rPr>
              <a:t>Each firm may only serve as one classification – MBE, </a:t>
            </a:r>
            <a:r>
              <a:rPr lang="en-US" sz="1800" dirty="0" smtClean="0">
                <a:latin typeface="Garamond" panose="02020404030301010803" pitchFamily="18" charset="0"/>
              </a:rPr>
              <a:t>WBE, or IVOSB (</a:t>
            </a:r>
            <a:r>
              <a:rPr lang="en-US" sz="1800" dirty="0">
                <a:latin typeface="Garamond" panose="02020404030301010803" pitchFamily="18" charset="0"/>
              </a:rPr>
              <a:t>see section 1.22)</a:t>
            </a:r>
          </a:p>
          <a:p>
            <a:pPr lvl="0"/>
            <a:r>
              <a:rPr lang="en-US" sz="1800" dirty="0" smtClean="0">
                <a:latin typeface="Garamond" panose="02020404030301010803" pitchFamily="18" charset="0"/>
              </a:rPr>
              <a:t>Pursuant to </a:t>
            </a:r>
            <a:r>
              <a:rPr lang="en-US" sz="1800" dirty="0">
                <a:latin typeface="Garamond" panose="02020404030301010803" pitchFamily="18" charset="0"/>
              </a:rPr>
              <a:t>25 IAC 5-6-2(b)(</a:t>
            </a:r>
            <a:r>
              <a:rPr lang="en-US" sz="1800" dirty="0" smtClean="0">
                <a:latin typeface="Garamond" panose="02020404030301010803" pitchFamily="18" charset="0"/>
              </a:rPr>
              <a:t>d), a </a:t>
            </a:r>
            <a:r>
              <a:rPr lang="en-US" sz="1800" dirty="0">
                <a:latin typeface="Garamond" panose="02020404030301010803" pitchFamily="18" charset="0"/>
              </a:rPr>
              <a:t>Prime Contractor who is </a:t>
            </a:r>
            <a:r>
              <a:rPr lang="en-US" sz="1800" dirty="0" smtClean="0">
                <a:latin typeface="Garamond" panose="02020404030301010803" pitchFamily="18" charset="0"/>
              </a:rPr>
              <a:t>a </a:t>
            </a:r>
            <a:r>
              <a:rPr lang="en-US" sz="1800" dirty="0">
                <a:latin typeface="Garamond" panose="02020404030301010803" pitchFamily="18" charset="0"/>
              </a:rPr>
              <a:t>MBE or WBE must meet subcontractor goals by using other listed certified firms.  Certified Prime Contractors cannot count their own workforce or companies to meet this requirement</a:t>
            </a:r>
            <a:r>
              <a:rPr lang="en-US" sz="1800" dirty="0" smtClean="0">
                <a:latin typeface="Garamond" panose="02020404030301010803" pitchFamily="18" charset="0"/>
              </a:rPr>
              <a:t>.</a:t>
            </a:r>
            <a:endParaRPr lang="en-US" sz="1800" dirty="0">
              <a:latin typeface="Garamond" panose="02020404030301010803" pitchFamily="18" charset="0"/>
            </a:endParaRP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41061765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Agenda</a:t>
            </a:r>
          </a:p>
        </p:txBody>
      </p:sp>
      <p:sp>
        <p:nvSpPr>
          <p:cNvPr id="7" name="Rectangle 3"/>
          <p:cNvSpPr>
            <a:spLocks noGrp="1" noChangeArrowheads="1"/>
          </p:cNvSpPr>
          <p:nvPr>
            <p:ph idx="1"/>
          </p:nvPr>
        </p:nvSpPr>
        <p:spPr>
          <a:xfrm>
            <a:off x="419100" y="1295400"/>
            <a:ext cx="8305800" cy="4525963"/>
          </a:xfrm>
        </p:spPr>
        <p:txBody>
          <a:bodyPr>
            <a:normAutofit fontScale="92500" lnSpcReduction="20000"/>
          </a:bodyPr>
          <a:lstStyle/>
          <a:p>
            <a:pPr eaLnBrk="1" hangingPunct="1"/>
            <a:r>
              <a:rPr lang="en-US" sz="2800" dirty="0">
                <a:latin typeface="Garamond" pitchFamily="18" charset="0"/>
              </a:rPr>
              <a:t>General Information</a:t>
            </a:r>
          </a:p>
          <a:p>
            <a:pPr eaLnBrk="1" hangingPunct="1"/>
            <a:r>
              <a:rPr lang="en-US" sz="2800" dirty="0">
                <a:latin typeface="Garamond" pitchFamily="18" charset="0"/>
              </a:rPr>
              <a:t>Purpose of RFP</a:t>
            </a:r>
          </a:p>
          <a:p>
            <a:pPr eaLnBrk="1" hangingPunct="1"/>
            <a:r>
              <a:rPr lang="en-US" sz="2800" dirty="0">
                <a:latin typeface="Garamond" pitchFamily="18" charset="0"/>
              </a:rPr>
              <a:t>Term of the Contract</a:t>
            </a:r>
          </a:p>
          <a:p>
            <a:pPr eaLnBrk="1" hangingPunct="1"/>
            <a:r>
              <a:rPr lang="en-US" sz="2800" dirty="0">
                <a:latin typeface="Garamond" pitchFamily="18" charset="0"/>
              </a:rPr>
              <a:t>Key Dates</a:t>
            </a:r>
          </a:p>
          <a:p>
            <a:r>
              <a:rPr lang="en-US" sz="2800" dirty="0" smtClean="0">
                <a:latin typeface="Garamond" pitchFamily="18" charset="0"/>
              </a:rPr>
              <a:t>Scope </a:t>
            </a:r>
            <a:r>
              <a:rPr lang="en-US" sz="2800" dirty="0">
                <a:latin typeface="Garamond" pitchFamily="18" charset="0"/>
              </a:rPr>
              <a:t>of Work</a:t>
            </a:r>
          </a:p>
          <a:p>
            <a:r>
              <a:rPr lang="en-US" sz="2800" dirty="0">
                <a:latin typeface="Garamond" pitchFamily="18" charset="0"/>
              </a:rPr>
              <a:t>Business Proposal, Technical Proposal, Cost </a:t>
            </a:r>
            <a:r>
              <a:rPr lang="en-US" sz="2800" dirty="0" smtClean="0">
                <a:latin typeface="Garamond" pitchFamily="18" charset="0"/>
              </a:rPr>
              <a:t>Proposal </a:t>
            </a:r>
          </a:p>
          <a:p>
            <a:r>
              <a:rPr lang="en-US" sz="2800" dirty="0" smtClean="0">
                <a:latin typeface="Garamond" pitchFamily="18" charset="0"/>
              </a:rPr>
              <a:t>Proposal </a:t>
            </a:r>
            <a:r>
              <a:rPr lang="en-US" sz="2800" dirty="0">
                <a:latin typeface="Garamond" pitchFamily="18" charset="0"/>
              </a:rPr>
              <a:t>Preparation &amp; Evaluation</a:t>
            </a:r>
          </a:p>
          <a:p>
            <a:pPr eaLnBrk="1" hangingPunct="1"/>
            <a:r>
              <a:rPr lang="en-US" sz="2800" dirty="0">
                <a:latin typeface="Garamond" pitchFamily="18" charset="0"/>
              </a:rPr>
              <a:t>Minority and Women’s Business Enterprises (M/WBE)</a:t>
            </a:r>
          </a:p>
          <a:p>
            <a:pPr eaLnBrk="1" hangingPunct="1"/>
            <a:r>
              <a:rPr lang="en-US" sz="2800" dirty="0">
                <a:latin typeface="Garamond" pitchFamily="18" charset="0"/>
              </a:rPr>
              <a:t>Indiana Veteran Owned Small Business (IVOSB)</a:t>
            </a:r>
          </a:p>
          <a:p>
            <a:pPr eaLnBrk="1" hangingPunct="1"/>
            <a:r>
              <a:rPr lang="en-US" sz="2800" dirty="0">
                <a:latin typeface="Garamond" pitchFamily="18" charset="0"/>
              </a:rPr>
              <a:t>Additional Information</a:t>
            </a:r>
          </a:p>
          <a:p>
            <a:pPr eaLnBrk="1" hangingPunct="1"/>
            <a:r>
              <a:rPr lang="en-US" sz="2800" dirty="0">
                <a:latin typeface="Garamond" pitchFamily="18" charset="0"/>
              </a:rPr>
              <a:t>Question and Answer Session</a:t>
            </a:r>
          </a:p>
          <a:p>
            <a:pPr eaLnBrk="1" hangingPunct="1">
              <a:buFontTx/>
              <a:buNone/>
            </a:pPr>
            <a:endParaRPr lang="en-US" sz="2800" dirty="0">
              <a:latin typeface="Garamond" pitchFamily="18" charset="0"/>
            </a:endParaRPr>
          </a:p>
        </p:txBody>
      </p:sp>
      <p:sp>
        <p:nvSpPr>
          <p:cNvPr id="3" name="Slide Number Placeholder 2">
            <a:extLst>
              <a:ext uri="{FF2B5EF4-FFF2-40B4-BE49-F238E27FC236}">
                <a16:creationId xmlns:a16="http://schemas.microsoft.com/office/drawing/2014/main" xmlns="" id="{4FF1DBD0-CCC1-4699-B367-BCF2BBF0DFDE}"/>
              </a:ext>
            </a:extLst>
          </p:cNvPr>
          <p:cNvSpPr>
            <a:spLocks noGrp="1"/>
          </p:cNvSpPr>
          <p:nvPr>
            <p:ph type="sldNum" sz="quarter" idx="12"/>
          </p:nvPr>
        </p:nvSpPr>
        <p:spPr/>
        <p:txBody>
          <a:bodyPr/>
          <a:lstStyle/>
          <a:p>
            <a:fld id="{97FBE726-DBFE-42C8-9E3A-ACED5DC5B2D0}"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3" name="Slide Number Placeholder 2">
            <a:extLst>
              <a:ext uri="{FF2B5EF4-FFF2-40B4-BE49-F238E27FC236}">
                <a16:creationId xmlns:a16="http://schemas.microsoft.com/office/drawing/2014/main" xmlns="" id="{B0EC326A-05C6-4819-AD28-1DE045F2EBCE}"/>
              </a:ext>
            </a:extLst>
          </p:cNvPr>
          <p:cNvSpPr>
            <a:spLocks noGrp="1"/>
          </p:cNvSpPr>
          <p:nvPr>
            <p:ph type="sldNum" sz="quarter" idx="12"/>
          </p:nvPr>
        </p:nvSpPr>
        <p:spPr/>
        <p:txBody>
          <a:bodyPr/>
          <a:lstStyle/>
          <a:p>
            <a:fld id="{97FBE726-DBFE-42C8-9E3A-ACED5DC5B2D0}" type="slidenum">
              <a:rPr lang="en-US" smtClean="0"/>
              <a:pPr/>
              <a:t>20</a:t>
            </a:fld>
            <a:endParaRPr lang="en-US" dirty="0"/>
          </a:p>
        </p:txBody>
      </p:sp>
      <p:pic>
        <p:nvPicPr>
          <p:cNvPr id="6" name="Picture 5"/>
          <p:cNvPicPr>
            <a:picLocks noChangeAspect="1"/>
          </p:cNvPicPr>
          <p:nvPr/>
        </p:nvPicPr>
        <p:blipFill>
          <a:blip r:embed="rId3"/>
          <a:stretch>
            <a:fillRect/>
          </a:stretch>
        </p:blipFill>
        <p:spPr>
          <a:xfrm>
            <a:off x="2209800" y="116911"/>
            <a:ext cx="4641403" cy="5943600"/>
          </a:xfrm>
          <a:prstGeom prst="rect">
            <a:avLst/>
          </a:prstGeom>
        </p:spPr>
      </p:pic>
    </p:spTree>
    <p:extLst>
      <p:ext uri="{BB962C8B-B14F-4D97-AF65-F5344CB8AC3E}">
        <p14:creationId xmlns:p14="http://schemas.microsoft.com/office/powerpoint/2010/main" val="2323377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951812" y="1352019"/>
            <a:ext cx="7315200" cy="3829581"/>
          </a:xfrm>
          <a:prstGeom prst="rect">
            <a:avLst/>
          </a:prstGeom>
        </p:spPr>
      </p:pic>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114062"/>
            <a:ext cx="8229600" cy="1143000"/>
          </a:xfrm>
        </p:spPr>
        <p:txBody>
          <a:bodyPr>
            <a:noAutofit/>
          </a:bodyPr>
          <a:lstStyle/>
          <a:p>
            <a:pPr eaLnBrk="1" hangingPunct="1"/>
            <a:r>
              <a:rPr lang="en-US" sz="3200" b="1" dirty="0">
                <a:latin typeface="Garamond" pitchFamily="18" charset="0"/>
              </a:rPr>
              <a:t>Minority and Women’s Business Enterprises</a:t>
            </a:r>
          </a:p>
        </p:txBody>
      </p:sp>
      <p:sp>
        <p:nvSpPr>
          <p:cNvPr id="7" name="Right Arrow 6"/>
          <p:cNvSpPr/>
          <p:nvPr/>
        </p:nvSpPr>
        <p:spPr>
          <a:xfrm>
            <a:off x="303423" y="23622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p:cNvSpPr/>
          <p:nvPr/>
        </p:nvSpPr>
        <p:spPr>
          <a:xfrm rot="10800000">
            <a:off x="8229600" y="4343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1" name="Right Arrow 10"/>
          <p:cNvSpPr/>
          <p:nvPr/>
        </p:nvSpPr>
        <p:spPr>
          <a:xfrm>
            <a:off x="304800" y="2742896"/>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2" name="Right Arrow 11"/>
          <p:cNvSpPr/>
          <p:nvPr/>
        </p:nvSpPr>
        <p:spPr>
          <a:xfrm>
            <a:off x="303423" y="440756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3" name="Right Arrow 12"/>
          <p:cNvSpPr/>
          <p:nvPr/>
        </p:nvSpPr>
        <p:spPr>
          <a:xfrm>
            <a:off x="303423" y="40386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3" name="Slide Number Placeholder 2">
            <a:extLst>
              <a:ext uri="{FF2B5EF4-FFF2-40B4-BE49-F238E27FC236}">
                <a16:creationId xmlns:a16="http://schemas.microsoft.com/office/drawing/2014/main" xmlns="" id="{67055E67-D1F3-408C-898A-88B0B15E595C}"/>
              </a:ext>
            </a:extLst>
          </p:cNvPr>
          <p:cNvSpPr>
            <a:spLocks noGrp="1"/>
          </p:cNvSpPr>
          <p:nvPr>
            <p:ph type="sldNum" sz="quarter" idx="12"/>
          </p:nvPr>
        </p:nvSpPr>
        <p:spPr/>
        <p:txBody>
          <a:bodyPr/>
          <a:lstStyle/>
          <a:p>
            <a:fld id="{97FBE726-DBFE-42C8-9E3A-ACED5DC5B2D0}" type="slidenum">
              <a:rPr lang="en-US" smtClean="0"/>
              <a:pPr/>
              <a:t>21</a:t>
            </a:fld>
            <a:endParaRPr lang="en-US" dirty="0"/>
          </a:p>
        </p:txBody>
      </p:sp>
    </p:spTree>
    <p:extLst>
      <p:ext uri="{BB962C8B-B14F-4D97-AF65-F5344CB8AC3E}">
        <p14:creationId xmlns:p14="http://schemas.microsoft.com/office/powerpoint/2010/main" val="4246285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457200" y="114300"/>
            <a:ext cx="8229600" cy="1143000"/>
          </a:xfrm>
        </p:spPr>
        <p:txBody>
          <a:bodyPr>
            <a:noAutofit/>
          </a:bodyPr>
          <a:lstStyle/>
          <a:p>
            <a:r>
              <a:rPr lang="en-US" sz="3200" b="1" dirty="0">
                <a:latin typeface="Garamond" pitchFamily="18" charset="0"/>
              </a:rPr>
              <a:t>Minority and Women’s Business Enterprises</a:t>
            </a:r>
          </a:p>
        </p:txBody>
      </p:sp>
      <p:sp>
        <p:nvSpPr>
          <p:cNvPr id="7" name="Content Placeholder 2"/>
          <p:cNvSpPr>
            <a:spLocks noGrp="1"/>
          </p:cNvSpPr>
          <p:nvPr>
            <p:ph idx="1"/>
          </p:nvPr>
        </p:nvSpPr>
        <p:spPr>
          <a:xfrm>
            <a:off x="228600" y="1295400"/>
            <a:ext cx="8686800" cy="4800600"/>
          </a:xfrm>
        </p:spPr>
        <p:txBody>
          <a:bodyPr>
            <a:normAutofit/>
          </a:bodyPr>
          <a:lstStyle/>
          <a:p>
            <a:pPr marL="115888" indent="-115888"/>
            <a:r>
              <a:rPr lang="en-US" sz="1800" b="1" dirty="0">
                <a:latin typeface="Garamond" pitchFamily="18" charset="0"/>
              </a:rPr>
              <a:t>Effective August, 2014, a new MWBE scoring methodology will be utilized for all RFP’s released</a:t>
            </a:r>
          </a:p>
          <a:p>
            <a:pPr marL="115888" indent="-115888"/>
            <a:r>
              <a:rPr lang="en-US" sz="1800" b="1" dirty="0">
                <a:latin typeface="Garamond" pitchFamily="18" charset="0"/>
              </a:rPr>
              <a:t>New Process</a:t>
            </a:r>
            <a:r>
              <a:rPr lang="en-US" sz="1800" dirty="0">
                <a:latin typeface="Garamond" pitchFamily="18" charset="0"/>
              </a:rPr>
              <a:t> </a:t>
            </a:r>
            <a:r>
              <a:rPr lang="en-US" sz="1600" dirty="0">
                <a:latin typeface="Garamond" pitchFamily="18" charset="0"/>
              </a:rPr>
              <a:t>- MWBE scoring is conducted based on 10 points plus a possible 2 bonus points scale</a:t>
            </a:r>
          </a:p>
          <a:p>
            <a:pPr marL="346075" lvl="1" indent="-111125">
              <a:buFont typeface="Arial" pitchFamily="34" charset="0"/>
              <a:buChar char="-"/>
            </a:pPr>
            <a:r>
              <a:rPr lang="en-US" sz="1600" dirty="0">
                <a:latin typeface="Garamond" pitchFamily="18" charset="0"/>
              </a:rPr>
              <a:t>MBE: Possible 5 points + 1 bonus point</a:t>
            </a:r>
          </a:p>
          <a:p>
            <a:pPr marL="346075" lvl="1" indent="-111125">
              <a:buFont typeface="Arial" pitchFamily="34" charset="0"/>
              <a:buChar char="-"/>
            </a:pPr>
            <a:r>
              <a:rPr lang="en-US" sz="1600" dirty="0">
                <a:latin typeface="Garamond" pitchFamily="18" charset="0"/>
              </a:rPr>
              <a:t>WBE: Possible 5 points + 1 bonus Point</a:t>
            </a:r>
          </a:p>
          <a:p>
            <a:pPr marL="115888" indent="-115888"/>
            <a:r>
              <a:rPr lang="en-US" sz="1800" b="1" dirty="0">
                <a:latin typeface="Garamond" pitchFamily="18" charset="0"/>
              </a:rPr>
              <a:t>Professional Services Scoring Methodology:</a:t>
            </a:r>
          </a:p>
          <a:p>
            <a:pPr marL="346075" lvl="1" indent="-114300">
              <a:buFont typeface="Calibri" pitchFamily="34" charset="0"/>
              <a:buChar char="-"/>
            </a:pPr>
            <a:r>
              <a:rPr lang="en-US" sz="1600" dirty="0">
                <a:latin typeface="Garamond" pitchFamily="18" charset="0"/>
              </a:rPr>
              <a:t>The points will be awarded on the following schedule:</a:t>
            </a:r>
            <a:br>
              <a:rPr lang="en-US" sz="1600" dirty="0">
                <a:latin typeface="Garamond" pitchFamily="18" charset="0"/>
              </a:rPr>
            </a:br>
            <a:r>
              <a:rPr lang="en-US" sz="1600" dirty="0">
                <a:latin typeface="Garamond" pitchFamily="18" charset="0"/>
              </a:rPr>
              <a:t/>
            </a:r>
            <a:br>
              <a:rPr lang="en-US" sz="1600" dirty="0">
                <a:latin typeface="Garamond" pitchFamily="18" charset="0"/>
              </a:rPr>
            </a:br>
            <a:endParaRPr lang="en-US" sz="1600" dirty="0">
              <a:latin typeface="Garamond" pitchFamily="18" charset="0"/>
            </a:endParaRPr>
          </a:p>
          <a:p>
            <a:pPr marL="346075" lvl="1" indent="-114300">
              <a:buFont typeface="Calibri" pitchFamily="34" charset="0"/>
              <a:buChar char="-"/>
            </a:pPr>
            <a:r>
              <a:rPr lang="en-US" sz="1600" dirty="0">
                <a:latin typeface="Garamond" pitchFamily="18" charset="0"/>
              </a:rPr>
              <a:t>Fractional percentages will be rounded up or down to the nearest whole percentage</a:t>
            </a:r>
          </a:p>
          <a:p>
            <a:pPr marL="346075" lvl="1" indent="-114300">
              <a:buFont typeface="Calibri" pitchFamily="34" charset="0"/>
              <a:buChar char="-"/>
            </a:pPr>
            <a:r>
              <a:rPr lang="en-US" sz="1600" dirty="0">
                <a:latin typeface="Garamond" pitchFamily="18" charset="0"/>
              </a:rPr>
              <a:t>If the respondent’s commitment percentage is rounded down to 0% for MBE or WBE participation the respondent will receive 0 points. </a:t>
            </a:r>
          </a:p>
          <a:p>
            <a:pPr marL="346075" lvl="1" indent="-114300">
              <a:buFont typeface="Calibri" pitchFamily="34" charset="0"/>
              <a:buChar char="-"/>
            </a:pPr>
            <a:r>
              <a:rPr lang="en-US" sz="1600" dirty="0">
                <a:latin typeface="Garamond" pitchFamily="18" charset="0"/>
              </a:rPr>
              <a:t>Submissions of 0% participation will result in a deduction of 1 point in each category</a:t>
            </a:r>
          </a:p>
          <a:p>
            <a:pPr marL="346075" lvl="1" indent="-114300">
              <a:buFont typeface="Calibri" pitchFamily="34" charset="0"/>
              <a:buChar char="-"/>
            </a:pPr>
            <a:r>
              <a:rPr lang="en-US" sz="1600" dirty="0">
                <a:latin typeface="Garamond" pitchFamily="18" charset="0"/>
              </a:rPr>
              <a:t>The highest submission which exceeds the goal in each category will receive 6 points (5 points plus 1 bonus point). In case of a tie both firms will receive 6 points </a:t>
            </a:r>
          </a:p>
          <a:p>
            <a:pPr marL="346075" lvl="1" indent="-111125">
              <a:buFont typeface="Arial" pitchFamily="34" charset="0"/>
              <a:buChar char="-"/>
            </a:pPr>
            <a:endParaRPr lang="en-US" sz="1600" dirty="0">
              <a:latin typeface="Garamond" pitchFamily="18" charset="0"/>
            </a:endParaRPr>
          </a:p>
          <a:p>
            <a:pPr>
              <a:buFontTx/>
              <a:buNone/>
            </a:pPr>
            <a:endParaRPr lang="en-US" sz="800" dirty="0">
              <a:latin typeface="Garamond" pitchFamily="18" charset="0"/>
            </a:endParaRPr>
          </a:p>
        </p:txBody>
      </p:sp>
      <p:graphicFrame>
        <p:nvGraphicFramePr>
          <p:cNvPr id="8" name="Table 7"/>
          <p:cNvGraphicFramePr>
            <a:graphicFrameLocks noGrp="1"/>
          </p:cNvGraphicFramePr>
          <p:nvPr/>
        </p:nvGraphicFramePr>
        <p:xfrm>
          <a:off x="609600" y="3429000"/>
          <a:ext cx="4724401" cy="457200"/>
        </p:xfrm>
        <a:graphic>
          <a:graphicData uri="http://schemas.openxmlformats.org/drawingml/2006/table">
            <a:tbl>
              <a:tblPr/>
              <a:tblGrid>
                <a:gridCol w="447166">
                  <a:extLst>
                    <a:ext uri="{9D8B030D-6E8A-4147-A177-3AD203B41FA5}">
                      <a16:colId xmlns:a16="http://schemas.microsoft.com/office/drawing/2014/main" xmlns="" val="20000"/>
                    </a:ext>
                  </a:extLst>
                </a:gridCol>
                <a:gridCol w="499270">
                  <a:extLst>
                    <a:ext uri="{9D8B030D-6E8A-4147-A177-3AD203B41FA5}">
                      <a16:colId xmlns:a16="http://schemas.microsoft.com/office/drawing/2014/main" xmlns="" val="20001"/>
                    </a:ext>
                  </a:extLst>
                </a:gridCol>
                <a:gridCol w="499270">
                  <a:extLst>
                    <a:ext uri="{9D8B030D-6E8A-4147-A177-3AD203B41FA5}">
                      <a16:colId xmlns:a16="http://schemas.microsoft.com/office/drawing/2014/main" xmlns="" val="20002"/>
                    </a:ext>
                  </a:extLst>
                </a:gridCol>
                <a:gridCol w="594147">
                  <a:extLst>
                    <a:ext uri="{9D8B030D-6E8A-4147-A177-3AD203B41FA5}">
                      <a16:colId xmlns:a16="http://schemas.microsoft.com/office/drawing/2014/main" xmlns="" val="20003"/>
                    </a:ext>
                  </a:extLst>
                </a:gridCol>
                <a:gridCol w="592591">
                  <a:extLst>
                    <a:ext uri="{9D8B030D-6E8A-4147-A177-3AD203B41FA5}">
                      <a16:colId xmlns:a16="http://schemas.microsoft.com/office/drawing/2014/main" xmlns="" val="20004"/>
                    </a:ext>
                  </a:extLst>
                </a:gridCol>
                <a:gridCol w="499270">
                  <a:extLst>
                    <a:ext uri="{9D8B030D-6E8A-4147-A177-3AD203B41FA5}">
                      <a16:colId xmlns:a16="http://schemas.microsoft.com/office/drawing/2014/main" xmlns="" val="20005"/>
                    </a:ext>
                  </a:extLst>
                </a:gridCol>
                <a:gridCol w="499270">
                  <a:extLst>
                    <a:ext uri="{9D8B030D-6E8A-4147-A177-3AD203B41FA5}">
                      <a16:colId xmlns:a16="http://schemas.microsoft.com/office/drawing/2014/main" xmlns="" val="20006"/>
                    </a:ext>
                  </a:extLst>
                </a:gridCol>
                <a:gridCol w="499270">
                  <a:extLst>
                    <a:ext uri="{9D8B030D-6E8A-4147-A177-3AD203B41FA5}">
                      <a16:colId xmlns:a16="http://schemas.microsoft.com/office/drawing/2014/main" xmlns="" val="20007"/>
                    </a:ext>
                  </a:extLst>
                </a:gridCol>
                <a:gridCol w="594147">
                  <a:extLst>
                    <a:ext uri="{9D8B030D-6E8A-4147-A177-3AD203B41FA5}">
                      <a16:colId xmlns:a16="http://schemas.microsoft.com/office/drawing/2014/main" xmlns="" val="20008"/>
                    </a:ext>
                  </a:extLst>
                </a:gridCol>
              </a:tblGrid>
              <a:tr h="228600">
                <a:tc>
                  <a:txBody>
                    <a:bodyPr/>
                    <a:lstStyle/>
                    <a:p>
                      <a:pPr marL="0" marR="0" algn="ctr">
                        <a:spcBef>
                          <a:spcPts val="0"/>
                        </a:spcBef>
                        <a:spcAft>
                          <a:spcPts val="0"/>
                        </a:spcAft>
                      </a:pPr>
                      <a:r>
                        <a:rPr lang="en-US" sz="1200" dirty="0">
                          <a:latin typeface="Garamond"/>
                          <a:ea typeface="Times New Roman"/>
                          <a:cs typeface="Calibri"/>
                        </a:rPr>
                        <a:t>%</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7%</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8%</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28600">
                <a:tc>
                  <a:txBody>
                    <a:bodyPr/>
                    <a:lstStyle/>
                    <a:p>
                      <a:pPr marL="0" marR="0" algn="ctr">
                        <a:spcBef>
                          <a:spcPts val="0"/>
                        </a:spcBef>
                        <a:spcAft>
                          <a:spcPts val="0"/>
                        </a:spcAft>
                      </a:pPr>
                      <a:r>
                        <a:rPr lang="en-US" sz="1200" dirty="0">
                          <a:latin typeface="Garamond"/>
                          <a:ea typeface="Times New Roman"/>
                          <a:cs typeface="Calibri"/>
                        </a:rPr>
                        <a:t>Pts.</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1.875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5.0</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3" name="Slide Number Placeholder 2">
            <a:extLst>
              <a:ext uri="{FF2B5EF4-FFF2-40B4-BE49-F238E27FC236}">
                <a16:creationId xmlns:a16="http://schemas.microsoft.com/office/drawing/2014/main" xmlns="" id="{21B25834-807B-4967-AC04-E50E68CF80E6}"/>
              </a:ext>
            </a:extLst>
          </p:cNvPr>
          <p:cNvSpPr>
            <a:spLocks noGrp="1"/>
          </p:cNvSpPr>
          <p:nvPr>
            <p:ph type="sldNum" sz="quarter" idx="12"/>
          </p:nvPr>
        </p:nvSpPr>
        <p:spPr/>
        <p:txBody>
          <a:bodyPr/>
          <a:lstStyle/>
          <a:p>
            <a:fld id="{97FBE726-DBFE-42C8-9E3A-ACED5DC5B2D0}" type="slidenum">
              <a:rPr lang="en-US" smtClean="0"/>
              <a:pPr/>
              <a:t>22</a:t>
            </a:fld>
            <a:endParaRPr lang="en-US" dirty="0"/>
          </a:p>
        </p:txBody>
      </p:sp>
    </p:spTree>
    <p:extLst>
      <p:ext uri="{BB962C8B-B14F-4D97-AF65-F5344CB8AC3E}">
        <p14:creationId xmlns:p14="http://schemas.microsoft.com/office/powerpoint/2010/main" val="27841340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Autofit/>
          </a:bodyPr>
          <a:lstStyle/>
          <a:p>
            <a:r>
              <a:rPr lang="en-US" sz="3600" b="1" dirty="0">
                <a:latin typeface="Garamond" pitchFamily="18" charset="0"/>
              </a:rPr>
              <a:t>Indiana Veteran Owned Small Business</a:t>
            </a:r>
          </a:p>
        </p:txBody>
      </p:sp>
      <p:sp>
        <p:nvSpPr>
          <p:cNvPr id="7" name="Rectangle 3"/>
          <p:cNvSpPr>
            <a:spLocks noGrp="1" noChangeArrowheads="1"/>
          </p:cNvSpPr>
          <p:nvPr>
            <p:ph idx="1"/>
          </p:nvPr>
        </p:nvSpPr>
        <p:spPr/>
        <p:txBody>
          <a:bodyPr/>
          <a:lstStyle/>
          <a:p>
            <a:pPr marL="0" indent="0">
              <a:buNone/>
            </a:pPr>
            <a:r>
              <a:rPr lang="en-US" altLang="en-US" sz="1800" b="1" dirty="0">
                <a:latin typeface="Garamond" pitchFamily="18" charset="0"/>
              </a:rPr>
              <a:t>Contact Information</a:t>
            </a:r>
          </a:p>
          <a:p>
            <a:pPr lvl="1"/>
            <a:r>
              <a:rPr lang="en-US" altLang="en-US" sz="1800" dirty="0">
                <a:latin typeface="Garamond" panose="02020404030301010803" pitchFamily="18" charset="0"/>
              </a:rPr>
              <a:t>Phone: </a:t>
            </a:r>
            <a:r>
              <a:rPr lang="en-US" altLang="en-US" sz="1800" dirty="0" smtClean="0">
                <a:latin typeface="Garamond" panose="02020404030301010803" pitchFamily="18" charset="0"/>
              </a:rPr>
              <a:t>317-232-3061</a:t>
            </a:r>
          </a:p>
          <a:p>
            <a:pPr lvl="1"/>
            <a:r>
              <a:rPr lang="en-US" altLang="en-US" sz="1800" dirty="0" smtClean="0">
                <a:latin typeface="Garamond" panose="02020404030301010803" pitchFamily="18" charset="0"/>
              </a:rPr>
              <a:t>E-mail</a:t>
            </a:r>
            <a:r>
              <a:rPr lang="en-US" altLang="en-US" sz="1800" b="1" dirty="0">
                <a:latin typeface="Garamond" panose="02020404030301010803" pitchFamily="18" charset="0"/>
              </a:rPr>
              <a:t>:</a:t>
            </a:r>
            <a:r>
              <a:rPr lang="en-US" altLang="en-US" sz="1800" dirty="0">
                <a:latin typeface="Garamond" panose="02020404030301010803" pitchFamily="18" charset="0"/>
              </a:rPr>
              <a:t> </a:t>
            </a:r>
            <a:r>
              <a:rPr lang="en-US" altLang="en-US" sz="1800" dirty="0">
                <a:latin typeface="Garamond" panose="02020404030301010803" pitchFamily="18" charset="0"/>
                <a:hlinkClick r:id="rId3"/>
              </a:rPr>
              <a:t>Indianaveteranspreference@idoa.in.gov</a:t>
            </a:r>
            <a:endParaRPr lang="en-US" altLang="en-US" sz="1800" dirty="0">
              <a:latin typeface="Garamond" panose="02020404030301010803" pitchFamily="18" charset="0"/>
            </a:endParaRPr>
          </a:p>
          <a:p>
            <a:pPr lvl="1"/>
            <a:r>
              <a:rPr lang="en-US" altLang="en-US" sz="1800" dirty="0" smtClean="0">
                <a:latin typeface="Garamond" panose="02020404030301010803" pitchFamily="18" charset="0"/>
              </a:rPr>
              <a:t>Web</a:t>
            </a:r>
            <a:r>
              <a:rPr lang="en-US" altLang="en-US" sz="1800" dirty="0">
                <a:latin typeface="Garamond" panose="02020404030301010803" pitchFamily="18" charset="0"/>
              </a:rPr>
              <a:t>: </a:t>
            </a:r>
            <a:r>
              <a:rPr lang="en-US" altLang="en-US" sz="1800" dirty="0">
                <a:latin typeface="Garamond" panose="02020404030301010803" pitchFamily="18" charset="0"/>
                <a:hlinkClick r:id="rId4"/>
              </a:rPr>
              <a:t>www.in.gov/idoa/2862.htm </a:t>
            </a:r>
            <a:r>
              <a:rPr lang="en-US" altLang="en-US" sz="1800" dirty="0">
                <a:latin typeface="Garamond" panose="02020404030301010803" pitchFamily="18" charset="0"/>
              </a:rPr>
              <a:t/>
            </a:r>
            <a:br>
              <a:rPr lang="en-US" altLang="en-US" sz="1800" dirty="0">
                <a:latin typeface="Garamond" panose="02020404030301010803" pitchFamily="18" charset="0"/>
              </a:rPr>
            </a:br>
            <a:endParaRPr lang="en-US" altLang="en-US" sz="1800" dirty="0">
              <a:latin typeface="Garamond" panose="02020404030301010803" pitchFamily="18" charset="0"/>
            </a:endParaRPr>
          </a:p>
          <a:p>
            <a:pPr marL="0" indent="0" eaLnBrk="1" hangingPunct="1">
              <a:buNone/>
            </a:pPr>
            <a:r>
              <a:rPr lang="en-US" sz="1800" b="1" dirty="0" smtClean="0">
                <a:latin typeface="Garamond" pitchFamily="18" charset="0"/>
              </a:rPr>
              <a:t>Complete </a:t>
            </a:r>
            <a:r>
              <a:rPr lang="en-US" sz="1800" b="1" dirty="0">
                <a:latin typeface="Garamond" pitchFamily="18" charset="0"/>
              </a:rPr>
              <a:t>Attachment A1, IVOSB Form</a:t>
            </a:r>
          </a:p>
          <a:p>
            <a:pPr lvl="1"/>
            <a:r>
              <a:rPr lang="en-US" sz="1800" dirty="0" smtClean="0">
                <a:latin typeface="Garamond" panose="02020404030301010803" pitchFamily="18" charset="0"/>
              </a:rPr>
              <a:t>Include </a:t>
            </a:r>
            <a:r>
              <a:rPr lang="en-US" sz="1800" dirty="0">
                <a:latin typeface="Garamond" panose="02020404030301010803" pitchFamily="18" charset="0"/>
              </a:rPr>
              <a:t>sub-contractor letters of </a:t>
            </a:r>
            <a:r>
              <a:rPr lang="en-US" sz="1800" dirty="0" smtClean="0">
                <a:latin typeface="Garamond" panose="02020404030301010803" pitchFamily="18" charset="0"/>
              </a:rPr>
              <a:t>commitment</a:t>
            </a:r>
          </a:p>
          <a:p>
            <a:pPr marL="457200" lvl="1" indent="0">
              <a:buNone/>
            </a:pPr>
            <a:r>
              <a:rPr lang="en-US" sz="1800" dirty="0" smtClean="0">
                <a:latin typeface="Garamond" panose="02020404030301010803" pitchFamily="18" charset="0"/>
              </a:rPr>
              <a:t> </a:t>
            </a:r>
            <a:endParaRPr lang="en-US" sz="1800" dirty="0">
              <a:latin typeface="Garamond" panose="02020404030301010803" pitchFamily="18" charset="0"/>
            </a:endParaRPr>
          </a:p>
          <a:p>
            <a:pPr marL="0" indent="0" eaLnBrk="1" hangingPunct="1">
              <a:buNone/>
            </a:pPr>
            <a:r>
              <a:rPr lang="en-US" sz="1800" b="1" dirty="0">
                <a:latin typeface="Garamond" pitchFamily="18" charset="0"/>
              </a:rPr>
              <a:t>Goals for Proposal</a:t>
            </a:r>
          </a:p>
          <a:p>
            <a:pPr lvl="1"/>
            <a:r>
              <a:rPr lang="en-US" sz="1800" dirty="0">
                <a:latin typeface="Garamond" panose="02020404030301010803" pitchFamily="18" charset="0"/>
              </a:rPr>
              <a:t>3% Veteran Business Enterprise</a:t>
            </a:r>
          </a:p>
          <a:p>
            <a:pPr lvl="1" eaLnBrk="1" hangingPunct="1"/>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49C6899A-5FAF-4DA5-8F43-2DB4009B5ABA}"/>
              </a:ext>
            </a:extLst>
          </p:cNvPr>
          <p:cNvSpPr>
            <a:spLocks noGrp="1"/>
          </p:cNvSpPr>
          <p:nvPr>
            <p:ph type="sldNum" sz="quarter" idx="12"/>
          </p:nvPr>
        </p:nvSpPr>
        <p:spPr/>
        <p:txBody>
          <a:bodyPr/>
          <a:lstStyle/>
          <a:p>
            <a:fld id="{97FBE726-DBFE-42C8-9E3A-ACED5DC5B2D0}" type="slidenum">
              <a:rPr lang="en-US" smtClean="0"/>
              <a:pPr/>
              <a:t>23</a:t>
            </a:fld>
            <a:endParaRPr lang="en-US" dirty="0"/>
          </a:p>
        </p:txBody>
      </p:sp>
    </p:spTree>
    <p:extLst>
      <p:ext uri="{BB962C8B-B14F-4D97-AF65-F5344CB8AC3E}">
        <p14:creationId xmlns:p14="http://schemas.microsoft.com/office/powerpoint/2010/main" val="1856890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pic>
        <p:nvPicPr>
          <p:cNvPr id="4" name="Picture 3"/>
          <p:cNvPicPr>
            <a:picLocks noChangeAspect="1"/>
          </p:cNvPicPr>
          <p:nvPr/>
        </p:nvPicPr>
        <p:blipFill>
          <a:blip r:embed="rId3"/>
          <a:stretch>
            <a:fillRect/>
          </a:stretch>
        </p:blipFill>
        <p:spPr>
          <a:xfrm>
            <a:off x="2437977" y="6172201"/>
            <a:ext cx="4877223" cy="396274"/>
          </a:xfrm>
          <a:prstGeom prst="rect">
            <a:avLst/>
          </a:prstGeom>
        </p:spPr>
      </p:pic>
      <p:sp>
        <p:nvSpPr>
          <p:cNvPr id="3" name="Slide Number Placeholder 2">
            <a:extLst>
              <a:ext uri="{FF2B5EF4-FFF2-40B4-BE49-F238E27FC236}">
                <a16:creationId xmlns:a16="http://schemas.microsoft.com/office/drawing/2014/main" xmlns="" id="{C7CD5458-5275-4899-80A6-3F9E8E26B61D}"/>
              </a:ext>
            </a:extLst>
          </p:cNvPr>
          <p:cNvSpPr>
            <a:spLocks noGrp="1"/>
          </p:cNvSpPr>
          <p:nvPr>
            <p:ph type="sldNum" sz="quarter" idx="12"/>
          </p:nvPr>
        </p:nvSpPr>
        <p:spPr/>
        <p:txBody>
          <a:bodyPr/>
          <a:lstStyle/>
          <a:p>
            <a:fld id="{97FBE726-DBFE-42C8-9E3A-ACED5DC5B2D0}" type="slidenum">
              <a:rPr lang="en-US" smtClean="0"/>
              <a:pPr/>
              <a:t>24</a:t>
            </a:fld>
            <a:endParaRPr lang="en-US" dirty="0"/>
          </a:p>
        </p:txBody>
      </p:sp>
      <p:pic>
        <p:nvPicPr>
          <p:cNvPr id="8" name="Picture 7"/>
          <p:cNvPicPr>
            <a:picLocks noChangeAspect="1"/>
          </p:cNvPicPr>
          <p:nvPr/>
        </p:nvPicPr>
        <p:blipFill rotWithShape="1">
          <a:blip r:embed="rId4"/>
          <a:srcRect t="350" b="-1"/>
          <a:stretch/>
        </p:blipFill>
        <p:spPr>
          <a:xfrm>
            <a:off x="2285577" y="76199"/>
            <a:ext cx="4724823" cy="6067541"/>
          </a:xfrm>
          <a:prstGeom prst="rect">
            <a:avLst/>
          </a:prstGeom>
        </p:spPr>
      </p:pic>
    </p:spTree>
    <p:extLst>
      <p:ext uri="{BB962C8B-B14F-4D97-AF65-F5344CB8AC3E}">
        <p14:creationId xmlns:p14="http://schemas.microsoft.com/office/powerpoint/2010/main" val="1058530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Indiana Veteran Owned Small </a:t>
            </a:r>
            <a:r>
              <a:rPr lang="en-US" sz="3200" b="1" dirty="0" smtClean="0">
                <a:latin typeface="Garamond" pitchFamily="18" charset="0"/>
              </a:rPr>
              <a:t>Business</a:t>
            </a:r>
            <a:endParaRPr lang="en-US" sz="3200" b="1" dirty="0">
              <a:latin typeface="Garamond" pitchFamily="18" charset="0"/>
            </a:endParaRPr>
          </a:p>
        </p:txBody>
      </p:sp>
      <p:sp>
        <p:nvSpPr>
          <p:cNvPr id="7" name="Rectangle 3"/>
          <p:cNvSpPr>
            <a:spLocks noGrp="1" noChangeArrowheads="1"/>
          </p:cNvSpPr>
          <p:nvPr>
            <p:ph idx="1"/>
          </p:nvPr>
        </p:nvSpPr>
        <p:spPr/>
        <p:txBody>
          <a:bodyPr>
            <a:noAutofit/>
          </a:bodyPr>
          <a:lstStyle/>
          <a:p>
            <a:pPr marL="0" indent="0">
              <a:buNone/>
            </a:pPr>
            <a:r>
              <a:rPr lang="en-US" sz="1800" b="1" dirty="0" smtClean="0">
                <a:latin typeface="Garamond" panose="02020404030301010803" pitchFamily="18" charset="0"/>
              </a:rPr>
              <a:t>Prime </a:t>
            </a:r>
            <a:r>
              <a:rPr lang="en-US" sz="1800" b="1" dirty="0">
                <a:latin typeface="Garamond" panose="02020404030301010803" pitchFamily="18" charset="0"/>
              </a:rPr>
              <a:t>contractors should note the following: </a:t>
            </a:r>
          </a:p>
          <a:p>
            <a:r>
              <a:rPr lang="en-US" sz="1800" dirty="0">
                <a:latin typeface="Garamond" panose="02020404030301010803" pitchFamily="18" charset="0"/>
              </a:rPr>
              <a:t>Pursuant to 25 IAC 9-4-1(c), a Prime Contractor who is an IVOSB can use their own workforce to count toward the goal.</a:t>
            </a:r>
          </a:p>
          <a:p>
            <a:pPr lvl="0"/>
            <a:r>
              <a:rPr lang="en-US" sz="1800" dirty="0" smtClean="0">
                <a:latin typeface="Garamond" panose="02020404030301010803" pitchFamily="18" charset="0"/>
              </a:rPr>
              <a:t>Prime contractor and/or subcontractors’ </a:t>
            </a:r>
            <a:r>
              <a:rPr lang="en-US" sz="1800" dirty="0">
                <a:latin typeface="Garamond" panose="02020404030301010803" pitchFamily="18" charset="0"/>
              </a:rPr>
              <a:t>Certification </a:t>
            </a:r>
            <a:r>
              <a:rPr lang="en-US" sz="1800" dirty="0" smtClean="0">
                <a:latin typeface="Garamond" panose="02020404030301010803" pitchFamily="18" charset="0"/>
              </a:rPr>
              <a:t>Letter(s), </a:t>
            </a:r>
            <a:r>
              <a:rPr lang="en-US" sz="1800" dirty="0">
                <a:latin typeface="Garamond" panose="02020404030301010803" pitchFamily="18" charset="0"/>
              </a:rPr>
              <a:t>provided by IDOA or </a:t>
            </a:r>
            <a:r>
              <a:rPr lang="en-US" sz="1800" dirty="0" smtClean="0">
                <a:latin typeface="Garamond" panose="02020404030301010803" pitchFamily="18" charset="0"/>
              </a:rPr>
              <a:t>VA </a:t>
            </a:r>
            <a:r>
              <a:rPr lang="en-US" sz="1800" dirty="0">
                <a:latin typeface="Garamond" panose="02020404030301010803" pitchFamily="18" charset="0"/>
              </a:rPr>
              <a:t>OSDBU, must </a:t>
            </a:r>
            <a:r>
              <a:rPr lang="en-US" sz="1800" dirty="0" smtClean="0">
                <a:latin typeface="Garamond" panose="02020404030301010803" pitchFamily="18" charset="0"/>
              </a:rPr>
              <a:t>accompany the </a:t>
            </a:r>
            <a:r>
              <a:rPr lang="en-US" sz="1800" dirty="0">
                <a:latin typeface="Garamond" panose="02020404030301010803" pitchFamily="18" charset="0"/>
              </a:rPr>
              <a:t>proposal to show current status of certification.</a:t>
            </a:r>
          </a:p>
          <a:p>
            <a:pPr lvl="0"/>
            <a:r>
              <a:rPr lang="en-US" sz="1800" dirty="0">
                <a:latin typeface="Garamond" panose="02020404030301010803" pitchFamily="18" charset="0"/>
              </a:rPr>
              <a:t>Each firm may only serve as one classification – MBE, </a:t>
            </a:r>
            <a:r>
              <a:rPr lang="en-US" sz="1800" dirty="0" smtClean="0">
                <a:latin typeface="Garamond" panose="02020404030301010803" pitchFamily="18" charset="0"/>
              </a:rPr>
              <a:t>WBE, or IVOSB (</a:t>
            </a:r>
            <a:r>
              <a:rPr lang="en-US" sz="1800" dirty="0">
                <a:latin typeface="Garamond" panose="02020404030301010803" pitchFamily="18" charset="0"/>
              </a:rPr>
              <a:t>see section 1.22</a:t>
            </a:r>
            <a:r>
              <a:rPr lang="en-US" sz="1800" dirty="0" smtClean="0">
                <a:latin typeface="Garamond" panose="02020404030301010803" pitchFamily="18" charset="0"/>
              </a:rPr>
              <a:t>).</a:t>
            </a:r>
            <a:endParaRPr lang="en-US" sz="1800" dirty="0">
              <a:latin typeface="Garamond" panose="02020404030301010803" pitchFamily="18" charset="0"/>
            </a:endParaRP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8560774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Indiana Veteran Owned Small </a:t>
            </a:r>
            <a:r>
              <a:rPr lang="en-US" sz="3200" b="1" dirty="0" smtClean="0">
                <a:latin typeface="Garamond" pitchFamily="18" charset="0"/>
              </a:rPr>
              <a:t>Business</a:t>
            </a:r>
            <a:endParaRPr lang="en-US" sz="3200" b="1" dirty="0">
              <a:latin typeface="Garamond" pitchFamily="18" charset="0"/>
            </a:endParaRPr>
          </a:p>
        </p:txBody>
      </p:sp>
      <p:sp>
        <p:nvSpPr>
          <p:cNvPr id="7" name="Rectangle 3"/>
          <p:cNvSpPr>
            <a:spLocks noGrp="1" noChangeArrowheads="1"/>
          </p:cNvSpPr>
          <p:nvPr>
            <p:ph idx="1"/>
          </p:nvPr>
        </p:nvSpPr>
        <p:spPr/>
        <p:txBody>
          <a:bodyPr>
            <a:noAutofit/>
          </a:bodyPr>
          <a:lstStyle/>
          <a:p>
            <a:pPr marL="0" indent="0">
              <a:lnSpc>
                <a:spcPct val="110000"/>
              </a:lnSpc>
              <a:buNone/>
              <a:defRPr/>
            </a:pPr>
            <a:r>
              <a:rPr lang="en-US" sz="1800" b="1" dirty="0">
                <a:latin typeface="Garamond" pitchFamily="18" charset="0"/>
              </a:rPr>
              <a:t>Prime contractors must ensure that the proposed subcontractors meet the following criteria:</a:t>
            </a:r>
          </a:p>
          <a:p>
            <a:r>
              <a:rPr lang="en-US" sz="1800" dirty="0" smtClean="0">
                <a:latin typeface="Garamond" pitchFamily="18" charset="0"/>
              </a:rPr>
              <a:t>Must </a:t>
            </a:r>
            <a:r>
              <a:rPr lang="en-US" sz="1800" dirty="0">
                <a:latin typeface="Garamond" pitchFamily="18" charset="0"/>
              </a:rPr>
              <a:t>be listed on Federal Center for Veterans Business Enterprise </a:t>
            </a:r>
            <a:r>
              <a:rPr lang="en-US" sz="1800" dirty="0" smtClean="0">
                <a:latin typeface="Garamond" panose="02020404030301010803" pitchFamily="18" charset="0"/>
              </a:rPr>
              <a:t>(</a:t>
            </a:r>
            <a:r>
              <a:rPr lang="en-US" sz="1800" u="sng" dirty="0">
                <a:latin typeface="Garamond" panose="02020404030301010803" pitchFamily="18" charset="0"/>
                <a:hlinkClick r:id="rId3" tooltip="VA OSDBU"/>
              </a:rPr>
              <a:t>VA OSDBU</a:t>
            </a:r>
            <a:r>
              <a:rPr lang="en-US" sz="1800" dirty="0" smtClean="0">
                <a:latin typeface="Garamond" pitchFamily="18" charset="0"/>
              </a:rPr>
              <a:t>) </a:t>
            </a:r>
            <a:r>
              <a:rPr lang="en-US" sz="1800" dirty="0">
                <a:latin typeface="Garamond" pitchFamily="18" charset="0"/>
              </a:rPr>
              <a:t>registry or listed on the IDOA Directory of Certified Firms, </a:t>
            </a:r>
            <a:r>
              <a:rPr lang="en-US" sz="1800" b="1" dirty="0">
                <a:latin typeface="Garamond" pitchFamily="18" charset="0"/>
              </a:rPr>
              <a:t>on or before </a:t>
            </a:r>
            <a:r>
              <a:rPr lang="en-US" sz="1800" dirty="0">
                <a:latin typeface="Garamond" pitchFamily="18" charset="0"/>
              </a:rPr>
              <a:t>the proposal due </a:t>
            </a:r>
            <a:r>
              <a:rPr lang="en-US" sz="1800" dirty="0" smtClean="0">
                <a:latin typeface="Garamond" pitchFamily="18" charset="0"/>
              </a:rPr>
              <a:t>date. </a:t>
            </a:r>
          </a:p>
          <a:p>
            <a:r>
              <a:rPr lang="en-US" sz="1800" b="1" dirty="0" smtClean="0">
                <a:latin typeface="Garamond" pitchFamily="18" charset="0"/>
              </a:rPr>
              <a:t>Serve </a:t>
            </a:r>
            <a:r>
              <a:rPr lang="en-US" sz="1800" b="1" dirty="0">
                <a:latin typeface="Garamond" pitchFamily="18" charset="0"/>
              </a:rPr>
              <a:t>a </a:t>
            </a:r>
            <a:r>
              <a:rPr lang="en-US" sz="1800" b="1" dirty="0" smtClean="0">
                <a:latin typeface="Garamond" pitchFamily="18" charset="0"/>
              </a:rPr>
              <a:t>Valuable Scope Contribution (VSC) on </a:t>
            </a:r>
            <a:r>
              <a:rPr lang="en-US" sz="1800" b="1" dirty="0">
                <a:latin typeface="Garamond" pitchFamily="18" charset="0"/>
              </a:rPr>
              <a:t>the engagement, as confirmed by the State.</a:t>
            </a:r>
          </a:p>
          <a:p>
            <a:r>
              <a:rPr lang="en-US" sz="1800" dirty="0">
                <a:latin typeface="Garamond" pitchFamily="18" charset="0"/>
              </a:rPr>
              <a:t>Provide the goods or services specific to the contract and within the industry area for which it is certified</a:t>
            </a: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306117191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3" name="Slide Number Placeholder 2">
            <a:extLst>
              <a:ext uri="{FF2B5EF4-FFF2-40B4-BE49-F238E27FC236}">
                <a16:creationId xmlns:a16="http://schemas.microsoft.com/office/drawing/2014/main" xmlns="" id="{52759904-5C10-45C2-96F2-248DDEEC08DA}"/>
              </a:ext>
            </a:extLst>
          </p:cNvPr>
          <p:cNvSpPr>
            <a:spLocks noGrp="1"/>
          </p:cNvSpPr>
          <p:nvPr>
            <p:ph type="sldNum" sz="quarter" idx="12"/>
          </p:nvPr>
        </p:nvSpPr>
        <p:spPr/>
        <p:txBody>
          <a:bodyPr/>
          <a:lstStyle/>
          <a:p>
            <a:fld id="{97FBE726-DBFE-42C8-9E3A-ACED5DC5B2D0}" type="slidenum">
              <a:rPr lang="en-US" smtClean="0"/>
              <a:pPr/>
              <a:t>27</a:t>
            </a:fld>
            <a:endParaRPr lang="en-US" dirty="0"/>
          </a:p>
        </p:txBody>
      </p:sp>
      <p:pic>
        <p:nvPicPr>
          <p:cNvPr id="2" name="Picture 1"/>
          <p:cNvPicPr>
            <a:picLocks noChangeAspect="1"/>
          </p:cNvPicPr>
          <p:nvPr/>
        </p:nvPicPr>
        <p:blipFill>
          <a:blip r:embed="rId3"/>
          <a:stretch>
            <a:fillRect/>
          </a:stretch>
        </p:blipFill>
        <p:spPr>
          <a:xfrm>
            <a:off x="2264776" y="9181"/>
            <a:ext cx="4717321" cy="6092177"/>
          </a:xfrm>
          <a:prstGeom prst="rect">
            <a:avLst/>
          </a:prstGeom>
        </p:spPr>
      </p:pic>
    </p:spTree>
    <p:extLst>
      <p:ext uri="{BB962C8B-B14F-4D97-AF65-F5344CB8AC3E}">
        <p14:creationId xmlns:p14="http://schemas.microsoft.com/office/powerpoint/2010/main" val="7828016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a:stretch>
            <a:fillRect/>
          </a:stretch>
        </p:blipFill>
        <p:spPr>
          <a:xfrm>
            <a:off x="495300" y="1152128"/>
            <a:ext cx="7895146" cy="4005262"/>
          </a:xfrm>
          <a:prstGeom prst="rect">
            <a:avLst/>
          </a:prstGeom>
        </p:spPr>
      </p:pic>
      <p:sp>
        <p:nvSpPr>
          <p:cNvPr id="2" name="Title 1"/>
          <p:cNvSpPr>
            <a:spLocks noGrp="1"/>
          </p:cNvSpPr>
          <p:nvPr>
            <p:ph type="title"/>
          </p:nvPr>
        </p:nvSpPr>
        <p:spPr/>
        <p:txBody>
          <a:bodyPr>
            <a:noAutofit/>
          </a:bodyPr>
          <a:lstStyle/>
          <a:p>
            <a:r>
              <a:rPr lang="en-US" sz="3600" b="1" dirty="0">
                <a:latin typeface="Garamond" panose="02020404030301010803" pitchFamily="18" charset="0"/>
              </a:rPr>
              <a:t>Indiana Veteran Owned Small Business</a:t>
            </a:r>
            <a:endParaRPr lang="en-US" sz="3600" dirty="0">
              <a:latin typeface="Garamond" panose="02020404030301010803" pitchFamily="18" charset="0"/>
            </a:endParaRPr>
          </a:p>
        </p:txBody>
      </p:sp>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7" name="Right Arrow 6"/>
          <p:cNvSpPr/>
          <p:nvPr/>
        </p:nvSpPr>
        <p:spPr>
          <a:xfrm>
            <a:off x="152400" y="249951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8" name="Right Arrow 7"/>
          <p:cNvSpPr/>
          <p:nvPr/>
        </p:nvSpPr>
        <p:spPr>
          <a:xfrm>
            <a:off x="152400" y="2926159"/>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9" name="Right Arrow 8"/>
          <p:cNvSpPr/>
          <p:nvPr/>
        </p:nvSpPr>
        <p:spPr>
          <a:xfrm>
            <a:off x="152400" y="393785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0" name="Right Arrow 9"/>
          <p:cNvSpPr/>
          <p:nvPr/>
        </p:nvSpPr>
        <p:spPr>
          <a:xfrm>
            <a:off x="152400" y="4343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1" name="Right Arrow 10"/>
          <p:cNvSpPr/>
          <p:nvPr/>
        </p:nvSpPr>
        <p:spPr>
          <a:xfrm rot="10800000">
            <a:off x="8001000" y="416645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2" name="Slide Number Placeholder 11">
            <a:extLst>
              <a:ext uri="{FF2B5EF4-FFF2-40B4-BE49-F238E27FC236}">
                <a16:creationId xmlns:a16="http://schemas.microsoft.com/office/drawing/2014/main" xmlns="" id="{3CC8B62A-D541-4FC6-A99D-2418ECC04901}"/>
              </a:ext>
            </a:extLst>
          </p:cNvPr>
          <p:cNvSpPr>
            <a:spLocks noGrp="1"/>
          </p:cNvSpPr>
          <p:nvPr>
            <p:ph type="sldNum" sz="quarter" idx="12"/>
          </p:nvPr>
        </p:nvSpPr>
        <p:spPr/>
        <p:txBody>
          <a:bodyPr/>
          <a:lstStyle/>
          <a:p>
            <a:fld id="{97FBE726-DBFE-42C8-9E3A-ACED5DC5B2D0}" type="slidenum">
              <a:rPr lang="en-US" smtClean="0"/>
              <a:pPr/>
              <a:t>28</a:t>
            </a:fld>
            <a:endParaRPr lang="en-US" dirty="0"/>
          </a:p>
        </p:txBody>
      </p:sp>
    </p:spTree>
    <p:extLst>
      <p:ext uri="{BB962C8B-B14F-4D97-AF65-F5344CB8AC3E}">
        <p14:creationId xmlns:p14="http://schemas.microsoft.com/office/powerpoint/2010/main" val="33545165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oAutofit/>
          </a:bodyPr>
          <a:lstStyle/>
          <a:p>
            <a:r>
              <a:rPr lang="en-US" sz="3600" b="1" dirty="0">
                <a:latin typeface="Garamond" pitchFamily="18" charset="0"/>
              </a:rPr>
              <a:t>Indiana Veteran Owned Small Business</a:t>
            </a:r>
            <a:endParaRPr lang="en-US" sz="3600" dirty="0">
              <a:latin typeface="Garamond" pitchFamily="18" charset="0"/>
            </a:endParaRPr>
          </a:p>
        </p:txBody>
      </p:sp>
      <p:sp>
        <p:nvSpPr>
          <p:cNvPr id="10" name="Rectangle 9"/>
          <p:cNvSpPr/>
          <p:nvPr/>
        </p:nvSpPr>
        <p:spPr>
          <a:xfrm>
            <a:off x="304800" y="1471697"/>
            <a:ext cx="8610600" cy="3705630"/>
          </a:xfrm>
          <a:prstGeom prst="rect">
            <a:avLst/>
          </a:prstGeom>
        </p:spPr>
        <p:txBody>
          <a:bodyPr wrap="square">
            <a:spAutoFit/>
          </a:bodyPr>
          <a:lstStyle/>
          <a:p>
            <a:pPr marL="115888" indent="-115888">
              <a:spcBef>
                <a:spcPct val="20000"/>
              </a:spcBef>
              <a:buFont typeface="Arial" pitchFamily="34" charset="0"/>
              <a:buChar char="•"/>
            </a:pPr>
            <a:r>
              <a:rPr lang="en-US" b="1" dirty="0">
                <a:latin typeface="Garamond" pitchFamily="18" charset="0"/>
              </a:rPr>
              <a:t>New Process - </a:t>
            </a:r>
            <a:r>
              <a:rPr lang="en-US" sz="1600" dirty="0">
                <a:latin typeface="Garamond" pitchFamily="18" charset="0"/>
              </a:rPr>
              <a:t>IVOSB scoring is conducted based on 5 points plus a possible 1 bonus point scale</a:t>
            </a:r>
          </a:p>
          <a:p>
            <a:pPr marL="234950" lvl="1"/>
            <a:r>
              <a:rPr lang="en-US" sz="1600" b="1" dirty="0">
                <a:latin typeface="Garamond" pitchFamily="18" charset="0"/>
              </a:rPr>
              <a:t>-</a:t>
            </a:r>
            <a:r>
              <a:rPr lang="en-US" sz="1600" dirty="0">
                <a:latin typeface="Garamond" pitchFamily="18" charset="0"/>
              </a:rPr>
              <a:t> IVOSB: Possible 5 points + 1 bonus point</a:t>
            </a:r>
          </a:p>
          <a:p>
            <a:pPr marL="234950" lvl="1"/>
            <a:endParaRPr lang="en-US" sz="1600" dirty="0">
              <a:latin typeface="Garamond" pitchFamily="18" charset="0"/>
            </a:endParaRPr>
          </a:p>
          <a:p>
            <a:pPr marL="115888" indent="-115888">
              <a:spcBef>
                <a:spcPct val="20000"/>
              </a:spcBef>
              <a:buFont typeface="Arial" pitchFamily="34" charset="0"/>
              <a:buChar char="•"/>
            </a:pPr>
            <a:r>
              <a:rPr lang="en-US" b="1" dirty="0">
                <a:latin typeface="Garamond" pitchFamily="18" charset="0"/>
              </a:rPr>
              <a:t>Professional Services Scoring Methodology:</a:t>
            </a:r>
          </a:p>
          <a:p>
            <a:pPr marL="346075" lvl="1" indent="-114300">
              <a:spcBef>
                <a:spcPct val="20000"/>
              </a:spcBef>
              <a:buFont typeface="Calibri" pitchFamily="34" charset="0"/>
              <a:buChar char="-"/>
            </a:pPr>
            <a:r>
              <a:rPr lang="en-US" sz="1600" dirty="0">
                <a:latin typeface="Garamond" pitchFamily="18" charset="0"/>
              </a:rPr>
              <a:t>The points will be awarded on the following schedule:</a:t>
            </a:r>
            <a:br>
              <a:rPr lang="en-US" sz="1600" dirty="0">
                <a:latin typeface="Garamond" pitchFamily="18" charset="0"/>
              </a:rPr>
            </a:br>
            <a:endParaRPr lang="en-US" sz="1600" dirty="0">
              <a:latin typeface="Garamond" pitchFamily="18" charset="0"/>
            </a:endParaRPr>
          </a:p>
          <a:p>
            <a:pPr marL="346075" lvl="1" indent="-114300">
              <a:spcBef>
                <a:spcPct val="20000"/>
              </a:spcBef>
            </a:pPr>
            <a:endParaRPr lang="en-US" sz="1600" dirty="0">
              <a:latin typeface="Garamond" pitchFamily="18" charset="0"/>
            </a:endParaRPr>
          </a:p>
          <a:p>
            <a:pPr marL="346075" lvl="1" indent="-114300">
              <a:spcBef>
                <a:spcPct val="20000"/>
              </a:spcBef>
              <a:buFont typeface="Calibri" pitchFamily="34" charset="0"/>
              <a:buChar char="-"/>
            </a:pPr>
            <a:r>
              <a:rPr lang="en-US" sz="1600" dirty="0">
                <a:latin typeface="Garamond" pitchFamily="18" charset="0"/>
              </a:rPr>
              <a:t>Fractional points will be awarded based upon a graduated scale between whole points. (e.g. a 0.3% commitment will receive .5 points and a 1.5% commitment will receive 2.5 points)</a:t>
            </a:r>
          </a:p>
          <a:p>
            <a:pPr marL="346075" lvl="1" indent="-114300">
              <a:spcBef>
                <a:spcPct val="20000"/>
              </a:spcBef>
              <a:buFont typeface="Calibri" pitchFamily="34" charset="0"/>
              <a:buChar char="-"/>
            </a:pPr>
            <a:r>
              <a:rPr lang="en-US" sz="1600" dirty="0">
                <a:latin typeface="Garamond" pitchFamily="18" charset="0"/>
              </a:rPr>
              <a:t>Submissions of 0% participation will result in a deduction of 1 point in each category</a:t>
            </a:r>
          </a:p>
          <a:p>
            <a:pPr marL="346075" lvl="1" indent="-114300">
              <a:spcBef>
                <a:spcPct val="20000"/>
              </a:spcBef>
              <a:buFont typeface="Calibri" pitchFamily="34" charset="0"/>
              <a:buChar char="-"/>
            </a:pPr>
            <a:r>
              <a:rPr lang="en-US" sz="1600" dirty="0">
                <a:latin typeface="Garamond" pitchFamily="18" charset="0"/>
              </a:rPr>
              <a:t>The highest submission which exceeds the goal in each category will receive 5 points (5 points plus 1 bonus point). In case of a tie both firms will receive 6 points. </a:t>
            </a:r>
          </a:p>
          <a:p>
            <a:pPr marL="346075" lvl="1" indent="-114300">
              <a:spcBef>
                <a:spcPct val="20000"/>
              </a:spcBef>
              <a:buFont typeface="Calibri" pitchFamily="34" charset="0"/>
              <a:buChar char="-"/>
            </a:pPr>
            <a:endParaRPr lang="en-US" sz="1600" dirty="0">
              <a:latin typeface="Garamond" pitchFamily="18" charset="0"/>
            </a:endParaRPr>
          </a:p>
        </p:txBody>
      </p:sp>
      <p:graphicFrame>
        <p:nvGraphicFramePr>
          <p:cNvPr id="11" name="Table 10"/>
          <p:cNvGraphicFramePr>
            <a:graphicFrameLocks noGrp="1"/>
          </p:cNvGraphicFramePr>
          <p:nvPr>
            <p:extLst/>
          </p:nvPr>
        </p:nvGraphicFramePr>
        <p:xfrm>
          <a:off x="518160" y="2940708"/>
          <a:ext cx="3840480" cy="502920"/>
        </p:xfrm>
        <a:graphic>
          <a:graphicData uri="http://schemas.openxmlformats.org/drawingml/2006/table">
            <a:tbl>
              <a:tblPr firstRow="1" bandRow="1">
                <a:tableStyleId>{5C22544A-7EE6-4342-B048-85BDC9FD1C3A}</a:tableStyleId>
              </a:tblPr>
              <a:tblGrid>
                <a:gridCol w="548640">
                  <a:extLst>
                    <a:ext uri="{9D8B030D-6E8A-4147-A177-3AD203B41FA5}">
                      <a16:colId xmlns:a16="http://schemas.microsoft.com/office/drawing/2014/main" xmlns="" val="20000"/>
                    </a:ext>
                  </a:extLst>
                </a:gridCol>
                <a:gridCol w="548640">
                  <a:extLst>
                    <a:ext uri="{9D8B030D-6E8A-4147-A177-3AD203B41FA5}">
                      <a16:colId xmlns:a16="http://schemas.microsoft.com/office/drawing/2014/main" xmlns="" val="20001"/>
                    </a:ext>
                  </a:extLst>
                </a:gridCol>
                <a:gridCol w="548640">
                  <a:extLst>
                    <a:ext uri="{9D8B030D-6E8A-4147-A177-3AD203B41FA5}">
                      <a16:colId xmlns:a16="http://schemas.microsoft.com/office/drawing/2014/main" xmlns="" val="20002"/>
                    </a:ext>
                  </a:extLst>
                </a:gridCol>
                <a:gridCol w="548640">
                  <a:extLst>
                    <a:ext uri="{9D8B030D-6E8A-4147-A177-3AD203B41FA5}">
                      <a16:colId xmlns:a16="http://schemas.microsoft.com/office/drawing/2014/main" xmlns="" val="20003"/>
                    </a:ext>
                  </a:extLst>
                </a:gridCol>
                <a:gridCol w="548640">
                  <a:extLst>
                    <a:ext uri="{9D8B030D-6E8A-4147-A177-3AD203B41FA5}">
                      <a16:colId xmlns:a16="http://schemas.microsoft.com/office/drawing/2014/main" xmlns="" val="20004"/>
                    </a:ext>
                  </a:extLst>
                </a:gridCol>
                <a:gridCol w="548640">
                  <a:extLst>
                    <a:ext uri="{9D8B030D-6E8A-4147-A177-3AD203B41FA5}">
                      <a16:colId xmlns:a16="http://schemas.microsoft.com/office/drawing/2014/main" xmlns="" val="20005"/>
                    </a:ext>
                  </a:extLst>
                </a:gridCol>
                <a:gridCol w="548640">
                  <a:extLst>
                    <a:ext uri="{9D8B030D-6E8A-4147-A177-3AD203B41FA5}">
                      <a16:colId xmlns:a16="http://schemas.microsoft.com/office/drawing/2014/main" xmlns="" val="20006"/>
                    </a:ext>
                  </a:extLst>
                </a:gridCol>
              </a:tblGrid>
              <a:tr h="228600">
                <a:tc>
                  <a:txBody>
                    <a:bodyPr/>
                    <a:lstStyle/>
                    <a:p>
                      <a:pPr algn="ctr"/>
                      <a:r>
                        <a:rPr lang="en-US" sz="105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228600">
                <a:tc>
                  <a:txBody>
                    <a:bodyPr/>
                    <a:lstStyle/>
                    <a:p>
                      <a:pPr algn="ctr"/>
                      <a:r>
                        <a:rPr lang="en-US" sz="1050" dirty="0">
                          <a:solidFill>
                            <a:schemeClr val="tx1"/>
                          </a:solidFill>
                        </a:rPr>
                        <a:t>Pts.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bl>
          </a:graphicData>
        </a:graphic>
      </p:graphicFrame>
      <p:sp>
        <p:nvSpPr>
          <p:cNvPr id="3" name="Slide Number Placeholder 2">
            <a:extLst>
              <a:ext uri="{FF2B5EF4-FFF2-40B4-BE49-F238E27FC236}">
                <a16:creationId xmlns:a16="http://schemas.microsoft.com/office/drawing/2014/main" xmlns="" id="{6729F53E-AB22-4838-81B2-E2A3D1E1488D}"/>
              </a:ext>
            </a:extLst>
          </p:cNvPr>
          <p:cNvSpPr>
            <a:spLocks noGrp="1"/>
          </p:cNvSpPr>
          <p:nvPr>
            <p:ph type="sldNum" sz="quarter" idx="12"/>
          </p:nvPr>
        </p:nvSpPr>
        <p:spPr/>
        <p:txBody>
          <a:bodyPr/>
          <a:lstStyle/>
          <a:p>
            <a:fld id="{97FBE726-DBFE-42C8-9E3A-ACED5DC5B2D0}" type="slidenum">
              <a:rPr lang="en-US" smtClean="0"/>
              <a:pPr/>
              <a:t>29</a:t>
            </a:fld>
            <a:endParaRPr lang="en-US" dirty="0"/>
          </a:p>
        </p:txBody>
      </p:sp>
    </p:spTree>
    <p:extLst>
      <p:ext uri="{BB962C8B-B14F-4D97-AF65-F5344CB8AC3E}">
        <p14:creationId xmlns:p14="http://schemas.microsoft.com/office/powerpoint/2010/main" val="3342705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5" name="Rectangle 2"/>
          <p:cNvSpPr>
            <a:spLocks noGrp="1" noChangeArrowheads="1"/>
          </p:cNvSpPr>
          <p:nvPr>
            <p:ph type="title"/>
          </p:nvPr>
        </p:nvSpPr>
        <p:spPr/>
        <p:txBody>
          <a:bodyPr/>
          <a:lstStyle/>
          <a:p>
            <a:pPr eaLnBrk="1" hangingPunct="1"/>
            <a:r>
              <a:rPr lang="en-US" b="1" dirty="0">
                <a:latin typeface="Garamond" pitchFamily="18" charset="0"/>
              </a:rPr>
              <a:t>General Information</a:t>
            </a:r>
          </a:p>
        </p:txBody>
      </p:sp>
      <p:sp>
        <p:nvSpPr>
          <p:cNvPr id="16" name="Rectangle 3"/>
          <p:cNvSpPr>
            <a:spLocks noGrp="1" noChangeArrowheads="1"/>
          </p:cNvSpPr>
          <p:nvPr>
            <p:ph idx="1"/>
          </p:nvPr>
        </p:nvSpPr>
        <p:spPr>
          <a:xfrm>
            <a:off x="381000" y="1447800"/>
            <a:ext cx="8229600" cy="4114800"/>
          </a:xfrm>
        </p:spPr>
        <p:txBody>
          <a:bodyPr>
            <a:normAutofit/>
          </a:bodyPr>
          <a:lstStyle/>
          <a:p>
            <a:pPr eaLnBrk="1" hangingPunct="1"/>
            <a:r>
              <a:rPr lang="en-US" sz="2800" dirty="0">
                <a:latin typeface="Garamond" pitchFamily="18" charset="0"/>
              </a:rPr>
              <a:t>Sign-In Sheet for Attendees</a:t>
            </a:r>
          </a:p>
          <a:p>
            <a:pPr eaLnBrk="1" hangingPunct="1"/>
            <a:r>
              <a:rPr lang="en-US" sz="2800" dirty="0">
                <a:latin typeface="Garamond" pitchFamily="18" charset="0"/>
              </a:rPr>
              <a:t>Sign-In Sheet and PowerPoint will be posted on IDOA’s Solicitation Website</a:t>
            </a:r>
          </a:p>
          <a:p>
            <a:pPr eaLnBrk="1" hangingPunct="1"/>
            <a:r>
              <a:rPr lang="en-US" sz="2800" dirty="0">
                <a:latin typeface="Garamond" pitchFamily="18" charset="0"/>
              </a:rPr>
              <a:t>Hold questions until the end of the presentation</a:t>
            </a:r>
          </a:p>
          <a:p>
            <a:pPr lvl="1"/>
            <a:r>
              <a:rPr lang="en-US" sz="2000" i="1" dirty="0">
                <a:latin typeface="Garamond" pitchFamily="18" charset="0"/>
              </a:rPr>
              <a:t>Any verbal response is not considered binding; respondents are encouraged to submit any question formally in writing if it affects the proposal that will be submitted to the state.</a:t>
            </a:r>
          </a:p>
        </p:txBody>
      </p:sp>
      <p:sp>
        <p:nvSpPr>
          <p:cNvPr id="3" name="Slide Number Placeholder 2">
            <a:extLst>
              <a:ext uri="{FF2B5EF4-FFF2-40B4-BE49-F238E27FC236}">
                <a16:creationId xmlns:a16="http://schemas.microsoft.com/office/drawing/2014/main" xmlns="" id="{B515EEC6-8EA5-485A-86CA-050651652958}"/>
              </a:ext>
            </a:extLst>
          </p:cNvPr>
          <p:cNvSpPr>
            <a:spLocks noGrp="1"/>
          </p:cNvSpPr>
          <p:nvPr>
            <p:ph type="sldNum" sz="quarter" idx="12"/>
          </p:nvPr>
        </p:nvSpPr>
        <p:spPr/>
        <p:txBody>
          <a:bodyPr/>
          <a:lstStyle/>
          <a:p>
            <a:fld id="{97FBE726-DBFE-42C8-9E3A-ACED5DC5B2D0}"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304800" y="164572"/>
            <a:ext cx="8610600" cy="1143000"/>
          </a:xfrm>
        </p:spPr>
        <p:txBody>
          <a:bodyPr>
            <a:noAutofit/>
          </a:bodyPr>
          <a:lstStyle/>
          <a:p>
            <a:r>
              <a:rPr lang="en-US" sz="3600" b="1" dirty="0" smtClean="0">
                <a:latin typeface="Garamond" pitchFamily="18" charset="0"/>
              </a:rPr>
              <a:t>IDOA Subcontractor Scoring</a:t>
            </a:r>
            <a:endParaRPr lang="en-US" sz="3600" b="1" dirty="0">
              <a:latin typeface="Garamond" pitchFamily="18" charset="0"/>
            </a:endParaRPr>
          </a:p>
        </p:txBody>
      </p:sp>
      <p:sp>
        <p:nvSpPr>
          <p:cNvPr id="7" name="TextBox 6"/>
          <p:cNvSpPr txBox="1">
            <a:spLocks noChangeArrowheads="1"/>
          </p:cNvSpPr>
          <p:nvPr/>
        </p:nvSpPr>
        <p:spPr bwMode="auto">
          <a:xfrm>
            <a:off x="609600" y="1676400"/>
            <a:ext cx="7620000" cy="369888"/>
          </a:xfrm>
          <a:prstGeom prst="rect">
            <a:avLst/>
          </a:prstGeom>
          <a:noFill/>
          <a:ln w="9525">
            <a:noFill/>
            <a:miter lim="800000"/>
            <a:headEnd/>
            <a:tailEnd/>
          </a:ln>
        </p:spPr>
        <p:txBody>
          <a:bodyPr>
            <a:spAutoFit/>
          </a:bodyPr>
          <a:lstStyle/>
          <a:p>
            <a:pPr algn="ctr"/>
            <a:r>
              <a:rPr lang="en-US" b="1" dirty="0">
                <a:latin typeface="Garamond" pitchFamily="18" charset="0"/>
              </a:rPr>
              <a:t>RFP </a:t>
            </a:r>
            <a:r>
              <a:rPr lang="en-US" b="1" dirty="0" smtClean="0">
                <a:latin typeface="Garamond" pitchFamily="18" charset="0"/>
              </a:rPr>
              <a:t>MBE/WBE/IVOSB Scoring </a:t>
            </a:r>
            <a:r>
              <a:rPr lang="en-US" b="1" dirty="0">
                <a:latin typeface="Garamond" pitchFamily="18" charset="0"/>
              </a:rPr>
              <a:t>Example</a:t>
            </a:r>
          </a:p>
        </p:txBody>
      </p:sp>
      <p:graphicFrame>
        <p:nvGraphicFramePr>
          <p:cNvPr id="8" name="Table Placeholder 3"/>
          <p:cNvGraphicFramePr>
            <a:graphicFrameLocks/>
          </p:cNvGraphicFramePr>
          <p:nvPr>
            <p:extLst>
              <p:ext uri="{D42A27DB-BD31-4B8C-83A1-F6EECF244321}">
                <p14:modId xmlns:p14="http://schemas.microsoft.com/office/powerpoint/2010/main" val="2396340654"/>
              </p:ext>
            </p:extLst>
          </p:nvPr>
        </p:nvGraphicFramePr>
        <p:xfrm>
          <a:off x="457200" y="2438400"/>
          <a:ext cx="8229600" cy="2225040"/>
        </p:xfrm>
        <a:graphic>
          <a:graphicData uri="http://schemas.openxmlformats.org/drawingml/2006/table">
            <a:tbl>
              <a:tblPr firstRow="1" bandRow="1">
                <a:tableStyleId>{5C22544A-7EE6-4342-B048-85BDC9FD1C3A}</a:tableStyleId>
              </a:tblPr>
              <a:tblGrid>
                <a:gridCol w="1028700">
                  <a:extLst>
                    <a:ext uri="{9D8B030D-6E8A-4147-A177-3AD203B41FA5}">
                      <a16:colId xmlns:a16="http://schemas.microsoft.com/office/drawing/2014/main" xmlns="" val="20000"/>
                    </a:ext>
                  </a:extLst>
                </a:gridCol>
                <a:gridCol w="1028700">
                  <a:extLst>
                    <a:ext uri="{9D8B030D-6E8A-4147-A177-3AD203B41FA5}">
                      <a16:colId xmlns:a16="http://schemas.microsoft.com/office/drawing/2014/main" xmlns="" val="20001"/>
                    </a:ext>
                  </a:extLst>
                </a:gridCol>
                <a:gridCol w="1028700">
                  <a:extLst>
                    <a:ext uri="{9D8B030D-6E8A-4147-A177-3AD203B41FA5}">
                      <a16:colId xmlns:a16="http://schemas.microsoft.com/office/drawing/2014/main" xmlns="" val="20002"/>
                    </a:ext>
                  </a:extLst>
                </a:gridCol>
                <a:gridCol w="1028700">
                  <a:extLst>
                    <a:ext uri="{9D8B030D-6E8A-4147-A177-3AD203B41FA5}">
                      <a16:colId xmlns:a16="http://schemas.microsoft.com/office/drawing/2014/main" xmlns="" val="20003"/>
                    </a:ext>
                  </a:extLst>
                </a:gridCol>
                <a:gridCol w="1028700">
                  <a:extLst>
                    <a:ext uri="{9D8B030D-6E8A-4147-A177-3AD203B41FA5}">
                      <a16:colId xmlns:a16="http://schemas.microsoft.com/office/drawing/2014/main" xmlns="" val="20004"/>
                    </a:ext>
                  </a:extLst>
                </a:gridCol>
                <a:gridCol w="1028700"/>
                <a:gridCol w="1028700"/>
                <a:gridCol w="1028700">
                  <a:extLst>
                    <a:ext uri="{9D8B030D-6E8A-4147-A177-3AD203B41FA5}">
                      <a16:colId xmlns:a16="http://schemas.microsoft.com/office/drawing/2014/main" xmlns="" val="20005"/>
                    </a:ext>
                  </a:extLst>
                </a:gridCol>
              </a:tblGrid>
              <a:tr h="370840">
                <a:tc>
                  <a:txBody>
                    <a:bodyPr/>
                    <a:lstStyle/>
                    <a:p>
                      <a:pPr algn="ctr"/>
                      <a:r>
                        <a:rPr lang="en-US" sz="1600" dirty="0">
                          <a:solidFill>
                            <a:schemeClr val="tx1"/>
                          </a:solidFill>
                        </a:rPr>
                        <a:t>Bidder</a:t>
                      </a:r>
                    </a:p>
                  </a:txBody>
                  <a:tcPr>
                    <a:solidFill>
                      <a:schemeClr val="bg1">
                        <a:lumMod val="85000"/>
                      </a:schemeClr>
                    </a:solidFill>
                  </a:tcPr>
                </a:tc>
                <a:tc>
                  <a:txBody>
                    <a:bodyPr/>
                    <a:lstStyle/>
                    <a:p>
                      <a:pPr algn="ctr"/>
                      <a:r>
                        <a:rPr lang="en-US" sz="1600" dirty="0">
                          <a:solidFill>
                            <a:schemeClr val="tx1"/>
                          </a:solidFill>
                        </a:rPr>
                        <a:t>MBE %</a:t>
                      </a:r>
                    </a:p>
                  </a:txBody>
                  <a:tcPr>
                    <a:solidFill>
                      <a:schemeClr val="bg1">
                        <a:lumMod val="85000"/>
                      </a:schemeClr>
                    </a:solidFill>
                  </a:tcPr>
                </a:tc>
                <a:tc>
                  <a:txBody>
                    <a:bodyPr/>
                    <a:lstStyle/>
                    <a:p>
                      <a:pPr algn="ctr"/>
                      <a:r>
                        <a:rPr lang="en-US" sz="1600" dirty="0">
                          <a:solidFill>
                            <a:schemeClr val="tx1"/>
                          </a:solidFill>
                        </a:rPr>
                        <a:t>Pts.</a:t>
                      </a:r>
                    </a:p>
                  </a:txBody>
                  <a:tcPr>
                    <a:solidFill>
                      <a:schemeClr val="bg1">
                        <a:lumMod val="85000"/>
                      </a:schemeClr>
                    </a:solidFill>
                  </a:tcPr>
                </a:tc>
                <a:tc>
                  <a:txBody>
                    <a:bodyPr/>
                    <a:lstStyle/>
                    <a:p>
                      <a:pPr algn="ctr"/>
                      <a:r>
                        <a:rPr lang="en-US" sz="1600" dirty="0">
                          <a:solidFill>
                            <a:schemeClr val="tx1"/>
                          </a:solidFill>
                        </a:rPr>
                        <a:t>WBE %</a:t>
                      </a:r>
                    </a:p>
                  </a:txBody>
                  <a:tcPr>
                    <a:solidFill>
                      <a:schemeClr val="bg1">
                        <a:lumMod val="85000"/>
                      </a:schemeClr>
                    </a:solidFill>
                  </a:tcPr>
                </a:tc>
                <a:tc>
                  <a:txBody>
                    <a:bodyPr/>
                    <a:lstStyle/>
                    <a:p>
                      <a:pPr algn="ctr"/>
                      <a:r>
                        <a:rPr lang="en-US" sz="1600" dirty="0">
                          <a:solidFill>
                            <a:schemeClr val="tx1"/>
                          </a:solidFill>
                        </a:rPr>
                        <a:t>Pts.</a:t>
                      </a:r>
                    </a:p>
                  </a:txBody>
                  <a:tcPr>
                    <a:solidFill>
                      <a:schemeClr val="bg1">
                        <a:lumMod val="85000"/>
                      </a:schemeClr>
                    </a:solidFill>
                  </a:tcPr>
                </a:tc>
                <a:tc>
                  <a:txBody>
                    <a:bodyPr/>
                    <a:lstStyle/>
                    <a:p>
                      <a:pPr algn="ctr"/>
                      <a:r>
                        <a:rPr lang="en-US" sz="1600" dirty="0" smtClean="0">
                          <a:solidFill>
                            <a:schemeClr val="tx1"/>
                          </a:solidFill>
                        </a:rPr>
                        <a:t>IVOSB %</a:t>
                      </a:r>
                      <a:endParaRPr lang="en-US" sz="1600" dirty="0">
                        <a:solidFill>
                          <a:schemeClr val="tx1"/>
                        </a:solidFill>
                      </a:endParaRPr>
                    </a:p>
                  </a:txBody>
                  <a:tcPr>
                    <a:solidFill>
                      <a:schemeClr val="bg1">
                        <a:lumMod val="85000"/>
                      </a:schemeClr>
                    </a:solidFill>
                  </a:tcPr>
                </a:tc>
                <a:tc>
                  <a:txBody>
                    <a:bodyPr/>
                    <a:lstStyle/>
                    <a:p>
                      <a:pPr algn="ctr"/>
                      <a:r>
                        <a:rPr lang="en-US" sz="1600" dirty="0" smtClean="0">
                          <a:solidFill>
                            <a:schemeClr val="tx1"/>
                          </a:solidFill>
                        </a:rPr>
                        <a:t>Pts.</a:t>
                      </a:r>
                      <a:endParaRPr lang="en-US" sz="1600" dirty="0">
                        <a:solidFill>
                          <a:schemeClr val="tx1"/>
                        </a:solidFill>
                      </a:endParaRPr>
                    </a:p>
                  </a:txBody>
                  <a:tcPr>
                    <a:solidFill>
                      <a:schemeClr val="bg1">
                        <a:lumMod val="85000"/>
                      </a:schemeClr>
                    </a:solidFill>
                  </a:tcPr>
                </a:tc>
                <a:tc>
                  <a:txBody>
                    <a:bodyPr/>
                    <a:lstStyle/>
                    <a:p>
                      <a:pPr algn="ctr"/>
                      <a:r>
                        <a:rPr lang="en-US" sz="1600" dirty="0">
                          <a:solidFill>
                            <a:schemeClr val="tx1"/>
                          </a:solidFill>
                        </a:rPr>
                        <a:t>Total Pts.</a:t>
                      </a:r>
                    </a:p>
                  </a:txBody>
                  <a:tcPr>
                    <a:solidFill>
                      <a:schemeClr val="bg1">
                        <a:lumMod val="85000"/>
                      </a:schemeClr>
                    </a:solidFill>
                  </a:tcPr>
                </a:tc>
                <a:extLst>
                  <a:ext uri="{0D108BD9-81ED-4DB2-BD59-A6C34878D82A}">
                    <a16:rowId xmlns:a16="http://schemas.microsoft.com/office/drawing/2014/main" xmlns="" val="10000"/>
                  </a:ext>
                </a:extLst>
              </a:tr>
              <a:tr h="370840">
                <a:tc>
                  <a:txBody>
                    <a:bodyPr/>
                    <a:lstStyle/>
                    <a:p>
                      <a:pPr algn="ctr"/>
                      <a:r>
                        <a:rPr lang="en-US" dirty="0">
                          <a:solidFill>
                            <a:schemeClr val="tx1"/>
                          </a:solidFill>
                        </a:rPr>
                        <a:t>Bidder</a:t>
                      </a:r>
                      <a:r>
                        <a:rPr lang="en-US" baseline="0" dirty="0">
                          <a:solidFill>
                            <a:schemeClr val="tx1"/>
                          </a:solidFill>
                        </a:rPr>
                        <a:t> 1</a:t>
                      </a:r>
                    </a:p>
                  </a:txBody>
                  <a:tcPr>
                    <a:solidFill>
                      <a:schemeClr val="bg1">
                        <a:lumMod val="85000"/>
                      </a:schemeClr>
                    </a:solidFill>
                  </a:tcPr>
                </a:tc>
                <a:tc>
                  <a:txBody>
                    <a:bodyPr/>
                    <a:lstStyle/>
                    <a:p>
                      <a:pPr algn="ctr"/>
                      <a:r>
                        <a:rPr lang="en-US" dirty="0">
                          <a:solidFill>
                            <a:schemeClr val="tx1"/>
                          </a:solidFill>
                        </a:rPr>
                        <a:t>12.0%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10.0%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3.50%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6</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17.00</a:t>
                      </a:r>
                    </a:p>
                  </a:txBody>
                  <a:tcPr marL="9525" marR="9525" marT="9525" marB="0" anchor="ctr">
                    <a:solidFill>
                      <a:schemeClr val="bg1">
                        <a:lumMod val="85000"/>
                      </a:schemeClr>
                    </a:solidFill>
                  </a:tcPr>
                </a:tc>
                <a:extLst>
                  <a:ext uri="{0D108BD9-81ED-4DB2-BD59-A6C34878D82A}">
                    <a16:rowId xmlns:a16="http://schemas.microsoft.com/office/drawing/2014/main" xmlns="" val="10001"/>
                  </a:ext>
                </a:extLst>
              </a:tr>
              <a:tr h="370840">
                <a:tc>
                  <a:txBody>
                    <a:bodyPr/>
                    <a:lstStyle/>
                    <a:p>
                      <a:pPr algn="ctr"/>
                      <a:r>
                        <a:rPr lang="en-US" dirty="0">
                          <a:solidFill>
                            <a:schemeClr val="tx1"/>
                          </a:solidFill>
                        </a:rPr>
                        <a:t>Bidder 2</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3.75</a:t>
                      </a:r>
                    </a:p>
                  </a:txBody>
                  <a:tcPr>
                    <a:solidFill>
                      <a:schemeClr val="bg1">
                        <a:lumMod val="85000"/>
                      </a:schemeClr>
                    </a:solidFill>
                  </a:tcPr>
                </a:tc>
                <a:tc>
                  <a:txBody>
                    <a:bodyPr/>
                    <a:lstStyle/>
                    <a:p>
                      <a:pPr algn="ctr"/>
                      <a:r>
                        <a:rPr lang="en-US" dirty="0">
                          <a:solidFill>
                            <a:schemeClr val="tx1"/>
                          </a:solidFill>
                        </a:rPr>
                        <a:t>4.0%</a:t>
                      </a:r>
                    </a:p>
                  </a:txBody>
                  <a:tcPr>
                    <a:solidFill>
                      <a:schemeClr val="bg1">
                        <a:lumMod val="85000"/>
                      </a:schemeClr>
                    </a:solidFill>
                  </a:tcPr>
                </a:tc>
                <a:tc>
                  <a:txBody>
                    <a:bodyPr/>
                    <a:lstStyle/>
                    <a:p>
                      <a:pPr algn="ctr"/>
                      <a:r>
                        <a:rPr lang="en-US" dirty="0">
                          <a:solidFill>
                            <a:schemeClr val="tx1"/>
                          </a:solidFill>
                        </a:rPr>
                        <a:t>2.5</a:t>
                      </a:r>
                    </a:p>
                  </a:txBody>
                  <a:tcP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1.80%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3</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9.25</a:t>
                      </a:r>
                    </a:p>
                  </a:txBody>
                  <a:tcPr marL="9525" marR="9525" marT="9525" marB="0" anchor="ctr">
                    <a:solidFill>
                      <a:schemeClr val="bg1">
                        <a:lumMod val="85000"/>
                      </a:schemeClr>
                    </a:solidFill>
                  </a:tcPr>
                </a:tc>
                <a:extLst>
                  <a:ext uri="{0D108BD9-81ED-4DB2-BD59-A6C34878D82A}">
                    <a16:rowId xmlns:a16="http://schemas.microsoft.com/office/drawing/2014/main" xmlns="" val="10002"/>
                  </a:ext>
                </a:extLst>
              </a:tr>
              <a:tr h="370840">
                <a:tc>
                  <a:txBody>
                    <a:bodyPr/>
                    <a:lstStyle/>
                    <a:p>
                      <a:pPr algn="ctr"/>
                      <a:r>
                        <a:rPr lang="en-US" dirty="0">
                          <a:solidFill>
                            <a:schemeClr val="tx1"/>
                          </a:solidFill>
                        </a:rPr>
                        <a:t>Bidder 3</a:t>
                      </a:r>
                    </a:p>
                  </a:txBody>
                  <a:tcPr>
                    <a:solidFill>
                      <a:schemeClr val="bg1">
                        <a:lumMod val="85000"/>
                      </a:schemeClr>
                    </a:solidFill>
                  </a:tcPr>
                </a:tc>
                <a:tc>
                  <a:txBody>
                    <a:bodyPr/>
                    <a:lstStyle/>
                    <a:p>
                      <a:pPr algn="ctr"/>
                      <a:r>
                        <a:rPr lang="en-US" dirty="0">
                          <a:solidFill>
                            <a:schemeClr val="tx1"/>
                          </a:solidFill>
                        </a:rPr>
                        <a:t>8.0%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8.0%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3.00%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5</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15.00</a:t>
                      </a:r>
                    </a:p>
                  </a:txBody>
                  <a:tcPr marL="9525" marR="9525" marT="9525" marB="0" anchor="ctr">
                    <a:solidFill>
                      <a:schemeClr val="bg1">
                        <a:lumMod val="85000"/>
                      </a:schemeClr>
                    </a:solidFill>
                  </a:tcPr>
                </a:tc>
                <a:extLst>
                  <a:ext uri="{0D108BD9-81ED-4DB2-BD59-A6C34878D82A}">
                    <a16:rowId xmlns:a16="http://schemas.microsoft.com/office/drawing/2014/main" xmlns="" val="10003"/>
                  </a:ext>
                </a:extLst>
              </a:tr>
              <a:tr h="370840">
                <a:tc>
                  <a:txBody>
                    <a:bodyPr/>
                    <a:lstStyle/>
                    <a:p>
                      <a:pPr algn="ctr"/>
                      <a:r>
                        <a:rPr lang="en-US" dirty="0">
                          <a:solidFill>
                            <a:schemeClr val="tx1"/>
                          </a:solidFill>
                        </a:rPr>
                        <a:t>Bidder 4</a:t>
                      </a:r>
                    </a:p>
                  </a:txBody>
                  <a:tcPr>
                    <a:solidFill>
                      <a:schemeClr val="bg1">
                        <a:lumMod val="85000"/>
                      </a:schemeClr>
                    </a:solidFill>
                  </a:tcPr>
                </a:tc>
                <a:tc>
                  <a:txBody>
                    <a:bodyPr/>
                    <a:lstStyle/>
                    <a:p>
                      <a:pPr algn="ctr"/>
                      <a:r>
                        <a:rPr lang="en-US" dirty="0">
                          <a:solidFill>
                            <a:schemeClr val="tx1"/>
                          </a:solidFill>
                        </a:rPr>
                        <a:t>16.0%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0.2%</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0.60%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7.00</a:t>
                      </a:r>
                    </a:p>
                  </a:txBody>
                  <a:tcPr marL="9525" marR="9525" marT="9525" marB="0" anchor="ctr">
                    <a:solidFill>
                      <a:schemeClr val="bg1">
                        <a:lumMod val="85000"/>
                      </a:schemeClr>
                    </a:solidFill>
                  </a:tcPr>
                </a:tc>
                <a:extLst>
                  <a:ext uri="{0D108BD9-81ED-4DB2-BD59-A6C34878D82A}">
                    <a16:rowId xmlns:a16="http://schemas.microsoft.com/office/drawing/2014/main" xmlns="" val="10004"/>
                  </a:ext>
                </a:extLst>
              </a:tr>
              <a:tr h="370840">
                <a:tc>
                  <a:txBody>
                    <a:bodyPr/>
                    <a:lstStyle/>
                    <a:p>
                      <a:pPr algn="ctr"/>
                      <a:r>
                        <a:rPr lang="en-US" dirty="0">
                          <a:solidFill>
                            <a:schemeClr val="tx1"/>
                          </a:solidFill>
                        </a:rPr>
                        <a:t>Bidder 5</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-1.0</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-1.0</a:t>
                      </a:r>
                    </a:p>
                  </a:txBody>
                  <a:tcP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0.00%</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-1</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-3.00</a:t>
                      </a:r>
                    </a:p>
                  </a:txBody>
                  <a:tcPr marL="9525" marR="9525" marT="9525" marB="0" anchor="ctr">
                    <a:solidFill>
                      <a:schemeClr val="bg1">
                        <a:lumMod val="85000"/>
                      </a:schemeClr>
                    </a:solidFill>
                  </a:tcPr>
                </a:tc>
                <a:extLst>
                  <a:ext uri="{0D108BD9-81ED-4DB2-BD59-A6C34878D82A}">
                    <a16:rowId xmlns:a16="http://schemas.microsoft.com/office/drawing/2014/main" xmlns="" val="10005"/>
                  </a:ext>
                </a:extLst>
              </a:tr>
            </a:tbl>
          </a:graphicData>
        </a:graphic>
      </p:graphicFrame>
      <p:sp>
        <p:nvSpPr>
          <p:cNvPr id="3" name="Slide Number Placeholder 2">
            <a:extLst>
              <a:ext uri="{FF2B5EF4-FFF2-40B4-BE49-F238E27FC236}">
                <a16:creationId xmlns:a16="http://schemas.microsoft.com/office/drawing/2014/main" xmlns="" id="{BBEB1A5B-FC45-4DA1-A6C4-67C261E329F9}"/>
              </a:ext>
            </a:extLst>
          </p:cNvPr>
          <p:cNvSpPr>
            <a:spLocks noGrp="1"/>
          </p:cNvSpPr>
          <p:nvPr>
            <p:ph type="sldNum" sz="quarter" idx="12"/>
          </p:nvPr>
        </p:nvSpPr>
        <p:spPr/>
        <p:txBody>
          <a:bodyPr/>
          <a:lstStyle/>
          <a:p>
            <a:fld id="{97FBE726-DBFE-42C8-9E3A-ACED5DC5B2D0}" type="slidenum">
              <a:rPr lang="en-US" smtClean="0"/>
              <a:pPr/>
              <a:t>30</a:t>
            </a:fld>
            <a:endParaRPr lang="en-US" dirty="0"/>
          </a:p>
        </p:txBody>
      </p:sp>
    </p:spTree>
    <p:extLst>
      <p:ext uri="{BB962C8B-B14F-4D97-AF65-F5344CB8AC3E}">
        <p14:creationId xmlns:p14="http://schemas.microsoft.com/office/powerpoint/2010/main" val="26711626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Grp="1" noChangeArrowheads="1"/>
          </p:cNvSpPr>
          <p:nvPr>
            <p:ph idx="1"/>
          </p:nvPr>
        </p:nvSpPr>
        <p:spPr>
          <a:xfrm>
            <a:off x="533400" y="1639017"/>
            <a:ext cx="3789021" cy="3237783"/>
          </a:xfrm>
        </p:spPr>
        <p:txBody>
          <a:bodyPr>
            <a:noAutofit/>
          </a:bodyPr>
          <a:lstStyle/>
          <a:p>
            <a:pPr marL="0" indent="0">
              <a:buNone/>
            </a:pPr>
            <a:r>
              <a:rPr lang="en-US" sz="1700" b="1" dirty="0">
                <a:latin typeface="Garamond" panose="02020404030301010803" pitchFamily="18" charset="0"/>
              </a:rPr>
              <a:t>Pay Audit System</a:t>
            </a:r>
          </a:p>
          <a:p>
            <a:r>
              <a:rPr lang="en-US" sz="1700" i="0" dirty="0">
                <a:latin typeface="Garamond" panose="02020404030301010803" pitchFamily="18" charset="0"/>
              </a:rPr>
              <a:t>Tool utilized to monitor the state’s diversity spend for subcontractors</a:t>
            </a:r>
          </a:p>
          <a:p>
            <a:r>
              <a:rPr lang="en-US" sz="1700" i="0" dirty="0">
                <a:latin typeface="Garamond" panose="02020404030301010803" pitchFamily="18" charset="0"/>
              </a:rPr>
              <a:t>Selected primes and subcontractors are required to report payments submitted or received through this web-based tool</a:t>
            </a:r>
          </a:p>
          <a:p>
            <a:r>
              <a:rPr lang="en-US" sz="1700" dirty="0">
                <a:latin typeface="Garamond" panose="02020404030301010803" pitchFamily="18" charset="0"/>
              </a:rPr>
              <a:t>Based on contract terms payments should be reported monthly or quarterly</a:t>
            </a:r>
          </a:p>
          <a:p>
            <a:r>
              <a:rPr lang="en-US" sz="1650" b="1" i="0" dirty="0">
                <a:latin typeface="Garamond" panose="02020404030301010803" pitchFamily="18" charset="0"/>
              </a:rPr>
              <a:t>Questions? </a:t>
            </a:r>
            <a:r>
              <a:rPr lang="en-US" sz="1650" i="0" dirty="0">
                <a:latin typeface="Garamond" panose="02020404030301010803" pitchFamily="18" charset="0"/>
              </a:rPr>
              <a:t>Contact </a:t>
            </a:r>
            <a:r>
              <a:rPr lang="en-US" sz="1650" i="0" dirty="0" smtClean="0">
                <a:latin typeface="Garamond" panose="02020404030301010803" pitchFamily="18" charset="0"/>
              </a:rPr>
              <a:t>Division of Supplier Diversity</a:t>
            </a:r>
            <a:endParaRPr lang="en-US" sz="1650" i="0" dirty="0">
              <a:latin typeface="Garamond" panose="02020404030301010803" pitchFamily="18" charset="0"/>
            </a:endParaRPr>
          </a:p>
          <a:p>
            <a:pPr lvl="1"/>
            <a:r>
              <a:rPr lang="en-US" sz="1250" dirty="0">
                <a:latin typeface="Garamond" panose="02020404030301010803" pitchFamily="18" charset="0"/>
                <a:hlinkClick r:id="rId3"/>
              </a:rPr>
              <a:t>mwbecompliance@idoa.in.gov</a:t>
            </a:r>
            <a:r>
              <a:rPr lang="en-US" sz="1250" dirty="0">
                <a:latin typeface="Garamond" panose="02020404030301010803" pitchFamily="18" charset="0"/>
              </a:rPr>
              <a:t> </a:t>
            </a:r>
          </a:p>
          <a:p>
            <a:pPr lvl="1"/>
            <a:r>
              <a:rPr lang="en-US" sz="1250" dirty="0">
                <a:latin typeface="Garamond" panose="02020404030301010803" pitchFamily="18" charset="0"/>
                <a:hlinkClick r:id="rId4"/>
              </a:rPr>
              <a:t>www.in.gov/idoa/mwbe/payaudit.htm</a:t>
            </a:r>
            <a:r>
              <a:rPr lang="en-US" sz="1250" dirty="0">
                <a:latin typeface="Garamond" panose="02020404030301010803" pitchFamily="18" charset="0"/>
              </a:rPr>
              <a:t> </a:t>
            </a:r>
            <a:endParaRPr lang="en-US" sz="1250" i="0" dirty="0">
              <a:latin typeface="Garamond" panose="02020404030301010803" pitchFamily="18" charset="0"/>
            </a:endParaRPr>
          </a:p>
        </p:txBody>
      </p:sp>
      <p:grpSp>
        <p:nvGrpSpPr>
          <p:cNvPr id="4" name="Group 3"/>
          <p:cNvGrpSpPr/>
          <p:nvPr/>
        </p:nvGrpSpPr>
        <p:grpSpPr>
          <a:xfrm>
            <a:off x="4481945" y="1639017"/>
            <a:ext cx="4178424" cy="3161583"/>
            <a:chOff x="968121" y="965163"/>
            <a:chExt cx="6569665" cy="4687710"/>
          </a:xfrm>
        </p:grpSpPr>
        <p:pic>
          <p:nvPicPr>
            <p:cNvPr id="5" name="Picture 9" descr="C:\Users\Fable\AppData\Local\Microsoft\Windows\Temporary Internet Files\Content.IE5\X5T015VL\MC900431505[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66895" y="2068628"/>
              <a:ext cx="1031240" cy="1031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36"/>
            <p:cNvSpPr txBox="1">
              <a:spLocks noChangeArrowheads="1"/>
            </p:cNvSpPr>
            <p:nvPr/>
          </p:nvSpPr>
          <p:spPr bwMode="auto">
            <a:xfrm>
              <a:off x="6337636" y="3230032"/>
              <a:ext cx="1200150" cy="958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Pay Audit System</a:t>
              </a:r>
            </a:p>
          </p:txBody>
        </p:sp>
        <p:pic>
          <p:nvPicPr>
            <p:cNvPr id="9" name="Picture 2" descr="C:\Users\Fable\AppData\Local\Microsoft\Windows\Temporary Internet Files\Content.IE5\8ORMKK27\MC900433941[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3634" y="965163"/>
              <a:ext cx="1432667" cy="1432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40"/>
            <p:cNvSpPr txBox="1">
              <a:spLocks noChangeArrowheads="1"/>
            </p:cNvSpPr>
            <p:nvPr/>
          </p:nvSpPr>
          <p:spPr bwMode="auto">
            <a:xfrm>
              <a:off x="1822743" y="2332230"/>
              <a:ext cx="1198562"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Prime</a:t>
              </a:r>
            </a:p>
          </p:txBody>
        </p:sp>
        <p:sp>
          <p:nvSpPr>
            <p:cNvPr id="11" name="TextBox 43"/>
            <p:cNvSpPr txBox="1">
              <a:spLocks noChangeArrowheads="1"/>
            </p:cNvSpPr>
            <p:nvPr/>
          </p:nvSpPr>
          <p:spPr bwMode="auto">
            <a:xfrm>
              <a:off x="1323281" y="5242164"/>
              <a:ext cx="2204158"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Subcontractor</a:t>
              </a:r>
            </a:p>
          </p:txBody>
        </p:sp>
        <p:pic>
          <p:nvPicPr>
            <p:cNvPr id="12" name="Picture 33" descr="C:\Users\Fable\AppData\Local\Microsoft\Windows\Temporary Internet Files\Content.IE5\X5T015VL\MC900433942[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21631" y="3624756"/>
              <a:ext cx="1426369" cy="142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60"/>
            <p:cNvSpPr txBox="1">
              <a:spLocks noChangeArrowheads="1"/>
            </p:cNvSpPr>
            <p:nvPr/>
          </p:nvSpPr>
          <p:spPr bwMode="auto">
            <a:xfrm rot="320525">
              <a:off x="3290798" y="2333304"/>
              <a:ext cx="3099636"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subcontractor </a:t>
              </a:r>
              <a:r>
                <a:rPr lang="en-US" altLang="en-US" sz="1050" b="1" i="1" dirty="0">
                  <a:solidFill>
                    <a:srgbClr val="FF0000"/>
                  </a:solidFill>
                </a:rPr>
                <a:t>actual paid</a:t>
              </a:r>
              <a:r>
                <a:rPr lang="en-US" altLang="en-US" sz="1050" i="1" dirty="0">
                  <a:solidFill>
                    <a:prstClr val="black"/>
                  </a:solidFill>
                </a:rPr>
                <a:t> invoice amounts</a:t>
              </a:r>
              <a:endParaRPr lang="en-US" altLang="en-US" sz="1050" i="1" baseline="30000" dirty="0">
                <a:solidFill>
                  <a:prstClr val="black"/>
                </a:solidFill>
              </a:endParaRPr>
            </a:p>
          </p:txBody>
        </p:sp>
        <p:sp>
          <p:nvSpPr>
            <p:cNvPr id="17" name="TextBox 69"/>
            <p:cNvSpPr txBox="1">
              <a:spLocks noChangeArrowheads="1"/>
            </p:cNvSpPr>
            <p:nvPr/>
          </p:nvSpPr>
          <p:spPr bwMode="auto">
            <a:xfrm rot="21005088">
              <a:off x="3589051" y="3708757"/>
              <a:ext cx="3132137"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actual payments </a:t>
              </a:r>
              <a:r>
                <a:rPr lang="en-US" altLang="en-US" sz="1050" b="1" i="1" dirty="0">
                  <a:solidFill>
                    <a:srgbClr val="FF0000"/>
                  </a:solidFill>
                </a:rPr>
                <a:t>received</a:t>
              </a:r>
              <a:endParaRPr lang="en-US" altLang="en-US" sz="1050" b="1" i="1" baseline="30000" dirty="0">
                <a:solidFill>
                  <a:srgbClr val="FF0000"/>
                </a:solidFill>
              </a:endParaRPr>
            </a:p>
          </p:txBody>
        </p:sp>
        <p:sp>
          <p:nvSpPr>
            <p:cNvPr id="18" name="TextBox 62"/>
            <p:cNvSpPr txBox="1">
              <a:spLocks noChangeArrowheads="1"/>
            </p:cNvSpPr>
            <p:nvPr/>
          </p:nvSpPr>
          <p:spPr bwMode="auto">
            <a:xfrm>
              <a:off x="968121" y="2904490"/>
              <a:ext cx="1231027" cy="359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75" b="1" dirty="0">
                  <a:solidFill>
                    <a:prstClr val="black"/>
                  </a:solidFill>
                </a:rPr>
                <a:t>Payment</a:t>
              </a:r>
            </a:p>
          </p:txBody>
        </p:sp>
      </p:grpSp>
      <p:cxnSp>
        <p:nvCxnSpPr>
          <p:cNvPr id="28" name="Straight Arrow Connector 27"/>
          <p:cNvCxnSpPr/>
          <p:nvPr/>
        </p:nvCxnSpPr>
        <p:spPr>
          <a:xfrm flipV="1">
            <a:off x="6277599" y="3383708"/>
            <a:ext cx="1176696" cy="192643"/>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309757" y="2370349"/>
            <a:ext cx="1144376" cy="112022"/>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300000">
            <a:off x="5406654" y="2852588"/>
            <a:ext cx="38278" cy="568737"/>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438400" y="5334000"/>
            <a:ext cx="6329363" cy="1414463"/>
            <a:chOff x="2438400" y="5334000"/>
            <a:chExt cx="6329363" cy="1414463"/>
          </a:xfrm>
        </p:grpSpPr>
        <p:pic>
          <p:nvPicPr>
            <p:cNvPr id="21" name="Picture 20" descr="IDOA-logobluecenter.gif"/>
            <p:cNvPicPr>
              <a:picLocks noChangeAspect="1"/>
            </p:cNvPicPr>
            <p:nvPr/>
          </p:nvPicPr>
          <p:blipFill>
            <a:blip r:embed="rId8" cstate="print"/>
            <a:srcRect/>
            <a:stretch>
              <a:fillRect/>
            </a:stretch>
          </p:blipFill>
          <p:spPr bwMode="auto">
            <a:xfrm>
              <a:off x="7467600" y="5334000"/>
              <a:ext cx="1300163" cy="1414463"/>
            </a:xfrm>
            <a:prstGeom prst="rect">
              <a:avLst/>
            </a:prstGeom>
            <a:noFill/>
            <a:ln w="9525">
              <a:noFill/>
              <a:miter lim="800000"/>
              <a:headEnd/>
              <a:tailEnd/>
            </a:ln>
          </p:spPr>
        </p:pic>
        <p:sp>
          <p:nvSpPr>
            <p:cNvPr id="22" name="TextBox 21"/>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23" name="Title 1">
            <a:extLst>
              <a:ext uri="{FF2B5EF4-FFF2-40B4-BE49-F238E27FC236}">
                <a16:creationId xmlns:a16="http://schemas.microsoft.com/office/drawing/2014/main" xmlns="" id="{DB272C9E-16DE-4495-9D40-35520650B19E}"/>
              </a:ext>
            </a:extLst>
          </p:cNvPr>
          <p:cNvSpPr>
            <a:spLocks noGrp="1"/>
          </p:cNvSpPr>
          <p:nvPr>
            <p:ph type="title"/>
          </p:nvPr>
        </p:nvSpPr>
        <p:spPr>
          <a:xfrm>
            <a:off x="190500" y="271129"/>
            <a:ext cx="8763000" cy="1143000"/>
          </a:xfrm>
        </p:spPr>
        <p:txBody>
          <a:bodyPr>
            <a:noAutofit/>
          </a:bodyPr>
          <a:lstStyle/>
          <a:p>
            <a:r>
              <a:rPr lang="en-US" sz="3600" b="1" dirty="0" smtClean="0">
                <a:latin typeface="Garamond" panose="02020404030301010803" pitchFamily="18" charset="0"/>
              </a:rPr>
              <a:t>Subcontractor Compliance</a:t>
            </a:r>
            <a:endParaRPr lang="en-US" sz="3600" b="1" dirty="0">
              <a:latin typeface="Garamond" panose="02020404030301010803" pitchFamily="18" charset="0"/>
            </a:endParaRPr>
          </a:p>
        </p:txBody>
      </p:sp>
      <p:sp>
        <p:nvSpPr>
          <p:cNvPr id="3" name="Slide Number Placeholder 2">
            <a:extLst>
              <a:ext uri="{FF2B5EF4-FFF2-40B4-BE49-F238E27FC236}">
                <a16:creationId xmlns:a16="http://schemas.microsoft.com/office/drawing/2014/main" xmlns="" id="{D53CBF48-6083-44B3-B416-5F717F712C11}"/>
              </a:ext>
            </a:extLst>
          </p:cNvPr>
          <p:cNvSpPr>
            <a:spLocks noGrp="1"/>
          </p:cNvSpPr>
          <p:nvPr>
            <p:ph type="sldNum" sz="quarter" idx="12"/>
          </p:nvPr>
        </p:nvSpPr>
        <p:spPr/>
        <p:txBody>
          <a:bodyPr/>
          <a:lstStyle/>
          <a:p>
            <a:fld id="{97FBE726-DBFE-42C8-9E3A-ACED5DC5B2D0}" type="slidenum">
              <a:rPr lang="en-US" smtClean="0"/>
              <a:pPr/>
              <a:t>31</a:t>
            </a:fld>
            <a:endParaRPr lang="en-US" dirty="0"/>
          </a:p>
        </p:txBody>
      </p:sp>
    </p:spTree>
    <p:extLst>
      <p:ext uri="{BB962C8B-B14F-4D97-AF65-F5344CB8AC3E}">
        <p14:creationId xmlns:p14="http://schemas.microsoft.com/office/powerpoint/2010/main" val="15363361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chor="t"/>
          <a:lstStyle/>
          <a:p>
            <a:r>
              <a:rPr lang="en-US" b="1" dirty="0" smtClean="0">
                <a:latin typeface="Garamond" pitchFamily="18" charset="0"/>
              </a:rPr>
              <a:t>Additional Information</a:t>
            </a:r>
            <a:endParaRPr lang="en-US" b="1" dirty="0">
              <a:latin typeface="Garamond" pitchFamily="18" charset="0"/>
            </a:endParaRPr>
          </a:p>
        </p:txBody>
      </p:sp>
      <p:sp>
        <p:nvSpPr>
          <p:cNvPr id="7" name="Content Placeholder 2"/>
          <p:cNvSpPr>
            <a:spLocks noGrp="1"/>
          </p:cNvSpPr>
          <p:nvPr>
            <p:ph idx="1"/>
          </p:nvPr>
        </p:nvSpPr>
        <p:spPr>
          <a:xfrm>
            <a:off x="152400" y="1066800"/>
            <a:ext cx="8763000" cy="4419600"/>
          </a:xfrm>
        </p:spPr>
        <p:txBody>
          <a:bodyPr>
            <a:normAutofit lnSpcReduction="10000"/>
          </a:bodyPr>
          <a:lstStyle/>
          <a:p>
            <a:pPr algn="ctr">
              <a:lnSpc>
                <a:spcPct val="80000"/>
              </a:lnSpc>
              <a:buNone/>
            </a:pPr>
            <a:r>
              <a:rPr lang="en-US" sz="1600" b="1" dirty="0">
                <a:latin typeface="Garamond" pitchFamily="18" charset="0"/>
              </a:rPr>
              <a:t>IDOA PROCUREMENT LINKS AND NUMBERS</a:t>
            </a:r>
            <a:endParaRPr lang="en-US" sz="1600" b="1" dirty="0">
              <a:latin typeface="Garamond" pitchFamily="18" charset="0"/>
              <a:hlinkClick r:id="rId3"/>
            </a:endParaRPr>
          </a:p>
          <a:p>
            <a:pPr algn="ctr">
              <a:lnSpc>
                <a:spcPct val="80000"/>
              </a:lnSpc>
              <a:buNone/>
            </a:pPr>
            <a:r>
              <a:rPr lang="en-US" sz="1600" b="1" dirty="0">
                <a:latin typeface="Garamond" pitchFamily="18" charset="0"/>
                <a:hlinkClick r:id="rId3"/>
              </a:rPr>
              <a:t>http://www.in.gov/idoa/2354.htm</a:t>
            </a:r>
            <a:endParaRPr lang="en-US" sz="1600" b="1" dirty="0">
              <a:latin typeface="Garamond" pitchFamily="18" charset="0"/>
            </a:endParaRPr>
          </a:p>
          <a:p>
            <a:pPr algn="ctr">
              <a:lnSpc>
                <a:spcPct val="80000"/>
              </a:lnSpc>
              <a:buNone/>
            </a:pPr>
            <a:r>
              <a:rPr lang="en-US" sz="1600" b="1" dirty="0">
                <a:latin typeface="Garamond" pitchFamily="18" charset="0"/>
              </a:rPr>
              <a:t>For Buy Indiana Questions/Registration</a:t>
            </a:r>
            <a:endParaRPr lang="en-US" sz="1600" b="1" dirty="0">
              <a:latin typeface="Garamond" pitchFamily="18" charset="0"/>
              <a:hlinkClick r:id="rId4"/>
            </a:endParaRPr>
          </a:p>
          <a:p>
            <a:pPr algn="ctr">
              <a:lnSpc>
                <a:spcPct val="80000"/>
              </a:lnSpc>
              <a:buNone/>
            </a:pPr>
            <a:r>
              <a:rPr lang="en-US" sz="1600" b="1" dirty="0">
                <a:latin typeface="Garamond" pitchFamily="18" charset="0"/>
                <a:hlinkClick r:id="rId5"/>
              </a:rPr>
              <a:t>http://www.in.gov/idoa/2467.htm</a:t>
            </a:r>
            <a:endParaRPr lang="en-US" sz="1600" b="1" dirty="0">
              <a:latin typeface="Garamond" pitchFamily="18" charset="0"/>
            </a:endParaRPr>
          </a:p>
          <a:p>
            <a:pPr algn="ctr">
              <a:lnSpc>
                <a:spcPct val="80000"/>
              </a:lnSpc>
              <a:buNone/>
            </a:pPr>
            <a:endParaRPr lang="en-US" sz="1600" b="1" dirty="0">
              <a:latin typeface="Garamond" pitchFamily="18" charset="0"/>
            </a:endParaRPr>
          </a:p>
          <a:p>
            <a:pPr>
              <a:lnSpc>
                <a:spcPct val="80000"/>
              </a:lnSpc>
              <a:buNone/>
            </a:pPr>
            <a:r>
              <a:rPr lang="en-US" sz="1600" b="1" dirty="0">
                <a:latin typeface="Garamond" pitchFamily="18" charset="0"/>
              </a:rPr>
              <a:t>A.	Link to the developing for bidder registry with IDOA and Secretary of State.</a:t>
            </a:r>
          </a:p>
          <a:p>
            <a:pPr>
              <a:lnSpc>
                <a:spcPct val="80000"/>
              </a:lnSpc>
              <a:buNone/>
            </a:pPr>
            <a:r>
              <a:rPr lang="en-US" sz="1600" b="1" dirty="0">
                <a:latin typeface="Garamond" pitchFamily="18" charset="0"/>
              </a:rPr>
              <a:t>	</a:t>
            </a:r>
            <a:r>
              <a:rPr lang="en-US" sz="1600" b="1" dirty="0">
                <a:latin typeface="Garamond" pitchFamily="18" charset="0"/>
                <a:hlinkClick r:id="rId6"/>
              </a:rPr>
              <a:t>http://www.in.gov/idoa/2464.htm</a:t>
            </a:r>
            <a:endParaRPr lang="en-US" sz="1600" b="1" dirty="0">
              <a:latin typeface="Garamond" pitchFamily="18" charset="0"/>
            </a:endParaRPr>
          </a:p>
          <a:p>
            <a:pPr>
              <a:lnSpc>
                <a:spcPct val="80000"/>
              </a:lnSpc>
              <a:buNone/>
            </a:pPr>
            <a:r>
              <a:rPr lang="en-US" sz="1600" b="1" dirty="0">
                <a:latin typeface="Garamond" pitchFamily="18" charset="0"/>
              </a:rPr>
              <a:t>B.	Secretary of State of Indiana:</a:t>
            </a:r>
          </a:p>
          <a:p>
            <a:pPr>
              <a:lnSpc>
                <a:spcPct val="80000"/>
              </a:lnSpc>
              <a:buNone/>
            </a:pPr>
            <a:r>
              <a:rPr lang="en-US" sz="1600" b="1" dirty="0">
                <a:latin typeface="Garamond" pitchFamily="18" charset="0"/>
              </a:rPr>
              <a:t>	Can be reached at (317) 232-6576 for registration assistance.  </a:t>
            </a:r>
            <a:r>
              <a:rPr lang="en-US" sz="1600" b="1" dirty="0">
                <a:latin typeface="Garamond" pitchFamily="18" charset="0"/>
                <a:hlinkClick r:id="rId7"/>
              </a:rPr>
              <a:t>www.in.gov/sos</a:t>
            </a:r>
            <a:endParaRPr lang="en-US" sz="1600" b="1" dirty="0">
              <a:latin typeface="Garamond" pitchFamily="18" charset="0"/>
            </a:endParaRPr>
          </a:p>
          <a:p>
            <a:pPr>
              <a:lnSpc>
                <a:spcPct val="80000"/>
              </a:lnSpc>
              <a:buNone/>
            </a:pPr>
            <a:r>
              <a:rPr lang="en-US" sz="1600" b="1" dirty="0">
                <a:latin typeface="Garamond" pitchFamily="18" charset="0"/>
              </a:rPr>
              <a:t>C.	See Vendor and Supplier Resource Center:</a:t>
            </a:r>
          </a:p>
          <a:p>
            <a:pPr>
              <a:lnSpc>
                <a:spcPct val="80000"/>
              </a:lnSpc>
              <a:buNone/>
            </a:pPr>
            <a:r>
              <a:rPr lang="en-US" sz="1600" b="1" dirty="0">
                <a:latin typeface="Garamond" pitchFamily="18" charset="0"/>
              </a:rPr>
              <a:t>	</a:t>
            </a:r>
            <a:r>
              <a:rPr lang="en-US" sz="1600" b="1" dirty="0">
                <a:latin typeface="Garamond" pitchFamily="18" charset="0"/>
                <a:hlinkClick r:id="rId8"/>
              </a:rPr>
              <a:t>http://www.in.gov/idoa/3106.htm</a:t>
            </a:r>
            <a:endParaRPr lang="en-US" sz="1600" b="1" dirty="0">
              <a:latin typeface="Garamond" pitchFamily="18" charset="0"/>
            </a:endParaRPr>
          </a:p>
          <a:p>
            <a:pPr>
              <a:lnSpc>
                <a:spcPct val="80000"/>
              </a:lnSpc>
              <a:buFontTx/>
              <a:buAutoNum type="alphaUcPeriod" startAt="4"/>
            </a:pPr>
            <a:r>
              <a:rPr lang="en-US" sz="1600" b="1" dirty="0">
                <a:latin typeface="Garamond" pitchFamily="18" charset="0"/>
              </a:rPr>
              <a:t>Minority and Women Owned Business Enterprises:</a:t>
            </a:r>
          </a:p>
          <a:p>
            <a:pPr>
              <a:lnSpc>
                <a:spcPct val="80000"/>
              </a:lnSpc>
              <a:buNone/>
            </a:pPr>
            <a:r>
              <a:rPr lang="en-US" sz="1600" b="1" dirty="0">
                <a:latin typeface="Garamond" pitchFamily="18" charset="0"/>
              </a:rPr>
              <a:t>	Link to more information and full listing of IDOA Minority and Women Owned Businesses</a:t>
            </a:r>
          </a:p>
          <a:p>
            <a:pPr>
              <a:lnSpc>
                <a:spcPct val="80000"/>
              </a:lnSpc>
              <a:buNone/>
            </a:pPr>
            <a:r>
              <a:rPr lang="en-US" sz="1600" b="1" dirty="0">
                <a:latin typeface="Garamond" pitchFamily="18" charset="0"/>
              </a:rPr>
              <a:t>	</a:t>
            </a:r>
            <a:r>
              <a:rPr lang="en-US" sz="1600" b="1" dirty="0">
                <a:latin typeface="Garamond" pitchFamily="18" charset="0"/>
                <a:hlinkClick r:id="rId9"/>
              </a:rPr>
              <a:t>http://www.in.gov/idoa/2352.htm</a:t>
            </a:r>
            <a:endParaRPr lang="en-US" sz="1600" b="1" dirty="0">
              <a:latin typeface="Garamond" pitchFamily="18" charset="0"/>
            </a:endParaRPr>
          </a:p>
          <a:p>
            <a:pPr>
              <a:lnSpc>
                <a:spcPct val="80000"/>
              </a:lnSpc>
              <a:buFontTx/>
              <a:buAutoNum type="alphaUcPeriod" startAt="5"/>
            </a:pPr>
            <a:r>
              <a:rPr lang="en-US" sz="1600" b="1" dirty="0">
                <a:latin typeface="Garamond" pitchFamily="18" charset="0"/>
              </a:rPr>
              <a:t>Indiana Veteran Owned Small Business Program:</a:t>
            </a:r>
          </a:p>
          <a:p>
            <a:pPr marL="0" indent="0">
              <a:lnSpc>
                <a:spcPct val="80000"/>
              </a:lnSpc>
              <a:buNone/>
            </a:pPr>
            <a:r>
              <a:rPr lang="en-US" sz="1600" b="1" dirty="0">
                <a:latin typeface="Garamond" pitchFamily="18" charset="0"/>
              </a:rPr>
              <a:t>       Link to more information and full listing of Indiana Veteran Owned Small Businesses:                   </a:t>
            </a:r>
            <a:r>
              <a:rPr lang="en-US" sz="1600" b="1" dirty="0" smtClean="0">
                <a:latin typeface="Garamond" pitchFamily="18" charset="0"/>
                <a:hlinkClick r:id="rId10"/>
              </a:rPr>
              <a:t>http</a:t>
            </a:r>
            <a:r>
              <a:rPr lang="en-US" sz="1600" b="1" dirty="0">
                <a:latin typeface="Garamond" pitchFamily="18" charset="0"/>
                <a:hlinkClick r:id="rId10"/>
              </a:rPr>
              <a:t>://www.in.gov/idoa/2862.htm</a:t>
            </a:r>
            <a:r>
              <a:rPr lang="en-US" sz="1600" b="1" dirty="0">
                <a:latin typeface="Garamond" pitchFamily="18" charset="0"/>
              </a:rPr>
              <a:t>. To search certified IVOSB’s: https//www.vip.vetbiz.gov</a:t>
            </a:r>
          </a:p>
          <a:p>
            <a:pPr>
              <a:lnSpc>
                <a:spcPct val="80000"/>
              </a:lnSpc>
              <a:buNone/>
            </a:pPr>
            <a:r>
              <a:rPr lang="en-US" sz="1600" b="1" dirty="0">
                <a:latin typeface="Garamond" pitchFamily="18" charset="0"/>
              </a:rPr>
              <a:t>F.	RFP posting and updates:</a:t>
            </a:r>
          </a:p>
          <a:p>
            <a:pPr>
              <a:lnSpc>
                <a:spcPct val="80000"/>
              </a:lnSpc>
              <a:buNone/>
            </a:pPr>
            <a:r>
              <a:rPr lang="en-US" sz="1600" b="1" dirty="0">
                <a:latin typeface="Garamond" pitchFamily="18" charset="0"/>
              </a:rPr>
              <a:t>	Go to </a:t>
            </a:r>
            <a:r>
              <a:rPr lang="en-US" sz="1600" b="1" dirty="0">
                <a:latin typeface="Garamond" pitchFamily="18" charset="0"/>
                <a:hlinkClick r:id="rId11"/>
              </a:rPr>
              <a:t>http://www.in.gov/idoa/2354.htm</a:t>
            </a:r>
            <a:r>
              <a:rPr lang="en-US" sz="1600" b="1" dirty="0">
                <a:latin typeface="Garamond" pitchFamily="18" charset="0"/>
              </a:rPr>
              <a:t> (select “Current Opportunities” link) </a:t>
            </a:r>
          </a:p>
          <a:p>
            <a:pPr>
              <a:lnSpc>
                <a:spcPct val="80000"/>
              </a:lnSpc>
              <a:spcBef>
                <a:spcPts val="0"/>
              </a:spcBef>
              <a:buNone/>
            </a:pPr>
            <a:r>
              <a:rPr lang="en-US" sz="1600" b="1" dirty="0">
                <a:latin typeface="Garamond" pitchFamily="18" charset="0"/>
              </a:rPr>
              <a:t>	Scroll through table until you find desired RFP number on left-hand side and click the link.</a:t>
            </a:r>
          </a:p>
        </p:txBody>
      </p:sp>
      <p:sp>
        <p:nvSpPr>
          <p:cNvPr id="3" name="Slide Number Placeholder 2">
            <a:extLst>
              <a:ext uri="{FF2B5EF4-FFF2-40B4-BE49-F238E27FC236}">
                <a16:creationId xmlns:a16="http://schemas.microsoft.com/office/drawing/2014/main" xmlns="" id="{A7DECD48-46F0-43F3-997A-AC819B9A9C19}"/>
              </a:ext>
            </a:extLst>
          </p:cNvPr>
          <p:cNvSpPr>
            <a:spLocks noGrp="1"/>
          </p:cNvSpPr>
          <p:nvPr>
            <p:ph type="sldNum" sz="quarter" idx="12"/>
          </p:nvPr>
        </p:nvSpPr>
        <p:spPr/>
        <p:txBody>
          <a:bodyPr/>
          <a:lstStyle/>
          <a:p>
            <a:fld id="{97FBE726-DBFE-42C8-9E3A-ACED5DC5B2D0}" type="slidenum">
              <a:rPr lang="en-US" smtClean="0"/>
              <a:pPr/>
              <a:t>32</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381000" y="20574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5400" b="1" i="0" u="none" strike="noStrike" kern="1200" cap="none" spc="0" normalizeH="0" baseline="0" noProof="0" dirty="0">
                <a:ln>
                  <a:noFill/>
                </a:ln>
                <a:solidFill>
                  <a:schemeClr val="tx1"/>
                </a:solidFill>
                <a:effectLst/>
                <a:uLnTx/>
                <a:uFillTx/>
                <a:latin typeface="Garamond" pitchFamily="18" charset="0"/>
              </a:rPr>
              <a:t>Questions</a:t>
            </a:r>
          </a:p>
        </p:txBody>
      </p:sp>
      <p:sp>
        <p:nvSpPr>
          <p:cNvPr id="7" name="TextBox 6"/>
          <p:cNvSpPr txBox="1"/>
          <p:nvPr/>
        </p:nvSpPr>
        <p:spPr>
          <a:xfrm>
            <a:off x="914400" y="3962400"/>
            <a:ext cx="7315200" cy="1292662"/>
          </a:xfrm>
          <a:prstGeom prst="rect">
            <a:avLst/>
          </a:prstGeom>
          <a:noFill/>
        </p:spPr>
        <p:txBody>
          <a:bodyPr wrap="square" rtlCol="0">
            <a:spAutoFit/>
          </a:bodyPr>
          <a:lstStyle/>
          <a:p>
            <a:pPr marL="0" lvl="2"/>
            <a:r>
              <a:rPr lang="en-US" sz="2000" dirty="0">
                <a:latin typeface="Garamond" pitchFamily="18" charset="0"/>
              </a:rPr>
              <a:t>Any verbal response is not considered binding; respondents are encouraged to submit any question formally in writing if it affects the proposal that will be submitted to the state.</a:t>
            </a:r>
          </a:p>
          <a:p>
            <a:pPr algn="just"/>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B4E0FEE8-2FFA-473E-A903-F08C87ACF440}"/>
              </a:ext>
            </a:extLst>
          </p:cNvPr>
          <p:cNvSpPr>
            <a:spLocks noGrp="1"/>
          </p:cNvSpPr>
          <p:nvPr>
            <p:ph type="sldNum" sz="quarter" idx="12"/>
          </p:nvPr>
        </p:nvSpPr>
        <p:spPr/>
        <p:txBody>
          <a:bodyPr/>
          <a:lstStyle/>
          <a:p>
            <a:fld id="{97FBE726-DBFE-42C8-9E3A-ACED5DC5B2D0}" type="slidenum">
              <a:rPr lang="en-US" smtClean="0"/>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a:ln>
                  <a:noFill/>
                </a:ln>
                <a:solidFill>
                  <a:schemeClr val="tx1"/>
                </a:solidFill>
                <a:effectLst/>
                <a:uLnTx/>
                <a:uFillTx/>
                <a:latin typeface="Garamond" pitchFamily="18" charset="0"/>
              </a:rPr>
              <a:t>Thank </a:t>
            </a:r>
            <a:r>
              <a:rPr kumimoji="0" lang="en-US" sz="6000" b="1" i="0" u="none" strike="noStrike" kern="1200" cap="none" spc="0" normalizeH="0" baseline="0" noProof="0" dirty="0" smtClean="0">
                <a:ln>
                  <a:noFill/>
                </a:ln>
                <a:solidFill>
                  <a:schemeClr val="tx1"/>
                </a:solidFill>
                <a:effectLst/>
                <a:uLnTx/>
                <a:uFillTx/>
                <a:latin typeface="Garamond" pitchFamily="18" charset="0"/>
              </a:rPr>
              <a:t>You</a:t>
            </a: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lang="en-US" sz="6000" b="1" dirty="0">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400" b="1" i="0" u="none" strike="noStrike" kern="1200" cap="none" spc="0" normalizeH="0" baseline="0" noProof="0" dirty="0" smtClean="0">
                <a:ln>
                  <a:noFill/>
                </a:ln>
                <a:effectLst/>
                <a:uLnTx/>
                <a:uFillTx/>
                <a:latin typeface="Garamond" pitchFamily="18" charset="0"/>
              </a:rPr>
              <a:t>Teresa</a:t>
            </a:r>
            <a:r>
              <a:rPr kumimoji="0" lang="en-US" sz="2400" b="1" i="0" u="none" strike="noStrike" kern="1200" cap="none" spc="0" normalizeH="0" noProof="0" dirty="0" smtClean="0">
                <a:ln>
                  <a:noFill/>
                </a:ln>
                <a:effectLst/>
                <a:uLnTx/>
                <a:uFillTx/>
                <a:latin typeface="Garamond" pitchFamily="18" charset="0"/>
              </a:rPr>
              <a:t> Deaton-Reese</a:t>
            </a:r>
            <a:endParaRPr kumimoji="0" lang="en-US" sz="2400" b="1" i="0" u="none" strike="noStrike" kern="1200" cap="none" spc="0" normalizeH="0" baseline="0" noProof="0" dirty="0">
              <a:ln>
                <a:noFill/>
              </a:ln>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2400" b="1" noProof="0" dirty="0" smtClean="0">
                <a:latin typeface="Garamond" pitchFamily="18" charset="0"/>
              </a:rPr>
              <a:t>tdeaton</a:t>
            </a:r>
            <a:r>
              <a:rPr kumimoji="0" lang="en-US" sz="2400" b="1" i="0" u="none" strike="noStrike" kern="1200" cap="none" spc="0" normalizeH="0" baseline="0" noProof="0" dirty="0" smtClean="0">
                <a:ln>
                  <a:noFill/>
                </a:ln>
                <a:effectLst/>
                <a:uLnTx/>
                <a:uFillTx/>
                <a:latin typeface="Garamond" pitchFamily="18" charset="0"/>
              </a:rPr>
              <a:t>@idoa.IN.gov</a:t>
            </a:r>
            <a:endParaRPr kumimoji="0" lang="en-US" sz="2400" b="1" i="0" u="none" strike="noStrike" kern="1200" cap="none" spc="0" normalizeH="0" baseline="0" noProof="0" dirty="0">
              <a:ln>
                <a:noFill/>
              </a:ln>
              <a:effectLst/>
              <a:uLnTx/>
              <a:uFillTx/>
              <a:latin typeface="Garamond" pitchFamily="18" charset="0"/>
            </a:endParaRPr>
          </a:p>
        </p:txBody>
      </p:sp>
      <p:sp>
        <p:nvSpPr>
          <p:cNvPr id="3" name="Slide Number Placeholder 2">
            <a:extLst>
              <a:ext uri="{FF2B5EF4-FFF2-40B4-BE49-F238E27FC236}">
                <a16:creationId xmlns:a16="http://schemas.microsoft.com/office/drawing/2014/main" xmlns="" id="{908B2365-BEAA-4179-A40D-2BD5C8B84434}"/>
              </a:ext>
            </a:extLst>
          </p:cNvPr>
          <p:cNvSpPr>
            <a:spLocks noGrp="1"/>
          </p:cNvSpPr>
          <p:nvPr>
            <p:ph type="sldNum" sz="quarter" idx="12"/>
          </p:nvPr>
        </p:nvSpPr>
        <p:spPr/>
        <p:txBody>
          <a:bodyPr/>
          <a:lstStyle/>
          <a:p>
            <a:fld id="{97FBE726-DBFE-42C8-9E3A-ACED5DC5B2D0}" type="slidenum">
              <a:rPr lang="en-US" smtClean="0"/>
              <a:pPr/>
              <a:t>34</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456276"/>
            <a:ext cx="8229600" cy="4525963"/>
          </a:xfrm>
        </p:spPr>
        <p:txBody>
          <a:bodyPr>
            <a:noAutofit/>
          </a:bodyPr>
          <a:lstStyle/>
          <a:p>
            <a:endParaRPr lang="en-US" sz="2400" dirty="0"/>
          </a:p>
          <a:p>
            <a:pPr marL="0" indent="0">
              <a:buNone/>
            </a:pPr>
            <a:r>
              <a:rPr lang="en-US" sz="2400" dirty="0" smtClean="0"/>
              <a:t>.</a:t>
            </a:r>
            <a:endParaRPr lang="en-US" sz="2400" dirty="0"/>
          </a:p>
          <a:p>
            <a:pPr marL="0" indent="0">
              <a:buNone/>
            </a:pPr>
            <a:endParaRPr lang="en-US" sz="2400" dirty="0"/>
          </a:p>
          <a:p>
            <a:endParaRPr lang="en-US" sz="2400" dirty="0">
              <a:latin typeface="Garamond" panose="02020404030301010803" pitchFamily="18" charset="0"/>
            </a:endParaRP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Purpose of the RFP</a:t>
            </a:r>
          </a:p>
        </p:txBody>
      </p:sp>
      <p:sp>
        <p:nvSpPr>
          <p:cNvPr id="3" name="Slide Number Placeholder 2">
            <a:extLst>
              <a:ext uri="{FF2B5EF4-FFF2-40B4-BE49-F238E27FC236}">
                <a16:creationId xmlns:a16="http://schemas.microsoft.com/office/drawing/2014/main" xmlns="" id="{F3256E72-6BD7-472E-BE8D-A7DCD01202B0}"/>
              </a:ext>
            </a:extLst>
          </p:cNvPr>
          <p:cNvSpPr>
            <a:spLocks noGrp="1"/>
          </p:cNvSpPr>
          <p:nvPr>
            <p:ph type="sldNum" sz="quarter" idx="12"/>
          </p:nvPr>
        </p:nvSpPr>
        <p:spPr/>
        <p:txBody>
          <a:bodyPr/>
          <a:lstStyle/>
          <a:p>
            <a:fld id="{97FBE726-DBFE-42C8-9E3A-ACED5DC5B2D0}" type="slidenum">
              <a:rPr lang="en-US" smtClean="0"/>
              <a:pPr/>
              <a:t>4</a:t>
            </a:fld>
            <a:endParaRPr lang="en-US" dirty="0"/>
          </a:p>
        </p:txBody>
      </p:sp>
      <p:sp>
        <p:nvSpPr>
          <p:cNvPr id="2" name="Rectangle 1"/>
          <p:cNvSpPr/>
          <p:nvPr/>
        </p:nvSpPr>
        <p:spPr>
          <a:xfrm>
            <a:off x="762000" y="2057400"/>
            <a:ext cx="7696200" cy="1200329"/>
          </a:xfrm>
          <a:prstGeom prst="rect">
            <a:avLst/>
          </a:prstGeom>
        </p:spPr>
        <p:txBody>
          <a:bodyPr wrap="square">
            <a:spAutoFit/>
          </a:bodyPr>
          <a:lstStyle/>
          <a:p>
            <a:r>
              <a:rPr lang="en-US" dirty="0">
                <a:latin typeface="Garamond" panose="02020404030301010803" pitchFamily="18" charset="0"/>
                <a:ea typeface="Times New Roman" panose="02020603050405020304" pitchFamily="18" charset="0"/>
                <a:cs typeface="Calibri" panose="020F0502020204030204" pitchFamily="34" charset="0"/>
              </a:rPr>
              <a:t>The purpose of this RFP is to select a vendor that can satisfy the State’s need for the analysis, reporting and if necessary testimony of controlled substance samples. It is the intent of ISP to contract with a vendor that provides quality assurance and professionalism in the examination of drug samples for ISP.</a:t>
            </a:r>
            <a:endParaRPr lang="en-US" dirty="0">
              <a:effectLst/>
              <a:latin typeface="Courier"/>
              <a:ea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lstStyle/>
          <a:p>
            <a:r>
              <a:rPr lang="en-US" b="1" dirty="0">
                <a:latin typeface="Garamond" pitchFamily="18" charset="0"/>
              </a:rPr>
              <a:t>Term of the Contract</a:t>
            </a:r>
            <a:endParaRPr lang="en-US" dirty="0">
              <a:latin typeface="Garamond" pitchFamily="18" charset="0"/>
            </a:endParaRPr>
          </a:p>
        </p:txBody>
      </p:sp>
      <p:sp>
        <p:nvSpPr>
          <p:cNvPr id="7" name="Rectangle 3"/>
          <p:cNvSpPr>
            <a:spLocks noGrp="1" noChangeArrowheads="1"/>
          </p:cNvSpPr>
          <p:nvPr>
            <p:ph idx="1"/>
          </p:nvPr>
        </p:nvSpPr>
        <p:spPr bwMode="auto">
          <a:xfrm>
            <a:off x="457200" y="1600200"/>
            <a:ext cx="8229600" cy="2148280"/>
          </a:xfrm>
          <a:prstGeom prst="rect">
            <a:avLst/>
          </a:prstGeom>
          <a:noFill/>
          <a:ln w="9525">
            <a:noFill/>
            <a:miter lim="800000"/>
            <a:headEnd/>
            <a:tailEnd/>
          </a:ln>
        </p:spPr>
        <p:txBody>
          <a:bodyPr>
            <a:spAutoFit/>
          </a:bodyPr>
          <a:lstStyle/>
          <a:p>
            <a:r>
              <a:rPr lang="en-US" sz="2800" dirty="0">
                <a:latin typeface="Garamond" pitchFamily="18" charset="0"/>
              </a:rPr>
              <a:t>Contract Term</a:t>
            </a:r>
          </a:p>
          <a:p>
            <a:pPr lvl="1"/>
            <a:r>
              <a:rPr lang="en-US" sz="2400" dirty="0">
                <a:latin typeface="Garamond" pitchFamily="18" charset="0"/>
              </a:rPr>
              <a:t>The term of the contract shall be for a period of </a:t>
            </a:r>
            <a:r>
              <a:rPr lang="en-US" sz="2400" dirty="0" smtClean="0">
                <a:latin typeface="Garamond" pitchFamily="18" charset="0"/>
              </a:rPr>
              <a:t>two</a:t>
            </a:r>
            <a:r>
              <a:rPr lang="en-US" sz="2400" dirty="0" smtClean="0">
                <a:latin typeface="Garamond" pitchFamily="18" charset="0"/>
              </a:rPr>
              <a:t> (2) </a:t>
            </a:r>
            <a:r>
              <a:rPr lang="en-US" sz="2400" dirty="0">
                <a:latin typeface="Garamond" pitchFamily="18" charset="0"/>
              </a:rPr>
              <a:t>years. There may be </a:t>
            </a:r>
            <a:r>
              <a:rPr lang="en-US" sz="2400" dirty="0" smtClean="0">
                <a:latin typeface="Garamond" pitchFamily="18" charset="0"/>
              </a:rPr>
              <a:t>two (2) </a:t>
            </a:r>
            <a:r>
              <a:rPr lang="en-US" sz="2400" dirty="0">
                <a:latin typeface="Garamond" pitchFamily="18" charset="0"/>
              </a:rPr>
              <a:t>one-year renewals for a total of </a:t>
            </a:r>
            <a:r>
              <a:rPr lang="en-US" sz="2400" dirty="0" smtClean="0">
                <a:latin typeface="Garamond" pitchFamily="18" charset="0"/>
              </a:rPr>
              <a:t>four</a:t>
            </a:r>
            <a:r>
              <a:rPr lang="en-US" sz="2400" dirty="0" smtClean="0">
                <a:latin typeface="Garamond" pitchFamily="18" charset="0"/>
              </a:rPr>
              <a:t> (4) </a:t>
            </a:r>
            <a:r>
              <a:rPr lang="en-US" sz="2400" dirty="0">
                <a:latin typeface="Garamond" pitchFamily="18" charset="0"/>
              </a:rPr>
              <a:t>years at the State’s option.</a:t>
            </a:r>
          </a:p>
          <a:p>
            <a:pPr marL="457200" lvl="1" indent="0">
              <a:buNone/>
            </a:pPr>
            <a:endParaRPr lang="en-US" sz="2400" dirty="0">
              <a:latin typeface="Garamond" pitchFamily="18" charset="0"/>
            </a:endParaRPr>
          </a:p>
        </p:txBody>
      </p:sp>
      <p:sp>
        <p:nvSpPr>
          <p:cNvPr id="3" name="Slide Number Placeholder 2">
            <a:extLst>
              <a:ext uri="{FF2B5EF4-FFF2-40B4-BE49-F238E27FC236}">
                <a16:creationId xmlns:a16="http://schemas.microsoft.com/office/drawing/2014/main" xmlns="" id="{961D3442-170D-4D0D-9432-73C601C94D9C}"/>
              </a:ext>
            </a:extLst>
          </p:cNvPr>
          <p:cNvSpPr>
            <a:spLocks noGrp="1"/>
          </p:cNvSpPr>
          <p:nvPr>
            <p:ph type="sldNum" sz="quarter" idx="12"/>
          </p:nvPr>
        </p:nvSpPr>
        <p:spPr/>
        <p:txBody>
          <a:bodyPr/>
          <a:lstStyle/>
          <a:p>
            <a:fld id="{97FBE726-DBFE-42C8-9E3A-ACED5DC5B2D0}"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637709630"/>
              </p:ext>
            </p:extLst>
          </p:nvPr>
        </p:nvGraphicFramePr>
        <p:xfrm>
          <a:off x="228600" y="946959"/>
          <a:ext cx="8686800" cy="4051761"/>
        </p:xfrm>
        <a:graphic>
          <a:graphicData uri="http://schemas.openxmlformats.org/drawingml/2006/table">
            <a:tbl>
              <a:tblPr/>
              <a:tblGrid>
                <a:gridCol w="4419600">
                  <a:extLst>
                    <a:ext uri="{9D8B030D-6E8A-4147-A177-3AD203B41FA5}">
                      <a16:colId xmlns:a16="http://schemas.microsoft.com/office/drawing/2014/main" xmlns="" val="20000"/>
                    </a:ext>
                  </a:extLst>
                </a:gridCol>
                <a:gridCol w="4267200">
                  <a:extLst>
                    <a:ext uri="{9D8B030D-6E8A-4147-A177-3AD203B41FA5}">
                      <a16:colId xmlns:a16="http://schemas.microsoft.com/office/drawing/2014/main" xmlns="" val="557939318"/>
                    </a:ext>
                  </a:extLst>
                </a:gridCol>
              </a:tblGrid>
              <a:tr h="311727">
                <a:tc>
                  <a:txBody>
                    <a:bodyPr/>
                    <a:lstStyle/>
                    <a:p>
                      <a:pPr marL="0" marR="0" algn="ctr">
                        <a:spcBef>
                          <a:spcPts val="0"/>
                        </a:spcBef>
                        <a:spcAft>
                          <a:spcPts val="0"/>
                        </a:spcAft>
                      </a:pPr>
                      <a:r>
                        <a:rPr lang="en-US" sz="1600" b="1" dirty="0">
                          <a:latin typeface="Garamond" panose="02020404030301010803" pitchFamily="18" charset="0"/>
                          <a:ea typeface="Times New Roman"/>
                          <a:cs typeface="Times New Roman"/>
                        </a:rPr>
                        <a:t>Activity</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600" b="1">
                          <a:latin typeface="Garamond" panose="02020404030301010803" pitchFamily="18" charset="0"/>
                          <a:ea typeface="Times New Roman"/>
                          <a:cs typeface="Times New Roman"/>
                        </a:rPr>
                        <a:t>Date</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0"/>
                  </a:ext>
                </a:extLst>
              </a:tr>
              <a:tr h="311727">
                <a:tc>
                  <a:txBody>
                    <a:bodyPr/>
                    <a:lstStyle/>
                    <a:p>
                      <a:pPr marL="0" marR="0" algn="l">
                        <a:spcBef>
                          <a:spcPts val="0"/>
                        </a:spcBef>
                        <a:spcAft>
                          <a:spcPts val="0"/>
                        </a:spcAft>
                      </a:pPr>
                      <a:r>
                        <a:rPr lang="en-US" sz="1600" spc="-10" dirty="0">
                          <a:effectLst/>
                          <a:latin typeface="Garamond" panose="02020404030301010803" pitchFamily="18" charset="0"/>
                          <a:ea typeface="Times New Roman" panose="02020603050405020304" pitchFamily="18" charset="0"/>
                          <a:cs typeface="Calibri" panose="020F0502020204030204" pitchFamily="34" charset="0"/>
                        </a:rPr>
                        <a:t>Issue of RFP</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April 26, 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Pre-Proposal Conference</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May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14,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363681">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Deadline to Submit Written Questions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May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15,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304800">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Response to Written Questions/RFP Amendments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May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22,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145473">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Submission of Proposals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Calibri" panose="020F0502020204030204" pitchFamily="34" charset="0"/>
                        </a:rPr>
                        <a:t>June</a:t>
                      </a:r>
                      <a:r>
                        <a:rPr lang="en-US" sz="1600" baseline="0" dirty="0" smtClean="0">
                          <a:effectLst/>
                          <a:latin typeface="Garamond" panose="02020404030301010803" pitchFamily="18" charset="0"/>
                          <a:ea typeface="Times New Roman" panose="02020603050405020304" pitchFamily="18" charset="0"/>
                          <a:cs typeface="Calibri" panose="020F0502020204030204" pitchFamily="34" charset="0"/>
                        </a:rPr>
                        <a:t> 6</a:t>
                      </a:r>
                      <a:r>
                        <a:rPr lang="en-US" sz="1600" dirty="0" smtClean="0">
                          <a:effectLst/>
                          <a:latin typeface="Garamond" panose="02020404030301010803" pitchFamily="18" charset="0"/>
                          <a:ea typeface="Times New Roman" panose="02020603050405020304" pitchFamily="18" charset="0"/>
                          <a:cs typeface="Calibri" panose="020F0502020204030204" pitchFamily="34" charset="0"/>
                        </a:rPr>
                        <a:t>, </a:t>
                      </a:r>
                      <a:r>
                        <a:rPr lang="en-US" sz="1600" dirty="0">
                          <a:effectLst/>
                          <a:latin typeface="Garamond" panose="02020404030301010803" pitchFamily="18" charset="0"/>
                          <a:ea typeface="Times New Roman" panose="02020603050405020304" pitchFamily="18" charset="0"/>
                          <a:cs typeface="Calibri" panose="020F0502020204030204" pitchFamily="34"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12852219"/>
                  </a:ext>
                </a:extLst>
              </a:tr>
              <a:tr h="138546">
                <a:tc gridSpan="2">
                  <a:txBody>
                    <a:bodyPr/>
                    <a:lstStyle/>
                    <a:p>
                      <a:pPr marL="0" marR="0" algn="ctr">
                        <a:spcBef>
                          <a:spcPts val="0"/>
                        </a:spcBef>
                        <a:spcAft>
                          <a:spcPts val="0"/>
                        </a:spcAft>
                      </a:pPr>
                      <a:r>
                        <a:rPr lang="en-US" sz="1600" b="1" i="1" dirty="0">
                          <a:latin typeface="Garamond" panose="02020404030301010803" pitchFamily="18" charset="0"/>
                          <a:ea typeface="Times New Roman"/>
                          <a:cs typeface="Times New Roman"/>
                        </a:rPr>
                        <a:t>The dates for the following activities are target dates only.</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xmlns="" val="10006"/>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Proposal Evaluation</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297874">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Proposal Discussions/Clarifications (if necessary)</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Oral Presentations (if necessary)</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Best and Final Offers (if necessary)</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RFP Award Recommendation</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Times New Roman" panose="02020603050405020304" pitchFamily="18"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bl>
          </a:graphicData>
        </a:graphic>
      </p:graphicFrame>
      <p:sp>
        <p:nvSpPr>
          <p:cNvPr id="6" name="Rectangle 2"/>
          <p:cNvSpPr>
            <a:spLocks noGrp="1" noChangeArrowheads="1"/>
          </p:cNvSpPr>
          <p:nvPr>
            <p:ph type="title"/>
          </p:nvPr>
        </p:nvSpPr>
        <p:spPr>
          <a:xfrm>
            <a:off x="457200" y="0"/>
            <a:ext cx="8229600" cy="1143000"/>
          </a:xfrm>
        </p:spPr>
        <p:txBody>
          <a:bodyPr/>
          <a:lstStyle/>
          <a:p>
            <a:pPr eaLnBrk="1" hangingPunct="1"/>
            <a:r>
              <a:rPr lang="en-US" b="1" dirty="0">
                <a:latin typeface="Garamond" pitchFamily="18" charset="0"/>
              </a:rPr>
              <a:t>Key Dates</a:t>
            </a:r>
          </a:p>
        </p:txBody>
      </p:sp>
      <p:sp>
        <p:nvSpPr>
          <p:cNvPr id="3" name="Slide Number Placeholder 2">
            <a:extLst>
              <a:ext uri="{FF2B5EF4-FFF2-40B4-BE49-F238E27FC236}">
                <a16:creationId xmlns:a16="http://schemas.microsoft.com/office/drawing/2014/main" xmlns="" id="{481C745C-CB49-46DE-B7AB-56EF6B5C4FF2}"/>
              </a:ext>
            </a:extLst>
          </p:cNvPr>
          <p:cNvSpPr>
            <a:spLocks noGrp="1"/>
          </p:cNvSpPr>
          <p:nvPr>
            <p:ph type="sldNum" sz="quarter" idx="12"/>
          </p:nvPr>
        </p:nvSpPr>
        <p:spPr/>
        <p:txBody>
          <a:bodyPr/>
          <a:lstStyle/>
          <a:p>
            <a:fld id="{97FBE726-DBFE-42C8-9E3A-ACED5DC5B2D0}"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8A3D1B-89BA-4E4E-A75B-18D6A16B7A20}"/>
              </a:ext>
            </a:extLst>
          </p:cNvPr>
          <p:cNvSpPr>
            <a:spLocks noGrp="1"/>
          </p:cNvSpPr>
          <p:nvPr>
            <p:ph type="title"/>
          </p:nvPr>
        </p:nvSpPr>
        <p:spPr>
          <a:xfrm>
            <a:off x="457200" y="309753"/>
            <a:ext cx="8229600" cy="1143000"/>
          </a:xfrm>
        </p:spPr>
        <p:txBody>
          <a:bodyPr>
            <a:normAutofit fontScale="90000"/>
          </a:bodyPr>
          <a:lstStyle/>
          <a:p>
            <a:r>
              <a:rPr lang="en-US" sz="4900" b="1" dirty="0">
                <a:latin typeface="Garamond" panose="02020404030301010803" pitchFamily="18" charset="0"/>
              </a:rPr>
              <a:t>Scope of Work</a:t>
            </a:r>
            <a:r>
              <a:rPr lang="en-US" b="1" dirty="0">
                <a:latin typeface="Garamond" panose="02020404030301010803" pitchFamily="18" charset="0"/>
              </a:rPr>
              <a:t/>
            </a:r>
            <a:br>
              <a:rPr lang="en-US" b="1" dirty="0">
                <a:latin typeface="Garamond" panose="02020404030301010803" pitchFamily="18" charset="0"/>
              </a:rPr>
            </a:br>
            <a:endParaRPr lang="en-US" sz="2700" b="1" dirty="0">
              <a:latin typeface="Garamond" panose="02020404030301010803" pitchFamily="18" charset="0"/>
            </a:endParaRPr>
          </a:p>
        </p:txBody>
      </p:sp>
      <p:sp>
        <p:nvSpPr>
          <p:cNvPr id="3" name="Content Placeholder 2">
            <a:extLst>
              <a:ext uri="{FF2B5EF4-FFF2-40B4-BE49-F238E27FC236}">
                <a16:creationId xmlns:a16="http://schemas.microsoft.com/office/drawing/2014/main" xmlns="" id="{6D61F65E-0DBB-44E1-8A9F-9A173F964766}"/>
              </a:ext>
            </a:extLst>
          </p:cNvPr>
          <p:cNvSpPr>
            <a:spLocks noGrp="1"/>
          </p:cNvSpPr>
          <p:nvPr>
            <p:ph idx="1"/>
          </p:nvPr>
        </p:nvSpPr>
        <p:spPr>
          <a:xfrm>
            <a:off x="385763" y="1452753"/>
            <a:ext cx="8382000" cy="4191000"/>
          </a:xfrm>
        </p:spPr>
        <p:txBody>
          <a:bodyPr>
            <a:normAutofit fontScale="40000" lnSpcReduction="20000"/>
          </a:bodyPr>
          <a:lstStyle/>
          <a:p>
            <a:r>
              <a:rPr lang="en-US" sz="6600" dirty="0"/>
              <a:t>Indiana State Police has not previously contracted for this project. The vendor shall test and report on the analysis of controlled substances/seized drug samples. The ISP will provide the vendor approximately 7000 samples over the course of approximately two years at a rate of approximately 400 samples/month. The vendor shall issue an individual report on each case tested and if necessary testify in support of their conclusions. The report is to be sent to each individual agency that submitted the controlled substances.  See Attachment G for Scope of Work. </a:t>
            </a:r>
          </a:p>
          <a:p>
            <a:pPr marL="0" indent="0">
              <a:buNone/>
            </a:pPr>
            <a:endParaRPr lang="en-US" sz="6600" dirty="0"/>
          </a:p>
          <a:p>
            <a:endParaRPr lang="en-US" sz="6600" dirty="0">
              <a:latin typeface="Garamond" panose="02020404030301010803" pitchFamily="18" charset="0"/>
            </a:endParaRPr>
          </a:p>
        </p:txBody>
      </p:sp>
      <p:pic>
        <p:nvPicPr>
          <p:cNvPr id="4" name="Picture 3" descr="IDOA-logobluecenter.gif">
            <a:extLst>
              <a:ext uri="{FF2B5EF4-FFF2-40B4-BE49-F238E27FC236}">
                <a16:creationId xmlns:a16="http://schemas.microsoft.com/office/drawing/2014/main" xmlns="" id="{B9DFE26E-CECA-4895-9869-3A768311F48B}"/>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a:extLst>
              <a:ext uri="{FF2B5EF4-FFF2-40B4-BE49-F238E27FC236}">
                <a16:creationId xmlns:a16="http://schemas.microsoft.com/office/drawing/2014/main" xmlns="" id="{FFE7C0E1-6590-49B0-BA94-51EA8A2F483A}"/>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7" name="Slide Number Placeholder 6">
            <a:extLst>
              <a:ext uri="{FF2B5EF4-FFF2-40B4-BE49-F238E27FC236}">
                <a16:creationId xmlns:a16="http://schemas.microsoft.com/office/drawing/2014/main" xmlns="" id="{5C6E037F-C487-4D4E-8C57-8FDE9A172585}"/>
              </a:ext>
            </a:extLst>
          </p:cNvPr>
          <p:cNvSpPr>
            <a:spLocks noGrp="1"/>
          </p:cNvSpPr>
          <p:nvPr>
            <p:ph type="sldNum" sz="quarter" idx="12"/>
          </p:nvPr>
        </p:nvSpPr>
        <p:spPr/>
        <p:txBody>
          <a:bodyPr/>
          <a:lstStyle/>
          <a:p>
            <a:fld id="{97FBE726-DBFE-42C8-9E3A-ACED5DC5B2D0}" type="slidenum">
              <a:rPr lang="en-US" smtClean="0"/>
              <a:pPr/>
              <a:t>7</a:t>
            </a:fld>
            <a:endParaRPr lang="en-US" dirty="0"/>
          </a:p>
        </p:txBody>
      </p:sp>
    </p:spTree>
    <p:extLst>
      <p:ext uri="{BB962C8B-B14F-4D97-AF65-F5344CB8AC3E}">
        <p14:creationId xmlns:p14="http://schemas.microsoft.com/office/powerpoint/2010/main" val="2590576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Business Proposal</a:t>
            </a:r>
            <a:br>
              <a:rPr lang="en-US" b="1" dirty="0">
                <a:latin typeface="Garamond" pitchFamily="18" charset="0"/>
              </a:rPr>
            </a:br>
            <a:r>
              <a:rPr lang="en-US" sz="2400" dirty="0">
                <a:latin typeface="Garamond" pitchFamily="18" charset="0"/>
              </a:rPr>
              <a:t>(Attachment </a:t>
            </a:r>
            <a:r>
              <a:rPr lang="en-US" sz="2400" dirty="0" smtClean="0">
                <a:latin typeface="Garamond" pitchFamily="18" charset="0"/>
              </a:rPr>
              <a:t>E)</a:t>
            </a:r>
            <a:endParaRPr lang="en-US" dirty="0">
              <a:latin typeface="Garamond" pitchFamily="18" charset="0"/>
            </a:endParaRPr>
          </a:p>
        </p:txBody>
      </p:sp>
      <p:sp>
        <p:nvSpPr>
          <p:cNvPr id="7" name="Rectangle 3"/>
          <p:cNvSpPr>
            <a:spLocks noGrp="1" noChangeArrowheads="1"/>
          </p:cNvSpPr>
          <p:nvPr>
            <p:ph idx="1"/>
          </p:nvPr>
        </p:nvSpPr>
        <p:spPr>
          <a:xfrm>
            <a:off x="457200" y="1600200"/>
            <a:ext cx="8229600" cy="4114799"/>
          </a:xfrm>
        </p:spPr>
        <p:txBody>
          <a:bodyPr>
            <a:normAutofit fontScale="92500" lnSpcReduction="10000"/>
          </a:bodyPr>
          <a:lstStyle/>
          <a:p>
            <a:pPr eaLnBrk="1" hangingPunct="1">
              <a:lnSpc>
                <a:spcPct val="80000"/>
              </a:lnSpc>
            </a:pPr>
            <a:r>
              <a:rPr lang="en-US" sz="2400" b="1" dirty="0">
                <a:latin typeface="Garamond" pitchFamily="18" charset="0"/>
              </a:rPr>
              <a:t>Company Financial Information (Section 2.3.3)</a:t>
            </a:r>
          </a:p>
          <a:p>
            <a:pPr lvl="1">
              <a:spcBef>
                <a:spcPts val="600"/>
              </a:spcBef>
            </a:pPr>
            <a:r>
              <a:rPr lang="en-US" sz="2000" dirty="0">
                <a:latin typeface="Garamond" panose="02020404030301010803" pitchFamily="18" charset="0"/>
              </a:rPr>
              <a:t>Confidential information must be kept separate from the proposal in the electronic copies.  IDOA recommends sending a “public” file that has the confidential information redacted (may be in PDF format) and a “final” file that includes all required information (must be in format provided).</a:t>
            </a:r>
          </a:p>
          <a:p>
            <a:pPr eaLnBrk="1" hangingPunct="1">
              <a:lnSpc>
                <a:spcPct val="80000"/>
              </a:lnSpc>
            </a:pPr>
            <a:r>
              <a:rPr lang="en-US" sz="2400" b="1" dirty="0">
                <a:latin typeface="Garamond" pitchFamily="18" charset="0"/>
              </a:rPr>
              <a:t>Contract Terms (Section 2.3.5)</a:t>
            </a:r>
          </a:p>
          <a:p>
            <a:pPr lvl="1">
              <a:spcBef>
                <a:spcPts val="600"/>
              </a:spcBef>
            </a:pPr>
            <a:r>
              <a:rPr lang="en-US" sz="2000" dirty="0">
                <a:latin typeface="Garamond" panose="02020404030301010803" pitchFamily="18" charset="0"/>
              </a:rPr>
              <a:t>Respondent should review the sample State contract (Attachment B) and note exceptions to State non-mandatory clauses in Business Proposal. The Respondent should accept the mandatory clauses in the Business Proposal and Transmittal Letter.</a:t>
            </a:r>
          </a:p>
          <a:p>
            <a:pPr>
              <a:spcBef>
                <a:spcPts val="600"/>
              </a:spcBef>
            </a:pPr>
            <a:r>
              <a:rPr lang="en-US" sz="2400" b="1" dirty="0">
                <a:latin typeface="Garamond" panose="02020404030301010803" pitchFamily="18" charset="0"/>
              </a:rPr>
              <a:t>References (2.3.6)</a:t>
            </a:r>
          </a:p>
          <a:p>
            <a:pPr lvl="1">
              <a:spcBef>
                <a:spcPts val="600"/>
              </a:spcBef>
            </a:pPr>
            <a:r>
              <a:rPr lang="en-US" sz="2000" dirty="0">
                <a:latin typeface="Garamond" panose="02020404030301010803" pitchFamily="18" charset="0"/>
              </a:rPr>
              <a:t>The Respondent must include a list of at least three (3) clients for whom the Respondent has performed similar services.</a:t>
            </a:r>
          </a:p>
        </p:txBody>
      </p:sp>
      <p:sp>
        <p:nvSpPr>
          <p:cNvPr id="3" name="Slide Number Placeholder 2">
            <a:extLst>
              <a:ext uri="{FF2B5EF4-FFF2-40B4-BE49-F238E27FC236}">
                <a16:creationId xmlns:a16="http://schemas.microsoft.com/office/drawing/2014/main" xmlns="" id="{37BE16C1-250A-4733-BED8-64290E816E3D}"/>
              </a:ext>
            </a:extLst>
          </p:cNvPr>
          <p:cNvSpPr>
            <a:spLocks noGrp="1"/>
          </p:cNvSpPr>
          <p:nvPr>
            <p:ph type="sldNum" sz="quarter" idx="12"/>
          </p:nvPr>
        </p:nvSpPr>
        <p:spPr/>
        <p:txBody>
          <a:bodyPr/>
          <a:lstStyle/>
          <a:p>
            <a:fld id="{97FBE726-DBFE-42C8-9E3A-ACED5DC5B2D0}"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Technical Proposal</a:t>
            </a:r>
            <a:r>
              <a:rPr lang="en-US" dirty="0">
                <a:latin typeface="Garamond" pitchFamily="18" charset="0"/>
              </a:rPr>
              <a:t/>
            </a:r>
            <a:br>
              <a:rPr lang="en-US" dirty="0">
                <a:latin typeface="Garamond" pitchFamily="18" charset="0"/>
              </a:rPr>
            </a:br>
            <a:r>
              <a:rPr lang="en-US" sz="2400" dirty="0">
                <a:latin typeface="Garamond" pitchFamily="18" charset="0"/>
              </a:rPr>
              <a:t>(Attachment </a:t>
            </a:r>
            <a:r>
              <a:rPr lang="en-US" sz="2400" dirty="0" smtClean="0">
                <a:latin typeface="Garamond" pitchFamily="18" charset="0"/>
              </a:rPr>
              <a:t>F)</a:t>
            </a:r>
            <a:endParaRPr lang="en-US" sz="2400" dirty="0">
              <a:latin typeface="Garamond" pitchFamily="18" charset="0"/>
            </a:endParaRPr>
          </a:p>
        </p:txBody>
      </p:sp>
      <p:sp>
        <p:nvSpPr>
          <p:cNvPr id="7" name="Rectangle 3"/>
          <p:cNvSpPr>
            <a:spLocks noGrp="1" noChangeArrowheads="1"/>
          </p:cNvSpPr>
          <p:nvPr>
            <p:ph idx="1"/>
          </p:nvPr>
        </p:nvSpPr>
        <p:spPr>
          <a:xfrm>
            <a:off x="457200" y="1380125"/>
            <a:ext cx="8229600" cy="4258676"/>
          </a:xfrm>
        </p:spPr>
        <p:txBody>
          <a:bodyPr>
            <a:normAutofit fontScale="92500" lnSpcReduction="10000"/>
          </a:bodyPr>
          <a:lstStyle/>
          <a:p>
            <a:pPr eaLnBrk="1" hangingPunct="1"/>
            <a:r>
              <a:rPr lang="en-US" sz="2400" dirty="0">
                <a:latin typeface="Garamond" pitchFamily="18" charset="0"/>
              </a:rPr>
              <a:t>Please answer all questions in the Template we have provided for you. Your response should follow the structure listed in the Technical Proposal Instructions.</a:t>
            </a:r>
          </a:p>
          <a:p>
            <a:pPr eaLnBrk="1" hangingPunct="1"/>
            <a:endParaRPr lang="en-US" sz="2400" dirty="0">
              <a:latin typeface="Garamond" pitchFamily="18" charset="0"/>
            </a:endParaRPr>
          </a:p>
          <a:p>
            <a:r>
              <a:rPr lang="en-US" sz="2400" dirty="0">
                <a:latin typeface="Garamond" pitchFamily="18" charset="0"/>
              </a:rPr>
              <a:t>Where appropriate, supporting documentation (e.g. diagrams, certificates, graphics, or other exhibits) may be included as attachments to the proposal. Please include appropriate cross-references. However, when using cross-references, the body of the Technical Proposal should contain a meaningful summary of the referenced material.</a:t>
            </a:r>
          </a:p>
          <a:p>
            <a:endParaRPr lang="en-US" sz="2400" dirty="0">
              <a:latin typeface="Garamond" pitchFamily="18" charset="0"/>
            </a:endParaRPr>
          </a:p>
          <a:p>
            <a:r>
              <a:rPr lang="en-US" sz="2400" dirty="0">
                <a:latin typeface="Garamond" pitchFamily="18" charset="0"/>
              </a:rPr>
              <a:t>Respondents are discouraged from simply repeating language from the RFP as evidence of an understanding or capability.</a:t>
            </a:r>
          </a:p>
          <a:p>
            <a:pPr>
              <a:buFontTx/>
              <a:buNone/>
            </a:pPr>
            <a:endParaRPr lang="en-US" sz="2400" dirty="0">
              <a:latin typeface="Garamond" pitchFamily="18" charset="0"/>
            </a:endParaRPr>
          </a:p>
          <a:p>
            <a:pPr eaLnBrk="1" hangingPunct="1">
              <a:buFontTx/>
              <a:buNone/>
            </a:pPr>
            <a:endParaRPr lang="en-US" sz="2400" dirty="0">
              <a:latin typeface="Garamond" pitchFamily="18" charset="0"/>
            </a:endParaRPr>
          </a:p>
        </p:txBody>
      </p:sp>
      <p:sp>
        <p:nvSpPr>
          <p:cNvPr id="3" name="Slide Number Placeholder 2">
            <a:extLst>
              <a:ext uri="{FF2B5EF4-FFF2-40B4-BE49-F238E27FC236}">
                <a16:creationId xmlns:a16="http://schemas.microsoft.com/office/drawing/2014/main" xmlns="" id="{587F6340-88CA-4F46-83E3-67F2D8AEAC48}"/>
              </a:ext>
            </a:extLst>
          </p:cNvPr>
          <p:cNvSpPr>
            <a:spLocks noGrp="1"/>
          </p:cNvSpPr>
          <p:nvPr>
            <p:ph type="sldNum" sz="quarter" idx="12"/>
          </p:nvPr>
        </p:nvSpPr>
        <p:spPr/>
        <p:txBody>
          <a:bodyPr/>
          <a:lstStyle/>
          <a:p>
            <a:fld id="{97FBE726-DBFE-42C8-9E3A-ACED5DC5B2D0}" type="slidenum">
              <a:rPr lang="en-US" smtClean="0"/>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917</TotalTime>
  <Words>2044</Words>
  <Application>Microsoft Office PowerPoint</Application>
  <PresentationFormat>On-screen Show (4:3)</PresentationFormat>
  <Paragraphs>392</Paragraphs>
  <Slides>34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Courier</vt:lpstr>
      <vt:lpstr>Garamond</vt:lpstr>
      <vt:lpstr>Times New Roman</vt:lpstr>
      <vt:lpstr>Office Theme</vt:lpstr>
      <vt:lpstr>Indiana Department of Administration On Behalf Of Indiana State Police  Request for Proposal 19-109   Pre-Proposal Conference  May 14, 2019 1:30 PM   Teresa Deaton-Reese, IDOA Procurement</vt:lpstr>
      <vt:lpstr>Agenda</vt:lpstr>
      <vt:lpstr>General Information</vt:lpstr>
      <vt:lpstr>Purpose of the RFP</vt:lpstr>
      <vt:lpstr>Term of the Contract</vt:lpstr>
      <vt:lpstr>Key Dates</vt:lpstr>
      <vt:lpstr>Scope of Work </vt:lpstr>
      <vt:lpstr>Business Proposal (Attachment E)</vt:lpstr>
      <vt:lpstr>Technical Proposal (Attachment F)</vt:lpstr>
      <vt:lpstr>Cost Proposal (Attachment D)</vt:lpstr>
      <vt:lpstr>Proposal Preparation</vt:lpstr>
      <vt:lpstr>Proposal Preparation</vt:lpstr>
      <vt:lpstr>Proposal Preparation</vt:lpstr>
      <vt:lpstr>Proposal Evaluation</vt:lpstr>
      <vt:lpstr>Minority and Women’s Business Enterprises</vt:lpstr>
      <vt:lpstr>Minority and Women’s Business Enterprises</vt:lpstr>
      <vt:lpstr>PowerPoint Presentation</vt:lpstr>
      <vt:lpstr>Minority and Women’s Business Enterprises</vt:lpstr>
      <vt:lpstr>Minority and Women’s Business Enterprises</vt:lpstr>
      <vt:lpstr>PowerPoint Presentation</vt:lpstr>
      <vt:lpstr>Minority and Women’s Business Enterprises</vt:lpstr>
      <vt:lpstr>Minority and Women’s Business Enterprises</vt:lpstr>
      <vt:lpstr>Indiana Veteran Owned Small Business</vt:lpstr>
      <vt:lpstr>PowerPoint Presentation</vt:lpstr>
      <vt:lpstr>Indiana Veteran Owned Small Business</vt:lpstr>
      <vt:lpstr>Indiana Veteran Owned Small Business</vt:lpstr>
      <vt:lpstr>PowerPoint Presentation</vt:lpstr>
      <vt:lpstr>Indiana Veteran Owned Small Business</vt:lpstr>
      <vt:lpstr>Indiana Veteran Owned Small Business</vt:lpstr>
      <vt:lpstr>IDOA Subcontractor Scoring</vt:lpstr>
      <vt:lpstr>Subcontractor Compliance</vt:lpstr>
      <vt:lpstr>Additional Information</vt:lpstr>
      <vt:lpstr>PowerPoint Presentation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Deaton, Teresa</cp:lastModifiedBy>
  <cp:revision>174</cp:revision>
  <cp:lastPrinted>2018-11-27T16:42:06Z</cp:lastPrinted>
  <dcterms:created xsi:type="dcterms:W3CDTF">2013-01-16T19:20:36Z</dcterms:created>
  <dcterms:modified xsi:type="dcterms:W3CDTF">2019-05-14T14:30:50Z</dcterms:modified>
</cp:coreProperties>
</file>