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63" r:id="rId3"/>
    <p:sldId id="257" r:id="rId4"/>
    <p:sldId id="262" r:id="rId5"/>
    <p:sldId id="261" r:id="rId6"/>
    <p:sldId id="260" r:id="rId7"/>
    <p:sldId id="286" r:id="rId8"/>
    <p:sldId id="259" r:id="rId9"/>
    <p:sldId id="258" r:id="rId10"/>
    <p:sldId id="287" r:id="rId11"/>
    <p:sldId id="266" r:id="rId12"/>
    <p:sldId id="265" r:id="rId13"/>
    <p:sldId id="332" r:id="rId14"/>
    <p:sldId id="333" r:id="rId15"/>
    <p:sldId id="334" r:id="rId16"/>
    <p:sldId id="335" r:id="rId17"/>
    <p:sldId id="336" r:id="rId18"/>
    <p:sldId id="337" r:id="rId19"/>
    <p:sldId id="338" r:id="rId20"/>
    <p:sldId id="339" r:id="rId21"/>
    <p:sldId id="340" r:id="rId22"/>
    <p:sldId id="341" r:id="rId23"/>
    <p:sldId id="342" r:id="rId24"/>
    <p:sldId id="343" r:id="rId25"/>
    <p:sldId id="344" r:id="rId26"/>
    <p:sldId id="345" r:id="rId27"/>
    <p:sldId id="346" r:id="rId28"/>
    <p:sldId id="347" r:id="rId29"/>
    <p:sldId id="348" r:id="rId30"/>
    <p:sldId id="271" r:id="rId31"/>
    <p:sldId id="270" r:id="rId32"/>
    <p:sldId id="269" r:id="rId33"/>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Alex Fish" initials="AF" lastIdx="20" clrIdx="1">
    <p:extLst>
      <p:ext uri="{19B8F6BF-5375-455C-9EA6-DF929625EA0E}">
        <p15:presenceInfo xmlns:p15="http://schemas.microsoft.com/office/powerpoint/2012/main" userId="452f713061cd29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63" autoAdjust="0"/>
    <p:restoredTop sz="94717" autoAdjust="0"/>
  </p:normalViewPr>
  <p:slideViewPr>
    <p:cSldViewPr>
      <p:cViewPr varScale="1">
        <p:scale>
          <a:sx n="84" d="100"/>
          <a:sy n="84" d="100"/>
        </p:scale>
        <p:origin x="145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A2B56799-8289-4B71-B87A-D2B874682CB3}" type="datetimeFigureOut">
              <a:rPr lang="en-US" smtClean="0"/>
              <a:t>4/1/2019</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192B2CB-DEC6-4DA6-850A-00A64D5603CB}" type="slidenum">
              <a:rPr lang="en-US" smtClean="0"/>
              <a:t>‹#›</a:t>
            </a:fld>
            <a:endParaRPr lang="en-US"/>
          </a:p>
        </p:txBody>
      </p:sp>
    </p:spTree>
    <p:extLst>
      <p:ext uri="{BB962C8B-B14F-4D97-AF65-F5344CB8AC3E}">
        <p14:creationId xmlns:p14="http://schemas.microsoft.com/office/powerpoint/2010/main" val="113044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92B2CB-DEC6-4DA6-850A-00A64D5603CB}" type="slidenum">
              <a:rPr lang="en-US" smtClean="0"/>
              <a:t>1</a:t>
            </a:fld>
            <a:endParaRPr lang="en-US"/>
          </a:p>
        </p:txBody>
      </p:sp>
    </p:spTree>
    <p:extLst>
      <p:ext uri="{BB962C8B-B14F-4D97-AF65-F5344CB8AC3E}">
        <p14:creationId xmlns:p14="http://schemas.microsoft.com/office/powerpoint/2010/main" val="219708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3562098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16</a:t>
            </a:fld>
            <a:endParaRPr lang="en-US" dirty="0"/>
          </a:p>
        </p:txBody>
      </p:sp>
    </p:spTree>
    <p:extLst>
      <p:ext uri="{BB962C8B-B14F-4D97-AF65-F5344CB8AC3E}">
        <p14:creationId xmlns:p14="http://schemas.microsoft.com/office/powerpoint/2010/main" val="1097562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17</a:t>
            </a:fld>
            <a:endParaRPr lang="en-US" dirty="0"/>
          </a:p>
        </p:txBody>
      </p:sp>
    </p:spTree>
    <p:extLst>
      <p:ext uri="{BB962C8B-B14F-4D97-AF65-F5344CB8AC3E}">
        <p14:creationId xmlns:p14="http://schemas.microsoft.com/office/powerpoint/2010/main" val="4167869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23</a:t>
            </a:fld>
            <a:endParaRPr lang="en-US" dirty="0"/>
          </a:p>
        </p:txBody>
      </p:sp>
    </p:spTree>
    <p:extLst>
      <p:ext uri="{BB962C8B-B14F-4D97-AF65-F5344CB8AC3E}">
        <p14:creationId xmlns:p14="http://schemas.microsoft.com/office/powerpoint/2010/main" val="360316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t>24</a:t>
            </a:fld>
            <a:endParaRPr lang="en-US" dirty="0"/>
          </a:p>
        </p:txBody>
      </p:sp>
    </p:spTree>
    <p:extLst>
      <p:ext uri="{BB962C8B-B14F-4D97-AF65-F5344CB8AC3E}">
        <p14:creationId xmlns:p14="http://schemas.microsoft.com/office/powerpoint/2010/main" val="2426989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29</a:t>
            </a:fld>
            <a:endParaRPr lang="en-US" dirty="0">
              <a:solidFill>
                <a:prstClr val="black"/>
              </a:solidFill>
            </a:endParaRPr>
          </a:p>
        </p:txBody>
      </p:sp>
    </p:spTree>
    <p:extLst>
      <p:ext uri="{BB962C8B-B14F-4D97-AF65-F5344CB8AC3E}">
        <p14:creationId xmlns:p14="http://schemas.microsoft.com/office/powerpoint/2010/main" val="3057897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BCE818-BD21-41AF-8E8E-E243845CBED1}" type="datetime1">
              <a:rPr lang="en-US" smtClean="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010400"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6CEF18-0DE6-4BB3-A6C6-3B2C1F70ED53}" type="datetime1">
              <a:rPr lang="en-US" smtClean="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9E4A-3A37-486E-9E27-D9C5FC5790C6}" type="datetime1">
              <a:rPr lang="en-US" smtClean="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88A1D2-9958-46B2-A10D-38E92C4F9DF0}" type="datetime1">
              <a:rPr lang="en-US" smtClean="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82097"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E19B1F-8E78-4913-919A-9BBBB82AFDB1}" type="datetime1">
              <a:rPr lang="en-US" smtClean="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918B30-A53F-4E77-9DE6-B8DAD64382AB}" type="datetime1">
              <a:rPr lang="en-US" smtClean="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BFE05-0C17-44A2-B20D-545A3EF1E54B}" type="datetime1">
              <a:rPr lang="en-US" smtClean="0"/>
              <a:t>4/1/2019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62EA6E-4728-481A-AA0D-D1E3D138F965}" type="datetime1">
              <a:rPr lang="en-US" smtClean="0"/>
              <a:t>4/1/2019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5C271-66BB-4758-888C-72F8209FAF03}" type="datetime1">
              <a:rPr lang="en-US" smtClean="0"/>
              <a:t>4/1/2019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900C2-A5C1-4C72-9F9D-040361641096}" type="datetime1">
              <a:rPr lang="en-US" smtClean="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C5520-20D7-41C6-95BB-CCA472AA14BE}" type="datetime1">
              <a:rPr lang="en-US" smtClean="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53B15-5BD4-4CCA-B917-93C36F70983C}" type="datetime1">
              <a:rPr lang="en-US" smtClean="0"/>
              <a:t>4/1/2019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in.gov/idoa/mwbe/2743.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Indianaveteransprefere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2862.htm"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www.in.gov/idoa/mwbe/payaudit.ht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www.in.gov/idoa/3106.htm" TargetMode="External"/><Relationship Id="rId3" Type="http://schemas.openxmlformats.org/officeDocument/2006/relationships/hyperlink" Target="http://www.in.gov/idoa/2788.htm" TargetMode="External"/><Relationship Id="rId7" Type="http://schemas.openxmlformats.org/officeDocument/2006/relationships/hyperlink" Target="http://www.in.gov/so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idoa/2464.htm" TargetMode="External"/><Relationship Id="rId11" Type="http://schemas.openxmlformats.org/officeDocument/2006/relationships/hyperlink" Target="http://www.in.gov/idoa/2354.htm" TargetMode="External"/><Relationship Id="rId5" Type="http://schemas.openxmlformats.org/officeDocument/2006/relationships/hyperlink" Target="http://www.in.gov/idoa/2467.htm" TargetMode="External"/><Relationship Id="rId10" Type="http://schemas.openxmlformats.org/officeDocument/2006/relationships/hyperlink" Target="http://www.in.gov/idoa/2862.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675058"/>
            <a:ext cx="7772400" cy="4708981"/>
          </a:xfrm>
          <a:prstGeom prst="rect">
            <a:avLst/>
          </a:prstGeom>
          <a:noFill/>
          <a:ln w="9525">
            <a:noFill/>
            <a:miter lim="800000"/>
            <a:headEnd/>
            <a:tailEnd/>
          </a:ln>
        </p:spPr>
        <p:txBody>
          <a:bodyPr wrap="square">
            <a:spAutoFit/>
          </a:bodyPr>
          <a:lstStyle/>
          <a:p>
            <a:r>
              <a:rPr lang="en-US" sz="2400" b="1" dirty="0">
                <a:latin typeface="Garamond" pitchFamily="18" charset="0"/>
                <a:cs typeface="Times New Roman" pitchFamily="18" charset="0"/>
              </a:rPr>
              <a:t>Indiana Department of Administration</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On Behalf </a:t>
            </a:r>
            <a:r>
              <a:rPr lang="en-US" sz="2400" b="1" dirty="0" smtClean="0">
                <a:latin typeface="Garamond" pitchFamily="18" charset="0"/>
                <a:cs typeface="Times New Roman" pitchFamily="18" charset="0"/>
              </a:rPr>
              <a:t>Of</a:t>
            </a: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400" b="1" dirty="0" smtClean="0">
                <a:latin typeface="Garamond" pitchFamily="18" charset="0"/>
                <a:cs typeface="Times New Roman" pitchFamily="18" charset="0"/>
              </a:rPr>
              <a:t>Family and Social Services Administration/Division of Mental Health and Addiction</a:t>
            </a:r>
            <a:br>
              <a:rPr lang="en-US" sz="2400" b="1" dirty="0" smtClean="0">
                <a:latin typeface="Garamond" pitchFamily="18" charset="0"/>
                <a:cs typeface="Times New Roman" pitchFamily="18" charset="0"/>
              </a:rPr>
            </a:b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a:t>
            </a:r>
            <a:r>
              <a:rPr lang="en-US" sz="2000" b="1" dirty="0" smtClean="0">
                <a:latin typeface="Garamond" pitchFamily="18" charset="0"/>
                <a:cs typeface="Times New Roman" pitchFamily="18" charset="0"/>
              </a:rPr>
              <a:t>Service 19-104</a:t>
            </a:r>
            <a:r>
              <a:rPr lang="en-US" sz="2000" b="1" dirty="0">
                <a:latin typeface="Garamond" pitchFamily="18" charset="0"/>
                <a:cs typeface="Times New Roman" pitchFamily="18" charset="0"/>
              </a:rPr>
              <a:t/>
            </a:r>
            <a:br>
              <a:rPr lang="en-US" sz="2000" b="1" dirty="0">
                <a:latin typeface="Garamond" pitchFamily="18" charset="0"/>
                <a:cs typeface="Times New Roman" pitchFamily="18" charset="0"/>
              </a:rPr>
            </a:br>
            <a:r>
              <a:rPr lang="en-US" sz="2000" b="1" dirty="0" smtClean="0"/>
              <a:t>Residential Addiction Services – Women and Children</a:t>
            </a:r>
            <a:r>
              <a:rPr lang="en-US" sz="2000" dirty="0"/>
              <a:t/>
            </a:r>
            <a:br>
              <a:rPr lang="en-US" sz="2000" dirty="0"/>
            </a:br>
            <a:r>
              <a:rPr lang="en-US" sz="2000" b="1" dirty="0" smtClean="0">
                <a:latin typeface="Garamond" pitchFamily="18" charset="0"/>
                <a:cs typeface="Times New Roman" pitchFamily="18" charset="0"/>
              </a:rPr>
              <a:t/>
            </a:r>
            <a:br>
              <a:rPr lang="en-US" sz="2000" b="1" dirty="0" smtClean="0">
                <a:latin typeface="Garamond" pitchFamily="18" charset="0"/>
                <a:cs typeface="Times New Roman" pitchFamily="18" charset="0"/>
              </a:rPr>
            </a:b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r>
              <a:rPr lang="en-US" sz="2000" dirty="0">
                <a:latin typeface="Garamond" pitchFamily="18" charset="0"/>
                <a:cs typeface="Times New Roman" pitchFamily="18" charset="0"/>
              </a:rPr>
              <a:t/>
            </a:r>
            <a:br>
              <a:rPr lang="en-US" sz="2000" dirty="0">
                <a:latin typeface="Garamond" pitchFamily="18" charset="0"/>
                <a:cs typeface="Times New Roman" pitchFamily="18" charset="0"/>
              </a:rPr>
            </a:br>
            <a:r>
              <a:rPr lang="en-US" sz="2000" dirty="0" smtClean="0">
                <a:latin typeface="Garamond" pitchFamily="18" charset="0"/>
                <a:cs typeface="Times New Roman" pitchFamily="18" charset="0"/>
              </a:rPr>
              <a:t>April 1, 2019</a:t>
            </a:r>
            <a:r>
              <a:rPr lang="en-US" sz="2000" dirty="0">
                <a:latin typeface="Garamond" pitchFamily="18" charset="0"/>
                <a:cs typeface="Times New Roman" pitchFamily="18" charset="0"/>
              </a:rPr>
              <a:t> </a:t>
            </a:r>
            <a:r>
              <a:rPr lang="en-US" sz="2000" dirty="0" smtClean="0">
                <a:latin typeface="Garamond" pitchFamily="18" charset="0"/>
                <a:cs typeface="Times New Roman" pitchFamily="18" charset="0"/>
              </a:rPr>
              <a:t>@2:30 </a:t>
            </a:r>
            <a:r>
              <a:rPr lang="en-US" sz="2000" dirty="0">
                <a:latin typeface="Garamond" pitchFamily="18" charset="0"/>
                <a:cs typeface="Times New Roman" pitchFamily="18" charset="0"/>
              </a:rPr>
              <a:t>P</a:t>
            </a:r>
            <a:r>
              <a:rPr lang="en-US" sz="2000" dirty="0" smtClean="0">
                <a:latin typeface="Garamond" pitchFamily="18" charset="0"/>
                <a:cs typeface="Times New Roman" pitchFamily="18" charset="0"/>
              </a:rPr>
              <a:t>M</a:t>
            </a: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Teresa Deaton-Reese, IDOA Procurement</a:t>
            </a:r>
            <a:endParaRPr lang="en-US" sz="2000" dirty="0">
              <a:latin typeface="Garamond" pitchFamily="18" charset="0"/>
              <a:cs typeface="Times New Roman" pitchFamily="18" charset="0"/>
            </a:endParaRPr>
          </a:p>
        </p:txBody>
      </p:sp>
      <p:sp>
        <p:nvSpPr>
          <p:cNvPr id="3" name="Slide Number Placeholder 2">
            <a:extLst>
              <a:ext uri="{FF2B5EF4-FFF2-40B4-BE49-F238E27FC236}">
                <a16:creationId xmlns="" xmlns:a16="http://schemas.microsoft.com/office/drawing/2014/main" id="{F0A075BF-C863-4DE0-8642-301C1B4FECEF}"/>
              </a:ext>
            </a:extLst>
          </p:cNvPr>
          <p:cNvSpPr>
            <a:spLocks noGrp="1"/>
          </p:cNvSpPr>
          <p:nvPr>
            <p:ph type="sldNum" sz="quarter" idx="12"/>
          </p:nvPr>
        </p:nvSpPr>
        <p:spPr/>
        <p:txBody>
          <a:bodyPr/>
          <a:lstStyle/>
          <a:p>
            <a:fld id="{97FBE726-DBFE-42C8-9E3A-ACED5DC5B2D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When submitting your response, please create a separate electronic folder for each component to which you are responding.  This folder should contain all of the pertinent files for only that component, i.e., MWBE forms, Transmittal Letter, Business Proposal, etc.</a:t>
            </a:r>
            <a:endParaRPr lang="en-US" sz="2400" dirty="0">
              <a:latin typeface="Garamond" panose="02020404030301010803" pitchFamily="18" charset="0"/>
            </a:endParaRPr>
          </a:p>
        </p:txBody>
      </p:sp>
      <p:sp>
        <p:nvSpPr>
          <p:cNvPr id="3" name="Slide Number Placeholder 2">
            <a:extLst>
              <a:ext uri="{FF2B5EF4-FFF2-40B4-BE49-F238E27FC236}">
                <a16:creationId xmlns="" xmlns:a16="http://schemas.microsoft.com/office/drawing/2014/main" id="{E1D89510-3D3A-40A7-B366-38221B5DC3FD}"/>
              </a:ext>
            </a:extLst>
          </p:cNvPr>
          <p:cNvSpPr>
            <a:spLocks noGrp="1"/>
          </p:cNvSpPr>
          <p:nvPr>
            <p:ph type="sldNum" sz="quarter" idx="12"/>
          </p:nvPr>
        </p:nvSpPr>
        <p:spPr/>
        <p:txBody>
          <a:bodyPr/>
          <a:lstStyle/>
          <a:p>
            <a:fld id="{97FBE726-DBFE-42C8-9E3A-ACED5DC5B2D0}" type="slidenum">
              <a:rPr lang="en-US" smtClean="0"/>
              <a:pPr/>
              <a:t>10</a:t>
            </a:fld>
            <a:endParaRPr lang="en-US" dirty="0"/>
          </a:p>
        </p:txBody>
      </p:sp>
    </p:spTree>
    <p:extLst>
      <p:ext uri="{BB962C8B-B14F-4D97-AF65-F5344CB8AC3E}">
        <p14:creationId xmlns:p14="http://schemas.microsoft.com/office/powerpoint/2010/main" val="2832974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lstStyle/>
          <a:p>
            <a:pPr eaLnBrk="1" hangingPunct="1"/>
            <a:r>
              <a:rPr lang="en-US" sz="2800" dirty="0" smtClean="0">
                <a:latin typeface="Garamond" pitchFamily="18" charset="0"/>
              </a:rPr>
              <a:t>Use </a:t>
            </a:r>
            <a:r>
              <a:rPr lang="en-US" sz="2800" dirty="0">
                <a:latin typeface="Garamond" pitchFamily="18" charset="0"/>
              </a:rPr>
              <a:t>the templates provided for all answers</a:t>
            </a:r>
          </a:p>
          <a:p>
            <a:pPr eaLnBrk="1" hangingPunct="1"/>
            <a:r>
              <a:rPr lang="en-US" sz="2800" dirty="0">
                <a:latin typeface="Garamond" pitchFamily="18" charset="0"/>
              </a:rPr>
              <a:t>Do not alter templates</a:t>
            </a:r>
          </a:p>
          <a:p>
            <a:r>
              <a:rPr lang="en-US" sz="2800" dirty="0">
                <a:latin typeface="Garamond" pitchFamily="18" charset="0"/>
              </a:rPr>
              <a:t>Submit all questions using template provided via email using the Q&amp;A Template (Attachment F</a:t>
            </a:r>
            <a:r>
              <a:rPr lang="en-US" sz="2800" dirty="0" smtClean="0">
                <a:latin typeface="Garamond" pitchFamily="18" charset="0"/>
              </a:rPr>
              <a:t>) </a:t>
            </a:r>
            <a:r>
              <a:rPr lang="en-US" sz="2800" dirty="0">
                <a:latin typeface="Garamond" pitchFamily="18" charset="0"/>
              </a:rPr>
              <a:t>to rfp@idoa.IN.gov	</a:t>
            </a:r>
          </a:p>
          <a:p>
            <a:pPr eaLnBrk="1" hangingPunct="1"/>
            <a:endParaRPr lang="en-US" sz="2800" dirty="0">
              <a:latin typeface="Garamond" pitchFamily="18" charset="0"/>
            </a:endParaRPr>
          </a:p>
          <a:p>
            <a:pPr eaLnBrk="1" hangingPunct="1">
              <a:buFontTx/>
              <a:buNone/>
            </a:pPr>
            <a:r>
              <a:rPr lang="en-US" sz="2800" dirty="0">
                <a:latin typeface="Garamond" pitchFamily="18" charset="0"/>
              </a:rPr>
              <a:t>	</a:t>
            </a:r>
          </a:p>
        </p:txBody>
      </p:sp>
      <p:sp>
        <p:nvSpPr>
          <p:cNvPr id="3" name="Slide Number Placeholder 2">
            <a:extLst>
              <a:ext uri="{FF2B5EF4-FFF2-40B4-BE49-F238E27FC236}">
                <a16:creationId xmlns="" xmlns:a16="http://schemas.microsoft.com/office/drawing/2014/main" id="{6A86ED43-EE69-421E-8CD2-4DB018356A2D}"/>
              </a:ext>
            </a:extLst>
          </p:cNvPr>
          <p:cNvSpPr>
            <a:spLocks noGrp="1"/>
          </p:cNvSpPr>
          <p:nvPr>
            <p:ph type="sldNum" sz="quarter" idx="12"/>
          </p:nvPr>
        </p:nvSpPr>
        <p:spPr/>
        <p:txBody>
          <a:bodyPr/>
          <a:lstStyle/>
          <a:p>
            <a:fld id="{97FBE726-DBFE-42C8-9E3A-ACED5DC5B2D0}"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62271"/>
            <a:ext cx="8229600" cy="1143000"/>
          </a:xfrm>
        </p:spPr>
        <p:txBody>
          <a:bodyPr/>
          <a:lstStyle/>
          <a:p>
            <a:pPr eaLnBrk="1" hangingPunct="1"/>
            <a:r>
              <a:rPr lang="en-US" b="1" dirty="0">
                <a:latin typeface="Garamond" pitchFamily="18" charset="0"/>
              </a:rPr>
              <a:t>Proposal Evaluation</a:t>
            </a:r>
          </a:p>
        </p:txBody>
      </p:sp>
      <p:sp>
        <p:nvSpPr>
          <p:cNvPr id="10" name="TextBox 9"/>
          <p:cNvSpPr txBox="1"/>
          <p:nvPr/>
        </p:nvSpPr>
        <p:spPr>
          <a:xfrm>
            <a:off x="2476500" y="858286"/>
            <a:ext cx="4191000" cy="369332"/>
          </a:xfrm>
          <a:prstGeom prst="rect">
            <a:avLst/>
          </a:prstGeom>
          <a:noFill/>
        </p:spPr>
        <p:txBody>
          <a:bodyPr wrap="square" rtlCol="0">
            <a:spAutoFit/>
          </a:bodyPr>
          <a:lstStyle/>
          <a:p>
            <a:pPr algn="ctr"/>
            <a:r>
              <a:rPr lang="en-US" b="1" i="1" dirty="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4134868112"/>
              </p:ext>
            </p:extLst>
          </p:nvPr>
        </p:nvGraphicFramePr>
        <p:xfrm>
          <a:off x="90351" y="1245986"/>
          <a:ext cx="8963297" cy="4037712"/>
        </p:xfrm>
        <a:graphic>
          <a:graphicData uri="http://schemas.openxmlformats.org/drawingml/2006/table">
            <a:tbl>
              <a:tblPr/>
              <a:tblGrid>
                <a:gridCol w="6477001">
                  <a:extLst>
                    <a:ext uri="{9D8B030D-6E8A-4147-A177-3AD203B41FA5}">
                      <a16:colId xmlns="" xmlns:a16="http://schemas.microsoft.com/office/drawing/2014/main" val="20000"/>
                    </a:ext>
                  </a:extLst>
                </a:gridCol>
                <a:gridCol w="2486296">
                  <a:extLst>
                    <a:ext uri="{9D8B030D-6E8A-4147-A177-3AD203B41FA5}">
                      <a16:colId xmlns="" xmlns:a16="http://schemas.microsoft.com/office/drawing/2014/main" val="20001"/>
                    </a:ext>
                  </a:extLst>
                </a:gridCol>
              </a:tblGrid>
              <a:tr h="262734">
                <a:tc>
                  <a:txBody>
                    <a:bodyPr/>
                    <a:lstStyle/>
                    <a:p>
                      <a:pPr marL="0" marR="0" algn="ctr">
                        <a:spcBef>
                          <a:spcPts val="0"/>
                        </a:spcBef>
                        <a:spcAft>
                          <a:spcPts val="0"/>
                        </a:spcAft>
                      </a:pPr>
                      <a:r>
                        <a:rPr lang="en-US" sz="1600" b="1" dirty="0">
                          <a:latin typeface="Garamond"/>
                          <a:ea typeface="Times New Roman"/>
                          <a:cs typeface="Calibri"/>
                        </a:rPr>
                        <a:t>Criteria</a:t>
                      </a:r>
                      <a:endParaRPr lang="en-US" sz="1600" b="1"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dirty="0">
                          <a:latin typeface="Garamond"/>
                          <a:ea typeface="Times New Roman"/>
                          <a:cs typeface="Calibri"/>
                        </a:rPr>
                        <a:t>Points</a:t>
                      </a:r>
                      <a:endParaRPr lang="en-US" sz="1600" b="1" dirty="0">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0000"/>
                  </a:ext>
                </a:extLst>
              </a:tr>
              <a:tr h="262734">
                <a:tc>
                  <a:txBody>
                    <a:bodyPr/>
                    <a:lstStyle/>
                    <a:p>
                      <a:pPr marL="342900" marR="0" lvl="0" indent="-342900">
                        <a:spcBef>
                          <a:spcPts val="0"/>
                        </a:spcBef>
                        <a:spcAft>
                          <a:spcPts val="0"/>
                        </a:spcAft>
                        <a:buFont typeface="+mj-lt"/>
                        <a:buAutoNum type="arabicPeriod"/>
                      </a:pPr>
                      <a:r>
                        <a:rPr lang="en-US" sz="1600" b="1" spc="-10" dirty="0">
                          <a:solidFill>
                            <a:schemeClr val="tx1"/>
                          </a:solidFill>
                          <a:latin typeface="Garamond" panose="02020404030301010803" pitchFamily="18" charset="0"/>
                          <a:ea typeface="Times New Roman"/>
                          <a:cs typeface="Calibri"/>
                        </a:rPr>
                        <a:t>Adherence to Mandatory Requirements</a:t>
                      </a: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panose="02020404030301010803" pitchFamily="18" charset="0"/>
                          <a:ea typeface="Times New Roman"/>
                          <a:cs typeface="Calibri"/>
                        </a:rPr>
                        <a:t>Pass/Fail</a:t>
                      </a: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1"/>
                  </a:ext>
                </a:extLst>
              </a:tr>
              <a:tr h="328733">
                <a:tc>
                  <a:txBody>
                    <a:bodyPr/>
                    <a:lstStyle/>
                    <a:p>
                      <a:pPr marL="342900" marR="0" lvl="0" indent="-342900">
                        <a:spcBef>
                          <a:spcPts val="0"/>
                        </a:spcBef>
                        <a:spcAft>
                          <a:spcPts val="0"/>
                        </a:spcAft>
                        <a:buFont typeface="+mj-lt"/>
                        <a:buAutoNum type="arabicPeriod" startAt="2"/>
                      </a:pPr>
                      <a:r>
                        <a:rPr lang="en-US" sz="1600" b="1" dirty="0">
                          <a:solidFill>
                            <a:schemeClr val="tx1"/>
                          </a:solidFill>
                          <a:latin typeface="Garamond" panose="02020404030301010803" pitchFamily="18" charset="0"/>
                          <a:ea typeface="Times New Roman"/>
                          <a:cs typeface="Calibri"/>
                        </a:rPr>
                        <a:t>Management Assessment/Quality (Business and Technical Proposal)</a:t>
                      </a: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kern="1200" dirty="0" smtClean="0">
                          <a:solidFill>
                            <a:schemeClr val="tx1"/>
                          </a:solidFill>
                          <a:latin typeface="Garamond" panose="02020404030301010803" pitchFamily="18" charset="0"/>
                          <a:ea typeface="Times New Roman"/>
                          <a:cs typeface="Calibri"/>
                        </a:rPr>
                        <a:t>75 </a:t>
                      </a:r>
                      <a:r>
                        <a:rPr lang="en-US" sz="1600" b="1" kern="1200" dirty="0">
                          <a:solidFill>
                            <a:schemeClr val="tx1"/>
                          </a:solidFill>
                          <a:latin typeface="Garamond" panose="02020404030301010803" pitchFamily="18" charset="0"/>
                          <a:ea typeface="Times New Roman"/>
                          <a:cs typeface="Calibri"/>
                        </a:rPr>
                        <a:t>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2"/>
                  </a:ext>
                </a:extLst>
              </a:tr>
              <a:tr h="218735">
                <a:tc>
                  <a:txBody>
                    <a:bodyPr/>
                    <a:lstStyle/>
                    <a:p>
                      <a:pPr marL="342900" marR="0" lvl="0" indent="-342900">
                        <a:spcBef>
                          <a:spcPts val="0"/>
                        </a:spcBef>
                        <a:spcAft>
                          <a:spcPts val="0"/>
                        </a:spcAft>
                        <a:buFont typeface="+mj-lt"/>
                        <a:buAutoNum type="arabicPeriod" startAt="3"/>
                      </a:pPr>
                      <a:r>
                        <a:rPr lang="en-US" sz="1600" b="1" dirty="0" smtClean="0">
                          <a:solidFill>
                            <a:schemeClr val="tx1"/>
                          </a:solidFill>
                          <a:latin typeface="Garamond" panose="02020404030301010803" pitchFamily="18" charset="0"/>
                          <a:ea typeface="Times New Roman"/>
                          <a:cs typeface="Times New Roman"/>
                        </a:rPr>
                        <a:t>Indiana</a:t>
                      </a:r>
                      <a:r>
                        <a:rPr lang="en-US" sz="1600" b="1" baseline="0" dirty="0" smtClean="0">
                          <a:solidFill>
                            <a:schemeClr val="tx1"/>
                          </a:solidFill>
                          <a:latin typeface="Garamond" panose="02020404030301010803" pitchFamily="18" charset="0"/>
                          <a:ea typeface="Times New Roman"/>
                          <a:cs typeface="Times New Roman"/>
                        </a:rPr>
                        <a:t> Economic Impact</a:t>
                      </a: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kern="1200" dirty="0" smtClean="0">
                          <a:solidFill>
                            <a:schemeClr val="tx1"/>
                          </a:solidFill>
                          <a:latin typeface="Garamond" panose="02020404030301010803" pitchFamily="18" charset="0"/>
                          <a:ea typeface="Times New Roman"/>
                          <a:cs typeface="Calibri"/>
                        </a:rPr>
                        <a:t>5</a:t>
                      </a:r>
                      <a:endParaRPr lang="en-US" sz="1600" b="1" kern="1200" dirty="0">
                        <a:solidFill>
                          <a:schemeClr val="tx1"/>
                        </a:solidFill>
                        <a:latin typeface="Garamond" panose="02020404030301010803" pitchFamily="18" charset="0"/>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3"/>
                  </a:ext>
                </a:extLst>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panose="02020404030301010803" pitchFamily="18" charset="0"/>
                          <a:ea typeface="Times New Roman"/>
                          <a:cs typeface="Times New Roman"/>
                        </a:rPr>
                        <a:t>4. Buy Indiana</a:t>
                      </a: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b="1" dirty="0" smtClean="0">
                          <a:latin typeface="Garamond" panose="02020404030301010803" pitchFamily="18" charset="0"/>
                        </a:rPr>
                        <a:t>5</a:t>
                      </a:r>
                      <a:endParaRPr lang="en-US" b="1" dirty="0">
                        <a:latin typeface="Garamond" panose="02020404030301010803" pitchFamily="18" charset="0"/>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panose="02020404030301010803" pitchFamily="18" charset="0"/>
                          <a:ea typeface="Times New Roman"/>
                          <a:cs typeface="Calibri"/>
                        </a:rPr>
                        <a:t>5. Minority </a:t>
                      </a:r>
                      <a:r>
                        <a:rPr lang="en-US" sz="1600" b="1" dirty="0">
                          <a:solidFill>
                            <a:schemeClr val="tx1"/>
                          </a:solidFill>
                          <a:latin typeface="Garamond" panose="02020404030301010803" pitchFamily="18" charset="0"/>
                          <a:ea typeface="Times New Roman"/>
                          <a:cs typeface="Calibri"/>
                        </a:rPr>
                        <a:t>Business Enterprise Subcontractor Commitment</a:t>
                      </a: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600" b="1" dirty="0" smtClean="0">
                          <a:latin typeface="Garamond" panose="02020404030301010803" pitchFamily="18" charset="0"/>
                        </a:rPr>
                        <a:t>5</a:t>
                      </a:r>
                      <a:r>
                        <a:rPr lang="en-US" sz="1600" b="1" baseline="0" dirty="0" smtClean="0">
                          <a:latin typeface="Garamond" panose="02020404030301010803" pitchFamily="18" charset="0"/>
                        </a:rPr>
                        <a:t> (1 bonus point is available, see Section 3.2.6</a:t>
                      </a:r>
                      <a:r>
                        <a:rPr lang="en-US" b="1" baseline="0" dirty="0" smtClean="0">
                          <a:latin typeface="Garamond" panose="02020404030301010803" pitchFamily="18" charset="0"/>
                        </a:rPr>
                        <a:t>)</a:t>
                      </a:r>
                      <a:endParaRPr lang="en-US" b="1" dirty="0">
                        <a:latin typeface="Garamond" panose="02020404030301010803" pitchFamily="18" charset="0"/>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6"/>
                  </a:ext>
                </a:extLst>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panose="02020404030301010803" pitchFamily="18" charset="0"/>
                          <a:ea typeface="Times New Roman"/>
                          <a:cs typeface="Calibri"/>
                        </a:rPr>
                        <a:t>6.</a:t>
                      </a:r>
                      <a:r>
                        <a:rPr lang="en-US" sz="1600" b="1" baseline="0" dirty="0" smtClean="0">
                          <a:solidFill>
                            <a:schemeClr val="tx1"/>
                          </a:solidFill>
                          <a:latin typeface="Garamond" panose="02020404030301010803" pitchFamily="18" charset="0"/>
                          <a:ea typeface="Times New Roman"/>
                          <a:cs typeface="Calibri"/>
                        </a:rPr>
                        <a:t> </a:t>
                      </a:r>
                      <a:r>
                        <a:rPr lang="en-US" sz="1600" b="1" dirty="0" smtClean="0">
                          <a:solidFill>
                            <a:schemeClr val="tx1"/>
                          </a:solidFill>
                          <a:latin typeface="Garamond" panose="02020404030301010803" pitchFamily="18" charset="0"/>
                          <a:ea typeface="Times New Roman"/>
                          <a:cs typeface="Calibri"/>
                        </a:rPr>
                        <a:t>Women </a:t>
                      </a:r>
                      <a:r>
                        <a:rPr lang="en-US" sz="1600" b="1" dirty="0">
                          <a:solidFill>
                            <a:schemeClr val="tx1"/>
                          </a:solidFill>
                          <a:latin typeface="Garamond" panose="02020404030301010803" pitchFamily="18" charset="0"/>
                          <a:ea typeface="Times New Roman"/>
                          <a:cs typeface="Calibri"/>
                        </a:rPr>
                        <a:t>Business Enterprise Subcontractor Commitment</a:t>
                      </a: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panose="02020404030301010803" pitchFamily="18" charset="0"/>
                          <a:ea typeface="Times New Roman"/>
                          <a:cs typeface="Calibri"/>
                        </a:rPr>
                        <a:t>5 ( 1 bonus point is available, see Section 3.2.6)</a:t>
                      </a: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7"/>
                  </a:ext>
                </a:extLst>
              </a:tr>
              <a:tr h="328733">
                <a:tc>
                  <a:txBody>
                    <a:bodyPr/>
                    <a:lstStyle/>
                    <a:p>
                      <a:pPr marL="0" marR="0" lvl="0" indent="0">
                        <a:spcBef>
                          <a:spcPts val="0"/>
                        </a:spcBef>
                        <a:spcAft>
                          <a:spcPts val="0"/>
                        </a:spcAft>
                        <a:buFont typeface="+mj-lt"/>
                        <a:buNone/>
                      </a:pPr>
                      <a:r>
                        <a:rPr lang="en-US" sz="1600" b="1" dirty="0" smtClean="0">
                          <a:solidFill>
                            <a:schemeClr val="tx1"/>
                          </a:solidFill>
                          <a:latin typeface="Garamond" panose="02020404030301010803" pitchFamily="18" charset="0"/>
                          <a:ea typeface="Times New Roman"/>
                          <a:cs typeface="Times New Roman"/>
                        </a:rPr>
                        <a:t>7. Indiana Veteran</a:t>
                      </a:r>
                      <a:r>
                        <a:rPr lang="en-US" sz="1600" b="1" baseline="0" dirty="0" smtClean="0">
                          <a:solidFill>
                            <a:schemeClr val="tx1"/>
                          </a:solidFill>
                          <a:latin typeface="Garamond" panose="02020404030301010803" pitchFamily="18" charset="0"/>
                          <a:ea typeface="Times New Roman"/>
                          <a:cs typeface="Times New Roman"/>
                        </a:rPr>
                        <a:t> Business Enterprise (IVOSB) Subcontractor Commitment </a:t>
                      </a: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Garamond" panose="02020404030301010803" pitchFamily="18" charset="0"/>
                          <a:ea typeface="Times New Roman"/>
                          <a:cs typeface="Calibri"/>
                        </a:rPr>
                        <a:t>5 ( 1 bonus point is available, see Section 3.2.7)</a:t>
                      </a:r>
                      <a:endParaRPr lang="en-US" sz="1600" b="1" dirty="0" smtClean="0">
                        <a:solidFill>
                          <a:schemeClr val="tx1"/>
                        </a:solidFill>
                        <a:latin typeface="Garamond" panose="02020404030301010803" pitchFamily="18" charset="0"/>
                        <a:ea typeface="Times New Roman"/>
                        <a:cs typeface="Times New Roman"/>
                      </a:endParaRPr>
                    </a:p>
                    <a:p>
                      <a:pPr marL="0" marR="0" algn="ctr">
                        <a:spcBef>
                          <a:spcPts val="0"/>
                        </a:spcBef>
                        <a:spcAft>
                          <a:spcPts val="0"/>
                        </a:spcAft>
                      </a:pPr>
                      <a:endParaRPr lang="en-US" sz="1600" b="1"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8733">
                <a:tc>
                  <a:txBody>
                    <a:bodyPr/>
                    <a:lstStyle/>
                    <a:p>
                      <a:pPr marL="0" marR="0">
                        <a:spcBef>
                          <a:spcPts val="0"/>
                        </a:spcBef>
                        <a:spcAft>
                          <a:spcPts val="0"/>
                        </a:spcAft>
                      </a:pPr>
                      <a:r>
                        <a:rPr lang="en-US" sz="1600" b="1" dirty="0">
                          <a:solidFill>
                            <a:schemeClr val="tx1"/>
                          </a:solidFill>
                          <a:latin typeface="Garamond" panose="02020404030301010803" pitchFamily="18" charset="0"/>
                          <a:ea typeface="Times New Roman"/>
                          <a:cs typeface="Calibri"/>
                        </a:rPr>
                        <a:t>Total</a:t>
                      </a:r>
                      <a:endParaRPr lang="en-US" sz="1600"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b="1" dirty="0">
                          <a:solidFill>
                            <a:schemeClr val="tx1"/>
                          </a:solidFill>
                          <a:latin typeface="Garamond" panose="02020404030301010803" pitchFamily="18" charset="0"/>
                          <a:ea typeface="Times New Roman"/>
                          <a:cs typeface="Calibri"/>
                        </a:rPr>
                        <a:t>100 (</a:t>
                      </a:r>
                      <a:r>
                        <a:rPr lang="en-US" sz="1600" b="1" dirty="0" smtClean="0">
                          <a:solidFill>
                            <a:schemeClr val="tx1"/>
                          </a:solidFill>
                          <a:latin typeface="Garamond" panose="02020404030301010803" pitchFamily="18" charset="0"/>
                          <a:ea typeface="Times New Roman"/>
                          <a:cs typeface="Calibri"/>
                        </a:rPr>
                        <a:t>103 </a:t>
                      </a:r>
                      <a:r>
                        <a:rPr lang="en-US" sz="1600" b="1" dirty="0">
                          <a:solidFill>
                            <a:schemeClr val="tx1"/>
                          </a:solidFill>
                          <a:latin typeface="Garamond" panose="02020404030301010803" pitchFamily="18" charset="0"/>
                          <a:ea typeface="Times New Roman"/>
                          <a:cs typeface="Calibri"/>
                        </a:rPr>
                        <a:t>if bonus awarded)</a:t>
                      </a:r>
                      <a:endParaRPr lang="en-US" sz="1600" dirty="0">
                        <a:solidFill>
                          <a:schemeClr val="tx1"/>
                        </a:solidFill>
                        <a:latin typeface="Garamond" panose="02020404030301010803" pitchFamily="18" charset="0"/>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9"/>
                  </a:ext>
                </a:extLst>
              </a:tr>
            </a:tbl>
          </a:graphicData>
        </a:graphic>
      </p:graphicFrame>
      <p:sp>
        <p:nvSpPr>
          <p:cNvPr id="3" name="Slide Number Placeholder 2">
            <a:extLst>
              <a:ext uri="{FF2B5EF4-FFF2-40B4-BE49-F238E27FC236}">
                <a16:creationId xmlns="" xmlns:a16="http://schemas.microsoft.com/office/drawing/2014/main" id="{CCB2BF38-04EA-4E0E-9165-9E652668136E}"/>
              </a:ext>
            </a:extLst>
          </p:cNvPr>
          <p:cNvSpPr>
            <a:spLocks noGrp="1"/>
          </p:cNvSpPr>
          <p:nvPr>
            <p:ph type="sldNum" sz="quarter" idx="12"/>
          </p:nvPr>
        </p:nvSpPr>
        <p:spPr/>
        <p:txBody>
          <a:bodyPr/>
          <a:lstStyle/>
          <a:p>
            <a:fld id="{97FBE726-DBFE-42C8-9E3A-ACED5DC5B2D0}"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Garamond" panose="02020404030301010803" pitchFamily="18" charset="0"/>
              </a:rPr>
              <a:t>Mission/Vision </a:t>
            </a:r>
          </a:p>
          <a:p>
            <a:pPr lvl="1"/>
            <a:r>
              <a:rPr lang="en-US" altLang="en-US" sz="1800" dirty="0">
                <a:latin typeface="Garamond" panose="02020404030301010803" pitchFamily="18" charset="0"/>
              </a:rPr>
              <a:t>Promote, monitor, and enforce the standards for certification of minority and women’s business enterprises.</a:t>
            </a:r>
          </a:p>
          <a:p>
            <a:pPr lvl="1"/>
            <a:r>
              <a:rPr lang="en-US" altLang="en-US" sz="1800" dirty="0">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1800" b="1" dirty="0">
                <a:latin typeface="Garamond" panose="02020404030301010803" pitchFamily="18" charset="0"/>
              </a:rPr>
              <a:t>Nondiscrimination and Antidiscrimination Laws</a:t>
            </a:r>
          </a:p>
          <a:p>
            <a:pPr lvl="1"/>
            <a:r>
              <a:rPr lang="en-US" sz="1800" dirty="0">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 xmlns:a16="http://schemas.microsoft.com/office/drawing/2014/main" id="{BE5CC863-F2AD-474B-BB0D-5CF3B58D4967}"/>
              </a:ext>
            </a:extLst>
          </p:cNvPr>
          <p:cNvSpPr>
            <a:spLocks noGrp="1"/>
          </p:cNvSpPr>
          <p:nvPr>
            <p:ph type="title"/>
          </p:nvPr>
        </p:nvSpPr>
        <p:spPr>
          <a:xfrm>
            <a:off x="190500" y="271129"/>
            <a:ext cx="8763000" cy="1143000"/>
          </a:xfrm>
        </p:spPr>
        <p:txBody>
          <a:bodyPr>
            <a:noAutofit/>
          </a:bodyPr>
          <a:lstStyle/>
          <a:p>
            <a:r>
              <a:rPr lang="en-US" sz="3200" b="1" dirty="0">
                <a:latin typeface="Garamond" panose="02020404030301010803" pitchFamily="18" charset="0"/>
              </a:rPr>
              <a:t>Minority and Women’s Business Enterprises</a:t>
            </a:r>
          </a:p>
        </p:txBody>
      </p:sp>
      <p:sp>
        <p:nvSpPr>
          <p:cNvPr id="4" name="Slide Number Placeholder 3">
            <a:extLst>
              <a:ext uri="{FF2B5EF4-FFF2-40B4-BE49-F238E27FC236}">
                <a16:creationId xmlns="" xmlns:a16="http://schemas.microsoft.com/office/drawing/2014/main" id="{232A53F3-FE15-4979-949F-392C8EAC3BA5}"/>
              </a:ext>
            </a:extLst>
          </p:cNvPr>
          <p:cNvSpPr>
            <a:spLocks noGrp="1"/>
          </p:cNvSpPr>
          <p:nvPr>
            <p:ph type="sldNum" sz="quarter" idx="12"/>
          </p:nvPr>
        </p:nvSpPr>
        <p:spPr/>
        <p:txBody>
          <a:bodyPr/>
          <a:lstStyle/>
          <a:p>
            <a:fld id="{97FBE726-DBFE-42C8-9E3A-ACED5DC5B2D0}" type="slidenum">
              <a:rPr lang="en-US" smtClean="0"/>
              <a:pPr/>
              <a:t>13</a:t>
            </a:fld>
            <a:endParaRPr lang="en-US" dirty="0"/>
          </a:p>
        </p:txBody>
      </p:sp>
    </p:spTree>
    <p:extLst>
      <p:ext uri="{BB962C8B-B14F-4D97-AF65-F5344CB8AC3E}">
        <p14:creationId xmlns:p14="http://schemas.microsoft.com/office/powerpoint/2010/main" val="2314140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200" b="1" dirty="0">
                <a:latin typeface="Garamond" panose="02020404030301010803"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latin typeface="Garamond" panose="02020404030301010803" pitchFamily="18" charset="0"/>
              </a:rPr>
              <a:t>Contact Information</a:t>
            </a:r>
          </a:p>
          <a:p>
            <a:pPr lvl="1"/>
            <a:r>
              <a:rPr lang="en-US" altLang="en-US" sz="1800" dirty="0">
                <a:latin typeface="Garamond" panose="02020404030301010803" pitchFamily="18" charset="0"/>
              </a:rPr>
              <a:t>Phone: 317-232-3061</a:t>
            </a:r>
          </a:p>
          <a:p>
            <a:pPr lvl="1"/>
            <a:r>
              <a:rPr lang="en-US" altLang="en-US" sz="1800" dirty="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mwbecompliance@idoa.in.gov</a:t>
            </a:r>
            <a:endParaRPr lang="en-US" altLang="en-US" sz="1800" dirty="0">
              <a:latin typeface="Garamond" panose="02020404030301010803" pitchFamily="18" charset="0"/>
            </a:endParaRPr>
          </a:p>
          <a:p>
            <a:pPr lvl="1"/>
            <a:r>
              <a:rPr lang="en-US" altLang="en-US" sz="1800" dirty="0">
                <a:latin typeface="Garamond" panose="02020404030301010803" pitchFamily="18" charset="0"/>
              </a:rPr>
              <a:t>Web: </a:t>
            </a:r>
            <a:r>
              <a:rPr lang="en-US" altLang="en-US" sz="1800" dirty="0">
                <a:latin typeface="Garamond" panose="02020404030301010803" pitchFamily="18" charset="0"/>
                <a:hlinkClick r:id="rId4"/>
              </a:rPr>
              <a:t>www.in.gov/idoa/mwbe</a:t>
            </a:r>
            <a:r>
              <a:rPr lang="en-US" altLang="en-US" sz="1800" dirty="0">
                <a:latin typeface="Garamond" panose="02020404030301010803" pitchFamily="18" charset="0"/>
              </a:rPr>
              <a:t/>
            </a:r>
            <a:br>
              <a:rPr lang="en-US" altLang="en-US" sz="1800" dirty="0">
                <a:latin typeface="Garamond" panose="02020404030301010803" pitchFamily="18" charset="0"/>
              </a:rPr>
            </a:br>
            <a:r>
              <a:rPr lang="en-US" altLang="en-US" sz="1200" dirty="0">
                <a:latin typeface="Garamond" panose="02020404030301010803" pitchFamily="18" charset="0"/>
              </a:rPr>
              <a:t/>
            </a:r>
            <a:br>
              <a:rPr lang="en-US" altLang="en-US" sz="1200" dirty="0">
                <a:latin typeface="Garamond" panose="02020404030301010803" pitchFamily="18" charset="0"/>
              </a:rPr>
            </a:br>
            <a:endParaRPr lang="en-US" altLang="en-US" sz="1200" dirty="0">
              <a:latin typeface="Garamond" panose="02020404030301010803" pitchFamily="18" charset="0"/>
            </a:endParaRPr>
          </a:p>
          <a:p>
            <a:pPr marL="0" indent="0">
              <a:buNone/>
            </a:pPr>
            <a:r>
              <a:rPr lang="en-US" altLang="en-US" sz="1800" b="1" dirty="0">
                <a:latin typeface="Garamond" panose="02020404030301010803" pitchFamily="18" charset="0"/>
              </a:rPr>
              <a:t>Complete Attachment A, MWBE Form</a:t>
            </a:r>
          </a:p>
          <a:p>
            <a:pPr>
              <a:buNone/>
            </a:pPr>
            <a:r>
              <a:rPr lang="en-US" altLang="en-US" sz="1800" dirty="0">
                <a:latin typeface="Garamond" panose="02020404030301010803" pitchFamily="18" charset="0"/>
              </a:rPr>
              <a:t>	- Include sub-contractor letter of commitment</a:t>
            </a:r>
            <a:br>
              <a:rPr lang="en-US" altLang="en-US" sz="1800" dirty="0">
                <a:latin typeface="Garamond" panose="02020404030301010803" pitchFamily="18" charset="0"/>
              </a:rPr>
            </a:br>
            <a:r>
              <a:rPr lang="en-US" altLang="en-US" sz="1800" dirty="0">
                <a:latin typeface="Garamond" panose="02020404030301010803" pitchFamily="18" charset="0"/>
              </a:rPr>
              <a:t> </a:t>
            </a:r>
          </a:p>
          <a:p>
            <a:pPr marL="0" indent="0">
              <a:buNone/>
            </a:pPr>
            <a:r>
              <a:rPr lang="en-US" altLang="en-US" sz="1800" b="1" dirty="0">
                <a:latin typeface="Garamond" panose="02020404030301010803" pitchFamily="18" charset="0"/>
              </a:rPr>
              <a:t>Goals for Proposal</a:t>
            </a:r>
          </a:p>
          <a:p>
            <a:pPr>
              <a:buNone/>
            </a:pPr>
            <a:r>
              <a:rPr lang="en-US" altLang="en-US" sz="1800" dirty="0">
                <a:latin typeface="Garamond" panose="02020404030301010803" pitchFamily="18" charset="0"/>
              </a:rPr>
              <a:t>	- 8% Minority Business Enterprise</a:t>
            </a:r>
          </a:p>
          <a:p>
            <a:pPr>
              <a:buNone/>
            </a:pPr>
            <a:r>
              <a:rPr lang="en-US" altLang="en-US" sz="1800" dirty="0">
                <a:latin typeface="Garamond" panose="02020404030301010803" pitchFamily="18" charset="0"/>
              </a:rPr>
              <a:t>	- 8% Women’s Business Enterprise</a:t>
            </a:r>
            <a:endParaRPr lang="en-US" sz="2400" dirty="0"/>
          </a:p>
        </p:txBody>
      </p:sp>
      <p:sp>
        <p:nvSpPr>
          <p:cNvPr id="3" name="Slide Number Placeholder 2">
            <a:extLst>
              <a:ext uri="{FF2B5EF4-FFF2-40B4-BE49-F238E27FC236}">
                <a16:creationId xmlns="" xmlns:a16="http://schemas.microsoft.com/office/drawing/2014/main" id="{DEF336D9-BB14-4A11-BB5D-5A1E34C7B4D8}"/>
              </a:ext>
            </a:extLst>
          </p:cNvPr>
          <p:cNvSpPr>
            <a:spLocks noGrp="1"/>
          </p:cNvSpPr>
          <p:nvPr>
            <p:ph type="sldNum" sz="quarter" idx="12"/>
          </p:nvPr>
        </p:nvSpPr>
        <p:spPr/>
        <p:txBody>
          <a:bodyPr/>
          <a:lstStyle/>
          <a:p>
            <a:fld id="{97FBE726-DBFE-42C8-9E3A-ACED5DC5B2D0}" type="slidenum">
              <a:rPr lang="en-US" smtClean="0"/>
              <a:pPr/>
              <a:t>14</a:t>
            </a:fld>
            <a:endParaRPr lang="en-US" dirty="0"/>
          </a:p>
        </p:txBody>
      </p:sp>
    </p:spTree>
    <p:extLst>
      <p:ext uri="{BB962C8B-B14F-4D97-AF65-F5344CB8AC3E}">
        <p14:creationId xmlns:p14="http://schemas.microsoft.com/office/powerpoint/2010/main" val="2437013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3" name="Slide Number Placeholder 2">
            <a:extLst>
              <a:ext uri="{FF2B5EF4-FFF2-40B4-BE49-F238E27FC236}">
                <a16:creationId xmlns="" xmlns:a16="http://schemas.microsoft.com/office/drawing/2014/main" id="{330CB958-36BE-447C-A0F0-31A5A5F42D87}"/>
              </a:ext>
            </a:extLst>
          </p:cNvPr>
          <p:cNvSpPr>
            <a:spLocks noGrp="1"/>
          </p:cNvSpPr>
          <p:nvPr>
            <p:ph type="sldNum" sz="quarter" idx="12"/>
          </p:nvPr>
        </p:nvSpPr>
        <p:spPr/>
        <p:txBody>
          <a:bodyPr/>
          <a:lstStyle/>
          <a:p>
            <a:fld id="{97FBE726-DBFE-42C8-9E3A-ACED5DC5B2D0}" type="slidenum">
              <a:rPr lang="en-US" smtClean="0"/>
              <a:pPr/>
              <a:t>15</a:t>
            </a:fld>
            <a:endParaRPr lang="en-US" dirty="0"/>
          </a:p>
        </p:txBody>
      </p:sp>
      <p:pic>
        <p:nvPicPr>
          <p:cNvPr id="6" name="Picture 5"/>
          <p:cNvPicPr>
            <a:picLocks noChangeAspect="1"/>
          </p:cNvPicPr>
          <p:nvPr/>
        </p:nvPicPr>
        <p:blipFill>
          <a:blip r:embed="rId3"/>
          <a:stretch>
            <a:fillRect/>
          </a:stretch>
        </p:blipFill>
        <p:spPr>
          <a:xfrm>
            <a:off x="2133600" y="76200"/>
            <a:ext cx="4724400" cy="6096000"/>
          </a:xfrm>
          <a:prstGeom prst="rect">
            <a:avLst/>
          </a:prstGeom>
        </p:spPr>
      </p:pic>
    </p:spTree>
    <p:extLst>
      <p:ext uri="{BB962C8B-B14F-4D97-AF65-F5344CB8AC3E}">
        <p14:creationId xmlns:p14="http://schemas.microsoft.com/office/powerpoint/2010/main" val="264431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pPr lvl="0"/>
            <a:r>
              <a:rPr lang="en-US" sz="1800" dirty="0">
                <a:latin typeface="Garamond" pitchFamily="18" charset="0"/>
              </a:rPr>
              <a:t>Are listed in the IDOA Directory of Certified Firms, on or before the proposal due date, national diversity plans are generally not accepted. The directory can be found here: </a:t>
            </a:r>
            <a:r>
              <a:rPr lang="en-US" sz="1800" dirty="0">
                <a:latin typeface="Garamond" panose="02020404030301010803" pitchFamily="18" charset="0"/>
                <a:hlinkClick r:id="rId3"/>
              </a:rPr>
              <a:t>http://</a:t>
            </a:r>
            <a:r>
              <a:rPr lang="en-US" sz="1800" dirty="0" smtClean="0">
                <a:latin typeface="Garamond" panose="02020404030301010803" pitchFamily="18" charset="0"/>
                <a:hlinkClick r:id="rId3"/>
              </a:rPr>
              <a:t>www.in.gov/idoa/mwbe/2743.htm</a:t>
            </a:r>
            <a:r>
              <a:rPr lang="en-US" sz="1800" dirty="0" smtClean="0">
                <a:latin typeface="Garamond" panose="02020404030301010803" pitchFamily="18" charset="0"/>
              </a:rPr>
              <a:t> </a:t>
            </a:r>
          </a:p>
          <a:p>
            <a:r>
              <a:rPr lang="en-US" sz="1800" b="1" dirty="0">
                <a:latin typeface="Garamond" pitchFamily="18" charset="0"/>
              </a:rPr>
              <a:t>Serve 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226348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Minority and Women’s Business Enterprises</a:t>
            </a: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pPr lvl="0"/>
            <a:r>
              <a:rPr lang="en-US" sz="1800" dirty="0" smtClean="0">
                <a:latin typeface="Garamond" panose="02020404030301010803" pitchFamily="18" charset="0"/>
              </a:rPr>
              <a:t>Subcontractors’ MBE/WBE </a:t>
            </a:r>
            <a:r>
              <a:rPr lang="en-US" sz="1800" dirty="0">
                <a:latin typeface="Garamond" panose="02020404030301010803" pitchFamily="18" charset="0"/>
              </a:rPr>
              <a:t>Certification </a:t>
            </a:r>
            <a:r>
              <a:rPr lang="en-US" sz="1800" dirty="0" smtClean="0">
                <a:latin typeface="Garamond" panose="02020404030301010803" pitchFamily="18" charset="0"/>
              </a:rPr>
              <a:t>Letter, </a:t>
            </a:r>
            <a:r>
              <a:rPr lang="en-US" sz="1800" dirty="0">
                <a:latin typeface="Garamond" panose="02020404030301010803" pitchFamily="18" charset="0"/>
              </a:rPr>
              <a:t>provided by IDOA,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a:t>
            </a:r>
            <a:r>
              <a:rPr lang="en-US" sz="1800" dirty="0" smtClean="0">
                <a:latin typeface="Garamond" panose="02020404030301010803" pitchFamily="18" charset="0"/>
              </a:rPr>
              <a:t>MBE or WBE (</a:t>
            </a:r>
            <a:r>
              <a:rPr lang="en-US" sz="1800" dirty="0">
                <a:latin typeface="Garamond" panose="02020404030301010803" pitchFamily="18" charset="0"/>
              </a:rPr>
              <a:t>see section 1.22)</a:t>
            </a:r>
          </a:p>
          <a:p>
            <a:pPr lvl="0"/>
            <a:r>
              <a:rPr lang="en-US" sz="1800" dirty="0" smtClean="0">
                <a:latin typeface="Garamond" panose="02020404030301010803" pitchFamily="18" charset="0"/>
              </a:rPr>
              <a:t>Pursuant to </a:t>
            </a:r>
            <a:r>
              <a:rPr lang="en-US" sz="1800" dirty="0">
                <a:latin typeface="Garamond" panose="02020404030301010803" pitchFamily="18" charset="0"/>
              </a:rPr>
              <a:t>25 IAC 5-6-2(b)(</a:t>
            </a:r>
            <a:r>
              <a:rPr lang="en-US" sz="1800" dirty="0" smtClean="0">
                <a:latin typeface="Garamond" panose="02020404030301010803" pitchFamily="18" charset="0"/>
              </a:rPr>
              <a:t>d), a </a:t>
            </a:r>
            <a:r>
              <a:rPr lang="en-US" sz="1800" dirty="0">
                <a:latin typeface="Garamond" panose="02020404030301010803" pitchFamily="18" charset="0"/>
              </a:rPr>
              <a:t>Prime Contractor who is </a:t>
            </a:r>
            <a:r>
              <a:rPr lang="en-US" sz="1800" dirty="0" smtClean="0">
                <a:latin typeface="Garamond" panose="02020404030301010803" pitchFamily="18" charset="0"/>
              </a:rPr>
              <a:t>a </a:t>
            </a:r>
            <a:r>
              <a:rPr lang="en-US" sz="1800" dirty="0">
                <a:latin typeface="Garamond" panose="02020404030301010803" pitchFamily="18" charset="0"/>
              </a:rPr>
              <a:t>MBE or WBE must meet subcontractor goals by using other listed certified firms.  Certified Prime Contractors cannot count their own workforce or companies to meet this requirement</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41061765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 xmlns:a16="http://schemas.microsoft.com/office/drawing/2014/main" id="{B0EC326A-05C6-4819-AD28-1DE045F2EBCE}"/>
              </a:ext>
            </a:extLst>
          </p:cNvPr>
          <p:cNvSpPr>
            <a:spLocks noGrp="1"/>
          </p:cNvSpPr>
          <p:nvPr>
            <p:ph type="sldNum" sz="quarter" idx="12"/>
          </p:nvPr>
        </p:nvSpPr>
        <p:spPr/>
        <p:txBody>
          <a:bodyPr/>
          <a:lstStyle/>
          <a:p>
            <a:fld id="{97FBE726-DBFE-42C8-9E3A-ACED5DC5B2D0}" type="slidenum">
              <a:rPr lang="en-US" smtClean="0"/>
              <a:pPr/>
              <a:t>18</a:t>
            </a:fld>
            <a:endParaRPr lang="en-US" dirty="0"/>
          </a:p>
        </p:txBody>
      </p:sp>
      <p:pic>
        <p:nvPicPr>
          <p:cNvPr id="2" name="Picture 1"/>
          <p:cNvPicPr>
            <a:picLocks noChangeAspect="1"/>
          </p:cNvPicPr>
          <p:nvPr/>
        </p:nvPicPr>
        <p:blipFill>
          <a:blip r:embed="rId3"/>
          <a:stretch>
            <a:fillRect/>
          </a:stretch>
        </p:blipFill>
        <p:spPr>
          <a:xfrm>
            <a:off x="2363547" y="92135"/>
            <a:ext cx="4733925" cy="6115050"/>
          </a:xfrm>
          <a:prstGeom prst="rect">
            <a:avLst/>
          </a:prstGeom>
        </p:spPr>
      </p:pic>
    </p:spTree>
    <p:extLst>
      <p:ext uri="{BB962C8B-B14F-4D97-AF65-F5344CB8AC3E}">
        <p14:creationId xmlns:p14="http://schemas.microsoft.com/office/powerpoint/2010/main" val="2323377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28668" y="1213884"/>
            <a:ext cx="8161488" cy="4155278"/>
          </a:xfrm>
          <a:prstGeom prst="rect">
            <a:avLst/>
          </a:prstGeom>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114062"/>
            <a:ext cx="8229600" cy="1143000"/>
          </a:xfrm>
        </p:spPr>
        <p:txBody>
          <a:bodyPr>
            <a:noAutofit/>
          </a:bodyPr>
          <a:lstStyle/>
          <a:p>
            <a:pPr eaLnBrk="1" hangingPunct="1"/>
            <a:r>
              <a:rPr lang="en-US" sz="3200" b="1" dirty="0">
                <a:latin typeface="Garamond" pitchFamily="18" charset="0"/>
              </a:rPr>
              <a:t>Minority and Women’s Business Enterprises</a:t>
            </a:r>
          </a:p>
        </p:txBody>
      </p:sp>
      <p:sp>
        <p:nvSpPr>
          <p:cNvPr id="7" name="Right Arrow 6"/>
          <p:cNvSpPr/>
          <p:nvPr/>
        </p:nvSpPr>
        <p:spPr>
          <a:xfrm>
            <a:off x="303423" y="22860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153400" y="4302362"/>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304800" y="26670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303423" y="440756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303423"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3" name="Slide Number Placeholder 2">
            <a:extLst>
              <a:ext uri="{FF2B5EF4-FFF2-40B4-BE49-F238E27FC236}">
                <a16:creationId xmlns="" xmlns:a16="http://schemas.microsoft.com/office/drawing/2014/main" id="{67055E67-D1F3-408C-898A-88B0B15E595C}"/>
              </a:ext>
            </a:extLst>
          </p:cNvPr>
          <p:cNvSpPr>
            <a:spLocks noGrp="1"/>
          </p:cNvSpPr>
          <p:nvPr>
            <p:ph type="sldNum" sz="quarter" idx="12"/>
          </p:nvPr>
        </p:nvSpPr>
        <p:spPr/>
        <p:txBody>
          <a:bodyPr/>
          <a:lstStyle/>
          <a:p>
            <a:fld id="{97FBE726-DBFE-42C8-9E3A-ACED5DC5B2D0}" type="slidenum">
              <a:rPr lang="en-US" smtClean="0"/>
              <a:pPr/>
              <a:t>19</a:t>
            </a:fld>
            <a:endParaRPr lang="en-US" dirty="0"/>
          </a:p>
        </p:txBody>
      </p:sp>
    </p:spTree>
    <p:extLst>
      <p:ext uri="{BB962C8B-B14F-4D97-AF65-F5344CB8AC3E}">
        <p14:creationId xmlns:p14="http://schemas.microsoft.com/office/powerpoint/2010/main" val="4246285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Agenda</a:t>
            </a:r>
          </a:p>
        </p:txBody>
      </p:sp>
      <p:sp>
        <p:nvSpPr>
          <p:cNvPr id="7" name="Rectangle 3"/>
          <p:cNvSpPr>
            <a:spLocks noGrp="1" noChangeArrowheads="1"/>
          </p:cNvSpPr>
          <p:nvPr>
            <p:ph idx="1"/>
          </p:nvPr>
        </p:nvSpPr>
        <p:spPr>
          <a:xfrm>
            <a:off x="419100" y="1295400"/>
            <a:ext cx="8305800" cy="4525963"/>
          </a:xfrm>
        </p:spPr>
        <p:txBody>
          <a:bodyPr>
            <a:normAutofit fontScale="92500" lnSpcReduction="20000"/>
          </a:bodyPr>
          <a:lstStyle/>
          <a:p>
            <a:pPr eaLnBrk="1" hangingPunct="1"/>
            <a:r>
              <a:rPr lang="en-US" sz="2800" dirty="0">
                <a:latin typeface="Garamond" pitchFamily="18" charset="0"/>
              </a:rPr>
              <a:t>General Information</a:t>
            </a:r>
          </a:p>
          <a:p>
            <a:pPr eaLnBrk="1" hangingPunct="1"/>
            <a:r>
              <a:rPr lang="en-US" sz="2800" dirty="0">
                <a:latin typeface="Garamond" pitchFamily="18" charset="0"/>
              </a:rPr>
              <a:t>Purpose of RFP</a:t>
            </a:r>
          </a:p>
          <a:p>
            <a:pPr eaLnBrk="1" hangingPunct="1"/>
            <a:r>
              <a:rPr lang="en-US" sz="2800" dirty="0">
                <a:latin typeface="Garamond" pitchFamily="18" charset="0"/>
              </a:rPr>
              <a:t>Term of the Contract</a:t>
            </a:r>
          </a:p>
          <a:p>
            <a:pPr eaLnBrk="1" hangingPunct="1"/>
            <a:r>
              <a:rPr lang="en-US" sz="2800" dirty="0">
                <a:latin typeface="Garamond" pitchFamily="18" charset="0"/>
              </a:rPr>
              <a:t>Key Dates</a:t>
            </a:r>
          </a:p>
          <a:p>
            <a:r>
              <a:rPr lang="en-US" sz="2800" dirty="0" smtClean="0">
                <a:latin typeface="Garamond" pitchFamily="18" charset="0"/>
              </a:rPr>
              <a:t>Scope </a:t>
            </a:r>
            <a:r>
              <a:rPr lang="en-US" sz="2800" dirty="0">
                <a:latin typeface="Garamond" pitchFamily="18" charset="0"/>
              </a:rPr>
              <a:t>of Work</a:t>
            </a:r>
          </a:p>
          <a:p>
            <a:r>
              <a:rPr lang="en-US" sz="2800" dirty="0">
                <a:latin typeface="Garamond" pitchFamily="18" charset="0"/>
              </a:rPr>
              <a:t>Business Proposal, Technical Proposal, Cost </a:t>
            </a:r>
            <a:r>
              <a:rPr lang="en-US" sz="2800" dirty="0" smtClean="0">
                <a:latin typeface="Garamond" pitchFamily="18" charset="0"/>
              </a:rPr>
              <a:t>Proposal </a:t>
            </a:r>
          </a:p>
          <a:p>
            <a:r>
              <a:rPr lang="en-US" sz="2800" dirty="0" smtClean="0">
                <a:latin typeface="Garamond" pitchFamily="18" charset="0"/>
              </a:rPr>
              <a:t>Proposal </a:t>
            </a:r>
            <a:r>
              <a:rPr lang="en-US" sz="2800" dirty="0">
                <a:latin typeface="Garamond" pitchFamily="18" charset="0"/>
              </a:rPr>
              <a:t>Preparation &amp; Evaluation</a:t>
            </a:r>
          </a:p>
          <a:p>
            <a:r>
              <a:rPr lang="en-US" sz="2800" dirty="0">
                <a:latin typeface="Garamond" pitchFamily="18" charset="0"/>
              </a:rPr>
              <a:t>Minority and Women’s Business Enterprises (M/WBE</a:t>
            </a:r>
            <a:r>
              <a:rPr lang="en-US" sz="2800" dirty="0" smtClean="0">
                <a:latin typeface="Garamond" pitchFamily="18" charset="0"/>
              </a:rPr>
              <a:t>)</a:t>
            </a:r>
          </a:p>
          <a:p>
            <a:r>
              <a:rPr lang="en-US" sz="2800" dirty="0" smtClean="0">
                <a:latin typeface="Garamond" pitchFamily="18" charset="0"/>
              </a:rPr>
              <a:t>Indiana Veteran’s Business Enterprise (IVOSB)</a:t>
            </a:r>
            <a:endParaRPr lang="en-US" sz="2800" dirty="0">
              <a:latin typeface="Garamond" pitchFamily="18" charset="0"/>
            </a:endParaRPr>
          </a:p>
          <a:p>
            <a:pPr eaLnBrk="1" hangingPunct="1"/>
            <a:r>
              <a:rPr lang="en-US" sz="2800" dirty="0" smtClean="0">
                <a:latin typeface="Garamond" pitchFamily="18" charset="0"/>
              </a:rPr>
              <a:t>Additional </a:t>
            </a:r>
            <a:r>
              <a:rPr lang="en-US" sz="2800" dirty="0">
                <a:latin typeface="Garamond" pitchFamily="18" charset="0"/>
              </a:rPr>
              <a:t>Information</a:t>
            </a:r>
          </a:p>
          <a:p>
            <a:pPr eaLnBrk="1" hangingPunct="1"/>
            <a:r>
              <a:rPr lang="en-US" sz="2800" dirty="0">
                <a:latin typeface="Garamond" pitchFamily="18" charset="0"/>
              </a:rPr>
              <a:t>Question and Answer Session</a:t>
            </a:r>
          </a:p>
          <a:p>
            <a:pPr eaLnBrk="1" hangingPunct="1">
              <a:buFontTx/>
              <a:buNone/>
            </a:pPr>
            <a:endParaRPr lang="en-US" sz="2800" dirty="0">
              <a:latin typeface="Garamond" pitchFamily="18" charset="0"/>
            </a:endParaRPr>
          </a:p>
        </p:txBody>
      </p:sp>
      <p:sp>
        <p:nvSpPr>
          <p:cNvPr id="3" name="Slide Number Placeholder 2">
            <a:extLst>
              <a:ext uri="{FF2B5EF4-FFF2-40B4-BE49-F238E27FC236}">
                <a16:creationId xmlns="" xmlns:a16="http://schemas.microsoft.com/office/drawing/2014/main" id="{4FF1DBD0-CCC1-4699-B367-BCF2BBF0DFDE}"/>
              </a:ext>
            </a:extLst>
          </p:cNvPr>
          <p:cNvSpPr>
            <a:spLocks noGrp="1"/>
          </p:cNvSpPr>
          <p:nvPr>
            <p:ph type="sldNum" sz="quarter" idx="12"/>
          </p:nvPr>
        </p:nvSpPr>
        <p:spPr/>
        <p:txBody>
          <a:bodyPr/>
          <a:lstStyle/>
          <a:p>
            <a:fld id="{97FBE726-DBFE-42C8-9E3A-ACED5DC5B2D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457200" y="114300"/>
            <a:ext cx="8229600" cy="1143000"/>
          </a:xfrm>
        </p:spPr>
        <p:txBody>
          <a:bodyPr>
            <a:noAutofit/>
          </a:bodyPr>
          <a:lstStyle/>
          <a:p>
            <a:r>
              <a:rPr lang="en-US" sz="3200" b="1" dirty="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latin typeface="Garamond" pitchFamily="18" charset="0"/>
              </a:rPr>
              <a:t>Effective </a:t>
            </a:r>
            <a:r>
              <a:rPr lang="en-US" sz="1800" b="1" dirty="0" smtClean="0">
                <a:latin typeface="Garamond" pitchFamily="18" charset="0"/>
              </a:rPr>
              <a:t>August 2014</a:t>
            </a:r>
            <a:r>
              <a:rPr lang="en-US" sz="1800" b="1" dirty="0">
                <a:latin typeface="Garamond" pitchFamily="18" charset="0"/>
              </a:rPr>
              <a:t>, a new MWBE scoring methodology will be utilized for all RFP’s released</a:t>
            </a:r>
          </a:p>
          <a:p>
            <a:pPr marL="115888" indent="-115888"/>
            <a:r>
              <a:rPr lang="en-US" sz="1800" b="1" dirty="0">
                <a:latin typeface="Garamond" pitchFamily="18" charset="0"/>
              </a:rPr>
              <a:t>New Process</a:t>
            </a:r>
            <a:r>
              <a:rPr lang="en-US" sz="1800" dirty="0">
                <a:latin typeface="Garamond" pitchFamily="18" charset="0"/>
              </a:rPr>
              <a:t> </a:t>
            </a:r>
            <a:r>
              <a:rPr lang="en-US" sz="1600" dirty="0">
                <a:latin typeface="Garamond" pitchFamily="18" charset="0"/>
              </a:rPr>
              <a:t>- MWBE scoring is conducted based on 10 points plus a possible 2 bonus points scale</a:t>
            </a:r>
          </a:p>
          <a:p>
            <a:pPr marL="346075" lvl="1" indent="-111125">
              <a:buFont typeface="Arial" pitchFamily="34" charset="0"/>
              <a:buChar char="-"/>
            </a:pPr>
            <a:r>
              <a:rPr lang="en-US" sz="1600" dirty="0">
                <a:latin typeface="Garamond" pitchFamily="18" charset="0"/>
              </a:rPr>
              <a:t>MBE: Possible 5 points + 1 bonus point</a:t>
            </a:r>
          </a:p>
          <a:p>
            <a:pPr marL="346075" lvl="1" indent="-111125">
              <a:buFont typeface="Arial" pitchFamily="34" charset="0"/>
              <a:buChar char="-"/>
            </a:pPr>
            <a:r>
              <a:rPr lang="en-US" sz="1600" dirty="0">
                <a:latin typeface="Garamond" pitchFamily="18" charset="0"/>
              </a:rPr>
              <a:t>WBE: Possible 5 points + 1 bonus Point</a:t>
            </a:r>
          </a:p>
          <a:p>
            <a:pPr marL="115888" indent="-115888"/>
            <a:r>
              <a:rPr lang="en-US" sz="1800" b="1" dirty="0">
                <a:latin typeface="Garamond" pitchFamily="18" charset="0"/>
              </a:rPr>
              <a:t>Professional Services Scoring Methodology:</a:t>
            </a:r>
          </a:p>
          <a:p>
            <a:pPr marL="346075" lvl="1" indent="-114300">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r>
              <a:rPr lang="en-US" sz="1600" dirty="0">
                <a:latin typeface="Garamond" pitchFamily="18" charset="0"/>
              </a:rPr>
              <a:t/>
            </a:r>
            <a:br>
              <a:rPr lang="en-US" sz="1600" dirty="0">
                <a:latin typeface="Garamond" pitchFamily="18" charset="0"/>
              </a:rPr>
            </a:br>
            <a:endParaRPr lang="en-US" sz="1600" dirty="0">
              <a:latin typeface="Garamond" pitchFamily="18" charset="0"/>
            </a:endParaRPr>
          </a:p>
          <a:p>
            <a:pPr marL="346075" lvl="1" indent="-114300">
              <a:buFont typeface="Calibri" pitchFamily="34" charset="0"/>
              <a:buChar char="-"/>
            </a:pPr>
            <a:r>
              <a:rPr lang="en-US" sz="1600" dirty="0">
                <a:latin typeface="Garamond" pitchFamily="18" charset="0"/>
              </a:rPr>
              <a:t>Fractional percentages will be rounded up or down to the nearest whole percentage</a:t>
            </a:r>
          </a:p>
          <a:p>
            <a:pPr marL="346075" lvl="1" indent="-114300">
              <a:buFont typeface="Calibri" pitchFamily="34" charset="0"/>
              <a:buChar char="-"/>
            </a:pPr>
            <a:r>
              <a:rPr lang="en-US" sz="1600" dirty="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 xmlns:a16="http://schemas.microsoft.com/office/drawing/2014/main" val="20000"/>
                    </a:ext>
                  </a:extLst>
                </a:gridCol>
                <a:gridCol w="499270">
                  <a:extLst>
                    <a:ext uri="{9D8B030D-6E8A-4147-A177-3AD203B41FA5}">
                      <a16:colId xmlns="" xmlns:a16="http://schemas.microsoft.com/office/drawing/2014/main" val="20001"/>
                    </a:ext>
                  </a:extLst>
                </a:gridCol>
                <a:gridCol w="499270">
                  <a:extLst>
                    <a:ext uri="{9D8B030D-6E8A-4147-A177-3AD203B41FA5}">
                      <a16:colId xmlns="" xmlns:a16="http://schemas.microsoft.com/office/drawing/2014/main" val="20002"/>
                    </a:ext>
                  </a:extLst>
                </a:gridCol>
                <a:gridCol w="594147">
                  <a:extLst>
                    <a:ext uri="{9D8B030D-6E8A-4147-A177-3AD203B41FA5}">
                      <a16:colId xmlns="" xmlns:a16="http://schemas.microsoft.com/office/drawing/2014/main" val="20003"/>
                    </a:ext>
                  </a:extLst>
                </a:gridCol>
                <a:gridCol w="592591">
                  <a:extLst>
                    <a:ext uri="{9D8B030D-6E8A-4147-A177-3AD203B41FA5}">
                      <a16:colId xmlns="" xmlns:a16="http://schemas.microsoft.com/office/drawing/2014/main" val="20004"/>
                    </a:ext>
                  </a:extLst>
                </a:gridCol>
                <a:gridCol w="499270">
                  <a:extLst>
                    <a:ext uri="{9D8B030D-6E8A-4147-A177-3AD203B41FA5}">
                      <a16:colId xmlns="" xmlns:a16="http://schemas.microsoft.com/office/drawing/2014/main" val="20005"/>
                    </a:ext>
                  </a:extLst>
                </a:gridCol>
                <a:gridCol w="499270">
                  <a:extLst>
                    <a:ext uri="{9D8B030D-6E8A-4147-A177-3AD203B41FA5}">
                      <a16:colId xmlns="" xmlns:a16="http://schemas.microsoft.com/office/drawing/2014/main" val="20006"/>
                    </a:ext>
                  </a:extLst>
                </a:gridCol>
                <a:gridCol w="499270">
                  <a:extLst>
                    <a:ext uri="{9D8B030D-6E8A-4147-A177-3AD203B41FA5}">
                      <a16:colId xmlns="" xmlns:a16="http://schemas.microsoft.com/office/drawing/2014/main" val="20007"/>
                    </a:ext>
                  </a:extLst>
                </a:gridCol>
                <a:gridCol w="594147">
                  <a:extLst>
                    <a:ext uri="{9D8B030D-6E8A-4147-A177-3AD203B41FA5}">
                      <a16:colId xmlns="" xmlns:a16="http://schemas.microsoft.com/office/drawing/2014/main"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sp>
        <p:nvSpPr>
          <p:cNvPr id="3" name="Slide Number Placeholder 2">
            <a:extLst>
              <a:ext uri="{FF2B5EF4-FFF2-40B4-BE49-F238E27FC236}">
                <a16:creationId xmlns="" xmlns:a16="http://schemas.microsoft.com/office/drawing/2014/main" id="{21B25834-807B-4967-AC04-E50E68CF80E6}"/>
              </a:ext>
            </a:extLst>
          </p:cNvPr>
          <p:cNvSpPr>
            <a:spLocks noGrp="1"/>
          </p:cNvSpPr>
          <p:nvPr>
            <p:ph type="sldNum" sz="quarter" idx="12"/>
          </p:nvPr>
        </p:nvSpPr>
        <p:spPr/>
        <p:txBody>
          <a:bodyPr/>
          <a:lstStyle/>
          <a:p>
            <a:fld id="{97FBE726-DBFE-42C8-9E3A-ACED5DC5B2D0}" type="slidenum">
              <a:rPr lang="en-US" smtClean="0"/>
              <a:pPr/>
              <a:t>20</a:t>
            </a:fld>
            <a:endParaRPr lang="en-US" dirty="0"/>
          </a:p>
        </p:txBody>
      </p:sp>
    </p:spTree>
    <p:extLst>
      <p:ext uri="{BB962C8B-B14F-4D97-AF65-F5344CB8AC3E}">
        <p14:creationId xmlns:p14="http://schemas.microsoft.com/office/powerpoint/2010/main" val="2784134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Autofit/>
          </a:bodyPr>
          <a:lstStyle/>
          <a:p>
            <a:r>
              <a:rPr lang="en-US" sz="3600" b="1" dirty="0">
                <a:latin typeface="Garamond" pitchFamily="18" charset="0"/>
              </a:rPr>
              <a:t>Indiana Veteran Owned Small Business</a:t>
            </a:r>
          </a:p>
        </p:txBody>
      </p:sp>
      <p:sp>
        <p:nvSpPr>
          <p:cNvPr id="7" name="Rectangle 3"/>
          <p:cNvSpPr>
            <a:spLocks noGrp="1" noChangeArrowheads="1"/>
          </p:cNvSpPr>
          <p:nvPr>
            <p:ph idx="1"/>
          </p:nvPr>
        </p:nvSpPr>
        <p:spPr/>
        <p:txBody>
          <a:bodyPr/>
          <a:lstStyle/>
          <a:p>
            <a:pPr marL="0" indent="0">
              <a:buNone/>
            </a:pPr>
            <a:r>
              <a:rPr lang="en-US" altLang="en-US" sz="1800" b="1" dirty="0">
                <a:latin typeface="Garamond" pitchFamily="18" charset="0"/>
              </a:rPr>
              <a:t>Contact Information</a:t>
            </a:r>
          </a:p>
          <a:p>
            <a:pPr lvl="1"/>
            <a:r>
              <a:rPr lang="en-US" altLang="en-US" sz="1800" dirty="0">
                <a:latin typeface="Garamond" panose="02020404030301010803" pitchFamily="18" charset="0"/>
              </a:rPr>
              <a:t>Phone: </a:t>
            </a:r>
            <a:r>
              <a:rPr lang="en-US" altLang="en-US" sz="1800" dirty="0" smtClean="0">
                <a:latin typeface="Garamond" panose="02020404030301010803" pitchFamily="18" charset="0"/>
              </a:rPr>
              <a:t>317-232-3061</a:t>
            </a:r>
          </a:p>
          <a:p>
            <a:pPr lvl="1"/>
            <a:r>
              <a:rPr lang="en-US" altLang="en-US" sz="1800" dirty="0" smtClean="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Indianaveteranspreference@idoa.in.gov</a:t>
            </a:r>
            <a:endParaRPr lang="en-US" altLang="en-US" sz="1800" dirty="0">
              <a:latin typeface="Garamond" panose="02020404030301010803" pitchFamily="18" charset="0"/>
            </a:endParaRPr>
          </a:p>
          <a:p>
            <a:pPr lvl="1"/>
            <a:r>
              <a:rPr lang="en-US" altLang="en-US" sz="1800" dirty="0" smtClean="0">
                <a:latin typeface="Garamond" panose="02020404030301010803" pitchFamily="18" charset="0"/>
              </a:rPr>
              <a:t>Web</a:t>
            </a:r>
            <a:r>
              <a:rPr lang="en-US" altLang="en-US" sz="1800" dirty="0">
                <a:latin typeface="Garamond" panose="02020404030301010803" pitchFamily="18" charset="0"/>
              </a:rPr>
              <a:t>: </a:t>
            </a:r>
            <a:r>
              <a:rPr lang="en-US" altLang="en-US" sz="1800" dirty="0">
                <a:latin typeface="Garamond" panose="02020404030301010803" pitchFamily="18" charset="0"/>
                <a:hlinkClick r:id="rId4"/>
              </a:rPr>
              <a:t>www.in.gov/idoa/2862.htm </a:t>
            </a:r>
            <a:r>
              <a:rPr lang="en-US" altLang="en-US" sz="1800" dirty="0">
                <a:latin typeface="Garamond" panose="02020404030301010803" pitchFamily="18" charset="0"/>
              </a:rPr>
              <a:t/>
            </a:r>
            <a:br>
              <a:rPr lang="en-US" altLang="en-US" sz="1800" dirty="0">
                <a:latin typeface="Garamond" panose="02020404030301010803" pitchFamily="18" charset="0"/>
              </a:rPr>
            </a:br>
            <a:endParaRPr lang="en-US" altLang="en-US" sz="1800" dirty="0">
              <a:latin typeface="Garamond" panose="02020404030301010803" pitchFamily="18" charset="0"/>
            </a:endParaRPr>
          </a:p>
          <a:p>
            <a:pPr marL="0" indent="0" eaLnBrk="1" hangingPunct="1">
              <a:buNone/>
            </a:pPr>
            <a:r>
              <a:rPr lang="en-US" sz="1800" b="1" dirty="0" smtClean="0">
                <a:latin typeface="Garamond" pitchFamily="18" charset="0"/>
              </a:rPr>
              <a:t>Complete </a:t>
            </a:r>
            <a:r>
              <a:rPr lang="en-US" sz="1800" b="1" dirty="0">
                <a:latin typeface="Garamond" pitchFamily="18" charset="0"/>
              </a:rPr>
              <a:t>Attachment A1, IVOSB Form</a:t>
            </a:r>
          </a:p>
          <a:p>
            <a:pPr lvl="1"/>
            <a:r>
              <a:rPr lang="en-US" sz="1800" dirty="0" smtClean="0">
                <a:latin typeface="Garamond" panose="02020404030301010803" pitchFamily="18" charset="0"/>
              </a:rPr>
              <a:t>Include </a:t>
            </a:r>
            <a:r>
              <a:rPr lang="en-US" sz="1800" dirty="0">
                <a:latin typeface="Garamond" panose="02020404030301010803" pitchFamily="18" charset="0"/>
              </a:rPr>
              <a:t>sub-contractor letters of </a:t>
            </a:r>
            <a:r>
              <a:rPr lang="en-US" sz="1800" dirty="0" smtClean="0">
                <a:latin typeface="Garamond" panose="02020404030301010803" pitchFamily="18" charset="0"/>
              </a:rPr>
              <a:t>commitment</a:t>
            </a:r>
          </a:p>
          <a:p>
            <a:pPr marL="457200" lvl="1" indent="0">
              <a:buNone/>
            </a:pPr>
            <a:r>
              <a:rPr lang="en-US" sz="1800" dirty="0" smtClean="0">
                <a:latin typeface="Garamond" panose="02020404030301010803" pitchFamily="18" charset="0"/>
              </a:rPr>
              <a:t> </a:t>
            </a:r>
            <a:endParaRPr lang="en-US" sz="1800" dirty="0">
              <a:latin typeface="Garamond" panose="02020404030301010803" pitchFamily="18" charset="0"/>
            </a:endParaRPr>
          </a:p>
          <a:p>
            <a:pPr marL="0" indent="0" eaLnBrk="1" hangingPunct="1">
              <a:buNone/>
            </a:pPr>
            <a:r>
              <a:rPr lang="en-US" sz="1800" b="1" dirty="0">
                <a:latin typeface="Garamond" pitchFamily="18" charset="0"/>
              </a:rPr>
              <a:t>Goals for Proposal</a:t>
            </a:r>
          </a:p>
          <a:p>
            <a:pPr lvl="1"/>
            <a:r>
              <a:rPr lang="en-US" sz="1800" dirty="0">
                <a:latin typeface="Garamond" panose="02020404030301010803" pitchFamily="18" charset="0"/>
              </a:rPr>
              <a:t>3% </a:t>
            </a:r>
            <a:r>
              <a:rPr lang="en-US" sz="1800" dirty="0" smtClean="0">
                <a:latin typeface="Garamond" panose="02020404030301010803" pitchFamily="18" charset="0"/>
              </a:rPr>
              <a:t>Indiana Veteran Owned Small Business</a:t>
            </a:r>
            <a:endParaRPr lang="en-US" sz="1800" dirty="0">
              <a:latin typeface="Garamond" panose="02020404030301010803" pitchFamily="18" charset="0"/>
            </a:endParaRPr>
          </a:p>
          <a:p>
            <a:pPr lvl="1" eaLnBrk="1" hangingPunct="1"/>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49C6899A-5FAF-4DA5-8F43-2DB4009B5ABA}"/>
              </a:ext>
            </a:extLst>
          </p:cNvPr>
          <p:cNvSpPr>
            <a:spLocks noGrp="1"/>
          </p:cNvSpPr>
          <p:nvPr>
            <p:ph type="sldNum" sz="quarter" idx="12"/>
          </p:nvPr>
        </p:nvSpPr>
        <p:spPr/>
        <p:txBody>
          <a:bodyPr/>
          <a:lstStyle/>
          <a:p>
            <a:fld id="{97FBE726-DBFE-42C8-9E3A-ACED5DC5B2D0}" type="slidenum">
              <a:rPr lang="en-US" smtClean="0"/>
              <a:pPr/>
              <a:t>21</a:t>
            </a:fld>
            <a:endParaRPr lang="en-US" dirty="0"/>
          </a:p>
        </p:txBody>
      </p:sp>
    </p:spTree>
    <p:extLst>
      <p:ext uri="{BB962C8B-B14F-4D97-AF65-F5344CB8AC3E}">
        <p14:creationId xmlns:p14="http://schemas.microsoft.com/office/powerpoint/2010/main" val="30332072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4" name="Picture 3"/>
          <p:cNvPicPr>
            <a:picLocks noChangeAspect="1"/>
          </p:cNvPicPr>
          <p:nvPr/>
        </p:nvPicPr>
        <p:blipFill>
          <a:blip r:embed="rId3"/>
          <a:stretch>
            <a:fillRect/>
          </a:stretch>
        </p:blipFill>
        <p:spPr>
          <a:xfrm>
            <a:off x="2437977" y="6172201"/>
            <a:ext cx="4877223" cy="396274"/>
          </a:xfrm>
          <a:prstGeom prst="rect">
            <a:avLst/>
          </a:prstGeom>
        </p:spPr>
      </p:pic>
      <p:sp>
        <p:nvSpPr>
          <p:cNvPr id="3" name="Slide Number Placeholder 2">
            <a:extLst>
              <a:ext uri="{FF2B5EF4-FFF2-40B4-BE49-F238E27FC236}">
                <a16:creationId xmlns:a16="http://schemas.microsoft.com/office/drawing/2014/main" xmlns="" id="{C7CD5458-5275-4899-80A6-3F9E8E26B61D}"/>
              </a:ext>
            </a:extLst>
          </p:cNvPr>
          <p:cNvSpPr>
            <a:spLocks noGrp="1"/>
          </p:cNvSpPr>
          <p:nvPr>
            <p:ph type="sldNum" sz="quarter" idx="12"/>
          </p:nvPr>
        </p:nvSpPr>
        <p:spPr/>
        <p:txBody>
          <a:bodyPr/>
          <a:lstStyle/>
          <a:p>
            <a:fld id="{97FBE726-DBFE-42C8-9E3A-ACED5DC5B2D0}" type="slidenum">
              <a:rPr lang="en-US" smtClean="0"/>
              <a:pPr/>
              <a:t>22</a:t>
            </a:fld>
            <a:endParaRPr lang="en-US" dirty="0"/>
          </a:p>
        </p:txBody>
      </p:sp>
      <p:pic>
        <p:nvPicPr>
          <p:cNvPr id="6" name="Picture 5"/>
          <p:cNvPicPr>
            <a:picLocks noChangeAspect="1"/>
          </p:cNvPicPr>
          <p:nvPr/>
        </p:nvPicPr>
        <p:blipFill>
          <a:blip r:embed="rId4"/>
          <a:stretch>
            <a:fillRect/>
          </a:stretch>
        </p:blipFill>
        <p:spPr>
          <a:xfrm>
            <a:off x="2276475" y="76201"/>
            <a:ext cx="4733925" cy="6096000"/>
          </a:xfrm>
          <a:prstGeom prst="rect">
            <a:avLst/>
          </a:prstGeom>
        </p:spPr>
      </p:pic>
    </p:spTree>
    <p:extLst>
      <p:ext uri="{BB962C8B-B14F-4D97-AF65-F5344CB8AC3E}">
        <p14:creationId xmlns:p14="http://schemas.microsoft.com/office/powerpoint/2010/main" val="23310462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Indiana Veteran Owned Small </a:t>
            </a:r>
            <a:r>
              <a:rPr lang="en-US" sz="3200" b="1" dirty="0" smtClean="0">
                <a:latin typeface="Garamond" pitchFamily="18" charset="0"/>
              </a:rPr>
              <a:t>Business</a:t>
            </a:r>
            <a:endParaRPr lang="en-US" sz="3200" b="1" dirty="0">
              <a:latin typeface="Garamond" pitchFamily="18" charset="0"/>
            </a:endParaRPr>
          </a:p>
        </p:txBody>
      </p:sp>
      <p:sp>
        <p:nvSpPr>
          <p:cNvPr id="7" name="Rectangle 3"/>
          <p:cNvSpPr>
            <a:spLocks noGrp="1" noChangeArrowheads="1"/>
          </p:cNvSpPr>
          <p:nvPr>
            <p:ph idx="1"/>
          </p:nvPr>
        </p:nvSpPr>
        <p:spPr/>
        <p:txBody>
          <a:bodyPr>
            <a:noAutofit/>
          </a:bodyPr>
          <a:lstStyle/>
          <a:p>
            <a:pPr marL="0" indent="0">
              <a:buNone/>
            </a:pPr>
            <a:r>
              <a:rPr lang="en-US" sz="1800" b="1" dirty="0" smtClean="0">
                <a:latin typeface="Garamond" panose="02020404030301010803" pitchFamily="18" charset="0"/>
              </a:rPr>
              <a:t>Prime </a:t>
            </a:r>
            <a:r>
              <a:rPr lang="en-US" sz="1800" b="1" dirty="0">
                <a:latin typeface="Garamond" panose="02020404030301010803" pitchFamily="18" charset="0"/>
              </a:rPr>
              <a:t>contractors should note the following: </a:t>
            </a:r>
          </a:p>
          <a:p>
            <a:r>
              <a:rPr lang="en-US" sz="1800" dirty="0">
                <a:latin typeface="Garamond" panose="02020404030301010803" pitchFamily="18" charset="0"/>
              </a:rPr>
              <a:t>Pursuant to 25 IAC 9-4-1(c), a Prime Contractor who is an IVOSB can use their own workforce to count toward the goal</a:t>
            </a:r>
            <a:r>
              <a:rPr lang="en-US" sz="1800" dirty="0" smtClean="0">
                <a:latin typeface="Garamond" panose="02020404030301010803" pitchFamily="18" charset="0"/>
              </a:rPr>
              <a:t>.</a:t>
            </a:r>
          </a:p>
          <a:p>
            <a:r>
              <a:rPr lang="en-US" sz="1800" dirty="0">
                <a:latin typeface="Garamond" panose="02020404030301010803" pitchFamily="18" charset="0"/>
              </a:rPr>
              <a:t>IVOSB must have a Bidder ID (see section 2.3.7 - Department of Administration, Procurement Division</a:t>
            </a:r>
            <a:r>
              <a:rPr lang="en-US" sz="1800" dirty="0" smtClean="0">
                <a:latin typeface="Garamond" panose="02020404030301010803" pitchFamily="18" charset="0"/>
              </a:rPr>
              <a:t>).</a:t>
            </a:r>
            <a:endParaRPr lang="en-US" sz="1800" dirty="0">
              <a:latin typeface="Garamond" panose="02020404030301010803" pitchFamily="18" charset="0"/>
            </a:endParaRPr>
          </a:p>
          <a:p>
            <a:pPr lvl="0"/>
            <a:r>
              <a:rPr lang="en-US" sz="1800" dirty="0" smtClean="0">
                <a:latin typeface="Garamond" panose="02020404030301010803" pitchFamily="18" charset="0"/>
              </a:rPr>
              <a:t>Prime contractor and/or subcontractors’ </a:t>
            </a:r>
            <a:r>
              <a:rPr lang="en-US" sz="1800" dirty="0">
                <a:latin typeface="Garamond" panose="02020404030301010803" pitchFamily="18" charset="0"/>
              </a:rPr>
              <a:t>Certification </a:t>
            </a:r>
            <a:r>
              <a:rPr lang="en-US" sz="1800" dirty="0" smtClean="0">
                <a:latin typeface="Garamond" panose="02020404030301010803" pitchFamily="18" charset="0"/>
              </a:rPr>
              <a:t>Letter(s), </a:t>
            </a:r>
            <a:r>
              <a:rPr lang="en-US" sz="1800" dirty="0">
                <a:latin typeface="Garamond" panose="02020404030301010803" pitchFamily="18" charset="0"/>
              </a:rPr>
              <a:t>provided by IDOA or </a:t>
            </a:r>
            <a:r>
              <a:rPr lang="en-US" sz="1800" dirty="0" smtClean="0">
                <a:latin typeface="Garamond" panose="02020404030301010803" pitchFamily="18" charset="0"/>
              </a:rPr>
              <a:t>VA </a:t>
            </a:r>
            <a:r>
              <a:rPr lang="en-US" sz="1800" dirty="0">
                <a:latin typeface="Garamond" panose="02020404030301010803" pitchFamily="18" charset="0"/>
              </a:rPr>
              <a:t>OSDBU, must </a:t>
            </a:r>
            <a:r>
              <a:rPr lang="en-US" sz="1800" dirty="0" smtClean="0">
                <a:latin typeface="Garamond" panose="02020404030301010803" pitchFamily="18" charset="0"/>
              </a:rPr>
              <a:t>accompany the </a:t>
            </a:r>
            <a:r>
              <a:rPr lang="en-US" sz="1800" dirty="0">
                <a:latin typeface="Garamond" panose="02020404030301010803" pitchFamily="18" charset="0"/>
              </a:rPr>
              <a:t>proposal to show current status of certification.</a:t>
            </a:r>
          </a:p>
          <a:p>
            <a:pPr lvl="0"/>
            <a:r>
              <a:rPr lang="en-US" sz="1800" dirty="0">
                <a:latin typeface="Garamond" panose="02020404030301010803" pitchFamily="18" charset="0"/>
              </a:rPr>
              <a:t>Each firm may only serve as one classification – MBE, </a:t>
            </a:r>
            <a:r>
              <a:rPr lang="en-US" sz="1800" dirty="0" smtClean="0">
                <a:latin typeface="Garamond" panose="02020404030301010803" pitchFamily="18" charset="0"/>
              </a:rPr>
              <a:t>WBE, or IVOSB (</a:t>
            </a:r>
            <a:r>
              <a:rPr lang="en-US" sz="1800" dirty="0">
                <a:latin typeface="Garamond" panose="02020404030301010803" pitchFamily="18" charset="0"/>
              </a:rPr>
              <a:t>see section 1.22</a:t>
            </a:r>
            <a:r>
              <a:rPr lang="en-US" sz="1800" dirty="0" smtClean="0">
                <a:latin typeface="Garamond" panose="02020404030301010803" pitchFamily="18" charset="0"/>
              </a:rPr>
              <a:t>).</a:t>
            </a:r>
            <a:endParaRPr lang="en-US" sz="1800" dirty="0">
              <a:latin typeface="Garamond" panose="02020404030301010803" pitchFamily="18" charset="0"/>
            </a:endParaRP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2447802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sz="3200" b="1" dirty="0">
                <a:latin typeface="Garamond" pitchFamily="18" charset="0"/>
              </a:rPr>
              <a:t>Indiana Veteran Owned Small </a:t>
            </a:r>
            <a:r>
              <a:rPr lang="en-US" sz="3200" b="1" dirty="0" smtClean="0">
                <a:latin typeface="Garamond" pitchFamily="18" charset="0"/>
              </a:rPr>
              <a:t>Business</a:t>
            </a:r>
            <a:endParaRPr lang="en-US" sz="3200" b="1" dirty="0">
              <a:latin typeface="Garamond" pitchFamily="18" charset="0"/>
            </a:endParaRPr>
          </a:p>
        </p:txBody>
      </p:sp>
      <p:sp>
        <p:nvSpPr>
          <p:cNvPr id="7" name="Rectangle 3"/>
          <p:cNvSpPr>
            <a:spLocks noGrp="1" noChangeArrowheads="1"/>
          </p:cNvSpPr>
          <p:nvPr>
            <p:ph idx="1"/>
          </p:nvPr>
        </p:nvSpPr>
        <p:spPr/>
        <p:txBody>
          <a:bodyPr>
            <a:noAutofit/>
          </a:bodyPr>
          <a:lstStyle/>
          <a:p>
            <a:pPr marL="0" indent="0">
              <a:lnSpc>
                <a:spcPct val="110000"/>
              </a:lnSpc>
              <a:buNone/>
              <a:defRPr/>
            </a:pPr>
            <a:r>
              <a:rPr lang="en-US" sz="1800" b="1" dirty="0">
                <a:latin typeface="Garamond" pitchFamily="18" charset="0"/>
              </a:rPr>
              <a:t>Prime contractors must ensure that the proposed subcontractors meet the following criteria:</a:t>
            </a:r>
          </a:p>
          <a:p>
            <a:r>
              <a:rPr lang="en-US" sz="1800" dirty="0" smtClean="0">
                <a:latin typeface="Garamond" pitchFamily="18" charset="0"/>
              </a:rPr>
              <a:t>Must </a:t>
            </a:r>
            <a:r>
              <a:rPr lang="en-US" sz="1800" dirty="0">
                <a:latin typeface="Garamond" pitchFamily="18" charset="0"/>
              </a:rPr>
              <a:t>be listed on Federal Center for Veterans Business Enterprise </a:t>
            </a:r>
            <a:r>
              <a:rPr lang="en-US" sz="1800" dirty="0" smtClean="0">
                <a:latin typeface="Garamond" panose="02020404030301010803" pitchFamily="18" charset="0"/>
              </a:rPr>
              <a:t>(</a:t>
            </a:r>
            <a:r>
              <a:rPr lang="en-US" sz="1800" u="sng" dirty="0">
                <a:latin typeface="Garamond" panose="02020404030301010803" pitchFamily="18" charset="0"/>
                <a:hlinkClick r:id="rId3" tooltip="VA OSDBU"/>
              </a:rPr>
              <a:t>VA OSDBU</a:t>
            </a:r>
            <a:r>
              <a:rPr lang="en-US" sz="1800" dirty="0" smtClean="0">
                <a:latin typeface="Garamond" pitchFamily="18" charset="0"/>
              </a:rPr>
              <a:t>) </a:t>
            </a:r>
            <a:r>
              <a:rPr lang="en-US" sz="1800" dirty="0">
                <a:latin typeface="Garamond" pitchFamily="18" charset="0"/>
              </a:rPr>
              <a:t>registry or listed on the IDOA Directory of Certified Firms, </a:t>
            </a:r>
            <a:r>
              <a:rPr lang="en-US" sz="1800" b="1" dirty="0">
                <a:latin typeface="Garamond" pitchFamily="18" charset="0"/>
              </a:rPr>
              <a:t>on or before </a:t>
            </a:r>
            <a:r>
              <a:rPr lang="en-US" sz="1800" dirty="0">
                <a:latin typeface="Garamond" pitchFamily="18" charset="0"/>
              </a:rPr>
              <a:t>the proposal due </a:t>
            </a:r>
            <a:r>
              <a:rPr lang="en-US" sz="1800" dirty="0" smtClean="0">
                <a:latin typeface="Garamond" pitchFamily="18" charset="0"/>
              </a:rPr>
              <a:t>date. </a:t>
            </a:r>
          </a:p>
          <a:p>
            <a:r>
              <a:rPr lang="en-US" sz="1800" b="1" dirty="0" smtClean="0">
                <a:latin typeface="Garamond" pitchFamily="18" charset="0"/>
              </a:rPr>
              <a:t>Serve </a:t>
            </a:r>
            <a:r>
              <a:rPr lang="en-US" sz="1800" b="1" dirty="0">
                <a:latin typeface="Garamond" pitchFamily="18" charset="0"/>
              </a:rPr>
              <a:t>a </a:t>
            </a:r>
            <a:r>
              <a:rPr lang="en-US" sz="1800" b="1" dirty="0" smtClean="0">
                <a:latin typeface="Garamond" pitchFamily="18" charset="0"/>
              </a:rPr>
              <a:t>Valuable Scope Contribution (VSC) on </a:t>
            </a:r>
            <a:r>
              <a:rPr lang="en-US" sz="1800" b="1" dirty="0">
                <a:latin typeface="Garamond" pitchFamily="18" charset="0"/>
              </a:rPr>
              <a:t>the engagement, as confirmed by the State.</a:t>
            </a:r>
          </a:p>
          <a:p>
            <a:r>
              <a:rPr lang="en-US" sz="1800" dirty="0">
                <a:latin typeface="Garamond" pitchFamily="18" charset="0"/>
              </a:rPr>
              <a:t>Provide the goods or services specific to the contract and within the industry area for which it is certified</a:t>
            </a:r>
          </a:p>
        </p:txBody>
      </p:sp>
      <p:grpSp>
        <p:nvGrpSpPr>
          <p:cNvPr id="4" name="Group 3"/>
          <p:cNvGrpSpPr/>
          <p:nvPr/>
        </p:nvGrpSpPr>
        <p:grpSpPr>
          <a:xfrm>
            <a:off x="2438400" y="5334000"/>
            <a:ext cx="6329363" cy="1414463"/>
            <a:chOff x="2438400" y="5334000"/>
            <a:chExt cx="6329363" cy="1414463"/>
          </a:xfrm>
        </p:grpSpPr>
        <p:pic>
          <p:nvPicPr>
            <p:cNvPr id="5" name="Picture 4"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pSp>
    </p:spTree>
    <p:extLst>
      <p:ext uri="{BB962C8B-B14F-4D97-AF65-F5344CB8AC3E}">
        <p14:creationId xmlns:p14="http://schemas.microsoft.com/office/powerpoint/2010/main" val="13994754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a16="http://schemas.microsoft.com/office/drawing/2014/main" xmlns="" id="{52759904-5C10-45C2-96F2-248DDEEC08DA}"/>
              </a:ext>
            </a:extLst>
          </p:cNvPr>
          <p:cNvSpPr>
            <a:spLocks noGrp="1"/>
          </p:cNvSpPr>
          <p:nvPr>
            <p:ph type="sldNum" sz="quarter" idx="12"/>
          </p:nvPr>
        </p:nvSpPr>
        <p:spPr/>
        <p:txBody>
          <a:bodyPr/>
          <a:lstStyle/>
          <a:p>
            <a:fld id="{97FBE726-DBFE-42C8-9E3A-ACED5DC5B2D0}" type="slidenum">
              <a:rPr lang="en-US" smtClean="0"/>
              <a:pPr/>
              <a:t>25</a:t>
            </a:fld>
            <a:endParaRPr lang="en-US" dirty="0"/>
          </a:p>
        </p:txBody>
      </p:sp>
      <p:pic>
        <p:nvPicPr>
          <p:cNvPr id="2" name="Picture 1"/>
          <p:cNvPicPr>
            <a:picLocks noChangeAspect="1"/>
          </p:cNvPicPr>
          <p:nvPr/>
        </p:nvPicPr>
        <p:blipFill>
          <a:blip r:embed="rId3"/>
          <a:stretch>
            <a:fillRect/>
          </a:stretch>
        </p:blipFill>
        <p:spPr>
          <a:xfrm>
            <a:off x="2366691" y="92135"/>
            <a:ext cx="4752975" cy="6115050"/>
          </a:xfrm>
          <a:prstGeom prst="rect">
            <a:avLst/>
          </a:prstGeom>
        </p:spPr>
      </p:pic>
    </p:spTree>
    <p:extLst>
      <p:ext uri="{BB962C8B-B14F-4D97-AF65-F5344CB8AC3E}">
        <p14:creationId xmlns:p14="http://schemas.microsoft.com/office/powerpoint/2010/main" val="27151168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828952" y="1565661"/>
            <a:ext cx="7267575" cy="3686175"/>
          </a:xfrm>
          <a:prstGeom prst="rect">
            <a:avLst/>
          </a:prstGeom>
        </p:spPr>
      </p:pic>
      <p:sp>
        <p:nvSpPr>
          <p:cNvPr id="2" name="Title 1"/>
          <p:cNvSpPr>
            <a:spLocks noGrp="1"/>
          </p:cNvSpPr>
          <p:nvPr>
            <p:ph type="title"/>
          </p:nvPr>
        </p:nvSpPr>
        <p:spPr/>
        <p:txBody>
          <a:bodyPr>
            <a:noAutofit/>
          </a:bodyPr>
          <a:lstStyle/>
          <a:p>
            <a:r>
              <a:rPr lang="en-US" sz="3600" b="1" dirty="0">
                <a:latin typeface="Garamond" panose="02020404030301010803" pitchFamily="18" charset="0"/>
              </a:rPr>
              <a:t>Indiana Veteran Owned Small Business</a:t>
            </a:r>
            <a:endParaRPr lang="en-US" sz="3600" dirty="0">
              <a:latin typeface="Garamond" panose="02020404030301010803" pitchFamily="18" charset="0"/>
            </a:endParaRPr>
          </a:p>
        </p:txBody>
      </p:sp>
      <p:pic>
        <p:nvPicPr>
          <p:cNvPr id="5" name="Picture 4"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6" name="TextBox 5"/>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7" name="Right Arrow 6"/>
          <p:cNvSpPr/>
          <p:nvPr/>
        </p:nvSpPr>
        <p:spPr>
          <a:xfrm>
            <a:off x="304800" y="2621344"/>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9" name="Right Arrow 8"/>
          <p:cNvSpPr/>
          <p:nvPr/>
        </p:nvSpPr>
        <p:spPr>
          <a:xfrm>
            <a:off x="304800" y="4087733"/>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0" name="Right Arrow 9"/>
          <p:cNvSpPr/>
          <p:nvPr/>
        </p:nvSpPr>
        <p:spPr>
          <a:xfrm>
            <a:off x="336150" y="44958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1" name="Right Arrow 10"/>
          <p:cNvSpPr/>
          <p:nvPr/>
        </p:nvSpPr>
        <p:spPr>
          <a:xfrm rot="10800000">
            <a:off x="7774781" y="4316333"/>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2" name="Slide Number Placeholder 11">
            <a:extLst>
              <a:ext uri="{FF2B5EF4-FFF2-40B4-BE49-F238E27FC236}">
                <a16:creationId xmlns:a16="http://schemas.microsoft.com/office/drawing/2014/main" xmlns="" id="{3CC8B62A-D541-4FC6-A99D-2418ECC04901}"/>
              </a:ext>
            </a:extLst>
          </p:cNvPr>
          <p:cNvSpPr>
            <a:spLocks noGrp="1"/>
          </p:cNvSpPr>
          <p:nvPr>
            <p:ph type="sldNum" sz="quarter" idx="12"/>
          </p:nvPr>
        </p:nvSpPr>
        <p:spPr/>
        <p:txBody>
          <a:bodyPr/>
          <a:lstStyle/>
          <a:p>
            <a:fld id="{97FBE726-DBFE-42C8-9E3A-ACED5DC5B2D0}" type="slidenum">
              <a:rPr lang="en-US" smtClean="0"/>
              <a:pPr/>
              <a:t>26</a:t>
            </a:fld>
            <a:endParaRPr lang="en-US" dirty="0"/>
          </a:p>
        </p:txBody>
      </p:sp>
    </p:spTree>
    <p:extLst>
      <p:ext uri="{BB962C8B-B14F-4D97-AF65-F5344CB8AC3E}">
        <p14:creationId xmlns:p14="http://schemas.microsoft.com/office/powerpoint/2010/main" val="12058152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Autofit/>
          </a:bodyPr>
          <a:lstStyle/>
          <a:p>
            <a:r>
              <a:rPr lang="en-US" sz="3600" b="1" dirty="0">
                <a:latin typeface="Garamond" pitchFamily="18" charset="0"/>
              </a:rPr>
              <a:t>Indiana Veteran Owned Small Business</a:t>
            </a:r>
            <a:endParaRPr lang="en-US" sz="3600" dirty="0">
              <a:latin typeface="Garamond" pitchFamily="18" charset="0"/>
            </a:endParaRPr>
          </a:p>
        </p:txBody>
      </p:sp>
      <p:sp>
        <p:nvSpPr>
          <p:cNvPr id="10" name="Rectangle 9"/>
          <p:cNvSpPr/>
          <p:nvPr/>
        </p:nvSpPr>
        <p:spPr>
          <a:xfrm>
            <a:off x="304800" y="1471697"/>
            <a:ext cx="8610600" cy="3705630"/>
          </a:xfrm>
          <a:prstGeom prst="rect">
            <a:avLst/>
          </a:prstGeom>
        </p:spPr>
        <p:txBody>
          <a:bodyPr wrap="square">
            <a:spAutoFit/>
          </a:bodyPr>
          <a:lstStyle/>
          <a:p>
            <a:pPr marL="115888" indent="-115888">
              <a:spcBef>
                <a:spcPct val="20000"/>
              </a:spcBef>
              <a:buFont typeface="Arial" pitchFamily="34" charset="0"/>
              <a:buChar char="•"/>
            </a:pPr>
            <a:r>
              <a:rPr lang="en-US" b="1" dirty="0">
                <a:latin typeface="Garamond" pitchFamily="18" charset="0"/>
              </a:rPr>
              <a:t>New Process - </a:t>
            </a:r>
            <a:r>
              <a:rPr lang="en-US" sz="1600" dirty="0">
                <a:latin typeface="Garamond" pitchFamily="18" charset="0"/>
              </a:rPr>
              <a:t>IVOSB scoring is conducted based on 5 points plus a possible 1 bonus point scale</a:t>
            </a:r>
          </a:p>
          <a:p>
            <a:pPr marL="234950" lvl="1"/>
            <a:r>
              <a:rPr lang="en-US" sz="1600" b="1" dirty="0">
                <a:latin typeface="Garamond" pitchFamily="18" charset="0"/>
              </a:rPr>
              <a:t>-</a:t>
            </a:r>
            <a:r>
              <a:rPr lang="en-US" sz="1600" dirty="0">
                <a:latin typeface="Garamond" pitchFamily="18" charset="0"/>
              </a:rPr>
              <a:t> IVOSB: Possible 5 points + 1 bonus point</a:t>
            </a:r>
          </a:p>
          <a:p>
            <a:pPr marL="234950" lvl="1"/>
            <a:endParaRPr lang="en-US" sz="1600" dirty="0">
              <a:latin typeface="Garamond" pitchFamily="18" charset="0"/>
            </a:endParaRPr>
          </a:p>
          <a:p>
            <a:pPr marL="115888" indent="-115888">
              <a:spcBef>
                <a:spcPct val="20000"/>
              </a:spcBef>
              <a:buFont typeface="Arial" pitchFamily="34" charset="0"/>
              <a:buChar char="•"/>
            </a:pPr>
            <a:r>
              <a:rPr lang="en-US" b="1" dirty="0">
                <a:latin typeface="Garamond" pitchFamily="18" charset="0"/>
              </a:rPr>
              <a:t>Professional Services Scoring Methodology:</a:t>
            </a:r>
          </a:p>
          <a:p>
            <a:pPr marL="346075" lvl="1" indent="-114300">
              <a:spcBef>
                <a:spcPct val="20000"/>
              </a:spcBef>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endParaRPr lang="en-US" sz="1600" dirty="0">
              <a:latin typeface="Garamond" pitchFamily="18" charset="0"/>
            </a:endParaRPr>
          </a:p>
          <a:p>
            <a:pPr marL="346075" lvl="1" indent="-114300">
              <a:spcBef>
                <a:spcPct val="20000"/>
              </a:spcBef>
            </a:pPr>
            <a:endParaRPr lang="en-US" sz="1600" dirty="0">
              <a:latin typeface="Garamond" pitchFamily="18" charset="0"/>
            </a:endParaRPr>
          </a:p>
          <a:p>
            <a:pPr marL="346075" lvl="1" indent="-114300">
              <a:spcBef>
                <a:spcPct val="20000"/>
              </a:spcBef>
              <a:buFont typeface="Calibri" pitchFamily="34" charset="0"/>
              <a:buChar char="-"/>
            </a:pPr>
            <a:r>
              <a:rPr lang="en-US" sz="1600" dirty="0">
                <a:latin typeface="Garamond" pitchFamily="18" charset="0"/>
              </a:rPr>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spcBef>
                <a:spcPct val="20000"/>
              </a:spcBef>
              <a:buFont typeface="Calibri" pitchFamily="34" charset="0"/>
              <a:buChar char="-"/>
            </a:pPr>
            <a:r>
              <a:rPr lang="en-US" sz="1600" dirty="0">
                <a:latin typeface="Garamond" pitchFamily="18" charset="0"/>
              </a:rPr>
              <a:t>The highest submission which exceeds the goal in each category will receive 5 points (5 points plus 1 bonus point). In case of a tie both firms will receive 6 points. </a:t>
            </a:r>
          </a:p>
          <a:p>
            <a:pPr marL="346075" lvl="1" indent="-114300">
              <a:spcBef>
                <a:spcPct val="20000"/>
              </a:spcBef>
              <a:buFont typeface="Calibri" pitchFamily="34" charset="0"/>
              <a:buChar char="-"/>
            </a:pPr>
            <a:endParaRPr lang="en-US" sz="1600" dirty="0">
              <a:latin typeface="Garamond" pitchFamily="18" charset="0"/>
            </a:endParaRPr>
          </a:p>
        </p:txBody>
      </p:sp>
      <p:graphicFrame>
        <p:nvGraphicFramePr>
          <p:cNvPr id="11" name="Table 10"/>
          <p:cNvGraphicFramePr>
            <a:graphicFrameLocks noGrp="1"/>
          </p:cNvGraphicFramePr>
          <p:nvPr>
            <p:extLst/>
          </p:nvPr>
        </p:nvGraphicFramePr>
        <p:xfrm>
          <a:off x="518160" y="2940708"/>
          <a:ext cx="3840480" cy="502920"/>
        </p:xfrm>
        <a:graphic>
          <a:graphicData uri="http://schemas.openxmlformats.org/drawingml/2006/table">
            <a:tbl>
              <a:tblPr firstRow="1" bandRow="1">
                <a:tableStyleId>{5C22544A-7EE6-4342-B048-85BDC9FD1C3A}</a:tableStyleId>
              </a:tblPr>
              <a:tblGrid>
                <a:gridCol w="548640">
                  <a:extLst>
                    <a:ext uri="{9D8B030D-6E8A-4147-A177-3AD203B41FA5}">
                      <a16:colId xmlns:a16="http://schemas.microsoft.com/office/drawing/2014/main" xmlns="" val="20000"/>
                    </a:ext>
                  </a:extLst>
                </a:gridCol>
                <a:gridCol w="548640">
                  <a:extLst>
                    <a:ext uri="{9D8B030D-6E8A-4147-A177-3AD203B41FA5}">
                      <a16:colId xmlns:a16="http://schemas.microsoft.com/office/drawing/2014/main" xmlns="" val="20001"/>
                    </a:ext>
                  </a:extLst>
                </a:gridCol>
                <a:gridCol w="548640">
                  <a:extLst>
                    <a:ext uri="{9D8B030D-6E8A-4147-A177-3AD203B41FA5}">
                      <a16:colId xmlns:a16="http://schemas.microsoft.com/office/drawing/2014/main" xmlns="" val="20002"/>
                    </a:ext>
                  </a:extLst>
                </a:gridCol>
                <a:gridCol w="548640">
                  <a:extLst>
                    <a:ext uri="{9D8B030D-6E8A-4147-A177-3AD203B41FA5}">
                      <a16:colId xmlns:a16="http://schemas.microsoft.com/office/drawing/2014/main" xmlns="" val="20003"/>
                    </a:ext>
                  </a:extLst>
                </a:gridCol>
                <a:gridCol w="548640">
                  <a:extLst>
                    <a:ext uri="{9D8B030D-6E8A-4147-A177-3AD203B41FA5}">
                      <a16:colId xmlns:a16="http://schemas.microsoft.com/office/drawing/2014/main" xmlns="" val="20004"/>
                    </a:ext>
                  </a:extLst>
                </a:gridCol>
                <a:gridCol w="548640">
                  <a:extLst>
                    <a:ext uri="{9D8B030D-6E8A-4147-A177-3AD203B41FA5}">
                      <a16:colId xmlns:a16="http://schemas.microsoft.com/office/drawing/2014/main" xmlns="" val="20005"/>
                    </a:ext>
                  </a:extLst>
                </a:gridCol>
                <a:gridCol w="548640">
                  <a:extLst>
                    <a:ext uri="{9D8B030D-6E8A-4147-A177-3AD203B41FA5}">
                      <a16:colId xmlns:a16="http://schemas.microsoft.com/office/drawing/2014/main" xmlns="" val="20006"/>
                    </a:ext>
                  </a:extLst>
                </a:gridCol>
              </a:tblGrid>
              <a:tr h="228600">
                <a:tc>
                  <a:txBody>
                    <a:bodyPr/>
                    <a:lstStyle/>
                    <a:p>
                      <a:pPr algn="ctr"/>
                      <a:r>
                        <a:rPr lang="en-US" sz="105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228600">
                <a:tc>
                  <a:txBody>
                    <a:bodyPr/>
                    <a:lstStyle/>
                    <a:p>
                      <a:pPr algn="ctr"/>
                      <a:r>
                        <a:rPr lang="en-US" sz="1050" dirty="0">
                          <a:solidFill>
                            <a:schemeClr val="tx1"/>
                          </a:solidFill>
                        </a:rPr>
                        <a:t>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6729F53E-AB22-4838-81B2-E2A3D1E1488D}"/>
              </a:ext>
            </a:extLst>
          </p:cNvPr>
          <p:cNvSpPr>
            <a:spLocks noGrp="1"/>
          </p:cNvSpPr>
          <p:nvPr>
            <p:ph type="sldNum" sz="quarter" idx="12"/>
          </p:nvPr>
        </p:nvSpPr>
        <p:spPr/>
        <p:txBody>
          <a:bodyPr/>
          <a:lstStyle/>
          <a:p>
            <a:fld id="{97FBE726-DBFE-42C8-9E3A-ACED5DC5B2D0}" type="slidenum">
              <a:rPr lang="en-US" smtClean="0"/>
              <a:pPr/>
              <a:t>27</a:t>
            </a:fld>
            <a:endParaRPr lang="en-US" dirty="0"/>
          </a:p>
        </p:txBody>
      </p:sp>
    </p:spTree>
    <p:extLst>
      <p:ext uri="{BB962C8B-B14F-4D97-AF65-F5344CB8AC3E}">
        <p14:creationId xmlns:p14="http://schemas.microsoft.com/office/powerpoint/2010/main" val="1003553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304800" y="164572"/>
            <a:ext cx="8610600" cy="1143000"/>
          </a:xfrm>
        </p:spPr>
        <p:txBody>
          <a:bodyPr>
            <a:noAutofit/>
          </a:bodyPr>
          <a:lstStyle/>
          <a:p>
            <a:r>
              <a:rPr lang="en-US" sz="3600" b="1" dirty="0" smtClean="0">
                <a:latin typeface="Garamond" pitchFamily="18" charset="0"/>
              </a:rPr>
              <a:t>IDOA Subcontractor Scoring</a:t>
            </a:r>
            <a:endParaRPr lang="en-US" sz="3600" b="1" dirty="0">
              <a:latin typeface="Garamond" pitchFamily="18" charset="0"/>
            </a:endParaRP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latin typeface="Garamond" pitchFamily="18" charset="0"/>
              </a:rPr>
              <a:t>RFP </a:t>
            </a:r>
            <a:r>
              <a:rPr lang="en-US" b="1" dirty="0" smtClean="0">
                <a:latin typeface="Garamond" pitchFamily="18" charset="0"/>
              </a:rPr>
              <a:t>MBE/WBE/IVOSB Scoring </a:t>
            </a:r>
            <a:r>
              <a:rPr lang="en-US" b="1" dirty="0">
                <a:latin typeface="Garamond" pitchFamily="18" charset="0"/>
              </a:rPr>
              <a:t>Example</a:t>
            </a:r>
          </a:p>
        </p:txBody>
      </p:sp>
      <p:graphicFrame>
        <p:nvGraphicFramePr>
          <p:cNvPr id="8" name="Table Placeholder 3"/>
          <p:cNvGraphicFramePr>
            <a:graphicFrameLocks/>
          </p:cNvGraphicFramePr>
          <p:nvPr>
            <p:extLst/>
          </p:nvPr>
        </p:nvGraphicFramePr>
        <p:xfrm>
          <a:off x="457200" y="2438400"/>
          <a:ext cx="8229600" cy="2225040"/>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1028700">
                  <a:extLst>
                    <a:ext uri="{9D8B030D-6E8A-4147-A177-3AD203B41FA5}">
                      <a16:colId xmlns:a16="http://schemas.microsoft.com/office/drawing/2014/main" xmlns="" val="20002"/>
                    </a:ext>
                  </a:extLst>
                </a:gridCol>
                <a:gridCol w="1028700">
                  <a:extLst>
                    <a:ext uri="{9D8B030D-6E8A-4147-A177-3AD203B41FA5}">
                      <a16:colId xmlns:a16="http://schemas.microsoft.com/office/drawing/2014/main" xmlns="" val="20003"/>
                    </a:ext>
                  </a:extLst>
                </a:gridCol>
                <a:gridCol w="1028700">
                  <a:extLst>
                    <a:ext uri="{9D8B030D-6E8A-4147-A177-3AD203B41FA5}">
                      <a16:colId xmlns:a16="http://schemas.microsoft.com/office/drawing/2014/main" xmlns="" val="20004"/>
                    </a:ext>
                  </a:extLst>
                </a:gridCol>
                <a:gridCol w="1028700"/>
                <a:gridCol w="1028700"/>
                <a:gridCol w="1028700">
                  <a:extLst>
                    <a:ext uri="{9D8B030D-6E8A-4147-A177-3AD203B41FA5}">
                      <a16:colId xmlns:a16="http://schemas.microsoft.com/office/drawing/2014/main" xmlns="" val="20005"/>
                    </a:ext>
                  </a:extLst>
                </a:gridCol>
              </a:tblGrid>
              <a:tr h="370840">
                <a:tc>
                  <a:txBody>
                    <a:bodyPr/>
                    <a:lstStyle/>
                    <a:p>
                      <a:pPr algn="ctr"/>
                      <a:r>
                        <a:rPr lang="en-US" sz="1600" dirty="0">
                          <a:solidFill>
                            <a:schemeClr val="tx1"/>
                          </a:solidFill>
                        </a:rPr>
                        <a:t>Bidder</a:t>
                      </a:r>
                    </a:p>
                  </a:txBody>
                  <a:tcPr>
                    <a:solidFill>
                      <a:schemeClr val="bg1">
                        <a:lumMod val="85000"/>
                      </a:schemeClr>
                    </a:solidFill>
                  </a:tcPr>
                </a:tc>
                <a:tc>
                  <a:txBody>
                    <a:bodyPr/>
                    <a:lstStyle/>
                    <a:p>
                      <a:pPr algn="ctr"/>
                      <a:r>
                        <a:rPr lang="en-US" sz="1600" dirty="0">
                          <a:solidFill>
                            <a:schemeClr val="tx1"/>
                          </a:solidFill>
                        </a:rPr>
                        <a:t>MBE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WBE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smtClean="0">
                          <a:solidFill>
                            <a:schemeClr val="tx1"/>
                          </a:solidFill>
                        </a:rPr>
                        <a:t>IVOSB %</a:t>
                      </a:r>
                      <a:endParaRPr lang="en-US" sz="1600" dirty="0">
                        <a:solidFill>
                          <a:schemeClr val="tx1"/>
                        </a:solidFill>
                      </a:endParaRPr>
                    </a:p>
                  </a:txBody>
                  <a:tcPr>
                    <a:solidFill>
                      <a:schemeClr val="bg1">
                        <a:lumMod val="85000"/>
                      </a:schemeClr>
                    </a:solidFill>
                  </a:tcPr>
                </a:tc>
                <a:tc>
                  <a:txBody>
                    <a:bodyPr/>
                    <a:lstStyle/>
                    <a:p>
                      <a:pPr algn="ctr"/>
                      <a:r>
                        <a:rPr lang="en-US" sz="1600" dirty="0" smtClean="0">
                          <a:solidFill>
                            <a:schemeClr val="tx1"/>
                          </a:solidFill>
                        </a:rPr>
                        <a:t>Pts.</a:t>
                      </a:r>
                      <a:endParaRPr lang="en-US" sz="1600" dirty="0">
                        <a:solidFill>
                          <a:schemeClr val="tx1"/>
                        </a:solidFill>
                      </a:endParaRPr>
                    </a:p>
                  </a:txBody>
                  <a:tcPr>
                    <a:solidFill>
                      <a:schemeClr val="bg1">
                        <a:lumMod val="85000"/>
                      </a:schemeClr>
                    </a:solidFill>
                  </a:tcPr>
                </a:tc>
                <a:tc>
                  <a:txBody>
                    <a:bodyPr/>
                    <a:lstStyle/>
                    <a:p>
                      <a:pPr algn="ctr"/>
                      <a:r>
                        <a:rPr lang="en-US" sz="1600" dirty="0">
                          <a:solidFill>
                            <a:schemeClr val="tx1"/>
                          </a:solidFill>
                        </a:rPr>
                        <a:t>Total Pts.</a:t>
                      </a:r>
                    </a:p>
                  </a:txBody>
                  <a:tcPr>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dirty="0">
                          <a:solidFill>
                            <a:schemeClr val="tx1"/>
                          </a:solidFill>
                        </a:rPr>
                        <a:t>Bidder</a:t>
                      </a:r>
                      <a:r>
                        <a:rPr lang="en-US" baseline="0" dirty="0">
                          <a:solidFill>
                            <a:schemeClr val="tx1"/>
                          </a:solidFill>
                        </a:rPr>
                        <a:t> 1</a:t>
                      </a:r>
                    </a:p>
                  </a:txBody>
                  <a:tcPr>
                    <a:solidFill>
                      <a:schemeClr val="bg1">
                        <a:lumMod val="85000"/>
                      </a:schemeClr>
                    </a:solidFill>
                  </a:tcPr>
                </a:tc>
                <a:tc>
                  <a:txBody>
                    <a:bodyPr/>
                    <a:lstStyle/>
                    <a:p>
                      <a:pPr algn="ctr"/>
                      <a:r>
                        <a:rPr lang="en-US" dirty="0">
                          <a:solidFill>
                            <a:schemeClr val="tx1"/>
                          </a:solidFill>
                        </a:rPr>
                        <a:t>12.0%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10.0%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libri" panose="020F0502020204030204" pitchFamily="34" charset="0"/>
                        </a:rPr>
                        <a:t>3.5%</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libri" panose="020F0502020204030204" pitchFamily="34" charset="0"/>
                        </a:rPr>
                        <a:t>6.0</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17.00</a:t>
                      </a:r>
                    </a:p>
                  </a:txBody>
                  <a:tcPr marL="9525" marR="9525" marT="9525" marB="0" anchor="ctr">
                    <a:solidFill>
                      <a:schemeClr val="bg1">
                        <a:lumMod val="85000"/>
                      </a:schemeClr>
                    </a:solidFill>
                  </a:tcPr>
                </a:tc>
                <a:extLst>
                  <a:ext uri="{0D108BD9-81ED-4DB2-BD59-A6C34878D82A}">
                    <a16:rowId xmlns:a16="http://schemas.microsoft.com/office/drawing/2014/main" xmlns="" val="10001"/>
                  </a:ext>
                </a:extLst>
              </a:tr>
              <a:tr h="370840">
                <a:tc>
                  <a:txBody>
                    <a:bodyPr/>
                    <a:lstStyle/>
                    <a:p>
                      <a:pPr algn="ctr"/>
                      <a:r>
                        <a:rPr lang="en-US" dirty="0">
                          <a:solidFill>
                            <a:schemeClr val="tx1"/>
                          </a:solidFill>
                        </a:rPr>
                        <a:t>Bidder 2</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3.75</a:t>
                      </a:r>
                    </a:p>
                  </a:txBody>
                  <a:tcPr>
                    <a:solidFill>
                      <a:schemeClr val="bg1">
                        <a:lumMod val="85000"/>
                      </a:schemeClr>
                    </a:solidFill>
                  </a:tcPr>
                </a:tc>
                <a:tc>
                  <a:txBody>
                    <a:bodyPr/>
                    <a:lstStyle/>
                    <a:p>
                      <a:pPr algn="ctr"/>
                      <a:r>
                        <a:rPr lang="en-US" dirty="0">
                          <a:solidFill>
                            <a:schemeClr val="tx1"/>
                          </a:solidFill>
                        </a:rPr>
                        <a:t>4.0%</a:t>
                      </a:r>
                    </a:p>
                  </a:txBody>
                  <a:tcPr>
                    <a:solidFill>
                      <a:schemeClr val="bg1">
                        <a:lumMod val="85000"/>
                      </a:schemeClr>
                    </a:solidFill>
                  </a:tcPr>
                </a:tc>
                <a:tc>
                  <a:txBody>
                    <a:bodyPr/>
                    <a:lstStyle/>
                    <a:p>
                      <a:pPr algn="ctr"/>
                      <a:r>
                        <a:rPr lang="en-US" dirty="0">
                          <a:solidFill>
                            <a:schemeClr val="tx1"/>
                          </a:solidFill>
                        </a:rPr>
                        <a:t>2.5</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libri" panose="020F0502020204030204" pitchFamily="34" charset="0"/>
                        </a:rPr>
                        <a:t>1.8%</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libri" panose="020F0502020204030204" pitchFamily="34" charset="0"/>
                        </a:rPr>
                        <a:t>3.0</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9.25</a:t>
                      </a:r>
                    </a:p>
                  </a:txBody>
                  <a:tcPr marL="9525" marR="9525" marT="9525" marB="0" anchor="ctr">
                    <a:solidFill>
                      <a:schemeClr val="bg1">
                        <a:lumMod val="85000"/>
                      </a:schemeClr>
                    </a:solidFill>
                  </a:tcPr>
                </a:tc>
                <a:extLst>
                  <a:ext uri="{0D108BD9-81ED-4DB2-BD59-A6C34878D82A}">
                    <a16:rowId xmlns:a16="http://schemas.microsoft.com/office/drawing/2014/main" xmlns="" val="10002"/>
                  </a:ext>
                </a:extLst>
              </a:tr>
              <a:tr h="370840">
                <a:tc>
                  <a:txBody>
                    <a:bodyPr/>
                    <a:lstStyle/>
                    <a:p>
                      <a:pPr algn="ctr"/>
                      <a:r>
                        <a:rPr lang="en-US" dirty="0">
                          <a:solidFill>
                            <a:schemeClr val="tx1"/>
                          </a:solidFill>
                        </a:rPr>
                        <a:t>Bidder 3</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libri" panose="020F0502020204030204" pitchFamily="34" charset="0"/>
                        </a:rPr>
                        <a:t>3.0%</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libri" panose="020F0502020204030204" pitchFamily="34" charset="0"/>
                        </a:rPr>
                        <a:t>5.0</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15.00</a:t>
                      </a:r>
                    </a:p>
                  </a:txBody>
                  <a:tcPr marL="9525" marR="9525" marT="9525" marB="0" anchor="ctr">
                    <a:solidFill>
                      <a:schemeClr val="bg1">
                        <a:lumMod val="85000"/>
                      </a:schemeClr>
                    </a:solidFill>
                  </a:tcPr>
                </a:tc>
                <a:extLst>
                  <a:ext uri="{0D108BD9-81ED-4DB2-BD59-A6C34878D82A}">
                    <a16:rowId xmlns:a16="http://schemas.microsoft.com/office/drawing/2014/main" xmlns="" val="10003"/>
                  </a:ext>
                </a:extLst>
              </a:tr>
              <a:tr h="370840">
                <a:tc>
                  <a:txBody>
                    <a:bodyPr/>
                    <a:lstStyle/>
                    <a:p>
                      <a:pPr algn="ctr"/>
                      <a:r>
                        <a:rPr lang="en-US" dirty="0">
                          <a:solidFill>
                            <a:schemeClr val="tx1"/>
                          </a:solidFill>
                        </a:rPr>
                        <a:t>Bidder 4</a:t>
                      </a:r>
                    </a:p>
                  </a:txBody>
                  <a:tcPr>
                    <a:solidFill>
                      <a:schemeClr val="bg1">
                        <a:lumMod val="85000"/>
                      </a:schemeClr>
                    </a:solidFill>
                  </a:tcPr>
                </a:tc>
                <a:tc>
                  <a:txBody>
                    <a:bodyPr/>
                    <a:lstStyle/>
                    <a:p>
                      <a:pPr algn="ctr"/>
                      <a:r>
                        <a:rPr lang="en-US" dirty="0">
                          <a:solidFill>
                            <a:schemeClr val="tx1"/>
                          </a:solidFill>
                        </a:rPr>
                        <a:t>16.0%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0.2%</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libri" panose="020F0502020204030204" pitchFamily="34" charset="0"/>
                        </a:rPr>
                        <a:t>0.6%</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libri" panose="020F0502020204030204" pitchFamily="34" charset="0"/>
                        </a:rPr>
                        <a:t>1.0</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a:solidFill>
                            <a:srgbClr val="000000"/>
                          </a:solidFill>
                          <a:effectLst/>
                          <a:latin typeface="Calibri" panose="020F0502020204030204" pitchFamily="34" charset="0"/>
                        </a:rPr>
                        <a:t>7.00</a:t>
                      </a:r>
                    </a:p>
                  </a:txBody>
                  <a:tcPr marL="9525" marR="9525" marT="9525" marB="0" anchor="ctr">
                    <a:solidFill>
                      <a:schemeClr val="bg1">
                        <a:lumMod val="85000"/>
                      </a:schemeClr>
                    </a:solidFill>
                  </a:tcPr>
                </a:tc>
                <a:extLst>
                  <a:ext uri="{0D108BD9-81ED-4DB2-BD59-A6C34878D82A}">
                    <a16:rowId xmlns:a16="http://schemas.microsoft.com/office/drawing/2014/main" xmlns="" val="10004"/>
                  </a:ext>
                </a:extLst>
              </a:tr>
              <a:tr h="370840">
                <a:tc>
                  <a:txBody>
                    <a:bodyPr/>
                    <a:lstStyle/>
                    <a:p>
                      <a:pPr algn="ctr"/>
                      <a:r>
                        <a:rPr lang="en-US" dirty="0">
                          <a:solidFill>
                            <a:schemeClr val="tx1"/>
                          </a:solidFill>
                        </a:rPr>
                        <a:t>Bidder 5</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rtl="0" fontAlgn="ctr"/>
                      <a:r>
                        <a:rPr lang="en-US" sz="1800" b="0" i="0" u="none" strike="noStrike" dirty="0" smtClean="0">
                          <a:solidFill>
                            <a:srgbClr val="000000"/>
                          </a:solidFill>
                          <a:effectLst/>
                          <a:latin typeface="Calibri" panose="020F0502020204030204" pitchFamily="34" charset="0"/>
                        </a:rPr>
                        <a:t>0.0%</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a:t>
                      </a:r>
                      <a:r>
                        <a:rPr lang="en-US" sz="1800" b="0" i="0" u="none" strike="noStrike" dirty="0" smtClean="0">
                          <a:solidFill>
                            <a:srgbClr val="000000"/>
                          </a:solidFill>
                          <a:effectLst/>
                          <a:latin typeface="Calibri" panose="020F0502020204030204" pitchFamily="34" charset="0"/>
                        </a:rPr>
                        <a:t>1.0</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extLst>
                  <a:ext uri="{0D108BD9-81ED-4DB2-BD59-A6C34878D82A}">
                    <a16:rowId xmlns:a16="http://schemas.microsoft.com/office/drawing/2014/main" xmlns="" val="10005"/>
                  </a:ext>
                </a:extLst>
              </a:tr>
            </a:tbl>
          </a:graphicData>
        </a:graphic>
      </p:graphicFrame>
      <p:sp>
        <p:nvSpPr>
          <p:cNvPr id="3" name="Slide Number Placeholder 2">
            <a:extLst>
              <a:ext uri="{FF2B5EF4-FFF2-40B4-BE49-F238E27FC236}">
                <a16:creationId xmlns:a16="http://schemas.microsoft.com/office/drawing/2014/main" xmlns="" id="{BBEB1A5B-FC45-4DA1-A6C4-67C261E329F9}"/>
              </a:ext>
            </a:extLst>
          </p:cNvPr>
          <p:cNvSpPr>
            <a:spLocks noGrp="1"/>
          </p:cNvSpPr>
          <p:nvPr>
            <p:ph type="sldNum" sz="quarter" idx="12"/>
          </p:nvPr>
        </p:nvSpPr>
        <p:spPr/>
        <p:txBody>
          <a:bodyPr/>
          <a:lstStyle/>
          <a:p>
            <a:fld id="{97FBE726-DBFE-42C8-9E3A-ACED5DC5B2D0}" type="slidenum">
              <a:rPr lang="en-US" smtClean="0"/>
              <a:pPr/>
              <a:t>28</a:t>
            </a:fld>
            <a:endParaRPr lang="en-US" dirty="0"/>
          </a:p>
        </p:txBody>
      </p:sp>
    </p:spTree>
    <p:extLst>
      <p:ext uri="{BB962C8B-B14F-4D97-AF65-F5344CB8AC3E}">
        <p14:creationId xmlns:p14="http://schemas.microsoft.com/office/powerpoint/2010/main" val="30281834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Garamond" panose="02020404030301010803" pitchFamily="18" charset="0"/>
              </a:rPr>
              <a:t>Pay Audit System</a:t>
            </a:r>
          </a:p>
          <a:p>
            <a:r>
              <a:rPr lang="en-US" sz="1700" i="0" dirty="0">
                <a:latin typeface="Garamond" panose="02020404030301010803" pitchFamily="18" charset="0"/>
              </a:rPr>
              <a:t>Tool utilized to monitor the state’s diversity spend for subcontractors</a:t>
            </a:r>
          </a:p>
          <a:p>
            <a:r>
              <a:rPr lang="en-US" sz="1700" i="0" dirty="0">
                <a:latin typeface="Garamond" panose="02020404030301010803" pitchFamily="18" charset="0"/>
              </a:rPr>
              <a:t>Selected primes and subcontractors are required to report payments submitted or received through this web-based tool</a:t>
            </a:r>
          </a:p>
          <a:p>
            <a:r>
              <a:rPr lang="en-US" sz="1700" dirty="0">
                <a:latin typeface="Garamond" panose="02020404030301010803" pitchFamily="18" charset="0"/>
              </a:rPr>
              <a:t>Based on contract terms payments should be reported monthly or quarterly</a:t>
            </a:r>
          </a:p>
          <a:p>
            <a:r>
              <a:rPr lang="en-US" sz="1650" b="1" i="0" dirty="0">
                <a:latin typeface="Garamond" panose="02020404030301010803" pitchFamily="18" charset="0"/>
              </a:rPr>
              <a:t>Questions? </a:t>
            </a:r>
            <a:r>
              <a:rPr lang="en-US" sz="1650" i="0" dirty="0">
                <a:latin typeface="Garamond" panose="02020404030301010803" pitchFamily="18" charset="0"/>
              </a:rPr>
              <a:t>Contact </a:t>
            </a:r>
            <a:r>
              <a:rPr lang="en-US" sz="1650" i="0" dirty="0" smtClean="0">
                <a:latin typeface="Garamond" panose="02020404030301010803" pitchFamily="18" charset="0"/>
              </a:rPr>
              <a:t>Division of Supplier Diversity</a:t>
            </a:r>
            <a:endParaRPr lang="en-US" sz="1650" i="0" dirty="0">
              <a:latin typeface="Garamond" panose="02020404030301010803" pitchFamily="18" charset="0"/>
            </a:endParaRPr>
          </a:p>
          <a:p>
            <a:pPr lvl="1"/>
            <a:r>
              <a:rPr lang="en-US" sz="1250" dirty="0">
                <a:latin typeface="Garamond" panose="02020404030301010803" pitchFamily="18" charset="0"/>
                <a:hlinkClick r:id="rId3"/>
              </a:rPr>
              <a:t>mwbecompliance@idoa.in.gov</a:t>
            </a:r>
            <a:r>
              <a:rPr lang="en-US" sz="1250" dirty="0">
                <a:latin typeface="Garamond" panose="02020404030301010803" pitchFamily="18" charset="0"/>
              </a:rPr>
              <a:t> </a:t>
            </a:r>
          </a:p>
          <a:p>
            <a:pPr lvl="1"/>
            <a:r>
              <a:rPr lang="en-US" sz="1250" dirty="0">
                <a:latin typeface="Garamond" panose="02020404030301010803" pitchFamily="18" charset="0"/>
                <a:hlinkClick r:id="rId4"/>
              </a:rPr>
              <a:t>www.in.gov/idoa/mwbe/payaudit.htm</a:t>
            </a:r>
            <a:r>
              <a:rPr lang="en-US" sz="1250" dirty="0">
                <a:latin typeface="Garamond" panose="02020404030301010803" pitchFamily="18" charset="0"/>
              </a:rPr>
              <a:t> </a:t>
            </a:r>
            <a:endParaRPr lang="en-US" sz="1250" i="0" dirty="0">
              <a:latin typeface="Garamond" panose="02020404030301010803" pitchFamily="18" charset="0"/>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 xmlns:a16="http://schemas.microsoft.com/office/drawing/2014/main" id="{DB272C9E-16DE-4495-9D40-35520650B19E}"/>
              </a:ext>
            </a:extLst>
          </p:cNvPr>
          <p:cNvSpPr>
            <a:spLocks noGrp="1"/>
          </p:cNvSpPr>
          <p:nvPr>
            <p:ph type="title"/>
          </p:nvPr>
        </p:nvSpPr>
        <p:spPr>
          <a:xfrm>
            <a:off x="190500" y="271129"/>
            <a:ext cx="8763000" cy="1143000"/>
          </a:xfrm>
        </p:spPr>
        <p:txBody>
          <a:bodyPr>
            <a:noAutofit/>
          </a:bodyPr>
          <a:lstStyle/>
          <a:p>
            <a:r>
              <a:rPr lang="en-US" sz="3600" b="1" dirty="0" smtClean="0">
                <a:latin typeface="Garamond" panose="02020404030301010803" pitchFamily="18" charset="0"/>
              </a:rPr>
              <a:t>Subcontractor Compliance</a:t>
            </a:r>
            <a:endParaRPr lang="en-US" sz="3600" b="1" dirty="0">
              <a:latin typeface="Garamond" panose="02020404030301010803" pitchFamily="18" charset="0"/>
            </a:endParaRPr>
          </a:p>
        </p:txBody>
      </p:sp>
      <p:sp>
        <p:nvSpPr>
          <p:cNvPr id="3" name="Slide Number Placeholder 2">
            <a:extLst>
              <a:ext uri="{FF2B5EF4-FFF2-40B4-BE49-F238E27FC236}">
                <a16:creationId xmlns="" xmlns:a16="http://schemas.microsoft.com/office/drawing/2014/main" id="{D53CBF48-6083-44B3-B416-5F717F712C11}"/>
              </a:ext>
            </a:extLst>
          </p:cNvPr>
          <p:cNvSpPr>
            <a:spLocks noGrp="1"/>
          </p:cNvSpPr>
          <p:nvPr>
            <p:ph type="sldNum" sz="quarter" idx="12"/>
          </p:nvPr>
        </p:nvSpPr>
        <p:spPr/>
        <p:txBody>
          <a:bodyPr/>
          <a:lstStyle/>
          <a:p>
            <a:fld id="{97FBE726-DBFE-42C8-9E3A-ACED5DC5B2D0}" type="slidenum">
              <a:rPr lang="en-US" smtClean="0"/>
              <a:pPr/>
              <a:t>29</a:t>
            </a:fld>
            <a:endParaRPr lang="en-US" dirty="0"/>
          </a:p>
        </p:txBody>
      </p:sp>
    </p:spTree>
    <p:extLst>
      <p:ext uri="{BB962C8B-B14F-4D97-AF65-F5344CB8AC3E}">
        <p14:creationId xmlns:p14="http://schemas.microsoft.com/office/powerpoint/2010/main" val="189181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Garamond" pitchFamily="18" charset="0"/>
              </a:rPr>
              <a:t>Sign-In Sheet for Attendees</a:t>
            </a:r>
          </a:p>
          <a:p>
            <a:pPr eaLnBrk="1" hangingPunct="1"/>
            <a:r>
              <a:rPr lang="en-US" sz="2800" dirty="0">
                <a:latin typeface="Garamond" pitchFamily="18" charset="0"/>
              </a:rPr>
              <a:t>Sign-In Sheet and PowerPoint will be posted on IDOA’s Solicitation Website</a:t>
            </a:r>
          </a:p>
          <a:p>
            <a:pPr eaLnBrk="1" hangingPunct="1"/>
            <a:r>
              <a:rPr lang="en-US" sz="2800" dirty="0">
                <a:latin typeface="Garamond" pitchFamily="18" charset="0"/>
              </a:rPr>
              <a:t>Hold questions until the end of the presentation</a:t>
            </a:r>
          </a:p>
          <a:p>
            <a:pPr lvl="1"/>
            <a:r>
              <a:rPr lang="en-US" sz="2000" i="1" dirty="0">
                <a:latin typeface="Garamond" pitchFamily="18" charset="0"/>
              </a:rPr>
              <a:t>Any verbal response is not considered binding; respondents are encouraged to submit any question formally in writing if it affects the proposal that will be submitted to the state.</a:t>
            </a:r>
          </a:p>
        </p:txBody>
      </p:sp>
      <p:sp>
        <p:nvSpPr>
          <p:cNvPr id="3" name="Slide Number Placeholder 2">
            <a:extLst>
              <a:ext uri="{FF2B5EF4-FFF2-40B4-BE49-F238E27FC236}">
                <a16:creationId xmlns="" xmlns:a16="http://schemas.microsoft.com/office/drawing/2014/main" id="{B515EEC6-8EA5-485A-86CA-050651652958}"/>
              </a:ext>
            </a:extLst>
          </p:cNvPr>
          <p:cNvSpPr>
            <a:spLocks noGrp="1"/>
          </p:cNvSpPr>
          <p:nvPr>
            <p:ph type="sldNum" sz="quarter" idx="12"/>
          </p:nvPr>
        </p:nvSpPr>
        <p:spPr/>
        <p:txBody>
          <a:bodyPr/>
          <a:lstStyle/>
          <a:p>
            <a:fld id="{97FBE726-DBFE-42C8-9E3A-ACED5DC5B2D0}"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b="1" dirty="0" smtClean="0">
                <a:latin typeface="Garamond" pitchFamily="18" charset="0"/>
              </a:rPr>
              <a:t>Additional Information</a:t>
            </a:r>
            <a:endParaRPr lang="en-US" b="1" dirty="0">
              <a:latin typeface="Garamond" pitchFamily="18" charset="0"/>
            </a:endParaRPr>
          </a:p>
        </p:txBody>
      </p:sp>
      <p:sp>
        <p:nvSpPr>
          <p:cNvPr id="7" name="Content Placeholder 2"/>
          <p:cNvSpPr>
            <a:spLocks noGrp="1"/>
          </p:cNvSpPr>
          <p:nvPr>
            <p:ph idx="1"/>
          </p:nvPr>
        </p:nvSpPr>
        <p:spPr>
          <a:xfrm>
            <a:off x="152400" y="1066800"/>
            <a:ext cx="8763000" cy="4419600"/>
          </a:xfrm>
        </p:spPr>
        <p:txBody>
          <a:bodyPr>
            <a:normAutofit lnSpcReduction="10000"/>
          </a:bodyPr>
          <a:lstStyle/>
          <a:p>
            <a:pPr algn="ctr">
              <a:lnSpc>
                <a:spcPct val="80000"/>
              </a:lnSpc>
              <a:buNone/>
            </a:pPr>
            <a:r>
              <a:rPr lang="en-US" sz="1600" b="1" dirty="0">
                <a:latin typeface="Garamond" pitchFamily="18" charset="0"/>
              </a:rPr>
              <a:t>IDOA PROCUREMENT LINKS AND NUMBERS</a:t>
            </a:r>
            <a:endParaRPr lang="en-US" sz="1600" b="1" dirty="0">
              <a:latin typeface="Garamond" pitchFamily="18" charset="0"/>
              <a:hlinkClick r:id="rId3"/>
            </a:endParaRPr>
          </a:p>
          <a:p>
            <a:pPr algn="ctr">
              <a:lnSpc>
                <a:spcPct val="80000"/>
              </a:lnSpc>
              <a:buNone/>
            </a:pPr>
            <a:r>
              <a:rPr lang="en-US" sz="1600" b="1" dirty="0">
                <a:latin typeface="Garamond" pitchFamily="18" charset="0"/>
                <a:hlinkClick r:id="rId3"/>
              </a:rPr>
              <a:t>http://www.in.gov/idoa/2354.htm</a:t>
            </a:r>
            <a:endParaRPr lang="en-US" sz="1600" b="1" dirty="0">
              <a:latin typeface="Garamond" pitchFamily="18" charset="0"/>
            </a:endParaRPr>
          </a:p>
          <a:p>
            <a:pPr algn="ctr">
              <a:lnSpc>
                <a:spcPct val="80000"/>
              </a:lnSpc>
              <a:buNone/>
            </a:pPr>
            <a:r>
              <a:rPr lang="en-US" sz="1600" b="1" dirty="0">
                <a:latin typeface="Garamond" pitchFamily="18" charset="0"/>
              </a:rPr>
              <a:t>For Buy Indiana Questions/Registration</a:t>
            </a:r>
            <a:endParaRPr lang="en-US" sz="1600" b="1" dirty="0">
              <a:latin typeface="Garamond" pitchFamily="18" charset="0"/>
              <a:hlinkClick r:id="rId4"/>
            </a:endParaRPr>
          </a:p>
          <a:p>
            <a:pPr algn="ctr">
              <a:lnSpc>
                <a:spcPct val="80000"/>
              </a:lnSpc>
              <a:buNone/>
            </a:pPr>
            <a:r>
              <a:rPr lang="en-US" sz="1600" b="1" dirty="0">
                <a:latin typeface="Garamond" pitchFamily="18" charset="0"/>
                <a:hlinkClick r:id="rId5"/>
              </a:rPr>
              <a:t>http://www.in.gov/idoa/2467.htm</a:t>
            </a:r>
            <a:endParaRPr lang="en-US" sz="1600" b="1" dirty="0">
              <a:latin typeface="Garamond" pitchFamily="18" charset="0"/>
            </a:endParaRPr>
          </a:p>
          <a:p>
            <a:pPr algn="ctr">
              <a:lnSpc>
                <a:spcPct val="80000"/>
              </a:lnSpc>
              <a:buNone/>
            </a:pPr>
            <a:endParaRPr lang="en-US" sz="1600" b="1" dirty="0">
              <a:latin typeface="Garamond" pitchFamily="18" charset="0"/>
            </a:endParaRPr>
          </a:p>
          <a:p>
            <a:pPr>
              <a:lnSpc>
                <a:spcPct val="80000"/>
              </a:lnSpc>
              <a:buNone/>
            </a:pPr>
            <a:r>
              <a:rPr lang="en-US" sz="1600" b="1" dirty="0">
                <a:latin typeface="Garamond" pitchFamily="18" charset="0"/>
              </a:rPr>
              <a:t>A.	Link to the developing for bidder registry with IDOA and Secretary of State.</a:t>
            </a:r>
          </a:p>
          <a:p>
            <a:pPr>
              <a:lnSpc>
                <a:spcPct val="80000"/>
              </a:lnSpc>
              <a:buNone/>
            </a:pPr>
            <a:r>
              <a:rPr lang="en-US" sz="1600" b="1" dirty="0">
                <a:latin typeface="Garamond" pitchFamily="18" charset="0"/>
              </a:rPr>
              <a:t>	</a:t>
            </a:r>
            <a:r>
              <a:rPr lang="en-US" sz="1600" b="1" dirty="0">
                <a:latin typeface="Garamond" pitchFamily="18" charset="0"/>
                <a:hlinkClick r:id="rId6"/>
              </a:rPr>
              <a:t>http://www.in.gov/idoa/2464.htm</a:t>
            </a:r>
            <a:endParaRPr lang="en-US" sz="1600" b="1" dirty="0">
              <a:latin typeface="Garamond" pitchFamily="18" charset="0"/>
            </a:endParaRPr>
          </a:p>
          <a:p>
            <a:pPr>
              <a:lnSpc>
                <a:spcPct val="80000"/>
              </a:lnSpc>
              <a:buNone/>
            </a:pPr>
            <a:r>
              <a:rPr lang="en-US" sz="1600" b="1" dirty="0">
                <a:latin typeface="Garamond" pitchFamily="18" charset="0"/>
              </a:rPr>
              <a:t>B.	Secretary of State of Indiana:</a:t>
            </a:r>
          </a:p>
          <a:p>
            <a:pPr>
              <a:lnSpc>
                <a:spcPct val="80000"/>
              </a:lnSpc>
              <a:buNone/>
            </a:pPr>
            <a:r>
              <a:rPr lang="en-US" sz="1600" b="1" dirty="0">
                <a:latin typeface="Garamond" pitchFamily="18" charset="0"/>
              </a:rPr>
              <a:t>	Can be reached at (317) 232-6576 for registration assistance.  </a:t>
            </a:r>
            <a:r>
              <a:rPr lang="en-US" sz="1600" b="1" dirty="0">
                <a:latin typeface="Garamond" pitchFamily="18" charset="0"/>
                <a:hlinkClick r:id="rId7"/>
              </a:rPr>
              <a:t>www.in.gov/sos</a:t>
            </a:r>
            <a:endParaRPr lang="en-US" sz="1600" b="1" dirty="0">
              <a:latin typeface="Garamond" pitchFamily="18" charset="0"/>
            </a:endParaRPr>
          </a:p>
          <a:p>
            <a:pPr>
              <a:lnSpc>
                <a:spcPct val="80000"/>
              </a:lnSpc>
              <a:buNone/>
            </a:pPr>
            <a:r>
              <a:rPr lang="en-US" sz="1600" b="1" dirty="0">
                <a:latin typeface="Garamond" pitchFamily="18" charset="0"/>
              </a:rPr>
              <a:t>C.	See Vendor and Supplier Resource Center:</a:t>
            </a:r>
          </a:p>
          <a:p>
            <a:pPr>
              <a:lnSpc>
                <a:spcPct val="80000"/>
              </a:lnSpc>
              <a:buNone/>
            </a:pPr>
            <a:r>
              <a:rPr lang="en-US" sz="1600" b="1" dirty="0">
                <a:latin typeface="Garamond" pitchFamily="18" charset="0"/>
              </a:rPr>
              <a:t>	</a:t>
            </a:r>
            <a:r>
              <a:rPr lang="en-US" sz="1600" b="1" dirty="0">
                <a:latin typeface="Garamond" pitchFamily="18" charset="0"/>
                <a:hlinkClick r:id="rId8"/>
              </a:rPr>
              <a:t>http://www.in.gov/idoa/3106.htm</a:t>
            </a:r>
            <a:endParaRPr lang="en-US" sz="1600" b="1" dirty="0">
              <a:latin typeface="Garamond" pitchFamily="18" charset="0"/>
            </a:endParaRPr>
          </a:p>
          <a:p>
            <a:pPr>
              <a:lnSpc>
                <a:spcPct val="80000"/>
              </a:lnSpc>
              <a:buFontTx/>
              <a:buAutoNum type="alphaUcPeriod" startAt="4"/>
            </a:pPr>
            <a:r>
              <a:rPr lang="en-US" sz="1600" b="1" dirty="0">
                <a:latin typeface="Garamond" pitchFamily="18" charset="0"/>
              </a:rPr>
              <a:t>Minority and Women Owned Business Enterprises:</a:t>
            </a:r>
          </a:p>
          <a:p>
            <a:pPr>
              <a:lnSpc>
                <a:spcPct val="80000"/>
              </a:lnSpc>
              <a:buNone/>
            </a:pPr>
            <a:r>
              <a:rPr lang="en-US" sz="1600" b="1" dirty="0">
                <a:latin typeface="Garamond" pitchFamily="18" charset="0"/>
              </a:rPr>
              <a:t>	Link to more information and full listing of IDOA Minority and Women Owned Businesses</a:t>
            </a:r>
          </a:p>
          <a:p>
            <a:pPr>
              <a:lnSpc>
                <a:spcPct val="80000"/>
              </a:lnSpc>
              <a:buNone/>
            </a:pPr>
            <a:r>
              <a:rPr lang="en-US" sz="1600" b="1" dirty="0">
                <a:latin typeface="Garamond" pitchFamily="18" charset="0"/>
              </a:rPr>
              <a:t>	</a:t>
            </a:r>
            <a:r>
              <a:rPr lang="en-US" sz="1600" b="1" dirty="0">
                <a:latin typeface="Garamond" pitchFamily="18" charset="0"/>
                <a:hlinkClick r:id="rId9"/>
              </a:rPr>
              <a:t>http://www.in.gov/idoa/2352.htm</a:t>
            </a:r>
            <a:endParaRPr lang="en-US" sz="1600" b="1" dirty="0">
              <a:latin typeface="Garamond" pitchFamily="18" charset="0"/>
            </a:endParaRPr>
          </a:p>
          <a:p>
            <a:pPr>
              <a:lnSpc>
                <a:spcPct val="80000"/>
              </a:lnSpc>
              <a:buFontTx/>
              <a:buAutoNum type="alphaUcPeriod" startAt="5"/>
            </a:pPr>
            <a:r>
              <a:rPr lang="en-US" sz="1600" b="1" dirty="0">
                <a:latin typeface="Garamond" pitchFamily="18" charset="0"/>
              </a:rPr>
              <a:t>Indiana Veteran Owned Small Business Program:</a:t>
            </a:r>
          </a:p>
          <a:p>
            <a:pPr marL="0" indent="0">
              <a:lnSpc>
                <a:spcPct val="80000"/>
              </a:lnSpc>
              <a:buNone/>
            </a:pPr>
            <a:r>
              <a:rPr lang="en-US" sz="1600" b="1" dirty="0">
                <a:latin typeface="Garamond" pitchFamily="18" charset="0"/>
              </a:rPr>
              <a:t>       Link to more information and full listing of Indiana Veteran Owned Small Businesses:                   </a:t>
            </a:r>
            <a:r>
              <a:rPr lang="en-US" sz="1600" b="1" dirty="0" smtClean="0">
                <a:latin typeface="Garamond" pitchFamily="18" charset="0"/>
                <a:hlinkClick r:id="rId10"/>
              </a:rPr>
              <a:t>http</a:t>
            </a:r>
            <a:r>
              <a:rPr lang="en-US" sz="1600" b="1" dirty="0">
                <a:latin typeface="Garamond" pitchFamily="18" charset="0"/>
                <a:hlinkClick r:id="rId10"/>
              </a:rPr>
              <a:t>://www.in.gov/idoa/2862.htm</a:t>
            </a:r>
            <a:r>
              <a:rPr lang="en-US" sz="1600" b="1" dirty="0">
                <a:latin typeface="Garamond" pitchFamily="18" charset="0"/>
              </a:rPr>
              <a:t>. To search certified IVOSB’s: https//www.vip.vetbiz.gov</a:t>
            </a:r>
          </a:p>
          <a:p>
            <a:pPr>
              <a:lnSpc>
                <a:spcPct val="80000"/>
              </a:lnSpc>
              <a:buNone/>
            </a:pPr>
            <a:r>
              <a:rPr lang="en-US" sz="1600" b="1" dirty="0">
                <a:latin typeface="Garamond" pitchFamily="18" charset="0"/>
              </a:rPr>
              <a:t>F.	RFP posting and updates:</a:t>
            </a:r>
          </a:p>
          <a:p>
            <a:pPr>
              <a:lnSpc>
                <a:spcPct val="80000"/>
              </a:lnSpc>
              <a:buNone/>
            </a:pPr>
            <a:r>
              <a:rPr lang="en-US" sz="1600" b="1" dirty="0">
                <a:latin typeface="Garamond" pitchFamily="18" charset="0"/>
              </a:rPr>
              <a:t>	Go to </a:t>
            </a:r>
            <a:r>
              <a:rPr lang="en-US" sz="1600" b="1" dirty="0">
                <a:latin typeface="Garamond" pitchFamily="18" charset="0"/>
                <a:hlinkClick r:id="rId11"/>
              </a:rPr>
              <a:t>http://www.in.gov/idoa/2354.htm</a:t>
            </a:r>
            <a:r>
              <a:rPr lang="en-US" sz="1600" b="1" dirty="0">
                <a:latin typeface="Garamond" pitchFamily="18" charset="0"/>
              </a:rPr>
              <a:t> (select “Current Opportunities” link) </a:t>
            </a:r>
          </a:p>
          <a:p>
            <a:pPr>
              <a:lnSpc>
                <a:spcPct val="80000"/>
              </a:lnSpc>
              <a:spcBef>
                <a:spcPts val="0"/>
              </a:spcBef>
              <a:buNone/>
            </a:pPr>
            <a:r>
              <a:rPr lang="en-US" sz="1600" b="1" dirty="0">
                <a:latin typeface="Garamond" pitchFamily="18" charset="0"/>
              </a:rPr>
              <a:t>	Scroll through table until you find desired RFP number on left-hand side and click the link.</a:t>
            </a:r>
          </a:p>
        </p:txBody>
      </p:sp>
      <p:sp>
        <p:nvSpPr>
          <p:cNvPr id="3" name="Slide Number Placeholder 2">
            <a:extLst>
              <a:ext uri="{FF2B5EF4-FFF2-40B4-BE49-F238E27FC236}">
                <a16:creationId xmlns="" xmlns:a16="http://schemas.microsoft.com/office/drawing/2014/main" id="{A7DECD48-46F0-43F3-997A-AC819B9A9C19}"/>
              </a:ext>
            </a:extLst>
          </p:cNvPr>
          <p:cNvSpPr>
            <a:spLocks noGrp="1"/>
          </p:cNvSpPr>
          <p:nvPr>
            <p:ph type="sldNum" sz="quarter" idx="12"/>
          </p:nvPr>
        </p:nvSpPr>
        <p:spPr/>
        <p:txBody>
          <a:bodyPr/>
          <a:lstStyle/>
          <a:p>
            <a:fld id="{97FBE726-DBFE-42C8-9E3A-ACED5DC5B2D0}" type="slidenum">
              <a:rPr lang="en-US" smtClean="0"/>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
        <p:nvSpPr>
          <p:cNvPr id="3" name="Slide Number Placeholder 2">
            <a:extLst>
              <a:ext uri="{FF2B5EF4-FFF2-40B4-BE49-F238E27FC236}">
                <a16:creationId xmlns="" xmlns:a16="http://schemas.microsoft.com/office/drawing/2014/main" id="{B4E0FEE8-2FFA-473E-A903-F08C87ACF440}"/>
              </a:ext>
            </a:extLst>
          </p:cNvPr>
          <p:cNvSpPr>
            <a:spLocks noGrp="1"/>
          </p:cNvSpPr>
          <p:nvPr>
            <p:ph type="sldNum" sz="quarter" idx="12"/>
          </p:nvPr>
        </p:nvSpPr>
        <p:spPr/>
        <p:txBody>
          <a:bodyPr/>
          <a:lstStyle/>
          <a:p>
            <a:fld id="{97FBE726-DBFE-42C8-9E3A-ACED5DC5B2D0}" type="slidenum">
              <a:rPr lang="en-US" smtClean="0"/>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Garamond" pitchFamily="18" charset="0"/>
              </a:rPr>
              <a:t>Thank </a:t>
            </a:r>
            <a:r>
              <a:rPr kumimoji="0" lang="en-US" sz="6000" b="1" i="0" u="none" strike="noStrike" kern="1200" cap="none" spc="0" normalizeH="0" baseline="0" noProof="0" dirty="0" smtClean="0">
                <a:ln>
                  <a:noFill/>
                </a:ln>
                <a:solidFill>
                  <a:schemeClr val="tx1"/>
                </a:solidFill>
                <a:effectLst/>
                <a:uLnTx/>
                <a:uFillTx/>
                <a:latin typeface="Garamond" pitchFamily="18" charset="0"/>
              </a:rPr>
              <a:t>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6000" b="1" dirty="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smtClean="0">
                <a:ln>
                  <a:noFill/>
                </a:ln>
                <a:effectLst/>
                <a:uLnTx/>
                <a:uFillTx/>
                <a:latin typeface="Garamond" pitchFamily="18" charset="0"/>
              </a:rPr>
              <a:t>Teresa</a:t>
            </a:r>
            <a:r>
              <a:rPr kumimoji="0" lang="en-US" sz="2400" b="1" i="0" u="none" strike="noStrike" kern="1200" cap="none" spc="0" normalizeH="0" noProof="0" dirty="0" smtClean="0">
                <a:ln>
                  <a:noFill/>
                </a:ln>
                <a:effectLst/>
                <a:uLnTx/>
                <a:uFillTx/>
                <a:latin typeface="Garamond" pitchFamily="18" charset="0"/>
              </a:rPr>
              <a:t> Deaton-Reese</a:t>
            </a:r>
            <a:endParaRPr kumimoji="0" lang="en-US" sz="2400" b="1" i="0" u="none" strike="noStrike" kern="1200" cap="none" spc="0" normalizeH="0" baseline="0" noProof="0" dirty="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400" b="1" noProof="0" dirty="0" smtClean="0">
                <a:latin typeface="Garamond" pitchFamily="18" charset="0"/>
              </a:rPr>
              <a:t>tdeaton</a:t>
            </a:r>
            <a:r>
              <a:rPr kumimoji="0" lang="en-US" sz="2400" b="1" i="0" u="none" strike="noStrike" kern="1200" cap="none" spc="0" normalizeH="0" baseline="0" noProof="0" dirty="0" smtClean="0">
                <a:ln>
                  <a:noFill/>
                </a:ln>
                <a:effectLst/>
                <a:uLnTx/>
                <a:uFillTx/>
                <a:latin typeface="Garamond" pitchFamily="18" charset="0"/>
              </a:rPr>
              <a:t>@idoa.IN.gov</a:t>
            </a:r>
            <a:endParaRPr kumimoji="0" lang="en-US" sz="2400" b="1" i="0" u="none" strike="noStrike" kern="1200" cap="none" spc="0" normalizeH="0" baseline="0" noProof="0" dirty="0">
              <a:ln>
                <a:noFill/>
              </a:ln>
              <a:effectLst/>
              <a:uLnTx/>
              <a:uFillTx/>
              <a:latin typeface="Garamond" pitchFamily="18" charset="0"/>
            </a:endParaRPr>
          </a:p>
        </p:txBody>
      </p:sp>
      <p:sp>
        <p:nvSpPr>
          <p:cNvPr id="3" name="Slide Number Placeholder 2">
            <a:extLst>
              <a:ext uri="{FF2B5EF4-FFF2-40B4-BE49-F238E27FC236}">
                <a16:creationId xmlns="" xmlns:a16="http://schemas.microsoft.com/office/drawing/2014/main" id="{908B2365-BEAA-4179-A40D-2BD5C8B84434}"/>
              </a:ext>
            </a:extLst>
          </p:cNvPr>
          <p:cNvSpPr>
            <a:spLocks noGrp="1"/>
          </p:cNvSpPr>
          <p:nvPr>
            <p:ph type="sldNum" sz="quarter" idx="12"/>
          </p:nvPr>
        </p:nvSpPr>
        <p:spPr/>
        <p:txBody>
          <a:bodyPr/>
          <a:lstStyle/>
          <a:p>
            <a:fld id="{97FBE726-DBFE-42C8-9E3A-ACED5DC5B2D0}" type="slidenum">
              <a:rPr lang="en-US" smtClean="0"/>
              <a:pPr/>
              <a:t>32</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456276"/>
            <a:ext cx="8229600" cy="4525963"/>
          </a:xfrm>
        </p:spPr>
        <p:txBody>
          <a:bodyPr>
            <a:noAutofit/>
          </a:bodyPr>
          <a:lstStyle/>
          <a:p>
            <a:pPr marL="0" indent="0">
              <a:buNone/>
            </a:pPr>
            <a:endParaRPr lang="en-US" sz="2400" dirty="0"/>
          </a:p>
          <a:p>
            <a:pPr marL="0" indent="0">
              <a:buNone/>
            </a:pPr>
            <a:r>
              <a:rPr lang="en-US" sz="2400" dirty="0"/>
              <a:t/>
            </a:r>
            <a:br>
              <a:rPr lang="en-US" sz="2400" dirty="0"/>
            </a:br>
            <a:r>
              <a:rPr lang="en-US" sz="2400" dirty="0"/>
              <a:t>The purpose of this RFP is to select up to six vendors that can satisfy the State’s need for residential treatment for women who are pregnant and with dependent children. It is the intent FSSA/DMHA to contract with a vendor that provides quality residential addiction service for women who are pregnant and or with dependent children. </a:t>
            </a:r>
          </a:p>
          <a:p>
            <a:pPr marL="0" indent="0">
              <a:buNone/>
            </a:pPr>
            <a:endParaRPr lang="en-US" sz="2400" dirty="0" smtClean="0"/>
          </a:p>
          <a:p>
            <a:pPr marL="0" indent="0">
              <a:buNone/>
            </a:pPr>
            <a:endParaRPr lang="en-US" sz="2400" dirty="0">
              <a:latin typeface="Garamond" panose="02020404030301010803" pitchFamily="18" charset="0"/>
            </a:endParaRP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Purpose of the RFP</a:t>
            </a:r>
          </a:p>
        </p:txBody>
      </p:sp>
      <p:sp>
        <p:nvSpPr>
          <p:cNvPr id="3" name="Slide Number Placeholder 2">
            <a:extLst>
              <a:ext uri="{FF2B5EF4-FFF2-40B4-BE49-F238E27FC236}">
                <a16:creationId xmlns="" xmlns:a16="http://schemas.microsoft.com/office/drawing/2014/main" id="{F3256E72-6BD7-472E-BE8D-A7DCD01202B0}"/>
              </a:ext>
            </a:extLst>
          </p:cNvPr>
          <p:cNvSpPr>
            <a:spLocks noGrp="1"/>
          </p:cNvSpPr>
          <p:nvPr>
            <p:ph type="sldNum" sz="quarter" idx="12"/>
          </p:nvPr>
        </p:nvSpPr>
        <p:spPr/>
        <p:txBody>
          <a:bodyPr/>
          <a:lstStyle/>
          <a:p>
            <a:fld id="{97FBE726-DBFE-42C8-9E3A-ACED5DC5B2D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Term of the Contract</a:t>
            </a:r>
            <a:endParaRPr lang="en-US" dirty="0">
              <a:latin typeface="Garamond" pitchFamily="18" charset="0"/>
            </a:endParaRPr>
          </a:p>
        </p:txBody>
      </p:sp>
      <p:sp>
        <p:nvSpPr>
          <p:cNvPr id="7" name="Rectangle 3"/>
          <p:cNvSpPr>
            <a:spLocks noGrp="1" noChangeArrowheads="1"/>
          </p:cNvSpPr>
          <p:nvPr>
            <p:ph idx="1"/>
          </p:nvPr>
        </p:nvSpPr>
        <p:spPr bwMode="auto">
          <a:xfrm>
            <a:off x="457200" y="1600200"/>
            <a:ext cx="8229600" cy="2148280"/>
          </a:xfrm>
          <a:prstGeom prst="rect">
            <a:avLst/>
          </a:prstGeom>
          <a:noFill/>
          <a:ln w="9525">
            <a:noFill/>
            <a:miter lim="800000"/>
            <a:headEnd/>
            <a:tailEnd/>
          </a:ln>
        </p:spPr>
        <p:txBody>
          <a:bodyPr>
            <a:spAutoFit/>
          </a:bodyPr>
          <a:lstStyle/>
          <a:p>
            <a:r>
              <a:rPr lang="en-US" sz="2800" dirty="0">
                <a:latin typeface="Garamond" pitchFamily="18" charset="0"/>
              </a:rPr>
              <a:t>Contract Term</a:t>
            </a:r>
          </a:p>
          <a:p>
            <a:pPr lvl="1"/>
            <a:r>
              <a:rPr lang="en-US" sz="2400" dirty="0">
                <a:latin typeface="Garamond" pitchFamily="18" charset="0"/>
              </a:rPr>
              <a:t>The term of the contract shall be for a period of </a:t>
            </a:r>
            <a:r>
              <a:rPr lang="en-US" sz="2400" dirty="0" smtClean="0">
                <a:latin typeface="Garamond" pitchFamily="18" charset="0"/>
              </a:rPr>
              <a:t>one (1) year. </a:t>
            </a:r>
            <a:r>
              <a:rPr lang="en-US" sz="2400" dirty="0">
                <a:latin typeface="Garamond" pitchFamily="18" charset="0"/>
              </a:rPr>
              <a:t>There may be </a:t>
            </a:r>
            <a:r>
              <a:rPr lang="en-US" sz="2400" dirty="0" smtClean="0">
                <a:latin typeface="Garamond" pitchFamily="18" charset="0"/>
              </a:rPr>
              <a:t>five (5) </a:t>
            </a:r>
            <a:r>
              <a:rPr lang="en-US" sz="2400" dirty="0">
                <a:latin typeface="Garamond" pitchFamily="18" charset="0"/>
              </a:rPr>
              <a:t>one-year renewals for a total of </a:t>
            </a:r>
            <a:r>
              <a:rPr lang="en-US" sz="2400" dirty="0" smtClean="0">
                <a:latin typeface="Garamond" pitchFamily="18" charset="0"/>
              </a:rPr>
              <a:t>six (6) </a:t>
            </a:r>
            <a:r>
              <a:rPr lang="en-US" sz="2400" dirty="0">
                <a:latin typeface="Garamond" pitchFamily="18" charset="0"/>
              </a:rPr>
              <a:t>years at the State’s option.</a:t>
            </a:r>
          </a:p>
          <a:p>
            <a:pPr marL="457200" lvl="1" indent="0">
              <a:buNone/>
            </a:pPr>
            <a:endParaRPr lang="en-US" sz="2400" dirty="0">
              <a:latin typeface="Garamond" pitchFamily="18" charset="0"/>
            </a:endParaRPr>
          </a:p>
        </p:txBody>
      </p:sp>
      <p:sp>
        <p:nvSpPr>
          <p:cNvPr id="3" name="Slide Number Placeholder 2">
            <a:extLst>
              <a:ext uri="{FF2B5EF4-FFF2-40B4-BE49-F238E27FC236}">
                <a16:creationId xmlns="" xmlns:a16="http://schemas.microsoft.com/office/drawing/2014/main" id="{961D3442-170D-4D0D-9432-73C601C94D9C}"/>
              </a:ext>
            </a:extLst>
          </p:cNvPr>
          <p:cNvSpPr>
            <a:spLocks noGrp="1"/>
          </p:cNvSpPr>
          <p:nvPr>
            <p:ph type="sldNum" sz="quarter" idx="12"/>
          </p:nvPr>
        </p:nvSpPr>
        <p:spPr/>
        <p:txBody>
          <a:bodyPr/>
          <a:lstStyle/>
          <a:p>
            <a:fld id="{97FBE726-DBFE-42C8-9E3A-ACED5DC5B2D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65618249"/>
              </p:ext>
            </p:extLst>
          </p:nvPr>
        </p:nvGraphicFramePr>
        <p:xfrm>
          <a:off x="228600" y="946959"/>
          <a:ext cx="8686800" cy="4051761"/>
        </p:xfrm>
        <a:graphic>
          <a:graphicData uri="http://schemas.openxmlformats.org/drawingml/2006/table">
            <a:tbl>
              <a:tblPr/>
              <a:tblGrid>
                <a:gridCol w="4419600">
                  <a:extLst>
                    <a:ext uri="{9D8B030D-6E8A-4147-A177-3AD203B41FA5}">
                      <a16:colId xmlns="" xmlns:a16="http://schemas.microsoft.com/office/drawing/2014/main" val="20000"/>
                    </a:ext>
                  </a:extLst>
                </a:gridCol>
                <a:gridCol w="4267200">
                  <a:extLst>
                    <a:ext uri="{9D8B030D-6E8A-4147-A177-3AD203B41FA5}">
                      <a16:colId xmlns="" xmlns:a16="http://schemas.microsoft.com/office/drawing/2014/main" val="557939318"/>
                    </a:ext>
                  </a:extLst>
                </a:gridCol>
              </a:tblGrid>
              <a:tr h="311727">
                <a:tc>
                  <a:txBody>
                    <a:bodyPr/>
                    <a:lstStyle/>
                    <a:p>
                      <a:pPr marL="0" marR="0" algn="ctr">
                        <a:spcBef>
                          <a:spcPts val="0"/>
                        </a:spcBef>
                        <a:spcAft>
                          <a:spcPts val="0"/>
                        </a:spcAft>
                      </a:pPr>
                      <a:r>
                        <a:rPr lang="en-US" sz="1600" b="1" dirty="0">
                          <a:latin typeface="Garamond" panose="02020404030301010803" pitchFamily="18" charset="0"/>
                          <a:ea typeface="Times New Roman"/>
                          <a:cs typeface="Times New Roman"/>
                        </a:rPr>
                        <a:t>Activity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a:latin typeface="Garamond" panose="02020404030301010803" pitchFamily="18" charset="0"/>
                          <a:ea typeface="Times New Roman"/>
                          <a:cs typeface="Times New Roman"/>
                        </a:rPr>
                        <a:t>Date</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0000"/>
                  </a:ext>
                </a:extLst>
              </a:tr>
              <a:tr h="311727">
                <a:tc>
                  <a:txBody>
                    <a:bodyPr/>
                    <a:lstStyle/>
                    <a:p>
                      <a:pPr marL="0" marR="0" algn="l">
                        <a:spcBef>
                          <a:spcPts val="0"/>
                        </a:spcBef>
                        <a:spcAft>
                          <a:spcPts val="0"/>
                        </a:spcAft>
                      </a:pPr>
                      <a:r>
                        <a:rPr lang="en-US" sz="1600" spc="-10" dirty="0">
                          <a:effectLst/>
                          <a:latin typeface="Garamond" panose="02020404030301010803" pitchFamily="18" charset="0"/>
                          <a:ea typeface="Times New Roman" panose="02020603050405020304" pitchFamily="18" charset="0"/>
                          <a:cs typeface="Calibri" panose="020F0502020204030204" pitchFamily="34" charset="0"/>
                        </a:rPr>
                        <a:t>Issue of RFP</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March 21,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Pre-Proposal Conference</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April 1,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363681">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Deadline to Submit Written Questions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April 2,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304800">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Response to Written Questions/RFP Amendments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April 5,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45473">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Submission of Proposals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Calibri" panose="020F0502020204030204" pitchFamily="34" charset="0"/>
                        </a:rPr>
                        <a:t>April</a:t>
                      </a:r>
                      <a:r>
                        <a:rPr lang="en-US" sz="1600" baseline="0" dirty="0" smtClean="0">
                          <a:effectLst/>
                          <a:latin typeface="Garamond" panose="02020404030301010803" pitchFamily="18" charset="0"/>
                          <a:ea typeface="Times New Roman" panose="02020603050405020304" pitchFamily="18" charset="0"/>
                          <a:cs typeface="Calibri" panose="020F0502020204030204" pitchFamily="34" charset="0"/>
                        </a:rPr>
                        <a:t> 19, 2019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12852219"/>
                  </a:ext>
                </a:extLst>
              </a:tr>
              <a:tr h="138546">
                <a:tc gridSpan="2">
                  <a:txBody>
                    <a:bodyPr/>
                    <a:lstStyle/>
                    <a:p>
                      <a:pPr marL="0" marR="0" algn="ctr">
                        <a:spcBef>
                          <a:spcPts val="0"/>
                        </a:spcBef>
                        <a:spcAft>
                          <a:spcPts val="0"/>
                        </a:spcAft>
                      </a:pPr>
                      <a:r>
                        <a:rPr lang="en-US" sz="1600" b="1" i="1" dirty="0">
                          <a:latin typeface="Garamond" panose="02020404030301010803" pitchFamily="18" charset="0"/>
                          <a:ea typeface="Times New Roman"/>
                          <a:cs typeface="Times New Roman"/>
                        </a:rPr>
                        <a:t>The dates for the following activities are target dates only.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 xmlns:a16="http://schemas.microsoft.com/office/drawing/2014/main" val="10006"/>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Evaluation</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97874">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Proposal Discussions/Clarifications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311727">
                <a:tc>
                  <a:txBody>
                    <a:bodyPr/>
                    <a:lstStyle/>
                    <a:p>
                      <a:pPr marL="0" marR="0" algn="l">
                        <a:spcBef>
                          <a:spcPts val="0"/>
                        </a:spcBef>
                        <a:spcAft>
                          <a:spcPts val="0"/>
                        </a:spcAft>
                      </a:pPr>
                      <a:r>
                        <a:rPr lang="en-US" sz="1600">
                          <a:effectLst/>
                          <a:latin typeface="Garamond" panose="02020404030301010803" pitchFamily="18" charset="0"/>
                          <a:ea typeface="Times New Roman" panose="02020603050405020304" pitchFamily="18" charset="0"/>
                          <a:cs typeface="Calibri" panose="020F0502020204030204" pitchFamily="34" charset="0"/>
                        </a:rPr>
                        <a:t>Oral Presentations (if necessary)</a:t>
                      </a:r>
                      <a:endParaRPr lang="en-US" sz="160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Best and Final Offers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TBD</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RFP Award Recommendation</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Garamond" panose="02020404030301010803" pitchFamily="18" charset="0"/>
                          <a:ea typeface="Times New Roman" panose="02020603050405020304" pitchFamily="18" charset="0"/>
                          <a:cs typeface="Times New Roman" panose="02020603050405020304" pitchFamily="18" charset="0"/>
                        </a:rPr>
                        <a:t>July</a:t>
                      </a:r>
                      <a:r>
                        <a:rPr lang="en-US" sz="1600" baseline="0" dirty="0" smtClean="0">
                          <a:effectLst/>
                          <a:latin typeface="Garamond" panose="02020404030301010803" pitchFamily="18" charset="0"/>
                          <a:ea typeface="Times New Roman" panose="02020603050405020304" pitchFamily="18" charset="0"/>
                          <a:cs typeface="Times New Roman" panose="02020603050405020304" pitchFamily="18" charset="0"/>
                        </a:rPr>
                        <a:t> 1, 2019</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bl>
          </a:graphicData>
        </a:graphic>
      </p:graphicFrame>
      <p:sp>
        <p:nvSpPr>
          <p:cNvPr id="6" name="Rectangle 2"/>
          <p:cNvSpPr>
            <a:spLocks noGrp="1" noChangeArrowheads="1"/>
          </p:cNvSpPr>
          <p:nvPr>
            <p:ph type="title"/>
          </p:nvPr>
        </p:nvSpPr>
        <p:spPr>
          <a:xfrm>
            <a:off x="457200" y="0"/>
            <a:ext cx="8229600" cy="1143000"/>
          </a:xfrm>
        </p:spPr>
        <p:txBody>
          <a:bodyPr/>
          <a:lstStyle/>
          <a:p>
            <a:pPr eaLnBrk="1" hangingPunct="1"/>
            <a:r>
              <a:rPr lang="en-US" b="1" dirty="0">
                <a:latin typeface="Garamond" pitchFamily="18" charset="0"/>
              </a:rPr>
              <a:t>Key Dates</a:t>
            </a:r>
          </a:p>
        </p:txBody>
      </p:sp>
      <p:sp>
        <p:nvSpPr>
          <p:cNvPr id="3" name="Slide Number Placeholder 2">
            <a:extLst>
              <a:ext uri="{FF2B5EF4-FFF2-40B4-BE49-F238E27FC236}">
                <a16:creationId xmlns="" xmlns:a16="http://schemas.microsoft.com/office/drawing/2014/main" id="{481C745C-CB49-46DE-B7AB-56EF6B5C4FF2}"/>
              </a:ext>
            </a:extLst>
          </p:cNvPr>
          <p:cNvSpPr>
            <a:spLocks noGrp="1"/>
          </p:cNvSpPr>
          <p:nvPr>
            <p:ph type="sldNum" sz="quarter" idx="12"/>
          </p:nvPr>
        </p:nvSpPr>
        <p:spPr/>
        <p:txBody>
          <a:bodyPr/>
          <a:lstStyle/>
          <a:p>
            <a:fld id="{97FBE726-DBFE-42C8-9E3A-ACED5DC5B2D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a:t>
            </a:r>
            <a:r>
              <a:rPr lang="en-US" b="1" dirty="0">
                <a:latin typeface="Garamond" panose="02020404030301010803" pitchFamily="18" charset="0"/>
              </a:rPr>
              <a:t/>
            </a:r>
            <a:br>
              <a:rPr lang="en-US" b="1" dirty="0">
                <a:latin typeface="Garamond" panose="02020404030301010803" pitchFamily="18" charset="0"/>
              </a:rPr>
            </a:br>
            <a:endParaRPr lang="en-US" sz="2700" b="1" dirty="0">
              <a:latin typeface="Garamond" panose="02020404030301010803" pitchFamily="18" charset="0"/>
            </a:endParaRPr>
          </a:p>
        </p:txBody>
      </p:sp>
      <p:sp>
        <p:nvSpPr>
          <p:cNvPr id="3" name="Content Placeholder 2">
            <a:extLst>
              <a:ext uri="{FF2B5EF4-FFF2-40B4-BE49-F238E27FC236}">
                <a16:creationId xmlns="" xmlns:a16="http://schemas.microsoft.com/office/drawing/2014/main" id="{6D61F65E-0DBB-44E1-8A9F-9A173F964766}"/>
              </a:ext>
            </a:extLst>
          </p:cNvPr>
          <p:cNvSpPr>
            <a:spLocks noGrp="1"/>
          </p:cNvSpPr>
          <p:nvPr>
            <p:ph idx="1"/>
          </p:nvPr>
        </p:nvSpPr>
        <p:spPr>
          <a:xfrm>
            <a:off x="385763" y="1452753"/>
            <a:ext cx="8382000" cy="4191000"/>
          </a:xfrm>
        </p:spPr>
        <p:txBody>
          <a:bodyPr>
            <a:normAutofit/>
          </a:bodyPr>
          <a:lstStyle/>
          <a:p>
            <a:endParaRPr lang="en-US" sz="4000" dirty="0"/>
          </a:p>
          <a:p>
            <a:r>
              <a:rPr lang="en-US" dirty="0" smtClean="0">
                <a:latin typeface="Garamond" panose="02020404030301010803" pitchFamily="18" charset="0"/>
              </a:rPr>
              <a:t>Population to be served</a:t>
            </a:r>
          </a:p>
          <a:p>
            <a:r>
              <a:rPr lang="en-US" dirty="0" smtClean="0">
                <a:latin typeface="Garamond" panose="02020404030301010803" pitchFamily="18" charset="0"/>
              </a:rPr>
              <a:t>Administrative &amp; Funding Terms, Requirements and Limitations</a:t>
            </a:r>
          </a:p>
          <a:p>
            <a:r>
              <a:rPr lang="en-US" dirty="0" smtClean="0">
                <a:latin typeface="Garamond" panose="02020404030301010803" pitchFamily="18" charset="0"/>
              </a:rPr>
              <a:t>Special Requirements</a:t>
            </a:r>
          </a:p>
          <a:p>
            <a:r>
              <a:rPr lang="en-US" dirty="0" smtClean="0">
                <a:latin typeface="Garamond" panose="02020404030301010803" pitchFamily="18" charset="0"/>
              </a:rPr>
              <a:t>Reporting</a:t>
            </a:r>
          </a:p>
          <a:p>
            <a:endParaRPr lang="en-US" dirty="0" smtClean="0">
              <a:latin typeface="Garamond" panose="02020404030301010803" pitchFamily="18" charset="0"/>
            </a:endParaRPr>
          </a:p>
          <a:p>
            <a:endParaRPr lang="en-US" dirty="0">
              <a:latin typeface="Garamond" panose="02020404030301010803" pitchFamily="18" charset="0"/>
            </a:endParaRPr>
          </a:p>
        </p:txBody>
      </p:sp>
      <p:pic>
        <p:nvPicPr>
          <p:cNvPr id="4" name="Picture 3" descr="IDOA-logobluecenter.gif">
            <a:extLst>
              <a:ext uri="{FF2B5EF4-FFF2-40B4-BE49-F238E27FC236}">
                <a16:creationId xmlns="" xmlns:a16="http://schemas.microsoft.com/office/drawing/2014/main"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 xmlns:a16="http://schemas.microsoft.com/office/drawing/2014/main"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 xmlns:a16="http://schemas.microsoft.com/office/drawing/2014/main" id="{5C6E037F-C487-4D4E-8C57-8FDE9A172585}"/>
              </a:ext>
            </a:extLst>
          </p:cNvPr>
          <p:cNvSpPr>
            <a:spLocks noGrp="1"/>
          </p:cNvSpPr>
          <p:nvPr>
            <p:ph type="sldNum" sz="quarter" idx="12"/>
          </p:nvPr>
        </p:nvSpPr>
        <p:spPr/>
        <p:txBody>
          <a:bodyPr/>
          <a:lstStyle/>
          <a:p>
            <a:fld id="{97FBE726-DBFE-42C8-9E3A-ACED5DC5B2D0}" type="slidenum">
              <a:rPr lang="en-US" smtClean="0"/>
              <a:pPr/>
              <a:t>7</a:t>
            </a:fld>
            <a:endParaRPr lang="en-US" dirty="0"/>
          </a:p>
        </p:txBody>
      </p:sp>
    </p:spTree>
    <p:extLst>
      <p:ext uri="{BB962C8B-B14F-4D97-AF65-F5344CB8AC3E}">
        <p14:creationId xmlns:p14="http://schemas.microsoft.com/office/powerpoint/2010/main" val="259057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a:t>
            </a:r>
            <a:br>
              <a:rPr lang="en-US" b="1" dirty="0">
                <a:latin typeface="Garamond" pitchFamily="18" charset="0"/>
              </a:rPr>
            </a:br>
            <a:r>
              <a:rPr lang="en-US" sz="2400" dirty="0">
                <a:latin typeface="Garamond" pitchFamily="18" charset="0"/>
              </a:rPr>
              <a:t>(Attachment D</a:t>
            </a:r>
            <a:r>
              <a:rPr lang="en-US" sz="2400" dirty="0" smtClean="0">
                <a:latin typeface="Garamond" pitchFamily="18" charset="0"/>
              </a:rPr>
              <a:t>)</a:t>
            </a:r>
            <a:endParaRPr lang="en-US" dirty="0">
              <a:latin typeface="Garamond" pitchFamily="18" charset="0"/>
            </a:endParaRPr>
          </a:p>
        </p:txBody>
      </p:sp>
      <p:sp>
        <p:nvSpPr>
          <p:cNvPr id="7" name="Rectangle 3"/>
          <p:cNvSpPr>
            <a:spLocks noGrp="1" noChangeArrowheads="1"/>
          </p:cNvSpPr>
          <p:nvPr>
            <p:ph idx="1"/>
          </p:nvPr>
        </p:nvSpPr>
        <p:spPr>
          <a:xfrm>
            <a:off x="457200" y="1600200"/>
            <a:ext cx="8229600" cy="4114799"/>
          </a:xfrm>
        </p:spPr>
        <p:txBody>
          <a:bodyPr>
            <a:normAutofit fontScale="92500" lnSpcReduction="10000"/>
          </a:bodyPr>
          <a:lstStyle/>
          <a:p>
            <a:pPr eaLnBrk="1" hangingPunct="1">
              <a:lnSpc>
                <a:spcPct val="80000"/>
              </a:lnSpc>
            </a:pPr>
            <a:r>
              <a:rPr lang="en-US" sz="2400" b="1" dirty="0">
                <a:latin typeface="Garamond" pitchFamily="18" charset="0"/>
              </a:rPr>
              <a:t>Company Financial Information (Section 2.3.3)</a:t>
            </a:r>
          </a:p>
          <a:p>
            <a:pPr lvl="1">
              <a:spcBef>
                <a:spcPts val="600"/>
              </a:spcBef>
            </a:pPr>
            <a:r>
              <a:rPr lang="en-US" sz="2000" dirty="0">
                <a:latin typeface="Garamond" panose="02020404030301010803" pitchFamily="18" charset="0"/>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eaLnBrk="1" hangingPunct="1">
              <a:lnSpc>
                <a:spcPct val="80000"/>
              </a:lnSpc>
            </a:pPr>
            <a:r>
              <a:rPr lang="en-US" sz="2400" b="1" dirty="0">
                <a:latin typeface="Garamond" pitchFamily="18" charset="0"/>
              </a:rPr>
              <a:t>Contract Terms (Section 2.3.5)</a:t>
            </a:r>
          </a:p>
          <a:p>
            <a:pPr lvl="1">
              <a:spcBef>
                <a:spcPts val="600"/>
              </a:spcBef>
            </a:pPr>
            <a:r>
              <a:rPr lang="en-US" sz="2000" dirty="0">
                <a:latin typeface="Garamond" panose="02020404030301010803" pitchFamily="18" charset="0"/>
              </a:rPr>
              <a:t>Respondent should review the sample State contract (Attachment B) and note exceptions to State non-mandatory clauses in Business Proposal. The Respondent should accept the mandatory clauses in the Business Proposal and Transmittal Letter.</a:t>
            </a:r>
          </a:p>
          <a:p>
            <a:pPr>
              <a:spcBef>
                <a:spcPts val="600"/>
              </a:spcBef>
            </a:pPr>
            <a:r>
              <a:rPr lang="en-US" sz="2400" b="1" dirty="0">
                <a:latin typeface="Garamond" panose="02020404030301010803" pitchFamily="18" charset="0"/>
              </a:rPr>
              <a:t>References (2.3.6)</a:t>
            </a:r>
          </a:p>
          <a:p>
            <a:pPr lvl="1">
              <a:spcBef>
                <a:spcPts val="600"/>
              </a:spcBef>
            </a:pPr>
            <a:r>
              <a:rPr lang="en-US" sz="2000" dirty="0">
                <a:latin typeface="Garamond" panose="02020404030301010803" pitchFamily="18" charset="0"/>
              </a:rPr>
              <a:t>The Respondent must include a list of at least three (3) clients for whom the Respondent has performed similar services.</a:t>
            </a:r>
          </a:p>
        </p:txBody>
      </p:sp>
      <p:sp>
        <p:nvSpPr>
          <p:cNvPr id="3" name="Slide Number Placeholder 2">
            <a:extLst>
              <a:ext uri="{FF2B5EF4-FFF2-40B4-BE49-F238E27FC236}">
                <a16:creationId xmlns="" xmlns:a16="http://schemas.microsoft.com/office/drawing/2014/main" id="{37BE16C1-250A-4733-BED8-64290E816E3D}"/>
              </a:ext>
            </a:extLst>
          </p:cNvPr>
          <p:cNvSpPr>
            <a:spLocks noGrp="1"/>
          </p:cNvSpPr>
          <p:nvPr>
            <p:ph type="sldNum" sz="quarter" idx="12"/>
          </p:nvPr>
        </p:nvSpPr>
        <p:spPr/>
        <p:txBody>
          <a:bodyPr/>
          <a:lstStyle/>
          <a:p>
            <a:fld id="{97FBE726-DBFE-42C8-9E3A-ACED5DC5B2D0}"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Technical Proposal</a:t>
            </a:r>
            <a:r>
              <a:rPr lang="en-US" dirty="0">
                <a:latin typeface="Garamond" pitchFamily="18" charset="0"/>
              </a:rPr>
              <a:t/>
            </a:r>
            <a:br>
              <a:rPr lang="en-US" dirty="0">
                <a:latin typeface="Garamond" pitchFamily="18" charset="0"/>
              </a:rPr>
            </a:br>
            <a:r>
              <a:rPr lang="en-US" sz="2400" dirty="0">
                <a:latin typeface="Garamond" pitchFamily="18" charset="0"/>
              </a:rPr>
              <a:t>(Attachment </a:t>
            </a:r>
            <a:r>
              <a:rPr lang="en-US" sz="2400" dirty="0" smtClean="0">
                <a:latin typeface="Garamond" pitchFamily="18" charset="0"/>
              </a:rPr>
              <a:t>E)</a:t>
            </a:r>
            <a:endParaRPr lang="en-US" sz="2400" dirty="0">
              <a:latin typeface="Garamond" pitchFamily="18" charset="0"/>
            </a:endParaRPr>
          </a:p>
        </p:txBody>
      </p:sp>
      <p:sp>
        <p:nvSpPr>
          <p:cNvPr id="7" name="Rectangle 3"/>
          <p:cNvSpPr>
            <a:spLocks noGrp="1" noChangeArrowheads="1"/>
          </p:cNvSpPr>
          <p:nvPr>
            <p:ph idx="1"/>
          </p:nvPr>
        </p:nvSpPr>
        <p:spPr>
          <a:xfrm>
            <a:off x="457200" y="1380125"/>
            <a:ext cx="8229600" cy="4258676"/>
          </a:xfrm>
        </p:spPr>
        <p:txBody>
          <a:bodyPr>
            <a:normAutofit fontScale="92500" lnSpcReduction="10000"/>
          </a:bodyPr>
          <a:lstStyle/>
          <a:p>
            <a:pPr eaLnBrk="1" hangingPunct="1"/>
            <a:r>
              <a:rPr lang="en-US" sz="2400" dirty="0">
                <a:latin typeface="Garamond" pitchFamily="18" charset="0"/>
              </a:rPr>
              <a:t>Please answer all questions in the Template we have provided for you. Your response should follow the structure listed in the Technical Proposal Instructions.</a:t>
            </a:r>
          </a:p>
          <a:p>
            <a:pPr eaLnBrk="1" hangingPunct="1"/>
            <a:endParaRPr lang="en-US" sz="2400" dirty="0">
              <a:latin typeface="Garamond" pitchFamily="18" charset="0"/>
            </a:endParaRPr>
          </a:p>
          <a:p>
            <a:r>
              <a:rPr lang="en-US" sz="2400" dirty="0">
                <a:latin typeface="Garamond" pitchFamily="18" charset="0"/>
              </a:rPr>
              <a:t>Where appropriate, supporting documentation (e.g. diagrams, certificates, graphics, or other exhibits) may be included as attachments to the proposal. Please include appropriate cross-references. However, when using cross-references, the body of the Technical Proposal should contain a meaningful summary of the referenced material.</a:t>
            </a:r>
          </a:p>
          <a:p>
            <a:endParaRPr lang="en-US" sz="2400" dirty="0">
              <a:latin typeface="Garamond" pitchFamily="18" charset="0"/>
            </a:endParaRPr>
          </a:p>
          <a:p>
            <a:r>
              <a:rPr lang="en-US" sz="2400" dirty="0">
                <a:latin typeface="Garamond" pitchFamily="18" charset="0"/>
              </a:rPr>
              <a:t>Respondents are discouraged from simply repeating language from the RFP as evidence of an understanding or capability.</a:t>
            </a:r>
          </a:p>
          <a:p>
            <a:pPr>
              <a:buFontTx/>
              <a:buNone/>
            </a:pPr>
            <a:endParaRPr lang="en-US" sz="2400" dirty="0">
              <a:latin typeface="Garamond" pitchFamily="18" charset="0"/>
            </a:endParaRPr>
          </a:p>
          <a:p>
            <a:pPr eaLnBrk="1" hangingPunct="1">
              <a:buFontTx/>
              <a:buNone/>
            </a:pPr>
            <a:endParaRPr lang="en-US" sz="2400" dirty="0">
              <a:latin typeface="Garamond" pitchFamily="18" charset="0"/>
            </a:endParaRPr>
          </a:p>
        </p:txBody>
      </p:sp>
      <p:sp>
        <p:nvSpPr>
          <p:cNvPr id="3" name="Slide Number Placeholder 2">
            <a:extLst>
              <a:ext uri="{FF2B5EF4-FFF2-40B4-BE49-F238E27FC236}">
                <a16:creationId xmlns="" xmlns:a16="http://schemas.microsoft.com/office/drawing/2014/main" id="{587F6340-88CA-4F46-83E3-67F2D8AEAC48}"/>
              </a:ext>
            </a:extLst>
          </p:cNvPr>
          <p:cNvSpPr>
            <a:spLocks noGrp="1"/>
          </p:cNvSpPr>
          <p:nvPr>
            <p:ph type="sldNum" sz="quarter" idx="12"/>
          </p:nvPr>
        </p:nvSpPr>
        <p:spPr/>
        <p:txBody>
          <a:bodyPr/>
          <a:lstStyle/>
          <a:p>
            <a:fld id="{97FBE726-DBFE-42C8-9E3A-ACED5DC5B2D0}"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1061</TotalTime>
  <Words>1710</Words>
  <Application>Microsoft Office PowerPoint</Application>
  <PresentationFormat>On-screen Show (4:3)</PresentationFormat>
  <Paragraphs>360</Paragraphs>
  <Slides>32</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Courier</vt:lpstr>
      <vt:lpstr>Garamond</vt:lpstr>
      <vt:lpstr>Times New Roman</vt:lpstr>
      <vt:lpstr>Office Theme</vt:lpstr>
      <vt:lpstr>Indiana Department of Administration On Behalf Of Family and Social Services Administration/Division of Mental Health and Addiction  Request for Service 19-104 Residential Addiction Services – Women and Children   Pre-Proposal Conference  April 1, 2019 @2:30 PM   Teresa Deaton-Reese, IDOA Procurement</vt:lpstr>
      <vt:lpstr>Agenda</vt:lpstr>
      <vt:lpstr>General Information</vt:lpstr>
      <vt:lpstr>Purpose of the RFP</vt:lpstr>
      <vt:lpstr>Term of the Contract</vt:lpstr>
      <vt:lpstr>Key Dates</vt:lpstr>
      <vt:lpstr>Scope of Work </vt:lpstr>
      <vt:lpstr>Business Proposal (Attachment D)</vt:lpstr>
      <vt:lpstr>Technical Proposal (Attachment E)</vt:lpstr>
      <vt:lpstr>Proposal Preparation</vt:lpstr>
      <vt:lpstr>Proposal Preparation</vt:lpstr>
      <vt:lpstr>Proposal Evaluation</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Indiana Veteran Owned Small Business</vt:lpstr>
      <vt:lpstr>PowerPoint Presentation</vt:lpstr>
      <vt:lpstr>Indiana Veteran Owned Small Business</vt:lpstr>
      <vt:lpstr>Indiana Veteran Owned Small Business</vt:lpstr>
      <vt:lpstr>PowerPoint Presentation</vt:lpstr>
      <vt:lpstr>Indiana Veteran Owned Small Business</vt:lpstr>
      <vt:lpstr>Indiana Veteran Owned Small Business</vt:lpstr>
      <vt:lpstr>IDOA Subcontractor Scoring</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181</cp:revision>
  <cp:lastPrinted>2018-11-27T16:42:06Z</cp:lastPrinted>
  <dcterms:created xsi:type="dcterms:W3CDTF">2013-01-16T19:20:36Z</dcterms:created>
  <dcterms:modified xsi:type="dcterms:W3CDTF">2019-04-01T19:12:13Z</dcterms:modified>
</cp:coreProperties>
</file>