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4" r:id="rId3"/>
    <p:sldId id="257" r:id="rId4"/>
    <p:sldId id="290" r:id="rId5"/>
    <p:sldId id="291" r:id="rId6"/>
    <p:sldId id="295" r:id="rId7"/>
    <p:sldId id="339" r:id="rId8"/>
    <p:sldId id="340" r:id="rId9"/>
    <p:sldId id="259" r:id="rId10"/>
    <p:sldId id="258" r:id="rId11"/>
    <p:sldId id="280" r:id="rId12"/>
    <p:sldId id="293" r:id="rId13"/>
    <p:sldId id="311" r:id="rId14"/>
    <p:sldId id="336" r:id="rId15"/>
    <p:sldId id="297" r:id="rId16"/>
    <p:sldId id="281" r:id="rId17"/>
    <p:sldId id="267" r:id="rId18"/>
    <p:sldId id="266" r:id="rId19"/>
    <p:sldId id="265" r:id="rId20"/>
    <p:sldId id="304" r:id="rId21"/>
    <p:sldId id="305" r:id="rId22"/>
    <p:sldId id="337" r:id="rId23"/>
    <p:sldId id="328" r:id="rId24"/>
    <p:sldId id="329" r:id="rId25"/>
    <p:sldId id="317" r:id="rId26"/>
    <p:sldId id="315" r:id="rId27"/>
    <p:sldId id="306" r:id="rId28"/>
    <p:sldId id="307" r:id="rId29"/>
    <p:sldId id="338" r:id="rId30"/>
    <p:sldId id="330" r:id="rId31"/>
    <p:sldId id="331" r:id="rId32"/>
    <p:sldId id="319" r:id="rId33"/>
    <p:sldId id="316" r:id="rId34"/>
    <p:sldId id="308" r:id="rId35"/>
    <p:sldId id="309" r:id="rId36"/>
    <p:sldId id="310" r:id="rId37"/>
    <p:sldId id="271" r:id="rId38"/>
    <p:sldId id="270" r:id="rId39"/>
    <p:sldId id="269"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helmer" initials="j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656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712" autoAdjust="0"/>
  </p:normalViewPr>
  <p:slideViewPr>
    <p:cSldViewPr>
      <p:cViewPr varScale="1">
        <p:scale>
          <a:sx n="84" d="100"/>
          <a:sy n="84" d="100"/>
        </p:scale>
        <p:origin x="1378" y="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B80458C-E654-394E-874D-A94041B341A7}" type="datetimeFigureOut">
              <a:rPr lang="en-US" smtClean="0"/>
              <a:t>3/26/2019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92C9285-1D6E-EC41-BE95-3F93EAC7EB39}" type="slidenum">
              <a:rPr lang="en-US" smtClean="0"/>
              <a:t>‹#›</a:t>
            </a:fld>
            <a:endParaRPr lang="en-US"/>
          </a:p>
        </p:txBody>
      </p:sp>
    </p:spTree>
    <p:extLst>
      <p:ext uri="{BB962C8B-B14F-4D97-AF65-F5344CB8AC3E}">
        <p14:creationId xmlns:p14="http://schemas.microsoft.com/office/powerpoint/2010/main" val="1732154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a:t>
            </a:r>
          </a:p>
        </p:txBody>
      </p:sp>
      <p:sp>
        <p:nvSpPr>
          <p:cNvPr id="4" name="Slide Number Placeholder 3"/>
          <p:cNvSpPr>
            <a:spLocks noGrp="1"/>
          </p:cNvSpPr>
          <p:nvPr>
            <p:ph type="sldNum" sz="quarter" idx="10"/>
          </p:nvPr>
        </p:nvSpPr>
        <p:spPr/>
        <p:txBody>
          <a:bodyPr/>
          <a:lstStyle/>
          <a:p>
            <a:fld id="{22F66869-8739-4168-B3F1-A83E0D0BBCD4}" type="slidenum">
              <a:rPr lang="en-US" smtClean="0"/>
              <a:t>2</a:t>
            </a:fld>
            <a:endParaRPr lang="en-US"/>
          </a:p>
        </p:txBody>
      </p:sp>
    </p:spTree>
    <p:extLst>
      <p:ext uri="{BB962C8B-B14F-4D97-AF65-F5344CB8AC3E}">
        <p14:creationId xmlns:p14="http://schemas.microsoft.com/office/powerpoint/2010/main" val="102431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D56AE-B360-487C-949C-77E1EA30284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764777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D56AE-B360-487C-949C-77E1EA302849}" type="slidenum">
              <a:rPr lang="en-US" smtClean="0"/>
              <a:t>23</a:t>
            </a:fld>
            <a:endParaRPr lang="en-US" dirty="0"/>
          </a:p>
        </p:txBody>
      </p:sp>
    </p:spTree>
    <p:extLst>
      <p:ext uri="{BB962C8B-B14F-4D97-AF65-F5344CB8AC3E}">
        <p14:creationId xmlns:p14="http://schemas.microsoft.com/office/powerpoint/2010/main" val="351743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D56AE-B360-487C-949C-77E1EA302849}" type="slidenum">
              <a:rPr lang="en-US" smtClean="0"/>
              <a:t>24</a:t>
            </a:fld>
            <a:endParaRPr lang="en-US" dirty="0"/>
          </a:p>
        </p:txBody>
      </p:sp>
    </p:spTree>
    <p:extLst>
      <p:ext uri="{BB962C8B-B14F-4D97-AF65-F5344CB8AC3E}">
        <p14:creationId xmlns:p14="http://schemas.microsoft.com/office/powerpoint/2010/main" val="250662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D56AE-B360-487C-949C-77E1EA302849}" type="slidenum">
              <a:rPr lang="en-US" smtClean="0"/>
              <a:t>30</a:t>
            </a:fld>
            <a:endParaRPr lang="en-US" dirty="0"/>
          </a:p>
        </p:txBody>
      </p:sp>
    </p:spTree>
    <p:extLst>
      <p:ext uri="{BB962C8B-B14F-4D97-AF65-F5344CB8AC3E}">
        <p14:creationId xmlns:p14="http://schemas.microsoft.com/office/powerpoint/2010/main" val="2383557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D56AE-B360-487C-949C-77E1EA302849}" type="slidenum">
              <a:rPr lang="en-US" smtClean="0"/>
              <a:t>31</a:t>
            </a:fld>
            <a:endParaRPr lang="en-US" dirty="0"/>
          </a:p>
        </p:txBody>
      </p:sp>
    </p:spTree>
    <p:extLst>
      <p:ext uri="{BB962C8B-B14F-4D97-AF65-F5344CB8AC3E}">
        <p14:creationId xmlns:p14="http://schemas.microsoft.com/office/powerpoint/2010/main" val="258804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D56AE-B360-487C-949C-77E1EA302849}"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345428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8BDE6C-FDB0-498D-AD52-9259251539A9}" type="datetimeFigureOut">
              <a:rPr lang="en-US" smtClean="0"/>
              <a:pPr/>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FBE726-DBFE-42C8-9E3A-ACED5DC5B2D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8BDE6C-FDB0-498D-AD52-9259251539A9}" type="datetimeFigureOut">
              <a:rPr lang="en-US" smtClean="0"/>
              <a:pPr/>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FBE726-DBFE-42C8-9E3A-ACED5DC5B2D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8BDE6C-FDB0-498D-AD52-9259251539A9}" type="datetimeFigureOut">
              <a:rPr lang="en-US" smtClean="0"/>
              <a:pPr/>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FBE726-DBFE-42C8-9E3A-ACED5DC5B2D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8BDE6C-FDB0-498D-AD52-9259251539A9}" type="datetimeFigureOut">
              <a:rPr lang="en-US" smtClean="0"/>
              <a:pPr/>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xmlns="" id="{43FBBF7F-7009-4959-89E2-33B8149FAB8A}"/>
              </a:ext>
            </a:extLst>
          </p:cNvPr>
          <p:cNvSpPr txBox="1">
            <a:spLocks/>
          </p:cNvSpPr>
          <p:nvPr userDrawn="1"/>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FBE726-DBFE-42C8-9E3A-ACED5DC5B2D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BDE6C-FDB0-498D-AD52-9259251539A9}" type="datetimeFigureOut">
              <a:rPr lang="en-US" smtClean="0"/>
              <a:pPr/>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FBE726-DBFE-42C8-9E3A-ACED5DC5B2D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8BDE6C-FDB0-498D-AD52-9259251539A9}" type="datetimeFigureOut">
              <a:rPr lang="en-US" smtClean="0"/>
              <a:pPr/>
              <a:t>3/26/2019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FBE726-DBFE-42C8-9E3A-ACED5DC5B2D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8BDE6C-FDB0-498D-AD52-9259251539A9}" type="datetimeFigureOut">
              <a:rPr lang="en-US" smtClean="0"/>
              <a:pPr/>
              <a:t>3/26/2019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FBE726-DBFE-42C8-9E3A-ACED5DC5B2D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8BDE6C-FDB0-498D-AD52-9259251539A9}" type="datetimeFigureOut">
              <a:rPr lang="en-US" smtClean="0"/>
              <a:pPr/>
              <a:t>3/26/2019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FBE726-DBFE-42C8-9E3A-ACED5DC5B2D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BDE6C-FDB0-498D-AD52-9259251539A9}" type="datetimeFigureOut">
              <a:rPr lang="en-US" smtClean="0"/>
              <a:pPr/>
              <a:t>3/26/2019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FBE726-DBFE-42C8-9E3A-ACED5DC5B2D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8BDE6C-FDB0-498D-AD52-9259251539A9}" type="datetimeFigureOut">
              <a:rPr lang="en-US" smtClean="0"/>
              <a:pPr/>
              <a:t>3/26/2019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FBE726-DBFE-42C8-9E3A-ACED5DC5B2D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8BDE6C-FDB0-498D-AD52-9259251539A9}" type="datetimeFigureOut">
              <a:rPr lang="en-US" smtClean="0"/>
              <a:pPr/>
              <a:t>3/26/2019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FBE726-DBFE-42C8-9E3A-ACED5DC5B2D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20000">
              <a:schemeClr val="bg1"/>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BDE6C-FDB0-498D-AD52-9259251539A9}" type="datetimeFigureOut">
              <a:rPr lang="en-US" smtClean="0"/>
              <a:pPr/>
              <a:t>3/26/2019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BE726-DBFE-42C8-9E3A-ACED5DC5B2D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wbecompliance@idoa.in.gov"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in.gov/idoa/mwbe" TargetMode="Externa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www.in.gov/idoa/mwbe/2743.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Indianaveteranspreference@idoa.in.gov"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in.gov/idoa/2862.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va.gov/osdb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www.va.gov/osdb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mailto:mwbecompliance@idoa.in.gov?subject=Pay%20Audit%20Inquiry" TargetMode="External"/><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in.gov/idoa/mwbe/payaudit.htm"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in.gov/idoa/3106.htm" TargetMode="External"/><Relationship Id="rId3" Type="http://schemas.openxmlformats.org/officeDocument/2006/relationships/hyperlink" Target="http://www.in.gov/idoa/2788.htm" TargetMode="External"/><Relationship Id="rId7" Type="http://schemas.openxmlformats.org/officeDocument/2006/relationships/hyperlink" Target="http://www.in.gov/so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in.gov/idoa/2464.htm" TargetMode="External"/><Relationship Id="rId11" Type="http://schemas.openxmlformats.org/officeDocument/2006/relationships/hyperlink" Target="http://www.in.gov/idoa/2354.htm" TargetMode="External"/><Relationship Id="rId5" Type="http://schemas.openxmlformats.org/officeDocument/2006/relationships/hyperlink" Target="http://www.in.gov/idoa/2467.htm" TargetMode="External"/><Relationship Id="rId10" Type="http://schemas.openxmlformats.org/officeDocument/2006/relationships/hyperlink" Target="http://www.in.gov/idoa/2862.htm" TargetMode="External"/><Relationship Id="rId4" Type="http://schemas.openxmlformats.org/officeDocument/2006/relationships/hyperlink" Target="http://www.in.gov/idoa/3643.htm" TargetMode="External"/><Relationship Id="rId9" Type="http://schemas.openxmlformats.org/officeDocument/2006/relationships/hyperlink" Target="http://www.in.gov/idoa/2352.ht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POconnor1@idoa.in.gov"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tdeaton@idoa.IN.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j-lt"/>
              </a:rPr>
              <a:t>Indiana Department of Administration</a:t>
            </a:r>
          </a:p>
        </p:txBody>
      </p:sp>
      <p:sp>
        <p:nvSpPr>
          <p:cNvPr id="13" name="Rectangle 5"/>
          <p:cNvSpPr>
            <a:spLocks noGrp="1" noChangeArrowheads="1"/>
          </p:cNvSpPr>
          <p:nvPr>
            <p:ph type="ctrTitle"/>
          </p:nvPr>
        </p:nvSpPr>
        <p:spPr bwMode="auto">
          <a:xfrm>
            <a:off x="685800" y="252798"/>
            <a:ext cx="7772400" cy="5553508"/>
          </a:xfrm>
          <a:prstGeom prst="rect">
            <a:avLst/>
          </a:prstGeom>
          <a:noFill/>
          <a:ln w="9525">
            <a:noFill/>
            <a:miter lim="800000"/>
            <a:headEnd/>
            <a:tailEnd/>
          </a:ln>
        </p:spPr>
        <p:txBody>
          <a:bodyPr wrap="square">
            <a:spAutoFit/>
          </a:bodyPr>
          <a:lstStyle/>
          <a:p>
            <a:r>
              <a:rPr lang="en-US" sz="4000" b="1" dirty="0">
                <a:cs typeface="Calibri" pitchFamily="34" charset="0"/>
              </a:rPr>
              <a:t>Request for Proposal 19-095</a:t>
            </a:r>
            <a:r>
              <a:rPr lang="en-US" sz="2000" b="1" dirty="0">
                <a:cs typeface="Calibri" pitchFamily="34" charset="0"/>
              </a:rPr>
              <a:t/>
            </a:r>
            <a:br>
              <a:rPr lang="en-US" sz="2000" b="1" dirty="0">
                <a:cs typeface="Calibri" pitchFamily="34" charset="0"/>
              </a:rPr>
            </a:br>
            <a:r>
              <a:rPr lang="en-US" sz="2000" b="1" dirty="0">
                <a:cs typeface="Calibri" pitchFamily="34" charset="0"/>
              </a:rPr>
              <a:t/>
            </a:r>
            <a:br>
              <a:rPr lang="en-US" sz="2000" b="1" dirty="0">
                <a:cs typeface="Calibri" pitchFamily="34" charset="0"/>
              </a:rPr>
            </a:br>
            <a:r>
              <a:rPr lang="en-US" sz="2800" b="1" dirty="0">
                <a:cs typeface="Calibri" pitchFamily="34" charset="0"/>
              </a:rPr>
              <a:t>Long Term Care (LTC) Ombudsman Services</a:t>
            </a:r>
            <a:br>
              <a:rPr lang="en-US" sz="2800" b="1" dirty="0">
                <a:cs typeface="Calibri" pitchFamily="34" charset="0"/>
              </a:rPr>
            </a:br>
            <a:r>
              <a:rPr lang="en-US" sz="2800" b="1" dirty="0">
                <a:cs typeface="Calibri" pitchFamily="34" charset="0"/>
              </a:rPr>
              <a:t/>
            </a:r>
            <a:br>
              <a:rPr lang="en-US" sz="2800" b="1" dirty="0">
                <a:cs typeface="Calibri" pitchFamily="34" charset="0"/>
              </a:rPr>
            </a:br>
            <a:r>
              <a:rPr lang="en-US" sz="2800" b="1" dirty="0">
                <a:cs typeface="Calibri" pitchFamily="34" charset="0"/>
              </a:rPr>
              <a:t>Indiana Department of Administration</a:t>
            </a:r>
            <a:br>
              <a:rPr lang="en-US" sz="2800" b="1" dirty="0">
                <a:cs typeface="Calibri" pitchFamily="34" charset="0"/>
              </a:rPr>
            </a:br>
            <a:r>
              <a:rPr lang="en-US" sz="2400" dirty="0">
                <a:cs typeface="Calibri" pitchFamily="34" charset="0"/>
              </a:rPr>
              <a:t>On Behalf Of</a:t>
            </a:r>
            <a:br>
              <a:rPr lang="en-US" sz="2400" dirty="0">
                <a:cs typeface="Calibri" pitchFamily="34" charset="0"/>
              </a:rPr>
            </a:br>
            <a:r>
              <a:rPr lang="en-US" sz="2400" dirty="0">
                <a:cs typeface="Calibri" pitchFamily="34" charset="0"/>
              </a:rPr>
              <a:t>The Indiana Family and Social Services Administration</a:t>
            </a:r>
            <a:br>
              <a:rPr lang="en-US" sz="2400" dirty="0">
                <a:cs typeface="Calibri" pitchFamily="34" charset="0"/>
              </a:rPr>
            </a:br>
            <a:endParaRPr lang="en-US" sz="2800" b="1" dirty="0">
              <a:latin typeface="Garamond" pitchFamily="18" charset="0"/>
              <a:cs typeface="Calibri" pitchFamily="34" charset="0"/>
            </a:endParaRPr>
          </a:p>
          <a:p>
            <a:pPr algn="ctr">
              <a:lnSpc>
                <a:spcPct val="80000"/>
              </a:lnSpc>
            </a:pPr>
            <a:r>
              <a:rPr lang="en-US" sz="2400" dirty="0">
                <a:cs typeface="Calibri" pitchFamily="34" charset="0"/>
              </a:rPr>
              <a:t>Pre-Proposal Conference</a:t>
            </a:r>
          </a:p>
          <a:p>
            <a:pPr algn="ctr">
              <a:lnSpc>
                <a:spcPct val="80000"/>
              </a:lnSpc>
            </a:pPr>
            <a:endParaRPr lang="en-US" sz="2400" dirty="0">
              <a:cs typeface="Calibri" pitchFamily="34" charset="0"/>
            </a:endParaRPr>
          </a:p>
          <a:p>
            <a:pPr algn="ctr">
              <a:lnSpc>
                <a:spcPct val="80000"/>
              </a:lnSpc>
            </a:pPr>
            <a:r>
              <a:rPr lang="en-US" sz="2400" dirty="0">
                <a:cs typeface="Calibri" pitchFamily="34" charset="0"/>
              </a:rPr>
              <a:t>March 27, 2019</a:t>
            </a:r>
          </a:p>
          <a:p>
            <a:pPr algn="ctr">
              <a:lnSpc>
                <a:spcPct val="80000"/>
              </a:lnSpc>
            </a:pPr>
            <a:endParaRPr lang="en-US" sz="2400" dirty="0">
              <a:cs typeface="Calibri" pitchFamily="34" charset="0"/>
            </a:endParaRPr>
          </a:p>
          <a:p>
            <a:pPr>
              <a:lnSpc>
                <a:spcPct val="80000"/>
              </a:lnSpc>
            </a:pPr>
            <a:r>
              <a:rPr lang="en-US" sz="2400" dirty="0">
                <a:cs typeface="Calibri" pitchFamily="34" charset="0"/>
              </a:rPr>
              <a:t/>
            </a:r>
            <a:br>
              <a:rPr lang="en-US" sz="2400" dirty="0">
                <a:cs typeface="Calibri" pitchFamily="34" charset="0"/>
              </a:rPr>
            </a:br>
            <a:r>
              <a:rPr lang="en-US" sz="2400" dirty="0">
                <a:cs typeface="Calibri" pitchFamily="34" charset="0"/>
              </a:rPr>
              <a:t>Teresa Deaton Reese</a:t>
            </a:r>
            <a:br>
              <a:rPr lang="en-US" sz="2400" dirty="0">
                <a:cs typeface="Calibri" pitchFamily="34" charset="0"/>
              </a:rPr>
            </a:br>
            <a:r>
              <a:rPr lang="en-US" sz="2400" dirty="0">
                <a:cs typeface="Calibri" pitchFamily="34" charset="0"/>
              </a:rPr>
              <a:t>IDOA/Procurement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6" name="Rectangle 2"/>
          <p:cNvSpPr>
            <a:spLocks noGrp="1" noChangeArrowheads="1"/>
          </p:cNvSpPr>
          <p:nvPr>
            <p:ph type="title"/>
          </p:nvPr>
        </p:nvSpPr>
        <p:spPr>
          <a:xfrm>
            <a:off x="457200" y="274638"/>
            <a:ext cx="8229600" cy="1143000"/>
          </a:xfrm>
        </p:spPr>
        <p:txBody>
          <a:bodyPr/>
          <a:lstStyle/>
          <a:p>
            <a:pPr eaLnBrk="1" hangingPunct="1"/>
            <a:r>
              <a:rPr lang="en-US" b="1" dirty="0"/>
              <a:t>Technical Proposal</a:t>
            </a:r>
            <a:r>
              <a:rPr lang="en-US" dirty="0"/>
              <a:t/>
            </a:r>
            <a:br>
              <a:rPr lang="en-US" dirty="0"/>
            </a:br>
            <a:r>
              <a:rPr lang="en-US" sz="2400" dirty="0"/>
              <a:t>(Attachment F)</a:t>
            </a:r>
          </a:p>
        </p:txBody>
      </p:sp>
      <p:sp>
        <p:nvSpPr>
          <p:cNvPr id="7" name="Rectangle 3"/>
          <p:cNvSpPr>
            <a:spLocks noGrp="1" noChangeArrowheads="1"/>
          </p:cNvSpPr>
          <p:nvPr>
            <p:ph idx="1"/>
          </p:nvPr>
        </p:nvSpPr>
        <p:spPr>
          <a:xfrm>
            <a:off x="457200" y="1600200"/>
            <a:ext cx="8229600" cy="4525963"/>
          </a:xfrm>
        </p:spPr>
        <p:txBody>
          <a:bodyPr/>
          <a:lstStyle/>
          <a:p>
            <a:r>
              <a:rPr lang="en-US" sz="2400" dirty="0"/>
              <a:t>Respondents should use Attachment F to complete their Technical Proposal. Use the yellow shaded fields to answer the questions in Attachment F.</a:t>
            </a:r>
          </a:p>
          <a:p>
            <a:pPr lvl="1"/>
            <a:r>
              <a:rPr lang="en-US" sz="2000" dirty="0"/>
              <a:t>Yellow fields will expand to accommodate content. </a:t>
            </a:r>
          </a:p>
          <a:p>
            <a:pPr lvl="1"/>
            <a:r>
              <a:rPr lang="en-US" sz="2000" dirty="0"/>
              <a:t>Make every attempt to preserve the original format of Attachment F.</a:t>
            </a:r>
          </a:p>
          <a:p>
            <a:pPr marL="457200" lvl="1" indent="0">
              <a:buNone/>
            </a:pPr>
            <a:endParaRPr lang="en-US" sz="2000" dirty="0"/>
          </a:p>
          <a:p>
            <a:r>
              <a:rPr lang="en-US" sz="2400" dirty="0"/>
              <a:t>Where appropriate, supporting documentation (e.g. diagrams, certificates, graphics, or other exhibits) may be submitted as an attachment and referenced within the relevant answer field.</a:t>
            </a:r>
            <a:endParaRPr lang="en-US" sz="2400" dirty="0">
              <a:latin typeface="Garamond" pitchFamily="18" charset="0"/>
            </a:endParaRPr>
          </a:p>
          <a:p>
            <a:pPr eaLnBrk="1" hangingPunct="1">
              <a:buFontTx/>
              <a:buNone/>
            </a:pPr>
            <a:endParaRPr lang="en-US" sz="2400" dirty="0">
              <a:latin typeface="Garamond" pitchFamily="18" charset="0"/>
            </a:endParaRPr>
          </a:p>
        </p:txBody>
      </p:sp>
      <p:sp>
        <p:nvSpPr>
          <p:cNvPr id="8" name="TextBox 7">
            <a:extLst>
              <a:ext uri="{FF2B5EF4-FFF2-40B4-BE49-F238E27FC236}">
                <a16:creationId xmlns:a16="http://schemas.microsoft.com/office/drawing/2014/main" xmlns="" id="{8D96A820-C644-4015-85D8-1C4314A18057}"/>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14" name="Rectangle 3"/>
          <p:cNvSpPr>
            <a:spLocks noGrp="1" noChangeArrowheads="1"/>
          </p:cNvSpPr>
          <p:nvPr>
            <p:ph idx="1"/>
          </p:nvPr>
        </p:nvSpPr>
        <p:spPr>
          <a:xfrm>
            <a:off x="435279" y="1295400"/>
            <a:ext cx="8229600" cy="4498713"/>
          </a:xfrm>
        </p:spPr>
        <p:txBody>
          <a:bodyPr>
            <a:normAutofit lnSpcReduction="10000"/>
          </a:bodyPr>
          <a:lstStyle/>
          <a:p>
            <a:r>
              <a:rPr lang="en-US" sz="2200" dirty="0">
                <a:latin typeface="+mj-lt"/>
              </a:rPr>
              <a:t>Please complete the template provided for the Technical Proposal Supplement by populating ONLY the yellow shaded cells.</a:t>
            </a:r>
          </a:p>
          <a:p>
            <a:pPr marL="0" indent="0">
              <a:buNone/>
            </a:pPr>
            <a:endParaRPr lang="en-US" sz="2200" dirty="0">
              <a:latin typeface="+mj-lt"/>
            </a:endParaRPr>
          </a:p>
          <a:p>
            <a:r>
              <a:rPr lang="en-US" sz="2200" dirty="0">
                <a:latin typeface="+mj-lt"/>
              </a:rPr>
              <a:t>The Technical Proposal Supplement asks Respondents to provide information on their proposal’s Staffing costs, Non-Staffing costs, and Additional Funding Sources. This information is not scored quantitatively but rather qualitatively to inform the services described in the Respondent’s Technical Proposal. </a:t>
            </a:r>
          </a:p>
          <a:p>
            <a:endParaRPr lang="en-US" sz="2200" dirty="0">
              <a:latin typeface="+mj-lt"/>
            </a:endParaRPr>
          </a:p>
          <a:p>
            <a:r>
              <a:rPr lang="en-US" sz="2200" dirty="0">
                <a:latin typeface="+mj-lt"/>
              </a:rPr>
              <a:t>This attachment contains a maximum budget number that the Respondent may not exceed, however Respondents will not be scored based on lowest costs or have their proposed costs compared against each other.</a:t>
            </a:r>
          </a:p>
        </p:txBody>
      </p:sp>
      <p:sp>
        <p:nvSpPr>
          <p:cNvPr id="6" name="Title 1"/>
          <p:cNvSpPr>
            <a:spLocks noGrp="1"/>
          </p:cNvSpPr>
          <p:nvPr>
            <p:ph type="title"/>
          </p:nvPr>
        </p:nvSpPr>
        <p:spPr>
          <a:xfrm>
            <a:off x="457200" y="152400"/>
            <a:ext cx="8229600" cy="1143000"/>
          </a:xfrm>
        </p:spPr>
        <p:txBody>
          <a:bodyPr/>
          <a:lstStyle/>
          <a:p>
            <a:r>
              <a:rPr lang="en-US" b="1" dirty="0"/>
              <a:t>Technical Proposal Supplement</a:t>
            </a:r>
            <a:br>
              <a:rPr lang="en-US" b="1" dirty="0"/>
            </a:br>
            <a:r>
              <a:rPr lang="en-US" sz="2400" dirty="0"/>
              <a:t>(Attachment G)</a:t>
            </a:r>
            <a:endParaRPr lang="en-US" dirty="0"/>
          </a:p>
        </p:txBody>
      </p:sp>
      <p:sp>
        <p:nvSpPr>
          <p:cNvPr id="7" name="TextBox 6">
            <a:extLst>
              <a:ext uri="{FF2B5EF4-FFF2-40B4-BE49-F238E27FC236}">
                <a16:creationId xmlns:a16="http://schemas.microsoft.com/office/drawing/2014/main" xmlns="" id="{11A2D461-9115-4BA4-9BF5-0199E6FC5CF6}"/>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2462458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65341"/>
            <a:ext cx="8229600" cy="1143000"/>
          </a:xfrm>
        </p:spPr>
        <p:txBody>
          <a:bodyPr>
            <a:normAutofit fontScale="90000"/>
          </a:bodyPr>
          <a:lstStyle/>
          <a:p>
            <a:r>
              <a:rPr lang="en-US" sz="4200" b="1" dirty="0"/>
              <a:t>Technical Proposal Supplement (Cont.)</a:t>
            </a:r>
            <a:r>
              <a:rPr lang="en-US" b="1" dirty="0"/>
              <a:t/>
            </a:r>
            <a:br>
              <a:rPr lang="en-US" b="1" dirty="0"/>
            </a:br>
            <a:r>
              <a:rPr lang="en-US" sz="2400" dirty="0"/>
              <a:t>(Attachment G)</a:t>
            </a:r>
            <a:endParaRPr lang="en-US" dirty="0"/>
          </a:p>
        </p:txBody>
      </p:sp>
      <p:sp>
        <p:nvSpPr>
          <p:cNvPr id="9" name="Rectangle 3">
            <a:extLst>
              <a:ext uri="{FF2B5EF4-FFF2-40B4-BE49-F238E27FC236}">
                <a16:creationId xmlns:a16="http://schemas.microsoft.com/office/drawing/2014/main" xmlns="" id="{4842A2C8-5620-024F-9616-9FA78F26F167}"/>
              </a:ext>
            </a:extLst>
          </p:cNvPr>
          <p:cNvSpPr>
            <a:spLocks noGrp="1" noChangeArrowheads="1"/>
          </p:cNvSpPr>
          <p:nvPr>
            <p:ph idx="1"/>
          </p:nvPr>
        </p:nvSpPr>
        <p:spPr>
          <a:xfrm>
            <a:off x="457200" y="1139285"/>
            <a:ext cx="8229600" cy="1699418"/>
          </a:xfrm>
        </p:spPr>
        <p:txBody>
          <a:bodyPr>
            <a:normAutofit/>
          </a:bodyPr>
          <a:lstStyle/>
          <a:p>
            <a:r>
              <a:rPr lang="en-US" sz="2000" dirty="0">
                <a:latin typeface="Calibri" panose="020F0502020204030204" pitchFamily="34" charset="0"/>
                <a:cs typeface="Calibri" panose="020F0502020204030204" pitchFamily="34" charset="0"/>
              </a:rPr>
              <a:t>For the “Staffing Costs” tab, Respondents must fill in the yellow cells for each mandatory position listed, as well as for any additional positions the Respondent suggests. For each position listed, the Respondent must fill in a description, experience, degree(s) earned, hourly rate, and proposed monthly hours. The Hourly Rate must factor in all overhead costs.</a:t>
            </a:r>
            <a:endParaRPr lang="en-US" sz="2000" dirty="0">
              <a:latin typeface="Garamond" pitchFamily="18" charset="0"/>
            </a:endParaRPr>
          </a:p>
        </p:txBody>
      </p:sp>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A82F4FB9-B529-4A45-8E80-D6E7A7CF0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91165"/>
            <a:ext cx="8382000" cy="2260235"/>
          </a:xfrm>
          <a:prstGeom prst="rect">
            <a:avLst/>
          </a:prstGeom>
        </p:spPr>
      </p:pic>
      <p:pic>
        <p:nvPicPr>
          <p:cNvPr id="10" name="Picture 9">
            <a:extLst>
              <a:ext uri="{FF2B5EF4-FFF2-40B4-BE49-F238E27FC236}">
                <a16:creationId xmlns:a16="http://schemas.microsoft.com/office/drawing/2014/main" xmlns="" id="{EDC6FCDF-50DD-40B7-AD46-59BAFF456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852" y="4998720"/>
            <a:ext cx="8382000" cy="335280"/>
          </a:xfrm>
          <a:prstGeom prst="rect">
            <a:avLst/>
          </a:prstGeom>
        </p:spPr>
      </p:pic>
      <p:sp>
        <p:nvSpPr>
          <p:cNvPr id="8" name="TextBox 7">
            <a:extLst>
              <a:ext uri="{FF2B5EF4-FFF2-40B4-BE49-F238E27FC236}">
                <a16:creationId xmlns:a16="http://schemas.microsoft.com/office/drawing/2014/main" xmlns="" id="{1AD8C961-7CDA-4F18-A546-950CF609CDB3}"/>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16684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1143000"/>
          </a:xfrm>
        </p:spPr>
        <p:txBody>
          <a:bodyPr>
            <a:normAutofit fontScale="90000"/>
          </a:bodyPr>
          <a:lstStyle/>
          <a:p>
            <a:r>
              <a:rPr lang="en-US" sz="4200" b="1" dirty="0"/>
              <a:t>Technical Proposal Supplement (Cont.)</a:t>
            </a:r>
            <a:r>
              <a:rPr lang="en-US" b="1" dirty="0"/>
              <a:t/>
            </a:r>
            <a:br>
              <a:rPr lang="en-US" b="1" dirty="0"/>
            </a:br>
            <a:r>
              <a:rPr lang="en-US" sz="2800" dirty="0"/>
              <a:t>(Attachment G)</a:t>
            </a:r>
            <a:endParaRPr lang="en-US" dirty="0"/>
          </a:p>
        </p:txBody>
      </p:sp>
      <p:sp>
        <p:nvSpPr>
          <p:cNvPr id="9" name="Rectangle 3">
            <a:extLst>
              <a:ext uri="{FF2B5EF4-FFF2-40B4-BE49-F238E27FC236}">
                <a16:creationId xmlns:a16="http://schemas.microsoft.com/office/drawing/2014/main" xmlns="" id="{4842A2C8-5620-024F-9616-9FA78F26F167}"/>
              </a:ext>
            </a:extLst>
          </p:cNvPr>
          <p:cNvSpPr>
            <a:spLocks noGrp="1" noChangeArrowheads="1"/>
          </p:cNvSpPr>
          <p:nvPr>
            <p:ph idx="1"/>
          </p:nvPr>
        </p:nvSpPr>
        <p:spPr>
          <a:xfrm>
            <a:off x="457200" y="1197482"/>
            <a:ext cx="8229600" cy="783718"/>
          </a:xfrm>
        </p:spPr>
        <p:txBody>
          <a:bodyPr>
            <a:noAutofit/>
          </a:bodyPr>
          <a:lstStyle/>
          <a:p>
            <a:r>
              <a:rPr lang="en-US" sz="1750" dirty="0">
                <a:latin typeface="Calibri" panose="020F0502020204030204" pitchFamily="34" charset="0"/>
                <a:cs typeface="Calibri" panose="020F0502020204030204" pitchFamily="34" charset="0"/>
              </a:rPr>
              <a:t>For the “Non-Staffing Costs” tab, Respondents must fill in the yellow cells for any operations, equipment, or other costs in the appropriate tables.</a:t>
            </a:r>
          </a:p>
          <a:p>
            <a:pPr marL="0" indent="0">
              <a:buNone/>
            </a:pPr>
            <a:endParaRPr lang="en-US" sz="800" dirty="0">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xmlns="" id="{EE7A1DD1-83F4-4E45-832D-BF5DAD24A275}"/>
              </a:ext>
            </a:extLst>
          </p:cNvPr>
          <p:cNvGrpSpPr/>
          <p:nvPr/>
        </p:nvGrpSpPr>
        <p:grpSpPr>
          <a:xfrm>
            <a:off x="1533142" y="1874030"/>
            <a:ext cx="6077712" cy="1187054"/>
            <a:chOff x="2123778" y="2107323"/>
            <a:chExt cx="4876800" cy="952500"/>
          </a:xfrm>
        </p:grpSpPr>
        <p:pic>
          <p:nvPicPr>
            <p:cNvPr id="3" name="Picture 2">
              <a:extLst>
                <a:ext uri="{FF2B5EF4-FFF2-40B4-BE49-F238E27FC236}">
                  <a16:creationId xmlns:a16="http://schemas.microsoft.com/office/drawing/2014/main" xmlns="" id="{19D679B1-2116-4DB3-ABAF-5E5A5654D51C}"/>
                </a:ext>
              </a:extLst>
            </p:cNvPr>
            <p:cNvPicPr>
              <a:picLocks noChangeAspect="1"/>
            </p:cNvPicPr>
            <p:nvPr/>
          </p:nvPicPr>
          <p:blipFill rotWithShape="1">
            <a:blip r:embed="rId2">
              <a:extLst>
                <a:ext uri="{28A0092B-C50C-407E-A947-70E740481C1C}">
                  <a14:useLocalDpi xmlns:a14="http://schemas.microsoft.com/office/drawing/2010/main" val="0"/>
                </a:ext>
              </a:extLst>
            </a:blip>
            <a:srcRect b="67221"/>
            <a:stretch/>
          </p:blipFill>
          <p:spPr>
            <a:xfrm>
              <a:off x="2123778" y="2107323"/>
              <a:ext cx="4876800" cy="667809"/>
            </a:xfrm>
            <a:prstGeom prst="rect">
              <a:avLst/>
            </a:prstGeom>
          </p:spPr>
        </p:pic>
        <p:pic>
          <p:nvPicPr>
            <p:cNvPr id="10" name="Picture 9">
              <a:extLst>
                <a:ext uri="{FF2B5EF4-FFF2-40B4-BE49-F238E27FC236}">
                  <a16:creationId xmlns:a16="http://schemas.microsoft.com/office/drawing/2014/main" xmlns="" id="{7B498731-4800-4B01-BFE2-B990BE719692}"/>
                </a:ext>
              </a:extLst>
            </p:cNvPr>
            <p:cNvPicPr>
              <a:picLocks noChangeAspect="1"/>
            </p:cNvPicPr>
            <p:nvPr/>
          </p:nvPicPr>
          <p:blipFill rotWithShape="1">
            <a:blip r:embed="rId2">
              <a:extLst>
                <a:ext uri="{28A0092B-C50C-407E-A947-70E740481C1C}">
                  <a14:useLocalDpi xmlns:a14="http://schemas.microsoft.com/office/drawing/2010/main" val="0"/>
                </a:ext>
              </a:extLst>
            </a:blip>
            <a:srcRect t="85818"/>
            <a:stretch/>
          </p:blipFill>
          <p:spPr>
            <a:xfrm>
              <a:off x="2123778" y="2770897"/>
              <a:ext cx="4876800" cy="288926"/>
            </a:xfrm>
            <a:prstGeom prst="rect">
              <a:avLst/>
            </a:prstGeom>
          </p:spPr>
        </p:pic>
      </p:grpSp>
      <p:grpSp>
        <p:nvGrpSpPr>
          <p:cNvPr id="16" name="Group 15">
            <a:extLst>
              <a:ext uri="{FF2B5EF4-FFF2-40B4-BE49-F238E27FC236}">
                <a16:creationId xmlns:a16="http://schemas.microsoft.com/office/drawing/2014/main" xmlns="" id="{7E286204-3A20-4615-8638-3279E8DFA7DB}"/>
              </a:ext>
            </a:extLst>
          </p:cNvPr>
          <p:cNvGrpSpPr/>
          <p:nvPr/>
        </p:nvGrpSpPr>
        <p:grpSpPr>
          <a:xfrm>
            <a:off x="1533142" y="3104587"/>
            <a:ext cx="6077712" cy="1043433"/>
            <a:chOff x="2123778" y="3070141"/>
            <a:chExt cx="4896444" cy="941521"/>
          </a:xfrm>
        </p:grpSpPr>
        <p:pic>
          <p:nvPicPr>
            <p:cNvPr id="8" name="Picture 7">
              <a:extLst>
                <a:ext uri="{FF2B5EF4-FFF2-40B4-BE49-F238E27FC236}">
                  <a16:creationId xmlns:a16="http://schemas.microsoft.com/office/drawing/2014/main" xmlns="" id="{127A436E-99EA-49B7-840D-3A8DDCF9AE03}"/>
                </a:ext>
              </a:extLst>
            </p:cNvPr>
            <p:cNvPicPr>
              <a:picLocks noChangeAspect="1"/>
            </p:cNvPicPr>
            <p:nvPr/>
          </p:nvPicPr>
          <p:blipFill rotWithShape="1">
            <a:blip r:embed="rId3">
              <a:extLst>
                <a:ext uri="{28A0092B-C50C-407E-A947-70E740481C1C}">
                  <a14:useLocalDpi xmlns:a14="http://schemas.microsoft.com/office/drawing/2010/main" val="0"/>
                </a:ext>
              </a:extLst>
            </a:blip>
            <a:srcRect t="987" b="66234"/>
            <a:stretch/>
          </p:blipFill>
          <p:spPr>
            <a:xfrm>
              <a:off x="2123778" y="3070141"/>
              <a:ext cx="4896444" cy="667809"/>
            </a:xfrm>
            <a:prstGeom prst="rect">
              <a:avLst/>
            </a:prstGeom>
          </p:spPr>
        </p:pic>
        <p:pic>
          <p:nvPicPr>
            <p:cNvPr id="11" name="Picture 10">
              <a:extLst>
                <a:ext uri="{FF2B5EF4-FFF2-40B4-BE49-F238E27FC236}">
                  <a16:creationId xmlns:a16="http://schemas.microsoft.com/office/drawing/2014/main" xmlns="" id="{E144F04E-005D-4A90-A59D-F66C5D827C80}"/>
                </a:ext>
              </a:extLst>
            </p:cNvPr>
            <p:cNvPicPr>
              <a:picLocks noChangeAspect="1"/>
            </p:cNvPicPr>
            <p:nvPr/>
          </p:nvPicPr>
          <p:blipFill rotWithShape="1">
            <a:blip r:embed="rId3">
              <a:extLst>
                <a:ext uri="{28A0092B-C50C-407E-A947-70E740481C1C}">
                  <a14:useLocalDpi xmlns:a14="http://schemas.microsoft.com/office/drawing/2010/main" val="0"/>
                </a:ext>
              </a:extLst>
            </a:blip>
            <a:srcRect t="85818"/>
            <a:stretch/>
          </p:blipFill>
          <p:spPr>
            <a:xfrm>
              <a:off x="2123778" y="3722736"/>
              <a:ext cx="4896444" cy="288926"/>
            </a:xfrm>
            <a:prstGeom prst="rect">
              <a:avLst/>
            </a:prstGeom>
          </p:spPr>
        </p:pic>
      </p:grpSp>
      <p:grpSp>
        <p:nvGrpSpPr>
          <p:cNvPr id="17" name="Group 16">
            <a:extLst>
              <a:ext uri="{FF2B5EF4-FFF2-40B4-BE49-F238E27FC236}">
                <a16:creationId xmlns:a16="http://schemas.microsoft.com/office/drawing/2014/main" xmlns="" id="{A74CDDCA-E862-4787-894F-DC3DEA8E980A}"/>
              </a:ext>
            </a:extLst>
          </p:cNvPr>
          <p:cNvGrpSpPr/>
          <p:nvPr/>
        </p:nvGrpSpPr>
        <p:grpSpPr>
          <a:xfrm>
            <a:off x="1533142" y="4148020"/>
            <a:ext cx="6077713" cy="1629149"/>
            <a:chOff x="2133600" y="3998686"/>
            <a:chExt cx="4876800" cy="1307240"/>
          </a:xfrm>
        </p:grpSpPr>
        <p:pic>
          <p:nvPicPr>
            <p:cNvPr id="13" name="Picture 12">
              <a:extLst>
                <a:ext uri="{FF2B5EF4-FFF2-40B4-BE49-F238E27FC236}">
                  <a16:creationId xmlns:a16="http://schemas.microsoft.com/office/drawing/2014/main" xmlns="" id="{5EE3AEAA-C7AB-4171-BE7B-E7E77E511282}"/>
                </a:ext>
              </a:extLst>
            </p:cNvPr>
            <p:cNvPicPr>
              <a:picLocks noChangeAspect="1"/>
            </p:cNvPicPr>
            <p:nvPr/>
          </p:nvPicPr>
          <p:blipFill rotWithShape="1">
            <a:blip r:embed="rId4">
              <a:extLst>
                <a:ext uri="{28A0092B-C50C-407E-A947-70E740481C1C}">
                  <a14:useLocalDpi xmlns:a14="http://schemas.microsoft.com/office/drawing/2010/main" val="0"/>
                </a:ext>
              </a:extLst>
            </a:blip>
            <a:srcRect b="66096"/>
            <a:stretch/>
          </p:blipFill>
          <p:spPr>
            <a:xfrm>
              <a:off x="2133600" y="3998686"/>
              <a:ext cx="4876800" cy="783718"/>
            </a:xfrm>
            <a:prstGeom prst="rect">
              <a:avLst/>
            </a:prstGeom>
          </p:spPr>
        </p:pic>
        <p:pic>
          <p:nvPicPr>
            <p:cNvPr id="14" name="Picture 13">
              <a:extLst>
                <a:ext uri="{FF2B5EF4-FFF2-40B4-BE49-F238E27FC236}">
                  <a16:creationId xmlns:a16="http://schemas.microsoft.com/office/drawing/2014/main" xmlns="" id="{68C5E7B5-E25C-4CB4-B922-151EEBA3E60B}"/>
                </a:ext>
              </a:extLst>
            </p:cNvPr>
            <p:cNvPicPr>
              <a:picLocks noChangeAspect="1"/>
            </p:cNvPicPr>
            <p:nvPr/>
          </p:nvPicPr>
          <p:blipFill rotWithShape="1">
            <a:blip r:embed="rId4">
              <a:extLst>
                <a:ext uri="{28A0092B-C50C-407E-A947-70E740481C1C}">
                  <a14:useLocalDpi xmlns:a14="http://schemas.microsoft.com/office/drawing/2010/main" val="0"/>
                </a:ext>
              </a:extLst>
            </a:blip>
            <a:srcRect t="77264"/>
            <a:stretch/>
          </p:blipFill>
          <p:spPr>
            <a:xfrm>
              <a:off x="2133600" y="4780354"/>
              <a:ext cx="4876800" cy="525572"/>
            </a:xfrm>
            <a:prstGeom prst="rect">
              <a:avLst/>
            </a:prstGeom>
          </p:spPr>
        </p:pic>
      </p:grpSp>
      <p:pic>
        <p:nvPicPr>
          <p:cNvPr id="4" name="Picture 3" descr="IDOA-logobluecenter.gif"/>
          <p:cNvPicPr>
            <a:picLocks noChangeAspect="1"/>
          </p:cNvPicPr>
          <p:nvPr/>
        </p:nvPicPr>
        <p:blipFill>
          <a:blip r:embed="rId5" cstate="print"/>
          <a:srcRect/>
          <a:stretch>
            <a:fillRect/>
          </a:stretch>
        </p:blipFill>
        <p:spPr bwMode="auto">
          <a:xfrm>
            <a:off x="7467600" y="5334000"/>
            <a:ext cx="1300163" cy="1414463"/>
          </a:xfrm>
          <a:prstGeom prst="rect">
            <a:avLst/>
          </a:prstGeom>
          <a:noFill/>
          <a:ln w="9525">
            <a:noFill/>
            <a:miter lim="800000"/>
            <a:headEnd/>
            <a:tailEnd/>
          </a:ln>
        </p:spPr>
      </p:pic>
      <p:sp>
        <p:nvSpPr>
          <p:cNvPr id="18" name="TextBox 17">
            <a:extLst>
              <a:ext uri="{FF2B5EF4-FFF2-40B4-BE49-F238E27FC236}">
                <a16:creationId xmlns:a16="http://schemas.microsoft.com/office/drawing/2014/main" xmlns="" id="{2722CDB7-B900-46CA-A913-ABAACFEA8612}"/>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3834148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1143000"/>
          </a:xfrm>
        </p:spPr>
        <p:txBody>
          <a:bodyPr>
            <a:normAutofit fontScale="90000"/>
          </a:bodyPr>
          <a:lstStyle/>
          <a:p>
            <a:r>
              <a:rPr lang="en-US" sz="4200" b="1" dirty="0"/>
              <a:t>Technical Proposal Supplement (Cont.)</a:t>
            </a:r>
            <a:r>
              <a:rPr lang="en-US" b="1" dirty="0"/>
              <a:t/>
            </a:r>
            <a:br>
              <a:rPr lang="en-US" b="1" dirty="0"/>
            </a:br>
            <a:r>
              <a:rPr lang="en-US" sz="2800" dirty="0"/>
              <a:t>(Attachment G)</a:t>
            </a:r>
            <a:endParaRPr lang="en-US" dirty="0"/>
          </a:p>
        </p:txBody>
      </p:sp>
      <p:sp>
        <p:nvSpPr>
          <p:cNvPr id="9" name="Rectangle 3">
            <a:extLst>
              <a:ext uri="{FF2B5EF4-FFF2-40B4-BE49-F238E27FC236}">
                <a16:creationId xmlns:a16="http://schemas.microsoft.com/office/drawing/2014/main" xmlns="" id="{4842A2C8-5620-024F-9616-9FA78F26F167}"/>
              </a:ext>
            </a:extLst>
          </p:cNvPr>
          <p:cNvSpPr>
            <a:spLocks noGrp="1" noChangeArrowheads="1"/>
          </p:cNvSpPr>
          <p:nvPr>
            <p:ph idx="1"/>
          </p:nvPr>
        </p:nvSpPr>
        <p:spPr>
          <a:xfrm>
            <a:off x="457200" y="1197482"/>
            <a:ext cx="8229600" cy="4517518"/>
          </a:xfrm>
        </p:spPr>
        <p:txBody>
          <a:bodyPr>
            <a:noAutofit/>
          </a:bodyPr>
          <a:lstStyle/>
          <a:p>
            <a:r>
              <a:rPr lang="en-US" sz="1750" dirty="0">
                <a:latin typeface="Calibri" panose="020F0502020204030204" pitchFamily="34" charset="0"/>
                <a:cs typeface="Calibri" panose="020F0502020204030204" pitchFamily="34" charset="0"/>
              </a:rPr>
              <a:t>For the “Additional Funding Sources” tab, Respondents must fill in the yellow cells, if applicable, for any non-coercive solicitations of voluntary contributions that are expected from other funding sources.</a:t>
            </a:r>
            <a:endParaRPr lang="en-US" sz="1750" dirty="0">
              <a:latin typeface="Garamond" pitchFamily="18" charset="0"/>
            </a:endParaRPr>
          </a:p>
        </p:txBody>
      </p:sp>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pic>
        <p:nvPicPr>
          <p:cNvPr id="3" name="Picture 2">
            <a:extLst>
              <a:ext uri="{FF2B5EF4-FFF2-40B4-BE49-F238E27FC236}">
                <a16:creationId xmlns:a16="http://schemas.microsoft.com/office/drawing/2014/main" xmlns="" id="{6753B34D-1559-433C-A1DF-D6ECF9AA6D54}"/>
              </a:ext>
            </a:extLst>
          </p:cNvPr>
          <p:cNvPicPr>
            <a:picLocks noChangeAspect="1"/>
          </p:cNvPicPr>
          <p:nvPr/>
        </p:nvPicPr>
        <p:blipFill rotWithShape="1">
          <a:blip r:embed="rId3">
            <a:extLst>
              <a:ext uri="{28A0092B-C50C-407E-A947-70E740481C1C}">
                <a14:useLocalDpi xmlns:a14="http://schemas.microsoft.com/office/drawing/2010/main" val="0"/>
              </a:ext>
            </a:extLst>
          </a:blip>
          <a:srcRect t="961" b="1"/>
          <a:stretch/>
        </p:blipFill>
        <p:spPr>
          <a:xfrm>
            <a:off x="1478614" y="2228150"/>
            <a:ext cx="6186772" cy="3228291"/>
          </a:xfrm>
          <a:prstGeom prst="rect">
            <a:avLst/>
          </a:prstGeom>
        </p:spPr>
      </p:pic>
      <p:sp>
        <p:nvSpPr>
          <p:cNvPr id="7" name="TextBox 6">
            <a:extLst>
              <a:ext uri="{FF2B5EF4-FFF2-40B4-BE49-F238E27FC236}">
                <a16:creationId xmlns:a16="http://schemas.microsoft.com/office/drawing/2014/main" xmlns="" id="{34D6C4D4-DC30-4B58-98FB-B42EC4B5E46C}"/>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397203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r>
              <a:rPr lang="en-US" sz="4200" b="1" dirty="0"/>
              <a:t>Technical Proposal Supplement (Cont.)</a:t>
            </a:r>
            <a:r>
              <a:rPr lang="en-US" b="1" dirty="0"/>
              <a:t/>
            </a:r>
            <a:br>
              <a:rPr lang="en-US" b="1" dirty="0"/>
            </a:br>
            <a:r>
              <a:rPr lang="en-US" sz="3200" dirty="0"/>
              <a:t>(Attachment G)</a:t>
            </a:r>
            <a:endParaRPr lang="en-US" dirty="0"/>
          </a:p>
        </p:txBody>
      </p:sp>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9" name="Rectangle 3">
            <a:extLst>
              <a:ext uri="{FF2B5EF4-FFF2-40B4-BE49-F238E27FC236}">
                <a16:creationId xmlns:a16="http://schemas.microsoft.com/office/drawing/2014/main" xmlns="" id="{4842A2C8-5620-024F-9616-9FA78F26F167}"/>
              </a:ext>
            </a:extLst>
          </p:cNvPr>
          <p:cNvSpPr>
            <a:spLocks noGrp="1" noChangeArrowheads="1"/>
          </p:cNvSpPr>
          <p:nvPr>
            <p:ph idx="1"/>
          </p:nvPr>
        </p:nvSpPr>
        <p:spPr>
          <a:xfrm>
            <a:off x="457200" y="1524000"/>
            <a:ext cx="8229600" cy="1477962"/>
          </a:xfrm>
        </p:spPr>
        <p:txBody>
          <a:bodyPr>
            <a:normAutofit/>
          </a:bodyPr>
          <a:lstStyle/>
          <a:p>
            <a:r>
              <a:rPr lang="en-US" sz="2000" dirty="0">
                <a:latin typeface="Calibri" panose="020F0502020204030204" pitchFamily="34" charset="0"/>
                <a:cs typeface="Calibri" panose="020F0502020204030204" pitchFamily="34" charset="0"/>
              </a:rPr>
              <a:t>The “Summary” tab will pull Respondent’s information from the “Staffing Costs,” “Non-Staffing Costs,” and “Additional Funding Sources” tabs. Other than inserting the Respondent’s name, no response is necessary on this tab.</a:t>
            </a:r>
          </a:p>
        </p:txBody>
      </p:sp>
      <p:pic>
        <p:nvPicPr>
          <p:cNvPr id="7" name="Picture 6">
            <a:extLst>
              <a:ext uri="{FF2B5EF4-FFF2-40B4-BE49-F238E27FC236}">
                <a16:creationId xmlns:a16="http://schemas.microsoft.com/office/drawing/2014/main" xmlns="" id="{ED615C0A-5098-4217-A464-CCFADE0E9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602" y="3001962"/>
            <a:ext cx="6782396" cy="2081651"/>
          </a:xfrm>
          <a:prstGeom prst="rect">
            <a:avLst/>
          </a:prstGeom>
        </p:spPr>
      </p:pic>
      <p:sp>
        <p:nvSpPr>
          <p:cNvPr id="8" name="TextBox 7">
            <a:extLst>
              <a:ext uri="{FF2B5EF4-FFF2-40B4-BE49-F238E27FC236}">
                <a16:creationId xmlns:a16="http://schemas.microsoft.com/office/drawing/2014/main" xmlns="" id="{853B3934-C2A2-4288-AF65-AFFBFFC10F16}"/>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1105637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6" name="Rectangle 2"/>
          <p:cNvSpPr>
            <a:spLocks noGrp="1" noChangeArrowheads="1"/>
          </p:cNvSpPr>
          <p:nvPr>
            <p:ph type="title"/>
          </p:nvPr>
        </p:nvSpPr>
        <p:spPr/>
        <p:txBody>
          <a:bodyPr/>
          <a:lstStyle/>
          <a:p>
            <a:pPr eaLnBrk="1" hangingPunct="1"/>
            <a:r>
              <a:rPr lang="en-US" b="1" dirty="0"/>
              <a:t>Proposal Preparation</a:t>
            </a:r>
          </a:p>
        </p:txBody>
      </p:sp>
      <p:sp>
        <p:nvSpPr>
          <p:cNvPr id="7" name="Rectangle 3"/>
          <p:cNvSpPr>
            <a:spLocks noGrp="1" noChangeArrowheads="1"/>
          </p:cNvSpPr>
          <p:nvPr>
            <p:ph idx="1"/>
          </p:nvPr>
        </p:nvSpPr>
        <p:spPr>
          <a:xfrm>
            <a:off x="609600" y="1417638"/>
            <a:ext cx="8077200" cy="4708525"/>
          </a:xfrm>
        </p:spPr>
        <p:txBody>
          <a:bodyPr>
            <a:normAutofit/>
          </a:bodyPr>
          <a:lstStyle/>
          <a:p>
            <a:pPr eaLnBrk="1" hangingPunct="1"/>
            <a:r>
              <a:rPr lang="en-US" sz="2800" b="1" dirty="0">
                <a:latin typeface="+mj-lt"/>
              </a:rPr>
              <a:t>Buy Indiana, Business Proposal (2.3.14)</a:t>
            </a:r>
          </a:p>
          <a:p>
            <a:pPr lvl="1"/>
            <a:r>
              <a:rPr lang="en-US" sz="2000" dirty="0">
                <a:latin typeface="+mj-lt"/>
              </a:rPr>
              <a:t>Status shall be finalized by proposal due date</a:t>
            </a:r>
          </a:p>
          <a:p>
            <a:pPr lvl="1"/>
            <a:r>
              <a:rPr lang="en-US" sz="2000" dirty="0">
                <a:latin typeface="+mj-lt"/>
              </a:rPr>
              <a:t>Five (5) definitions, details provided in the RFP</a:t>
            </a:r>
          </a:p>
          <a:p>
            <a:pPr marL="457200" lvl="1" indent="0">
              <a:buNone/>
            </a:pPr>
            <a:endParaRPr lang="en-US" sz="2000" dirty="0">
              <a:latin typeface="+mj-lt"/>
            </a:endParaRPr>
          </a:p>
          <a:p>
            <a:pPr eaLnBrk="1" hangingPunct="1"/>
            <a:r>
              <a:rPr lang="en-US" sz="2800" b="1" dirty="0">
                <a:latin typeface="+mj-lt"/>
              </a:rPr>
              <a:t>Indiana Economic Impact, Attachment C</a:t>
            </a:r>
          </a:p>
          <a:p>
            <a:pPr lvl="1"/>
            <a:r>
              <a:rPr lang="en-US" sz="2000" dirty="0">
                <a:latin typeface="+mj-lt"/>
              </a:rPr>
              <a:t>Definitions of FTE (Full-Time Equivalent)</a:t>
            </a:r>
          </a:p>
          <a:p>
            <a:pPr lvl="1"/>
            <a:r>
              <a:rPr lang="en-US" sz="2000" dirty="0">
                <a:latin typeface="+mj-lt"/>
              </a:rPr>
              <a:t>Example:  If a Respondent has five (5) full time employees, is bidding on its 5</a:t>
            </a:r>
            <a:r>
              <a:rPr lang="en-US" sz="2000" baseline="30000" dirty="0">
                <a:latin typeface="+mj-lt"/>
              </a:rPr>
              <a:t>th</a:t>
            </a:r>
            <a:r>
              <a:rPr lang="en-US" sz="2000" dirty="0">
                <a:latin typeface="+mj-lt"/>
              </a:rPr>
              <a:t> contract, and all contracts get an equal amount of commitment from the employees, then each employee commits 20% of his/her time to the new contract:</a:t>
            </a:r>
          </a:p>
          <a:p>
            <a:pPr lvl="2"/>
            <a:r>
              <a:rPr lang="en-US" sz="2000" dirty="0">
                <a:latin typeface="+mj-lt"/>
              </a:rPr>
              <a:t>0.2 x 5 employees – 1 FTE</a:t>
            </a:r>
          </a:p>
        </p:txBody>
      </p:sp>
      <p:sp>
        <p:nvSpPr>
          <p:cNvPr id="8" name="TextBox 7">
            <a:extLst>
              <a:ext uri="{FF2B5EF4-FFF2-40B4-BE49-F238E27FC236}">
                <a16:creationId xmlns:a16="http://schemas.microsoft.com/office/drawing/2014/main" xmlns="" id="{BF7E330B-7336-4A55-A955-B7255AD3E8AF}"/>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1467039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6" name="Rectangle 2"/>
          <p:cNvSpPr>
            <a:spLocks noGrp="1" noChangeArrowheads="1"/>
          </p:cNvSpPr>
          <p:nvPr>
            <p:ph type="title"/>
          </p:nvPr>
        </p:nvSpPr>
        <p:spPr/>
        <p:txBody>
          <a:bodyPr/>
          <a:lstStyle/>
          <a:p>
            <a:pPr eaLnBrk="1" hangingPunct="1"/>
            <a:r>
              <a:rPr lang="en-US" b="1" dirty="0"/>
              <a:t>Proposal Preparation</a:t>
            </a:r>
          </a:p>
        </p:txBody>
      </p:sp>
      <p:sp>
        <p:nvSpPr>
          <p:cNvPr id="7" name="Rectangle 3"/>
          <p:cNvSpPr>
            <a:spLocks noGrp="1" noChangeArrowheads="1"/>
          </p:cNvSpPr>
          <p:nvPr>
            <p:ph idx="1"/>
          </p:nvPr>
        </p:nvSpPr>
        <p:spPr>
          <a:xfrm>
            <a:off x="618565" y="1330233"/>
            <a:ext cx="8077200" cy="4003768"/>
          </a:xfrm>
        </p:spPr>
        <p:txBody>
          <a:bodyPr>
            <a:normAutofit/>
          </a:bodyPr>
          <a:lstStyle/>
          <a:p>
            <a:pPr eaLnBrk="1" hangingPunct="1"/>
            <a:r>
              <a:rPr lang="en-US" sz="2800" dirty="0">
                <a:latin typeface="+mj-lt"/>
              </a:rPr>
              <a:t>When submitting your response, please create a separate electronic folder for each component to which you are responding.  This folder should contain all of the pertinent files for only that component, i.e., MWBE forms, IVOSB forms, IEI form, Transmittal Letter, Business Proposal, etc.  Your proposal may be deemed as non-responsive if these instructions are not followed.</a:t>
            </a:r>
            <a:endParaRPr lang="en-US" sz="2400" dirty="0">
              <a:latin typeface="+mj-lt"/>
            </a:endParaRPr>
          </a:p>
        </p:txBody>
      </p:sp>
      <p:sp>
        <p:nvSpPr>
          <p:cNvPr id="8" name="TextBox 7">
            <a:extLst>
              <a:ext uri="{FF2B5EF4-FFF2-40B4-BE49-F238E27FC236}">
                <a16:creationId xmlns:a16="http://schemas.microsoft.com/office/drawing/2014/main" xmlns="" id="{A68166A1-6A6E-447A-B433-837381C265E6}"/>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6" name="Rectangle 2"/>
          <p:cNvSpPr>
            <a:spLocks noGrp="1" noChangeArrowheads="1"/>
          </p:cNvSpPr>
          <p:nvPr>
            <p:ph type="title"/>
          </p:nvPr>
        </p:nvSpPr>
        <p:spPr/>
        <p:txBody>
          <a:bodyPr/>
          <a:lstStyle/>
          <a:p>
            <a:pPr eaLnBrk="1" hangingPunct="1"/>
            <a:r>
              <a:rPr lang="en-US" b="1" dirty="0"/>
              <a:t>Proposal Preparation</a:t>
            </a:r>
          </a:p>
        </p:txBody>
      </p:sp>
      <p:sp>
        <p:nvSpPr>
          <p:cNvPr id="7" name="Rectangle 3"/>
          <p:cNvSpPr>
            <a:spLocks noGrp="1" noChangeArrowheads="1"/>
          </p:cNvSpPr>
          <p:nvPr>
            <p:ph idx="1"/>
          </p:nvPr>
        </p:nvSpPr>
        <p:spPr>
          <a:xfrm>
            <a:off x="457200" y="1417639"/>
            <a:ext cx="8229600" cy="4297362"/>
          </a:xfrm>
        </p:spPr>
        <p:txBody>
          <a:bodyPr>
            <a:normAutofit lnSpcReduction="10000"/>
          </a:bodyPr>
          <a:lstStyle/>
          <a:p>
            <a:pPr eaLnBrk="1" hangingPunct="1"/>
            <a:r>
              <a:rPr lang="en-US" sz="2800" dirty="0">
                <a:latin typeface="+mj-lt"/>
              </a:rPr>
              <a:t>Attachment G (Technical Proposal Supplement) must be returned in the original </a:t>
            </a:r>
            <a:r>
              <a:rPr lang="en-US" sz="2800" b="1" u="sng" dirty="0">
                <a:latin typeface="+mj-lt"/>
              </a:rPr>
              <a:t>Excel</a:t>
            </a:r>
            <a:r>
              <a:rPr lang="en-US" sz="2800" dirty="0">
                <a:latin typeface="+mj-lt"/>
              </a:rPr>
              <a:t> format (No PDFs)</a:t>
            </a:r>
          </a:p>
          <a:p>
            <a:pPr marL="0" indent="0" eaLnBrk="1" hangingPunct="1">
              <a:buNone/>
            </a:pPr>
            <a:endParaRPr lang="en-US" sz="2800" dirty="0">
              <a:latin typeface="+mj-lt"/>
            </a:endParaRPr>
          </a:p>
          <a:p>
            <a:pPr eaLnBrk="1" hangingPunct="1"/>
            <a:r>
              <a:rPr lang="en-US" sz="2800" dirty="0">
                <a:latin typeface="+mj-lt"/>
              </a:rPr>
              <a:t>Use the templates provided for all responses</a:t>
            </a:r>
          </a:p>
          <a:p>
            <a:pPr marL="0" indent="0" eaLnBrk="1" hangingPunct="1">
              <a:buNone/>
            </a:pPr>
            <a:endParaRPr lang="en-US" sz="2800" dirty="0">
              <a:latin typeface="+mj-lt"/>
            </a:endParaRPr>
          </a:p>
          <a:p>
            <a:pPr eaLnBrk="1" hangingPunct="1"/>
            <a:r>
              <a:rPr lang="en-US" sz="2800" dirty="0">
                <a:latin typeface="+mj-lt"/>
              </a:rPr>
              <a:t>Do not alter any templates</a:t>
            </a:r>
          </a:p>
          <a:p>
            <a:pPr marL="0" indent="0" eaLnBrk="1" hangingPunct="1">
              <a:buNone/>
            </a:pPr>
            <a:endParaRPr lang="en-US" sz="2800" dirty="0">
              <a:latin typeface="+mj-lt"/>
            </a:endParaRPr>
          </a:p>
          <a:p>
            <a:pPr eaLnBrk="1" hangingPunct="1"/>
            <a:r>
              <a:rPr lang="en-US" sz="2800" dirty="0">
                <a:latin typeface="+mj-lt"/>
              </a:rPr>
              <a:t>Submit all questions via email using the Q&amp;A Template (Attachment D) </a:t>
            </a:r>
            <a:r>
              <a:rPr lang="en-US" sz="2800" dirty="0">
                <a:latin typeface="Garamond" pitchFamily="18" charset="0"/>
              </a:rPr>
              <a:t>	</a:t>
            </a:r>
          </a:p>
        </p:txBody>
      </p:sp>
      <p:sp>
        <p:nvSpPr>
          <p:cNvPr id="8" name="TextBox 7">
            <a:extLst>
              <a:ext uri="{FF2B5EF4-FFF2-40B4-BE49-F238E27FC236}">
                <a16:creationId xmlns:a16="http://schemas.microsoft.com/office/drawing/2014/main" xmlns="" id="{F0B771E5-792D-4D00-96C7-6AE02128829C}"/>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6" name="Rectangle 2"/>
          <p:cNvSpPr>
            <a:spLocks noGrp="1" noChangeArrowheads="1"/>
          </p:cNvSpPr>
          <p:nvPr>
            <p:ph type="title"/>
          </p:nvPr>
        </p:nvSpPr>
        <p:spPr>
          <a:xfrm>
            <a:off x="457200" y="44949"/>
            <a:ext cx="8229600" cy="945651"/>
          </a:xfrm>
        </p:spPr>
        <p:txBody>
          <a:bodyPr/>
          <a:lstStyle/>
          <a:p>
            <a:pPr eaLnBrk="1" hangingPunct="1"/>
            <a:r>
              <a:rPr lang="en-US" b="1" dirty="0"/>
              <a:t>Evaluation Criteria</a:t>
            </a:r>
          </a:p>
        </p:txBody>
      </p:sp>
      <p:graphicFrame>
        <p:nvGraphicFramePr>
          <p:cNvPr id="8" name="Table 7">
            <a:extLst>
              <a:ext uri="{FF2B5EF4-FFF2-40B4-BE49-F238E27FC236}">
                <a16:creationId xmlns:a16="http://schemas.microsoft.com/office/drawing/2014/main" xmlns="" id="{AF17FE73-46D4-3C44-9AA1-3989C109723E}"/>
              </a:ext>
            </a:extLst>
          </p:cNvPr>
          <p:cNvGraphicFramePr>
            <a:graphicFrameLocks noGrp="1"/>
          </p:cNvGraphicFramePr>
          <p:nvPr>
            <p:extLst>
              <p:ext uri="{D42A27DB-BD31-4B8C-83A1-F6EECF244321}">
                <p14:modId xmlns:p14="http://schemas.microsoft.com/office/powerpoint/2010/main" val="1945179797"/>
              </p:ext>
            </p:extLst>
          </p:nvPr>
        </p:nvGraphicFramePr>
        <p:xfrm>
          <a:off x="381000" y="990600"/>
          <a:ext cx="8305800" cy="4107632"/>
        </p:xfrm>
        <a:graphic>
          <a:graphicData uri="http://schemas.openxmlformats.org/drawingml/2006/table">
            <a:tbl>
              <a:tblPr/>
              <a:tblGrid>
                <a:gridCol w="4299722">
                  <a:extLst>
                    <a:ext uri="{9D8B030D-6E8A-4147-A177-3AD203B41FA5}">
                      <a16:colId xmlns:a16="http://schemas.microsoft.com/office/drawing/2014/main" xmlns="" val="20000"/>
                    </a:ext>
                  </a:extLst>
                </a:gridCol>
                <a:gridCol w="4006078">
                  <a:extLst>
                    <a:ext uri="{9D8B030D-6E8A-4147-A177-3AD203B41FA5}">
                      <a16:colId xmlns:a16="http://schemas.microsoft.com/office/drawing/2014/main" xmlns="" val="20001"/>
                    </a:ext>
                  </a:extLst>
                </a:gridCol>
              </a:tblGrid>
              <a:tr h="365760">
                <a:tc>
                  <a:txBody>
                    <a:bodyPr/>
                    <a:lstStyle/>
                    <a:p>
                      <a:pPr marL="0" marR="0" algn="ctr">
                        <a:spcBef>
                          <a:spcPts val="0"/>
                        </a:spcBef>
                        <a:spcAft>
                          <a:spcPts val="0"/>
                        </a:spcAft>
                      </a:pPr>
                      <a:r>
                        <a:rPr lang="en-US" sz="1400" b="1" dirty="0">
                          <a:latin typeface="+mj-lt"/>
                          <a:ea typeface="Times New Roman"/>
                          <a:cs typeface="Calibri"/>
                        </a:rPr>
                        <a:t>Criteria</a:t>
                      </a:r>
                      <a:endParaRPr lang="en-US" sz="1400" b="1" dirty="0">
                        <a:latin typeface="+mj-lt"/>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a:latin typeface="+mj-lt"/>
                          <a:ea typeface="Times New Roman"/>
                          <a:cs typeface="Calibri"/>
                        </a:rPr>
                        <a:t>Points</a:t>
                      </a:r>
                      <a:endParaRPr lang="en-US" sz="1400" b="1" dirty="0">
                        <a:latin typeface="+mj-lt"/>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365760">
                <a:tc>
                  <a:txBody>
                    <a:bodyPr/>
                    <a:lstStyle/>
                    <a:p>
                      <a:pPr marL="342900" marR="0" lvl="0" indent="-342900">
                        <a:spcBef>
                          <a:spcPts val="0"/>
                        </a:spcBef>
                        <a:spcAft>
                          <a:spcPts val="0"/>
                        </a:spcAft>
                        <a:buFont typeface="+mj-lt"/>
                        <a:buAutoNum type="arabicPeriod"/>
                      </a:pPr>
                      <a:r>
                        <a:rPr lang="en-US" sz="1400" b="1" spc="-10" dirty="0">
                          <a:solidFill>
                            <a:schemeClr val="tx1"/>
                          </a:solidFill>
                          <a:latin typeface="+mj-lt"/>
                          <a:ea typeface="Times New Roman"/>
                          <a:cs typeface="Calibri"/>
                        </a:rPr>
                        <a:t>Adherence to Mandatory Requirements</a:t>
                      </a:r>
                      <a:endParaRPr lang="en-US" sz="1400" b="1" dirty="0">
                        <a:solidFill>
                          <a:schemeClr val="tx1"/>
                        </a:solidFill>
                        <a:latin typeface="+mj-lt"/>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D37"/>
                    </a:solidFill>
                  </a:tcPr>
                </a:tc>
                <a:tc>
                  <a:txBody>
                    <a:bodyPr/>
                    <a:lstStyle/>
                    <a:p>
                      <a:pPr marL="0" marR="0" algn="ctr">
                        <a:spcBef>
                          <a:spcPts val="0"/>
                        </a:spcBef>
                        <a:spcAft>
                          <a:spcPts val="0"/>
                        </a:spcAft>
                      </a:pPr>
                      <a:r>
                        <a:rPr lang="en-US" sz="1400" b="1" dirty="0">
                          <a:solidFill>
                            <a:schemeClr val="tx1"/>
                          </a:solidFill>
                          <a:latin typeface="+mj-lt"/>
                          <a:ea typeface="Times New Roman"/>
                          <a:cs typeface="Calibri"/>
                        </a:rPr>
                        <a:t>Pass/Fail</a:t>
                      </a:r>
                      <a:endParaRPr lang="en-US" sz="1400" b="1" dirty="0">
                        <a:solidFill>
                          <a:schemeClr val="tx1"/>
                        </a:solidFill>
                        <a:latin typeface="+mj-lt"/>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D37"/>
                    </a:solidFill>
                  </a:tcPr>
                </a:tc>
                <a:extLst>
                  <a:ext uri="{0D108BD9-81ED-4DB2-BD59-A6C34878D82A}">
                    <a16:rowId xmlns:a16="http://schemas.microsoft.com/office/drawing/2014/main" xmlns="" val="10001"/>
                  </a:ext>
                </a:extLst>
              </a:tr>
              <a:tr h="429768">
                <a:tc>
                  <a:txBody>
                    <a:bodyPr/>
                    <a:lstStyle/>
                    <a:p>
                      <a:pPr marL="342900" marR="0" lvl="0" indent="-342900">
                        <a:spcBef>
                          <a:spcPts val="0"/>
                        </a:spcBef>
                        <a:spcAft>
                          <a:spcPts val="0"/>
                        </a:spcAft>
                        <a:buFont typeface="+mj-lt"/>
                        <a:buAutoNum type="arabicPeriod" startAt="2"/>
                      </a:pPr>
                      <a:r>
                        <a:rPr lang="en-US" sz="1400" b="1" dirty="0">
                          <a:latin typeface="+mj-lt"/>
                          <a:ea typeface="Times New Roman"/>
                          <a:cs typeface="Calibri"/>
                        </a:rPr>
                        <a:t>Management Assessment/Quality (Business Proposal, Technical Proposal, and Technical Proposal Supplement)</a:t>
                      </a:r>
                      <a:endParaRPr lang="en-US" sz="1400" b="1" dirty="0">
                        <a:latin typeface="+mj-lt"/>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47"/>
                    </a:solidFill>
                  </a:tcPr>
                </a:tc>
                <a:tc>
                  <a:txBody>
                    <a:bodyPr/>
                    <a:lstStyle/>
                    <a:p>
                      <a:pPr marL="0" marR="0" algn="ctr">
                        <a:spcBef>
                          <a:spcPts val="0"/>
                        </a:spcBef>
                        <a:spcAft>
                          <a:spcPts val="0"/>
                        </a:spcAft>
                      </a:pPr>
                      <a:r>
                        <a:rPr lang="en-US" sz="1400" b="1" kern="1200" dirty="0">
                          <a:solidFill>
                            <a:schemeClr val="tx1"/>
                          </a:solidFill>
                          <a:latin typeface="+mj-lt"/>
                          <a:ea typeface="Times New Roman"/>
                          <a:cs typeface="Calibri"/>
                        </a:rPr>
                        <a:t>75 points</a:t>
                      </a: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47"/>
                    </a:solidFill>
                  </a:tcPr>
                </a:tc>
                <a:extLst>
                  <a:ext uri="{0D108BD9-81ED-4DB2-BD59-A6C34878D82A}">
                    <a16:rowId xmlns:a16="http://schemas.microsoft.com/office/drawing/2014/main" xmlns="" val="10002"/>
                  </a:ext>
                </a:extLst>
              </a:tr>
              <a:tr h="365760">
                <a:tc>
                  <a:txBody>
                    <a:bodyPr/>
                    <a:lstStyle/>
                    <a:p>
                      <a:pPr marL="342900" marR="0" lvl="0" indent="-342900">
                        <a:spcBef>
                          <a:spcPts val="0"/>
                        </a:spcBef>
                        <a:spcAft>
                          <a:spcPts val="0"/>
                        </a:spcAft>
                        <a:buFont typeface="+mj-lt"/>
                        <a:buAutoNum type="arabicPeriod" startAt="3"/>
                      </a:pPr>
                      <a:r>
                        <a:rPr lang="en-US" sz="1400" b="1" dirty="0">
                          <a:latin typeface="+mj-lt"/>
                          <a:ea typeface="Times New Roman"/>
                          <a:cs typeface="Times New Roman"/>
                        </a:rPr>
                        <a:t>Indiana Economic Impact</a:t>
                      </a: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400" b="1" dirty="0">
                          <a:solidFill>
                            <a:schemeClr val="tx1"/>
                          </a:solidFill>
                          <a:latin typeface="+mj-lt"/>
                          <a:ea typeface="Times New Roman"/>
                          <a:cs typeface="Calibri"/>
                        </a:rPr>
                        <a:t>5 points</a:t>
                      </a: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2896940440"/>
                  </a:ext>
                </a:extLst>
              </a:tr>
              <a:tr h="365760">
                <a:tc>
                  <a:txBody>
                    <a:bodyPr/>
                    <a:lstStyle/>
                    <a:p>
                      <a:pPr marL="342900" marR="0" lvl="0" indent="-342900">
                        <a:spcBef>
                          <a:spcPts val="0"/>
                        </a:spcBef>
                        <a:spcAft>
                          <a:spcPts val="0"/>
                        </a:spcAft>
                        <a:buFont typeface="+mj-lt"/>
                        <a:buAutoNum type="arabicPeriod" startAt="4"/>
                      </a:pPr>
                      <a:r>
                        <a:rPr lang="en-US" sz="1400" b="1" dirty="0">
                          <a:latin typeface="+mj-lt"/>
                          <a:ea typeface="Times New Roman"/>
                          <a:cs typeface="Times New Roman"/>
                        </a:rPr>
                        <a:t>Buy Indiana</a:t>
                      </a: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400" b="1" dirty="0">
                          <a:solidFill>
                            <a:schemeClr val="tx1"/>
                          </a:solidFill>
                          <a:latin typeface="+mj-lt"/>
                          <a:ea typeface="Times New Roman"/>
                          <a:cs typeface="Calibri"/>
                        </a:rPr>
                        <a:t>5 points</a:t>
                      </a: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3122221958"/>
                  </a:ext>
                </a:extLst>
              </a:tr>
              <a:tr h="429768">
                <a:tc>
                  <a:txBody>
                    <a:bodyPr/>
                    <a:lstStyle/>
                    <a:p>
                      <a:pPr marL="342900" marR="0" lvl="0" indent="-342900">
                        <a:spcBef>
                          <a:spcPts val="0"/>
                        </a:spcBef>
                        <a:spcAft>
                          <a:spcPts val="0"/>
                        </a:spcAft>
                        <a:buFont typeface="+mj-lt"/>
                        <a:buAutoNum type="arabicPeriod" startAt="5"/>
                      </a:pPr>
                      <a:r>
                        <a:rPr lang="en-US" sz="1400" b="1" dirty="0">
                          <a:latin typeface="+mj-lt"/>
                          <a:ea typeface="Times New Roman"/>
                          <a:cs typeface="Calibri"/>
                        </a:rPr>
                        <a:t>Minority Business Enterprise Subcontractor Commitment</a:t>
                      </a:r>
                      <a:endParaRPr lang="en-US" sz="1400" b="1" dirty="0">
                        <a:latin typeface="+mj-lt"/>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400" b="1" dirty="0">
                          <a:solidFill>
                            <a:schemeClr val="tx1"/>
                          </a:solidFill>
                          <a:latin typeface="+mj-lt"/>
                          <a:ea typeface="Times New Roman"/>
                          <a:cs typeface="Calibri"/>
                        </a:rPr>
                        <a:t>5 points</a:t>
                      </a:r>
                    </a:p>
                    <a:p>
                      <a:pPr marL="0" marR="0" algn="ctr">
                        <a:spcBef>
                          <a:spcPts val="0"/>
                        </a:spcBef>
                        <a:spcAft>
                          <a:spcPts val="0"/>
                        </a:spcAft>
                      </a:pPr>
                      <a:r>
                        <a:rPr lang="en-US" sz="1400" b="1" dirty="0">
                          <a:solidFill>
                            <a:schemeClr val="tx1"/>
                          </a:solidFill>
                          <a:latin typeface="+mj-lt"/>
                          <a:ea typeface="Times New Roman"/>
                          <a:cs typeface="Calibri"/>
                        </a:rPr>
                        <a:t>(1 bonus point is available, see Section 3.2.6) </a:t>
                      </a: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6"/>
                  </a:ext>
                </a:extLst>
              </a:tr>
              <a:tr h="429768">
                <a:tc>
                  <a:txBody>
                    <a:bodyPr/>
                    <a:lstStyle/>
                    <a:p>
                      <a:pPr marL="342900" marR="0" lvl="0" indent="-342900">
                        <a:spcBef>
                          <a:spcPts val="0"/>
                        </a:spcBef>
                        <a:spcAft>
                          <a:spcPts val="0"/>
                        </a:spcAft>
                        <a:buFont typeface="+mj-lt"/>
                        <a:buAutoNum type="arabicPeriod" startAt="6"/>
                      </a:pPr>
                      <a:r>
                        <a:rPr lang="en-US" sz="1400" b="1" dirty="0">
                          <a:latin typeface="+mj-lt"/>
                          <a:ea typeface="Times New Roman"/>
                          <a:cs typeface="Calibri"/>
                        </a:rPr>
                        <a:t>Women Business Enterprise Subcontractor Commitment</a:t>
                      </a:r>
                      <a:endParaRPr lang="en-US" sz="1400" b="1" dirty="0">
                        <a:latin typeface="+mj-lt"/>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400" b="1" dirty="0">
                          <a:solidFill>
                            <a:schemeClr val="tx1"/>
                          </a:solidFill>
                          <a:latin typeface="+mj-lt"/>
                          <a:ea typeface="Times New Roman"/>
                          <a:cs typeface="Calibri"/>
                        </a:rPr>
                        <a:t>5 points</a:t>
                      </a:r>
                    </a:p>
                    <a:p>
                      <a:pPr marL="0" marR="0" algn="ctr">
                        <a:spcBef>
                          <a:spcPts val="0"/>
                        </a:spcBef>
                        <a:spcAft>
                          <a:spcPts val="0"/>
                        </a:spcAft>
                      </a:pPr>
                      <a:r>
                        <a:rPr lang="en-US" sz="1400" b="1" dirty="0">
                          <a:solidFill>
                            <a:schemeClr val="tx1"/>
                          </a:solidFill>
                          <a:latin typeface="+mj-lt"/>
                          <a:ea typeface="Times New Roman"/>
                          <a:cs typeface="Calibri"/>
                        </a:rPr>
                        <a:t>(1 bonus point is available, see Section 3.2.6)</a:t>
                      </a: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7"/>
                  </a:ext>
                </a:extLst>
              </a:tr>
              <a:tr h="429768">
                <a:tc>
                  <a:txBody>
                    <a:bodyPr/>
                    <a:lstStyle/>
                    <a:p>
                      <a:pPr marL="342900" marR="0" lvl="0" indent="-342900">
                        <a:spcBef>
                          <a:spcPts val="0"/>
                        </a:spcBef>
                        <a:spcAft>
                          <a:spcPts val="0"/>
                        </a:spcAft>
                        <a:buFont typeface="+mj-lt"/>
                        <a:buAutoNum type="arabicPeriod" startAt="7"/>
                      </a:pPr>
                      <a:r>
                        <a:rPr lang="en-US" sz="1400" b="1" dirty="0">
                          <a:latin typeface="+mj-lt"/>
                          <a:ea typeface="Times New Roman"/>
                          <a:cs typeface="Times New Roman"/>
                        </a:rPr>
                        <a:t>Indiana Veteran Business Enterprise (IVOSB) Subcontractor Commitment</a:t>
                      </a: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400" b="1" dirty="0">
                          <a:solidFill>
                            <a:schemeClr val="tx1"/>
                          </a:solidFill>
                          <a:latin typeface="+mj-lt"/>
                          <a:ea typeface="Times New Roman"/>
                          <a:cs typeface="Calibri"/>
                        </a:rPr>
                        <a:t>5 points</a:t>
                      </a:r>
                    </a:p>
                    <a:p>
                      <a:pPr marL="0" marR="0" algn="ctr">
                        <a:spcBef>
                          <a:spcPts val="0"/>
                        </a:spcBef>
                        <a:spcAft>
                          <a:spcPts val="0"/>
                        </a:spcAft>
                      </a:pPr>
                      <a:r>
                        <a:rPr lang="en-US" sz="1400" b="1" dirty="0">
                          <a:solidFill>
                            <a:schemeClr val="tx1"/>
                          </a:solidFill>
                          <a:latin typeface="+mj-lt"/>
                          <a:ea typeface="Times New Roman"/>
                          <a:cs typeface="Calibri"/>
                        </a:rPr>
                        <a:t>(1 bonus point is available, see Section 3.2.7)</a:t>
                      </a: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2152020041"/>
                  </a:ext>
                </a:extLst>
              </a:tr>
              <a:tr h="365760">
                <a:tc>
                  <a:txBody>
                    <a:bodyPr/>
                    <a:lstStyle/>
                    <a:p>
                      <a:pPr marL="0" marR="0" algn="ctr">
                        <a:spcBef>
                          <a:spcPts val="0"/>
                        </a:spcBef>
                        <a:spcAft>
                          <a:spcPts val="0"/>
                        </a:spcAft>
                      </a:pPr>
                      <a:r>
                        <a:rPr lang="en-US" sz="1400" b="1" dirty="0">
                          <a:latin typeface="+mj-lt"/>
                          <a:ea typeface="Times New Roman"/>
                          <a:cs typeface="Calibri"/>
                        </a:rPr>
                        <a:t>Total</a:t>
                      </a:r>
                      <a:endParaRPr lang="en-US" sz="1400" b="1" dirty="0">
                        <a:latin typeface="+mj-lt"/>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a:solidFill>
                            <a:schemeClr val="tx1"/>
                          </a:solidFill>
                          <a:latin typeface="+mj-lt"/>
                          <a:ea typeface="Times New Roman"/>
                          <a:cs typeface="Calibri"/>
                        </a:rPr>
                        <a:t>100 (103 if bonus awarded)</a:t>
                      </a:r>
                      <a:endParaRPr lang="en-US" sz="1400" b="1" dirty="0">
                        <a:solidFill>
                          <a:schemeClr val="tx1"/>
                        </a:solidFill>
                        <a:latin typeface="+mj-lt"/>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9"/>
                  </a:ext>
                </a:extLst>
              </a:tr>
            </a:tbl>
          </a:graphicData>
        </a:graphic>
      </p:graphicFrame>
      <p:sp>
        <p:nvSpPr>
          <p:cNvPr id="7" name="TextBox 6">
            <a:extLst>
              <a:ext uri="{FF2B5EF4-FFF2-40B4-BE49-F238E27FC236}">
                <a16:creationId xmlns:a16="http://schemas.microsoft.com/office/drawing/2014/main" xmlns="" id="{6CB1341D-83D7-4470-A605-A9A2D19F34F3}"/>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3" cstate="print"/>
          <a:srcRect/>
          <a:stretch>
            <a:fillRect/>
          </a:stretch>
        </p:blipFill>
        <p:spPr bwMode="auto">
          <a:xfrm>
            <a:off x="7467600" y="5334000"/>
            <a:ext cx="1300163" cy="1414463"/>
          </a:xfrm>
          <a:prstGeom prst="rect">
            <a:avLst/>
          </a:prstGeom>
          <a:noFill/>
          <a:ln w="9525">
            <a:noFill/>
            <a:miter lim="800000"/>
            <a:headEnd/>
            <a:tailEnd/>
          </a:ln>
        </p:spPr>
      </p:pic>
      <p:sp>
        <p:nvSpPr>
          <p:cNvPr id="6" name="Rectangle 2"/>
          <p:cNvSpPr>
            <a:spLocks noGrp="1" noChangeArrowheads="1"/>
          </p:cNvSpPr>
          <p:nvPr>
            <p:ph type="title"/>
          </p:nvPr>
        </p:nvSpPr>
        <p:spPr/>
        <p:txBody>
          <a:bodyPr/>
          <a:lstStyle/>
          <a:p>
            <a:pPr eaLnBrk="1" hangingPunct="1"/>
            <a:r>
              <a:rPr lang="en-US" b="1" dirty="0"/>
              <a:t>Agenda</a:t>
            </a:r>
          </a:p>
        </p:txBody>
      </p:sp>
      <p:sp>
        <p:nvSpPr>
          <p:cNvPr id="7" name="Rectangle 3"/>
          <p:cNvSpPr>
            <a:spLocks noGrp="1" noChangeArrowheads="1"/>
          </p:cNvSpPr>
          <p:nvPr>
            <p:ph idx="1"/>
          </p:nvPr>
        </p:nvSpPr>
        <p:spPr>
          <a:xfrm>
            <a:off x="381000" y="1600200"/>
            <a:ext cx="8305800" cy="4525963"/>
          </a:xfrm>
        </p:spPr>
        <p:txBody>
          <a:bodyPr>
            <a:normAutofit fontScale="62500" lnSpcReduction="20000"/>
          </a:bodyPr>
          <a:lstStyle/>
          <a:p>
            <a:pPr eaLnBrk="1" hangingPunct="1"/>
            <a:r>
              <a:rPr lang="en-US" sz="2800" dirty="0">
                <a:latin typeface="+mj-lt"/>
              </a:rPr>
              <a:t>General Information</a:t>
            </a:r>
          </a:p>
          <a:p>
            <a:pPr eaLnBrk="1" hangingPunct="1"/>
            <a:r>
              <a:rPr lang="en-US" sz="2800" dirty="0">
                <a:latin typeface="+mj-lt"/>
              </a:rPr>
              <a:t>Purpose of RFP</a:t>
            </a:r>
          </a:p>
          <a:p>
            <a:pPr eaLnBrk="1" hangingPunct="1"/>
            <a:r>
              <a:rPr lang="en-US" sz="2800" dirty="0">
                <a:latin typeface="+mj-lt"/>
              </a:rPr>
              <a:t>Term of Contract</a:t>
            </a:r>
          </a:p>
          <a:p>
            <a:r>
              <a:rPr lang="en-US" sz="2800" dirty="0"/>
              <a:t>Key Dates</a:t>
            </a:r>
            <a:endParaRPr lang="en-US" sz="2800" dirty="0">
              <a:latin typeface="+mj-lt"/>
            </a:endParaRPr>
          </a:p>
          <a:p>
            <a:pPr eaLnBrk="1" hangingPunct="1"/>
            <a:r>
              <a:rPr lang="en-US" sz="2800" dirty="0">
                <a:latin typeface="+mj-lt"/>
              </a:rPr>
              <a:t>Background</a:t>
            </a:r>
          </a:p>
          <a:p>
            <a:pPr eaLnBrk="1" hangingPunct="1"/>
            <a:r>
              <a:rPr lang="en-US" sz="2800" dirty="0">
                <a:latin typeface="+mj-lt"/>
              </a:rPr>
              <a:t>Scope of Work</a:t>
            </a:r>
          </a:p>
          <a:p>
            <a:pPr eaLnBrk="1" hangingPunct="1"/>
            <a:r>
              <a:rPr lang="en-US" sz="2800" dirty="0">
                <a:latin typeface="+mj-lt"/>
              </a:rPr>
              <a:t>Business Proposal</a:t>
            </a:r>
          </a:p>
          <a:p>
            <a:pPr eaLnBrk="1" hangingPunct="1"/>
            <a:r>
              <a:rPr lang="en-US" sz="2800" dirty="0">
                <a:latin typeface="+mj-lt"/>
              </a:rPr>
              <a:t>Technical Proposal</a:t>
            </a:r>
          </a:p>
          <a:p>
            <a:pPr eaLnBrk="1" hangingPunct="1"/>
            <a:r>
              <a:rPr lang="en-US" sz="2800" dirty="0">
                <a:latin typeface="+mj-lt"/>
              </a:rPr>
              <a:t>Technical Proposal Supplement</a:t>
            </a:r>
          </a:p>
          <a:p>
            <a:pPr eaLnBrk="1" hangingPunct="1"/>
            <a:r>
              <a:rPr lang="en-US" sz="2800" dirty="0">
                <a:latin typeface="+mj-lt"/>
              </a:rPr>
              <a:t>Proposal Preparation</a:t>
            </a:r>
          </a:p>
          <a:p>
            <a:pPr eaLnBrk="1" hangingPunct="1"/>
            <a:r>
              <a:rPr lang="en-US" sz="2800" dirty="0">
                <a:latin typeface="+mj-lt"/>
              </a:rPr>
              <a:t>Evaluation Criteria</a:t>
            </a:r>
          </a:p>
          <a:p>
            <a:pPr eaLnBrk="1" hangingPunct="1"/>
            <a:r>
              <a:rPr lang="en-US" sz="2800" dirty="0">
                <a:latin typeface="+mj-lt"/>
              </a:rPr>
              <a:t>Minority and Women’s Business Enterprises (M/WBE)</a:t>
            </a:r>
          </a:p>
          <a:p>
            <a:pPr eaLnBrk="1" hangingPunct="1"/>
            <a:r>
              <a:rPr lang="en-US" sz="2800" dirty="0">
                <a:latin typeface="+mj-lt"/>
              </a:rPr>
              <a:t>Indiana Veteran Owned Small Business (IVOSB)</a:t>
            </a:r>
          </a:p>
          <a:p>
            <a:pPr eaLnBrk="1" hangingPunct="1"/>
            <a:r>
              <a:rPr lang="en-US" sz="2800" dirty="0">
                <a:latin typeface="+mj-lt"/>
              </a:rPr>
              <a:t>Additional Information</a:t>
            </a:r>
          </a:p>
          <a:p>
            <a:pPr eaLnBrk="1" hangingPunct="1"/>
            <a:r>
              <a:rPr lang="en-US" sz="2800" dirty="0">
                <a:latin typeface="+mj-lt"/>
              </a:rPr>
              <a:t>Question and Answer Session</a:t>
            </a:r>
          </a:p>
          <a:p>
            <a:pPr eaLnBrk="1" hangingPunct="1">
              <a:buFontTx/>
              <a:buNone/>
            </a:pPr>
            <a:endParaRPr lang="en-US" sz="2800" dirty="0">
              <a:latin typeface="+mj-lt"/>
            </a:endParaRPr>
          </a:p>
        </p:txBody>
      </p:sp>
      <p:sp>
        <p:nvSpPr>
          <p:cNvPr id="8" name="TextBox 7">
            <a:extLst>
              <a:ext uri="{FF2B5EF4-FFF2-40B4-BE49-F238E27FC236}">
                <a16:creationId xmlns:a16="http://schemas.microsoft.com/office/drawing/2014/main" xmlns="" id="{890BAB7F-BC17-2345-9434-30369BAC874C}"/>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208817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10000"/>
              </a:lnSpc>
              <a:buNone/>
              <a:defRPr/>
            </a:pPr>
            <a:r>
              <a:rPr lang="en-US" altLang="en-US" sz="1800" b="1" dirty="0"/>
              <a:t>Mission/Vision </a:t>
            </a:r>
          </a:p>
          <a:p>
            <a:pPr lvl="1"/>
            <a:r>
              <a:rPr lang="en-US" altLang="en-US" sz="1800" dirty="0"/>
              <a:t>Promote, monitor, and enforce the standards for certification of minority and women’s business enterprises.</a:t>
            </a:r>
          </a:p>
          <a:p>
            <a:pPr lvl="1"/>
            <a:r>
              <a:rPr lang="en-US" altLang="en-US" sz="1800" dirty="0"/>
              <a:t>Provide equal opportunity to minority and women enterprises in the state’s procurement and contracting process.</a:t>
            </a:r>
          </a:p>
          <a:p>
            <a:pPr marL="0" indent="0">
              <a:lnSpc>
                <a:spcPct val="110000"/>
              </a:lnSpc>
              <a:buNone/>
              <a:defRPr/>
            </a:pPr>
            <a:r>
              <a:rPr lang="en-US" sz="1800" b="1" dirty="0"/>
              <a:t>Nondiscrimination and Antidiscrimination Laws</a:t>
            </a:r>
          </a:p>
          <a:p>
            <a:pPr lvl="1"/>
            <a:r>
              <a:rPr lang="en-US" sz="1800" dirty="0"/>
              <a:t>Pursuant to Indiana Civil Rights Law, specifically IC §22-9-1-10, every state contract shall contain a provision requiring the contractor and subcontractors to not discriminate against any employee or applicant with respect to Protected Characteristics</a:t>
            </a:r>
          </a:p>
          <a:p>
            <a:pPr marL="397764" lvl="1" indent="0">
              <a:buNone/>
            </a:pPr>
            <a:endParaRPr lang="en-US" altLang="en-US" sz="2100" dirty="0">
              <a:latin typeface="+mj-lt"/>
            </a:endParaRPr>
          </a:p>
          <a:p>
            <a:endParaRPr lang="en-US" dirty="0">
              <a:latin typeface="+mj-lt"/>
            </a:endParaRPr>
          </a:p>
        </p:txBody>
      </p:sp>
      <p:sp>
        <p:nvSpPr>
          <p:cNvPr id="10" name="Title 1">
            <a:extLst>
              <a:ext uri="{FF2B5EF4-FFF2-40B4-BE49-F238E27FC236}">
                <a16:creationId xmlns:a16="http://schemas.microsoft.com/office/drawing/2014/main" xmlns="" id="{BE5CC863-F2AD-474B-BB0D-5CF3B58D4967}"/>
              </a:ext>
            </a:extLst>
          </p:cNvPr>
          <p:cNvSpPr>
            <a:spLocks noGrp="1"/>
          </p:cNvSpPr>
          <p:nvPr>
            <p:ph type="title"/>
          </p:nvPr>
        </p:nvSpPr>
        <p:spPr>
          <a:xfrm>
            <a:off x="190500" y="271129"/>
            <a:ext cx="8763000" cy="1143000"/>
          </a:xfrm>
        </p:spPr>
        <p:txBody>
          <a:bodyPr>
            <a:noAutofit/>
          </a:bodyPr>
          <a:lstStyle/>
          <a:p>
            <a:r>
              <a:rPr lang="en-US" sz="3600" b="1" dirty="0"/>
              <a:t>Minority and Women’s Business Enterprises</a:t>
            </a:r>
          </a:p>
        </p:txBody>
      </p:sp>
      <p:pic>
        <p:nvPicPr>
          <p:cNvPr id="7" name="Picture 6" descr="IDOA-logobluecenter.gif">
            <a:extLst>
              <a:ext uri="{FF2B5EF4-FFF2-40B4-BE49-F238E27FC236}">
                <a16:creationId xmlns:a16="http://schemas.microsoft.com/office/drawing/2014/main" xmlns="" id="{B010BF1A-52A1-41BD-A3BA-445CAC19BDEB}"/>
              </a:ext>
            </a:extLst>
          </p:cNvPr>
          <p:cNvPicPr>
            <a:picLocks noChangeAspect="1"/>
          </p:cNvPicPr>
          <p:nvPr/>
        </p:nvPicPr>
        <p:blipFill>
          <a:blip r:embed="rId3" cstate="print"/>
          <a:srcRect/>
          <a:stretch>
            <a:fillRect/>
          </a:stretch>
        </p:blipFill>
        <p:spPr bwMode="auto">
          <a:xfrm>
            <a:off x="7467600" y="5334000"/>
            <a:ext cx="1300163" cy="1414463"/>
          </a:xfrm>
          <a:prstGeom prst="rect">
            <a:avLst/>
          </a:prstGeom>
          <a:noFill/>
          <a:ln w="9525">
            <a:noFill/>
            <a:miter lim="800000"/>
            <a:headEnd/>
            <a:tailEnd/>
          </a:ln>
        </p:spPr>
      </p:pic>
      <p:sp>
        <p:nvSpPr>
          <p:cNvPr id="9" name="TextBox 8">
            <a:extLst>
              <a:ext uri="{FF2B5EF4-FFF2-40B4-BE49-F238E27FC236}">
                <a16:creationId xmlns:a16="http://schemas.microsoft.com/office/drawing/2014/main" xmlns="" id="{9F02F14A-8D7C-4F87-AF29-51C065F9E499}"/>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1628882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6" name="Rectangle 2"/>
          <p:cNvSpPr>
            <a:spLocks noGrp="1" noChangeArrowheads="1"/>
          </p:cNvSpPr>
          <p:nvPr>
            <p:ph type="title"/>
          </p:nvPr>
        </p:nvSpPr>
        <p:spPr>
          <a:xfrm>
            <a:off x="304800" y="286910"/>
            <a:ext cx="8534400" cy="1143000"/>
          </a:xfrm>
        </p:spPr>
        <p:txBody>
          <a:bodyPr>
            <a:noAutofit/>
          </a:bodyPr>
          <a:lstStyle/>
          <a:p>
            <a:pPr eaLnBrk="1" hangingPunct="1"/>
            <a:r>
              <a:rPr lang="en-US" sz="3600" b="1" dirty="0"/>
              <a:t>Minority and Women’s Business Enterprises</a:t>
            </a:r>
          </a:p>
        </p:txBody>
      </p:sp>
      <p:sp>
        <p:nvSpPr>
          <p:cNvPr id="7" name="Rectangle 3"/>
          <p:cNvSpPr>
            <a:spLocks noGrp="1" noChangeArrowheads="1"/>
          </p:cNvSpPr>
          <p:nvPr>
            <p:ph idx="1"/>
          </p:nvPr>
        </p:nvSpPr>
        <p:spPr/>
        <p:txBody>
          <a:bodyPr>
            <a:normAutofit/>
          </a:bodyPr>
          <a:lstStyle/>
          <a:p>
            <a:pPr marL="0" indent="0">
              <a:buNone/>
            </a:pPr>
            <a:r>
              <a:rPr lang="en-US" altLang="en-US" sz="1800" b="1" dirty="0"/>
              <a:t>Contact Information</a:t>
            </a:r>
          </a:p>
          <a:p>
            <a:pPr lvl="1"/>
            <a:r>
              <a:rPr lang="en-US" altLang="en-US" sz="1800" dirty="0"/>
              <a:t>Phone: 317-232-3061</a:t>
            </a:r>
          </a:p>
          <a:p>
            <a:pPr lvl="1"/>
            <a:r>
              <a:rPr lang="en-US" altLang="en-US" sz="1800" dirty="0"/>
              <a:t>E-mail</a:t>
            </a:r>
            <a:r>
              <a:rPr lang="en-US" altLang="en-US" sz="1800" b="1" dirty="0"/>
              <a:t>:</a:t>
            </a:r>
            <a:r>
              <a:rPr lang="en-US" altLang="en-US" sz="1800" dirty="0"/>
              <a:t> </a:t>
            </a:r>
            <a:r>
              <a:rPr lang="en-US" altLang="en-US" sz="1800" dirty="0">
                <a:hlinkClick r:id="rId3"/>
              </a:rPr>
              <a:t>mwbecompliance@idoa.in.gov</a:t>
            </a:r>
            <a:endParaRPr lang="en-US" altLang="en-US" sz="1800" dirty="0"/>
          </a:p>
          <a:p>
            <a:pPr lvl="1"/>
            <a:r>
              <a:rPr lang="en-US" altLang="en-US" sz="1800" dirty="0"/>
              <a:t>Web: </a:t>
            </a:r>
            <a:r>
              <a:rPr lang="en-US" altLang="en-US" sz="1800" dirty="0">
                <a:hlinkClick r:id="rId4"/>
              </a:rPr>
              <a:t>www.in.gov/idoa/mwbe</a:t>
            </a:r>
            <a:r>
              <a:rPr lang="en-US" altLang="en-US" sz="1800" dirty="0"/>
              <a:t/>
            </a:r>
            <a:br>
              <a:rPr lang="en-US" altLang="en-US" sz="1800" dirty="0"/>
            </a:br>
            <a:r>
              <a:rPr lang="en-US" altLang="en-US" sz="1200" dirty="0"/>
              <a:t/>
            </a:r>
            <a:br>
              <a:rPr lang="en-US" altLang="en-US" sz="1200" dirty="0"/>
            </a:br>
            <a:endParaRPr lang="en-US" altLang="en-US" sz="1200" dirty="0"/>
          </a:p>
          <a:p>
            <a:pPr marL="0" indent="0">
              <a:buNone/>
            </a:pPr>
            <a:r>
              <a:rPr lang="en-US" altLang="en-US" sz="1800" b="1" dirty="0"/>
              <a:t>Complete Attachment A, MWBE Form</a:t>
            </a:r>
          </a:p>
          <a:p>
            <a:pPr>
              <a:buNone/>
            </a:pPr>
            <a:r>
              <a:rPr lang="en-US" altLang="en-US" sz="1800" dirty="0"/>
              <a:t>	- Include sub-contractor letter of commitment</a:t>
            </a:r>
            <a:br>
              <a:rPr lang="en-US" altLang="en-US" sz="1800" dirty="0"/>
            </a:br>
            <a:r>
              <a:rPr lang="en-US" altLang="en-US" sz="1800" dirty="0"/>
              <a:t> </a:t>
            </a:r>
          </a:p>
          <a:p>
            <a:pPr marL="0" indent="0">
              <a:buNone/>
            </a:pPr>
            <a:r>
              <a:rPr lang="en-US" altLang="en-US" sz="1800" b="1" dirty="0"/>
              <a:t>Goals for Proposal</a:t>
            </a:r>
          </a:p>
          <a:p>
            <a:pPr>
              <a:buNone/>
            </a:pPr>
            <a:r>
              <a:rPr lang="en-US" altLang="en-US" sz="1800" dirty="0"/>
              <a:t>	- 8% Minority Business Enterprise</a:t>
            </a:r>
          </a:p>
          <a:p>
            <a:pPr>
              <a:buNone/>
            </a:pPr>
            <a:r>
              <a:rPr lang="en-US" altLang="en-US" sz="1800" dirty="0"/>
              <a:t>	- 8% Women’s Business Enterprise</a:t>
            </a:r>
            <a:endParaRPr lang="en-US" sz="2400" dirty="0"/>
          </a:p>
        </p:txBody>
      </p:sp>
      <p:sp>
        <p:nvSpPr>
          <p:cNvPr id="9" name="TextBox 8">
            <a:extLst>
              <a:ext uri="{FF2B5EF4-FFF2-40B4-BE49-F238E27FC236}">
                <a16:creationId xmlns:a16="http://schemas.microsoft.com/office/drawing/2014/main" xmlns="" id="{A8F52687-C6B3-4EF4-95C1-C42071FC2DBC}"/>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2479391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0DC54F7-13AE-4669-8137-3A928A2329D2}"/>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97666" y="192820"/>
            <a:ext cx="4548668" cy="5886511"/>
          </a:xfrm>
          <a:prstGeom prst="rect">
            <a:avLst/>
          </a:prstGeom>
          <a:ln w="9525">
            <a:solidFill>
              <a:schemeClr val="tx1"/>
            </a:solidFill>
          </a:ln>
        </p:spPr>
      </p:pic>
      <p:pic>
        <p:nvPicPr>
          <p:cNvPr id="7" name="Picture 6" descr="IDOA-logobluecenter.gif">
            <a:extLst>
              <a:ext uri="{FF2B5EF4-FFF2-40B4-BE49-F238E27FC236}">
                <a16:creationId xmlns:a16="http://schemas.microsoft.com/office/drawing/2014/main" xmlns="" id="{D741F58B-6784-4F4C-9266-152443F2A0AA}"/>
              </a:ext>
            </a:extLst>
          </p:cNvPr>
          <p:cNvPicPr>
            <a:picLocks noChangeAspect="1"/>
          </p:cNvPicPr>
          <p:nvPr/>
        </p:nvPicPr>
        <p:blipFill>
          <a:blip r:embed="rId4" cstate="print"/>
          <a:srcRect/>
          <a:stretch>
            <a:fillRect/>
          </a:stretch>
        </p:blipFill>
        <p:spPr bwMode="auto">
          <a:xfrm>
            <a:off x="7467600" y="5334000"/>
            <a:ext cx="1300163" cy="1414463"/>
          </a:xfrm>
          <a:prstGeom prst="rect">
            <a:avLst/>
          </a:prstGeom>
          <a:noFill/>
          <a:ln w="9525">
            <a:noFill/>
            <a:miter lim="800000"/>
            <a:headEnd/>
            <a:tailEnd/>
          </a:ln>
        </p:spPr>
      </p:pic>
      <p:sp>
        <p:nvSpPr>
          <p:cNvPr id="9" name="TextBox 8">
            <a:extLst>
              <a:ext uri="{FF2B5EF4-FFF2-40B4-BE49-F238E27FC236}">
                <a16:creationId xmlns:a16="http://schemas.microsoft.com/office/drawing/2014/main" xmlns="" id="{41243682-8F64-401E-93CD-1B2277F6816B}"/>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3036062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304800"/>
            <a:ext cx="8534400" cy="1143000"/>
          </a:xfrm>
        </p:spPr>
        <p:txBody>
          <a:bodyPr>
            <a:noAutofit/>
          </a:bodyPr>
          <a:lstStyle/>
          <a:p>
            <a:r>
              <a:rPr lang="en-US" sz="3600" b="1" dirty="0"/>
              <a:t>Minority and Women’s Business Enterprises</a:t>
            </a:r>
          </a:p>
        </p:txBody>
      </p:sp>
      <p:sp>
        <p:nvSpPr>
          <p:cNvPr id="7" name="Rectangle 3"/>
          <p:cNvSpPr>
            <a:spLocks noGrp="1" noChangeArrowheads="1"/>
          </p:cNvSpPr>
          <p:nvPr>
            <p:ph idx="1"/>
          </p:nvPr>
        </p:nvSpPr>
        <p:spPr/>
        <p:txBody>
          <a:bodyPr>
            <a:noAutofit/>
          </a:bodyPr>
          <a:lstStyle/>
          <a:p>
            <a:pPr marL="0" indent="0">
              <a:lnSpc>
                <a:spcPct val="110000"/>
              </a:lnSpc>
              <a:buNone/>
              <a:defRPr/>
            </a:pPr>
            <a:r>
              <a:rPr lang="en-US" sz="1800" b="1" dirty="0"/>
              <a:t>Prime contractors must ensure that the proposed subcontractors meet the following criteria:</a:t>
            </a:r>
          </a:p>
          <a:p>
            <a:pPr lvl="0"/>
            <a:r>
              <a:rPr lang="en-US" sz="1800" dirty="0"/>
              <a:t>Are listed in the IDOA Directory of Certified Firms, on or before the proposal due date, national diversity plans are generally not accepted. The directory can be found here: </a:t>
            </a:r>
            <a:r>
              <a:rPr lang="en-US" sz="1800" dirty="0">
                <a:hlinkClick r:id="rId3"/>
              </a:rPr>
              <a:t>http://www.in.gov/idoa/mwbe/2743.htm</a:t>
            </a:r>
            <a:r>
              <a:rPr lang="en-US" sz="1800" dirty="0"/>
              <a:t>. </a:t>
            </a:r>
          </a:p>
          <a:p>
            <a:r>
              <a:rPr lang="en-US" sz="1800" b="1" dirty="0"/>
              <a:t>Serve a Valuable Scope Contribution (VSC) on the engagement, as confirmed by the State.</a:t>
            </a:r>
          </a:p>
          <a:p>
            <a:r>
              <a:rPr lang="en-US" sz="1800" dirty="0"/>
              <a:t>Provide the goods or services specific to the contract and within the industry area for which it is certified.</a:t>
            </a:r>
          </a:p>
        </p:txBody>
      </p:sp>
      <p:pic>
        <p:nvPicPr>
          <p:cNvPr id="5" name="Picture 4" descr="IDOA-logobluecenter.gif"/>
          <p:cNvPicPr>
            <a:picLocks noChangeAspect="1"/>
          </p:cNvPicPr>
          <p:nvPr/>
        </p:nvPicPr>
        <p:blipFill>
          <a:blip r:embed="rId4" cstate="print"/>
          <a:srcRect/>
          <a:stretch>
            <a:fillRect/>
          </a:stretch>
        </p:blipFill>
        <p:spPr bwMode="auto">
          <a:xfrm>
            <a:off x="7467600" y="5334000"/>
            <a:ext cx="1300163" cy="1414463"/>
          </a:xfrm>
          <a:prstGeom prst="rect">
            <a:avLst/>
          </a:prstGeom>
          <a:noFill/>
          <a:ln w="9525">
            <a:noFill/>
            <a:miter lim="800000"/>
            <a:headEnd/>
            <a:tailEnd/>
          </a:ln>
        </p:spPr>
      </p:pic>
      <p:sp>
        <p:nvSpPr>
          <p:cNvPr id="6" name="TextBox 5">
            <a:extLst>
              <a:ext uri="{FF2B5EF4-FFF2-40B4-BE49-F238E27FC236}">
                <a16:creationId xmlns:a16="http://schemas.microsoft.com/office/drawing/2014/main" xmlns="" id="{57ECE2C3-F207-429C-B024-34547AB6485F}"/>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2736255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304800"/>
            <a:ext cx="8534400" cy="1143000"/>
          </a:xfrm>
        </p:spPr>
        <p:txBody>
          <a:bodyPr>
            <a:noAutofit/>
          </a:bodyPr>
          <a:lstStyle/>
          <a:p>
            <a:r>
              <a:rPr lang="en-US" sz="3600" b="1" dirty="0"/>
              <a:t>Minority and Women’s Business Enterprises</a:t>
            </a:r>
          </a:p>
        </p:txBody>
      </p:sp>
      <p:sp>
        <p:nvSpPr>
          <p:cNvPr id="7" name="Rectangle 3"/>
          <p:cNvSpPr>
            <a:spLocks noGrp="1" noChangeArrowheads="1"/>
          </p:cNvSpPr>
          <p:nvPr>
            <p:ph idx="1"/>
          </p:nvPr>
        </p:nvSpPr>
        <p:spPr/>
        <p:txBody>
          <a:bodyPr>
            <a:noAutofit/>
          </a:bodyPr>
          <a:lstStyle/>
          <a:p>
            <a:pPr marL="0" indent="0">
              <a:buNone/>
            </a:pPr>
            <a:r>
              <a:rPr lang="en-US" sz="1800" b="1" dirty="0"/>
              <a:t>Prime contractors should note the following: </a:t>
            </a:r>
          </a:p>
          <a:p>
            <a:pPr lvl="0"/>
            <a:r>
              <a:rPr lang="en-US" sz="1800" dirty="0"/>
              <a:t>Subcontractors’ MBE/WBE Certification Letter, provided by IDOA, must accompany the proposal to show current status of certification.</a:t>
            </a:r>
          </a:p>
          <a:p>
            <a:pPr lvl="0"/>
            <a:r>
              <a:rPr lang="en-US" sz="1800" dirty="0"/>
              <a:t>Each firm may only serve as one classification – MBE, WBE, or IVOSB (see section 1.22)</a:t>
            </a:r>
          </a:p>
          <a:p>
            <a:pPr lvl="0"/>
            <a:r>
              <a:rPr lang="en-US" sz="1800" dirty="0"/>
              <a:t>Pursuant to 25 IAC 5-6-2(b)(d), a Prime Contractor who is a MBE or WBE must meet subcontractor goals by using other listed certified firms.  Certified Prime Contractors cannot count their own workforce or companies to meet this requirement.</a:t>
            </a:r>
          </a:p>
        </p:txBody>
      </p:sp>
      <p:pic>
        <p:nvPicPr>
          <p:cNvPr id="5" name="Picture 4" descr="IDOA-logobluecenter.gif"/>
          <p:cNvPicPr>
            <a:picLocks noChangeAspect="1"/>
          </p:cNvPicPr>
          <p:nvPr/>
        </p:nvPicPr>
        <p:blipFill>
          <a:blip r:embed="rId3" cstate="print"/>
          <a:srcRect/>
          <a:stretch>
            <a:fillRect/>
          </a:stretch>
        </p:blipFill>
        <p:spPr bwMode="auto">
          <a:xfrm>
            <a:off x="7467600" y="5334000"/>
            <a:ext cx="1300163" cy="1414463"/>
          </a:xfrm>
          <a:prstGeom prst="rect">
            <a:avLst/>
          </a:prstGeom>
          <a:noFill/>
          <a:ln w="9525">
            <a:noFill/>
            <a:miter lim="800000"/>
            <a:headEnd/>
            <a:tailEnd/>
          </a:ln>
        </p:spPr>
      </p:pic>
      <p:sp>
        <p:nvSpPr>
          <p:cNvPr id="6" name="TextBox 5">
            <a:extLst>
              <a:ext uri="{FF2B5EF4-FFF2-40B4-BE49-F238E27FC236}">
                <a16:creationId xmlns:a16="http://schemas.microsoft.com/office/drawing/2014/main" xmlns="" id="{47141A9F-410B-4FD0-BA13-B2E59E827DD2}"/>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460923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pic>
        <p:nvPicPr>
          <p:cNvPr id="6" name="Picture 5">
            <a:extLst>
              <a:ext uri="{FF2B5EF4-FFF2-40B4-BE49-F238E27FC236}">
                <a16:creationId xmlns:a16="http://schemas.microsoft.com/office/drawing/2014/main" xmlns="" id="{BCC39A35-704E-4EB3-A1FA-3D0E3FF709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859" y="272627"/>
            <a:ext cx="4402282" cy="5697070"/>
          </a:xfrm>
          <a:prstGeom prst="rect">
            <a:avLst/>
          </a:prstGeom>
          <a:ln w="9525">
            <a:solidFill>
              <a:schemeClr val="tx1"/>
            </a:solidFill>
          </a:ln>
        </p:spPr>
      </p:pic>
      <p:sp>
        <p:nvSpPr>
          <p:cNvPr id="7" name="TextBox 6">
            <a:extLst>
              <a:ext uri="{FF2B5EF4-FFF2-40B4-BE49-F238E27FC236}">
                <a16:creationId xmlns:a16="http://schemas.microsoft.com/office/drawing/2014/main" xmlns="" id="{3AB666EE-AB92-4524-92E7-570744ACEA19}"/>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4020249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6" name="Rectangle 2"/>
          <p:cNvSpPr>
            <a:spLocks noGrp="1" noChangeArrowheads="1"/>
          </p:cNvSpPr>
          <p:nvPr>
            <p:ph type="title"/>
          </p:nvPr>
        </p:nvSpPr>
        <p:spPr>
          <a:xfrm>
            <a:off x="342900" y="228600"/>
            <a:ext cx="8229600" cy="1143000"/>
          </a:xfrm>
        </p:spPr>
        <p:txBody>
          <a:bodyPr>
            <a:normAutofit/>
          </a:bodyPr>
          <a:lstStyle/>
          <a:p>
            <a:pPr eaLnBrk="1" hangingPunct="1"/>
            <a:r>
              <a:rPr lang="en-US" sz="3200" b="1" dirty="0"/>
              <a:t>Minority and Women’s Business Enterprises</a:t>
            </a:r>
          </a:p>
        </p:txBody>
      </p:sp>
      <p:sp>
        <p:nvSpPr>
          <p:cNvPr id="11" name="Right Arrow 10"/>
          <p:cNvSpPr/>
          <p:nvPr/>
        </p:nvSpPr>
        <p:spPr>
          <a:xfrm>
            <a:off x="152400" y="2862913"/>
            <a:ext cx="685800" cy="228600"/>
          </a:xfrm>
          <a:prstGeom prst="rightArrow">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Garamond" pitchFamily="18" charset="0"/>
            </a:endParaRPr>
          </a:p>
        </p:txBody>
      </p:sp>
      <p:sp>
        <p:nvSpPr>
          <p:cNvPr id="12" name="Right Arrow 11"/>
          <p:cNvSpPr/>
          <p:nvPr/>
        </p:nvSpPr>
        <p:spPr>
          <a:xfrm>
            <a:off x="152400" y="4512078"/>
            <a:ext cx="685800" cy="228600"/>
          </a:xfrm>
          <a:prstGeom prst="rightArrow">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Garamond" pitchFamily="18" charset="0"/>
            </a:endParaRPr>
          </a:p>
        </p:txBody>
      </p:sp>
      <p:sp>
        <p:nvSpPr>
          <p:cNvPr id="14" name="Right Arrow 13">
            <a:extLst>
              <a:ext uri="{FF2B5EF4-FFF2-40B4-BE49-F238E27FC236}">
                <a16:creationId xmlns:a16="http://schemas.microsoft.com/office/drawing/2014/main" xmlns="" id="{3C1EBB96-8503-5E4D-9355-44E570137604}"/>
              </a:ext>
            </a:extLst>
          </p:cNvPr>
          <p:cNvSpPr/>
          <p:nvPr/>
        </p:nvSpPr>
        <p:spPr>
          <a:xfrm>
            <a:off x="152400" y="4191000"/>
            <a:ext cx="685800" cy="228600"/>
          </a:xfrm>
          <a:prstGeom prst="rightArrow">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Garamond" pitchFamily="18" charset="0"/>
            </a:endParaRPr>
          </a:p>
        </p:txBody>
      </p:sp>
      <p:sp>
        <p:nvSpPr>
          <p:cNvPr id="13" name="Right Arrow 10">
            <a:extLst>
              <a:ext uri="{FF2B5EF4-FFF2-40B4-BE49-F238E27FC236}">
                <a16:creationId xmlns:a16="http://schemas.microsoft.com/office/drawing/2014/main" xmlns="" id="{0B59D8D5-1A76-4A81-B70D-CA2B82D74BEA}"/>
              </a:ext>
            </a:extLst>
          </p:cNvPr>
          <p:cNvSpPr/>
          <p:nvPr/>
        </p:nvSpPr>
        <p:spPr>
          <a:xfrm>
            <a:off x="152400" y="2473774"/>
            <a:ext cx="685800" cy="228600"/>
          </a:xfrm>
          <a:prstGeom prst="rightArrow">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Garamond" pitchFamily="18" charset="0"/>
            </a:endParaRPr>
          </a:p>
        </p:txBody>
      </p:sp>
      <p:sp>
        <p:nvSpPr>
          <p:cNvPr id="10" name="Right Arrow 9"/>
          <p:cNvSpPr/>
          <p:nvPr/>
        </p:nvSpPr>
        <p:spPr>
          <a:xfrm rot="10800000">
            <a:off x="8120396" y="4512078"/>
            <a:ext cx="685800" cy="228600"/>
          </a:xfrm>
          <a:prstGeom prst="rightArrow">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Garamond" pitchFamily="18" charset="0"/>
            </a:endParaRPr>
          </a:p>
        </p:txBody>
      </p:sp>
      <p:pic>
        <p:nvPicPr>
          <p:cNvPr id="7" name="Picture 6">
            <a:extLst>
              <a:ext uri="{FF2B5EF4-FFF2-40B4-BE49-F238E27FC236}">
                <a16:creationId xmlns:a16="http://schemas.microsoft.com/office/drawing/2014/main" xmlns="" id="{E0E24C8E-1D77-4B11-B5D4-ACA62051AB8D}"/>
              </a:ext>
            </a:extLst>
          </p:cNvPr>
          <p:cNvPicPr>
            <a:picLocks noChangeAspect="1"/>
          </p:cNvPicPr>
          <p:nvPr/>
        </p:nvPicPr>
        <p:blipFill rotWithShape="1">
          <a:blip r:embed="rId3">
            <a:extLst>
              <a:ext uri="{28A0092B-C50C-407E-A947-70E740481C1C}">
                <a14:useLocalDpi xmlns:a14="http://schemas.microsoft.com/office/drawing/2010/main" val="0"/>
              </a:ext>
            </a:extLst>
          </a:blip>
          <a:srcRect l="4878" r="5144" b="61111"/>
          <a:stretch/>
        </p:blipFill>
        <p:spPr>
          <a:xfrm>
            <a:off x="915568" y="1447800"/>
            <a:ext cx="7084263" cy="3962400"/>
          </a:xfrm>
          <a:prstGeom prst="rect">
            <a:avLst/>
          </a:prstGeom>
          <a:ln w="9525">
            <a:noFill/>
          </a:ln>
        </p:spPr>
      </p:pic>
      <p:sp>
        <p:nvSpPr>
          <p:cNvPr id="15" name="TextBox 14">
            <a:extLst>
              <a:ext uri="{FF2B5EF4-FFF2-40B4-BE49-F238E27FC236}">
                <a16:creationId xmlns:a16="http://schemas.microsoft.com/office/drawing/2014/main" xmlns="" id="{8EDE1ABD-57C1-4C74-A6A7-ABFD61B2FBD1}"/>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3154940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6" name="Title 1"/>
          <p:cNvSpPr>
            <a:spLocks noGrp="1"/>
          </p:cNvSpPr>
          <p:nvPr>
            <p:ph type="title"/>
          </p:nvPr>
        </p:nvSpPr>
        <p:spPr>
          <a:xfrm>
            <a:off x="228600" y="114300"/>
            <a:ext cx="8686800" cy="1143000"/>
          </a:xfrm>
        </p:spPr>
        <p:txBody>
          <a:bodyPr>
            <a:noAutofit/>
          </a:bodyPr>
          <a:lstStyle/>
          <a:p>
            <a:r>
              <a:rPr lang="en-US" sz="3600" b="1" dirty="0"/>
              <a:t>Minority and Women’s Business Enterprises</a:t>
            </a:r>
          </a:p>
        </p:txBody>
      </p:sp>
      <p:sp>
        <p:nvSpPr>
          <p:cNvPr id="7" name="Content Placeholder 2"/>
          <p:cNvSpPr>
            <a:spLocks noGrp="1"/>
          </p:cNvSpPr>
          <p:nvPr>
            <p:ph idx="1"/>
          </p:nvPr>
        </p:nvSpPr>
        <p:spPr>
          <a:xfrm>
            <a:off x="228600" y="1295400"/>
            <a:ext cx="8686800" cy="4800600"/>
          </a:xfrm>
        </p:spPr>
        <p:txBody>
          <a:bodyPr>
            <a:normAutofit/>
          </a:bodyPr>
          <a:lstStyle/>
          <a:p>
            <a:pPr marL="115888" indent="-115888"/>
            <a:r>
              <a:rPr lang="en-US" sz="1800" b="1" dirty="0"/>
              <a:t>Effective </a:t>
            </a:r>
            <a:r>
              <a:rPr lang="en-US" sz="1800" b="1" dirty="0" smtClean="0"/>
              <a:t>August </a:t>
            </a:r>
            <a:r>
              <a:rPr lang="en-US" sz="1800" b="1" dirty="0"/>
              <a:t>2014, a new MWBE scoring methodology will be utilized for all RFP’s released</a:t>
            </a:r>
          </a:p>
          <a:p>
            <a:pPr marL="115888" indent="-115888"/>
            <a:r>
              <a:rPr lang="en-US" sz="1800" b="1" dirty="0"/>
              <a:t>New Process</a:t>
            </a:r>
            <a:r>
              <a:rPr lang="en-US" sz="1800" dirty="0"/>
              <a:t> </a:t>
            </a:r>
            <a:r>
              <a:rPr lang="en-US" sz="1600" dirty="0"/>
              <a:t>- MWBE scoring is conducted based on 10 points plus a possible 2 bonus points scale</a:t>
            </a:r>
          </a:p>
          <a:p>
            <a:pPr marL="346075" lvl="1" indent="-111125">
              <a:buFont typeface="Arial" pitchFamily="34" charset="0"/>
              <a:buChar char="-"/>
            </a:pPr>
            <a:r>
              <a:rPr lang="en-US" sz="1600" dirty="0"/>
              <a:t>MBE: Possible 5 points + 1 bonus point</a:t>
            </a:r>
          </a:p>
          <a:p>
            <a:pPr marL="346075" lvl="1" indent="-111125">
              <a:buFont typeface="Arial" pitchFamily="34" charset="0"/>
              <a:buChar char="-"/>
            </a:pPr>
            <a:r>
              <a:rPr lang="en-US" sz="1600" dirty="0"/>
              <a:t>WBE: Possible 5 points + 1 bonus Point</a:t>
            </a:r>
          </a:p>
          <a:p>
            <a:pPr marL="115888" indent="-115888"/>
            <a:r>
              <a:rPr lang="en-US" sz="1800" b="1" dirty="0"/>
              <a:t>Professional Services Scoring Methodology:</a:t>
            </a:r>
          </a:p>
          <a:p>
            <a:pPr marL="346075" lvl="1" indent="-114300">
              <a:buFont typeface="Calibri" pitchFamily="34" charset="0"/>
              <a:buChar char="-"/>
            </a:pPr>
            <a:r>
              <a:rPr lang="en-US" sz="1600" dirty="0"/>
              <a:t>The points will be awarded on the following schedule:</a:t>
            </a:r>
            <a:br>
              <a:rPr lang="en-US" sz="1600" dirty="0"/>
            </a:br>
            <a:r>
              <a:rPr lang="en-US" sz="1600" dirty="0"/>
              <a:t/>
            </a:r>
            <a:br>
              <a:rPr lang="en-US" sz="1600" dirty="0"/>
            </a:br>
            <a:endParaRPr lang="en-US" sz="1600" dirty="0"/>
          </a:p>
          <a:p>
            <a:pPr marL="346075" lvl="1" indent="-114300">
              <a:buFont typeface="Calibri" pitchFamily="34" charset="0"/>
              <a:buChar char="-"/>
            </a:pPr>
            <a:r>
              <a:rPr lang="en-US" sz="1600" dirty="0"/>
              <a:t>Fractional percentages will be rounded up or down to the nearest whole percentage</a:t>
            </a:r>
          </a:p>
          <a:p>
            <a:pPr marL="346075" lvl="1" indent="-114300">
              <a:buFont typeface="Calibri" pitchFamily="34" charset="0"/>
              <a:buChar char="-"/>
            </a:pPr>
            <a:r>
              <a:rPr lang="en-US" sz="1600" dirty="0"/>
              <a:t>If the respondent’s commitment percentage is rounded down to 0% for MBE or WBE participation the respondent will receive 0 points. </a:t>
            </a:r>
          </a:p>
          <a:p>
            <a:pPr marL="346075" lvl="1" indent="-114300">
              <a:buFont typeface="Calibri" pitchFamily="34" charset="0"/>
              <a:buChar char="-"/>
            </a:pPr>
            <a:r>
              <a:rPr lang="en-US" sz="1600" dirty="0"/>
              <a:t>Submissions of 0% participation will result in a deduction of 1 point in each category</a:t>
            </a:r>
          </a:p>
          <a:p>
            <a:pPr marL="346075" lvl="1" indent="-114300">
              <a:buFont typeface="Calibri" pitchFamily="34" charset="0"/>
              <a:buChar char="-"/>
            </a:pPr>
            <a:r>
              <a:rPr lang="en-US" sz="1600" dirty="0"/>
              <a:t>The highest submission which exceeds the goal in each category will receive 6 points (5 points plus 1 bonus point). In case of a tie both firms will receive 6 points </a:t>
            </a:r>
          </a:p>
          <a:p>
            <a:pPr marL="346075" lvl="1" indent="-111125">
              <a:buFont typeface="Arial" pitchFamily="34" charset="0"/>
              <a:buChar char="-"/>
            </a:pPr>
            <a:endParaRPr lang="en-US" sz="1600" dirty="0">
              <a:latin typeface="Garamond" pitchFamily="18" charset="0"/>
            </a:endParaRPr>
          </a:p>
          <a:p>
            <a:pPr>
              <a:buFontTx/>
              <a:buNone/>
            </a:pPr>
            <a:endParaRPr lang="en-US" sz="800" dirty="0">
              <a:latin typeface="Garamond" pitchFamily="18" charset="0"/>
            </a:endParaRPr>
          </a:p>
        </p:txBody>
      </p:sp>
      <p:graphicFrame>
        <p:nvGraphicFramePr>
          <p:cNvPr id="8" name="Table 7"/>
          <p:cNvGraphicFramePr>
            <a:graphicFrameLocks noGrp="1"/>
          </p:cNvGraphicFramePr>
          <p:nvPr/>
        </p:nvGraphicFramePr>
        <p:xfrm>
          <a:off x="609600" y="3429000"/>
          <a:ext cx="4724401" cy="457200"/>
        </p:xfrm>
        <a:graphic>
          <a:graphicData uri="http://schemas.openxmlformats.org/drawingml/2006/table">
            <a:tbl>
              <a:tblPr/>
              <a:tblGrid>
                <a:gridCol w="447166">
                  <a:extLst>
                    <a:ext uri="{9D8B030D-6E8A-4147-A177-3AD203B41FA5}">
                      <a16:colId xmlns:a16="http://schemas.microsoft.com/office/drawing/2014/main" xmlns="" val="20000"/>
                    </a:ext>
                  </a:extLst>
                </a:gridCol>
                <a:gridCol w="499270">
                  <a:extLst>
                    <a:ext uri="{9D8B030D-6E8A-4147-A177-3AD203B41FA5}">
                      <a16:colId xmlns:a16="http://schemas.microsoft.com/office/drawing/2014/main" xmlns="" val="20001"/>
                    </a:ext>
                  </a:extLst>
                </a:gridCol>
                <a:gridCol w="499270">
                  <a:extLst>
                    <a:ext uri="{9D8B030D-6E8A-4147-A177-3AD203B41FA5}">
                      <a16:colId xmlns:a16="http://schemas.microsoft.com/office/drawing/2014/main" xmlns="" val="20002"/>
                    </a:ext>
                  </a:extLst>
                </a:gridCol>
                <a:gridCol w="594147">
                  <a:extLst>
                    <a:ext uri="{9D8B030D-6E8A-4147-A177-3AD203B41FA5}">
                      <a16:colId xmlns:a16="http://schemas.microsoft.com/office/drawing/2014/main" xmlns="" val="20003"/>
                    </a:ext>
                  </a:extLst>
                </a:gridCol>
                <a:gridCol w="592591">
                  <a:extLst>
                    <a:ext uri="{9D8B030D-6E8A-4147-A177-3AD203B41FA5}">
                      <a16:colId xmlns:a16="http://schemas.microsoft.com/office/drawing/2014/main" xmlns="" val="20004"/>
                    </a:ext>
                  </a:extLst>
                </a:gridCol>
                <a:gridCol w="499270">
                  <a:extLst>
                    <a:ext uri="{9D8B030D-6E8A-4147-A177-3AD203B41FA5}">
                      <a16:colId xmlns:a16="http://schemas.microsoft.com/office/drawing/2014/main" xmlns="" val="20005"/>
                    </a:ext>
                  </a:extLst>
                </a:gridCol>
                <a:gridCol w="499270">
                  <a:extLst>
                    <a:ext uri="{9D8B030D-6E8A-4147-A177-3AD203B41FA5}">
                      <a16:colId xmlns:a16="http://schemas.microsoft.com/office/drawing/2014/main" xmlns="" val="20006"/>
                    </a:ext>
                  </a:extLst>
                </a:gridCol>
                <a:gridCol w="499270">
                  <a:extLst>
                    <a:ext uri="{9D8B030D-6E8A-4147-A177-3AD203B41FA5}">
                      <a16:colId xmlns:a16="http://schemas.microsoft.com/office/drawing/2014/main" xmlns="" val="20007"/>
                    </a:ext>
                  </a:extLst>
                </a:gridCol>
                <a:gridCol w="594147">
                  <a:extLst>
                    <a:ext uri="{9D8B030D-6E8A-4147-A177-3AD203B41FA5}">
                      <a16:colId xmlns:a16="http://schemas.microsoft.com/office/drawing/2014/main" xmlns="" val="20008"/>
                    </a:ext>
                  </a:extLst>
                </a:gridCol>
              </a:tblGrid>
              <a:tr h="228600">
                <a:tc>
                  <a:txBody>
                    <a:bodyPr/>
                    <a:lstStyle/>
                    <a:p>
                      <a:pPr marL="0" marR="0" algn="ctr">
                        <a:spcBef>
                          <a:spcPts val="0"/>
                        </a:spcBef>
                        <a:spcAft>
                          <a:spcPts val="0"/>
                        </a:spcAft>
                      </a:pPr>
                      <a:r>
                        <a:rPr lang="en-US" sz="1200" dirty="0">
                          <a:latin typeface="Garamond"/>
                          <a:ea typeface="Times New Roman"/>
                          <a:cs typeface="Calibri"/>
                        </a:rPr>
                        <a:t>%</a:t>
                      </a:r>
                      <a:endParaRPr lang="en-US" sz="1200" dirty="0">
                        <a:latin typeface="Courier"/>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Garamond"/>
                          <a:ea typeface="Times New Roman"/>
                          <a:cs typeface="Calibri"/>
                        </a:rPr>
                        <a:t>1%</a:t>
                      </a:r>
                      <a:endParaRPr lang="en-US" sz="1200" dirty="0">
                        <a:latin typeface="Courier"/>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Garamond"/>
                          <a:ea typeface="Times New Roman"/>
                          <a:cs typeface="Calibri"/>
                        </a:rPr>
                        <a:t>2%</a:t>
                      </a:r>
                      <a:endParaRPr lang="en-US" sz="1200" dirty="0">
                        <a:latin typeface="Courier"/>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Garamond"/>
                          <a:ea typeface="Times New Roman"/>
                          <a:cs typeface="Calibri"/>
                        </a:rPr>
                        <a:t>3%</a:t>
                      </a:r>
                      <a:endParaRPr lang="en-US" sz="1200" dirty="0">
                        <a:latin typeface="Courier"/>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Garamond"/>
                          <a:ea typeface="Times New Roman"/>
                          <a:cs typeface="Calibri"/>
                        </a:rPr>
                        <a:t>4%</a:t>
                      </a:r>
                      <a:endParaRPr lang="en-US" sz="1200" dirty="0">
                        <a:latin typeface="Courier"/>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Garamond"/>
                          <a:ea typeface="Times New Roman"/>
                          <a:cs typeface="Calibri"/>
                        </a:rPr>
                        <a:t>5%</a:t>
                      </a:r>
                      <a:endParaRPr lang="en-US" sz="1200" dirty="0">
                        <a:latin typeface="Courier"/>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Garamond"/>
                          <a:ea typeface="Times New Roman"/>
                          <a:cs typeface="Calibri"/>
                        </a:rPr>
                        <a:t>6%</a:t>
                      </a:r>
                      <a:endParaRPr lang="en-US" sz="1200" dirty="0">
                        <a:latin typeface="Courier"/>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Garamond"/>
                          <a:ea typeface="Times New Roman"/>
                          <a:cs typeface="Calibri"/>
                        </a:rPr>
                        <a:t>7%</a:t>
                      </a:r>
                      <a:endParaRPr lang="en-US" sz="1200" dirty="0">
                        <a:latin typeface="Courier"/>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Garamond"/>
                          <a:ea typeface="Times New Roman"/>
                          <a:cs typeface="Calibri"/>
                        </a:rPr>
                        <a:t>8%</a:t>
                      </a:r>
                      <a:endParaRPr lang="en-US" sz="1200" dirty="0">
                        <a:latin typeface="Courier"/>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8600">
                <a:tc>
                  <a:txBody>
                    <a:bodyPr/>
                    <a:lstStyle/>
                    <a:p>
                      <a:pPr marL="0" marR="0" algn="ctr">
                        <a:spcBef>
                          <a:spcPts val="0"/>
                        </a:spcBef>
                        <a:spcAft>
                          <a:spcPts val="0"/>
                        </a:spcAft>
                      </a:pPr>
                      <a:r>
                        <a:rPr lang="en-US" sz="1200" dirty="0">
                          <a:latin typeface="Garamond"/>
                          <a:ea typeface="Times New Roman"/>
                          <a:cs typeface="Calibri"/>
                        </a:rPr>
                        <a:t>Pts.</a:t>
                      </a:r>
                      <a:endParaRPr lang="en-US" sz="1200" dirty="0">
                        <a:latin typeface="Courier"/>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Garamond"/>
                          <a:ea typeface="Times New Roman"/>
                          <a:cs typeface="Calibri"/>
                        </a:rPr>
                        <a:t>.625</a:t>
                      </a:r>
                      <a:endParaRPr lang="en-US" sz="1200" dirty="0">
                        <a:latin typeface="Courier"/>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Garamond"/>
                          <a:ea typeface="Times New Roman"/>
                          <a:cs typeface="Calibri"/>
                        </a:rPr>
                        <a:t>1.25</a:t>
                      </a:r>
                      <a:endParaRPr lang="en-US" sz="1200" dirty="0">
                        <a:latin typeface="Courier"/>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Garamond"/>
                          <a:ea typeface="Times New Roman"/>
                          <a:cs typeface="Calibri"/>
                        </a:rPr>
                        <a:t>1.875</a:t>
                      </a:r>
                      <a:endParaRPr lang="en-US" sz="1200" dirty="0">
                        <a:latin typeface="Courier"/>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Garamond"/>
                          <a:ea typeface="Times New Roman"/>
                          <a:cs typeface="Calibri"/>
                        </a:rPr>
                        <a:t>2.5</a:t>
                      </a:r>
                      <a:endParaRPr lang="en-US" sz="1200" dirty="0">
                        <a:latin typeface="Courier"/>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Garamond"/>
                          <a:ea typeface="Times New Roman"/>
                          <a:cs typeface="Calibri"/>
                        </a:rPr>
                        <a:t>3.125</a:t>
                      </a:r>
                      <a:endParaRPr lang="en-US" sz="1200" dirty="0">
                        <a:latin typeface="Courier"/>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Garamond"/>
                          <a:ea typeface="Times New Roman"/>
                          <a:cs typeface="Calibri"/>
                        </a:rPr>
                        <a:t>3.75</a:t>
                      </a:r>
                      <a:endParaRPr lang="en-US" sz="1200" dirty="0">
                        <a:latin typeface="Courier"/>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Garamond"/>
                          <a:ea typeface="Times New Roman"/>
                          <a:cs typeface="Calibri"/>
                        </a:rPr>
                        <a:t>4.375</a:t>
                      </a:r>
                      <a:endParaRPr lang="en-US" sz="1200" dirty="0">
                        <a:latin typeface="Courier"/>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Garamond"/>
                          <a:ea typeface="Times New Roman"/>
                          <a:cs typeface="Calibri"/>
                        </a:rPr>
                        <a:t>5.0</a:t>
                      </a:r>
                      <a:endParaRPr lang="en-US" sz="1200" dirty="0">
                        <a:latin typeface="Courier"/>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0" name="TextBox 9">
            <a:extLst>
              <a:ext uri="{FF2B5EF4-FFF2-40B4-BE49-F238E27FC236}">
                <a16:creationId xmlns:a16="http://schemas.microsoft.com/office/drawing/2014/main" xmlns="" id="{03EB2A36-40B2-4519-A205-2B9556779F24}"/>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4115116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6" name="Rectangle 2"/>
          <p:cNvSpPr>
            <a:spLocks noGrp="1" noChangeArrowheads="1"/>
          </p:cNvSpPr>
          <p:nvPr>
            <p:ph type="title"/>
          </p:nvPr>
        </p:nvSpPr>
        <p:spPr/>
        <p:txBody>
          <a:bodyPr>
            <a:noAutofit/>
          </a:bodyPr>
          <a:lstStyle/>
          <a:p>
            <a:r>
              <a:rPr lang="en-US" sz="3600" b="1" dirty="0"/>
              <a:t>Indiana Veteran Owned Small Business</a:t>
            </a:r>
          </a:p>
        </p:txBody>
      </p:sp>
      <p:sp>
        <p:nvSpPr>
          <p:cNvPr id="7" name="Rectangle 3"/>
          <p:cNvSpPr>
            <a:spLocks noGrp="1" noChangeArrowheads="1"/>
          </p:cNvSpPr>
          <p:nvPr>
            <p:ph idx="1"/>
          </p:nvPr>
        </p:nvSpPr>
        <p:spPr/>
        <p:txBody>
          <a:bodyPr/>
          <a:lstStyle/>
          <a:p>
            <a:pPr marL="0" indent="0">
              <a:buNone/>
            </a:pPr>
            <a:r>
              <a:rPr lang="en-US" altLang="en-US" sz="1800" b="1" dirty="0"/>
              <a:t>Contact Information</a:t>
            </a:r>
          </a:p>
          <a:p>
            <a:pPr lvl="1"/>
            <a:r>
              <a:rPr lang="en-US" altLang="en-US" sz="1800" dirty="0"/>
              <a:t>Phone: 317-232-3061</a:t>
            </a:r>
          </a:p>
          <a:p>
            <a:pPr lvl="1"/>
            <a:r>
              <a:rPr lang="en-US" altLang="en-US" sz="1800" dirty="0"/>
              <a:t>E-mail</a:t>
            </a:r>
            <a:r>
              <a:rPr lang="en-US" altLang="en-US" sz="1800" b="1" dirty="0"/>
              <a:t>:</a:t>
            </a:r>
            <a:r>
              <a:rPr lang="en-US" altLang="en-US" sz="1800" dirty="0"/>
              <a:t> </a:t>
            </a:r>
            <a:r>
              <a:rPr lang="en-US" altLang="en-US" sz="1800" dirty="0">
                <a:hlinkClick r:id="rId3"/>
              </a:rPr>
              <a:t>Indianaveteranspreference@idoa.in.gov</a:t>
            </a:r>
            <a:endParaRPr lang="en-US" altLang="en-US" sz="1800" dirty="0"/>
          </a:p>
          <a:p>
            <a:pPr lvl="1"/>
            <a:r>
              <a:rPr lang="en-US" altLang="en-US" sz="1800" dirty="0"/>
              <a:t>Web: </a:t>
            </a:r>
            <a:r>
              <a:rPr lang="en-US" altLang="en-US" sz="1800" dirty="0">
                <a:hlinkClick r:id="rId4"/>
              </a:rPr>
              <a:t>www.in.gov/idoa/2862.htm </a:t>
            </a:r>
            <a:r>
              <a:rPr lang="en-US" altLang="en-US" sz="1800" dirty="0"/>
              <a:t/>
            </a:r>
            <a:br>
              <a:rPr lang="en-US" altLang="en-US" sz="1800" dirty="0"/>
            </a:br>
            <a:endParaRPr lang="en-US" altLang="en-US" sz="1800" dirty="0"/>
          </a:p>
          <a:p>
            <a:pPr marL="0" indent="0" eaLnBrk="1" hangingPunct="1">
              <a:buNone/>
            </a:pPr>
            <a:r>
              <a:rPr lang="en-US" sz="1800" b="1" dirty="0"/>
              <a:t>Complete Attachment A1, IVOSB Form</a:t>
            </a:r>
          </a:p>
          <a:p>
            <a:pPr lvl="1"/>
            <a:r>
              <a:rPr lang="en-US" sz="1800" dirty="0"/>
              <a:t>Include sub-contractor letters of commitment</a:t>
            </a:r>
          </a:p>
          <a:p>
            <a:pPr marL="457200" lvl="1" indent="0">
              <a:buNone/>
            </a:pPr>
            <a:r>
              <a:rPr lang="en-US" sz="1800" dirty="0"/>
              <a:t> </a:t>
            </a:r>
          </a:p>
          <a:p>
            <a:pPr marL="0" indent="0" eaLnBrk="1" hangingPunct="1">
              <a:buNone/>
            </a:pPr>
            <a:r>
              <a:rPr lang="en-US" sz="1800" b="1" dirty="0"/>
              <a:t>Goals for Proposal</a:t>
            </a:r>
          </a:p>
          <a:p>
            <a:pPr lvl="1"/>
            <a:r>
              <a:rPr lang="en-US" sz="1800" dirty="0"/>
              <a:t>3% </a:t>
            </a:r>
            <a:r>
              <a:rPr lang="en-US" sz="1800" dirty="0" smtClean="0"/>
              <a:t>Indiana Veteran Owned Small Business</a:t>
            </a:r>
            <a:endParaRPr lang="en-US" sz="1800" dirty="0"/>
          </a:p>
          <a:p>
            <a:pPr lvl="1" eaLnBrk="1" hangingPunct="1"/>
            <a:endParaRPr lang="en-US" dirty="0">
              <a:latin typeface="Garamond" pitchFamily="18" charset="0"/>
            </a:endParaRPr>
          </a:p>
        </p:txBody>
      </p:sp>
      <p:sp>
        <p:nvSpPr>
          <p:cNvPr id="9" name="TextBox 8">
            <a:extLst>
              <a:ext uri="{FF2B5EF4-FFF2-40B4-BE49-F238E27FC236}">
                <a16:creationId xmlns:a16="http://schemas.microsoft.com/office/drawing/2014/main" xmlns="" id="{B3673497-87A1-4B79-B4E3-EDCE943FB33A}"/>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3344655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9" name="TextBox 8">
            <a:extLst>
              <a:ext uri="{FF2B5EF4-FFF2-40B4-BE49-F238E27FC236}">
                <a16:creationId xmlns:a16="http://schemas.microsoft.com/office/drawing/2014/main" xmlns="" id="{B3673497-87A1-4B79-B4E3-EDCE943FB33A}"/>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pic>
        <p:nvPicPr>
          <p:cNvPr id="10" name="Picture 9">
            <a:extLst>
              <a:ext uri="{FF2B5EF4-FFF2-40B4-BE49-F238E27FC236}">
                <a16:creationId xmlns:a16="http://schemas.microsoft.com/office/drawing/2014/main" xmlns="" id="{D7A037E8-DE02-4B3E-84A0-98C5E607D913}"/>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86000" y="133624"/>
            <a:ext cx="4572000" cy="5916706"/>
          </a:xfrm>
          <a:prstGeom prst="rect">
            <a:avLst/>
          </a:prstGeom>
          <a:ln w="9525">
            <a:solidFill>
              <a:schemeClr val="tx1"/>
            </a:solidFill>
          </a:ln>
        </p:spPr>
      </p:pic>
    </p:spTree>
    <p:extLst>
      <p:ext uri="{BB962C8B-B14F-4D97-AF65-F5344CB8AC3E}">
        <p14:creationId xmlns:p14="http://schemas.microsoft.com/office/powerpoint/2010/main" val="347888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15" name="Rectangle 2"/>
          <p:cNvSpPr>
            <a:spLocks noGrp="1" noChangeArrowheads="1"/>
          </p:cNvSpPr>
          <p:nvPr>
            <p:ph type="title"/>
          </p:nvPr>
        </p:nvSpPr>
        <p:spPr>
          <a:xfrm>
            <a:off x="419100" y="274638"/>
            <a:ext cx="8229600" cy="1143000"/>
          </a:xfrm>
        </p:spPr>
        <p:txBody>
          <a:bodyPr/>
          <a:lstStyle/>
          <a:p>
            <a:pPr eaLnBrk="1" hangingPunct="1"/>
            <a:r>
              <a:rPr lang="en-US" b="1" dirty="0"/>
              <a:t>General Information</a:t>
            </a:r>
          </a:p>
        </p:txBody>
      </p:sp>
      <p:sp>
        <p:nvSpPr>
          <p:cNvPr id="16" name="Rectangle 3"/>
          <p:cNvSpPr>
            <a:spLocks noGrp="1" noChangeArrowheads="1"/>
          </p:cNvSpPr>
          <p:nvPr>
            <p:ph idx="1"/>
          </p:nvPr>
        </p:nvSpPr>
        <p:spPr>
          <a:xfrm>
            <a:off x="419100" y="1447800"/>
            <a:ext cx="8229600" cy="4114800"/>
          </a:xfrm>
        </p:spPr>
        <p:txBody>
          <a:bodyPr>
            <a:normAutofit/>
          </a:bodyPr>
          <a:lstStyle/>
          <a:p>
            <a:pPr eaLnBrk="1" hangingPunct="1"/>
            <a:r>
              <a:rPr lang="en-US" sz="2800" dirty="0">
                <a:latin typeface="+mj-lt"/>
              </a:rPr>
              <a:t>Sign-In Sheet for Attendees</a:t>
            </a:r>
          </a:p>
          <a:p>
            <a:pPr marL="0" indent="0" eaLnBrk="1" hangingPunct="1">
              <a:buNone/>
            </a:pPr>
            <a:endParaRPr lang="en-US" sz="2800" dirty="0">
              <a:latin typeface="+mj-lt"/>
            </a:endParaRPr>
          </a:p>
          <a:p>
            <a:pPr eaLnBrk="1" hangingPunct="1"/>
            <a:r>
              <a:rPr lang="en-US" sz="2800" dirty="0">
                <a:latin typeface="+mj-lt"/>
              </a:rPr>
              <a:t>Sign-In Sheet and PowerPoint will be posted on IDOA’s Solicitation Website</a:t>
            </a:r>
          </a:p>
          <a:p>
            <a:pPr marL="0" indent="0" eaLnBrk="1" hangingPunct="1">
              <a:buNone/>
            </a:pPr>
            <a:endParaRPr lang="en-US" sz="2800" dirty="0">
              <a:latin typeface="+mj-lt"/>
            </a:endParaRPr>
          </a:p>
          <a:p>
            <a:pPr eaLnBrk="1" hangingPunct="1"/>
            <a:r>
              <a:rPr lang="en-US" sz="2800" dirty="0">
                <a:latin typeface="+mj-lt"/>
              </a:rPr>
              <a:t>Hold questions until the end of the presentation</a:t>
            </a:r>
          </a:p>
          <a:p>
            <a:pPr lvl="1"/>
            <a:r>
              <a:rPr lang="en-US" sz="2000" i="1" dirty="0">
                <a:latin typeface="+mj-lt"/>
              </a:rPr>
              <a:t>Any verbal response is not considered binding; respondents are encouraged to submit any questions formally, in writing, if it affects the proposal that will be submitted to the state.</a:t>
            </a:r>
          </a:p>
        </p:txBody>
      </p:sp>
      <p:sp>
        <p:nvSpPr>
          <p:cNvPr id="6" name="TextBox 5">
            <a:extLst>
              <a:ext uri="{FF2B5EF4-FFF2-40B4-BE49-F238E27FC236}">
                <a16:creationId xmlns:a16="http://schemas.microsoft.com/office/drawing/2014/main" xmlns="" id="{E9AD1694-8784-4C7C-9D26-FD7FFEA4B017}"/>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600" b="1" dirty="0"/>
              <a:t>Indiana Veteran Owned Small Business</a:t>
            </a:r>
          </a:p>
        </p:txBody>
      </p:sp>
      <p:sp>
        <p:nvSpPr>
          <p:cNvPr id="7" name="Rectangle 3"/>
          <p:cNvSpPr>
            <a:spLocks noGrp="1" noChangeArrowheads="1"/>
          </p:cNvSpPr>
          <p:nvPr>
            <p:ph idx="1"/>
          </p:nvPr>
        </p:nvSpPr>
        <p:spPr/>
        <p:txBody>
          <a:bodyPr>
            <a:noAutofit/>
          </a:bodyPr>
          <a:lstStyle/>
          <a:p>
            <a:pPr marL="0" indent="0">
              <a:buNone/>
            </a:pPr>
            <a:r>
              <a:rPr lang="en-US" sz="1800" b="1" dirty="0"/>
              <a:t>Prime contractors should note the following: </a:t>
            </a:r>
          </a:p>
          <a:p>
            <a:r>
              <a:rPr lang="en-US" sz="1800" dirty="0"/>
              <a:t>Pursuant to 25 IAC 9-4-1(c), a Prime Contractor who is an IVOSB can use their own workforce to count toward the goal.</a:t>
            </a:r>
          </a:p>
          <a:p>
            <a:r>
              <a:rPr lang="en-US" sz="1800" dirty="0"/>
              <a:t>IVOSB must have a Bidder ID (see section 2.3.7 - Department of Administration, Procurement Division).</a:t>
            </a:r>
          </a:p>
          <a:p>
            <a:pPr lvl="0"/>
            <a:r>
              <a:rPr lang="en-US" sz="1800" dirty="0"/>
              <a:t>Prime contractor and/or subcontractors’ Certification Letter(s), provided by IDOA or Federal Center for Veterans Business Enterprise (</a:t>
            </a:r>
            <a:r>
              <a:rPr lang="en-US" sz="1800" u="sng" dirty="0">
                <a:hlinkClick r:id="rId3" tooltip="VA OSDBU"/>
              </a:rPr>
              <a:t>VA OSDBU</a:t>
            </a:r>
            <a:r>
              <a:rPr lang="en-US" sz="1800" dirty="0"/>
              <a:t>), must accompany the proposal to show current status of certification.</a:t>
            </a:r>
          </a:p>
          <a:p>
            <a:pPr lvl="0"/>
            <a:r>
              <a:rPr lang="en-US" sz="1800" dirty="0"/>
              <a:t>Each firm may only serve as one classification – MBE, WBE, or IVOSB (see section 1.22).</a:t>
            </a:r>
          </a:p>
        </p:txBody>
      </p:sp>
      <p:pic>
        <p:nvPicPr>
          <p:cNvPr id="5" name="Picture 4" descr="IDOA-logobluecenter.gif"/>
          <p:cNvPicPr>
            <a:picLocks noChangeAspect="1"/>
          </p:cNvPicPr>
          <p:nvPr/>
        </p:nvPicPr>
        <p:blipFill>
          <a:blip r:embed="rId4" cstate="print"/>
          <a:srcRect/>
          <a:stretch>
            <a:fillRect/>
          </a:stretch>
        </p:blipFill>
        <p:spPr bwMode="auto">
          <a:xfrm>
            <a:off x="7467600" y="5334000"/>
            <a:ext cx="1300163" cy="1414463"/>
          </a:xfrm>
          <a:prstGeom prst="rect">
            <a:avLst/>
          </a:prstGeom>
          <a:noFill/>
          <a:ln w="9525">
            <a:noFill/>
            <a:miter lim="800000"/>
            <a:headEnd/>
            <a:tailEnd/>
          </a:ln>
        </p:spPr>
      </p:pic>
      <p:sp>
        <p:nvSpPr>
          <p:cNvPr id="6" name="TextBox 5">
            <a:extLst>
              <a:ext uri="{FF2B5EF4-FFF2-40B4-BE49-F238E27FC236}">
                <a16:creationId xmlns:a16="http://schemas.microsoft.com/office/drawing/2014/main" xmlns="" id="{36179BED-5B5A-4C74-A814-24A340FD3DB1}"/>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1902466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600" b="1" dirty="0"/>
              <a:t>Indiana Veteran Owned Small Business</a:t>
            </a:r>
          </a:p>
        </p:txBody>
      </p:sp>
      <p:sp>
        <p:nvSpPr>
          <p:cNvPr id="7" name="Rectangle 3"/>
          <p:cNvSpPr>
            <a:spLocks noGrp="1" noChangeArrowheads="1"/>
          </p:cNvSpPr>
          <p:nvPr>
            <p:ph idx="1"/>
          </p:nvPr>
        </p:nvSpPr>
        <p:spPr/>
        <p:txBody>
          <a:bodyPr>
            <a:noAutofit/>
          </a:bodyPr>
          <a:lstStyle/>
          <a:p>
            <a:pPr marL="0" indent="0">
              <a:lnSpc>
                <a:spcPct val="110000"/>
              </a:lnSpc>
              <a:buNone/>
              <a:defRPr/>
            </a:pPr>
            <a:r>
              <a:rPr lang="en-US" sz="1800" b="1" dirty="0"/>
              <a:t>Prime contractors must ensure that the proposed subcontractors meet the following criteria:</a:t>
            </a:r>
          </a:p>
          <a:p>
            <a:r>
              <a:rPr lang="en-US" sz="1800" dirty="0"/>
              <a:t>Must be listed on </a:t>
            </a:r>
            <a:r>
              <a:rPr lang="en-US" sz="1800" u="sng" dirty="0">
                <a:hlinkClick r:id="rId3" tooltip="VA OSDBU"/>
              </a:rPr>
              <a:t>VA OSDBU</a:t>
            </a:r>
            <a:r>
              <a:rPr lang="en-US" sz="1800" dirty="0"/>
              <a:t> registry or listed on the IDOA Directory of Certified Firms, </a:t>
            </a:r>
            <a:r>
              <a:rPr lang="en-US" sz="1800" b="1" dirty="0"/>
              <a:t>on or before </a:t>
            </a:r>
            <a:r>
              <a:rPr lang="en-US" sz="1800" dirty="0"/>
              <a:t>the proposal due date. </a:t>
            </a:r>
          </a:p>
          <a:p>
            <a:r>
              <a:rPr lang="en-US" sz="1800" b="1" dirty="0"/>
              <a:t>Serve a Valuable Scope Contribution (VSC) on the engagement, as confirmed by the State.</a:t>
            </a:r>
          </a:p>
          <a:p>
            <a:r>
              <a:rPr lang="en-US" sz="1800" dirty="0"/>
              <a:t>Provide the goods or services specific to the contract and within the industry area for which it is certified.</a:t>
            </a:r>
          </a:p>
        </p:txBody>
      </p:sp>
      <p:pic>
        <p:nvPicPr>
          <p:cNvPr id="5" name="Picture 4" descr="IDOA-logobluecenter.gif"/>
          <p:cNvPicPr>
            <a:picLocks noChangeAspect="1"/>
          </p:cNvPicPr>
          <p:nvPr/>
        </p:nvPicPr>
        <p:blipFill>
          <a:blip r:embed="rId4" cstate="print"/>
          <a:srcRect/>
          <a:stretch>
            <a:fillRect/>
          </a:stretch>
        </p:blipFill>
        <p:spPr bwMode="auto">
          <a:xfrm>
            <a:off x="7467600" y="5334000"/>
            <a:ext cx="1300163" cy="1414463"/>
          </a:xfrm>
          <a:prstGeom prst="rect">
            <a:avLst/>
          </a:prstGeom>
          <a:noFill/>
          <a:ln w="9525">
            <a:noFill/>
            <a:miter lim="800000"/>
            <a:headEnd/>
            <a:tailEnd/>
          </a:ln>
        </p:spPr>
      </p:pic>
      <p:sp>
        <p:nvSpPr>
          <p:cNvPr id="6" name="TextBox 5">
            <a:extLst>
              <a:ext uri="{FF2B5EF4-FFF2-40B4-BE49-F238E27FC236}">
                <a16:creationId xmlns:a16="http://schemas.microsoft.com/office/drawing/2014/main" xmlns="" id="{C163BA7A-D0F8-4258-9DFA-6EDF8DC7F48B}"/>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2424151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pic>
        <p:nvPicPr>
          <p:cNvPr id="4" name="Picture 3">
            <a:extLst>
              <a:ext uri="{FF2B5EF4-FFF2-40B4-BE49-F238E27FC236}">
                <a16:creationId xmlns:a16="http://schemas.microsoft.com/office/drawing/2014/main" xmlns="" id="{0E24451F-3A0B-4C38-B941-69900321F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4100" y="223137"/>
            <a:ext cx="4495800" cy="5818094"/>
          </a:xfrm>
          <a:prstGeom prst="rect">
            <a:avLst/>
          </a:prstGeom>
          <a:ln w="9525">
            <a:solidFill>
              <a:schemeClr val="tx1"/>
            </a:solidFill>
          </a:ln>
        </p:spPr>
      </p:pic>
      <p:sp>
        <p:nvSpPr>
          <p:cNvPr id="7" name="TextBox 6">
            <a:extLst>
              <a:ext uri="{FF2B5EF4-FFF2-40B4-BE49-F238E27FC236}">
                <a16:creationId xmlns:a16="http://schemas.microsoft.com/office/drawing/2014/main" xmlns="" id="{998CCC88-6275-4976-BADE-4A364A3F32B7}"/>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580900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6" name="Rectangle 2"/>
          <p:cNvSpPr>
            <a:spLocks noGrp="1" noChangeArrowheads="1"/>
          </p:cNvSpPr>
          <p:nvPr>
            <p:ph type="title"/>
          </p:nvPr>
        </p:nvSpPr>
        <p:spPr/>
        <p:txBody>
          <a:bodyPr>
            <a:noAutofit/>
          </a:bodyPr>
          <a:lstStyle/>
          <a:p>
            <a:pPr eaLnBrk="1" hangingPunct="1"/>
            <a:r>
              <a:rPr lang="en-US" sz="4000" b="1" dirty="0"/>
              <a:t>Indiana Veteran Business Enterprise</a:t>
            </a:r>
          </a:p>
        </p:txBody>
      </p:sp>
      <p:sp>
        <p:nvSpPr>
          <p:cNvPr id="7" name="Rectangle 3"/>
          <p:cNvSpPr>
            <a:spLocks noGrp="1" noChangeArrowheads="1"/>
          </p:cNvSpPr>
          <p:nvPr>
            <p:ph idx="1"/>
          </p:nvPr>
        </p:nvSpPr>
        <p:spPr>
          <a:xfrm>
            <a:off x="815788" y="1600201"/>
            <a:ext cx="7413812" cy="2666999"/>
          </a:xfrm>
        </p:spPr>
        <p:txBody>
          <a:bodyPr>
            <a:normAutofit/>
          </a:bodyPr>
          <a:lstStyle/>
          <a:p>
            <a:pPr eaLnBrk="1" hangingPunct="1">
              <a:buFontTx/>
              <a:buNone/>
            </a:pPr>
            <a:r>
              <a:rPr lang="en-US" sz="2000" dirty="0">
                <a:latin typeface="+mj-lt"/>
              </a:rPr>
              <a:t>	</a:t>
            </a:r>
            <a:endParaRPr lang="en-US" sz="2000" dirty="0"/>
          </a:p>
          <a:p>
            <a:pPr lvl="1" eaLnBrk="1" hangingPunct="1"/>
            <a:endParaRPr lang="en-US" dirty="0"/>
          </a:p>
        </p:txBody>
      </p:sp>
      <p:sp>
        <p:nvSpPr>
          <p:cNvPr id="14" name="Right Arrow 11">
            <a:extLst>
              <a:ext uri="{FF2B5EF4-FFF2-40B4-BE49-F238E27FC236}">
                <a16:creationId xmlns:a16="http://schemas.microsoft.com/office/drawing/2014/main" xmlns="" id="{384C25B7-F070-4550-9D0D-3B7D113ECF2E}"/>
              </a:ext>
            </a:extLst>
          </p:cNvPr>
          <p:cNvSpPr/>
          <p:nvPr/>
        </p:nvSpPr>
        <p:spPr>
          <a:xfrm>
            <a:off x="152400" y="4572000"/>
            <a:ext cx="685800" cy="228600"/>
          </a:xfrm>
          <a:prstGeom prst="rightArrow">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Garamond" pitchFamily="18" charset="0"/>
            </a:endParaRPr>
          </a:p>
        </p:txBody>
      </p:sp>
      <p:sp>
        <p:nvSpPr>
          <p:cNvPr id="17" name="Right Arrow 13">
            <a:extLst>
              <a:ext uri="{FF2B5EF4-FFF2-40B4-BE49-F238E27FC236}">
                <a16:creationId xmlns:a16="http://schemas.microsoft.com/office/drawing/2014/main" xmlns="" id="{9A98DC65-C879-4AC8-A879-BC81AF3BD4C4}"/>
              </a:ext>
            </a:extLst>
          </p:cNvPr>
          <p:cNvSpPr/>
          <p:nvPr/>
        </p:nvSpPr>
        <p:spPr>
          <a:xfrm>
            <a:off x="152400" y="4191000"/>
            <a:ext cx="685800" cy="228600"/>
          </a:xfrm>
          <a:prstGeom prst="rightArrow">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Garamond" pitchFamily="18" charset="0"/>
            </a:endParaRPr>
          </a:p>
        </p:txBody>
      </p:sp>
      <p:sp>
        <p:nvSpPr>
          <p:cNvPr id="18" name="Right Arrow 10">
            <a:extLst>
              <a:ext uri="{FF2B5EF4-FFF2-40B4-BE49-F238E27FC236}">
                <a16:creationId xmlns:a16="http://schemas.microsoft.com/office/drawing/2014/main" xmlns="" id="{833C42D6-1A58-4BBD-B500-84EB060F1DF2}"/>
              </a:ext>
            </a:extLst>
          </p:cNvPr>
          <p:cNvSpPr/>
          <p:nvPr/>
        </p:nvSpPr>
        <p:spPr>
          <a:xfrm>
            <a:off x="152400" y="2667000"/>
            <a:ext cx="685800" cy="228600"/>
          </a:xfrm>
          <a:prstGeom prst="rightArrow">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Garamond" pitchFamily="18" charset="0"/>
            </a:endParaRPr>
          </a:p>
        </p:txBody>
      </p:sp>
      <p:sp>
        <p:nvSpPr>
          <p:cNvPr id="19" name="Right Arrow 9">
            <a:extLst>
              <a:ext uri="{FF2B5EF4-FFF2-40B4-BE49-F238E27FC236}">
                <a16:creationId xmlns:a16="http://schemas.microsoft.com/office/drawing/2014/main" xmlns="" id="{F248B192-5FC4-47F2-97C0-50DAA47046D5}"/>
              </a:ext>
            </a:extLst>
          </p:cNvPr>
          <p:cNvSpPr/>
          <p:nvPr/>
        </p:nvSpPr>
        <p:spPr>
          <a:xfrm rot="10800000">
            <a:off x="8305800" y="4571999"/>
            <a:ext cx="685800" cy="228600"/>
          </a:xfrm>
          <a:prstGeom prst="rightArrow">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Garamond" pitchFamily="18" charset="0"/>
            </a:endParaRPr>
          </a:p>
        </p:txBody>
      </p:sp>
      <p:pic>
        <p:nvPicPr>
          <p:cNvPr id="11" name="Picture 10">
            <a:extLst>
              <a:ext uri="{FF2B5EF4-FFF2-40B4-BE49-F238E27FC236}">
                <a16:creationId xmlns:a16="http://schemas.microsoft.com/office/drawing/2014/main" xmlns="" id="{F26AB8B8-BC4B-4964-8DC1-7794F9AECB1A}"/>
              </a:ext>
            </a:extLst>
          </p:cNvPr>
          <p:cNvPicPr>
            <a:picLocks noChangeAspect="1"/>
          </p:cNvPicPr>
          <p:nvPr/>
        </p:nvPicPr>
        <p:blipFill rotWithShape="1">
          <a:blip r:embed="rId3">
            <a:extLst>
              <a:ext uri="{28A0092B-C50C-407E-A947-70E740481C1C}">
                <a14:useLocalDpi xmlns:a14="http://schemas.microsoft.com/office/drawing/2010/main" val="0"/>
              </a:ext>
            </a:extLst>
          </a:blip>
          <a:srcRect l="4237" r="4237" b="63234"/>
          <a:stretch/>
        </p:blipFill>
        <p:spPr>
          <a:xfrm>
            <a:off x="909048" y="1522702"/>
            <a:ext cx="7413812" cy="3854042"/>
          </a:xfrm>
          <a:prstGeom prst="rect">
            <a:avLst/>
          </a:prstGeom>
          <a:ln w="9525">
            <a:noFill/>
          </a:ln>
        </p:spPr>
      </p:pic>
      <p:sp>
        <p:nvSpPr>
          <p:cNvPr id="12" name="TextBox 11">
            <a:extLst>
              <a:ext uri="{FF2B5EF4-FFF2-40B4-BE49-F238E27FC236}">
                <a16:creationId xmlns:a16="http://schemas.microsoft.com/office/drawing/2014/main" xmlns="" id="{461709D7-D25F-496E-B088-883B3F4A5761}"/>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2433044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6" name="Title 1"/>
          <p:cNvSpPr>
            <a:spLocks noGrp="1"/>
          </p:cNvSpPr>
          <p:nvPr>
            <p:ph type="title"/>
          </p:nvPr>
        </p:nvSpPr>
        <p:spPr/>
        <p:txBody>
          <a:bodyPr>
            <a:noAutofit/>
          </a:bodyPr>
          <a:lstStyle/>
          <a:p>
            <a:r>
              <a:rPr lang="en-US" sz="3600" b="1" dirty="0"/>
              <a:t>Indiana Veteran Owned Small Business</a:t>
            </a:r>
            <a:endParaRPr lang="en-US" sz="3600" dirty="0"/>
          </a:p>
        </p:txBody>
      </p:sp>
      <p:sp>
        <p:nvSpPr>
          <p:cNvPr id="10" name="Rectangle 9"/>
          <p:cNvSpPr/>
          <p:nvPr/>
        </p:nvSpPr>
        <p:spPr>
          <a:xfrm>
            <a:off x="304800" y="1471697"/>
            <a:ext cx="8610600" cy="3705630"/>
          </a:xfrm>
          <a:prstGeom prst="rect">
            <a:avLst/>
          </a:prstGeom>
        </p:spPr>
        <p:txBody>
          <a:bodyPr wrap="square">
            <a:spAutoFit/>
          </a:bodyPr>
          <a:lstStyle/>
          <a:p>
            <a:pPr marL="115888" indent="-115888">
              <a:spcBef>
                <a:spcPct val="20000"/>
              </a:spcBef>
              <a:buFont typeface="Arial" pitchFamily="34" charset="0"/>
              <a:buChar char="•"/>
            </a:pPr>
            <a:r>
              <a:rPr lang="en-US" b="1" dirty="0"/>
              <a:t>New Process - </a:t>
            </a:r>
            <a:r>
              <a:rPr lang="en-US" sz="1600" dirty="0"/>
              <a:t>IVOSB scoring is conducted based on 5 points plus a possible 1 bonus point scale</a:t>
            </a:r>
          </a:p>
          <a:p>
            <a:pPr marL="234950" lvl="1"/>
            <a:r>
              <a:rPr lang="en-US" sz="1600" b="1" dirty="0"/>
              <a:t>-</a:t>
            </a:r>
            <a:r>
              <a:rPr lang="en-US" sz="1600" dirty="0"/>
              <a:t> IVOSB: Possible 5 points + 1 bonus point</a:t>
            </a:r>
          </a:p>
          <a:p>
            <a:pPr marL="234950" lvl="1"/>
            <a:endParaRPr lang="en-US" sz="1600" dirty="0"/>
          </a:p>
          <a:p>
            <a:pPr marL="115888" indent="-115888">
              <a:spcBef>
                <a:spcPct val="20000"/>
              </a:spcBef>
              <a:buFont typeface="Arial" pitchFamily="34" charset="0"/>
              <a:buChar char="•"/>
            </a:pPr>
            <a:r>
              <a:rPr lang="en-US" b="1" dirty="0"/>
              <a:t>Professional Services Scoring Methodology:</a:t>
            </a:r>
          </a:p>
          <a:p>
            <a:pPr marL="346075" lvl="1" indent="-114300">
              <a:spcBef>
                <a:spcPct val="20000"/>
              </a:spcBef>
              <a:buFont typeface="Calibri" pitchFamily="34" charset="0"/>
              <a:buChar char="-"/>
            </a:pPr>
            <a:r>
              <a:rPr lang="en-US" sz="1600" dirty="0"/>
              <a:t>The points will be awarded on the following schedule:</a:t>
            </a:r>
            <a:br>
              <a:rPr lang="en-US" sz="1600" dirty="0"/>
            </a:br>
            <a:endParaRPr lang="en-US" sz="1600" dirty="0"/>
          </a:p>
          <a:p>
            <a:pPr marL="346075" lvl="1" indent="-114300">
              <a:spcBef>
                <a:spcPct val="20000"/>
              </a:spcBef>
            </a:pPr>
            <a:endParaRPr lang="en-US" sz="1600" dirty="0"/>
          </a:p>
          <a:p>
            <a:pPr marL="346075" lvl="1" indent="-114300">
              <a:spcBef>
                <a:spcPct val="20000"/>
              </a:spcBef>
              <a:buFont typeface="Calibri" pitchFamily="34" charset="0"/>
              <a:buChar char="-"/>
            </a:pPr>
            <a:r>
              <a:rPr lang="en-US" sz="1600" dirty="0"/>
              <a:t>Fractional points will be awarded based upon a graduated scale between whole points. (e.g. a 0.3% commitment will receive .5 points and a 1.5% commitment will receive 2.5 points)</a:t>
            </a:r>
          </a:p>
          <a:p>
            <a:pPr marL="346075" lvl="1" indent="-114300">
              <a:spcBef>
                <a:spcPct val="20000"/>
              </a:spcBef>
              <a:buFont typeface="Calibri" pitchFamily="34" charset="0"/>
              <a:buChar char="-"/>
            </a:pPr>
            <a:r>
              <a:rPr lang="en-US" sz="1600" dirty="0"/>
              <a:t>Submissions of 0% participation will result in a deduction of 1 point in each category</a:t>
            </a:r>
          </a:p>
          <a:p>
            <a:pPr marL="346075" lvl="1" indent="-114300">
              <a:spcBef>
                <a:spcPct val="20000"/>
              </a:spcBef>
              <a:buFont typeface="Calibri" pitchFamily="34" charset="0"/>
              <a:buChar char="-"/>
            </a:pPr>
            <a:r>
              <a:rPr lang="en-US" sz="1600" dirty="0"/>
              <a:t>The highest submission which exceeds the goal in each category will receive 5 points (5 points plus 1 bonus point). In case of a tie both firms will receive 6 points. </a:t>
            </a:r>
          </a:p>
          <a:p>
            <a:pPr marL="346075" lvl="1" indent="-114300">
              <a:spcBef>
                <a:spcPct val="20000"/>
              </a:spcBef>
              <a:buFont typeface="Calibri" pitchFamily="34" charset="0"/>
              <a:buChar char="-"/>
            </a:pPr>
            <a:endParaRPr lang="en-US" sz="1600" dirty="0"/>
          </a:p>
        </p:txBody>
      </p:sp>
      <p:graphicFrame>
        <p:nvGraphicFramePr>
          <p:cNvPr id="11" name="Table 10"/>
          <p:cNvGraphicFramePr>
            <a:graphicFrameLocks noGrp="1"/>
          </p:cNvGraphicFramePr>
          <p:nvPr>
            <p:extLst/>
          </p:nvPr>
        </p:nvGraphicFramePr>
        <p:xfrm>
          <a:off x="518160" y="2940708"/>
          <a:ext cx="3840480" cy="502920"/>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xmlns="" val="20000"/>
                    </a:ext>
                  </a:extLst>
                </a:gridCol>
                <a:gridCol w="548640">
                  <a:extLst>
                    <a:ext uri="{9D8B030D-6E8A-4147-A177-3AD203B41FA5}">
                      <a16:colId xmlns:a16="http://schemas.microsoft.com/office/drawing/2014/main" xmlns="" val="20001"/>
                    </a:ext>
                  </a:extLst>
                </a:gridCol>
                <a:gridCol w="548640">
                  <a:extLst>
                    <a:ext uri="{9D8B030D-6E8A-4147-A177-3AD203B41FA5}">
                      <a16:colId xmlns:a16="http://schemas.microsoft.com/office/drawing/2014/main" xmlns="" val="20002"/>
                    </a:ext>
                  </a:extLst>
                </a:gridCol>
                <a:gridCol w="548640">
                  <a:extLst>
                    <a:ext uri="{9D8B030D-6E8A-4147-A177-3AD203B41FA5}">
                      <a16:colId xmlns:a16="http://schemas.microsoft.com/office/drawing/2014/main" xmlns="" val="20003"/>
                    </a:ext>
                  </a:extLst>
                </a:gridCol>
                <a:gridCol w="548640">
                  <a:extLst>
                    <a:ext uri="{9D8B030D-6E8A-4147-A177-3AD203B41FA5}">
                      <a16:colId xmlns:a16="http://schemas.microsoft.com/office/drawing/2014/main" xmlns="" val="20004"/>
                    </a:ext>
                  </a:extLst>
                </a:gridCol>
                <a:gridCol w="548640">
                  <a:extLst>
                    <a:ext uri="{9D8B030D-6E8A-4147-A177-3AD203B41FA5}">
                      <a16:colId xmlns:a16="http://schemas.microsoft.com/office/drawing/2014/main" xmlns="" val="20005"/>
                    </a:ext>
                  </a:extLst>
                </a:gridCol>
                <a:gridCol w="548640">
                  <a:extLst>
                    <a:ext uri="{9D8B030D-6E8A-4147-A177-3AD203B41FA5}">
                      <a16:colId xmlns:a16="http://schemas.microsoft.com/office/drawing/2014/main" xmlns="" val="20006"/>
                    </a:ext>
                  </a:extLst>
                </a:gridCol>
              </a:tblGrid>
              <a:tr h="228600">
                <a:tc>
                  <a:txBody>
                    <a:bodyPr/>
                    <a:lstStyle/>
                    <a:p>
                      <a:pPr algn="ctr"/>
                      <a:r>
                        <a:rPr lang="en-US" sz="105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28600">
                <a:tc>
                  <a:txBody>
                    <a:bodyPr/>
                    <a:lstStyle/>
                    <a:p>
                      <a:pPr algn="ctr"/>
                      <a:r>
                        <a:rPr lang="en-US" sz="1050" dirty="0">
                          <a:solidFill>
                            <a:schemeClr val="tx1"/>
                          </a:solidFill>
                        </a:rPr>
                        <a:t>Pts.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9" name="TextBox 8">
            <a:extLst>
              <a:ext uri="{FF2B5EF4-FFF2-40B4-BE49-F238E27FC236}">
                <a16:creationId xmlns:a16="http://schemas.microsoft.com/office/drawing/2014/main" xmlns="" id="{A74D0BFF-5440-4044-811D-4BBE6E5FDBF4}"/>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3228640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6" name="Title 1"/>
          <p:cNvSpPr>
            <a:spLocks noGrp="1"/>
          </p:cNvSpPr>
          <p:nvPr>
            <p:ph type="title"/>
          </p:nvPr>
        </p:nvSpPr>
        <p:spPr>
          <a:xfrm>
            <a:off x="304800" y="164572"/>
            <a:ext cx="8610600" cy="1143000"/>
          </a:xfrm>
        </p:spPr>
        <p:txBody>
          <a:bodyPr>
            <a:noAutofit/>
          </a:bodyPr>
          <a:lstStyle/>
          <a:p>
            <a:r>
              <a:rPr lang="en-US" sz="3600" b="1" dirty="0"/>
              <a:t>IDOA Subcontractor Scoring</a:t>
            </a:r>
          </a:p>
        </p:txBody>
      </p:sp>
      <p:sp>
        <p:nvSpPr>
          <p:cNvPr id="7" name="TextBox 6"/>
          <p:cNvSpPr txBox="1">
            <a:spLocks noChangeArrowheads="1"/>
          </p:cNvSpPr>
          <p:nvPr/>
        </p:nvSpPr>
        <p:spPr bwMode="auto">
          <a:xfrm>
            <a:off x="609600" y="1676400"/>
            <a:ext cx="7620000" cy="369888"/>
          </a:xfrm>
          <a:prstGeom prst="rect">
            <a:avLst/>
          </a:prstGeom>
          <a:noFill/>
          <a:ln w="9525">
            <a:noFill/>
            <a:miter lim="800000"/>
            <a:headEnd/>
            <a:tailEnd/>
          </a:ln>
        </p:spPr>
        <p:txBody>
          <a:bodyPr>
            <a:spAutoFit/>
          </a:bodyPr>
          <a:lstStyle/>
          <a:p>
            <a:pPr algn="ctr"/>
            <a:r>
              <a:rPr lang="en-US" b="1" dirty="0"/>
              <a:t>RFP MBE/WBE/IVOSB Scoring Example</a:t>
            </a:r>
          </a:p>
        </p:txBody>
      </p:sp>
      <p:graphicFrame>
        <p:nvGraphicFramePr>
          <p:cNvPr id="8" name="Table Placeholder 3"/>
          <p:cNvGraphicFramePr>
            <a:graphicFrameLocks/>
          </p:cNvGraphicFramePr>
          <p:nvPr>
            <p:extLst>
              <p:ext uri="{D42A27DB-BD31-4B8C-83A1-F6EECF244321}">
                <p14:modId xmlns:p14="http://schemas.microsoft.com/office/powerpoint/2010/main" val="406482257"/>
              </p:ext>
            </p:extLst>
          </p:nvPr>
        </p:nvGraphicFramePr>
        <p:xfrm>
          <a:off x="457200" y="2438400"/>
          <a:ext cx="8229600" cy="222504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xmlns="" val="20000"/>
                    </a:ext>
                  </a:extLst>
                </a:gridCol>
                <a:gridCol w="1028700">
                  <a:extLst>
                    <a:ext uri="{9D8B030D-6E8A-4147-A177-3AD203B41FA5}">
                      <a16:colId xmlns:a16="http://schemas.microsoft.com/office/drawing/2014/main" xmlns="" val="20001"/>
                    </a:ext>
                  </a:extLst>
                </a:gridCol>
                <a:gridCol w="1028700">
                  <a:extLst>
                    <a:ext uri="{9D8B030D-6E8A-4147-A177-3AD203B41FA5}">
                      <a16:colId xmlns:a16="http://schemas.microsoft.com/office/drawing/2014/main" xmlns="" val="20002"/>
                    </a:ext>
                  </a:extLst>
                </a:gridCol>
                <a:gridCol w="1028700">
                  <a:extLst>
                    <a:ext uri="{9D8B030D-6E8A-4147-A177-3AD203B41FA5}">
                      <a16:colId xmlns:a16="http://schemas.microsoft.com/office/drawing/2014/main" xmlns="" val="20003"/>
                    </a:ext>
                  </a:extLst>
                </a:gridCol>
                <a:gridCol w="1028700">
                  <a:extLst>
                    <a:ext uri="{9D8B030D-6E8A-4147-A177-3AD203B41FA5}">
                      <a16:colId xmlns:a16="http://schemas.microsoft.com/office/drawing/2014/main" xmlns="" val="20004"/>
                    </a:ext>
                  </a:extLst>
                </a:gridCol>
                <a:gridCol w="1028700">
                  <a:extLst>
                    <a:ext uri="{9D8B030D-6E8A-4147-A177-3AD203B41FA5}">
                      <a16:colId xmlns:a16="http://schemas.microsoft.com/office/drawing/2014/main" xmlns="" val="20006"/>
                    </a:ext>
                  </a:extLst>
                </a:gridCol>
                <a:gridCol w="1028700">
                  <a:extLst>
                    <a:ext uri="{9D8B030D-6E8A-4147-A177-3AD203B41FA5}">
                      <a16:colId xmlns:a16="http://schemas.microsoft.com/office/drawing/2014/main" xmlns="" val="20007"/>
                    </a:ext>
                  </a:extLst>
                </a:gridCol>
                <a:gridCol w="1028700">
                  <a:extLst>
                    <a:ext uri="{9D8B030D-6E8A-4147-A177-3AD203B41FA5}">
                      <a16:colId xmlns:a16="http://schemas.microsoft.com/office/drawing/2014/main" xmlns="" val="20005"/>
                    </a:ext>
                  </a:extLst>
                </a:gridCol>
              </a:tblGrid>
              <a:tr h="370840">
                <a:tc>
                  <a:txBody>
                    <a:bodyPr/>
                    <a:lstStyle/>
                    <a:p>
                      <a:pPr algn="ctr"/>
                      <a:r>
                        <a:rPr lang="en-US" sz="1600" dirty="0">
                          <a:solidFill>
                            <a:schemeClr val="tx1"/>
                          </a:solidFill>
                        </a:rPr>
                        <a:t>Bidder</a:t>
                      </a:r>
                    </a:p>
                  </a:txBody>
                  <a:tcPr>
                    <a:solidFill>
                      <a:schemeClr val="bg1">
                        <a:lumMod val="85000"/>
                      </a:schemeClr>
                    </a:solidFill>
                  </a:tcPr>
                </a:tc>
                <a:tc>
                  <a:txBody>
                    <a:bodyPr/>
                    <a:lstStyle/>
                    <a:p>
                      <a:pPr algn="ctr"/>
                      <a:r>
                        <a:rPr lang="en-US" sz="1600" dirty="0">
                          <a:solidFill>
                            <a:schemeClr val="tx1"/>
                          </a:solidFill>
                        </a:rPr>
                        <a:t>MBE %</a:t>
                      </a:r>
                    </a:p>
                  </a:txBody>
                  <a:tcPr>
                    <a:solidFill>
                      <a:schemeClr val="bg1">
                        <a:lumMod val="85000"/>
                      </a:schemeClr>
                    </a:solidFill>
                  </a:tcPr>
                </a:tc>
                <a:tc>
                  <a:txBody>
                    <a:bodyPr/>
                    <a:lstStyle/>
                    <a:p>
                      <a:pPr algn="ctr"/>
                      <a:r>
                        <a:rPr lang="en-US" sz="1600" dirty="0">
                          <a:solidFill>
                            <a:schemeClr val="tx1"/>
                          </a:solidFill>
                        </a:rPr>
                        <a:t>Pts.</a:t>
                      </a:r>
                    </a:p>
                  </a:txBody>
                  <a:tcPr>
                    <a:solidFill>
                      <a:schemeClr val="bg1">
                        <a:lumMod val="85000"/>
                      </a:schemeClr>
                    </a:solidFill>
                  </a:tcPr>
                </a:tc>
                <a:tc>
                  <a:txBody>
                    <a:bodyPr/>
                    <a:lstStyle/>
                    <a:p>
                      <a:pPr algn="ctr"/>
                      <a:r>
                        <a:rPr lang="en-US" sz="1600" dirty="0">
                          <a:solidFill>
                            <a:schemeClr val="tx1"/>
                          </a:solidFill>
                        </a:rPr>
                        <a:t>WBE %</a:t>
                      </a:r>
                    </a:p>
                  </a:txBody>
                  <a:tcPr>
                    <a:solidFill>
                      <a:schemeClr val="bg1">
                        <a:lumMod val="85000"/>
                      </a:schemeClr>
                    </a:solidFill>
                  </a:tcPr>
                </a:tc>
                <a:tc>
                  <a:txBody>
                    <a:bodyPr/>
                    <a:lstStyle/>
                    <a:p>
                      <a:pPr algn="ctr"/>
                      <a:r>
                        <a:rPr lang="en-US" sz="1600" dirty="0">
                          <a:solidFill>
                            <a:schemeClr val="tx1"/>
                          </a:solidFill>
                        </a:rPr>
                        <a:t>Pts.</a:t>
                      </a:r>
                    </a:p>
                  </a:txBody>
                  <a:tcPr>
                    <a:solidFill>
                      <a:schemeClr val="bg1">
                        <a:lumMod val="85000"/>
                      </a:schemeClr>
                    </a:solidFill>
                  </a:tcPr>
                </a:tc>
                <a:tc>
                  <a:txBody>
                    <a:bodyPr/>
                    <a:lstStyle/>
                    <a:p>
                      <a:pPr algn="ctr"/>
                      <a:r>
                        <a:rPr lang="en-US" sz="1600" dirty="0">
                          <a:solidFill>
                            <a:schemeClr val="tx1"/>
                          </a:solidFill>
                        </a:rPr>
                        <a:t>IVOSB %</a:t>
                      </a:r>
                    </a:p>
                  </a:txBody>
                  <a:tcPr>
                    <a:solidFill>
                      <a:schemeClr val="bg1">
                        <a:lumMod val="85000"/>
                      </a:schemeClr>
                    </a:solidFill>
                  </a:tcPr>
                </a:tc>
                <a:tc>
                  <a:txBody>
                    <a:bodyPr/>
                    <a:lstStyle/>
                    <a:p>
                      <a:pPr algn="ctr"/>
                      <a:r>
                        <a:rPr lang="en-US" sz="1600" dirty="0">
                          <a:solidFill>
                            <a:schemeClr val="tx1"/>
                          </a:solidFill>
                        </a:rPr>
                        <a:t>Pts.</a:t>
                      </a:r>
                    </a:p>
                  </a:txBody>
                  <a:tcPr>
                    <a:solidFill>
                      <a:schemeClr val="bg1">
                        <a:lumMod val="85000"/>
                      </a:schemeClr>
                    </a:solidFill>
                  </a:tcPr>
                </a:tc>
                <a:tc>
                  <a:txBody>
                    <a:bodyPr/>
                    <a:lstStyle/>
                    <a:p>
                      <a:pPr algn="ctr"/>
                      <a:r>
                        <a:rPr lang="en-US" sz="1600" dirty="0">
                          <a:solidFill>
                            <a:schemeClr val="tx1"/>
                          </a:solidFill>
                        </a:rPr>
                        <a:t>Total Pts.</a:t>
                      </a:r>
                    </a:p>
                  </a:txBody>
                  <a:tcPr>
                    <a:solidFill>
                      <a:schemeClr val="bg1">
                        <a:lumMod val="85000"/>
                      </a:schemeClr>
                    </a:solidFill>
                  </a:tcPr>
                </a:tc>
                <a:extLst>
                  <a:ext uri="{0D108BD9-81ED-4DB2-BD59-A6C34878D82A}">
                    <a16:rowId xmlns:a16="http://schemas.microsoft.com/office/drawing/2014/main" xmlns="" val="10000"/>
                  </a:ext>
                </a:extLst>
              </a:tr>
              <a:tr h="370840">
                <a:tc>
                  <a:txBody>
                    <a:bodyPr/>
                    <a:lstStyle/>
                    <a:p>
                      <a:pPr algn="ctr"/>
                      <a:r>
                        <a:rPr lang="en-US" dirty="0">
                          <a:solidFill>
                            <a:schemeClr val="tx1"/>
                          </a:solidFill>
                        </a:rPr>
                        <a:t>Bidder</a:t>
                      </a:r>
                      <a:r>
                        <a:rPr lang="en-US" baseline="0" dirty="0">
                          <a:solidFill>
                            <a:schemeClr val="tx1"/>
                          </a:solidFill>
                        </a:rPr>
                        <a:t> 1</a:t>
                      </a:r>
                    </a:p>
                  </a:txBody>
                  <a:tcPr>
                    <a:solidFill>
                      <a:schemeClr val="bg1">
                        <a:lumMod val="85000"/>
                      </a:schemeClr>
                    </a:solidFill>
                  </a:tcPr>
                </a:tc>
                <a:tc>
                  <a:txBody>
                    <a:bodyPr/>
                    <a:lstStyle/>
                    <a:p>
                      <a:pPr algn="ctr"/>
                      <a:r>
                        <a:rPr lang="en-US" dirty="0">
                          <a:solidFill>
                            <a:schemeClr val="tx1"/>
                          </a:solidFill>
                        </a:rPr>
                        <a:t>12.0%</a:t>
                      </a:r>
                    </a:p>
                  </a:txBody>
                  <a:tcPr>
                    <a:solidFill>
                      <a:schemeClr val="bg1">
                        <a:lumMod val="85000"/>
                      </a:schemeClr>
                    </a:solidFill>
                  </a:tcPr>
                </a:tc>
                <a:tc>
                  <a:txBody>
                    <a:bodyPr/>
                    <a:lstStyle/>
                    <a:p>
                      <a:pPr algn="ctr"/>
                      <a:r>
                        <a:rPr lang="en-US" dirty="0">
                          <a:solidFill>
                            <a:schemeClr val="tx1"/>
                          </a:solidFill>
                        </a:rPr>
                        <a:t>5.0</a:t>
                      </a:r>
                    </a:p>
                  </a:txBody>
                  <a:tcPr>
                    <a:solidFill>
                      <a:schemeClr val="bg1">
                        <a:lumMod val="85000"/>
                      </a:schemeClr>
                    </a:solidFill>
                  </a:tcPr>
                </a:tc>
                <a:tc>
                  <a:txBody>
                    <a:bodyPr/>
                    <a:lstStyle/>
                    <a:p>
                      <a:pPr algn="ctr"/>
                      <a:r>
                        <a:rPr lang="en-US" dirty="0">
                          <a:solidFill>
                            <a:schemeClr val="tx1"/>
                          </a:solidFill>
                        </a:rPr>
                        <a:t>10.0%</a:t>
                      </a:r>
                    </a:p>
                  </a:txBody>
                  <a:tcPr>
                    <a:solidFill>
                      <a:schemeClr val="bg1">
                        <a:lumMod val="85000"/>
                      </a:schemeClr>
                    </a:solidFill>
                  </a:tcPr>
                </a:tc>
                <a:tc>
                  <a:txBody>
                    <a:bodyPr/>
                    <a:lstStyle/>
                    <a:p>
                      <a:pPr algn="ctr"/>
                      <a:r>
                        <a:rPr lang="en-US" dirty="0">
                          <a:solidFill>
                            <a:schemeClr val="tx1"/>
                          </a:solidFill>
                        </a:rPr>
                        <a:t>6.0</a:t>
                      </a:r>
                    </a:p>
                  </a:txBody>
                  <a:tcPr>
                    <a:solidFill>
                      <a:schemeClr val="bg1">
                        <a:lumMod val="85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3.5%</a:t>
                      </a:r>
                    </a:p>
                  </a:txBody>
                  <a:tcPr marL="9525" marR="9525" marT="9525" marB="0" anchor="ctr">
                    <a:solidFill>
                      <a:schemeClr val="bg1">
                        <a:lumMod val="85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6.0</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17.00</a:t>
                      </a:r>
                    </a:p>
                  </a:txBody>
                  <a:tcPr marL="9525" marR="9525" marT="9525" marB="0" anchor="ctr">
                    <a:solidFill>
                      <a:schemeClr val="bg1">
                        <a:lumMod val="85000"/>
                      </a:schemeClr>
                    </a:solidFill>
                  </a:tcPr>
                </a:tc>
                <a:extLst>
                  <a:ext uri="{0D108BD9-81ED-4DB2-BD59-A6C34878D82A}">
                    <a16:rowId xmlns:a16="http://schemas.microsoft.com/office/drawing/2014/main" xmlns="" val="10001"/>
                  </a:ext>
                </a:extLst>
              </a:tr>
              <a:tr h="370840">
                <a:tc>
                  <a:txBody>
                    <a:bodyPr/>
                    <a:lstStyle/>
                    <a:p>
                      <a:pPr algn="ctr"/>
                      <a:r>
                        <a:rPr lang="en-US" dirty="0">
                          <a:solidFill>
                            <a:schemeClr val="tx1"/>
                          </a:solidFill>
                        </a:rPr>
                        <a:t>Bidder 2</a:t>
                      </a:r>
                    </a:p>
                  </a:txBody>
                  <a:tcPr>
                    <a:solidFill>
                      <a:schemeClr val="bg1">
                        <a:lumMod val="85000"/>
                      </a:schemeClr>
                    </a:solidFill>
                  </a:tcPr>
                </a:tc>
                <a:tc>
                  <a:txBody>
                    <a:bodyPr/>
                    <a:lstStyle/>
                    <a:p>
                      <a:pPr algn="ctr"/>
                      <a:r>
                        <a:rPr lang="en-US" dirty="0">
                          <a:solidFill>
                            <a:schemeClr val="tx1"/>
                          </a:solidFill>
                        </a:rPr>
                        <a:t>6.0%</a:t>
                      </a:r>
                    </a:p>
                  </a:txBody>
                  <a:tcPr>
                    <a:solidFill>
                      <a:schemeClr val="bg1">
                        <a:lumMod val="85000"/>
                      </a:schemeClr>
                    </a:solidFill>
                  </a:tcPr>
                </a:tc>
                <a:tc>
                  <a:txBody>
                    <a:bodyPr/>
                    <a:lstStyle/>
                    <a:p>
                      <a:pPr algn="ctr"/>
                      <a:r>
                        <a:rPr lang="en-US" dirty="0">
                          <a:solidFill>
                            <a:schemeClr val="tx1"/>
                          </a:solidFill>
                        </a:rPr>
                        <a:t>3.75</a:t>
                      </a:r>
                    </a:p>
                  </a:txBody>
                  <a:tcPr>
                    <a:solidFill>
                      <a:schemeClr val="bg1">
                        <a:lumMod val="85000"/>
                      </a:schemeClr>
                    </a:solidFill>
                  </a:tcPr>
                </a:tc>
                <a:tc>
                  <a:txBody>
                    <a:bodyPr/>
                    <a:lstStyle/>
                    <a:p>
                      <a:pPr algn="ctr"/>
                      <a:r>
                        <a:rPr lang="en-US" dirty="0">
                          <a:solidFill>
                            <a:schemeClr val="tx1"/>
                          </a:solidFill>
                        </a:rPr>
                        <a:t>4.0%</a:t>
                      </a:r>
                    </a:p>
                  </a:txBody>
                  <a:tcPr>
                    <a:solidFill>
                      <a:schemeClr val="bg1">
                        <a:lumMod val="85000"/>
                      </a:schemeClr>
                    </a:solidFill>
                  </a:tcPr>
                </a:tc>
                <a:tc>
                  <a:txBody>
                    <a:bodyPr/>
                    <a:lstStyle/>
                    <a:p>
                      <a:pPr algn="ctr"/>
                      <a:r>
                        <a:rPr lang="en-US" dirty="0">
                          <a:solidFill>
                            <a:schemeClr val="tx1"/>
                          </a:solidFill>
                        </a:rPr>
                        <a:t>2.5</a:t>
                      </a:r>
                    </a:p>
                  </a:txBody>
                  <a:tcPr>
                    <a:solidFill>
                      <a:schemeClr val="bg1">
                        <a:lumMod val="85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1.8%</a:t>
                      </a:r>
                    </a:p>
                  </a:txBody>
                  <a:tcPr marL="9525" marR="9525" marT="9525" marB="0" anchor="ctr">
                    <a:solidFill>
                      <a:schemeClr val="bg1">
                        <a:lumMod val="85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3.0</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9.25</a:t>
                      </a:r>
                    </a:p>
                  </a:txBody>
                  <a:tcPr marL="9525" marR="9525" marT="9525" marB="0" anchor="ctr">
                    <a:solidFill>
                      <a:schemeClr val="bg1">
                        <a:lumMod val="85000"/>
                      </a:schemeClr>
                    </a:solidFill>
                  </a:tcPr>
                </a:tc>
                <a:extLst>
                  <a:ext uri="{0D108BD9-81ED-4DB2-BD59-A6C34878D82A}">
                    <a16:rowId xmlns:a16="http://schemas.microsoft.com/office/drawing/2014/main" xmlns="" val="10002"/>
                  </a:ext>
                </a:extLst>
              </a:tr>
              <a:tr h="370840">
                <a:tc>
                  <a:txBody>
                    <a:bodyPr/>
                    <a:lstStyle/>
                    <a:p>
                      <a:pPr algn="ctr"/>
                      <a:r>
                        <a:rPr lang="en-US" dirty="0">
                          <a:solidFill>
                            <a:schemeClr val="tx1"/>
                          </a:solidFill>
                        </a:rPr>
                        <a:t>Bidder 3</a:t>
                      </a:r>
                    </a:p>
                  </a:txBody>
                  <a:tcPr>
                    <a:solidFill>
                      <a:schemeClr val="bg1">
                        <a:lumMod val="85000"/>
                      </a:schemeClr>
                    </a:solidFill>
                  </a:tcPr>
                </a:tc>
                <a:tc>
                  <a:txBody>
                    <a:bodyPr/>
                    <a:lstStyle/>
                    <a:p>
                      <a:pPr algn="ctr"/>
                      <a:r>
                        <a:rPr lang="en-US" dirty="0">
                          <a:solidFill>
                            <a:schemeClr val="tx1"/>
                          </a:solidFill>
                        </a:rPr>
                        <a:t>8.0%</a:t>
                      </a:r>
                    </a:p>
                  </a:txBody>
                  <a:tcPr>
                    <a:solidFill>
                      <a:schemeClr val="bg1">
                        <a:lumMod val="85000"/>
                      </a:schemeClr>
                    </a:solidFill>
                  </a:tcPr>
                </a:tc>
                <a:tc>
                  <a:txBody>
                    <a:bodyPr/>
                    <a:lstStyle/>
                    <a:p>
                      <a:pPr algn="ctr"/>
                      <a:r>
                        <a:rPr lang="en-US" dirty="0">
                          <a:solidFill>
                            <a:schemeClr val="tx1"/>
                          </a:solidFill>
                        </a:rPr>
                        <a:t>5.0</a:t>
                      </a:r>
                    </a:p>
                  </a:txBody>
                  <a:tcPr>
                    <a:solidFill>
                      <a:schemeClr val="bg1">
                        <a:lumMod val="85000"/>
                      </a:schemeClr>
                    </a:solidFill>
                  </a:tcPr>
                </a:tc>
                <a:tc>
                  <a:txBody>
                    <a:bodyPr/>
                    <a:lstStyle/>
                    <a:p>
                      <a:pPr algn="ctr"/>
                      <a:r>
                        <a:rPr lang="en-US" dirty="0">
                          <a:solidFill>
                            <a:schemeClr val="tx1"/>
                          </a:solidFill>
                        </a:rPr>
                        <a:t>8.0%</a:t>
                      </a:r>
                    </a:p>
                  </a:txBody>
                  <a:tcPr>
                    <a:solidFill>
                      <a:schemeClr val="bg1">
                        <a:lumMod val="85000"/>
                      </a:schemeClr>
                    </a:solidFill>
                  </a:tcPr>
                </a:tc>
                <a:tc>
                  <a:txBody>
                    <a:bodyPr/>
                    <a:lstStyle/>
                    <a:p>
                      <a:pPr algn="ctr"/>
                      <a:r>
                        <a:rPr lang="en-US" dirty="0">
                          <a:solidFill>
                            <a:schemeClr val="tx1"/>
                          </a:solidFill>
                        </a:rPr>
                        <a:t>5.0</a:t>
                      </a:r>
                    </a:p>
                  </a:txBody>
                  <a:tcPr>
                    <a:solidFill>
                      <a:schemeClr val="bg1">
                        <a:lumMod val="85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3.0%</a:t>
                      </a:r>
                    </a:p>
                  </a:txBody>
                  <a:tcPr marL="9525" marR="9525" marT="9525" marB="0" anchor="ctr">
                    <a:solidFill>
                      <a:schemeClr val="bg1">
                        <a:lumMod val="85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5.0</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15.00</a:t>
                      </a:r>
                    </a:p>
                  </a:txBody>
                  <a:tcPr marL="9525" marR="9525" marT="9525" marB="0" anchor="ctr">
                    <a:solidFill>
                      <a:schemeClr val="bg1">
                        <a:lumMod val="85000"/>
                      </a:schemeClr>
                    </a:solidFill>
                  </a:tcPr>
                </a:tc>
                <a:extLst>
                  <a:ext uri="{0D108BD9-81ED-4DB2-BD59-A6C34878D82A}">
                    <a16:rowId xmlns:a16="http://schemas.microsoft.com/office/drawing/2014/main" xmlns="" val="10003"/>
                  </a:ext>
                </a:extLst>
              </a:tr>
              <a:tr h="370840">
                <a:tc>
                  <a:txBody>
                    <a:bodyPr/>
                    <a:lstStyle/>
                    <a:p>
                      <a:pPr algn="ctr"/>
                      <a:r>
                        <a:rPr lang="en-US" dirty="0">
                          <a:solidFill>
                            <a:schemeClr val="tx1"/>
                          </a:solidFill>
                        </a:rPr>
                        <a:t>Bidder 4</a:t>
                      </a:r>
                    </a:p>
                  </a:txBody>
                  <a:tcPr>
                    <a:solidFill>
                      <a:schemeClr val="bg1">
                        <a:lumMod val="85000"/>
                      </a:schemeClr>
                    </a:solidFill>
                  </a:tcPr>
                </a:tc>
                <a:tc>
                  <a:txBody>
                    <a:bodyPr/>
                    <a:lstStyle/>
                    <a:p>
                      <a:pPr algn="ctr"/>
                      <a:r>
                        <a:rPr lang="en-US" dirty="0">
                          <a:solidFill>
                            <a:schemeClr val="tx1"/>
                          </a:solidFill>
                        </a:rPr>
                        <a:t>16.0%</a:t>
                      </a:r>
                    </a:p>
                  </a:txBody>
                  <a:tcPr>
                    <a:solidFill>
                      <a:schemeClr val="bg1">
                        <a:lumMod val="85000"/>
                      </a:schemeClr>
                    </a:solidFill>
                  </a:tcPr>
                </a:tc>
                <a:tc>
                  <a:txBody>
                    <a:bodyPr/>
                    <a:lstStyle/>
                    <a:p>
                      <a:pPr algn="ctr"/>
                      <a:r>
                        <a:rPr lang="en-US" dirty="0">
                          <a:solidFill>
                            <a:schemeClr val="tx1"/>
                          </a:solidFill>
                        </a:rPr>
                        <a:t>6.0</a:t>
                      </a:r>
                    </a:p>
                  </a:txBody>
                  <a:tcPr>
                    <a:solidFill>
                      <a:schemeClr val="bg1">
                        <a:lumMod val="85000"/>
                      </a:schemeClr>
                    </a:solidFill>
                  </a:tcPr>
                </a:tc>
                <a:tc>
                  <a:txBody>
                    <a:bodyPr/>
                    <a:lstStyle/>
                    <a:p>
                      <a:pPr algn="ctr"/>
                      <a:r>
                        <a:rPr lang="en-US" dirty="0">
                          <a:solidFill>
                            <a:schemeClr val="tx1"/>
                          </a:solidFill>
                        </a:rPr>
                        <a:t>0.2%</a:t>
                      </a:r>
                    </a:p>
                  </a:txBody>
                  <a:tcPr>
                    <a:solidFill>
                      <a:schemeClr val="bg1">
                        <a:lumMod val="85000"/>
                      </a:schemeClr>
                    </a:solidFill>
                  </a:tcPr>
                </a:tc>
                <a:tc>
                  <a:txBody>
                    <a:bodyPr/>
                    <a:lstStyle/>
                    <a:p>
                      <a:pPr algn="ctr"/>
                      <a:r>
                        <a:rPr lang="en-US" dirty="0">
                          <a:solidFill>
                            <a:schemeClr val="tx1"/>
                          </a:solidFill>
                        </a:rPr>
                        <a:t>0.0</a:t>
                      </a:r>
                    </a:p>
                  </a:txBody>
                  <a:tcPr>
                    <a:solidFill>
                      <a:schemeClr val="bg1">
                        <a:lumMod val="85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0.6%</a:t>
                      </a:r>
                    </a:p>
                  </a:txBody>
                  <a:tcPr marL="9525" marR="9525" marT="9525" marB="0" anchor="ctr">
                    <a:solidFill>
                      <a:schemeClr val="bg1">
                        <a:lumMod val="85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1.0</a:t>
                      </a: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7.00</a:t>
                      </a:r>
                    </a:p>
                  </a:txBody>
                  <a:tcPr marL="9525" marR="9525" marT="9525" marB="0" anchor="ctr">
                    <a:solidFill>
                      <a:schemeClr val="bg1">
                        <a:lumMod val="85000"/>
                      </a:schemeClr>
                    </a:solidFill>
                  </a:tcPr>
                </a:tc>
                <a:extLst>
                  <a:ext uri="{0D108BD9-81ED-4DB2-BD59-A6C34878D82A}">
                    <a16:rowId xmlns:a16="http://schemas.microsoft.com/office/drawing/2014/main" xmlns="" val="10004"/>
                  </a:ext>
                </a:extLst>
              </a:tr>
              <a:tr h="370840">
                <a:tc>
                  <a:txBody>
                    <a:bodyPr/>
                    <a:lstStyle/>
                    <a:p>
                      <a:pPr algn="ctr"/>
                      <a:r>
                        <a:rPr lang="en-US" dirty="0">
                          <a:solidFill>
                            <a:schemeClr val="tx1"/>
                          </a:solidFill>
                        </a:rPr>
                        <a:t>Bidder 5</a:t>
                      </a:r>
                    </a:p>
                  </a:txBody>
                  <a:tcPr>
                    <a:solidFill>
                      <a:schemeClr val="bg1">
                        <a:lumMod val="85000"/>
                      </a:schemeClr>
                    </a:solidFill>
                  </a:tcPr>
                </a:tc>
                <a:tc>
                  <a:txBody>
                    <a:bodyPr/>
                    <a:lstStyle/>
                    <a:p>
                      <a:pPr algn="ctr"/>
                      <a:r>
                        <a:rPr lang="en-US" dirty="0">
                          <a:solidFill>
                            <a:schemeClr val="tx1"/>
                          </a:solidFill>
                        </a:rPr>
                        <a:t>0.0%</a:t>
                      </a:r>
                    </a:p>
                  </a:txBody>
                  <a:tcPr>
                    <a:solidFill>
                      <a:schemeClr val="bg1">
                        <a:lumMod val="85000"/>
                      </a:schemeClr>
                    </a:solidFill>
                  </a:tcPr>
                </a:tc>
                <a:tc>
                  <a:txBody>
                    <a:bodyPr/>
                    <a:lstStyle/>
                    <a:p>
                      <a:pPr algn="ctr"/>
                      <a:r>
                        <a:rPr lang="en-US" dirty="0">
                          <a:solidFill>
                            <a:schemeClr val="tx1"/>
                          </a:solidFill>
                        </a:rPr>
                        <a:t>-1.0</a:t>
                      </a:r>
                    </a:p>
                  </a:txBody>
                  <a:tcPr>
                    <a:solidFill>
                      <a:schemeClr val="bg1">
                        <a:lumMod val="85000"/>
                      </a:schemeClr>
                    </a:solidFill>
                  </a:tcPr>
                </a:tc>
                <a:tc>
                  <a:txBody>
                    <a:bodyPr/>
                    <a:lstStyle/>
                    <a:p>
                      <a:pPr algn="ctr"/>
                      <a:r>
                        <a:rPr lang="en-US" dirty="0">
                          <a:solidFill>
                            <a:schemeClr val="tx1"/>
                          </a:solidFill>
                        </a:rPr>
                        <a:t>0.0%</a:t>
                      </a:r>
                    </a:p>
                  </a:txBody>
                  <a:tcPr>
                    <a:solidFill>
                      <a:schemeClr val="bg1">
                        <a:lumMod val="85000"/>
                      </a:schemeClr>
                    </a:solidFill>
                  </a:tcPr>
                </a:tc>
                <a:tc>
                  <a:txBody>
                    <a:bodyPr/>
                    <a:lstStyle/>
                    <a:p>
                      <a:pPr algn="ctr"/>
                      <a:r>
                        <a:rPr lang="en-US" dirty="0">
                          <a:solidFill>
                            <a:schemeClr val="tx1"/>
                          </a:solidFill>
                        </a:rPr>
                        <a:t>-1.0</a:t>
                      </a:r>
                    </a:p>
                  </a:txBody>
                  <a:tcPr>
                    <a:solidFill>
                      <a:schemeClr val="bg1">
                        <a:lumMod val="85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0.0%</a:t>
                      </a:r>
                    </a:p>
                  </a:txBody>
                  <a:tcPr marL="9525" marR="9525" marT="9525" marB="0" anchor="ctr">
                    <a:solidFill>
                      <a:schemeClr val="bg1">
                        <a:lumMod val="85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-1.0</a:t>
                      </a:r>
                    </a:p>
                  </a:txBody>
                  <a:tcPr marL="9525" marR="9525" marT="9525" marB="0" anchor="ctr">
                    <a:solidFill>
                      <a:schemeClr val="bg1">
                        <a:lumMod val="85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-3.00</a:t>
                      </a:r>
                    </a:p>
                  </a:txBody>
                  <a:tcPr marL="9525" marR="9525" marT="9525" marB="0" anchor="ctr">
                    <a:solidFill>
                      <a:schemeClr val="bg1">
                        <a:lumMod val="85000"/>
                      </a:schemeClr>
                    </a:solidFill>
                  </a:tcPr>
                </a:tc>
                <a:extLst>
                  <a:ext uri="{0D108BD9-81ED-4DB2-BD59-A6C34878D82A}">
                    <a16:rowId xmlns:a16="http://schemas.microsoft.com/office/drawing/2014/main" xmlns="" val="10005"/>
                  </a:ext>
                </a:extLst>
              </a:tr>
            </a:tbl>
          </a:graphicData>
        </a:graphic>
      </p:graphicFrame>
      <p:sp>
        <p:nvSpPr>
          <p:cNvPr id="10" name="TextBox 9">
            <a:extLst>
              <a:ext uri="{FF2B5EF4-FFF2-40B4-BE49-F238E27FC236}">
                <a16:creationId xmlns:a16="http://schemas.microsoft.com/office/drawing/2014/main" xmlns="" id="{95F6C1BD-22BA-4879-937F-5BD70EF0B407}"/>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1967842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533400" y="1639017"/>
            <a:ext cx="3789021" cy="3237783"/>
          </a:xfrm>
        </p:spPr>
        <p:txBody>
          <a:bodyPr>
            <a:noAutofit/>
          </a:bodyPr>
          <a:lstStyle/>
          <a:p>
            <a:pPr marL="0" indent="0">
              <a:buNone/>
            </a:pPr>
            <a:r>
              <a:rPr lang="en-US" sz="1700" b="1" dirty="0"/>
              <a:t>Pay Audit System</a:t>
            </a:r>
          </a:p>
          <a:p>
            <a:r>
              <a:rPr lang="en-US" sz="1700" i="0" dirty="0"/>
              <a:t>Tool utilized to monitor the state’s diversity spend for subcontractors</a:t>
            </a:r>
          </a:p>
          <a:p>
            <a:r>
              <a:rPr lang="en-US" sz="1700" i="0" dirty="0"/>
              <a:t>Selected primes and subcontractors are required to report payments submitted or received through this web-based tool</a:t>
            </a:r>
          </a:p>
          <a:p>
            <a:r>
              <a:rPr lang="en-US" sz="1700" dirty="0"/>
              <a:t>Based on contract terms payments should be reported monthly or quarterly</a:t>
            </a:r>
          </a:p>
          <a:p>
            <a:r>
              <a:rPr lang="en-US" sz="1650" b="1" i="0" dirty="0"/>
              <a:t>Questions? </a:t>
            </a:r>
            <a:r>
              <a:rPr lang="en-US" sz="1650" i="0" dirty="0"/>
              <a:t>Contact Division of Supplier Diversity</a:t>
            </a:r>
          </a:p>
          <a:p>
            <a:pPr lvl="1"/>
            <a:r>
              <a:rPr lang="en-US" sz="1250" dirty="0">
                <a:hlinkClick r:id="rId3"/>
              </a:rPr>
              <a:t>mwbecompliance@idoa.in.gov</a:t>
            </a:r>
            <a:r>
              <a:rPr lang="en-US" sz="1250" dirty="0"/>
              <a:t> </a:t>
            </a:r>
          </a:p>
          <a:p>
            <a:pPr lvl="1"/>
            <a:r>
              <a:rPr lang="en-US" sz="1250" dirty="0">
                <a:hlinkClick r:id="rId4"/>
              </a:rPr>
              <a:t>www.in.gov/idoa/mwbe/payaudit.htm</a:t>
            </a:r>
            <a:r>
              <a:rPr lang="en-US" sz="1250" dirty="0"/>
              <a:t> </a:t>
            </a:r>
            <a:endParaRPr lang="en-US" sz="1250" i="0" dirty="0"/>
          </a:p>
        </p:txBody>
      </p:sp>
      <p:grpSp>
        <p:nvGrpSpPr>
          <p:cNvPr id="4" name="Group 3"/>
          <p:cNvGrpSpPr/>
          <p:nvPr/>
        </p:nvGrpSpPr>
        <p:grpSpPr>
          <a:xfrm>
            <a:off x="4481945" y="1639017"/>
            <a:ext cx="4178424" cy="3161583"/>
            <a:chOff x="968121" y="965163"/>
            <a:chExt cx="6569665" cy="4687710"/>
          </a:xfrm>
        </p:grpSpPr>
        <p:pic>
          <p:nvPicPr>
            <p:cNvPr id="5" name="Picture 9" descr="C:\Users\Fable\AppData\Local\Microsoft\Windows\Temporary Internet Files\Content.IE5\X5T015VL\MC90043150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6895" y="2068628"/>
              <a:ext cx="1031240" cy="103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6"/>
            <p:cNvSpPr txBox="1">
              <a:spLocks noChangeArrowheads="1"/>
            </p:cNvSpPr>
            <p:nvPr/>
          </p:nvSpPr>
          <p:spPr bwMode="auto">
            <a:xfrm>
              <a:off x="6337636" y="3230032"/>
              <a:ext cx="1200150" cy="95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solidFill>
                    <a:prstClr val="black"/>
                  </a:solidFill>
                </a:rPr>
                <a:t>Pay Audit System</a:t>
              </a:r>
            </a:p>
          </p:txBody>
        </p:sp>
        <p:pic>
          <p:nvPicPr>
            <p:cNvPr id="9" name="Picture 2" descr="C:\Users\Fable\AppData\Local\Microsoft\Windows\Temporary Internet Files\Content.IE5\8ORMKK27\MC90043394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3634" y="965163"/>
              <a:ext cx="1432667" cy="14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0"/>
            <p:cNvSpPr txBox="1">
              <a:spLocks noChangeArrowheads="1"/>
            </p:cNvSpPr>
            <p:nvPr/>
          </p:nvSpPr>
          <p:spPr bwMode="auto">
            <a:xfrm>
              <a:off x="1822743" y="2332230"/>
              <a:ext cx="1198562" cy="41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solidFill>
                    <a:prstClr val="black"/>
                  </a:solidFill>
                </a:rPr>
                <a:t>Prime</a:t>
              </a:r>
            </a:p>
          </p:txBody>
        </p:sp>
        <p:sp>
          <p:nvSpPr>
            <p:cNvPr id="11" name="TextBox 43"/>
            <p:cNvSpPr txBox="1">
              <a:spLocks noChangeArrowheads="1"/>
            </p:cNvSpPr>
            <p:nvPr/>
          </p:nvSpPr>
          <p:spPr bwMode="auto">
            <a:xfrm>
              <a:off x="1323281" y="5242164"/>
              <a:ext cx="2204158" cy="41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solidFill>
                    <a:prstClr val="black"/>
                  </a:solidFill>
                </a:rPr>
                <a:t>Subcontractor</a:t>
              </a:r>
            </a:p>
          </p:txBody>
        </p:sp>
        <p:pic>
          <p:nvPicPr>
            <p:cNvPr id="12" name="Picture 33" descr="C:\Users\Fable\AppData\Local\Microsoft\Windows\Temporary Internet Files\Content.IE5\X5T015VL\MC90043394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1631" y="3624756"/>
              <a:ext cx="1426369" cy="142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60"/>
            <p:cNvSpPr txBox="1">
              <a:spLocks noChangeArrowheads="1"/>
            </p:cNvSpPr>
            <p:nvPr/>
          </p:nvSpPr>
          <p:spPr bwMode="auto">
            <a:xfrm rot="320525">
              <a:off x="3290798" y="2333304"/>
              <a:ext cx="3099636" cy="6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50" i="1" dirty="0">
                  <a:solidFill>
                    <a:prstClr val="black"/>
                  </a:solidFill>
                </a:rPr>
                <a:t>Submit subcontractor </a:t>
              </a:r>
              <a:r>
                <a:rPr lang="en-US" altLang="en-US" sz="1050" b="1" i="1" dirty="0">
                  <a:solidFill>
                    <a:srgbClr val="FF0000"/>
                  </a:solidFill>
                </a:rPr>
                <a:t>actual paid</a:t>
              </a:r>
              <a:r>
                <a:rPr lang="en-US" altLang="en-US" sz="1050" i="1" dirty="0">
                  <a:solidFill>
                    <a:prstClr val="black"/>
                  </a:solidFill>
                </a:rPr>
                <a:t> invoice amounts</a:t>
              </a:r>
              <a:endParaRPr lang="en-US" altLang="en-US" sz="1050" i="1" baseline="30000" dirty="0">
                <a:solidFill>
                  <a:prstClr val="black"/>
                </a:solidFill>
              </a:endParaRPr>
            </a:p>
          </p:txBody>
        </p:sp>
        <p:sp>
          <p:nvSpPr>
            <p:cNvPr id="17" name="TextBox 69"/>
            <p:cNvSpPr txBox="1">
              <a:spLocks noChangeArrowheads="1"/>
            </p:cNvSpPr>
            <p:nvPr/>
          </p:nvSpPr>
          <p:spPr bwMode="auto">
            <a:xfrm rot="21005088">
              <a:off x="3589051" y="3708757"/>
              <a:ext cx="3132137" cy="6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50" i="1" dirty="0">
                  <a:solidFill>
                    <a:prstClr val="black"/>
                  </a:solidFill>
                </a:rPr>
                <a:t>Submit actual payments </a:t>
              </a:r>
              <a:r>
                <a:rPr lang="en-US" altLang="en-US" sz="1050" b="1" i="1" dirty="0">
                  <a:solidFill>
                    <a:srgbClr val="FF0000"/>
                  </a:solidFill>
                </a:rPr>
                <a:t>received</a:t>
              </a:r>
              <a:endParaRPr lang="en-US" altLang="en-US" sz="1050" b="1" i="1" baseline="30000" dirty="0">
                <a:solidFill>
                  <a:srgbClr val="FF0000"/>
                </a:solidFill>
              </a:endParaRPr>
            </a:p>
          </p:txBody>
        </p:sp>
        <p:sp>
          <p:nvSpPr>
            <p:cNvPr id="18" name="TextBox 62"/>
            <p:cNvSpPr txBox="1">
              <a:spLocks noChangeArrowheads="1"/>
            </p:cNvSpPr>
            <p:nvPr/>
          </p:nvSpPr>
          <p:spPr bwMode="auto">
            <a:xfrm>
              <a:off x="968121" y="2904490"/>
              <a:ext cx="1231027" cy="35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75" b="1" dirty="0">
                  <a:solidFill>
                    <a:prstClr val="black"/>
                  </a:solidFill>
                </a:rPr>
                <a:t>Payment</a:t>
              </a:r>
            </a:p>
          </p:txBody>
        </p:sp>
      </p:grpSp>
      <p:cxnSp>
        <p:nvCxnSpPr>
          <p:cNvPr id="28" name="Straight Arrow Connector 27"/>
          <p:cNvCxnSpPr/>
          <p:nvPr/>
        </p:nvCxnSpPr>
        <p:spPr>
          <a:xfrm flipV="1">
            <a:off x="6277599" y="3383708"/>
            <a:ext cx="1176696" cy="192643"/>
          </a:xfrm>
          <a:prstGeom prst="straightConnector1">
            <a:avLst/>
          </a:prstGeom>
          <a:ln w="412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309757" y="2370349"/>
            <a:ext cx="1144376" cy="112022"/>
          </a:xfrm>
          <a:prstGeom prst="straightConnector1">
            <a:avLst/>
          </a:prstGeom>
          <a:ln w="412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300000">
            <a:off x="5406654" y="2852588"/>
            <a:ext cx="38278" cy="568737"/>
          </a:xfrm>
          <a:prstGeom prst="straightConnector1">
            <a:avLst/>
          </a:prstGeom>
          <a:ln w="41275">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IDOA-logobluecenter.gif"/>
          <p:cNvPicPr>
            <a:picLocks noChangeAspect="1"/>
          </p:cNvPicPr>
          <p:nvPr/>
        </p:nvPicPr>
        <p:blipFill>
          <a:blip r:embed="rId8" cstate="print"/>
          <a:srcRect/>
          <a:stretch>
            <a:fillRect/>
          </a:stretch>
        </p:blipFill>
        <p:spPr bwMode="auto">
          <a:xfrm>
            <a:off x="7467600" y="5334000"/>
            <a:ext cx="1300163" cy="1414463"/>
          </a:xfrm>
          <a:prstGeom prst="rect">
            <a:avLst/>
          </a:prstGeom>
          <a:noFill/>
          <a:ln w="9525">
            <a:noFill/>
            <a:miter lim="800000"/>
            <a:headEnd/>
            <a:tailEnd/>
          </a:ln>
        </p:spPr>
      </p:pic>
      <p:sp>
        <p:nvSpPr>
          <p:cNvPr id="23" name="Title 1">
            <a:extLst>
              <a:ext uri="{FF2B5EF4-FFF2-40B4-BE49-F238E27FC236}">
                <a16:creationId xmlns:a16="http://schemas.microsoft.com/office/drawing/2014/main" xmlns="" id="{DB272C9E-16DE-4495-9D40-35520650B19E}"/>
              </a:ext>
            </a:extLst>
          </p:cNvPr>
          <p:cNvSpPr>
            <a:spLocks noGrp="1"/>
          </p:cNvSpPr>
          <p:nvPr>
            <p:ph type="title"/>
          </p:nvPr>
        </p:nvSpPr>
        <p:spPr>
          <a:xfrm>
            <a:off x="190500" y="271129"/>
            <a:ext cx="8763000" cy="1143000"/>
          </a:xfrm>
        </p:spPr>
        <p:txBody>
          <a:bodyPr>
            <a:noAutofit/>
          </a:bodyPr>
          <a:lstStyle/>
          <a:p>
            <a:r>
              <a:rPr lang="en-US" sz="3600" b="1" dirty="0"/>
              <a:t>Subcontractor Compliance</a:t>
            </a:r>
          </a:p>
        </p:txBody>
      </p:sp>
      <p:sp>
        <p:nvSpPr>
          <p:cNvPr id="20" name="TextBox 19">
            <a:extLst>
              <a:ext uri="{FF2B5EF4-FFF2-40B4-BE49-F238E27FC236}">
                <a16:creationId xmlns:a16="http://schemas.microsoft.com/office/drawing/2014/main" xmlns="" id="{45CDB34C-3927-47D1-B03C-CDF5CD58D581}"/>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2047571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6" name="Title 1"/>
          <p:cNvSpPr>
            <a:spLocks noGrp="1"/>
          </p:cNvSpPr>
          <p:nvPr>
            <p:ph type="title"/>
          </p:nvPr>
        </p:nvSpPr>
        <p:spPr/>
        <p:txBody>
          <a:bodyPr anchor="t"/>
          <a:lstStyle/>
          <a:p>
            <a:r>
              <a:rPr lang="en-US" b="1" dirty="0"/>
              <a:t>Additional Information</a:t>
            </a:r>
          </a:p>
        </p:txBody>
      </p:sp>
      <p:sp>
        <p:nvSpPr>
          <p:cNvPr id="7" name="Content Placeholder 2"/>
          <p:cNvSpPr>
            <a:spLocks noGrp="1"/>
          </p:cNvSpPr>
          <p:nvPr>
            <p:ph idx="1"/>
          </p:nvPr>
        </p:nvSpPr>
        <p:spPr>
          <a:xfrm>
            <a:off x="152400" y="1066800"/>
            <a:ext cx="8763000" cy="4495799"/>
          </a:xfrm>
        </p:spPr>
        <p:txBody>
          <a:bodyPr>
            <a:normAutofit lnSpcReduction="10000"/>
          </a:bodyPr>
          <a:lstStyle/>
          <a:p>
            <a:pPr algn="ctr">
              <a:lnSpc>
                <a:spcPct val="80000"/>
              </a:lnSpc>
              <a:buNone/>
            </a:pPr>
            <a:r>
              <a:rPr lang="en-US" sz="1600" b="1" dirty="0">
                <a:latin typeface="Garamond" pitchFamily="18" charset="0"/>
              </a:rPr>
              <a:t>IDOA PROCUREMENT LINKS AND NUMBERS</a:t>
            </a:r>
            <a:endParaRPr lang="en-US" sz="1600" b="1" dirty="0">
              <a:latin typeface="Garamond" pitchFamily="18" charset="0"/>
              <a:hlinkClick r:id="rId3"/>
            </a:endParaRPr>
          </a:p>
          <a:p>
            <a:pPr algn="ctr">
              <a:lnSpc>
                <a:spcPct val="80000"/>
              </a:lnSpc>
              <a:buNone/>
            </a:pPr>
            <a:r>
              <a:rPr lang="en-US" sz="1600" b="1" dirty="0">
                <a:latin typeface="Garamond" pitchFamily="18" charset="0"/>
                <a:hlinkClick r:id="rId3"/>
              </a:rPr>
              <a:t>http://www.in.gov/idoa/2354.htm</a:t>
            </a:r>
            <a:endParaRPr lang="en-US" sz="1600" b="1" dirty="0">
              <a:latin typeface="Garamond" pitchFamily="18" charset="0"/>
            </a:endParaRPr>
          </a:p>
          <a:p>
            <a:pPr algn="ctr">
              <a:lnSpc>
                <a:spcPct val="80000"/>
              </a:lnSpc>
              <a:buNone/>
            </a:pPr>
            <a:r>
              <a:rPr lang="en-US" sz="1600" b="1" dirty="0">
                <a:latin typeface="Garamond" pitchFamily="18" charset="0"/>
              </a:rPr>
              <a:t>For Buy Indiana Questions/Registration</a:t>
            </a:r>
            <a:endParaRPr lang="en-US" sz="1600" b="1" dirty="0">
              <a:latin typeface="Garamond" pitchFamily="18" charset="0"/>
              <a:hlinkClick r:id="rId4"/>
            </a:endParaRPr>
          </a:p>
          <a:p>
            <a:pPr algn="ctr">
              <a:lnSpc>
                <a:spcPct val="80000"/>
              </a:lnSpc>
              <a:buNone/>
            </a:pPr>
            <a:r>
              <a:rPr lang="en-US" sz="1600" b="1" dirty="0">
                <a:latin typeface="Garamond" pitchFamily="18" charset="0"/>
                <a:hlinkClick r:id="rId5"/>
              </a:rPr>
              <a:t>http://www.in.gov/idoa/2467.htm</a:t>
            </a:r>
            <a:endParaRPr lang="en-US" sz="1600" b="1" dirty="0">
              <a:latin typeface="Garamond" pitchFamily="18" charset="0"/>
            </a:endParaRPr>
          </a:p>
          <a:p>
            <a:pPr algn="ctr">
              <a:lnSpc>
                <a:spcPct val="80000"/>
              </a:lnSpc>
              <a:buNone/>
            </a:pPr>
            <a:endParaRPr lang="en-US" sz="1600" b="1" dirty="0">
              <a:latin typeface="Garamond" pitchFamily="18" charset="0"/>
            </a:endParaRPr>
          </a:p>
          <a:p>
            <a:pPr>
              <a:lnSpc>
                <a:spcPct val="80000"/>
              </a:lnSpc>
              <a:buNone/>
            </a:pPr>
            <a:r>
              <a:rPr lang="en-US" sz="1600" b="1" dirty="0">
                <a:latin typeface="Garamond" pitchFamily="18" charset="0"/>
              </a:rPr>
              <a:t>A.	Link to the developing for bidder registry with IDOA and Secretary of State.</a:t>
            </a:r>
          </a:p>
          <a:p>
            <a:pPr>
              <a:lnSpc>
                <a:spcPct val="80000"/>
              </a:lnSpc>
              <a:buNone/>
            </a:pPr>
            <a:r>
              <a:rPr lang="en-US" sz="1600" b="1" dirty="0">
                <a:latin typeface="Garamond" pitchFamily="18" charset="0"/>
              </a:rPr>
              <a:t>	</a:t>
            </a:r>
            <a:r>
              <a:rPr lang="en-US" sz="1600" b="1" dirty="0">
                <a:latin typeface="Garamond" pitchFamily="18" charset="0"/>
                <a:hlinkClick r:id="rId6"/>
              </a:rPr>
              <a:t>http://www.in.gov/idoa/2464.htm</a:t>
            </a:r>
            <a:endParaRPr lang="en-US" sz="1600" b="1" dirty="0">
              <a:latin typeface="Garamond" pitchFamily="18" charset="0"/>
            </a:endParaRPr>
          </a:p>
          <a:p>
            <a:pPr>
              <a:lnSpc>
                <a:spcPct val="80000"/>
              </a:lnSpc>
              <a:buNone/>
            </a:pPr>
            <a:r>
              <a:rPr lang="en-US" sz="1600" b="1" dirty="0">
                <a:latin typeface="Garamond" pitchFamily="18" charset="0"/>
              </a:rPr>
              <a:t>B.	Secretary of State of Indiana:</a:t>
            </a:r>
          </a:p>
          <a:p>
            <a:pPr>
              <a:lnSpc>
                <a:spcPct val="80000"/>
              </a:lnSpc>
              <a:buNone/>
            </a:pPr>
            <a:r>
              <a:rPr lang="en-US" sz="1600" b="1" dirty="0">
                <a:latin typeface="Garamond" pitchFamily="18" charset="0"/>
              </a:rPr>
              <a:t>	Can be reached at (317) 232-6576 for registration assistance.  </a:t>
            </a:r>
            <a:r>
              <a:rPr lang="en-US" sz="1600" b="1" dirty="0">
                <a:latin typeface="Garamond" pitchFamily="18" charset="0"/>
                <a:hlinkClick r:id="rId7"/>
              </a:rPr>
              <a:t>www.in.gov/sos</a:t>
            </a:r>
            <a:endParaRPr lang="en-US" sz="1600" b="1" dirty="0">
              <a:latin typeface="Garamond" pitchFamily="18" charset="0"/>
            </a:endParaRPr>
          </a:p>
          <a:p>
            <a:pPr>
              <a:lnSpc>
                <a:spcPct val="80000"/>
              </a:lnSpc>
              <a:buNone/>
            </a:pPr>
            <a:r>
              <a:rPr lang="en-US" sz="1600" b="1" dirty="0">
                <a:latin typeface="Garamond" pitchFamily="18" charset="0"/>
              </a:rPr>
              <a:t>C.	See Vendor and Supplier Resource Center:</a:t>
            </a:r>
          </a:p>
          <a:p>
            <a:pPr>
              <a:lnSpc>
                <a:spcPct val="80000"/>
              </a:lnSpc>
              <a:buNone/>
            </a:pPr>
            <a:r>
              <a:rPr lang="en-US" sz="1600" b="1" dirty="0">
                <a:latin typeface="Garamond" pitchFamily="18" charset="0"/>
              </a:rPr>
              <a:t>	</a:t>
            </a:r>
            <a:r>
              <a:rPr lang="en-US" sz="1600" b="1" dirty="0">
                <a:latin typeface="Garamond" pitchFamily="18" charset="0"/>
                <a:hlinkClick r:id="rId8"/>
              </a:rPr>
              <a:t>http://www.in.gov/idoa/3106.htm</a:t>
            </a:r>
            <a:endParaRPr lang="en-US" sz="1600" b="1" dirty="0">
              <a:latin typeface="Garamond" pitchFamily="18" charset="0"/>
            </a:endParaRPr>
          </a:p>
          <a:p>
            <a:pPr>
              <a:lnSpc>
                <a:spcPct val="80000"/>
              </a:lnSpc>
              <a:buFontTx/>
              <a:buAutoNum type="alphaUcPeriod" startAt="4"/>
            </a:pPr>
            <a:r>
              <a:rPr lang="en-US" sz="1600" b="1" dirty="0">
                <a:latin typeface="Garamond" pitchFamily="18" charset="0"/>
              </a:rPr>
              <a:t>Minority and Women Owned Business Enterprises:</a:t>
            </a:r>
          </a:p>
          <a:p>
            <a:pPr>
              <a:lnSpc>
                <a:spcPct val="80000"/>
              </a:lnSpc>
              <a:buNone/>
            </a:pPr>
            <a:r>
              <a:rPr lang="en-US" sz="1600" b="1" dirty="0">
                <a:latin typeface="Garamond" pitchFamily="18" charset="0"/>
              </a:rPr>
              <a:t>	Link to more information and full listing of IDOA Minority and Women Owned Businesses</a:t>
            </a:r>
          </a:p>
          <a:p>
            <a:pPr>
              <a:lnSpc>
                <a:spcPct val="80000"/>
              </a:lnSpc>
              <a:buNone/>
            </a:pPr>
            <a:r>
              <a:rPr lang="en-US" sz="1600" b="1" dirty="0">
                <a:latin typeface="Garamond" pitchFamily="18" charset="0"/>
              </a:rPr>
              <a:t>	</a:t>
            </a:r>
            <a:r>
              <a:rPr lang="en-US" sz="1600" b="1" dirty="0">
                <a:latin typeface="Garamond" pitchFamily="18" charset="0"/>
                <a:hlinkClick r:id="rId9"/>
              </a:rPr>
              <a:t>http://www.in.gov/idoa/2352.htm</a:t>
            </a:r>
            <a:endParaRPr lang="en-US" sz="1600" b="1" dirty="0">
              <a:latin typeface="Garamond" pitchFamily="18" charset="0"/>
            </a:endParaRPr>
          </a:p>
          <a:p>
            <a:pPr>
              <a:lnSpc>
                <a:spcPct val="80000"/>
              </a:lnSpc>
              <a:buFontTx/>
              <a:buAutoNum type="alphaUcPeriod" startAt="5"/>
            </a:pPr>
            <a:r>
              <a:rPr lang="en-US" sz="1600" b="1" dirty="0">
                <a:latin typeface="Garamond" pitchFamily="18" charset="0"/>
              </a:rPr>
              <a:t>Indiana Veteran Owned Small Business Program:</a:t>
            </a:r>
          </a:p>
          <a:p>
            <a:pPr marL="0" indent="0">
              <a:lnSpc>
                <a:spcPct val="80000"/>
              </a:lnSpc>
              <a:buNone/>
            </a:pPr>
            <a:r>
              <a:rPr lang="en-US" sz="1600" b="1" dirty="0">
                <a:latin typeface="Garamond" pitchFamily="18" charset="0"/>
              </a:rPr>
              <a:t>       Link to more information and full listing of Indiana Veteran Owned Small Businesses:                   </a:t>
            </a:r>
            <a:r>
              <a:rPr lang="en-US" sz="1600" b="1" dirty="0">
                <a:latin typeface="Garamond" pitchFamily="18" charset="0"/>
                <a:hlinkClick r:id="rId10"/>
              </a:rPr>
              <a:t>http://www.in.gov/idoa/2862.htm</a:t>
            </a:r>
            <a:r>
              <a:rPr lang="en-US" sz="1600" b="1" dirty="0">
                <a:latin typeface="Garamond" pitchFamily="18" charset="0"/>
              </a:rPr>
              <a:t>. To search certified IVOSB’s: https//www.vip.vetbiz.gov</a:t>
            </a:r>
          </a:p>
          <a:p>
            <a:pPr>
              <a:lnSpc>
                <a:spcPct val="80000"/>
              </a:lnSpc>
              <a:buNone/>
            </a:pPr>
            <a:r>
              <a:rPr lang="en-US" sz="1600" b="1" dirty="0">
                <a:latin typeface="Garamond" pitchFamily="18" charset="0"/>
              </a:rPr>
              <a:t>F.	RFP posting and updates:</a:t>
            </a:r>
          </a:p>
          <a:p>
            <a:pPr>
              <a:lnSpc>
                <a:spcPct val="80000"/>
              </a:lnSpc>
              <a:buNone/>
            </a:pPr>
            <a:r>
              <a:rPr lang="en-US" sz="1600" b="1" dirty="0">
                <a:latin typeface="Garamond" pitchFamily="18" charset="0"/>
              </a:rPr>
              <a:t>	Go to </a:t>
            </a:r>
            <a:r>
              <a:rPr lang="en-US" sz="1600" b="1" dirty="0">
                <a:latin typeface="Garamond" pitchFamily="18" charset="0"/>
                <a:hlinkClick r:id="rId11"/>
              </a:rPr>
              <a:t>http://www.in.gov/idoa/2354.htm</a:t>
            </a:r>
            <a:r>
              <a:rPr lang="en-US" sz="1600" b="1" dirty="0">
                <a:latin typeface="Garamond" pitchFamily="18" charset="0"/>
              </a:rPr>
              <a:t> (select “Current Opportunities” link) </a:t>
            </a:r>
          </a:p>
          <a:p>
            <a:pPr>
              <a:lnSpc>
                <a:spcPct val="80000"/>
              </a:lnSpc>
              <a:spcBef>
                <a:spcPts val="0"/>
              </a:spcBef>
              <a:buNone/>
            </a:pPr>
            <a:r>
              <a:rPr lang="en-US" sz="1600" b="1" dirty="0">
                <a:latin typeface="Garamond" pitchFamily="18" charset="0"/>
              </a:rPr>
              <a:t>	Scroll through table until you find desired RFP number on left-hand side and click the link.</a:t>
            </a:r>
          </a:p>
          <a:p>
            <a:pPr algn="ctr" eaLnBrk="1" hangingPunct="1">
              <a:lnSpc>
                <a:spcPct val="80000"/>
              </a:lnSpc>
              <a:buFontTx/>
              <a:buNone/>
            </a:pPr>
            <a:endParaRPr lang="en-US" sz="1600" b="1" dirty="0">
              <a:latin typeface="+mj-lt"/>
            </a:endParaRPr>
          </a:p>
        </p:txBody>
      </p:sp>
      <p:sp>
        <p:nvSpPr>
          <p:cNvPr id="8" name="TextBox 7">
            <a:extLst>
              <a:ext uri="{FF2B5EF4-FFF2-40B4-BE49-F238E27FC236}">
                <a16:creationId xmlns:a16="http://schemas.microsoft.com/office/drawing/2014/main" xmlns="" id="{CFB561AA-EE60-4BE4-9FF0-3A54212E0EDB}"/>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6" name="Rectangle 3"/>
          <p:cNvSpPr txBox="1">
            <a:spLocks noChangeArrowheads="1"/>
          </p:cNvSpPr>
          <p:nvPr/>
        </p:nvSpPr>
        <p:spPr>
          <a:xfrm>
            <a:off x="304800" y="1600200"/>
            <a:ext cx="8229600" cy="106680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mj-lt"/>
              </a:rPr>
              <a:t>Questions</a:t>
            </a:r>
          </a:p>
        </p:txBody>
      </p:sp>
      <p:sp>
        <p:nvSpPr>
          <p:cNvPr id="7" name="TextBox 6"/>
          <p:cNvSpPr txBox="1"/>
          <p:nvPr/>
        </p:nvSpPr>
        <p:spPr>
          <a:xfrm>
            <a:off x="762000" y="3276600"/>
            <a:ext cx="7315200" cy="1292662"/>
          </a:xfrm>
          <a:prstGeom prst="rect">
            <a:avLst/>
          </a:prstGeom>
          <a:noFill/>
        </p:spPr>
        <p:txBody>
          <a:bodyPr wrap="square" rtlCol="0">
            <a:spAutoFit/>
          </a:bodyPr>
          <a:lstStyle/>
          <a:p>
            <a:pPr marL="0" lvl="2"/>
            <a:r>
              <a:rPr lang="en-US" sz="2000" dirty="0">
                <a:latin typeface="+mj-lt"/>
              </a:rPr>
              <a:t>Any verbal response is not considered binding; respondents are encouraged to submit any question formally in writing if it affects the proposal that will be submitted to the State.</a:t>
            </a:r>
          </a:p>
          <a:p>
            <a:pPr algn="just"/>
            <a:endParaRPr lang="en-US" dirty="0">
              <a:latin typeface="Garamond" pitchFamily="18" charset="0"/>
            </a:endParaRPr>
          </a:p>
        </p:txBody>
      </p:sp>
      <p:sp>
        <p:nvSpPr>
          <p:cNvPr id="8" name="TextBox 7">
            <a:extLst>
              <a:ext uri="{FF2B5EF4-FFF2-40B4-BE49-F238E27FC236}">
                <a16:creationId xmlns:a16="http://schemas.microsoft.com/office/drawing/2014/main" xmlns="" id="{E0C322FE-3921-4404-8C71-55098A91C755}"/>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6" name="Rectangle 3"/>
          <p:cNvSpPr txBox="1">
            <a:spLocks noChangeArrowheads="1"/>
          </p:cNvSpPr>
          <p:nvPr/>
        </p:nvSpPr>
        <p:spPr>
          <a:xfrm>
            <a:off x="457200" y="1066800"/>
            <a:ext cx="8229600" cy="48307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6000" b="1" i="0" u="none" strike="noStrike" kern="1200" cap="none" spc="0" normalizeH="0" baseline="0" noProof="0" dirty="0">
              <a:ln>
                <a:noFill/>
              </a:ln>
              <a:solidFill>
                <a:schemeClr val="tx1"/>
              </a:solidFill>
              <a:effectLst/>
              <a:uLnTx/>
              <a:uFillTx/>
              <a:latin typeface="+mj-lt"/>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6000" b="1" i="0" u="none" strike="noStrike" kern="1200" cap="none" spc="0" normalizeH="0" baseline="0" noProof="0" dirty="0">
                <a:ln>
                  <a:noFill/>
                </a:ln>
                <a:solidFill>
                  <a:schemeClr val="tx1"/>
                </a:solidFill>
                <a:effectLst/>
                <a:uLnTx/>
                <a:uFillTx/>
                <a:latin typeface="+mj-lt"/>
              </a:rPr>
              <a:t>Thank You</a:t>
            </a:r>
            <a:endParaRPr kumimoji="0" lang="en-US" sz="6000" b="1" i="0" u="none" strike="noStrike" kern="1200" cap="none" spc="0" normalizeH="0" baseline="0" noProof="0" dirty="0">
              <a:ln>
                <a:noFill/>
              </a:ln>
              <a:solidFill>
                <a:schemeClr val="tx1"/>
              </a:solidFill>
              <a:effectLst/>
              <a:uLnTx/>
              <a:uFillTx/>
              <a:latin typeface="Garamond" pitchFamily="18"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lang="en-US" sz="2400" b="1" noProof="0" dirty="0">
              <a:solidFill>
                <a:srgbClr val="FF0000"/>
              </a:solidFill>
              <a:latin typeface="+mj-lt"/>
              <a:hlinkClick r:id="rId3"/>
            </a:endParaRPr>
          </a:p>
          <a:p>
            <a:pPr marL="342900" lvl="0" indent="-342900" algn="ctr">
              <a:spcBef>
                <a:spcPct val="20000"/>
              </a:spcBef>
              <a:defRPr/>
            </a:pPr>
            <a:r>
              <a:rPr lang="en-US" sz="2400" b="1" dirty="0">
                <a:latin typeface="+mj-lt"/>
                <a:cs typeface="Times New Roman" pitchFamily="18" charset="0"/>
              </a:rPr>
              <a:t>Teresa Deaton Reese</a:t>
            </a:r>
            <a:endParaRPr lang="en-US" sz="2000" b="1" dirty="0">
              <a:latin typeface="+mj-lt"/>
            </a:endParaRPr>
          </a:p>
          <a:p>
            <a:pPr marL="342900" lvl="0" indent="-342900" algn="ctr">
              <a:spcBef>
                <a:spcPct val="20000"/>
              </a:spcBef>
              <a:defRPr/>
            </a:pPr>
            <a:r>
              <a:rPr lang="en-US" sz="2000" b="1" dirty="0">
                <a:latin typeface="+mj-lt"/>
                <a:hlinkClick r:id="rId4"/>
              </a:rPr>
              <a:t>tdeaton@idoa.IN.gov</a:t>
            </a:r>
            <a:endParaRPr lang="en-US" sz="2000" b="1" dirty="0">
              <a:latin typeface="+mj-lt"/>
            </a:endParaRPr>
          </a:p>
          <a:p>
            <a:pPr marL="342900" lvl="0" indent="-342900" algn="ctr">
              <a:spcBef>
                <a:spcPct val="20000"/>
              </a:spcBef>
              <a:defRPr/>
            </a:pPr>
            <a:endParaRPr lang="en-US" sz="2000" b="1" dirty="0">
              <a:latin typeface="+mj-lt"/>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2400" b="1" i="0" u="none" strike="noStrike" kern="1200" cap="none" spc="0" normalizeH="0" baseline="0" noProof="0" dirty="0">
              <a:ln>
                <a:noFill/>
              </a:ln>
              <a:solidFill>
                <a:srgbClr val="0000FF"/>
              </a:solidFill>
              <a:effectLst/>
              <a:uLnTx/>
              <a:uFillTx/>
              <a:latin typeface="Garamond" pitchFamily="18" charset="0"/>
            </a:endParaRPr>
          </a:p>
        </p:txBody>
      </p:sp>
      <p:sp>
        <p:nvSpPr>
          <p:cNvPr id="7" name="TextBox 6">
            <a:extLst>
              <a:ext uri="{FF2B5EF4-FFF2-40B4-BE49-F238E27FC236}">
                <a16:creationId xmlns:a16="http://schemas.microsoft.com/office/drawing/2014/main" xmlns="" id="{5FEBEDB4-2B29-4BF8-8140-B6D525C56C13}"/>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15" name="Rectangle 2"/>
          <p:cNvSpPr>
            <a:spLocks noGrp="1" noChangeArrowheads="1"/>
          </p:cNvSpPr>
          <p:nvPr>
            <p:ph type="title"/>
          </p:nvPr>
        </p:nvSpPr>
        <p:spPr>
          <a:xfrm>
            <a:off x="419100" y="274638"/>
            <a:ext cx="8229600" cy="1143000"/>
          </a:xfrm>
        </p:spPr>
        <p:txBody>
          <a:bodyPr/>
          <a:lstStyle/>
          <a:p>
            <a:pPr eaLnBrk="1" hangingPunct="1"/>
            <a:r>
              <a:rPr lang="en-US" b="1" dirty="0"/>
              <a:t>Purpose of the RFP</a:t>
            </a:r>
          </a:p>
        </p:txBody>
      </p:sp>
      <p:sp>
        <p:nvSpPr>
          <p:cNvPr id="16" name="Rectangle 3"/>
          <p:cNvSpPr>
            <a:spLocks noGrp="1" noChangeArrowheads="1"/>
          </p:cNvSpPr>
          <p:nvPr>
            <p:ph idx="1"/>
          </p:nvPr>
        </p:nvSpPr>
        <p:spPr>
          <a:xfrm>
            <a:off x="419100" y="1447800"/>
            <a:ext cx="8229600" cy="4114800"/>
          </a:xfrm>
        </p:spPr>
        <p:txBody>
          <a:bodyPr>
            <a:normAutofit/>
          </a:bodyPr>
          <a:lstStyle/>
          <a:p>
            <a:r>
              <a:rPr lang="en-US" sz="2800" dirty="0"/>
              <a:t>The purpose of this RFP is to select a single vendor that can provide Long Term Care (LTC) Ombudsman services for the State of Indiana. </a:t>
            </a:r>
          </a:p>
          <a:p>
            <a:endParaRPr lang="en-US" sz="2800" dirty="0"/>
          </a:p>
          <a:p>
            <a:r>
              <a:rPr lang="en-US" sz="2800" dirty="0"/>
              <a:t>It is the intent of FSSA to contract with a single vendor that will staff, organize, and supervise all local LTC Ombudsmen while ensuring accurate data reporting and high quality service provision for Indiana’s LTC Ombudsman Program.</a:t>
            </a:r>
          </a:p>
        </p:txBody>
      </p:sp>
      <p:sp>
        <p:nvSpPr>
          <p:cNvPr id="6" name="TextBox 5">
            <a:extLst>
              <a:ext uri="{FF2B5EF4-FFF2-40B4-BE49-F238E27FC236}">
                <a16:creationId xmlns:a16="http://schemas.microsoft.com/office/drawing/2014/main" xmlns="" id="{66893551-0DD0-4AA0-8274-ED6E9BEFEBB9}"/>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1720915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15" name="Rectangle 2"/>
          <p:cNvSpPr>
            <a:spLocks noGrp="1" noChangeArrowheads="1"/>
          </p:cNvSpPr>
          <p:nvPr>
            <p:ph type="title"/>
          </p:nvPr>
        </p:nvSpPr>
        <p:spPr>
          <a:xfrm>
            <a:off x="419100" y="274638"/>
            <a:ext cx="8229600" cy="1143000"/>
          </a:xfrm>
        </p:spPr>
        <p:txBody>
          <a:bodyPr/>
          <a:lstStyle/>
          <a:p>
            <a:pPr eaLnBrk="1" hangingPunct="1"/>
            <a:r>
              <a:rPr lang="en-US" b="1" dirty="0"/>
              <a:t>Term of Contract</a:t>
            </a:r>
          </a:p>
        </p:txBody>
      </p:sp>
      <p:sp>
        <p:nvSpPr>
          <p:cNvPr id="16" name="Rectangle 3"/>
          <p:cNvSpPr>
            <a:spLocks noGrp="1" noChangeArrowheads="1"/>
          </p:cNvSpPr>
          <p:nvPr>
            <p:ph idx="1"/>
          </p:nvPr>
        </p:nvSpPr>
        <p:spPr>
          <a:xfrm>
            <a:off x="419100" y="1447800"/>
            <a:ext cx="8229600" cy="4114800"/>
          </a:xfrm>
        </p:spPr>
        <p:txBody>
          <a:bodyPr>
            <a:normAutofit/>
          </a:bodyPr>
          <a:lstStyle/>
          <a:p>
            <a:r>
              <a:rPr lang="en-US" sz="2800" dirty="0">
                <a:latin typeface="+mj-lt"/>
              </a:rPr>
              <a:t>The term of the contract shall be for a period of </a:t>
            </a:r>
            <a:r>
              <a:rPr lang="en-US" sz="2800" b="1" dirty="0">
                <a:latin typeface="+mj-lt"/>
              </a:rPr>
              <a:t>three (3) years </a:t>
            </a:r>
            <a:r>
              <a:rPr lang="en-US" sz="2800" dirty="0">
                <a:latin typeface="+mj-lt"/>
              </a:rPr>
              <a:t>from the date of contract execution. There may be two (2) one-year renewals for a total of five (5) years at the State’s option. </a:t>
            </a:r>
          </a:p>
        </p:txBody>
      </p:sp>
      <p:sp>
        <p:nvSpPr>
          <p:cNvPr id="6" name="TextBox 5">
            <a:extLst>
              <a:ext uri="{FF2B5EF4-FFF2-40B4-BE49-F238E27FC236}">
                <a16:creationId xmlns:a16="http://schemas.microsoft.com/office/drawing/2014/main" xmlns="" id="{E29CF152-77FF-4727-8FA3-B64C8CC9853A}"/>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140110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6" name="Rectangle 2"/>
          <p:cNvSpPr>
            <a:spLocks noGrp="1" noChangeArrowheads="1"/>
          </p:cNvSpPr>
          <p:nvPr>
            <p:ph type="title"/>
          </p:nvPr>
        </p:nvSpPr>
        <p:spPr>
          <a:xfrm>
            <a:off x="457200" y="76200"/>
            <a:ext cx="8229600" cy="727072"/>
          </a:xfrm>
        </p:spPr>
        <p:txBody>
          <a:bodyPr>
            <a:normAutofit fontScale="90000"/>
          </a:bodyPr>
          <a:lstStyle/>
          <a:p>
            <a:pPr eaLnBrk="1" hangingPunct="1"/>
            <a:r>
              <a:rPr lang="en-US" b="1" dirty="0"/>
              <a:t>Key Dates</a:t>
            </a:r>
          </a:p>
        </p:txBody>
      </p:sp>
      <p:graphicFrame>
        <p:nvGraphicFramePr>
          <p:cNvPr id="10" name="Table 9"/>
          <p:cNvGraphicFramePr>
            <a:graphicFrameLocks noGrp="1"/>
          </p:cNvGraphicFramePr>
          <p:nvPr>
            <p:extLst>
              <p:ext uri="{D42A27DB-BD31-4B8C-83A1-F6EECF244321}">
                <p14:modId xmlns:p14="http://schemas.microsoft.com/office/powerpoint/2010/main" val="19865773"/>
              </p:ext>
            </p:extLst>
          </p:nvPr>
        </p:nvGraphicFramePr>
        <p:xfrm>
          <a:off x="457200" y="731520"/>
          <a:ext cx="8229600" cy="4602480"/>
        </p:xfrm>
        <a:graphic>
          <a:graphicData uri="http://schemas.openxmlformats.org/drawingml/2006/table">
            <a:tbl>
              <a:tblPr>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274320">
                <a:tc>
                  <a:txBody>
                    <a:bodyPr/>
                    <a:lstStyle/>
                    <a:p>
                      <a:pPr marL="0" marR="0" algn="ctr">
                        <a:spcBef>
                          <a:spcPts val="0"/>
                        </a:spcBef>
                        <a:spcAft>
                          <a:spcPts val="0"/>
                        </a:spcAft>
                      </a:pPr>
                      <a:r>
                        <a:rPr lang="en-US" sz="1400" b="1" dirty="0">
                          <a:effectLst/>
                          <a:latin typeface="+mn-lt"/>
                          <a:ea typeface="Times New Roman" panose="02020603050405020304" pitchFamily="18" charset="0"/>
                          <a:cs typeface="Calibri" panose="020F0502020204030204" pitchFamily="34" charset="0"/>
                        </a:rPr>
                        <a:t>Activity</a:t>
                      </a:r>
                      <a:endParaRPr lang="en-US" sz="1400" dirty="0">
                        <a:effectLst/>
                        <a:latin typeface="+mn-lt"/>
                        <a:ea typeface="Times New Roman" panose="02020603050405020304" pitchFamily="18"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1400" b="1" dirty="0">
                          <a:effectLst/>
                          <a:latin typeface="+mn-lt"/>
                          <a:ea typeface="Times New Roman" panose="02020603050405020304" pitchFamily="18" charset="0"/>
                          <a:cs typeface="Calibri" panose="020F0502020204030204" pitchFamily="34" charset="0"/>
                        </a:rPr>
                        <a:t>Date</a:t>
                      </a:r>
                      <a:endParaRPr lang="en-US" sz="1400" dirty="0">
                        <a:effectLst/>
                        <a:latin typeface="+mn-lt"/>
                        <a:ea typeface="Times New Roman" panose="02020603050405020304" pitchFamily="18"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0"/>
                  </a:ext>
                </a:extLst>
              </a:tr>
              <a:tr h="155659">
                <a:tc>
                  <a:txBody>
                    <a:bodyPr/>
                    <a:lstStyle/>
                    <a:p>
                      <a:pPr marL="0" marR="0">
                        <a:spcBef>
                          <a:spcPts val="0"/>
                        </a:spcBef>
                        <a:spcAft>
                          <a:spcPts val="0"/>
                        </a:spcAft>
                      </a:pPr>
                      <a:r>
                        <a:rPr lang="en-US" sz="1400" spc="-10" dirty="0">
                          <a:effectLst/>
                          <a:latin typeface="+mn-lt"/>
                          <a:ea typeface="Times New Roman" panose="02020603050405020304" pitchFamily="18" charset="0"/>
                          <a:cs typeface="Calibri" panose="020F0502020204030204" pitchFamily="34" charset="0"/>
                        </a:rPr>
                        <a:t>Issue of RFP</a:t>
                      </a:r>
                      <a:endParaRPr lang="en-US" sz="1400" dirty="0">
                        <a:effectLst/>
                        <a:latin typeface="+mn-lt"/>
                        <a:ea typeface="Times New Roman" panose="02020603050405020304" pitchFamily="18"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March 12, 2019</a:t>
                      </a:r>
                      <a:endParaRPr lang="en-US" sz="1400" dirty="0">
                        <a:effectLst/>
                        <a:latin typeface="+mn-lt"/>
                        <a:ea typeface="Times New Roman" panose="02020603050405020304" pitchFamily="18"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1"/>
                  </a:ext>
                </a:extLst>
              </a:tr>
              <a:tr h="590195">
                <a:tc>
                  <a:txBody>
                    <a:bodyPr/>
                    <a:lstStyle/>
                    <a:p>
                      <a:pPr marL="0" marR="0">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Pre-Proposal Conference</a:t>
                      </a:r>
                      <a:endParaRPr lang="en-US" sz="1400" dirty="0">
                        <a:effectLst/>
                        <a:latin typeface="+mn-lt"/>
                        <a:ea typeface="Times New Roman" panose="02020603050405020304" pitchFamily="18"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March 27, 2019</a:t>
                      </a:r>
                    </a:p>
                    <a:p>
                      <a:pPr marL="0" marR="0" algn="ctr">
                        <a:spcBef>
                          <a:spcPts val="0"/>
                        </a:spcBef>
                        <a:spcAft>
                          <a:spcPts val="0"/>
                        </a:spcAft>
                      </a:pPr>
                      <a:r>
                        <a:rPr lang="en-US" sz="1400" kern="1200" dirty="0">
                          <a:solidFill>
                            <a:schemeClr val="dk1"/>
                          </a:solidFill>
                          <a:effectLst/>
                          <a:latin typeface="+mn-lt"/>
                          <a:ea typeface="+mn-ea"/>
                          <a:cs typeface="+mn-cs"/>
                        </a:rPr>
                        <a:t>2:00 PM EST  – Conference Center Room 14</a:t>
                      </a:r>
                    </a:p>
                    <a:p>
                      <a:pPr marL="0" marR="0" algn="ctr">
                        <a:spcBef>
                          <a:spcPts val="0"/>
                        </a:spcBef>
                        <a:spcAft>
                          <a:spcPts val="0"/>
                        </a:spcAft>
                      </a:pPr>
                      <a:r>
                        <a:rPr lang="en-US" sz="1400" kern="1200" dirty="0">
                          <a:solidFill>
                            <a:schemeClr val="dk1"/>
                          </a:solidFill>
                          <a:effectLst/>
                          <a:latin typeface="+mn-lt"/>
                          <a:ea typeface="+mn-ea"/>
                          <a:cs typeface="+mn-cs"/>
                        </a:rPr>
                        <a:t>Indiana Government Center - South Building</a:t>
                      </a:r>
                      <a:endParaRPr lang="en-US" sz="1400" kern="1200" dirty="0">
                        <a:solidFill>
                          <a:schemeClr val="dk1"/>
                        </a:solidFill>
                        <a:effectLst/>
                        <a:latin typeface="+mn-lt"/>
                        <a:ea typeface="Times New Roman" charset="0"/>
                        <a:cs typeface="Times New Roman"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2"/>
                  </a:ext>
                </a:extLst>
              </a:tr>
              <a:tr h="155659">
                <a:tc>
                  <a:txBody>
                    <a:bodyPr/>
                    <a:lstStyle/>
                    <a:p>
                      <a:pPr marL="0" marR="0">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Deadline to Submit Written Questions</a:t>
                      </a:r>
                      <a:endParaRPr lang="en-US" sz="1400" dirty="0">
                        <a:effectLst/>
                        <a:latin typeface="+mn-lt"/>
                        <a:ea typeface="Times New Roman" panose="02020603050405020304" pitchFamily="18"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March 28, 2019</a:t>
                      </a:r>
                      <a:endParaRPr lang="en-US" sz="1400" dirty="0">
                        <a:effectLst/>
                        <a:latin typeface="+mn-lt"/>
                        <a:ea typeface="Times New Roman" panose="02020603050405020304" pitchFamily="18"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3"/>
                  </a:ext>
                </a:extLst>
              </a:tr>
              <a:tr h="155659">
                <a:tc>
                  <a:txBody>
                    <a:bodyPr/>
                    <a:lstStyle/>
                    <a:p>
                      <a:pPr marL="0" marR="0">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Deadline to Submit Intent to Respond Form (optional)</a:t>
                      </a:r>
                      <a:endParaRPr lang="en-US" sz="1400" dirty="0">
                        <a:effectLst/>
                        <a:latin typeface="+mn-lt"/>
                        <a:ea typeface="Times New Roman" panose="02020603050405020304" pitchFamily="18"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March 28, 2019</a:t>
                      </a:r>
                      <a:endParaRPr lang="en-US" sz="1400" dirty="0">
                        <a:effectLst/>
                        <a:latin typeface="+mn-lt"/>
                        <a:ea typeface="Times New Roman" panose="02020603050405020304" pitchFamily="18"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4"/>
                  </a:ext>
                </a:extLst>
              </a:tr>
              <a:tr h="155659">
                <a:tc>
                  <a:txBody>
                    <a:bodyPr/>
                    <a:lstStyle/>
                    <a:p>
                      <a:pPr marL="0" marR="0">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Response to Written Questions/RFP Amendments</a:t>
                      </a:r>
                      <a:endParaRPr lang="en-US" sz="1400" dirty="0">
                        <a:effectLst/>
                        <a:latin typeface="+mn-lt"/>
                        <a:ea typeface="Times New Roman" panose="02020603050405020304" pitchFamily="18"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April 5, 2019</a:t>
                      </a:r>
                      <a:endParaRPr lang="en-US" sz="1400" dirty="0">
                        <a:effectLst/>
                        <a:latin typeface="+mn-lt"/>
                        <a:ea typeface="Times New Roman" panose="02020603050405020304" pitchFamily="18"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5"/>
                  </a:ext>
                </a:extLst>
              </a:tr>
              <a:tr h="155659">
                <a:tc>
                  <a:txBody>
                    <a:bodyPr/>
                    <a:lstStyle/>
                    <a:p>
                      <a:pPr marL="0" marR="0">
                        <a:spcBef>
                          <a:spcPts val="0"/>
                        </a:spcBef>
                        <a:spcAft>
                          <a:spcPts val="0"/>
                        </a:spcAft>
                      </a:pPr>
                      <a:r>
                        <a:rPr lang="en-US" sz="1400">
                          <a:effectLst/>
                          <a:latin typeface="+mn-lt"/>
                          <a:ea typeface="Times New Roman" panose="02020603050405020304" pitchFamily="18" charset="0"/>
                          <a:cs typeface="Calibri" panose="020F0502020204030204" pitchFamily="34" charset="0"/>
                        </a:rPr>
                        <a:t>Submission of Proposals</a:t>
                      </a:r>
                      <a:endParaRPr lang="en-US" sz="1400">
                        <a:effectLst/>
                        <a:latin typeface="+mn-lt"/>
                        <a:ea typeface="Times New Roman" panose="02020603050405020304" pitchFamily="18"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April 18, 2019</a:t>
                      </a:r>
                      <a:endParaRPr lang="en-US" sz="1400" dirty="0">
                        <a:effectLst/>
                        <a:latin typeface="+mn-lt"/>
                        <a:ea typeface="Times New Roman" panose="02020603050405020304" pitchFamily="18"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6"/>
                  </a:ext>
                </a:extLst>
              </a:tr>
              <a:tr h="457200">
                <a:tc gridSpan="2">
                  <a:txBody>
                    <a:bodyPr/>
                    <a:lstStyle/>
                    <a:p>
                      <a:pPr marL="0" marR="0" algn="ctr">
                        <a:spcBef>
                          <a:spcPts val="0"/>
                        </a:spcBef>
                        <a:spcAft>
                          <a:spcPts val="0"/>
                        </a:spcAft>
                      </a:pPr>
                      <a:r>
                        <a:rPr lang="en-US" sz="1400" b="1" dirty="0">
                          <a:effectLst/>
                          <a:latin typeface="+mn-lt"/>
                          <a:ea typeface="Times New Roman" panose="02020603050405020304" pitchFamily="18" charset="0"/>
                          <a:cs typeface="Calibri" panose="020F0502020204030204" pitchFamily="34" charset="0"/>
                        </a:rPr>
                        <a:t>The dates for the following activities are target dates only.  These activities may be completed earlier or later than the date shown.</a:t>
                      </a:r>
                      <a:endParaRPr lang="en-US" sz="1400" dirty="0">
                        <a:effectLst/>
                        <a:latin typeface="+mn-lt"/>
                        <a:ea typeface="Times New Roman" panose="02020603050405020304" pitchFamily="18"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extLst>
                  <a:ext uri="{0D108BD9-81ED-4DB2-BD59-A6C34878D82A}">
                    <a16:rowId xmlns:a16="http://schemas.microsoft.com/office/drawing/2014/main" xmlns="" val="10007"/>
                  </a:ext>
                </a:extLst>
              </a:tr>
              <a:tr h="155659">
                <a:tc>
                  <a:txBody>
                    <a:bodyPr/>
                    <a:lstStyle/>
                    <a:p>
                      <a:pPr marL="0" marR="0">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Proposal Evaluation</a:t>
                      </a:r>
                      <a:endParaRPr lang="en-US" sz="1400" dirty="0">
                        <a:effectLst/>
                        <a:latin typeface="+mn-lt"/>
                        <a:ea typeface="Times New Roman" panose="02020603050405020304" pitchFamily="18"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April/May 2019</a:t>
                      </a:r>
                      <a:endParaRPr lang="en-US" sz="1400" dirty="0">
                        <a:effectLst/>
                        <a:latin typeface="+mn-lt"/>
                        <a:ea typeface="Times New Roman" panose="02020603050405020304" pitchFamily="18" charset="0"/>
                        <a:cs typeface="Times New Roman" panose="02020603050405020304" pitchFamily="18"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8"/>
                  </a:ext>
                </a:extLst>
              </a:tr>
              <a:tr h="155659">
                <a:tc>
                  <a:txBody>
                    <a:bodyPr/>
                    <a:lstStyle/>
                    <a:p>
                      <a:pPr marL="0" marR="0">
                        <a:spcBef>
                          <a:spcPts val="0"/>
                        </a:spcBef>
                        <a:spcAft>
                          <a:spcPts val="0"/>
                        </a:spcAft>
                      </a:pPr>
                      <a:r>
                        <a:rPr lang="en-US" sz="1400">
                          <a:effectLst/>
                          <a:latin typeface="+mn-lt"/>
                          <a:ea typeface="Times New Roman" panose="02020603050405020304" pitchFamily="18" charset="0"/>
                          <a:cs typeface="Calibri" panose="020F0502020204030204" pitchFamily="34" charset="0"/>
                        </a:rPr>
                        <a:t>Proposal Discussions/Clarifications (if necessary)</a:t>
                      </a:r>
                      <a:endParaRPr lang="en-US" sz="1400">
                        <a:effectLst/>
                        <a:latin typeface="+mn-lt"/>
                        <a:ea typeface="Times New Roman" panose="02020603050405020304" pitchFamily="18"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May/June 2019</a:t>
                      </a:r>
                      <a:endParaRPr lang="en-US" sz="1400" dirty="0">
                        <a:effectLst/>
                        <a:latin typeface="+mn-lt"/>
                        <a:ea typeface="Times New Roman" panose="02020603050405020304" pitchFamily="18" charset="0"/>
                        <a:cs typeface="Times New Roman" panose="02020603050405020304" pitchFamily="18"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9"/>
                  </a:ext>
                </a:extLst>
              </a:tr>
              <a:tr h="155659">
                <a:tc>
                  <a:txBody>
                    <a:bodyPr/>
                    <a:lstStyle/>
                    <a:p>
                      <a:pPr marL="0" marR="0">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Oral Presentations (if necessary)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June 2019</a:t>
                      </a:r>
                      <a:endParaRPr lang="en-US" sz="1400" dirty="0">
                        <a:effectLst/>
                        <a:latin typeface="+mn-lt"/>
                        <a:ea typeface="Times New Roman" panose="02020603050405020304" pitchFamily="18" charset="0"/>
                        <a:cs typeface="Times New Roman" panose="02020603050405020304" pitchFamily="18"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2491195404"/>
                  </a:ext>
                </a:extLst>
              </a:tr>
              <a:tr h="155659">
                <a:tc>
                  <a:txBody>
                    <a:bodyPr/>
                    <a:lstStyle/>
                    <a:p>
                      <a:pPr marL="0" marR="0">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Best and Final Offers (if necessary)</a:t>
                      </a:r>
                      <a:endParaRPr lang="en-US" sz="1400" dirty="0">
                        <a:effectLst/>
                        <a:latin typeface="+mn-lt"/>
                        <a:ea typeface="Times New Roman" panose="02020603050405020304" pitchFamily="18"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June 2019</a:t>
                      </a:r>
                      <a:endParaRPr lang="en-US" sz="1400" dirty="0">
                        <a:effectLst/>
                        <a:latin typeface="+mn-lt"/>
                        <a:ea typeface="Times New Roman" panose="02020603050405020304" pitchFamily="18" charset="0"/>
                        <a:cs typeface="Times New Roman" panose="02020603050405020304" pitchFamily="18"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10"/>
                  </a:ext>
                </a:extLst>
              </a:tr>
              <a:tr h="155659">
                <a:tc>
                  <a:txBody>
                    <a:bodyPr/>
                    <a:lstStyle/>
                    <a:p>
                      <a:pPr marL="0" marR="0">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RFP Award Recommendation</a:t>
                      </a:r>
                      <a:endParaRPr lang="en-US" sz="1400" dirty="0">
                        <a:effectLst/>
                        <a:latin typeface="+mn-lt"/>
                        <a:ea typeface="Times New Roman" panose="02020603050405020304" pitchFamily="18" charset="0"/>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June 2019</a:t>
                      </a:r>
                      <a:endParaRPr lang="en-US" sz="1400" dirty="0">
                        <a:effectLst/>
                        <a:latin typeface="+mn-lt"/>
                        <a:ea typeface="Times New Roman" panose="02020603050405020304" pitchFamily="18" charset="0"/>
                        <a:cs typeface="Times New Roman" panose="02020603050405020304" pitchFamily="18"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11"/>
                  </a:ext>
                </a:extLst>
              </a:tr>
            </a:tbl>
          </a:graphicData>
        </a:graphic>
      </p:graphicFrame>
      <p:sp>
        <p:nvSpPr>
          <p:cNvPr id="7" name="TextBox 6">
            <a:extLst>
              <a:ext uri="{FF2B5EF4-FFF2-40B4-BE49-F238E27FC236}">
                <a16:creationId xmlns:a16="http://schemas.microsoft.com/office/drawing/2014/main" xmlns="" id="{ED696643-C7EA-4D6F-8C04-03884DA00AF2}"/>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extLst>
      <p:ext uri="{BB962C8B-B14F-4D97-AF65-F5344CB8AC3E}">
        <p14:creationId xmlns:p14="http://schemas.microsoft.com/office/powerpoint/2010/main" val="3293946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D6EE20A3-7102-41C0-AB06-2630A6227D06}"/>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
        <p:nvSpPr>
          <p:cNvPr id="10" name="TextBox 9">
            <a:extLst>
              <a:ext uri="{FF2B5EF4-FFF2-40B4-BE49-F238E27FC236}">
                <a16:creationId xmlns:a16="http://schemas.microsoft.com/office/drawing/2014/main" xmlns="" id="{DD081633-9459-406B-85B9-F20FE6F28BD9}"/>
              </a:ext>
            </a:extLst>
          </p:cNvPr>
          <p:cNvSpPr txBox="1"/>
          <p:nvPr/>
        </p:nvSpPr>
        <p:spPr>
          <a:xfrm>
            <a:off x="304800" y="1295400"/>
            <a:ext cx="8534400" cy="4478149"/>
          </a:xfrm>
          <a:prstGeom prst="rect">
            <a:avLst/>
          </a:prstGeom>
          <a:noFill/>
        </p:spPr>
        <p:txBody>
          <a:bodyPr wrap="square" rtlCol="0">
            <a:spAutoFit/>
          </a:bodyPr>
          <a:lstStyle/>
          <a:p>
            <a:r>
              <a:rPr lang="en-US" sz="1900" dirty="0">
                <a:solidFill>
                  <a:srgbClr val="000000"/>
                </a:solidFill>
                <a:ea typeface="ＭＳ Ｐゴシック" charset="-128"/>
                <a:cs typeface="ＭＳ Ｐゴシック"/>
              </a:rPr>
              <a:t>The Indiana LTC Ombudsman Program is a federal and State funded program that provides advocacy and related services for residents of LTC facilities.</a:t>
            </a:r>
          </a:p>
          <a:p>
            <a:r>
              <a:rPr lang="en-US" sz="1900" dirty="0">
                <a:solidFill>
                  <a:srgbClr val="000000"/>
                </a:solidFill>
                <a:ea typeface="ＭＳ Ｐゴシック" charset="-128"/>
                <a:cs typeface="ＭＳ Ｐゴシック"/>
              </a:rPr>
              <a:t>The mission of the LTC Ombudsman Program is to improve the quality of life and care for residents of LTC facilities.</a:t>
            </a:r>
          </a:p>
          <a:p>
            <a:endParaRPr lang="en-US" sz="1900" dirty="0">
              <a:solidFill>
                <a:srgbClr val="000000"/>
              </a:solidFill>
              <a:ea typeface="ＭＳ Ｐゴシック" charset="-128"/>
              <a:cs typeface="ＭＳ Ｐゴシック"/>
            </a:endParaRPr>
          </a:p>
          <a:p>
            <a:r>
              <a:rPr lang="en-US" sz="1900" dirty="0">
                <a:solidFill>
                  <a:srgbClr val="000000"/>
                </a:solidFill>
                <a:ea typeface="ＭＳ Ｐゴシック" charset="-128"/>
                <a:cs typeface="ＭＳ Ｐゴシック"/>
              </a:rPr>
              <a:t>Recently, the LTC Ombudsman Program has been dealing with two major challenges: growth in the number of residential care facilities and staffing concerns. As part of a solution to address these challenges, the LTC Ombudsman Program is undergoing a transition from provision of services by local Area Agencies on Aging (AAA) to a single Contractor. This Contractor will staff and manage all local LTC Ombudsmen in the state, while communicating with and adhering to the guidance of the State Long Term Care Ombudsman (SLTCO).</a:t>
            </a:r>
          </a:p>
          <a:p>
            <a:endParaRPr lang="en-US" sz="1900" dirty="0">
              <a:solidFill>
                <a:srgbClr val="000000"/>
              </a:solidFill>
              <a:ea typeface="ＭＳ Ｐゴシック" charset="-128"/>
              <a:cs typeface="ＭＳ Ｐゴシック"/>
            </a:endParaRPr>
          </a:p>
          <a:p>
            <a:r>
              <a:rPr lang="en-US" sz="1900" dirty="0"/>
              <a:t>Please see Scope of Work (Attachment H) for additional information.</a:t>
            </a:r>
          </a:p>
          <a:p>
            <a:endParaRPr lang="en-US" sz="1900" dirty="0"/>
          </a:p>
        </p:txBody>
      </p:sp>
      <p:sp>
        <p:nvSpPr>
          <p:cNvPr id="11" name="Rectangle 2">
            <a:extLst>
              <a:ext uri="{FF2B5EF4-FFF2-40B4-BE49-F238E27FC236}">
                <a16:creationId xmlns:a16="http://schemas.microsoft.com/office/drawing/2014/main" xmlns="" id="{17D0DE35-0239-41D2-850B-D38104029276}"/>
              </a:ext>
            </a:extLst>
          </p:cNvPr>
          <p:cNvSpPr>
            <a:spLocks noGrp="1" noChangeArrowheads="1"/>
          </p:cNvSpPr>
          <p:nvPr>
            <p:ph type="title"/>
          </p:nvPr>
        </p:nvSpPr>
        <p:spPr>
          <a:xfrm>
            <a:off x="419100" y="152400"/>
            <a:ext cx="8229600" cy="1143000"/>
          </a:xfrm>
        </p:spPr>
        <p:txBody>
          <a:bodyPr/>
          <a:lstStyle/>
          <a:p>
            <a:r>
              <a:rPr lang="en-US" b="1" dirty="0"/>
              <a:t>Background</a:t>
            </a:r>
          </a:p>
        </p:txBody>
      </p:sp>
    </p:spTree>
    <p:extLst>
      <p:ext uri="{BB962C8B-B14F-4D97-AF65-F5344CB8AC3E}">
        <p14:creationId xmlns:p14="http://schemas.microsoft.com/office/powerpoint/2010/main" val="124150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D6EE20A3-7102-41C0-AB06-2630A6227D06}"/>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
        <p:nvSpPr>
          <p:cNvPr id="9" name="TextBox 8">
            <a:extLst>
              <a:ext uri="{FF2B5EF4-FFF2-40B4-BE49-F238E27FC236}">
                <a16:creationId xmlns:a16="http://schemas.microsoft.com/office/drawing/2014/main" xmlns="" id="{C66C44ED-E5F0-439F-99BD-80A860464FEE}"/>
              </a:ext>
            </a:extLst>
          </p:cNvPr>
          <p:cNvSpPr txBox="1"/>
          <p:nvPr/>
        </p:nvSpPr>
        <p:spPr>
          <a:xfrm>
            <a:off x="304800" y="1017611"/>
            <a:ext cx="8534400" cy="4693593"/>
          </a:xfrm>
          <a:prstGeom prst="rect">
            <a:avLst/>
          </a:prstGeom>
          <a:noFill/>
        </p:spPr>
        <p:txBody>
          <a:bodyPr wrap="square" rtlCol="0">
            <a:spAutoFit/>
          </a:bodyPr>
          <a:lstStyle/>
          <a:p>
            <a:pPr>
              <a:spcAft>
                <a:spcPts val="600"/>
              </a:spcAft>
            </a:pPr>
            <a:r>
              <a:rPr lang="en-US" sz="1900" dirty="0"/>
              <a:t>The chosen vendor will deliver LTC Ombudsman services as required, while also addressing the major concerns of the current program. The vendor’s responsibilities, at a high level, involve staffing, organizing, and supervising all local LTC Ombudsmen and ensuring each local LTC Ombudsman conducts their duties as required. The vendor will also be responsible for reporting all local LTC Ombudsman data into State approved software. </a:t>
            </a:r>
          </a:p>
          <a:p>
            <a:pPr>
              <a:spcAft>
                <a:spcPts val="600"/>
              </a:spcAft>
            </a:pPr>
            <a:endParaRPr lang="en-US" sz="1900" dirty="0"/>
          </a:p>
          <a:p>
            <a:pPr>
              <a:spcAft>
                <a:spcPts val="600"/>
              </a:spcAft>
            </a:pPr>
            <a:r>
              <a:rPr lang="en-US" sz="1900" dirty="0"/>
              <a:t>In order to be chosen as the State’s LTC Ombudsman Program Services vendor, a Respondent must meet the eligibility requirements listed in the Scope of Work, including, but not limited to, being a non-profit organization and having at least two (2) years of experience providing similar services to the State’s LTC Ombudsman Program’s target population.</a:t>
            </a:r>
            <a:br>
              <a:rPr lang="en-US" sz="1900" dirty="0"/>
            </a:br>
            <a:endParaRPr lang="en-US" sz="1900" dirty="0"/>
          </a:p>
          <a:p>
            <a:r>
              <a:rPr lang="en-US" sz="1900" dirty="0"/>
              <a:t>Please see Scope of Work (Attachment H) for additional information.</a:t>
            </a:r>
          </a:p>
          <a:p>
            <a:endParaRPr lang="en-US" dirty="0"/>
          </a:p>
        </p:txBody>
      </p:sp>
      <p:sp>
        <p:nvSpPr>
          <p:cNvPr id="12" name="Rectangle 2">
            <a:extLst>
              <a:ext uri="{FF2B5EF4-FFF2-40B4-BE49-F238E27FC236}">
                <a16:creationId xmlns:a16="http://schemas.microsoft.com/office/drawing/2014/main" xmlns="" id="{83E92A7A-DD0B-49C2-BF6F-6C5CAF3EF7FC}"/>
              </a:ext>
            </a:extLst>
          </p:cNvPr>
          <p:cNvSpPr>
            <a:spLocks noGrp="1" noChangeArrowheads="1"/>
          </p:cNvSpPr>
          <p:nvPr>
            <p:ph type="title"/>
          </p:nvPr>
        </p:nvSpPr>
        <p:spPr>
          <a:xfrm>
            <a:off x="419100" y="0"/>
            <a:ext cx="8229600" cy="1143000"/>
          </a:xfrm>
        </p:spPr>
        <p:txBody>
          <a:bodyPr/>
          <a:lstStyle/>
          <a:p>
            <a:pPr eaLnBrk="1" hangingPunct="1"/>
            <a:r>
              <a:rPr lang="en-US" b="1" dirty="0"/>
              <a:t>Scope of Work</a:t>
            </a:r>
          </a:p>
        </p:txBody>
      </p:sp>
    </p:spTree>
    <p:extLst>
      <p:ext uri="{BB962C8B-B14F-4D97-AF65-F5344CB8AC3E}">
        <p14:creationId xmlns:p14="http://schemas.microsoft.com/office/powerpoint/2010/main" val="3135100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A-logobluecenter.gif"/>
          <p:cNvPicPr>
            <a:picLocks noChangeAspect="1"/>
          </p:cNvPicPr>
          <p:nvPr/>
        </p:nvPicPr>
        <p:blipFill>
          <a:blip r:embed="rId2" cstate="print"/>
          <a:srcRect/>
          <a:stretch>
            <a:fillRect/>
          </a:stretch>
        </p:blipFill>
        <p:spPr bwMode="auto">
          <a:xfrm>
            <a:off x="7467600" y="5334000"/>
            <a:ext cx="1300163" cy="1414463"/>
          </a:xfrm>
          <a:prstGeom prst="rect">
            <a:avLst/>
          </a:prstGeom>
          <a:noFill/>
          <a:ln w="9525">
            <a:noFill/>
            <a:miter lim="800000"/>
            <a:headEnd/>
            <a:tailEnd/>
          </a:ln>
        </p:spPr>
      </p:pic>
      <p:sp>
        <p:nvSpPr>
          <p:cNvPr id="6" name="Rectangle 2"/>
          <p:cNvSpPr>
            <a:spLocks noGrp="1" noChangeArrowheads="1"/>
          </p:cNvSpPr>
          <p:nvPr>
            <p:ph type="title"/>
          </p:nvPr>
        </p:nvSpPr>
        <p:spPr>
          <a:xfrm>
            <a:off x="457200" y="274638"/>
            <a:ext cx="8229600" cy="1143000"/>
          </a:xfrm>
        </p:spPr>
        <p:txBody>
          <a:bodyPr/>
          <a:lstStyle/>
          <a:p>
            <a:pPr eaLnBrk="1" hangingPunct="1"/>
            <a:r>
              <a:rPr lang="en-US" b="1" dirty="0"/>
              <a:t>Business Proposal</a:t>
            </a:r>
            <a:br>
              <a:rPr lang="en-US" b="1" dirty="0"/>
            </a:br>
            <a:r>
              <a:rPr lang="en-US" sz="2400" dirty="0"/>
              <a:t>(Attachment E)</a:t>
            </a:r>
            <a:endParaRPr lang="en-US" dirty="0"/>
          </a:p>
        </p:txBody>
      </p:sp>
      <p:sp>
        <p:nvSpPr>
          <p:cNvPr id="7" name="Rectangle 3"/>
          <p:cNvSpPr>
            <a:spLocks noGrp="1" noChangeArrowheads="1"/>
          </p:cNvSpPr>
          <p:nvPr>
            <p:ph idx="1"/>
          </p:nvPr>
        </p:nvSpPr>
        <p:spPr>
          <a:xfrm>
            <a:off x="457200" y="1600201"/>
            <a:ext cx="8229600" cy="4114800"/>
          </a:xfrm>
        </p:spPr>
        <p:txBody>
          <a:bodyPr>
            <a:normAutofit fontScale="85000" lnSpcReduction="20000"/>
          </a:bodyPr>
          <a:lstStyle/>
          <a:p>
            <a:pPr eaLnBrk="1" hangingPunct="1">
              <a:lnSpc>
                <a:spcPct val="80000"/>
              </a:lnSpc>
            </a:pPr>
            <a:r>
              <a:rPr lang="en-US" sz="2400" b="1" dirty="0">
                <a:latin typeface="+mj-lt"/>
              </a:rPr>
              <a:t>Company Financial Information (Section 2.3.3)</a:t>
            </a:r>
          </a:p>
          <a:p>
            <a:pPr lvl="1" eaLnBrk="1" hangingPunct="1">
              <a:spcBef>
                <a:spcPts val="600"/>
              </a:spcBef>
            </a:pPr>
            <a:r>
              <a:rPr lang="en-US" sz="2000" dirty="0">
                <a:latin typeface="+mj-lt"/>
              </a:rPr>
              <a:t>Confidential information must be kept separate from the proposal in the electronic copies.  IDOA recommends sending a “public” file that has the confidential information redacted (may be in PDF format) and a “final” file that includes all required information (must be in format provided).</a:t>
            </a:r>
          </a:p>
          <a:p>
            <a:pPr lvl="1" eaLnBrk="1" hangingPunct="1">
              <a:lnSpc>
                <a:spcPct val="80000"/>
              </a:lnSpc>
            </a:pPr>
            <a:endParaRPr lang="en-US" sz="2000" dirty="0">
              <a:latin typeface="+mj-lt"/>
            </a:endParaRPr>
          </a:p>
          <a:p>
            <a:pPr eaLnBrk="1" hangingPunct="1">
              <a:lnSpc>
                <a:spcPct val="80000"/>
              </a:lnSpc>
            </a:pPr>
            <a:r>
              <a:rPr lang="en-US" sz="2400" b="1" dirty="0">
                <a:latin typeface="+mj-lt"/>
              </a:rPr>
              <a:t>Contract Terms (Section 2.3.5)</a:t>
            </a:r>
          </a:p>
          <a:p>
            <a:pPr lvl="1" eaLnBrk="1" hangingPunct="1">
              <a:spcBef>
                <a:spcPts val="600"/>
              </a:spcBef>
            </a:pPr>
            <a:r>
              <a:rPr lang="en-US" sz="2000" dirty="0">
                <a:latin typeface="+mj-lt"/>
              </a:rPr>
              <a:t>Respondents should review sample State contract and note exceptions to State mandatory and non-mandatory clauses in Business Proposal and Transmittal Letter.</a:t>
            </a:r>
          </a:p>
          <a:p>
            <a:pPr lvl="1" eaLnBrk="1" hangingPunct="1">
              <a:lnSpc>
                <a:spcPct val="80000"/>
              </a:lnSpc>
            </a:pPr>
            <a:endParaRPr lang="en-US" sz="2000" dirty="0">
              <a:latin typeface="+mj-lt"/>
            </a:endParaRPr>
          </a:p>
          <a:p>
            <a:pPr>
              <a:spcBef>
                <a:spcPts val="600"/>
              </a:spcBef>
            </a:pPr>
            <a:r>
              <a:rPr lang="en-US" sz="2400" b="1" dirty="0"/>
              <a:t>References (2.3.6)</a:t>
            </a:r>
          </a:p>
          <a:p>
            <a:pPr lvl="1">
              <a:spcBef>
                <a:spcPts val="600"/>
              </a:spcBef>
            </a:pPr>
            <a:r>
              <a:rPr lang="en-US" sz="2000" dirty="0"/>
              <a:t>Respondents must have at least three (3) references for whom the Respondent has provided products and/or services that are the same or similar to those products and/or services requested in this RFP. At least two (2) references must be from governmental clients for which the Respondent has provided LTC Ombudsman or similar resolution, advocacy, and care delivery services. </a:t>
            </a:r>
          </a:p>
        </p:txBody>
      </p:sp>
      <p:sp>
        <p:nvSpPr>
          <p:cNvPr id="8" name="TextBox 7">
            <a:extLst>
              <a:ext uri="{FF2B5EF4-FFF2-40B4-BE49-F238E27FC236}">
                <a16:creationId xmlns:a16="http://schemas.microsoft.com/office/drawing/2014/main" xmlns="" id="{D6EE20A3-7102-41C0-AB06-2630A6227D06}"/>
              </a:ext>
            </a:extLst>
          </p:cNvPr>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0000FF"/>
                </a:solidFill>
                <a:effectLst>
                  <a:innerShdw blurRad="330200">
                    <a:schemeClr val="tx2">
                      <a:alpha val="55000"/>
                    </a:schemeClr>
                  </a:innerShdw>
                </a:effectLst>
                <a:latin typeface="+mn-lt"/>
                <a:cs typeface="+mn-cs"/>
              </a:rPr>
              <a:t>Indiana Department of Administration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2541</Words>
  <Application>Microsoft Office PowerPoint</Application>
  <PresentationFormat>On-screen Show (4:3)</PresentationFormat>
  <Paragraphs>386</Paragraphs>
  <Slides>39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Arial</vt:lpstr>
      <vt:lpstr>Calibri</vt:lpstr>
      <vt:lpstr>Courier</vt:lpstr>
      <vt:lpstr>Garamond</vt:lpstr>
      <vt:lpstr>Times New Roman</vt:lpstr>
      <vt:lpstr>Office Theme</vt:lpstr>
      <vt:lpstr>Request for Proposal 19-095  Long Term Care (LTC) Ombudsman Services  Indiana Department of Administration On Behalf Of The Indiana Family and Social Services Administration  Pre-Proposal Conference  March 27, 2019   Teresa Deaton Reese IDOA/Procurement Division</vt:lpstr>
      <vt:lpstr>Agenda</vt:lpstr>
      <vt:lpstr>General Information</vt:lpstr>
      <vt:lpstr>Purpose of the RFP</vt:lpstr>
      <vt:lpstr>Term of Contract</vt:lpstr>
      <vt:lpstr>Key Dates</vt:lpstr>
      <vt:lpstr>Background</vt:lpstr>
      <vt:lpstr>Scope of Work</vt:lpstr>
      <vt:lpstr>Business Proposal (Attachment E)</vt:lpstr>
      <vt:lpstr>Technical Proposal (Attachment F)</vt:lpstr>
      <vt:lpstr>Technical Proposal Supplement (Attachment G)</vt:lpstr>
      <vt:lpstr>Technical Proposal Supplement (Cont.) (Attachment G)</vt:lpstr>
      <vt:lpstr>Technical Proposal Supplement (Cont.) (Attachment G)</vt:lpstr>
      <vt:lpstr>Technical Proposal Supplement (Cont.) (Attachment G)</vt:lpstr>
      <vt:lpstr>Technical Proposal Supplement (Cont.) (Attachment G)</vt:lpstr>
      <vt:lpstr>Proposal Preparation</vt:lpstr>
      <vt:lpstr>Proposal Preparation</vt:lpstr>
      <vt:lpstr>Proposal Preparation</vt:lpstr>
      <vt:lpstr>Evaluation Criteria</vt:lpstr>
      <vt:lpstr>Minority and Women’s Business Enterprises</vt:lpstr>
      <vt:lpstr>Minority and Women’s Business Enterprises</vt:lpstr>
      <vt:lpstr>PowerPoint Presentation</vt:lpstr>
      <vt:lpstr>Minority and Women’s Business Enterprises</vt:lpstr>
      <vt:lpstr>Minority and Women’s Business Enterprises</vt:lpstr>
      <vt:lpstr>PowerPoint Presentation</vt:lpstr>
      <vt:lpstr>Minority and Women’s Business Enterprises</vt:lpstr>
      <vt:lpstr>Minority and Women’s Business Enterprises</vt:lpstr>
      <vt:lpstr>Indiana Veteran Owned Small Business</vt:lpstr>
      <vt:lpstr>PowerPoint Presentation</vt:lpstr>
      <vt:lpstr>Indiana Veteran Owned Small Business</vt:lpstr>
      <vt:lpstr>Indiana Veteran Owned Small Business</vt:lpstr>
      <vt:lpstr>PowerPoint Presentation</vt:lpstr>
      <vt:lpstr>Indiana Veteran Business Enterprise</vt:lpstr>
      <vt:lpstr>Indiana Veteran Owned Small Business</vt:lpstr>
      <vt:lpstr>IDOA Subcontractor Scoring</vt:lpstr>
      <vt:lpstr>Subcontractor Compliance</vt:lpstr>
      <vt:lpstr>Additional Information</vt:lpstr>
      <vt:lpstr>PowerPoint Presentation</vt:lpstr>
      <vt:lpstr>PowerPoint Presentation</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jhelmer</dc:creator>
  <cp:lastModifiedBy>Deaton, Teresa</cp:lastModifiedBy>
  <cp:revision>323</cp:revision>
  <cp:lastPrinted>2015-12-01T16:43:27Z</cp:lastPrinted>
  <dcterms:created xsi:type="dcterms:W3CDTF">2013-01-16T19:20:36Z</dcterms:created>
  <dcterms:modified xsi:type="dcterms:W3CDTF">2019-03-26T12:31:59Z</dcterms:modified>
</cp:coreProperties>
</file>