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3" r:id="rId3"/>
    <p:sldId id="257" r:id="rId4"/>
    <p:sldId id="262" r:id="rId5"/>
    <p:sldId id="261" r:id="rId6"/>
    <p:sldId id="260" r:id="rId7"/>
    <p:sldId id="286" r:id="rId8"/>
    <p:sldId id="259" r:id="rId9"/>
    <p:sldId id="258" r:id="rId10"/>
    <p:sldId id="268" r:id="rId11"/>
    <p:sldId id="287" r:id="rId12"/>
    <p:sldId id="266" r:id="rId13"/>
    <p:sldId id="265" r:id="rId14"/>
    <p:sldId id="332" r:id="rId15"/>
    <p:sldId id="333" r:id="rId16"/>
    <p:sldId id="334" r:id="rId17"/>
    <p:sldId id="335" r:id="rId18"/>
    <p:sldId id="336" r:id="rId19"/>
    <p:sldId id="337" r:id="rId20"/>
    <p:sldId id="338" r:id="rId21"/>
    <p:sldId id="339" r:id="rId22"/>
    <p:sldId id="331" r:id="rId23"/>
    <p:sldId id="330" r:id="rId24"/>
    <p:sldId id="271" r:id="rId25"/>
    <p:sldId id="270" r:id="rId26"/>
    <p:sldId id="269" r:id="rId27"/>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3/11/2019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17</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18</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3/11/2019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3/11/2019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3/11/2019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3/11/2019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3/11/2019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3/11/2019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3/11/2019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www.in.gov/idoa/mwbe/payaudit.htm"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1013611"/>
            <a:ext cx="7772400" cy="4031873"/>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a:t>
            </a:r>
            <a:r>
              <a:rPr lang="en-US" sz="2400" b="1" dirty="0" smtClean="0">
                <a:latin typeface="Garamond" pitchFamily="18" charset="0"/>
                <a:cs typeface="Times New Roman" pitchFamily="18" charset="0"/>
              </a:rPr>
              <a:t>Of</a:t>
            </a: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Department of Child Services</a:t>
            </a:r>
            <a:r>
              <a:rPr lang="en-US" sz="2400" b="1" dirty="0" smtClean="0">
                <a:latin typeface="Garamond" pitchFamily="18" charset="0"/>
                <a:cs typeface="Times New Roman" pitchFamily="18" charset="0"/>
              </a:rPr>
              <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Proposal </a:t>
            </a:r>
            <a:r>
              <a:rPr lang="en-US" sz="2000" b="1" dirty="0" smtClean="0">
                <a:latin typeface="Garamond" pitchFamily="18" charset="0"/>
                <a:cs typeface="Times New Roman" pitchFamily="18" charset="0"/>
              </a:rPr>
              <a:t>19-091</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latin typeface="Garamond" pitchFamily="18" charset="0"/>
                <a:cs typeface="Times New Roman" pitchFamily="18" charset="0"/>
              </a:rPr>
              <a:t>Drug Testing Supplies and Random Drug Testing Services</a:t>
            </a:r>
            <a:r>
              <a:rPr lang="en-US" sz="2000" b="1" dirty="0" smtClean="0">
                <a:latin typeface="Garamond" pitchFamily="18" charset="0"/>
                <a:cs typeface="Times New Roman" pitchFamily="18" charset="0"/>
              </a:rPr>
              <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March 12, </a:t>
            </a:r>
            <a:r>
              <a:rPr lang="en-US" sz="2000" dirty="0" smtClean="0">
                <a:latin typeface="Garamond" pitchFamily="18" charset="0"/>
                <a:cs typeface="Times New Roman" pitchFamily="18" charset="0"/>
              </a:rPr>
              <a:t>2019</a:t>
            </a:r>
            <a:r>
              <a:rPr lang="en-US" sz="2000" dirty="0">
                <a:latin typeface="Garamond" pitchFamily="18" charset="0"/>
                <a:cs typeface="Times New Roman" pitchFamily="18" charset="0"/>
              </a:rPr>
              <a:t> </a:t>
            </a:r>
            <a:r>
              <a:rPr lang="en-US" sz="2000" dirty="0" smtClean="0">
                <a:latin typeface="Garamond" pitchFamily="18" charset="0"/>
                <a:cs typeface="Times New Roman" pitchFamily="18" charset="0"/>
              </a:rPr>
              <a:t>@</a:t>
            </a:r>
            <a:r>
              <a:rPr lang="en-US" sz="2000" dirty="0" smtClean="0">
                <a:latin typeface="Garamond" pitchFamily="18" charset="0"/>
                <a:cs typeface="Times New Roman" pitchFamily="18" charset="0"/>
              </a:rPr>
              <a:t>2 </a:t>
            </a:r>
            <a:r>
              <a:rPr lang="en-US" sz="2000" dirty="0" smtClean="0">
                <a:latin typeface="Garamond" pitchFamily="18" charset="0"/>
                <a:cs typeface="Times New Roman" pitchFamily="18" charset="0"/>
              </a:rPr>
              <a:t>:30 </a:t>
            </a:r>
            <a:r>
              <a:rPr lang="en-US" sz="2000" dirty="0">
                <a:latin typeface="Garamond" pitchFamily="18" charset="0"/>
                <a:cs typeface="Times New Roman" pitchFamily="18" charset="0"/>
              </a:rPr>
              <a:t>P</a:t>
            </a:r>
            <a:r>
              <a:rPr lang="en-US" sz="2000" dirty="0" smtClean="0">
                <a:latin typeface="Garamond" pitchFamily="18" charset="0"/>
                <a:cs typeface="Times New Roman" pitchFamily="18" charset="0"/>
              </a:rPr>
              <a:t>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a16="http://schemas.microsoft.com/office/drawing/2014/main" xmlns=""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85000" lnSpcReduction="20000"/>
          </a:bodyPr>
          <a:lstStyle/>
          <a:p>
            <a:pPr marL="0" indent="0">
              <a:spcAft>
                <a:spcPts val="1200"/>
              </a:spcAft>
              <a:buNone/>
            </a:pPr>
            <a:r>
              <a:rPr lang="en-US" sz="2900" dirty="0"/>
              <a:t>Please complete the template provided for the Cost Proposal by populating ONLY the yellow shaded cells. </a:t>
            </a:r>
            <a:endParaRPr lang="en-US" sz="2900" dirty="0" smtClean="0"/>
          </a:p>
          <a:p>
            <a:pPr marL="0" indent="0">
              <a:buNone/>
            </a:pPr>
            <a:r>
              <a:rPr lang="en-US" sz="2800" dirty="0"/>
              <a:t>Price</a:t>
            </a:r>
            <a:endParaRPr lang="en-US" sz="2800" b="1" dirty="0"/>
          </a:p>
          <a:p>
            <a:pPr marL="0" indent="0">
              <a:buNone/>
            </a:pPr>
            <a:r>
              <a:rPr lang="en-US" sz="2800" b="1" dirty="0" smtClean="0"/>
              <a:t>30</a:t>
            </a:r>
            <a:r>
              <a:rPr lang="en-US" sz="2800" dirty="0" smtClean="0"/>
              <a:t> </a:t>
            </a:r>
            <a:r>
              <a:rPr lang="en-US" sz="2800" dirty="0"/>
              <a:t>available points</a:t>
            </a:r>
          </a:p>
          <a:p>
            <a:pPr marL="0" indent="0">
              <a:buNone/>
            </a:pPr>
            <a:r>
              <a:rPr lang="en-US" sz="2800" dirty="0"/>
              <a:t> </a:t>
            </a:r>
          </a:p>
          <a:p>
            <a:pPr marL="0" indent="0">
              <a:buNone/>
            </a:pPr>
            <a:r>
              <a:rPr lang="en-US" sz="2800" dirty="0"/>
              <a:t>Cost scores will then be normalized to one another, based on the lowest cost proposal evaluated.  The lowest cost proposal receives a total of </a:t>
            </a:r>
            <a:r>
              <a:rPr lang="en-US" sz="2800" dirty="0" smtClean="0"/>
              <a:t>30 </a:t>
            </a:r>
            <a:r>
              <a:rPr lang="en-US" sz="2800" dirty="0"/>
              <a:t>points.  The normalization formula is as follows:</a:t>
            </a:r>
          </a:p>
          <a:p>
            <a:endParaRPr lang="en-US" sz="2800" dirty="0"/>
          </a:p>
          <a:p>
            <a:pPr marL="0" lvl="0" indent="0">
              <a:buNone/>
            </a:pPr>
            <a:r>
              <a:rPr lang="en-US" sz="2800" i="1" dirty="0"/>
              <a:t>Respondent’s Cost Score = (Lowest Cost Proposal / Total Cost of Proposal) X </a:t>
            </a:r>
            <a:r>
              <a:rPr lang="en-US" sz="2800" i="1" dirty="0" smtClean="0"/>
              <a:t>30</a:t>
            </a:r>
            <a:r>
              <a:rPr lang="en-US" sz="2800" dirty="0" smtClean="0"/>
              <a:t> </a:t>
            </a:r>
            <a:endParaRPr lang="en-US" sz="2800" dirty="0"/>
          </a:p>
          <a:p>
            <a:pPr>
              <a:spcAft>
                <a:spcPts val="1200"/>
              </a:spcAft>
            </a:pPr>
            <a:endParaRPr lang="en-US" sz="2900" dirty="0"/>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C)</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E1D89510-3D3A-40A7-B366-38221B5DC3FD}"/>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a:t>
            </a:r>
            <a:r>
              <a:rPr lang="en-US" sz="2800" dirty="0" smtClean="0">
                <a:latin typeface="Garamond" pitchFamily="18" charset="0"/>
              </a:rPr>
              <a:t>C </a:t>
            </a:r>
            <a:r>
              <a:rPr lang="en-US" sz="2800" dirty="0">
                <a:latin typeface="Garamond" pitchFamily="18" charset="0"/>
              </a:rPr>
              <a:t>(Cost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a:t>
            </a:r>
            <a:r>
              <a:rPr lang="en-US" sz="2800" dirty="0">
                <a:latin typeface="Garamond" pitchFamily="18" charset="0"/>
              </a:rPr>
              <a:t>F</a:t>
            </a:r>
            <a:r>
              <a:rPr lang="en-US" sz="2800" dirty="0" smtClean="0">
                <a:latin typeface="Garamond" pitchFamily="18" charset="0"/>
              </a:rPr>
              <a:t>)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a16="http://schemas.microsoft.com/office/drawing/2014/main" xmlns="" id="{6A86ED43-EE69-421E-8CD2-4DB018356A2D}"/>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2574541475"/>
              </p:ext>
            </p:extLst>
          </p:nvPr>
        </p:nvGraphicFramePr>
        <p:xfrm>
          <a:off x="90351" y="1245986"/>
          <a:ext cx="8963297" cy="2852576"/>
        </p:xfrm>
        <a:graphic>
          <a:graphicData uri="http://schemas.openxmlformats.org/drawingml/2006/table">
            <a:tbl>
              <a:tblPr/>
              <a:tblGrid>
                <a:gridCol w="6477001">
                  <a:extLst>
                    <a:ext uri="{9D8B030D-6E8A-4147-A177-3AD203B41FA5}">
                      <a16:colId xmlns:a16="http://schemas.microsoft.com/office/drawing/2014/main" xmlns="" val="20000"/>
                    </a:ext>
                  </a:extLst>
                </a:gridCol>
                <a:gridCol w="2486296">
                  <a:extLst>
                    <a:ext uri="{9D8B030D-6E8A-4147-A177-3AD203B41FA5}">
                      <a16:colId xmlns:a16="http://schemas.microsoft.com/office/drawing/2014/main" xmlns=""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60 </a:t>
                      </a:r>
                      <a:r>
                        <a:rPr lang="en-US" sz="1600" b="1" kern="1200" dirty="0">
                          <a:solidFill>
                            <a:schemeClr val="tx1"/>
                          </a:solidFill>
                          <a:latin typeface="Garamond"/>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30 </a:t>
                      </a:r>
                      <a:r>
                        <a:rPr lang="en-US" sz="1600" b="1" kern="1200" dirty="0">
                          <a:solidFill>
                            <a:schemeClr val="tx1"/>
                          </a:solidFill>
                          <a:latin typeface="Garamond"/>
                          <a:ea typeface="Times New Roman"/>
                          <a:cs typeface="Calibri"/>
                        </a:rPr>
                        <a:t>available </a:t>
                      </a:r>
                      <a:r>
                        <a:rPr lang="en-US" sz="1600" b="1" kern="1200" dirty="0" smtClean="0">
                          <a:solidFill>
                            <a:schemeClr val="tx1"/>
                          </a:solidFill>
                          <a:latin typeface="Garamond"/>
                          <a:ea typeface="Times New Roman"/>
                          <a:cs typeface="Calibri"/>
                        </a:rPr>
                        <a:t>points </a:t>
                      </a:r>
                      <a:endParaRPr lang="en-US" sz="1600" b="1"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3"/>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a:ea typeface="Times New Roman"/>
                          <a:cs typeface="Calibri"/>
                        </a:rPr>
                        <a:t>4. Minority </a:t>
                      </a:r>
                      <a:r>
                        <a:rPr lang="en-US" sz="1600" b="1" dirty="0">
                          <a:solidFill>
                            <a:schemeClr val="tx1"/>
                          </a:solidFill>
                          <a:latin typeface="Garamond"/>
                          <a:ea typeface="Times New Roman"/>
                          <a:cs typeface="Calibri"/>
                        </a:rPr>
                        <a:t>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600" b="1" dirty="0" smtClean="0">
                          <a:latin typeface="Garamond" panose="02020404030301010803" pitchFamily="18" charset="0"/>
                        </a:rPr>
                        <a:t>5</a:t>
                      </a:r>
                      <a:r>
                        <a:rPr lang="en-US" sz="1600" b="1" baseline="0" dirty="0" smtClean="0">
                          <a:latin typeface="Garamond" panose="02020404030301010803" pitchFamily="18" charset="0"/>
                        </a:rPr>
                        <a:t> (1 bonus point is available, see Section 3.2.6</a:t>
                      </a:r>
                      <a:r>
                        <a:rPr lang="en-US" b="1" baseline="0" dirty="0" smtClean="0"/>
                        <a:t>)</a:t>
                      </a:r>
                      <a:endParaRPr lang="en-US" b="1" dirty="0"/>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6"/>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a:ea typeface="Times New Roman"/>
                          <a:cs typeface="Calibri"/>
                        </a:rPr>
                        <a:t>5.</a:t>
                      </a:r>
                      <a:r>
                        <a:rPr lang="en-US" sz="1600" b="1" baseline="0" dirty="0" smtClean="0">
                          <a:solidFill>
                            <a:schemeClr val="tx1"/>
                          </a:solidFill>
                          <a:latin typeface="Garamond"/>
                          <a:ea typeface="Times New Roman"/>
                          <a:cs typeface="Calibri"/>
                        </a:rPr>
                        <a:t> </a:t>
                      </a:r>
                      <a:r>
                        <a:rPr lang="en-US" sz="1600" b="1" dirty="0" smtClean="0">
                          <a:solidFill>
                            <a:schemeClr val="tx1"/>
                          </a:solidFill>
                          <a:latin typeface="Garamond"/>
                          <a:ea typeface="Times New Roman"/>
                          <a:cs typeface="Calibri"/>
                        </a:rPr>
                        <a:t>Women </a:t>
                      </a:r>
                      <a:r>
                        <a:rPr lang="en-US" sz="1600" b="1" dirty="0">
                          <a:solidFill>
                            <a:schemeClr val="tx1"/>
                          </a:solidFill>
                          <a:latin typeface="Garamond"/>
                          <a:ea typeface="Times New Roman"/>
                          <a:cs typeface="Calibri"/>
                        </a:rPr>
                        <a:t>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7"/>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a:t>
                      </a:r>
                      <a:r>
                        <a:rPr lang="en-US" sz="1600" b="1" dirty="0" smtClean="0">
                          <a:solidFill>
                            <a:schemeClr val="tx1"/>
                          </a:solidFill>
                          <a:latin typeface="Garamond"/>
                          <a:ea typeface="Times New Roman"/>
                          <a:cs typeface="Calibri"/>
                        </a:rPr>
                        <a:t>102 </a:t>
                      </a:r>
                      <a:r>
                        <a:rPr lang="en-US" sz="1600" b="1" dirty="0">
                          <a:solidFill>
                            <a:schemeClr val="tx1"/>
                          </a:solidFill>
                          <a:latin typeface="Garamond"/>
                          <a:ea typeface="Times New Roman"/>
                          <a:cs typeface="Calibri"/>
                        </a:rPr>
                        <a:t>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9"/>
                  </a:ext>
                </a:extLst>
              </a:tr>
            </a:tbl>
          </a:graphicData>
        </a:graphic>
      </p:graphicFrame>
      <p:sp>
        <p:nvSpPr>
          <p:cNvPr id="3" name="Slide Number Placeholder 2">
            <a:extLst>
              <a:ext uri="{FF2B5EF4-FFF2-40B4-BE49-F238E27FC236}">
                <a16:creationId xmlns:a16="http://schemas.microsoft.com/office/drawing/2014/main" xmlns="" id="{CCB2BF38-04EA-4E0E-9165-9E652668136E}"/>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a16="http://schemas.microsoft.com/office/drawing/2014/main" xmlns="" id="{330CB958-36BE-447C-A0F0-31A5A5F42D87}"/>
              </a:ext>
            </a:extLst>
          </p:cNvPr>
          <p:cNvSpPr>
            <a:spLocks noGrp="1"/>
          </p:cNvSpPr>
          <p:nvPr>
            <p:ph type="sldNum" sz="quarter" idx="12"/>
          </p:nvPr>
        </p:nvSpPr>
        <p:spPr/>
        <p:txBody>
          <a:bodyPr/>
          <a:lstStyle/>
          <a:p>
            <a:fld id="{97FBE726-DBFE-42C8-9E3A-ACED5DC5B2D0}" type="slidenum">
              <a:rPr lang="en-US" smtClean="0"/>
              <a:pPr/>
              <a:t>16</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B0EC326A-05C6-4819-AD28-1DE045F2EBCE}"/>
              </a:ext>
            </a:extLst>
          </p:cNvPr>
          <p:cNvSpPr>
            <a:spLocks noGrp="1"/>
          </p:cNvSpPr>
          <p:nvPr>
            <p:ph type="sldNum" sz="quarter" idx="12"/>
          </p:nvPr>
        </p:nvSpPr>
        <p:spPr/>
        <p:txBody>
          <a:bodyPr/>
          <a:lstStyle/>
          <a:p>
            <a:fld id="{97FBE726-DBFE-42C8-9E3A-ACED5DC5B2D0}" type="slidenum">
              <a:rPr lang="en-US" smtClean="0"/>
              <a:pPr/>
              <a:t>19</a:t>
            </a:fld>
            <a:endParaRPr lang="en-US" dirty="0"/>
          </a:p>
        </p:txBody>
      </p:sp>
      <p:pic>
        <p:nvPicPr>
          <p:cNvPr id="6" name="Picture 5"/>
          <p:cNvPicPr>
            <a:picLocks noChangeAspect="1"/>
          </p:cNvPicPr>
          <p:nvPr/>
        </p:nvPicPr>
        <p:blipFill>
          <a:blip r:embed="rId3"/>
          <a:stretch>
            <a:fillRect/>
          </a:stretch>
        </p:blipFill>
        <p:spPr>
          <a:xfrm>
            <a:off x="2209800" y="116911"/>
            <a:ext cx="4641403" cy="594360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925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a:latin typeface="Garamond" pitchFamily="18" charset="0"/>
              </a:rPr>
              <a:t>Project Background</a:t>
            </a:r>
          </a:p>
          <a:p>
            <a:r>
              <a:rPr lang="en-US" sz="2800" dirty="0">
                <a:latin typeface="Garamond" pitchFamily="18" charset="0"/>
              </a:rPr>
              <a:t>Scope 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pPr eaLnBrk="1" hangingPunct="1"/>
            <a:r>
              <a:rPr lang="en-US" sz="2800" dirty="0" smtClean="0">
                <a:latin typeface="Garamond" pitchFamily="18" charset="0"/>
              </a:rPr>
              <a:t>Indiana </a:t>
            </a:r>
            <a:r>
              <a:rPr lang="en-US" sz="2800" dirty="0">
                <a:latin typeface="Garamond" pitchFamily="18" charset="0"/>
              </a:rPr>
              <a:t>Veteran Owned Small Business (IVOSB)</a:t>
            </a:r>
          </a:p>
          <a:p>
            <a:pPr eaLnBrk="1" hangingPunct="1"/>
            <a:r>
              <a:rPr lang="en-US" sz="2800" dirty="0">
                <a:latin typeface="Garamond" pitchFamily="18" charset="0"/>
              </a:rPr>
              <a:t>Additional 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a16="http://schemas.microsoft.com/office/drawing/2014/main" xmlns=""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951812" y="1352019"/>
            <a:ext cx="7315200" cy="3829581"/>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2296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7428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a16="http://schemas.microsoft.com/office/drawing/2014/main" xmlns="" id="{67055E67-D1F3-408C-898A-88B0B15E595C}"/>
              </a:ext>
            </a:extLst>
          </p:cNvPr>
          <p:cNvSpPr>
            <a:spLocks noGrp="1"/>
          </p:cNvSpPr>
          <p:nvPr>
            <p:ph type="sldNum" sz="quarter" idx="12"/>
          </p:nvPr>
        </p:nvSpPr>
        <p:spPr/>
        <p:txBody>
          <a:bodyPr/>
          <a:lstStyle/>
          <a:p>
            <a:fld id="{97FBE726-DBFE-42C8-9E3A-ACED5DC5B2D0}" type="slidenum">
              <a:rPr lang="en-US" smtClean="0"/>
              <a:pPr/>
              <a:t>20</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21B25834-807B-4967-AC04-E50E68CF80E6}"/>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a:t>
            </a:r>
            <a:r>
              <a:rPr lang="en-US" b="1" dirty="0" smtClean="0">
                <a:latin typeface="Garamond" pitchFamily="18" charset="0"/>
              </a:rPr>
              <a:t>MBE/WBE/IVOSB Scoring </a:t>
            </a:r>
            <a:r>
              <a:rPr lang="en-US" b="1" dirty="0">
                <a:latin typeface="Garamond" pitchFamily="18" charset="0"/>
              </a:rPr>
              <a:t>Example</a:t>
            </a:r>
          </a:p>
        </p:txBody>
      </p:sp>
      <p:graphicFrame>
        <p:nvGraphicFramePr>
          <p:cNvPr id="8" name="Table Placeholder 3"/>
          <p:cNvGraphicFramePr>
            <a:graphicFrameLocks/>
          </p:cNvGraphicFramePr>
          <p:nvPr>
            <p:extLst>
              <p:ext uri="{D42A27DB-BD31-4B8C-83A1-F6EECF244321}">
                <p14:modId xmlns:p14="http://schemas.microsoft.com/office/powerpoint/2010/main" val="2396340654"/>
              </p:ext>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gridCol w="1028700"/>
                <a:gridCol w="1028700">
                  <a:extLst>
                    <a:ext uri="{9D8B030D-6E8A-4147-A177-3AD203B41FA5}">
                      <a16:colId xmlns:a16="http://schemas.microsoft.com/office/drawing/2014/main" xmlns=""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smtClean="0">
                          <a:solidFill>
                            <a:schemeClr val="tx1"/>
                          </a:solidFill>
                        </a:rPr>
                        <a:t>IVOSB %</a:t>
                      </a:r>
                      <a:endParaRPr lang="en-US" sz="1600" dirty="0">
                        <a:solidFill>
                          <a:schemeClr val="tx1"/>
                        </a:solidFill>
                      </a:endParaRPr>
                    </a:p>
                  </a:txBody>
                  <a:tcPr>
                    <a:solidFill>
                      <a:schemeClr val="bg1">
                        <a:lumMod val="85000"/>
                      </a:schemeClr>
                    </a:solidFill>
                  </a:tcPr>
                </a:tc>
                <a:tc>
                  <a:txBody>
                    <a:bodyPr/>
                    <a:lstStyle/>
                    <a:p>
                      <a:pPr algn="ctr"/>
                      <a:r>
                        <a:rPr lang="en-US" sz="1600" dirty="0" smtClean="0">
                          <a:solidFill>
                            <a:schemeClr val="tx1"/>
                          </a:solidFill>
                        </a:rPr>
                        <a:t>Pts.</a:t>
                      </a:r>
                      <a:endParaRPr lang="en-US" sz="1600" dirty="0">
                        <a:solidFill>
                          <a:schemeClr val="tx1"/>
                        </a:solidFill>
                      </a:endParaRP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3.50%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6</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1.80%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5</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0.60%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22</a:t>
            </a:fld>
            <a:endParaRPr lang="en-US" dirty="0"/>
          </a:p>
        </p:txBody>
      </p:sp>
    </p:spTree>
    <p:extLst>
      <p:ext uri="{BB962C8B-B14F-4D97-AF65-F5344CB8AC3E}">
        <p14:creationId xmlns:p14="http://schemas.microsoft.com/office/powerpoint/2010/main" val="2671162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D53CBF48-6083-44B3-B416-5F717F712C11}"/>
              </a:ext>
            </a:extLst>
          </p:cNvPr>
          <p:cNvSpPr>
            <a:spLocks noGrp="1"/>
          </p:cNvSpPr>
          <p:nvPr>
            <p:ph type="sldNum" sz="quarter" idx="12"/>
          </p:nvPr>
        </p:nvSpPr>
        <p:spPr/>
        <p:txBody>
          <a:bodyPr/>
          <a:lstStyle/>
          <a:p>
            <a:fld id="{97FBE726-DBFE-42C8-9E3A-ACED5DC5B2D0}" type="slidenum">
              <a:rPr lang="en-US" smtClean="0"/>
              <a:pPr/>
              <a:t>23</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a16="http://schemas.microsoft.com/office/drawing/2014/main" xmlns="" id="{A7DECD48-46F0-43F3-997A-AC819B9A9C19}"/>
              </a:ext>
            </a:extLst>
          </p:cNvPr>
          <p:cNvSpPr>
            <a:spLocks noGrp="1"/>
          </p:cNvSpPr>
          <p:nvPr>
            <p:ph type="sldNum" sz="quarter" idx="12"/>
          </p:nvPr>
        </p:nvSpPr>
        <p:spPr/>
        <p:txBody>
          <a:bodyPr/>
          <a:lstStyle/>
          <a:p>
            <a:fld id="{97FBE726-DBFE-42C8-9E3A-ACED5DC5B2D0}"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B4E0FEE8-2FFA-473E-A903-F08C87ACF440}"/>
              </a:ext>
            </a:extLst>
          </p:cNvPr>
          <p:cNvSpPr>
            <a:spLocks noGrp="1"/>
          </p:cNvSpPr>
          <p:nvPr>
            <p:ph type="sldNum" sz="quarter" idx="12"/>
          </p:nvPr>
        </p:nvSpPr>
        <p:spPr/>
        <p:txBody>
          <a:bodyPr/>
          <a:lstStyle/>
          <a:p>
            <a:fld id="{97FBE726-DBFE-42C8-9E3A-ACED5DC5B2D0}"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a16="http://schemas.microsoft.com/office/drawing/2014/main" xmlns="" id="{908B2365-BEAA-4179-A40D-2BD5C8B84434}"/>
              </a:ext>
            </a:extLst>
          </p:cNvPr>
          <p:cNvSpPr>
            <a:spLocks noGrp="1"/>
          </p:cNvSpPr>
          <p:nvPr>
            <p:ph type="sldNum" sz="quarter" idx="12"/>
          </p:nvPr>
        </p:nvSpPr>
        <p:spPr/>
        <p:txBody>
          <a:bodyPr/>
          <a:lstStyle/>
          <a:p>
            <a:fld id="{97FBE726-DBFE-42C8-9E3A-ACED5DC5B2D0}" type="slidenum">
              <a:rPr lang="en-US" smtClean="0"/>
              <a:pPr/>
              <a:t>26</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a16="http://schemas.microsoft.com/office/drawing/2014/main" xmlns=""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r>
              <a:rPr lang="en-US" sz="2400" dirty="0"/>
              <a:t>The purpose of this RFP is to select a vendor that can satisfy the State’s need for Drug Testing Supplies and Random Drug Testing Services.  It is the intent of the Department of Child Services (DCS) to contract with a vendor that provides quality Drug Testing Supplies and Random Drug Testing Services for DCS.</a:t>
            </a:r>
          </a:p>
          <a:p>
            <a:pPr marL="0" indent="0">
              <a:buNone/>
            </a:pPr>
            <a:endParaRPr lang="en-US" sz="2400" dirty="0"/>
          </a:p>
          <a:p>
            <a:pPr marL="0" indent="0">
              <a:buNone/>
            </a:pPr>
            <a:endParaRPr lang="en-US" sz="2400" dirty="0"/>
          </a:p>
          <a:p>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a16="http://schemas.microsoft.com/office/drawing/2014/main" xmlns=""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two (2) </a:t>
            </a:r>
            <a:r>
              <a:rPr lang="en-US" sz="2400" dirty="0">
                <a:latin typeface="Garamond" pitchFamily="18" charset="0"/>
              </a:rPr>
              <a:t>years. There may be two (2) one-year renewals for a total of </a:t>
            </a:r>
            <a:r>
              <a:rPr lang="en-US" sz="2400" dirty="0" smtClean="0">
                <a:latin typeface="Garamond" pitchFamily="18" charset="0"/>
              </a:rPr>
              <a:t>four (4)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5879388"/>
              </p:ext>
            </p:extLst>
          </p:nvPr>
        </p:nvGraphicFramePr>
        <p:xfrm>
          <a:off x="228600" y="946959"/>
          <a:ext cx="8686800" cy="4051761"/>
        </p:xfrm>
        <a:graphic>
          <a:graphicData uri="http://schemas.openxmlformats.org/drawingml/2006/table">
            <a:tbl>
              <a:tblPr/>
              <a:tblGrid>
                <a:gridCol w="4419600">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February 21,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12,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13,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18,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April</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 1,</a:t>
                      </a: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dirty="0">
                          <a:effectLst/>
                          <a:latin typeface="Garamond" panose="02020404030301010803" pitchFamily="18" charset="0"/>
                          <a:ea typeface="Times New Roman" panose="02020603050405020304" pitchFamily="18" charset="0"/>
                          <a:cs typeface="Calibri" panose="020F0502020204030204" pitchFamily="34"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xmlns=""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a16="http://schemas.microsoft.com/office/drawing/2014/main" xmlns=""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6D61F65E-0DBB-44E1-8A9F-9A173F964766}"/>
              </a:ext>
            </a:extLst>
          </p:cNvPr>
          <p:cNvSpPr>
            <a:spLocks noGrp="1"/>
          </p:cNvSpPr>
          <p:nvPr>
            <p:ph idx="1"/>
          </p:nvPr>
        </p:nvSpPr>
        <p:spPr>
          <a:xfrm>
            <a:off x="385763" y="1452753"/>
            <a:ext cx="8382000" cy="4191000"/>
          </a:xfrm>
        </p:spPr>
        <p:txBody>
          <a:bodyPr>
            <a:normAutofit fontScale="92500" lnSpcReduction="20000"/>
          </a:bodyPr>
          <a:lstStyle/>
          <a:p>
            <a:r>
              <a:rPr lang="en-US" sz="1800" dirty="0" smtClean="0"/>
              <a:t>Drug Testing Supplies</a:t>
            </a:r>
            <a:endParaRPr lang="en-US" sz="1800" dirty="0" smtClean="0"/>
          </a:p>
          <a:p>
            <a:r>
              <a:rPr lang="en-US" sz="1800" dirty="0" smtClean="0"/>
              <a:t>Random Screenings</a:t>
            </a:r>
            <a:endParaRPr lang="en-US" sz="1800" dirty="0" smtClean="0"/>
          </a:p>
          <a:p>
            <a:r>
              <a:rPr lang="en-US" sz="1800" dirty="0" smtClean="0"/>
              <a:t>Courier System</a:t>
            </a:r>
            <a:endParaRPr lang="en-US" sz="1800" dirty="0" smtClean="0"/>
          </a:p>
          <a:p>
            <a:r>
              <a:rPr lang="en-US" sz="1800" dirty="0" smtClean="0"/>
              <a:t>Substances</a:t>
            </a:r>
          </a:p>
          <a:p>
            <a:r>
              <a:rPr lang="en-US" sz="1800" dirty="0" smtClean="0"/>
              <a:t>Initial Testing and Confirmation</a:t>
            </a:r>
          </a:p>
          <a:p>
            <a:r>
              <a:rPr lang="en-US" sz="1800" dirty="0" smtClean="0"/>
              <a:t>Results Notification</a:t>
            </a:r>
          </a:p>
          <a:p>
            <a:r>
              <a:rPr lang="en-US" sz="1800" dirty="0" smtClean="0"/>
              <a:t>Reports</a:t>
            </a:r>
          </a:p>
          <a:p>
            <a:r>
              <a:rPr lang="en-US" sz="1800" dirty="0" smtClean="0"/>
              <a:t>Technical Support</a:t>
            </a:r>
          </a:p>
          <a:p>
            <a:r>
              <a:rPr lang="en-US" sz="1800" dirty="0" smtClean="0"/>
              <a:t>Goals and Outcome Measures</a:t>
            </a:r>
          </a:p>
          <a:p>
            <a:r>
              <a:rPr lang="en-US" sz="1800" dirty="0" smtClean="0"/>
              <a:t>Random Urine Testing</a:t>
            </a:r>
          </a:p>
          <a:p>
            <a:r>
              <a:rPr lang="en-US" sz="1800" dirty="0" smtClean="0"/>
              <a:t>Interpretation, Translation and Sign Language Services</a:t>
            </a:r>
          </a:p>
          <a:p>
            <a:r>
              <a:rPr lang="en-US" sz="1800" dirty="0" smtClean="0"/>
              <a:t>Court</a:t>
            </a:r>
          </a:p>
          <a:p>
            <a:r>
              <a:rPr lang="en-US" sz="1800" dirty="0" smtClean="0"/>
              <a:t>Case Record Documentation</a:t>
            </a:r>
          </a:p>
          <a:p>
            <a:r>
              <a:rPr lang="en-US" sz="1800" dirty="0" smtClean="0"/>
              <a:t>Service Access</a:t>
            </a:r>
          </a:p>
          <a:p>
            <a:r>
              <a:rPr lang="en-US" sz="1800" dirty="0" smtClean="0"/>
              <a:t>Adherence to the DCS Practice Model</a:t>
            </a:r>
            <a:endParaRPr lang="en-US" sz="1800" dirty="0" smtClean="0"/>
          </a:p>
          <a:p>
            <a:endParaRPr lang="en-US" sz="4000" dirty="0"/>
          </a:p>
          <a:p>
            <a:endParaRPr lang="en-US" sz="4000" dirty="0" smtClean="0"/>
          </a:p>
          <a:p>
            <a:endParaRPr lang="en-US" sz="2000" dirty="0">
              <a:latin typeface="Garamond" panose="02020404030301010803" pitchFamily="18" charset="0"/>
            </a:endParaRP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D)</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a16="http://schemas.microsoft.com/office/drawing/2014/main" xmlns=""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smtClean="0">
                <a:latin typeface="Garamond" pitchFamily="18" charset="0"/>
              </a:rPr>
              <a:t>E)</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927</TotalTime>
  <Words>1497</Words>
  <Application>Microsoft Office PowerPoint</Application>
  <PresentationFormat>On-screen Show (4:3)</PresentationFormat>
  <Paragraphs>319</Paragraphs>
  <Slides>26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Courier</vt:lpstr>
      <vt:lpstr>Garamond</vt:lpstr>
      <vt:lpstr>Times New Roman</vt:lpstr>
      <vt:lpstr>Office Theme</vt:lpstr>
      <vt:lpstr>Indiana Department of Administration On Behalf Of Department of Child Services  Request for Proposal 19-091 Drug Testing Supplies and Random Drug Testing Services  Pre-Proposal Conference  March 12, 2019 @2 :30 PM   Teresa Deaton-Reese, IDOA Procurement</vt:lpstr>
      <vt:lpstr>Agenda</vt:lpstr>
      <vt:lpstr>General Information</vt:lpstr>
      <vt:lpstr>Purpose of the RFP</vt:lpstr>
      <vt:lpstr>Term of the Contract</vt:lpstr>
      <vt:lpstr>Key Dates</vt:lpstr>
      <vt:lpstr>Scope of Work </vt:lpstr>
      <vt:lpstr>Business Proposal (Attachment D)</vt:lpstr>
      <vt:lpstr>Technical Proposal (Attachment E)</vt:lpstr>
      <vt:lpstr>Cost Proposal (Attachment C)</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172</cp:revision>
  <cp:lastPrinted>2018-11-27T16:42:06Z</cp:lastPrinted>
  <dcterms:created xsi:type="dcterms:W3CDTF">2013-01-16T19:20:36Z</dcterms:created>
  <dcterms:modified xsi:type="dcterms:W3CDTF">2019-03-11T17:03:31Z</dcterms:modified>
</cp:coreProperties>
</file>