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256" r:id="rId2"/>
    <p:sldId id="263" r:id="rId3"/>
    <p:sldId id="257" r:id="rId4"/>
    <p:sldId id="262" r:id="rId5"/>
    <p:sldId id="261" r:id="rId6"/>
    <p:sldId id="260" r:id="rId7"/>
    <p:sldId id="285" r:id="rId8"/>
    <p:sldId id="286" r:id="rId9"/>
    <p:sldId id="329" r:id="rId10"/>
    <p:sldId id="332" r:id="rId11"/>
    <p:sldId id="333" r:id="rId12"/>
    <p:sldId id="334" r:id="rId13"/>
    <p:sldId id="259" r:id="rId14"/>
    <p:sldId id="335" r:id="rId15"/>
    <p:sldId id="258" r:id="rId16"/>
    <p:sldId id="268" r:id="rId17"/>
    <p:sldId id="325" r:id="rId18"/>
    <p:sldId id="326" r:id="rId19"/>
    <p:sldId id="327" r:id="rId20"/>
    <p:sldId id="328" r:id="rId21"/>
    <p:sldId id="287" r:id="rId22"/>
    <p:sldId id="266" r:id="rId23"/>
    <p:sldId id="265" r:id="rId24"/>
    <p:sldId id="313" r:id="rId25"/>
    <p:sldId id="278" r:id="rId26"/>
    <p:sldId id="277" r:id="rId27"/>
    <p:sldId id="276" r:id="rId28"/>
    <p:sldId id="275" r:id="rId29"/>
    <p:sldId id="274" r:id="rId30"/>
    <p:sldId id="273" r:id="rId31"/>
    <p:sldId id="331" r:id="rId32"/>
    <p:sldId id="330" r:id="rId33"/>
    <p:sldId id="271" r:id="rId34"/>
    <p:sldId id="270" r:id="rId35"/>
    <p:sldId id="269" r:id="rId36"/>
  </p:sldIdLst>
  <p:sldSz cx="9144000" cy="6858000" type="screen4x3"/>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helmer" initials="jh" lastIdx="1" clrIdx="0"/>
  <p:cmAuthor id="1" name="Alex Fish" initials="AF" lastIdx="20" clrIdx="1">
    <p:extLst>
      <p:ext uri="{19B8F6BF-5375-455C-9EA6-DF929625EA0E}">
        <p15:presenceInfo xmlns:p15="http://schemas.microsoft.com/office/powerpoint/2012/main" userId="452f713061cd29e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63" autoAdjust="0"/>
    <p:restoredTop sz="94717" autoAdjust="0"/>
  </p:normalViewPr>
  <p:slideViewPr>
    <p:cSldViewPr>
      <p:cViewPr varScale="1">
        <p:scale>
          <a:sx n="84" d="100"/>
          <a:sy n="84" d="100"/>
        </p:scale>
        <p:origin x="1459" y="7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028440" cy="351737"/>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5265809" y="1"/>
            <a:ext cx="4028440" cy="351737"/>
          </a:xfrm>
          <a:prstGeom prst="rect">
            <a:avLst/>
          </a:prstGeom>
        </p:spPr>
        <p:txBody>
          <a:bodyPr vert="horz" lIns="93177" tIns="46589" rIns="93177" bIns="46589" rtlCol="0"/>
          <a:lstStyle>
            <a:lvl1pPr algn="r">
              <a:defRPr sz="1200"/>
            </a:lvl1pPr>
          </a:lstStyle>
          <a:p>
            <a:fld id="{A2B56799-8289-4B71-B87A-D2B874682CB3}" type="datetimeFigureOut">
              <a:rPr lang="en-US" smtClean="0"/>
              <a:t>2/26/2019</a:t>
            </a:fld>
            <a:endParaRPr lang="en-US" dirty="0"/>
          </a:p>
        </p:txBody>
      </p:sp>
      <p:sp>
        <p:nvSpPr>
          <p:cNvPr id="4" name="Slide Image Placeholder 3"/>
          <p:cNvSpPr>
            <a:spLocks noGrp="1" noRot="1" noChangeAspect="1"/>
          </p:cNvSpPr>
          <p:nvPr>
            <p:ph type="sldImg" idx="2"/>
          </p:nvPr>
        </p:nvSpPr>
        <p:spPr>
          <a:xfrm>
            <a:off x="3071813" y="876300"/>
            <a:ext cx="3152775" cy="2365375"/>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929640" y="3373754"/>
            <a:ext cx="7437120" cy="2760346"/>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58664"/>
            <a:ext cx="4028440" cy="351736"/>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5265809" y="6658664"/>
            <a:ext cx="4028440" cy="351736"/>
          </a:xfrm>
          <a:prstGeom prst="rect">
            <a:avLst/>
          </a:prstGeom>
        </p:spPr>
        <p:txBody>
          <a:bodyPr vert="horz" lIns="93177" tIns="46589" rIns="93177" bIns="46589" rtlCol="0" anchor="b"/>
          <a:lstStyle>
            <a:lvl1pPr algn="r">
              <a:defRPr sz="1200"/>
            </a:lvl1pPr>
          </a:lstStyle>
          <a:p>
            <a:fld id="{4192B2CB-DEC6-4DA6-850A-00A64D5603CB}" type="slidenum">
              <a:rPr lang="en-US" smtClean="0"/>
              <a:t>‹#›</a:t>
            </a:fld>
            <a:endParaRPr lang="en-US" dirty="0"/>
          </a:p>
        </p:txBody>
      </p:sp>
    </p:spTree>
    <p:extLst>
      <p:ext uri="{BB962C8B-B14F-4D97-AF65-F5344CB8AC3E}">
        <p14:creationId xmlns:p14="http://schemas.microsoft.com/office/powerpoint/2010/main" val="11304484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92B2CB-DEC6-4DA6-850A-00A64D5603CB}" type="slidenum">
              <a:rPr lang="en-US" smtClean="0"/>
              <a:t>1</a:t>
            </a:fld>
            <a:endParaRPr lang="en-US" dirty="0"/>
          </a:p>
        </p:txBody>
      </p:sp>
    </p:spTree>
    <p:extLst>
      <p:ext uri="{BB962C8B-B14F-4D97-AF65-F5344CB8AC3E}">
        <p14:creationId xmlns:p14="http://schemas.microsoft.com/office/powerpoint/2010/main" val="21970888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92B2CB-DEC6-4DA6-850A-00A64D5603CB}" type="slidenum">
              <a:rPr lang="en-US" smtClean="0"/>
              <a:t>20</a:t>
            </a:fld>
            <a:endParaRPr lang="en-US" dirty="0"/>
          </a:p>
        </p:txBody>
      </p:sp>
    </p:spTree>
    <p:extLst>
      <p:ext uri="{BB962C8B-B14F-4D97-AF65-F5344CB8AC3E}">
        <p14:creationId xmlns:p14="http://schemas.microsoft.com/office/powerpoint/2010/main" val="14304743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solidFill>
                  <a:prstClr val="black"/>
                </a:solidFill>
              </a:rPr>
              <a:pPr/>
              <a:t>24</a:t>
            </a:fld>
            <a:endParaRPr lang="en-US" dirty="0">
              <a:solidFill>
                <a:prstClr val="black"/>
              </a:solidFill>
            </a:endParaRPr>
          </a:p>
        </p:txBody>
      </p:sp>
    </p:spTree>
    <p:extLst>
      <p:ext uri="{BB962C8B-B14F-4D97-AF65-F5344CB8AC3E}">
        <p14:creationId xmlns:p14="http://schemas.microsoft.com/office/powerpoint/2010/main" val="9520030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11D56AE-B360-487C-949C-77E1EA302849}" type="slidenum">
              <a:rPr lang="en-US" smtClean="0">
                <a:solidFill>
                  <a:prstClr val="black"/>
                </a:solidFill>
              </a:rPr>
              <a:pPr/>
              <a:t>32</a:t>
            </a:fld>
            <a:endParaRPr lang="en-US" dirty="0">
              <a:solidFill>
                <a:prstClr val="black"/>
              </a:solidFill>
            </a:endParaRPr>
          </a:p>
        </p:txBody>
      </p:sp>
    </p:spTree>
    <p:extLst>
      <p:ext uri="{BB962C8B-B14F-4D97-AF65-F5344CB8AC3E}">
        <p14:creationId xmlns:p14="http://schemas.microsoft.com/office/powerpoint/2010/main" val="2538176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FBCE818-BD21-41AF-8E8E-E243845CBED1}" type="datetime1">
              <a:rPr lang="en-US" smtClean="0"/>
              <a:t>2/26/2019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010400" y="6492875"/>
            <a:ext cx="2133600" cy="365125"/>
          </a:xfrm>
        </p:spPr>
        <p:txBody>
          <a:bodyPr/>
          <a:lstStyle>
            <a:lvl1pPr>
              <a:defRPr sz="1600">
                <a:solidFill>
                  <a:schemeClr val="tx1"/>
                </a:solidFill>
                <a:latin typeface="Garamond" panose="02020404030301010803" pitchFamily="18" charset="0"/>
              </a:defRPr>
            </a:lvl1pPr>
          </a:lstStyle>
          <a:p>
            <a:fld id="{97FBE726-DBFE-42C8-9E3A-ACED5DC5B2D0}"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56CEF18-0DE6-4BB3-A6C6-3B2C1F70ED53}" type="datetime1">
              <a:rPr lang="en-US" smtClean="0"/>
              <a:t>2/26/2019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849E4A-3A37-486E-9E27-D9C5FC5790C6}" type="datetime1">
              <a:rPr lang="en-US" smtClean="0"/>
              <a:t>2/26/2019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288A1D2-9958-46B2-A10D-38E92C4F9DF0}" type="datetime1">
              <a:rPr lang="en-US" smtClean="0"/>
              <a:t>2/26/2019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982097" y="6492875"/>
            <a:ext cx="2133600" cy="365125"/>
          </a:xfrm>
        </p:spPr>
        <p:txBody>
          <a:bodyPr/>
          <a:lstStyle>
            <a:lvl1pPr>
              <a:defRPr sz="1600">
                <a:solidFill>
                  <a:schemeClr val="tx1"/>
                </a:solidFill>
                <a:latin typeface="Garamond" panose="02020404030301010803" pitchFamily="18" charset="0"/>
              </a:defRPr>
            </a:lvl1pPr>
          </a:lstStyle>
          <a:p>
            <a:fld id="{97FBE726-DBFE-42C8-9E3A-ACED5DC5B2D0}"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DE19B1F-8E78-4913-919A-9BBBB82AFDB1}" type="datetime1">
              <a:rPr lang="en-US" smtClean="0"/>
              <a:t>2/26/2019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8918B30-A53F-4E77-9DE6-B8DAD64382AB}" type="datetime1">
              <a:rPr lang="en-US" smtClean="0"/>
              <a:t>2/26/2019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30BFE05-0C17-44A2-B20D-545A3EF1E54B}" type="datetime1">
              <a:rPr lang="en-US" smtClean="0"/>
              <a:t>2/26/2019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A62EA6E-4728-481A-AA0D-D1E3D138F965}" type="datetime1">
              <a:rPr lang="en-US" smtClean="0"/>
              <a:t>2/26/2019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15C271-66BB-4758-888C-72F8209FAF03}" type="datetime1">
              <a:rPr lang="en-US" smtClean="0"/>
              <a:t>2/26/2019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96900C2-A5C1-4C72-9F9D-040361641096}" type="datetime1">
              <a:rPr lang="en-US" smtClean="0"/>
              <a:t>2/26/2019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CEC5520-20D7-41C6-95BB-CCA472AA14BE}" type="datetime1">
              <a:rPr lang="en-US" smtClean="0"/>
              <a:t>2/26/2019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gs>
            <a:gs pos="20000">
              <a:schemeClr val="bg1"/>
            </a:gs>
          </a:gsLst>
          <a:lin ang="162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853B15-5BD4-4CCA-B917-93C36F70983C}" type="datetime1">
              <a:rPr lang="en-US" smtClean="0"/>
              <a:t>2/26/2019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7010400" y="6492875"/>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FBE726-DBFE-42C8-9E3A-ACED5DC5B2D0}"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mailto:mwbecompliance@idoa.in.gov"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www.in.gov/idoa/mwbe" TargetMode="Externa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www.in.gov/idoa/2352.htm"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mailto:mwbecompliance@idoa.in.gov?subject=Pay%20Audit%20Inquiry" TargetMode="External"/><Relationship Id="rId7"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hyperlink" Target="http://www.in.gov/idoa/mwbe/payaudit.htm" TargetMode="External"/></Relationships>
</file>

<file path=ppt/slides/_rels/slide33.xml.rels><?xml version="1.0" encoding="UTF-8" standalone="yes"?>
<Relationships xmlns="http://schemas.openxmlformats.org/package/2006/relationships"><Relationship Id="rId8" Type="http://schemas.openxmlformats.org/officeDocument/2006/relationships/hyperlink" Target="http://www.in.gov/idoa/files/Certification_List(48).xls" TargetMode="External"/><Relationship Id="rId3" Type="http://schemas.openxmlformats.org/officeDocument/2006/relationships/hyperlink" Target="http://www.in.gov/idoa/2788.htm" TargetMode="External"/><Relationship Id="rId7" Type="http://schemas.openxmlformats.org/officeDocument/2006/relationships/hyperlink" Target="http://www.in.gov/idoa/files/vendor_handbook.doc" TargetMode="External"/><Relationship Id="rId12" Type="http://schemas.openxmlformats.org/officeDocument/2006/relationships/hyperlink" Target="http://www.in.gov/idoa/2354.htm"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www.in.gov/sos" TargetMode="External"/><Relationship Id="rId11" Type="http://schemas.openxmlformats.org/officeDocument/2006/relationships/hyperlink" Target="http://www.in.gov/idoa/2862.htm" TargetMode="External"/><Relationship Id="rId5" Type="http://schemas.openxmlformats.org/officeDocument/2006/relationships/hyperlink" Target="http://www.in.gov/idoa/2467.htm" TargetMode="External"/><Relationship Id="rId10" Type="http://schemas.openxmlformats.org/officeDocument/2006/relationships/hyperlink" Target="https://www.vip.vetbiz.gov/" TargetMode="External"/><Relationship Id="rId4" Type="http://schemas.openxmlformats.org/officeDocument/2006/relationships/hyperlink" Target="http://www.in.gov/idoa/3643.htm" TargetMode="External"/><Relationship Id="rId9" Type="http://schemas.openxmlformats.org/officeDocument/2006/relationships/hyperlink" Target="http://www.in.gov/idoa/2352.htm" TargetMode="Externa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13" name="Rectangle 5"/>
          <p:cNvSpPr>
            <a:spLocks noGrp="1" noChangeArrowheads="1"/>
          </p:cNvSpPr>
          <p:nvPr>
            <p:ph type="ctrTitle"/>
          </p:nvPr>
        </p:nvSpPr>
        <p:spPr bwMode="auto">
          <a:xfrm>
            <a:off x="685800" y="664706"/>
            <a:ext cx="7772400" cy="4965655"/>
          </a:xfrm>
          <a:prstGeom prst="rect">
            <a:avLst/>
          </a:prstGeom>
          <a:noFill/>
          <a:ln w="9525">
            <a:noFill/>
            <a:miter lim="800000"/>
            <a:headEnd/>
            <a:tailEnd/>
          </a:ln>
        </p:spPr>
        <p:txBody>
          <a:bodyPr wrap="square">
            <a:spAutoFit/>
          </a:bodyPr>
          <a:lstStyle/>
          <a:p>
            <a:r>
              <a:rPr lang="en-US" sz="2400" b="1" dirty="0">
                <a:latin typeface="Garamond" pitchFamily="18" charset="0"/>
                <a:cs typeface="Times New Roman" pitchFamily="18" charset="0"/>
              </a:rPr>
              <a:t>Indiana Department of Administration</a:t>
            </a:r>
            <a:br>
              <a:rPr lang="en-US" sz="2400" b="1" dirty="0">
                <a:latin typeface="Garamond" pitchFamily="18" charset="0"/>
                <a:cs typeface="Times New Roman" pitchFamily="18" charset="0"/>
              </a:rPr>
            </a:br>
            <a:r>
              <a:rPr lang="en-US" sz="2400" b="1" dirty="0">
                <a:latin typeface="Garamond" pitchFamily="18" charset="0"/>
                <a:cs typeface="Times New Roman" pitchFamily="18" charset="0"/>
              </a:rPr>
              <a:t>On Behalf Of</a:t>
            </a:r>
            <a:br>
              <a:rPr lang="en-US" sz="2400" b="1" dirty="0">
                <a:latin typeface="Garamond" pitchFamily="18" charset="0"/>
                <a:cs typeface="Times New Roman" pitchFamily="18" charset="0"/>
              </a:rPr>
            </a:br>
            <a:r>
              <a:rPr lang="en-US" sz="2400" b="1" dirty="0">
                <a:latin typeface="Garamond" pitchFamily="18" charset="0"/>
                <a:cs typeface="Times New Roman" pitchFamily="18" charset="0"/>
              </a:rPr>
              <a:t>Indiana Family and Social Services Administration</a:t>
            </a:r>
            <a:br>
              <a:rPr lang="en-US" sz="2400" b="1" dirty="0">
                <a:latin typeface="Garamond" pitchFamily="18" charset="0"/>
                <a:cs typeface="Times New Roman" pitchFamily="18" charset="0"/>
              </a:rPr>
            </a:br>
            <a:r>
              <a:rPr lang="en-US" sz="2400" b="1" dirty="0">
                <a:latin typeface="Garamond" pitchFamily="18" charset="0"/>
                <a:cs typeface="Times New Roman" pitchFamily="18" charset="0"/>
              </a:rPr>
              <a:t>and Indiana State Department of Health</a:t>
            </a:r>
            <a:br>
              <a:rPr lang="en-US" sz="2400" b="1" dirty="0">
                <a:latin typeface="Garamond" pitchFamily="18" charset="0"/>
                <a:cs typeface="Times New Roman" pitchFamily="18" charset="0"/>
              </a:rPr>
            </a:br>
            <a:r>
              <a:rPr lang="en-US" sz="2400" b="1" dirty="0">
                <a:latin typeface="Garamond" pitchFamily="18" charset="0"/>
                <a:cs typeface="Times New Roman" pitchFamily="18" charset="0"/>
              </a:rPr>
              <a:t/>
            </a:r>
            <a:br>
              <a:rPr lang="en-US" sz="2400" b="1" dirty="0">
                <a:latin typeface="Garamond" pitchFamily="18" charset="0"/>
                <a:cs typeface="Times New Roman" pitchFamily="18" charset="0"/>
              </a:rPr>
            </a:br>
            <a:r>
              <a:rPr lang="en-US" sz="2000" b="1" dirty="0">
                <a:latin typeface="Garamond" pitchFamily="18" charset="0"/>
                <a:cs typeface="Times New Roman" pitchFamily="18" charset="0"/>
              </a:rPr>
              <a:t>Request for Proposal 19-088</a:t>
            </a:r>
            <a:br>
              <a:rPr lang="en-US" sz="2000" b="1" dirty="0">
                <a:latin typeface="Garamond" pitchFamily="18" charset="0"/>
                <a:cs typeface="Times New Roman" pitchFamily="18" charset="0"/>
              </a:rPr>
            </a:br>
            <a:r>
              <a:rPr lang="en-US" sz="2000" b="1" dirty="0">
                <a:latin typeface="Garamond" pitchFamily="18" charset="0"/>
                <a:cs typeface="Times New Roman" pitchFamily="18" charset="0"/>
              </a:rPr>
              <a:t>Electronic Benefit Transfer (EBT) and Time and Attendance (T&amp;A) System(s) RFP</a:t>
            </a:r>
            <a:endParaRPr lang="en-US" sz="2000" b="1" dirty="0">
              <a:solidFill>
                <a:srgbClr val="FF0000"/>
              </a:solidFill>
              <a:latin typeface="Garamond" pitchFamily="18" charset="0"/>
              <a:cs typeface="Times New Roman" pitchFamily="18" charset="0"/>
            </a:endParaRPr>
          </a:p>
          <a:p>
            <a:pPr algn="ctr"/>
            <a:endParaRPr lang="en-US" sz="2400" b="1" dirty="0">
              <a:latin typeface="Garamond" pitchFamily="18" charset="0"/>
              <a:cs typeface="Times New Roman" pitchFamily="18" charset="0"/>
            </a:endParaRPr>
          </a:p>
          <a:p>
            <a:pPr algn="ctr">
              <a:lnSpc>
                <a:spcPct val="80000"/>
              </a:lnSpc>
            </a:pPr>
            <a:r>
              <a:rPr lang="en-US" sz="2000" dirty="0">
                <a:latin typeface="Garamond" pitchFamily="18" charset="0"/>
                <a:cs typeface="Times New Roman" pitchFamily="18" charset="0"/>
              </a:rPr>
              <a:t>Pre-Proposal Conference</a:t>
            </a:r>
          </a:p>
          <a:p>
            <a:pPr algn="ctr">
              <a:lnSpc>
                <a:spcPct val="80000"/>
              </a:lnSpc>
            </a:pPr>
            <a:endParaRPr lang="en-US" sz="2000" dirty="0">
              <a:latin typeface="Garamond" pitchFamily="18" charset="0"/>
              <a:cs typeface="Times New Roman" pitchFamily="18" charset="0"/>
            </a:endParaRPr>
          </a:p>
          <a:p>
            <a:pPr algn="ctr">
              <a:lnSpc>
                <a:spcPct val="80000"/>
              </a:lnSpc>
            </a:pPr>
            <a:r>
              <a:rPr lang="en-US" sz="2000" dirty="0">
                <a:latin typeface="Garamond" pitchFamily="18" charset="0"/>
                <a:cs typeface="Times New Roman" pitchFamily="18" charset="0"/>
              </a:rPr>
              <a:t>February 26, 2019</a:t>
            </a:r>
          </a:p>
          <a:p>
            <a:pPr algn="ctr">
              <a:lnSpc>
                <a:spcPct val="80000"/>
              </a:lnSpc>
            </a:pPr>
            <a:r>
              <a:rPr lang="en-US" sz="2000" dirty="0">
                <a:latin typeface="Garamond" pitchFamily="18" charset="0"/>
                <a:cs typeface="Times New Roman" pitchFamily="18" charset="0"/>
              </a:rPr>
              <a:t>10:00 AM</a:t>
            </a:r>
          </a:p>
          <a:p>
            <a:pPr algn="ctr">
              <a:lnSpc>
                <a:spcPct val="80000"/>
              </a:lnSpc>
            </a:pPr>
            <a:endParaRPr lang="en-US" sz="2000" dirty="0">
              <a:latin typeface="Garamond" pitchFamily="18" charset="0"/>
              <a:cs typeface="Times New Roman" pitchFamily="18" charset="0"/>
            </a:endParaRPr>
          </a:p>
          <a:p>
            <a:pPr algn="ctr">
              <a:lnSpc>
                <a:spcPct val="80000"/>
              </a:lnSpc>
            </a:pPr>
            <a:endParaRPr lang="en-US" sz="2000" dirty="0">
              <a:latin typeface="Garamond" pitchFamily="18" charset="0"/>
              <a:cs typeface="Times New Roman" pitchFamily="18" charset="0"/>
            </a:endParaRPr>
          </a:p>
          <a:p>
            <a:pPr algn="ctr">
              <a:lnSpc>
                <a:spcPct val="80000"/>
              </a:lnSpc>
            </a:pPr>
            <a:r>
              <a:rPr lang="en-US" sz="2000" dirty="0">
                <a:latin typeface="Garamond" pitchFamily="18" charset="0"/>
                <a:cs typeface="Times New Roman" pitchFamily="18" charset="0"/>
              </a:rPr>
              <a:t>Teresa Deaton-Reese, IDOA Procurement</a:t>
            </a:r>
          </a:p>
        </p:txBody>
      </p:sp>
      <p:sp>
        <p:nvSpPr>
          <p:cNvPr id="3" name="Slide Number Placeholder 2">
            <a:extLst>
              <a:ext uri="{FF2B5EF4-FFF2-40B4-BE49-F238E27FC236}">
                <a16:creationId xmlns:a16="http://schemas.microsoft.com/office/drawing/2014/main" xmlns="" id="{F0A075BF-C863-4DE0-8642-301C1B4FECEF}"/>
              </a:ext>
            </a:extLst>
          </p:cNvPr>
          <p:cNvSpPr>
            <a:spLocks noGrp="1"/>
          </p:cNvSpPr>
          <p:nvPr>
            <p:ph type="sldNum" sz="quarter" idx="12"/>
          </p:nvPr>
        </p:nvSpPr>
        <p:spPr/>
        <p:txBody>
          <a:bodyPr/>
          <a:lstStyle/>
          <a:p>
            <a:fld id="{97FBE726-DBFE-42C8-9E3A-ACED5DC5B2D0}" type="slidenum">
              <a:rPr lang="en-US" smtClean="0"/>
              <a:pPr/>
              <a:t>1</a:t>
            </a:fld>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98A3D1B-89BA-4E4E-A75B-18D6A16B7A20}"/>
              </a:ext>
            </a:extLst>
          </p:cNvPr>
          <p:cNvSpPr>
            <a:spLocks noGrp="1"/>
          </p:cNvSpPr>
          <p:nvPr>
            <p:ph type="title"/>
          </p:nvPr>
        </p:nvSpPr>
        <p:spPr>
          <a:xfrm>
            <a:off x="457200" y="309753"/>
            <a:ext cx="8229600" cy="1143000"/>
          </a:xfrm>
        </p:spPr>
        <p:txBody>
          <a:bodyPr>
            <a:normAutofit fontScale="90000"/>
          </a:bodyPr>
          <a:lstStyle/>
          <a:p>
            <a:r>
              <a:rPr lang="en-US" sz="4900" b="1" dirty="0">
                <a:latin typeface="Garamond" panose="02020404030301010803" pitchFamily="18" charset="0"/>
              </a:rPr>
              <a:t>Scope of Work – Scope B</a:t>
            </a:r>
            <a:r>
              <a:rPr lang="en-US" b="1" dirty="0">
                <a:latin typeface="Garamond" panose="02020404030301010803" pitchFamily="18" charset="0"/>
              </a:rPr>
              <a:t/>
            </a:r>
            <a:br>
              <a:rPr lang="en-US" b="1" dirty="0">
                <a:latin typeface="Garamond" panose="02020404030301010803" pitchFamily="18" charset="0"/>
              </a:rPr>
            </a:br>
            <a:r>
              <a:rPr lang="en-US" sz="2700" b="1" dirty="0">
                <a:latin typeface="Garamond" panose="02020404030301010803" pitchFamily="18" charset="0"/>
              </a:rPr>
              <a:t>Attachment D</a:t>
            </a:r>
          </a:p>
        </p:txBody>
      </p:sp>
      <p:pic>
        <p:nvPicPr>
          <p:cNvPr id="4" name="Picture 3" descr="IDOA-logobluecenter.gif">
            <a:extLst>
              <a:ext uri="{FF2B5EF4-FFF2-40B4-BE49-F238E27FC236}">
                <a16:creationId xmlns:a16="http://schemas.microsoft.com/office/drawing/2014/main" xmlns="" id="{B9DFE26E-CECA-4895-9869-3A768311F48B}"/>
              </a:ext>
            </a:extLst>
          </p:cNvPr>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a:extLst>
              <a:ext uri="{FF2B5EF4-FFF2-40B4-BE49-F238E27FC236}">
                <a16:creationId xmlns:a16="http://schemas.microsoft.com/office/drawing/2014/main" xmlns="" id="{FFE7C0E1-6590-49B0-BA94-51EA8A2F483A}"/>
              </a:ext>
            </a:extLst>
          </p:cNvPr>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7" name="Slide Number Placeholder 6">
            <a:extLst>
              <a:ext uri="{FF2B5EF4-FFF2-40B4-BE49-F238E27FC236}">
                <a16:creationId xmlns:a16="http://schemas.microsoft.com/office/drawing/2014/main" xmlns="" id="{5C6E037F-C487-4D4E-8C57-8FDE9A172585}"/>
              </a:ext>
            </a:extLst>
          </p:cNvPr>
          <p:cNvSpPr>
            <a:spLocks noGrp="1"/>
          </p:cNvSpPr>
          <p:nvPr>
            <p:ph type="sldNum" sz="quarter" idx="12"/>
          </p:nvPr>
        </p:nvSpPr>
        <p:spPr/>
        <p:txBody>
          <a:bodyPr/>
          <a:lstStyle/>
          <a:p>
            <a:fld id="{97FBE726-DBFE-42C8-9E3A-ACED5DC5B2D0}" type="slidenum">
              <a:rPr lang="en-US" smtClean="0"/>
              <a:pPr/>
              <a:t>10</a:t>
            </a:fld>
            <a:endParaRPr lang="en-US" dirty="0"/>
          </a:p>
        </p:txBody>
      </p:sp>
      <p:sp>
        <p:nvSpPr>
          <p:cNvPr id="9" name="Content Placeholder 2">
            <a:extLst>
              <a:ext uri="{FF2B5EF4-FFF2-40B4-BE49-F238E27FC236}">
                <a16:creationId xmlns:a16="http://schemas.microsoft.com/office/drawing/2014/main" xmlns="" id="{84D95186-468B-45C9-B579-737FCC51AC49}"/>
              </a:ext>
            </a:extLst>
          </p:cNvPr>
          <p:cNvSpPr txBox="1">
            <a:spLocks/>
          </p:cNvSpPr>
          <p:nvPr/>
        </p:nvSpPr>
        <p:spPr>
          <a:xfrm>
            <a:off x="385763" y="1390710"/>
            <a:ext cx="8382000" cy="44958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latin typeface="Garamond" panose="02020404030301010803" pitchFamily="18" charset="0"/>
              </a:rPr>
              <a:t>Scope B covers SNAP and TANF EBT services.</a:t>
            </a:r>
          </a:p>
          <a:p>
            <a:r>
              <a:rPr lang="en-US" dirty="0">
                <a:latin typeface="Garamond" panose="02020404030301010803" pitchFamily="18" charset="0"/>
              </a:rPr>
              <a:t>Respondents proposing to fulfill Scope B must be able provide all services as outlined in RFP Attachment D, </a:t>
            </a:r>
            <a:r>
              <a:rPr lang="en-US" b="1" dirty="0">
                <a:latin typeface="Garamond" panose="02020404030301010803" pitchFamily="18" charset="0"/>
              </a:rPr>
              <a:t>Section 5. </a:t>
            </a:r>
            <a:endParaRPr lang="en-US" dirty="0">
              <a:latin typeface="Garamond" panose="02020404030301010803" pitchFamily="18" charset="0"/>
            </a:endParaRPr>
          </a:p>
          <a:p>
            <a:r>
              <a:rPr lang="en-US" dirty="0">
                <a:latin typeface="Garamond" panose="02020404030301010803" pitchFamily="18" charset="0"/>
              </a:rPr>
              <a:t>Please note that Scope B Respondents must also fill out Attachment G, “SNAP and TANF System Requirements,” in addition to the other standard proposal forms. </a:t>
            </a:r>
          </a:p>
        </p:txBody>
      </p:sp>
    </p:spTree>
    <p:extLst>
      <p:ext uri="{BB962C8B-B14F-4D97-AF65-F5344CB8AC3E}">
        <p14:creationId xmlns:p14="http://schemas.microsoft.com/office/powerpoint/2010/main" val="1757552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98A3D1B-89BA-4E4E-A75B-18D6A16B7A20}"/>
              </a:ext>
            </a:extLst>
          </p:cNvPr>
          <p:cNvSpPr>
            <a:spLocks noGrp="1"/>
          </p:cNvSpPr>
          <p:nvPr>
            <p:ph type="title"/>
          </p:nvPr>
        </p:nvSpPr>
        <p:spPr>
          <a:xfrm>
            <a:off x="457200" y="309753"/>
            <a:ext cx="8229600" cy="1143000"/>
          </a:xfrm>
        </p:spPr>
        <p:txBody>
          <a:bodyPr>
            <a:normAutofit fontScale="90000"/>
          </a:bodyPr>
          <a:lstStyle/>
          <a:p>
            <a:r>
              <a:rPr lang="en-US" sz="4900" b="1" dirty="0">
                <a:latin typeface="Garamond" panose="02020404030301010803" pitchFamily="18" charset="0"/>
              </a:rPr>
              <a:t>Scope of Work – Scope C</a:t>
            </a:r>
            <a:r>
              <a:rPr lang="en-US" b="1" dirty="0">
                <a:latin typeface="Garamond" panose="02020404030301010803" pitchFamily="18" charset="0"/>
              </a:rPr>
              <a:t/>
            </a:r>
            <a:br>
              <a:rPr lang="en-US" b="1" dirty="0">
                <a:latin typeface="Garamond" panose="02020404030301010803" pitchFamily="18" charset="0"/>
              </a:rPr>
            </a:br>
            <a:r>
              <a:rPr lang="en-US" sz="2700" b="1" dirty="0">
                <a:latin typeface="Garamond" panose="02020404030301010803" pitchFamily="18" charset="0"/>
              </a:rPr>
              <a:t>Attachment D</a:t>
            </a:r>
          </a:p>
        </p:txBody>
      </p:sp>
      <p:pic>
        <p:nvPicPr>
          <p:cNvPr id="4" name="Picture 3" descr="IDOA-logobluecenter.gif">
            <a:extLst>
              <a:ext uri="{FF2B5EF4-FFF2-40B4-BE49-F238E27FC236}">
                <a16:creationId xmlns:a16="http://schemas.microsoft.com/office/drawing/2014/main" xmlns="" id="{B9DFE26E-CECA-4895-9869-3A768311F48B}"/>
              </a:ext>
            </a:extLst>
          </p:cNvPr>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a:extLst>
              <a:ext uri="{FF2B5EF4-FFF2-40B4-BE49-F238E27FC236}">
                <a16:creationId xmlns:a16="http://schemas.microsoft.com/office/drawing/2014/main" xmlns="" id="{FFE7C0E1-6590-49B0-BA94-51EA8A2F483A}"/>
              </a:ext>
            </a:extLst>
          </p:cNvPr>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7" name="Slide Number Placeholder 6">
            <a:extLst>
              <a:ext uri="{FF2B5EF4-FFF2-40B4-BE49-F238E27FC236}">
                <a16:creationId xmlns:a16="http://schemas.microsoft.com/office/drawing/2014/main" xmlns="" id="{5C6E037F-C487-4D4E-8C57-8FDE9A172585}"/>
              </a:ext>
            </a:extLst>
          </p:cNvPr>
          <p:cNvSpPr>
            <a:spLocks noGrp="1"/>
          </p:cNvSpPr>
          <p:nvPr>
            <p:ph type="sldNum" sz="quarter" idx="12"/>
          </p:nvPr>
        </p:nvSpPr>
        <p:spPr/>
        <p:txBody>
          <a:bodyPr/>
          <a:lstStyle/>
          <a:p>
            <a:fld id="{97FBE726-DBFE-42C8-9E3A-ACED5DC5B2D0}" type="slidenum">
              <a:rPr lang="en-US" smtClean="0"/>
              <a:pPr/>
              <a:t>11</a:t>
            </a:fld>
            <a:endParaRPr lang="en-US" dirty="0"/>
          </a:p>
        </p:txBody>
      </p:sp>
      <p:sp>
        <p:nvSpPr>
          <p:cNvPr id="9" name="Content Placeholder 2">
            <a:extLst>
              <a:ext uri="{FF2B5EF4-FFF2-40B4-BE49-F238E27FC236}">
                <a16:creationId xmlns:a16="http://schemas.microsoft.com/office/drawing/2014/main" xmlns="" id="{84D95186-468B-45C9-B579-737FCC51AC49}"/>
              </a:ext>
            </a:extLst>
          </p:cNvPr>
          <p:cNvSpPr txBox="1">
            <a:spLocks/>
          </p:cNvSpPr>
          <p:nvPr/>
        </p:nvSpPr>
        <p:spPr>
          <a:xfrm>
            <a:off x="385763" y="1651964"/>
            <a:ext cx="8382000" cy="44958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latin typeface="Garamond" panose="02020404030301010803" pitchFamily="18" charset="0"/>
              </a:rPr>
              <a:t>Scope C covers WIC EBT services.</a:t>
            </a:r>
          </a:p>
          <a:p>
            <a:r>
              <a:rPr lang="en-US" dirty="0">
                <a:latin typeface="Garamond" panose="02020404030301010803" pitchFamily="18" charset="0"/>
              </a:rPr>
              <a:t>Respondents proposing to fulfill Scope C must be able provide all services as outlined in RFP Attachment D, </a:t>
            </a:r>
            <a:r>
              <a:rPr lang="en-US" b="1" dirty="0">
                <a:latin typeface="Garamond" panose="02020404030301010803" pitchFamily="18" charset="0"/>
              </a:rPr>
              <a:t>Section 6. </a:t>
            </a:r>
          </a:p>
          <a:p>
            <a:pPr marL="0" indent="0">
              <a:buNone/>
            </a:pPr>
            <a:endParaRPr lang="en-US" dirty="0">
              <a:latin typeface="Garamond" panose="02020404030301010803" pitchFamily="18" charset="0"/>
            </a:endParaRPr>
          </a:p>
        </p:txBody>
      </p:sp>
    </p:spTree>
    <p:extLst>
      <p:ext uri="{BB962C8B-B14F-4D97-AF65-F5344CB8AC3E}">
        <p14:creationId xmlns:p14="http://schemas.microsoft.com/office/powerpoint/2010/main" val="29606095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98A3D1B-89BA-4E4E-A75B-18D6A16B7A20}"/>
              </a:ext>
            </a:extLst>
          </p:cNvPr>
          <p:cNvSpPr>
            <a:spLocks noGrp="1"/>
          </p:cNvSpPr>
          <p:nvPr>
            <p:ph type="title"/>
          </p:nvPr>
        </p:nvSpPr>
        <p:spPr>
          <a:xfrm>
            <a:off x="457200" y="309753"/>
            <a:ext cx="8229600" cy="1143000"/>
          </a:xfrm>
        </p:spPr>
        <p:txBody>
          <a:bodyPr>
            <a:normAutofit fontScale="90000"/>
          </a:bodyPr>
          <a:lstStyle/>
          <a:p>
            <a:r>
              <a:rPr lang="en-US" sz="4900" b="1" dirty="0">
                <a:latin typeface="Garamond" panose="02020404030301010803" pitchFamily="18" charset="0"/>
              </a:rPr>
              <a:t>Scope of Work – Scope D</a:t>
            </a:r>
            <a:r>
              <a:rPr lang="en-US" b="1" dirty="0">
                <a:latin typeface="Garamond" panose="02020404030301010803" pitchFamily="18" charset="0"/>
              </a:rPr>
              <a:t/>
            </a:r>
            <a:br>
              <a:rPr lang="en-US" b="1" dirty="0">
                <a:latin typeface="Garamond" panose="02020404030301010803" pitchFamily="18" charset="0"/>
              </a:rPr>
            </a:br>
            <a:r>
              <a:rPr lang="en-US" sz="2700" b="1" dirty="0">
                <a:latin typeface="Garamond" panose="02020404030301010803" pitchFamily="18" charset="0"/>
              </a:rPr>
              <a:t>Attachment D</a:t>
            </a:r>
          </a:p>
        </p:txBody>
      </p:sp>
      <p:pic>
        <p:nvPicPr>
          <p:cNvPr id="4" name="Picture 3" descr="IDOA-logobluecenter.gif">
            <a:extLst>
              <a:ext uri="{FF2B5EF4-FFF2-40B4-BE49-F238E27FC236}">
                <a16:creationId xmlns:a16="http://schemas.microsoft.com/office/drawing/2014/main" xmlns="" id="{B9DFE26E-CECA-4895-9869-3A768311F48B}"/>
              </a:ext>
            </a:extLst>
          </p:cNvPr>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a:extLst>
              <a:ext uri="{FF2B5EF4-FFF2-40B4-BE49-F238E27FC236}">
                <a16:creationId xmlns:a16="http://schemas.microsoft.com/office/drawing/2014/main" xmlns="" id="{FFE7C0E1-6590-49B0-BA94-51EA8A2F483A}"/>
              </a:ext>
            </a:extLst>
          </p:cNvPr>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7" name="Slide Number Placeholder 6">
            <a:extLst>
              <a:ext uri="{FF2B5EF4-FFF2-40B4-BE49-F238E27FC236}">
                <a16:creationId xmlns:a16="http://schemas.microsoft.com/office/drawing/2014/main" xmlns="" id="{5C6E037F-C487-4D4E-8C57-8FDE9A172585}"/>
              </a:ext>
            </a:extLst>
          </p:cNvPr>
          <p:cNvSpPr>
            <a:spLocks noGrp="1"/>
          </p:cNvSpPr>
          <p:nvPr>
            <p:ph type="sldNum" sz="quarter" idx="12"/>
          </p:nvPr>
        </p:nvSpPr>
        <p:spPr/>
        <p:txBody>
          <a:bodyPr/>
          <a:lstStyle/>
          <a:p>
            <a:fld id="{97FBE726-DBFE-42C8-9E3A-ACED5DC5B2D0}" type="slidenum">
              <a:rPr lang="en-US" smtClean="0"/>
              <a:pPr/>
              <a:t>12</a:t>
            </a:fld>
            <a:endParaRPr lang="en-US" dirty="0"/>
          </a:p>
        </p:txBody>
      </p:sp>
      <p:sp>
        <p:nvSpPr>
          <p:cNvPr id="9" name="Content Placeholder 2">
            <a:extLst>
              <a:ext uri="{FF2B5EF4-FFF2-40B4-BE49-F238E27FC236}">
                <a16:creationId xmlns:a16="http://schemas.microsoft.com/office/drawing/2014/main" xmlns="" id="{84D95186-468B-45C9-B579-737FCC51AC49}"/>
              </a:ext>
            </a:extLst>
          </p:cNvPr>
          <p:cNvSpPr txBox="1">
            <a:spLocks/>
          </p:cNvSpPr>
          <p:nvPr/>
        </p:nvSpPr>
        <p:spPr>
          <a:xfrm>
            <a:off x="385763" y="1430903"/>
            <a:ext cx="8382000" cy="4495800"/>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latin typeface="Garamond" panose="02020404030301010803" pitchFamily="18" charset="0"/>
              </a:rPr>
              <a:t>Scope D covers Child Care T&amp;A services.</a:t>
            </a:r>
          </a:p>
          <a:p>
            <a:r>
              <a:rPr lang="en-US" dirty="0">
                <a:latin typeface="Garamond" panose="02020404030301010803" pitchFamily="18" charset="0"/>
              </a:rPr>
              <a:t>Respondents proposing to fulfill Scope D must be able provide all services as outlined in RFP Attachment D, </a:t>
            </a:r>
            <a:r>
              <a:rPr lang="en-US" b="1" dirty="0">
                <a:latin typeface="Garamond" panose="02020404030301010803" pitchFamily="18" charset="0"/>
              </a:rPr>
              <a:t>Section 7. </a:t>
            </a:r>
          </a:p>
          <a:p>
            <a:r>
              <a:rPr lang="en-US" dirty="0">
                <a:latin typeface="Garamond" panose="02020404030301010803" pitchFamily="18" charset="0"/>
              </a:rPr>
              <a:t>While this service is currently handled via cards and remote devices, Respondents may propose an alternate method of capturing time and attendance as long as the proposed solution meets all requirements.</a:t>
            </a:r>
          </a:p>
        </p:txBody>
      </p:sp>
    </p:spTree>
    <p:extLst>
      <p:ext uri="{BB962C8B-B14F-4D97-AF65-F5344CB8AC3E}">
        <p14:creationId xmlns:p14="http://schemas.microsoft.com/office/powerpoint/2010/main" val="2103910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a:latin typeface="Garamond" pitchFamily="18" charset="0"/>
              </a:rPr>
              <a:t>Business Proposal</a:t>
            </a:r>
            <a:br>
              <a:rPr lang="en-US" b="1" dirty="0">
                <a:latin typeface="Garamond" pitchFamily="18" charset="0"/>
              </a:rPr>
            </a:br>
            <a:r>
              <a:rPr lang="en-US" sz="2400" dirty="0">
                <a:latin typeface="Garamond" pitchFamily="18" charset="0"/>
              </a:rPr>
              <a:t>(Attachment E)</a:t>
            </a:r>
            <a:endParaRPr lang="en-US" dirty="0">
              <a:latin typeface="Garamond" pitchFamily="18" charset="0"/>
            </a:endParaRPr>
          </a:p>
        </p:txBody>
      </p:sp>
      <p:sp>
        <p:nvSpPr>
          <p:cNvPr id="7" name="Rectangle 3"/>
          <p:cNvSpPr>
            <a:spLocks noGrp="1" noChangeArrowheads="1"/>
          </p:cNvSpPr>
          <p:nvPr>
            <p:ph idx="1"/>
          </p:nvPr>
        </p:nvSpPr>
        <p:spPr>
          <a:xfrm>
            <a:off x="457200" y="1600200"/>
            <a:ext cx="8229600" cy="4114799"/>
          </a:xfrm>
        </p:spPr>
        <p:txBody>
          <a:bodyPr>
            <a:normAutofit/>
          </a:bodyPr>
          <a:lstStyle/>
          <a:p>
            <a:pPr eaLnBrk="1" hangingPunct="1">
              <a:lnSpc>
                <a:spcPct val="80000"/>
              </a:lnSpc>
            </a:pPr>
            <a:r>
              <a:rPr lang="en-US" sz="2400" b="1" dirty="0">
                <a:latin typeface="Garamond" pitchFamily="18" charset="0"/>
              </a:rPr>
              <a:t>Company Financial Information (Section 2.3.3)</a:t>
            </a:r>
          </a:p>
          <a:p>
            <a:pPr lvl="1">
              <a:spcBef>
                <a:spcPts val="600"/>
              </a:spcBef>
            </a:pPr>
            <a:r>
              <a:rPr lang="en-US" sz="2000" dirty="0">
                <a:latin typeface="Garamond" panose="02020404030301010803" pitchFamily="18" charset="0"/>
              </a:rPr>
              <a:t>Confidential information must be kept separate from the proposal in the electronic copies.  IDOA recommends sending a “public” file that has the confidential information redacted (may be in PDF format) and a “final” file that includes all required information (must be in format provided).</a:t>
            </a:r>
          </a:p>
          <a:p>
            <a:pPr eaLnBrk="1" hangingPunct="1">
              <a:lnSpc>
                <a:spcPct val="80000"/>
              </a:lnSpc>
            </a:pPr>
            <a:r>
              <a:rPr lang="en-US" sz="2400" b="1" dirty="0">
                <a:latin typeface="Garamond" pitchFamily="18" charset="0"/>
              </a:rPr>
              <a:t>Contract Terms (Section 2.3.5)</a:t>
            </a:r>
          </a:p>
          <a:p>
            <a:pPr lvl="1">
              <a:spcBef>
                <a:spcPts val="600"/>
              </a:spcBef>
            </a:pPr>
            <a:r>
              <a:rPr lang="en-US" sz="2000" dirty="0">
                <a:latin typeface="Garamond" panose="02020404030301010803" pitchFamily="18" charset="0"/>
              </a:rPr>
              <a:t>Respondent should review the sample State contract (Attachment B) and note exceptions to State non-mandatory clauses in Business Proposal. The Respondent should accept the mandatory clauses in the Business Proposal and Transmittal Letter.</a:t>
            </a:r>
          </a:p>
        </p:txBody>
      </p:sp>
      <p:sp>
        <p:nvSpPr>
          <p:cNvPr id="3" name="Slide Number Placeholder 2">
            <a:extLst>
              <a:ext uri="{FF2B5EF4-FFF2-40B4-BE49-F238E27FC236}">
                <a16:creationId xmlns:a16="http://schemas.microsoft.com/office/drawing/2014/main" xmlns="" id="{37BE16C1-250A-4733-BED8-64290E816E3D}"/>
              </a:ext>
            </a:extLst>
          </p:cNvPr>
          <p:cNvSpPr>
            <a:spLocks noGrp="1"/>
          </p:cNvSpPr>
          <p:nvPr>
            <p:ph type="sldNum" sz="quarter" idx="12"/>
          </p:nvPr>
        </p:nvSpPr>
        <p:spPr/>
        <p:txBody>
          <a:bodyPr/>
          <a:lstStyle/>
          <a:p>
            <a:fld id="{97FBE726-DBFE-42C8-9E3A-ACED5DC5B2D0}" type="slidenum">
              <a:rPr lang="en-US" smtClean="0"/>
              <a:pPr/>
              <a:t>13</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a:latin typeface="Garamond" pitchFamily="18" charset="0"/>
              </a:rPr>
              <a:t>Business Proposal (Cont.)</a:t>
            </a:r>
            <a:br>
              <a:rPr lang="en-US" b="1" dirty="0">
                <a:latin typeface="Garamond" pitchFamily="18" charset="0"/>
              </a:rPr>
            </a:br>
            <a:r>
              <a:rPr lang="en-US" sz="2400" dirty="0">
                <a:latin typeface="Garamond" pitchFamily="18" charset="0"/>
              </a:rPr>
              <a:t>(Attachment E)</a:t>
            </a:r>
            <a:endParaRPr lang="en-US" dirty="0">
              <a:latin typeface="Garamond" pitchFamily="18" charset="0"/>
            </a:endParaRPr>
          </a:p>
        </p:txBody>
      </p:sp>
      <p:sp>
        <p:nvSpPr>
          <p:cNvPr id="7" name="Rectangle 3"/>
          <p:cNvSpPr>
            <a:spLocks noGrp="1" noChangeArrowheads="1"/>
          </p:cNvSpPr>
          <p:nvPr>
            <p:ph idx="1"/>
          </p:nvPr>
        </p:nvSpPr>
        <p:spPr>
          <a:xfrm>
            <a:off x="457200" y="1600200"/>
            <a:ext cx="8229600" cy="4114799"/>
          </a:xfrm>
        </p:spPr>
        <p:txBody>
          <a:bodyPr>
            <a:normAutofit/>
          </a:bodyPr>
          <a:lstStyle/>
          <a:p>
            <a:pPr>
              <a:spcBef>
                <a:spcPts val="600"/>
              </a:spcBef>
            </a:pPr>
            <a:r>
              <a:rPr lang="en-US" sz="2400" b="1" dirty="0">
                <a:latin typeface="Garamond" panose="02020404030301010803" pitchFamily="18" charset="0"/>
              </a:rPr>
              <a:t>References (2.3.6)</a:t>
            </a:r>
          </a:p>
          <a:p>
            <a:pPr lvl="1">
              <a:spcBef>
                <a:spcPts val="600"/>
              </a:spcBef>
            </a:pPr>
            <a:r>
              <a:rPr lang="en-US" sz="2000" dirty="0">
                <a:latin typeface="Garamond" panose="02020404030301010803" pitchFamily="18" charset="0"/>
              </a:rPr>
              <a:t>For each program-specific scope for which the Respondent proposes to fulfill, the Respondent must include a list of at least three (3) clients for whom the Respondent has performed similar services.</a:t>
            </a:r>
          </a:p>
          <a:p>
            <a:pPr lvl="1">
              <a:spcBef>
                <a:spcPts val="600"/>
              </a:spcBef>
            </a:pPr>
            <a:r>
              <a:rPr lang="en-US" sz="2000" dirty="0">
                <a:latin typeface="Garamond" panose="02020404030301010803" pitchFamily="18" charset="0"/>
              </a:rPr>
              <a:t>The Respondent may list the same reference for multiple program-specific scopes only if the Respondent has provided applicable services in each program area for that reference. </a:t>
            </a:r>
          </a:p>
          <a:p>
            <a:pPr lvl="1">
              <a:spcBef>
                <a:spcPts val="600"/>
              </a:spcBef>
            </a:pPr>
            <a:r>
              <a:rPr lang="en-US" sz="2000" dirty="0">
                <a:latin typeface="Garamond" panose="02020404030301010803" pitchFamily="18" charset="0"/>
              </a:rPr>
              <a:t>For example, if the Respondent proposes to fulfill Scope B and C, they must submit a total of at least six (6) client references (3 for each scope). If the Respondent has provided services similar to both Scope B and C for a single government client, the Respondent may list that client twice (once for Scope B and once for Scope C). </a:t>
            </a:r>
          </a:p>
        </p:txBody>
      </p:sp>
      <p:sp>
        <p:nvSpPr>
          <p:cNvPr id="3" name="Slide Number Placeholder 2">
            <a:extLst>
              <a:ext uri="{FF2B5EF4-FFF2-40B4-BE49-F238E27FC236}">
                <a16:creationId xmlns:a16="http://schemas.microsoft.com/office/drawing/2014/main" xmlns="" id="{37BE16C1-250A-4733-BED8-64290E816E3D}"/>
              </a:ext>
            </a:extLst>
          </p:cNvPr>
          <p:cNvSpPr>
            <a:spLocks noGrp="1"/>
          </p:cNvSpPr>
          <p:nvPr>
            <p:ph type="sldNum" sz="quarter" idx="12"/>
          </p:nvPr>
        </p:nvSpPr>
        <p:spPr/>
        <p:txBody>
          <a:bodyPr/>
          <a:lstStyle/>
          <a:p>
            <a:fld id="{97FBE726-DBFE-42C8-9E3A-ACED5DC5B2D0}" type="slidenum">
              <a:rPr lang="en-US" smtClean="0"/>
              <a:pPr/>
              <a:t>14</a:t>
            </a:fld>
            <a:endParaRPr lang="en-US" dirty="0"/>
          </a:p>
        </p:txBody>
      </p:sp>
    </p:spTree>
    <p:extLst>
      <p:ext uri="{BB962C8B-B14F-4D97-AF65-F5344CB8AC3E}">
        <p14:creationId xmlns:p14="http://schemas.microsoft.com/office/powerpoint/2010/main" val="37570844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a:latin typeface="Garamond" pitchFamily="18" charset="0"/>
              </a:rPr>
              <a:t>Technical Proposal</a:t>
            </a:r>
            <a:r>
              <a:rPr lang="en-US" dirty="0">
                <a:latin typeface="Garamond" pitchFamily="18" charset="0"/>
              </a:rPr>
              <a:t/>
            </a:r>
            <a:br>
              <a:rPr lang="en-US" dirty="0">
                <a:latin typeface="Garamond" pitchFamily="18" charset="0"/>
              </a:rPr>
            </a:br>
            <a:r>
              <a:rPr lang="en-US" sz="2400" dirty="0">
                <a:latin typeface="Garamond" pitchFamily="18" charset="0"/>
              </a:rPr>
              <a:t>(Attachment F)</a:t>
            </a:r>
          </a:p>
        </p:txBody>
      </p:sp>
      <p:sp>
        <p:nvSpPr>
          <p:cNvPr id="7" name="Rectangle 3"/>
          <p:cNvSpPr>
            <a:spLocks noGrp="1" noChangeArrowheads="1"/>
          </p:cNvSpPr>
          <p:nvPr>
            <p:ph idx="1"/>
          </p:nvPr>
        </p:nvSpPr>
        <p:spPr>
          <a:xfrm>
            <a:off x="457200" y="1380125"/>
            <a:ext cx="8229600" cy="4258676"/>
          </a:xfrm>
        </p:spPr>
        <p:txBody>
          <a:bodyPr>
            <a:normAutofit lnSpcReduction="10000"/>
          </a:bodyPr>
          <a:lstStyle/>
          <a:p>
            <a:pPr eaLnBrk="1" hangingPunct="1"/>
            <a:r>
              <a:rPr lang="en-US" sz="2000" dirty="0">
                <a:latin typeface="Garamond" pitchFamily="18" charset="0"/>
              </a:rPr>
              <a:t>Please answer all questions in the Template we have provided for you. Your response should follow the structure listed in the Technical Proposal Instructions.</a:t>
            </a:r>
          </a:p>
          <a:p>
            <a:r>
              <a:rPr lang="en-US" sz="2000" dirty="0">
                <a:latin typeface="Garamond" pitchFamily="18" charset="0"/>
              </a:rPr>
              <a:t>Failure to complete the fields applicable to the program-specific scope(s) for which you propose to fulfill may impact your proposal’s responsiveness. </a:t>
            </a:r>
            <a:r>
              <a:rPr lang="en-US" sz="2000" b="1" dirty="0">
                <a:latin typeface="Garamond" pitchFamily="18" charset="0"/>
              </a:rPr>
              <a:t>Please note all Respondents must complete the fields associated with Scope A (Questions A.1 through A.10). </a:t>
            </a:r>
          </a:p>
          <a:p>
            <a:r>
              <a:rPr lang="en-US" sz="2000" dirty="0">
                <a:latin typeface="Garamond" pitchFamily="18" charset="0"/>
              </a:rPr>
              <a:t>Where appropriate, supporting documentation (e.g. diagrams, certificates, graphics, or other exhibits) may be included as attachments to the proposal. Please include appropriate cross-references. However, when using cross-references, the body of the Technical Proposal should contain a meaningful summary of the referenced material.</a:t>
            </a:r>
          </a:p>
          <a:p>
            <a:r>
              <a:rPr lang="en-US" sz="2000" dirty="0">
                <a:latin typeface="Garamond" pitchFamily="18" charset="0"/>
              </a:rPr>
              <a:t>Respondents are discouraged from simply repeating language from the RFP as evidence of an understanding or capability.</a:t>
            </a:r>
          </a:p>
          <a:p>
            <a:pPr>
              <a:buFontTx/>
              <a:buNone/>
            </a:pPr>
            <a:endParaRPr lang="en-US" sz="2000" dirty="0">
              <a:latin typeface="Garamond" pitchFamily="18" charset="0"/>
            </a:endParaRPr>
          </a:p>
          <a:p>
            <a:pPr eaLnBrk="1" hangingPunct="1">
              <a:buFontTx/>
              <a:buNone/>
            </a:pPr>
            <a:endParaRPr lang="en-US" sz="2000" dirty="0">
              <a:latin typeface="Garamond" pitchFamily="18" charset="0"/>
            </a:endParaRPr>
          </a:p>
        </p:txBody>
      </p:sp>
      <p:sp>
        <p:nvSpPr>
          <p:cNvPr id="3" name="Slide Number Placeholder 2">
            <a:extLst>
              <a:ext uri="{FF2B5EF4-FFF2-40B4-BE49-F238E27FC236}">
                <a16:creationId xmlns:a16="http://schemas.microsoft.com/office/drawing/2014/main" xmlns="" id="{587F6340-88CA-4F46-83E3-67F2D8AEAC48}"/>
              </a:ext>
            </a:extLst>
          </p:cNvPr>
          <p:cNvSpPr>
            <a:spLocks noGrp="1"/>
          </p:cNvSpPr>
          <p:nvPr>
            <p:ph type="sldNum" sz="quarter" idx="12"/>
          </p:nvPr>
        </p:nvSpPr>
        <p:spPr/>
        <p:txBody>
          <a:bodyPr/>
          <a:lstStyle/>
          <a:p>
            <a:fld id="{97FBE726-DBFE-42C8-9E3A-ACED5DC5B2D0}" type="slidenum">
              <a:rPr lang="en-US" smtClean="0"/>
              <a:pPr/>
              <a:t>15</a:t>
            </a:fld>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14" name="Rectangle 3"/>
          <p:cNvSpPr>
            <a:spLocks noGrp="1" noChangeArrowheads="1"/>
          </p:cNvSpPr>
          <p:nvPr>
            <p:ph idx="1"/>
          </p:nvPr>
        </p:nvSpPr>
        <p:spPr>
          <a:xfrm>
            <a:off x="457200" y="1349000"/>
            <a:ext cx="8382000" cy="4525963"/>
          </a:xfrm>
        </p:spPr>
        <p:txBody>
          <a:bodyPr>
            <a:normAutofit fontScale="85000" lnSpcReduction="10000"/>
          </a:bodyPr>
          <a:lstStyle/>
          <a:p>
            <a:pPr>
              <a:spcAft>
                <a:spcPts val="1200"/>
              </a:spcAft>
            </a:pPr>
            <a:r>
              <a:rPr lang="en-US" sz="2400" dirty="0">
                <a:latin typeface="Garamond" panose="02020404030301010803" pitchFamily="18" charset="0"/>
              </a:rPr>
              <a:t>Please complete the template provided for the Cost Proposal by populating ONLY the yellow shaded cells. </a:t>
            </a:r>
          </a:p>
          <a:p>
            <a:r>
              <a:rPr lang="en-US" sz="2400" dirty="0">
                <a:latin typeface="Garamond" panose="02020404030301010803" pitchFamily="18" charset="0"/>
              </a:rPr>
              <a:t>Cost will be evaluated against the State’s baseline cost for each program-specific scope of work.  The cost that the State is currently paying or its best estimate will constitute the baseline cost.  Cost scoring points will be assigned as follows: </a:t>
            </a:r>
          </a:p>
          <a:p>
            <a:pPr lvl="1"/>
            <a:r>
              <a:rPr lang="en-US" sz="2000" dirty="0">
                <a:latin typeface="Garamond" panose="02020404030301010803" pitchFamily="18" charset="0"/>
              </a:rPr>
              <a:t>Respondents who meet the State’s current baseline cost will receive zero (0) cost points.</a:t>
            </a:r>
          </a:p>
          <a:p>
            <a:pPr lvl="1"/>
            <a:r>
              <a:rPr lang="en-US" sz="2000" dirty="0">
                <a:latin typeface="Garamond" panose="02020404030301010803" pitchFamily="18" charset="0"/>
              </a:rPr>
              <a:t>Respondents who propose a decrease to the State’s current costs will receive positive points at the same rate as bid increasing cost. </a:t>
            </a:r>
          </a:p>
          <a:p>
            <a:pPr lvl="1"/>
            <a:r>
              <a:rPr lang="en-US" sz="2000" dirty="0">
                <a:latin typeface="Garamond" panose="02020404030301010803" pitchFamily="18" charset="0"/>
              </a:rPr>
              <a:t>Respondents who propose an increase to the State’s current cost will receive negative points at the same rate as bid lowering cost. </a:t>
            </a:r>
          </a:p>
          <a:p>
            <a:pPr lvl="1"/>
            <a:r>
              <a:rPr lang="en-US" sz="2000" dirty="0">
                <a:latin typeface="Garamond" panose="02020404030301010803" pitchFamily="18" charset="0"/>
              </a:rPr>
              <a:t>Respondents who propose a 10% decrease to the State’s current baseline cost will receive all of the available cost points.</a:t>
            </a:r>
          </a:p>
          <a:p>
            <a:pPr lvl="1"/>
            <a:r>
              <a:rPr lang="en-US" sz="2000" dirty="0">
                <a:latin typeface="Garamond" panose="02020404030301010803" pitchFamily="18" charset="0"/>
              </a:rPr>
              <a:t>If multiple Respondents decrease costs below 10% of the current baseline, an additional 5 points will be added to the Respondent proposing the lowest cost.</a:t>
            </a:r>
          </a:p>
          <a:p>
            <a:pPr marL="0" indent="0" eaLnBrk="1" hangingPunct="1">
              <a:buNone/>
            </a:pPr>
            <a:endParaRPr lang="en-US" sz="2800" dirty="0">
              <a:latin typeface="Garamond" pitchFamily="18" charset="0"/>
            </a:endParaRPr>
          </a:p>
        </p:txBody>
      </p:sp>
      <p:sp>
        <p:nvSpPr>
          <p:cNvPr id="6" name="Title 1"/>
          <p:cNvSpPr>
            <a:spLocks noGrp="1"/>
          </p:cNvSpPr>
          <p:nvPr>
            <p:ph type="title"/>
          </p:nvPr>
        </p:nvSpPr>
        <p:spPr/>
        <p:txBody>
          <a:bodyPr/>
          <a:lstStyle/>
          <a:p>
            <a:r>
              <a:rPr lang="en-US" b="1" dirty="0">
                <a:latin typeface="Garamond" pitchFamily="18" charset="0"/>
              </a:rPr>
              <a:t>Cost Proposal</a:t>
            </a:r>
            <a:br>
              <a:rPr lang="en-US" b="1" dirty="0">
                <a:latin typeface="Garamond" pitchFamily="18" charset="0"/>
              </a:rPr>
            </a:br>
            <a:r>
              <a:rPr lang="en-US" sz="2400" dirty="0">
                <a:latin typeface="Garamond" pitchFamily="18" charset="0"/>
              </a:rPr>
              <a:t>(Attachment C)</a:t>
            </a:r>
            <a:endParaRPr lang="en-US" dirty="0">
              <a:latin typeface="Garamond" pitchFamily="18" charset="0"/>
            </a:endParaRPr>
          </a:p>
        </p:txBody>
      </p:sp>
      <p:sp>
        <p:nvSpPr>
          <p:cNvPr id="3" name="Slide Number Placeholder 2">
            <a:extLst>
              <a:ext uri="{FF2B5EF4-FFF2-40B4-BE49-F238E27FC236}">
                <a16:creationId xmlns:a16="http://schemas.microsoft.com/office/drawing/2014/main" xmlns="" id="{CAB3EDA3-955D-4FDC-BEBE-FF97CB0D53A5}"/>
              </a:ext>
            </a:extLst>
          </p:cNvPr>
          <p:cNvSpPr>
            <a:spLocks noGrp="1"/>
          </p:cNvSpPr>
          <p:nvPr>
            <p:ph type="sldNum" sz="quarter" idx="12"/>
          </p:nvPr>
        </p:nvSpPr>
        <p:spPr/>
        <p:txBody>
          <a:bodyPr/>
          <a:lstStyle/>
          <a:p>
            <a:fld id="{97FBE726-DBFE-42C8-9E3A-ACED5DC5B2D0}" type="slidenum">
              <a:rPr lang="en-US" smtClean="0"/>
              <a:pPr/>
              <a:t>16</a:t>
            </a:fld>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14" name="Rectangle 3"/>
          <p:cNvSpPr>
            <a:spLocks noGrp="1" noChangeArrowheads="1"/>
          </p:cNvSpPr>
          <p:nvPr>
            <p:ph idx="1"/>
          </p:nvPr>
        </p:nvSpPr>
        <p:spPr>
          <a:xfrm>
            <a:off x="457200" y="1511712"/>
            <a:ext cx="8229600" cy="4525963"/>
          </a:xfrm>
        </p:spPr>
        <p:txBody>
          <a:bodyPr>
            <a:normAutofit/>
          </a:bodyPr>
          <a:lstStyle/>
          <a:p>
            <a:pPr>
              <a:spcAft>
                <a:spcPts val="1200"/>
              </a:spcAft>
            </a:pPr>
            <a:r>
              <a:rPr lang="en-US" sz="2400" dirty="0">
                <a:latin typeface="Garamond" panose="02020404030301010803" pitchFamily="18" charset="0"/>
              </a:rPr>
              <a:t>Respondents must fill out the tabs corresponding to the scope(s) of services they wish to provide. </a:t>
            </a:r>
          </a:p>
          <a:p>
            <a:pPr>
              <a:spcAft>
                <a:spcPts val="1200"/>
              </a:spcAft>
            </a:pPr>
            <a:r>
              <a:rPr lang="en-US" sz="2400" dirty="0">
                <a:latin typeface="Garamond" panose="02020404030301010803" pitchFamily="18" charset="0"/>
              </a:rPr>
              <a:t>Additionally, if a Respondent proposes to fulfill multiple scopes, please fill out the non-scored, non-evaluated "Multi-Scope Savings" tab, which allows Respondents to propose efficiency discounts in the event they are awarded multiple scopes under this RFP. </a:t>
            </a:r>
          </a:p>
          <a:p>
            <a:pPr>
              <a:spcAft>
                <a:spcPts val="1200"/>
              </a:spcAft>
            </a:pPr>
            <a:r>
              <a:rPr lang="en-US" sz="2400" dirty="0">
                <a:latin typeface="Garamond" panose="02020404030301010803" pitchFamily="18" charset="0"/>
              </a:rPr>
              <a:t>Do not make any entries on the "Cost Summary" tabs, as entries will be automatically calculated based on the entries on the other tabs.</a:t>
            </a:r>
          </a:p>
        </p:txBody>
      </p:sp>
      <p:sp>
        <p:nvSpPr>
          <p:cNvPr id="6" name="Title 1"/>
          <p:cNvSpPr>
            <a:spLocks noGrp="1"/>
          </p:cNvSpPr>
          <p:nvPr>
            <p:ph type="title"/>
          </p:nvPr>
        </p:nvSpPr>
        <p:spPr/>
        <p:txBody>
          <a:bodyPr/>
          <a:lstStyle/>
          <a:p>
            <a:r>
              <a:rPr lang="en-US" b="1" dirty="0">
                <a:latin typeface="Garamond" pitchFamily="18" charset="0"/>
              </a:rPr>
              <a:t>Cost Proposal (Cont.)</a:t>
            </a:r>
            <a:br>
              <a:rPr lang="en-US" b="1" dirty="0">
                <a:latin typeface="Garamond" pitchFamily="18" charset="0"/>
              </a:rPr>
            </a:br>
            <a:r>
              <a:rPr lang="en-US" sz="2400" dirty="0">
                <a:latin typeface="Garamond" pitchFamily="18" charset="0"/>
              </a:rPr>
              <a:t>(Attachment C)</a:t>
            </a:r>
            <a:endParaRPr lang="en-US" dirty="0">
              <a:latin typeface="Garamond" pitchFamily="18" charset="0"/>
            </a:endParaRPr>
          </a:p>
        </p:txBody>
      </p:sp>
      <p:sp>
        <p:nvSpPr>
          <p:cNvPr id="3" name="Slide Number Placeholder 2">
            <a:extLst>
              <a:ext uri="{FF2B5EF4-FFF2-40B4-BE49-F238E27FC236}">
                <a16:creationId xmlns:a16="http://schemas.microsoft.com/office/drawing/2014/main" xmlns="" id="{CAB3EDA3-955D-4FDC-BEBE-FF97CB0D53A5}"/>
              </a:ext>
            </a:extLst>
          </p:cNvPr>
          <p:cNvSpPr>
            <a:spLocks noGrp="1"/>
          </p:cNvSpPr>
          <p:nvPr>
            <p:ph type="sldNum" sz="quarter" idx="12"/>
          </p:nvPr>
        </p:nvSpPr>
        <p:spPr/>
        <p:txBody>
          <a:bodyPr/>
          <a:lstStyle/>
          <a:p>
            <a:fld id="{97FBE726-DBFE-42C8-9E3A-ACED5DC5B2D0}" type="slidenum">
              <a:rPr lang="en-US" smtClean="0"/>
              <a:pPr/>
              <a:t>17</a:t>
            </a:fld>
            <a:endParaRPr lang="en-US" dirty="0"/>
          </a:p>
        </p:txBody>
      </p:sp>
    </p:spTree>
    <p:extLst>
      <p:ext uri="{BB962C8B-B14F-4D97-AF65-F5344CB8AC3E}">
        <p14:creationId xmlns:p14="http://schemas.microsoft.com/office/powerpoint/2010/main" val="8697192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14" name="Rectangle 3"/>
          <p:cNvSpPr>
            <a:spLocks noGrp="1" noChangeArrowheads="1"/>
          </p:cNvSpPr>
          <p:nvPr>
            <p:ph idx="1"/>
          </p:nvPr>
        </p:nvSpPr>
        <p:spPr>
          <a:xfrm>
            <a:off x="457200" y="1408476"/>
            <a:ext cx="8229600" cy="4525963"/>
          </a:xfrm>
        </p:spPr>
        <p:txBody>
          <a:bodyPr/>
          <a:lstStyle/>
          <a:p>
            <a:pPr>
              <a:spcAft>
                <a:spcPts val="1200"/>
              </a:spcAft>
            </a:pPr>
            <a:r>
              <a:rPr lang="en-US" sz="2000" dirty="0">
                <a:latin typeface="Garamond" panose="02020404030301010803" pitchFamily="18" charset="0"/>
              </a:rPr>
              <a:t>For each program-specific scope, Respondents will propose a the Cost per Case Month (CPCM) for each range of the program’s total active cases for both the base contract years and the optional years. </a:t>
            </a:r>
          </a:p>
          <a:p>
            <a:pPr>
              <a:spcAft>
                <a:spcPts val="1200"/>
              </a:spcAft>
            </a:pPr>
            <a:r>
              <a:rPr lang="en-US" sz="2000" dirty="0">
                <a:latin typeface="Garamond" panose="02020404030301010803" pitchFamily="18" charset="0"/>
              </a:rPr>
              <a:t>Example chart for gathering pricing for SNAP and TANF cases is provided below:</a:t>
            </a:r>
          </a:p>
          <a:p>
            <a:pPr marL="0" indent="0">
              <a:spcAft>
                <a:spcPts val="1200"/>
              </a:spcAft>
              <a:buNone/>
            </a:pPr>
            <a:endParaRPr lang="en-US" sz="2000" dirty="0">
              <a:latin typeface="Garamond" panose="02020404030301010803" pitchFamily="18" charset="0"/>
            </a:endParaRPr>
          </a:p>
          <a:p>
            <a:pPr>
              <a:spcAft>
                <a:spcPts val="1200"/>
              </a:spcAft>
            </a:pPr>
            <a:endParaRPr lang="en-US" sz="2400" dirty="0">
              <a:latin typeface="Garamond" panose="02020404030301010803" pitchFamily="18" charset="0"/>
            </a:endParaRPr>
          </a:p>
        </p:txBody>
      </p:sp>
      <p:sp>
        <p:nvSpPr>
          <p:cNvPr id="6" name="Title 1"/>
          <p:cNvSpPr>
            <a:spLocks noGrp="1"/>
          </p:cNvSpPr>
          <p:nvPr>
            <p:ph type="title"/>
          </p:nvPr>
        </p:nvSpPr>
        <p:spPr/>
        <p:txBody>
          <a:bodyPr/>
          <a:lstStyle/>
          <a:p>
            <a:r>
              <a:rPr lang="en-US" b="1" dirty="0">
                <a:latin typeface="Garamond" pitchFamily="18" charset="0"/>
              </a:rPr>
              <a:t>Cost Proposal (Cont.)</a:t>
            </a:r>
            <a:br>
              <a:rPr lang="en-US" b="1" dirty="0">
                <a:latin typeface="Garamond" pitchFamily="18" charset="0"/>
              </a:rPr>
            </a:br>
            <a:r>
              <a:rPr lang="en-US" sz="2400" dirty="0">
                <a:latin typeface="Garamond" pitchFamily="18" charset="0"/>
              </a:rPr>
              <a:t>(Attachment C)</a:t>
            </a:r>
            <a:endParaRPr lang="en-US" dirty="0">
              <a:latin typeface="Garamond" pitchFamily="18" charset="0"/>
            </a:endParaRPr>
          </a:p>
        </p:txBody>
      </p:sp>
      <p:sp>
        <p:nvSpPr>
          <p:cNvPr id="3" name="Slide Number Placeholder 2">
            <a:extLst>
              <a:ext uri="{FF2B5EF4-FFF2-40B4-BE49-F238E27FC236}">
                <a16:creationId xmlns:a16="http://schemas.microsoft.com/office/drawing/2014/main" xmlns="" id="{CAB3EDA3-955D-4FDC-BEBE-FF97CB0D53A5}"/>
              </a:ext>
            </a:extLst>
          </p:cNvPr>
          <p:cNvSpPr>
            <a:spLocks noGrp="1"/>
          </p:cNvSpPr>
          <p:nvPr>
            <p:ph type="sldNum" sz="quarter" idx="12"/>
          </p:nvPr>
        </p:nvSpPr>
        <p:spPr/>
        <p:txBody>
          <a:bodyPr/>
          <a:lstStyle/>
          <a:p>
            <a:fld id="{97FBE726-DBFE-42C8-9E3A-ACED5DC5B2D0}" type="slidenum">
              <a:rPr lang="en-US" smtClean="0"/>
              <a:pPr/>
              <a:t>18</a:t>
            </a:fld>
            <a:endParaRPr lang="en-US" dirty="0"/>
          </a:p>
        </p:txBody>
      </p:sp>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pic>
        <p:nvPicPr>
          <p:cNvPr id="7" name="Picture 6">
            <a:extLst>
              <a:ext uri="{FF2B5EF4-FFF2-40B4-BE49-F238E27FC236}">
                <a16:creationId xmlns:a16="http://schemas.microsoft.com/office/drawing/2014/main" xmlns="" id="{A974DACE-ABE5-414E-A007-F2DAF0383B83}"/>
              </a:ext>
            </a:extLst>
          </p:cNvPr>
          <p:cNvPicPr>
            <a:picLocks noChangeAspect="1"/>
          </p:cNvPicPr>
          <p:nvPr/>
        </p:nvPicPr>
        <p:blipFill>
          <a:blip r:embed="rId3"/>
          <a:stretch>
            <a:fillRect/>
          </a:stretch>
        </p:blipFill>
        <p:spPr>
          <a:xfrm>
            <a:off x="952500" y="3262209"/>
            <a:ext cx="7239000" cy="2088630"/>
          </a:xfrm>
          <a:prstGeom prst="rect">
            <a:avLst/>
          </a:prstGeom>
        </p:spPr>
      </p:pic>
    </p:spTree>
    <p:extLst>
      <p:ext uri="{BB962C8B-B14F-4D97-AF65-F5344CB8AC3E}">
        <p14:creationId xmlns:p14="http://schemas.microsoft.com/office/powerpoint/2010/main" val="420664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14" name="Rectangle 3"/>
          <p:cNvSpPr>
            <a:spLocks noGrp="1" noChangeArrowheads="1"/>
          </p:cNvSpPr>
          <p:nvPr>
            <p:ph idx="1"/>
          </p:nvPr>
        </p:nvSpPr>
        <p:spPr>
          <a:xfrm>
            <a:off x="457200" y="1496964"/>
            <a:ext cx="8229600" cy="4525963"/>
          </a:xfrm>
        </p:spPr>
        <p:txBody>
          <a:bodyPr>
            <a:normAutofit/>
          </a:bodyPr>
          <a:lstStyle/>
          <a:p>
            <a:pPr>
              <a:spcAft>
                <a:spcPts val="1200"/>
              </a:spcAft>
            </a:pPr>
            <a:r>
              <a:rPr lang="en-US" sz="1800" dirty="0">
                <a:latin typeface="Garamond" panose="02020404030301010803" pitchFamily="18" charset="0"/>
              </a:rPr>
              <a:t>For each program-specific scope, Respondents will propose monthly leasing costs for required equipment, which varies across program-specific scopes. </a:t>
            </a:r>
          </a:p>
          <a:p>
            <a:pPr>
              <a:spcAft>
                <a:spcPts val="1200"/>
              </a:spcAft>
            </a:pPr>
            <a:r>
              <a:rPr lang="en-US" sz="1800" dirty="0">
                <a:latin typeface="Garamond" panose="02020404030301010803" pitchFamily="18" charset="0"/>
              </a:rPr>
              <a:t>Additionally, Respondents must provide hourly rates by staff role for support and enhancements for both the base and optional contract years. Please note that these hourly rates will only be used for work that exceeds the enhancement pool hours provided at no additional cost to the programs.</a:t>
            </a:r>
          </a:p>
          <a:p>
            <a:pPr>
              <a:spcAft>
                <a:spcPts val="1200"/>
              </a:spcAft>
            </a:pPr>
            <a:endParaRPr lang="en-US" sz="2000" dirty="0">
              <a:latin typeface="Garamond" panose="02020404030301010803" pitchFamily="18" charset="0"/>
            </a:endParaRPr>
          </a:p>
        </p:txBody>
      </p:sp>
      <p:sp>
        <p:nvSpPr>
          <p:cNvPr id="6" name="Title 1"/>
          <p:cNvSpPr>
            <a:spLocks noGrp="1"/>
          </p:cNvSpPr>
          <p:nvPr>
            <p:ph type="title"/>
          </p:nvPr>
        </p:nvSpPr>
        <p:spPr/>
        <p:txBody>
          <a:bodyPr/>
          <a:lstStyle/>
          <a:p>
            <a:r>
              <a:rPr lang="en-US" b="1" dirty="0">
                <a:latin typeface="Garamond" pitchFamily="18" charset="0"/>
              </a:rPr>
              <a:t>Cost Proposal (Cont.)</a:t>
            </a:r>
            <a:br>
              <a:rPr lang="en-US" b="1" dirty="0">
                <a:latin typeface="Garamond" pitchFamily="18" charset="0"/>
              </a:rPr>
            </a:br>
            <a:r>
              <a:rPr lang="en-US" sz="2400" dirty="0">
                <a:latin typeface="Garamond" pitchFamily="18" charset="0"/>
              </a:rPr>
              <a:t>(Attachment D)</a:t>
            </a:r>
            <a:endParaRPr lang="en-US" dirty="0">
              <a:latin typeface="Garamond" pitchFamily="18" charset="0"/>
            </a:endParaRPr>
          </a:p>
        </p:txBody>
      </p:sp>
      <p:sp>
        <p:nvSpPr>
          <p:cNvPr id="3" name="Slide Number Placeholder 2">
            <a:extLst>
              <a:ext uri="{FF2B5EF4-FFF2-40B4-BE49-F238E27FC236}">
                <a16:creationId xmlns:a16="http://schemas.microsoft.com/office/drawing/2014/main" xmlns="" id="{CAB3EDA3-955D-4FDC-BEBE-FF97CB0D53A5}"/>
              </a:ext>
            </a:extLst>
          </p:cNvPr>
          <p:cNvSpPr>
            <a:spLocks noGrp="1"/>
          </p:cNvSpPr>
          <p:nvPr>
            <p:ph type="sldNum" sz="quarter" idx="12"/>
          </p:nvPr>
        </p:nvSpPr>
        <p:spPr/>
        <p:txBody>
          <a:bodyPr/>
          <a:lstStyle/>
          <a:p>
            <a:fld id="{97FBE726-DBFE-42C8-9E3A-ACED5DC5B2D0}" type="slidenum">
              <a:rPr lang="en-US" smtClean="0"/>
              <a:pPr/>
              <a:t>19</a:t>
            </a:fld>
            <a:endParaRPr lang="en-US" dirty="0"/>
          </a:p>
        </p:txBody>
      </p:sp>
      <p:pic>
        <p:nvPicPr>
          <p:cNvPr id="2" name="Picture 1">
            <a:extLst>
              <a:ext uri="{FF2B5EF4-FFF2-40B4-BE49-F238E27FC236}">
                <a16:creationId xmlns:a16="http://schemas.microsoft.com/office/drawing/2014/main" xmlns="" id="{8ACEB7F3-0103-4572-ADCD-57304A40CE32}"/>
              </a:ext>
            </a:extLst>
          </p:cNvPr>
          <p:cNvPicPr>
            <a:picLocks noChangeAspect="1"/>
          </p:cNvPicPr>
          <p:nvPr/>
        </p:nvPicPr>
        <p:blipFill>
          <a:blip r:embed="rId2"/>
          <a:stretch>
            <a:fillRect/>
          </a:stretch>
        </p:blipFill>
        <p:spPr>
          <a:xfrm>
            <a:off x="4876800" y="3532783"/>
            <a:ext cx="3585891" cy="1966979"/>
          </a:xfrm>
          <a:prstGeom prst="rect">
            <a:avLst/>
          </a:prstGeom>
        </p:spPr>
      </p:pic>
      <p:pic>
        <p:nvPicPr>
          <p:cNvPr id="8" name="Picture 7">
            <a:extLst>
              <a:ext uri="{FF2B5EF4-FFF2-40B4-BE49-F238E27FC236}">
                <a16:creationId xmlns:a16="http://schemas.microsoft.com/office/drawing/2014/main" xmlns="" id="{8A8CAFF7-6471-4D8E-A736-926BF2D53609}"/>
              </a:ext>
            </a:extLst>
          </p:cNvPr>
          <p:cNvPicPr>
            <a:picLocks noChangeAspect="1"/>
          </p:cNvPicPr>
          <p:nvPr/>
        </p:nvPicPr>
        <p:blipFill>
          <a:blip r:embed="rId3"/>
          <a:stretch>
            <a:fillRect/>
          </a:stretch>
        </p:blipFill>
        <p:spPr>
          <a:xfrm>
            <a:off x="990600" y="3581400"/>
            <a:ext cx="3810000" cy="1247065"/>
          </a:xfrm>
          <a:prstGeom prst="rect">
            <a:avLst/>
          </a:prstGeom>
        </p:spPr>
      </p:pic>
      <p:pic>
        <p:nvPicPr>
          <p:cNvPr id="4" name="Picture 3" descr="IDOA-logobluecenter.gif"/>
          <p:cNvPicPr>
            <a:picLocks noChangeAspect="1"/>
          </p:cNvPicPr>
          <p:nvPr/>
        </p:nvPicPr>
        <p:blipFill>
          <a:blip r:embed="rId4" cstate="print"/>
          <a:srcRect/>
          <a:stretch>
            <a:fillRect/>
          </a:stretch>
        </p:blipFill>
        <p:spPr bwMode="auto">
          <a:xfrm>
            <a:off x="7467600" y="5334000"/>
            <a:ext cx="1300163" cy="1414463"/>
          </a:xfrm>
          <a:prstGeom prst="rect">
            <a:avLst/>
          </a:prstGeom>
          <a:noFill/>
          <a:ln w="9525">
            <a:noFill/>
            <a:miter lim="800000"/>
            <a:headEnd/>
            <a:tailEnd/>
          </a:ln>
        </p:spPr>
      </p:pic>
    </p:spTree>
    <p:extLst>
      <p:ext uri="{BB962C8B-B14F-4D97-AF65-F5344CB8AC3E}">
        <p14:creationId xmlns:p14="http://schemas.microsoft.com/office/powerpoint/2010/main" val="6472569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a:latin typeface="Garamond" pitchFamily="18" charset="0"/>
              </a:rPr>
              <a:t>Agenda</a:t>
            </a:r>
          </a:p>
        </p:txBody>
      </p:sp>
      <p:sp>
        <p:nvSpPr>
          <p:cNvPr id="7" name="Rectangle 3"/>
          <p:cNvSpPr>
            <a:spLocks noGrp="1" noChangeArrowheads="1"/>
          </p:cNvSpPr>
          <p:nvPr>
            <p:ph idx="1"/>
          </p:nvPr>
        </p:nvSpPr>
        <p:spPr>
          <a:xfrm>
            <a:off x="419100" y="1295400"/>
            <a:ext cx="8305800" cy="4525963"/>
          </a:xfrm>
        </p:spPr>
        <p:txBody>
          <a:bodyPr>
            <a:normAutofit fontScale="85000" lnSpcReduction="20000"/>
          </a:bodyPr>
          <a:lstStyle/>
          <a:p>
            <a:pPr eaLnBrk="1" hangingPunct="1"/>
            <a:r>
              <a:rPr lang="en-US" sz="2800" dirty="0">
                <a:latin typeface="Garamond" pitchFamily="18" charset="0"/>
              </a:rPr>
              <a:t>General Information</a:t>
            </a:r>
          </a:p>
          <a:p>
            <a:pPr eaLnBrk="1" hangingPunct="1"/>
            <a:r>
              <a:rPr lang="en-US" sz="2800" dirty="0">
                <a:latin typeface="Garamond" pitchFamily="18" charset="0"/>
              </a:rPr>
              <a:t>Purpose of RFP</a:t>
            </a:r>
          </a:p>
          <a:p>
            <a:pPr eaLnBrk="1" hangingPunct="1"/>
            <a:r>
              <a:rPr lang="en-US" sz="2800" dirty="0">
                <a:latin typeface="Garamond" pitchFamily="18" charset="0"/>
              </a:rPr>
              <a:t>Term of the Contract</a:t>
            </a:r>
          </a:p>
          <a:p>
            <a:pPr eaLnBrk="1" hangingPunct="1"/>
            <a:r>
              <a:rPr lang="en-US" sz="2800" dirty="0">
                <a:latin typeface="Garamond" pitchFamily="18" charset="0"/>
              </a:rPr>
              <a:t>Key Dates</a:t>
            </a:r>
          </a:p>
          <a:p>
            <a:r>
              <a:rPr lang="en-US" sz="2800" dirty="0">
                <a:latin typeface="Garamond" pitchFamily="18" charset="0"/>
              </a:rPr>
              <a:t>Project Background</a:t>
            </a:r>
          </a:p>
          <a:p>
            <a:r>
              <a:rPr lang="en-US" sz="2800" dirty="0">
                <a:latin typeface="Garamond" pitchFamily="18" charset="0"/>
              </a:rPr>
              <a:t>Scope of Work</a:t>
            </a:r>
          </a:p>
          <a:p>
            <a:r>
              <a:rPr lang="en-US" sz="2800" dirty="0">
                <a:latin typeface="Garamond" pitchFamily="18" charset="0"/>
              </a:rPr>
              <a:t>Business Proposal, Technical Proposal, Cost Proposal, SNAP and TANF EBT System Requirements</a:t>
            </a:r>
          </a:p>
          <a:p>
            <a:pPr eaLnBrk="1" hangingPunct="1"/>
            <a:r>
              <a:rPr lang="en-US" sz="2800" dirty="0">
                <a:latin typeface="Garamond" pitchFamily="18" charset="0"/>
              </a:rPr>
              <a:t>Proposal Preparation &amp; Evaluation</a:t>
            </a:r>
          </a:p>
          <a:p>
            <a:pPr eaLnBrk="1" hangingPunct="1"/>
            <a:r>
              <a:rPr lang="en-US" sz="2800" dirty="0">
                <a:latin typeface="Garamond" pitchFamily="18" charset="0"/>
              </a:rPr>
              <a:t>Minority and Women’s Business Enterprises (M/WBE)</a:t>
            </a:r>
          </a:p>
          <a:p>
            <a:pPr eaLnBrk="1" hangingPunct="1"/>
            <a:r>
              <a:rPr lang="en-US" sz="2800" dirty="0">
                <a:latin typeface="Garamond" pitchFamily="18" charset="0"/>
              </a:rPr>
              <a:t>Additional Information</a:t>
            </a:r>
          </a:p>
          <a:p>
            <a:pPr eaLnBrk="1" hangingPunct="1"/>
            <a:r>
              <a:rPr lang="en-US" sz="2800" dirty="0">
                <a:latin typeface="Garamond" pitchFamily="18" charset="0"/>
              </a:rPr>
              <a:t>Question and Answer Session</a:t>
            </a:r>
          </a:p>
          <a:p>
            <a:pPr eaLnBrk="1" hangingPunct="1">
              <a:buFontTx/>
              <a:buNone/>
            </a:pPr>
            <a:endParaRPr lang="en-US" sz="2800" dirty="0">
              <a:latin typeface="Garamond" pitchFamily="18" charset="0"/>
            </a:endParaRPr>
          </a:p>
        </p:txBody>
      </p:sp>
      <p:sp>
        <p:nvSpPr>
          <p:cNvPr id="3" name="Slide Number Placeholder 2">
            <a:extLst>
              <a:ext uri="{FF2B5EF4-FFF2-40B4-BE49-F238E27FC236}">
                <a16:creationId xmlns:a16="http://schemas.microsoft.com/office/drawing/2014/main" xmlns="" id="{4FF1DBD0-CCC1-4699-B367-BCF2BBF0DFDE}"/>
              </a:ext>
            </a:extLst>
          </p:cNvPr>
          <p:cNvSpPr>
            <a:spLocks noGrp="1"/>
          </p:cNvSpPr>
          <p:nvPr>
            <p:ph type="sldNum" sz="quarter" idx="12"/>
          </p:nvPr>
        </p:nvSpPr>
        <p:spPr/>
        <p:txBody>
          <a:bodyPr/>
          <a:lstStyle/>
          <a:p>
            <a:fld id="{97FBE726-DBFE-42C8-9E3A-ACED5DC5B2D0}" type="slidenum">
              <a:rPr lang="en-US" smtClean="0"/>
              <a:pPr/>
              <a:t>2</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14" name="Rectangle 3"/>
          <p:cNvSpPr>
            <a:spLocks noGrp="1" noChangeArrowheads="1"/>
          </p:cNvSpPr>
          <p:nvPr>
            <p:ph idx="1"/>
          </p:nvPr>
        </p:nvSpPr>
        <p:spPr>
          <a:xfrm>
            <a:off x="457200" y="1295400"/>
            <a:ext cx="8229600" cy="4525963"/>
          </a:xfrm>
        </p:spPr>
        <p:txBody>
          <a:bodyPr>
            <a:normAutofit fontScale="92500" lnSpcReduction="10000"/>
          </a:bodyPr>
          <a:lstStyle/>
          <a:p>
            <a:pPr>
              <a:spcAft>
                <a:spcPts val="1200"/>
              </a:spcAft>
            </a:pPr>
            <a:r>
              <a:rPr lang="en-US" sz="2400" dirty="0">
                <a:latin typeface="Garamond" panose="02020404030301010803" pitchFamily="18" charset="0"/>
              </a:rPr>
              <a:t>This form </a:t>
            </a:r>
            <a:r>
              <a:rPr lang="en-US" sz="2400" i="1" dirty="0">
                <a:latin typeface="Garamond" panose="02020404030301010803" pitchFamily="18" charset="0"/>
              </a:rPr>
              <a:t>only</a:t>
            </a:r>
            <a:r>
              <a:rPr lang="en-US" sz="2400" dirty="0">
                <a:latin typeface="Garamond" panose="02020404030301010803" pitchFamily="18" charset="0"/>
              </a:rPr>
              <a:t> applies if you propose to fulfill Scope B.</a:t>
            </a:r>
          </a:p>
          <a:p>
            <a:pPr>
              <a:spcAft>
                <a:spcPts val="1200"/>
              </a:spcAft>
            </a:pPr>
            <a:r>
              <a:rPr lang="en-US" sz="2400" dirty="0">
                <a:latin typeface="Garamond" panose="02020404030301010803" pitchFamily="18" charset="0"/>
              </a:rPr>
              <a:t>It contains a list of functionalities and obligations, which the Respondent’s proposed SNAP/TANF EBT solution is required to meet. </a:t>
            </a:r>
          </a:p>
          <a:p>
            <a:pPr>
              <a:spcAft>
                <a:spcPts val="1200"/>
              </a:spcAft>
            </a:pPr>
            <a:r>
              <a:rPr lang="en-US" sz="2400" dirty="0">
                <a:latin typeface="Garamond" panose="02020404030301010803" pitchFamily="18" charset="0"/>
              </a:rPr>
              <a:t>For each requirement, Respondents must indicate if the system/ solution meets the requirement “as is,” “with customization(s),” or “does not meet” the requirement.</a:t>
            </a:r>
            <a:endParaRPr lang="en-US" sz="2800" dirty="0">
              <a:latin typeface="Garamond" pitchFamily="18" charset="0"/>
            </a:endParaRPr>
          </a:p>
          <a:p>
            <a:pPr>
              <a:spcAft>
                <a:spcPts val="1200"/>
              </a:spcAft>
            </a:pPr>
            <a:r>
              <a:rPr lang="en-US" sz="2400" dirty="0">
                <a:latin typeface="Garamond" pitchFamily="18" charset="0"/>
              </a:rPr>
              <a:t>For any “does not meet” response, the Respondent must provide an attached explanation on why the absence of that functionality does not diminish the State’s business processes. The State, in its sole discretion, may reject any proposal with a “Does not meet” selected if the State finds the proposed explanation insufficient.</a:t>
            </a:r>
          </a:p>
        </p:txBody>
      </p:sp>
      <p:sp>
        <p:nvSpPr>
          <p:cNvPr id="6" name="Title 1"/>
          <p:cNvSpPr>
            <a:spLocks noGrp="1"/>
          </p:cNvSpPr>
          <p:nvPr>
            <p:ph type="title"/>
          </p:nvPr>
        </p:nvSpPr>
        <p:spPr>
          <a:xfrm>
            <a:off x="0" y="274638"/>
            <a:ext cx="9144000" cy="1143000"/>
          </a:xfrm>
        </p:spPr>
        <p:txBody>
          <a:bodyPr>
            <a:normAutofit fontScale="90000"/>
          </a:bodyPr>
          <a:lstStyle/>
          <a:p>
            <a:r>
              <a:rPr lang="en-US" sz="3600" b="1" dirty="0">
                <a:latin typeface="Garamond" pitchFamily="18" charset="0"/>
              </a:rPr>
              <a:t>Scope B – SNAP and TANF System Requirements</a:t>
            </a:r>
            <a:r>
              <a:rPr lang="en-US" b="1" dirty="0">
                <a:latin typeface="Garamond" pitchFamily="18" charset="0"/>
              </a:rPr>
              <a:t/>
            </a:r>
            <a:br>
              <a:rPr lang="en-US" b="1" dirty="0">
                <a:latin typeface="Garamond" pitchFamily="18" charset="0"/>
              </a:rPr>
            </a:br>
            <a:r>
              <a:rPr lang="en-US" sz="2400" dirty="0">
                <a:latin typeface="Garamond" pitchFamily="18" charset="0"/>
              </a:rPr>
              <a:t>(Attachment G)</a:t>
            </a:r>
            <a:endParaRPr lang="en-US" dirty="0">
              <a:latin typeface="Garamond" pitchFamily="18" charset="0"/>
            </a:endParaRPr>
          </a:p>
        </p:txBody>
      </p:sp>
      <p:sp>
        <p:nvSpPr>
          <p:cNvPr id="3" name="Slide Number Placeholder 2">
            <a:extLst>
              <a:ext uri="{FF2B5EF4-FFF2-40B4-BE49-F238E27FC236}">
                <a16:creationId xmlns:a16="http://schemas.microsoft.com/office/drawing/2014/main" xmlns="" id="{CAB3EDA3-955D-4FDC-BEBE-FF97CB0D53A5}"/>
              </a:ext>
            </a:extLst>
          </p:cNvPr>
          <p:cNvSpPr>
            <a:spLocks noGrp="1"/>
          </p:cNvSpPr>
          <p:nvPr>
            <p:ph type="sldNum" sz="quarter" idx="12"/>
          </p:nvPr>
        </p:nvSpPr>
        <p:spPr/>
        <p:txBody>
          <a:bodyPr/>
          <a:lstStyle/>
          <a:p>
            <a:fld id="{97FBE726-DBFE-42C8-9E3A-ACED5DC5B2D0}" type="slidenum">
              <a:rPr lang="en-US" smtClean="0"/>
              <a:pPr/>
              <a:t>20</a:t>
            </a:fld>
            <a:endParaRPr lang="en-US" dirty="0"/>
          </a:p>
        </p:txBody>
      </p:sp>
    </p:spTree>
    <p:extLst>
      <p:ext uri="{BB962C8B-B14F-4D97-AF65-F5344CB8AC3E}">
        <p14:creationId xmlns:p14="http://schemas.microsoft.com/office/powerpoint/2010/main" val="19318114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normAutofit/>
          </a:bodyPr>
          <a:lstStyle/>
          <a:p>
            <a:pPr eaLnBrk="1" hangingPunct="1"/>
            <a:r>
              <a:rPr lang="en-US" sz="3600" b="1" dirty="0">
                <a:latin typeface="Garamond" pitchFamily="18" charset="0"/>
              </a:rPr>
              <a:t>Proposal Preparation</a:t>
            </a:r>
          </a:p>
        </p:txBody>
      </p:sp>
      <p:sp>
        <p:nvSpPr>
          <p:cNvPr id="7" name="Rectangle 3"/>
          <p:cNvSpPr>
            <a:spLocks noGrp="1" noChangeArrowheads="1"/>
          </p:cNvSpPr>
          <p:nvPr>
            <p:ph idx="1"/>
          </p:nvPr>
        </p:nvSpPr>
        <p:spPr/>
        <p:txBody>
          <a:bodyPr>
            <a:normAutofit/>
          </a:bodyPr>
          <a:lstStyle/>
          <a:p>
            <a:r>
              <a:rPr lang="en-US" sz="2800" dirty="0">
                <a:latin typeface="Garamond" panose="02020404030301010803" pitchFamily="18" charset="0"/>
              </a:rPr>
              <a:t>When submitting your response, please create a separate electronic folder for each component to which you are responding.  This folder should contain all of the pertinent files for only that component, i.e., MWBE forms, Transmittal Letter, Business Proposal, etc.</a:t>
            </a:r>
            <a:endParaRPr lang="en-US" sz="2400" dirty="0">
              <a:latin typeface="Garamond" panose="02020404030301010803" pitchFamily="18" charset="0"/>
            </a:endParaRPr>
          </a:p>
        </p:txBody>
      </p:sp>
      <p:sp>
        <p:nvSpPr>
          <p:cNvPr id="3" name="Slide Number Placeholder 2">
            <a:extLst>
              <a:ext uri="{FF2B5EF4-FFF2-40B4-BE49-F238E27FC236}">
                <a16:creationId xmlns:a16="http://schemas.microsoft.com/office/drawing/2014/main" xmlns="" id="{E1D89510-3D3A-40A7-B366-38221B5DC3FD}"/>
              </a:ext>
            </a:extLst>
          </p:cNvPr>
          <p:cNvSpPr>
            <a:spLocks noGrp="1"/>
          </p:cNvSpPr>
          <p:nvPr>
            <p:ph type="sldNum" sz="quarter" idx="12"/>
          </p:nvPr>
        </p:nvSpPr>
        <p:spPr/>
        <p:txBody>
          <a:bodyPr/>
          <a:lstStyle/>
          <a:p>
            <a:fld id="{97FBE726-DBFE-42C8-9E3A-ACED5DC5B2D0}" type="slidenum">
              <a:rPr lang="en-US" smtClean="0"/>
              <a:pPr/>
              <a:t>21</a:t>
            </a:fld>
            <a:endParaRPr lang="en-US" dirty="0"/>
          </a:p>
        </p:txBody>
      </p:sp>
    </p:spTree>
    <p:extLst>
      <p:ext uri="{BB962C8B-B14F-4D97-AF65-F5344CB8AC3E}">
        <p14:creationId xmlns:p14="http://schemas.microsoft.com/office/powerpoint/2010/main" val="28329741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normAutofit/>
          </a:bodyPr>
          <a:lstStyle/>
          <a:p>
            <a:pPr eaLnBrk="1" hangingPunct="1"/>
            <a:r>
              <a:rPr lang="en-US" sz="3600" b="1" dirty="0">
                <a:latin typeface="Garamond" pitchFamily="18" charset="0"/>
              </a:rPr>
              <a:t>Proposal Preparation</a:t>
            </a:r>
          </a:p>
        </p:txBody>
      </p:sp>
      <p:sp>
        <p:nvSpPr>
          <p:cNvPr id="7" name="Rectangle 3"/>
          <p:cNvSpPr>
            <a:spLocks noGrp="1" noChangeArrowheads="1"/>
          </p:cNvSpPr>
          <p:nvPr>
            <p:ph idx="1"/>
          </p:nvPr>
        </p:nvSpPr>
        <p:spPr/>
        <p:txBody>
          <a:bodyPr/>
          <a:lstStyle/>
          <a:p>
            <a:pPr eaLnBrk="1" hangingPunct="1"/>
            <a:r>
              <a:rPr lang="en-US" sz="2800" dirty="0">
                <a:latin typeface="Garamond" pitchFamily="18" charset="0"/>
              </a:rPr>
              <a:t>Attachment C (Cost Proposal) must be returned in Excel</a:t>
            </a:r>
          </a:p>
          <a:p>
            <a:pPr eaLnBrk="1" hangingPunct="1"/>
            <a:r>
              <a:rPr lang="en-US" sz="2800" dirty="0">
                <a:latin typeface="Garamond" pitchFamily="18" charset="0"/>
              </a:rPr>
              <a:t>Use the templates provided for all answers</a:t>
            </a:r>
          </a:p>
          <a:p>
            <a:pPr eaLnBrk="1" hangingPunct="1"/>
            <a:r>
              <a:rPr lang="en-US" sz="2800" dirty="0">
                <a:latin typeface="Garamond" pitchFamily="18" charset="0"/>
              </a:rPr>
              <a:t>Do not alter templates</a:t>
            </a:r>
          </a:p>
          <a:p>
            <a:r>
              <a:rPr lang="en-US" sz="2800" dirty="0">
                <a:latin typeface="Garamond" pitchFamily="18" charset="0"/>
              </a:rPr>
              <a:t>Submit all questions using template provided via email using the Q&amp;A Template (Attachment G) to rfp@idoa.IN.gov	</a:t>
            </a:r>
          </a:p>
          <a:p>
            <a:pPr eaLnBrk="1" hangingPunct="1"/>
            <a:endParaRPr lang="en-US" sz="2800" dirty="0">
              <a:latin typeface="Garamond" pitchFamily="18" charset="0"/>
            </a:endParaRPr>
          </a:p>
          <a:p>
            <a:pPr eaLnBrk="1" hangingPunct="1">
              <a:buFontTx/>
              <a:buNone/>
            </a:pPr>
            <a:r>
              <a:rPr lang="en-US" sz="2800" dirty="0">
                <a:latin typeface="Garamond" pitchFamily="18" charset="0"/>
              </a:rPr>
              <a:t>	</a:t>
            </a:r>
          </a:p>
        </p:txBody>
      </p:sp>
      <p:sp>
        <p:nvSpPr>
          <p:cNvPr id="3" name="Slide Number Placeholder 2">
            <a:extLst>
              <a:ext uri="{FF2B5EF4-FFF2-40B4-BE49-F238E27FC236}">
                <a16:creationId xmlns:a16="http://schemas.microsoft.com/office/drawing/2014/main" xmlns="" id="{6A86ED43-EE69-421E-8CD2-4DB018356A2D}"/>
              </a:ext>
            </a:extLst>
          </p:cNvPr>
          <p:cNvSpPr>
            <a:spLocks noGrp="1"/>
          </p:cNvSpPr>
          <p:nvPr>
            <p:ph type="sldNum" sz="quarter" idx="12"/>
          </p:nvPr>
        </p:nvSpPr>
        <p:spPr/>
        <p:txBody>
          <a:bodyPr/>
          <a:lstStyle/>
          <a:p>
            <a:fld id="{97FBE726-DBFE-42C8-9E3A-ACED5DC5B2D0}" type="slidenum">
              <a:rPr lang="en-US" smtClean="0"/>
              <a:pPr/>
              <a:t>22</a:t>
            </a:fld>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a:xfrm>
            <a:off x="457200" y="-62271"/>
            <a:ext cx="8229600" cy="1143000"/>
          </a:xfrm>
        </p:spPr>
        <p:txBody>
          <a:bodyPr/>
          <a:lstStyle/>
          <a:p>
            <a:pPr eaLnBrk="1" hangingPunct="1"/>
            <a:r>
              <a:rPr lang="en-US" b="1" dirty="0">
                <a:latin typeface="Garamond" pitchFamily="18" charset="0"/>
              </a:rPr>
              <a:t>Proposal Evaluation</a:t>
            </a:r>
          </a:p>
        </p:txBody>
      </p:sp>
      <p:sp>
        <p:nvSpPr>
          <p:cNvPr id="10" name="TextBox 9"/>
          <p:cNvSpPr txBox="1"/>
          <p:nvPr/>
        </p:nvSpPr>
        <p:spPr>
          <a:xfrm>
            <a:off x="2476500" y="858286"/>
            <a:ext cx="4191000" cy="369332"/>
          </a:xfrm>
          <a:prstGeom prst="rect">
            <a:avLst/>
          </a:prstGeom>
          <a:noFill/>
        </p:spPr>
        <p:txBody>
          <a:bodyPr wrap="square" rtlCol="0">
            <a:spAutoFit/>
          </a:bodyPr>
          <a:lstStyle/>
          <a:p>
            <a:pPr algn="ctr"/>
            <a:r>
              <a:rPr lang="en-US" b="1" i="1" dirty="0">
                <a:latin typeface="Garamond" pitchFamily="18" charset="0"/>
              </a:rPr>
              <a:t>Summary of Evaluation Criteria:</a:t>
            </a:r>
          </a:p>
        </p:txBody>
      </p:sp>
      <p:graphicFrame>
        <p:nvGraphicFramePr>
          <p:cNvPr id="7" name="Table 6"/>
          <p:cNvGraphicFramePr>
            <a:graphicFrameLocks noGrp="1"/>
          </p:cNvGraphicFramePr>
          <p:nvPr>
            <p:extLst>
              <p:ext uri="{D42A27DB-BD31-4B8C-83A1-F6EECF244321}">
                <p14:modId xmlns:p14="http://schemas.microsoft.com/office/powerpoint/2010/main" val="1758167322"/>
              </p:ext>
            </p:extLst>
          </p:nvPr>
        </p:nvGraphicFramePr>
        <p:xfrm>
          <a:off x="90351" y="1245986"/>
          <a:ext cx="8963297" cy="3309776"/>
        </p:xfrm>
        <a:graphic>
          <a:graphicData uri="http://schemas.openxmlformats.org/drawingml/2006/table">
            <a:tbl>
              <a:tblPr/>
              <a:tblGrid>
                <a:gridCol w="6477001">
                  <a:extLst>
                    <a:ext uri="{9D8B030D-6E8A-4147-A177-3AD203B41FA5}">
                      <a16:colId xmlns:a16="http://schemas.microsoft.com/office/drawing/2014/main" xmlns="" val="20000"/>
                    </a:ext>
                  </a:extLst>
                </a:gridCol>
                <a:gridCol w="2486296">
                  <a:extLst>
                    <a:ext uri="{9D8B030D-6E8A-4147-A177-3AD203B41FA5}">
                      <a16:colId xmlns:a16="http://schemas.microsoft.com/office/drawing/2014/main" xmlns="" val="20001"/>
                    </a:ext>
                  </a:extLst>
                </a:gridCol>
              </a:tblGrid>
              <a:tr h="262734">
                <a:tc>
                  <a:txBody>
                    <a:bodyPr/>
                    <a:lstStyle/>
                    <a:p>
                      <a:pPr marL="0" marR="0" algn="ctr">
                        <a:spcBef>
                          <a:spcPts val="0"/>
                        </a:spcBef>
                        <a:spcAft>
                          <a:spcPts val="0"/>
                        </a:spcAft>
                      </a:pPr>
                      <a:r>
                        <a:rPr lang="en-US" sz="1600" b="1" dirty="0">
                          <a:latin typeface="Garamond"/>
                          <a:ea typeface="Times New Roman"/>
                          <a:cs typeface="Calibri"/>
                        </a:rPr>
                        <a:t>Criteria</a:t>
                      </a:r>
                      <a:endParaRPr lang="en-US" sz="1600" b="1" dirty="0">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1600" b="1" dirty="0">
                          <a:latin typeface="Garamond"/>
                          <a:ea typeface="Times New Roman"/>
                          <a:cs typeface="Calibri"/>
                        </a:rPr>
                        <a:t>Points</a:t>
                      </a:r>
                      <a:endParaRPr lang="en-US" sz="1600" b="1" dirty="0">
                        <a:latin typeface="Courier"/>
                        <a:ea typeface="Times New Roman"/>
                        <a:cs typeface="Times New Roman"/>
                      </a:endParaRPr>
                    </a:p>
                  </a:txBody>
                  <a:tcPr marL="44824" marR="44824" marT="44824" marB="4482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xmlns="" val="10000"/>
                  </a:ext>
                </a:extLst>
              </a:tr>
              <a:tr h="262734">
                <a:tc>
                  <a:txBody>
                    <a:bodyPr/>
                    <a:lstStyle/>
                    <a:p>
                      <a:pPr marL="342900" marR="0" lvl="0" indent="-342900">
                        <a:spcBef>
                          <a:spcPts val="0"/>
                        </a:spcBef>
                        <a:spcAft>
                          <a:spcPts val="0"/>
                        </a:spcAft>
                        <a:buFont typeface="+mj-lt"/>
                        <a:buAutoNum type="arabicPeriod"/>
                      </a:pPr>
                      <a:r>
                        <a:rPr lang="en-US" sz="1600" b="1" spc="-10" dirty="0">
                          <a:solidFill>
                            <a:schemeClr val="tx1"/>
                          </a:solidFill>
                          <a:latin typeface="Garamond"/>
                          <a:ea typeface="Times New Roman"/>
                          <a:cs typeface="Calibri"/>
                        </a:rPr>
                        <a:t>Adherence to Mandatory Requirements</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60000"/>
                        <a:lumOff val="40000"/>
                      </a:schemeClr>
                    </a:solidFill>
                  </a:tcPr>
                </a:tc>
                <a:tc>
                  <a:txBody>
                    <a:bodyPr/>
                    <a:lstStyle/>
                    <a:p>
                      <a:pPr marL="0" marR="0" algn="ctr">
                        <a:spcBef>
                          <a:spcPts val="0"/>
                        </a:spcBef>
                        <a:spcAft>
                          <a:spcPts val="0"/>
                        </a:spcAft>
                      </a:pPr>
                      <a:r>
                        <a:rPr lang="en-US" sz="1600" b="1" dirty="0">
                          <a:solidFill>
                            <a:schemeClr val="tx1"/>
                          </a:solidFill>
                          <a:latin typeface="Garamond"/>
                          <a:ea typeface="Times New Roman"/>
                          <a:cs typeface="Calibri"/>
                        </a:rPr>
                        <a:t>Pass/Fail</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60000"/>
                        <a:lumOff val="40000"/>
                      </a:schemeClr>
                    </a:solidFill>
                  </a:tcPr>
                </a:tc>
                <a:extLst>
                  <a:ext uri="{0D108BD9-81ED-4DB2-BD59-A6C34878D82A}">
                    <a16:rowId xmlns:a16="http://schemas.microsoft.com/office/drawing/2014/main" xmlns="" val="10001"/>
                  </a:ext>
                </a:extLst>
              </a:tr>
              <a:tr h="328733">
                <a:tc>
                  <a:txBody>
                    <a:bodyPr/>
                    <a:lstStyle/>
                    <a:p>
                      <a:pPr marL="342900" marR="0" lvl="0" indent="-342900">
                        <a:spcBef>
                          <a:spcPts val="0"/>
                        </a:spcBef>
                        <a:spcAft>
                          <a:spcPts val="0"/>
                        </a:spcAft>
                        <a:buFont typeface="+mj-lt"/>
                        <a:buAutoNum type="arabicPeriod" startAt="2"/>
                      </a:pPr>
                      <a:r>
                        <a:rPr lang="en-US" sz="1600" b="1" dirty="0">
                          <a:solidFill>
                            <a:schemeClr val="tx1"/>
                          </a:solidFill>
                          <a:latin typeface="Garamond"/>
                          <a:ea typeface="Times New Roman"/>
                          <a:cs typeface="Calibri"/>
                        </a:rPr>
                        <a:t>Management Assessment/Quality (Business and Technical Proposal)</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a:txBody>
                    <a:bodyPr/>
                    <a:lstStyle/>
                    <a:p>
                      <a:pPr marL="0" marR="0" algn="ctr">
                        <a:spcBef>
                          <a:spcPts val="0"/>
                        </a:spcBef>
                        <a:spcAft>
                          <a:spcPts val="0"/>
                        </a:spcAft>
                      </a:pPr>
                      <a:r>
                        <a:rPr lang="en-US" sz="1600" b="1" kern="1200" dirty="0">
                          <a:solidFill>
                            <a:schemeClr val="tx1"/>
                          </a:solidFill>
                          <a:latin typeface="Garamond"/>
                          <a:ea typeface="Times New Roman"/>
                          <a:cs typeface="Calibri"/>
                        </a:rPr>
                        <a:t>55 available points</a:t>
                      </a: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xmlns="" val="10002"/>
                  </a:ext>
                </a:extLst>
              </a:tr>
              <a:tr h="218735">
                <a:tc>
                  <a:txBody>
                    <a:bodyPr/>
                    <a:lstStyle/>
                    <a:p>
                      <a:pPr marL="342900" marR="0" lvl="0" indent="-342900">
                        <a:spcBef>
                          <a:spcPts val="0"/>
                        </a:spcBef>
                        <a:spcAft>
                          <a:spcPts val="0"/>
                        </a:spcAft>
                        <a:buFont typeface="+mj-lt"/>
                        <a:buAutoNum type="arabicPeriod" startAt="3"/>
                      </a:pPr>
                      <a:r>
                        <a:rPr lang="en-US" sz="1600" b="1" dirty="0">
                          <a:solidFill>
                            <a:schemeClr val="tx1"/>
                          </a:solidFill>
                          <a:latin typeface="Garamond"/>
                          <a:ea typeface="Times New Roman"/>
                          <a:cs typeface="Calibri"/>
                        </a:rPr>
                        <a:t>Cost (Cost Proposal)</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a:txBody>
                    <a:bodyPr/>
                    <a:lstStyle/>
                    <a:p>
                      <a:pPr marL="0" marR="0" algn="ctr">
                        <a:spcBef>
                          <a:spcPts val="0"/>
                        </a:spcBef>
                        <a:spcAft>
                          <a:spcPts val="0"/>
                        </a:spcAft>
                      </a:pPr>
                      <a:r>
                        <a:rPr lang="en-US" sz="1600" b="1" kern="1200" dirty="0">
                          <a:solidFill>
                            <a:schemeClr val="tx1"/>
                          </a:solidFill>
                          <a:latin typeface="Garamond"/>
                          <a:ea typeface="Times New Roman"/>
                          <a:cs typeface="Calibri"/>
                        </a:rPr>
                        <a:t>35 available points (5 bonus points are available, see Section 3.2.3)</a:t>
                      </a: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xmlns="" val="10003"/>
                  </a:ext>
                </a:extLst>
              </a:tr>
              <a:tr h="328733">
                <a:tc>
                  <a:txBody>
                    <a:bodyPr/>
                    <a:lstStyle/>
                    <a:p>
                      <a:pPr marL="342900" marR="0" lvl="0" indent="-342900">
                        <a:spcBef>
                          <a:spcPts val="0"/>
                        </a:spcBef>
                        <a:spcAft>
                          <a:spcPts val="0"/>
                        </a:spcAft>
                        <a:buFont typeface="+mj-lt"/>
                        <a:buAutoNum type="arabicPeriod" startAt="6"/>
                      </a:pPr>
                      <a:r>
                        <a:rPr lang="en-US" sz="1600" b="1" dirty="0">
                          <a:solidFill>
                            <a:schemeClr val="tx1"/>
                          </a:solidFill>
                          <a:latin typeface="Garamond"/>
                          <a:ea typeface="Times New Roman"/>
                          <a:cs typeface="Calibri"/>
                        </a:rPr>
                        <a:t>Minority Business Enterprise Subcontractor Commitment</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marL="0" marR="0" algn="ctr">
                        <a:spcBef>
                          <a:spcPts val="0"/>
                        </a:spcBef>
                        <a:spcAft>
                          <a:spcPts val="0"/>
                        </a:spcAft>
                      </a:pPr>
                      <a:r>
                        <a:rPr lang="en-US" sz="1600" b="1" dirty="0">
                          <a:solidFill>
                            <a:schemeClr val="tx1"/>
                          </a:solidFill>
                          <a:latin typeface="Garamond"/>
                          <a:ea typeface="Times New Roman"/>
                          <a:cs typeface="Calibri"/>
                        </a:rPr>
                        <a:t>5 ( 1 bonus point is available, see Section 3.2.6)</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xmlns="" val="10006"/>
                  </a:ext>
                </a:extLst>
              </a:tr>
              <a:tr h="328733">
                <a:tc>
                  <a:txBody>
                    <a:bodyPr/>
                    <a:lstStyle/>
                    <a:p>
                      <a:pPr marL="342900" marR="0" lvl="0" indent="-342900">
                        <a:spcBef>
                          <a:spcPts val="0"/>
                        </a:spcBef>
                        <a:spcAft>
                          <a:spcPts val="0"/>
                        </a:spcAft>
                        <a:buFont typeface="+mj-lt"/>
                        <a:buAutoNum type="arabicPeriod" startAt="7"/>
                      </a:pPr>
                      <a:r>
                        <a:rPr lang="en-US" sz="1600" b="1" dirty="0">
                          <a:solidFill>
                            <a:schemeClr val="tx1"/>
                          </a:solidFill>
                          <a:latin typeface="Garamond"/>
                          <a:ea typeface="Times New Roman"/>
                          <a:cs typeface="Calibri"/>
                        </a:rPr>
                        <a:t>Women Business Enterprise Subcontractor Commitment</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marL="0" marR="0" algn="ctr">
                        <a:spcBef>
                          <a:spcPts val="0"/>
                        </a:spcBef>
                        <a:spcAft>
                          <a:spcPts val="0"/>
                        </a:spcAft>
                      </a:pPr>
                      <a:r>
                        <a:rPr lang="en-US" sz="1600" b="1" dirty="0">
                          <a:solidFill>
                            <a:schemeClr val="tx1"/>
                          </a:solidFill>
                          <a:latin typeface="Garamond"/>
                          <a:ea typeface="Times New Roman"/>
                          <a:cs typeface="Calibri"/>
                        </a:rPr>
                        <a:t>5 ( 1 bonus point is available, see Section 3.2.6)</a:t>
                      </a:r>
                      <a:endParaRPr lang="en-US" sz="1600" b="1"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xmlns="" val="10007"/>
                  </a:ext>
                </a:extLst>
              </a:tr>
              <a:tr h="328733">
                <a:tc>
                  <a:txBody>
                    <a:bodyPr/>
                    <a:lstStyle/>
                    <a:p>
                      <a:pPr marL="0" marR="0">
                        <a:spcBef>
                          <a:spcPts val="0"/>
                        </a:spcBef>
                        <a:spcAft>
                          <a:spcPts val="0"/>
                        </a:spcAft>
                      </a:pPr>
                      <a:r>
                        <a:rPr lang="en-US" sz="1600" b="1" dirty="0">
                          <a:solidFill>
                            <a:schemeClr val="tx1"/>
                          </a:solidFill>
                          <a:latin typeface="Garamond"/>
                          <a:ea typeface="Times New Roman"/>
                          <a:cs typeface="Calibri"/>
                        </a:rPr>
                        <a:t>Total</a:t>
                      </a:r>
                      <a:endParaRPr lang="en-US" sz="1600"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CC"/>
                    </a:solidFill>
                  </a:tcPr>
                </a:tc>
                <a:tc>
                  <a:txBody>
                    <a:bodyPr/>
                    <a:lstStyle/>
                    <a:p>
                      <a:pPr marL="0" marR="0" algn="ctr">
                        <a:spcBef>
                          <a:spcPts val="0"/>
                        </a:spcBef>
                        <a:spcAft>
                          <a:spcPts val="0"/>
                        </a:spcAft>
                      </a:pPr>
                      <a:r>
                        <a:rPr lang="en-US" sz="1600" b="1" dirty="0">
                          <a:solidFill>
                            <a:schemeClr val="tx1"/>
                          </a:solidFill>
                          <a:latin typeface="Garamond"/>
                          <a:ea typeface="Times New Roman"/>
                          <a:cs typeface="Calibri"/>
                        </a:rPr>
                        <a:t>100 (107 if bonus awarded)</a:t>
                      </a:r>
                      <a:endParaRPr lang="en-US" sz="1600" dirty="0">
                        <a:solidFill>
                          <a:schemeClr val="tx1"/>
                        </a:solidFill>
                        <a:latin typeface="Courier"/>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CC"/>
                    </a:solidFill>
                  </a:tcPr>
                </a:tc>
                <a:extLst>
                  <a:ext uri="{0D108BD9-81ED-4DB2-BD59-A6C34878D82A}">
                    <a16:rowId xmlns:a16="http://schemas.microsoft.com/office/drawing/2014/main" xmlns="" val="10009"/>
                  </a:ext>
                </a:extLst>
              </a:tr>
            </a:tbl>
          </a:graphicData>
        </a:graphic>
      </p:graphicFrame>
      <p:sp>
        <p:nvSpPr>
          <p:cNvPr id="8" name="TextBox 7">
            <a:extLst>
              <a:ext uri="{FF2B5EF4-FFF2-40B4-BE49-F238E27FC236}">
                <a16:creationId xmlns:a16="http://schemas.microsoft.com/office/drawing/2014/main" xmlns="" id="{2F6A117F-926C-4ED5-9C61-B6F358698BE8}"/>
              </a:ext>
            </a:extLst>
          </p:cNvPr>
          <p:cNvSpPr txBox="1"/>
          <p:nvPr/>
        </p:nvSpPr>
        <p:spPr>
          <a:xfrm>
            <a:off x="376237" y="5452283"/>
            <a:ext cx="2447080" cy="1118255"/>
          </a:xfrm>
          <a:prstGeom prst="rect">
            <a:avLst/>
          </a:prstGeom>
          <a:solidFill>
            <a:schemeClr val="bg1"/>
          </a:solidFill>
          <a:ln w="12700">
            <a:solidFill>
              <a:schemeClr val="tx1"/>
            </a:solidFill>
          </a:ln>
        </p:spPr>
        <p:txBody>
          <a:bodyPr wrap="none" tIns="0" bIns="91440" rtlCol="0">
            <a:spAutoFit/>
          </a:bodyPr>
          <a:lstStyle/>
          <a:p>
            <a:pPr>
              <a:spcAft>
                <a:spcPts val="600"/>
              </a:spcAft>
            </a:pPr>
            <a:r>
              <a:rPr lang="en-US" sz="1500" b="1" u="sng" dirty="0">
                <a:latin typeface="Garamond" panose="02020404030301010803" pitchFamily="18" charset="0"/>
              </a:rPr>
              <a:t>Legend</a:t>
            </a:r>
          </a:p>
          <a:p>
            <a:pPr>
              <a:spcAft>
                <a:spcPts val="400"/>
              </a:spcAft>
            </a:pPr>
            <a:r>
              <a:rPr lang="en-US" sz="1400" b="1" dirty="0">
                <a:latin typeface="Garamond" panose="02020404030301010803" pitchFamily="18" charset="0"/>
              </a:rPr>
              <a:t>          </a:t>
            </a:r>
            <a:r>
              <a:rPr lang="en-US" sz="1300" b="1" dirty="0">
                <a:latin typeface="Garamond" panose="02020404030301010803" pitchFamily="18" charset="0"/>
              </a:rPr>
              <a:t>Mandatory Requirements</a:t>
            </a:r>
          </a:p>
          <a:p>
            <a:pPr>
              <a:spcAft>
                <a:spcPts val="400"/>
              </a:spcAft>
            </a:pPr>
            <a:r>
              <a:rPr lang="en-US" sz="1300" b="1" dirty="0">
                <a:latin typeface="Garamond" panose="02020404030301010803" pitchFamily="18" charset="0"/>
              </a:rPr>
              <a:t>          MAQ and Cost Scores</a:t>
            </a:r>
          </a:p>
          <a:p>
            <a:pPr>
              <a:spcAft>
                <a:spcPts val="600"/>
              </a:spcAft>
            </a:pPr>
            <a:r>
              <a:rPr lang="en-US" sz="1300" b="1" dirty="0">
                <a:latin typeface="Garamond" panose="02020404030301010803" pitchFamily="18" charset="0"/>
              </a:rPr>
              <a:t>          Preference Scores</a:t>
            </a:r>
          </a:p>
        </p:txBody>
      </p:sp>
      <p:sp>
        <p:nvSpPr>
          <p:cNvPr id="9" name="TextBox 8">
            <a:extLst>
              <a:ext uri="{FF2B5EF4-FFF2-40B4-BE49-F238E27FC236}">
                <a16:creationId xmlns:a16="http://schemas.microsoft.com/office/drawing/2014/main" xmlns="" id="{33549352-25DD-47AC-B601-F47CDC1BC047}"/>
              </a:ext>
            </a:extLst>
          </p:cNvPr>
          <p:cNvSpPr txBox="1"/>
          <p:nvPr/>
        </p:nvSpPr>
        <p:spPr>
          <a:xfrm>
            <a:off x="548694" y="5743059"/>
            <a:ext cx="184731" cy="184666"/>
          </a:xfrm>
          <a:prstGeom prst="rect">
            <a:avLst/>
          </a:prstGeom>
          <a:solidFill>
            <a:schemeClr val="accent3">
              <a:lumMod val="60000"/>
              <a:lumOff val="40000"/>
            </a:schemeClr>
          </a:solidFill>
          <a:ln>
            <a:solidFill>
              <a:schemeClr val="tx1"/>
            </a:solidFill>
          </a:ln>
        </p:spPr>
        <p:txBody>
          <a:bodyPr wrap="none" rtlCol="0">
            <a:spAutoFit/>
          </a:bodyPr>
          <a:lstStyle/>
          <a:p>
            <a:endParaRPr lang="en-US" sz="600" dirty="0"/>
          </a:p>
        </p:txBody>
      </p:sp>
      <p:sp>
        <p:nvSpPr>
          <p:cNvPr id="11" name="TextBox 10">
            <a:extLst>
              <a:ext uri="{FF2B5EF4-FFF2-40B4-BE49-F238E27FC236}">
                <a16:creationId xmlns:a16="http://schemas.microsoft.com/office/drawing/2014/main" xmlns="" id="{DDA490F4-9B68-4090-9781-0F46432BE6E4}"/>
              </a:ext>
            </a:extLst>
          </p:cNvPr>
          <p:cNvSpPr txBox="1"/>
          <p:nvPr/>
        </p:nvSpPr>
        <p:spPr>
          <a:xfrm>
            <a:off x="548984" y="6001821"/>
            <a:ext cx="184731" cy="184666"/>
          </a:xfrm>
          <a:prstGeom prst="rect">
            <a:avLst/>
          </a:prstGeom>
          <a:solidFill>
            <a:schemeClr val="accent5">
              <a:lumMod val="40000"/>
              <a:lumOff val="60000"/>
            </a:schemeClr>
          </a:solidFill>
          <a:ln>
            <a:solidFill>
              <a:schemeClr val="tx1"/>
            </a:solidFill>
          </a:ln>
        </p:spPr>
        <p:txBody>
          <a:bodyPr wrap="none" rtlCol="0">
            <a:spAutoFit/>
          </a:bodyPr>
          <a:lstStyle/>
          <a:p>
            <a:endParaRPr lang="en-US" sz="600" dirty="0"/>
          </a:p>
        </p:txBody>
      </p:sp>
      <p:sp>
        <p:nvSpPr>
          <p:cNvPr id="12" name="TextBox 11">
            <a:extLst>
              <a:ext uri="{FF2B5EF4-FFF2-40B4-BE49-F238E27FC236}">
                <a16:creationId xmlns:a16="http://schemas.microsoft.com/office/drawing/2014/main" xmlns="" id="{0EECCDC9-E0E1-4397-9E6A-35FAD49E0C30}"/>
              </a:ext>
            </a:extLst>
          </p:cNvPr>
          <p:cNvSpPr txBox="1"/>
          <p:nvPr/>
        </p:nvSpPr>
        <p:spPr>
          <a:xfrm>
            <a:off x="545809" y="6260584"/>
            <a:ext cx="184731" cy="184666"/>
          </a:xfrm>
          <a:prstGeom prst="rect">
            <a:avLst/>
          </a:prstGeom>
          <a:solidFill>
            <a:schemeClr val="accent2">
              <a:lumMod val="40000"/>
              <a:lumOff val="60000"/>
            </a:schemeClr>
          </a:solidFill>
          <a:ln>
            <a:solidFill>
              <a:schemeClr val="tx1"/>
            </a:solidFill>
          </a:ln>
        </p:spPr>
        <p:txBody>
          <a:bodyPr wrap="none" rtlCol="0">
            <a:spAutoFit/>
          </a:bodyPr>
          <a:lstStyle/>
          <a:p>
            <a:endParaRPr lang="en-US" sz="600" dirty="0"/>
          </a:p>
        </p:txBody>
      </p:sp>
      <p:sp>
        <p:nvSpPr>
          <p:cNvPr id="3" name="Slide Number Placeholder 2">
            <a:extLst>
              <a:ext uri="{FF2B5EF4-FFF2-40B4-BE49-F238E27FC236}">
                <a16:creationId xmlns:a16="http://schemas.microsoft.com/office/drawing/2014/main" xmlns="" id="{CCB2BF38-04EA-4E0E-9165-9E652668136E}"/>
              </a:ext>
            </a:extLst>
          </p:cNvPr>
          <p:cNvSpPr>
            <a:spLocks noGrp="1"/>
          </p:cNvSpPr>
          <p:nvPr>
            <p:ph type="sldNum" sz="quarter" idx="12"/>
          </p:nvPr>
        </p:nvSpPr>
        <p:spPr/>
        <p:txBody>
          <a:bodyPr/>
          <a:lstStyle/>
          <a:p>
            <a:fld id="{97FBE726-DBFE-42C8-9E3A-ACED5DC5B2D0}" type="slidenum">
              <a:rPr lang="en-US" smtClean="0"/>
              <a:pPr/>
              <a:t>23</a:t>
            </a:fld>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nSpc>
                <a:spcPct val="110000"/>
              </a:lnSpc>
              <a:buNone/>
              <a:defRPr/>
            </a:pPr>
            <a:r>
              <a:rPr lang="en-US" altLang="en-US" sz="1800" b="1" dirty="0">
                <a:latin typeface="Garamond" panose="02020404030301010803" pitchFamily="18" charset="0"/>
              </a:rPr>
              <a:t>Mission/Vision </a:t>
            </a:r>
          </a:p>
          <a:p>
            <a:pPr lvl="1"/>
            <a:r>
              <a:rPr lang="en-US" altLang="en-US" sz="1800" dirty="0">
                <a:latin typeface="Garamond" panose="02020404030301010803" pitchFamily="18" charset="0"/>
              </a:rPr>
              <a:t>Promote, monitor, and enforce the standards for certification of minority and women’s business enterprises.</a:t>
            </a:r>
          </a:p>
          <a:p>
            <a:pPr lvl="1"/>
            <a:r>
              <a:rPr lang="en-US" altLang="en-US" sz="1800" dirty="0">
                <a:latin typeface="Garamond" panose="02020404030301010803" pitchFamily="18" charset="0"/>
              </a:rPr>
              <a:t>Provide equal opportunity to minority and women enterprises in the state’s procurement and contracting process.</a:t>
            </a:r>
          </a:p>
          <a:p>
            <a:pPr marL="0" indent="0">
              <a:lnSpc>
                <a:spcPct val="110000"/>
              </a:lnSpc>
              <a:buNone/>
              <a:defRPr/>
            </a:pPr>
            <a:r>
              <a:rPr lang="en-US" sz="1800" b="1" dirty="0">
                <a:latin typeface="Garamond" panose="02020404030301010803" pitchFamily="18" charset="0"/>
              </a:rPr>
              <a:t>Nondiscrimination and Antidiscrimination Laws</a:t>
            </a:r>
          </a:p>
          <a:p>
            <a:pPr lvl="1"/>
            <a:r>
              <a:rPr lang="en-US" sz="1800" dirty="0">
                <a:latin typeface="Garamond" panose="02020404030301010803" pitchFamily="18" charset="0"/>
              </a:rPr>
              <a:t>Pursuant to Indiana Civil Rights Law, specifically IC §22-9-1-10, every state contract shall contain a provision requiring the contractor and subcontractors to not discriminate against any employee or applicant with respect to Protected Characteristics</a:t>
            </a:r>
          </a:p>
          <a:p>
            <a:pPr marL="397764" lvl="1" indent="0">
              <a:buNone/>
            </a:pPr>
            <a:endParaRPr lang="en-US" altLang="en-US" sz="2100" dirty="0">
              <a:latin typeface="+mj-lt"/>
            </a:endParaRPr>
          </a:p>
          <a:p>
            <a:endParaRPr lang="en-US" dirty="0">
              <a:latin typeface="+mj-lt"/>
            </a:endParaRPr>
          </a:p>
        </p:txBody>
      </p:sp>
      <p:grpSp>
        <p:nvGrpSpPr>
          <p:cNvPr id="5" name="Group 4"/>
          <p:cNvGrpSpPr/>
          <p:nvPr/>
        </p:nvGrpSpPr>
        <p:grpSpPr>
          <a:xfrm>
            <a:off x="2438400" y="5334000"/>
            <a:ext cx="6329363" cy="1414463"/>
            <a:chOff x="2438400" y="5334000"/>
            <a:chExt cx="6329363" cy="1414463"/>
          </a:xfrm>
        </p:grpSpPr>
        <p:pic>
          <p:nvPicPr>
            <p:cNvPr id="6" name="Picture 5"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7" name="TextBox 6"/>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a:defRPr/>
              </a:pPr>
              <a:r>
                <a:rPr lang="en-US" sz="2000" b="1" i="1" dirty="0">
                  <a:solidFill>
                    <a:srgbClr val="FFC000"/>
                  </a:solidFill>
                  <a:effectLst>
                    <a:innerShdw blurRad="330200">
                      <a:srgbClr val="1F497D">
                        <a:alpha val="55000"/>
                      </a:srgbClr>
                    </a:innerShdw>
                  </a:effectLst>
                  <a:latin typeface="Garamond" pitchFamily="18" charset="0"/>
                </a:rPr>
                <a:t>Indiana Department of Administration</a:t>
              </a:r>
            </a:p>
          </p:txBody>
        </p:sp>
      </p:grpSp>
      <p:sp>
        <p:nvSpPr>
          <p:cNvPr id="10" name="Title 1">
            <a:extLst>
              <a:ext uri="{FF2B5EF4-FFF2-40B4-BE49-F238E27FC236}">
                <a16:creationId xmlns:a16="http://schemas.microsoft.com/office/drawing/2014/main" xmlns="" id="{BE5CC863-F2AD-474B-BB0D-5CF3B58D4967}"/>
              </a:ext>
            </a:extLst>
          </p:cNvPr>
          <p:cNvSpPr>
            <a:spLocks noGrp="1"/>
          </p:cNvSpPr>
          <p:nvPr>
            <p:ph type="title"/>
          </p:nvPr>
        </p:nvSpPr>
        <p:spPr>
          <a:xfrm>
            <a:off x="190500" y="271129"/>
            <a:ext cx="8763000" cy="1143000"/>
          </a:xfrm>
        </p:spPr>
        <p:txBody>
          <a:bodyPr>
            <a:noAutofit/>
          </a:bodyPr>
          <a:lstStyle/>
          <a:p>
            <a:r>
              <a:rPr lang="en-US" b="1" dirty="0">
                <a:latin typeface="Garamond" panose="02020404030301010803" pitchFamily="18" charset="0"/>
              </a:rPr>
              <a:t>Minority and Women’s Business Enterprises</a:t>
            </a:r>
          </a:p>
        </p:txBody>
      </p:sp>
      <p:sp>
        <p:nvSpPr>
          <p:cNvPr id="4" name="Slide Number Placeholder 3">
            <a:extLst>
              <a:ext uri="{FF2B5EF4-FFF2-40B4-BE49-F238E27FC236}">
                <a16:creationId xmlns:a16="http://schemas.microsoft.com/office/drawing/2014/main" xmlns="" id="{232A53F3-FE15-4979-949F-392C8EAC3BA5}"/>
              </a:ext>
            </a:extLst>
          </p:cNvPr>
          <p:cNvSpPr>
            <a:spLocks noGrp="1"/>
          </p:cNvSpPr>
          <p:nvPr>
            <p:ph type="sldNum" sz="quarter" idx="12"/>
          </p:nvPr>
        </p:nvSpPr>
        <p:spPr/>
        <p:txBody>
          <a:bodyPr/>
          <a:lstStyle/>
          <a:p>
            <a:fld id="{97FBE726-DBFE-42C8-9E3A-ACED5DC5B2D0}" type="slidenum">
              <a:rPr lang="en-US" smtClean="0"/>
              <a:pPr/>
              <a:t>24</a:t>
            </a:fld>
            <a:endParaRPr lang="en-US" dirty="0"/>
          </a:p>
        </p:txBody>
      </p:sp>
    </p:spTree>
    <p:extLst>
      <p:ext uri="{BB962C8B-B14F-4D97-AF65-F5344CB8AC3E}">
        <p14:creationId xmlns:p14="http://schemas.microsoft.com/office/powerpoint/2010/main" val="5099636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mn-lt"/>
                <a:cs typeface="+mn-cs"/>
              </a:rPr>
              <a:t>Indiana Department of Administration</a:t>
            </a:r>
          </a:p>
        </p:txBody>
      </p:sp>
      <p:sp>
        <p:nvSpPr>
          <p:cNvPr id="6" name="Rectangle 2"/>
          <p:cNvSpPr>
            <a:spLocks noGrp="1" noChangeArrowheads="1"/>
          </p:cNvSpPr>
          <p:nvPr>
            <p:ph type="title"/>
          </p:nvPr>
        </p:nvSpPr>
        <p:spPr/>
        <p:txBody>
          <a:bodyPr>
            <a:noAutofit/>
          </a:bodyPr>
          <a:lstStyle/>
          <a:p>
            <a:pPr eaLnBrk="1" hangingPunct="1"/>
            <a:r>
              <a:rPr lang="en-US" sz="3600" b="1" dirty="0">
                <a:latin typeface="Garamond" panose="02020404030301010803" pitchFamily="18" charset="0"/>
              </a:rPr>
              <a:t>Minority and Women’s Business Enterprises</a:t>
            </a:r>
          </a:p>
        </p:txBody>
      </p:sp>
      <p:sp>
        <p:nvSpPr>
          <p:cNvPr id="7" name="Rectangle 3"/>
          <p:cNvSpPr>
            <a:spLocks noGrp="1" noChangeArrowheads="1"/>
          </p:cNvSpPr>
          <p:nvPr>
            <p:ph idx="1"/>
          </p:nvPr>
        </p:nvSpPr>
        <p:spPr/>
        <p:txBody>
          <a:bodyPr>
            <a:normAutofit/>
          </a:bodyPr>
          <a:lstStyle/>
          <a:p>
            <a:pPr marL="0" indent="0">
              <a:buNone/>
            </a:pPr>
            <a:r>
              <a:rPr lang="en-US" altLang="en-US" sz="1800" b="1" dirty="0">
                <a:latin typeface="Garamond" panose="02020404030301010803" pitchFamily="18" charset="0"/>
              </a:rPr>
              <a:t>Contact Information</a:t>
            </a:r>
          </a:p>
          <a:p>
            <a:pPr lvl="1"/>
            <a:r>
              <a:rPr lang="en-US" altLang="en-US" sz="1800" dirty="0">
                <a:latin typeface="Garamond" panose="02020404030301010803" pitchFamily="18" charset="0"/>
              </a:rPr>
              <a:t>Phone: 317-232-3061</a:t>
            </a:r>
          </a:p>
          <a:p>
            <a:pPr lvl="1"/>
            <a:r>
              <a:rPr lang="en-US" altLang="en-US" sz="1800" dirty="0">
                <a:latin typeface="Garamond" panose="02020404030301010803" pitchFamily="18" charset="0"/>
              </a:rPr>
              <a:t>E-mail</a:t>
            </a:r>
            <a:r>
              <a:rPr lang="en-US" altLang="en-US" sz="1800" b="1" dirty="0">
                <a:latin typeface="Garamond" panose="02020404030301010803" pitchFamily="18" charset="0"/>
              </a:rPr>
              <a:t>:</a:t>
            </a:r>
            <a:r>
              <a:rPr lang="en-US" altLang="en-US" sz="1800" dirty="0">
                <a:latin typeface="Garamond" panose="02020404030301010803" pitchFamily="18" charset="0"/>
              </a:rPr>
              <a:t> </a:t>
            </a:r>
            <a:r>
              <a:rPr lang="en-US" altLang="en-US" sz="1800" dirty="0">
                <a:latin typeface="Garamond" panose="02020404030301010803" pitchFamily="18" charset="0"/>
                <a:hlinkClick r:id="rId3"/>
              </a:rPr>
              <a:t>mwbecompliance@idoa.in.gov</a:t>
            </a:r>
            <a:endParaRPr lang="en-US" altLang="en-US" sz="1800" dirty="0">
              <a:latin typeface="Garamond" panose="02020404030301010803" pitchFamily="18" charset="0"/>
            </a:endParaRPr>
          </a:p>
          <a:p>
            <a:pPr lvl="1"/>
            <a:r>
              <a:rPr lang="en-US" altLang="en-US" sz="1800" dirty="0">
                <a:latin typeface="Garamond" panose="02020404030301010803" pitchFamily="18" charset="0"/>
              </a:rPr>
              <a:t>Web: </a:t>
            </a:r>
            <a:r>
              <a:rPr lang="en-US" altLang="en-US" sz="1800" dirty="0">
                <a:latin typeface="Garamond" panose="02020404030301010803" pitchFamily="18" charset="0"/>
                <a:hlinkClick r:id="rId4"/>
              </a:rPr>
              <a:t>www.in.gov/idoa/mwbe</a:t>
            </a:r>
            <a:r>
              <a:rPr lang="en-US" altLang="en-US" sz="1800" dirty="0">
                <a:latin typeface="Garamond" panose="02020404030301010803" pitchFamily="18" charset="0"/>
              </a:rPr>
              <a:t/>
            </a:r>
            <a:br>
              <a:rPr lang="en-US" altLang="en-US" sz="1800" dirty="0">
                <a:latin typeface="Garamond" panose="02020404030301010803" pitchFamily="18" charset="0"/>
              </a:rPr>
            </a:br>
            <a:r>
              <a:rPr lang="en-US" altLang="en-US" sz="1200" dirty="0">
                <a:latin typeface="Garamond" panose="02020404030301010803" pitchFamily="18" charset="0"/>
              </a:rPr>
              <a:t/>
            </a:r>
            <a:br>
              <a:rPr lang="en-US" altLang="en-US" sz="1200" dirty="0">
                <a:latin typeface="Garamond" panose="02020404030301010803" pitchFamily="18" charset="0"/>
              </a:rPr>
            </a:br>
            <a:endParaRPr lang="en-US" altLang="en-US" sz="1200" dirty="0">
              <a:latin typeface="Garamond" panose="02020404030301010803" pitchFamily="18" charset="0"/>
            </a:endParaRPr>
          </a:p>
          <a:p>
            <a:pPr marL="0" indent="0">
              <a:buNone/>
            </a:pPr>
            <a:r>
              <a:rPr lang="en-US" altLang="en-US" sz="1800" b="1" dirty="0">
                <a:latin typeface="Garamond" panose="02020404030301010803" pitchFamily="18" charset="0"/>
              </a:rPr>
              <a:t>Complete Attachment A, MWBE Form</a:t>
            </a:r>
          </a:p>
          <a:p>
            <a:pPr>
              <a:buNone/>
            </a:pPr>
            <a:r>
              <a:rPr lang="en-US" altLang="en-US" sz="1800" dirty="0">
                <a:latin typeface="Garamond" panose="02020404030301010803" pitchFamily="18" charset="0"/>
              </a:rPr>
              <a:t>	- Include sub-contractor letter of commitment</a:t>
            </a:r>
            <a:br>
              <a:rPr lang="en-US" altLang="en-US" sz="1800" dirty="0">
                <a:latin typeface="Garamond" panose="02020404030301010803" pitchFamily="18" charset="0"/>
              </a:rPr>
            </a:br>
            <a:r>
              <a:rPr lang="en-US" altLang="en-US" sz="1800" dirty="0">
                <a:latin typeface="Garamond" panose="02020404030301010803" pitchFamily="18" charset="0"/>
              </a:rPr>
              <a:t> </a:t>
            </a:r>
          </a:p>
          <a:p>
            <a:pPr marL="0" indent="0">
              <a:buNone/>
            </a:pPr>
            <a:r>
              <a:rPr lang="en-US" altLang="en-US" sz="1800" b="1" dirty="0">
                <a:latin typeface="Garamond" panose="02020404030301010803" pitchFamily="18" charset="0"/>
              </a:rPr>
              <a:t>Goals for Proposal</a:t>
            </a:r>
          </a:p>
          <a:p>
            <a:pPr>
              <a:buNone/>
            </a:pPr>
            <a:r>
              <a:rPr lang="en-US" altLang="en-US" sz="1800" dirty="0">
                <a:latin typeface="Garamond" panose="02020404030301010803" pitchFamily="18" charset="0"/>
              </a:rPr>
              <a:t>	- 8% Minority Business Enterprise</a:t>
            </a:r>
          </a:p>
          <a:p>
            <a:pPr>
              <a:buNone/>
            </a:pPr>
            <a:r>
              <a:rPr lang="en-US" altLang="en-US" sz="1800" dirty="0">
                <a:latin typeface="Garamond" panose="02020404030301010803" pitchFamily="18" charset="0"/>
              </a:rPr>
              <a:t>	- 8% Women’s Business Enterprise</a:t>
            </a:r>
            <a:endParaRPr lang="en-US" sz="2400" dirty="0"/>
          </a:p>
        </p:txBody>
      </p:sp>
      <p:sp>
        <p:nvSpPr>
          <p:cNvPr id="3" name="Slide Number Placeholder 2">
            <a:extLst>
              <a:ext uri="{FF2B5EF4-FFF2-40B4-BE49-F238E27FC236}">
                <a16:creationId xmlns:a16="http://schemas.microsoft.com/office/drawing/2014/main" xmlns="" id="{DEF336D9-BB14-4A11-BB5D-5A1E34C7B4D8}"/>
              </a:ext>
            </a:extLst>
          </p:cNvPr>
          <p:cNvSpPr>
            <a:spLocks noGrp="1"/>
          </p:cNvSpPr>
          <p:nvPr>
            <p:ph type="sldNum" sz="quarter" idx="12"/>
          </p:nvPr>
        </p:nvSpPr>
        <p:spPr/>
        <p:txBody>
          <a:bodyPr/>
          <a:lstStyle/>
          <a:p>
            <a:fld id="{97FBE726-DBFE-42C8-9E3A-ACED5DC5B2D0}" type="slidenum">
              <a:rPr lang="en-US" smtClean="0"/>
              <a:pPr/>
              <a:t>25</a:t>
            </a:fld>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3" name="Slide Number Placeholder 2">
            <a:extLst>
              <a:ext uri="{FF2B5EF4-FFF2-40B4-BE49-F238E27FC236}">
                <a16:creationId xmlns:a16="http://schemas.microsoft.com/office/drawing/2014/main" xmlns="" id="{330CB958-36BE-447C-A0F0-31A5A5F42D87}"/>
              </a:ext>
            </a:extLst>
          </p:cNvPr>
          <p:cNvSpPr>
            <a:spLocks noGrp="1"/>
          </p:cNvSpPr>
          <p:nvPr>
            <p:ph type="sldNum" sz="quarter" idx="12"/>
          </p:nvPr>
        </p:nvSpPr>
        <p:spPr/>
        <p:txBody>
          <a:bodyPr/>
          <a:lstStyle/>
          <a:p>
            <a:fld id="{97FBE726-DBFE-42C8-9E3A-ACED5DC5B2D0}" type="slidenum">
              <a:rPr lang="en-US" smtClean="0"/>
              <a:pPr/>
              <a:t>26</a:t>
            </a:fld>
            <a:endParaRPr lang="en-US" dirty="0"/>
          </a:p>
        </p:txBody>
      </p:sp>
      <p:pic>
        <p:nvPicPr>
          <p:cNvPr id="2" name="Picture 1">
            <a:extLst>
              <a:ext uri="{FF2B5EF4-FFF2-40B4-BE49-F238E27FC236}">
                <a16:creationId xmlns:a16="http://schemas.microsoft.com/office/drawing/2014/main" xmlns="" id="{352A4260-A7AC-435A-87FE-6EAB467B1238}"/>
              </a:ext>
            </a:extLst>
          </p:cNvPr>
          <p:cNvPicPr>
            <a:picLocks noChangeAspect="1"/>
          </p:cNvPicPr>
          <p:nvPr/>
        </p:nvPicPr>
        <p:blipFill>
          <a:blip r:embed="rId3"/>
          <a:stretch>
            <a:fillRect/>
          </a:stretch>
        </p:blipFill>
        <p:spPr>
          <a:xfrm>
            <a:off x="2243137" y="85058"/>
            <a:ext cx="4657725" cy="6029325"/>
          </a:xfrm>
          <a:prstGeom prst="rect">
            <a:avLst/>
          </a:prstGeom>
          <a:ln w="3175">
            <a:noFill/>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noAutofit/>
          </a:bodyPr>
          <a:lstStyle/>
          <a:p>
            <a:pPr eaLnBrk="1" hangingPunct="1"/>
            <a:r>
              <a:rPr lang="en-US" sz="3600" b="1" dirty="0">
                <a:latin typeface="Garamond" pitchFamily="18" charset="0"/>
              </a:rPr>
              <a:t>Minority and Women’s Business Enterprises</a:t>
            </a:r>
          </a:p>
        </p:txBody>
      </p:sp>
      <p:sp>
        <p:nvSpPr>
          <p:cNvPr id="7" name="Rectangle 3"/>
          <p:cNvSpPr>
            <a:spLocks noGrp="1" noChangeArrowheads="1"/>
          </p:cNvSpPr>
          <p:nvPr>
            <p:ph idx="1"/>
          </p:nvPr>
        </p:nvSpPr>
        <p:spPr>
          <a:xfrm>
            <a:off x="457200" y="1600201"/>
            <a:ext cx="8229600" cy="4114800"/>
          </a:xfrm>
        </p:spPr>
        <p:txBody>
          <a:bodyPr>
            <a:normAutofit fontScale="92500" lnSpcReduction="20000"/>
          </a:bodyPr>
          <a:lstStyle/>
          <a:p>
            <a:pPr marL="0" indent="0">
              <a:buFontTx/>
              <a:buNone/>
              <a:defRPr/>
            </a:pPr>
            <a:r>
              <a:rPr lang="en-US" sz="1800" b="1" dirty="0">
                <a:latin typeface="Garamond" pitchFamily="18" charset="0"/>
              </a:rPr>
              <a:t>Prime Contractors must ensure that the proposed subcontractors meet the following criteria:</a:t>
            </a:r>
            <a:endParaRPr lang="en-US" sz="1800" dirty="0">
              <a:latin typeface="Garamond" pitchFamily="18" charset="0"/>
            </a:endParaRPr>
          </a:p>
          <a:p>
            <a:pPr lvl="0"/>
            <a:r>
              <a:rPr lang="en-US" sz="1800" dirty="0">
                <a:latin typeface="Garamond" pitchFamily="18" charset="0"/>
              </a:rPr>
              <a:t>Must be listed on the IDOA Directory of Certified Firms, on or before the proposal due date.</a:t>
            </a:r>
          </a:p>
          <a:p>
            <a:pPr lvl="0"/>
            <a:r>
              <a:rPr lang="en-US" sz="1800" dirty="0">
                <a:latin typeface="Garamond" pitchFamily="18" charset="0"/>
              </a:rPr>
              <a:t>Prime Contractor must include with their proposal the subcontractor’s M/WBE Certification Letter provided by IDOA, to show current status of certification.</a:t>
            </a:r>
          </a:p>
          <a:p>
            <a:pPr lvl="0"/>
            <a:r>
              <a:rPr lang="en-US" sz="1800" dirty="0">
                <a:latin typeface="Garamond" pitchFamily="18" charset="0"/>
              </a:rPr>
              <a:t>Each firm may only serve as one classification – MBE, WBE or IVOSB.</a:t>
            </a:r>
          </a:p>
          <a:p>
            <a:pPr lvl="0"/>
            <a:r>
              <a:rPr lang="en-US" sz="1800" dirty="0">
                <a:latin typeface="Garamond" pitchFamily="18" charset="0"/>
              </a:rPr>
              <a:t>A Prime Contractor who is an MBE or WBE must meet subcontractor goals by using other listed certified firms.  Certified Prime Contractors cannot count their own workforce or companies to meet this requirement.</a:t>
            </a:r>
          </a:p>
          <a:p>
            <a:pPr lvl="0"/>
            <a:r>
              <a:rPr lang="en-US" sz="1800" dirty="0">
                <a:latin typeface="Garamond" pitchFamily="18" charset="0"/>
              </a:rPr>
              <a:t>Must serve a commercially useful function.  The firm must serve a value-added purpose on the engagement.</a:t>
            </a:r>
          </a:p>
          <a:p>
            <a:pPr lvl="0"/>
            <a:r>
              <a:rPr lang="en-US" sz="1800" dirty="0">
                <a:latin typeface="Garamond" pitchFamily="18" charset="0"/>
              </a:rPr>
              <a:t>Must provide goods or service only in the industry area for which it is certified as listed in the directory at </a:t>
            </a:r>
            <a:r>
              <a:rPr lang="en-US" sz="1800" u="sng" dirty="0">
                <a:latin typeface="Garamond" pitchFamily="18" charset="0"/>
                <a:hlinkClick r:id="rId3"/>
              </a:rPr>
              <a:t>http://www.in.gov/idoa/2352.htm</a:t>
            </a:r>
            <a:endParaRPr lang="en-US" sz="1800" dirty="0">
              <a:latin typeface="Garamond" pitchFamily="18" charset="0"/>
            </a:endParaRPr>
          </a:p>
          <a:p>
            <a:pPr lvl="0"/>
            <a:r>
              <a:rPr lang="en-US" sz="1800" dirty="0">
                <a:latin typeface="Garamond" pitchFamily="18" charset="0"/>
              </a:rPr>
              <a:t>Must be used to provide the goods or services specific to the contract.</a:t>
            </a:r>
          </a:p>
          <a:p>
            <a:pPr lvl="0"/>
            <a:r>
              <a:rPr lang="en-US" sz="1800" dirty="0">
                <a:latin typeface="Garamond" pitchFamily="18" charset="0"/>
              </a:rPr>
              <a:t>National Corporate Diversity Plans are generally not acceptable.</a:t>
            </a:r>
            <a:endParaRPr lang="en-US" sz="2000" dirty="0">
              <a:latin typeface="Garamond" pitchFamily="18" charset="0"/>
            </a:endParaRPr>
          </a:p>
          <a:p>
            <a:pPr lvl="1" eaLnBrk="1" hangingPunct="1">
              <a:defRPr/>
            </a:pPr>
            <a:endParaRPr lang="en-US" dirty="0">
              <a:latin typeface="Garamond" pitchFamily="18" charset="0"/>
            </a:endParaRPr>
          </a:p>
        </p:txBody>
      </p:sp>
      <p:sp>
        <p:nvSpPr>
          <p:cNvPr id="3" name="Slide Number Placeholder 2">
            <a:extLst>
              <a:ext uri="{FF2B5EF4-FFF2-40B4-BE49-F238E27FC236}">
                <a16:creationId xmlns:a16="http://schemas.microsoft.com/office/drawing/2014/main" xmlns="" id="{560F1E3A-3242-42A9-BF29-912F7F1D6F8A}"/>
              </a:ext>
            </a:extLst>
          </p:cNvPr>
          <p:cNvSpPr>
            <a:spLocks noGrp="1"/>
          </p:cNvSpPr>
          <p:nvPr>
            <p:ph type="sldNum" sz="quarter" idx="12"/>
          </p:nvPr>
        </p:nvSpPr>
        <p:spPr/>
        <p:txBody>
          <a:bodyPr/>
          <a:lstStyle/>
          <a:p>
            <a:fld id="{97FBE726-DBFE-42C8-9E3A-ACED5DC5B2D0}" type="slidenum">
              <a:rPr lang="en-US" smtClean="0"/>
              <a:pPr/>
              <a:t>27</a:t>
            </a:fld>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3" name="Slide Number Placeholder 2">
            <a:extLst>
              <a:ext uri="{FF2B5EF4-FFF2-40B4-BE49-F238E27FC236}">
                <a16:creationId xmlns:a16="http://schemas.microsoft.com/office/drawing/2014/main" xmlns="" id="{B0EC326A-05C6-4819-AD28-1DE045F2EBCE}"/>
              </a:ext>
            </a:extLst>
          </p:cNvPr>
          <p:cNvSpPr>
            <a:spLocks noGrp="1"/>
          </p:cNvSpPr>
          <p:nvPr>
            <p:ph type="sldNum" sz="quarter" idx="12"/>
          </p:nvPr>
        </p:nvSpPr>
        <p:spPr/>
        <p:txBody>
          <a:bodyPr/>
          <a:lstStyle/>
          <a:p>
            <a:fld id="{97FBE726-DBFE-42C8-9E3A-ACED5DC5B2D0}" type="slidenum">
              <a:rPr lang="en-US" smtClean="0"/>
              <a:pPr/>
              <a:t>28</a:t>
            </a:fld>
            <a:endParaRPr lang="en-US" dirty="0"/>
          </a:p>
        </p:txBody>
      </p:sp>
      <p:pic>
        <p:nvPicPr>
          <p:cNvPr id="6" name="Picture 5">
            <a:extLst>
              <a:ext uri="{FF2B5EF4-FFF2-40B4-BE49-F238E27FC236}">
                <a16:creationId xmlns:a16="http://schemas.microsoft.com/office/drawing/2014/main" xmlns="" id="{923D0BA9-4242-4823-8CA5-EEAF588A705F}"/>
              </a:ext>
            </a:extLst>
          </p:cNvPr>
          <p:cNvPicPr>
            <a:picLocks noChangeAspect="1"/>
          </p:cNvPicPr>
          <p:nvPr/>
        </p:nvPicPr>
        <p:blipFill>
          <a:blip r:embed="rId3"/>
          <a:stretch>
            <a:fillRect/>
          </a:stretch>
        </p:blipFill>
        <p:spPr>
          <a:xfrm>
            <a:off x="2426630" y="285690"/>
            <a:ext cx="4343400" cy="5505450"/>
          </a:xfrm>
          <a:prstGeom prst="rect">
            <a:avLst/>
          </a:prstGeom>
          <a:ln w="3175">
            <a:solidFill>
              <a:schemeClr val="bg1">
                <a:lumMod val="85000"/>
              </a:schemeClr>
            </a:solidFill>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xmlns="" id="{0ED891FD-CD9D-433F-BB80-79D77D15B7D0}"/>
              </a:ext>
            </a:extLst>
          </p:cNvPr>
          <p:cNvPicPr>
            <a:picLocks noChangeAspect="1"/>
          </p:cNvPicPr>
          <p:nvPr/>
        </p:nvPicPr>
        <p:blipFill>
          <a:blip r:embed="rId2"/>
          <a:stretch>
            <a:fillRect/>
          </a:stretch>
        </p:blipFill>
        <p:spPr>
          <a:xfrm>
            <a:off x="571500" y="1435570"/>
            <a:ext cx="8001000" cy="3896320"/>
          </a:xfrm>
          <a:prstGeom prst="rect">
            <a:avLst/>
          </a:prstGeom>
        </p:spPr>
      </p:pic>
      <p:pic>
        <p:nvPicPr>
          <p:cNvPr id="4" name="Picture 3"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a:xfrm>
            <a:off x="457200" y="114062"/>
            <a:ext cx="8229600" cy="1143000"/>
          </a:xfrm>
        </p:spPr>
        <p:txBody>
          <a:bodyPr>
            <a:noAutofit/>
          </a:bodyPr>
          <a:lstStyle/>
          <a:p>
            <a:pPr eaLnBrk="1" hangingPunct="1"/>
            <a:r>
              <a:rPr lang="en-US" sz="3600" b="1" dirty="0">
                <a:latin typeface="Garamond" pitchFamily="18" charset="0"/>
              </a:rPr>
              <a:t>Minority and Women’s Business Enterprises</a:t>
            </a:r>
          </a:p>
        </p:txBody>
      </p:sp>
      <p:sp>
        <p:nvSpPr>
          <p:cNvPr id="7" name="Right Arrow 6"/>
          <p:cNvSpPr/>
          <p:nvPr/>
        </p:nvSpPr>
        <p:spPr>
          <a:xfrm>
            <a:off x="0" y="236220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0" name="Right Arrow 9"/>
          <p:cNvSpPr/>
          <p:nvPr/>
        </p:nvSpPr>
        <p:spPr>
          <a:xfrm rot="10800000">
            <a:off x="8458200" y="434340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1" name="Right Arrow 10"/>
          <p:cNvSpPr/>
          <p:nvPr/>
        </p:nvSpPr>
        <p:spPr>
          <a:xfrm>
            <a:off x="0" y="2751138"/>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2" name="Right Arrow 11"/>
          <p:cNvSpPr/>
          <p:nvPr/>
        </p:nvSpPr>
        <p:spPr>
          <a:xfrm>
            <a:off x="0" y="4407568"/>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3" name="Right Arrow 12"/>
          <p:cNvSpPr/>
          <p:nvPr/>
        </p:nvSpPr>
        <p:spPr>
          <a:xfrm>
            <a:off x="0" y="403860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3" name="Slide Number Placeholder 2">
            <a:extLst>
              <a:ext uri="{FF2B5EF4-FFF2-40B4-BE49-F238E27FC236}">
                <a16:creationId xmlns:a16="http://schemas.microsoft.com/office/drawing/2014/main" xmlns="" id="{67055E67-D1F3-408C-898A-88B0B15E595C}"/>
              </a:ext>
            </a:extLst>
          </p:cNvPr>
          <p:cNvSpPr>
            <a:spLocks noGrp="1"/>
          </p:cNvSpPr>
          <p:nvPr>
            <p:ph type="sldNum" sz="quarter" idx="12"/>
          </p:nvPr>
        </p:nvSpPr>
        <p:spPr/>
        <p:txBody>
          <a:bodyPr/>
          <a:lstStyle/>
          <a:p>
            <a:fld id="{97FBE726-DBFE-42C8-9E3A-ACED5DC5B2D0}" type="slidenum">
              <a:rPr lang="en-US" smtClean="0"/>
              <a:pPr/>
              <a:t>29</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15" name="Rectangle 2"/>
          <p:cNvSpPr>
            <a:spLocks noGrp="1" noChangeArrowheads="1"/>
          </p:cNvSpPr>
          <p:nvPr>
            <p:ph type="title"/>
          </p:nvPr>
        </p:nvSpPr>
        <p:spPr/>
        <p:txBody>
          <a:bodyPr/>
          <a:lstStyle/>
          <a:p>
            <a:pPr eaLnBrk="1" hangingPunct="1"/>
            <a:r>
              <a:rPr lang="en-US" b="1" dirty="0">
                <a:latin typeface="Garamond" pitchFamily="18" charset="0"/>
              </a:rPr>
              <a:t>General Information</a:t>
            </a:r>
          </a:p>
        </p:txBody>
      </p:sp>
      <p:sp>
        <p:nvSpPr>
          <p:cNvPr id="16" name="Rectangle 3"/>
          <p:cNvSpPr>
            <a:spLocks noGrp="1" noChangeArrowheads="1"/>
          </p:cNvSpPr>
          <p:nvPr>
            <p:ph idx="1"/>
          </p:nvPr>
        </p:nvSpPr>
        <p:spPr>
          <a:xfrm>
            <a:off x="381000" y="1447800"/>
            <a:ext cx="8229600" cy="4114800"/>
          </a:xfrm>
        </p:spPr>
        <p:txBody>
          <a:bodyPr>
            <a:normAutofit/>
          </a:bodyPr>
          <a:lstStyle/>
          <a:p>
            <a:pPr eaLnBrk="1" hangingPunct="1"/>
            <a:r>
              <a:rPr lang="en-US" sz="2800" dirty="0">
                <a:latin typeface="Garamond" pitchFamily="18" charset="0"/>
              </a:rPr>
              <a:t>Sign-In Sheet for Attendees</a:t>
            </a:r>
          </a:p>
          <a:p>
            <a:pPr eaLnBrk="1" hangingPunct="1"/>
            <a:r>
              <a:rPr lang="en-US" sz="2800" dirty="0">
                <a:latin typeface="Garamond" pitchFamily="18" charset="0"/>
              </a:rPr>
              <a:t>Sign-In Sheet and PowerPoint will be posted on IDOA’s Solicitation Website</a:t>
            </a:r>
          </a:p>
          <a:p>
            <a:pPr eaLnBrk="1" hangingPunct="1"/>
            <a:r>
              <a:rPr lang="en-US" sz="2800" dirty="0">
                <a:latin typeface="Garamond" pitchFamily="18" charset="0"/>
              </a:rPr>
              <a:t>Hold questions until the end of the presentation</a:t>
            </a:r>
          </a:p>
          <a:p>
            <a:pPr lvl="1"/>
            <a:r>
              <a:rPr lang="en-US" sz="2000" i="1" dirty="0">
                <a:latin typeface="Garamond" pitchFamily="18" charset="0"/>
              </a:rPr>
              <a:t>Any verbal response is not considered binding; respondents are encouraged to submit any question formally in writing if it affects the proposal that will be submitted to the state.</a:t>
            </a:r>
          </a:p>
        </p:txBody>
      </p:sp>
      <p:sp>
        <p:nvSpPr>
          <p:cNvPr id="3" name="Slide Number Placeholder 2">
            <a:extLst>
              <a:ext uri="{FF2B5EF4-FFF2-40B4-BE49-F238E27FC236}">
                <a16:creationId xmlns:a16="http://schemas.microsoft.com/office/drawing/2014/main" xmlns="" id="{B515EEC6-8EA5-485A-86CA-050651652958}"/>
              </a:ext>
            </a:extLst>
          </p:cNvPr>
          <p:cNvSpPr>
            <a:spLocks noGrp="1"/>
          </p:cNvSpPr>
          <p:nvPr>
            <p:ph type="sldNum" sz="quarter" idx="12"/>
          </p:nvPr>
        </p:nvSpPr>
        <p:spPr/>
        <p:txBody>
          <a:bodyPr/>
          <a:lstStyle/>
          <a:p>
            <a:fld id="{97FBE726-DBFE-42C8-9E3A-ACED5DC5B2D0}" type="slidenum">
              <a:rPr lang="en-US" smtClean="0"/>
              <a:pPr/>
              <a:t>3</a:t>
            </a:fld>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a:xfrm>
            <a:off x="457200" y="114300"/>
            <a:ext cx="8229600" cy="1143000"/>
          </a:xfrm>
        </p:spPr>
        <p:txBody>
          <a:bodyPr>
            <a:noAutofit/>
          </a:bodyPr>
          <a:lstStyle/>
          <a:p>
            <a:r>
              <a:rPr lang="en-US" sz="3600" b="1" dirty="0">
                <a:latin typeface="Garamond" pitchFamily="18" charset="0"/>
              </a:rPr>
              <a:t>Minority and Women’s Business Enterprises</a:t>
            </a:r>
          </a:p>
        </p:txBody>
      </p:sp>
      <p:sp>
        <p:nvSpPr>
          <p:cNvPr id="7" name="Content Placeholder 2"/>
          <p:cNvSpPr>
            <a:spLocks noGrp="1"/>
          </p:cNvSpPr>
          <p:nvPr>
            <p:ph idx="1"/>
          </p:nvPr>
        </p:nvSpPr>
        <p:spPr>
          <a:xfrm>
            <a:off x="228600" y="1295400"/>
            <a:ext cx="8686800" cy="4800600"/>
          </a:xfrm>
        </p:spPr>
        <p:txBody>
          <a:bodyPr>
            <a:normAutofit/>
          </a:bodyPr>
          <a:lstStyle/>
          <a:p>
            <a:pPr marL="115888" indent="-115888"/>
            <a:r>
              <a:rPr lang="en-US" sz="1800" b="1" dirty="0">
                <a:latin typeface="Garamond" pitchFamily="18" charset="0"/>
              </a:rPr>
              <a:t>Effective August, 2014, a new MWBE scoring methodology will be utilized for all RFP’s released</a:t>
            </a:r>
          </a:p>
          <a:p>
            <a:pPr marL="115888" indent="-115888"/>
            <a:r>
              <a:rPr lang="en-US" sz="1800" b="1" dirty="0">
                <a:latin typeface="Garamond" pitchFamily="18" charset="0"/>
              </a:rPr>
              <a:t>New Process</a:t>
            </a:r>
            <a:r>
              <a:rPr lang="en-US" sz="1800" dirty="0">
                <a:latin typeface="Garamond" pitchFamily="18" charset="0"/>
              </a:rPr>
              <a:t> </a:t>
            </a:r>
            <a:r>
              <a:rPr lang="en-US" sz="1600" dirty="0">
                <a:latin typeface="Garamond" pitchFamily="18" charset="0"/>
              </a:rPr>
              <a:t>- MWBE scoring is conducted based on 10 points plus a possible 2 bonus points scale</a:t>
            </a:r>
          </a:p>
          <a:p>
            <a:pPr marL="346075" lvl="1" indent="-111125">
              <a:buFont typeface="Arial" pitchFamily="34" charset="0"/>
              <a:buChar char="-"/>
            </a:pPr>
            <a:r>
              <a:rPr lang="en-US" sz="1600" dirty="0">
                <a:latin typeface="Garamond" pitchFamily="18" charset="0"/>
              </a:rPr>
              <a:t>MBE: Possible 5 points + 1 bonus point</a:t>
            </a:r>
          </a:p>
          <a:p>
            <a:pPr marL="346075" lvl="1" indent="-111125">
              <a:buFont typeface="Arial" pitchFamily="34" charset="0"/>
              <a:buChar char="-"/>
            </a:pPr>
            <a:r>
              <a:rPr lang="en-US" sz="1600" dirty="0">
                <a:latin typeface="Garamond" pitchFamily="18" charset="0"/>
              </a:rPr>
              <a:t>WBE: Possible 5 points + 1 bonus Point</a:t>
            </a:r>
          </a:p>
          <a:p>
            <a:pPr marL="115888" indent="-115888"/>
            <a:r>
              <a:rPr lang="en-US" sz="1800" b="1" dirty="0">
                <a:latin typeface="Garamond" pitchFamily="18" charset="0"/>
              </a:rPr>
              <a:t>Professional Services Scoring Methodology:</a:t>
            </a:r>
          </a:p>
          <a:p>
            <a:pPr marL="346075" lvl="1" indent="-114300">
              <a:buFont typeface="Calibri" pitchFamily="34" charset="0"/>
              <a:buChar char="-"/>
            </a:pPr>
            <a:r>
              <a:rPr lang="en-US" sz="1600" dirty="0">
                <a:latin typeface="Garamond" pitchFamily="18" charset="0"/>
              </a:rPr>
              <a:t>The points will be awarded on the following schedule:</a:t>
            </a:r>
            <a:br>
              <a:rPr lang="en-US" sz="1600" dirty="0">
                <a:latin typeface="Garamond" pitchFamily="18" charset="0"/>
              </a:rPr>
            </a:br>
            <a:r>
              <a:rPr lang="en-US" sz="1600" dirty="0">
                <a:latin typeface="Garamond" pitchFamily="18" charset="0"/>
              </a:rPr>
              <a:t/>
            </a:r>
            <a:br>
              <a:rPr lang="en-US" sz="1600" dirty="0">
                <a:latin typeface="Garamond" pitchFamily="18" charset="0"/>
              </a:rPr>
            </a:br>
            <a:endParaRPr lang="en-US" sz="1600" dirty="0">
              <a:latin typeface="Garamond" pitchFamily="18" charset="0"/>
            </a:endParaRPr>
          </a:p>
          <a:p>
            <a:pPr marL="346075" lvl="1" indent="-114300">
              <a:buFont typeface="Calibri" pitchFamily="34" charset="0"/>
              <a:buChar char="-"/>
            </a:pPr>
            <a:r>
              <a:rPr lang="en-US" sz="1600" dirty="0">
                <a:latin typeface="Garamond" pitchFamily="18" charset="0"/>
              </a:rPr>
              <a:t>Fractional percentages will be rounded up or down to the nearest whole percentage</a:t>
            </a:r>
          </a:p>
          <a:p>
            <a:pPr marL="346075" lvl="1" indent="-114300">
              <a:buFont typeface="Calibri" pitchFamily="34" charset="0"/>
              <a:buChar char="-"/>
            </a:pPr>
            <a:r>
              <a:rPr lang="en-US" sz="1600" dirty="0">
                <a:latin typeface="Garamond" pitchFamily="18" charset="0"/>
              </a:rPr>
              <a:t>If the respondent’s commitment percentage is rounded down to 0% for MBE or WBE participation the respondent will receive 0 points. </a:t>
            </a:r>
          </a:p>
          <a:p>
            <a:pPr marL="346075" lvl="1" indent="-114300">
              <a:buFont typeface="Calibri" pitchFamily="34" charset="0"/>
              <a:buChar char="-"/>
            </a:pPr>
            <a:r>
              <a:rPr lang="en-US" sz="1600" dirty="0">
                <a:latin typeface="Garamond" pitchFamily="18" charset="0"/>
              </a:rPr>
              <a:t>Submissions of 0% participation will result in a deduction of 1 point in each category</a:t>
            </a:r>
          </a:p>
          <a:p>
            <a:pPr marL="346075" lvl="1" indent="-114300">
              <a:buFont typeface="Calibri" pitchFamily="34" charset="0"/>
              <a:buChar char="-"/>
            </a:pPr>
            <a:r>
              <a:rPr lang="en-US" sz="1600" dirty="0">
                <a:latin typeface="Garamond" pitchFamily="18" charset="0"/>
              </a:rPr>
              <a:t>The highest submission which exceeds the goal in each category will receive 6 points (5 points plus 1 bonus point). In case of a tie both firms will receive 6 points </a:t>
            </a:r>
          </a:p>
          <a:p>
            <a:pPr marL="346075" lvl="1" indent="-111125">
              <a:buFont typeface="Arial" pitchFamily="34" charset="0"/>
              <a:buChar char="-"/>
            </a:pPr>
            <a:endParaRPr lang="en-US" sz="1600" dirty="0">
              <a:latin typeface="Garamond" pitchFamily="18" charset="0"/>
            </a:endParaRPr>
          </a:p>
          <a:p>
            <a:pPr>
              <a:buFontTx/>
              <a:buNone/>
            </a:pPr>
            <a:endParaRPr lang="en-US" sz="800" dirty="0">
              <a:latin typeface="Garamond" pitchFamily="18" charset="0"/>
            </a:endParaRPr>
          </a:p>
        </p:txBody>
      </p:sp>
      <p:graphicFrame>
        <p:nvGraphicFramePr>
          <p:cNvPr id="8" name="Table 7"/>
          <p:cNvGraphicFramePr>
            <a:graphicFrameLocks noGrp="1"/>
          </p:cNvGraphicFramePr>
          <p:nvPr/>
        </p:nvGraphicFramePr>
        <p:xfrm>
          <a:off x="609600" y="3429000"/>
          <a:ext cx="4724401" cy="457200"/>
        </p:xfrm>
        <a:graphic>
          <a:graphicData uri="http://schemas.openxmlformats.org/drawingml/2006/table">
            <a:tbl>
              <a:tblPr/>
              <a:tblGrid>
                <a:gridCol w="447166">
                  <a:extLst>
                    <a:ext uri="{9D8B030D-6E8A-4147-A177-3AD203B41FA5}">
                      <a16:colId xmlns:a16="http://schemas.microsoft.com/office/drawing/2014/main" xmlns="" val="20000"/>
                    </a:ext>
                  </a:extLst>
                </a:gridCol>
                <a:gridCol w="499270">
                  <a:extLst>
                    <a:ext uri="{9D8B030D-6E8A-4147-A177-3AD203B41FA5}">
                      <a16:colId xmlns:a16="http://schemas.microsoft.com/office/drawing/2014/main" xmlns="" val="20001"/>
                    </a:ext>
                  </a:extLst>
                </a:gridCol>
                <a:gridCol w="499270">
                  <a:extLst>
                    <a:ext uri="{9D8B030D-6E8A-4147-A177-3AD203B41FA5}">
                      <a16:colId xmlns:a16="http://schemas.microsoft.com/office/drawing/2014/main" xmlns="" val="20002"/>
                    </a:ext>
                  </a:extLst>
                </a:gridCol>
                <a:gridCol w="594147">
                  <a:extLst>
                    <a:ext uri="{9D8B030D-6E8A-4147-A177-3AD203B41FA5}">
                      <a16:colId xmlns:a16="http://schemas.microsoft.com/office/drawing/2014/main" xmlns="" val="20003"/>
                    </a:ext>
                  </a:extLst>
                </a:gridCol>
                <a:gridCol w="592591">
                  <a:extLst>
                    <a:ext uri="{9D8B030D-6E8A-4147-A177-3AD203B41FA5}">
                      <a16:colId xmlns:a16="http://schemas.microsoft.com/office/drawing/2014/main" xmlns="" val="20004"/>
                    </a:ext>
                  </a:extLst>
                </a:gridCol>
                <a:gridCol w="499270">
                  <a:extLst>
                    <a:ext uri="{9D8B030D-6E8A-4147-A177-3AD203B41FA5}">
                      <a16:colId xmlns:a16="http://schemas.microsoft.com/office/drawing/2014/main" xmlns="" val="20005"/>
                    </a:ext>
                  </a:extLst>
                </a:gridCol>
                <a:gridCol w="499270">
                  <a:extLst>
                    <a:ext uri="{9D8B030D-6E8A-4147-A177-3AD203B41FA5}">
                      <a16:colId xmlns:a16="http://schemas.microsoft.com/office/drawing/2014/main" xmlns="" val="20006"/>
                    </a:ext>
                  </a:extLst>
                </a:gridCol>
                <a:gridCol w="499270">
                  <a:extLst>
                    <a:ext uri="{9D8B030D-6E8A-4147-A177-3AD203B41FA5}">
                      <a16:colId xmlns:a16="http://schemas.microsoft.com/office/drawing/2014/main" xmlns="" val="20007"/>
                    </a:ext>
                  </a:extLst>
                </a:gridCol>
                <a:gridCol w="594147">
                  <a:extLst>
                    <a:ext uri="{9D8B030D-6E8A-4147-A177-3AD203B41FA5}">
                      <a16:colId xmlns:a16="http://schemas.microsoft.com/office/drawing/2014/main" xmlns="" val="20008"/>
                    </a:ext>
                  </a:extLst>
                </a:gridCol>
              </a:tblGrid>
              <a:tr h="228600">
                <a:tc>
                  <a:txBody>
                    <a:bodyPr/>
                    <a:lstStyle/>
                    <a:p>
                      <a:pPr marL="0" marR="0" algn="ctr">
                        <a:spcBef>
                          <a:spcPts val="0"/>
                        </a:spcBef>
                        <a:spcAft>
                          <a:spcPts val="0"/>
                        </a:spcAft>
                      </a:pPr>
                      <a:r>
                        <a:rPr lang="en-US" sz="1200" dirty="0">
                          <a:latin typeface="Garamond"/>
                          <a:ea typeface="Times New Roman"/>
                          <a:cs typeface="Calibri"/>
                        </a:rPr>
                        <a:t>%</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1%</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2%</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3%</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4%</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6%</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7%</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8%</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228600">
                <a:tc>
                  <a:txBody>
                    <a:bodyPr/>
                    <a:lstStyle/>
                    <a:p>
                      <a:pPr marL="0" marR="0" algn="ctr">
                        <a:spcBef>
                          <a:spcPts val="0"/>
                        </a:spcBef>
                        <a:spcAft>
                          <a:spcPts val="0"/>
                        </a:spcAft>
                      </a:pPr>
                      <a:r>
                        <a:rPr lang="en-US" sz="1200" dirty="0">
                          <a:latin typeface="Garamond"/>
                          <a:ea typeface="Times New Roman"/>
                          <a:cs typeface="Calibri"/>
                        </a:rPr>
                        <a:t>Pts.</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.625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1.25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1.875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2.5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3.125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3.75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4.375</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dirty="0">
                          <a:latin typeface="Garamond"/>
                          <a:ea typeface="Times New Roman"/>
                          <a:cs typeface="Calibri"/>
                        </a:rPr>
                        <a:t>5.0</a:t>
                      </a:r>
                      <a:endParaRPr lang="en-US" sz="1200" dirty="0">
                        <a:latin typeface="Courier"/>
                        <a:ea typeface="Times New Roman"/>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bl>
          </a:graphicData>
        </a:graphic>
      </p:graphicFrame>
      <p:sp>
        <p:nvSpPr>
          <p:cNvPr id="3" name="Slide Number Placeholder 2">
            <a:extLst>
              <a:ext uri="{FF2B5EF4-FFF2-40B4-BE49-F238E27FC236}">
                <a16:creationId xmlns:a16="http://schemas.microsoft.com/office/drawing/2014/main" xmlns="" id="{21B25834-807B-4967-AC04-E50E68CF80E6}"/>
              </a:ext>
            </a:extLst>
          </p:cNvPr>
          <p:cNvSpPr>
            <a:spLocks noGrp="1"/>
          </p:cNvSpPr>
          <p:nvPr>
            <p:ph type="sldNum" sz="quarter" idx="12"/>
          </p:nvPr>
        </p:nvSpPr>
        <p:spPr/>
        <p:txBody>
          <a:bodyPr/>
          <a:lstStyle/>
          <a:p>
            <a:fld id="{97FBE726-DBFE-42C8-9E3A-ACED5DC5B2D0}" type="slidenum">
              <a:rPr lang="en-US" smtClean="0"/>
              <a:pPr/>
              <a:t>30</a:t>
            </a:fld>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a:xfrm>
            <a:off x="304800" y="164572"/>
            <a:ext cx="8610600" cy="1143000"/>
          </a:xfrm>
        </p:spPr>
        <p:txBody>
          <a:bodyPr>
            <a:noAutofit/>
          </a:bodyPr>
          <a:lstStyle/>
          <a:p>
            <a:r>
              <a:rPr lang="en-US" sz="3600" b="1" dirty="0">
                <a:latin typeface="Garamond" pitchFamily="18" charset="0"/>
              </a:rPr>
              <a:t>IDOA Subcontractor Scoring</a:t>
            </a:r>
          </a:p>
        </p:txBody>
      </p:sp>
      <p:sp>
        <p:nvSpPr>
          <p:cNvPr id="7" name="TextBox 6"/>
          <p:cNvSpPr txBox="1">
            <a:spLocks noChangeArrowheads="1"/>
          </p:cNvSpPr>
          <p:nvPr/>
        </p:nvSpPr>
        <p:spPr bwMode="auto">
          <a:xfrm>
            <a:off x="609600" y="1676400"/>
            <a:ext cx="7620000" cy="369888"/>
          </a:xfrm>
          <a:prstGeom prst="rect">
            <a:avLst/>
          </a:prstGeom>
          <a:noFill/>
          <a:ln w="9525">
            <a:noFill/>
            <a:miter lim="800000"/>
            <a:headEnd/>
            <a:tailEnd/>
          </a:ln>
        </p:spPr>
        <p:txBody>
          <a:bodyPr>
            <a:spAutoFit/>
          </a:bodyPr>
          <a:lstStyle/>
          <a:p>
            <a:pPr algn="ctr"/>
            <a:r>
              <a:rPr lang="en-US" b="1" dirty="0">
                <a:latin typeface="Garamond" pitchFamily="18" charset="0"/>
              </a:rPr>
              <a:t>RFP MBE/WBE/IVOSB Scoring Example</a:t>
            </a:r>
          </a:p>
        </p:txBody>
      </p:sp>
      <p:graphicFrame>
        <p:nvGraphicFramePr>
          <p:cNvPr id="8" name="Table Placeholder 3"/>
          <p:cNvGraphicFramePr>
            <a:graphicFrameLocks/>
          </p:cNvGraphicFramePr>
          <p:nvPr>
            <p:extLst>
              <p:ext uri="{D42A27DB-BD31-4B8C-83A1-F6EECF244321}">
                <p14:modId xmlns:p14="http://schemas.microsoft.com/office/powerpoint/2010/main" val="2396340654"/>
              </p:ext>
            </p:extLst>
          </p:nvPr>
        </p:nvGraphicFramePr>
        <p:xfrm>
          <a:off x="457200" y="2438400"/>
          <a:ext cx="8229600" cy="2225040"/>
        </p:xfrm>
        <a:graphic>
          <a:graphicData uri="http://schemas.openxmlformats.org/drawingml/2006/table">
            <a:tbl>
              <a:tblPr firstRow="1" bandRow="1">
                <a:tableStyleId>{5C22544A-7EE6-4342-B048-85BDC9FD1C3A}</a:tableStyleId>
              </a:tblPr>
              <a:tblGrid>
                <a:gridCol w="1028700">
                  <a:extLst>
                    <a:ext uri="{9D8B030D-6E8A-4147-A177-3AD203B41FA5}">
                      <a16:colId xmlns:a16="http://schemas.microsoft.com/office/drawing/2014/main" xmlns="" val="20000"/>
                    </a:ext>
                  </a:extLst>
                </a:gridCol>
                <a:gridCol w="1028700">
                  <a:extLst>
                    <a:ext uri="{9D8B030D-6E8A-4147-A177-3AD203B41FA5}">
                      <a16:colId xmlns:a16="http://schemas.microsoft.com/office/drawing/2014/main" xmlns="" val="20001"/>
                    </a:ext>
                  </a:extLst>
                </a:gridCol>
                <a:gridCol w="1028700">
                  <a:extLst>
                    <a:ext uri="{9D8B030D-6E8A-4147-A177-3AD203B41FA5}">
                      <a16:colId xmlns:a16="http://schemas.microsoft.com/office/drawing/2014/main" xmlns="" val="20002"/>
                    </a:ext>
                  </a:extLst>
                </a:gridCol>
                <a:gridCol w="1028700">
                  <a:extLst>
                    <a:ext uri="{9D8B030D-6E8A-4147-A177-3AD203B41FA5}">
                      <a16:colId xmlns:a16="http://schemas.microsoft.com/office/drawing/2014/main" xmlns="" val="20003"/>
                    </a:ext>
                  </a:extLst>
                </a:gridCol>
                <a:gridCol w="1028700">
                  <a:extLst>
                    <a:ext uri="{9D8B030D-6E8A-4147-A177-3AD203B41FA5}">
                      <a16:colId xmlns:a16="http://schemas.microsoft.com/office/drawing/2014/main" xmlns="" val="20004"/>
                    </a:ext>
                  </a:extLst>
                </a:gridCol>
                <a:gridCol w="1028700">
                  <a:extLst>
                    <a:ext uri="{9D8B030D-6E8A-4147-A177-3AD203B41FA5}">
                      <a16:colId xmlns:a16="http://schemas.microsoft.com/office/drawing/2014/main" xmlns="" val="20006"/>
                    </a:ext>
                  </a:extLst>
                </a:gridCol>
                <a:gridCol w="1028700">
                  <a:extLst>
                    <a:ext uri="{9D8B030D-6E8A-4147-A177-3AD203B41FA5}">
                      <a16:colId xmlns:a16="http://schemas.microsoft.com/office/drawing/2014/main" xmlns="" val="20007"/>
                    </a:ext>
                  </a:extLst>
                </a:gridCol>
                <a:gridCol w="1028700">
                  <a:extLst>
                    <a:ext uri="{9D8B030D-6E8A-4147-A177-3AD203B41FA5}">
                      <a16:colId xmlns:a16="http://schemas.microsoft.com/office/drawing/2014/main" xmlns="" val="20005"/>
                    </a:ext>
                  </a:extLst>
                </a:gridCol>
              </a:tblGrid>
              <a:tr h="370840">
                <a:tc>
                  <a:txBody>
                    <a:bodyPr/>
                    <a:lstStyle/>
                    <a:p>
                      <a:pPr algn="ctr"/>
                      <a:r>
                        <a:rPr lang="en-US" sz="1600" dirty="0">
                          <a:solidFill>
                            <a:schemeClr val="tx1"/>
                          </a:solidFill>
                        </a:rPr>
                        <a:t>Bidder</a:t>
                      </a:r>
                    </a:p>
                  </a:txBody>
                  <a:tcPr>
                    <a:solidFill>
                      <a:schemeClr val="bg1">
                        <a:lumMod val="85000"/>
                      </a:schemeClr>
                    </a:solidFill>
                  </a:tcPr>
                </a:tc>
                <a:tc>
                  <a:txBody>
                    <a:bodyPr/>
                    <a:lstStyle/>
                    <a:p>
                      <a:pPr algn="ctr"/>
                      <a:r>
                        <a:rPr lang="en-US" sz="1600" dirty="0">
                          <a:solidFill>
                            <a:schemeClr val="tx1"/>
                          </a:solidFill>
                        </a:rPr>
                        <a:t>MBE %</a:t>
                      </a:r>
                    </a:p>
                  </a:txBody>
                  <a:tcPr>
                    <a:solidFill>
                      <a:schemeClr val="bg1">
                        <a:lumMod val="85000"/>
                      </a:schemeClr>
                    </a:solidFill>
                  </a:tcPr>
                </a:tc>
                <a:tc>
                  <a:txBody>
                    <a:bodyPr/>
                    <a:lstStyle/>
                    <a:p>
                      <a:pPr algn="ctr"/>
                      <a:r>
                        <a:rPr lang="en-US" sz="1600" dirty="0">
                          <a:solidFill>
                            <a:schemeClr val="tx1"/>
                          </a:solidFill>
                        </a:rPr>
                        <a:t>Pts.</a:t>
                      </a:r>
                    </a:p>
                  </a:txBody>
                  <a:tcPr>
                    <a:solidFill>
                      <a:schemeClr val="bg1">
                        <a:lumMod val="85000"/>
                      </a:schemeClr>
                    </a:solidFill>
                  </a:tcPr>
                </a:tc>
                <a:tc>
                  <a:txBody>
                    <a:bodyPr/>
                    <a:lstStyle/>
                    <a:p>
                      <a:pPr algn="ctr"/>
                      <a:r>
                        <a:rPr lang="en-US" sz="1600" dirty="0">
                          <a:solidFill>
                            <a:schemeClr val="tx1"/>
                          </a:solidFill>
                        </a:rPr>
                        <a:t>WBE %</a:t>
                      </a:r>
                    </a:p>
                  </a:txBody>
                  <a:tcPr>
                    <a:solidFill>
                      <a:schemeClr val="bg1">
                        <a:lumMod val="85000"/>
                      </a:schemeClr>
                    </a:solidFill>
                  </a:tcPr>
                </a:tc>
                <a:tc>
                  <a:txBody>
                    <a:bodyPr/>
                    <a:lstStyle/>
                    <a:p>
                      <a:pPr algn="ctr"/>
                      <a:r>
                        <a:rPr lang="en-US" sz="1600" dirty="0">
                          <a:solidFill>
                            <a:schemeClr val="tx1"/>
                          </a:solidFill>
                        </a:rPr>
                        <a:t>Pts.</a:t>
                      </a:r>
                    </a:p>
                  </a:txBody>
                  <a:tcPr>
                    <a:solidFill>
                      <a:schemeClr val="bg1">
                        <a:lumMod val="85000"/>
                      </a:schemeClr>
                    </a:solidFill>
                  </a:tcPr>
                </a:tc>
                <a:tc>
                  <a:txBody>
                    <a:bodyPr/>
                    <a:lstStyle/>
                    <a:p>
                      <a:pPr algn="ctr"/>
                      <a:r>
                        <a:rPr lang="en-US" sz="1600" dirty="0">
                          <a:solidFill>
                            <a:schemeClr val="tx1"/>
                          </a:solidFill>
                        </a:rPr>
                        <a:t>IVOSB %</a:t>
                      </a:r>
                    </a:p>
                  </a:txBody>
                  <a:tcPr>
                    <a:solidFill>
                      <a:schemeClr val="bg1">
                        <a:lumMod val="85000"/>
                      </a:schemeClr>
                    </a:solidFill>
                  </a:tcPr>
                </a:tc>
                <a:tc>
                  <a:txBody>
                    <a:bodyPr/>
                    <a:lstStyle/>
                    <a:p>
                      <a:pPr algn="ctr"/>
                      <a:r>
                        <a:rPr lang="en-US" sz="1600" dirty="0">
                          <a:solidFill>
                            <a:schemeClr val="tx1"/>
                          </a:solidFill>
                        </a:rPr>
                        <a:t>Pts.</a:t>
                      </a:r>
                    </a:p>
                  </a:txBody>
                  <a:tcPr>
                    <a:solidFill>
                      <a:schemeClr val="bg1">
                        <a:lumMod val="85000"/>
                      </a:schemeClr>
                    </a:solidFill>
                  </a:tcPr>
                </a:tc>
                <a:tc>
                  <a:txBody>
                    <a:bodyPr/>
                    <a:lstStyle/>
                    <a:p>
                      <a:pPr algn="ctr"/>
                      <a:r>
                        <a:rPr lang="en-US" sz="1600" dirty="0">
                          <a:solidFill>
                            <a:schemeClr val="tx1"/>
                          </a:solidFill>
                        </a:rPr>
                        <a:t>Total Pts.</a:t>
                      </a:r>
                    </a:p>
                  </a:txBody>
                  <a:tcPr>
                    <a:solidFill>
                      <a:schemeClr val="bg1">
                        <a:lumMod val="85000"/>
                      </a:schemeClr>
                    </a:solidFill>
                  </a:tcPr>
                </a:tc>
                <a:extLst>
                  <a:ext uri="{0D108BD9-81ED-4DB2-BD59-A6C34878D82A}">
                    <a16:rowId xmlns:a16="http://schemas.microsoft.com/office/drawing/2014/main" xmlns="" val="10000"/>
                  </a:ext>
                </a:extLst>
              </a:tr>
              <a:tr h="370840">
                <a:tc>
                  <a:txBody>
                    <a:bodyPr/>
                    <a:lstStyle/>
                    <a:p>
                      <a:pPr algn="ctr"/>
                      <a:r>
                        <a:rPr lang="en-US" dirty="0">
                          <a:solidFill>
                            <a:schemeClr val="tx1"/>
                          </a:solidFill>
                        </a:rPr>
                        <a:t>Bidder</a:t>
                      </a:r>
                      <a:r>
                        <a:rPr lang="en-US" baseline="0" dirty="0">
                          <a:solidFill>
                            <a:schemeClr val="tx1"/>
                          </a:solidFill>
                        </a:rPr>
                        <a:t> 1</a:t>
                      </a:r>
                    </a:p>
                  </a:txBody>
                  <a:tcPr>
                    <a:solidFill>
                      <a:schemeClr val="bg1">
                        <a:lumMod val="85000"/>
                      </a:schemeClr>
                    </a:solidFill>
                  </a:tcPr>
                </a:tc>
                <a:tc>
                  <a:txBody>
                    <a:bodyPr/>
                    <a:lstStyle/>
                    <a:p>
                      <a:pPr algn="ctr"/>
                      <a:r>
                        <a:rPr lang="en-US" dirty="0">
                          <a:solidFill>
                            <a:schemeClr val="tx1"/>
                          </a:solidFill>
                        </a:rPr>
                        <a:t>12.0%</a:t>
                      </a:r>
                    </a:p>
                  </a:txBody>
                  <a:tcPr>
                    <a:solidFill>
                      <a:schemeClr val="bg1">
                        <a:lumMod val="85000"/>
                      </a:schemeClr>
                    </a:solidFill>
                  </a:tcPr>
                </a:tc>
                <a:tc>
                  <a:txBody>
                    <a:bodyPr/>
                    <a:lstStyle/>
                    <a:p>
                      <a:pPr algn="ctr"/>
                      <a:r>
                        <a:rPr lang="en-US" dirty="0">
                          <a:solidFill>
                            <a:schemeClr val="tx1"/>
                          </a:solidFill>
                        </a:rPr>
                        <a:t>5.0</a:t>
                      </a:r>
                    </a:p>
                  </a:txBody>
                  <a:tcPr>
                    <a:solidFill>
                      <a:schemeClr val="bg1">
                        <a:lumMod val="85000"/>
                      </a:schemeClr>
                    </a:solidFill>
                  </a:tcPr>
                </a:tc>
                <a:tc>
                  <a:txBody>
                    <a:bodyPr/>
                    <a:lstStyle/>
                    <a:p>
                      <a:pPr algn="ctr"/>
                      <a:r>
                        <a:rPr lang="en-US" dirty="0">
                          <a:solidFill>
                            <a:schemeClr val="tx1"/>
                          </a:solidFill>
                        </a:rPr>
                        <a:t>10.0%</a:t>
                      </a:r>
                    </a:p>
                  </a:txBody>
                  <a:tcPr>
                    <a:solidFill>
                      <a:schemeClr val="bg1">
                        <a:lumMod val="85000"/>
                      </a:schemeClr>
                    </a:solidFill>
                  </a:tcPr>
                </a:tc>
                <a:tc>
                  <a:txBody>
                    <a:bodyPr/>
                    <a:lstStyle/>
                    <a:p>
                      <a:pPr algn="ctr"/>
                      <a:r>
                        <a:rPr lang="en-US" dirty="0">
                          <a:solidFill>
                            <a:schemeClr val="tx1"/>
                          </a:solidFill>
                        </a:rPr>
                        <a:t>6.0</a:t>
                      </a:r>
                    </a:p>
                  </a:txBody>
                  <a:tcPr>
                    <a:solidFill>
                      <a:schemeClr val="bg1">
                        <a:lumMod val="85000"/>
                      </a:schemeClr>
                    </a:solidFill>
                  </a:tcPr>
                </a:tc>
                <a:tc>
                  <a:txBody>
                    <a:bodyPr/>
                    <a:lstStyle/>
                    <a:p>
                      <a:pPr algn="ctr" rtl="0" fontAlgn="ctr"/>
                      <a:r>
                        <a:rPr lang="en-US" sz="1800" b="0" i="0" u="none" strike="noStrike" dirty="0">
                          <a:solidFill>
                            <a:srgbClr val="000000"/>
                          </a:solidFill>
                          <a:effectLst/>
                          <a:latin typeface="Calibri" panose="020F0502020204030204" pitchFamily="34" charset="0"/>
                        </a:rPr>
                        <a:t>3.50%</a:t>
                      </a:r>
                    </a:p>
                  </a:txBody>
                  <a:tcPr marL="9525" marR="9525" marT="9525" marB="0" anchor="ctr">
                    <a:solidFill>
                      <a:schemeClr val="bg1">
                        <a:lumMod val="85000"/>
                      </a:schemeClr>
                    </a:solidFill>
                  </a:tcPr>
                </a:tc>
                <a:tc>
                  <a:txBody>
                    <a:bodyPr/>
                    <a:lstStyle/>
                    <a:p>
                      <a:pPr algn="ctr" rtl="0" fontAlgn="ctr"/>
                      <a:r>
                        <a:rPr lang="en-US" sz="1800" b="0" i="0" u="none" strike="noStrike" dirty="0">
                          <a:solidFill>
                            <a:srgbClr val="000000"/>
                          </a:solidFill>
                          <a:effectLst/>
                          <a:latin typeface="Calibri" panose="020F0502020204030204" pitchFamily="34" charset="0"/>
                        </a:rPr>
                        <a:t>6</a:t>
                      </a:r>
                    </a:p>
                  </a:txBody>
                  <a:tcPr marL="9525" marR="9525" marT="9525" marB="0" anchor="ctr">
                    <a:solidFill>
                      <a:schemeClr val="bg1">
                        <a:lumMod val="85000"/>
                      </a:schemeClr>
                    </a:solidFill>
                  </a:tcPr>
                </a:tc>
                <a:tc>
                  <a:txBody>
                    <a:bodyPr/>
                    <a:lstStyle/>
                    <a:p>
                      <a:pPr algn="ctr" rtl="0" fontAlgn="ctr"/>
                      <a:r>
                        <a:rPr lang="en-US" sz="1800" b="0" i="0" u="none" strike="noStrike" dirty="0">
                          <a:solidFill>
                            <a:srgbClr val="000000"/>
                          </a:solidFill>
                          <a:effectLst/>
                          <a:latin typeface="Calibri" panose="020F0502020204030204" pitchFamily="34" charset="0"/>
                        </a:rPr>
                        <a:t>17.00</a:t>
                      </a:r>
                    </a:p>
                  </a:txBody>
                  <a:tcPr marL="9525" marR="9525" marT="9525" marB="0" anchor="ctr">
                    <a:solidFill>
                      <a:schemeClr val="bg1">
                        <a:lumMod val="85000"/>
                      </a:schemeClr>
                    </a:solidFill>
                  </a:tcPr>
                </a:tc>
                <a:extLst>
                  <a:ext uri="{0D108BD9-81ED-4DB2-BD59-A6C34878D82A}">
                    <a16:rowId xmlns:a16="http://schemas.microsoft.com/office/drawing/2014/main" xmlns="" val="10001"/>
                  </a:ext>
                </a:extLst>
              </a:tr>
              <a:tr h="370840">
                <a:tc>
                  <a:txBody>
                    <a:bodyPr/>
                    <a:lstStyle/>
                    <a:p>
                      <a:pPr algn="ctr"/>
                      <a:r>
                        <a:rPr lang="en-US" dirty="0">
                          <a:solidFill>
                            <a:schemeClr val="tx1"/>
                          </a:solidFill>
                        </a:rPr>
                        <a:t>Bidder 2</a:t>
                      </a:r>
                    </a:p>
                  </a:txBody>
                  <a:tcPr>
                    <a:solidFill>
                      <a:schemeClr val="bg1">
                        <a:lumMod val="85000"/>
                      </a:schemeClr>
                    </a:solidFill>
                  </a:tcPr>
                </a:tc>
                <a:tc>
                  <a:txBody>
                    <a:bodyPr/>
                    <a:lstStyle/>
                    <a:p>
                      <a:pPr algn="ctr"/>
                      <a:r>
                        <a:rPr lang="en-US" dirty="0">
                          <a:solidFill>
                            <a:schemeClr val="tx1"/>
                          </a:solidFill>
                        </a:rPr>
                        <a:t>6.0%</a:t>
                      </a:r>
                    </a:p>
                  </a:txBody>
                  <a:tcPr>
                    <a:solidFill>
                      <a:schemeClr val="bg1">
                        <a:lumMod val="85000"/>
                      </a:schemeClr>
                    </a:solidFill>
                  </a:tcPr>
                </a:tc>
                <a:tc>
                  <a:txBody>
                    <a:bodyPr/>
                    <a:lstStyle/>
                    <a:p>
                      <a:pPr algn="ctr"/>
                      <a:r>
                        <a:rPr lang="en-US" dirty="0">
                          <a:solidFill>
                            <a:schemeClr val="tx1"/>
                          </a:solidFill>
                        </a:rPr>
                        <a:t>3.75</a:t>
                      </a:r>
                    </a:p>
                  </a:txBody>
                  <a:tcPr>
                    <a:solidFill>
                      <a:schemeClr val="bg1">
                        <a:lumMod val="85000"/>
                      </a:schemeClr>
                    </a:solidFill>
                  </a:tcPr>
                </a:tc>
                <a:tc>
                  <a:txBody>
                    <a:bodyPr/>
                    <a:lstStyle/>
                    <a:p>
                      <a:pPr algn="ctr"/>
                      <a:r>
                        <a:rPr lang="en-US" dirty="0">
                          <a:solidFill>
                            <a:schemeClr val="tx1"/>
                          </a:solidFill>
                        </a:rPr>
                        <a:t>4.0%</a:t>
                      </a:r>
                    </a:p>
                  </a:txBody>
                  <a:tcPr>
                    <a:solidFill>
                      <a:schemeClr val="bg1">
                        <a:lumMod val="85000"/>
                      </a:schemeClr>
                    </a:solidFill>
                  </a:tcPr>
                </a:tc>
                <a:tc>
                  <a:txBody>
                    <a:bodyPr/>
                    <a:lstStyle/>
                    <a:p>
                      <a:pPr algn="ctr"/>
                      <a:r>
                        <a:rPr lang="en-US" dirty="0">
                          <a:solidFill>
                            <a:schemeClr val="tx1"/>
                          </a:solidFill>
                        </a:rPr>
                        <a:t>2.5</a:t>
                      </a:r>
                    </a:p>
                  </a:txBody>
                  <a:tcPr>
                    <a:solidFill>
                      <a:schemeClr val="bg1">
                        <a:lumMod val="85000"/>
                      </a:schemeClr>
                    </a:solidFill>
                  </a:tcPr>
                </a:tc>
                <a:tc>
                  <a:txBody>
                    <a:bodyPr/>
                    <a:lstStyle/>
                    <a:p>
                      <a:pPr algn="ctr" rtl="0" fontAlgn="ctr"/>
                      <a:r>
                        <a:rPr lang="en-US" sz="1800" b="0" i="0" u="none" strike="noStrike" dirty="0">
                          <a:solidFill>
                            <a:srgbClr val="000000"/>
                          </a:solidFill>
                          <a:effectLst/>
                          <a:latin typeface="Calibri" panose="020F0502020204030204" pitchFamily="34" charset="0"/>
                        </a:rPr>
                        <a:t>1.80%</a:t>
                      </a:r>
                    </a:p>
                  </a:txBody>
                  <a:tcPr marL="9525" marR="9525" marT="9525" marB="0" anchor="ctr">
                    <a:solidFill>
                      <a:schemeClr val="bg1">
                        <a:lumMod val="85000"/>
                      </a:schemeClr>
                    </a:solidFill>
                  </a:tcPr>
                </a:tc>
                <a:tc>
                  <a:txBody>
                    <a:bodyPr/>
                    <a:lstStyle/>
                    <a:p>
                      <a:pPr algn="ctr" rtl="0" fontAlgn="ctr"/>
                      <a:r>
                        <a:rPr lang="en-US" sz="1800" b="0" i="0" u="none" strike="noStrike" dirty="0">
                          <a:solidFill>
                            <a:srgbClr val="000000"/>
                          </a:solidFill>
                          <a:effectLst/>
                          <a:latin typeface="Calibri" panose="020F0502020204030204" pitchFamily="34" charset="0"/>
                        </a:rPr>
                        <a:t>3</a:t>
                      </a:r>
                    </a:p>
                  </a:txBody>
                  <a:tcPr marL="9525" marR="9525" marT="9525" marB="0" anchor="ctr">
                    <a:solidFill>
                      <a:schemeClr val="bg1">
                        <a:lumMod val="85000"/>
                      </a:schemeClr>
                    </a:solidFill>
                  </a:tcPr>
                </a:tc>
                <a:tc>
                  <a:txBody>
                    <a:bodyPr/>
                    <a:lstStyle/>
                    <a:p>
                      <a:pPr algn="ctr" rtl="0" fontAlgn="ctr"/>
                      <a:r>
                        <a:rPr lang="en-US" sz="1800" b="0" i="0" u="none" strike="noStrike" dirty="0">
                          <a:solidFill>
                            <a:srgbClr val="000000"/>
                          </a:solidFill>
                          <a:effectLst/>
                          <a:latin typeface="Calibri" panose="020F0502020204030204" pitchFamily="34" charset="0"/>
                        </a:rPr>
                        <a:t>9.25</a:t>
                      </a:r>
                    </a:p>
                  </a:txBody>
                  <a:tcPr marL="9525" marR="9525" marT="9525" marB="0" anchor="ctr">
                    <a:solidFill>
                      <a:schemeClr val="bg1">
                        <a:lumMod val="85000"/>
                      </a:schemeClr>
                    </a:solidFill>
                  </a:tcPr>
                </a:tc>
                <a:extLst>
                  <a:ext uri="{0D108BD9-81ED-4DB2-BD59-A6C34878D82A}">
                    <a16:rowId xmlns:a16="http://schemas.microsoft.com/office/drawing/2014/main" xmlns="" val="10002"/>
                  </a:ext>
                </a:extLst>
              </a:tr>
              <a:tr h="370840">
                <a:tc>
                  <a:txBody>
                    <a:bodyPr/>
                    <a:lstStyle/>
                    <a:p>
                      <a:pPr algn="ctr"/>
                      <a:r>
                        <a:rPr lang="en-US" dirty="0">
                          <a:solidFill>
                            <a:schemeClr val="tx1"/>
                          </a:solidFill>
                        </a:rPr>
                        <a:t>Bidder 3</a:t>
                      </a:r>
                    </a:p>
                  </a:txBody>
                  <a:tcPr>
                    <a:solidFill>
                      <a:schemeClr val="bg1">
                        <a:lumMod val="85000"/>
                      </a:schemeClr>
                    </a:solidFill>
                  </a:tcPr>
                </a:tc>
                <a:tc>
                  <a:txBody>
                    <a:bodyPr/>
                    <a:lstStyle/>
                    <a:p>
                      <a:pPr algn="ctr"/>
                      <a:r>
                        <a:rPr lang="en-US" dirty="0">
                          <a:solidFill>
                            <a:schemeClr val="tx1"/>
                          </a:solidFill>
                        </a:rPr>
                        <a:t>8.0%</a:t>
                      </a:r>
                    </a:p>
                  </a:txBody>
                  <a:tcPr>
                    <a:solidFill>
                      <a:schemeClr val="bg1">
                        <a:lumMod val="85000"/>
                      </a:schemeClr>
                    </a:solidFill>
                  </a:tcPr>
                </a:tc>
                <a:tc>
                  <a:txBody>
                    <a:bodyPr/>
                    <a:lstStyle/>
                    <a:p>
                      <a:pPr algn="ctr"/>
                      <a:r>
                        <a:rPr lang="en-US" dirty="0">
                          <a:solidFill>
                            <a:schemeClr val="tx1"/>
                          </a:solidFill>
                        </a:rPr>
                        <a:t>5.0</a:t>
                      </a:r>
                    </a:p>
                  </a:txBody>
                  <a:tcPr>
                    <a:solidFill>
                      <a:schemeClr val="bg1">
                        <a:lumMod val="85000"/>
                      </a:schemeClr>
                    </a:solidFill>
                  </a:tcPr>
                </a:tc>
                <a:tc>
                  <a:txBody>
                    <a:bodyPr/>
                    <a:lstStyle/>
                    <a:p>
                      <a:pPr algn="ctr"/>
                      <a:r>
                        <a:rPr lang="en-US" dirty="0">
                          <a:solidFill>
                            <a:schemeClr val="tx1"/>
                          </a:solidFill>
                        </a:rPr>
                        <a:t>8.0%</a:t>
                      </a:r>
                    </a:p>
                  </a:txBody>
                  <a:tcPr>
                    <a:solidFill>
                      <a:schemeClr val="bg1">
                        <a:lumMod val="85000"/>
                      </a:schemeClr>
                    </a:solidFill>
                  </a:tcPr>
                </a:tc>
                <a:tc>
                  <a:txBody>
                    <a:bodyPr/>
                    <a:lstStyle/>
                    <a:p>
                      <a:pPr algn="ctr"/>
                      <a:r>
                        <a:rPr lang="en-US" dirty="0">
                          <a:solidFill>
                            <a:schemeClr val="tx1"/>
                          </a:solidFill>
                        </a:rPr>
                        <a:t>5.0</a:t>
                      </a:r>
                    </a:p>
                  </a:txBody>
                  <a:tcPr>
                    <a:solidFill>
                      <a:schemeClr val="bg1">
                        <a:lumMod val="85000"/>
                      </a:schemeClr>
                    </a:solidFill>
                  </a:tcPr>
                </a:tc>
                <a:tc>
                  <a:txBody>
                    <a:bodyPr/>
                    <a:lstStyle/>
                    <a:p>
                      <a:pPr algn="ctr" rtl="0" fontAlgn="ctr"/>
                      <a:r>
                        <a:rPr lang="en-US" sz="1800" b="0" i="0" u="none" strike="noStrike" dirty="0">
                          <a:solidFill>
                            <a:srgbClr val="000000"/>
                          </a:solidFill>
                          <a:effectLst/>
                          <a:latin typeface="Calibri" panose="020F0502020204030204" pitchFamily="34" charset="0"/>
                        </a:rPr>
                        <a:t>3.00%</a:t>
                      </a:r>
                    </a:p>
                  </a:txBody>
                  <a:tcPr marL="9525" marR="9525" marT="9525" marB="0" anchor="ctr">
                    <a:solidFill>
                      <a:schemeClr val="bg1">
                        <a:lumMod val="85000"/>
                      </a:schemeClr>
                    </a:solidFill>
                  </a:tcPr>
                </a:tc>
                <a:tc>
                  <a:txBody>
                    <a:bodyPr/>
                    <a:lstStyle/>
                    <a:p>
                      <a:pPr algn="ctr" rtl="0" fontAlgn="ctr"/>
                      <a:r>
                        <a:rPr lang="en-US" sz="1800" b="0" i="0" u="none" strike="noStrike" dirty="0">
                          <a:solidFill>
                            <a:srgbClr val="000000"/>
                          </a:solidFill>
                          <a:effectLst/>
                          <a:latin typeface="Calibri" panose="020F0502020204030204" pitchFamily="34" charset="0"/>
                        </a:rPr>
                        <a:t>5</a:t>
                      </a:r>
                    </a:p>
                  </a:txBody>
                  <a:tcPr marL="9525" marR="9525" marT="9525" marB="0" anchor="ctr">
                    <a:solidFill>
                      <a:schemeClr val="bg1">
                        <a:lumMod val="85000"/>
                      </a:schemeClr>
                    </a:solidFill>
                  </a:tcPr>
                </a:tc>
                <a:tc>
                  <a:txBody>
                    <a:bodyPr/>
                    <a:lstStyle/>
                    <a:p>
                      <a:pPr algn="ctr" rtl="0" fontAlgn="ctr"/>
                      <a:r>
                        <a:rPr lang="en-US" sz="1800" b="0" i="0" u="none" strike="noStrike" dirty="0">
                          <a:solidFill>
                            <a:srgbClr val="000000"/>
                          </a:solidFill>
                          <a:effectLst/>
                          <a:latin typeface="Calibri" panose="020F0502020204030204" pitchFamily="34" charset="0"/>
                        </a:rPr>
                        <a:t>15.00</a:t>
                      </a:r>
                    </a:p>
                  </a:txBody>
                  <a:tcPr marL="9525" marR="9525" marT="9525" marB="0" anchor="ctr">
                    <a:solidFill>
                      <a:schemeClr val="bg1">
                        <a:lumMod val="85000"/>
                      </a:schemeClr>
                    </a:solidFill>
                  </a:tcPr>
                </a:tc>
                <a:extLst>
                  <a:ext uri="{0D108BD9-81ED-4DB2-BD59-A6C34878D82A}">
                    <a16:rowId xmlns:a16="http://schemas.microsoft.com/office/drawing/2014/main" xmlns="" val="10003"/>
                  </a:ext>
                </a:extLst>
              </a:tr>
              <a:tr h="370840">
                <a:tc>
                  <a:txBody>
                    <a:bodyPr/>
                    <a:lstStyle/>
                    <a:p>
                      <a:pPr algn="ctr"/>
                      <a:r>
                        <a:rPr lang="en-US" dirty="0">
                          <a:solidFill>
                            <a:schemeClr val="tx1"/>
                          </a:solidFill>
                        </a:rPr>
                        <a:t>Bidder 4</a:t>
                      </a:r>
                    </a:p>
                  </a:txBody>
                  <a:tcPr>
                    <a:solidFill>
                      <a:schemeClr val="bg1">
                        <a:lumMod val="85000"/>
                      </a:schemeClr>
                    </a:solidFill>
                  </a:tcPr>
                </a:tc>
                <a:tc>
                  <a:txBody>
                    <a:bodyPr/>
                    <a:lstStyle/>
                    <a:p>
                      <a:pPr algn="ctr"/>
                      <a:r>
                        <a:rPr lang="en-US" dirty="0">
                          <a:solidFill>
                            <a:schemeClr val="tx1"/>
                          </a:solidFill>
                        </a:rPr>
                        <a:t>16.0%</a:t>
                      </a:r>
                    </a:p>
                  </a:txBody>
                  <a:tcPr>
                    <a:solidFill>
                      <a:schemeClr val="bg1">
                        <a:lumMod val="85000"/>
                      </a:schemeClr>
                    </a:solidFill>
                  </a:tcPr>
                </a:tc>
                <a:tc>
                  <a:txBody>
                    <a:bodyPr/>
                    <a:lstStyle/>
                    <a:p>
                      <a:pPr algn="ctr"/>
                      <a:r>
                        <a:rPr lang="en-US" dirty="0">
                          <a:solidFill>
                            <a:schemeClr val="tx1"/>
                          </a:solidFill>
                        </a:rPr>
                        <a:t>6.0</a:t>
                      </a:r>
                    </a:p>
                  </a:txBody>
                  <a:tcPr>
                    <a:solidFill>
                      <a:schemeClr val="bg1">
                        <a:lumMod val="85000"/>
                      </a:schemeClr>
                    </a:solidFill>
                  </a:tcPr>
                </a:tc>
                <a:tc>
                  <a:txBody>
                    <a:bodyPr/>
                    <a:lstStyle/>
                    <a:p>
                      <a:pPr algn="ctr"/>
                      <a:r>
                        <a:rPr lang="en-US" dirty="0">
                          <a:solidFill>
                            <a:schemeClr val="tx1"/>
                          </a:solidFill>
                        </a:rPr>
                        <a:t>0.2%</a:t>
                      </a:r>
                    </a:p>
                  </a:txBody>
                  <a:tcPr>
                    <a:solidFill>
                      <a:schemeClr val="bg1">
                        <a:lumMod val="85000"/>
                      </a:schemeClr>
                    </a:solidFill>
                  </a:tcPr>
                </a:tc>
                <a:tc>
                  <a:txBody>
                    <a:bodyPr/>
                    <a:lstStyle/>
                    <a:p>
                      <a:pPr algn="ctr"/>
                      <a:r>
                        <a:rPr lang="en-US" dirty="0">
                          <a:solidFill>
                            <a:schemeClr val="tx1"/>
                          </a:solidFill>
                        </a:rPr>
                        <a:t>0.0</a:t>
                      </a:r>
                    </a:p>
                  </a:txBody>
                  <a:tcPr>
                    <a:solidFill>
                      <a:schemeClr val="bg1">
                        <a:lumMod val="85000"/>
                      </a:schemeClr>
                    </a:solidFill>
                  </a:tcPr>
                </a:tc>
                <a:tc>
                  <a:txBody>
                    <a:bodyPr/>
                    <a:lstStyle/>
                    <a:p>
                      <a:pPr algn="ctr" rtl="0" fontAlgn="ctr"/>
                      <a:r>
                        <a:rPr lang="en-US" sz="1800" b="0" i="0" u="none" strike="noStrike" dirty="0">
                          <a:solidFill>
                            <a:srgbClr val="000000"/>
                          </a:solidFill>
                          <a:effectLst/>
                          <a:latin typeface="Calibri" panose="020F0502020204030204" pitchFamily="34" charset="0"/>
                        </a:rPr>
                        <a:t>0.60%</a:t>
                      </a:r>
                    </a:p>
                  </a:txBody>
                  <a:tcPr marL="9525" marR="9525" marT="9525" marB="0" anchor="ctr">
                    <a:solidFill>
                      <a:schemeClr val="bg1">
                        <a:lumMod val="85000"/>
                      </a:schemeClr>
                    </a:solidFill>
                  </a:tcPr>
                </a:tc>
                <a:tc>
                  <a:txBody>
                    <a:bodyPr/>
                    <a:lstStyle/>
                    <a:p>
                      <a:pPr algn="ctr" rtl="0" fontAlgn="ctr"/>
                      <a:r>
                        <a:rPr lang="en-US" sz="1800" b="0" i="0" u="none" strike="noStrike" dirty="0">
                          <a:solidFill>
                            <a:srgbClr val="000000"/>
                          </a:solidFill>
                          <a:effectLst/>
                          <a:latin typeface="Calibri" panose="020F0502020204030204" pitchFamily="34" charset="0"/>
                        </a:rPr>
                        <a:t>1</a:t>
                      </a:r>
                    </a:p>
                  </a:txBody>
                  <a:tcPr marL="9525" marR="9525" marT="9525" marB="0" anchor="ctr">
                    <a:solidFill>
                      <a:schemeClr val="bg1">
                        <a:lumMod val="85000"/>
                      </a:schemeClr>
                    </a:solidFill>
                  </a:tcPr>
                </a:tc>
                <a:tc>
                  <a:txBody>
                    <a:bodyPr/>
                    <a:lstStyle/>
                    <a:p>
                      <a:pPr algn="ctr" rtl="0" fontAlgn="ctr"/>
                      <a:r>
                        <a:rPr lang="en-US" sz="1800" b="0" i="0" u="none" strike="noStrike" dirty="0">
                          <a:solidFill>
                            <a:srgbClr val="000000"/>
                          </a:solidFill>
                          <a:effectLst/>
                          <a:latin typeface="Calibri" panose="020F0502020204030204" pitchFamily="34" charset="0"/>
                        </a:rPr>
                        <a:t>7.00</a:t>
                      </a:r>
                    </a:p>
                  </a:txBody>
                  <a:tcPr marL="9525" marR="9525" marT="9525" marB="0" anchor="ctr">
                    <a:solidFill>
                      <a:schemeClr val="bg1">
                        <a:lumMod val="85000"/>
                      </a:schemeClr>
                    </a:solidFill>
                  </a:tcPr>
                </a:tc>
                <a:extLst>
                  <a:ext uri="{0D108BD9-81ED-4DB2-BD59-A6C34878D82A}">
                    <a16:rowId xmlns:a16="http://schemas.microsoft.com/office/drawing/2014/main" xmlns="" val="10004"/>
                  </a:ext>
                </a:extLst>
              </a:tr>
              <a:tr h="370840">
                <a:tc>
                  <a:txBody>
                    <a:bodyPr/>
                    <a:lstStyle/>
                    <a:p>
                      <a:pPr algn="ctr"/>
                      <a:r>
                        <a:rPr lang="en-US" dirty="0">
                          <a:solidFill>
                            <a:schemeClr val="tx1"/>
                          </a:solidFill>
                        </a:rPr>
                        <a:t>Bidder 5</a:t>
                      </a:r>
                    </a:p>
                  </a:txBody>
                  <a:tcPr>
                    <a:solidFill>
                      <a:schemeClr val="bg1">
                        <a:lumMod val="85000"/>
                      </a:schemeClr>
                    </a:solidFill>
                  </a:tcPr>
                </a:tc>
                <a:tc>
                  <a:txBody>
                    <a:bodyPr/>
                    <a:lstStyle/>
                    <a:p>
                      <a:pPr algn="ctr"/>
                      <a:r>
                        <a:rPr lang="en-US" dirty="0">
                          <a:solidFill>
                            <a:schemeClr val="tx1"/>
                          </a:solidFill>
                        </a:rPr>
                        <a:t>0.0%</a:t>
                      </a:r>
                    </a:p>
                  </a:txBody>
                  <a:tcPr>
                    <a:solidFill>
                      <a:schemeClr val="bg1">
                        <a:lumMod val="85000"/>
                      </a:schemeClr>
                    </a:solidFill>
                  </a:tcPr>
                </a:tc>
                <a:tc>
                  <a:txBody>
                    <a:bodyPr/>
                    <a:lstStyle/>
                    <a:p>
                      <a:pPr algn="ctr"/>
                      <a:r>
                        <a:rPr lang="en-US" dirty="0">
                          <a:solidFill>
                            <a:schemeClr val="tx1"/>
                          </a:solidFill>
                        </a:rPr>
                        <a:t>-1.0</a:t>
                      </a:r>
                    </a:p>
                  </a:txBody>
                  <a:tcPr>
                    <a:solidFill>
                      <a:schemeClr val="bg1">
                        <a:lumMod val="85000"/>
                      </a:schemeClr>
                    </a:solidFill>
                  </a:tcPr>
                </a:tc>
                <a:tc>
                  <a:txBody>
                    <a:bodyPr/>
                    <a:lstStyle/>
                    <a:p>
                      <a:pPr algn="ctr"/>
                      <a:r>
                        <a:rPr lang="en-US" dirty="0">
                          <a:solidFill>
                            <a:schemeClr val="tx1"/>
                          </a:solidFill>
                        </a:rPr>
                        <a:t>0.0%</a:t>
                      </a:r>
                    </a:p>
                  </a:txBody>
                  <a:tcPr>
                    <a:solidFill>
                      <a:schemeClr val="bg1">
                        <a:lumMod val="85000"/>
                      </a:schemeClr>
                    </a:solidFill>
                  </a:tcPr>
                </a:tc>
                <a:tc>
                  <a:txBody>
                    <a:bodyPr/>
                    <a:lstStyle/>
                    <a:p>
                      <a:pPr algn="ctr"/>
                      <a:r>
                        <a:rPr lang="en-US" dirty="0">
                          <a:solidFill>
                            <a:schemeClr val="tx1"/>
                          </a:solidFill>
                        </a:rPr>
                        <a:t>-1.0</a:t>
                      </a:r>
                    </a:p>
                  </a:txBody>
                  <a:tcPr>
                    <a:solidFill>
                      <a:schemeClr val="bg1">
                        <a:lumMod val="85000"/>
                      </a:schemeClr>
                    </a:solidFill>
                  </a:tcPr>
                </a:tc>
                <a:tc>
                  <a:txBody>
                    <a:bodyPr/>
                    <a:lstStyle/>
                    <a:p>
                      <a:pPr algn="ctr" rtl="0" fontAlgn="ctr"/>
                      <a:r>
                        <a:rPr lang="en-US" sz="1800" b="0" i="0" u="none" strike="noStrike" dirty="0">
                          <a:solidFill>
                            <a:srgbClr val="000000"/>
                          </a:solidFill>
                          <a:effectLst/>
                          <a:latin typeface="Calibri" panose="020F0502020204030204" pitchFamily="34" charset="0"/>
                        </a:rPr>
                        <a:t>0.00%</a:t>
                      </a:r>
                    </a:p>
                  </a:txBody>
                  <a:tcPr marL="9525" marR="9525" marT="9525" marB="0" anchor="ctr">
                    <a:solidFill>
                      <a:schemeClr val="bg1">
                        <a:lumMod val="85000"/>
                      </a:schemeClr>
                    </a:solidFill>
                  </a:tcPr>
                </a:tc>
                <a:tc>
                  <a:txBody>
                    <a:bodyPr/>
                    <a:lstStyle/>
                    <a:p>
                      <a:pPr algn="ctr" rtl="0" fontAlgn="ctr"/>
                      <a:r>
                        <a:rPr lang="en-US" sz="1800" b="0" i="0" u="none" strike="noStrike" dirty="0">
                          <a:solidFill>
                            <a:srgbClr val="000000"/>
                          </a:solidFill>
                          <a:effectLst/>
                          <a:latin typeface="Calibri" panose="020F0502020204030204" pitchFamily="34" charset="0"/>
                        </a:rPr>
                        <a:t>-1</a:t>
                      </a:r>
                    </a:p>
                  </a:txBody>
                  <a:tcPr marL="9525" marR="9525" marT="9525" marB="0" anchor="ctr">
                    <a:solidFill>
                      <a:schemeClr val="bg1">
                        <a:lumMod val="85000"/>
                      </a:schemeClr>
                    </a:solidFill>
                  </a:tcPr>
                </a:tc>
                <a:tc>
                  <a:txBody>
                    <a:bodyPr/>
                    <a:lstStyle/>
                    <a:p>
                      <a:pPr algn="ctr" rtl="0" fontAlgn="ctr"/>
                      <a:r>
                        <a:rPr lang="en-US" sz="1800" b="0" i="0" u="none" strike="noStrike" dirty="0">
                          <a:solidFill>
                            <a:srgbClr val="000000"/>
                          </a:solidFill>
                          <a:effectLst/>
                          <a:latin typeface="Calibri" panose="020F0502020204030204" pitchFamily="34" charset="0"/>
                        </a:rPr>
                        <a:t>-3.00</a:t>
                      </a:r>
                    </a:p>
                  </a:txBody>
                  <a:tcPr marL="9525" marR="9525" marT="9525" marB="0" anchor="ctr">
                    <a:solidFill>
                      <a:schemeClr val="bg1">
                        <a:lumMod val="85000"/>
                      </a:schemeClr>
                    </a:solidFill>
                  </a:tcPr>
                </a:tc>
                <a:extLst>
                  <a:ext uri="{0D108BD9-81ED-4DB2-BD59-A6C34878D82A}">
                    <a16:rowId xmlns:a16="http://schemas.microsoft.com/office/drawing/2014/main" xmlns="" val="10005"/>
                  </a:ext>
                </a:extLst>
              </a:tr>
            </a:tbl>
          </a:graphicData>
        </a:graphic>
      </p:graphicFrame>
      <p:sp>
        <p:nvSpPr>
          <p:cNvPr id="3" name="Slide Number Placeholder 2">
            <a:extLst>
              <a:ext uri="{FF2B5EF4-FFF2-40B4-BE49-F238E27FC236}">
                <a16:creationId xmlns:a16="http://schemas.microsoft.com/office/drawing/2014/main" xmlns="" id="{BBEB1A5B-FC45-4DA1-A6C4-67C261E329F9}"/>
              </a:ext>
            </a:extLst>
          </p:cNvPr>
          <p:cNvSpPr>
            <a:spLocks noGrp="1"/>
          </p:cNvSpPr>
          <p:nvPr>
            <p:ph type="sldNum" sz="quarter" idx="12"/>
          </p:nvPr>
        </p:nvSpPr>
        <p:spPr/>
        <p:txBody>
          <a:bodyPr/>
          <a:lstStyle/>
          <a:p>
            <a:fld id="{97FBE726-DBFE-42C8-9E3A-ACED5DC5B2D0}" type="slidenum">
              <a:rPr lang="en-US" smtClean="0"/>
              <a:pPr/>
              <a:t>31</a:t>
            </a:fld>
            <a:endParaRPr lang="en-US" dirty="0"/>
          </a:p>
        </p:txBody>
      </p:sp>
      <p:sp>
        <p:nvSpPr>
          <p:cNvPr id="9" name="TextBox 8">
            <a:extLst>
              <a:ext uri="{FF2B5EF4-FFF2-40B4-BE49-F238E27FC236}">
                <a16:creationId xmlns:a16="http://schemas.microsoft.com/office/drawing/2014/main" xmlns="" id="{A4C1F2B9-7803-44D0-8140-232F351882BC}"/>
              </a:ext>
            </a:extLst>
          </p:cNvPr>
          <p:cNvSpPr txBox="1">
            <a:spLocks noChangeArrowheads="1"/>
          </p:cNvSpPr>
          <p:nvPr/>
        </p:nvSpPr>
        <p:spPr bwMode="auto">
          <a:xfrm>
            <a:off x="580103" y="4954076"/>
            <a:ext cx="7620000" cy="369888"/>
          </a:xfrm>
          <a:prstGeom prst="rect">
            <a:avLst/>
          </a:prstGeom>
          <a:noFill/>
          <a:ln w="9525">
            <a:noFill/>
            <a:miter lim="800000"/>
            <a:headEnd/>
            <a:tailEnd/>
          </a:ln>
        </p:spPr>
        <p:txBody>
          <a:bodyPr>
            <a:spAutoFit/>
          </a:bodyPr>
          <a:lstStyle/>
          <a:p>
            <a:r>
              <a:rPr lang="en-US" dirty="0">
                <a:latin typeface="Garamond" pitchFamily="18" charset="0"/>
              </a:rPr>
              <a:t>*Please note that there is no IVOSB component on this RFP</a:t>
            </a:r>
          </a:p>
        </p:txBody>
      </p:sp>
    </p:spTree>
    <p:extLst>
      <p:ext uri="{BB962C8B-B14F-4D97-AF65-F5344CB8AC3E}">
        <p14:creationId xmlns:p14="http://schemas.microsoft.com/office/powerpoint/2010/main" val="26711626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Grp="1" noChangeArrowheads="1"/>
          </p:cNvSpPr>
          <p:nvPr>
            <p:ph idx="1"/>
          </p:nvPr>
        </p:nvSpPr>
        <p:spPr>
          <a:xfrm>
            <a:off x="533400" y="1639017"/>
            <a:ext cx="3789021" cy="3237783"/>
          </a:xfrm>
        </p:spPr>
        <p:txBody>
          <a:bodyPr>
            <a:noAutofit/>
          </a:bodyPr>
          <a:lstStyle/>
          <a:p>
            <a:pPr marL="0" indent="0">
              <a:buNone/>
            </a:pPr>
            <a:r>
              <a:rPr lang="en-US" sz="1700" b="1" dirty="0">
                <a:latin typeface="Garamond" panose="02020404030301010803" pitchFamily="18" charset="0"/>
              </a:rPr>
              <a:t>Pay Audit System</a:t>
            </a:r>
          </a:p>
          <a:p>
            <a:r>
              <a:rPr lang="en-US" sz="1700" i="0" dirty="0">
                <a:latin typeface="Garamond" panose="02020404030301010803" pitchFamily="18" charset="0"/>
              </a:rPr>
              <a:t>Tool utilized to monitor the state’s diversity spend for subcontractors</a:t>
            </a:r>
          </a:p>
          <a:p>
            <a:r>
              <a:rPr lang="en-US" sz="1700" i="0" dirty="0">
                <a:latin typeface="Garamond" panose="02020404030301010803" pitchFamily="18" charset="0"/>
              </a:rPr>
              <a:t>Selected primes and subcontractors are required to report payments submitted or received through this web-based tool</a:t>
            </a:r>
          </a:p>
          <a:p>
            <a:r>
              <a:rPr lang="en-US" sz="1700" dirty="0">
                <a:latin typeface="Garamond" panose="02020404030301010803" pitchFamily="18" charset="0"/>
              </a:rPr>
              <a:t>Based on contract terms payments should be reported monthly or quarterly</a:t>
            </a:r>
          </a:p>
          <a:p>
            <a:r>
              <a:rPr lang="en-US" sz="1650" b="1" i="0" dirty="0">
                <a:latin typeface="Garamond" panose="02020404030301010803" pitchFamily="18" charset="0"/>
              </a:rPr>
              <a:t>Questions? </a:t>
            </a:r>
            <a:r>
              <a:rPr lang="en-US" sz="1650" i="0" dirty="0">
                <a:latin typeface="Garamond" panose="02020404030301010803" pitchFamily="18" charset="0"/>
              </a:rPr>
              <a:t>Contact Division of Supplier Diversity</a:t>
            </a:r>
          </a:p>
          <a:p>
            <a:pPr lvl="1"/>
            <a:r>
              <a:rPr lang="en-US" sz="1250" dirty="0">
                <a:latin typeface="Garamond" panose="02020404030301010803" pitchFamily="18" charset="0"/>
                <a:hlinkClick r:id="rId3"/>
              </a:rPr>
              <a:t>mwbecompliance@idoa.in.gov</a:t>
            </a:r>
            <a:r>
              <a:rPr lang="en-US" sz="1250" dirty="0">
                <a:latin typeface="Garamond" panose="02020404030301010803" pitchFamily="18" charset="0"/>
              </a:rPr>
              <a:t> </a:t>
            </a:r>
          </a:p>
          <a:p>
            <a:pPr lvl="1"/>
            <a:r>
              <a:rPr lang="en-US" sz="1250" dirty="0">
                <a:latin typeface="Garamond" panose="02020404030301010803" pitchFamily="18" charset="0"/>
                <a:hlinkClick r:id="rId4"/>
              </a:rPr>
              <a:t>www.in.gov/idoa/mwbe/payaudit.htm</a:t>
            </a:r>
            <a:r>
              <a:rPr lang="en-US" sz="1250" dirty="0">
                <a:latin typeface="Garamond" panose="02020404030301010803" pitchFamily="18" charset="0"/>
              </a:rPr>
              <a:t> </a:t>
            </a:r>
            <a:endParaRPr lang="en-US" sz="1250" i="0" dirty="0">
              <a:latin typeface="Garamond" panose="02020404030301010803" pitchFamily="18" charset="0"/>
            </a:endParaRPr>
          </a:p>
        </p:txBody>
      </p:sp>
      <p:grpSp>
        <p:nvGrpSpPr>
          <p:cNvPr id="4" name="Group 3"/>
          <p:cNvGrpSpPr/>
          <p:nvPr/>
        </p:nvGrpSpPr>
        <p:grpSpPr>
          <a:xfrm>
            <a:off x="4481945" y="1639017"/>
            <a:ext cx="4178424" cy="3161583"/>
            <a:chOff x="968121" y="965163"/>
            <a:chExt cx="6569665" cy="4687710"/>
          </a:xfrm>
        </p:grpSpPr>
        <p:pic>
          <p:nvPicPr>
            <p:cNvPr id="5" name="Picture 9" descr="C:\Users\Fable\AppData\Local\Microsoft\Windows\Temporary Internet Files\Content.IE5\X5T015VL\MC900431505[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66895" y="2068628"/>
              <a:ext cx="1031240" cy="10312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36"/>
            <p:cNvSpPr txBox="1">
              <a:spLocks noChangeArrowheads="1"/>
            </p:cNvSpPr>
            <p:nvPr/>
          </p:nvSpPr>
          <p:spPr bwMode="auto">
            <a:xfrm>
              <a:off x="6337636" y="3230032"/>
              <a:ext cx="1200150" cy="958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b="1" dirty="0">
                  <a:solidFill>
                    <a:prstClr val="black"/>
                  </a:solidFill>
                </a:rPr>
                <a:t>Pay Audit System</a:t>
              </a:r>
            </a:p>
          </p:txBody>
        </p:sp>
        <p:pic>
          <p:nvPicPr>
            <p:cNvPr id="9" name="Picture 2" descr="C:\Users\Fable\AppData\Local\Microsoft\Windows\Temporary Internet Files\Content.IE5\8ORMKK27\MC900433941[1].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3634" y="965163"/>
              <a:ext cx="1432667" cy="1432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40"/>
            <p:cNvSpPr txBox="1">
              <a:spLocks noChangeArrowheads="1"/>
            </p:cNvSpPr>
            <p:nvPr/>
          </p:nvSpPr>
          <p:spPr bwMode="auto">
            <a:xfrm>
              <a:off x="1822743" y="2332230"/>
              <a:ext cx="1198562" cy="410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b="1" dirty="0">
                  <a:solidFill>
                    <a:prstClr val="black"/>
                  </a:solidFill>
                </a:rPr>
                <a:t>Prime</a:t>
              </a:r>
            </a:p>
          </p:txBody>
        </p:sp>
        <p:sp>
          <p:nvSpPr>
            <p:cNvPr id="11" name="TextBox 43"/>
            <p:cNvSpPr txBox="1">
              <a:spLocks noChangeArrowheads="1"/>
            </p:cNvSpPr>
            <p:nvPr/>
          </p:nvSpPr>
          <p:spPr bwMode="auto">
            <a:xfrm>
              <a:off x="1323281" y="5242164"/>
              <a:ext cx="2204158" cy="410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b="1" dirty="0">
                  <a:solidFill>
                    <a:prstClr val="black"/>
                  </a:solidFill>
                </a:rPr>
                <a:t>Subcontractor</a:t>
              </a:r>
            </a:p>
          </p:txBody>
        </p:sp>
        <p:pic>
          <p:nvPicPr>
            <p:cNvPr id="12" name="Picture 33" descr="C:\Users\Fable\AppData\Local\Microsoft\Windows\Temporary Internet Files\Content.IE5\X5T015VL\MC900433942[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21631" y="3624756"/>
              <a:ext cx="1426369" cy="1426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Box 60"/>
            <p:cNvSpPr txBox="1">
              <a:spLocks noChangeArrowheads="1"/>
            </p:cNvSpPr>
            <p:nvPr/>
          </p:nvSpPr>
          <p:spPr bwMode="auto">
            <a:xfrm rot="320525">
              <a:off x="3290798" y="2333304"/>
              <a:ext cx="3099636" cy="6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050" i="1" dirty="0">
                  <a:solidFill>
                    <a:prstClr val="black"/>
                  </a:solidFill>
                </a:rPr>
                <a:t>Submit subcontractor </a:t>
              </a:r>
              <a:r>
                <a:rPr lang="en-US" altLang="en-US" sz="1050" b="1" i="1" dirty="0">
                  <a:solidFill>
                    <a:srgbClr val="FF0000"/>
                  </a:solidFill>
                </a:rPr>
                <a:t>actual paid</a:t>
              </a:r>
              <a:r>
                <a:rPr lang="en-US" altLang="en-US" sz="1050" i="1" dirty="0">
                  <a:solidFill>
                    <a:prstClr val="black"/>
                  </a:solidFill>
                </a:rPr>
                <a:t> invoice amounts</a:t>
              </a:r>
              <a:endParaRPr lang="en-US" altLang="en-US" sz="1050" i="1" baseline="30000" dirty="0">
                <a:solidFill>
                  <a:prstClr val="black"/>
                </a:solidFill>
              </a:endParaRPr>
            </a:p>
          </p:txBody>
        </p:sp>
        <p:sp>
          <p:nvSpPr>
            <p:cNvPr id="17" name="TextBox 69"/>
            <p:cNvSpPr txBox="1">
              <a:spLocks noChangeArrowheads="1"/>
            </p:cNvSpPr>
            <p:nvPr/>
          </p:nvSpPr>
          <p:spPr bwMode="auto">
            <a:xfrm rot="21005088">
              <a:off x="3589051" y="3708757"/>
              <a:ext cx="3132137" cy="6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050" i="1" dirty="0">
                  <a:solidFill>
                    <a:prstClr val="black"/>
                  </a:solidFill>
                </a:rPr>
                <a:t>Submit actual payments </a:t>
              </a:r>
              <a:r>
                <a:rPr lang="en-US" altLang="en-US" sz="1050" b="1" i="1" dirty="0">
                  <a:solidFill>
                    <a:srgbClr val="FF0000"/>
                  </a:solidFill>
                </a:rPr>
                <a:t>received</a:t>
              </a:r>
              <a:endParaRPr lang="en-US" altLang="en-US" sz="1050" b="1" i="1" baseline="30000" dirty="0">
                <a:solidFill>
                  <a:srgbClr val="FF0000"/>
                </a:solidFill>
              </a:endParaRPr>
            </a:p>
          </p:txBody>
        </p:sp>
        <p:sp>
          <p:nvSpPr>
            <p:cNvPr id="18" name="TextBox 62"/>
            <p:cNvSpPr txBox="1">
              <a:spLocks noChangeArrowheads="1"/>
            </p:cNvSpPr>
            <p:nvPr/>
          </p:nvSpPr>
          <p:spPr bwMode="auto">
            <a:xfrm>
              <a:off x="968121" y="2904490"/>
              <a:ext cx="1231027" cy="359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975" b="1" dirty="0">
                  <a:solidFill>
                    <a:prstClr val="black"/>
                  </a:solidFill>
                </a:rPr>
                <a:t>Payment</a:t>
              </a:r>
            </a:p>
          </p:txBody>
        </p:sp>
      </p:grpSp>
      <p:cxnSp>
        <p:nvCxnSpPr>
          <p:cNvPr id="28" name="Straight Arrow Connector 27"/>
          <p:cNvCxnSpPr/>
          <p:nvPr/>
        </p:nvCxnSpPr>
        <p:spPr>
          <a:xfrm flipV="1">
            <a:off x="6277599" y="3383708"/>
            <a:ext cx="1176696" cy="192643"/>
          </a:xfrm>
          <a:prstGeom prst="straightConnector1">
            <a:avLst/>
          </a:prstGeom>
          <a:ln w="41275">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6309757" y="2370349"/>
            <a:ext cx="1144376" cy="112022"/>
          </a:xfrm>
          <a:prstGeom prst="straightConnector1">
            <a:avLst/>
          </a:prstGeom>
          <a:ln w="41275">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rot="300000">
            <a:off x="5406654" y="2852588"/>
            <a:ext cx="38278" cy="568737"/>
          </a:xfrm>
          <a:prstGeom prst="straightConnector1">
            <a:avLst/>
          </a:prstGeom>
          <a:ln w="41275">
            <a:solidFill>
              <a:srgbClr val="002060"/>
            </a:solidFill>
            <a:tailEnd type="triangle"/>
          </a:ln>
        </p:spPr>
        <p:style>
          <a:lnRef idx="1">
            <a:schemeClr val="accent1"/>
          </a:lnRef>
          <a:fillRef idx="0">
            <a:schemeClr val="accent1"/>
          </a:fillRef>
          <a:effectRef idx="0">
            <a:schemeClr val="accent1"/>
          </a:effectRef>
          <a:fontRef idx="minor">
            <a:schemeClr val="tx1"/>
          </a:fontRef>
        </p:style>
      </p:cxnSp>
      <p:grpSp>
        <p:nvGrpSpPr>
          <p:cNvPr id="20" name="Group 19"/>
          <p:cNvGrpSpPr/>
          <p:nvPr/>
        </p:nvGrpSpPr>
        <p:grpSpPr>
          <a:xfrm>
            <a:off x="2438400" y="5334000"/>
            <a:ext cx="6329363" cy="1414463"/>
            <a:chOff x="2438400" y="5334000"/>
            <a:chExt cx="6329363" cy="1414463"/>
          </a:xfrm>
        </p:grpSpPr>
        <p:pic>
          <p:nvPicPr>
            <p:cNvPr id="21" name="Picture 20" descr="IDOA-logobluecenter.gif"/>
            <p:cNvPicPr>
              <a:picLocks noChangeAspect="1"/>
            </p:cNvPicPr>
            <p:nvPr/>
          </p:nvPicPr>
          <p:blipFill>
            <a:blip r:embed="rId8" cstate="print"/>
            <a:srcRect/>
            <a:stretch>
              <a:fillRect/>
            </a:stretch>
          </p:blipFill>
          <p:spPr bwMode="auto">
            <a:xfrm>
              <a:off x="7467600" y="5334000"/>
              <a:ext cx="1300163" cy="1414463"/>
            </a:xfrm>
            <a:prstGeom prst="rect">
              <a:avLst/>
            </a:prstGeom>
            <a:noFill/>
            <a:ln w="9525">
              <a:noFill/>
              <a:miter lim="800000"/>
              <a:headEnd/>
              <a:tailEnd/>
            </a:ln>
          </p:spPr>
        </p:pic>
        <p:sp>
          <p:nvSpPr>
            <p:cNvPr id="22" name="TextBox 21"/>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a:defRPr/>
              </a:pPr>
              <a:r>
                <a:rPr lang="en-US" sz="2000" b="1" i="1" dirty="0">
                  <a:solidFill>
                    <a:srgbClr val="FFC000"/>
                  </a:solidFill>
                  <a:effectLst>
                    <a:innerShdw blurRad="330200">
                      <a:srgbClr val="1F497D">
                        <a:alpha val="55000"/>
                      </a:srgbClr>
                    </a:innerShdw>
                  </a:effectLst>
                  <a:latin typeface="Garamond" pitchFamily="18" charset="0"/>
                </a:rPr>
                <a:t>Indiana Department of Administration</a:t>
              </a:r>
            </a:p>
          </p:txBody>
        </p:sp>
      </p:grpSp>
      <p:sp>
        <p:nvSpPr>
          <p:cNvPr id="23" name="Title 1">
            <a:extLst>
              <a:ext uri="{FF2B5EF4-FFF2-40B4-BE49-F238E27FC236}">
                <a16:creationId xmlns:a16="http://schemas.microsoft.com/office/drawing/2014/main" xmlns="" id="{DB272C9E-16DE-4495-9D40-35520650B19E}"/>
              </a:ext>
            </a:extLst>
          </p:cNvPr>
          <p:cNvSpPr>
            <a:spLocks noGrp="1"/>
          </p:cNvSpPr>
          <p:nvPr>
            <p:ph type="title"/>
          </p:nvPr>
        </p:nvSpPr>
        <p:spPr>
          <a:xfrm>
            <a:off x="190500" y="271129"/>
            <a:ext cx="8763000" cy="1143000"/>
          </a:xfrm>
        </p:spPr>
        <p:txBody>
          <a:bodyPr>
            <a:noAutofit/>
          </a:bodyPr>
          <a:lstStyle/>
          <a:p>
            <a:r>
              <a:rPr lang="en-US" sz="3600" b="1" dirty="0">
                <a:latin typeface="Garamond" panose="02020404030301010803" pitchFamily="18" charset="0"/>
              </a:rPr>
              <a:t>Subcontractor Compliance</a:t>
            </a:r>
          </a:p>
        </p:txBody>
      </p:sp>
      <p:sp>
        <p:nvSpPr>
          <p:cNvPr id="3" name="Slide Number Placeholder 2">
            <a:extLst>
              <a:ext uri="{FF2B5EF4-FFF2-40B4-BE49-F238E27FC236}">
                <a16:creationId xmlns:a16="http://schemas.microsoft.com/office/drawing/2014/main" xmlns="" id="{D53CBF48-6083-44B3-B416-5F717F712C11}"/>
              </a:ext>
            </a:extLst>
          </p:cNvPr>
          <p:cNvSpPr>
            <a:spLocks noGrp="1"/>
          </p:cNvSpPr>
          <p:nvPr>
            <p:ph type="sldNum" sz="quarter" idx="12"/>
          </p:nvPr>
        </p:nvSpPr>
        <p:spPr/>
        <p:txBody>
          <a:bodyPr/>
          <a:lstStyle/>
          <a:p>
            <a:fld id="{97FBE726-DBFE-42C8-9E3A-ACED5DC5B2D0}" type="slidenum">
              <a:rPr lang="en-US" smtClean="0"/>
              <a:pPr/>
              <a:t>32</a:t>
            </a:fld>
            <a:endParaRPr lang="en-US" dirty="0"/>
          </a:p>
        </p:txBody>
      </p:sp>
    </p:spTree>
    <p:extLst>
      <p:ext uri="{BB962C8B-B14F-4D97-AF65-F5344CB8AC3E}">
        <p14:creationId xmlns:p14="http://schemas.microsoft.com/office/powerpoint/2010/main" val="15363361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p:txBody>
          <a:bodyPr anchor="t"/>
          <a:lstStyle/>
          <a:p>
            <a:r>
              <a:rPr lang="en-US" b="1" dirty="0">
                <a:latin typeface="Garamond" pitchFamily="18" charset="0"/>
              </a:rPr>
              <a:t>Additional Information</a:t>
            </a:r>
          </a:p>
        </p:txBody>
      </p:sp>
      <p:sp>
        <p:nvSpPr>
          <p:cNvPr id="7" name="Content Placeholder 2"/>
          <p:cNvSpPr>
            <a:spLocks noGrp="1"/>
          </p:cNvSpPr>
          <p:nvPr>
            <p:ph idx="1"/>
          </p:nvPr>
        </p:nvSpPr>
        <p:spPr>
          <a:xfrm>
            <a:off x="152400" y="1143000"/>
            <a:ext cx="8763000" cy="4495799"/>
          </a:xfrm>
        </p:spPr>
        <p:txBody>
          <a:bodyPr>
            <a:normAutofit lnSpcReduction="10000"/>
          </a:bodyPr>
          <a:lstStyle/>
          <a:p>
            <a:pPr algn="ctr" eaLnBrk="1" hangingPunct="1">
              <a:lnSpc>
                <a:spcPct val="80000"/>
              </a:lnSpc>
              <a:buFontTx/>
              <a:buNone/>
            </a:pPr>
            <a:r>
              <a:rPr lang="en-US" sz="1600" b="1" dirty="0">
                <a:latin typeface="Garamond" pitchFamily="18" charset="0"/>
              </a:rPr>
              <a:t>IDOA PROCUREMENT LINKS AND NUMBERS</a:t>
            </a:r>
            <a:endParaRPr lang="en-US" sz="1600" b="1" dirty="0">
              <a:latin typeface="Garamond" pitchFamily="18" charset="0"/>
              <a:hlinkClick r:id="rId3"/>
            </a:endParaRPr>
          </a:p>
          <a:p>
            <a:pPr algn="ctr" eaLnBrk="1" hangingPunct="1">
              <a:lnSpc>
                <a:spcPct val="80000"/>
              </a:lnSpc>
              <a:buFontTx/>
              <a:buNone/>
            </a:pPr>
            <a:r>
              <a:rPr lang="en-US" sz="1600" b="1" dirty="0">
                <a:latin typeface="Garamond" pitchFamily="18" charset="0"/>
                <a:hlinkClick r:id="rId3"/>
              </a:rPr>
              <a:t>http://www.in.gov/idoa/2354.htm</a:t>
            </a:r>
            <a:endParaRPr lang="en-US" sz="1600" b="1" dirty="0">
              <a:latin typeface="Garamond" pitchFamily="18" charset="0"/>
            </a:endParaRPr>
          </a:p>
          <a:p>
            <a:pPr algn="ctr" eaLnBrk="1" hangingPunct="1">
              <a:lnSpc>
                <a:spcPct val="80000"/>
              </a:lnSpc>
              <a:buFontTx/>
              <a:buNone/>
            </a:pPr>
            <a:r>
              <a:rPr lang="en-US" sz="1600" b="1" dirty="0">
                <a:latin typeface="Garamond" pitchFamily="18" charset="0"/>
              </a:rPr>
              <a:t>1-877-77BUYIN (8946) For Vendor Registration Questions</a:t>
            </a:r>
            <a:endParaRPr lang="en-US" sz="1600" b="1" dirty="0">
              <a:latin typeface="Garamond" pitchFamily="18" charset="0"/>
              <a:hlinkClick r:id="rId4"/>
            </a:endParaRPr>
          </a:p>
          <a:p>
            <a:pPr algn="ctr" eaLnBrk="1" hangingPunct="1">
              <a:lnSpc>
                <a:spcPct val="80000"/>
              </a:lnSpc>
              <a:buFontTx/>
              <a:buNone/>
            </a:pPr>
            <a:r>
              <a:rPr lang="en-US" sz="1600" b="1" dirty="0">
                <a:latin typeface="Garamond" pitchFamily="18" charset="0"/>
                <a:hlinkClick r:id="rId4"/>
              </a:rPr>
              <a:t>http://www.in.gov/idoa/2464.htm</a:t>
            </a:r>
            <a:endParaRPr lang="en-US" sz="1600" b="1" dirty="0">
              <a:latin typeface="Garamond" pitchFamily="18" charset="0"/>
            </a:endParaRPr>
          </a:p>
          <a:p>
            <a:pPr algn="ctr" eaLnBrk="1" hangingPunct="1">
              <a:lnSpc>
                <a:spcPct val="80000"/>
              </a:lnSpc>
              <a:buFontTx/>
              <a:buNone/>
            </a:pPr>
            <a:r>
              <a:rPr lang="en-US" sz="1600" b="1" dirty="0">
                <a:latin typeface="Garamond" pitchFamily="18" charset="0"/>
              </a:rPr>
              <a:t>For Inquiries Regarding Substantial Indiana Economic Impact</a:t>
            </a:r>
          </a:p>
          <a:p>
            <a:pPr eaLnBrk="1" hangingPunct="1">
              <a:lnSpc>
                <a:spcPct val="80000"/>
              </a:lnSpc>
              <a:buFontTx/>
              <a:buAutoNum type="alphaUcPeriod"/>
            </a:pPr>
            <a:r>
              <a:rPr lang="en-US" sz="1600" b="1" dirty="0">
                <a:latin typeface="Garamond" pitchFamily="18" charset="0"/>
                <a:hlinkClick r:id="rId5"/>
              </a:rPr>
              <a:t>http://www.in.gov/idoa/2467.htm</a:t>
            </a:r>
            <a:endParaRPr lang="en-US" sz="1600" b="1" dirty="0">
              <a:latin typeface="Garamond" pitchFamily="18" charset="0"/>
            </a:endParaRPr>
          </a:p>
          <a:p>
            <a:pPr eaLnBrk="1" hangingPunct="1">
              <a:lnSpc>
                <a:spcPct val="80000"/>
              </a:lnSpc>
              <a:buFontTx/>
              <a:buNone/>
            </a:pPr>
            <a:r>
              <a:rPr lang="en-US" sz="1600" b="1" dirty="0">
                <a:latin typeface="Garamond" pitchFamily="18" charset="0"/>
              </a:rPr>
              <a:t>	Link to the developing “one stop shop” for vendor registry with IDOA and Secretary of State.</a:t>
            </a:r>
          </a:p>
          <a:p>
            <a:pPr eaLnBrk="1" hangingPunct="1">
              <a:lnSpc>
                <a:spcPct val="80000"/>
              </a:lnSpc>
              <a:buFontTx/>
              <a:buNone/>
            </a:pPr>
            <a:r>
              <a:rPr lang="en-US" sz="1600" b="1" dirty="0">
                <a:latin typeface="Garamond" pitchFamily="18" charset="0"/>
              </a:rPr>
              <a:t>B.	Secretary of State of Indiana:</a:t>
            </a:r>
          </a:p>
          <a:p>
            <a:pPr eaLnBrk="1" hangingPunct="1">
              <a:lnSpc>
                <a:spcPct val="80000"/>
              </a:lnSpc>
              <a:buFontTx/>
              <a:buNone/>
            </a:pPr>
            <a:r>
              <a:rPr lang="en-US" sz="1600" b="1" dirty="0">
                <a:latin typeface="Garamond" pitchFamily="18" charset="0"/>
              </a:rPr>
              <a:t>	Can be reached at (317) 232-6576 for registration assistance.  </a:t>
            </a:r>
            <a:r>
              <a:rPr lang="en-US" sz="1600" b="1" dirty="0">
                <a:latin typeface="Garamond" pitchFamily="18" charset="0"/>
                <a:hlinkClick r:id="rId6"/>
              </a:rPr>
              <a:t>www.in.gov/sos</a:t>
            </a:r>
            <a:endParaRPr lang="en-US" sz="1600" b="1" dirty="0">
              <a:latin typeface="Garamond" pitchFamily="18" charset="0"/>
            </a:endParaRPr>
          </a:p>
          <a:p>
            <a:pPr eaLnBrk="1" hangingPunct="1">
              <a:lnSpc>
                <a:spcPct val="80000"/>
              </a:lnSpc>
              <a:buFontTx/>
              <a:buNone/>
            </a:pPr>
            <a:r>
              <a:rPr lang="en-US" sz="1600" b="1" dirty="0">
                <a:latin typeface="Garamond" pitchFamily="18" charset="0"/>
              </a:rPr>
              <a:t>C.	See Vendor Handbook:</a:t>
            </a:r>
          </a:p>
          <a:p>
            <a:pPr eaLnBrk="1" hangingPunct="1">
              <a:lnSpc>
                <a:spcPct val="80000"/>
              </a:lnSpc>
              <a:buFontTx/>
              <a:buNone/>
            </a:pPr>
            <a:r>
              <a:rPr lang="en-US" sz="1600" b="1" dirty="0">
                <a:latin typeface="Garamond" pitchFamily="18" charset="0"/>
              </a:rPr>
              <a:t>	Online version available at </a:t>
            </a:r>
            <a:r>
              <a:rPr lang="en-US" sz="1600" b="1" dirty="0">
                <a:latin typeface="Garamond" pitchFamily="18" charset="0"/>
                <a:hlinkClick r:id="rId7"/>
              </a:rPr>
              <a:t>http://www.in.gov/idoa/files/vendor_handbook.doc</a:t>
            </a:r>
            <a:endParaRPr lang="en-US" sz="1600" b="1" dirty="0">
              <a:latin typeface="Garamond" pitchFamily="18" charset="0"/>
            </a:endParaRPr>
          </a:p>
          <a:p>
            <a:pPr eaLnBrk="1" hangingPunct="1">
              <a:lnSpc>
                <a:spcPct val="80000"/>
              </a:lnSpc>
              <a:buFontTx/>
              <a:buAutoNum type="alphaUcPeriod" startAt="4"/>
            </a:pPr>
            <a:r>
              <a:rPr lang="en-US" sz="1600" b="1" dirty="0">
                <a:latin typeface="Garamond" pitchFamily="18" charset="0"/>
              </a:rPr>
              <a:t>Minority and Women Owned Business Enterprises:</a:t>
            </a:r>
          </a:p>
          <a:p>
            <a:pPr eaLnBrk="1" hangingPunct="1">
              <a:lnSpc>
                <a:spcPct val="80000"/>
              </a:lnSpc>
              <a:buFontTx/>
              <a:buNone/>
            </a:pPr>
            <a:r>
              <a:rPr lang="en-US" sz="1600" b="1" dirty="0">
                <a:latin typeface="Garamond" pitchFamily="18" charset="0"/>
              </a:rPr>
              <a:t>	</a:t>
            </a:r>
            <a:r>
              <a:rPr lang="en-US" sz="1600" b="1" dirty="0">
                <a:latin typeface="Garamond" pitchFamily="18" charset="0"/>
                <a:hlinkClick r:id="rId8"/>
              </a:rPr>
              <a:t>http://www.in.gov/idoa/files/Certification_List(48).xls</a:t>
            </a:r>
            <a:r>
              <a:rPr lang="en-US" sz="1600" b="1" dirty="0">
                <a:latin typeface="Garamond" pitchFamily="18" charset="0"/>
              </a:rPr>
              <a:t> for table of IDOA certified MBEs and WBEs.  For more WBE’s information </a:t>
            </a:r>
            <a:r>
              <a:rPr lang="en-US" sz="1600" b="1" dirty="0">
                <a:latin typeface="Garamond" pitchFamily="18" charset="0"/>
                <a:hlinkClick r:id="rId9"/>
              </a:rPr>
              <a:t>http://www.in.gov/idoa/2352.htm</a:t>
            </a:r>
            <a:r>
              <a:rPr lang="en-US" sz="1600" b="1" dirty="0">
                <a:latin typeface="Garamond" pitchFamily="18" charset="0"/>
              </a:rPr>
              <a:t> </a:t>
            </a:r>
          </a:p>
          <a:p>
            <a:pPr eaLnBrk="1" hangingPunct="1">
              <a:lnSpc>
                <a:spcPct val="80000"/>
              </a:lnSpc>
              <a:buFontTx/>
              <a:buAutoNum type="alphaUcPeriod" startAt="5"/>
            </a:pPr>
            <a:r>
              <a:rPr lang="en-US" sz="1600" b="1" dirty="0">
                <a:latin typeface="Garamond" pitchFamily="18" charset="0"/>
              </a:rPr>
              <a:t>Veteran Owned Small Business Program:</a:t>
            </a:r>
          </a:p>
          <a:p>
            <a:pPr>
              <a:lnSpc>
                <a:spcPct val="80000"/>
              </a:lnSpc>
              <a:buNone/>
            </a:pPr>
            <a:r>
              <a:rPr lang="en-US" sz="1600" b="1" dirty="0">
                <a:latin typeface="Garamond" pitchFamily="18" charset="0"/>
              </a:rPr>
              <a:t>	</a:t>
            </a:r>
            <a:r>
              <a:rPr lang="en-US" sz="1600" b="1" dirty="0">
                <a:latin typeface="Garamond" pitchFamily="18" charset="0"/>
                <a:hlinkClick r:id="rId10"/>
              </a:rPr>
              <a:t>https://www.vip.vetbiz.gov/</a:t>
            </a:r>
            <a:r>
              <a:rPr lang="en-US" sz="1600" b="1" dirty="0">
                <a:latin typeface="Garamond" pitchFamily="18" charset="0"/>
              </a:rPr>
              <a:t> for a search of certified IVOSB’s. For more IVOSB’s information </a:t>
            </a:r>
            <a:r>
              <a:rPr lang="en-US" sz="1600" b="1" dirty="0">
                <a:latin typeface="Garamond" pitchFamily="18" charset="0"/>
                <a:hlinkClick r:id="rId11"/>
              </a:rPr>
              <a:t>http://www.in.gov/idoa/2862.htm</a:t>
            </a:r>
            <a:endParaRPr lang="en-US" sz="1600" b="1" dirty="0">
              <a:latin typeface="Garamond" pitchFamily="18" charset="0"/>
            </a:endParaRPr>
          </a:p>
          <a:p>
            <a:pPr eaLnBrk="1" hangingPunct="1">
              <a:lnSpc>
                <a:spcPct val="80000"/>
              </a:lnSpc>
              <a:buFontTx/>
              <a:buNone/>
            </a:pPr>
            <a:r>
              <a:rPr lang="en-US" sz="1600" b="1" dirty="0">
                <a:latin typeface="Garamond" pitchFamily="18" charset="0"/>
              </a:rPr>
              <a:t>F.	RFP posting and updates:</a:t>
            </a:r>
          </a:p>
          <a:p>
            <a:pPr eaLnBrk="1" hangingPunct="1">
              <a:lnSpc>
                <a:spcPct val="80000"/>
              </a:lnSpc>
              <a:buFontTx/>
              <a:buNone/>
            </a:pPr>
            <a:r>
              <a:rPr lang="en-US" sz="1600" b="1" dirty="0">
                <a:latin typeface="Garamond" pitchFamily="18" charset="0"/>
              </a:rPr>
              <a:t>	Go to </a:t>
            </a:r>
            <a:r>
              <a:rPr lang="en-US" sz="1600" b="1" dirty="0">
                <a:latin typeface="Garamond" pitchFamily="18" charset="0"/>
                <a:hlinkClick r:id="rId12"/>
              </a:rPr>
              <a:t>http://www.in.gov/idoa/2354.htm</a:t>
            </a:r>
            <a:r>
              <a:rPr lang="en-US" sz="1600" b="1" dirty="0">
                <a:latin typeface="Garamond" pitchFamily="18" charset="0"/>
              </a:rPr>
              <a:t> (select “State of Indiana Opportunities” link) </a:t>
            </a:r>
          </a:p>
          <a:p>
            <a:pPr eaLnBrk="1" hangingPunct="1">
              <a:lnSpc>
                <a:spcPct val="80000"/>
              </a:lnSpc>
              <a:spcBef>
                <a:spcPts val="0"/>
              </a:spcBef>
              <a:buFontTx/>
              <a:buNone/>
            </a:pPr>
            <a:r>
              <a:rPr lang="en-US" sz="1600" b="1" dirty="0">
                <a:latin typeface="Garamond" pitchFamily="18" charset="0"/>
              </a:rPr>
              <a:t>	Drag through table until you find desired RFP/RFI number on left-hand side and click the link.</a:t>
            </a:r>
          </a:p>
        </p:txBody>
      </p:sp>
      <p:sp>
        <p:nvSpPr>
          <p:cNvPr id="3" name="Slide Number Placeholder 2">
            <a:extLst>
              <a:ext uri="{FF2B5EF4-FFF2-40B4-BE49-F238E27FC236}">
                <a16:creationId xmlns:a16="http://schemas.microsoft.com/office/drawing/2014/main" xmlns="" id="{A7DECD48-46F0-43F3-997A-AC819B9A9C19}"/>
              </a:ext>
            </a:extLst>
          </p:cNvPr>
          <p:cNvSpPr>
            <a:spLocks noGrp="1"/>
          </p:cNvSpPr>
          <p:nvPr>
            <p:ph type="sldNum" sz="quarter" idx="12"/>
          </p:nvPr>
        </p:nvSpPr>
        <p:spPr/>
        <p:txBody>
          <a:bodyPr/>
          <a:lstStyle/>
          <a:p>
            <a:fld id="{97FBE726-DBFE-42C8-9E3A-ACED5DC5B2D0}" type="slidenum">
              <a:rPr lang="en-US" smtClean="0"/>
              <a:pPr/>
              <a:t>33</a:t>
            </a:fld>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3"/>
          <p:cNvSpPr txBox="1">
            <a:spLocks noChangeArrowheads="1"/>
          </p:cNvSpPr>
          <p:nvPr/>
        </p:nvSpPr>
        <p:spPr>
          <a:xfrm>
            <a:off x="381000" y="2057400"/>
            <a:ext cx="8229600" cy="1066801"/>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en-US" sz="5400" b="1" i="0" u="none" strike="noStrike" kern="1200" cap="none" spc="0" normalizeH="0" baseline="0" noProof="0" dirty="0">
                <a:ln>
                  <a:noFill/>
                </a:ln>
                <a:solidFill>
                  <a:schemeClr val="tx1"/>
                </a:solidFill>
                <a:effectLst/>
                <a:uLnTx/>
                <a:uFillTx/>
                <a:latin typeface="Garamond" pitchFamily="18" charset="0"/>
              </a:rPr>
              <a:t>Questions</a:t>
            </a:r>
          </a:p>
        </p:txBody>
      </p:sp>
      <p:sp>
        <p:nvSpPr>
          <p:cNvPr id="7" name="TextBox 6"/>
          <p:cNvSpPr txBox="1"/>
          <p:nvPr/>
        </p:nvSpPr>
        <p:spPr>
          <a:xfrm>
            <a:off x="914400" y="3962400"/>
            <a:ext cx="7315200" cy="1292662"/>
          </a:xfrm>
          <a:prstGeom prst="rect">
            <a:avLst/>
          </a:prstGeom>
          <a:noFill/>
        </p:spPr>
        <p:txBody>
          <a:bodyPr wrap="square" rtlCol="0">
            <a:spAutoFit/>
          </a:bodyPr>
          <a:lstStyle/>
          <a:p>
            <a:pPr marL="0" lvl="2"/>
            <a:r>
              <a:rPr lang="en-US" sz="2000" dirty="0">
                <a:latin typeface="Garamond" pitchFamily="18" charset="0"/>
              </a:rPr>
              <a:t>Any verbal response is not considered binding; respondents are encouraged to submit any question formally in writing if it affects the proposal that will be submitted to the state.</a:t>
            </a:r>
          </a:p>
          <a:p>
            <a:pPr algn="just"/>
            <a:endParaRPr lang="en-US" dirty="0">
              <a:latin typeface="Garamond" pitchFamily="18" charset="0"/>
            </a:endParaRPr>
          </a:p>
        </p:txBody>
      </p:sp>
      <p:sp>
        <p:nvSpPr>
          <p:cNvPr id="3" name="Slide Number Placeholder 2">
            <a:extLst>
              <a:ext uri="{FF2B5EF4-FFF2-40B4-BE49-F238E27FC236}">
                <a16:creationId xmlns:a16="http://schemas.microsoft.com/office/drawing/2014/main" xmlns="" id="{B4E0FEE8-2FFA-473E-A903-F08C87ACF440}"/>
              </a:ext>
            </a:extLst>
          </p:cNvPr>
          <p:cNvSpPr>
            <a:spLocks noGrp="1"/>
          </p:cNvSpPr>
          <p:nvPr>
            <p:ph type="sldNum" sz="quarter" idx="12"/>
          </p:nvPr>
        </p:nvSpPr>
        <p:spPr/>
        <p:txBody>
          <a:bodyPr/>
          <a:lstStyle/>
          <a:p>
            <a:fld id="{97FBE726-DBFE-42C8-9E3A-ACED5DC5B2D0}" type="slidenum">
              <a:rPr lang="en-US" smtClean="0"/>
              <a:pPr/>
              <a:t>34</a:t>
            </a:fld>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3"/>
          <p:cNvSpPr txBox="1">
            <a:spLocks noChangeArrowheads="1"/>
          </p:cNvSpPr>
          <p:nvPr/>
        </p:nvSpPr>
        <p:spPr>
          <a:xfrm>
            <a:off x="457200" y="1066800"/>
            <a:ext cx="8229600" cy="4830763"/>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kumimoji="0" lang="en-US" sz="3200" b="0" i="0" u="none" strike="noStrike" kern="1200" cap="none" spc="0" normalizeH="0" baseline="0" noProof="0" dirty="0">
              <a:ln>
                <a:noFill/>
              </a:ln>
              <a:solidFill>
                <a:schemeClr val="tx1"/>
              </a:solidFill>
              <a:effectLst/>
              <a:uLnTx/>
              <a:uFillTx/>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kumimoji="0" lang="en-US" sz="3200" b="0" i="0" u="none" strike="noStrike" kern="1200" cap="none" spc="0" normalizeH="0" baseline="0" noProof="0" dirty="0">
              <a:ln>
                <a:noFill/>
              </a:ln>
              <a:solidFill>
                <a:schemeClr val="tx1"/>
              </a:solidFill>
              <a:effectLst/>
              <a:uLnTx/>
              <a:uFillTx/>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en-US" sz="6000" b="1" i="0" u="none" strike="noStrike" kern="1200" cap="none" spc="0" normalizeH="0" baseline="0" noProof="0" dirty="0">
                <a:ln>
                  <a:noFill/>
                </a:ln>
                <a:solidFill>
                  <a:schemeClr val="tx1"/>
                </a:solidFill>
                <a:effectLst/>
                <a:uLnTx/>
                <a:uFillTx/>
                <a:latin typeface="Garamond" pitchFamily="18" charset="0"/>
              </a:rPr>
              <a:t>Thank You</a:t>
            </a:r>
          </a:p>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kumimoji="0" lang="en-US" sz="2800" b="1" i="0" u="none" strike="noStrike" kern="1200" cap="none" spc="0" normalizeH="0" baseline="0" noProof="0" dirty="0">
              <a:ln>
                <a:noFill/>
              </a:ln>
              <a:solidFill>
                <a:schemeClr val="tx1"/>
              </a:solidFill>
              <a:effectLst/>
              <a:uLnTx/>
              <a:uFillTx/>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lang="en-US" sz="2800" b="1" dirty="0">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effectLst/>
                <a:uLnTx/>
                <a:uFillTx/>
                <a:latin typeface="Garamond" pitchFamily="18" charset="0"/>
              </a:rPr>
              <a:t>Teresa Deaton-Reese</a:t>
            </a:r>
          </a:p>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en-US" sz="2400" b="1" i="0" u="none" strike="noStrike" kern="1200" cap="none" spc="0" normalizeH="0" baseline="0" noProof="0" dirty="0">
                <a:ln>
                  <a:noFill/>
                </a:ln>
                <a:effectLst/>
                <a:uLnTx/>
                <a:uFillTx/>
                <a:latin typeface="Garamond" pitchFamily="18" charset="0"/>
              </a:rPr>
              <a:t>tdeaton@idoa.IN.gov</a:t>
            </a:r>
          </a:p>
        </p:txBody>
      </p:sp>
      <p:sp>
        <p:nvSpPr>
          <p:cNvPr id="3" name="Slide Number Placeholder 2">
            <a:extLst>
              <a:ext uri="{FF2B5EF4-FFF2-40B4-BE49-F238E27FC236}">
                <a16:creationId xmlns:a16="http://schemas.microsoft.com/office/drawing/2014/main" xmlns="" id="{908B2365-BEAA-4179-A40D-2BD5C8B84434}"/>
              </a:ext>
            </a:extLst>
          </p:cNvPr>
          <p:cNvSpPr>
            <a:spLocks noGrp="1"/>
          </p:cNvSpPr>
          <p:nvPr>
            <p:ph type="sldNum" sz="quarter" idx="12"/>
          </p:nvPr>
        </p:nvSpPr>
        <p:spPr/>
        <p:txBody>
          <a:bodyPr/>
          <a:lstStyle/>
          <a:p>
            <a:fld id="{97FBE726-DBFE-42C8-9E3A-ACED5DC5B2D0}" type="slidenum">
              <a:rPr lang="en-US" smtClean="0"/>
              <a:pPr/>
              <a:t>35</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14" name="Rectangle 3"/>
          <p:cNvSpPr>
            <a:spLocks noGrp="1" noChangeArrowheads="1"/>
          </p:cNvSpPr>
          <p:nvPr>
            <p:ph idx="1"/>
          </p:nvPr>
        </p:nvSpPr>
        <p:spPr>
          <a:xfrm>
            <a:off x="457200" y="1190812"/>
            <a:ext cx="8229600" cy="4525963"/>
          </a:xfrm>
        </p:spPr>
        <p:txBody>
          <a:bodyPr>
            <a:noAutofit/>
          </a:bodyPr>
          <a:lstStyle/>
          <a:p>
            <a:r>
              <a:rPr lang="en-US" sz="2400" dirty="0">
                <a:latin typeface="Garamond" panose="02020404030301010803" pitchFamily="18" charset="0"/>
              </a:rPr>
              <a:t>The FSSA Division of Family Resources (DFR) and ISDH are seeking Contractor(s) to implement EBT system(s) and provide EBT card issuance and processing services for the Supplemental Nutrition Assistance Program (SNAP), Temporary Assistance for Needy Families (TANF) program, and the Special Supplemental Nutrition Program for Women, Infants, and Children (WIC). </a:t>
            </a:r>
          </a:p>
          <a:p>
            <a:r>
              <a:rPr lang="en-US" sz="2400" dirty="0">
                <a:latin typeface="Garamond" panose="02020404030301010803" pitchFamily="18" charset="0"/>
              </a:rPr>
              <a:t>The FSSA Office of Early Childhood Education and Out-of-School Learning (OECOSL) requires time and attendance (T&amp;A) capturing and processing for the Central Reimbursement Office (CRO) for the Child Care Development Fund (CCDF) voucher and Pre-K programs.</a:t>
            </a:r>
          </a:p>
        </p:txBody>
      </p:sp>
      <p:sp>
        <p:nvSpPr>
          <p:cNvPr id="6" name="Rectangle 2"/>
          <p:cNvSpPr>
            <a:spLocks noGrp="1" noChangeArrowheads="1"/>
          </p:cNvSpPr>
          <p:nvPr>
            <p:ph type="title"/>
          </p:nvPr>
        </p:nvSpPr>
        <p:spPr/>
        <p:txBody>
          <a:bodyPr/>
          <a:lstStyle/>
          <a:p>
            <a:pPr eaLnBrk="1" hangingPunct="1"/>
            <a:r>
              <a:rPr lang="en-US" b="1" dirty="0">
                <a:latin typeface="Garamond" pitchFamily="18" charset="0"/>
              </a:rPr>
              <a:t>Purpose of the RFP</a:t>
            </a:r>
          </a:p>
        </p:txBody>
      </p:sp>
      <p:sp>
        <p:nvSpPr>
          <p:cNvPr id="3" name="Slide Number Placeholder 2">
            <a:extLst>
              <a:ext uri="{FF2B5EF4-FFF2-40B4-BE49-F238E27FC236}">
                <a16:creationId xmlns:a16="http://schemas.microsoft.com/office/drawing/2014/main" xmlns="" id="{F3256E72-6BD7-472E-BE8D-A7DCD01202B0}"/>
              </a:ext>
            </a:extLst>
          </p:cNvPr>
          <p:cNvSpPr>
            <a:spLocks noGrp="1"/>
          </p:cNvSpPr>
          <p:nvPr>
            <p:ph type="sldNum" sz="quarter" idx="12"/>
          </p:nvPr>
        </p:nvSpPr>
        <p:spPr/>
        <p:txBody>
          <a:bodyPr/>
          <a:lstStyle/>
          <a:p>
            <a:fld id="{97FBE726-DBFE-42C8-9E3A-ACED5DC5B2D0}" type="slidenum">
              <a:rPr lang="en-US" smtClean="0"/>
              <a:pPr/>
              <a:t>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Title 1"/>
          <p:cNvSpPr>
            <a:spLocks noGrp="1"/>
          </p:cNvSpPr>
          <p:nvPr>
            <p:ph type="title"/>
          </p:nvPr>
        </p:nvSpPr>
        <p:spPr/>
        <p:txBody>
          <a:bodyPr/>
          <a:lstStyle/>
          <a:p>
            <a:r>
              <a:rPr lang="en-US" b="1" dirty="0">
                <a:latin typeface="Garamond" pitchFamily="18" charset="0"/>
              </a:rPr>
              <a:t>Term of the Contract</a:t>
            </a:r>
            <a:endParaRPr lang="en-US" dirty="0">
              <a:latin typeface="Garamond" pitchFamily="18" charset="0"/>
            </a:endParaRPr>
          </a:p>
        </p:txBody>
      </p:sp>
      <p:sp>
        <p:nvSpPr>
          <p:cNvPr id="7" name="Rectangle 3"/>
          <p:cNvSpPr>
            <a:spLocks noGrp="1" noChangeArrowheads="1"/>
          </p:cNvSpPr>
          <p:nvPr>
            <p:ph idx="1"/>
          </p:nvPr>
        </p:nvSpPr>
        <p:spPr bwMode="auto">
          <a:xfrm>
            <a:off x="457200" y="1600200"/>
            <a:ext cx="8229600" cy="3330142"/>
          </a:xfrm>
          <a:prstGeom prst="rect">
            <a:avLst/>
          </a:prstGeom>
          <a:noFill/>
          <a:ln w="9525">
            <a:noFill/>
            <a:miter lim="800000"/>
            <a:headEnd/>
            <a:tailEnd/>
          </a:ln>
        </p:spPr>
        <p:txBody>
          <a:bodyPr>
            <a:spAutoFit/>
          </a:bodyPr>
          <a:lstStyle/>
          <a:p>
            <a:r>
              <a:rPr lang="en-US" sz="2800" dirty="0">
                <a:latin typeface="Garamond" pitchFamily="18" charset="0"/>
              </a:rPr>
              <a:t>Contract Term</a:t>
            </a:r>
          </a:p>
          <a:p>
            <a:pPr lvl="1"/>
            <a:r>
              <a:rPr lang="en-US" sz="2400" dirty="0">
                <a:latin typeface="Garamond" pitchFamily="18" charset="0"/>
              </a:rPr>
              <a:t>The term of the contract shall be for a period of four (4) years. There may be three (3) one-year renewals for a total of seven (7) years at the State’s option.</a:t>
            </a:r>
          </a:p>
          <a:p>
            <a:pPr lvl="1"/>
            <a:r>
              <a:rPr lang="en-US" sz="2400" dirty="0">
                <a:latin typeface="Garamond" pitchFamily="18" charset="0"/>
              </a:rPr>
              <a:t>Year One of the contract shall be devoted to transition/implementation activities, and Year Two through Year Four shall be devoted to operations. </a:t>
            </a:r>
          </a:p>
          <a:p>
            <a:pPr marL="457200" lvl="1" indent="0">
              <a:buNone/>
            </a:pPr>
            <a:endParaRPr lang="en-US" sz="2400" dirty="0">
              <a:latin typeface="Garamond" pitchFamily="18" charset="0"/>
            </a:endParaRPr>
          </a:p>
        </p:txBody>
      </p:sp>
      <p:sp>
        <p:nvSpPr>
          <p:cNvPr id="3" name="Slide Number Placeholder 2">
            <a:extLst>
              <a:ext uri="{FF2B5EF4-FFF2-40B4-BE49-F238E27FC236}">
                <a16:creationId xmlns:a16="http://schemas.microsoft.com/office/drawing/2014/main" xmlns="" id="{961D3442-170D-4D0D-9432-73C601C94D9C}"/>
              </a:ext>
            </a:extLst>
          </p:cNvPr>
          <p:cNvSpPr>
            <a:spLocks noGrp="1"/>
          </p:cNvSpPr>
          <p:nvPr>
            <p:ph type="sldNum" sz="quarter" idx="12"/>
          </p:nvPr>
        </p:nvSpPr>
        <p:spPr/>
        <p:txBody>
          <a:bodyPr/>
          <a:lstStyle/>
          <a:p>
            <a:fld id="{97FBE726-DBFE-42C8-9E3A-ACED5DC5B2D0}" type="slidenum">
              <a:rPr lang="en-US" smtClean="0"/>
              <a:pPr/>
              <a:t>5</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846170489"/>
              </p:ext>
            </p:extLst>
          </p:nvPr>
        </p:nvGraphicFramePr>
        <p:xfrm>
          <a:off x="228600" y="946959"/>
          <a:ext cx="8686800" cy="4387041"/>
        </p:xfrm>
        <a:graphic>
          <a:graphicData uri="http://schemas.openxmlformats.org/drawingml/2006/table">
            <a:tbl>
              <a:tblPr/>
              <a:tblGrid>
                <a:gridCol w="4419600">
                  <a:extLst>
                    <a:ext uri="{9D8B030D-6E8A-4147-A177-3AD203B41FA5}">
                      <a16:colId xmlns:a16="http://schemas.microsoft.com/office/drawing/2014/main" xmlns="" val="20000"/>
                    </a:ext>
                  </a:extLst>
                </a:gridCol>
                <a:gridCol w="4267200">
                  <a:extLst>
                    <a:ext uri="{9D8B030D-6E8A-4147-A177-3AD203B41FA5}">
                      <a16:colId xmlns:a16="http://schemas.microsoft.com/office/drawing/2014/main" xmlns="" val="557939318"/>
                    </a:ext>
                  </a:extLst>
                </a:gridCol>
              </a:tblGrid>
              <a:tr h="311727">
                <a:tc>
                  <a:txBody>
                    <a:bodyPr/>
                    <a:lstStyle/>
                    <a:p>
                      <a:pPr marL="0" marR="0" algn="ctr">
                        <a:spcBef>
                          <a:spcPts val="0"/>
                        </a:spcBef>
                        <a:spcAft>
                          <a:spcPts val="0"/>
                        </a:spcAft>
                      </a:pPr>
                      <a:r>
                        <a:rPr lang="en-US" sz="1600" b="1" dirty="0">
                          <a:latin typeface="Garamond" panose="02020404030301010803" pitchFamily="18" charset="0"/>
                          <a:ea typeface="Times New Roman"/>
                          <a:cs typeface="Times New Roman"/>
                        </a:rPr>
                        <a:t>Activity</a:t>
                      </a:r>
                      <a:endParaRPr lang="en-US" sz="1600" dirty="0">
                        <a:latin typeface="Garamond" panose="02020404030301010803" pitchFamily="18" charset="0"/>
                        <a:ea typeface="Times New Roman"/>
                        <a:cs typeface="Times New Roman"/>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1600" b="1" dirty="0">
                          <a:latin typeface="Garamond" panose="02020404030301010803" pitchFamily="18" charset="0"/>
                          <a:ea typeface="Times New Roman"/>
                          <a:cs typeface="Times New Roman"/>
                        </a:rPr>
                        <a:t>Date</a:t>
                      </a:r>
                      <a:endParaRPr lang="en-US" sz="1600" dirty="0">
                        <a:latin typeface="Garamond" panose="02020404030301010803" pitchFamily="18" charset="0"/>
                        <a:ea typeface="Times New Roman"/>
                        <a:cs typeface="Times New Roman"/>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xmlns="" val="10000"/>
                  </a:ext>
                </a:extLst>
              </a:tr>
              <a:tr h="311727">
                <a:tc>
                  <a:txBody>
                    <a:bodyPr/>
                    <a:lstStyle/>
                    <a:p>
                      <a:pPr marL="0" marR="0" algn="l">
                        <a:spcBef>
                          <a:spcPts val="0"/>
                        </a:spcBef>
                        <a:spcAft>
                          <a:spcPts val="0"/>
                        </a:spcAft>
                      </a:pPr>
                      <a:r>
                        <a:rPr lang="en-US" sz="1600" spc="-10" dirty="0">
                          <a:effectLst/>
                          <a:latin typeface="Garamond" panose="02020404030301010803" pitchFamily="18" charset="0"/>
                          <a:ea typeface="Times New Roman" panose="02020603050405020304" pitchFamily="18" charset="0"/>
                          <a:cs typeface="Calibri" panose="020F0502020204030204" pitchFamily="34" charset="0"/>
                        </a:rPr>
                        <a:t>Issue of RFP</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kern="1200" spc="-10" dirty="0">
                          <a:solidFill>
                            <a:schemeClr val="tx1"/>
                          </a:solidFill>
                          <a:effectLst/>
                          <a:latin typeface="Garamond" panose="02020404030301010803" pitchFamily="18" charset="0"/>
                          <a:ea typeface="Times New Roman" panose="02020603050405020304" pitchFamily="18" charset="0"/>
                          <a:cs typeface="Calibri" panose="020F0502020204030204" pitchFamily="34" charset="0"/>
                        </a:rPr>
                        <a:t>February 14, 2019 </a:t>
                      </a: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311727">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Pre-Proposal Conference</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kern="1200" spc="-10" dirty="0">
                          <a:solidFill>
                            <a:schemeClr val="tx1"/>
                          </a:solidFill>
                          <a:effectLst/>
                          <a:latin typeface="Garamond" panose="02020404030301010803" pitchFamily="18" charset="0"/>
                          <a:ea typeface="Times New Roman" panose="02020603050405020304" pitchFamily="18" charset="0"/>
                          <a:cs typeface="Calibri" panose="020F0502020204030204" pitchFamily="34" charset="0"/>
                        </a:rPr>
                        <a:t>February 26, 2019</a:t>
                      </a: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363681">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Deadline to Submit Written Questions</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kern="1200" spc="-10" dirty="0">
                          <a:solidFill>
                            <a:schemeClr val="tx1"/>
                          </a:solidFill>
                          <a:effectLst/>
                          <a:latin typeface="Garamond" panose="02020404030301010803" pitchFamily="18" charset="0"/>
                          <a:ea typeface="Times New Roman" panose="02020603050405020304" pitchFamily="18" charset="0"/>
                          <a:cs typeface="Calibri" panose="020F0502020204030204" pitchFamily="34" charset="0"/>
                        </a:rPr>
                        <a:t>March 1, 2019, 3:00 pm ET</a:t>
                      </a: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3048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effectLst/>
                          <a:latin typeface="Garamond" panose="02020404030301010803" pitchFamily="18" charset="0"/>
                          <a:ea typeface="Times New Roman" panose="02020603050405020304" pitchFamily="18" charset="0"/>
                          <a:cs typeface="Calibri" panose="020F0502020204030204" pitchFamily="34" charset="0"/>
                        </a:rPr>
                        <a:t>Intent to Respond Deadline</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kern="1200" spc="-10" dirty="0">
                          <a:solidFill>
                            <a:schemeClr val="tx1"/>
                          </a:solidFill>
                          <a:effectLst/>
                          <a:latin typeface="Garamond" panose="02020404030301010803" pitchFamily="18" charset="0"/>
                          <a:ea typeface="Times New Roman" panose="02020603050405020304" pitchFamily="18" charset="0"/>
                          <a:cs typeface="Calibri" panose="020F0502020204030204" pitchFamily="34" charset="0"/>
                        </a:rPr>
                        <a:t>March 1, 2019, 3:00 pm ET</a:t>
                      </a: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4"/>
                  </a:ext>
                </a:extLst>
              </a:tr>
              <a:tr h="31172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effectLst/>
                          <a:latin typeface="Garamond" panose="02020404030301010803" pitchFamily="18" charset="0"/>
                          <a:ea typeface="Times New Roman" panose="02020603050405020304" pitchFamily="18" charset="0"/>
                          <a:cs typeface="Calibri" panose="020F0502020204030204" pitchFamily="34" charset="0"/>
                        </a:rPr>
                        <a:t>Response to Written Questions/RFP Amendments</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kern="1200" spc="-10" dirty="0">
                          <a:solidFill>
                            <a:schemeClr val="tx1"/>
                          </a:solidFill>
                          <a:effectLst/>
                          <a:latin typeface="Garamond" panose="02020404030301010803" pitchFamily="18" charset="0"/>
                          <a:ea typeface="Times New Roman" panose="02020603050405020304" pitchFamily="18" charset="0"/>
                          <a:cs typeface="Calibri" panose="020F0502020204030204" pitchFamily="34" charset="0"/>
                        </a:rPr>
                        <a:t>March 15, 2019</a:t>
                      </a: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5"/>
                  </a:ext>
                </a:extLst>
              </a:tr>
              <a:tr h="145473">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Submission of Proposals</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1600" kern="1200" spc="-10" dirty="0">
                          <a:solidFill>
                            <a:schemeClr val="tx1"/>
                          </a:solidFill>
                          <a:effectLst/>
                          <a:latin typeface="Garamond" panose="02020404030301010803" pitchFamily="18" charset="0"/>
                          <a:ea typeface="Times New Roman" panose="02020603050405020304" pitchFamily="18" charset="0"/>
                          <a:cs typeface="Calibri" panose="020F0502020204030204" pitchFamily="34" charset="0"/>
                        </a:rPr>
                        <a:t>May 2, 2019</a:t>
                      </a: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612852219"/>
                  </a:ext>
                </a:extLst>
              </a:tr>
              <a:tr h="138546">
                <a:tc gridSpan="2">
                  <a:txBody>
                    <a:bodyPr/>
                    <a:lstStyle/>
                    <a:p>
                      <a:pPr marL="0" marR="0" algn="ctr">
                        <a:spcBef>
                          <a:spcPts val="0"/>
                        </a:spcBef>
                        <a:spcAft>
                          <a:spcPts val="0"/>
                        </a:spcAft>
                      </a:pPr>
                      <a:r>
                        <a:rPr lang="en-US" sz="1600" b="1" i="1" dirty="0">
                          <a:latin typeface="Garamond" panose="02020404030301010803" pitchFamily="18" charset="0"/>
                          <a:ea typeface="Times New Roman"/>
                          <a:cs typeface="Times New Roman"/>
                        </a:rPr>
                        <a:t>The dates for the following activities are target dates only.</a:t>
                      </a:r>
                      <a:endParaRPr lang="en-US" sz="1600" dirty="0">
                        <a:latin typeface="Garamond" panose="02020404030301010803" pitchFamily="18" charset="0"/>
                        <a:ea typeface="Times New Roman"/>
                        <a:cs typeface="Times New Roman"/>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hMerge="1">
                  <a:txBody>
                    <a:bodyPr/>
                    <a:lstStyle/>
                    <a:p>
                      <a:endParaRPr lang="en-US"/>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xmlns="" val="10006"/>
                  </a:ext>
                </a:extLst>
              </a:tr>
              <a:tr h="311727">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Proposal Evaluation</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defTabSz="914400" rtl="0" eaLnBrk="1" latinLnBrk="0" hangingPunct="1">
                        <a:spcBef>
                          <a:spcPts val="0"/>
                        </a:spcBef>
                        <a:spcAft>
                          <a:spcPts val="0"/>
                        </a:spcAft>
                      </a:pPr>
                      <a:r>
                        <a:rPr lang="en-US" sz="1600" kern="1200" spc="-10" dirty="0">
                          <a:solidFill>
                            <a:schemeClr val="tx1"/>
                          </a:solidFill>
                          <a:effectLst/>
                          <a:latin typeface="Garamond" panose="02020404030301010803" pitchFamily="18" charset="0"/>
                          <a:ea typeface="Times New Roman" panose="02020603050405020304" pitchFamily="18" charset="0"/>
                          <a:cs typeface="Calibri" panose="020F0502020204030204" pitchFamily="34" charset="0"/>
                        </a:rPr>
                        <a:t>May 3 to June 14, 2019</a:t>
                      </a:r>
                    </a:p>
                  </a:txBody>
                  <a:tcPr marL="45720" marR="4572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7"/>
                  </a:ext>
                </a:extLst>
              </a:tr>
              <a:tr h="297874">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Proposal Discussions/Clarifications (if necessary)</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defTabSz="914400" rtl="0" eaLnBrk="1" latinLnBrk="0" hangingPunct="1">
                        <a:spcBef>
                          <a:spcPts val="0"/>
                        </a:spcBef>
                        <a:spcAft>
                          <a:spcPts val="0"/>
                        </a:spcAft>
                      </a:pPr>
                      <a:r>
                        <a:rPr lang="en-US" sz="1600" kern="1200" spc="-10" dirty="0">
                          <a:solidFill>
                            <a:schemeClr val="tx1"/>
                          </a:solidFill>
                          <a:effectLst/>
                          <a:latin typeface="Garamond" panose="02020404030301010803" pitchFamily="18" charset="0"/>
                          <a:ea typeface="Times New Roman" panose="02020603050405020304" pitchFamily="18" charset="0"/>
                          <a:cs typeface="Calibri" panose="020F0502020204030204" pitchFamily="34" charset="0"/>
                        </a:rPr>
                        <a:t>May 3 to June 14, 2019</a:t>
                      </a:r>
                    </a:p>
                  </a:txBody>
                  <a:tcPr marL="45720" marR="4572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8"/>
                  </a:ext>
                </a:extLst>
              </a:tr>
              <a:tr h="311727">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Oral Presentations (if necessary)</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defTabSz="914400" rtl="0" eaLnBrk="1" latinLnBrk="0" hangingPunct="1">
                        <a:spcBef>
                          <a:spcPts val="0"/>
                        </a:spcBef>
                        <a:spcAft>
                          <a:spcPts val="0"/>
                        </a:spcAft>
                      </a:pPr>
                      <a:r>
                        <a:rPr lang="en-US" sz="1600" kern="1200" spc="-10" dirty="0">
                          <a:solidFill>
                            <a:schemeClr val="tx1"/>
                          </a:solidFill>
                          <a:effectLst/>
                          <a:latin typeface="Garamond" panose="02020404030301010803" pitchFamily="18" charset="0"/>
                          <a:ea typeface="Times New Roman" panose="02020603050405020304" pitchFamily="18" charset="0"/>
                          <a:cs typeface="Calibri" panose="020F0502020204030204" pitchFamily="34" charset="0"/>
                        </a:rPr>
                        <a:t> June 4 to June 6, 2019</a:t>
                      </a:r>
                    </a:p>
                  </a:txBody>
                  <a:tcPr marL="45720" marR="4572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9"/>
                  </a:ext>
                </a:extLst>
              </a:tr>
              <a:tr h="311727">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Best and Final Offers (if necessary)</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defTabSz="914400" rtl="0" eaLnBrk="1" latinLnBrk="0" hangingPunct="1">
                        <a:spcBef>
                          <a:spcPts val="0"/>
                        </a:spcBef>
                        <a:spcAft>
                          <a:spcPts val="0"/>
                        </a:spcAft>
                      </a:pPr>
                      <a:r>
                        <a:rPr lang="en-US" sz="1600" kern="1200" spc="-10" dirty="0">
                          <a:solidFill>
                            <a:schemeClr val="tx1"/>
                          </a:solidFill>
                          <a:effectLst/>
                          <a:latin typeface="Garamond" panose="02020404030301010803" pitchFamily="18" charset="0"/>
                          <a:ea typeface="Times New Roman" panose="02020603050405020304" pitchFamily="18" charset="0"/>
                          <a:cs typeface="Calibri" panose="020F0502020204030204" pitchFamily="34" charset="0"/>
                        </a:rPr>
                        <a:t> June 7 to June 14, 2019</a:t>
                      </a:r>
                    </a:p>
                  </a:txBody>
                  <a:tcPr marL="45720" marR="4572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0"/>
                  </a:ext>
                </a:extLst>
              </a:tr>
              <a:tr h="311727">
                <a:tc>
                  <a:txBody>
                    <a:bodyPr/>
                    <a:lstStyle/>
                    <a:p>
                      <a:pPr marL="0" marR="0" algn="l">
                        <a:spcBef>
                          <a:spcPts val="0"/>
                        </a:spcBef>
                        <a:spcAft>
                          <a:spcPts val="0"/>
                        </a:spcAft>
                      </a:pPr>
                      <a:r>
                        <a:rPr lang="en-US" sz="1600" dirty="0">
                          <a:effectLst/>
                          <a:latin typeface="Garamond" panose="02020404030301010803" pitchFamily="18" charset="0"/>
                          <a:ea typeface="Times New Roman" panose="02020603050405020304" pitchFamily="18" charset="0"/>
                          <a:cs typeface="Calibri" panose="020F0502020204030204" pitchFamily="34" charset="0"/>
                        </a:rPr>
                        <a:t>RFP Award Recommendation</a:t>
                      </a:r>
                      <a:endParaRPr lang="en-US" sz="16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45720" marR="457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defTabSz="914400" rtl="0" eaLnBrk="1" latinLnBrk="0" hangingPunct="1">
                        <a:spcBef>
                          <a:spcPts val="0"/>
                        </a:spcBef>
                        <a:spcAft>
                          <a:spcPts val="0"/>
                        </a:spcAft>
                      </a:pPr>
                      <a:r>
                        <a:rPr lang="en-US" sz="1600" kern="1200" spc="-10" dirty="0">
                          <a:solidFill>
                            <a:schemeClr val="tx1"/>
                          </a:solidFill>
                          <a:effectLst/>
                          <a:latin typeface="Garamond" panose="02020404030301010803" pitchFamily="18" charset="0"/>
                          <a:ea typeface="Times New Roman" panose="02020603050405020304" pitchFamily="18" charset="0"/>
                          <a:cs typeface="Calibri" panose="020F0502020204030204" pitchFamily="34" charset="0"/>
                        </a:rPr>
                        <a:t>June 19, 2019</a:t>
                      </a:r>
                    </a:p>
                  </a:txBody>
                  <a:tcPr marL="45720" marR="4572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1"/>
                  </a:ext>
                </a:extLst>
              </a:tr>
            </a:tbl>
          </a:graphicData>
        </a:graphic>
      </p:graphicFrame>
      <p:sp>
        <p:nvSpPr>
          <p:cNvPr id="6" name="Rectangle 2"/>
          <p:cNvSpPr>
            <a:spLocks noGrp="1" noChangeArrowheads="1"/>
          </p:cNvSpPr>
          <p:nvPr>
            <p:ph type="title"/>
          </p:nvPr>
        </p:nvSpPr>
        <p:spPr>
          <a:xfrm>
            <a:off x="457200" y="0"/>
            <a:ext cx="8229600" cy="1143000"/>
          </a:xfrm>
        </p:spPr>
        <p:txBody>
          <a:bodyPr/>
          <a:lstStyle/>
          <a:p>
            <a:pPr eaLnBrk="1" hangingPunct="1"/>
            <a:r>
              <a:rPr lang="en-US" b="1" dirty="0">
                <a:latin typeface="Garamond" pitchFamily="18" charset="0"/>
              </a:rPr>
              <a:t>Key Dates</a:t>
            </a:r>
          </a:p>
        </p:txBody>
      </p:sp>
      <p:sp>
        <p:nvSpPr>
          <p:cNvPr id="3" name="Slide Number Placeholder 2">
            <a:extLst>
              <a:ext uri="{FF2B5EF4-FFF2-40B4-BE49-F238E27FC236}">
                <a16:creationId xmlns:a16="http://schemas.microsoft.com/office/drawing/2014/main" xmlns="" id="{481C745C-CB49-46DE-B7AB-56EF6B5C4FF2}"/>
              </a:ext>
            </a:extLst>
          </p:cNvPr>
          <p:cNvSpPr>
            <a:spLocks noGrp="1"/>
          </p:cNvSpPr>
          <p:nvPr>
            <p:ph type="sldNum" sz="quarter" idx="12"/>
          </p:nvPr>
        </p:nvSpPr>
        <p:spPr/>
        <p:txBody>
          <a:bodyPr/>
          <a:lstStyle/>
          <a:p>
            <a:fld id="{97FBE726-DBFE-42C8-9E3A-ACED5DC5B2D0}" type="slidenum">
              <a:rPr lang="en-US" smtClean="0"/>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BDB80AB-4B98-45CB-84A5-E63312E22C5D}"/>
              </a:ext>
            </a:extLst>
          </p:cNvPr>
          <p:cNvSpPr>
            <a:spLocks noGrp="1"/>
          </p:cNvSpPr>
          <p:nvPr>
            <p:ph type="title"/>
          </p:nvPr>
        </p:nvSpPr>
        <p:spPr/>
        <p:txBody>
          <a:bodyPr/>
          <a:lstStyle/>
          <a:p>
            <a:r>
              <a:rPr lang="en-US" b="1" dirty="0">
                <a:latin typeface="Garamond" pitchFamily="18" charset="0"/>
              </a:rPr>
              <a:t>Project Background</a:t>
            </a:r>
            <a:endParaRPr lang="en-US" dirty="0"/>
          </a:p>
        </p:txBody>
      </p:sp>
      <p:sp>
        <p:nvSpPr>
          <p:cNvPr id="3" name="Content Placeholder 2">
            <a:extLst>
              <a:ext uri="{FF2B5EF4-FFF2-40B4-BE49-F238E27FC236}">
                <a16:creationId xmlns:a16="http://schemas.microsoft.com/office/drawing/2014/main" xmlns="" id="{66700B77-97BC-4730-89F1-957B2D6D5A40}"/>
              </a:ext>
            </a:extLst>
          </p:cNvPr>
          <p:cNvSpPr>
            <a:spLocks noGrp="1"/>
          </p:cNvSpPr>
          <p:nvPr>
            <p:ph idx="1"/>
          </p:nvPr>
        </p:nvSpPr>
        <p:spPr>
          <a:xfrm>
            <a:off x="457200" y="1247903"/>
            <a:ext cx="8229600" cy="4462462"/>
          </a:xfrm>
        </p:spPr>
        <p:txBody>
          <a:bodyPr>
            <a:normAutofit lnSpcReduction="10000"/>
          </a:bodyPr>
          <a:lstStyle/>
          <a:p>
            <a:r>
              <a:rPr lang="en-US" sz="2000" dirty="0">
                <a:latin typeface="Garamond" pitchFamily="18" charset="0"/>
              </a:rPr>
              <a:t>The State of Indiana has been delivering SNAP and TANF benefits via EBT since 2002. Clients must be able to access SNAP benefits for the purchase of eligible food items in authorized food retail locations.</a:t>
            </a:r>
          </a:p>
          <a:p>
            <a:r>
              <a:rPr lang="en-US" sz="2000" dirty="0">
                <a:latin typeface="Garamond" pitchFamily="18" charset="0"/>
              </a:rPr>
              <a:t>Except in locations limited by Indiana law IC 12-13-14-4.5, TANF benefits may be accessed at Automated Teller Machines (ATMs) and Point-of-Sale (POS) devices, subject to retailer policies.</a:t>
            </a:r>
          </a:p>
          <a:p>
            <a:r>
              <a:rPr lang="en-US" sz="2000" dirty="0">
                <a:latin typeface="Garamond" pitchFamily="18" charset="0"/>
              </a:rPr>
              <a:t>The WIC Program manages and authorizes benefits for eligible clients, who can apply their specific benefits toward approved products via EBT at authorized grocery retailers.</a:t>
            </a:r>
          </a:p>
          <a:p>
            <a:r>
              <a:rPr lang="en-US" sz="2000" dirty="0">
                <a:latin typeface="Garamond" pitchFamily="18" charset="0"/>
              </a:rPr>
              <a:t>OECOSL’s Child Care CRO plays a critical role in the successful administration of the CCDF voucher program and Pre-K program by providing an automated, real time method for families to record the time that their children receive care and by making accurate, timely payments to providers for this care. </a:t>
            </a:r>
          </a:p>
        </p:txBody>
      </p:sp>
      <p:sp>
        <p:nvSpPr>
          <p:cNvPr id="4" name="TextBox 3">
            <a:extLst>
              <a:ext uri="{FF2B5EF4-FFF2-40B4-BE49-F238E27FC236}">
                <a16:creationId xmlns:a16="http://schemas.microsoft.com/office/drawing/2014/main" xmlns="" id="{B2E1BAC7-074D-47AC-833A-7EA67BEA3DD4}"/>
              </a:ext>
            </a:extLst>
          </p:cNvPr>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pic>
        <p:nvPicPr>
          <p:cNvPr id="5" name="Picture 4" descr="IDOA-logobluecenter.gif">
            <a:extLst>
              <a:ext uri="{FF2B5EF4-FFF2-40B4-BE49-F238E27FC236}">
                <a16:creationId xmlns:a16="http://schemas.microsoft.com/office/drawing/2014/main" xmlns="" id="{FB6ECC18-F5E5-4060-8A76-B01A0B1E7191}"/>
              </a:ext>
            </a:extLst>
          </p:cNvPr>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7" name="Slide Number Placeholder 6">
            <a:extLst>
              <a:ext uri="{FF2B5EF4-FFF2-40B4-BE49-F238E27FC236}">
                <a16:creationId xmlns:a16="http://schemas.microsoft.com/office/drawing/2014/main" xmlns="" id="{C406655F-2656-4952-801D-54F4D5F6F428}"/>
              </a:ext>
            </a:extLst>
          </p:cNvPr>
          <p:cNvSpPr>
            <a:spLocks noGrp="1"/>
          </p:cNvSpPr>
          <p:nvPr>
            <p:ph type="sldNum" sz="quarter" idx="12"/>
          </p:nvPr>
        </p:nvSpPr>
        <p:spPr/>
        <p:txBody>
          <a:bodyPr/>
          <a:lstStyle/>
          <a:p>
            <a:fld id="{97FBE726-DBFE-42C8-9E3A-ACED5DC5B2D0}" type="slidenum">
              <a:rPr lang="en-US" smtClean="0"/>
              <a:pPr/>
              <a:t>7</a:t>
            </a:fld>
            <a:endParaRPr lang="en-US" dirty="0"/>
          </a:p>
        </p:txBody>
      </p:sp>
    </p:spTree>
    <p:extLst>
      <p:ext uri="{BB962C8B-B14F-4D97-AF65-F5344CB8AC3E}">
        <p14:creationId xmlns:p14="http://schemas.microsoft.com/office/powerpoint/2010/main" val="38586961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98A3D1B-89BA-4E4E-A75B-18D6A16B7A20}"/>
              </a:ext>
            </a:extLst>
          </p:cNvPr>
          <p:cNvSpPr>
            <a:spLocks noGrp="1"/>
          </p:cNvSpPr>
          <p:nvPr>
            <p:ph type="title"/>
          </p:nvPr>
        </p:nvSpPr>
        <p:spPr>
          <a:xfrm>
            <a:off x="457200" y="309753"/>
            <a:ext cx="8229600" cy="1143000"/>
          </a:xfrm>
        </p:spPr>
        <p:txBody>
          <a:bodyPr>
            <a:normAutofit fontScale="90000"/>
          </a:bodyPr>
          <a:lstStyle/>
          <a:p>
            <a:r>
              <a:rPr lang="en-US" sz="4900" b="1" dirty="0">
                <a:latin typeface="Garamond" panose="02020404030301010803" pitchFamily="18" charset="0"/>
              </a:rPr>
              <a:t>Scope of Work</a:t>
            </a:r>
            <a:r>
              <a:rPr lang="en-US" b="1" dirty="0">
                <a:latin typeface="Garamond" panose="02020404030301010803" pitchFamily="18" charset="0"/>
              </a:rPr>
              <a:t/>
            </a:r>
            <a:br>
              <a:rPr lang="en-US" b="1" dirty="0">
                <a:latin typeface="Garamond" panose="02020404030301010803" pitchFamily="18" charset="0"/>
              </a:rPr>
            </a:br>
            <a:r>
              <a:rPr lang="en-US" sz="2700" b="1" dirty="0">
                <a:latin typeface="Garamond" panose="02020404030301010803" pitchFamily="18" charset="0"/>
              </a:rPr>
              <a:t>Attachment D</a:t>
            </a:r>
          </a:p>
        </p:txBody>
      </p:sp>
      <p:sp>
        <p:nvSpPr>
          <p:cNvPr id="3" name="Content Placeholder 2">
            <a:extLst>
              <a:ext uri="{FF2B5EF4-FFF2-40B4-BE49-F238E27FC236}">
                <a16:creationId xmlns:a16="http://schemas.microsoft.com/office/drawing/2014/main" xmlns="" id="{6D61F65E-0DBB-44E1-8A9F-9A173F964766}"/>
              </a:ext>
            </a:extLst>
          </p:cNvPr>
          <p:cNvSpPr>
            <a:spLocks noGrp="1"/>
          </p:cNvSpPr>
          <p:nvPr>
            <p:ph idx="1"/>
          </p:nvPr>
        </p:nvSpPr>
        <p:spPr>
          <a:xfrm>
            <a:off x="389774" y="1490453"/>
            <a:ext cx="8382000" cy="4191000"/>
          </a:xfrm>
        </p:spPr>
        <p:txBody>
          <a:bodyPr>
            <a:normAutofit fontScale="92500"/>
          </a:bodyPr>
          <a:lstStyle/>
          <a:p>
            <a:r>
              <a:rPr lang="en-US" sz="3000" dirty="0">
                <a:latin typeface="Garamond" panose="02020404030301010803" pitchFamily="18" charset="0"/>
              </a:rPr>
              <a:t>This RFP is divided into one common scope (Scope A) and three program-specific scopes: SNAP/TANF (Scope B), WIC (Scope C), and Child Care (Scope D). </a:t>
            </a:r>
          </a:p>
          <a:p>
            <a:r>
              <a:rPr lang="en-US" sz="3000" dirty="0">
                <a:latin typeface="Garamond" panose="02020404030301010803" pitchFamily="18" charset="0"/>
              </a:rPr>
              <a:t>Vendors may propose to provide services for an individual program-specific scope or any combination of program-specific scopes. </a:t>
            </a:r>
          </a:p>
          <a:p>
            <a:r>
              <a:rPr lang="en-US" sz="3000" dirty="0">
                <a:latin typeface="Garamond" panose="02020404030301010803" pitchFamily="18" charset="0"/>
              </a:rPr>
              <a:t>Currently, each program is administered independently, and each uses a separate and distinct mag-stripe card.</a:t>
            </a:r>
          </a:p>
        </p:txBody>
      </p:sp>
      <p:pic>
        <p:nvPicPr>
          <p:cNvPr id="4" name="Picture 3" descr="IDOA-logobluecenter.gif">
            <a:extLst>
              <a:ext uri="{FF2B5EF4-FFF2-40B4-BE49-F238E27FC236}">
                <a16:creationId xmlns:a16="http://schemas.microsoft.com/office/drawing/2014/main" xmlns="" id="{B9DFE26E-CECA-4895-9869-3A768311F48B}"/>
              </a:ext>
            </a:extLst>
          </p:cNvPr>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a:extLst>
              <a:ext uri="{FF2B5EF4-FFF2-40B4-BE49-F238E27FC236}">
                <a16:creationId xmlns:a16="http://schemas.microsoft.com/office/drawing/2014/main" xmlns="" id="{FFE7C0E1-6590-49B0-BA94-51EA8A2F483A}"/>
              </a:ext>
            </a:extLst>
          </p:cNvPr>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7" name="Slide Number Placeholder 6">
            <a:extLst>
              <a:ext uri="{FF2B5EF4-FFF2-40B4-BE49-F238E27FC236}">
                <a16:creationId xmlns:a16="http://schemas.microsoft.com/office/drawing/2014/main" xmlns="" id="{5C6E037F-C487-4D4E-8C57-8FDE9A172585}"/>
              </a:ext>
            </a:extLst>
          </p:cNvPr>
          <p:cNvSpPr>
            <a:spLocks noGrp="1"/>
          </p:cNvSpPr>
          <p:nvPr>
            <p:ph type="sldNum" sz="quarter" idx="12"/>
          </p:nvPr>
        </p:nvSpPr>
        <p:spPr/>
        <p:txBody>
          <a:bodyPr/>
          <a:lstStyle/>
          <a:p>
            <a:fld id="{97FBE726-DBFE-42C8-9E3A-ACED5DC5B2D0}" type="slidenum">
              <a:rPr lang="en-US" smtClean="0"/>
              <a:pPr/>
              <a:t>8</a:t>
            </a:fld>
            <a:endParaRPr lang="en-US" dirty="0"/>
          </a:p>
        </p:txBody>
      </p:sp>
    </p:spTree>
    <p:extLst>
      <p:ext uri="{BB962C8B-B14F-4D97-AF65-F5344CB8AC3E}">
        <p14:creationId xmlns:p14="http://schemas.microsoft.com/office/powerpoint/2010/main" val="2590576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98A3D1B-89BA-4E4E-A75B-18D6A16B7A20}"/>
              </a:ext>
            </a:extLst>
          </p:cNvPr>
          <p:cNvSpPr>
            <a:spLocks noGrp="1"/>
          </p:cNvSpPr>
          <p:nvPr>
            <p:ph type="title"/>
          </p:nvPr>
        </p:nvSpPr>
        <p:spPr>
          <a:xfrm>
            <a:off x="457200" y="309753"/>
            <a:ext cx="8229600" cy="1143000"/>
          </a:xfrm>
        </p:spPr>
        <p:txBody>
          <a:bodyPr>
            <a:normAutofit fontScale="90000"/>
          </a:bodyPr>
          <a:lstStyle/>
          <a:p>
            <a:r>
              <a:rPr lang="en-US" sz="4900" b="1" dirty="0">
                <a:latin typeface="Garamond" panose="02020404030301010803" pitchFamily="18" charset="0"/>
              </a:rPr>
              <a:t>Scope of Work – Scope A</a:t>
            </a:r>
            <a:r>
              <a:rPr lang="en-US" b="1" dirty="0">
                <a:latin typeface="Garamond" panose="02020404030301010803" pitchFamily="18" charset="0"/>
              </a:rPr>
              <a:t/>
            </a:r>
            <a:br>
              <a:rPr lang="en-US" b="1" dirty="0">
                <a:latin typeface="Garamond" panose="02020404030301010803" pitchFamily="18" charset="0"/>
              </a:rPr>
            </a:br>
            <a:r>
              <a:rPr lang="en-US" sz="2700" b="1" dirty="0">
                <a:latin typeface="Garamond" panose="02020404030301010803" pitchFamily="18" charset="0"/>
              </a:rPr>
              <a:t>Attachment D</a:t>
            </a:r>
          </a:p>
        </p:txBody>
      </p:sp>
      <p:pic>
        <p:nvPicPr>
          <p:cNvPr id="4" name="Picture 3" descr="IDOA-logobluecenter.gif">
            <a:extLst>
              <a:ext uri="{FF2B5EF4-FFF2-40B4-BE49-F238E27FC236}">
                <a16:creationId xmlns:a16="http://schemas.microsoft.com/office/drawing/2014/main" xmlns="" id="{B9DFE26E-CECA-4895-9869-3A768311F48B}"/>
              </a:ext>
            </a:extLst>
          </p:cNvPr>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a:extLst>
              <a:ext uri="{FF2B5EF4-FFF2-40B4-BE49-F238E27FC236}">
                <a16:creationId xmlns:a16="http://schemas.microsoft.com/office/drawing/2014/main" xmlns="" id="{FFE7C0E1-6590-49B0-BA94-51EA8A2F483A}"/>
              </a:ext>
            </a:extLst>
          </p:cNvPr>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7" name="Slide Number Placeholder 6">
            <a:extLst>
              <a:ext uri="{FF2B5EF4-FFF2-40B4-BE49-F238E27FC236}">
                <a16:creationId xmlns:a16="http://schemas.microsoft.com/office/drawing/2014/main" xmlns="" id="{5C6E037F-C487-4D4E-8C57-8FDE9A172585}"/>
              </a:ext>
            </a:extLst>
          </p:cNvPr>
          <p:cNvSpPr>
            <a:spLocks noGrp="1"/>
          </p:cNvSpPr>
          <p:nvPr>
            <p:ph type="sldNum" sz="quarter" idx="12"/>
          </p:nvPr>
        </p:nvSpPr>
        <p:spPr/>
        <p:txBody>
          <a:bodyPr/>
          <a:lstStyle/>
          <a:p>
            <a:fld id="{97FBE726-DBFE-42C8-9E3A-ACED5DC5B2D0}" type="slidenum">
              <a:rPr lang="en-US" smtClean="0"/>
              <a:pPr/>
              <a:t>9</a:t>
            </a:fld>
            <a:endParaRPr lang="en-US" dirty="0"/>
          </a:p>
        </p:txBody>
      </p:sp>
      <p:sp>
        <p:nvSpPr>
          <p:cNvPr id="9" name="Content Placeholder 2">
            <a:extLst>
              <a:ext uri="{FF2B5EF4-FFF2-40B4-BE49-F238E27FC236}">
                <a16:creationId xmlns:a16="http://schemas.microsoft.com/office/drawing/2014/main" xmlns="" id="{84D95186-468B-45C9-B579-737FCC51AC49}"/>
              </a:ext>
            </a:extLst>
          </p:cNvPr>
          <p:cNvSpPr txBox="1">
            <a:spLocks/>
          </p:cNvSpPr>
          <p:nvPr/>
        </p:nvSpPr>
        <p:spPr>
          <a:xfrm>
            <a:off x="385763" y="1390710"/>
            <a:ext cx="8382000" cy="4495800"/>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800" dirty="0">
                <a:latin typeface="Garamond" panose="02020404030301010803" pitchFamily="18" charset="0"/>
              </a:rPr>
              <a:t>The requirements, responsibilities, and activities included in Scope A shall apply equally to the provision of all individual, program-specific scopes. </a:t>
            </a:r>
          </a:p>
          <a:p>
            <a:r>
              <a:rPr lang="en-US" sz="2800" dirty="0">
                <a:latin typeface="Garamond" panose="02020404030301010803" pitchFamily="18" charset="0"/>
              </a:rPr>
              <a:t>Whether the a vendor chooses to respond to a single program-specific scope or multiple program-specific scopes, the vendor must submit a single response addressing the common content of Scope A, in addition to all applicable program-specific materials and response components.</a:t>
            </a:r>
          </a:p>
          <a:p>
            <a:r>
              <a:rPr lang="en-US" sz="2800" dirty="0">
                <a:latin typeface="Garamond" panose="02020404030301010803" pitchFamily="18" charset="0"/>
              </a:rPr>
              <a:t>Regardless of which program(s) vendors propose to fulfill, all vendors must respond to Scope A. </a:t>
            </a:r>
            <a:endParaRPr lang="en-US" sz="1100" dirty="0">
              <a:latin typeface="Garamond" panose="02020404030301010803" pitchFamily="18" charset="0"/>
            </a:endParaRPr>
          </a:p>
        </p:txBody>
      </p:sp>
    </p:spTree>
    <p:extLst>
      <p:ext uri="{BB962C8B-B14F-4D97-AF65-F5344CB8AC3E}">
        <p14:creationId xmlns:p14="http://schemas.microsoft.com/office/powerpoint/2010/main" val="33425688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918</TotalTime>
  <Words>2807</Words>
  <Application>Microsoft Office PowerPoint</Application>
  <PresentationFormat>On-screen Show (4:3)</PresentationFormat>
  <Paragraphs>373</Paragraphs>
  <Slides>35</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35</vt:i4>
      </vt:variant>
    </vt:vector>
  </HeadingPairs>
  <TitlesOfParts>
    <vt:vector size="41" baseType="lpstr">
      <vt:lpstr>Arial</vt:lpstr>
      <vt:lpstr>Calibri</vt:lpstr>
      <vt:lpstr>Courier</vt:lpstr>
      <vt:lpstr>Garamond</vt:lpstr>
      <vt:lpstr>Times New Roman</vt:lpstr>
      <vt:lpstr>Office Theme</vt:lpstr>
      <vt:lpstr>Indiana Department of Administration On Behalf Of Indiana Family and Social Services Administration and Indiana State Department of Health  Request for Proposal 19-088 Electronic Benefit Transfer (EBT) and Time and Attendance (T&amp;A) System(s) RFP  Pre-Proposal Conference  February 26, 2019 10:00 AM   Teresa Deaton-Reese, IDOA Procurement</vt:lpstr>
      <vt:lpstr>Agenda</vt:lpstr>
      <vt:lpstr>General Information</vt:lpstr>
      <vt:lpstr>Purpose of the RFP</vt:lpstr>
      <vt:lpstr>Term of the Contract</vt:lpstr>
      <vt:lpstr>Key Dates</vt:lpstr>
      <vt:lpstr>Project Background</vt:lpstr>
      <vt:lpstr>Scope of Work Attachment D</vt:lpstr>
      <vt:lpstr>Scope of Work – Scope A Attachment D</vt:lpstr>
      <vt:lpstr>Scope of Work – Scope B Attachment D</vt:lpstr>
      <vt:lpstr>Scope of Work – Scope C Attachment D</vt:lpstr>
      <vt:lpstr>Scope of Work – Scope D Attachment D</vt:lpstr>
      <vt:lpstr>Business Proposal (Attachment E)</vt:lpstr>
      <vt:lpstr>Business Proposal (Cont.) (Attachment E)</vt:lpstr>
      <vt:lpstr>Technical Proposal (Attachment F)</vt:lpstr>
      <vt:lpstr>Cost Proposal (Attachment C)</vt:lpstr>
      <vt:lpstr>Cost Proposal (Cont.) (Attachment C)</vt:lpstr>
      <vt:lpstr>Cost Proposal (Cont.) (Attachment C)</vt:lpstr>
      <vt:lpstr>Cost Proposal (Cont.) (Attachment D)</vt:lpstr>
      <vt:lpstr>Scope B – SNAP and TANF System Requirements (Attachment G)</vt:lpstr>
      <vt:lpstr>Proposal Preparation</vt:lpstr>
      <vt:lpstr>Proposal Preparation</vt:lpstr>
      <vt:lpstr>Proposal Evaluation</vt:lpstr>
      <vt:lpstr>Minority and Women’s Business Enterprises</vt:lpstr>
      <vt:lpstr>Minority and Women’s Business Enterprises</vt:lpstr>
      <vt:lpstr>PowerPoint Presentation</vt:lpstr>
      <vt:lpstr>Minority and Women’s Business Enterprises</vt:lpstr>
      <vt:lpstr>PowerPoint Presentation</vt:lpstr>
      <vt:lpstr>Minority and Women’s Business Enterprises</vt:lpstr>
      <vt:lpstr>Minority and Women’s Business Enterprises</vt:lpstr>
      <vt:lpstr>IDOA Subcontractor Scoring</vt:lpstr>
      <vt:lpstr>Subcontractor Compliance</vt:lpstr>
      <vt:lpstr>Additional Information</vt:lpstr>
      <vt:lpstr>PowerPoint Presentation</vt:lpstr>
      <vt:lpstr>PowerPoint Presentation</vt:lpstr>
    </vt:vector>
  </TitlesOfParts>
  <Company>State of Indiana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jhelmer</dc:creator>
  <cp:lastModifiedBy>Deaton, Teresa</cp:lastModifiedBy>
  <cp:revision>185</cp:revision>
  <cp:lastPrinted>2018-11-27T16:42:06Z</cp:lastPrinted>
  <dcterms:created xsi:type="dcterms:W3CDTF">2013-01-16T19:20:36Z</dcterms:created>
  <dcterms:modified xsi:type="dcterms:W3CDTF">2019-02-26T12:43:05Z</dcterms:modified>
</cp:coreProperties>
</file>