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98" r:id="rId3"/>
    <p:sldId id="257" r:id="rId4"/>
    <p:sldId id="290" r:id="rId5"/>
    <p:sldId id="260" r:id="rId6"/>
    <p:sldId id="291" r:id="rId7"/>
    <p:sldId id="299" r:id="rId8"/>
    <p:sldId id="289" r:id="rId9"/>
    <p:sldId id="259" r:id="rId10"/>
    <p:sldId id="258" r:id="rId11"/>
    <p:sldId id="280" r:id="rId12"/>
    <p:sldId id="294" r:id="rId13"/>
    <p:sldId id="309" r:id="rId14"/>
    <p:sldId id="293" r:id="rId15"/>
    <p:sldId id="267" r:id="rId16"/>
    <p:sldId id="266" r:id="rId17"/>
    <p:sldId id="265" r:id="rId18"/>
    <p:sldId id="313" r:id="rId19"/>
    <p:sldId id="314" r:id="rId20"/>
    <p:sldId id="315" r:id="rId21"/>
    <p:sldId id="316" r:id="rId22"/>
    <p:sldId id="317" r:id="rId23"/>
    <p:sldId id="318" r:id="rId24"/>
    <p:sldId id="319" r:id="rId25"/>
    <p:sldId id="320" r:id="rId26"/>
    <p:sldId id="321" r:id="rId27"/>
    <p:sldId id="322" r:id="rId28"/>
    <p:sldId id="302" r:id="rId29"/>
    <p:sldId id="304" r:id="rId30"/>
    <p:sldId id="307" r:id="rId31"/>
    <p:sldId id="270" r:id="rId32"/>
    <p:sldId id="269"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IM" initials="IM" lastIdx="15" clrIdx="1">
    <p:extLst>
      <p:ext uri="{19B8F6BF-5375-455C-9EA6-DF929625EA0E}">
        <p15:presenceInfo xmlns:p15="http://schemas.microsoft.com/office/powerpoint/2012/main" userId="IM" providerId="None"/>
      </p:ext>
    </p:extLst>
  </p:cmAuthor>
  <p:cmAuthor id="2" name="MN" initials="MN" lastIdx="12" clrIdx="2">
    <p:extLst>
      <p:ext uri="{19B8F6BF-5375-455C-9EA6-DF929625EA0E}">
        <p15:presenceInfo xmlns:p15="http://schemas.microsoft.com/office/powerpoint/2012/main" userId="MN" providerId="None"/>
      </p:ext>
    </p:extLst>
  </p:cmAuthor>
  <p:cmAuthor id="3" name="Blake Emmerson" initials="BE" lastIdx="4" clrIdx="3">
    <p:extLst>
      <p:ext uri="{19B8F6BF-5375-455C-9EA6-DF929625EA0E}">
        <p15:presenceInfo xmlns:p15="http://schemas.microsoft.com/office/powerpoint/2012/main" userId="2d66b136a668302c" providerId="Windows Live"/>
      </p:ext>
    </p:extLst>
  </p:cmAuthor>
  <p:cmAuthor id="4" name="Robinson, Cathy A" initials="RCA" lastIdx="2" clrIdx="4">
    <p:extLst>
      <p:ext uri="{19B8F6BF-5375-455C-9EA6-DF929625EA0E}">
        <p15:presenceInfo xmlns:p15="http://schemas.microsoft.com/office/powerpoint/2012/main" userId="S-1-5-21-863180280-805006673-1249771876-1082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CDDE"/>
    <a:srgbClr val="FFFC48"/>
    <a:srgbClr val="FF5D37"/>
    <a:srgbClr val="93CDDD"/>
    <a:srgbClr val="FFFF47"/>
    <a:srgbClr val="000000"/>
    <a:srgbClr val="FF3300"/>
    <a:srgbClr val="0000FF"/>
    <a:srgbClr val="656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1" autoAdjust="0"/>
    <p:restoredTop sz="93910" autoAdjust="0"/>
  </p:normalViewPr>
  <p:slideViewPr>
    <p:cSldViewPr>
      <p:cViewPr varScale="1">
        <p:scale>
          <a:sx n="70" d="100"/>
          <a:sy n="70" d="100"/>
        </p:scale>
        <p:origin x="1188" y="60"/>
      </p:cViewPr>
      <p:guideLst>
        <p:guide orient="horz" pos="2160"/>
        <p:guide pos="2880"/>
      </p:guideLst>
    </p:cSldViewPr>
  </p:slideViewPr>
  <p:outlineViewPr>
    <p:cViewPr>
      <p:scale>
        <a:sx n="33" d="100"/>
        <a:sy n="33" d="100"/>
      </p:scale>
      <p:origin x="0" y="-12042"/>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B92B718-FCBE-4F67-8145-B515AAFC716E}" type="datetimeFigureOut">
              <a:rPr lang="en-US" smtClean="0"/>
              <a:t>9/26/2018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59104A7-165C-4FA2-BB42-1D563E269122}" type="slidenum">
              <a:rPr lang="en-US" smtClean="0"/>
              <a:t>‹#›</a:t>
            </a:fld>
            <a:endParaRPr lang="en-US"/>
          </a:p>
        </p:txBody>
      </p:sp>
    </p:spTree>
    <p:extLst>
      <p:ext uri="{BB962C8B-B14F-4D97-AF65-F5344CB8AC3E}">
        <p14:creationId xmlns:p14="http://schemas.microsoft.com/office/powerpoint/2010/main" val="3271188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Teresa</a:t>
            </a:r>
          </a:p>
        </p:txBody>
      </p:sp>
      <p:sp>
        <p:nvSpPr>
          <p:cNvPr id="4" name="Slide Number Placeholder 3"/>
          <p:cNvSpPr>
            <a:spLocks noGrp="1"/>
          </p:cNvSpPr>
          <p:nvPr>
            <p:ph type="sldNum" sz="quarter" idx="10"/>
          </p:nvPr>
        </p:nvSpPr>
        <p:spPr/>
        <p:txBody>
          <a:bodyPr/>
          <a:lstStyle/>
          <a:p>
            <a:fld id="{22F66869-8739-4168-B3F1-A83E0D0BBCD4}" type="slidenum">
              <a:rPr lang="en-US" smtClean="0"/>
              <a:t>2</a:t>
            </a:fld>
            <a:endParaRPr lang="en-US"/>
          </a:p>
        </p:txBody>
      </p:sp>
    </p:spTree>
    <p:extLst>
      <p:ext uri="{BB962C8B-B14F-4D97-AF65-F5344CB8AC3E}">
        <p14:creationId xmlns:p14="http://schemas.microsoft.com/office/powerpoint/2010/main" val="1627138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3081523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3594958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952003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1191068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836049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2962294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2918959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3551251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908524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3315052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9/26/2018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9/26/2018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in.gov/idoa/mwb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hyperlink" Target="http://www.in.gov/idoa/mwbe/payaudit.htm"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in.gov/idoa/2862.htm" TargetMode="External"/><Relationship Id="rId2" Type="http://schemas.openxmlformats.org/officeDocument/2006/relationships/hyperlink" Target="http://www.va.gov/osdbu/"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Tdeaton@idoa.IN.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a:spLocks noGrp="1" noChangeArrowheads="1"/>
          </p:cNvSpPr>
          <p:nvPr>
            <p:ph type="ctrTitle"/>
          </p:nvPr>
        </p:nvSpPr>
        <p:spPr bwMode="auto">
          <a:xfrm>
            <a:off x="685800" y="374229"/>
            <a:ext cx="7772400" cy="5467331"/>
          </a:xfrm>
          <a:prstGeom prst="rect">
            <a:avLst/>
          </a:prstGeom>
          <a:noFill/>
          <a:ln w="9525">
            <a:noFill/>
            <a:miter lim="800000"/>
            <a:headEnd/>
            <a:tailEnd/>
          </a:ln>
        </p:spPr>
        <p:txBody>
          <a:bodyPr wrap="square">
            <a:spAutoFit/>
          </a:bodyPr>
          <a:lstStyle/>
          <a:p>
            <a:r>
              <a:rPr lang="en-US" sz="4000" b="1" dirty="0">
                <a:cs typeface="Calibri" pitchFamily="34" charset="0"/>
              </a:rPr>
              <a:t>Request for Proposal 19-032</a:t>
            </a:r>
            <a:r>
              <a:rPr lang="en-US" sz="2000" b="1" dirty="0">
                <a:cs typeface="Calibri" pitchFamily="34" charset="0"/>
              </a:rPr>
              <a:t/>
            </a:r>
            <a:br>
              <a:rPr lang="en-US" sz="2000" b="1" dirty="0">
                <a:cs typeface="Calibri" pitchFamily="34" charset="0"/>
              </a:rPr>
            </a:br>
            <a:r>
              <a:rPr lang="en-US" sz="2000" b="1" dirty="0">
                <a:cs typeface="Calibri" pitchFamily="34" charset="0"/>
              </a:rPr>
              <a:t/>
            </a:r>
            <a:br>
              <a:rPr lang="en-US" sz="2000" b="1" dirty="0">
                <a:cs typeface="Calibri" pitchFamily="34" charset="0"/>
              </a:rPr>
            </a:br>
            <a:r>
              <a:rPr lang="en-US" sz="2800" b="1" dirty="0">
                <a:cs typeface="Calibri" pitchFamily="34" charset="0"/>
              </a:rPr>
              <a:t>DDRS Home and Community Based Services (HCBS) Waiver Redesign</a:t>
            </a:r>
            <a:br>
              <a:rPr lang="en-US" sz="2800" b="1" dirty="0">
                <a:cs typeface="Calibri" pitchFamily="34" charset="0"/>
              </a:rPr>
            </a:br>
            <a:r>
              <a:rPr lang="en-US" sz="2800" b="1" dirty="0">
                <a:cs typeface="Calibri" pitchFamily="34" charset="0"/>
              </a:rPr>
              <a:t/>
            </a:r>
            <a:br>
              <a:rPr lang="en-US" sz="2800" b="1" dirty="0">
                <a:cs typeface="Calibri" pitchFamily="34" charset="0"/>
              </a:rPr>
            </a:br>
            <a:r>
              <a:rPr lang="en-US" sz="2800" b="1" dirty="0">
                <a:cs typeface="Calibri" pitchFamily="34" charset="0"/>
              </a:rPr>
              <a:t>Indiana Department of Administration</a:t>
            </a:r>
            <a:br>
              <a:rPr lang="en-US" sz="2800" b="1" dirty="0">
                <a:cs typeface="Calibri" pitchFamily="34" charset="0"/>
              </a:rPr>
            </a:br>
            <a:r>
              <a:rPr lang="en-US" sz="2400" dirty="0">
                <a:cs typeface="Calibri" pitchFamily="34" charset="0"/>
              </a:rPr>
              <a:t>On Behalf Of</a:t>
            </a:r>
            <a:br>
              <a:rPr lang="en-US" sz="2400" dirty="0">
                <a:cs typeface="Calibri" pitchFamily="34" charset="0"/>
              </a:rPr>
            </a:br>
            <a:r>
              <a:rPr lang="en-US" sz="2400" dirty="0">
                <a:cs typeface="Calibri" pitchFamily="34" charset="0"/>
              </a:rPr>
              <a:t>Indiana Family and Social Services Administration</a:t>
            </a:r>
            <a:br>
              <a:rPr lang="en-US" sz="2400" dirty="0">
                <a:cs typeface="Calibri" pitchFamily="34" charset="0"/>
              </a:rPr>
            </a:br>
            <a:endParaRPr lang="en-US" sz="2800" b="1" dirty="0">
              <a:latin typeface="Garamond" pitchFamily="18" charset="0"/>
              <a:cs typeface="Calibri" pitchFamily="34" charset="0"/>
            </a:endParaRPr>
          </a:p>
          <a:p>
            <a:pPr algn="ctr">
              <a:lnSpc>
                <a:spcPct val="80000"/>
              </a:lnSpc>
            </a:pPr>
            <a:r>
              <a:rPr lang="en-US" sz="2400" dirty="0">
                <a:cs typeface="Calibri" pitchFamily="34" charset="0"/>
              </a:rPr>
              <a:t>Pre-Proposal Conference</a:t>
            </a:r>
          </a:p>
          <a:p>
            <a:pPr algn="ctr">
              <a:lnSpc>
                <a:spcPct val="80000"/>
              </a:lnSpc>
            </a:pPr>
            <a:endParaRPr lang="en-US" sz="1000" dirty="0">
              <a:cs typeface="Calibri" pitchFamily="34" charset="0"/>
            </a:endParaRPr>
          </a:p>
          <a:p>
            <a:pPr algn="ctr">
              <a:lnSpc>
                <a:spcPct val="80000"/>
              </a:lnSpc>
            </a:pPr>
            <a:r>
              <a:rPr lang="en-US" sz="2400" dirty="0">
                <a:cs typeface="Calibri" pitchFamily="34" charset="0"/>
              </a:rPr>
              <a:t>September 26, 2018</a:t>
            </a:r>
          </a:p>
          <a:p>
            <a:pPr algn="ctr">
              <a:lnSpc>
                <a:spcPct val="80000"/>
              </a:lnSpc>
            </a:pPr>
            <a:endParaRPr lang="en-US" sz="2000" dirty="0">
              <a:cs typeface="Calibri" pitchFamily="34" charset="0"/>
            </a:endParaRPr>
          </a:p>
          <a:p>
            <a:pPr algn="ctr">
              <a:lnSpc>
                <a:spcPct val="80000"/>
              </a:lnSpc>
            </a:pPr>
            <a:r>
              <a:rPr lang="en-US" sz="2400" dirty="0">
                <a:cs typeface="Calibri" pitchFamily="34" charset="0"/>
              </a:rPr>
              <a:t>Teresa Deaton-Reese, CPPB, CPPO</a:t>
            </a:r>
            <a:br>
              <a:rPr lang="en-US" sz="2400" dirty="0">
                <a:cs typeface="Calibri" pitchFamily="34" charset="0"/>
              </a:rPr>
            </a:br>
            <a:r>
              <a:rPr lang="en-US" sz="2400" dirty="0">
                <a:cs typeface="Calibri" pitchFamily="34" charset="0"/>
              </a:rPr>
              <a:t> Senior Account Manager</a:t>
            </a:r>
          </a:p>
        </p:txBody>
      </p:sp>
      <p:grpSp>
        <p:nvGrpSpPr>
          <p:cNvPr id="6" name="Group 5">
            <a:extLst>
              <a:ext uri="{FF2B5EF4-FFF2-40B4-BE49-F238E27FC236}">
                <a16:creationId xmlns:a16="http://schemas.microsoft.com/office/drawing/2014/main" xmlns="" id="{7B1A99F8-068E-4620-8DC5-132B9D076626}"/>
              </a:ext>
            </a:extLst>
          </p:cNvPr>
          <p:cNvGrpSpPr/>
          <p:nvPr/>
        </p:nvGrpSpPr>
        <p:grpSpPr>
          <a:xfrm>
            <a:off x="2438400" y="5334000"/>
            <a:ext cx="6329363" cy="1414463"/>
            <a:chOff x="2438400" y="5334000"/>
            <a:chExt cx="6329363" cy="1414463"/>
          </a:xfrm>
        </p:grpSpPr>
        <p:pic>
          <p:nvPicPr>
            <p:cNvPr id="7" name="Picture 6" descr="IDOA-logobluecenter.gif">
              <a:extLst>
                <a:ext uri="{FF2B5EF4-FFF2-40B4-BE49-F238E27FC236}">
                  <a16:creationId xmlns:a16="http://schemas.microsoft.com/office/drawing/2014/main" xmlns="" id="{14F4AFFD-2944-4B15-95DF-3457BA4E4A27}"/>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TextBox 7">
              <a:extLst>
                <a:ext uri="{FF2B5EF4-FFF2-40B4-BE49-F238E27FC236}">
                  <a16:creationId xmlns:a16="http://schemas.microsoft.com/office/drawing/2014/main" xmlns="" id="{CF510DA1-A0D5-41D9-87D0-7323E216BC55}"/>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pPr eaLnBrk="1" hangingPunct="1"/>
            <a:r>
              <a:rPr lang="en-US" b="1" dirty="0"/>
              <a:t>Technical Proposal</a:t>
            </a:r>
            <a:r>
              <a:rPr lang="en-US" dirty="0"/>
              <a:t/>
            </a:r>
            <a:br>
              <a:rPr lang="en-US" dirty="0"/>
            </a:br>
            <a:r>
              <a:rPr lang="en-US" sz="2400" dirty="0"/>
              <a:t>(Attachment F)</a:t>
            </a:r>
          </a:p>
        </p:txBody>
      </p:sp>
      <p:sp>
        <p:nvSpPr>
          <p:cNvPr id="7" name="Rectangle 3"/>
          <p:cNvSpPr>
            <a:spLocks noGrp="1" noChangeArrowheads="1"/>
          </p:cNvSpPr>
          <p:nvPr>
            <p:ph idx="1"/>
          </p:nvPr>
        </p:nvSpPr>
        <p:spPr>
          <a:xfrm>
            <a:off x="457200" y="1646237"/>
            <a:ext cx="8229600" cy="4525963"/>
          </a:xfrm>
        </p:spPr>
        <p:txBody>
          <a:bodyPr/>
          <a:lstStyle/>
          <a:p>
            <a:r>
              <a:rPr lang="en-US" sz="2400" dirty="0">
                <a:latin typeface="+mj-lt"/>
              </a:rPr>
              <a:t>Respondents should use Attachment F to complete their Technical Proposal. Use the yellow shaded fields to answer the questions in Attachment F.</a:t>
            </a:r>
          </a:p>
          <a:p>
            <a:pPr lvl="1"/>
            <a:r>
              <a:rPr lang="en-US" sz="2000" dirty="0">
                <a:latin typeface="+mj-lt"/>
              </a:rPr>
              <a:t>Yellow fields will expand to accommodate content. </a:t>
            </a:r>
          </a:p>
          <a:p>
            <a:pPr lvl="1"/>
            <a:r>
              <a:rPr lang="en-US" sz="2000" dirty="0">
                <a:latin typeface="+mj-lt"/>
              </a:rPr>
              <a:t>Make every attempt to preserve the original format of Attachment F.</a:t>
            </a:r>
          </a:p>
          <a:p>
            <a:r>
              <a:rPr lang="en-US" sz="2400" dirty="0">
                <a:latin typeface="+mj-lt"/>
              </a:rPr>
              <a:t>Where appropriate, supporting documentation (e.g. diagrams, certificates, graphics, or other exhibits) may be submitted as an attachment and referenced within the relevant answer field.</a:t>
            </a:r>
            <a:endParaRPr lang="en-US" sz="2400" dirty="0">
              <a:latin typeface="Garamond" pitchFamily="18" charset="0"/>
            </a:endParaRPr>
          </a:p>
          <a:p>
            <a:pPr eaLnBrk="1" hangingPunct="1">
              <a:buFontTx/>
              <a:buNone/>
            </a:pPr>
            <a:endParaRPr lang="en-US" sz="2400" dirty="0">
              <a:latin typeface="Garamond" pitchFamily="18" charset="0"/>
            </a:endParaRPr>
          </a:p>
        </p:txBody>
      </p:sp>
      <p:grpSp>
        <p:nvGrpSpPr>
          <p:cNvPr id="9" name="Group 8">
            <a:extLst>
              <a:ext uri="{FF2B5EF4-FFF2-40B4-BE49-F238E27FC236}">
                <a16:creationId xmlns:a16="http://schemas.microsoft.com/office/drawing/2014/main" xmlns="" id="{866735AA-D69E-4DE3-8962-06A928DF0382}"/>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9AC87A6F-C9F2-4A45-94C7-5B01C325D69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0FE84B0A-9DA3-4993-B101-EE429859F14D}"/>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Grp="1" noChangeArrowheads="1"/>
          </p:cNvSpPr>
          <p:nvPr>
            <p:ph idx="1"/>
          </p:nvPr>
        </p:nvSpPr>
        <p:spPr>
          <a:xfrm>
            <a:off x="457200" y="1219200"/>
            <a:ext cx="8229600" cy="4906963"/>
          </a:xfrm>
        </p:spPr>
        <p:txBody>
          <a:bodyPr>
            <a:normAutofit/>
          </a:bodyPr>
          <a:lstStyle/>
          <a:p>
            <a:endParaRPr lang="en-US" sz="2400" dirty="0"/>
          </a:p>
          <a:p>
            <a:pPr>
              <a:spcAft>
                <a:spcPts val="1200"/>
              </a:spcAft>
            </a:pPr>
            <a:r>
              <a:rPr lang="en-US" sz="2400" dirty="0"/>
              <a:t>Please complete the template provided for the Cost Proposal by populating ONLY the yellow shaded cells. </a:t>
            </a:r>
            <a:endParaRPr lang="en-US" sz="2000" dirty="0"/>
          </a:p>
          <a:p>
            <a:r>
              <a:rPr lang="en-US" sz="2400" dirty="0"/>
              <a:t>Cost scores will then be calculated, based on the lowest cost proposal evaluated. The lowest cost proposal receives a total of 20 points. The normalization formula is as follows: </a:t>
            </a:r>
          </a:p>
          <a:p>
            <a:pPr marL="0" indent="0">
              <a:spcAft>
                <a:spcPts val="1200"/>
              </a:spcAft>
              <a:buNone/>
            </a:pPr>
            <a:r>
              <a:rPr lang="en-US" sz="2400" dirty="0"/>
              <a:t>	</a:t>
            </a:r>
            <a:r>
              <a:rPr lang="en-US" sz="2400" i="1" dirty="0"/>
              <a:t>Respondent’s Cost Score = (Lowest Cost Proposal / Total 	Cost of Proposal) X 20 </a:t>
            </a:r>
          </a:p>
          <a:p>
            <a:r>
              <a:rPr lang="en-US" sz="2400" dirty="0"/>
              <a:t>The Respondent’s Total Contract cost must not exceed the State’s budget of $900,000 or the Respondent will be disqualified.</a:t>
            </a:r>
          </a:p>
          <a:p>
            <a:endParaRPr lang="en-US" sz="2400" dirty="0">
              <a:latin typeface="Garamond" pitchFamily="18" charset="0"/>
            </a:endParaRPr>
          </a:p>
          <a:p>
            <a:pPr eaLnBrk="1" hangingPunct="1">
              <a:buNone/>
            </a:pPr>
            <a:endParaRPr lang="en-US" sz="2800" dirty="0">
              <a:latin typeface="Garamond" pitchFamily="18" charset="0"/>
            </a:endParaRPr>
          </a:p>
        </p:txBody>
      </p:sp>
      <p:sp>
        <p:nvSpPr>
          <p:cNvPr id="6" name="Title 1"/>
          <p:cNvSpPr>
            <a:spLocks noGrp="1"/>
          </p:cNvSpPr>
          <p:nvPr>
            <p:ph type="title"/>
          </p:nvPr>
        </p:nvSpPr>
        <p:spPr>
          <a:xfrm>
            <a:off x="457200" y="274638"/>
            <a:ext cx="8229600" cy="1143000"/>
          </a:xfrm>
        </p:spPr>
        <p:txBody>
          <a:bodyPr/>
          <a:lstStyle/>
          <a:p>
            <a:r>
              <a:rPr lang="en-US" b="1" dirty="0"/>
              <a:t>Cost Proposal</a:t>
            </a:r>
            <a:br>
              <a:rPr lang="en-US" b="1" dirty="0"/>
            </a:br>
            <a:r>
              <a:rPr lang="en-US" sz="2400" dirty="0"/>
              <a:t>(Attachment D)</a:t>
            </a:r>
            <a:endParaRPr lang="en-US" dirty="0"/>
          </a:p>
        </p:txBody>
      </p:sp>
      <p:grpSp>
        <p:nvGrpSpPr>
          <p:cNvPr id="8" name="Group 7">
            <a:extLst>
              <a:ext uri="{FF2B5EF4-FFF2-40B4-BE49-F238E27FC236}">
                <a16:creationId xmlns:a16="http://schemas.microsoft.com/office/drawing/2014/main" xmlns="" id="{F65E78D1-54CB-414C-954D-D4F3ED2790BE}"/>
              </a:ext>
            </a:extLst>
          </p:cNvPr>
          <p:cNvGrpSpPr/>
          <p:nvPr/>
        </p:nvGrpSpPr>
        <p:grpSpPr>
          <a:xfrm>
            <a:off x="2438400" y="5334000"/>
            <a:ext cx="6329363" cy="1414463"/>
            <a:chOff x="2438400" y="5334000"/>
            <a:chExt cx="6329363" cy="1414463"/>
          </a:xfrm>
        </p:grpSpPr>
        <p:pic>
          <p:nvPicPr>
            <p:cNvPr id="9" name="Picture 8" descr="IDOA-logobluecenter.gif">
              <a:extLst>
                <a:ext uri="{FF2B5EF4-FFF2-40B4-BE49-F238E27FC236}">
                  <a16:creationId xmlns:a16="http://schemas.microsoft.com/office/drawing/2014/main" xmlns="" id="{785B5034-C08F-4C01-B5FE-91F39A562C22}"/>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0" name="TextBox 9">
              <a:extLst>
                <a:ext uri="{FF2B5EF4-FFF2-40B4-BE49-F238E27FC236}">
                  <a16:creationId xmlns:a16="http://schemas.microsoft.com/office/drawing/2014/main" xmlns="" id="{112A9DFA-302E-44DF-A37C-245E31D3D717}"/>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2462458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57200" y="1447800"/>
            <a:ext cx="8229600" cy="1911596"/>
          </a:xfrm>
        </p:spPr>
        <p:txBody>
          <a:bodyPr>
            <a:normAutofit fontScale="92500" lnSpcReduction="10000"/>
          </a:bodyPr>
          <a:lstStyle/>
          <a:p>
            <a:r>
              <a:rPr lang="en-US" sz="2000" dirty="0">
                <a:latin typeface="Calibri" panose="020F0502020204030204" pitchFamily="34" charset="0"/>
                <a:cs typeface="Calibri" panose="020F0502020204030204" pitchFamily="34" charset="0"/>
              </a:rPr>
              <a:t>For the “Staffing Rates” Tab, Respondents must fill in the yellow cells with the position title, description, and hourly billable rate for each staff member necessary to complete all activities listed in the Scope of Work.</a:t>
            </a:r>
          </a:p>
          <a:p>
            <a:r>
              <a:rPr lang="en-US" sz="2000" dirty="0">
                <a:latin typeface="Calibri" panose="020F0502020204030204" pitchFamily="34" charset="0"/>
                <a:cs typeface="Calibri" panose="020F0502020204030204" pitchFamily="34" charset="0"/>
              </a:rPr>
              <a:t>Respondents must propose a description and hourly rate for the “Project Manager” position listed in the white-shaded cell.</a:t>
            </a:r>
          </a:p>
          <a:p>
            <a:r>
              <a:rPr lang="en-US" sz="2000" dirty="0">
                <a:latin typeface="Calibri" panose="020F0502020204030204" pitchFamily="34" charset="0"/>
                <a:cs typeface="Calibri" panose="020F0502020204030204" pitchFamily="34" charset="0"/>
              </a:rPr>
              <a:t>The hourly billable rate must factor in all costs.</a:t>
            </a:r>
            <a:endParaRPr lang="en-US" sz="2000" dirty="0">
              <a:latin typeface="Garamond" pitchFamily="18" charset="0"/>
            </a:endParaRPr>
          </a:p>
        </p:txBody>
      </p:sp>
      <p:sp>
        <p:nvSpPr>
          <p:cNvPr id="14" name="Title 1">
            <a:extLst>
              <a:ext uri="{FF2B5EF4-FFF2-40B4-BE49-F238E27FC236}">
                <a16:creationId xmlns:a16="http://schemas.microsoft.com/office/drawing/2014/main" xmlns="" id="{FCBC83F7-D078-4999-92DE-0EBBD03644AC}"/>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a:t>
            </a:r>
            <a:endParaRPr lang="en-US" dirty="0"/>
          </a:p>
        </p:txBody>
      </p:sp>
      <p:grpSp>
        <p:nvGrpSpPr>
          <p:cNvPr id="7" name="Group 6">
            <a:extLst>
              <a:ext uri="{FF2B5EF4-FFF2-40B4-BE49-F238E27FC236}">
                <a16:creationId xmlns:a16="http://schemas.microsoft.com/office/drawing/2014/main" xmlns="" id="{7AEF7903-AB4B-4713-B278-515D688EEB2A}"/>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B7687501-A037-4DA2-92A1-E5C007514702}"/>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3C2B7A71-F39A-4706-ACF0-67093FBCB991}"/>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pic>
        <p:nvPicPr>
          <p:cNvPr id="3" name="Picture 2">
            <a:extLst>
              <a:ext uri="{FF2B5EF4-FFF2-40B4-BE49-F238E27FC236}">
                <a16:creationId xmlns:a16="http://schemas.microsoft.com/office/drawing/2014/main" xmlns="" id="{B3C72A3A-F497-4C1A-808B-5FBED257F0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3505200"/>
            <a:ext cx="8686800" cy="1162467"/>
          </a:xfrm>
          <a:prstGeom prst="rect">
            <a:avLst/>
          </a:prstGeom>
          <a:ln>
            <a:solidFill>
              <a:srgbClr val="000000"/>
            </a:solidFill>
          </a:ln>
        </p:spPr>
      </p:pic>
    </p:spTree>
    <p:extLst>
      <p:ext uri="{BB962C8B-B14F-4D97-AF65-F5344CB8AC3E}">
        <p14:creationId xmlns:p14="http://schemas.microsoft.com/office/powerpoint/2010/main" val="554111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57200" y="1295400"/>
            <a:ext cx="8229600" cy="4525962"/>
          </a:xfrm>
        </p:spPr>
        <p:txBody>
          <a:bodyPr>
            <a:normAutofit/>
          </a:bodyPr>
          <a:lstStyle/>
          <a:p>
            <a:r>
              <a:rPr lang="en-US" sz="2000" dirty="0">
                <a:latin typeface="+mj-lt"/>
              </a:rPr>
              <a:t>For the “Deliverables” Tab, Respondents must fill in the total hours per position to complete each deliverable for </a:t>
            </a:r>
            <a:r>
              <a:rPr lang="en-US" sz="2000" b="1" u="sng" dirty="0">
                <a:latin typeface="+mj-lt"/>
              </a:rPr>
              <a:t>one</a:t>
            </a:r>
            <a:r>
              <a:rPr lang="en-US" sz="2000" b="1" dirty="0">
                <a:latin typeface="+mj-lt"/>
              </a:rPr>
              <a:t> </a:t>
            </a:r>
            <a:r>
              <a:rPr lang="en-US" sz="2000" dirty="0">
                <a:latin typeface="+mj-lt"/>
              </a:rPr>
              <a:t>waiver. The “Deliverables” tab will automatically calculate the total cost to complete all the deliverables for </a:t>
            </a:r>
            <a:r>
              <a:rPr lang="en-US" sz="2000" b="1" u="sng" dirty="0">
                <a:latin typeface="+mj-lt"/>
              </a:rPr>
              <a:t>one</a:t>
            </a:r>
            <a:r>
              <a:rPr lang="en-US" sz="2000" b="1" dirty="0">
                <a:latin typeface="+mj-lt"/>
              </a:rPr>
              <a:t> </a:t>
            </a:r>
            <a:r>
              <a:rPr lang="en-US" sz="2000" dirty="0">
                <a:latin typeface="+mj-lt"/>
              </a:rPr>
              <a:t>waiver. </a:t>
            </a:r>
          </a:p>
          <a:p>
            <a:r>
              <a:rPr lang="en-US" sz="2000" dirty="0">
                <a:latin typeface="+mj-lt"/>
              </a:rPr>
              <a:t>If a position is not required for a certain deliverable, then the Respondent may enter “0” for hours required. </a:t>
            </a:r>
          </a:p>
          <a:p>
            <a:r>
              <a:rPr lang="en-US" sz="2000" dirty="0">
                <a:latin typeface="+mj-lt"/>
              </a:rPr>
              <a:t>The Respondent shall include all potential costs for the scope of work in the hours proposed for the listed deliverables. This includes, but is not limited to, costs for the Transition Plan, the Project Work Plan, and the Monthly Progress Reports. </a:t>
            </a:r>
          </a:p>
        </p:txBody>
      </p:sp>
      <p:sp>
        <p:nvSpPr>
          <p:cNvPr id="10" name="Title 1">
            <a:extLst>
              <a:ext uri="{FF2B5EF4-FFF2-40B4-BE49-F238E27FC236}">
                <a16:creationId xmlns:a16="http://schemas.microsoft.com/office/drawing/2014/main" xmlns="" id="{1C19C154-4AF5-440F-A817-811A7C6A5083}"/>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a:t>
            </a:r>
            <a:endParaRPr lang="en-US" dirty="0"/>
          </a:p>
        </p:txBody>
      </p:sp>
      <p:grpSp>
        <p:nvGrpSpPr>
          <p:cNvPr id="7" name="Group 6">
            <a:extLst>
              <a:ext uri="{FF2B5EF4-FFF2-40B4-BE49-F238E27FC236}">
                <a16:creationId xmlns:a16="http://schemas.microsoft.com/office/drawing/2014/main" xmlns="" id="{C7E203C9-F738-4B58-9419-9F369846A6BE}"/>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58B96C26-22C4-4E3E-8A25-0DEED641265E}"/>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D92FD28D-F160-4047-9A77-843132718F7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pic>
        <p:nvPicPr>
          <p:cNvPr id="6" name="Picture 5">
            <a:extLst>
              <a:ext uri="{FF2B5EF4-FFF2-40B4-BE49-F238E27FC236}">
                <a16:creationId xmlns:a16="http://schemas.microsoft.com/office/drawing/2014/main" xmlns="" id="{33708880-679B-4D42-965F-C7E649233A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7165" y="4648200"/>
            <a:ext cx="6544235" cy="1524000"/>
          </a:xfrm>
          <a:prstGeom prst="rect">
            <a:avLst/>
          </a:prstGeom>
          <a:ln>
            <a:solidFill>
              <a:srgbClr val="000000"/>
            </a:solidFill>
          </a:ln>
        </p:spPr>
      </p:pic>
    </p:spTree>
    <p:extLst>
      <p:ext uri="{BB962C8B-B14F-4D97-AF65-F5344CB8AC3E}">
        <p14:creationId xmlns:p14="http://schemas.microsoft.com/office/powerpoint/2010/main" val="507758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a:t>
            </a:r>
            <a:endParaRPr lang="en-US" dirty="0"/>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57200" y="1524000"/>
            <a:ext cx="8229600" cy="1676400"/>
          </a:xfrm>
        </p:spPr>
        <p:txBody>
          <a:bodyPr>
            <a:normAutofit fontScale="77500" lnSpcReduction="20000"/>
          </a:bodyPr>
          <a:lstStyle/>
          <a:p>
            <a:pPr>
              <a:spcAft>
                <a:spcPts val="800"/>
              </a:spcAft>
            </a:pPr>
            <a:r>
              <a:rPr lang="en-US" sz="2800" dirty="0">
                <a:latin typeface="Calibri" panose="020F0502020204030204" pitchFamily="34" charset="0"/>
                <a:cs typeface="Calibri" panose="020F0502020204030204" pitchFamily="34" charset="0"/>
              </a:rPr>
              <a:t>The “Cost Proposal Summary” tab will pull the Respondent’s information from all the other tabs. Other than inserting the Respondent’s name, no response is necessary on this tab.</a:t>
            </a:r>
          </a:p>
          <a:p>
            <a:r>
              <a:rPr lang="en-US" sz="2800" b="1" u="sng" dirty="0">
                <a:latin typeface="Calibri" panose="020F0502020204030204" pitchFamily="34" charset="0"/>
                <a:cs typeface="Calibri" panose="020F0502020204030204" pitchFamily="34" charset="0"/>
              </a:rPr>
              <a:t>IMPORTANT</a:t>
            </a:r>
            <a:r>
              <a:rPr lang="en-US" sz="2800" u="sng"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 The “Total Contract Cost” must not exceed $900,000; otherwise, the Respondent’s proposal will be disqualified.</a:t>
            </a:r>
            <a:endParaRPr lang="en-US" sz="2800" b="1" u="sng" dirty="0">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xmlns="" id="{75ACAD93-D8B2-4DE5-AEA1-4609A2CDD03D}"/>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219B7569-0F35-49D7-B8FA-98ED530AACC6}"/>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0" name="TextBox 9">
              <a:extLst>
                <a:ext uri="{FF2B5EF4-FFF2-40B4-BE49-F238E27FC236}">
                  <a16:creationId xmlns:a16="http://schemas.microsoft.com/office/drawing/2014/main" xmlns="" id="{DA8BE158-EC84-448B-BD04-5DFD51974A70}"/>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pic>
        <p:nvPicPr>
          <p:cNvPr id="5" name="Picture 4">
            <a:extLst>
              <a:ext uri="{FF2B5EF4-FFF2-40B4-BE49-F238E27FC236}">
                <a16:creationId xmlns:a16="http://schemas.microsoft.com/office/drawing/2014/main" xmlns="" id="{A27FB20A-645C-49BD-B910-126587E60C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3172049"/>
            <a:ext cx="6038510" cy="2910126"/>
          </a:xfrm>
          <a:prstGeom prst="rect">
            <a:avLst/>
          </a:prstGeom>
          <a:ln>
            <a:solidFill>
              <a:srgbClr val="000000"/>
            </a:solidFill>
          </a:ln>
        </p:spPr>
      </p:pic>
    </p:spTree>
    <p:extLst>
      <p:ext uri="{BB962C8B-B14F-4D97-AF65-F5344CB8AC3E}">
        <p14:creationId xmlns:p14="http://schemas.microsoft.com/office/powerpoint/2010/main" val="166846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85690"/>
            <a:ext cx="8229600" cy="1143000"/>
          </a:xfrm>
        </p:spPr>
        <p:txBody>
          <a:bodyPr/>
          <a:lstStyle/>
          <a:p>
            <a:pPr eaLnBrk="1" hangingPunct="1"/>
            <a:r>
              <a:rPr lang="en-US" b="1" dirty="0"/>
              <a:t>Proposal Preparation</a:t>
            </a:r>
          </a:p>
        </p:txBody>
      </p:sp>
      <p:sp>
        <p:nvSpPr>
          <p:cNvPr id="7" name="Rectangle 3"/>
          <p:cNvSpPr>
            <a:spLocks noGrp="1" noChangeArrowheads="1"/>
          </p:cNvSpPr>
          <p:nvPr>
            <p:ph idx="1"/>
          </p:nvPr>
        </p:nvSpPr>
        <p:spPr>
          <a:xfrm>
            <a:off x="457200" y="1428690"/>
            <a:ext cx="8229600" cy="4003768"/>
          </a:xfrm>
        </p:spPr>
        <p:txBody>
          <a:bodyPr>
            <a:normAutofit/>
          </a:bodyPr>
          <a:lstStyle/>
          <a:p>
            <a:pPr eaLnBrk="1" hangingPunct="1"/>
            <a:r>
              <a:rPr lang="en-US" sz="2800" dirty="0">
                <a:latin typeface="+mj-lt"/>
              </a:rPr>
              <a:t>When submitting your response, please create a separate electronic folder for each component to which you are responding.  This folder should contain all of the pertinent files for only that component, i.e., MWBE forms, Transmittal Letter, Business Proposal, etc.  Your proposal may be deemed as non-responsive if these instructions are not followed.</a:t>
            </a:r>
            <a:endParaRPr lang="en-US" sz="2400" dirty="0">
              <a:latin typeface="+mj-lt"/>
            </a:endParaRPr>
          </a:p>
        </p:txBody>
      </p:sp>
      <p:grpSp>
        <p:nvGrpSpPr>
          <p:cNvPr id="9" name="Group 8">
            <a:extLst>
              <a:ext uri="{FF2B5EF4-FFF2-40B4-BE49-F238E27FC236}">
                <a16:creationId xmlns:a16="http://schemas.microsoft.com/office/drawing/2014/main" xmlns="" id="{057BB248-9C56-4F24-8ACF-A24E5128BAEB}"/>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BE906AA1-128F-4F8E-B536-97899C493B5E}"/>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018CE804-1461-4F6C-ACB6-A8F65672B8EB}"/>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457200" y="1524000"/>
            <a:ext cx="8229600" cy="4114801"/>
          </a:xfrm>
        </p:spPr>
        <p:txBody>
          <a:bodyPr>
            <a:normAutofit/>
          </a:bodyPr>
          <a:lstStyle/>
          <a:p>
            <a:pPr eaLnBrk="1" hangingPunct="1">
              <a:spcAft>
                <a:spcPts val="1800"/>
              </a:spcAft>
            </a:pPr>
            <a:r>
              <a:rPr lang="en-US" sz="2800" dirty="0">
                <a:latin typeface="+mj-lt"/>
              </a:rPr>
              <a:t>Attachment D (Cost Proposal) must be returned in the original </a:t>
            </a:r>
            <a:r>
              <a:rPr lang="en-US" sz="2800" b="1" u="sng" dirty="0">
                <a:latin typeface="+mj-lt"/>
              </a:rPr>
              <a:t>Excel</a:t>
            </a:r>
            <a:r>
              <a:rPr lang="en-US" sz="2800" dirty="0">
                <a:latin typeface="+mj-lt"/>
              </a:rPr>
              <a:t> format (No PDFs)</a:t>
            </a:r>
          </a:p>
          <a:p>
            <a:pPr eaLnBrk="1" hangingPunct="1">
              <a:spcAft>
                <a:spcPts val="1800"/>
              </a:spcAft>
            </a:pPr>
            <a:r>
              <a:rPr lang="en-US" sz="2800" dirty="0">
                <a:latin typeface="+mj-lt"/>
              </a:rPr>
              <a:t>Use the templates provided for all responses</a:t>
            </a:r>
          </a:p>
          <a:p>
            <a:pPr eaLnBrk="1" hangingPunct="1">
              <a:spcAft>
                <a:spcPts val="1800"/>
              </a:spcAft>
            </a:pPr>
            <a:r>
              <a:rPr lang="en-US" sz="2800" dirty="0">
                <a:latin typeface="+mj-lt"/>
              </a:rPr>
              <a:t>Do not alter any templates</a:t>
            </a:r>
          </a:p>
          <a:p>
            <a:pPr>
              <a:spcAft>
                <a:spcPts val="1800"/>
              </a:spcAft>
            </a:pPr>
            <a:r>
              <a:rPr lang="en-US" sz="2800" dirty="0">
                <a:latin typeface="+mj-lt"/>
              </a:rPr>
              <a:t>Submit all questions via email using the Q&amp;A Template (Attachment G) to </a:t>
            </a:r>
            <a:r>
              <a:rPr lang="en-US" sz="2800" dirty="0" err="1">
                <a:latin typeface="+mj-lt"/>
              </a:rPr>
              <a:t>rfp@idoa.IN.gov</a:t>
            </a:r>
            <a:r>
              <a:rPr lang="en-US" sz="2800" dirty="0">
                <a:latin typeface="Garamond" pitchFamily="18" charset="0"/>
              </a:rPr>
              <a:t>	</a:t>
            </a:r>
          </a:p>
        </p:txBody>
      </p:sp>
      <p:grpSp>
        <p:nvGrpSpPr>
          <p:cNvPr id="9" name="Group 8">
            <a:extLst>
              <a:ext uri="{FF2B5EF4-FFF2-40B4-BE49-F238E27FC236}">
                <a16:creationId xmlns:a16="http://schemas.microsoft.com/office/drawing/2014/main" xmlns="" id="{E2AF041B-41A7-4552-A719-3ED000C1A2A5}"/>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E70C16E5-FAE7-4884-80B5-C8E546CF5B7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988FAD20-A13C-4624-9477-3CF9A6C0B9C5}"/>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44949"/>
            <a:ext cx="8229600" cy="945651"/>
          </a:xfrm>
        </p:spPr>
        <p:txBody>
          <a:bodyPr/>
          <a:lstStyle/>
          <a:p>
            <a:pPr eaLnBrk="1" hangingPunct="1"/>
            <a:r>
              <a:rPr lang="en-US" b="1" dirty="0"/>
              <a:t>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3153059529"/>
              </p:ext>
            </p:extLst>
          </p:nvPr>
        </p:nvGraphicFramePr>
        <p:xfrm>
          <a:off x="381000" y="990600"/>
          <a:ext cx="8305800" cy="4260032"/>
        </p:xfrm>
        <a:graphic>
          <a:graphicData uri="http://schemas.openxmlformats.org/drawingml/2006/table">
            <a:tbl>
              <a:tblPr/>
              <a:tblGrid>
                <a:gridCol w="4299722">
                  <a:extLst>
                    <a:ext uri="{9D8B030D-6E8A-4147-A177-3AD203B41FA5}">
                      <a16:colId xmlns:a16="http://schemas.microsoft.com/office/drawing/2014/main" xmlns="" val="20000"/>
                    </a:ext>
                  </a:extLst>
                </a:gridCol>
                <a:gridCol w="4006078">
                  <a:extLst>
                    <a:ext uri="{9D8B030D-6E8A-4147-A177-3AD203B41FA5}">
                      <a16:colId xmlns:a16="http://schemas.microsoft.com/office/drawing/2014/main" xmlns="" val="20001"/>
                    </a:ext>
                  </a:extLst>
                </a:gridCol>
              </a:tblGrid>
              <a:tr h="365760">
                <a:tc>
                  <a:txBody>
                    <a:bodyPr/>
                    <a:lstStyle/>
                    <a:p>
                      <a:pPr marL="0" marR="0" algn="ctr">
                        <a:spcBef>
                          <a:spcPts val="0"/>
                        </a:spcBef>
                        <a:spcAft>
                          <a:spcPts val="0"/>
                        </a:spcAft>
                      </a:pPr>
                      <a:r>
                        <a:rPr lang="en-US" sz="1400" b="1" dirty="0">
                          <a:latin typeface="+mj-lt"/>
                          <a:ea typeface="Times New Roman"/>
                          <a:cs typeface="Calibri"/>
                        </a:rPr>
                        <a:t>Criteria</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400" b="1" dirty="0">
                          <a:latin typeface="+mj-lt"/>
                          <a:ea typeface="Times New Roman"/>
                          <a:cs typeface="Calibri"/>
                        </a:rPr>
                        <a:t>Points</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0"/>
                  </a:ext>
                </a:extLst>
              </a:tr>
              <a:tr h="365760">
                <a:tc>
                  <a:txBody>
                    <a:bodyPr/>
                    <a:lstStyle/>
                    <a:p>
                      <a:pPr marL="342900" marR="0" lvl="0" indent="-342900">
                        <a:spcBef>
                          <a:spcPts val="0"/>
                        </a:spcBef>
                        <a:spcAft>
                          <a:spcPts val="0"/>
                        </a:spcAft>
                        <a:buFont typeface="+mj-lt"/>
                        <a:buAutoNum type="arabicPeriod"/>
                      </a:pPr>
                      <a:r>
                        <a:rPr lang="en-US" sz="1400" b="1" spc="-10" dirty="0">
                          <a:solidFill>
                            <a:schemeClr val="tx1"/>
                          </a:solidFill>
                          <a:latin typeface="+mj-lt"/>
                          <a:ea typeface="Times New Roman"/>
                          <a:cs typeface="Calibri"/>
                        </a:rPr>
                        <a:t>Adherence to Mandatory Requirements</a:t>
                      </a:r>
                      <a:endParaRPr lang="en-US" sz="14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D37"/>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Pass/Fail</a:t>
                      </a:r>
                      <a:endParaRPr lang="en-US" sz="14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5D37"/>
                    </a:solidFill>
                  </a:tcPr>
                </a:tc>
                <a:extLst>
                  <a:ext uri="{0D108BD9-81ED-4DB2-BD59-A6C34878D82A}">
                    <a16:rowId xmlns:a16="http://schemas.microsoft.com/office/drawing/2014/main" xmlns="" val="10001"/>
                  </a:ext>
                </a:extLst>
              </a:tr>
              <a:tr h="429768">
                <a:tc>
                  <a:txBody>
                    <a:bodyPr/>
                    <a:lstStyle/>
                    <a:p>
                      <a:pPr marL="342900" marR="0" lvl="0" indent="-342900">
                        <a:spcBef>
                          <a:spcPts val="0"/>
                        </a:spcBef>
                        <a:spcAft>
                          <a:spcPts val="0"/>
                        </a:spcAft>
                        <a:buFont typeface="+mj-lt"/>
                        <a:buAutoNum type="arabicPeriod" startAt="2"/>
                      </a:pPr>
                      <a:r>
                        <a:rPr lang="en-US" sz="1400" b="1" dirty="0">
                          <a:latin typeface="+mj-lt"/>
                          <a:ea typeface="Times New Roman"/>
                          <a:cs typeface="Calibri"/>
                        </a:rPr>
                        <a:t>Management Assessment/Quality (Business and Technical Proposal)</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tc>
                  <a:txBody>
                    <a:bodyPr/>
                    <a:lstStyle/>
                    <a:p>
                      <a:pPr marL="0" marR="0" algn="ctr">
                        <a:spcBef>
                          <a:spcPts val="0"/>
                        </a:spcBef>
                        <a:spcAft>
                          <a:spcPts val="0"/>
                        </a:spcAft>
                      </a:pPr>
                      <a:r>
                        <a:rPr lang="en-US" sz="1400" b="1" kern="1200" dirty="0">
                          <a:solidFill>
                            <a:schemeClr val="tx1"/>
                          </a:solidFill>
                          <a:latin typeface="+mj-lt"/>
                          <a:ea typeface="Times New Roman"/>
                          <a:cs typeface="Calibri"/>
                        </a:rPr>
                        <a:t>55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extLst>
                  <a:ext uri="{0D108BD9-81ED-4DB2-BD59-A6C34878D82A}">
                    <a16:rowId xmlns:a16="http://schemas.microsoft.com/office/drawing/2014/main" xmlns="" val="10002"/>
                  </a:ext>
                </a:extLst>
              </a:tr>
              <a:tr h="365760">
                <a:tc>
                  <a:txBody>
                    <a:bodyPr/>
                    <a:lstStyle/>
                    <a:p>
                      <a:pPr marL="342900" marR="0" lvl="0" indent="-342900">
                        <a:spcBef>
                          <a:spcPts val="0"/>
                        </a:spcBef>
                        <a:spcAft>
                          <a:spcPts val="0"/>
                        </a:spcAft>
                        <a:buFont typeface="+mj-lt"/>
                        <a:buAutoNum type="arabicPeriod" startAt="3"/>
                      </a:pPr>
                      <a:r>
                        <a:rPr lang="en-US" sz="1400" b="1" dirty="0">
                          <a:latin typeface="+mj-lt"/>
                          <a:ea typeface="Times New Roman"/>
                          <a:cs typeface="Calibri"/>
                        </a:rPr>
                        <a:t>Cost (Cost Proposal)</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tc>
                  <a:txBody>
                    <a:bodyPr/>
                    <a:lstStyle/>
                    <a:p>
                      <a:pPr marL="0" marR="0" algn="ctr">
                        <a:spcBef>
                          <a:spcPts val="0"/>
                        </a:spcBef>
                        <a:spcAft>
                          <a:spcPts val="0"/>
                        </a:spcAft>
                      </a:pPr>
                      <a:r>
                        <a:rPr lang="en-US" sz="1400" b="1" kern="1200" baseline="0" dirty="0">
                          <a:solidFill>
                            <a:schemeClr val="tx1"/>
                          </a:solidFill>
                          <a:latin typeface="+mj-lt"/>
                          <a:ea typeface="Times New Roman"/>
                          <a:cs typeface="Calibri"/>
                        </a:rPr>
                        <a:t>20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47"/>
                    </a:solidFill>
                  </a:tcPr>
                </a:tc>
                <a:extLst>
                  <a:ext uri="{0D108BD9-81ED-4DB2-BD59-A6C34878D82A}">
                    <a16:rowId xmlns:a16="http://schemas.microsoft.com/office/drawing/2014/main" xmlns="" val="10003"/>
                  </a:ext>
                </a:extLst>
              </a:tr>
              <a:tr h="365760">
                <a:tc>
                  <a:txBody>
                    <a:bodyPr/>
                    <a:lstStyle/>
                    <a:p>
                      <a:pPr marL="342900" marR="0" lvl="0" indent="-342900">
                        <a:spcBef>
                          <a:spcPts val="0"/>
                        </a:spcBef>
                        <a:spcAft>
                          <a:spcPts val="0"/>
                        </a:spcAft>
                        <a:buFont typeface="+mj-lt"/>
                        <a:buAutoNum type="arabicPeriod" startAt="4"/>
                      </a:pPr>
                      <a:r>
                        <a:rPr lang="en-US" sz="1400" b="1" dirty="0">
                          <a:latin typeface="+mj-lt"/>
                          <a:ea typeface="Times New Roman"/>
                          <a:cs typeface="Times New Roman"/>
                        </a:rPr>
                        <a:t>Indiana Economic Impact</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2896940440"/>
                  </a:ext>
                </a:extLst>
              </a:tr>
              <a:tr h="365760">
                <a:tc>
                  <a:txBody>
                    <a:bodyPr/>
                    <a:lstStyle/>
                    <a:p>
                      <a:pPr marL="342900" marR="0" lvl="0" indent="-342900">
                        <a:spcBef>
                          <a:spcPts val="0"/>
                        </a:spcBef>
                        <a:spcAft>
                          <a:spcPts val="0"/>
                        </a:spcAft>
                        <a:buFont typeface="+mj-lt"/>
                        <a:buAutoNum type="arabicPeriod" startAt="5"/>
                      </a:pPr>
                      <a:r>
                        <a:rPr lang="en-US" sz="1400" b="1" dirty="0">
                          <a:latin typeface="+mj-lt"/>
                          <a:ea typeface="Times New Roman"/>
                          <a:cs typeface="Times New Roman"/>
                        </a:rPr>
                        <a:t>Buy Indiana</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3122221958"/>
                  </a:ext>
                </a:extLst>
              </a:tr>
              <a:tr h="429768">
                <a:tc>
                  <a:txBody>
                    <a:bodyPr/>
                    <a:lstStyle/>
                    <a:p>
                      <a:pPr marL="342900" marR="0" lvl="0" indent="-342900">
                        <a:spcBef>
                          <a:spcPts val="0"/>
                        </a:spcBef>
                        <a:spcAft>
                          <a:spcPts val="0"/>
                        </a:spcAft>
                        <a:buFont typeface="+mj-lt"/>
                        <a:buAutoNum type="arabicPeriod" startAt="6"/>
                      </a:pPr>
                      <a:r>
                        <a:rPr lang="en-US" sz="1400" b="1" dirty="0">
                          <a:latin typeface="+mj-lt"/>
                          <a:ea typeface="Times New Roman"/>
                          <a:cs typeface="Calibri"/>
                        </a:rPr>
                        <a:t>Minority Business Enterprise Subcontractor Commitment</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p>
                      <a:pPr marL="0" marR="0" algn="ctr">
                        <a:spcBef>
                          <a:spcPts val="0"/>
                        </a:spcBef>
                        <a:spcAft>
                          <a:spcPts val="0"/>
                        </a:spcAft>
                      </a:pPr>
                      <a:r>
                        <a:rPr lang="en-US" sz="1400" b="1" dirty="0">
                          <a:solidFill>
                            <a:schemeClr val="tx1"/>
                          </a:solidFill>
                          <a:latin typeface="+mj-lt"/>
                          <a:ea typeface="Times New Roman"/>
                          <a:cs typeface="Calibri"/>
                        </a:rPr>
                        <a:t>(1 bonus point is available, see Section 3.2.6) </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10006"/>
                  </a:ext>
                </a:extLst>
              </a:tr>
              <a:tr h="429768">
                <a:tc>
                  <a:txBody>
                    <a:bodyPr/>
                    <a:lstStyle/>
                    <a:p>
                      <a:pPr marL="342900" marR="0" lvl="0" indent="-342900">
                        <a:spcBef>
                          <a:spcPts val="0"/>
                        </a:spcBef>
                        <a:spcAft>
                          <a:spcPts val="0"/>
                        </a:spcAft>
                        <a:buFont typeface="+mj-lt"/>
                        <a:buAutoNum type="arabicPeriod" startAt="7"/>
                      </a:pPr>
                      <a:r>
                        <a:rPr lang="en-US" sz="1400" b="1" dirty="0">
                          <a:latin typeface="+mj-lt"/>
                          <a:ea typeface="Times New Roman"/>
                          <a:cs typeface="Calibri"/>
                        </a:rPr>
                        <a:t>Women Business Enterprise Subcontractor Commitment</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p>
                      <a:pPr marL="0" marR="0" algn="ctr">
                        <a:spcBef>
                          <a:spcPts val="0"/>
                        </a:spcBef>
                        <a:spcAft>
                          <a:spcPts val="0"/>
                        </a:spcAft>
                      </a:pPr>
                      <a:r>
                        <a:rPr lang="en-US" sz="1400" b="1" dirty="0">
                          <a:solidFill>
                            <a:schemeClr val="tx1"/>
                          </a:solidFill>
                          <a:latin typeface="+mj-lt"/>
                          <a:ea typeface="Times New Roman"/>
                          <a:cs typeface="Calibri"/>
                        </a:rPr>
                        <a:t>(1 bonus point is available, see Section 3.2.6)</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10007"/>
                  </a:ext>
                </a:extLst>
              </a:tr>
              <a:tr h="429768">
                <a:tc>
                  <a:txBody>
                    <a:bodyPr/>
                    <a:lstStyle/>
                    <a:p>
                      <a:pPr marL="342900" marR="0" lvl="0" indent="-342900">
                        <a:spcBef>
                          <a:spcPts val="0"/>
                        </a:spcBef>
                        <a:spcAft>
                          <a:spcPts val="0"/>
                        </a:spcAft>
                        <a:buFont typeface="+mj-lt"/>
                        <a:buAutoNum type="arabicPeriod" startAt="8"/>
                      </a:pPr>
                      <a:r>
                        <a:rPr lang="en-US" sz="1400" b="1" dirty="0">
                          <a:latin typeface="+mj-lt"/>
                          <a:ea typeface="Times New Roman"/>
                          <a:cs typeface="Times New Roman"/>
                        </a:rPr>
                        <a:t>Indiana Veteran Business Enterprise (IVOSB) Subcontractor Commitment</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5 points</a:t>
                      </a:r>
                    </a:p>
                    <a:p>
                      <a:pPr marL="0" marR="0" algn="ctr">
                        <a:spcBef>
                          <a:spcPts val="0"/>
                        </a:spcBef>
                        <a:spcAft>
                          <a:spcPts val="0"/>
                        </a:spcAft>
                      </a:pPr>
                      <a:r>
                        <a:rPr lang="en-US" sz="1400" b="1" dirty="0">
                          <a:solidFill>
                            <a:schemeClr val="tx1"/>
                          </a:solidFill>
                          <a:latin typeface="+mj-lt"/>
                          <a:ea typeface="Times New Roman"/>
                          <a:cs typeface="Calibri"/>
                        </a:rPr>
                        <a:t>(1 bonus point is available, see Section 3.2.7)</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xmlns="" val="2152020041"/>
                  </a:ext>
                </a:extLst>
              </a:tr>
              <a:tr h="365760">
                <a:tc>
                  <a:txBody>
                    <a:bodyPr/>
                    <a:lstStyle/>
                    <a:p>
                      <a:pPr marL="0" marR="0" algn="ctr">
                        <a:spcBef>
                          <a:spcPts val="0"/>
                        </a:spcBef>
                        <a:spcAft>
                          <a:spcPts val="0"/>
                        </a:spcAft>
                      </a:pPr>
                      <a:r>
                        <a:rPr lang="en-US" sz="1400" b="1" dirty="0">
                          <a:latin typeface="+mj-lt"/>
                          <a:ea typeface="Times New Roman"/>
                          <a:cs typeface="Calibri"/>
                        </a:rPr>
                        <a:t>Total</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400" b="1" dirty="0">
                          <a:solidFill>
                            <a:schemeClr val="tx1"/>
                          </a:solidFill>
                          <a:latin typeface="+mj-lt"/>
                          <a:ea typeface="Times New Roman"/>
                          <a:cs typeface="Calibri"/>
                        </a:rPr>
                        <a:t>100 (103 if bonus awarded)</a:t>
                      </a:r>
                      <a:endParaRPr lang="en-US" sz="14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9"/>
                  </a:ext>
                </a:extLst>
              </a:tr>
            </a:tbl>
          </a:graphicData>
        </a:graphic>
      </p:graphicFrame>
      <p:grpSp>
        <p:nvGrpSpPr>
          <p:cNvPr id="9" name="Group 8">
            <a:extLst>
              <a:ext uri="{FF2B5EF4-FFF2-40B4-BE49-F238E27FC236}">
                <a16:creationId xmlns:a16="http://schemas.microsoft.com/office/drawing/2014/main" xmlns="" id="{0B31B124-88A1-405F-9CDF-05E50ACE3B9F}"/>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D4746AE4-F87D-4F16-86C1-CBBAF23F21C8}"/>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721A091C-DC72-4E2E-9275-0A3735E3318B}"/>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2" name="TextBox 11">
            <a:extLst>
              <a:ext uri="{FF2B5EF4-FFF2-40B4-BE49-F238E27FC236}">
                <a16:creationId xmlns:a16="http://schemas.microsoft.com/office/drawing/2014/main" xmlns="" id="{99095A6C-2893-435A-BF6B-732B65F2FF4B}"/>
              </a:ext>
            </a:extLst>
          </p:cNvPr>
          <p:cNvSpPr txBox="1"/>
          <p:nvPr/>
        </p:nvSpPr>
        <p:spPr>
          <a:xfrm>
            <a:off x="371006" y="5410200"/>
            <a:ext cx="2364493" cy="1131079"/>
          </a:xfrm>
          <a:prstGeom prst="rect">
            <a:avLst/>
          </a:prstGeom>
          <a:solidFill>
            <a:schemeClr val="bg1"/>
          </a:solidFill>
          <a:ln w="12700">
            <a:solidFill>
              <a:schemeClr val="tx1"/>
            </a:solidFill>
          </a:ln>
        </p:spPr>
        <p:txBody>
          <a:bodyPr wrap="none" tIns="0" bIns="91440" rtlCol="0">
            <a:spAutoFit/>
          </a:bodyPr>
          <a:lstStyle/>
          <a:p>
            <a:pPr>
              <a:spcAft>
                <a:spcPts val="600"/>
              </a:spcAft>
            </a:pPr>
            <a:r>
              <a:rPr lang="en-US" sz="1500" b="1" u="sng" dirty="0"/>
              <a:t>Legend</a:t>
            </a:r>
          </a:p>
          <a:p>
            <a:pPr>
              <a:spcAft>
                <a:spcPts val="400"/>
              </a:spcAft>
            </a:pPr>
            <a:r>
              <a:rPr lang="en-US" sz="1400" b="1" dirty="0"/>
              <a:t>          </a:t>
            </a:r>
            <a:r>
              <a:rPr lang="en-US" sz="1300" b="1" dirty="0"/>
              <a:t>Mandatory Requirements</a:t>
            </a:r>
          </a:p>
          <a:p>
            <a:pPr>
              <a:spcAft>
                <a:spcPts val="400"/>
              </a:spcAft>
            </a:pPr>
            <a:r>
              <a:rPr lang="en-US" sz="1300" b="1" dirty="0"/>
              <a:t>          MAQ and Cost Scores</a:t>
            </a:r>
          </a:p>
          <a:p>
            <a:pPr>
              <a:spcAft>
                <a:spcPts val="600"/>
              </a:spcAft>
            </a:pPr>
            <a:r>
              <a:rPr lang="en-US" sz="1300" b="1" dirty="0"/>
              <a:t>          Preference Scores</a:t>
            </a:r>
          </a:p>
        </p:txBody>
      </p:sp>
      <p:sp>
        <p:nvSpPr>
          <p:cNvPr id="2" name="TextBox 1">
            <a:extLst>
              <a:ext uri="{FF2B5EF4-FFF2-40B4-BE49-F238E27FC236}">
                <a16:creationId xmlns:a16="http://schemas.microsoft.com/office/drawing/2014/main" xmlns="" id="{A5D9A459-B503-4695-BA45-894820B5E26D}"/>
              </a:ext>
            </a:extLst>
          </p:cNvPr>
          <p:cNvSpPr txBox="1"/>
          <p:nvPr/>
        </p:nvSpPr>
        <p:spPr>
          <a:xfrm>
            <a:off x="548694" y="5743059"/>
            <a:ext cx="184731" cy="184666"/>
          </a:xfrm>
          <a:prstGeom prst="rect">
            <a:avLst/>
          </a:prstGeom>
          <a:solidFill>
            <a:srgbClr val="FF5D37"/>
          </a:solidFill>
          <a:ln>
            <a:solidFill>
              <a:schemeClr val="tx1"/>
            </a:solidFill>
          </a:ln>
        </p:spPr>
        <p:txBody>
          <a:bodyPr wrap="none" rtlCol="0">
            <a:spAutoFit/>
          </a:bodyPr>
          <a:lstStyle/>
          <a:p>
            <a:endParaRPr lang="en-US" sz="600" dirty="0"/>
          </a:p>
        </p:txBody>
      </p:sp>
      <p:sp>
        <p:nvSpPr>
          <p:cNvPr id="13" name="TextBox 12">
            <a:extLst>
              <a:ext uri="{FF2B5EF4-FFF2-40B4-BE49-F238E27FC236}">
                <a16:creationId xmlns:a16="http://schemas.microsoft.com/office/drawing/2014/main" xmlns="" id="{92E101F1-E5A3-4F62-9DB0-99AD62D7DD0D}"/>
              </a:ext>
            </a:extLst>
          </p:cNvPr>
          <p:cNvSpPr txBox="1"/>
          <p:nvPr/>
        </p:nvSpPr>
        <p:spPr>
          <a:xfrm>
            <a:off x="548984" y="6001821"/>
            <a:ext cx="184731" cy="184666"/>
          </a:xfrm>
          <a:prstGeom prst="rect">
            <a:avLst/>
          </a:prstGeom>
          <a:solidFill>
            <a:srgbClr val="FFFC48"/>
          </a:solidFill>
          <a:ln>
            <a:solidFill>
              <a:schemeClr val="tx1"/>
            </a:solidFill>
          </a:ln>
        </p:spPr>
        <p:txBody>
          <a:bodyPr wrap="none" rtlCol="0">
            <a:spAutoFit/>
          </a:bodyPr>
          <a:lstStyle/>
          <a:p>
            <a:endParaRPr lang="en-US" sz="600" dirty="0"/>
          </a:p>
        </p:txBody>
      </p:sp>
      <p:sp>
        <p:nvSpPr>
          <p:cNvPr id="14" name="TextBox 13">
            <a:extLst>
              <a:ext uri="{FF2B5EF4-FFF2-40B4-BE49-F238E27FC236}">
                <a16:creationId xmlns:a16="http://schemas.microsoft.com/office/drawing/2014/main" xmlns="" id="{4CDDDEC5-B87B-4127-B42F-B475A6A30BE5}"/>
              </a:ext>
            </a:extLst>
          </p:cNvPr>
          <p:cNvSpPr txBox="1"/>
          <p:nvPr/>
        </p:nvSpPr>
        <p:spPr>
          <a:xfrm>
            <a:off x="545809" y="6260584"/>
            <a:ext cx="184731" cy="184666"/>
          </a:xfrm>
          <a:prstGeom prst="rect">
            <a:avLst/>
          </a:prstGeom>
          <a:solidFill>
            <a:srgbClr val="94CDDE"/>
          </a:solidFill>
          <a:ln>
            <a:solidFill>
              <a:schemeClr val="tx1"/>
            </a:solidFill>
          </a:ln>
        </p:spPr>
        <p:txBody>
          <a:bodyPr wrap="none" rtlCol="0">
            <a:spAutoFit/>
          </a:bodyPr>
          <a:lstStyle/>
          <a:p>
            <a:endParaRPr lang="en-US" sz="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mj-lt"/>
              </a:rPr>
              <a:t>Mission/Vision </a:t>
            </a:r>
          </a:p>
          <a:p>
            <a:pPr lvl="1"/>
            <a:r>
              <a:rPr lang="en-US" altLang="en-US" sz="1800" dirty="0">
                <a:latin typeface="+mj-lt"/>
              </a:rPr>
              <a:t>Promote, monitor, and enforce the standards for certification of minority and women’s business enterprises.</a:t>
            </a:r>
          </a:p>
          <a:p>
            <a:pPr lvl="1"/>
            <a:r>
              <a:rPr lang="en-US" altLang="en-US" sz="1800" dirty="0">
                <a:latin typeface="+mj-lt"/>
              </a:rPr>
              <a:t>Provide equal opportunity to minority and women enterprises in the state’s procurement and contracting process.</a:t>
            </a:r>
          </a:p>
          <a:p>
            <a:pPr marL="0" indent="0">
              <a:lnSpc>
                <a:spcPct val="110000"/>
              </a:lnSpc>
              <a:buNone/>
              <a:defRPr/>
            </a:pPr>
            <a:r>
              <a:rPr lang="en-US" sz="1800" b="1" dirty="0">
                <a:latin typeface="+mj-lt"/>
              </a:rPr>
              <a:t>Nondiscrimination and Antidiscrimination Laws</a:t>
            </a:r>
          </a:p>
          <a:p>
            <a:pPr lvl="1"/>
            <a:r>
              <a:rPr lang="en-US" sz="1800" dirty="0">
                <a:latin typeface="+mj-lt"/>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500" b="1" dirty="0"/>
              <a:t>Minority and Women’s Business Enterprises</a:t>
            </a:r>
          </a:p>
        </p:txBody>
      </p:sp>
    </p:spTree>
    <p:extLst>
      <p:ext uri="{BB962C8B-B14F-4D97-AF65-F5344CB8AC3E}">
        <p14:creationId xmlns:p14="http://schemas.microsoft.com/office/powerpoint/2010/main" val="509963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271129"/>
            <a:ext cx="8763000" cy="1143000"/>
          </a:xfrm>
        </p:spPr>
        <p:txBody>
          <a:bodyPr>
            <a:noAutofit/>
          </a:bodyPr>
          <a:lstStyle/>
          <a:p>
            <a:r>
              <a:rPr lang="en-US" sz="3500" b="1" dirty="0"/>
              <a:t>Minority and Women’s Business Enterprises</a:t>
            </a:r>
          </a:p>
        </p:txBody>
      </p:sp>
      <p:sp>
        <p:nvSpPr>
          <p:cNvPr id="3" name="Content Placeholder 2"/>
          <p:cNvSpPr>
            <a:spLocks noGrp="1"/>
          </p:cNvSpPr>
          <p:nvPr>
            <p:ph idx="1"/>
          </p:nvPr>
        </p:nvSpPr>
        <p:spPr/>
        <p:txBody>
          <a:bodyPr>
            <a:normAutofit/>
          </a:bodyPr>
          <a:lstStyle/>
          <a:p>
            <a:pPr marL="0" indent="0">
              <a:buNone/>
            </a:pPr>
            <a:r>
              <a:rPr lang="en-US" altLang="en-US" sz="1800" b="1" dirty="0">
                <a:latin typeface="+mj-lt"/>
              </a:rPr>
              <a:t>Contact Information</a:t>
            </a:r>
          </a:p>
          <a:p>
            <a:pPr lvl="1"/>
            <a:r>
              <a:rPr lang="en-US" altLang="en-US" sz="1800" dirty="0">
                <a:latin typeface="+mj-lt"/>
              </a:rPr>
              <a:t>Phone: 317-232-3061</a:t>
            </a:r>
          </a:p>
          <a:p>
            <a:pPr lvl="1"/>
            <a:r>
              <a:rPr lang="en-US" altLang="en-US" sz="1800" dirty="0">
                <a:latin typeface="+mj-lt"/>
              </a:rPr>
              <a:t>E-mail</a:t>
            </a:r>
            <a:r>
              <a:rPr lang="en-US" altLang="en-US" sz="1800" b="1" dirty="0">
                <a:latin typeface="+mj-lt"/>
              </a:rPr>
              <a:t>:</a:t>
            </a:r>
            <a:r>
              <a:rPr lang="en-US" altLang="en-US" sz="1800" dirty="0">
                <a:latin typeface="+mj-lt"/>
              </a:rPr>
              <a:t> </a:t>
            </a:r>
            <a:r>
              <a:rPr lang="en-US" altLang="en-US" sz="1800" dirty="0">
                <a:latin typeface="+mj-lt"/>
                <a:hlinkClick r:id="rId3"/>
              </a:rPr>
              <a:t>mwbecompliance@idoa.in.gov</a:t>
            </a:r>
            <a:endParaRPr lang="en-US" altLang="en-US" sz="1800" dirty="0">
              <a:latin typeface="+mj-lt"/>
            </a:endParaRPr>
          </a:p>
          <a:p>
            <a:pPr lvl="1"/>
            <a:r>
              <a:rPr lang="en-US" altLang="en-US" sz="1800" dirty="0">
                <a:latin typeface="+mj-lt"/>
              </a:rPr>
              <a:t>Web: </a:t>
            </a:r>
            <a:r>
              <a:rPr lang="en-US" altLang="en-US" sz="1800" dirty="0">
                <a:latin typeface="+mj-lt"/>
                <a:hlinkClick r:id="rId4"/>
              </a:rPr>
              <a:t>www.in.gov/idoa/mwbe</a:t>
            </a:r>
            <a:r>
              <a:rPr lang="en-US" altLang="en-US" sz="1800" dirty="0">
                <a:latin typeface="+mj-lt"/>
              </a:rPr>
              <a:t/>
            </a:r>
            <a:br>
              <a:rPr lang="en-US" altLang="en-US" sz="1800" dirty="0">
                <a:latin typeface="+mj-lt"/>
              </a:rPr>
            </a:br>
            <a:r>
              <a:rPr lang="en-US" altLang="en-US" sz="1200" dirty="0">
                <a:latin typeface="+mj-lt"/>
              </a:rPr>
              <a:t/>
            </a:r>
            <a:br>
              <a:rPr lang="en-US" altLang="en-US" sz="1200" dirty="0">
                <a:latin typeface="+mj-lt"/>
              </a:rPr>
            </a:br>
            <a:endParaRPr lang="en-US" altLang="en-US" sz="1200" dirty="0">
              <a:latin typeface="+mj-lt"/>
            </a:endParaRPr>
          </a:p>
          <a:p>
            <a:pPr marL="0" indent="0">
              <a:buNone/>
            </a:pPr>
            <a:r>
              <a:rPr lang="en-US" altLang="en-US" sz="1800" b="1" dirty="0">
                <a:latin typeface="+mj-lt"/>
              </a:rPr>
              <a:t>Complete Attachment A, MWBE Form</a:t>
            </a:r>
          </a:p>
          <a:p>
            <a:pPr>
              <a:buNone/>
            </a:pPr>
            <a:r>
              <a:rPr lang="en-US" altLang="en-US" sz="2100" dirty="0">
                <a:latin typeface="+mj-lt"/>
              </a:rPr>
              <a:t>	- </a:t>
            </a:r>
            <a:r>
              <a:rPr lang="en-US" altLang="en-US" sz="1800" dirty="0">
                <a:latin typeface="+mj-lt"/>
              </a:rPr>
              <a:t>Include sub-contractor letter of commitment</a:t>
            </a:r>
            <a:br>
              <a:rPr lang="en-US" altLang="en-US" sz="1800" dirty="0">
                <a:latin typeface="+mj-lt"/>
              </a:rPr>
            </a:br>
            <a:r>
              <a:rPr lang="en-US" altLang="en-US" sz="1800" dirty="0">
                <a:latin typeface="+mj-lt"/>
              </a:rPr>
              <a:t> </a:t>
            </a:r>
          </a:p>
          <a:p>
            <a:pPr marL="0" indent="0">
              <a:buNone/>
            </a:pPr>
            <a:r>
              <a:rPr lang="en-US" altLang="en-US" sz="1800" b="1" dirty="0">
                <a:latin typeface="+mj-lt"/>
              </a:rPr>
              <a:t>Goals for Proposal</a:t>
            </a:r>
          </a:p>
          <a:p>
            <a:pPr>
              <a:buNone/>
            </a:pPr>
            <a:r>
              <a:rPr lang="en-US" altLang="en-US" sz="1800" dirty="0">
                <a:latin typeface="+mj-lt"/>
              </a:rPr>
              <a:t>	- 8% Minority Business Enterprise</a:t>
            </a:r>
          </a:p>
          <a:p>
            <a:pPr>
              <a:buNone/>
            </a:pPr>
            <a:r>
              <a:rPr lang="en-US" altLang="en-US" sz="1800" dirty="0">
                <a:latin typeface="+mj-lt"/>
              </a:rPr>
              <a:t>	- 8% Women’s Business Enterprise</a:t>
            </a:r>
          </a:p>
          <a:p>
            <a:endParaRPr lang="en-US" dirty="0">
              <a:latin typeface="+mj-lt"/>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5"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1650904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316547"/>
            <a:ext cx="8229600" cy="1143000"/>
          </a:xfrm>
        </p:spPr>
        <p:txBody>
          <a:bodyPr/>
          <a:lstStyle/>
          <a:p>
            <a:pPr eaLnBrk="1" hangingPunct="1"/>
            <a:r>
              <a:rPr lang="en-US" b="1" dirty="0"/>
              <a:t>Agenda</a:t>
            </a:r>
          </a:p>
        </p:txBody>
      </p:sp>
      <p:sp>
        <p:nvSpPr>
          <p:cNvPr id="7" name="Rectangle 3"/>
          <p:cNvSpPr>
            <a:spLocks noGrp="1" noChangeArrowheads="1"/>
          </p:cNvSpPr>
          <p:nvPr>
            <p:ph idx="1"/>
          </p:nvPr>
        </p:nvSpPr>
        <p:spPr>
          <a:xfrm>
            <a:off x="381000" y="1265237"/>
            <a:ext cx="8305800" cy="4525963"/>
          </a:xfrm>
        </p:spPr>
        <p:txBody>
          <a:bodyPr>
            <a:normAutofit fontScale="92500" lnSpcReduction="20000"/>
          </a:bodyPr>
          <a:lstStyle/>
          <a:p>
            <a:pPr eaLnBrk="1" hangingPunct="1"/>
            <a:r>
              <a:rPr lang="en-US" sz="2800" dirty="0">
                <a:latin typeface="+mj-lt"/>
              </a:rPr>
              <a:t>General Information</a:t>
            </a:r>
          </a:p>
          <a:p>
            <a:pPr eaLnBrk="1" hangingPunct="1"/>
            <a:r>
              <a:rPr lang="en-US" sz="2800" dirty="0">
                <a:latin typeface="+mj-lt"/>
              </a:rPr>
              <a:t>Purpose of RFP</a:t>
            </a:r>
          </a:p>
          <a:p>
            <a:pPr eaLnBrk="1" hangingPunct="1"/>
            <a:r>
              <a:rPr lang="en-US" sz="2800" dirty="0">
                <a:latin typeface="+mj-lt"/>
              </a:rPr>
              <a:t>Key Dates &amp; Term of Contract</a:t>
            </a:r>
          </a:p>
          <a:p>
            <a:pPr eaLnBrk="1" hangingPunct="1"/>
            <a:r>
              <a:rPr lang="en-US" sz="2800" dirty="0">
                <a:latin typeface="+mj-lt"/>
              </a:rPr>
              <a:t>Project Background</a:t>
            </a:r>
          </a:p>
          <a:p>
            <a:pPr eaLnBrk="1" hangingPunct="1"/>
            <a:r>
              <a:rPr lang="en-US" sz="2800" dirty="0">
                <a:latin typeface="+mj-lt"/>
              </a:rPr>
              <a:t>Scope of Work</a:t>
            </a:r>
          </a:p>
          <a:p>
            <a:pPr eaLnBrk="1" hangingPunct="1"/>
            <a:r>
              <a:rPr lang="en-US" sz="2800" dirty="0">
                <a:latin typeface="+mj-lt"/>
              </a:rPr>
              <a:t>Business Proposal, Technical Proposal, Cost Proposal</a:t>
            </a:r>
          </a:p>
          <a:p>
            <a:pPr eaLnBrk="1" hangingPunct="1"/>
            <a:r>
              <a:rPr lang="en-US" sz="2800" dirty="0">
                <a:latin typeface="+mj-lt"/>
              </a:rPr>
              <a:t>Proposal Preparation &amp; Evaluation Criteria</a:t>
            </a:r>
          </a:p>
          <a:p>
            <a:pPr eaLnBrk="1" hangingPunct="1"/>
            <a:r>
              <a:rPr lang="en-US" sz="2800" dirty="0">
                <a:latin typeface="+mj-lt"/>
              </a:rPr>
              <a:t>Minority and Women’s Business Enterprises (M/WBE)</a:t>
            </a:r>
          </a:p>
          <a:p>
            <a:pPr eaLnBrk="1" hangingPunct="1"/>
            <a:r>
              <a:rPr lang="en-US" sz="2800" dirty="0">
                <a:latin typeface="+mj-lt"/>
              </a:rPr>
              <a:t>Indiana Veteran Owned Small Businesses (IVOSB)</a:t>
            </a:r>
          </a:p>
          <a:p>
            <a:pPr eaLnBrk="1" hangingPunct="1"/>
            <a:r>
              <a:rPr lang="en-US" sz="2800" dirty="0">
                <a:latin typeface="+mj-lt"/>
              </a:rPr>
              <a:t>Additional Information</a:t>
            </a:r>
          </a:p>
          <a:p>
            <a:pPr eaLnBrk="1" hangingPunct="1"/>
            <a:r>
              <a:rPr lang="en-US" sz="2800" dirty="0">
                <a:latin typeface="+mj-lt"/>
              </a:rPr>
              <a:t>Question and Answer Session</a:t>
            </a:r>
          </a:p>
          <a:p>
            <a:pPr eaLnBrk="1" hangingPunct="1">
              <a:buFontTx/>
              <a:buNone/>
            </a:pPr>
            <a:endParaRPr lang="en-US" sz="2800" dirty="0">
              <a:latin typeface="+mj-lt"/>
            </a:endParaRPr>
          </a:p>
        </p:txBody>
      </p:sp>
      <p:grpSp>
        <p:nvGrpSpPr>
          <p:cNvPr id="9" name="Group 8">
            <a:extLst>
              <a:ext uri="{FF2B5EF4-FFF2-40B4-BE49-F238E27FC236}">
                <a16:creationId xmlns:a16="http://schemas.microsoft.com/office/drawing/2014/main" xmlns="" id="{6E286E00-6B1B-4A02-9388-AFAF637D7DF6}"/>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37D526E4-4748-4DCC-A61C-6BF9B4E42BD3}"/>
                </a:ext>
              </a:extLst>
            </p:cNvPr>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9393C85D-7D54-4B0D-A6BF-4EC430E0D307}"/>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447504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mj-lt"/>
              </a:rPr>
              <a:t>Prime contractors must ensure that the proposed subcontractors meet the following criteria:</a:t>
            </a:r>
          </a:p>
          <a:p>
            <a:pPr lvl="0"/>
            <a:r>
              <a:rPr lang="en-US" sz="1800" dirty="0">
                <a:latin typeface="+mj-lt"/>
              </a:rPr>
              <a:t>Are listed in the IDOA Directory of Certified Firms, on or before the proposal due date, national diversity plans are generally not accepted. The directory can be found here: </a:t>
            </a:r>
            <a:r>
              <a:rPr lang="en-US" sz="1800" dirty="0">
                <a:latin typeface="+mj-lt"/>
                <a:hlinkClick r:id="rId3"/>
              </a:rPr>
              <a:t>http://www.in.gov/idoa/mwbe/2743.htm</a:t>
            </a:r>
            <a:r>
              <a:rPr lang="en-US" sz="1800" dirty="0">
                <a:latin typeface="+mj-lt"/>
              </a:rPr>
              <a:t> </a:t>
            </a:r>
          </a:p>
          <a:p>
            <a:r>
              <a:rPr lang="en-US" sz="1800" b="1" dirty="0">
                <a:latin typeface="+mj-lt"/>
              </a:rPr>
              <a:t>Serve a Commercially Useful Function (CUF) and value-added purpose on the engagement, as confirmed by the State.</a:t>
            </a:r>
          </a:p>
          <a:p>
            <a:r>
              <a:rPr lang="en-US" sz="1800" dirty="0">
                <a:latin typeface="+mj-lt"/>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9" name="Title 1">
            <a:extLst>
              <a:ext uri="{FF2B5EF4-FFF2-40B4-BE49-F238E27FC236}">
                <a16:creationId xmlns:a16="http://schemas.microsoft.com/office/drawing/2014/main" xmlns="" id="{238FF856-2166-4C70-8ED6-D5D4B371198A}"/>
              </a:ext>
            </a:extLst>
          </p:cNvPr>
          <p:cNvSpPr txBox="1">
            <a:spLocks/>
          </p:cNvSpPr>
          <p:nvPr/>
        </p:nvSpPr>
        <p:spPr>
          <a:xfrm>
            <a:off x="190500" y="271129"/>
            <a:ext cx="8763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a:t>Minority and Women’s Business Enterprises</a:t>
            </a:r>
          </a:p>
        </p:txBody>
      </p:sp>
    </p:spTree>
    <p:extLst>
      <p:ext uri="{BB962C8B-B14F-4D97-AF65-F5344CB8AC3E}">
        <p14:creationId xmlns:p14="http://schemas.microsoft.com/office/powerpoint/2010/main" val="4034789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p:txBody>
          <a:bodyPr>
            <a:noAutofit/>
          </a:bodyPr>
          <a:lstStyle/>
          <a:p>
            <a:pPr marL="0" indent="0">
              <a:buNone/>
            </a:pPr>
            <a:r>
              <a:rPr lang="en-US" sz="1800" b="1" dirty="0">
                <a:latin typeface="+mj-lt"/>
              </a:rPr>
              <a:t>Prime contractors should note the following: </a:t>
            </a:r>
          </a:p>
          <a:p>
            <a:pPr lvl="0"/>
            <a:r>
              <a:rPr lang="en-US" sz="1800" dirty="0">
                <a:latin typeface="+mj-lt"/>
              </a:rPr>
              <a:t>Subcontractors’ MBE/WBE Certification Letter, provided by IDOA, must accompany the proposal to show current status of certification.</a:t>
            </a:r>
          </a:p>
          <a:p>
            <a:pPr lvl="0"/>
            <a:r>
              <a:rPr lang="en-US" sz="1800" dirty="0">
                <a:latin typeface="+mj-lt"/>
              </a:rPr>
              <a:t>Each firm may only serve as one classification – MBE, WBE, or IVOSB (see section 1.22)</a:t>
            </a:r>
          </a:p>
          <a:p>
            <a:pPr lvl="0"/>
            <a:r>
              <a:rPr lang="en-US" sz="1800" dirty="0">
                <a:latin typeface="+mj-lt"/>
              </a:rPr>
              <a:t>Pursuant to 25 IAC 5-6-2(b)(d), a Prime Contractor who is a MBE or WBE must meet subcontractor goals by using other listed certified firms.  Certified Prime Contractors cannot count their own workforce or companies to meet this requirement.</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7520B9D4-5083-4A88-A459-DCE1E57FD74C}"/>
              </a:ext>
            </a:extLst>
          </p:cNvPr>
          <p:cNvSpPr txBox="1">
            <a:spLocks/>
          </p:cNvSpPr>
          <p:nvPr/>
        </p:nvSpPr>
        <p:spPr>
          <a:xfrm>
            <a:off x="190500" y="271129"/>
            <a:ext cx="8763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a:t>Minority and Women’s Business Enterprises</a:t>
            </a:r>
          </a:p>
        </p:txBody>
      </p:sp>
    </p:spTree>
    <p:extLst>
      <p:ext uri="{BB962C8B-B14F-4D97-AF65-F5344CB8AC3E}">
        <p14:creationId xmlns:p14="http://schemas.microsoft.com/office/powerpoint/2010/main" val="1487724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pic>
        <p:nvPicPr>
          <p:cNvPr id="7" name="Picture 6">
            <a:extLst>
              <a:ext uri="{FF2B5EF4-FFF2-40B4-BE49-F238E27FC236}">
                <a16:creationId xmlns:a16="http://schemas.microsoft.com/office/drawing/2014/main" xmlns="" id="{6EA23D86-A55F-41BE-873A-0985E4E8BB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6654" y="261018"/>
            <a:ext cx="4410691" cy="5772956"/>
          </a:xfrm>
          <a:prstGeom prst="rect">
            <a:avLst/>
          </a:prstGeom>
          <a:ln w="28575">
            <a:solidFill>
              <a:srgbClr val="000000"/>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158385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438400" y="5334000"/>
            <a:ext cx="6329363" cy="1414463"/>
            <a:chOff x="2438400" y="5334000"/>
            <a:chExt cx="6329363" cy="1414463"/>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pic>
        <p:nvPicPr>
          <p:cNvPr id="7" name="Picture 6">
            <a:extLst>
              <a:ext uri="{FF2B5EF4-FFF2-40B4-BE49-F238E27FC236}">
                <a16:creationId xmlns:a16="http://schemas.microsoft.com/office/drawing/2014/main" xmlns="" id="{AC8248B8-6B48-4652-A8E8-6119DC2966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8227" y="241876"/>
            <a:ext cx="4567546" cy="5798026"/>
          </a:xfrm>
          <a:prstGeom prst="rect">
            <a:avLst/>
          </a:prstGeom>
          <a:ln w="28575">
            <a:solidFill>
              <a:srgbClr val="000000"/>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245510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43246" y="1676401"/>
            <a:ext cx="8156783" cy="3581399"/>
            <a:chOff x="947976" y="2438400"/>
            <a:chExt cx="7260320" cy="3210545"/>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0392" y="2438400"/>
              <a:ext cx="5990076" cy="3210545"/>
            </a:xfrm>
            <a:prstGeom prst="rect">
              <a:avLst/>
            </a:prstGeom>
            <a:ln w="28575" cap="sq">
              <a:solidFill>
                <a:srgbClr val="000000"/>
              </a:solidFill>
              <a:prstDash val="solid"/>
              <a:miter lim="800000"/>
            </a:ln>
            <a:effectLst>
              <a:outerShdw blurRad="63500" sx="102000" sy="102000" algn="ctr" rotWithShape="0">
                <a:prstClr val="black">
                  <a:alpha val="40000"/>
                </a:prstClr>
              </a:outerShdw>
            </a:effectLst>
          </p:spPr>
        </p:pic>
        <p:grpSp>
          <p:nvGrpSpPr>
            <p:cNvPr id="5" name="Group 4"/>
            <p:cNvGrpSpPr/>
            <p:nvPr/>
          </p:nvGrpSpPr>
          <p:grpSpPr>
            <a:xfrm>
              <a:off x="947976" y="3314646"/>
              <a:ext cx="7260320" cy="1763842"/>
              <a:chOff x="1269803" y="2837140"/>
              <a:chExt cx="9478479" cy="2351789"/>
            </a:xfrm>
          </p:grpSpPr>
          <p:sp>
            <p:nvSpPr>
              <p:cNvPr id="7" name="Right Arrow 6"/>
              <p:cNvSpPr/>
              <p:nvPr/>
            </p:nvSpPr>
            <p:spPr>
              <a:xfrm>
                <a:off x="1280704" y="2837140"/>
                <a:ext cx="685800" cy="228599"/>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sz="1350" b="1" dirty="0">
                  <a:ln w="12700">
                    <a:solidFill>
                      <a:srgbClr val="1F497D">
                        <a:satMod val="155000"/>
                      </a:srgb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10062482" y="4960330"/>
                <a:ext cx="685800" cy="228599"/>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sz="1350" b="1" dirty="0">
                  <a:ln w="12700">
                    <a:solidFill>
                      <a:srgbClr val="1F497D">
                        <a:satMod val="155000"/>
                      </a:srgb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1277422" y="3214965"/>
                <a:ext cx="685800" cy="228599"/>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sz="1350" b="1" dirty="0">
                  <a:ln w="12700">
                    <a:solidFill>
                      <a:srgbClr val="1F497D">
                        <a:satMod val="155000"/>
                      </a:srgb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1287481" y="4923762"/>
                <a:ext cx="685800" cy="228599"/>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sz="1350" b="1" dirty="0">
                  <a:ln w="12700">
                    <a:solidFill>
                      <a:srgbClr val="1F497D">
                        <a:satMod val="155000"/>
                      </a:srgb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1269803" y="4545937"/>
                <a:ext cx="685800" cy="228599"/>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sz="1350" b="1" dirty="0">
                  <a:ln w="12700">
                    <a:solidFill>
                      <a:srgbClr val="1F497D">
                        <a:satMod val="155000"/>
                      </a:srgb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grpSp>
      </p:grpSp>
      <p:grpSp>
        <p:nvGrpSpPr>
          <p:cNvPr id="15" name="Group 14"/>
          <p:cNvGrpSpPr/>
          <p:nvPr/>
        </p:nvGrpSpPr>
        <p:grpSpPr>
          <a:xfrm>
            <a:off x="2438400" y="5334000"/>
            <a:ext cx="6329363" cy="1414463"/>
            <a:chOff x="2438400" y="5334000"/>
            <a:chExt cx="6329363" cy="1414463"/>
          </a:xfrm>
        </p:grpSpPr>
        <p:pic>
          <p:nvPicPr>
            <p:cNvPr id="16" name="Picture 15"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17" name="TextBox 1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9" name="Title 1">
            <a:extLst>
              <a:ext uri="{FF2B5EF4-FFF2-40B4-BE49-F238E27FC236}">
                <a16:creationId xmlns:a16="http://schemas.microsoft.com/office/drawing/2014/main" xmlns="" id="{70189811-624B-4F1A-9545-8B419DD15F5D}"/>
              </a:ext>
            </a:extLst>
          </p:cNvPr>
          <p:cNvSpPr>
            <a:spLocks noGrp="1"/>
          </p:cNvSpPr>
          <p:nvPr>
            <p:ph type="title"/>
          </p:nvPr>
        </p:nvSpPr>
        <p:spPr>
          <a:xfrm>
            <a:off x="190500" y="271129"/>
            <a:ext cx="8763000" cy="1143000"/>
          </a:xfrm>
        </p:spPr>
        <p:txBody>
          <a:bodyPr>
            <a:noAutofit/>
          </a:bodyPr>
          <a:lstStyle/>
          <a:p>
            <a:r>
              <a:rPr lang="en-US" sz="3500" b="1" dirty="0"/>
              <a:t>Minority and Women’s Business Enterprises</a:t>
            </a:r>
          </a:p>
        </p:txBody>
      </p:sp>
    </p:spTree>
    <p:extLst>
      <p:ext uri="{BB962C8B-B14F-4D97-AF65-F5344CB8AC3E}">
        <p14:creationId xmlns:p14="http://schemas.microsoft.com/office/powerpoint/2010/main" val="1847414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480579" y="1219200"/>
            <a:ext cx="8077200" cy="4488131"/>
          </a:xfrm>
        </p:spPr>
        <p:txBody>
          <a:bodyPr>
            <a:noAutofit/>
          </a:bodyPr>
          <a:lstStyle/>
          <a:p>
            <a:pPr marL="86916" indent="-86916"/>
            <a:r>
              <a:rPr lang="en-US" sz="1800" b="1" dirty="0">
                <a:latin typeface="+mj-lt"/>
              </a:rPr>
              <a:t>New Process </a:t>
            </a:r>
            <a:r>
              <a:rPr lang="en-US" sz="1800" dirty="0">
                <a:latin typeface="+mj-lt"/>
              </a:rPr>
              <a:t>– Effective 2014, MWBE scoring is conducted based on 10 points plus a possible 2 bonus points scale</a:t>
            </a:r>
          </a:p>
          <a:p>
            <a:pPr marL="484680" lvl="1" indent="-86916"/>
            <a:r>
              <a:rPr lang="en-US" sz="1800" dirty="0">
                <a:latin typeface="+mj-lt"/>
              </a:rPr>
              <a:t>MBE: Possible 5 points + 1 bonus point</a:t>
            </a:r>
          </a:p>
          <a:p>
            <a:pPr marL="484680" lvl="1" indent="-86916"/>
            <a:r>
              <a:rPr lang="en-US" sz="1800" dirty="0">
                <a:latin typeface="+mj-lt"/>
              </a:rPr>
              <a:t>WBE: Possible 5 points + 1 bonus point</a:t>
            </a:r>
          </a:p>
          <a:p>
            <a:pPr marL="86916" indent="-86916"/>
            <a:r>
              <a:rPr lang="en-US" sz="1800" b="1" dirty="0">
                <a:latin typeface="+mj-lt"/>
              </a:rPr>
              <a:t>Professional Services Scoring Methodology:</a:t>
            </a:r>
          </a:p>
          <a:p>
            <a:pPr marL="259556" lvl="1" indent="-85725">
              <a:buFont typeface="Calibri" pitchFamily="34" charset="0"/>
              <a:buChar char="-"/>
            </a:pPr>
            <a:r>
              <a:rPr lang="en-US" sz="1800" dirty="0">
                <a:latin typeface="+mj-lt"/>
              </a:rPr>
              <a:t>The points will be awarded on the following schedule:</a:t>
            </a:r>
            <a:br>
              <a:rPr lang="en-US" sz="1800" dirty="0">
                <a:latin typeface="+mj-lt"/>
              </a:rPr>
            </a:br>
            <a:endParaRPr lang="en-US" sz="1800" dirty="0">
              <a:latin typeface="+mj-lt"/>
            </a:endParaRPr>
          </a:p>
          <a:p>
            <a:pPr marL="173831" lvl="1" indent="0">
              <a:buNone/>
            </a:pPr>
            <a:r>
              <a:rPr lang="en-US" sz="1800" dirty="0">
                <a:latin typeface="+mj-lt"/>
              </a:rPr>
              <a:t/>
            </a:r>
            <a:br>
              <a:rPr lang="en-US" sz="1800" dirty="0">
                <a:latin typeface="+mj-lt"/>
              </a:rPr>
            </a:br>
            <a:r>
              <a:rPr lang="en-US" sz="1600" dirty="0">
                <a:latin typeface="+mj-lt"/>
              </a:rPr>
              <a:t>Fractional percentages will be rounded up or down to the nearest whole percentage</a:t>
            </a:r>
          </a:p>
          <a:p>
            <a:pPr marL="259556" lvl="1" indent="-85725">
              <a:buFont typeface="Calibri" pitchFamily="34" charset="0"/>
              <a:buChar char="-"/>
            </a:pPr>
            <a:r>
              <a:rPr lang="en-US" sz="1600" dirty="0">
                <a:latin typeface="+mj-lt"/>
              </a:rPr>
              <a:t>If the respondent’s commitment percentage is rounded down to 0% for MBE or WBE participation the respondent will receive 0 points. </a:t>
            </a:r>
          </a:p>
          <a:p>
            <a:pPr marL="259556" lvl="1" indent="-85725">
              <a:buFont typeface="Calibri" pitchFamily="34" charset="0"/>
              <a:buChar char="-"/>
            </a:pPr>
            <a:r>
              <a:rPr lang="en-US" sz="1600" dirty="0">
                <a:latin typeface="+mj-lt"/>
              </a:rPr>
              <a:t>Submissions of 0% participation will result in a deduction of 1 point in each category</a:t>
            </a:r>
          </a:p>
          <a:p>
            <a:pPr marL="259556" lvl="1" indent="-85725">
              <a:buFont typeface="Calibri" pitchFamily="34" charset="0"/>
              <a:buChar char="-"/>
            </a:pPr>
            <a:r>
              <a:rPr lang="en-US" sz="1600" dirty="0">
                <a:latin typeface="+mj-lt"/>
              </a:rPr>
              <a:t>The highest submission which exceeds the goal in each category will receive 6 points (5 points plus 1 bonus point). In case of a tie both firms will receive 6 points</a:t>
            </a:r>
          </a:p>
        </p:txBody>
      </p:sp>
      <p:graphicFrame>
        <p:nvGraphicFramePr>
          <p:cNvPr id="8" name="Table 7"/>
          <p:cNvGraphicFramePr>
            <a:graphicFrameLocks noGrp="1"/>
          </p:cNvGraphicFramePr>
          <p:nvPr>
            <p:extLst/>
          </p:nvPr>
        </p:nvGraphicFramePr>
        <p:xfrm>
          <a:off x="1295400" y="3124200"/>
          <a:ext cx="4079172" cy="504754"/>
        </p:xfrm>
        <a:graphic>
          <a:graphicData uri="http://schemas.openxmlformats.org/drawingml/2006/table">
            <a:tbl>
              <a:tblPr/>
              <a:tblGrid>
                <a:gridCol w="386095">
                  <a:extLst>
                    <a:ext uri="{9D8B030D-6E8A-4147-A177-3AD203B41FA5}">
                      <a16:colId xmlns:a16="http://schemas.microsoft.com/office/drawing/2014/main" xmlns="" val="20000"/>
                    </a:ext>
                  </a:extLst>
                </a:gridCol>
                <a:gridCol w="431083">
                  <a:extLst>
                    <a:ext uri="{9D8B030D-6E8A-4147-A177-3AD203B41FA5}">
                      <a16:colId xmlns:a16="http://schemas.microsoft.com/office/drawing/2014/main" xmlns="" val="20001"/>
                    </a:ext>
                  </a:extLst>
                </a:gridCol>
                <a:gridCol w="431083">
                  <a:extLst>
                    <a:ext uri="{9D8B030D-6E8A-4147-A177-3AD203B41FA5}">
                      <a16:colId xmlns:a16="http://schemas.microsoft.com/office/drawing/2014/main" xmlns="" val="20002"/>
                    </a:ext>
                  </a:extLst>
                </a:gridCol>
                <a:gridCol w="513002">
                  <a:extLst>
                    <a:ext uri="{9D8B030D-6E8A-4147-A177-3AD203B41FA5}">
                      <a16:colId xmlns:a16="http://schemas.microsoft.com/office/drawing/2014/main" xmlns="" val="20003"/>
                    </a:ext>
                  </a:extLst>
                </a:gridCol>
                <a:gridCol w="511658">
                  <a:extLst>
                    <a:ext uri="{9D8B030D-6E8A-4147-A177-3AD203B41FA5}">
                      <a16:colId xmlns:a16="http://schemas.microsoft.com/office/drawing/2014/main" xmlns="" val="20004"/>
                    </a:ext>
                  </a:extLst>
                </a:gridCol>
                <a:gridCol w="431083">
                  <a:extLst>
                    <a:ext uri="{9D8B030D-6E8A-4147-A177-3AD203B41FA5}">
                      <a16:colId xmlns:a16="http://schemas.microsoft.com/office/drawing/2014/main" xmlns="" val="20005"/>
                    </a:ext>
                  </a:extLst>
                </a:gridCol>
                <a:gridCol w="431083">
                  <a:extLst>
                    <a:ext uri="{9D8B030D-6E8A-4147-A177-3AD203B41FA5}">
                      <a16:colId xmlns:a16="http://schemas.microsoft.com/office/drawing/2014/main" xmlns="" val="20006"/>
                    </a:ext>
                  </a:extLst>
                </a:gridCol>
                <a:gridCol w="431083">
                  <a:extLst>
                    <a:ext uri="{9D8B030D-6E8A-4147-A177-3AD203B41FA5}">
                      <a16:colId xmlns:a16="http://schemas.microsoft.com/office/drawing/2014/main" xmlns="" val="20007"/>
                    </a:ext>
                  </a:extLst>
                </a:gridCol>
                <a:gridCol w="513002">
                  <a:extLst>
                    <a:ext uri="{9D8B030D-6E8A-4147-A177-3AD203B41FA5}">
                      <a16:colId xmlns:a16="http://schemas.microsoft.com/office/drawing/2014/main" xmlns="" val="20008"/>
                    </a:ext>
                  </a:extLst>
                </a:gridCol>
              </a:tblGrid>
              <a:tr h="252377">
                <a:tc>
                  <a:txBody>
                    <a:bodyPr/>
                    <a:lstStyle/>
                    <a:p>
                      <a:pPr marL="0" marR="0" algn="ctr">
                        <a:spcBef>
                          <a:spcPts val="0"/>
                        </a:spcBef>
                        <a:spcAft>
                          <a:spcPts val="0"/>
                        </a:spcAft>
                      </a:pPr>
                      <a:r>
                        <a:rPr lang="en-US" sz="900" b="1" dirty="0">
                          <a:latin typeface="+mn-lt"/>
                          <a:ea typeface="Times New Roman"/>
                          <a:cs typeface="Calibri"/>
                        </a:rPr>
                        <a:t>%</a:t>
                      </a:r>
                      <a:endParaRPr lang="en-US" sz="900" b="1"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1%</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2%</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3%</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4%</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6%</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7%</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8%</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52377">
                <a:tc>
                  <a:txBody>
                    <a:bodyPr/>
                    <a:lstStyle/>
                    <a:p>
                      <a:pPr marL="0" marR="0" algn="ctr">
                        <a:spcBef>
                          <a:spcPts val="0"/>
                        </a:spcBef>
                        <a:spcAft>
                          <a:spcPts val="0"/>
                        </a:spcAft>
                      </a:pPr>
                      <a:r>
                        <a:rPr lang="en-US" sz="900" b="1" dirty="0">
                          <a:latin typeface="+mn-lt"/>
                          <a:ea typeface="Times New Roman"/>
                          <a:cs typeface="Calibri"/>
                        </a:rPr>
                        <a:t>Pts.</a:t>
                      </a:r>
                      <a:endParaRPr lang="en-US" sz="900" b="1"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.625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1.25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1.875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3.125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3.75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4.375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5.0</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pSp>
        <p:nvGrpSpPr>
          <p:cNvPr id="10" name="Group 9"/>
          <p:cNvGrpSpPr/>
          <p:nvPr/>
        </p:nvGrpSpPr>
        <p:grpSpPr>
          <a:xfrm>
            <a:off x="2438400" y="5334000"/>
            <a:ext cx="6329363" cy="1414463"/>
            <a:chOff x="2438400" y="5334000"/>
            <a:chExt cx="6329363" cy="1414463"/>
          </a:xfrm>
        </p:grpSpPr>
        <p:pic>
          <p:nvPicPr>
            <p:cNvPr id="11" name="Picture 10"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12" name="TextBox 1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5" name="Title 1">
            <a:extLst>
              <a:ext uri="{FF2B5EF4-FFF2-40B4-BE49-F238E27FC236}">
                <a16:creationId xmlns:a16="http://schemas.microsoft.com/office/drawing/2014/main" xmlns="" id="{419F94E0-F486-47C0-8855-AE74E2AF0F3B}"/>
              </a:ext>
            </a:extLst>
          </p:cNvPr>
          <p:cNvSpPr>
            <a:spLocks noGrp="1"/>
          </p:cNvSpPr>
          <p:nvPr>
            <p:ph type="title"/>
          </p:nvPr>
        </p:nvSpPr>
        <p:spPr>
          <a:xfrm>
            <a:off x="190500" y="271129"/>
            <a:ext cx="8763000" cy="1143000"/>
          </a:xfrm>
        </p:spPr>
        <p:txBody>
          <a:bodyPr>
            <a:noAutofit/>
          </a:bodyPr>
          <a:lstStyle/>
          <a:p>
            <a:r>
              <a:rPr lang="en-US" sz="3500" b="1" dirty="0"/>
              <a:t>Minority and Women’s Business Enterprises</a:t>
            </a:r>
          </a:p>
        </p:txBody>
      </p:sp>
    </p:spTree>
    <p:extLst>
      <p:ext uri="{BB962C8B-B14F-4D97-AF65-F5344CB8AC3E}">
        <p14:creationId xmlns:p14="http://schemas.microsoft.com/office/powerpoint/2010/main" val="13115128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grpSp>
        <p:nvGrpSpPr>
          <p:cNvPr id="3" name="Group 2"/>
          <p:cNvGrpSpPr/>
          <p:nvPr/>
        </p:nvGrpSpPr>
        <p:grpSpPr>
          <a:xfrm>
            <a:off x="533400" y="1981200"/>
            <a:ext cx="8229600" cy="2796540"/>
            <a:chOff x="1828800" y="1676400"/>
            <a:chExt cx="10972800" cy="3728720"/>
          </a:xfrm>
        </p:grpSpPr>
        <p:sp>
          <p:nvSpPr>
            <p:cNvPr id="7" name="TextBox 6"/>
            <p:cNvSpPr txBox="1">
              <a:spLocks noChangeArrowheads="1"/>
            </p:cNvSpPr>
            <p:nvPr/>
          </p:nvSpPr>
          <p:spPr bwMode="auto">
            <a:xfrm>
              <a:off x="3283527" y="1676400"/>
              <a:ext cx="7620000" cy="451405"/>
            </a:xfrm>
            <a:prstGeom prst="rect">
              <a:avLst/>
            </a:prstGeom>
            <a:noFill/>
            <a:ln w="9525">
              <a:noFill/>
              <a:miter lim="800000"/>
              <a:headEnd/>
              <a:tailEnd/>
            </a:ln>
          </p:spPr>
          <p:txBody>
            <a:bodyPr>
              <a:spAutoFit/>
            </a:bodyPr>
            <a:lstStyle/>
            <a:p>
              <a:pPr algn="ctr"/>
              <a:r>
                <a:rPr lang="en-US" sz="1350" b="1" dirty="0">
                  <a:solidFill>
                    <a:prstClr val="black"/>
                  </a:solidFill>
                  <a:latin typeface="+mj-lt"/>
                </a:rPr>
                <a:t>RFP MWBE </a:t>
              </a:r>
              <a:r>
                <a:rPr lang="en-US" sz="1600" b="1" dirty="0">
                  <a:solidFill>
                    <a:prstClr val="black"/>
                  </a:solidFill>
                  <a:latin typeface="+mj-lt"/>
                </a:rPr>
                <a:t>Scoring</a:t>
              </a:r>
              <a:r>
                <a:rPr lang="en-US" sz="1350" b="1" dirty="0">
                  <a:solidFill>
                    <a:prstClr val="black"/>
                  </a:solidFill>
                  <a:latin typeface="+mj-lt"/>
                </a:rPr>
                <a:t> Example</a:t>
              </a:r>
            </a:p>
          </p:txBody>
        </p:sp>
        <p:graphicFrame>
          <p:nvGraphicFramePr>
            <p:cNvPr id="8" name="Table Placeholder 3"/>
            <p:cNvGraphicFramePr>
              <a:graphicFrameLocks/>
            </p:cNvGraphicFramePr>
            <p:nvPr>
              <p:extLst>
                <p:ext uri="{D42A27DB-BD31-4B8C-83A1-F6EECF244321}">
                  <p14:modId xmlns:p14="http://schemas.microsoft.com/office/powerpoint/2010/main" val="211165832"/>
                </p:ext>
              </p:extLst>
            </p:nvPr>
          </p:nvGraphicFramePr>
          <p:xfrm>
            <a:off x="1828800" y="2438400"/>
            <a:ext cx="10972800" cy="296672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371600">
                    <a:extLst>
                      <a:ext uri="{9D8B030D-6E8A-4147-A177-3AD203B41FA5}">
                        <a16:colId xmlns:a16="http://schemas.microsoft.com/office/drawing/2014/main" xmlns="" val="20003"/>
                      </a:ext>
                    </a:extLst>
                  </a:gridCol>
                  <a:gridCol w="1371600">
                    <a:extLst>
                      <a:ext uri="{9D8B030D-6E8A-4147-A177-3AD203B41FA5}">
                        <a16:colId xmlns:a16="http://schemas.microsoft.com/office/drawing/2014/main" xmlns="" val="20004"/>
                      </a:ext>
                    </a:extLst>
                  </a:gridCol>
                  <a:gridCol w="1371600">
                    <a:extLst>
                      <a:ext uri="{9D8B030D-6E8A-4147-A177-3AD203B41FA5}">
                        <a16:colId xmlns:a16="http://schemas.microsoft.com/office/drawing/2014/main" xmlns="" val="20005"/>
                      </a:ext>
                    </a:extLst>
                  </a:gridCol>
                </a:tblGrid>
                <a:tr h="370840">
                  <a:tc>
                    <a:txBody>
                      <a:bodyPr/>
                      <a:lstStyle/>
                      <a:p>
                        <a:pPr algn="ctr"/>
                        <a:r>
                          <a:rPr lang="en-US" dirty="0">
                            <a:solidFill>
                              <a:schemeClr val="tx1"/>
                            </a:solidFill>
                            <a:latin typeface="+mj-lt"/>
                          </a:rPr>
                          <a:t>Bidder</a:t>
                        </a:r>
                      </a:p>
                    </a:txBody>
                    <a:tcPr>
                      <a:solidFill>
                        <a:schemeClr val="bg1">
                          <a:lumMod val="85000"/>
                        </a:schemeClr>
                      </a:solidFill>
                    </a:tcPr>
                  </a:tc>
                  <a:tc>
                    <a:txBody>
                      <a:bodyPr/>
                      <a:lstStyle/>
                      <a:p>
                        <a:pPr algn="ctr"/>
                        <a:r>
                          <a:rPr lang="en-US" dirty="0">
                            <a:solidFill>
                              <a:schemeClr val="tx1"/>
                            </a:solidFill>
                            <a:latin typeface="+mj-lt"/>
                          </a:rPr>
                          <a:t>MBE %</a:t>
                        </a:r>
                      </a:p>
                    </a:txBody>
                    <a:tcPr>
                      <a:solidFill>
                        <a:schemeClr val="bg1">
                          <a:lumMod val="85000"/>
                        </a:schemeClr>
                      </a:solidFill>
                    </a:tcPr>
                  </a:tc>
                  <a:tc>
                    <a:txBody>
                      <a:bodyPr/>
                      <a:lstStyle/>
                      <a:p>
                        <a:pPr algn="ctr"/>
                        <a:r>
                          <a:rPr lang="en-US" dirty="0">
                            <a:solidFill>
                              <a:schemeClr val="tx1"/>
                            </a:solidFill>
                            <a:latin typeface="+mj-lt"/>
                          </a:rPr>
                          <a:t>Pts.</a:t>
                        </a:r>
                      </a:p>
                    </a:txBody>
                    <a:tcPr>
                      <a:solidFill>
                        <a:schemeClr val="bg1">
                          <a:lumMod val="85000"/>
                        </a:schemeClr>
                      </a:solidFill>
                    </a:tcPr>
                  </a:tc>
                  <a:tc>
                    <a:txBody>
                      <a:bodyPr/>
                      <a:lstStyle/>
                      <a:p>
                        <a:pPr algn="ctr"/>
                        <a:r>
                          <a:rPr lang="en-US" dirty="0">
                            <a:solidFill>
                              <a:schemeClr val="tx1"/>
                            </a:solidFill>
                            <a:latin typeface="+mj-lt"/>
                          </a:rPr>
                          <a:t>WBE %</a:t>
                        </a:r>
                      </a:p>
                    </a:txBody>
                    <a:tcPr>
                      <a:solidFill>
                        <a:schemeClr val="bg1">
                          <a:lumMod val="85000"/>
                        </a:schemeClr>
                      </a:solidFill>
                    </a:tcPr>
                  </a:tc>
                  <a:tc>
                    <a:txBody>
                      <a:bodyPr/>
                      <a:lstStyle/>
                      <a:p>
                        <a:pPr algn="ctr"/>
                        <a:r>
                          <a:rPr lang="en-US" dirty="0">
                            <a:solidFill>
                              <a:schemeClr val="tx1"/>
                            </a:solidFill>
                            <a:latin typeface="+mj-lt"/>
                          </a:rPr>
                          <a:t>Pts.</a:t>
                        </a:r>
                      </a:p>
                    </a:txBody>
                    <a:tcPr>
                      <a:solidFill>
                        <a:schemeClr val="bg1">
                          <a:lumMod val="85000"/>
                        </a:schemeClr>
                      </a:solidFill>
                    </a:tcPr>
                  </a:tc>
                  <a:tc>
                    <a:txBody>
                      <a:bodyPr/>
                      <a:lstStyle/>
                      <a:p>
                        <a:pPr algn="ctr"/>
                        <a:r>
                          <a:rPr lang="en-US" dirty="0">
                            <a:solidFill>
                              <a:schemeClr val="tx1"/>
                            </a:solidFill>
                            <a:latin typeface="+mj-lt"/>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latin typeface="+mj-lt"/>
                          </a:rPr>
                          <a:t>Bidder</a:t>
                        </a:r>
                        <a:r>
                          <a:rPr lang="en-US" baseline="0" dirty="0">
                            <a:solidFill>
                              <a:schemeClr val="tx1"/>
                            </a:solidFill>
                            <a:latin typeface="+mj-lt"/>
                          </a:rPr>
                          <a:t> 1</a:t>
                        </a:r>
                      </a:p>
                    </a:txBody>
                    <a:tcPr>
                      <a:solidFill>
                        <a:schemeClr val="bg1">
                          <a:lumMod val="85000"/>
                        </a:schemeClr>
                      </a:solidFill>
                    </a:tcPr>
                  </a:tc>
                  <a:tc>
                    <a:txBody>
                      <a:bodyPr/>
                      <a:lstStyle/>
                      <a:p>
                        <a:pPr algn="ctr"/>
                        <a:r>
                          <a:rPr lang="en-US" dirty="0">
                            <a:solidFill>
                              <a:schemeClr val="tx1"/>
                            </a:solidFill>
                            <a:latin typeface="+mj-lt"/>
                          </a:rPr>
                          <a:t>12.0%</a:t>
                        </a:r>
                      </a:p>
                    </a:txBody>
                    <a:tcPr>
                      <a:solidFill>
                        <a:schemeClr val="bg1">
                          <a:lumMod val="85000"/>
                        </a:schemeClr>
                      </a:solidFill>
                    </a:tcPr>
                  </a:tc>
                  <a:tc>
                    <a:txBody>
                      <a:bodyPr/>
                      <a:lstStyle/>
                      <a:p>
                        <a:pPr algn="ctr"/>
                        <a:r>
                          <a:rPr lang="en-US" dirty="0">
                            <a:solidFill>
                              <a:schemeClr val="tx1"/>
                            </a:solidFill>
                            <a:latin typeface="+mj-lt"/>
                          </a:rPr>
                          <a:t>5.0</a:t>
                        </a:r>
                      </a:p>
                    </a:txBody>
                    <a:tcPr>
                      <a:solidFill>
                        <a:schemeClr val="bg1">
                          <a:lumMod val="85000"/>
                        </a:schemeClr>
                      </a:solidFill>
                    </a:tcPr>
                  </a:tc>
                  <a:tc>
                    <a:txBody>
                      <a:bodyPr/>
                      <a:lstStyle/>
                      <a:p>
                        <a:pPr algn="ctr"/>
                        <a:r>
                          <a:rPr lang="en-US" dirty="0">
                            <a:solidFill>
                              <a:schemeClr val="tx1"/>
                            </a:solidFill>
                            <a:latin typeface="+mj-lt"/>
                          </a:rPr>
                          <a:t>10.0%</a:t>
                        </a:r>
                      </a:p>
                    </a:txBody>
                    <a:tcPr>
                      <a:solidFill>
                        <a:schemeClr val="bg1">
                          <a:lumMod val="85000"/>
                        </a:schemeClr>
                      </a:solidFill>
                    </a:tcPr>
                  </a:tc>
                  <a:tc>
                    <a:txBody>
                      <a:bodyPr/>
                      <a:lstStyle/>
                      <a:p>
                        <a:pPr algn="ctr"/>
                        <a:r>
                          <a:rPr lang="en-US" dirty="0">
                            <a:solidFill>
                              <a:schemeClr val="tx1"/>
                            </a:solidFill>
                            <a:latin typeface="+mj-lt"/>
                          </a:rPr>
                          <a:t>6.0</a:t>
                        </a:r>
                      </a:p>
                    </a:txBody>
                    <a:tcPr>
                      <a:solidFill>
                        <a:schemeClr val="bg1">
                          <a:lumMod val="85000"/>
                        </a:schemeClr>
                      </a:solidFill>
                    </a:tcPr>
                  </a:tc>
                  <a:tc>
                    <a:txBody>
                      <a:bodyPr/>
                      <a:lstStyle/>
                      <a:p>
                        <a:pPr algn="ctr"/>
                        <a:r>
                          <a:rPr lang="en-US" dirty="0">
                            <a:solidFill>
                              <a:schemeClr val="tx1"/>
                            </a:solidFill>
                            <a:latin typeface="+mj-lt"/>
                          </a:rPr>
                          <a:t>11.0</a:t>
                        </a:r>
                      </a:p>
                    </a:txBody>
                    <a:tcP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latin typeface="+mj-lt"/>
                          </a:rPr>
                          <a:t>Bidder 2</a:t>
                        </a:r>
                      </a:p>
                    </a:txBody>
                    <a:tcPr>
                      <a:solidFill>
                        <a:schemeClr val="bg1">
                          <a:lumMod val="85000"/>
                        </a:schemeClr>
                      </a:solidFill>
                    </a:tcPr>
                  </a:tc>
                  <a:tc>
                    <a:txBody>
                      <a:bodyPr/>
                      <a:lstStyle/>
                      <a:p>
                        <a:pPr algn="ctr"/>
                        <a:r>
                          <a:rPr lang="en-US" dirty="0">
                            <a:solidFill>
                              <a:schemeClr val="tx1"/>
                            </a:solidFill>
                            <a:latin typeface="+mj-lt"/>
                          </a:rPr>
                          <a:t>6.0%</a:t>
                        </a:r>
                      </a:p>
                    </a:txBody>
                    <a:tcPr>
                      <a:solidFill>
                        <a:schemeClr val="bg1">
                          <a:lumMod val="85000"/>
                        </a:schemeClr>
                      </a:solidFill>
                    </a:tcPr>
                  </a:tc>
                  <a:tc>
                    <a:txBody>
                      <a:bodyPr/>
                      <a:lstStyle/>
                      <a:p>
                        <a:pPr algn="ctr"/>
                        <a:r>
                          <a:rPr lang="en-US" dirty="0">
                            <a:solidFill>
                              <a:schemeClr val="tx1"/>
                            </a:solidFill>
                            <a:latin typeface="+mj-lt"/>
                          </a:rPr>
                          <a:t>3.75</a:t>
                        </a:r>
                      </a:p>
                    </a:txBody>
                    <a:tcPr>
                      <a:solidFill>
                        <a:schemeClr val="bg1">
                          <a:lumMod val="85000"/>
                        </a:schemeClr>
                      </a:solidFill>
                    </a:tcPr>
                  </a:tc>
                  <a:tc>
                    <a:txBody>
                      <a:bodyPr/>
                      <a:lstStyle/>
                      <a:p>
                        <a:pPr algn="ctr"/>
                        <a:r>
                          <a:rPr lang="en-US" dirty="0">
                            <a:solidFill>
                              <a:schemeClr val="tx1"/>
                            </a:solidFill>
                            <a:latin typeface="+mj-lt"/>
                          </a:rPr>
                          <a:t>4.0%</a:t>
                        </a:r>
                      </a:p>
                    </a:txBody>
                    <a:tcPr>
                      <a:solidFill>
                        <a:schemeClr val="bg1">
                          <a:lumMod val="85000"/>
                        </a:schemeClr>
                      </a:solidFill>
                    </a:tcPr>
                  </a:tc>
                  <a:tc>
                    <a:txBody>
                      <a:bodyPr/>
                      <a:lstStyle/>
                      <a:p>
                        <a:pPr algn="ctr"/>
                        <a:r>
                          <a:rPr lang="en-US" dirty="0">
                            <a:solidFill>
                              <a:schemeClr val="tx1"/>
                            </a:solidFill>
                            <a:latin typeface="+mj-lt"/>
                          </a:rPr>
                          <a:t>2.5</a:t>
                        </a:r>
                      </a:p>
                    </a:txBody>
                    <a:tcPr>
                      <a:solidFill>
                        <a:schemeClr val="bg1">
                          <a:lumMod val="85000"/>
                        </a:schemeClr>
                      </a:solidFill>
                    </a:tcPr>
                  </a:tc>
                  <a:tc>
                    <a:txBody>
                      <a:bodyPr/>
                      <a:lstStyle/>
                      <a:p>
                        <a:pPr algn="ctr"/>
                        <a:r>
                          <a:rPr lang="en-US" dirty="0">
                            <a:solidFill>
                              <a:schemeClr val="tx1"/>
                            </a:solidFill>
                            <a:latin typeface="+mj-lt"/>
                          </a:rPr>
                          <a:t>6.25</a:t>
                        </a:r>
                      </a:p>
                    </a:txBody>
                    <a:tcP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latin typeface="+mj-lt"/>
                          </a:rPr>
                          <a:t>Bidder 3</a:t>
                        </a:r>
                      </a:p>
                    </a:txBody>
                    <a:tcPr>
                      <a:solidFill>
                        <a:schemeClr val="bg1">
                          <a:lumMod val="85000"/>
                        </a:schemeClr>
                      </a:solidFill>
                    </a:tcPr>
                  </a:tc>
                  <a:tc>
                    <a:txBody>
                      <a:bodyPr/>
                      <a:lstStyle/>
                      <a:p>
                        <a:pPr algn="ctr"/>
                        <a:r>
                          <a:rPr lang="en-US" dirty="0">
                            <a:solidFill>
                              <a:schemeClr val="tx1"/>
                            </a:solidFill>
                            <a:latin typeface="+mj-lt"/>
                          </a:rPr>
                          <a:t>8.0%</a:t>
                        </a:r>
                      </a:p>
                    </a:txBody>
                    <a:tcPr>
                      <a:solidFill>
                        <a:schemeClr val="bg1">
                          <a:lumMod val="85000"/>
                        </a:schemeClr>
                      </a:solidFill>
                    </a:tcPr>
                  </a:tc>
                  <a:tc>
                    <a:txBody>
                      <a:bodyPr/>
                      <a:lstStyle/>
                      <a:p>
                        <a:pPr algn="ctr"/>
                        <a:r>
                          <a:rPr lang="en-US" dirty="0">
                            <a:solidFill>
                              <a:schemeClr val="tx1"/>
                            </a:solidFill>
                            <a:latin typeface="+mj-lt"/>
                          </a:rPr>
                          <a:t>5.0</a:t>
                        </a:r>
                      </a:p>
                    </a:txBody>
                    <a:tcPr>
                      <a:solidFill>
                        <a:schemeClr val="bg1">
                          <a:lumMod val="85000"/>
                        </a:schemeClr>
                      </a:solidFill>
                    </a:tcPr>
                  </a:tc>
                  <a:tc>
                    <a:txBody>
                      <a:bodyPr/>
                      <a:lstStyle/>
                      <a:p>
                        <a:pPr algn="ctr"/>
                        <a:r>
                          <a:rPr lang="en-US" dirty="0">
                            <a:solidFill>
                              <a:schemeClr val="tx1"/>
                            </a:solidFill>
                            <a:latin typeface="+mj-lt"/>
                          </a:rPr>
                          <a:t>8.0%</a:t>
                        </a:r>
                      </a:p>
                    </a:txBody>
                    <a:tcPr>
                      <a:solidFill>
                        <a:schemeClr val="bg1">
                          <a:lumMod val="85000"/>
                        </a:schemeClr>
                      </a:solidFill>
                    </a:tcPr>
                  </a:tc>
                  <a:tc>
                    <a:txBody>
                      <a:bodyPr/>
                      <a:lstStyle/>
                      <a:p>
                        <a:pPr algn="ctr"/>
                        <a:r>
                          <a:rPr lang="en-US" dirty="0">
                            <a:solidFill>
                              <a:schemeClr val="tx1"/>
                            </a:solidFill>
                            <a:latin typeface="+mj-lt"/>
                          </a:rPr>
                          <a:t>5.0</a:t>
                        </a:r>
                      </a:p>
                    </a:txBody>
                    <a:tcPr>
                      <a:solidFill>
                        <a:schemeClr val="bg1">
                          <a:lumMod val="85000"/>
                        </a:schemeClr>
                      </a:solidFill>
                    </a:tcPr>
                  </a:tc>
                  <a:tc>
                    <a:txBody>
                      <a:bodyPr/>
                      <a:lstStyle/>
                      <a:p>
                        <a:pPr algn="ctr"/>
                        <a:r>
                          <a:rPr lang="en-US" dirty="0">
                            <a:solidFill>
                              <a:schemeClr val="tx1"/>
                            </a:solidFill>
                            <a:latin typeface="+mj-lt"/>
                          </a:rPr>
                          <a:t>10.0</a:t>
                        </a:r>
                      </a:p>
                    </a:txBody>
                    <a:tcP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latin typeface="+mj-lt"/>
                          </a:rPr>
                          <a:t>Bidder 4</a:t>
                        </a:r>
                      </a:p>
                    </a:txBody>
                    <a:tcPr>
                      <a:solidFill>
                        <a:schemeClr val="bg1">
                          <a:lumMod val="85000"/>
                        </a:schemeClr>
                      </a:solidFill>
                    </a:tcPr>
                  </a:tc>
                  <a:tc>
                    <a:txBody>
                      <a:bodyPr/>
                      <a:lstStyle/>
                      <a:p>
                        <a:pPr algn="ctr"/>
                        <a:r>
                          <a:rPr lang="en-US" dirty="0">
                            <a:solidFill>
                              <a:schemeClr val="tx1"/>
                            </a:solidFill>
                            <a:latin typeface="+mj-lt"/>
                          </a:rPr>
                          <a:t>16.0%</a:t>
                        </a:r>
                      </a:p>
                    </a:txBody>
                    <a:tcPr>
                      <a:solidFill>
                        <a:schemeClr val="bg1">
                          <a:lumMod val="85000"/>
                        </a:schemeClr>
                      </a:solidFill>
                    </a:tcPr>
                  </a:tc>
                  <a:tc>
                    <a:txBody>
                      <a:bodyPr/>
                      <a:lstStyle/>
                      <a:p>
                        <a:pPr algn="ctr"/>
                        <a:r>
                          <a:rPr lang="en-US" dirty="0">
                            <a:solidFill>
                              <a:schemeClr val="tx1"/>
                            </a:solidFill>
                            <a:latin typeface="+mj-lt"/>
                          </a:rPr>
                          <a:t>6.0</a:t>
                        </a:r>
                      </a:p>
                    </a:txBody>
                    <a:tcPr>
                      <a:solidFill>
                        <a:schemeClr val="bg1">
                          <a:lumMod val="85000"/>
                        </a:schemeClr>
                      </a:solidFill>
                    </a:tcPr>
                  </a:tc>
                  <a:tc>
                    <a:txBody>
                      <a:bodyPr/>
                      <a:lstStyle/>
                      <a:p>
                        <a:pPr algn="ctr"/>
                        <a:r>
                          <a:rPr lang="en-US" dirty="0">
                            <a:solidFill>
                              <a:schemeClr val="tx1"/>
                            </a:solidFill>
                            <a:latin typeface="+mj-lt"/>
                          </a:rPr>
                          <a:t>0.2%</a:t>
                        </a:r>
                      </a:p>
                    </a:txBody>
                    <a:tcPr>
                      <a:solidFill>
                        <a:schemeClr val="bg1">
                          <a:lumMod val="85000"/>
                        </a:schemeClr>
                      </a:solidFill>
                    </a:tcPr>
                  </a:tc>
                  <a:tc>
                    <a:txBody>
                      <a:bodyPr/>
                      <a:lstStyle/>
                      <a:p>
                        <a:pPr algn="ctr"/>
                        <a:r>
                          <a:rPr lang="en-US" dirty="0">
                            <a:solidFill>
                              <a:schemeClr val="tx1"/>
                            </a:solidFill>
                            <a:latin typeface="+mj-lt"/>
                          </a:rPr>
                          <a:t>0.0</a:t>
                        </a:r>
                      </a:p>
                    </a:txBody>
                    <a:tcPr>
                      <a:solidFill>
                        <a:schemeClr val="bg1">
                          <a:lumMod val="85000"/>
                        </a:schemeClr>
                      </a:solidFill>
                    </a:tcPr>
                  </a:tc>
                  <a:tc>
                    <a:txBody>
                      <a:bodyPr/>
                      <a:lstStyle/>
                      <a:p>
                        <a:pPr algn="ctr"/>
                        <a:r>
                          <a:rPr lang="en-US" dirty="0">
                            <a:solidFill>
                              <a:schemeClr val="tx1"/>
                            </a:solidFill>
                            <a:latin typeface="+mj-lt"/>
                          </a:rPr>
                          <a:t>6.0</a:t>
                        </a:r>
                      </a:p>
                    </a:txBody>
                    <a:tcP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latin typeface="+mj-lt"/>
                          </a:rPr>
                          <a:t>Bidder 5</a:t>
                        </a:r>
                      </a:p>
                    </a:txBody>
                    <a:tcPr>
                      <a:solidFill>
                        <a:schemeClr val="bg1">
                          <a:lumMod val="85000"/>
                        </a:schemeClr>
                      </a:solidFill>
                    </a:tcPr>
                  </a:tc>
                  <a:tc>
                    <a:txBody>
                      <a:bodyPr/>
                      <a:lstStyle/>
                      <a:p>
                        <a:pPr algn="ctr"/>
                        <a:r>
                          <a:rPr lang="en-US" dirty="0">
                            <a:solidFill>
                              <a:schemeClr val="tx1"/>
                            </a:solidFill>
                            <a:latin typeface="+mj-lt"/>
                          </a:rPr>
                          <a:t>0.0%</a:t>
                        </a:r>
                      </a:p>
                    </a:txBody>
                    <a:tcPr>
                      <a:solidFill>
                        <a:schemeClr val="bg1">
                          <a:lumMod val="85000"/>
                        </a:schemeClr>
                      </a:solidFill>
                    </a:tcPr>
                  </a:tc>
                  <a:tc>
                    <a:txBody>
                      <a:bodyPr/>
                      <a:lstStyle/>
                      <a:p>
                        <a:pPr algn="ctr"/>
                        <a:r>
                          <a:rPr lang="en-US" dirty="0">
                            <a:solidFill>
                              <a:schemeClr val="tx1"/>
                            </a:solidFill>
                            <a:latin typeface="+mj-lt"/>
                          </a:rPr>
                          <a:t>-1.0</a:t>
                        </a:r>
                      </a:p>
                    </a:txBody>
                    <a:tcPr>
                      <a:solidFill>
                        <a:schemeClr val="bg1">
                          <a:lumMod val="85000"/>
                        </a:schemeClr>
                      </a:solidFill>
                    </a:tcPr>
                  </a:tc>
                  <a:tc>
                    <a:txBody>
                      <a:bodyPr/>
                      <a:lstStyle/>
                      <a:p>
                        <a:pPr algn="ctr"/>
                        <a:r>
                          <a:rPr lang="en-US" dirty="0">
                            <a:solidFill>
                              <a:schemeClr val="tx1"/>
                            </a:solidFill>
                            <a:latin typeface="+mj-lt"/>
                          </a:rPr>
                          <a:t>0.0%</a:t>
                        </a:r>
                      </a:p>
                    </a:txBody>
                    <a:tcPr>
                      <a:solidFill>
                        <a:schemeClr val="bg1">
                          <a:lumMod val="85000"/>
                        </a:schemeClr>
                      </a:solidFill>
                    </a:tcPr>
                  </a:tc>
                  <a:tc>
                    <a:txBody>
                      <a:bodyPr/>
                      <a:lstStyle/>
                      <a:p>
                        <a:pPr algn="ctr"/>
                        <a:r>
                          <a:rPr lang="en-US" dirty="0">
                            <a:solidFill>
                              <a:schemeClr val="tx1"/>
                            </a:solidFill>
                            <a:latin typeface="+mj-lt"/>
                          </a:rPr>
                          <a:t>-1.0</a:t>
                        </a:r>
                      </a:p>
                    </a:txBody>
                    <a:tcPr>
                      <a:solidFill>
                        <a:schemeClr val="bg1">
                          <a:lumMod val="85000"/>
                        </a:schemeClr>
                      </a:solidFill>
                    </a:tcPr>
                  </a:tc>
                  <a:tc>
                    <a:txBody>
                      <a:bodyPr/>
                      <a:lstStyle/>
                      <a:p>
                        <a:pPr algn="ctr"/>
                        <a:r>
                          <a:rPr lang="en-US" dirty="0">
                            <a:solidFill>
                              <a:schemeClr val="tx1"/>
                            </a:solidFill>
                            <a:latin typeface="+mj-lt"/>
                          </a:rPr>
                          <a:t>-2.0</a:t>
                        </a:r>
                      </a:p>
                    </a:txBody>
                    <a:tcPr>
                      <a:solidFill>
                        <a:schemeClr val="bg1">
                          <a:lumMod val="85000"/>
                        </a:schemeClr>
                      </a:solidFill>
                    </a:tcPr>
                  </a:tc>
                  <a:extLst>
                    <a:ext uri="{0D108BD9-81ED-4DB2-BD59-A6C34878D82A}">
                      <a16:rowId xmlns:a16="http://schemas.microsoft.com/office/drawing/2014/main" xmlns="" val="10005"/>
                    </a:ext>
                  </a:extLst>
                </a:tr>
              </a:tbl>
            </a:graphicData>
          </a:graphic>
        </p:graphicFrame>
      </p:grpSp>
      <p:grpSp>
        <p:nvGrpSpPr>
          <p:cNvPr id="11" name="Group 10"/>
          <p:cNvGrpSpPr/>
          <p:nvPr/>
        </p:nvGrpSpPr>
        <p:grpSpPr>
          <a:xfrm>
            <a:off x="2438400" y="5334000"/>
            <a:ext cx="6329363" cy="1414463"/>
            <a:chOff x="2438400" y="5334000"/>
            <a:chExt cx="6329363" cy="1414463"/>
          </a:xfrm>
        </p:grpSpPr>
        <p:pic>
          <p:nvPicPr>
            <p:cNvPr id="12" name="Picture 11"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13" name="TextBox 12"/>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4" name="Title 1">
            <a:extLst>
              <a:ext uri="{FF2B5EF4-FFF2-40B4-BE49-F238E27FC236}">
                <a16:creationId xmlns:a16="http://schemas.microsoft.com/office/drawing/2014/main" xmlns="" id="{1D340886-6A4E-4921-92AC-40F977E56436}"/>
              </a:ext>
            </a:extLst>
          </p:cNvPr>
          <p:cNvSpPr>
            <a:spLocks noGrp="1"/>
          </p:cNvSpPr>
          <p:nvPr>
            <p:ph type="title"/>
          </p:nvPr>
        </p:nvSpPr>
        <p:spPr>
          <a:xfrm>
            <a:off x="190500" y="271129"/>
            <a:ext cx="8763000" cy="1143000"/>
          </a:xfrm>
        </p:spPr>
        <p:txBody>
          <a:bodyPr>
            <a:noAutofit/>
          </a:bodyPr>
          <a:lstStyle/>
          <a:p>
            <a:r>
              <a:rPr lang="en-US" sz="3500" b="1" dirty="0"/>
              <a:t>Minority and Women’s Business Enterprises</a:t>
            </a:r>
          </a:p>
        </p:txBody>
      </p:sp>
    </p:spTree>
    <p:extLst>
      <p:ext uri="{BB962C8B-B14F-4D97-AF65-F5344CB8AC3E}">
        <p14:creationId xmlns:p14="http://schemas.microsoft.com/office/powerpoint/2010/main" val="366993349"/>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mj-lt"/>
              </a:rPr>
              <a:t>Pay Audit System</a:t>
            </a:r>
          </a:p>
          <a:p>
            <a:r>
              <a:rPr lang="en-US" sz="1700" i="0" dirty="0">
                <a:latin typeface="+mj-lt"/>
              </a:rPr>
              <a:t>Tool utilized to monitor the state’s diversity spend for subcontractors</a:t>
            </a:r>
          </a:p>
          <a:p>
            <a:r>
              <a:rPr lang="en-US" sz="1700" i="0" dirty="0">
                <a:latin typeface="+mj-lt"/>
              </a:rPr>
              <a:t>Selected primes and subcontractors are required to report payments submitted or received through this web-based tool</a:t>
            </a:r>
          </a:p>
          <a:p>
            <a:r>
              <a:rPr lang="en-US" sz="1700" dirty="0">
                <a:latin typeface="+mj-lt"/>
              </a:rPr>
              <a:t>Based on contract terms payments should be reported monthly or quarterly</a:t>
            </a:r>
          </a:p>
          <a:p>
            <a:r>
              <a:rPr lang="en-US" sz="1650" b="1" i="0" dirty="0">
                <a:latin typeface="+mj-lt"/>
              </a:rPr>
              <a:t>Questions? </a:t>
            </a:r>
            <a:r>
              <a:rPr lang="en-US" sz="1650" i="0" dirty="0">
                <a:latin typeface="+mj-lt"/>
              </a:rPr>
              <a:t>Contact MWBE Compliance</a:t>
            </a:r>
          </a:p>
          <a:p>
            <a:pPr lvl="1"/>
            <a:r>
              <a:rPr lang="en-US" sz="1250" dirty="0">
                <a:latin typeface="+mj-lt"/>
                <a:hlinkClick r:id="rId3"/>
              </a:rPr>
              <a:t>mwbecompliance@idoa.in.gov</a:t>
            </a:r>
            <a:r>
              <a:rPr lang="en-US" sz="1250" dirty="0">
                <a:latin typeface="+mj-lt"/>
              </a:rPr>
              <a:t> </a:t>
            </a:r>
          </a:p>
          <a:p>
            <a:pPr lvl="1"/>
            <a:r>
              <a:rPr lang="en-US" sz="1250" dirty="0">
                <a:latin typeface="+mj-lt"/>
                <a:hlinkClick r:id="rId4"/>
              </a:rPr>
              <a:t>www.in.gov/idoa/mwbe/payaudit.htm</a:t>
            </a:r>
            <a:r>
              <a:rPr lang="en-US" sz="1250" dirty="0">
                <a:latin typeface="+mj-lt"/>
              </a:rPr>
              <a:t> </a:t>
            </a:r>
            <a:endParaRPr lang="en-US" sz="1250" i="0" dirty="0">
              <a:latin typeface="+mj-lt"/>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500" b="1" dirty="0"/>
              <a:t>Minority and Women’s Business Enterprises</a:t>
            </a:r>
          </a:p>
        </p:txBody>
      </p:sp>
    </p:spTree>
    <p:extLst>
      <p:ext uri="{BB962C8B-B14F-4D97-AF65-F5344CB8AC3E}">
        <p14:creationId xmlns:p14="http://schemas.microsoft.com/office/powerpoint/2010/main" val="231008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457200" y="1752600"/>
            <a:ext cx="8229600" cy="3276600"/>
          </a:xfrm>
        </p:spPr>
        <p:txBody>
          <a:bodyPr/>
          <a:lstStyle/>
          <a:p>
            <a:pPr eaLnBrk="1" hangingPunct="1"/>
            <a:r>
              <a:rPr lang="en-US" sz="2800" dirty="0">
                <a:latin typeface="+mj-lt"/>
              </a:rPr>
              <a:t>Complete Attachment A1, IVOSB Form</a:t>
            </a:r>
            <a:endParaRPr lang="en-US" sz="1600" dirty="0">
              <a:latin typeface="+mj-lt"/>
            </a:endParaRPr>
          </a:p>
          <a:p>
            <a:pPr lvl="1"/>
            <a:r>
              <a:rPr lang="en-US" sz="2000" dirty="0">
                <a:latin typeface="+mj-lt"/>
              </a:rPr>
              <a:t>Include sub-contractor letters of commitment</a:t>
            </a:r>
          </a:p>
          <a:p>
            <a:pPr eaLnBrk="1" hangingPunct="1">
              <a:buFontTx/>
              <a:buNone/>
            </a:pPr>
            <a:endParaRPr lang="en-US" sz="2000" dirty="0">
              <a:latin typeface="+mj-lt"/>
            </a:endParaRPr>
          </a:p>
          <a:p>
            <a:pPr eaLnBrk="1" hangingPunct="1"/>
            <a:r>
              <a:rPr lang="en-US" sz="2800" dirty="0">
                <a:latin typeface="+mj-lt"/>
              </a:rPr>
              <a:t>Goals for Proposal</a:t>
            </a:r>
          </a:p>
          <a:p>
            <a:pPr lvl="1"/>
            <a:r>
              <a:rPr lang="en-US" sz="2000" dirty="0">
                <a:latin typeface="+mj-lt"/>
              </a:rPr>
              <a:t>3% Veteran Business Enterprise</a:t>
            </a:r>
          </a:p>
          <a:p>
            <a:pPr eaLnBrk="1" hangingPunct="1">
              <a:buFontTx/>
              <a:buNone/>
            </a:pPr>
            <a:r>
              <a:rPr lang="en-US" sz="2000" dirty="0">
                <a:latin typeface="+mj-lt"/>
              </a:rPr>
              <a:t>	</a:t>
            </a:r>
            <a:endParaRPr lang="en-US" sz="2000" dirty="0"/>
          </a:p>
          <a:p>
            <a:pPr lvl="1" eaLnBrk="1" hangingPunct="1"/>
            <a:endParaRPr lang="en-US" dirty="0"/>
          </a:p>
        </p:txBody>
      </p:sp>
      <p:grpSp>
        <p:nvGrpSpPr>
          <p:cNvPr id="9" name="Group 8">
            <a:extLst>
              <a:ext uri="{FF2B5EF4-FFF2-40B4-BE49-F238E27FC236}">
                <a16:creationId xmlns:a16="http://schemas.microsoft.com/office/drawing/2014/main" xmlns="" id="{F91EA6E4-140E-4BF6-BB3D-F30A87F8AB81}"/>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48C499AD-7B4E-40D6-BFF7-E29A13F5D660}"/>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60382307-BF70-4CA6-B3CA-FE40E11D9A0C}"/>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2" name="Rectangle 2">
            <a:extLst>
              <a:ext uri="{FF2B5EF4-FFF2-40B4-BE49-F238E27FC236}">
                <a16:creationId xmlns:a16="http://schemas.microsoft.com/office/drawing/2014/main" xmlns="" id="{81B16B13-BBDC-445C-BFF6-7AF1243F6605}"/>
              </a:ext>
            </a:extLst>
          </p:cNvPr>
          <p:cNvSpPr txBox="1">
            <a:spLocks noChangeArrowheads="1"/>
          </p:cNvSpPr>
          <p:nvPr/>
        </p:nvSpPr>
        <p:spPr>
          <a:xfrm>
            <a:off x="304800" y="228600"/>
            <a:ext cx="8382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a:t>Indiana Veteran Owned Small Businesses</a:t>
            </a:r>
          </a:p>
        </p:txBody>
      </p:sp>
    </p:spTree>
    <p:extLst>
      <p:ext uri="{BB962C8B-B14F-4D97-AF65-F5344CB8AC3E}">
        <p14:creationId xmlns:p14="http://schemas.microsoft.com/office/powerpoint/2010/main" val="16013120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457200" y="1219200"/>
            <a:ext cx="8229600" cy="4572000"/>
          </a:xfrm>
        </p:spPr>
        <p:txBody>
          <a:bodyPr>
            <a:noAutofit/>
          </a:bodyPr>
          <a:lstStyle/>
          <a:p>
            <a:pPr marL="0" indent="0">
              <a:buFontTx/>
              <a:buNone/>
              <a:defRPr/>
            </a:pPr>
            <a:r>
              <a:rPr lang="en-US" sz="1650" b="1" dirty="0"/>
              <a:t>Prime Contractors must ensure that the proposed subcontractors meet the following criteria:</a:t>
            </a:r>
            <a:endParaRPr lang="en-US" sz="1650" dirty="0"/>
          </a:p>
          <a:p>
            <a:pPr lvl="0"/>
            <a:r>
              <a:rPr lang="en-US" sz="1650" dirty="0"/>
              <a:t>Must be listed on Federal Center for Veterans Business Enterprise (</a:t>
            </a:r>
            <a:r>
              <a:rPr lang="en-US" sz="1650" u="sng" dirty="0">
                <a:hlinkClick r:id="rId2" tooltip="VA OSDBU"/>
              </a:rPr>
              <a:t>VA OSDBU</a:t>
            </a:r>
            <a:r>
              <a:rPr lang="en-US" sz="1650" dirty="0"/>
              <a:t>) registry or be listed on the IDOA Directory of Certified Firms, on or before the proposal due date.</a:t>
            </a:r>
          </a:p>
          <a:p>
            <a:pPr lvl="0"/>
            <a:r>
              <a:rPr lang="en-US" sz="1650" dirty="0"/>
              <a:t>Prime Contractor must include with their proposal the subcontractor’s veteran business Certification Letter provided by either IDOA or Federal Govt. (VA OSDBU), to show current status of certification.</a:t>
            </a:r>
          </a:p>
          <a:p>
            <a:pPr lvl="0"/>
            <a:r>
              <a:rPr lang="en-US" sz="1650" dirty="0"/>
              <a:t>Each firm may only serve as one classification – MBE, WBE (see Section 1.21) or IVOSB</a:t>
            </a:r>
          </a:p>
          <a:p>
            <a:pPr lvl="0"/>
            <a:r>
              <a:rPr lang="en-US" sz="1650" dirty="0"/>
              <a:t>A Prime Contractor who is an IVOSB must meet subcontractor goals by using other listed certified firms.  Certified Prime Contractors cannot count their own workforce or companies to meet this requirement.</a:t>
            </a:r>
          </a:p>
          <a:p>
            <a:pPr lvl="0"/>
            <a:r>
              <a:rPr lang="en-US" sz="1650" b="1" dirty="0"/>
              <a:t>Must serve a Commercially Useful Function (CUF).  The firm must serve a value-added purpose on the engagement, as confirmed by the State.</a:t>
            </a:r>
            <a:endParaRPr lang="en-US" sz="1650" dirty="0"/>
          </a:p>
          <a:p>
            <a:pPr lvl="0"/>
            <a:r>
              <a:rPr lang="en-US" sz="1650" dirty="0"/>
              <a:t>Must provide goods or service only in the industry area for which it is certified as listed in the </a:t>
            </a:r>
            <a:r>
              <a:rPr lang="en-US" sz="1650" u="sng" dirty="0">
                <a:hlinkClick r:id="rId2" tooltip="VA OSDBU"/>
              </a:rPr>
              <a:t>VA OSDBU</a:t>
            </a:r>
            <a:r>
              <a:rPr lang="en-US" sz="1650" dirty="0"/>
              <a:t> or IDOA Certified Firm directories, </a:t>
            </a:r>
            <a:r>
              <a:rPr lang="en-US" sz="1650" u="sng" dirty="0">
                <a:hlinkClick r:id="rId3"/>
              </a:rPr>
              <a:t>https://www.in.gov/idoa/2862.htm</a:t>
            </a:r>
            <a:endParaRPr lang="en-US" sz="1650" u="sng" dirty="0"/>
          </a:p>
          <a:p>
            <a:pPr lvl="0"/>
            <a:r>
              <a:rPr lang="en-US" sz="1650" dirty="0"/>
              <a:t>Must be used to provide the goods or services specific to the contract</a:t>
            </a:r>
          </a:p>
        </p:txBody>
      </p:sp>
      <p:grpSp>
        <p:nvGrpSpPr>
          <p:cNvPr id="9" name="Group 8">
            <a:extLst>
              <a:ext uri="{FF2B5EF4-FFF2-40B4-BE49-F238E27FC236}">
                <a16:creationId xmlns:a16="http://schemas.microsoft.com/office/drawing/2014/main" xmlns="" id="{88CC464D-2A5E-4AB5-8F81-F18A6607CD71}"/>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68CE49FE-81D7-4A19-B608-EF8F855C66B4}"/>
                </a:ext>
              </a:extLst>
            </p:cNvPr>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39B14E51-6EF5-42AC-92E1-1E747C39BDAD}"/>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2" name="Rectangle 2">
            <a:extLst>
              <a:ext uri="{FF2B5EF4-FFF2-40B4-BE49-F238E27FC236}">
                <a16:creationId xmlns:a16="http://schemas.microsoft.com/office/drawing/2014/main" xmlns="" id="{F5F1E004-5F4B-4375-9BBF-C3B1016427BC}"/>
              </a:ext>
            </a:extLst>
          </p:cNvPr>
          <p:cNvSpPr txBox="1">
            <a:spLocks noChangeArrowheads="1"/>
          </p:cNvSpPr>
          <p:nvPr/>
        </p:nvSpPr>
        <p:spPr>
          <a:xfrm>
            <a:off x="304800" y="228600"/>
            <a:ext cx="8382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a:t>Indiana Veteran Owned Small Businesses</a:t>
            </a:r>
          </a:p>
        </p:txBody>
      </p:sp>
    </p:spTree>
    <p:extLst>
      <p:ext uri="{BB962C8B-B14F-4D97-AF65-F5344CB8AC3E}">
        <p14:creationId xmlns:p14="http://schemas.microsoft.com/office/powerpoint/2010/main" val="1365012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noChangeArrowheads="1"/>
          </p:cNvSpPr>
          <p:nvPr>
            <p:ph type="title"/>
          </p:nvPr>
        </p:nvSpPr>
        <p:spPr>
          <a:xfrm>
            <a:off x="457200" y="331537"/>
            <a:ext cx="8229600" cy="1143000"/>
          </a:xfrm>
        </p:spPr>
        <p:txBody>
          <a:bodyPr/>
          <a:lstStyle/>
          <a:p>
            <a:pPr eaLnBrk="1" hangingPunct="1"/>
            <a:r>
              <a:rPr lang="en-US" b="1" dirty="0"/>
              <a:t>General Information</a:t>
            </a:r>
          </a:p>
        </p:txBody>
      </p:sp>
      <p:sp>
        <p:nvSpPr>
          <p:cNvPr id="16" name="Rectangle 3"/>
          <p:cNvSpPr>
            <a:spLocks noGrp="1" noChangeArrowheads="1"/>
          </p:cNvSpPr>
          <p:nvPr>
            <p:ph idx="1"/>
          </p:nvPr>
        </p:nvSpPr>
        <p:spPr>
          <a:xfrm>
            <a:off x="381000" y="1295400"/>
            <a:ext cx="8229600" cy="4114800"/>
          </a:xfrm>
        </p:spPr>
        <p:txBody>
          <a:bodyPr>
            <a:normAutofit/>
          </a:bodyPr>
          <a:lstStyle/>
          <a:p>
            <a:pPr eaLnBrk="1" hangingPunct="1"/>
            <a:r>
              <a:rPr lang="en-US" sz="2800" dirty="0">
                <a:latin typeface="Calibri" panose="020F0502020204030204" pitchFamily="34" charset="0"/>
                <a:cs typeface="Calibri" panose="020F0502020204030204" pitchFamily="34" charset="0"/>
              </a:rPr>
              <a:t>Sign-In Sheet for Attendees</a:t>
            </a:r>
          </a:p>
          <a:p>
            <a:pPr marL="0" indent="0" eaLnBrk="1" hangingPunct="1">
              <a:buNone/>
            </a:pPr>
            <a:endParaRPr lang="en-US" sz="2800" dirty="0">
              <a:latin typeface="Calibri" panose="020F0502020204030204" pitchFamily="34" charset="0"/>
              <a:cs typeface="Calibri" panose="020F0502020204030204" pitchFamily="34" charset="0"/>
            </a:endParaRPr>
          </a:p>
          <a:p>
            <a:pPr eaLnBrk="1" hangingPunct="1"/>
            <a:r>
              <a:rPr lang="en-US" sz="2800" dirty="0">
                <a:latin typeface="Calibri" panose="020F0502020204030204" pitchFamily="34" charset="0"/>
                <a:cs typeface="Calibri" panose="020F0502020204030204" pitchFamily="34" charset="0"/>
              </a:rPr>
              <a:t>Sign-In Sheet and PowerPoint will be posted on IDOA’s Solicitation Website</a:t>
            </a:r>
          </a:p>
          <a:p>
            <a:pPr marL="0" indent="0" eaLnBrk="1" hangingPunct="1">
              <a:buNone/>
            </a:pPr>
            <a:endParaRPr lang="en-US" sz="2800" dirty="0">
              <a:latin typeface="Calibri" panose="020F0502020204030204" pitchFamily="34" charset="0"/>
              <a:cs typeface="Calibri" panose="020F0502020204030204" pitchFamily="34" charset="0"/>
            </a:endParaRPr>
          </a:p>
          <a:p>
            <a:pPr eaLnBrk="1" hangingPunct="1"/>
            <a:r>
              <a:rPr lang="en-US" sz="2800" dirty="0">
                <a:latin typeface="Calibri" panose="020F0502020204030204" pitchFamily="34" charset="0"/>
                <a:cs typeface="Calibri" panose="020F0502020204030204" pitchFamily="34" charset="0"/>
              </a:rPr>
              <a:t>Hold questions until the end of the presentation</a:t>
            </a:r>
          </a:p>
          <a:p>
            <a:pPr lvl="1"/>
            <a:r>
              <a:rPr lang="en-US" sz="2000" i="1" dirty="0">
                <a:latin typeface="Calibri" panose="020F0502020204030204" pitchFamily="34" charset="0"/>
                <a:cs typeface="Calibri" panose="020F0502020204030204" pitchFamily="34" charset="0"/>
              </a:rPr>
              <a:t>Any verbal response is not considered binding; Respondents are encouraged to submit any questions formally, in writing, if it affects the proposal that will be submitted to the State.</a:t>
            </a:r>
          </a:p>
        </p:txBody>
      </p:sp>
      <p:grpSp>
        <p:nvGrpSpPr>
          <p:cNvPr id="6" name="Group 5">
            <a:extLst>
              <a:ext uri="{FF2B5EF4-FFF2-40B4-BE49-F238E27FC236}">
                <a16:creationId xmlns:a16="http://schemas.microsoft.com/office/drawing/2014/main" xmlns="" id="{115A2396-51E9-4634-8390-6A7DC5759E1D}"/>
              </a:ext>
            </a:extLst>
          </p:cNvPr>
          <p:cNvGrpSpPr/>
          <p:nvPr/>
        </p:nvGrpSpPr>
        <p:grpSpPr>
          <a:xfrm>
            <a:off x="2438400" y="5334000"/>
            <a:ext cx="6329363" cy="1414463"/>
            <a:chOff x="2438400" y="5334000"/>
            <a:chExt cx="6329363" cy="1414463"/>
          </a:xfrm>
        </p:grpSpPr>
        <p:pic>
          <p:nvPicPr>
            <p:cNvPr id="7" name="Picture 6" descr="IDOA-logobluecenter.gif">
              <a:extLst>
                <a:ext uri="{FF2B5EF4-FFF2-40B4-BE49-F238E27FC236}">
                  <a16:creationId xmlns:a16="http://schemas.microsoft.com/office/drawing/2014/main" xmlns="" id="{AA638CD0-E13D-487A-A381-55EDFF368148}"/>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TextBox 7">
              <a:extLst>
                <a:ext uri="{FF2B5EF4-FFF2-40B4-BE49-F238E27FC236}">
                  <a16:creationId xmlns:a16="http://schemas.microsoft.com/office/drawing/2014/main" xmlns="" id="{BF9836AF-EC1B-4F8E-BEB6-E8D6EAC34AC9}"/>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56914731-769D-4092-B97D-85BBB5B539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3502" y="1778124"/>
            <a:ext cx="6452108" cy="3226054"/>
          </a:xfrm>
          <a:prstGeom prst="rect">
            <a:avLst/>
          </a:prstGeom>
          <a:ln w="38100">
            <a:solidFill>
              <a:srgbClr val="000000"/>
            </a:solidFill>
          </a:ln>
          <a:effectLst>
            <a:outerShdw blurRad="63500" sx="102000" sy="102000" algn="ctr" rotWithShape="0">
              <a:prstClr val="black">
                <a:alpha val="40000"/>
              </a:prstClr>
            </a:outerShdw>
          </a:effectLst>
        </p:spPr>
      </p:pic>
      <p:sp>
        <p:nvSpPr>
          <p:cNvPr id="7" name="Right Arrow 6"/>
          <p:cNvSpPr/>
          <p:nvPr/>
        </p:nvSpPr>
        <p:spPr>
          <a:xfrm>
            <a:off x="660400" y="264993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678476" y="43945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675788" y="4049274"/>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7924302" y="41659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grpSp>
        <p:nvGrpSpPr>
          <p:cNvPr id="11" name="Group 10">
            <a:extLst>
              <a:ext uri="{FF2B5EF4-FFF2-40B4-BE49-F238E27FC236}">
                <a16:creationId xmlns:a16="http://schemas.microsoft.com/office/drawing/2014/main" xmlns="" id="{025D94FE-4655-4B87-9888-3F685FAA9E4C}"/>
              </a:ext>
            </a:extLst>
          </p:cNvPr>
          <p:cNvGrpSpPr/>
          <p:nvPr/>
        </p:nvGrpSpPr>
        <p:grpSpPr>
          <a:xfrm>
            <a:off x="2438400" y="5334000"/>
            <a:ext cx="6329363" cy="1414463"/>
            <a:chOff x="2438400" y="5334000"/>
            <a:chExt cx="6329363" cy="1414463"/>
          </a:xfrm>
        </p:grpSpPr>
        <p:pic>
          <p:nvPicPr>
            <p:cNvPr id="15" name="Picture 14" descr="IDOA-logobluecenter.gif">
              <a:extLst>
                <a:ext uri="{FF2B5EF4-FFF2-40B4-BE49-F238E27FC236}">
                  <a16:creationId xmlns:a16="http://schemas.microsoft.com/office/drawing/2014/main" xmlns="" id="{769E2387-F9CF-47E8-83F1-F6922A6A9EF1}"/>
                </a:ext>
              </a:extLst>
            </p:cNvPr>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16" name="TextBox 15">
              <a:extLst>
                <a:ext uri="{FF2B5EF4-FFF2-40B4-BE49-F238E27FC236}">
                  <a16:creationId xmlns:a16="http://schemas.microsoft.com/office/drawing/2014/main" xmlns="" id="{54DB93BA-6A57-49B0-9E1A-895F9FC601B4}"/>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8" name="Rectangle 2">
            <a:extLst>
              <a:ext uri="{FF2B5EF4-FFF2-40B4-BE49-F238E27FC236}">
                <a16:creationId xmlns:a16="http://schemas.microsoft.com/office/drawing/2014/main" xmlns="" id="{37393B06-D8B7-48DC-9EC0-142E8E6F1E94}"/>
              </a:ext>
            </a:extLst>
          </p:cNvPr>
          <p:cNvSpPr txBox="1">
            <a:spLocks noChangeArrowheads="1"/>
          </p:cNvSpPr>
          <p:nvPr/>
        </p:nvSpPr>
        <p:spPr>
          <a:xfrm>
            <a:off x="304800" y="228600"/>
            <a:ext cx="8382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a:t>Indiana Veteran Owned Small Businesses</a:t>
            </a:r>
          </a:p>
        </p:txBody>
      </p:sp>
    </p:spTree>
    <p:extLst>
      <p:ext uri="{BB962C8B-B14F-4D97-AF65-F5344CB8AC3E}">
        <p14:creationId xmlns:p14="http://schemas.microsoft.com/office/powerpoint/2010/main" val="3934095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a:xfrm>
            <a:off x="457200" y="15240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mj-lt"/>
              </a:rPr>
              <a:t>Questions</a:t>
            </a:r>
          </a:p>
        </p:txBody>
      </p:sp>
      <p:sp>
        <p:nvSpPr>
          <p:cNvPr id="7" name="TextBox 6"/>
          <p:cNvSpPr txBox="1"/>
          <p:nvPr/>
        </p:nvSpPr>
        <p:spPr>
          <a:xfrm>
            <a:off x="914400" y="2895600"/>
            <a:ext cx="7315200" cy="1292662"/>
          </a:xfrm>
          <a:prstGeom prst="rect">
            <a:avLst/>
          </a:prstGeom>
          <a:noFill/>
        </p:spPr>
        <p:txBody>
          <a:bodyPr wrap="square" rtlCol="0">
            <a:spAutoFit/>
          </a:bodyPr>
          <a:lstStyle/>
          <a:p>
            <a:pPr marL="0" lvl="2" algn="ctr"/>
            <a:r>
              <a:rPr lang="en-US" sz="2000" dirty="0">
                <a:latin typeface="+mj-lt"/>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grpSp>
        <p:nvGrpSpPr>
          <p:cNvPr id="9" name="Group 8">
            <a:extLst>
              <a:ext uri="{FF2B5EF4-FFF2-40B4-BE49-F238E27FC236}">
                <a16:creationId xmlns:a16="http://schemas.microsoft.com/office/drawing/2014/main" xmlns="" id="{0E474431-4822-4F9C-8E51-8EA4C93CA766}"/>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2CAD40C6-547A-4286-815D-C66A8A9142F8}"/>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A346A975-85E3-438D-A90D-0D10033F6A40}"/>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6000" b="1" i="0" u="none" strike="noStrike" kern="1200" cap="none" spc="0" normalizeH="0" baseline="0" noProof="0" dirty="0">
              <a:ln>
                <a:noFill/>
              </a:ln>
              <a:solidFill>
                <a:schemeClr val="tx1"/>
              </a:solidFill>
              <a:effectLst/>
              <a:uLnTx/>
              <a:uFillTx/>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mj-lt"/>
              </a:rPr>
              <a:t>Thank You</a:t>
            </a:r>
            <a:endParaRPr kumimoji="0" lang="en-US" sz="6000" b="1"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400" b="1" dirty="0">
              <a:solidFill>
                <a:srgbClr val="FF0000"/>
              </a:solidFill>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err="1">
                <a:ln>
                  <a:noFill/>
                </a:ln>
                <a:solidFill>
                  <a:srgbClr val="FF0000"/>
                </a:solidFill>
                <a:effectLst/>
                <a:uLnTx/>
                <a:uFillTx/>
                <a:latin typeface="+mj-lt"/>
                <a:hlinkClick r:id="rId2"/>
              </a:rPr>
              <a:t>Tdeaton</a:t>
            </a:r>
            <a:r>
              <a:rPr kumimoji="0" lang="en-US" sz="2400" b="1" i="0" u="none" strike="noStrike" kern="1200" cap="none" spc="0" normalizeH="0" baseline="0" noProof="0" dirty="0">
                <a:ln>
                  <a:noFill/>
                </a:ln>
                <a:solidFill>
                  <a:srgbClr val="FF0000"/>
                </a:solidFill>
                <a:effectLst/>
                <a:uLnTx/>
                <a:uFillTx/>
                <a:latin typeface="+mj-lt"/>
                <a:hlinkClick r:id="rId2"/>
              </a:rPr>
              <a:t>@</a:t>
            </a:r>
            <a:r>
              <a:rPr lang="en-US" sz="2400" b="1" dirty="0" err="1">
                <a:solidFill>
                  <a:srgbClr val="FF0000"/>
                </a:solidFill>
                <a:latin typeface="+mj-lt"/>
                <a:hlinkClick r:id="rId2"/>
              </a:rPr>
              <a:t>idoa</a:t>
            </a:r>
            <a:r>
              <a:rPr kumimoji="0" lang="en-US" sz="2400" b="1" i="0" u="none" strike="noStrike" kern="1200" cap="none" spc="0" normalizeH="0" baseline="0" noProof="0" dirty="0">
                <a:ln>
                  <a:noFill/>
                </a:ln>
                <a:solidFill>
                  <a:srgbClr val="FF0000"/>
                </a:solidFill>
                <a:effectLst/>
                <a:uLnTx/>
                <a:uFillTx/>
                <a:latin typeface="+mj-lt"/>
                <a:hlinkClick r:id="rId2"/>
              </a:rPr>
              <a:t>.IN.gov</a:t>
            </a:r>
            <a:r>
              <a:rPr kumimoji="0" lang="en-US" sz="2400" b="1" i="0" u="none" strike="noStrike" kern="1200" cap="none" spc="0" normalizeH="0" baseline="0" noProof="0" dirty="0">
                <a:ln>
                  <a:noFill/>
                </a:ln>
                <a:solidFill>
                  <a:srgbClr val="FF0000"/>
                </a:solidFill>
                <a:effectLst/>
                <a:uLnTx/>
                <a:uFillTx/>
                <a:latin typeface="+mj-lt"/>
              </a:rPr>
              <a:t> </a:t>
            </a:r>
            <a:endParaRPr kumimoji="0" lang="en-US" sz="2400" b="1" i="0" u="none" strike="noStrike" kern="1200" cap="none" spc="0" normalizeH="0" baseline="0" noProof="0" dirty="0">
              <a:ln>
                <a:noFill/>
              </a:ln>
              <a:solidFill>
                <a:srgbClr val="0000FF"/>
              </a:solidFill>
              <a:effectLst/>
              <a:uLnTx/>
              <a:uFillTx/>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400" b="1" i="0" u="none" strike="noStrike" kern="1200" cap="none" spc="0" normalizeH="0" baseline="0" noProof="0" dirty="0">
              <a:ln>
                <a:noFill/>
              </a:ln>
              <a:solidFill>
                <a:srgbClr val="0000FF"/>
              </a:solidFill>
              <a:effectLst/>
              <a:uLnTx/>
              <a:uFillTx/>
              <a:latin typeface="Garamond" pitchFamily="18" charset="0"/>
            </a:endParaRPr>
          </a:p>
        </p:txBody>
      </p:sp>
      <p:grpSp>
        <p:nvGrpSpPr>
          <p:cNvPr id="5" name="Group 4">
            <a:extLst>
              <a:ext uri="{FF2B5EF4-FFF2-40B4-BE49-F238E27FC236}">
                <a16:creationId xmlns:a16="http://schemas.microsoft.com/office/drawing/2014/main" xmlns="" id="{4E694F76-8F95-4C32-A21A-9A822C4931F6}"/>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CCA659C1-94BC-4634-87C4-F7692BB3881C}"/>
                </a:ext>
              </a:extLst>
            </p:cNvPr>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78C2943B-1B70-48FE-86DB-E946DD2059D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noChangeArrowheads="1"/>
          </p:cNvSpPr>
          <p:nvPr>
            <p:ph type="title"/>
          </p:nvPr>
        </p:nvSpPr>
        <p:spPr>
          <a:xfrm>
            <a:off x="457200" y="285690"/>
            <a:ext cx="8229600" cy="1143000"/>
          </a:xfrm>
        </p:spPr>
        <p:txBody>
          <a:bodyPr/>
          <a:lstStyle/>
          <a:p>
            <a:pPr eaLnBrk="1" hangingPunct="1"/>
            <a:r>
              <a:rPr lang="en-US" b="1" dirty="0"/>
              <a:t>Purpose of the RFP</a:t>
            </a:r>
          </a:p>
        </p:txBody>
      </p:sp>
      <p:sp>
        <p:nvSpPr>
          <p:cNvPr id="16" name="Rectangle 3"/>
          <p:cNvSpPr>
            <a:spLocks noGrp="1" noChangeArrowheads="1"/>
          </p:cNvSpPr>
          <p:nvPr>
            <p:ph idx="1"/>
          </p:nvPr>
        </p:nvSpPr>
        <p:spPr>
          <a:xfrm>
            <a:off x="381000" y="1198202"/>
            <a:ext cx="8229600" cy="4419600"/>
          </a:xfrm>
        </p:spPr>
        <p:txBody>
          <a:bodyPr>
            <a:noAutofit/>
          </a:bodyPr>
          <a:lstStyle/>
          <a:p>
            <a:pPr>
              <a:spcAft>
                <a:spcPts val="400"/>
              </a:spcAft>
            </a:pPr>
            <a:r>
              <a:rPr lang="en-US" sz="2000" dirty="0">
                <a:latin typeface="+mj-lt"/>
              </a:rPr>
              <a:t>The purpose of this RFP is to select a vendor that can satisfy the State’s need to develop new Home and Community Based Services (HCBS) waivers, which will not only comply with HCBS rules but also lead to improved services and supports encouraging fuller community integration for individuals in Indiana with intellectual and developmental disabilities (ID/DD).</a:t>
            </a:r>
          </a:p>
          <a:p>
            <a:pPr>
              <a:spcAft>
                <a:spcPts val="400"/>
              </a:spcAft>
            </a:pPr>
            <a:r>
              <a:rPr lang="en-US" sz="2000" dirty="0">
                <a:latin typeface="+mj-lt"/>
              </a:rPr>
              <a:t>The successful Respondent must ensure that the waivers:</a:t>
            </a:r>
          </a:p>
          <a:p>
            <a:pPr lvl="1">
              <a:spcBef>
                <a:spcPts val="200"/>
              </a:spcBef>
            </a:pPr>
            <a:r>
              <a:rPr lang="en-US" sz="1800" dirty="0"/>
              <a:t>Increase person-centered planning </a:t>
            </a:r>
          </a:p>
          <a:p>
            <a:pPr lvl="1">
              <a:spcBef>
                <a:spcPts val="200"/>
              </a:spcBef>
            </a:pPr>
            <a:r>
              <a:rPr lang="en-US" sz="1800" dirty="0"/>
              <a:t>Improve coordination of care</a:t>
            </a:r>
          </a:p>
          <a:p>
            <a:pPr lvl="1">
              <a:spcBef>
                <a:spcPts val="200"/>
              </a:spcBef>
            </a:pPr>
            <a:r>
              <a:rPr lang="en-US" sz="1800" dirty="0"/>
              <a:t>Increase community engagement</a:t>
            </a:r>
          </a:p>
          <a:p>
            <a:pPr lvl="1">
              <a:spcBef>
                <a:spcPts val="200"/>
              </a:spcBef>
            </a:pPr>
            <a:r>
              <a:rPr lang="en-US" sz="1800" dirty="0"/>
              <a:t>Enhance member experience</a:t>
            </a:r>
          </a:p>
          <a:p>
            <a:pPr lvl="1">
              <a:spcBef>
                <a:spcPts val="200"/>
              </a:spcBef>
            </a:pPr>
            <a:r>
              <a:rPr lang="en-US" sz="1800" dirty="0"/>
              <a:t>Maintain a level of qualified providers to adequately cater to the population</a:t>
            </a:r>
          </a:p>
          <a:p>
            <a:pPr lvl="1">
              <a:spcBef>
                <a:spcPts val="200"/>
              </a:spcBef>
            </a:pPr>
            <a:r>
              <a:rPr lang="en-US" sz="1800" dirty="0"/>
              <a:t>Comply with Home and Community Based Settings Rule</a:t>
            </a:r>
          </a:p>
          <a:p>
            <a:pPr lvl="1">
              <a:spcBef>
                <a:spcPts val="200"/>
              </a:spcBef>
            </a:pPr>
            <a:r>
              <a:rPr lang="en-US" sz="1800" dirty="0"/>
              <a:t>Utilize service models that promote efficiency and provide cost                 savings, where applicable</a:t>
            </a:r>
          </a:p>
          <a:p>
            <a:pPr lvl="1">
              <a:spcAft>
                <a:spcPts val="1200"/>
              </a:spcAft>
            </a:pPr>
            <a:endParaRPr lang="en-US" sz="2100" dirty="0">
              <a:latin typeface="+mj-lt"/>
            </a:endParaRPr>
          </a:p>
        </p:txBody>
      </p:sp>
      <p:grpSp>
        <p:nvGrpSpPr>
          <p:cNvPr id="6" name="Group 5">
            <a:extLst>
              <a:ext uri="{FF2B5EF4-FFF2-40B4-BE49-F238E27FC236}">
                <a16:creationId xmlns:a16="http://schemas.microsoft.com/office/drawing/2014/main" xmlns="" id="{E037BEEA-4063-4880-8ACC-DDC0030620AE}"/>
              </a:ext>
            </a:extLst>
          </p:cNvPr>
          <p:cNvGrpSpPr/>
          <p:nvPr/>
        </p:nvGrpSpPr>
        <p:grpSpPr>
          <a:xfrm>
            <a:off x="2438400" y="5334000"/>
            <a:ext cx="6329363" cy="1414463"/>
            <a:chOff x="2438400" y="5334000"/>
            <a:chExt cx="6329363" cy="1414463"/>
          </a:xfrm>
        </p:grpSpPr>
        <p:pic>
          <p:nvPicPr>
            <p:cNvPr id="7" name="Picture 6" descr="IDOA-logobluecenter.gif">
              <a:extLst>
                <a:ext uri="{FF2B5EF4-FFF2-40B4-BE49-F238E27FC236}">
                  <a16:creationId xmlns:a16="http://schemas.microsoft.com/office/drawing/2014/main" xmlns="" id="{7E85C4DA-5244-4EC4-8481-76BD46710E17}"/>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TextBox 7">
              <a:extLst>
                <a:ext uri="{FF2B5EF4-FFF2-40B4-BE49-F238E27FC236}">
                  <a16:creationId xmlns:a16="http://schemas.microsoft.com/office/drawing/2014/main" xmlns="" id="{AB5AB4A7-2B54-4522-BE44-BDA4E6FEA98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1720915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152398"/>
            <a:ext cx="8229600" cy="727072"/>
          </a:xfrm>
        </p:spPr>
        <p:txBody>
          <a:bodyPr>
            <a:normAutofit fontScale="90000"/>
          </a:bodyPr>
          <a:lstStyle/>
          <a:p>
            <a:pPr eaLnBrk="1" hangingPunct="1"/>
            <a:r>
              <a:rPr lang="en-US" b="1" dirty="0"/>
              <a:t>Key Dates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800652253"/>
              </p:ext>
            </p:extLst>
          </p:nvPr>
        </p:nvGraphicFramePr>
        <p:xfrm>
          <a:off x="609600" y="887396"/>
          <a:ext cx="7924800" cy="4530730"/>
        </p:xfrm>
        <a:graphic>
          <a:graphicData uri="http://schemas.openxmlformats.org/drawingml/2006/table">
            <a:tbl>
              <a:tblPr>
                <a:tableStyleId>{3C2FFA5D-87B4-456A-9821-1D502468CF0F}</a:tableStyleId>
              </a:tblPr>
              <a:tblGrid>
                <a:gridCol w="4226560">
                  <a:extLst>
                    <a:ext uri="{9D8B030D-6E8A-4147-A177-3AD203B41FA5}">
                      <a16:colId xmlns:a16="http://schemas.microsoft.com/office/drawing/2014/main" xmlns="" val="20000"/>
                    </a:ext>
                  </a:extLst>
                </a:gridCol>
                <a:gridCol w="3698240">
                  <a:extLst>
                    <a:ext uri="{9D8B030D-6E8A-4147-A177-3AD203B41FA5}">
                      <a16:colId xmlns:a16="http://schemas.microsoft.com/office/drawing/2014/main" xmlns="" val="20001"/>
                    </a:ext>
                  </a:extLst>
                </a:gridCol>
              </a:tblGrid>
              <a:tr h="274320">
                <a:tc>
                  <a:txBody>
                    <a:bodyPr/>
                    <a:lstStyle/>
                    <a:p>
                      <a:pPr marL="0" marR="0" algn="ctr">
                        <a:lnSpc>
                          <a:spcPct val="107000"/>
                        </a:lnSpc>
                        <a:spcBef>
                          <a:spcPts val="0"/>
                        </a:spcBef>
                        <a:spcAft>
                          <a:spcPts val="800"/>
                        </a:spcAft>
                      </a:pPr>
                      <a:r>
                        <a:rPr lang="en-US" sz="1600" b="1" dirty="0">
                          <a:effectLst/>
                          <a:latin typeface="+mn-lt"/>
                          <a:ea typeface="Calibri" panose="020F0502020204030204" pitchFamily="34" charset="0"/>
                          <a:cs typeface="Times New Roman" panose="02020603050405020304" pitchFamily="18" charset="0"/>
                        </a:rPr>
                        <a:t>Activity</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07000"/>
                        </a:lnSpc>
                        <a:spcBef>
                          <a:spcPts val="0"/>
                        </a:spcBef>
                        <a:spcAft>
                          <a:spcPts val="800"/>
                        </a:spcAft>
                      </a:pPr>
                      <a:r>
                        <a:rPr lang="en-US" sz="1600" b="1" dirty="0">
                          <a:effectLst/>
                          <a:latin typeface="+mn-lt"/>
                          <a:ea typeface="Calibri" panose="020F0502020204030204" pitchFamily="34" charset="0"/>
                          <a:cs typeface="Times New Roman" panose="02020603050405020304" pitchFamily="18" charset="0"/>
                        </a:rPr>
                        <a:t>Date</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xmlns="" val="10000"/>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Issue of RFP</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September 12,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01"/>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Pre-Proposal Conference</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September 26,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02"/>
                  </a:ext>
                </a:extLst>
              </a:tr>
              <a:tr h="434884">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Deadline to Submit Intent to Respond (optional) and Written Questions</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September 27,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03"/>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Response to Written Questions/RFP Amendments</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October 4,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04"/>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Submission of Proposals</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October 17,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08"/>
                  </a:ext>
                </a:extLst>
              </a:tr>
              <a:tr h="434884">
                <a:tc gridSpan="2">
                  <a:txBody>
                    <a:bodyPr/>
                    <a:lstStyle/>
                    <a:p>
                      <a:pPr marL="0" marR="0">
                        <a:lnSpc>
                          <a:spcPct val="107000"/>
                        </a:lnSpc>
                        <a:spcBef>
                          <a:spcPts val="0"/>
                        </a:spcBef>
                        <a:spcAft>
                          <a:spcPts val="800"/>
                        </a:spcAft>
                      </a:pPr>
                      <a:r>
                        <a:rPr lang="en-US" sz="1600" b="1" i="1" dirty="0">
                          <a:effectLst/>
                          <a:latin typeface="+mn-lt"/>
                          <a:ea typeface="Calibri" panose="020F0502020204030204" pitchFamily="34" charset="0"/>
                          <a:cs typeface="Times New Roman" panose="02020603050405020304" pitchFamily="18" charset="0"/>
                        </a:rPr>
                        <a:t>The dates for the following activities are target dates only.  These activities may be completed earlier or later than the date shown.</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hMerge="1">
                  <a:txBody>
                    <a:bodyPr/>
                    <a:lstStyle/>
                    <a:p>
                      <a:endParaRPr lang="en-US"/>
                    </a:p>
                  </a:txBody>
                  <a:tcPr/>
                </a:tc>
                <a:extLst>
                  <a:ext uri="{0D108BD9-81ED-4DB2-BD59-A6C34878D82A}">
                    <a16:rowId xmlns:a16="http://schemas.microsoft.com/office/drawing/2014/main" xmlns="" val="10009"/>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Proposal Evaluation</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November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10"/>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Proposal Discussions/Clarifications (if necessary)</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November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11"/>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Oral Presentations (if necessary)</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November 27, 2018 </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12"/>
                  </a:ext>
                </a:extLst>
              </a:tr>
              <a:tr h="274320">
                <a:tc>
                  <a:txBody>
                    <a:bodyPr/>
                    <a:lstStyle/>
                    <a:p>
                      <a:pPr marL="0" marR="0">
                        <a:lnSpc>
                          <a:spcPct val="107000"/>
                        </a:lnSpc>
                        <a:spcBef>
                          <a:spcPts val="0"/>
                        </a:spcBef>
                        <a:spcAft>
                          <a:spcPts val="800"/>
                        </a:spcAft>
                      </a:pPr>
                      <a:r>
                        <a:rPr lang="en-US" sz="1600" kern="1200" dirty="0">
                          <a:solidFill>
                            <a:schemeClr val="dk1"/>
                          </a:solidFill>
                          <a:effectLst/>
                          <a:latin typeface="+mn-lt"/>
                          <a:ea typeface="+mn-ea"/>
                          <a:cs typeface="+mn-cs"/>
                        </a:rPr>
                        <a:t>Best and Final Offers (if necessary)</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600" dirty="0">
                          <a:effectLst/>
                          <a:latin typeface="+mn-lt"/>
                          <a:ea typeface="Calibri" panose="020F0502020204030204" pitchFamily="34" charset="0"/>
                          <a:cs typeface="Times New Roman" panose="02020603050405020304" pitchFamily="18" charset="0"/>
                        </a:rPr>
                        <a:t>November 28,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0013"/>
                  </a:ext>
                </a:extLst>
              </a:tr>
              <a:tr h="274320">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RFP Award Recommendation</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600" dirty="0">
                          <a:effectLst/>
                          <a:latin typeface="+mn-lt"/>
                          <a:ea typeface="Calibri" panose="020F0502020204030204" pitchFamily="34" charset="0"/>
                          <a:cs typeface="Times New Roman" panose="02020603050405020304" pitchFamily="18" charset="0"/>
                        </a:rPr>
                        <a:t>December 18, 2018</a:t>
                      </a:r>
                    </a:p>
                  </a:txBody>
                  <a:tcPr marL="45720" marR="45720" marT="36576" marB="3657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xmlns="" val="1157997196"/>
                  </a:ext>
                </a:extLst>
              </a:tr>
            </a:tbl>
          </a:graphicData>
        </a:graphic>
      </p:graphicFrame>
      <p:grpSp>
        <p:nvGrpSpPr>
          <p:cNvPr id="7" name="Group 6">
            <a:extLst>
              <a:ext uri="{FF2B5EF4-FFF2-40B4-BE49-F238E27FC236}">
                <a16:creationId xmlns:a16="http://schemas.microsoft.com/office/drawing/2014/main" xmlns="" id="{FC24B789-3223-47CB-8863-7F863446BFD5}"/>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3FD7B2A8-D63C-45C3-BBC9-13C0DEFD977E}"/>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41C8A9B0-70C3-4FA9-A764-8721230EC47C}"/>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noChangeArrowheads="1"/>
          </p:cNvSpPr>
          <p:nvPr>
            <p:ph type="title"/>
          </p:nvPr>
        </p:nvSpPr>
        <p:spPr/>
        <p:txBody>
          <a:bodyPr/>
          <a:lstStyle/>
          <a:p>
            <a:pPr eaLnBrk="1" hangingPunct="1"/>
            <a:r>
              <a:rPr lang="en-US" b="1" dirty="0"/>
              <a:t>Term of Contract</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mj-lt"/>
              </a:rPr>
              <a:t>The State intends to sign a contract with one Respondent to fulfill the requirements in this RFP.</a:t>
            </a:r>
            <a:endParaRPr lang="en-US" sz="2800" i="1" dirty="0">
              <a:solidFill>
                <a:srgbClr val="0000FF"/>
              </a:solidFill>
              <a:latin typeface="+mj-lt"/>
            </a:endParaRPr>
          </a:p>
          <a:p>
            <a:pPr eaLnBrk="1" hangingPunct="1"/>
            <a:endParaRPr lang="en-US" sz="2800" i="1" dirty="0">
              <a:solidFill>
                <a:srgbClr val="0000FF"/>
              </a:solidFill>
              <a:latin typeface="+mj-lt"/>
            </a:endParaRPr>
          </a:p>
          <a:p>
            <a:pPr eaLnBrk="1" hangingPunct="1"/>
            <a:r>
              <a:rPr lang="en-US" sz="2800" dirty="0">
                <a:latin typeface="+mj-lt"/>
              </a:rPr>
              <a:t>The initial term of the contract shall be for </a:t>
            </a:r>
            <a:r>
              <a:rPr lang="en-US" sz="2800" b="1" dirty="0">
                <a:latin typeface="+mj-lt"/>
              </a:rPr>
              <a:t>two (2)</a:t>
            </a:r>
            <a:r>
              <a:rPr lang="en-US" sz="2800" dirty="0">
                <a:latin typeface="+mj-lt"/>
              </a:rPr>
              <a:t> years from the date of contract execution.</a:t>
            </a:r>
          </a:p>
        </p:txBody>
      </p:sp>
      <p:grpSp>
        <p:nvGrpSpPr>
          <p:cNvPr id="6" name="Group 5">
            <a:extLst>
              <a:ext uri="{FF2B5EF4-FFF2-40B4-BE49-F238E27FC236}">
                <a16:creationId xmlns:a16="http://schemas.microsoft.com/office/drawing/2014/main" xmlns="" id="{7A12DD6D-3512-4C23-B667-04B24F170B9C}"/>
              </a:ext>
            </a:extLst>
          </p:cNvPr>
          <p:cNvGrpSpPr/>
          <p:nvPr/>
        </p:nvGrpSpPr>
        <p:grpSpPr>
          <a:xfrm>
            <a:off x="2438400" y="5334000"/>
            <a:ext cx="6329363" cy="1414463"/>
            <a:chOff x="2438400" y="5334000"/>
            <a:chExt cx="6329363" cy="1414463"/>
          </a:xfrm>
        </p:grpSpPr>
        <p:pic>
          <p:nvPicPr>
            <p:cNvPr id="7" name="Picture 6" descr="IDOA-logobluecenter.gif">
              <a:extLst>
                <a:ext uri="{FF2B5EF4-FFF2-40B4-BE49-F238E27FC236}">
                  <a16:creationId xmlns:a16="http://schemas.microsoft.com/office/drawing/2014/main" xmlns="" id="{5C60D2FB-4DD9-49BF-8B0F-AABFF823F5ED}"/>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8" name="TextBox 7">
              <a:extLst>
                <a:ext uri="{FF2B5EF4-FFF2-40B4-BE49-F238E27FC236}">
                  <a16:creationId xmlns:a16="http://schemas.microsoft.com/office/drawing/2014/main" xmlns="" id="{6468A86C-7B30-4810-AEAD-D3EFB5F32260}"/>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1401108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5400" b="1" i="0" u="none" strike="noStrike" kern="1200" cap="none" spc="0" normalizeH="0" baseline="0" noProof="0" dirty="0">
              <a:ln>
                <a:noFill/>
              </a:ln>
              <a:solidFill>
                <a:schemeClr val="tx1"/>
              </a:solidFill>
              <a:effectLst/>
              <a:uLnTx/>
              <a:uFillTx/>
              <a:latin typeface="+mj-lt"/>
            </a:endParaRPr>
          </a:p>
        </p:txBody>
      </p:sp>
      <p:sp>
        <p:nvSpPr>
          <p:cNvPr id="3" name="Title 2"/>
          <p:cNvSpPr>
            <a:spLocks noGrp="1"/>
          </p:cNvSpPr>
          <p:nvPr>
            <p:ph type="title"/>
          </p:nvPr>
        </p:nvSpPr>
        <p:spPr>
          <a:xfrm>
            <a:off x="0" y="454925"/>
            <a:ext cx="9144000" cy="535675"/>
          </a:xfrm>
        </p:spPr>
        <p:txBody>
          <a:bodyPr>
            <a:noAutofit/>
          </a:bodyPr>
          <a:lstStyle/>
          <a:p>
            <a:r>
              <a:rPr lang="en-US" b="1" dirty="0"/>
              <a:t>Project Background</a:t>
            </a:r>
          </a:p>
        </p:txBody>
      </p:sp>
      <p:sp>
        <p:nvSpPr>
          <p:cNvPr id="2" name="TextBox 1">
            <a:extLst>
              <a:ext uri="{FF2B5EF4-FFF2-40B4-BE49-F238E27FC236}">
                <a16:creationId xmlns:a16="http://schemas.microsoft.com/office/drawing/2014/main" xmlns="" id="{589C3FD7-B5AE-4B31-97CA-2F958D75758D}"/>
              </a:ext>
            </a:extLst>
          </p:cNvPr>
          <p:cNvSpPr txBox="1"/>
          <p:nvPr/>
        </p:nvSpPr>
        <p:spPr>
          <a:xfrm>
            <a:off x="304800" y="1199262"/>
            <a:ext cx="8610600" cy="4303742"/>
          </a:xfrm>
          <a:prstGeom prst="rect">
            <a:avLst/>
          </a:prstGeom>
          <a:noFill/>
        </p:spPr>
        <p:txBody>
          <a:bodyPr wrap="square" rtlCol="0">
            <a:spAutoFit/>
          </a:bodyPr>
          <a:lstStyle/>
          <a:p>
            <a:pPr marL="342900" lvl="0" indent="-342900">
              <a:spcAft>
                <a:spcPts val="1200"/>
              </a:spcAft>
              <a:buFont typeface="Arial" panose="020B0604020202020204" pitchFamily="34" charset="0"/>
              <a:buChar char="•"/>
              <a:defRPr/>
            </a:pPr>
            <a:r>
              <a:rPr lang="en-US" sz="2100" dirty="0">
                <a:solidFill>
                  <a:srgbClr val="000000"/>
                </a:solidFill>
                <a:latin typeface="+mj-lt"/>
                <a:ea typeface="ＭＳ Ｐゴシック" charset="-128"/>
                <a:cs typeface="ＭＳ Ｐゴシック"/>
              </a:rPr>
              <a:t>The Bureau of Developmental Disabilities Services (BDDS) within the Division of Disability and Rehabilitative Services (DDRS) provides services for individuals with ID/DD that enable them to live as independently as possible in their communities.</a:t>
            </a:r>
          </a:p>
          <a:p>
            <a:pPr marL="342900" lvl="0" indent="-342900">
              <a:spcAft>
                <a:spcPts val="200"/>
              </a:spcAft>
              <a:buFont typeface="Arial" panose="020B0604020202020204" pitchFamily="34" charset="0"/>
              <a:buChar char="•"/>
              <a:defRPr/>
            </a:pPr>
            <a:r>
              <a:rPr lang="en-US" sz="2100" dirty="0">
                <a:solidFill>
                  <a:srgbClr val="000000"/>
                </a:solidFill>
                <a:ea typeface="ＭＳ Ｐゴシック" charset="-128"/>
                <a:cs typeface="ＭＳ Ｐゴシック"/>
              </a:rPr>
              <a:t>Currently, the State supports 25,000 individuals through two waivers, with the number of waivers to increase in the future:</a:t>
            </a:r>
          </a:p>
          <a:p>
            <a:pPr marL="800100" lvl="1" indent="-342900">
              <a:buFont typeface="Arial" panose="020B0604020202020204" pitchFamily="34" charset="0"/>
              <a:buChar char="•"/>
              <a:defRPr/>
            </a:pPr>
            <a:r>
              <a:rPr lang="en-US" sz="2100" dirty="0">
                <a:solidFill>
                  <a:srgbClr val="000000"/>
                </a:solidFill>
                <a:latin typeface="+mj-lt"/>
                <a:ea typeface="ＭＳ Ｐゴシック" charset="-128"/>
                <a:cs typeface="ＭＳ Ｐゴシック"/>
              </a:rPr>
              <a:t>Community Integration and Habilitation Waiver (CIH)</a:t>
            </a:r>
          </a:p>
          <a:p>
            <a:pPr marL="800100" lvl="1" indent="-342900">
              <a:spcAft>
                <a:spcPts val="1200"/>
              </a:spcAft>
              <a:buFont typeface="Arial" panose="020B0604020202020204" pitchFamily="34" charset="0"/>
              <a:buChar char="•"/>
              <a:defRPr/>
            </a:pPr>
            <a:r>
              <a:rPr lang="en-US" sz="2100" dirty="0">
                <a:solidFill>
                  <a:srgbClr val="000000"/>
                </a:solidFill>
                <a:latin typeface="+mj-lt"/>
                <a:ea typeface="ＭＳ Ｐゴシック" charset="-128"/>
                <a:cs typeface="ＭＳ Ｐゴシック"/>
              </a:rPr>
              <a:t>Family Supports Waiver (FSW)</a:t>
            </a:r>
          </a:p>
          <a:p>
            <a:pPr marL="342900" lvl="0" indent="-342900">
              <a:buFont typeface="Arial" panose="020B0604020202020204" pitchFamily="34" charset="0"/>
              <a:buChar char="•"/>
              <a:defRPr/>
            </a:pPr>
            <a:r>
              <a:rPr lang="en-US" sz="2100" dirty="0">
                <a:solidFill>
                  <a:srgbClr val="000000"/>
                </a:solidFill>
                <a:latin typeface="+mj-lt"/>
                <a:ea typeface="ＭＳ Ｐゴシック" charset="-128"/>
                <a:cs typeface="ＭＳ Ｐゴシック"/>
              </a:rPr>
              <a:t>The State also joined the National Community of Practice for Supporting Families. Supporting Families through the </a:t>
            </a:r>
            <a:r>
              <a:rPr lang="en-US" sz="2100" dirty="0" err="1">
                <a:solidFill>
                  <a:srgbClr val="000000"/>
                </a:solidFill>
                <a:latin typeface="+mj-lt"/>
                <a:ea typeface="ＭＳ Ｐゴシック" charset="-128"/>
                <a:cs typeface="ＭＳ Ｐゴシック"/>
              </a:rPr>
              <a:t>LifeCourse</a:t>
            </a:r>
            <a:r>
              <a:rPr lang="en-US" sz="2100" dirty="0">
                <a:solidFill>
                  <a:srgbClr val="000000"/>
                </a:solidFill>
                <a:latin typeface="+mj-lt"/>
                <a:ea typeface="ＭＳ Ｐゴシック" charset="-128"/>
                <a:cs typeface="ＭＳ Ｐゴシック"/>
              </a:rPr>
              <a:t> is the framework for transformational change in Indiana and all HCBS waivers, supports,              and services will support this framework.</a:t>
            </a:r>
          </a:p>
        </p:txBody>
      </p:sp>
      <p:grpSp>
        <p:nvGrpSpPr>
          <p:cNvPr id="7" name="Group 6">
            <a:extLst>
              <a:ext uri="{FF2B5EF4-FFF2-40B4-BE49-F238E27FC236}">
                <a16:creationId xmlns:a16="http://schemas.microsoft.com/office/drawing/2014/main" xmlns="" id="{DF80F9C2-CDBA-4E85-ACB1-92F6DDA8E991}"/>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33D8FEC2-16AA-42EF-A5CB-150C6903CC8A}"/>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585EE49E-C314-417A-AC30-721625B7BAF7}"/>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2449284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a:xfrm>
            <a:off x="304800" y="1432486"/>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5400" b="1" i="0" u="none" strike="noStrike" kern="1200" cap="none" spc="0" normalizeH="0" baseline="0" noProof="0" dirty="0">
              <a:ln>
                <a:noFill/>
              </a:ln>
              <a:solidFill>
                <a:schemeClr val="tx1"/>
              </a:solidFill>
              <a:effectLst/>
              <a:uLnTx/>
              <a:uFillTx/>
              <a:latin typeface="+mj-lt"/>
            </a:endParaRPr>
          </a:p>
        </p:txBody>
      </p:sp>
      <p:sp>
        <p:nvSpPr>
          <p:cNvPr id="3" name="Title 2"/>
          <p:cNvSpPr>
            <a:spLocks noGrp="1"/>
          </p:cNvSpPr>
          <p:nvPr>
            <p:ph type="title"/>
          </p:nvPr>
        </p:nvSpPr>
        <p:spPr>
          <a:xfrm>
            <a:off x="723900" y="457200"/>
            <a:ext cx="7696200" cy="535675"/>
          </a:xfrm>
        </p:spPr>
        <p:txBody>
          <a:bodyPr>
            <a:noAutofit/>
          </a:bodyPr>
          <a:lstStyle/>
          <a:p>
            <a:r>
              <a:rPr lang="en-US" b="1" dirty="0"/>
              <a:t>Scope of Work   </a:t>
            </a:r>
          </a:p>
        </p:txBody>
      </p:sp>
      <p:sp>
        <p:nvSpPr>
          <p:cNvPr id="2" name="TextBox 1">
            <a:extLst>
              <a:ext uri="{FF2B5EF4-FFF2-40B4-BE49-F238E27FC236}">
                <a16:creationId xmlns:a16="http://schemas.microsoft.com/office/drawing/2014/main" xmlns="" id="{589C3FD7-B5AE-4B31-97CA-2F958D75758D}"/>
              </a:ext>
            </a:extLst>
          </p:cNvPr>
          <p:cNvSpPr txBox="1"/>
          <p:nvPr/>
        </p:nvSpPr>
        <p:spPr>
          <a:xfrm>
            <a:off x="376236" y="1204686"/>
            <a:ext cx="8391527" cy="4490973"/>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000" dirty="0"/>
              <a:t>The vendor will be responsible for redesigning and developing at most three waivers. For each, the vendor will produce the following deliverables:</a:t>
            </a:r>
          </a:p>
          <a:p>
            <a:pPr marL="914400" lvl="1" indent="-457200">
              <a:spcAft>
                <a:spcPts val="300"/>
              </a:spcAft>
              <a:buFont typeface="+mj-lt"/>
              <a:buAutoNum type="arabicPeriod"/>
            </a:pPr>
            <a:r>
              <a:rPr lang="en-US" sz="2000" dirty="0"/>
              <a:t>Draft waiver design</a:t>
            </a:r>
          </a:p>
          <a:p>
            <a:pPr marL="914400" lvl="1" indent="-457200">
              <a:spcAft>
                <a:spcPts val="300"/>
              </a:spcAft>
              <a:buFont typeface="+mj-lt"/>
              <a:buAutoNum type="arabicPeriod"/>
            </a:pPr>
            <a:r>
              <a:rPr lang="en-US" sz="2000" dirty="0"/>
              <a:t>Final waiver design</a:t>
            </a:r>
          </a:p>
          <a:p>
            <a:pPr marL="914400" lvl="1" indent="-457200">
              <a:spcAft>
                <a:spcPts val="300"/>
              </a:spcAft>
              <a:buFont typeface="+mj-lt"/>
              <a:buAutoNum type="arabicPeriod"/>
            </a:pPr>
            <a:r>
              <a:rPr lang="en-US" sz="2000" dirty="0"/>
              <a:t>Draft waiver development</a:t>
            </a:r>
          </a:p>
          <a:p>
            <a:pPr marL="914400" lvl="1" indent="-457200">
              <a:spcAft>
                <a:spcPts val="800"/>
              </a:spcAft>
              <a:buFont typeface="+mj-lt"/>
              <a:buAutoNum type="arabicPeriod"/>
            </a:pPr>
            <a:r>
              <a:rPr lang="en-US" sz="2000" dirty="0"/>
              <a:t>Final waiver development</a:t>
            </a:r>
          </a:p>
          <a:p>
            <a:pPr marL="342900" lvl="1" indent="-342900">
              <a:spcAft>
                <a:spcPts val="800"/>
              </a:spcAft>
              <a:buFont typeface="Arial" panose="020B0604020202020204" pitchFamily="34" charset="0"/>
              <a:buChar char="•"/>
            </a:pPr>
            <a:r>
              <a:rPr lang="en-US" sz="2000" dirty="0"/>
              <a:t>The vendor will also be responsible for a transition plan and project management, including a project work plan, monthly progress reports, and comprehensive project documentation.</a:t>
            </a:r>
          </a:p>
          <a:p>
            <a:pPr marL="342900" lvl="1" indent="-342900">
              <a:spcAft>
                <a:spcPts val="300"/>
              </a:spcAft>
              <a:buFont typeface="Arial" panose="020B0604020202020204" pitchFamily="34" charset="0"/>
              <a:buChar char="•"/>
            </a:pPr>
            <a:r>
              <a:rPr lang="en-US" sz="2000" dirty="0"/>
              <a:t>While the vendor will not be developing rates or rate methodologies, the vendor must have a strong understanding of rate activities in order to design the waivers to support an appropriate rate methodology and rate that will best serve the ID/DD population.</a:t>
            </a:r>
          </a:p>
        </p:txBody>
      </p:sp>
      <p:grpSp>
        <p:nvGrpSpPr>
          <p:cNvPr id="7" name="Group 6">
            <a:extLst>
              <a:ext uri="{FF2B5EF4-FFF2-40B4-BE49-F238E27FC236}">
                <a16:creationId xmlns:a16="http://schemas.microsoft.com/office/drawing/2014/main" xmlns="" id="{27944F78-AA1C-4C25-917B-61D73D26EC23}"/>
              </a:ext>
            </a:extLst>
          </p:cNvPr>
          <p:cNvGrpSpPr/>
          <p:nvPr/>
        </p:nvGrpSpPr>
        <p:grpSpPr>
          <a:xfrm>
            <a:off x="2438400" y="5334000"/>
            <a:ext cx="6329363" cy="1414463"/>
            <a:chOff x="2438400" y="5334000"/>
            <a:chExt cx="6329363" cy="1414463"/>
          </a:xfrm>
        </p:grpSpPr>
        <p:pic>
          <p:nvPicPr>
            <p:cNvPr id="8" name="Picture 7" descr="IDOA-logobluecenter.gif">
              <a:extLst>
                <a:ext uri="{FF2B5EF4-FFF2-40B4-BE49-F238E27FC236}">
                  <a16:creationId xmlns:a16="http://schemas.microsoft.com/office/drawing/2014/main" xmlns="" id="{DBC85E37-8446-477C-803E-7EE99E0DAA58}"/>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9" name="TextBox 8">
              <a:extLst>
                <a:ext uri="{FF2B5EF4-FFF2-40B4-BE49-F238E27FC236}">
                  <a16:creationId xmlns:a16="http://schemas.microsoft.com/office/drawing/2014/main" xmlns="" id="{C7605096-EF32-45F4-B542-7DBC0FD366EC}"/>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extLst>
      <p:ext uri="{BB962C8B-B14F-4D97-AF65-F5344CB8AC3E}">
        <p14:creationId xmlns:p14="http://schemas.microsoft.com/office/powerpoint/2010/main" val="3929025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pPr eaLnBrk="1" hangingPunct="1"/>
            <a:r>
              <a:rPr lang="en-US" b="1" dirty="0"/>
              <a:t>Business Proposal</a:t>
            </a:r>
            <a:br>
              <a:rPr lang="en-US" b="1" dirty="0"/>
            </a:br>
            <a:r>
              <a:rPr lang="en-US" sz="2400" dirty="0"/>
              <a:t>(Attachment E)</a:t>
            </a:r>
            <a:endParaRPr lang="en-US" dirty="0"/>
          </a:p>
        </p:txBody>
      </p:sp>
      <p:sp>
        <p:nvSpPr>
          <p:cNvPr id="7" name="Rectangle 3"/>
          <p:cNvSpPr>
            <a:spLocks noGrp="1" noChangeArrowheads="1"/>
          </p:cNvSpPr>
          <p:nvPr>
            <p:ph idx="1"/>
          </p:nvPr>
        </p:nvSpPr>
        <p:spPr>
          <a:xfrm>
            <a:off x="457200" y="1417638"/>
            <a:ext cx="8229600" cy="4525962"/>
          </a:xfrm>
        </p:spPr>
        <p:txBody>
          <a:bodyPr>
            <a:normAutofit fontScale="92500" lnSpcReduction="10000"/>
          </a:bodyPr>
          <a:lstStyle/>
          <a:p>
            <a:pPr eaLnBrk="1" hangingPunct="1">
              <a:spcBef>
                <a:spcPts val="600"/>
              </a:spcBef>
            </a:pPr>
            <a:r>
              <a:rPr lang="en-US" sz="2400" b="1" dirty="0">
                <a:latin typeface="+mj-lt"/>
              </a:rPr>
              <a:t>Company Financial Information (Section 2.3.3)</a:t>
            </a:r>
          </a:p>
          <a:p>
            <a:pPr lvl="1" eaLnBrk="1" hangingPunct="1">
              <a:spcBef>
                <a:spcPts val="600"/>
              </a:spcBef>
            </a:pPr>
            <a:r>
              <a:rPr lang="en-US" sz="2000" dirty="0">
                <a:latin typeface="+mj-lt"/>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spcBef>
                <a:spcPts val="600"/>
              </a:spcBef>
            </a:pPr>
            <a:r>
              <a:rPr lang="en-US" sz="2400" b="1" dirty="0">
                <a:latin typeface="+mj-lt"/>
              </a:rPr>
              <a:t>Contract Terms (Section 2.3.5)</a:t>
            </a:r>
          </a:p>
          <a:p>
            <a:pPr lvl="1" eaLnBrk="1" hangingPunct="1">
              <a:spcBef>
                <a:spcPts val="600"/>
              </a:spcBef>
            </a:pPr>
            <a:r>
              <a:rPr lang="en-US" sz="2000" dirty="0">
                <a:latin typeface="+mj-lt"/>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mj-lt"/>
              </a:rPr>
              <a:t>References (2.3.6)</a:t>
            </a:r>
          </a:p>
          <a:p>
            <a:pPr lvl="1">
              <a:spcBef>
                <a:spcPts val="600"/>
              </a:spcBef>
            </a:pPr>
            <a:r>
              <a:rPr lang="en-US" sz="2000" dirty="0">
                <a:latin typeface="+mj-lt"/>
              </a:rPr>
              <a:t>The Respondent must include a list of at least three (3) governmental clients for whom the Respondent has helped redesign and develop Medicaid HCBS waivers in the last five years. . </a:t>
            </a:r>
            <a:endParaRPr lang="en-US" sz="1600" i="1" dirty="0">
              <a:latin typeface="+mj-lt"/>
            </a:endParaRPr>
          </a:p>
        </p:txBody>
      </p:sp>
      <p:grpSp>
        <p:nvGrpSpPr>
          <p:cNvPr id="9" name="Group 8">
            <a:extLst>
              <a:ext uri="{FF2B5EF4-FFF2-40B4-BE49-F238E27FC236}">
                <a16:creationId xmlns:a16="http://schemas.microsoft.com/office/drawing/2014/main" xmlns="" id="{01C2E6A7-73C8-4352-9B75-8913D50FC0A3}"/>
              </a:ext>
            </a:extLst>
          </p:cNvPr>
          <p:cNvGrpSpPr/>
          <p:nvPr/>
        </p:nvGrpSpPr>
        <p:grpSpPr>
          <a:xfrm>
            <a:off x="2438400" y="5334000"/>
            <a:ext cx="6329363" cy="1414463"/>
            <a:chOff x="2438400" y="5334000"/>
            <a:chExt cx="6329363" cy="1414463"/>
          </a:xfrm>
        </p:grpSpPr>
        <p:pic>
          <p:nvPicPr>
            <p:cNvPr id="10" name="Picture 9" descr="IDOA-logobluecenter.gif">
              <a:extLst>
                <a:ext uri="{FF2B5EF4-FFF2-40B4-BE49-F238E27FC236}">
                  <a16:creationId xmlns:a16="http://schemas.microsoft.com/office/drawing/2014/main" xmlns="" id="{C2355FFD-CCC3-4400-85A3-4DCDC123AF79}"/>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11" name="TextBox 10">
              <a:extLst>
                <a:ext uri="{FF2B5EF4-FFF2-40B4-BE49-F238E27FC236}">
                  <a16:creationId xmlns:a16="http://schemas.microsoft.com/office/drawing/2014/main" xmlns="" id="{BD19F4E9-72C3-4E26-BC5A-E677FD8917BB}"/>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525</TotalTime>
  <Words>2298</Words>
  <Application>Microsoft Office PowerPoint</Application>
  <PresentationFormat>On-screen Show (4:3)</PresentationFormat>
  <Paragraphs>315</Paragraphs>
  <Slides>32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ＭＳ Ｐゴシック</vt:lpstr>
      <vt:lpstr>Arial</vt:lpstr>
      <vt:lpstr>Calibri</vt:lpstr>
      <vt:lpstr>Garamond</vt:lpstr>
      <vt:lpstr>Times New Roman</vt:lpstr>
      <vt:lpstr>Office Theme</vt:lpstr>
      <vt:lpstr>Request for Proposal 19-032  DDRS Home and Community Based Services (HCBS) Waiver Redesign  Indiana Department of Administration On Behalf Of Indiana Family and Social Services Administration  Pre-Proposal Conference  September 26, 2018  Teresa Deaton-Reese, CPPB, CPPO  Senior Account Manager</vt:lpstr>
      <vt:lpstr>Agenda</vt:lpstr>
      <vt:lpstr>General Information</vt:lpstr>
      <vt:lpstr>Purpose of the RFP</vt:lpstr>
      <vt:lpstr>Key Dates</vt:lpstr>
      <vt:lpstr>Term of Contract</vt:lpstr>
      <vt:lpstr>Project Background</vt:lpstr>
      <vt:lpstr>Scope of Work   </vt:lpstr>
      <vt:lpstr>Business Proposal (Attachment E)</vt:lpstr>
      <vt:lpstr>Technical Proposal (Attachment F)</vt:lpstr>
      <vt:lpstr>Cost Proposal (Attachment D)</vt:lpstr>
      <vt:lpstr>Cost Proposal (Cont.) (Attachment D)</vt:lpstr>
      <vt:lpstr>Cost Proposal (Cont.) (Attachment D)</vt:lpstr>
      <vt:lpstr>Cost Proposal (Cont.) (Attachment D)</vt:lpstr>
      <vt:lpstr>Proposal Preparation</vt:lpstr>
      <vt:lpstr>Proposal Preparation</vt:lpstr>
      <vt:lpstr>Evaluation Criteria</vt:lpstr>
      <vt:lpstr>Minority and Women’s Business Enterprises</vt:lpstr>
      <vt:lpstr>Minority and Women’s Business Enterprises</vt:lpstr>
      <vt:lpstr>PowerPoint Presentation</vt:lpstr>
      <vt:lpstr>PowerPoint Presentation</vt:lpstr>
      <vt:lpstr>PowerPoint Presentation</vt:lpstr>
      <vt:lpstr>PowerPoint Presentation</vt:lpstr>
      <vt:lpstr>Minority and Women’s Business Enterprises</vt:lpstr>
      <vt:lpstr>Minority and Women’s Business Enterprises</vt:lpstr>
      <vt:lpstr>Minority and Women’s Business Enterprises</vt:lpstr>
      <vt:lpstr>Minority and Women’s Business Enterprises</vt:lpstr>
      <vt:lpstr>PowerPoint Presentation</vt:lpstr>
      <vt:lpstr>PowerPoint Presentation</vt:lpstr>
      <vt:lpstr>PowerPoint Presentation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334</cp:revision>
  <cp:lastPrinted>2015-12-01T16:43:27Z</cp:lastPrinted>
  <dcterms:created xsi:type="dcterms:W3CDTF">2013-01-16T19:20:36Z</dcterms:created>
  <dcterms:modified xsi:type="dcterms:W3CDTF">2018-09-26T15:48:26Z</dcterms:modified>
</cp:coreProperties>
</file>