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60" r:id="rId5"/>
    <p:sldId id="291" r:id="rId6"/>
    <p:sldId id="259" r:id="rId7"/>
    <p:sldId id="258" r:id="rId8"/>
    <p:sldId id="280" r:id="rId9"/>
    <p:sldId id="267" r:id="rId10"/>
    <p:sldId id="281" r:id="rId11"/>
    <p:sldId id="266" r:id="rId12"/>
    <p:sldId id="265" r:id="rId13"/>
    <p:sldId id="271" r:id="rId14"/>
    <p:sldId id="270" r:id="rId15"/>
    <p:sldId id="26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helmer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656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83" d="100"/>
          <a:sy n="83" d="100"/>
        </p:scale>
        <p:origin x="15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0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DE6C-FDB0-498D-AD52-9259251539A9}" type="datetimeFigureOut">
              <a:rPr lang="en-US" smtClean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.gov/idoa/2354.htm" TargetMode="External"/><Relationship Id="rId3" Type="http://schemas.openxmlformats.org/officeDocument/2006/relationships/hyperlink" Target="http://www.in.gov/idoa/2788.htm" TargetMode="External"/><Relationship Id="rId7" Type="http://schemas.openxmlformats.org/officeDocument/2006/relationships/hyperlink" Target="http://www.in.gov/idoa/files/vendor_handbook.do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.gov/sos" TargetMode="External"/><Relationship Id="rId5" Type="http://schemas.openxmlformats.org/officeDocument/2006/relationships/hyperlink" Target="http://www.in.gov/idoa/2467.htm" TargetMode="External"/><Relationship Id="rId4" Type="http://schemas.openxmlformats.org/officeDocument/2006/relationships/hyperlink" Target="http://www.in.gov/idoa/3643.ht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lhooyer@idoa.in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1204435"/>
            <a:ext cx="7772400" cy="365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cs typeface="Calibri" pitchFamily="34" charset="0"/>
              </a:rPr>
              <a:t>Request for Proposal </a:t>
            </a:r>
            <a:r>
              <a:rPr lang="en-US" sz="4000" b="1" dirty="0" smtClean="0">
                <a:cs typeface="Calibri" pitchFamily="34" charset="0"/>
              </a:rPr>
              <a:t>18-080</a:t>
            </a:r>
            <a:r>
              <a:rPr lang="en-US" sz="2000" b="1" dirty="0" smtClean="0">
                <a:cs typeface="Calibri" pitchFamily="34" charset="0"/>
              </a:rPr>
              <a:t/>
            </a:r>
            <a:br>
              <a:rPr lang="en-US" sz="2000" b="1" dirty="0" smtClean="0">
                <a:cs typeface="Calibri" pitchFamily="34" charset="0"/>
              </a:rPr>
            </a:br>
            <a:r>
              <a:rPr lang="en-US" sz="2000" b="1" dirty="0" smtClean="0">
                <a:cs typeface="Calibri" pitchFamily="34" charset="0"/>
              </a:rPr>
              <a:t/>
            </a:r>
            <a:br>
              <a:rPr lang="en-US" sz="2000" b="1" dirty="0" smtClean="0">
                <a:cs typeface="Calibri" pitchFamily="34" charset="0"/>
              </a:rPr>
            </a:br>
            <a:r>
              <a:rPr lang="en-US" sz="2800" b="1" dirty="0"/>
              <a:t>Online Surplus Sales and Live Auction Services</a:t>
            </a:r>
            <a:r>
              <a:rPr lang="en-US" sz="2800" b="1" dirty="0">
                <a:cs typeface="Calibri" pitchFamily="34" charset="0"/>
              </a:rPr>
              <a:t/>
            </a:r>
            <a:br>
              <a:rPr lang="en-US" sz="2800" b="1" dirty="0">
                <a:cs typeface="Calibri" pitchFamily="34" charset="0"/>
              </a:rPr>
            </a:br>
            <a:endParaRPr lang="en-US" sz="2800" b="1" dirty="0">
              <a:latin typeface="Garamond" pitchFamily="18" charset="0"/>
              <a:cs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400" dirty="0">
                <a:cs typeface="Calibri" pitchFamily="34" charset="0"/>
              </a:rPr>
              <a:t>Pre-Proposal Conference</a:t>
            </a:r>
          </a:p>
          <a:p>
            <a:pPr algn="ctr">
              <a:lnSpc>
                <a:spcPct val="80000"/>
              </a:lnSpc>
            </a:pPr>
            <a:endParaRPr lang="en-US" sz="2400" dirty="0">
              <a:cs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400" dirty="0" smtClean="0">
                <a:cs typeface="Calibri" pitchFamily="34" charset="0"/>
              </a:rPr>
              <a:t>April</a:t>
            </a:r>
            <a:r>
              <a:rPr lang="en-US" sz="2400" dirty="0" smtClean="0">
                <a:cs typeface="Calibri" pitchFamily="34" charset="0"/>
              </a:rPr>
              <a:t> 12, </a:t>
            </a:r>
            <a:r>
              <a:rPr lang="en-US" sz="2400" dirty="0" smtClean="0">
                <a:cs typeface="Calibri" pitchFamily="34" charset="0"/>
              </a:rPr>
              <a:t>2018, 10:00 </a:t>
            </a:r>
            <a:r>
              <a:rPr lang="en-US" sz="2400" dirty="0">
                <a:cs typeface="Calibri" pitchFamily="34" charset="0"/>
              </a:rPr>
              <a:t>A</a:t>
            </a:r>
            <a:r>
              <a:rPr lang="en-US" sz="2400" dirty="0" smtClean="0">
                <a:cs typeface="Calibri" pitchFamily="34" charset="0"/>
              </a:rPr>
              <a:t>M EST</a:t>
            </a:r>
            <a:endParaRPr lang="en-US" sz="2400" dirty="0">
              <a:cs typeface="Calibri" pitchFamily="34" charset="0"/>
            </a:endParaRPr>
          </a:p>
          <a:p>
            <a:pPr algn="ctr">
              <a:lnSpc>
                <a:spcPct val="80000"/>
              </a:lnSpc>
            </a:pPr>
            <a:endParaRPr lang="en-US" sz="2400" dirty="0">
              <a:cs typeface="Calibri" pitchFamily="34" charset="0"/>
            </a:endParaRPr>
          </a:p>
          <a:p>
            <a:pPr algn="ctr">
              <a:lnSpc>
                <a:spcPct val="80000"/>
              </a:lnSpc>
            </a:pPr>
            <a:endParaRPr lang="en-US" sz="2400" dirty="0">
              <a:cs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400" dirty="0" smtClean="0">
                <a:cs typeface="Calibri" pitchFamily="34" charset="0"/>
              </a:rPr>
              <a:t>Patrick O’Connor, Senior </a:t>
            </a:r>
            <a:r>
              <a:rPr lang="en-US" sz="2400" dirty="0" smtClean="0">
                <a:cs typeface="Calibri" pitchFamily="34" charset="0"/>
              </a:rPr>
              <a:t>Account Manager</a:t>
            </a:r>
            <a:endParaRPr lang="en-US" sz="2400" dirty="0"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17638"/>
            <a:ext cx="8077200" cy="47085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 smtClean="0">
                <a:latin typeface="+mj-lt"/>
              </a:rPr>
              <a:t>Buy Indiana, Business Proposal (2.3.13)</a:t>
            </a:r>
          </a:p>
          <a:p>
            <a:pPr lvl="1"/>
            <a:r>
              <a:rPr lang="en-US" sz="2000" dirty="0" smtClean="0">
                <a:latin typeface="+mj-lt"/>
              </a:rPr>
              <a:t>Status shall be finalized by proposal due date</a:t>
            </a:r>
          </a:p>
          <a:p>
            <a:pPr lvl="1"/>
            <a:r>
              <a:rPr lang="en-US" sz="2000" dirty="0" smtClean="0">
                <a:latin typeface="+mj-lt"/>
              </a:rPr>
              <a:t>Five (5) definitions, details provided in the RFP</a:t>
            </a:r>
          </a:p>
          <a:p>
            <a:pPr marL="457200" lvl="1" indent="0">
              <a:buNone/>
            </a:pPr>
            <a:endParaRPr lang="en-US" sz="2000" dirty="0">
              <a:latin typeface="+mj-lt"/>
            </a:endParaRPr>
          </a:p>
          <a:p>
            <a:pPr eaLnBrk="1" hangingPunct="1"/>
            <a:r>
              <a:rPr lang="en-US" sz="2800" b="1" dirty="0" smtClean="0">
                <a:latin typeface="+mj-lt"/>
              </a:rPr>
              <a:t>Indiana Economic Impact, Attachment </a:t>
            </a:r>
            <a:r>
              <a:rPr lang="en-US" sz="2800" b="1" dirty="0" smtClean="0">
                <a:latin typeface="+mj-lt"/>
              </a:rPr>
              <a:t>B</a:t>
            </a:r>
            <a:endParaRPr lang="en-US" sz="2800" b="1" dirty="0" smtClean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Definitions of FTE (Full-Time Equivalent)</a:t>
            </a:r>
          </a:p>
          <a:p>
            <a:pPr lvl="1"/>
            <a:r>
              <a:rPr lang="en-US" sz="2000" dirty="0" smtClean="0">
                <a:latin typeface="+mj-lt"/>
              </a:rPr>
              <a:t>Example:  If a Respondent has five (5) full time employees, is bidding on its 5</a:t>
            </a:r>
            <a:r>
              <a:rPr lang="en-US" sz="2000" baseline="30000" dirty="0" smtClean="0">
                <a:latin typeface="+mj-lt"/>
              </a:rPr>
              <a:t>th</a:t>
            </a:r>
            <a:r>
              <a:rPr lang="en-US" sz="2000" dirty="0" smtClean="0">
                <a:latin typeface="+mj-lt"/>
              </a:rPr>
              <a:t> contract, and all contracts get an equal amount of commitment from the employees, then each employee commits 20% of his/her time to the new contract:</a:t>
            </a:r>
          </a:p>
          <a:p>
            <a:pPr lvl="2"/>
            <a:r>
              <a:rPr lang="en-US" sz="2000" dirty="0" smtClean="0">
                <a:latin typeface="+mj-lt"/>
              </a:rPr>
              <a:t>0.2 x 5 employees – 1 FTE</a:t>
            </a:r>
          </a:p>
        </p:txBody>
      </p:sp>
    </p:spTree>
    <p:extLst>
      <p:ext uri="{BB962C8B-B14F-4D97-AF65-F5344CB8AC3E}">
        <p14:creationId xmlns:p14="http://schemas.microsoft.com/office/powerpoint/2010/main" val="146703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7639"/>
            <a:ext cx="8229600" cy="42973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>
                <a:latin typeface="+mj-lt"/>
              </a:rPr>
              <a:t>The </a:t>
            </a:r>
            <a:r>
              <a:rPr lang="en-US" sz="2800" dirty="0" smtClean="0">
                <a:latin typeface="+mj-lt"/>
              </a:rPr>
              <a:t>Cost Proposal(s) </a:t>
            </a:r>
            <a:r>
              <a:rPr lang="en-US" sz="2800" dirty="0" smtClean="0">
                <a:latin typeface="+mj-lt"/>
              </a:rPr>
              <a:t>must be returned in the original </a:t>
            </a:r>
            <a:r>
              <a:rPr lang="en-US" sz="2800" b="1" u="sng" dirty="0" smtClean="0">
                <a:latin typeface="+mj-lt"/>
              </a:rPr>
              <a:t>Excel</a:t>
            </a:r>
            <a:r>
              <a:rPr lang="en-US" sz="2800" dirty="0" smtClean="0">
                <a:latin typeface="+mj-lt"/>
              </a:rPr>
              <a:t> format (No PDFs)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Use the templates provided for all responses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Do not alter any templates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Submit all questions via email using the Q&amp;A Template (Attachment </a:t>
            </a:r>
            <a:r>
              <a:rPr lang="en-US" sz="2800" dirty="0" smtClean="0">
                <a:latin typeface="+mj-lt"/>
              </a:rPr>
              <a:t>H) </a:t>
            </a:r>
            <a:r>
              <a:rPr lang="en-US" sz="2800" dirty="0" smtClean="0">
                <a:latin typeface="Garamond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 smtClean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</a:t>
            </a:r>
            <a:r>
              <a:rPr lang="en-US" sz="2000" b="1" i="1" dirty="0" smtClean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 </a:t>
            </a:r>
            <a:r>
              <a:rPr lang="en-US" sz="2000" b="1" i="1" dirty="0" smtClean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Department of Administration</a:t>
            </a:r>
            <a:endParaRPr lang="en-US" sz="2000" b="1" i="1" dirty="0">
              <a:solidFill>
                <a:srgbClr val="0000FF"/>
              </a:solidFill>
              <a:effectLst>
                <a:innerShdw blurRad="330200">
                  <a:schemeClr val="tx2">
                    <a:alpha val="55000"/>
                  </a:schemeClr>
                </a:innerShdw>
              </a:effectLst>
              <a:latin typeface="+mj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949"/>
            <a:ext cx="8229600" cy="945651"/>
          </a:xfrm>
        </p:spPr>
        <p:txBody>
          <a:bodyPr/>
          <a:lstStyle/>
          <a:p>
            <a:pPr eaLnBrk="1" hangingPunct="1"/>
            <a:r>
              <a:rPr lang="en-US" b="1" dirty="0" smtClean="0"/>
              <a:t>Evaluation Criteria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706799"/>
              </p:ext>
            </p:extLst>
          </p:nvPr>
        </p:nvGraphicFramePr>
        <p:xfrm>
          <a:off x="381000" y="1066802"/>
          <a:ext cx="8305800" cy="4190999"/>
        </p:xfrm>
        <a:graphic>
          <a:graphicData uri="http://schemas.openxmlformats.org/drawingml/2006/table">
            <a:tbl>
              <a:tblPr/>
              <a:tblGrid>
                <a:gridCol w="4299722"/>
                <a:gridCol w="4006078"/>
              </a:tblGrid>
              <a:tr h="2997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Criteria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978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spc="-10" dirty="0">
                          <a:latin typeface="+mj-lt"/>
                          <a:ea typeface="Times New Roman"/>
                          <a:cs typeface="Calibri"/>
                        </a:rPr>
                        <a:t>Adherence to Mandatory Requirements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Pass/Fail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0094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Management Assessment/Quality (Business and Technical Proposal)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55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63771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Cost (Cost Proposal)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35 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points</a:t>
                      </a: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429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Indiana Economic Impact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5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9978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Buy Indiana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5 points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0094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6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Minority Business Enterprise Subcontractor Commitment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N/A</a:t>
                      </a:r>
                      <a:endParaRPr lang="en-US" sz="1200" b="1" dirty="0" smtClean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0094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7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Women Business Enterprise Subcontractor Commitment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N/A</a:t>
                      </a:r>
                      <a:endParaRPr lang="en-US" sz="1200" b="1" dirty="0" smtClean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0094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8"/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Indiana Veteran Business Enterprise (IVBE) Subcontractor Commitment</a:t>
                      </a:r>
                      <a:endParaRPr lang="en-US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N/A</a:t>
                      </a:r>
                      <a:endParaRPr lang="en-US" sz="1200" b="1" dirty="0" smtClean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39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Calibri"/>
                        </a:rPr>
                        <a:t>Total</a:t>
                      </a:r>
                      <a:endParaRPr lang="en-US" sz="12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100 (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102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/>
                        </a:rPr>
                        <a:t>if bonus awarded)</a:t>
                      </a:r>
                      <a:endParaRPr lang="en-US" sz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670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 smtClean="0"/>
              <a:t>Additional Information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449579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IDOA PROCUREMENT LINKS AND NUMBERS</a:t>
            </a:r>
            <a:endParaRPr lang="en-US" sz="1600" b="1" dirty="0" smtClean="0">
              <a:latin typeface="+mj-lt"/>
              <a:hlinkClick r:id="rId3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  <a:hlinkClick r:id="rId3"/>
              </a:rPr>
              <a:t>http://www.in.gov/idoa/2354.htm</a:t>
            </a:r>
            <a:endParaRPr lang="en-US" sz="1600" b="1" dirty="0" smtClean="0">
              <a:latin typeface="+mj-lt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1-877-77BUYIN (8946) For Vendor Registration Questions</a:t>
            </a:r>
            <a:endParaRPr lang="en-US" sz="1600" b="1" dirty="0" smtClean="0">
              <a:latin typeface="+mj-lt"/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  <a:hlinkClick r:id="rId4"/>
              </a:rPr>
              <a:t>http://www.in.gov/idoa/2464.htm</a:t>
            </a:r>
            <a:endParaRPr lang="en-US" sz="1600" b="1" dirty="0" smtClean="0">
              <a:latin typeface="+mj-lt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For Inquiries Regarding Substantial Indiana Economic Impact</a:t>
            </a:r>
          </a:p>
          <a:p>
            <a:pPr eaLnBrk="1" hangingPunct="1">
              <a:lnSpc>
                <a:spcPct val="80000"/>
              </a:lnSpc>
              <a:buFontTx/>
              <a:buAutoNum type="alphaUcPeriod"/>
            </a:pPr>
            <a:r>
              <a:rPr lang="en-US" sz="1600" b="1" dirty="0" smtClean="0">
                <a:latin typeface="+mj-lt"/>
                <a:hlinkClick r:id="rId5"/>
              </a:rPr>
              <a:t>http://www.in.gov/idoa/2467.htm</a:t>
            </a:r>
            <a:endParaRPr lang="en-US" sz="16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	Link to the developing “one stop shop” for vendor registry with IDOA and Secretary of State.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B.	Secretary of State of Indiana: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	Can be reached at (317) 232-6576 for registration assistance.  </a:t>
            </a:r>
            <a:r>
              <a:rPr lang="en-US" sz="1600" b="1" dirty="0" smtClean="0">
                <a:latin typeface="+mj-lt"/>
                <a:hlinkClick r:id="rId6"/>
              </a:rPr>
              <a:t>www.in.gov/sos</a:t>
            </a:r>
            <a:endParaRPr lang="en-US" sz="16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C.	See Vendor Handbook: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	Online version available at </a:t>
            </a:r>
            <a:r>
              <a:rPr lang="en-US" sz="1600" b="1" dirty="0" smtClean="0">
                <a:latin typeface="+mj-lt"/>
                <a:hlinkClick r:id="rId7"/>
              </a:rPr>
              <a:t>http://www.in.gov/idoa/files/vendor_handbook.doc</a:t>
            </a:r>
            <a:endParaRPr lang="en-US" sz="16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+mj-lt"/>
              </a:rPr>
              <a:t>D</a:t>
            </a:r>
            <a:r>
              <a:rPr lang="en-US" sz="1600" b="1" dirty="0" smtClean="0">
                <a:latin typeface="+mj-lt"/>
              </a:rPr>
              <a:t>.</a:t>
            </a:r>
            <a:r>
              <a:rPr lang="en-US" sz="1600" b="1" dirty="0" smtClean="0">
                <a:latin typeface="+mj-lt"/>
              </a:rPr>
              <a:t>	RFP posting and updates: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+mj-lt"/>
              </a:rPr>
              <a:t>	Go to </a:t>
            </a:r>
            <a:r>
              <a:rPr lang="en-US" sz="1600" b="1" dirty="0" smtClean="0">
                <a:latin typeface="+mj-lt"/>
                <a:hlinkClick r:id="rId8"/>
              </a:rPr>
              <a:t>http://www.in.gov/idoa/2354.htm</a:t>
            </a:r>
            <a:r>
              <a:rPr lang="en-US" sz="1600" b="1" dirty="0" smtClean="0">
                <a:latin typeface="+mj-lt"/>
              </a:rPr>
              <a:t> (select “State of Indiana Opportunities” link)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600" b="1" dirty="0" smtClean="0">
                <a:latin typeface="+mj-lt"/>
              </a:rPr>
              <a:t>	Drag through table until you find desired RFP/RFI number on left-hand side and click the link.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1600200"/>
            <a:ext cx="8229600" cy="1066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76600"/>
            <a:ext cx="7315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000" dirty="0" smtClean="0">
                <a:latin typeface="+mj-lt"/>
              </a:rPr>
              <a:t>Any verbal response is not considered binding; respondents are encouraged to submit any question formally in writing if it affects the proposal that will be submitted to the state.</a:t>
            </a:r>
          </a:p>
          <a:p>
            <a:pPr algn="just"/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67000" y="62484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0668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Thank You</a:t>
            </a:r>
            <a:endParaRPr kumimoji="0" lang="en-US" sz="6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noProof="0" dirty="0" smtClean="0">
              <a:solidFill>
                <a:srgbClr val="FF0000"/>
              </a:solidFill>
              <a:latin typeface="+mj-lt"/>
              <a:hlinkClick r:id="rId3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noProof="0" dirty="0" smtClean="0">
                <a:solidFill>
                  <a:srgbClr val="FF0000"/>
                </a:solidFill>
                <a:latin typeface="+mj-lt"/>
              </a:rPr>
              <a:t>poconnor1@idoa.in.gov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46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General Information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+mj-lt"/>
              </a:rPr>
              <a:t>Sign-In Sheet for Attendees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Sign-In Sheet and PowerPoint will be posted on IDOA’s Solicitation Website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Hold questions until the end of the presentation</a:t>
            </a:r>
          </a:p>
          <a:p>
            <a:pPr lvl="1"/>
            <a:r>
              <a:rPr lang="en-US" sz="2000" i="1" dirty="0" smtClean="0">
                <a:latin typeface="+mj-lt"/>
              </a:rPr>
              <a:t>Any verbal response is not considered binding; respondents are encouraged to submit any questions formally, in writing, if it affects the proposal that will be submitted to the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46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Purpose of the RFP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+mj-lt"/>
              </a:rPr>
              <a:t>The purpose of this RFP is to select one or more vendors that can satisfy the State’s need </a:t>
            </a:r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for online </a:t>
            </a:r>
            <a:r>
              <a:rPr lang="en-US" sz="2800" dirty="0">
                <a:solidFill>
                  <a:srgbClr val="000000"/>
                </a:solidFill>
                <a:latin typeface="+mj-lt"/>
              </a:rPr>
              <a:t>sales and live auction services for </a:t>
            </a:r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surplus </a:t>
            </a:r>
            <a:r>
              <a:rPr lang="en-US" sz="2800" dirty="0">
                <a:solidFill>
                  <a:srgbClr val="000000"/>
                </a:solidFill>
                <a:latin typeface="+mj-lt"/>
              </a:rPr>
              <a:t>property. It is the intent of IDOA to contract with a vendor (s) that provides quality Online Sales and Live Auction Services.</a:t>
            </a:r>
            <a:endParaRPr lang="en-US" sz="2800" dirty="0" smtClean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091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1"/>
            <a:ext cx="8229600" cy="72707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Key Dates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538711"/>
              </p:ext>
            </p:extLst>
          </p:nvPr>
        </p:nvGraphicFramePr>
        <p:xfrm>
          <a:off x="762000" y="879471"/>
          <a:ext cx="7010400" cy="358266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738880"/>
                <a:gridCol w="3271520"/>
              </a:tblGrid>
              <a:tr h="329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290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Issue of RFP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282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Pre-Proposal Conference</a:t>
                      </a:r>
                    </a:p>
                  </a:txBody>
                  <a:tcPr marL="45720" marR="4572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12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69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Deadline to Submit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Written 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282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Response to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Written Questions/RFP Amendments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26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Submission of Proposals</a:t>
                      </a:r>
                    </a:p>
                  </a:txBody>
                  <a:tcPr marL="45720" marR="4572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486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dates for the following activities are target dates only.  These activities may be completed earlier or later than the date shown.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90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Proposal Evaluation</a:t>
                      </a:r>
                    </a:p>
                  </a:txBody>
                  <a:tcPr marL="45720" marR="4572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TBD</a:t>
                      </a:r>
                    </a:p>
                  </a:txBody>
                  <a:tcPr marL="45720" marR="4572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90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Proposal Discussions/Clarifications (if necessary)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TBD</a:t>
                      </a:r>
                    </a:p>
                  </a:txBody>
                  <a:tcPr marL="45720" marR="45720" anchor="b"/>
                </a:tc>
              </a:tr>
              <a:tr h="3290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Presentations (if necessary)</a:t>
                      </a:r>
                    </a:p>
                  </a:txBody>
                  <a:tcPr marL="45720" marR="4572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TBD</a:t>
                      </a:r>
                    </a:p>
                  </a:txBody>
                  <a:tcPr marL="45720" marR="4572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90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Best and Final Offers (if necessary)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TBD</a:t>
                      </a:r>
                    </a:p>
                  </a:txBody>
                  <a:tcPr marL="45720" marR="4572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46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Term of Contract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+mj-lt"/>
              </a:rPr>
              <a:t>The State is intends to sign a contract with one or more Respondent(s) to fulfill the requirements in this RFP.</a:t>
            </a:r>
            <a:endParaRPr lang="en-US" sz="2800" i="1" dirty="0" smtClean="0">
              <a:solidFill>
                <a:srgbClr val="0000FF"/>
              </a:solidFill>
              <a:latin typeface="+mj-lt"/>
            </a:endParaRPr>
          </a:p>
          <a:p>
            <a:pPr eaLnBrk="1" hangingPunct="1"/>
            <a:endParaRPr lang="en-US" sz="2800" i="1" dirty="0" smtClean="0">
              <a:solidFill>
                <a:srgbClr val="0000FF"/>
              </a:solidFill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The initial term of the contract shall be for </a:t>
            </a:r>
            <a:r>
              <a:rPr lang="en-US" sz="2800" dirty="0">
                <a:latin typeface="+mj-lt"/>
              </a:rPr>
              <a:t>3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years from the date of contract execution.</a:t>
            </a:r>
            <a:endParaRPr lang="en-US" sz="2800" i="1" dirty="0" smtClean="0">
              <a:solidFill>
                <a:srgbClr val="0000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110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</a:t>
            </a: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 </a:t>
            </a: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Business Proposal</a:t>
            </a:r>
            <a:br>
              <a:rPr lang="en-US" b="1" dirty="0" smtClean="0"/>
            </a:br>
            <a:r>
              <a:rPr lang="en-US" sz="2400" dirty="0" smtClean="0"/>
              <a:t>(Attachment E)</a:t>
            </a:r>
            <a:endParaRPr lang="en-US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+mj-lt"/>
              </a:rPr>
              <a:t>Company Financial Information (Section 2.3.3)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+mj-lt"/>
              </a:rPr>
              <a:t>Confidential information must be kept separate from the proposal in the electronic copies.  IDOA recommends sending a “public” file that has the confidential information redacted (may be in PDF format) and a “final” file that includes all required information (must be in format provided).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+mj-lt"/>
              </a:rPr>
              <a:t>Contract Terms (Section 2.3.5)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+mj-lt"/>
              </a:rPr>
              <a:t>Respondent should review sample State contract and note exceptions to State mandatory and non-mandatory clauses in Business Proposal and Transmittal Letter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Technical Proposal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smtClean="0"/>
              <a:t>Attachments F and G)</a:t>
            </a:r>
            <a:endParaRPr lang="en-US" sz="2400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sz="2400" dirty="0" smtClean="0">
              <a:latin typeface="+mj-lt"/>
            </a:endParaRPr>
          </a:p>
          <a:p>
            <a:pPr eaLnBrk="1" hangingPunct="1"/>
            <a:r>
              <a:rPr lang="en-US" sz="2400" dirty="0" smtClean="0">
                <a:latin typeface="+mj-lt"/>
              </a:rPr>
              <a:t>Please use the template provided for the Technical Proposal.</a:t>
            </a:r>
          </a:p>
          <a:p>
            <a:pPr eaLnBrk="1" hangingPunct="1"/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Where appropriate, supporting documentation may be referenced by a page and paragraph number.</a:t>
            </a:r>
          </a:p>
          <a:p>
            <a:pPr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Please use the template provided for the Cost Proposal.</a:t>
            </a:r>
          </a:p>
          <a:p>
            <a:endParaRPr lang="en-US" sz="2000" dirty="0" smtClean="0"/>
          </a:p>
          <a:p>
            <a:r>
              <a:rPr lang="en-US" sz="2400" dirty="0"/>
              <a:t>Cost scores will then be normalized to one another, based on the lowest cost proposal evaluated. The lowest cost proposal receives a total of </a:t>
            </a:r>
            <a:r>
              <a:rPr lang="en-US" sz="2400" dirty="0" smtClean="0"/>
              <a:t>35 </a:t>
            </a:r>
            <a:r>
              <a:rPr lang="en-US" sz="2400" dirty="0"/>
              <a:t>points. The normalization formula is as follows: </a:t>
            </a:r>
          </a:p>
          <a:p>
            <a:pPr marL="0" indent="0">
              <a:buNone/>
            </a:pPr>
            <a:r>
              <a:rPr lang="en-US" sz="2400" dirty="0" smtClean="0"/>
              <a:t>	Respondent’s </a:t>
            </a:r>
            <a:r>
              <a:rPr lang="en-US" sz="2400" dirty="0"/>
              <a:t>Cost Score = (Lowest Cost Proposal / Total </a:t>
            </a:r>
            <a:r>
              <a:rPr lang="en-US" sz="2400" dirty="0" smtClean="0"/>
              <a:t>	Cost </a:t>
            </a:r>
            <a:r>
              <a:rPr lang="en-US" sz="2400" dirty="0"/>
              <a:t>of Proposal) X </a:t>
            </a:r>
            <a:r>
              <a:rPr lang="en-US" sz="2400" dirty="0" smtClean="0"/>
              <a:t>35</a:t>
            </a: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>
              <a:latin typeface="Garamond" pitchFamily="18" charset="0"/>
            </a:endParaRPr>
          </a:p>
          <a:p>
            <a:pPr eaLnBrk="1" hangingPunct="1">
              <a:buNone/>
            </a:pPr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/>
              <a:t>Cost Proposal</a:t>
            </a:r>
            <a:br>
              <a:rPr lang="en-US" b="1" dirty="0" smtClean="0"/>
            </a:br>
            <a:r>
              <a:rPr lang="en-US" sz="2400" dirty="0" smtClean="0"/>
              <a:t>(</a:t>
            </a:r>
            <a:r>
              <a:rPr lang="en-US" sz="2400" dirty="0" smtClean="0"/>
              <a:t>Attachments C and </a:t>
            </a:r>
            <a:r>
              <a:rPr lang="en-US" sz="2400" dirty="0" smtClean="0"/>
              <a:t>D)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24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0000FF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j-lt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18565" y="1330233"/>
            <a:ext cx="8077200" cy="400376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+mj-lt"/>
              </a:rPr>
              <a:t>When submitting your response, please create a separate electronic folder for each component to which you are responding.  This folder should contain all of the pertinent files for only that component, </a:t>
            </a:r>
            <a:r>
              <a:rPr lang="en-US" sz="2800" dirty="0" smtClean="0">
                <a:latin typeface="+mj-lt"/>
              </a:rPr>
              <a:t>i.e. IEI </a:t>
            </a:r>
            <a:r>
              <a:rPr lang="en-US" sz="2800" dirty="0" smtClean="0">
                <a:latin typeface="+mj-lt"/>
              </a:rPr>
              <a:t>form, Transmittal Letter, Business Proposal, etc.  Your proposal may be deemed as non-responsive if these instructions are not followed.</a:t>
            </a:r>
            <a:endParaRPr lang="en-US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</TotalTime>
  <Words>812</Words>
  <Application>Microsoft Office PowerPoint</Application>
  <PresentationFormat>On-screen Show (4:3)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Office Theme</vt:lpstr>
      <vt:lpstr>Request for Proposal 18-080  Online Surplus Sales and Live Auction Services  Pre-Proposal Conference  April 12, 2018, 10:00 AM EST   Patrick O’Connor, Senior Account Manager</vt:lpstr>
      <vt:lpstr>General Information</vt:lpstr>
      <vt:lpstr>Purpose of the RFP</vt:lpstr>
      <vt:lpstr>Key Dates</vt:lpstr>
      <vt:lpstr>Term of Contract</vt:lpstr>
      <vt:lpstr>Business Proposal (Attachment E)</vt:lpstr>
      <vt:lpstr>Technical Proposal (Attachments F and G)</vt:lpstr>
      <vt:lpstr>Cost Proposal (Attachments C and D)</vt:lpstr>
      <vt:lpstr>Proposal Preparation</vt:lpstr>
      <vt:lpstr>Proposal Preparation</vt:lpstr>
      <vt:lpstr>Proposal Preparation</vt:lpstr>
      <vt:lpstr>Evaluation Criteria</vt:lpstr>
      <vt:lpstr>Additional Information</vt:lpstr>
      <vt:lpstr>PowerPoint Presentation</vt:lpstr>
      <vt:lpstr>PowerPoint Presentation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jhelmer</dc:creator>
  <cp:lastModifiedBy>O'Connor, Patrick</cp:lastModifiedBy>
  <cp:revision>198</cp:revision>
  <cp:lastPrinted>2015-12-01T16:43:27Z</cp:lastPrinted>
  <dcterms:created xsi:type="dcterms:W3CDTF">2013-01-16T19:20:36Z</dcterms:created>
  <dcterms:modified xsi:type="dcterms:W3CDTF">2018-04-10T20:20:42Z</dcterms:modified>
</cp:coreProperties>
</file>