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98" r:id="rId3"/>
    <p:sldId id="257" r:id="rId4"/>
    <p:sldId id="290" r:id="rId5"/>
    <p:sldId id="260" r:id="rId6"/>
    <p:sldId id="291" r:id="rId7"/>
    <p:sldId id="299" r:id="rId8"/>
    <p:sldId id="289" r:id="rId9"/>
    <p:sldId id="259" r:id="rId10"/>
    <p:sldId id="258" r:id="rId11"/>
    <p:sldId id="280" r:id="rId12"/>
    <p:sldId id="293" r:id="rId13"/>
    <p:sldId id="294" r:id="rId14"/>
    <p:sldId id="295" r:id="rId15"/>
    <p:sldId id="301" r:id="rId16"/>
    <p:sldId id="302" r:id="rId17"/>
    <p:sldId id="300" r:id="rId18"/>
    <p:sldId id="303" r:id="rId19"/>
    <p:sldId id="267" r:id="rId20"/>
    <p:sldId id="266" r:id="rId21"/>
    <p:sldId id="265" r:id="rId22"/>
    <p:sldId id="278" r:id="rId23"/>
    <p:sldId id="277" r:id="rId24"/>
    <p:sldId id="276" r:id="rId25"/>
    <p:sldId id="275" r:id="rId26"/>
    <p:sldId id="288" r:id="rId27"/>
    <p:sldId id="271" r:id="rId28"/>
    <p:sldId id="270" r:id="rId29"/>
    <p:sldId id="269" r:id="rId3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helmer" initials="jh"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6565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17"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4B92B718-FCBE-4F67-8145-B515AAFC716E}" type="datetimeFigureOut">
              <a:rPr lang="en-US" smtClean="0"/>
              <a:t>1/23/2018</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C59104A7-165C-4FA2-BB42-1D563E269122}" type="slidenum">
              <a:rPr lang="en-US" smtClean="0"/>
              <a:t>‹#›</a:t>
            </a:fld>
            <a:endParaRPr lang="en-US"/>
          </a:p>
        </p:txBody>
      </p:sp>
    </p:spTree>
    <p:extLst>
      <p:ext uri="{BB962C8B-B14F-4D97-AF65-F5344CB8AC3E}">
        <p14:creationId xmlns:p14="http://schemas.microsoft.com/office/powerpoint/2010/main" val="3271188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Teresa</a:t>
            </a:r>
          </a:p>
        </p:txBody>
      </p:sp>
      <p:sp>
        <p:nvSpPr>
          <p:cNvPr id="4" name="Slide Number Placeholder 3"/>
          <p:cNvSpPr>
            <a:spLocks noGrp="1"/>
          </p:cNvSpPr>
          <p:nvPr>
            <p:ph type="sldNum" sz="quarter" idx="10"/>
          </p:nvPr>
        </p:nvSpPr>
        <p:spPr/>
        <p:txBody>
          <a:bodyPr/>
          <a:lstStyle/>
          <a:p>
            <a:fld id="{22F66869-8739-4168-B3F1-A83E0D0BBCD4}" type="slidenum">
              <a:rPr lang="en-US" smtClean="0"/>
              <a:t>2</a:t>
            </a:fld>
            <a:endParaRPr lang="en-US"/>
          </a:p>
        </p:txBody>
      </p:sp>
    </p:spTree>
    <p:extLst>
      <p:ext uri="{BB962C8B-B14F-4D97-AF65-F5344CB8AC3E}">
        <p14:creationId xmlns:p14="http://schemas.microsoft.com/office/powerpoint/2010/main" val="1627138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08BDE6C-FDB0-498D-AD52-9259251539A9}" type="datetimeFigureOut">
              <a:rPr lang="en-US" smtClean="0"/>
              <a:pPr/>
              <a:t>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8BDE6C-FDB0-498D-AD52-9259251539A9}" type="datetimeFigureOut">
              <a:rPr lang="en-US" smtClean="0"/>
              <a:pPr/>
              <a:t>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8BDE6C-FDB0-498D-AD52-9259251539A9}" type="datetimeFigureOut">
              <a:rPr lang="en-US" smtClean="0"/>
              <a:pPr/>
              <a:t>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8BDE6C-FDB0-498D-AD52-9259251539A9}" type="datetimeFigureOut">
              <a:rPr lang="en-US" smtClean="0"/>
              <a:pPr/>
              <a:t>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8BDE6C-FDB0-498D-AD52-9259251539A9}" type="datetimeFigureOut">
              <a:rPr lang="en-US" smtClean="0"/>
              <a:pPr/>
              <a:t>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08BDE6C-FDB0-498D-AD52-9259251539A9}" type="datetimeFigureOut">
              <a:rPr lang="en-US" smtClean="0"/>
              <a:pPr/>
              <a:t>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8BDE6C-FDB0-498D-AD52-9259251539A9}" type="datetimeFigureOut">
              <a:rPr lang="en-US" smtClean="0"/>
              <a:pPr/>
              <a:t>1/23/2018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8BDE6C-FDB0-498D-AD52-9259251539A9}" type="datetimeFigureOut">
              <a:rPr lang="en-US" smtClean="0"/>
              <a:pPr/>
              <a:t>1/23/2018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8BDE6C-FDB0-498D-AD52-9259251539A9}" type="datetimeFigureOut">
              <a:rPr lang="en-US" smtClean="0"/>
              <a:pPr/>
              <a:t>1/23/2018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8BDE6C-FDB0-498D-AD52-9259251539A9}" type="datetimeFigureOut">
              <a:rPr lang="en-US" smtClean="0"/>
              <a:pPr/>
              <a:t>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8BDE6C-FDB0-498D-AD52-9259251539A9}" type="datetimeFigureOut">
              <a:rPr lang="en-US" smtClean="0"/>
              <a:pPr/>
              <a:t>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20000">
              <a:schemeClr val="bg1"/>
            </a:gs>
          </a:gsLst>
          <a:lin ang="16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8BDE6C-FDB0-498D-AD52-9259251539A9}" type="datetimeFigureOut">
              <a:rPr lang="en-US" smtClean="0"/>
              <a:pPr/>
              <a:t>1/23/2018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BE726-DBFE-42C8-9E3A-ACED5DC5B2D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1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in.gov/idoa/2352.ht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www.in.gov/idoa/mwbe/2743.htm" TargetMode="External"/><Relationship Id="rId3" Type="http://schemas.openxmlformats.org/officeDocument/2006/relationships/hyperlink" Target="http://www.in.gov/idoa/2788.htm" TargetMode="External"/><Relationship Id="rId7" Type="http://schemas.openxmlformats.org/officeDocument/2006/relationships/hyperlink" Target="http://www.in.gov/idoa/files/VendorHandbook.pdf"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www.in.gov/sos" TargetMode="External"/><Relationship Id="rId5" Type="http://schemas.openxmlformats.org/officeDocument/2006/relationships/hyperlink" Target="http://www.in.gov/idoa/2467.htm" TargetMode="External"/><Relationship Id="rId10" Type="http://schemas.openxmlformats.org/officeDocument/2006/relationships/hyperlink" Target="http://www.in.gov/idoa/2354.htm" TargetMode="External"/><Relationship Id="rId4" Type="http://schemas.openxmlformats.org/officeDocument/2006/relationships/hyperlink" Target="http://www.in.gov/idoa/3643.htm" TargetMode="External"/><Relationship Id="rId9" Type="http://schemas.openxmlformats.org/officeDocument/2006/relationships/hyperlink" Target="http://www.in.gov/idoa/2352.htm" TargetMode="Externa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mailto:Tdeaton@idoa.IN.gov"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13" name="Rectangle 5"/>
          <p:cNvSpPr>
            <a:spLocks noGrp="1" noChangeArrowheads="1"/>
          </p:cNvSpPr>
          <p:nvPr>
            <p:ph type="ctrTitle"/>
          </p:nvPr>
        </p:nvSpPr>
        <p:spPr bwMode="auto">
          <a:xfrm>
            <a:off x="685800" y="515017"/>
            <a:ext cx="7772400" cy="5029069"/>
          </a:xfrm>
          <a:prstGeom prst="rect">
            <a:avLst/>
          </a:prstGeom>
          <a:noFill/>
          <a:ln w="9525">
            <a:noFill/>
            <a:miter lim="800000"/>
            <a:headEnd/>
            <a:tailEnd/>
          </a:ln>
        </p:spPr>
        <p:txBody>
          <a:bodyPr wrap="square">
            <a:spAutoFit/>
          </a:bodyPr>
          <a:lstStyle/>
          <a:p>
            <a:r>
              <a:rPr lang="en-US" sz="4000" b="1" dirty="0">
                <a:cs typeface="Calibri" pitchFamily="34" charset="0"/>
              </a:rPr>
              <a:t>Request for Proposal 18-051</a:t>
            </a:r>
            <a:r>
              <a:rPr lang="en-US" sz="2000" b="1" dirty="0">
                <a:cs typeface="Calibri" pitchFamily="34" charset="0"/>
              </a:rPr>
              <a:t/>
            </a:r>
            <a:br>
              <a:rPr lang="en-US" sz="2000" b="1" dirty="0">
                <a:cs typeface="Calibri" pitchFamily="34" charset="0"/>
              </a:rPr>
            </a:br>
            <a:r>
              <a:rPr lang="en-US" sz="2000" b="1" dirty="0">
                <a:cs typeface="Calibri" pitchFamily="34" charset="0"/>
              </a:rPr>
              <a:t/>
            </a:r>
            <a:br>
              <a:rPr lang="en-US" sz="2000" b="1" dirty="0">
                <a:cs typeface="Calibri" pitchFamily="34" charset="0"/>
              </a:rPr>
            </a:br>
            <a:r>
              <a:rPr lang="en-US" sz="2800" b="1" dirty="0">
                <a:cs typeface="Calibri" pitchFamily="34" charset="0"/>
              </a:rPr>
              <a:t>Enterprise Data Warehouse Services</a:t>
            </a:r>
            <a:br>
              <a:rPr lang="en-US" sz="2800" b="1" dirty="0">
                <a:cs typeface="Calibri" pitchFamily="34" charset="0"/>
              </a:rPr>
            </a:br>
            <a:r>
              <a:rPr lang="en-US" sz="2800" b="1" dirty="0">
                <a:cs typeface="Calibri" pitchFamily="34" charset="0"/>
              </a:rPr>
              <a:t/>
            </a:r>
            <a:br>
              <a:rPr lang="en-US" sz="2800" b="1" dirty="0">
                <a:cs typeface="Calibri" pitchFamily="34" charset="0"/>
              </a:rPr>
            </a:br>
            <a:r>
              <a:rPr lang="en-US" sz="2800" b="1" dirty="0">
                <a:cs typeface="Calibri" pitchFamily="34" charset="0"/>
              </a:rPr>
              <a:t>Indiana Department of Administration</a:t>
            </a:r>
            <a:br>
              <a:rPr lang="en-US" sz="2800" b="1" dirty="0">
                <a:cs typeface="Calibri" pitchFamily="34" charset="0"/>
              </a:rPr>
            </a:br>
            <a:r>
              <a:rPr lang="en-US" sz="2400" dirty="0">
                <a:cs typeface="Calibri" pitchFamily="34" charset="0"/>
              </a:rPr>
              <a:t>On Behalf Of</a:t>
            </a:r>
            <a:br>
              <a:rPr lang="en-US" sz="2400" dirty="0">
                <a:cs typeface="Calibri" pitchFamily="34" charset="0"/>
              </a:rPr>
            </a:br>
            <a:r>
              <a:rPr lang="en-US" sz="2400" dirty="0">
                <a:cs typeface="Calibri" pitchFamily="34" charset="0"/>
              </a:rPr>
              <a:t>All State Agencies</a:t>
            </a:r>
            <a:br>
              <a:rPr lang="en-US" sz="2400" dirty="0">
                <a:cs typeface="Calibri" pitchFamily="34" charset="0"/>
              </a:rPr>
            </a:br>
            <a:endParaRPr lang="en-US" sz="2800" b="1" dirty="0">
              <a:latin typeface="Garamond" pitchFamily="18" charset="0"/>
              <a:cs typeface="Calibri" pitchFamily="34" charset="0"/>
            </a:endParaRPr>
          </a:p>
          <a:p>
            <a:pPr algn="ctr">
              <a:lnSpc>
                <a:spcPct val="80000"/>
              </a:lnSpc>
            </a:pPr>
            <a:r>
              <a:rPr lang="en-US" sz="2400" dirty="0">
                <a:cs typeface="Calibri" pitchFamily="34" charset="0"/>
              </a:rPr>
              <a:t>Pre-Proposal Conference</a:t>
            </a:r>
          </a:p>
          <a:p>
            <a:pPr algn="ctr">
              <a:lnSpc>
                <a:spcPct val="80000"/>
              </a:lnSpc>
            </a:pPr>
            <a:endParaRPr lang="en-US" sz="1000" dirty="0">
              <a:cs typeface="Calibri" pitchFamily="34" charset="0"/>
            </a:endParaRPr>
          </a:p>
          <a:p>
            <a:pPr algn="ctr">
              <a:lnSpc>
                <a:spcPct val="80000"/>
              </a:lnSpc>
            </a:pPr>
            <a:r>
              <a:rPr lang="en-US" sz="2400" dirty="0">
                <a:cs typeface="Calibri" pitchFamily="34" charset="0"/>
              </a:rPr>
              <a:t>January 23, 2018</a:t>
            </a:r>
          </a:p>
          <a:p>
            <a:pPr algn="ctr">
              <a:lnSpc>
                <a:spcPct val="80000"/>
              </a:lnSpc>
            </a:pPr>
            <a:endParaRPr lang="en-US" sz="2000" dirty="0">
              <a:cs typeface="Calibri" pitchFamily="34" charset="0"/>
            </a:endParaRPr>
          </a:p>
          <a:p>
            <a:pPr algn="ctr">
              <a:lnSpc>
                <a:spcPct val="80000"/>
              </a:lnSpc>
            </a:pPr>
            <a:r>
              <a:rPr lang="en-US" sz="2400" dirty="0">
                <a:cs typeface="Calibri" pitchFamily="34" charset="0"/>
              </a:rPr>
              <a:t>Teresa Deaton-Reese, CPPB, CPPO</a:t>
            </a:r>
            <a:br>
              <a:rPr lang="en-US" sz="2400" dirty="0">
                <a:cs typeface="Calibri" pitchFamily="34" charset="0"/>
              </a:rPr>
            </a:br>
            <a:r>
              <a:rPr lang="en-US" sz="2400" dirty="0">
                <a:cs typeface="Calibri" pitchFamily="34" charset="0"/>
              </a:rPr>
              <a:t> Senior Account Manager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t>Technical Proposal</a:t>
            </a:r>
            <a:r>
              <a:rPr lang="en-US" dirty="0"/>
              <a:t/>
            </a:r>
            <a:br>
              <a:rPr lang="en-US" dirty="0"/>
            </a:br>
            <a:r>
              <a:rPr lang="en-US" sz="2400" dirty="0"/>
              <a:t>(Attachment F - Scope A, Attachment G – Scope B)</a:t>
            </a:r>
          </a:p>
        </p:txBody>
      </p:sp>
      <p:sp>
        <p:nvSpPr>
          <p:cNvPr id="7" name="Rectangle 3"/>
          <p:cNvSpPr>
            <a:spLocks noGrp="1" noChangeArrowheads="1"/>
          </p:cNvSpPr>
          <p:nvPr>
            <p:ph idx="1"/>
          </p:nvPr>
        </p:nvSpPr>
        <p:spPr/>
        <p:txBody>
          <a:bodyPr/>
          <a:lstStyle/>
          <a:p>
            <a:pPr marL="457200" lvl="1" indent="0">
              <a:buNone/>
            </a:pPr>
            <a:endParaRPr lang="en-US" sz="2400" dirty="0">
              <a:latin typeface="+mj-lt"/>
            </a:endParaRPr>
          </a:p>
          <a:p>
            <a:r>
              <a:rPr lang="en-US" sz="2400" dirty="0">
                <a:latin typeface="+mj-lt"/>
              </a:rPr>
              <a:t>Respondents may provide their responses in the format of their choosing but must organize their proposal in the exact order of questions provided in the Technical Proposal template followed by their answers.</a:t>
            </a:r>
          </a:p>
          <a:p>
            <a:pPr eaLnBrk="1" hangingPunct="1"/>
            <a:endParaRPr lang="en-US" sz="2400" dirty="0">
              <a:latin typeface="+mj-lt"/>
            </a:endParaRPr>
          </a:p>
          <a:p>
            <a:r>
              <a:rPr lang="en-US" sz="2400" dirty="0">
                <a:latin typeface="+mj-lt"/>
              </a:rPr>
              <a:t>Where appropriate, supporting documentation may be submitted as an attachment and referenced by a page and paragraph number.</a:t>
            </a:r>
          </a:p>
          <a:p>
            <a:pPr>
              <a:buFontTx/>
              <a:buNone/>
            </a:pPr>
            <a:endParaRPr lang="en-US" sz="2400" dirty="0">
              <a:latin typeface="Garamond" pitchFamily="18" charset="0"/>
            </a:endParaRPr>
          </a:p>
          <a:p>
            <a:pPr eaLnBrk="1" hangingPunct="1">
              <a:buFontTx/>
              <a:buNone/>
            </a:pPr>
            <a:endParaRPr lang="en-US" sz="2400" dirty="0">
              <a:latin typeface="Garamond"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14" name="Rectangle 3"/>
          <p:cNvSpPr>
            <a:spLocks noGrp="1" noChangeArrowheads="1"/>
          </p:cNvSpPr>
          <p:nvPr>
            <p:ph idx="1"/>
          </p:nvPr>
        </p:nvSpPr>
        <p:spPr>
          <a:xfrm>
            <a:off x="457200" y="1219200"/>
            <a:ext cx="8229600" cy="4906963"/>
          </a:xfrm>
        </p:spPr>
        <p:txBody>
          <a:bodyPr>
            <a:normAutofit/>
          </a:bodyPr>
          <a:lstStyle/>
          <a:p>
            <a:endParaRPr lang="en-US" sz="2400" dirty="0"/>
          </a:p>
          <a:p>
            <a:r>
              <a:rPr lang="en-US" sz="2400" dirty="0"/>
              <a:t>Please complete the template provided for the Cost Proposal by populating ONLY the yellow shaded cells. </a:t>
            </a:r>
          </a:p>
          <a:p>
            <a:endParaRPr lang="en-US" sz="2000" dirty="0"/>
          </a:p>
          <a:p>
            <a:r>
              <a:rPr lang="en-US" sz="2400" dirty="0"/>
              <a:t>Cost scores will then be normalized to one another, based on the lowest cost proposal evaluated. The lowest cost proposal receives a total of </a:t>
            </a:r>
            <a:r>
              <a:rPr lang="en-US" sz="2400" dirty="0">
                <a:solidFill>
                  <a:srgbClr val="0000FF"/>
                </a:solidFill>
              </a:rPr>
              <a:t>30</a:t>
            </a:r>
            <a:r>
              <a:rPr lang="en-US" sz="2400" dirty="0"/>
              <a:t> points. The normalization formula is as follows: </a:t>
            </a:r>
          </a:p>
          <a:p>
            <a:pPr marL="0" indent="0">
              <a:buNone/>
            </a:pPr>
            <a:r>
              <a:rPr lang="en-US" sz="2400" dirty="0"/>
              <a:t>	</a:t>
            </a:r>
            <a:r>
              <a:rPr lang="en-US" sz="2400" i="1" dirty="0">
                <a:solidFill>
                  <a:srgbClr val="0000FF"/>
                </a:solidFill>
              </a:rPr>
              <a:t>Respondent’s Cost Score = (Lowest Cost Proposal / Total 	Cost of Proposal) X 30 </a:t>
            </a:r>
            <a:endParaRPr lang="en-US" sz="2400" dirty="0">
              <a:solidFill>
                <a:srgbClr val="0000FF"/>
              </a:solidFill>
            </a:endParaRPr>
          </a:p>
          <a:p>
            <a:endParaRPr lang="en-US" sz="2400" dirty="0">
              <a:latin typeface="Garamond" pitchFamily="18" charset="0"/>
            </a:endParaRPr>
          </a:p>
          <a:p>
            <a:pPr eaLnBrk="1" hangingPunct="1">
              <a:buNone/>
            </a:pPr>
            <a:endParaRPr lang="en-US" sz="2800" dirty="0">
              <a:latin typeface="Garamond" pitchFamily="18" charset="0"/>
            </a:endParaRPr>
          </a:p>
        </p:txBody>
      </p:sp>
      <p:sp>
        <p:nvSpPr>
          <p:cNvPr id="6" name="Title 1"/>
          <p:cNvSpPr>
            <a:spLocks noGrp="1"/>
          </p:cNvSpPr>
          <p:nvPr>
            <p:ph type="title"/>
          </p:nvPr>
        </p:nvSpPr>
        <p:spPr>
          <a:xfrm>
            <a:off x="457200" y="274638"/>
            <a:ext cx="8229600" cy="1143000"/>
          </a:xfrm>
        </p:spPr>
        <p:txBody>
          <a:bodyPr/>
          <a:lstStyle/>
          <a:p>
            <a:r>
              <a:rPr lang="en-US" b="1" dirty="0"/>
              <a:t>Cost Proposal</a:t>
            </a:r>
            <a:br>
              <a:rPr lang="en-US" b="1" dirty="0"/>
            </a:br>
            <a:r>
              <a:rPr lang="en-US" sz="2400" dirty="0"/>
              <a:t>(Attachment D – Scope A, Attachment E – Scope B)</a:t>
            </a:r>
            <a:endParaRPr lang="en-US" dirty="0"/>
          </a:p>
        </p:txBody>
      </p:sp>
    </p:spTree>
    <p:extLst>
      <p:ext uri="{BB962C8B-B14F-4D97-AF65-F5344CB8AC3E}">
        <p14:creationId xmlns:p14="http://schemas.microsoft.com/office/powerpoint/2010/main" val="2462458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Title 1"/>
          <p:cNvSpPr>
            <a:spLocks noGrp="1"/>
          </p:cNvSpPr>
          <p:nvPr>
            <p:ph type="title"/>
          </p:nvPr>
        </p:nvSpPr>
        <p:spPr>
          <a:xfrm>
            <a:off x="457200" y="274638"/>
            <a:ext cx="8229600" cy="1143000"/>
          </a:xfrm>
        </p:spPr>
        <p:txBody>
          <a:bodyPr/>
          <a:lstStyle/>
          <a:p>
            <a:r>
              <a:rPr lang="en-US" b="1" dirty="0"/>
              <a:t>Cost Proposal (Cont.)</a:t>
            </a:r>
            <a:br>
              <a:rPr lang="en-US" b="1" dirty="0"/>
            </a:br>
            <a:r>
              <a:rPr lang="en-US" sz="2400" dirty="0"/>
              <a:t>(Attachment D – Scope A, Attachment E – Scope B)</a:t>
            </a:r>
            <a:endParaRPr lang="en-US" dirty="0"/>
          </a:p>
        </p:txBody>
      </p:sp>
      <p:sp>
        <p:nvSpPr>
          <p:cNvPr id="12" name="Rectangle 3">
            <a:extLst>
              <a:ext uri="{FF2B5EF4-FFF2-40B4-BE49-F238E27FC236}">
                <a16:creationId xmlns:a16="http://schemas.microsoft.com/office/drawing/2014/main" xmlns="" id="{A44843C1-BE47-433B-BE4D-286DA03BC15F}"/>
              </a:ext>
            </a:extLst>
          </p:cNvPr>
          <p:cNvSpPr>
            <a:spLocks noGrp="1" noChangeArrowheads="1"/>
          </p:cNvSpPr>
          <p:nvPr>
            <p:ph idx="1"/>
          </p:nvPr>
        </p:nvSpPr>
        <p:spPr>
          <a:xfrm>
            <a:off x="457200" y="1219200"/>
            <a:ext cx="8229600" cy="4906963"/>
          </a:xfrm>
        </p:spPr>
        <p:txBody>
          <a:bodyPr>
            <a:normAutofit/>
          </a:bodyPr>
          <a:lstStyle/>
          <a:p>
            <a:endParaRPr lang="en-US" sz="2400" dirty="0"/>
          </a:p>
          <a:p>
            <a:r>
              <a:rPr lang="en-US" sz="2000" dirty="0">
                <a:latin typeface="Calibri" panose="020F0502020204030204" pitchFamily="34" charset="0"/>
                <a:cs typeface="Calibri" panose="020F0502020204030204" pitchFamily="34" charset="0"/>
              </a:rPr>
              <a:t>The “Summary” Tab will pull Respondent’s information from the “Start-Up Costs”, “Maintenance &amp; Operations”, and “Enhancements” Tabs. Other than inserting the Respondent’s name, no response is necessary on this tab.</a:t>
            </a:r>
          </a:p>
          <a:p>
            <a:pPr eaLnBrk="1" hangingPunct="1">
              <a:buNone/>
            </a:pPr>
            <a:endParaRPr lang="en-US" sz="2800" dirty="0">
              <a:latin typeface="Garamond" pitchFamily="18" charset="0"/>
            </a:endParaRPr>
          </a:p>
        </p:txBody>
      </p:sp>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pic>
        <p:nvPicPr>
          <p:cNvPr id="2" name="Picture 1">
            <a:extLst>
              <a:ext uri="{FF2B5EF4-FFF2-40B4-BE49-F238E27FC236}">
                <a16:creationId xmlns:a16="http://schemas.microsoft.com/office/drawing/2014/main" xmlns="" id="{161193C1-7D7A-4D2A-B5C3-709409CF772A}"/>
              </a:ext>
            </a:extLst>
          </p:cNvPr>
          <p:cNvPicPr>
            <a:picLocks noChangeAspect="1"/>
          </p:cNvPicPr>
          <p:nvPr/>
        </p:nvPicPr>
        <p:blipFill>
          <a:blip r:embed="rId3"/>
          <a:stretch>
            <a:fillRect/>
          </a:stretch>
        </p:blipFill>
        <p:spPr>
          <a:xfrm>
            <a:off x="37708" y="3048000"/>
            <a:ext cx="9067800" cy="1642210"/>
          </a:xfrm>
          <a:prstGeom prst="rect">
            <a:avLst/>
          </a:prstGeom>
        </p:spPr>
      </p:pic>
    </p:spTree>
    <p:extLst>
      <p:ext uri="{BB962C8B-B14F-4D97-AF65-F5344CB8AC3E}">
        <p14:creationId xmlns:p14="http://schemas.microsoft.com/office/powerpoint/2010/main" val="1668469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12" name="Rectangle 3">
            <a:extLst>
              <a:ext uri="{FF2B5EF4-FFF2-40B4-BE49-F238E27FC236}">
                <a16:creationId xmlns:a16="http://schemas.microsoft.com/office/drawing/2014/main" xmlns="" id="{A44843C1-BE47-433B-BE4D-286DA03BC15F}"/>
              </a:ext>
            </a:extLst>
          </p:cNvPr>
          <p:cNvSpPr>
            <a:spLocks noGrp="1" noChangeArrowheads="1"/>
          </p:cNvSpPr>
          <p:nvPr>
            <p:ph idx="1"/>
          </p:nvPr>
        </p:nvSpPr>
        <p:spPr>
          <a:xfrm>
            <a:off x="457200" y="1036637"/>
            <a:ext cx="8229600" cy="4906963"/>
          </a:xfrm>
        </p:spPr>
        <p:txBody>
          <a:bodyPr>
            <a:normAutofit/>
          </a:bodyPr>
          <a:lstStyle/>
          <a:p>
            <a:endParaRPr lang="en-US" sz="2400" dirty="0"/>
          </a:p>
          <a:p>
            <a:r>
              <a:rPr lang="en-US" sz="2000" dirty="0">
                <a:latin typeface="Calibri" panose="020F0502020204030204" pitchFamily="34" charset="0"/>
                <a:cs typeface="Calibri" panose="020F0502020204030204" pitchFamily="34" charset="0"/>
              </a:rPr>
              <a:t>For the “Start-Up Costs” Tab, Respondents should fill in the yellow cells with an start-up costs (if any), including a full description of the item (purpose, # of units, price, and total cost).</a:t>
            </a:r>
          </a:p>
          <a:p>
            <a:endParaRPr lang="en-US" sz="2400" dirty="0">
              <a:latin typeface="Garamond" pitchFamily="18" charset="0"/>
            </a:endParaRPr>
          </a:p>
          <a:p>
            <a:pPr eaLnBrk="1" hangingPunct="1">
              <a:buNone/>
            </a:pPr>
            <a:endParaRPr lang="en-US" sz="2800" dirty="0">
              <a:latin typeface="Garamond" pitchFamily="18" charset="0"/>
            </a:endParaRPr>
          </a:p>
        </p:txBody>
      </p:sp>
      <p:pic>
        <p:nvPicPr>
          <p:cNvPr id="4" name="Picture 3" descr="IDOA-logobluecenter.gif"/>
          <p:cNvPicPr>
            <a:picLocks noChangeAspect="1"/>
          </p:cNvPicPr>
          <p:nvPr/>
        </p:nvPicPr>
        <p:blipFill>
          <a:blip r:embed="rId2" cstate="print"/>
          <a:srcRect/>
          <a:stretch>
            <a:fillRect/>
          </a:stretch>
        </p:blipFill>
        <p:spPr bwMode="auto">
          <a:xfrm>
            <a:off x="7467600" y="5367337"/>
            <a:ext cx="1300163" cy="1414463"/>
          </a:xfrm>
          <a:prstGeom prst="rect">
            <a:avLst/>
          </a:prstGeom>
          <a:noFill/>
          <a:ln w="9525">
            <a:noFill/>
            <a:miter lim="800000"/>
            <a:headEnd/>
            <a:tailEnd/>
          </a:ln>
        </p:spPr>
      </p:pic>
      <p:pic>
        <p:nvPicPr>
          <p:cNvPr id="3" name="Picture 2">
            <a:extLst>
              <a:ext uri="{FF2B5EF4-FFF2-40B4-BE49-F238E27FC236}">
                <a16:creationId xmlns:a16="http://schemas.microsoft.com/office/drawing/2014/main" xmlns="" id="{B9C6365A-40DB-4590-82E9-90B8054A50BB}"/>
              </a:ext>
            </a:extLst>
          </p:cNvPr>
          <p:cNvPicPr>
            <a:picLocks noChangeAspect="1"/>
          </p:cNvPicPr>
          <p:nvPr/>
        </p:nvPicPr>
        <p:blipFill>
          <a:blip r:embed="rId3"/>
          <a:stretch>
            <a:fillRect/>
          </a:stretch>
        </p:blipFill>
        <p:spPr>
          <a:xfrm>
            <a:off x="990600" y="2514600"/>
            <a:ext cx="7248907" cy="2814793"/>
          </a:xfrm>
          <a:prstGeom prst="rect">
            <a:avLst/>
          </a:prstGeom>
        </p:spPr>
      </p:pic>
      <p:sp>
        <p:nvSpPr>
          <p:cNvPr id="14" name="Title 1">
            <a:extLst>
              <a:ext uri="{FF2B5EF4-FFF2-40B4-BE49-F238E27FC236}">
                <a16:creationId xmlns:a16="http://schemas.microsoft.com/office/drawing/2014/main" xmlns="" id="{FCBC83F7-D078-4999-92DE-0EBBD03644AC}"/>
              </a:ext>
            </a:extLst>
          </p:cNvPr>
          <p:cNvSpPr>
            <a:spLocks noGrp="1"/>
          </p:cNvSpPr>
          <p:nvPr>
            <p:ph type="title"/>
          </p:nvPr>
        </p:nvSpPr>
        <p:spPr>
          <a:xfrm>
            <a:off x="457200" y="274638"/>
            <a:ext cx="8229600" cy="1143000"/>
          </a:xfrm>
        </p:spPr>
        <p:txBody>
          <a:bodyPr/>
          <a:lstStyle/>
          <a:p>
            <a:r>
              <a:rPr lang="en-US" b="1" dirty="0"/>
              <a:t>Cost Proposal (Cont.)</a:t>
            </a:r>
            <a:br>
              <a:rPr lang="en-US" b="1" dirty="0"/>
            </a:br>
            <a:r>
              <a:rPr lang="en-US" sz="2400" dirty="0"/>
              <a:t>(Attachment D – Scope A, Attachment E – Scope B)</a:t>
            </a:r>
            <a:endParaRPr lang="en-US" dirty="0"/>
          </a:p>
        </p:txBody>
      </p:sp>
    </p:spTree>
    <p:extLst>
      <p:ext uri="{BB962C8B-B14F-4D97-AF65-F5344CB8AC3E}">
        <p14:creationId xmlns:p14="http://schemas.microsoft.com/office/powerpoint/2010/main" val="554111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12" name="Rectangle 3">
            <a:extLst>
              <a:ext uri="{FF2B5EF4-FFF2-40B4-BE49-F238E27FC236}">
                <a16:creationId xmlns:a16="http://schemas.microsoft.com/office/drawing/2014/main" xmlns="" id="{A44843C1-BE47-433B-BE4D-286DA03BC15F}"/>
              </a:ext>
            </a:extLst>
          </p:cNvPr>
          <p:cNvSpPr>
            <a:spLocks noGrp="1" noChangeArrowheads="1"/>
          </p:cNvSpPr>
          <p:nvPr>
            <p:ph idx="1"/>
          </p:nvPr>
        </p:nvSpPr>
        <p:spPr>
          <a:xfrm>
            <a:off x="152400" y="1387764"/>
            <a:ext cx="8229600" cy="4800600"/>
          </a:xfrm>
        </p:spPr>
        <p:txBody>
          <a:bodyPr>
            <a:normAutofit/>
          </a:bodyPr>
          <a:lstStyle/>
          <a:p>
            <a:endParaRPr lang="en-US" sz="2400" dirty="0"/>
          </a:p>
          <a:p>
            <a:r>
              <a:rPr lang="en-US" sz="1800" dirty="0">
                <a:latin typeface="Calibri" panose="020F0502020204030204" pitchFamily="34" charset="0"/>
                <a:cs typeface="Calibri" panose="020F0502020204030204" pitchFamily="34" charset="0"/>
              </a:rPr>
              <a:t>On the “Staff Hourly Rates” Tab, Respondents should fill in the table with staff positions, role responsibilities, and the position’s hourly rate. </a:t>
            </a:r>
          </a:p>
        </p:txBody>
      </p:sp>
      <p:pic>
        <p:nvPicPr>
          <p:cNvPr id="4" name="Picture 3" descr="IDOA-logobluecenter.gif"/>
          <p:cNvPicPr>
            <a:picLocks noChangeAspect="1"/>
          </p:cNvPicPr>
          <p:nvPr/>
        </p:nvPicPr>
        <p:blipFill>
          <a:blip r:embed="rId2" cstate="print"/>
          <a:srcRect/>
          <a:stretch>
            <a:fillRect/>
          </a:stretch>
        </p:blipFill>
        <p:spPr bwMode="auto">
          <a:xfrm>
            <a:off x="7467600" y="5367337"/>
            <a:ext cx="1300163" cy="1414463"/>
          </a:xfrm>
          <a:prstGeom prst="rect">
            <a:avLst/>
          </a:prstGeom>
          <a:noFill/>
          <a:ln w="9525">
            <a:noFill/>
            <a:miter lim="800000"/>
            <a:headEnd/>
            <a:tailEnd/>
          </a:ln>
        </p:spPr>
      </p:pic>
      <p:sp>
        <p:nvSpPr>
          <p:cNvPr id="10" name="Title 1">
            <a:extLst>
              <a:ext uri="{FF2B5EF4-FFF2-40B4-BE49-F238E27FC236}">
                <a16:creationId xmlns:a16="http://schemas.microsoft.com/office/drawing/2014/main" xmlns="" id="{528C4372-E5FC-46DE-A212-714ADB2A8032}"/>
              </a:ext>
            </a:extLst>
          </p:cNvPr>
          <p:cNvSpPr>
            <a:spLocks noGrp="1"/>
          </p:cNvSpPr>
          <p:nvPr>
            <p:ph type="title"/>
          </p:nvPr>
        </p:nvSpPr>
        <p:spPr>
          <a:xfrm>
            <a:off x="457200" y="274638"/>
            <a:ext cx="8229600" cy="1143000"/>
          </a:xfrm>
        </p:spPr>
        <p:txBody>
          <a:bodyPr/>
          <a:lstStyle/>
          <a:p>
            <a:r>
              <a:rPr lang="en-US" b="1" dirty="0"/>
              <a:t>Cost Proposal (Cont.)</a:t>
            </a:r>
            <a:br>
              <a:rPr lang="en-US" b="1" dirty="0"/>
            </a:br>
            <a:r>
              <a:rPr lang="en-US" sz="2400" dirty="0"/>
              <a:t>(Attachment D – Scope A, Attachment E – Scope B)</a:t>
            </a:r>
            <a:endParaRPr lang="en-US" dirty="0"/>
          </a:p>
        </p:txBody>
      </p:sp>
      <p:sp>
        <p:nvSpPr>
          <p:cNvPr id="13" name="Rectangle 12">
            <a:extLst>
              <a:ext uri="{FF2B5EF4-FFF2-40B4-BE49-F238E27FC236}">
                <a16:creationId xmlns:a16="http://schemas.microsoft.com/office/drawing/2014/main" xmlns="" id="{D3FA499D-8EDF-46EE-A63D-0DD81A05052E}"/>
              </a:ext>
            </a:extLst>
          </p:cNvPr>
          <p:cNvSpPr/>
          <p:nvPr/>
        </p:nvSpPr>
        <p:spPr>
          <a:xfrm>
            <a:off x="143164" y="2645433"/>
            <a:ext cx="6257636" cy="307777"/>
          </a:xfrm>
          <a:prstGeom prst="rect">
            <a:avLst/>
          </a:prstGeom>
        </p:spPr>
        <p:txBody>
          <a:bodyPr wrap="square">
            <a:spAutoFit/>
          </a:bodyPr>
          <a:lstStyle/>
          <a:p>
            <a:r>
              <a:rPr lang="en-US" sz="1400" b="1" dirty="0"/>
              <a:t>Snapshot from Attachment E (Attachment D will have slightly different positions):</a:t>
            </a:r>
          </a:p>
        </p:txBody>
      </p:sp>
      <p:pic>
        <p:nvPicPr>
          <p:cNvPr id="14" name="Picture 13">
            <a:extLst>
              <a:ext uri="{FF2B5EF4-FFF2-40B4-BE49-F238E27FC236}">
                <a16:creationId xmlns:a16="http://schemas.microsoft.com/office/drawing/2014/main" xmlns="" id="{2B1909C9-6C23-441C-8AB1-3145CE694F3F}"/>
              </a:ext>
            </a:extLst>
          </p:cNvPr>
          <p:cNvPicPr>
            <a:picLocks noChangeAspect="1"/>
          </p:cNvPicPr>
          <p:nvPr/>
        </p:nvPicPr>
        <p:blipFill>
          <a:blip r:embed="rId3"/>
          <a:stretch>
            <a:fillRect/>
          </a:stretch>
        </p:blipFill>
        <p:spPr>
          <a:xfrm>
            <a:off x="228600" y="3003688"/>
            <a:ext cx="8763000" cy="2330312"/>
          </a:xfrm>
          <a:prstGeom prst="rect">
            <a:avLst/>
          </a:prstGeom>
        </p:spPr>
      </p:pic>
    </p:spTree>
    <p:extLst>
      <p:ext uri="{BB962C8B-B14F-4D97-AF65-F5344CB8AC3E}">
        <p14:creationId xmlns:p14="http://schemas.microsoft.com/office/powerpoint/2010/main" val="40393852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12" name="Rectangle 3">
            <a:extLst>
              <a:ext uri="{FF2B5EF4-FFF2-40B4-BE49-F238E27FC236}">
                <a16:creationId xmlns:a16="http://schemas.microsoft.com/office/drawing/2014/main" xmlns="" id="{A44843C1-BE47-433B-BE4D-286DA03BC15F}"/>
              </a:ext>
            </a:extLst>
          </p:cNvPr>
          <p:cNvSpPr>
            <a:spLocks noGrp="1" noChangeArrowheads="1"/>
          </p:cNvSpPr>
          <p:nvPr>
            <p:ph idx="1"/>
          </p:nvPr>
        </p:nvSpPr>
        <p:spPr>
          <a:xfrm>
            <a:off x="457200" y="1036637"/>
            <a:ext cx="8229600" cy="4906963"/>
          </a:xfrm>
        </p:spPr>
        <p:txBody>
          <a:bodyPr>
            <a:normAutofit/>
          </a:bodyPr>
          <a:lstStyle/>
          <a:p>
            <a:endParaRPr lang="en-US" sz="2400" dirty="0"/>
          </a:p>
          <a:p>
            <a:r>
              <a:rPr lang="en-US" sz="1800" dirty="0">
                <a:latin typeface="Calibri" panose="020F0502020204030204" pitchFamily="34" charset="0"/>
                <a:cs typeface="Calibri" panose="020F0502020204030204" pitchFamily="34" charset="0"/>
              </a:rPr>
              <a:t>In Table 2 on the “Maintenance &amp; Operations” Tab, Respondents should fill in the number of FTEs per position. </a:t>
            </a:r>
          </a:p>
          <a:p>
            <a:pPr eaLnBrk="1" hangingPunct="1">
              <a:buNone/>
            </a:pPr>
            <a:endParaRPr lang="en-US" sz="2800" dirty="0">
              <a:latin typeface="Garamond" pitchFamily="18" charset="0"/>
            </a:endParaRPr>
          </a:p>
        </p:txBody>
      </p:sp>
      <p:pic>
        <p:nvPicPr>
          <p:cNvPr id="4" name="Picture 3" descr="IDOA-logobluecenter.gif"/>
          <p:cNvPicPr>
            <a:picLocks noChangeAspect="1"/>
          </p:cNvPicPr>
          <p:nvPr/>
        </p:nvPicPr>
        <p:blipFill>
          <a:blip r:embed="rId2" cstate="print"/>
          <a:srcRect/>
          <a:stretch>
            <a:fillRect/>
          </a:stretch>
        </p:blipFill>
        <p:spPr bwMode="auto">
          <a:xfrm>
            <a:off x="7467600" y="5367337"/>
            <a:ext cx="1300163" cy="1414463"/>
          </a:xfrm>
          <a:prstGeom prst="rect">
            <a:avLst/>
          </a:prstGeom>
          <a:noFill/>
          <a:ln w="9525">
            <a:noFill/>
            <a:miter lim="800000"/>
            <a:headEnd/>
            <a:tailEnd/>
          </a:ln>
        </p:spPr>
      </p:pic>
      <p:sp>
        <p:nvSpPr>
          <p:cNvPr id="10" name="Title 1">
            <a:extLst>
              <a:ext uri="{FF2B5EF4-FFF2-40B4-BE49-F238E27FC236}">
                <a16:creationId xmlns:a16="http://schemas.microsoft.com/office/drawing/2014/main" xmlns="" id="{1C19C154-4AF5-440F-A817-811A7C6A5083}"/>
              </a:ext>
            </a:extLst>
          </p:cNvPr>
          <p:cNvSpPr>
            <a:spLocks noGrp="1"/>
          </p:cNvSpPr>
          <p:nvPr>
            <p:ph type="title"/>
          </p:nvPr>
        </p:nvSpPr>
        <p:spPr>
          <a:xfrm>
            <a:off x="457200" y="274638"/>
            <a:ext cx="8229600" cy="1143000"/>
          </a:xfrm>
        </p:spPr>
        <p:txBody>
          <a:bodyPr/>
          <a:lstStyle/>
          <a:p>
            <a:r>
              <a:rPr lang="en-US" b="1" dirty="0"/>
              <a:t>Cost Proposal (Cont.)</a:t>
            </a:r>
            <a:br>
              <a:rPr lang="en-US" b="1" dirty="0"/>
            </a:br>
            <a:r>
              <a:rPr lang="en-US" sz="2400" dirty="0"/>
              <a:t>(Attachment D – Scope A, Attachment E – Scope B)</a:t>
            </a:r>
            <a:endParaRPr lang="en-US" dirty="0"/>
          </a:p>
        </p:txBody>
      </p:sp>
      <p:pic>
        <p:nvPicPr>
          <p:cNvPr id="8" name="Picture 7">
            <a:extLst>
              <a:ext uri="{FF2B5EF4-FFF2-40B4-BE49-F238E27FC236}">
                <a16:creationId xmlns:a16="http://schemas.microsoft.com/office/drawing/2014/main" xmlns="" id="{12EC5533-1983-472E-B7FA-41C914915B71}"/>
              </a:ext>
            </a:extLst>
          </p:cNvPr>
          <p:cNvPicPr>
            <a:picLocks noChangeAspect="1"/>
          </p:cNvPicPr>
          <p:nvPr/>
        </p:nvPicPr>
        <p:blipFill>
          <a:blip r:embed="rId3"/>
          <a:stretch>
            <a:fillRect/>
          </a:stretch>
        </p:blipFill>
        <p:spPr>
          <a:xfrm>
            <a:off x="114300" y="2991798"/>
            <a:ext cx="8915400" cy="1981201"/>
          </a:xfrm>
          <a:prstGeom prst="rect">
            <a:avLst/>
          </a:prstGeom>
        </p:spPr>
      </p:pic>
      <p:sp>
        <p:nvSpPr>
          <p:cNvPr id="14" name="Rectangle 13">
            <a:extLst>
              <a:ext uri="{FF2B5EF4-FFF2-40B4-BE49-F238E27FC236}">
                <a16:creationId xmlns:a16="http://schemas.microsoft.com/office/drawing/2014/main" xmlns="" id="{4C09442C-5AF0-46ED-8B46-0E4CBDF274DF}"/>
              </a:ext>
            </a:extLst>
          </p:cNvPr>
          <p:cNvSpPr/>
          <p:nvPr/>
        </p:nvSpPr>
        <p:spPr>
          <a:xfrm>
            <a:off x="143164" y="2645433"/>
            <a:ext cx="6257636" cy="307777"/>
          </a:xfrm>
          <a:prstGeom prst="rect">
            <a:avLst/>
          </a:prstGeom>
        </p:spPr>
        <p:txBody>
          <a:bodyPr wrap="square">
            <a:spAutoFit/>
          </a:bodyPr>
          <a:lstStyle/>
          <a:p>
            <a:r>
              <a:rPr lang="en-US" sz="1400" b="1" dirty="0"/>
              <a:t>Snapshot from Attachment E (Attachment D will have slightly different positions):</a:t>
            </a:r>
          </a:p>
        </p:txBody>
      </p:sp>
    </p:spTree>
    <p:extLst>
      <p:ext uri="{BB962C8B-B14F-4D97-AF65-F5344CB8AC3E}">
        <p14:creationId xmlns:p14="http://schemas.microsoft.com/office/powerpoint/2010/main" val="507758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12" name="Rectangle 3">
            <a:extLst>
              <a:ext uri="{FF2B5EF4-FFF2-40B4-BE49-F238E27FC236}">
                <a16:creationId xmlns:a16="http://schemas.microsoft.com/office/drawing/2014/main" xmlns="" id="{A44843C1-BE47-433B-BE4D-286DA03BC15F}"/>
              </a:ext>
            </a:extLst>
          </p:cNvPr>
          <p:cNvSpPr>
            <a:spLocks noGrp="1" noChangeArrowheads="1"/>
          </p:cNvSpPr>
          <p:nvPr>
            <p:ph idx="1"/>
          </p:nvPr>
        </p:nvSpPr>
        <p:spPr>
          <a:xfrm>
            <a:off x="43661" y="1143000"/>
            <a:ext cx="9049540" cy="4724400"/>
          </a:xfrm>
        </p:spPr>
        <p:txBody>
          <a:bodyPr>
            <a:normAutofit/>
          </a:bodyPr>
          <a:lstStyle/>
          <a:p>
            <a:endParaRPr lang="en-US" sz="2000" dirty="0"/>
          </a:p>
          <a:p>
            <a:r>
              <a:rPr lang="en-US" sz="1600" dirty="0">
                <a:latin typeface="Calibri" panose="020F0502020204030204" pitchFamily="34" charset="0"/>
                <a:cs typeface="Calibri" panose="020F0502020204030204" pitchFamily="34" charset="0"/>
              </a:rPr>
              <a:t>In Table 3 on the “Maintenance &amp; Operations” Tab, Respondents should provide a full description of costs not related to staff (description, item number or SKU, price, number of units, etc.) and total yearly cost. </a:t>
            </a:r>
          </a:p>
          <a:p>
            <a:r>
              <a:rPr lang="en-US" sz="1600" b="1" dirty="0">
                <a:latin typeface="Calibri" panose="020F0502020204030204" pitchFamily="34" charset="0"/>
                <a:cs typeface="Calibri" panose="020F0502020204030204" pitchFamily="34" charset="0"/>
              </a:rPr>
              <a:t>For Scope A only: </a:t>
            </a:r>
            <a:r>
              <a:rPr lang="en-US" sz="1600" dirty="0">
                <a:latin typeface="Calibri" panose="020F0502020204030204" pitchFamily="34" charset="0"/>
                <a:cs typeface="Calibri" panose="020F0502020204030204" pitchFamily="34" charset="0"/>
              </a:rPr>
              <a:t>In Table 4, Respondent should enter the unit price by year for each item/service listed in the table. The State expects the Contractor to provide the item/service without markup over the price paid by the Contractor. The State reserves the right to purchase any or none of these items during the life of the contract.</a:t>
            </a:r>
            <a:endParaRPr lang="en-US" sz="1600" dirty="0">
              <a:latin typeface="Garamond" pitchFamily="18" charset="0"/>
            </a:endParaRPr>
          </a:p>
          <a:p>
            <a:pPr eaLnBrk="1" hangingPunct="1">
              <a:buNone/>
            </a:pPr>
            <a:endParaRPr lang="en-US" sz="2400" dirty="0">
              <a:latin typeface="Garamond" pitchFamily="18" charset="0"/>
            </a:endParaRPr>
          </a:p>
        </p:txBody>
      </p:sp>
      <p:pic>
        <p:nvPicPr>
          <p:cNvPr id="4" name="Picture 3" descr="IDOA-logobluecenter.gif"/>
          <p:cNvPicPr>
            <a:picLocks noChangeAspect="1"/>
          </p:cNvPicPr>
          <p:nvPr/>
        </p:nvPicPr>
        <p:blipFill>
          <a:blip r:embed="rId2" cstate="print"/>
          <a:srcRect/>
          <a:stretch>
            <a:fillRect/>
          </a:stretch>
        </p:blipFill>
        <p:spPr bwMode="auto">
          <a:xfrm>
            <a:off x="7467600" y="5367337"/>
            <a:ext cx="1300163" cy="1414463"/>
          </a:xfrm>
          <a:prstGeom prst="rect">
            <a:avLst/>
          </a:prstGeom>
          <a:noFill/>
          <a:ln w="9525">
            <a:noFill/>
            <a:miter lim="800000"/>
            <a:headEnd/>
            <a:tailEnd/>
          </a:ln>
        </p:spPr>
      </p:pic>
      <p:sp>
        <p:nvSpPr>
          <p:cNvPr id="10" name="Title 1">
            <a:extLst>
              <a:ext uri="{FF2B5EF4-FFF2-40B4-BE49-F238E27FC236}">
                <a16:creationId xmlns:a16="http://schemas.microsoft.com/office/drawing/2014/main" xmlns="" id="{1C19C154-4AF5-440F-A817-811A7C6A5083}"/>
              </a:ext>
            </a:extLst>
          </p:cNvPr>
          <p:cNvSpPr>
            <a:spLocks noGrp="1"/>
          </p:cNvSpPr>
          <p:nvPr>
            <p:ph type="title"/>
          </p:nvPr>
        </p:nvSpPr>
        <p:spPr>
          <a:xfrm>
            <a:off x="457200" y="274638"/>
            <a:ext cx="8229600" cy="1143000"/>
          </a:xfrm>
        </p:spPr>
        <p:txBody>
          <a:bodyPr/>
          <a:lstStyle/>
          <a:p>
            <a:r>
              <a:rPr lang="en-US" b="1" dirty="0"/>
              <a:t>Cost Proposal (Cont.)</a:t>
            </a:r>
            <a:br>
              <a:rPr lang="en-US" b="1" dirty="0"/>
            </a:br>
            <a:r>
              <a:rPr lang="en-US" sz="2400" dirty="0"/>
              <a:t>(Attachment D – Scope A, Attachment E – Scope B)</a:t>
            </a:r>
            <a:endParaRPr lang="en-US" dirty="0"/>
          </a:p>
        </p:txBody>
      </p:sp>
      <p:pic>
        <p:nvPicPr>
          <p:cNvPr id="8" name="Picture 7">
            <a:extLst>
              <a:ext uri="{FF2B5EF4-FFF2-40B4-BE49-F238E27FC236}">
                <a16:creationId xmlns:a16="http://schemas.microsoft.com/office/drawing/2014/main" xmlns="" id="{FC2F4DDE-702C-4A3A-A725-1AA6A345715F}"/>
              </a:ext>
            </a:extLst>
          </p:cNvPr>
          <p:cNvPicPr>
            <a:picLocks noChangeAspect="1"/>
          </p:cNvPicPr>
          <p:nvPr/>
        </p:nvPicPr>
        <p:blipFill>
          <a:blip r:embed="rId3"/>
          <a:stretch>
            <a:fillRect/>
          </a:stretch>
        </p:blipFill>
        <p:spPr>
          <a:xfrm>
            <a:off x="43661" y="4931780"/>
            <a:ext cx="9049540" cy="1814151"/>
          </a:xfrm>
          <a:prstGeom prst="rect">
            <a:avLst/>
          </a:prstGeom>
          <a:solidFill>
            <a:schemeClr val="bg1"/>
          </a:solidFill>
        </p:spPr>
      </p:pic>
      <p:pic>
        <p:nvPicPr>
          <p:cNvPr id="13" name="Picture 12">
            <a:extLst>
              <a:ext uri="{FF2B5EF4-FFF2-40B4-BE49-F238E27FC236}">
                <a16:creationId xmlns:a16="http://schemas.microsoft.com/office/drawing/2014/main" xmlns="" id="{F09696B4-95D6-44D5-AC98-C68B891603D3}"/>
              </a:ext>
            </a:extLst>
          </p:cNvPr>
          <p:cNvPicPr>
            <a:picLocks noChangeAspect="1"/>
          </p:cNvPicPr>
          <p:nvPr/>
        </p:nvPicPr>
        <p:blipFill>
          <a:blip r:embed="rId4"/>
          <a:stretch>
            <a:fillRect/>
          </a:stretch>
        </p:blipFill>
        <p:spPr>
          <a:xfrm>
            <a:off x="1490518" y="3356900"/>
            <a:ext cx="6162964" cy="1539011"/>
          </a:xfrm>
          <a:prstGeom prst="rect">
            <a:avLst/>
          </a:prstGeom>
        </p:spPr>
      </p:pic>
    </p:spTree>
    <p:extLst>
      <p:ext uri="{BB962C8B-B14F-4D97-AF65-F5344CB8AC3E}">
        <p14:creationId xmlns:p14="http://schemas.microsoft.com/office/powerpoint/2010/main" val="6032026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12" name="Rectangle 3">
            <a:extLst>
              <a:ext uri="{FF2B5EF4-FFF2-40B4-BE49-F238E27FC236}">
                <a16:creationId xmlns:a16="http://schemas.microsoft.com/office/drawing/2014/main" xmlns="" id="{A44843C1-BE47-433B-BE4D-286DA03BC15F}"/>
              </a:ext>
            </a:extLst>
          </p:cNvPr>
          <p:cNvSpPr>
            <a:spLocks noGrp="1" noChangeArrowheads="1"/>
          </p:cNvSpPr>
          <p:nvPr>
            <p:ph idx="1"/>
          </p:nvPr>
        </p:nvSpPr>
        <p:spPr>
          <a:xfrm>
            <a:off x="152400" y="1219200"/>
            <a:ext cx="8689180" cy="4724400"/>
          </a:xfrm>
        </p:spPr>
        <p:txBody>
          <a:bodyPr>
            <a:normAutofit/>
          </a:bodyPr>
          <a:lstStyle/>
          <a:p>
            <a:endParaRPr lang="en-US" sz="2000" dirty="0"/>
          </a:p>
          <a:p>
            <a:r>
              <a:rPr lang="en-US" sz="1600" dirty="0">
                <a:latin typeface="Calibri" panose="020F0502020204030204" pitchFamily="34" charset="0"/>
                <a:cs typeface="Calibri" panose="020F0502020204030204" pitchFamily="34" charset="0"/>
              </a:rPr>
              <a:t>On the “Enhancements” Tab, Respondents should provide enhancement Pool hourly rates in the yellow cells for work to be completed under the Enhancement Pool. The remainder of the Tab will populate automatically based on those inputs.</a:t>
            </a:r>
            <a:endParaRPr lang="en-US" sz="1600" dirty="0">
              <a:latin typeface="Garamond" pitchFamily="18" charset="0"/>
            </a:endParaRPr>
          </a:p>
          <a:p>
            <a:pPr eaLnBrk="1" hangingPunct="1">
              <a:buNone/>
            </a:pPr>
            <a:endParaRPr lang="en-US" sz="2400" dirty="0">
              <a:latin typeface="Garamond" pitchFamily="18" charset="0"/>
            </a:endParaRPr>
          </a:p>
        </p:txBody>
      </p:sp>
      <p:pic>
        <p:nvPicPr>
          <p:cNvPr id="4" name="Picture 3" descr="IDOA-logobluecenter.gif"/>
          <p:cNvPicPr>
            <a:picLocks noChangeAspect="1"/>
          </p:cNvPicPr>
          <p:nvPr/>
        </p:nvPicPr>
        <p:blipFill>
          <a:blip r:embed="rId2" cstate="print"/>
          <a:srcRect/>
          <a:stretch>
            <a:fillRect/>
          </a:stretch>
        </p:blipFill>
        <p:spPr bwMode="auto">
          <a:xfrm>
            <a:off x="7467600" y="5367337"/>
            <a:ext cx="1300163" cy="1414463"/>
          </a:xfrm>
          <a:prstGeom prst="rect">
            <a:avLst/>
          </a:prstGeom>
          <a:noFill/>
          <a:ln w="9525">
            <a:noFill/>
            <a:miter lim="800000"/>
            <a:headEnd/>
            <a:tailEnd/>
          </a:ln>
        </p:spPr>
      </p:pic>
      <p:sp>
        <p:nvSpPr>
          <p:cNvPr id="11" name="Title 1">
            <a:extLst>
              <a:ext uri="{FF2B5EF4-FFF2-40B4-BE49-F238E27FC236}">
                <a16:creationId xmlns:a16="http://schemas.microsoft.com/office/drawing/2014/main" xmlns="" id="{FB8FBF2A-6A4D-4E81-81C5-FD7DBF113B28}"/>
              </a:ext>
            </a:extLst>
          </p:cNvPr>
          <p:cNvSpPr>
            <a:spLocks noGrp="1"/>
          </p:cNvSpPr>
          <p:nvPr>
            <p:ph type="title"/>
          </p:nvPr>
        </p:nvSpPr>
        <p:spPr>
          <a:xfrm>
            <a:off x="457200" y="274638"/>
            <a:ext cx="8229600" cy="1143000"/>
          </a:xfrm>
        </p:spPr>
        <p:txBody>
          <a:bodyPr/>
          <a:lstStyle/>
          <a:p>
            <a:r>
              <a:rPr lang="en-US" b="1" dirty="0"/>
              <a:t>Cost Proposal (Cont.)</a:t>
            </a:r>
            <a:br>
              <a:rPr lang="en-US" b="1" dirty="0"/>
            </a:br>
            <a:r>
              <a:rPr lang="en-US" sz="2400" dirty="0"/>
              <a:t>(Attachment D – Scope A, Attachment E – Scope B)</a:t>
            </a:r>
            <a:endParaRPr lang="en-US" dirty="0"/>
          </a:p>
        </p:txBody>
      </p:sp>
      <p:pic>
        <p:nvPicPr>
          <p:cNvPr id="9" name="Picture 8">
            <a:extLst>
              <a:ext uri="{FF2B5EF4-FFF2-40B4-BE49-F238E27FC236}">
                <a16:creationId xmlns:a16="http://schemas.microsoft.com/office/drawing/2014/main" xmlns="" id="{A7C9A65F-CD6D-43EA-A520-F0D1E728A881}"/>
              </a:ext>
            </a:extLst>
          </p:cNvPr>
          <p:cNvPicPr>
            <a:picLocks noChangeAspect="1"/>
          </p:cNvPicPr>
          <p:nvPr/>
        </p:nvPicPr>
        <p:blipFill>
          <a:blip r:embed="rId3"/>
          <a:stretch>
            <a:fillRect/>
          </a:stretch>
        </p:blipFill>
        <p:spPr>
          <a:xfrm>
            <a:off x="434109" y="3076967"/>
            <a:ext cx="8008446" cy="1482188"/>
          </a:xfrm>
          <a:prstGeom prst="rect">
            <a:avLst/>
          </a:prstGeom>
        </p:spPr>
      </p:pic>
      <p:sp>
        <p:nvSpPr>
          <p:cNvPr id="13" name="Rectangle 12">
            <a:extLst>
              <a:ext uri="{FF2B5EF4-FFF2-40B4-BE49-F238E27FC236}">
                <a16:creationId xmlns:a16="http://schemas.microsoft.com/office/drawing/2014/main" xmlns="" id="{FF997E48-88A9-4845-8868-655C42C5F61F}"/>
              </a:ext>
            </a:extLst>
          </p:cNvPr>
          <p:cNvSpPr/>
          <p:nvPr/>
        </p:nvSpPr>
        <p:spPr>
          <a:xfrm>
            <a:off x="304800" y="2769190"/>
            <a:ext cx="7162800" cy="307777"/>
          </a:xfrm>
          <a:prstGeom prst="rect">
            <a:avLst/>
          </a:prstGeom>
        </p:spPr>
        <p:txBody>
          <a:bodyPr wrap="square">
            <a:spAutoFit/>
          </a:bodyPr>
          <a:lstStyle/>
          <a:p>
            <a:r>
              <a:rPr lang="en-US" sz="1400" b="1" dirty="0"/>
              <a:t>Snapshot from Attachment E (Attachment D will have a different monthly hours assumption):</a:t>
            </a:r>
          </a:p>
        </p:txBody>
      </p:sp>
    </p:spTree>
    <p:extLst>
      <p:ext uri="{BB962C8B-B14F-4D97-AF65-F5344CB8AC3E}">
        <p14:creationId xmlns:p14="http://schemas.microsoft.com/office/powerpoint/2010/main" val="1892373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12" name="Rectangle 3">
            <a:extLst>
              <a:ext uri="{FF2B5EF4-FFF2-40B4-BE49-F238E27FC236}">
                <a16:creationId xmlns:a16="http://schemas.microsoft.com/office/drawing/2014/main" xmlns="" id="{A44843C1-BE47-433B-BE4D-286DA03BC15F}"/>
              </a:ext>
            </a:extLst>
          </p:cNvPr>
          <p:cNvSpPr>
            <a:spLocks noGrp="1" noChangeArrowheads="1"/>
          </p:cNvSpPr>
          <p:nvPr>
            <p:ph idx="1"/>
          </p:nvPr>
        </p:nvSpPr>
        <p:spPr>
          <a:xfrm>
            <a:off x="152400" y="1219200"/>
            <a:ext cx="8689180" cy="4724400"/>
          </a:xfrm>
        </p:spPr>
        <p:txBody>
          <a:bodyPr>
            <a:normAutofit/>
          </a:bodyPr>
          <a:lstStyle/>
          <a:p>
            <a:endParaRPr lang="en-US" sz="2000" dirty="0"/>
          </a:p>
          <a:p>
            <a:r>
              <a:rPr lang="en-US" sz="1600" dirty="0">
                <a:latin typeface="Calibri" panose="020F0502020204030204" pitchFamily="34" charset="0"/>
                <a:cs typeface="Calibri" panose="020F0502020204030204" pitchFamily="34" charset="0"/>
              </a:rPr>
              <a:t>If your company is proposing to offer both Scope A and Scope B services, please fill in the “Scope A and B Synergy Savings” Tab with an explanation of the cost savings that the State can expect to receive as a result of the synergies between the two Scope of Works. Provide anticipated cost savings and the source of the cost savings, and the duration of the savings over the course of the contract.</a:t>
            </a:r>
            <a:endParaRPr lang="en-US" sz="2400" dirty="0">
              <a:latin typeface="Garamond" pitchFamily="18" charset="0"/>
            </a:endParaRPr>
          </a:p>
        </p:txBody>
      </p:sp>
      <p:pic>
        <p:nvPicPr>
          <p:cNvPr id="4" name="Picture 3" descr="IDOA-logobluecenter.gif"/>
          <p:cNvPicPr>
            <a:picLocks noChangeAspect="1"/>
          </p:cNvPicPr>
          <p:nvPr/>
        </p:nvPicPr>
        <p:blipFill>
          <a:blip r:embed="rId2" cstate="print"/>
          <a:srcRect/>
          <a:stretch>
            <a:fillRect/>
          </a:stretch>
        </p:blipFill>
        <p:spPr bwMode="auto">
          <a:xfrm>
            <a:off x="7467600" y="5367337"/>
            <a:ext cx="1300163" cy="1414463"/>
          </a:xfrm>
          <a:prstGeom prst="rect">
            <a:avLst/>
          </a:prstGeom>
          <a:noFill/>
          <a:ln w="9525">
            <a:noFill/>
            <a:miter lim="800000"/>
            <a:headEnd/>
            <a:tailEnd/>
          </a:ln>
        </p:spPr>
      </p:pic>
      <p:sp>
        <p:nvSpPr>
          <p:cNvPr id="11" name="Title 1">
            <a:extLst>
              <a:ext uri="{FF2B5EF4-FFF2-40B4-BE49-F238E27FC236}">
                <a16:creationId xmlns:a16="http://schemas.microsoft.com/office/drawing/2014/main" xmlns="" id="{FB8FBF2A-6A4D-4E81-81C5-FD7DBF113B28}"/>
              </a:ext>
            </a:extLst>
          </p:cNvPr>
          <p:cNvSpPr>
            <a:spLocks noGrp="1"/>
          </p:cNvSpPr>
          <p:nvPr>
            <p:ph type="title"/>
          </p:nvPr>
        </p:nvSpPr>
        <p:spPr>
          <a:xfrm>
            <a:off x="457200" y="274638"/>
            <a:ext cx="8229600" cy="1143000"/>
          </a:xfrm>
        </p:spPr>
        <p:txBody>
          <a:bodyPr/>
          <a:lstStyle/>
          <a:p>
            <a:r>
              <a:rPr lang="en-US" b="1" dirty="0"/>
              <a:t>Cost Proposal (Cont.)</a:t>
            </a:r>
            <a:br>
              <a:rPr lang="en-US" b="1" dirty="0"/>
            </a:br>
            <a:r>
              <a:rPr lang="en-US" sz="2400" dirty="0"/>
              <a:t>(Attachment D – Scope A, Attachment E – Scope B)</a:t>
            </a:r>
            <a:endParaRPr lang="en-US" dirty="0"/>
          </a:p>
        </p:txBody>
      </p:sp>
      <p:pic>
        <p:nvPicPr>
          <p:cNvPr id="2" name="Picture 1">
            <a:extLst>
              <a:ext uri="{FF2B5EF4-FFF2-40B4-BE49-F238E27FC236}">
                <a16:creationId xmlns:a16="http://schemas.microsoft.com/office/drawing/2014/main" xmlns="" id="{4EF932C3-E210-4B7B-A752-23FE07C6E0B8}"/>
              </a:ext>
            </a:extLst>
          </p:cNvPr>
          <p:cNvPicPr>
            <a:picLocks noChangeAspect="1"/>
          </p:cNvPicPr>
          <p:nvPr/>
        </p:nvPicPr>
        <p:blipFill>
          <a:blip r:embed="rId3"/>
          <a:stretch>
            <a:fillRect/>
          </a:stretch>
        </p:blipFill>
        <p:spPr>
          <a:xfrm>
            <a:off x="127000" y="3014459"/>
            <a:ext cx="8890000" cy="1133881"/>
          </a:xfrm>
          <a:prstGeom prst="rect">
            <a:avLst/>
          </a:prstGeom>
        </p:spPr>
      </p:pic>
    </p:spTree>
    <p:extLst>
      <p:ext uri="{BB962C8B-B14F-4D97-AF65-F5344CB8AC3E}">
        <p14:creationId xmlns:p14="http://schemas.microsoft.com/office/powerpoint/2010/main" val="12474655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t>Proposal Preparation</a:t>
            </a:r>
          </a:p>
        </p:txBody>
      </p:sp>
      <p:sp>
        <p:nvSpPr>
          <p:cNvPr id="7" name="Rectangle 3"/>
          <p:cNvSpPr>
            <a:spLocks noGrp="1" noChangeArrowheads="1"/>
          </p:cNvSpPr>
          <p:nvPr>
            <p:ph idx="1"/>
          </p:nvPr>
        </p:nvSpPr>
        <p:spPr>
          <a:xfrm>
            <a:off x="618565" y="1330233"/>
            <a:ext cx="8077200" cy="4003768"/>
          </a:xfrm>
        </p:spPr>
        <p:txBody>
          <a:bodyPr>
            <a:normAutofit/>
          </a:bodyPr>
          <a:lstStyle/>
          <a:p>
            <a:pPr eaLnBrk="1" hangingPunct="1"/>
            <a:r>
              <a:rPr lang="en-US" sz="2800" dirty="0">
                <a:latin typeface="+mj-lt"/>
              </a:rPr>
              <a:t>When submitting your response, please create a separate electronic folder for each component to which you are responding.  This folder should contain all of the pertinent files for only that component, i.e., MWBE forms, Transmittal Letter, Business Proposal, etc.  Your proposal may be deemed as non-responsive if these instructions are not followed.</a:t>
            </a:r>
            <a:endParaRPr lang="en-US" sz="2400" dirty="0">
              <a:latin typeface="+mj-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Rectangle 2"/>
          <p:cNvSpPr>
            <a:spLocks noGrp="1" noChangeArrowheads="1"/>
          </p:cNvSpPr>
          <p:nvPr>
            <p:ph type="title"/>
          </p:nvPr>
        </p:nvSpPr>
        <p:spPr/>
        <p:txBody>
          <a:bodyPr/>
          <a:lstStyle/>
          <a:p>
            <a:pPr eaLnBrk="1" hangingPunct="1"/>
            <a:r>
              <a:rPr lang="en-US" b="1" dirty="0"/>
              <a:t>Agenda</a:t>
            </a:r>
          </a:p>
        </p:txBody>
      </p:sp>
      <p:sp>
        <p:nvSpPr>
          <p:cNvPr id="7" name="Rectangle 3"/>
          <p:cNvSpPr>
            <a:spLocks noGrp="1" noChangeArrowheads="1"/>
          </p:cNvSpPr>
          <p:nvPr>
            <p:ph idx="1"/>
          </p:nvPr>
        </p:nvSpPr>
        <p:spPr>
          <a:xfrm>
            <a:off x="381000" y="1447656"/>
            <a:ext cx="8305800" cy="4525963"/>
          </a:xfrm>
        </p:spPr>
        <p:txBody>
          <a:bodyPr/>
          <a:lstStyle/>
          <a:p>
            <a:pPr eaLnBrk="1" hangingPunct="1"/>
            <a:r>
              <a:rPr lang="en-US" sz="2800" dirty="0">
                <a:latin typeface="+mj-lt"/>
              </a:rPr>
              <a:t>General Information</a:t>
            </a:r>
          </a:p>
          <a:p>
            <a:pPr eaLnBrk="1" hangingPunct="1"/>
            <a:r>
              <a:rPr lang="en-US" sz="2800" dirty="0">
                <a:latin typeface="+mj-lt"/>
              </a:rPr>
              <a:t>Purpose of RFP</a:t>
            </a:r>
          </a:p>
          <a:p>
            <a:pPr eaLnBrk="1" hangingPunct="1"/>
            <a:r>
              <a:rPr lang="en-US" sz="2800" dirty="0">
                <a:latin typeface="+mj-lt"/>
              </a:rPr>
              <a:t>Key Dates</a:t>
            </a:r>
          </a:p>
          <a:p>
            <a:pPr eaLnBrk="1" hangingPunct="1"/>
            <a:r>
              <a:rPr lang="en-US" sz="2800" dirty="0">
                <a:latin typeface="+mj-lt"/>
              </a:rPr>
              <a:t>Scope of Work</a:t>
            </a:r>
          </a:p>
          <a:p>
            <a:pPr eaLnBrk="1" hangingPunct="1"/>
            <a:r>
              <a:rPr lang="en-US" sz="2800" dirty="0">
                <a:latin typeface="+mj-lt"/>
              </a:rPr>
              <a:t>Proposal Preparation &amp; Evaluation</a:t>
            </a:r>
          </a:p>
          <a:p>
            <a:pPr eaLnBrk="1" hangingPunct="1"/>
            <a:r>
              <a:rPr lang="en-US" sz="2800" dirty="0">
                <a:latin typeface="+mj-lt"/>
              </a:rPr>
              <a:t>Minority and Women’s Business Enterprises (M/WBE)</a:t>
            </a:r>
          </a:p>
          <a:p>
            <a:pPr eaLnBrk="1" hangingPunct="1"/>
            <a:r>
              <a:rPr lang="en-US" sz="2800" dirty="0">
                <a:latin typeface="+mj-lt"/>
              </a:rPr>
              <a:t>Question and Answer Session</a:t>
            </a:r>
          </a:p>
          <a:p>
            <a:pPr eaLnBrk="1" hangingPunct="1">
              <a:buFontTx/>
              <a:buNone/>
            </a:pPr>
            <a:endParaRPr lang="en-US" sz="2800" dirty="0">
              <a:latin typeface="+mj-lt"/>
            </a:endParaRPr>
          </a:p>
        </p:txBody>
      </p:sp>
      <p:sp>
        <p:nvSpPr>
          <p:cNvPr id="8" name="TextBox 7">
            <a:extLst>
              <a:ext uri="{FF2B5EF4-FFF2-40B4-BE49-F238E27FC236}">
                <a16:creationId xmlns:a16="http://schemas.microsoft.com/office/drawing/2014/main" xmlns="" id="{1BF117CF-5A5A-4A80-BD84-427869581CA7}"/>
              </a:ext>
            </a:extLst>
          </p:cNvPr>
          <p:cNvSpPr txBox="1"/>
          <p:nvPr/>
        </p:nvSpPr>
        <p:spPr>
          <a:xfrm>
            <a:off x="25146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Tree>
    <p:extLst>
      <p:ext uri="{BB962C8B-B14F-4D97-AF65-F5344CB8AC3E}">
        <p14:creationId xmlns:p14="http://schemas.microsoft.com/office/powerpoint/2010/main" val="4475046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t>Proposal Preparation</a:t>
            </a:r>
          </a:p>
        </p:txBody>
      </p:sp>
      <p:sp>
        <p:nvSpPr>
          <p:cNvPr id="7" name="Rectangle 3"/>
          <p:cNvSpPr>
            <a:spLocks noGrp="1" noChangeArrowheads="1"/>
          </p:cNvSpPr>
          <p:nvPr>
            <p:ph idx="1"/>
          </p:nvPr>
        </p:nvSpPr>
        <p:spPr>
          <a:xfrm>
            <a:off x="457200" y="1600199"/>
            <a:ext cx="8229600" cy="4114801"/>
          </a:xfrm>
        </p:spPr>
        <p:txBody>
          <a:bodyPr>
            <a:normAutofit/>
          </a:bodyPr>
          <a:lstStyle/>
          <a:p>
            <a:pPr eaLnBrk="1" hangingPunct="1">
              <a:spcAft>
                <a:spcPts val="1800"/>
              </a:spcAft>
            </a:pPr>
            <a:r>
              <a:rPr lang="en-US" sz="2800" dirty="0">
                <a:latin typeface="+mj-lt"/>
              </a:rPr>
              <a:t>Attachment D and E (Cost Proposal) must be returned in the original </a:t>
            </a:r>
            <a:r>
              <a:rPr lang="en-US" sz="2800" b="1" u="sng" dirty="0">
                <a:latin typeface="+mj-lt"/>
              </a:rPr>
              <a:t>Excel</a:t>
            </a:r>
            <a:r>
              <a:rPr lang="en-US" sz="2800" dirty="0">
                <a:latin typeface="+mj-lt"/>
              </a:rPr>
              <a:t> format (No PDFs)</a:t>
            </a:r>
          </a:p>
          <a:p>
            <a:pPr eaLnBrk="1" hangingPunct="1">
              <a:spcAft>
                <a:spcPts val="1800"/>
              </a:spcAft>
            </a:pPr>
            <a:r>
              <a:rPr lang="en-US" sz="2800" dirty="0">
                <a:latin typeface="+mj-lt"/>
              </a:rPr>
              <a:t>Use the templates provided for all responses</a:t>
            </a:r>
          </a:p>
          <a:p>
            <a:pPr eaLnBrk="1" hangingPunct="1">
              <a:spcAft>
                <a:spcPts val="1800"/>
              </a:spcAft>
            </a:pPr>
            <a:r>
              <a:rPr lang="en-US" sz="2800" dirty="0">
                <a:latin typeface="+mj-lt"/>
              </a:rPr>
              <a:t>Do not alter any templates</a:t>
            </a:r>
          </a:p>
          <a:p>
            <a:pPr eaLnBrk="1" hangingPunct="1">
              <a:spcAft>
                <a:spcPts val="1800"/>
              </a:spcAft>
            </a:pPr>
            <a:r>
              <a:rPr lang="en-US" sz="2800" dirty="0">
                <a:latin typeface="+mj-lt"/>
              </a:rPr>
              <a:t>Submit all questions via email using the Q&amp;A Template (Attachment I) </a:t>
            </a:r>
            <a:r>
              <a:rPr lang="en-US" sz="2800" dirty="0">
                <a:latin typeface="Garamond" pitchFamily="18" charset="0"/>
              </a:rPr>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a:t>
            </a:r>
            <a:r>
              <a:rPr lang="en-US" sz="2000" b="1" i="1" dirty="0">
                <a:solidFill>
                  <a:srgbClr val="FFC000"/>
                </a:solidFill>
                <a:effectLst>
                  <a:innerShdw blurRad="330200">
                    <a:schemeClr val="tx2">
                      <a:alpha val="55000"/>
                    </a:schemeClr>
                  </a:innerShdw>
                </a:effectLst>
                <a:latin typeface="+mj-lt"/>
              </a:rPr>
              <a:t> </a:t>
            </a:r>
            <a:r>
              <a:rPr lang="en-US" sz="2000" b="1" i="1" dirty="0">
                <a:solidFill>
                  <a:srgbClr val="0000FF"/>
                </a:solidFill>
                <a:effectLst>
                  <a:innerShdw blurRad="330200">
                    <a:schemeClr val="tx2">
                      <a:alpha val="55000"/>
                    </a:schemeClr>
                  </a:innerShdw>
                </a:effectLst>
                <a:latin typeface="+mj-lt"/>
              </a:rPr>
              <a:t>Department of Administration</a:t>
            </a:r>
          </a:p>
        </p:txBody>
      </p:sp>
      <p:sp>
        <p:nvSpPr>
          <p:cNvPr id="6" name="Rectangle 2"/>
          <p:cNvSpPr>
            <a:spLocks noGrp="1" noChangeArrowheads="1"/>
          </p:cNvSpPr>
          <p:nvPr>
            <p:ph type="title"/>
          </p:nvPr>
        </p:nvSpPr>
        <p:spPr>
          <a:xfrm>
            <a:off x="457200" y="44949"/>
            <a:ext cx="8229600" cy="945651"/>
          </a:xfrm>
        </p:spPr>
        <p:txBody>
          <a:bodyPr/>
          <a:lstStyle/>
          <a:p>
            <a:pPr eaLnBrk="1" hangingPunct="1"/>
            <a:r>
              <a:rPr lang="en-US" b="1" dirty="0"/>
              <a:t>Evaluation Criteria</a:t>
            </a:r>
          </a:p>
        </p:txBody>
      </p:sp>
      <p:graphicFrame>
        <p:nvGraphicFramePr>
          <p:cNvPr id="7" name="Table 6"/>
          <p:cNvGraphicFramePr>
            <a:graphicFrameLocks noGrp="1"/>
          </p:cNvGraphicFramePr>
          <p:nvPr>
            <p:extLst>
              <p:ext uri="{D42A27DB-BD31-4B8C-83A1-F6EECF244321}">
                <p14:modId xmlns:p14="http://schemas.microsoft.com/office/powerpoint/2010/main" val="1835151219"/>
              </p:ext>
            </p:extLst>
          </p:nvPr>
        </p:nvGraphicFramePr>
        <p:xfrm>
          <a:off x="381000" y="1579844"/>
          <a:ext cx="8305800" cy="3058693"/>
        </p:xfrm>
        <a:graphic>
          <a:graphicData uri="http://schemas.openxmlformats.org/drawingml/2006/table">
            <a:tbl>
              <a:tblPr/>
              <a:tblGrid>
                <a:gridCol w="4299722">
                  <a:extLst>
                    <a:ext uri="{9D8B030D-6E8A-4147-A177-3AD203B41FA5}">
                      <a16:colId xmlns:a16="http://schemas.microsoft.com/office/drawing/2014/main" xmlns="" val="20000"/>
                    </a:ext>
                  </a:extLst>
                </a:gridCol>
                <a:gridCol w="4006078">
                  <a:extLst>
                    <a:ext uri="{9D8B030D-6E8A-4147-A177-3AD203B41FA5}">
                      <a16:colId xmlns:a16="http://schemas.microsoft.com/office/drawing/2014/main" xmlns="" val="20001"/>
                    </a:ext>
                  </a:extLst>
                </a:gridCol>
              </a:tblGrid>
              <a:tr h="299782">
                <a:tc>
                  <a:txBody>
                    <a:bodyPr/>
                    <a:lstStyle/>
                    <a:p>
                      <a:pPr marL="0" marR="0" algn="ctr">
                        <a:spcBef>
                          <a:spcPts val="0"/>
                        </a:spcBef>
                        <a:spcAft>
                          <a:spcPts val="0"/>
                        </a:spcAft>
                      </a:pPr>
                      <a:r>
                        <a:rPr lang="en-US" sz="1400" b="1" dirty="0">
                          <a:latin typeface="+mj-lt"/>
                          <a:ea typeface="Times New Roman"/>
                          <a:cs typeface="Calibri"/>
                        </a:rPr>
                        <a:t>Criteria</a:t>
                      </a:r>
                      <a:endParaRPr lang="en-US" sz="14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400" b="1" dirty="0">
                          <a:latin typeface="+mj-lt"/>
                          <a:ea typeface="Times New Roman"/>
                          <a:cs typeface="Calibri"/>
                        </a:rPr>
                        <a:t>Points</a:t>
                      </a:r>
                      <a:endParaRPr lang="en-US" sz="1400" b="1" dirty="0">
                        <a:latin typeface="+mj-lt"/>
                        <a:ea typeface="Times New Roman"/>
                        <a:cs typeface="Times New Roman"/>
                      </a:endParaRPr>
                    </a:p>
                  </a:txBody>
                  <a:tcPr marL="44824" marR="44824" marT="44824" marB="4482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0000"/>
                  </a:ext>
                </a:extLst>
              </a:tr>
              <a:tr h="299780">
                <a:tc>
                  <a:txBody>
                    <a:bodyPr/>
                    <a:lstStyle/>
                    <a:p>
                      <a:pPr marL="342900" marR="0" lvl="0" indent="-342900">
                        <a:spcBef>
                          <a:spcPts val="0"/>
                        </a:spcBef>
                        <a:spcAft>
                          <a:spcPts val="0"/>
                        </a:spcAft>
                        <a:buFont typeface="+mj-lt"/>
                        <a:buAutoNum type="arabicPeriod"/>
                      </a:pPr>
                      <a:r>
                        <a:rPr lang="en-US" sz="1400" b="0" spc="-10" dirty="0">
                          <a:solidFill>
                            <a:schemeClr val="bg1"/>
                          </a:solidFill>
                          <a:latin typeface="+mj-lt"/>
                          <a:ea typeface="Times New Roman"/>
                          <a:cs typeface="Calibri"/>
                        </a:rPr>
                        <a:t>Adherence to Mandatory Requirements</a:t>
                      </a:r>
                      <a:endParaRPr lang="en-US" sz="1400" b="0" dirty="0">
                        <a:solidFill>
                          <a:schemeClr val="bg1"/>
                        </a:solidFill>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marL="0" marR="0" algn="ctr">
                        <a:spcBef>
                          <a:spcPts val="0"/>
                        </a:spcBef>
                        <a:spcAft>
                          <a:spcPts val="0"/>
                        </a:spcAft>
                      </a:pPr>
                      <a:r>
                        <a:rPr lang="en-US" sz="1400" b="0" dirty="0">
                          <a:solidFill>
                            <a:schemeClr val="bg1"/>
                          </a:solidFill>
                          <a:latin typeface="+mj-lt"/>
                          <a:ea typeface="Times New Roman"/>
                          <a:cs typeface="Calibri"/>
                        </a:rPr>
                        <a:t>Pass/Fail</a:t>
                      </a:r>
                      <a:endParaRPr lang="en-US" sz="1400" b="0" dirty="0">
                        <a:solidFill>
                          <a:schemeClr val="bg1"/>
                        </a:solidFill>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xmlns="" val="10001"/>
                  </a:ext>
                </a:extLst>
              </a:tr>
              <a:tr h="500949">
                <a:tc>
                  <a:txBody>
                    <a:bodyPr/>
                    <a:lstStyle/>
                    <a:p>
                      <a:pPr marL="342900" marR="0" lvl="0" indent="-342900">
                        <a:spcBef>
                          <a:spcPts val="0"/>
                        </a:spcBef>
                        <a:spcAft>
                          <a:spcPts val="0"/>
                        </a:spcAft>
                        <a:buFont typeface="+mj-lt"/>
                        <a:buAutoNum type="arabicPeriod" startAt="2"/>
                      </a:pPr>
                      <a:r>
                        <a:rPr lang="en-US" sz="1400" b="0" dirty="0">
                          <a:latin typeface="+mj-lt"/>
                          <a:ea typeface="Times New Roman"/>
                          <a:cs typeface="Calibri"/>
                        </a:rPr>
                        <a:t>Management Assessment/Quality (Business and Technical Proposal)</a:t>
                      </a:r>
                      <a:endParaRPr lang="en-US" sz="1400" b="0"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400" b="0" kern="1200" dirty="0">
                          <a:solidFill>
                            <a:schemeClr val="tx1"/>
                          </a:solidFill>
                          <a:latin typeface="+mj-lt"/>
                          <a:ea typeface="Times New Roman"/>
                          <a:cs typeface="Calibri"/>
                        </a:rPr>
                        <a:t>60 points</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xmlns="" val="10002"/>
                  </a:ext>
                </a:extLst>
              </a:tr>
              <a:tr h="463771">
                <a:tc>
                  <a:txBody>
                    <a:bodyPr/>
                    <a:lstStyle/>
                    <a:p>
                      <a:pPr marL="342900" marR="0" lvl="0" indent="-342900">
                        <a:spcBef>
                          <a:spcPts val="0"/>
                        </a:spcBef>
                        <a:spcAft>
                          <a:spcPts val="0"/>
                        </a:spcAft>
                        <a:buFont typeface="+mj-lt"/>
                        <a:buAutoNum type="arabicPeriod" startAt="3"/>
                      </a:pPr>
                      <a:r>
                        <a:rPr lang="en-US" sz="1400" b="0" dirty="0">
                          <a:latin typeface="+mj-lt"/>
                          <a:ea typeface="Times New Roman"/>
                          <a:cs typeface="Calibri"/>
                        </a:rPr>
                        <a:t>Cost (Cost Proposal)</a:t>
                      </a:r>
                      <a:endParaRPr lang="en-US" sz="1400" b="0"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400" b="0" kern="1200" baseline="0" dirty="0">
                          <a:solidFill>
                            <a:schemeClr val="tx1"/>
                          </a:solidFill>
                          <a:latin typeface="+mj-lt"/>
                          <a:ea typeface="Times New Roman"/>
                          <a:cs typeface="Calibri"/>
                        </a:rPr>
                        <a:t>30 points</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xmlns="" val="10003"/>
                  </a:ext>
                </a:extLst>
              </a:tr>
              <a:tr h="500949">
                <a:tc>
                  <a:txBody>
                    <a:bodyPr/>
                    <a:lstStyle/>
                    <a:p>
                      <a:pPr marL="342900" marR="0" lvl="0" indent="-342900">
                        <a:spcBef>
                          <a:spcPts val="0"/>
                        </a:spcBef>
                        <a:spcAft>
                          <a:spcPts val="0"/>
                        </a:spcAft>
                        <a:buFont typeface="+mj-lt"/>
                        <a:buAutoNum type="arabicPeriod" startAt="6"/>
                      </a:pPr>
                      <a:r>
                        <a:rPr lang="en-US" sz="1400" b="0" dirty="0">
                          <a:latin typeface="+mj-lt"/>
                          <a:ea typeface="Times New Roman"/>
                          <a:cs typeface="Calibri"/>
                        </a:rPr>
                        <a:t>Minority Business Enterprise Subcontractor Commitment</a:t>
                      </a:r>
                      <a:endParaRPr lang="en-US" sz="1400" b="0"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40000"/>
                        <a:lumOff val="60000"/>
                      </a:schemeClr>
                    </a:solidFill>
                  </a:tcPr>
                </a:tc>
                <a:tc>
                  <a:txBody>
                    <a:bodyPr/>
                    <a:lstStyle/>
                    <a:p>
                      <a:pPr marL="0" marR="0" algn="ctr">
                        <a:spcBef>
                          <a:spcPts val="0"/>
                        </a:spcBef>
                        <a:spcAft>
                          <a:spcPts val="0"/>
                        </a:spcAft>
                      </a:pPr>
                      <a:r>
                        <a:rPr lang="en-US" sz="1400" b="0" dirty="0">
                          <a:solidFill>
                            <a:schemeClr val="tx1"/>
                          </a:solidFill>
                          <a:latin typeface="+mj-lt"/>
                          <a:ea typeface="Times New Roman"/>
                          <a:cs typeface="Calibri"/>
                        </a:rPr>
                        <a:t>5 points</a:t>
                      </a:r>
                    </a:p>
                    <a:p>
                      <a:pPr marL="0" marR="0" algn="ctr">
                        <a:spcBef>
                          <a:spcPts val="0"/>
                        </a:spcBef>
                        <a:spcAft>
                          <a:spcPts val="0"/>
                        </a:spcAft>
                      </a:pPr>
                      <a:r>
                        <a:rPr lang="en-US" sz="1400" b="0" dirty="0">
                          <a:solidFill>
                            <a:schemeClr val="tx1"/>
                          </a:solidFill>
                          <a:latin typeface="+mj-lt"/>
                          <a:ea typeface="Times New Roman"/>
                          <a:cs typeface="Calibri"/>
                        </a:rPr>
                        <a:t>(1 bonus point is available, see Section 3.2.6) </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xmlns="" val="10006"/>
                  </a:ext>
                </a:extLst>
              </a:tr>
              <a:tr h="500949">
                <a:tc>
                  <a:txBody>
                    <a:bodyPr/>
                    <a:lstStyle/>
                    <a:p>
                      <a:pPr marL="342900" marR="0" lvl="0" indent="-342900">
                        <a:spcBef>
                          <a:spcPts val="0"/>
                        </a:spcBef>
                        <a:spcAft>
                          <a:spcPts val="0"/>
                        </a:spcAft>
                        <a:buFont typeface="+mj-lt"/>
                        <a:buAutoNum type="arabicPeriod" startAt="7"/>
                      </a:pPr>
                      <a:r>
                        <a:rPr lang="en-US" sz="1400" b="0" dirty="0">
                          <a:latin typeface="+mj-lt"/>
                          <a:ea typeface="Times New Roman"/>
                          <a:cs typeface="Calibri"/>
                        </a:rPr>
                        <a:t>Women Business Enterprise Subcontractor Commitment</a:t>
                      </a:r>
                      <a:endParaRPr lang="en-US" sz="1400" b="0"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40000"/>
                        <a:lumOff val="60000"/>
                      </a:schemeClr>
                    </a:solidFill>
                  </a:tcPr>
                </a:tc>
                <a:tc>
                  <a:txBody>
                    <a:bodyPr/>
                    <a:lstStyle/>
                    <a:p>
                      <a:pPr marL="0" marR="0" algn="ctr">
                        <a:spcBef>
                          <a:spcPts val="0"/>
                        </a:spcBef>
                        <a:spcAft>
                          <a:spcPts val="0"/>
                        </a:spcAft>
                      </a:pPr>
                      <a:r>
                        <a:rPr lang="en-US" sz="1400" b="0" dirty="0">
                          <a:solidFill>
                            <a:schemeClr val="tx1"/>
                          </a:solidFill>
                          <a:latin typeface="+mj-lt"/>
                          <a:ea typeface="Times New Roman"/>
                          <a:cs typeface="Calibri"/>
                        </a:rPr>
                        <a:t>5 points</a:t>
                      </a:r>
                    </a:p>
                    <a:p>
                      <a:pPr marL="0" marR="0" algn="ctr">
                        <a:spcBef>
                          <a:spcPts val="0"/>
                        </a:spcBef>
                        <a:spcAft>
                          <a:spcPts val="0"/>
                        </a:spcAft>
                      </a:pPr>
                      <a:r>
                        <a:rPr lang="en-US" sz="1400" b="0" dirty="0">
                          <a:solidFill>
                            <a:schemeClr val="tx1"/>
                          </a:solidFill>
                          <a:latin typeface="+mj-lt"/>
                          <a:ea typeface="Times New Roman"/>
                          <a:cs typeface="Calibri"/>
                        </a:rPr>
                        <a:t> (1 bonus point is available, see Section 3.2.6)</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xmlns="" val="10007"/>
                  </a:ext>
                </a:extLst>
              </a:tr>
              <a:tr h="439802">
                <a:tc>
                  <a:txBody>
                    <a:bodyPr/>
                    <a:lstStyle/>
                    <a:p>
                      <a:pPr marL="0" marR="0">
                        <a:spcBef>
                          <a:spcPts val="0"/>
                        </a:spcBef>
                        <a:spcAft>
                          <a:spcPts val="0"/>
                        </a:spcAft>
                      </a:pPr>
                      <a:r>
                        <a:rPr lang="en-US" sz="1400" b="0" dirty="0">
                          <a:latin typeface="+mj-lt"/>
                          <a:ea typeface="Times New Roman"/>
                          <a:cs typeface="Calibri"/>
                        </a:rPr>
                        <a:t>Total</a:t>
                      </a:r>
                      <a:endParaRPr lang="en-US" sz="1400" b="0"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c>
                  <a:txBody>
                    <a:bodyPr/>
                    <a:lstStyle/>
                    <a:p>
                      <a:pPr marL="0" marR="0" algn="ctr">
                        <a:spcBef>
                          <a:spcPts val="0"/>
                        </a:spcBef>
                        <a:spcAft>
                          <a:spcPts val="0"/>
                        </a:spcAft>
                      </a:pPr>
                      <a:r>
                        <a:rPr lang="en-US" sz="1400" b="0" dirty="0">
                          <a:solidFill>
                            <a:schemeClr val="tx1"/>
                          </a:solidFill>
                          <a:latin typeface="+mj-lt"/>
                          <a:ea typeface="Times New Roman"/>
                          <a:cs typeface="Calibri"/>
                        </a:rPr>
                        <a:t>100 (102 if bonus awarded)</a:t>
                      </a:r>
                      <a:endParaRPr lang="en-US" sz="1400" b="0" dirty="0">
                        <a:solidFill>
                          <a:schemeClr val="tx1"/>
                        </a:solidFill>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extLst>
                  <a:ext uri="{0D108BD9-81ED-4DB2-BD59-A6C34878D82A}">
                    <a16:rowId xmlns:a16="http://schemas.microsoft.com/office/drawing/2014/main" xmlns="" val="10009"/>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cs typeface="+mn-cs"/>
              </a:rPr>
              <a:t>Indiana Department of Administration</a:t>
            </a:r>
          </a:p>
        </p:txBody>
      </p:sp>
      <p:sp>
        <p:nvSpPr>
          <p:cNvPr id="6" name="Rectangle 2"/>
          <p:cNvSpPr>
            <a:spLocks noGrp="1" noChangeArrowheads="1"/>
          </p:cNvSpPr>
          <p:nvPr>
            <p:ph type="title"/>
          </p:nvPr>
        </p:nvSpPr>
        <p:spPr/>
        <p:txBody>
          <a:bodyPr>
            <a:noAutofit/>
          </a:bodyPr>
          <a:lstStyle/>
          <a:p>
            <a:pPr eaLnBrk="1" hangingPunct="1"/>
            <a:r>
              <a:rPr lang="en-US" sz="4000" b="1" dirty="0"/>
              <a:t>Minority and Women’s Business Enterprises</a:t>
            </a:r>
          </a:p>
        </p:txBody>
      </p:sp>
      <p:sp>
        <p:nvSpPr>
          <p:cNvPr id="7" name="Rectangle 3"/>
          <p:cNvSpPr>
            <a:spLocks noGrp="1" noChangeArrowheads="1"/>
          </p:cNvSpPr>
          <p:nvPr>
            <p:ph idx="1"/>
          </p:nvPr>
        </p:nvSpPr>
        <p:spPr>
          <a:xfrm>
            <a:off x="457200" y="1600201"/>
            <a:ext cx="8229600" cy="3276600"/>
          </a:xfrm>
        </p:spPr>
        <p:txBody>
          <a:bodyPr/>
          <a:lstStyle/>
          <a:p>
            <a:pPr eaLnBrk="1" hangingPunct="1"/>
            <a:r>
              <a:rPr lang="en-US" sz="2800" dirty="0">
                <a:latin typeface="+mj-lt"/>
              </a:rPr>
              <a:t>Complete Attachment A, MWBE Form</a:t>
            </a:r>
          </a:p>
          <a:p>
            <a:pPr lvl="1"/>
            <a:r>
              <a:rPr lang="en-US" sz="2000" dirty="0">
                <a:latin typeface="+mj-lt"/>
              </a:rPr>
              <a:t>Include sub-contractor letters of commitment</a:t>
            </a:r>
          </a:p>
          <a:p>
            <a:pPr eaLnBrk="1" hangingPunct="1">
              <a:buFontTx/>
              <a:buNone/>
            </a:pPr>
            <a:endParaRPr lang="en-US" sz="2000" dirty="0">
              <a:latin typeface="+mj-lt"/>
            </a:endParaRPr>
          </a:p>
          <a:p>
            <a:pPr eaLnBrk="1" hangingPunct="1"/>
            <a:r>
              <a:rPr lang="en-US" sz="2800" dirty="0">
                <a:latin typeface="+mj-lt"/>
              </a:rPr>
              <a:t>Goals for Proposal</a:t>
            </a:r>
          </a:p>
          <a:p>
            <a:pPr lvl="1"/>
            <a:r>
              <a:rPr lang="en-US" sz="2800" dirty="0">
                <a:latin typeface="+mj-lt"/>
              </a:rPr>
              <a:t>	</a:t>
            </a:r>
            <a:r>
              <a:rPr lang="en-US" sz="2000" dirty="0">
                <a:latin typeface="+mj-lt"/>
              </a:rPr>
              <a:t>8% Minority Business Enterprise</a:t>
            </a:r>
          </a:p>
          <a:p>
            <a:pPr lvl="1"/>
            <a:r>
              <a:rPr lang="en-US" sz="2000" dirty="0">
                <a:latin typeface="+mj-lt"/>
              </a:rPr>
              <a:t>	8% Women Business Enterprise</a:t>
            </a:r>
          </a:p>
          <a:p>
            <a:pPr lvl="1" eaLnBrk="1" hangingPunct="1"/>
            <a:endParaRPr lang="en-US" sz="2000" dirty="0"/>
          </a:p>
          <a:p>
            <a:pPr lvl="1" eaLnBrk="1" hangingPunct="1"/>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pic>
        <p:nvPicPr>
          <p:cNvPr id="4" name="Picture 3" descr="IDOA-logobluecenter.gif"/>
          <p:cNvPicPr>
            <a:picLocks noChangeAspect="1"/>
          </p:cNvPicPr>
          <p:nvPr/>
        </p:nvPicPr>
        <p:blipFill>
          <a:blip r:embed="rId2" cstate="print"/>
          <a:srcRect/>
          <a:stretch>
            <a:fillRect/>
          </a:stretch>
        </p:blipFill>
        <p:spPr bwMode="auto">
          <a:xfrm>
            <a:off x="7391400" y="5372100"/>
            <a:ext cx="1300163" cy="1414463"/>
          </a:xfrm>
          <a:prstGeom prst="rect">
            <a:avLst/>
          </a:prstGeom>
          <a:noFill/>
          <a:ln w="9525">
            <a:noFill/>
            <a:miter lim="800000"/>
            <a:headEnd/>
            <a:tailEnd/>
          </a:ln>
        </p:spPr>
      </p:pic>
      <p:pic>
        <p:nvPicPr>
          <p:cNvPr id="6" name="Picture 5">
            <a:extLst>
              <a:ext uri="{FF2B5EF4-FFF2-40B4-BE49-F238E27FC236}">
                <a16:creationId xmlns:a16="http://schemas.microsoft.com/office/drawing/2014/main" xmlns="" id="{CFC0BDCB-69E7-4146-8846-726E5A0D0457}"/>
              </a:ext>
            </a:extLst>
          </p:cNvPr>
          <p:cNvPicPr>
            <a:picLocks noChangeAspect="1"/>
          </p:cNvPicPr>
          <p:nvPr/>
        </p:nvPicPr>
        <p:blipFill>
          <a:blip r:embed="rId3"/>
          <a:stretch>
            <a:fillRect/>
          </a:stretch>
        </p:blipFill>
        <p:spPr>
          <a:xfrm>
            <a:off x="2429164" y="152400"/>
            <a:ext cx="4432770" cy="5791200"/>
          </a:xfrm>
          <a:prstGeom prst="rect">
            <a:avLst/>
          </a:prstGeom>
          <a:ln>
            <a:solidFill>
              <a:schemeClr val="tx1">
                <a:lumMod val="50000"/>
                <a:lumOff val="50000"/>
              </a:schemeClr>
            </a:solidFill>
          </a:ln>
          <a:effectLst>
            <a:outerShdw blurRad="50800" dist="38100" dir="2700000" algn="tl" rotWithShape="0">
              <a:prstClr val="black">
                <a:alpha val="40000"/>
              </a:prstClr>
            </a:outerShdw>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2"/>
          <p:cNvSpPr>
            <a:spLocks noGrp="1" noChangeArrowheads="1"/>
          </p:cNvSpPr>
          <p:nvPr>
            <p:ph type="title"/>
          </p:nvPr>
        </p:nvSpPr>
        <p:spPr/>
        <p:txBody>
          <a:bodyPr>
            <a:normAutofit fontScale="90000"/>
          </a:bodyPr>
          <a:lstStyle/>
          <a:p>
            <a:pPr eaLnBrk="1" hangingPunct="1"/>
            <a:r>
              <a:rPr lang="en-US" sz="4000" b="1" dirty="0"/>
              <a:t>Minority and Women’s Business Enterprises</a:t>
            </a:r>
          </a:p>
        </p:txBody>
      </p:sp>
      <p:sp>
        <p:nvSpPr>
          <p:cNvPr id="7" name="Rectangle 3"/>
          <p:cNvSpPr>
            <a:spLocks noGrp="1" noChangeArrowheads="1"/>
          </p:cNvSpPr>
          <p:nvPr>
            <p:ph idx="1"/>
          </p:nvPr>
        </p:nvSpPr>
        <p:spPr/>
        <p:txBody>
          <a:bodyPr>
            <a:normAutofit/>
          </a:bodyPr>
          <a:lstStyle/>
          <a:p>
            <a:pPr marL="0" indent="0">
              <a:buFontTx/>
              <a:buNone/>
              <a:defRPr/>
            </a:pPr>
            <a:r>
              <a:rPr lang="en-US" sz="1800" b="1" dirty="0">
                <a:latin typeface="+mj-lt"/>
              </a:rPr>
              <a:t>Prime Contractors must ensure that the proposed subcontractors meet the following criteria:</a:t>
            </a:r>
            <a:endParaRPr lang="en-US" sz="1800" dirty="0">
              <a:latin typeface="+mj-lt"/>
            </a:endParaRPr>
          </a:p>
          <a:p>
            <a:pPr lvl="0"/>
            <a:r>
              <a:rPr lang="en-US" sz="1800" dirty="0">
                <a:latin typeface="+mj-lt"/>
              </a:rPr>
              <a:t>Must be listed on the IDOA Directory of Certified Firms, on or before the proposal due date</a:t>
            </a:r>
          </a:p>
          <a:p>
            <a:pPr lvl="0"/>
            <a:r>
              <a:rPr lang="en-US" sz="1800" dirty="0">
                <a:latin typeface="+mj-lt"/>
              </a:rPr>
              <a:t>Each firm may only serve as one classification – MBE or WBE</a:t>
            </a:r>
          </a:p>
          <a:p>
            <a:pPr lvl="0"/>
            <a:r>
              <a:rPr lang="en-US" sz="1800" dirty="0">
                <a:latin typeface="+mj-lt"/>
              </a:rPr>
              <a:t>A Prime Contractor who is an MBE or WBE must meet subcontractor goals by using other listed certified firms.  Certified Prime Contractors cannot count their own workforce or companies to meet this requirement.</a:t>
            </a:r>
          </a:p>
          <a:p>
            <a:pPr lvl="0"/>
            <a:r>
              <a:rPr lang="en-US" sz="1800" dirty="0">
                <a:latin typeface="+mj-lt"/>
              </a:rPr>
              <a:t>Must serve a </a:t>
            </a:r>
            <a:r>
              <a:rPr lang="en-US" sz="1800" b="1" u="sng" dirty="0">
                <a:latin typeface="+mj-lt"/>
              </a:rPr>
              <a:t>commercially useful function</a:t>
            </a:r>
            <a:r>
              <a:rPr lang="en-US" sz="1800" dirty="0">
                <a:latin typeface="+mj-lt"/>
              </a:rPr>
              <a:t>.  The firm must serve a value-added purpose on the engagement.</a:t>
            </a:r>
          </a:p>
          <a:p>
            <a:pPr lvl="0"/>
            <a:r>
              <a:rPr lang="en-US" sz="1800" dirty="0">
                <a:latin typeface="+mj-lt"/>
              </a:rPr>
              <a:t>Must provide goods or service only in the industry area for which it is certified as listed in the directory at </a:t>
            </a:r>
            <a:r>
              <a:rPr lang="en-US" sz="1800" u="sng" dirty="0">
                <a:latin typeface="+mj-lt"/>
                <a:hlinkClick r:id="rId3"/>
              </a:rPr>
              <a:t>http://www.in.gov/idoa/2352.htm</a:t>
            </a:r>
            <a:endParaRPr lang="en-US" sz="1800" dirty="0">
              <a:latin typeface="+mj-lt"/>
            </a:endParaRPr>
          </a:p>
          <a:p>
            <a:pPr lvl="0"/>
            <a:r>
              <a:rPr lang="en-US" sz="1800" dirty="0">
                <a:latin typeface="+mj-lt"/>
              </a:rPr>
              <a:t>Must be used to provide the goods or services specific to the contract</a:t>
            </a:r>
          </a:p>
          <a:p>
            <a:pPr lvl="0"/>
            <a:r>
              <a:rPr lang="en-US" sz="1800" dirty="0">
                <a:latin typeface="+mj-lt"/>
              </a:rPr>
              <a:t>National Corporate Diversity Plans are generally not acceptable</a:t>
            </a:r>
            <a:endParaRPr lang="en-US" sz="2000" dirty="0">
              <a:latin typeface="+mj-lt"/>
            </a:endParaRPr>
          </a:p>
          <a:p>
            <a:pPr lvl="1" eaLnBrk="1" hangingPunct="1">
              <a:defRPr/>
            </a:pPr>
            <a:endParaRPr lang="en-US" dirty="0">
              <a:latin typeface="Garamond"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a:t>
            </a:r>
            <a:r>
              <a:rPr lang="en-US" sz="2000" b="1" i="1" dirty="0">
                <a:solidFill>
                  <a:srgbClr val="FFC000"/>
                </a:solidFill>
                <a:effectLst>
                  <a:innerShdw blurRad="330200">
                    <a:schemeClr val="tx2">
                      <a:alpha val="55000"/>
                    </a:schemeClr>
                  </a:innerShdw>
                </a:effectLst>
                <a:latin typeface="+mj-lt"/>
              </a:rPr>
              <a:t> </a:t>
            </a:r>
            <a:r>
              <a:rPr lang="en-US" sz="2000" b="1" i="1" dirty="0">
                <a:solidFill>
                  <a:srgbClr val="0000FF"/>
                </a:solidFill>
                <a:effectLst>
                  <a:innerShdw blurRad="330200">
                    <a:schemeClr val="tx2">
                      <a:alpha val="55000"/>
                    </a:schemeClr>
                  </a:innerShdw>
                </a:effectLst>
                <a:latin typeface="+mj-lt"/>
              </a:rPr>
              <a:t>Department of Administration</a:t>
            </a:r>
          </a:p>
        </p:txBody>
      </p:sp>
      <p:pic>
        <p:nvPicPr>
          <p:cNvPr id="2" name="Picture 1">
            <a:extLst>
              <a:ext uri="{FF2B5EF4-FFF2-40B4-BE49-F238E27FC236}">
                <a16:creationId xmlns:a16="http://schemas.microsoft.com/office/drawing/2014/main" xmlns="" id="{E63BE464-5972-4DB3-900A-9399F80EDE42}"/>
              </a:ext>
            </a:extLst>
          </p:cNvPr>
          <p:cNvPicPr>
            <a:picLocks noChangeAspect="1"/>
          </p:cNvPicPr>
          <p:nvPr/>
        </p:nvPicPr>
        <p:blipFill>
          <a:blip r:embed="rId3"/>
          <a:stretch>
            <a:fillRect/>
          </a:stretch>
        </p:blipFill>
        <p:spPr>
          <a:xfrm>
            <a:off x="2419927" y="104775"/>
            <a:ext cx="4667250" cy="6067425"/>
          </a:xfrm>
          <a:prstGeom prst="rect">
            <a:avLst/>
          </a:prstGeom>
          <a:ln>
            <a:solidFill>
              <a:schemeClr val="tx1">
                <a:lumMod val="50000"/>
                <a:lumOff val="50000"/>
              </a:schemeClr>
            </a:solidFill>
          </a:ln>
          <a:effectLst>
            <a:outerShdw blurRad="50800" dist="38100" dir="2700000" algn="tl" rotWithShape="0">
              <a:prstClr val="black">
                <a:alpha val="40000"/>
              </a:prstClr>
            </a:outerShdw>
          </a:effec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2"/>
          <p:cNvSpPr>
            <a:spLocks noGrp="1" noChangeArrowheads="1"/>
          </p:cNvSpPr>
          <p:nvPr>
            <p:ph type="title"/>
          </p:nvPr>
        </p:nvSpPr>
        <p:spPr>
          <a:xfrm>
            <a:off x="342900" y="228600"/>
            <a:ext cx="8229600" cy="1143000"/>
          </a:xfrm>
        </p:spPr>
        <p:txBody>
          <a:bodyPr>
            <a:normAutofit fontScale="90000"/>
          </a:bodyPr>
          <a:lstStyle/>
          <a:p>
            <a:pPr eaLnBrk="1" hangingPunct="1"/>
            <a:r>
              <a:rPr lang="en-US" sz="4000" b="1" dirty="0"/>
              <a:t>Minority and Women’s Business Enterprises</a:t>
            </a:r>
          </a:p>
        </p:txBody>
      </p:sp>
      <p:sp>
        <p:nvSpPr>
          <p:cNvPr id="7" name="Right Arrow 6"/>
          <p:cNvSpPr/>
          <p:nvPr/>
        </p:nvSpPr>
        <p:spPr>
          <a:xfrm>
            <a:off x="471488" y="2438116"/>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0" name="Right Arrow 9"/>
          <p:cNvSpPr/>
          <p:nvPr/>
        </p:nvSpPr>
        <p:spPr>
          <a:xfrm rot="10800000">
            <a:off x="8015288" y="4190716"/>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1" name="Right Arrow 10"/>
          <p:cNvSpPr/>
          <p:nvPr/>
        </p:nvSpPr>
        <p:spPr>
          <a:xfrm>
            <a:off x="471488" y="2819116"/>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2" name="Right Arrow 11"/>
          <p:cNvSpPr/>
          <p:nvPr/>
        </p:nvSpPr>
        <p:spPr>
          <a:xfrm>
            <a:off x="457200" y="4343116"/>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3" name="Right Arrow 12"/>
          <p:cNvSpPr/>
          <p:nvPr/>
        </p:nvSpPr>
        <p:spPr>
          <a:xfrm>
            <a:off x="471488" y="3962116"/>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pic>
        <p:nvPicPr>
          <p:cNvPr id="2" name="Picture 1">
            <a:extLst>
              <a:ext uri="{FF2B5EF4-FFF2-40B4-BE49-F238E27FC236}">
                <a16:creationId xmlns:a16="http://schemas.microsoft.com/office/drawing/2014/main" xmlns="" id="{A0253C2F-B8DD-446C-9250-03A1578211A5}"/>
              </a:ext>
            </a:extLst>
          </p:cNvPr>
          <p:cNvPicPr>
            <a:picLocks noChangeAspect="1"/>
          </p:cNvPicPr>
          <p:nvPr/>
        </p:nvPicPr>
        <p:blipFill>
          <a:blip r:embed="rId3"/>
          <a:stretch>
            <a:fillRect/>
          </a:stretch>
        </p:blipFill>
        <p:spPr>
          <a:xfrm>
            <a:off x="1147763" y="1523716"/>
            <a:ext cx="6800850" cy="3581684"/>
          </a:xfrm>
          <a:prstGeom prst="rect">
            <a:avLst/>
          </a:prstGeom>
        </p:spPr>
      </p:pic>
    </p:spTree>
    <p:extLst>
      <p:ext uri="{BB962C8B-B14F-4D97-AF65-F5344CB8AC3E}">
        <p14:creationId xmlns:p14="http://schemas.microsoft.com/office/powerpoint/2010/main" val="19205625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6670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Title 1"/>
          <p:cNvSpPr>
            <a:spLocks noGrp="1"/>
          </p:cNvSpPr>
          <p:nvPr>
            <p:ph type="title"/>
          </p:nvPr>
        </p:nvSpPr>
        <p:spPr/>
        <p:txBody>
          <a:bodyPr anchor="t"/>
          <a:lstStyle/>
          <a:p>
            <a:r>
              <a:rPr lang="en-US" b="1" dirty="0"/>
              <a:t>Additional Information</a:t>
            </a:r>
          </a:p>
        </p:txBody>
      </p:sp>
      <p:sp>
        <p:nvSpPr>
          <p:cNvPr id="7" name="Content Placeholder 2"/>
          <p:cNvSpPr>
            <a:spLocks noGrp="1"/>
          </p:cNvSpPr>
          <p:nvPr>
            <p:ph idx="1"/>
          </p:nvPr>
        </p:nvSpPr>
        <p:spPr>
          <a:xfrm>
            <a:off x="152400" y="1143000"/>
            <a:ext cx="8763000" cy="4495799"/>
          </a:xfrm>
        </p:spPr>
        <p:txBody>
          <a:bodyPr>
            <a:normAutofit/>
          </a:bodyPr>
          <a:lstStyle/>
          <a:p>
            <a:pPr algn="ctr" eaLnBrk="1" hangingPunct="1">
              <a:lnSpc>
                <a:spcPct val="80000"/>
              </a:lnSpc>
              <a:buFontTx/>
              <a:buNone/>
            </a:pPr>
            <a:r>
              <a:rPr lang="en-US" sz="1600" b="1" dirty="0">
                <a:latin typeface="+mj-lt"/>
              </a:rPr>
              <a:t>IDOA PROCUREMENT LINKS AND NUMBERS</a:t>
            </a:r>
            <a:endParaRPr lang="en-US" sz="1600" b="1" dirty="0">
              <a:latin typeface="+mj-lt"/>
              <a:hlinkClick r:id="rId3"/>
            </a:endParaRPr>
          </a:p>
          <a:p>
            <a:pPr algn="ctr" eaLnBrk="1" hangingPunct="1">
              <a:lnSpc>
                <a:spcPct val="80000"/>
              </a:lnSpc>
              <a:buFontTx/>
              <a:buNone/>
            </a:pPr>
            <a:r>
              <a:rPr lang="en-US" sz="1600" b="1" dirty="0">
                <a:latin typeface="+mj-lt"/>
                <a:hlinkClick r:id="rId3"/>
              </a:rPr>
              <a:t>http://www.in.gov/idoa/2354.htm</a:t>
            </a:r>
            <a:endParaRPr lang="en-US" sz="1600" b="1" dirty="0">
              <a:latin typeface="+mj-lt"/>
            </a:endParaRPr>
          </a:p>
          <a:p>
            <a:pPr algn="ctr" eaLnBrk="1" hangingPunct="1">
              <a:lnSpc>
                <a:spcPct val="80000"/>
              </a:lnSpc>
              <a:buFontTx/>
              <a:buNone/>
            </a:pPr>
            <a:r>
              <a:rPr lang="en-US" sz="1600" b="1" dirty="0">
                <a:latin typeface="+mj-lt"/>
              </a:rPr>
              <a:t>1-877-77BUYIN (8946) For Vendor Registration Questions</a:t>
            </a:r>
            <a:endParaRPr lang="en-US" sz="1600" b="1" dirty="0">
              <a:latin typeface="+mj-lt"/>
              <a:hlinkClick r:id="rId4"/>
            </a:endParaRPr>
          </a:p>
          <a:p>
            <a:pPr eaLnBrk="1" hangingPunct="1">
              <a:lnSpc>
                <a:spcPct val="80000"/>
              </a:lnSpc>
              <a:buFontTx/>
              <a:buAutoNum type="alphaUcPeriod"/>
            </a:pPr>
            <a:r>
              <a:rPr lang="en-US" sz="1600" b="1" dirty="0">
                <a:latin typeface="+mj-lt"/>
                <a:hlinkClick r:id="rId5"/>
              </a:rPr>
              <a:t>http://www.in.gov/idoa/2467.htm</a:t>
            </a:r>
            <a:endParaRPr lang="en-US" sz="1600" b="1" dirty="0">
              <a:latin typeface="+mj-lt"/>
            </a:endParaRPr>
          </a:p>
          <a:p>
            <a:pPr eaLnBrk="1" hangingPunct="1">
              <a:lnSpc>
                <a:spcPct val="80000"/>
              </a:lnSpc>
              <a:buFontTx/>
              <a:buNone/>
            </a:pPr>
            <a:r>
              <a:rPr lang="en-US" sz="1600" b="1" dirty="0">
                <a:latin typeface="+mj-lt"/>
              </a:rPr>
              <a:t>	Link to the developing “one stop shop” for vendor registry with IDOA and Secretary of State. </a:t>
            </a:r>
            <a:r>
              <a:rPr lang="en-US" sz="1600" dirty="0">
                <a:solidFill>
                  <a:srgbClr val="0000FF"/>
                </a:solidFill>
                <a:latin typeface="+mj-lt"/>
              </a:rPr>
              <a:t>(Note: Buy Indiana preferences do not apply to this RFP)</a:t>
            </a:r>
          </a:p>
          <a:p>
            <a:pPr eaLnBrk="1" hangingPunct="1">
              <a:lnSpc>
                <a:spcPct val="80000"/>
              </a:lnSpc>
              <a:buFontTx/>
              <a:buNone/>
            </a:pPr>
            <a:r>
              <a:rPr lang="en-US" sz="1600" b="1" dirty="0">
                <a:latin typeface="+mj-lt"/>
              </a:rPr>
              <a:t>B.	Secretary of State of Indiana:</a:t>
            </a:r>
          </a:p>
          <a:p>
            <a:pPr eaLnBrk="1" hangingPunct="1">
              <a:lnSpc>
                <a:spcPct val="80000"/>
              </a:lnSpc>
              <a:buFontTx/>
              <a:buNone/>
            </a:pPr>
            <a:r>
              <a:rPr lang="en-US" sz="1600" b="1" dirty="0">
                <a:latin typeface="+mj-lt"/>
              </a:rPr>
              <a:t>	Can be reached at (317) 232-6576 for registration assistance.  </a:t>
            </a:r>
            <a:r>
              <a:rPr lang="en-US" sz="1600" b="1" dirty="0">
                <a:latin typeface="+mj-lt"/>
                <a:hlinkClick r:id="rId6"/>
              </a:rPr>
              <a:t>www.in.gov/sos</a:t>
            </a:r>
            <a:endParaRPr lang="en-US" sz="1600" b="1" dirty="0">
              <a:latin typeface="+mj-lt"/>
            </a:endParaRPr>
          </a:p>
          <a:p>
            <a:pPr eaLnBrk="1" hangingPunct="1">
              <a:lnSpc>
                <a:spcPct val="80000"/>
              </a:lnSpc>
              <a:buFontTx/>
              <a:buNone/>
            </a:pPr>
            <a:r>
              <a:rPr lang="en-US" sz="1600" b="1" dirty="0">
                <a:latin typeface="+mj-lt"/>
              </a:rPr>
              <a:t>C.	See Vendor Handbook:</a:t>
            </a:r>
          </a:p>
          <a:p>
            <a:pPr>
              <a:lnSpc>
                <a:spcPct val="80000"/>
              </a:lnSpc>
              <a:buNone/>
            </a:pPr>
            <a:r>
              <a:rPr lang="en-US" sz="1600" b="1" dirty="0">
                <a:latin typeface="+mj-lt"/>
              </a:rPr>
              <a:t>	Online version available at </a:t>
            </a:r>
            <a:r>
              <a:rPr lang="en-US" sz="1600" b="1" dirty="0">
                <a:latin typeface="+mj-lt"/>
                <a:hlinkClick r:id="rId7"/>
              </a:rPr>
              <a:t>http://www.in.gov/idoa/files/VendorHandbook.pdf</a:t>
            </a:r>
            <a:r>
              <a:rPr lang="en-US" sz="1600" b="1" dirty="0">
                <a:latin typeface="+mj-lt"/>
              </a:rPr>
              <a:t> </a:t>
            </a:r>
          </a:p>
          <a:p>
            <a:pPr>
              <a:lnSpc>
                <a:spcPct val="80000"/>
              </a:lnSpc>
              <a:buFontTx/>
              <a:buAutoNum type="alphaUcPeriod" startAt="4"/>
            </a:pPr>
            <a:r>
              <a:rPr lang="en-US" sz="1600" b="1" dirty="0">
                <a:latin typeface="+mj-lt"/>
              </a:rPr>
              <a:t>Minority and Women Owned Business Enterprises: </a:t>
            </a:r>
            <a:r>
              <a:rPr lang="en-US" sz="1600" b="1" dirty="0">
                <a:latin typeface="+mj-lt"/>
                <a:hlinkClick r:id="rId8"/>
              </a:rPr>
              <a:t>http://www.in.gov/idoa/mwbe/2743.htm</a:t>
            </a:r>
            <a:r>
              <a:rPr lang="en-US" sz="1600" b="1" dirty="0">
                <a:latin typeface="+mj-lt"/>
              </a:rPr>
              <a:t>  </a:t>
            </a:r>
          </a:p>
          <a:p>
            <a:pPr eaLnBrk="1" hangingPunct="1">
              <a:lnSpc>
                <a:spcPct val="80000"/>
              </a:lnSpc>
              <a:buFontTx/>
              <a:buNone/>
            </a:pPr>
            <a:r>
              <a:rPr lang="en-US" sz="1600" b="1" dirty="0">
                <a:latin typeface="+mj-lt"/>
              </a:rPr>
              <a:t>	for table of IDOA certified MBEs and WBEs.  For more WBE information </a:t>
            </a:r>
            <a:r>
              <a:rPr lang="en-US" sz="1600" b="1" dirty="0">
                <a:latin typeface="+mj-lt"/>
                <a:hlinkClick r:id="rId9"/>
              </a:rPr>
              <a:t>http://www.in.gov/idoa/2352.htm</a:t>
            </a:r>
            <a:r>
              <a:rPr lang="en-US" sz="1600" b="1" dirty="0">
                <a:latin typeface="+mj-lt"/>
              </a:rPr>
              <a:t> </a:t>
            </a:r>
          </a:p>
          <a:p>
            <a:pPr eaLnBrk="1" hangingPunct="1">
              <a:lnSpc>
                <a:spcPct val="80000"/>
              </a:lnSpc>
              <a:buFontTx/>
              <a:buNone/>
            </a:pPr>
            <a:r>
              <a:rPr lang="en-US" sz="1600" b="1" dirty="0">
                <a:latin typeface="+mj-lt"/>
              </a:rPr>
              <a:t>F.	RFP posting and updates:</a:t>
            </a:r>
          </a:p>
          <a:p>
            <a:pPr eaLnBrk="1" hangingPunct="1">
              <a:lnSpc>
                <a:spcPct val="80000"/>
              </a:lnSpc>
              <a:buFontTx/>
              <a:buNone/>
            </a:pPr>
            <a:r>
              <a:rPr lang="en-US" sz="1600" b="1" dirty="0">
                <a:latin typeface="+mj-lt"/>
              </a:rPr>
              <a:t>	Go to </a:t>
            </a:r>
            <a:r>
              <a:rPr lang="en-US" sz="1600" b="1" dirty="0">
                <a:latin typeface="+mj-lt"/>
                <a:hlinkClick r:id="rId10"/>
              </a:rPr>
              <a:t>http://www.in.gov/idoa/2354.htm</a:t>
            </a:r>
            <a:r>
              <a:rPr lang="en-US" sz="1600" b="1" dirty="0">
                <a:latin typeface="+mj-lt"/>
              </a:rPr>
              <a:t> (select “Current Opportunities” link) </a:t>
            </a:r>
          </a:p>
          <a:p>
            <a:pPr eaLnBrk="1" hangingPunct="1">
              <a:lnSpc>
                <a:spcPct val="80000"/>
              </a:lnSpc>
              <a:spcBef>
                <a:spcPts val="0"/>
              </a:spcBef>
              <a:buFontTx/>
              <a:buNone/>
            </a:pPr>
            <a:r>
              <a:rPr lang="en-US" sz="1600" b="1" dirty="0">
                <a:latin typeface="+mj-lt"/>
              </a:rPr>
              <a:t>	Scroll through table until you find desired RFP/RFI number on left-hand side and click the link.</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3"/>
          <p:cNvSpPr txBox="1">
            <a:spLocks noChangeArrowheads="1"/>
          </p:cNvSpPr>
          <p:nvPr/>
        </p:nvSpPr>
        <p:spPr>
          <a:xfrm>
            <a:off x="304800" y="1600200"/>
            <a:ext cx="8229600" cy="1066801"/>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5400" b="1" i="0" u="none" strike="noStrike" kern="1200" cap="none" spc="0" normalizeH="0" baseline="0" noProof="0" dirty="0">
                <a:ln>
                  <a:noFill/>
                </a:ln>
                <a:solidFill>
                  <a:schemeClr val="tx1"/>
                </a:solidFill>
                <a:effectLst/>
                <a:uLnTx/>
                <a:uFillTx/>
                <a:latin typeface="+mj-lt"/>
              </a:rPr>
              <a:t>Questions</a:t>
            </a:r>
          </a:p>
        </p:txBody>
      </p:sp>
      <p:sp>
        <p:nvSpPr>
          <p:cNvPr id="7" name="TextBox 6"/>
          <p:cNvSpPr txBox="1"/>
          <p:nvPr/>
        </p:nvSpPr>
        <p:spPr>
          <a:xfrm>
            <a:off x="914400" y="3276600"/>
            <a:ext cx="7315200" cy="1292662"/>
          </a:xfrm>
          <a:prstGeom prst="rect">
            <a:avLst/>
          </a:prstGeom>
          <a:noFill/>
        </p:spPr>
        <p:txBody>
          <a:bodyPr wrap="square" rtlCol="0">
            <a:spAutoFit/>
          </a:bodyPr>
          <a:lstStyle/>
          <a:p>
            <a:pPr marL="0" lvl="2"/>
            <a:r>
              <a:rPr lang="en-US" sz="2000" dirty="0">
                <a:latin typeface="+mj-lt"/>
              </a:rPr>
              <a:t>Any verbal response is not considered binding; Respondents are encouraged to submit any question formally in writing if it affects the proposal that will be submitted to the State.</a:t>
            </a:r>
          </a:p>
          <a:p>
            <a:pPr algn="just"/>
            <a:endParaRPr lang="en-US" dirty="0">
              <a:latin typeface="Garamond"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667000" y="62484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3"/>
          <p:cNvSpPr txBox="1">
            <a:spLocks noChangeArrowheads="1"/>
          </p:cNvSpPr>
          <p:nvPr/>
        </p:nvSpPr>
        <p:spPr>
          <a:xfrm>
            <a:off x="457200" y="1066800"/>
            <a:ext cx="8229600" cy="4830763"/>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6000" b="1" i="0" u="none" strike="noStrike" kern="1200" cap="none" spc="0" normalizeH="0" baseline="0" noProof="0" dirty="0">
              <a:ln>
                <a:noFill/>
              </a:ln>
              <a:solidFill>
                <a:schemeClr val="tx1"/>
              </a:solidFill>
              <a:effectLst/>
              <a:uLnTx/>
              <a:uFillTx/>
              <a:latin typeface="+mj-lt"/>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6000" b="1" i="0" u="none" strike="noStrike" kern="1200" cap="none" spc="0" normalizeH="0" baseline="0" noProof="0" dirty="0">
                <a:ln>
                  <a:noFill/>
                </a:ln>
                <a:solidFill>
                  <a:schemeClr val="tx1"/>
                </a:solidFill>
                <a:effectLst/>
                <a:uLnTx/>
                <a:uFillTx/>
                <a:latin typeface="+mj-lt"/>
              </a:rPr>
              <a:t>Thank You</a:t>
            </a:r>
            <a:endParaRPr kumimoji="0" lang="en-US" sz="6000" b="1" i="0" u="none" strike="noStrike" kern="1200" cap="none" spc="0" normalizeH="0" baseline="0" noProof="0" dirty="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lang="en-US" sz="2400" b="1" dirty="0">
              <a:solidFill>
                <a:srgbClr val="FF0000"/>
              </a:solidFill>
              <a:latin typeface="+mj-lt"/>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2400" b="1" i="0" u="none" strike="noStrike" kern="1200" cap="none" spc="0" normalizeH="0" baseline="0" noProof="0" dirty="0" err="1">
                <a:ln>
                  <a:noFill/>
                </a:ln>
                <a:solidFill>
                  <a:srgbClr val="FF0000"/>
                </a:solidFill>
                <a:effectLst/>
                <a:uLnTx/>
                <a:uFillTx/>
                <a:latin typeface="+mj-lt"/>
                <a:hlinkClick r:id="rId3"/>
              </a:rPr>
              <a:t>Tdeaton</a:t>
            </a:r>
            <a:r>
              <a:rPr kumimoji="0" lang="en-US" sz="2400" b="1" i="0" u="none" strike="noStrike" kern="1200" cap="none" spc="0" normalizeH="0" baseline="0" noProof="0" dirty="0">
                <a:ln>
                  <a:noFill/>
                </a:ln>
                <a:solidFill>
                  <a:srgbClr val="FF0000"/>
                </a:solidFill>
                <a:effectLst/>
                <a:uLnTx/>
                <a:uFillTx/>
                <a:latin typeface="+mj-lt"/>
                <a:hlinkClick r:id="rId3"/>
              </a:rPr>
              <a:t>@</a:t>
            </a:r>
            <a:r>
              <a:rPr lang="en-US" sz="2400" b="1" dirty="0" err="1">
                <a:solidFill>
                  <a:srgbClr val="FF0000"/>
                </a:solidFill>
                <a:latin typeface="+mj-lt"/>
                <a:hlinkClick r:id="rId3"/>
              </a:rPr>
              <a:t>idoa</a:t>
            </a:r>
            <a:r>
              <a:rPr kumimoji="0" lang="en-US" sz="2400" b="1" i="0" u="none" strike="noStrike" kern="1200" cap="none" spc="0" normalizeH="0" baseline="0" noProof="0" dirty="0">
                <a:ln>
                  <a:noFill/>
                </a:ln>
                <a:solidFill>
                  <a:srgbClr val="FF0000"/>
                </a:solidFill>
                <a:effectLst/>
                <a:uLnTx/>
                <a:uFillTx/>
                <a:latin typeface="+mj-lt"/>
                <a:hlinkClick r:id="rId3"/>
              </a:rPr>
              <a:t>.IN.gov</a:t>
            </a:r>
            <a:r>
              <a:rPr kumimoji="0" lang="en-US" sz="2400" b="1" i="0" u="none" strike="noStrike" kern="1200" cap="none" spc="0" normalizeH="0" baseline="0" noProof="0" dirty="0">
                <a:ln>
                  <a:noFill/>
                </a:ln>
                <a:solidFill>
                  <a:srgbClr val="FF0000"/>
                </a:solidFill>
                <a:effectLst/>
                <a:uLnTx/>
                <a:uFillTx/>
                <a:latin typeface="+mj-lt"/>
              </a:rPr>
              <a:t> </a:t>
            </a:r>
            <a:endParaRPr kumimoji="0" lang="en-US" sz="2400" b="1" i="0" u="none" strike="noStrike" kern="1200" cap="none" spc="0" normalizeH="0" baseline="0" noProof="0" dirty="0">
              <a:ln>
                <a:noFill/>
              </a:ln>
              <a:solidFill>
                <a:srgbClr val="0000FF"/>
              </a:solidFill>
              <a:effectLst/>
              <a:uLnTx/>
              <a:uFillTx/>
              <a:latin typeface="+mj-lt"/>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2400" b="1" i="0" u="none" strike="noStrike" kern="1200" cap="none" spc="0" normalizeH="0" baseline="0" noProof="0" dirty="0">
              <a:ln>
                <a:noFill/>
              </a:ln>
              <a:solidFill>
                <a:srgbClr val="0000FF"/>
              </a:solidFill>
              <a:effectLst/>
              <a:uLnTx/>
              <a:uFillTx/>
              <a:latin typeface="Garamond"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5146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15" name="Rectangle 2"/>
          <p:cNvSpPr>
            <a:spLocks noGrp="1" noChangeArrowheads="1"/>
          </p:cNvSpPr>
          <p:nvPr>
            <p:ph type="title"/>
          </p:nvPr>
        </p:nvSpPr>
        <p:spPr/>
        <p:txBody>
          <a:bodyPr/>
          <a:lstStyle/>
          <a:p>
            <a:pPr eaLnBrk="1" hangingPunct="1"/>
            <a:r>
              <a:rPr lang="en-US" b="1" dirty="0"/>
              <a:t>General Information</a:t>
            </a:r>
          </a:p>
        </p:txBody>
      </p:sp>
      <p:sp>
        <p:nvSpPr>
          <p:cNvPr id="16" name="Rectangle 3"/>
          <p:cNvSpPr>
            <a:spLocks noGrp="1" noChangeArrowheads="1"/>
          </p:cNvSpPr>
          <p:nvPr>
            <p:ph idx="1"/>
          </p:nvPr>
        </p:nvSpPr>
        <p:spPr>
          <a:xfrm>
            <a:off x="381000" y="1447800"/>
            <a:ext cx="8229600" cy="4114800"/>
          </a:xfrm>
        </p:spPr>
        <p:txBody>
          <a:bodyPr>
            <a:normAutofit/>
          </a:bodyPr>
          <a:lstStyle/>
          <a:p>
            <a:pPr eaLnBrk="1" hangingPunct="1"/>
            <a:r>
              <a:rPr lang="en-US" sz="2800" dirty="0">
                <a:latin typeface="+mj-lt"/>
              </a:rPr>
              <a:t>Sign-In Sheet for Attendees</a:t>
            </a:r>
          </a:p>
          <a:p>
            <a:pPr marL="0" indent="0" eaLnBrk="1" hangingPunct="1">
              <a:buNone/>
            </a:pPr>
            <a:endParaRPr lang="en-US" sz="2800" dirty="0">
              <a:latin typeface="+mj-lt"/>
            </a:endParaRPr>
          </a:p>
          <a:p>
            <a:pPr eaLnBrk="1" hangingPunct="1"/>
            <a:r>
              <a:rPr lang="en-US" sz="2800" dirty="0">
                <a:latin typeface="+mj-lt"/>
              </a:rPr>
              <a:t>Sign-In Sheet and PowerPoint will be posted on IDOA’s Solicitation Website</a:t>
            </a:r>
          </a:p>
          <a:p>
            <a:pPr marL="0" indent="0" eaLnBrk="1" hangingPunct="1">
              <a:buNone/>
            </a:pPr>
            <a:endParaRPr lang="en-US" sz="2800" dirty="0">
              <a:latin typeface="+mj-lt"/>
            </a:endParaRPr>
          </a:p>
          <a:p>
            <a:pPr eaLnBrk="1" hangingPunct="1"/>
            <a:r>
              <a:rPr lang="en-US" sz="2800" dirty="0">
                <a:latin typeface="+mj-lt"/>
              </a:rPr>
              <a:t>Hold questions until the end of the presentation</a:t>
            </a:r>
          </a:p>
          <a:p>
            <a:pPr lvl="1"/>
            <a:r>
              <a:rPr lang="en-US" sz="2000" i="1" dirty="0">
                <a:latin typeface="+mj-lt"/>
              </a:rPr>
              <a:t>Any verbal response is not considered binding; Respondents are encouraged to submit any questions formally, in writing, if it affects the proposal that will be submitted to the State.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5146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15" name="Rectangle 2"/>
          <p:cNvSpPr>
            <a:spLocks noGrp="1" noChangeArrowheads="1"/>
          </p:cNvSpPr>
          <p:nvPr>
            <p:ph type="title"/>
          </p:nvPr>
        </p:nvSpPr>
        <p:spPr/>
        <p:txBody>
          <a:bodyPr/>
          <a:lstStyle/>
          <a:p>
            <a:pPr eaLnBrk="1" hangingPunct="1"/>
            <a:r>
              <a:rPr lang="en-US" b="1" dirty="0"/>
              <a:t>Purpose of the RFP</a:t>
            </a:r>
          </a:p>
        </p:txBody>
      </p:sp>
      <p:sp>
        <p:nvSpPr>
          <p:cNvPr id="16" name="Rectangle 3"/>
          <p:cNvSpPr>
            <a:spLocks noGrp="1" noChangeArrowheads="1"/>
          </p:cNvSpPr>
          <p:nvPr>
            <p:ph idx="1"/>
          </p:nvPr>
        </p:nvSpPr>
        <p:spPr>
          <a:xfrm>
            <a:off x="381000" y="1447800"/>
            <a:ext cx="8229600" cy="4114800"/>
          </a:xfrm>
        </p:spPr>
        <p:txBody>
          <a:bodyPr>
            <a:normAutofit/>
          </a:bodyPr>
          <a:lstStyle/>
          <a:p>
            <a:r>
              <a:rPr lang="en-US" sz="2800" dirty="0">
                <a:latin typeface="+mj-lt"/>
              </a:rPr>
              <a:t>The State is seeking Respondent(s) to provide quality </a:t>
            </a:r>
            <a:r>
              <a:rPr lang="en-US" sz="2800" i="1" dirty="0">
                <a:solidFill>
                  <a:srgbClr val="0000FF"/>
                </a:solidFill>
              </a:rPr>
              <a:t>Maintenance, Operations, and Enhancement Services for FSSA’s Enterprise Data Warehouse Services</a:t>
            </a:r>
          </a:p>
          <a:p>
            <a:pPr eaLnBrk="1" hangingPunct="1"/>
            <a:endParaRPr lang="en-US" sz="2800" i="1" dirty="0">
              <a:solidFill>
                <a:srgbClr val="0000FF"/>
              </a:solidFill>
              <a:latin typeface="+mj-lt"/>
            </a:endParaRPr>
          </a:p>
          <a:p>
            <a:pPr eaLnBrk="1" hangingPunct="1"/>
            <a:r>
              <a:rPr lang="en-US" sz="2800" dirty="0">
                <a:latin typeface="+mj-lt"/>
              </a:rPr>
              <a:t>This solicitation may result in an award to either one vendor or two </a:t>
            </a:r>
            <a:r>
              <a:rPr lang="en-US" sz="2800" dirty="0">
                <a:solidFill>
                  <a:srgbClr val="000000"/>
                </a:solidFill>
                <a:latin typeface="+mj-lt"/>
              </a:rPr>
              <a:t>vendors</a:t>
            </a:r>
            <a:r>
              <a:rPr lang="en-US" sz="2800" i="1" dirty="0">
                <a:latin typeface="+mj-lt"/>
              </a:rPr>
              <a:t>.</a:t>
            </a:r>
          </a:p>
        </p:txBody>
      </p:sp>
    </p:spTree>
    <p:extLst>
      <p:ext uri="{BB962C8B-B14F-4D97-AF65-F5344CB8AC3E}">
        <p14:creationId xmlns:p14="http://schemas.microsoft.com/office/powerpoint/2010/main" val="1720915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2"/>
          <p:cNvSpPr>
            <a:spLocks noGrp="1" noChangeArrowheads="1"/>
          </p:cNvSpPr>
          <p:nvPr>
            <p:ph type="title"/>
          </p:nvPr>
        </p:nvSpPr>
        <p:spPr>
          <a:xfrm>
            <a:off x="381000" y="152401"/>
            <a:ext cx="8229600" cy="727072"/>
          </a:xfrm>
        </p:spPr>
        <p:txBody>
          <a:bodyPr>
            <a:normAutofit fontScale="90000"/>
          </a:bodyPr>
          <a:lstStyle/>
          <a:p>
            <a:pPr eaLnBrk="1" hangingPunct="1"/>
            <a:r>
              <a:rPr lang="en-US" b="1" dirty="0"/>
              <a:t>Key Dates</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602898846"/>
              </p:ext>
            </p:extLst>
          </p:nvPr>
        </p:nvGraphicFramePr>
        <p:xfrm>
          <a:off x="762000" y="879470"/>
          <a:ext cx="7924800" cy="4530730"/>
        </p:xfrm>
        <a:graphic>
          <a:graphicData uri="http://schemas.openxmlformats.org/drawingml/2006/table">
            <a:tbl>
              <a:tblPr>
                <a:tableStyleId>{3C2FFA5D-87B4-456A-9821-1D502468CF0F}</a:tableStyleId>
              </a:tblPr>
              <a:tblGrid>
                <a:gridCol w="4226560">
                  <a:extLst>
                    <a:ext uri="{9D8B030D-6E8A-4147-A177-3AD203B41FA5}">
                      <a16:colId xmlns:a16="http://schemas.microsoft.com/office/drawing/2014/main" xmlns="" val="20000"/>
                    </a:ext>
                  </a:extLst>
                </a:gridCol>
                <a:gridCol w="3698240">
                  <a:extLst>
                    <a:ext uri="{9D8B030D-6E8A-4147-A177-3AD203B41FA5}">
                      <a16:colId xmlns:a16="http://schemas.microsoft.com/office/drawing/2014/main" xmlns="" val="20001"/>
                    </a:ext>
                  </a:extLst>
                </a:gridCol>
              </a:tblGrid>
              <a:tr h="244176">
                <a:tc>
                  <a:txBody>
                    <a:bodyPr/>
                    <a:lstStyle/>
                    <a:p>
                      <a:pPr marL="0" marR="0" algn="ctr">
                        <a:lnSpc>
                          <a:spcPct val="107000"/>
                        </a:lnSpc>
                        <a:spcBef>
                          <a:spcPts val="0"/>
                        </a:spcBef>
                        <a:spcAft>
                          <a:spcPts val="800"/>
                        </a:spcAft>
                      </a:pPr>
                      <a:r>
                        <a:rPr lang="en-US" sz="1600" b="1" dirty="0">
                          <a:effectLst/>
                          <a:latin typeface="+mn-lt"/>
                          <a:ea typeface="Calibri" panose="020F0502020204030204" pitchFamily="34" charset="0"/>
                          <a:cs typeface="Times New Roman" panose="02020603050405020304" pitchFamily="18" charset="0"/>
                        </a:rPr>
                        <a:t>Activity</a:t>
                      </a:r>
                      <a:endParaRPr lang="en-US" sz="1600" dirty="0">
                        <a:effectLst/>
                        <a:latin typeface="+mn-lt"/>
                        <a:ea typeface="Calibri" panose="020F0502020204030204" pitchFamily="34" charset="0"/>
                        <a:cs typeface="Times New Roman" panose="02020603050405020304" pitchFamily="18" charset="0"/>
                      </a:endParaRPr>
                    </a:p>
                  </a:txBody>
                  <a:tcPr marL="45720" marR="45720" marT="36576" marB="36576" anchor="ctr">
                    <a:solidFill>
                      <a:schemeClr val="tx2">
                        <a:lumMod val="60000"/>
                        <a:lumOff val="40000"/>
                      </a:schemeClr>
                    </a:solidFill>
                  </a:tcPr>
                </a:tc>
                <a:tc>
                  <a:txBody>
                    <a:bodyPr/>
                    <a:lstStyle/>
                    <a:p>
                      <a:pPr marL="0" marR="0" algn="ctr">
                        <a:lnSpc>
                          <a:spcPct val="107000"/>
                        </a:lnSpc>
                        <a:spcBef>
                          <a:spcPts val="0"/>
                        </a:spcBef>
                        <a:spcAft>
                          <a:spcPts val="800"/>
                        </a:spcAft>
                      </a:pPr>
                      <a:r>
                        <a:rPr lang="en-US" sz="1600" b="1" dirty="0">
                          <a:effectLst/>
                          <a:latin typeface="+mn-lt"/>
                          <a:ea typeface="Calibri" panose="020F0502020204030204" pitchFamily="34" charset="0"/>
                          <a:cs typeface="Times New Roman" panose="02020603050405020304" pitchFamily="18" charset="0"/>
                        </a:rPr>
                        <a:t>Date</a:t>
                      </a:r>
                      <a:endParaRPr lang="en-US" sz="1600" dirty="0">
                        <a:effectLst/>
                        <a:latin typeface="+mn-lt"/>
                        <a:ea typeface="Calibri" panose="020F0502020204030204" pitchFamily="34" charset="0"/>
                        <a:cs typeface="Times New Roman" panose="02020603050405020304" pitchFamily="18" charset="0"/>
                      </a:endParaRPr>
                    </a:p>
                  </a:txBody>
                  <a:tcPr marL="45720" marR="45720" marT="36576" marB="36576" anchor="ctr">
                    <a:solidFill>
                      <a:schemeClr val="tx2">
                        <a:lumMod val="60000"/>
                        <a:lumOff val="40000"/>
                      </a:schemeClr>
                    </a:solidFill>
                  </a:tcPr>
                </a:tc>
                <a:extLst>
                  <a:ext uri="{0D108BD9-81ED-4DB2-BD59-A6C34878D82A}">
                    <a16:rowId xmlns:a16="http://schemas.microsoft.com/office/drawing/2014/main" xmlns="" val="10000"/>
                  </a:ext>
                </a:extLst>
              </a:tr>
              <a:tr h="244176">
                <a:tc>
                  <a:txBody>
                    <a:bodyPr/>
                    <a:lstStyle/>
                    <a:p>
                      <a:pPr marL="0" marR="0">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Issue of RFP</a:t>
                      </a:r>
                    </a:p>
                  </a:txBody>
                  <a:tcPr marL="45720" marR="45720" marT="36576" marB="36576" anchor="ctr"/>
                </a:tc>
                <a:tc>
                  <a:txBody>
                    <a:bodyPr/>
                    <a:lstStyle/>
                    <a:p>
                      <a:pPr marL="0" marR="0" algn="ctr">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January 12, 2018</a:t>
                      </a:r>
                    </a:p>
                  </a:txBody>
                  <a:tcPr marL="45720" marR="45720" marT="36576" marB="36576" anchor="ctr"/>
                </a:tc>
                <a:extLst>
                  <a:ext uri="{0D108BD9-81ED-4DB2-BD59-A6C34878D82A}">
                    <a16:rowId xmlns:a16="http://schemas.microsoft.com/office/drawing/2014/main" xmlns="" val="10001"/>
                  </a:ext>
                </a:extLst>
              </a:tr>
              <a:tr h="244176">
                <a:tc>
                  <a:txBody>
                    <a:bodyPr/>
                    <a:lstStyle/>
                    <a:p>
                      <a:pPr marL="0" marR="0">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Pre-Proposal Conference</a:t>
                      </a:r>
                    </a:p>
                  </a:txBody>
                  <a:tcPr marL="45720" marR="45720" marT="36576" marB="36576" anchor="ctr">
                    <a:solidFill>
                      <a:schemeClr val="tx2">
                        <a:lumMod val="40000"/>
                        <a:lumOff val="60000"/>
                      </a:schemeClr>
                    </a:solidFill>
                  </a:tcPr>
                </a:tc>
                <a:tc>
                  <a:txBody>
                    <a:bodyPr/>
                    <a:lstStyle/>
                    <a:p>
                      <a:pPr marL="0" marR="0" algn="ctr">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January 23, 2018</a:t>
                      </a:r>
                    </a:p>
                  </a:txBody>
                  <a:tcPr marL="45720" marR="45720" marT="36576" marB="36576" anchor="ctr">
                    <a:solidFill>
                      <a:schemeClr val="tx2">
                        <a:lumMod val="40000"/>
                        <a:lumOff val="60000"/>
                      </a:schemeClr>
                    </a:solidFill>
                  </a:tcPr>
                </a:tc>
                <a:extLst>
                  <a:ext uri="{0D108BD9-81ED-4DB2-BD59-A6C34878D82A}">
                    <a16:rowId xmlns:a16="http://schemas.microsoft.com/office/drawing/2014/main" xmlns="" val="10002"/>
                  </a:ext>
                </a:extLst>
              </a:tr>
              <a:tr h="434884">
                <a:tc>
                  <a:txBody>
                    <a:bodyPr/>
                    <a:lstStyle/>
                    <a:p>
                      <a:pPr marL="0" marR="0">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Deadline to Submit Intent to Respond and Written Questions</a:t>
                      </a:r>
                    </a:p>
                  </a:txBody>
                  <a:tcPr marL="45720" marR="45720" marT="36576" marB="36576" anchor="ctr"/>
                </a:tc>
                <a:tc>
                  <a:txBody>
                    <a:bodyPr/>
                    <a:lstStyle/>
                    <a:p>
                      <a:pPr marL="0" marR="0" algn="ctr">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February 2, 2018</a:t>
                      </a:r>
                    </a:p>
                  </a:txBody>
                  <a:tcPr marL="45720" marR="45720" marT="36576" marB="36576" anchor="ctr"/>
                </a:tc>
                <a:extLst>
                  <a:ext uri="{0D108BD9-81ED-4DB2-BD59-A6C34878D82A}">
                    <a16:rowId xmlns:a16="http://schemas.microsoft.com/office/drawing/2014/main" xmlns="" val="10003"/>
                  </a:ext>
                </a:extLst>
              </a:tr>
              <a:tr h="244176">
                <a:tc>
                  <a:txBody>
                    <a:bodyPr/>
                    <a:lstStyle/>
                    <a:p>
                      <a:pPr marL="0" marR="0">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Response to Written Questions/RFP Amendments</a:t>
                      </a:r>
                    </a:p>
                  </a:txBody>
                  <a:tcPr marL="45720" marR="45720" marT="36576" marB="36576" anchor="ctr">
                    <a:solidFill>
                      <a:schemeClr val="tx2">
                        <a:lumMod val="40000"/>
                        <a:lumOff val="60000"/>
                      </a:schemeClr>
                    </a:solidFill>
                  </a:tcPr>
                </a:tc>
                <a:tc>
                  <a:txBody>
                    <a:bodyPr/>
                    <a:lstStyle/>
                    <a:p>
                      <a:pPr marL="0" marR="0" algn="ctr">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February 13, 2018</a:t>
                      </a:r>
                    </a:p>
                  </a:txBody>
                  <a:tcPr marL="45720" marR="45720" marT="36576" marB="36576" anchor="ctr">
                    <a:solidFill>
                      <a:schemeClr val="tx2">
                        <a:lumMod val="40000"/>
                        <a:lumOff val="60000"/>
                      </a:schemeClr>
                    </a:solidFill>
                  </a:tcPr>
                </a:tc>
                <a:extLst>
                  <a:ext uri="{0D108BD9-81ED-4DB2-BD59-A6C34878D82A}">
                    <a16:rowId xmlns:a16="http://schemas.microsoft.com/office/drawing/2014/main" xmlns="" val="10004"/>
                  </a:ext>
                </a:extLst>
              </a:tr>
              <a:tr h="244176">
                <a:tc>
                  <a:txBody>
                    <a:bodyPr/>
                    <a:lstStyle/>
                    <a:p>
                      <a:pPr marL="0" marR="0">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Submission of Proposals</a:t>
                      </a:r>
                    </a:p>
                  </a:txBody>
                  <a:tcPr marL="45720" marR="45720" marT="36576" marB="36576" anchor="ctr">
                    <a:solidFill>
                      <a:schemeClr val="tx2">
                        <a:lumMod val="20000"/>
                        <a:lumOff val="80000"/>
                      </a:schemeClr>
                    </a:solidFill>
                  </a:tcPr>
                </a:tc>
                <a:tc>
                  <a:txBody>
                    <a:bodyPr/>
                    <a:lstStyle/>
                    <a:p>
                      <a:pPr marL="0" marR="0" algn="ctr">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March 13, 2018</a:t>
                      </a:r>
                    </a:p>
                  </a:txBody>
                  <a:tcPr marL="45720" marR="45720" marT="36576" marB="36576" anchor="ctr">
                    <a:solidFill>
                      <a:schemeClr val="tx2">
                        <a:lumMod val="20000"/>
                        <a:lumOff val="80000"/>
                      </a:schemeClr>
                    </a:solidFill>
                  </a:tcPr>
                </a:tc>
                <a:extLst>
                  <a:ext uri="{0D108BD9-81ED-4DB2-BD59-A6C34878D82A}">
                    <a16:rowId xmlns:a16="http://schemas.microsoft.com/office/drawing/2014/main" xmlns="" val="10008"/>
                  </a:ext>
                </a:extLst>
              </a:tr>
              <a:tr h="434884">
                <a:tc gridSpan="2">
                  <a:txBody>
                    <a:bodyPr/>
                    <a:lstStyle/>
                    <a:p>
                      <a:pPr marL="0" marR="0">
                        <a:lnSpc>
                          <a:spcPct val="107000"/>
                        </a:lnSpc>
                        <a:spcBef>
                          <a:spcPts val="0"/>
                        </a:spcBef>
                        <a:spcAft>
                          <a:spcPts val="800"/>
                        </a:spcAft>
                      </a:pPr>
                      <a:r>
                        <a:rPr lang="en-US" sz="1600" b="1" i="1" dirty="0">
                          <a:effectLst/>
                          <a:latin typeface="+mn-lt"/>
                          <a:ea typeface="Calibri" panose="020F0502020204030204" pitchFamily="34" charset="0"/>
                          <a:cs typeface="Times New Roman" panose="02020603050405020304" pitchFamily="18" charset="0"/>
                        </a:rPr>
                        <a:t>The dates for the following activities are target dates only.  These activities may be completed earlier or later than the date shown.</a:t>
                      </a:r>
                      <a:endParaRPr lang="en-US" sz="1600" dirty="0">
                        <a:effectLst/>
                        <a:latin typeface="+mn-lt"/>
                        <a:ea typeface="Calibri" panose="020F0502020204030204" pitchFamily="34" charset="0"/>
                        <a:cs typeface="Times New Roman" panose="02020603050405020304" pitchFamily="18" charset="0"/>
                      </a:endParaRPr>
                    </a:p>
                  </a:txBody>
                  <a:tcPr marL="45720" marR="45720" marT="36576" marB="36576" anchor="ctr">
                    <a:solidFill>
                      <a:schemeClr val="tx2">
                        <a:lumMod val="60000"/>
                        <a:lumOff val="40000"/>
                      </a:schemeClr>
                    </a:solidFill>
                  </a:tcPr>
                </a:tc>
                <a:tc hMerge="1">
                  <a:txBody>
                    <a:bodyPr/>
                    <a:lstStyle/>
                    <a:p>
                      <a:endParaRPr lang="en-US"/>
                    </a:p>
                  </a:txBody>
                  <a:tcPr/>
                </a:tc>
                <a:extLst>
                  <a:ext uri="{0D108BD9-81ED-4DB2-BD59-A6C34878D82A}">
                    <a16:rowId xmlns:a16="http://schemas.microsoft.com/office/drawing/2014/main" xmlns="" val="10009"/>
                  </a:ext>
                </a:extLst>
              </a:tr>
              <a:tr h="244176">
                <a:tc>
                  <a:txBody>
                    <a:bodyPr/>
                    <a:lstStyle/>
                    <a:p>
                      <a:pPr marL="0" marR="0">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Proposal Evaluation</a:t>
                      </a:r>
                    </a:p>
                  </a:txBody>
                  <a:tcPr marL="45720" marR="45720" marT="36576" marB="36576" anchor="ctr">
                    <a:solidFill>
                      <a:schemeClr val="tx2">
                        <a:lumMod val="20000"/>
                        <a:lumOff val="80000"/>
                      </a:schemeClr>
                    </a:solidFill>
                  </a:tcPr>
                </a:tc>
                <a:tc>
                  <a:txBody>
                    <a:bodyPr/>
                    <a:lstStyle/>
                    <a:p>
                      <a:pPr marL="0" marR="0" algn="ctr">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TBD</a:t>
                      </a:r>
                    </a:p>
                  </a:txBody>
                  <a:tcPr marL="45720" marR="45720" marT="36576" marB="36576" anchor="ctr">
                    <a:solidFill>
                      <a:schemeClr val="tx2">
                        <a:lumMod val="20000"/>
                        <a:lumOff val="80000"/>
                      </a:schemeClr>
                    </a:solidFill>
                  </a:tcPr>
                </a:tc>
                <a:extLst>
                  <a:ext uri="{0D108BD9-81ED-4DB2-BD59-A6C34878D82A}">
                    <a16:rowId xmlns:a16="http://schemas.microsoft.com/office/drawing/2014/main" xmlns="" val="10010"/>
                  </a:ext>
                </a:extLst>
              </a:tr>
              <a:tr h="244176">
                <a:tc>
                  <a:txBody>
                    <a:bodyPr/>
                    <a:lstStyle/>
                    <a:p>
                      <a:pPr marL="0" marR="0">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Proposal Discussions/Clarifications (if necessary)</a:t>
                      </a:r>
                    </a:p>
                  </a:txBody>
                  <a:tcPr marL="45720" marR="45720" marT="36576" marB="36576" anchor="ctr">
                    <a:solidFill>
                      <a:schemeClr val="tx2">
                        <a:lumMod val="40000"/>
                        <a:lumOff val="60000"/>
                      </a:schemeClr>
                    </a:solidFill>
                  </a:tcPr>
                </a:tc>
                <a:tc>
                  <a:txBody>
                    <a:bodyPr/>
                    <a:lstStyle/>
                    <a:p>
                      <a:pPr marL="0" marR="0" algn="ctr">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TBD</a:t>
                      </a:r>
                    </a:p>
                  </a:txBody>
                  <a:tcPr marL="45720" marR="45720" marT="36576" marB="36576" anchor="ctr">
                    <a:solidFill>
                      <a:schemeClr val="tx2">
                        <a:lumMod val="40000"/>
                        <a:lumOff val="60000"/>
                      </a:schemeClr>
                    </a:solidFill>
                  </a:tcPr>
                </a:tc>
                <a:extLst>
                  <a:ext uri="{0D108BD9-81ED-4DB2-BD59-A6C34878D82A}">
                    <a16:rowId xmlns:a16="http://schemas.microsoft.com/office/drawing/2014/main" xmlns="" val="10011"/>
                  </a:ext>
                </a:extLst>
              </a:tr>
              <a:tr h="244176">
                <a:tc>
                  <a:txBody>
                    <a:bodyPr/>
                    <a:lstStyle/>
                    <a:p>
                      <a:pPr marL="0" marR="0">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Oral Presentations (if necessary)</a:t>
                      </a:r>
                    </a:p>
                  </a:txBody>
                  <a:tcPr marL="45720" marR="45720" marT="36576" marB="36576" anchor="ctr">
                    <a:solidFill>
                      <a:schemeClr val="tx2">
                        <a:lumMod val="20000"/>
                        <a:lumOff val="80000"/>
                      </a:schemeClr>
                    </a:solidFill>
                  </a:tcPr>
                </a:tc>
                <a:tc>
                  <a:txBody>
                    <a:bodyPr/>
                    <a:lstStyle/>
                    <a:p>
                      <a:pPr marL="0" marR="0" algn="ctr">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TBD</a:t>
                      </a:r>
                    </a:p>
                  </a:txBody>
                  <a:tcPr marL="45720" marR="45720" marT="36576" marB="36576" anchor="ctr">
                    <a:solidFill>
                      <a:schemeClr val="tx2">
                        <a:lumMod val="20000"/>
                        <a:lumOff val="80000"/>
                      </a:schemeClr>
                    </a:solidFill>
                  </a:tcPr>
                </a:tc>
                <a:extLst>
                  <a:ext uri="{0D108BD9-81ED-4DB2-BD59-A6C34878D82A}">
                    <a16:rowId xmlns:a16="http://schemas.microsoft.com/office/drawing/2014/main" xmlns="" val="10012"/>
                  </a:ext>
                </a:extLst>
              </a:tr>
              <a:tr h="244176">
                <a:tc>
                  <a:txBody>
                    <a:bodyPr/>
                    <a:lstStyle/>
                    <a:p>
                      <a:pPr marL="0" marR="0">
                        <a:lnSpc>
                          <a:spcPct val="107000"/>
                        </a:lnSpc>
                        <a:spcBef>
                          <a:spcPts val="0"/>
                        </a:spcBef>
                        <a:spcAft>
                          <a:spcPts val="800"/>
                        </a:spcAft>
                      </a:pPr>
                      <a:r>
                        <a:rPr lang="en-US" sz="1600" kern="1200" dirty="0">
                          <a:solidFill>
                            <a:schemeClr val="dk1"/>
                          </a:solidFill>
                          <a:effectLst/>
                          <a:latin typeface="+mn-lt"/>
                          <a:ea typeface="+mn-ea"/>
                          <a:cs typeface="+mn-cs"/>
                        </a:rPr>
                        <a:t>Best and Final Offers (if necessary)</a:t>
                      </a:r>
                      <a:endParaRPr lang="en-US" sz="1600" dirty="0">
                        <a:effectLst/>
                        <a:latin typeface="+mn-lt"/>
                        <a:ea typeface="Calibri" panose="020F0502020204030204" pitchFamily="34" charset="0"/>
                        <a:cs typeface="Times New Roman" panose="02020603050405020304" pitchFamily="18" charset="0"/>
                      </a:endParaRPr>
                    </a:p>
                  </a:txBody>
                  <a:tcPr marL="45720" marR="45720" marT="36576" marB="36576" anchor="ctr">
                    <a:solidFill>
                      <a:schemeClr val="tx2">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US" sz="1600" dirty="0">
                          <a:effectLst/>
                          <a:latin typeface="+mn-lt"/>
                          <a:ea typeface="Calibri" panose="020F0502020204030204" pitchFamily="34" charset="0"/>
                          <a:cs typeface="Times New Roman" panose="02020603050405020304" pitchFamily="18" charset="0"/>
                        </a:rPr>
                        <a:t>TBD</a:t>
                      </a:r>
                    </a:p>
                  </a:txBody>
                  <a:tcPr marL="45720" marR="45720" marT="36576" marB="36576" anchor="ctr">
                    <a:solidFill>
                      <a:schemeClr val="tx2">
                        <a:lumMod val="40000"/>
                        <a:lumOff val="60000"/>
                      </a:schemeClr>
                    </a:solidFill>
                  </a:tcPr>
                </a:tc>
                <a:extLst>
                  <a:ext uri="{0D108BD9-81ED-4DB2-BD59-A6C34878D82A}">
                    <a16:rowId xmlns:a16="http://schemas.microsoft.com/office/drawing/2014/main" xmlns="" val="10013"/>
                  </a:ext>
                </a:extLst>
              </a:tr>
              <a:tr h="244176">
                <a:tc>
                  <a:txBody>
                    <a:bodyPr/>
                    <a:lstStyle/>
                    <a:p>
                      <a:pPr marL="0" marR="0">
                        <a:lnSpc>
                          <a:spcPct val="107000"/>
                        </a:lnSpc>
                        <a:spcBef>
                          <a:spcPts val="0"/>
                        </a:spcBef>
                        <a:spcAft>
                          <a:spcPts val="800"/>
                        </a:spcAft>
                      </a:pPr>
                      <a:r>
                        <a:rPr lang="en-US" sz="1600" dirty="0">
                          <a:effectLst/>
                          <a:latin typeface="+mn-lt"/>
                          <a:ea typeface="Calibri" panose="020F0502020204030204" pitchFamily="34" charset="0"/>
                          <a:cs typeface="Times New Roman" panose="02020603050405020304" pitchFamily="18" charset="0"/>
                        </a:rPr>
                        <a:t>RFP Award Recommendation</a:t>
                      </a:r>
                    </a:p>
                  </a:txBody>
                  <a:tcPr marL="45720" marR="45720" marT="36576" marB="36576" anchor="ctr">
                    <a:solidFill>
                      <a:schemeClr val="tx2">
                        <a:lumMod val="20000"/>
                        <a:lumOff val="8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US" sz="1600" dirty="0">
                          <a:effectLst/>
                          <a:latin typeface="+mn-lt"/>
                          <a:ea typeface="Calibri" panose="020F0502020204030204" pitchFamily="34" charset="0"/>
                          <a:cs typeface="Times New Roman" panose="02020603050405020304" pitchFamily="18" charset="0"/>
                        </a:rPr>
                        <a:t>April 16, 2018</a:t>
                      </a:r>
                    </a:p>
                  </a:txBody>
                  <a:tcPr marL="45720" marR="45720" marT="36576" marB="36576" anchor="ctr">
                    <a:solidFill>
                      <a:schemeClr val="tx2">
                        <a:lumMod val="20000"/>
                        <a:lumOff val="80000"/>
                      </a:schemeClr>
                    </a:solidFill>
                  </a:tcPr>
                </a:tc>
                <a:extLst>
                  <a:ext uri="{0D108BD9-81ED-4DB2-BD59-A6C34878D82A}">
                    <a16:rowId xmlns:a16="http://schemas.microsoft.com/office/drawing/2014/main" xmlns="" val="1157997196"/>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5146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15" name="Rectangle 2"/>
          <p:cNvSpPr>
            <a:spLocks noGrp="1" noChangeArrowheads="1"/>
          </p:cNvSpPr>
          <p:nvPr>
            <p:ph type="title"/>
          </p:nvPr>
        </p:nvSpPr>
        <p:spPr/>
        <p:txBody>
          <a:bodyPr/>
          <a:lstStyle/>
          <a:p>
            <a:pPr eaLnBrk="1" hangingPunct="1"/>
            <a:r>
              <a:rPr lang="en-US" b="1" dirty="0"/>
              <a:t>Term of Contract</a:t>
            </a:r>
          </a:p>
        </p:txBody>
      </p:sp>
      <p:sp>
        <p:nvSpPr>
          <p:cNvPr id="16" name="Rectangle 3"/>
          <p:cNvSpPr>
            <a:spLocks noGrp="1" noChangeArrowheads="1"/>
          </p:cNvSpPr>
          <p:nvPr>
            <p:ph idx="1"/>
          </p:nvPr>
        </p:nvSpPr>
        <p:spPr>
          <a:xfrm>
            <a:off x="381000" y="1447800"/>
            <a:ext cx="8229600" cy="4114800"/>
          </a:xfrm>
        </p:spPr>
        <p:txBody>
          <a:bodyPr>
            <a:normAutofit/>
          </a:bodyPr>
          <a:lstStyle/>
          <a:p>
            <a:pPr eaLnBrk="1" hangingPunct="1"/>
            <a:r>
              <a:rPr lang="en-US" sz="2800" dirty="0">
                <a:latin typeface="+mj-lt"/>
              </a:rPr>
              <a:t>The State intends to sign a contract with one Respondent or two Respondents to fulfill the requirements in this RFP.</a:t>
            </a:r>
            <a:endParaRPr lang="en-US" sz="2800" i="1" dirty="0">
              <a:solidFill>
                <a:srgbClr val="0000FF"/>
              </a:solidFill>
              <a:latin typeface="+mj-lt"/>
            </a:endParaRPr>
          </a:p>
          <a:p>
            <a:pPr eaLnBrk="1" hangingPunct="1"/>
            <a:endParaRPr lang="en-US" sz="2800" i="1" dirty="0">
              <a:solidFill>
                <a:srgbClr val="0000FF"/>
              </a:solidFill>
              <a:latin typeface="+mj-lt"/>
            </a:endParaRPr>
          </a:p>
          <a:p>
            <a:pPr eaLnBrk="1" hangingPunct="1"/>
            <a:r>
              <a:rPr lang="en-US" sz="2800" dirty="0">
                <a:latin typeface="+mj-lt"/>
              </a:rPr>
              <a:t>The initial term of the contract shall be for </a:t>
            </a:r>
            <a:r>
              <a:rPr lang="en-US" sz="2800" b="1" i="1" dirty="0">
                <a:solidFill>
                  <a:srgbClr val="0000FF"/>
                </a:solidFill>
                <a:latin typeface="+mj-lt"/>
              </a:rPr>
              <a:t>four (4)</a:t>
            </a:r>
            <a:r>
              <a:rPr lang="en-US" sz="2800" dirty="0">
                <a:latin typeface="+mj-lt"/>
              </a:rPr>
              <a:t> years from the date of contract execution. There may be </a:t>
            </a:r>
            <a:r>
              <a:rPr lang="en-US" sz="2800" b="1" i="1" dirty="0">
                <a:solidFill>
                  <a:srgbClr val="0000FF"/>
                </a:solidFill>
                <a:latin typeface="+mj-lt"/>
              </a:rPr>
              <a:t>two (2) one-year renewals for a total of six (6) years </a:t>
            </a:r>
            <a:r>
              <a:rPr lang="en-US" sz="2800" dirty="0">
                <a:latin typeface="+mj-lt"/>
              </a:rPr>
              <a:t>at the State’s option.</a:t>
            </a:r>
            <a:endParaRPr lang="en-US" sz="2800" i="1" dirty="0">
              <a:solidFill>
                <a:srgbClr val="0000FF"/>
              </a:solidFill>
              <a:latin typeface="+mj-lt"/>
            </a:endParaRPr>
          </a:p>
        </p:txBody>
      </p:sp>
    </p:spTree>
    <p:extLst>
      <p:ext uri="{BB962C8B-B14F-4D97-AF65-F5344CB8AC3E}">
        <p14:creationId xmlns:p14="http://schemas.microsoft.com/office/powerpoint/2010/main" val="1401108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843837" y="54424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3"/>
          <p:cNvSpPr txBox="1">
            <a:spLocks noChangeArrowheads="1"/>
          </p:cNvSpPr>
          <p:nvPr/>
        </p:nvSpPr>
        <p:spPr>
          <a:xfrm>
            <a:off x="304800" y="1600200"/>
            <a:ext cx="8229600" cy="1066801"/>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5400" b="1" i="0" u="none" strike="noStrike" kern="1200" cap="none" spc="0" normalizeH="0" baseline="0" noProof="0" dirty="0">
              <a:ln>
                <a:noFill/>
              </a:ln>
              <a:solidFill>
                <a:schemeClr val="tx1"/>
              </a:solidFill>
              <a:effectLst/>
              <a:uLnTx/>
              <a:uFillTx/>
              <a:latin typeface="+mj-lt"/>
            </a:endParaRPr>
          </a:p>
        </p:txBody>
      </p:sp>
      <p:sp>
        <p:nvSpPr>
          <p:cNvPr id="3" name="Title 2"/>
          <p:cNvSpPr>
            <a:spLocks noGrp="1"/>
          </p:cNvSpPr>
          <p:nvPr>
            <p:ph type="title"/>
          </p:nvPr>
        </p:nvSpPr>
        <p:spPr>
          <a:xfrm>
            <a:off x="457200" y="302525"/>
            <a:ext cx="7696200" cy="535675"/>
          </a:xfrm>
        </p:spPr>
        <p:txBody>
          <a:bodyPr>
            <a:normAutofit fontScale="90000"/>
          </a:bodyPr>
          <a:lstStyle/>
          <a:p>
            <a:r>
              <a:rPr lang="en-US" b="1" dirty="0"/>
              <a:t>EDW Background</a:t>
            </a:r>
          </a:p>
        </p:txBody>
      </p:sp>
      <p:sp>
        <p:nvSpPr>
          <p:cNvPr id="2" name="TextBox 1">
            <a:extLst>
              <a:ext uri="{FF2B5EF4-FFF2-40B4-BE49-F238E27FC236}">
                <a16:creationId xmlns:a16="http://schemas.microsoft.com/office/drawing/2014/main" xmlns="" id="{589C3FD7-B5AE-4B31-97CA-2F958D75758D}"/>
              </a:ext>
            </a:extLst>
          </p:cNvPr>
          <p:cNvSpPr txBox="1"/>
          <p:nvPr/>
        </p:nvSpPr>
        <p:spPr>
          <a:xfrm>
            <a:off x="304800" y="1008223"/>
            <a:ext cx="8534400" cy="4985980"/>
          </a:xfrm>
          <a:prstGeom prst="rect">
            <a:avLst/>
          </a:prstGeom>
          <a:noFill/>
        </p:spPr>
        <p:txBody>
          <a:bodyPr wrap="square" rtlCol="0">
            <a:spAutoFit/>
          </a:bodyPr>
          <a:lstStyle/>
          <a:p>
            <a:pPr lvl="0"/>
            <a:r>
              <a:rPr lang="en-US" sz="2000" dirty="0">
                <a:solidFill>
                  <a:prstClr val="black"/>
                </a:solidFill>
              </a:rPr>
              <a:t>The Enterprise Data Warehouse (EDW) serves the data warehouse, decision support system, and business intelligence needs of FSSA. </a:t>
            </a:r>
            <a:endParaRPr lang="en-US" sz="2000" dirty="0"/>
          </a:p>
          <a:p>
            <a:endParaRPr lang="en-US" sz="2000" dirty="0">
              <a:solidFill>
                <a:prstClr val="black"/>
              </a:solidFill>
            </a:endParaRPr>
          </a:p>
          <a:p>
            <a:pPr marL="342900" indent="-342900">
              <a:buFont typeface="Arial" panose="020B0604020202020204" pitchFamily="34" charset="0"/>
              <a:buChar char="•"/>
            </a:pPr>
            <a:r>
              <a:rPr lang="en-US" sz="2000" dirty="0">
                <a:solidFill>
                  <a:prstClr val="black"/>
                </a:solidFill>
              </a:rPr>
              <a:t>Currently the State’s staff manages the EDW through the support of two vendors: </a:t>
            </a:r>
          </a:p>
          <a:p>
            <a:pPr marL="800100" lvl="1" indent="-342900">
              <a:buFont typeface="Courier New" panose="02070309020205020404" pitchFamily="49" charset="0"/>
              <a:buChar char="o"/>
            </a:pPr>
            <a:r>
              <a:rPr lang="en-US" sz="2000" dirty="0">
                <a:solidFill>
                  <a:prstClr val="black"/>
                </a:solidFill>
              </a:rPr>
              <a:t>The first vendor supports the EDW’s Teradata and Informatica ETL infrastructure and OMPP Data Warehouse (OMPP DW) healthcare-oriented data extraction and reporting</a:t>
            </a:r>
          </a:p>
          <a:p>
            <a:pPr marL="800100" lvl="1" indent="-342900">
              <a:buFont typeface="Courier New" panose="02070309020205020404" pitchFamily="49" charset="0"/>
              <a:buChar char="o"/>
            </a:pPr>
            <a:r>
              <a:rPr lang="en-US" sz="2000" dirty="0">
                <a:solidFill>
                  <a:prstClr val="black"/>
                </a:solidFill>
              </a:rPr>
              <a:t>The second vendor supports the Social Services Data Warehouse (SSDW), which is used by several program areas across FSSA (predominantly the Division of Family Resources), along with other groups such as the Department of Child Services (DCS) and the Child Support Bureau (CSB). </a:t>
            </a:r>
          </a:p>
          <a:p>
            <a:pPr marL="342900" indent="-342900">
              <a:buFont typeface="Arial" panose="020B0604020202020204" pitchFamily="34" charset="0"/>
              <a:buChar char="•"/>
            </a:pPr>
            <a:r>
              <a:rPr lang="en-US" sz="2000" dirty="0">
                <a:solidFill>
                  <a:prstClr val="black"/>
                </a:solidFill>
              </a:rPr>
              <a:t>Both vendors have roles in enhancing the EDW in recent years with consolidated infrastructure, standard data warehouse-oriented tools, and migration of data and reports from the previous data warehouse.</a:t>
            </a:r>
          </a:p>
          <a:p>
            <a:endParaRPr lang="en-US" sz="2000" dirty="0"/>
          </a:p>
        </p:txBody>
      </p:sp>
    </p:spTree>
    <p:extLst>
      <p:ext uri="{BB962C8B-B14F-4D97-AF65-F5344CB8AC3E}">
        <p14:creationId xmlns:p14="http://schemas.microsoft.com/office/powerpoint/2010/main" val="2449284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843837" y="54424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3"/>
          <p:cNvSpPr txBox="1">
            <a:spLocks noChangeArrowheads="1"/>
          </p:cNvSpPr>
          <p:nvPr/>
        </p:nvSpPr>
        <p:spPr>
          <a:xfrm>
            <a:off x="304800" y="1432486"/>
            <a:ext cx="8229600" cy="1066801"/>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5400" b="1" i="0" u="none" strike="noStrike" kern="1200" cap="none" spc="0" normalizeH="0" baseline="0" noProof="0" dirty="0">
              <a:ln>
                <a:noFill/>
              </a:ln>
              <a:solidFill>
                <a:schemeClr val="tx1"/>
              </a:solidFill>
              <a:effectLst/>
              <a:uLnTx/>
              <a:uFillTx/>
              <a:latin typeface="+mj-lt"/>
            </a:endParaRPr>
          </a:p>
        </p:txBody>
      </p:sp>
      <p:sp>
        <p:nvSpPr>
          <p:cNvPr id="3" name="Title 2"/>
          <p:cNvSpPr>
            <a:spLocks noGrp="1"/>
          </p:cNvSpPr>
          <p:nvPr>
            <p:ph type="title"/>
          </p:nvPr>
        </p:nvSpPr>
        <p:spPr>
          <a:xfrm>
            <a:off x="457200" y="302525"/>
            <a:ext cx="7696200" cy="535675"/>
          </a:xfrm>
        </p:spPr>
        <p:txBody>
          <a:bodyPr>
            <a:normAutofit fontScale="90000"/>
          </a:bodyPr>
          <a:lstStyle/>
          <a:p>
            <a:r>
              <a:rPr lang="en-US" b="1" dirty="0"/>
              <a:t>Scope of Work   </a:t>
            </a:r>
          </a:p>
        </p:txBody>
      </p:sp>
      <p:sp>
        <p:nvSpPr>
          <p:cNvPr id="2" name="TextBox 1">
            <a:extLst>
              <a:ext uri="{FF2B5EF4-FFF2-40B4-BE49-F238E27FC236}">
                <a16:creationId xmlns:a16="http://schemas.microsoft.com/office/drawing/2014/main" xmlns="" id="{589C3FD7-B5AE-4B31-97CA-2F958D75758D}"/>
              </a:ext>
            </a:extLst>
          </p:cNvPr>
          <p:cNvSpPr txBox="1"/>
          <p:nvPr/>
        </p:nvSpPr>
        <p:spPr>
          <a:xfrm>
            <a:off x="362528" y="1066800"/>
            <a:ext cx="8610600" cy="400110"/>
          </a:xfrm>
          <a:prstGeom prst="rect">
            <a:avLst/>
          </a:prstGeom>
          <a:noFill/>
        </p:spPr>
        <p:txBody>
          <a:bodyPr wrap="square" rtlCol="0">
            <a:spAutoFit/>
          </a:bodyPr>
          <a:lstStyle/>
          <a:p>
            <a:r>
              <a:rPr lang="en-US" sz="2000" dirty="0"/>
              <a:t>Through this RFP, FSSA will contract for the following two sets of services:</a:t>
            </a:r>
          </a:p>
        </p:txBody>
      </p:sp>
      <p:graphicFrame>
        <p:nvGraphicFramePr>
          <p:cNvPr id="8" name="Table 7">
            <a:extLst>
              <a:ext uri="{FF2B5EF4-FFF2-40B4-BE49-F238E27FC236}">
                <a16:creationId xmlns:a16="http://schemas.microsoft.com/office/drawing/2014/main" xmlns="" id="{9211326C-B2C7-46A3-84BC-987FA0F3F5CD}"/>
              </a:ext>
            </a:extLst>
          </p:cNvPr>
          <p:cNvGraphicFramePr>
            <a:graphicFrameLocks noGrp="1"/>
          </p:cNvGraphicFramePr>
          <p:nvPr>
            <p:extLst>
              <p:ext uri="{D42A27DB-BD31-4B8C-83A1-F6EECF244321}">
                <p14:modId xmlns:p14="http://schemas.microsoft.com/office/powerpoint/2010/main" val="3907864937"/>
              </p:ext>
            </p:extLst>
          </p:nvPr>
        </p:nvGraphicFramePr>
        <p:xfrm>
          <a:off x="457200" y="1569720"/>
          <a:ext cx="8229600" cy="2316480"/>
        </p:xfrm>
        <a:graphic>
          <a:graphicData uri="http://schemas.openxmlformats.org/drawingml/2006/table">
            <a:tbl>
              <a:tblPr>
                <a:tableStyleId>{5C22544A-7EE6-4342-B048-85BDC9FD1C3A}</a:tableStyleId>
              </a:tblPr>
              <a:tblGrid>
                <a:gridCol w="1066800">
                  <a:extLst>
                    <a:ext uri="{9D8B030D-6E8A-4147-A177-3AD203B41FA5}">
                      <a16:colId xmlns:a16="http://schemas.microsoft.com/office/drawing/2014/main" xmlns="" val="1267760882"/>
                    </a:ext>
                  </a:extLst>
                </a:gridCol>
                <a:gridCol w="7162800">
                  <a:extLst>
                    <a:ext uri="{9D8B030D-6E8A-4147-A177-3AD203B41FA5}">
                      <a16:colId xmlns:a16="http://schemas.microsoft.com/office/drawing/2014/main" xmlns="" val="2623328350"/>
                    </a:ext>
                  </a:extLst>
                </a:gridCol>
              </a:tblGrid>
              <a:tr h="524777">
                <a:tc>
                  <a:txBody>
                    <a:bodyPr/>
                    <a:lstStyle/>
                    <a:p>
                      <a:r>
                        <a:rPr lang="en-US" sz="2000" b="1" dirty="0">
                          <a:solidFill>
                            <a:srgbClr val="FF0000"/>
                          </a:solidFill>
                        </a:rPr>
                        <a:t>Scope A</a:t>
                      </a: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342900" lvl="0" indent="-342900">
                        <a:buFont typeface="Arial" panose="020B0604020202020204" pitchFamily="34" charset="0"/>
                        <a:buChar char="•"/>
                      </a:pPr>
                      <a:r>
                        <a:rPr lang="en-US" sz="2000" b="0" dirty="0"/>
                        <a:t>Maintenance and operations (M&amp;O) and enhancement services for the EDW’s platform infrastructure</a:t>
                      </a:r>
                    </a:p>
                    <a:p>
                      <a:pPr marL="342900" lvl="0" indent="-342900">
                        <a:buFont typeface="Arial" panose="020B0604020202020204" pitchFamily="34" charset="0"/>
                        <a:buChar char="•"/>
                      </a:pPr>
                      <a:r>
                        <a:rPr lang="en-US" sz="2000" b="0" dirty="0"/>
                        <a:t>M&amp;O and enhancement services for the </a:t>
                      </a:r>
                      <a:r>
                        <a:rPr lang="en-US" sz="2000" dirty="0">
                          <a:solidFill>
                            <a:prstClr val="black"/>
                          </a:solidFill>
                        </a:rPr>
                        <a:t>OMPP Data Warehouse</a:t>
                      </a:r>
                      <a:endParaRPr lang="en-US" sz="2000" b="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3705285583"/>
                  </a:ext>
                </a:extLst>
              </a:tr>
              <a:tr h="370840">
                <a:tc>
                  <a:txBody>
                    <a:bodyPr/>
                    <a:lstStyle/>
                    <a:p>
                      <a:r>
                        <a:rPr lang="en-US" sz="2000" b="1" dirty="0">
                          <a:solidFill>
                            <a:srgbClr val="FF0000"/>
                          </a:solidFill>
                        </a:rPr>
                        <a:t>Scope B</a:t>
                      </a: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342900" lvl="0" indent="-342900">
                        <a:buFont typeface="Arial" panose="020B0604020202020204" pitchFamily="34" charset="0"/>
                        <a:buChar char="•"/>
                      </a:pPr>
                      <a:r>
                        <a:rPr lang="en-US" sz="2000" b="0" dirty="0"/>
                        <a:t>M&amp;O and enhancements support for the Social Services Data Warehouse (SSDW) </a:t>
                      </a:r>
                    </a:p>
                    <a:p>
                      <a:pPr marL="342900" lvl="0" indent="-342900">
                        <a:buFont typeface="Arial" panose="020B0604020202020204" pitchFamily="34" charset="0"/>
                        <a:buChar char="•"/>
                      </a:pPr>
                      <a:r>
                        <a:rPr lang="en-US" sz="2000" b="0" dirty="0"/>
                        <a:t>Ad hoc support for EDW enhancements that impact the SSDW as needed, such as software testing</a:t>
                      </a: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2391669268"/>
                  </a:ext>
                </a:extLst>
              </a:tr>
            </a:tbl>
          </a:graphicData>
        </a:graphic>
      </p:graphicFrame>
      <p:sp>
        <p:nvSpPr>
          <p:cNvPr id="11" name="TextBox 10">
            <a:extLst>
              <a:ext uri="{FF2B5EF4-FFF2-40B4-BE49-F238E27FC236}">
                <a16:creationId xmlns:a16="http://schemas.microsoft.com/office/drawing/2014/main" xmlns="" id="{94530549-6060-4FD8-8555-E195602E98F9}"/>
              </a:ext>
            </a:extLst>
          </p:cNvPr>
          <p:cNvSpPr txBox="1"/>
          <p:nvPr/>
        </p:nvSpPr>
        <p:spPr>
          <a:xfrm>
            <a:off x="362528" y="3998082"/>
            <a:ext cx="8324272" cy="1323439"/>
          </a:xfrm>
          <a:prstGeom prst="rect">
            <a:avLst/>
          </a:prstGeom>
          <a:noFill/>
        </p:spPr>
        <p:txBody>
          <a:bodyPr wrap="square" rtlCol="0">
            <a:spAutoFit/>
          </a:bodyPr>
          <a:lstStyle/>
          <a:p>
            <a:pPr marL="342900" indent="-342900">
              <a:buFont typeface="Arial" panose="020B0604020202020204" pitchFamily="34" charset="0"/>
              <a:buChar char="•"/>
            </a:pPr>
            <a:r>
              <a:rPr lang="en-US" sz="2000" dirty="0"/>
              <a:t>Respondents may propose for one or both scopes, but the State will evaluate the two scopes of work separately.</a:t>
            </a:r>
          </a:p>
          <a:p>
            <a:pPr marL="342900" indent="-342900">
              <a:buFont typeface="Arial" panose="020B0604020202020204" pitchFamily="34" charset="0"/>
              <a:buChar char="•"/>
            </a:pPr>
            <a:r>
              <a:rPr lang="en-US" sz="2000" dirty="0"/>
              <a:t>If one Respondent is awarded both scopes, they shall maintain distinct teams to handle </a:t>
            </a:r>
            <a:r>
              <a:rPr lang="en-US" sz="2000"/>
              <a:t>each scope</a:t>
            </a:r>
            <a:r>
              <a:rPr lang="en-US" sz="2000" dirty="0"/>
              <a:t>, with the exception of the Project Executive.</a:t>
            </a:r>
          </a:p>
        </p:txBody>
      </p:sp>
    </p:spTree>
    <p:extLst>
      <p:ext uri="{BB962C8B-B14F-4D97-AF65-F5344CB8AC3E}">
        <p14:creationId xmlns:p14="http://schemas.microsoft.com/office/powerpoint/2010/main" val="39290252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a:t>
            </a:r>
            <a:r>
              <a:rPr lang="en-US" sz="2000" b="1" i="1" dirty="0">
                <a:solidFill>
                  <a:srgbClr val="FFC000"/>
                </a:solidFill>
                <a:effectLst>
                  <a:innerShdw blurRad="330200">
                    <a:schemeClr val="tx2">
                      <a:alpha val="55000"/>
                    </a:schemeClr>
                  </a:innerShdw>
                </a:effectLst>
                <a:latin typeface="+mj-lt"/>
              </a:rPr>
              <a:t> </a:t>
            </a:r>
            <a:r>
              <a:rPr lang="en-US" sz="2000" b="1" i="1" dirty="0">
                <a:solidFill>
                  <a:srgbClr val="0000FF"/>
                </a:solidFill>
                <a:effectLst>
                  <a:innerShdw blurRad="330200">
                    <a:schemeClr val="tx2">
                      <a:alpha val="55000"/>
                    </a:schemeClr>
                  </a:innerShdw>
                </a:effectLst>
                <a:latin typeface="+mj-lt"/>
              </a:rPr>
              <a:t>Department of Administration</a:t>
            </a:r>
          </a:p>
        </p:txBody>
      </p:sp>
      <p:sp>
        <p:nvSpPr>
          <p:cNvPr id="6" name="Rectangle 2"/>
          <p:cNvSpPr>
            <a:spLocks noGrp="1" noChangeArrowheads="1"/>
          </p:cNvSpPr>
          <p:nvPr>
            <p:ph type="title"/>
          </p:nvPr>
        </p:nvSpPr>
        <p:spPr/>
        <p:txBody>
          <a:bodyPr/>
          <a:lstStyle/>
          <a:p>
            <a:pPr eaLnBrk="1" hangingPunct="1"/>
            <a:r>
              <a:rPr lang="en-US" b="1" dirty="0"/>
              <a:t>Business Proposal</a:t>
            </a:r>
            <a:br>
              <a:rPr lang="en-US" b="1" dirty="0"/>
            </a:br>
            <a:r>
              <a:rPr lang="en-US" sz="2400" dirty="0"/>
              <a:t>(Attachment H)</a:t>
            </a:r>
            <a:endParaRPr lang="en-US" dirty="0"/>
          </a:p>
        </p:txBody>
      </p:sp>
      <p:sp>
        <p:nvSpPr>
          <p:cNvPr id="7" name="Rectangle 3"/>
          <p:cNvSpPr>
            <a:spLocks noGrp="1" noChangeArrowheads="1"/>
          </p:cNvSpPr>
          <p:nvPr>
            <p:ph idx="1"/>
          </p:nvPr>
        </p:nvSpPr>
        <p:spPr>
          <a:xfrm>
            <a:off x="457200" y="1600200"/>
            <a:ext cx="8229600" cy="3886200"/>
          </a:xfrm>
        </p:spPr>
        <p:txBody>
          <a:bodyPr>
            <a:normAutofit/>
          </a:bodyPr>
          <a:lstStyle/>
          <a:p>
            <a:pPr eaLnBrk="1" hangingPunct="1">
              <a:spcBef>
                <a:spcPts val="600"/>
              </a:spcBef>
            </a:pPr>
            <a:r>
              <a:rPr lang="en-US" sz="2400" b="1" dirty="0">
                <a:latin typeface="+mj-lt"/>
              </a:rPr>
              <a:t>Company Financial Information (Section 2.3.3)</a:t>
            </a:r>
          </a:p>
          <a:p>
            <a:pPr lvl="1" eaLnBrk="1" hangingPunct="1">
              <a:spcBef>
                <a:spcPts val="600"/>
              </a:spcBef>
            </a:pPr>
            <a:r>
              <a:rPr lang="en-US" sz="2000" dirty="0">
                <a:latin typeface="+mj-lt"/>
              </a:rPr>
              <a:t>Confidential information must be kept separate from the proposal in the electronic copies.  </a:t>
            </a:r>
            <a:r>
              <a:rPr lang="en-US" sz="2000" dirty="0">
                <a:solidFill>
                  <a:srgbClr val="FF0000"/>
                </a:solidFill>
                <a:latin typeface="+mj-lt"/>
              </a:rPr>
              <a:t>IDOA recommends sending a “public” file that has the confidential information redacted (may be in PDF format) and a “final” file that includes all required information (must be in format provided).</a:t>
            </a:r>
            <a:endParaRPr lang="en-US" sz="2000" dirty="0">
              <a:latin typeface="+mj-lt"/>
            </a:endParaRPr>
          </a:p>
          <a:p>
            <a:pPr lvl="1" eaLnBrk="1" hangingPunct="1">
              <a:spcBef>
                <a:spcPts val="600"/>
              </a:spcBef>
            </a:pPr>
            <a:endParaRPr lang="en-US" sz="2000" dirty="0">
              <a:latin typeface="+mj-lt"/>
            </a:endParaRPr>
          </a:p>
          <a:p>
            <a:pPr eaLnBrk="1" hangingPunct="1">
              <a:spcBef>
                <a:spcPts val="600"/>
              </a:spcBef>
            </a:pPr>
            <a:r>
              <a:rPr lang="en-US" sz="2400" b="1" dirty="0">
                <a:latin typeface="+mj-lt"/>
              </a:rPr>
              <a:t>Contract Terms (Section 2.3.5)</a:t>
            </a:r>
          </a:p>
          <a:p>
            <a:pPr lvl="1" eaLnBrk="1" hangingPunct="1">
              <a:spcBef>
                <a:spcPts val="600"/>
              </a:spcBef>
            </a:pPr>
            <a:r>
              <a:rPr lang="en-US" sz="2000" dirty="0">
                <a:latin typeface="+mj-lt"/>
              </a:rPr>
              <a:t>Respondent should review the sample State contract (Attachment B) and note exceptions to State mandatory and non-mandatory clauses in Business Proposal and Transmittal Letter.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2264</TotalTime>
  <Words>1740</Words>
  <Application>Microsoft Office PowerPoint</Application>
  <PresentationFormat>On-screen Show (4:3)</PresentationFormat>
  <Paragraphs>205</Paragraphs>
  <Slides>29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Courier New</vt:lpstr>
      <vt:lpstr>Garamond</vt:lpstr>
      <vt:lpstr>Times New Roman</vt:lpstr>
      <vt:lpstr>Office Theme</vt:lpstr>
      <vt:lpstr>Request for Proposal 18-051  Enterprise Data Warehouse Services  Indiana Department of Administration On Behalf Of All State Agencies  Pre-Proposal Conference  January 23, 2018  Teresa Deaton-Reese, CPPB, CPPO  Senior Account Manager</vt:lpstr>
      <vt:lpstr>Agenda</vt:lpstr>
      <vt:lpstr>General Information</vt:lpstr>
      <vt:lpstr>Purpose of the RFP</vt:lpstr>
      <vt:lpstr>Key Dates</vt:lpstr>
      <vt:lpstr>Term of Contract</vt:lpstr>
      <vt:lpstr>EDW Background</vt:lpstr>
      <vt:lpstr>Scope of Work   </vt:lpstr>
      <vt:lpstr>Business Proposal (Attachment H)</vt:lpstr>
      <vt:lpstr>Technical Proposal (Attachment F - Scope A, Attachment G – Scope B)</vt:lpstr>
      <vt:lpstr>Cost Proposal (Attachment D – Scope A, Attachment E – Scope B)</vt:lpstr>
      <vt:lpstr>Cost Proposal (Cont.) (Attachment D – Scope A, Attachment E – Scope B)</vt:lpstr>
      <vt:lpstr>Cost Proposal (Cont.) (Attachment D – Scope A, Attachment E – Scope B)</vt:lpstr>
      <vt:lpstr>Cost Proposal (Cont.) (Attachment D – Scope A, Attachment E – Scope B)</vt:lpstr>
      <vt:lpstr>Cost Proposal (Cont.) (Attachment D – Scope A, Attachment E – Scope B)</vt:lpstr>
      <vt:lpstr>Cost Proposal (Cont.) (Attachment D – Scope A, Attachment E – Scope B)</vt:lpstr>
      <vt:lpstr>Cost Proposal (Cont.) (Attachment D – Scope A, Attachment E – Scope B)</vt:lpstr>
      <vt:lpstr>Cost Proposal (Cont.) (Attachment D – Scope A, Attachment E – Scope B)</vt:lpstr>
      <vt:lpstr>Proposal Preparation</vt:lpstr>
      <vt:lpstr>Proposal Preparation</vt:lpstr>
      <vt:lpstr>Evaluation Criteria</vt:lpstr>
      <vt:lpstr>Minority and Women’s Business Enterprises</vt:lpstr>
      <vt:lpstr>PowerPoint Presentation</vt:lpstr>
      <vt:lpstr>Minority and Women’s Business Enterprises</vt:lpstr>
      <vt:lpstr>PowerPoint Presentation</vt:lpstr>
      <vt:lpstr>Minority and Women’s Business Enterprises</vt:lpstr>
      <vt:lpstr>Additional Information</vt:lpstr>
      <vt:lpstr>PowerPoint Presentation</vt:lpstr>
      <vt:lpstr>PowerPoint Presentation</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jhelmer</dc:creator>
  <cp:lastModifiedBy>Deaton, Teresa</cp:lastModifiedBy>
  <cp:revision>238</cp:revision>
  <cp:lastPrinted>2015-12-01T16:43:27Z</cp:lastPrinted>
  <dcterms:created xsi:type="dcterms:W3CDTF">2013-01-16T19:20:36Z</dcterms:created>
  <dcterms:modified xsi:type="dcterms:W3CDTF">2018-01-23T17:05:25Z</dcterms:modified>
</cp:coreProperties>
</file>