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94" r:id="rId3"/>
    <p:sldId id="257" r:id="rId4"/>
    <p:sldId id="290" r:id="rId5"/>
    <p:sldId id="260" r:id="rId6"/>
    <p:sldId id="291" r:id="rId7"/>
    <p:sldId id="289" r:id="rId8"/>
    <p:sldId id="259" r:id="rId9"/>
    <p:sldId id="258" r:id="rId10"/>
    <p:sldId id="280" r:id="rId11"/>
    <p:sldId id="267" r:id="rId12"/>
    <p:sldId id="281" r:id="rId13"/>
    <p:sldId id="266" r:id="rId14"/>
    <p:sldId id="265" r:id="rId15"/>
    <p:sldId id="278" r:id="rId16"/>
    <p:sldId id="276" r:id="rId17"/>
    <p:sldId id="275" r:id="rId18"/>
    <p:sldId id="288" r:id="rId19"/>
    <p:sldId id="282" r:id="rId20"/>
    <p:sldId id="285" r:id="rId21"/>
    <p:sldId id="286" r:id="rId22"/>
    <p:sldId id="287" r:id="rId23"/>
    <p:sldId id="271" r:id="rId24"/>
    <p:sldId id="270" r:id="rId25"/>
    <p:sldId id="269" r:id="rId2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helmer" initials="jh"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6565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37" autoAdjust="0"/>
    <p:restoredTop sz="94712" autoAdjust="0"/>
  </p:normalViewPr>
  <p:slideViewPr>
    <p:cSldViewPr>
      <p:cViewPr varScale="1">
        <p:scale>
          <a:sx n="70" d="100"/>
          <a:sy n="70" d="100"/>
        </p:scale>
        <p:origin x="1482" y="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BB80458C-E654-394E-874D-A94041B341A7}" type="datetimeFigureOut">
              <a:rPr lang="en-US" smtClean="0"/>
              <a:t>2/15/2018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92C9285-1D6E-EC41-BE95-3F93EAC7EB39}" type="slidenum">
              <a:rPr lang="en-US" smtClean="0"/>
              <a:t>‹#›</a:t>
            </a:fld>
            <a:endParaRPr lang="en-US"/>
          </a:p>
        </p:txBody>
      </p:sp>
    </p:spTree>
    <p:extLst>
      <p:ext uri="{BB962C8B-B14F-4D97-AF65-F5344CB8AC3E}">
        <p14:creationId xmlns:p14="http://schemas.microsoft.com/office/powerpoint/2010/main" val="1732154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Teresa</a:t>
            </a:r>
          </a:p>
        </p:txBody>
      </p:sp>
      <p:sp>
        <p:nvSpPr>
          <p:cNvPr id="4" name="Slide Number Placeholder 3"/>
          <p:cNvSpPr>
            <a:spLocks noGrp="1"/>
          </p:cNvSpPr>
          <p:nvPr>
            <p:ph type="sldNum" sz="quarter" idx="10"/>
          </p:nvPr>
        </p:nvSpPr>
        <p:spPr/>
        <p:txBody>
          <a:bodyPr/>
          <a:lstStyle/>
          <a:p>
            <a:fld id="{22F66869-8739-4168-B3F1-A83E0D0BBCD4}" type="slidenum">
              <a:rPr lang="en-US" smtClean="0"/>
              <a:t>2</a:t>
            </a:fld>
            <a:endParaRPr lang="en-US"/>
          </a:p>
        </p:txBody>
      </p:sp>
    </p:spTree>
    <p:extLst>
      <p:ext uri="{BB962C8B-B14F-4D97-AF65-F5344CB8AC3E}">
        <p14:creationId xmlns:p14="http://schemas.microsoft.com/office/powerpoint/2010/main" val="1024312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C9285-1D6E-EC41-BE95-3F93EAC7EB39}" type="slidenum">
              <a:rPr lang="en-US" smtClean="0"/>
              <a:t>6</a:t>
            </a:fld>
            <a:endParaRPr lang="en-US"/>
          </a:p>
        </p:txBody>
      </p:sp>
    </p:spTree>
    <p:extLst>
      <p:ext uri="{BB962C8B-B14F-4D97-AF65-F5344CB8AC3E}">
        <p14:creationId xmlns:p14="http://schemas.microsoft.com/office/powerpoint/2010/main" val="40812883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8BDE6C-FDB0-498D-AD52-9259251539A9}" type="datetimeFigureOut">
              <a:rPr lang="en-US" smtClean="0"/>
              <a:pPr/>
              <a:t>2/15/2018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FBE726-DBFE-42C8-9E3A-ACED5DC5B2D0}"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gs>
            <a:gs pos="20000">
              <a:schemeClr val="bg1"/>
            </a:gs>
          </a:gsLst>
          <a:lin ang="162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DE6C-FDB0-498D-AD52-9259251539A9}" type="datetimeFigureOut">
              <a:rPr lang="en-US" smtClean="0"/>
              <a:pPr/>
              <a:t>2/15/2018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FBE726-DBFE-42C8-9E3A-ACED5DC5B2D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in.gov/idoa/2867.htm"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va.gov/osdbu/"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www.in.gov/idoa/2352.ht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www.in.gov/idoa/files/Certification_List(48).xls" TargetMode="External"/><Relationship Id="rId3" Type="http://schemas.openxmlformats.org/officeDocument/2006/relationships/hyperlink" Target="http://www.in.gov/idoa/2788.htm" TargetMode="External"/><Relationship Id="rId7" Type="http://schemas.openxmlformats.org/officeDocument/2006/relationships/hyperlink" Target="http://www.in.gov/idoa/files/vendor_handbook.doc"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www.in.gov/sos" TargetMode="External"/><Relationship Id="rId11" Type="http://schemas.openxmlformats.org/officeDocument/2006/relationships/hyperlink" Target="http://www.in.gov/idoa/2354.htm" TargetMode="External"/><Relationship Id="rId5" Type="http://schemas.openxmlformats.org/officeDocument/2006/relationships/hyperlink" Target="http://www.in.gov/idoa/2467.htm" TargetMode="External"/><Relationship Id="rId10" Type="http://schemas.openxmlformats.org/officeDocument/2006/relationships/hyperlink" Target="http://www.va.gov/osdbu/" TargetMode="External"/><Relationship Id="rId4" Type="http://schemas.openxmlformats.org/officeDocument/2006/relationships/hyperlink" Target="http://www.in.gov/idoa/3643.htm" TargetMode="External"/><Relationship Id="rId9" Type="http://schemas.openxmlformats.org/officeDocument/2006/relationships/hyperlink" Target="http://www.in.gov/idoa/2352.htm"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POconnor1@idoa.in.gov" TargetMode="External"/><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tdeaton@idoa.in.gov"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3" name="Rectangle 5"/>
          <p:cNvSpPr>
            <a:spLocks noGrp="1" noChangeArrowheads="1"/>
          </p:cNvSpPr>
          <p:nvPr>
            <p:ph type="ctrTitle"/>
          </p:nvPr>
        </p:nvSpPr>
        <p:spPr bwMode="auto">
          <a:xfrm>
            <a:off x="685800" y="431732"/>
            <a:ext cx="7772400" cy="5001369"/>
          </a:xfrm>
          <a:prstGeom prst="rect">
            <a:avLst/>
          </a:prstGeom>
          <a:noFill/>
          <a:ln w="9525">
            <a:noFill/>
            <a:miter lim="800000"/>
            <a:headEnd/>
            <a:tailEnd/>
          </a:ln>
        </p:spPr>
        <p:txBody>
          <a:bodyPr wrap="square">
            <a:spAutoFit/>
          </a:bodyPr>
          <a:lstStyle/>
          <a:p>
            <a:r>
              <a:rPr lang="en-US" sz="3200" b="1" dirty="0">
                <a:cs typeface="Calibri" pitchFamily="34" charset="0"/>
              </a:rPr>
              <a:t>Request for Proposal </a:t>
            </a:r>
            <a:r>
              <a:rPr lang="en-US" sz="3200" b="1" dirty="0" smtClean="0">
                <a:cs typeface="Calibri" pitchFamily="34" charset="0"/>
              </a:rPr>
              <a:t>18-048</a:t>
            </a:r>
            <a:r>
              <a:rPr lang="en-US" sz="3200" b="1" dirty="0">
                <a:cs typeface="Calibri" pitchFamily="34" charset="0"/>
              </a:rPr>
              <a:t/>
            </a:r>
            <a:br>
              <a:rPr lang="en-US" sz="3200" b="1" dirty="0">
                <a:cs typeface="Calibri" pitchFamily="34" charset="0"/>
              </a:rPr>
            </a:br>
            <a:r>
              <a:rPr lang="en-US" sz="1100" b="1" dirty="0">
                <a:cs typeface="Calibri" pitchFamily="34" charset="0"/>
              </a:rPr>
              <a:t/>
            </a:r>
            <a:br>
              <a:rPr lang="en-US" sz="1100" b="1" dirty="0">
                <a:cs typeface="Calibri" pitchFamily="34" charset="0"/>
              </a:rPr>
            </a:br>
            <a:r>
              <a:rPr lang="en-US" sz="2800" b="1" dirty="0" smtClean="0">
                <a:cs typeface="Calibri" pitchFamily="34" charset="0"/>
              </a:rPr>
              <a:t>Indiana </a:t>
            </a:r>
            <a:r>
              <a:rPr lang="en-US" sz="2800" b="1" dirty="0">
                <a:cs typeface="Calibri" pitchFamily="34" charset="0"/>
              </a:rPr>
              <a:t>Department of Administration</a:t>
            </a:r>
            <a:br>
              <a:rPr lang="en-US" sz="2800" b="1" dirty="0">
                <a:cs typeface="Calibri" pitchFamily="34" charset="0"/>
              </a:rPr>
            </a:br>
            <a:r>
              <a:rPr lang="en-US" sz="1100" b="1" dirty="0" smtClean="0">
                <a:cs typeface="Calibri" pitchFamily="34" charset="0"/>
              </a:rPr>
              <a:t/>
            </a:r>
            <a:br>
              <a:rPr lang="en-US" sz="1100" b="1" dirty="0" smtClean="0">
                <a:cs typeface="Calibri" pitchFamily="34" charset="0"/>
              </a:rPr>
            </a:br>
            <a:r>
              <a:rPr lang="en-US" sz="1100" b="1" dirty="0" smtClean="0">
                <a:cs typeface="Calibri" pitchFamily="34" charset="0"/>
              </a:rPr>
              <a:t/>
            </a:r>
            <a:br>
              <a:rPr lang="en-US" sz="1100" b="1" dirty="0" smtClean="0">
                <a:cs typeface="Calibri" pitchFamily="34" charset="0"/>
              </a:rPr>
            </a:br>
            <a:r>
              <a:rPr lang="en-US" sz="1800" b="1" dirty="0" smtClean="0"/>
              <a:t>On </a:t>
            </a:r>
            <a:r>
              <a:rPr lang="en-US" sz="1800" b="1" dirty="0"/>
              <a:t>Behalf Of</a:t>
            </a:r>
            <a:r>
              <a:rPr lang="en-US" sz="1100" b="1" dirty="0"/>
              <a:t/>
            </a:r>
            <a:br>
              <a:rPr lang="en-US" sz="1100" b="1" dirty="0"/>
            </a:br>
            <a:r>
              <a:rPr lang="en-US" sz="2800" b="1" dirty="0" smtClean="0"/>
              <a:t>Bureau of Motor Vehicles/Commission</a:t>
            </a:r>
            <a:r>
              <a:rPr lang="en-US" sz="2800" dirty="0"/>
              <a:t/>
            </a:r>
            <a:br>
              <a:rPr lang="en-US" sz="2800" dirty="0"/>
            </a:br>
            <a:r>
              <a:rPr lang="en-US" sz="1100" b="1" dirty="0"/>
              <a:t> </a:t>
            </a:r>
            <a:r>
              <a:rPr lang="en-US" sz="1100" dirty="0"/>
              <a:t/>
            </a:r>
            <a:br>
              <a:rPr lang="en-US" sz="1100" dirty="0"/>
            </a:br>
            <a:r>
              <a:rPr lang="en-US" sz="1100" b="1" dirty="0"/>
              <a:t> </a:t>
            </a:r>
            <a:r>
              <a:rPr lang="en-US" sz="1100" dirty="0"/>
              <a:t/>
            </a:r>
            <a:br>
              <a:rPr lang="en-US" sz="1100" dirty="0"/>
            </a:br>
            <a:r>
              <a:rPr lang="en-US" sz="1800" b="1" dirty="0"/>
              <a:t>Solicitation For</a:t>
            </a:r>
            <a:r>
              <a:rPr lang="en-US" sz="1800" b="1" dirty="0" smtClean="0"/>
              <a:t>:</a:t>
            </a:r>
            <a:br>
              <a:rPr lang="en-US" sz="1800" b="1" dirty="0" smtClean="0"/>
            </a:br>
            <a:r>
              <a:rPr lang="en-US" sz="1800" b="1" dirty="0" smtClean="0"/>
              <a:t>Security Equipment and Support</a:t>
            </a:r>
            <a:br>
              <a:rPr lang="en-US" sz="1800" b="1" dirty="0" smtClean="0"/>
            </a:br>
            <a:r>
              <a:rPr lang="en-US" sz="1800" b="1" dirty="0"/>
              <a:t/>
            </a:r>
            <a:br>
              <a:rPr lang="en-US" sz="1800" b="1" dirty="0"/>
            </a:br>
            <a:r>
              <a:rPr lang="en-US" sz="3200" b="1" dirty="0" smtClean="0">
                <a:cs typeface="Calibri" pitchFamily="34" charset="0"/>
              </a:rPr>
              <a:t>Pre-Proposal </a:t>
            </a:r>
            <a:r>
              <a:rPr lang="en-US" sz="3200" b="1" dirty="0">
                <a:cs typeface="Calibri" pitchFamily="34" charset="0"/>
              </a:rPr>
              <a:t>Conference</a:t>
            </a:r>
          </a:p>
          <a:p>
            <a:pPr>
              <a:lnSpc>
                <a:spcPct val="80000"/>
              </a:lnSpc>
            </a:pPr>
            <a:endParaRPr lang="en-US" sz="1100" dirty="0">
              <a:cs typeface="Calibri" pitchFamily="34" charset="0"/>
            </a:endParaRPr>
          </a:p>
          <a:p>
            <a:pPr>
              <a:lnSpc>
                <a:spcPct val="80000"/>
              </a:lnSpc>
            </a:pPr>
            <a:r>
              <a:rPr lang="en-US" sz="2800" b="1" dirty="0" smtClean="0">
                <a:cs typeface="Calibri" pitchFamily="34" charset="0"/>
              </a:rPr>
              <a:t>February 22, 2018</a:t>
            </a:r>
            <a:endParaRPr lang="en-US" sz="2800" b="1" dirty="0">
              <a:cs typeface="Calibri" pitchFamily="34" charset="0"/>
            </a:endParaRPr>
          </a:p>
          <a:p>
            <a:pPr>
              <a:lnSpc>
                <a:spcPct val="80000"/>
              </a:lnSpc>
            </a:pPr>
            <a:endParaRPr lang="en-US" sz="1100" dirty="0">
              <a:cs typeface="Calibri" pitchFamily="34" charset="0"/>
            </a:endParaRPr>
          </a:p>
          <a:p>
            <a:pPr>
              <a:lnSpc>
                <a:spcPct val="80000"/>
              </a:lnSpc>
            </a:pPr>
            <a:r>
              <a:rPr lang="en-US" sz="2000" dirty="0" smtClean="0">
                <a:cs typeface="Calibri" pitchFamily="34" charset="0"/>
              </a:rPr>
              <a:t>Teresa </a:t>
            </a:r>
            <a:r>
              <a:rPr lang="en-US" sz="2000" dirty="0">
                <a:cs typeface="Calibri" pitchFamily="34" charset="0"/>
              </a:rPr>
              <a:t>Deaton-Reese, CPPB, </a:t>
            </a:r>
            <a:r>
              <a:rPr lang="en-US" sz="2000" dirty="0" smtClean="0">
                <a:cs typeface="Calibri" pitchFamily="34" charset="0"/>
              </a:rPr>
              <a:t>CPPO</a:t>
            </a:r>
            <a:br>
              <a:rPr lang="en-US" sz="2000" dirty="0" smtClean="0">
                <a:cs typeface="Calibri" pitchFamily="34" charset="0"/>
              </a:rPr>
            </a:br>
            <a:r>
              <a:rPr lang="en-US" sz="2000" dirty="0" smtClean="0">
                <a:cs typeface="Calibri" pitchFamily="34" charset="0"/>
              </a:rPr>
              <a:t>Strategic </a:t>
            </a:r>
            <a:r>
              <a:rPr lang="en-US" sz="2000" dirty="0">
                <a:cs typeface="Calibri" pitchFamily="34" charset="0"/>
              </a:rPr>
              <a:t>Sourcing Analyst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4" name="Rectangle 3"/>
          <p:cNvSpPr>
            <a:spLocks noGrp="1" noChangeArrowheads="1"/>
          </p:cNvSpPr>
          <p:nvPr>
            <p:ph idx="1"/>
          </p:nvPr>
        </p:nvSpPr>
        <p:spPr>
          <a:xfrm>
            <a:off x="435279" y="1444887"/>
            <a:ext cx="8229600" cy="4117713"/>
          </a:xfrm>
        </p:spPr>
        <p:txBody>
          <a:bodyPr>
            <a:normAutofit/>
          </a:bodyPr>
          <a:lstStyle/>
          <a:p>
            <a:endParaRPr lang="en-US" sz="2400" dirty="0">
              <a:latin typeface="Garamond" pitchFamily="18" charset="0"/>
            </a:endParaRPr>
          </a:p>
          <a:p>
            <a:pPr marL="0" indent="0">
              <a:buNone/>
            </a:pPr>
            <a:r>
              <a:rPr lang="en-US" sz="2800" dirty="0"/>
              <a:t> </a:t>
            </a:r>
          </a:p>
          <a:p>
            <a:pPr eaLnBrk="1" hangingPunct="1">
              <a:buNone/>
            </a:pPr>
            <a:endParaRPr lang="en-US" sz="2800" dirty="0">
              <a:latin typeface="Garamond" pitchFamily="18" charset="0"/>
            </a:endParaRPr>
          </a:p>
        </p:txBody>
      </p:sp>
      <p:sp>
        <p:nvSpPr>
          <p:cNvPr id="6" name="Title 1"/>
          <p:cNvSpPr>
            <a:spLocks noGrp="1"/>
          </p:cNvSpPr>
          <p:nvPr>
            <p:ph type="title"/>
          </p:nvPr>
        </p:nvSpPr>
        <p:spPr>
          <a:xfrm>
            <a:off x="457200" y="274638"/>
            <a:ext cx="8229600" cy="1143000"/>
          </a:xfrm>
        </p:spPr>
        <p:txBody>
          <a:bodyPr/>
          <a:lstStyle/>
          <a:p>
            <a:r>
              <a:rPr lang="en-US" b="1" dirty="0"/>
              <a:t>Cost Proposal</a:t>
            </a:r>
            <a:br>
              <a:rPr lang="en-US" b="1" dirty="0"/>
            </a:br>
            <a:r>
              <a:rPr lang="en-US" sz="2400" dirty="0"/>
              <a:t>(Attachment </a:t>
            </a:r>
            <a:r>
              <a:rPr lang="en-US" sz="2400" dirty="0"/>
              <a:t>D</a:t>
            </a:r>
            <a:r>
              <a:rPr lang="en-US" sz="2400" dirty="0" smtClean="0"/>
              <a:t>)</a:t>
            </a:r>
            <a:endParaRPr lang="en-US" dirty="0"/>
          </a:p>
        </p:txBody>
      </p:sp>
      <p:graphicFrame>
        <p:nvGraphicFramePr>
          <p:cNvPr id="2" name="Table 1"/>
          <p:cNvGraphicFramePr>
            <a:graphicFrameLocks noGrp="1"/>
          </p:cNvGraphicFramePr>
          <p:nvPr/>
        </p:nvGraphicFramePr>
        <p:xfrm>
          <a:off x="1289050" y="2069624"/>
          <a:ext cx="6565900" cy="3587115"/>
        </p:xfrm>
        <a:graphic>
          <a:graphicData uri="http://schemas.openxmlformats.org/drawingml/2006/table">
            <a:tbl>
              <a:tblPr>
                <a:tableStyleId>{5C22544A-7EE6-4342-B048-85BDC9FD1C3A}</a:tableStyleId>
              </a:tblPr>
              <a:tblGrid>
                <a:gridCol w="609011"/>
                <a:gridCol w="609011"/>
                <a:gridCol w="609011"/>
                <a:gridCol w="609011"/>
                <a:gridCol w="609011"/>
                <a:gridCol w="609011"/>
                <a:gridCol w="2083960"/>
                <a:gridCol w="827874"/>
              </a:tblGrid>
              <a:tr h="0">
                <a:tc gridSpan="8">
                  <a:txBody>
                    <a:bodyPr/>
                    <a:lstStyle/>
                    <a:p>
                      <a:pPr algn="l" fontAlgn="ctr"/>
                      <a:r>
                        <a:rPr lang="en-US" sz="1200" u="none" strike="noStrike">
                          <a:effectLst/>
                        </a:rPr>
                        <a:t>The Cost Proposal must be submitted in the original format.  Any attempt to manipulate the format of the Cost Proposal document, attach caveats to pricing, or submit pricing that deviates from the current format will put your proposal at risk. Complete the yellow shaded field on the costs tab. </a:t>
                      </a:r>
                      <a:endParaRPr lang="en-US" sz="1200" b="0" i="0" u="none" strike="noStrike">
                        <a:effectLst/>
                        <a:latin typeface="Garamond" panose="020204040303010108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61925">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r>
              <a:tr h="1019175">
                <a:tc gridSpan="8">
                  <a:txBody>
                    <a:bodyPr/>
                    <a:lstStyle/>
                    <a:p>
                      <a:pPr algn="l" fontAlgn="ctr"/>
                      <a:r>
                        <a:rPr lang="en-US" sz="1200" u="none" strike="noStrike">
                          <a:effectLst/>
                        </a:rPr>
                        <a:t>Cost Proposal Narrative: The Respondent should provide a brief narrative (not longer than two pages) in support of the cost proposal.  The narrative should be focused on clarifying how the proposed prices correspond directly to the Respondent's Technical Proposal.  For example, evaluators will expect detailed explanation of Maintenance and Support to correspond to Maintenance and Support items if described in the Technical Proposal</a:t>
                      </a:r>
                      <a:endParaRPr lang="en-US" sz="1200" b="0" i="0" u="none" strike="noStrike">
                        <a:effectLst/>
                        <a:latin typeface="Garamond" panose="020204040303010108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0025">
                <a:tc>
                  <a:txBody>
                    <a:bodyPr/>
                    <a:lstStyle/>
                    <a:p>
                      <a:pPr algn="l" fontAlgn="ctr"/>
                      <a:endParaRPr lang="en-US" sz="1200" b="0" i="0" u="none" strike="noStrike">
                        <a:effectLst/>
                        <a:latin typeface="Garamond" panose="02020404030301010803" pitchFamily="18" charset="0"/>
                      </a:endParaRPr>
                    </a:p>
                  </a:txBody>
                  <a:tcPr marL="9525" marR="9525" marT="9525" marB="0" anchor="ct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9525" marR="9525" marT="9525" marB="0" anchor="b"/>
                </a:tc>
              </a:tr>
              <a:tr h="1647825">
                <a:tc gridSpan="8">
                  <a:txBody>
                    <a:bodyPr/>
                    <a:lstStyle/>
                    <a:p>
                      <a:pPr algn="l" fontAlgn="ctr"/>
                      <a:r>
                        <a:rPr lang="en-US" sz="1200" u="none" strike="noStrike" dirty="0">
                          <a:effectLst/>
                        </a:rPr>
                        <a:t>Cost Assumptions, Conditions and Constraints:  The respondent should list and describe as part of its Cost Proposal any special cost assumptions, conditions, and/or constraints relative to, or which impact, the prices presented on the Cost Schedules.  It is of particular importance to describe any assumptions made by the respondent in the development of the respondent's Technical Proposal that have a material impact on price.  It is in the best interest of the respondent to make explicit the assumptions, conditions, and/or constraints that underlie the values presented on the Cost Schedules. Assumptions, conditions or constraints that conflict with the RFP requirements are not acceptable.</a:t>
                      </a:r>
                      <a:endParaRPr lang="en-US" sz="1200" b="0" i="0" u="none" strike="noStrike" dirty="0">
                        <a:effectLst/>
                        <a:latin typeface="Garamond" panose="02020404030301010803" pitchFamily="18"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462458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618565" y="1330233"/>
            <a:ext cx="8077200" cy="4003768"/>
          </a:xfrm>
        </p:spPr>
        <p:txBody>
          <a:bodyPr>
            <a:normAutofit/>
          </a:bodyPr>
          <a:lstStyle/>
          <a:p>
            <a:pPr eaLnBrk="1" hangingPunct="1"/>
            <a:r>
              <a:rPr lang="en-US" sz="2800" dirty="0">
                <a:latin typeface="+mj-lt"/>
              </a:rPr>
              <a:t>When submitting your response, please create a separate electronic folder for each component to which you are responding.  This folder should contain all of the pertinent files for only that component, i.e., MWBE forms, IVOSB forms, IEI form, Transmittal Letter, Business Proposal, etc.  Your proposal may be deemed as non-responsive if these instructions are not followed.</a:t>
            </a:r>
            <a:endParaRPr lang="en-US" sz="2400" dirty="0">
              <a:latin typeface="+mj-l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609600" y="1417638"/>
            <a:ext cx="8077200" cy="4708525"/>
          </a:xfrm>
        </p:spPr>
        <p:txBody>
          <a:bodyPr>
            <a:normAutofit/>
          </a:bodyPr>
          <a:lstStyle/>
          <a:p>
            <a:pPr eaLnBrk="1" hangingPunct="1"/>
            <a:r>
              <a:rPr lang="en-US" sz="2800" b="1" dirty="0">
                <a:latin typeface="+mj-lt"/>
              </a:rPr>
              <a:t>Buy Indiana, Business Proposal (2.3.13)</a:t>
            </a:r>
          </a:p>
          <a:p>
            <a:pPr lvl="1"/>
            <a:r>
              <a:rPr lang="en-US" sz="2000" dirty="0">
                <a:latin typeface="+mj-lt"/>
              </a:rPr>
              <a:t>Status shall be finalized by proposal due date</a:t>
            </a:r>
          </a:p>
          <a:p>
            <a:pPr lvl="1"/>
            <a:r>
              <a:rPr lang="en-US" sz="2000" dirty="0">
                <a:latin typeface="+mj-lt"/>
              </a:rPr>
              <a:t>Five (5) definitions, details provided in the RFP</a:t>
            </a:r>
          </a:p>
          <a:p>
            <a:pPr marL="457200" lvl="1" indent="0">
              <a:buNone/>
            </a:pPr>
            <a:endParaRPr lang="en-US" sz="2000" dirty="0">
              <a:latin typeface="+mj-lt"/>
            </a:endParaRPr>
          </a:p>
          <a:p>
            <a:pPr eaLnBrk="1" hangingPunct="1"/>
            <a:r>
              <a:rPr lang="en-US" sz="2800" b="1" dirty="0">
                <a:latin typeface="+mj-lt"/>
              </a:rPr>
              <a:t>Indiana Economic Impact, Attachment C</a:t>
            </a:r>
          </a:p>
          <a:p>
            <a:pPr lvl="1"/>
            <a:r>
              <a:rPr lang="en-US" sz="2000" dirty="0">
                <a:latin typeface="+mj-lt"/>
              </a:rPr>
              <a:t>Definitions of FTE (Full-Time Equivalent)</a:t>
            </a:r>
          </a:p>
          <a:p>
            <a:pPr lvl="1"/>
            <a:r>
              <a:rPr lang="en-US" sz="2000" dirty="0">
                <a:latin typeface="+mj-lt"/>
              </a:rPr>
              <a:t>Example:  If a Respondent has five (5) full time employees, is bidding on its 5</a:t>
            </a:r>
            <a:r>
              <a:rPr lang="en-US" sz="2000" baseline="30000" dirty="0">
                <a:latin typeface="+mj-lt"/>
              </a:rPr>
              <a:t>th</a:t>
            </a:r>
            <a:r>
              <a:rPr lang="en-US" sz="2000" dirty="0">
                <a:latin typeface="+mj-lt"/>
              </a:rPr>
              <a:t> contract, and all contracts get an equal amount of commitment from the employees, then each employee commits 20% of his/her time to the new contract:</a:t>
            </a:r>
          </a:p>
          <a:p>
            <a:pPr lvl="2"/>
            <a:r>
              <a:rPr lang="en-US" sz="2000" dirty="0">
                <a:latin typeface="+mj-lt"/>
              </a:rPr>
              <a:t>0.2 x 5 employees – 1 FTE</a:t>
            </a:r>
          </a:p>
        </p:txBody>
      </p:sp>
    </p:spTree>
    <p:extLst>
      <p:ext uri="{BB962C8B-B14F-4D97-AF65-F5344CB8AC3E}">
        <p14:creationId xmlns:p14="http://schemas.microsoft.com/office/powerpoint/2010/main" val="1467039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Proposal Preparation</a:t>
            </a:r>
          </a:p>
        </p:txBody>
      </p:sp>
      <p:sp>
        <p:nvSpPr>
          <p:cNvPr id="7" name="Rectangle 3"/>
          <p:cNvSpPr>
            <a:spLocks noGrp="1" noChangeArrowheads="1"/>
          </p:cNvSpPr>
          <p:nvPr>
            <p:ph idx="1"/>
          </p:nvPr>
        </p:nvSpPr>
        <p:spPr>
          <a:xfrm>
            <a:off x="457200" y="1417639"/>
            <a:ext cx="8229600" cy="4297362"/>
          </a:xfrm>
        </p:spPr>
        <p:txBody>
          <a:bodyPr>
            <a:normAutofit lnSpcReduction="10000"/>
          </a:bodyPr>
          <a:lstStyle/>
          <a:p>
            <a:pPr eaLnBrk="1" hangingPunct="1"/>
            <a:r>
              <a:rPr lang="en-US" sz="2800" dirty="0">
                <a:latin typeface="+mj-lt"/>
              </a:rPr>
              <a:t>Attachment </a:t>
            </a:r>
            <a:r>
              <a:rPr lang="en-US" sz="2800" dirty="0" smtClean="0">
                <a:latin typeface="+mj-lt"/>
              </a:rPr>
              <a:t>E </a:t>
            </a:r>
            <a:r>
              <a:rPr lang="en-US" sz="2800" dirty="0">
                <a:latin typeface="+mj-lt"/>
              </a:rPr>
              <a:t>(Cost Proposal) must be returned in the original </a:t>
            </a:r>
            <a:r>
              <a:rPr lang="en-US" sz="2800" b="1" u="sng" dirty="0">
                <a:latin typeface="+mj-lt"/>
              </a:rPr>
              <a:t>Excel</a:t>
            </a:r>
            <a:r>
              <a:rPr lang="en-US" sz="2800" dirty="0">
                <a:latin typeface="+mj-lt"/>
              </a:rPr>
              <a:t> format (No PDFs)</a:t>
            </a:r>
          </a:p>
          <a:p>
            <a:pPr marL="0" indent="0" eaLnBrk="1" hangingPunct="1">
              <a:buNone/>
            </a:pPr>
            <a:endParaRPr lang="en-US" sz="2800" dirty="0">
              <a:latin typeface="+mj-lt"/>
            </a:endParaRPr>
          </a:p>
          <a:p>
            <a:pPr eaLnBrk="1" hangingPunct="1"/>
            <a:r>
              <a:rPr lang="en-US" sz="2800" dirty="0">
                <a:latin typeface="+mj-lt"/>
              </a:rPr>
              <a:t>Use the templates provided for all responses</a:t>
            </a:r>
          </a:p>
          <a:p>
            <a:pPr marL="0" indent="0" eaLnBrk="1" hangingPunct="1">
              <a:buNone/>
            </a:pPr>
            <a:endParaRPr lang="en-US" sz="2800" dirty="0">
              <a:latin typeface="+mj-lt"/>
            </a:endParaRPr>
          </a:p>
          <a:p>
            <a:pPr eaLnBrk="1" hangingPunct="1"/>
            <a:r>
              <a:rPr lang="en-US" sz="2800" dirty="0">
                <a:latin typeface="+mj-lt"/>
              </a:rPr>
              <a:t>Do not alter any templates</a:t>
            </a:r>
          </a:p>
          <a:p>
            <a:pPr marL="0" indent="0" eaLnBrk="1" hangingPunct="1">
              <a:buNone/>
            </a:pPr>
            <a:endParaRPr lang="en-US" sz="2800" dirty="0">
              <a:latin typeface="+mj-lt"/>
            </a:endParaRPr>
          </a:p>
          <a:p>
            <a:pPr eaLnBrk="1" hangingPunct="1"/>
            <a:r>
              <a:rPr lang="en-US" sz="2800" dirty="0">
                <a:latin typeface="+mj-lt"/>
              </a:rPr>
              <a:t>Submit all questions via email using the Q&amp;A Template (Attachment </a:t>
            </a:r>
            <a:r>
              <a:rPr lang="en-US" sz="2800" dirty="0" smtClean="0">
                <a:latin typeface="+mj-lt"/>
              </a:rPr>
              <a:t>H) </a:t>
            </a:r>
            <a:r>
              <a:rPr lang="en-US" sz="2800" dirty="0">
                <a:latin typeface="Garamond" pitchFamily="18" charset="0"/>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a:xfrm>
            <a:off x="457200" y="44949"/>
            <a:ext cx="8229600" cy="945651"/>
          </a:xfrm>
        </p:spPr>
        <p:txBody>
          <a:bodyPr/>
          <a:lstStyle/>
          <a:p>
            <a:pPr eaLnBrk="1" hangingPunct="1"/>
            <a:r>
              <a:rPr lang="en-US" b="1" dirty="0"/>
              <a:t>Evaluation Criteria</a:t>
            </a:r>
          </a:p>
        </p:txBody>
      </p:sp>
      <p:graphicFrame>
        <p:nvGraphicFramePr>
          <p:cNvPr id="7" name="Table 6"/>
          <p:cNvGraphicFramePr>
            <a:graphicFrameLocks noGrp="1"/>
          </p:cNvGraphicFramePr>
          <p:nvPr>
            <p:extLst>
              <p:ext uri="{D42A27DB-BD31-4B8C-83A1-F6EECF244321}">
                <p14:modId xmlns:p14="http://schemas.microsoft.com/office/powerpoint/2010/main" val="1809632893"/>
              </p:ext>
            </p:extLst>
          </p:nvPr>
        </p:nvGraphicFramePr>
        <p:xfrm>
          <a:off x="381000" y="1066802"/>
          <a:ext cx="8305800" cy="4190999"/>
        </p:xfrm>
        <a:graphic>
          <a:graphicData uri="http://schemas.openxmlformats.org/drawingml/2006/table">
            <a:tbl>
              <a:tblPr/>
              <a:tblGrid>
                <a:gridCol w="4299722">
                  <a:extLst>
                    <a:ext uri="{9D8B030D-6E8A-4147-A177-3AD203B41FA5}">
                      <a16:colId xmlns="" xmlns:a16="http://schemas.microsoft.com/office/drawing/2014/main" val="20000"/>
                    </a:ext>
                  </a:extLst>
                </a:gridCol>
                <a:gridCol w="4006078">
                  <a:extLst>
                    <a:ext uri="{9D8B030D-6E8A-4147-A177-3AD203B41FA5}">
                      <a16:colId xmlns="" xmlns:a16="http://schemas.microsoft.com/office/drawing/2014/main" val="20001"/>
                    </a:ext>
                  </a:extLst>
                </a:gridCol>
              </a:tblGrid>
              <a:tr h="299780">
                <a:tc>
                  <a:txBody>
                    <a:bodyPr/>
                    <a:lstStyle/>
                    <a:p>
                      <a:pPr marL="0" marR="0" algn="ctr">
                        <a:spcBef>
                          <a:spcPts val="0"/>
                        </a:spcBef>
                        <a:spcAft>
                          <a:spcPts val="0"/>
                        </a:spcAft>
                      </a:pPr>
                      <a:r>
                        <a:rPr lang="en-US" sz="1200" b="1" dirty="0">
                          <a:latin typeface="+mj-lt"/>
                          <a:ea typeface="Times New Roman"/>
                          <a:cs typeface="Calibri"/>
                        </a:rPr>
                        <a:t>Criteria</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marR="0" algn="ctr">
                        <a:spcBef>
                          <a:spcPts val="0"/>
                        </a:spcBef>
                        <a:spcAft>
                          <a:spcPts val="0"/>
                        </a:spcAft>
                      </a:pPr>
                      <a:r>
                        <a:rPr lang="en-US" sz="1200" b="1" dirty="0">
                          <a:latin typeface="+mj-lt"/>
                          <a:ea typeface="Times New Roman"/>
                          <a:cs typeface="Calibri"/>
                        </a:rPr>
                        <a:t>Points</a:t>
                      </a:r>
                      <a:endParaRPr lang="en-US" sz="1200" b="1" dirty="0">
                        <a:latin typeface="+mj-lt"/>
                        <a:ea typeface="Times New Roman"/>
                        <a:cs typeface="Times New Roman"/>
                      </a:endParaRPr>
                    </a:p>
                  </a:txBody>
                  <a:tcPr marL="44824" marR="44824" marT="44824" marB="44824">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0000"/>
                  </a:ext>
                </a:extLst>
              </a:tr>
              <a:tr h="299780">
                <a:tc>
                  <a:txBody>
                    <a:bodyPr/>
                    <a:lstStyle/>
                    <a:p>
                      <a:pPr marL="342900" marR="0" lvl="0" indent="-342900">
                        <a:spcBef>
                          <a:spcPts val="0"/>
                        </a:spcBef>
                        <a:spcAft>
                          <a:spcPts val="0"/>
                        </a:spcAft>
                        <a:buFont typeface="+mj-lt"/>
                        <a:buAutoNum type="arabicPeriod"/>
                      </a:pPr>
                      <a:r>
                        <a:rPr lang="en-US" sz="1200" b="1" spc="-10" dirty="0">
                          <a:latin typeface="+mj-lt"/>
                          <a:ea typeface="Times New Roman"/>
                          <a:cs typeface="Calibri"/>
                        </a:rPr>
                        <a:t>Adherence to Mandatory Requirements</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L="0" marR="0" algn="ctr">
                        <a:spcBef>
                          <a:spcPts val="0"/>
                        </a:spcBef>
                        <a:spcAft>
                          <a:spcPts val="0"/>
                        </a:spcAft>
                      </a:pPr>
                      <a:r>
                        <a:rPr lang="en-US" sz="1200" b="1" dirty="0">
                          <a:latin typeface="+mj-lt"/>
                          <a:ea typeface="Times New Roman"/>
                          <a:cs typeface="Calibri"/>
                        </a:rPr>
                        <a:t>Pass/Fail</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 xmlns:a16="http://schemas.microsoft.com/office/drawing/2014/main" val="10001"/>
                  </a:ext>
                </a:extLst>
              </a:tr>
              <a:tr h="500949">
                <a:tc>
                  <a:txBody>
                    <a:bodyPr/>
                    <a:lstStyle/>
                    <a:p>
                      <a:pPr marL="342900" marR="0" lvl="0" indent="-342900">
                        <a:spcBef>
                          <a:spcPts val="0"/>
                        </a:spcBef>
                        <a:spcAft>
                          <a:spcPts val="0"/>
                        </a:spcAft>
                        <a:buFont typeface="+mj-lt"/>
                        <a:buAutoNum type="arabicPeriod" startAt="2"/>
                      </a:pPr>
                      <a:r>
                        <a:rPr lang="en-US" sz="1200" b="1" dirty="0">
                          <a:latin typeface="+mj-lt"/>
                          <a:ea typeface="Times New Roman"/>
                          <a:cs typeface="Calibri"/>
                        </a:rPr>
                        <a:t>Management Assessment/Quality (Business and Technical Proposal)</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200" b="1" kern="1200" dirty="0" smtClean="0">
                          <a:solidFill>
                            <a:schemeClr val="tx1"/>
                          </a:solidFill>
                          <a:latin typeface="+mj-lt"/>
                          <a:ea typeface="Times New Roman"/>
                          <a:cs typeface="Calibri"/>
                        </a:rPr>
                        <a:t>50 </a:t>
                      </a:r>
                      <a:r>
                        <a:rPr lang="en-US" sz="1200" b="1" kern="1200" dirty="0">
                          <a:solidFill>
                            <a:schemeClr val="tx1"/>
                          </a:solidFill>
                          <a:latin typeface="+mj-lt"/>
                          <a:ea typeface="Times New Roman"/>
                          <a:cs typeface="Calibri"/>
                        </a:rPr>
                        <a:t>points</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 xmlns:a16="http://schemas.microsoft.com/office/drawing/2014/main" val="10002"/>
                  </a:ext>
                </a:extLst>
              </a:tr>
              <a:tr h="463771">
                <a:tc>
                  <a:txBody>
                    <a:bodyPr/>
                    <a:lstStyle/>
                    <a:p>
                      <a:pPr marL="342900" marR="0" lvl="0" indent="-342900">
                        <a:spcBef>
                          <a:spcPts val="0"/>
                        </a:spcBef>
                        <a:spcAft>
                          <a:spcPts val="0"/>
                        </a:spcAft>
                        <a:buFont typeface="+mj-lt"/>
                        <a:buAutoNum type="arabicPeriod" startAt="3"/>
                      </a:pPr>
                      <a:r>
                        <a:rPr lang="en-US" sz="1200" b="1" dirty="0">
                          <a:latin typeface="+mj-lt"/>
                          <a:ea typeface="Times New Roman"/>
                          <a:cs typeface="Calibri"/>
                        </a:rPr>
                        <a:t>Cost (Cost Proposal)</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L="0" marR="0" algn="ctr">
                        <a:spcBef>
                          <a:spcPts val="0"/>
                        </a:spcBef>
                        <a:spcAft>
                          <a:spcPts val="0"/>
                        </a:spcAft>
                      </a:pPr>
                      <a:r>
                        <a:rPr lang="en-US" sz="1200" b="1" kern="1200" baseline="0" dirty="0" smtClean="0">
                          <a:solidFill>
                            <a:schemeClr val="tx1"/>
                          </a:solidFill>
                          <a:latin typeface="+mj-lt"/>
                          <a:ea typeface="Times New Roman"/>
                          <a:cs typeface="Calibri"/>
                        </a:rPr>
                        <a:t>25 </a:t>
                      </a:r>
                      <a:r>
                        <a:rPr lang="en-US" sz="1200" b="1" kern="1200" baseline="0" dirty="0" smtClean="0">
                          <a:solidFill>
                            <a:schemeClr val="tx1"/>
                          </a:solidFill>
                          <a:latin typeface="+mj-lt"/>
                          <a:ea typeface="Times New Roman"/>
                          <a:cs typeface="Calibri"/>
                        </a:rPr>
                        <a:t>points </a:t>
                      </a:r>
                      <a:endParaRPr lang="en-US" sz="1200" b="1" kern="1200" baseline="0" dirty="0">
                        <a:solidFill>
                          <a:schemeClr val="tx1"/>
                        </a:solidFill>
                        <a:latin typeface="+mj-lt"/>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 xmlns:a16="http://schemas.microsoft.com/office/drawing/2014/main" val="10003"/>
                  </a:ext>
                </a:extLst>
              </a:tr>
              <a:tr h="384290">
                <a:tc>
                  <a:txBody>
                    <a:bodyPr/>
                    <a:lstStyle/>
                    <a:p>
                      <a:pPr marL="342900" marR="0" lvl="0" indent="-342900">
                        <a:spcBef>
                          <a:spcPts val="0"/>
                        </a:spcBef>
                        <a:spcAft>
                          <a:spcPts val="0"/>
                        </a:spcAft>
                        <a:buFont typeface="+mj-lt"/>
                        <a:buAutoNum type="arabicPeriod" startAt="4"/>
                      </a:pPr>
                      <a:r>
                        <a:rPr lang="en-US" sz="1200" b="1" dirty="0">
                          <a:latin typeface="+mj-lt"/>
                          <a:ea typeface="Times New Roman"/>
                          <a:cs typeface="Calibri"/>
                        </a:rPr>
                        <a:t>Indiana Economic Impact</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200" b="1" baseline="0" dirty="0">
                          <a:solidFill>
                            <a:schemeClr val="tx1"/>
                          </a:solidFill>
                          <a:latin typeface="+mj-lt"/>
                          <a:ea typeface="Times New Roman"/>
                          <a:cs typeface="Calibri"/>
                        </a:rPr>
                        <a:t>5 </a:t>
                      </a:r>
                      <a:r>
                        <a:rPr lang="en-US" sz="1200" b="1" dirty="0">
                          <a:solidFill>
                            <a:schemeClr val="tx1"/>
                          </a:solidFill>
                          <a:latin typeface="+mj-lt"/>
                          <a:ea typeface="Times New Roman"/>
                          <a:cs typeface="Calibri"/>
                        </a:rPr>
                        <a:t>points</a:t>
                      </a:r>
                      <a:endParaRPr lang="en-US" sz="12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 xmlns:a16="http://schemas.microsoft.com/office/drawing/2014/main" val="10004"/>
                  </a:ext>
                </a:extLst>
              </a:tr>
              <a:tr h="299780">
                <a:tc>
                  <a:txBody>
                    <a:bodyPr/>
                    <a:lstStyle/>
                    <a:p>
                      <a:pPr marL="342900" marR="0" lvl="0" indent="-342900">
                        <a:spcBef>
                          <a:spcPts val="0"/>
                        </a:spcBef>
                        <a:spcAft>
                          <a:spcPts val="0"/>
                        </a:spcAft>
                        <a:buFont typeface="+mj-lt"/>
                        <a:buAutoNum type="arabicPeriod" startAt="5"/>
                      </a:pPr>
                      <a:r>
                        <a:rPr lang="en-US" sz="1200" b="1" dirty="0">
                          <a:latin typeface="+mj-lt"/>
                          <a:ea typeface="Times New Roman"/>
                          <a:cs typeface="Calibri"/>
                        </a:rPr>
                        <a:t>Buy Indiana</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200" b="1" dirty="0">
                          <a:solidFill>
                            <a:schemeClr val="tx1"/>
                          </a:solidFill>
                          <a:latin typeface="+mj-lt"/>
                          <a:ea typeface="Times New Roman"/>
                          <a:cs typeface="Calibri"/>
                        </a:rPr>
                        <a:t>5 points</a:t>
                      </a:r>
                      <a:endParaRPr lang="en-US" sz="1200" b="1"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 xmlns:a16="http://schemas.microsoft.com/office/drawing/2014/main" val="10005"/>
                  </a:ext>
                </a:extLst>
              </a:tr>
              <a:tr h="500949">
                <a:tc>
                  <a:txBody>
                    <a:bodyPr/>
                    <a:lstStyle/>
                    <a:p>
                      <a:pPr marL="342900" marR="0" lvl="0" indent="-342900">
                        <a:spcBef>
                          <a:spcPts val="0"/>
                        </a:spcBef>
                        <a:spcAft>
                          <a:spcPts val="0"/>
                        </a:spcAft>
                        <a:buFont typeface="+mj-lt"/>
                        <a:buAutoNum type="arabicPeriod" startAt="6"/>
                      </a:pPr>
                      <a:r>
                        <a:rPr lang="en-US" sz="1200" b="1" dirty="0">
                          <a:latin typeface="+mj-lt"/>
                          <a:ea typeface="Times New Roman"/>
                          <a:cs typeface="Calibri"/>
                        </a:rPr>
                        <a:t>Minority Business Enterprise Subcontractor Commitment</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200" b="1" dirty="0">
                          <a:solidFill>
                            <a:schemeClr val="tx1"/>
                          </a:solidFill>
                          <a:latin typeface="+mj-lt"/>
                          <a:ea typeface="Times New Roman"/>
                          <a:cs typeface="Calibri"/>
                        </a:rPr>
                        <a:t>5 points</a:t>
                      </a:r>
                    </a:p>
                    <a:p>
                      <a:pPr marL="0" marR="0" algn="ctr">
                        <a:spcBef>
                          <a:spcPts val="0"/>
                        </a:spcBef>
                        <a:spcAft>
                          <a:spcPts val="0"/>
                        </a:spcAft>
                      </a:pPr>
                      <a:r>
                        <a:rPr lang="en-US" sz="1200" b="1" dirty="0">
                          <a:solidFill>
                            <a:schemeClr val="tx1"/>
                          </a:solidFill>
                          <a:latin typeface="+mj-lt"/>
                          <a:ea typeface="Times New Roman"/>
                          <a:cs typeface="Calibri"/>
                        </a:rPr>
                        <a:t>(1 bonus point is available, see Section 3.2.6) </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 xmlns:a16="http://schemas.microsoft.com/office/drawing/2014/main" val="10006"/>
                  </a:ext>
                </a:extLst>
              </a:tr>
              <a:tr h="500949">
                <a:tc>
                  <a:txBody>
                    <a:bodyPr/>
                    <a:lstStyle/>
                    <a:p>
                      <a:pPr marL="342900" marR="0" lvl="0" indent="-342900">
                        <a:spcBef>
                          <a:spcPts val="0"/>
                        </a:spcBef>
                        <a:spcAft>
                          <a:spcPts val="0"/>
                        </a:spcAft>
                        <a:buFont typeface="+mj-lt"/>
                        <a:buAutoNum type="arabicPeriod" startAt="7"/>
                      </a:pPr>
                      <a:r>
                        <a:rPr lang="en-US" sz="1200" b="1" dirty="0">
                          <a:latin typeface="+mj-lt"/>
                          <a:ea typeface="Times New Roman"/>
                          <a:cs typeface="Calibri"/>
                        </a:rPr>
                        <a:t>Women Business Enterprise Subcontractor Commitment</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200" b="1" dirty="0">
                          <a:solidFill>
                            <a:schemeClr val="tx1"/>
                          </a:solidFill>
                          <a:latin typeface="+mj-lt"/>
                          <a:ea typeface="Times New Roman"/>
                          <a:cs typeface="Calibri"/>
                        </a:rPr>
                        <a:t>5 points</a:t>
                      </a:r>
                    </a:p>
                    <a:p>
                      <a:pPr marL="0" marR="0" algn="ctr">
                        <a:spcBef>
                          <a:spcPts val="0"/>
                        </a:spcBef>
                        <a:spcAft>
                          <a:spcPts val="0"/>
                        </a:spcAft>
                      </a:pPr>
                      <a:r>
                        <a:rPr lang="en-US" sz="1200" b="1" dirty="0">
                          <a:solidFill>
                            <a:schemeClr val="tx1"/>
                          </a:solidFill>
                          <a:latin typeface="+mj-lt"/>
                          <a:ea typeface="Times New Roman"/>
                          <a:cs typeface="Calibri"/>
                        </a:rPr>
                        <a:t> (1 bonus point is available, see Section 3.2.6)</a:t>
                      </a: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 xmlns:a16="http://schemas.microsoft.com/office/drawing/2014/main" val="10007"/>
                  </a:ext>
                </a:extLst>
              </a:tr>
              <a:tr h="500949">
                <a:tc>
                  <a:txBody>
                    <a:bodyPr/>
                    <a:lstStyle/>
                    <a:p>
                      <a:pPr marL="342900" marR="0" lvl="0" indent="-342900">
                        <a:spcBef>
                          <a:spcPts val="0"/>
                        </a:spcBef>
                        <a:spcAft>
                          <a:spcPts val="0"/>
                        </a:spcAft>
                        <a:buFont typeface="+mj-lt"/>
                        <a:buAutoNum type="arabicPeriod" startAt="8"/>
                      </a:pPr>
                      <a:r>
                        <a:rPr lang="en-US" sz="1200" b="1" dirty="0">
                          <a:latin typeface="+mj-lt"/>
                          <a:ea typeface="Times New Roman"/>
                          <a:cs typeface="Calibri"/>
                        </a:rPr>
                        <a:t>Indiana Veteran </a:t>
                      </a:r>
                      <a:r>
                        <a:rPr lang="en-US" sz="1200" b="1" dirty="0" smtClean="0">
                          <a:latin typeface="+mj-lt"/>
                          <a:ea typeface="Times New Roman"/>
                          <a:cs typeface="Calibri"/>
                        </a:rPr>
                        <a:t>Owned Small Business </a:t>
                      </a:r>
                      <a:r>
                        <a:rPr lang="en-US" sz="1200" b="1" dirty="0">
                          <a:latin typeface="+mj-lt"/>
                          <a:ea typeface="Times New Roman"/>
                          <a:cs typeface="Calibri"/>
                        </a:rPr>
                        <a:t>(</a:t>
                      </a:r>
                      <a:r>
                        <a:rPr lang="en-US" sz="1200" b="1" dirty="0" smtClean="0">
                          <a:latin typeface="+mj-lt"/>
                          <a:ea typeface="Times New Roman"/>
                          <a:cs typeface="Calibri"/>
                        </a:rPr>
                        <a:t>IVOSB) </a:t>
                      </a:r>
                      <a:r>
                        <a:rPr lang="en-US" sz="1200" b="1" dirty="0">
                          <a:latin typeface="+mj-lt"/>
                          <a:ea typeface="Times New Roman"/>
                          <a:cs typeface="Calibri"/>
                        </a:rPr>
                        <a:t>Subcontractor Commitment</a:t>
                      </a:r>
                      <a:endParaRPr lang="en-US" sz="1200" b="1"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tc>
                  <a:txBody>
                    <a:bodyPr/>
                    <a:lstStyle/>
                    <a:p>
                      <a:pPr marL="0" marR="0" algn="ctr">
                        <a:spcBef>
                          <a:spcPts val="0"/>
                        </a:spcBef>
                        <a:spcAft>
                          <a:spcPts val="0"/>
                        </a:spcAft>
                      </a:pPr>
                      <a:r>
                        <a:rPr lang="en-US" sz="1200" b="1" dirty="0">
                          <a:solidFill>
                            <a:schemeClr val="tx1"/>
                          </a:solidFill>
                          <a:latin typeface="+mj-lt"/>
                          <a:ea typeface="Times New Roman"/>
                          <a:cs typeface="Calibri"/>
                        </a:rPr>
                        <a:t>5 points</a:t>
                      </a:r>
                    </a:p>
                    <a:p>
                      <a:pPr marL="0" marR="0" algn="ctr">
                        <a:spcBef>
                          <a:spcPts val="0"/>
                        </a:spcBef>
                        <a:spcAft>
                          <a:spcPts val="0"/>
                        </a:spcAft>
                      </a:pPr>
                      <a:r>
                        <a:rPr lang="en-US" sz="1200" b="1" dirty="0">
                          <a:solidFill>
                            <a:schemeClr val="tx1"/>
                          </a:solidFill>
                          <a:latin typeface="+mj-lt"/>
                          <a:ea typeface="Times New Roman"/>
                          <a:cs typeface="Calibri"/>
                        </a:rPr>
                        <a:t>(1 bonus point is available, see Section </a:t>
                      </a:r>
                      <a:r>
                        <a:rPr lang="en-US" sz="1200" b="1" dirty="0" smtClean="0">
                          <a:solidFill>
                            <a:schemeClr val="tx1"/>
                          </a:solidFill>
                          <a:latin typeface="+mj-lt"/>
                          <a:ea typeface="Times New Roman"/>
                          <a:cs typeface="Calibri"/>
                        </a:rPr>
                        <a:t>3.2.7)</a:t>
                      </a:r>
                      <a:endParaRPr lang="en-US" sz="1200" b="1" dirty="0">
                        <a:solidFill>
                          <a:schemeClr val="tx1"/>
                        </a:solidFill>
                        <a:latin typeface="+mj-lt"/>
                        <a:ea typeface="Times New Roman"/>
                        <a:cs typeface="Calibri"/>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lumMod val="40000"/>
                        <a:lumOff val="60000"/>
                      </a:schemeClr>
                    </a:solidFill>
                  </a:tcPr>
                </a:tc>
                <a:extLst>
                  <a:ext uri="{0D108BD9-81ED-4DB2-BD59-A6C34878D82A}">
                    <a16:rowId xmlns="" xmlns:a16="http://schemas.microsoft.com/office/drawing/2014/main" val="10008"/>
                  </a:ext>
                </a:extLst>
              </a:tr>
              <a:tr h="439802">
                <a:tc>
                  <a:txBody>
                    <a:bodyPr/>
                    <a:lstStyle/>
                    <a:p>
                      <a:pPr marL="0" marR="0">
                        <a:spcBef>
                          <a:spcPts val="0"/>
                        </a:spcBef>
                        <a:spcAft>
                          <a:spcPts val="0"/>
                        </a:spcAft>
                      </a:pPr>
                      <a:r>
                        <a:rPr lang="en-US" sz="1200" b="1" dirty="0">
                          <a:latin typeface="+mj-lt"/>
                          <a:ea typeface="Times New Roman"/>
                          <a:cs typeface="Calibri"/>
                        </a:rPr>
                        <a:t>Total</a:t>
                      </a:r>
                      <a:endParaRPr lang="en-US" sz="1200" dirty="0">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tc>
                  <a:txBody>
                    <a:bodyPr/>
                    <a:lstStyle/>
                    <a:p>
                      <a:pPr marL="0" marR="0" algn="ctr">
                        <a:spcBef>
                          <a:spcPts val="0"/>
                        </a:spcBef>
                        <a:spcAft>
                          <a:spcPts val="0"/>
                        </a:spcAft>
                      </a:pPr>
                      <a:r>
                        <a:rPr lang="en-US" sz="1200" b="1" dirty="0">
                          <a:solidFill>
                            <a:schemeClr val="tx1"/>
                          </a:solidFill>
                          <a:latin typeface="+mj-lt"/>
                          <a:ea typeface="Times New Roman"/>
                          <a:cs typeface="Calibri"/>
                        </a:rPr>
                        <a:t>100 (</a:t>
                      </a:r>
                      <a:r>
                        <a:rPr lang="en-US" sz="1200" b="1" dirty="0" smtClean="0">
                          <a:solidFill>
                            <a:schemeClr val="tx1"/>
                          </a:solidFill>
                          <a:latin typeface="+mj-lt"/>
                          <a:ea typeface="Times New Roman"/>
                          <a:cs typeface="Calibri"/>
                        </a:rPr>
                        <a:t>103 </a:t>
                      </a:r>
                      <a:r>
                        <a:rPr lang="en-US" sz="1200" b="1" dirty="0">
                          <a:solidFill>
                            <a:schemeClr val="tx1"/>
                          </a:solidFill>
                          <a:latin typeface="+mj-lt"/>
                          <a:ea typeface="Times New Roman"/>
                          <a:cs typeface="Calibri"/>
                        </a:rPr>
                        <a:t>if bonus awarded)</a:t>
                      </a:r>
                      <a:endParaRPr lang="en-US" sz="1200" dirty="0">
                        <a:solidFill>
                          <a:schemeClr val="tx1"/>
                        </a:solidFill>
                        <a:latin typeface="+mj-lt"/>
                        <a:ea typeface="Times New Roman"/>
                        <a:cs typeface="Times New Roman"/>
                      </a:endParaRPr>
                    </a:p>
                  </a:txBody>
                  <a:tcPr marL="44824" marR="44824" marT="44824" marB="44824"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CC"/>
                    </a:solidFill>
                  </a:tcPr>
                </a:tc>
                <a:extLst>
                  <a:ext uri="{0D108BD9-81ED-4DB2-BD59-A6C34878D82A}">
                    <a16:rowId xmlns="" xmlns:a16="http://schemas.microsoft.com/office/drawing/2014/main" val="10009"/>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4000" b="1" dirty="0"/>
              <a:t>Minority and Women’s Business Enterprises</a:t>
            </a:r>
          </a:p>
        </p:txBody>
      </p:sp>
      <p:sp>
        <p:nvSpPr>
          <p:cNvPr id="7" name="Rectangle 3"/>
          <p:cNvSpPr>
            <a:spLocks noGrp="1" noChangeArrowheads="1"/>
          </p:cNvSpPr>
          <p:nvPr>
            <p:ph idx="1"/>
          </p:nvPr>
        </p:nvSpPr>
        <p:spPr>
          <a:xfrm>
            <a:off x="457200" y="1600201"/>
            <a:ext cx="8229600" cy="3276600"/>
          </a:xfrm>
        </p:spPr>
        <p:txBody>
          <a:bodyPr/>
          <a:lstStyle/>
          <a:p>
            <a:pPr eaLnBrk="1" hangingPunct="1"/>
            <a:r>
              <a:rPr lang="en-US" sz="2800" dirty="0">
                <a:latin typeface="+mj-lt"/>
              </a:rPr>
              <a:t>Complete Attachment A, MWBE Form</a:t>
            </a:r>
          </a:p>
          <a:p>
            <a:pPr lvl="1"/>
            <a:r>
              <a:rPr lang="en-US" sz="1600" dirty="0">
                <a:latin typeface="+mj-lt"/>
              </a:rPr>
              <a:t>Include sub-contractor letters of commitment</a:t>
            </a:r>
          </a:p>
          <a:p>
            <a:pPr eaLnBrk="1" hangingPunct="1">
              <a:buFontTx/>
              <a:buNone/>
            </a:pPr>
            <a:endParaRPr lang="en-US" sz="2000" dirty="0">
              <a:latin typeface="+mj-lt"/>
            </a:endParaRPr>
          </a:p>
          <a:p>
            <a:pPr eaLnBrk="1" hangingPunct="1"/>
            <a:r>
              <a:rPr lang="en-US" sz="2800" dirty="0">
                <a:latin typeface="+mj-lt"/>
              </a:rPr>
              <a:t>Goals for Proposal</a:t>
            </a:r>
          </a:p>
          <a:p>
            <a:pPr eaLnBrk="1" hangingPunct="1">
              <a:buFontTx/>
              <a:buNone/>
            </a:pPr>
            <a:r>
              <a:rPr lang="en-US" sz="2800" dirty="0">
                <a:latin typeface="+mj-lt"/>
              </a:rPr>
              <a:t>	- </a:t>
            </a:r>
            <a:r>
              <a:rPr lang="en-US" sz="2000" dirty="0">
                <a:latin typeface="+mj-lt"/>
              </a:rPr>
              <a:t>8% Minority Business Enterprise</a:t>
            </a:r>
          </a:p>
          <a:p>
            <a:pPr eaLnBrk="1" hangingPunct="1">
              <a:buFontTx/>
              <a:buNone/>
            </a:pPr>
            <a:r>
              <a:rPr lang="en-US" sz="2000" dirty="0">
                <a:latin typeface="+mj-lt"/>
              </a:rPr>
              <a:t>	</a:t>
            </a:r>
            <a:r>
              <a:rPr lang="en-US" sz="2800" dirty="0">
                <a:latin typeface="+mj-lt"/>
              </a:rPr>
              <a:t>- </a:t>
            </a:r>
            <a:r>
              <a:rPr lang="en-US" sz="2000" dirty="0">
                <a:latin typeface="+mj-lt"/>
              </a:rPr>
              <a:t>8% Women’s Business Enterprise</a:t>
            </a:r>
          </a:p>
          <a:p>
            <a:pPr lvl="1" eaLnBrk="1" hangingPunct="1"/>
            <a:endParaRPr lang="en-US" sz="2000" dirty="0"/>
          </a:p>
          <a:p>
            <a:pPr lvl="1" eaLnBrk="1" hangingPunct="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p:txBody>
          <a:bodyPr>
            <a:normAutofit fontScale="90000"/>
          </a:bodyPr>
          <a:lstStyle/>
          <a:p>
            <a:pPr eaLnBrk="1" hangingPunct="1"/>
            <a:r>
              <a:rPr lang="en-US" sz="4000" b="1" dirty="0"/>
              <a:t>Minority and Women’s Business Enterprises</a:t>
            </a:r>
          </a:p>
        </p:txBody>
      </p:sp>
      <p:sp>
        <p:nvSpPr>
          <p:cNvPr id="7" name="Rectangle 3"/>
          <p:cNvSpPr>
            <a:spLocks noGrp="1" noChangeArrowheads="1"/>
          </p:cNvSpPr>
          <p:nvPr>
            <p:ph idx="1"/>
          </p:nvPr>
        </p:nvSpPr>
        <p:spPr/>
        <p:txBody>
          <a:bodyPr>
            <a:normAutofit fontScale="92500" lnSpcReduction="10000"/>
          </a:bodyPr>
          <a:lstStyle/>
          <a:p>
            <a:pPr marL="0" indent="0">
              <a:buFontTx/>
              <a:buNone/>
              <a:defRPr/>
            </a:pPr>
            <a:r>
              <a:rPr lang="en-US" sz="1800" b="1" dirty="0">
                <a:latin typeface="+mj-lt"/>
              </a:rPr>
              <a:t>Prime Contractors must ensure that the proposed subcontractors meet the following criteria:</a:t>
            </a:r>
            <a:endParaRPr lang="en-US" sz="1800" dirty="0">
              <a:latin typeface="+mj-lt"/>
            </a:endParaRPr>
          </a:p>
          <a:p>
            <a:pPr lvl="0"/>
            <a:r>
              <a:rPr lang="en-US" sz="1800" dirty="0"/>
              <a:t>Must be listed on the IDOA Directory of Certified Firms, on or before the proposal due date</a:t>
            </a:r>
          </a:p>
          <a:p>
            <a:pPr lvl="0"/>
            <a:r>
              <a:rPr lang="en-US" sz="1800" dirty="0"/>
              <a:t>Prime Contractor must include with their proposal the subcontractor’s M/WBE Certification Letter provided by IDOA, to show current status of certification.</a:t>
            </a:r>
          </a:p>
          <a:p>
            <a:pPr lvl="0"/>
            <a:r>
              <a:rPr lang="en-US" sz="1800" dirty="0"/>
              <a:t>Each firm may only serve as one classification – MBE, WBE, or IVOSB (see section 1.22)</a:t>
            </a:r>
          </a:p>
          <a:p>
            <a:pPr lvl="0"/>
            <a:r>
              <a:rPr lang="en-US" sz="1800" dirty="0"/>
              <a:t>A Prime Contractor who is an MBE or WBE must meet subcontractor goals by using other listed certified firms.  Certified Prime Contractors cannot count their own workforce or companies to meet this requirement.</a:t>
            </a:r>
          </a:p>
          <a:p>
            <a:pPr lvl="0"/>
            <a:r>
              <a:rPr lang="en-US" sz="1800" b="1" dirty="0"/>
              <a:t>Must serve a Commercially Useful Function (CUF).  The firm must serve a value-added purpose on the engagement, as confirmed by the State.</a:t>
            </a:r>
            <a:endParaRPr lang="en-US" sz="1800" dirty="0"/>
          </a:p>
          <a:p>
            <a:pPr lvl="0"/>
            <a:r>
              <a:rPr lang="en-US" sz="1800" dirty="0"/>
              <a:t>Must provide goods or service only in the industry area for which it is certified as listed in the directory at </a:t>
            </a:r>
            <a:r>
              <a:rPr lang="en-US" sz="1800" u="sng" dirty="0">
                <a:hlinkClick r:id="rId3"/>
              </a:rPr>
              <a:t>http://www.in.gov/idoa/2352.htm</a:t>
            </a:r>
            <a:endParaRPr lang="en-US" sz="1800" dirty="0"/>
          </a:p>
          <a:p>
            <a:pPr lvl="0"/>
            <a:r>
              <a:rPr lang="en-US" sz="1800" dirty="0"/>
              <a:t>Must be used to provide the goods or services specific to the contract</a:t>
            </a:r>
          </a:p>
          <a:p>
            <a:r>
              <a:rPr lang="en-US" sz="1800" dirty="0"/>
              <a:t>National Diversity Plans are generally not acceptable </a:t>
            </a:r>
            <a:endParaRPr lang="en-US" dirty="0">
              <a:latin typeface="Garamond"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177800"/>
            <a:ext cx="5486400" cy="6489700"/>
          </a:xfrm>
          <a:prstGeom prst="rect">
            <a:avLst/>
          </a:prstGeom>
          <a:ln>
            <a:solidFill>
              <a:schemeClr val="tx1"/>
            </a:solid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6845" y="1670050"/>
            <a:ext cx="8070311" cy="4203700"/>
          </a:xfrm>
          <a:prstGeom prst="rect">
            <a:avLst/>
          </a:prstGeom>
          <a:ln>
            <a:solidFill>
              <a:schemeClr val="tx1"/>
            </a:solidFill>
          </a:ln>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342900" y="228600"/>
            <a:ext cx="8229600" cy="1143000"/>
          </a:xfrm>
        </p:spPr>
        <p:txBody>
          <a:bodyPr>
            <a:normAutofit fontScale="90000"/>
          </a:bodyPr>
          <a:lstStyle/>
          <a:p>
            <a:pPr eaLnBrk="1" hangingPunct="1"/>
            <a:r>
              <a:rPr lang="en-US" sz="4000" b="1" dirty="0"/>
              <a:t>Minority and Women’s Business Enterprises</a:t>
            </a:r>
          </a:p>
        </p:txBody>
      </p:sp>
      <p:sp>
        <p:nvSpPr>
          <p:cNvPr id="7" name="Right Arrow 6"/>
          <p:cNvSpPr/>
          <p:nvPr/>
        </p:nvSpPr>
        <p:spPr>
          <a:xfrm>
            <a:off x="0" y="2837140"/>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0" name="Right Arrow 9"/>
          <p:cNvSpPr/>
          <p:nvPr/>
        </p:nvSpPr>
        <p:spPr>
          <a:xfrm rot="10800000">
            <a:off x="8434923" y="4960329"/>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1" name="Right Arrow 10"/>
          <p:cNvSpPr/>
          <p:nvPr/>
        </p:nvSpPr>
        <p:spPr>
          <a:xfrm>
            <a:off x="23278" y="3214965"/>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2" name="Right Arrow 11"/>
          <p:cNvSpPr/>
          <p:nvPr/>
        </p:nvSpPr>
        <p:spPr>
          <a:xfrm>
            <a:off x="33338" y="4923762"/>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
        <p:nvSpPr>
          <p:cNvPr id="13" name="Right Arrow 12"/>
          <p:cNvSpPr/>
          <p:nvPr/>
        </p:nvSpPr>
        <p:spPr>
          <a:xfrm>
            <a:off x="15658" y="4545937"/>
            <a:ext cx="685800" cy="228600"/>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latin typeface="Garamond" pitchFamily="18" charset="0"/>
            </a:endParaRPr>
          </a:p>
        </p:txBody>
      </p:sp>
    </p:spTree>
    <p:extLst>
      <p:ext uri="{BB962C8B-B14F-4D97-AF65-F5344CB8AC3E}">
        <p14:creationId xmlns:p14="http://schemas.microsoft.com/office/powerpoint/2010/main" val="19205625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a:xfrm>
            <a:off x="304800" y="274638"/>
            <a:ext cx="8382000" cy="1143000"/>
          </a:xfrm>
        </p:spPr>
        <p:txBody>
          <a:bodyPr>
            <a:noAutofit/>
          </a:bodyPr>
          <a:lstStyle/>
          <a:p>
            <a:pPr eaLnBrk="1" hangingPunct="1"/>
            <a:r>
              <a:rPr lang="en-US" sz="4000" b="1" dirty="0"/>
              <a:t>Indiana Veteran Owned Small Business</a:t>
            </a:r>
          </a:p>
        </p:txBody>
      </p:sp>
      <p:sp>
        <p:nvSpPr>
          <p:cNvPr id="7" name="Rectangle 3"/>
          <p:cNvSpPr>
            <a:spLocks noGrp="1" noChangeArrowheads="1"/>
          </p:cNvSpPr>
          <p:nvPr>
            <p:ph idx="1"/>
          </p:nvPr>
        </p:nvSpPr>
        <p:spPr>
          <a:xfrm>
            <a:off x="457200" y="1600201"/>
            <a:ext cx="8229600" cy="3276600"/>
          </a:xfrm>
        </p:spPr>
        <p:txBody>
          <a:bodyPr/>
          <a:lstStyle/>
          <a:p>
            <a:pPr eaLnBrk="1" hangingPunct="1"/>
            <a:r>
              <a:rPr lang="en-US" sz="2800" dirty="0">
                <a:latin typeface="+mj-lt"/>
              </a:rPr>
              <a:t>Complete Attachment A1, IVOSB Form</a:t>
            </a:r>
            <a:endParaRPr lang="en-US" sz="1600" dirty="0">
              <a:latin typeface="+mj-lt"/>
            </a:endParaRPr>
          </a:p>
          <a:p>
            <a:pPr lvl="1"/>
            <a:r>
              <a:rPr lang="en-US" sz="1600" dirty="0">
                <a:latin typeface="+mj-lt"/>
              </a:rPr>
              <a:t>Include sub-contractor letters of commitment</a:t>
            </a:r>
          </a:p>
          <a:p>
            <a:pPr eaLnBrk="1" hangingPunct="1">
              <a:buFontTx/>
              <a:buNone/>
            </a:pPr>
            <a:endParaRPr lang="en-US" sz="2000" dirty="0">
              <a:latin typeface="+mj-lt"/>
            </a:endParaRPr>
          </a:p>
          <a:p>
            <a:pPr eaLnBrk="1" hangingPunct="1"/>
            <a:r>
              <a:rPr lang="en-US" sz="2800" dirty="0">
                <a:latin typeface="+mj-lt"/>
              </a:rPr>
              <a:t>Goals for Proposal</a:t>
            </a:r>
          </a:p>
          <a:p>
            <a:pPr eaLnBrk="1" hangingPunct="1">
              <a:buFontTx/>
              <a:buNone/>
            </a:pPr>
            <a:r>
              <a:rPr lang="en-US" sz="2800" dirty="0">
                <a:latin typeface="+mj-lt"/>
              </a:rPr>
              <a:t>	- </a:t>
            </a:r>
            <a:r>
              <a:rPr lang="en-US" sz="2000" dirty="0">
                <a:latin typeface="+mj-lt"/>
              </a:rPr>
              <a:t>3% Veteran Business Enterprise</a:t>
            </a:r>
          </a:p>
          <a:p>
            <a:pPr eaLnBrk="1" hangingPunct="1">
              <a:buFontTx/>
              <a:buNone/>
            </a:pPr>
            <a:r>
              <a:rPr lang="en-US" sz="2000" dirty="0">
                <a:latin typeface="+mj-lt"/>
              </a:rPr>
              <a:t>	</a:t>
            </a:r>
            <a:endParaRPr lang="en-US" sz="2000" dirty="0"/>
          </a:p>
          <a:p>
            <a:pPr lvl="1" eaLnBrk="1" hangingPunct="1"/>
            <a:endParaRPr lang="en-US" dirty="0"/>
          </a:p>
        </p:txBody>
      </p:sp>
    </p:spTree>
    <p:extLst>
      <p:ext uri="{BB962C8B-B14F-4D97-AF65-F5344CB8AC3E}">
        <p14:creationId xmlns:p14="http://schemas.microsoft.com/office/powerpoint/2010/main" val="1601312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FFC000"/>
                </a:solidFill>
                <a:effectLst>
                  <a:innerShdw blurRad="330200">
                    <a:schemeClr val="tx2">
                      <a:alpha val="55000"/>
                    </a:schemeClr>
                  </a:innerShdw>
                </a:effectLst>
                <a:latin typeface="Garamond" pitchFamily="18" charset="0"/>
              </a:rPr>
              <a:t>Indiana Department of Administration</a:t>
            </a:r>
          </a:p>
        </p:txBody>
      </p:sp>
      <p:sp>
        <p:nvSpPr>
          <p:cNvPr id="6" name="Rectangle 2"/>
          <p:cNvSpPr>
            <a:spLocks noGrp="1" noChangeArrowheads="1"/>
          </p:cNvSpPr>
          <p:nvPr>
            <p:ph type="title"/>
          </p:nvPr>
        </p:nvSpPr>
        <p:spPr/>
        <p:txBody>
          <a:bodyPr/>
          <a:lstStyle/>
          <a:p>
            <a:pPr eaLnBrk="1" hangingPunct="1"/>
            <a:r>
              <a:rPr lang="en-US" b="1" dirty="0"/>
              <a:t>Agenda</a:t>
            </a:r>
          </a:p>
        </p:txBody>
      </p:sp>
      <p:sp>
        <p:nvSpPr>
          <p:cNvPr id="7" name="Rectangle 3"/>
          <p:cNvSpPr>
            <a:spLocks noGrp="1" noChangeArrowheads="1"/>
          </p:cNvSpPr>
          <p:nvPr>
            <p:ph idx="1"/>
          </p:nvPr>
        </p:nvSpPr>
        <p:spPr>
          <a:xfrm>
            <a:off x="419100" y="1123935"/>
            <a:ext cx="8305800" cy="4525963"/>
          </a:xfrm>
        </p:spPr>
        <p:txBody>
          <a:bodyPr>
            <a:normAutofit fontScale="70000" lnSpcReduction="20000"/>
          </a:bodyPr>
          <a:lstStyle/>
          <a:p>
            <a:pPr eaLnBrk="1" hangingPunct="1"/>
            <a:r>
              <a:rPr lang="en-US" sz="2800" dirty="0">
                <a:latin typeface="+mj-lt"/>
              </a:rPr>
              <a:t>General Information</a:t>
            </a:r>
          </a:p>
          <a:p>
            <a:pPr eaLnBrk="1" hangingPunct="1"/>
            <a:r>
              <a:rPr lang="en-US" sz="2800" dirty="0">
                <a:latin typeface="+mj-lt"/>
              </a:rPr>
              <a:t>Purpose of RFP</a:t>
            </a:r>
          </a:p>
          <a:p>
            <a:pPr eaLnBrk="1" hangingPunct="1"/>
            <a:r>
              <a:rPr lang="en-US" sz="2800" dirty="0">
                <a:latin typeface="+mj-lt"/>
              </a:rPr>
              <a:t>Key </a:t>
            </a:r>
            <a:r>
              <a:rPr lang="en-US" sz="2800" dirty="0" smtClean="0">
                <a:latin typeface="+mj-lt"/>
              </a:rPr>
              <a:t>Dates</a:t>
            </a:r>
          </a:p>
          <a:p>
            <a:pPr eaLnBrk="1" hangingPunct="1"/>
            <a:r>
              <a:rPr lang="en-US" sz="2800" dirty="0" smtClean="0">
                <a:latin typeface="+mj-lt"/>
              </a:rPr>
              <a:t>Term of Contract</a:t>
            </a:r>
          </a:p>
          <a:p>
            <a:pPr eaLnBrk="1" hangingPunct="1"/>
            <a:r>
              <a:rPr lang="en-US" sz="2800" dirty="0" smtClean="0">
                <a:latin typeface="+mj-lt"/>
              </a:rPr>
              <a:t>Scope of Work</a:t>
            </a:r>
          </a:p>
          <a:p>
            <a:pPr eaLnBrk="1" hangingPunct="1"/>
            <a:r>
              <a:rPr lang="en-US" sz="2800" dirty="0" smtClean="0">
                <a:latin typeface="+mj-lt"/>
              </a:rPr>
              <a:t>Business Proposal</a:t>
            </a:r>
          </a:p>
          <a:p>
            <a:pPr eaLnBrk="1" hangingPunct="1"/>
            <a:r>
              <a:rPr lang="en-US" sz="2800" dirty="0" smtClean="0">
                <a:latin typeface="+mj-lt"/>
              </a:rPr>
              <a:t>Technical Proposal</a:t>
            </a:r>
          </a:p>
          <a:p>
            <a:pPr eaLnBrk="1" hangingPunct="1"/>
            <a:r>
              <a:rPr lang="en-US" sz="2800" dirty="0" smtClean="0">
                <a:latin typeface="+mj-lt"/>
              </a:rPr>
              <a:t>Cost Proposal</a:t>
            </a:r>
            <a:endParaRPr lang="en-US" sz="2800" dirty="0">
              <a:latin typeface="+mj-lt"/>
            </a:endParaRPr>
          </a:p>
          <a:p>
            <a:pPr eaLnBrk="1" hangingPunct="1"/>
            <a:r>
              <a:rPr lang="en-US" sz="2800" dirty="0">
                <a:latin typeface="+mj-lt"/>
              </a:rPr>
              <a:t>Proposal </a:t>
            </a:r>
            <a:r>
              <a:rPr lang="en-US" sz="2800" dirty="0" smtClean="0">
                <a:latin typeface="+mj-lt"/>
              </a:rPr>
              <a:t>Preparation</a:t>
            </a:r>
          </a:p>
          <a:p>
            <a:pPr eaLnBrk="1" hangingPunct="1"/>
            <a:r>
              <a:rPr lang="en-US" sz="2800" dirty="0" smtClean="0">
                <a:latin typeface="+mj-lt"/>
              </a:rPr>
              <a:t>Evaluation Criteria</a:t>
            </a:r>
          </a:p>
          <a:p>
            <a:pPr eaLnBrk="1" hangingPunct="1"/>
            <a:r>
              <a:rPr lang="en-US" sz="2800" dirty="0" smtClean="0">
                <a:latin typeface="+mj-lt"/>
              </a:rPr>
              <a:t>Minority </a:t>
            </a:r>
            <a:r>
              <a:rPr lang="en-US" sz="2800" dirty="0">
                <a:latin typeface="+mj-lt"/>
              </a:rPr>
              <a:t>and Women’s Business Enterprises (M/WBE)</a:t>
            </a:r>
          </a:p>
          <a:p>
            <a:pPr eaLnBrk="1" hangingPunct="1"/>
            <a:r>
              <a:rPr lang="en-US" sz="2800" dirty="0">
                <a:latin typeface="+mj-lt"/>
              </a:rPr>
              <a:t>Indiana </a:t>
            </a:r>
            <a:r>
              <a:rPr lang="en-US" sz="2800" dirty="0" smtClean="0">
                <a:latin typeface="+mj-lt"/>
              </a:rPr>
              <a:t>Veteran Owned Small Business (IVOSB)</a:t>
            </a:r>
            <a:endParaRPr lang="en-US" sz="2800" dirty="0">
              <a:latin typeface="+mj-lt"/>
            </a:endParaRPr>
          </a:p>
          <a:p>
            <a:pPr eaLnBrk="1" hangingPunct="1"/>
            <a:r>
              <a:rPr lang="en-US" sz="2800" dirty="0" smtClean="0">
                <a:latin typeface="+mj-lt"/>
              </a:rPr>
              <a:t>Additional Information</a:t>
            </a:r>
          </a:p>
          <a:p>
            <a:pPr eaLnBrk="1" hangingPunct="1"/>
            <a:r>
              <a:rPr lang="en-US" sz="2800" dirty="0" smtClean="0">
                <a:latin typeface="+mj-lt"/>
              </a:rPr>
              <a:t>Question </a:t>
            </a:r>
            <a:r>
              <a:rPr lang="en-US" sz="2800" dirty="0">
                <a:latin typeface="+mj-lt"/>
              </a:rPr>
              <a:t>and Answer Session</a:t>
            </a:r>
          </a:p>
          <a:p>
            <a:pPr eaLnBrk="1" hangingPunct="1">
              <a:buFontTx/>
              <a:buNone/>
            </a:pPr>
            <a:endParaRPr lang="en-US" sz="2800" dirty="0">
              <a:latin typeface="+mj-lt"/>
            </a:endParaRPr>
          </a:p>
        </p:txBody>
      </p:sp>
    </p:spTree>
    <p:extLst>
      <p:ext uri="{BB962C8B-B14F-4D97-AF65-F5344CB8AC3E}">
        <p14:creationId xmlns:p14="http://schemas.microsoft.com/office/powerpoint/2010/main" val="20881721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a:xfrm>
            <a:off x="304800" y="274638"/>
            <a:ext cx="8382000" cy="1143000"/>
          </a:xfrm>
        </p:spPr>
        <p:txBody>
          <a:bodyPr>
            <a:noAutofit/>
          </a:bodyPr>
          <a:lstStyle/>
          <a:p>
            <a:pPr eaLnBrk="1" hangingPunct="1"/>
            <a:r>
              <a:rPr lang="en-US" sz="4000" b="1" dirty="0"/>
              <a:t>Indiana Veteran Owned Small Business </a:t>
            </a:r>
          </a:p>
        </p:txBody>
      </p:sp>
      <p:sp>
        <p:nvSpPr>
          <p:cNvPr id="7" name="Rectangle 3"/>
          <p:cNvSpPr>
            <a:spLocks noGrp="1" noChangeArrowheads="1"/>
          </p:cNvSpPr>
          <p:nvPr>
            <p:ph idx="1"/>
          </p:nvPr>
        </p:nvSpPr>
        <p:spPr>
          <a:xfrm>
            <a:off x="457200" y="1417639"/>
            <a:ext cx="8229600" cy="3992561"/>
          </a:xfrm>
        </p:spPr>
        <p:txBody>
          <a:bodyPr>
            <a:normAutofit fontScale="92500" lnSpcReduction="20000"/>
          </a:bodyPr>
          <a:lstStyle/>
          <a:p>
            <a:pPr marL="0" indent="0">
              <a:buFontTx/>
              <a:buNone/>
              <a:defRPr/>
            </a:pPr>
            <a:r>
              <a:rPr lang="en-US" sz="1900" b="1" dirty="0"/>
              <a:t>Prime Contractors must ensure that the proposed subcontractors meet the following criteria:</a:t>
            </a:r>
            <a:endParaRPr lang="en-US" sz="1900" dirty="0"/>
          </a:p>
          <a:p>
            <a:pPr lvl="0"/>
            <a:r>
              <a:rPr lang="en-US" sz="1800" dirty="0"/>
              <a:t>Must be listed on Federal Center for Veterans Business Enterprise (</a:t>
            </a:r>
            <a:r>
              <a:rPr lang="en-US" sz="1800" u="sng" dirty="0">
                <a:hlinkClick r:id="rId3" tooltip="VA OSDBU"/>
              </a:rPr>
              <a:t>VA OSDBU</a:t>
            </a:r>
            <a:r>
              <a:rPr lang="en-US" sz="1800" dirty="0"/>
              <a:t>) registry or listed on the IDOA Directory of Certified Firms, on or before the proposal due date</a:t>
            </a:r>
          </a:p>
          <a:p>
            <a:pPr lvl="0"/>
            <a:r>
              <a:rPr lang="en-US" sz="1800" dirty="0"/>
              <a:t>Prime Contractor must include with their proposal the subcontractor’s veteran business Certification Letter provided by either IDOA or Federal Govt. (VA OSDBU), to show current status of certification.</a:t>
            </a:r>
          </a:p>
          <a:p>
            <a:pPr lvl="0"/>
            <a:r>
              <a:rPr lang="en-US" sz="1800" dirty="0"/>
              <a:t>Each firm may only serve as one classification – MBE, WBE (see Section 1.21) or IVOSB</a:t>
            </a:r>
          </a:p>
          <a:p>
            <a:pPr lvl="0"/>
            <a:r>
              <a:rPr lang="en-US" sz="1800" dirty="0"/>
              <a:t>A Prime Contractor who is an IVOSB must meet subcontractor goals by using other listed certified firms.  Certified Prime Contractors cannot count their own workforce or companies to meet this requirement.</a:t>
            </a:r>
          </a:p>
          <a:p>
            <a:pPr lvl="0"/>
            <a:r>
              <a:rPr lang="en-US" sz="1800" b="1" dirty="0"/>
              <a:t>Must serve a Commercially Useful Function (CUF).  The firm must serve a value-added purpose on the engagement, as confirmed by the State.</a:t>
            </a:r>
            <a:endParaRPr lang="en-US" sz="1800" dirty="0"/>
          </a:p>
          <a:p>
            <a:pPr lvl="0"/>
            <a:r>
              <a:rPr lang="en-US" sz="1800" dirty="0"/>
              <a:t>Must provide goods or service only in the industry area for which it is certified as listed in the </a:t>
            </a:r>
            <a:r>
              <a:rPr lang="en-US" sz="1800" u="sng" dirty="0">
                <a:hlinkClick r:id="rId3" tooltip="VA OSDBU"/>
              </a:rPr>
              <a:t>VA OSDBU</a:t>
            </a:r>
            <a:r>
              <a:rPr lang="en-US" sz="1800" dirty="0"/>
              <a:t> or IDOA Certified Firm directories, </a:t>
            </a:r>
            <a:r>
              <a:rPr lang="en-US" sz="1800" u="sng" dirty="0">
                <a:hlinkClick r:id="rId4"/>
              </a:rPr>
              <a:t>http://www.in.gov/idoa/2352.htm</a:t>
            </a:r>
            <a:endParaRPr lang="en-US" sz="1800" dirty="0"/>
          </a:p>
          <a:p>
            <a:r>
              <a:rPr lang="en-US" sz="1800" dirty="0"/>
              <a:t>Must be used to provide the goods or services specific to the contract </a:t>
            </a:r>
            <a:endParaRPr lang="en-US" dirty="0"/>
          </a:p>
        </p:txBody>
      </p:sp>
    </p:spTree>
    <p:extLst>
      <p:ext uri="{BB962C8B-B14F-4D97-AF65-F5344CB8AC3E}">
        <p14:creationId xmlns:p14="http://schemas.microsoft.com/office/powerpoint/2010/main" val="13650127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6" name="Rectangle 5"/>
          <p:cNvSpPr/>
          <p:nvPr/>
        </p:nvSpPr>
        <p:spPr>
          <a:xfrm>
            <a:off x="3211883" y="6248400"/>
            <a:ext cx="4255717" cy="400110"/>
          </a:xfrm>
          <a:prstGeom prst="rect">
            <a:avLst/>
          </a:prstGeom>
        </p:spPr>
        <p:txBody>
          <a:bodyPr wrap="none">
            <a:spAutoFit/>
          </a:bodyPr>
          <a:lstStyle/>
          <a:p>
            <a:pPr algn="r" fontAlgn="auto">
              <a:spcBef>
                <a:spcPts val="0"/>
              </a:spcBef>
              <a:spcAft>
                <a:spcPts val="0"/>
              </a:spcAft>
              <a:defRPr/>
            </a:pPr>
            <a:r>
              <a:rPr lang="en-US" sz="2000" b="1" i="1" dirty="0">
                <a:ln>
                  <a:solidFill>
                    <a:schemeClr val="tx1"/>
                  </a:solidFill>
                </a:ln>
                <a:solidFill>
                  <a:srgbClr val="0000FF"/>
                </a:solidFill>
                <a:effectLst>
                  <a:innerShdw blurRad="330200">
                    <a:schemeClr val="tx2">
                      <a:alpha val="55000"/>
                    </a:schemeClr>
                  </a:innerShdw>
                </a:effectLst>
              </a:rPr>
              <a:t>Indiana Department of Administration</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28800" y="346165"/>
            <a:ext cx="5555880" cy="6302345"/>
          </a:xfrm>
          <a:prstGeom prst="rect">
            <a:avLst/>
          </a:prstGeom>
          <a:ln>
            <a:solidFill>
              <a:schemeClr val="tx1"/>
            </a:solidFill>
          </a:ln>
        </p:spPr>
      </p:pic>
    </p:spTree>
    <p:extLst>
      <p:ext uri="{BB962C8B-B14F-4D97-AF65-F5344CB8AC3E}">
        <p14:creationId xmlns:p14="http://schemas.microsoft.com/office/powerpoint/2010/main" val="4850071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115" y="1601245"/>
            <a:ext cx="8249771" cy="4114800"/>
          </a:xfrm>
          <a:prstGeom prst="rect">
            <a:avLst/>
          </a:prstGeom>
          <a:ln>
            <a:solidFill>
              <a:schemeClr val="tx1"/>
            </a:solidFill>
          </a:ln>
        </p:spPr>
      </p:pic>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908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n-lt"/>
                <a:cs typeface="+mn-cs"/>
              </a:rPr>
              <a:t>Indiana Department of Administration</a:t>
            </a:r>
          </a:p>
        </p:txBody>
      </p:sp>
      <p:sp>
        <p:nvSpPr>
          <p:cNvPr id="6" name="Rectangle 2"/>
          <p:cNvSpPr>
            <a:spLocks noGrp="1" noChangeArrowheads="1"/>
          </p:cNvSpPr>
          <p:nvPr>
            <p:ph type="title"/>
          </p:nvPr>
        </p:nvSpPr>
        <p:spPr/>
        <p:txBody>
          <a:bodyPr>
            <a:noAutofit/>
          </a:bodyPr>
          <a:lstStyle/>
          <a:p>
            <a:pPr eaLnBrk="1" hangingPunct="1"/>
            <a:r>
              <a:rPr lang="en-US" sz="4000" b="1" dirty="0"/>
              <a:t>Indiana Veteran Business Enterprise</a:t>
            </a:r>
          </a:p>
        </p:txBody>
      </p:sp>
      <p:sp>
        <p:nvSpPr>
          <p:cNvPr id="7" name="Rectangle 3"/>
          <p:cNvSpPr>
            <a:spLocks noGrp="1" noChangeArrowheads="1"/>
          </p:cNvSpPr>
          <p:nvPr>
            <p:ph idx="1"/>
          </p:nvPr>
        </p:nvSpPr>
        <p:spPr>
          <a:xfrm>
            <a:off x="815788" y="1600201"/>
            <a:ext cx="7413812" cy="2666999"/>
          </a:xfrm>
        </p:spPr>
        <p:txBody>
          <a:bodyPr>
            <a:normAutofit/>
          </a:bodyPr>
          <a:lstStyle/>
          <a:p>
            <a:pPr eaLnBrk="1" hangingPunct="1">
              <a:buFontTx/>
              <a:buNone/>
            </a:pPr>
            <a:r>
              <a:rPr lang="en-US" sz="2000" dirty="0">
                <a:latin typeface="+mj-lt"/>
              </a:rPr>
              <a:t>	</a:t>
            </a:r>
            <a:endParaRPr lang="en-US" sz="2000" dirty="0"/>
          </a:p>
          <a:p>
            <a:pPr lvl="1" eaLnBrk="1" hangingPunct="1"/>
            <a:endParaRPr lang="en-US" dirty="0"/>
          </a:p>
        </p:txBody>
      </p:sp>
      <p:sp>
        <p:nvSpPr>
          <p:cNvPr id="10" name="Right Arrow 9"/>
          <p:cNvSpPr/>
          <p:nvPr/>
        </p:nvSpPr>
        <p:spPr>
          <a:xfrm>
            <a:off x="0" y="2891027"/>
            <a:ext cx="533400" cy="152401"/>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5" name="Right Arrow 14"/>
          <p:cNvSpPr/>
          <p:nvPr/>
        </p:nvSpPr>
        <p:spPr>
          <a:xfrm>
            <a:off x="-13772" y="4333210"/>
            <a:ext cx="533400" cy="152401"/>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6" name="Right Arrow 15"/>
          <p:cNvSpPr/>
          <p:nvPr/>
        </p:nvSpPr>
        <p:spPr>
          <a:xfrm>
            <a:off x="-13772" y="4648200"/>
            <a:ext cx="533400" cy="152401"/>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
        <p:nvSpPr>
          <p:cNvPr id="17" name="Right Arrow 16"/>
          <p:cNvSpPr/>
          <p:nvPr/>
        </p:nvSpPr>
        <p:spPr>
          <a:xfrm rot="10800000">
            <a:off x="8229691" y="4839221"/>
            <a:ext cx="914309" cy="152401"/>
          </a:xfrm>
          <a:prstGeom prst="rightArrow">
            <a:avLst/>
          </a:prstGeom>
          <a:solidFill>
            <a:schemeClr val="tx1"/>
          </a:solidFill>
          <a:ln>
            <a:solidFill>
              <a:schemeClr val="tx1"/>
            </a:solidFill>
          </a:ln>
        </p:spPr>
        <p:style>
          <a:lnRef idx="1">
            <a:schemeClr val="accent4"/>
          </a:lnRef>
          <a:fillRef idx="3">
            <a:schemeClr val="accent4"/>
          </a:fillRef>
          <a:effectRef idx="2">
            <a:schemeClr val="accent4"/>
          </a:effectRef>
          <a:fontRef idx="minor">
            <a:schemeClr val="lt1"/>
          </a:fontRef>
        </p:style>
        <p:txBody>
          <a:bodyPr anchor="ctr"/>
          <a:lstStyle/>
          <a:p>
            <a:pPr algn="ctr" eaLnBrk="1" hangingPunct="1">
              <a:defRPr/>
            </a:pPr>
            <a:endParaRPr lang="en-US" b="1" dirty="0">
              <a:ln w="12700">
                <a:solidFill>
                  <a:schemeClr val="tx2">
                    <a:satMod val="155000"/>
                  </a:schemeClr>
                </a:solidFill>
                <a:prstDash val="solid"/>
              </a:ln>
              <a:solidFill>
                <a:srgbClr val="FF3300"/>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014480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Title 1"/>
          <p:cNvSpPr>
            <a:spLocks noGrp="1"/>
          </p:cNvSpPr>
          <p:nvPr>
            <p:ph type="title"/>
          </p:nvPr>
        </p:nvSpPr>
        <p:spPr/>
        <p:txBody>
          <a:bodyPr anchor="t"/>
          <a:lstStyle/>
          <a:p>
            <a:r>
              <a:rPr lang="en-US" b="1" dirty="0"/>
              <a:t>Additional Information</a:t>
            </a:r>
          </a:p>
        </p:txBody>
      </p:sp>
      <p:sp>
        <p:nvSpPr>
          <p:cNvPr id="7" name="Content Placeholder 2"/>
          <p:cNvSpPr>
            <a:spLocks noGrp="1"/>
          </p:cNvSpPr>
          <p:nvPr>
            <p:ph idx="1"/>
          </p:nvPr>
        </p:nvSpPr>
        <p:spPr>
          <a:xfrm>
            <a:off x="152400" y="1143000"/>
            <a:ext cx="8763000" cy="4495799"/>
          </a:xfrm>
        </p:spPr>
        <p:txBody>
          <a:bodyPr>
            <a:normAutofit lnSpcReduction="10000"/>
          </a:bodyPr>
          <a:lstStyle/>
          <a:p>
            <a:pPr algn="ctr" eaLnBrk="1" hangingPunct="1">
              <a:lnSpc>
                <a:spcPct val="80000"/>
              </a:lnSpc>
              <a:buFontTx/>
              <a:buNone/>
            </a:pPr>
            <a:r>
              <a:rPr lang="en-US" sz="1600" b="1" dirty="0">
                <a:latin typeface="+mj-lt"/>
              </a:rPr>
              <a:t>IDOA PROCUREMENT LINKS AND NUMBERS</a:t>
            </a:r>
            <a:endParaRPr lang="en-US" sz="1600" b="1" dirty="0">
              <a:latin typeface="+mj-lt"/>
              <a:hlinkClick r:id="rId3"/>
            </a:endParaRPr>
          </a:p>
          <a:p>
            <a:pPr algn="ctr" eaLnBrk="1" hangingPunct="1">
              <a:lnSpc>
                <a:spcPct val="80000"/>
              </a:lnSpc>
              <a:buFontTx/>
              <a:buNone/>
            </a:pPr>
            <a:r>
              <a:rPr lang="en-US" sz="1600" b="1" dirty="0">
                <a:latin typeface="+mj-lt"/>
                <a:hlinkClick r:id="rId3"/>
              </a:rPr>
              <a:t>http://www.in.gov/idoa/2354.htm</a:t>
            </a:r>
            <a:endParaRPr lang="en-US" sz="1600" b="1" dirty="0">
              <a:latin typeface="+mj-lt"/>
            </a:endParaRPr>
          </a:p>
          <a:p>
            <a:pPr algn="ctr" eaLnBrk="1" hangingPunct="1">
              <a:lnSpc>
                <a:spcPct val="80000"/>
              </a:lnSpc>
              <a:buFontTx/>
              <a:buNone/>
            </a:pPr>
            <a:r>
              <a:rPr lang="en-US" sz="1600" b="1" dirty="0">
                <a:latin typeface="+mj-lt"/>
              </a:rPr>
              <a:t>1-877-77BUYIN (8946) For Vendor Registration Questions</a:t>
            </a:r>
            <a:endParaRPr lang="en-US" sz="1600" b="1" dirty="0">
              <a:latin typeface="+mj-lt"/>
              <a:hlinkClick r:id="rId4"/>
            </a:endParaRPr>
          </a:p>
          <a:p>
            <a:pPr algn="ctr" eaLnBrk="1" hangingPunct="1">
              <a:lnSpc>
                <a:spcPct val="80000"/>
              </a:lnSpc>
              <a:buFontTx/>
              <a:buNone/>
            </a:pPr>
            <a:r>
              <a:rPr lang="en-US" sz="1600" b="1" dirty="0">
                <a:latin typeface="+mj-lt"/>
                <a:hlinkClick r:id="rId4"/>
              </a:rPr>
              <a:t>http://www.in.gov/idoa/2464.htm</a:t>
            </a:r>
            <a:endParaRPr lang="en-US" sz="1600" b="1" dirty="0">
              <a:latin typeface="+mj-lt"/>
            </a:endParaRPr>
          </a:p>
          <a:p>
            <a:pPr algn="ctr" eaLnBrk="1" hangingPunct="1">
              <a:lnSpc>
                <a:spcPct val="80000"/>
              </a:lnSpc>
              <a:buFontTx/>
              <a:buNone/>
            </a:pPr>
            <a:r>
              <a:rPr lang="en-US" sz="1600" b="1" dirty="0">
                <a:latin typeface="+mj-lt"/>
              </a:rPr>
              <a:t>For Inquiries Regarding Substantial Indiana Economic Impact</a:t>
            </a:r>
          </a:p>
          <a:p>
            <a:pPr eaLnBrk="1" hangingPunct="1">
              <a:lnSpc>
                <a:spcPct val="80000"/>
              </a:lnSpc>
              <a:buFontTx/>
              <a:buAutoNum type="alphaUcPeriod"/>
            </a:pPr>
            <a:r>
              <a:rPr lang="en-US" sz="1600" b="1" dirty="0">
                <a:latin typeface="+mj-lt"/>
                <a:hlinkClick r:id="rId5"/>
              </a:rPr>
              <a:t>http://www.in.gov/idoa/2467.htm</a:t>
            </a:r>
            <a:endParaRPr lang="en-US" sz="1600" b="1" dirty="0">
              <a:latin typeface="+mj-lt"/>
            </a:endParaRPr>
          </a:p>
          <a:p>
            <a:pPr eaLnBrk="1" hangingPunct="1">
              <a:lnSpc>
                <a:spcPct val="80000"/>
              </a:lnSpc>
              <a:buFontTx/>
              <a:buNone/>
            </a:pPr>
            <a:r>
              <a:rPr lang="en-US" sz="1600" b="1" dirty="0">
                <a:latin typeface="+mj-lt"/>
              </a:rPr>
              <a:t>	Link to the developing “one stop shop” for vendor registry with IDOA and Secretary of State.</a:t>
            </a:r>
          </a:p>
          <a:p>
            <a:pPr eaLnBrk="1" hangingPunct="1">
              <a:lnSpc>
                <a:spcPct val="80000"/>
              </a:lnSpc>
              <a:buFontTx/>
              <a:buNone/>
            </a:pPr>
            <a:r>
              <a:rPr lang="en-US" sz="1600" b="1" dirty="0">
                <a:latin typeface="+mj-lt"/>
              </a:rPr>
              <a:t>B.	Secretary of State of Indiana:</a:t>
            </a:r>
          </a:p>
          <a:p>
            <a:pPr eaLnBrk="1" hangingPunct="1">
              <a:lnSpc>
                <a:spcPct val="80000"/>
              </a:lnSpc>
              <a:buFontTx/>
              <a:buNone/>
            </a:pPr>
            <a:r>
              <a:rPr lang="en-US" sz="1600" b="1" dirty="0">
                <a:latin typeface="+mj-lt"/>
              </a:rPr>
              <a:t>	Can be reached at (317) 232-6576 for registration assistance.  </a:t>
            </a:r>
            <a:r>
              <a:rPr lang="en-US" sz="1600" b="1" dirty="0">
                <a:latin typeface="+mj-lt"/>
                <a:hlinkClick r:id="rId6"/>
              </a:rPr>
              <a:t>www.in.gov/sos</a:t>
            </a:r>
            <a:endParaRPr lang="en-US" sz="1600" b="1" dirty="0">
              <a:latin typeface="+mj-lt"/>
            </a:endParaRPr>
          </a:p>
          <a:p>
            <a:pPr eaLnBrk="1" hangingPunct="1">
              <a:lnSpc>
                <a:spcPct val="80000"/>
              </a:lnSpc>
              <a:buFontTx/>
              <a:buNone/>
            </a:pPr>
            <a:r>
              <a:rPr lang="en-US" sz="1600" b="1" dirty="0">
                <a:latin typeface="+mj-lt"/>
              </a:rPr>
              <a:t>C.	See Vendor Handbook:</a:t>
            </a:r>
          </a:p>
          <a:p>
            <a:pPr eaLnBrk="1" hangingPunct="1">
              <a:lnSpc>
                <a:spcPct val="80000"/>
              </a:lnSpc>
              <a:buFontTx/>
              <a:buNone/>
            </a:pPr>
            <a:r>
              <a:rPr lang="en-US" sz="1600" b="1" dirty="0">
                <a:latin typeface="+mj-lt"/>
              </a:rPr>
              <a:t>	Online version available at </a:t>
            </a:r>
            <a:r>
              <a:rPr lang="en-US" sz="1600" b="1" dirty="0">
                <a:latin typeface="+mj-lt"/>
                <a:hlinkClick r:id="rId7"/>
              </a:rPr>
              <a:t>http://www.in.gov/idoa/files/vendor_handbook.doc</a:t>
            </a:r>
            <a:endParaRPr lang="en-US" sz="1600" b="1" dirty="0">
              <a:latin typeface="+mj-lt"/>
            </a:endParaRPr>
          </a:p>
          <a:p>
            <a:pPr eaLnBrk="1" hangingPunct="1">
              <a:lnSpc>
                <a:spcPct val="80000"/>
              </a:lnSpc>
              <a:buFontTx/>
              <a:buAutoNum type="alphaUcPeriod" startAt="4"/>
            </a:pPr>
            <a:r>
              <a:rPr lang="en-US" sz="1600" b="1" dirty="0">
                <a:latin typeface="+mj-lt"/>
              </a:rPr>
              <a:t>Minority and Women Owned Business Enterprises:</a:t>
            </a:r>
          </a:p>
          <a:p>
            <a:pPr eaLnBrk="1" hangingPunct="1">
              <a:lnSpc>
                <a:spcPct val="80000"/>
              </a:lnSpc>
              <a:buFontTx/>
              <a:buNone/>
            </a:pPr>
            <a:r>
              <a:rPr lang="en-US" sz="1600" b="1" dirty="0">
                <a:latin typeface="+mj-lt"/>
              </a:rPr>
              <a:t>	</a:t>
            </a:r>
            <a:r>
              <a:rPr lang="en-US" sz="1600" b="1" dirty="0">
                <a:latin typeface="+mj-lt"/>
                <a:hlinkClick r:id="rId8"/>
              </a:rPr>
              <a:t>http://www.in.gov/idoa/files/Certification_List(48).xls</a:t>
            </a:r>
            <a:r>
              <a:rPr lang="en-US" sz="1600" b="1" dirty="0">
                <a:latin typeface="+mj-lt"/>
              </a:rPr>
              <a:t> for table of IDOA certified MBEs and WBEs.  For more WBE’s information </a:t>
            </a:r>
            <a:r>
              <a:rPr lang="en-US" sz="1600" b="1" dirty="0">
                <a:latin typeface="+mj-lt"/>
                <a:hlinkClick r:id="rId9"/>
              </a:rPr>
              <a:t>http://www.in.gov/idoa/2352.htm</a:t>
            </a:r>
            <a:r>
              <a:rPr lang="en-US" sz="1600" b="1" dirty="0">
                <a:latin typeface="+mj-lt"/>
              </a:rPr>
              <a:t> </a:t>
            </a:r>
          </a:p>
          <a:p>
            <a:pPr eaLnBrk="1" hangingPunct="1">
              <a:lnSpc>
                <a:spcPct val="80000"/>
              </a:lnSpc>
              <a:buFontTx/>
              <a:buAutoNum type="alphaUcPeriod" startAt="5"/>
            </a:pPr>
            <a:r>
              <a:rPr lang="en-US" sz="1600" b="1" dirty="0">
                <a:latin typeface="+mj-lt"/>
              </a:rPr>
              <a:t>Veteran’s Business Enterprise Program:</a:t>
            </a:r>
          </a:p>
          <a:p>
            <a:pPr>
              <a:lnSpc>
                <a:spcPct val="80000"/>
              </a:lnSpc>
              <a:buNone/>
            </a:pPr>
            <a:r>
              <a:rPr lang="en-US" sz="1600" b="1" dirty="0">
                <a:latin typeface="+mj-lt"/>
              </a:rPr>
              <a:t>	</a:t>
            </a:r>
            <a:r>
              <a:rPr lang="en-US" sz="1600" b="1" dirty="0">
                <a:latin typeface="+mj-lt"/>
                <a:hlinkClick r:id="rId10"/>
              </a:rPr>
              <a:t>http://www.va.gov/osdbu</a:t>
            </a:r>
            <a:r>
              <a:rPr lang="en-US" sz="1600" b="1" dirty="0" smtClean="0">
                <a:latin typeface="+mj-lt"/>
                <a:hlinkClick r:id="rId10"/>
              </a:rPr>
              <a:t>/</a:t>
            </a:r>
            <a:r>
              <a:rPr lang="en-US" sz="1600" b="1" dirty="0" smtClean="0">
                <a:latin typeface="+mj-lt"/>
              </a:rPr>
              <a:t> for </a:t>
            </a:r>
            <a:r>
              <a:rPr lang="en-US" sz="1600" b="1" dirty="0">
                <a:latin typeface="+mj-lt"/>
              </a:rPr>
              <a:t>a search of certified </a:t>
            </a:r>
            <a:r>
              <a:rPr lang="en-US" sz="1600" b="1" dirty="0" err="1" smtClean="0">
                <a:latin typeface="+mj-lt"/>
              </a:rPr>
              <a:t>IVOSB’s</a:t>
            </a:r>
            <a:r>
              <a:rPr lang="en-US" sz="1600" b="1" dirty="0">
                <a:latin typeface="+mj-lt"/>
              </a:rPr>
              <a:t>. For more </a:t>
            </a:r>
            <a:r>
              <a:rPr lang="en-US" sz="1600" b="1" dirty="0" err="1" smtClean="0">
                <a:latin typeface="+mj-lt"/>
              </a:rPr>
              <a:t>IVOSB’s</a:t>
            </a:r>
            <a:r>
              <a:rPr lang="en-US" sz="1600" b="1" dirty="0" smtClean="0">
                <a:latin typeface="+mj-lt"/>
              </a:rPr>
              <a:t> </a:t>
            </a:r>
            <a:r>
              <a:rPr lang="en-US" sz="1600" b="1" dirty="0">
                <a:latin typeface="+mj-lt"/>
              </a:rPr>
              <a:t>information </a:t>
            </a:r>
            <a:r>
              <a:rPr lang="en-US" sz="1600" b="1" dirty="0">
                <a:latin typeface="+mj-lt"/>
                <a:hlinkClick r:id="rId9"/>
              </a:rPr>
              <a:t>http://</a:t>
            </a:r>
            <a:r>
              <a:rPr lang="en-US" sz="1600" b="1" dirty="0" smtClean="0">
                <a:latin typeface="+mj-lt"/>
                <a:hlinkClick r:id="rId9"/>
              </a:rPr>
              <a:t>www.in.gov/idoa/2352.htm</a:t>
            </a:r>
            <a:r>
              <a:rPr lang="en-US" sz="1600" b="1" dirty="0" smtClean="0">
                <a:latin typeface="+mj-lt"/>
              </a:rPr>
              <a:t> </a:t>
            </a:r>
            <a:endParaRPr lang="en-US" sz="1600" b="1" dirty="0">
              <a:latin typeface="+mj-lt"/>
            </a:endParaRPr>
          </a:p>
          <a:p>
            <a:pPr eaLnBrk="1" hangingPunct="1">
              <a:lnSpc>
                <a:spcPct val="80000"/>
              </a:lnSpc>
              <a:buFontTx/>
              <a:buNone/>
            </a:pPr>
            <a:r>
              <a:rPr lang="en-US" sz="1600" b="1" dirty="0">
                <a:latin typeface="+mj-lt"/>
              </a:rPr>
              <a:t>F.	RFP posting and updates:</a:t>
            </a:r>
          </a:p>
          <a:p>
            <a:pPr eaLnBrk="1" hangingPunct="1">
              <a:lnSpc>
                <a:spcPct val="80000"/>
              </a:lnSpc>
              <a:buFontTx/>
              <a:buNone/>
            </a:pPr>
            <a:r>
              <a:rPr lang="en-US" sz="1600" b="1" dirty="0">
                <a:latin typeface="+mj-lt"/>
              </a:rPr>
              <a:t>	Go to </a:t>
            </a:r>
            <a:r>
              <a:rPr lang="en-US" sz="1600" b="1" dirty="0">
                <a:latin typeface="+mj-lt"/>
                <a:hlinkClick r:id="rId11"/>
              </a:rPr>
              <a:t>http://www.in.gov/idoa/2354.htm</a:t>
            </a:r>
            <a:r>
              <a:rPr lang="en-US" sz="1600" b="1" dirty="0">
                <a:latin typeface="+mj-lt"/>
              </a:rPr>
              <a:t> (select “State of Indiana Opportunities” link) </a:t>
            </a:r>
          </a:p>
          <a:p>
            <a:pPr eaLnBrk="1" hangingPunct="1">
              <a:lnSpc>
                <a:spcPct val="80000"/>
              </a:lnSpc>
              <a:spcBef>
                <a:spcPts val="0"/>
              </a:spcBef>
              <a:buFontTx/>
              <a:buNone/>
            </a:pPr>
            <a:r>
              <a:rPr lang="en-US" sz="1600" b="1" dirty="0">
                <a:latin typeface="+mj-lt"/>
              </a:rPr>
              <a:t>	Drag through table until you find desired RFP/RFI number on left-hand side and click the link.</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5400" b="1" i="0" u="none" strike="noStrike" kern="1200" cap="none" spc="0" normalizeH="0" baseline="0" noProof="0" dirty="0">
                <a:ln>
                  <a:noFill/>
                </a:ln>
                <a:solidFill>
                  <a:schemeClr val="tx1"/>
                </a:solidFill>
                <a:effectLst/>
                <a:uLnTx/>
                <a:uFillTx/>
                <a:latin typeface="+mj-lt"/>
              </a:rPr>
              <a:t>Questions</a:t>
            </a:r>
          </a:p>
        </p:txBody>
      </p:sp>
      <p:sp>
        <p:nvSpPr>
          <p:cNvPr id="7" name="TextBox 6"/>
          <p:cNvSpPr txBox="1"/>
          <p:nvPr/>
        </p:nvSpPr>
        <p:spPr>
          <a:xfrm>
            <a:off x="762000" y="3276600"/>
            <a:ext cx="7315200" cy="1292662"/>
          </a:xfrm>
          <a:prstGeom prst="rect">
            <a:avLst/>
          </a:prstGeom>
          <a:noFill/>
        </p:spPr>
        <p:txBody>
          <a:bodyPr wrap="square" rtlCol="0">
            <a:spAutoFit/>
          </a:bodyPr>
          <a:lstStyle/>
          <a:p>
            <a:pPr marL="0" lvl="2"/>
            <a:r>
              <a:rPr lang="en-US" sz="2000" dirty="0">
                <a:latin typeface="+mj-lt"/>
              </a:rPr>
              <a:t>Any verbal response is not considered binding; respondents are encouraged to submit any question formally in writing if it affects the proposal that will be submitted to the State.</a:t>
            </a:r>
          </a:p>
          <a:p>
            <a:pPr algn="just"/>
            <a:endParaRPr lang="en-US" dirty="0">
              <a:latin typeface="Garamond"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667000" y="62484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457200" y="1066800"/>
            <a:ext cx="8229600" cy="4830763"/>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6000" b="1" i="0" u="none" strike="noStrike" kern="1200" cap="none" spc="0" normalizeH="0" baseline="0" noProof="0" dirty="0">
              <a:ln>
                <a:noFill/>
              </a:ln>
              <a:solidFill>
                <a:schemeClr val="tx1"/>
              </a:solidFill>
              <a:effectLst/>
              <a:uLnTx/>
              <a:uFillTx/>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r>
              <a:rPr kumimoji="0" lang="en-US" sz="6000" b="1" i="0" u="none" strike="noStrike" kern="1200" cap="none" spc="0" normalizeH="0" baseline="0" noProof="0" dirty="0">
                <a:ln>
                  <a:noFill/>
                </a:ln>
                <a:solidFill>
                  <a:schemeClr val="tx1"/>
                </a:solidFill>
                <a:effectLst/>
                <a:uLnTx/>
                <a:uFillTx/>
                <a:latin typeface="+mj-lt"/>
              </a:rPr>
              <a:t>Thank You</a:t>
            </a:r>
            <a:endParaRPr kumimoji="0" lang="en-US" sz="6000" b="1" i="0" u="none" strike="noStrike" kern="1200" cap="none" spc="0" normalizeH="0" baseline="0" noProof="0" dirty="0">
              <a:ln>
                <a:noFill/>
              </a:ln>
              <a:solidFill>
                <a:schemeClr val="tx1"/>
              </a:solidFill>
              <a:effectLst/>
              <a:uLnTx/>
              <a:uFillTx/>
              <a:latin typeface="Garamond" pitchFamily="18" charset="0"/>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lang="en-US" sz="2400" b="1" noProof="0" dirty="0">
              <a:solidFill>
                <a:srgbClr val="FF0000"/>
              </a:solidFill>
              <a:latin typeface="+mj-lt"/>
              <a:hlinkClick r:id="rId3"/>
            </a:endParaRPr>
          </a:p>
          <a:p>
            <a:pPr marL="342900" lvl="0" indent="-342900" algn="ctr">
              <a:spcBef>
                <a:spcPct val="20000"/>
              </a:spcBef>
              <a:defRPr/>
            </a:pPr>
            <a:r>
              <a:rPr lang="en-US" sz="2400" dirty="0">
                <a:latin typeface="+mj-lt"/>
                <a:cs typeface="Times New Roman" pitchFamily="18" charset="0"/>
              </a:rPr>
              <a:t>Teresa Deaton-Reese, CPPB, CPPO </a:t>
            </a:r>
            <a:endParaRPr lang="en-US" sz="2000" b="1" dirty="0">
              <a:latin typeface="+mj-lt"/>
            </a:endParaRPr>
          </a:p>
          <a:p>
            <a:pPr marL="342900" lvl="0" indent="-342900" algn="ctr">
              <a:spcBef>
                <a:spcPct val="20000"/>
              </a:spcBef>
              <a:defRPr/>
            </a:pPr>
            <a:r>
              <a:rPr lang="en-US" sz="2000" b="1" dirty="0" smtClean="0">
                <a:latin typeface="+mj-lt"/>
                <a:hlinkClick r:id="rId4"/>
              </a:rPr>
              <a:t>tdeaton@idoa.in.gov</a:t>
            </a:r>
            <a:endParaRPr lang="en-US" sz="2000" b="1" dirty="0" smtClean="0">
              <a:latin typeface="+mj-lt"/>
            </a:endParaRPr>
          </a:p>
          <a:p>
            <a:pPr marL="342900" lvl="0" indent="-342900" algn="ctr">
              <a:spcBef>
                <a:spcPct val="20000"/>
              </a:spcBef>
              <a:defRPr/>
            </a:pPr>
            <a:endParaRPr lang="en-US" sz="2000" b="1" dirty="0">
              <a:latin typeface="+mj-lt"/>
            </a:endParaRPr>
          </a:p>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2400" b="1" i="0" u="none" strike="noStrike" kern="1200" cap="none" spc="0" normalizeH="0" baseline="0" noProof="0" dirty="0">
              <a:ln>
                <a:noFill/>
              </a:ln>
              <a:solidFill>
                <a:srgbClr val="0000FF"/>
              </a:solidFill>
              <a:effectLst/>
              <a:uLnTx/>
              <a:uFillTx/>
              <a:latin typeface="Garamond"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General Information</a:t>
            </a:r>
          </a:p>
        </p:txBody>
      </p:sp>
      <p:sp>
        <p:nvSpPr>
          <p:cNvPr id="16" name="Rectangle 3"/>
          <p:cNvSpPr>
            <a:spLocks noGrp="1" noChangeArrowheads="1"/>
          </p:cNvSpPr>
          <p:nvPr>
            <p:ph idx="1"/>
          </p:nvPr>
        </p:nvSpPr>
        <p:spPr>
          <a:xfrm>
            <a:off x="419100" y="1447800"/>
            <a:ext cx="8229600" cy="4114800"/>
          </a:xfrm>
        </p:spPr>
        <p:txBody>
          <a:bodyPr>
            <a:normAutofit/>
          </a:bodyPr>
          <a:lstStyle/>
          <a:p>
            <a:pPr eaLnBrk="1" hangingPunct="1"/>
            <a:r>
              <a:rPr lang="en-US" sz="2800" dirty="0">
                <a:latin typeface="+mj-lt"/>
              </a:rPr>
              <a:t>Sign-In Sheet for Attendees</a:t>
            </a:r>
          </a:p>
          <a:p>
            <a:pPr marL="0" indent="0" eaLnBrk="1" hangingPunct="1">
              <a:buNone/>
            </a:pPr>
            <a:endParaRPr lang="en-US" sz="2800" dirty="0">
              <a:latin typeface="+mj-lt"/>
            </a:endParaRPr>
          </a:p>
          <a:p>
            <a:pPr eaLnBrk="1" hangingPunct="1"/>
            <a:r>
              <a:rPr lang="en-US" sz="2800" dirty="0">
                <a:latin typeface="+mj-lt"/>
              </a:rPr>
              <a:t>Sign-In Sheet and PowerPoint will be posted on IDOA’s Solicitation Website</a:t>
            </a:r>
          </a:p>
          <a:p>
            <a:pPr marL="0" indent="0" eaLnBrk="1" hangingPunct="1">
              <a:buNone/>
            </a:pPr>
            <a:endParaRPr lang="en-US" sz="2800" dirty="0">
              <a:latin typeface="+mj-lt"/>
            </a:endParaRPr>
          </a:p>
          <a:p>
            <a:pPr eaLnBrk="1" hangingPunct="1"/>
            <a:r>
              <a:rPr lang="en-US" sz="2800" dirty="0" smtClean="0">
                <a:latin typeface="+mj-lt"/>
              </a:rPr>
              <a:t>Questions -</a:t>
            </a:r>
            <a:r>
              <a:rPr lang="en-US" sz="2000" i="1" dirty="0" smtClean="0">
                <a:latin typeface="+mj-lt"/>
              </a:rPr>
              <a:t>Any </a:t>
            </a:r>
            <a:r>
              <a:rPr lang="en-US" sz="2000" i="1" dirty="0">
                <a:latin typeface="+mj-lt"/>
              </a:rPr>
              <a:t>verbal response is not considered binding; respondents are encouraged to submit any questions formally, in writing, if it affects the proposal that will be submitted to the state.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Purpose of the RFP</a:t>
            </a:r>
          </a:p>
        </p:txBody>
      </p:sp>
      <p:sp>
        <p:nvSpPr>
          <p:cNvPr id="16" name="Rectangle 3"/>
          <p:cNvSpPr>
            <a:spLocks noGrp="1" noChangeArrowheads="1"/>
          </p:cNvSpPr>
          <p:nvPr>
            <p:ph idx="1"/>
          </p:nvPr>
        </p:nvSpPr>
        <p:spPr>
          <a:xfrm>
            <a:off x="419100" y="1447800"/>
            <a:ext cx="8229600" cy="4114800"/>
          </a:xfrm>
        </p:spPr>
        <p:txBody>
          <a:bodyPr>
            <a:normAutofit fontScale="70000" lnSpcReduction="20000"/>
          </a:bodyPr>
          <a:lstStyle/>
          <a:p>
            <a:r>
              <a:rPr lang="en-US" sz="2800" dirty="0"/>
              <a:t>The purpose of this RFP is to select a vendor that can satisfy the State’s need for Central Office and License Branch Security Equipment and Monitoring Services. Currently the security equipment utilized is owned by the BMV and of varying manufacturers and models. The State is interested in a full solution for equipment, equipment monitoring and maintenance for a monthly fee. </a:t>
            </a:r>
          </a:p>
          <a:p>
            <a:endParaRPr lang="en-US" sz="2800" dirty="0"/>
          </a:p>
          <a:p>
            <a:r>
              <a:rPr lang="en-US" sz="2800" dirty="0"/>
              <a:t>This RFP covers the need for security equipment, maintenance and support for approximately 130 License Branch locations throughout the State of Indiana and the Central Office location to be implemented in incremental phases. The awarded respondent will provide the following but is not limited to: camera equipment, panic alarms, motion detectors and door sensors. Support and Maintenance will include; installation of all necessary equipment, capturing and monitoring of video footage, maintenance of all equipment (including issue resolution) and reporting.</a:t>
            </a:r>
          </a:p>
          <a:p>
            <a:endParaRPr lang="en-US" sz="2800" dirty="0"/>
          </a:p>
          <a:p>
            <a:endParaRPr lang="en-US" sz="2800" dirty="0"/>
          </a:p>
        </p:txBody>
      </p:sp>
    </p:spTree>
    <p:extLst>
      <p:ext uri="{BB962C8B-B14F-4D97-AF65-F5344CB8AC3E}">
        <p14:creationId xmlns:p14="http://schemas.microsoft.com/office/powerpoint/2010/main" val="1720915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457200" y="152401"/>
            <a:ext cx="8229600" cy="727072"/>
          </a:xfrm>
        </p:spPr>
        <p:txBody>
          <a:bodyPr>
            <a:normAutofit fontScale="90000"/>
          </a:bodyPr>
          <a:lstStyle/>
          <a:p>
            <a:pPr eaLnBrk="1" hangingPunct="1"/>
            <a:r>
              <a:rPr lang="en-US" b="1" dirty="0"/>
              <a:t>Key Dates</a:t>
            </a:r>
          </a:p>
        </p:txBody>
      </p:sp>
      <p:graphicFrame>
        <p:nvGraphicFramePr>
          <p:cNvPr id="10" name="Table 9"/>
          <p:cNvGraphicFramePr>
            <a:graphicFrameLocks noGrp="1"/>
          </p:cNvGraphicFramePr>
          <p:nvPr>
            <p:extLst>
              <p:ext uri="{D42A27DB-BD31-4B8C-83A1-F6EECF244321}">
                <p14:modId xmlns:p14="http://schemas.microsoft.com/office/powerpoint/2010/main" val="3379875984"/>
              </p:ext>
            </p:extLst>
          </p:nvPr>
        </p:nvGraphicFramePr>
        <p:xfrm>
          <a:off x="747326" y="865903"/>
          <a:ext cx="7649348" cy="3586073"/>
        </p:xfrm>
        <a:graphic>
          <a:graphicData uri="http://schemas.openxmlformats.org/drawingml/2006/table">
            <a:tbl>
              <a:tblPr>
                <a:tableStyleId>{5C22544A-7EE6-4342-B048-85BDC9FD1C3A}</a:tableStyleId>
              </a:tblPr>
              <a:tblGrid>
                <a:gridCol w="3824674"/>
                <a:gridCol w="3824674"/>
              </a:tblGrid>
              <a:tr h="155659">
                <a:tc>
                  <a:txBody>
                    <a:bodyPr/>
                    <a:lstStyle/>
                    <a:p>
                      <a:pPr marL="0" marR="0" algn="ctr">
                        <a:spcBef>
                          <a:spcPts val="0"/>
                        </a:spcBef>
                        <a:spcAft>
                          <a:spcPts val="0"/>
                        </a:spcAft>
                      </a:pPr>
                      <a:r>
                        <a:rPr lang="en-US" sz="1200" b="1" dirty="0">
                          <a:effectLst/>
                          <a:latin typeface="+mj-lt"/>
                        </a:rPr>
                        <a:t>Activity</a:t>
                      </a:r>
                      <a:endParaRPr lang="en-US" sz="1200" b="1"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0" marR="0" algn="ctr">
                        <a:spcBef>
                          <a:spcPts val="0"/>
                        </a:spcBef>
                        <a:spcAft>
                          <a:spcPts val="0"/>
                        </a:spcAft>
                      </a:pPr>
                      <a:r>
                        <a:rPr lang="en-US" sz="1200" b="1" dirty="0">
                          <a:effectLst/>
                          <a:latin typeface="+mj-lt"/>
                        </a:rPr>
                        <a:t>Date</a:t>
                      </a:r>
                      <a:endParaRPr lang="en-US" sz="1200" b="1"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r>
              <a:tr h="155659">
                <a:tc>
                  <a:txBody>
                    <a:bodyPr/>
                    <a:lstStyle/>
                    <a:p>
                      <a:pPr marL="0" marR="0">
                        <a:spcBef>
                          <a:spcPts val="0"/>
                        </a:spcBef>
                        <a:spcAft>
                          <a:spcPts val="0"/>
                        </a:spcAft>
                      </a:pPr>
                      <a:r>
                        <a:rPr lang="en-US" sz="1200" spc="-10" dirty="0">
                          <a:effectLst/>
                          <a:latin typeface="+mj-lt"/>
                        </a:rPr>
                        <a:t>Issue of RFP</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baseline="0" dirty="0" smtClean="0">
                          <a:effectLst/>
                          <a:latin typeface="+mj-lt"/>
                          <a:ea typeface="+mn-ea"/>
                          <a:cs typeface="+mn-cs"/>
                        </a:rPr>
                        <a:t>February 7, </a:t>
                      </a:r>
                      <a:r>
                        <a:rPr lang="en-US" sz="1200" baseline="0" dirty="0" smtClean="0">
                          <a:effectLst/>
                          <a:latin typeface="+mj-lt"/>
                          <a:ea typeface="+mn-ea"/>
                          <a:cs typeface="+mn-cs"/>
                        </a:rPr>
                        <a:t>2018</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420609">
                <a:tc>
                  <a:txBody>
                    <a:bodyPr/>
                    <a:lstStyle/>
                    <a:p>
                      <a:pPr marL="0" marR="0">
                        <a:spcBef>
                          <a:spcPts val="0"/>
                        </a:spcBef>
                        <a:spcAft>
                          <a:spcPts val="0"/>
                        </a:spcAft>
                      </a:pPr>
                      <a:r>
                        <a:rPr lang="en-US" sz="1200" dirty="0">
                          <a:effectLst/>
                          <a:latin typeface="+mj-lt"/>
                        </a:rPr>
                        <a:t>Pre-Proposal Conference</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rPr>
                        <a:t>February</a:t>
                      </a:r>
                      <a:r>
                        <a:rPr lang="en-US" sz="1200" baseline="0" dirty="0" smtClean="0">
                          <a:effectLst/>
                          <a:latin typeface="+mj-lt"/>
                        </a:rPr>
                        <a:t> 22, 2018</a:t>
                      </a:r>
                      <a:endParaRPr lang="en-US" sz="1200" dirty="0">
                        <a:effectLst/>
                        <a:latin typeface="+mj-lt"/>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dirty="0">
                          <a:effectLst/>
                          <a:latin typeface="+mj-lt"/>
                        </a:rPr>
                        <a:t>Deadline to Submit Written Questions</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rPr>
                        <a:t>February</a:t>
                      </a:r>
                      <a:r>
                        <a:rPr lang="en-US" sz="1200" baseline="0" dirty="0" smtClean="0">
                          <a:effectLst/>
                          <a:latin typeface="+mj-lt"/>
                        </a:rPr>
                        <a:t> 23, </a:t>
                      </a:r>
                      <a:r>
                        <a:rPr lang="en-US" sz="1200" dirty="0" smtClean="0">
                          <a:effectLst/>
                          <a:latin typeface="+mj-lt"/>
                        </a:rPr>
                        <a:t>, </a:t>
                      </a:r>
                      <a:r>
                        <a:rPr lang="en-US" sz="1200" dirty="0">
                          <a:effectLst/>
                          <a:latin typeface="+mj-lt"/>
                        </a:rPr>
                        <a:t>2018</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dirty="0">
                          <a:effectLst/>
                          <a:latin typeface="+mj-lt"/>
                        </a:rPr>
                        <a:t>Response to Written Questions/RFP Amendments</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rPr>
                        <a:t>February</a:t>
                      </a:r>
                      <a:r>
                        <a:rPr lang="en-US" sz="1200" baseline="0" dirty="0" smtClean="0">
                          <a:effectLst/>
                          <a:latin typeface="+mj-lt"/>
                        </a:rPr>
                        <a:t> 28</a:t>
                      </a:r>
                      <a:r>
                        <a:rPr lang="en-US" sz="1200" dirty="0" smtClean="0">
                          <a:effectLst/>
                          <a:latin typeface="+mj-lt"/>
                        </a:rPr>
                        <a:t>, </a:t>
                      </a:r>
                      <a:r>
                        <a:rPr lang="en-US" sz="1200" dirty="0">
                          <a:effectLst/>
                          <a:latin typeface="+mj-lt"/>
                        </a:rPr>
                        <a:t>2018</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a:effectLst/>
                          <a:latin typeface="+mj-lt"/>
                        </a:rPr>
                        <a:t>Submission of Proposals</a:t>
                      </a:r>
                      <a:endParaRPr lang="en-US" sz="120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rPr>
                        <a:t>March</a:t>
                      </a:r>
                      <a:r>
                        <a:rPr lang="en-US" sz="1200" baseline="0" dirty="0" smtClean="0">
                          <a:effectLst/>
                          <a:latin typeface="+mj-lt"/>
                        </a:rPr>
                        <a:t> </a:t>
                      </a:r>
                      <a:r>
                        <a:rPr lang="en-US" sz="1200" baseline="0" dirty="0" smtClean="0">
                          <a:effectLst/>
                          <a:latin typeface="+mj-lt"/>
                        </a:rPr>
                        <a:t>14</a:t>
                      </a:r>
                      <a:r>
                        <a:rPr lang="en-US" sz="1200" dirty="0" smtClean="0">
                          <a:effectLst/>
                          <a:latin typeface="+mj-lt"/>
                        </a:rPr>
                        <a:t>, </a:t>
                      </a:r>
                      <a:r>
                        <a:rPr lang="en-US" sz="1200" dirty="0">
                          <a:effectLst/>
                          <a:latin typeface="+mj-lt"/>
                        </a:rPr>
                        <a:t>2018</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260648">
                <a:tc gridSpan="2">
                  <a:txBody>
                    <a:bodyPr/>
                    <a:lstStyle/>
                    <a:p>
                      <a:pPr marL="0" marR="0" algn="ctr">
                        <a:spcBef>
                          <a:spcPts val="0"/>
                        </a:spcBef>
                        <a:spcAft>
                          <a:spcPts val="0"/>
                        </a:spcAft>
                      </a:pPr>
                      <a:r>
                        <a:rPr lang="en-US" sz="1200" b="1" dirty="0">
                          <a:effectLst/>
                          <a:latin typeface="+mj-lt"/>
                        </a:rPr>
                        <a:t>The dates for the following activities are target dates only.  These activities may be completed earlier or later than the date shown.</a:t>
                      </a:r>
                      <a:endParaRPr lang="en-US" sz="1200" b="1"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60000"/>
                        <a:lumOff val="40000"/>
                      </a:schemeClr>
                    </a:solidFill>
                  </a:tcPr>
                </a:tc>
                <a:tc hMerge="1">
                  <a:txBody>
                    <a:bodyPr/>
                    <a:lstStyle/>
                    <a:p>
                      <a:endParaRPr lang="en-US"/>
                    </a:p>
                  </a:txBody>
                  <a:tcPr/>
                </a:tc>
              </a:tr>
              <a:tr h="155659">
                <a:tc>
                  <a:txBody>
                    <a:bodyPr/>
                    <a:lstStyle/>
                    <a:p>
                      <a:pPr marL="0" marR="0">
                        <a:spcBef>
                          <a:spcPts val="0"/>
                        </a:spcBef>
                        <a:spcAft>
                          <a:spcPts val="0"/>
                        </a:spcAft>
                      </a:pPr>
                      <a:r>
                        <a:rPr lang="en-US" sz="1200" dirty="0">
                          <a:effectLst/>
                          <a:latin typeface="+mj-lt"/>
                        </a:rPr>
                        <a:t>Proposal Evaluation</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ea typeface="Times New Roman" charset="0"/>
                          <a:cs typeface="Times New Roman" charset="0"/>
                        </a:rPr>
                        <a:t>TBD</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dirty="0">
                          <a:effectLst/>
                          <a:latin typeface="+mj-lt"/>
                        </a:rPr>
                        <a:t>Proposal Discussions/Clarifications (if necessary)</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ea typeface="Times New Roman" charset="0"/>
                          <a:cs typeface="Times New Roman" charset="0"/>
                        </a:rPr>
                        <a:t>TBD</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a:effectLst/>
                          <a:latin typeface="+mj-lt"/>
                        </a:rPr>
                        <a:t>Oral Presentations (if necessary)</a:t>
                      </a:r>
                      <a:endParaRPr lang="en-US" sz="120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ea typeface="Times New Roman" charset="0"/>
                          <a:cs typeface="Times New Roman" charset="0"/>
                        </a:rPr>
                        <a:t>TBD</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a:effectLst/>
                          <a:latin typeface="+mj-lt"/>
                        </a:rPr>
                        <a:t>Best and Final Offers (if necessary)</a:t>
                      </a:r>
                      <a:endParaRPr lang="en-US" sz="120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ea typeface="Times New Roman" charset="0"/>
                          <a:cs typeface="Times New Roman" charset="0"/>
                        </a:rPr>
                        <a:t>TBD</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155659">
                <a:tc>
                  <a:txBody>
                    <a:bodyPr/>
                    <a:lstStyle/>
                    <a:p>
                      <a:pPr marL="0" marR="0">
                        <a:spcBef>
                          <a:spcPts val="0"/>
                        </a:spcBef>
                        <a:spcAft>
                          <a:spcPts val="0"/>
                        </a:spcAft>
                      </a:pPr>
                      <a:r>
                        <a:rPr lang="en-US" sz="1200" dirty="0">
                          <a:effectLst/>
                          <a:latin typeface="+mj-lt"/>
                        </a:rPr>
                        <a:t>RFP Award Recommendation</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1200" dirty="0" smtClean="0">
                          <a:effectLst/>
                          <a:latin typeface="+mj-lt"/>
                          <a:ea typeface="Times New Roman" charset="0"/>
                          <a:cs typeface="Times New Roman" charset="0"/>
                        </a:rPr>
                        <a:t>April 18</a:t>
                      </a:r>
                      <a:r>
                        <a:rPr lang="en-US" sz="1200" baseline="0" dirty="0" smtClean="0">
                          <a:effectLst/>
                          <a:latin typeface="+mj-lt"/>
                          <a:ea typeface="Times New Roman" charset="0"/>
                          <a:cs typeface="Times New Roman" charset="0"/>
                        </a:rPr>
                        <a:t> </a:t>
                      </a:r>
                      <a:r>
                        <a:rPr lang="en-US" sz="1200" baseline="0" dirty="0" smtClean="0">
                          <a:effectLst/>
                          <a:latin typeface="+mj-lt"/>
                          <a:ea typeface="Times New Roman" charset="0"/>
                          <a:cs typeface="Times New Roman" charset="0"/>
                        </a:rPr>
                        <a:t>2018</a:t>
                      </a:r>
                      <a:endParaRPr lang="en-US" sz="1200" dirty="0">
                        <a:effectLst/>
                        <a:latin typeface="+mj-lt"/>
                        <a:ea typeface="Times New Roman" charset="0"/>
                        <a:cs typeface="Times New Roman" charset="0"/>
                      </a:endParaRPr>
                    </a:p>
                  </a:txBody>
                  <a:tcPr marL="44132" marR="44132" marT="44132" marB="4413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3"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5146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15" name="Rectangle 2"/>
          <p:cNvSpPr>
            <a:spLocks noGrp="1" noChangeArrowheads="1"/>
          </p:cNvSpPr>
          <p:nvPr>
            <p:ph type="title"/>
          </p:nvPr>
        </p:nvSpPr>
        <p:spPr>
          <a:xfrm>
            <a:off x="419100" y="274638"/>
            <a:ext cx="8229600" cy="1143000"/>
          </a:xfrm>
        </p:spPr>
        <p:txBody>
          <a:bodyPr/>
          <a:lstStyle/>
          <a:p>
            <a:pPr eaLnBrk="1" hangingPunct="1"/>
            <a:r>
              <a:rPr lang="en-US" b="1" dirty="0"/>
              <a:t>Term of Contract</a:t>
            </a:r>
          </a:p>
        </p:txBody>
      </p:sp>
      <p:sp>
        <p:nvSpPr>
          <p:cNvPr id="16" name="Rectangle 3"/>
          <p:cNvSpPr>
            <a:spLocks noGrp="1" noChangeArrowheads="1"/>
          </p:cNvSpPr>
          <p:nvPr>
            <p:ph idx="1"/>
          </p:nvPr>
        </p:nvSpPr>
        <p:spPr>
          <a:xfrm>
            <a:off x="419100" y="1447800"/>
            <a:ext cx="8229600" cy="4114800"/>
          </a:xfrm>
        </p:spPr>
        <p:txBody>
          <a:bodyPr>
            <a:normAutofit/>
          </a:bodyPr>
          <a:lstStyle/>
          <a:p>
            <a:pPr eaLnBrk="1" hangingPunct="1"/>
            <a:r>
              <a:rPr lang="en-US" sz="2800" dirty="0" smtClean="0">
                <a:latin typeface="+mj-lt"/>
              </a:rPr>
              <a:t>The </a:t>
            </a:r>
            <a:r>
              <a:rPr lang="en-US" sz="2800" dirty="0">
                <a:latin typeface="+mj-lt"/>
              </a:rPr>
              <a:t>term of the contract shall be for a period of </a:t>
            </a:r>
            <a:r>
              <a:rPr lang="en-US" sz="2800" dirty="0" smtClean="0">
                <a:latin typeface="+mj-lt"/>
              </a:rPr>
              <a:t>four  (4) years </a:t>
            </a:r>
            <a:r>
              <a:rPr lang="en-US" sz="2800" dirty="0" smtClean="0">
                <a:latin typeface="+mj-lt"/>
              </a:rPr>
              <a:t>from </a:t>
            </a:r>
            <a:r>
              <a:rPr lang="en-US" sz="2800" dirty="0">
                <a:latin typeface="+mj-lt"/>
              </a:rPr>
              <a:t>the date of contract </a:t>
            </a:r>
            <a:r>
              <a:rPr lang="en-US" sz="2800" dirty="0" smtClean="0">
                <a:latin typeface="+mj-lt"/>
              </a:rPr>
              <a:t>execution.  There may be renewals at the State’s option.</a:t>
            </a:r>
            <a:endParaRPr lang="en-US" sz="2800" dirty="0">
              <a:latin typeface="+mj-lt"/>
            </a:endParaRPr>
          </a:p>
        </p:txBody>
      </p:sp>
    </p:spTree>
    <p:extLst>
      <p:ext uri="{BB962C8B-B14F-4D97-AF65-F5344CB8AC3E}">
        <p14:creationId xmlns:p14="http://schemas.microsoft.com/office/powerpoint/2010/main" val="14011088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843837" y="54424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3"/>
          <p:cNvSpPr txBox="1">
            <a:spLocks noChangeArrowheads="1"/>
          </p:cNvSpPr>
          <p:nvPr/>
        </p:nvSpPr>
        <p:spPr>
          <a:xfrm>
            <a:off x="304800" y="1600200"/>
            <a:ext cx="8229600" cy="1066801"/>
          </a:xfrm>
          <a:prstGeom prst="rect">
            <a:avLst/>
          </a:prstGeom>
        </p:spPr>
        <p:txBody>
          <a:bodyPr vert="horz" lIns="91440" tIns="45720" rIns="91440" bIns="45720" rtlCol="0">
            <a:normAutofit/>
          </a:bodyPr>
          <a:lstStyle/>
          <a:p>
            <a:pPr marL="342900" marR="0" lvl="0" indent="-342900" algn="ctr" defTabSz="914400" rtl="0" eaLnBrk="1" fontAlgn="auto" latinLnBrk="0" hangingPunct="1">
              <a:lnSpc>
                <a:spcPct val="100000"/>
              </a:lnSpc>
              <a:spcBef>
                <a:spcPct val="20000"/>
              </a:spcBef>
              <a:spcAft>
                <a:spcPts val="0"/>
              </a:spcAft>
              <a:buClrTx/>
              <a:buSzTx/>
              <a:buFontTx/>
              <a:buNone/>
              <a:tabLst/>
              <a:defRPr/>
            </a:pPr>
            <a:endParaRPr kumimoji="0" lang="en-US" sz="5400" b="1" i="0" u="none" strike="noStrike" kern="1200" cap="none" spc="0" normalizeH="0" baseline="0" noProof="0" dirty="0">
              <a:ln>
                <a:noFill/>
              </a:ln>
              <a:solidFill>
                <a:schemeClr val="tx1"/>
              </a:solidFill>
              <a:effectLst/>
              <a:uLnTx/>
              <a:uFillTx/>
              <a:latin typeface="+mj-lt"/>
            </a:endParaRPr>
          </a:p>
        </p:txBody>
      </p:sp>
      <p:sp>
        <p:nvSpPr>
          <p:cNvPr id="9" name="Rectangle 2"/>
          <p:cNvSpPr>
            <a:spLocks noGrp="1" noChangeArrowheads="1"/>
          </p:cNvSpPr>
          <p:nvPr>
            <p:ph type="title"/>
          </p:nvPr>
        </p:nvSpPr>
        <p:spPr>
          <a:xfrm>
            <a:off x="419100" y="274638"/>
            <a:ext cx="8229600" cy="5364162"/>
          </a:xfrm>
        </p:spPr>
        <p:txBody>
          <a:bodyPr>
            <a:normAutofit/>
          </a:bodyPr>
          <a:lstStyle/>
          <a:p>
            <a:pPr eaLnBrk="1" hangingPunct="1"/>
            <a:r>
              <a:rPr lang="en-US" b="1" dirty="0" smtClean="0"/>
              <a:t>Scope of </a:t>
            </a:r>
            <a:r>
              <a:rPr lang="en-US" b="1" dirty="0" smtClean="0"/>
              <a:t>Work/Mandatory Requirement – Attachment F</a:t>
            </a:r>
            <a:endParaRPr lang="en-US" b="1" dirty="0"/>
          </a:p>
        </p:txBody>
      </p:sp>
    </p:spTree>
    <p:extLst>
      <p:ext uri="{BB962C8B-B14F-4D97-AF65-F5344CB8AC3E}">
        <p14:creationId xmlns:p14="http://schemas.microsoft.com/office/powerpoint/2010/main" val="3929025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a:t>
            </a:r>
            <a:r>
              <a:rPr lang="en-US" sz="2000" b="1" i="1" dirty="0">
                <a:solidFill>
                  <a:srgbClr val="FFC000"/>
                </a:solidFill>
                <a:effectLst>
                  <a:innerShdw blurRad="330200">
                    <a:schemeClr val="tx2">
                      <a:alpha val="55000"/>
                    </a:schemeClr>
                  </a:innerShdw>
                </a:effectLst>
                <a:latin typeface="+mj-lt"/>
              </a:rPr>
              <a:t> </a:t>
            </a:r>
            <a:r>
              <a:rPr lang="en-US" sz="2000" b="1" i="1" dirty="0">
                <a:solidFill>
                  <a:srgbClr val="0000FF"/>
                </a:solidFill>
                <a:effectLst>
                  <a:innerShdw blurRad="330200">
                    <a:schemeClr val="tx2">
                      <a:alpha val="55000"/>
                    </a:schemeClr>
                  </a:innerShdw>
                </a:effectLst>
                <a:latin typeface="+mj-lt"/>
              </a:rPr>
              <a:t>Department of Administration</a:t>
            </a:r>
          </a:p>
        </p:txBody>
      </p:sp>
      <p:sp>
        <p:nvSpPr>
          <p:cNvPr id="6" name="Rectangle 2"/>
          <p:cNvSpPr>
            <a:spLocks noGrp="1" noChangeArrowheads="1"/>
          </p:cNvSpPr>
          <p:nvPr>
            <p:ph type="title"/>
          </p:nvPr>
        </p:nvSpPr>
        <p:spPr>
          <a:xfrm>
            <a:off x="457200" y="274638"/>
            <a:ext cx="8229600" cy="1143000"/>
          </a:xfrm>
        </p:spPr>
        <p:txBody>
          <a:bodyPr/>
          <a:lstStyle/>
          <a:p>
            <a:pPr eaLnBrk="1" hangingPunct="1"/>
            <a:r>
              <a:rPr lang="en-US" b="1" dirty="0"/>
              <a:t>Business Proposal</a:t>
            </a:r>
            <a:br>
              <a:rPr lang="en-US" b="1" dirty="0"/>
            </a:br>
            <a:r>
              <a:rPr lang="en-US" sz="2400" dirty="0"/>
              <a:t>(Attachment </a:t>
            </a:r>
            <a:r>
              <a:rPr lang="en-US" sz="2400" dirty="0"/>
              <a:t>E</a:t>
            </a:r>
            <a:r>
              <a:rPr lang="en-US" sz="2400" dirty="0" smtClean="0"/>
              <a:t>)</a:t>
            </a:r>
            <a:endParaRPr lang="en-US" dirty="0"/>
          </a:p>
        </p:txBody>
      </p:sp>
      <p:sp>
        <p:nvSpPr>
          <p:cNvPr id="7" name="Rectangle 3"/>
          <p:cNvSpPr>
            <a:spLocks noGrp="1" noChangeArrowheads="1"/>
          </p:cNvSpPr>
          <p:nvPr>
            <p:ph idx="1"/>
          </p:nvPr>
        </p:nvSpPr>
        <p:spPr>
          <a:xfrm>
            <a:off x="457200" y="1600200"/>
            <a:ext cx="8229600" cy="4525963"/>
          </a:xfrm>
        </p:spPr>
        <p:txBody>
          <a:bodyPr/>
          <a:lstStyle/>
          <a:p>
            <a:pPr eaLnBrk="1" hangingPunct="1">
              <a:lnSpc>
                <a:spcPct val="80000"/>
              </a:lnSpc>
            </a:pPr>
            <a:r>
              <a:rPr lang="en-US" sz="2400" b="1" dirty="0">
                <a:latin typeface="+mj-lt"/>
              </a:rPr>
              <a:t>Company Financial Information (Section 2.3.3)</a:t>
            </a:r>
          </a:p>
          <a:p>
            <a:pPr lvl="1" eaLnBrk="1" hangingPunct="1">
              <a:lnSpc>
                <a:spcPct val="80000"/>
              </a:lnSpc>
            </a:pPr>
            <a:r>
              <a:rPr lang="en-US" sz="2000" dirty="0">
                <a:latin typeface="+mj-lt"/>
              </a:rPr>
              <a:t>Confidential information must be kept separate from the proposal in the electronic copies.  </a:t>
            </a:r>
            <a:r>
              <a:rPr lang="en-US" sz="2000" dirty="0">
                <a:solidFill>
                  <a:srgbClr val="FF0000"/>
                </a:solidFill>
                <a:latin typeface="+mj-lt"/>
              </a:rPr>
              <a:t>IDOA recommends sending a “public” file that has the confidential information redacted (may be in PDF format) and a “final” file that includes all required information (must be in format provided).</a:t>
            </a:r>
            <a:endParaRPr lang="en-US" sz="2000" dirty="0">
              <a:latin typeface="+mj-lt"/>
            </a:endParaRPr>
          </a:p>
          <a:p>
            <a:pPr lvl="1" eaLnBrk="1" hangingPunct="1">
              <a:lnSpc>
                <a:spcPct val="80000"/>
              </a:lnSpc>
            </a:pPr>
            <a:endParaRPr lang="en-US" sz="2000" dirty="0">
              <a:latin typeface="+mj-lt"/>
            </a:endParaRPr>
          </a:p>
          <a:p>
            <a:pPr lvl="1" eaLnBrk="1" hangingPunct="1">
              <a:lnSpc>
                <a:spcPct val="80000"/>
              </a:lnSpc>
              <a:buFontTx/>
              <a:buNone/>
            </a:pPr>
            <a:endParaRPr lang="en-US" sz="2000" dirty="0">
              <a:latin typeface="+mj-lt"/>
            </a:endParaRPr>
          </a:p>
          <a:p>
            <a:pPr eaLnBrk="1" hangingPunct="1">
              <a:lnSpc>
                <a:spcPct val="80000"/>
              </a:lnSpc>
            </a:pPr>
            <a:r>
              <a:rPr lang="en-US" sz="2400" b="1" dirty="0">
                <a:latin typeface="+mj-lt"/>
              </a:rPr>
              <a:t>Contract Terms (Section 2.3.5)</a:t>
            </a:r>
          </a:p>
          <a:p>
            <a:pPr lvl="1" eaLnBrk="1" hangingPunct="1">
              <a:lnSpc>
                <a:spcPct val="80000"/>
              </a:lnSpc>
            </a:pPr>
            <a:r>
              <a:rPr lang="en-US" sz="2000" dirty="0">
                <a:latin typeface="+mj-lt"/>
              </a:rPr>
              <a:t>Respondent should review sample State contract and note exceptions to State mandatory and non-mandatory clauses in Business Proposal and Transmittal Letter.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DOA-logobluecenter.gif"/>
          <p:cNvPicPr>
            <a:picLocks noChangeAspect="1"/>
          </p:cNvPicPr>
          <p:nvPr/>
        </p:nvPicPr>
        <p:blipFill>
          <a:blip r:embed="rId2" cstate="print"/>
          <a:srcRect/>
          <a:stretch>
            <a:fillRect/>
          </a:stretch>
        </p:blipFill>
        <p:spPr bwMode="auto">
          <a:xfrm>
            <a:off x="7467600" y="5334000"/>
            <a:ext cx="1300163" cy="1414463"/>
          </a:xfrm>
          <a:prstGeom prst="rect">
            <a:avLst/>
          </a:prstGeom>
          <a:noFill/>
          <a:ln w="9525">
            <a:noFill/>
            <a:miter lim="800000"/>
            <a:headEnd/>
            <a:tailEnd/>
          </a:ln>
        </p:spPr>
      </p:pic>
      <p:sp>
        <p:nvSpPr>
          <p:cNvPr id="5" name="TextBox 4"/>
          <p:cNvSpPr txBox="1"/>
          <p:nvPr/>
        </p:nvSpPr>
        <p:spPr>
          <a:xfrm>
            <a:off x="2438400" y="6172200"/>
            <a:ext cx="4876800" cy="400110"/>
          </a:xfrm>
          <a:prstGeom prst="rect">
            <a:avLst/>
          </a:prstGeom>
          <a:noFill/>
        </p:spPr>
        <p:txBody>
          <a:bodyPr>
            <a:spAutoFit/>
            <a:scene3d>
              <a:camera prst="orthographicFront"/>
              <a:lightRig rig="threePt" dir="t"/>
            </a:scene3d>
            <a:sp3d extrusionH="19050" contourW="12700">
              <a:bevelT w="38100" h="38100"/>
              <a:contourClr>
                <a:schemeClr val="tx2"/>
              </a:contourClr>
            </a:sp3d>
          </a:bodyPr>
          <a:lstStyle/>
          <a:p>
            <a:pPr algn="r" fontAlgn="auto">
              <a:spcBef>
                <a:spcPts val="0"/>
              </a:spcBef>
              <a:spcAft>
                <a:spcPts val="0"/>
              </a:spcAft>
              <a:defRPr/>
            </a:pPr>
            <a:r>
              <a:rPr lang="en-US" sz="2000" b="1" i="1" dirty="0">
                <a:solidFill>
                  <a:srgbClr val="0000FF"/>
                </a:solidFill>
                <a:effectLst>
                  <a:innerShdw blurRad="330200">
                    <a:schemeClr val="tx2">
                      <a:alpha val="55000"/>
                    </a:schemeClr>
                  </a:innerShdw>
                </a:effectLst>
                <a:latin typeface="+mj-lt"/>
              </a:rPr>
              <a:t>Indiana Department of Administration</a:t>
            </a:r>
          </a:p>
        </p:txBody>
      </p:sp>
      <p:sp>
        <p:nvSpPr>
          <p:cNvPr id="6" name="Rectangle 2"/>
          <p:cNvSpPr>
            <a:spLocks noGrp="1" noChangeArrowheads="1"/>
          </p:cNvSpPr>
          <p:nvPr>
            <p:ph type="title"/>
          </p:nvPr>
        </p:nvSpPr>
        <p:spPr>
          <a:xfrm>
            <a:off x="457200" y="274638"/>
            <a:ext cx="8229600" cy="1143000"/>
          </a:xfrm>
        </p:spPr>
        <p:txBody>
          <a:bodyPr/>
          <a:lstStyle/>
          <a:p>
            <a:pPr eaLnBrk="1" hangingPunct="1"/>
            <a:r>
              <a:rPr lang="en-US" b="1" dirty="0"/>
              <a:t>Technical Proposal</a:t>
            </a:r>
            <a:r>
              <a:rPr lang="en-US" dirty="0"/>
              <a:t/>
            </a:r>
            <a:br>
              <a:rPr lang="en-US" dirty="0"/>
            </a:br>
            <a:r>
              <a:rPr lang="en-US" sz="2400" dirty="0"/>
              <a:t>(Attachment </a:t>
            </a:r>
            <a:r>
              <a:rPr lang="en-US" sz="2400" dirty="0" smtClean="0"/>
              <a:t>G)</a:t>
            </a:r>
            <a:endParaRPr lang="en-US" sz="2400" dirty="0"/>
          </a:p>
        </p:txBody>
      </p:sp>
      <p:sp>
        <p:nvSpPr>
          <p:cNvPr id="7" name="Rectangle 3"/>
          <p:cNvSpPr>
            <a:spLocks noGrp="1" noChangeArrowheads="1"/>
          </p:cNvSpPr>
          <p:nvPr>
            <p:ph idx="1"/>
          </p:nvPr>
        </p:nvSpPr>
        <p:spPr>
          <a:xfrm>
            <a:off x="457200" y="1600200"/>
            <a:ext cx="8229600" cy="4525963"/>
          </a:xfrm>
        </p:spPr>
        <p:txBody>
          <a:bodyPr>
            <a:normAutofit fontScale="92500" lnSpcReduction="10000"/>
          </a:bodyPr>
          <a:lstStyle/>
          <a:p>
            <a:pPr marL="457200" lvl="1" indent="0">
              <a:buNone/>
            </a:pPr>
            <a:endParaRPr lang="en-US" sz="2400" dirty="0">
              <a:latin typeface="+mj-lt"/>
            </a:endParaRPr>
          </a:p>
          <a:p>
            <a:pPr eaLnBrk="1" hangingPunct="1"/>
            <a:r>
              <a:rPr lang="en-US" sz="2400" dirty="0">
                <a:latin typeface="+mj-lt"/>
              </a:rPr>
              <a:t>Please use the template provided for the Technical Proposal.</a:t>
            </a:r>
          </a:p>
          <a:p>
            <a:pPr marL="0" indent="0" eaLnBrk="1" hangingPunct="1">
              <a:buNone/>
            </a:pPr>
            <a:endParaRPr lang="en-US" sz="2400" dirty="0">
              <a:latin typeface="+mj-lt"/>
            </a:endParaRPr>
          </a:p>
          <a:p>
            <a:r>
              <a:rPr lang="en-US" sz="2400" dirty="0">
                <a:latin typeface="+mj-lt"/>
              </a:rPr>
              <a:t>Where appropriate, supporting documentation may be submitted as an attachment and referenced by a page and paragraph number.</a:t>
            </a:r>
          </a:p>
          <a:p>
            <a:pPr>
              <a:buFontTx/>
              <a:buNone/>
            </a:pPr>
            <a:endParaRPr lang="en-US" sz="2400" dirty="0">
              <a:latin typeface="Garamond" pitchFamily="18" charset="0"/>
            </a:endParaRPr>
          </a:p>
          <a:p>
            <a:r>
              <a:rPr lang="en-US" sz="2400" dirty="0" smtClean="0">
                <a:latin typeface="Garamond" pitchFamily="18" charset="0"/>
              </a:rPr>
              <a:t>Please make separate folders for each section:</a:t>
            </a:r>
          </a:p>
          <a:p>
            <a:pPr marL="0" indent="0">
              <a:buNone/>
            </a:pPr>
            <a:r>
              <a:rPr lang="en-US" sz="2400" dirty="0" smtClean="0">
                <a:latin typeface="Garamond" pitchFamily="18" charset="0"/>
              </a:rPr>
              <a:t>Example:</a:t>
            </a:r>
          </a:p>
          <a:p>
            <a:pPr marL="0" indent="0">
              <a:buNone/>
            </a:pPr>
            <a:r>
              <a:rPr lang="en-US" sz="2400" dirty="0" smtClean="0">
                <a:latin typeface="Garamond" pitchFamily="18" charset="0"/>
              </a:rPr>
              <a:t>Business </a:t>
            </a:r>
          </a:p>
          <a:p>
            <a:pPr marL="0" indent="0">
              <a:buNone/>
            </a:pPr>
            <a:r>
              <a:rPr lang="en-US" sz="2400" dirty="0" smtClean="0">
                <a:latin typeface="Garamond" pitchFamily="18" charset="0"/>
              </a:rPr>
              <a:t>Technical </a:t>
            </a:r>
          </a:p>
          <a:p>
            <a:pPr marL="0" indent="0">
              <a:buNone/>
            </a:pPr>
            <a:r>
              <a:rPr lang="en-US" sz="2400" dirty="0" smtClean="0">
                <a:latin typeface="Garamond" pitchFamily="18" charset="0"/>
              </a:rPr>
              <a:t>Cost Proposal</a:t>
            </a:r>
          </a:p>
          <a:p>
            <a:pPr marL="0" indent="0">
              <a:buNone/>
            </a:pPr>
            <a:r>
              <a:rPr lang="en-US" sz="2400" dirty="0" smtClean="0">
                <a:latin typeface="Garamond" pitchFamily="18" charset="0"/>
              </a:rPr>
              <a:t>Confidential</a:t>
            </a:r>
            <a:endParaRPr lang="en-US" sz="2400" dirty="0">
              <a:latin typeface="Garamond"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2061</TotalTime>
  <Words>1660</Words>
  <Application>Microsoft Office PowerPoint</Application>
  <PresentationFormat>On-screen Show (4:3)</PresentationFormat>
  <Paragraphs>230</Paragraphs>
  <Slides>25</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Garamond</vt:lpstr>
      <vt:lpstr>Times New Roman</vt:lpstr>
      <vt:lpstr>Office Theme</vt:lpstr>
      <vt:lpstr>Request for Proposal 18-048  Indiana Department of Administration   On Behalf Of Bureau of Motor Vehicles/Commission     Solicitation For: Security Equipment and Support  Pre-Proposal Conference  February 22, 2018  Teresa Deaton-Reese, CPPB, CPPO Strategic Sourcing Analyst</vt:lpstr>
      <vt:lpstr>Agenda</vt:lpstr>
      <vt:lpstr>General Information</vt:lpstr>
      <vt:lpstr>Purpose of the RFP</vt:lpstr>
      <vt:lpstr>Key Dates</vt:lpstr>
      <vt:lpstr>Term of Contract</vt:lpstr>
      <vt:lpstr>Scope of Work/Mandatory Requirement – Attachment F</vt:lpstr>
      <vt:lpstr>Business Proposal (Attachment E)</vt:lpstr>
      <vt:lpstr>Technical Proposal (Attachment G)</vt:lpstr>
      <vt:lpstr>Cost Proposal (Attachment D)</vt:lpstr>
      <vt:lpstr>Proposal Preparation</vt:lpstr>
      <vt:lpstr>Proposal Preparation</vt:lpstr>
      <vt:lpstr>Proposal Preparation</vt:lpstr>
      <vt:lpstr>Evaluation Criteria</vt:lpstr>
      <vt:lpstr>Minority and Women’s Business Enterprises</vt:lpstr>
      <vt:lpstr>Minority and Women’s Business Enterprises</vt:lpstr>
      <vt:lpstr>PowerPoint Presentation</vt:lpstr>
      <vt:lpstr>Minority and Women’s Business Enterprises</vt:lpstr>
      <vt:lpstr>Indiana Veteran Owned Small Business</vt:lpstr>
      <vt:lpstr>Indiana Veteran Owned Small Business </vt:lpstr>
      <vt:lpstr>PowerPoint Presentation</vt:lpstr>
      <vt:lpstr>Indiana Veteran Business Enterprise</vt:lpstr>
      <vt:lpstr>Additional Information</vt:lpstr>
      <vt:lpstr>PowerPoint Presentation</vt:lpstr>
      <vt:lpstr>PowerPoint Presentation</vt:lpstr>
    </vt:vector>
  </TitlesOfParts>
  <Company>State of Indiana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jhelmer</dc:creator>
  <cp:lastModifiedBy>Deaton, Teresa</cp:lastModifiedBy>
  <cp:revision>223</cp:revision>
  <cp:lastPrinted>2015-12-01T16:43:27Z</cp:lastPrinted>
  <dcterms:created xsi:type="dcterms:W3CDTF">2013-01-16T19:20:36Z</dcterms:created>
  <dcterms:modified xsi:type="dcterms:W3CDTF">2018-02-15T16:01:05Z</dcterms:modified>
</cp:coreProperties>
</file>