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2" r:id="rId5"/>
    <p:sldId id="261" r:id="rId6"/>
    <p:sldId id="260" r:id="rId7"/>
    <p:sldId id="259" r:id="rId8"/>
    <p:sldId id="258" r:id="rId9"/>
    <p:sldId id="289" r:id="rId10"/>
    <p:sldId id="290" r:id="rId11"/>
    <p:sldId id="288" r:id="rId12"/>
    <p:sldId id="268" r:id="rId13"/>
    <p:sldId id="285" r:id="rId14"/>
    <p:sldId id="287" r:id="rId15"/>
    <p:sldId id="267" r:id="rId16"/>
    <p:sldId id="266" r:id="rId17"/>
    <p:sldId id="265" r:id="rId18"/>
    <p:sldId id="278" r:id="rId19"/>
    <p:sldId id="277" r:id="rId20"/>
    <p:sldId id="276" r:id="rId21"/>
    <p:sldId id="275" r:id="rId22"/>
    <p:sldId id="274" r:id="rId23"/>
    <p:sldId id="273" r:id="rId24"/>
    <p:sldId id="272" r:id="rId25"/>
    <p:sldId id="279" r:id="rId26"/>
    <p:sldId id="280" r:id="rId27"/>
    <p:sldId id="281" r:id="rId28"/>
    <p:sldId id="282" r:id="rId29"/>
    <p:sldId id="283" r:id="rId30"/>
    <p:sldId id="284" r:id="rId31"/>
    <p:sldId id="271" r:id="rId32"/>
    <p:sldId id="270" r:id="rId33"/>
    <p:sldId id="26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Erin Kremer" initials="EK" lastIdx="4" clrIdx="1">
    <p:extLst>
      <p:ext uri="{19B8F6BF-5375-455C-9EA6-DF929625EA0E}">
        <p15:presenceInfo xmlns:p15="http://schemas.microsoft.com/office/powerpoint/2012/main" userId="5c91a8052ddaacaa" providerId="Windows Live"/>
      </p:ext>
    </p:extLst>
  </p:cmAuthor>
  <p:cmAuthor id="2" name="DT" initials="DT" lastIdx="2" clrIdx="2">
    <p:extLst>
      <p:ext uri="{19B8F6BF-5375-455C-9EA6-DF929625EA0E}">
        <p15:presenceInfo xmlns:p15="http://schemas.microsoft.com/office/powerpoint/2012/main" userId="D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717" autoAdjust="0"/>
  </p:normalViewPr>
  <p:slideViewPr>
    <p:cSldViewPr>
      <p:cViewPr varScale="1">
        <p:scale>
          <a:sx n="72" d="100"/>
          <a:sy n="72" d="100"/>
        </p:scale>
        <p:origin x="114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4/24/2018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buyindianainvest@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in.gov/idoa/2352.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352.htm"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12" Type="http://schemas.openxmlformats.org/officeDocument/2006/relationships/hyperlink" Target="http://www.in.gov/idoa/2354.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11" Type="http://schemas.openxmlformats.org/officeDocument/2006/relationships/hyperlink" Target="http://www.in.gov/idoa/2862.htm" TargetMode="External"/><Relationship Id="rId5" Type="http://schemas.openxmlformats.org/officeDocument/2006/relationships/hyperlink" Target="http://www.in.gov/idoa/2467.htm" TargetMode="External"/><Relationship Id="rId10" Type="http://schemas.openxmlformats.org/officeDocument/2006/relationships/hyperlink" Target="https://www.vip.vetbiz.gov/"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59722"/>
            <a:ext cx="7772400" cy="4339650"/>
          </a:xfrm>
          <a:prstGeom prst="rect">
            <a:avLst/>
          </a:prstGeom>
          <a:noFill/>
          <a:ln w="9525">
            <a:noFill/>
            <a:miter lim="800000"/>
            <a:headEnd/>
            <a:tailEnd/>
          </a:ln>
        </p:spPr>
        <p:txBody>
          <a:bodyPr wrap="square">
            <a:spAutoFit/>
          </a:bodyPr>
          <a:lstStyle/>
          <a:p>
            <a:pPr algn="ctr"/>
            <a:r>
              <a:rPr lang="en-US" sz="2400" b="1" dirty="0">
                <a:latin typeface="Garamond" pitchFamily="18" charset="0"/>
                <a:cs typeface="Times New Roman" pitchFamily="18" charset="0"/>
              </a:rPr>
              <a:t>Indiana Department of Administration (IDOA)</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of All State Agencies</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Maintenance Repair and Operations (MRO) Products</a:t>
            </a:r>
          </a:p>
          <a:p>
            <a:pPr algn="ct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a:t>
            </a:r>
            <a:r>
              <a:rPr lang="en-US" sz="2000" b="1" dirty="0" smtClean="0">
                <a:latin typeface="Garamond" pitchFamily="18" charset="0"/>
                <a:cs typeface="Times New Roman" pitchFamily="18" charset="0"/>
              </a:rPr>
              <a:t>18-038</a:t>
            </a:r>
            <a:endParaRPr lang="en-US" sz="2000" b="1" dirty="0">
              <a:latin typeface="Garamond" pitchFamily="18" charset="0"/>
              <a:cs typeface="Times New Roman" pitchFamily="18" charset="0"/>
            </a:endParaRPr>
          </a:p>
          <a:p>
            <a:pPr algn="ctr"/>
            <a:endParaRPr lang="en-US" sz="2400" b="1" dirty="0">
              <a:latin typeface="Garamond" pitchFamily="18" charset="0"/>
              <a:cs typeface="Times New Roman" pitchFamily="18" charset="0"/>
            </a:endParaRPr>
          </a:p>
          <a:p>
            <a:pPr algn="ct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April 24, 2018</a:t>
            </a:r>
            <a:br>
              <a:rPr lang="en-US" sz="2000" dirty="0">
                <a:latin typeface="Garamond" pitchFamily="18" charset="0"/>
                <a:cs typeface="Times New Roman" pitchFamily="18" charset="0"/>
              </a:rPr>
            </a:br>
            <a:r>
              <a:rPr lang="en-US" sz="2000" dirty="0">
                <a:latin typeface="Garamond" pitchFamily="18" charset="0"/>
                <a:cs typeface="Times New Roman" pitchFamily="18" charset="0"/>
              </a:rPr>
              <a:t>10:00 AM EST</a:t>
            </a: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Patrick O’Connor, Senior Account Manager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Master Services Agreement </a:t>
            </a:r>
            <a:r>
              <a:rPr lang="en-US" sz="2400" dirty="0">
                <a:latin typeface="Garamond" pitchFamily="18" charset="0"/>
              </a:rPr>
              <a:t>(Attachment B)</a:t>
            </a:r>
          </a:p>
        </p:txBody>
      </p:sp>
      <p:sp>
        <p:nvSpPr>
          <p:cNvPr id="7" name="Rectangle 3"/>
          <p:cNvSpPr>
            <a:spLocks noGrp="1" noChangeArrowheads="1"/>
          </p:cNvSpPr>
          <p:nvPr>
            <p:ph idx="1"/>
          </p:nvPr>
        </p:nvSpPr>
        <p:spPr>
          <a:xfrm>
            <a:off x="443948" y="1387821"/>
            <a:ext cx="8229600" cy="4525963"/>
          </a:xfrm>
        </p:spPr>
        <p:txBody>
          <a:bodyPr>
            <a:normAutofit/>
          </a:bodyPr>
          <a:lstStyle/>
          <a:p>
            <a:r>
              <a:rPr lang="en-US" sz="2400" dirty="0">
                <a:latin typeface="Garamond" pitchFamily="18" charset="0"/>
              </a:rPr>
              <a:t>Highlights from draft Master Services Agreement, continued:</a:t>
            </a:r>
          </a:p>
          <a:p>
            <a:pPr lvl="1"/>
            <a:r>
              <a:rPr lang="en-US" sz="2000" b="1" dirty="0">
                <a:latin typeface="Garamond" pitchFamily="18" charset="0"/>
              </a:rPr>
              <a:t>Pricing: </a:t>
            </a:r>
            <a:r>
              <a:rPr lang="en-US" sz="2000" dirty="0">
                <a:latin typeface="Garamond" pitchFamily="18" charset="0"/>
              </a:rPr>
              <a:t>Every product sold under the resulting contract shall be sold at a price which is either:</a:t>
            </a:r>
          </a:p>
          <a:p>
            <a:pPr marL="457200" lvl="1" indent="0">
              <a:buNone/>
            </a:pPr>
            <a:r>
              <a:rPr lang="en-US" sz="2000" dirty="0">
                <a:latin typeface="Garamond" pitchFamily="18" charset="0"/>
              </a:rPr>
              <a:t>	1. Equal to or better than the Market Basket Price, or</a:t>
            </a:r>
          </a:p>
          <a:p>
            <a:pPr marL="457200" lvl="1" indent="0">
              <a:buNone/>
            </a:pPr>
            <a:r>
              <a:rPr lang="en-US" sz="2000" dirty="0">
                <a:latin typeface="Garamond" pitchFamily="18" charset="0"/>
              </a:rPr>
              <a:t>	2. The product’s List Price (at the time of sale) less a Non-Market 	Basket Discount.</a:t>
            </a:r>
          </a:p>
          <a:p>
            <a:pPr lvl="1"/>
            <a:r>
              <a:rPr lang="en-US" sz="2000" dirty="0">
                <a:latin typeface="Garamond" pitchFamily="18" charset="0"/>
              </a:rPr>
              <a:t>Any product exceptions to a Market Basket Price or List Price less a Non-Market Basket Discount must be disclosed in the Respondent’s cost proposal in the designated section. The State will make the final determination of acceptable exceptions which will be memorialized in the resulting contract. Respondent shall provide a quarterly report of all products sold under the contract that did not receive a Market Basket Price or Non-Market Basket Discount.</a:t>
            </a:r>
          </a:p>
          <a:p>
            <a:pPr lvl="1"/>
            <a:endParaRPr lang="en-US" sz="2000" dirty="0">
              <a:latin typeface="Garamond" pitchFamily="18" charset="0"/>
            </a:endParaRPr>
          </a:p>
        </p:txBody>
      </p:sp>
    </p:spTree>
    <p:extLst>
      <p:ext uri="{BB962C8B-B14F-4D97-AF65-F5344CB8AC3E}">
        <p14:creationId xmlns:p14="http://schemas.microsoft.com/office/powerpoint/2010/main" val="924778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Master Services Agreement </a:t>
            </a:r>
            <a:r>
              <a:rPr lang="en-US" sz="2400" dirty="0">
                <a:latin typeface="Garamond" pitchFamily="18" charset="0"/>
              </a:rPr>
              <a:t>(Attachment B)</a:t>
            </a:r>
          </a:p>
        </p:txBody>
      </p:sp>
      <p:sp>
        <p:nvSpPr>
          <p:cNvPr id="7" name="Rectangle 3"/>
          <p:cNvSpPr>
            <a:spLocks noGrp="1" noChangeArrowheads="1"/>
          </p:cNvSpPr>
          <p:nvPr>
            <p:ph idx="1"/>
          </p:nvPr>
        </p:nvSpPr>
        <p:spPr>
          <a:xfrm>
            <a:off x="443948" y="1387821"/>
            <a:ext cx="8229600" cy="4525963"/>
          </a:xfrm>
        </p:spPr>
        <p:txBody>
          <a:bodyPr>
            <a:normAutofit/>
          </a:bodyPr>
          <a:lstStyle/>
          <a:p>
            <a:r>
              <a:rPr lang="en-US" sz="2400" dirty="0">
                <a:latin typeface="Garamond" pitchFamily="18" charset="0"/>
              </a:rPr>
              <a:t>Highlights from draft Master Services Agreement, continued:</a:t>
            </a:r>
          </a:p>
          <a:p>
            <a:pPr lvl="1"/>
            <a:r>
              <a:rPr lang="en-US" sz="2000" b="1" dirty="0">
                <a:latin typeface="Garamond" pitchFamily="18" charset="0"/>
              </a:rPr>
              <a:t>Price Hold: </a:t>
            </a:r>
            <a:r>
              <a:rPr lang="en-US" sz="2000" dirty="0">
                <a:latin typeface="Garamond" pitchFamily="18" charset="0"/>
              </a:rPr>
              <a:t>All item prices shall remain set and unchanged for the initial twelve (12) month after the Contract effective date. </a:t>
            </a:r>
          </a:p>
          <a:p>
            <a:pPr lvl="1"/>
            <a:r>
              <a:rPr lang="en-US" sz="2000" b="1" dirty="0">
                <a:latin typeface="Garamond" pitchFamily="18" charset="0"/>
              </a:rPr>
              <a:t>Market Basket Changes: </a:t>
            </a:r>
            <a:r>
              <a:rPr lang="en-US" sz="2000" dirty="0">
                <a:latin typeface="Garamond" pitchFamily="18" charset="0"/>
              </a:rPr>
              <a:t>Market Basket composition and Non-Market Basket percentage off list price reviews will be conducted quarterly; </a:t>
            </a:r>
            <a:r>
              <a:rPr lang="en-US" sz="2000" dirty="0" smtClean="0">
                <a:latin typeface="Garamond" pitchFamily="18" charset="0"/>
              </a:rPr>
              <a:t>any </a:t>
            </a:r>
            <a:r>
              <a:rPr lang="en-US" sz="2000" dirty="0">
                <a:latin typeface="Garamond" pitchFamily="18" charset="0"/>
              </a:rPr>
              <a:t>modification requires mutual agreement. </a:t>
            </a:r>
          </a:p>
          <a:p>
            <a:pPr lvl="1"/>
            <a:r>
              <a:rPr lang="en-US" sz="2000" b="1" dirty="0">
                <a:latin typeface="Garamond" pitchFamily="18" charset="0"/>
              </a:rPr>
              <a:t>Fill Rate Guarantee: </a:t>
            </a:r>
            <a:r>
              <a:rPr lang="en-US" sz="2000" dirty="0">
                <a:latin typeface="Garamond" pitchFamily="18" charset="0"/>
              </a:rPr>
              <a:t>The Contractor shall maintain a 100% fill rate for delivery of Market Basket items within 48 hours. </a:t>
            </a:r>
          </a:p>
          <a:p>
            <a:pPr lvl="1"/>
            <a:r>
              <a:rPr lang="en-US" sz="2000" b="1" dirty="0">
                <a:latin typeface="Garamond" pitchFamily="18" charset="0"/>
              </a:rPr>
              <a:t>Returns: </a:t>
            </a:r>
            <a:r>
              <a:rPr lang="en-US" sz="2000" dirty="0">
                <a:latin typeface="Garamond" pitchFamily="18" charset="0"/>
              </a:rPr>
              <a:t>The Contractor shall accept returns from an Ordering Agency within thirty (30) business days of receipt of product. </a:t>
            </a:r>
          </a:p>
        </p:txBody>
      </p:sp>
    </p:spTree>
    <p:extLst>
      <p:ext uri="{BB962C8B-B14F-4D97-AF65-F5344CB8AC3E}">
        <p14:creationId xmlns:p14="http://schemas.microsoft.com/office/powerpoint/2010/main" val="4104203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D)</a:t>
            </a:r>
            <a:endParaRPr lang="en-US" dirty="0">
              <a:latin typeface="Garamond" pitchFamily="18" charset="0"/>
            </a:endParaRPr>
          </a:p>
        </p:txBody>
      </p:sp>
      <p:sp>
        <p:nvSpPr>
          <p:cNvPr id="7" name="Rectangle 3">
            <a:extLst>
              <a:ext uri="{FF2B5EF4-FFF2-40B4-BE49-F238E27FC236}">
                <a16:creationId xmlns:a16="http://schemas.microsoft.com/office/drawing/2014/main" xmlns="" id="{EE8ABEDE-71B3-4213-A08F-58156085BFF6}"/>
              </a:ext>
            </a:extLst>
          </p:cNvPr>
          <p:cNvSpPr>
            <a:spLocks noGrp="1" noChangeArrowheads="1"/>
          </p:cNvSpPr>
          <p:nvPr>
            <p:ph idx="1"/>
          </p:nvPr>
        </p:nvSpPr>
        <p:spPr>
          <a:xfrm>
            <a:off x="457200" y="1219200"/>
            <a:ext cx="8229600" cy="4906963"/>
          </a:xfrm>
        </p:spPr>
        <p:txBody>
          <a:bodyPr>
            <a:normAutofit/>
          </a:bodyPr>
          <a:lstStyle/>
          <a:p>
            <a:endParaRPr lang="en-US" sz="2400" dirty="0">
              <a:latin typeface="Garamond" panose="02020404030301010803" pitchFamily="18" charset="0"/>
            </a:endParaRPr>
          </a:p>
          <a:p>
            <a:r>
              <a:rPr lang="en-US" sz="2400" dirty="0">
                <a:latin typeface="Garamond" panose="02020404030301010803" pitchFamily="18" charset="0"/>
              </a:rPr>
              <a:t>Please complete the template provided for the Cost Proposal by populating ONLY the yellow shaded cells. </a:t>
            </a:r>
          </a:p>
          <a:p>
            <a:endParaRPr lang="en-US" sz="2000" dirty="0">
              <a:latin typeface="Garamond" panose="02020404030301010803" pitchFamily="18" charset="0"/>
            </a:endParaRPr>
          </a:p>
          <a:p>
            <a:r>
              <a:rPr lang="en-US" sz="2400" dirty="0">
                <a:latin typeface="Garamond" panose="02020404030301010803" pitchFamily="18" charset="0"/>
              </a:rPr>
              <a:t>Cost scores will then be normalized to one another, based on the lowest cost proposal evaluated. The lowest cost proposal receives a total of 45 points. The normalization formula is as follows:</a:t>
            </a:r>
          </a:p>
          <a:p>
            <a:pPr marL="0" indent="0" algn="ctr">
              <a:buNone/>
            </a:pPr>
            <a:r>
              <a:rPr lang="en-US" sz="2400" i="1" dirty="0">
                <a:latin typeface="Garamond" panose="02020404030301010803" pitchFamily="18" charset="0"/>
              </a:rPr>
              <a:t>Respondent’s Cost Score = </a:t>
            </a:r>
          </a:p>
          <a:p>
            <a:pPr marL="0" indent="0" algn="ctr">
              <a:buNone/>
            </a:pPr>
            <a:r>
              <a:rPr lang="en-US" sz="2400" i="1" dirty="0">
                <a:latin typeface="Garamond" panose="02020404030301010803" pitchFamily="18" charset="0"/>
              </a:rPr>
              <a:t>(Lowest Cost Proposal / Total Cost of Proposal) x 45 </a:t>
            </a:r>
            <a:endParaRPr lang="en-US" sz="2400" dirty="0">
              <a:latin typeface="Garamond" panose="02020404030301010803" pitchFamily="18" charset="0"/>
            </a:endParaRPr>
          </a:p>
          <a:p>
            <a:endParaRPr lang="en-US" sz="2400" dirty="0">
              <a:latin typeface="Garamond" panose="02020404030301010803" pitchFamily="18" charset="0"/>
            </a:endParaRPr>
          </a:p>
          <a:p>
            <a:pPr eaLnBrk="1" hangingPunct="1">
              <a:buNone/>
            </a:pPr>
            <a:endParaRPr lang="en-US" sz="2800" dirty="0">
              <a:latin typeface="Garamond" panose="02020404030301010803"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D)</a:t>
            </a:r>
            <a:endParaRPr lang="en-US" dirty="0">
              <a:latin typeface="Garamond" pitchFamily="18" charset="0"/>
            </a:endParaRPr>
          </a:p>
        </p:txBody>
      </p:sp>
      <p:sp>
        <p:nvSpPr>
          <p:cNvPr id="8" name="Rectangle 3">
            <a:extLst>
              <a:ext uri="{FF2B5EF4-FFF2-40B4-BE49-F238E27FC236}">
                <a16:creationId xmlns:a16="http://schemas.microsoft.com/office/drawing/2014/main" xmlns="" id="{7FEBDA34-0E2B-4046-BFD0-25A235C14E12}"/>
              </a:ext>
            </a:extLst>
          </p:cNvPr>
          <p:cNvSpPr>
            <a:spLocks noGrp="1" noChangeArrowheads="1"/>
          </p:cNvSpPr>
          <p:nvPr>
            <p:ph idx="1"/>
          </p:nvPr>
        </p:nvSpPr>
        <p:spPr>
          <a:xfrm>
            <a:off x="457200" y="1036637"/>
            <a:ext cx="8229600" cy="4906963"/>
          </a:xfrm>
        </p:spPr>
        <p:txBody>
          <a:bodyPr>
            <a:normAutofit/>
          </a:bodyPr>
          <a:lstStyle/>
          <a:p>
            <a:endParaRPr lang="en-US" sz="2400" dirty="0"/>
          </a:p>
          <a:p>
            <a:r>
              <a:rPr lang="en-US" sz="2400" dirty="0">
                <a:latin typeface="Garamond" panose="02020404030301010803" pitchFamily="18" charset="0"/>
                <a:cs typeface="Calibri" panose="020F0502020204030204" pitchFamily="34" charset="0"/>
              </a:rPr>
              <a:t>Please read the instructions carefully when completing the Cost Proposal Template.</a:t>
            </a:r>
          </a:p>
          <a:p>
            <a:pPr lvl="1"/>
            <a:r>
              <a:rPr lang="en-US" sz="2000" dirty="0">
                <a:latin typeface="Garamond" panose="02020404030301010803" pitchFamily="18" charset="0"/>
                <a:cs typeface="Calibri" panose="020F0502020204030204" pitchFamily="34" charset="0"/>
              </a:rPr>
              <a:t>Respondents are encouraged to provide pricing for all market basket (MB) items, and must provide pricing for at least 95.00% of the items on the market basket (MB) response sheets, and discount percentages for 100% of the items on the non market basket (Non-MB) to be considered complete and responsive.</a:t>
            </a:r>
          </a:p>
          <a:p>
            <a:pPr lvl="1"/>
            <a:r>
              <a:rPr lang="en-US" sz="2000" dirty="0">
                <a:latin typeface="Garamond" panose="02020404030301010803" pitchFamily="18" charset="0"/>
                <a:cs typeface="Calibri" panose="020F0502020204030204" pitchFamily="34" charset="0"/>
              </a:rPr>
              <a:t>The State will only accept items that are functionally equivalent to the items specified. </a:t>
            </a:r>
          </a:p>
          <a:p>
            <a:pPr lvl="1"/>
            <a:r>
              <a:rPr lang="en-US" sz="2000" dirty="0">
                <a:latin typeface="Garamond" panose="02020404030301010803" pitchFamily="18" charset="0"/>
                <a:cs typeface="Calibri" panose="020F0502020204030204" pitchFamily="34" charset="0"/>
              </a:rPr>
              <a:t>Pricing must include all delivery, shipping, service, restocking and administrative costs associated with the product.</a:t>
            </a:r>
          </a:p>
          <a:p>
            <a:pPr eaLnBrk="1" hangingPunct="1">
              <a:buNone/>
            </a:pPr>
            <a:endParaRPr lang="en-US" sz="2800" dirty="0">
              <a:latin typeface="Garamond" pitchFamily="18" charset="0"/>
            </a:endParaRPr>
          </a:p>
        </p:txBody>
      </p:sp>
    </p:spTree>
    <p:extLst>
      <p:ext uri="{BB962C8B-B14F-4D97-AF65-F5344CB8AC3E}">
        <p14:creationId xmlns:p14="http://schemas.microsoft.com/office/powerpoint/2010/main" val="203833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49353"/>
            <a:ext cx="8229600" cy="1143000"/>
          </a:xfrm>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D)</a:t>
            </a:r>
            <a:endParaRPr lang="en-US" dirty="0">
              <a:latin typeface="Garamond" pitchFamily="18" charset="0"/>
            </a:endParaRPr>
          </a:p>
        </p:txBody>
      </p:sp>
      <p:sp>
        <p:nvSpPr>
          <p:cNvPr id="8" name="Rectangle 3">
            <a:extLst>
              <a:ext uri="{FF2B5EF4-FFF2-40B4-BE49-F238E27FC236}">
                <a16:creationId xmlns:a16="http://schemas.microsoft.com/office/drawing/2014/main" xmlns="" id="{7FEBDA34-0E2B-4046-BFD0-25A235C14E12}"/>
              </a:ext>
            </a:extLst>
          </p:cNvPr>
          <p:cNvSpPr>
            <a:spLocks noGrp="1" noChangeArrowheads="1"/>
          </p:cNvSpPr>
          <p:nvPr>
            <p:ph idx="1"/>
          </p:nvPr>
        </p:nvSpPr>
        <p:spPr>
          <a:xfrm>
            <a:off x="457200" y="811352"/>
            <a:ext cx="8229600" cy="4906963"/>
          </a:xfrm>
        </p:spPr>
        <p:txBody>
          <a:bodyPr>
            <a:normAutofit fontScale="92500" lnSpcReduction="10000"/>
          </a:bodyPr>
          <a:lstStyle/>
          <a:p>
            <a:endParaRPr lang="en-US" sz="2400" dirty="0">
              <a:latin typeface="Garamond" panose="02020404030301010803" pitchFamily="18" charset="0"/>
            </a:endParaRPr>
          </a:p>
          <a:p>
            <a:r>
              <a:rPr lang="en-US" sz="2400" dirty="0">
                <a:latin typeface="Garamond" panose="02020404030301010803" pitchFamily="18" charset="0"/>
                <a:cs typeface="Calibri" panose="020F0502020204030204" pitchFamily="34" charset="0"/>
              </a:rPr>
              <a:t>The State recognizes that large purchases will be made outside of the market basket and expects Respondents to offer retrospective discounts (in the form of an administrative fee) for a number of these items each year.  On a quarterly basis the State will identify the selected items in each category, as follows:</a:t>
            </a:r>
          </a:p>
          <a:p>
            <a:pPr lvl="1"/>
            <a:r>
              <a:rPr lang="en-US" sz="2100" dirty="0">
                <a:latin typeface="Garamond" panose="02020404030301010803" pitchFamily="18" charset="0"/>
                <a:cs typeface="Calibri" panose="020F0502020204030204" pitchFamily="34" charset="0"/>
              </a:rPr>
              <a:t>Commercial Cleaning and Janitorial Products - 7 items</a:t>
            </a:r>
          </a:p>
          <a:p>
            <a:pPr lvl="1"/>
            <a:r>
              <a:rPr lang="en-US" sz="2100" dirty="0">
                <a:latin typeface="Garamond" panose="02020404030301010803" pitchFamily="18" charset="0"/>
                <a:cs typeface="Calibri" panose="020F0502020204030204" pitchFamily="34" charset="0"/>
              </a:rPr>
              <a:t>General Industrial Supplies - 19 items</a:t>
            </a:r>
          </a:p>
          <a:p>
            <a:pPr lvl="1"/>
            <a:r>
              <a:rPr lang="en-US" sz="2100" dirty="0">
                <a:latin typeface="Garamond" panose="02020404030301010803" pitchFamily="18" charset="0"/>
                <a:cs typeface="Calibri" panose="020F0502020204030204" pitchFamily="34" charset="0"/>
              </a:rPr>
              <a:t>Lighting and Electrical Supplies - 6 items</a:t>
            </a:r>
          </a:p>
          <a:p>
            <a:pPr lvl="1"/>
            <a:r>
              <a:rPr lang="en-US" sz="2100" dirty="0">
                <a:latin typeface="Garamond" panose="02020404030301010803" pitchFamily="18" charset="0"/>
                <a:cs typeface="Calibri" panose="020F0502020204030204" pitchFamily="34" charset="0"/>
              </a:rPr>
              <a:t>Paper Products and Dispensers - 5 items</a:t>
            </a:r>
          </a:p>
          <a:p>
            <a:pPr lvl="1"/>
            <a:r>
              <a:rPr lang="en-US" sz="2100" dirty="0">
                <a:latin typeface="Garamond" panose="02020404030301010803" pitchFamily="18" charset="0"/>
                <a:cs typeface="Calibri" panose="020F0502020204030204" pitchFamily="34" charset="0"/>
              </a:rPr>
              <a:t>Plumbing Supplies - 10 items</a:t>
            </a:r>
          </a:p>
          <a:p>
            <a:pPr lvl="1"/>
            <a:r>
              <a:rPr lang="en-US" sz="2100" dirty="0">
                <a:latin typeface="Garamond" panose="02020404030301010803" pitchFamily="18" charset="0"/>
                <a:cs typeface="Calibri" panose="020F0502020204030204" pitchFamily="34" charset="0"/>
              </a:rPr>
              <a:t>Safety Supplies - 3 items</a:t>
            </a:r>
          </a:p>
          <a:p>
            <a:r>
              <a:rPr lang="en-US" sz="2400" dirty="0">
                <a:latin typeface="Garamond" panose="02020404030301010803" pitchFamily="18" charset="0"/>
                <a:cs typeface="Calibri" panose="020F0502020204030204" pitchFamily="34" charset="0"/>
              </a:rPr>
              <a:t>Respondents shall provide a retrospective discount percentage that will be applied to the total quarterly spend of highest number of items for each non-market basket product category.</a:t>
            </a:r>
            <a:endParaRPr lang="en-US" sz="2400" dirty="0">
              <a:latin typeface="Garamond" panose="02020404030301010803" pitchFamily="18" charset="0"/>
            </a:endParaRPr>
          </a:p>
          <a:p>
            <a:pPr eaLnBrk="1" hangingPunct="1">
              <a:buNone/>
            </a:pPr>
            <a:endParaRPr lang="en-US" sz="2400" dirty="0">
              <a:latin typeface="Garamond" panose="02020404030301010803" pitchFamily="18" charset="0"/>
            </a:endParaRPr>
          </a:p>
        </p:txBody>
      </p:sp>
    </p:spTree>
    <p:extLst>
      <p:ext uri="{BB962C8B-B14F-4D97-AF65-F5344CB8AC3E}">
        <p14:creationId xmlns:p14="http://schemas.microsoft.com/office/powerpoint/2010/main" val="2476915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Preparation</a:t>
            </a:r>
          </a:p>
        </p:txBody>
      </p:sp>
      <p:sp>
        <p:nvSpPr>
          <p:cNvPr id="7" name="Rectangle 3"/>
          <p:cNvSpPr>
            <a:spLocks noGrp="1" noChangeArrowheads="1"/>
          </p:cNvSpPr>
          <p:nvPr>
            <p:ph idx="1"/>
          </p:nvPr>
        </p:nvSpPr>
        <p:spPr/>
        <p:txBody>
          <a:bodyPr>
            <a:normAutofit fontScale="92500" lnSpcReduction="20000"/>
          </a:bodyPr>
          <a:lstStyle/>
          <a:p>
            <a:pPr eaLnBrk="1" hangingPunct="1"/>
            <a:r>
              <a:rPr lang="en-US" sz="2800" dirty="0">
                <a:latin typeface="Garamond" pitchFamily="18" charset="0"/>
              </a:rPr>
              <a:t>Buy Indiana, Business Proposal (2.3.13)</a:t>
            </a:r>
          </a:p>
          <a:p>
            <a:pPr lvl="1" eaLnBrk="1" hangingPunct="1"/>
            <a:r>
              <a:rPr lang="en-US" sz="2400" dirty="0">
                <a:latin typeface="Garamond" pitchFamily="18" charset="0"/>
              </a:rPr>
              <a:t>Status shall be finalized by proposal due date</a:t>
            </a:r>
          </a:p>
          <a:p>
            <a:pPr lvl="1" eaLnBrk="1" hangingPunct="1"/>
            <a:r>
              <a:rPr lang="en-US" sz="2400" dirty="0">
                <a:latin typeface="Garamond" pitchFamily="18" charset="0"/>
              </a:rPr>
              <a:t>5 definitions, details provided in Business Proposal</a:t>
            </a:r>
          </a:p>
          <a:p>
            <a:pPr lvl="1"/>
            <a:r>
              <a:rPr lang="en-US" sz="2400" b="1" dirty="0">
                <a:latin typeface="Garamond" panose="02020404030301010803" pitchFamily="18" charset="0"/>
              </a:rPr>
              <a:t>Email confirmation included in proposal from </a:t>
            </a:r>
            <a:r>
              <a:rPr lang="en-US" sz="2400" b="1" u="sng" dirty="0">
                <a:latin typeface="Garamond" panose="02020404030301010803" pitchFamily="18" charset="0"/>
                <a:hlinkClick r:id="rId3"/>
              </a:rPr>
              <a:t>buyindianainvest@idoa.in.gov</a:t>
            </a:r>
            <a:r>
              <a:rPr lang="en-US" sz="2400" b="1" u="sng" dirty="0">
                <a:latin typeface="Garamond" panose="02020404030301010803" pitchFamily="18" charset="0"/>
              </a:rPr>
              <a:t> </a:t>
            </a:r>
            <a:r>
              <a:rPr lang="en-US" sz="2400" b="1" dirty="0">
                <a:latin typeface="Garamond" panose="02020404030301010803" pitchFamily="18" charset="0"/>
              </a:rPr>
              <a:t>(See section 2.7)</a:t>
            </a:r>
          </a:p>
          <a:p>
            <a:pPr lvl="2"/>
            <a:r>
              <a:rPr lang="en-US" sz="2000" b="1" u="sng" dirty="0">
                <a:latin typeface="Garamond" pitchFamily="18" charset="0"/>
              </a:rPr>
              <a:t>This is required for any of the 5 criteria</a:t>
            </a:r>
            <a:endParaRPr lang="en-US" sz="2000" dirty="0">
              <a:latin typeface="Garamond" pitchFamily="18" charset="0"/>
            </a:endParaRPr>
          </a:p>
          <a:p>
            <a:pPr eaLnBrk="1" hangingPunct="1"/>
            <a:r>
              <a:rPr lang="en-US" sz="2800" dirty="0">
                <a:latin typeface="Garamond" pitchFamily="18" charset="0"/>
              </a:rPr>
              <a:t>Indiana Economic Impact, Attachment C</a:t>
            </a:r>
          </a:p>
          <a:p>
            <a:pPr lvl="1" eaLnBrk="1" hangingPunct="1"/>
            <a:r>
              <a:rPr lang="en-US" sz="2400" dirty="0">
                <a:latin typeface="Garamond" pitchFamily="18" charset="0"/>
              </a:rPr>
              <a:t>Definition of FTE (Full-Time Equivalent)</a:t>
            </a:r>
          </a:p>
          <a:p>
            <a:pPr lvl="1" eaLnBrk="1" hangingPunct="1">
              <a:lnSpc>
                <a:spcPct val="125000"/>
              </a:lnSpc>
            </a:pPr>
            <a:r>
              <a:rPr lang="en-US" sz="2000" dirty="0">
                <a:latin typeface="Garamond" pitchFamily="18" charset="0"/>
              </a:rPr>
              <a:t>Example:  If a Respondent has 5 full time employees and is bidding on its 5</a:t>
            </a:r>
            <a:r>
              <a:rPr lang="en-US" sz="2000" baseline="30000" dirty="0">
                <a:latin typeface="Garamond" pitchFamily="18" charset="0"/>
              </a:rPr>
              <a:t>th</a:t>
            </a:r>
            <a:r>
              <a:rPr lang="en-US" sz="2000" dirty="0">
                <a:latin typeface="Garamond" pitchFamily="18" charset="0"/>
              </a:rPr>
              <a:t> contract, and all contracts get an equal amount of commitment from the employees then each employee commits 20% of his or her time to the new contract:</a:t>
            </a:r>
          </a:p>
          <a:p>
            <a:pPr lvl="2" eaLnBrk="1" hangingPunct="1">
              <a:lnSpc>
                <a:spcPct val="125000"/>
              </a:lnSpc>
            </a:pPr>
            <a:r>
              <a:rPr lang="en-US" sz="1600" dirty="0">
                <a:latin typeface="Garamond" pitchFamily="18" charset="0"/>
              </a:rPr>
              <a:t> 0.2 x 5 employees= 1 FTE.</a:t>
            </a:r>
          </a:p>
          <a:p>
            <a:pPr lvl="1" eaLnBrk="1" hangingPunct="1"/>
            <a:endParaRPr lang="en-US" sz="2400" dirty="0">
              <a:latin typeface="Garamond"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Preparation</a:t>
            </a:r>
          </a:p>
        </p:txBody>
      </p:sp>
      <p:sp>
        <p:nvSpPr>
          <p:cNvPr id="7" name="Rectangle 3"/>
          <p:cNvSpPr>
            <a:spLocks noGrp="1" noChangeArrowheads="1"/>
          </p:cNvSpPr>
          <p:nvPr>
            <p:ph idx="1"/>
          </p:nvPr>
        </p:nvSpPr>
        <p:spPr/>
        <p:txBody>
          <a:bodyPr>
            <a:normAutofit fontScale="92500"/>
          </a:bodyPr>
          <a:lstStyle/>
          <a:p>
            <a:pPr eaLnBrk="1" hangingPunct="1"/>
            <a:r>
              <a:rPr lang="en-US" sz="2800" dirty="0">
                <a:latin typeface="Garamond" pitchFamily="18" charset="0"/>
              </a:rPr>
              <a:t>Attachment D (Cost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pPr eaLnBrk="1" hangingPunct="1"/>
            <a:r>
              <a:rPr lang="en-US" sz="2800" dirty="0">
                <a:latin typeface="Garamond" pitchFamily="18" charset="0"/>
              </a:rPr>
              <a:t>Submit all questions using template provided</a:t>
            </a:r>
          </a:p>
          <a:p>
            <a:r>
              <a:rPr lang="en-US" sz="2800" b="1" u="sng" dirty="0">
                <a:latin typeface="Garamond" pitchFamily="18" charset="0"/>
              </a:rPr>
              <a:t>Separate Preference Forms by Category:</a:t>
            </a:r>
            <a:r>
              <a:rPr lang="en-US" sz="2800" u="sng" dirty="0">
                <a:latin typeface="Garamond" pitchFamily="18" charset="0"/>
              </a:rPr>
              <a:t> Respondents must submit an individual and separate Attachment A, A1, and C for each responding product category. </a:t>
            </a:r>
            <a:endParaRPr lang="en-US" sz="2800" dirty="0">
              <a:latin typeface="Garamond" pitchFamily="18" charset="0"/>
            </a:endParaRP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Evaluation</a:t>
            </a:r>
          </a:p>
        </p:txBody>
      </p:sp>
      <p:sp>
        <p:nvSpPr>
          <p:cNvPr id="10" name="TextBox 9"/>
          <p:cNvSpPr txBox="1"/>
          <p:nvPr/>
        </p:nvSpPr>
        <p:spPr>
          <a:xfrm>
            <a:off x="2438400" y="1447800"/>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772823800"/>
              </p:ext>
            </p:extLst>
          </p:nvPr>
        </p:nvGraphicFramePr>
        <p:xfrm>
          <a:off x="457200" y="1905001"/>
          <a:ext cx="8229600" cy="3391973"/>
        </p:xfrm>
        <a:graphic>
          <a:graphicData uri="http://schemas.openxmlformats.org/drawingml/2006/table">
            <a:tbl>
              <a:tblPr/>
              <a:tblGrid>
                <a:gridCol w="4953740">
                  <a:extLst>
                    <a:ext uri="{9D8B030D-6E8A-4147-A177-3AD203B41FA5}">
                      <a16:colId xmlns:a16="http://schemas.microsoft.com/office/drawing/2014/main" xmlns="" val="20000"/>
                    </a:ext>
                  </a:extLst>
                </a:gridCol>
                <a:gridCol w="3275860">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200" b="1" dirty="0">
                          <a:solidFill>
                            <a:schemeClr val="tx1"/>
                          </a:solidFill>
                          <a:latin typeface="Garamond"/>
                          <a:ea typeface="Times New Roman"/>
                          <a:cs typeface="Calibri"/>
                        </a:rPr>
                        <a:t>Criteria</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200" b="1" dirty="0">
                          <a:solidFill>
                            <a:schemeClr val="tx1"/>
                          </a:solidFill>
                          <a:latin typeface="Garamond"/>
                          <a:ea typeface="Times New Roman"/>
                          <a:cs typeface="Calibri"/>
                        </a:rPr>
                        <a:t>Points</a:t>
                      </a:r>
                      <a:endParaRPr lang="en-US" sz="1200" dirty="0">
                        <a:solidFill>
                          <a:schemeClr val="tx1"/>
                        </a:solidFill>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200" spc="-10" dirty="0">
                          <a:solidFill>
                            <a:schemeClr val="tx1"/>
                          </a:solidFill>
                          <a:latin typeface="Garamond"/>
                          <a:ea typeface="Times New Roman"/>
                          <a:cs typeface="Calibri"/>
                        </a:rPr>
                        <a:t>Adherence to Mandatory Requirements</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Pass/Fail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200" dirty="0">
                          <a:solidFill>
                            <a:schemeClr val="tx1"/>
                          </a:solidFill>
                          <a:latin typeface="Garamond"/>
                          <a:ea typeface="Times New Roman"/>
                          <a:cs typeface="Calibri"/>
                        </a:rPr>
                        <a:t>Management Assessment/Quality (Business and Technical Proposal)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a:solidFill>
                            <a:schemeClr val="tx1"/>
                          </a:solidFill>
                          <a:latin typeface="Garamond"/>
                          <a:ea typeface="Times New Roman"/>
                          <a:cs typeface="Calibri"/>
                        </a:rPr>
                        <a:t>30 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547887">
                <a:tc>
                  <a:txBody>
                    <a:bodyPr/>
                    <a:lstStyle/>
                    <a:p>
                      <a:pPr marL="342900" marR="0" lvl="0" indent="-342900">
                        <a:spcBef>
                          <a:spcPts val="0"/>
                        </a:spcBef>
                        <a:spcAft>
                          <a:spcPts val="0"/>
                        </a:spcAft>
                        <a:buFont typeface="+mj-lt"/>
                        <a:buAutoNum type="arabicPeriod" startAt="3"/>
                      </a:pPr>
                      <a:r>
                        <a:rPr lang="en-US" sz="1200" dirty="0">
                          <a:solidFill>
                            <a:schemeClr val="tx1"/>
                          </a:solidFill>
                          <a:latin typeface="Garamond"/>
                          <a:ea typeface="Times New Roman"/>
                          <a:cs typeface="Calibri"/>
                        </a:rPr>
                        <a:t>Cost (Cost Proposal)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a:solidFill>
                            <a:schemeClr val="tx1"/>
                          </a:solidFill>
                          <a:latin typeface="Garamond"/>
                          <a:ea typeface="Times New Roman"/>
                          <a:cs typeface="Calibri"/>
                        </a:rPr>
                        <a:t>45 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62734">
                <a:tc>
                  <a:txBody>
                    <a:bodyPr/>
                    <a:lstStyle/>
                    <a:p>
                      <a:pPr marL="342900" marR="0" lvl="0" indent="-342900">
                        <a:spcBef>
                          <a:spcPts val="0"/>
                        </a:spcBef>
                        <a:spcAft>
                          <a:spcPts val="0"/>
                        </a:spcAft>
                        <a:buFont typeface="+mj-lt"/>
                        <a:buAutoNum type="arabicPeriod" startAt="4"/>
                      </a:pPr>
                      <a:r>
                        <a:rPr lang="en-US" sz="1200" dirty="0">
                          <a:solidFill>
                            <a:schemeClr val="tx1"/>
                          </a:solidFill>
                          <a:latin typeface="Garamond"/>
                          <a:ea typeface="Times New Roman"/>
                          <a:cs typeface="Calibri"/>
                        </a:rPr>
                        <a:t>Indiana Economic Impact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5 points</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62734">
                <a:tc>
                  <a:txBody>
                    <a:bodyPr/>
                    <a:lstStyle/>
                    <a:p>
                      <a:pPr marL="342900" marR="0" lvl="0" indent="-342900">
                        <a:spcBef>
                          <a:spcPts val="0"/>
                        </a:spcBef>
                        <a:spcAft>
                          <a:spcPts val="0"/>
                        </a:spcAft>
                        <a:buFont typeface="+mj-lt"/>
                        <a:buAutoNum type="arabicPeriod" startAt="5"/>
                      </a:pPr>
                      <a:r>
                        <a:rPr lang="en-US" sz="1200" dirty="0">
                          <a:solidFill>
                            <a:schemeClr val="tx1"/>
                          </a:solidFill>
                          <a:latin typeface="Garamond"/>
                          <a:ea typeface="Times New Roman"/>
                          <a:cs typeface="Calibri"/>
                        </a:rPr>
                        <a:t>Buy Indiana</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5 points</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28733">
                <a:tc>
                  <a:txBody>
                    <a:bodyPr/>
                    <a:lstStyle/>
                    <a:p>
                      <a:pPr marL="342900" marR="0" lvl="0" indent="-342900">
                        <a:spcBef>
                          <a:spcPts val="0"/>
                        </a:spcBef>
                        <a:spcAft>
                          <a:spcPts val="0"/>
                        </a:spcAft>
                        <a:buFont typeface="+mj-lt"/>
                        <a:buAutoNum type="arabicPeriod" startAt="6"/>
                      </a:pPr>
                      <a:r>
                        <a:rPr lang="en-US" sz="1200" dirty="0">
                          <a:solidFill>
                            <a:schemeClr val="tx1"/>
                          </a:solidFill>
                          <a:latin typeface="Garamond"/>
                          <a:ea typeface="Times New Roman"/>
                          <a:cs typeface="Calibri"/>
                        </a:rPr>
                        <a:t>Minority Business Enterprise Subcontractor Commitment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5 ( 1 bonus point is available, see Section 3.2.6)</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28733">
                <a:tc>
                  <a:txBody>
                    <a:bodyPr/>
                    <a:lstStyle/>
                    <a:p>
                      <a:pPr marL="342900" marR="0" lvl="0" indent="-342900">
                        <a:spcBef>
                          <a:spcPts val="0"/>
                        </a:spcBef>
                        <a:spcAft>
                          <a:spcPts val="0"/>
                        </a:spcAft>
                        <a:buFont typeface="+mj-lt"/>
                        <a:buAutoNum type="arabicPeriod" startAt="7"/>
                      </a:pPr>
                      <a:r>
                        <a:rPr lang="en-US" sz="1200" dirty="0">
                          <a:solidFill>
                            <a:schemeClr val="tx1"/>
                          </a:solidFill>
                          <a:latin typeface="Garamond"/>
                          <a:ea typeface="Times New Roman"/>
                          <a:cs typeface="Calibri"/>
                        </a:rPr>
                        <a:t>Women Business Enterprise Subcontractor Commitment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5 ( 1 bonus point is available, see Section 3.2.6)</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39042">
                <a:tc>
                  <a:txBody>
                    <a:bodyPr/>
                    <a:lstStyle/>
                    <a:p>
                      <a:pPr marL="342900" marR="0" lvl="0" indent="-342900">
                        <a:spcBef>
                          <a:spcPts val="0"/>
                        </a:spcBef>
                        <a:spcAft>
                          <a:spcPts val="0"/>
                        </a:spcAft>
                        <a:buFont typeface="+mj-lt"/>
                        <a:buAutoNum type="arabicPeriod" startAt="8"/>
                      </a:pPr>
                      <a:r>
                        <a:rPr lang="en-US" sz="1200" dirty="0">
                          <a:solidFill>
                            <a:schemeClr val="tx1"/>
                          </a:solidFill>
                          <a:latin typeface="Garamond"/>
                          <a:ea typeface="Times New Roman"/>
                          <a:cs typeface="Calibri"/>
                        </a:rPr>
                        <a:t>Indiana Veteran</a:t>
                      </a:r>
                      <a:r>
                        <a:rPr lang="en-US" sz="1200" baseline="0" dirty="0">
                          <a:solidFill>
                            <a:schemeClr val="tx1"/>
                          </a:solidFill>
                          <a:latin typeface="Garamond"/>
                          <a:ea typeface="Times New Roman"/>
                          <a:cs typeface="Calibri"/>
                        </a:rPr>
                        <a:t> Owned Small Business Subcontractor Commitment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Garamond"/>
                          <a:ea typeface="Times New Roman"/>
                          <a:cs typeface="Calibri"/>
                        </a:rPr>
                        <a:t>5 (1 bonus point is available, see Section 3.2.7)</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28733">
                <a:tc>
                  <a:txBody>
                    <a:bodyPr/>
                    <a:lstStyle/>
                    <a:p>
                      <a:pPr marL="0" marR="0">
                        <a:spcBef>
                          <a:spcPts val="0"/>
                        </a:spcBef>
                        <a:spcAft>
                          <a:spcPts val="0"/>
                        </a:spcAft>
                      </a:pPr>
                      <a:r>
                        <a:rPr lang="en-US" sz="1200" b="1" dirty="0">
                          <a:solidFill>
                            <a:schemeClr val="tx1"/>
                          </a:solidFill>
                          <a:latin typeface="Garamond"/>
                          <a:ea typeface="Times New Roman"/>
                          <a:cs typeface="Calibri"/>
                        </a:rPr>
                        <a:t>Total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200" b="1" dirty="0">
                          <a:solidFill>
                            <a:schemeClr val="tx1"/>
                          </a:solidFill>
                          <a:latin typeface="Garamond"/>
                          <a:ea typeface="Times New Roman"/>
                          <a:cs typeface="Calibri"/>
                        </a:rPr>
                        <a:t>100 (103 if bonus awarded)</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xmlns="" val="10009"/>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a:xfrm>
            <a:off x="457200" y="128866"/>
            <a:ext cx="8229600" cy="1143000"/>
          </a:xfrm>
        </p:spPr>
        <p:txBody>
          <a:bodyPr>
            <a:normAutofit fontScale="90000"/>
          </a:bodyPr>
          <a:lstStyle/>
          <a:p>
            <a:pPr eaLnBrk="1" hangingPunct="1"/>
            <a:r>
              <a:rPr lang="en-US" sz="40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a:xfrm>
            <a:off x="457200" y="1202641"/>
            <a:ext cx="8229600" cy="3653736"/>
          </a:xfrm>
        </p:spPr>
        <p:txBody>
          <a:bodyPr>
            <a:normAutofit fontScale="92500" lnSpcReduction="10000"/>
          </a:bodyPr>
          <a:lstStyle/>
          <a:p>
            <a:pPr eaLnBrk="1" hangingPunct="1"/>
            <a:r>
              <a:rPr lang="en-US" sz="2400" dirty="0">
                <a:latin typeface="Garamond" panose="02020404030301010803" pitchFamily="18" charset="0"/>
              </a:rPr>
              <a:t>Complete Attachment A, MWBE Form: </a:t>
            </a:r>
            <a:r>
              <a:rPr lang="en-US" sz="2400" u="sng" dirty="0">
                <a:latin typeface="Garamond" panose="02020404030301010803" pitchFamily="18" charset="0"/>
              </a:rPr>
              <a:t>one for each category Respondent is intending to respond to.</a:t>
            </a:r>
          </a:p>
          <a:p>
            <a:pPr eaLnBrk="1" hangingPunct="1">
              <a:buFontTx/>
              <a:buNone/>
            </a:pPr>
            <a:r>
              <a:rPr lang="en-US" sz="2400" dirty="0">
                <a:latin typeface="Garamond" panose="02020404030301010803" pitchFamily="18" charset="0"/>
              </a:rPr>
              <a:t>	- Include sub-contractor letters of commitment </a:t>
            </a:r>
          </a:p>
          <a:p>
            <a:pPr eaLnBrk="1" hangingPunct="1"/>
            <a:r>
              <a:rPr lang="en-US" sz="2400" dirty="0">
                <a:latin typeface="Garamond" panose="02020404030301010803" pitchFamily="18" charset="0"/>
              </a:rPr>
              <a:t>Goals for Proposal</a:t>
            </a:r>
          </a:p>
          <a:p>
            <a:pPr eaLnBrk="1" hangingPunct="1">
              <a:buFontTx/>
              <a:buNone/>
            </a:pPr>
            <a:r>
              <a:rPr lang="en-US" sz="2400" dirty="0">
                <a:latin typeface="Garamond" panose="02020404030301010803" pitchFamily="18" charset="0"/>
              </a:rPr>
              <a:t>	- 8% Minority Business Enterprise</a:t>
            </a:r>
          </a:p>
          <a:p>
            <a:pPr eaLnBrk="1" hangingPunct="1">
              <a:buFontTx/>
              <a:buNone/>
            </a:pPr>
            <a:r>
              <a:rPr lang="en-US" sz="2400" dirty="0">
                <a:latin typeface="Garamond" panose="02020404030301010803" pitchFamily="18" charset="0"/>
              </a:rPr>
              <a:t>	- 8% Women’s Business Enterprise</a:t>
            </a:r>
          </a:p>
          <a:p>
            <a:r>
              <a:rPr lang="en-US" sz="2400" dirty="0">
                <a:latin typeface="Garamond" panose="02020404030301010803" pitchFamily="18" charset="0"/>
              </a:rPr>
              <a:t>Respondents must complete this form in its entirety. The two year total amount entered in “TOTAL BID AMOUNT” should match the two year category total amount found in Section 1.4.1  (also seen below) Current Purchasing Profile. </a:t>
            </a:r>
          </a:p>
        </p:txBody>
      </p:sp>
      <p:graphicFrame>
        <p:nvGraphicFramePr>
          <p:cNvPr id="8" name="Table 7"/>
          <p:cNvGraphicFramePr>
            <a:graphicFrameLocks noGrp="1"/>
          </p:cNvGraphicFramePr>
          <p:nvPr>
            <p:extLst>
              <p:ext uri="{D42A27DB-BD31-4B8C-83A1-F6EECF244321}">
                <p14:modId xmlns:p14="http://schemas.microsoft.com/office/powerpoint/2010/main" val="2473616155"/>
              </p:ext>
            </p:extLst>
          </p:nvPr>
        </p:nvGraphicFramePr>
        <p:xfrm>
          <a:off x="911081" y="4635960"/>
          <a:ext cx="6404118" cy="1010920"/>
        </p:xfrm>
        <a:graphic>
          <a:graphicData uri="http://schemas.openxmlformats.org/drawingml/2006/table">
            <a:tbl>
              <a:tblPr firstRow="1" bandRow="1">
                <a:tableStyleId>{2D5ABB26-0587-4C30-8999-92F81FD0307C}</a:tableStyleId>
              </a:tblPr>
              <a:tblGrid>
                <a:gridCol w="1067353">
                  <a:extLst>
                    <a:ext uri="{9D8B030D-6E8A-4147-A177-3AD203B41FA5}">
                      <a16:colId xmlns:a16="http://schemas.microsoft.com/office/drawing/2014/main" xmlns="" val="20000"/>
                    </a:ext>
                  </a:extLst>
                </a:gridCol>
                <a:gridCol w="1067353">
                  <a:extLst>
                    <a:ext uri="{9D8B030D-6E8A-4147-A177-3AD203B41FA5}">
                      <a16:colId xmlns:a16="http://schemas.microsoft.com/office/drawing/2014/main" xmlns="" val="20001"/>
                    </a:ext>
                  </a:extLst>
                </a:gridCol>
                <a:gridCol w="1067353">
                  <a:extLst>
                    <a:ext uri="{9D8B030D-6E8A-4147-A177-3AD203B41FA5}">
                      <a16:colId xmlns:a16="http://schemas.microsoft.com/office/drawing/2014/main" xmlns="" val="20002"/>
                    </a:ext>
                  </a:extLst>
                </a:gridCol>
                <a:gridCol w="1067353">
                  <a:extLst>
                    <a:ext uri="{9D8B030D-6E8A-4147-A177-3AD203B41FA5}">
                      <a16:colId xmlns:a16="http://schemas.microsoft.com/office/drawing/2014/main" xmlns="" val="20003"/>
                    </a:ext>
                  </a:extLst>
                </a:gridCol>
                <a:gridCol w="1067353">
                  <a:extLst>
                    <a:ext uri="{9D8B030D-6E8A-4147-A177-3AD203B41FA5}">
                      <a16:colId xmlns:a16="http://schemas.microsoft.com/office/drawing/2014/main" xmlns="" val="20004"/>
                    </a:ext>
                  </a:extLst>
                </a:gridCol>
                <a:gridCol w="1067353">
                  <a:extLst>
                    <a:ext uri="{9D8B030D-6E8A-4147-A177-3AD203B41FA5}">
                      <a16:colId xmlns:a16="http://schemas.microsoft.com/office/drawing/2014/main" xmlns="" val="20005"/>
                    </a:ext>
                  </a:extLst>
                </a:gridCol>
              </a:tblGrid>
              <a:tr h="370840">
                <a:tc>
                  <a:txBody>
                    <a:bodyPr/>
                    <a:lstStyle/>
                    <a:p>
                      <a:pPr algn="ctr"/>
                      <a:r>
                        <a:rPr lang="en-US" sz="1200" dirty="0">
                          <a:latin typeface="Garamond" panose="02020404030301010803" pitchFamily="18" charset="0"/>
                        </a:rPr>
                        <a:t>Commercial</a:t>
                      </a:r>
                      <a:r>
                        <a:rPr lang="en-US" sz="1200" baseline="0" dirty="0">
                          <a:latin typeface="Garamond" panose="02020404030301010803" pitchFamily="18" charset="0"/>
                        </a:rPr>
                        <a:t> Cleaning and Janitorial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General Industrial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Lighting</a:t>
                      </a:r>
                      <a:r>
                        <a:rPr lang="en-US" sz="1200" baseline="0" dirty="0">
                          <a:latin typeface="Garamond" panose="02020404030301010803" pitchFamily="18" charset="0"/>
                        </a:rPr>
                        <a:t> and Electrical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Paper Products and Dispensers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Plumbing</a:t>
                      </a:r>
                      <a:r>
                        <a:rPr lang="en-US" sz="1200" baseline="0" dirty="0">
                          <a:latin typeface="Garamond" panose="02020404030301010803" pitchFamily="18" charset="0"/>
                        </a:rPr>
                        <a:t> Supplies</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Safety Supplies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sz="1200" b="0" dirty="0">
                          <a:latin typeface="Garamond" panose="02020404030301010803" pitchFamily="18" charset="0"/>
                        </a:rPr>
                        <a:t>$2,005,695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$5,851,903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$1,968,812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$1,598,856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$2,987,219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$892,367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10" name="Right Arrow 9"/>
          <p:cNvSpPr/>
          <p:nvPr/>
        </p:nvSpPr>
        <p:spPr>
          <a:xfrm>
            <a:off x="160682" y="5362067"/>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2" name="Picture 1"/>
          <p:cNvPicPr>
            <a:picLocks noChangeAspect="1"/>
          </p:cNvPicPr>
          <p:nvPr/>
        </p:nvPicPr>
        <p:blipFill>
          <a:blip r:embed="rId3"/>
          <a:stretch>
            <a:fillRect/>
          </a:stretch>
        </p:blipFill>
        <p:spPr>
          <a:xfrm>
            <a:off x="1600200" y="304800"/>
            <a:ext cx="5638800" cy="5791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381000" y="1600200"/>
            <a:ext cx="8305800" cy="4525963"/>
          </a:xfrm>
        </p:spPr>
        <p:txBody>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Contract Term and Award Strategy</a:t>
            </a:r>
          </a:p>
          <a:p>
            <a:pPr eaLnBrk="1" hangingPunct="1"/>
            <a:r>
              <a:rPr lang="en-US" sz="2800" dirty="0">
                <a:latin typeface="Garamond" pitchFamily="18" charset="0"/>
              </a:rPr>
              <a:t>Key Dates</a:t>
            </a:r>
          </a:p>
          <a:p>
            <a:pPr eaLnBrk="1" hangingPunct="1"/>
            <a:r>
              <a:rPr lang="en-US" sz="2800" dirty="0">
                <a:latin typeface="Garamond" pitchFamily="18" charset="0"/>
              </a:rPr>
              <a:t>Proposal Preparation &amp; Evaluation</a:t>
            </a:r>
          </a:p>
          <a:p>
            <a:pPr eaLnBrk="1" hangingPunct="1"/>
            <a:r>
              <a:rPr lang="en-US" sz="2800" dirty="0">
                <a:latin typeface="Garamond" pitchFamily="18" charset="0"/>
              </a:rPr>
              <a:t>Minority and Women’s Business Enterprises (M/WBE)</a:t>
            </a:r>
          </a:p>
          <a:p>
            <a:pPr eaLnBrk="1" hangingPunct="1"/>
            <a:r>
              <a:rPr lang="en-US" sz="2800" dirty="0">
                <a:latin typeface="Garamond" pitchFamily="18" charset="0"/>
              </a:rPr>
              <a:t>Indiana Veteran Owned Small Business (IVOSB)</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a:latin typeface="Garamond"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FontTx/>
              <a:buNone/>
              <a:defRPr/>
            </a:pPr>
            <a:r>
              <a:rPr lang="en-US" sz="1800" b="1" dirty="0">
                <a:latin typeface="Garamond" pitchFamily="18" charset="0"/>
              </a:rPr>
              <a:t>Prime Contractors must ensure that the proposed subcontractors meet the following criteria:</a:t>
            </a:r>
            <a:endParaRPr lang="en-US" sz="1800" dirty="0">
              <a:latin typeface="Garamond" pitchFamily="18" charset="0"/>
            </a:endParaRPr>
          </a:p>
          <a:p>
            <a:pPr lvl="0"/>
            <a:r>
              <a:rPr lang="en-US" sz="1800" dirty="0">
                <a:latin typeface="Garamond" pitchFamily="18" charset="0"/>
              </a:rPr>
              <a:t>Must be listed on the IDOA Directory of Certified Firms, on or before the proposal due date</a:t>
            </a:r>
          </a:p>
          <a:p>
            <a:pPr lvl="0"/>
            <a:r>
              <a:rPr lang="en-US" sz="1800" dirty="0">
                <a:latin typeface="Garamond" pitchFamily="18" charset="0"/>
              </a:rPr>
              <a:t>Each firm may only serve as one classification – MBE, WBE or IVOSB</a:t>
            </a:r>
          </a:p>
          <a:p>
            <a:pPr lvl="0"/>
            <a:r>
              <a:rPr lang="en-US" sz="1800" dirty="0">
                <a:latin typeface="Garamond" pitchFamily="18" charset="0"/>
              </a:rPr>
              <a:t>A Prime Contractor who is an MBE or WBE must meet subcontractor goals by using other listed certified firms.  Certified Prime Contractors cannot count their own workforce or companies to meet this requirement.</a:t>
            </a:r>
          </a:p>
          <a:p>
            <a:pPr lvl="0"/>
            <a:r>
              <a:rPr lang="en-US" sz="1800" dirty="0">
                <a:latin typeface="Garamond" pitchFamily="18" charset="0"/>
              </a:rPr>
              <a:t>Must serve a commercially useful function.  The firm must serve a value-added purpose on the engagement.</a:t>
            </a:r>
          </a:p>
          <a:p>
            <a:pPr lvl="0"/>
            <a:r>
              <a:rPr lang="en-US" sz="1800" dirty="0">
                <a:latin typeface="Garamond" pitchFamily="18" charset="0"/>
              </a:rPr>
              <a:t>Must provide goods or service only in the industry area for which it is certified as listed in the directory at </a:t>
            </a:r>
            <a:r>
              <a:rPr lang="en-US" sz="1800" u="sng" dirty="0">
                <a:latin typeface="Garamond" pitchFamily="18" charset="0"/>
                <a:hlinkClick r:id="rId3"/>
              </a:rPr>
              <a:t>http://www.in.gov/idoa/2352.htm</a:t>
            </a:r>
            <a:endParaRPr lang="en-US" sz="1800" dirty="0">
              <a:latin typeface="Garamond" pitchFamily="18" charset="0"/>
            </a:endParaRPr>
          </a:p>
          <a:p>
            <a:pPr lvl="0"/>
            <a:r>
              <a:rPr lang="en-US" sz="1800" dirty="0">
                <a:latin typeface="Garamond" pitchFamily="18" charset="0"/>
              </a:rPr>
              <a:t>Must be used to provide the goods or services specific to the contract</a:t>
            </a:r>
          </a:p>
          <a:p>
            <a:pPr lvl="0"/>
            <a:r>
              <a:rPr lang="en-US" sz="1800" dirty="0">
                <a:latin typeface="Garamond" pitchFamily="18" charset="0"/>
              </a:rPr>
              <a:t>National Corporate Diversity Plans are generally not acceptable</a:t>
            </a:r>
            <a:endParaRPr lang="en-US" sz="2000" dirty="0">
              <a:latin typeface="Garamond" pitchFamily="18" charset="0"/>
            </a:endParaRPr>
          </a:p>
          <a:p>
            <a:pPr lvl="1" eaLnBrk="1" hangingPunct="1">
              <a:defRPr/>
            </a:pPr>
            <a:endParaRPr lang="en-US" dirty="0">
              <a:latin typeface="Garamond"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7169" name="Picture 1"/>
          <p:cNvPicPr>
            <a:picLocks noChangeAspect="1" noChangeArrowheads="1"/>
          </p:cNvPicPr>
          <p:nvPr/>
        </p:nvPicPr>
        <p:blipFill>
          <a:blip r:embed="rId3" cstate="print"/>
          <a:srcRect/>
          <a:stretch>
            <a:fillRect/>
          </a:stretch>
        </p:blipFill>
        <p:spPr bwMode="auto">
          <a:xfrm>
            <a:off x="1676400" y="0"/>
            <a:ext cx="5334000" cy="623115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a:latin typeface="Garamond" pitchFamily="18" charset="0"/>
              </a:rPr>
              <a:t>Minority and Women’s Business Enterprises</a:t>
            </a:r>
          </a:p>
        </p:txBody>
      </p:sp>
      <p:sp>
        <p:nvSpPr>
          <p:cNvPr id="7" name="Right Arrow 6"/>
          <p:cNvSpPr/>
          <p:nvPr/>
        </p:nvSpPr>
        <p:spPr>
          <a:xfrm>
            <a:off x="0"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4582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0" y="2819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0"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12289" name="Picture 1"/>
          <p:cNvPicPr>
            <a:picLocks noChangeAspect="1" noChangeArrowheads="1"/>
          </p:cNvPicPr>
          <p:nvPr/>
        </p:nvPicPr>
        <p:blipFill>
          <a:blip r:embed="rId3" cstate="print"/>
          <a:srcRect/>
          <a:stretch>
            <a:fillRect/>
          </a:stretch>
        </p:blipFill>
        <p:spPr bwMode="auto">
          <a:xfrm>
            <a:off x="749301" y="1600200"/>
            <a:ext cx="7632699" cy="35814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fontScale="90000"/>
          </a:bodyPr>
          <a:lstStyle/>
          <a:p>
            <a:r>
              <a:rPr lang="en-US" sz="4000"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0" y="274638"/>
            <a:ext cx="9144000" cy="1143000"/>
          </a:xfrm>
        </p:spPr>
        <p:txBody>
          <a:bodyPr>
            <a:normAutofit fontScale="90000"/>
          </a:bodyPr>
          <a:lstStyle/>
          <a:p>
            <a:r>
              <a:rPr lang="en-US" sz="4000" b="1" dirty="0">
                <a:latin typeface="Garamond" pitchFamily="18" charset="0"/>
              </a:rPr>
              <a:t>Minority and Women’s Business Enterprises</a:t>
            </a: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MWBE Scoring Example</a:t>
            </a:r>
          </a:p>
        </p:txBody>
      </p:sp>
      <p:graphicFrame>
        <p:nvGraphicFramePr>
          <p:cNvPr id="8" name="Table Placeholder 3"/>
          <p:cNvGraphicFramePr>
            <a:graphicFrameLocks/>
          </p:cNvGraphicFramePr>
          <p:nvPr/>
        </p:nvGraphicFramePr>
        <p:xfrm>
          <a:off x="304800" y="2438400"/>
          <a:ext cx="8229600" cy="222504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gridCol w="1371600">
                  <a:extLst>
                    <a:ext uri="{9D8B030D-6E8A-4147-A177-3AD203B41FA5}">
                      <a16:colId xmlns:a16="http://schemas.microsoft.com/office/drawing/2014/main" xmlns="" val="20004"/>
                    </a:ext>
                  </a:extLst>
                </a:gridCol>
                <a:gridCol w="1371600">
                  <a:extLst>
                    <a:ext uri="{9D8B030D-6E8A-4147-A177-3AD203B41FA5}">
                      <a16:colId xmlns:a16="http://schemas.microsoft.com/office/drawing/2014/main" xmlns="" val="20005"/>
                    </a:ext>
                  </a:extLst>
                </a:gridCol>
              </a:tblGrid>
              <a:tr h="370840">
                <a:tc>
                  <a:txBody>
                    <a:bodyPr/>
                    <a:lstStyle/>
                    <a:p>
                      <a:pPr algn="ctr"/>
                      <a:r>
                        <a:rPr lang="en-US" dirty="0">
                          <a:solidFill>
                            <a:schemeClr val="tx1"/>
                          </a:solidFill>
                        </a:rPr>
                        <a:t>Bidder</a:t>
                      </a:r>
                    </a:p>
                  </a:txBody>
                  <a:tcPr>
                    <a:solidFill>
                      <a:schemeClr val="bg1">
                        <a:lumMod val="85000"/>
                      </a:schemeClr>
                    </a:solidFill>
                  </a:tcPr>
                </a:tc>
                <a:tc>
                  <a:txBody>
                    <a:bodyPr/>
                    <a:lstStyle/>
                    <a:p>
                      <a:pPr algn="ctr"/>
                      <a:r>
                        <a:rPr lang="en-US" dirty="0">
                          <a:solidFill>
                            <a:schemeClr val="tx1"/>
                          </a:solidFill>
                        </a:rPr>
                        <a:t>MBE %</a:t>
                      </a:r>
                    </a:p>
                  </a:txBody>
                  <a:tcPr>
                    <a:solidFill>
                      <a:schemeClr val="bg1">
                        <a:lumMod val="85000"/>
                      </a:schemeClr>
                    </a:solidFill>
                  </a:tcPr>
                </a:tc>
                <a:tc>
                  <a:txBody>
                    <a:bodyPr/>
                    <a:lstStyle/>
                    <a:p>
                      <a:pPr algn="ctr"/>
                      <a:r>
                        <a:rPr lang="en-US" dirty="0">
                          <a:solidFill>
                            <a:schemeClr val="tx1"/>
                          </a:solidFill>
                        </a:rPr>
                        <a:t>Pts.</a:t>
                      </a:r>
                    </a:p>
                  </a:txBody>
                  <a:tcPr>
                    <a:solidFill>
                      <a:schemeClr val="bg1">
                        <a:lumMod val="85000"/>
                      </a:schemeClr>
                    </a:solidFill>
                  </a:tcPr>
                </a:tc>
                <a:tc>
                  <a:txBody>
                    <a:bodyPr/>
                    <a:lstStyle/>
                    <a:p>
                      <a:pPr algn="ctr"/>
                      <a:r>
                        <a:rPr lang="en-US" dirty="0">
                          <a:solidFill>
                            <a:schemeClr val="tx1"/>
                          </a:solidFill>
                        </a:rPr>
                        <a:t>WBE %</a:t>
                      </a:r>
                    </a:p>
                  </a:txBody>
                  <a:tcPr>
                    <a:solidFill>
                      <a:schemeClr val="bg1">
                        <a:lumMod val="85000"/>
                      </a:schemeClr>
                    </a:solidFill>
                  </a:tcPr>
                </a:tc>
                <a:tc>
                  <a:txBody>
                    <a:bodyPr/>
                    <a:lstStyle/>
                    <a:p>
                      <a:pPr algn="ctr"/>
                      <a:r>
                        <a:rPr lang="en-US" dirty="0">
                          <a:solidFill>
                            <a:schemeClr val="tx1"/>
                          </a:solidFill>
                        </a:rPr>
                        <a:t>Pts.</a:t>
                      </a:r>
                    </a:p>
                  </a:txBody>
                  <a:tcPr>
                    <a:solidFill>
                      <a:schemeClr val="bg1">
                        <a:lumMod val="85000"/>
                      </a:schemeClr>
                    </a:solidFill>
                  </a:tcPr>
                </a:tc>
                <a:tc>
                  <a:txBody>
                    <a:bodyPr/>
                    <a:lstStyle/>
                    <a:p>
                      <a:pPr algn="ctr"/>
                      <a:r>
                        <a:rPr lang="en-US"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11.0</a:t>
                      </a:r>
                    </a:p>
                  </a:txBody>
                  <a:tcP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a:r>
                        <a:rPr lang="en-US" dirty="0">
                          <a:solidFill>
                            <a:schemeClr val="tx1"/>
                          </a:solidFill>
                        </a:rPr>
                        <a:t>6.25</a:t>
                      </a:r>
                    </a:p>
                  </a:txBody>
                  <a:tcP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-2.0</a:t>
                      </a:r>
                    </a:p>
                  </a:txBody>
                  <a:tcPr>
                    <a:solidFill>
                      <a:schemeClr val="bg1">
                        <a:lumMod val="85000"/>
                      </a:schemeClr>
                    </a:solidFill>
                  </a:tcPr>
                </a:tc>
                <a:extLst>
                  <a:ext uri="{0D108BD9-81ED-4DB2-BD59-A6C34878D82A}">
                    <a16:rowId xmlns:a16="http://schemas.microsoft.com/office/drawing/2014/main" xmlns="" val="10005"/>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75934"/>
            <a:ext cx="8229600" cy="1143000"/>
          </a:xfrm>
        </p:spPr>
        <p:txBody>
          <a:bodyPr>
            <a:normAutofit/>
          </a:bodyPr>
          <a:lstStyle/>
          <a:p>
            <a:r>
              <a:rPr lang="en-US" sz="3600" b="1" dirty="0">
                <a:latin typeface="Garamond" pitchFamily="18" charset="0"/>
              </a:rPr>
              <a:t>Indiana Veteran Owned Small Business</a:t>
            </a:r>
            <a:endParaRPr lang="en-US" sz="4000" b="1" dirty="0">
              <a:latin typeface="Garamond" pitchFamily="18" charset="0"/>
            </a:endParaRPr>
          </a:p>
        </p:txBody>
      </p:sp>
      <p:sp>
        <p:nvSpPr>
          <p:cNvPr id="7" name="Rectangle 3"/>
          <p:cNvSpPr>
            <a:spLocks noGrp="1" noChangeArrowheads="1"/>
          </p:cNvSpPr>
          <p:nvPr>
            <p:ph idx="1"/>
          </p:nvPr>
        </p:nvSpPr>
        <p:spPr>
          <a:xfrm>
            <a:off x="457200" y="715277"/>
            <a:ext cx="8229600" cy="4525963"/>
          </a:xfrm>
        </p:spPr>
        <p:txBody>
          <a:bodyPr>
            <a:normAutofit/>
          </a:bodyPr>
          <a:lstStyle/>
          <a:p>
            <a:r>
              <a:rPr lang="en-US" sz="2400" dirty="0">
                <a:latin typeface="Garamond" panose="02020404030301010803" pitchFamily="18" charset="0"/>
              </a:rPr>
              <a:t>Complete Attachment A1, IVOSB Form: </a:t>
            </a:r>
            <a:r>
              <a:rPr lang="en-US" sz="2400" u="sng" dirty="0">
                <a:latin typeface="Garamond" panose="02020404030301010803" pitchFamily="18" charset="0"/>
              </a:rPr>
              <a:t>one for each category Respondent is intending to respond to.</a:t>
            </a:r>
            <a:endParaRPr lang="en-US" sz="2400" dirty="0">
              <a:latin typeface="Garamond" panose="02020404030301010803" pitchFamily="18" charset="0"/>
            </a:endParaRPr>
          </a:p>
          <a:p>
            <a:pPr eaLnBrk="1" hangingPunct="1">
              <a:buFontTx/>
              <a:buNone/>
            </a:pPr>
            <a:r>
              <a:rPr lang="en-US" sz="2400" dirty="0">
                <a:latin typeface="Garamond" panose="02020404030301010803" pitchFamily="18" charset="0"/>
              </a:rPr>
              <a:t>	- Include sub-contractor letters of commitment </a:t>
            </a:r>
          </a:p>
          <a:p>
            <a:pPr eaLnBrk="1" hangingPunct="1"/>
            <a:r>
              <a:rPr lang="en-US" sz="2400" dirty="0">
                <a:latin typeface="Garamond" panose="02020404030301010803" pitchFamily="18" charset="0"/>
              </a:rPr>
              <a:t>Goals for Proposal</a:t>
            </a:r>
          </a:p>
          <a:p>
            <a:pPr eaLnBrk="1" hangingPunct="1">
              <a:buFontTx/>
              <a:buNone/>
            </a:pPr>
            <a:r>
              <a:rPr lang="en-US" sz="2400" dirty="0">
                <a:latin typeface="Garamond" panose="02020404030301010803" pitchFamily="18" charset="0"/>
              </a:rPr>
              <a:t>	- 3% Veteran Business Enterprise</a:t>
            </a:r>
          </a:p>
          <a:p>
            <a:r>
              <a:rPr lang="en-US" sz="2400" dirty="0" smtClean="0">
                <a:latin typeface="Garamond" panose="02020404030301010803" pitchFamily="18" charset="0"/>
              </a:rPr>
              <a:t>Respondents </a:t>
            </a:r>
            <a:r>
              <a:rPr lang="en-US" sz="2400" dirty="0">
                <a:latin typeface="Garamond" panose="02020404030301010803" pitchFamily="18" charset="0"/>
              </a:rPr>
              <a:t>must complete this form in its entirety. The two year total amount entered in “TOTAL BID AMOUNT” should match the two year category total amount found in Section 1.4.1  (also seen below) Current Purchasing Profile. </a:t>
            </a:r>
          </a:p>
          <a:p>
            <a:endParaRPr lang="en-US" sz="2400" b="1" dirty="0">
              <a:latin typeface="Garamond" panose="02020404030301010803" pitchFamily="18" charset="0"/>
            </a:endParaRPr>
          </a:p>
          <a:p>
            <a:pPr eaLnBrk="1" hangingPunct="1">
              <a:buFontTx/>
              <a:buNone/>
            </a:pPr>
            <a:endParaRPr lang="en-US" sz="2400" dirty="0">
              <a:latin typeface="Garamond" panose="02020404030301010803" pitchFamily="18" charset="0"/>
            </a:endParaRPr>
          </a:p>
          <a:p>
            <a:pPr lvl="1" eaLnBrk="1" hangingPunct="1"/>
            <a:endParaRPr lang="en-US" dirty="0">
              <a:latin typeface="Garmond"/>
            </a:endParaRPr>
          </a:p>
        </p:txBody>
      </p:sp>
      <p:graphicFrame>
        <p:nvGraphicFramePr>
          <p:cNvPr id="8" name="Table 7"/>
          <p:cNvGraphicFramePr>
            <a:graphicFrameLocks noGrp="1"/>
          </p:cNvGraphicFramePr>
          <p:nvPr>
            <p:extLst>
              <p:ext uri="{D42A27DB-BD31-4B8C-83A1-F6EECF244321}">
                <p14:modId xmlns:p14="http://schemas.microsoft.com/office/powerpoint/2010/main" val="3963557697"/>
              </p:ext>
            </p:extLst>
          </p:nvPr>
        </p:nvGraphicFramePr>
        <p:xfrm>
          <a:off x="911081" y="4481330"/>
          <a:ext cx="6404118" cy="1010920"/>
        </p:xfrm>
        <a:graphic>
          <a:graphicData uri="http://schemas.openxmlformats.org/drawingml/2006/table">
            <a:tbl>
              <a:tblPr firstRow="1" bandRow="1">
                <a:tableStyleId>{2D5ABB26-0587-4C30-8999-92F81FD0307C}</a:tableStyleId>
              </a:tblPr>
              <a:tblGrid>
                <a:gridCol w="1067353">
                  <a:extLst>
                    <a:ext uri="{9D8B030D-6E8A-4147-A177-3AD203B41FA5}">
                      <a16:colId xmlns:a16="http://schemas.microsoft.com/office/drawing/2014/main" xmlns="" val="20000"/>
                    </a:ext>
                  </a:extLst>
                </a:gridCol>
                <a:gridCol w="1067353">
                  <a:extLst>
                    <a:ext uri="{9D8B030D-6E8A-4147-A177-3AD203B41FA5}">
                      <a16:colId xmlns:a16="http://schemas.microsoft.com/office/drawing/2014/main" xmlns="" val="20001"/>
                    </a:ext>
                  </a:extLst>
                </a:gridCol>
                <a:gridCol w="1067353">
                  <a:extLst>
                    <a:ext uri="{9D8B030D-6E8A-4147-A177-3AD203B41FA5}">
                      <a16:colId xmlns:a16="http://schemas.microsoft.com/office/drawing/2014/main" xmlns="" val="20002"/>
                    </a:ext>
                  </a:extLst>
                </a:gridCol>
                <a:gridCol w="1067353">
                  <a:extLst>
                    <a:ext uri="{9D8B030D-6E8A-4147-A177-3AD203B41FA5}">
                      <a16:colId xmlns:a16="http://schemas.microsoft.com/office/drawing/2014/main" xmlns="" val="20003"/>
                    </a:ext>
                  </a:extLst>
                </a:gridCol>
                <a:gridCol w="1067353">
                  <a:extLst>
                    <a:ext uri="{9D8B030D-6E8A-4147-A177-3AD203B41FA5}">
                      <a16:colId xmlns:a16="http://schemas.microsoft.com/office/drawing/2014/main" xmlns="" val="20004"/>
                    </a:ext>
                  </a:extLst>
                </a:gridCol>
                <a:gridCol w="1067353">
                  <a:extLst>
                    <a:ext uri="{9D8B030D-6E8A-4147-A177-3AD203B41FA5}">
                      <a16:colId xmlns:a16="http://schemas.microsoft.com/office/drawing/2014/main" xmlns="" val="20005"/>
                    </a:ext>
                  </a:extLst>
                </a:gridCol>
              </a:tblGrid>
              <a:tr h="370840">
                <a:tc>
                  <a:txBody>
                    <a:bodyPr/>
                    <a:lstStyle/>
                    <a:p>
                      <a:pPr algn="ctr"/>
                      <a:r>
                        <a:rPr lang="en-US" sz="1200" dirty="0">
                          <a:latin typeface="Garamond" panose="02020404030301010803" pitchFamily="18" charset="0"/>
                        </a:rPr>
                        <a:t>Commercial</a:t>
                      </a:r>
                      <a:r>
                        <a:rPr lang="en-US" sz="1200" baseline="0" dirty="0">
                          <a:latin typeface="Garamond" panose="02020404030301010803" pitchFamily="18" charset="0"/>
                        </a:rPr>
                        <a:t> Cleaning and Janitorial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General Industrial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Lighting</a:t>
                      </a:r>
                      <a:r>
                        <a:rPr lang="en-US" sz="1200" baseline="0" dirty="0">
                          <a:latin typeface="Garamond" panose="02020404030301010803" pitchFamily="18" charset="0"/>
                        </a:rPr>
                        <a:t> and Electrical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Paper Products and Dispensers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Plumbing</a:t>
                      </a:r>
                      <a:r>
                        <a:rPr lang="en-US" sz="1200" baseline="0" dirty="0">
                          <a:latin typeface="Garamond" panose="02020404030301010803" pitchFamily="18" charset="0"/>
                        </a:rPr>
                        <a:t> Supplies</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Safety Supplies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sz="1200" b="0" dirty="0">
                          <a:latin typeface="Garamond" panose="02020404030301010803" pitchFamily="18" charset="0"/>
                        </a:rPr>
                        <a:t>$2,005,695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$5,851,903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$1,968,812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$1,598,856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$2,987,219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$892,367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9" name="Right Arrow 8"/>
          <p:cNvSpPr/>
          <p:nvPr/>
        </p:nvSpPr>
        <p:spPr>
          <a:xfrm>
            <a:off x="160682" y="5165791"/>
            <a:ext cx="685800" cy="276606"/>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2" name="Picture 1"/>
          <p:cNvPicPr>
            <a:picLocks noChangeAspect="1"/>
          </p:cNvPicPr>
          <p:nvPr/>
        </p:nvPicPr>
        <p:blipFill>
          <a:blip r:embed="rId3"/>
          <a:stretch>
            <a:fillRect/>
          </a:stretch>
        </p:blipFill>
        <p:spPr>
          <a:xfrm>
            <a:off x="1295400" y="228601"/>
            <a:ext cx="6019800" cy="5943600"/>
          </a:xfrm>
          <a:prstGeom prst="rect">
            <a:avLst/>
          </a:prstGeom>
        </p:spPr>
      </p:pic>
      <p:pic>
        <p:nvPicPr>
          <p:cNvPr id="4" name="Picture 3"/>
          <p:cNvPicPr>
            <a:picLocks noChangeAspect="1"/>
          </p:cNvPicPr>
          <p:nvPr/>
        </p:nvPicPr>
        <p:blipFill>
          <a:blip r:embed="rId4"/>
          <a:stretch>
            <a:fillRect/>
          </a:stretch>
        </p:blipFill>
        <p:spPr>
          <a:xfrm>
            <a:off x="2437977" y="6172201"/>
            <a:ext cx="4877223" cy="39627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r>
              <a:rPr lang="en-US" sz="3600" b="1" dirty="0">
                <a:latin typeface="Garamond" pitchFamily="18" charset="0"/>
              </a:rPr>
              <a:t>Indiana Veteran Owned Small Business </a:t>
            </a:r>
          </a:p>
        </p:txBody>
      </p:sp>
      <p:sp>
        <p:nvSpPr>
          <p:cNvPr id="7" name="Rectangle 3"/>
          <p:cNvSpPr>
            <a:spLocks noGrp="1" noChangeArrowheads="1"/>
          </p:cNvSpPr>
          <p:nvPr>
            <p:ph idx="1"/>
          </p:nvPr>
        </p:nvSpPr>
        <p:spPr>
          <a:xfrm>
            <a:off x="457200" y="1447800"/>
            <a:ext cx="8229600" cy="4525963"/>
          </a:xfrm>
        </p:spPr>
        <p:txBody>
          <a:bodyPr>
            <a:normAutofit fontScale="92500" lnSpcReduction="10000"/>
          </a:bodyPr>
          <a:lstStyle/>
          <a:p>
            <a:pPr marL="0" indent="0">
              <a:buFontTx/>
              <a:buNone/>
              <a:defRPr/>
            </a:pPr>
            <a:r>
              <a:rPr lang="en-US" sz="1800" b="1" dirty="0">
                <a:latin typeface="Garamond" pitchFamily="18" charset="0"/>
              </a:rPr>
              <a:t>Prime Contractors must ensure that the proposed subcontractors meet the following criteria:</a:t>
            </a:r>
            <a:endParaRPr lang="en-US" sz="1800" dirty="0">
              <a:latin typeface="Garamond" pitchFamily="18" charset="0"/>
            </a:endParaRPr>
          </a:p>
          <a:p>
            <a:pPr lvl="0"/>
            <a:r>
              <a:rPr lang="en-US" sz="1800" dirty="0">
                <a:latin typeface="Garamond" pitchFamily="18" charset="0"/>
              </a:rPr>
              <a:t>Must be listed on Federal Center for Veterans Business Enterprise (</a:t>
            </a:r>
            <a:r>
              <a:rPr lang="en-US" sz="1800" u="sng" dirty="0">
                <a:latin typeface="Garamond" panose="02020404030301010803" pitchFamily="18" charset="0"/>
                <a:hlinkClick r:id="rId3" tooltip="VA OSDBU"/>
              </a:rPr>
              <a:t>VA OSDBU</a:t>
            </a:r>
            <a:r>
              <a:rPr lang="en-US" sz="1800" dirty="0">
                <a:latin typeface="Garamond" panose="02020404030301010803" pitchFamily="18" charset="0"/>
              </a:rPr>
              <a:t>) registry or listed on the IDOA Directory of Certified Firms, on or before the proposal due date</a:t>
            </a:r>
          </a:p>
          <a:p>
            <a:pPr lvl="0"/>
            <a:r>
              <a:rPr lang="en-US" sz="1800" dirty="0">
                <a:latin typeface="Garamond" panose="02020404030301010803" pitchFamily="18" charset="0"/>
              </a:rPr>
              <a:t>Prime Contractor must include with their proposal the subcontractor’s veteran business Certification Letter provided by either IDOA or Federal Govt. (VA OSDBU), to show current status of certification.</a:t>
            </a:r>
          </a:p>
          <a:p>
            <a:pPr lvl="0"/>
            <a:r>
              <a:rPr lang="en-US" sz="1800" dirty="0">
                <a:latin typeface="Garamond" panose="02020404030301010803" pitchFamily="18" charset="0"/>
              </a:rPr>
              <a:t>Each firm may only serve as one classification – MBE, WBE (see Section 1.21) or IVOSB</a:t>
            </a:r>
          </a:p>
          <a:p>
            <a:pPr lvl="0"/>
            <a:r>
              <a:rPr lang="en-US" sz="1800" dirty="0">
                <a:latin typeface="Garamond" panose="02020404030301010803" pitchFamily="18" charset="0"/>
              </a:rPr>
              <a:t>A Prime Contractor who is an IVOSB must meet subcontractor goals by using other listed certified firms.  Certified Prime Contractors cannot count their own workforce or companies to meet this requirement.</a:t>
            </a:r>
          </a:p>
          <a:p>
            <a:pPr lvl="0"/>
            <a:r>
              <a:rPr lang="en-US" sz="1800" b="1" dirty="0">
                <a:latin typeface="Garamond" panose="02020404030301010803" pitchFamily="18" charset="0"/>
              </a:rPr>
              <a:t>Must serve a Commercially Useful Function (CUF).  The firm must serve a value-added purpose on the engagement, as confirmed by the State.</a:t>
            </a:r>
            <a:endParaRPr lang="en-US" sz="1800" dirty="0">
              <a:latin typeface="Garamond" panose="02020404030301010803" pitchFamily="18" charset="0"/>
            </a:endParaRPr>
          </a:p>
          <a:p>
            <a:pPr lvl="0"/>
            <a:r>
              <a:rPr lang="en-US" sz="1800" dirty="0">
                <a:latin typeface="Garamond" panose="02020404030301010803" pitchFamily="18" charset="0"/>
              </a:rPr>
              <a:t>Must provide goods or service only in the industry area for which it is certified as listed in the </a:t>
            </a:r>
            <a:r>
              <a:rPr lang="en-US" sz="1800" u="sng" dirty="0">
                <a:latin typeface="Garamond" panose="02020404030301010803" pitchFamily="18" charset="0"/>
                <a:hlinkClick r:id="rId3" tooltip="VA OSDBU"/>
              </a:rPr>
              <a:t>VA OSDBU</a:t>
            </a:r>
            <a:r>
              <a:rPr lang="en-US" sz="1800" dirty="0">
                <a:latin typeface="Garamond" panose="02020404030301010803" pitchFamily="18" charset="0"/>
              </a:rPr>
              <a:t> or IDOA Certified Firm directories, </a:t>
            </a:r>
            <a:r>
              <a:rPr lang="en-US" sz="1800" u="sng" dirty="0">
                <a:latin typeface="Garamond" panose="02020404030301010803" pitchFamily="18" charset="0"/>
                <a:hlinkClick r:id="rId4"/>
              </a:rPr>
              <a:t>http://www.in.gov/idoa/2352.htm</a:t>
            </a:r>
            <a:endParaRPr lang="en-US" sz="1800" dirty="0">
              <a:latin typeface="Garamond" panose="02020404030301010803" pitchFamily="18" charset="0"/>
            </a:endParaRPr>
          </a:p>
          <a:p>
            <a:r>
              <a:rPr lang="en-US" sz="1800" dirty="0">
                <a:latin typeface="Garamond" panose="02020404030301010803" pitchFamily="18" charset="0"/>
              </a:rPr>
              <a:t>Must be used to provide the goods or services specific to the contract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2" name="Picture 1"/>
          <p:cNvPicPr>
            <a:picLocks noChangeAspect="1"/>
          </p:cNvPicPr>
          <p:nvPr/>
        </p:nvPicPr>
        <p:blipFill>
          <a:blip r:embed="rId3"/>
          <a:stretch>
            <a:fillRect/>
          </a:stretch>
        </p:blipFill>
        <p:spPr>
          <a:xfrm>
            <a:off x="1752600" y="228601"/>
            <a:ext cx="5562599" cy="5834062"/>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Garamond" panose="02020404030301010803" pitchFamily="18" charset="0"/>
              </a:rPr>
              <a:t>Indiana Veteran Owned Small Business</a:t>
            </a:r>
            <a:endParaRPr lang="en-US" sz="3600" dirty="0">
              <a:latin typeface="Garamond" panose="02020404030301010803" pitchFamily="18" charset="0"/>
            </a:endParaRPr>
          </a:p>
        </p:txBody>
      </p:sp>
      <p:pic>
        <p:nvPicPr>
          <p:cNvPr id="37890" name="Picture 2"/>
          <p:cNvPicPr>
            <a:picLocks noChangeAspect="1" noChangeArrowheads="1"/>
          </p:cNvPicPr>
          <p:nvPr/>
        </p:nvPicPr>
        <p:blipFill>
          <a:blip r:embed="rId2" cstate="print"/>
          <a:srcRect/>
          <a:stretch>
            <a:fillRect/>
          </a:stretch>
        </p:blipFill>
        <p:spPr bwMode="auto">
          <a:xfrm>
            <a:off x="914400" y="1981200"/>
            <a:ext cx="7340138" cy="2755683"/>
          </a:xfrm>
          <a:prstGeom prst="rect">
            <a:avLst/>
          </a:prstGeom>
          <a:ln>
            <a:noFill/>
          </a:ln>
          <a:effectLst>
            <a:outerShdw blurRad="292100" dist="139700" dir="2700000" algn="tl" rotWithShape="0">
              <a:srgbClr val="333333">
                <a:alpha val="65000"/>
              </a:srgbClr>
            </a:outerShdw>
          </a:effectLst>
        </p:spPr>
      </p:pic>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7" name="Right Arrow 6"/>
          <p:cNvSpPr/>
          <p:nvPr/>
        </p:nvSpPr>
        <p:spPr>
          <a:xfrm>
            <a:off x="152400" y="1905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8" name="Right Arrow 7"/>
          <p:cNvSpPr/>
          <p:nvPr/>
        </p:nvSpPr>
        <p:spPr>
          <a:xfrm>
            <a:off x="152400" y="25908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152400" y="3581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152400" y="3962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1" name="Right Arrow 10"/>
          <p:cNvSpPr/>
          <p:nvPr/>
        </p:nvSpPr>
        <p:spPr>
          <a:xfrm rot="10800000">
            <a:off x="8305800" y="3810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a:bodyPr>
          <a:lstStyle/>
          <a:p>
            <a:r>
              <a:rPr lang="en-US" sz="3600" b="1" dirty="0">
                <a:latin typeface="Garamond" pitchFamily="18" charset="0"/>
              </a:rPr>
              <a:t>Indiana Veteran Owned Small Business</a:t>
            </a:r>
            <a:endParaRPr lang="en-US" sz="4000" dirty="0">
              <a:latin typeface="Garamond" pitchFamily="18" charset="0"/>
            </a:endParaRPr>
          </a:p>
        </p:txBody>
      </p:sp>
      <p:sp>
        <p:nvSpPr>
          <p:cNvPr id="10" name="Rectangle 9"/>
          <p:cNvSpPr/>
          <p:nvPr/>
        </p:nvSpPr>
        <p:spPr>
          <a:xfrm>
            <a:off x="0" y="1359658"/>
            <a:ext cx="9144000" cy="3440942"/>
          </a:xfrm>
          <a:prstGeom prst="rect">
            <a:avLst/>
          </a:prstGeom>
        </p:spPr>
        <p:txBody>
          <a:bodyPr wrap="square">
            <a:spAutoFit/>
          </a:bodyPr>
          <a:lstStyle/>
          <a:p>
            <a:pPr marL="115888" indent="-115888"/>
            <a:r>
              <a:rPr lang="en-US" b="1" dirty="0">
                <a:latin typeface="Garamond" pitchFamily="18" charset="0"/>
              </a:rPr>
              <a:t>New Process</a:t>
            </a:r>
            <a:r>
              <a:rPr lang="en-US" dirty="0">
                <a:latin typeface="Garamond" pitchFamily="18" charset="0"/>
              </a:rPr>
              <a:t> </a:t>
            </a:r>
            <a:r>
              <a:rPr lang="en-US" sz="1600" dirty="0">
                <a:latin typeface="Garamond" pitchFamily="18" charset="0"/>
              </a:rPr>
              <a:t>– IVOSB scoring is conducted based on 5 points plus a possible 1 bonus point scale</a:t>
            </a:r>
          </a:p>
          <a:p>
            <a:pPr marL="346075" lvl="1" indent="-111125">
              <a:buFont typeface="Arial" pitchFamily="34" charset="0"/>
              <a:buChar char="-"/>
            </a:pPr>
            <a:r>
              <a:rPr lang="en-US" sz="1600" dirty="0">
                <a:latin typeface="Garamond" pitchFamily="18" charset="0"/>
              </a:rPr>
              <a:t>IVOSB: Possible 5 points + 1 bonus point</a:t>
            </a:r>
          </a:p>
          <a:p>
            <a:pPr marL="346075" lvl="1" indent="-111125"/>
            <a:endParaRPr lang="en-US" b="1" dirty="0">
              <a:latin typeface="Garamond" pitchFamily="18" charset="0"/>
            </a:endParaRPr>
          </a:p>
          <a:p>
            <a:pPr marL="115888" indent="-115888">
              <a:spcBef>
                <a:spcPct val="20000"/>
              </a:spcBef>
              <a:buFont typeface="Arial" pitchFamily="34" charset="0"/>
              <a:buChar char="•"/>
            </a:pPr>
            <a:r>
              <a:rPr lang="en-US" b="1" dirty="0">
                <a:latin typeface="Garamond" pitchFamily="18" charset="0"/>
              </a:rPr>
              <a:t>Professional Services Scoring Methodology:</a:t>
            </a:r>
          </a:p>
          <a:p>
            <a:pPr marL="346075" lvl="1" indent="-114300">
              <a:spcBef>
                <a:spcPct val="20000"/>
              </a:spcBef>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endParaRPr lang="en-US" sz="1600" dirty="0">
              <a:latin typeface="Garamond" pitchFamily="18" charset="0"/>
            </a:endParaRPr>
          </a:p>
          <a:p>
            <a:pPr marL="346075" lvl="1" indent="-114300">
              <a:spcBef>
                <a:spcPct val="20000"/>
              </a:spcBef>
            </a:pPr>
            <a:endParaRPr lang="en-US" sz="1600" dirty="0">
              <a:latin typeface="Garamond" pitchFamily="18" charset="0"/>
            </a:endParaRPr>
          </a:p>
          <a:p>
            <a:pPr marL="346075" lvl="1" indent="-114300">
              <a:spcBef>
                <a:spcPct val="20000"/>
              </a:spcBef>
              <a:buFont typeface="Calibri" pitchFamily="34" charset="0"/>
              <a:buChar char="-"/>
            </a:pPr>
            <a:r>
              <a:rPr lang="en-US" sz="1600" dirty="0">
                <a:latin typeface="Garamond"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Garamond" pitchFamily="18" charset="0"/>
              </a:rPr>
              <a:t>The highest submission which exceeds the goal in each category will receive 5 points (5 points plus 1 bonus point). In case of a tie both firms will receive 6 points. </a:t>
            </a:r>
          </a:p>
        </p:txBody>
      </p:sp>
      <p:graphicFrame>
        <p:nvGraphicFramePr>
          <p:cNvPr id="11" name="Table 10"/>
          <p:cNvGraphicFramePr>
            <a:graphicFrameLocks noGrp="1"/>
          </p:cNvGraphicFramePr>
          <p:nvPr/>
        </p:nvGraphicFramePr>
        <p:xfrm>
          <a:off x="609600" y="2849880"/>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xmlns="" val="20000"/>
                    </a:ext>
                  </a:extLst>
                </a:gridCol>
                <a:gridCol w="548640">
                  <a:extLst>
                    <a:ext uri="{9D8B030D-6E8A-4147-A177-3AD203B41FA5}">
                      <a16:colId xmlns:a16="http://schemas.microsoft.com/office/drawing/2014/main" xmlns="" val="20001"/>
                    </a:ext>
                  </a:extLst>
                </a:gridCol>
                <a:gridCol w="548640">
                  <a:extLst>
                    <a:ext uri="{9D8B030D-6E8A-4147-A177-3AD203B41FA5}">
                      <a16:colId xmlns:a16="http://schemas.microsoft.com/office/drawing/2014/main" xmlns="" val="20002"/>
                    </a:ext>
                  </a:extLst>
                </a:gridCol>
                <a:gridCol w="548640">
                  <a:extLst>
                    <a:ext uri="{9D8B030D-6E8A-4147-A177-3AD203B41FA5}">
                      <a16:colId xmlns:a16="http://schemas.microsoft.com/office/drawing/2014/main" xmlns="" val="20003"/>
                    </a:ext>
                  </a:extLst>
                </a:gridCol>
                <a:gridCol w="548640">
                  <a:extLst>
                    <a:ext uri="{9D8B030D-6E8A-4147-A177-3AD203B41FA5}">
                      <a16:colId xmlns:a16="http://schemas.microsoft.com/office/drawing/2014/main" xmlns="" val="20004"/>
                    </a:ext>
                  </a:extLst>
                </a:gridCol>
                <a:gridCol w="548640">
                  <a:extLst>
                    <a:ext uri="{9D8B030D-6E8A-4147-A177-3AD203B41FA5}">
                      <a16:colId xmlns:a16="http://schemas.microsoft.com/office/drawing/2014/main" xmlns="" val="20005"/>
                    </a:ext>
                  </a:extLst>
                </a:gridCol>
                <a:gridCol w="548640">
                  <a:extLst>
                    <a:ext uri="{9D8B030D-6E8A-4147-A177-3AD203B41FA5}">
                      <a16:colId xmlns:a16="http://schemas.microsoft.com/office/drawing/2014/main" xmlns=""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dirty="0">
                <a:latin typeface="Garamond" pitchFamily="18" charset="0"/>
              </a:rPr>
              <a:t>Additional Information</a:t>
            </a:r>
          </a:p>
        </p:txBody>
      </p:sp>
      <p:sp>
        <p:nvSpPr>
          <p:cNvPr id="7" name="Content Placeholder 2"/>
          <p:cNvSpPr>
            <a:spLocks noGrp="1"/>
          </p:cNvSpPr>
          <p:nvPr>
            <p:ph idx="1"/>
          </p:nvPr>
        </p:nvSpPr>
        <p:spPr>
          <a:xfrm>
            <a:off x="152400" y="1143000"/>
            <a:ext cx="8763000" cy="4495799"/>
          </a:xfrm>
        </p:spPr>
        <p:txBody>
          <a:bodyPr>
            <a:normAutofit lnSpcReduction="10000"/>
          </a:bodyPr>
          <a:lstStyle/>
          <a:p>
            <a:pPr algn="ctr" eaLnBrk="1" hangingPunct="1">
              <a:lnSpc>
                <a:spcPct val="80000"/>
              </a:lnSpc>
              <a:buFontTx/>
              <a:buNone/>
            </a:pPr>
            <a:r>
              <a:rPr lang="en-US" sz="1600" b="1" dirty="0">
                <a:latin typeface="Garamond" pitchFamily="18" charset="0"/>
              </a:rPr>
              <a:t>IDOA PROCUREMENT LINKS AND NUMBERS</a:t>
            </a:r>
            <a:endParaRPr lang="en-US" sz="1600" b="1" dirty="0">
              <a:latin typeface="Garamond" pitchFamily="18" charset="0"/>
              <a:hlinkClick r:id="rId3"/>
            </a:endParaRPr>
          </a:p>
          <a:p>
            <a:pPr algn="ctr" eaLnBrk="1" hangingPunct="1">
              <a:lnSpc>
                <a:spcPct val="80000"/>
              </a:lnSpc>
              <a:buFontTx/>
              <a:buNone/>
            </a:pPr>
            <a:r>
              <a:rPr lang="en-US" sz="1600" b="1" dirty="0">
                <a:latin typeface="Garamond" pitchFamily="18" charset="0"/>
                <a:hlinkClick r:id="rId3"/>
              </a:rPr>
              <a:t>http://www.in.gov/idoa/2354.htm</a:t>
            </a:r>
            <a:endParaRPr lang="en-US" sz="1600" b="1" dirty="0">
              <a:latin typeface="Garamond" pitchFamily="18" charset="0"/>
            </a:endParaRPr>
          </a:p>
          <a:p>
            <a:pPr algn="ctr" eaLnBrk="1" hangingPunct="1">
              <a:lnSpc>
                <a:spcPct val="80000"/>
              </a:lnSpc>
              <a:buFontTx/>
              <a:buNone/>
            </a:pPr>
            <a:r>
              <a:rPr lang="en-US" sz="1600" b="1" dirty="0">
                <a:latin typeface="Garamond" pitchFamily="18" charset="0"/>
              </a:rPr>
              <a:t>1-877-77BUYIN (8946) For Vendor Registration Questions</a:t>
            </a:r>
            <a:endParaRPr lang="en-US" sz="1600" b="1" dirty="0">
              <a:latin typeface="Garamond" pitchFamily="18" charset="0"/>
              <a:hlinkClick r:id="rId4"/>
            </a:endParaRPr>
          </a:p>
          <a:p>
            <a:pPr algn="ctr" eaLnBrk="1" hangingPunct="1">
              <a:lnSpc>
                <a:spcPct val="80000"/>
              </a:lnSpc>
              <a:buFontTx/>
              <a:buNone/>
            </a:pPr>
            <a:r>
              <a:rPr lang="en-US" sz="1600" b="1" dirty="0">
                <a:latin typeface="Garamond" pitchFamily="18" charset="0"/>
                <a:hlinkClick r:id="rId4"/>
              </a:rPr>
              <a:t>http://www.in.gov/idoa/2464.htm</a:t>
            </a:r>
            <a:endParaRPr lang="en-US" sz="1600" b="1" dirty="0">
              <a:latin typeface="Garamond" pitchFamily="18" charset="0"/>
            </a:endParaRPr>
          </a:p>
          <a:p>
            <a:pPr algn="ctr" eaLnBrk="1" hangingPunct="1">
              <a:lnSpc>
                <a:spcPct val="80000"/>
              </a:lnSpc>
              <a:buFontTx/>
              <a:buNone/>
            </a:pPr>
            <a:r>
              <a:rPr lang="en-US" sz="1600" b="1" dirty="0">
                <a:latin typeface="Garamond" pitchFamily="18" charset="0"/>
              </a:rPr>
              <a:t>For Inquiries Regarding Substantial Indiana Economic Impact</a:t>
            </a:r>
          </a:p>
          <a:p>
            <a:pPr eaLnBrk="1" hangingPunct="1">
              <a:lnSpc>
                <a:spcPct val="80000"/>
              </a:lnSpc>
              <a:buFontTx/>
              <a:buAutoNum type="alphaUcPeriod"/>
            </a:pPr>
            <a:r>
              <a:rPr lang="en-US" sz="1600" b="1" dirty="0">
                <a:latin typeface="Garamond" pitchFamily="18" charset="0"/>
                <a:hlinkClick r:id="rId5"/>
              </a:rPr>
              <a:t>http://www.in.gov/idoa/2467.htm</a:t>
            </a:r>
            <a:endParaRPr lang="en-US" sz="1600" b="1" dirty="0">
              <a:latin typeface="Garamond" pitchFamily="18" charset="0"/>
            </a:endParaRPr>
          </a:p>
          <a:p>
            <a:pPr eaLnBrk="1" hangingPunct="1">
              <a:lnSpc>
                <a:spcPct val="80000"/>
              </a:lnSpc>
              <a:buFontTx/>
              <a:buNone/>
            </a:pPr>
            <a:r>
              <a:rPr lang="en-US" sz="1600" b="1" dirty="0">
                <a:latin typeface="Garamond" pitchFamily="18" charset="0"/>
              </a:rPr>
              <a:t>	Link to the developing “one stop shop” for vendor registry with IDOA and Secretary of State.</a:t>
            </a:r>
          </a:p>
          <a:p>
            <a:pPr eaLnBrk="1" hangingPunct="1">
              <a:lnSpc>
                <a:spcPct val="80000"/>
              </a:lnSpc>
              <a:buFontTx/>
              <a:buNone/>
            </a:pPr>
            <a:r>
              <a:rPr lang="en-US" sz="1600" b="1" dirty="0">
                <a:latin typeface="Garamond" pitchFamily="18" charset="0"/>
              </a:rPr>
              <a:t>B.	Secretary of State of Indiana:</a:t>
            </a:r>
          </a:p>
          <a:p>
            <a:pPr eaLnBrk="1" hangingPunct="1">
              <a:lnSpc>
                <a:spcPct val="80000"/>
              </a:lnSpc>
              <a:buFontTx/>
              <a:buNone/>
            </a:pPr>
            <a:r>
              <a:rPr lang="en-US" sz="1600" b="1" dirty="0">
                <a:latin typeface="Garamond" pitchFamily="18" charset="0"/>
              </a:rPr>
              <a:t>	Can be reached at (317) 232-6576 for registration assistance.  </a:t>
            </a:r>
            <a:r>
              <a:rPr lang="en-US" sz="1600" b="1" dirty="0">
                <a:latin typeface="Garamond" pitchFamily="18" charset="0"/>
                <a:hlinkClick r:id="rId6"/>
              </a:rPr>
              <a:t>www.in.gov/sos</a:t>
            </a:r>
            <a:endParaRPr lang="en-US" sz="1600" b="1" dirty="0">
              <a:latin typeface="Garamond" pitchFamily="18" charset="0"/>
            </a:endParaRPr>
          </a:p>
          <a:p>
            <a:pPr eaLnBrk="1" hangingPunct="1">
              <a:lnSpc>
                <a:spcPct val="80000"/>
              </a:lnSpc>
              <a:buFontTx/>
              <a:buNone/>
            </a:pPr>
            <a:r>
              <a:rPr lang="en-US" sz="1600" b="1" dirty="0">
                <a:latin typeface="Garamond" pitchFamily="18" charset="0"/>
              </a:rPr>
              <a:t>C.	See Vendor Handbook:</a:t>
            </a:r>
          </a:p>
          <a:p>
            <a:pPr eaLnBrk="1" hangingPunct="1">
              <a:lnSpc>
                <a:spcPct val="80000"/>
              </a:lnSpc>
              <a:buFontTx/>
              <a:buNone/>
            </a:pPr>
            <a:r>
              <a:rPr lang="en-US" sz="1600" b="1" dirty="0">
                <a:latin typeface="Garamond" pitchFamily="18" charset="0"/>
              </a:rPr>
              <a:t>	Online version available at </a:t>
            </a:r>
            <a:r>
              <a:rPr lang="en-US" sz="1600" b="1" dirty="0">
                <a:latin typeface="Garamond" pitchFamily="18" charset="0"/>
                <a:hlinkClick r:id="rId7"/>
              </a:rPr>
              <a:t>http://www.in.gov/idoa/files/vendor_handbook.doc</a:t>
            </a:r>
            <a:endParaRPr lang="en-US" sz="1600" b="1" dirty="0">
              <a:latin typeface="Garamond" pitchFamily="18" charset="0"/>
            </a:endParaRPr>
          </a:p>
          <a:p>
            <a:pPr eaLnBrk="1" hangingPunct="1">
              <a:lnSpc>
                <a:spcPct val="80000"/>
              </a:lnSpc>
              <a:buFontTx/>
              <a:buAutoNum type="alphaUcPeriod" startAt="4"/>
            </a:pPr>
            <a:r>
              <a:rPr lang="en-US" sz="1600" b="1" dirty="0">
                <a:latin typeface="Garamond" pitchFamily="18" charset="0"/>
              </a:rPr>
              <a:t>Minority and Women Owned Business Enterprises:</a:t>
            </a:r>
          </a:p>
          <a:p>
            <a:pPr eaLnBrk="1" hangingPunct="1">
              <a:lnSpc>
                <a:spcPct val="80000"/>
              </a:lnSpc>
              <a:buFontTx/>
              <a:buNone/>
            </a:pPr>
            <a:r>
              <a:rPr lang="en-US" sz="1600" b="1" dirty="0">
                <a:latin typeface="Garamond" pitchFamily="18" charset="0"/>
              </a:rPr>
              <a:t>	</a:t>
            </a:r>
            <a:r>
              <a:rPr lang="en-US" sz="1600" b="1" dirty="0">
                <a:latin typeface="Garamond" pitchFamily="18" charset="0"/>
                <a:hlinkClick r:id="rId8"/>
              </a:rPr>
              <a:t>http://www.in.gov/idoa/files/Certification_List(48).xls</a:t>
            </a:r>
            <a:r>
              <a:rPr lang="en-US" sz="1600" b="1" dirty="0">
                <a:latin typeface="Garamond" pitchFamily="18" charset="0"/>
              </a:rPr>
              <a:t> for table of IDOA certified MBEs and WBEs.  For more WBE’s information </a:t>
            </a:r>
            <a:r>
              <a:rPr lang="en-US" sz="1600" b="1" dirty="0">
                <a:latin typeface="Garamond" pitchFamily="18" charset="0"/>
                <a:hlinkClick r:id="rId9"/>
              </a:rPr>
              <a:t>http://www.in.gov/idoa/2352.htm</a:t>
            </a:r>
            <a:r>
              <a:rPr lang="en-US" sz="1600" b="1" dirty="0">
                <a:latin typeface="Garamond" pitchFamily="18" charset="0"/>
              </a:rPr>
              <a:t> </a:t>
            </a:r>
          </a:p>
          <a:p>
            <a:pPr eaLnBrk="1" hangingPunct="1">
              <a:lnSpc>
                <a:spcPct val="80000"/>
              </a:lnSpc>
              <a:buFontTx/>
              <a:buAutoNum type="alphaUcPeriod" startAt="5"/>
            </a:pPr>
            <a:r>
              <a:rPr lang="en-US" sz="1600" b="1" dirty="0">
                <a:latin typeface="Garamond" pitchFamily="18" charset="0"/>
              </a:rPr>
              <a:t>Veteran Owned Small Business Program:</a:t>
            </a:r>
          </a:p>
          <a:p>
            <a:pPr>
              <a:lnSpc>
                <a:spcPct val="80000"/>
              </a:lnSpc>
              <a:buNone/>
            </a:pPr>
            <a:r>
              <a:rPr lang="en-US" sz="1600" b="1" dirty="0">
                <a:latin typeface="Garamond" pitchFamily="18" charset="0"/>
              </a:rPr>
              <a:t>	</a:t>
            </a:r>
            <a:r>
              <a:rPr lang="en-US" sz="1600" b="1" dirty="0">
                <a:latin typeface="Garamond" pitchFamily="18" charset="0"/>
                <a:hlinkClick r:id="rId10"/>
              </a:rPr>
              <a:t>https://www.vip.vetbiz.gov/</a:t>
            </a:r>
            <a:r>
              <a:rPr lang="en-US" sz="1600" b="1" dirty="0">
                <a:latin typeface="Garamond" pitchFamily="18" charset="0"/>
              </a:rPr>
              <a:t> for a search of certified IVOSB’s. For more IVOSB’s information </a:t>
            </a:r>
            <a:r>
              <a:rPr lang="en-US" sz="1600" b="1" dirty="0">
                <a:latin typeface="Garamond" pitchFamily="18" charset="0"/>
                <a:hlinkClick r:id="rId11"/>
              </a:rPr>
              <a:t>http://www.in.gov/idoa/2862.htm</a:t>
            </a:r>
            <a:endParaRPr lang="en-US" sz="1600" b="1" dirty="0">
              <a:latin typeface="Garamond" pitchFamily="18" charset="0"/>
            </a:endParaRPr>
          </a:p>
          <a:p>
            <a:pPr eaLnBrk="1" hangingPunct="1">
              <a:lnSpc>
                <a:spcPct val="80000"/>
              </a:lnSpc>
              <a:buFontTx/>
              <a:buNone/>
            </a:pPr>
            <a:r>
              <a:rPr lang="en-US" sz="1600" b="1" dirty="0">
                <a:latin typeface="Garamond" pitchFamily="18" charset="0"/>
              </a:rPr>
              <a:t>F.	RFP posting and updates:</a:t>
            </a:r>
          </a:p>
          <a:p>
            <a:pPr eaLnBrk="1" hangingPunct="1">
              <a:lnSpc>
                <a:spcPct val="80000"/>
              </a:lnSpc>
              <a:buFontTx/>
              <a:buNone/>
            </a:pPr>
            <a:r>
              <a:rPr lang="en-US" sz="1600" b="1" dirty="0">
                <a:latin typeface="Garamond" pitchFamily="18" charset="0"/>
              </a:rPr>
              <a:t>	Go to </a:t>
            </a:r>
            <a:r>
              <a:rPr lang="en-US" sz="1600" b="1" dirty="0">
                <a:latin typeface="Garamond" pitchFamily="18" charset="0"/>
                <a:hlinkClick r:id="rId12"/>
              </a:rPr>
              <a:t>http://www.in.gov/idoa/2354.htm</a:t>
            </a:r>
            <a:r>
              <a:rPr lang="en-US" sz="1600" b="1" dirty="0">
                <a:latin typeface="Garamond" pitchFamily="18" charset="0"/>
              </a:rPr>
              <a:t> (select “State of Indiana Opportunities” link) </a:t>
            </a:r>
          </a:p>
          <a:p>
            <a:pPr eaLnBrk="1" hangingPunct="1">
              <a:lnSpc>
                <a:spcPct val="80000"/>
              </a:lnSpc>
              <a:spcBef>
                <a:spcPts val="0"/>
              </a:spcBef>
              <a:buFontTx/>
              <a:buNone/>
            </a:pPr>
            <a:r>
              <a:rPr lang="en-US" sz="1600" b="1" dirty="0">
                <a:latin typeface="Garamond" pitchFamily="18" charset="0"/>
              </a:rPr>
              <a:t>	Drag through table until you find desired RFP/RFI number on left-hand side and click the link.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effectLst/>
                <a:uLnTx/>
                <a:uFillTx/>
                <a:latin typeface="Garamond" pitchFamily="18" charset="0"/>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8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effectLst/>
                <a:uLnTx/>
                <a:uFillTx/>
                <a:latin typeface="Garamond" pitchFamily="18" charset="0"/>
              </a:rPr>
              <a:t>Patrick O’Connor</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dirty="0">
                <a:latin typeface="Garamond" pitchFamily="18" charset="0"/>
              </a:rPr>
              <a:t>poconnor1</a:t>
            </a:r>
            <a:r>
              <a:rPr kumimoji="0" lang="en-US" sz="2400" b="1" i="0" u="none" strike="noStrike" kern="1200" cap="none" spc="0" normalizeH="0" baseline="0" noProof="0" dirty="0">
                <a:ln>
                  <a:noFill/>
                </a:ln>
                <a:effectLst/>
                <a:uLnTx/>
                <a:uFillTx/>
                <a:latin typeface="Garamond" pitchFamily="18" charset="0"/>
              </a:rPr>
              <a:t>@idoa.in.gov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381000" y="1212228"/>
            <a:ext cx="8229600" cy="4525963"/>
          </a:xfrm>
        </p:spPr>
        <p:txBody>
          <a:bodyPr>
            <a:normAutofit/>
          </a:bodyPr>
          <a:lstStyle/>
          <a:p>
            <a:r>
              <a:rPr lang="en-US" sz="2200" dirty="0">
                <a:latin typeface="Garamond" pitchFamily="18" charset="0"/>
              </a:rPr>
              <a:t>The purpose of this RFP is to select a vendor that can satisfy the State, K12, and local entities’ need for Maintenance, Repair, and Operations products (MRO). It is the intent of the State to contract with a vendor or vendors that provide the State, K12, and local entities, who elect to purchase through the resulting contract, products and services as specified within this RFP at a competitive price.</a:t>
            </a:r>
          </a:p>
          <a:p>
            <a:r>
              <a:rPr lang="en-US" sz="2200" dirty="0">
                <a:latin typeface="Garamond" pitchFamily="18" charset="0"/>
              </a:rPr>
              <a:t>The table, below, represents the approximate spend by product category in CY 2015 and 2016 for State and certain K12 and local entities who made purchases through the State’s current MRO contracts*</a:t>
            </a:r>
          </a:p>
          <a:p>
            <a:endParaRPr lang="en-US" sz="2200" dirty="0">
              <a:latin typeface="Garamond"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graphicFrame>
        <p:nvGraphicFramePr>
          <p:cNvPr id="2" name="Table 1"/>
          <p:cNvGraphicFramePr>
            <a:graphicFrameLocks noGrp="1"/>
          </p:cNvGraphicFramePr>
          <p:nvPr>
            <p:extLst>
              <p:ext uri="{D42A27DB-BD31-4B8C-83A1-F6EECF244321}">
                <p14:modId xmlns:p14="http://schemas.microsoft.com/office/powerpoint/2010/main" val="2012923472"/>
              </p:ext>
            </p:extLst>
          </p:nvPr>
        </p:nvGraphicFramePr>
        <p:xfrm>
          <a:off x="761996" y="4737100"/>
          <a:ext cx="6417369" cy="1193800"/>
        </p:xfrm>
        <a:graphic>
          <a:graphicData uri="http://schemas.openxmlformats.org/drawingml/2006/table">
            <a:tbl>
              <a:tblPr firstRow="1" bandRow="1">
                <a:tableStyleId>{2D5ABB26-0587-4C30-8999-92F81FD0307C}</a:tableStyleId>
              </a:tblPr>
              <a:tblGrid>
                <a:gridCol w="916767">
                  <a:extLst>
                    <a:ext uri="{9D8B030D-6E8A-4147-A177-3AD203B41FA5}">
                      <a16:colId xmlns:a16="http://schemas.microsoft.com/office/drawing/2014/main" xmlns="" val="20000"/>
                    </a:ext>
                  </a:extLst>
                </a:gridCol>
                <a:gridCol w="916767">
                  <a:extLst>
                    <a:ext uri="{9D8B030D-6E8A-4147-A177-3AD203B41FA5}">
                      <a16:colId xmlns:a16="http://schemas.microsoft.com/office/drawing/2014/main" xmlns="" val="20001"/>
                    </a:ext>
                  </a:extLst>
                </a:gridCol>
                <a:gridCol w="916767">
                  <a:extLst>
                    <a:ext uri="{9D8B030D-6E8A-4147-A177-3AD203B41FA5}">
                      <a16:colId xmlns:a16="http://schemas.microsoft.com/office/drawing/2014/main" xmlns="" val="20002"/>
                    </a:ext>
                  </a:extLst>
                </a:gridCol>
                <a:gridCol w="916767">
                  <a:extLst>
                    <a:ext uri="{9D8B030D-6E8A-4147-A177-3AD203B41FA5}">
                      <a16:colId xmlns:a16="http://schemas.microsoft.com/office/drawing/2014/main" xmlns="" val="20003"/>
                    </a:ext>
                  </a:extLst>
                </a:gridCol>
                <a:gridCol w="916767">
                  <a:extLst>
                    <a:ext uri="{9D8B030D-6E8A-4147-A177-3AD203B41FA5}">
                      <a16:colId xmlns:a16="http://schemas.microsoft.com/office/drawing/2014/main" xmlns="" val="20004"/>
                    </a:ext>
                  </a:extLst>
                </a:gridCol>
                <a:gridCol w="916767">
                  <a:extLst>
                    <a:ext uri="{9D8B030D-6E8A-4147-A177-3AD203B41FA5}">
                      <a16:colId xmlns:a16="http://schemas.microsoft.com/office/drawing/2014/main" xmlns="" val="20005"/>
                    </a:ext>
                  </a:extLst>
                </a:gridCol>
                <a:gridCol w="916767">
                  <a:extLst>
                    <a:ext uri="{9D8B030D-6E8A-4147-A177-3AD203B41FA5}">
                      <a16:colId xmlns:a16="http://schemas.microsoft.com/office/drawing/2014/main" xmlns="" val="20006"/>
                    </a:ext>
                  </a:extLst>
                </a:gridCol>
              </a:tblGrid>
              <a:tr h="370840">
                <a:tc>
                  <a:txBody>
                    <a:bodyPr/>
                    <a:lstStyle/>
                    <a:p>
                      <a:pPr algn="ctr"/>
                      <a:r>
                        <a:rPr lang="en-US" sz="1200" dirty="0">
                          <a:latin typeface="Garamond" panose="02020404030301010803" pitchFamily="18" charset="0"/>
                        </a:rPr>
                        <a:t>Commercial</a:t>
                      </a:r>
                      <a:r>
                        <a:rPr lang="en-US" sz="1200" baseline="0" dirty="0">
                          <a:latin typeface="Garamond" panose="02020404030301010803" pitchFamily="18" charset="0"/>
                        </a:rPr>
                        <a:t> Cleaning and Janitorial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General Industrial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Lighting</a:t>
                      </a:r>
                      <a:r>
                        <a:rPr lang="en-US" sz="1200" baseline="0" dirty="0">
                          <a:latin typeface="Garamond" panose="02020404030301010803" pitchFamily="18" charset="0"/>
                        </a:rPr>
                        <a:t> and Electrical</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Paper Products and Dispensers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Plumbing</a:t>
                      </a:r>
                      <a:r>
                        <a:rPr lang="en-US" sz="1200" baseline="0" dirty="0">
                          <a:latin typeface="Garamond" panose="02020404030301010803" pitchFamily="18" charset="0"/>
                        </a:rPr>
                        <a:t> Supplies</a:t>
                      </a:r>
                      <a:endParaRPr lang="en-US" sz="1200" dirty="0">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dirty="0">
                          <a:latin typeface="Garamond" panose="02020404030301010803" pitchFamily="18" charset="0"/>
                        </a:rPr>
                        <a:t>Safety Supplies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200" b="1" dirty="0">
                          <a:latin typeface="Garamond" panose="02020404030301010803" pitchFamily="18" charset="0"/>
                        </a:rPr>
                        <a:t>Total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10000"/>
                  </a:ext>
                </a:extLst>
              </a:tr>
              <a:tr h="370840">
                <a:tc>
                  <a:txBody>
                    <a:bodyPr/>
                    <a:lstStyle/>
                    <a:p>
                      <a:pPr algn="ctr"/>
                      <a:r>
                        <a:rPr lang="en-US" sz="1200" b="0" dirty="0">
                          <a:latin typeface="Garamond" panose="02020404030301010803" pitchFamily="18" charset="0"/>
                        </a:rPr>
                        <a:t>$2,005,695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$5,851,903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$1,968,812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$1,598,856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$2,987,219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latin typeface="Garamond" panose="02020404030301010803" pitchFamily="18" charset="0"/>
                        </a:rPr>
                        <a:t>$892,367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1" dirty="0">
                          <a:latin typeface="Garamond" panose="02020404030301010803" pitchFamily="18" charset="0"/>
                        </a:rPr>
                        <a:t>$15,304,845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10001"/>
                  </a:ext>
                </a:extLst>
              </a:tr>
            </a:tbl>
          </a:graphicData>
        </a:graphic>
      </p:graphicFrame>
      <p:sp>
        <p:nvSpPr>
          <p:cNvPr id="7" name="Rectangle 3"/>
          <p:cNvSpPr txBox="1">
            <a:spLocks noChangeArrowheads="1"/>
          </p:cNvSpPr>
          <p:nvPr/>
        </p:nvSpPr>
        <p:spPr bwMode="auto">
          <a:xfrm>
            <a:off x="152400" y="5930900"/>
            <a:ext cx="8229600" cy="230832"/>
          </a:xfrm>
          <a:prstGeom prst="rect">
            <a:avLst/>
          </a:prstGeom>
          <a:noFill/>
          <a:ln w="9525">
            <a:noFill/>
            <a:miter lim="800000"/>
            <a:headEnd/>
            <a:tailEnd/>
          </a:ln>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nSpc>
                <a:spcPct val="90000"/>
              </a:lnSpc>
              <a:buNone/>
            </a:pPr>
            <a:r>
              <a:rPr lang="en-US" sz="1000" dirty="0">
                <a:latin typeface="Garamond" panose="02020404030301010803" pitchFamily="18" charset="0"/>
              </a:rPr>
              <a:t>*These figures are only an estimate and are not to be construed as an amount to be offered under this RFP.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fontScale="90000"/>
          </a:bodyPr>
          <a:lstStyle/>
          <a:p>
            <a:r>
              <a:rPr lang="en-US" b="1" dirty="0">
                <a:latin typeface="Garamond" pitchFamily="18" charset="0"/>
              </a:rPr>
              <a:t>Contract Term and Award Strategy</a:t>
            </a:r>
            <a:endParaRPr lang="en-US" dirty="0">
              <a:latin typeface="Garamond" pitchFamily="18" charset="0"/>
            </a:endParaRPr>
          </a:p>
        </p:txBody>
      </p:sp>
      <p:sp>
        <p:nvSpPr>
          <p:cNvPr id="8" name="Rectangle 3"/>
          <p:cNvSpPr>
            <a:spLocks noGrp="1" noChangeArrowheads="1"/>
          </p:cNvSpPr>
          <p:nvPr>
            <p:ph idx="1"/>
          </p:nvPr>
        </p:nvSpPr>
        <p:spPr>
          <a:xfrm>
            <a:off x="457200" y="1374916"/>
            <a:ext cx="8229600" cy="4525963"/>
          </a:xfrm>
        </p:spPr>
        <p:txBody>
          <a:bodyPr>
            <a:normAutofit fontScale="92500" lnSpcReduction="10000"/>
          </a:bodyPr>
          <a:lstStyle/>
          <a:p>
            <a:pPr>
              <a:lnSpc>
                <a:spcPct val="80000"/>
              </a:lnSpc>
            </a:pPr>
            <a:r>
              <a:rPr lang="en-US" sz="2400" b="1" dirty="0">
                <a:latin typeface="Garamond" pitchFamily="18" charset="0"/>
              </a:rPr>
              <a:t>Contract Term: </a:t>
            </a:r>
            <a:r>
              <a:rPr lang="en-US" sz="2400" dirty="0">
                <a:latin typeface="Garamond" pitchFamily="18" charset="0"/>
              </a:rPr>
              <a:t>The term of the contract shall be for a period of two (2) years from the date of contract execution. There may be two (2) one-year renewals for a total of four (4) years at the State’s option.</a:t>
            </a:r>
          </a:p>
          <a:p>
            <a:pPr>
              <a:lnSpc>
                <a:spcPct val="80000"/>
              </a:lnSpc>
            </a:pPr>
            <a:r>
              <a:rPr lang="en-US" sz="2400" b="1" dirty="0">
                <a:latin typeface="Garamond" pitchFamily="18" charset="0"/>
              </a:rPr>
              <a:t>Category Response Requirement: </a:t>
            </a:r>
            <a:r>
              <a:rPr lang="en-US" sz="2400" dirty="0">
                <a:latin typeface="Garamond" pitchFamily="18" charset="0"/>
              </a:rPr>
              <a:t>There are six product categories included in the Cost Proposal. A Respondent may respond to one, multiple, or all product categories.</a:t>
            </a:r>
          </a:p>
          <a:p>
            <a:pPr>
              <a:lnSpc>
                <a:spcPct val="80000"/>
              </a:lnSpc>
            </a:pPr>
            <a:r>
              <a:rPr lang="en-US" sz="2400" b="1" dirty="0">
                <a:latin typeface="Garamond" pitchFamily="18" charset="0"/>
              </a:rPr>
              <a:t>Award in Best Interest of State: </a:t>
            </a:r>
            <a:r>
              <a:rPr lang="en-US" sz="2400" dirty="0">
                <a:latin typeface="Garamond" pitchFamily="18" charset="0"/>
              </a:rPr>
              <a:t>The State may award all or part of this RFP based on the best interests of the State. The State also reserves the right to award to multiple vendors.</a:t>
            </a:r>
          </a:p>
          <a:p>
            <a:pPr>
              <a:lnSpc>
                <a:spcPct val="80000"/>
              </a:lnSpc>
            </a:pPr>
            <a:r>
              <a:rPr lang="en-US" sz="2400" b="1" dirty="0">
                <a:latin typeface="Garamond" pitchFamily="18" charset="0"/>
              </a:rPr>
              <a:t>Resulting Contracts: </a:t>
            </a:r>
            <a:r>
              <a:rPr lang="en-US" sz="2400" dirty="0">
                <a:latin typeface="Garamond" pitchFamily="18" charset="0"/>
              </a:rPr>
              <a:t>Categories will be evaluated and awarded separately. Respondents must indicate which product categories are included in their Response in the Transmittal Letter.</a:t>
            </a:r>
          </a:p>
          <a:p>
            <a:pPr>
              <a:lnSpc>
                <a:spcPct val="80000"/>
              </a:lnSpc>
            </a:pPr>
            <a:r>
              <a:rPr lang="en-US" sz="2400" b="1" u="sng" dirty="0">
                <a:latin typeface="Garamond" pitchFamily="18" charset="0"/>
              </a:rPr>
              <a:t>Separate Preference Forms by Category: </a:t>
            </a:r>
            <a:r>
              <a:rPr lang="en-US" sz="2400" u="sng" dirty="0">
                <a:latin typeface="Garamond" pitchFamily="18" charset="0"/>
              </a:rPr>
              <a:t>Respondents must submit an individual and separate Attachment A, A1, and C for each responding product category. These forms must be aligned with the Respondent’s two year total amount for the corresponding product category as stated in Section 1.4.1 Current Purchasing Profile.</a:t>
            </a:r>
          </a:p>
          <a:p>
            <a:pPr>
              <a:lnSpc>
                <a:spcPct val="80000"/>
              </a:lnSpc>
            </a:pPr>
            <a:endParaRPr lang="en-US" sz="2400" dirty="0">
              <a:latin typeface="Garamond"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66186931"/>
              </p:ext>
            </p:extLst>
          </p:nvPr>
        </p:nvGraphicFramePr>
        <p:xfrm>
          <a:off x="1249742" y="664597"/>
          <a:ext cx="6207919" cy="5547360"/>
        </p:xfrm>
        <a:graphic>
          <a:graphicData uri="http://schemas.openxmlformats.org/drawingml/2006/table">
            <a:tbl>
              <a:tblPr/>
              <a:tblGrid>
                <a:gridCol w="2925571">
                  <a:extLst>
                    <a:ext uri="{9D8B030D-6E8A-4147-A177-3AD203B41FA5}">
                      <a16:colId xmlns:a16="http://schemas.microsoft.com/office/drawing/2014/main" xmlns="" val="20000"/>
                    </a:ext>
                  </a:extLst>
                </a:gridCol>
                <a:gridCol w="3282348">
                  <a:extLst>
                    <a:ext uri="{9D8B030D-6E8A-4147-A177-3AD203B41FA5}">
                      <a16:colId xmlns:a16="http://schemas.microsoft.com/office/drawing/2014/main" xmlns="" val="20001"/>
                    </a:ext>
                  </a:extLst>
                </a:gridCol>
              </a:tblGrid>
              <a:tr h="172162">
                <a:tc>
                  <a:txBody>
                    <a:bodyPr/>
                    <a:lstStyle/>
                    <a:p>
                      <a:pPr marL="0" marR="0" algn="ctr">
                        <a:spcBef>
                          <a:spcPts val="0"/>
                        </a:spcBef>
                        <a:spcAft>
                          <a:spcPts val="0"/>
                        </a:spcAft>
                      </a:pPr>
                      <a:r>
                        <a:rPr lang="en-US" sz="1400" b="1" dirty="0">
                          <a:solidFill>
                            <a:schemeClr val="tx1"/>
                          </a:solidFill>
                          <a:latin typeface="Garamond" panose="02020404030301010803" pitchFamily="18" charset="0"/>
                          <a:ea typeface="Times New Roman"/>
                          <a:cs typeface="Times New Roman"/>
                        </a:rPr>
                        <a:t>Activity</a:t>
                      </a:r>
                      <a:endParaRPr lang="en-US" sz="14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400" b="1" dirty="0">
                          <a:solidFill>
                            <a:schemeClr val="tx1"/>
                          </a:solidFill>
                          <a:latin typeface="Garamond" panose="02020404030301010803" pitchFamily="18" charset="0"/>
                          <a:ea typeface="Times New Roman"/>
                          <a:cs typeface="Times New Roman"/>
                        </a:rPr>
                        <a:t>Date</a:t>
                      </a:r>
                      <a:endParaRPr lang="en-US" sz="14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172162">
                <a:tc>
                  <a:txBody>
                    <a:bodyPr/>
                    <a:lstStyle/>
                    <a:p>
                      <a:pPr marL="0" marR="0" algn="ctr">
                        <a:spcBef>
                          <a:spcPts val="0"/>
                        </a:spcBef>
                        <a:spcAft>
                          <a:spcPts val="0"/>
                        </a:spcAft>
                      </a:pPr>
                      <a:r>
                        <a:rPr lang="en-US" sz="1400" spc="-10" dirty="0">
                          <a:solidFill>
                            <a:schemeClr val="tx1"/>
                          </a:solidFill>
                          <a:latin typeface="Garamond" panose="02020404030301010803" pitchFamily="18" charset="0"/>
                          <a:ea typeface="Times New Roman"/>
                          <a:cs typeface="Times New Roman"/>
                        </a:rPr>
                        <a:t>Issue of RFP</a:t>
                      </a:r>
                      <a:endParaRPr lang="en-US" sz="14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April 16, 2018</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72162">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Pre-Proposal Conference</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April 24, 2018, 10:00</a:t>
                      </a:r>
                      <a:r>
                        <a:rPr lang="en-US" sz="1400" baseline="0" dirty="0">
                          <a:solidFill>
                            <a:schemeClr val="tx1"/>
                          </a:solidFill>
                          <a:latin typeface="Garamond" panose="02020404030301010803" pitchFamily="18" charset="0"/>
                          <a:ea typeface="Times New Roman"/>
                          <a:cs typeface="Times New Roman"/>
                        </a:rPr>
                        <a:t> AM EST</a:t>
                      </a:r>
                      <a:endParaRPr lang="en-US" sz="14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13188">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Deadline to Submit Questions regarding the Cost Proposal, including Market Basket Unit of Measures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May 1, 2018, 3:00 PM EST</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413188">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Response to Questions regarding the Cost Proposal, including Market Basket Unit of Measures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Garamond" panose="02020404030301010803" pitchFamily="18" charset="0"/>
                          <a:ea typeface="Times New Roman"/>
                          <a:cs typeface="Times New Roman"/>
                        </a:rPr>
                        <a:t>May </a:t>
                      </a:r>
                      <a:r>
                        <a:rPr lang="en-US" sz="1400" dirty="0">
                          <a:solidFill>
                            <a:schemeClr val="tx1"/>
                          </a:solidFill>
                          <a:latin typeface="Garamond" panose="02020404030301010803" pitchFamily="18" charset="0"/>
                          <a:ea typeface="Times New Roman"/>
                          <a:cs typeface="Times New Roman"/>
                        </a:rPr>
                        <a:t>8, 2018</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72162">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Deadline to Submit all other Questions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May 15, 2018, 3:00 PM EST</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72162">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Response to all other Questions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May 22, 2018</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172162">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Submission of Proposals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fr-FR" sz="1400" dirty="0">
                          <a:solidFill>
                            <a:schemeClr val="tx1"/>
                          </a:solidFill>
                          <a:latin typeface="Garamond" panose="02020404030301010803" pitchFamily="18" charset="0"/>
                          <a:ea typeface="Times New Roman"/>
                          <a:cs typeface="Times New Roman"/>
                        </a:rPr>
                        <a:t>June 12, 2018, 3:00 PM EST</a:t>
                      </a:r>
                      <a:endParaRPr lang="en-US" sz="14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292675">
                <a:tc gridSpan="2">
                  <a:txBody>
                    <a:bodyPr/>
                    <a:lstStyle/>
                    <a:p>
                      <a:pPr marL="0" marR="0" algn="ctr">
                        <a:spcBef>
                          <a:spcPts val="0"/>
                        </a:spcBef>
                        <a:spcAft>
                          <a:spcPts val="0"/>
                        </a:spcAft>
                      </a:pPr>
                      <a:r>
                        <a:rPr lang="en-US" sz="1400" b="1" i="1" dirty="0">
                          <a:solidFill>
                            <a:schemeClr val="tx1"/>
                          </a:solidFill>
                          <a:latin typeface="Garamond" panose="02020404030301010803" pitchFamily="18" charset="0"/>
                          <a:ea typeface="Times New Roman"/>
                          <a:cs typeface="Times New Roman"/>
                        </a:rPr>
                        <a:t>The dates for the following activities are target dates only.  These activities may be completed earlier or later than the date shown.</a:t>
                      </a:r>
                      <a:endParaRPr lang="en-US" sz="1400" dirty="0">
                        <a:solidFill>
                          <a:schemeClr val="tx1"/>
                        </a:solidFill>
                        <a:latin typeface="Garamond" panose="02020404030301010803" pitchFamily="18" charset="0"/>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extLst>
                  <a:ext uri="{0D108BD9-81ED-4DB2-BD59-A6C34878D82A}">
                    <a16:rowId xmlns:a16="http://schemas.microsoft.com/office/drawing/2014/main" xmlns="" val="10006"/>
                  </a:ext>
                </a:extLst>
              </a:tr>
              <a:tr h="172162">
                <a:tc>
                  <a:txBody>
                    <a:bodyPr/>
                    <a:lstStyle/>
                    <a:p>
                      <a:pPr marL="0" marR="0">
                        <a:spcBef>
                          <a:spcPts val="0"/>
                        </a:spcBef>
                        <a:spcAft>
                          <a:spcPts val="0"/>
                        </a:spcAft>
                      </a:pPr>
                      <a:r>
                        <a:rPr lang="en-US" sz="1400" dirty="0">
                          <a:solidFill>
                            <a:schemeClr val="tx1"/>
                          </a:solidFill>
                          <a:latin typeface="Garamond" panose="02020404030301010803" pitchFamily="18" charset="0"/>
                          <a:ea typeface="Times New Roman"/>
                          <a:cs typeface="Times New Roman"/>
                        </a:rPr>
                        <a:t>Proposal Evaluation</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TBD</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292675">
                <a:tc>
                  <a:txBody>
                    <a:bodyPr/>
                    <a:lstStyle/>
                    <a:p>
                      <a:pPr marL="0" marR="0">
                        <a:spcBef>
                          <a:spcPts val="0"/>
                        </a:spcBef>
                        <a:spcAft>
                          <a:spcPts val="0"/>
                        </a:spcAft>
                      </a:pPr>
                      <a:r>
                        <a:rPr lang="en-US" sz="1400" dirty="0">
                          <a:solidFill>
                            <a:schemeClr val="tx1"/>
                          </a:solidFill>
                          <a:latin typeface="Garamond" panose="02020404030301010803" pitchFamily="18" charset="0"/>
                          <a:ea typeface="Times New Roman"/>
                          <a:cs typeface="Times New Roman"/>
                        </a:rPr>
                        <a:t>Proposal Discussions/Clarifications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TBD</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r h="172162">
                <a:tc>
                  <a:txBody>
                    <a:bodyPr/>
                    <a:lstStyle/>
                    <a:p>
                      <a:pPr marL="0" marR="0">
                        <a:spcBef>
                          <a:spcPts val="0"/>
                        </a:spcBef>
                        <a:spcAft>
                          <a:spcPts val="0"/>
                        </a:spcAft>
                      </a:pPr>
                      <a:r>
                        <a:rPr lang="en-US" sz="1400" dirty="0">
                          <a:solidFill>
                            <a:schemeClr val="tx1"/>
                          </a:solidFill>
                          <a:latin typeface="Garamond" panose="02020404030301010803" pitchFamily="18" charset="0"/>
                          <a:ea typeface="Times New Roman"/>
                          <a:cs typeface="Times New Roman"/>
                        </a:rPr>
                        <a:t>Oral Presentations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TBD</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9"/>
                  </a:ext>
                </a:extLst>
              </a:tr>
              <a:tr h="172162">
                <a:tc>
                  <a:txBody>
                    <a:bodyPr/>
                    <a:lstStyle/>
                    <a:p>
                      <a:pPr marL="0" marR="0">
                        <a:spcBef>
                          <a:spcPts val="0"/>
                        </a:spcBef>
                        <a:spcAft>
                          <a:spcPts val="0"/>
                        </a:spcAft>
                      </a:pPr>
                      <a:r>
                        <a:rPr lang="en-US" sz="1400" dirty="0">
                          <a:solidFill>
                            <a:schemeClr val="tx1"/>
                          </a:solidFill>
                          <a:latin typeface="Garamond" panose="02020404030301010803" pitchFamily="18" charset="0"/>
                          <a:ea typeface="Times New Roman"/>
                          <a:cs typeface="Times New Roman"/>
                        </a:rPr>
                        <a:t>Best and Final Offers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TBD</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10"/>
                  </a:ext>
                </a:extLst>
              </a:tr>
              <a:tr h="172162">
                <a:tc>
                  <a:txBody>
                    <a:bodyPr/>
                    <a:lstStyle/>
                    <a:p>
                      <a:pPr marL="0" marR="0">
                        <a:spcBef>
                          <a:spcPts val="0"/>
                        </a:spcBef>
                        <a:spcAft>
                          <a:spcPts val="0"/>
                        </a:spcAft>
                      </a:pPr>
                      <a:r>
                        <a:rPr lang="en-US" sz="1400" dirty="0">
                          <a:solidFill>
                            <a:schemeClr val="tx1"/>
                          </a:solidFill>
                          <a:latin typeface="Garamond" panose="02020404030301010803" pitchFamily="18" charset="0"/>
                          <a:ea typeface="Times New Roman"/>
                          <a:cs typeface="Times New Roman"/>
                        </a:rPr>
                        <a:t>RFP Award Recommendation</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chemeClr val="tx1"/>
                          </a:solidFill>
                          <a:latin typeface="Garamond" panose="02020404030301010803" pitchFamily="18" charset="0"/>
                          <a:ea typeface="Times New Roman"/>
                          <a:cs typeface="Times New Roman"/>
                        </a:rPr>
                        <a:t>Tentative:  July 31, 2018</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381000" y="-267256"/>
            <a:ext cx="8229600" cy="1143000"/>
          </a:xfrm>
        </p:spPr>
        <p:txBody>
          <a:bodyPr/>
          <a:lstStyle/>
          <a:p>
            <a:pPr eaLnBrk="1" hangingPunct="1"/>
            <a:r>
              <a:rPr lang="en-US" b="1" dirty="0">
                <a:latin typeface="Garamond" pitchFamily="18" charset="0"/>
              </a:rPr>
              <a:t>Key Dates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E)</a:t>
            </a:r>
            <a:endParaRPr lang="en-US" dirty="0">
              <a:latin typeface="Garamond" pitchFamily="18" charset="0"/>
            </a:endParaRPr>
          </a:p>
        </p:txBody>
      </p:sp>
      <p:sp>
        <p:nvSpPr>
          <p:cNvPr id="7" name="Rectangle 3"/>
          <p:cNvSpPr>
            <a:spLocks noGrp="1" noChangeArrowheads="1"/>
          </p:cNvSpPr>
          <p:nvPr>
            <p:ph idx="1"/>
          </p:nvPr>
        </p:nvSpPr>
        <p:spPr/>
        <p:txBody>
          <a:bodyPr/>
          <a:lstStyle/>
          <a:p>
            <a:pPr eaLnBrk="1" hangingPunct="1">
              <a:lnSpc>
                <a:spcPct val="80000"/>
              </a:lnSpc>
            </a:pPr>
            <a:r>
              <a:rPr lang="en-US" sz="2400" b="1" dirty="0">
                <a:latin typeface="Garamond" pitchFamily="18" charset="0"/>
              </a:rPr>
              <a:t>Company Financial Information (Section 2.3.3)</a:t>
            </a:r>
          </a:p>
          <a:p>
            <a:pPr lvl="1" eaLnBrk="1" hangingPunct="1">
              <a:lnSpc>
                <a:spcPct val="80000"/>
              </a:lnSpc>
            </a:pPr>
            <a:r>
              <a:rPr lang="en-US" sz="2000" dirty="0">
                <a:latin typeface="Garamond" pitchFamily="18" charset="0"/>
              </a:rPr>
              <a:t>Confidential information must be kept separate from the proposal in both hard and soft copy</a:t>
            </a:r>
          </a:p>
          <a:p>
            <a:pPr lvl="1" eaLnBrk="1" hangingPunct="1">
              <a:lnSpc>
                <a:spcPct val="80000"/>
              </a:lnSpc>
            </a:pPr>
            <a:endParaRPr lang="en-US" sz="2000" dirty="0">
              <a:latin typeface="Garamond" pitchFamily="18" charset="0"/>
            </a:endParaRPr>
          </a:p>
          <a:p>
            <a:pPr lvl="1" eaLnBrk="1" hangingPunct="1">
              <a:lnSpc>
                <a:spcPct val="80000"/>
              </a:lnSpc>
              <a:buFontTx/>
              <a:buNone/>
            </a:pPr>
            <a:endParaRPr lang="en-US" sz="2000" dirty="0">
              <a:latin typeface="Garamond" pitchFamily="18" charset="0"/>
            </a:endParaRPr>
          </a:p>
          <a:p>
            <a:pPr eaLnBrk="1" hangingPunct="1">
              <a:lnSpc>
                <a:spcPct val="80000"/>
              </a:lnSpc>
            </a:pPr>
            <a:r>
              <a:rPr lang="en-US" sz="2400" b="1" dirty="0">
                <a:latin typeface="Garamond" pitchFamily="18" charset="0"/>
              </a:rPr>
              <a:t>Contract Terms (Section 2.3.5)</a:t>
            </a:r>
          </a:p>
          <a:p>
            <a:pPr lvl="1" eaLnBrk="1" hangingPunct="1">
              <a:lnSpc>
                <a:spcPct val="80000"/>
              </a:lnSpc>
            </a:pPr>
            <a:r>
              <a:rPr lang="en-US" sz="2000" dirty="0">
                <a:latin typeface="Garamond" pitchFamily="18" charset="0"/>
              </a:rPr>
              <a:t>Respondent should review sample State contract and note exceptions to State mandatory and non-mandatory clauses in Transmittal Letter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F)</a:t>
            </a:r>
          </a:p>
        </p:txBody>
      </p:sp>
      <p:sp>
        <p:nvSpPr>
          <p:cNvPr id="7" name="Rectangle 3"/>
          <p:cNvSpPr>
            <a:spLocks noGrp="1" noChangeArrowheads="1"/>
          </p:cNvSpPr>
          <p:nvPr>
            <p:ph idx="1"/>
          </p:nvPr>
        </p:nvSpPr>
        <p:spPr/>
        <p:txBody>
          <a:bodyPr/>
          <a:lstStyle/>
          <a:p>
            <a:pPr eaLnBrk="1" hangingPunct="1"/>
            <a:r>
              <a:rPr lang="en-US" sz="2400" dirty="0">
                <a:latin typeface="Garamond" pitchFamily="18" charset="0"/>
              </a:rPr>
              <a:t>Please use the Template we have provided for you.  </a:t>
            </a:r>
          </a:p>
          <a:p>
            <a:pPr eaLnBrk="1" hangingPunct="1"/>
            <a:endParaRPr lang="en-US" sz="2400" dirty="0">
              <a:latin typeface="Garamond" pitchFamily="18" charset="0"/>
            </a:endParaRPr>
          </a:p>
          <a:p>
            <a:r>
              <a:rPr lang="en-US" sz="2400" dirty="0">
                <a:latin typeface="Garamond" pitchFamily="18" charset="0"/>
              </a:rPr>
              <a:t>Where appropriate, supporting documentation may be referenced by a page and paragraph number.</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Master Services Agreement </a:t>
            </a:r>
            <a:r>
              <a:rPr lang="en-US" sz="2400" dirty="0">
                <a:latin typeface="Garamond" pitchFamily="18" charset="0"/>
              </a:rPr>
              <a:t>(Attachment B)</a:t>
            </a:r>
          </a:p>
        </p:txBody>
      </p:sp>
      <p:sp>
        <p:nvSpPr>
          <p:cNvPr id="7" name="Rectangle 3"/>
          <p:cNvSpPr>
            <a:spLocks noGrp="1" noChangeArrowheads="1"/>
          </p:cNvSpPr>
          <p:nvPr>
            <p:ph idx="1"/>
          </p:nvPr>
        </p:nvSpPr>
        <p:spPr>
          <a:xfrm>
            <a:off x="457200" y="1295400"/>
            <a:ext cx="8229600" cy="4525963"/>
          </a:xfrm>
        </p:spPr>
        <p:txBody>
          <a:bodyPr>
            <a:normAutofit lnSpcReduction="10000"/>
          </a:bodyPr>
          <a:lstStyle/>
          <a:p>
            <a:pPr eaLnBrk="1" hangingPunct="1"/>
            <a:r>
              <a:rPr lang="en-US" sz="2400" dirty="0">
                <a:latin typeface="Garamond" pitchFamily="18" charset="0"/>
              </a:rPr>
              <a:t>Highlights from draft Master Services Agreement:</a:t>
            </a:r>
          </a:p>
          <a:p>
            <a:pPr lvl="1"/>
            <a:r>
              <a:rPr lang="en-US" sz="2000" b="1" dirty="0">
                <a:latin typeface="Garamond" panose="02020404030301010803" pitchFamily="18" charset="0"/>
              </a:rPr>
              <a:t>Overlapping Items: </a:t>
            </a:r>
            <a:r>
              <a:rPr lang="en-US" sz="2000" dirty="0">
                <a:latin typeface="Garamond" panose="02020404030301010803" pitchFamily="18" charset="0"/>
              </a:rPr>
              <a:t>The resulting contract(s) will likely overlap or compete with other contracts.  The State shall make the final determination for contract inclusion or exclusion of specific products within a specific category.</a:t>
            </a:r>
          </a:p>
          <a:p>
            <a:pPr lvl="1"/>
            <a:r>
              <a:rPr lang="en-US" sz="2000" b="1" dirty="0">
                <a:latin typeface="Garamond" panose="02020404030301010803" pitchFamily="18" charset="0"/>
              </a:rPr>
              <a:t>Catalog: </a:t>
            </a:r>
            <a:r>
              <a:rPr lang="en-US" sz="2000" dirty="0">
                <a:latin typeface="Garamond" panose="02020404030301010803" pitchFamily="18" charset="0"/>
              </a:rPr>
              <a:t>Users shall have access to both hard copy and electronic catalogs (viewing only). </a:t>
            </a:r>
          </a:p>
          <a:p>
            <a:pPr lvl="1"/>
            <a:r>
              <a:rPr lang="en-US" sz="2000" b="1" dirty="0">
                <a:latin typeface="Garamond" panose="02020404030301010803" pitchFamily="18" charset="0"/>
              </a:rPr>
              <a:t>eProcurement: </a:t>
            </a:r>
            <a:r>
              <a:rPr lang="en-US" sz="2000" dirty="0">
                <a:latin typeface="Garamond" pitchFamily="18" charset="0"/>
              </a:rPr>
              <a:t>The Contractor agrees to provide an online catalog (punch-out) through the State’s PeopleSoft system –as well as the OneIndiana, K12Indiana and </a:t>
            </a:r>
            <a:r>
              <a:rPr lang="en-US" sz="2000" dirty="0" smtClean="0">
                <a:latin typeface="Garamond" pitchFamily="18" charset="0"/>
              </a:rPr>
              <a:t>LibraryIndiana </a:t>
            </a:r>
            <a:r>
              <a:rPr lang="en-US" sz="2000" dirty="0">
                <a:latin typeface="Garamond" pitchFamily="18" charset="0"/>
              </a:rPr>
              <a:t>portals– that shall be used for pricing and ordering purposes. </a:t>
            </a:r>
          </a:p>
          <a:p>
            <a:pPr lvl="1"/>
            <a:r>
              <a:rPr lang="en-US" sz="2000" b="1" dirty="0">
                <a:latin typeface="Garamond" pitchFamily="18" charset="0"/>
              </a:rPr>
              <a:t>Order Confirmation: </a:t>
            </a:r>
            <a:r>
              <a:rPr lang="en-US" sz="2000" dirty="0">
                <a:latin typeface="Garamond" pitchFamily="18" charset="0"/>
              </a:rPr>
              <a:t>An e-mail order confirmation shall be sent to the Ordering </a:t>
            </a:r>
            <a:r>
              <a:rPr lang="en-US" sz="2000" dirty="0" smtClean="0">
                <a:latin typeface="Garamond" pitchFamily="18" charset="0"/>
              </a:rPr>
              <a:t>Agency’s </a:t>
            </a:r>
            <a:r>
              <a:rPr lang="en-US" sz="2000" dirty="0">
                <a:latin typeface="Garamond" pitchFamily="18" charset="0"/>
              </a:rPr>
              <a:t>buyer within one (1) hour of Contractor’s receipt of purchase order. </a:t>
            </a:r>
          </a:p>
          <a:p>
            <a:pPr marL="457200" lvl="1" indent="0">
              <a:buNone/>
            </a:pPr>
            <a:endParaRPr lang="en-US" sz="2000" dirty="0">
              <a:latin typeface="Garamond" pitchFamily="18" charset="0"/>
            </a:endParaRPr>
          </a:p>
        </p:txBody>
      </p:sp>
    </p:spTree>
    <p:extLst>
      <p:ext uri="{BB962C8B-B14F-4D97-AF65-F5344CB8AC3E}">
        <p14:creationId xmlns:p14="http://schemas.microsoft.com/office/powerpoint/2010/main" val="1446788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1255</TotalTime>
  <Words>2467</Words>
  <Application>Microsoft Office PowerPoint</Application>
  <PresentationFormat>On-screen Show (4:3)</PresentationFormat>
  <Paragraphs>377</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Courier</vt:lpstr>
      <vt:lpstr>Garamond</vt:lpstr>
      <vt:lpstr>Garmond</vt:lpstr>
      <vt:lpstr>Times New Roman</vt:lpstr>
      <vt:lpstr>Office Theme</vt:lpstr>
      <vt:lpstr>Indiana Department of Administration (IDOA) on behalf of All State Agencies Maintenance Repair and Operations (MRO) Products  Request for Proposal 18-038   Pre-Proposal Conference  April 24, 2018 10:00 AM EST   Patrick O’Connor, Senior Account Manager</vt:lpstr>
      <vt:lpstr>Agenda</vt:lpstr>
      <vt:lpstr>General Information</vt:lpstr>
      <vt:lpstr>Purpose of the RFP</vt:lpstr>
      <vt:lpstr>Contract Term and Award Strategy</vt:lpstr>
      <vt:lpstr>Key Dates</vt:lpstr>
      <vt:lpstr>Business Proposal (Attachment E)</vt:lpstr>
      <vt:lpstr>Technical Proposal (Attachment F)</vt:lpstr>
      <vt:lpstr>Master Services Agreement (Attachment B)</vt:lpstr>
      <vt:lpstr>Master Services Agreement (Attachment B)</vt:lpstr>
      <vt:lpstr>Master Services Agreement (Attachment B)</vt:lpstr>
      <vt:lpstr>Cost Proposal (Attachment D)</vt:lpstr>
      <vt:lpstr>Cost Proposal (Attachment D)</vt:lpstr>
      <vt:lpstr>Cost Proposal (Attachment D)</vt:lpstr>
      <vt:lpstr>Proposal Preparation</vt:lpstr>
      <vt:lpstr>Proposal Preparation</vt:lpstr>
      <vt:lpstr>Proposal Evaluation</vt:lpstr>
      <vt:lpstr>Minority and Women’s Business Enterprises</vt:lpstr>
      <vt:lpstr>PowerPoint Presentation</vt:lpstr>
      <vt:lpstr>Minority and Women’s Business Enterprises</vt:lpstr>
      <vt:lpstr>PowerPoint Presentation</vt:lpstr>
      <vt:lpstr>Minority and Women’s Business Enterprises</vt:lpstr>
      <vt:lpstr>Minority and Women’s Business Enterprises</vt:lpstr>
      <vt:lpstr>Minority and Women’s Business Enterprises</vt:lpstr>
      <vt:lpstr>Indiana Veteran Owned Small Business</vt:lpstr>
      <vt:lpstr>PowerPoint Presentation</vt:lpstr>
      <vt:lpstr>Indiana Veteran Owned Small Business </vt:lpstr>
      <vt:lpstr>PowerPoint Presentation</vt:lpstr>
      <vt:lpstr>Indiana Veteran Owned Small Business</vt:lpstr>
      <vt:lpstr>Indiana Veteran Owned Small Business</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DT</cp:lastModifiedBy>
  <cp:revision>147</cp:revision>
  <dcterms:created xsi:type="dcterms:W3CDTF">2013-01-16T19:20:36Z</dcterms:created>
  <dcterms:modified xsi:type="dcterms:W3CDTF">2018-04-24T14:57:56Z</dcterms:modified>
</cp:coreProperties>
</file>