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63" r:id="rId3"/>
    <p:sldId id="257" r:id="rId4"/>
    <p:sldId id="262" r:id="rId5"/>
    <p:sldId id="307" r:id="rId6"/>
    <p:sldId id="261" r:id="rId7"/>
    <p:sldId id="260" r:id="rId8"/>
    <p:sldId id="286" r:id="rId9"/>
    <p:sldId id="289" r:id="rId10"/>
    <p:sldId id="259" r:id="rId11"/>
    <p:sldId id="288" r:id="rId12"/>
    <p:sldId id="268" r:id="rId13"/>
    <p:sldId id="290" r:id="rId14"/>
    <p:sldId id="291" r:id="rId15"/>
    <p:sldId id="266" r:id="rId16"/>
    <p:sldId id="265" r:id="rId17"/>
    <p:sldId id="308" r:id="rId18"/>
    <p:sldId id="309" r:id="rId19"/>
    <p:sldId id="294" r:id="rId20"/>
    <p:sldId id="292" r:id="rId21"/>
    <p:sldId id="293" r:id="rId22"/>
    <p:sldId id="295" r:id="rId23"/>
    <p:sldId id="296" r:id="rId24"/>
    <p:sldId id="297" r:id="rId25"/>
    <p:sldId id="298" r:id="rId26"/>
    <p:sldId id="301" r:id="rId27"/>
    <p:sldId id="299" r:id="rId28"/>
    <p:sldId id="300" r:id="rId29"/>
    <p:sldId id="302" r:id="rId30"/>
    <p:sldId id="303" r:id="rId31"/>
    <p:sldId id="304" r:id="rId32"/>
    <p:sldId id="305" r:id="rId33"/>
    <p:sldId id="306" r:id="rId34"/>
    <p:sldId id="271" r:id="rId35"/>
    <p:sldId id="270" r:id="rId36"/>
    <p:sldId id="26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717" autoAdjust="0"/>
  </p:normalViewPr>
  <p:slideViewPr>
    <p:cSldViewPr>
      <p:cViewPr varScale="1">
        <p:scale>
          <a:sx n="86" d="100"/>
          <a:sy n="86" d="100"/>
        </p:scale>
        <p:origin x="9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7CDDB4-718B-432A-9380-1A0E9F06407E}" type="datetimeFigureOut">
              <a:rPr lang="en-US" smtClean="0"/>
              <a:t>3/11/2019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F56D4-BE61-45C3-A82D-EDD22331790E}" type="slidenum">
              <a:rPr lang="en-US" smtClean="0"/>
              <a:t>‹#›</a:t>
            </a:fld>
            <a:endParaRPr lang="en-US" dirty="0"/>
          </a:p>
        </p:txBody>
      </p:sp>
    </p:spTree>
    <p:extLst>
      <p:ext uri="{BB962C8B-B14F-4D97-AF65-F5344CB8AC3E}">
        <p14:creationId xmlns:p14="http://schemas.microsoft.com/office/powerpoint/2010/main" val="4245731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4114862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253296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19</a:t>
            </a:fld>
            <a:endParaRPr lang="en-US" dirty="0"/>
          </a:p>
        </p:txBody>
      </p:sp>
    </p:spTree>
    <p:extLst>
      <p:ext uri="{BB962C8B-B14F-4D97-AF65-F5344CB8AC3E}">
        <p14:creationId xmlns:p14="http://schemas.microsoft.com/office/powerpoint/2010/main" val="3150837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20</a:t>
            </a:fld>
            <a:endParaRPr lang="en-US" dirty="0"/>
          </a:p>
        </p:txBody>
      </p:sp>
    </p:spTree>
    <p:extLst>
      <p:ext uri="{BB962C8B-B14F-4D97-AF65-F5344CB8AC3E}">
        <p14:creationId xmlns:p14="http://schemas.microsoft.com/office/powerpoint/2010/main" val="3035191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21</a:t>
            </a:fld>
            <a:endParaRPr lang="en-US" dirty="0"/>
          </a:p>
        </p:txBody>
      </p:sp>
    </p:spTree>
    <p:extLst>
      <p:ext uri="{BB962C8B-B14F-4D97-AF65-F5344CB8AC3E}">
        <p14:creationId xmlns:p14="http://schemas.microsoft.com/office/powerpoint/2010/main" val="2446394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22</a:t>
            </a:fld>
            <a:endParaRPr lang="en-US" dirty="0"/>
          </a:p>
        </p:txBody>
      </p:sp>
    </p:spTree>
    <p:extLst>
      <p:ext uri="{BB962C8B-B14F-4D97-AF65-F5344CB8AC3E}">
        <p14:creationId xmlns:p14="http://schemas.microsoft.com/office/powerpoint/2010/main" val="106395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23</a:t>
            </a:fld>
            <a:endParaRPr lang="en-US" dirty="0"/>
          </a:p>
        </p:txBody>
      </p:sp>
    </p:spTree>
    <p:extLst>
      <p:ext uri="{BB962C8B-B14F-4D97-AF65-F5344CB8AC3E}">
        <p14:creationId xmlns:p14="http://schemas.microsoft.com/office/powerpoint/2010/main" val="39592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24</a:t>
            </a:fld>
            <a:endParaRPr lang="en-US" dirty="0"/>
          </a:p>
        </p:txBody>
      </p:sp>
    </p:spTree>
    <p:extLst>
      <p:ext uri="{BB962C8B-B14F-4D97-AF65-F5344CB8AC3E}">
        <p14:creationId xmlns:p14="http://schemas.microsoft.com/office/powerpoint/2010/main" val="1319843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27</a:t>
            </a:fld>
            <a:endParaRPr lang="en-US" dirty="0"/>
          </a:p>
        </p:txBody>
      </p:sp>
    </p:spTree>
    <p:extLst>
      <p:ext uri="{BB962C8B-B14F-4D97-AF65-F5344CB8AC3E}">
        <p14:creationId xmlns:p14="http://schemas.microsoft.com/office/powerpoint/2010/main" val="3022711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28</a:t>
            </a:fld>
            <a:endParaRPr lang="en-US" dirty="0"/>
          </a:p>
        </p:txBody>
      </p:sp>
    </p:spTree>
    <p:extLst>
      <p:ext uri="{BB962C8B-B14F-4D97-AF65-F5344CB8AC3E}">
        <p14:creationId xmlns:p14="http://schemas.microsoft.com/office/powerpoint/2010/main" val="2898968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3/11/2019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3/11/2019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buyindianainvest@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Indianaveteransprefere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862.htm"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hyperlink" Target="http://www.in.gov/idoa/mwbe/payaudit.htm"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12" Type="http://schemas.openxmlformats.org/officeDocument/2006/relationships/hyperlink" Target="http://www.in.gov/idoa/2354.ht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11" Type="http://schemas.openxmlformats.org/officeDocument/2006/relationships/hyperlink" Target="http://www.in.gov/idoa/2862.htm" TargetMode="External"/><Relationship Id="rId5" Type="http://schemas.openxmlformats.org/officeDocument/2006/relationships/hyperlink" Target="http://www.in.gov/idoa/2467.htm" TargetMode="External"/><Relationship Id="rId10" Type="http://schemas.openxmlformats.org/officeDocument/2006/relationships/hyperlink" Target="https://www.vip.vetbiz.gov/"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LBrothers@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810482"/>
            <a:ext cx="7772400" cy="4438138"/>
          </a:xfrm>
          <a:prstGeom prst="rect">
            <a:avLst/>
          </a:prstGeom>
          <a:noFill/>
          <a:ln w="9525">
            <a:noFill/>
            <a:miter lim="800000"/>
            <a:headEnd/>
            <a:tailEnd/>
          </a:ln>
        </p:spPr>
        <p:txBody>
          <a:bodyPr wrap="square">
            <a:spAutoFit/>
          </a:bodyPr>
          <a:lstStyle/>
          <a:p>
            <a:pPr algn="ctr"/>
            <a:r>
              <a:rPr lang="en-US" sz="3600" b="1" dirty="0" smtClean="0">
                <a:latin typeface="Cambria" panose="02040503050406030204" pitchFamily="18" charset="0"/>
                <a:cs typeface="Times New Roman" pitchFamily="18" charset="0"/>
              </a:rPr>
              <a:t>Pre-Proposal Conference</a:t>
            </a:r>
            <a:r>
              <a:rPr lang="en-US" sz="3200" b="1" dirty="0" smtClean="0">
                <a:latin typeface="Cambria" panose="02040503050406030204" pitchFamily="18" charset="0"/>
                <a:cs typeface="Times New Roman" pitchFamily="18" charset="0"/>
              </a:rPr>
              <a:t/>
            </a:r>
            <a:br>
              <a:rPr lang="en-US" sz="3200" b="1" dirty="0" smtClean="0">
                <a:latin typeface="Cambria" panose="02040503050406030204" pitchFamily="18" charset="0"/>
                <a:cs typeface="Times New Roman" pitchFamily="18" charset="0"/>
              </a:rPr>
            </a:br>
            <a:r>
              <a:rPr lang="en-US" sz="3200" b="1" dirty="0" smtClean="0">
                <a:latin typeface="Cambria" panose="02040503050406030204" pitchFamily="18" charset="0"/>
                <a:cs typeface="Times New Roman" pitchFamily="18" charset="0"/>
              </a:rPr>
              <a:t/>
            </a:r>
            <a:br>
              <a:rPr lang="en-US" sz="3200" b="1" dirty="0" smtClean="0">
                <a:latin typeface="Cambria" panose="02040503050406030204" pitchFamily="18" charset="0"/>
                <a:cs typeface="Times New Roman" pitchFamily="18" charset="0"/>
              </a:rPr>
            </a:br>
            <a:r>
              <a:rPr lang="en-US" sz="2400" b="1" dirty="0" smtClean="0">
                <a:latin typeface="Cambria" panose="02040503050406030204" pitchFamily="18" charset="0"/>
                <a:cs typeface="Times New Roman" pitchFamily="18" charset="0"/>
              </a:rPr>
              <a:t>Request </a:t>
            </a:r>
            <a:r>
              <a:rPr lang="en-US" sz="2400" b="1" dirty="0">
                <a:latin typeface="Cambria" panose="02040503050406030204" pitchFamily="18" charset="0"/>
                <a:cs typeface="Times New Roman" pitchFamily="18" charset="0"/>
              </a:rPr>
              <a:t>for </a:t>
            </a:r>
            <a:r>
              <a:rPr lang="en-US" sz="2400" b="1" dirty="0" smtClean="0">
                <a:latin typeface="Cambria" panose="02040503050406030204" pitchFamily="18" charset="0"/>
                <a:cs typeface="Times New Roman" pitchFamily="18" charset="0"/>
              </a:rPr>
              <a:t>Proposals # 19-084,</a:t>
            </a:r>
            <a:br>
              <a:rPr lang="en-US" sz="2400" b="1" dirty="0" smtClean="0">
                <a:latin typeface="Cambria" panose="02040503050406030204" pitchFamily="18" charset="0"/>
                <a:cs typeface="Times New Roman" pitchFamily="18" charset="0"/>
              </a:rPr>
            </a:br>
            <a:r>
              <a:rPr lang="en-US" sz="2400" b="1" dirty="0" smtClean="0">
                <a:latin typeface="Cambria" panose="02040503050406030204" pitchFamily="18" charset="0"/>
                <a:cs typeface="Times New Roman" pitchFamily="18" charset="0"/>
              </a:rPr>
              <a:t>Consultant Services / Statistical Analysis of Utilization</a:t>
            </a:r>
            <a:r>
              <a:rPr lang="en-US" sz="2800" b="1" dirty="0" smtClean="0">
                <a:latin typeface="Cambria" panose="02040503050406030204" pitchFamily="18" charset="0"/>
                <a:cs typeface="Times New Roman" pitchFamily="18" charset="0"/>
              </a:rPr>
              <a:t/>
            </a:r>
            <a:br>
              <a:rPr lang="en-US" sz="2800" b="1" dirty="0" smtClean="0">
                <a:latin typeface="Cambria" panose="02040503050406030204" pitchFamily="18" charset="0"/>
                <a:cs typeface="Times New Roman" pitchFamily="18" charset="0"/>
              </a:rPr>
            </a:br>
            <a:r>
              <a:rPr lang="en-US" sz="1800" b="1" dirty="0" smtClean="0">
                <a:latin typeface="Cambria" panose="02040503050406030204" pitchFamily="18" charset="0"/>
                <a:cs typeface="Times New Roman" pitchFamily="18" charset="0"/>
              </a:rPr>
              <a:t> </a:t>
            </a:r>
            <a:br>
              <a:rPr lang="en-US" sz="1800" b="1" dirty="0" smtClean="0">
                <a:latin typeface="Cambria" panose="02040503050406030204" pitchFamily="18" charset="0"/>
                <a:cs typeface="Times New Roman" pitchFamily="18" charset="0"/>
              </a:rPr>
            </a:br>
            <a:r>
              <a:rPr lang="en-US" sz="1800" b="1" dirty="0" smtClean="0">
                <a:latin typeface="Cambria" panose="02040503050406030204" pitchFamily="18" charset="0"/>
                <a:cs typeface="Times New Roman" pitchFamily="18" charset="0"/>
              </a:rPr>
              <a:t>Indiana Department of Administration</a:t>
            </a:r>
            <a:endParaRPr lang="en-US" sz="2800" b="1" dirty="0">
              <a:solidFill>
                <a:srgbClr val="FF0000"/>
              </a:solidFill>
              <a:latin typeface="Cambria" panose="02040503050406030204" pitchFamily="18" charset="0"/>
              <a:cs typeface="Times New Roman" pitchFamily="18" charset="0"/>
            </a:endParaRPr>
          </a:p>
          <a:p>
            <a:pPr algn="ctr"/>
            <a:r>
              <a:rPr lang="en-US" sz="2400" b="1" dirty="0">
                <a:latin typeface="Cambria" panose="02040503050406030204" pitchFamily="18" charset="0"/>
                <a:cs typeface="Times New Roman" pitchFamily="18" charset="0"/>
              </a:rPr>
              <a:t/>
            </a:r>
            <a:br>
              <a:rPr lang="en-US" sz="2400" b="1" dirty="0">
                <a:latin typeface="Cambria" panose="02040503050406030204" pitchFamily="18" charset="0"/>
                <a:cs typeface="Times New Roman" pitchFamily="18" charset="0"/>
              </a:rPr>
            </a:br>
            <a:endParaRPr lang="en-US" sz="2000" dirty="0">
              <a:latin typeface="Cambria" panose="02040503050406030204" pitchFamily="18" charset="0"/>
              <a:cs typeface="Times New Roman" pitchFamily="18" charset="0"/>
            </a:endParaRPr>
          </a:p>
          <a:p>
            <a:pPr algn="ctr">
              <a:lnSpc>
                <a:spcPct val="80000"/>
              </a:lnSpc>
            </a:pPr>
            <a:r>
              <a:rPr lang="en-US" sz="2000" dirty="0" smtClean="0">
                <a:latin typeface="Cambria" panose="02040503050406030204" pitchFamily="18" charset="0"/>
                <a:cs typeface="Times New Roman" pitchFamily="18" charset="0"/>
              </a:rPr>
              <a:t>Monday, March 11, 2019</a:t>
            </a:r>
            <a:endParaRPr lang="en-US" sz="2000" dirty="0">
              <a:latin typeface="Cambria" panose="02040503050406030204" pitchFamily="18" charset="0"/>
              <a:cs typeface="Times New Roman" pitchFamily="18" charset="0"/>
            </a:endParaRPr>
          </a:p>
          <a:p>
            <a:pPr algn="ctr">
              <a:lnSpc>
                <a:spcPct val="80000"/>
              </a:lnSpc>
            </a:pPr>
            <a:r>
              <a:rPr lang="en-US" sz="2000" dirty="0" smtClean="0">
                <a:latin typeface="Cambria" panose="02040503050406030204" pitchFamily="18" charset="0"/>
                <a:cs typeface="Times New Roman" pitchFamily="18" charset="0"/>
              </a:rPr>
              <a:t>10:00 AM ET</a:t>
            </a:r>
            <a:endParaRPr lang="en-US" sz="2000" dirty="0">
              <a:latin typeface="Cambria" panose="02040503050406030204" pitchFamily="18" charset="0"/>
              <a:cs typeface="Times New Roman" pitchFamily="18" charset="0"/>
            </a:endParaRPr>
          </a:p>
          <a:p>
            <a:pPr algn="ctr">
              <a:lnSpc>
                <a:spcPct val="80000"/>
              </a:lnSpc>
            </a:pPr>
            <a:r>
              <a:rPr lang="en-US" sz="2000" dirty="0" smtClean="0">
                <a:latin typeface="Cambria" panose="02040503050406030204" pitchFamily="18" charset="0"/>
                <a:cs typeface="Times New Roman" pitchFamily="18" charset="0"/>
              </a:rPr>
              <a:t/>
            </a:r>
            <a:br>
              <a:rPr lang="en-US" sz="2000" dirty="0" smtClean="0">
                <a:latin typeface="Cambria" panose="02040503050406030204" pitchFamily="18" charset="0"/>
                <a:cs typeface="Times New Roman" pitchFamily="18" charset="0"/>
              </a:rPr>
            </a:br>
            <a:endParaRPr lang="en-US" sz="1600" dirty="0">
              <a:latin typeface="Cambria" panose="02040503050406030204" pitchFamily="18" charset="0"/>
              <a:cs typeface="Times New Roman" pitchFamily="18" charset="0"/>
            </a:endParaRPr>
          </a:p>
          <a:p>
            <a:pPr algn="ctr">
              <a:lnSpc>
                <a:spcPct val="80000"/>
              </a:lnSpc>
            </a:pPr>
            <a:endParaRPr lang="en-US" sz="1600" dirty="0">
              <a:latin typeface="Cambria" panose="02040503050406030204" pitchFamily="18" charset="0"/>
              <a:cs typeface="Times New Roman" pitchFamily="18" charset="0"/>
            </a:endParaRPr>
          </a:p>
          <a:p>
            <a:pPr algn="ctr">
              <a:lnSpc>
                <a:spcPct val="80000"/>
              </a:lnSpc>
            </a:pPr>
            <a:r>
              <a:rPr lang="en-US" sz="1600" dirty="0" smtClean="0">
                <a:latin typeface="Cambria" panose="02040503050406030204" pitchFamily="18" charset="0"/>
                <a:cs typeface="Times New Roman" pitchFamily="18" charset="0"/>
              </a:rPr>
              <a:t>Conducted by Leslie Brothers, Sr. Account Manager</a:t>
            </a:r>
            <a:endParaRPr lang="en-US" sz="1600" dirty="0">
              <a:latin typeface="Cambria" panose="02040503050406030204"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Cambria" panose="02040503050406030204" pitchFamily="18" charset="0"/>
              </a:rPr>
              <a:t>Business Proposal</a:t>
            </a:r>
            <a:r>
              <a:rPr lang="en-US" b="1" dirty="0" smtClean="0">
                <a:latin typeface="Garamond" pitchFamily="18" charset="0"/>
              </a:rPr>
              <a:t/>
            </a:r>
            <a:br>
              <a:rPr lang="en-US" b="1" dirty="0" smtClean="0">
                <a:latin typeface="Garamond" pitchFamily="18" charset="0"/>
              </a:rPr>
            </a:br>
            <a:r>
              <a:rPr lang="en-US" sz="2400" dirty="0" smtClean="0">
                <a:latin typeface="Garamond" pitchFamily="18" charset="0"/>
              </a:rPr>
              <a:t>(Attachment E)</a:t>
            </a:r>
            <a:endParaRPr lang="en-US" dirty="0" smtClean="0">
              <a:latin typeface="Garamond" pitchFamily="18" charset="0"/>
            </a:endParaRPr>
          </a:p>
        </p:txBody>
      </p:sp>
      <p:sp>
        <p:nvSpPr>
          <p:cNvPr id="7" name="Rectangle 3"/>
          <p:cNvSpPr>
            <a:spLocks noGrp="1" noChangeArrowheads="1"/>
          </p:cNvSpPr>
          <p:nvPr>
            <p:ph idx="1"/>
          </p:nvPr>
        </p:nvSpPr>
        <p:spPr>
          <a:xfrm>
            <a:off x="457200" y="1434365"/>
            <a:ext cx="8229600" cy="4525963"/>
          </a:xfrm>
        </p:spPr>
        <p:txBody>
          <a:bodyPr>
            <a:normAutofit lnSpcReduction="10000"/>
          </a:bodyPr>
          <a:lstStyle/>
          <a:p>
            <a:pPr marL="0" indent="0" eaLnBrk="1" hangingPunct="1">
              <a:lnSpc>
                <a:spcPct val="80000"/>
              </a:lnSpc>
              <a:buNone/>
            </a:pPr>
            <a:r>
              <a:rPr lang="en-US" sz="2400" b="1" dirty="0" smtClean="0">
                <a:latin typeface="Garamond" pitchFamily="18" charset="0"/>
              </a:rPr>
              <a:t>The Business Proposal provides general business information about the company responding to the RFP. Some specific information requested in this section includes the following, as referenced in Section 2.3 of the RFP:</a:t>
            </a:r>
            <a:br>
              <a:rPr lang="en-US" sz="2400" b="1" dirty="0" smtClean="0">
                <a:latin typeface="Garamond" pitchFamily="18" charset="0"/>
              </a:rPr>
            </a:br>
            <a:endParaRPr lang="en-US" sz="2400" b="1" dirty="0" smtClean="0">
              <a:latin typeface="Garamond" pitchFamily="18" charset="0"/>
            </a:endParaRPr>
          </a:p>
          <a:p>
            <a:pPr fontAlgn="t"/>
            <a:r>
              <a:rPr lang="en-US" sz="2400" dirty="0" smtClean="0">
                <a:latin typeface="Garamond" panose="02020404030301010803" pitchFamily="18" charset="0"/>
              </a:rPr>
              <a:t>Company Type &amp; Organization Structure</a:t>
            </a:r>
          </a:p>
          <a:p>
            <a:pPr fontAlgn="t"/>
            <a:r>
              <a:rPr lang="en-US" sz="2400" dirty="0" smtClean="0">
                <a:latin typeface="Garamond" panose="02020404030301010803" pitchFamily="18" charset="0"/>
              </a:rPr>
              <a:t>Demonstration of Company </a:t>
            </a:r>
            <a:r>
              <a:rPr lang="en-US" sz="2400" dirty="0">
                <a:latin typeface="Garamond" panose="02020404030301010803" pitchFamily="18" charset="0"/>
              </a:rPr>
              <a:t>Financial </a:t>
            </a:r>
            <a:r>
              <a:rPr lang="en-US" sz="2400" dirty="0" smtClean="0">
                <a:latin typeface="Garamond" panose="02020404030301010803" pitchFamily="18" charset="0"/>
              </a:rPr>
              <a:t>Stability </a:t>
            </a:r>
          </a:p>
          <a:p>
            <a:pPr fontAlgn="t"/>
            <a:r>
              <a:rPr lang="en-US" sz="2400" dirty="0" smtClean="0">
                <a:latin typeface="Garamond" panose="02020404030301010803" pitchFamily="18" charset="0"/>
              </a:rPr>
              <a:t>Agreement to State Contract Terms</a:t>
            </a:r>
          </a:p>
          <a:p>
            <a:pPr fontAlgn="t"/>
            <a:r>
              <a:rPr lang="en-US" sz="2400" dirty="0" smtClean="0">
                <a:latin typeface="Garamond" panose="02020404030301010803" pitchFamily="18" charset="0"/>
              </a:rPr>
              <a:t>Client </a:t>
            </a:r>
            <a:r>
              <a:rPr lang="en-US" sz="2400" dirty="0">
                <a:latin typeface="Garamond" panose="02020404030301010803" pitchFamily="18" charset="0"/>
              </a:rPr>
              <a:t>References</a:t>
            </a:r>
          </a:p>
          <a:p>
            <a:pPr fontAlgn="t"/>
            <a:r>
              <a:rPr lang="en-US" sz="2400" dirty="0">
                <a:latin typeface="Garamond" panose="02020404030301010803" pitchFamily="18" charset="0"/>
              </a:rPr>
              <a:t>Proposed </a:t>
            </a:r>
            <a:r>
              <a:rPr lang="en-US" sz="2400" dirty="0" smtClean="0">
                <a:latin typeface="Garamond" panose="02020404030301010803" pitchFamily="18" charset="0"/>
              </a:rPr>
              <a:t>Subcontractors</a:t>
            </a:r>
          </a:p>
          <a:p>
            <a:pPr fontAlgn="t"/>
            <a:r>
              <a:rPr lang="en-US" sz="2400" dirty="0" smtClean="0">
                <a:latin typeface="Garamond" panose="02020404030301010803" pitchFamily="18" charset="0"/>
              </a:rPr>
              <a:t>Experience </a:t>
            </a:r>
            <a:r>
              <a:rPr lang="en-US" sz="2400" dirty="0">
                <a:latin typeface="Garamond" panose="02020404030301010803" pitchFamily="18" charset="0"/>
              </a:rPr>
              <a:t>Serving State Governments and Similar </a:t>
            </a:r>
            <a:r>
              <a:rPr lang="en-US" sz="2400" dirty="0" smtClean="0">
                <a:latin typeface="Garamond" panose="02020404030301010803" pitchFamily="18" charset="0"/>
              </a:rPr>
              <a:t>Clients</a:t>
            </a:r>
          </a:p>
          <a:p>
            <a:pPr fontAlgn="t"/>
            <a:r>
              <a:rPr lang="en-US" sz="2400" dirty="0" smtClean="0">
                <a:latin typeface="Garamond" panose="02020404030301010803" pitchFamily="18" charset="0"/>
              </a:rPr>
              <a:t>Indiana Preferences</a:t>
            </a:r>
            <a:endParaRPr lang="en-US" sz="2400" dirty="0">
              <a:latin typeface="Garamond" panose="02020404030301010803" pitchFamily="18" charset="0"/>
            </a:endParaRPr>
          </a:p>
          <a:p>
            <a:pPr eaLnBrk="1" hangingPunct="1">
              <a:lnSpc>
                <a:spcPct val="80000"/>
              </a:lnSpc>
            </a:pPr>
            <a:endParaRPr lang="en-US" sz="2400" b="1" dirty="0">
              <a:latin typeface="Garamond" pitchFamily="18" charset="0"/>
            </a:endParaRPr>
          </a:p>
          <a:p>
            <a:pPr eaLnBrk="1" hangingPunct="1">
              <a:lnSpc>
                <a:spcPct val="80000"/>
              </a:lnSpc>
            </a:pPr>
            <a:endParaRPr lang="en-US" sz="2400" b="1" dirty="0" smtClean="0">
              <a:latin typeface="Garamond"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Cambria" panose="02040503050406030204" pitchFamily="18" charset="0"/>
              </a:rPr>
              <a:t>Technical Proposal</a:t>
            </a:r>
            <a:r>
              <a:rPr lang="en-US" dirty="0" smtClean="0">
                <a:latin typeface="Garamond" pitchFamily="18" charset="0"/>
              </a:rPr>
              <a:t/>
            </a:r>
            <a:br>
              <a:rPr lang="en-US" dirty="0" smtClean="0">
                <a:latin typeface="Garamond" pitchFamily="18" charset="0"/>
              </a:rPr>
            </a:br>
            <a:r>
              <a:rPr lang="en-US" sz="2400" dirty="0" smtClean="0">
                <a:latin typeface="Garamond" pitchFamily="18" charset="0"/>
              </a:rPr>
              <a:t>(Attachment F)</a:t>
            </a:r>
          </a:p>
        </p:txBody>
      </p:sp>
      <p:sp>
        <p:nvSpPr>
          <p:cNvPr id="7" name="Rectangle 3"/>
          <p:cNvSpPr>
            <a:spLocks noGrp="1" noChangeArrowheads="1"/>
          </p:cNvSpPr>
          <p:nvPr>
            <p:ph idx="1"/>
          </p:nvPr>
        </p:nvSpPr>
        <p:spPr>
          <a:xfrm>
            <a:off x="457200" y="1113978"/>
            <a:ext cx="8229600" cy="4753422"/>
          </a:xfrm>
        </p:spPr>
        <p:txBody>
          <a:bodyPr>
            <a:normAutofit/>
          </a:bodyPr>
          <a:lstStyle/>
          <a:p>
            <a:pPr>
              <a:buFontTx/>
              <a:buNone/>
            </a:pPr>
            <a:endParaRPr lang="en-US" sz="2400" dirty="0" smtClean="0">
              <a:latin typeface="Garamond" pitchFamily="18" charset="0"/>
            </a:endParaRPr>
          </a:p>
          <a:p>
            <a:pPr>
              <a:buNone/>
            </a:pPr>
            <a:r>
              <a:rPr lang="en-US" sz="2000" b="1" dirty="0" smtClean="0">
                <a:latin typeface="Garamond" pitchFamily="18" charset="0"/>
              </a:rPr>
              <a:t>	The Technical Proposal outlines specific questions directly related to the scope of the services sought in the RFP. In this section, respondents will provide details about the proposed solutions and demonstrate capabilities. General examples of topics covered in the Technical Proposal include:</a:t>
            </a:r>
          </a:p>
          <a:p>
            <a:pPr>
              <a:buNone/>
            </a:pPr>
            <a:r>
              <a:rPr lang="en-US" sz="2000" b="1" dirty="0" smtClean="0">
                <a:latin typeface="Garamond" pitchFamily="18" charset="0"/>
              </a:rPr>
              <a:t/>
            </a:r>
            <a:br>
              <a:rPr lang="en-US" sz="2000" b="1" dirty="0" smtClean="0">
                <a:latin typeface="Garamond" pitchFamily="18" charset="0"/>
              </a:rPr>
            </a:br>
            <a:r>
              <a:rPr lang="en-US" sz="2000" b="1" dirty="0" smtClean="0">
                <a:latin typeface="Garamond" pitchFamily="18" charset="0"/>
              </a:rPr>
              <a:t/>
            </a:r>
            <a:br>
              <a:rPr lang="en-US" sz="2000" b="1" dirty="0" smtClean="0">
                <a:latin typeface="Garamond" pitchFamily="18" charset="0"/>
              </a:rPr>
            </a:br>
            <a:endParaRPr lang="en-US" sz="2400" b="1" dirty="0">
              <a:latin typeface="Garamond" pitchFamily="18" charset="0"/>
            </a:endParaRPr>
          </a:p>
          <a:p>
            <a:pPr>
              <a:buNone/>
            </a:pPr>
            <a:endParaRPr lang="en-US" sz="2400" b="1" dirty="0" smtClean="0">
              <a:latin typeface="Garamond" pitchFamily="18" charset="0"/>
            </a:endParaRPr>
          </a:p>
          <a:p>
            <a:pPr>
              <a:buNone/>
            </a:pPr>
            <a:endParaRPr lang="en-US" sz="2400" b="1" dirty="0">
              <a:latin typeface="Garamond" pitchFamily="18" charset="0"/>
            </a:endParaRPr>
          </a:p>
          <a:p>
            <a:pPr>
              <a:buNone/>
            </a:pPr>
            <a:endParaRPr lang="en-US" sz="2400" b="1" dirty="0" smtClean="0">
              <a:latin typeface="Garamond" pitchFamily="18" charset="0"/>
            </a:endParaRPr>
          </a:p>
          <a:p>
            <a:pPr>
              <a:buNone/>
            </a:pPr>
            <a:endParaRPr lang="en-US" sz="2400" b="1" dirty="0">
              <a:latin typeface="Garamond" pitchFamily="18" charset="0"/>
            </a:endParaRPr>
          </a:p>
          <a:p>
            <a:pPr eaLnBrk="1" hangingPunct="1">
              <a:buFontTx/>
              <a:buNone/>
            </a:pPr>
            <a:endParaRPr lang="en-US" sz="2400" dirty="0" smtClean="0">
              <a:latin typeface="Garamond"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94998782"/>
              </p:ext>
            </p:extLst>
          </p:nvPr>
        </p:nvGraphicFramePr>
        <p:xfrm>
          <a:off x="1524000" y="3629977"/>
          <a:ext cx="6096000" cy="1645920"/>
        </p:xfrm>
        <a:graphic>
          <a:graphicData uri="http://schemas.openxmlformats.org/drawingml/2006/table">
            <a:tbl>
              <a:tblPr firstRow="1" bandRow="1">
                <a:tableStyleId>{5C22544A-7EE6-4342-B048-85BDC9FD1C3A}</a:tableStyleId>
              </a:tblPr>
              <a:tblGrid>
                <a:gridCol w="3048000"/>
                <a:gridCol w="3048000"/>
              </a:tblGrid>
              <a:tr h="349069">
                <a:tc gridSpan="2">
                  <a:txBody>
                    <a:bodyPr/>
                    <a:lstStyle/>
                    <a:p>
                      <a:pPr algn="ctr"/>
                      <a:r>
                        <a:rPr lang="en-US" dirty="0" smtClean="0"/>
                        <a:t>Technical Proposal Topics</a:t>
                      </a:r>
                      <a:endParaRPr lang="en-US" dirty="0"/>
                    </a:p>
                  </a:txBody>
                  <a:tcPr/>
                </a:tc>
                <a:tc hMerge="1">
                  <a:txBody>
                    <a:bodyPr/>
                    <a:lstStyle/>
                    <a:p>
                      <a:endParaRPr lang="en-US" dirty="0"/>
                    </a:p>
                  </a:txBody>
                  <a:tcPr/>
                </a:tc>
              </a:tr>
              <a:tr h="349069">
                <a:tc>
                  <a:txBody>
                    <a:bodyPr/>
                    <a:lstStyle/>
                    <a:p>
                      <a:r>
                        <a:rPr lang="en-US" dirty="0" smtClean="0"/>
                        <a:t>Account Management and Reporting</a:t>
                      </a:r>
                      <a:endParaRPr lang="en-US" dirty="0"/>
                    </a:p>
                  </a:txBody>
                  <a:tcPr/>
                </a:tc>
                <a:tc>
                  <a:txBody>
                    <a:bodyPr/>
                    <a:lstStyle/>
                    <a:p>
                      <a:r>
                        <a:rPr lang="en-US" dirty="0" smtClean="0"/>
                        <a:t>Review / Evaluation</a:t>
                      </a:r>
                      <a:endParaRPr lang="en-US" dirty="0"/>
                    </a:p>
                  </a:txBody>
                  <a:tcPr/>
                </a:tc>
              </a:tr>
              <a:tr h="349069">
                <a:tc>
                  <a:txBody>
                    <a:bodyPr/>
                    <a:lstStyle/>
                    <a:p>
                      <a:r>
                        <a:rPr lang="en-US" dirty="0" smtClean="0"/>
                        <a:t>Statistical Analysis of Utilization Study</a:t>
                      </a:r>
                      <a:endParaRPr lang="en-US" dirty="0"/>
                    </a:p>
                  </a:txBody>
                  <a:tcPr/>
                </a:tc>
                <a:tc>
                  <a:txBody>
                    <a:bodyPr/>
                    <a:lstStyle/>
                    <a:p>
                      <a:r>
                        <a:rPr lang="en-US" dirty="0" smtClean="0"/>
                        <a:t>Expected Products</a:t>
                      </a:r>
                      <a:endParaRPr lang="en-US" dirty="0"/>
                    </a:p>
                  </a:txBody>
                  <a:tcPr/>
                </a:tc>
              </a:tr>
            </a:tbl>
          </a:graphicData>
        </a:graphic>
      </p:graphicFrame>
      <p:pic>
        <p:nvPicPr>
          <p:cNvPr id="8" name="Picture 7"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Tree>
    <p:extLst>
      <p:ext uri="{BB962C8B-B14F-4D97-AF65-F5344CB8AC3E}">
        <p14:creationId xmlns:p14="http://schemas.microsoft.com/office/powerpoint/2010/main" val="4099089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92500"/>
          </a:bodyPr>
          <a:lstStyle/>
          <a:p>
            <a:pPr marL="0" indent="0">
              <a:buNone/>
            </a:pPr>
            <a:r>
              <a:rPr lang="en-US" sz="2400" b="1" dirty="0">
                <a:latin typeface="Garamond" pitchFamily="18" charset="0"/>
              </a:rPr>
              <a:t>The </a:t>
            </a:r>
            <a:r>
              <a:rPr lang="en-US" sz="2400" b="1" dirty="0" smtClean="0">
                <a:latin typeface="Garamond" pitchFamily="18" charset="0"/>
              </a:rPr>
              <a:t>Cost </a:t>
            </a:r>
            <a:r>
              <a:rPr lang="en-US" sz="2400" b="1" dirty="0">
                <a:latin typeface="Garamond" pitchFamily="18" charset="0"/>
              </a:rPr>
              <a:t>Proposal provides </a:t>
            </a:r>
            <a:r>
              <a:rPr lang="en-US" sz="2400" b="1" dirty="0" smtClean="0">
                <a:latin typeface="Garamond" pitchFamily="18" charset="0"/>
              </a:rPr>
              <a:t>detailed information </a:t>
            </a:r>
            <a:r>
              <a:rPr lang="en-US" sz="2400" b="1" dirty="0">
                <a:latin typeface="Garamond" pitchFamily="18" charset="0"/>
              </a:rPr>
              <a:t>about </a:t>
            </a:r>
            <a:r>
              <a:rPr lang="en-US" sz="2400" b="1" dirty="0" smtClean="0">
                <a:latin typeface="Garamond" pitchFamily="18" charset="0"/>
              </a:rPr>
              <a:t>all costs necessary to support the proposed solutions and associated resources. Respondents must detail proposed costs according to the following: </a:t>
            </a:r>
            <a:br>
              <a:rPr lang="en-US" sz="2400" b="1" dirty="0" smtClean="0">
                <a:latin typeface="Garamond" pitchFamily="18" charset="0"/>
              </a:rPr>
            </a:br>
            <a:endParaRPr lang="en-US" sz="2400" b="1" dirty="0" smtClean="0">
              <a:latin typeface="Garamond" pitchFamily="18" charset="0"/>
            </a:endParaRPr>
          </a:p>
          <a:p>
            <a:pPr lvl="1"/>
            <a:r>
              <a:rPr lang="en-US" sz="2400" dirty="0" smtClean="0">
                <a:latin typeface="Garamond" pitchFamily="18" charset="0"/>
              </a:rPr>
              <a:t>Identify each service provided and specify total cost for each</a:t>
            </a:r>
          </a:p>
          <a:p>
            <a:pPr lvl="1"/>
            <a:r>
              <a:rPr lang="en-US" sz="2400" dirty="0" smtClean="0">
                <a:latin typeface="Garamond" pitchFamily="18" charset="0"/>
              </a:rPr>
              <a:t>Identify staff roles, projected hours, and hourly rates</a:t>
            </a:r>
            <a:br>
              <a:rPr lang="en-US" sz="2400" dirty="0" smtClean="0">
                <a:latin typeface="Garamond" pitchFamily="18" charset="0"/>
              </a:rPr>
            </a:br>
            <a:endParaRPr lang="en-US" sz="2400" dirty="0" smtClean="0">
              <a:latin typeface="Garamond" pitchFamily="18" charset="0"/>
            </a:endParaRPr>
          </a:p>
          <a:p>
            <a:pPr marL="457200" lvl="1" indent="0">
              <a:buNone/>
            </a:pPr>
            <a:r>
              <a:rPr lang="en-US" sz="2400" b="1" dirty="0" smtClean="0">
                <a:latin typeface="Garamond" pitchFamily="18" charset="0"/>
              </a:rPr>
              <a:t>The following cost information is requested for informational purposes in the RFP but will not be evaluated:</a:t>
            </a:r>
          </a:p>
          <a:p>
            <a:pPr lvl="1"/>
            <a:r>
              <a:rPr lang="en-US" sz="2400" dirty="0" smtClean="0">
                <a:latin typeface="Garamond" pitchFamily="18" charset="0"/>
              </a:rPr>
              <a:t>Proposed costs of additional data reporting available</a:t>
            </a:r>
          </a:p>
          <a:p>
            <a:pPr lvl="1"/>
            <a:r>
              <a:rPr lang="en-US" sz="2400" dirty="0" smtClean="0">
                <a:latin typeface="Garamond" pitchFamily="18" charset="0"/>
              </a:rPr>
              <a:t>Other savings opportunities available</a:t>
            </a:r>
          </a:p>
        </p:txBody>
      </p:sp>
      <p:sp>
        <p:nvSpPr>
          <p:cNvPr id="6" name="Title 1"/>
          <p:cNvSpPr>
            <a:spLocks noGrp="1"/>
          </p:cNvSpPr>
          <p:nvPr>
            <p:ph type="title"/>
          </p:nvPr>
        </p:nvSpPr>
        <p:spPr/>
        <p:txBody>
          <a:bodyPr/>
          <a:lstStyle/>
          <a:p>
            <a:r>
              <a:rPr lang="en-US" b="1" dirty="0" smtClean="0">
                <a:latin typeface="Cambria" panose="02040503050406030204" pitchFamily="18" charset="0"/>
              </a:rPr>
              <a:t>Cost Proposal</a:t>
            </a:r>
            <a:r>
              <a:rPr lang="en-US" b="1" dirty="0" smtClean="0">
                <a:latin typeface="Garamond" pitchFamily="18" charset="0"/>
              </a:rPr>
              <a:t/>
            </a:r>
            <a:br>
              <a:rPr lang="en-US" b="1" dirty="0" smtClean="0">
                <a:latin typeface="Garamond" pitchFamily="18" charset="0"/>
              </a:rPr>
            </a:br>
            <a:r>
              <a:rPr lang="en-US" sz="2400" dirty="0" smtClean="0">
                <a:latin typeface="Garamond" pitchFamily="18" charset="0"/>
              </a:rPr>
              <a:t>(Attachment D and Supplemental Narrative Response)</a:t>
            </a:r>
            <a:endParaRPr lang="en-US" dirty="0" smtClean="0">
              <a:latin typeface="Garamond"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3622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600200"/>
            <a:ext cx="8229600" cy="4190999"/>
          </a:xfrm>
        </p:spPr>
        <p:txBody>
          <a:bodyPr>
            <a:normAutofit/>
          </a:bodyPr>
          <a:lstStyle/>
          <a:p>
            <a:pPr marL="0" indent="0">
              <a:buNone/>
            </a:pPr>
            <a:r>
              <a:rPr lang="en-US" sz="2000" b="1" dirty="0">
                <a:latin typeface="Garamond" pitchFamily="18" charset="0"/>
              </a:rPr>
              <a:t>The </a:t>
            </a:r>
            <a:r>
              <a:rPr lang="en-US" sz="2000" b="1" dirty="0" smtClean="0">
                <a:latin typeface="Garamond" pitchFamily="18" charset="0"/>
              </a:rPr>
              <a:t>Indiana Economic Impact section provides information about how the resulting contract will impact the State of Indiana, under a respondent’s proposal. Impact is measured by the quantity of Indiana-based, full-time positions that will perform work under the contract.</a:t>
            </a:r>
            <a:r>
              <a:rPr lang="en-US" sz="2400" b="1" dirty="0" smtClean="0">
                <a:latin typeface="Garamond" pitchFamily="18" charset="0"/>
              </a:rPr>
              <a:t/>
            </a:r>
            <a:br>
              <a:rPr lang="en-US" sz="2400" b="1" dirty="0" smtClean="0">
                <a:latin typeface="Garamond" pitchFamily="18" charset="0"/>
              </a:rPr>
            </a:br>
            <a:endParaRPr lang="en-US" sz="2400" b="1" dirty="0" smtClean="0">
              <a:latin typeface="Garamond" pitchFamily="18" charset="0"/>
            </a:endParaRPr>
          </a:p>
          <a:p>
            <a:r>
              <a:rPr lang="en-US" sz="2400" dirty="0" smtClean="0">
                <a:latin typeface="Garamond" pitchFamily="18" charset="0"/>
              </a:rPr>
              <a:t>IEI measures the FTE (Full-Time Equivalent)</a:t>
            </a:r>
          </a:p>
          <a:p>
            <a:pPr lvl="1"/>
            <a:r>
              <a:rPr lang="en-US" sz="2000" dirty="0" smtClean="0">
                <a:latin typeface="Garamond" pitchFamily="18" charset="0"/>
              </a:rPr>
              <a:t>Example</a:t>
            </a:r>
            <a:r>
              <a:rPr lang="en-US" sz="2000" dirty="0">
                <a:latin typeface="Garamond" pitchFamily="18" charset="0"/>
              </a:rPr>
              <a:t>:  </a:t>
            </a:r>
            <a:r>
              <a:rPr lang="en-US" sz="2000" dirty="0" smtClean="0">
                <a:latin typeface="Garamond" pitchFamily="18" charset="0"/>
              </a:rPr>
              <a:t>A Respondent plans to utilize 5 full-time employees for the State’s contract </a:t>
            </a:r>
            <a:r>
              <a:rPr lang="en-US" sz="2000" dirty="0">
                <a:latin typeface="Garamond" pitchFamily="18" charset="0"/>
              </a:rPr>
              <a:t>and is bidding on its 5th </a:t>
            </a:r>
            <a:r>
              <a:rPr lang="en-US" sz="2000" dirty="0" smtClean="0">
                <a:latin typeface="Garamond" pitchFamily="18" charset="0"/>
              </a:rPr>
              <a:t>contract. If all </a:t>
            </a:r>
            <a:r>
              <a:rPr lang="en-US" sz="2000" dirty="0">
                <a:latin typeface="Garamond" pitchFamily="18" charset="0"/>
              </a:rPr>
              <a:t>contracts get an equal amount of commitment from </a:t>
            </a:r>
            <a:r>
              <a:rPr lang="en-US" sz="2000" dirty="0" smtClean="0">
                <a:latin typeface="Garamond" pitchFamily="18" charset="0"/>
              </a:rPr>
              <a:t>the 5 </a:t>
            </a:r>
            <a:r>
              <a:rPr lang="en-US" sz="2000" dirty="0">
                <a:latin typeface="Garamond" pitchFamily="18" charset="0"/>
              </a:rPr>
              <a:t>employees then each employee commits 20% of his or her time to the new </a:t>
            </a:r>
            <a:r>
              <a:rPr lang="en-US" sz="2000" dirty="0" smtClean="0">
                <a:latin typeface="Garamond" pitchFamily="18" charset="0"/>
              </a:rPr>
              <a:t>contract: </a:t>
            </a:r>
            <a:br>
              <a:rPr lang="en-US" sz="2000" dirty="0" smtClean="0">
                <a:latin typeface="Garamond" pitchFamily="18" charset="0"/>
              </a:rPr>
            </a:br>
            <a:endParaRPr lang="en-US" sz="2000" dirty="0" smtClean="0">
              <a:latin typeface="Garamond" pitchFamily="18" charset="0"/>
            </a:endParaRPr>
          </a:p>
          <a:p>
            <a:pPr lvl="1"/>
            <a:r>
              <a:rPr lang="en-US" sz="2000" dirty="0" smtClean="0">
                <a:latin typeface="Garamond" pitchFamily="18" charset="0"/>
              </a:rPr>
              <a:t>0.2 </a:t>
            </a:r>
            <a:r>
              <a:rPr lang="en-US" sz="2000" dirty="0">
                <a:latin typeface="Garamond" pitchFamily="18" charset="0"/>
              </a:rPr>
              <a:t>x 5 employees= 1 FTE.</a:t>
            </a:r>
          </a:p>
          <a:p>
            <a:pPr marL="0" indent="0">
              <a:buNone/>
            </a:pPr>
            <a:endParaRPr lang="en-US" sz="2400" dirty="0" smtClean="0">
              <a:latin typeface="Garamond" pitchFamily="18" charset="0"/>
            </a:endParaRPr>
          </a:p>
        </p:txBody>
      </p:sp>
      <p:sp>
        <p:nvSpPr>
          <p:cNvPr id="6" name="Title 1"/>
          <p:cNvSpPr>
            <a:spLocks noGrp="1"/>
          </p:cNvSpPr>
          <p:nvPr>
            <p:ph type="title"/>
          </p:nvPr>
        </p:nvSpPr>
        <p:spPr/>
        <p:txBody>
          <a:bodyPr/>
          <a:lstStyle/>
          <a:p>
            <a:r>
              <a:rPr lang="en-US" b="1" dirty="0" smtClean="0">
                <a:latin typeface="Cambria" panose="02040503050406030204" pitchFamily="18" charset="0"/>
              </a:rPr>
              <a:t>Indiana Economic Impact</a:t>
            </a:r>
            <a:r>
              <a:rPr lang="en-US" b="1" dirty="0" smtClean="0">
                <a:latin typeface="Garamond" pitchFamily="18" charset="0"/>
              </a:rPr>
              <a:t/>
            </a:r>
            <a:br>
              <a:rPr lang="en-US" b="1" dirty="0" smtClean="0">
                <a:latin typeface="Garamond" pitchFamily="18" charset="0"/>
              </a:rPr>
            </a:br>
            <a:r>
              <a:rPr lang="en-US" sz="2400" dirty="0" smtClean="0">
                <a:latin typeface="Garamond" pitchFamily="18" charset="0"/>
              </a:rPr>
              <a:t>(Attachment C)</a:t>
            </a:r>
            <a:endParaRPr lang="en-US" dirty="0" smtClean="0">
              <a:latin typeface="Garamond" pitchFamily="18" charset="0"/>
            </a:endParaRPr>
          </a:p>
        </p:txBody>
      </p:sp>
    </p:spTree>
    <p:extLst>
      <p:ext uri="{BB962C8B-B14F-4D97-AF65-F5344CB8AC3E}">
        <p14:creationId xmlns:p14="http://schemas.microsoft.com/office/powerpoint/2010/main" val="20734055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Cambria" panose="02040503050406030204" pitchFamily="18" charset="0"/>
              </a:rPr>
              <a:t>Proposal Preparation</a:t>
            </a:r>
          </a:p>
        </p:txBody>
      </p:sp>
      <p:sp>
        <p:nvSpPr>
          <p:cNvPr id="7" name="Rectangle 3"/>
          <p:cNvSpPr>
            <a:spLocks noGrp="1" noChangeArrowheads="1"/>
          </p:cNvSpPr>
          <p:nvPr>
            <p:ph idx="1"/>
          </p:nvPr>
        </p:nvSpPr>
        <p:spPr/>
        <p:txBody>
          <a:bodyPr>
            <a:normAutofit/>
          </a:bodyPr>
          <a:lstStyle/>
          <a:p>
            <a:pPr marL="914400" lvl="1" indent="-457200" eaLnBrk="1" hangingPunct="1">
              <a:buFont typeface="+mj-lt"/>
              <a:buAutoNum type="arabicPeriod"/>
            </a:pPr>
            <a:r>
              <a:rPr lang="en-US" sz="2400" dirty="0" smtClean="0">
                <a:latin typeface="Cambria" panose="02040503050406030204" pitchFamily="18" charset="0"/>
              </a:rPr>
              <a:t>Review all RFP documents </a:t>
            </a:r>
            <a:r>
              <a:rPr lang="en-US" sz="2400" b="1" u="sng" dirty="0" smtClean="0">
                <a:latin typeface="Cambria" panose="02040503050406030204" pitchFamily="18" charset="0"/>
              </a:rPr>
              <a:t>thoroughly</a:t>
            </a:r>
            <a:r>
              <a:rPr lang="en-US" sz="2400" dirty="0" smtClean="0">
                <a:latin typeface="Cambria" panose="02040503050406030204" pitchFamily="18" charset="0"/>
              </a:rPr>
              <a:t>.</a:t>
            </a:r>
          </a:p>
          <a:p>
            <a:pPr marL="914400" lvl="1" indent="-457200" eaLnBrk="1" hangingPunct="1">
              <a:buFont typeface="+mj-lt"/>
              <a:buAutoNum type="arabicPeriod"/>
            </a:pPr>
            <a:r>
              <a:rPr lang="en-US" sz="2400" dirty="0" smtClean="0">
                <a:latin typeface="Cambria" panose="02040503050406030204" pitchFamily="18" charset="0"/>
              </a:rPr>
              <a:t>Identify any questions you may have and submit to State by Q&amp;A due date. </a:t>
            </a:r>
            <a:r>
              <a:rPr lang="en-US" sz="2400" dirty="0" smtClean="0">
                <a:solidFill>
                  <a:srgbClr val="FF0000"/>
                </a:solidFill>
                <a:latin typeface="Cambria" panose="02040503050406030204" pitchFamily="18" charset="0"/>
              </a:rPr>
              <a:t>(March 18</a:t>
            </a:r>
            <a:r>
              <a:rPr lang="en-US" sz="2400" baseline="30000" dirty="0" smtClean="0">
                <a:solidFill>
                  <a:srgbClr val="FF0000"/>
                </a:solidFill>
                <a:latin typeface="Cambria" panose="02040503050406030204" pitchFamily="18" charset="0"/>
              </a:rPr>
              <a:t>th</a:t>
            </a:r>
            <a:r>
              <a:rPr lang="en-US" sz="2400" dirty="0" smtClean="0">
                <a:solidFill>
                  <a:srgbClr val="FF0000"/>
                </a:solidFill>
                <a:latin typeface="Cambria" panose="02040503050406030204" pitchFamily="18" charset="0"/>
              </a:rPr>
              <a:t> at 3PM EST)</a:t>
            </a:r>
          </a:p>
          <a:p>
            <a:pPr marL="914400" lvl="1" indent="-457200" eaLnBrk="1" hangingPunct="1">
              <a:buFont typeface="+mj-lt"/>
              <a:buAutoNum type="arabicPeriod"/>
            </a:pPr>
            <a:r>
              <a:rPr lang="en-US" sz="2400" dirty="0" smtClean="0">
                <a:latin typeface="Cambria" panose="02040503050406030204" pitchFamily="18" charset="0"/>
              </a:rPr>
              <a:t>Begin working on the proposal response as soon as possible. Due dates and times are firm.</a:t>
            </a:r>
          </a:p>
          <a:p>
            <a:pPr marL="914400" lvl="1" indent="-457200" eaLnBrk="1" hangingPunct="1">
              <a:buFont typeface="+mj-lt"/>
              <a:buAutoNum type="arabicPeriod"/>
            </a:pPr>
            <a:r>
              <a:rPr lang="en-US" sz="2400" dirty="0" smtClean="0">
                <a:latin typeface="Cambria" panose="02040503050406030204" pitchFamily="18" charset="0"/>
              </a:rPr>
              <a:t>Make sure all proposal sections are completed and finalized in the proposal submission prior to the RFP due date/time. </a:t>
            </a:r>
            <a:r>
              <a:rPr lang="en-US" sz="2400" dirty="0" smtClean="0">
                <a:solidFill>
                  <a:srgbClr val="FF0000"/>
                </a:solidFill>
                <a:latin typeface="Cambria" panose="02040503050406030204" pitchFamily="18" charset="0"/>
              </a:rPr>
              <a:t>(April 15</a:t>
            </a:r>
            <a:r>
              <a:rPr lang="en-US" sz="2400" baseline="30000" dirty="0" smtClean="0">
                <a:solidFill>
                  <a:srgbClr val="FF0000"/>
                </a:solidFill>
                <a:latin typeface="Cambria" panose="02040503050406030204" pitchFamily="18" charset="0"/>
              </a:rPr>
              <a:t>th</a:t>
            </a:r>
            <a:r>
              <a:rPr lang="en-US" sz="2400" dirty="0" smtClean="0">
                <a:solidFill>
                  <a:srgbClr val="FF0000"/>
                </a:solidFill>
                <a:latin typeface="Cambria" panose="02040503050406030204" pitchFamily="18" charset="0"/>
              </a:rPr>
              <a:t> at 3:00 PM EST)</a:t>
            </a:r>
          </a:p>
          <a:p>
            <a:pPr marL="857250" lvl="2" indent="0">
              <a:buNone/>
            </a:pPr>
            <a:r>
              <a:rPr lang="en-US" sz="2000" dirty="0" smtClean="0">
                <a:latin typeface="Cambria" panose="02040503050406030204" pitchFamily="18" charset="0"/>
              </a:rPr>
              <a:t>(</a:t>
            </a:r>
            <a:r>
              <a:rPr lang="en-US" sz="2000" u="sng" dirty="0" smtClean="0">
                <a:latin typeface="Cambria" panose="02040503050406030204" pitchFamily="18" charset="0"/>
              </a:rPr>
              <a:t>Example</a:t>
            </a:r>
            <a:r>
              <a:rPr lang="en-US" sz="2000" dirty="0" smtClean="0">
                <a:latin typeface="Cambria" panose="02040503050406030204" pitchFamily="18" charset="0"/>
              </a:rPr>
              <a:t>: Buy Indiana Status must be finalized beforehand, with email confirmation from </a:t>
            </a:r>
            <a:r>
              <a:rPr lang="en-US" sz="2000" b="1" u="sng" dirty="0" smtClean="0">
                <a:latin typeface="Cambria" panose="02040503050406030204" pitchFamily="18" charset="0"/>
                <a:hlinkClick r:id="rId3"/>
              </a:rPr>
              <a:t>buyindianainvest@idoa.in.gov</a:t>
            </a:r>
            <a:r>
              <a:rPr lang="en-US" sz="2000" dirty="0" smtClean="0">
                <a:latin typeface="Cambria" panose="02040503050406030204" pitchFamily="18" charset="0"/>
              </a:rPr>
              <a:t>. See Section 2.7 for details).</a:t>
            </a:r>
          </a:p>
        </p:txBody>
      </p:sp>
    </p:spTree>
    <p:extLst>
      <p:ext uri="{BB962C8B-B14F-4D97-AF65-F5344CB8AC3E}">
        <p14:creationId xmlns:p14="http://schemas.microsoft.com/office/powerpoint/2010/main" val="2481584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Cambria" panose="02040503050406030204" pitchFamily="18" charset="0"/>
              </a:rPr>
              <a:t>Proposal Preparation</a:t>
            </a:r>
          </a:p>
        </p:txBody>
      </p:sp>
      <p:sp>
        <p:nvSpPr>
          <p:cNvPr id="7" name="Rectangle 3"/>
          <p:cNvSpPr>
            <a:spLocks noGrp="1" noChangeArrowheads="1"/>
          </p:cNvSpPr>
          <p:nvPr>
            <p:ph idx="1"/>
          </p:nvPr>
        </p:nvSpPr>
        <p:spPr/>
        <p:txBody>
          <a:bodyPr>
            <a:normAutofit fontScale="92500" lnSpcReduction="10000"/>
          </a:bodyPr>
          <a:lstStyle/>
          <a:p>
            <a:pPr marL="514350" indent="-514350" eaLnBrk="1" hangingPunct="1">
              <a:buFont typeface="+mj-lt"/>
              <a:buAutoNum type="arabicPeriod" startAt="5"/>
            </a:pPr>
            <a:r>
              <a:rPr lang="en-US" sz="2400" dirty="0" smtClean="0">
                <a:latin typeface="Cambria" panose="02040503050406030204" pitchFamily="18" charset="0"/>
              </a:rPr>
              <a:t>Use the templates provided for all sections of RFP. Please do not alter templates provided.</a:t>
            </a:r>
          </a:p>
          <a:p>
            <a:pPr marL="514350" indent="-514350">
              <a:buFont typeface="+mj-lt"/>
              <a:buAutoNum type="arabicPeriod" startAt="5"/>
            </a:pPr>
            <a:r>
              <a:rPr lang="en-US" sz="2400" dirty="0">
                <a:latin typeface="Cambria" panose="02040503050406030204" pitchFamily="18" charset="0"/>
              </a:rPr>
              <a:t>All templates provided in the RFP must be returned in the original format (examples: Word, Excel, etc</a:t>
            </a:r>
            <a:r>
              <a:rPr lang="en-US" sz="2400" dirty="0" smtClean="0">
                <a:latin typeface="Cambria" panose="02040503050406030204" pitchFamily="18" charset="0"/>
              </a:rPr>
              <a:t>.)</a:t>
            </a:r>
          </a:p>
          <a:p>
            <a:pPr marL="514350" indent="-514350">
              <a:buFont typeface="+mj-lt"/>
              <a:buAutoNum type="arabicPeriod" startAt="5"/>
            </a:pPr>
            <a:r>
              <a:rPr lang="en-US" sz="2400" dirty="0" smtClean="0">
                <a:latin typeface="Cambria" panose="02040503050406030204" pitchFamily="18" charset="0"/>
              </a:rPr>
              <a:t>Proposals must be submitted on CD. Email submissions will </a:t>
            </a:r>
            <a:r>
              <a:rPr lang="en-US" sz="2400" b="1" dirty="0" smtClean="0">
                <a:latin typeface="Cambria" panose="02040503050406030204" pitchFamily="18" charset="0"/>
              </a:rPr>
              <a:t>not</a:t>
            </a:r>
            <a:r>
              <a:rPr lang="en-US" sz="2400" dirty="0" smtClean="0">
                <a:latin typeface="Cambria" panose="02040503050406030204" pitchFamily="18" charset="0"/>
              </a:rPr>
              <a:t> be accepted</a:t>
            </a:r>
            <a:r>
              <a:rPr lang="en-US" sz="2400" dirty="0">
                <a:latin typeface="Cambria" panose="02040503050406030204" pitchFamily="18" charset="0"/>
              </a:rPr>
              <a:t> </a:t>
            </a:r>
            <a:r>
              <a:rPr lang="en-US" sz="2400" dirty="0" smtClean="0">
                <a:latin typeface="Cambria" panose="02040503050406030204" pitchFamily="18" charset="0"/>
              </a:rPr>
              <a:t>in place of CD.</a:t>
            </a:r>
          </a:p>
          <a:p>
            <a:pPr marL="514350" indent="-514350">
              <a:buFont typeface="+mj-lt"/>
              <a:buAutoNum type="arabicPeriod" startAt="5"/>
            </a:pPr>
            <a:r>
              <a:rPr lang="en-US" sz="2400" dirty="0" smtClean="0">
                <a:latin typeface="Cambria" panose="02040503050406030204" pitchFamily="18" charset="0"/>
              </a:rPr>
              <a:t>Titles of electronic files on CD should be limited in length and number of characters. (example: Avoid file names such as </a:t>
            </a:r>
            <a:r>
              <a:rPr lang="en-US" sz="2400" b="1" dirty="0" smtClean="0">
                <a:latin typeface="Cambria" panose="02040503050406030204" pitchFamily="18" charset="0"/>
              </a:rPr>
              <a:t>“Company A – Technical Proposal, State of Indiana, RFP 19-084.” </a:t>
            </a:r>
            <a:r>
              <a:rPr lang="en-US" sz="2400" dirty="0" smtClean="0">
                <a:latin typeface="Cambria" panose="02040503050406030204" pitchFamily="18" charset="0"/>
              </a:rPr>
              <a:t>Instead, name the file something like </a:t>
            </a:r>
            <a:r>
              <a:rPr lang="en-US" sz="2400" b="1" dirty="0" smtClean="0">
                <a:latin typeface="Cambria" panose="02040503050406030204" pitchFamily="18" charset="0"/>
              </a:rPr>
              <a:t>“Technical Proposal</a:t>
            </a:r>
            <a:r>
              <a:rPr lang="en-US" sz="2400" dirty="0" smtClean="0">
                <a:latin typeface="Cambria" panose="02040503050406030204" pitchFamily="18" charset="0"/>
              </a:rPr>
              <a:t>.”</a:t>
            </a:r>
            <a:endParaRPr lang="en-US" sz="2400" dirty="0">
              <a:latin typeface="Cambria" panose="02040503050406030204" pitchFamily="18" charset="0"/>
            </a:endParaRPr>
          </a:p>
          <a:p>
            <a:pPr marL="514350" indent="-514350" eaLnBrk="1" hangingPunct="1">
              <a:buFont typeface="+mj-lt"/>
              <a:buAutoNum type="arabicPeriod" startAt="5"/>
            </a:pPr>
            <a:endParaRPr lang="en-US" sz="2400" dirty="0" smtClean="0">
              <a:latin typeface="Cambria" panose="02040503050406030204" pitchFamily="18" charset="0"/>
            </a:endParaRPr>
          </a:p>
          <a:p>
            <a:pPr eaLnBrk="1" hangingPunct="1">
              <a:buFontTx/>
              <a:buNone/>
            </a:pPr>
            <a:r>
              <a:rPr lang="en-US" sz="2400" dirty="0" smtClean="0">
                <a:latin typeface="Cambria" panose="02040503050406030204" pitchFamily="18" charset="0"/>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Cambria" panose="02040503050406030204" pitchFamily="18" charset="0"/>
              </a:rPr>
              <a:t>Proposal Evaluation</a:t>
            </a:r>
          </a:p>
        </p:txBody>
      </p:sp>
      <p:sp>
        <p:nvSpPr>
          <p:cNvPr id="10" name="TextBox 9"/>
          <p:cNvSpPr txBox="1"/>
          <p:nvPr/>
        </p:nvSpPr>
        <p:spPr>
          <a:xfrm>
            <a:off x="2438400" y="1447800"/>
            <a:ext cx="4191000" cy="369332"/>
          </a:xfrm>
          <a:prstGeom prst="rect">
            <a:avLst/>
          </a:prstGeom>
          <a:noFill/>
        </p:spPr>
        <p:txBody>
          <a:bodyPr wrap="square" rtlCol="0">
            <a:spAutoFit/>
          </a:bodyPr>
          <a:lstStyle/>
          <a:p>
            <a:pPr algn="ctr"/>
            <a:r>
              <a:rPr lang="en-US" b="1" i="1" dirty="0" smtClean="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2492886815"/>
              </p:ext>
            </p:extLst>
          </p:nvPr>
        </p:nvGraphicFramePr>
        <p:xfrm>
          <a:off x="457200" y="1905001"/>
          <a:ext cx="8229600" cy="3459212"/>
        </p:xfrm>
        <a:graphic>
          <a:graphicData uri="http://schemas.openxmlformats.org/drawingml/2006/table">
            <a:tbl>
              <a:tblPr/>
              <a:tblGrid>
                <a:gridCol w="4953740"/>
                <a:gridCol w="3275860"/>
              </a:tblGrid>
              <a:tr h="262734">
                <a:tc>
                  <a:txBody>
                    <a:bodyPr/>
                    <a:lstStyle/>
                    <a:p>
                      <a:pPr marL="0" marR="0" algn="ctr">
                        <a:spcBef>
                          <a:spcPts val="0"/>
                        </a:spcBef>
                        <a:spcAft>
                          <a:spcPts val="0"/>
                        </a:spcAft>
                      </a:pPr>
                      <a:r>
                        <a:rPr lang="en-US" sz="1200" b="1" dirty="0">
                          <a:solidFill>
                            <a:schemeClr val="tx1"/>
                          </a:solidFill>
                          <a:latin typeface="Cambria" panose="02040503050406030204" pitchFamily="18" charset="0"/>
                          <a:ea typeface="Times New Roman"/>
                          <a:cs typeface="Calibri"/>
                        </a:rPr>
                        <a:t>Criteria</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200" b="1" dirty="0">
                          <a:solidFill>
                            <a:schemeClr val="tx1"/>
                          </a:solidFill>
                          <a:latin typeface="Cambria" panose="02040503050406030204" pitchFamily="18" charset="0"/>
                          <a:ea typeface="Times New Roman"/>
                          <a:cs typeface="Calibri"/>
                        </a:rPr>
                        <a:t>Points</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2734">
                <a:tc>
                  <a:txBody>
                    <a:bodyPr/>
                    <a:lstStyle/>
                    <a:p>
                      <a:pPr marL="342900" marR="0" lvl="0" indent="-342900">
                        <a:spcBef>
                          <a:spcPts val="0"/>
                        </a:spcBef>
                        <a:spcAft>
                          <a:spcPts val="0"/>
                        </a:spcAft>
                        <a:buFont typeface="+mj-lt"/>
                        <a:buAutoNum type="arabicPeriod"/>
                      </a:pPr>
                      <a:r>
                        <a:rPr lang="en-US" sz="1200" spc="-10" dirty="0">
                          <a:solidFill>
                            <a:schemeClr val="tx1"/>
                          </a:solidFill>
                          <a:latin typeface="Cambria" panose="02040503050406030204" pitchFamily="18" charset="0"/>
                          <a:ea typeface="Times New Roman"/>
                          <a:cs typeface="Calibri"/>
                        </a:rPr>
                        <a:t>Adherence to Mandatory Requirements</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Cambria" panose="02040503050406030204" pitchFamily="18" charset="0"/>
                          <a:ea typeface="Times New Roman"/>
                          <a:cs typeface="Calibri"/>
                        </a:rPr>
                        <a:t>Pass/Fail</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8733">
                <a:tc>
                  <a:txBody>
                    <a:bodyPr/>
                    <a:lstStyle/>
                    <a:p>
                      <a:pPr marL="342900" marR="0" lvl="0" indent="-342900">
                        <a:spcBef>
                          <a:spcPts val="0"/>
                        </a:spcBef>
                        <a:spcAft>
                          <a:spcPts val="0"/>
                        </a:spcAft>
                        <a:buFont typeface="+mj-lt"/>
                        <a:buAutoNum type="arabicPeriod" startAt="2"/>
                      </a:pPr>
                      <a:r>
                        <a:rPr lang="en-US" sz="1200" dirty="0">
                          <a:solidFill>
                            <a:schemeClr val="tx1"/>
                          </a:solidFill>
                          <a:latin typeface="Cambria" panose="02040503050406030204" pitchFamily="18" charset="0"/>
                          <a:ea typeface="Times New Roman"/>
                          <a:cs typeface="Calibri"/>
                        </a:rPr>
                        <a:t>Management Assessment/Quality (Business and Technical Proposal)</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kern="1200" dirty="0" smtClean="0">
                          <a:solidFill>
                            <a:schemeClr val="tx1"/>
                          </a:solidFill>
                          <a:latin typeface="Cambria" panose="02040503050406030204" pitchFamily="18" charset="0"/>
                          <a:ea typeface="Times New Roman"/>
                          <a:cs typeface="Calibri"/>
                        </a:rPr>
                        <a:t>45 available points</a:t>
                      </a:r>
                      <a:endParaRPr lang="en-US" sz="1200" kern="1200" dirty="0">
                        <a:solidFill>
                          <a:schemeClr val="tx1"/>
                        </a:solidFill>
                        <a:latin typeface="Cambria" panose="02040503050406030204" pitchFamily="18" charset="0"/>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5410">
                <a:tc>
                  <a:txBody>
                    <a:bodyPr/>
                    <a:lstStyle/>
                    <a:p>
                      <a:pPr marL="342900" marR="0" lvl="0" indent="-342900">
                        <a:spcBef>
                          <a:spcPts val="0"/>
                        </a:spcBef>
                        <a:spcAft>
                          <a:spcPts val="0"/>
                        </a:spcAft>
                        <a:buFont typeface="+mj-lt"/>
                        <a:buAutoNum type="arabicPeriod" startAt="3"/>
                      </a:pPr>
                      <a:r>
                        <a:rPr lang="en-US" sz="1200" dirty="0">
                          <a:solidFill>
                            <a:schemeClr val="tx1"/>
                          </a:solidFill>
                          <a:latin typeface="Cambria" panose="02040503050406030204" pitchFamily="18" charset="0"/>
                          <a:ea typeface="Times New Roman"/>
                          <a:cs typeface="Calibri"/>
                        </a:rPr>
                        <a:t>Cost (Cost Proposal)</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kern="1200" dirty="0" smtClean="0">
                          <a:solidFill>
                            <a:schemeClr val="tx1"/>
                          </a:solidFill>
                          <a:latin typeface="Cambria" panose="02040503050406030204" pitchFamily="18" charset="0"/>
                          <a:ea typeface="Times New Roman"/>
                          <a:cs typeface="Calibri"/>
                        </a:rPr>
                        <a:t>30 </a:t>
                      </a:r>
                      <a:r>
                        <a:rPr lang="en-US" sz="1200" kern="1200" dirty="0">
                          <a:solidFill>
                            <a:schemeClr val="tx1"/>
                          </a:solidFill>
                          <a:latin typeface="Cambria" panose="02040503050406030204" pitchFamily="18" charset="0"/>
                          <a:ea typeface="Times New Roman"/>
                          <a:cs typeface="Calibri"/>
                        </a:rPr>
                        <a:t>available </a:t>
                      </a:r>
                      <a:r>
                        <a:rPr lang="en-US" sz="1200" kern="1200" dirty="0" smtClean="0">
                          <a:solidFill>
                            <a:schemeClr val="tx1"/>
                          </a:solidFill>
                          <a:latin typeface="Cambria" panose="02040503050406030204" pitchFamily="18" charset="0"/>
                          <a:ea typeface="Times New Roman"/>
                          <a:cs typeface="Calibri"/>
                        </a:rPr>
                        <a:t>points</a:t>
                      </a:r>
                      <a:endParaRPr lang="en-US" sz="1200" kern="1200" dirty="0">
                        <a:solidFill>
                          <a:schemeClr val="tx1"/>
                        </a:solidFill>
                        <a:latin typeface="Cambria" panose="02040503050406030204" pitchFamily="18" charset="0"/>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2734">
                <a:tc>
                  <a:txBody>
                    <a:bodyPr/>
                    <a:lstStyle/>
                    <a:p>
                      <a:pPr marL="342900" marR="0" lvl="0" indent="-342900">
                        <a:spcBef>
                          <a:spcPts val="0"/>
                        </a:spcBef>
                        <a:spcAft>
                          <a:spcPts val="0"/>
                        </a:spcAft>
                        <a:buFont typeface="+mj-lt"/>
                        <a:buAutoNum type="arabicPeriod" startAt="4"/>
                      </a:pPr>
                      <a:r>
                        <a:rPr lang="en-US" sz="1200" dirty="0">
                          <a:solidFill>
                            <a:schemeClr val="tx1"/>
                          </a:solidFill>
                          <a:latin typeface="Cambria" panose="02040503050406030204" pitchFamily="18" charset="0"/>
                          <a:ea typeface="Times New Roman"/>
                          <a:cs typeface="Calibri"/>
                        </a:rPr>
                        <a:t>Indiana Economic Impact</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smtClean="0">
                          <a:solidFill>
                            <a:schemeClr val="tx1"/>
                          </a:solidFill>
                          <a:latin typeface="Cambria" panose="02040503050406030204" pitchFamily="18" charset="0"/>
                          <a:ea typeface="Times New Roman"/>
                          <a:cs typeface="Calibri"/>
                        </a:rPr>
                        <a:t>5  available</a:t>
                      </a:r>
                      <a:r>
                        <a:rPr lang="en-US" sz="1200" baseline="0" dirty="0" smtClean="0">
                          <a:solidFill>
                            <a:schemeClr val="tx1"/>
                          </a:solidFill>
                          <a:latin typeface="Cambria" panose="02040503050406030204" pitchFamily="18" charset="0"/>
                          <a:ea typeface="Times New Roman"/>
                          <a:cs typeface="Calibri"/>
                        </a:rPr>
                        <a:t> </a:t>
                      </a:r>
                      <a:r>
                        <a:rPr lang="en-US" sz="1200" dirty="0" smtClean="0">
                          <a:solidFill>
                            <a:schemeClr val="tx1"/>
                          </a:solidFill>
                          <a:latin typeface="Cambria" panose="02040503050406030204" pitchFamily="18" charset="0"/>
                          <a:ea typeface="Times New Roman"/>
                          <a:cs typeface="Calibri"/>
                        </a:rPr>
                        <a:t>points</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2734">
                <a:tc>
                  <a:txBody>
                    <a:bodyPr/>
                    <a:lstStyle/>
                    <a:p>
                      <a:pPr marL="342900" marR="0" lvl="0" indent="-342900">
                        <a:spcBef>
                          <a:spcPts val="0"/>
                        </a:spcBef>
                        <a:spcAft>
                          <a:spcPts val="0"/>
                        </a:spcAft>
                        <a:buFont typeface="+mj-lt"/>
                        <a:buAutoNum type="arabicPeriod" startAt="5"/>
                      </a:pPr>
                      <a:r>
                        <a:rPr lang="en-US" sz="1200" dirty="0">
                          <a:solidFill>
                            <a:schemeClr val="tx1"/>
                          </a:solidFill>
                          <a:latin typeface="Cambria" panose="02040503050406030204" pitchFamily="18" charset="0"/>
                          <a:ea typeface="Times New Roman"/>
                          <a:cs typeface="Calibri"/>
                        </a:rPr>
                        <a:t>Buy Indiana</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smtClean="0">
                          <a:solidFill>
                            <a:schemeClr val="tx1"/>
                          </a:solidFill>
                          <a:latin typeface="Cambria" panose="02040503050406030204" pitchFamily="18" charset="0"/>
                          <a:ea typeface="Times New Roman"/>
                          <a:cs typeface="Calibri"/>
                        </a:rPr>
                        <a:t>5 available points</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8733">
                <a:tc>
                  <a:txBody>
                    <a:bodyPr/>
                    <a:lstStyle/>
                    <a:p>
                      <a:pPr marL="342900" marR="0" lvl="0" indent="-342900">
                        <a:spcBef>
                          <a:spcPts val="0"/>
                        </a:spcBef>
                        <a:spcAft>
                          <a:spcPts val="0"/>
                        </a:spcAft>
                        <a:buFont typeface="+mj-lt"/>
                        <a:buAutoNum type="arabicPeriod" startAt="6"/>
                      </a:pPr>
                      <a:r>
                        <a:rPr lang="en-US" sz="1200" dirty="0">
                          <a:solidFill>
                            <a:schemeClr val="tx1"/>
                          </a:solidFill>
                          <a:latin typeface="Cambria" panose="02040503050406030204" pitchFamily="18" charset="0"/>
                          <a:ea typeface="Times New Roman"/>
                          <a:cs typeface="Calibri"/>
                        </a:rPr>
                        <a:t>Minority Business Enterprise Subcontractor Commitment</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Cambria" panose="02040503050406030204" pitchFamily="18" charset="0"/>
                          <a:ea typeface="Times New Roman"/>
                          <a:cs typeface="Calibri"/>
                        </a:rPr>
                        <a:t>5 </a:t>
                      </a:r>
                      <a:r>
                        <a:rPr lang="en-US" sz="1200" dirty="0" smtClean="0">
                          <a:solidFill>
                            <a:schemeClr val="tx1"/>
                          </a:solidFill>
                          <a:latin typeface="Cambria" panose="02040503050406030204" pitchFamily="18" charset="0"/>
                          <a:ea typeface="Times New Roman"/>
                          <a:cs typeface="Calibri"/>
                        </a:rPr>
                        <a:t>available points</a:t>
                      </a:r>
                      <a:br>
                        <a:rPr lang="en-US" sz="1200" dirty="0" smtClean="0">
                          <a:solidFill>
                            <a:schemeClr val="tx1"/>
                          </a:solidFill>
                          <a:latin typeface="Cambria" panose="02040503050406030204" pitchFamily="18" charset="0"/>
                          <a:ea typeface="Times New Roman"/>
                          <a:cs typeface="Calibri"/>
                        </a:rPr>
                      </a:br>
                      <a:r>
                        <a:rPr lang="en-US" sz="1200" dirty="0" smtClean="0">
                          <a:solidFill>
                            <a:schemeClr val="tx1"/>
                          </a:solidFill>
                          <a:latin typeface="Cambria" panose="02040503050406030204" pitchFamily="18" charset="0"/>
                          <a:ea typeface="Times New Roman"/>
                          <a:cs typeface="Calibri"/>
                        </a:rPr>
                        <a:t> (1 </a:t>
                      </a:r>
                      <a:r>
                        <a:rPr lang="en-US" sz="1200" dirty="0">
                          <a:solidFill>
                            <a:schemeClr val="tx1"/>
                          </a:solidFill>
                          <a:latin typeface="Cambria" panose="02040503050406030204" pitchFamily="18" charset="0"/>
                          <a:ea typeface="Times New Roman"/>
                          <a:cs typeface="Calibri"/>
                        </a:rPr>
                        <a:t>bonus point is available, see Section 3.2.6)</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8733">
                <a:tc>
                  <a:txBody>
                    <a:bodyPr/>
                    <a:lstStyle/>
                    <a:p>
                      <a:pPr marL="342900" marR="0" lvl="0" indent="-342900">
                        <a:spcBef>
                          <a:spcPts val="0"/>
                        </a:spcBef>
                        <a:spcAft>
                          <a:spcPts val="0"/>
                        </a:spcAft>
                        <a:buFont typeface="+mj-lt"/>
                        <a:buAutoNum type="arabicPeriod" startAt="7"/>
                      </a:pPr>
                      <a:r>
                        <a:rPr lang="en-US" sz="1200" dirty="0">
                          <a:solidFill>
                            <a:schemeClr val="tx1"/>
                          </a:solidFill>
                          <a:latin typeface="Cambria" panose="02040503050406030204" pitchFamily="18" charset="0"/>
                          <a:ea typeface="Times New Roman"/>
                          <a:cs typeface="Calibri"/>
                        </a:rPr>
                        <a:t>Women Business Enterprise Subcontractor Commitment</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Cambria" panose="02040503050406030204" pitchFamily="18" charset="0"/>
                          <a:ea typeface="Times New Roman"/>
                          <a:cs typeface="Calibri"/>
                        </a:rPr>
                        <a:t>5 </a:t>
                      </a:r>
                      <a:r>
                        <a:rPr lang="en-US" sz="1200" dirty="0" smtClean="0">
                          <a:solidFill>
                            <a:schemeClr val="tx1"/>
                          </a:solidFill>
                          <a:latin typeface="Cambria" panose="02040503050406030204" pitchFamily="18" charset="0"/>
                          <a:ea typeface="Times New Roman"/>
                          <a:cs typeface="Calibri"/>
                        </a:rPr>
                        <a:t>available points</a:t>
                      </a:r>
                      <a:br>
                        <a:rPr lang="en-US" sz="1200" dirty="0" smtClean="0">
                          <a:solidFill>
                            <a:schemeClr val="tx1"/>
                          </a:solidFill>
                          <a:latin typeface="Cambria" panose="02040503050406030204" pitchFamily="18" charset="0"/>
                          <a:ea typeface="Times New Roman"/>
                          <a:cs typeface="Calibri"/>
                        </a:rPr>
                      </a:br>
                      <a:r>
                        <a:rPr lang="en-US" sz="1200" dirty="0" smtClean="0">
                          <a:solidFill>
                            <a:schemeClr val="tx1"/>
                          </a:solidFill>
                          <a:latin typeface="Cambria" panose="02040503050406030204" pitchFamily="18" charset="0"/>
                          <a:ea typeface="Times New Roman"/>
                          <a:cs typeface="Calibri"/>
                        </a:rPr>
                        <a:t>(1 </a:t>
                      </a:r>
                      <a:r>
                        <a:rPr lang="en-US" sz="1200" dirty="0">
                          <a:solidFill>
                            <a:schemeClr val="tx1"/>
                          </a:solidFill>
                          <a:latin typeface="Cambria" panose="02040503050406030204" pitchFamily="18" charset="0"/>
                          <a:ea typeface="Times New Roman"/>
                          <a:cs typeface="Calibri"/>
                        </a:rPr>
                        <a:t>bonus point is available, see Section 3.2.6)</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042">
                <a:tc>
                  <a:txBody>
                    <a:bodyPr/>
                    <a:lstStyle/>
                    <a:p>
                      <a:pPr marL="342900" marR="0" lvl="0" indent="-342900">
                        <a:spcBef>
                          <a:spcPts val="0"/>
                        </a:spcBef>
                        <a:spcAft>
                          <a:spcPts val="0"/>
                        </a:spcAft>
                        <a:buFont typeface="+mj-lt"/>
                        <a:buAutoNum type="arabicPeriod" startAt="8"/>
                      </a:pPr>
                      <a:r>
                        <a:rPr lang="en-US" sz="1200" dirty="0">
                          <a:solidFill>
                            <a:schemeClr val="tx1"/>
                          </a:solidFill>
                          <a:latin typeface="Cambria" panose="02040503050406030204" pitchFamily="18" charset="0"/>
                          <a:ea typeface="Times New Roman"/>
                          <a:cs typeface="Calibri"/>
                        </a:rPr>
                        <a:t>Indiana </a:t>
                      </a:r>
                      <a:r>
                        <a:rPr lang="en-US" sz="1200" dirty="0" smtClean="0">
                          <a:solidFill>
                            <a:schemeClr val="tx1"/>
                          </a:solidFill>
                          <a:latin typeface="Cambria" panose="02040503050406030204" pitchFamily="18" charset="0"/>
                          <a:ea typeface="Times New Roman"/>
                          <a:cs typeface="Calibri"/>
                        </a:rPr>
                        <a:t>Veteran</a:t>
                      </a:r>
                      <a:r>
                        <a:rPr lang="en-US" sz="1200" baseline="0" dirty="0" smtClean="0">
                          <a:solidFill>
                            <a:schemeClr val="tx1"/>
                          </a:solidFill>
                          <a:latin typeface="Cambria" panose="02040503050406030204" pitchFamily="18" charset="0"/>
                          <a:ea typeface="Times New Roman"/>
                          <a:cs typeface="Calibri"/>
                        </a:rPr>
                        <a:t> Owned Small Business Subcontractor Commitment</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latin typeface="Cambria" panose="02040503050406030204" pitchFamily="18" charset="0"/>
                          <a:ea typeface="Times New Roman"/>
                          <a:cs typeface="Calibri"/>
                        </a:rPr>
                        <a:t>5 </a:t>
                      </a:r>
                      <a:r>
                        <a:rPr lang="en-US" sz="1200" dirty="0" smtClean="0">
                          <a:solidFill>
                            <a:schemeClr val="tx1"/>
                          </a:solidFill>
                          <a:latin typeface="Cambria" panose="02040503050406030204" pitchFamily="18" charset="0"/>
                          <a:ea typeface="Times New Roman"/>
                          <a:cs typeface="Calibri"/>
                        </a:rPr>
                        <a:t>available</a:t>
                      </a:r>
                      <a:r>
                        <a:rPr lang="en-US" sz="1200" baseline="0" dirty="0" smtClean="0">
                          <a:solidFill>
                            <a:schemeClr val="tx1"/>
                          </a:solidFill>
                          <a:latin typeface="Cambria" panose="02040503050406030204" pitchFamily="18" charset="0"/>
                          <a:ea typeface="Times New Roman"/>
                          <a:cs typeface="Calibri"/>
                        </a:rPr>
                        <a:t> points</a:t>
                      </a:r>
                      <a:br>
                        <a:rPr lang="en-US" sz="1200" baseline="0" dirty="0" smtClean="0">
                          <a:solidFill>
                            <a:schemeClr val="tx1"/>
                          </a:solidFill>
                          <a:latin typeface="Cambria" panose="02040503050406030204" pitchFamily="18" charset="0"/>
                          <a:ea typeface="Times New Roman"/>
                          <a:cs typeface="Calibri"/>
                        </a:rPr>
                      </a:br>
                      <a:r>
                        <a:rPr lang="en-US" sz="1200" dirty="0" smtClean="0">
                          <a:solidFill>
                            <a:schemeClr val="tx1"/>
                          </a:solidFill>
                          <a:latin typeface="Cambria" panose="02040503050406030204" pitchFamily="18" charset="0"/>
                          <a:ea typeface="Times New Roman"/>
                          <a:cs typeface="Calibri"/>
                        </a:rPr>
                        <a:t>(1 </a:t>
                      </a:r>
                      <a:r>
                        <a:rPr lang="en-US" sz="1200" dirty="0">
                          <a:solidFill>
                            <a:schemeClr val="tx1"/>
                          </a:solidFill>
                          <a:latin typeface="Cambria" panose="02040503050406030204" pitchFamily="18" charset="0"/>
                          <a:ea typeface="Times New Roman"/>
                          <a:cs typeface="Calibri"/>
                        </a:rPr>
                        <a:t>bonus point is available, see Section 3.2.7)</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8733">
                <a:tc>
                  <a:txBody>
                    <a:bodyPr/>
                    <a:lstStyle/>
                    <a:p>
                      <a:pPr marL="0" marR="0">
                        <a:spcBef>
                          <a:spcPts val="0"/>
                        </a:spcBef>
                        <a:spcAft>
                          <a:spcPts val="0"/>
                        </a:spcAft>
                      </a:pPr>
                      <a:r>
                        <a:rPr lang="en-US" sz="1200" b="1" dirty="0">
                          <a:solidFill>
                            <a:schemeClr val="tx1"/>
                          </a:solidFill>
                          <a:latin typeface="Cambria" panose="02040503050406030204" pitchFamily="18" charset="0"/>
                          <a:ea typeface="Times New Roman"/>
                          <a:cs typeface="Calibri"/>
                        </a:rPr>
                        <a:t>Total</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200" b="1" dirty="0">
                          <a:solidFill>
                            <a:schemeClr val="tx1"/>
                          </a:solidFill>
                          <a:latin typeface="Cambria" panose="02040503050406030204" pitchFamily="18" charset="0"/>
                          <a:ea typeface="Times New Roman"/>
                          <a:cs typeface="Calibri"/>
                        </a:rPr>
                        <a:t>100 (</a:t>
                      </a:r>
                      <a:r>
                        <a:rPr lang="en-US" sz="1200" b="1" dirty="0" smtClean="0">
                          <a:solidFill>
                            <a:schemeClr val="tx1"/>
                          </a:solidFill>
                          <a:latin typeface="Cambria" panose="02040503050406030204" pitchFamily="18" charset="0"/>
                          <a:ea typeface="Times New Roman"/>
                          <a:cs typeface="Calibri"/>
                        </a:rPr>
                        <a:t>103 </a:t>
                      </a:r>
                      <a:r>
                        <a:rPr lang="en-US" sz="1200" b="1" dirty="0">
                          <a:solidFill>
                            <a:schemeClr val="tx1"/>
                          </a:solidFill>
                          <a:latin typeface="Cambria" panose="02040503050406030204" pitchFamily="18" charset="0"/>
                          <a:ea typeface="Times New Roman"/>
                          <a:cs typeface="Calibri"/>
                        </a:rPr>
                        <a:t>if bonus awarded)</a:t>
                      </a:r>
                      <a:endParaRPr lang="en-US" sz="1200" dirty="0">
                        <a:solidFill>
                          <a:schemeClr val="tx1"/>
                        </a:solidFill>
                        <a:latin typeface="Cambria" panose="02040503050406030204"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Cambria" panose="02040503050406030204" pitchFamily="18" charset="0"/>
              </a:rPr>
              <a:t>Mission/Vision </a:t>
            </a:r>
          </a:p>
          <a:p>
            <a:pPr lvl="1"/>
            <a:r>
              <a:rPr lang="en-US" altLang="en-US" sz="1800" dirty="0">
                <a:latin typeface="Cambria" panose="02040503050406030204" pitchFamily="18" charset="0"/>
              </a:rPr>
              <a:t>Promote, monitor, and enforce the standards for certification of minority and women’s business enterprises</a:t>
            </a:r>
          </a:p>
          <a:p>
            <a:pPr lvl="1"/>
            <a:r>
              <a:rPr lang="en-US" altLang="en-US" sz="1800" dirty="0">
                <a:latin typeface="Cambria" panose="02040503050406030204" pitchFamily="18" charset="0"/>
              </a:rPr>
              <a:t>Provide equal opportunity to minority and women enterprises in the state’s procurement and contracting process</a:t>
            </a:r>
          </a:p>
          <a:p>
            <a:pPr marL="0" indent="0">
              <a:lnSpc>
                <a:spcPct val="110000"/>
              </a:lnSpc>
              <a:buNone/>
              <a:defRPr/>
            </a:pPr>
            <a:r>
              <a:rPr lang="en-US" sz="1800" b="1" dirty="0">
                <a:latin typeface="Cambria" panose="02040503050406030204" pitchFamily="18" charset="0"/>
              </a:rPr>
              <a:t>Nondiscrimination and Antidiscrimination Laws</a:t>
            </a:r>
          </a:p>
          <a:p>
            <a:pPr lvl="1"/>
            <a:r>
              <a:rPr lang="en-US" sz="1800" dirty="0">
                <a:latin typeface="Cambria" panose="02040503050406030204"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Cambria" panose="02040503050406030204" pitchFamily="18" charset="0"/>
              </a:rPr>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17</a:t>
            </a:fld>
            <a:endParaRPr lang="en-US" dirty="0"/>
          </a:p>
        </p:txBody>
      </p:sp>
    </p:spTree>
    <p:extLst>
      <p:ext uri="{BB962C8B-B14F-4D97-AF65-F5344CB8AC3E}">
        <p14:creationId xmlns:p14="http://schemas.microsoft.com/office/powerpoint/2010/main" val="1367591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Cambria" panose="02040503050406030204"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Cambria" panose="02040503050406030204" pitchFamily="18" charset="0"/>
              </a:rPr>
              <a:t>Contact Information</a:t>
            </a:r>
          </a:p>
          <a:p>
            <a:pPr lvl="1"/>
            <a:r>
              <a:rPr lang="en-US" altLang="en-US" sz="1800" dirty="0">
                <a:latin typeface="Cambria" panose="02040503050406030204" pitchFamily="18" charset="0"/>
              </a:rPr>
              <a:t>Phone: 317-232-3061</a:t>
            </a:r>
          </a:p>
          <a:p>
            <a:pPr lvl="1"/>
            <a:r>
              <a:rPr lang="en-US" altLang="en-US" sz="1800" dirty="0">
                <a:latin typeface="Cambria" panose="02040503050406030204" pitchFamily="18" charset="0"/>
              </a:rPr>
              <a:t>E-mail</a:t>
            </a:r>
            <a:r>
              <a:rPr lang="en-US" altLang="en-US" sz="1800" b="1" dirty="0">
                <a:latin typeface="Cambria" panose="02040503050406030204" pitchFamily="18" charset="0"/>
              </a:rPr>
              <a:t>:</a:t>
            </a:r>
            <a:r>
              <a:rPr lang="en-US" altLang="en-US" sz="1800" dirty="0">
                <a:latin typeface="Cambria" panose="02040503050406030204" pitchFamily="18" charset="0"/>
              </a:rPr>
              <a:t> </a:t>
            </a:r>
            <a:r>
              <a:rPr lang="en-US" altLang="en-US" sz="1800" dirty="0">
                <a:latin typeface="Cambria" panose="02040503050406030204" pitchFamily="18" charset="0"/>
                <a:hlinkClick r:id="rId3"/>
              </a:rPr>
              <a:t>mwbecompliance@idoa.in.gov</a:t>
            </a:r>
            <a:endParaRPr lang="en-US" altLang="en-US" sz="1800" dirty="0">
              <a:latin typeface="Cambria" panose="02040503050406030204" pitchFamily="18" charset="0"/>
            </a:endParaRPr>
          </a:p>
          <a:p>
            <a:pPr lvl="1"/>
            <a:r>
              <a:rPr lang="en-US" altLang="en-US" sz="1800" dirty="0">
                <a:latin typeface="Cambria" panose="02040503050406030204" pitchFamily="18" charset="0"/>
              </a:rPr>
              <a:t>Web: </a:t>
            </a:r>
            <a:r>
              <a:rPr lang="en-US" altLang="en-US" sz="1800" dirty="0">
                <a:latin typeface="Cambria" panose="02040503050406030204" pitchFamily="18" charset="0"/>
                <a:hlinkClick r:id="rId4"/>
              </a:rPr>
              <a:t>www.in.gov/idoa/mwbe</a:t>
            </a:r>
            <a:r>
              <a:rPr lang="en-US" altLang="en-US" sz="1800" dirty="0">
                <a:latin typeface="Cambria" panose="02040503050406030204" pitchFamily="18" charset="0"/>
              </a:rPr>
              <a:t/>
            </a:r>
            <a:br>
              <a:rPr lang="en-US" altLang="en-US" sz="1800" dirty="0">
                <a:latin typeface="Cambria" panose="02040503050406030204" pitchFamily="18" charset="0"/>
              </a:rPr>
            </a:br>
            <a:r>
              <a:rPr lang="en-US" altLang="en-US" sz="1200" dirty="0">
                <a:latin typeface="Cambria" panose="02040503050406030204" pitchFamily="18" charset="0"/>
              </a:rPr>
              <a:t/>
            </a:r>
            <a:br>
              <a:rPr lang="en-US" altLang="en-US" sz="1200" dirty="0">
                <a:latin typeface="Cambria" panose="02040503050406030204" pitchFamily="18" charset="0"/>
              </a:rPr>
            </a:br>
            <a:endParaRPr lang="en-US" altLang="en-US" sz="1200" dirty="0">
              <a:latin typeface="Cambria" panose="02040503050406030204" pitchFamily="18" charset="0"/>
            </a:endParaRPr>
          </a:p>
          <a:p>
            <a:pPr marL="0" indent="0">
              <a:buNone/>
            </a:pPr>
            <a:r>
              <a:rPr lang="en-US" altLang="en-US" sz="1800" b="1" dirty="0">
                <a:latin typeface="Cambria" panose="02040503050406030204" pitchFamily="18" charset="0"/>
              </a:rPr>
              <a:t>Complete Attachment A, MWBE Form</a:t>
            </a:r>
          </a:p>
          <a:p>
            <a:pPr>
              <a:buNone/>
            </a:pPr>
            <a:r>
              <a:rPr lang="en-US" altLang="en-US" sz="2100" dirty="0">
                <a:latin typeface="Cambria" panose="02040503050406030204" pitchFamily="18" charset="0"/>
              </a:rPr>
              <a:t>	- </a:t>
            </a:r>
            <a:r>
              <a:rPr lang="en-US" altLang="en-US" sz="1800" dirty="0">
                <a:latin typeface="Cambria" panose="02040503050406030204" pitchFamily="18" charset="0"/>
              </a:rPr>
              <a:t>Include sub-contractor letter of commitment</a:t>
            </a:r>
            <a:br>
              <a:rPr lang="en-US" altLang="en-US" sz="1800" dirty="0">
                <a:latin typeface="Cambria" panose="02040503050406030204" pitchFamily="18" charset="0"/>
              </a:rPr>
            </a:br>
            <a:r>
              <a:rPr lang="en-US" altLang="en-US" sz="1800" dirty="0">
                <a:latin typeface="Cambria" panose="02040503050406030204" pitchFamily="18" charset="0"/>
              </a:rPr>
              <a:t> </a:t>
            </a:r>
          </a:p>
          <a:p>
            <a:pPr marL="0" indent="0">
              <a:buNone/>
            </a:pPr>
            <a:r>
              <a:rPr lang="en-US" altLang="en-US" sz="1800" b="1" dirty="0">
                <a:latin typeface="Cambria" panose="02040503050406030204" pitchFamily="18" charset="0"/>
              </a:rPr>
              <a:t>Goals for Proposal</a:t>
            </a:r>
          </a:p>
          <a:p>
            <a:pPr>
              <a:buNone/>
            </a:pPr>
            <a:r>
              <a:rPr lang="en-US" altLang="en-US" sz="1800" dirty="0">
                <a:latin typeface="Cambria" panose="02040503050406030204" pitchFamily="18" charset="0"/>
              </a:rPr>
              <a:t>	- 8% Minority Business Enterprise</a:t>
            </a:r>
          </a:p>
          <a:p>
            <a:pPr>
              <a:buNone/>
            </a:pPr>
            <a:r>
              <a:rPr lang="en-US" altLang="en-US" sz="1800" dirty="0">
                <a:latin typeface="Cambria" panose="02040503050406030204" pitchFamily="18" charset="0"/>
              </a:rPr>
              <a:t>	- 8% Women’s Business Enterprise</a:t>
            </a:r>
            <a:endParaRPr lang="en-US" sz="2400" dirty="0">
              <a:latin typeface="Cambria" panose="02040503050406030204" pitchFamily="18" charset="0"/>
            </a:endParaRPr>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18</a:t>
            </a:fld>
            <a:endParaRPr lang="en-US" dirty="0"/>
          </a:p>
        </p:txBody>
      </p:sp>
    </p:spTree>
    <p:extLst>
      <p:ext uri="{BB962C8B-B14F-4D97-AF65-F5344CB8AC3E}">
        <p14:creationId xmlns:p14="http://schemas.microsoft.com/office/powerpoint/2010/main" val="1372051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pic>
        <p:nvPicPr>
          <p:cNvPr id="2" name="Picture 1"/>
          <p:cNvPicPr>
            <a:picLocks noChangeAspect="1"/>
          </p:cNvPicPr>
          <p:nvPr/>
        </p:nvPicPr>
        <p:blipFill>
          <a:blip r:embed="rId4"/>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745028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Cambria" panose="02040503050406030204" pitchFamily="18" charset="0"/>
              </a:rPr>
              <a:t>Meeting Agenda</a:t>
            </a:r>
          </a:p>
        </p:txBody>
      </p:sp>
      <p:sp>
        <p:nvSpPr>
          <p:cNvPr id="7" name="Rectangle 3"/>
          <p:cNvSpPr>
            <a:spLocks noGrp="1" noChangeArrowheads="1"/>
          </p:cNvSpPr>
          <p:nvPr>
            <p:ph idx="1"/>
          </p:nvPr>
        </p:nvSpPr>
        <p:spPr>
          <a:xfrm>
            <a:off x="381000" y="1600200"/>
            <a:ext cx="8305800" cy="4525963"/>
          </a:xfrm>
        </p:spPr>
        <p:txBody>
          <a:bodyPr/>
          <a:lstStyle/>
          <a:p>
            <a:pPr eaLnBrk="1" hangingPunct="1"/>
            <a:r>
              <a:rPr lang="en-US" sz="2800" dirty="0" smtClean="0">
                <a:latin typeface="Cambria" panose="02040503050406030204" pitchFamily="18" charset="0"/>
              </a:rPr>
              <a:t>General RFP Information</a:t>
            </a:r>
          </a:p>
          <a:p>
            <a:pPr eaLnBrk="1" hangingPunct="1"/>
            <a:r>
              <a:rPr lang="en-US" sz="2800" dirty="0" smtClean="0">
                <a:latin typeface="Cambria" panose="02040503050406030204" pitchFamily="18" charset="0"/>
              </a:rPr>
              <a:t>Purpose of RFP</a:t>
            </a:r>
          </a:p>
          <a:p>
            <a:pPr eaLnBrk="1" hangingPunct="1"/>
            <a:r>
              <a:rPr lang="en-US" sz="2800" dirty="0" smtClean="0">
                <a:latin typeface="Cambria" panose="02040503050406030204" pitchFamily="18" charset="0"/>
              </a:rPr>
              <a:t>Upcoming RFP Activities and Key Dates</a:t>
            </a:r>
          </a:p>
          <a:p>
            <a:pPr eaLnBrk="1" hangingPunct="1"/>
            <a:r>
              <a:rPr lang="en-US" sz="2800" dirty="0" smtClean="0">
                <a:latin typeface="Cambria" panose="02040503050406030204" pitchFamily="18" charset="0"/>
              </a:rPr>
              <a:t>Proposal Structure, Preparation &amp; Evaluation</a:t>
            </a:r>
          </a:p>
          <a:p>
            <a:pPr eaLnBrk="1" hangingPunct="1"/>
            <a:r>
              <a:rPr lang="en-US" sz="2800" dirty="0" smtClean="0">
                <a:latin typeface="Cambria" panose="02040503050406030204" pitchFamily="18" charset="0"/>
              </a:rPr>
              <a:t>Minority and Women’s Business Enterprises (M/WBE)</a:t>
            </a:r>
          </a:p>
          <a:p>
            <a:pPr eaLnBrk="1" hangingPunct="1"/>
            <a:r>
              <a:rPr lang="en-US" sz="2800" dirty="0" smtClean="0">
                <a:latin typeface="Cambria" panose="02040503050406030204" pitchFamily="18" charset="0"/>
              </a:rPr>
              <a:t>Indiana Veteran-Owned Small Business (IVOSB)</a:t>
            </a:r>
          </a:p>
          <a:p>
            <a:pPr eaLnBrk="1" hangingPunct="1"/>
            <a:r>
              <a:rPr lang="en-US" sz="2800" dirty="0" smtClean="0">
                <a:latin typeface="Cambria" panose="02040503050406030204" pitchFamily="18" charset="0"/>
              </a:rPr>
              <a:t>Question and Answer Session</a:t>
            </a:r>
          </a:p>
          <a:p>
            <a:pPr eaLnBrk="1" hangingPunct="1">
              <a:buFontTx/>
              <a:buNone/>
            </a:pPr>
            <a:endParaRPr lang="en-US" sz="2800" dirty="0" smtClean="0">
              <a:latin typeface="Garamond"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50845" y="591741"/>
            <a:ext cx="2016918" cy="2016918"/>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74638"/>
            <a:ext cx="8229600" cy="1143000"/>
          </a:xfrm>
        </p:spPr>
        <p:txBody>
          <a:bodyPr>
            <a:normAutofit/>
          </a:bodyPr>
          <a:lstStyle/>
          <a:p>
            <a:r>
              <a:rPr lang="en-US" sz="3000" b="1" dirty="0">
                <a:latin typeface="Cambria" panose="02040503050406030204"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Cambria" panose="02040503050406030204" pitchFamily="18" charset="0"/>
              </a:rPr>
              <a:t>Prime contractors must ensure that the proposed subcontractors meet the following criteria:</a:t>
            </a:r>
          </a:p>
          <a:p>
            <a:pPr lvl="0"/>
            <a:r>
              <a:rPr lang="en-US" sz="1800" dirty="0">
                <a:latin typeface="Cambria" panose="02040503050406030204" pitchFamily="18" charset="0"/>
              </a:rPr>
              <a:t>Are listed in the IDOA Directory of Certified Firms, on or before the proposal due date, national diversity plans are generally not accepted. The directory can be found here: </a:t>
            </a:r>
            <a:r>
              <a:rPr lang="en-US" sz="1800" dirty="0">
                <a:latin typeface="Cambria" panose="02040503050406030204" pitchFamily="18" charset="0"/>
                <a:hlinkClick r:id="rId3"/>
              </a:rPr>
              <a:t>http://</a:t>
            </a:r>
            <a:r>
              <a:rPr lang="en-US" sz="1800" dirty="0" smtClean="0">
                <a:latin typeface="Cambria" panose="02040503050406030204" pitchFamily="18" charset="0"/>
                <a:hlinkClick r:id="rId3"/>
              </a:rPr>
              <a:t>www.in.gov/idoa/mwbe/2743.htm</a:t>
            </a:r>
            <a:r>
              <a:rPr lang="en-US" sz="1800" dirty="0" smtClean="0">
                <a:latin typeface="Cambria" panose="02040503050406030204" pitchFamily="18" charset="0"/>
              </a:rPr>
              <a:t> </a:t>
            </a:r>
          </a:p>
          <a:p>
            <a:r>
              <a:rPr lang="en-US" sz="1800" b="1" dirty="0">
                <a:latin typeface="Cambria" panose="02040503050406030204" pitchFamily="18" charset="0"/>
              </a:rPr>
              <a:t>Serve a </a:t>
            </a:r>
            <a:r>
              <a:rPr lang="en-US" sz="1800" b="1" dirty="0" smtClean="0">
                <a:latin typeface="Cambria" panose="02040503050406030204" pitchFamily="18" charset="0"/>
              </a:rPr>
              <a:t>Valuable Scope Contribution (VSC) on </a:t>
            </a:r>
            <a:r>
              <a:rPr lang="en-US" sz="1800" b="1" dirty="0">
                <a:latin typeface="Cambria" panose="02040503050406030204" pitchFamily="18" charset="0"/>
              </a:rPr>
              <a:t>the engagement, as confirmed by the State.</a:t>
            </a:r>
          </a:p>
          <a:p>
            <a:r>
              <a:rPr lang="en-US" sz="1800" dirty="0">
                <a:latin typeface="Cambria" panose="02040503050406030204"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347941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000" b="1" dirty="0">
                <a:latin typeface="Cambria" panose="02040503050406030204"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Cambria" panose="02040503050406030204" pitchFamily="18" charset="0"/>
              </a:rPr>
              <a:t>Prime </a:t>
            </a:r>
            <a:r>
              <a:rPr lang="en-US" sz="1800" b="1" dirty="0">
                <a:latin typeface="Cambria" panose="02040503050406030204" pitchFamily="18" charset="0"/>
              </a:rPr>
              <a:t>contractors should note the following: </a:t>
            </a:r>
          </a:p>
          <a:p>
            <a:pPr lvl="0"/>
            <a:r>
              <a:rPr lang="en-US" sz="1800" dirty="0" smtClean="0">
                <a:latin typeface="Cambria" panose="02040503050406030204" pitchFamily="18" charset="0"/>
              </a:rPr>
              <a:t>Subcontractors’ MBE/WBE </a:t>
            </a:r>
            <a:r>
              <a:rPr lang="en-US" sz="1800" dirty="0">
                <a:latin typeface="Cambria" panose="02040503050406030204" pitchFamily="18" charset="0"/>
              </a:rPr>
              <a:t>Certification </a:t>
            </a:r>
            <a:r>
              <a:rPr lang="en-US" sz="1800" dirty="0" smtClean="0">
                <a:latin typeface="Cambria" panose="02040503050406030204" pitchFamily="18" charset="0"/>
              </a:rPr>
              <a:t>Letter, </a:t>
            </a:r>
            <a:r>
              <a:rPr lang="en-US" sz="1800" dirty="0">
                <a:latin typeface="Cambria" panose="02040503050406030204" pitchFamily="18" charset="0"/>
              </a:rPr>
              <a:t>provided by IDOA, must </a:t>
            </a:r>
            <a:r>
              <a:rPr lang="en-US" sz="1800" dirty="0" smtClean="0">
                <a:latin typeface="Cambria" panose="02040503050406030204" pitchFamily="18" charset="0"/>
              </a:rPr>
              <a:t>accompany the </a:t>
            </a:r>
            <a:r>
              <a:rPr lang="en-US" sz="1800" dirty="0">
                <a:latin typeface="Cambria" panose="02040503050406030204" pitchFamily="18" charset="0"/>
              </a:rPr>
              <a:t>proposal to show current status of certification.</a:t>
            </a:r>
          </a:p>
          <a:p>
            <a:pPr lvl="0"/>
            <a:r>
              <a:rPr lang="en-US" sz="1800" dirty="0">
                <a:latin typeface="Cambria" panose="02040503050406030204" pitchFamily="18" charset="0"/>
              </a:rPr>
              <a:t>Each firm may only serve as one classification – MBE, </a:t>
            </a:r>
            <a:r>
              <a:rPr lang="en-US" sz="1800" dirty="0" smtClean="0">
                <a:latin typeface="Cambria" panose="02040503050406030204" pitchFamily="18" charset="0"/>
              </a:rPr>
              <a:t>WBE, or IVOSB (</a:t>
            </a:r>
            <a:r>
              <a:rPr lang="en-US" sz="1800" dirty="0">
                <a:latin typeface="Cambria" panose="02040503050406030204" pitchFamily="18" charset="0"/>
              </a:rPr>
              <a:t>see section 1.22)</a:t>
            </a:r>
          </a:p>
          <a:p>
            <a:pPr lvl="0"/>
            <a:r>
              <a:rPr lang="en-US" sz="1800" dirty="0" smtClean="0">
                <a:latin typeface="Cambria" panose="02040503050406030204" pitchFamily="18" charset="0"/>
              </a:rPr>
              <a:t>Pursuant to </a:t>
            </a:r>
            <a:r>
              <a:rPr lang="en-US" sz="1800" dirty="0">
                <a:latin typeface="Cambria" panose="02040503050406030204" pitchFamily="18" charset="0"/>
              </a:rPr>
              <a:t>25 IAC 5-6-2(b)(</a:t>
            </a:r>
            <a:r>
              <a:rPr lang="en-US" sz="1800" dirty="0" smtClean="0">
                <a:latin typeface="Cambria" panose="02040503050406030204" pitchFamily="18" charset="0"/>
              </a:rPr>
              <a:t>d), a </a:t>
            </a:r>
            <a:r>
              <a:rPr lang="en-US" sz="1800" dirty="0">
                <a:latin typeface="Cambria" panose="02040503050406030204" pitchFamily="18" charset="0"/>
              </a:rPr>
              <a:t>Prime Contractor who is </a:t>
            </a:r>
            <a:r>
              <a:rPr lang="en-US" sz="1800" dirty="0" smtClean="0">
                <a:latin typeface="Cambria" panose="02040503050406030204" pitchFamily="18" charset="0"/>
              </a:rPr>
              <a:t>a </a:t>
            </a:r>
            <a:r>
              <a:rPr lang="en-US" sz="1800" dirty="0">
                <a:latin typeface="Cambria" panose="02040503050406030204" pitchFamily="18" charset="0"/>
              </a:rPr>
              <a:t>MBE or WBE must meet subcontractor goals by using other listed certified firms.  Certified Prime Contractors cannot count their own workforce or companies to meet this requirement</a:t>
            </a:r>
            <a:r>
              <a:rPr lang="en-US" sz="1800" dirty="0" smtClean="0">
                <a:latin typeface="Cambria" panose="02040503050406030204" pitchFamily="18" charset="0"/>
              </a:rPr>
              <a:t>.</a:t>
            </a:r>
            <a:endParaRPr lang="en-US" sz="1800" dirty="0">
              <a:latin typeface="Cambria" panose="02040503050406030204"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0096640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438400" y="5334000"/>
            <a:ext cx="6329363" cy="1414463"/>
            <a:chOff x="2438400" y="5334000"/>
            <a:chExt cx="6329363" cy="1414463"/>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pic>
        <p:nvPicPr>
          <p:cNvPr id="6" name="Picture 5"/>
          <p:cNvPicPr>
            <a:picLocks noChangeAspect="1"/>
          </p:cNvPicPr>
          <p:nvPr/>
        </p:nvPicPr>
        <p:blipFill>
          <a:blip r:embed="rId4"/>
          <a:stretch>
            <a:fillRect/>
          </a:stretch>
        </p:blipFill>
        <p:spPr>
          <a:xfrm>
            <a:off x="2133600" y="228600"/>
            <a:ext cx="4641403" cy="5943600"/>
          </a:xfrm>
          <a:prstGeom prst="rect">
            <a:avLst/>
          </a:prstGeom>
        </p:spPr>
      </p:pic>
    </p:spTree>
    <p:extLst>
      <p:ext uri="{BB962C8B-B14F-4D97-AF65-F5344CB8AC3E}">
        <p14:creationId xmlns:p14="http://schemas.microsoft.com/office/powerpoint/2010/main" val="21730606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965276" y="1371600"/>
            <a:ext cx="7381875" cy="3781425"/>
          </a:xfrm>
          <a:prstGeom prst="rect">
            <a:avLst/>
          </a:prstGeom>
        </p:spPr>
      </p:pic>
      <p:sp>
        <p:nvSpPr>
          <p:cNvPr id="14" name="Title 1"/>
          <p:cNvSpPr>
            <a:spLocks noGrp="1"/>
          </p:cNvSpPr>
          <p:nvPr>
            <p:ph type="title"/>
          </p:nvPr>
        </p:nvSpPr>
        <p:spPr>
          <a:xfrm>
            <a:off x="533400" y="533498"/>
            <a:ext cx="7897091" cy="543296"/>
          </a:xfrm>
        </p:spPr>
        <p:txBody>
          <a:bodyPr>
            <a:noAutofit/>
          </a:bodyPr>
          <a:lstStyle/>
          <a:p>
            <a:r>
              <a:rPr lang="en-US" sz="3000" b="1" dirty="0">
                <a:latin typeface="Cambria" panose="02040503050406030204" pitchFamily="18" charset="0"/>
              </a:rPr>
              <a:t>Minority and Women’s Business Enterprises</a:t>
            </a:r>
          </a:p>
        </p:txBody>
      </p:sp>
      <p:grpSp>
        <p:nvGrpSpPr>
          <p:cNvPr id="15" name="Group 14"/>
          <p:cNvGrpSpPr/>
          <p:nvPr/>
        </p:nvGrpSpPr>
        <p:grpSpPr>
          <a:xfrm>
            <a:off x="2438400" y="5334000"/>
            <a:ext cx="6329363" cy="1414463"/>
            <a:chOff x="2438400" y="5334000"/>
            <a:chExt cx="6329363" cy="1414463"/>
          </a:xfrm>
        </p:grpSpPr>
        <p:pic>
          <p:nvPicPr>
            <p:cNvPr id="16" name="Picture 15"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17" name="TextBox 1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grpSp>
        <p:nvGrpSpPr>
          <p:cNvPr id="20" name="Group 19"/>
          <p:cNvGrpSpPr/>
          <p:nvPr/>
        </p:nvGrpSpPr>
        <p:grpSpPr>
          <a:xfrm>
            <a:off x="539318" y="2286000"/>
            <a:ext cx="8147482" cy="2202980"/>
            <a:chOff x="152400" y="2473774"/>
            <a:chExt cx="8836863" cy="2266904"/>
          </a:xfrm>
        </p:grpSpPr>
        <p:sp>
          <p:nvSpPr>
            <p:cNvPr id="21" name="Right Arrow 20"/>
            <p:cNvSpPr/>
            <p:nvPr/>
          </p:nvSpPr>
          <p:spPr>
            <a:xfrm>
              <a:off x="152400" y="2862913"/>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22" name="Right Arrow 21"/>
            <p:cNvSpPr/>
            <p:nvPr/>
          </p:nvSpPr>
          <p:spPr>
            <a:xfrm>
              <a:off x="152400" y="45120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23" name="Right Arrow 22">
              <a:extLst>
                <a:ext uri="{FF2B5EF4-FFF2-40B4-BE49-F238E27FC236}">
                  <a16:creationId xmlns="" xmlns:a16="http://schemas.microsoft.com/office/drawing/2014/main" id="{3C1EBB96-8503-5E4D-9355-44E570137604}"/>
                </a:ext>
              </a:extLst>
            </p:cNvPr>
            <p:cNvSpPr/>
            <p:nvPr/>
          </p:nvSpPr>
          <p:spPr>
            <a:xfrm>
              <a:off x="152400" y="4191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24" name="Right Arrow 10">
              <a:extLst>
                <a:ext uri="{FF2B5EF4-FFF2-40B4-BE49-F238E27FC236}">
                  <a16:creationId xmlns="" xmlns:a16="http://schemas.microsoft.com/office/drawing/2014/main" id="{0B59D8D5-1A76-4A81-B70D-CA2B82D74BEA}"/>
                </a:ext>
              </a:extLst>
            </p:cNvPr>
            <p:cNvSpPr/>
            <p:nvPr/>
          </p:nvSpPr>
          <p:spPr>
            <a:xfrm>
              <a:off x="152400" y="2473774"/>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25" name="Right Arrow 24"/>
            <p:cNvSpPr/>
            <p:nvPr/>
          </p:nvSpPr>
          <p:spPr>
            <a:xfrm rot="10800000">
              <a:off x="8303463" y="45120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grpSp>
    </p:spTree>
    <p:extLst>
      <p:ext uri="{BB962C8B-B14F-4D97-AF65-F5344CB8AC3E}">
        <p14:creationId xmlns:p14="http://schemas.microsoft.com/office/powerpoint/2010/main" val="3516581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480579" y="1219200"/>
            <a:ext cx="8077200" cy="4488131"/>
          </a:xfrm>
        </p:spPr>
        <p:txBody>
          <a:bodyPr>
            <a:noAutofit/>
          </a:bodyPr>
          <a:lstStyle/>
          <a:p>
            <a:pPr marL="86916" indent="-86916"/>
            <a:r>
              <a:rPr lang="en-US" sz="1800" b="1" dirty="0">
                <a:latin typeface="Cambria" panose="02040503050406030204" pitchFamily="18" charset="0"/>
              </a:rPr>
              <a:t>New Process </a:t>
            </a:r>
            <a:r>
              <a:rPr lang="en-US" sz="1800" dirty="0">
                <a:latin typeface="Cambria" panose="02040503050406030204" pitchFamily="18" charset="0"/>
              </a:rPr>
              <a:t>– Effective 2014, MWBE scoring is conducted based on 10 points plus a possible 2 bonus points scale</a:t>
            </a:r>
          </a:p>
          <a:p>
            <a:pPr marL="484680" lvl="1" indent="-86916"/>
            <a:r>
              <a:rPr lang="en-US" sz="1800" dirty="0">
                <a:latin typeface="Cambria" panose="02040503050406030204" pitchFamily="18" charset="0"/>
              </a:rPr>
              <a:t>MBE: Possible 5 points + 1 bonus point</a:t>
            </a:r>
          </a:p>
          <a:p>
            <a:pPr marL="484680" lvl="1" indent="-86916"/>
            <a:r>
              <a:rPr lang="en-US" sz="1800" dirty="0">
                <a:latin typeface="Cambria" panose="02040503050406030204" pitchFamily="18" charset="0"/>
              </a:rPr>
              <a:t>WBE: Possible 5 points + 1 bonus point</a:t>
            </a:r>
          </a:p>
          <a:p>
            <a:pPr marL="86916" indent="-86916"/>
            <a:r>
              <a:rPr lang="en-US" sz="1800" b="1" dirty="0">
                <a:latin typeface="Cambria" panose="02040503050406030204" pitchFamily="18" charset="0"/>
              </a:rPr>
              <a:t>Professional Services Scoring Methodology:</a:t>
            </a:r>
          </a:p>
          <a:p>
            <a:pPr marL="259556" lvl="1" indent="-85725">
              <a:buFont typeface="Calibri" pitchFamily="34" charset="0"/>
              <a:buChar char="-"/>
            </a:pPr>
            <a:r>
              <a:rPr lang="en-US" sz="1800" dirty="0">
                <a:latin typeface="Cambria" panose="02040503050406030204" pitchFamily="18" charset="0"/>
              </a:rPr>
              <a:t>The points will be awarded on the following schedule</a:t>
            </a:r>
            <a:r>
              <a:rPr lang="en-US" sz="1800" dirty="0" smtClean="0">
                <a:latin typeface="Cambria" panose="02040503050406030204" pitchFamily="18" charset="0"/>
              </a:rPr>
              <a:t>:</a:t>
            </a:r>
          </a:p>
          <a:p>
            <a:pPr marL="173831" lvl="1" indent="0">
              <a:buNone/>
            </a:pPr>
            <a:r>
              <a:rPr lang="en-US" sz="1800" dirty="0">
                <a:latin typeface="Cambria" panose="02040503050406030204" pitchFamily="18" charset="0"/>
              </a:rPr>
              <a:t/>
            </a:r>
            <a:br>
              <a:rPr lang="en-US" sz="1800" dirty="0">
                <a:latin typeface="Cambria" panose="02040503050406030204" pitchFamily="18" charset="0"/>
              </a:rPr>
            </a:br>
            <a:endParaRPr lang="en-US" sz="1800" dirty="0">
              <a:latin typeface="Cambria" panose="02040503050406030204" pitchFamily="18" charset="0"/>
            </a:endParaRPr>
          </a:p>
          <a:p>
            <a:pPr marL="173831" lvl="1" indent="0">
              <a:buNone/>
            </a:pPr>
            <a:r>
              <a:rPr lang="en-US" sz="1600" dirty="0" smtClean="0">
                <a:latin typeface="Cambria" panose="02040503050406030204" pitchFamily="18" charset="0"/>
              </a:rPr>
              <a:t>Fractional </a:t>
            </a:r>
            <a:r>
              <a:rPr lang="en-US" sz="1600" dirty="0">
                <a:latin typeface="Cambria" panose="02040503050406030204" pitchFamily="18" charset="0"/>
              </a:rPr>
              <a:t>percentages will be rounded up or down to the nearest whole percentage</a:t>
            </a:r>
          </a:p>
          <a:p>
            <a:pPr marL="259556" lvl="1" indent="-85725">
              <a:buFont typeface="Calibri" pitchFamily="34" charset="0"/>
              <a:buChar char="-"/>
            </a:pPr>
            <a:r>
              <a:rPr lang="en-US" sz="1600" dirty="0">
                <a:latin typeface="Cambria" panose="02040503050406030204" pitchFamily="18" charset="0"/>
              </a:rPr>
              <a:t>If the respondent’s commitment percentage is rounded down to 0% for MBE or WBE participation the respondent will receive 0 points. </a:t>
            </a:r>
          </a:p>
          <a:p>
            <a:pPr marL="259556" lvl="1" indent="-85725">
              <a:buFont typeface="Calibri" pitchFamily="34" charset="0"/>
              <a:buChar char="-"/>
            </a:pPr>
            <a:r>
              <a:rPr lang="en-US" sz="1600" dirty="0">
                <a:latin typeface="Cambria" panose="02040503050406030204" pitchFamily="18" charset="0"/>
              </a:rPr>
              <a:t>Submissions of 0% participation will result in a deduction of 1 point in each category</a:t>
            </a:r>
          </a:p>
          <a:p>
            <a:pPr marL="259556" lvl="1" indent="-85725">
              <a:buFont typeface="Calibri" pitchFamily="34" charset="0"/>
              <a:buChar char="-"/>
            </a:pPr>
            <a:r>
              <a:rPr lang="en-US" sz="1600" dirty="0">
                <a:latin typeface="Cambria" panose="02040503050406030204" pitchFamily="18" charset="0"/>
              </a:rPr>
              <a:t>The highest submission which exceeds the goal in each category will receive 6 points (5 points plus 1 bonus point). In case of a tie both firms will receive 6 points</a:t>
            </a:r>
          </a:p>
        </p:txBody>
      </p:sp>
      <p:graphicFrame>
        <p:nvGraphicFramePr>
          <p:cNvPr id="8" name="Table 7"/>
          <p:cNvGraphicFramePr>
            <a:graphicFrameLocks noGrp="1"/>
          </p:cNvGraphicFramePr>
          <p:nvPr>
            <p:extLst/>
          </p:nvPr>
        </p:nvGraphicFramePr>
        <p:xfrm>
          <a:off x="1295400" y="3124200"/>
          <a:ext cx="4079172" cy="504754"/>
        </p:xfrm>
        <a:graphic>
          <a:graphicData uri="http://schemas.openxmlformats.org/drawingml/2006/table">
            <a:tbl>
              <a:tblPr/>
              <a:tblGrid>
                <a:gridCol w="386095"/>
                <a:gridCol w="431083"/>
                <a:gridCol w="431083"/>
                <a:gridCol w="513002"/>
                <a:gridCol w="511658"/>
                <a:gridCol w="431083"/>
                <a:gridCol w="431083"/>
                <a:gridCol w="431083"/>
                <a:gridCol w="513002"/>
              </a:tblGrid>
              <a:tr h="252377">
                <a:tc>
                  <a:txBody>
                    <a:bodyPr/>
                    <a:lstStyle/>
                    <a:p>
                      <a:pPr marL="0" marR="0" algn="ctr">
                        <a:spcBef>
                          <a:spcPts val="0"/>
                        </a:spcBef>
                        <a:spcAft>
                          <a:spcPts val="0"/>
                        </a:spcAft>
                      </a:pPr>
                      <a:r>
                        <a:rPr lang="en-US" sz="900" b="1" dirty="0">
                          <a:latin typeface="+mn-lt"/>
                          <a:ea typeface="Times New Roman"/>
                          <a:cs typeface="Calibri"/>
                        </a:rPr>
                        <a:t>%</a:t>
                      </a:r>
                      <a:endParaRPr lang="en-US" sz="900" b="1"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1%</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2%</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3%</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4%</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6%</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7%</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8%</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77">
                <a:tc>
                  <a:txBody>
                    <a:bodyPr/>
                    <a:lstStyle/>
                    <a:p>
                      <a:pPr marL="0" marR="0" algn="ctr">
                        <a:spcBef>
                          <a:spcPts val="0"/>
                        </a:spcBef>
                        <a:spcAft>
                          <a:spcPts val="0"/>
                        </a:spcAft>
                      </a:pPr>
                      <a:r>
                        <a:rPr lang="en-US" sz="900" b="1" dirty="0">
                          <a:latin typeface="+mn-lt"/>
                          <a:ea typeface="Times New Roman"/>
                          <a:cs typeface="Calibri"/>
                        </a:rPr>
                        <a:t>Pts.</a:t>
                      </a:r>
                      <a:endParaRPr lang="en-US" sz="900" b="1"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.625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1.25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1.875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3.125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3.75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4.375</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latin typeface="+mn-lt"/>
                          <a:ea typeface="Times New Roman"/>
                          <a:cs typeface="Calibri"/>
                        </a:rPr>
                        <a:t>5.0</a:t>
                      </a:r>
                      <a:endParaRPr lang="en-US" sz="900" dirty="0">
                        <a:latin typeface="+mn-lt"/>
                        <a:ea typeface="Times New Roman"/>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itle 1"/>
          <p:cNvSpPr>
            <a:spLocks noGrp="1"/>
          </p:cNvSpPr>
          <p:nvPr>
            <p:ph type="title"/>
          </p:nvPr>
        </p:nvSpPr>
        <p:spPr>
          <a:xfrm>
            <a:off x="533400" y="533498"/>
            <a:ext cx="7897091" cy="543296"/>
          </a:xfrm>
        </p:spPr>
        <p:txBody>
          <a:bodyPr>
            <a:noAutofit/>
          </a:bodyPr>
          <a:lstStyle/>
          <a:p>
            <a:r>
              <a:rPr lang="en-US" sz="3000" b="1" dirty="0">
                <a:latin typeface="Cambria" panose="02040503050406030204" pitchFamily="18" charset="0"/>
              </a:rPr>
              <a:t>Minority and Women’s Business Enterprises</a:t>
            </a:r>
          </a:p>
        </p:txBody>
      </p:sp>
      <p:grpSp>
        <p:nvGrpSpPr>
          <p:cNvPr id="10" name="Group 9"/>
          <p:cNvGrpSpPr/>
          <p:nvPr/>
        </p:nvGrpSpPr>
        <p:grpSpPr>
          <a:xfrm>
            <a:off x="2438400" y="5334000"/>
            <a:ext cx="6329363" cy="1414463"/>
            <a:chOff x="2438400" y="5334000"/>
            <a:chExt cx="6329363" cy="1414463"/>
          </a:xfrm>
        </p:grpSpPr>
        <p:pic>
          <p:nvPicPr>
            <p:cNvPr id="11" name="Picture 10"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12" name="TextBox 1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369671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Autofit/>
          </a:bodyPr>
          <a:lstStyle/>
          <a:p>
            <a:r>
              <a:rPr lang="en-US" sz="3400" b="1" dirty="0">
                <a:latin typeface="Cambria" panose="02040503050406030204" pitchFamily="18" charset="0"/>
              </a:rPr>
              <a:t>Indiana Veteran Owned Small Business</a:t>
            </a:r>
          </a:p>
        </p:txBody>
      </p:sp>
      <p:sp>
        <p:nvSpPr>
          <p:cNvPr id="7" name="Rectangle 3"/>
          <p:cNvSpPr>
            <a:spLocks noGrp="1" noChangeArrowheads="1"/>
          </p:cNvSpPr>
          <p:nvPr>
            <p:ph idx="1"/>
          </p:nvPr>
        </p:nvSpPr>
        <p:spPr/>
        <p:txBody>
          <a:bodyPr/>
          <a:lstStyle/>
          <a:p>
            <a:pPr marL="0" indent="0">
              <a:buNone/>
            </a:pPr>
            <a:r>
              <a:rPr lang="en-US" altLang="en-US" sz="1800" b="1" dirty="0">
                <a:latin typeface="Cambria" panose="02040503050406030204" pitchFamily="18" charset="0"/>
              </a:rPr>
              <a:t>Contact Information</a:t>
            </a:r>
          </a:p>
          <a:p>
            <a:pPr lvl="1"/>
            <a:r>
              <a:rPr lang="en-US" altLang="en-US" sz="1800" dirty="0">
                <a:latin typeface="Cambria" panose="02040503050406030204" pitchFamily="18" charset="0"/>
              </a:rPr>
              <a:t>Phone: </a:t>
            </a:r>
            <a:r>
              <a:rPr lang="en-US" altLang="en-US" sz="1800" dirty="0" smtClean="0">
                <a:latin typeface="Cambria" panose="02040503050406030204" pitchFamily="18" charset="0"/>
              </a:rPr>
              <a:t>317-232-3061</a:t>
            </a:r>
          </a:p>
          <a:p>
            <a:pPr lvl="1"/>
            <a:r>
              <a:rPr lang="en-US" altLang="en-US" sz="1800" dirty="0" smtClean="0">
                <a:latin typeface="Cambria" panose="02040503050406030204" pitchFamily="18" charset="0"/>
              </a:rPr>
              <a:t>E-mail</a:t>
            </a:r>
            <a:r>
              <a:rPr lang="en-US" altLang="en-US" sz="1800" b="1" dirty="0">
                <a:latin typeface="Cambria" panose="02040503050406030204" pitchFamily="18" charset="0"/>
              </a:rPr>
              <a:t>:</a:t>
            </a:r>
            <a:r>
              <a:rPr lang="en-US" altLang="en-US" sz="1800" dirty="0">
                <a:latin typeface="Cambria" panose="02040503050406030204" pitchFamily="18" charset="0"/>
              </a:rPr>
              <a:t> </a:t>
            </a:r>
            <a:r>
              <a:rPr lang="en-US" altLang="en-US" sz="1800" dirty="0">
                <a:latin typeface="Cambria" panose="02040503050406030204" pitchFamily="18" charset="0"/>
                <a:hlinkClick r:id="rId3"/>
              </a:rPr>
              <a:t>Indianaveteranspreference@idoa.in.gov</a:t>
            </a:r>
            <a:endParaRPr lang="en-US" altLang="en-US" sz="1800" dirty="0">
              <a:latin typeface="Cambria" panose="02040503050406030204" pitchFamily="18" charset="0"/>
            </a:endParaRPr>
          </a:p>
          <a:p>
            <a:pPr lvl="1"/>
            <a:r>
              <a:rPr lang="en-US" altLang="en-US" sz="1800" dirty="0" smtClean="0">
                <a:latin typeface="Cambria" panose="02040503050406030204" pitchFamily="18" charset="0"/>
              </a:rPr>
              <a:t>Web</a:t>
            </a:r>
            <a:r>
              <a:rPr lang="en-US" altLang="en-US" sz="1800" dirty="0">
                <a:latin typeface="Cambria" panose="02040503050406030204" pitchFamily="18" charset="0"/>
              </a:rPr>
              <a:t>: </a:t>
            </a:r>
            <a:r>
              <a:rPr lang="en-US" altLang="en-US" sz="1800" dirty="0">
                <a:latin typeface="Cambria" panose="02040503050406030204" pitchFamily="18" charset="0"/>
                <a:hlinkClick r:id="rId4"/>
              </a:rPr>
              <a:t>www.in.gov/idoa/2862.htm </a:t>
            </a:r>
            <a:r>
              <a:rPr lang="en-US" altLang="en-US" sz="1800" dirty="0">
                <a:latin typeface="Cambria" panose="02040503050406030204" pitchFamily="18" charset="0"/>
              </a:rPr>
              <a:t/>
            </a:r>
            <a:br>
              <a:rPr lang="en-US" altLang="en-US" sz="1800" dirty="0">
                <a:latin typeface="Cambria" panose="02040503050406030204" pitchFamily="18" charset="0"/>
              </a:rPr>
            </a:br>
            <a:endParaRPr lang="en-US" altLang="en-US" sz="1800" dirty="0">
              <a:latin typeface="Cambria" panose="02040503050406030204" pitchFamily="18" charset="0"/>
            </a:endParaRPr>
          </a:p>
          <a:p>
            <a:pPr marL="0" indent="0" eaLnBrk="1" hangingPunct="1">
              <a:buNone/>
            </a:pPr>
            <a:r>
              <a:rPr lang="en-US" sz="1800" b="1" dirty="0" smtClean="0">
                <a:latin typeface="Cambria" panose="02040503050406030204" pitchFamily="18" charset="0"/>
              </a:rPr>
              <a:t>Complete </a:t>
            </a:r>
            <a:r>
              <a:rPr lang="en-US" sz="1800" b="1" dirty="0">
                <a:latin typeface="Cambria" panose="02040503050406030204" pitchFamily="18" charset="0"/>
              </a:rPr>
              <a:t>Attachment A1, IVOSB Form</a:t>
            </a:r>
          </a:p>
          <a:p>
            <a:pPr lvl="1"/>
            <a:r>
              <a:rPr lang="en-US" sz="1800" dirty="0" smtClean="0">
                <a:latin typeface="Cambria" panose="02040503050406030204" pitchFamily="18" charset="0"/>
              </a:rPr>
              <a:t>Include </a:t>
            </a:r>
            <a:r>
              <a:rPr lang="en-US" sz="1800" dirty="0">
                <a:latin typeface="Cambria" panose="02040503050406030204" pitchFamily="18" charset="0"/>
              </a:rPr>
              <a:t>sub-contractor letters of </a:t>
            </a:r>
            <a:r>
              <a:rPr lang="en-US" sz="1800" dirty="0" smtClean="0">
                <a:latin typeface="Cambria" panose="02040503050406030204" pitchFamily="18" charset="0"/>
              </a:rPr>
              <a:t>commitment</a:t>
            </a:r>
          </a:p>
          <a:p>
            <a:pPr marL="457200" lvl="1" indent="0">
              <a:buNone/>
            </a:pPr>
            <a:r>
              <a:rPr lang="en-US" sz="1800" dirty="0" smtClean="0">
                <a:latin typeface="Cambria" panose="02040503050406030204" pitchFamily="18" charset="0"/>
              </a:rPr>
              <a:t> </a:t>
            </a:r>
            <a:endParaRPr lang="en-US" sz="1800" dirty="0">
              <a:latin typeface="Cambria" panose="02040503050406030204" pitchFamily="18" charset="0"/>
            </a:endParaRPr>
          </a:p>
          <a:p>
            <a:pPr marL="0" indent="0" eaLnBrk="1" hangingPunct="1">
              <a:buNone/>
            </a:pPr>
            <a:r>
              <a:rPr lang="en-US" sz="1800" b="1" dirty="0">
                <a:latin typeface="Cambria" panose="02040503050406030204" pitchFamily="18" charset="0"/>
              </a:rPr>
              <a:t>Goals for Proposal</a:t>
            </a:r>
          </a:p>
          <a:p>
            <a:pPr lvl="1"/>
            <a:r>
              <a:rPr lang="en-US" sz="1800" dirty="0">
                <a:latin typeface="Cambria" panose="02040503050406030204" pitchFamily="18" charset="0"/>
              </a:rPr>
              <a:t>3% </a:t>
            </a:r>
            <a:r>
              <a:rPr lang="en-US" sz="1800" dirty="0" smtClean="0">
                <a:latin typeface="Cambria" panose="02040503050406030204" pitchFamily="18" charset="0"/>
              </a:rPr>
              <a:t>Indiana Veteran Owned Small Business</a:t>
            </a:r>
            <a:endParaRPr lang="en-US" sz="1800" dirty="0">
              <a:latin typeface="Cambria" panose="02040503050406030204" pitchFamily="18" charset="0"/>
            </a:endParaRPr>
          </a:p>
          <a:p>
            <a:pPr lvl="1" eaLnBrk="1" hangingPunct="1"/>
            <a:endParaRPr lang="en-US" dirty="0">
              <a:latin typeface="Cambria" panose="02040503050406030204" pitchFamily="18" charset="0"/>
            </a:endParaRPr>
          </a:p>
        </p:txBody>
      </p:sp>
      <p:sp>
        <p:nvSpPr>
          <p:cNvPr id="3" name="Slide Number Placeholder 2">
            <a:extLst>
              <a:ext uri="{FF2B5EF4-FFF2-40B4-BE49-F238E27FC236}">
                <a16:creationId xmlns="" xmlns:a16="http://schemas.microsoft.com/office/drawing/2014/main" id="{49C6899A-5FAF-4DA5-8F43-2DB4009B5ABA}"/>
              </a:ext>
            </a:extLst>
          </p:cNvPr>
          <p:cNvSpPr>
            <a:spLocks noGrp="1"/>
          </p:cNvSpPr>
          <p:nvPr>
            <p:ph type="sldNum" sz="quarter" idx="12"/>
          </p:nvPr>
        </p:nvSpPr>
        <p:spPr/>
        <p:txBody>
          <a:bodyPr/>
          <a:lstStyle/>
          <a:p>
            <a:fld id="{97FBE726-DBFE-42C8-9E3A-ACED5DC5B2D0}" type="slidenum">
              <a:rPr lang="en-US" smtClean="0"/>
              <a:pPr/>
              <a:t>25</a:t>
            </a:fld>
            <a:endParaRPr lang="en-US" dirty="0"/>
          </a:p>
        </p:txBody>
      </p:sp>
    </p:spTree>
    <p:extLst>
      <p:ext uri="{BB962C8B-B14F-4D97-AF65-F5344CB8AC3E}">
        <p14:creationId xmlns:p14="http://schemas.microsoft.com/office/powerpoint/2010/main" val="1547038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4" name="Picture 3"/>
          <p:cNvPicPr>
            <a:picLocks noChangeAspect="1"/>
          </p:cNvPicPr>
          <p:nvPr/>
        </p:nvPicPr>
        <p:blipFill>
          <a:blip r:embed="rId3"/>
          <a:stretch>
            <a:fillRect/>
          </a:stretch>
        </p:blipFill>
        <p:spPr>
          <a:xfrm>
            <a:off x="2437977" y="6172201"/>
            <a:ext cx="4877223" cy="396274"/>
          </a:xfrm>
          <a:prstGeom prst="rect">
            <a:avLst/>
          </a:prstGeom>
        </p:spPr>
      </p:pic>
      <p:sp>
        <p:nvSpPr>
          <p:cNvPr id="3" name="Slide Number Placeholder 2">
            <a:extLst>
              <a:ext uri="{FF2B5EF4-FFF2-40B4-BE49-F238E27FC236}">
                <a16:creationId xmlns="" xmlns:a16="http://schemas.microsoft.com/office/drawing/2014/main" id="{C7CD5458-5275-4899-80A6-3F9E8E26B61D}"/>
              </a:ext>
            </a:extLst>
          </p:cNvPr>
          <p:cNvSpPr>
            <a:spLocks noGrp="1"/>
          </p:cNvSpPr>
          <p:nvPr>
            <p:ph type="sldNum" sz="quarter" idx="12"/>
          </p:nvPr>
        </p:nvSpPr>
        <p:spPr/>
        <p:txBody>
          <a:bodyPr/>
          <a:lstStyle/>
          <a:p>
            <a:fld id="{97FBE726-DBFE-42C8-9E3A-ACED5DC5B2D0}" type="slidenum">
              <a:rPr lang="en-US" smtClean="0"/>
              <a:pPr/>
              <a:t>26</a:t>
            </a:fld>
            <a:endParaRPr lang="en-US" dirty="0"/>
          </a:p>
        </p:txBody>
      </p:sp>
      <p:pic>
        <p:nvPicPr>
          <p:cNvPr id="2" name="Picture 1">
            <a:extLst>
              <a:ext uri="{FF2B5EF4-FFF2-40B4-BE49-F238E27FC236}">
                <a16:creationId xmlns="" xmlns:a16="http://schemas.microsoft.com/office/drawing/2014/main" id="{E3EA7562-9F3B-4D3D-9974-003C645800DF}"/>
              </a:ext>
            </a:extLst>
          </p:cNvPr>
          <p:cNvPicPr>
            <a:picLocks noChangeAspect="1"/>
          </p:cNvPicPr>
          <p:nvPr/>
        </p:nvPicPr>
        <p:blipFill>
          <a:blip r:embed="rId4"/>
          <a:stretch>
            <a:fillRect/>
          </a:stretch>
        </p:blipFill>
        <p:spPr>
          <a:xfrm>
            <a:off x="2238375" y="228600"/>
            <a:ext cx="4667250" cy="5857875"/>
          </a:xfrm>
          <a:prstGeom prst="rect">
            <a:avLst/>
          </a:prstGeom>
        </p:spPr>
      </p:pic>
    </p:spTree>
    <p:extLst>
      <p:ext uri="{BB962C8B-B14F-4D97-AF65-F5344CB8AC3E}">
        <p14:creationId xmlns:p14="http://schemas.microsoft.com/office/powerpoint/2010/main" val="2201702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400" b="1" dirty="0">
                <a:latin typeface="Cambria" panose="02040503050406030204" pitchFamily="18" charset="0"/>
              </a:rPr>
              <a:t>Indiana Veteran Owned Small </a:t>
            </a:r>
            <a:r>
              <a:rPr lang="en-US" sz="3400" b="1" dirty="0" smtClean="0">
                <a:latin typeface="Cambria" panose="02040503050406030204" pitchFamily="18" charset="0"/>
              </a:rPr>
              <a:t>Business</a:t>
            </a:r>
            <a:endParaRPr lang="en-US" sz="3400" b="1" dirty="0">
              <a:latin typeface="Cambria" panose="02040503050406030204" pitchFamily="18" charset="0"/>
            </a:endParaRP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Cambria" panose="02040503050406030204" pitchFamily="18" charset="0"/>
              </a:rPr>
              <a:t>Prime </a:t>
            </a:r>
            <a:r>
              <a:rPr lang="en-US" sz="1800" b="1" dirty="0">
                <a:latin typeface="Cambria" panose="02040503050406030204" pitchFamily="18" charset="0"/>
              </a:rPr>
              <a:t>contractors should note the following: </a:t>
            </a:r>
          </a:p>
          <a:p>
            <a:r>
              <a:rPr lang="en-US" sz="1800" dirty="0">
                <a:latin typeface="Cambria" panose="02040503050406030204" pitchFamily="18" charset="0"/>
              </a:rPr>
              <a:t>Pursuant to 25 IAC 9-4-1(c), a Prime Contractor who is an IVOSB can use their own workforce to count toward the goal.</a:t>
            </a:r>
          </a:p>
          <a:p>
            <a:pPr lvl="0"/>
            <a:r>
              <a:rPr lang="en-US" sz="1800" dirty="0" smtClean="0">
                <a:latin typeface="Cambria" panose="02040503050406030204" pitchFamily="18" charset="0"/>
              </a:rPr>
              <a:t>Prime contractor and/or subcontractors’ </a:t>
            </a:r>
            <a:r>
              <a:rPr lang="en-US" sz="1800" dirty="0">
                <a:latin typeface="Cambria" panose="02040503050406030204" pitchFamily="18" charset="0"/>
              </a:rPr>
              <a:t>Certification </a:t>
            </a:r>
            <a:r>
              <a:rPr lang="en-US" sz="1800" dirty="0" smtClean="0">
                <a:latin typeface="Cambria" panose="02040503050406030204" pitchFamily="18" charset="0"/>
              </a:rPr>
              <a:t>Letter(s), </a:t>
            </a:r>
            <a:r>
              <a:rPr lang="en-US" sz="1800" dirty="0">
                <a:latin typeface="Cambria" panose="02040503050406030204" pitchFamily="18" charset="0"/>
              </a:rPr>
              <a:t>provided by IDOA or </a:t>
            </a:r>
            <a:r>
              <a:rPr lang="en-US" sz="1800" dirty="0" smtClean="0">
                <a:latin typeface="Cambria" panose="02040503050406030204" pitchFamily="18" charset="0"/>
              </a:rPr>
              <a:t>VA </a:t>
            </a:r>
            <a:r>
              <a:rPr lang="en-US" sz="1800" dirty="0">
                <a:latin typeface="Cambria" panose="02040503050406030204" pitchFamily="18" charset="0"/>
              </a:rPr>
              <a:t>OSDBU, must </a:t>
            </a:r>
            <a:r>
              <a:rPr lang="en-US" sz="1800" dirty="0" smtClean="0">
                <a:latin typeface="Cambria" panose="02040503050406030204" pitchFamily="18" charset="0"/>
              </a:rPr>
              <a:t>accompany the </a:t>
            </a:r>
            <a:r>
              <a:rPr lang="en-US" sz="1800" dirty="0">
                <a:latin typeface="Cambria" panose="02040503050406030204" pitchFamily="18" charset="0"/>
              </a:rPr>
              <a:t>proposal to show current status of certification.</a:t>
            </a:r>
          </a:p>
          <a:p>
            <a:pPr lvl="0"/>
            <a:r>
              <a:rPr lang="en-US" sz="1800" dirty="0">
                <a:latin typeface="Cambria" panose="02040503050406030204" pitchFamily="18" charset="0"/>
              </a:rPr>
              <a:t>Each firm may only serve as one classification – MBE, </a:t>
            </a:r>
            <a:r>
              <a:rPr lang="en-US" sz="1800" dirty="0" smtClean="0">
                <a:latin typeface="Cambria" panose="02040503050406030204" pitchFamily="18" charset="0"/>
              </a:rPr>
              <a:t>WBE, or IVOSB (</a:t>
            </a:r>
            <a:r>
              <a:rPr lang="en-US" sz="1800" dirty="0">
                <a:latin typeface="Cambria" panose="02040503050406030204" pitchFamily="18" charset="0"/>
              </a:rPr>
              <a:t>see section 1.22</a:t>
            </a:r>
            <a:r>
              <a:rPr lang="en-US" sz="1800" dirty="0" smtClean="0">
                <a:latin typeface="Cambria" panose="02040503050406030204" pitchFamily="18" charset="0"/>
              </a:rPr>
              <a:t>).</a:t>
            </a:r>
            <a:endParaRPr lang="en-US" sz="1800" dirty="0">
              <a:latin typeface="Cambria" panose="02040503050406030204"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5196299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Cambria" panose="02040503050406030204" pitchFamily="18" charset="0"/>
              </a:rPr>
              <a:t>Indiana Veteran Owned Small </a:t>
            </a:r>
            <a:r>
              <a:rPr lang="en-US" sz="3200" b="1" dirty="0" smtClean="0">
                <a:latin typeface="Cambria" panose="02040503050406030204" pitchFamily="18" charset="0"/>
              </a:rPr>
              <a:t>Business</a:t>
            </a:r>
            <a:endParaRPr lang="en-US" sz="3200" b="1" dirty="0">
              <a:latin typeface="Cambria" panose="02040503050406030204" pitchFamily="18" charset="0"/>
            </a:endParaRP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Cambria" panose="02040503050406030204" pitchFamily="18" charset="0"/>
              </a:rPr>
              <a:t>Prime contractors must ensure that the proposed subcontractors meet the following criteria:</a:t>
            </a:r>
          </a:p>
          <a:p>
            <a:r>
              <a:rPr lang="en-US" sz="1800" dirty="0" smtClean="0">
                <a:latin typeface="Cambria" panose="02040503050406030204" pitchFamily="18" charset="0"/>
              </a:rPr>
              <a:t>Must </a:t>
            </a:r>
            <a:r>
              <a:rPr lang="en-US" sz="1800" dirty="0">
                <a:latin typeface="Cambria" panose="02040503050406030204" pitchFamily="18" charset="0"/>
              </a:rPr>
              <a:t>be listed on Federal Center for Veterans Business Enterprise </a:t>
            </a:r>
            <a:r>
              <a:rPr lang="en-US" sz="1800" dirty="0" smtClean="0">
                <a:latin typeface="Cambria" panose="02040503050406030204" pitchFamily="18" charset="0"/>
              </a:rPr>
              <a:t>(</a:t>
            </a:r>
            <a:r>
              <a:rPr lang="en-US" sz="1800" u="sng" dirty="0">
                <a:latin typeface="Cambria" panose="02040503050406030204" pitchFamily="18" charset="0"/>
                <a:hlinkClick r:id="rId3" tooltip="VA OSDBU"/>
              </a:rPr>
              <a:t>VA OSDBU</a:t>
            </a:r>
            <a:r>
              <a:rPr lang="en-US" sz="1800" dirty="0" smtClean="0">
                <a:latin typeface="Cambria" panose="02040503050406030204" pitchFamily="18" charset="0"/>
              </a:rPr>
              <a:t>) </a:t>
            </a:r>
            <a:r>
              <a:rPr lang="en-US" sz="1800" dirty="0">
                <a:latin typeface="Cambria" panose="02040503050406030204" pitchFamily="18" charset="0"/>
              </a:rPr>
              <a:t>registry or listed on the IDOA Directory of Certified Firms, </a:t>
            </a:r>
            <a:r>
              <a:rPr lang="en-US" sz="1800" b="1" dirty="0">
                <a:latin typeface="Cambria" panose="02040503050406030204" pitchFamily="18" charset="0"/>
              </a:rPr>
              <a:t>on or before </a:t>
            </a:r>
            <a:r>
              <a:rPr lang="en-US" sz="1800" dirty="0">
                <a:latin typeface="Cambria" panose="02040503050406030204" pitchFamily="18" charset="0"/>
              </a:rPr>
              <a:t>the proposal due </a:t>
            </a:r>
            <a:r>
              <a:rPr lang="en-US" sz="1800" dirty="0" smtClean="0">
                <a:latin typeface="Cambria" panose="02040503050406030204" pitchFamily="18" charset="0"/>
              </a:rPr>
              <a:t>date. </a:t>
            </a:r>
          </a:p>
          <a:p>
            <a:r>
              <a:rPr lang="en-US" sz="1800" b="1" dirty="0" smtClean="0">
                <a:latin typeface="Cambria" panose="02040503050406030204" pitchFamily="18" charset="0"/>
              </a:rPr>
              <a:t>Serve </a:t>
            </a:r>
            <a:r>
              <a:rPr lang="en-US" sz="1800" b="1" dirty="0">
                <a:latin typeface="Cambria" panose="02040503050406030204" pitchFamily="18" charset="0"/>
              </a:rPr>
              <a:t>a </a:t>
            </a:r>
            <a:r>
              <a:rPr lang="en-US" sz="1800" b="1" dirty="0" smtClean="0">
                <a:latin typeface="Cambria" panose="02040503050406030204" pitchFamily="18" charset="0"/>
              </a:rPr>
              <a:t>Valuable Scope Contribution (VSC) on </a:t>
            </a:r>
            <a:r>
              <a:rPr lang="en-US" sz="1800" b="1" dirty="0">
                <a:latin typeface="Cambria" panose="02040503050406030204" pitchFamily="18" charset="0"/>
              </a:rPr>
              <a:t>the engagement, as confirmed by the State.</a:t>
            </a:r>
          </a:p>
          <a:p>
            <a:r>
              <a:rPr lang="en-US" sz="1800" dirty="0">
                <a:latin typeface="Cambria" panose="02040503050406030204"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18647546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 xmlns:a16="http://schemas.microsoft.com/office/drawing/2014/main" id="{52759904-5C10-45C2-96F2-248DDEEC08DA}"/>
              </a:ext>
            </a:extLst>
          </p:cNvPr>
          <p:cNvSpPr>
            <a:spLocks noGrp="1"/>
          </p:cNvSpPr>
          <p:nvPr>
            <p:ph type="sldNum" sz="quarter" idx="12"/>
          </p:nvPr>
        </p:nvSpPr>
        <p:spPr/>
        <p:txBody>
          <a:bodyPr/>
          <a:lstStyle/>
          <a:p>
            <a:fld id="{97FBE726-DBFE-42C8-9E3A-ACED5DC5B2D0}" type="slidenum">
              <a:rPr lang="en-US" smtClean="0"/>
              <a:pPr/>
              <a:t>29</a:t>
            </a:fld>
            <a:endParaRPr lang="en-US" dirty="0"/>
          </a:p>
        </p:txBody>
      </p:sp>
      <p:pic>
        <p:nvPicPr>
          <p:cNvPr id="8" name="Picture 7">
            <a:extLst>
              <a:ext uri="{FF2B5EF4-FFF2-40B4-BE49-F238E27FC236}">
                <a16:creationId xmlns="" xmlns:a16="http://schemas.microsoft.com/office/drawing/2014/main" id="{A74EAFF0-17FE-4F0E-BDD0-F1D8FEEDCC93}"/>
              </a:ext>
            </a:extLst>
          </p:cNvPr>
          <p:cNvPicPr>
            <a:picLocks noChangeAspect="1"/>
          </p:cNvPicPr>
          <p:nvPr/>
        </p:nvPicPr>
        <p:blipFill>
          <a:blip r:embed="rId3"/>
          <a:stretch>
            <a:fillRect/>
          </a:stretch>
        </p:blipFill>
        <p:spPr>
          <a:xfrm>
            <a:off x="2247900" y="228600"/>
            <a:ext cx="4648200" cy="5857875"/>
          </a:xfrm>
          <a:prstGeom prst="rect">
            <a:avLst/>
          </a:prstGeom>
        </p:spPr>
      </p:pic>
    </p:spTree>
    <p:extLst>
      <p:ext uri="{BB962C8B-B14F-4D97-AF65-F5344CB8AC3E}">
        <p14:creationId xmlns:p14="http://schemas.microsoft.com/office/powerpoint/2010/main" val="1848773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normAutofit/>
          </a:bodyPr>
          <a:lstStyle/>
          <a:p>
            <a:pPr eaLnBrk="1" hangingPunct="1"/>
            <a:r>
              <a:rPr lang="en-US" sz="4000" b="1" dirty="0" smtClean="0">
                <a:latin typeface="Cambria" panose="02040503050406030204" pitchFamily="18" charset="0"/>
              </a:rPr>
              <a:t>Meeting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smtClean="0">
                <a:latin typeface="Cambria" panose="02040503050406030204" pitchFamily="18" charset="0"/>
              </a:rPr>
              <a:t>Sign-In Sheet for Attendees</a:t>
            </a:r>
          </a:p>
          <a:p>
            <a:pPr eaLnBrk="1" hangingPunct="1"/>
            <a:r>
              <a:rPr lang="en-US" sz="2800" dirty="0" smtClean="0">
                <a:latin typeface="Cambria" panose="02040503050406030204" pitchFamily="18" charset="0"/>
              </a:rPr>
              <a:t>Sign-In Sheet and PowerPoint will be posted on IDOA’s Solicitation Website by EOD</a:t>
            </a:r>
          </a:p>
          <a:p>
            <a:pPr eaLnBrk="1" hangingPunct="1"/>
            <a:r>
              <a:rPr lang="en-US" sz="2800" dirty="0" smtClean="0">
                <a:latin typeface="Cambria" panose="02040503050406030204" pitchFamily="18" charset="0"/>
              </a:rPr>
              <a:t>Hold questions until the end of the presentation</a:t>
            </a:r>
          </a:p>
          <a:p>
            <a:pPr lvl="1"/>
            <a:r>
              <a:rPr lang="en-US" sz="2000" i="1" dirty="0" smtClean="0">
                <a:latin typeface="Cambria" panose="02040503050406030204" pitchFamily="18" charset="0"/>
              </a:rPr>
              <a:t>Important reminder: Any verbal response is not considered binding; respondents are encouraged to submit any question formally in writing if it affects the proposal that will be submitted to the State.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dirty="0">
                <a:latin typeface="Cambria" panose="02040503050406030204" pitchFamily="18" charset="0"/>
              </a:rPr>
              <a:t>Indiana Veteran Owned Small Business</a:t>
            </a:r>
            <a:endParaRPr lang="en-US" sz="3400" dirty="0">
              <a:latin typeface="Cambria" panose="02040503050406030204" pitchFamily="18" charset="0"/>
            </a:endParaRPr>
          </a:p>
        </p:txBody>
      </p:sp>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12" name="Slide Number Placeholder 11">
            <a:extLst>
              <a:ext uri="{FF2B5EF4-FFF2-40B4-BE49-F238E27FC236}">
                <a16:creationId xmlns="" xmlns:a16="http://schemas.microsoft.com/office/drawing/2014/main" id="{3CC8B62A-D541-4FC6-A99D-2418ECC04901}"/>
              </a:ext>
            </a:extLst>
          </p:cNvPr>
          <p:cNvSpPr>
            <a:spLocks noGrp="1"/>
          </p:cNvSpPr>
          <p:nvPr>
            <p:ph type="sldNum" sz="quarter" idx="12"/>
          </p:nvPr>
        </p:nvSpPr>
        <p:spPr/>
        <p:txBody>
          <a:bodyPr/>
          <a:lstStyle/>
          <a:p>
            <a:fld id="{97FBE726-DBFE-42C8-9E3A-ACED5DC5B2D0}" type="slidenum">
              <a:rPr lang="en-US" smtClean="0"/>
              <a:pPr/>
              <a:t>30</a:t>
            </a:fld>
            <a:endParaRPr lang="en-US" dirty="0"/>
          </a:p>
        </p:txBody>
      </p:sp>
      <p:pic>
        <p:nvPicPr>
          <p:cNvPr id="4" name="Picture 3"/>
          <p:cNvPicPr>
            <a:picLocks noChangeAspect="1"/>
          </p:cNvPicPr>
          <p:nvPr/>
        </p:nvPicPr>
        <p:blipFill>
          <a:blip r:embed="rId3"/>
          <a:stretch>
            <a:fillRect/>
          </a:stretch>
        </p:blipFill>
        <p:spPr>
          <a:xfrm>
            <a:off x="795337" y="1543050"/>
            <a:ext cx="7553325" cy="3790950"/>
          </a:xfrm>
          <a:prstGeom prst="rect">
            <a:avLst/>
          </a:prstGeom>
        </p:spPr>
      </p:pic>
      <p:grpSp>
        <p:nvGrpSpPr>
          <p:cNvPr id="14" name="Group 13"/>
          <p:cNvGrpSpPr/>
          <p:nvPr/>
        </p:nvGrpSpPr>
        <p:grpSpPr>
          <a:xfrm>
            <a:off x="419099" y="2521356"/>
            <a:ext cx="8267702" cy="2166867"/>
            <a:chOff x="381000" y="2558346"/>
            <a:chExt cx="8550807" cy="2166867"/>
          </a:xfrm>
        </p:grpSpPr>
        <p:sp>
          <p:nvSpPr>
            <p:cNvPr id="11" name="Right Arrow 10"/>
            <p:cNvSpPr/>
            <p:nvPr/>
          </p:nvSpPr>
          <p:spPr>
            <a:xfrm rot="10800000">
              <a:off x="8246007" y="4496613"/>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7" name="Right Arrow 6"/>
            <p:cNvSpPr/>
            <p:nvPr/>
          </p:nvSpPr>
          <p:spPr>
            <a:xfrm>
              <a:off x="381000" y="255834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8" name="Right Arrow 7"/>
            <p:cNvSpPr/>
            <p:nvPr/>
          </p:nvSpPr>
          <p:spPr>
            <a:xfrm>
              <a:off x="381000" y="29123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9" name="Right Arrow 8"/>
            <p:cNvSpPr/>
            <p:nvPr/>
          </p:nvSpPr>
          <p:spPr>
            <a:xfrm>
              <a:off x="381000" y="411926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0" name="Right Arrow 9"/>
            <p:cNvSpPr/>
            <p:nvPr/>
          </p:nvSpPr>
          <p:spPr>
            <a:xfrm>
              <a:off x="381000" y="447327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grpSp>
    </p:spTree>
    <p:extLst>
      <p:ext uri="{BB962C8B-B14F-4D97-AF65-F5344CB8AC3E}">
        <p14:creationId xmlns:p14="http://schemas.microsoft.com/office/powerpoint/2010/main" val="3072519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Autofit/>
          </a:bodyPr>
          <a:lstStyle/>
          <a:p>
            <a:r>
              <a:rPr lang="en-US" sz="3400" b="1" dirty="0">
                <a:latin typeface="Cambria" panose="02040503050406030204" pitchFamily="18" charset="0"/>
              </a:rPr>
              <a:t>Indiana Veteran Owned Small Business</a:t>
            </a:r>
            <a:endParaRPr lang="en-US" sz="3400" dirty="0">
              <a:latin typeface="Cambria" panose="02040503050406030204" pitchFamily="18" charset="0"/>
            </a:endParaRPr>
          </a:p>
        </p:txBody>
      </p:sp>
      <p:sp>
        <p:nvSpPr>
          <p:cNvPr id="10" name="Rectangle 9"/>
          <p:cNvSpPr/>
          <p:nvPr/>
        </p:nvSpPr>
        <p:spPr>
          <a:xfrm>
            <a:off x="304800" y="1471697"/>
            <a:ext cx="8610600" cy="4247317"/>
          </a:xfrm>
          <a:prstGeom prst="rect">
            <a:avLst/>
          </a:prstGeom>
        </p:spPr>
        <p:txBody>
          <a:bodyPr wrap="square">
            <a:spAutoFit/>
          </a:bodyPr>
          <a:lstStyle/>
          <a:p>
            <a:pPr marL="115888" indent="-115888">
              <a:spcBef>
                <a:spcPct val="20000"/>
              </a:spcBef>
              <a:buFont typeface="Arial" pitchFamily="34" charset="0"/>
              <a:buChar char="•"/>
            </a:pPr>
            <a:r>
              <a:rPr lang="en-US" b="1" dirty="0">
                <a:latin typeface="Cambria" panose="02040503050406030204" pitchFamily="18" charset="0"/>
              </a:rPr>
              <a:t>New Process - </a:t>
            </a:r>
            <a:r>
              <a:rPr lang="en-US" sz="1600" dirty="0">
                <a:latin typeface="Cambria" panose="02040503050406030204" pitchFamily="18" charset="0"/>
              </a:rPr>
              <a:t>IVOSB scoring is conducted based on 5 points plus a possible 1 bonus point scale</a:t>
            </a:r>
          </a:p>
          <a:p>
            <a:pPr marL="234950" lvl="1"/>
            <a:r>
              <a:rPr lang="en-US" sz="1600" b="1" dirty="0">
                <a:latin typeface="Cambria" panose="02040503050406030204" pitchFamily="18" charset="0"/>
              </a:rPr>
              <a:t>-</a:t>
            </a:r>
            <a:r>
              <a:rPr lang="en-US" sz="1600" dirty="0">
                <a:latin typeface="Cambria" panose="02040503050406030204" pitchFamily="18" charset="0"/>
              </a:rPr>
              <a:t> IVOSB: Possible 5 points + 1 bonus point</a:t>
            </a:r>
          </a:p>
          <a:p>
            <a:pPr marL="234950" lvl="1"/>
            <a:endParaRPr lang="en-US" sz="1600" dirty="0">
              <a:latin typeface="Cambria" panose="02040503050406030204" pitchFamily="18" charset="0"/>
            </a:endParaRPr>
          </a:p>
          <a:p>
            <a:pPr marL="115888" indent="-115888">
              <a:spcBef>
                <a:spcPct val="20000"/>
              </a:spcBef>
              <a:buFont typeface="Arial" pitchFamily="34" charset="0"/>
              <a:buChar char="•"/>
            </a:pPr>
            <a:r>
              <a:rPr lang="en-US" b="1" dirty="0">
                <a:latin typeface="Cambria" panose="02040503050406030204" pitchFamily="18" charset="0"/>
              </a:rPr>
              <a:t>Professional Services Scoring Methodology:</a:t>
            </a:r>
          </a:p>
          <a:p>
            <a:pPr marL="346075" lvl="1" indent="-114300">
              <a:spcBef>
                <a:spcPct val="20000"/>
              </a:spcBef>
              <a:buFont typeface="Calibri" pitchFamily="34" charset="0"/>
              <a:buChar char="-"/>
            </a:pPr>
            <a:r>
              <a:rPr lang="en-US" sz="1600" dirty="0">
                <a:latin typeface="Cambria" panose="02040503050406030204" pitchFamily="18" charset="0"/>
              </a:rPr>
              <a:t>The points will be awarded on the following schedule</a:t>
            </a:r>
            <a:r>
              <a:rPr lang="en-US" sz="1600" dirty="0" smtClean="0">
                <a:latin typeface="Cambria" panose="02040503050406030204" pitchFamily="18" charset="0"/>
              </a:rPr>
              <a:t>:</a:t>
            </a:r>
          </a:p>
          <a:p>
            <a:pPr marL="231775" lvl="1">
              <a:spcBef>
                <a:spcPct val="20000"/>
              </a:spcBef>
            </a:pPr>
            <a:r>
              <a:rPr lang="en-US" sz="1600" dirty="0">
                <a:latin typeface="Cambria" panose="02040503050406030204" pitchFamily="18" charset="0"/>
              </a:rPr>
              <a:t/>
            </a:r>
            <a:br>
              <a:rPr lang="en-US" sz="1600" dirty="0">
                <a:latin typeface="Cambria" panose="02040503050406030204" pitchFamily="18" charset="0"/>
              </a:rPr>
            </a:br>
            <a:endParaRPr lang="en-US" sz="1600" dirty="0">
              <a:latin typeface="Cambria" panose="02040503050406030204" pitchFamily="18" charset="0"/>
            </a:endParaRPr>
          </a:p>
          <a:p>
            <a:pPr marL="346075" lvl="1" indent="-114300">
              <a:spcBef>
                <a:spcPct val="20000"/>
              </a:spcBef>
            </a:pPr>
            <a:endParaRPr lang="en-US" sz="1600" dirty="0">
              <a:latin typeface="Cambria" panose="02040503050406030204" pitchFamily="18" charset="0"/>
            </a:endParaRPr>
          </a:p>
          <a:p>
            <a:pPr marL="346075" lvl="1" indent="-114300">
              <a:spcBef>
                <a:spcPct val="20000"/>
              </a:spcBef>
              <a:buFont typeface="Calibri" pitchFamily="34" charset="0"/>
              <a:buChar char="-"/>
            </a:pPr>
            <a:r>
              <a:rPr lang="en-US" sz="1600" dirty="0">
                <a:latin typeface="Cambria" panose="02040503050406030204"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latin typeface="Cambria" panose="02040503050406030204"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600" dirty="0">
                <a:latin typeface="Cambria" panose="02040503050406030204" pitchFamily="18" charset="0"/>
              </a:rPr>
              <a:t>The highest submission which exceeds the goal in each category will receive 5 points (5 points plus 1 bonus point). In case of a tie both firms will receive 6 points. </a:t>
            </a:r>
          </a:p>
          <a:p>
            <a:pPr marL="346075" lvl="1" indent="-114300">
              <a:spcBef>
                <a:spcPct val="20000"/>
              </a:spcBef>
              <a:buFont typeface="Calibri" pitchFamily="34" charset="0"/>
              <a:buChar char="-"/>
            </a:pPr>
            <a:endParaRPr lang="en-US" sz="1600" dirty="0">
              <a:latin typeface="Cambria" panose="02040503050406030204"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203328360"/>
              </p:ext>
            </p:extLst>
          </p:nvPr>
        </p:nvGraphicFramePr>
        <p:xfrm>
          <a:off x="838200" y="3276600"/>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 xmlns:a16="http://schemas.microsoft.com/office/drawing/2014/main" val="20000"/>
                    </a:ext>
                  </a:extLst>
                </a:gridCol>
                <a:gridCol w="548640">
                  <a:extLst>
                    <a:ext uri="{9D8B030D-6E8A-4147-A177-3AD203B41FA5}">
                      <a16:colId xmlns="" xmlns:a16="http://schemas.microsoft.com/office/drawing/2014/main" val="20001"/>
                    </a:ext>
                  </a:extLst>
                </a:gridCol>
                <a:gridCol w="548640">
                  <a:extLst>
                    <a:ext uri="{9D8B030D-6E8A-4147-A177-3AD203B41FA5}">
                      <a16:colId xmlns="" xmlns:a16="http://schemas.microsoft.com/office/drawing/2014/main" val="20002"/>
                    </a:ext>
                  </a:extLst>
                </a:gridCol>
                <a:gridCol w="548640">
                  <a:extLst>
                    <a:ext uri="{9D8B030D-6E8A-4147-A177-3AD203B41FA5}">
                      <a16:colId xmlns="" xmlns:a16="http://schemas.microsoft.com/office/drawing/2014/main" val="20003"/>
                    </a:ext>
                  </a:extLst>
                </a:gridCol>
                <a:gridCol w="548640">
                  <a:extLst>
                    <a:ext uri="{9D8B030D-6E8A-4147-A177-3AD203B41FA5}">
                      <a16:colId xmlns="" xmlns:a16="http://schemas.microsoft.com/office/drawing/2014/main" val="20004"/>
                    </a:ext>
                  </a:extLst>
                </a:gridCol>
                <a:gridCol w="548640">
                  <a:extLst>
                    <a:ext uri="{9D8B030D-6E8A-4147-A177-3AD203B41FA5}">
                      <a16:colId xmlns="" xmlns:a16="http://schemas.microsoft.com/office/drawing/2014/main" val="20005"/>
                    </a:ext>
                  </a:extLst>
                </a:gridCol>
                <a:gridCol w="548640">
                  <a:extLst>
                    <a:ext uri="{9D8B030D-6E8A-4147-A177-3AD203B41FA5}">
                      <a16:colId xmlns="" xmlns:a16="http://schemas.microsoft.com/office/drawing/2014/main"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sp>
        <p:nvSpPr>
          <p:cNvPr id="3" name="Slide Number Placeholder 2">
            <a:extLst>
              <a:ext uri="{FF2B5EF4-FFF2-40B4-BE49-F238E27FC236}">
                <a16:creationId xmlns="" xmlns:a16="http://schemas.microsoft.com/office/drawing/2014/main" id="{6729F53E-AB22-4838-81B2-E2A3D1E1488D}"/>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Tree>
    <p:extLst>
      <p:ext uri="{BB962C8B-B14F-4D97-AF65-F5344CB8AC3E}">
        <p14:creationId xmlns:p14="http://schemas.microsoft.com/office/powerpoint/2010/main" val="7275758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Cambria" panose="02040503050406030204" pitchFamily="18" charset="0"/>
              </a:rPr>
              <a:t>IDOA Subcontractor Scoring</a:t>
            </a:r>
            <a:endParaRPr lang="en-US" sz="3600" b="1" dirty="0">
              <a:latin typeface="Cambria" panose="02040503050406030204" pitchFamily="18" charset="0"/>
            </a:endParaRP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Cambria" panose="02040503050406030204" pitchFamily="18" charset="0"/>
              </a:rPr>
              <a:t>RFP </a:t>
            </a:r>
            <a:r>
              <a:rPr lang="en-US" b="1" dirty="0" smtClean="0">
                <a:latin typeface="Cambria" panose="02040503050406030204" pitchFamily="18" charset="0"/>
              </a:rPr>
              <a:t>MBE/WBE/IVOSB Scoring </a:t>
            </a:r>
            <a:r>
              <a:rPr lang="en-US" b="1" dirty="0">
                <a:latin typeface="Cambria" panose="02040503050406030204" pitchFamily="18" charset="0"/>
              </a:rPr>
              <a:t>Example</a:t>
            </a:r>
          </a:p>
        </p:txBody>
      </p:sp>
      <p:graphicFrame>
        <p:nvGraphicFramePr>
          <p:cNvPr id="8" name="Table Placeholder 3"/>
          <p:cNvGraphicFramePr>
            <a:graphicFrameLocks/>
          </p:cNvGraphicFramePr>
          <p:nvPr>
            <p:extLst>
              <p:ext uri="{D42A27DB-BD31-4B8C-83A1-F6EECF244321}">
                <p14:modId xmlns:p14="http://schemas.microsoft.com/office/powerpoint/2010/main" val="1269689080"/>
              </p:ext>
            </p:extLst>
          </p:nvPr>
        </p:nvGraphicFramePr>
        <p:xfrm>
          <a:off x="381000" y="2415116"/>
          <a:ext cx="8458200" cy="2225040"/>
        </p:xfrm>
        <a:graphic>
          <a:graphicData uri="http://schemas.openxmlformats.org/drawingml/2006/table">
            <a:tbl>
              <a:tblPr firstRow="1" bandRow="1">
                <a:tableStyleId>{5C22544A-7EE6-4342-B048-85BDC9FD1C3A}</a:tableStyleId>
              </a:tblPr>
              <a:tblGrid>
                <a:gridCol w="1057275">
                  <a:extLst>
                    <a:ext uri="{9D8B030D-6E8A-4147-A177-3AD203B41FA5}">
                      <a16:colId xmlns="" xmlns:a16="http://schemas.microsoft.com/office/drawing/2014/main" val="20000"/>
                    </a:ext>
                  </a:extLst>
                </a:gridCol>
                <a:gridCol w="1057275">
                  <a:extLst>
                    <a:ext uri="{9D8B030D-6E8A-4147-A177-3AD203B41FA5}">
                      <a16:colId xmlns="" xmlns:a16="http://schemas.microsoft.com/office/drawing/2014/main" val="20001"/>
                    </a:ext>
                  </a:extLst>
                </a:gridCol>
                <a:gridCol w="1057275">
                  <a:extLst>
                    <a:ext uri="{9D8B030D-6E8A-4147-A177-3AD203B41FA5}">
                      <a16:colId xmlns="" xmlns:a16="http://schemas.microsoft.com/office/drawing/2014/main" val="20002"/>
                    </a:ext>
                  </a:extLst>
                </a:gridCol>
                <a:gridCol w="1057275">
                  <a:extLst>
                    <a:ext uri="{9D8B030D-6E8A-4147-A177-3AD203B41FA5}">
                      <a16:colId xmlns="" xmlns:a16="http://schemas.microsoft.com/office/drawing/2014/main" val="20003"/>
                    </a:ext>
                  </a:extLst>
                </a:gridCol>
                <a:gridCol w="1057275">
                  <a:extLst>
                    <a:ext uri="{9D8B030D-6E8A-4147-A177-3AD203B41FA5}">
                      <a16:colId xmlns="" xmlns:a16="http://schemas.microsoft.com/office/drawing/2014/main" val="20004"/>
                    </a:ext>
                  </a:extLst>
                </a:gridCol>
                <a:gridCol w="1057275"/>
                <a:gridCol w="1057275"/>
                <a:gridCol w="1057275">
                  <a:extLst>
                    <a:ext uri="{9D8B030D-6E8A-4147-A177-3AD203B41FA5}">
                      <a16:colId xmlns="" xmlns:a16="http://schemas.microsoft.com/office/drawing/2014/main" val="20005"/>
                    </a:ext>
                  </a:extLst>
                </a:gridCol>
              </a:tblGrid>
              <a:tr h="370840">
                <a:tc>
                  <a:txBody>
                    <a:bodyPr/>
                    <a:lstStyle/>
                    <a:p>
                      <a:pPr algn="ctr"/>
                      <a:r>
                        <a:rPr lang="en-US" sz="1600" dirty="0">
                          <a:solidFill>
                            <a:schemeClr val="tx1"/>
                          </a:solidFill>
                          <a:latin typeface="Cambria" panose="02040503050406030204" pitchFamily="18" charset="0"/>
                        </a:rPr>
                        <a:t>Bidder</a:t>
                      </a:r>
                    </a:p>
                  </a:txBody>
                  <a:tcPr>
                    <a:solidFill>
                      <a:schemeClr val="bg1">
                        <a:lumMod val="85000"/>
                      </a:schemeClr>
                    </a:solidFill>
                  </a:tcPr>
                </a:tc>
                <a:tc>
                  <a:txBody>
                    <a:bodyPr/>
                    <a:lstStyle/>
                    <a:p>
                      <a:pPr algn="ctr"/>
                      <a:r>
                        <a:rPr lang="en-US" sz="1600" dirty="0">
                          <a:solidFill>
                            <a:schemeClr val="tx1"/>
                          </a:solidFill>
                          <a:latin typeface="Cambria" panose="02040503050406030204" pitchFamily="18" charset="0"/>
                        </a:rPr>
                        <a:t>MBE %</a:t>
                      </a:r>
                    </a:p>
                  </a:txBody>
                  <a:tcPr>
                    <a:solidFill>
                      <a:schemeClr val="bg1">
                        <a:lumMod val="85000"/>
                      </a:schemeClr>
                    </a:solidFill>
                  </a:tcPr>
                </a:tc>
                <a:tc>
                  <a:txBody>
                    <a:bodyPr/>
                    <a:lstStyle/>
                    <a:p>
                      <a:pPr algn="ctr"/>
                      <a:r>
                        <a:rPr lang="en-US" sz="1600" dirty="0">
                          <a:solidFill>
                            <a:schemeClr val="tx1"/>
                          </a:solidFill>
                          <a:latin typeface="Cambria" panose="02040503050406030204" pitchFamily="18" charset="0"/>
                        </a:rPr>
                        <a:t>Pts.</a:t>
                      </a:r>
                    </a:p>
                  </a:txBody>
                  <a:tcPr>
                    <a:solidFill>
                      <a:schemeClr val="bg1">
                        <a:lumMod val="85000"/>
                      </a:schemeClr>
                    </a:solidFill>
                  </a:tcPr>
                </a:tc>
                <a:tc>
                  <a:txBody>
                    <a:bodyPr/>
                    <a:lstStyle/>
                    <a:p>
                      <a:pPr algn="ctr"/>
                      <a:r>
                        <a:rPr lang="en-US" sz="1600" dirty="0">
                          <a:solidFill>
                            <a:schemeClr val="tx1"/>
                          </a:solidFill>
                          <a:latin typeface="Cambria" panose="02040503050406030204" pitchFamily="18" charset="0"/>
                        </a:rPr>
                        <a:t>WBE %</a:t>
                      </a:r>
                    </a:p>
                  </a:txBody>
                  <a:tcPr>
                    <a:solidFill>
                      <a:schemeClr val="bg1">
                        <a:lumMod val="85000"/>
                      </a:schemeClr>
                    </a:solidFill>
                  </a:tcPr>
                </a:tc>
                <a:tc>
                  <a:txBody>
                    <a:bodyPr/>
                    <a:lstStyle/>
                    <a:p>
                      <a:pPr algn="ctr"/>
                      <a:r>
                        <a:rPr lang="en-US" sz="1600" dirty="0">
                          <a:solidFill>
                            <a:schemeClr val="tx1"/>
                          </a:solidFill>
                          <a:latin typeface="Cambria" panose="02040503050406030204" pitchFamily="18" charset="0"/>
                        </a:rPr>
                        <a:t>Pts.</a:t>
                      </a:r>
                    </a:p>
                  </a:txBody>
                  <a:tcPr>
                    <a:solidFill>
                      <a:schemeClr val="bg1">
                        <a:lumMod val="85000"/>
                      </a:schemeClr>
                    </a:solidFill>
                  </a:tcPr>
                </a:tc>
                <a:tc>
                  <a:txBody>
                    <a:bodyPr/>
                    <a:lstStyle/>
                    <a:p>
                      <a:pPr algn="ctr"/>
                      <a:r>
                        <a:rPr lang="en-US" sz="1600" dirty="0" smtClean="0">
                          <a:solidFill>
                            <a:schemeClr val="tx1"/>
                          </a:solidFill>
                          <a:latin typeface="Cambria" panose="02040503050406030204" pitchFamily="18" charset="0"/>
                        </a:rPr>
                        <a:t>IVOSB %</a:t>
                      </a:r>
                      <a:endParaRPr lang="en-US" sz="1600" dirty="0">
                        <a:solidFill>
                          <a:schemeClr val="tx1"/>
                        </a:solidFill>
                        <a:latin typeface="Cambria" panose="02040503050406030204" pitchFamily="18" charset="0"/>
                      </a:endParaRPr>
                    </a:p>
                  </a:txBody>
                  <a:tcPr>
                    <a:solidFill>
                      <a:schemeClr val="bg1">
                        <a:lumMod val="85000"/>
                      </a:schemeClr>
                    </a:solidFill>
                  </a:tcPr>
                </a:tc>
                <a:tc>
                  <a:txBody>
                    <a:bodyPr/>
                    <a:lstStyle/>
                    <a:p>
                      <a:pPr algn="ctr"/>
                      <a:r>
                        <a:rPr lang="en-US" sz="1600" dirty="0" smtClean="0">
                          <a:solidFill>
                            <a:schemeClr val="tx1"/>
                          </a:solidFill>
                          <a:latin typeface="Cambria" panose="02040503050406030204" pitchFamily="18" charset="0"/>
                        </a:rPr>
                        <a:t>Pts.</a:t>
                      </a:r>
                      <a:endParaRPr lang="en-US" sz="1600" dirty="0">
                        <a:solidFill>
                          <a:schemeClr val="tx1"/>
                        </a:solidFill>
                        <a:latin typeface="Cambria" panose="02040503050406030204" pitchFamily="18" charset="0"/>
                      </a:endParaRPr>
                    </a:p>
                  </a:txBody>
                  <a:tcPr>
                    <a:solidFill>
                      <a:schemeClr val="bg1">
                        <a:lumMod val="85000"/>
                      </a:schemeClr>
                    </a:solidFill>
                  </a:tcPr>
                </a:tc>
                <a:tc>
                  <a:txBody>
                    <a:bodyPr/>
                    <a:lstStyle/>
                    <a:p>
                      <a:pPr algn="ctr"/>
                      <a:r>
                        <a:rPr lang="en-US" sz="1600" dirty="0">
                          <a:solidFill>
                            <a:schemeClr val="tx1"/>
                          </a:solidFill>
                          <a:latin typeface="Cambria" panose="02040503050406030204" pitchFamily="18" charset="0"/>
                        </a:rPr>
                        <a:t>Total Pts.</a:t>
                      </a:r>
                    </a:p>
                  </a:txBody>
                  <a:tcPr>
                    <a:solidFill>
                      <a:schemeClr val="bg1">
                        <a:lumMod val="85000"/>
                      </a:schemeClr>
                    </a:solidFill>
                  </a:tcPr>
                </a:tc>
                <a:extLst>
                  <a:ext uri="{0D108BD9-81ED-4DB2-BD59-A6C34878D82A}">
                    <a16:rowId xmlns="" xmlns:a16="http://schemas.microsoft.com/office/drawing/2014/main" val="10000"/>
                  </a:ext>
                </a:extLst>
              </a:tr>
              <a:tr h="370840">
                <a:tc>
                  <a:txBody>
                    <a:bodyPr/>
                    <a:lstStyle/>
                    <a:p>
                      <a:pPr algn="ctr"/>
                      <a:r>
                        <a:rPr lang="en-US" dirty="0">
                          <a:solidFill>
                            <a:schemeClr val="tx1"/>
                          </a:solidFill>
                          <a:latin typeface="Cambria" panose="02040503050406030204" pitchFamily="18" charset="0"/>
                        </a:rPr>
                        <a:t>Bidder</a:t>
                      </a:r>
                      <a:r>
                        <a:rPr lang="en-US" baseline="0" dirty="0">
                          <a:solidFill>
                            <a:schemeClr val="tx1"/>
                          </a:solidFill>
                          <a:latin typeface="Cambria" panose="02040503050406030204" pitchFamily="18" charset="0"/>
                        </a:rPr>
                        <a:t> 1</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12.0%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5.0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10.0%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6.0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3.5%</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6.0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mbria" panose="02040503050406030204" pitchFamily="18" charset="0"/>
                        </a:rPr>
                        <a:t>17.00</a:t>
                      </a:r>
                    </a:p>
                  </a:txBody>
                  <a:tcPr marL="9525" marR="9525" marT="9525" marB="0" anchor="ctr">
                    <a:solidFill>
                      <a:schemeClr val="bg1">
                        <a:lumMod val="85000"/>
                      </a:schemeClr>
                    </a:solidFill>
                  </a:tcPr>
                </a:tc>
                <a:extLst>
                  <a:ext uri="{0D108BD9-81ED-4DB2-BD59-A6C34878D82A}">
                    <a16:rowId xmlns="" xmlns:a16="http://schemas.microsoft.com/office/drawing/2014/main" val="10001"/>
                  </a:ext>
                </a:extLst>
              </a:tr>
              <a:tr h="370840">
                <a:tc>
                  <a:txBody>
                    <a:bodyPr/>
                    <a:lstStyle/>
                    <a:p>
                      <a:pPr algn="ctr"/>
                      <a:r>
                        <a:rPr lang="en-US" dirty="0">
                          <a:solidFill>
                            <a:schemeClr val="tx1"/>
                          </a:solidFill>
                          <a:latin typeface="Cambria" panose="02040503050406030204" pitchFamily="18" charset="0"/>
                        </a:rPr>
                        <a:t>Bidder 2</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6.0%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3.75</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4.0%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2.5</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1.8%</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3.0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mbria" panose="02040503050406030204" pitchFamily="18" charset="0"/>
                        </a:rPr>
                        <a:t>9.25</a:t>
                      </a:r>
                    </a:p>
                  </a:txBody>
                  <a:tcPr marL="9525" marR="9525" marT="9525" marB="0" anchor="ctr">
                    <a:solidFill>
                      <a:schemeClr val="bg1">
                        <a:lumMod val="85000"/>
                      </a:schemeClr>
                    </a:solidFill>
                  </a:tcPr>
                </a:tc>
                <a:extLst>
                  <a:ext uri="{0D108BD9-81ED-4DB2-BD59-A6C34878D82A}">
                    <a16:rowId xmlns="" xmlns:a16="http://schemas.microsoft.com/office/drawing/2014/main" val="10002"/>
                  </a:ext>
                </a:extLst>
              </a:tr>
              <a:tr h="370840">
                <a:tc>
                  <a:txBody>
                    <a:bodyPr/>
                    <a:lstStyle/>
                    <a:p>
                      <a:pPr algn="ctr"/>
                      <a:r>
                        <a:rPr lang="en-US" dirty="0">
                          <a:solidFill>
                            <a:schemeClr val="tx1"/>
                          </a:solidFill>
                          <a:latin typeface="Cambria" panose="02040503050406030204" pitchFamily="18" charset="0"/>
                        </a:rPr>
                        <a:t>Bidder 3</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8.0%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5.0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8.0%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5.0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3.0%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5.0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mbria" panose="02040503050406030204" pitchFamily="18" charset="0"/>
                        </a:rPr>
                        <a:t>15.00</a:t>
                      </a:r>
                    </a:p>
                  </a:txBody>
                  <a:tcPr marL="9525" marR="9525" marT="9525" marB="0" anchor="ctr">
                    <a:solidFill>
                      <a:schemeClr val="bg1">
                        <a:lumMod val="85000"/>
                      </a:schemeClr>
                    </a:solidFill>
                  </a:tcPr>
                </a:tc>
                <a:extLst>
                  <a:ext uri="{0D108BD9-81ED-4DB2-BD59-A6C34878D82A}">
                    <a16:rowId xmlns="" xmlns:a16="http://schemas.microsoft.com/office/drawing/2014/main" val="10003"/>
                  </a:ext>
                </a:extLst>
              </a:tr>
              <a:tr h="370840">
                <a:tc>
                  <a:txBody>
                    <a:bodyPr/>
                    <a:lstStyle/>
                    <a:p>
                      <a:pPr algn="ctr"/>
                      <a:r>
                        <a:rPr lang="en-US" dirty="0">
                          <a:solidFill>
                            <a:schemeClr val="tx1"/>
                          </a:solidFill>
                          <a:latin typeface="Cambria" panose="02040503050406030204" pitchFamily="18" charset="0"/>
                        </a:rPr>
                        <a:t>Bidder 4</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16.0%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6.0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0.2%</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0.0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0.6%</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1.0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mbria" panose="02040503050406030204" pitchFamily="18" charset="0"/>
                        </a:rPr>
                        <a:t>7.00</a:t>
                      </a:r>
                    </a:p>
                  </a:txBody>
                  <a:tcPr marL="9525" marR="9525" marT="9525" marB="0" anchor="ctr">
                    <a:solidFill>
                      <a:schemeClr val="bg1">
                        <a:lumMod val="85000"/>
                      </a:schemeClr>
                    </a:solidFill>
                  </a:tcPr>
                </a:tc>
                <a:extLst>
                  <a:ext uri="{0D108BD9-81ED-4DB2-BD59-A6C34878D82A}">
                    <a16:rowId xmlns="" xmlns:a16="http://schemas.microsoft.com/office/drawing/2014/main" val="10004"/>
                  </a:ext>
                </a:extLst>
              </a:tr>
              <a:tr h="370840">
                <a:tc>
                  <a:txBody>
                    <a:bodyPr/>
                    <a:lstStyle/>
                    <a:p>
                      <a:pPr algn="ctr"/>
                      <a:r>
                        <a:rPr lang="en-US" dirty="0">
                          <a:solidFill>
                            <a:schemeClr val="tx1"/>
                          </a:solidFill>
                          <a:latin typeface="Cambria" panose="02040503050406030204" pitchFamily="18" charset="0"/>
                        </a:rPr>
                        <a:t>Bidder 5</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0.0%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-1.0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0.0%</a:t>
                      </a:r>
                    </a:p>
                  </a:txBody>
                  <a:tcPr>
                    <a:solidFill>
                      <a:schemeClr val="bg1">
                        <a:lumMod val="85000"/>
                      </a:schemeClr>
                    </a:solidFill>
                  </a:tcPr>
                </a:tc>
                <a:tc>
                  <a:txBody>
                    <a:bodyPr/>
                    <a:lstStyle/>
                    <a:p>
                      <a:pPr algn="ctr"/>
                      <a:r>
                        <a:rPr lang="en-US" dirty="0">
                          <a:solidFill>
                            <a:schemeClr val="tx1"/>
                          </a:solidFill>
                          <a:latin typeface="Cambria" panose="02040503050406030204" pitchFamily="18" charset="0"/>
                        </a:rPr>
                        <a:t>-1.0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mbria" panose="02040503050406030204" pitchFamily="18" charset="0"/>
                        </a:rPr>
                        <a:t>0.0%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mbria" panose="02040503050406030204" pitchFamily="18" charset="0"/>
                        </a:rPr>
                        <a:t>-</a:t>
                      </a:r>
                      <a:r>
                        <a:rPr lang="en-US" sz="1800" b="0" i="0" u="none" strike="noStrike" dirty="0" smtClean="0">
                          <a:solidFill>
                            <a:srgbClr val="000000"/>
                          </a:solidFill>
                          <a:effectLst/>
                          <a:latin typeface="Cambria" panose="02040503050406030204" pitchFamily="18" charset="0"/>
                        </a:rPr>
                        <a:t>1.0</a:t>
                      </a:r>
                      <a:endParaRPr lang="en-US" sz="1800" b="0" i="0" u="none" strike="noStrike" dirty="0">
                        <a:solidFill>
                          <a:srgbClr val="000000"/>
                        </a:solidFill>
                        <a:effectLst/>
                        <a:latin typeface="Cambria" panose="02040503050406030204" pitchFamily="18"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mbria" panose="02040503050406030204" pitchFamily="18" charset="0"/>
                        </a:rPr>
                        <a:t>-3.00</a:t>
                      </a:r>
                    </a:p>
                  </a:txBody>
                  <a:tcPr marL="9525" marR="9525" marT="9525" marB="0" anchor="ctr">
                    <a:solidFill>
                      <a:schemeClr val="bg1">
                        <a:lumMod val="85000"/>
                      </a:schemeClr>
                    </a:solidFill>
                  </a:tcPr>
                </a:tc>
                <a:extLst>
                  <a:ext uri="{0D108BD9-81ED-4DB2-BD59-A6C34878D82A}">
                    <a16:rowId xmlns="" xmlns:a16="http://schemas.microsoft.com/office/drawing/2014/main" val="10005"/>
                  </a:ext>
                </a:extLst>
              </a:tr>
            </a:tbl>
          </a:graphicData>
        </a:graphic>
      </p:graphicFrame>
      <p:sp>
        <p:nvSpPr>
          <p:cNvPr id="3" name="Slide Number Placeholder 2">
            <a:extLst>
              <a:ext uri="{FF2B5EF4-FFF2-40B4-BE49-F238E27FC236}">
                <a16:creationId xmlns="" xmlns:a16="http://schemas.microsoft.com/office/drawing/2014/main" id="{BBEB1A5B-FC45-4DA1-A6C4-67C261E329F9}"/>
              </a:ext>
            </a:extLst>
          </p:cNvPr>
          <p:cNvSpPr>
            <a:spLocks noGrp="1"/>
          </p:cNvSpPr>
          <p:nvPr>
            <p:ph type="sldNum" sz="quarter" idx="12"/>
          </p:nvPr>
        </p:nvSpPr>
        <p:spPr/>
        <p:txBody>
          <a:bodyPr/>
          <a:lstStyle/>
          <a:p>
            <a:fld id="{97FBE726-DBFE-42C8-9E3A-ACED5DC5B2D0}" type="slidenum">
              <a:rPr lang="en-US" smtClean="0"/>
              <a:pPr/>
              <a:t>32</a:t>
            </a:fld>
            <a:endParaRPr lang="en-US" dirty="0"/>
          </a:p>
        </p:txBody>
      </p:sp>
    </p:spTree>
    <p:extLst>
      <p:ext uri="{BB962C8B-B14F-4D97-AF65-F5344CB8AC3E}">
        <p14:creationId xmlns:p14="http://schemas.microsoft.com/office/powerpoint/2010/main" val="11003747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Cambria" panose="02040503050406030204" pitchFamily="18" charset="0"/>
              </a:rPr>
              <a:t>Pay Audit System</a:t>
            </a:r>
          </a:p>
          <a:p>
            <a:r>
              <a:rPr lang="en-US" sz="1700" i="0" dirty="0">
                <a:latin typeface="Cambria" panose="02040503050406030204" pitchFamily="18" charset="0"/>
              </a:rPr>
              <a:t>Tool utilized to monitor the state’s diversity spend for subcontractors</a:t>
            </a:r>
          </a:p>
          <a:p>
            <a:r>
              <a:rPr lang="en-US" sz="1700" i="0" dirty="0">
                <a:latin typeface="Cambria" panose="02040503050406030204" pitchFamily="18" charset="0"/>
              </a:rPr>
              <a:t>Selected primes and subcontractors are required to report payments submitted or received through this web-based tool</a:t>
            </a:r>
          </a:p>
          <a:p>
            <a:r>
              <a:rPr lang="en-US" sz="1700" dirty="0">
                <a:latin typeface="Cambria" panose="02040503050406030204" pitchFamily="18" charset="0"/>
              </a:rPr>
              <a:t>Based on contract terms payments should be reported monthly or quarterly</a:t>
            </a:r>
          </a:p>
          <a:p>
            <a:r>
              <a:rPr lang="en-US" sz="1650" b="1" i="0" dirty="0">
                <a:latin typeface="Cambria" panose="02040503050406030204" pitchFamily="18" charset="0"/>
              </a:rPr>
              <a:t>Questions? </a:t>
            </a:r>
            <a:r>
              <a:rPr lang="en-US" sz="1650" i="0" dirty="0">
                <a:latin typeface="Cambria" panose="02040503050406030204" pitchFamily="18" charset="0"/>
              </a:rPr>
              <a:t>Contact </a:t>
            </a:r>
            <a:r>
              <a:rPr lang="en-US" sz="1650" i="0" dirty="0" smtClean="0">
                <a:latin typeface="Cambria" panose="02040503050406030204" pitchFamily="18" charset="0"/>
              </a:rPr>
              <a:t>Division of Supplier Diversity</a:t>
            </a:r>
            <a:endParaRPr lang="en-US" sz="1650" i="0" dirty="0">
              <a:latin typeface="Cambria" panose="02040503050406030204" pitchFamily="18" charset="0"/>
            </a:endParaRPr>
          </a:p>
          <a:p>
            <a:pPr lvl="1"/>
            <a:r>
              <a:rPr lang="en-US" sz="1250" dirty="0">
                <a:latin typeface="Cambria" panose="02040503050406030204" pitchFamily="18" charset="0"/>
                <a:hlinkClick r:id="rId3"/>
              </a:rPr>
              <a:t>mwbecompliance@idoa.in.gov</a:t>
            </a:r>
            <a:r>
              <a:rPr lang="en-US" sz="1250" dirty="0">
                <a:latin typeface="Cambria" panose="02040503050406030204" pitchFamily="18" charset="0"/>
              </a:rPr>
              <a:t> </a:t>
            </a:r>
          </a:p>
          <a:p>
            <a:pPr lvl="1"/>
            <a:r>
              <a:rPr lang="en-US" sz="1250" dirty="0">
                <a:latin typeface="Cambria" panose="02040503050406030204" pitchFamily="18" charset="0"/>
                <a:hlinkClick r:id="rId4"/>
              </a:rPr>
              <a:t>www.in.gov/idoa/mwbe/payaudit.htm</a:t>
            </a:r>
            <a:r>
              <a:rPr lang="en-US" sz="1250" dirty="0">
                <a:latin typeface="Cambria" panose="02040503050406030204" pitchFamily="18" charset="0"/>
              </a:rPr>
              <a:t> </a:t>
            </a:r>
            <a:endParaRPr lang="en-US" sz="1250" i="0" dirty="0">
              <a:latin typeface="Cambria" panose="02040503050406030204"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 xmlns:a16="http://schemas.microsoft.com/office/drawing/2014/main"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Cambria" panose="02040503050406030204" pitchFamily="18" charset="0"/>
              </a:rPr>
              <a:t>Subcontractor Compliance</a:t>
            </a:r>
            <a:endParaRPr lang="en-US" sz="3600" b="1" dirty="0">
              <a:latin typeface="Cambria" panose="02040503050406030204" pitchFamily="18" charset="0"/>
            </a:endParaRPr>
          </a:p>
        </p:txBody>
      </p:sp>
      <p:sp>
        <p:nvSpPr>
          <p:cNvPr id="3" name="Slide Number Placeholder 2">
            <a:extLst>
              <a:ext uri="{FF2B5EF4-FFF2-40B4-BE49-F238E27FC236}">
                <a16:creationId xmlns="" xmlns:a16="http://schemas.microsoft.com/office/drawing/2014/main" id="{D53CBF48-6083-44B3-B416-5F717F712C11}"/>
              </a:ext>
            </a:extLst>
          </p:cNvPr>
          <p:cNvSpPr>
            <a:spLocks noGrp="1"/>
          </p:cNvSpPr>
          <p:nvPr>
            <p:ph type="sldNum" sz="quarter" idx="12"/>
          </p:nvPr>
        </p:nvSpPr>
        <p:spPr/>
        <p:txBody>
          <a:bodyPr/>
          <a:lstStyle/>
          <a:p>
            <a:fld id="{97FBE726-DBFE-42C8-9E3A-ACED5DC5B2D0}" type="slidenum">
              <a:rPr lang="en-US" smtClean="0"/>
              <a:pPr/>
              <a:t>33</a:t>
            </a:fld>
            <a:endParaRPr lang="en-US" dirty="0"/>
          </a:p>
        </p:txBody>
      </p:sp>
    </p:spTree>
    <p:extLst>
      <p:ext uri="{BB962C8B-B14F-4D97-AF65-F5344CB8AC3E}">
        <p14:creationId xmlns:p14="http://schemas.microsoft.com/office/powerpoint/2010/main" val="18186190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dirty="0" smtClean="0">
                <a:latin typeface="Garamond" pitchFamily="18" charset="0"/>
              </a:rPr>
              <a:t>Additional Information</a:t>
            </a:r>
          </a:p>
        </p:txBody>
      </p:sp>
      <p:sp>
        <p:nvSpPr>
          <p:cNvPr id="7" name="Content Placeholder 2"/>
          <p:cNvSpPr>
            <a:spLocks noGrp="1"/>
          </p:cNvSpPr>
          <p:nvPr>
            <p:ph idx="1"/>
          </p:nvPr>
        </p:nvSpPr>
        <p:spPr>
          <a:xfrm>
            <a:off x="152400" y="1143000"/>
            <a:ext cx="8763000" cy="4495799"/>
          </a:xfrm>
        </p:spPr>
        <p:txBody>
          <a:bodyPr>
            <a:normAutofit lnSpcReduction="10000"/>
          </a:bodyPr>
          <a:lstStyle/>
          <a:p>
            <a:pPr algn="ctr" eaLnBrk="1" hangingPunct="1">
              <a:lnSpc>
                <a:spcPct val="80000"/>
              </a:lnSpc>
              <a:buFontTx/>
              <a:buNone/>
            </a:pPr>
            <a:r>
              <a:rPr lang="en-US" sz="1600" b="1" dirty="0" smtClean="0">
                <a:latin typeface="Garamond" pitchFamily="18" charset="0"/>
              </a:rPr>
              <a:t>IDOA PROCUREMENT LINKS AND NUMBERS</a:t>
            </a:r>
            <a:endParaRPr lang="en-US" sz="1600" b="1" dirty="0" smtClean="0">
              <a:latin typeface="Garamond" pitchFamily="18" charset="0"/>
              <a:hlinkClick r:id="rId3"/>
            </a:endParaRPr>
          </a:p>
          <a:p>
            <a:pPr algn="ctr" eaLnBrk="1" hangingPunct="1">
              <a:lnSpc>
                <a:spcPct val="80000"/>
              </a:lnSpc>
              <a:buFontTx/>
              <a:buNone/>
            </a:pPr>
            <a:r>
              <a:rPr lang="en-US" sz="1600" b="1" dirty="0" smtClean="0">
                <a:latin typeface="Garamond" pitchFamily="18" charset="0"/>
                <a:hlinkClick r:id="rId3"/>
              </a:rPr>
              <a:t>http://www.in.gov/idoa/2354.htm</a:t>
            </a:r>
            <a:endParaRPr lang="en-US" sz="1600" b="1" dirty="0" smtClean="0">
              <a:latin typeface="Garamond" pitchFamily="18" charset="0"/>
            </a:endParaRPr>
          </a:p>
          <a:p>
            <a:pPr algn="ctr" eaLnBrk="1" hangingPunct="1">
              <a:lnSpc>
                <a:spcPct val="80000"/>
              </a:lnSpc>
              <a:buFontTx/>
              <a:buNone/>
            </a:pPr>
            <a:r>
              <a:rPr lang="en-US" sz="1600" b="1" dirty="0" smtClean="0">
                <a:latin typeface="Garamond" pitchFamily="18" charset="0"/>
              </a:rPr>
              <a:t>1-877-77BUYIN (8946) For Vendor Registration Questions</a:t>
            </a:r>
            <a:endParaRPr lang="en-US" sz="1600" b="1" dirty="0" smtClean="0">
              <a:latin typeface="Garamond" pitchFamily="18" charset="0"/>
              <a:hlinkClick r:id="rId4"/>
            </a:endParaRPr>
          </a:p>
          <a:p>
            <a:pPr algn="ctr" eaLnBrk="1" hangingPunct="1">
              <a:lnSpc>
                <a:spcPct val="80000"/>
              </a:lnSpc>
              <a:buFontTx/>
              <a:buNone/>
            </a:pPr>
            <a:r>
              <a:rPr lang="en-US" sz="1600" b="1" dirty="0" smtClean="0">
                <a:latin typeface="Garamond" pitchFamily="18" charset="0"/>
                <a:hlinkClick r:id="rId4"/>
              </a:rPr>
              <a:t>http://www.in.gov/idoa/2464.htm</a:t>
            </a:r>
            <a:endParaRPr lang="en-US" sz="1600" b="1" dirty="0" smtClean="0">
              <a:latin typeface="Garamond" pitchFamily="18" charset="0"/>
            </a:endParaRPr>
          </a:p>
          <a:p>
            <a:pPr algn="ctr" eaLnBrk="1" hangingPunct="1">
              <a:lnSpc>
                <a:spcPct val="80000"/>
              </a:lnSpc>
              <a:buFontTx/>
              <a:buNone/>
            </a:pPr>
            <a:r>
              <a:rPr lang="en-US" sz="1600" b="1" dirty="0" smtClean="0">
                <a:latin typeface="Garamond" pitchFamily="18" charset="0"/>
              </a:rPr>
              <a:t>For Inquiries Regarding Substantial Indiana Economic Impact</a:t>
            </a:r>
          </a:p>
          <a:p>
            <a:pPr eaLnBrk="1" hangingPunct="1">
              <a:lnSpc>
                <a:spcPct val="80000"/>
              </a:lnSpc>
              <a:buFontTx/>
              <a:buAutoNum type="alphaUcPeriod"/>
            </a:pPr>
            <a:r>
              <a:rPr lang="en-US" sz="1600" b="1" dirty="0" smtClean="0">
                <a:latin typeface="Garamond" pitchFamily="18" charset="0"/>
                <a:hlinkClick r:id="rId5"/>
              </a:rPr>
              <a:t>http://www.in.gov/idoa/2467.htm</a:t>
            </a:r>
            <a:endParaRPr lang="en-US" sz="1600" b="1" dirty="0" smtClean="0">
              <a:latin typeface="Garamond" pitchFamily="18" charset="0"/>
            </a:endParaRPr>
          </a:p>
          <a:p>
            <a:pPr eaLnBrk="1" hangingPunct="1">
              <a:lnSpc>
                <a:spcPct val="80000"/>
              </a:lnSpc>
              <a:buFontTx/>
              <a:buNone/>
            </a:pPr>
            <a:r>
              <a:rPr lang="en-US" sz="1600" b="1" dirty="0" smtClean="0">
                <a:latin typeface="Garamond" pitchFamily="18" charset="0"/>
              </a:rPr>
              <a:t>	Link to the developing “one stop shop” for vendor registry with IDOA and Secretary of State.</a:t>
            </a:r>
          </a:p>
          <a:p>
            <a:pPr eaLnBrk="1" hangingPunct="1">
              <a:lnSpc>
                <a:spcPct val="80000"/>
              </a:lnSpc>
              <a:buFontTx/>
              <a:buNone/>
            </a:pPr>
            <a:r>
              <a:rPr lang="en-US" sz="1600" b="1" dirty="0" smtClean="0">
                <a:latin typeface="Garamond" pitchFamily="18" charset="0"/>
              </a:rPr>
              <a:t>B.	Secretary of State of Indiana:</a:t>
            </a:r>
          </a:p>
          <a:p>
            <a:pPr eaLnBrk="1" hangingPunct="1">
              <a:lnSpc>
                <a:spcPct val="80000"/>
              </a:lnSpc>
              <a:buFontTx/>
              <a:buNone/>
            </a:pPr>
            <a:r>
              <a:rPr lang="en-US" sz="1600" b="1" dirty="0" smtClean="0">
                <a:latin typeface="Garamond" pitchFamily="18" charset="0"/>
              </a:rPr>
              <a:t>	Can be reached at (317) 232-6576 for registration assistance.  </a:t>
            </a:r>
            <a:r>
              <a:rPr lang="en-US" sz="1600" b="1" dirty="0" smtClean="0">
                <a:latin typeface="Garamond" pitchFamily="18" charset="0"/>
                <a:hlinkClick r:id="rId6"/>
              </a:rPr>
              <a:t>www.in.gov/sos</a:t>
            </a:r>
            <a:endParaRPr lang="en-US" sz="1600" b="1" dirty="0" smtClean="0">
              <a:latin typeface="Garamond" pitchFamily="18" charset="0"/>
            </a:endParaRPr>
          </a:p>
          <a:p>
            <a:pPr eaLnBrk="1" hangingPunct="1">
              <a:lnSpc>
                <a:spcPct val="80000"/>
              </a:lnSpc>
              <a:buFontTx/>
              <a:buNone/>
            </a:pPr>
            <a:r>
              <a:rPr lang="en-US" sz="1600" b="1" dirty="0" smtClean="0">
                <a:latin typeface="Garamond" pitchFamily="18" charset="0"/>
              </a:rPr>
              <a:t>C.	See Vendor Handbook:</a:t>
            </a:r>
          </a:p>
          <a:p>
            <a:pPr eaLnBrk="1" hangingPunct="1">
              <a:lnSpc>
                <a:spcPct val="80000"/>
              </a:lnSpc>
              <a:buFontTx/>
              <a:buNone/>
            </a:pPr>
            <a:r>
              <a:rPr lang="en-US" sz="1600" b="1" dirty="0" smtClean="0">
                <a:latin typeface="Garamond" pitchFamily="18" charset="0"/>
              </a:rPr>
              <a:t>	Online version available at </a:t>
            </a:r>
            <a:r>
              <a:rPr lang="en-US" sz="1600" b="1" dirty="0" smtClean="0">
                <a:latin typeface="Garamond" pitchFamily="18" charset="0"/>
                <a:hlinkClick r:id="rId7"/>
              </a:rPr>
              <a:t>http://www.in.gov/idoa/files/vendor_handbook.doc</a:t>
            </a:r>
            <a:endParaRPr lang="en-US" sz="1600" b="1" dirty="0" smtClean="0">
              <a:latin typeface="Garamond" pitchFamily="18" charset="0"/>
            </a:endParaRPr>
          </a:p>
          <a:p>
            <a:pPr eaLnBrk="1" hangingPunct="1">
              <a:lnSpc>
                <a:spcPct val="80000"/>
              </a:lnSpc>
              <a:buFontTx/>
              <a:buAutoNum type="alphaUcPeriod" startAt="4"/>
            </a:pPr>
            <a:r>
              <a:rPr lang="en-US" sz="1600" b="1" dirty="0" smtClean="0">
                <a:latin typeface="Garamond" pitchFamily="18" charset="0"/>
              </a:rPr>
              <a:t>Minority and Women Owned Business Enterprises:</a:t>
            </a:r>
          </a:p>
          <a:p>
            <a:pPr eaLnBrk="1" hangingPunct="1">
              <a:lnSpc>
                <a:spcPct val="80000"/>
              </a:lnSpc>
              <a:buFontTx/>
              <a:buNone/>
            </a:pPr>
            <a:r>
              <a:rPr lang="en-US" sz="1600" b="1" dirty="0" smtClean="0">
                <a:latin typeface="Garamond" pitchFamily="18" charset="0"/>
              </a:rPr>
              <a:t>	</a:t>
            </a:r>
            <a:r>
              <a:rPr lang="en-US" sz="1600" b="1" dirty="0" smtClean="0">
                <a:latin typeface="Garamond" pitchFamily="18" charset="0"/>
                <a:hlinkClick r:id="rId8"/>
              </a:rPr>
              <a:t>http://www.in.gov/idoa/files/Certification_List(48).xls</a:t>
            </a:r>
            <a:r>
              <a:rPr lang="en-US" sz="1600" b="1" dirty="0" smtClean="0">
                <a:latin typeface="Garamond" pitchFamily="18" charset="0"/>
              </a:rPr>
              <a:t> for table of IDOA certified MBEs and WBEs.  For more WBE’s information </a:t>
            </a:r>
            <a:r>
              <a:rPr lang="en-US" sz="1600" b="1" dirty="0" smtClean="0">
                <a:latin typeface="Garamond" pitchFamily="18" charset="0"/>
                <a:hlinkClick r:id="rId9"/>
              </a:rPr>
              <a:t>http://www.in.gov/idoa/2352.htm</a:t>
            </a:r>
            <a:r>
              <a:rPr lang="en-US" sz="1600" b="1" dirty="0" smtClean="0">
                <a:latin typeface="Garamond" pitchFamily="18" charset="0"/>
              </a:rPr>
              <a:t> </a:t>
            </a:r>
          </a:p>
          <a:p>
            <a:pPr eaLnBrk="1" hangingPunct="1">
              <a:lnSpc>
                <a:spcPct val="80000"/>
              </a:lnSpc>
              <a:buFontTx/>
              <a:buAutoNum type="alphaUcPeriod" startAt="5"/>
            </a:pPr>
            <a:r>
              <a:rPr lang="en-US" sz="1600" b="1" dirty="0" smtClean="0">
                <a:latin typeface="Garamond" pitchFamily="18" charset="0"/>
              </a:rPr>
              <a:t>Veteran Owned Small Business Program:</a:t>
            </a:r>
          </a:p>
          <a:p>
            <a:pPr>
              <a:lnSpc>
                <a:spcPct val="80000"/>
              </a:lnSpc>
              <a:buNone/>
            </a:pPr>
            <a:r>
              <a:rPr lang="en-US" sz="1600" b="1" dirty="0" smtClean="0">
                <a:latin typeface="Garamond" pitchFamily="18" charset="0"/>
              </a:rPr>
              <a:t>	</a:t>
            </a:r>
            <a:r>
              <a:rPr lang="en-US" sz="1600" b="1" dirty="0" smtClean="0">
                <a:latin typeface="Garamond" pitchFamily="18" charset="0"/>
                <a:hlinkClick r:id="rId10"/>
              </a:rPr>
              <a:t>https://www.vip.vetbiz.gov/</a:t>
            </a:r>
            <a:r>
              <a:rPr lang="en-US" sz="1600" b="1" dirty="0" smtClean="0">
                <a:latin typeface="Garamond" pitchFamily="18" charset="0"/>
              </a:rPr>
              <a:t> for a search of certified IVOSB’s. For more IVOSB’s information </a:t>
            </a:r>
            <a:r>
              <a:rPr lang="en-US" sz="1600" b="1" dirty="0" smtClean="0">
                <a:latin typeface="Garamond" pitchFamily="18" charset="0"/>
                <a:hlinkClick r:id="rId11"/>
              </a:rPr>
              <a:t>http://www.in.gov/idoa/2862.htm</a:t>
            </a:r>
            <a:endParaRPr lang="en-US" sz="1600" b="1" dirty="0" smtClean="0">
              <a:latin typeface="Garamond" pitchFamily="18" charset="0"/>
            </a:endParaRPr>
          </a:p>
          <a:p>
            <a:pPr eaLnBrk="1" hangingPunct="1">
              <a:lnSpc>
                <a:spcPct val="80000"/>
              </a:lnSpc>
              <a:buFontTx/>
              <a:buNone/>
            </a:pPr>
            <a:r>
              <a:rPr lang="en-US" sz="1600" b="1" dirty="0" smtClean="0">
                <a:latin typeface="Garamond" pitchFamily="18" charset="0"/>
              </a:rPr>
              <a:t>F.	RFP posting and updates:</a:t>
            </a:r>
          </a:p>
          <a:p>
            <a:pPr eaLnBrk="1" hangingPunct="1">
              <a:lnSpc>
                <a:spcPct val="80000"/>
              </a:lnSpc>
              <a:buFontTx/>
              <a:buNone/>
            </a:pPr>
            <a:r>
              <a:rPr lang="en-US" sz="1600" b="1" dirty="0" smtClean="0">
                <a:latin typeface="Garamond" pitchFamily="18" charset="0"/>
              </a:rPr>
              <a:t>	Go to </a:t>
            </a:r>
            <a:r>
              <a:rPr lang="en-US" sz="1600" b="1" dirty="0" smtClean="0">
                <a:latin typeface="Garamond" pitchFamily="18" charset="0"/>
                <a:hlinkClick r:id="rId12"/>
              </a:rPr>
              <a:t>http://www.in.gov/idoa/2354.htm</a:t>
            </a:r>
            <a:r>
              <a:rPr lang="en-US" sz="1600" b="1" dirty="0" smtClean="0">
                <a:latin typeface="Garamond" pitchFamily="18" charset="0"/>
              </a:rPr>
              <a:t> (select “State of Indiana Opportunities” link) </a:t>
            </a:r>
          </a:p>
          <a:p>
            <a:pPr eaLnBrk="1" hangingPunct="1">
              <a:lnSpc>
                <a:spcPct val="80000"/>
              </a:lnSpc>
              <a:spcBef>
                <a:spcPts val="0"/>
              </a:spcBef>
              <a:buFontTx/>
              <a:buNone/>
            </a:pPr>
            <a:r>
              <a:rPr lang="en-US" sz="1600" b="1" dirty="0" smtClean="0">
                <a:latin typeface="Garamond" pitchFamily="18" charset="0"/>
              </a:rPr>
              <a:t>	Drag through table until you find desired RFP/RFI number on left-hand side and click the link.</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smtClean="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smtClean="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smtClean="0">
                <a:ln>
                  <a:noFill/>
                </a:ln>
                <a:solidFill>
                  <a:schemeClr val="tx1"/>
                </a:solidFill>
                <a:effectLst/>
                <a:uLnTx/>
                <a:uFillTx/>
                <a:latin typeface="Garamond" pitchFamily="18" charset="0"/>
              </a:rPr>
              <a:t>Thank 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800" b="1" dirty="0" smtClean="0">
                <a:latin typeface="Garamond" pitchFamily="18" charset="0"/>
              </a:rPr>
              <a:t>Please reach out if there are any follow-up questions:</a:t>
            </a: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effectLst/>
                <a:uLnTx/>
                <a:uFillTx/>
                <a:latin typeface="Garamond" pitchFamily="18" charset="0"/>
              </a:rPr>
              <a:t>Leslie </a:t>
            </a:r>
            <a:r>
              <a:rPr lang="en-US" sz="2800" b="1" dirty="0" smtClean="0">
                <a:latin typeface="Garamond" pitchFamily="18" charset="0"/>
              </a:rPr>
              <a:t>Brothers</a:t>
            </a:r>
            <a:endParaRPr kumimoji="0" lang="en-US" sz="2800" b="1" i="0" u="none" strike="noStrike" kern="1200" cap="none" spc="0" normalizeH="0" baseline="0" noProof="0" dirty="0" smtClean="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solidFill>
                  <a:srgbClr val="FF0000"/>
                </a:solidFill>
                <a:effectLst/>
                <a:uLnTx/>
                <a:uFillTx/>
                <a:latin typeface="Garamond" pitchFamily="18" charset="0"/>
                <a:hlinkClick r:id="rId3"/>
              </a:rPr>
              <a:t>LBrothers</a:t>
            </a:r>
            <a:r>
              <a:rPr kumimoji="0" lang="en-US" sz="2400" b="1" i="0" u="none" strike="noStrike" kern="1200" cap="none" spc="0" normalizeH="0" baseline="0" noProof="0" dirty="0" smtClean="0">
                <a:ln>
                  <a:noFill/>
                </a:ln>
                <a:solidFill>
                  <a:srgbClr val="0000FF"/>
                </a:solidFill>
                <a:effectLst/>
                <a:uLnTx/>
                <a:uFillTx/>
                <a:latin typeface="Garamond" pitchFamily="18" charset="0"/>
                <a:hlinkClick r:id="rId3"/>
              </a:rPr>
              <a:t>@idoa.IN.gov</a:t>
            </a:r>
            <a:r>
              <a:rPr kumimoji="0" lang="en-US" sz="2400" b="1" i="0" u="none" strike="noStrike" kern="1200" cap="none" spc="0" normalizeH="0" baseline="0" noProof="0" dirty="0" smtClean="0">
                <a:ln>
                  <a:noFill/>
                </a:ln>
                <a:solidFill>
                  <a:srgbClr val="0000FF"/>
                </a:solidFill>
                <a:effectLst/>
                <a:uLnTx/>
                <a:uFillTx/>
                <a:latin typeface="Garamond" pitchFamily="18" charset="0"/>
              </a:rPr>
              <a:t> </a:t>
            </a:r>
            <a:br>
              <a:rPr kumimoji="0" lang="en-US" sz="2400" b="1" i="0" u="none" strike="noStrike" kern="1200" cap="none" spc="0" normalizeH="0" baseline="0" noProof="0" dirty="0" smtClean="0">
                <a:ln>
                  <a:noFill/>
                </a:ln>
                <a:solidFill>
                  <a:srgbClr val="0000FF"/>
                </a:solidFill>
                <a:effectLst/>
                <a:uLnTx/>
                <a:uFillTx/>
                <a:latin typeface="Garamond" pitchFamily="18" charset="0"/>
              </a:rPr>
            </a:br>
            <a:r>
              <a:rPr kumimoji="0" lang="en-US" sz="2400" b="1" i="0" u="none" strike="noStrike" kern="1200" cap="none" spc="0" normalizeH="0" baseline="0" noProof="0" dirty="0" smtClean="0">
                <a:ln>
                  <a:noFill/>
                </a:ln>
                <a:effectLst/>
                <a:uLnTx/>
                <a:uFillTx/>
                <a:latin typeface="Garamond" pitchFamily="18" charset="0"/>
              </a:rPr>
              <a:t>Office Phone</a:t>
            </a:r>
            <a:r>
              <a:rPr lang="en-US" sz="2400" b="1" dirty="0" smtClean="0">
                <a:latin typeface="Garamond" pitchFamily="18" charset="0"/>
              </a:rPr>
              <a:t>: 317-234-4251</a:t>
            </a:r>
            <a:endParaRPr kumimoji="0" lang="en-US" sz="2400" b="1" i="0" u="none" strike="noStrike" kern="1200" cap="none" spc="0" normalizeH="0" baseline="0" noProof="0" dirty="0" smtClean="0">
              <a:ln>
                <a:noFill/>
              </a:ln>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a:bodyPr>
          <a:lstStyle/>
          <a:p>
            <a:r>
              <a:rPr lang="en-US" sz="2100" dirty="0">
                <a:solidFill>
                  <a:srgbClr val="000000"/>
                </a:solidFill>
                <a:latin typeface="Cambria" panose="02040503050406030204" pitchFamily="18" charset="0"/>
              </a:rPr>
              <a:t>The purpose of </a:t>
            </a:r>
            <a:r>
              <a:rPr lang="en-US" sz="2100" b="1" dirty="0" smtClean="0">
                <a:solidFill>
                  <a:srgbClr val="000000"/>
                </a:solidFill>
                <a:latin typeface="Cambria" panose="02040503050406030204" pitchFamily="18" charset="0"/>
              </a:rPr>
              <a:t>RFP 19-084 </a:t>
            </a:r>
            <a:r>
              <a:rPr lang="en-US" sz="2100" dirty="0">
                <a:solidFill>
                  <a:srgbClr val="000000"/>
                </a:solidFill>
                <a:latin typeface="Cambria" panose="02040503050406030204" pitchFamily="18" charset="0"/>
              </a:rPr>
              <a:t>is to select a vendor that can satisfy the State’s need </a:t>
            </a:r>
            <a:r>
              <a:rPr lang="en-US" sz="2100" dirty="0" smtClean="0">
                <a:solidFill>
                  <a:srgbClr val="000000"/>
                </a:solidFill>
                <a:latin typeface="Cambria" panose="02040503050406030204" pitchFamily="18" charset="0"/>
              </a:rPr>
              <a:t>for a </a:t>
            </a:r>
            <a:r>
              <a:rPr lang="en-US" sz="2100" dirty="0">
                <a:solidFill>
                  <a:srgbClr val="000000"/>
                </a:solidFill>
                <a:latin typeface="Cambria" panose="02040503050406030204" pitchFamily="18" charset="0"/>
              </a:rPr>
              <a:t>qualified firm to </a:t>
            </a:r>
            <a:r>
              <a:rPr lang="en-US" sz="2100" dirty="0" smtClean="0">
                <a:solidFill>
                  <a:srgbClr val="000000"/>
                </a:solidFill>
                <a:latin typeface="Cambria" panose="02040503050406030204" pitchFamily="18" charset="0"/>
              </a:rPr>
              <a:t>provide statistical analysis of utilization.</a:t>
            </a:r>
          </a:p>
          <a:p>
            <a:pPr lvl="1"/>
            <a:r>
              <a:rPr lang="en-US" sz="1700" dirty="0">
                <a:latin typeface="Cambria" panose="02040503050406030204" pitchFamily="18" charset="0"/>
              </a:rPr>
              <a:t>The Statistical Analysis of Utilization Study aims to statistically analyze to what extent Minority Business Enterprises (MBEs) and Women Business Enterprises (WBEs) are used in the State of Indiana contracts. </a:t>
            </a:r>
            <a:r>
              <a:rPr lang="en-US" sz="1700" dirty="0" smtClean="0">
                <a:latin typeface="Cambria" panose="02040503050406030204" pitchFamily="18" charset="0"/>
              </a:rPr>
              <a:t/>
            </a:r>
            <a:br>
              <a:rPr lang="en-US" sz="1700" dirty="0" smtClean="0">
                <a:latin typeface="Cambria" panose="02040503050406030204" pitchFamily="18" charset="0"/>
              </a:rPr>
            </a:br>
            <a:endParaRPr lang="en-US" sz="1700" dirty="0">
              <a:latin typeface="Cambria" panose="02040503050406030204" pitchFamily="18" charset="0"/>
            </a:endParaRPr>
          </a:p>
          <a:p>
            <a:pPr lvl="0"/>
            <a:r>
              <a:rPr lang="en-US" sz="2100" dirty="0">
                <a:latin typeface="Cambria" panose="02040503050406030204" pitchFamily="18" charset="0"/>
              </a:rPr>
              <a:t>The chosen vendor will assess the utilization of MBEs and WBEs that are qualified and ready, willing, and able to do business with each of the governmental units in the relevant market areas when compared to their availability as prime contractors and subcontractors in the specifically defined areas of construction, professional services, and goods and support services. </a:t>
            </a:r>
          </a:p>
          <a:p>
            <a:endParaRPr lang="en-US" sz="2400" dirty="0" smtClean="0">
              <a:latin typeface="Garamond" pitchFamily="18" charset="0"/>
            </a:endParaRPr>
          </a:p>
        </p:txBody>
      </p:sp>
      <p:sp>
        <p:nvSpPr>
          <p:cNvPr id="6" name="Rectangle 2"/>
          <p:cNvSpPr>
            <a:spLocks noGrp="1" noChangeArrowheads="1"/>
          </p:cNvSpPr>
          <p:nvPr>
            <p:ph type="title"/>
          </p:nvPr>
        </p:nvSpPr>
        <p:spPr/>
        <p:txBody>
          <a:bodyPr>
            <a:normAutofit/>
          </a:bodyPr>
          <a:lstStyle/>
          <a:p>
            <a:pPr eaLnBrk="1" hangingPunct="1"/>
            <a:r>
              <a:rPr lang="en-US" sz="4000" b="1" dirty="0" smtClean="0">
                <a:latin typeface="Cambria" panose="02040503050406030204" pitchFamily="18" charset="0"/>
              </a:rPr>
              <a:t>Purpose of the RFP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Cambria" panose="02040503050406030204" pitchFamily="18" charset="0"/>
              </a:rPr>
              <a:t>Purpose (Continued)</a:t>
            </a:r>
            <a:endParaRPr lang="en-US" sz="4000" b="1" dirty="0">
              <a:latin typeface="Cambria" panose="02040503050406030204" pitchFamily="18" charset="0"/>
            </a:endParaRPr>
          </a:p>
        </p:txBody>
      </p:sp>
      <p:sp>
        <p:nvSpPr>
          <p:cNvPr id="3" name="Content Placeholder 2"/>
          <p:cNvSpPr>
            <a:spLocks noGrp="1"/>
          </p:cNvSpPr>
          <p:nvPr>
            <p:ph idx="1"/>
          </p:nvPr>
        </p:nvSpPr>
        <p:spPr/>
        <p:txBody>
          <a:bodyPr/>
          <a:lstStyle/>
          <a:p>
            <a:pPr lvl="0"/>
            <a:r>
              <a:rPr lang="en-US" sz="2400" dirty="0">
                <a:latin typeface="Cambria" panose="02040503050406030204" pitchFamily="18" charset="0"/>
              </a:rPr>
              <a:t>The date range for the data to be analyzed from </a:t>
            </a:r>
            <a:r>
              <a:rPr lang="en-US" sz="2400" b="1" dirty="0">
                <a:latin typeface="Cambria" panose="02040503050406030204" pitchFamily="18" charset="0"/>
              </a:rPr>
              <a:t>July 1, 2013 through June 30, 2018</a:t>
            </a:r>
            <a:r>
              <a:rPr lang="en-US" sz="2400" dirty="0">
                <a:latin typeface="Cambria" panose="02040503050406030204" pitchFamily="18" charset="0"/>
              </a:rPr>
              <a:t>. </a:t>
            </a:r>
            <a:endParaRPr lang="en-US" sz="2400" dirty="0" smtClean="0">
              <a:latin typeface="Cambria" panose="02040503050406030204" pitchFamily="18" charset="0"/>
            </a:endParaRPr>
          </a:p>
          <a:p>
            <a:pPr marL="0" lvl="0" indent="0">
              <a:buNone/>
            </a:pPr>
            <a:endParaRPr lang="en-US" sz="2400" dirty="0">
              <a:latin typeface="Cambria" panose="02040503050406030204" pitchFamily="18" charset="0"/>
            </a:endParaRPr>
          </a:p>
          <a:p>
            <a:pPr lvl="0"/>
            <a:r>
              <a:rPr lang="en-US" sz="2400" dirty="0">
                <a:latin typeface="Cambria" panose="02040503050406030204" pitchFamily="18" charset="0"/>
              </a:rPr>
              <a:t>The recommendations of the Study will be used by the Governor’s MBE/WBE Commission to set the MBE/WBE goals in accordance with the IC 4-13-16.5-2(f).  </a:t>
            </a:r>
          </a:p>
          <a:p>
            <a:endParaRPr lang="en-US" dirty="0"/>
          </a:p>
        </p:txBody>
      </p:sp>
    </p:spTree>
    <p:extLst>
      <p:ext uri="{BB962C8B-B14F-4D97-AF65-F5344CB8AC3E}">
        <p14:creationId xmlns:p14="http://schemas.microsoft.com/office/powerpoint/2010/main" val="3594000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rmAutofit/>
          </a:bodyPr>
          <a:lstStyle/>
          <a:p>
            <a:r>
              <a:rPr lang="en-US" sz="4000" b="1" dirty="0" smtClean="0">
                <a:latin typeface="Cambria" panose="02040503050406030204" pitchFamily="18" charset="0"/>
              </a:rPr>
              <a:t>Future Contract Term</a:t>
            </a:r>
            <a:endParaRPr lang="en-US" sz="4000" dirty="0" smtClean="0">
              <a:latin typeface="Cambria" panose="02040503050406030204" pitchFamily="18" charset="0"/>
            </a:endParaRPr>
          </a:p>
        </p:txBody>
      </p:sp>
      <p:sp>
        <p:nvSpPr>
          <p:cNvPr id="7" name="Rectangle 3"/>
          <p:cNvSpPr>
            <a:spLocks noGrp="1" noChangeArrowheads="1"/>
          </p:cNvSpPr>
          <p:nvPr>
            <p:ph idx="1"/>
          </p:nvPr>
        </p:nvSpPr>
        <p:spPr bwMode="auto">
          <a:xfrm>
            <a:off x="457200" y="1600200"/>
            <a:ext cx="8229600" cy="2160591"/>
          </a:xfrm>
          <a:prstGeom prst="rect">
            <a:avLst/>
          </a:prstGeom>
          <a:noFill/>
          <a:ln w="9525">
            <a:noFill/>
            <a:miter lim="800000"/>
            <a:headEnd/>
            <a:tailEnd/>
          </a:ln>
        </p:spPr>
        <p:txBody>
          <a:bodyPr>
            <a:spAutoFit/>
          </a:bodyPr>
          <a:lstStyle/>
          <a:p>
            <a:pPr lvl="1">
              <a:lnSpc>
                <a:spcPct val="90000"/>
              </a:lnSpc>
              <a:buFont typeface="Arial" charset="0"/>
              <a:buChar char="•"/>
            </a:pPr>
            <a:r>
              <a:rPr lang="en-US" sz="2400" dirty="0" smtClean="0">
                <a:solidFill>
                  <a:srgbClr val="000000"/>
                </a:solidFill>
                <a:latin typeface="Cambria" panose="02040503050406030204" pitchFamily="18" charset="0"/>
              </a:rPr>
              <a:t>The </a:t>
            </a:r>
            <a:r>
              <a:rPr lang="en-US" sz="2400" dirty="0">
                <a:solidFill>
                  <a:srgbClr val="000000"/>
                </a:solidFill>
                <a:latin typeface="Cambria" panose="02040503050406030204" pitchFamily="18" charset="0"/>
              </a:rPr>
              <a:t>term of </a:t>
            </a:r>
            <a:r>
              <a:rPr lang="en-US" sz="2400" dirty="0" smtClean="0">
                <a:solidFill>
                  <a:srgbClr val="000000"/>
                </a:solidFill>
                <a:latin typeface="Cambria" panose="02040503050406030204" pitchFamily="18" charset="0"/>
              </a:rPr>
              <a:t>the </a:t>
            </a:r>
            <a:r>
              <a:rPr lang="en-US" sz="2400" dirty="0">
                <a:solidFill>
                  <a:srgbClr val="000000"/>
                </a:solidFill>
                <a:latin typeface="Cambria" panose="02040503050406030204" pitchFamily="18" charset="0"/>
              </a:rPr>
              <a:t>contract shall be for a period of </a:t>
            </a:r>
            <a:r>
              <a:rPr lang="en-US" sz="2400" b="1" u="sng" dirty="0" smtClean="0">
                <a:solidFill>
                  <a:srgbClr val="000000"/>
                </a:solidFill>
                <a:latin typeface="Cambria" panose="02040503050406030204" pitchFamily="18" charset="0"/>
              </a:rPr>
              <a:t>one (1) year</a:t>
            </a:r>
            <a:r>
              <a:rPr lang="en-US" sz="2400" b="1" dirty="0" smtClean="0">
                <a:solidFill>
                  <a:srgbClr val="000000"/>
                </a:solidFill>
                <a:latin typeface="Cambria" panose="02040503050406030204" pitchFamily="18" charset="0"/>
              </a:rPr>
              <a:t> </a:t>
            </a:r>
            <a:r>
              <a:rPr lang="en-US" sz="2400" dirty="0">
                <a:solidFill>
                  <a:srgbClr val="000000"/>
                </a:solidFill>
                <a:latin typeface="Cambria" panose="02040503050406030204" pitchFamily="18" charset="0"/>
              </a:rPr>
              <a:t>from the date of contract execution. There may be </a:t>
            </a:r>
            <a:r>
              <a:rPr lang="en-US" sz="2400" b="1" u="sng" dirty="0" smtClean="0">
                <a:solidFill>
                  <a:srgbClr val="000000"/>
                </a:solidFill>
                <a:latin typeface="Cambria" panose="02040503050406030204" pitchFamily="18" charset="0"/>
              </a:rPr>
              <a:t>one (1)</a:t>
            </a:r>
            <a:r>
              <a:rPr lang="en-US" sz="2400" dirty="0" smtClean="0">
                <a:solidFill>
                  <a:srgbClr val="000000"/>
                </a:solidFill>
                <a:latin typeface="Cambria" panose="02040503050406030204" pitchFamily="18" charset="0"/>
              </a:rPr>
              <a:t> one-year </a:t>
            </a:r>
            <a:r>
              <a:rPr lang="en-US" sz="2400" dirty="0">
                <a:solidFill>
                  <a:srgbClr val="000000"/>
                </a:solidFill>
                <a:latin typeface="Cambria" panose="02040503050406030204" pitchFamily="18" charset="0"/>
              </a:rPr>
              <a:t>renewal for a total of </a:t>
            </a:r>
            <a:r>
              <a:rPr lang="en-US" sz="2400" b="1" u="sng" dirty="0">
                <a:solidFill>
                  <a:srgbClr val="000000"/>
                </a:solidFill>
                <a:latin typeface="Cambria" panose="02040503050406030204" pitchFamily="18" charset="0"/>
              </a:rPr>
              <a:t>two (2) years</a:t>
            </a:r>
            <a:r>
              <a:rPr lang="en-US" sz="2400" dirty="0">
                <a:solidFill>
                  <a:srgbClr val="000000"/>
                </a:solidFill>
                <a:latin typeface="Cambria" panose="02040503050406030204" pitchFamily="18" charset="0"/>
              </a:rPr>
              <a:t> at the State’s </a:t>
            </a:r>
            <a:r>
              <a:rPr lang="en-US" sz="2400" dirty="0" smtClean="0">
                <a:solidFill>
                  <a:srgbClr val="000000"/>
                </a:solidFill>
                <a:latin typeface="Cambria" panose="02040503050406030204" pitchFamily="18" charset="0"/>
              </a:rPr>
              <a:t>option.</a:t>
            </a:r>
            <a:br>
              <a:rPr lang="en-US" sz="2400" dirty="0" smtClean="0">
                <a:solidFill>
                  <a:srgbClr val="000000"/>
                </a:solidFill>
                <a:latin typeface="Cambria" panose="02040503050406030204" pitchFamily="18" charset="0"/>
              </a:rPr>
            </a:br>
            <a:endParaRPr lang="en-US" sz="2400" dirty="0" smtClean="0">
              <a:solidFill>
                <a:srgbClr val="000000"/>
              </a:solidFill>
              <a:latin typeface="Cambria" panose="02040503050406030204" pitchFamily="18" charset="0"/>
            </a:endParaRPr>
          </a:p>
          <a:p>
            <a:pPr marL="457200" lvl="1" indent="0">
              <a:lnSpc>
                <a:spcPct val="90000"/>
              </a:lnSpc>
              <a:buNone/>
            </a:pP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5176962"/>
              </p:ext>
            </p:extLst>
          </p:nvPr>
        </p:nvGraphicFramePr>
        <p:xfrm>
          <a:off x="1371600" y="1293134"/>
          <a:ext cx="5715000" cy="4571996"/>
        </p:xfrm>
        <a:graphic>
          <a:graphicData uri="http://schemas.openxmlformats.org/drawingml/2006/table">
            <a:tbl>
              <a:tblPr/>
              <a:tblGrid>
                <a:gridCol w="2693275"/>
                <a:gridCol w="3021725"/>
              </a:tblGrid>
              <a:tr h="311727">
                <a:tc>
                  <a:txBody>
                    <a:bodyPr/>
                    <a:lstStyle/>
                    <a:p>
                      <a:pPr marL="0" marR="0" algn="ctr">
                        <a:spcBef>
                          <a:spcPts val="0"/>
                        </a:spcBef>
                        <a:spcAft>
                          <a:spcPts val="0"/>
                        </a:spcAft>
                      </a:pPr>
                      <a:r>
                        <a:rPr lang="en-US" sz="1400" b="1" dirty="0">
                          <a:latin typeface="Calibri"/>
                          <a:ea typeface="Times New Roman"/>
                          <a:cs typeface="Times New Roman"/>
                        </a:rPr>
                        <a:t>Activity</a:t>
                      </a:r>
                      <a:endParaRPr lang="en-US" sz="14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400" b="1" dirty="0">
                          <a:solidFill>
                            <a:schemeClr val="tx1"/>
                          </a:solidFill>
                          <a:latin typeface="Calibri"/>
                          <a:ea typeface="Times New Roman"/>
                          <a:cs typeface="Times New Roman"/>
                        </a:rPr>
                        <a:t>Date</a:t>
                      </a:r>
                      <a:endParaRPr lang="en-US" sz="1400" dirty="0">
                        <a:solidFill>
                          <a:schemeClr val="tx1"/>
                        </a:solidFill>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1727">
                <a:tc>
                  <a:txBody>
                    <a:bodyPr/>
                    <a:lstStyle/>
                    <a:p>
                      <a:pPr marL="0" marR="0" algn="ctr">
                        <a:spcBef>
                          <a:spcPts val="0"/>
                        </a:spcBef>
                        <a:spcAft>
                          <a:spcPts val="0"/>
                        </a:spcAft>
                      </a:pPr>
                      <a:r>
                        <a:rPr lang="en-US" sz="1400" spc="-10" dirty="0">
                          <a:latin typeface="Calibri"/>
                          <a:ea typeface="Times New Roman"/>
                          <a:cs typeface="Times New Roman"/>
                        </a:rPr>
                        <a:t>Issue of RFP</a:t>
                      </a:r>
                      <a:endParaRPr lang="en-US" sz="14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March 4, 2019</a:t>
                      </a:r>
                      <a:endParaRPr lang="en-US" sz="1400" dirty="0">
                        <a:solidFill>
                          <a:schemeClr val="tx1"/>
                        </a:solidFill>
                        <a:latin typeface="+mn-lt"/>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400" dirty="0">
                          <a:latin typeface="Calibri"/>
                          <a:ea typeface="Times New Roman"/>
                          <a:cs typeface="Times New Roman"/>
                        </a:rPr>
                        <a:t>Pre-Proposal Conference</a:t>
                      </a:r>
                      <a:endParaRPr lang="en-US" sz="14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March 11, 2019 at 10:00 AM EST</a:t>
                      </a:r>
                      <a:endParaRPr lang="en-US" sz="1400" dirty="0">
                        <a:solidFill>
                          <a:schemeClr val="tx1"/>
                        </a:solidFill>
                        <a:latin typeface="+mn-lt"/>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a:txBody>
                    <a:bodyPr/>
                    <a:lstStyle/>
                    <a:p>
                      <a:pPr marL="0" marR="0" algn="ctr">
                        <a:spcBef>
                          <a:spcPts val="0"/>
                        </a:spcBef>
                        <a:spcAft>
                          <a:spcPts val="0"/>
                        </a:spcAft>
                      </a:pPr>
                      <a:r>
                        <a:rPr lang="en-US" sz="1400" dirty="0">
                          <a:latin typeface="Calibri"/>
                          <a:ea typeface="Times New Roman"/>
                          <a:cs typeface="Times New Roman"/>
                        </a:rPr>
                        <a:t>Deadline to Submit Written Questions</a:t>
                      </a:r>
                      <a:endParaRPr lang="en-US" sz="14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March 18, 2019</a:t>
                      </a:r>
                      <a:r>
                        <a:rPr lang="en-US" sz="1400" baseline="0" dirty="0" smtClean="0">
                          <a:solidFill>
                            <a:schemeClr val="tx1"/>
                          </a:solidFill>
                          <a:latin typeface="+mn-lt"/>
                          <a:ea typeface="Times New Roman"/>
                          <a:cs typeface="Times New Roman"/>
                        </a:rPr>
                        <a:t> at 3:00 PM EST</a:t>
                      </a:r>
                      <a:endParaRPr lang="en-US" sz="1400" dirty="0">
                        <a:solidFill>
                          <a:schemeClr val="tx1"/>
                        </a:solidFill>
                        <a:latin typeface="+mn-lt"/>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a:txBody>
                    <a:bodyPr/>
                    <a:lstStyle/>
                    <a:p>
                      <a:pPr marL="0" marR="0" algn="ctr">
                        <a:spcBef>
                          <a:spcPts val="0"/>
                        </a:spcBef>
                        <a:spcAft>
                          <a:spcPts val="0"/>
                        </a:spcAft>
                      </a:pPr>
                      <a:r>
                        <a:rPr lang="en-US" sz="1400" dirty="0">
                          <a:latin typeface="Calibri"/>
                          <a:ea typeface="Times New Roman"/>
                          <a:cs typeface="Times New Roman"/>
                        </a:rPr>
                        <a:t>Response to Written Questions/RFP Amendments</a:t>
                      </a:r>
                      <a:endParaRPr lang="en-US" sz="14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March 25, 2019</a:t>
                      </a:r>
                      <a:endParaRPr lang="en-US" sz="1400" dirty="0">
                        <a:solidFill>
                          <a:schemeClr val="tx1"/>
                        </a:solidFill>
                        <a:latin typeface="+mn-lt"/>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400" b="0" dirty="0">
                          <a:latin typeface="Calibri"/>
                          <a:ea typeface="Times New Roman"/>
                          <a:cs typeface="Times New Roman"/>
                        </a:rPr>
                        <a:t>Submission of Proposals</a:t>
                      </a:r>
                      <a:endParaRPr lang="en-US" sz="1400" b="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0" dirty="0" smtClean="0">
                          <a:solidFill>
                            <a:schemeClr val="tx1"/>
                          </a:solidFill>
                          <a:latin typeface="+mn-lt"/>
                          <a:ea typeface="Times New Roman"/>
                          <a:cs typeface="Times New Roman"/>
                        </a:rPr>
                        <a:t>April 15, 2019 by 3:00</a:t>
                      </a:r>
                      <a:r>
                        <a:rPr lang="en-US" sz="1400" b="0" baseline="0" dirty="0" smtClean="0">
                          <a:solidFill>
                            <a:schemeClr val="tx1"/>
                          </a:solidFill>
                          <a:latin typeface="+mn-lt"/>
                          <a:ea typeface="Times New Roman"/>
                          <a:cs typeface="Times New Roman"/>
                        </a:rPr>
                        <a:t> PM EST</a:t>
                      </a:r>
                      <a:endParaRPr lang="en-US" sz="1400" b="0" dirty="0">
                        <a:solidFill>
                          <a:schemeClr val="tx1"/>
                        </a:solidFill>
                        <a:latin typeface="+mn-lt"/>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gridSpan="2">
                  <a:txBody>
                    <a:bodyPr/>
                    <a:lstStyle/>
                    <a:p>
                      <a:pPr marL="0" marR="0" algn="ctr">
                        <a:spcBef>
                          <a:spcPts val="0"/>
                        </a:spcBef>
                        <a:spcAft>
                          <a:spcPts val="0"/>
                        </a:spcAft>
                      </a:pPr>
                      <a:r>
                        <a:rPr lang="en-US" sz="1400" b="1" i="1" dirty="0">
                          <a:latin typeface="+mn-lt"/>
                          <a:ea typeface="Times New Roman"/>
                          <a:cs typeface="Times New Roman"/>
                        </a:rPr>
                        <a:t>The dates for the following activities are target dates only.  These activities may be completed earlier or later than the date shown.</a:t>
                      </a:r>
                      <a:endParaRPr lang="en-US" sz="1400" dirty="0">
                        <a:latin typeface="+mn-lt"/>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tr>
              <a:tr h="311727">
                <a:tc>
                  <a:txBody>
                    <a:bodyPr/>
                    <a:lstStyle/>
                    <a:p>
                      <a:pPr marL="0" marR="0" algn="ctr">
                        <a:spcBef>
                          <a:spcPts val="0"/>
                        </a:spcBef>
                        <a:spcAft>
                          <a:spcPts val="0"/>
                        </a:spcAft>
                      </a:pPr>
                      <a:r>
                        <a:rPr lang="en-US" sz="1400" dirty="0">
                          <a:latin typeface="Calibri"/>
                          <a:ea typeface="Times New Roman"/>
                          <a:cs typeface="Times New Roman"/>
                        </a:rPr>
                        <a:t>Proposal Evaluation</a:t>
                      </a:r>
                      <a:endParaRPr lang="en-US" sz="1400" dirty="0">
                        <a:latin typeface="Courier"/>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April 29</a:t>
                      </a:r>
                      <a:r>
                        <a:rPr lang="en-US" sz="1400" baseline="30000" dirty="0" smtClean="0">
                          <a:solidFill>
                            <a:schemeClr val="tx1"/>
                          </a:solidFill>
                          <a:latin typeface="+mn-lt"/>
                          <a:ea typeface="Times New Roman"/>
                          <a:cs typeface="Times New Roman"/>
                        </a:rPr>
                        <a:t>th</a:t>
                      </a:r>
                      <a:r>
                        <a:rPr lang="en-US" sz="1400" dirty="0" smtClean="0">
                          <a:solidFill>
                            <a:schemeClr val="tx1"/>
                          </a:solidFill>
                          <a:latin typeface="+mn-lt"/>
                          <a:ea typeface="Times New Roman"/>
                          <a:cs typeface="Times New Roman"/>
                        </a:rPr>
                        <a:t> – May</a:t>
                      </a:r>
                      <a:r>
                        <a:rPr lang="en-US" sz="1400" baseline="0" dirty="0" smtClean="0">
                          <a:solidFill>
                            <a:schemeClr val="tx1"/>
                          </a:solidFill>
                          <a:latin typeface="+mn-lt"/>
                          <a:ea typeface="Times New Roman"/>
                          <a:cs typeface="Times New Roman"/>
                        </a:rPr>
                        <a:t> 31</a:t>
                      </a:r>
                      <a:r>
                        <a:rPr lang="en-US" sz="1400" baseline="30000" dirty="0" smtClean="0">
                          <a:solidFill>
                            <a:schemeClr val="tx1"/>
                          </a:solidFill>
                          <a:latin typeface="+mn-lt"/>
                          <a:ea typeface="Times New Roman"/>
                          <a:cs typeface="Times New Roman"/>
                        </a:rPr>
                        <a:t>st</a:t>
                      </a:r>
                      <a:endParaRPr lang="en-US" sz="1400" dirty="0">
                        <a:solidFill>
                          <a:schemeClr val="tx1"/>
                        </a:solidFill>
                        <a:latin typeface="+mn-lt"/>
                        <a:ea typeface="Times New Roman"/>
                        <a:cs typeface="Times New Roman"/>
                      </a:endParaRP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a:txBody>
                    <a:bodyPr/>
                    <a:lstStyle/>
                    <a:p>
                      <a:pPr marL="0" marR="0" algn="ctr">
                        <a:spcBef>
                          <a:spcPts val="0"/>
                        </a:spcBef>
                        <a:spcAft>
                          <a:spcPts val="0"/>
                        </a:spcAft>
                      </a:pPr>
                      <a:r>
                        <a:rPr lang="en-US" sz="1400" dirty="0">
                          <a:latin typeface="Calibri"/>
                          <a:ea typeface="Times New Roman"/>
                          <a:cs typeface="Times New Roman"/>
                        </a:rPr>
                        <a:t>Proposal Discussions/Clarifications (if necessary)</a:t>
                      </a:r>
                      <a:endParaRPr lang="en-US" sz="1400" dirty="0">
                        <a:latin typeface="Courier"/>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April</a:t>
                      </a:r>
                      <a:r>
                        <a:rPr lang="en-US" sz="1400" baseline="0" dirty="0" smtClean="0">
                          <a:solidFill>
                            <a:schemeClr val="tx1"/>
                          </a:solidFill>
                          <a:latin typeface="+mn-lt"/>
                          <a:ea typeface="Times New Roman"/>
                          <a:cs typeface="Times New Roman"/>
                        </a:rPr>
                        <a:t> 29</a:t>
                      </a:r>
                      <a:r>
                        <a:rPr lang="en-US" sz="1400" baseline="30000" dirty="0" smtClean="0">
                          <a:solidFill>
                            <a:schemeClr val="tx1"/>
                          </a:solidFill>
                          <a:latin typeface="+mn-lt"/>
                          <a:ea typeface="Times New Roman"/>
                          <a:cs typeface="Times New Roman"/>
                        </a:rPr>
                        <a:t>th</a:t>
                      </a:r>
                      <a:r>
                        <a:rPr lang="en-US" sz="1400" baseline="0" dirty="0" smtClean="0">
                          <a:solidFill>
                            <a:schemeClr val="tx1"/>
                          </a:solidFill>
                          <a:latin typeface="+mn-lt"/>
                          <a:ea typeface="Times New Roman"/>
                          <a:cs typeface="Times New Roman"/>
                        </a:rPr>
                        <a:t> – May 31</a:t>
                      </a:r>
                      <a:r>
                        <a:rPr lang="en-US" sz="1400" baseline="30000" dirty="0" smtClean="0">
                          <a:solidFill>
                            <a:schemeClr val="tx1"/>
                          </a:solidFill>
                          <a:latin typeface="+mn-lt"/>
                          <a:ea typeface="Times New Roman"/>
                          <a:cs typeface="Times New Roman"/>
                        </a:rPr>
                        <a:t>st</a:t>
                      </a:r>
                      <a:r>
                        <a:rPr lang="en-US" sz="1400" baseline="0" dirty="0" smtClean="0">
                          <a:solidFill>
                            <a:schemeClr val="tx1"/>
                          </a:solidFill>
                          <a:latin typeface="+mn-lt"/>
                          <a:ea typeface="Times New Roman"/>
                          <a:cs typeface="Times New Roman"/>
                        </a:rPr>
                        <a:t> </a:t>
                      </a:r>
                      <a:endParaRPr lang="en-US" sz="1400" dirty="0">
                        <a:solidFill>
                          <a:schemeClr val="tx1"/>
                        </a:solidFill>
                        <a:latin typeface="+mn-lt"/>
                        <a:ea typeface="Times New Roman"/>
                        <a:cs typeface="Times New Roman"/>
                      </a:endParaRP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400" dirty="0">
                          <a:latin typeface="Calibri"/>
                          <a:ea typeface="Times New Roman"/>
                          <a:cs typeface="Times New Roman"/>
                        </a:rPr>
                        <a:t>Oral Presentations (if necessary)</a:t>
                      </a:r>
                      <a:endParaRPr lang="en-US" sz="1400" dirty="0">
                        <a:latin typeface="Courier"/>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June 3</a:t>
                      </a:r>
                      <a:r>
                        <a:rPr lang="en-US" sz="1400" baseline="30000" dirty="0" smtClean="0">
                          <a:solidFill>
                            <a:schemeClr val="tx1"/>
                          </a:solidFill>
                          <a:latin typeface="+mn-lt"/>
                          <a:ea typeface="Times New Roman"/>
                          <a:cs typeface="Times New Roman"/>
                        </a:rPr>
                        <a:t>rd</a:t>
                      </a:r>
                      <a:r>
                        <a:rPr lang="en-US" sz="1400" dirty="0" smtClean="0">
                          <a:solidFill>
                            <a:schemeClr val="tx1"/>
                          </a:solidFill>
                          <a:latin typeface="+mn-lt"/>
                          <a:ea typeface="Times New Roman"/>
                          <a:cs typeface="Times New Roman"/>
                        </a:rPr>
                        <a:t> – June 14</a:t>
                      </a:r>
                      <a:r>
                        <a:rPr lang="en-US" sz="1400" baseline="30000" dirty="0" smtClean="0">
                          <a:solidFill>
                            <a:schemeClr val="tx1"/>
                          </a:solidFill>
                          <a:latin typeface="+mn-lt"/>
                          <a:ea typeface="Times New Roman"/>
                          <a:cs typeface="Times New Roman"/>
                        </a:rPr>
                        <a:t>th</a:t>
                      </a:r>
                      <a:r>
                        <a:rPr lang="en-US" sz="1400" dirty="0" smtClean="0">
                          <a:solidFill>
                            <a:schemeClr val="tx1"/>
                          </a:solidFill>
                          <a:latin typeface="+mn-lt"/>
                          <a:ea typeface="Times New Roman"/>
                          <a:cs typeface="Times New Roman"/>
                        </a:rPr>
                        <a:t> </a:t>
                      </a:r>
                      <a:endParaRPr lang="en-US" sz="1400" dirty="0">
                        <a:solidFill>
                          <a:schemeClr val="tx1"/>
                        </a:solidFill>
                        <a:latin typeface="+mn-lt"/>
                        <a:ea typeface="Times New Roman"/>
                        <a:cs typeface="Times New Roman"/>
                      </a:endParaRP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400" dirty="0">
                          <a:latin typeface="Calibri"/>
                          <a:ea typeface="Times New Roman"/>
                          <a:cs typeface="Times New Roman"/>
                        </a:rPr>
                        <a:t>Best and Final Offers (if necessary)</a:t>
                      </a:r>
                      <a:endParaRPr lang="en-US" sz="1400" dirty="0">
                        <a:latin typeface="Courier"/>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June 17</a:t>
                      </a:r>
                      <a:r>
                        <a:rPr lang="en-US" sz="1400" baseline="30000" dirty="0" smtClean="0">
                          <a:solidFill>
                            <a:schemeClr val="tx1"/>
                          </a:solidFill>
                          <a:latin typeface="+mn-lt"/>
                          <a:ea typeface="Times New Roman"/>
                          <a:cs typeface="Times New Roman"/>
                        </a:rPr>
                        <a:t>th</a:t>
                      </a:r>
                      <a:r>
                        <a:rPr lang="en-US" sz="1400" dirty="0" smtClean="0">
                          <a:solidFill>
                            <a:schemeClr val="tx1"/>
                          </a:solidFill>
                          <a:latin typeface="+mn-lt"/>
                          <a:ea typeface="Times New Roman"/>
                          <a:cs typeface="Times New Roman"/>
                        </a:rPr>
                        <a:t> – June 28</a:t>
                      </a:r>
                      <a:r>
                        <a:rPr lang="en-US" sz="1400" baseline="30000" dirty="0" smtClean="0">
                          <a:solidFill>
                            <a:schemeClr val="tx1"/>
                          </a:solidFill>
                          <a:latin typeface="+mn-lt"/>
                          <a:ea typeface="Times New Roman"/>
                          <a:cs typeface="Times New Roman"/>
                        </a:rPr>
                        <a:t>th</a:t>
                      </a:r>
                      <a:endParaRPr lang="en-US" sz="1400" dirty="0">
                        <a:solidFill>
                          <a:schemeClr val="tx1"/>
                        </a:solidFill>
                        <a:latin typeface="+mn-lt"/>
                        <a:ea typeface="Times New Roman"/>
                        <a:cs typeface="Times New Roman"/>
                      </a:endParaRP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400" dirty="0" smtClean="0">
                          <a:latin typeface="Calibri"/>
                          <a:ea typeface="Times New Roman"/>
                          <a:cs typeface="Times New Roman"/>
                        </a:rPr>
                        <a:t>RFP Award Recommendation</a:t>
                      </a:r>
                      <a:endParaRPr lang="en-US" sz="1400" dirty="0">
                        <a:latin typeface="Courier"/>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smtClean="0">
                          <a:solidFill>
                            <a:schemeClr val="tx1"/>
                          </a:solidFill>
                          <a:latin typeface="+mn-lt"/>
                          <a:ea typeface="Times New Roman"/>
                          <a:cs typeface="Times New Roman"/>
                        </a:rPr>
                        <a:t>July 19,</a:t>
                      </a:r>
                      <a:r>
                        <a:rPr lang="en-US" sz="1400" baseline="0" dirty="0" smtClean="0">
                          <a:solidFill>
                            <a:schemeClr val="tx1"/>
                          </a:solidFill>
                          <a:latin typeface="+mn-lt"/>
                          <a:ea typeface="Times New Roman"/>
                          <a:cs typeface="Times New Roman"/>
                        </a:rPr>
                        <a:t> 2019</a:t>
                      </a:r>
                      <a:endParaRPr lang="en-US" sz="1400" dirty="0">
                        <a:solidFill>
                          <a:schemeClr val="tx1"/>
                        </a:solidFill>
                        <a:latin typeface="+mn-lt"/>
                        <a:ea typeface="Times New Roman"/>
                        <a:cs typeface="Times New Roman"/>
                      </a:endParaRP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Grp="1" noChangeArrowheads="1"/>
          </p:cNvSpPr>
          <p:nvPr>
            <p:ph type="title"/>
          </p:nvPr>
        </p:nvSpPr>
        <p:spPr/>
        <p:txBody>
          <a:bodyPr>
            <a:normAutofit/>
          </a:bodyPr>
          <a:lstStyle/>
          <a:p>
            <a:pPr eaLnBrk="1" hangingPunct="1"/>
            <a:r>
              <a:rPr lang="en-US" sz="3600" b="1" dirty="0" smtClean="0">
                <a:latin typeface="Cambria" panose="02040503050406030204" pitchFamily="18" charset="0"/>
              </a:rPr>
              <a:t>RFP Activities &amp; Key Dates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b="1" dirty="0" smtClean="0">
                <a:latin typeface="Cambria" panose="02040503050406030204" pitchFamily="18" charset="0"/>
              </a:rPr>
              <a:t>RFP Proposal Structure</a:t>
            </a:r>
            <a:endParaRPr lang="en-US" dirty="0" smtClean="0">
              <a:latin typeface="Cambria" panose="02040503050406030204" pitchFamily="18" charset="0"/>
            </a:endParaRPr>
          </a:p>
        </p:txBody>
      </p:sp>
      <p:sp>
        <p:nvSpPr>
          <p:cNvPr id="7" name="Rectangle 3"/>
          <p:cNvSpPr>
            <a:spLocks noGrp="1" noChangeArrowheads="1"/>
          </p:cNvSpPr>
          <p:nvPr>
            <p:ph idx="1"/>
          </p:nvPr>
        </p:nvSpPr>
        <p:spPr>
          <a:xfrm>
            <a:off x="457200" y="1600201"/>
            <a:ext cx="8229600" cy="4038600"/>
          </a:xfrm>
        </p:spPr>
        <p:txBody>
          <a:bodyPr/>
          <a:lstStyle/>
          <a:p>
            <a:pPr marL="514350" indent="-514350" eaLnBrk="1" hangingPunct="1">
              <a:lnSpc>
                <a:spcPct val="80000"/>
              </a:lnSpc>
              <a:buFont typeface="+mj-lt"/>
              <a:buAutoNum type="arabicPeriod"/>
            </a:pPr>
            <a:r>
              <a:rPr lang="en-US" sz="2800" dirty="0" smtClean="0">
                <a:latin typeface="Cambria" panose="02040503050406030204" pitchFamily="18" charset="0"/>
              </a:rPr>
              <a:t>Transmittal Letter</a:t>
            </a:r>
          </a:p>
          <a:p>
            <a:pPr marL="514350" indent="-514350" eaLnBrk="1" hangingPunct="1">
              <a:lnSpc>
                <a:spcPct val="80000"/>
              </a:lnSpc>
              <a:buFont typeface="+mj-lt"/>
              <a:buAutoNum type="arabicPeriod"/>
            </a:pPr>
            <a:r>
              <a:rPr lang="en-US" sz="2800" dirty="0" smtClean="0">
                <a:latin typeface="Cambria" panose="02040503050406030204" pitchFamily="18" charset="0"/>
              </a:rPr>
              <a:t>Business Proposal (Attachment </a:t>
            </a:r>
            <a:r>
              <a:rPr lang="en-US" sz="2800" dirty="0">
                <a:latin typeface="Cambria" panose="02040503050406030204" pitchFamily="18" charset="0"/>
              </a:rPr>
              <a:t>E</a:t>
            </a:r>
            <a:r>
              <a:rPr lang="en-US" sz="2800" dirty="0" smtClean="0">
                <a:latin typeface="Cambria" panose="02040503050406030204" pitchFamily="18" charset="0"/>
              </a:rPr>
              <a:t>)</a:t>
            </a:r>
            <a:endParaRPr lang="en-US" sz="2800" dirty="0">
              <a:latin typeface="Cambria" panose="02040503050406030204" pitchFamily="18" charset="0"/>
            </a:endParaRPr>
          </a:p>
          <a:p>
            <a:pPr marL="514350" indent="-514350" eaLnBrk="1" hangingPunct="1">
              <a:lnSpc>
                <a:spcPct val="80000"/>
              </a:lnSpc>
              <a:buFont typeface="+mj-lt"/>
              <a:buAutoNum type="arabicPeriod"/>
            </a:pPr>
            <a:r>
              <a:rPr lang="en-US" sz="2800" dirty="0" smtClean="0">
                <a:latin typeface="Cambria" panose="02040503050406030204" pitchFamily="18" charset="0"/>
              </a:rPr>
              <a:t>Technical Proposal (Attachment F)</a:t>
            </a:r>
            <a:endParaRPr lang="en-US" sz="2800" dirty="0">
              <a:latin typeface="Cambria" panose="02040503050406030204" pitchFamily="18" charset="0"/>
            </a:endParaRPr>
          </a:p>
          <a:p>
            <a:pPr marL="514350" indent="-514350" eaLnBrk="1" hangingPunct="1">
              <a:lnSpc>
                <a:spcPct val="80000"/>
              </a:lnSpc>
              <a:buFont typeface="+mj-lt"/>
              <a:buAutoNum type="arabicPeriod"/>
            </a:pPr>
            <a:r>
              <a:rPr lang="en-US" sz="2800" dirty="0" smtClean="0">
                <a:latin typeface="Cambria" panose="02040503050406030204" pitchFamily="18" charset="0"/>
              </a:rPr>
              <a:t>Cost Proposal (Attachment D)</a:t>
            </a:r>
            <a:endParaRPr lang="en-US" sz="2800" dirty="0">
              <a:latin typeface="Cambria" panose="02040503050406030204" pitchFamily="18" charset="0"/>
            </a:endParaRPr>
          </a:p>
          <a:p>
            <a:pPr marL="514350" indent="-514350" eaLnBrk="1" hangingPunct="1">
              <a:lnSpc>
                <a:spcPct val="80000"/>
              </a:lnSpc>
              <a:buFont typeface="+mj-lt"/>
              <a:buAutoNum type="arabicPeriod"/>
            </a:pPr>
            <a:r>
              <a:rPr lang="en-US" sz="2800" dirty="0" smtClean="0">
                <a:latin typeface="Cambria" panose="02040503050406030204" pitchFamily="18" charset="0"/>
              </a:rPr>
              <a:t>Indiana Economic Impact Form (Attachment C)</a:t>
            </a:r>
          </a:p>
          <a:p>
            <a:pPr marL="514350" indent="-514350" eaLnBrk="1" hangingPunct="1">
              <a:lnSpc>
                <a:spcPct val="80000"/>
              </a:lnSpc>
              <a:buFont typeface="+mj-lt"/>
              <a:buAutoNum type="arabicPeriod"/>
            </a:pPr>
            <a:r>
              <a:rPr lang="en-US" sz="2800" dirty="0" smtClean="0">
                <a:latin typeface="Cambria" panose="02040503050406030204" pitchFamily="18" charset="0"/>
              </a:rPr>
              <a:t>Subcontractor Commitment Forms</a:t>
            </a:r>
          </a:p>
          <a:p>
            <a:pPr lvl="1">
              <a:lnSpc>
                <a:spcPct val="80000"/>
              </a:lnSpc>
            </a:pPr>
            <a:r>
              <a:rPr lang="en-US" sz="2000" dirty="0" smtClean="0">
                <a:latin typeface="Cambria" panose="02040503050406030204" pitchFamily="18" charset="0"/>
              </a:rPr>
              <a:t>Minority and Women Business Enterprises (Attachment A)</a:t>
            </a:r>
          </a:p>
          <a:p>
            <a:pPr lvl="1">
              <a:lnSpc>
                <a:spcPct val="80000"/>
              </a:lnSpc>
            </a:pPr>
            <a:r>
              <a:rPr lang="en-US" sz="2000" dirty="0" smtClean="0">
                <a:latin typeface="Cambria" panose="02040503050406030204" pitchFamily="18" charset="0"/>
              </a:rPr>
              <a:t>Indiana Veteran-Owned Small Businesses (Attachment A1)</a:t>
            </a:r>
          </a:p>
          <a:p>
            <a:pPr marL="457200" indent="-457200">
              <a:lnSpc>
                <a:spcPct val="80000"/>
              </a:lnSpc>
              <a:buFont typeface="+mj-lt"/>
              <a:buAutoNum type="arabicPeriod"/>
            </a:pPr>
            <a:r>
              <a:rPr lang="en-US" sz="2800" dirty="0" smtClean="0">
                <a:latin typeface="Cambria" panose="02040503050406030204" pitchFamily="18" charset="0"/>
              </a:rPr>
              <a:t>Other Supplemental Documents (as needed)</a:t>
            </a:r>
            <a:endParaRPr lang="en-US" sz="1600" dirty="0" smtClean="0">
              <a:latin typeface="Cambria" panose="02040503050406030204" pitchFamily="18" charset="0"/>
            </a:endParaRPr>
          </a:p>
        </p:txBody>
      </p:sp>
    </p:spTree>
    <p:extLst>
      <p:ext uri="{BB962C8B-B14F-4D97-AF65-F5344CB8AC3E}">
        <p14:creationId xmlns:p14="http://schemas.microsoft.com/office/powerpoint/2010/main" val="941624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b="1" dirty="0" smtClean="0">
                <a:latin typeface="Cambria" panose="02040503050406030204" pitchFamily="18" charset="0"/>
              </a:rPr>
              <a:t>Transmittal Letter</a:t>
            </a:r>
            <a:endParaRPr lang="en-US" dirty="0" smtClean="0">
              <a:latin typeface="Cambria" panose="02040503050406030204" pitchFamily="18" charset="0"/>
            </a:endParaRPr>
          </a:p>
        </p:txBody>
      </p:sp>
      <p:sp>
        <p:nvSpPr>
          <p:cNvPr id="7" name="Rectangle 3"/>
          <p:cNvSpPr>
            <a:spLocks noGrp="1" noChangeArrowheads="1"/>
          </p:cNvSpPr>
          <p:nvPr>
            <p:ph idx="1"/>
          </p:nvPr>
        </p:nvSpPr>
        <p:spPr>
          <a:xfrm>
            <a:off x="457200" y="1434365"/>
            <a:ext cx="8229600" cy="4525963"/>
          </a:xfrm>
        </p:spPr>
        <p:txBody>
          <a:bodyPr>
            <a:normAutofit/>
          </a:bodyPr>
          <a:lstStyle/>
          <a:p>
            <a:pPr marL="0" indent="0" eaLnBrk="1" hangingPunct="1">
              <a:lnSpc>
                <a:spcPct val="80000"/>
              </a:lnSpc>
              <a:buNone/>
            </a:pPr>
            <a:r>
              <a:rPr lang="en-US" sz="2000" b="1" dirty="0" smtClean="0">
                <a:latin typeface="Garamond" pitchFamily="18" charset="0"/>
              </a:rPr>
              <a:t>The Transmittal Letter serves as a cover letter to the proposal response. In this, it provides an introduction of the company responding to the RFP, highlighting interest, experience, and capabilities to provide the services sought. Specific items to be included in the Transmittal Letter, as referenced in Section 2.2 of the RFP document:</a:t>
            </a:r>
            <a:br>
              <a:rPr lang="en-US" sz="2000" b="1" dirty="0" smtClean="0">
                <a:latin typeface="Garamond" pitchFamily="18" charset="0"/>
              </a:rPr>
            </a:br>
            <a:endParaRPr lang="en-US" sz="2400" b="1" dirty="0" smtClean="0">
              <a:latin typeface="Garamond" pitchFamily="18" charset="0"/>
            </a:endParaRPr>
          </a:p>
          <a:p>
            <a:pPr lvl="1" fontAlgn="t"/>
            <a:r>
              <a:rPr lang="en-US" sz="2000" dirty="0" smtClean="0">
                <a:latin typeface="Garamond" panose="02020404030301010803" pitchFamily="18" charset="0"/>
              </a:rPr>
              <a:t>Acknowledgement of Understanding/Agreement with RFP Requirements &amp; Conditions of Section 1</a:t>
            </a:r>
          </a:p>
          <a:p>
            <a:pPr lvl="1" fontAlgn="t"/>
            <a:r>
              <a:rPr lang="en-US" sz="2000" dirty="0" smtClean="0">
                <a:latin typeface="Garamond" panose="02020404030301010803" pitchFamily="18" charset="0"/>
              </a:rPr>
              <a:t>Summary of Ability &amp; Desire</a:t>
            </a:r>
            <a:endParaRPr lang="en-US" sz="2000" dirty="0">
              <a:latin typeface="Garamond" panose="02020404030301010803" pitchFamily="18" charset="0"/>
            </a:endParaRPr>
          </a:p>
          <a:p>
            <a:pPr lvl="1" fontAlgn="t"/>
            <a:r>
              <a:rPr lang="en-US" sz="2000" dirty="0" smtClean="0">
                <a:latin typeface="Garamond" panose="02020404030301010803" pitchFamily="18" charset="0"/>
              </a:rPr>
              <a:t>Signature of Authorized Representative</a:t>
            </a:r>
            <a:endParaRPr lang="en-US" sz="2000" dirty="0">
              <a:latin typeface="Garamond" panose="02020404030301010803" pitchFamily="18" charset="0"/>
            </a:endParaRPr>
          </a:p>
          <a:p>
            <a:pPr lvl="1" fontAlgn="t"/>
            <a:r>
              <a:rPr lang="en-US" sz="2000" dirty="0" smtClean="0">
                <a:latin typeface="Garamond" panose="02020404030301010803" pitchFamily="18" charset="0"/>
              </a:rPr>
              <a:t>Identification of Company Contact</a:t>
            </a:r>
            <a:endParaRPr lang="en-US" sz="2000" dirty="0">
              <a:latin typeface="Garamond" panose="02020404030301010803" pitchFamily="18" charset="0"/>
            </a:endParaRPr>
          </a:p>
          <a:p>
            <a:pPr lvl="1" fontAlgn="t"/>
            <a:r>
              <a:rPr lang="en-US" sz="2000" dirty="0" smtClean="0">
                <a:latin typeface="Garamond" panose="02020404030301010803" pitchFamily="18" charset="0"/>
              </a:rPr>
              <a:t>Confidential Information in Proposal</a:t>
            </a:r>
            <a:endParaRPr lang="en-US" sz="2000" dirty="0">
              <a:latin typeface="Garamond" panose="02020404030301010803" pitchFamily="18" charset="0"/>
            </a:endParaRPr>
          </a:p>
          <a:p>
            <a:pPr lvl="1" fontAlgn="t"/>
            <a:r>
              <a:rPr lang="en-US" sz="2000" dirty="0" smtClean="0">
                <a:latin typeface="Garamond" panose="02020404030301010803" pitchFamily="18" charset="0"/>
              </a:rPr>
              <a:t>Other Information</a:t>
            </a:r>
            <a:endParaRPr lang="en-US" sz="2000" b="1" dirty="0">
              <a:latin typeface="Garamond" pitchFamily="18" charset="0"/>
            </a:endParaRPr>
          </a:p>
          <a:p>
            <a:pPr eaLnBrk="1" hangingPunct="1">
              <a:lnSpc>
                <a:spcPct val="80000"/>
              </a:lnSpc>
            </a:pPr>
            <a:endParaRPr lang="en-US" sz="2400" b="1" dirty="0" smtClean="0">
              <a:latin typeface="Garamond" pitchFamily="18" charset="0"/>
            </a:endParaRPr>
          </a:p>
        </p:txBody>
      </p:sp>
    </p:spTree>
    <p:extLst>
      <p:ext uri="{BB962C8B-B14F-4D97-AF65-F5344CB8AC3E}">
        <p14:creationId xmlns:p14="http://schemas.microsoft.com/office/powerpoint/2010/main" val="3325832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974</TotalTime>
  <Words>1958</Words>
  <Application>Microsoft Office PowerPoint</Application>
  <PresentationFormat>On-screen Show (4:3)</PresentationFormat>
  <Paragraphs>387</Paragraphs>
  <Slides>36</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Cambria</vt:lpstr>
      <vt:lpstr>Courier</vt:lpstr>
      <vt:lpstr>Garamond</vt:lpstr>
      <vt:lpstr>Times New Roman</vt:lpstr>
      <vt:lpstr>Office Theme</vt:lpstr>
      <vt:lpstr>Pre-Proposal Conference  Request for Proposals # 19-084, Consultant Services / Statistical Analysis of Utilization   Indiana Department of Administration   Monday, March 11, 2019 10:00 AM ET    Conducted by Leslie Brothers, Sr. Account Manager</vt:lpstr>
      <vt:lpstr>Meeting Agenda</vt:lpstr>
      <vt:lpstr>Meeting Information</vt:lpstr>
      <vt:lpstr>Purpose of the RFP</vt:lpstr>
      <vt:lpstr>Purpose (Continued)</vt:lpstr>
      <vt:lpstr>Future Contract Term</vt:lpstr>
      <vt:lpstr>RFP Activities &amp; Key Dates</vt:lpstr>
      <vt:lpstr>RFP Proposal Structure</vt:lpstr>
      <vt:lpstr>Transmittal Letter</vt:lpstr>
      <vt:lpstr>Business Proposal (Attachment E)</vt:lpstr>
      <vt:lpstr>Technical Proposal (Attachment F)</vt:lpstr>
      <vt:lpstr>Cost Proposal (Attachment D and Supplemental Narrative Response)</vt:lpstr>
      <vt:lpstr>Indiana Economic Impact (Attachment C)</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Owned Small Business</vt:lpstr>
      <vt:lpstr>Indiana Veteran Owned Small Business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Brothers, Leslie A</cp:lastModifiedBy>
  <cp:revision>127</cp:revision>
  <dcterms:created xsi:type="dcterms:W3CDTF">2013-01-16T19:20:36Z</dcterms:created>
  <dcterms:modified xsi:type="dcterms:W3CDTF">2019-03-11T12:28:51Z</dcterms:modified>
</cp:coreProperties>
</file>