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63" r:id="rId3"/>
    <p:sldId id="257" r:id="rId4"/>
    <p:sldId id="262" r:id="rId5"/>
    <p:sldId id="261" r:id="rId6"/>
    <p:sldId id="260" r:id="rId7"/>
    <p:sldId id="259" r:id="rId8"/>
    <p:sldId id="258" r:id="rId9"/>
    <p:sldId id="268" r:id="rId10"/>
    <p:sldId id="299" r:id="rId11"/>
    <p:sldId id="300" r:id="rId12"/>
    <p:sldId id="267" r:id="rId13"/>
    <p:sldId id="265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79" r:id="rId24"/>
    <p:sldId id="280" r:id="rId25"/>
    <p:sldId id="281" r:id="rId26"/>
    <p:sldId id="282" r:id="rId27"/>
    <p:sldId id="283" r:id="rId28"/>
    <p:sldId id="284" r:id="rId29"/>
    <p:sldId id="296" r:id="rId30"/>
    <p:sldId id="295" r:id="rId31"/>
    <p:sldId id="297" r:id="rId32"/>
    <p:sldId id="298" r:id="rId33"/>
    <p:sldId id="271" r:id="rId34"/>
    <p:sldId id="270" r:id="rId35"/>
    <p:sldId id="269" r:id="rId3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helmer" initials="j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3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2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73627F4-472C-4837-B323-8F3EF3D9E466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C33DE2E-C805-4855-B64E-33F52BFC8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27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08E391-B524-46BA-9792-CF9B42E7CFB0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441B2C-13DC-4FEF-BA8A-632ACA0E0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188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291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923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666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990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455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4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78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34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68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20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DE6C-FDB0-498D-AD52-9259251539A9}" type="datetimeFigureOut">
              <a:rPr lang="en-US" smtClean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buyindianainvest@idoa.in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mwbecompliance@idoa.in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in.gov/idoa/mwbe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.gov/idoa/mwbe/2743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Indianaveteranspreference@idoa.in.gov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in.gov/idoa/2862.htm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a.gov/osdbu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.gov/idoa/mwbe/payaudit.htm" TargetMode="External"/><Relationship Id="rId2" Type="http://schemas.openxmlformats.org/officeDocument/2006/relationships/hyperlink" Target="mailto:mwbecompliance@idoa.in.gov?subject=Pay%20Audit%20Inquiry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.gov/idoa/files/Certification_List(48).xls" TargetMode="External"/><Relationship Id="rId3" Type="http://schemas.openxmlformats.org/officeDocument/2006/relationships/hyperlink" Target="http://www.in.gov/idoa/2788.htm" TargetMode="External"/><Relationship Id="rId7" Type="http://schemas.openxmlformats.org/officeDocument/2006/relationships/hyperlink" Target="http://www.in.gov/idoa/files/vendor_handbook.doc" TargetMode="External"/><Relationship Id="rId12" Type="http://schemas.openxmlformats.org/officeDocument/2006/relationships/hyperlink" Target="http://www.in.gov/idoa/2354.ht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.gov/sos" TargetMode="External"/><Relationship Id="rId11" Type="http://schemas.openxmlformats.org/officeDocument/2006/relationships/hyperlink" Target="http://www.in.gov/idoa/2862.htm" TargetMode="External"/><Relationship Id="rId5" Type="http://schemas.openxmlformats.org/officeDocument/2006/relationships/hyperlink" Target="http://www.in.gov/idoa/2467.htm" TargetMode="External"/><Relationship Id="rId10" Type="http://schemas.openxmlformats.org/officeDocument/2006/relationships/hyperlink" Target="https://www.vip.vetbiz.gov/" TargetMode="External"/><Relationship Id="rId4" Type="http://schemas.openxmlformats.org/officeDocument/2006/relationships/hyperlink" Target="http://www.in.gov/idoa/3643.htm" TargetMode="External"/><Relationship Id="rId9" Type="http://schemas.openxmlformats.org/officeDocument/2006/relationships/hyperlink" Target="http://www.in.gov/idoa/2352.htm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rfp@idoa.IN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1044388"/>
            <a:ext cx="7772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Garamond" pitchFamily="18" charset="0"/>
                <a:cs typeface="Times New Roman" pitchFamily="18" charset="0"/>
              </a:rPr>
              <a:t>Indiana Department of Administration</a:t>
            </a:r>
            <a:br>
              <a:rPr lang="en-US" sz="2400" b="1" dirty="0" smtClean="0">
                <a:latin typeface="Garamond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Garamond" pitchFamily="18" charset="0"/>
                <a:cs typeface="Times New Roman" pitchFamily="18" charset="0"/>
              </a:rPr>
              <a:t>Online Personal Property Tax System</a:t>
            </a:r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Garamond" pitchFamily="18" charset="0"/>
                <a:cs typeface="Times New Roman" pitchFamily="18" charset="0"/>
              </a:rPr>
            </a:b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Request for </a:t>
            </a:r>
            <a:r>
              <a:rPr lang="en-US" sz="2000" b="1" dirty="0" smtClean="0">
                <a:latin typeface="Garamond" pitchFamily="18" charset="0"/>
                <a:cs typeface="Times New Roman" pitchFamily="18" charset="0"/>
              </a:rPr>
              <a:t>Proposal </a:t>
            </a:r>
            <a:r>
              <a:rPr lang="en-US" sz="2000" b="1" dirty="0" smtClean="0">
                <a:latin typeface="Garamond" pitchFamily="18" charset="0"/>
                <a:cs typeface="Times New Roman" pitchFamily="18" charset="0"/>
              </a:rPr>
              <a:t>20-020</a:t>
            </a:r>
            <a:endParaRPr lang="en-US" sz="20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>
                <a:latin typeface="Garamond" pitchFamily="18" charset="0"/>
                <a:cs typeface="Times New Roman" pitchFamily="18" charset="0"/>
              </a:rPr>
              <a:t>Pre-Proposal Conference</a:t>
            </a:r>
          </a:p>
          <a:p>
            <a:pPr algn="ctr">
              <a:lnSpc>
                <a:spcPct val="80000"/>
              </a:lnSpc>
            </a:pP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July 1, </a:t>
            </a: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2019</a:t>
            </a: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2:00 PM</a:t>
            </a: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Traci Davidson, Sr. Strategic </a:t>
            </a:r>
            <a:r>
              <a:rPr lang="en-US" sz="2000" dirty="0">
                <a:latin typeface="Garamond" pitchFamily="18" charset="0"/>
                <a:cs typeface="Times New Roman" pitchFamily="18" charset="0"/>
              </a:rPr>
              <a:t>Sourcing Analyst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Cost Proposal </a:t>
            </a:r>
            <a:br>
              <a:rPr lang="en-US" dirty="0" smtClean="0"/>
            </a:br>
            <a:r>
              <a:rPr lang="en-US" sz="2700" dirty="0" smtClean="0"/>
              <a:t>(Attachment D)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Garamond" panose="02020404030301010803" pitchFamily="18" charset="0"/>
              </a:rPr>
              <a:t>The Cost Proposal is broken down into five (5) categories:</a:t>
            </a:r>
          </a:p>
          <a:p>
            <a:r>
              <a:rPr lang="en-US" sz="2800" dirty="0" smtClean="0">
                <a:latin typeface="Garamond" panose="02020404030301010803" pitchFamily="18" charset="0"/>
              </a:rPr>
              <a:t>Implementation Fees </a:t>
            </a:r>
          </a:p>
          <a:p>
            <a:r>
              <a:rPr lang="en-US" sz="2800" dirty="0" smtClean="0">
                <a:latin typeface="Garamond" panose="02020404030301010803" pitchFamily="18" charset="0"/>
              </a:rPr>
              <a:t>Hardware and Software Cost </a:t>
            </a:r>
          </a:p>
          <a:p>
            <a:r>
              <a:rPr lang="en-US" sz="2800" dirty="0" smtClean="0">
                <a:latin typeface="Garamond" panose="02020404030301010803" pitchFamily="18" charset="0"/>
              </a:rPr>
              <a:t>Hosting and Application Mgt. Cost</a:t>
            </a:r>
          </a:p>
          <a:p>
            <a:r>
              <a:rPr lang="en-US" sz="2800" dirty="0" smtClean="0">
                <a:latin typeface="Garamond" panose="02020404030301010803" pitchFamily="18" charset="0"/>
              </a:rPr>
              <a:t>Ongoing Operation Support </a:t>
            </a:r>
          </a:p>
          <a:p>
            <a:r>
              <a:rPr lang="en-US" sz="2800" dirty="0" smtClean="0">
                <a:latin typeface="Garamond" panose="02020404030301010803" pitchFamily="18" charset="0"/>
              </a:rPr>
              <a:t>Other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129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Cost Proposal </a:t>
            </a:r>
            <a:br>
              <a:rPr lang="en-US" dirty="0"/>
            </a:br>
            <a:r>
              <a:rPr lang="en-US" sz="2700" dirty="0"/>
              <a:t>(Attachment 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24" y="15240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Tab 6 – Overall Cost Proposal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3" y="2177256"/>
            <a:ext cx="9144001" cy="3219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60024" y="5272235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Cell E14 is the ‘Total Bid Amount’ used for forms A &amp; A1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493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Proposal Preparation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Buy Indiana, Business Proposal (2.3.14)</a:t>
            </a:r>
          </a:p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Status shall be finalized by proposal due date</a:t>
            </a:r>
          </a:p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5 definitions, details provided in Business Proposal</a:t>
            </a:r>
          </a:p>
          <a:p>
            <a:pPr lvl="1"/>
            <a:r>
              <a:rPr lang="en-US" sz="2400" b="1" dirty="0" smtClean="0">
                <a:latin typeface="Garamond" panose="02020404030301010803" pitchFamily="18" charset="0"/>
              </a:rPr>
              <a:t>Email confirmation included in proposal from </a:t>
            </a:r>
            <a:r>
              <a:rPr lang="en-US" sz="2400" b="1" u="sng" dirty="0">
                <a:latin typeface="Garamond" panose="02020404030301010803" pitchFamily="18" charset="0"/>
                <a:hlinkClick r:id="rId3"/>
              </a:rPr>
              <a:t>buyindianainvest@idoa.in.gov</a:t>
            </a:r>
            <a:r>
              <a:rPr lang="en-US" sz="2400" b="1" u="sng" dirty="0">
                <a:latin typeface="Garamond" panose="02020404030301010803" pitchFamily="18" charset="0"/>
              </a:rPr>
              <a:t> </a:t>
            </a:r>
            <a:r>
              <a:rPr lang="en-US" sz="2400" b="1" dirty="0" smtClean="0">
                <a:latin typeface="Garamond" panose="02020404030301010803" pitchFamily="18" charset="0"/>
              </a:rPr>
              <a:t>(See section 2.7)</a:t>
            </a:r>
          </a:p>
          <a:p>
            <a:pPr lvl="2"/>
            <a:r>
              <a:rPr lang="en-US" sz="2000" b="1" u="sng" dirty="0" smtClean="0">
                <a:latin typeface="Garamond" pitchFamily="18" charset="0"/>
              </a:rPr>
              <a:t>This is required for any of the 5 criteria</a:t>
            </a:r>
            <a:endParaRPr lang="en-US" sz="2000" dirty="0" smtClean="0">
              <a:latin typeface="Garamond" pitchFamily="18" charset="0"/>
            </a:endParaRP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Indiana Economic Impact, Attachment C</a:t>
            </a:r>
          </a:p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Definition of FTE (Full-Time Equivalent)</a:t>
            </a:r>
          </a:p>
          <a:p>
            <a:pPr lvl="1" eaLnBrk="1" hangingPunct="1">
              <a:lnSpc>
                <a:spcPct val="125000"/>
              </a:lnSpc>
            </a:pPr>
            <a:r>
              <a:rPr lang="en-US" sz="2000" dirty="0" smtClean="0">
                <a:latin typeface="Garamond" pitchFamily="18" charset="0"/>
              </a:rPr>
              <a:t>Example:  If a Respondent has 5 full time employees and is bidding on its 5</a:t>
            </a:r>
            <a:r>
              <a:rPr lang="en-US" sz="2000" baseline="30000" dirty="0" smtClean="0">
                <a:latin typeface="Garamond" pitchFamily="18" charset="0"/>
              </a:rPr>
              <a:t>th</a:t>
            </a:r>
            <a:r>
              <a:rPr lang="en-US" sz="2000" dirty="0" smtClean="0">
                <a:latin typeface="Garamond" pitchFamily="18" charset="0"/>
              </a:rPr>
              <a:t> contract, and all contracts get an equal amount of commitment from the employees then each employee commits 20% of his or her time to the new contract:</a:t>
            </a:r>
          </a:p>
          <a:p>
            <a:pPr lvl="2" eaLnBrk="1" hangingPunct="1">
              <a:lnSpc>
                <a:spcPct val="125000"/>
              </a:lnSpc>
            </a:pPr>
            <a:r>
              <a:rPr lang="en-US" sz="1600" dirty="0" smtClean="0">
                <a:latin typeface="Garamond" pitchFamily="18" charset="0"/>
              </a:rPr>
              <a:t> 0.2 x 5 employees= 1 FTE.</a:t>
            </a:r>
          </a:p>
          <a:p>
            <a:pPr lvl="1" eaLnBrk="1" hangingPunct="1"/>
            <a:endParaRPr lang="en-US" sz="24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Proposal Evaluation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8400" y="14478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latin typeface="Garamond" pitchFamily="18" charset="0"/>
              </a:rPr>
              <a:t>Summary of Evaluation Criteria: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234989"/>
              </p:ext>
            </p:extLst>
          </p:nvPr>
        </p:nvGraphicFramePr>
        <p:xfrm>
          <a:off x="457200" y="1818164"/>
          <a:ext cx="8229600" cy="3515836"/>
        </p:xfrm>
        <a:graphic>
          <a:graphicData uri="http://schemas.openxmlformats.org/drawingml/2006/table">
            <a:tbl>
              <a:tblPr/>
              <a:tblGrid>
                <a:gridCol w="4953740"/>
                <a:gridCol w="3275860"/>
              </a:tblGrid>
              <a:tr h="2627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Criteria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Points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62734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spc="-1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Adherence to Mandatory Requirements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Pass/Fail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3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Management Assessment/Quality (Business and Technical Proposal)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50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available points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887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Cost (Cost Proposal)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30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available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points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34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Buy Indiana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5 points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3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6"/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Minority Business Enterprise Subcontractor Commitment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5 ( 1 bonus point is available, see Section 3.2.6)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3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7"/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Women Business Enterprise Subcontractor Commitment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5 ( 1 bonus point is available, see Section 3.2.6)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042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8"/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Indiana </a:t>
                      </a:r>
                      <a:r>
                        <a:rPr lang="en-U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Veteran</a:t>
                      </a:r>
                      <a:r>
                        <a:rPr lang="en-US" sz="12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 Owned Small Business Subcontractor Commitment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5 (1 bonus point is available, see Section 3.2.7)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Total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100 (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103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/>
                        </a:rPr>
                        <a:t>if bonus awarded)</a:t>
                      </a:r>
                      <a:endParaRPr lang="en-US" sz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altLang="en-US" sz="2300" b="1" dirty="0">
                <a:latin typeface="Garamond" pitchFamily="18" charset="0"/>
              </a:rPr>
              <a:t>Mission/Vision </a:t>
            </a:r>
          </a:p>
          <a:p>
            <a:pPr lvl="1"/>
            <a:r>
              <a:rPr lang="en-US" altLang="en-US" sz="2300" dirty="0">
                <a:latin typeface="Garamond" pitchFamily="18" charset="0"/>
              </a:rPr>
              <a:t>Promote, monitor, and enforce the standards for certification of minority and women’s business enterprises.</a:t>
            </a:r>
          </a:p>
          <a:p>
            <a:pPr lvl="1"/>
            <a:r>
              <a:rPr lang="en-US" altLang="en-US" sz="2300" dirty="0">
                <a:latin typeface="Garamond" pitchFamily="18" charset="0"/>
              </a:rPr>
              <a:t>Provide equal opportunity to minority and women enterprises in the state’s procurement and contracting process.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n-US" sz="2300" b="1" dirty="0">
                <a:latin typeface="Garamond" pitchFamily="18" charset="0"/>
              </a:rPr>
              <a:t>Nondiscrimination and Antidiscrimination Laws</a:t>
            </a:r>
          </a:p>
          <a:p>
            <a:pPr lvl="1"/>
            <a:r>
              <a:rPr lang="en-US" sz="2300" dirty="0">
                <a:latin typeface="Garamond" pitchFamily="18" charset="0"/>
              </a:rPr>
              <a:t>Pursuant to Indiana Civil Rights Law, specifically IC §22-9-1-10, every state contract shall contain a provision requiring the contractor and subcontractors to not discriminate against any employee or applicant with respect to Protected Characteristics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57437" y="5443537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586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000" b="1" dirty="0">
                <a:latin typeface="Garamond" panose="02020404030301010803" pitchFamily="18" charset="0"/>
              </a:rPr>
              <a:t>Contact Information</a:t>
            </a:r>
          </a:p>
          <a:p>
            <a:pPr lvl="1"/>
            <a:r>
              <a:rPr lang="en-US" altLang="en-US" sz="2000" dirty="0">
                <a:latin typeface="Garamond" panose="02020404030301010803" pitchFamily="18" charset="0"/>
              </a:rPr>
              <a:t>Phone: 317-232-3061</a:t>
            </a:r>
          </a:p>
          <a:p>
            <a:pPr lvl="1"/>
            <a:r>
              <a:rPr lang="en-US" altLang="en-US" sz="2000" dirty="0">
                <a:latin typeface="Garamond" panose="02020404030301010803" pitchFamily="18" charset="0"/>
              </a:rPr>
              <a:t>E-mail</a:t>
            </a:r>
            <a:r>
              <a:rPr lang="en-US" altLang="en-US" sz="2000" b="1" dirty="0">
                <a:latin typeface="Garamond" panose="02020404030301010803" pitchFamily="18" charset="0"/>
              </a:rPr>
              <a:t>:</a:t>
            </a:r>
            <a:r>
              <a:rPr lang="en-US" altLang="en-US" sz="2000" dirty="0">
                <a:latin typeface="Garamond" panose="02020404030301010803" pitchFamily="18" charset="0"/>
              </a:rPr>
              <a:t> </a:t>
            </a:r>
            <a:r>
              <a:rPr lang="en-US" altLang="en-US" sz="2000" dirty="0">
                <a:latin typeface="Garamond" panose="02020404030301010803" pitchFamily="18" charset="0"/>
                <a:hlinkClick r:id="rId3"/>
              </a:rPr>
              <a:t>mwbecompliance@idoa.in.gov</a:t>
            </a:r>
            <a:endParaRPr lang="en-US" altLang="en-US" sz="2000" dirty="0">
              <a:latin typeface="Garamond" panose="02020404030301010803" pitchFamily="18" charset="0"/>
            </a:endParaRPr>
          </a:p>
          <a:p>
            <a:pPr lvl="1"/>
            <a:r>
              <a:rPr lang="en-US" altLang="en-US" sz="2000" dirty="0">
                <a:latin typeface="Garamond" panose="02020404030301010803" pitchFamily="18" charset="0"/>
              </a:rPr>
              <a:t>Web: </a:t>
            </a:r>
            <a:r>
              <a:rPr lang="en-US" altLang="en-US" sz="2000" dirty="0">
                <a:latin typeface="Garamond" panose="02020404030301010803" pitchFamily="18" charset="0"/>
                <a:hlinkClick r:id="rId4"/>
              </a:rPr>
              <a:t>www.in.gov/idoa/mwbe</a:t>
            </a:r>
            <a:r>
              <a:rPr lang="en-US" altLang="en-US" sz="2000" dirty="0">
                <a:latin typeface="Garamond" panose="02020404030301010803" pitchFamily="18" charset="0"/>
              </a:rPr>
              <a:t/>
            </a:r>
            <a:br>
              <a:rPr lang="en-US" altLang="en-US" sz="2000" dirty="0">
                <a:latin typeface="Garamond" panose="02020404030301010803" pitchFamily="18" charset="0"/>
              </a:rPr>
            </a:br>
            <a:endParaRPr lang="en-US" altLang="en-US" sz="20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altLang="en-US" sz="2000" b="1" dirty="0">
                <a:latin typeface="Garamond" pitchFamily="18" charset="0"/>
              </a:rPr>
              <a:t>Complete Attachment A, MWBE Form</a:t>
            </a:r>
          </a:p>
          <a:p>
            <a:pPr>
              <a:buNone/>
            </a:pPr>
            <a:r>
              <a:rPr lang="en-US" altLang="en-US" sz="2000" dirty="0">
                <a:latin typeface="Garamond" pitchFamily="18" charset="0"/>
              </a:rPr>
              <a:t>	- Include sub-contractor letter of commitment </a:t>
            </a:r>
          </a:p>
          <a:p>
            <a:pPr marL="0" indent="0">
              <a:buNone/>
            </a:pPr>
            <a:r>
              <a:rPr lang="en-US" altLang="en-US" sz="2000" b="1" dirty="0">
                <a:latin typeface="Garamond" pitchFamily="18" charset="0"/>
              </a:rPr>
              <a:t>Goals for Proposal</a:t>
            </a:r>
          </a:p>
          <a:p>
            <a:pPr>
              <a:buNone/>
            </a:pPr>
            <a:r>
              <a:rPr lang="en-US" altLang="en-US" sz="2000" dirty="0">
                <a:latin typeface="Garamond" pitchFamily="18" charset="0"/>
              </a:rPr>
              <a:t>	- 8% Minority Business Enterprise</a:t>
            </a:r>
          </a:p>
          <a:p>
            <a:pPr>
              <a:buNone/>
            </a:pPr>
            <a:r>
              <a:rPr lang="en-US" altLang="en-US" sz="2000" dirty="0">
                <a:latin typeface="Garamond" pitchFamily="18" charset="0"/>
              </a:rPr>
              <a:t>	- 8% Women’s Business Enterprise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27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sz="2400" b="1" dirty="0">
                <a:latin typeface="Garamond" pitchFamily="18" charset="0"/>
              </a:rPr>
              <a:t>Prime contractors must ensure that the proposed subcontractors meet the following criteria:</a:t>
            </a:r>
          </a:p>
          <a:p>
            <a:pPr lvl="0"/>
            <a:r>
              <a:rPr lang="en-US" sz="2400" dirty="0">
                <a:latin typeface="Garamond" pitchFamily="18" charset="0"/>
              </a:rPr>
              <a:t>Are listed in the IDOA Directory of Certified Firms, on or before the proposal due date, national diversity plans are generally not accepted. The directory can be found here: </a:t>
            </a:r>
            <a:r>
              <a:rPr lang="en-US" sz="2400" dirty="0">
                <a:latin typeface="Garamond" panose="02020404030301010803" pitchFamily="18" charset="0"/>
                <a:hlinkClick r:id="rId3"/>
              </a:rPr>
              <a:t>http://www.in.gov/idoa/mwbe/2743.htm</a:t>
            </a:r>
            <a:r>
              <a:rPr lang="en-US" sz="2400" dirty="0">
                <a:latin typeface="Garamond" panose="02020404030301010803" pitchFamily="18" charset="0"/>
              </a:rPr>
              <a:t> </a:t>
            </a:r>
          </a:p>
          <a:p>
            <a:r>
              <a:rPr lang="en-US" sz="2400" b="1" dirty="0">
                <a:latin typeface="Garamond" pitchFamily="18" charset="0"/>
              </a:rPr>
              <a:t>Serve a Valuable Scope Contribution (VSC) on the engagement, as confirmed by the State.</a:t>
            </a:r>
          </a:p>
          <a:p>
            <a:r>
              <a:rPr lang="en-US" sz="2400" dirty="0">
                <a:latin typeface="Garamond" pitchFamily="18" charset="0"/>
              </a:rPr>
              <a:t>Provide the goods or services specific to the contract and within the industry area for which it is certified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471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b="1" dirty="0" smtClean="0">
                <a:latin typeface="Garamond" panose="02020404030301010803" pitchFamily="18" charset="0"/>
              </a:rPr>
              <a:t>Minority and Women’s Business Enterprises  </a:t>
            </a:r>
            <a:endParaRPr lang="en-US" sz="3300" b="1" dirty="0">
              <a:latin typeface="Garamond" panose="02020404030301010803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Garamond" panose="02020404030301010803" pitchFamily="18" charset="0"/>
              </a:rPr>
              <a:t>Prime contractors should note the following: </a:t>
            </a:r>
          </a:p>
          <a:p>
            <a:pPr lvl="0"/>
            <a:r>
              <a:rPr lang="en-US" sz="2400" dirty="0">
                <a:latin typeface="Garamond" panose="02020404030301010803" pitchFamily="18" charset="0"/>
              </a:rPr>
              <a:t>Subcontractors’ MBE/WBE Certification Letter, provided by IDOA, must accompany the proposal to show current status of certification.</a:t>
            </a:r>
          </a:p>
          <a:p>
            <a:pPr lvl="0"/>
            <a:r>
              <a:rPr lang="en-US" sz="2400" dirty="0">
                <a:latin typeface="Garamond" panose="02020404030301010803" pitchFamily="18" charset="0"/>
              </a:rPr>
              <a:t>Each firm may only serve as one classification – MBE, WBE, or IVOSB (see section 1.22)</a:t>
            </a:r>
          </a:p>
          <a:p>
            <a:pPr lvl="0"/>
            <a:r>
              <a:rPr lang="en-US" sz="2400" dirty="0">
                <a:latin typeface="Garamond" panose="02020404030301010803" pitchFamily="18" charset="0"/>
              </a:rPr>
              <a:t>Pursuant to 25 IAC 5-6-2(b)(d), a Prime Contractor who is a MBE or WBE must meet subcontractor goals by using other listed certified firms.  Certified Prime Contractors cannot count their own workforce or companies to meet this requirement.</a:t>
            </a:r>
          </a:p>
        </p:txBody>
      </p:sp>
    </p:spTree>
    <p:extLst>
      <p:ext uri="{BB962C8B-B14F-4D97-AF65-F5344CB8AC3E}">
        <p14:creationId xmlns:p14="http://schemas.microsoft.com/office/powerpoint/2010/main" val="234581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28600"/>
            <a:ext cx="4876800" cy="59436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4" name="Picture 3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0783"/>
            <a:ext cx="51816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63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6" name="Picture 15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228600"/>
            <a:ext cx="48768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5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Agenda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General Information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Purpose of RFP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Key Dates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Proposal Preparation &amp; Evaluation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Minority and Women’s Business Enterprises (M/WBE)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Indiana Veteran Owned Small Business (IVOSB)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Question and Answer Session</a:t>
            </a:r>
          </a:p>
          <a:p>
            <a:pPr eaLnBrk="1" hangingPunct="1">
              <a:buFontTx/>
              <a:buNone/>
            </a:pPr>
            <a:endParaRPr lang="en-US" sz="28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80579" y="1219200"/>
            <a:ext cx="8077200" cy="448813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600" dirty="0">
              <a:latin typeface="Garamond" panose="02020404030301010803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533498"/>
            <a:ext cx="7897091" cy="5432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1" name="Picture 10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62000" y="1676401"/>
            <a:ext cx="7848913" cy="3581399"/>
            <a:chOff x="1142687" y="2438400"/>
            <a:chExt cx="6986286" cy="3210545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35708" y="2438400"/>
              <a:ext cx="6499444" cy="3210545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grpSp>
          <p:nvGrpSpPr>
            <p:cNvPr id="14" name="Group 13"/>
            <p:cNvGrpSpPr/>
            <p:nvPr/>
          </p:nvGrpSpPr>
          <p:grpSpPr>
            <a:xfrm>
              <a:off x="1142687" y="3314646"/>
              <a:ext cx="6986286" cy="1763842"/>
              <a:chOff x="1524000" y="2837140"/>
              <a:chExt cx="9120723" cy="2351789"/>
            </a:xfrm>
          </p:grpSpPr>
          <p:sp>
            <p:nvSpPr>
              <p:cNvPr id="15" name="Right Arrow 14"/>
              <p:cNvSpPr/>
              <p:nvPr/>
            </p:nvSpPr>
            <p:spPr>
              <a:xfrm>
                <a:off x="1524000" y="2837140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6" name="Right Arrow 15"/>
              <p:cNvSpPr/>
              <p:nvPr/>
            </p:nvSpPr>
            <p:spPr>
              <a:xfrm rot="10800000">
                <a:off x="9958923" y="4960329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7" name="Right Arrow 16"/>
              <p:cNvSpPr/>
              <p:nvPr/>
            </p:nvSpPr>
            <p:spPr>
              <a:xfrm>
                <a:off x="1547278" y="3214965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8" name="Right Arrow 17"/>
              <p:cNvSpPr/>
              <p:nvPr/>
            </p:nvSpPr>
            <p:spPr>
              <a:xfrm>
                <a:off x="1557338" y="4923762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9" name="Right Arrow 18"/>
              <p:cNvSpPr/>
              <p:nvPr/>
            </p:nvSpPr>
            <p:spPr>
              <a:xfrm>
                <a:off x="1539658" y="4545937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3042756" y="2534921"/>
            <a:ext cx="4577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Must match cell E14 on Attachment D</a:t>
            </a:r>
            <a:r>
              <a:rPr lang="en-US" sz="1400" b="1" dirty="0">
                <a:solidFill>
                  <a:srgbClr val="FF0000"/>
                </a:solidFill>
              </a:rPr>
              <a:t> Cost Proposal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90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6916" indent="-86916"/>
            <a:r>
              <a:rPr lang="en-US" sz="2600" b="1" dirty="0">
                <a:latin typeface="Garamond" panose="02020404030301010803" pitchFamily="18" charset="0"/>
              </a:rPr>
              <a:t>New Process </a:t>
            </a:r>
            <a:r>
              <a:rPr lang="en-US" sz="2600" dirty="0">
                <a:latin typeface="Garamond" panose="02020404030301010803" pitchFamily="18" charset="0"/>
              </a:rPr>
              <a:t>– Effective 2014, MWBE scoring is conducted based on 10 points plus a possible 2 bonus points scale</a:t>
            </a:r>
          </a:p>
          <a:p>
            <a:pPr marL="484680" lvl="1" indent="-86916"/>
            <a:r>
              <a:rPr lang="en-US" sz="2600" dirty="0">
                <a:latin typeface="Garamond" panose="02020404030301010803" pitchFamily="18" charset="0"/>
              </a:rPr>
              <a:t>MBE: Possible 5 points + 1 bonus point</a:t>
            </a:r>
          </a:p>
          <a:p>
            <a:pPr marL="484680" lvl="1" indent="-86916"/>
            <a:r>
              <a:rPr lang="en-US" sz="2600" dirty="0">
                <a:latin typeface="Garamond" panose="02020404030301010803" pitchFamily="18" charset="0"/>
              </a:rPr>
              <a:t>WBE: Possible 5 points + 1 bonus point</a:t>
            </a:r>
          </a:p>
          <a:p>
            <a:pPr marL="86916" indent="-86916"/>
            <a:r>
              <a:rPr lang="en-US" sz="2600" b="1" dirty="0">
                <a:latin typeface="Garamond" panose="02020404030301010803" pitchFamily="18" charset="0"/>
              </a:rPr>
              <a:t>Professional Services Scoring Methodology: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2600" dirty="0">
                <a:latin typeface="Garamond" panose="02020404030301010803" pitchFamily="18" charset="0"/>
              </a:rPr>
              <a:t>The points will be awarded on the following </a:t>
            </a:r>
            <a:r>
              <a:rPr lang="en-US" sz="2600" dirty="0" smtClean="0">
                <a:latin typeface="Garamond" panose="02020404030301010803" pitchFamily="18" charset="0"/>
              </a:rPr>
              <a:t>schedule:</a:t>
            </a:r>
          </a:p>
          <a:p>
            <a:pPr marL="173831" lvl="1" indent="0">
              <a:buNone/>
            </a:pPr>
            <a:endParaRPr lang="en-US" sz="2600" dirty="0" smtClean="0"/>
          </a:p>
          <a:p>
            <a:pPr marL="173831" lvl="1" indent="0">
              <a:buNone/>
            </a:pPr>
            <a:endParaRPr lang="en-US" sz="2600" dirty="0"/>
          </a:p>
          <a:p>
            <a:pPr marL="173831" lvl="1" indent="0">
              <a:buNone/>
            </a:pPr>
            <a:endParaRPr lang="en-US" sz="2600" dirty="0" smtClean="0">
              <a:latin typeface="Garamond" panose="02020404030301010803" pitchFamily="18" charset="0"/>
            </a:endParaRPr>
          </a:p>
          <a:p>
            <a:pPr marL="173831" lvl="1" indent="0">
              <a:buNone/>
            </a:pPr>
            <a:r>
              <a:rPr lang="en-US" sz="2600" dirty="0" smtClean="0">
                <a:latin typeface="Garamond" panose="02020404030301010803" pitchFamily="18" charset="0"/>
              </a:rPr>
              <a:t>Fractional </a:t>
            </a:r>
            <a:r>
              <a:rPr lang="en-US" sz="2600" dirty="0">
                <a:latin typeface="Garamond" panose="02020404030301010803" pitchFamily="18" charset="0"/>
              </a:rPr>
              <a:t>percentages will be rounded up or down to the nearest whole percentage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2600" dirty="0">
                <a:latin typeface="Garamond" panose="02020404030301010803" pitchFamily="18" charset="0"/>
              </a:rPr>
              <a:t>If the respondent’s commitment percentage is rounded down to 0% for MBE or WBE participation the respondent will receive 0 points. 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2600" dirty="0">
                <a:latin typeface="Garamond" panose="02020404030301010803" pitchFamily="18" charset="0"/>
              </a:rPr>
              <a:t>Submissions of 0% participation will result in a deduction of 1 point in each category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2600" dirty="0">
                <a:latin typeface="Garamond" panose="02020404030301010803" pitchFamily="18" charset="0"/>
              </a:rPr>
              <a:t>The highest submission which exceeds the goal in each category will receive 6 points (5 points plus 1 bonus point). In case of a tie both firms will receive 6 points</a:t>
            </a:r>
          </a:p>
          <a:p>
            <a:pPr marL="173831" lvl="1" indent="0">
              <a:buNone/>
            </a:pP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2" name="Picture 11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3352800"/>
            <a:ext cx="4102964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20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latin typeface="Garamond" pitchFamily="18" charset="0"/>
              </a:rPr>
              <a:t>Indiana Veteran Owned Business </a:t>
            </a:r>
            <a:r>
              <a:rPr lang="en-US" sz="3200" b="1" dirty="0">
                <a:latin typeface="Garamond" pitchFamily="18" charset="0"/>
              </a:rPr>
              <a:t>Enterprises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200" b="1" dirty="0">
                <a:latin typeface="Garamond" pitchFamily="18" charset="0"/>
              </a:rPr>
              <a:t>Contact Information</a:t>
            </a:r>
          </a:p>
          <a:p>
            <a:pPr lvl="1"/>
            <a:r>
              <a:rPr lang="en-US" altLang="en-US" sz="2200" dirty="0">
                <a:latin typeface="Garamond" panose="02020404030301010803" pitchFamily="18" charset="0"/>
              </a:rPr>
              <a:t>Phone: 317-232-3061</a:t>
            </a:r>
          </a:p>
          <a:p>
            <a:pPr lvl="1"/>
            <a:r>
              <a:rPr lang="en-US" altLang="en-US" sz="2200" dirty="0">
                <a:latin typeface="Garamond" panose="02020404030301010803" pitchFamily="18" charset="0"/>
              </a:rPr>
              <a:t>E-mail</a:t>
            </a:r>
            <a:r>
              <a:rPr lang="en-US" altLang="en-US" sz="2200" b="1" dirty="0">
                <a:latin typeface="Garamond" panose="02020404030301010803" pitchFamily="18" charset="0"/>
              </a:rPr>
              <a:t>:</a:t>
            </a:r>
            <a:r>
              <a:rPr lang="en-US" altLang="en-US" sz="2200" dirty="0">
                <a:latin typeface="Garamond" panose="02020404030301010803" pitchFamily="18" charset="0"/>
              </a:rPr>
              <a:t> </a:t>
            </a:r>
            <a:r>
              <a:rPr lang="en-US" altLang="en-US" sz="2200" dirty="0">
                <a:latin typeface="Garamond" panose="02020404030301010803" pitchFamily="18" charset="0"/>
                <a:hlinkClick r:id="rId3"/>
              </a:rPr>
              <a:t>Indianaveteranspreference@idoa.in.gov</a:t>
            </a:r>
            <a:endParaRPr lang="en-US" altLang="en-US" sz="2200" dirty="0">
              <a:latin typeface="Garamond" panose="02020404030301010803" pitchFamily="18" charset="0"/>
            </a:endParaRPr>
          </a:p>
          <a:p>
            <a:pPr lvl="1"/>
            <a:r>
              <a:rPr lang="en-US" altLang="en-US" sz="2200" dirty="0">
                <a:latin typeface="Garamond" panose="02020404030301010803" pitchFamily="18" charset="0"/>
              </a:rPr>
              <a:t>Web: </a:t>
            </a:r>
            <a:r>
              <a:rPr lang="en-US" altLang="en-US" sz="2200" dirty="0">
                <a:latin typeface="Garamond" panose="02020404030301010803" pitchFamily="18" charset="0"/>
                <a:hlinkClick r:id="rId4"/>
              </a:rPr>
              <a:t>www.in.gov/idoa/2862.htm </a:t>
            </a:r>
            <a:r>
              <a:rPr lang="en-US" altLang="en-US" sz="2200" dirty="0">
                <a:latin typeface="Garamond" panose="02020404030301010803" pitchFamily="18" charset="0"/>
              </a:rPr>
              <a:t/>
            </a:r>
            <a:br>
              <a:rPr lang="en-US" altLang="en-US" sz="2200" dirty="0">
                <a:latin typeface="Garamond" panose="02020404030301010803" pitchFamily="18" charset="0"/>
              </a:rPr>
            </a:br>
            <a:endParaRPr lang="en-US" altLang="en-US" sz="22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sz="2200" b="1" dirty="0">
                <a:latin typeface="Garamond" pitchFamily="18" charset="0"/>
              </a:rPr>
              <a:t>Complete Attachment A1, IVOSB Form</a:t>
            </a:r>
          </a:p>
          <a:p>
            <a:pPr lvl="1"/>
            <a:r>
              <a:rPr lang="en-US" sz="2200" dirty="0">
                <a:latin typeface="Garamond" panose="02020404030301010803" pitchFamily="18" charset="0"/>
              </a:rPr>
              <a:t>Include sub-contractor letters of commitment</a:t>
            </a:r>
          </a:p>
          <a:p>
            <a:pPr marL="457200" lvl="1" indent="0">
              <a:buNone/>
            </a:pPr>
            <a:r>
              <a:rPr lang="en-US" sz="2200" dirty="0">
                <a:latin typeface="Garamond" panose="02020404030301010803" pitchFamily="18" charset="0"/>
              </a:rPr>
              <a:t> </a:t>
            </a:r>
          </a:p>
          <a:p>
            <a:pPr marL="0" indent="0">
              <a:buNone/>
            </a:pPr>
            <a:r>
              <a:rPr lang="en-US" sz="2200" b="1" dirty="0">
                <a:latin typeface="Garamond" pitchFamily="18" charset="0"/>
              </a:rPr>
              <a:t>Goals for Proposal</a:t>
            </a:r>
          </a:p>
          <a:p>
            <a:pPr lvl="1"/>
            <a:r>
              <a:rPr lang="en-US" sz="2200" dirty="0">
                <a:latin typeface="Garamond" panose="02020404030301010803" pitchFamily="18" charset="0"/>
              </a:rPr>
              <a:t>3% Veteran Business Enterprise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21" name="Picture 20" descr="IDOA-logobluecenter.gif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Box 21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78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Garamond" pitchFamily="18" charset="0"/>
              </a:rPr>
              <a:t>Indiana Veteran Owned Small Business</a:t>
            </a:r>
            <a:endParaRPr lang="en-US" sz="4000" b="1" dirty="0" smtClean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Garamond" panose="02020404030301010803" pitchFamily="18" charset="0"/>
              </a:rPr>
              <a:t>Prime contractors should note the following: </a:t>
            </a:r>
          </a:p>
          <a:p>
            <a:r>
              <a:rPr lang="en-US" sz="2600" dirty="0">
                <a:latin typeface="Garamond" panose="02020404030301010803" pitchFamily="18" charset="0"/>
              </a:rPr>
              <a:t>Pursuant to 25 IAC 9-4-1(c), a Prime Contractor who is an IVOSB can use their own workforce to count toward the goal.</a:t>
            </a:r>
          </a:p>
          <a:p>
            <a:pPr lvl="0"/>
            <a:r>
              <a:rPr lang="en-US" sz="2600" dirty="0">
                <a:latin typeface="Garamond" panose="02020404030301010803" pitchFamily="18" charset="0"/>
              </a:rPr>
              <a:t>Prime contractor and/or subcontractors’ Certification Letter(s), provided by IDOA or VA OSDBU, must accompany the proposal to show current status of certification.</a:t>
            </a:r>
          </a:p>
          <a:p>
            <a:pPr lvl="0"/>
            <a:r>
              <a:rPr lang="en-US" sz="2600" dirty="0">
                <a:latin typeface="Garamond" panose="02020404030301010803" pitchFamily="18" charset="0"/>
              </a:rPr>
              <a:t>Each firm may only serve as one classification – MBE, WBE, or IVOSB (see section 1.22).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443537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7977" y="6172201"/>
            <a:ext cx="4877223" cy="39627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Garamond" pitchFamily="18" charset="0"/>
              </a:rPr>
              <a:t>Indiana Veteran Owned Small Business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05446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sz="2800" b="1" dirty="0">
                <a:latin typeface="Garamond" pitchFamily="18" charset="0"/>
              </a:rPr>
              <a:t>Prime contractors must ensure that the proposed subcontractors meet the following criteria:</a:t>
            </a:r>
          </a:p>
          <a:p>
            <a:r>
              <a:rPr lang="en-US" sz="2800" dirty="0">
                <a:latin typeface="Garamond" pitchFamily="18" charset="0"/>
              </a:rPr>
              <a:t>Must be listed on Federal Center for Veterans Business Enterprise (</a:t>
            </a:r>
            <a:r>
              <a:rPr lang="en-US" sz="2800" u="sng" dirty="0">
                <a:latin typeface="Garamond" panose="02020404030301010803" pitchFamily="18" charset="0"/>
                <a:hlinkClick r:id="rId4" tooltip="VA OSDBU"/>
              </a:rPr>
              <a:t>VA OSDBU</a:t>
            </a:r>
            <a:r>
              <a:rPr lang="en-US" sz="2800" dirty="0">
                <a:latin typeface="Garamond" pitchFamily="18" charset="0"/>
              </a:rPr>
              <a:t>) registry or listed on the IDOA Directory of Certified Firms, </a:t>
            </a:r>
            <a:r>
              <a:rPr lang="en-US" sz="2800" b="1" dirty="0">
                <a:latin typeface="Garamond" pitchFamily="18" charset="0"/>
              </a:rPr>
              <a:t>on or before </a:t>
            </a:r>
            <a:r>
              <a:rPr lang="en-US" sz="2800" dirty="0">
                <a:latin typeface="Garamond" pitchFamily="18" charset="0"/>
              </a:rPr>
              <a:t>the proposal due date. </a:t>
            </a:r>
          </a:p>
          <a:p>
            <a:r>
              <a:rPr lang="en-US" sz="2800" b="1" dirty="0">
                <a:latin typeface="Garamond" pitchFamily="18" charset="0"/>
              </a:rPr>
              <a:t>Serve a Valuable Scope Contribution (VSC) on the engagement, as confirmed by the State.</a:t>
            </a:r>
          </a:p>
          <a:p>
            <a:r>
              <a:rPr lang="en-US" sz="2800" dirty="0">
                <a:latin typeface="Garamond" pitchFamily="18" charset="0"/>
              </a:rPr>
              <a:t>Provide the goods or services specific to the contract and within the industry area for which it is certified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E3EA7562-9F3B-4D3D-9974-003C64580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375" y="228600"/>
            <a:ext cx="4667250" cy="5857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28601"/>
            <a:ext cx="5562599" cy="58340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Garamond" panose="02020404030301010803" pitchFamily="18" charset="0"/>
              </a:rPr>
              <a:t>Indiana Veteran Owned Small Business</a:t>
            </a:r>
            <a:endParaRPr lang="en-US" sz="3600" dirty="0">
              <a:latin typeface="Garamond" panose="02020404030301010803" pitchFamily="18" charset="0"/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981200"/>
            <a:ext cx="7340138" cy="27556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IDOA-logobluecente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n-lt"/>
                <a:cs typeface="+mn-cs"/>
              </a:rPr>
              <a:t>Indiana Department of Administration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52400" y="1905000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152400" y="2590800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52400" y="3581400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52400" y="3962400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ight Arrow 10"/>
          <p:cNvSpPr/>
          <p:nvPr/>
        </p:nvSpPr>
        <p:spPr>
          <a:xfrm rot="10800000">
            <a:off x="8305800" y="3810000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1905000"/>
            <a:ext cx="58161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Must match cell E14 on Attachment D Cost Proposal 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Garamond" pitchFamily="18" charset="0"/>
              </a:rPr>
              <a:t>Indiana Veteran Owned Small Business</a:t>
            </a:r>
            <a:endParaRPr lang="en-US" sz="4000" dirty="0" smtClean="0">
              <a:latin typeface="Garamond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1359658"/>
            <a:ext cx="9144000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888" indent="-115888"/>
            <a:r>
              <a:rPr lang="en-US" b="1" dirty="0" smtClean="0">
                <a:latin typeface="Garamond" pitchFamily="18" charset="0"/>
              </a:rPr>
              <a:t>New Process</a:t>
            </a:r>
            <a:r>
              <a:rPr lang="en-US" dirty="0" smtClean="0">
                <a:latin typeface="Garamond" pitchFamily="18" charset="0"/>
              </a:rPr>
              <a:t> – IVOSB scoring is conducted based on 5 points plus a possible 1 bonus point scale</a:t>
            </a:r>
          </a:p>
          <a:p>
            <a:pPr marL="346075" lvl="1" indent="-111125">
              <a:buFont typeface="Arial" pitchFamily="34" charset="0"/>
              <a:buChar char="-"/>
            </a:pPr>
            <a:r>
              <a:rPr lang="en-US" dirty="0" smtClean="0">
                <a:latin typeface="Garamond" pitchFamily="18" charset="0"/>
              </a:rPr>
              <a:t>IVOSB: Possible 5 points + 1 bonus point</a:t>
            </a:r>
          </a:p>
          <a:p>
            <a:pPr marL="346075" lvl="1" indent="-111125"/>
            <a:endParaRPr lang="en-US" b="1" dirty="0" smtClean="0">
              <a:latin typeface="Garamond" pitchFamily="18" charset="0"/>
            </a:endParaRPr>
          </a:p>
          <a:p>
            <a:pPr marL="115888" indent="-115888">
              <a:spcBef>
                <a:spcPct val="20000"/>
              </a:spcBef>
              <a:buFont typeface="Arial" pitchFamily="34" charset="0"/>
              <a:buChar char="•"/>
            </a:pPr>
            <a:r>
              <a:rPr lang="en-US" b="1" dirty="0" smtClean="0">
                <a:latin typeface="Garamond" pitchFamily="18" charset="0"/>
              </a:rPr>
              <a:t>Professional Services Scoring Methodology: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dirty="0" smtClean="0">
                <a:latin typeface="Garamond" pitchFamily="18" charset="0"/>
              </a:rPr>
              <a:t>The points will be awarded on the following schedule:</a:t>
            </a:r>
            <a:br>
              <a:rPr lang="en-US" dirty="0" smtClean="0">
                <a:latin typeface="Garamond" pitchFamily="18" charset="0"/>
              </a:rPr>
            </a:br>
            <a:endParaRPr lang="en-US" dirty="0" smtClean="0">
              <a:latin typeface="Garamond" pitchFamily="18" charset="0"/>
            </a:endParaRPr>
          </a:p>
          <a:p>
            <a:pPr marL="346075" lvl="1" indent="-114300">
              <a:spcBef>
                <a:spcPct val="20000"/>
              </a:spcBef>
            </a:pPr>
            <a:endParaRPr lang="en-US" dirty="0" smtClean="0">
              <a:latin typeface="Garamond" pitchFamily="18" charset="0"/>
            </a:endParaRP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dirty="0" smtClean="0">
                <a:latin typeface="Garamond" pitchFamily="18" charset="0"/>
              </a:rPr>
              <a:t>Fractional points will be awarded based upon a graduated scale between whole points. (e.g. a 0.3% commitment will receive .5 points and a 1.5% commitment will receive 2.5 points)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dirty="0" smtClean="0">
                <a:latin typeface="Garamond" pitchFamily="18" charset="0"/>
              </a:rPr>
              <a:t>Submissions of 0% participation will result in a deduction of 1 point in each category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dirty="0" smtClean="0">
                <a:latin typeface="Garamond" pitchFamily="18" charset="0"/>
              </a:rPr>
              <a:t>The highest submission which exceeds the goal in each category will receive 5 points (5 points plus 1 bonus point). In case of a tie both firms will receive 6 points.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631948"/>
              </p:ext>
            </p:extLst>
          </p:nvPr>
        </p:nvGraphicFramePr>
        <p:xfrm>
          <a:off x="731520" y="2895600"/>
          <a:ext cx="384048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48640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0.6%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1.2%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1.8%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2.4%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3%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Pts.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aramond" pitchFamily="18" charset="0"/>
              </a:rPr>
              <a:t>IDOA Subcontractor Scoring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Garamond" pitchFamily="18" charset="0"/>
              </a:rPr>
              <a:t>RFP MBE/WBE/IVOSB Scoring </a:t>
            </a:r>
            <a:r>
              <a:rPr lang="en-US" b="1" dirty="0" smtClean="0">
                <a:latin typeface="Garamond" pitchFamily="18" charset="0"/>
              </a:rPr>
              <a:t>Example</a:t>
            </a:r>
          </a:p>
          <a:p>
            <a:pPr marL="0" indent="0">
              <a:buNone/>
            </a:pPr>
            <a:endParaRPr lang="en-US" b="1" dirty="0" smtClean="0">
              <a:latin typeface="Garamond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05" y="2255418"/>
            <a:ext cx="8272989" cy="2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42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General Information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2296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Sign-In Sheet for Attendees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Sign-In Sheet and PowerPoint presentation will be posted on IDOA’s Solicitation Website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Hold questions until the end of the presentation</a:t>
            </a:r>
          </a:p>
          <a:p>
            <a:pPr lvl="1"/>
            <a:r>
              <a:rPr lang="en-US" sz="2000" i="1" dirty="0" smtClean="0">
                <a:latin typeface="Garamond" pitchFamily="18" charset="0"/>
              </a:rPr>
              <a:t>Any verbal response given during this meeting is </a:t>
            </a:r>
            <a:r>
              <a:rPr lang="en-US" sz="2000" b="1" i="1" u="sng" dirty="0" smtClean="0">
                <a:latin typeface="Garamond" pitchFamily="18" charset="0"/>
              </a:rPr>
              <a:t>not</a:t>
            </a:r>
            <a:r>
              <a:rPr lang="en-US" sz="2000" i="1" dirty="0" smtClean="0">
                <a:latin typeface="Garamond" pitchFamily="18" charset="0"/>
              </a:rPr>
              <a:t> considered binding; respondents are encouraged to submit any question formally in writing if it affects the proposal that will be submitted to the state.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aramond" panose="02020404030301010803" pitchFamily="18" charset="0"/>
              </a:rPr>
              <a:t>Subcontractor Compliance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700" b="1" dirty="0">
                <a:latin typeface="Garamond" panose="02020404030301010803" pitchFamily="18" charset="0"/>
              </a:rPr>
              <a:t>Pay Audit System</a:t>
            </a:r>
          </a:p>
          <a:p>
            <a:r>
              <a:rPr lang="en-US" sz="1700" dirty="0">
                <a:latin typeface="Garamond" panose="02020404030301010803" pitchFamily="18" charset="0"/>
              </a:rPr>
              <a:t>Tool utilized to monitor the state’s diversity spend for subcontractors</a:t>
            </a:r>
          </a:p>
          <a:p>
            <a:r>
              <a:rPr lang="en-US" sz="1700" dirty="0">
                <a:latin typeface="Garamond" panose="02020404030301010803" pitchFamily="18" charset="0"/>
              </a:rPr>
              <a:t>Selected primes and subcontractors are required to report payments submitted or received through this web-based tool</a:t>
            </a:r>
          </a:p>
          <a:p>
            <a:r>
              <a:rPr lang="en-US" sz="1700" dirty="0">
                <a:latin typeface="Garamond" panose="02020404030301010803" pitchFamily="18" charset="0"/>
              </a:rPr>
              <a:t>Based on contract terms payments should be reported monthly or quarterly</a:t>
            </a:r>
          </a:p>
          <a:p>
            <a:r>
              <a:rPr lang="en-US" sz="1650" b="1" dirty="0">
                <a:latin typeface="Garamond" panose="02020404030301010803" pitchFamily="18" charset="0"/>
              </a:rPr>
              <a:t>Questions? </a:t>
            </a:r>
            <a:r>
              <a:rPr lang="en-US" sz="1650" dirty="0">
                <a:latin typeface="Garamond" panose="02020404030301010803" pitchFamily="18" charset="0"/>
              </a:rPr>
              <a:t>Contact Division of Supplier Diversity</a:t>
            </a:r>
          </a:p>
          <a:p>
            <a:pPr lvl="1"/>
            <a:r>
              <a:rPr lang="en-US" sz="1250" dirty="0">
                <a:latin typeface="Garamond" panose="02020404030301010803" pitchFamily="18" charset="0"/>
                <a:hlinkClick r:id="rId2"/>
              </a:rPr>
              <a:t>mwbecompliance@idoa.in.gov</a:t>
            </a:r>
            <a:r>
              <a:rPr lang="en-US" sz="1250" dirty="0">
                <a:latin typeface="Garamond" panose="02020404030301010803" pitchFamily="18" charset="0"/>
              </a:rPr>
              <a:t> </a:t>
            </a:r>
          </a:p>
          <a:p>
            <a:pPr lvl="1"/>
            <a:r>
              <a:rPr lang="en-US" sz="1250" dirty="0">
                <a:latin typeface="Garamond" panose="02020404030301010803" pitchFamily="18" charset="0"/>
                <a:hlinkClick r:id="rId3"/>
              </a:rPr>
              <a:t>www.in.gov/idoa/mwbe/payaudit.htm</a:t>
            </a:r>
            <a:r>
              <a:rPr lang="en-US" sz="1250" dirty="0">
                <a:latin typeface="Garamond" panose="02020404030301010803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800" dirty="0" smtClean="0"/>
              <a:t>~</a:t>
            </a:r>
            <a:endParaRPr lang="en-US" sz="800" dirty="0"/>
          </a:p>
        </p:txBody>
      </p:sp>
      <p:grpSp>
        <p:nvGrpSpPr>
          <p:cNvPr id="7" name="Group 6"/>
          <p:cNvGrpSpPr/>
          <p:nvPr/>
        </p:nvGrpSpPr>
        <p:grpSpPr>
          <a:xfrm>
            <a:off x="4648200" y="1615440"/>
            <a:ext cx="3935969" cy="3161583"/>
            <a:chOff x="968121" y="965163"/>
            <a:chExt cx="6569665" cy="4687710"/>
          </a:xfrm>
        </p:grpSpPr>
        <p:pic>
          <p:nvPicPr>
            <p:cNvPr id="8" name="Picture 9" descr="C:\Users\Fable\AppData\Local\Microsoft\Windows\Temporary Internet Files\Content.IE5\X5T015VL\MC900431505[1]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66895" y="2068628"/>
              <a:ext cx="1031240" cy="1031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36"/>
            <p:cNvSpPr txBox="1">
              <a:spLocks noChangeArrowheads="1"/>
            </p:cNvSpPr>
            <p:nvPr/>
          </p:nvSpPr>
          <p:spPr bwMode="auto">
            <a:xfrm>
              <a:off x="6337636" y="3230032"/>
              <a:ext cx="1200150" cy="958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>
                  <a:solidFill>
                    <a:prstClr val="black"/>
                  </a:solidFill>
                </a:rPr>
                <a:t>Pay Audit System</a:t>
              </a:r>
            </a:p>
          </p:txBody>
        </p:sp>
        <p:pic>
          <p:nvPicPr>
            <p:cNvPr id="10" name="Picture 2" descr="C:\Users\Fable\AppData\Local\Microsoft\Windows\Temporary Internet Files\Content.IE5\8ORMKK27\MC900433941[1]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3634" y="965163"/>
              <a:ext cx="1432667" cy="1432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40"/>
            <p:cNvSpPr txBox="1">
              <a:spLocks noChangeArrowheads="1"/>
            </p:cNvSpPr>
            <p:nvPr/>
          </p:nvSpPr>
          <p:spPr bwMode="auto">
            <a:xfrm>
              <a:off x="1822743" y="2332230"/>
              <a:ext cx="1198562" cy="41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>
                  <a:solidFill>
                    <a:prstClr val="black"/>
                  </a:solidFill>
                </a:rPr>
                <a:t>Prime</a:t>
              </a:r>
            </a:p>
          </p:txBody>
        </p:sp>
        <p:sp>
          <p:nvSpPr>
            <p:cNvPr id="12" name="TextBox 43"/>
            <p:cNvSpPr txBox="1">
              <a:spLocks noChangeArrowheads="1"/>
            </p:cNvSpPr>
            <p:nvPr/>
          </p:nvSpPr>
          <p:spPr bwMode="auto">
            <a:xfrm>
              <a:off x="1323281" y="5242164"/>
              <a:ext cx="2204158" cy="41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>
                  <a:solidFill>
                    <a:prstClr val="black"/>
                  </a:solidFill>
                </a:rPr>
                <a:t>Subcontractor</a:t>
              </a:r>
            </a:p>
          </p:txBody>
        </p:sp>
        <p:pic>
          <p:nvPicPr>
            <p:cNvPr id="13" name="Picture 33" descr="C:\Users\Fable\AppData\Local\Microsoft\Windows\Temporary Internet Files\Content.IE5\X5T015VL\MC900433942[1]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1631" y="3624756"/>
              <a:ext cx="1426369" cy="1426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Box 60"/>
            <p:cNvSpPr txBox="1">
              <a:spLocks noChangeArrowheads="1"/>
            </p:cNvSpPr>
            <p:nvPr/>
          </p:nvSpPr>
          <p:spPr bwMode="auto">
            <a:xfrm rot="320525">
              <a:off x="3290798" y="2333304"/>
              <a:ext cx="3099636" cy="61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50" i="1" dirty="0">
                  <a:solidFill>
                    <a:prstClr val="black"/>
                  </a:solidFill>
                </a:rPr>
                <a:t>Submit subcontractor </a:t>
              </a:r>
              <a:r>
                <a:rPr lang="en-US" altLang="en-US" sz="1050" b="1" i="1" dirty="0">
                  <a:solidFill>
                    <a:srgbClr val="FF0000"/>
                  </a:solidFill>
                </a:rPr>
                <a:t>actual paid</a:t>
              </a:r>
              <a:r>
                <a:rPr lang="en-US" altLang="en-US" sz="1050" i="1" dirty="0">
                  <a:solidFill>
                    <a:prstClr val="black"/>
                  </a:solidFill>
                </a:rPr>
                <a:t> invoice amounts</a:t>
              </a:r>
              <a:endParaRPr lang="en-US" altLang="en-US" sz="1050" i="1" baseline="30000" dirty="0">
                <a:solidFill>
                  <a:prstClr val="black"/>
                </a:solidFill>
              </a:endParaRPr>
            </a:p>
          </p:txBody>
        </p:sp>
        <p:sp>
          <p:nvSpPr>
            <p:cNvPr id="15" name="TextBox 69"/>
            <p:cNvSpPr txBox="1">
              <a:spLocks noChangeArrowheads="1"/>
            </p:cNvSpPr>
            <p:nvPr/>
          </p:nvSpPr>
          <p:spPr bwMode="auto">
            <a:xfrm rot="21005088">
              <a:off x="3589051" y="3708757"/>
              <a:ext cx="3132137" cy="61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50" i="1" dirty="0">
                  <a:solidFill>
                    <a:prstClr val="black"/>
                  </a:solidFill>
                </a:rPr>
                <a:t>Submit actual payments </a:t>
              </a:r>
              <a:r>
                <a:rPr lang="en-US" altLang="en-US" sz="1050" b="1" i="1" dirty="0">
                  <a:solidFill>
                    <a:srgbClr val="FF0000"/>
                  </a:solidFill>
                </a:rPr>
                <a:t>received</a:t>
              </a:r>
              <a:endParaRPr lang="en-US" altLang="en-US" sz="1050" b="1" i="1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62"/>
            <p:cNvSpPr txBox="1">
              <a:spLocks noChangeArrowheads="1"/>
            </p:cNvSpPr>
            <p:nvPr/>
          </p:nvSpPr>
          <p:spPr bwMode="auto">
            <a:xfrm>
              <a:off x="968121" y="2904490"/>
              <a:ext cx="1231027" cy="359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975" b="1" dirty="0">
                  <a:solidFill>
                    <a:prstClr val="black"/>
                  </a:solidFill>
                </a:rPr>
                <a:t>Payment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3954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Forms / Documents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Transmittal Letter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1700" dirty="0" smtClean="0"/>
              <a:t>Clearly identify a point of contact </a:t>
            </a:r>
            <a:r>
              <a:rPr lang="en-US" sz="1700" dirty="0"/>
              <a:t>	</a:t>
            </a: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	Include any exceptions to Attachment B </a:t>
            </a:r>
            <a:r>
              <a:rPr lang="en-US" sz="1700" dirty="0"/>
              <a:t>s</a:t>
            </a:r>
            <a:r>
              <a:rPr lang="en-US" sz="1700" dirty="0" smtClean="0"/>
              <a:t>ample </a:t>
            </a:r>
            <a:r>
              <a:rPr lang="en-US" sz="1600" dirty="0" smtClean="0"/>
              <a:t>contract </a:t>
            </a:r>
          </a:p>
          <a:p>
            <a:r>
              <a:rPr lang="en-US" sz="2800" dirty="0" smtClean="0"/>
              <a:t>Attachment A M/WBE Participation Plan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1700" dirty="0" smtClean="0"/>
              <a:t>M/WBE Certification Letter from IDOA </a:t>
            </a:r>
          </a:p>
          <a:p>
            <a:pPr marL="0" indent="0">
              <a:buNone/>
            </a:pPr>
            <a:r>
              <a:rPr lang="en-US" sz="1700" dirty="0" smtClean="0"/>
              <a:t>	Signed Commitment Letter from M/WBE </a:t>
            </a:r>
          </a:p>
          <a:p>
            <a:r>
              <a:rPr lang="en-US" sz="2800" dirty="0" smtClean="0"/>
              <a:t>Attachment A1 Indiana Veterans’ Participation Plan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1700" dirty="0" smtClean="0"/>
              <a:t>Certification Letter provided by IDOA or VA OSDBU</a:t>
            </a:r>
            <a:endParaRPr lang="en-US" sz="1700" dirty="0"/>
          </a:p>
          <a:p>
            <a:pPr marL="0" indent="0">
              <a:buNone/>
            </a:pPr>
            <a:r>
              <a:rPr lang="en-US" sz="1700" dirty="0"/>
              <a:t>	Signed Commitment Letter from </a:t>
            </a:r>
            <a:r>
              <a:rPr lang="en-US" sz="1700" dirty="0" smtClean="0"/>
              <a:t>IVOSB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909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Forms / Documents </a:t>
            </a:r>
            <a:r>
              <a:rPr lang="en-US" sz="1400" dirty="0" smtClean="0"/>
              <a:t>(</a:t>
            </a:r>
            <a:r>
              <a:rPr lang="en-US" sz="1400" dirty="0" err="1" smtClean="0"/>
              <a:t>cont</a:t>
            </a:r>
            <a:r>
              <a:rPr lang="en-US" sz="1400" dirty="0" smtClean="0"/>
              <a:t>’)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Attachment C  Indiana Economic Impact </a:t>
            </a:r>
          </a:p>
          <a:p>
            <a:r>
              <a:rPr lang="en-US" dirty="0"/>
              <a:t>Attachment D Fee Proposal </a:t>
            </a:r>
          </a:p>
          <a:p>
            <a:r>
              <a:rPr lang="en-US" dirty="0"/>
              <a:t>Attachment E  Business Proposal </a:t>
            </a:r>
          </a:p>
          <a:p>
            <a:r>
              <a:rPr lang="en-US" dirty="0"/>
              <a:t>Attachment F Technical Proposal </a:t>
            </a:r>
            <a:endParaRPr lang="en-US" dirty="0" smtClean="0"/>
          </a:p>
          <a:p>
            <a:r>
              <a:rPr lang="en-US" dirty="0" smtClean="0"/>
              <a:t>Attachment K Reference Check Form (3)</a:t>
            </a:r>
            <a:endParaRPr lang="en-US" dirty="0"/>
          </a:p>
          <a:p>
            <a:r>
              <a:rPr lang="en-US" dirty="0"/>
              <a:t>Buy Indiana email confirmation (if applicable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Failure to submit any of the required forms/documents puts your proposal at risk of not being evaluated and/or loss of points. 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3033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>
                <a:latin typeface="Garamond" pitchFamily="18" charset="0"/>
              </a:rPr>
              <a:t>Additional Information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4495799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IDOA PROCUREMENT LINKS AND NUMBERS</a:t>
            </a:r>
            <a:endParaRPr lang="en-US" sz="1600" b="1" dirty="0" smtClean="0">
              <a:latin typeface="Garamond" pitchFamily="18" charset="0"/>
              <a:hlinkClick r:id="rId3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  <a:hlinkClick r:id="rId3"/>
              </a:rPr>
              <a:t>http://www.in.gov/idoa/2354.htm</a:t>
            </a:r>
            <a:endParaRPr lang="en-US" sz="1600" b="1" dirty="0" smtClean="0">
              <a:latin typeface="Garamond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1-877-77BUYIN (8946) For Vendor Registration Questions</a:t>
            </a:r>
            <a:endParaRPr lang="en-US" sz="1600" b="1" dirty="0" smtClean="0">
              <a:latin typeface="Garamond" pitchFamily="18" charset="0"/>
              <a:hlinkClick r:id="rId4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  <a:hlinkClick r:id="rId4"/>
              </a:rPr>
              <a:t>http://www.in.gov/idoa/2464.htm</a:t>
            </a:r>
            <a:endParaRPr lang="en-US" sz="1600" b="1" dirty="0" smtClean="0">
              <a:latin typeface="Garamond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For Inquiries Regarding Substantial Indiana Economic Impact</a:t>
            </a:r>
          </a:p>
          <a:p>
            <a:pPr eaLnBrk="1" hangingPunct="1">
              <a:lnSpc>
                <a:spcPct val="80000"/>
              </a:lnSpc>
              <a:buFontTx/>
              <a:buAutoNum type="alphaUcPeriod"/>
            </a:pPr>
            <a:r>
              <a:rPr lang="en-US" sz="1600" b="1" dirty="0" smtClean="0">
                <a:latin typeface="Garamond" pitchFamily="18" charset="0"/>
                <a:hlinkClick r:id="rId5"/>
              </a:rPr>
              <a:t>http://www.in.gov/idoa/2467.htm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Link to the developing “one stop shop” for vendor registry with IDOA and Secretary of State.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B.	Secretary of State of Indiana: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Can be reached at (317) 232-6576 for registration assistance.  </a:t>
            </a:r>
            <a:r>
              <a:rPr lang="en-US" sz="1600" b="1" dirty="0" smtClean="0">
                <a:latin typeface="Garamond" pitchFamily="18" charset="0"/>
                <a:hlinkClick r:id="rId6"/>
              </a:rPr>
              <a:t>www.in.gov/sos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C.	See Vendor Handbook: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Online version available at </a:t>
            </a:r>
            <a:r>
              <a:rPr lang="en-US" sz="1600" b="1" dirty="0" smtClean="0">
                <a:latin typeface="Garamond" pitchFamily="18" charset="0"/>
                <a:hlinkClick r:id="rId7"/>
              </a:rPr>
              <a:t>http://www.in.gov/idoa/files/vendor_handbook.doc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AutoNum type="alphaUcPeriod" startAt="4"/>
            </a:pPr>
            <a:r>
              <a:rPr lang="en-US" sz="1600" b="1" dirty="0" smtClean="0">
                <a:latin typeface="Garamond" pitchFamily="18" charset="0"/>
              </a:rPr>
              <a:t>Minority and Women Owned Business Enterprises: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</a:t>
            </a:r>
            <a:r>
              <a:rPr lang="en-US" sz="1600" b="1" dirty="0" smtClean="0">
                <a:latin typeface="Garamond" pitchFamily="18" charset="0"/>
                <a:hlinkClick r:id="rId8"/>
              </a:rPr>
              <a:t>http://www.in.gov/idoa/files/Certification_List(48).xls</a:t>
            </a:r>
            <a:r>
              <a:rPr lang="en-US" sz="1600" b="1" dirty="0" smtClean="0">
                <a:latin typeface="Garamond" pitchFamily="18" charset="0"/>
              </a:rPr>
              <a:t> for table of IDOA certified MBEs and WBEs.  For more WBE’s information </a:t>
            </a:r>
            <a:r>
              <a:rPr lang="en-US" sz="1600" b="1" dirty="0" smtClean="0">
                <a:latin typeface="Garamond" pitchFamily="18" charset="0"/>
                <a:hlinkClick r:id="rId9"/>
              </a:rPr>
              <a:t>http://www.in.gov/idoa/2352.htm</a:t>
            </a:r>
            <a:r>
              <a:rPr lang="en-US" sz="1600" b="1" dirty="0" smtClean="0">
                <a:latin typeface="Garamond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AutoNum type="alphaUcPeriod" startAt="5"/>
            </a:pPr>
            <a:r>
              <a:rPr lang="en-US" sz="1600" b="1" dirty="0" smtClean="0">
                <a:latin typeface="Garamond" pitchFamily="18" charset="0"/>
              </a:rPr>
              <a:t>Veteran Owned Small Business Program: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 smtClean="0">
                <a:latin typeface="Garamond" pitchFamily="18" charset="0"/>
              </a:rPr>
              <a:t>	</a:t>
            </a:r>
            <a:r>
              <a:rPr lang="en-US" sz="1600" b="1" dirty="0" smtClean="0">
                <a:latin typeface="Garamond" pitchFamily="18" charset="0"/>
                <a:hlinkClick r:id="rId10"/>
              </a:rPr>
              <a:t>https://www.vip.vetbiz.gov/</a:t>
            </a:r>
            <a:r>
              <a:rPr lang="en-US" sz="1600" b="1" dirty="0" smtClean="0">
                <a:latin typeface="Garamond" pitchFamily="18" charset="0"/>
              </a:rPr>
              <a:t> for a search of certified IVOSB’s. For more IVOSB’s information </a:t>
            </a:r>
            <a:r>
              <a:rPr lang="en-US" sz="1600" b="1" dirty="0" smtClean="0">
                <a:latin typeface="Garamond" pitchFamily="18" charset="0"/>
                <a:hlinkClick r:id="rId11"/>
              </a:rPr>
              <a:t>http://www.in.gov/idoa/2862.htm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F.	RFP posting and updates: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Go to </a:t>
            </a:r>
            <a:r>
              <a:rPr lang="en-US" sz="1600" b="1" dirty="0" smtClean="0">
                <a:latin typeface="Garamond" pitchFamily="18" charset="0"/>
                <a:hlinkClick r:id="rId12"/>
              </a:rPr>
              <a:t>http://www.in.gov/idoa/2354.htm</a:t>
            </a:r>
            <a:r>
              <a:rPr lang="en-US" sz="1600" b="1" dirty="0" smtClean="0">
                <a:latin typeface="Garamond" pitchFamily="18" charset="0"/>
              </a:rPr>
              <a:t> (select “State of Indiana Opportunities” link)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Drag through table until you find desired RFP/RFI number on left-hand side and click the link.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81000" y="2057400"/>
            <a:ext cx="8229600" cy="1066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</a:rPr>
              <a:t>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962400"/>
            <a:ext cx="7315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000" dirty="0" smtClean="0">
                <a:latin typeface="Garamond" pitchFamily="18" charset="0"/>
              </a:rPr>
              <a:t>Any verbal response given during this meeting is not considered binding; respondents are encouraged to submit all questions formally in writing on Attachment G to </a:t>
            </a:r>
            <a:r>
              <a:rPr lang="en-US" sz="2000" dirty="0" smtClean="0">
                <a:latin typeface="Garamond" pitchFamily="18" charset="0"/>
                <a:hlinkClick r:id="rId3"/>
              </a:rPr>
              <a:t>rfp@idoa.IN.gov</a:t>
            </a:r>
            <a:r>
              <a:rPr lang="en-US" sz="2000" dirty="0" smtClean="0">
                <a:latin typeface="Garamond" pitchFamily="18" charset="0"/>
              </a:rPr>
              <a:t> .</a:t>
            </a:r>
          </a:p>
          <a:p>
            <a:pPr algn="just"/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0668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</a:rPr>
              <a:t>Thank You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 smtClean="0"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itchFamily="18" charset="0"/>
              </a:rPr>
              <a:t>Traci Davidson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itchFamily="18" charset="0"/>
              </a:rPr>
              <a:t>tdavidson@idoa.IN.gov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latin typeface="Garamond" panose="02020404030301010803" pitchFamily="18" charset="0"/>
              </a:rPr>
              <a:t>The </a:t>
            </a:r>
            <a:r>
              <a:rPr lang="en-US" sz="2400" dirty="0">
                <a:latin typeface="Garamond" panose="02020404030301010803" pitchFamily="18" charset="0"/>
              </a:rPr>
              <a:t>State wishes to partner with a Contractor </a:t>
            </a:r>
            <a:r>
              <a:rPr lang="en-US" sz="2400" dirty="0" smtClean="0">
                <a:latin typeface="Garamond" panose="02020404030301010803" pitchFamily="18" charset="0"/>
              </a:rPr>
              <a:t>that </a:t>
            </a:r>
            <a:r>
              <a:rPr lang="en-US" sz="2400" dirty="0" smtClean="0">
                <a:latin typeface="Garamond" panose="02020404030301010803" pitchFamily="18" charset="0"/>
              </a:rPr>
              <a:t>design, develop, and implement a online database that Indiana residents will use to file their personal property tax's. As well as train County Assessors on proper utilization of the system. </a:t>
            </a:r>
            <a:endParaRPr lang="en-US" sz="2400" dirty="0" smtClean="0">
              <a:latin typeface="Garamond" panose="02020404030301010803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Purpose of the RFP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aramond" pitchFamily="18" charset="0"/>
              </a:rPr>
              <a:t>Term of RFP</a:t>
            </a:r>
            <a:endParaRPr lang="en-US" dirty="0" smtClean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en-US" sz="2800" dirty="0">
                <a:latin typeface="Garamond" pitchFamily="18" charset="0"/>
              </a:rPr>
              <a:t>Contract Term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endParaRPr lang="en-US" sz="2400" dirty="0">
              <a:latin typeface="Garamond" pitchFamily="18" charset="0"/>
            </a:endParaRP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latin typeface="Garamond" pitchFamily="18" charset="0"/>
              </a:rPr>
              <a:t>The term of the contract shall be for a period of </a:t>
            </a:r>
            <a:r>
              <a:rPr lang="en-US" sz="2400" dirty="0" smtClean="0">
                <a:latin typeface="Garamond" pitchFamily="18" charset="0"/>
              </a:rPr>
              <a:t>two (2) </a:t>
            </a:r>
            <a:r>
              <a:rPr lang="en-US" sz="2400" dirty="0" smtClean="0">
                <a:latin typeface="Garamond" pitchFamily="18" charset="0"/>
              </a:rPr>
              <a:t>years </a:t>
            </a:r>
            <a:r>
              <a:rPr lang="en-US" sz="2400" dirty="0">
                <a:latin typeface="Garamond" pitchFamily="18" charset="0"/>
              </a:rPr>
              <a:t>from the date of contract execution.  There may be </a:t>
            </a:r>
            <a:r>
              <a:rPr lang="en-US" sz="2400" dirty="0" smtClean="0">
                <a:latin typeface="Garamond" pitchFamily="18" charset="0"/>
              </a:rPr>
              <a:t>three</a:t>
            </a:r>
            <a:r>
              <a:rPr lang="en-US" sz="24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(3) </a:t>
            </a:r>
            <a:r>
              <a:rPr lang="en-US" sz="2400" dirty="0">
                <a:latin typeface="Garamond" pitchFamily="18" charset="0"/>
              </a:rPr>
              <a:t>one-year renewals for a total of </a:t>
            </a:r>
            <a:r>
              <a:rPr lang="en-US" sz="2400" dirty="0" smtClean="0">
                <a:latin typeface="Garamond" pitchFamily="18" charset="0"/>
              </a:rPr>
              <a:t>five (5) </a:t>
            </a:r>
            <a:r>
              <a:rPr lang="en-US" sz="2400" dirty="0">
                <a:latin typeface="Garamond" pitchFamily="18" charset="0"/>
              </a:rPr>
              <a:t>years at the </a:t>
            </a:r>
            <a:r>
              <a:rPr lang="en-US" sz="2400" dirty="0" smtClean="0">
                <a:latin typeface="Garamond" pitchFamily="18" charset="0"/>
              </a:rPr>
              <a:t>discretion of IDOA.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endParaRPr lang="en-US" sz="2400" dirty="0">
              <a:latin typeface="Garamond" pitchFamily="18" charset="0"/>
            </a:endParaRP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r>
              <a:rPr lang="en-US" sz="2400" dirty="0" smtClean="0">
                <a:latin typeface="Garamond" pitchFamily="18" charset="0"/>
              </a:rPr>
              <a:t>The State of Indiana </a:t>
            </a:r>
            <a:r>
              <a:rPr lang="en-US" sz="2400" dirty="0" smtClean="0">
                <a:latin typeface="Garamond" pitchFamily="18" charset="0"/>
              </a:rPr>
              <a:t>does not </a:t>
            </a:r>
            <a:r>
              <a:rPr lang="en-US" sz="2400" dirty="0" smtClean="0">
                <a:latin typeface="Garamond" pitchFamily="18" charset="0"/>
              </a:rPr>
              <a:t>currently </a:t>
            </a:r>
            <a:r>
              <a:rPr lang="en-US" sz="2400" dirty="0" smtClean="0">
                <a:latin typeface="Garamond" pitchFamily="18" charset="0"/>
              </a:rPr>
              <a:t>have a </a:t>
            </a:r>
            <a:r>
              <a:rPr lang="en-US" sz="2400" dirty="0" smtClean="0">
                <a:latin typeface="Garamond" pitchFamily="18" charset="0"/>
              </a:rPr>
              <a:t>contract for these </a:t>
            </a:r>
            <a:r>
              <a:rPr lang="en-US" sz="2400" dirty="0" smtClean="0">
                <a:latin typeface="Garamond" pitchFamily="18" charset="0"/>
              </a:rPr>
              <a:t>services. </a:t>
            </a:r>
            <a:endParaRPr lang="en-US" sz="2400" dirty="0">
              <a:latin typeface="Garamond" pitchFamily="18" charset="0"/>
            </a:endParaRP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endParaRPr lang="en-US" sz="2400" dirty="0">
              <a:latin typeface="Garamond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218653"/>
              </p:ext>
            </p:extLst>
          </p:nvPr>
        </p:nvGraphicFramePr>
        <p:xfrm>
          <a:off x="1295400" y="1356519"/>
          <a:ext cx="6553200" cy="3437387"/>
        </p:xfrm>
        <a:graphic>
          <a:graphicData uri="http://schemas.openxmlformats.org/drawingml/2006/table">
            <a:tbl>
              <a:tblPr/>
              <a:tblGrid>
                <a:gridCol w="3276600"/>
                <a:gridCol w="3276600"/>
              </a:tblGrid>
              <a:tr h="43130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Activity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Date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6012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-1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Issue of RFP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June 24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,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2019</a:t>
                      </a:r>
                      <a:endParaRPr lang="en-US" sz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2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Pre-Proposal Conference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July 1, 2019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at 2:00 PM EST</a:t>
                      </a:r>
                      <a:endParaRPr lang="en-US" sz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2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Deadline to Submit Written Questions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July 9,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2019 by 3:00 PM EST</a:t>
                      </a:r>
                      <a:endParaRPr lang="en-US" sz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2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Response to Written </a:t>
                      </a:r>
                      <a:r>
                        <a:rPr lang="en-U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Questions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July 16,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2019 by COB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 EST</a:t>
                      </a:r>
                      <a:endParaRPr lang="en-US" sz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2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Proposal Due</a:t>
                      </a:r>
                      <a:r>
                        <a:rPr lang="en-US" sz="12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 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July 31, </a:t>
                      </a:r>
                      <a:r>
                        <a:rPr lang="en-U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2019 by</a:t>
                      </a:r>
                      <a:r>
                        <a:rPr lang="en-US" sz="12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/>
                        </a:rPr>
                        <a:t> 3:00 PM EST</a:t>
                      </a:r>
                      <a:endParaRPr lang="en-US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Key Dates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Business Proposal</a:t>
            </a:r>
            <a:br>
              <a:rPr lang="en-US" b="1" dirty="0" smtClean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E)</a:t>
            </a:r>
            <a:endParaRPr lang="en-US" dirty="0" smtClean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2400" dirty="0">
                <a:latin typeface="Garamond" panose="02020404030301010803" pitchFamily="18" charset="0"/>
              </a:rPr>
              <a:t>This document allows this State gets to know your </a:t>
            </a:r>
            <a:r>
              <a:rPr lang="en-US" sz="2400" dirty="0" smtClean="0">
                <a:latin typeface="Garamond" panose="02020404030301010803" pitchFamily="18" charset="0"/>
              </a:rPr>
              <a:t>organization as a whole. It is </a:t>
            </a:r>
            <a:r>
              <a:rPr lang="en-US" sz="2400" dirty="0">
                <a:latin typeface="Garamond" panose="02020404030301010803" pitchFamily="18" charset="0"/>
              </a:rPr>
              <a:t>a required submission &amp; must be submitted in its original format. Key points in this section </a:t>
            </a:r>
            <a:r>
              <a:rPr lang="en-US" sz="2400" dirty="0" smtClean="0">
                <a:latin typeface="Garamond" panose="02020404030301010803" pitchFamily="18" charset="0"/>
              </a:rPr>
              <a:t>include</a:t>
            </a:r>
          </a:p>
          <a:p>
            <a:pPr marL="0" indent="0">
              <a:lnSpc>
                <a:spcPct val="80000"/>
              </a:lnSpc>
              <a:buNone/>
            </a:pPr>
            <a:endParaRPr lang="en-US" sz="2400" b="1" dirty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Garamond" pitchFamily="18" charset="0"/>
              </a:rPr>
              <a:t>Company </a:t>
            </a:r>
            <a:r>
              <a:rPr lang="en-US" sz="2400" b="1" dirty="0" smtClean="0">
                <a:latin typeface="Garamond" pitchFamily="18" charset="0"/>
              </a:rPr>
              <a:t>Financial Information (Section 2.3.3)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Garamond" pitchFamily="18" charset="0"/>
              </a:rPr>
              <a:t>Confidential information must be kept separate from the proposal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Garamond" pitchFamily="18" charset="0"/>
              </a:rPr>
              <a:t>Contract Terms (Section 2.3.5)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Garamond" pitchFamily="18" charset="0"/>
              </a:rPr>
              <a:t>Respondent should review sample State contract (Attachment B) and note any exceptions to State mandatory and non-mandatory clauses in their Transmittal Letter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Technical Proposal</a:t>
            </a:r>
            <a:r>
              <a:rPr lang="en-US" dirty="0" smtClean="0">
                <a:latin typeface="Garamond" pitchFamily="18" charset="0"/>
              </a:rPr>
              <a:t/>
            </a:r>
            <a:br>
              <a:rPr lang="en-US" dirty="0" smtClean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F)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Garamond" pitchFamily="18" charset="0"/>
              </a:rPr>
              <a:t>This documents is where your will introduce your product / service to the State and explain how it will meet/exceeds the State’s expectations</a:t>
            </a:r>
            <a:r>
              <a:rPr lang="en-US" sz="2400" dirty="0">
                <a:latin typeface="Garamond" pitchFamily="18" charset="0"/>
              </a:rPr>
              <a:t>. </a:t>
            </a:r>
            <a:endParaRPr lang="en-US" sz="2400" dirty="0" smtClean="0">
              <a:latin typeface="Garamond" pitchFamily="18" charset="0"/>
            </a:endParaRPr>
          </a:p>
          <a:p>
            <a:r>
              <a:rPr lang="en-US" sz="2400" dirty="0" smtClean="0">
                <a:latin typeface="Garamond" pitchFamily="18" charset="0"/>
              </a:rPr>
              <a:t>Must provide a response to each questions asked in the space provided. Responding “See Attachment” is not acceptable </a:t>
            </a:r>
            <a:endParaRPr lang="en-US" sz="2400" dirty="0" smtClean="0">
              <a:latin typeface="Garamond" pitchFamily="18" charset="0"/>
            </a:endParaRPr>
          </a:p>
          <a:p>
            <a:r>
              <a:rPr lang="en-US" sz="2400" dirty="0" smtClean="0">
                <a:latin typeface="Garamond" pitchFamily="18" charset="0"/>
              </a:rPr>
              <a:t>Where </a:t>
            </a:r>
            <a:r>
              <a:rPr lang="en-US" sz="2400" dirty="0" smtClean="0">
                <a:latin typeface="Garamond" pitchFamily="18" charset="0"/>
              </a:rPr>
              <a:t>appropriate, supporting documentation may be referenced by a page and paragraph number</a:t>
            </a:r>
            <a:r>
              <a:rPr lang="en-US" sz="2400" dirty="0" smtClean="0">
                <a:latin typeface="Garamond" pitchFamily="18" charset="0"/>
              </a:rPr>
              <a:t>.</a:t>
            </a:r>
          </a:p>
          <a:p>
            <a:r>
              <a:rPr lang="en-US" sz="2400" dirty="0">
                <a:latin typeface="Garamond" pitchFamily="18" charset="0"/>
              </a:rPr>
              <a:t>Please use the Template provided for you. Do Not Alter this documents in any way </a:t>
            </a:r>
          </a:p>
          <a:p>
            <a:endParaRPr lang="en-US" sz="2400" dirty="0" smtClean="0">
              <a:latin typeface="Garamond" pitchFamily="18" charset="0"/>
            </a:endParaRPr>
          </a:p>
          <a:p>
            <a:pPr>
              <a:buFontTx/>
              <a:buNone/>
            </a:pPr>
            <a:endParaRPr lang="en-US" sz="2400" dirty="0" smtClean="0">
              <a:latin typeface="Garamond" pitchFamily="18" charset="0"/>
            </a:endParaRPr>
          </a:p>
          <a:p>
            <a:pPr eaLnBrk="1" hangingPunct="1">
              <a:buFontTx/>
              <a:buNone/>
            </a:pPr>
            <a:endParaRPr lang="en-US" sz="24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Garamond" pitchFamily="18" charset="0"/>
              </a:rPr>
              <a:t>Please use the Template provided for you. Do Not Alter this documents in any way </a:t>
            </a:r>
            <a:r>
              <a:rPr lang="en-US" sz="2800" dirty="0" smtClean="0">
                <a:latin typeface="Garamond" pitchFamily="18" charset="0"/>
              </a:rPr>
              <a:t>  </a:t>
            </a:r>
            <a:endParaRPr lang="en-US" sz="2800" dirty="0">
              <a:latin typeface="Garamond" pitchFamily="18" charset="0"/>
            </a:endParaRPr>
          </a:p>
          <a:p>
            <a:endParaRPr lang="en-US" sz="2800" dirty="0">
              <a:latin typeface="Garamond" pitchFamily="18" charset="0"/>
            </a:endParaRPr>
          </a:p>
          <a:p>
            <a:r>
              <a:rPr lang="en-US" sz="2800" dirty="0">
                <a:latin typeface="Garamond" pitchFamily="18" charset="0"/>
              </a:rPr>
              <a:t>Where appropriate, supporting documentation may be referenced by a page and paragraph number.</a:t>
            </a:r>
          </a:p>
          <a:p>
            <a:pPr eaLnBrk="1" hangingPunct="1"/>
            <a:endParaRPr lang="en-US" sz="2800" dirty="0" smtClean="0">
              <a:latin typeface="Garamond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aramond" pitchFamily="18" charset="0"/>
              </a:rPr>
              <a:t>Cost Proposal</a:t>
            </a:r>
            <a:br>
              <a:rPr lang="en-US" b="1" dirty="0" smtClean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D)</a:t>
            </a:r>
            <a:endParaRPr lang="en-US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2094</TotalTime>
  <Words>1764</Words>
  <Application>Microsoft Office PowerPoint</Application>
  <PresentationFormat>On-screen Show (4:3)</PresentationFormat>
  <Paragraphs>293</Paragraphs>
  <Slides>35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Calibri</vt:lpstr>
      <vt:lpstr>Garamond</vt:lpstr>
      <vt:lpstr>Times New Roman</vt:lpstr>
      <vt:lpstr>Verdana</vt:lpstr>
      <vt:lpstr>Office Theme</vt:lpstr>
      <vt:lpstr>Indiana Department of Administration Online Personal Property Tax System  Request for Proposal 20-020   Pre-Proposal Conference  July 1, 2019 2:00 PM   Traci Davidson, Sr. Strategic Sourcing Analyst</vt:lpstr>
      <vt:lpstr>Agenda</vt:lpstr>
      <vt:lpstr>General Information</vt:lpstr>
      <vt:lpstr>Purpose of the RFP</vt:lpstr>
      <vt:lpstr>Term of RFP</vt:lpstr>
      <vt:lpstr>Key Dates</vt:lpstr>
      <vt:lpstr>Business Proposal (Attachment E)</vt:lpstr>
      <vt:lpstr>Technical Proposal (Attachment F)</vt:lpstr>
      <vt:lpstr>Cost Proposal (Attachment D)</vt:lpstr>
      <vt:lpstr>Cost Proposal  (Attachment D)</vt:lpstr>
      <vt:lpstr>Cost Proposal  (Attachment D)</vt:lpstr>
      <vt:lpstr>Proposal Preparation</vt:lpstr>
      <vt:lpstr>Proposal Evaluation</vt:lpstr>
      <vt:lpstr>Minority and Women’s Business Enterprises</vt:lpstr>
      <vt:lpstr>Minority and Women’s Business Enterprises</vt:lpstr>
      <vt:lpstr>Minority and Women’s Business Enterprises</vt:lpstr>
      <vt:lpstr>Minority and Women’s Business Enterprises  </vt:lpstr>
      <vt:lpstr>PowerPoint Presentation</vt:lpstr>
      <vt:lpstr>PowerPoint Presentation</vt:lpstr>
      <vt:lpstr>Minority and Women’s Business Enterprises</vt:lpstr>
      <vt:lpstr>Minority and Women’s Business Enterprises</vt:lpstr>
      <vt:lpstr>Indiana Veteran Owned Business Enterprises</vt:lpstr>
      <vt:lpstr>Indiana Veteran Owned Small Business</vt:lpstr>
      <vt:lpstr>Indiana Veteran Owned Small Business</vt:lpstr>
      <vt:lpstr>PowerPoint Presentation</vt:lpstr>
      <vt:lpstr>PowerPoint Presentation</vt:lpstr>
      <vt:lpstr>Indiana Veteran Owned Small Business</vt:lpstr>
      <vt:lpstr>Indiana Veteran Owned Small Business</vt:lpstr>
      <vt:lpstr>IDOA Subcontractor Scoring</vt:lpstr>
      <vt:lpstr>Subcontractor Compliance</vt:lpstr>
      <vt:lpstr>Required Forms / Documents </vt:lpstr>
      <vt:lpstr>Required Forms / Documents (cont’)</vt:lpstr>
      <vt:lpstr>Additional Information</vt:lpstr>
      <vt:lpstr>PowerPoint Presentation</vt:lpstr>
      <vt:lpstr>PowerPoint Presentation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jhelmer</dc:creator>
  <cp:lastModifiedBy>Davidson, Traci</cp:lastModifiedBy>
  <cp:revision>137</cp:revision>
  <cp:lastPrinted>2018-10-29T16:29:12Z</cp:lastPrinted>
  <dcterms:created xsi:type="dcterms:W3CDTF">2013-01-16T19:20:36Z</dcterms:created>
  <dcterms:modified xsi:type="dcterms:W3CDTF">2019-06-25T13:38:05Z</dcterms:modified>
</cp:coreProperties>
</file>