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3" r:id="rId3"/>
    <p:sldId id="257" r:id="rId4"/>
    <p:sldId id="262" r:id="rId5"/>
    <p:sldId id="261" r:id="rId6"/>
    <p:sldId id="260" r:id="rId7"/>
    <p:sldId id="259" r:id="rId8"/>
    <p:sldId id="258" r:id="rId9"/>
    <p:sldId id="268" r:id="rId10"/>
    <p:sldId id="294" r:id="rId11"/>
    <p:sldId id="267" r:id="rId12"/>
    <p:sldId id="266" r:id="rId13"/>
    <p:sldId id="265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71" r:id="rId24"/>
    <p:sldId id="270" r:id="rId25"/>
    <p:sldId id="269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helmer" initials="j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3" autoAdjust="0"/>
    <p:restoredTop sz="94717" autoAdjust="0"/>
  </p:normalViewPr>
  <p:slideViewPr>
    <p:cSldViewPr>
      <p:cViewPr varScale="1">
        <p:scale>
          <a:sx n="83" d="100"/>
          <a:sy n="83" d="100"/>
        </p:scale>
        <p:origin x="173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73627F4-472C-4837-B323-8F3EF3D9E466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C33DE2E-C805-4855-B64E-33F52BFC8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27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08E391-B524-46BA-9792-CF9B42E7CFB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441B2C-13DC-4FEF-BA8A-632ACA0E0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188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291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923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666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990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455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4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78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34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68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20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DE6C-FDB0-498D-AD52-9259251539A9}" type="datetimeFigureOut">
              <a:rPr lang="en-US" smtClean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mwbecompliance@idoa.in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in.gov/idoa/mwbe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.gov/idoa/mwbe/2743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mailto:mwbecompliance@idoa.in.gov?subject=Pay%20Audit%20Inquiry" TargetMode="Externa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://www.in.gov/idoa/mwbe/payaudit.htm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.gov/idoa/files/Certification_List(48).xls" TargetMode="External"/><Relationship Id="rId3" Type="http://schemas.openxmlformats.org/officeDocument/2006/relationships/hyperlink" Target="http://www.in.gov/idoa/2788.htm" TargetMode="External"/><Relationship Id="rId7" Type="http://schemas.openxmlformats.org/officeDocument/2006/relationships/hyperlink" Target="http://www.in.gov/idoa/files/vendor_handbook.doc" TargetMode="External"/><Relationship Id="rId12" Type="http://schemas.openxmlformats.org/officeDocument/2006/relationships/hyperlink" Target="http://www.in.gov/idoa/2354.ht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.gov/sos" TargetMode="External"/><Relationship Id="rId11" Type="http://schemas.openxmlformats.org/officeDocument/2006/relationships/hyperlink" Target="http://www.in.gov/idoa/2862.htm" TargetMode="External"/><Relationship Id="rId5" Type="http://schemas.openxmlformats.org/officeDocument/2006/relationships/hyperlink" Target="http://www.in.gov/idoa/2467.htm" TargetMode="External"/><Relationship Id="rId10" Type="http://schemas.openxmlformats.org/officeDocument/2006/relationships/hyperlink" Target="https://www.vip.vetbiz.gov/" TargetMode="External"/><Relationship Id="rId4" Type="http://schemas.openxmlformats.org/officeDocument/2006/relationships/hyperlink" Target="http://www.in.gov/idoa/3643.htm" TargetMode="External"/><Relationship Id="rId9" Type="http://schemas.openxmlformats.org/officeDocument/2006/relationships/hyperlink" Target="http://www.in.gov/idoa/2352.htm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1044388"/>
            <a:ext cx="7772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Garamond" pitchFamily="18" charset="0"/>
                <a:cs typeface="Times New Roman" pitchFamily="18" charset="0"/>
              </a:rPr>
              <a:t>Indiana Department of Education</a:t>
            </a:r>
            <a:br>
              <a:rPr lang="en-US" sz="2400" b="1" dirty="0" smtClean="0">
                <a:latin typeface="Garamond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Garamond" pitchFamily="18" charset="0"/>
                <a:cs typeface="Times New Roman" pitchFamily="18" charset="0"/>
              </a:rPr>
              <a:t>Project AWARE</a:t>
            </a:r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Garamond" pitchFamily="18" charset="0"/>
                <a:cs typeface="Times New Roman" pitchFamily="18" charset="0"/>
              </a:rPr>
            </a:b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Request for </a:t>
            </a:r>
            <a:r>
              <a:rPr lang="en-US" sz="2000" b="1" dirty="0" smtClean="0">
                <a:latin typeface="Garamond" pitchFamily="18" charset="0"/>
                <a:cs typeface="Times New Roman" pitchFamily="18" charset="0"/>
              </a:rPr>
              <a:t>Services 19-042</a:t>
            </a:r>
            <a:endParaRPr lang="en-US" sz="20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>
                <a:latin typeface="Garamond" pitchFamily="18" charset="0"/>
                <a:cs typeface="Times New Roman" pitchFamily="18" charset="0"/>
              </a:rPr>
              <a:t>Pre-Proposal Conference</a:t>
            </a:r>
          </a:p>
          <a:p>
            <a:pPr algn="ctr">
              <a:lnSpc>
                <a:spcPct val="80000"/>
              </a:lnSpc>
            </a:pP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November 13, 2018</a:t>
            </a: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2:00 PM</a:t>
            </a: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en-US" sz="2000" dirty="0"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Traci Davidson, Sr. Strategic </a:t>
            </a:r>
            <a:r>
              <a:rPr lang="en-US" sz="2000" dirty="0">
                <a:latin typeface="Garamond" pitchFamily="18" charset="0"/>
                <a:cs typeface="Times New Roman" pitchFamily="18" charset="0"/>
              </a:rPr>
              <a:t>Sourcing Analyst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aramond" pitchFamily="18" charset="0"/>
              </a:rPr>
              <a:t>Cost Proposal</a:t>
            </a:r>
            <a:br>
              <a:rPr lang="en-US" b="1" dirty="0">
                <a:latin typeface="Garamond" pitchFamily="18" charset="0"/>
              </a:rPr>
            </a:br>
            <a:r>
              <a:rPr lang="en-US" sz="2400" dirty="0">
                <a:latin typeface="Garamond" pitchFamily="18" charset="0"/>
              </a:rPr>
              <a:t>(Attachment D</a:t>
            </a:r>
            <a:r>
              <a:rPr lang="en-US" sz="2400" dirty="0" smtClean="0">
                <a:latin typeface="Garamond" pitchFamily="18" charset="0"/>
              </a:rPr>
              <a:t>)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91" y="2412960"/>
            <a:ext cx="8229600" cy="22385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52578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Cell D13 of Tab 6 is the total bid amount used for M/WBE calculations in Attachment A 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6200000">
            <a:off x="4907280" y="4771772"/>
            <a:ext cx="457200" cy="36576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6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Proposal Preparation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Buy Indiana, Business Proposal (2.3.14)</a:t>
            </a:r>
          </a:p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Not Applicable </a:t>
            </a:r>
            <a:endParaRPr lang="en-US" sz="2000" dirty="0" smtClean="0">
              <a:latin typeface="Garamond" pitchFamily="18" charset="0"/>
            </a:endParaRP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Indiana Economic Impact, Attachment C</a:t>
            </a:r>
          </a:p>
          <a:p>
            <a:pPr marL="0" indent="0" eaLnBrk="1" hangingPunct="1">
              <a:buNone/>
            </a:pPr>
            <a:r>
              <a:rPr lang="en-US" sz="1700" i="1" dirty="0" smtClean="0">
                <a:solidFill>
                  <a:srgbClr val="FF0000"/>
                </a:solidFill>
                <a:latin typeface="Garamond" pitchFamily="18" charset="0"/>
              </a:rPr>
              <a:t>         While this form will not be used in </a:t>
            </a:r>
            <a:r>
              <a:rPr lang="en-US" sz="1700" i="1" smtClean="0">
                <a:solidFill>
                  <a:srgbClr val="FF0000"/>
                </a:solidFill>
                <a:latin typeface="Garamond" pitchFamily="18" charset="0"/>
              </a:rPr>
              <a:t>scoring for </a:t>
            </a:r>
            <a:r>
              <a:rPr lang="en-US" sz="1700" i="1" dirty="0" smtClean="0">
                <a:solidFill>
                  <a:srgbClr val="FF0000"/>
                </a:solidFill>
                <a:latin typeface="Garamond" pitchFamily="18" charset="0"/>
              </a:rPr>
              <a:t>this proposal the return of the form is </a:t>
            </a:r>
            <a:r>
              <a:rPr lang="en-US" sz="1700" i="1" u="sng" dirty="0" smtClean="0">
                <a:solidFill>
                  <a:srgbClr val="FF0000"/>
                </a:solidFill>
                <a:latin typeface="Garamond" pitchFamily="18" charset="0"/>
              </a:rPr>
              <a:t>required</a:t>
            </a:r>
            <a:r>
              <a:rPr lang="en-US" sz="1700" i="1" dirty="0" smtClean="0">
                <a:solidFill>
                  <a:srgbClr val="FF0000"/>
                </a:solidFill>
                <a:latin typeface="Garamond" pitchFamily="18" charset="0"/>
              </a:rPr>
              <a:t>.</a:t>
            </a:r>
          </a:p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Definition of FTE (Full-Time Equivalent)</a:t>
            </a:r>
          </a:p>
          <a:p>
            <a:pPr lvl="1" eaLnBrk="1" hangingPunct="1">
              <a:lnSpc>
                <a:spcPct val="125000"/>
              </a:lnSpc>
            </a:pPr>
            <a:r>
              <a:rPr lang="en-US" sz="2000" dirty="0" smtClean="0">
                <a:latin typeface="Garamond" pitchFamily="18" charset="0"/>
              </a:rPr>
              <a:t>Example:  If a Respondent has 5 full time employees and is bidding on its 5</a:t>
            </a:r>
            <a:r>
              <a:rPr lang="en-US" sz="2000" baseline="30000" dirty="0" smtClean="0">
                <a:latin typeface="Garamond" pitchFamily="18" charset="0"/>
              </a:rPr>
              <a:t>th</a:t>
            </a:r>
            <a:r>
              <a:rPr lang="en-US" sz="2000" dirty="0" smtClean="0">
                <a:latin typeface="Garamond" pitchFamily="18" charset="0"/>
              </a:rPr>
              <a:t> contract, and all contracts get an equal amount of commitment from the employees then each employee commits 20% of his or her time to the new contract:</a:t>
            </a:r>
          </a:p>
          <a:p>
            <a:pPr lvl="2" eaLnBrk="1" hangingPunct="1">
              <a:lnSpc>
                <a:spcPct val="125000"/>
              </a:lnSpc>
            </a:pPr>
            <a:r>
              <a:rPr lang="en-US" sz="1600" dirty="0" smtClean="0">
                <a:latin typeface="Garamond" pitchFamily="18" charset="0"/>
              </a:rPr>
              <a:t> 0.2 x 5 employees= 1 FTE.</a:t>
            </a:r>
          </a:p>
          <a:p>
            <a:pPr lvl="1" eaLnBrk="1" hangingPunct="1"/>
            <a:endParaRPr lang="en-US" sz="24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Proposal Preparation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Use the templates provided for all answers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Do not alter templates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Submit all questions using template provided (Attachment G)</a:t>
            </a:r>
          </a:p>
          <a:p>
            <a:pPr eaLnBrk="1" hangingPunct="1">
              <a:buFontTx/>
              <a:buNone/>
            </a:pPr>
            <a:r>
              <a:rPr lang="en-US" sz="2800" dirty="0" smtClean="0">
                <a:latin typeface="Garamond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Proposal Evaluation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8400" y="14478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latin typeface="Garamond" pitchFamily="18" charset="0"/>
              </a:rPr>
              <a:t>Summary of Evaluation Criteria: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5398"/>
              </p:ext>
            </p:extLst>
          </p:nvPr>
        </p:nvGraphicFramePr>
        <p:xfrm>
          <a:off x="457200" y="1905001"/>
          <a:ext cx="8229600" cy="3391973"/>
        </p:xfrm>
        <a:graphic>
          <a:graphicData uri="http://schemas.openxmlformats.org/drawingml/2006/table">
            <a:tbl>
              <a:tblPr/>
              <a:tblGrid>
                <a:gridCol w="4953740"/>
                <a:gridCol w="3275860"/>
              </a:tblGrid>
              <a:tr h="2627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Garamond"/>
                          <a:ea typeface="Times New Roman"/>
                          <a:cs typeface="Calibri"/>
                        </a:rPr>
                        <a:t>Criteria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Garamond"/>
                          <a:ea typeface="Times New Roman"/>
                          <a:cs typeface="Calibri"/>
                        </a:rPr>
                        <a:t>Points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62734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spc="-10" dirty="0">
                          <a:latin typeface="Garamond"/>
                          <a:ea typeface="Times New Roman"/>
                          <a:cs typeface="Calibri"/>
                        </a:rPr>
                        <a:t>Adherence to Mandatory Requirements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Pass/Fail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3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Management Assessment/Quality (Business and Technical Proposal)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55 available points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Garamond"/>
                        <a:ea typeface="Times New Roman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887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Cost (Cost Proposal)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35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available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points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Garamond"/>
                        <a:ea typeface="Times New Roman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34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Indiana Economic Impact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N/A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34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Buy Indiana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N/A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3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6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Minority Business Enterprise Subcontractor Commitment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5 ( 1 bonus point is available, see Section 3.2.6)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3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7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Women Business Enterprise Subcontractor Commitment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5 ( 1 bonus point is available, see Section 3.2.6)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042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8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Indiana </a:t>
                      </a: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Veteran</a:t>
                      </a:r>
                      <a:r>
                        <a:rPr lang="en-US" sz="1200" baseline="0" dirty="0" smtClean="0">
                          <a:latin typeface="Garamond"/>
                          <a:ea typeface="Times New Roman"/>
                          <a:cs typeface="Calibri"/>
                        </a:rPr>
                        <a:t> Owned Small Business Subcontractor Commitment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N/A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Garamond"/>
                          <a:ea typeface="Times New Roman"/>
                          <a:cs typeface="Calibri"/>
                        </a:rPr>
                        <a:t>Total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100 (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102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if bonus awarded)</a:t>
                      </a:r>
                      <a:endParaRPr lang="en-US" sz="1200" dirty="0">
                        <a:solidFill>
                          <a:schemeClr val="tx1"/>
                        </a:solidFill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Contact Information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Phone: 317-232-3061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E-mail</a:t>
            </a:r>
            <a:r>
              <a:rPr lang="en-US" altLang="en-US" sz="1800" b="1" dirty="0">
                <a:latin typeface="Garamond" panose="02020404030301010803" pitchFamily="18" charset="0"/>
              </a:rPr>
              <a:t>:</a:t>
            </a:r>
            <a:r>
              <a:rPr lang="en-US" altLang="en-US" sz="1800" dirty="0">
                <a:latin typeface="Garamond" panose="02020404030301010803" pitchFamily="18" charset="0"/>
              </a:rPr>
              <a:t> </a:t>
            </a:r>
            <a:r>
              <a:rPr lang="en-US" altLang="en-US" sz="1800" dirty="0">
                <a:latin typeface="Garamond" panose="02020404030301010803" pitchFamily="18" charset="0"/>
                <a:hlinkClick r:id="rId3"/>
              </a:rPr>
              <a:t>mwbecompliance@idoa.in.gov</a:t>
            </a:r>
            <a:endParaRPr lang="en-US" altLang="en-US" sz="1800" dirty="0">
              <a:latin typeface="Garamond" panose="02020404030301010803" pitchFamily="18" charset="0"/>
            </a:endParaRP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Web: </a:t>
            </a:r>
            <a:r>
              <a:rPr lang="en-US" altLang="en-US" sz="1800" dirty="0">
                <a:latin typeface="Garamond" panose="02020404030301010803" pitchFamily="18" charset="0"/>
                <a:hlinkClick r:id="rId4"/>
              </a:rPr>
              <a:t>www.in.gov/idoa/mwbe</a:t>
            </a:r>
            <a:r>
              <a:rPr lang="en-US" altLang="en-US" sz="1200" dirty="0"/>
              <a:t/>
            </a:r>
            <a:br>
              <a:rPr lang="en-US" altLang="en-US" sz="1200" dirty="0"/>
            </a:br>
            <a:endParaRPr lang="en-US" altLang="en-US" sz="1200" dirty="0"/>
          </a:p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Complete Attachment A, MWBE Form</a:t>
            </a:r>
          </a:p>
          <a:p>
            <a:pPr>
              <a:buNone/>
            </a:pPr>
            <a:r>
              <a:rPr lang="en-US" altLang="en-US" sz="2100" dirty="0"/>
              <a:t>	- </a:t>
            </a:r>
            <a:r>
              <a:rPr lang="en-US" altLang="en-US" sz="1800" dirty="0">
                <a:latin typeface="Garamond" pitchFamily="18" charset="0"/>
              </a:rPr>
              <a:t>Include sub-contractor letter of commitment </a:t>
            </a:r>
          </a:p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Goals for Proposal</a:t>
            </a:r>
          </a:p>
          <a:p>
            <a:pPr>
              <a:buNone/>
            </a:pPr>
            <a:r>
              <a:rPr lang="en-US" altLang="en-US" sz="1800" dirty="0">
                <a:latin typeface="Garamond" pitchFamily="18" charset="0"/>
              </a:rPr>
              <a:t>	- 8% Minority Business Enterprise</a:t>
            </a:r>
          </a:p>
          <a:p>
            <a:pPr>
              <a:buNone/>
            </a:pPr>
            <a:r>
              <a:rPr lang="en-US" altLang="en-US" sz="1800" dirty="0">
                <a:latin typeface="Garamond" pitchFamily="18" charset="0"/>
              </a:rPr>
              <a:t>	- 8% Women’s Business Enterprise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586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sz="1800" b="1" dirty="0">
                <a:latin typeface="Garamond" pitchFamily="18" charset="0"/>
              </a:rPr>
              <a:t>Prime contractors must ensure that the proposed subcontractors meet the following criteria:</a:t>
            </a:r>
          </a:p>
          <a:p>
            <a:pPr lvl="0"/>
            <a:r>
              <a:rPr lang="en-US" sz="1800" dirty="0">
                <a:latin typeface="Garamond" pitchFamily="18" charset="0"/>
              </a:rPr>
              <a:t>Are listed in the IDOA Directory of Certified Firms, on or before the proposal due date, national diversity plans are generally not accepted. The directory can be found here: </a:t>
            </a:r>
            <a:r>
              <a:rPr lang="en-US" sz="1800" dirty="0">
                <a:latin typeface="Garamond" panose="02020404030301010803" pitchFamily="18" charset="0"/>
                <a:hlinkClick r:id="rId3"/>
              </a:rPr>
              <a:t>http://</a:t>
            </a:r>
            <a:r>
              <a:rPr lang="en-US" sz="1800" dirty="0" smtClean="0">
                <a:latin typeface="Garamond" panose="02020404030301010803" pitchFamily="18" charset="0"/>
                <a:hlinkClick r:id="rId3"/>
              </a:rPr>
              <a:t>www.in.gov/idoa/mwbe/2743.htm</a:t>
            </a:r>
            <a:r>
              <a:rPr lang="en-US" sz="1800" dirty="0" smtClean="0">
                <a:latin typeface="Garamond" panose="02020404030301010803" pitchFamily="18" charset="0"/>
              </a:rPr>
              <a:t> </a:t>
            </a:r>
          </a:p>
          <a:p>
            <a:r>
              <a:rPr lang="en-US" sz="1800" b="1" dirty="0">
                <a:latin typeface="Garamond" pitchFamily="18" charset="0"/>
              </a:rPr>
              <a:t>Serve a Commercially Useful Function (CUF) and value-added purpose on the engagement, as confirmed by the State.</a:t>
            </a:r>
          </a:p>
          <a:p>
            <a:r>
              <a:rPr lang="en-US" sz="1800" dirty="0">
                <a:latin typeface="Garamond" pitchFamily="18" charset="0"/>
              </a:rPr>
              <a:t>Provide the goods or services specific to the contract and within the industry area for which it is certified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27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>
                <a:latin typeface="Garamond" panose="02020404030301010803" pitchFamily="18" charset="0"/>
              </a:rPr>
              <a:t>Prime </a:t>
            </a:r>
            <a:r>
              <a:rPr lang="en-US" sz="1800" b="1" dirty="0">
                <a:latin typeface="Garamond" panose="02020404030301010803" pitchFamily="18" charset="0"/>
              </a:rPr>
              <a:t>contractors should note the following: </a:t>
            </a:r>
          </a:p>
          <a:p>
            <a:pPr lvl="0"/>
            <a:r>
              <a:rPr lang="en-US" sz="1800" dirty="0" smtClean="0">
                <a:latin typeface="Garamond" panose="02020404030301010803" pitchFamily="18" charset="0"/>
              </a:rPr>
              <a:t>Subcontractors’ MBE/WBE </a:t>
            </a:r>
            <a:r>
              <a:rPr lang="en-US" sz="1800" dirty="0">
                <a:latin typeface="Garamond" panose="02020404030301010803" pitchFamily="18" charset="0"/>
              </a:rPr>
              <a:t>Certification </a:t>
            </a:r>
            <a:r>
              <a:rPr lang="en-US" sz="1800" dirty="0" smtClean="0">
                <a:latin typeface="Garamond" panose="02020404030301010803" pitchFamily="18" charset="0"/>
              </a:rPr>
              <a:t>Letter, </a:t>
            </a:r>
            <a:r>
              <a:rPr lang="en-US" sz="1800" dirty="0">
                <a:latin typeface="Garamond" panose="02020404030301010803" pitchFamily="18" charset="0"/>
              </a:rPr>
              <a:t>provided by IDOA, must </a:t>
            </a:r>
            <a:r>
              <a:rPr lang="en-US" sz="1800" dirty="0" smtClean="0">
                <a:latin typeface="Garamond" panose="02020404030301010803" pitchFamily="18" charset="0"/>
              </a:rPr>
              <a:t>accompany the </a:t>
            </a:r>
            <a:r>
              <a:rPr lang="en-US" sz="1800" dirty="0">
                <a:latin typeface="Garamond" panose="02020404030301010803" pitchFamily="18" charset="0"/>
              </a:rPr>
              <a:t>proposal to show current status of certification.</a:t>
            </a:r>
          </a:p>
          <a:p>
            <a:pPr lvl="0"/>
            <a:r>
              <a:rPr lang="en-US" sz="1800" dirty="0">
                <a:latin typeface="Garamond" panose="02020404030301010803" pitchFamily="18" charset="0"/>
              </a:rPr>
              <a:t>Each firm may only serve as one classification – MBE, </a:t>
            </a:r>
            <a:r>
              <a:rPr lang="en-US" sz="1800" dirty="0" smtClean="0">
                <a:latin typeface="Garamond" panose="02020404030301010803" pitchFamily="18" charset="0"/>
              </a:rPr>
              <a:t>WBE, or IVOSB (</a:t>
            </a:r>
            <a:r>
              <a:rPr lang="en-US" sz="1800" dirty="0">
                <a:latin typeface="Garamond" panose="02020404030301010803" pitchFamily="18" charset="0"/>
              </a:rPr>
              <a:t>see section 1.22)</a:t>
            </a:r>
          </a:p>
          <a:p>
            <a:pPr lvl="0"/>
            <a:r>
              <a:rPr lang="en-US" sz="1800" dirty="0" smtClean="0">
                <a:latin typeface="Garamond" panose="02020404030301010803" pitchFamily="18" charset="0"/>
              </a:rPr>
              <a:t>Pursuant to </a:t>
            </a:r>
            <a:r>
              <a:rPr lang="en-US" sz="1800" dirty="0">
                <a:latin typeface="Garamond" panose="02020404030301010803" pitchFamily="18" charset="0"/>
              </a:rPr>
              <a:t>25 IAC 5-6-2(b)(</a:t>
            </a:r>
            <a:r>
              <a:rPr lang="en-US" sz="1800" dirty="0" smtClean="0">
                <a:latin typeface="Garamond" panose="02020404030301010803" pitchFamily="18" charset="0"/>
              </a:rPr>
              <a:t>d), a </a:t>
            </a:r>
            <a:r>
              <a:rPr lang="en-US" sz="1800" dirty="0">
                <a:latin typeface="Garamond" panose="02020404030301010803" pitchFamily="18" charset="0"/>
              </a:rPr>
              <a:t>Prime Contractor who is </a:t>
            </a:r>
            <a:r>
              <a:rPr lang="en-US" sz="1800" dirty="0" smtClean="0">
                <a:latin typeface="Garamond" panose="02020404030301010803" pitchFamily="18" charset="0"/>
              </a:rPr>
              <a:t>a </a:t>
            </a:r>
            <a:r>
              <a:rPr lang="en-US" sz="1800" dirty="0">
                <a:latin typeface="Garamond" panose="02020404030301010803" pitchFamily="18" charset="0"/>
              </a:rPr>
              <a:t>MBE or WBE must meet subcontractor goals by using other listed certified firms.  Certified Prime Contractors cannot count their own workforce or companies to meet this requirement</a:t>
            </a:r>
            <a:r>
              <a:rPr lang="en-US" sz="1800" dirty="0" smtClean="0">
                <a:latin typeface="Garamond" panose="02020404030301010803" pitchFamily="18" charset="0"/>
              </a:rPr>
              <a:t>.</a:t>
            </a:r>
            <a:endParaRPr lang="en-US" sz="1800" dirty="0">
              <a:latin typeface="Garamond" panose="02020404030301010803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471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76201"/>
            <a:ext cx="5181600" cy="609600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581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28600"/>
            <a:ext cx="4876800" cy="59436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4" name="Picture 3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563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62000" y="1676401"/>
            <a:ext cx="7848913" cy="3581399"/>
            <a:chOff x="1142687" y="2438400"/>
            <a:chExt cx="6986286" cy="321054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35708" y="2438400"/>
              <a:ext cx="6499444" cy="3210545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grpSp>
          <p:nvGrpSpPr>
            <p:cNvPr id="5" name="Group 4"/>
            <p:cNvGrpSpPr/>
            <p:nvPr/>
          </p:nvGrpSpPr>
          <p:grpSpPr>
            <a:xfrm>
              <a:off x="1142687" y="3314646"/>
              <a:ext cx="6986286" cy="1763842"/>
              <a:chOff x="1524000" y="2837140"/>
              <a:chExt cx="9120723" cy="2351789"/>
            </a:xfrm>
          </p:grpSpPr>
          <p:sp>
            <p:nvSpPr>
              <p:cNvPr id="7" name="Right Arrow 6"/>
              <p:cNvSpPr/>
              <p:nvPr/>
            </p:nvSpPr>
            <p:spPr>
              <a:xfrm>
                <a:off x="1524000" y="2837140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0" name="Right Arrow 9"/>
              <p:cNvSpPr/>
              <p:nvPr/>
            </p:nvSpPr>
            <p:spPr>
              <a:xfrm rot="10800000">
                <a:off x="9958923" y="4960329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1" name="Right Arrow 10"/>
              <p:cNvSpPr/>
              <p:nvPr/>
            </p:nvSpPr>
            <p:spPr>
              <a:xfrm>
                <a:off x="1547278" y="3214965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2" name="Right Arrow 11"/>
              <p:cNvSpPr/>
              <p:nvPr/>
            </p:nvSpPr>
            <p:spPr>
              <a:xfrm>
                <a:off x="1557338" y="4923762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3" name="Right Arrow 12"/>
              <p:cNvSpPr/>
              <p:nvPr/>
            </p:nvSpPr>
            <p:spPr>
              <a:xfrm>
                <a:off x="1539658" y="4545937"/>
                <a:ext cx="685800" cy="228600"/>
              </a:xfrm>
              <a:prstGeom prst="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33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</p:grp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533498"/>
            <a:ext cx="7897091" cy="5432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6" name="Picture 15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35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Agenda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General Information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Purpose of RFS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Key Dates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Proposal Preparation &amp; Evaluation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Minority and Women’s Business Enterprises (M/WBE)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Question and Answer Session</a:t>
            </a:r>
          </a:p>
          <a:p>
            <a:pPr eaLnBrk="1" hangingPunct="1">
              <a:buFontTx/>
              <a:buNone/>
            </a:pPr>
            <a:endParaRPr lang="en-US" sz="28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80579" y="1219200"/>
            <a:ext cx="8077200" cy="4488131"/>
          </a:xfrm>
        </p:spPr>
        <p:txBody>
          <a:bodyPr>
            <a:noAutofit/>
          </a:bodyPr>
          <a:lstStyle/>
          <a:p>
            <a:pPr marL="86916" indent="-86916"/>
            <a:r>
              <a:rPr lang="en-US" sz="1800" b="1" dirty="0">
                <a:latin typeface="Garamond" panose="02020404030301010803" pitchFamily="18" charset="0"/>
              </a:rPr>
              <a:t>New Process </a:t>
            </a:r>
            <a:r>
              <a:rPr lang="en-US" sz="1800" dirty="0">
                <a:latin typeface="Garamond" panose="02020404030301010803" pitchFamily="18" charset="0"/>
              </a:rPr>
              <a:t>– Effective 2014, MWBE scoring is conducted based on 10 points plus a possible 2 bonus points scale</a:t>
            </a:r>
          </a:p>
          <a:p>
            <a:pPr marL="484680" lvl="1" indent="-86916"/>
            <a:r>
              <a:rPr lang="en-US" sz="1800" dirty="0">
                <a:latin typeface="Garamond" panose="02020404030301010803" pitchFamily="18" charset="0"/>
              </a:rPr>
              <a:t>MBE: Possible 5 points + 1 bonus point</a:t>
            </a:r>
          </a:p>
          <a:p>
            <a:pPr marL="484680" lvl="1" indent="-86916"/>
            <a:r>
              <a:rPr lang="en-US" sz="1800" dirty="0">
                <a:latin typeface="Garamond" panose="02020404030301010803" pitchFamily="18" charset="0"/>
              </a:rPr>
              <a:t>WBE: Possible 5 points + 1 bonus point</a:t>
            </a:r>
          </a:p>
          <a:p>
            <a:pPr marL="86916" indent="-86916"/>
            <a:r>
              <a:rPr lang="en-US" sz="1800" b="1" dirty="0">
                <a:latin typeface="Garamond" panose="02020404030301010803" pitchFamily="18" charset="0"/>
              </a:rPr>
              <a:t>Professional Services Scoring Methodology: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800" dirty="0">
                <a:latin typeface="Garamond" panose="02020404030301010803" pitchFamily="18" charset="0"/>
              </a:rPr>
              <a:t>The points will be awarded on the following schedule:</a:t>
            </a:r>
            <a:br>
              <a:rPr lang="en-US" sz="1800" dirty="0">
                <a:latin typeface="Garamond" panose="02020404030301010803" pitchFamily="18" charset="0"/>
              </a:rPr>
            </a:br>
            <a:endParaRPr lang="en-US" sz="1800" dirty="0">
              <a:latin typeface="Garamond" panose="02020404030301010803" pitchFamily="18" charset="0"/>
            </a:endParaRPr>
          </a:p>
          <a:p>
            <a:pPr marL="173831" lvl="1" indent="0">
              <a:buNone/>
            </a:pPr>
            <a:r>
              <a:rPr lang="en-US" sz="1800" dirty="0">
                <a:latin typeface="Garamond" panose="02020404030301010803" pitchFamily="18" charset="0"/>
              </a:rPr>
              <a:t/>
            </a:r>
            <a:br>
              <a:rPr lang="en-US" sz="1800" dirty="0">
                <a:latin typeface="Garamond" panose="02020404030301010803" pitchFamily="18" charset="0"/>
              </a:rPr>
            </a:br>
            <a:r>
              <a:rPr lang="en-US" sz="1600" dirty="0" smtClean="0">
                <a:latin typeface="Garamond" panose="02020404030301010803" pitchFamily="18" charset="0"/>
              </a:rPr>
              <a:t>Fractional </a:t>
            </a:r>
            <a:r>
              <a:rPr lang="en-US" sz="1600" dirty="0">
                <a:latin typeface="Garamond" panose="02020404030301010803" pitchFamily="18" charset="0"/>
              </a:rPr>
              <a:t>percentages will be rounded up or down to the nearest whole percentage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600" dirty="0">
                <a:latin typeface="Garamond" panose="02020404030301010803" pitchFamily="18" charset="0"/>
              </a:rPr>
              <a:t>If the respondent’s commitment percentage is rounded down to 0% for MBE or WBE participation the respondent will receive 0 points. 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600" dirty="0">
                <a:latin typeface="Garamond" panose="02020404030301010803" pitchFamily="18" charset="0"/>
              </a:rPr>
              <a:t>Submissions of 0% participation will result in a deduction of 1 point in each category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600" dirty="0">
                <a:latin typeface="Garamond" panose="02020404030301010803" pitchFamily="18" charset="0"/>
              </a:rPr>
              <a:t>The highest submission which exceeds the goal in each category will receive 6 points (5 points plus 1 bonus point). In case of a tie both firms will receive 6 points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1295400" y="3124200"/>
          <a:ext cx="4079172" cy="504754"/>
        </p:xfrm>
        <a:graphic>
          <a:graphicData uri="http://schemas.openxmlformats.org/drawingml/2006/table">
            <a:tbl>
              <a:tblPr/>
              <a:tblGrid>
                <a:gridCol w="386095"/>
                <a:gridCol w="431083"/>
                <a:gridCol w="431083"/>
                <a:gridCol w="513002"/>
                <a:gridCol w="511658"/>
                <a:gridCol w="431083"/>
                <a:gridCol w="431083"/>
                <a:gridCol w="431083"/>
                <a:gridCol w="513002"/>
              </a:tblGrid>
              <a:tr h="25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+mn-lt"/>
                          <a:ea typeface="Times New Roman"/>
                          <a:cs typeface="Calibri"/>
                        </a:rPr>
                        <a:t>%</a:t>
                      </a:r>
                      <a:endParaRPr lang="en-US" sz="9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1%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2%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3%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4%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5%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6%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7%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8%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+mn-lt"/>
                          <a:ea typeface="Times New Roman"/>
                          <a:cs typeface="Calibri"/>
                        </a:rPr>
                        <a:t>Pts.</a:t>
                      </a:r>
                      <a:endParaRPr lang="en-US" sz="9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.625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1.25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1.875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2.5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3.125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3.75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4.375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5.0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533498"/>
            <a:ext cx="7897091" cy="5432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1" name="Picture 10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990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3400" y="1981200"/>
            <a:ext cx="8229600" cy="2796540"/>
            <a:chOff x="1828800" y="1676400"/>
            <a:chExt cx="10972800" cy="3728720"/>
          </a:xfrm>
        </p:grpSpPr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3283527" y="1676400"/>
              <a:ext cx="7620000" cy="400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350" b="1" dirty="0" smtClean="0">
                  <a:latin typeface="Garamond" panose="02020404030301010803" pitchFamily="18" charset="0"/>
                </a:rPr>
                <a:t>RFS </a:t>
              </a:r>
              <a:r>
                <a:rPr lang="en-US" sz="1350" b="1" dirty="0">
                  <a:latin typeface="Garamond" panose="02020404030301010803" pitchFamily="18" charset="0"/>
                </a:rPr>
                <a:t>MWBE Scoring Example</a:t>
              </a:r>
            </a:p>
          </p:txBody>
        </p:sp>
        <p:graphicFrame>
          <p:nvGraphicFramePr>
            <p:cNvPr id="8" name="Table Placeholder 3"/>
            <p:cNvGraphicFramePr>
              <a:graphicFrameLocks/>
            </p:cNvGraphicFramePr>
            <p:nvPr>
              <p:extLst/>
            </p:nvPr>
          </p:nvGraphicFramePr>
          <p:xfrm>
            <a:off x="1828800" y="2438400"/>
            <a:ext cx="10972800" cy="296672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371600"/>
                  <a:gridCol w="1371600"/>
                  <a:gridCol w="1371600"/>
                  <a:gridCol w="1371600"/>
                  <a:gridCol w="1371600"/>
                  <a:gridCol w="1371600"/>
                </a:tblGrid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Bidder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MBE 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Pts.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WBE 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Pts.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Total Pts.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Bidder</a:t>
                        </a:r>
                        <a:r>
                          <a:rPr lang="en-US" baseline="0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 1</a:t>
                        </a: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12.0%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5.0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10.0%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6.0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11.0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Bidder 2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6.0%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3.75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4.0%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2.5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6.25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Bidder 3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8.0%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5.0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8.0%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5.0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10.0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Bidder 4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16.0%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6.0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0.2%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0.0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6.0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Bidder 5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0.0%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-1.0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0.0%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-1.0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>
                            <a:solidFill>
                              <a:schemeClr val="tx1"/>
                            </a:solidFill>
                            <a:latin typeface="Garamond" panose="02020404030301010803" pitchFamily="18" charset="0"/>
                          </a:rPr>
                          <a:t>-2.0</a:t>
                        </a:r>
                        <a:endPara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endParaRPr>
                      </a:p>
                    </a:txBody>
                    <a:tcPr>
                      <a:solidFill>
                        <a:schemeClr val="bg1">
                          <a:lumMod val="85000"/>
                        </a:schemeClr>
                      </a:solidFill>
                    </a:tcPr>
                  </a:tc>
                </a:tr>
              </a:tbl>
            </a:graphicData>
          </a:graphic>
        </p:graphicFrame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33400" y="533498"/>
            <a:ext cx="7897091" cy="5432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2" name="Picture 11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220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39017"/>
            <a:ext cx="3789021" cy="32377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b="1" dirty="0">
                <a:latin typeface="Garamond" panose="02020404030301010803" pitchFamily="18" charset="0"/>
              </a:rPr>
              <a:t>Pay Audit System</a:t>
            </a:r>
          </a:p>
          <a:p>
            <a:r>
              <a:rPr lang="en-US" sz="1700" i="0" dirty="0" smtClean="0">
                <a:latin typeface="Garamond" panose="02020404030301010803" pitchFamily="18" charset="0"/>
              </a:rPr>
              <a:t>Tool utilized to monitor the state’s diversity spend for subcontractors</a:t>
            </a:r>
          </a:p>
          <a:p>
            <a:r>
              <a:rPr lang="en-US" sz="1700" i="0" dirty="0" smtClean="0">
                <a:latin typeface="Garamond" panose="02020404030301010803" pitchFamily="18" charset="0"/>
              </a:rPr>
              <a:t>Selected primes and subcontractors are required to report payments submitted or received through this web-based tool</a:t>
            </a:r>
          </a:p>
          <a:p>
            <a:r>
              <a:rPr lang="en-US" sz="1700" dirty="0" smtClean="0">
                <a:latin typeface="Garamond" panose="02020404030301010803" pitchFamily="18" charset="0"/>
              </a:rPr>
              <a:t>Based on contract terms payments should be reported monthly or quarterly</a:t>
            </a:r>
          </a:p>
          <a:p>
            <a:r>
              <a:rPr lang="en-US" sz="1650" b="1" i="0" dirty="0" smtClean="0">
                <a:latin typeface="Garamond" panose="02020404030301010803" pitchFamily="18" charset="0"/>
              </a:rPr>
              <a:t>Questions? </a:t>
            </a:r>
            <a:r>
              <a:rPr lang="en-US" sz="1650" i="0" dirty="0" smtClean="0">
                <a:latin typeface="Garamond" panose="02020404030301010803" pitchFamily="18" charset="0"/>
              </a:rPr>
              <a:t>Contact MWBE Compliance</a:t>
            </a:r>
          </a:p>
          <a:p>
            <a:pPr lvl="1"/>
            <a:r>
              <a:rPr lang="en-US" sz="1250" dirty="0" smtClean="0">
                <a:latin typeface="Garamond" panose="02020404030301010803" pitchFamily="18" charset="0"/>
                <a:hlinkClick r:id="rId3"/>
              </a:rPr>
              <a:t>mwbecompliance@idoa.in.gov</a:t>
            </a:r>
            <a:r>
              <a:rPr lang="en-US" sz="1250" dirty="0" smtClean="0">
                <a:latin typeface="Garamond" panose="02020404030301010803" pitchFamily="18" charset="0"/>
              </a:rPr>
              <a:t> </a:t>
            </a:r>
            <a:endParaRPr lang="en-US" sz="1250" dirty="0">
              <a:latin typeface="Garamond" panose="02020404030301010803" pitchFamily="18" charset="0"/>
            </a:endParaRPr>
          </a:p>
          <a:p>
            <a:pPr lvl="1"/>
            <a:r>
              <a:rPr lang="en-US" sz="1250" dirty="0" smtClean="0">
                <a:latin typeface="Garamond" panose="02020404030301010803" pitchFamily="18" charset="0"/>
                <a:hlinkClick r:id="rId4"/>
              </a:rPr>
              <a:t>www.in.gov/idoa/mwbe/payaudit.htm</a:t>
            </a:r>
            <a:r>
              <a:rPr lang="en-US" sz="1250" dirty="0" smtClean="0">
                <a:latin typeface="Garamond" panose="02020404030301010803" pitchFamily="18" charset="0"/>
              </a:rPr>
              <a:t> </a:t>
            </a:r>
            <a:endParaRPr lang="en-US" sz="1250" i="0" dirty="0">
              <a:latin typeface="Garamond" panose="02020404030301010803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481945" y="1639017"/>
            <a:ext cx="4178424" cy="3161583"/>
            <a:chOff x="968121" y="965163"/>
            <a:chExt cx="6569665" cy="4687710"/>
          </a:xfrm>
        </p:grpSpPr>
        <p:pic>
          <p:nvPicPr>
            <p:cNvPr id="5" name="Picture 9" descr="C:\Users\Fable\AppData\Local\Microsoft\Windows\Temporary Internet Files\Content.IE5\X5T015VL\MC900431505[1]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66895" y="2068628"/>
              <a:ext cx="1031240" cy="1031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36"/>
            <p:cNvSpPr txBox="1">
              <a:spLocks noChangeArrowheads="1"/>
            </p:cNvSpPr>
            <p:nvPr/>
          </p:nvSpPr>
          <p:spPr bwMode="auto">
            <a:xfrm>
              <a:off x="6337636" y="3230032"/>
              <a:ext cx="1200150" cy="958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/>
                <a:t>Pay Audit System</a:t>
              </a:r>
            </a:p>
          </p:txBody>
        </p:sp>
        <p:pic>
          <p:nvPicPr>
            <p:cNvPr id="9" name="Picture 2" descr="C:\Users\Fable\AppData\Local\Microsoft\Windows\Temporary Internet Files\Content.IE5\8ORMKK27\MC900433941[1]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3634" y="965163"/>
              <a:ext cx="1432667" cy="1432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40"/>
            <p:cNvSpPr txBox="1">
              <a:spLocks noChangeArrowheads="1"/>
            </p:cNvSpPr>
            <p:nvPr/>
          </p:nvSpPr>
          <p:spPr bwMode="auto">
            <a:xfrm>
              <a:off x="1822743" y="2332230"/>
              <a:ext cx="1198562" cy="41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/>
                <a:t>Prime</a:t>
              </a:r>
            </a:p>
          </p:txBody>
        </p:sp>
        <p:sp>
          <p:nvSpPr>
            <p:cNvPr id="11" name="TextBox 43"/>
            <p:cNvSpPr txBox="1">
              <a:spLocks noChangeArrowheads="1"/>
            </p:cNvSpPr>
            <p:nvPr/>
          </p:nvSpPr>
          <p:spPr bwMode="auto">
            <a:xfrm>
              <a:off x="1323281" y="5242164"/>
              <a:ext cx="2204158" cy="41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/>
                <a:t>Subcontractor</a:t>
              </a:r>
            </a:p>
          </p:txBody>
        </p:sp>
        <p:pic>
          <p:nvPicPr>
            <p:cNvPr id="12" name="Picture 33" descr="C:\Users\Fable\AppData\Local\Microsoft\Windows\Temporary Internet Files\Content.IE5\X5T015VL\MC900433942[1]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1631" y="3624756"/>
              <a:ext cx="1426369" cy="1426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60"/>
            <p:cNvSpPr txBox="1">
              <a:spLocks noChangeArrowheads="1"/>
            </p:cNvSpPr>
            <p:nvPr/>
          </p:nvSpPr>
          <p:spPr bwMode="auto">
            <a:xfrm rot="320525">
              <a:off x="3290798" y="2333304"/>
              <a:ext cx="3099636" cy="61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50" i="1" dirty="0"/>
                <a:t>Submit subcontractor </a:t>
              </a:r>
              <a:r>
                <a:rPr lang="en-US" altLang="en-US" sz="1050" b="1" i="1" dirty="0">
                  <a:solidFill>
                    <a:srgbClr val="FF0000"/>
                  </a:solidFill>
                </a:rPr>
                <a:t>actual paid</a:t>
              </a:r>
              <a:r>
                <a:rPr lang="en-US" altLang="en-US" sz="1050" i="1" dirty="0"/>
                <a:t> invoice amounts</a:t>
              </a:r>
              <a:endParaRPr lang="en-US" altLang="en-US" sz="1050" i="1" baseline="30000" dirty="0"/>
            </a:p>
          </p:txBody>
        </p:sp>
        <p:sp>
          <p:nvSpPr>
            <p:cNvPr id="17" name="TextBox 69"/>
            <p:cNvSpPr txBox="1">
              <a:spLocks noChangeArrowheads="1"/>
            </p:cNvSpPr>
            <p:nvPr/>
          </p:nvSpPr>
          <p:spPr bwMode="auto">
            <a:xfrm rot="21005088">
              <a:off x="3589051" y="3708757"/>
              <a:ext cx="3132137" cy="61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50" i="1" dirty="0"/>
                <a:t>Submit actual payments </a:t>
              </a:r>
              <a:r>
                <a:rPr lang="en-US" altLang="en-US" sz="1050" b="1" i="1" dirty="0">
                  <a:solidFill>
                    <a:srgbClr val="FF0000"/>
                  </a:solidFill>
                </a:rPr>
                <a:t>received</a:t>
              </a:r>
              <a:endParaRPr lang="en-US" altLang="en-US" sz="1050" b="1" i="1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62"/>
            <p:cNvSpPr txBox="1">
              <a:spLocks noChangeArrowheads="1"/>
            </p:cNvSpPr>
            <p:nvPr/>
          </p:nvSpPr>
          <p:spPr bwMode="auto">
            <a:xfrm>
              <a:off x="968121" y="2904490"/>
              <a:ext cx="1231027" cy="359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975" b="1" dirty="0"/>
                <a:t>Payment</a:t>
              </a:r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 flipV="1">
            <a:off x="6277599" y="3383708"/>
            <a:ext cx="1176696" cy="192643"/>
          </a:xfrm>
          <a:prstGeom prst="straightConnector1">
            <a:avLst/>
          </a:prstGeom>
          <a:ln w="412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309757" y="2370349"/>
            <a:ext cx="1144376" cy="112022"/>
          </a:xfrm>
          <a:prstGeom prst="straightConnector1">
            <a:avLst/>
          </a:prstGeom>
          <a:ln w="412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300000">
            <a:off x="5406654" y="2852588"/>
            <a:ext cx="38278" cy="568737"/>
          </a:xfrm>
          <a:prstGeom prst="straightConnector1">
            <a:avLst/>
          </a:prstGeom>
          <a:ln w="412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533400" y="533498"/>
            <a:ext cx="7897091" cy="5432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21" name="Picture 20" descr="IDOA-logobluecenter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Box 21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78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>
                <a:latin typeface="Garamond" pitchFamily="18" charset="0"/>
              </a:rPr>
              <a:t>Additional Information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4495799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IDOA PROCUREMENT LINKS AND NUMBERS</a:t>
            </a:r>
            <a:endParaRPr lang="en-US" sz="1600" b="1" dirty="0" smtClean="0">
              <a:latin typeface="Garamond" pitchFamily="18" charset="0"/>
              <a:hlinkClick r:id="rId3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  <a:hlinkClick r:id="rId3"/>
              </a:rPr>
              <a:t>http://www.in.gov/idoa/2354.htm</a:t>
            </a:r>
            <a:endParaRPr lang="en-US" sz="1600" b="1" dirty="0" smtClean="0">
              <a:latin typeface="Garamond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1-877-77BUYIN (8946) For Vendor Registration Questions</a:t>
            </a:r>
            <a:endParaRPr lang="en-US" sz="1600" b="1" dirty="0" smtClean="0">
              <a:latin typeface="Garamond" pitchFamily="18" charset="0"/>
              <a:hlinkClick r:id="rId4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  <a:hlinkClick r:id="rId4"/>
              </a:rPr>
              <a:t>http://www.in.gov/idoa/2464.htm</a:t>
            </a:r>
            <a:endParaRPr lang="en-US" sz="1600" b="1" dirty="0" smtClean="0">
              <a:latin typeface="Garamond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For Inquiries Regarding Substantial Indiana Economic Impact</a:t>
            </a:r>
          </a:p>
          <a:p>
            <a:pPr eaLnBrk="1" hangingPunct="1">
              <a:lnSpc>
                <a:spcPct val="80000"/>
              </a:lnSpc>
              <a:buFontTx/>
              <a:buAutoNum type="alphaUcPeriod"/>
            </a:pPr>
            <a:r>
              <a:rPr lang="en-US" sz="1600" b="1" dirty="0" smtClean="0">
                <a:latin typeface="Garamond" pitchFamily="18" charset="0"/>
                <a:hlinkClick r:id="rId5"/>
              </a:rPr>
              <a:t>http://www.in.gov/idoa/2467.htm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Link to the developing “one stop shop” for vendor registry with IDOA and Secretary of State.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B.	Secretary of State of Indiana: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Can be reached at (317) 232-6576 for registration assistance.  </a:t>
            </a:r>
            <a:r>
              <a:rPr lang="en-US" sz="1600" b="1" dirty="0" smtClean="0">
                <a:latin typeface="Garamond" pitchFamily="18" charset="0"/>
                <a:hlinkClick r:id="rId6"/>
              </a:rPr>
              <a:t>www.in.gov/sos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C.	See Vendor Handbook: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Online version available at </a:t>
            </a:r>
            <a:r>
              <a:rPr lang="en-US" sz="1600" b="1" dirty="0" smtClean="0">
                <a:latin typeface="Garamond" pitchFamily="18" charset="0"/>
                <a:hlinkClick r:id="rId7"/>
              </a:rPr>
              <a:t>http://www.in.gov/idoa/files/vendor_handbook.doc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AutoNum type="alphaUcPeriod" startAt="4"/>
            </a:pPr>
            <a:r>
              <a:rPr lang="en-US" sz="1600" b="1" dirty="0" smtClean="0">
                <a:latin typeface="Garamond" pitchFamily="18" charset="0"/>
              </a:rPr>
              <a:t>Minority and Women Owned Business Enterprises: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</a:t>
            </a:r>
            <a:r>
              <a:rPr lang="en-US" sz="1600" b="1" dirty="0" smtClean="0">
                <a:latin typeface="Garamond" pitchFamily="18" charset="0"/>
                <a:hlinkClick r:id="rId8"/>
              </a:rPr>
              <a:t>http://www.in.gov/idoa/files/Certification_List(48).xls</a:t>
            </a:r>
            <a:r>
              <a:rPr lang="en-US" sz="1600" b="1" dirty="0" smtClean="0">
                <a:latin typeface="Garamond" pitchFamily="18" charset="0"/>
              </a:rPr>
              <a:t> for table of IDOA certified MBEs and WBEs.  For more WBE’s information </a:t>
            </a:r>
            <a:r>
              <a:rPr lang="en-US" sz="1600" b="1" dirty="0" smtClean="0">
                <a:latin typeface="Garamond" pitchFamily="18" charset="0"/>
                <a:hlinkClick r:id="rId9"/>
              </a:rPr>
              <a:t>http://www.in.gov/idoa/2352.htm</a:t>
            </a:r>
            <a:r>
              <a:rPr lang="en-US" sz="1600" b="1" dirty="0" smtClean="0">
                <a:latin typeface="Garamond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AutoNum type="alphaUcPeriod" startAt="5"/>
            </a:pPr>
            <a:r>
              <a:rPr lang="en-US" sz="1600" b="1" dirty="0" smtClean="0">
                <a:latin typeface="Garamond" pitchFamily="18" charset="0"/>
              </a:rPr>
              <a:t>Veteran Owned Small Business Program: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 smtClean="0">
                <a:latin typeface="Garamond" pitchFamily="18" charset="0"/>
              </a:rPr>
              <a:t>	</a:t>
            </a:r>
            <a:r>
              <a:rPr lang="en-US" sz="1600" b="1" dirty="0" smtClean="0">
                <a:latin typeface="Garamond" pitchFamily="18" charset="0"/>
                <a:hlinkClick r:id="rId10"/>
              </a:rPr>
              <a:t>https://www.vip.vetbiz.gov/</a:t>
            </a:r>
            <a:r>
              <a:rPr lang="en-US" sz="1600" b="1" dirty="0" smtClean="0">
                <a:latin typeface="Garamond" pitchFamily="18" charset="0"/>
              </a:rPr>
              <a:t> for a search of certified IVOSB’s. For more IVOSB’s information </a:t>
            </a:r>
            <a:r>
              <a:rPr lang="en-US" sz="1600" b="1" dirty="0" smtClean="0">
                <a:latin typeface="Garamond" pitchFamily="18" charset="0"/>
                <a:hlinkClick r:id="rId11"/>
              </a:rPr>
              <a:t>http://www.in.gov/idoa/2862.htm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F.	RFS posting and updates: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Go to </a:t>
            </a:r>
            <a:r>
              <a:rPr lang="en-US" sz="1600" b="1" dirty="0" smtClean="0">
                <a:latin typeface="Garamond" pitchFamily="18" charset="0"/>
                <a:hlinkClick r:id="rId12"/>
              </a:rPr>
              <a:t>http://www.in.gov/idoa/2354.htm</a:t>
            </a:r>
            <a:r>
              <a:rPr lang="en-US" sz="1600" b="1" dirty="0" smtClean="0">
                <a:latin typeface="Garamond" pitchFamily="18" charset="0"/>
              </a:rPr>
              <a:t> (select “State of Indiana Opportunities” link)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Drag through table until you find desired RFS/RFI number on left-hand side and click the link.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81000" y="2057400"/>
            <a:ext cx="8229600" cy="1066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</a:rPr>
              <a:t>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962400"/>
            <a:ext cx="7315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000" dirty="0" smtClean="0">
                <a:latin typeface="Garamond" pitchFamily="18" charset="0"/>
              </a:rPr>
              <a:t>Any verbal response is not considered binding; respondents are encouraged to submit any question formally in writing if it affects the proposal that will be submitted to the state.</a:t>
            </a:r>
          </a:p>
          <a:p>
            <a:pPr algn="just"/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0668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</a:rPr>
              <a:t>Thank You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 smtClean="0"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itchFamily="18" charset="0"/>
              </a:rPr>
              <a:t>Traci Davidson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itchFamily="18" charset="0"/>
              </a:rPr>
              <a:t>tdavidson@idoa.IN.gov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General Information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2296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Sign-In Sheet for Attendees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Sign-In Sheet and PowerPoint will be posted on IDOA’s Solicitation Website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Hold questions until the end of the presentation</a:t>
            </a:r>
          </a:p>
          <a:p>
            <a:pPr lvl="1"/>
            <a:r>
              <a:rPr lang="en-US" sz="2000" i="1" dirty="0" smtClean="0">
                <a:latin typeface="Garamond" pitchFamily="18" charset="0"/>
              </a:rPr>
              <a:t>Any verbal response is not considered binding; respondents are encouraged to submit any question formally in writing if it affects the proposal that will be submitted to the state.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Selection of a data management platform to track sub-grantee performance measures and data regarding the delivery of student services and goals in accordance with the Project AWARE grant. </a:t>
            </a:r>
            <a:endParaRPr lang="en-US" sz="2400" dirty="0" smtClean="0">
              <a:latin typeface="Garamond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Purpose of the RFS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aramond" pitchFamily="18" charset="0"/>
              </a:rPr>
              <a:t>Term of RFS</a:t>
            </a:r>
            <a:endParaRPr lang="en-US" dirty="0" smtClean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310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en-US" sz="2800" dirty="0">
                <a:latin typeface="Garamond" pitchFamily="18" charset="0"/>
              </a:rPr>
              <a:t>Contract Term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endParaRPr lang="en-US" sz="2400" dirty="0">
              <a:latin typeface="Garamond" pitchFamily="18" charset="0"/>
            </a:endParaRP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latin typeface="Garamond" pitchFamily="18" charset="0"/>
              </a:rPr>
              <a:t>The term of the contract shall be for a period of </a:t>
            </a:r>
            <a:r>
              <a:rPr lang="en-US" sz="2400" dirty="0" smtClean="0">
                <a:latin typeface="Garamond" pitchFamily="18" charset="0"/>
              </a:rPr>
              <a:t>one (1) year </a:t>
            </a:r>
            <a:r>
              <a:rPr lang="en-US" sz="2400" dirty="0">
                <a:latin typeface="Garamond" pitchFamily="18" charset="0"/>
              </a:rPr>
              <a:t>from the date of contract execution.  There may be </a:t>
            </a:r>
            <a:r>
              <a:rPr lang="en-US" sz="2400" dirty="0" smtClean="0">
                <a:latin typeface="Garamond" pitchFamily="18" charset="0"/>
              </a:rPr>
              <a:t>up to four</a:t>
            </a:r>
            <a:r>
              <a:rPr lang="en-US" sz="24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(4) </a:t>
            </a:r>
            <a:r>
              <a:rPr lang="en-US" sz="2400" dirty="0">
                <a:latin typeface="Garamond" pitchFamily="18" charset="0"/>
              </a:rPr>
              <a:t>one-year renewals for a total of </a:t>
            </a:r>
            <a:r>
              <a:rPr lang="en-US" sz="2400" dirty="0" smtClean="0">
                <a:latin typeface="Garamond" pitchFamily="18" charset="0"/>
              </a:rPr>
              <a:t>five (5) </a:t>
            </a:r>
            <a:r>
              <a:rPr lang="en-US" sz="2400" dirty="0">
                <a:latin typeface="Garamond" pitchFamily="18" charset="0"/>
              </a:rPr>
              <a:t>years at the </a:t>
            </a:r>
            <a:r>
              <a:rPr lang="en-US" sz="2400" dirty="0" smtClean="0">
                <a:latin typeface="Garamond" pitchFamily="18" charset="0"/>
              </a:rPr>
              <a:t>at the </a:t>
            </a:r>
            <a:r>
              <a:rPr lang="en-US" sz="2400" dirty="0">
                <a:latin typeface="Garamond" pitchFamily="18" charset="0"/>
              </a:rPr>
              <a:t>sole discretion </a:t>
            </a:r>
            <a:r>
              <a:rPr lang="en-US" sz="2400" dirty="0" smtClean="0">
                <a:latin typeface="Garamond" pitchFamily="18" charset="0"/>
              </a:rPr>
              <a:t>of IDOE</a:t>
            </a:r>
            <a:r>
              <a:rPr lang="en-US" sz="2400" dirty="0">
                <a:latin typeface="Garamond" pitchFamily="18" charset="0"/>
              </a:rPr>
              <a:t>. </a:t>
            </a:r>
            <a:endParaRPr lang="en-US" sz="2400" dirty="0" smtClean="0">
              <a:latin typeface="Garamond" pitchFamily="18" charset="0"/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en-US" sz="2400" dirty="0">
              <a:latin typeface="Garamond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17999"/>
              </p:ext>
            </p:extLst>
          </p:nvPr>
        </p:nvGraphicFramePr>
        <p:xfrm>
          <a:off x="1600200" y="1295400"/>
          <a:ext cx="5715000" cy="2285998"/>
        </p:xfrm>
        <a:graphic>
          <a:graphicData uri="http://schemas.openxmlformats.org/drawingml/2006/table">
            <a:tbl>
              <a:tblPr/>
              <a:tblGrid>
                <a:gridCol w="2667000"/>
                <a:gridCol w="3048000"/>
              </a:tblGrid>
              <a:tr h="3117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Times New Roman"/>
                        </a:rPr>
                        <a:t>Activity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Times New Roman"/>
                        </a:rPr>
                        <a:t>Date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-10" dirty="0">
                          <a:latin typeface="Calibri"/>
                          <a:ea typeface="Times New Roman"/>
                          <a:cs typeface="Times New Roman"/>
                        </a:rPr>
                        <a:t>Issue of </a:t>
                      </a:r>
                      <a:r>
                        <a:rPr lang="en-US" sz="1200" spc="-10" dirty="0" smtClean="0">
                          <a:latin typeface="Calibri"/>
                          <a:ea typeface="Times New Roman"/>
                          <a:cs typeface="Times New Roman"/>
                        </a:rPr>
                        <a:t>RFS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November 5, 2018</a:t>
                      </a:r>
                      <a:endParaRPr lang="en-US" sz="1200" dirty="0">
                        <a:solidFill>
                          <a:schemeClr val="tx1"/>
                        </a:solidFill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Pre-Proposal Conference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November 13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2018 at 2:00 PM EST</a:t>
                      </a:r>
                      <a:endParaRPr lang="en-US" sz="1200" dirty="0">
                        <a:solidFill>
                          <a:schemeClr val="tx1"/>
                        </a:solidFill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5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Deadline to Submit Written Questions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November 20, 2018 by 3:00 PM EST</a:t>
                      </a:r>
                      <a:endParaRPr lang="en-US" sz="1200" dirty="0">
                        <a:solidFill>
                          <a:schemeClr val="tx1"/>
                        </a:solidFill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5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Response to Written </a:t>
                      </a:r>
                      <a:r>
                        <a:rPr lang="en-US" sz="1200" dirty="0" smtClean="0">
                          <a:latin typeface="Calibri"/>
                          <a:ea typeface="Times New Roman"/>
                          <a:cs typeface="Times New Roman"/>
                        </a:rPr>
                        <a:t>Questions/RFS</a:t>
                      </a:r>
                      <a:r>
                        <a:rPr lang="en-US" sz="12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latin typeface="Calibri"/>
                          <a:ea typeface="Times New Roman"/>
                          <a:cs typeface="Times New Roman"/>
                        </a:rPr>
                        <a:t>Amendments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November 30, 2018 by COB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EST</a:t>
                      </a:r>
                      <a:endParaRPr lang="en-US" sz="1200" dirty="0">
                        <a:solidFill>
                          <a:schemeClr val="tx1"/>
                        </a:solidFill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Submission of Proposals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December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14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2018 by 3:00 PM EST</a:t>
                      </a:r>
                      <a:endParaRPr lang="en-US" sz="1200" dirty="0">
                        <a:solidFill>
                          <a:schemeClr val="tx1"/>
                        </a:solidFill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Key Dates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Business Proposal</a:t>
            </a:r>
            <a:br>
              <a:rPr lang="en-US" b="1" dirty="0" smtClean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E)</a:t>
            </a:r>
            <a:endParaRPr lang="en-US" dirty="0" smtClean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Garamond" pitchFamily="18" charset="0"/>
              </a:rPr>
              <a:t>Company Financial Information (Section 2.3.3)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</a:rPr>
              <a:t>Confidential information must be kept separate from the proposal in both hard and soft copy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>
              <a:latin typeface="Garamond" pitchFamily="18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Garamond" pitchFamily="18" charset="0"/>
              </a:rPr>
              <a:t>Contract Terms (Section 2.3.5)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</a:rPr>
              <a:t>Respondent should review sample State contract and note exceptions to State mandatory and non-mandatory clauses in Transmittal Letter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Technical Proposal</a:t>
            </a:r>
            <a:r>
              <a:rPr lang="en-US" dirty="0" smtClean="0">
                <a:latin typeface="Garamond" pitchFamily="18" charset="0"/>
              </a:rPr>
              <a:t/>
            </a:r>
            <a:br>
              <a:rPr lang="en-US" dirty="0" smtClean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F)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>
                <a:latin typeface="Garamond" pitchFamily="18" charset="0"/>
              </a:rPr>
              <a:t>Please use the Template we have provided for you.  </a:t>
            </a: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r>
              <a:rPr lang="en-US" sz="2400" dirty="0" smtClean="0">
                <a:latin typeface="Garamond" pitchFamily="18" charset="0"/>
              </a:rPr>
              <a:t>Where appropriate, supporting documentation may be referenced by a page and paragraph number.</a:t>
            </a:r>
          </a:p>
          <a:p>
            <a:pPr>
              <a:buFontTx/>
              <a:buNone/>
            </a:pPr>
            <a:endParaRPr lang="en-US" sz="2400" dirty="0" smtClean="0">
              <a:latin typeface="Garamond" pitchFamily="18" charset="0"/>
            </a:endParaRPr>
          </a:p>
          <a:p>
            <a:pPr eaLnBrk="1" hangingPunct="1">
              <a:buFontTx/>
              <a:buNone/>
            </a:pPr>
            <a:endParaRPr lang="en-US" sz="24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Garamond" pitchFamily="18" charset="0"/>
              </a:rPr>
              <a:t>Please use the Template we have provided for you.  </a:t>
            </a:r>
          </a:p>
          <a:p>
            <a:endParaRPr lang="en-US" sz="2800" dirty="0">
              <a:latin typeface="Garamond" pitchFamily="18" charset="0"/>
            </a:endParaRPr>
          </a:p>
          <a:p>
            <a:r>
              <a:rPr lang="en-US" sz="2800" dirty="0">
                <a:latin typeface="Garamond" pitchFamily="18" charset="0"/>
              </a:rPr>
              <a:t>Where appropriate, supporting documentation may be referenced by a page and paragraph number.</a:t>
            </a:r>
          </a:p>
          <a:p>
            <a:pPr eaLnBrk="1" hangingPunct="1"/>
            <a:endParaRPr lang="en-US" sz="2800" dirty="0" smtClean="0">
              <a:latin typeface="Garamond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aramond" pitchFamily="18" charset="0"/>
              </a:rPr>
              <a:t>Cost Proposal</a:t>
            </a:r>
            <a:br>
              <a:rPr lang="en-US" b="1" dirty="0" smtClean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D)</a:t>
            </a:r>
            <a:endParaRPr lang="en-US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1479</TotalTime>
  <Words>1175</Words>
  <Application>Microsoft Office PowerPoint</Application>
  <PresentationFormat>On-screen Show (4:3)</PresentationFormat>
  <Paragraphs>256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</vt:lpstr>
      <vt:lpstr>Garamond</vt:lpstr>
      <vt:lpstr>Times New Roman</vt:lpstr>
      <vt:lpstr>Office Theme</vt:lpstr>
      <vt:lpstr>Indiana Department of Education Project AWARE  Request for Services 19-042   Pre-Proposal Conference  November 13, 2018 2:00 PM   Traci Davidson, Sr. Strategic Sourcing Analyst</vt:lpstr>
      <vt:lpstr>Agenda</vt:lpstr>
      <vt:lpstr>General Information</vt:lpstr>
      <vt:lpstr>Purpose of the RFS</vt:lpstr>
      <vt:lpstr>Term of RFS</vt:lpstr>
      <vt:lpstr>Key Dates</vt:lpstr>
      <vt:lpstr>Business Proposal (Attachment E)</vt:lpstr>
      <vt:lpstr>Technical Proposal (Attachment F)</vt:lpstr>
      <vt:lpstr>Cost Proposal (Attachment D)</vt:lpstr>
      <vt:lpstr>Cost Proposal (Attachment D)</vt:lpstr>
      <vt:lpstr>Proposal Preparation</vt:lpstr>
      <vt:lpstr>Proposal Preparation</vt:lpstr>
      <vt:lpstr>Proposal Evaluation</vt:lpstr>
      <vt:lpstr>Minority and Women’s Business Enterprises</vt:lpstr>
      <vt:lpstr>Minority and Women’s Business Enterprises</vt:lpstr>
      <vt:lpstr>Minority and Women’s Business Enterprises</vt:lpstr>
      <vt:lpstr>PowerPoint Presentation</vt:lpstr>
      <vt:lpstr>PowerPoint Presentation</vt:lpstr>
      <vt:lpstr>Minority and Women’s Business Enterprises</vt:lpstr>
      <vt:lpstr>Minority and Women’s Business Enterprises</vt:lpstr>
      <vt:lpstr>Minority and Women’s Business Enterprises</vt:lpstr>
      <vt:lpstr>Minority and Women’s Business Enterprises</vt:lpstr>
      <vt:lpstr>Additional Information</vt:lpstr>
      <vt:lpstr>PowerPoint Presentation</vt:lpstr>
      <vt:lpstr>PowerPoint Presentation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jhelmer</dc:creator>
  <cp:lastModifiedBy>Davidson, Traci</cp:lastModifiedBy>
  <cp:revision>107</cp:revision>
  <cp:lastPrinted>2018-10-29T16:29:12Z</cp:lastPrinted>
  <dcterms:created xsi:type="dcterms:W3CDTF">2013-01-16T19:20:36Z</dcterms:created>
  <dcterms:modified xsi:type="dcterms:W3CDTF">2018-11-13T15:08:38Z</dcterms:modified>
</cp:coreProperties>
</file>