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1" r:id="rId5"/>
    <p:sldId id="260" r:id="rId6"/>
    <p:sldId id="259" r:id="rId7"/>
    <p:sldId id="258" r:id="rId8"/>
    <p:sldId id="268" r:id="rId9"/>
    <p:sldId id="278" r:id="rId10"/>
    <p:sldId id="276" r:id="rId11"/>
    <p:sldId id="279" r:id="rId12"/>
    <p:sldId id="265" r:id="rId13"/>
    <p:sldId id="271" r:id="rId14"/>
    <p:sldId id="269"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717" autoAdjust="0"/>
  </p:normalViewPr>
  <p:slideViewPr>
    <p:cSldViewPr>
      <p:cViewPr varScale="1">
        <p:scale>
          <a:sx n="64" d="100"/>
          <a:sy n="64" d="100"/>
        </p:scale>
        <p:origin x="134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8BDE6C-FDB0-498D-AD52-9259251539A9}" type="datetimeFigureOut">
              <a:rPr lang="en-US" smtClean="0"/>
              <a:pPr/>
              <a:t>1/30/2018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8BDE6C-FDB0-498D-AD52-9259251539A9}" type="datetimeFigureOut">
              <a:rPr lang="en-US" smtClean="0"/>
              <a:pPr/>
              <a:t>1/30/2018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8BDE6C-FDB0-498D-AD52-9259251539A9}" type="datetimeFigureOut">
              <a:rPr lang="en-US" smtClean="0"/>
              <a:pPr/>
              <a:t>1/30/2018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8BDE6C-FDB0-498D-AD52-9259251539A9}" type="datetimeFigureOut">
              <a:rPr lang="en-US" smtClean="0"/>
              <a:pPr/>
              <a:t>1/30/2018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8BDE6C-FDB0-498D-AD52-9259251539A9}" type="datetimeFigureOut">
              <a:rPr lang="en-US" smtClean="0"/>
              <a:pPr/>
              <a:t>1/30/2018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8BDE6C-FDB0-498D-AD52-9259251539A9}" type="datetimeFigureOut">
              <a:rPr lang="en-US" smtClean="0"/>
              <a:pPr/>
              <a:t>1/30/2018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8BDE6C-FDB0-498D-AD52-9259251539A9}" type="datetimeFigureOut">
              <a:rPr lang="en-US" smtClean="0"/>
              <a:pPr/>
              <a:t>1/30/2018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8BDE6C-FDB0-498D-AD52-9259251539A9}" type="datetimeFigureOut">
              <a:rPr lang="en-US" smtClean="0"/>
              <a:pPr/>
              <a:t>1/30/2018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BDE6C-FDB0-498D-AD52-9259251539A9}" type="datetimeFigureOut">
              <a:rPr lang="en-US" smtClean="0"/>
              <a:pPr/>
              <a:t>1/30/2018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1/30/2018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1/30/2018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BDE6C-FDB0-498D-AD52-9259251539A9}" type="datetimeFigureOut">
              <a:rPr lang="en-US" smtClean="0"/>
              <a:pPr/>
              <a:t>1/30/2018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in.gov/idoa/2867.ht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www.in.gov/idoa/files/Certification_List(48).xls" TargetMode="External"/><Relationship Id="rId3" Type="http://schemas.openxmlformats.org/officeDocument/2006/relationships/hyperlink" Target="http://www.in.gov/idoa/2788.htm" TargetMode="External"/><Relationship Id="rId7" Type="http://schemas.openxmlformats.org/officeDocument/2006/relationships/hyperlink" Target="http://www.in.gov/idoa/files/vendor_handbook.doc"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in.gov/sos" TargetMode="External"/><Relationship Id="rId5" Type="http://schemas.openxmlformats.org/officeDocument/2006/relationships/hyperlink" Target="http://www.in.gov/idoa/2467.htm" TargetMode="External"/><Relationship Id="rId10" Type="http://schemas.openxmlformats.org/officeDocument/2006/relationships/hyperlink" Target="http://www.in.gov/idoa/2354.htm"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mailto:tdeaton@idoa.in.gov"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3" name="Rectangle 5"/>
          <p:cNvSpPr>
            <a:spLocks noGrp="1" noChangeArrowheads="1"/>
          </p:cNvSpPr>
          <p:nvPr>
            <p:ph type="ctrTitle"/>
          </p:nvPr>
        </p:nvSpPr>
        <p:spPr bwMode="auto">
          <a:xfrm>
            <a:off x="685800" y="1198279"/>
            <a:ext cx="7772400" cy="3662541"/>
          </a:xfrm>
          <a:prstGeom prst="rect">
            <a:avLst/>
          </a:prstGeom>
          <a:noFill/>
          <a:ln w="9525">
            <a:noFill/>
            <a:miter lim="800000"/>
            <a:headEnd/>
            <a:tailEnd/>
          </a:ln>
        </p:spPr>
        <p:txBody>
          <a:bodyPr wrap="square">
            <a:spAutoFit/>
          </a:bodyPr>
          <a:lstStyle/>
          <a:p>
            <a:r>
              <a:rPr lang="en-US" sz="2800" b="1" dirty="0" smtClean="0">
                <a:latin typeface="+mn-lt"/>
              </a:rPr>
              <a:t>Indiana English Learner Database</a:t>
            </a:r>
            <a:br>
              <a:rPr lang="en-US" sz="2800" b="1" dirty="0" smtClean="0">
                <a:latin typeface="+mn-lt"/>
              </a:rPr>
            </a:br>
            <a:r>
              <a:rPr lang="en-US" sz="2800" b="1" dirty="0" smtClean="0">
                <a:latin typeface="+mn-lt"/>
              </a:rPr>
              <a:t>Indiana Department of Education</a:t>
            </a:r>
            <a:r>
              <a:rPr lang="en-US" sz="2800" b="1" dirty="0" smtClean="0">
                <a:latin typeface="+mn-lt"/>
                <a:cs typeface="Calibri" pitchFamily="34" charset="0"/>
              </a:rPr>
              <a:t/>
            </a:r>
            <a:br>
              <a:rPr lang="en-US" sz="2800" b="1" dirty="0" smtClean="0">
                <a:latin typeface="+mn-lt"/>
                <a:cs typeface="Calibri" pitchFamily="34" charset="0"/>
              </a:rPr>
            </a:br>
            <a:r>
              <a:rPr lang="en-US" sz="2800" b="1" dirty="0">
                <a:latin typeface="+mn-lt"/>
                <a:cs typeface="Calibri" pitchFamily="34" charset="0"/>
              </a:rPr>
              <a:t/>
            </a:r>
            <a:br>
              <a:rPr lang="en-US" sz="2800" b="1" dirty="0">
                <a:latin typeface="+mn-lt"/>
                <a:cs typeface="Calibri" pitchFamily="34" charset="0"/>
              </a:rPr>
            </a:br>
            <a:r>
              <a:rPr lang="en-US" sz="2400" b="1" dirty="0">
                <a:latin typeface="+mn-lt"/>
                <a:cs typeface="Calibri" pitchFamily="34" charset="0"/>
              </a:rPr>
              <a:t>Request for Proposal </a:t>
            </a:r>
            <a:r>
              <a:rPr lang="en-US" sz="2400" b="1" dirty="0" smtClean="0">
                <a:latin typeface="+mn-lt"/>
                <a:cs typeface="Calibri" pitchFamily="34" charset="0"/>
              </a:rPr>
              <a:t>18-054</a:t>
            </a:r>
            <a:endParaRPr lang="en-US" sz="2400" b="1" dirty="0">
              <a:latin typeface="+mn-lt"/>
              <a:cs typeface="Calibri" pitchFamily="34" charset="0"/>
            </a:endParaRPr>
          </a:p>
          <a:p>
            <a:pPr algn="ctr"/>
            <a:endParaRPr lang="en-US" sz="2800" b="1" dirty="0">
              <a:latin typeface="+mn-lt"/>
              <a:cs typeface="Calibri" pitchFamily="34" charset="0"/>
            </a:endParaRPr>
          </a:p>
          <a:p>
            <a:pPr algn="ctr">
              <a:lnSpc>
                <a:spcPct val="80000"/>
              </a:lnSpc>
            </a:pPr>
            <a:r>
              <a:rPr lang="en-US" sz="2400" dirty="0">
                <a:latin typeface="+mn-lt"/>
                <a:cs typeface="Calibri" pitchFamily="34" charset="0"/>
              </a:rPr>
              <a:t>Pre-Proposal Conference</a:t>
            </a:r>
          </a:p>
          <a:p>
            <a:pPr algn="ctr">
              <a:lnSpc>
                <a:spcPct val="80000"/>
              </a:lnSpc>
            </a:pPr>
            <a:endParaRPr lang="en-US" sz="2400" dirty="0">
              <a:latin typeface="+mn-lt"/>
              <a:cs typeface="Calibri" pitchFamily="34" charset="0"/>
            </a:endParaRPr>
          </a:p>
          <a:p>
            <a:pPr algn="ctr">
              <a:lnSpc>
                <a:spcPct val="80000"/>
              </a:lnSpc>
            </a:pPr>
            <a:r>
              <a:rPr lang="en-US" sz="2400" dirty="0" smtClean="0">
                <a:latin typeface="+mn-lt"/>
                <a:cs typeface="Calibri" pitchFamily="34" charset="0"/>
              </a:rPr>
              <a:t>January 30, 2018</a:t>
            </a:r>
            <a:endParaRPr lang="en-US" sz="2400" dirty="0">
              <a:latin typeface="+mn-lt"/>
              <a:cs typeface="Calibri" pitchFamily="34" charset="0"/>
            </a:endParaRPr>
          </a:p>
          <a:p>
            <a:pPr algn="ctr">
              <a:lnSpc>
                <a:spcPct val="80000"/>
              </a:lnSpc>
            </a:pPr>
            <a:endParaRPr lang="en-US" sz="2400" dirty="0">
              <a:latin typeface="+mn-lt"/>
              <a:cs typeface="Calibri" pitchFamily="34" charset="0"/>
            </a:endParaRPr>
          </a:p>
          <a:p>
            <a:pPr algn="ctr">
              <a:lnSpc>
                <a:spcPct val="80000"/>
              </a:lnSpc>
            </a:pPr>
            <a:r>
              <a:rPr lang="en-US" sz="2400" dirty="0" smtClean="0">
                <a:latin typeface="+mn-lt"/>
                <a:cs typeface="Calibri" pitchFamily="34" charset="0"/>
              </a:rPr>
              <a:t>Greg Moorman, Senior Account Manager</a:t>
            </a:r>
            <a:endParaRPr lang="en-US" sz="2400" dirty="0">
              <a:latin typeface="+mn-lt"/>
              <a:cs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fontScale="90000"/>
          </a:bodyPr>
          <a:lstStyle/>
          <a:p>
            <a:pPr eaLnBrk="1" hangingPunct="1"/>
            <a:r>
              <a:rPr lang="en-US" sz="4000" b="1" dirty="0" smtClean="0">
                <a:latin typeface="+mn-lt"/>
              </a:rPr>
              <a:t>Minority and Women’s Business Enterprises</a:t>
            </a:r>
          </a:p>
        </p:txBody>
      </p:sp>
      <p:sp>
        <p:nvSpPr>
          <p:cNvPr id="7" name="Rectangle 3"/>
          <p:cNvSpPr>
            <a:spLocks noGrp="1" noChangeArrowheads="1"/>
          </p:cNvSpPr>
          <p:nvPr>
            <p:ph idx="1"/>
          </p:nvPr>
        </p:nvSpPr>
        <p:spPr>
          <a:xfrm>
            <a:off x="457200" y="1417638"/>
            <a:ext cx="8229600" cy="4708525"/>
          </a:xfrm>
        </p:spPr>
        <p:txBody>
          <a:bodyPr>
            <a:normAutofit fontScale="62500" lnSpcReduction="20000"/>
          </a:bodyPr>
          <a:lstStyle/>
          <a:p>
            <a:pPr lvl="0"/>
            <a:r>
              <a:rPr lang="en-US" dirty="0"/>
              <a:t>Must be listed on the IDOA Directory of Certified Firms, on or before the proposal due date</a:t>
            </a:r>
          </a:p>
          <a:p>
            <a:pPr lvl="0"/>
            <a:r>
              <a:rPr lang="en-US" dirty="0"/>
              <a:t>Prime Contractor must include with their proposal the subcontractor’s M/WBE Certification Letter provided by IDOA, to show current status of certification.</a:t>
            </a:r>
          </a:p>
          <a:p>
            <a:pPr lvl="0"/>
            <a:r>
              <a:rPr lang="en-US" dirty="0"/>
              <a:t>Each firm may only serve as one classification – </a:t>
            </a:r>
            <a:r>
              <a:rPr lang="en-US" dirty="0" smtClean="0"/>
              <a:t>MBE</a:t>
            </a:r>
            <a:r>
              <a:rPr lang="en-US" dirty="0"/>
              <a:t> </a:t>
            </a:r>
            <a:r>
              <a:rPr lang="en-US" dirty="0" smtClean="0"/>
              <a:t>or WBE</a:t>
            </a:r>
            <a:endParaRPr lang="en-US" dirty="0"/>
          </a:p>
          <a:p>
            <a:pPr lvl="0"/>
            <a:r>
              <a:rPr lang="en-US" dirty="0"/>
              <a:t>A Prime Contractor who is an MBE or WBE must meet subcontractor goals by using other listed certified firms.  Certified Prime Contractors cannot count their own workforce or companies to meet this requirement.</a:t>
            </a:r>
          </a:p>
          <a:p>
            <a:pPr lvl="0"/>
            <a:r>
              <a:rPr lang="en-US" dirty="0"/>
              <a:t>Must serve a Commercially Useful Function (CUF).  The firm must serve a value-added purpose on the engagement, as confirmed by the State.</a:t>
            </a:r>
          </a:p>
          <a:p>
            <a:pPr lvl="0"/>
            <a:r>
              <a:rPr lang="en-US" dirty="0"/>
              <a:t>Must provide goods or service only in the industry area for which it is certified as listed in the directory at </a:t>
            </a:r>
            <a:r>
              <a:rPr lang="en-US" u="sng" dirty="0">
                <a:hlinkClick r:id="rId3"/>
              </a:rPr>
              <a:t>http://www.in.gov/idoa/2352.htm</a:t>
            </a:r>
            <a:endParaRPr lang="en-US" dirty="0"/>
          </a:p>
          <a:p>
            <a:pPr lvl="0"/>
            <a:r>
              <a:rPr lang="en-US" dirty="0"/>
              <a:t>Must be used to provide the goods or services specific to the contract</a:t>
            </a:r>
          </a:p>
          <a:p>
            <a:r>
              <a:rPr lang="en-US" dirty="0"/>
              <a:t>National Diversity Plans are generally not acceptable</a:t>
            </a: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ormAutofit fontScale="90000"/>
          </a:bodyPr>
          <a:lstStyle/>
          <a:p>
            <a:r>
              <a:rPr lang="en-US" sz="4000" dirty="0" smtClean="0">
                <a:latin typeface="+mn-lt"/>
              </a:rPr>
              <a:t>Minority and Women’s Business Enterprises</a:t>
            </a:r>
          </a:p>
        </p:txBody>
      </p:sp>
      <p:sp>
        <p:nvSpPr>
          <p:cNvPr id="7" name="Content Placeholder 2"/>
          <p:cNvSpPr>
            <a:spLocks noGrp="1"/>
          </p:cNvSpPr>
          <p:nvPr>
            <p:ph idx="1"/>
          </p:nvPr>
        </p:nvSpPr>
        <p:spPr>
          <a:xfrm>
            <a:off x="228600" y="1430148"/>
            <a:ext cx="8686800" cy="4800600"/>
          </a:xfrm>
        </p:spPr>
        <p:txBody>
          <a:bodyPr>
            <a:normAutofit/>
          </a:bodyPr>
          <a:lstStyle/>
          <a:p>
            <a:pPr marL="115888" indent="-115888"/>
            <a:r>
              <a:rPr lang="en-US" sz="1800" b="1" dirty="0" smtClean="0"/>
              <a:t>MWBE scoring is conducted based on 10 points plus a possible 2 bonus points scale</a:t>
            </a:r>
            <a:endParaRPr lang="en-US" sz="1600" b="1" dirty="0" smtClean="0"/>
          </a:p>
          <a:p>
            <a:pPr marL="346075" lvl="1" indent="-111125">
              <a:buFont typeface="Arial" pitchFamily="34" charset="0"/>
              <a:buChar char="-"/>
            </a:pPr>
            <a:r>
              <a:rPr lang="en-US" sz="1600" dirty="0" smtClean="0"/>
              <a:t>MBE: Possible 5 points + 1 bonus point</a:t>
            </a:r>
          </a:p>
          <a:p>
            <a:pPr marL="346075" lvl="1" indent="-111125">
              <a:buFont typeface="Arial" pitchFamily="34" charset="0"/>
              <a:buChar char="-"/>
            </a:pPr>
            <a:r>
              <a:rPr lang="en-US" sz="1600" dirty="0" smtClean="0"/>
              <a:t>WBE: Possible 5 points + 1 bonus Point</a:t>
            </a:r>
          </a:p>
          <a:p>
            <a:pPr marL="115888" indent="-115888"/>
            <a:r>
              <a:rPr lang="en-US" sz="1800" b="1" dirty="0" smtClean="0"/>
              <a:t>Professional Services Scoring Methodology:</a:t>
            </a:r>
          </a:p>
          <a:p>
            <a:pPr marL="346075" lvl="1" indent="-114300">
              <a:buFont typeface="Calibri" pitchFamily="34" charset="0"/>
              <a:buChar char="-"/>
            </a:pPr>
            <a:r>
              <a:rPr lang="en-US" sz="1600" dirty="0" smtClean="0"/>
              <a:t>The points will be awarded on the following schedule:</a:t>
            </a:r>
            <a:br>
              <a:rPr lang="en-US" sz="1600" dirty="0" smtClean="0"/>
            </a:br>
            <a:r>
              <a:rPr lang="en-US" sz="1600" dirty="0" smtClean="0"/>
              <a:t/>
            </a:r>
            <a:br>
              <a:rPr lang="en-US" sz="1600" dirty="0" smtClean="0"/>
            </a:br>
            <a:endParaRPr lang="en-US" sz="1600" dirty="0" smtClean="0"/>
          </a:p>
          <a:p>
            <a:pPr marL="346075" lvl="1" indent="-114300">
              <a:buFont typeface="Calibri" pitchFamily="34" charset="0"/>
              <a:buChar char="-"/>
            </a:pPr>
            <a:r>
              <a:rPr lang="en-US" sz="1600" dirty="0" smtClean="0"/>
              <a:t>Fractional percentages will be rounded up or down to the nearest whole percentage</a:t>
            </a:r>
          </a:p>
          <a:p>
            <a:pPr marL="346075" lvl="1" indent="-114300">
              <a:buFont typeface="Calibri" pitchFamily="34" charset="0"/>
              <a:buChar char="-"/>
            </a:pPr>
            <a:r>
              <a:rPr lang="en-US" sz="1600" dirty="0" smtClean="0"/>
              <a:t>If the respondent’s commitment percentage is rounded down to 0% for MBE or WBE participation the respondent will receive 0 points. </a:t>
            </a:r>
          </a:p>
          <a:p>
            <a:pPr marL="346075" lvl="1" indent="-114300">
              <a:buFont typeface="Calibri" pitchFamily="34" charset="0"/>
              <a:buChar char="-"/>
            </a:pPr>
            <a:r>
              <a:rPr lang="en-US" sz="1600" dirty="0" smtClean="0"/>
              <a:t>Submissions of 0% participation will result in a deduction of 1 point in each category</a:t>
            </a:r>
          </a:p>
          <a:p>
            <a:pPr marL="346075" lvl="1" indent="-114300">
              <a:buFont typeface="Calibri" pitchFamily="34" charset="0"/>
              <a:buChar char="-"/>
            </a:pPr>
            <a:r>
              <a:rPr lang="en-US" sz="1600" dirty="0" smtClean="0"/>
              <a:t>The highest submission which exceeds the goal in each category will receive 6 points (5 points plus 1 bonus point). In case of a tie both firms will receive 6 points </a:t>
            </a:r>
          </a:p>
          <a:p>
            <a:pPr marL="346075" lvl="1" indent="-111125">
              <a:buFont typeface="Arial" pitchFamily="34" charset="0"/>
              <a:buChar char="-"/>
            </a:pPr>
            <a:endParaRPr lang="en-US" sz="1600" dirty="0" smtClean="0">
              <a:latin typeface="Garamond" pitchFamily="18" charset="0"/>
            </a:endParaRPr>
          </a:p>
          <a:p>
            <a:pPr>
              <a:buFontTx/>
              <a:buNone/>
            </a:pPr>
            <a:endParaRPr lang="en-US" sz="800" dirty="0" smtClean="0">
              <a:latin typeface="Garamond"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707170849"/>
              </p:ext>
            </p:extLst>
          </p:nvPr>
        </p:nvGraphicFramePr>
        <p:xfrm>
          <a:off x="838200" y="3019331"/>
          <a:ext cx="4724401" cy="438558"/>
        </p:xfrm>
        <a:graphic>
          <a:graphicData uri="http://schemas.openxmlformats.org/drawingml/2006/table">
            <a:tbl>
              <a:tblPr/>
              <a:tblGrid>
                <a:gridCol w="447166"/>
                <a:gridCol w="499270"/>
                <a:gridCol w="499270"/>
                <a:gridCol w="594147"/>
                <a:gridCol w="592591"/>
                <a:gridCol w="499270"/>
                <a:gridCol w="499270"/>
                <a:gridCol w="499270"/>
                <a:gridCol w="594147"/>
              </a:tblGrid>
              <a:tr h="255678">
                <a:tc>
                  <a:txBody>
                    <a:bodyPr/>
                    <a:lstStyle/>
                    <a:p>
                      <a:pPr marL="0" marR="0" algn="ctr">
                        <a:spcBef>
                          <a:spcPts val="0"/>
                        </a:spcBef>
                        <a:spcAft>
                          <a:spcPts val="0"/>
                        </a:spcAft>
                      </a:pPr>
                      <a:r>
                        <a:rPr lang="en-US" sz="1200" dirty="0">
                          <a:latin typeface="Garamond"/>
                          <a:ea typeface="Times New Roman"/>
                          <a:cs typeface="Calibri"/>
                        </a:rPr>
                        <a:t>%</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7%</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8%</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211">
                <a:tc>
                  <a:txBody>
                    <a:bodyPr/>
                    <a:lstStyle/>
                    <a:p>
                      <a:pPr marL="0" marR="0" algn="ctr">
                        <a:spcBef>
                          <a:spcPts val="0"/>
                        </a:spcBef>
                        <a:spcAft>
                          <a:spcPts val="0"/>
                        </a:spcAft>
                      </a:pPr>
                      <a:r>
                        <a:rPr lang="en-US" sz="1200" dirty="0">
                          <a:latin typeface="Garamond"/>
                          <a:ea typeface="Times New Roman"/>
                          <a:cs typeface="Calibri"/>
                        </a:rPr>
                        <a:t>Pts.</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1.875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5.0</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8707958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latin typeface="+mn-lt"/>
              </a:rPr>
              <a:t>Proposal Evaluation</a:t>
            </a:r>
          </a:p>
        </p:txBody>
      </p:sp>
      <p:graphicFrame>
        <p:nvGraphicFramePr>
          <p:cNvPr id="2" name="Table 1"/>
          <p:cNvGraphicFramePr>
            <a:graphicFrameLocks noGrp="1"/>
          </p:cNvGraphicFramePr>
          <p:nvPr>
            <p:extLst>
              <p:ext uri="{D42A27DB-BD31-4B8C-83A1-F6EECF244321}">
                <p14:modId xmlns:p14="http://schemas.microsoft.com/office/powerpoint/2010/main" val="1120851640"/>
              </p:ext>
            </p:extLst>
          </p:nvPr>
        </p:nvGraphicFramePr>
        <p:xfrm>
          <a:off x="1143000" y="1483603"/>
          <a:ext cx="6553200" cy="3762526"/>
        </p:xfrm>
        <a:graphic>
          <a:graphicData uri="http://schemas.openxmlformats.org/drawingml/2006/table">
            <a:tbl>
              <a:tblPr firstRow="1" firstCol="1" bandRow="1">
                <a:tableStyleId>{5C22544A-7EE6-4342-B048-85BDC9FD1C3A}</a:tableStyleId>
              </a:tblPr>
              <a:tblGrid>
                <a:gridCol w="3429000"/>
                <a:gridCol w="3124200"/>
              </a:tblGrid>
              <a:tr h="410124">
                <a:tc>
                  <a:txBody>
                    <a:bodyPr/>
                    <a:lstStyle/>
                    <a:p>
                      <a:pPr marL="0" marR="0" algn="ctr">
                        <a:spcBef>
                          <a:spcPts val="0"/>
                        </a:spcBef>
                        <a:spcAft>
                          <a:spcPts val="0"/>
                        </a:spcAft>
                      </a:pPr>
                      <a:r>
                        <a:rPr lang="en-US" sz="1600" b="1" dirty="0">
                          <a:effectLst/>
                          <a:latin typeface="+mn-lt"/>
                          <a:ea typeface="Times New Roman" panose="02020603050405020304" pitchFamily="18" charset="0"/>
                          <a:cs typeface="Calibri" panose="020F0502020204030204" pitchFamily="34" charset="0"/>
                        </a:rPr>
                        <a:t>Criteria</a:t>
                      </a:r>
                      <a:endParaRPr lang="en-US" sz="1600" dirty="0">
                        <a:effectLst/>
                        <a:latin typeface="+mn-lt"/>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600" b="1">
                          <a:effectLst/>
                          <a:latin typeface="+mn-lt"/>
                          <a:ea typeface="Times New Roman" panose="02020603050405020304" pitchFamily="18" charset="0"/>
                          <a:cs typeface="Calibri" panose="020F0502020204030204" pitchFamily="34" charset="0"/>
                        </a:rPr>
                        <a:t>Points</a:t>
                      </a:r>
                      <a:endParaRPr lang="en-US" sz="1600">
                        <a:effectLst/>
                        <a:latin typeface="+mn-lt"/>
                        <a:ea typeface="Times New Roman" panose="02020603050405020304" pitchFamily="18" charset="0"/>
                        <a:cs typeface="Times New Roman" panose="02020603050405020304" pitchFamily="18" charset="0"/>
                      </a:endParaRPr>
                    </a:p>
                  </a:txBody>
                  <a:tcPr marL="45720" marR="45720"/>
                </a:tc>
              </a:tr>
              <a:tr h="544673">
                <a:tc>
                  <a:txBody>
                    <a:bodyPr/>
                    <a:lstStyle/>
                    <a:p>
                      <a:pPr marL="211455" marR="0" indent="-211455">
                        <a:spcBef>
                          <a:spcPts val="0"/>
                        </a:spcBef>
                        <a:spcAft>
                          <a:spcPts val="0"/>
                        </a:spcAft>
                      </a:pPr>
                      <a:r>
                        <a:rPr lang="en-US" sz="1600" spc="-10" dirty="0">
                          <a:effectLst/>
                          <a:latin typeface="+mn-lt"/>
                          <a:ea typeface="Times New Roman" panose="02020603050405020304" pitchFamily="18" charset="0"/>
                          <a:cs typeface="Calibri" panose="020F0502020204030204" pitchFamily="34" charset="0"/>
                        </a:rPr>
                        <a:t>1.  Adherence to Mandatory Requirements</a:t>
                      </a:r>
                      <a:endParaRPr lang="en-US" sz="1600" dirty="0">
                        <a:effectLst/>
                        <a:latin typeface="+mn-lt"/>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600" dirty="0">
                          <a:effectLst/>
                          <a:latin typeface="+mn-lt"/>
                          <a:ea typeface="Times New Roman" panose="02020603050405020304" pitchFamily="18" charset="0"/>
                          <a:cs typeface="Calibri" panose="020F0502020204030204" pitchFamily="34" charset="0"/>
                        </a:rPr>
                        <a:t>Pass/Fail</a:t>
                      </a:r>
                      <a:endParaRPr lang="en-US" sz="1600" dirty="0">
                        <a:effectLst/>
                        <a:latin typeface="+mn-lt"/>
                        <a:ea typeface="Times New Roman" panose="02020603050405020304" pitchFamily="18" charset="0"/>
                        <a:cs typeface="Times New Roman" panose="02020603050405020304" pitchFamily="18" charset="0"/>
                      </a:endParaRPr>
                    </a:p>
                  </a:txBody>
                  <a:tcPr marL="45720" marR="45720" anchor="ctr"/>
                </a:tc>
              </a:tr>
              <a:tr h="666992">
                <a:tc>
                  <a:txBody>
                    <a:bodyPr/>
                    <a:lstStyle/>
                    <a:p>
                      <a:pPr marL="211455" marR="0" indent="-211455">
                        <a:spcBef>
                          <a:spcPts val="0"/>
                        </a:spcBef>
                        <a:spcAft>
                          <a:spcPts val="0"/>
                        </a:spcAft>
                      </a:pPr>
                      <a:r>
                        <a:rPr lang="en-US" sz="1600">
                          <a:effectLst/>
                          <a:latin typeface="+mn-lt"/>
                          <a:ea typeface="Times New Roman" panose="02020603050405020304" pitchFamily="18" charset="0"/>
                          <a:cs typeface="Calibri" panose="020F0502020204030204" pitchFamily="34" charset="0"/>
                        </a:rPr>
                        <a:t>2.  Management Assessment/Quality (Business and Technical Proposal)</a:t>
                      </a:r>
                      <a:endParaRPr lang="en-US" sz="1600">
                        <a:effectLst/>
                        <a:latin typeface="+mn-lt"/>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600" b="1" dirty="0">
                          <a:solidFill>
                            <a:srgbClr val="000000"/>
                          </a:solidFill>
                          <a:effectLst/>
                          <a:latin typeface="+mn-lt"/>
                          <a:ea typeface="Times New Roman" panose="02020603050405020304" pitchFamily="18" charset="0"/>
                          <a:cs typeface="Calibri" panose="020F0502020204030204" pitchFamily="34" charset="0"/>
                        </a:rPr>
                        <a:t>55 available points</a:t>
                      </a:r>
                      <a:endParaRPr lang="en-US" sz="1600" dirty="0">
                        <a:effectLst/>
                        <a:latin typeface="+mn-lt"/>
                        <a:ea typeface="Times New Roman" panose="02020603050405020304" pitchFamily="18" charset="0"/>
                        <a:cs typeface="Times New Roman" panose="02020603050405020304" pitchFamily="18" charset="0"/>
                      </a:endParaRPr>
                    </a:p>
                  </a:txBody>
                  <a:tcPr marL="45720" marR="45720" anchor="ctr"/>
                </a:tc>
              </a:tr>
              <a:tr h="386153">
                <a:tc>
                  <a:txBody>
                    <a:bodyPr/>
                    <a:lstStyle/>
                    <a:p>
                      <a:pPr marL="211455" marR="0" indent="-211455">
                        <a:spcBef>
                          <a:spcPts val="0"/>
                        </a:spcBef>
                        <a:spcAft>
                          <a:spcPts val="0"/>
                        </a:spcAft>
                      </a:pPr>
                      <a:r>
                        <a:rPr lang="en-US" sz="1600" dirty="0">
                          <a:effectLst/>
                          <a:latin typeface="+mn-lt"/>
                          <a:ea typeface="Times New Roman" panose="02020603050405020304" pitchFamily="18" charset="0"/>
                          <a:cs typeface="Calibri" panose="020F0502020204030204" pitchFamily="34" charset="0"/>
                        </a:rPr>
                        <a:t>3.  Cost (Cost Proposal)</a:t>
                      </a:r>
                      <a:endParaRPr lang="en-US" sz="1600" dirty="0">
                        <a:effectLst/>
                        <a:latin typeface="+mn-lt"/>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600" b="1" dirty="0">
                          <a:solidFill>
                            <a:srgbClr val="000000"/>
                          </a:solidFill>
                          <a:effectLst/>
                          <a:latin typeface="+mn-lt"/>
                          <a:ea typeface="Times New Roman" panose="02020603050405020304" pitchFamily="18" charset="0"/>
                          <a:cs typeface="Calibri" panose="020F0502020204030204" pitchFamily="34" charset="0"/>
                        </a:rPr>
                        <a:t>35 available points</a:t>
                      </a:r>
                      <a:endParaRPr lang="en-US" sz="1600" dirty="0">
                        <a:effectLst/>
                        <a:latin typeface="+mn-lt"/>
                        <a:ea typeface="Times New Roman" panose="02020603050405020304" pitchFamily="18" charset="0"/>
                        <a:cs typeface="Times New Roman" panose="02020603050405020304" pitchFamily="18" charset="0"/>
                      </a:endParaRPr>
                    </a:p>
                  </a:txBody>
                  <a:tcPr marL="45720" marR="45720" anchor="ctr"/>
                </a:tc>
              </a:tr>
              <a:tr h="666992">
                <a:tc>
                  <a:txBody>
                    <a:bodyPr/>
                    <a:lstStyle/>
                    <a:p>
                      <a:pPr marL="211455" marR="0" indent="-211455">
                        <a:spcBef>
                          <a:spcPts val="0"/>
                        </a:spcBef>
                        <a:spcAft>
                          <a:spcPts val="0"/>
                        </a:spcAft>
                      </a:pPr>
                      <a:r>
                        <a:rPr lang="en-US" sz="1600">
                          <a:effectLst/>
                          <a:latin typeface="+mn-lt"/>
                          <a:ea typeface="Times New Roman" panose="02020603050405020304" pitchFamily="18" charset="0"/>
                          <a:cs typeface="Calibri" panose="020F0502020204030204" pitchFamily="34" charset="0"/>
                        </a:rPr>
                        <a:t>4.  Minority Business Enterprise Subcontractor Commitment</a:t>
                      </a:r>
                      <a:endParaRPr lang="en-US" sz="1600">
                        <a:effectLst/>
                        <a:latin typeface="+mn-lt"/>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600" dirty="0">
                          <a:solidFill>
                            <a:srgbClr val="000000"/>
                          </a:solidFill>
                          <a:effectLst/>
                          <a:latin typeface="+mn-lt"/>
                          <a:ea typeface="Times New Roman" panose="02020603050405020304" pitchFamily="18" charset="0"/>
                          <a:cs typeface="Calibri" panose="020F0502020204030204" pitchFamily="34" charset="0"/>
                        </a:rPr>
                        <a:t>5 ( 1 bonus point is available, see Section 3.2.6)</a:t>
                      </a:r>
                      <a:endParaRPr lang="en-US" sz="1600" dirty="0">
                        <a:effectLst/>
                        <a:latin typeface="+mn-lt"/>
                        <a:ea typeface="Times New Roman" panose="02020603050405020304" pitchFamily="18" charset="0"/>
                        <a:cs typeface="Times New Roman" panose="02020603050405020304" pitchFamily="18" charset="0"/>
                      </a:endParaRPr>
                    </a:p>
                  </a:txBody>
                  <a:tcPr marL="45720" marR="45720" anchor="ctr"/>
                </a:tc>
              </a:tr>
              <a:tr h="666992">
                <a:tc>
                  <a:txBody>
                    <a:bodyPr/>
                    <a:lstStyle/>
                    <a:p>
                      <a:pPr marL="182880" marR="0" indent="-182880">
                        <a:spcBef>
                          <a:spcPts val="0"/>
                        </a:spcBef>
                        <a:spcAft>
                          <a:spcPts val="0"/>
                        </a:spcAft>
                      </a:pPr>
                      <a:r>
                        <a:rPr lang="en-US" sz="1600">
                          <a:effectLst/>
                          <a:latin typeface="+mn-lt"/>
                          <a:ea typeface="Times New Roman" panose="02020603050405020304" pitchFamily="18" charset="0"/>
                          <a:cs typeface="Calibri" panose="020F0502020204030204" pitchFamily="34" charset="0"/>
                        </a:rPr>
                        <a:t>5. Women Business Enterprise Subcontractor Commitment</a:t>
                      </a:r>
                      <a:endParaRPr lang="en-US" sz="1600">
                        <a:effectLst/>
                        <a:latin typeface="+mn-lt"/>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600" dirty="0">
                          <a:effectLst/>
                          <a:latin typeface="+mn-lt"/>
                          <a:ea typeface="Times New Roman" panose="02020603050405020304" pitchFamily="18" charset="0"/>
                          <a:cs typeface="Calibri" panose="020F0502020204030204" pitchFamily="34" charset="0"/>
                        </a:rPr>
                        <a:t>5 ( 1 bonus point is available, see Section 3.2.6)</a:t>
                      </a:r>
                      <a:endParaRPr lang="en-US" sz="1600" dirty="0">
                        <a:effectLst/>
                        <a:latin typeface="+mn-lt"/>
                        <a:ea typeface="Times New Roman" panose="02020603050405020304" pitchFamily="18" charset="0"/>
                        <a:cs typeface="Times New Roman" panose="02020603050405020304" pitchFamily="18" charset="0"/>
                      </a:endParaRPr>
                    </a:p>
                  </a:txBody>
                  <a:tcPr marL="45720" marR="45720" anchor="ctr"/>
                </a:tc>
              </a:tr>
              <a:tr h="386153">
                <a:tc>
                  <a:txBody>
                    <a:bodyPr/>
                    <a:lstStyle/>
                    <a:p>
                      <a:pPr marL="0" marR="0">
                        <a:spcBef>
                          <a:spcPts val="0"/>
                        </a:spcBef>
                        <a:spcAft>
                          <a:spcPts val="0"/>
                        </a:spcAft>
                      </a:pPr>
                      <a:r>
                        <a:rPr lang="en-US" sz="1600" b="1">
                          <a:effectLst/>
                          <a:latin typeface="+mn-lt"/>
                          <a:ea typeface="Times New Roman" panose="02020603050405020304" pitchFamily="18" charset="0"/>
                          <a:cs typeface="Calibri" panose="020F0502020204030204" pitchFamily="34" charset="0"/>
                        </a:rPr>
                        <a:t>Total</a:t>
                      </a:r>
                      <a:endParaRPr lang="en-US" sz="1600">
                        <a:effectLst/>
                        <a:latin typeface="+mn-lt"/>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600" b="1" dirty="0">
                          <a:effectLst/>
                          <a:latin typeface="+mn-lt"/>
                          <a:ea typeface="Times New Roman" panose="02020603050405020304" pitchFamily="18" charset="0"/>
                          <a:cs typeface="Calibri" panose="020F0502020204030204" pitchFamily="34" charset="0"/>
                        </a:rPr>
                        <a:t>100 (102 if bonus awarded)</a:t>
                      </a:r>
                      <a:endParaRPr lang="en-US" sz="1600" dirty="0">
                        <a:effectLst/>
                        <a:latin typeface="+mn-lt"/>
                        <a:ea typeface="Times New Roman" panose="02020603050405020304" pitchFamily="18" charset="0"/>
                        <a:cs typeface="Times New Roman" panose="02020603050405020304" pitchFamily="18" charset="0"/>
                      </a:endParaRPr>
                    </a:p>
                  </a:txBody>
                  <a:tcPr marL="45720" marR="45720" anchor="ct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chor="t"/>
          <a:lstStyle/>
          <a:p>
            <a:r>
              <a:rPr lang="en-US" b="1" dirty="0" smtClean="0">
                <a:latin typeface="+mn-lt"/>
              </a:rPr>
              <a:t>Additional Information</a:t>
            </a:r>
          </a:p>
        </p:txBody>
      </p:sp>
      <p:sp>
        <p:nvSpPr>
          <p:cNvPr id="7" name="Content Placeholder 2"/>
          <p:cNvSpPr>
            <a:spLocks noGrp="1"/>
          </p:cNvSpPr>
          <p:nvPr>
            <p:ph idx="1"/>
          </p:nvPr>
        </p:nvSpPr>
        <p:spPr>
          <a:xfrm>
            <a:off x="152400" y="1143000"/>
            <a:ext cx="8763000" cy="4495799"/>
          </a:xfrm>
        </p:spPr>
        <p:txBody>
          <a:bodyPr>
            <a:normAutofit/>
          </a:bodyPr>
          <a:lstStyle/>
          <a:p>
            <a:pPr algn="ctr" eaLnBrk="1" hangingPunct="1">
              <a:lnSpc>
                <a:spcPct val="80000"/>
              </a:lnSpc>
              <a:buFontTx/>
              <a:buNone/>
            </a:pPr>
            <a:r>
              <a:rPr lang="en-US" sz="1600" b="1" dirty="0" smtClean="0"/>
              <a:t>IDOA PROCUREMENT LINKS AND NUMBERS</a:t>
            </a:r>
            <a:endParaRPr lang="en-US" sz="1600" b="1" dirty="0" smtClean="0">
              <a:hlinkClick r:id="rId3"/>
            </a:endParaRPr>
          </a:p>
          <a:p>
            <a:pPr algn="ctr" eaLnBrk="1" hangingPunct="1">
              <a:lnSpc>
                <a:spcPct val="80000"/>
              </a:lnSpc>
              <a:buFontTx/>
              <a:buNone/>
            </a:pPr>
            <a:r>
              <a:rPr lang="en-US" sz="1600" b="1" dirty="0" smtClean="0">
                <a:hlinkClick r:id="rId3"/>
              </a:rPr>
              <a:t>http://www.in.gov/idoa/2354.htm</a:t>
            </a:r>
            <a:endParaRPr lang="en-US" sz="1600" b="1" dirty="0" smtClean="0"/>
          </a:p>
          <a:p>
            <a:pPr algn="ctr" eaLnBrk="1" hangingPunct="1">
              <a:lnSpc>
                <a:spcPct val="80000"/>
              </a:lnSpc>
              <a:buFontTx/>
              <a:buNone/>
            </a:pPr>
            <a:r>
              <a:rPr lang="en-US" sz="1600" b="1" dirty="0" smtClean="0"/>
              <a:t>1-877-77BUYIN (8946) For Vendor Registration Questions</a:t>
            </a:r>
            <a:endParaRPr lang="en-US" sz="1600" b="1" dirty="0" smtClean="0">
              <a:hlinkClick r:id="rId4"/>
            </a:endParaRPr>
          </a:p>
          <a:p>
            <a:pPr algn="ctr" eaLnBrk="1" hangingPunct="1">
              <a:lnSpc>
                <a:spcPct val="80000"/>
              </a:lnSpc>
              <a:buFontTx/>
              <a:buNone/>
            </a:pPr>
            <a:r>
              <a:rPr lang="en-US" sz="1600" b="1" dirty="0" smtClean="0">
                <a:hlinkClick r:id="rId4"/>
              </a:rPr>
              <a:t>http://www.in.gov/idoa/2464.htm</a:t>
            </a:r>
            <a:endParaRPr lang="en-US" sz="1600" b="1" dirty="0" smtClean="0"/>
          </a:p>
          <a:p>
            <a:pPr algn="ctr" eaLnBrk="1" hangingPunct="1">
              <a:lnSpc>
                <a:spcPct val="80000"/>
              </a:lnSpc>
              <a:buFontTx/>
              <a:buNone/>
            </a:pPr>
            <a:r>
              <a:rPr lang="en-US" sz="1600" b="1" dirty="0" smtClean="0"/>
              <a:t>For Inquiries Regarding Substantial Indiana Economic Impact</a:t>
            </a:r>
          </a:p>
          <a:p>
            <a:pPr eaLnBrk="1" hangingPunct="1">
              <a:lnSpc>
                <a:spcPct val="80000"/>
              </a:lnSpc>
              <a:buFontTx/>
              <a:buAutoNum type="alphaUcPeriod"/>
            </a:pPr>
            <a:r>
              <a:rPr lang="en-US" sz="1600" b="1" dirty="0" smtClean="0">
                <a:hlinkClick r:id="rId5"/>
              </a:rPr>
              <a:t>http://www.in.gov/idoa/2467.htm</a:t>
            </a:r>
            <a:endParaRPr lang="en-US" sz="1600" b="1" dirty="0" smtClean="0"/>
          </a:p>
          <a:p>
            <a:pPr eaLnBrk="1" hangingPunct="1">
              <a:lnSpc>
                <a:spcPct val="80000"/>
              </a:lnSpc>
              <a:buFontTx/>
              <a:buNone/>
            </a:pPr>
            <a:r>
              <a:rPr lang="en-US" sz="1600" b="1" dirty="0" smtClean="0"/>
              <a:t>	Link to the developing “one stop shop” for vendor registry with IDOA and Secretary of State.</a:t>
            </a:r>
          </a:p>
          <a:p>
            <a:pPr eaLnBrk="1" hangingPunct="1">
              <a:lnSpc>
                <a:spcPct val="80000"/>
              </a:lnSpc>
              <a:buFontTx/>
              <a:buNone/>
            </a:pPr>
            <a:r>
              <a:rPr lang="en-US" sz="1600" b="1" dirty="0" smtClean="0"/>
              <a:t>B.	Secretary of State of Indiana:</a:t>
            </a:r>
          </a:p>
          <a:p>
            <a:pPr eaLnBrk="1" hangingPunct="1">
              <a:lnSpc>
                <a:spcPct val="80000"/>
              </a:lnSpc>
              <a:buFontTx/>
              <a:buNone/>
            </a:pPr>
            <a:r>
              <a:rPr lang="en-US" sz="1600" b="1" dirty="0" smtClean="0"/>
              <a:t>	Can be reached at (317) 232-6576 for registration assistance.  </a:t>
            </a:r>
            <a:r>
              <a:rPr lang="en-US" sz="1600" b="1" dirty="0" smtClean="0">
                <a:hlinkClick r:id="rId6"/>
              </a:rPr>
              <a:t>www.in.gov/sos</a:t>
            </a:r>
            <a:endParaRPr lang="en-US" sz="1600" b="1" dirty="0" smtClean="0"/>
          </a:p>
          <a:p>
            <a:pPr eaLnBrk="1" hangingPunct="1">
              <a:lnSpc>
                <a:spcPct val="80000"/>
              </a:lnSpc>
              <a:buFontTx/>
              <a:buNone/>
            </a:pPr>
            <a:r>
              <a:rPr lang="en-US" sz="1600" b="1" dirty="0" smtClean="0"/>
              <a:t>C.	See Vendor Handbook:</a:t>
            </a:r>
          </a:p>
          <a:p>
            <a:pPr eaLnBrk="1" hangingPunct="1">
              <a:lnSpc>
                <a:spcPct val="80000"/>
              </a:lnSpc>
              <a:buFontTx/>
              <a:buNone/>
            </a:pPr>
            <a:r>
              <a:rPr lang="en-US" sz="1600" b="1" dirty="0" smtClean="0"/>
              <a:t>	Online version available at </a:t>
            </a:r>
            <a:r>
              <a:rPr lang="en-US" sz="1600" b="1" dirty="0" smtClean="0">
                <a:hlinkClick r:id="rId7"/>
              </a:rPr>
              <a:t>http://www.in.gov/idoa/files/vendor_handbook.doc</a:t>
            </a:r>
            <a:endParaRPr lang="en-US" sz="1600" b="1" dirty="0" smtClean="0"/>
          </a:p>
          <a:p>
            <a:pPr eaLnBrk="1" hangingPunct="1">
              <a:lnSpc>
                <a:spcPct val="80000"/>
              </a:lnSpc>
              <a:buFontTx/>
              <a:buAutoNum type="alphaUcPeriod" startAt="4"/>
            </a:pPr>
            <a:r>
              <a:rPr lang="en-US" sz="1600" b="1" dirty="0" smtClean="0"/>
              <a:t>Minority and Women Owned Business Enterprises:</a:t>
            </a:r>
          </a:p>
          <a:p>
            <a:pPr eaLnBrk="1" hangingPunct="1">
              <a:lnSpc>
                <a:spcPct val="80000"/>
              </a:lnSpc>
              <a:buFontTx/>
              <a:buNone/>
            </a:pPr>
            <a:r>
              <a:rPr lang="en-US" sz="1600" b="1" dirty="0" smtClean="0"/>
              <a:t>	</a:t>
            </a:r>
            <a:r>
              <a:rPr lang="en-US" sz="1600" b="1" dirty="0" smtClean="0">
                <a:hlinkClick r:id="rId8"/>
              </a:rPr>
              <a:t>http://www.in.gov/idoa/files/Certification_List(48).xls</a:t>
            </a:r>
            <a:r>
              <a:rPr lang="en-US" sz="1600" b="1" dirty="0" smtClean="0"/>
              <a:t> for table of IDOA certified MBEs and WBEs.  For more WBE’s information </a:t>
            </a:r>
            <a:r>
              <a:rPr lang="en-US" sz="1600" b="1" dirty="0" smtClean="0">
                <a:hlinkClick r:id="rId9"/>
              </a:rPr>
              <a:t>http://www.in.gov/idoa/2352.htm</a:t>
            </a:r>
            <a:r>
              <a:rPr lang="en-US" sz="1600" b="1" dirty="0" smtClean="0"/>
              <a:t> </a:t>
            </a:r>
          </a:p>
          <a:p>
            <a:pPr eaLnBrk="1" hangingPunct="1">
              <a:lnSpc>
                <a:spcPct val="80000"/>
              </a:lnSpc>
              <a:buFontTx/>
              <a:buNone/>
            </a:pPr>
            <a:r>
              <a:rPr lang="en-US" sz="1600" b="1" dirty="0"/>
              <a:t>E</a:t>
            </a:r>
            <a:r>
              <a:rPr lang="en-US" sz="1600" b="1" dirty="0" smtClean="0"/>
              <a:t>.	RFP posting and updates:</a:t>
            </a:r>
          </a:p>
          <a:p>
            <a:pPr eaLnBrk="1" hangingPunct="1">
              <a:lnSpc>
                <a:spcPct val="80000"/>
              </a:lnSpc>
              <a:buFontTx/>
              <a:buNone/>
            </a:pPr>
            <a:r>
              <a:rPr lang="en-US" sz="1600" b="1" dirty="0" smtClean="0"/>
              <a:t>	Go to </a:t>
            </a:r>
            <a:r>
              <a:rPr lang="en-US" sz="1600" b="1" dirty="0" smtClean="0">
                <a:hlinkClick r:id="rId10"/>
              </a:rPr>
              <a:t>http://www.in.gov/idoa/2354.htm</a:t>
            </a:r>
            <a:r>
              <a:rPr lang="en-US" sz="1600" b="1" dirty="0" smtClean="0"/>
              <a:t> (select “State of Indiana Opportunities” link) </a:t>
            </a:r>
          </a:p>
          <a:p>
            <a:pPr eaLnBrk="1" hangingPunct="1">
              <a:lnSpc>
                <a:spcPct val="80000"/>
              </a:lnSpc>
              <a:spcBef>
                <a:spcPts val="0"/>
              </a:spcBef>
              <a:buFontTx/>
              <a:buNone/>
            </a:pPr>
            <a:r>
              <a:rPr lang="en-US" sz="1600" b="1" dirty="0" smtClean="0"/>
              <a:t>	Drag through table until you find desired RFP/RFI number on left-hand side and click the link.</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smtClean="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smtClean="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smtClean="0">
                <a:ln>
                  <a:noFill/>
                </a:ln>
                <a:solidFill>
                  <a:schemeClr val="tx1"/>
                </a:solidFill>
                <a:effectLst/>
                <a:uLnTx/>
                <a:uFillTx/>
              </a:rPr>
              <a:t>Thank You!</a:t>
            </a: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lang="en-US" sz="2800" b="1" dirty="0" smtClean="0">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2800" b="1" dirty="0" smtClean="0">
                <a:latin typeface="Garamond" pitchFamily="18" charset="0"/>
              </a:rPr>
              <a:t>Greg Moorman </a:t>
            </a:r>
            <a:r>
              <a:rPr lang="en-US" sz="2400" b="1" dirty="0" smtClean="0">
                <a:solidFill>
                  <a:srgbClr val="FF0000"/>
                </a:solidFill>
                <a:latin typeface="Garamond" pitchFamily="18" charset="0"/>
                <a:hlinkClick r:id="rId3"/>
              </a:rPr>
              <a:t>gmoorman@idoa.in.gov</a:t>
            </a:r>
            <a:r>
              <a:rPr lang="en-US" sz="2400" b="1" dirty="0" smtClean="0">
                <a:solidFill>
                  <a:srgbClr val="FF0000"/>
                </a:solidFill>
                <a:latin typeface="Garamond" pitchFamily="18" charset="0"/>
              </a:rPr>
              <a:t>	</a:t>
            </a:r>
            <a:endParaRPr kumimoji="0" lang="en-US" sz="2400" b="1" i="0" u="none" strike="noStrike" kern="1200" cap="none" spc="0" normalizeH="0" baseline="0" noProof="0" dirty="0" smtClean="0">
              <a:ln>
                <a:noFill/>
              </a:ln>
              <a:solidFill>
                <a:srgbClr val="0000FF"/>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2400" b="1" i="0" u="none" strike="noStrike" kern="1200" cap="none" spc="0" normalizeH="0" baseline="0" noProof="0" dirty="0" smtClean="0">
              <a:ln>
                <a:noFill/>
              </a:ln>
              <a:solidFill>
                <a:srgbClr val="0000FF"/>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5" name="Rectangle 2"/>
          <p:cNvSpPr>
            <a:spLocks noGrp="1" noChangeArrowheads="1"/>
          </p:cNvSpPr>
          <p:nvPr>
            <p:ph type="title"/>
          </p:nvPr>
        </p:nvSpPr>
        <p:spPr/>
        <p:txBody>
          <a:bodyPr/>
          <a:lstStyle/>
          <a:p>
            <a:pPr eaLnBrk="1" hangingPunct="1"/>
            <a:r>
              <a:rPr lang="en-US" b="1" dirty="0" smtClean="0">
                <a:latin typeface="+mn-lt"/>
              </a:rPr>
              <a:t>General Information</a:t>
            </a:r>
          </a:p>
        </p:txBody>
      </p:sp>
      <p:sp>
        <p:nvSpPr>
          <p:cNvPr id="16" name="Rectangle 3"/>
          <p:cNvSpPr>
            <a:spLocks noGrp="1" noChangeArrowheads="1"/>
          </p:cNvSpPr>
          <p:nvPr>
            <p:ph idx="1"/>
          </p:nvPr>
        </p:nvSpPr>
        <p:spPr>
          <a:xfrm>
            <a:off x="381000" y="1447800"/>
            <a:ext cx="8229600" cy="4114800"/>
          </a:xfrm>
        </p:spPr>
        <p:txBody>
          <a:bodyPr>
            <a:normAutofit/>
          </a:bodyPr>
          <a:lstStyle/>
          <a:p>
            <a:pPr eaLnBrk="1" hangingPunct="1"/>
            <a:r>
              <a:rPr lang="en-US" sz="2800" dirty="0" smtClean="0"/>
              <a:t>Sign-In Sheet for Attendees</a:t>
            </a:r>
          </a:p>
          <a:p>
            <a:pPr eaLnBrk="1" hangingPunct="1"/>
            <a:r>
              <a:rPr lang="en-US" sz="2800" dirty="0" smtClean="0"/>
              <a:t>Sign-In Sheet and PowerPoint will be posted on IDOA’s Solicitation Website</a:t>
            </a:r>
          </a:p>
          <a:p>
            <a:pPr eaLnBrk="1" hangingPunct="1"/>
            <a:r>
              <a:rPr lang="en-US" sz="2800" dirty="0" smtClean="0"/>
              <a:t>Questions regarding RFP scope of work, process, and scoring will be answered in this session</a:t>
            </a:r>
          </a:p>
          <a:p>
            <a:pPr lvl="1"/>
            <a:r>
              <a:rPr lang="en-US" sz="2000" i="1" dirty="0" smtClean="0"/>
              <a:t>Any verbal response is not considered binding; respondents are encouraged to submit any question formally in writing if it affects the proposal that will be submitted to the state.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600201"/>
            <a:ext cx="8229600" cy="3733800"/>
          </a:xfrm>
        </p:spPr>
        <p:txBody>
          <a:bodyPr>
            <a:normAutofit/>
          </a:bodyPr>
          <a:lstStyle/>
          <a:p>
            <a:r>
              <a:rPr lang="en-US" sz="2800" dirty="0" smtClean="0"/>
              <a:t>The purpose of this RFP is to select a vendor that can satisfy the State’s need for </a:t>
            </a:r>
            <a:r>
              <a:rPr lang="en-US" sz="2800" dirty="0"/>
              <a:t>a statewide database for English Learner data. It is the intent of </a:t>
            </a:r>
            <a:r>
              <a:rPr lang="en-US" sz="2800" dirty="0" smtClean="0"/>
              <a:t>the Indiana Department of Education (IDOE) </a:t>
            </a:r>
            <a:r>
              <a:rPr lang="en-US" sz="2800" dirty="0"/>
              <a:t>to contract with a vendor that </a:t>
            </a:r>
            <a:r>
              <a:rPr lang="en-US" sz="2800" dirty="0" smtClean="0"/>
              <a:t>will provide </a:t>
            </a:r>
            <a:r>
              <a:rPr lang="en-US" sz="2800" dirty="0"/>
              <a:t>a quality system for data storage and analysis for the IDOE English Learner Program</a:t>
            </a:r>
            <a:r>
              <a:rPr lang="en-US" sz="2800" dirty="0" smtClean="0"/>
              <a:t>.</a:t>
            </a:r>
            <a:endParaRPr lang="en-US" sz="2800" dirty="0"/>
          </a:p>
        </p:txBody>
      </p:sp>
      <p:sp>
        <p:nvSpPr>
          <p:cNvPr id="6" name="Rectangle 2"/>
          <p:cNvSpPr>
            <a:spLocks noGrp="1" noChangeArrowheads="1"/>
          </p:cNvSpPr>
          <p:nvPr>
            <p:ph type="title"/>
          </p:nvPr>
        </p:nvSpPr>
        <p:spPr/>
        <p:txBody>
          <a:bodyPr/>
          <a:lstStyle/>
          <a:p>
            <a:pPr eaLnBrk="1" hangingPunct="1"/>
            <a:r>
              <a:rPr lang="en-US" b="1" dirty="0" smtClean="0">
                <a:latin typeface="+mn-lt"/>
              </a:rPr>
              <a:t>Purpose of the RFP</a:t>
            </a:r>
          </a:p>
        </p:txBody>
      </p:sp>
      <p:sp>
        <p:nvSpPr>
          <p:cNvPr id="7" name="Rectangle 3"/>
          <p:cNvSpPr txBox="1">
            <a:spLocks noChangeArrowheads="1"/>
          </p:cNvSpPr>
          <p:nvPr/>
        </p:nvSpPr>
        <p:spPr>
          <a:xfrm>
            <a:off x="478971" y="1112838"/>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2100" dirty="0" smtClean="0">
              <a:latin typeface="Garamond" pitchFamily="18" charset="0"/>
            </a:endParaRPr>
          </a:p>
          <a:p>
            <a:endParaRPr lang="en-US" sz="2800" dirty="0" smtClean="0"/>
          </a:p>
          <a:p>
            <a:pPr>
              <a:buFont typeface="Arial" pitchFamily="34" charset="0"/>
              <a:buNone/>
            </a:pPr>
            <a:endParaRPr lang="en-US" sz="2800" dirty="0" smtClean="0">
              <a:latin typeface="Garamond" pitchFamily="18" charset="0"/>
            </a:endParaRPr>
          </a:p>
        </p:txBody>
      </p:sp>
      <p:sp>
        <p:nvSpPr>
          <p:cNvPr id="8" name="Rectangle 3"/>
          <p:cNvSpPr txBox="1">
            <a:spLocks noChangeArrowheads="1"/>
          </p:cNvSpPr>
          <p:nvPr/>
        </p:nvSpPr>
        <p:spPr>
          <a:xfrm>
            <a:off x="228600" y="12954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2100" dirty="0" smtClean="0">
              <a:latin typeface="Garamond" pitchFamily="18" charset="0"/>
            </a:endParaRPr>
          </a:p>
          <a:p>
            <a:endParaRPr lang="en-US" sz="2800" dirty="0" smtClean="0"/>
          </a:p>
          <a:p>
            <a:pPr>
              <a:buFont typeface="Arial" pitchFamily="34" charset="0"/>
              <a:buNone/>
            </a:pPr>
            <a:endParaRPr lang="en-US" sz="2800" dirty="0" smtClean="0">
              <a:latin typeface="Garamond"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lstStyle/>
          <a:p>
            <a:r>
              <a:rPr lang="en-US" b="1" dirty="0" smtClean="0">
                <a:latin typeface="+mn-lt"/>
              </a:rPr>
              <a:t>Term of Contract</a:t>
            </a:r>
            <a:endParaRPr lang="en-US" dirty="0" smtClean="0">
              <a:latin typeface="+mn-lt"/>
            </a:endParaRPr>
          </a:p>
        </p:txBody>
      </p:sp>
      <p:sp>
        <p:nvSpPr>
          <p:cNvPr id="7" name="Rectangle 3"/>
          <p:cNvSpPr>
            <a:spLocks noGrp="1" noChangeArrowheads="1"/>
          </p:cNvSpPr>
          <p:nvPr>
            <p:ph idx="1"/>
          </p:nvPr>
        </p:nvSpPr>
        <p:spPr bwMode="auto">
          <a:xfrm>
            <a:off x="457200" y="1600200"/>
            <a:ext cx="8229600" cy="2985433"/>
          </a:xfrm>
          <a:prstGeom prst="rect">
            <a:avLst/>
          </a:prstGeom>
          <a:noFill/>
          <a:ln w="9525">
            <a:noFill/>
            <a:miter lim="800000"/>
            <a:headEnd/>
            <a:tailEnd/>
          </a:ln>
        </p:spPr>
        <p:txBody>
          <a:bodyPr>
            <a:spAutoFit/>
          </a:bodyPr>
          <a:lstStyle/>
          <a:p>
            <a:pPr>
              <a:lnSpc>
                <a:spcPct val="90000"/>
              </a:lnSpc>
              <a:buNone/>
            </a:pPr>
            <a:r>
              <a:rPr lang="en-US" dirty="0"/>
              <a:t>Contract </a:t>
            </a:r>
            <a:r>
              <a:rPr lang="en-US" dirty="0" smtClean="0"/>
              <a:t>Term</a:t>
            </a:r>
            <a:endParaRPr lang="en-US" sz="2800" dirty="0"/>
          </a:p>
          <a:p>
            <a:pPr lvl="1">
              <a:lnSpc>
                <a:spcPct val="90000"/>
              </a:lnSpc>
              <a:buFont typeface="Arial" charset="0"/>
              <a:buChar char="•"/>
            </a:pPr>
            <a:r>
              <a:rPr lang="en-US" dirty="0"/>
              <a:t>The term of the contract shall be for a period of t</a:t>
            </a:r>
            <a:r>
              <a:rPr lang="en-US" dirty="0" smtClean="0"/>
              <a:t>wo (2) years </a:t>
            </a:r>
            <a:r>
              <a:rPr lang="en-US" dirty="0"/>
              <a:t>from the date of contract execution.  There may be </a:t>
            </a:r>
            <a:r>
              <a:rPr lang="en-US" dirty="0" smtClean="0"/>
              <a:t>two (2) one-year renewals </a:t>
            </a:r>
            <a:r>
              <a:rPr lang="en-US" dirty="0"/>
              <a:t>for a total of four (4) years at the State’s option.</a:t>
            </a:r>
          </a:p>
          <a:p>
            <a:pPr lvl="1">
              <a:lnSpc>
                <a:spcPct val="90000"/>
              </a:lnSpc>
              <a:buFont typeface="Arial" charset="0"/>
              <a:buChar char="•"/>
            </a:pPr>
            <a:endParaRPr lang="en-US" sz="2400" dirty="0">
              <a:latin typeface="Garamond" pitchFamily="18" charset="0"/>
            </a:endParaRPr>
          </a:p>
          <a:p>
            <a:pPr lvl="1">
              <a:lnSpc>
                <a:spcPct val="90000"/>
              </a:lnSpc>
            </a:pP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787812854"/>
              </p:ext>
            </p:extLst>
          </p:nvPr>
        </p:nvGraphicFramePr>
        <p:xfrm>
          <a:off x="1295400" y="1219200"/>
          <a:ext cx="6019800" cy="4303219"/>
        </p:xfrm>
        <a:graphic>
          <a:graphicData uri="http://schemas.openxmlformats.org/drawingml/2006/table">
            <a:tbl>
              <a:tblPr/>
              <a:tblGrid>
                <a:gridCol w="2836917"/>
                <a:gridCol w="3182883"/>
              </a:tblGrid>
              <a:tr h="581890">
                <a:tc>
                  <a:txBody>
                    <a:bodyPr/>
                    <a:lstStyle/>
                    <a:p>
                      <a:pPr marL="0" marR="0" algn="ctr">
                        <a:spcBef>
                          <a:spcPts val="0"/>
                        </a:spcBef>
                        <a:spcAft>
                          <a:spcPts val="0"/>
                        </a:spcAft>
                      </a:pPr>
                      <a:r>
                        <a:rPr lang="en-US" sz="2000" b="1" dirty="0">
                          <a:latin typeface="+mn-lt"/>
                          <a:ea typeface="Times New Roman"/>
                          <a:cs typeface="Times New Roman"/>
                        </a:rPr>
                        <a:t>Activity</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2000" b="1" dirty="0">
                          <a:latin typeface="+mn-lt"/>
                          <a:ea typeface="Times New Roman"/>
                          <a:cs typeface="Times New Roman"/>
                        </a:rPr>
                        <a:t>Date</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581890">
                <a:tc>
                  <a:txBody>
                    <a:bodyPr/>
                    <a:lstStyle/>
                    <a:p>
                      <a:pPr marL="0" marR="0" algn="ctr">
                        <a:spcBef>
                          <a:spcPts val="0"/>
                        </a:spcBef>
                        <a:spcAft>
                          <a:spcPts val="0"/>
                        </a:spcAft>
                      </a:pPr>
                      <a:r>
                        <a:rPr lang="en-US" sz="2000" b="1" spc="-10" dirty="0">
                          <a:latin typeface="+mn-lt"/>
                          <a:ea typeface="Times New Roman"/>
                          <a:cs typeface="Times New Roman"/>
                        </a:rPr>
                        <a:t>Issue of RFP</a:t>
                      </a:r>
                      <a:endParaRPr lang="en-US" sz="2000" b="1" dirty="0">
                        <a:latin typeface="+mn-lt"/>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dirty="0">
                          <a:effectLst/>
                          <a:latin typeface="Calibri" panose="020F0502020204030204" pitchFamily="34" charset="0"/>
                          <a:ea typeface="Times New Roman" panose="02020603050405020304" pitchFamily="18" charset="0"/>
                          <a:cs typeface="Calibri" panose="020F0502020204030204" pitchFamily="34" charset="0"/>
                        </a:rPr>
                        <a:t>January 18, 2018</a:t>
                      </a:r>
                      <a:endParaRPr lang="en-US" sz="2000" dirty="0">
                        <a:effectLst/>
                        <a:latin typeface="Courier"/>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1890">
                <a:tc>
                  <a:txBody>
                    <a:bodyPr/>
                    <a:lstStyle/>
                    <a:p>
                      <a:pPr marL="0" marR="0" algn="ctr">
                        <a:spcBef>
                          <a:spcPts val="0"/>
                        </a:spcBef>
                        <a:spcAft>
                          <a:spcPts val="0"/>
                        </a:spcAft>
                      </a:pPr>
                      <a:r>
                        <a:rPr lang="en-US" sz="2000" b="1" dirty="0">
                          <a:latin typeface="+mn-lt"/>
                          <a:ea typeface="Times New Roman"/>
                          <a:cs typeface="Times New Roman"/>
                        </a:rPr>
                        <a:t>Pre-Proposal Conference</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dirty="0">
                          <a:effectLst/>
                          <a:latin typeface="Calibri" panose="020F0502020204030204" pitchFamily="34" charset="0"/>
                          <a:ea typeface="Times New Roman" panose="02020603050405020304" pitchFamily="18" charset="0"/>
                          <a:cs typeface="Calibri" panose="020F0502020204030204" pitchFamily="34" charset="0"/>
                        </a:rPr>
                        <a:t>January 30, 2018</a:t>
                      </a:r>
                      <a:endParaRPr lang="en-US" sz="2000" dirty="0">
                        <a:effectLst/>
                        <a:latin typeface="Courier"/>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9819">
                <a:tc>
                  <a:txBody>
                    <a:bodyPr/>
                    <a:lstStyle/>
                    <a:p>
                      <a:pPr marL="0" marR="0" algn="ctr">
                        <a:spcBef>
                          <a:spcPts val="0"/>
                        </a:spcBef>
                        <a:spcAft>
                          <a:spcPts val="0"/>
                        </a:spcAft>
                      </a:pPr>
                      <a:r>
                        <a:rPr lang="en-US" sz="2000" b="1" dirty="0">
                          <a:latin typeface="+mn-lt"/>
                          <a:ea typeface="Times New Roman"/>
                          <a:cs typeface="Times New Roman"/>
                        </a:rPr>
                        <a:t>Deadline to Submit Written Questions</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dirty="0">
                          <a:effectLst/>
                          <a:latin typeface="Calibri" panose="020F0502020204030204" pitchFamily="34" charset="0"/>
                          <a:ea typeface="Times New Roman" panose="02020603050405020304" pitchFamily="18" charset="0"/>
                          <a:cs typeface="Calibri" panose="020F0502020204030204" pitchFamily="34" charset="0"/>
                        </a:rPr>
                        <a:t>February 2, 2018</a:t>
                      </a:r>
                      <a:endParaRPr lang="en-US" sz="2000" dirty="0">
                        <a:effectLst/>
                        <a:latin typeface="Courier"/>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9819">
                <a:tc>
                  <a:txBody>
                    <a:bodyPr/>
                    <a:lstStyle/>
                    <a:p>
                      <a:pPr marL="0" marR="0" algn="ctr">
                        <a:spcBef>
                          <a:spcPts val="0"/>
                        </a:spcBef>
                        <a:spcAft>
                          <a:spcPts val="0"/>
                        </a:spcAft>
                      </a:pPr>
                      <a:r>
                        <a:rPr lang="en-US" sz="2000" b="1" dirty="0">
                          <a:latin typeface="+mn-lt"/>
                          <a:ea typeface="Times New Roman"/>
                          <a:cs typeface="Times New Roman"/>
                        </a:rPr>
                        <a:t>Response to Written </a:t>
                      </a:r>
                      <a:r>
                        <a:rPr lang="en-US" sz="2000" b="1" dirty="0" smtClean="0">
                          <a:latin typeface="+mn-lt"/>
                          <a:ea typeface="Times New Roman"/>
                          <a:cs typeface="Times New Roman"/>
                        </a:rPr>
                        <a:t>Question/RFP </a:t>
                      </a:r>
                      <a:r>
                        <a:rPr lang="en-US" sz="2000" b="1" dirty="0">
                          <a:latin typeface="+mn-lt"/>
                          <a:ea typeface="Times New Roman"/>
                          <a:cs typeface="Times New Roman"/>
                        </a:rPr>
                        <a:t>Amendments</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dirty="0">
                          <a:effectLst/>
                          <a:latin typeface="Calibri" panose="020F0502020204030204" pitchFamily="34" charset="0"/>
                          <a:ea typeface="Times New Roman" panose="02020603050405020304" pitchFamily="18" charset="0"/>
                          <a:cs typeface="Calibri" panose="020F0502020204030204" pitchFamily="34" charset="0"/>
                        </a:rPr>
                        <a:t>February 8, 2018</a:t>
                      </a:r>
                      <a:endParaRPr lang="en-US" sz="2000" dirty="0">
                        <a:effectLst/>
                        <a:latin typeface="Courier"/>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1890">
                <a:tc>
                  <a:txBody>
                    <a:bodyPr/>
                    <a:lstStyle/>
                    <a:p>
                      <a:pPr marL="0" marR="0" algn="ctr">
                        <a:spcBef>
                          <a:spcPts val="0"/>
                        </a:spcBef>
                        <a:spcAft>
                          <a:spcPts val="0"/>
                        </a:spcAft>
                      </a:pPr>
                      <a:r>
                        <a:rPr lang="en-US" sz="2000" b="1" dirty="0">
                          <a:latin typeface="+mn-lt"/>
                          <a:ea typeface="Times New Roman"/>
                          <a:cs typeface="Times New Roman"/>
                        </a:rPr>
                        <a:t>Submission of Proposals</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dirty="0">
                          <a:effectLst/>
                          <a:latin typeface="Calibri" panose="020F0502020204030204" pitchFamily="34" charset="0"/>
                          <a:ea typeface="Times New Roman" panose="02020603050405020304" pitchFamily="18" charset="0"/>
                          <a:cs typeface="Calibri" panose="020F0502020204030204" pitchFamily="34" charset="0"/>
                        </a:rPr>
                        <a:t>February 26, 2018</a:t>
                      </a:r>
                      <a:endParaRPr lang="en-US" sz="2000" dirty="0">
                        <a:effectLst/>
                        <a:latin typeface="Courier"/>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2"/>
          <p:cNvSpPr>
            <a:spLocks noGrp="1" noChangeArrowheads="1"/>
          </p:cNvSpPr>
          <p:nvPr>
            <p:ph type="title"/>
          </p:nvPr>
        </p:nvSpPr>
        <p:spPr/>
        <p:txBody>
          <a:bodyPr/>
          <a:lstStyle/>
          <a:p>
            <a:pPr eaLnBrk="1" hangingPunct="1"/>
            <a:r>
              <a:rPr lang="en-US" b="1" dirty="0" smtClean="0">
                <a:latin typeface="Garamond" pitchFamily="18" charset="0"/>
              </a:rPr>
              <a:t>Key Dates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latin typeface="+mn-lt"/>
              </a:rPr>
              <a:t>Business Proposal</a:t>
            </a:r>
            <a:br>
              <a:rPr lang="en-US" b="1" dirty="0" smtClean="0">
                <a:latin typeface="+mn-lt"/>
              </a:rPr>
            </a:br>
            <a:r>
              <a:rPr lang="en-US" sz="2400" dirty="0" smtClean="0">
                <a:latin typeface="+mn-lt"/>
              </a:rPr>
              <a:t>(Attachment D)</a:t>
            </a:r>
            <a:endParaRPr lang="en-US" dirty="0" smtClean="0">
              <a:latin typeface="+mn-lt"/>
            </a:endParaRPr>
          </a:p>
        </p:txBody>
      </p:sp>
      <p:sp>
        <p:nvSpPr>
          <p:cNvPr id="7" name="Rectangle 3"/>
          <p:cNvSpPr>
            <a:spLocks noGrp="1" noChangeArrowheads="1"/>
          </p:cNvSpPr>
          <p:nvPr>
            <p:ph idx="1"/>
          </p:nvPr>
        </p:nvSpPr>
        <p:spPr/>
        <p:txBody>
          <a:bodyPr/>
          <a:lstStyle/>
          <a:p>
            <a:pPr eaLnBrk="1" hangingPunct="1">
              <a:lnSpc>
                <a:spcPct val="80000"/>
              </a:lnSpc>
            </a:pPr>
            <a:r>
              <a:rPr lang="en-US" sz="2400" b="1" dirty="0" smtClean="0"/>
              <a:t>Company Financial Information (Section 2.3.3)</a:t>
            </a:r>
          </a:p>
          <a:p>
            <a:pPr lvl="1" eaLnBrk="1" hangingPunct="1">
              <a:lnSpc>
                <a:spcPct val="80000"/>
              </a:lnSpc>
            </a:pPr>
            <a:r>
              <a:rPr lang="en-US" sz="2000" dirty="0" smtClean="0"/>
              <a:t>Please place confidential information in a separate folder marked confidential and specify, in your Transmittal Letter, which statutory exception to the Access to Public Records Act (IC-5-14-3) applies.  (See RFP section 2.2.5 for more information)  </a:t>
            </a:r>
          </a:p>
          <a:p>
            <a:pPr lvl="1" eaLnBrk="1" hangingPunct="1">
              <a:lnSpc>
                <a:spcPct val="80000"/>
              </a:lnSpc>
              <a:buFontTx/>
              <a:buNone/>
            </a:pPr>
            <a:endParaRPr lang="en-US" sz="2000" dirty="0" smtClean="0"/>
          </a:p>
          <a:p>
            <a:pPr eaLnBrk="1" hangingPunct="1">
              <a:lnSpc>
                <a:spcPct val="80000"/>
              </a:lnSpc>
            </a:pPr>
            <a:r>
              <a:rPr lang="en-US" sz="2400" b="1" dirty="0" smtClean="0"/>
              <a:t>Contract Terms (Section 2.3.5)</a:t>
            </a:r>
          </a:p>
          <a:p>
            <a:pPr lvl="1" eaLnBrk="1" hangingPunct="1">
              <a:lnSpc>
                <a:spcPct val="80000"/>
              </a:lnSpc>
            </a:pPr>
            <a:r>
              <a:rPr lang="en-US" sz="2000" dirty="0" smtClean="0"/>
              <a:t>Respondent should review sample State contract and note exceptions to State non-mandatory clauses in this section and in the Transmittal Letter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latin typeface="+mn-lt"/>
              </a:rPr>
              <a:t>Technical Proposal</a:t>
            </a:r>
            <a:r>
              <a:rPr lang="en-US" dirty="0" smtClean="0">
                <a:latin typeface="+mn-lt"/>
              </a:rPr>
              <a:t/>
            </a:r>
            <a:br>
              <a:rPr lang="en-US" dirty="0" smtClean="0">
                <a:latin typeface="+mn-lt"/>
              </a:rPr>
            </a:br>
            <a:r>
              <a:rPr lang="en-US" sz="2400" dirty="0" smtClean="0">
                <a:latin typeface="+mn-lt"/>
              </a:rPr>
              <a:t>(Attachment E)</a:t>
            </a:r>
          </a:p>
        </p:txBody>
      </p:sp>
      <p:sp>
        <p:nvSpPr>
          <p:cNvPr id="7" name="Rectangle 3"/>
          <p:cNvSpPr>
            <a:spLocks noGrp="1" noChangeArrowheads="1"/>
          </p:cNvSpPr>
          <p:nvPr>
            <p:ph idx="1"/>
          </p:nvPr>
        </p:nvSpPr>
        <p:spPr/>
        <p:txBody>
          <a:bodyPr/>
          <a:lstStyle/>
          <a:p>
            <a:pPr eaLnBrk="1" hangingPunct="1"/>
            <a:r>
              <a:rPr lang="en-US" sz="2400" dirty="0" smtClean="0"/>
              <a:t>Please use the Template we have provided for you.  </a:t>
            </a:r>
          </a:p>
          <a:p>
            <a:pPr eaLnBrk="1" hangingPunct="1"/>
            <a:endParaRPr lang="en-US" sz="2400" dirty="0" smtClean="0"/>
          </a:p>
          <a:p>
            <a:r>
              <a:rPr lang="en-US" sz="2400" dirty="0" smtClean="0"/>
              <a:t>Where appropriate, supporting documentation may be referenced by a page and paragraph number.</a:t>
            </a:r>
          </a:p>
          <a:p>
            <a:pPr>
              <a:buFontTx/>
              <a:buNone/>
            </a:pPr>
            <a:endParaRPr lang="en-US" sz="2400" dirty="0" smtClean="0">
              <a:latin typeface="Garamond" pitchFamily="18" charset="0"/>
            </a:endParaRPr>
          </a:p>
          <a:p>
            <a:pPr eaLnBrk="1" hangingPunct="1">
              <a:buFontTx/>
              <a:buNone/>
            </a:pPr>
            <a:endParaRPr lang="en-US" sz="2400" dirty="0" smtClean="0">
              <a:latin typeface="Garamond"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p:txBody>
          <a:bodyPr>
            <a:normAutofit/>
          </a:bodyPr>
          <a:lstStyle/>
          <a:p>
            <a:pPr marL="457200" lvl="1" indent="0">
              <a:buNone/>
            </a:pPr>
            <a:r>
              <a:rPr lang="en-US" sz="2600" dirty="0" smtClean="0"/>
              <a:t>Please use the template provided and submit your cost proposal in Excel format.</a:t>
            </a:r>
          </a:p>
          <a:p>
            <a:pPr marL="457200" lvl="1" indent="0">
              <a:buNone/>
            </a:pPr>
            <a:endParaRPr lang="en-US" sz="2600" dirty="0">
              <a:latin typeface="Garamond" pitchFamily="18" charset="0"/>
            </a:endParaRPr>
          </a:p>
          <a:p>
            <a:pPr marL="457200" lvl="1" indent="0">
              <a:buNone/>
            </a:pPr>
            <a:endParaRPr lang="en-US" sz="2600" dirty="0" smtClean="0">
              <a:latin typeface="Garamond" pitchFamily="18" charset="0"/>
            </a:endParaRPr>
          </a:p>
        </p:txBody>
      </p:sp>
      <p:sp>
        <p:nvSpPr>
          <p:cNvPr id="6" name="Title 1"/>
          <p:cNvSpPr>
            <a:spLocks noGrp="1"/>
          </p:cNvSpPr>
          <p:nvPr>
            <p:ph type="title"/>
          </p:nvPr>
        </p:nvSpPr>
        <p:spPr/>
        <p:txBody>
          <a:bodyPr/>
          <a:lstStyle/>
          <a:p>
            <a:r>
              <a:rPr lang="en-US" b="1" dirty="0" smtClean="0">
                <a:latin typeface="+mn-lt"/>
              </a:rPr>
              <a:t>Cost Proposal</a:t>
            </a:r>
            <a:br>
              <a:rPr lang="en-US" b="1" dirty="0" smtClean="0">
                <a:latin typeface="+mn-lt"/>
              </a:rPr>
            </a:br>
            <a:r>
              <a:rPr lang="en-US" sz="2400" dirty="0" smtClean="0">
                <a:latin typeface="+mn-lt"/>
              </a:rPr>
              <a:t>(Attachment C)</a:t>
            </a:r>
            <a:endParaRPr lang="en-US" dirty="0" smtClean="0">
              <a:latin typeface="+mn-lt"/>
            </a:endParaRPr>
          </a:p>
        </p:txBody>
      </p:sp>
      <p:pic>
        <p:nvPicPr>
          <p:cNvPr id="3" name="Picture 2"/>
          <p:cNvPicPr>
            <a:picLocks noChangeAspect="1"/>
          </p:cNvPicPr>
          <p:nvPr/>
        </p:nvPicPr>
        <p:blipFill>
          <a:blip r:embed="rId3"/>
          <a:stretch>
            <a:fillRect/>
          </a:stretch>
        </p:blipFill>
        <p:spPr>
          <a:xfrm>
            <a:off x="228600" y="2192184"/>
            <a:ext cx="9082490" cy="3849047"/>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noAutofit/>
          </a:bodyPr>
          <a:lstStyle/>
          <a:p>
            <a:pPr eaLnBrk="1" hangingPunct="1"/>
            <a:r>
              <a:rPr lang="en-US" sz="4000" b="1" dirty="0" smtClean="0">
                <a:latin typeface="+mn-lt"/>
              </a:rPr>
              <a:t>Minority and Women’s Business Enterprises</a:t>
            </a:r>
          </a:p>
        </p:txBody>
      </p:sp>
      <p:sp>
        <p:nvSpPr>
          <p:cNvPr id="7" name="Rectangle 3"/>
          <p:cNvSpPr>
            <a:spLocks noGrp="1" noChangeArrowheads="1"/>
          </p:cNvSpPr>
          <p:nvPr>
            <p:ph idx="1"/>
          </p:nvPr>
        </p:nvSpPr>
        <p:spPr/>
        <p:txBody>
          <a:bodyPr>
            <a:normAutofit/>
          </a:bodyPr>
          <a:lstStyle/>
          <a:p>
            <a:pPr eaLnBrk="1" hangingPunct="1"/>
            <a:r>
              <a:rPr lang="en-US" sz="2800" dirty="0" smtClean="0"/>
              <a:t>Complete Attachment A, MWBE Form</a:t>
            </a:r>
          </a:p>
          <a:p>
            <a:pPr eaLnBrk="1" hangingPunct="1">
              <a:buFontTx/>
              <a:buNone/>
            </a:pPr>
            <a:r>
              <a:rPr lang="en-US" sz="2800" dirty="0" smtClean="0"/>
              <a:t>	- </a:t>
            </a:r>
            <a:r>
              <a:rPr lang="en-US" sz="2000" dirty="0" smtClean="0"/>
              <a:t>Include sub-contractor letters of commitment </a:t>
            </a:r>
          </a:p>
          <a:p>
            <a:pPr eaLnBrk="1" hangingPunct="1">
              <a:buFontTx/>
              <a:buNone/>
            </a:pPr>
            <a:r>
              <a:rPr lang="en-US" sz="2000" dirty="0" smtClean="0"/>
              <a:t>	</a:t>
            </a:r>
            <a:r>
              <a:rPr lang="en-US" sz="2800" dirty="0" smtClean="0"/>
              <a:t>Goals for Proposal</a:t>
            </a:r>
          </a:p>
          <a:p>
            <a:pPr eaLnBrk="1" hangingPunct="1">
              <a:buFontTx/>
              <a:buNone/>
            </a:pPr>
            <a:r>
              <a:rPr lang="en-US" sz="2800" dirty="0" smtClean="0"/>
              <a:t>	- </a:t>
            </a:r>
            <a:r>
              <a:rPr lang="en-US" sz="2000" dirty="0" smtClean="0"/>
              <a:t>8% Minority Business Enterprise</a:t>
            </a:r>
          </a:p>
          <a:p>
            <a:pPr eaLnBrk="1" hangingPunct="1">
              <a:buFontTx/>
              <a:buNone/>
            </a:pPr>
            <a:r>
              <a:rPr lang="en-US" sz="2000" dirty="0" smtClean="0"/>
              <a:t>	</a:t>
            </a:r>
            <a:r>
              <a:rPr lang="en-US" sz="2800" dirty="0" smtClean="0"/>
              <a:t>- </a:t>
            </a:r>
            <a:r>
              <a:rPr lang="en-US" sz="2000" dirty="0" smtClean="0"/>
              <a:t>8% Women’s Business Enterprise</a:t>
            </a:r>
          </a:p>
          <a:p>
            <a:pPr lvl="1" eaLnBrk="1" hangingPunct="1"/>
            <a:endParaRPr lang="en-US" sz="2000" dirty="0" smtClean="0"/>
          </a:p>
          <a:p>
            <a:pPr marL="457200" lvl="1" indent="0">
              <a:buNone/>
            </a:pPr>
            <a:endParaRPr lang="en-US" dirty="0"/>
          </a:p>
          <a:p>
            <a:pPr lvl="1" eaLnBrk="1" hangingPunct="1"/>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894</TotalTime>
  <Words>776</Words>
  <Application>Microsoft Office PowerPoint</Application>
  <PresentationFormat>On-screen Show (4:3)</PresentationFormat>
  <Paragraphs>139</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Courier</vt:lpstr>
      <vt:lpstr>Garamond</vt:lpstr>
      <vt:lpstr>Times New Roman</vt:lpstr>
      <vt:lpstr>Office Theme</vt:lpstr>
      <vt:lpstr>Indiana English Learner Database Indiana Department of Education  Request for Proposal 18-054  Pre-Proposal Conference  January 30, 2018  Greg Moorman, Senior Account Manager</vt:lpstr>
      <vt:lpstr>General Information</vt:lpstr>
      <vt:lpstr>Purpose of the RFP</vt:lpstr>
      <vt:lpstr>Term of Contract</vt:lpstr>
      <vt:lpstr>Key Dates</vt:lpstr>
      <vt:lpstr>Business Proposal (Attachment D)</vt:lpstr>
      <vt:lpstr>Technical Proposal (Attachment E)</vt:lpstr>
      <vt:lpstr>Cost Proposal (Attachment C)</vt:lpstr>
      <vt:lpstr>Minority and Women’s Business Enterprises</vt:lpstr>
      <vt:lpstr>Minority and Women’s Business Enterprises</vt:lpstr>
      <vt:lpstr>Minority and Women’s Business Enterprises</vt:lpstr>
      <vt:lpstr>Proposal Evaluation</vt:lpstr>
      <vt:lpstr>Additional Information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Moorman, Greg</cp:lastModifiedBy>
  <cp:revision>137</cp:revision>
  <cp:lastPrinted>2016-02-17T13:00:22Z</cp:lastPrinted>
  <dcterms:created xsi:type="dcterms:W3CDTF">2013-01-16T19:20:36Z</dcterms:created>
  <dcterms:modified xsi:type="dcterms:W3CDTF">2018-01-30T19:51:41Z</dcterms:modified>
</cp:coreProperties>
</file>