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0" r:id="rId5"/>
    <p:sldId id="259" r:id="rId6"/>
    <p:sldId id="258" r:id="rId7"/>
    <p:sldId id="285" r:id="rId8"/>
    <p:sldId id="267" r:id="rId9"/>
    <p:sldId id="265" r:id="rId10"/>
    <p:sldId id="286" r:id="rId11"/>
    <p:sldId id="278" r:id="rId12"/>
    <p:sldId id="276" r:id="rId13"/>
    <p:sldId id="273" r:id="rId14"/>
    <p:sldId id="279" r:id="rId15"/>
    <p:sldId id="281" r:id="rId16"/>
    <p:sldId id="284" r:id="rId17"/>
    <p:sldId id="271" r:id="rId18"/>
    <p:sldId id="26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43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8BDE6C-FDB0-498D-AD52-9259251539A9}" type="datetimeFigureOut">
              <a:rPr lang="en-US" smtClean="0"/>
              <a:pPr/>
              <a:t>10/19/2017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8BDE6C-FDB0-498D-AD52-9259251539A9}" type="datetimeFigureOut">
              <a:rPr lang="en-US" smtClean="0"/>
              <a:pPr/>
              <a:t>10/19/2017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8BDE6C-FDB0-498D-AD52-9259251539A9}" type="datetimeFigureOut">
              <a:rPr lang="en-US" smtClean="0"/>
              <a:pPr/>
              <a:t>10/19/2017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8BDE6C-FDB0-498D-AD52-9259251539A9}" type="datetimeFigureOut">
              <a:rPr lang="en-US" smtClean="0"/>
              <a:pPr/>
              <a:t>10/19/2017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8BDE6C-FDB0-498D-AD52-9259251539A9}" type="datetimeFigureOut">
              <a:rPr lang="en-US" smtClean="0"/>
              <a:pPr/>
              <a:t>10/19/2017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8BDE6C-FDB0-498D-AD52-9259251539A9}" type="datetimeFigureOut">
              <a:rPr lang="en-US" smtClean="0"/>
              <a:pPr/>
              <a:t>10/19/2017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8BDE6C-FDB0-498D-AD52-9259251539A9}" type="datetimeFigureOut">
              <a:rPr lang="en-US" smtClean="0"/>
              <a:pPr/>
              <a:t>10/19/2017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8BDE6C-FDB0-498D-AD52-9259251539A9}" type="datetimeFigureOut">
              <a:rPr lang="en-US" smtClean="0"/>
              <a:pPr/>
              <a:t>10/19/2017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BDE6C-FDB0-498D-AD52-9259251539A9}" type="datetimeFigureOut">
              <a:rPr lang="en-US" smtClean="0"/>
              <a:pPr/>
              <a:t>10/19/2017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10/19/2017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10/19/2017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BDE6C-FDB0-498D-AD52-9259251539A9}" type="datetimeFigureOut">
              <a:rPr lang="en-US" smtClean="0"/>
              <a:pPr/>
              <a:t>10/19/2017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in.gov/idoa/2867.ht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va.gov/osdbu/"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2352.htm"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www.in.gov/idoa/files/Certification_List(48).xls" TargetMode="External"/><Relationship Id="rId3" Type="http://schemas.openxmlformats.org/officeDocument/2006/relationships/hyperlink" Target="http://www.in.gov/idoa/2788.htm" TargetMode="External"/><Relationship Id="rId7" Type="http://schemas.openxmlformats.org/officeDocument/2006/relationships/hyperlink" Target="http://www.in.gov/idoa/files/vendor_handbook.doc" TargetMode="External"/><Relationship Id="rId12" Type="http://schemas.openxmlformats.org/officeDocument/2006/relationships/hyperlink" Target="http://www.in.gov/idoa/2354.htm"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in.gov/sos" TargetMode="External"/><Relationship Id="rId11" Type="http://schemas.openxmlformats.org/officeDocument/2006/relationships/hyperlink" Target="http://www.in.gov/idoa/2862.htm" TargetMode="External"/><Relationship Id="rId5" Type="http://schemas.openxmlformats.org/officeDocument/2006/relationships/hyperlink" Target="http://www.in.gov/idoa/2467.htm" TargetMode="External"/><Relationship Id="rId10" Type="http://schemas.openxmlformats.org/officeDocument/2006/relationships/hyperlink" Target="https://www.vip.vetbiz.gov/"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13" name="Rectangle 5"/>
          <p:cNvSpPr>
            <a:spLocks noGrp="1" noChangeArrowheads="1"/>
          </p:cNvSpPr>
          <p:nvPr>
            <p:ph type="ctrTitle"/>
          </p:nvPr>
        </p:nvSpPr>
        <p:spPr bwMode="auto">
          <a:xfrm>
            <a:off x="685800" y="1352165"/>
            <a:ext cx="7772400" cy="3354765"/>
          </a:xfrm>
          <a:prstGeom prst="rect">
            <a:avLst/>
          </a:prstGeom>
          <a:noFill/>
          <a:ln w="9525">
            <a:noFill/>
            <a:miter lim="800000"/>
            <a:headEnd/>
            <a:tailEnd/>
          </a:ln>
        </p:spPr>
        <p:txBody>
          <a:bodyPr wrap="square">
            <a:spAutoFit/>
          </a:bodyPr>
          <a:lstStyle/>
          <a:p>
            <a:pPr algn="ctr"/>
            <a:r>
              <a:rPr lang="en-US" sz="2400" b="1" dirty="0" smtClean="0">
                <a:latin typeface="Times New Roman" pitchFamily="18" charset="0"/>
                <a:cs typeface="Times New Roman" pitchFamily="18" charset="0"/>
              </a:rPr>
              <a:t>Indiana State Library</a:t>
            </a:r>
            <a:br>
              <a:rPr lang="en-US" sz="2400" b="1" dirty="0" smtClean="0">
                <a:latin typeface="Times New Roman" pitchFamily="18" charset="0"/>
                <a:cs typeface="Times New Roman" pitchFamily="18" charset="0"/>
              </a:rPr>
            </a:br>
            <a:r>
              <a:rPr lang="en-US" sz="2400" b="1" dirty="0">
                <a:latin typeface="Times New Roman" pitchFamily="18" charset="0"/>
                <a:cs typeface="Times New Roman" pitchFamily="18" charset="0"/>
              </a:rPr>
              <a:t/>
            </a:r>
            <a:br>
              <a:rPr lang="en-US" sz="2400" b="1" dirty="0">
                <a:latin typeface="Times New Roman" pitchFamily="18" charset="0"/>
                <a:cs typeface="Times New Roman" pitchFamily="18" charset="0"/>
              </a:rPr>
            </a:br>
            <a:r>
              <a:rPr lang="en-US" sz="2000" b="1" dirty="0" smtClean="0">
                <a:latin typeface="Times New Roman" pitchFamily="18" charset="0"/>
                <a:cs typeface="Times New Roman" pitchFamily="18" charset="0"/>
              </a:rPr>
              <a:t>Request </a:t>
            </a:r>
            <a:r>
              <a:rPr lang="en-US" sz="2000" b="1" dirty="0">
                <a:latin typeface="Times New Roman" pitchFamily="18" charset="0"/>
                <a:cs typeface="Times New Roman" pitchFamily="18" charset="0"/>
              </a:rPr>
              <a:t>for </a:t>
            </a:r>
            <a:r>
              <a:rPr lang="en-US" sz="2000" b="1" dirty="0" smtClean="0">
                <a:latin typeface="Times New Roman" pitchFamily="18" charset="0"/>
                <a:cs typeface="Times New Roman" pitchFamily="18" charset="0"/>
              </a:rPr>
              <a:t>Proposals 18-009</a:t>
            </a:r>
            <a:br>
              <a:rPr lang="en-US" sz="2000" b="1" dirty="0" smtClean="0">
                <a:latin typeface="Times New Roman" pitchFamily="18" charset="0"/>
                <a:cs typeface="Times New Roman" pitchFamily="18" charset="0"/>
              </a:rPr>
            </a:br>
            <a:r>
              <a:rPr lang="en-US" sz="2000" b="1" dirty="0">
                <a:latin typeface="Times New Roman" pitchFamily="18" charset="0"/>
                <a:cs typeface="Times New Roman" pitchFamily="18" charset="0"/>
              </a:rPr>
              <a:t/>
            </a:r>
            <a:br>
              <a:rPr lang="en-US" sz="2000" b="1" dirty="0">
                <a:latin typeface="Times New Roman" pitchFamily="18" charset="0"/>
                <a:cs typeface="Times New Roman" pitchFamily="18" charset="0"/>
              </a:rPr>
            </a:br>
            <a:r>
              <a:rPr lang="en-US" sz="2000" b="1" dirty="0" smtClean="0">
                <a:latin typeface="Times New Roman" pitchFamily="18" charset="0"/>
                <a:cs typeface="Times New Roman" pitchFamily="18" charset="0"/>
              </a:rPr>
              <a:t>Internet Access and WAN Connectivity Services</a:t>
            </a:r>
            <a:br>
              <a:rPr lang="en-US" sz="2000" b="1" dirty="0" smtClean="0">
                <a:latin typeface="Times New Roman" pitchFamily="18" charset="0"/>
                <a:cs typeface="Times New Roman" pitchFamily="18" charset="0"/>
              </a:rPr>
            </a:br>
            <a:endParaRPr lang="en-US" sz="2400" b="1" dirty="0">
              <a:latin typeface="Times New Roman" pitchFamily="18" charset="0"/>
              <a:cs typeface="Times New Roman" pitchFamily="18" charset="0"/>
            </a:endParaRPr>
          </a:p>
          <a:p>
            <a:pPr algn="ctr">
              <a:lnSpc>
                <a:spcPct val="80000"/>
              </a:lnSpc>
            </a:pPr>
            <a:r>
              <a:rPr lang="en-US" sz="2000" dirty="0">
                <a:latin typeface="Times New Roman" pitchFamily="18" charset="0"/>
                <a:cs typeface="Times New Roman" pitchFamily="18" charset="0"/>
              </a:rPr>
              <a:t>Pre-Proposal </a:t>
            </a:r>
            <a:r>
              <a:rPr lang="en-US" sz="2000" dirty="0" smtClean="0">
                <a:latin typeface="Times New Roman" pitchFamily="18" charset="0"/>
                <a:cs typeface="Times New Roman" pitchFamily="18" charset="0"/>
              </a:rPr>
              <a:t>Conference</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
            </a:r>
            <a:br>
              <a:rPr lang="en-US" sz="2000" dirty="0" smtClean="0">
                <a:latin typeface="Times New Roman" pitchFamily="18" charset="0"/>
                <a:cs typeface="Times New Roman" pitchFamily="18" charset="0"/>
              </a:rPr>
            </a:br>
            <a:r>
              <a:rPr lang="en-US" sz="2000" dirty="0" smtClean="0">
                <a:latin typeface="Times New Roman" pitchFamily="18" charset="0"/>
                <a:cs typeface="Times New Roman" pitchFamily="18" charset="0"/>
              </a:rPr>
              <a:t>October 19, 2017</a:t>
            </a:r>
            <a:endParaRPr lang="en-US" sz="2000" dirty="0">
              <a:latin typeface="Times New Roman" pitchFamily="18" charset="0"/>
              <a:cs typeface="Times New Roman" pitchFamily="18" charset="0"/>
            </a:endParaRPr>
          </a:p>
          <a:p>
            <a:pPr algn="ctr">
              <a:lnSpc>
                <a:spcPct val="80000"/>
              </a:lnSpc>
            </a:pPr>
            <a:endParaRPr lang="en-US" sz="2000" dirty="0">
              <a:latin typeface="Times New Roman" pitchFamily="18" charset="0"/>
              <a:cs typeface="Times New Roman" pitchFamily="18" charset="0"/>
            </a:endParaRPr>
          </a:p>
          <a:p>
            <a:pPr algn="ctr">
              <a:lnSpc>
                <a:spcPct val="80000"/>
              </a:lnSpc>
            </a:pPr>
            <a:r>
              <a:rPr lang="en-US" sz="2000" dirty="0" smtClean="0">
                <a:latin typeface="Times New Roman" pitchFamily="18" charset="0"/>
                <a:cs typeface="Times New Roman" pitchFamily="18" charset="0"/>
              </a:rPr>
              <a:t>Greg Moorman, Sr. Account Manager</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Proposal Evaluation</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98947770"/>
              </p:ext>
            </p:extLst>
          </p:nvPr>
        </p:nvGraphicFramePr>
        <p:xfrm>
          <a:off x="1600200" y="1676400"/>
          <a:ext cx="5943600" cy="3200400"/>
        </p:xfrm>
        <a:graphic>
          <a:graphicData uri="http://schemas.openxmlformats.org/drawingml/2006/table">
            <a:tbl>
              <a:tblPr>
                <a:tableStyleId>{5C22544A-7EE6-4342-B048-85BDC9FD1C3A}</a:tableStyleId>
              </a:tblPr>
              <a:tblGrid>
                <a:gridCol w="3124200"/>
                <a:gridCol w="2819400"/>
              </a:tblGrid>
              <a:tr h="400050">
                <a:tc>
                  <a:txBody>
                    <a:bodyPr/>
                    <a:lstStyle/>
                    <a:p>
                      <a:pPr marL="211455" marR="0" indent="-211455">
                        <a:spcBef>
                          <a:spcPts val="0"/>
                        </a:spcBef>
                        <a:spcAft>
                          <a:spcPts val="0"/>
                        </a:spcAft>
                      </a:pPr>
                      <a:r>
                        <a:rPr lang="en-US" sz="1200">
                          <a:effectLst/>
                        </a:rPr>
                        <a:t>4.  Indiana Economic Impact</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a:effectLst/>
                        </a:rPr>
                        <a:t>5</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r>
              <a:tr h="400050">
                <a:tc>
                  <a:txBody>
                    <a:bodyPr/>
                    <a:lstStyle/>
                    <a:p>
                      <a:pPr marL="211455" marR="0" indent="-211455">
                        <a:spcBef>
                          <a:spcPts val="0"/>
                        </a:spcBef>
                        <a:spcAft>
                          <a:spcPts val="0"/>
                        </a:spcAft>
                      </a:pPr>
                      <a:r>
                        <a:rPr lang="en-US" sz="1200">
                          <a:effectLst/>
                        </a:rPr>
                        <a:t>5.  Buy Indiana</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a:effectLst/>
                        </a:rPr>
                        <a:t>5</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r>
              <a:tr h="666750">
                <a:tc>
                  <a:txBody>
                    <a:bodyPr/>
                    <a:lstStyle/>
                    <a:p>
                      <a:pPr marL="211455" marR="0" indent="-211455">
                        <a:spcBef>
                          <a:spcPts val="0"/>
                        </a:spcBef>
                        <a:spcAft>
                          <a:spcPts val="0"/>
                        </a:spcAft>
                      </a:pPr>
                      <a:r>
                        <a:rPr lang="en-US" sz="1200">
                          <a:effectLst/>
                        </a:rPr>
                        <a:t>6.  Minority Business Enterprise Subcontractor Commitment</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a:effectLst/>
                        </a:rPr>
                        <a:t>5 ( 1 bonus point is available, see Section 3.2.6)</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r>
              <a:tr h="666750">
                <a:tc>
                  <a:txBody>
                    <a:bodyPr/>
                    <a:lstStyle/>
                    <a:p>
                      <a:pPr marL="211455" marR="0" indent="-211455">
                        <a:spcBef>
                          <a:spcPts val="0"/>
                        </a:spcBef>
                        <a:spcAft>
                          <a:spcPts val="0"/>
                        </a:spcAft>
                      </a:pPr>
                      <a:r>
                        <a:rPr lang="en-US" sz="1200">
                          <a:effectLst/>
                        </a:rPr>
                        <a:t>7. Women Business Enterprise Subcontractor Commitment</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a:effectLst/>
                        </a:rPr>
                        <a:t>5 ( 1 bonus point is available, see Section 3.2.6)</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r>
              <a:tr h="666750">
                <a:tc>
                  <a:txBody>
                    <a:bodyPr/>
                    <a:lstStyle/>
                    <a:p>
                      <a:pPr marL="182880" marR="0" indent="-182880">
                        <a:spcBef>
                          <a:spcPts val="0"/>
                        </a:spcBef>
                        <a:spcAft>
                          <a:spcPts val="0"/>
                        </a:spcAft>
                      </a:pPr>
                      <a:r>
                        <a:rPr lang="en-US" sz="1200">
                          <a:effectLst/>
                        </a:rPr>
                        <a:t>8.  Indiana Veteran Business Enterprise (IVOSB) Subcontractor Commitment</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a:effectLst/>
                        </a:rPr>
                        <a:t>5 (1 bonus point is available, see Section 3.2.7)</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r>
              <a:tr h="400050">
                <a:tc>
                  <a:txBody>
                    <a:bodyPr/>
                    <a:lstStyle/>
                    <a:p>
                      <a:pPr marL="211455" marR="0" indent="-211455">
                        <a:spcBef>
                          <a:spcPts val="0"/>
                        </a:spcBef>
                        <a:spcAft>
                          <a:spcPts val="0"/>
                        </a:spcAft>
                      </a:pPr>
                      <a:r>
                        <a:rPr lang="en-US" sz="1200">
                          <a:effectLst/>
                        </a:rPr>
                        <a:t>Total</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100 (103 if bonus awarded)</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bl>
          </a:graphicData>
        </a:graphic>
      </p:graphicFrame>
    </p:spTree>
    <p:extLst>
      <p:ext uri="{BB962C8B-B14F-4D97-AF65-F5344CB8AC3E}">
        <p14:creationId xmlns:p14="http://schemas.microsoft.com/office/powerpoint/2010/main" val="1747532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normAutofit fontScale="90000"/>
          </a:bodyPr>
          <a:lstStyle/>
          <a:p>
            <a:pPr eaLnBrk="1" hangingPunct="1"/>
            <a:r>
              <a:rPr lang="en-US" sz="4000" b="1" dirty="0" smtClean="0"/>
              <a:t>Minority and Women Business Enterprises</a:t>
            </a:r>
          </a:p>
        </p:txBody>
      </p:sp>
      <p:sp>
        <p:nvSpPr>
          <p:cNvPr id="7" name="Rectangle 3"/>
          <p:cNvSpPr>
            <a:spLocks noGrp="1" noChangeArrowheads="1"/>
          </p:cNvSpPr>
          <p:nvPr>
            <p:ph idx="1"/>
          </p:nvPr>
        </p:nvSpPr>
        <p:spPr/>
        <p:txBody>
          <a:bodyPr/>
          <a:lstStyle/>
          <a:p>
            <a:pPr eaLnBrk="1" hangingPunct="1"/>
            <a:r>
              <a:rPr lang="en-US" sz="2800" dirty="0" smtClean="0"/>
              <a:t>RFP Section 1.21</a:t>
            </a:r>
          </a:p>
          <a:p>
            <a:pPr eaLnBrk="1" hangingPunct="1"/>
            <a:r>
              <a:rPr lang="en-US" sz="2800" dirty="0" smtClean="0"/>
              <a:t>Complete </a:t>
            </a:r>
            <a:r>
              <a:rPr lang="en-US" sz="2800" dirty="0" smtClean="0">
                <a:solidFill>
                  <a:srgbClr val="FF0000"/>
                </a:solidFill>
              </a:rPr>
              <a:t>Attachment A</a:t>
            </a:r>
            <a:r>
              <a:rPr lang="en-US" sz="2800" dirty="0" smtClean="0"/>
              <a:t>, MWBE Form</a:t>
            </a:r>
            <a:endParaRPr lang="en-US" sz="2000" dirty="0" smtClean="0"/>
          </a:p>
          <a:p>
            <a:pPr eaLnBrk="1" hangingPunct="1"/>
            <a:r>
              <a:rPr lang="en-US" sz="2800" dirty="0" smtClean="0"/>
              <a:t>Goals for Proposal</a:t>
            </a:r>
          </a:p>
          <a:p>
            <a:pPr eaLnBrk="1" hangingPunct="1">
              <a:buFontTx/>
              <a:buNone/>
            </a:pPr>
            <a:r>
              <a:rPr lang="en-US" sz="2800" dirty="0" smtClean="0"/>
              <a:t>	- </a:t>
            </a:r>
            <a:r>
              <a:rPr lang="en-US" sz="2000" dirty="0" smtClean="0"/>
              <a:t>8% Minority Business Enterprise</a:t>
            </a:r>
          </a:p>
          <a:p>
            <a:pPr eaLnBrk="1" hangingPunct="1">
              <a:buFontTx/>
              <a:buNone/>
            </a:pPr>
            <a:r>
              <a:rPr lang="en-US" sz="2000" dirty="0" smtClean="0"/>
              <a:t>	</a:t>
            </a:r>
            <a:r>
              <a:rPr lang="en-US" sz="2800" dirty="0" smtClean="0"/>
              <a:t>- </a:t>
            </a:r>
            <a:r>
              <a:rPr lang="en-US" sz="2000" dirty="0" smtClean="0"/>
              <a:t>8% Women’s Business Enterprise</a:t>
            </a:r>
          </a:p>
          <a:p>
            <a:pPr lvl="1" eaLnBrk="1" hangingPunct="1"/>
            <a:endParaRPr lang="en-US" sz="2000" dirty="0" smtClean="0"/>
          </a:p>
          <a:p>
            <a:pPr lvl="1" eaLnBrk="1" hangingPunct="1"/>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a:xfrm>
            <a:off x="152400" y="0"/>
            <a:ext cx="8534400" cy="1054656"/>
          </a:xfrm>
        </p:spPr>
        <p:txBody>
          <a:bodyPr>
            <a:normAutofit fontScale="90000"/>
          </a:bodyPr>
          <a:lstStyle/>
          <a:p>
            <a:pPr eaLnBrk="1" hangingPunct="1"/>
            <a:r>
              <a:rPr lang="en-US" sz="4000" b="1" dirty="0" smtClean="0"/>
              <a:t>Minority and Women Business Enterprises</a:t>
            </a:r>
          </a:p>
        </p:txBody>
      </p:sp>
      <p:sp>
        <p:nvSpPr>
          <p:cNvPr id="7" name="Rectangle 3"/>
          <p:cNvSpPr>
            <a:spLocks noGrp="1" noChangeArrowheads="1"/>
          </p:cNvSpPr>
          <p:nvPr>
            <p:ph idx="1"/>
          </p:nvPr>
        </p:nvSpPr>
        <p:spPr>
          <a:xfrm>
            <a:off x="25021" y="1054656"/>
            <a:ext cx="8229600" cy="4983163"/>
          </a:xfrm>
        </p:spPr>
        <p:txBody>
          <a:bodyPr>
            <a:normAutofit fontScale="62500" lnSpcReduction="20000"/>
          </a:bodyPr>
          <a:lstStyle/>
          <a:p>
            <a:pPr marL="0" indent="0">
              <a:buFontTx/>
              <a:buNone/>
              <a:defRPr/>
            </a:pPr>
            <a:r>
              <a:rPr lang="en-US" b="1" dirty="0" smtClean="0"/>
              <a:t>Prime Contractors must ensure that the proposed subcontractors meet the following criteria:</a:t>
            </a:r>
            <a:endParaRPr lang="en-US" dirty="0" smtClean="0"/>
          </a:p>
          <a:p>
            <a:pPr lvl="0"/>
            <a:r>
              <a:rPr lang="en-US" dirty="0"/>
              <a:t>Must be listed on the IDOA Directory of Certified Firms, </a:t>
            </a:r>
            <a:r>
              <a:rPr lang="en-US" b="1" dirty="0"/>
              <a:t>on or before</a:t>
            </a:r>
            <a:r>
              <a:rPr lang="en-US" dirty="0"/>
              <a:t> the proposal due date</a:t>
            </a:r>
          </a:p>
          <a:p>
            <a:pPr lvl="0"/>
            <a:r>
              <a:rPr lang="en-US" dirty="0"/>
              <a:t>Prime Contractor must include with their proposal the subcontractor’s M/WBE Certification Letter provided by IDOA, to show current status of certification.</a:t>
            </a:r>
          </a:p>
          <a:p>
            <a:pPr lvl="0"/>
            <a:r>
              <a:rPr lang="en-US" dirty="0"/>
              <a:t>Each firm may only serve as one classification – MBE, WBE, or IVOSB (see section 1.22)</a:t>
            </a:r>
          </a:p>
          <a:p>
            <a:pPr lvl="0"/>
            <a:r>
              <a:rPr lang="en-US" dirty="0"/>
              <a:t>A Prime Contractor who is an MBE or WBE must meet subcontractor goals by using other listed certified firms.  Certified Prime Contractors cannot count their own workforce or companies to meet this requirement.</a:t>
            </a:r>
          </a:p>
          <a:p>
            <a:pPr lvl="0"/>
            <a:r>
              <a:rPr lang="en-US" dirty="0"/>
              <a:t>Must serve a Commercially Useful Function (CUF).  The firm must serve a value-added purpose on the engagement, as confirmed by the State.</a:t>
            </a:r>
          </a:p>
          <a:p>
            <a:pPr lvl="0"/>
            <a:r>
              <a:rPr lang="en-US" dirty="0"/>
              <a:t>Must provide goods or service only in the industry area for which it is certified as listed in the directory at </a:t>
            </a:r>
            <a:r>
              <a:rPr lang="en-US" u="sng" dirty="0">
                <a:hlinkClick r:id="rId3"/>
              </a:rPr>
              <a:t>http://www.in.gov/idoa/2352.htm</a:t>
            </a:r>
            <a:endParaRPr lang="en-US" dirty="0"/>
          </a:p>
          <a:p>
            <a:pPr lvl="0"/>
            <a:r>
              <a:rPr lang="en-US" dirty="0"/>
              <a:t>Must be used to provide the goods or services specific to the contract</a:t>
            </a:r>
          </a:p>
          <a:p>
            <a:r>
              <a:rPr lang="en-US" dirty="0"/>
              <a:t>National Diversity Plans are generally not acceptable</a:t>
            </a:r>
            <a:endParaRPr lang="en-US" sz="4800" dirty="0" smtClean="0"/>
          </a:p>
          <a:p>
            <a:pPr lvl="1" eaLnBrk="1" hangingPunct="1">
              <a:defRPr/>
            </a:pP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Title 1"/>
          <p:cNvSpPr>
            <a:spLocks noGrp="1"/>
          </p:cNvSpPr>
          <p:nvPr>
            <p:ph type="title"/>
          </p:nvPr>
        </p:nvSpPr>
        <p:spPr/>
        <p:txBody>
          <a:bodyPr>
            <a:normAutofit fontScale="90000"/>
          </a:bodyPr>
          <a:lstStyle/>
          <a:p>
            <a:r>
              <a:rPr lang="en-US" sz="4000" dirty="0" smtClean="0"/>
              <a:t>Minority and Women Business Enterprises</a:t>
            </a:r>
          </a:p>
        </p:txBody>
      </p:sp>
      <p:sp>
        <p:nvSpPr>
          <p:cNvPr id="7" name="Content Placeholder 2"/>
          <p:cNvSpPr>
            <a:spLocks noGrp="1"/>
          </p:cNvSpPr>
          <p:nvPr>
            <p:ph idx="1"/>
          </p:nvPr>
        </p:nvSpPr>
        <p:spPr>
          <a:xfrm>
            <a:off x="261582" y="1073894"/>
            <a:ext cx="8686800" cy="1447800"/>
          </a:xfrm>
        </p:spPr>
        <p:txBody>
          <a:bodyPr>
            <a:normAutofit/>
          </a:bodyPr>
          <a:lstStyle/>
          <a:p>
            <a:pPr marL="115888" indent="-115888"/>
            <a:endParaRPr lang="en-US" sz="1600" dirty="0" smtClean="0"/>
          </a:p>
          <a:p>
            <a:pPr marL="115888" indent="-115888"/>
            <a:r>
              <a:rPr lang="en-US" sz="1600" dirty="0" smtClean="0"/>
              <a:t>MWBE scoring is conducted based on 10 points plus a possible 2 bonus points scale</a:t>
            </a:r>
          </a:p>
          <a:p>
            <a:pPr marL="346075" lvl="1" indent="-111125">
              <a:buFont typeface="Arial" pitchFamily="34" charset="0"/>
              <a:buChar char="-"/>
            </a:pPr>
            <a:r>
              <a:rPr lang="en-US" sz="1600" dirty="0" smtClean="0"/>
              <a:t>MBE: Possible 5 points + 1 bonus point</a:t>
            </a:r>
          </a:p>
          <a:p>
            <a:pPr marL="346075" lvl="1" indent="-111125">
              <a:buFont typeface="Arial" pitchFamily="34" charset="0"/>
              <a:buChar char="-"/>
            </a:pPr>
            <a:r>
              <a:rPr lang="en-US" sz="1600" dirty="0" smtClean="0"/>
              <a:t>WBE: Possible 5 points + 1 bonus Point</a:t>
            </a:r>
          </a:p>
          <a:p>
            <a:pPr>
              <a:buFontTx/>
              <a:buNone/>
            </a:pPr>
            <a:endParaRPr lang="en-US" sz="800" dirty="0" smtClean="0"/>
          </a:p>
        </p:txBody>
      </p:sp>
      <p:sp>
        <p:nvSpPr>
          <p:cNvPr id="10" name="Rectangle 9"/>
          <p:cNvSpPr/>
          <p:nvPr/>
        </p:nvSpPr>
        <p:spPr>
          <a:xfrm>
            <a:off x="254758" y="2240778"/>
            <a:ext cx="7391400" cy="3520964"/>
          </a:xfrm>
          <a:prstGeom prst="rect">
            <a:avLst/>
          </a:prstGeom>
        </p:spPr>
        <p:txBody>
          <a:bodyPr wrap="square">
            <a:spAutoFit/>
          </a:bodyPr>
          <a:lstStyle/>
          <a:p>
            <a:pPr marL="115888" indent="-115888">
              <a:spcBef>
                <a:spcPct val="20000"/>
              </a:spcBef>
              <a:buFont typeface="Arial" pitchFamily="34" charset="0"/>
              <a:buChar char="•"/>
            </a:pPr>
            <a:r>
              <a:rPr lang="en-US" b="1" dirty="0" smtClean="0"/>
              <a:t>Scoring Methodology:</a:t>
            </a:r>
          </a:p>
          <a:p>
            <a:pPr marL="346075" lvl="1" indent="-114300">
              <a:spcBef>
                <a:spcPct val="20000"/>
              </a:spcBef>
              <a:buFont typeface="Calibri" pitchFamily="34" charset="0"/>
              <a:buChar char="-"/>
            </a:pPr>
            <a:r>
              <a:rPr lang="en-US" sz="1600" dirty="0" smtClean="0"/>
              <a:t>The points will be awarded on the following schedule:</a:t>
            </a:r>
            <a:br>
              <a:rPr lang="en-US" sz="1600" dirty="0" smtClean="0"/>
            </a:br>
            <a:r>
              <a:rPr lang="en-US" sz="1600" dirty="0" smtClean="0"/>
              <a:t/>
            </a:r>
            <a:br>
              <a:rPr lang="en-US" sz="1600" dirty="0" smtClean="0"/>
            </a:br>
            <a:endParaRPr lang="en-US" sz="1600" dirty="0" smtClean="0"/>
          </a:p>
          <a:p>
            <a:pPr marL="346075" lvl="1" indent="-114300">
              <a:spcBef>
                <a:spcPct val="20000"/>
              </a:spcBef>
              <a:buFont typeface="Calibri" pitchFamily="34" charset="0"/>
              <a:buChar char="-"/>
            </a:pPr>
            <a:r>
              <a:rPr lang="en-US" sz="1600" dirty="0" smtClean="0"/>
              <a:t>Fractional percentages will be rounded up or down to the nearest whole percentage. (</a:t>
            </a:r>
            <a:r>
              <a:rPr lang="en-US" sz="1600" i="1" dirty="0"/>
              <a:t>(e.g.  7.49% will be rounded down to 7% = 4.375 pts., 7.50% will be rounded up to 8% = 5.00 pts</a:t>
            </a:r>
            <a:r>
              <a:rPr lang="en-US" sz="1600" i="1" dirty="0" smtClean="0"/>
              <a:t>.)  If the respondent’s commitment percentage is rounded down to 0%, then the respondent will receive 0 points.</a:t>
            </a:r>
            <a:endParaRPr lang="en-US" sz="1600" dirty="0" smtClean="0"/>
          </a:p>
          <a:p>
            <a:pPr marL="346075" lvl="1" indent="-114300">
              <a:spcBef>
                <a:spcPct val="20000"/>
              </a:spcBef>
              <a:buFont typeface="Calibri" pitchFamily="34" charset="0"/>
              <a:buChar char="-"/>
            </a:pPr>
            <a:r>
              <a:rPr lang="en-US" sz="1600" dirty="0" smtClean="0"/>
              <a:t>Submissions of 0% participation will result in a deduction of 1 point in each category.  If  the commitment percentage is rounded down to 0%, the respondent will receive 0 points. </a:t>
            </a:r>
          </a:p>
          <a:p>
            <a:pPr marL="346075" lvl="1" indent="-114300">
              <a:spcBef>
                <a:spcPct val="20000"/>
              </a:spcBef>
              <a:buFont typeface="Calibri" pitchFamily="34" charset="0"/>
              <a:buChar char="-"/>
            </a:pPr>
            <a:r>
              <a:rPr lang="en-US" sz="1600" dirty="0" smtClean="0"/>
              <a:t>The highest submission which exceeds the goal in each category will receive 6 points (5 points plus 1 bonus point). In case of a tie both firms will receive 6 points. </a:t>
            </a:r>
          </a:p>
        </p:txBody>
      </p:sp>
      <p:graphicFrame>
        <p:nvGraphicFramePr>
          <p:cNvPr id="11" name="Table 10"/>
          <p:cNvGraphicFramePr>
            <a:graphicFrameLocks noGrp="1"/>
          </p:cNvGraphicFramePr>
          <p:nvPr>
            <p:extLst>
              <p:ext uri="{D42A27DB-BD31-4B8C-83A1-F6EECF244321}">
                <p14:modId xmlns:p14="http://schemas.microsoft.com/office/powerpoint/2010/main" val="827098217"/>
              </p:ext>
            </p:extLst>
          </p:nvPr>
        </p:nvGraphicFramePr>
        <p:xfrm>
          <a:off x="762000" y="2891764"/>
          <a:ext cx="4937760" cy="502920"/>
        </p:xfrm>
        <a:graphic>
          <a:graphicData uri="http://schemas.openxmlformats.org/drawingml/2006/table">
            <a:tbl>
              <a:tblPr firstRow="1" bandRow="1">
                <a:tableStyleId>{5C22544A-7EE6-4342-B048-85BDC9FD1C3A}</a:tableStyleId>
              </a:tblPr>
              <a:tblGrid>
                <a:gridCol w="548640"/>
                <a:gridCol w="548640"/>
                <a:gridCol w="548640"/>
                <a:gridCol w="548640"/>
                <a:gridCol w="548640"/>
                <a:gridCol w="548640"/>
                <a:gridCol w="548640"/>
                <a:gridCol w="548640"/>
                <a:gridCol w="548640"/>
              </a:tblGrid>
              <a:tr h="228600">
                <a:tc>
                  <a:txBody>
                    <a:bodyPr/>
                    <a:lstStyle/>
                    <a:p>
                      <a:pPr algn="ctr"/>
                      <a:r>
                        <a:rPr lang="en-US" sz="1050" dirty="0" smtClean="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1%</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2%</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3%</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4%</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5%</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6%</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7%</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8%</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8600">
                <a:tc>
                  <a:txBody>
                    <a:bodyPr/>
                    <a:lstStyle/>
                    <a:p>
                      <a:pPr algn="ctr"/>
                      <a:r>
                        <a:rPr lang="en-US" sz="1050" dirty="0" smtClean="0">
                          <a:solidFill>
                            <a:schemeClr val="tx1"/>
                          </a:solidFill>
                        </a:rPr>
                        <a:t>Pts.</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.625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1.25</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1.875</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2.5</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3.125</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3.75</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4.375</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5.0</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normAutofit fontScale="90000"/>
          </a:bodyPr>
          <a:lstStyle/>
          <a:p>
            <a:r>
              <a:rPr lang="en-US" sz="3600" b="1" dirty="0" smtClean="0"/>
              <a:t>Indiana Veteran Owned Small Business Subcontractors</a:t>
            </a:r>
            <a:endParaRPr lang="en-US" sz="4000" b="1" dirty="0" smtClean="0"/>
          </a:p>
        </p:txBody>
      </p:sp>
      <p:sp>
        <p:nvSpPr>
          <p:cNvPr id="7" name="Rectangle 3"/>
          <p:cNvSpPr>
            <a:spLocks noGrp="1" noChangeArrowheads="1"/>
          </p:cNvSpPr>
          <p:nvPr>
            <p:ph idx="1"/>
          </p:nvPr>
        </p:nvSpPr>
        <p:spPr/>
        <p:txBody>
          <a:bodyPr/>
          <a:lstStyle/>
          <a:p>
            <a:pPr eaLnBrk="1" hangingPunct="1"/>
            <a:r>
              <a:rPr lang="en-US" sz="2800" dirty="0" smtClean="0"/>
              <a:t>RFP Section 1.22</a:t>
            </a:r>
          </a:p>
          <a:p>
            <a:pPr eaLnBrk="1" hangingPunct="1"/>
            <a:r>
              <a:rPr lang="en-US" sz="2800" dirty="0" smtClean="0"/>
              <a:t>Complete </a:t>
            </a:r>
            <a:r>
              <a:rPr lang="en-US" sz="2800" dirty="0" smtClean="0">
                <a:solidFill>
                  <a:srgbClr val="FF0000"/>
                </a:solidFill>
              </a:rPr>
              <a:t>Attachment A1</a:t>
            </a:r>
            <a:r>
              <a:rPr lang="en-US" sz="2800" dirty="0" smtClean="0"/>
              <a:t>, IVOSB Form</a:t>
            </a:r>
            <a:endParaRPr lang="en-US" sz="2000" dirty="0" smtClean="0"/>
          </a:p>
          <a:p>
            <a:pPr eaLnBrk="1" hangingPunct="1"/>
            <a:r>
              <a:rPr lang="en-US" sz="2800" dirty="0" smtClean="0"/>
              <a:t>Goals for Proposal</a:t>
            </a:r>
          </a:p>
          <a:p>
            <a:pPr eaLnBrk="1" hangingPunct="1">
              <a:buFontTx/>
              <a:buNone/>
            </a:pPr>
            <a:r>
              <a:rPr lang="en-US" sz="2800" dirty="0" smtClean="0"/>
              <a:t>	- </a:t>
            </a:r>
            <a:r>
              <a:rPr lang="en-US" sz="2000" dirty="0" smtClean="0"/>
              <a:t>3% Veteran Business Enterprise</a:t>
            </a:r>
          </a:p>
          <a:p>
            <a:pPr lvl="1" eaLnBrk="1" hangingPunct="1"/>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normAutofit fontScale="90000"/>
          </a:bodyPr>
          <a:lstStyle/>
          <a:p>
            <a:r>
              <a:rPr lang="en-US" sz="4000" b="1" dirty="0" smtClean="0"/>
              <a:t>Indiana Veteran Owned Small Business Enterprise</a:t>
            </a:r>
          </a:p>
        </p:txBody>
      </p:sp>
      <p:sp>
        <p:nvSpPr>
          <p:cNvPr id="7" name="Rectangle 3"/>
          <p:cNvSpPr>
            <a:spLocks noGrp="1" noChangeArrowheads="1"/>
          </p:cNvSpPr>
          <p:nvPr>
            <p:ph idx="1"/>
          </p:nvPr>
        </p:nvSpPr>
        <p:spPr>
          <a:xfrm>
            <a:off x="457200" y="1447800"/>
            <a:ext cx="8229600" cy="4525963"/>
          </a:xfrm>
        </p:spPr>
        <p:txBody>
          <a:bodyPr>
            <a:normAutofit fontScale="92500" lnSpcReduction="20000"/>
          </a:bodyPr>
          <a:lstStyle/>
          <a:p>
            <a:pPr marL="0" indent="0">
              <a:buFontTx/>
              <a:buNone/>
              <a:defRPr/>
            </a:pPr>
            <a:r>
              <a:rPr lang="en-US" sz="1800" b="1" dirty="0" smtClean="0"/>
              <a:t>Prime Contractors must ensure that the proposed subcontractors meet the following criteria:</a:t>
            </a:r>
            <a:endParaRPr lang="en-US" dirty="0"/>
          </a:p>
          <a:p>
            <a:pPr lvl="0"/>
            <a:r>
              <a:rPr lang="en-US" sz="1800" dirty="0"/>
              <a:t>Must be listed on Federal Center for Veterans Business Enterprise (</a:t>
            </a:r>
            <a:r>
              <a:rPr lang="en-US" sz="1800" u="sng" dirty="0">
                <a:hlinkClick r:id="rId3" tooltip="VA OSDBU"/>
              </a:rPr>
              <a:t>VA OSDBU</a:t>
            </a:r>
            <a:r>
              <a:rPr lang="en-US" sz="1800" u="sng" dirty="0"/>
              <a:t>)</a:t>
            </a:r>
            <a:r>
              <a:rPr lang="en-US" sz="1800" dirty="0"/>
              <a:t> registry or listed on the IDOA Directory of Certified Firms, </a:t>
            </a:r>
            <a:r>
              <a:rPr lang="en-US" sz="1800" b="1" dirty="0"/>
              <a:t>on or before</a:t>
            </a:r>
            <a:r>
              <a:rPr lang="en-US" sz="1800" dirty="0"/>
              <a:t> the proposal due date</a:t>
            </a:r>
          </a:p>
          <a:p>
            <a:pPr lvl="0"/>
            <a:r>
              <a:rPr lang="en-US" sz="1800" dirty="0"/>
              <a:t>Prime Contractor must include with their proposal the subcontractor’s veteran business Certification Letter provided by either IDOA or Federal Govt. (VA OSDBU), to show current status of certification.</a:t>
            </a:r>
          </a:p>
          <a:p>
            <a:pPr lvl="0"/>
            <a:r>
              <a:rPr lang="en-US" sz="1800" dirty="0"/>
              <a:t>Each firm may only serve as one classification – MBE, WBE (see Section 1.21) or IVOSB</a:t>
            </a:r>
          </a:p>
          <a:p>
            <a:pPr lvl="0"/>
            <a:r>
              <a:rPr lang="en-US" sz="1800" dirty="0"/>
              <a:t>IVOSB must have a Bidder ID (see section 2.3.7 - </a:t>
            </a:r>
            <a:r>
              <a:rPr lang="en-US" sz="1800" u="sng" dirty="0"/>
              <a:t>Department of Administration, Procurement Division</a:t>
            </a:r>
            <a:r>
              <a:rPr lang="en-US" sz="1800" dirty="0"/>
              <a:t>)</a:t>
            </a:r>
          </a:p>
          <a:p>
            <a:pPr lvl="0"/>
            <a:r>
              <a:rPr lang="en-US" sz="1800" dirty="0"/>
              <a:t>A Prime Contractor who is an IVOSB must meet subcontractor goals by using other listed certified firms.  Certified Prime Contractors cannot count their own workforce or companies to meet this requirement.</a:t>
            </a:r>
          </a:p>
          <a:p>
            <a:pPr lvl="0"/>
            <a:r>
              <a:rPr lang="en-US" sz="1800" dirty="0"/>
              <a:t>Must serve a Commercially Useful Function (CUF).  The firm must serve a value-added purpose on the engagement, as confirmed by the State.</a:t>
            </a:r>
          </a:p>
          <a:p>
            <a:pPr lvl="0"/>
            <a:r>
              <a:rPr lang="en-US" sz="1800" dirty="0"/>
              <a:t>Must provide goods or service only in the industry area for which it is certified as listed in the </a:t>
            </a:r>
            <a:r>
              <a:rPr lang="en-US" sz="1800" u="sng" dirty="0">
                <a:hlinkClick r:id="rId3" tooltip="VA OSDBU"/>
              </a:rPr>
              <a:t>VA OSDBU</a:t>
            </a:r>
            <a:r>
              <a:rPr lang="en-US" sz="1800" dirty="0"/>
              <a:t> or IDOA Certified Firm directories </a:t>
            </a:r>
            <a:r>
              <a:rPr lang="en-US" sz="1800" u="sng" dirty="0">
                <a:hlinkClick r:id="rId4"/>
              </a:rPr>
              <a:t>http://www.in.gov/idoa/2352.htm</a:t>
            </a:r>
            <a:endParaRPr lang="en-US" sz="1800" dirty="0"/>
          </a:p>
          <a:p>
            <a:r>
              <a:rPr lang="en-US" sz="1800" dirty="0"/>
              <a:t>Must be used to provide the goods or services specific to the contract</a:t>
            </a:r>
            <a:endParaRPr lang="en-US" sz="18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Title 1"/>
          <p:cNvSpPr>
            <a:spLocks noGrp="1"/>
          </p:cNvSpPr>
          <p:nvPr>
            <p:ph type="title"/>
          </p:nvPr>
        </p:nvSpPr>
        <p:spPr/>
        <p:txBody>
          <a:bodyPr>
            <a:normAutofit fontScale="90000"/>
          </a:bodyPr>
          <a:lstStyle/>
          <a:p>
            <a:r>
              <a:rPr lang="en-US" sz="3600" b="1" dirty="0" smtClean="0"/>
              <a:t>Indiana Veteran Owned Small Business Enterprise</a:t>
            </a:r>
            <a:endParaRPr lang="en-US" sz="4000" dirty="0" smtClean="0"/>
          </a:p>
        </p:txBody>
      </p:sp>
      <p:sp>
        <p:nvSpPr>
          <p:cNvPr id="7" name="Content Placeholder 2"/>
          <p:cNvSpPr>
            <a:spLocks noGrp="1"/>
          </p:cNvSpPr>
          <p:nvPr>
            <p:ph idx="1"/>
          </p:nvPr>
        </p:nvSpPr>
        <p:spPr>
          <a:xfrm>
            <a:off x="152400" y="1417638"/>
            <a:ext cx="8686800" cy="609600"/>
          </a:xfrm>
        </p:spPr>
        <p:txBody>
          <a:bodyPr>
            <a:normAutofit/>
          </a:bodyPr>
          <a:lstStyle/>
          <a:p>
            <a:endParaRPr lang="en-US" sz="800" b="1" dirty="0" smtClean="0"/>
          </a:p>
          <a:p>
            <a:pPr marL="115888" indent="-115888"/>
            <a:r>
              <a:rPr lang="en-US" sz="1600" dirty="0" smtClean="0"/>
              <a:t>IVOSB scoring is conducted based on 5 points plus a possible 1 bonus point scale.</a:t>
            </a:r>
          </a:p>
        </p:txBody>
      </p:sp>
      <p:sp>
        <p:nvSpPr>
          <p:cNvPr id="10" name="Rectangle 9"/>
          <p:cNvSpPr/>
          <p:nvPr/>
        </p:nvSpPr>
        <p:spPr>
          <a:xfrm>
            <a:off x="141027" y="1892856"/>
            <a:ext cx="7391400" cy="2831544"/>
          </a:xfrm>
          <a:prstGeom prst="rect">
            <a:avLst/>
          </a:prstGeom>
        </p:spPr>
        <p:txBody>
          <a:bodyPr wrap="square">
            <a:spAutoFit/>
          </a:bodyPr>
          <a:lstStyle/>
          <a:p>
            <a:pPr marL="115888" indent="-115888">
              <a:spcBef>
                <a:spcPct val="20000"/>
              </a:spcBef>
              <a:buFont typeface="Arial" pitchFamily="34" charset="0"/>
              <a:buChar char="•"/>
            </a:pPr>
            <a:r>
              <a:rPr lang="en-US" b="1" dirty="0" smtClean="0"/>
              <a:t>Scoring Methodology:</a:t>
            </a:r>
          </a:p>
          <a:p>
            <a:pPr marL="346075" lvl="1" indent="-114300">
              <a:spcBef>
                <a:spcPct val="20000"/>
              </a:spcBef>
              <a:buFont typeface="Calibri" pitchFamily="34" charset="0"/>
              <a:buChar char="-"/>
            </a:pPr>
            <a:r>
              <a:rPr lang="en-US" sz="1600" dirty="0" smtClean="0"/>
              <a:t>The points will be awarded on the following schedule:</a:t>
            </a:r>
            <a:br>
              <a:rPr lang="en-US" sz="1600" dirty="0" smtClean="0"/>
            </a:br>
            <a:endParaRPr lang="en-US" sz="1600" dirty="0" smtClean="0"/>
          </a:p>
          <a:p>
            <a:pPr marL="346075" lvl="1" indent="-114300">
              <a:spcBef>
                <a:spcPct val="20000"/>
              </a:spcBef>
            </a:pPr>
            <a:endParaRPr lang="en-US" sz="1600" dirty="0" smtClean="0"/>
          </a:p>
          <a:p>
            <a:pPr marL="346075" lvl="1" indent="-114300">
              <a:spcBef>
                <a:spcPct val="20000"/>
              </a:spcBef>
              <a:buFont typeface="Calibri" pitchFamily="34" charset="0"/>
              <a:buChar char="-"/>
            </a:pPr>
            <a:r>
              <a:rPr lang="en-US" sz="1600" dirty="0" smtClean="0"/>
              <a:t>Fractional points will be awarded based upon a graduated scale between whole points. (e.g. a 0.3% commitment will receive .5 points and a 1.5% commitment will receive 2.5 points).</a:t>
            </a:r>
          </a:p>
          <a:p>
            <a:pPr marL="346075" lvl="1" indent="-114300">
              <a:spcBef>
                <a:spcPct val="20000"/>
              </a:spcBef>
              <a:buFont typeface="Calibri" pitchFamily="34" charset="0"/>
              <a:buChar char="-"/>
            </a:pPr>
            <a:r>
              <a:rPr lang="en-US" sz="1600" dirty="0" smtClean="0"/>
              <a:t>Submissions of 0% participation will result in a deduction of 1 point .</a:t>
            </a:r>
          </a:p>
          <a:p>
            <a:pPr marL="346075" lvl="1" indent="-114300">
              <a:spcBef>
                <a:spcPct val="20000"/>
              </a:spcBef>
              <a:buFont typeface="Calibri" pitchFamily="34" charset="0"/>
              <a:buChar char="-"/>
            </a:pPr>
            <a:r>
              <a:rPr lang="en-US" sz="1600" dirty="0" smtClean="0"/>
              <a:t>The highest submission which exceeds the 3% goal will receive 5 points (5 points plus 1 bonus point). In case of a tie both firms will receive 6 points. </a:t>
            </a:r>
          </a:p>
        </p:txBody>
      </p:sp>
      <p:graphicFrame>
        <p:nvGraphicFramePr>
          <p:cNvPr id="11" name="Table 10"/>
          <p:cNvGraphicFramePr>
            <a:graphicFrameLocks noGrp="1"/>
          </p:cNvGraphicFramePr>
          <p:nvPr>
            <p:extLst>
              <p:ext uri="{D42A27DB-BD31-4B8C-83A1-F6EECF244321}">
                <p14:modId xmlns:p14="http://schemas.microsoft.com/office/powerpoint/2010/main" val="122724906"/>
              </p:ext>
            </p:extLst>
          </p:nvPr>
        </p:nvGraphicFramePr>
        <p:xfrm>
          <a:off x="654183" y="2560638"/>
          <a:ext cx="3840480" cy="533400"/>
        </p:xfrm>
        <a:graphic>
          <a:graphicData uri="http://schemas.openxmlformats.org/drawingml/2006/table">
            <a:tbl>
              <a:tblPr firstRow="1" bandRow="1">
                <a:tableStyleId>{5C22544A-7EE6-4342-B048-85BDC9FD1C3A}</a:tableStyleId>
              </a:tblPr>
              <a:tblGrid>
                <a:gridCol w="548640"/>
                <a:gridCol w="548640"/>
                <a:gridCol w="548640"/>
                <a:gridCol w="548640"/>
                <a:gridCol w="548640"/>
                <a:gridCol w="548640"/>
                <a:gridCol w="548640"/>
              </a:tblGrid>
              <a:tr h="266700">
                <a:tc>
                  <a:txBody>
                    <a:bodyPr/>
                    <a:lstStyle/>
                    <a:p>
                      <a:pPr algn="ctr"/>
                      <a:r>
                        <a:rPr lang="en-US" sz="1050" dirty="0" smtClean="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0%</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0.6%</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1.2%</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1.8%</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2.4%</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3%</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6700">
                <a:tc>
                  <a:txBody>
                    <a:bodyPr/>
                    <a:lstStyle/>
                    <a:p>
                      <a:pPr algn="ctr"/>
                      <a:r>
                        <a:rPr lang="en-US" sz="1050" dirty="0" smtClean="0">
                          <a:solidFill>
                            <a:schemeClr val="tx1"/>
                          </a:solidFill>
                        </a:rPr>
                        <a:t>Pts.</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-1</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1</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2</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3</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4</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50" dirty="0" smtClean="0">
                          <a:solidFill>
                            <a:schemeClr val="tx1"/>
                          </a:solidFill>
                        </a:rPr>
                        <a:t>5</a:t>
                      </a:r>
                      <a:endParaRPr 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Title 1"/>
          <p:cNvSpPr>
            <a:spLocks noGrp="1"/>
          </p:cNvSpPr>
          <p:nvPr>
            <p:ph type="title"/>
          </p:nvPr>
        </p:nvSpPr>
        <p:spPr/>
        <p:txBody>
          <a:bodyPr anchor="t"/>
          <a:lstStyle/>
          <a:p>
            <a:r>
              <a:rPr lang="en-US" dirty="0" smtClean="0"/>
              <a:t>Additional Information</a:t>
            </a:r>
          </a:p>
        </p:txBody>
      </p:sp>
      <p:sp>
        <p:nvSpPr>
          <p:cNvPr id="7" name="Content Placeholder 2"/>
          <p:cNvSpPr>
            <a:spLocks noGrp="1"/>
          </p:cNvSpPr>
          <p:nvPr>
            <p:ph idx="1"/>
          </p:nvPr>
        </p:nvSpPr>
        <p:spPr>
          <a:xfrm>
            <a:off x="152400" y="1143000"/>
            <a:ext cx="8763000" cy="4495799"/>
          </a:xfrm>
        </p:spPr>
        <p:txBody>
          <a:bodyPr>
            <a:normAutofit lnSpcReduction="10000"/>
          </a:bodyPr>
          <a:lstStyle/>
          <a:p>
            <a:pPr algn="ctr" eaLnBrk="1" hangingPunct="1">
              <a:lnSpc>
                <a:spcPct val="80000"/>
              </a:lnSpc>
              <a:buFontTx/>
              <a:buNone/>
            </a:pPr>
            <a:r>
              <a:rPr lang="en-US" sz="1600" b="1" dirty="0" smtClean="0"/>
              <a:t>IDOA PROCUREMENT LINKS AND NUMBERS</a:t>
            </a:r>
            <a:endParaRPr lang="en-US" sz="1600" b="1" dirty="0" smtClean="0">
              <a:hlinkClick r:id="rId3"/>
            </a:endParaRPr>
          </a:p>
          <a:p>
            <a:pPr algn="ctr" eaLnBrk="1" hangingPunct="1">
              <a:lnSpc>
                <a:spcPct val="80000"/>
              </a:lnSpc>
              <a:buFontTx/>
              <a:buNone/>
            </a:pPr>
            <a:r>
              <a:rPr lang="en-US" sz="1600" b="1" dirty="0" smtClean="0">
                <a:hlinkClick r:id="rId3"/>
              </a:rPr>
              <a:t>http://www.in.gov/idoa/2354.htm</a:t>
            </a:r>
            <a:endParaRPr lang="en-US" sz="1600" b="1" dirty="0" smtClean="0"/>
          </a:p>
          <a:p>
            <a:pPr algn="ctr" eaLnBrk="1" hangingPunct="1">
              <a:lnSpc>
                <a:spcPct val="80000"/>
              </a:lnSpc>
              <a:buFontTx/>
              <a:buNone/>
            </a:pPr>
            <a:r>
              <a:rPr lang="en-US" sz="1600" b="1" dirty="0" smtClean="0"/>
              <a:t>1-877-77BUYIN (8946) For Vendor Registration Questions</a:t>
            </a:r>
            <a:endParaRPr lang="en-US" sz="1600" b="1" dirty="0" smtClean="0">
              <a:hlinkClick r:id="rId4"/>
            </a:endParaRPr>
          </a:p>
          <a:p>
            <a:pPr algn="ctr" eaLnBrk="1" hangingPunct="1">
              <a:lnSpc>
                <a:spcPct val="80000"/>
              </a:lnSpc>
              <a:buFontTx/>
              <a:buNone/>
            </a:pPr>
            <a:r>
              <a:rPr lang="en-US" sz="1600" b="1" dirty="0" smtClean="0">
                <a:hlinkClick r:id="rId4"/>
              </a:rPr>
              <a:t>http://www.in.gov/idoa/2464.htm</a:t>
            </a:r>
            <a:endParaRPr lang="en-US" sz="1600" b="1" dirty="0" smtClean="0"/>
          </a:p>
          <a:p>
            <a:pPr algn="ctr" eaLnBrk="1" hangingPunct="1">
              <a:lnSpc>
                <a:spcPct val="80000"/>
              </a:lnSpc>
              <a:buFontTx/>
              <a:buNone/>
            </a:pPr>
            <a:r>
              <a:rPr lang="en-US" sz="1600" b="1" dirty="0" smtClean="0"/>
              <a:t>For Inquiries Regarding Substantial Indiana Economic Impact</a:t>
            </a:r>
          </a:p>
          <a:p>
            <a:pPr eaLnBrk="1" hangingPunct="1">
              <a:lnSpc>
                <a:spcPct val="80000"/>
              </a:lnSpc>
              <a:buFontTx/>
              <a:buAutoNum type="alphaUcPeriod"/>
            </a:pPr>
            <a:r>
              <a:rPr lang="en-US" sz="1600" b="1" dirty="0" smtClean="0">
                <a:hlinkClick r:id="rId5"/>
              </a:rPr>
              <a:t>http://www.in.gov/idoa/2467.htm</a:t>
            </a:r>
            <a:endParaRPr lang="en-US" sz="1600" b="1" dirty="0" smtClean="0"/>
          </a:p>
          <a:p>
            <a:pPr eaLnBrk="1" hangingPunct="1">
              <a:lnSpc>
                <a:spcPct val="80000"/>
              </a:lnSpc>
              <a:buFontTx/>
              <a:buNone/>
            </a:pPr>
            <a:r>
              <a:rPr lang="en-US" sz="1600" b="1" dirty="0" smtClean="0"/>
              <a:t>	Link to the developing “one stop shop” for vendor registry with IDOA and Secretary of State.</a:t>
            </a:r>
          </a:p>
          <a:p>
            <a:pPr eaLnBrk="1" hangingPunct="1">
              <a:lnSpc>
                <a:spcPct val="80000"/>
              </a:lnSpc>
              <a:buFontTx/>
              <a:buNone/>
            </a:pPr>
            <a:r>
              <a:rPr lang="en-US" sz="1600" b="1" dirty="0" smtClean="0"/>
              <a:t>B.	Secretary of State of Indiana:</a:t>
            </a:r>
          </a:p>
          <a:p>
            <a:pPr eaLnBrk="1" hangingPunct="1">
              <a:lnSpc>
                <a:spcPct val="80000"/>
              </a:lnSpc>
              <a:buFontTx/>
              <a:buNone/>
            </a:pPr>
            <a:r>
              <a:rPr lang="en-US" sz="1600" b="1" dirty="0" smtClean="0"/>
              <a:t>	Can be reached at (317) 232-6576 for registration assistance.  </a:t>
            </a:r>
            <a:r>
              <a:rPr lang="en-US" sz="1600" b="1" dirty="0" smtClean="0">
                <a:hlinkClick r:id="rId6"/>
              </a:rPr>
              <a:t>www.in.gov/sos</a:t>
            </a:r>
            <a:endParaRPr lang="en-US" sz="1600" b="1" dirty="0" smtClean="0"/>
          </a:p>
          <a:p>
            <a:pPr eaLnBrk="1" hangingPunct="1">
              <a:lnSpc>
                <a:spcPct val="80000"/>
              </a:lnSpc>
              <a:buFontTx/>
              <a:buNone/>
            </a:pPr>
            <a:r>
              <a:rPr lang="en-US" sz="1600" b="1" dirty="0" smtClean="0"/>
              <a:t>C.	See Vendor Handbook:</a:t>
            </a:r>
          </a:p>
          <a:p>
            <a:pPr eaLnBrk="1" hangingPunct="1">
              <a:lnSpc>
                <a:spcPct val="80000"/>
              </a:lnSpc>
              <a:buFontTx/>
              <a:buNone/>
            </a:pPr>
            <a:r>
              <a:rPr lang="en-US" sz="1600" b="1" dirty="0" smtClean="0"/>
              <a:t>	Online version available at </a:t>
            </a:r>
            <a:r>
              <a:rPr lang="en-US" sz="1600" b="1" dirty="0" smtClean="0">
                <a:hlinkClick r:id="rId7"/>
              </a:rPr>
              <a:t>http://www.in.gov/idoa/files/vendor_handbook.doc</a:t>
            </a:r>
            <a:endParaRPr lang="en-US" sz="1600" b="1" dirty="0" smtClean="0"/>
          </a:p>
          <a:p>
            <a:pPr eaLnBrk="1" hangingPunct="1">
              <a:lnSpc>
                <a:spcPct val="80000"/>
              </a:lnSpc>
              <a:buFontTx/>
              <a:buAutoNum type="alphaUcPeriod" startAt="4"/>
            </a:pPr>
            <a:r>
              <a:rPr lang="en-US" sz="1600" b="1" dirty="0" smtClean="0"/>
              <a:t>Minority and Women Owned Business Enterprises:</a:t>
            </a:r>
          </a:p>
          <a:p>
            <a:pPr eaLnBrk="1" hangingPunct="1">
              <a:lnSpc>
                <a:spcPct val="80000"/>
              </a:lnSpc>
              <a:buFontTx/>
              <a:buNone/>
            </a:pPr>
            <a:r>
              <a:rPr lang="en-US" sz="1600" b="1" dirty="0" smtClean="0"/>
              <a:t>	</a:t>
            </a:r>
            <a:r>
              <a:rPr lang="en-US" sz="1600" b="1" dirty="0" smtClean="0">
                <a:hlinkClick r:id="rId8"/>
              </a:rPr>
              <a:t>http://www.in.gov/idoa/files/Certification_List(48).xls</a:t>
            </a:r>
            <a:r>
              <a:rPr lang="en-US" sz="1600" b="1" dirty="0" smtClean="0"/>
              <a:t> for table of IDOA certified MBEs and WBEs.  For more WBE’s information </a:t>
            </a:r>
            <a:r>
              <a:rPr lang="en-US" sz="1600" b="1" dirty="0" smtClean="0">
                <a:hlinkClick r:id="rId9"/>
              </a:rPr>
              <a:t>http://www.in.gov/idoa/2352.htm</a:t>
            </a:r>
            <a:r>
              <a:rPr lang="en-US" sz="1600" b="1" dirty="0" smtClean="0"/>
              <a:t> </a:t>
            </a:r>
          </a:p>
          <a:p>
            <a:pPr eaLnBrk="1" hangingPunct="1">
              <a:lnSpc>
                <a:spcPct val="80000"/>
              </a:lnSpc>
              <a:buFontTx/>
              <a:buAutoNum type="alphaUcPeriod" startAt="5"/>
            </a:pPr>
            <a:r>
              <a:rPr lang="en-US" sz="1600" b="1" dirty="0" smtClean="0"/>
              <a:t>Veteran’s Business Enterprise Program:</a:t>
            </a:r>
          </a:p>
          <a:p>
            <a:pPr>
              <a:lnSpc>
                <a:spcPct val="80000"/>
              </a:lnSpc>
              <a:buNone/>
            </a:pPr>
            <a:r>
              <a:rPr lang="en-US" sz="1600" b="1" dirty="0" smtClean="0"/>
              <a:t>	</a:t>
            </a:r>
            <a:r>
              <a:rPr lang="en-US" sz="1600" b="1" dirty="0" smtClean="0">
                <a:hlinkClick r:id="rId10"/>
              </a:rPr>
              <a:t>https://www.vip.vetbiz.gov/</a:t>
            </a:r>
            <a:r>
              <a:rPr lang="en-US" sz="1600" b="1" dirty="0" smtClean="0"/>
              <a:t> for a search of certified </a:t>
            </a:r>
            <a:r>
              <a:rPr lang="en-US" sz="1600" b="1" dirty="0" err="1" smtClean="0"/>
              <a:t>IVBE’s</a:t>
            </a:r>
            <a:r>
              <a:rPr lang="en-US" sz="1600" b="1" dirty="0" smtClean="0"/>
              <a:t>. For more </a:t>
            </a:r>
            <a:r>
              <a:rPr lang="en-US" sz="1600" b="1" dirty="0" err="1" smtClean="0"/>
              <a:t>IVBE’s</a:t>
            </a:r>
            <a:r>
              <a:rPr lang="en-US" sz="1600" b="1" dirty="0" smtClean="0"/>
              <a:t> information </a:t>
            </a:r>
            <a:r>
              <a:rPr lang="en-US" sz="1600" b="1" dirty="0" smtClean="0">
                <a:hlinkClick r:id="rId11"/>
              </a:rPr>
              <a:t>http://www.in.gov/idoa/2862.htm</a:t>
            </a:r>
            <a:endParaRPr lang="en-US" sz="1600" b="1" dirty="0" smtClean="0"/>
          </a:p>
          <a:p>
            <a:pPr eaLnBrk="1" hangingPunct="1">
              <a:lnSpc>
                <a:spcPct val="80000"/>
              </a:lnSpc>
              <a:buFontTx/>
              <a:buNone/>
            </a:pPr>
            <a:r>
              <a:rPr lang="en-US" sz="1600" b="1" dirty="0" smtClean="0"/>
              <a:t>F.	RFP posting and updates:</a:t>
            </a:r>
          </a:p>
          <a:p>
            <a:pPr eaLnBrk="1" hangingPunct="1">
              <a:lnSpc>
                <a:spcPct val="80000"/>
              </a:lnSpc>
              <a:buFontTx/>
              <a:buNone/>
            </a:pPr>
            <a:r>
              <a:rPr lang="en-US" sz="1600" b="1" dirty="0" smtClean="0"/>
              <a:t>	Go to </a:t>
            </a:r>
            <a:r>
              <a:rPr lang="en-US" sz="1600" b="1" dirty="0" smtClean="0">
                <a:hlinkClick r:id="rId12"/>
              </a:rPr>
              <a:t>http://www.in.gov/idoa/2354.htm</a:t>
            </a:r>
            <a:r>
              <a:rPr lang="en-US" sz="1600" b="1" dirty="0" smtClean="0"/>
              <a:t> (select “State of Indiana Opportunities” link) </a:t>
            </a:r>
          </a:p>
          <a:p>
            <a:pPr eaLnBrk="1" hangingPunct="1">
              <a:lnSpc>
                <a:spcPct val="80000"/>
              </a:lnSpc>
              <a:spcBef>
                <a:spcPts val="0"/>
              </a:spcBef>
              <a:buFontTx/>
              <a:buNone/>
            </a:pPr>
            <a:r>
              <a:rPr lang="en-US" sz="1600" b="1" dirty="0" smtClean="0"/>
              <a:t>	Drag through table until you find desired RFP/RFI number on left-hand side and click the link.</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smtClean="0">
                <a:ln>
                  <a:noFill/>
                </a:ln>
                <a:solidFill>
                  <a:schemeClr val="tx1"/>
                </a:solidFill>
                <a:effectLst/>
                <a:uLnTx/>
                <a:uFillTx/>
                <a:latin typeface="+mn-lt"/>
                <a:ea typeface="+mn-ea"/>
                <a:cs typeface="+mn-cs"/>
              </a:rPr>
              <a:t>Thank You</a:t>
            </a: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lang="en-US" sz="2800" b="1" dirty="0" smtClean="0"/>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effectLst/>
                <a:uLnTx/>
                <a:uFillTx/>
                <a:latin typeface="+mn-lt"/>
                <a:ea typeface="+mn-ea"/>
                <a:cs typeface="+mn-cs"/>
              </a:rPr>
              <a:t>Greg Moorman</a:t>
            </a: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2400" b="1" dirty="0" err="1" smtClean="0"/>
              <a:t>gmoorman</a:t>
            </a:r>
            <a:r>
              <a:rPr kumimoji="0" lang="en-US" sz="2400" b="1" i="0" u="none" strike="noStrike" kern="1200" cap="none" spc="0" normalizeH="0" baseline="0" noProof="0" dirty="0" smtClean="0">
                <a:ln>
                  <a:noFill/>
                </a:ln>
                <a:effectLst/>
                <a:uLnTx/>
                <a:uFillTx/>
                <a:latin typeface="+mn-lt"/>
                <a:ea typeface="+mn-ea"/>
                <a:cs typeface="+mn-cs"/>
              </a:rPr>
              <a:t>@</a:t>
            </a:r>
            <a:r>
              <a:rPr kumimoji="0" lang="en-US" sz="2400" b="1" i="0" u="none" strike="noStrike" kern="1200" cap="none" spc="0" normalizeH="0" baseline="0" noProof="0" dirty="0" err="1" smtClean="0">
                <a:ln>
                  <a:noFill/>
                </a:ln>
                <a:effectLst/>
                <a:uLnTx/>
                <a:uFillTx/>
                <a:latin typeface="+mn-lt"/>
                <a:ea typeface="+mn-ea"/>
                <a:cs typeface="+mn-cs"/>
              </a:rPr>
              <a:t>idoa.IN.gov</a:t>
            </a:r>
            <a:endParaRPr kumimoji="0" lang="en-US" sz="2400" b="1" i="0" u="none" strike="noStrike" kern="1200" cap="none" spc="0" normalizeH="0" baseline="0" noProof="0" dirty="0" smtClean="0">
              <a:ln>
                <a:noFill/>
              </a:ln>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15" name="Rectangle 2"/>
          <p:cNvSpPr>
            <a:spLocks noGrp="1" noChangeArrowheads="1"/>
          </p:cNvSpPr>
          <p:nvPr>
            <p:ph type="title"/>
          </p:nvPr>
        </p:nvSpPr>
        <p:spPr/>
        <p:txBody>
          <a:bodyPr/>
          <a:lstStyle/>
          <a:p>
            <a:pPr eaLnBrk="1" hangingPunct="1"/>
            <a:r>
              <a:rPr lang="en-US" b="1" dirty="0" smtClean="0"/>
              <a:t>General Information</a:t>
            </a:r>
          </a:p>
        </p:txBody>
      </p:sp>
      <p:sp>
        <p:nvSpPr>
          <p:cNvPr id="16" name="Rectangle 3"/>
          <p:cNvSpPr>
            <a:spLocks noGrp="1" noChangeArrowheads="1"/>
          </p:cNvSpPr>
          <p:nvPr>
            <p:ph idx="1"/>
          </p:nvPr>
        </p:nvSpPr>
        <p:spPr>
          <a:xfrm>
            <a:off x="381000" y="1447800"/>
            <a:ext cx="8229600" cy="4114800"/>
          </a:xfrm>
        </p:spPr>
        <p:txBody>
          <a:bodyPr>
            <a:normAutofit/>
          </a:bodyPr>
          <a:lstStyle/>
          <a:p>
            <a:pPr eaLnBrk="1" hangingPunct="1"/>
            <a:r>
              <a:rPr lang="en-US" sz="2800" dirty="0" smtClean="0"/>
              <a:t>Sign-In Sheet for Attendees</a:t>
            </a:r>
          </a:p>
          <a:p>
            <a:pPr eaLnBrk="1" hangingPunct="1"/>
            <a:r>
              <a:rPr lang="en-US" sz="2800" dirty="0" smtClean="0"/>
              <a:t>Sign-In Sheet and PowerPoint will be posted on IDOA’s Solicitation Website.</a:t>
            </a:r>
          </a:p>
          <a:p>
            <a:pPr eaLnBrk="1" hangingPunct="1"/>
            <a:r>
              <a:rPr lang="en-US" sz="2800" dirty="0" smtClean="0"/>
              <a:t>Questions regarding the RFP and the RFP process will be answered in this session.</a:t>
            </a:r>
          </a:p>
          <a:p>
            <a:pPr lvl="1"/>
            <a:r>
              <a:rPr lang="en-US" sz="2000" i="1" dirty="0" smtClean="0"/>
              <a:t>Any verbal response is not considered binding; respondents are encouraged to submit any question formally in writing if it affects the proposal that will be submitted to the state.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Title 1"/>
          <p:cNvSpPr>
            <a:spLocks noGrp="1"/>
          </p:cNvSpPr>
          <p:nvPr>
            <p:ph type="title"/>
          </p:nvPr>
        </p:nvSpPr>
        <p:spPr/>
        <p:txBody>
          <a:bodyPr>
            <a:normAutofit/>
          </a:bodyPr>
          <a:lstStyle/>
          <a:p>
            <a:r>
              <a:rPr lang="en-US" b="1" dirty="0" smtClean="0"/>
              <a:t>RFP Purpose</a:t>
            </a:r>
            <a:endParaRPr lang="en-US" dirty="0" smtClean="0"/>
          </a:p>
        </p:txBody>
      </p:sp>
      <p:sp>
        <p:nvSpPr>
          <p:cNvPr id="7" name="Rectangle 3"/>
          <p:cNvSpPr>
            <a:spLocks noGrp="1" noChangeArrowheads="1"/>
          </p:cNvSpPr>
          <p:nvPr>
            <p:ph idx="1"/>
          </p:nvPr>
        </p:nvSpPr>
        <p:spPr bwMode="auto">
          <a:xfrm>
            <a:off x="457200" y="1600200"/>
            <a:ext cx="8229600" cy="2893100"/>
          </a:xfrm>
          <a:prstGeom prst="rect">
            <a:avLst/>
          </a:prstGeom>
          <a:noFill/>
          <a:ln w="9525">
            <a:noFill/>
            <a:miter lim="800000"/>
            <a:headEnd/>
            <a:tailEnd/>
          </a:ln>
        </p:spPr>
        <p:txBody>
          <a:bodyPr>
            <a:spAutoFit/>
          </a:bodyPr>
          <a:lstStyle/>
          <a:p>
            <a:pPr>
              <a:lnSpc>
                <a:spcPct val="90000"/>
              </a:lnSpc>
              <a:buNone/>
            </a:pPr>
            <a:r>
              <a:rPr lang="en-US" sz="2800" dirty="0" smtClean="0"/>
              <a:t>	The </a:t>
            </a:r>
            <a:r>
              <a:rPr lang="en-US" sz="2800" dirty="0"/>
              <a:t>purpose of this RFP is to select one or </a:t>
            </a:r>
            <a:r>
              <a:rPr lang="en-US" sz="2800" dirty="0" smtClean="0"/>
              <a:t>more vendors </a:t>
            </a:r>
            <a:r>
              <a:rPr lang="en-US" sz="2800" dirty="0"/>
              <a:t>that can satisfy the </a:t>
            </a:r>
            <a:r>
              <a:rPr lang="en-US" sz="2800" dirty="0" smtClean="0"/>
              <a:t>Indiana State Library’s (ISL) need </a:t>
            </a:r>
            <a:r>
              <a:rPr lang="en-US" sz="2800" dirty="0"/>
              <a:t>for internet access and WAN Connectivity Services to Internet Consortium members. It is the intent of ISL to contract with one or more vendors that provides quality Internet access and WAN Connectivity Services for public libraries</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t>Key Dates</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470793518"/>
              </p:ext>
            </p:extLst>
          </p:nvPr>
        </p:nvGraphicFramePr>
        <p:xfrm>
          <a:off x="1752261" y="1295400"/>
          <a:ext cx="5744909" cy="3750688"/>
        </p:xfrm>
        <a:graphic>
          <a:graphicData uri="http://schemas.openxmlformats.org/drawingml/2006/table">
            <a:tbl>
              <a:tblPr>
                <a:tableStyleId>{5C22544A-7EE6-4342-B048-85BDC9FD1C3A}</a:tableStyleId>
              </a:tblPr>
              <a:tblGrid>
                <a:gridCol w="3092196"/>
                <a:gridCol w="2652713"/>
              </a:tblGrid>
              <a:tr h="815367">
                <a:tc>
                  <a:txBody>
                    <a:bodyPr/>
                    <a:lstStyle/>
                    <a:p>
                      <a:pPr marL="0" marR="0">
                        <a:spcBef>
                          <a:spcPts val="0"/>
                        </a:spcBef>
                        <a:spcAft>
                          <a:spcPts val="0"/>
                        </a:spcAft>
                      </a:pPr>
                      <a:r>
                        <a:rPr lang="en-US" sz="2000" dirty="0">
                          <a:effectLst/>
                          <a:latin typeface="Calibri" panose="020F0502020204030204" pitchFamily="34" charset="0"/>
                          <a:ea typeface="Times New Roman" panose="02020603050405020304" pitchFamily="18" charset="0"/>
                          <a:cs typeface="Calibri" panose="020F0502020204030204" pitchFamily="34" charset="0"/>
                        </a:rPr>
                        <a:t>Deadline to Submit Round 1 Written Questions</a:t>
                      </a:r>
                      <a:endParaRPr lang="en-US" sz="20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2000">
                          <a:effectLst/>
                          <a:latin typeface="Calibri" panose="020F0502020204030204" pitchFamily="34" charset="0"/>
                          <a:ea typeface="Times New Roman" panose="02020603050405020304" pitchFamily="18" charset="0"/>
                          <a:cs typeface="Calibri" panose="020F0502020204030204" pitchFamily="34" charset="0"/>
                        </a:rPr>
                        <a:t>October 23, 2017</a:t>
                      </a:r>
                      <a:endParaRPr lang="en-US" sz="2000">
                        <a:effectLst/>
                        <a:latin typeface="Courier"/>
                        <a:ea typeface="Times New Roman" panose="02020603050405020304" pitchFamily="18" charset="0"/>
                        <a:cs typeface="Times New Roman" panose="02020603050405020304" pitchFamily="18" charset="0"/>
                      </a:endParaRPr>
                    </a:p>
                  </a:txBody>
                  <a:tcPr marL="45720" marR="45720" anchor="ctr"/>
                </a:tc>
              </a:tr>
              <a:tr h="815367">
                <a:tc>
                  <a:txBody>
                    <a:bodyPr/>
                    <a:lstStyle/>
                    <a:p>
                      <a:pPr marL="0" marR="0">
                        <a:spcBef>
                          <a:spcPts val="0"/>
                        </a:spcBef>
                        <a:spcAft>
                          <a:spcPts val="0"/>
                        </a:spcAft>
                      </a:pPr>
                      <a:r>
                        <a:rPr lang="en-US" sz="2000" dirty="0">
                          <a:effectLst/>
                          <a:latin typeface="Calibri" panose="020F0502020204030204" pitchFamily="34" charset="0"/>
                          <a:ea typeface="Times New Roman" panose="02020603050405020304" pitchFamily="18" charset="0"/>
                          <a:cs typeface="Calibri" panose="020F0502020204030204" pitchFamily="34" charset="0"/>
                        </a:rPr>
                        <a:t>State’s Response to Round 1 Written Questions</a:t>
                      </a:r>
                      <a:endParaRPr lang="en-US" sz="2000" dirty="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2000">
                          <a:effectLst/>
                          <a:latin typeface="Calibri" panose="020F0502020204030204" pitchFamily="34" charset="0"/>
                          <a:ea typeface="Times New Roman" panose="02020603050405020304" pitchFamily="18" charset="0"/>
                          <a:cs typeface="Calibri" panose="020F0502020204030204" pitchFamily="34" charset="0"/>
                        </a:rPr>
                        <a:t>October 26, 2017</a:t>
                      </a:r>
                      <a:endParaRPr lang="en-US" sz="2000">
                        <a:effectLst/>
                        <a:latin typeface="Courier"/>
                        <a:ea typeface="Times New Roman" panose="02020603050405020304" pitchFamily="18" charset="0"/>
                        <a:cs typeface="Times New Roman" panose="02020603050405020304" pitchFamily="18" charset="0"/>
                      </a:endParaRPr>
                    </a:p>
                  </a:txBody>
                  <a:tcPr marL="45720" marR="45720" anchor="ctr"/>
                </a:tc>
              </a:tr>
              <a:tr h="815367">
                <a:tc>
                  <a:txBody>
                    <a:bodyPr/>
                    <a:lstStyle/>
                    <a:p>
                      <a:pPr marL="0" marR="0">
                        <a:spcBef>
                          <a:spcPts val="0"/>
                        </a:spcBef>
                        <a:spcAft>
                          <a:spcPts val="0"/>
                        </a:spcAft>
                      </a:pPr>
                      <a:r>
                        <a:rPr lang="en-US" sz="2000">
                          <a:effectLst/>
                          <a:latin typeface="Calibri" panose="020F0502020204030204" pitchFamily="34" charset="0"/>
                          <a:ea typeface="Times New Roman" panose="02020603050405020304" pitchFamily="18" charset="0"/>
                          <a:cs typeface="Calibri" panose="020F0502020204030204" pitchFamily="34" charset="0"/>
                        </a:rPr>
                        <a:t>Deadline to Submit Round 2 Written Questions</a:t>
                      </a:r>
                      <a:endParaRPr lang="en-US" sz="200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2000">
                          <a:effectLst/>
                          <a:latin typeface="Calibri" panose="020F0502020204030204" pitchFamily="34" charset="0"/>
                          <a:ea typeface="Times New Roman" panose="02020603050405020304" pitchFamily="18" charset="0"/>
                          <a:cs typeface="Calibri" panose="020F0502020204030204" pitchFamily="34" charset="0"/>
                        </a:rPr>
                        <a:t>November 23, 2017</a:t>
                      </a:r>
                      <a:endParaRPr lang="en-US" sz="2000">
                        <a:effectLst/>
                        <a:latin typeface="Courier"/>
                        <a:ea typeface="Times New Roman" panose="02020603050405020304" pitchFamily="18" charset="0"/>
                        <a:cs typeface="Times New Roman" panose="02020603050405020304" pitchFamily="18" charset="0"/>
                      </a:endParaRPr>
                    </a:p>
                  </a:txBody>
                  <a:tcPr marL="45720" marR="45720" anchor="ctr"/>
                </a:tc>
              </a:tr>
              <a:tr h="815367">
                <a:tc>
                  <a:txBody>
                    <a:bodyPr/>
                    <a:lstStyle/>
                    <a:p>
                      <a:pPr marL="0" marR="0">
                        <a:spcBef>
                          <a:spcPts val="0"/>
                        </a:spcBef>
                        <a:spcAft>
                          <a:spcPts val="0"/>
                        </a:spcAft>
                      </a:pPr>
                      <a:r>
                        <a:rPr lang="en-US" sz="2000">
                          <a:effectLst/>
                          <a:latin typeface="Calibri" panose="020F0502020204030204" pitchFamily="34" charset="0"/>
                          <a:ea typeface="Times New Roman" panose="02020603050405020304" pitchFamily="18" charset="0"/>
                          <a:cs typeface="Calibri" panose="020F0502020204030204" pitchFamily="34" charset="0"/>
                        </a:rPr>
                        <a:t>State’s Response to Round 2 Written Questions</a:t>
                      </a:r>
                      <a:endParaRPr lang="en-US" sz="200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2000">
                          <a:effectLst/>
                          <a:latin typeface="Calibri" panose="020F0502020204030204" pitchFamily="34" charset="0"/>
                          <a:ea typeface="Times New Roman" panose="02020603050405020304" pitchFamily="18" charset="0"/>
                          <a:cs typeface="Calibri" panose="020F0502020204030204" pitchFamily="34" charset="0"/>
                        </a:rPr>
                        <a:t>November 29, 2017</a:t>
                      </a:r>
                      <a:endParaRPr lang="en-US" sz="2000">
                        <a:effectLst/>
                        <a:latin typeface="Courier"/>
                        <a:ea typeface="Times New Roman" panose="02020603050405020304" pitchFamily="18" charset="0"/>
                        <a:cs typeface="Times New Roman" panose="02020603050405020304" pitchFamily="18" charset="0"/>
                      </a:endParaRPr>
                    </a:p>
                  </a:txBody>
                  <a:tcPr marL="45720" marR="45720" anchor="ctr"/>
                </a:tc>
              </a:tr>
              <a:tr h="489220">
                <a:tc>
                  <a:txBody>
                    <a:bodyPr/>
                    <a:lstStyle/>
                    <a:p>
                      <a:pPr marL="0" marR="0">
                        <a:spcBef>
                          <a:spcPts val="0"/>
                        </a:spcBef>
                        <a:spcAft>
                          <a:spcPts val="0"/>
                        </a:spcAft>
                      </a:pPr>
                      <a:r>
                        <a:rPr lang="en-US" sz="2000">
                          <a:effectLst/>
                          <a:latin typeface="Calibri" panose="020F0502020204030204" pitchFamily="34" charset="0"/>
                          <a:ea typeface="Times New Roman" panose="02020603050405020304" pitchFamily="18" charset="0"/>
                          <a:cs typeface="Calibri" panose="020F0502020204030204" pitchFamily="34" charset="0"/>
                        </a:rPr>
                        <a:t>Submission of Proposals</a:t>
                      </a:r>
                      <a:endParaRPr lang="en-US" sz="200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2000" dirty="0">
                          <a:effectLst/>
                          <a:latin typeface="Calibri" panose="020F0502020204030204" pitchFamily="34" charset="0"/>
                          <a:ea typeface="Times New Roman" panose="02020603050405020304" pitchFamily="18" charset="0"/>
                          <a:cs typeface="Calibri" panose="020F0502020204030204" pitchFamily="34" charset="0"/>
                        </a:rPr>
                        <a:t>December 11, 2017</a:t>
                      </a:r>
                      <a:endParaRPr lang="en-US" sz="2000" dirty="0">
                        <a:effectLst/>
                        <a:latin typeface="Courier"/>
                        <a:ea typeface="Times New Roman" panose="02020603050405020304" pitchFamily="18" charset="0"/>
                        <a:cs typeface="Times New Roman" panose="02020603050405020304" pitchFamily="18" charset="0"/>
                      </a:endParaRPr>
                    </a:p>
                  </a:txBody>
                  <a:tcPr marL="45720" marR="45720" anchor="ct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t>Business Proposal</a:t>
            </a:r>
            <a:br>
              <a:rPr lang="en-US" b="1" dirty="0" smtClean="0"/>
            </a:br>
            <a:r>
              <a:rPr lang="en-US" sz="2400" dirty="0" smtClean="0"/>
              <a:t>(</a:t>
            </a:r>
            <a:r>
              <a:rPr lang="en-US" sz="2400" dirty="0" smtClean="0">
                <a:solidFill>
                  <a:srgbClr val="FF0000"/>
                </a:solidFill>
              </a:rPr>
              <a:t>Attachment E; RFP Section 2.3</a:t>
            </a:r>
            <a:r>
              <a:rPr lang="en-US" sz="2400" dirty="0" smtClean="0"/>
              <a:t>)</a:t>
            </a:r>
            <a:endParaRPr lang="en-US" dirty="0" smtClean="0"/>
          </a:p>
        </p:txBody>
      </p:sp>
      <p:sp>
        <p:nvSpPr>
          <p:cNvPr id="7" name="Rectangle 3"/>
          <p:cNvSpPr>
            <a:spLocks noGrp="1" noChangeArrowheads="1"/>
          </p:cNvSpPr>
          <p:nvPr>
            <p:ph idx="1"/>
          </p:nvPr>
        </p:nvSpPr>
        <p:spPr/>
        <p:txBody>
          <a:bodyPr/>
          <a:lstStyle/>
          <a:p>
            <a:pPr eaLnBrk="1" hangingPunct="1">
              <a:lnSpc>
                <a:spcPct val="80000"/>
              </a:lnSpc>
            </a:pPr>
            <a:r>
              <a:rPr lang="en-US" sz="2400" b="1" dirty="0" smtClean="0"/>
              <a:t>Company Financial Information (</a:t>
            </a:r>
            <a:r>
              <a:rPr lang="en-US" sz="2400" b="1" dirty="0" smtClean="0">
                <a:solidFill>
                  <a:srgbClr val="FF0000"/>
                </a:solidFill>
              </a:rPr>
              <a:t>Section 2.3.3</a:t>
            </a:r>
            <a:r>
              <a:rPr lang="en-US" sz="2400" b="1" dirty="0" smtClean="0"/>
              <a:t>)</a:t>
            </a:r>
          </a:p>
          <a:p>
            <a:pPr lvl="1" eaLnBrk="1" hangingPunct="1">
              <a:lnSpc>
                <a:spcPct val="80000"/>
              </a:lnSpc>
            </a:pPr>
            <a:r>
              <a:rPr lang="en-US" sz="2000" dirty="0" smtClean="0"/>
              <a:t>Confidential information must be placed in a separate folder and marked “confidential.”  Please review RFP section 1.15 for more information on the Access to Public Records Act (APRA).  Please also list confidential material in your Transmittal Letter.</a:t>
            </a:r>
          </a:p>
          <a:p>
            <a:pPr lvl="1" eaLnBrk="1" hangingPunct="1">
              <a:lnSpc>
                <a:spcPct val="80000"/>
              </a:lnSpc>
              <a:buFontTx/>
              <a:buNone/>
            </a:pPr>
            <a:endParaRPr lang="en-US" sz="2000" dirty="0" smtClean="0"/>
          </a:p>
          <a:p>
            <a:pPr eaLnBrk="1" hangingPunct="1">
              <a:lnSpc>
                <a:spcPct val="80000"/>
              </a:lnSpc>
            </a:pPr>
            <a:r>
              <a:rPr lang="en-US" sz="2400" b="1" dirty="0" smtClean="0"/>
              <a:t>Contract Terms (</a:t>
            </a:r>
            <a:r>
              <a:rPr lang="en-US" sz="2400" b="1" dirty="0" smtClean="0">
                <a:solidFill>
                  <a:srgbClr val="FF0000"/>
                </a:solidFill>
              </a:rPr>
              <a:t>Section 2.3.5</a:t>
            </a:r>
            <a:r>
              <a:rPr lang="en-US" sz="2400" b="1" dirty="0" smtClean="0"/>
              <a:t>)</a:t>
            </a:r>
          </a:p>
          <a:p>
            <a:pPr lvl="1" eaLnBrk="1" hangingPunct="1">
              <a:lnSpc>
                <a:spcPct val="80000"/>
              </a:lnSpc>
            </a:pPr>
            <a:r>
              <a:rPr lang="en-US" sz="2000" dirty="0" smtClean="0"/>
              <a:t>Respondent should review sample State contract and note exceptions to State non-mandatory clauses in Transmittal Letter.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t>Technical Proposal</a:t>
            </a:r>
            <a:r>
              <a:rPr lang="en-US" dirty="0" smtClean="0"/>
              <a:t/>
            </a:r>
            <a:br>
              <a:rPr lang="en-US" dirty="0" smtClean="0"/>
            </a:br>
            <a:r>
              <a:rPr lang="en-US" sz="2400" dirty="0" smtClean="0"/>
              <a:t>(</a:t>
            </a:r>
            <a:r>
              <a:rPr lang="en-US" sz="2400" dirty="0" smtClean="0">
                <a:solidFill>
                  <a:srgbClr val="FF0000"/>
                </a:solidFill>
              </a:rPr>
              <a:t>Attachment F; RFP Section 2.4</a:t>
            </a:r>
            <a:r>
              <a:rPr lang="en-US" sz="2400" dirty="0" smtClean="0"/>
              <a:t>)</a:t>
            </a:r>
          </a:p>
        </p:txBody>
      </p:sp>
      <p:sp>
        <p:nvSpPr>
          <p:cNvPr id="7" name="Rectangle 3"/>
          <p:cNvSpPr>
            <a:spLocks noGrp="1" noChangeArrowheads="1"/>
          </p:cNvSpPr>
          <p:nvPr>
            <p:ph idx="1"/>
          </p:nvPr>
        </p:nvSpPr>
        <p:spPr/>
        <p:txBody>
          <a:bodyPr/>
          <a:lstStyle/>
          <a:p>
            <a:pPr eaLnBrk="1" hangingPunct="1"/>
            <a:r>
              <a:rPr lang="en-US" sz="2400" dirty="0" smtClean="0"/>
              <a:t>Please use the Template we have provided for you.  </a:t>
            </a:r>
          </a:p>
          <a:p>
            <a:pPr eaLnBrk="1" hangingPunct="1"/>
            <a:endParaRPr lang="en-US" sz="2400" dirty="0" smtClean="0"/>
          </a:p>
          <a:p>
            <a:r>
              <a:rPr lang="en-US" sz="2400" dirty="0" smtClean="0"/>
              <a:t>Where appropriate, supporting documentation may be referenced by a page and paragraph number.</a:t>
            </a:r>
          </a:p>
          <a:p>
            <a:pPr>
              <a:buFontTx/>
              <a:buNone/>
            </a:pPr>
            <a:endParaRPr lang="en-US" sz="2400" dirty="0" smtClean="0"/>
          </a:p>
          <a:p>
            <a:pPr eaLnBrk="1" hangingPunct="1">
              <a:buFontTx/>
              <a:buNone/>
            </a:pPr>
            <a:endParaRPr lang="en-US"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US" sz="3600" b="1" dirty="0" smtClean="0"/>
              <a:t>Cost Proposal, Attachment D</a:t>
            </a:r>
            <a:br>
              <a:rPr lang="en-US" sz="3600" b="1" dirty="0" smtClean="0"/>
            </a:br>
            <a:r>
              <a:rPr lang="en-US" sz="2200" dirty="0" smtClean="0"/>
              <a:t>RFP Section 2.5</a:t>
            </a:r>
            <a:endParaRPr lang="en-US" dirty="0"/>
          </a:p>
        </p:txBody>
      </p:sp>
      <p:sp>
        <p:nvSpPr>
          <p:cNvPr id="3" name="Content Placeholder 2"/>
          <p:cNvSpPr>
            <a:spLocks noGrp="1"/>
          </p:cNvSpPr>
          <p:nvPr>
            <p:ph idx="1"/>
          </p:nvPr>
        </p:nvSpPr>
        <p:spPr>
          <a:xfrm>
            <a:off x="450376" y="1583140"/>
            <a:ext cx="7855424" cy="3827059"/>
          </a:xfrm>
        </p:spPr>
        <p:txBody>
          <a:bodyPr>
            <a:normAutofit fontScale="92500" lnSpcReduction="20000"/>
          </a:bodyPr>
          <a:lstStyle/>
          <a:p>
            <a:r>
              <a:rPr lang="en-US" dirty="0" smtClean="0"/>
              <a:t>Please use the template we have provided.</a:t>
            </a:r>
          </a:p>
          <a:p>
            <a:r>
              <a:rPr lang="en-US" dirty="0" smtClean="0"/>
              <a:t>Three worksheets within the Cost Proposal document:</a:t>
            </a:r>
          </a:p>
          <a:p>
            <a:pPr lvl="1"/>
            <a:r>
              <a:rPr lang="en-US" dirty="0" smtClean="0"/>
              <a:t>Cost Summary</a:t>
            </a:r>
          </a:p>
          <a:p>
            <a:pPr lvl="1"/>
            <a:r>
              <a:rPr lang="en-US" dirty="0" smtClean="0"/>
              <a:t>Location Prices</a:t>
            </a:r>
          </a:p>
          <a:p>
            <a:pPr lvl="1"/>
            <a:r>
              <a:rPr lang="en-US" dirty="0" smtClean="0"/>
              <a:t>Locations for WAN Connectivity</a:t>
            </a:r>
          </a:p>
          <a:p>
            <a:r>
              <a:rPr lang="en-US" dirty="0" smtClean="0"/>
              <a:t>Respondents must bid all bandwidth ranges for all listed locations in each worksheet in order for their proposal to be deemed responsive.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t>Proposal Preparation</a:t>
            </a:r>
          </a:p>
        </p:txBody>
      </p:sp>
      <p:sp>
        <p:nvSpPr>
          <p:cNvPr id="7" name="Rectangle 3"/>
          <p:cNvSpPr>
            <a:spLocks noGrp="1" noChangeArrowheads="1"/>
          </p:cNvSpPr>
          <p:nvPr>
            <p:ph idx="1"/>
          </p:nvPr>
        </p:nvSpPr>
        <p:spPr/>
        <p:txBody>
          <a:bodyPr>
            <a:normAutofit/>
          </a:bodyPr>
          <a:lstStyle/>
          <a:p>
            <a:pPr eaLnBrk="1" hangingPunct="1"/>
            <a:r>
              <a:rPr lang="en-US" sz="2800" dirty="0" smtClean="0"/>
              <a:t>Buy Indiana, (</a:t>
            </a:r>
            <a:r>
              <a:rPr lang="en-US" sz="2800" dirty="0" smtClean="0">
                <a:solidFill>
                  <a:srgbClr val="FF0000"/>
                </a:solidFill>
              </a:rPr>
              <a:t>RFP section 2.7</a:t>
            </a:r>
            <a:r>
              <a:rPr lang="en-US" sz="2800" dirty="0" smtClean="0"/>
              <a:t>)</a:t>
            </a:r>
          </a:p>
          <a:p>
            <a:pPr lvl="1" eaLnBrk="1" hangingPunct="1"/>
            <a:r>
              <a:rPr lang="en-US" sz="2400" dirty="0" smtClean="0"/>
              <a:t>5 definitions, details provided in RFP Section 2.7.</a:t>
            </a:r>
          </a:p>
          <a:p>
            <a:pPr lvl="1" eaLnBrk="1" hangingPunct="1"/>
            <a:r>
              <a:rPr lang="en-US" sz="2400" dirty="0" smtClean="0"/>
              <a:t>Status must be finalized by the proposal due date.</a:t>
            </a:r>
          </a:p>
          <a:p>
            <a:pPr lvl="1" eaLnBrk="1" hangingPunct="1"/>
            <a:r>
              <a:rPr lang="en-US" sz="2400" dirty="0" smtClean="0"/>
              <a:t>Indicate in Business Proposal section 2.3.13 whether or not your company is eligible.</a:t>
            </a:r>
          </a:p>
          <a:p>
            <a:pPr eaLnBrk="1" hangingPunct="1"/>
            <a:r>
              <a:rPr lang="en-US" sz="2800" dirty="0" smtClean="0"/>
              <a:t>Indiana Economic Impact, </a:t>
            </a:r>
            <a:r>
              <a:rPr lang="en-US" sz="2800" dirty="0" smtClean="0">
                <a:solidFill>
                  <a:srgbClr val="FF0000"/>
                </a:solidFill>
              </a:rPr>
              <a:t>Attachment C</a:t>
            </a:r>
          </a:p>
          <a:p>
            <a:pPr lvl="1" eaLnBrk="1" hangingPunct="1"/>
            <a:r>
              <a:rPr lang="en-US" sz="2400" dirty="0" smtClean="0"/>
              <a:t>A measure of how many Indiana residents will be engaged on the project</a:t>
            </a:r>
            <a:endParaRPr lang="en-US" sz="1600" dirty="0" smtClean="0"/>
          </a:p>
          <a:p>
            <a:pPr lvl="1" eaLnBrk="1" hangingPunct="1"/>
            <a:endParaRPr lang="en-US"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t>Proposal Evaluation</a:t>
            </a:r>
          </a:p>
        </p:txBody>
      </p:sp>
      <p:graphicFrame>
        <p:nvGraphicFramePr>
          <p:cNvPr id="3" name="Table 2"/>
          <p:cNvGraphicFramePr>
            <a:graphicFrameLocks noGrp="1"/>
          </p:cNvGraphicFramePr>
          <p:nvPr>
            <p:extLst>
              <p:ext uri="{D42A27DB-BD31-4B8C-83A1-F6EECF244321}">
                <p14:modId xmlns:p14="http://schemas.microsoft.com/office/powerpoint/2010/main" val="2531658823"/>
              </p:ext>
            </p:extLst>
          </p:nvPr>
        </p:nvGraphicFramePr>
        <p:xfrm>
          <a:off x="1600200" y="1299356"/>
          <a:ext cx="5943600" cy="3806043"/>
        </p:xfrm>
        <a:graphic>
          <a:graphicData uri="http://schemas.openxmlformats.org/drawingml/2006/table">
            <a:tbl>
              <a:tblPr>
                <a:tableStyleId>{5C22544A-7EE6-4342-B048-85BDC9FD1C3A}</a:tableStyleId>
              </a:tblPr>
              <a:tblGrid>
                <a:gridCol w="3124200"/>
                <a:gridCol w="2819400"/>
              </a:tblGrid>
              <a:tr h="326232">
                <a:tc>
                  <a:txBody>
                    <a:bodyPr/>
                    <a:lstStyle/>
                    <a:p>
                      <a:pPr marL="0" marR="0" algn="ctr">
                        <a:spcBef>
                          <a:spcPts val="0"/>
                        </a:spcBef>
                        <a:spcAft>
                          <a:spcPts val="0"/>
                        </a:spcAft>
                      </a:pPr>
                      <a:r>
                        <a:rPr lang="en-US" sz="1200">
                          <a:effectLst/>
                        </a:rPr>
                        <a:t>Criteria</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a:effectLst/>
                        </a:rPr>
                        <a:t>Points</a:t>
                      </a:r>
                      <a:endParaRPr lang="en-US" sz="1200">
                        <a:effectLst/>
                        <a:latin typeface="Courier"/>
                        <a:ea typeface="Times New Roman" panose="02020603050405020304" pitchFamily="18" charset="0"/>
                        <a:cs typeface="Times New Roman" panose="02020603050405020304" pitchFamily="18" charset="0"/>
                      </a:endParaRPr>
                    </a:p>
                  </a:txBody>
                  <a:tcPr marL="45720" marR="45720"/>
                </a:tc>
              </a:tr>
              <a:tr h="326232">
                <a:tc>
                  <a:txBody>
                    <a:bodyPr/>
                    <a:lstStyle/>
                    <a:p>
                      <a:pPr marL="211455" marR="0" indent="-211455">
                        <a:spcBef>
                          <a:spcPts val="0"/>
                        </a:spcBef>
                        <a:spcAft>
                          <a:spcPts val="0"/>
                        </a:spcAft>
                      </a:pPr>
                      <a:r>
                        <a:rPr lang="en-US" sz="1200" spc="-10">
                          <a:effectLst/>
                        </a:rPr>
                        <a:t>1.  Adherence to Mandatory Requirements</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a:effectLst/>
                        </a:rPr>
                        <a:t>Pass/Fail</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r>
              <a:tr h="761209">
                <a:tc>
                  <a:txBody>
                    <a:bodyPr/>
                    <a:lstStyle/>
                    <a:p>
                      <a:pPr marL="0" marR="0">
                        <a:spcBef>
                          <a:spcPts val="0"/>
                        </a:spcBef>
                        <a:spcAft>
                          <a:spcPts val="0"/>
                        </a:spcAft>
                      </a:pPr>
                      <a:r>
                        <a:rPr lang="en-US" sz="1200">
                          <a:effectLst/>
                        </a:rPr>
                        <a:t>2. Management Assessment/Quality (Business and Technical Proposal: Connectivity Vision and Experience)</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a:effectLst/>
                        </a:rPr>
                        <a:t>15 points</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r>
              <a:tr h="761209">
                <a:tc>
                  <a:txBody>
                    <a:bodyPr/>
                    <a:lstStyle/>
                    <a:p>
                      <a:pPr marL="0" marR="0">
                        <a:spcBef>
                          <a:spcPts val="0"/>
                        </a:spcBef>
                        <a:spcAft>
                          <a:spcPts val="0"/>
                        </a:spcAft>
                      </a:pPr>
                      <a:r>
                        <a:rPr lang="en-US" sz="1200">
                          <a:effectLst/>
                        </a:rPr>
                        <a:t>2. Management Assessment/Quality (Business and Technical Proposal: Network Monitoring and Support)</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a:effectLst/>
                        </a:rPr>
                        <a:t>15 points</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r>
              <a:tr h="543720">
                <a:tc>
                  <a:txBody>
                    <a:bodyPr/>
                    <a:lstStyle/>
                    <a:p>
                      <a:pPr marL="0" marR="0">
                        <a:spcBef>
                          <a:spcPts val="0"/>
                        </a:spcBef>
                        <a:spcAft>
                          <a:spcPts val="0"/>
                        </a:spcAft>
                      </a:pPr>
                      <a:r>
                        <a:rPr lang="en-US" sz="1200">
                          <a:effectLst/>
                        </a:rPr>
                        <a:t>2. Management Assessment/Quality (Business and Technical Proposal: Optional Services)</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a:effectLst/>
                        </a:rPr>
                        <a:t>5 points</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r>
              <a:tr h="761209">
                <a:tc>
                  <a:txBody>
                    <a:bodyPr/>
                    <a:lstStyle/>
                    <a:p>
                      <a:pPr marL="0" marR="0">
                        <a:spcBef>
                          <a:spcPts val="0"/>
                        </a:spcBef>
                        <a:spcAft>
                          <a:spcPts val="0"/>
                        </a:spcAft>
                      </a:pPr>
                      <a:r>
                        <a:rPr lang="en-US" sz="1200">
                          <a:effectLst/>
                        </a:rPr>
                        <a:t>2. Management Assessment/Quality (Business and Technical Proposal: Service Level Agreement)</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a:effectLst/>
                        </a:rPr>
                        <a:t>15 points</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r>
              <a:tr h="326232">
                <a:tc>
                  <a:txBody>
                    <a:bodyPr/>
                    <a:lstStyle/>
                    <a:p>
                      <a:pPr marL="211455" marR="0" indent="-211455">
                        <a:spcBef>
                          <a:spcPts val="0"/>
                        </a:spcBef>
                        <a:spcAft>
                          <a:spcPts val="0"/>
                        </a:spcAft>
                      </a:pPr>
                      <a:r>
                        <a:rPr lang="en-US" sz="1200">
                          <a:effectLst/>
                        </a:rPr>
                        <a:t>3.  Cost of Eligible Services (Cost Proposal)</a:t>
                      </a:r>
                      <a:endParaRPr lang="en-US" sz="1200">
                        <a:effectLst/>
                        <a:latin typeface="Courier"/>
                        <a:ea typeface="Times New Roman" panose="02020603050405020304" pitchFamily="18" charset="0"/>
                        <a:cs typeface="Times New Roman" panose="02020603050405020304" pitchFamily="18" charset="0"/>
                      </a:endParaRPr>
                    </a:p>
                  </a:txBody>
                  <a:tcPr marL="45720" marR="45720" anchor="ctr"/>
                </a:tc>
                <a:tc>
                  <a:txBody>
                    <a:bodyPr/>
                    <a:lstStyle/>
                    <a:p>
                      <a:pPr marL="0" marR="0" algn="ctr">
                        <a:spcBef>
                          <a:spcPts val="0"/>
                        </a:spcBef>
                        <a:spcAft>
                          <a:spcPts val="0"/>
                        </a:spcAft>
                      </a:pPr>
                      <a:r>
                        <a:rPr lang="en-US" sz="1200" dirty="0">
                          <a:effectLst/>
                        </a:rPr>
                        <a:t>25 points</a:t>
                      </a:r>
                      <a:endParaRPr lang="en-US" sz="1200" dirty="0">
                        <a:effectLst/>
                        <a:latin typeface="Courier"/>
                        <a:ea typeface="Times New Roman" panose="02020603050405020304" pitchFamily="18" charset="0"/>
                        <a:cs typeface="Times New Roman" panose="02020603050405020304" pitchFamily="18" charset="0"/>
                      </a:endParaRPr>
                    </a:p>
                  </a:txBody>
                  <a:tcPr marL="45720" marR="45720" anchor="ct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1579</TotalTime>
  <Words>1184</Words>
  <Application>Microsoft Office PowerPoint</Application>
  <PresentationFormat>On-screen Show (4:3)</PresentationFormat>
  <Paragraphs>198</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Courier</vt:lpstr>
      <vt:lpstr>Times New Roman</vt:lpstr>
      <vt:lpstr>Office Theme</vt:lpstr>
      <vt:lpstr>Indiana State Library  Request for Proposals 18-009  Internet Access and WAN Connectivity Services  Pre-Proposal Conference  October 19, 2017  Greg Moorman, Sr. Account Manager</vt:lpstr>
      <vt:lpstr>General Information</vt:lpstr>
      <vt:lpstr>RFP Purpose</vt:lpstr>
      <vt:lpstr>Key Dates</vt:lpstr>
      <vt:lpstr>Business Proposal (Attachment E; RFP Section 2.3)</vt:lpstr>
      <vt:lpstr>Technical Proposal (Attachment F; RFP Section 2.4)</vt:lpstr>
      <vt:lpstr>Cost Proposal, Attachment D RFP Section 2.5</vt:lpstr>
      <vt:lpstr>Proposal Preparation</vt:lpstr>
      <vt:lpstr>Proposal Evaluation</vt:lpstr>
      <vt:lpstr>Proposal Evaluation</vt:lpstr>
      <vt:lpstr>Minority and Women Business Enterprises</vt:lpstr>
      <vt:lpstr>Minority and Women Business Enterprises</vt:lpstr>
      <vt:lpstr>Minority and Women Business Enterprises</vt:lpstr>
      <vt:lpstr>Indiana Veteran Owned Small Business Subcontractors</vt:lpstr>
      <vt:lpstr>Indiana Veteran Owned Small Business Enterprise</vt:lpstr>
      <vt:lpstr>Indiana Veteran Owned Small Business Enterprise</vt:lpstr>
      <vt:lpstr>Additional Information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Moorman, Greg</cp:lastModifiedBy>
  <cp:revision>167</cp:revision>
  <dcterms:created xsi:type="dcterms:W3CDTF">2013-01-16T19:20:36Z</dcterms:created>
  <dcterms:modified xsi:type="dcterms:W3CDTF">2017-10-19T15:16:32Z</dcterms:modified>
</cp:coreProperties>
</file>