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4215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4215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4215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936" y="133384"/>
            <a:ext cx="6764527" cy="1111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4215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hyperlink" Target="http://www.in.gov/idoa/mwbe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hyperlink" Target="mailto:MWBE@idoa.in.gov" TargetMode="External"/><Relationship Id="rId13" Type="http://schemas.openxmlformats.org/officeDocument/2006/relationships/image" Target="../media/image41.png"/><Relationship Id="rId14" Type="http://schemas.openxmlformats.org/officeDocument/2006/relationships/hyperlink" Target="http://WWW.SMILEPROMOTIONS.COM/" TargetMode="External"/><Relationship Id="rId15" Type="http://schemas.openxmlformats.org/officeDocument/2006/relationships/hyperlink" Target="mailto:SMILESERVICE@SMILEPROMOTIONS.CO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2"/>
            <a:ext cx="7766050" cy="10045700"/>
          </a:xfrm>
          <a:custGeom>
            <a:avLst/>
            <a:gdLst/>
            <a:ahLst/>
            <a:cxnLst/>
            <a:rect l="l" t="t" r="r" b="b"/>
            <a:pathLst>
              <a:path w="7766050" h="10045700">
                <a:moveTo>
                  <a:pt x="0" y="10045687"/>
                </a:moveTo>
                <a:lnTo>
                  <a:pt x="7766050" y="10045687"/>
                </a:lnTo>
                <a:lnTo>
                  <a:pt x="7766050" y="0"/>
                </a:lnTo>
                <a:lnTo>
                  <a:pt x="0" y="0"/>
                </a:lnTo>
                <a:lnTo>
                  <a:pt x="0" y="10045687"/>
                </a:lnTo>
                <a:close/>
              </a:path>
            </a:pathLst>
          </a:custGeom>
          <a:solidFill>
            <a:srgbClr val="242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50"/>
            <a:ext cx="7766050" cy="10045700"/>
          </a:xfrm>
          <a:custGeom>
            <a:avLst/>
            <a:gdLst/>
            <a:ahLst/>
            <a:cxnLst/>
            <a:rect l="l" t="t" r="r" b="b"/>
            <a:pathLst>
              <a:path w="7766050" h="10045700">
                <a:moveTo>
                  <a:pt x="0" y="10045700"/>
                </a:moveTo>
                <a:lnTo>
                  <a:pt x="7766050" y="10045700"/>
                </a:lnTo>
                <a:lnTo>
                  <a:pt x="776605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8186" y="467433"/>
            <a:ext cx="397954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14705" marR="5080" indent="-80264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FFFFFF"/>
                </a:solidFill>
              </a:rPr>
              <a:t>Division </a:t>
            </a:r>
            <a:r>
              <a:rPr dirty="0" sz="3000">
                <a:solidFill>
                  <a:srgbClr val="FFFFFF"/>
                </a:solidFill>
              </a:rPr>
              <a:t>of </a:t>
            </a:r>
            <a:r>
              <a:rPr dirty="0" sz="3000" spc="-5">
                <a:solidFill>
                  <a:srgbClr val="FFFFFF"/>
                </a:solidFill>
              </a:rPr>
              <a:t>Supplier </a:t>
            </a:r>
            <a:r>
              <a:rPr dirty="0" sz="3000" spc="5">
                <a:solidFill>
                  <a:srgbClr val="FFFFFF"/>
                </a:solidFill>
              </a:rPr>
              <a:t>Diversity  </a:t>
            </a:r>
            <a:r>
              <a:rPr dirty="0" sz="3000" spc="-50">
                <a:solidFill>
                  <a:srgbClr val="FFFFFF"/>
                </a:solidFill>
              </a:rPr>
              <a:t>2019 </a:t>
            </a:r>
            <a:r>
              <a:rPr dirty="0" sz="3000">
                <a:solidFill>
                  <a:srgbClr val="FFFFFF"/>
                </a:solidFill>
              </a:rPr>
              <a:t>Outreach  </a:t>
            </a:r>
            <a:r>
              <a:rPr dirty="0" sz="3000" spc="15">
                <a:solidFill>
                  <a:srgbClr val="FFFFFF"/>
                </a:solidFill>
              </a:rPr>
              <a:t>Summary</a:t>
            </a:r>
            <a:r>
              <a:rPr dirty="0" sz="3000" spc="-10">
                <a:solidFill>
                  <a:srgbClr val="FFFFFF"/>
                </a:solidFill>
              </a:rPr>
              <a:t> </a:t>
            </a:r>
            <a:r>
              <a:rPr dirty="0" sz="3000" spc="10">
                <a:solidFill>
                  <a:srgbClr val="FFFFFF"/>
                </a:solidFill>
              </a:rPr>
              <a:t>Report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1002024" y="2457450"/>
            <a:ext cx="5486405" cy="5483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00327" y="8163594"/>
            <a:ext cx="9029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11/22/2019</a:t>
            </a:r>
            <a:endParaRPr sz="1400">
              <a:latin typeface="Franklin Gothic Medium Cond"/>
              <a:cs typeface="Franklin Gothic Medium C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9706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1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4085" y="3899674"/>
            <a:ext cx="933450" cy="933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5836" y="3202851"/>
            <a:ext cx="6832600" cy="639445"/>
          </a:xfrm>
          <a:custGeom>
            <a:avLst/>
            <a:gdLst/>
            <a:ahLst/>
            <a:cxnLst/>
            <a:rect l="l" t="t" r="r" b="b"/>
            <a:pathLst>
              <a:path w="6832600" h="639445">
                <a:moveTo>
                  <a:pt x="0" y="638975"/>
                </a:moveTo>
                <a:lnTo>
                  <a:pt x="6832600" y="638975"/>
                </a:lnTo>
                <a:lnTo>
                  <a:pt x="6832600" y="0"/>
                </a:lnTo>
                <a:lnTo>
                  <a:pt x="0" y="0"/>
                </a:lnTo>
                <a:lnTo>
                  <a:pt x="0" y="638975"/>
                </a:lnTo>
                <a:close/>
              </a:path>
            </a:pathLst>
          </a:custGeom>
          <a:solidFill>
            <a:srgbClr val="24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5836" y="2050872"/>
            <a:ext cx="6832600" cy="639445"/>
          </a:xfrm>
          <a:custGeom>
            <a:avLst/>
            <a:gdLst/>
            <a:ahLst/>
            <a:cxnLst/>
            <a:rect l="l" t="t" r="r" b="b"/>
            <a:pathLst>
              <a:path w="6832600" h="639444">
                <a:moveTo>
                  <a:pt x="0" y="638975"/>
                </a:moveTo>
                <a:lnTo>
                  <a:pt x="6832600" y="638975"/>
                </a:lnTo>
                <a:lnTo>
                  <a:pt x="6832600" y="0"/>
                </a:lnTo>
                <a:lnTo>
                  <a:pt x="0" y="0"/>
                </a:lnTo>
                <a:lnTo>
                  <a:pt x="0" y="638975"/>
                </a:lnTo>
                <a:close/>
              </a:path>
            </a:pathLst>
          </a:custGeom>
          <a:solidFill>
            <a:srgbClr val="242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5836" y="474205"/>
            <a:ext cx="6845300" cy="640080"/>
          </a:xfrm>
          <a:custGeom>
            <a:avLst/>
            <a:gdLst/>
            <a:ahLst/>
            <a:cxnLst/>
            <a:rect l="l" t="t" r="r" b="b"/>
            <a:pathLst>
              <a:path w="6845300" h="640080">
                <a:moveTo>
                  <a:pt x="0" y="639914"/>
                </a:moveTo>
                <a:lnTo>
                  <a:pt x="6845300" y="639914"/>
                </a:lnTo>
                <a:lnTo>
                  <a:pt x="6845300" y="0"/>
                </a:lnTo>
                <a:lnTo>
                  <a:pt x="0" y="0"/>
                </a:lnTo>
                <a:lnTo>
                  <a:pt x="0" y="639914"/>
                </a:lnTo>
                <a:close/>
              </a:path>
            </a:pathLst>
          </a:custGeom>
          <a:solidFill>
            <a:srgbClr val="242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3845" y="311436"/>
            <a:ext cx="20339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</a:rPr>
              <a:t>About</a:t>
            </a:r>
            <a:r>
              <a:rPr dirty="0" sz="4800" spc="-75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Us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446786" y="1200615"/>
            <a:ext cx="673798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 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Department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(IDOA) Division of Supplier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(DSD),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acts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 behalf 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actively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promote,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monitor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enforce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standards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minority and 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women’s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 enterprises. The Division was established 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1983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when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Indiana  Code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4-13-16.5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became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law.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845" y="1938385"/>
            <a:ext cx="26752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Our</a:t>
            </a:r>
            <a:r>
              <a:rPr dirty="0" sz="4800" spc="-8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4800" spc="-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Mission</a:t>
            </a:r>
            <a:endParaRPr sz="4800">
              <a:latin typeface="Franklin Gothic Medium Cond"/>
              <a:cs typeface="Franklin Gothic Medium 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786" y="2744289"/>
            <a:ext cx="6736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mission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provide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equal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opportunity 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state’s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procurement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contracting process to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Minority,  Women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Veteran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owned enterprises by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way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outreach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200" spc="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compliance.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845" y="3090355"/>
            <a:ext cx="48939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Meet </a:t>
            </a:r>
            <a:r>
              <a:rPr dirty="0" sz="4800" spc="-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the Dream</a:t>
            </a:r>
            <a:r>
              <a:rPr dirty="0" sz="4800" spc="-8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4800" spc="-4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Team</a:t>
            </a:r>
            <a:endParaRPr sz="4800"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186" y="4034612"/>
            <a:ext cx="495300" cy="5948680"/>
          </a:xfrm>
          <a:custGeom>
            <a:avLst/>
            <a:gdLst/>
            <a:ahLst/>
            <a:cxnLst/>
            <a:rect l="l" t="t" r="r" b="b"/>
            <a:pathLst>
              <a:path w="495300" h="5948680">
                <a:moveTo>
                  <a:pt x="0" y="5948057"/>
                </a:moveTo>
                <a:lnTo>
                  <a:pt x="495300" y="5948057"/>
                </a:lnTo>
                <a:lnTo>
                  <a:pt x="495300" y="0"/>
                </a:lnTo>
                <a:lnTo>
                  <a:pt x="0" y="0"/>
                </a:lnTo>
                <a:lnTo>
                  <a:pt x="0" y="5948057"/>
                </a:lnTo>
                <a:close/>
              </a:path>
            </a:pathLst>
          </a:custGeom>
          <a:solidFill>
            <a:srgbClr val="959D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8285" y="4309651"/>
            <a:ext cx="514984" cy="53987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895"/>
              </a:lnSpc>
            </a:pPr>
            <a:r>
              <a:rPr dirty="0" sz="34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DIVISION </a:t>
            </a:r>
            <a:r>
              <a:rPr dirty="0" sz="3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OF </a:t>
            </a:r>
            <a:r>
              <a:rPr dirty="0" sz="34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SUPPLIER</a:t>
            </a:r>
            <a:r>
              <a:rPr dirty="0" sz="3400" spc="-5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3400" spc="2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DIVERSITY</a:t>
            </a:r>
            <a:endParaRPr sz="3400">
              <a:latin typeface="Franklin Gothic Medium Cond"/>
              <a:cs typeface="Franklin Gothic Medium C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55222" y="8333841"/>
            <a:ext cx="933462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78935" y="6905917"/>
            <a:ext cx="933449" cy="933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28765" y="5223319"/>
            <a:ext cx="933450" cy="933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78935" y="5330050"/>
            <a:ext cx="933449" cy="933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14252" y="3909085"/>
            <a:ext cx="933450" cy="929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713404" y="4844627"/>
            <a:ext cx="1413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0485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231F20"/>
                </a:solidFill>
                <a:latin typeface="Palatino Linotype"/>
                <a:cs typeface="Palatino Linotype"/>
              </a:rPr>
              <a:t>Maia </a:t>
            </a: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Siprashvili-Lee  </a:t>
            </a:r>
            <a:r>
              <a:rPr dirty="0" sz="1200" spc="-80">
                <a:solidFill>
                  <a:srgbClr val="231F20"/>
                </a:solidFill>
                <a:latin typeface="Palatino Linotype"/>
                <a:cs typeface="Palatino Linotype"/>
              </a:rPr>
              <a:t>Deputy</a:t>
            </a:r>
            <a:r>
              <a:rPr dirty="0" sz="1200" spc="-9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Commissioner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1138" y="9265304"/>
            <a:ext cx="11912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231F20"/>
                </a:solidFill>
                <a:latin typeface="Palatino Linotype"/>
                <a:cs typeface="Palatino Linotype"/>
              </a:rPr>
              <a:t>Kesha </a:t>
            </a:r>
            <a:r>
              <a:rPr dirty="0" sz="1200" spc="-45">
                <a:solidFill>
                  <a:srgbClr val="231F20"/>
                </a:solidFill>
                <a:latin typeface="Palatino Linotype"/>
                <a:cs typeface="Palatino Linotype"/>
              </a:rPr>
              <a:t>Rich  </a:t>
            </a:r>
            <a:r>
              <a:rPr dirty="0" sz="1200" spc="-75">
                <a:solidFill>
                  <a:srgbClr val="231F20"/>
                </a:solidFill>
                <a:latin typeface="Palatino Linotype"/>
                <a:cs typeface="Palatino Linotype"/>
              </a:rPr>
              <a:t>Deputy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Palatino Linotype"/>
                <a:cs typeface="Palatino Linotype"/>
              </a:rPr>
              <a:t>Director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Palatino Linotype"/>
                <a:cs typeface="Palatino Linotype"/>
              </a:rPr>
              <a:t>of </a:t>
            </a:r>
            <a:r>
              <a:rPr dirty="0" sz="1200" spc="-2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Palatino Linotype"/>
                <a:cs typeface="Palatino Linotype"/>
              </a:rPr>
              <a:t>Development </a:t>
            </a:r>
            <a:r>
              <a:rPr dirty="0" sz="1200" spc="-75">
                <a:solidFill>
                  <a:srgbClr val="231F20"/>
                </a:solidFill>
                <a:latin typeface="Palatino Linotype"/>
                <a:cs typeface="Palatino Linotype"/>
              </a:rPr>
              <a:t>and  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Compliance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41341" y="9278302"/>
            <a:ext cx="11576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231F20"/>
                </a:solidFill>
                <a:latin typeface="Palatino Linotype"/>
                <a:cs typeface="Palatino Linotype"/>
              </a:rPr>
              <a:t>Amber </a:t>
            </a:r>
            <a:r>
              <a:rPr dirty="0" sz="1200" spc="-65">
                <a:solidFill>
                  <a:srgbClr val="231F20"/>
                </a:solidFill>
                <a:latin typeface="Palatino Linotype"/>
                <a:cs typeface="Palatino Linotype"/>
              </a:rPr>
              <a:t>Sapenter  Business</a:t>
            </a:r>
            <a:r>
              <a:rPr dirty="0" sz="1200" spc="-9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Outreach  </a:t>
            </a:r>
            <a:r>
              <a:rPr dirty="0" sz="1200" spc="-75">
                <a:solidFill>
                  <a:srgbClr val="231F20"/>
                </a:solidFill>
                <a:latin typeface="Palatino Linotype"/>
                <a:cs typeface="Palatino Linotype"/>
              </a:rPr>
              <a:t>Manager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7253" y="7803616"/>
            <a:ext cx="13404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Corlisha Mitchell  </a:t>
            </a:r>
            <a:r>
              <a:rPr dirty="0" sz="1200" spc="-45">
                <a:solidFill>
                  <a:srgbClr val="231F20"/>
                </a:solidFill>
                <a:latin typeface="Palatino Linotype"/>
                <a:cs typeface="Palatino Linotype"/>
              </a:rPr>
              <a:t>Contract</a:t>
            </a:r>
            <a:r>
              <a:rPr dirty="0" sz="1200" spc="-9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Compliance  </a:t>
            </a:r>
            <a:r>
              <a:rPr dirty="0" sz="1200" spc="-75">
                <a:solidFill>
                  <a:srgbClr val="231F20"/>
                </a:solidFill>
                <a:latin typeface="Palatino Linotype"/>
                <a:cs typeface="Palatino Linotype"/>
              </a:rPr>
              <a:t>Manager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42149" y="6281334"/>
            <a:ext cx="1403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3375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Crystal </a:t>
            </a:r>
            <a:r>
              <a:rPr dirty="0" sz="1200" spc="-45">
                <a:solidFill>
                  <a:srgbClr val="231F20"/>
                </a:solidFill>
                <a:latin typeface="Palatino Linotype"/>
                <a:cs typeface="Palatino Linotype"/>
              </a:rPr>
              <a:t>Bell  Certification</a:t>
            </a:r>
            <a:r>
              <a:rPr dirty="0" sz="1200" spc="-6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Specialist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9940" y="7830791"/>
            <a:ext cx="1297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1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Rashmi Fansler  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Office</a:t>
            </a:r>
            <a:r>
              <a:rPr dirty="0" sz="1200" spc="-10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Administrator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42150" y="7904932"/>
            <a:ext cx="1403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Carmen </a:t>
            </a:r>
            <a:r>
              <a:rPr dirty="0" sz="1200" spc="-80">
                <a:solidFill>
                  <a:srgbClr val="231F20"/>
                </a:solidFill>
                <a:latin typeface="Palatino Linotype"/>
                <a:cs typeface="Palatino Linotype"/>
              </a:rPr>
              <a:t>Ledezma  </a:t>
            </a:r>
            <a:r>
              <a:rPr dirty="0" sz="1200" spc="-45">
                <a:solidFill>
                  <a:srgbClr val="231F20"/>
                </a:solidFill>
                <a:latin typeface="Palatino Linotype"/>
                <a:cs typeface="Palatino Linotype"/>
              </a:rPr>
              <a:t>Certification</a:t>
            </a:r>
            <a:r>
              <a:rPr dirty="0" sz="1200" spc="-6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Specialist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8226" y="6207196"/>
            <a:ext cx="13404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231F20"/>
                </a:solidFill>
                <a:latin typeface="Palatino Linotype"/>
                <a:cs typeface="Palatino Linotype"/>
              </a:rPr>
              <a:t>Ralph </a:t>
            </a:r>
            <a:r>
              <a:rPr dirty="0" sz="1200" spc="-100">
                <a:solidFill>
                  <a:srgbClr val="231F20"/>
                </a:solidFill>
                <a:latin typeface="Palatino Linotype"/>
                <a:cs typeface="Palatino Linotype"/>
              </a:rPr>
              <a:t>Adams  </a:t>
            </a:r>
            <a:r>
              <a:rPr dirty="0" sz="1200" spc="-45">
                <a:solidFill>
                  <a:srgbClr val="231F20"/>
                </a:solidFill>
                <a:latin typeface="Palatino Linotype"/>
                <a:cs typeface="Palatino Linotype"/>
              </a:rPr>
              <a:t>Contract</a:t>
            </a:r>
            <a:r>
              <a:rPr dirty="0" sz="1200" spc="-9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Compliance  </a:t>
            </a:r>
            <a:r>
              <a:rPr dirty="0" sz="1200" spc="-75">
                <a:solidFill>
                  <a:srgbClr val="231F20"/>
                </a:solidFill>
                <a:latin typeface="Palatino Linotype"/>
                <a:cs typeface="Palatino Linotype"/>
              </a:rPr>
              <a:t>Manager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95789" y="6180020"/>
            <a:ext cx="1403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877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231F20"/>
                </a:solidFill>
                <a:latin typeface="Palatino Linotype"/>
                <a:cs typeface="Palatino Linotype"/>
              </a:rPr>
              <a:t>Vivian </a:t>
            </a:r>
            <a:r>
              <a:rPr dirty="0" sz="1200" spc="-80">
                <a:solidFill>
                  <a:srgbClr val="231F20"/>
                </a:solidFill>
                <a:latin typeface="Palatino Linotype"/>
                <a:cs typeface="Palatino Linotype"/>
              </a:rPr>
              <a:t>Cage  </a:t>
            </a:r>
            <a:r>
              <a:rPr dirty="0" sz="1200" spc="-45">
                <a:solidFill>
                  <a:srgbClr val="231F20"/>
                </a:solidFill>
                <a:latin typeface="Palatino Linotype"/>
                <a:cs typeface="Palatino Linotype"/>
              </a:rPr>
              <a:t>Certification</a:t>
            </a:r>
            <a:r>
              <a:rPr dirty="0" sz="1200" spc="-6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Palatino Linotype"/>
                <a:cs typeface="Palatino Linotype"/>
              </a:rPr>
              <a:t>Specialist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25930" y="5258053"/>
            <a:ext cx="933450" cy="933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25930" y="6848093"/>
            <a:ext cx="933450" cy="933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90279" y="8319490"/>
            <a:ext cx="933449" cy="933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31611" y="6781913"/>
            <a:ext cx="932274" cy="9334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503109" y="4898603"/>
            <a:ext cx="927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8419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solidFill>
                  <a:srgbClr val="231F20"/>
                </a:solidFill>
                <a:latin typeface="Palatino Linotype"/>
                <a:cs typeface="Palatino Linotype"/>
              </a:rPr>
              <a:t>Lesley </a:t>
            </a: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Crane  </a:t>
            </a:r>
            <a:r>
              <a:rPr dirty="0" sz="1200" spc="-40">
                <a:solidFill>
                  <a:srgbClr val="231F20"/>
                </a:solidFill>
                <a:latin typeface="Palatino Linotype"/>
                <a:cs typeface="Palatino Linotype"/>
              </a:rPr>
              <a:t>C</a:t>
            </a:r>
            <a:r>
              <a:rPr dirty="0" sz="1200" spc="-60">
                <a:solidFill>
                  <a:srgbClr val="231F20"/>
                </a:solidFill>
                <a:latin typeface="Palatino Linotype"/>
                <a:cs typeface="Palatino Linotype"/>
              </a:rPr>
              <a:t>o</a:t>
            </a:r>
            <a:r>
              <a:rPr dirty="0" sz="1200" spc="-80">
                <a:solidFill>
                  <a:srgbClr val="231F20"/>
                </a:solidFill>
                <a:latin typeface="Palatino Linotype"/>
                <a:cs typeface="Palatino Linotype"/>
              </a:rPr>
              <a:t>mm</a:t>
            </a:r>
            <a:r>
              <a:rPr dirty="0" sz="1200" spc="-35">
                <a:solidFill>
                  <a:srgbClr val="231F20"/>
                </a:solidFill>
                <a:latin typeface="Palatino Linotype"/>
                <a:cs typeface="Palatino Linotype"/>
              </a:rPr>
              <a:t>i</a:t>
            </a:r>
            <a:r>
              <a:rPr dirty="0" sz="1200" spc="-80">
                <a:solidFill>
                  <a:srgbClr val="231F20"/>
                </a:solidFill>
                <a:latin typeface="Palatino Linotype"/>
                <a:cs typeface="Palatino Linotype"/>
              </a:rPr>
              <a:t>s</a:t>
            </a:r>
            <a:r>
              <a:rPr dirty="0" sz="1200" spc="-40">
                <a:solidFill>
                  <a:srgbClr val="231F20"/>
                </a:solidFill>
                <a:latin typeface="Palatino Linotype"/>
                <a:cs typeface="Palatino Linotype"/>
              </a:rPr>
              <a:t>si</a:t>
            </a:r>
            <a:r>
              <a:rPr dirty="0" sz="1200" spc="-80">
                <a:solidFill>
                  <a:srgbClr val="231F20"/>
                </a:solidFill>
                <a:latin typeface="Palatino Linotype"/>
                <a:cs typeface="Palatino Linotype"/>
              </a:rPr>
              <a:t>o</a:t>
            </a:r>
            <a:r>
              <a:rPr dirty="0" sz="1200" spc="-50">
                <a:solidFill>
                  <a:srgbClr val="231F20"/>
                </a:solidFill>
                <a:latin typeface="Palatino Linotype"/>
                <a:cs typeface="Palatino Linotype"/>
              </a:rPr>
              <a:t>n</a:t>
            </a:r>
            <a:r>
              <a:rPr dirty="0" sz="1200" spc="-50">
                <a:solidFill>
                  <a:srgbClr val="231F20"/>
                </a:solidFill>
                <a:latin typeface="Palatino Linotype"/>
                <a:cs typeface="Palatino Linotype"/>
              </a:rPr>
              <a:t>er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85425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2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0"/>
            <a:ext cx="7759700" cy="10045700"/>
          </a:xfrm>
          <a:custGeom>
            <a:avLst/>
            <a:gdLst/>
            <a:ahLst/>
            <a:cxnLst/>
            <a:rect l="l" t="t" r="r" b="b"/>
            <a:pathLst>
              <a:path w="7759700" h="10045700">
                <a:moveTo>
                  <a:pt x="0" y="10045700"/>
                </a:moveTo>
                <a:lnTo>
                  <a:pt x="7759700" y="10045700"/>
                </a:lnTo>
                <a:lnTo>
                  <a:pt x="7759700" y="0"/>
                </a:lnTo>
                <a:lnTo>
                  <a:pt x="0" y="0"/>
                </a:lnTo>
                <a:lnTo>
                  <a:pt x="0" y="10045700"/>
                </a:lnTo>
                <a:close/>
              </a:path>
            </a:pathLst>
          </a:custGeom>
          <a:solidFill>
            <a:srgbClr val="FFF8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413677"/>
            <a:ext cx="6845300" cy="589280"/>
          </a:xfrm>
          <a:custGeom>
            <a:avLst/>
            <a:gdLst/>
            <a:ahLst/>
            <a:cxnLst/>
            <a:rect l="l" t="t" r="r" b="b"/>
            <a:pathLst>
              <a:path w="6845300" h="589280">
                <a:moveTo>
                  <a:pt x="0" y="588695"/>
                </a:moveTo>
                <a:lnTo>
                  <a:pt x="6845300" y="588695"/>
                </a:lnTo>
                <a:lnTo>
                  <a:pt x="6845300" y="0"/>
                </a:lnTo>
                <a:lnTo>
                  <a:pt x="0" y="0"/>
                </a:lnTo>
                <a:lnTo>
                  <a:pt x="0" y="588695"/>
                </a:lnTo>
                <a:close/>
              </a:path>
            </a:pathLst>
          </a:custGeom>
          <a:solidFill>
            <a:srgbClr val="242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250911"/>
            <a:ext cx="50730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</a:rPr>
              <a:t>Our Focus on</a:t>
            </a:r>
            <a:r>
              <a:rPr dirty="0" sz="4800" spc="-90">
                <a:solidFill>
                  <a:srgbClr val="FFFFFF"/>
                </a:solidFill>
              </a:rPr>
              <a:t> </a:t>
            </a:r>
            <a:r>
              <a:rPr dirty="0" sz="4800" spc="5">
                <a:solidFill>
                  <a:srgbClr val="FFFFFF"/>
                </a:solidFill>
              </a:rPr>
              <a:t>Outreach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457200" y="1140090"/>
            <a:ext cx="6885940" cy="557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One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primary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functions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actively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promote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standards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Minority,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Women’s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Enterprises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Indiana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Veteran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Owned Small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Enterprises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(MBE/WBE/IVOSB).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 an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effort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assist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these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enterprises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gain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access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contracts,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go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beyond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simple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act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making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services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open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public.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have redefined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what it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means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make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free resources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more available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accessible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way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outreach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programs,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conferences,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online training,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 matchmaker events,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corporate partnerships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cover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outreach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 development,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actively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engage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inform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Minority Business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Enterprise  (MBE),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Women’s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Enterprise (WBE)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Indiana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Veteran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Owned Small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(IVOSB)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community of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resources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dirty="0" sz="12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available</a:t>
            </a:r>
            <a:r>
              <a:rPr dirty="0" sz="120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meeting</a:t>
            </a:r>
            <a:r>
              <a:rPr dirty="0" sz="12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them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where</a:t>
            </a:r>
            <a:r>
              <a:rPr dirty="0" sz="12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they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2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whether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dirty="0" sz="12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through</a:t>
            </a:r>
            <a:r>
              <a:rPr dirty="0" sz="12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location,</a:t>
            </a:r>
            <a:r>
              <a:rPr dirty="0" sz="12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capacity</a:t>
            </a:r>
            <a:r>
              <a:rPr dirty="0" sz="12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need.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0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Our </a:t>
            </a:r>
            <a:r>
              <a:rPr dirty="0" sz="3000" spc="-5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2019 </a:t>
            </a:r>
            <a:r>
              <a:rPr dirty="0" sz="30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Outreach</a:t>
            </a:r>
            <a:r>
              <a:rPr dirty="0" sz="3000" spc="4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30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Initiatives</a:t>
            </a:r>
            <a:endParaRPr sz="3000">
              <a:latin typeface="Franklin Gothic Medium Cond"/>
              <a:cs typeface="Franklin Gothic Medium Cond"/>
            </a:endParaRPr>
          </a:p>
          <a:p>
            <a:pPr algn="just" marL="12700" marR="7620">
              <a:lnSpc>
                <a:spcPct val="100000"/>
              </a:lnSpc>
              <a:spcBef>
                <a:spcPts val="805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business development,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continue 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provide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existing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potential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vendors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unique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opportunities to network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build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relationships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various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stakeholders: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government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entities, private  sector organizations,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prime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contractors,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other certified</a:t>
            </a:r>
            <a:r>
              <a:rPr dirty="0" sz="1200" spc="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vendors.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dirty="0" sz="1200" spc="-55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ensure that certified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potential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certified businesses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were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provided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tools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sought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after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succeed 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2019,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 planned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developed more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targeted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in-depth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educational program</a:t>
            </a:r>
            <a:r>
              <a:rPr dirty="0" sz="120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initiatives.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entered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2019,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looked 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provide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outreach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program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 was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reflective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our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audience,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one that is  both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resourceful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innovative.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Division,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value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input 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businesses that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attend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events. </a:t>
            </a:r>
            <a:r>
              <a:rPr dirty="0" sz="1200" spc="-55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better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serve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needs,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listen to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suggestions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diligently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include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ideas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annual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programming.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Based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surveys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communications collected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during our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2018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outreach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events,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businesses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find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most value 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following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areas: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8331237"/>
            <a:ext cx="688403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These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topics were strategically implemented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 our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2019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regional 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series: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 i="1">
                <a:solidFill>
                  <a:srgbClr val="231F20"/>
                </a:solidFill>
                <a:latin typeface="Calibri"/>
                <a:cs typeface="Calibri"/>
              </a:rPr>
              <a:t>Power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dirty="0" sz="1200" spc="-20" i="1">
                <a:solidFill>
                  <a:srgbClr val="231F20"/>
                </a:solidFill>
                <a:latin typeface="Calibri"/>
                <a:cs typeface="Calibri"/>
              </a:rPr>
              <a:t>Now.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previous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years, we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provided our businesses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resources they could sew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into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company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order  to grow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prepare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successful future.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season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introduced tools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resources that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MBE/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WBE/IVOSBs could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implement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immediately,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so they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may position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themselves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modern 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successful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highly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competitive market.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workshops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during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season shed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light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 industry knowledge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tips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 can be valued by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regardless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sizes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level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development.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664" y="6774383"/>
            <a:ext cx="6175082" cy="135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23538" y="7293221"/>
            <a:ext cx="97281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995" marR="5080" indent="-20193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wled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eable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Panelists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8811" y="7282489"/>
            <a:ext cx="860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Educational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og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amming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2549" y="7282489"/>
            <a:ext cx="7810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 marR="5080" indent="-1143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tion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5979" y="7282489"/>
            <a:ext cx="886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921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Networking  Opportunities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9627" y="7282489"/>
            <a:ext cx="886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1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  Opportunities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72400" y="4608576"/>
            <a:ext cx="0" cy="2302510"/>
          </a:xfrm>
          <a:custGeom>
            <a:avLst/>
            <a:gdLst/>
            <a:ahLst/>
            <a:cxnLst/>
            <a:rect l="l" t="t" r="r" b="b"/>
            <a:pathLst>
              <a:path w="0" h="2302509">
                <a:moveTo>
                  <a:pt x="0" y="0"/>
                </a:moveTo>
                <a:lnTo>
                  <a:pt x="0" y="230220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39706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3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4608830"/>
          </a:xfrm>
          <a:custGeom>
            <a:avLst/>
            <a:gdLst/>
            <a:ahLst/>
            <a:cxnLst/>
            <a:rect l="l" t="t" r="r" b="b"/>
            <a:pathLst>
              <a:path w="7772400" h="4608830">
                <a:moveTo>
                  <a:pt x="0" y="4608576"/>
                </a:moveTo>
                <a:lnTo>
                  <a:pt x="7772400" y="4608576"/>
                </a:lnTo>
                <a:lnTo>
                  <a:pt x="7772400" y="0"/>
                </a:lnTo>
                <a:lnTo>
                  <a:pt x="0" y="0"/>
                </a:lnTo>
                <a:lnTo>
                  <a:pt x="0" y="4608576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10781"/>
            <a:ext cx="7772400" cy="3147695"/>
          </a:xfrm>
          <a:custGeom>
            <a:avLst/>
            <a:gdLst/>
            <a:ahLst/>
            <a:cxnLst/>
            <a:rect l="l" t="t" r="r" b="b"/>
            <a:pathLst>
              <a:path w="7772400" h="3147695">
                <a:moveTo>
                  <a:pt x="0" y="3147618"/>
                </a:moveTo>
                <a:lnTo>
                  <a:pt x="7772400" y="3147618"/>
                </a:lnTo>
                <a:lnTo>
                  <a:pt x="7772400" y="0"/>
                </a:lnTo>
                <a:lnTo>
                  <a:pt x="0" y="0"/>
                </a:lnTo>
                <a:lnTo>
                  <a:pt x="0" y="314761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30275"/>
            <a:ext cx="36296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0"/>
              <a:t>2019 </a:t>
            </a:r>
            <a:r>
              <a:rPr dirty="0" sz="3000"/>
              <a:t>“Presented </a:t>
            </a:r>
            <a:r>
              <a:rPr dirty="0" sz="3000" spc="-15"/>
              <a:t>by</a:t>
            </a:r>
            <a:r>
              <a:rPr dirty="0" sz="3000" spc="-20"/>
              <a:t> </a:t>
            </a:r>
            <a:r>
              <a:rPr dirty="0" sz="3000"/>
              <a:t>DSD”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3411220" y="6923481"/>
            <a:ext cx="4067898" cy="3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1160" y="6923481"/>
            <a:ext cx="2697480" cy="3134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1000" y="965136"/>
            <a:ext cx="7031990" cy="3500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6200" marR="6985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Throughout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year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Division of Supplier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 participated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73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outreach based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events,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22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were presented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DSD.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events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hosted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varied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from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webinars,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workshops. By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these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efforts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alone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been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able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connect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475</a:t>
            </a:r>
            <a:r>
              <a:rPr dirty="0" sz="1200" spc="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attendees.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76200" marR="68580">
              <a:lnSpc>
                <a:spcPct val="100000"/>
              </a:lnSpc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dirty="0" baseline="31746" sz="1050" spc="-7">
                <a:solidFill>
                  <a:srgbClr val="231F20"/>
                </a:solidFill>
                <a:latin typeface="Calibri"/>
                <a:cs typeface="Calibri"/>
              </a:rPr>
              <a:t>rd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Wednesday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month DSD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host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webinar that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walks attendees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 process.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 specialist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provides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insightful information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highlights what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common  mistakes to avoid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tips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smooth application</a:t>
            </a:r>
            <a:r>
              <a:rPr dirty="0" sz="12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process.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76200" marR="69215">
              <a:lnSpc>
                <a:spcPct val="100000"/>
              </a:lnSpc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year,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 hosts multiple 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across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year’s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theme –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 i="1">
                <a:solidFill>
                  <a:srgbClr val="231F20"/>
                </a:solidFill>
                <a:latin typeface="Calibri"/>
                <a:cs typeface="Calibri"/>
              </a:rPr>
              <a:t>Power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of Now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focused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opportunities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resources that business could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take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advantage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that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would have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immediate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impact 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businesses. The 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was held in two cities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year,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Hobart,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 and Indianapolis, IN.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Combined,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conferences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offered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content at focused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various  areas of how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obtain area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importance of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conference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offered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opportunity to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network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engage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businesses that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were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12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attendance.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76200" marR="71120">
              <a:lnSpc>
                <a:spcPct val="100000"/>
              </a:lnSpc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year,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Division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hosted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its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inaugural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Preparation Meeting Opportunity </a:t>
            </a:r>
            <a:r>
              <a:rPr dirty="0" sz="1200" spc="-15" i="1">
                <a:solidFill>
                  <a:srgbClr val="231F20"/>
                </a:solidFill>
                <a:latin typeface="Calibri"/>
                <a:cs typeface="Calibri"/>
              </a:rPr>
              <a:t>Workshop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(PMO)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. This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workshop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unique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initiative 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help newly certified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MBEs, WBEs 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IVOSBs navigate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contracting process.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program identified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fundamental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 owners need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know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when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actively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pursuing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contractor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12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subcontractor.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608576"/>
            <a:ext cx="7759700" cy="2302510"/>
          </a:xfrm>
          <a:custGeom>
            <a:avLst/>
            <a:gdLst/>
            <a:ahLst/>
            <a:cxnLst/>
            <a:rect l="l" t="t" r="r" b="b"/>
            <a:pathLst>
              <a:path w="7759700" h="2302509">
                <a:moveTo>
                  <a:pt x="0" y="2302205"/>
                </a:moveTo>
                <a:lnTo>
                  <a:pt x="7759700" y="2302205"/>
                </a:lnTo>
                <a:lnTo>
                  <a:pt x="7759700" y="0"/>
                </a:lnTo>
                <a:lnTo>
                  <a:pt x="0" y="0"/>
                </a:lnTo>
                <a:lnTo>
                  <a:pt x="0" y="2302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6963" y="5461063"/>
            <a:ext cx="1088300" cy="108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56941" y="5340660"/>
            <a:ext cx="1303271" cy="1321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30113" y="5278056"/>
            <a:ext cx="1380361" cy="1380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5197" y="5337700"/>
            <a:ext cx="1324628" cy="1324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00972" y="5455411"/>
            <a:ext cx="353060" cy="178435"/>
          </a:xfrm>
          <a:custGeom>
            <a:avLst/>
            <a:gdLst/>
            <a:ahLst/>
            <a:cxnLst/>
            <a:rect l="l" t="t" r="r" b="b"/>
            <a:pathLst>
              <a:path w="353060" h="178435">
                <a:moveTo>
                  <a:pt x="353060" y="0"/>
                </a:moveTo>
                <a:lnTo>
                  <a:pt x="0" y="0"/>
                </a:lnTo>
                <a:lnTo>
                  <a:pt x="0" y="178308"/>
                </a:lnTo>
                <a:lnTo>
                  <a:pt x="353060" y="178308"/>
                </a:lnTo>
                <a:lnTo>
                  <a:pt x="353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38680" y="4791583"/>
            <a:ext cx="605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Financial  </a:t>
            </a:r>
            <a:r>
              <a:rPr dirty="0" sz="1200" spc="-1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2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esou</a:t>
            </a:r>
            <a:r>
              <a:rPr dirty="0" sz="1200" spc="1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2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ces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33740" y="4751751"/>
            <a:ext cx="792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731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Networking  Oppo</a:t>
            </a:r>
            <a:r>
              <a:rPr dirty="0" sz="1200" spc="4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2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tunities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8736" y="4791583"/>
            <a:ext cx="1044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MBE/WBE/I</a:t>
            </a:r>
            <a:r>
              <a:rPr dirty="0" sz="1200" spc="-1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2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OSB</a:t>
            </a:r>
            <a:endParaRPr sz="1200">
              <a:latin typeface="Franklin Gothic Medium Cond"/>
              <a:cs typeface="Franklin Gothic Medium Cond"/>
            </a:endParaRPr>
          </a:p>
          <a:p>
            <a:pPr algn="ctr">
              <a:lnSpc>
                <a:spcPct val="100000"/>
              </a:lnSpc>
            </a:pPr>
            <a:r>
              <a:rPr dirty="0" sz="12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Certification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8873" y="4751751"/>
            <a:ext cx="792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Contracting  Oppo</a:t>
            </a:r>
            <a:r>
              <a:rPr dirty="0" sz="1200" spc="4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2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tunities</a:t>
            </a:r>
            <a:endParaRPr sz="1200">
              <a:latin typeface="Franklin Gothic Medium Cond"/>
              <a:cs typeface="Franklin Gothic Medium Con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85425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4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" y="0"/>
            <a:ext cx="7767955" cy="10058400"/>
          </a:xfrm>
          <a:custGeom>
            <a:avLst/>
            <a:gdLst/>
            <a:ahLst/>
            <a:cxnLst/>
            <a:rect l="l" t="t" r="r" b="b"/>
            <a:pathLst>
              <a:path w="7767955" h="10058400">
                <a:moveTo>
                  <a:pt x="0" y="10058400"/>
                </a:moveTo>
                <a:lnTo>
                  <a:pt x="7767828" y="10058400"/>
                </a:lnTo>
                <a:lnTo>
                  <a:pt x="7767828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FFF8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913" y="3603815"/>
            <a:ext cx="2184400" cy="295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9014" y="243164"/>
            <a:ext cx="4547235" cy="118237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3000"/>
              <a:t>The </a:t>
            </a:r>
            <a:r>
              <a:rPr dirty="0" sz="3000" spc="-5"/>
              <a:t>Power </a:t>
            </a:r>
            <a:r>
              <a:rPr dirty="0" sz="3000"/>
              <a:t>of</a:t>
            </a:r>
            <a:r>
              <a:rPr dirty="0" sz="3000" spc="-10"/>
              <a:t> </a:t>
            </a:r>
            <a:r>
              <a:rPr dirty="0" sz="3000" spc="10"/>
              <a:t>Partnerships</a:t>
            </a:r>
            <a:endParaRPr sz="3000"/>
          </a:p>
          <a:p>
            <a:pPr algn="just" marL="12700" marR="5080">
              <a:lnSpc>
                <a:spcPct val="100000"/>
              </a:lnSpc>
              <a:spcBef>
                <a:spcPts val="250"/>
              </a:spcBef>
            </a:pP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order to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magnify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outreach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efforts,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DSD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partners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with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organizations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entities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same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aspirations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share 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similar goal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increase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diversity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inclusion across</a:t>
            </a:r>
            <a:r>
              <a:rPr dirty="0" sz="13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Indiana.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913" y="6776859"/>
            <a:ext cx="2184400" cy="2959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79014" y="1598041"/>
            <a:ext cx="4548505" cy="777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corporate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community partnerships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vary depending on 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organization’s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needs and/or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event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type.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Over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years,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Division of Supplier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Diversity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has maintained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existing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formed 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partnerships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organizations.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partners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support  us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sponsorship, collaborative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planning on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events,  participation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presenter,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vendor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events.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return,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been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able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support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them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participating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events 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 various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capacity.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Indiana </a:t>
            </a: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Black Expo </a:t>
            </a: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(IBE) Summer</a:t>
            </a:r>
            <a:r>
              <a:rPr dirty="0" sz="1400" spc="-1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Celebration</a:t>
            </a:r>
            <a:endParaRPr sz="1400">
              <a:latin typeface="Franklin Gothic Medium Cond"/>
              <a:cs typeface="Franklin Gothic Medium Cond"/>
            </a:endParaRPr>
          </a:p>
          <a:p>
            <a:pPr algn="just" marL="12700" marR="5715">
              <a:lnSpc>
                <a:spcPct val="100000"/>
              </a:lnSpc>
              <a:spcBef>
                <a:spcPts val="495"/>
              </a:spcBef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July,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Department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Division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Supplier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  participated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series of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events hosted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Black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Expo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Summer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Celebration.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participation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included being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program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sponsor 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IBE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Mayor’s Breakfast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table sponsor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IBE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Governor’s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Reception.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also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hosted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i="1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10" i="1">
                <a:solidFill>
                  <a:srgbClr val="231F20"/>
                </a:solidFill>
                <a:latin typeface="Calibri"/>
                <a:cs typeface="Calibri"/>
              </a:rPr>
              <a:t>Opportunities </a:t>
            </a:r>
            <a:r>
              <a:rPr dirty="0" sz="1200" i="1">
                <a:solidFill>
                  <a:srgbClr val="231F20"/>
                </a:solidFill>
                <a:latin typeface="Calibri"/>
                <a:cs typeface="Calibri"/>
              </a:rPr>
              <a:t>with the </a:t>
            </a:r>
            <a:r>
              <a:rPr dirty="0" sz="1200" spc="-10" i="1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dirty="0" sz="1200" i="1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workshop at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i="1">
                <a:solidFill>
                  <a:srgbClr val="231F20"/>
                </a:solidFill>
                <a:latin typeface="Calibri"/>
                <a:cs typeface="Calibri"/>
              </a:rPr>
              <a:t>IBE </a:t>
            </a:r>
            <a:r>
              <a:rPr dirty="0" sz="1200" spc="-10" i="1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Day </a:t>
            </a:r>
            <a:r>
              <a:rPr dirty="0" sz="1200" i="1">
                <a:solidFill>
                  <a:srgbClr val="231F20"/>
                </a:solidFill>
                <a:latin typeface="Calibri"/>
                <a:cs typeface="Calibri"/>
              </a:rPr>
              <a:t>– Business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Conference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took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part 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three-day-long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Black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Expo Consumer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Exhibition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a 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vendor.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Indiana </a:t>
            </a: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Latino Expo</a:t>
            </a: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 (ILE)</a:t>
            </a:r>
            <a:endParaRPr sz="1400">
              <a:latin typeface="Franklin Gothic Medium Cond"/>
              <a:cs typeface="Franklin Gothic Medium Cond"/>
            </a:endParaRPr>
          </a:p>
          <a:p>
            <a:pPr algn="just" marL="12700" marR="5715">
              <a:lnSpc>
                <a:spcPct val="100000"/>
              </a:lnSpc>
              <a:spcBef>
                <a:spcPts val="900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year,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 had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participated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contributing sponsor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community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organization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Latino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Expo (ILE).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ILE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nonprofit  statewide organization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represents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platform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opportunities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Latino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community.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ILE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supports various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communities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creating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awareness</a:t>
            </a:r>
            <a:r>
              <a:rPr dirty="0" sz="1200" spc="-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dirty="0" sz="1200" spc="-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businesses,</a:t>
            </a:r>
            <a:r>
              <a:rPr dirty="0" sz="1200" spc="-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promoting</a:t>
            </a:r>
            <a:r>
              <a:rPr dirty="0" sz="1200" spc="-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economic</a:t>
            </a:r>
            <a:r>
              <a:rPr dirty="0" sz="1200" spc="-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development,</a:t>
            </a:r>
            <a:r>
              <a:rPr dirty="0" sz="1200" spc="-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cultural  advancement,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educational opportunities.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 2019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 had been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sponsor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participant to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following events: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ILE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Mayor’s Breakfast,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ILE Annual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Expo,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the ILE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Awards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Gala. ILE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pillar 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community 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promoting diversity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inclusion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are proud 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call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them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partners.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State Educational </a:t>
            </a: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Institutions</a:t>
            </a:r>
            <a:r>
              <a:rPr dirty="0" sz="1400" spc="-1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(SEI)</a:t>
            </a:r>
            <a:endParaRPr sz="1400">
              <a:latin typeface="Franklin Gothic Medium Cond"/>
              <a:cs typeface="Franklin Gothic Medium Cond"/>
            </a:endParaRPr>
          </a:p>
          <a:p>
            <a:pPr algn="just" marL="12700" marR="5080">
              <a:lnSpc>
                <a:spcPct val="100000"/>
              </a:lnSpc>
              <a:spcBef>
                <a:spcPts val="894"/>
              </a:spcBef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 2018 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Governor’s Commission 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Minority and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Women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Enterprises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recommended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Educational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Institutes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(SEIs)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broaden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efforts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solicit MBE/WBE/IVOSB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participation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available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contracts.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result,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members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 team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traveled 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meet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 all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seven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SEIs in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order 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individually address some 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challenges that  they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were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facing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offer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support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wherever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possible. 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seven,  three SEIs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– Ball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University,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University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Purdue  University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–reached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include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partner</a:t>
            </a:r>
            <a:r>
              <a:rPr dirty="0" sz="1200" spc="-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outreach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initiatives.</a:t>
            </a:r>
            <a:r>
              <a:rPr dirty="0" sz="1200" spc="1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was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able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participate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vendor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events.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913" y="379996"/>
            <a:ext cx="2184400" cy="2962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339706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5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9" y="1864360"/>
            <a:ext cx="7761605" cy="8193405"/>
          </a:xfrm>
          <a:custGeom>
            <a:avLst/>
            <a:gdLst/>
            <a:ahLst/>
            <a:cxnLst/>
            <a:rect l="l" t="t" r="r" b="b"/>
            <a:pathLst>
              <a:path w="7761605" h="8193405">
                <a:moveTo>
                  <a:pt x="0" y="8193024"/>
                </a:moveTo>
                <a:lnTo>
                  <a:pt x="7761160" y="8193024"/>
                </a:lnTo>
                <a:lnTo>
                  <a:pt x="7761160" y="0"/>
                </a:lnTo>
                <a:lnTo>
                  <a:pt x="0" y="0"/>
                </a:lnTo>
                <a:lnTo>
                  <a:pt x="0" y="8193024"/>
                </a:lnTo>
                <a:close/>
              </a:path>
            </a:pathLst>
          </a:custGeom>
          <a:solidFill>
            <a:srgbClr val="F6E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086" y="248023"/>
            <a:ext cx="33813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Out in </a:t>
            </a:r>
            <a:r>
              <a:rPr dirty="0" sz="4800" spc="-5"/>
              <a:t>the</a:t>
            </a:r>
            <a:r>
              <a:rPr dirty="0" sz="4800" spc="-90"/>
              <a:t> </a:t>
            </a:r>
            <a:r>
              <a:rPr dirty="0" sz="4800"/>
              <a:t>Field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36372" y="1179068"/>
            <a:ext cx="6878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Throughout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2019,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DSD has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participated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 more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than 51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external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events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across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involvement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has  been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presenter,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panelist,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exhibitor,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sponsor or our support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an</a:t>
            </a:r>
            <a:r>
              <a:rPr dirty="0" sz="12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attendee.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309" y="6653079"/>
            <a:ext cx="298323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American Council of Engineering Companies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(ACEC)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Asian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American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Alliance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Ball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University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(BSU)</a:t>
            </a:r>
            <a:endParaRPr sz="1200">
              <a:latin typeface="Calibri"/>
              <a:cs typeface="Calibri"/>
            </a:endParaRPr>
          </a:p>
          <a:p>
            <a:pPr marL="240665" marR="1397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City 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Indianapolis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Office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Minority and 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Women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Development</a:t>
            </a:r>
            <a:r>
              <a:rPr dirty="0" sz="1200" spc="-6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(OMWBD)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Dak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 Foundation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Four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Winds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Casino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Great Lakes </a:t>
            </a:r>
            <a:r>
              <a:rPr dirty="0" sz="1200" spc="-25">
                <a:solidFill>
                  <a:srgbClr val="231F20"/>
                </a:solidFill>
                <a:latin typeface="Calibri"/>
                <a:cs typeface="Calibri"/>
              </a:rPr>
              <a:t>Women’s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dirty="0" sz="12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Council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American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Black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Expo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(IBE)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Civil Rights Commission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(ICRC)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Latino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Expo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(ILE)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Latino Institute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(ILI)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7672" y="6602279"/>
            <a:ext cx="296862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Small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Development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Center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(ISBDC)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Fair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State University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 (ISU)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Indianapolis Airport Authority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(IAA)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Indianapolis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 Chamber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Indianapolis Urban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League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IndyGo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Majestic Star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Casino</a:t>
            </a:r>
            <a:endParaRPr sz="1200">
              <a:latin typeface="Calibri"/>
              <a:cs typeface="Calibri"/>
            </a:endParaRPr>
          </a:p>
          <a:p>
            <a:pPr marL="241300" marR="20701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National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Association of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Women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Owners (NAWBO)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National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Urban</a:t>
            </a:r>
            <a:r>
              <a:rPr dirty="0" sz="120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League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Purdue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University</a:t>
            </a:r>
            <a:r>
              <a:rPr dirty="0" sz="1200" spc="-6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(PU)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U.S.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Small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(SBA)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Urban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League of Northwest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Indiana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372" y="6058796"/>
            <a:ext cx="5667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242155"/>
                </a:solidFill>
                <a:latin typeface="Calibri"/>
                <a:cs typeface="Calibri"/>
              </a:rPr>
              <a:t>Corporate </a:t>
            </a:r>
            <a:r>
              <a:rPr dirty="0" sz="1400" b="1">
                <a:solidFill>
                  <a:srgbClr val="242155"/>
                </a:solidFill>
                <a:latin typeface="Calibri"/>
                <a:cs typeface="Calibri"/>
              </a:rPr>
              <a:t>and </a:t>
            </a:r>
            <a:r>
              <a:rPr dirty="0" sz="1400" spc="-5" b="1">
                <a:solidFill>
                  <a:srgbClr val="242155"/>
                </a:solidFill>
                <a:latin typeface="Calibri"/>
                <a:cs typeface="Calibri"/>
              </a:rPr>
              <a:t>community partners whose </a:t>
            </a:r>
            <a:r>
              <a:rPr dirty="0" sz="1400" spc="-10" b="1">
                <a:solidFill>
                  <a:srgbClr val="242155"/>
                </a:solidFill>
                <a:latin typeface="Calibri"/>
                <a:cs typeface="Calibri"/>
              </a:rPr>
              <a:t>events we have </a:t>
            </a:r>
            <a:r>
              <a:rPr dirty="0" sz="1400" spc="-15" b="1">
                <a:solidFill>
                  <a:srgbClr val="242155"/>
                </a:solidFill>
                <a:latin typeface="Calibri"/>
                <a:cs typeface="Calibri"/>
              </a:rPr>
              <a:t>attended </a:t>
            </a:r>
            <a:r>
              <a:rPr dirty="0" sz="1400" b="1">
                <a:solidFill>
                  <a:srgbClr val="242155"/>
                </a:solidFill>
                <a:latin typeface="Calibri"/>
                <a:cs typeface="Calibri"/>
              </a:rPr>
              <a:t>in</a:t>
            </a:r>
            <a:r>
              <a:rPr dirty="0" sz="1400" spc="85" b="1">
                <a:solidFill>
                  <a:srgbClr val="24215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42155"/>
                </a:solidFill>
                <a:latin typeface="Calibri"/>
                <a:cs typeface="Calibri"/>
              </a:rPr>
              <a:t>2019: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786" y="2029980"/>
            <a:ext cx="2217420" cy="1890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5964" y="3984155"/>
            <a:ext cx="2258822" cy="189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61965" y="2029967"/>
            <a:ext cx="2217419" cy="189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5384" y="3984155"/>
            <a:ext cx="2258822" cy="189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24315" y="3984155"/>
            <a:ext cx="2258809" cy="1890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30398" y="2018195"/>
            <a:ext cx="2252725" cy="1890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85425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6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3500"/>
            <a:ext cx="7759700" cy="3644900"/>
          </a:xfrm>
          <a:custGeom>
            <a:avLst/>
            <a:gdLst/>
            <a:ahLst/>
            <a:cxnLst/>
            <a:rect l="l" t="t" r="r" b="b"/>
            <a:pathLst>
              <a:path w="7759700" h="3644900">
                <a:moveTo>
                  <a:pt x="0" y="3644900"/>
                </a:moveTo>
                <a:lnTo>
                  <a:pt x="7759700" y="3644900"/>
                </a:lnTo>
                <a:lnTo>
                  <a:pt x="7759700" y="0"/>
                </a:lnTo>
                <a:lnTo>
                  <a:pt x="0" y="0"/>
                </a:lnTo>
                <a:lnTo>
                  <a:pt x="0" y="3644900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850" y="268089"/>
            <a:ext cx="48050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5"/>
              <a:t>Digital</a:t>
            </a:r>
            <a:r>
              <a:rPr dirty="0" sz="4800" spc="-65"/>
              <a:t> </a:t>
            </a:r>
            <a:r>
              <a:rPr dirty="0" sz="4800"/>
              <a:t>Developments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4368774" y="7018781"/>
            <a:ext cx="2328392" cy="1959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5618" y="7194391"/>
            <a:ext cx="2289175" cy="1741170"/>
          </a:xfrm>
          <a:custGeom>
            <a:avLst/>
            <a:gdLst/>
            <a:ahLst/>
            <a:cxnLst/>
            <a:rect l="l" t="t" r="r" b="b"/>
            <a:pathLst>
              <a:path w="2289175" h="1741170">
                <a:moveTo>
                  <a:pt x="585009" y="1740944"/>
                </a:moveTo>
                <a:lnTo>
                  <a:pt x="543224" y="1740944"/>
                </a:lnTo>
                <a:lnTo>
                  <a:pt x="0" y="521379"/>
                </a:lnTo>
                <a:lnTo>
                  <a:pt x="1752958" y="0"/>
                </a:lnTo>
                <a:lnTo>
                  <a:pt x="2288583" y="1202528"/>
                </a:lnTo>
                <a:lnTo>
                  <a:pt x="2288583" y="1234271"/>
                </a:lnTo>
                <a:lnTo>
                  <a:pt x="585009" y="17409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1735" y="7004854"/>
            <a:ext cx="2362835" cy="1931035"/>
          </a:xfrm>
          <a:custGeom>
            <a:avLst/>
            <a:gdLst/>
            <a:ahLst/>
            <a:cxnLst/>
            <a:rect l="l" t="t" r="r" b="b"/>
            <a:pathLst>
              <a:path w="2362834" h="1931034">
                <a:moveTo>
                  <a:pt x="658876" y="1930481"/>
                </a:moveTo>
                <a:lnTo>
                  <a:pt x="617091" y="1930481"/>
                </a:lnTo>
                <a:lnTo>
                  <a:pt x="0" y="545052"/>
                </a:lnTo>
                <a:lnTo>
                  <a:pt x="0" y="504243"/>
                </a:lnTo>
                <a:lnTo>
                  <a:pt x="1695419" y="0"/>
                </a:lnTo>
                <a:lnTo>
                  <a:pt x="1742421" y="0"/>
                </a:lnTo>
                <a:lnTo>
                  <a:pt x="2362468" y="1392107"/>
                </a:lnTo>
                <a:lnTo>
                  <a:pt x="2362468" y="1423808"/>
                </a:lnTo>
                <a:lnTo>
                  <a:pt x="658876" y="1930481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466" y="6930745"/>
            <a:ext cx="4313555" cy="2047239"/>
          </a:xfrm>
          <a:custGeom>
            <a:avLst/>
            <a:gdLst/>
            <a:ahLst/>
            <a:cxnLst/>
            <a:rect l="l" t="t" r="r" b="b"/>
            <a:pathLst>
              <a:path w="4313555" h="2047240">
                <a:moveTo>
                  <a:pt x="0" y="0"/>
                </a:moveTo>
                <a:lnTo>
                  <a:pt x="4313110" y="0"/>
                </a:lnTo>
                <a:lnTo>
                  <a:pt x="4313110" y="2047138"/>
                </a:lnTo>
                <a:lnTo>
                  <a:pt x="0" y="204713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8552" y="6899185"/>
            <a:ext cx="4164977" cy="201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4409" y="8876800"/>
            <a:ext cx="3881754" cy="38100"/>
          </a:xfrm>
          <a:custGeom>
            <a:avLst/>
            <a:gdLst/>
            <a:ahLst/>
            <a:cxnLst/>
            <a:rect l="l" t="t" r="r" b="b"/>
            <a:pathLst>
              <a:path w="3881754" h="38100">
                <a:moveTo>
                  <a:pt x="0" y="38094"/>
                </a:moveTo>
                <a:lnTo>
                  <a:pt x="3881166" y="38094"/>
                </a:lnTo>
                <a:lnTo>
                  <a:pt x="3881166" y="0"/>
                </a:lnTo>
                <a:lnTo>
                  <a:pt x="0" y="0"/>
                </a:lnTo>
                <a:lnTo>
                  <a:pt x="0" y="3809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4392" y="6897168"/>
            <a:ext cx="4173854" cy="1979930"/>
          </a:xfrm>
          <a:custGeom>
            <a:avLst/>
            <a:gdLst/>
            <a:ahLst/>
            <a:cxnLst/>
            <a:rect l="l" t="t" r="r" b="b"/>
            <a:pathLst>
              <a:path w="4173854" h="1979929">
                <a:moveTo>
                  <a:pt x="0" y="0"/>
                </a:moveTo>
                <a:lnTo>
                  <a:pt x="4173296" y="0"/>
                </a:lnTo>
                <a:lnTo>
                  <a:pt x="4173296" y="1979631"/>
                </a:lnTo>
                <a:lnTo>
                  <a:pt x="0" y="197963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12969" y="1479647"/>
            <a:ext cx="2040940" cy="186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0850" y="1331594"/>
            <a:ext cx="6835775" cy="3990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35712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The Division of Supplier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Diversity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inclusive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 our measures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accessible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possible.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Although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travel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across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state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increase business engagement,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also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digital strategies 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procedures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 place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those who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are still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unable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attend 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events.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On our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website, </a:t>
            </a:r>
            <a:r>
              <a:rPr dirty="0" u="sng" sz="1300" spc="-1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</a:rPr>
              <a:t>http</a:t>
            </a:r>
            <a:r>
              <a:rPr dirty="0" u="sng" sz="1300" spc="-1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5"/>
              </a:rPr>
              <a:t>s://w</a:t>
            </a:r>
            <a:r>
              <a:rPr dirty="0" u="sng" sz="1300" spc="-1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</a:rPr>
              <a:t>ww</a:t>
            </a:r>
            <a:r>
              <a:rPr dirty="0" u="sng" sz="1300" spc="-1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5"/>
              </a:rPr>
              <a:t>.in.</a:t>
            </a:r>
            <a:r>
              <a:rPr dirty="0" u="sng" sz="1300" spc="-1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</a:rPr>
              <a:t>go</a:t>
            </a:r>
            <a:r>
              <a:rPr dirty="0" u="sng" sz="1300" spc="-1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5"/>
              </a:rPr>
              <a:t>v/idoa/mwbe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,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 we  are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able</a:t>
            </a:r>
            <a:r>
              <a:rPr dirty="0" sz="1300" spc="-2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continue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outreach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initiatives, to provide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MBE/WBE/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IVOSBs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with the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resources needed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secure contracts, through</a:t>
            </a:r>
            <a:r>
              <a:rPr dirty="0" sz="1300" spc="-1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consistent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updated promotion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of our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services and</a:t>
            </a:r>
            <a:r>
              <a:rPr dirty="0" sz="13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events.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libri"/>
              <a:cs typeface="Calibri"/>
            </a:endParaRPr>
          </a:p>
          <a:p>
            <a:pPr marL="12700" marR="235712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300" i="1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dirty="0" sz="1300" spc="-10" i="1">
                <a:solidFill>
                  <a:srgbClr val="231F20"/>
                </a:solidFill>
                <a:latin typeface="Calibri"/>
                <a:cs typeface="Calibri"/>
              </a:rPr>
              <a:t>Opportunities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page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updated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weekly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new bid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postings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available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government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agencies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300" spc="1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endParaRPr sz="1300">
              <a:latin typeface="Calibri"/>
              <a:cs typeface="Calibri"/>
            </a:endParaRPr>
          </a:p>
          <a:p>
            <a:pPr marL="12700" marR="10160">
              <a:lnSpc>
                <a:spcPct val="100000"/>
              </a:lnSpc>
              <a:spcBef>
                <a:spcPts val="20"/>
              </a:spcBef>
            </a:pP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external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organizations.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On our </a:t>
            </a:r>
            <a:r>
              <a:rPr dirty="0" sz="1300" spc="-10" i="1">
                <a:solidFill>
                  <a:srgbClr val="231F20"/>
                </a:solidFill>
                <a:latin typeface="Calibri"/>
                <a:cs typeface="Calibri"/>
              </a:rPr>
              <a:t>Events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page, individuals can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also access a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list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of our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upcoming events, 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include our business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conferences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access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monthly IDOA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certification</a:t>
            </a:r>
            <a:r>
              <a:rPr dirty="0" sz="13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webinar.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As an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additional measure,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week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send out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emails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over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4,000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recipients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notify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them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subcontracting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contract opportunities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with the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Indiana and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r>
              <a:rPr dirty="0" sz="13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organizations.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libri"/>
              <a:cs typeface="Calibri"/>
            </a:endParaRPr>
          </a:p>
          <a:p>
            <a:pPr algn="just" marL="12700" marR="9525">
              <a:lnSpc>
                <a:spcPct val="100000"/>
              </a:lnSpc>
            </a:pP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The Division of Supplier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Diversity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also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active on three popular social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media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platforms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Facebook, 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Instagram,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Twitter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where businesses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able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 follow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us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find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out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about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our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community  involvement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it is happening.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6885" y="9198969"/>
            <a:ext cx="9359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@IDOA.MWBE</a:t>
            </a:r>
            <a:endParaRPr sz="1400">
              <a:latin typeface="Franklin Gothic Medium Cond"/>
              <a:cs typeface="Franklin Gothic Medium C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8918" y="9198969"/>
            <a:ext cx="10045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@Indiana_DSD</a:t>
            </a:r>
            <a:endParaRPr sz="1400">
              <a:latin typeface="Franklin Gothic Medium Cond"/>
              <a:cs typeface="Franklin Gothic Medium C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4850" y="9185253"/>
            <a:ext cx="10045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@Indiana_DSD</a:t>
            </a:r>
            <a:endParaRPr sz="1400">
              <a:latin typeface="Franklin Gothic Medium Cond"/>
              <a:cs typeface="Franklin Gothic Medium C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8123" y="6493290"/>
            <a:ext cx="418972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Stay Connected. Follow Us on </a:t>
            </a: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Facebook, </a:t>
            </a: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Instagram, and</a:t>
            </a:r>
            <a:r>
              <a:rPr dirty="0" sz="1400" spc="-5">
                <a:solidFill>
                  <a:srgbClr val="F2962A"/>
                </a:solidFill>
                <a:latin typeface="Franklin Gothic Medium Cond"/>
                <a:cs typeface="Franklin Gothic Medium Cond"/>
              </a:rPr>
              <a:t> Twitter!</a:t>
            </a:r>
            <a:endParaRPr sz="1400">
              <a:latin typeface="Franklin Gothic Medium Cond"/>
              <a:cs typeface="Franklin Gothic Medium Con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9706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7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9204" y="1481162"/>
            <a:ext cx="1992922" cy="771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96085" y="1477530"/>
            <a:ext cx="1992919" cy="771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2972" y="1481162"/>
            <a:ext cx="1992934" cy="771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1650" y="1495074"/>
            <a:ext cx="6885305" cy="3149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00"/>
              </a:spcBef>
              <a:tabLst>
                <a:tab pos="2198370" algn="l"/>
                <a:tab pos="4243070" algn="l"/>
              </a:tabLst>
            </a:pPr>
            <a:r>
              <a:rPr dirty="0" sz="3000" spc="-5">
                <a:solidFill>
                  <a:srgbClr val="242154"/>
                </a:solidFill>
                <a:latin typeface="Franklin Gothic Medium Cond"/>
                <a:cs typeface="Franklin Gothic Medium Cond"/>
              </a:rPr>
              <a:t>MBE	</a:t>
            </a:r>
            <a:r>
              <a:rPr dirty="0" sz="3000" spc="-5">
                <a:solidFill>
                  <a:srgbClr val="242154"/>
                </a:solidFill>
                <a:latin typeface="Franklin Gothic Medium Cond"/>
                <a:cs typeface="Franklin Gothic Medium Cond"/>
              </a:rPr>
              <a:t>WBE	</a:t>
            </a:r>
            <a:r>
              <a:rPr dirty="0" sz="3000" spc="-10">
                <a:solidFill>
                  <a:srgbClr val="242154"/>
                </a:solidFill>
                <a:latin typeface="Franklin Gothic Medium Cond"/>
                <a:cs typeface="Franklin Gothic Medium Cond"/>
              </a:rPr>
              <a:t>IVOSB</a:t>
            </a:r>
            <a:endParaRPr sz="3000">
              <a:latin typeface="Franklin Gothic Medium Cond"/>
              <a:cs typeface="Franklin Gothic Medium Con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Franklin Gothic Medium Cond"/>
              <a:cs typeface="Franklin Gothic Medium Cond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After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reflecting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engagement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opportunities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Division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Supplier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took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connect</a:t>
            </a:r>
            <a:r>
              <a:rPr dirty="0" sz="1200" spc="-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 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diverse</a:t>
            </a:r>
            <a:r>
              <a:rPr dirty="0" sz="1200" spc="-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owners,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found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few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repetitive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themes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remained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most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important: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inclusion,</a:t>
            </a:r>
            <a:r>
              <a:rPr dirty="0" sz="1200" spc="-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connection 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integrity.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 2020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would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like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take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step beyond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have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done in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past.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only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 educate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market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important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technical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components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supplier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but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also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incorporate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human components of business inclusion practices.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turn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decade,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hope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change</a:t>
            </a:r>
            <a:r>
              <a:rPr dirty="0" sz="1200" spc="-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perspective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our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stakeholders,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both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direct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indirect,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by  taking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holistic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approach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what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means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valuable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practices.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agency,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dirty="0" sz="120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20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responsible 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monitoring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principals of supplier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through MBE/WBE/IVOSB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certification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utilization.  </a:t>
            </a:r>
            <a:r>
              <a:rPr dirty="0" sz="1200" spc="-20">
                <a:solidFill>
                  <a:srgbClr val="231F20"/>
                </a:solidFill>
                <a:latin typeface="Calibri"/>
                <a:cs typeface="Calibri"/>
              </a:rPr>
              <a:t>However,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Division,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recognize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that supplier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diversity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does not start, nor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end,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there.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function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of outreach,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we are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able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help develop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diverse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businesses by being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advocate </a:t>
            </a:r>
            <a:r>
              <a:rPr dirty="0" sz="12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inclusion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corporate 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integrity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levels of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business.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In 2020, 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dirty="0" sz="1200" spc="-10">
                <a:solidFill>
                  <a:srgbClr val="231F20"/>
                </a:solidFill>
                <a:latin typeface="Calibri"/>
                <a:cs typeface="Calibri"/>
              </a:rPr>
              <a:t>want to share </a:t>
            </a:r>
            <a:r>
              <a:rPr dirty="0" sz="12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200" i="1">
                <a:solidFill>
                  <a:srgbClr val="231F20"/>
                </a:solidFill>
                <a:latin typeface="Calibri"/>
                <a:cs typeface="Calibri"/>
              </a:rPr>
              <a:t>Big Picture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200" spc="2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231F20"/>
                </a:solidFill>
                <a:latin typeface="Calibri"/>
                <a:cs typeface="Calibri"/>
              </a:rPr>
              <a:t>Diversity</a:t>
            </a:r>
            <a:r>
              <a:rPr dirty="0" sz="1200" spc="-5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936" y="133384"/>
            <a:ext cx="5361940" cy="1111885"/>
          </a:xfrm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/>
              <a:t>2020: </a:t>
            </a:r>
            <a:r>
              <a:rPr dirty="0" spc="-5"/>
              <a:t>Seeing the </a:t>
            </a:r>
            <a:r>
              <a:rPr dirty="0"/>
              <a:t>Big</a:t>
            </a:r>
            <a:r>
              <a:rPr dirty="0" spc="-85"/>
              <a:t> </a:t>
            </a:r>
            <a:r>
              <a:rPr dirty="0" spc="-5"/>
              <a:t>Picture</a:t>
            </a:r>
          </a:p>
          <a:p>
            <a:pPr marL="14604">
              <a:lnSpc>
                <a:spcPct val="100000"/>
              </a:lnSpc>
              <a:spcBef>
                <a:spcPts val="509"/>
              </a:spcBef>
            </a:pPr>
            <a:r>
              <a:rPr dirty="0" sz="1700" spc="-5" b="1">
                <a:latin typeface="Calibri"/>
                <a:cs typeface="Calibri"/>
              </a:rPr>
              <a:t>Division </a:t>
            </a:r>
            <a:r>
              <a:rPr dirty="0" sz="1700" b="1">
                <a:latin typeface="Calibri"/>
                <a:cs typeface="Calibri"/>
              </a:rPr>
              <a:t>of Supplier </a:t>
            </a:r>
            <a:r>
              <a:rPr dirty="0" sz="1700" spc="-10" b="1">
                <a:latin typeface="Calibri"/>
                <a:cs typeface="Calibri"/>
              </a:rPr>
              <a:t>Diversity </a:t>
            </a:r>
            <a:r>
              <a:rPr dirty="0" sz="1700" b="1">
                <a:latin typeface="Calibri"/>
                <a:cs typeface="Calibri"/>
              </a:rPr>
              <a:t>2020 </a:t>
            </a:r>
            <a:r>
              <a:rPr dirty="0" sz="1700" spc="-10" b="1">
                <a:latin typeface="Calibri"/>
                <a:cs typeface="Calibri"/>
              </a:rPr>
              <a:t>Outreach Program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6230" y="7113505"/>
            <a:ext cx="2284515" cy="663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6728" y="7072909"/>
            <a:ext cx="627380" cy="669290"/>
          </a:xfrm>
          <a:custGeom>
            <a:avLst/>
            <a:gdLst/>
            <a:ahLst/>
            <a:cxnLst/>
            <a:rect l="l" t="t" r="r" b="b"/>
            <a:pathLst>
              <a:path w="627380" h="669290">
                <a:moveTo>
                  <a:pt x="0" y="668743"/>
                </a:moveTo>
                <a:lnTo>
                  <a:pt x="0" y="40589"/>
                </a:lnTo>
                <a:lnTo>
                  <a:pt x="91192" y="17123"/>
                </a:lnTo>
                <a:lnTo>
                  <a:pt x="155851" y="5073"/>
                </a:lnTo>
                <a:lnTo>
                  <a:pt x="224810" y="634"/>
                </a:lnTo>
                <a:lnTo>
                  <a:pt x="328904" y="0"/>
                </a:lnTo>
                <a:lnTo>
                  <a:pt x="399457" y="2234"/>
                </a:lnTo>
                <a:lnTo>
                  <a:pt x="463041" y="8050"/>
                </a:lnTo>
                <a:lnTo>
                  <a:pt x="518634" y="16122"/>
                </a:lnTo>
                <a:lnTo>
                  <a:pt x="565218" y="25121"/>
                </a:lnTo>
                <a:lnTo>
                  <a:pt x="627278" y="40589"/>
                </a:lnTo>
                <a:lnTo>
                  <a:pt x="627278" y="628154"/>
                </a:lnTo>
                <a:lnTo>
                  <a:pt x="329653" y="628154"/>
                </a:lnTo>
                <a:lnTo>
                  <a:pt x="262504" y="629603"/>
                </a:lnTo>
                <a:lnTo>
                  <a:pt x="204480" y="633535"/>
                </a:lnTo>
                <a:lnTo>
                  <a:pt x="154117" y="639331"/>
                </a:lnTo>
                <a:lnTo>
                  <a:pt x="109951" y="646370"/>
                </a:lnTo>
                <a:lnTo>
                  <a:pt x="70519" y="654032"/>
                </a:lnTo>
                <a:lnTo>
                  <a:pt x="0" y="668743"/>
                </a:lnTo>
                <a:close/>
              </a:path>
              <a:path w="627380" h="669290">
                <a:moveTo>
                  <a:pt x="627278" y="668743"/>
                </a:moveTo>
                <a:lnTo>
                  <a:pt x="550676" y="645278"/>
                </a:lnTo>
                <a:lnTo>
                  <a:pt x="494139" y="633228"/>
                </a:lnTo>
                <a:lnTo>
                  <a:pt x="429766" y="628788"/>
                </a:lnTo>
                <a:lnTo>
                  <a:pt x="329653" y="628154"/>
                </a:lnTo>
                <a:lnTo>
                  <a:pt x="627278" y="628154"/>
                </a:lnTo>
                <a:lnTo>
                  <a:pt x="627278" y="668743"/>
                </a:lnTo>
                <a:close/>
              </a:path>
            </a:pathLst>
          </a:custGeom>
          <a:solidFill>
            <a:srgbClr val="0368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8449" y="7124862"/>
            <a:ext cx="511809" cy="543560"/>
          </a:xfrm>
          <a:custGeom>
            <a:avLst/>
            <a:gdLst/>
            <a:ahLst/>
            <a:cxnLst/>
            <a:rect l="l" t="t" r="r" b="b"/>
            <a:pathLst>
              <a:path w="511809" h="543559">
                <a:moveTo>
                  <a:pt x="459738" y="183205"/>
                </a:moveTo>
                <a:lnTo>
                  <a:pt x="133180" y="183205"/>
                </a:lnTo>
                <a:lnTo>
                  <a:pt x="140064" y="182734"/>
                </a:lnTo>
                <a:lnTo>
                  <a:pt x="146367" y="181825"/>
                </a:lnTo>
                <a:lnTo>
                  <a:pt x="178627" y="124926"/>
                </a:lnTo>
                <a:lnTo>
                  <a:pt x="203390" y="59626"/>
                </a:lnTo>
                <a:lnTo>
                  <a:pt x="206468" y="44135"/>
                </a:lnTo>
                <a:lnTo>
                  <a:pt x="206376" y="28617"/>
                </a:lnTo>
                <a:lnTo>
                  <a:pt x="205067" y="13697"/>
                </a:lnTo>
                <a:lnTo>
                  <a:pt x="204495" y="0"/>
                </a:lnTo>
                <a:lnTo>
                  <a:pt x="206235" y="190"/>
                </a:lnTo>
                <a:lnTo>
                  <a:pt x="217258" y="19078"/>
                </a:lnTo>
                <a:lnTo>
                  <a:pt x="231140" y="38684"/>
                </a:lnTo>
                <a:lnTo>
                  <a:pt x="246440" y="57222"/>
                </a:lnTo>
                <a:lnTo>
                  <a:pt x="261721" y="72910"/>
                </a:lnTo>
                <a:lnTo>
                  <a:pt x="269650" y="81471"/>
                </a:lnTo>
                <a:lnTo>
                  <a:pt x="277099" y="89631"/>
                </a:lnTo>
                <a:lnTo>
                  <a:pt x="286680" y="96193"/>
                </a:lnTo>
                <a:lnTo>
                  <a:pt x="301002" y="99961"/>
                </a:lnTo>
                <a:lnTo>
                  <a:pt x="313868" y="99961"/>
                </a:lnTo>
                <a:lnTo>
                  <a:pt x="316271" y="111989"/>
                </a:lnTo>
                <a:lnTo>
                  <a:pt x="339645" y="151715"/>
                </a:lnTo>
                <a:lnTo>
                  <a:pt x="363842" y="172008"/>
                </a:lnTo>
                <a:lnTo>
                  <a:pt x="368274" y="177457"/>
                </a:lnTo>
                <a:lnTo>
                  <a:pt x="458800" y="177457"/>
                </a:lnTo>
                <a:lnTo>
                  <a:pt x="458892" y="179031"/>
                </a:lnTo>
                <a:lnTo>
                  <a:pt x="459738" y="183205"/>
                </a:lnTo>
                <a:close/>
              </a:path>
              <a:path w="511809" h="543559">
                <a:moveTo>
                  <a:pt x="313868" y="99961"/>
                </a:moveTo>
                <a:lnTo>
                  <a:pt x="301002" y="99961"/>
                </a:lnTo>
                <a:lnTo>
                  <a:pt x="304215" y="95897"/>
                </a:lnTo>
                <a:lnTo>
                  <a:pt x="306705" y="93662"/>
                </a:lnTo>
                <a:lnTo>
                  <a:pt x="312356" y="92392"/>
                </a:lnTo>
                <a:lnTo>
                  <a:pt x="313868" y="99961"/>
                </a:lnTo>
                <a:close/>
              </a:path>
              <a:path w="511809" h="543559">
                <a:moveTo>
                  <a:pt x="458800" y="177457"/>
                </a:moveTo>
                <a:lnTo>
                  <a:pt x="368274" y="177457"/>
                </a:lnTo>
                <a:lnTo>
                  <a:pt x="394283" y="175946"/>
                </a:lnTo>
                <a:lnTo>
                  <a:pt x="416023" y="167141"/>
                </a:lnTo>
                <a:lnTo>
                  <a:pt x="434643" y="154293"/>
                </a:lnTo>
                <a:lnTo>
                  <a:pt x="451294" y="140652"/>
                </a:lnTo>
                <a:lnTo>
                  <a:pt x="457204" y="134984"/>
                </a:lnTo>
                <a:lnTo>
                  <a:pt x="463243" y="128739"/>
                </a:lnTo>
                <a:lnTo>
                  <a:pt x="469995" y="123457"/>
                </a:lnTo>
                <a:lnTo>
                  <a:pt x="478040" y="120675"/>
                </a:lnTo>
                <a:lnTo>
                  <a:pt x="461962" y="155854"/>
                </a:lnTo>
                <a:lnTo>
                  <a:pt x="458780" y="168298"/>
                </a:lnTo>
                <a:lnTo>
                  <a:pt x="458800" y="177457"/>
                </a:lnTo>
                <a:close/>
              </a:path>
              <a:path w="511809" h="543559">
                <a:moveTo>
                  <a:pt x="456231" y="250248"/>
                </a:moveTo>
                <a:lnTo>
                  <a:pt x="109691" y="250248"/>
                </a:lnTo>
                <a:lnTo>
                  <a:pt x="123012" y="244862"/>
                </a:lnTo>
                <a:lnTo>
                  <a:pt x="129933" y="220472"/>
                </a:lnTo>
                <a:lnTo>
                  <a:pt x="127076" y="215239"/>
                </a:lnTo>
                <a:lnTo>
                  <a:pt x="128625" y="208889"/>
                </a:lnTo>
                <a:lnTo>
                  <a:pt x="126580" y="202552"/>
                </a:lnTo>
                <a:lnTo>
                  <a:pt x="123961" y="196646"/>
                </a:lnTo>
                <a:lnTo>
                  <a:pt x="120611" y="190922"/>
                </a:lnTo>
                <a:lnTo>
                  <a:pt x="117376" y="184992"/>
                </a:lnTo>
                <a:lnTo>
                  <a:pt x="115100" y="178473"/>
                </a:lnTo>
                <a:lnTo>
                  <a:pt x="120307" y="179031"/>
                </a:lnTo>
                <a:lnTo>
                  <a:pt x="126373" y="182288"/>
                </a:lnTo>
                <a:lnTo>
                  <a:pt x="133180" y="183205"/>
                </a:lnTo>
                <a:lnTo>
                  <a:pt x="459738" y="183205"/>
                </a:lnTo>
                <a:lnTo>
                  <a:pt x="460640" y="187651"/>
                </a:lnTo>
                <a:lnTo>
                  <a:pt x="462902" y="196380"/>
                </a:lnTo>
                <a:lnTo>
                  <a:pt x="463086" y="204834"/>
                </a:lnTo>
                <a:lnTo>
                  <a:pt x="461181" y="213841"/>
                </a:lnTo>
                <a:lnTo>
                  <a:pt x="458819" y="222320"/>
                </a:lnTo>
                <a:lnTo>
                  <a:pt x="457631" y="229196"/>
                </a:lnTo>
                <a:lnTo>
                  <a:pt x="456996" y="239359"/>
                </a:lnTo>
                <a:lnTo>
                  <a:pt x="456231" y="250248"/>
                </a:lnTo>
                <a:close/>
              </a:path>
              <a:path w="511809" h="543559">
                <a:moveTo>
                  <a:pt x="455977" y="255697"/>
                </a:moveTo>
                <a:lnTo>
                  <a:pt x="32178" y="255697"/>
                </a:lnTo>
                <a:lnTo>
                  <a:pt x="47423" y="255685"/>
                </a:lnTo>
                <a:lnTo>
                  <a:pt x="61366" y="253555"/>
                </a:lnTo>
                <a:lnTo>
                  <a:pt x="64236" y="252806"/>
                </a:lnTo>
                <a:lnTo>
                  <a:pt x="67919" y="248196"/>
                </a:lnTo>
                <a:lnTo>
                  <a:pt x="70789" y="247535"/>
                </a:lnTo>
                <a:lnTo>
                  <a:pt x="91705" y="247512"/>
                </a:lnTo>
                <a:lnTo>
                  <a:pt x="109691" y="250248"/>
                </a:lnTo>
                <a:lnTo>
                  <a:pt x="456231" y="250248"/>
                </a:lnTo>
                <a:lnTo>
                  <a:pt x="456091" y="252247"/>
                </a:lnTo>
                <a:lnTo>
                  <a:pt x="455977" y="255697"/>
                </a:lnTo>
                <a:close/>
              </a:path>
              <a:path w="511809" h="543559">
                <a:moveTo>
                  <a:pt x="2679" y="259105"/>
                </a:moveTo>
                <a:lnTo>
                  <a:pt x="0" y="252247"/>
                </a:lnTo>
                <a:lnTo>
                  <a:pt x="16185" y="254310"/>
                </a:lnTo>
                <a:lnTo>
                  <a:pt x="32178" y="255697"/>
                </a:lnTo>
                <a:lnTo>
                  <a:pt x="455977" y="255697"/>
                </a:lnTo>
                <a:lnTo>
                  <a:pt x="455948" y="258038"/>
                </a:lnTo>
                <a:lnTo>
                  <a:pt x="7378" y="258038"/>
                </a:lnTo>
                <a:lnTo>
                  <a:pt x="2679" y="259105"/>
                </a:lnTo>
                <a:close/>
              </a:path>
              <a:path w="511809" h="543559">
                <a:moveTo>
                  <a:pt x="64142" y="318294"/>
                </a:moveTo>
                <a:lnTo>
                  <a:pt x="63360" y="317042"/>
                </a:lnTo>
                <a:lnTo>
                  <a:pt x="55795" y="303234"/>
                </a:lnTo>
                <a:lnTo>
                  <a:pt x="41702" y="287613"/>
                </a:lnTo>
                <a:lnTo>
                  <a:pt x="25839" y="273055"/>
                </a:lnTo>
                <a:lnTo>
                  <a:pt x="12966" y="262432"/>
                </a:lnTo>
                <a:lnTo>
                  <a:pt x="7378" y="258038"/>
                </a:lnTo>
                <a:lnTo>
                  <a:pt x="455948" y="258038"/>
                </a:lnTo>
                <a:lnTo>
                  <a:pt x="455829" y="267767"/>
                </a:lnTo>
                <a:lnTo>
                  <a:pt x="457644" y="278409"/>
                </a:lnTo>
                <a:lnTo>
                  <a:pt x="464223" y="282613"/>
                </a:lnTo>
                <a:lnTo>
                  <a:pt x="462737" y="296519"/>
                </a:lnTo>
                <a:lnTo>
                  <a:pt x="470357" y="305273"/>
                </a:lnTo>
                <a:lnTo>
                  <a:pt x="484644" y="316039"/>
                </a:lnTo>
                <a:lnTo>
                  <a:pt x="486901" y="317525"/>
                </a:lnTo>
                <a:lnTo>
                  <a:pt x="63957" y="317525"/>
                </a:lnTo>
                <a:lnTo>
                  <a:pt x="64142" y="318294"/>
                </a:lnTo>
                <a:close/>
              </a:path>
              <a:path w="511809" h="543559">
                <a:moveTo>
                  <a:pt x="489100" y="318973"/>
                </a:moveTo>
                <a:lnTo>
                  <a:pt x="64566" y="318973"/>
                </a:lnTo>
                <a:lnTo>
                  <a:pt x="63957" y="317525"/>
                </a:lnTo>
                <a:lnTo>
                  <a:pt x="486901" y="317525"/>
                </a:lnTo>
                <a:lnTo>
                  <a:pt x="489100" y="318973"/>
                </a:lnTo>
                <a:close/>
              </a:path>
              <a:path w="511809" h="543559">
                <a:moveTo>
                  <a:pt x="503666" y="328460"/>
                </a:moveTo>
                <a:lnTo>
                  <a:pt x="55105" y="328460"/>
                </a:lnTo>
                <a:lnTo>
                  <a:pt x="64719" y="320687"/>
                </a:lnTo>
                <a:lnTo>
                  <a:pt x="64142" y="318294"/>
                </a:lnTo>
                <a:lnTo>
                  <a:pt x="64566" y="318973"/>
                </a:lnTo>
                <a:lnTo>
                  <a:pt x="489100" y="318973"/>
                </a:lnTo>
                <a:lnTo>
                  <a:pt x="500170" y="326262"/>
                </a:lnTo>
                <a:lnTo>
                  <a:pt x="503666" y="328460"/>
                </a:lnTo>
                <a:close/>
              </a:path>
              <a:path w="511809" h="543559">
                <a:moveTo>
                  <a:pt x="79133" y="448767"/>
                </a:moveTo>
                <a:lnTo>
                  <a:pt x="79311" y="447040"/>
                </a:lnTo>
                <a:lnTo>
                  <a:pt x="95197" y="426236"/>
                </a:lnTo>
                <a:lnTo>
                  <a:pt x="102417" y="397886"/>
                </a:lnTo>
                <a:lnTo>
                  <a:pt x="88366" y="346075"/>
                </a:lnTo>
                <a:lnTo>
                  <a:pt x="61631" y="333159"/>
                </a:lnTo>
                <a:lnTo>
                  <a:pt x="53378" y="328269"/>
                </a:lnTo>
                <a:lnTo>
                  <a:pt x="55105" y="328460"/>
                </a:lnTo>
                <a:lnTo>
                  <a:pt x="503666" y="328460"/>
                </a:lnTo>
                <a:lnTo>
                  <a:pt x="511505" y="333387"/>
                </a:lnTo>
                <a:lnTo>
                  <a:pt x="509574" y="334924"/>
                </a:lnTo>
                <a:lnTo>
                  <a:pt x="490146" y="342547"/>
                </a:lnTo>
                <a:lnTo>
                  <a:pt x="466647" y="349657"/>
                </a:lnTo>
                <a:lnTo>
                  <a:pt x="445936" y="359704"/>
                </a:lnTo>
                <a:lnTo>
                  <a:pt x="445347" y="360578"/>
                </a:lnTo>
                <a:lnTo>
                  <a:pt x="322313" y="360578"/>
                </a:lnTo>
                <a:lnTo>
                  <a:pt x="319284" y="362737"/>
                </a:lnTo>
                <a:lnTo>
                  <a:pt x="311721" y="362737"/>
                </a:lnTo>
                <a:lnTo>
                  <a:pt x="308851" y="371436"/>
                </a:lnTo>
                <a:lnTo>
                  <a:pt x="310120" y="374294"/>
                </a:lnTo>
                <a:lnTo>
                  <a:pt x="269875" y="374294"/>
                </a:lnTo>
                <a:lnTo>
                  <a:pt x="263326" y="377489"/>
                </a:lnTo>
                <a:lnTo>
                  <a:pt x="256209" y="380050"/>
                </a:lnTo>
                <a:lnTo>
                  <a:pt x="249426" y="382988"/>
                </a:lnTo>
                <a:lnTo>
                  <a:pt x="243878" y="387311"/>
                </a:lnTo>
                <a:lnTo>
                  <a:pt x="235753" y="400948"/>
                </a:lnTo>
                <a:lnTo>
                  <a:pt x="229912" y="417415"/>
                </a:lnTo>
                <a:lnTo>
                  <a:pt x="224556" y="434394"/>
                </a:lnTo>
                <a:lnTo>
                  <a:pt x="222152" y="439858"/>
                </a:lnTo>
                <a:lnTo>
                  <a:pt x="145106" y="439858"/>
                </a:lnTo>
                <a:lnTo>
                  <a:pt x="119910" y="441436"/>
                </a:lnTo>
                <a:lnTo>
                  <a:pt x="79133" y="448767"/>
                </a:lnTo>
                <a:close/>
              </a:path>
              <a:path w="511809" h="543559">
                <a:moveTo>
                  <a:pt x="389826" y="402945"/>
                </a:moveTo>
                <a:lnTo>
                  <a:pt x="374746" y="391367"/>
                </a:lnTo>
                <a:lnTo>
                  <a:pt x="359722" y="378647"/>
                </a:lnTo>
                <a:lnTo>
                  <a:pt x="342872" y="367484"/>
                </a:lnTo>
                <a:lnTo>
                  <a:pt x="322313" y="360578"/>
                </a:lnTo>
                <a:lnTo>
                  <a:pt x="445347" y="360578"/>
                </a:lnTo>
                <a:lnTo>
                  <a:pt x="434873" y="376135"/>
                </a:lnTo>
                <a:lnTo>
                  <a:pt x="437438" y="379564"/>
                </a:lnTo>
                <a:lnTo>
                  <a:pt x="438188" y="383730"/>
                </a:lnTo>
                <a:lnTo>
                  <a:pt x="438370" y="385298"/>
                </a:lnTo>
                <a:lnTo>
                  <a:pt x="414467" y="385298"/>
                </a:lnTo>
                <a:lnTo>
                  <a:pt x="407327" y="387248"/>
                </a:lnTo>
                <a:lnTo>
                  <a:pt x="399288" y="389051"/>
                </a:lnTo>
                <a:lnTo>
                  <a:pt x="393953" y="396443"/>
                </a:lnTo>
                <a:lnTo>
                  <a:pt x="389826" y="402945"/>
                </a:lnTo>
                <a:close/>
              </a:path>
              <a:path w="511809" h="543559">
                <a:moveTo>
                  <a:pt x="316433" y="364769"/>
                </a:moveTo>
                <a:lnTo>
                  <a:pt x="311721" y="362737"/>
                </a:lnTo>
                <a:lnTo>
                  <a:pt x="319284" y="362737"/>
                </a:lnTo>
                <a:lnTo>
                  <a:pt x="316433" y="364769"/>
                </a:lnTo>
                <a:close/>
              </a:path>
              <a:path w="511809" h="543559">
                <a:moveTo>
                  <a:pt x="434568" y="543064"/>
                </a:moveTo>
                <a:lnTo>
                  <a:pt x="434759" y="541312"/>
                </a:lnTo>
                <a:lnTo>
                  <a:pt x="427691" y="532812"/>
                </a:lnTo>
                <a:lnTo>
                  <a:pt x="420589" y="524176"/>
                </a:lnTo>
                <a:lnTo>
                  <a:pt x="413109" y="515841"/>
                </a:lnTo>
                <a:lnTo>
                  <a:pt x="404914" y="508241"/>
                </a:lnTo>
                <a:lnTo>
                  <a:pt x="383452" y="492901"/>
                </a:lnTo>
                <a:lnTo>
                  <a:pt x="359354" y="477012"/>
                </a:lnTo>
                <a:lnTo>
                  <a:pt x="336982" y="459988"/>
                </a:lnTo>
                <a:lnTo>
                  <a:pt x="320700" y="441248"/>
                </a:lnTo>
                <a:lnTo>
                  <a:pt x="311710" y="421909"/>
                </a:lnTo>
                <a:lnTo>
                  <a:pt x="302855" y="401527"/>
                </a:lnTo>
                <a:lnTo>
                  <a:pt x="290216" y="384268"/>
                </a:lnTo>
                <a:lnTo>
                  <a:pt x="269875" y="374294"/>
                </a:lnTo>
                <a:lnTo>
                  <a:pt x="310120" y="374294"/>
                </a:lnTo>
                <a:lnTo>
                  <a:pt x="312737" y="380187"/>
                </a:lnTo>
                <a:lnTo>
                  <a:pt x="314496" y="390717"/>
                </a:lnTo>
                <a:lnTo>
                  <a:pt x="315884" y="401535"/>
                </a:lnTo>
                <a:lnTo>
                  <a:pt x="318655" y="411149"/>
                </a:lnTo>
                <a:lnTo>
                  <a:pt x="339478" y="444290"/>
                </a:lnTo>
                <a:lnTo>
                  <a:pt x="366560" y="472516"/>
                </a:lnTo>
                <a:lnTo>
                  <a:pt x="407938" y="499180"/>
                </a:lnTo>
                <a:lnTo>
                  <a:pt x="439451" y="511321"/>
                </a:lnTo>
                <a:lnTo>
                  <a:pt x="447751" y="514159"/>
                </a:lnTo>
                <a:lnTo>
                  <a:pt x="453009" y="518668"/>
                </a:lnTo>
                <a:lnTo>
                  <a:pt x="448497" y="524630"/>
                </a:lnTo>
                <a:lnTo>
                  <a:pt x="444584" y="531923"/>
                </a:lnTo>
                <a:lnTo>
                  <a:pt x="440273" y="538688"/>
                </a:lnTo>
                <a:lnTo>
                  <a:pt x="434568" y="543064"/>
                </a:lnTo>
                <a:close/>
              </a:path>
              <a:path w="511809" h="543559">
                <a:moveTo>
                  <a:pt x="438784" y="388861"/>
                </a:moveTo>
                <a:lnTo>
                  <a:pt x="430630" y="387232"/>
                </a:lnTo>
                <a:lnTo>
                  <a:pt x="422379" y="385668"/>
                </a:lnTo>
                <a:lnTo>
                  <a:pt x="414467" y="385298"/>
                </a:lnTo>
                <a:lnTo>
                  <a:pt x="438370" y="385298"/>
                </a:lnTo>
                <a:lnTo>
                  <a:pt x="438784" y="388861"/>
                </a:lnTo>
                <a:close/>
              </a:path>
              <a:path w="511809" h="543559">
                <a:moveTo>
                  <a:pt x="177431" y="466318"/>
                </a:moveTo>
                <a:lnTo>
                  <a:pt x="177609" y="464591"/>
                </a:lnTo>
                <a:lnTo>
                  <a:pt x="175495" y="457803"/>
                </a:lnTo>
                <a:lnTo>
                  <a:pt x="174291" y="452386"/>
                </a:lnTo>
                <a:lnTo>
                  <a:pt x="171301" y="448303"/>
                </a:lnTo>
                <a:lnTo>
                  <a:pt x="163829" y="445516"/>
                </a:lnTo>
                <a:lnTo>
                  <a:pt x="145106" y="439858"/>
                </a:lnTo>
                <a:lnTo>
                  <a:pt x="222152" y="439858"/>
                </a:lnTo>
                <a:lnTo>
                  <a:pt x="221428" y="441502"/>
                </a:lnTo>
                <a:lnTo>
                  <a:pt x="208203" y="441502"/>
                </a:lnTo>
                <a:lnTo>
                  <a:pt x="202107" y="448767"/>
                </a:lnTo>
                <a:lnTo>
                  <a:pt x="194675" y="456277"/>
                </a:lnTo>
                <a:lnTo>
                  <a:pt x="186268" y="462650"/>
                </a:lnTo>
                <a:lnTo>
                  <a:pt x="177431" y="466318"/>
                </a:lnTo>
                <a:close/>
              </a:path>
              <a:path w="511809" h="543559">
                <a:moveTo>
                  <a:pt x="213429" y="443393"/>
                </a:moveTo>
                <a:lnTo>
                  <a:pt x="208203" y="441502"/>
                </a:lnTo>
                <a:lnTo>
                  <a:pt x="221428" y="441502"/>
                </a:lnTo>
                <a:lnTo>
                  <a:pt x="220713" y="443128"/>
                </a:lnTo>
                <a:lnTo>
                  <a:pt x="213385" y="443128"/>
                </a:lnTo>
                <a:lnTo>
                  <a:pt x="213429" y="443393"/>
                </a:lnTo>
                <a:close/>
              </a:path>
              <a:path w="511809" h="543559">
                <a:moveTo>
                  <a:pt x="220456" y="443712"/>
                </a:moveTo>
                <a:lnTo>
                  <a:pt x="214312" y="443712"/>
                </a:lnTo>
                <a:lnTo>
                  <a:pt x="213385" y="443128"/>
                </a:lnTo>
                <a:lnTo>
                  <a:pt x="220713" y="443128"/>
                </a:lnTo>
                <a:lnTo>
                  <a:pt x="220456" y="443712"/>
                </a:lnTo>
                <a:close/>
              </a:path>
              <a:path w="511809" h="543559">
                <a:moveTo>
                  <a:pt x="217881" y="449567"/>
                </a:moveTo>
                <a:lnTo>
                  <a:pt x="214401" y="449186"/>
                </a:lnTo>
                <a:lnTo>
                  <a:pt x="213429" y="443393"/>
                </a:lnTo>
                <a:lnTo>
                  <a:pt x="214312" y="443712"/>
                </a:lnTo>
                <a:lnTo>
                  <a:pt x="220456" y="443712"/>
                </a:lnTo>
                <a:lnTo>
                  <a:pt x="217881" y="449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3198" y="7033056"/>
            <a:ext cx="3024096" cy="784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7671" y="5845047"/>
            <a:ext cx="2237453" cy="887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4381" y="8235950"/>
            <a:ext cx="2973175" cy="887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98261" y="8500244"/>
            <a:ext cx="13335" cy="71755"/>
          </a:xfrm>
          <a:custGeom>
            <a:avLst/>
            <a:gdLst/>
            <a:ahLst/>
            <a:cxnLst/>
            <a:rect l="l" t="t" r="r" b="b"/>
            <a:pathLst>
              <a:path w="13335" h="71754">
                <a:moveTo>
                  <a:pt x="13116" y="0"/>
                </a:moveTo>
                <a:lnTo>
                  <a:pt x="0" y="0"/>
                </a:lnTo>
                <a:lnTo>
                  <a:pt x="0" y="71344"/>
                </a:lnTo>
                <a:lnTo>
                  <a:pt x="13116" y="71344"/>
                </a:lnTo>
                <a:lnTo>
                  <a:pt x="13116" y="0"/>
                </a:lnTo>
                <a:close/>
              </a:path>
            </a:pathLst>
          </a:custGeom>
          <a:solidFill>
            <a:srgbClr val="002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43305" y="8500252"/>
            <a:ext cx="72694" cy="713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47927" y="8500250"/>
            <a:ext cx="58419" cy="71755"/>
          </a:xfrm>
          <a:custGeom>
            <a:avLst/>
            <a:gdLst/>
            <a:ahLst/>
            <a:cxnLst/>
            <a:rect l="l" t="t" r="r" b="b"/>
            <a:pathLst>
              <a:path w="58420" h="71754">
                <a:moveTo>
                  <a:pt x="58262" y="71338"/>
                </a:moveTo>
                <a:lnTo>
                  <a:pt x="0" y="71338"/>
                </a:lnTo>
                <a:lnTo>
                  <a:pt x="0" y="0"/>
                </a:lnTo>
                <a:lnTo>
                  <a:pt x="57716" y="0"/>
                </a:lnTo>
                <a:lnTo>
                  <a:pt x="57716" y="12163"/>
                </a:lnTo>
                <a:lnTo>
                  <a:pt x="13116" y="12163"/>
                </a:lnTo>
                <a:lnTo>
                  <a:pt x="13116" y="28068"/>
                </a:lnTo>
                <a:lnTo>
                  <a:pt x="39136" y="28068"/>
                </a:lnTo>
                <a:lnTo>
                  <a:pt x="39136" y="40232"/>
                </a:lnTo>
                <a:lnTo>
                  <a:pt x="13116" y="40232"/>
                </a:lnTo>
                <a:lnTo>
                  <a:pt x="13116" y="57931"/>
                </a:lnTo>
                <a:lnTo>
                  <a:pt x="58262" y="57931"/>
                </a:lnTo>
                <a:lnTo>
                  <a:pt x="58262" y="71338"/>
                </a:lnTo>
                <a:close/>
              </a:path>
            </a:pathLst>
          </a:custGeom>
          <a:solidFill>
            <a:srgbClr val="002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47077" y="8500246"/>
            <a:ext cx="66902" cy="71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49513" y="8500252"/>
            <a:ext cx="63500" cy="71755"/>
          </a:xfrm>
          <a:custGeom>
            <a:avLst/>
            <a:gdLst/>
            <a:ahLst/>
            <a:cxnLst/>
            <a:rect l="l" t="t" r="r" b="b"/>
            <a:pathLst>
              <a:path w="63500" h="71754">
                <a:moveTo>
                  <a:pt x="63076" y="57931"/>
                </a:moveTo>
                <a:lnTo>
                  <a:pt x="51492" y="57931"/>
                </a:lnTo>
                <a:lnTo>
                  <a:pt x="51492" y="41613"/>
                </a:lnTo>
                <a:lnTo>
                  <a:pt x="10899" y="41613"/>
                </a:lnTo>
                <a:lnTo>
                  <a:pt x="7215" y="40460"/>
                </a:lnTo>
                <a:lnTo>
                  <a:pt x="3280" y="35855"/>
                </a:lnTo>
                <a:lnTo>
                  <a:pt x="2297" y="31382"/>
                </a:lnTo>
                <a:lnTo>
                  <a:pt x="2297" y="10230"/>
                </a:lnTo>
                <a:lnTo>
                  <a:pt x="3280" y="5757"/>
                </a:lnTo>
                <a:lnTo>
                  <a:pt x="7215" y="1146"/>
                </a:lnTo>
                <a:lnTo>
                  <a:pt x="10899" y="0"/>
                </a:lnTo>
                <a:lnTo>
                  <a:pt x="53491" y="0"/>
                </a:lnTo>
                <a:lnTo>
                  <a:pt x="57104" y="1104"/>
                </a:lnTo>
                <a:lnTo>
                  <a:pt x="59140" y="3314"/>
                </a:lnTo>
                <a:lnTo>
                  <a:pt x="61258" y="5523"/>
                </a:lnTo>
                <a:lnTo>
                  <a:pt x="62311" y="9630"/>
                </a:lnTo>
                <a:lnTo>
                  <a:pt x="62311" y="12440"/>
                </a:lnTo>
                <a:lnTo>
                  <a:pt x="13776" y="12440"/>
                </a:lnTo>
                <a:lnTo>
                  <a:pt x="13776" y="27786"/>
                </a:lnTo>
                <a:lnTo>
                  <a:pt x="54365" y="27786"/>
                </a:lnTo>
                <a:lnTo>
                  <a:pt x="58048" y="28938"/>
                </a:lnTo>
                <a:lnTo>
                  <a:pt x="60137" y="31382"/>
                </a:lnTo>
                <a:lnTo>
                  <a:pt x="62060" y="33543"/>
                </a:lnTo>
                <a:lnTo>
                  <a:pt x="63076" y="38016"/>
                </a:lnTo>
                <a:lnTo>
                  <a:pt x="63076" y="57931"/>
                </a:lnTo>
                <a:close/>
              </a:path>
              <a:path w="63500" h="71754">
                <a:moveTo>
                  <a:pt x="50723" y="20599"/>
                </a:moveTo>
                <a:lnTo>
                  <a:pt x="50723" y="12440"/>
                </a:lnTo>
                <a:lnTo>
                  <a:pt x="62311" y="12440"/>
                </a:lnTo>
                <a:lnTo>
                  <a:pt x="62311" y="17141"/>
                </a:lnTo>
                <a:lnTo>
                  <a:pt x="50723" y="20599"/>
                </a:lnTo>
                <a:close/>
              </a:path>
              <a:path w="63500" h="71754">
                <a:moveTo>
                  <a:pt x="54365" y="71338"/>
                </a:moveTo>
                <a:lnTo>
                  <a:pt x="8711" y="71338"/>
                </a:lnTo>
                <a:lnTo>
                  <a:pt x="4994" y="70186"/>
                </a:lnTo>
                <a:lnTo>
                  <a:pt x="2952" y="67880"/>
                </a:lnTo>
                <a:lnTo>
                  <a:pt x="987" y="65575"/>
                </a:lnTo>
                <a:lnTo>
                  <a:pt x="0" y="61108"/>
                </a:lnTo>
                <a:lnTo>
                  <a:pt x="0" y="52534"/>
                </a:lnTo>
                <a:lnTo>
                  <a:pt x="11587" y="49496"/>
                </a:lnTo>
                <a:lnTo>
                  <a:pt x="11587" y="57931"/>
                </a:lnTo>
                <a:lnTo>
                  <a:pt x="63076" y="57931"/>
                </a:lnTo>
                <a:lnTo>
                  <a:pt x="63076" y="61108"/>
                </a:lnTo>
                <a:lnTo>
                  <a:pt x="62060" y="65575"/>
                </a:lnTo>
                <a:lnTo>
                  <a:pt x="60014" y="67880"/>
                </a:lnTo>
                <a:lnTo>
                  <a:pt x="58048" y="70186"/>
                </a:lnTo>
                <a:lnTo>
                  <a:pt x="54365" y="71338"/>
                </a:lnTo>
                <a:close/>
              </a:path>
            </a:pathLst>
          </a:custGeom>
          <a:solidFill>
            <a:srgbClr val="002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56428" y="8500244"/>
            <a:ext cx="13335" cy="71755"/>
          </a:xfrm>
          <a:custGeom>
            <a:avLst/>
            <a:gdLst/>
            <a:ahLst/>
            <a:cxnLst/>
            <a:rect l="l" t="t" r="r" b="b"/>
            <a:pathLst>
              <a:path w="13335" h="71754">
                <a:moveTo>
                  <a:pt x="13121" y="0"/>
                </a:moveTo>
                <a:lnTo>
                  <a:pt x="0" y="0"/>
                </a:lnTo>
                <a:lnTo>
                  <a:pt x="0" y="71344"/>
                </a:lnTo>
                <a:lnTo>
                  <a:pt x="13121" y="71344"/>
                </a:lnTo>
                <a:lnTo>
                  <a:pt x="13121" y="0"/>
                </a:lnTo>
                <a:close/>
              </a:path>
            </a:pathLst>
          </a:custGeom>
          <a:solidFill>
            <a:srgbClr val="002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02239" y="8500252"/>
            <a:ext cx="65046" cy="71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86420" y="8500252"/>
            <a:ext cx="71711" cy="713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63669" y="8344532"/>
            <a:ext cx="3024097" cy="711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01650" y="4846125"/>
            <a:ext cx="68148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196965" algn="l"/>
              </a:tabLst>
            </a:pP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Huge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Thank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 spc="-8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Y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ou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 spc="1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th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Divisio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400" spc="13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of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Supplie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2400" spc="14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Dive</a:t>
            </a:r>
            <a:r>
              <a:rPr dirty="0" sz="2400" spc="5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24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sit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y	2</a:t>
            </a:r>
            <a:r>
              <a:rPr dirty="0" sz="2400" spc="-9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2400" spc="-5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1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9  Contributing</a:t>
            </a:r>
            <a:r>
              <a:rPr dirty="0" sz="2400" spc="-5">
                <a:solidFill>
                  <a:srgbClr val="24215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400">
                <a:solidFill>
                  <a:srgbClr val="242155"/>
                </a:solidFill>
                <a:latin typeface="Franklin Gothic Medium Cond"/>
                <a:cs typeface="Franklin Gothic Medium Cond"/>
              </a:rPr>
              <a:t>Sponsors: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650" y="9306904"/>
            <a:ext cx="6877684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would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like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become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contributing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sponsor,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learn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dirty="0" sz="13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directly  support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Division of Supplier of </a:t>
            </a:r>
            <a:r>
              <a:rPr dirty="0" sz="1300" spc="-20">
                <a:solidFill>
                  <a:srgbClr val="231F20"/>
                </a:solidFill>
                <a:latin typeface="Calibri"/>
                <a:cs typeface="Calibri"/>
              </a:rPr>
              <a:t>Diversity,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please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email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us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  <a:hlinkClick r:id="rId12"/>
              </a:rPr>
              <a:t>MWBE@idoa.in.gov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or give us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call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at  </a:t>
            </a:r>
            <a:r>
              <a:rPr dirty="0" sz="1300">
                <a:solidFill>
                  <a:srgbClr val="231F20"/>
                </a:solidFill>
                <a:latin typeface="Calibri"/>
                <a:cs typeface="Calibri"/>
              </a:rPr>
              <a:t>317-232-3061 </a:t>
            </a:r>
            <a:r>
              <a:rPr dirty="0" sz="13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300" spc="-5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dirty="0" sz="13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Calibri"/>
                <a:cs typeface="Calibri"/>
              </a:rPr>
              <a:t>information.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64632" y="5711190"/>
            <a:ext cx="2781230" cy="993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863319" y="6709761"/>
            <a:ext cx="1995805" cy="194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489" marR="5080" indent="-98425">
              <a:lnSpc>
                <a:spcPct val="100000"/>
              </a:lnSpc>
              <a:spcBef>
                <a:spcPts val="100"/>
              </a:spcBef>
            </a:pPr>
            <a:r>
              <a:rPr dirty="0" sz="550" spc="75">
                <a:solidFill>
                  <a:srgbClr val="434344"/>
                </a:solidFill>
                <a:latin typeface="Century Gothic"/>
                <a:cs typeface="Century Gothic"/>
              </a:rPr>
              <a:t>800.496.8101 </a:t>
            </a:r>
            <a:r>
              <a:rPr dirty="0" sz="550" spc="95">
                <a:solidFill>
                  <a:srgbClr val="434344"/>
                </a:solidFill>
                <a:latin typeface="Century Gothic"/>
                <a:cs typeface="Century Gothic"/>
                <a:hlinkClick r:id="rId14"/>
              </a:rPr>
              <a:t>WWW.SMILEPROMOTIONS.COM </a:t>
            </a:r>
            <a:r>
              <a:rPr dirty="0" sz="550" spc="95">
                <a:solidFill>
                  <a:srgbClr val="434344"/>
                </a:solidFill>
                <a:latin typeface="Century Gothic"/>
                <a:cs typeface="Century Gothic"/>
              </a:rPr>
              <a:t> </a:t>
            </a:r>
            <a:r>
              <a:rPr dirty="0" sz="550" spc="100">
                <a:solidFill>
                  <a:srgbClr val="434344"/>
                </a:solidFill>
                <a:latin typeface="Century Gothic"/>
                <a:cs typeface="Century Gothic"/>
                <a:hlinkClick r:id="rId15"/>
              </a:rPr>
              <a:t>SMILESERVICE@SMILEPROMOTIONS.COM</a:t>
            </a:r>
            <a:endParaRPr sz="5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85425" y="194599"/>
            <a:ext cx="11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2962A"/>
                </a:solidFill>
                <a:latin typeface="Franklin Gothic Medium Cond"/>
                <a:cs typeface="Franklin Gothic Medium Cond"/>
              </a:rPr>
              <a:t>8</a:t>
            </a:r>
            <a:endParaRPr sz="1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2019-12-09T16:08:56Z</dcterms:created>
  <dcterms:modified xsi:type="dcterms:W3CDTF">2019-12-09T16:08:56Z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2019-11-26T00:00:00Z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2019-12-09T00:00:00Z</vt:filetime>
  </property>
</Properties>
</file>