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 id="2147483888" r:id="rId2"/>
  </p:sldMasterIdLst>
  <p:notesMasterIdLst>
    <p:notesMasterId r:id="rId29"/>
  </p:notesMasterIdLst>
  <p:handoutMasterIdLst>
    <p:handoutMasterId r:id="rId30"/>
  </p:handoutMasterIdLst>
  <p:sldIdLst>
    <p:sldId id="561" r:id="rId3"/>
    <p:sldId id="476" r:id="rId4"/>
    <p:sldId id="610" r:id="rId5"/>
    <p:sldId id="618" r:id="rId6"/>
    <p:sldId id="611" r:id="rId7"/>
    <p:sldId id="619" r:id="rId8"/>
    <p:sldId id="584" r:id="rId9"/>
    <p:sldId id="557" r:id="rId10"/>
    <p:sldId id="565" r:id="rId11"/>
    <p:sldId id="602" r:id="rId12"/>
    <p:sldId id="591" r:id="rId13"/>
    <p:sldId id="597" r:id="rId14"/>
    <p:sldId id="612" r:id="rId15"/>
    <p:sldId id="613" r:id="rId16"/>
    <p:sldId id="614" r:id="rId17"/>
    <p:sldId id="615" r:id="rId18"/>
    <p:sldId id="616" r:id="rId19"/>
    <p:sldId id="620" r:id="rId20"/>
    <p:sldId id="567" r:id="rId21"/>
    <p:sldId id="582" r:id="rId22"/>
    <p:sldId id="583" r:id="rId23"/>
    <p:sldId id="585" r:id="rId24"/>
    <p:sldId id="569" r:id="rId25"/>
    <p:sldId id="617" r:id="rId26"/>
    <p:sldId id="588" r:id="rId27"/>
    <p:sldId id="532" r:id="rId28"/>
  </p:sldIdLst>
  <p:sldSz cx="9144000" cy="6858000" type="screen4x3"/>
  <p:notesSz cx="7010400" cy="92964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WILEY" initials="KAW" lastIdx="2" clrIdx="0"/>
  <p:cmAuthor id="1" name="SZOCKA, DENISE" initials="SD" lastIdx="14" clrIdx="1">
    <p:extLst>
      <p:ext uri="{19B8F6BF-5375-455C-9EA6-DF929625EA0E}">
        <p15:presenceInfo xmlns:p15="http://schemas.microsoft.com/office/powerpoint/2012/main" userId="S-1-5-21-2488024400-1101242339-1466422305-1401" providerId="AD"/>
      </p:ext>
    </p:extLst>
  </p:cmAuthor>
  <p:cmAuthor id="2" name="Bem, Susan" initials="BS" lastIdx="10" clrIdx="2">
    <p:extLst>
      <p:ext uri="{19B8F6BF-5375-455C-9EA6-DF929625EA0E}">
        <p15:presenceInfo xmlns:p15="http://schemas.microsoft.com/office/powerpoint/2012/main" userId="S::sbem@idem.in.gov::9020b024-01b5-45f8-83fc-17cb616e5674" providerId="AD"/>
      </p:ext>
    </p:extLst>
  </p:cmAuthor>
  <p:cmAuthor id="3" name="SEALS, SHAWN" initials="SS" lastIdx="6" clrIdx="3">
    <p:extLst>
      <p:ext uri="{19B8F6BF-5375-455C-9EA6-DF929625EA0E}">
        <p15:presenceInfo xmlns:p15="http://schemas.microsoft.com/office/powerpoint/2012/main" userId="S::sseals@idem.in.gov::2360d062-669e-4bd3-b368-0334f1b9e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98B957"/>
    <a:srgbClr val="DEE7D1"/>
    <a:srgbClr val="8EB149"/>
    <a:srgbClr val="91B44C"/>
    <a:srgbClr val="4F81BD"/>
    <a:srgbClr val="26377C"/>
    <a:srgbClr val="4D7400"/>
    <a:srgbClr val="0000FF"/>
    <a:srgbClr val="6DA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77DBD-21CF-239E-72E2-B9282A37C17B}" v="10" dt="2020-08-18T15:41:50.603"/>
    <p1510:client id="{C6C56762-55EF-7B29-C5EB-AF5C8EBE9464}" v="1" dt="2020-08-25T18:48:39.0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26" autoAdjust="0"/>
    <p:restoredTop sz="80296" autoAdjust="0"/>
  </p:normalViewPr>
  <p:slideViewPr>
    <p:cSldViewPr>
      <p:cViewPr varScale="1">
        <p:scale>
          <a:sx n="126" d="100"/>
          <a:sy n="126" d="100"/>
        </p:scale>
        <p:origin x="1194" y="13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6C56762-55EF-7B29-C5EB-AF5C8EBE9464}"/>
    <pc:docChg chg="modSld">
      <pc:chgData name="" userId="" providerId="" clId="Web-{C6C56762-55EF-7B29-C5EB-AF5C8EBE9464}" dt="2020-08-25T18:48:39.089" v="0" actId="20577"/>
      <pc:docMkLst>
        <pc:docMk/>
      </pc:docMkLst>
      <pc:sldChg chg="modSp">
        <pc:chgData name="" userId="" providerId="" clId="Web-{C6C56762-55EF-7B29-C5EB-AF5C8EBE9464}" dt="2020-08-25T18:48:39.089" v="0" actId="20577"/>
        <pc:sldMkLst>
          <pc:docMk/>
          <pc:sldMk cId="2713982634" sldId="619"/>
        </pc:sldMkLst>
        <pc:spChg chg="mod">
          <ac:chgData name="" userId="" providerId="" clId="Web-{C6C56762-55EF-7B29-C5EB-AF5C8EBE9464}" dt="2020-08-25T18:48:39.089" v="0" actId="20577"/>
          <ac:spMkLst>
            <pc:docMk/>
            <pc:sldMk cId="2713982634" sldId="619"/>
            <ac:spMk id="7" creationId="{F44E5EFD-277A-447C-A1FB-90A42EEA8C7B}"/>
          </ac:spMkLst>
        </pc:spChg>
      </pc:sldChg>
    </pc:docChg>
  </pc:docChgLst>
  <pc:docChgLst>
    <pc:chgData clId="Web-{8D777DBD-21CF-239E-72E2-B9282A37C17B}"/>
    <pc:docChg chg="modSld">
      <pc:chgData name="" userId="" providerId="" clId="Web-{8D777DBD-21CF-239E-72E2-B9282A37C17B}" dt="2020-08-18T16:04:59.463" v="1630"/>
      <pc:docMkLst>
        <pc:docMk/>
      </pc:docMkLst>
      <pc:sldChg chg="modNotes">
        <pc:chgData name="" userId="" providerId="" clId="Web-{8D777DBD-21CF-239E-72E2-B9282A37C17B}" dt="2020-08-18T15:30:41.224" v="1391"/>
        <pc:sldMkLst>
          <pc:docMk/>
          <pc:sldMk cId="2244712643" sldId="591"/>
        </pc:sldMkLst>
      </pc:sldChg>
      <pc:sldChg chg="modNotes">
        <pc:chgData name="" userId="" providerId="" clId="Web-{8D777DBD-21CF-239E-72E2-B9282A37C17B}" dt="2020-08-18T15:37:59.742" v="1433"/>
        <pc:sldMkLst>
          <pc:docMk/>
          <pc:sldMk cId="1339711048" sldId="597"/>
        </pc:sldMkLst>
      </pc:sldChg>
      <pc:sldChg chg="modNotes">
        <pc:chgData name="" userId="" providerId="" clId="Web-{8D777DBD-21CF-239E-72E2-B9282A37C17B}" dt="2020-08-18T16:04:59.463" v="1630"/>
        <pc:sldMkLst>
          <pc:docMk/>
          <pc:sldMk cId="1209322247" sldId="602"/>
        </pc:sldMkLst>
      </pc:sldChg>
      <pc:sldChg chg="modNotes">
        <pc:chgData name="" userId="" providerId="" clId="Web-{8D777DBD-21CF-239E-72E2-B9282A37C17B}" dt="2020-08-18T15:30:31.020" v="1381"/>
        <pc:sldMkLst>
          <pc:docMk/>
          <pc:sldMk cId="1144942876" sldId="613"/>
        </pc:sldMkLst>
      </pc:sldChg>
      <pc:sldChg chg="modNotes">
        <pc:chgData name="" userId="" providerId="" clId="Web-{8D777DBD-21CF-239E-72E2-B9282A37C17B}" dt="2020-08-18T15:41:49.634" v="1563"/>
        <pc:sldMkLst>
          <pc:docMk/>
          <pc:sldMk cId="684625650" sldId="614"/>
        </pc:sldMkLst>
      </pc:sldChg>
      <pc:sldChg chg="modNotes">
        <pc:chgData name="" userId="" providerId="" clId="Web-{8D777DBD-21CF-239E-72E2-B9282A37C17B}" dt="2020-08-18T14:31:47.626" v="107"/>
        <pc:sldMkLst>
          <pc:docMk/>
          <pc:sldMk cId="655801846" sldId="618"/>
        </pc:sldMkLst>
      </pc:sldChg>
      <pc:sldChg chg="modSp modNotes">
        <pc:chgData name="" userId="" providerId="" clId="Web-{8D777DBD-21CF-239E-72E2-B9282A37C17B}" dt="2020-08-18T14:49:35.848" v="688"/>
        <pc:sldMkLst>
          <pc:docMk/>
          <pc:sldMk cId="2713982634" sldId="619"/>
        </pc:sldMkLst>
        <pc:spChg chg="mod">
          <ac:chgData name="" userId="" providerId="" clId="Web-{8D777DBD-21CF-239E-72E2-B9282A37C17B}" dt="2020-08-18T14:48:58.392" v="664" actId="20577"/>
          <ac:spMkLst>
            <pc:docMk/>
            <pc:sldMk cId="2713982634" sldId="619"/>
            <ac:spMk id="7" creationId="{F44E5EFD-277A-447C-A1FB-90A42EEA8C7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dirty="0"/>
          </a:p>
        </p:txBody>
      </p:sp>
      <p:sp>
        <p:nvSpPr>
          <p:cNvPr id="15462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fld id="{FC50D63C-C9C4-44C6-86A1-04B3B77EF35B}" type="datetimeFigureOut">
              <a:rPr lang="en-US"/>
              <a:pPr>
                <a:defRPr/>
              </a:pPr>
              <a:t>8/25/2020</a:t>
            </a:fld>
            <a:endParaRPr lang="en-US" dirty="0"/>
          </a:p>
        </p:txBody>
      </p:sp>
      <p:sp>
        <p:nvSpPr>
          <p:cNvPr id="154628"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5462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5A019B25-370A-4EFD-92A5-B728B3234388}" type="slidenum">
              <a:rPr lang="en-US"/>
              <a:pPr>
                <a:defRPr/>
              </a:pPr>
              <a:t>‹#›</a:t>
            </a:fld>
            <a:endParaRPr lang="en-US" dirty="0"/>
          </a:p>
        </p:txBody>
      </p:sp>
    </p:spTree>
    <p:extLst>
      <p:ext uri="{BB962C8B-B14F-4D97-AF65-F5344CB8AC3E}">
        <p14:creationId xmlns:p14="http://schemas.microsoft.com/office/powerpoint/2010/main" val="3199992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dirty="0"/>
          </a:p>
        </p:txBody>
      </p:sp>
      <p:sp>
        <p:nvSpPr>
          <p:cNvPr id="14950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fld id="{FF720050-56C4-464B-8B0D-1347B1A705E8}" type="datetimeFigureOut">
              <a:rPr lang="en-US"/>
              <a:pPr>
                <a:defRPr/>
              </a:pPr>
              <a:t>8/25/2020</a:t>
            </a:fld>
            <a:endParaRPr lang="en-US" dirty="0"/>
          </a:p>
        </p:txBody>
      </p:sp>
      <p:sp>
        <p:nvSpPr>
          <p:cNvPr id="778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9510"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4951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F99879B9-60C2-406D-8AC1-763619E434AB}" type="slidenum">
              <a:rPr lang="en-US"/>
              <a:pPr>
                <a:defRPr/>
              </a:pPr>
              <a:t>‹#›</a:t>
            </a:fld>
            <a:endParaRPr lang="en-US" dirty="0"/>
          </a:p>
        </p:txBody>
      </p:sp>
    </p:spTree>
    <p:extLst>
      <p:ext uri="{BB962C8B-B14F-4D97-AF65-F5344CB8AC3E}">
        <p14:creationId xmlns:p14="http://schemas.microsoft.com/office/powerpoint/2010/main" val="2247702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a:t>
            </a:fld>
            <a:endParaRPr lang="en-US" dirty="0"/>
          </a:p>
        </p:txBody>
      </p:sp>
    </p:spTree>
    <p:extLst>
      <p:ext uri="{BB962C8B-B14F-4D97-AF65-F5344CB8AC3E}">
        <p14:creationId xmlns:p14="http://schemas.microsoft.com/office/powerpoint/2010/main" val="3508013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 Delphi core of 50 and overall rank of 22 (driven by NAAQS sensitive area (8 out of 15), Sensitive Pops (1 out of 10) - Location driven</a:t>
            </a:r>
            <a:endParaRPr lang="en-US" dirty="0">
              <a:cs typeface="Calibri"/>
            </a:endParaRP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11</a:t>
            </a:fld>
            <a:endParaRPr lang="en-US" dirty="0"/>
          </a:p>
        </p:txBody>
      </p:sp>
    </p:spTree>
    <p:extLst>
      <p:ext uri="{BB962C8B-B14F-4D97-AF65-F5344CB8AC3E}">
        <p14:creationId xmlns:p14="http://schemas.microsoft.com/office/powerpoint/2010/main" val="3365805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 Lakeland Schools score of 58 and overall rank of 19 (driven by NOx Reduction (3 out of 15), NAAQS area (8 out of 15), Sensitive Pops (2 out of 10)</a:t>
            </a:r>
          </a:p>
          <a:p>
            <a:r>
              <a:rPr lang="en-US" dirty="0">
                <a:latin typeface="Calibri"/>
                <a:cs typeface="Calibri"/>
              </a:rPr>
              <a:t>** Danville Schools score of 49 and overall rank of 23 (driven by Cost Effectiveness (10 our of 25), Total NOx Reduction (3 out of 15), Sensitive Pops (6 out of 10)</a:t>
            </a:r>
            <a:endParaRPr lang="en-US" dirty="0">
              <a:cs typeface="Calibri"/>
            </a:endParaRPr>
          </a:p>
          <a:p>
            <a:r>
              <a:rPr lang="en-US" dirty="0">
                <a:latin typeface="Calibri"/>
                <a:cs typeface="Calibri"/>
              </a:rPr>
              <a:t>** Zionsville Schools score of 48 and overall rank of 24 (driven by Cost Effectiveness (10 our of 25), Total NOx Reduction (3 out of 15), Sensitive Pops (5 out of 10)</a:t>
            </a:r>
          </a:p>
          <a:p>
            <a:r>
              <a:rPr lang="en-US" dirty="0">
                <a:latin typeface="Calibri"/>
                <a:cs typeface="Calibri"/>
              </a:rPr>
              <a:t>** Clarksville Schools score of 41 and overall rank of 25 (driven by Total NOx Reduction (0 out of 15), Sensitive Pops (6 out of 10), and Transformational Potential (0 out of 15)</a:t>
            </a: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12</a:t>
            </a:fld>
            <a:endParaRPr lang="en-US" dirty="0"/>
          </a:p>
        </p:txBody>
      </p:sp>
    </p:spTree>
    <p:extLst>
      <p:ext uri="{BB962C8B-B14F-4D97-AF65-F5344CB8AC3E}">
        <p14:creationId xmlns:p14="http://schemas.microsoft.com/office/powerpoint/2010/main" val="1302061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13</a:t>
            </a:fld>
            <a:endParaRPr lang="en-US" dirty="0"/>
          </a:p>
        </p:txBody>
      </p:sp>
    </p:spTree>
    <p:extLst>
      <p:ext uri="{BB962C8B-B14F-4D97-AF65-F5344CB8AC3E}">
        <p14:creationId xmlns:p14="http://schemas.microsoft.com/office/powerpoint/2010/main" val="2997265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 Ball State score of 52 and overall rank of 20 (driven by Cost Effectiveness (10 out of 25), Total NOx Reduction (6 out of 15), NAAQS area (8 out of 15)</a:t>
            </a:r>
          </a:p>
          <a:p>
            <a:r>
              <a:rPr lang="en-US" dirty="0">
                <a:latin typeface="Calibri"/>
                <a:cs typeface="Calibri"/>
              </a:rPr>
              <a:t>** </a:t>
            </a:r>
            <a:r>
              <a:rPr lang="en-US" dirty="0" err="1">
                <a:latin typeface="Calibri"/>
                <a:cs typeface="Calibri"/>
              </a:rPr>
              <a:t>Weetz</a:t>
            </a:r>
            <a:r>
              <a:rPr lang="en-US" dirty="0">
                <a:latin typeface="Calibri"/>
                <a:cs typeface="Calibri"/>
              </a:rPr>
              <a:t> score of 51 and overall rank of 21 (driven by Cost Effectiveness (5 out of 25), Total NOx Reduction (3 out of 15)</a:t>
            </a:r>
          </a:p>
          <a:p>
            <a:r>
              <a:rPr lang="en-US" dirty="0">
                <a:latin typeface="Calibri"/>
                <a:cs typeface="Calibri"/>
              </a:rPr>
              <a:t>** City of Fort Wayne score of 39 and overall rank of 26 (driven by Cost Effectiveness (0 out of 25), Total NOx Reduction (0 out of 15)</a:t>
            </a: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14</a:t>
            </a:fld>
            <a:endParaRPr lang="en-US" dirty="0"/>
          </a:p>
        </p:txBody>
      </p:sp>
    </p:spTree>
    <p:extLst>
      <p:ext uri="{BB962C8B-B14F-4D97-AF65-F5344CB8AC3E}">
        <p14:creationId xmlns:p14="http://schemas.microsoft.com/office/powerpoint/2010/main" val="3827578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 Total Disposal score of 60 and overall rank of 18 (driven by NOx Reduction (6 out of 15), Transformational Potential (5 out of 15 with renewable diesel fuel)</a:t>
            </a:r>
          </a:p>
          <a:p>
            <a:r>
              <a:rPr lang="en-US" dirty="0">
                <a:latin typeface="Calibri"/>
                <a:cs typeface="Calibri"/>
              </a:rPr>
              <a:t>** City of Lafayette score of 36 and overall rank of 27 (driven by Cost Effectiveness (10 out of 25), Total NOx Reduction (0 out of 15), Transformational Potential (0 out of 15)</a:t>
            </a:r>
          </a:p>
          <a:p>
            <a:endParaRPr lang="en-US" dirty="0">
              <a:latin typeface="Calibri"/>
              <a:cs typeface="Calibri"/>
            </a:endParaRP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15</a:t>
            </a:fld>
            <a:endParaRPr lang="en-US" dirty="0"/>
          </a:p>
        </p:txBody>
      </p:sp>
    </p:spTree>
    <p:extLst>
      <p:ext uri="{BB962C8B-B14F-4D97-AF65-F5344CB8AC3E}">
        <p14:creationId xmlns:p14="http://schemas.microsoft.com/office/powerpoint/2010/main" val="1363283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16</a:t>
            </a:fld>
            <a:endParaRPr lang="en-US" dirty="0"/>
          </a:p>
        </p:txBody>
      </p:sp>
    </p:spTree>
    <p:extLst>
      <p:ext uri="{BB962C8B-B14F-4D97-AF65-F5344CB8AC3E}">
        <p14:creationId xmlns:p14="http://schemas.microsoft.com/office/powerpoint/2010/main" val="786405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17</a:t>
            </a:fld>
            <a:endParaRPr lang="en-US" dirty="0"/>
          </a:p>
        </p:txBody>
      </p:sp>
    </p:spTree>
    <p:extLst>
      <p:ext uri="{BB962C8B-B14F-4D97-AF65-F5344CB8AC3E}">
        <p14:creationId xmlns:p14="http://schemas.microsoft.com/office/powerpoint/2010/main" val="1750309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18</a:t>
            </a:fld>
            <a:endParaRPr lang="en-US" dirty="0"/>
          </a:p>
        </p:txBody>
      </p:sp>
    </p:spTree>
    <p:extLst>
      <p:ext uri="{BB962C8B-B14F-4D97-AF65-F5344CB8AC3E}">
        <p14:creationId xmlns:p14="http://schemas.microsoft.com/office/powerpoint/2010/main" val="1219044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19</a:t>
            </a:fld>
            <a:endParaRPr lang="en-US" dirty="0"/>
          </a:p>
        </p:txBody>
      </p:sp>
    </p:spTree>
    <p:extLst>
      <p:ext uri="{BB962C8B-B14F-4D97-AF65-F5344CB8AC3E}">
        <p14:creationId xmlns:p14="http://schemas.microsoft.com/office/powerpoint/2010/main" val="144327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20</a:t>
            </a:fld>
            <a:endParaRPr lang="en-US" dirty="0"/>
          </a:p>
        </p:txBody>
      </p:sp>
    </p:spTree>
    <p:extLst>
      <p:ext uri="{BB962C8B-B14F-4D97-AF65-F5344CB8AC3E}">
        <p14:creationId xmlns:p14="http://schemas.microsoft.com/office/powerpoint/2010/main" val="54027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3</a:t>
            </a:fld>
            <a:endParaRPr lang="en-US" dirty="0"/>
          </a:p>
        </p:txBody>
      </p:sp>
    </p:spTree>
    <p:extLst>
      <p:ext uri="{BB962C8B-B14F-4D97-AF65-F5344CB8AC3E}">
        <p14:creationId xmlns:p14="http://schemas.microsoft.com/office/powerpoint/2010/main" val="156538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21</a:t>
            </a:fld>
            <a:endParaRPr lang="en-US" dirty="0"/>
          </a:p>
        </p:txBody>
      </p:sp>
    </p:spTree>
    <p:extLst>
      <p:ext uri="{BB962C8B-B14F-4D97-AF65-F5344CB8AC3E}">
        <p14:creationId xmlns:p14="http://schemas.microsoft.com/office/powerpoint/2010/main" val="1943689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22</a:t>
            </a:fld>
            <a:endParaRPr lang="en-US" dirty="0"/>
          </a:p>
        </p:txBody>
      </p:sp>
    </p:spTree>
    <p:extLst>
      <p:ext uri="{BB962C8B-B14F-4D97-AF65-F5344CB8AC3E}">
        <p14:creationId xmlns:p14="http://schemas.microsoft.com/office/powerpoint/2010/main" val="4161604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23</a:t>
            </a:fld>
            <a:endParaRPr lang="en-US" dirty="0"/>
          </a:p>
        </p:txBody>
      </p:sp>
    </p:spTree>
    <p:extLst>
      <p:ext uri="{BB962C8B-B14F-4D97-AF65-F5344CB8AC3E}">
        <p14:creationId xmlns:p14="http://schemas.microsoft.com/office/powerpoint/2010/main" val="3657463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24</a:t>
            </a:fld>
            <a:endParaRPr lang="en-US" dirty="0"/>
          </a:p>
        </p:txBody>
      </p:sp>
    </p:spTree>
    <p:extLst>
      <p:ext uri="{BB962C8B-B14F-4D97-AF65-F5344CB8AC3E}">
        <p14:creationId xmlns:p14="http://schemas.microsoft.com/office/powerpoint/2010/main" val="1989562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25</a:t>
            </a:fld>
            <a:endParaRPr lang="en-US" dirty="0"/>
          </a:p>
        </p:txBody>
      </p:sp>
    </p:spTree>
    <p:extLst>
      <p:ext uri="{BB962C8B-B14F-4D97-AF65-F5344CB8AC3E}">
        <p14:creationId xmlns:p14="http://schemas.microsoft.com/office/powerpoint/2010/main" val="2909933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26</a:t>
            </a:fld>
            <a:endParaRPr lang="en-US" dirty="0"/>
          </a:p>
        </p:txBody>
      </p:sp>
    </p:spTree>
    <p:extLst>
      <p:ext uri="{BB962C8B-B14F-4D97-AF65-F5344CB8AC3E}">
        <p14:creationId xmlns:p14="http://schemas.microsoft.com/office/powerpoint/2010/main" val="231664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After this slide:  IDEM will bring updated financials for all VW groups to the next meeting of the VW Committee in preparation for Round 3 funding programs.</a:t>
            </a:r>
            <a:endParaRPr lang="en-US" dirty="0">
              <a:cs typeface="Calibri"/>
            </a:endParaRP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4</a:t>
            </a:fld>
            <a:endParaRPr lang="en-US" dirty="0"/>
          </a:p>
        </p:txBody>
      </p:sp>
    </p:spTree>
    <p:extLst>
      <p:ext uri="{BB962C8B-B14F-4D97-AF65-F5344CB8AC3E}">
        <p14:creationId xmlns:p14="http://schemas.microsoft.com/office/powerpoint/2010/main" val="1246851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5</a:t>
            </a:fld>
            <a:endParaRPr lang="en-US" dirty="0"/>
          </a:p>
        </p:txBody>
      </p:sp>
    </p:spTree>
    <p:extLst>
      <p:ext uri="{BB962C8B-B14F-4D97-AF65-F5344CB8AC3E}">
        <p14:creationId xmlns:p14="http://schemas.microsoft.com/office/powerpoint/2010/main" val="1130652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Include in the Some Example Questions sections the answers to the questions also:</a:t>
            </a:r>
          </a:p>
          <a:p>
            <a:r>
              <a:rPr lang="en-US" dirty="0">
                <a:latin typeface="Calibri"/>
                <a:cs typeface="Calibri"/>
              </a:rPr>
              <a:t>1)  Yes, 3rd party can apply on behalf of another but cannot be the Grantee unless they will own and operate the equipment.</a:t>
            </a:r>
          </a:p>
          <a:p>
            <a:r>
              <a:rPr lang="en-US" dirty="0">
                <a:latin typeface="Calibri"/>
                <a:cs typeface="Calibri"/>
              </a:rPr>
              <a:t>2)  No. IDEM defers to the expertise of applicants and their preferred vendors on the most appropriate technology for their particular location. </a:t>
            </a:r>
            <a:endParaRPr lang="en-US" dirty="0">
              <a:cs typeface="Calibri"/>
            </a:endParaRPr>
          </a:p>
          <a:p>
            <a:r>
              <a:rPr lang="en-US" dirty="0">
                <a:latin typeface="Calibri"/>
                <a:cs typeface="Calibri"/>
              </a:rPr>
              <a:t>3)  Requests for reimbursement can be submitted after a project is fully complete and operational.  No reimbursement requests will be processed prior to the project being fully complete and the charging stations placed into service.</a:t>
            </a:r>
            <a:endParaRPr lang="en-US" dirty="0">
              <a:cs typeface="Calibri"/>
            </a:endParaRPr>
          </a:p>
          <a:p>
            <a:r>
              <a:rPr lang="en-US" dirty="0">
                <a:latin typeface="Calibri"/>
                <a:cs typeface="Calibri"/>
              </a:rPr>
              <a:t>4)  No.  This program will only fund charging station projects that are publicly visible, accessible and available for use by any EV owner.</a:t>
            </a:r>
          </a:p>
          <a:p>
            <a:r>
              <a:rPr lang="en-US" dirty="0">
                <a:latin typeface="Calibri"/>
                <a:cs typeface="Calibri"/>
              </a:rPr>
              <a:t>5)  The Grant Agreement will require awardee to own, operate and maintain the equipment for no less than 5 years.</a:t>
            </a:r>
          </a:p>
          <a:p>
            <a:r>
              <a:rPr lang="en-US" dirty="0">
                <a:latin typeface="Calibri"/>
                <a:cs typeface="Calibri"/>
              </a:rPr>
              <a:t>6)  All L2 charging stations must have at least two (2) J1772 charging connectors to allow the ability to charge two vehicles at once or provide redundancy in case one connection is down.</a:t>
            </a:r>
          </a:p>
          <a:p>
            <a:r>
              <a:rPr lang="en-US" dirty="0">
                <a:latin typeface="Calibri"/>
                <a:cs typeface="Calibri"/>
              </a:rPr>
              <a:t>7)  No.  This program will only fund light-duty electric vehicle charging equipment that is publicly available.  School buses are not light-duty and the charging equipment would likely be behind closed gates and not publicly available.</a:t>
            </a:r>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6</a:t>
            </a:fld>
            <a:endParaRPr lang="en-US" dirty="0"/>
          </a:p>
        </p:txBody>
      </p:sp>
    </p:spTree>
    <p:extLst>
      <p:ext uri="{BB962C8B-B14F-4D97-AF65-F5344CB8AC3E}">
        <p14:creationId xmlns:p14="http://schemas.microsoft.com/office/powerpoint/2010/main" val="1459339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7</a:t>
            </a:fld>
            <a:endParaRPr lang="en-US" dirty="0"/>
          </a:p>
        </p:txBody>
      </p:sp>
    </p:spTree>
    <p:extLst>
      <p:ext uri="{BB962C8B-B14F-4D97-AF65-F5344CB8AC3E}">
        <p14:creationId xmlns:p14="http://schemas.microsoft.com/office/powerpoint/2010/main" val="1401800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8</a:t>
            </a:fld>
            <a:endParaRPr lang="en-US" dirty="0"/>
          </a:p>
        </p:txBody>
      </p:sp>
    </p:spTree>
    <p:extLst>
      <p:ext uri="{BB962C8B-B14F-4D97-AF65-F5344CB8AC3E}">
        <p14:creationId xmlns:p14="http://schemas.microsoft.com/office/powerpoint/2010/main" val="255785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9</a:t>
            </a:fld>
            <a:endParaRPr lang="en-US" dirty="0"/>
          </a:p>
        </p:txBody>
      </p:sp>
    </p:spTree>
    <p:extLst>
      <p:ext uri="{BB962C8B-B14F-4D97-AF65-F5344CB8AC3E}">
        <p14:creationId xmlns:p14="http://schemas.microsoft.com/office/powerpoint/2010/main" val="3174125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 HOLD THIS:  Round 1 had an average of 39 and we awarded all the way down to 37 points.</a:t>
            </a:r>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10</a:t>
            </a:fld>
            <a:endParaRPr lang="en-US" dirty="0"/>
          </a:p>
        </p:txBody>
      </p:sp>
    </p:spTree>
    <p:extLst>
      <p:ext uri="{BB962C8B-B14F-4D97-AF65-F5344CB8AC3E}">
        <p14:creationId xmlns:p14="http://schemas.microsoft.com/office/powerpoint/2010/main" val="24593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D7F0DA0-BCC5-4553-B2A5-4B333FAA55BE}" type="datetime1">
              <a:rPr lang="en-US" smtClean="0"/>
              <a:t>8/25/2020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06F27C4-FC2C-4B75-BB15-DA25FDEE5C9F}" type="slidenum">
              <a:rPr lang="en-US"/>
              <a:pPr>
                <a:defRPr/>
              </a:pPr>
              <a:t>‹#›</a:t>
            </a:fld>
            <a:endParaRPr lang="en-US" dirty="0"/>
          </a:p>
        </p:txBody>
      </p:sp>
    </p:spTree>
    <p:extLst>
      <p:ext uri="{BB962C8B-B14F-4D97-AF65-F5344CB8AC3E}">
        <p14:creationId xmlns:p14="http://schemas.microsoft.com/office/powerpoint/2010/main" val="416518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529A9E-6187-4C5D-B01F-F564FDE28DD0}" type="datetime1">
              <a:rPr lang="en-US" smtClean="0"/>
              <a:t>8/25/2020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9CFF03-5195-4B5A-B2EC-D6CC49864D84}" type="slidenum">
              <a:rPr lang="en-US"/>
              <a:pPr>
                <a:defRPr/>
              </a:pPr>
              <a:t>‹#›</a:t>
            </a:fld>
            <a:endParaRPr lang="en-US" dirty="0"/>
          </a:p>
        </p:txBody>
      </p:sp>
    </p:spTree>
    <p:extLst>
      <p:ext uri="{BB962C8B-B14F-4D97-AF65-F5344CB8AC3E}">
        <p14:creationId xmlns:p14="http://schemas.microsoft.com/office/powerpoint/2010/main" val="375848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770654-9E5E-4FC0-9BBE-0A54825F3CBE}" type="datetime1">
              <a:rPr lang="en-US" smtClean="0"/>
              <a:t>8/25/2020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3B2A998-437E-465E-8B6E-4849D540DB41}" type="slidenum">
              <a:rPr lang="en-US"/>
              <a:pPr>
                <a:defRPr/>
              </a:pPr>
              <a:t>‹#›</a:t>
            </a:fld>
            <a:endParaRPr lang="en-US" dirty="0"/>
          </a:p>
        </p:txBody>
      </p:sp>
    </p:spTree>
    <p:extLst>
      <p:ext uri="{BB962C8B-B14F-4D97-AF65-F5344CB8AC3E}">
        <p14:creationId xmlns:p14="http://schemas.microsoft.com/office/powerpoint/2010/main" val="327717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2786C6-9875-4F47-8077-2E34C6D9E56C}" type="datetime1">
              <a:rPr lang="en-US" smtClean="0">
                <a:solidFill>
                  <a:prstClr val="black">
                    <a:tint val="75000"/>
                  </a:prstClr>
                </a:solidFill>
              </a:rPr>
              <a:t>8/25/2020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8891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59FB8-7B93-43A9-A799-74255F1B311F}" type="datetime1">
              <a:rPr lang="en-US" smtClean="0">
                <a:solidFill>
                  <a:prstClr val="black">
                    <a:tint val="75000"/>
                  </a:prstClr>
                </a:solidFill>
              </a:rPr>
              <a:t>8/25/2020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4017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CD6EE-7EF3-4F56-9274-F5170C5DB18A}" type="datetime1">
              <a:rPr lang="en-US" smtClean="0">
                <a:solidFill>
                  <a:prstClr val="black">
                    <a:tint val="75000"/>
                  </a:prstClr>
                </a:solidFill>
              </a:rPr>
              <a:t>8/25/2020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587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E0A1D1-4BEC-4330-80D9-E4C135ED28E4}" type="datetime1">
              <a:rPr lang="en-US" smtClean="0">
                <a:solidFill>
                  <a:prstClr val="black">
                    <a:tint val="75000"/>
                  </a:prstClr>
                </a:solidFill>
              </a:rPr>
              <a:t>8/25/2020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7404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CBAA3F-7050-44B2-B905-A7202B7E5B99}" type="datetime1">
              <a:rPr lang="en-US" smtClean="0">
                <a:solidFill>
                  <a:prstClr val="black">
                    <a:tint val="75000"/>
                  </a:prstClr>
                </a:solidFill>
              </a:rPr>
              <a:t>8/25/2020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069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E3F2CE-B6F1-465E-8D3B-0E04AA093468}" type="datetime1">
              <a:rPr lang="en-US" smtClean="0">
                <a:solidFill>
                  <a:prstClr val="black">
                    <a:tint val="75000"/>
                  </a:prstClr>
                </a:solidFill>
              </a:rPr>
              <a:t>8/25/2020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62070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A4BB7-2166-48AE-84D4-E95D9E615A33}" type="datetime1">
              <a:rPr lang="en-US" smtClean="0">
                <a:solidFill>
                  <a:prstClr val="black">
                    <a:tint val="75000"/>
                  </a:prstClr>
                </a:solidFill>
              </a:rPr>
              <a:t>8/25/2020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0779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8093D0-1F0C-41DC-979E-0C9347D2A9DD}" type="datetime1">
              <a:rPr lang="en-US" smtClean="0">
                <a:solidFill>
                  <a:prstClr val="black">
                    <a:tint val="75000"/>
                  </a:prstClr>
                </a:solidFill>
              </a:rPr>
              <a:t>8/25/2020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463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24A4293-548B-41DD-B5AF-8C4DC463FE97}" type="datetime1">
              <a:rPr lang="en-US" smtClean="0"/>
              <a:t>8/25/2020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BD3DCF-B7A0-454F-9F39-26E9DADE6CCB}" type="slidenum">
              <a:rPr lang="en-US"/>
              <a:pPr>
                <a:defRPr/>
              </a:pPr>
              <a:t>‹#›</a:t>
            </a:fld>
            <a:endParaRPr lang="en-US" dirty="0"/>
          </a:p>
        </p:txBody>
      </p:sp>
    </p:spTree>
    <p:extLst>
      <p:ext uri="{BB962C8B-B14F-4D97-AF65-F5344CB8AC3E}">
        <p14:creationId xmlns:p14="http://schemas.microsoft.com/office/powerpoint/2010/main" val="2013562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BF7BFC-1F47-431D-B3C0-9AEC72659929}" type="datetime1">
              <a:rPr lang="en-US" smtClean="0">
                <a:solidFill>
                  <a:prstClr val="black">
                    <a:tint val="75000"/>
                  </a:prstClr>
                </a:solidFill>
              </a:rPr>
              <a:t>8/25/2020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3253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9EB6C-CC5C-4158-81FB-B4095C15C1AE}" type="datetime1">
              <a:rPr lang="en-US" smtClean="0">
                <a:solidFill>
                  <a:prstClr val="black">
                    <a:tint val="75000"/>
                  </a:prstClr>
                </a:solidFill>
              </a:rPr>
              <a:t>8/25/2020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0732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1E454-2DD8-4AAB-B6D3-6D4D192FF42C}" type="datetime1">
              <a:rPr lang="en-US" smtClean="0">
                <a:solidFill>
                  <a:prstClr val="black">
                    <a:tint val="75000"/>
                  </a:prstClr>
                </a:solidFill>
              </a:rPr>
              <a:t>8/25/2020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2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90BD016-4F12-4129-930D-56CD170D62BD}" type="datetime1">
              <a:rPr lang="en-US" smtClean="0"/>
              <a:t>8/25/2020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C12776-94E0-4177-89B3-5491F4F73915}" type="slidenum">
              <a:rPr lang="en-US"/>
              <a:pPr>
                <a:defRPr/>
              </a:pPr>
              <a:t>‹#›</a:t>
            </a:fld>
            <a:endParaRPr lang="en-US" dirty="0"/>
          </a:p>
        </p:txBody>
      </p:sp>
    </p:spTree>
    <p:extLst>
      <p:ext uri="{BB962C8B-B14F-4D97-AF65-F5344CB8AC3E}">
        <p14:creationId xmlns:p14="http://schemas.microsoft.com/office/powerpoint/2010/main" val="358182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E8A36BF-FCE5-41EC-9666-1C0E67A489EA}" type="datetime1">
              <a:rPr lang="en-US" smtClean="0"/>
              <a:t>8/25/2020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32F66E-10AE-4379-BD6B-B4F6EE91C8DA}" type="slidenum">
              <a:rPr lang="en-US"/>
              <a:pPr>
                <a:defRPr/>
              </a:pPr>
              <a:t>‹#›</a:t>
            </a:fld>
            <a:endParaRPr lang="en-US" dirty="0"/>
          </a:p>
        </p:txBody>
      </p:sp>
    </p:spTree>
    <p:extLst>
      <p:ext uri="{BB962C8B-B14F-4D97-AF65-F5344CB8AC3E}">
        <p14:creationId xmlns:p14="http://schemas.microsoft.com/office/powerpoint/2010/main" val="152023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E7DB083-312F-4C1E-9E25-4222D12B1082}" type="datetime1">
              <a:rPr lang="en-US" smtClean="0"/>
              <a:t>8/25/2020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A908334-0C37-4A30-B9D6-DEB4EFE4EF66}" type="slidenum">
              <a:rPr lang="en-US"/>
              <a:pPr>
                <a:defRPr/>
              </a:pPr>
              <a:t>‹#›</a:t>
            </a:fld>
            <a:endParaRPr lang="en-US" dirty="0"/>
          </a:p>
        </p:txBody>
      </p:sp>
    </p:spTree>
    <p:extLst>
      <p:ext uri="{BB962C8B-B14F-4D97-AF65-F5344CB8AC3E}">
        <p14:creationId xmlns:p14="http://schemas.microsoft.com/office/powerpoint/2010/main" val="412175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92B7F0A-68D7-4F0D-B73D-B857A554B246}" type="datetime1">
              <a:rPr lang="en-US" smtClean="0"/>
              <a:t>8/25/2020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FE644B6-D28B-4D77-B798-FE285C7635D0}" type="slidenum">
              <a:rPr lang="en-US"/>
              <a:pPr>
                <a:defRPr/>
              </a:pPr>
              <a:t>‹#›</a:t>
            </a:fld>
            <a:endParaRPr lang="en-US" dirty="0"/>
          </a:p>
        </p:txBody>
      </p:sp>
    </p:spTree>
    <p:extLst>
      <p:ext uri="{BB962C8B-B14F-4D97-AF65-F5344CB8AC3E}">
        <p14:creationId xmlns:p14="http://schemas.microsoft.com/office/powerpoint/2010/main" val="73388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C9FECC-0FD5-409E-8B93-5AA2CC66F654}" type="datetime1">
              <a:rPr lang="en-US" smtClean="0"/>
              <a:t>8/25/2020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FBDD1ED-8395-4562-960B-7FDA347109EC}" type="slidenum">
              <a:rPr lang="en-US"/>
              <a:pPr>
                <a:defRPr/>
              </a:pPr>
              <a:t>‹#›</a:t>
            </a:fld>
            <a:endParaRPr lang="en-US" dirty="0"/>
          </a:p>
        </p:txBody>
      </p:sp>
    </p:spTree>
    <p:extLst>
      <p:ext uri="{BB962C8B-B14F-4D97-AF65-F5344CB8AC3E}">
        <p14:creationId xmlns:p14="http://schemas.microsoft.com/office/powerpoint/2010/main" val="376422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002EC3-E47F-4D78-A68C-41393B669FFB}" type="datetime1">
              <a:rPr lang="en-US" smtClean="0"/>
              <a:t>8/25/2020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E804FA-759A-4D5A-8CE2-7022346094D5}" type="slidenum">
              <a:rPr lang="en-US"/>
              <a:pPr>
                <a:defRPr/>
              </a:pPr>
              <a:t>‹#›</a:t>
            </a:fld>
            <a:endParaRPr lang="en-US" dirty="0"/>
          </a:p>
        </p:txBody>
      </p:sp>
    </p:spTree>
    <p:extLst>
      <p:ext uri="{BB962C8B-B14F-4D97-AF65-F5344CB8AC3E}">
        <p14:creationId xmlns:p14="http://schemas.microsoft.com/office/powerpoint/2010/main" val="18490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19DDC8-09CF-4A26-8601-8941EFC63007}" type="datetime1">
              <a:rPr lang="en-US" smtClean="0"/>
              <a:t>8/25/2020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A041870-01A2-4B17-B12C-0C33DA91F3A9}" type="slidenum">
              <a:rPr lang="en-US"/>
              <a:pPr>
                <a:defRPr/>
              </a:pPr>
              <a:t>‹#›</a:t>
            </a:fld>
            <a:endParaRPr lang="en-US" dirty="0"/>
          </a:p>
        </p:txBody>
      </p:sp>
    </p:spTree>
    <p:extLst>
      <p:ext uri="{BB962C8B-B14F-4D97-AF65-F5344CB8AC3E}">
        <p14:creationId xmlns:p14="http://schemas.microsoft.com/office/powerpoint/2010/main" val="171852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E6DEFA3-A468-44F5-9FCC-B5D45E30F030}" type="datetime1">
              <a:rPr lang="en-US" smtClean="0"/>
              <a:t>8/25/2020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B09B2E9-4CAD-4686-8F3D-87FF959EA168}" type="slidenum">
              <a:rPr lang="en-US"/>
              <a:pPr>
                <a:defRPr/>
              </a:pPr>
              <a:t>‹#›</a:t>
            </a:fld>
            <a:endParaRPr lang="en-US" dirty="0"/>
          </a:p>
        </p:txBody>
      </p:sp>
      <p:pic>
        <p:nvPicPr>
          <p:cNvPr id="7" name="Picture 6"/>
          <p:cNvPicPr>
            <a:picLocks noChangeAspect="1"/>
          </p:cNvPicPr>
          <p:nvPr userDrawn="1"/>
        </p:nvPicPr>
        <p:blipFill>
          <a:blip r:embed="rId13"/>
          <a:stretch>
            <a:fillRect/>
          </a:stretch>
        </p:blipFill>
        <p:spPr>
          <a:xfrm>
            <a:off x="233999" y="126464"/>
            <a:ext cx="8676001" cy="450000"/>
          </a:xfrm>
          <a:prstGeom prst="rect">
            <a:avLst/>
          </a:prstGeom>
        </p:spPr>
      </p:pic>
    </p:spTree>
    <p:extLst>
      <p:ext uri="{BB962C8B-B14F-4D97-AF65-F5344CB8AC3E}">
        <p14:creationId xmlns:p14="http://schemas.microsoft.com/office/powerpoint/2010/main" val="386569739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BCC739C-D159-45D3-8CA1-BB553A0E5F3A}" type="datetime1">
              <a:rPr lang="en-US" smtClean="0">
                <a:solidFill>
                  <a:prstClr val="black">
                    <a:tint val="75000"/>
                  </a:prstClr>
                </a:solidFill>
                <a:latin typeface="Calibri" panose="020F0502020204030204"/>
              </a:rPr>
              <a:t>8/25/2020</a:t>
            </a:fld>
            <a:endParaRPr lang="en-US" dirty="0">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5043184-3D4E-4579-B7E0-240555CBB3B4}" type="slidenum">
              <a:rPr lang="en-US" smtClean="0">
                <a:solidFill>
                  <a:prstClr val="black">
                    <a:tint val="75000"/>
                  </a:prstClr>
                </a:solidFill>
                <a:latin typeface="Calibri" panose="020F0502020204030204"/>
              </a:rPr>
              <a:pPr fontAlgn="auto">
                <a:spcBef>
                  <a:spcPts val="0"/>
                </a:spcBef>
                <a:spcAft>
                  <a:spcPts val="0"/>
                </a:spcAft>
              </a:pPr>
              <a:t>‹#›</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27333516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dem.in.gov/vwtrust"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mailto:SSeals@idem.IN.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DEA9100-247A-455D-9623-29B0CFCA8FB7}"/>
              </a:ext>
            </a:extLst>
          </p:cNvPr>
          <p:cNvPicPr>
            <a:picLocks noChangeAspect="1"/>
          </p:cNvPicPr>
          <p:nvPr/>
        </p:nvPicPr>
        <p:blipFill>
          <a:blip r:embed="rId2"/>
          <a:stretch>
            <a:fillRect/>
          </a:stretch>
        </p:blipFill>
        <p:spPr>
          <a:xfrm>
            <a:off x="1317516" y="0"/>
            <a:ext cx="6508968" cy="6858000"/>
          </a:xfrm>
          <a:prstGeom prst="rect">
            <a:avLst/>
          </a:prstGeom>
        </p:spPr>
      </p:pic>
    </p:spTree>
    <p:extLst>
      <p:ext uri="{BB962C8B-B14F-4D97-AF65-F5344CB8AC3E}">
        <p14:creationId xmlns:p14="http://schemas.microsoft.com/office/powerpoint/2010/main" val="271326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78485"/>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General Award Considerations</a:t>
            </a:r>
          </a:p>
        </p:txBody>
      </p:sp>
      <p:sp>
        <p:nvSpPr>
          <p:cNvPr id="4" name="TextBox 3"/>
          <p:cNvSpPr txBox="1"/>
          <p:nvPr/>
        </p:nvSpPr>
        <p:spPr>
          <a:xfrm>
            <a:off x="0" y="1233830"/>
            <a:ext cx="8915400" cy="5243170"/>
          </a:xfrm>
          <a:prstGeom prst="rect">
            <a:avLst/>
          </a:prstGeom>
          <a:noFill/>
        </p:spPr>
        <p:txBody>
          <a:bodyPr wrap="square" rtlCol="0">
            <a:noAutofit/>
          </a:bodyPr>
          <a:lstStyle/>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A cap of $800,000 per award was applied due to the lower than expected number of applications received and the desire to retain funds for high quality projects in later rounds</a:t>
            </a:r>
          </a:p>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Nonroad funding group received 1 application, but was found ineligible</a:t>
            </a:r>
          </a:p>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Electric school buses, nonelectric school buses, and onroad vehicles were underfunded for the limited applications received</a:t>
            </a:r>
          </a:p>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Overall, IDEM received eligible applications totaling $12.5 million for the $9.83 million allocated to Round 2</a:t>
            </a:r>
          </a:p>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Options presented in the following slides are not meant to imply other options do not exist</a:t>
            </a:r>
          </a:p>
          <a:p>
            <a:pPr marL="687388" lvl="1" indent="-339725" fontAlgn="auto">
              <a:lnSpc>
                <a:spcPts val="2650"/>
              </a:lnSpc>
              <a:spcBef>
                <a:spcPts val="0"/>
              </a:spcBef>
              <a:spcAft>
                <a:spcPts val="1100"/>
              </a:spcAft>
              <a:buFont typeface="Arial" panose="020B0604020202020204" pitchFamily="34" charset="0"/>
              <a:buChar char="•"/>
              <a:defRPr/>
            </a:pPr>
            <a:r>
              <a:rPr lang="en-US" sz="2400" dirty="0">
                <a:latin typeface="+mn-lt"/>
              </a:rPr>
              <a:t>The average total score for all eligible applications was used to determine where to draw the line for funding recommendations for Round 2 (average was 62)</a:t>
            </a:r>
          </a:p>
          <a:p>
            <a:pPr>
              <a:spcAft>
                <a:spcPts val="400"/>
              </a:spcAft>
            </a:pPr>
            <a:endParaRPr lang="en-US" sz="2400" dirty="0"/>
          </a:p>
        </p:txBody>
      </p:sp>
      <p:sp>
        <p:nvSpPr>
          <p:cNvPr id="2" name="Slide Number Placeholder 1">
            <a:extLst>
              <a:ext uri="{FF2B5EF4-FFF2-40B4-BE49-F238E27FC236}">
                <a16:creationId xmlns:a16="http://schemas.microsoft.com/office/drawing/2014/main" id="{A8A3B2F7-5311-468A-9FA1-644F21EE4657}"/>
              </a:ext>
            </a:extLst>
          </p:cNvPr>
          <p:cNvSpPr>
            <a:spLocks noGrp="1"/>
          </p:cNvSpPr>
          <p:nvPr>
            <p:ph type="sldNum" sz="quarter" idx="12"/>
          </p:nvPr>
        </p:nvSpPr>
        <p:spPr/>
        <p:txBody>
          <a:bodyPr/>
          <a:lstStyle/>
          <a:p>
            <a:pPr>
              <a:defRPr/>
            </a:pPr>
            <a:fld id="{5DBD3DCF-B7A0-454F-9F39-26E9DADE6CCB}" type="slidenum">
              <a:rPr lang="en-US" smtClean="0"/>
              <a:pPr>
                <a:defRPr/>
              </a:pPr>
              <a:t>10</a:t>
            </a:fld>
            <a:endParaRPr lang="en-US" dirty="0"/>
          </a:p>
        </p:txBody>
      </p:sp>
    </p:spTree>
    <p:extLst>
      <p:ext uri="{BB962C8B-B14F-4D97-AF65-F5344CB8AC3E}">
        <p14:creationId xmlns:p14="http://schemas.microsoft.com/office/powerpoint/2010/main" val="1209322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62000"/>
            <a:ext cx="9144000" cy="768389"/>
          </a:xfrm>
          <a:prstGeom prst="rect">
            <a:avLst/>
          </a:prstGeom>
        </p:spPr>
        <p:txBody>
          <a:bodyPr anchor="t">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610" fontAlgn="auto">
              <a:lnSpc>
                <a:spcPts val="4200"/>
              </a:lnSpc>
              <a:spcAft>
                <a:spcPts val="0"/>
              </a:spcAft>
              <a:defRPr/>
            </a:pPr>
            <a:r>
              <a:rPr lang="en-US" sz="3600" b="1" dirty="0"/>
              <a:t>Electric School Bus</a:t>
            </a:r>
            <a:endParaRPr lang="en-US" sz="3600" b="1" dirty="0">
              <a:cs typeface="Calibri"/>
            </a:endParaRPr>
          </a:p>
          <a:p>
            <a:pPr marL="54610" fontAlgn="auto">
              <a:lnSpc>
                <a:spcPts val="4200"/>
              </a:lnSpc>
              <a:spcAft>
                <a:spcPts val="0"/>
              </a:spcAft>
              <a:defRPr/>
            </a:pPr>
            <a:r>
              <a:rPr lang="en-US" sz="3600" b="1" dirty="0"/>
              <a:t>Considerations and Award Recommendation</a:t>
            </a:r>
            <a:endParaRPr lang="en-US" sz="3600" b="1" dirty="0">
              <a:cs typeface="Calibri"/>
            </a:endParaRPr>
          </a:p>
          <a:p>
            <a:pPr marL="54610" fontAlgn="auto">
              <a:lnSpc>
                <a:spcPts val="4200"/>
              </a:lnSpc>
              <a:spcAft>
                <a:spcPts val="0"/>
              </a:spcAft>
              <a:defRPr/>
            </a:pPr>
            <a:endParaRPr lang="en-US" sz="3600" b="1" dirty="0">
              <a:cs typeface="Calibri"/>
            </a:endParaRPr>
          </a:p>
        </p:txBody>
      </p:sp>
      <p:sp>
        <p:nvSpPr>
          <p:cNvPr id="13" name="Rectangle 12">
            <a:extLst>
              <a:ext uri="{FF2B5EF4-FFF2-40B4-BE49-F238E27FC236}">
                <a16:creationId xmlns:a16="http://schemas.microsoft.com/office/drawing/2014/main" id="{8E816B81-6225-4E48-8A75-E1B2C8F33890}"/>
              </a:ext>
            </a:extLst>
          </p:cNvPr>
          <p:cNvSpPr/>
          <p:nvPr/>
        </p:nvSpPr>
        <p:spPr>
          <a:xfrm>
            <a:off x="0" y="4495800"/>
            <a:ext cx="9144000" cy="1631216"/>
          </a:xfrm>
          <a:prstGeom prst="rect">
            <a:avLst/>
          </a:prstGeom>
        </p:spPr>
        <p:txBody>
          <a:bodyPr wrap="square" anchor="t">
            <a:spAutoFit/>
          </a:bodyPr>
          <a:lstStyle/>
          <a:p>
            <a:pPr marL="457200" indent="-283845" fontAlgn="auto">
              <a:spcBef>
                <a:spcPts val="1200"/>
              </a:spcBef>
              <a:spcAft>
                <a:spcPts val="0"/>
              </a:spcAft>
              <a:buFont typeface="Arial" panose="020B0604020202020204" pitchFamily="34" charset="0"/>
              <a:buChar char="•"/>
              <a:defRPr/>
            </a:pPr>
            <a:r>
              <a:rPr lang="en-US" dirty="0"/>
              <a:t>Recommending Monroe County and Crown Point Schools for award based on above average scores</a:t>
            </a:r>
          </a:p>
          <a:p>
            <a:pPr marL="457200" indent="-283845" fontAlgn="auto">
              <a:spcBef>
                <a:spcPts val="1200"/>
              </a:spcBef>
              <a:spcAft>
                <a:spcPts val="0"/>
              </a:spcAft>
              <a:buFont typeface="Arial" panose="020B0604020202020204" pitchFamily="34" charset="0"/>
              <a:buChar char="•"/>
              <a:defRPr/>
            </a:pPr>
            <a:r>
              <a:rPr lang="en-US" dirty="0">
                <a:latin typeface="Arial"/>
                <a:cs typeface="Arial"/>
              </a:rPr>
              <a:t>If Monroe County can accommodate an award of $535,253 for two (2) electric school buses, proceed as above; if not, award Monroe County $327,968 for one (1) bus and roll remaining $207,285 to Round 3</a:t>
            </a:r>
          </a:p>
        </p:txBody>
      </p:sp>
      <p:graphicFrame>
        <p:nvGraphicFramePr>
          <p:cNvPr id="2" name="Table 1">
            <a:extLst>
              <a:ext uri="{FF2B5EF4-FFF2-40B4-BE49-F238E27FC236}">
                <a16:creationId xmlns:a16="http://schemas.microsoft.com/office/drawing/2014/main" id="{8166BB8C-CD77-425D-989E-E22F614F44D7}"/>
              </a:ext>
            </a:extLst>
          </p:cNvPr>
          <p:cNvGraphicFramePr>
            <a:graphicFrameLocks noGrp="1"/>
          </p:cNvGraphicFramePr>
          <p:nvPr>
            <p:extLst>
              <p:ext uri="{D42A27DB-BD31-4B8C-83A1-F6EECF244321}">
                <p14:modId xmlns:p14="http://schemas.microsoft.com/office/powerpoint/2010/main" val="1896478578"/>
              </p:ext>
            </p:extLst>
          </p:nvPr>
        </p:nvGraphicFramePr>
        <p:xfrm>
          <a:off x="76200" y="2209800"/>
          <a:ext cx="9006397" cy="2114987"/>
        </p:xfrm>
        <a:graphic>
          <a:graphicData uri="http://schemas.openxmlformats.org/drawingml/2006/table">
            <a:tbl>
              <a:tblPr/>
              <a:tblGrid>
                <a:gridCol w="1752600">
                  <a:extLst>
                    <a:ext uri="{9D8B030D-6E8A-4147-A177-3AD203B41FA5}">
                      <a16:colId xmlns:a16="http://schemas.microsoft.com/office/drawing/2014/main" val="2218502835"/>
                    </a:ext>
                  </a:extLst>
                </a:gridCol>
                <a:gridCol w="1524000">
                  <a:extLst>
                    <a:ext uri="{9D8B030D-6E8A-4147-A177-3AD203B41FA5}">
                      <a16:colId xmlns:a16="http://schemas.microsoft.com/office/drawing/2014/main" val="1487724989"/>
                    </a:ext>
                  </a:extLst>
                </a:gridCol>
                <a:gridCol w="1524000">
                  <a:extLst>
                    <a:ext uri="{9D8B030D-6E8A-4147-A177-3AD203B41FA5}">
                      <a16:colId xmlns:a16="http://schemas.microsoft.com/office/drawing/2014/main" val="2318715667"/>
                    </a:ext>
                  </a:extLst>
                </a:gridCol>
                <a:gridCol w="1143000">
                  <a:extLst>
                    <a:ext uri="{9D8B030D-6E8A-4147-A177-3AD203B41FA5}">
                      <a16:colId xmlns:a16="http://schemas.microsoft.com/office/drawing/2014/main" val="3203489066"/>
                    </a:ext>
                  </a:extLst>
                </a:gridCol>
                <a:gridCol w="914400">
                  <a:extLst>
                    <a:ext uri="{9D8B030D-6E8A-4147-A177-3AD203B41FA5}">
                      <a16:colId xmlns:a16="http://schemas.microsoft.com/office/drawing/2014/main" val="1290987273"/>
                    </a:ext>
                  </a:extLst>
                </a:gridCol>
                <a:gridCol w="1295400">
                  <a:extLst>
                    <a:ext uri="{9D8B030D-6E8A-4147-A177-3AD203B41FA5}">
                      <a16:colId xmlns:a16="http://schemas.microsoft.com/office/drawing/2014/main" val="1585582712"/>
                    </a:ext>
                  </a:extLst>
                </a:gridCol>
                <a:gridCol w="852997">
                  <a:extLst>
                    <a:ext uri="{9D8B030D-6E8A-4147-A177-3AD203B41FA5}">
                      <a16:colId xmlns:a16="http://schemas.microsoft.com/office/drawing/2014/main" val="980732517"/>
                    </a:ext>
                  </a:extLst>
                </a:gridCol>
              </a:tblGrid>
              <a:tr h="304161">
                <a:tc gridSpan="3">
                  <a:txBody>
                    <a:bodyPr/>
                    <a:lstStyle/>
                    <a:p>
                      <a:pPr algn="l" fontAlgn="ctr"/>
                      <a:r>
                        <a:rPr lang="en-US" sz="1200" b="1" i="0" u="none" strike="noStrike" dirty="0">
                          <a:solidFill>
                            <a:srgbClr val="000000"/>
                          </a:solidFill>
                          <a:effectLst/>
                          <a:latin typeface="Arial" panose="020B0604020202020204" pitchFamily="34" charset="0"/>
                        </a:rPr>
                        <a:t>Electric School Bus Funding Available = $850,000</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931114397"/>
                  </a:ext>
                </a:extLst>
              </a:tr>
              <a:tr h="304161">
                <a:tc gridSpan="3">
                  <a:txBody>
                    <a:bodyPr/>
                    <a:lstStyle/>
                    <a:p>
                      <a:pPr algn="l" fontAlgn="ctr"/>
                      <a:r>
                        <a:rPr lang="en-US" sz="1200" b="1" i="0" u="none" strike="noStrike" dirty="0">
                          <a:solidFill>
                            <a:srgbClr val="000000"/>
                          </a:solidFill>
                          <a:effectLst/>
                          <a:latin typeface="Arial" panose="020B0604020202020204" pitchFamily="34" charset="0"/>
                        </a:rPr>
                        <a:t>Electric School Bus Only Projects = $1,602,869</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3288139138"/>
                  </a:ext>
                </a:extLst>
              </a:tr>
              <a:tr h="563021">
                <a:tc>
                  <a:txBody>
                    <a:bodyPr/>
                    <a:lstStyle/>
                    <a:p>
                      <a:pPr algn="ctr" fontAlgn="ctr"/>
                      <a:r>
                        <a:rPr lang="en-US" sz="1200" b="1" i="0" u="none" strike="noStrike" dirty="0">
                          <a:solidFill>
                            <a:srgbClr val="000000"/>
                          </a:solidFill>
                          <a:effectLst/>
                          <a:latin typeface="Arial" panose="020B0604020202020204" pitchFamily="34" charset="0"/>
                        </a:rPr>
                        <a:t>Applicant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County</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Fuel Type</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Number of</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Vehicles Recommended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VW Request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Recommended Award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Total</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Evaluation Scores</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972639"/>
                  </a:ext>
                </a:extLst>
              </a:tr>
              <a:tr h="174731">
                <a:tc>
                  <a:txBody>
                    <a:bodyPr/>
                    <a:lstStyle/>
                    <a:p>
                      <a:pPr algn="l" fontAlgn="b"/>
                      <a:r>
                        <a:rPr lang="en-US" sz="1200" b="0" i="0" u="none" strike="noStrike" dirty="0">
                          <a:solidFill>
                            <a:srgbClr val="000000"/>
                          </a:solidFill>
                          <a:effectLst/>
                          <a:latin typeface="Arial" panose="020B0604020202020204" pitchFamily="34" charset="0"/>
                        </a:rPr>
                        <a:t>Monroe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Monroe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$983,904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$535,253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69533759"/>
                  </a:ext>
                </a:extLst>
              </a:tr>
              <a:tr h="174731">
                <a:tc>
                  <a:txBody>
                    <a:bodyPr/>
                    <a:lstStyle/>
                    <a:p>
                      <a:pPr algn="l" fontAlgn="ctr"/>
                      <a:r>
                        <a:rPr lang="en-US" sz="1200" b="0" i="0" u="none" strike="noStrike" dirty="0">
                          <a:solidFill>
                            <a:srgbClr val="000000"/>
                          </a:solidFill>
                          <a:effectLst/>
                          <a:latin typeface="Arial" panose="020B0604020202020204" pitchFamily="34" charset="0"/>
                        </a:rPr>
                        <a:t>Crown Point Schools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Lake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$314,747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$314,747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34107899"/>
                  </a:ext>
                </a:extLst>
              </a:tr>
              <a:tr h="174731">
                <a:tc>
                  <a:txBody>
                    <a:bodyPr/>
                    <a:lstStyle/>
                    <a:p>
                      <a:pPr algn="l" fontAlgn="ctr"/>
                      <a:r>
                        <a:rPr lang="en-US" sz="1200" b="0" i="0" u="none" strike="noStrike" dirty="0">
                          <a:solidFill>
                            <a:srgbClr val="000000"/>
                          </a:solidFill>
                          <a:effectLst/>
                          <a:latin typeface="Arial" panose="020B0604020202020204" pitchFamily="34" charset="0"/>
                        </a:rPr>
                        <a:t>Delphi Schools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Carroll</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$304,217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50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126941"/>
                  </a:ext>
                </a:extLst>
              </a:tr>
              <a:tr h="174731">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4</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$1,602,869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$850,000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74725343"/>
                  </a:ext>
                </a:extLst>
              </a:tr>
            </a:tbl>
          </a:graphicData>
        </a:graphic>
      </p:graphicFrame>
      <p:sp>
        <p:nvSpPr>
          <p:cNvPr id="4" name="Slide Number Placeholder 3">
            <a:extLst>
              <a:ext uri="{FF2B5EF4-FFF2-40B4-BE49-F238E27FC236}">
                <a16:creationId xmlns:a16="http://schemas.microsoft.com/office/drawing/2014/main" id="{97A247B9-0F9D-4315-B375-6CE06CEE3210}"/>
              </a:ext>
            </a:extLst>
          </p:cNvPr>
          <p:cNvSpPr>
            <a:spLocks noGrp="1"/>
          </p:cNvSpPr>
          <p:nvPr>
            <p:ph type="sldNum" sz="quarter" idx="12"/>
          </p:nvPr>
        </p:nvSpPr>
        <p:spPr/>
        <p:txBody>
          <a:bodyPr/>
          <a:lstStyle/>
          <a:p>
            <a:pPr>
              <a:defRPr/>
            </a:pPr>
            <a:fld id="{5DBD3DCF-B7A0-454F-9F39-26E9DADE6CCB}" type="slidenum">
              <a:rPr lang="en-US" smtClean="0"/>
              <a:pPr>
                <a:defRPr/>
              </a:pPr>
              <a:t>11</a:t>
            </a:fld>
            <a:endParaRPr lang="en-US" dirty="0"/>
          </a:p>
        </p:txBody>
      </p:sp>
    </p:spTree>
    <p:extLst>
      <p:ext uri="{BB962C8B-B14F-4D97-AF65-F5344CB8AC3E}">
        <p14:creationId xmlns:p14="http://schemas.microsoft.com/office/powerpoint/2010/main" val="2244712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1811"/>
            <a:ext cx="9144000" cy="768389"/>
          </a:xfrm>
          <a:prstGeom prst="rect">
            <a:avLst/>
          </a:prstGeom>
        </p:spPr>
        <p:txBody>
          <a:bodyPr anchor="t">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610" fontAlgn="auto">
              <a:lnSpc>
                <a:spcPts val="4200"/>
              </a:lnSpc>
              <a:spcAft>
                <a:spcPts val="0"/>
              </a:spcAft>
              <a:defRPr/>
            </a:pPr>
            <a:r>
              <a:rPr lang="en-US" sz="3600" b="1" dirty="0"/>
              <a:t>Nonelectric School Bus</a:t>
            </a:r>
            <a:endParaRPr lang="en-US" sz="3600" b="1" dirty="0">
              <a:cs typeface="Calibri"/>
            </a:endParaRPr>
          </a:p>
          <a:p>
            <a:pPr marL="54610" fontAlgn="auto">
              <a:lnSpc>
                <a:spcPts val="4200"/>
              </a:lnSpc>
              <a:spcAft>
                <a:spcPts val="0"/>
              </a:spcAft>
              <a:defRPr/>
            </a:pPr>
            <a:r>
              <a:rPr lang="en-US" sz="3600" b="1" dirty="0"/>
              <a:t>Considerations and Award Recommendation</a:t>
            </a:r>
            <a:endParaRPr lang="en-US" sz="3600" b="1" dirty="0">
              <a:cs typeface="Calibri"/>
            </a:endParaRPr>
          </a:p>
        </p:txBody>
      </p:sp>
      <p:graphicFrame>
        <p:nvGraphicFramePr>
          <p:cNvPr id="4" name="Table 3">
            <a:extLst>
              <a:ext uri="{FF2B5EF4-FFF2-40B4-BE49-F238E27FC236}">
                <a16:creationId xmlns:a16="http://schemas.microsoft.com/office/drawing/2014/main" id="{C754B00C-4EF4-426E-BF9F-D1322A6B34A7}"/>
              </a:ext>
            </a:extLst>
          </p:cNvPr>
          <p:cNvGraphicFramePr>
            <a:graphicFrameLocks noGrp="1"/>
          </p:cNvGraphicFramePr>
          <p:nvPr>
            <p:extLst>
              <p:ext uri="{D42A27DB-BD31-4B8C-83A1-F6EECF244321}">
                <p14:modId xmlns:p14="http://schemas.microsoft.com/office/powerpoint/2010/main" val="3887118243"/>
              </p:ext>
            </p:extLst>
          </p:nvPr>
        </p:nvGraphicFramePr>
        <p:xfrm>
          <a:off x="76200" y="2133600"/>
          <a:ext cx="8991601" cy="4624978"/>
        </p:xfrm>
        <a:graphic>
          <a:graphicData uri="http://schemas.openxmlformats.org/drawingml/2006/table">
            <a:tbl>
              <a:tblPr/>
              <a:tblGrid>
                <a:gridCol w="1752600">
                  <a:extLst>
                    <a:ext uri="{9D8B030D-6E8A-4147-A177-3AD203B41FA5}">
                      <a16:colId xmlns:a16="http://schemas.microsoft.com/office/drawing/2014/main" val="3246844037"/>
                    </a:ext>
                  </a:extLst>
                </a:gridCol>
                <a:gridCol w="1524000">
                  <a:extLst>
                    <a:ext uri="{9D8B030D-6E8A-4147-A177-3AD203B41FA5}">
                      <a16:colId xmlns:a16="http://schemas.microsoft.com/office/drawing/2014/main" val="4045771696"/>
                    </a:ext>
                  </a:extLst>
                </a:gridCol>
                <a:gridCol w="1524000">
                  <a:extLst>
                    <a:ext uri="{9D8B030D-6E8A-4147-A177-3AD203B41FA5}">
                      <a16:colId xmlns:a16="http://schemas.microsoft.com/office/drawing/2014/main" val="1709408497"/>
                    </a:ext>
                  </a:extLst>
                </a:gridCol>
                <a:gridCol w="1135032">
                  <a:extLst>
                    <a:ext uri="{9D8B030D-6E8A-4147-A177-3AD203B41FA5}">
                      <a16:colId xmlns:a16="http://schemas.microsoft.com/office/drawing/2014/main" val="790262761"/>
                    </a:ext>
                  </a:extLst>
                </a:gridCol>
                <a:gridCol w="963805">
                  <a:extLst>
                    <a:ext uri="{9D8B030D-6E8A-4147-A177-3AD203B41FA5}">
                      <a16:colId xmlns:a16="http://schemas.microsoft.com/office/drawing/2014/main" val="11840744"/>
                    </a:ext>
                  </a:extLst>
                </a:gridCol>
                <a:gridCol w="1292910">
                  <a:extLst>
                    <a:ext uri="{9D8B030D-6E8A-4147-A177-3AD203B41FA5}">
                      <a16:colId xmlns:a16="http://schemas.microsoft.com/office/drawing/2014/main" val="2007445190"/>
                    </a:ext>
                  </a:extLst>
                </a:gridCol>
                <a:gridCol w="799254">
                  <a:extLst>
                    <a:ext uri="{9D8B030D-6E8A-4147-A177-3AD203B41FA5}">
                      <a16:colId xmlns:a16="http://schemas.microsoft.com/office/drawing/2014/main" val="75898736"/>
                    </a:ext>
                  </a:extLst>
                </a:gridCol>
              </a:tblGrid>
              <a:tr h="304161">
                <a:tc gridSpan="3">
                  <a:txBody>
                    <a:bodyPr/>
                    <a:lstStyle/>
                    <a:p>
                      <a:pPr algn="l" fontAlgn="ctr"/>
                      <a:r>
                        <a:rPr lang="en-US" sz="1200" b="1" i="0" u="none" strike="noStrike" dirty="0">
                          <a:solidFill>
                            <a:srgbClr val="000000"/>
                          </a:solidFill>
                          <a:effectLst/>
                          <a:latin typeface="Arial" panose="020B0604020202020204" pitchFamily="34" charset="0"/>
                        </a:rPr>
                        <a:t>Nonelectric School Bus Funding Available = $1,990,000</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1584909338"/>
                  </a:ext>
                </a:extLst>
              </a:tr>
              <a:tr h="304161">
                <a:tc gridSpan="3">
                  <a:txBody>
                    <a:bodyPr/>
                    <a:lstStyle/>
                    <a:p>
                      <a:pPr algn="l" fontAlgn="ctr"/>
                      <a:r>
                        <a:rPr lang="en-US" sz="1200" b="1" i="0" u="none" strike="noStrike" dirty="0">
                          <a:solidFill>
                            <a:srgbClr val="000000"/>
                          </a:solidFill>
                          <a:effectLst/>
                          <a:latin typeface="Arial" panose="020B0604020202020204" pitchFamily="34" charset="0"/>
                        </a:rPr>
                        <a:t>Nonelectric School Bus Only Projects = $4,062,654</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1658416433"/>
                  </a:ext>
                </a:extLst>
              </a:tr>
              <a:tr h="563021">
                <a:tc>
                  <a:txBody>
                    <a:bodyPr/>
                    <a:lstStyle/>
                    <a:p>
                      <a:pPr algn="ctr" fontAlgn="ctr"/>
                      <a:r>
                        <a:rPr lang="en-US" sz="1200" b="1" i="0" u="none" strike="noStrike" dirty="0">
                          <a:solidFill>
                            <a:srgbClr val="000000"/>
                          </a:solidFill>
                          <a:effectLst/>
                          <a:latin typeface="Arial" panose="020B0604020202020204" pitchFamily="34" charset="0"/>
                        </a:rPr>
                        <a:t>Applicant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County</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Fuel Type</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Number of</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Vehicles Recommended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VW Request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Recommended Award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Total</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Evaluation Scores</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033984"/>
                  </a:ext>
                </a:extLst>
              </a:tr>
              <a:tr h="174731">
                <a:tc>
                  <a:txBody>
                    <a:bodyPr/>
                    <a:lstStyle/>
                    <a:p>
                      <a:pPr algn="l" fontAlgn="b"/>
                      <a:r>
                        <a:rPr lang="en-US" sz="1200" b="0" i="0" u="none" strike="noStrike" dirty="0">
                          <a:solidFill>
                            <a:srgbClr val="000000"/>
                          </a:solidFill>
                          <a:effectLst/>
                          <a:latin typeface="Arial" panose="020B0604020202020204" pitchFamily="34" charset="0"/>
                        </a:rPr>
                        <a:t>Lawrence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Marion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$697,098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$303,086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83</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557066915"/>
                  </a:ext>
                </a:extLst>
              </a:tr>
              <a:tr h="174731">
                <a:tc>
                  <a:txBody>
                    <a:bodyPr/>
                    <a:lstStyle/>
                    <a:p>
                      <a:pPr algn="l" fontAlgn="b"/>
                      <a:r>
                        <a:rPr lang="en-US" sz="1200" b="0" i="0" u="none" strike="noStrike" dirty="0">
                          <a:solidFill>
                            <a:srgbClr val="000000"/>
                          </a:solidFill>
                          <a:effectLst/>
                          <a:latin typeface="Arial" panose="020B0604020202020204" pitchFamily="34" charset="0"/>
                        </a:rPr>
                        <a:t>Hammond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Lake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$488,816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$325,877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81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945418257"/>
                  </a:ext>
                </a:extLst>
              </a:tr>
              <a:tr h="174731">
                <a:tc>
                  <a:txBody>
                    <a:bodyPr/>
                    <a:lstStyle/>
                    <a:p>
                      <a:pPr algn="l" fontAlgn="ctr"/>
                      <a:r>
                        <a:rPr lang="en-US" sz="1200" b="0" i="0" u="none" strike="noStrike" dirty="0">
                          <a:solidFill>
                            <a:srgbClr val="000000"/>
                          </a:solidFill>
                          <a:effectLst/>
                          <a:latin typeface="Arial" panose="020B0604020202020204" pitchFamily="34" charset="0"/>
                        </a:rPr>
                        <a:t>Clark County Schools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Clark</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8</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$224,690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$224,690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0451879"/>
                  </a:ext>
                </a:extLst>
              </a:tr>
              <a:tr h="174731">
                <a:tc>
                  <a:txBody>
                    <a:bodyPr/>
                    <a:lstStyle/>
                    <a:p>
                      <a:pPr algn="l" fontAlgn="b"/>
                      <a:r>
                        <a:rPr lang="en-US" sz="1200" b="0" i="0" u="none" strike="noStrike" dirty="0">
                          <a:solidFill>
                            <a:srgbClr val="000000"/>
                          </a:solidFill>
                          <a:effectLst/>
                          <a:latin typeface="Arial" panose="020B0604020202020204" pitchFamily="34" charset="0"/>
                        </a:rPr>
                        <a:t>Wayne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Marion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$431,436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$308,169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22355213"/>
                  </a:ext>
                </a:extLst>
              </a:tr>
              <a:tr h="174731">
                <a:tc>
                  <a:txBody>
                    <a:bodyPr/>
                    <a:lstStyle/>
                    <a:p>
                      <a:pPr algn="l" fontAlgn="b"/>
                      <a:r>
                        <a:rPr lang="en-US" sz="1200" b="0" i="0" u="none" strike="noStrike" dirty="0">
                          <a:solidFill>
                            <a:srgbClr val="000000"/>
                          </a:solidFill>
                          <a:effectLst/>
                          <a:latin typeface="Arial" panose="020B0604020202020204" pitchFamily="34" charset="0"/>
                        </a:rPr>
                        <a:t>Michigan City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LaPorte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8</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$224,653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$224,653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412987698"/>
                  </a:ext>
                </a:extLst>
              </a:tr>
              <a:tr h="174731">
                <a:tc>
                  <a:txBody>
                    <a:bodyPr/>
                    <a:lstStyle/>
                    <a:p>
                      <a:pPr algn="l" fontAlgn="b"/>
                      <a:r>
                        <a:rPr lang="en-US" sz="1200" b="0" i="0" u="none" strike="noStrike" dirty="0">
                          <a:solidFill>
                            <a:srgbClr val="000000"/>
                          </a:solidFill>
                          <a:effectLst/>
                          <a:latin typeface="Arial" panose="020B0604020202020204" pitchFamily="34" charset="0"/>
                        </a:rPr>
                        <a:t>Wa-Nee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St. Joseph</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$175,632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$175,632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08454985"/>
                  </a:ext>
                </a:extLst>
              </a:tr>
              <a:tr h="174731">
                <a:tc>
                  <a:txBody>
                    <a:bodyPr/>
                    <a:lstStyle/>
                    <a:p>
                      <a:pPr algn="l" fontAlgn="b"/>
                      <a:r>
                        <a:rPr lang="en-US" sz="1200" b="0" i="0" u="none" strike="noStrike" dirty="0">
                          <a:solidFill>
                            <a:srgbClr val="000000"/>
                          </a:solidFill>
                          <a:effectLst/>
                          <a:latin typeface="Arial" panose="020B0604020202020204" pitchFamily="34" charset="0"/>
                        </a:rPr>
                        <a:t>Warren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Marion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$276,858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$276,858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69</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200757530"/>
                  </a:ext>
                </a:extLst>
              </a:tr>
              <a:tr h="174731">
                <a:tc>
                  <a:txBody>
                    <a:bodyPr/>
                    <a:lstStyle/>
                    <a:p>
                      <a:pPr algn="l" fontAlgn="b"/>
                      <a:r>
                        <a:rPr lang="en-US" sz="1200" b="0" i="0" u="none" strike="noStrike" dirty="0">
                          <a:solidFill>
                            <a:srgbClr val="000000"/>
                          </a:solidFill>
                          <a:effectLst/>
                          <a:latin typeface="Arial" panose="020B0604020202020204" pitchFamily="34" charset="0"/>
                        </a:rPr>
                        <a:t>Lake Central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Lake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$298,004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$298,004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65</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4064070"/>
                  </a:ext>
                </a:extLst>
              </a:tr>
              <a:tr h="174731">
                <a:tc>
                  <a:txBody>
                    <a:bodyPr/>
                    <a:lstStyle/>
                    <a:p>
                      <a:pPr algn="l" fontAlgn="b"/>
                      <a:r>
                        <a:rPr lang="en-US" sz="1200" b="0" i="0" u="none" strike="noStrike" dirty="0">
                          <a:solidFill>
                            <a:srgbClr val="000000"/>
                          </a:solidFill>
                          <a:effectLst/>
                          <a:latin typeface="Arial" panose="020B0604020202020204" pitchFamily="34" charset="0"/>
                        </a:rPr>
                        <a:t>New Albany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Floyd</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4</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$130,705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$130,705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63</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78522096"/>
                  </a:ext>
                </a:extLst>
              </a:tr>
              <a:tr h="174731">
                <a:tc>
                  <a:txBody>
                    <a:bodyPr/>
                    <a:lstStyle/>
                    <a:p>
                      <a:pPr algn="l" fontAlgn="b"/>
                      <a:r>
                        <a:rPr lang="en-US" sz="1200" b="0" i="0" u="none" strike="noStrike" dirty="0">
                          <a:solidFill>
                            <a:srgbClr val="000000"/>
                          </a:solidFill>
                          <a:effectLst/>
                          <a:latin typeface="Arial" panose="020B0604020202020204" pitchFamily="34" charset="0"/>
                        </a:rPr>
                        <a:t>Penn Harris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St. Joseph</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Diesel</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$382,243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$294,033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63</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569834165"/>
                  </a:ext>
                </a:extLst>
              </a:tr>
              <a:tr h="174731">
                <a:tc>
                  <a:txBody>
                    <a:bodyPr/>
                    <a:lstStyle/>
                    <a:p>
                      <a:pPr algn="l" fontAlgn="b"/>
                      <a:r>
                        <a:rPr lang="en-US" sz="1200" b="0" i="0" u="none" strike="noStrike" dirty="0">
                          <a:solidFill>
                            <a:srgbClr val="000000"/>
                          </a:solidFill>
                          <a:effectLst/>
                          <a:latin typeface="Arial" panose="020B0604020202020204" pitchFamily="34" charset="0"/>
                        </a:rPr>
                        <a:t>Lakeland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LaGrange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3</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$98,255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58</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461508"/>
                  </a:ext>
                </a:extLst>
              </a:tr>
              <a:tr h="174731">
                <a:tc>
                  <a:txBody>
                    <a:bodyPr/>
                    <a:lstStyle/>
                    <a:p>
                      <a:pPr algn="l" fontAlgn="ctr"/>
                      <a:r>
                        <a:rPr lang="en-US" sz="1200" b="0" i="0" u="none" strike="noStrike" dirty="0">
                          <a:solidFill>
                            <a:srgbClr val="000000"/>
                          </a:solidFill>
                          <a:effectLst/>
                          <a:latin typeface="Arial" panose="020B0604020202020204" pitchFamily="34" charset="0"/>
                        </a:rPr>
                        <a:t>Danville Schools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Hendricks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8</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$229,618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49</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769644"/>
                  </a:ext>
                </a:extLst>
              </a:tr>
              <a:tr h="174731">
                <a:tc>
                  <a:txBody>
                    <a:bodyPr/>
                    <a:lstStyle/>
                    <a:p>
                      <a:pPr algn="l" fontAlgn="b"/>
                      <a:r>
                        <a:rPr lang="en-US" sz="1200" b="0" i="0" u="none" strike="noStrike" dirty="0">
                          <a:solidFill>
                            <a:srgbClr val="000000"/>
                          </a:solidFill>
                          <a:effectLst/>
                          <a:latin typeface="Arial" panose="020B0604020202020204" pitchFamily="34" charset="0"/>
                        </a:rPr>
                        <a:t>Zionsville Schools</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Boone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Propane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14</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$380,072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48</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847470"/>
                  </a:ext>
                </a:extLst>
              </a:tr>
              <a:tr h="174731">
                <a:tc>
                  <a:txBody>
                    <a:bodyPr/>
                    <a:lstStyle/>
                    <a:p>
                      <a:pPr algn="l" fontAlgn="ctr"/>
                      <a:r>
                        <a:rPr lang="en-US" sz="1200" b="0" i="0" u="none" strike="noStrike" dirty="0">
                          <a:solidFill>
                            <a:srgbClr val="000000"/>
                          </a:solidFill>
                          <a:effectLst/>
                          <a:latin typeface="Arial" panose="020B0604020202020204" pitchFamily="34" charset="0"/>
                        </a:rPr>
                        <a:t>Clarksville Schools</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Clark</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Diesel</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$24,574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41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671851"/>
                  </a:ext>
                </a:extLst>
              </a:tr>
              <a:tr h="174731">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112</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$4,062,654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$2,561,707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92728777"/>
                  </a:ext>
                </a:extLst>
              </a:tr>
            </a:tbl>
          </a:graphicData>
        </a:graphic>
      </p:graphicFrame>
    </p:spTree>
    <p:extLst>
      <p:ext uri="{BB962C8B-B14F-4D97-AF65-F5344CB8AC3E}">
        <p14:creationId xmlns:p14="http://schemas.microsoft.com/office/powerpoint/2010/main" val="133971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2296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Nonelectric School Bus</a:t>
            </a:r>
          </a:p>
          <a:p>
            <a:pPr marL="54864" fontAlgn="auto">
              <a:spcAft>
                <a:spcPts val="0"/>
              </a:spcAft>
              <a:defRPr/>
            </a:pPr>
            <a:r>
              <a:rPr lang="en-US" sz="3600" b="1" dirty="0"/>
              <a:t>Considerations and Award Recommendation (cont.)</a:t>
            </a:r>
          </a:p>
        </p:txBody>
      </p:sp>
      <p:sp>
        <p:nvSpPr>
          <p:cNvPr id="4" name="TextBox 3"/>
          <p:cNvSpPr txBox="1"/>
          <p:nvPr/>
        </p:nvSpPr>
        <p:spPr>
          <a:xfrm>
            <a:off x="2218" y="2804160"/>
            <a:ext cx="9141782" cy="2438400"/>
          </a:xfrm>
          <a:prstGeom prst="rect">
            <a:avLst/>
          </a:prstGeom>
          <a:noFill/>
        </p:spPr>
        <p:txBody>
          <a:bodyPr wrap="square" rtlCol="0">
            <a:noAutofit/>
          </a:bodyPr>
          <a:lstStyle/>
          <a:p>
            <a:pPr lvl="1">
              <a:spcAft>
                <a:spcPts val="1200"/>
              </a:spcAft>
            </a:pPr>
            <a:r>
              <a:rPr lang="en-US" sz="2400" dirty="0"/>
              <a:t>Considerations and Recommendations from Previous Slide:</a:t>
            </a:r>
            <a:endParaRPr lang="en-US" sz="2400" dirty="0">
              <a:latin typeface="+mn-lt"/>
            </a:endParaRPr>
          </a:p>
          <a:p>
            <a:pPr marL="800100" lvl="1" indent="-342900">
              <a:spcAft>
                <a:spcPts val="1200"/>
              </a:spcAft>
              <a:buFont typeface="Arial" panose="020B0604020202020204" pitchFamily="34" charset="0"/>
              <a:buChar char="•"/>
            </a:pPr>
            <a:r>
              <a:rPr lang="en-US" sz="2400" dirty="0">
                <a:latin typeface="+mn-lt"/>
              </a:rPr>
              <a:t>To more equitably spread opportunity for funding, limit the number of buses (not dollars) to 10 per applicant</a:t>
            </a:r>
          </a:p>
          <a:p>
            <a:pPr marL="800100" lvl="1" indent="-342900">
              <a:spcAft>
                <a:spcPts val="1200"/>
              </a:spcAft>
              <a:buFont typeface="Arial" panose="020B0604020202020204" pitchFamily="34" charset="0"/>
              <a:buChar char="•"/>
            </a:pPr>
            <a:r>
              <a:rPr lang="en-US" sz="2400" dirty="0">
                <a:latin typeface="+mn-lt"/>
              </a:rPr>
              <a:t>Recommending 10 of the 14 applicants for award as they scored above average</a:t>
            </a:r>
          </a:p>
          <a:p>
            <a:pPr marL="800100" lvl="1" indent="-342900">
              <a:spcAft>
                <a:spcPts val="1200"/>
              </a:spcAft>
              <a:buFont typeface="Arial" panose="020B0604020202020204" pitchFamily="34" charset="0"/>
              <a:buChar char="•"/>
            </a:pPr>
            <a:r>
              <a:rPr lang="en-US" sz="2400" dirty="0">
                <a:latin typeface="+mn-lt"/>
              </a:rPr>
              <a:t>Awarding above average nonelectric school bus projects requires an additional $571,707 of funding which can be from Round 2 nonroad allotment</a:t>
            </a:r>
          </a:p>
          <a:p>
            <a:pPr lvl="1">
              <a:spcAft>
                <a:spcPts val="400"/>
              </a:spcAft>
            </a:pPr>
            <a:endParaRPr lang="en-US" sz="2400" dirty="0"/>
          </a:p>
        </p:txBody>
      </p:sp>
      <p:sp>
        <p:nvSpPr>
          <p:cNvPr id="2" name="Slide Number Placeholder 1">
            <a:extLst>
              <a:ext uri="{FF2B5EF4-FFF2-40B4-BE49-F238E27FC236}">
                <a16:creationId xmlns:a16="http://schemas.microsoft.com/office/drawing/2014/main" id="{06AD8D60-93AE-4B90-9C54-2B8B4D228CC8}"/>
              </a:ext>
            </a:extLst>
          </p:cNvPr>
          <p:cNvSpPr>
            <a:spLocks noGrp="1"/>
          </p:cNvSpPr>
          <p:nvPr>
            <p:ph type="sldNum" sz="quarter" idx="12"/>
          </p:nvPr>
        </p:nvSpPr>
        <p:spPr/>
        <p:txBody>
          <a:bodyPr/>
          <a:lstStyle/>
          <a:p>
            <a:pPr>
              <a:defRPr/>
            </a:pPr>
            <a:fld id="{5DBD3DCF-B7A0-454F-9F39-26E9DADE6CCB}" type="slidenum">
              <a:rPr lang="en-US" smtClean="0"/>
              <a:pPr>
                <a:defRPr/>
              </a:pPr>
              <a:t>13</a:t>
            </a:fld>
            <a:endParaRPr lang="en-US" dirty="0"/>
          </a:p>
        </p:txBody>
      </p:sp>
    </p:spTree>
    <p:extLst>
      <p:ext uri="{BB962C8B-B14F-4D97-AF65-F5344CB8AC3E}">
        <p14:creationId xmlns:p14="http://schemas.microsoft.com/office/powerpoint/2010/main" val="35130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chor="t">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610" fontAlgn="auto">
              <a:lnSpc>
                <a:spcPts val="4200"/>
              </a:lnSpc>
              <a:spcAft>
                <a:spcPts val="0"/>
              </a:spcAft>
              <a:defRPr/>
            </a:pPr>
            <a:r>
              <a:rPr lang="en-US" sz="3600" b="1" dirty="0"/>
              <a:t>Onroad Vehicles</a:t>
            </a:r>
            <a:endParaRPr lang="en-US" sz="3600" b="1" dirty="0">
              <a:cs typeface="Calibri"/>
            </a:endParaRPr>
          </a:p>
          <a:p>
            <a:pPr marL="54610" fontAlgn="auto">
              <a:lnSpc>
                <a:spcPts val="4200"/>
              </a:lnSpc>
              <a:spcAft>
                <a:spcPts val="0"/>
              </a:spcAft>
              <a:defRPr/>
            </a:pPr>
            <a:r>
              <a:rPr lang="en-US" sz="3600" b="1" dirty="0"/>
              <a:t>Considerations and Award Recommendation</a:t>
            </a:r>
            <a:endParaRPr lang="en-US" sz="3600" b="1" dirty="0">
              <a:cs typeface="Calibri"/>
            </a:endParaRPr>
          </a:p>
        </p:txBody>
      </p:sp>
      <p:graphicFrame>
        <p:nvGraphicFramePr>
          <p:cNvPr id="2" name="Table 1">
            <a:extLst>
              <a:ext uri="{FF2B5EF4-FFF2-40B4-BE49-F238E27FC236}">
                <a16:creationId xmlns:a16="http://schemas.microsoft.com/office/drawing/2014/main" id="{07E5DCAA-A859-44A4-9214-7DA846AC4682}"/>
              </a:ext>
            </a:extLst>
          </p:cNvPr>
          <p:cNvGraphicFramePr>
            <a:graphicFrameLocks noGrp="1"/>
          </p:cNvGraphicFramePr>
          <p:nvPr>
            <p:extLst>
              <p:ext uri="{D42A27DB-BD31-4B8C-83A1-F6EECF244321}">
                <p14:modId xmlns:p14="http://schemas.microsoft.com/office/powerpoint/2010/main" val="2447329929"/>
              </p:ext>
            </p:extLst>
          </p:nvPr>
        </p:nvGraphicFramePr>
        <p:xfrm>
          <a:off x="144261" y="2057400"/>
          <a:ext cx="8919966" cy="1963027"/>
        </p:xfrm>
        <a:graphic>
          <a:graphicData uri="http://schemas.openxmlformats.org/drawingml/2006/table">
            <a:tbl>
              <a:tblPr/>
              <a:tblGrid>
                <a:gridCol w="2217939">
                  <a:extLst>
                    <a:ext uri="{9D8B030D-6E8A-4147-A177-3AD203B41FA5}">
                      <a16:colId xmlns:a16="http://schemas.microsoft.com/office/drawing/2014/main" val="1470566925"/>
                    </a:ext>
                  </a:extLst>
                </a:gridCol>
                <a:gridCol w="990600">
                  <a:extLst>
                    <a:ext uri="{9D8B030D-6E8A-4147-A177-3AD203B41FA5}">
                      <a16:colId xmlns:a16="http://schemas.microsoft.com/office/drawing/2014/main" val="3864811784"/>
                    </a:ext>
                  </a:extLst>
                </a:gridCol>
                <a:gridCol w="1524000">
                  <a:extLst>
                    <a:ext uri="{9D8B030D-6E8A-4147-A177-3AD203B41FA5}">
                      <a16:colId xmlns:a16="http://schemas.microsoft.com/office/drawing/2014/main" val="1146641643"/>
                    </a:ext>
                  </a:extLst>
                </a:gridCol>
                <a:gridCol w="1155804">
                  <a:extLst>
                    <a:ext uri="{9D8B030D-6E8A-4147-A177-3AD203B41FA5}">
                      <a16:colId xmlns:a16="http://schemas.microsoft.com/office/drawing/2014/main" val="2799870619"/>
                    </a:ext>
                  </a:extLst>
                </a:gridCol>
                <a:gridCol w="977796">
                  <a:extLst>
                    <a:ext uri="{9D8B030D-6E8A-4147-A177-3AD203B41FA5}">
                      <a16:colId xmlns:a16="http://schemas.microsoft.com/office/drawing/2014/main" val="2229461858"/>
                    </a:ext>
                  </a:extLst>
                </a:gridCol>
                <a:gridCol w="1295400">
                  <a:extLst>
                    <a:ext uri="{9D8B030D-6E8A-4147-A177-3AD203B41FA5}">
                      <a16:colId xmlns:a16="http://schemas.microsoft.com/office/drawing/2014/main" val="3357262064"/>
                    </a:ext>
                  </a:extLst>
                </a:gridCol>
                <a:gridCol w="758427">
                  <a:extLst>
                    <a:ext uri="{9D8B030D-6E8A-4147-A177-3AD203B41FA5}">
                      <a16:colId xmlns:a16="http://schemas.microsoft.com/office/drawing/2014/main" val="735088636"/>
                    </a:ext>
                  </a:extLst>
                </a:gridCol>
              </a:tblGrid>
              <a:tr h="85759">
                <a:tc gridSpan="3">
                  <a:txBody>
                    <a:bodyPr/>
                    <a:lstStyle/>
                    <a:p>
                      <a:pPr algn="l" fontAlgn="ctr"/>
                      <a:r>
                        <a:rPr lang="en-US" sz="1200" b="1" i="0" u="none" strike="noStrike" dirty="0">
                          <a:solidFill>
                            <a:srgbClr val="000000"/>
                          </a:solidFill>
                          <a:effectLst/>
                          <a:latin typeface="Arial" panose="020B0604020202020204" pitchFamily="34" charset="0"/>
                        </a:rPr>
                        <a:t>Onroad Total Funding Available = $4,260,000</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2509941528"/>
                  </a:ext>
                </a:extLst>
              </a:tr>
              <a:tr h="86178">
                <a:tc gridSpan="3">
                  <a:txBody>
                    <a:bodyPr/>
                    <a:lstStyle/>
                    <a:p>
                      <a:pPr algn="l" fontAlgn="ctr"/>
                      <a:r>
                        <a:rPr lang="en-US" sz="1200" b="1" i="0" u="none" strike="noStrike" dirty="0">
                          <a:solidFill>
                            <a:srgbClr val="000000"/>
                          </a:solidFill>
                          <a:effectLst/>
                          <a:latin typeface="Arial" panose="020B0604020202020204" pitchFamily="34" charset="0"/>
                        </a:rPr>
                        <a:t>Transit Bus Only Project Applications = $1,308,842</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3097489658"/>
                  </a:ext>
                </a:extLst>
              </a:tr>
              <a:tr h="563021">
                <a:tc>
                  <a:txBody>
                    <a:bodyPr/>
                    <a:lstStyle/>
                    <a:p>
                      <a:pPr algn="ctr" fontAlgn="ctr"/>
                      <a:r>
                        <a:rPr lang="en-US" sz="1200" b="1" i="0" u="none" strike="noStrike" dirty="0">
                          <a:solidFill>
                            <a:srgbClr val="000000"/>
                          </a:solidFill>
                          <a:effectLst/>
                          <a:latin typeface="Arial" panose="020B0604020202020204" pitchFamily="34" charset="0"/>
                        </a:rPr>
                        <a:t>Applicant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County</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Fuel Type</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Number of</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Vehicles Recommended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VW Request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Recommended Award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Total</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Evaluation Scores</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515583"/>
                  </a:ext>
                </a:extLst>
              </a:tr>
              <a:tr h="174731">
                <a:tc>
                  <a:txBody>
                    <a:bodyPr/>
                    <a:lstStyle/>
                    <a:p>
                      <a:pPr algn="l" fontAlgn="b"/>
                      <a:r>
                        <a:rPr lang="en-US" sz="1200" b="0" i="0" u="none" strike="noStrike" dirty="0">
                          <a:solidFill>
                            <a:srgbClr val="000000"/>
                          </a:solidFill>
                          <a:effectLst/>
                          <a:latin typeface="Arial" panose="020B0604020202020204" pitchFamily="34" charset="0"/>
                        </a:rPr>
                        <a:t>Transpo (South Bend)</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St. Joseph</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CNG</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$1,565,083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$800,000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79</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18929086"/>
                  </a:ext>
                </a:extLst>
              </a:tr>
              <a:tr h="174731">
                <a:tc>
                  <a:txBody>
                    <a:bodyPr/>
                    <a:lstStyle/>
                    <a:p>
                      <a:pPr algn="l" fontAlgn="b"/>
                      <a:r>
                        <a:rPr lang="en-US" sz="1200" b="0" i="0" u="none" strike="noStrike" dirty="0">
                          <a:solidFill>
                            <a:srgbClr val="000000"/>
                          </a:solidFill>
                          <a:effectLst/>
                          <a:latin typeface="Arial" panose="020B0604020202020204" pitchFamily="34" charset="0"/>
                        </a:rPr>
                        <a:t>Indianapolis International Airport</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Marion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$636,788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$636,788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69</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618689961"/>
                  </a:ext>
                </a:extLst>
              </a:tr>
              <a:tr h="174731">
                <a:tc>
                  <a:txBody>
                    <a:bodyPr/>
                    <a:lstStyle/>
                    <a:p>
                      <a:pPr algn="l" fontAlgn="ctr"/>
                      <a:r>
                        <a:rPr lang="en-US" sz="1200" b="0" i="0" u="none" strike="noStrike" dirty="0">
                          <a:solidFill>
                            <a:srgbClr val="000000"/>
                          </a:solidFill>
                          <a:effectLst/>
                          <a:latin typeface="Arial" panose="020B0604020202020204" pitchFamily="34" charset="0"/>
                        </a:rPr>
                        <a:t>Ball State University</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Delaware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$672,054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52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55307"/>
                  </a:ext>
                </a:extLst>
              </a:tr>
              <a:tr h="174731">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8</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 $2,873,925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 $1,436,788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40922182"/>
                  </a:ext>
                </a:extLst>
              </a:tr>
            </a:tbl>
          </a:graphicData>
        </a:graphic>
      </p:graphicFrame>
      <p:graphicFrame>
        <p:nvGraphicFramePr>
          <p:cNvPr id="7" name="Table 6">
            <a:extLst>
              <a:ext uri="{FF2B5EF4-FFF2-40B4-BE49-F238E27FC236}">
                <a16:creationId xmlns:a16="http://schemas.microsoft.com/office/drawing/2014/main" id="{7397191A-EF46-4D5E-9BDC-213CD8BB0717}"/>
              </a:ext>
            </a:extLst>
          </p:cNvPr>
          <p:cNvGraphicFramePr>
            <a:graphicFrameLocks noGrp="1"/>
          </p:cNvGraphicFramePr>
          <p:nvPr>
            <p:extLst>
              <p:ext uri="{D42A27DB-BD31-4B8C-83A1-F6EECF244321}">
                <p14:modId xmlns:p14="http://schemas.microsoft.com/office/powerpoint/2010/main" val="3137703406"/>
              </p:ext>
            </p:extLst>
          </p:nvPr>
        </p:nvGraphicFramePr>
        <p:xfrm>
          <a:off x="144261" y="4267200"/>
          <a:ext cx="8919966" cy="2145907"/>
        </p:xfrm>
        <a:graphic>
          <a:graphicData uri="http://schemas.openxmlformats.org/drawingml/2006/table">
            <a:tbl>
              <a:tblPr/>
              <a:tblGrid>
                <a:gridCol w="2217939">
                  <a:extLst>
                    <a:ext uri="{9D8B030D-6E8A-4147-A177-3AD203B41FA5}">
                      <a16:colId xmlns:a16="http://schemas.microsoft.com/office/drawing/2014/main" val="2283410821"/>
                    </a:ext>
                  </a:extLst>
                </a:gridCol>
                <a:gridCol w="990600">
                  <a:extLst>
                    <a:ext uri="{9D8B030D-6E8A-4147-A177-3AD203B41FA5}">
                      <a16:colId xmlns:a16="http://schemas.microsoft.com/office/drawing/2014/main" val="4246844694"/>
                    </a:ext>
                  </a:extLst>
                </a:gridCol>
                <a:gridCol w="1524000">
                  <a:extLst>
                    <a:ext uri="{9D8B030D-6E8A-4147-A177-3AD203B41FA5}">
                      <a16:colId xmlns:a16="http://schemas.microsoft.com/office/drawing/2014/main" val="3286089051"/>
                    </a:ext>
                  </a:extLst>
                </a:gridCol>
                <a:gridCol w="1155804">
                  <a:extLst>
                    <a:ext uri="{9D8B030D-6E8A-4147-A177-3AD203B41FA5}">
                      <a16:colId xmlns:a16="http://schemas.microsoft.com/office/drawing/2014/main" val="4036227831"/>
                    </a:ext>
                  </a:extLst>
                </a:gridCol>
                <a:gridCol w="956127">
                  <a:extLst>
                    <a:ext uri="{9D8B030D-6E8A-4147-A177-3AD203B41FA5}">
                      <a16:colId xmlns:a16="http://schemas.microsoft.com/office/drawing/2014/main" val="2914049728"/>
                    </a:ext>
                  </a:extLst>
                </a:gridCol>
                <a:gridCol w="1282610">
                  <a:extLst>
                    <a:ext uri="{9D8B030D-6E8A-4147-A177-3AD203B41FA5}">
                      <a16:colId xmlns:a16="http://schemas.microsoft.com/office/drawing/2014/main" val="2958640815"/>
                    </a:ext>
                  </a:extLst>
                </a:gridCol>
                <a:gridCol w="792886">
                  <a:extLst>
                    <a:ext uri="{9D8B030D-6E8A-4147-A177-3AD203B41FA5}">
                      <a16:colId xmlns:a16="http://schemas.microsoft.com/office/drawing/2014/main" val="3998202540"/>
                    </a:ext>
                  </a:extLst>
                </a:gridCol>
              </a:tblGrid>
              <a:tr h="76619">
                <a:tc gridSpan="3">
                  <a:txBody>
                    <a:bodyPr/>
                    <a:lstStyle/>
                    <a:p>
                      <a:pPr algn="l" fontAlgn="ctr"/>
                      <a:r>
                        <a:rPr lang="en-US" sz="1200" b="1" i="0" u="none" strike="noStrike" dirty="0">
                          <a:solidFill>
                            <a:srgbClr val="000000"/>
                          </a:solidFill>
                          <a:effectLst/>
                          <a:latin typeface="Arial" panose="020B0604020202020204" pitchFamily="34" charset="0"/>
                        </a:rPr>
                        <a:t>Municipal and Delivery Trucks Only Projects =  $3,354,328</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3485193573"/>
                  </a:ext>
                </a:extLst>
              </a:tr>
              <a:tr h="563021">
                <a:tc>
                  <a:txBody>
                    <a:bodyPr/>
                    <a:lstStyle/>
                    <a:p>
                      <a:pPr algn="ctr" fontAlgn="ctr"/>
                      <a:r>
                        <a:rPr lang="en-US" sz="1200" b="1" i="0" u="none" strike="noStrike" dirty="0">
                          <a:solidFill>
                            <a:srgbClr val="000000"/>
                          </a:solidFill>
                          <a:effectLst/>
                          <a:latin typeface="Arial" panose="020B0604020202020204" pitchFamily="34" charset="0"/>
                        </a:rPr>
                        <a:t>Applicant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County</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Fuel Type</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Number of</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Vehicles Recommended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VW Request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Recommended Award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Total</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Evaluation Scores</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715745"/>
                  </a:ext>
                </a:extLst>
              </a:tr>
              <a:tr h="0">
                <a:tc>
                  <a:txBody>
                    <a:bodyPr/>
                    <a:lstStyle/>
                    <a:p>
                      <a:pPr algn="l" fontAlgn="b"/>
                      <a:r>
                        <a:rPr lang="en-US" sz="1200" b="0" i="0" u="none" strike="noStrike" dirty="0">
                          <a:solidFill>
                            <a:srgbClr val="000000"/>
                          </a:solidFill>
                          <a:effectLst/>
                          <a:latin typeface="Arial" panose="020B0604020202020204" pitchFamily="34" charset="0"/>
                        </a:rPr>
                        <a:t>Ozinga</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Lake and    St. Joseph</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CNG</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21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$1,512,767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$800,000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72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299776036"/>
                  </a:ext>
                </a:extLst>
              </a:tr>
              <a:tr h="174731">
                <a:tc>
                  <a:txBody>
                    <a:bodyPr/>
                    <a:lstStyle/>
                    <a:p>
                      <a:pPr algn="l" fontAlgn="b"/>
                      <a:r>
                        <a:rPr lang="en-US" sz="1200" b="0" i="0" u="none" strike="noStrike" dirty="0">
                          <a:solidFill>
                            <a:srgbClr val="000000"/>
                          </a:solidFill>
                          <a:effectLst/>
                          <a:latin typeface="Arial" panose="020B0604020202020204" pitchFamily="34" charset="0"/>
                        </a:rPr>
                        <a:t>South Bend (City of)</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St. Joseph</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CNG</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$123,272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$123,272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67</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62358345"/>
                  </a:ext>
                </a:extLst>
              </a:tr>
              <a:tr h="174731">
                <a:tc>
                  <a:txBody>
                    <a:bodyPr/>
                    <a:lstStyle/>
                    <a:p>
                      <a:pPr algn="l" fontAlgn="b"/>
                      <a:r>
                        <a:rPr lang="en-US" sz="1200" b="0" i="0" u="none" strike="noStrike" dirty="0">
                          <a:solidFill>
                            <a:srgbClr val="000000"/>
                          </a:solidFill>
                          <a:effectLst/>
                          <a:latin typeface="Arial" panose="020B0604020202020204" pitchFamily="34" charset="0"/>
                        </a:rPr>
                        <a:t>Weetz</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Marion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5</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$836,250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51</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310167"/>
                  </a:ext>
                </a:extLst>
              </a:tr>
              <a:tr h="174731">
                <a:tc>
                  <a:txBody>
                    <a:bodyPr/>
                    <a:lstStyle/>
                    <a:p>
                      <a:pPr algn="l" fontAlgn="ctr"/>
                      <a:r>
                        <a:rPr lang="en-US" sz="1200" b="0" i="0" u="none" strike="noStrike" dirty="0">
                          <a:solidFill>
                            <a:srgbClr val="000000"/>
                          </a:solidFill>
                          <a:effectLst/>
                          <a:latin typeface="Arial" panose="020B0604020202020204" pitchFamily="34" charset="0"/>
                        </a:rPr>
                        <a:t>Fort Wayne City</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Allen</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Electric</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$882,039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39</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164061"/>
                  </a:ext>
                </a:extLst>
              </a:tr>
              <a:tr h="174731">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30</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$3,354,328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$923,272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74413035"/>
                  </a:ext>
                </a:extLst>
              </a:tr>
            </a:tbl>
          </a:graphicData>
        </a:graphic>
      </p:graphicFrame>
      <p:sp>
        <p:nvSpPr>
          <p:cNvPr id="4" name="Slide Number Placeholder 3">
            <a:extLst>
              <a:ext uri="{FF2B5EF4-FFF2-40B4-BE49-F238E27FC236}">
                <a16:creationId xmlns:a16="http://schemas.microsoft.com/office/drawing/2014/main" id="{240A695A-FFDC-4E1A-8CC9-09379CDF2DB0}"/>
              </a:ext>
            </a:extLst>
          </p:cNvPr>
          <p:cNvSpPr>
            <a:spLocks noGrp="1"/>
          </p:cNvSpPr>
          <p:nvPr>
            <p:ph type="sldNum" sz="quarter" idx="12"/>
          </p:nvPr>
        </p:nvSpPr>
        <p:spPr/>
        <p:txBody>
          <a:bodyPr/>
          <a:lstStyle/>
          <a:p>
            <a:pPr>
              <a:defRPr/>
            </a:pPr>
            <a:fld id="{5DBD3DCF-B7A0-454F-9F39-26E9DADE6CCB}" type="slidenum">
              <a:rPr lang="en-US" smtClean="0"/>
              <a:pPr>
                <a:defRPr/>
              </a:pPr>
              <a:t>14</a:t>
            </a:fld>
            <a:endParaRPr lang="en-US" dirty="0"/>
          </a:p>
        </p:txBody>
      </p:sp>
    </p:spTree>
    <p:extLst>
      <p:ext uri="{BB962C8B-B14F-4D97-AF65-F5344CB8AC3E}">
        <p14:creationId xmlns:p14="http://schemas.microsoft.com/office/powerpoint/2010/main" val="114494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chor="t">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610" fontAlgn="auto">
              <a:lnSpc>
                <a:spcPts val="4200"/>
              </a:lnSpc>
              <a:spcAft>
                <a:spcPts val="0"/>
              </a:spcAft>
              <a:defRPr/>
            </a:pPr>
            <a:r>
              <a:rPr lang="en-US" sz="3600" b="1" dirty="0"/>
              <a:t>Onroad Vehicles</a:t>
            </a:r>
            <a:endParaRPr lang="en-US" sz="3600" b="1" dirty="0">
              <a:cs typeface="Calibri"/>
            </a:endParaRPr>
          </a:p>
          <a:p>
            <a:pPr marL="54610" fontAlgn="auto">
              <a:lnSpc>
                <a:spcPts val="4200"/>
              </a:lnSpc>
              <a:spcAft>
                <a:spcPts val="0"/>
              </a:spcAft>
              <a:defRPr/>
            </a:pPr>
            <a:r>
              <a:rPr lang="en-US" sz="3600" b="1" dirty="0"/>
              <a:t>Considerations and Award Recommendation</a:t>
            </a:r>
            <a:endParaRPr lang="en-US" sz="3600" b="1" dirty="0">
              <a:cs typeface="Calibri"/>
            </a:endParaRPr>
          </a:p>
        </p:txBody>
      </p:sp>
      <p:sp>
        <p:nvSpPr>
          <p:cNvPr id="6" name="TextBox 5">
            <a:extLst>
              <a:ext uri="{FF2B5EF4-FFF2-40B4-BE49-F238E27FC236}">
                <a16:creationId xmlns:a16="http://schemas.microsoft.com/office/drawing/2014/main" id="{C9DEABF4-9DF3-4E03-BDFF-BA20C9A4D782}"/>
              </a:ext>
            </a:extLst>
          </p:cNvPr>
          <p:cNvSpPr txBox="1"/>
          <p:nvPr/>
        </p:nvSpPr>
        <p:spPr>
          <a:xfrm>
            <a:off x="152400" y="4335780"/>
            <a:ext cx="8839199" cy="2065020"/>
          </a:xfrm>
          <a:prstGeom prst="rect">
            <a:avLst/>
          </a:prstGeom>
          <a:noFill/>
        </p:spPr>
        <p:txBody>
          <a:bodyPr wrap="square" rtlCol="0">
            <a:noAutofit/>
          </a:bodyPr>
          <a:lstStyle/>
          <a:p>
            <a:pPr lvl="1">
              <a:spcAft>
                <a:spcPts val="1200"/>
              </a:spcAft>
            </a:pPr>
            <a:r>
              <a:rPr lang="en-US" dirty="0">
                <a:latin typeface="+mn-lt"/>
              </a:rPr>
              <a:t>Onroad Considerations from Current and Previous Slides:</a:t>
            </a:r>
          </a:p>
          <a:p>
            <a:pPr marL="800100" lvl="1" indent="-342900">
              <a:spcAft>
                <a:spcPts val="1200"/>
              </a:spcAft>
              <a:buFont typeface="Arial" panose="020B0604020202020204" pitchFamily="34" charset="0"/>
              <a:buChar char="•"/>
            </a:pPr>
            <a:r>
              <a:rPr lang="en-US" dirty="0">
                <a:latin typeface="+mn-lt"/>
              </a:rPr>
              <a:t>To more equitably spread opportunity for funding, limit the maximum award to $800,000 per applicant</a:t>
            </a:r>
          </a:p>
          <a:p>
            <a:pPr marL="800100" lvl="1" indent="-342900">
              <a:spcAft>
                <a:spcPts val="1200"/>
              </a:spcAft>
              <a:buFont typeface="Arial" panose="020B0604020202020204" pitchFamily="34" charset="0"/>
              <a:buChar char="•"/>
            </a:pPr>
            <a:r>
              <a:rPr lang="en-US" dirty="0">
                <a:latin typeface="+mn-lt"/>
              </a:rPr>
              <a:t>Recommending 5 of the 10 applicants for award as they scored at-or-above average</a:t>
            </a:r>
          </a:p>
          <a:p>
            <a:pPr marL="800100" lvl="1" indent="-342900">
              <a:spcAft>
                <a:spcPts val="1200"/>
              </a:spcAft>
              <a:buFont typeface="Arial" panose="020B0604020202020204" pitchFamily="34" charset="0"/>
              <a:buChar char="•"/>
            </a:pPr>
            <a:r>
              <a:rPr lang="en-US" dirty="0">
                <a:latin typeface="+mn-lt"/>
              </a:rPr>
              <a:t>Awarding above average onroad vehicle projects leaves $1,714,941 available for quality projects in future rounds hopefully not impacted by COVID-19 economics</a:t>
            </a:r>
            <a:endParaRPr lang="en-US" dirty="0"/>
          </a:p>
        </p:txBody>
      </p:sp>
      <p:graphicFrame>
        <p:nvGraphicFramePr>
          <p:cNvPr id="4" name="Table 3">
            <a:extLst>
              <a:ext uri="{FF2B5EF4-FFF2-40B4-BE49-F238E27FC236}">
                <a16:creationId xmlns:a16="http://schemas.microsoft.com/office/drawing/2014/main" id="{226D2086-0178-4F0F-AE58-85307277040E}"/>
              </a:ext>
            </a:extLst>
          </p:cNvPr>
          <p:cNvGraphicFramePr>
            <a:graphicFrameLocks noGrp="1"/>
          </p:cNvGraphicFramePr>
          <p:nvPr>
            <p:extLst>
              <p:ext uri="{D42A27DB-BD31-4B8C-83A1-F6EECF244321}">
                <p14:modId xmlns:p14="http://schemas.microsoft.com/office/powerpoint/2010/main" val="2194585003"/>
              </p:ext>
            </p:extLst>
          </p:nvPr>
        </p:nvGraphicFramePr>
        <p:xfrm>
          <a:off x="139083" y="2304173"/>
          <a:ext cx="8839200" cy="1963027"/>
        </p:xfrm>
        <a:graphic>
          <a:graphicData uri="http://schemas.openxmlformats.org/drawingml/2006/table">
            <a:tbl>
              <a:tblPr/>
              <a:tblGrid>
                <a:gridCol w="2426447">
                  <a:extLst>
                    <a:ext uri="{9D8B030D-6E8A-4147-A177-3AD203B41FA5}">
                      <a16:colId xmlns:a16="http://schemas.microsoft.com/office/drawing/2014/main" val="1451589475"/>
                    </a:ext>
                  </a:extLst>
                </a:gridCol>
                <a:gridCol w="1086124">
                  <a:extLst>
                    <a:ext uri="{9D8B030D-6E8A-4147-A177-3AD203B41FA5}">
                      <a16:colId xmlns:a16="http://schemas.microsoft.com/office/drawing/2014/main" val="3399063843"/>
                    </a:ext>
                  </a:extLst>
                </a:gridCol>
                <a:gridCol w="1148946">
                  <a:extLst>
                    <a:ext uri="{9D8B030D-6E8A-4147-A177-3AD203B41FA5}">
                      <a16:colId xmlns:a16="http://schemas.microsoft.com/office/drawing/2014/main" val="4006652159"/>
                    </a:ext>
                  </a:extLst>
                </a:gridCol>
                <a:gridCol w="1173510">
                  <a:extLst>
                    <a:ext uri="{9D8B030D-6E8A-4147-A177-3AD203B41FA5}">
                      <a16:colId xmlns:a16="http://schemas.microsoft.com/office/drawing/2014/main" val="2401155819"/>
                    </a:ext>
                  </a:extLst>
                </a:gridCol>
                <a:gridCol w="947470">
                  <a:extLst>
                    <a:ext uri="{9D8B030D-6E8A-4147-A177-3AD203B41FA5}">
                      <a16:colId xmlns:a16="http://schemas.microsoft.com/office/drawing/2014/main" val="339629385"/>
                    </a:ext>
                  </a:extLst>
                </a:gridCol>
                <a:gridCol w="1270997">
                  <a:extLst>
                    <a:ext uri="{9D8B030D-6E8A-4147-A177-3AD203B41FA5}">
                      <a16:colId xmlns:a16="http://schemas.microsoft.com/office/drawing/2014/main" val="820586009"/>
                    </a:ext>
                  </a:extLst>
                </a:gridCol>
                <a:gridCol w="785706">
                  <a:extLst>
                    <a:ext uri="{9D8B030D-6E8A-4147-A177-3AD203B41FA5}">
                      <a16:colId xmlns:a16="http://schemas.microsoft.com/office/drawing/2014/main" val="2433245317"/>
                    </a:ext>
                  </a:extLst>
                </a:gridCol>
              </a:tblGrid>
              <a:tr h="108419">
                <a:tc gridSpan="3">
                  <a:txBody>
                    <a:bodyPr/>
                    <a:lstStyle/>
                    <a:p>
                      <a:pPr algn="l" fontAlgn="ctr"/>
                      <a:r>
                        <a:rPr lang="en-US" sz="1200" b="1" i="0" u="none" strike="noStrike" dirty="0">
                          <a:solidFill>
                            <a:srgbClr val="000000"/>
                          </a:solidFill>
                          <a:effectLst/>
                          <a:latin typeface="Arial" panose="020B0604020202020204" pitchFamily="34" charset="0"/>
                        </a:rPr>
                        <a:t>Onroad Total Funding Available = $4,260,000</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2211865613"/>
                  </a:ext>
                </a:extLst>
              </a:tr>
              <a:tr h="0">
                <a:tc gridSpan="3">
                  <a:txBody>
                    <a:bodyPr/>
                    <a:lstStyle/>
                    <a:p>
                      <a:pPr algn="l" fontAlgn="ctr"/>
                      <a:r>
                        <a:rPr lang="en-US" sz="1200" b="1" i="0" u="none" strike="noStrike" dirty="0">
                          <a:solidFill>
                            <a:srgbClr val="000000"/>
                          </a:solidFill>
                          <a:effectLst/>
                          <a:latin typeface="Arial" panose="020B0604020202020204" pitchFamily="34" charset="0"/>
                        </a:rPr>
                        <a:t>Refuse Hauler Only Projects = $639,317</a:t>
                      </a:r>
                    </a:p>
                  </a:txBody>
                  <a:tcPr marL="6472" marR="6472" marT="6472" marB="38829" anchor="ctr">
                    <a:lnL>
                      <a:noFill/>
                    </a:lnL>
                    <a:lnR>
                      <a:noFill/>
                    </a:lnR>
                    <a:lnT>
                      <a:noFill/>
                    </a:lnT>
                    <a:lnB>
                      <a:noFill/>
                    </a:lnB>
                  </a:tcPr>
                </a:tc>
                <a:tc hMerge="1">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hMerge="1">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6472" marR="6472" marT="6472" marB="38829" anchor="ctr">
                    <a:lnL>
                      <a:noFill/>
                    </a:lnL>
                    <a:lnR>
                      <a:noFill/>
                    </a:lnR>
                    <a:lnT>
                      <a:noFill/>
                    </a:lnT>
                    <a:lnB>
                      <a:noFill/>
                    </a:lnB>
                  </a:tcPr>
                </a:tc>
                <a:extLst>
                  <a:ext uri="{0D108BD9-81ED-4DB2-BD59-A6C34878D82A}">
                    <a16:rowId xmlns:a16="http://schemas.microsoft.com/office/drawing/2014/main" val="1516465914"/>
                  </a:ext>
                </a:extLst>
              </a:tr>
              <a:tr h="563021">
                <a:tc>
                  <a:txBody>
                    <a:bodyPr/>
                    <a:lstStyle/>
                    <a:p>
                      <a:pPr algn="ctr" fontAlgn="ctr"/>
                      <a:r>
                        <a:rPr lang="en-US" sz="1200" b="1" i="0" u="none" strike="noStrike" dirty="0">
                          <a:solidFill>
                            <a:srgbClr val="000000"/>
                          </a:solidFill>
                          <a:effectLst/>
                          <a:latin typeface="Arial" panose="020B0604020202020204" pitchFamily="34" charset="0"/>
                        </a:rPr>
                        <a:t>Applicant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County</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Project Fuel Type</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Number of</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Vehicles Recommended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VW Request</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Recommended Award</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Total</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Evaluation Scores</a:t>
                      </a:r>
                    </a:p>
                  </a:txBody>
                  <a:tcPr marL="6472" marR="6472" marT="6472" marB="38829"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0088614"/>
                  </a:ext>
                </a:extLst>
              </a:tr>
              <a:tr h="174731">
                <a:tc>
                  <a:txBody>
                    <a:bodyPr/>
                    <a:lstStyle/>
                    <a:p>
                      <a:pPr algn="l" fontAlgn="b"/>
                      <a:r>
                        <a:rPr lang="en-US" sz="1200" b="0" i="0" u="none" strike="noStrike" dirty="0">
                          <a:solidFill>
                            <a:srgbClr val="000000"/>
                          </a:solidFill>
                          <a:effectLst/>
                          <a:latin typeface="Arial" panose="020B0604020202020204" pitchFamily="34" charset="0"/>
                        </a:rPr>
                        <a:t>Muncie Sanitary District</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Delaware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CNG</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$185,000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r>
                        <a:rPr lang="en-US" sz="1200" b="0" i="0" u="none" strike="noStrike" dirty="0">
                          <a:solidFill>
                            <a:srgbClr val="000000"/>
                          </a:solidFill>
                          <a:effectLst/>
                          <a:latin typeface="Arial" panose="020B0604020202020204" pitchFamily="34" charset="0"/>
                        </a:rPr>
                        <a:t> $185,000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panose="020B0604020202020204" pitchFamily="34" charset="0"/>
                        </a:rPr>
                        <a:t>62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20526436"/>
                  </a:ext>
                </a:extLst>
              </a:tr>
              <a:tr h="174731">
                <a:tc>
                  <a:txBody>
                    <a:bodyPr/>
                    <a:lstStyle/>
                    <a:p>
                      <a:pPr algn="l" fontAlgn="b"/>
                      <a:r>
                        <a:rPr lang="en-US" sz="1200" b="0" i="0" u="none" strike="noStrike" dirty="0">
                          <a:solidFill>
                            <a:srgbClr val="000000"/>
                          </a:solidFill>
                          <a:effectLst/>
                          <a:latin typeface="Arial" panose="020B0604020202020204" pitchFamily="34" charset="0"/>
                        </a:rPr>
                        <a:t>Total Disposal</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Lake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Diesel</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3</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$271,512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60</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28930"/>
                  </a:ext>
                </a:extLst>
              </a:tr>
              <a:tr h="174731">
                <a:tc>
                  <a:txBody>
                    <a:bodyPr/>
                    <a:lstStyle/>
                    <a:p>
                      <a:pPr algn="l" fontAlgn="b"/>
                      <a:r>
                        <a:rPr lang="en-US" sz="1200" b="0" i="0" u="none" strike="noStrike" dirty="0">
                          <a:solidFill>
                            <a:srgbClr val="000000"/>
                          </a:solidFill>
                          <a:effectLst/>
                          <a:latin typeface="Arial" panose="020B0604020202020204" pitchFamily="34" charset="0"/>
                        </a:rPr>
                        <a:t>Lafayette City</a:t>
                      </a:r>
                    </a:p>
                  </a:txBody>
                  <a:tcPr marL="6472" marR="6472" marT="6472" marB="388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Tippecanoe</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Diesel</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2</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 $182,805 </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36</a:t>
                      </a:r>
                    </a:p>
                  </a:txBody>
                  <a:tcPr marL="6472" marR="6472" marT="6472" marB="3882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0086153"/>
                  </a:ext>
                </a:extLst>
              </a:tr>
              <a:tr h="174731">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a:solidFill>
                            <a:srgbClr val="000000"/>
                          </a:solidFill>
                          <a:effectLst/>
                          <a:latin typeface="Arial" panose="020B0604020202020204" pitchFamily="34" charset="0"/>
                        </a:rPr>
                        <a:t>7</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$639,317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$185,000 </a:t>
                      </a: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200" b="1" i="0" u="none" strike="noStrike" dirty="0">
                        <a:solidFill>
                          <a:srgbClr val="000000"/>
                        </a:solidFill>
                        <a:effectLst/>
                        <a:latin typeface="Arial" panose="020B0604020202020204" pitchFamily="34" charset="0"/>
                      </a:endParaRPr>
                    </a:p>
                  </a:txBody>
                  <a:tcPr marL="6472" marR="6472" marT="6472" marB="38829"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63095098"/>
                  </a:ext>
                </a:extLst>
              </a:tr>
            </a:tbl>
          </a:graphicData>
        </a:graphic>
      </p:graphicFrame>
      <p:sp>
        <p:nvSpPr>
          <p:cNvPr id="2" name="Slide Number Placeholder 1">
            <a:extLst>
              <a:ext uri="{FF2B5EF4-FFF2-40B4-BE49-F238E27FC236}">
                <a16:creationId xmlns:a16="http://schemas.microsoft.com/office/drawing/2014/main" id="{1E4BFFE6-8197-438E-BC7F-2359111AD44F}"/>
              </a:ext>
            </a:extLst>
          </p:cNvPr>
          <p:cNvSpPr>
            <a:spLocks noGrp="1"/>
          </p:cNvSpPr>
          <p:nvPr>
            <p:ph type="sldNum" sz="quarter" idx="12"/>
          </p:nvPr>
        </p:nvSpPr>
        <p:spPr/>
        <p:txBody>
          <a:bodyPr/>
          <a:lstStyle/>
          <a:p>
            <a:pPr>
              <a:defRPr/>
            </a:pPr>
            <a:fld id="{5DBD3DCF-B7A0-454F-9F39-26E9DADE6CCB}" type="slidenum">
              <a:rPr lang="en-US" smtClean="0"/>
              <a:pPr>
                <a:defRPr/>
              </a:pPr>
              <a:t>15</a:t>
            </a:fld>
            <a:endParaRPr lang="en-US" dirty="0"/>
          </a:p>
        </p:txBody>
      </p:sp>
    </p:spTree>
    <p:extLst>
      <p:ext uri="{BB962C8B-B14F-4D97-AF65-F5344CB8AC3E}">
        <p14:creationId xmlns:p14="http://schemas.microsoft.com/office/powerpoint/2010/main" val="684625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a:t>Nonroad Equipment and Vehicles</a:t>
            </a:r>
          </a:p>
          <a:p>
            <a:pPr marL="54864" fontAlgn="auto">
              <a:lnSpc>
                <a:spcPts val="4200"/>
              </a:lnSpc>
              <a:spcAft>
                <a:spcPts val="0"/>
              </a:spcAft>
              <a:defRPr/>
            </a:pPr>
            <a:r>
              <a:rPr lang="en-US" sz="3600" b="1" dirty="0"/>
              <a:t>Considerations and Award Recommendation</a:t>
            </a:r>
          </a:p>
        </p:txBody>
      </p:sp>
      <p:sp>
        <p:nvSpPr>
          <p:cNvPr id="6" name="TextBox 5">
            <a:extLst>
              <a:ext uri="{FF2B5EF4-FFF2-40B4-BE49-F238E27FC236}">
                <a16:creationId xmlns:a16="http://schemas.microsoft.com/office/drawing/2014/main" id="{C9DEABF4-9DF3-4E03-BDFF-BA20C9A4D782}"/>
              </a:ext>
            </a:extLst>
          </p:cNvPr>
          <p:cNvSpPr txBox="1"/>
          <p:nvPr/>
        </p:nvSpPr>
        <p:spPr>
          <a:xfrm>
            <a:off x="152400" y="2362200"/>
            <a:ext cx="8839199" cy="2438400"/>
          </a:xfrm>
          <a:prstGeom prst="rect">
            <a:avLst/>
          </a:prstGeom>
          <a:noFill/>
        </p:spPr>
        <p:txBody>
          <a:bodyPr wrap="square" rtlCol="0" anchor="t">
            <a:noAutofit/>
          </a:bodyPr>
          <a:lstStyle/>
          <a:p>
            <a:pPr marL="800100" lvl="1" indent="-342900">
              <a:spcAft>
                <a:spcPts val="0"/>
              </a:spcAft>
              <a:buFont typeface="Arial" panose="020B0604020202020204" pitchFamily="34" charset="0"/>
              <a:buChar char="•"/>
            </a:pPr>
            <a:r>
              <a:rPr lang="en-US" sz="2400" dirty="0">
                <a:latin typeface="+mn-lt"/>
              </a:rPr>
              <a:t>One (1) quality application was received for 30 pieces of ground support equipment to transition them from diesel-powered to electric-powered alternatives</a:t>
            </a:r>
          </a:p>
          <a:p>
            <a:pPr marL="1257300" lvl="2" indent="-342900">
              <a:spcAft>
                <a:spcPts val="1200"/>
              </a:spcAft>
              <a:buFont typeface="Arial" panose="020B0604020202020204" pitchFamily="34" charset="0"/>
              <a:buChar char="•"/>
            </a:pPr>
            <a:r>
              <a:rPr lang="en-US" sz="2400" dirty="0">
                <a:latin typeface="+mn-lt"/>
              </a:rPr>
              <a:t>This project was found ineligible due to a contingent funding requirement and an inability to complete the project by the required date of December 2021</a:t>
            </a:r>
          </a:p>
          <a:p>
            <a:pPr marL="800100" lvl="1" indent="-342900">
              <a:spcAft>
                <a:spcPts val="1200"/>
              </a:spcAft>
              <a:buFont typeface="Arial" panose="020B0604020202020204" pitchFamily="34" charset="0"/>
              <a:buChar char="•"/>
            </a:pPr>
            <a:r>
              <a:rPr lang="en-US" sz="2400" dirty="0">
                <a:latin typeface="+mn-lt"/>
              </a:rPr>
              <a:t>After borrowing $571,707 for nonelectric school bus projects as described above, $2,158,293 will be available for quality projects in future rounds hopefully not impacted by COVID-19 economics</a:t>
            </a:r>
          </a:p>
        </p:txBody>
      </p:sp>
      <p:sp>
        <p:nvSpPr>
          <p:cNvPr id="2" name="Slide Number Placeholder 1">
            <a:extLst>
              <a:ext uri="{FF2B5EF4-FFF2-40B4-BE49-F238E27FC236}">
                <a16:creationId xmlns:a16="http://schemas.microsoft.com/office/drawing/2014/main" id="{634C9E4F-EBD8-4E74-9E4F-5C32F0306384}"/>
              </a:ext>
            </a:extLst>
          </p:cNvPr>
          <p:cNvSpPr>
            <a:spLocks noGrp="1"/>
          </p:cNvSpPr>
          <p:nvPr>
            <p:ph type="sldNum" sz="quarter" idx="12"/>
          </p:nvPr>
        </p:nvSpPr>
        <p:spPr/>
        <p:txBody>
          <a:bodyPr/>
          <a:lstStyle/>
          <a:p>
            <a:pPr>
              <a:defRPr/>
            </a:pPr>
            <a:fld id="{5DBD3DCF-B7A0-454F-9F39-26E9DADE6CCB}" type="slidenum">
              <a:rPr lang="en-US" smtClean="0"/>
              <a:pPr>
                <a:defRPr/>
              </a:pPr>
              <a:t>16</a:t>
            </a:fld>
            <a:endParaRPr lang="en-US" dirty="0"/>
          </a:p>
        </p:txBody>
      </p:sp>
    </p:spTree>
    <p:extLst>
      <p:ext uri="{BB962C8B-B14F-4D97-AF65-F5344CB8AC3E}">
        <p14:creationId xmlns:p14="http://schemas.microsoft.com/office/powerpoint/2010/main" val="316568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a:t>Round 2 Post-Award Financials</a:t>
            </a:r>
          </a:p>
        </p:txBody>
      </p:sp>
      <p:graphicFrame>
        <p:nvGraphicFramePr>
          <p:cNvPr id="5" name="Table 4">
            <a:extLst>
              <a:ext uri="{FF2B5EF4-FFF2-40B4-BE49-F238E27FC236}">
                <a16:creationId xmlns:a16="http://schemas.microsoft.com/office/drawing/2014/main" id="{8A5F8F86-204A-403C-B116-5512F0339B44}"/>
              </a:ext>
            </a:extLst>
          </p:cNvPr>
          <p:cNvGraphicFramePr>
            <a:graphicFrameLocks noGrp="1"/>
          </p:cNvGraphicFramePr>
          <p:nvPr>
            <p:extLst>
              <p:ext uri="{D42A27DB-BD31-4B8C-83A1-F6EECF244321}">
                <p14:modId xmlns:p14="http://schemas.microsoft.com/office/powerpoint/2010/main" val="151913784"/>
              </p:ext>
            </p:extLst>
          </p:nvPr>
        </p:nvGraphicFramePr>
        <p:xfrm>
          <a:off x="228600" y="1676400"/>
          <a:ext cx="8686800" cy="3278378"/>
        </p:xfrm>
        <a:graphic>
          <a:graphicData uri="http://schemas.openxmlformats.org/drawingml/2006/table">
            <a:tbl>
              <a:tblPr firstRow="1" bandRow="1">
                <a:tableStyleId>{F5AB1C69-6EDB-4FF4-983F-18BD219EF322}</a:tableStyleId>
              </a:tblPr>
              <a:tblGrid>
                <a:gridCol w="1959293">
                  <a:extLst>
                    <a:ext uri="{9D8B030D-6E8A-4147-A177-3AD203B41FA5}">
                      <a16:colId xmlns:a16="http://schemas.microsoft.com/office/drawing/2014/main" val="20000"/>
                    </a:ext>
                  </a:extLst>
                </a:gridCol>
                <a:gridCol w="1469707">
                  <a:extLst>
                    <a:ext uri="{9D8B030D-6E8A-4147-A177-3AD203B41FA5}">
                      <a16:colId xmlns:a16="http://schemas.microsoft.com/office/drawing/2014/main" val="20001"/>
                    </a:ext>
                  </a:extLst>
                </a:gridCol>
                <a:gridCol w="990600">
                  <a:extLst>
                    <a:ext uri="{9D8B030D-6E8A-4147-A177-3AD203B41FA5}">
                      <a16:colId xmlns:a16="http://schemas.microsoft.com/office/drawing/2014/main" val="3637600631"/>
                    </a:ext>
                  </a:extLst>
                </a:gridCol>
                <a:gridCol w="1524000">
                  <a:extLst>
                    <a:ext uri="{9D8B030D-6E8A-4147-A177-3AD203B41FA5}">
                      <a16:colId xmlns:a16="http://schemas.microsoft.com/office/drawing/2014/main" val="2123401264"/>
                    </a:ext>
                  </a:extLst>
                </a:gridCol>
                <a:gridCol w="2743200">
                  <a:extLst>
                    <a:ext uri="{9D8B030D-6E8A-4147-A177-3AD203B41FA5}">
                      <a16:colId xmlns:a16="http://schemas.microsoft.com/office/drawing/2014/main" val="20002"/>
                    </a:ext>
                  </a:extLst>
                </a:gridCol>
              </a:tblGrid>
              <a:tr h="0">
                <a:tc>
                  <a:txBody>
                    <a:bodyPr/>
                    <a:lstStyle/>
                    <a:p>
                      <a:pPr algn="ctr"/>
                      <a:r>
                        <a:rPr lang="en-US" sz="1600" dirty="0">
                          <a:effectLst/>
                        </a:rPr>
                        <a:t>Vehicle Group</a:t>
                      </a: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a:effectLst/>
                        </a:rPr>
                        <a:t>Set-aside or Allotment</a:t>
                      </a:r>
                      <a:endParaRPr lang="en-US" sz="1600" b="1" i="0" u="none" strike="noStrike" dirty="0">
                        <a:solidFill>
                          <a:srgbClr val="000000"/>
                        </a:solidFill>
                        <a:effectLst/>
                        <a:latin typeface="Arial" panose="020B0604020202020204" pitchFamily="34" charset="0"/>
                      </a:endParaRP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a:effectLst/>
                        </a:rPr>
                        <a:t>Requests Received</a:t>
                      </a:r>
                      <a:endParaRPr lang="en-US" sz="1600" dirty="0"/>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a:effectLst/>
                        </a:rPr>
                        <a:t>Recommended</a:t>
                      </a:r>
                      <a:endParaRPr lang="en-US" sz="1600" b="1" i="0" u="none" strike="noStrike" dirty="0">
                        <a:solidFill>
                          <a:srgbClr val="000000"/>
                        </a:solidFill>
                        <a:effectLst/>
                        <a:latin typeface="Arial" panose="020B0604020202020204" pitchFamily="34" charset="0"/>
                      </a:endParaRPr>
                    </a:p>
                    <a:p>
                      <a:pPr algn="ctr"/>
                      <a:r>
                        <a:rPr lang="en-US" sz="1600" dirty="0"/>
                        <a:t>Award Amount</a:t>
                      </a: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a:effectLst/>
                        </a:rPr>
                        <a:t>Remaining after Recommendations</a:t>
                      </a:r>
                      <a:endParaRPr lang="en-US" sz="1600" dirty="0"/>
                    </a:p>
                  </a:txBody>
                  <a:tcPr anchor="ctr">
                    <a:solidFill>
                      <a:srgbClr val="98B957"/>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200" u="none" strike="noStrike" dirty="0">
                          <a:effectLst/>
                          <a:latin typeface="+mn-lt"/>
                        </a:rPr>
                        <a:t>Electric School Bus</a:t>
                      </a:r>
                      <a:endParaRPr lang="en-US" sz="1200" b="0" i="0" u="none" strike="noStrike" dirty="0">
                        <a:solidFill>
                          <a:srgbClr val="000000"/>
                        </a:solidFill>
                        <a:effectLst/>
                        <a:latin typeface="+mn-lt"/>
                      </a:endParaRPr>
                    </a:p>
                  </a:txBody>
                  <a:tcPr anchor="ctr"/>
                </a:tc>
                <a:tc>
                  <a:txBody>
                    <a:bodyPr/>
                    <a:lstStyle/>
                    <a:p>
                      <a:pPr algn="r" fontAlgn="ctr"/>
                      <a:r>
                        <a:rPr lang="en-US" sz="1200" u="none" strike="noStrike" dirty="0">
                          <a:effectLst/>
                          <a:latin typeface="+mn-lt"/>
                        </a:rPr>
                        <a:t> $850,000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$1,602,869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$850,000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$(0)</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200" u="none" strike="noStrike" dirty="0">
                          <a:effectLst/>
                          <a:latin typeface="+mn-lt"/>
                        </a:rPr>
                        <a:t>Nonelectric School Bus </a:t>
                      </a:r>
                      <a:br>
                        <a:rPr lang="en-US" sz="1200" u="none" strike="noStrike" dirty="0">
                          <a:effectLst/>
                          <a:latin typeface="+mn-lt"/>
                        </a:rPr>
                      </a:br>
                      <a:r>
                        <a:rPr lang="en-US" sz="1200" u="none" strike="noStrike" dirty="0">
                          <a:effectLst/>
                          <a:latin typeface="+mn-lt"/>
                        </a:rPr>
                        <a:t>Set-aside</a:t>
                      </a:r>
                      <a:endParaRPr lang="en-US" sz="1200" b="0" i="0" u="none" strike="noStrike" dirty="0">
                        <a:solidFill>
                          <a:srgbClr val="000000"/>
                        </a:solidFill>
                        <a:effectLst/>
                        <a:latin typeface="+mn-lt"/>
                      </a:endParaRPr>
                    </a:p>
                  </a:txBody>
                  <a:tcPr anchor="ctr"/>
                </a:tc>
                <a:tc>
                  <a:txBody>
                    <a:bodyPr/>
                    <a:lstStyle/>
                    <a:p>
                      <a:pPr algn="r" fontAlgn="ctr"/>
                      <a:r>
                        <a:rPr lang="en-US" sz="1200" u="none" strike="noStrike" dirty="0">
                          <a:effectLst/>
                          <a:latin typeface="+mn-lt"/>
                        </a:rPr>
                        <a:t> $1,990,000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$4,062,654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$2,561,707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$(571,707)</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200" u="none" strike="noStrike" dirty="0">
                          <a:effectLst/>
                          <a:latin typeface="+mn-lt"/>
                        </a:rPr>
                        <a:t>Collective Onroad</a:t>
                      </a:r>
                      <a:endParaRPr lang="en-US" sz="1200" b="0" i="0" u="none" strike="noStrike" dirty="0">
                        <a:solidFill>
                          <a:srgbClr val="000000"/>
                        </a:solidFill>
                        <a:effectLst/>
                        <a:latin typeface="+mn-lt"/>
                      </a:endParaRPr>
                    </a:p>
                  </a:txBody>
                  <a:tcPr anchor="ctr"/>
                </a:tc>
                <a:tc>
                  <a:txBody>
                    <a:bodyPr/>
                    <a:lstStyle/>
                    <a:p>
                      <a:pPr algn="r" fontAlgn="ctr"/>
                      <a:r>
                        <a:rPr lang="en-US" sz="1200" u="none" strike="noStrike" dirty="0">
                          <a:effectLst/>
                          <a:latin typeface="+mn-lt"/>
                        </a:rPr>
                        <a:t> $4,260,000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$6,867,569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$2,545,060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$1,714,941 </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a:effectLst/>
                          <a:latin typeface="+mn-lt"/>
                        </a:rPr>
                        <a:t>Collective Nonroad</a:t>
                      </a:r>
                      <a:endParaRPr lang="en-US" sz="1200" b="0" i="0" u="none" strike="noStrike" dirty="0">
                        <a:solidFill>
                          <a:srgbClr val="000000"/>
                        </a:solidFill>
                        <a:effectLst/>
                        <a:latin typeface="+mn-lt"/>
                      </a:endParaRPr>
                    </a:p>
                  </a:txBody>
                  <a:tcPr anchor="ctr"/>
                </a:tc>
                <a:tc>
                  <a:txBody>
                    <a:bodyPr/>
                    <a:lstStyle/>
                    <a:p>
                      <a:pPr algn="r" fontAlgn="ctr"/>
                      <a:r>
                        <a:rPr lang="en-US" sz="1200" u="none" strike="noStrike" dirty="0">
                          <a:effectLst/>
                          <a:latin typeface="+mn-lt"/>
                        </a:rPr>
                        <a:t> $2,730,000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$2,730,000 </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a:effectLst/>
                          <a:latin typeface="+mn-lt"/>
                        </a:rPr>
                        <a:t>Total Available</a:t>
                      </a:r>
                      <a:endParaRPr lang="en-US" sz="1200" b="0" i="0" u="none" strike="noStrike" dirty="0">
                        <a:solidFill>
                          <a:srgbClr val="000000"/>
                        </a:solidFill>
                        <a:effectLst/>
                        <a:latin typeface="+mn-lt"/>
                      </a:endParaRPr>
                    </a:p>
                  </a:txBody>
                  <a:tcPr anchor="ctr"/>
                </a:tc>
                <a:tc>
                  <a:txBody>
                    <a:bodyPr/>
                    <a:lstStyle/>
                    <a:p>
                      <a:pPr algn="r" fontAlgn="ctr"/>
                      <a:r>
                        <a:rPr lang="en-US" sz="1200" u="none" strike="noStrike" dirty="0">
                          <a:effectLst/>
                          <a:latin typeface="+mn-lt"/>
                        </a:rPr>
                        <a:t> $9,830,000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$12,533,092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$5,956,767 </a:t>
                      </a:r>
                      <a:endParaRPr lang="en-US" sz="1200" b="0" i="0" u="none" strike="noStrike" dirty="0">
                        <a:solidFill>
                          <a:srgbClr val="000000"/>
                        </a:solidFill>
                        <a:effectLst/>
                        <a:latin typeface="+mn-lt"/>
                      </a:endParaRPr>
                    </a:p>
                  </a:txBody>
                  <a:tcPr marL="7337" marR="7337" marT="7337" marB="44022" anchor="ctr"/>
                </a:tc>
                <a:tc>
                  <a:txBody>
                    <a:bodyPr/>
                    <a:lstStyle/>
                    <a:p>
                      <a:pPr algn="r" fontAlgn="ctr"/>
                      <a:r>
                        <a:rPr lang="en-US" sz="1200" u="none" strike="noStrike" dirty="0">
                          <a:effectLst/>
                          <a:latin typeface="+mn-lt"/>
                        </a:rPr>
                        <a:t> $3,873,233 </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mn-lt"/>
                      </a:endParaRPr>
                    </a:p>
                  </a:txBody>
                  <a:tcPr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n-lt"/>
                        </a:rPr>
                        <a:t>Less Borrowing from Nonroad:</a:t>
                      </a:r>
                      <a:r>
                        <a:rPr lang="en-US" sz="1200" b="0" i="0" u="none" strike="noStrike" dirty="0">
                          <a:solidFill>
                            <a:srgbClr val="000000"/>
                          </a:solidFill>
                          <a:effectLst/>
                          <a:latin typeface="+mn-lt"/>
                        </a:rPr>
                        <a:t>       </a:t>
                      </a:r>
                      <a:r>
                        <a:rPr lang="en-US" sz="1200" u="none" strike="noStrike" dirty="0">
                          <a:effectLst/>
                          <a:latin typeface="+mn-lt"/>
                        </a:rPr>
                        <a:t>$571,707</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17205284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mn-lt"/>
                      </a:endParaRPr>
                    </a:p>
                  </a:txBody>
                  <a:tcPr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algn="r" fontAlgn="ctr"/>
                      <a:endParaRPr lang="en-US" sz="1200" b="0" i="0" u="none" strike="noStrike" dirty="0">
                        <a:solidFill>
                          <a:srgbClr val="000000"/>
                        </a:solidFill>
                        <a:effectLst/>
                        <a:latin typeface="+mn-lt"/>
                      </a:endParaRPr>
                    </a:p>
                  </a:txBody>
                  <a:tcPr marL="7337" marR="7337" marT="7337" marB="44022" anchor="ctr">
                    <a:solidFill>
                      <a:srgbClr val="98B957"/>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n-lt"/>
                        </a:rPr>
                        <a:t>Rolling to Round 3:                        $3,301,526 </a:t>
                      </a:r>
                      <a:endParaRPr lang="en-US" sz="1200" b="0" i="0" u="none" strike="noStrike" dirty="0">
                        <a:solidFill>
                          <a:srgbClr val="000000"/>
                        </a:solidFill>
                        <a:effectLst/>
                        <a:latin typeface="+mn-lt"/>
                      </a:endParaRPr>
                    </a:p>
                  </a:txBody>
                  <a:tcPr marL="7337" marR="7337" marT="7337" marB="44022" anchor="ctr"/>
                </a:tc>
                <a:extLst>
                  <a:ext uri="{0D108BD9-81ED-4DB2-BD59-A6C34878D82A}">
                    <a16:rowId xmlns:a16="http://schemas.microsoft.com/office/drawing/2014/main" val="4130098682"/>
                  </a:ext>
                </a:extLst>
              </a:tr>
            </a:tbl>
          </a:graphicData>
        </a:graphic>
      </p:graphicFrame>
      <p:sp>
        <p:nvSpPr>
          <p:cNvPr id="2" name="Slide Number Placeholder 1">
            <a:extLst>
              <a:ext uri="{FF2B5EF4-FFF2-40B4-BE49-F238E27FC236}">
                <a16:creationId xmlns:a16="http://schemas.microsoft.com/office/drawing/2014/main" id="{8BB21E5E-1C23-4A4E-BDDC-A2C1A182BC0B}"/>
              </a:ext>
            </a:extLst>
          </p:cNvPr>
          <p:cNvSpPr>
            <a:spLocks noGrp="1"/>
          </p:cNvSpPr>
          <p:nvPr>
            <p:ph type="sldNum" sz="quarter" idx="12"/>
          </p:nvPr>
        </p:nvSpPr>
        <p:spPr/>
        <p:txBody>
          <a:bodyPr/>
          <a:lstStyle/>
          <a:p>
            <a:pPr>
              <a:defRPr/>
            </a:pPr>
            <a:fld id="{5DBD3DCF-B7A0-454F-9F39-26E9DADE6CCB}" type="slidenum">
              <a:rPr lang="en-US" smtClean="0"/>
              <a:pPr>
                <a:defRPr/>
              </a:pPr>
              <a:t>17</a:t>
            </a:fld>
            <a:endParaRPr lang="en-US" dirty="0"/>
          </a:p>
        </p:txBody>
      </p:sp>
    </p:spTree>
    <p:extLst>
      <p:ext uri="{BB962C8B-B14F-4D97-AF65-F5344CB8AC3E}">
        <p14:creationId xmlns:p14="http://schemas.microsoft.com/office/powerpoint/2010/main" val="1757335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chor="t">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610" fontAlgn="auto">
              <a:lnSpc>
                <a:spcPts val="4200"/>
              </a:lnSpc>
              <a:spcAft>
                <a:spcPts val="0"/>
              </a:spcAft>
              <a:defRPr/>
            </a:pPr>
            <a:r>
              <a:rPr lang="en-US" sz="3600" b="1" dirty="0"/>
              <a:t>Round 2 Post-Award</a:t>
            </a:r>
            <a:endParaRPr lang="en-US" dirty="0">
              <a:cs typeface="Calibri"/>
            </a:endParaRPr>
          </a:p>
          <a:p>
            <a:pPr marL="54610">
              <a:lnSpc>
                <a:spcPts val="4200"/>
              </a:lnSpc>
              <a:spcAft>
                <a:spcPts val="0"/>
              </a:spcAft>
              <a:defRPr/>
            </a:pPr>
            <a:r>
              <a:rPr lang="en-US" sz="3600" b="1" dirty="0"/>
              <a:t>Vehicle and Fuel Breakdown</a:t>
            </a:r>
            <a:endParaRPr lang="en-US" dirty="0">
              <a:cs typeface="Calibri"/>
            </a:endParaRPr>
          </a:p>
        </p:txBody>
      </p:sp>
      <p:graphicFrame>
        <p:nvGraphicFramePr>
          <p:cNvPr id="5" name="Table 4">
            <a:extLst>
              <a:ext uri="{FF2B5EF4-FFF2-40B4-BE49-F238E27FC236}">
                <a16:creationId xmlns:a16="http://schemas.microsoft.com/office/drawing/2014/main" id="{8A5F8F86-204A-403C-B116-5512F0339B44}"/>
              </a:ext>
            </a:extLst>
          </p:cNvPr>
          <p:cNvGraphicFramePr>
            <a:graphicFrameLocks noGrp="1"/>
          </p:cNvGraphicFramePr>
          <p:nvPr>
            <p:extLst>
              <p:ext uri="{D42A27DB-BD31-4B8C-83A1-F6EECF244321}">
                <p14:modId xmlns:p14="http://schemas.microsoft.com/office/powerpoint/2010/main" val="1031462294"/>
              </p:ext>
            </p:extLst>
          </p:nvPr>
        </p:nvGraphicFramePr>
        <p:xfrm>
          <a:off x="1524000" y="2057400"/>
          <a:ext cx="2743200" cy="2189480"/>
        </p:xfrm>
        <a:graphic>
          <a:graphicData uri="http://schemas.openxmlformats.org/drawingml/2006/table">
            <a:tbl>
              <a:tblPr firstRow="1" bandRow="1">
                <a:tableStyleId>{F5AB1C69-6EDB-4FF4-983F-18BD219EF322}</a:tableStyleId>
              </a:tblPr>
              <a:tblGrid>
                <a:gridCol w="1577788">
                  <a:extLst>
                    <a:ext uri="{9D8B030D-6E8A-4147-A177-3AD203B41FA5}">
                      <a16:colId xmlns:a16="http://schemas.microsoft.com/office/drawing/2014/main" val="20002"/>
                    </a:ext>
                  </a:extLst>
                </a:gridCol>
                <a:gridCol w="1165412">
                  <a:extLst>
                    <a:ext uri="{9D8B030D-6E8A-4147-A177-3AD203B41FA5}">
                      <a16:colId xmlns:a16="http://schemas.microsoft.com/office/drawing/2014/main" val="316140845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Project Group</a:t>
                      </a: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Number</a:t>
                      </a:r>
                    </a:p>
                  </a:txBody>
                  <a:tcPr anchor="ctr">
                    <a:solidFill>
                      <a:srgbClr val="98B957"/>
                    </a:solidFill>
                  </a:tcPr>
                </a:tc>
                <a:extLst>
                  <a:ext uri="{0D108BD9-81ED-4DB2-BD59-A6C34878D82A}">
                    <a16:rowId xmlns:a16="http://schemas.microsoft.com/office/drawing/2014/main" val="10000"/>
                  </a:ext>
                </a:extLst>
              </a:tr>
              <a:tr h="370840">
                <a:tc>
                  <a:txBody>
                    <a:bodyPr/>
                    <a:lstStyle/>
                    <a:p>
                      <a:pPr algn="l" fontAlgn="ctr"/>
                      <a:r>
                        <a:rPr lang="en-US" sz="1200" b="0" i="0" u="none" strike="noStrike" dirty="0">
                          <a:solidFill>
                            <a:srgbClr val="000000"/>
                          </a:solidFill>
                          <a:effectLst/>
                          <a:latin typeface="+mn-lt"/>
                        </a:rPr>
                        <a:t>Electric school bus</a:t>
                      </a:r>
                    </a:p>
                  </a:txBody>
                  <a:tcPr marL="7337" marR="7337" marT="7337" marB="44022" anchor="ctr"/>
                </a:tc>
                <a:tc>
                  <a:txBody>
                    <a:bodyPr/>
                    <a:lstStyle/>
                    <a:p>
                      <a:pPr algn="r" fontAlgn="ctr"/>
                      <a:r>
                        <a:rPr lang="en-US" sz="1200" b="0" i="0" u="none" strike="noStrike" dirty="0">
                          <a:solidFill>
                            <a:srgbClr val="000000"/>
                          </a:solidFill>
                          <a:effectLst/>
                          <a:latin typeface="+mn-lt"/>
                        </a:rPr>
                        <a:t>5</a:t>
                      </a:r>
                    </a:p>
                  </a:txBody>
                  <a:tcPr marL="7337" marR="7337" marT="7337" marB="44022" anchor="ctr"/>
                </a:tc>
                <a:extLst>
                  <a:ext uri="{0D108BD9-81ED-4DB2-BD59-A6C34878D82A}">
                    <a16:rowId xmlns:a16="http://schemas.microsoft.com/office/drawing/2014/main" val="10001"/>
                  </a:ext>
                </a:extLst>
              </a:tr>
              <a:tr h="370840">
                <a:tc>
                  <a:txBody>
                    <a:bodyPr/>
                    <a:lstStyle/>
                    <a:p>
                      <a:pPr algn="l" fontAlgn="ctr"/>
                      <a:r>
                        <a:rPr lang="en-US" sz="1200" b="0" i="0" u="none" strike="noStrike" dirty="0">
                          <a:solidFill>
                            <a:srgbClr val="000000"/>
                          </a:solidFill>
                          <a:effectLst/>
                          <a:latin typeface="+mn-lt"/>
                        </a:rPr>
                        <a:t>Nonelectric school bus</a:t>
                      </a:r>
                    </a:p>
                  </a:txBody>
                  <a:tcPr marL="7337" marR="7337" marT="7337" marB="44022" anchor="ctr"/>
                </a:tc>
                <a:tc>
                  <a:txBody>
                    <a:bodyPr/>
                    <a:lstStyle/>
                    <a:p>
                      <a:pPr algn="r" fontAlgn="ctr"/>
                      <a:r>
                        <a:rPr lang="en-US" sz="1200" b="0" i="0" u="none" strike="noStrike" dirty="0">
                          <a:solidFill>
                            <a:srgbClr val="000000"/>
                          </a:solidFill>
                          <a:effectLst/>
                          <a:latin typeface="+mn-lt"/>
                        </a:rPr>
                        <a:t>137</a:t>
                      </a:r>
                    </a:p>
                  </a:txBody>
                  <a:tcPr marL="7337" marR="7337" marT="7337" marB="44022" anchor="ctr"/>
                </a:tc>
                <a:extLst>
                  <a:ext uri="{0D108BD9-81ED-4DB2-BD59-A6C34878D82A}">
                    <a16:rowId xmlns:a16="http://schemas.microsoft.com/office/drawing/2014/main" val="10002"/>
                  </a:ext>
                </a:extLst>
              </a:tr>
              <a:tr h="370840">
                <a:tc>
                  <a:txBody>
                    <a:bodyPr/>
                    <a:lstStyle/>
                    <a:p>
                      <a:pPr algn="l" fontAlgn="ctr"/>
                      <a:r>
                        <a:rPr lang="en-US" sz="1200" b="0" i="0" u="none" strike="noStrike" dirty="0">
                          <a:solidFill>
                            <a:srgbClr val="000000"/>
                          </a:solidFill>
                          <a:effectLst/>
                          <a:latin typeface="+mn-lt"/>
                        </a:rPr>
                        <a:t>Onroad Vehicles</a:t>
                      </a:r>
                    </a:p>
                  </a:txBody>
                  <a:tcPr marL="7337" marR="7337" marT="7337" marB="44022" anchor="ctr"/>
                </a:tc>
                <a:tc>
                  <a:txBody>
                    <a:bodyPr/>
                    <a:lstStyle/>
                    <a:p>
                      <a:pPr algn="r" fontAlgn="ctr"/>
                      <a:r>
                        <a:rPr lang="en-US" sz="1200" b="0" i="0" u="none" strike="noStrike" dirty="0">
                          <a:solidFill>
                            <a:srgbClr val="000000"/>
                          </a:solidFill>
                          <a:effectLst/>
                          <a:latin typeface="+mn-lt"/>
                        </a:rPr>
                        <a:t>51</a:t>
                      </a:r>
                    </a:p>
                  </a:txBody>
                  <a:tcPr marL="7337" marR="7337" marT="7337" marB="44022" anchor="ctr"/>
                </a:tc>
                <a:extLst>
                  <a:ext uri="{0D108BD9-81ED-4DB2-BD59-A6C34878D82A}">
                    <a16:rowId xmlns:a16="http://schemas.microsoft.com/office/drawing/2014/main" val="10003"/>
                  </a:ext>
                </a:extLst>
              </a:tr>
              <a:tr h="370840">
                <a:tc>
                  <a:txBody>
                    <a:bodyPr/>
                    <a:lstStyle/>
                    <a:p>
                      <a:pPr algn="l" fontAlgn="ctr"/>
                      <a:r>
                        <a:rPr lang="en-US" sz="1200" b="0" i="0" u="none" strike="noStrike" dirty="0">
                          <a:solidFill>
                            <a:srgbClr val="000000"/>
                          </a:solidFill>
                          <a:effectLst/>
                          <a:latin typeface="+mn-lt"/>
                        </a:rPr>
                        <a:t>Nonroad Vehicles</a:t>
                      </a:r>
                    </a:p>
                  </a:txBody>
                  <a:tcPr marL="7337" marR="7337" marT="7337" marB="44022" anchor="ctr"/>
                </a:tc>
                <a:tc>
                  <a:txBody>
                    <a:bodyPr/>
                    <a:lstStyle/>
                    <a:p>
                      <a:pPr algn="r" fontAlgn="ctr"/>
                      <a:r>
                        <a:rPr lang="en-US" sz="1200" b="0" i="0" u="none" strike="noStrike" dirty="0">
                          <a:solidFill>
                            <a:srgbClr val="000000"/>
                          </a:solidFill>
                          <a:effectLst/>
                          <a:latin typeface="+mn-lt"/>
                        </a:rPr>
                        <a:t>0</a:t>
                      </a:r>
                    </a:p>
                  </a:txBody>
                  <a:tcPr marL="7337" marR="7337" marT="7337" marB="44022" anchor="ctr"/>
                </a:tc>
                <a:extLst>
                  <a:ext uri="{0D108BD9-81ED-4DB2-BD59-A6C34878D82A}">
                    <a16:rowId xmlns:a16="http://schemas.microsoft.com/office/drawing/2014/main" val="10004"/>
                  </a:ext>
                </a:extLst>
              </a:tr>
              <a:tr h="370840">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TOTAL</a:t>
                      </a:r>
                    </a:p>
                  </a:txBody>
                  <a:tcPr marL="7337" marR="7337" marT="7337" marB="44022" anchor="ct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193</a:t>
                      </a:r>
                    </a:p>
                  </a:txBody>
                  <a:tcPr marL="7337" marR="7337" marT="7337" marB="44022" anchor="ctr"/>
                </a:tc>
                <a:extLst>
                  <a:ext uri="{0D108BD9-81ED-4DB2-BD59-A6C34878D82A}">
                    <a16:rowId xmlns:a16="http://schemas.microsoft.com/office/drawing/2014/main" val="1720528444"/>
                  </a:ext>
                </a:extLst>
              </a:tr>
            </a:tbl>
          </a:graphicData>
        </a:graphic>
      </p:graphicFrame>
      <p:graphicFrame>
        <p:nvGraphicFramePr>
          <p:cNvPr id="4" name="Table 3">
            <a:extLst>
              <a:ext uri="{FF2B5EF4-FFF2-40B4-BE49-F238E27FC236}">
                <a16:creationId xmlns:a16="http://schemas.microsoft.com/office/drawing/2014/main" id="{C1A92122-280C-4A68-B498-C42F8A036707}"/>
              </a:ext>
            </a:extLst>
          </p:cNvPr>
          <p:cNvGraphicFramePr>
            <a:graphicFrameLocks noGrp="1"/>
          </p:cNvGraphicFramePr>
          <p:nvPr>
            <p:extLst>
              <p:ext uri="{D42A27DB-BD31-4B8C-83A1-F6EECF244321}">
                <p14:modId xmlns:p14="http://schemas.microsoft.com/office/powerpoint/2010/main" val="2051674277"/>
              </p:ext>
            </p:extLst>
          </p:nvPr>
        </p:nvGraphicFramePr>
        <p:xfrm>
          <a:off x="4800600" y="2895600"/>
          <a:ext cx="2743200" cy="2560320"/>
        </p:xfrm>
        <a:graphic>
          <a:graphicData uri="http://schemas.openxmlformats.org/drawingml/2006/table">
            <a:tbl>
              <a:tblPr firstRow="1" bandRow="1">
                <a:tableStyleId>{F5AB1C69-6EDB-4FF4-983F-18BD219EF322}</a:tableStyleId>
              </a:tblPr>
              <a:tblGrid>
                <a:gridCol w="1577788">
                  <a:extLst>
                    <a:ext uri="{9D8B030D-6E8A-4147-A177-3AD203B41FA5}">
                      <a16:colId xmlns:a16="http://schemas.microsoft.com/office/drawing/2014/main" val="20002"/>
                    </a:ext>
                  </a:extLst>
                </a:gridCol>
                <a:gridCol w="1165412">
                  <a:extLst>
                    <a:ext uri="{9D8B030D-6E8A-4147-A177-3AD203B41FA5}">
                      <a16:colId xmlns:a16="http://schemas.microsoft.com/office/drawing/2014/main" val="316140845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Vehicle Type</a:t>
                      </a: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Number</a:t>
                      </a:r>
                    </a:p>
                  </a:txBody>
                  <a:tcPr anchor="ctr">
                    <a:solidFill>
                      <a:srgbClr val="98B957"/>
                    </a:solidFill>
                  </a:tcPr>
                </a:tc>
                <a:extLst>
                  <a:ext uri="{0D108BD9-81ED-4DB2-BD59-A6C34878D82A}">
                    <a16:rowId xmlns:a16="http://schemas.microsoft.com/office/drawing/2014/main" val="10000"/>
                  </a:ext>
                </a:extLst>
              </a:tr>
              <a:tr h="370840">
                <a:tc>
                  <a:txBody>
                    <a:bodyPr/>
                    <a:lstStyle/>
                    <a:p>
                      <a:pPr algn="l" fontAlgn="ctr"/>
                      <a:r>
                        <a:rPr lang="en-US" sz="1200" b="0" i="0" u="none" strike="noStrike" dirty="0">
                          <a:solidFill>
                            <a:srgbClr val="000000"/>
                          </a:solidFill>
                          <a:effectLst/>
                          <a:latin typeface="+mn-lt"/>
                        </a:rPr>
                        <a:t>School bus</a:t>
                      </a:r>
                    </a:p>
                  </a:txBody>
                  <a:tcPr marL="7337" marR="7337" marT="7337" marB="44022" anchor="ctr"/>
                </a:tc>
                <a:tc>
                  <a:txBody>
                    <a:bodyPr/>
                    <a:lstStyle/>
                    <a:p>
                      <a:pPr algn="r" fontAlgn="ctr"/>
                      <a:r>
                        <a:rPr lang="en-US" sz="1200" b="0" i="0" u="none" strike="noStrike" dirty="0">
                          <a:solidFill>
                            <a:srgbClr val="000000"/>
                          </a:solidFill>
                          <a:effectLst/>
                          <a:latin typeface="+mn-lt"/>
                        </a:rPr>
                        <a:t>142</a:t>
                      </a:r>
                    </a:p>
                  </a:txBody>
                  <a:tcPr marL="7337" marR="7337" marT="7337" marB="44022" anchor="ctr"/>
                </a:tc>
                <a:extLst>
                  <a:ext uri="{0D108BD9-81ED-4DB2-BD59-A6C34878D82A}">
                    <a16:rowId xmlns:a16="http://schemas.microsoft.com/office/drawing/2014/main" val="10001"/>
                  </a:ext>
                </a:extLst>
              </a:tr>
              <a:tr h="370840">
                <a:tc>
                  <a:txBody>
                    <a:bodyPr/>
                    <a:lstStyle/>
                    <a:p>
                      <a:pPr algn="l" fontAlgn="ctr"/>
                      <a:r>
                        <a:rPr lang="en-US" sz="1200" b="0" i="0" u="none" strike="noStrike" dirty="0">
                          <a:solidFill>
                            <a:srgbClr val="000000"/>
                          </a:solidFill>
                          <a:effectLst/>
                          <a:latin typeface="+mn-lt"/>
                        </a:rPr>
                        <a:t>Transit Bus</a:t>
                      </a:r>
                    </a:p>
                  </a:txBody>
                  <a:tcPr marL="7337" marR="7337" marT="7337" marB="44022" anchor="ctr"/>
                </a:tc>
                <a:tc>
                  <a:txBody>
                    <a:bodyPr/>
                    <a:lstStyle/>
                    <a:p>
                      <a:pPr algn="r" fontAlgn="ctr"/>
                      <a:r>
                        <a:rPr lang="en-US" sz="1200" b="0" i="0" u="none" strike="noStrike" dirty="0">
                          <a:solidFill>
                            <a:srgbClr val="000000"/>
                          </a:solidFill>
                          <a:effectLst/>
                          <a:latin typeface="+mn-lt"/>
                        </a:rPr>
                        <a:t>14</a:t>
                      </a:r>
                    </a:p>
                  </a:txBody>
                  <a:tcPr marL="7337" marR="7337" marT="7337" marB="44022" anchor="ctr"/>
                </a:tc>
                <a:extLst>
                  <a:ext uri="{0D108BD9-81ED-4DB2-BD59-A6C34878D82A}">
                    <a16:rowId xmlns:a16="http://schemas.microsoft.com/office/drawing/2014/main" val="10002"/>
                  </a:ext>
                </a:extLst>
              </a:tr>
              <a:tr h="370840">
                <a:tc>
                  <a:txBody>
                    <a:bodyPr/>
                    <a:lstStyle/>
                    <a:p>
                      <a:pPr algn="l" fontAlgn="ctr"/>
                      <a:r>
                        <a:rPr lang="en-US" sz="1200" b="0" i="0" u="none" strike="noStrike" dirty="0">
                          <a:solidFill>
                            <a:srgbClr val="000000"/>
                          </a:solidFill>
                          <a:effectLst/>
                          <a:latin typeface="+mn-lt"/>
                        </a:rPr>
                        <a:t>Refuse Hauler (Private)</a:t>
                      </a:r>
                    </a:p>
                  </a:txBody>
                  <a:tcPr marL="7337" marR="7337" marT="7337" marB="44022" anchor="ctr"/>
                </a:tc>
                <a:tc>
                  <a:txBody>
                    <a:bodyPr/>
                    <a:lstStyle/>
                    <a:p>
                      <a:pPr algn="r" fontAlgn="ctr"/>
                      <a:r>
                        <a:rPr lang="en-US" sz="1200" b="0" i="0" u="none" strike="noStrike" dirty="0">
                          <a:solidFill>
                            <a:srgbClr val="000000"/>
                          </a:solidFill>
                          <a:effectLst/>
                          <a:latin typeface="+mn-lt"/>
                        </a:rPr>
                        <a:t>3</a:t>
                      </a:r>
                    </a:p>
                  </a:txBody>
                  <a:tcPr marL="7337" marR="7337" marT="7337" marB="44022" anchor="ctr"/>
                </a:tc>
                <a:extLst>
                  <a:ext uri="{0D108BD9-81ED-4DB2-BD59-A6C34878D82A}">
                    <a16:rowId xmlns:a16="http://schemas.microsoft.com/office/drawing/2014/main" val="10003"/>
                  </a:ext>
                </a:extLst>
              </a:tr>
              <a:tr h="370840">
                <a:tc>
                  <a:txBody>
                    <a:bodyPr/>
                    <a:lstStyle/>
                    <a:p>
                      <a:pPr algn="l" fontAlgn="ctr"/>
                      <a:r>
                        <a:rPr lang="en-US" sz="1200" b="0" i="0" u="none" strike="noStrike" dirty="0">
                          <a:solidFill>
                            <a:srgbClr val="000000"/>
                          </a:solidFill>
                          <a:effectLst/>
                          <a:latin typeface="+mn-lt"/>
                        </a:rPr>
                        <a:t>Refuse Hauler (Public)</a:t>
                      </a:r>
                    </a:p>
                  </a:txBody>
                  <a:tcPr marL="7337" marR="7337" marT="7337" marB="44022" anchor="ctr"/>
                </a:tc>
                <a:tc>
                  <a:txBody>
                    <a:bodyPr/>
                    <a:lstStyle/>
                    <a:p>
                      <a:pPr algn="r" fontAlgn="ctr"/>
                      <a:r>
                        <a:rPr lang="en-US" sz="1200" b="0" i="0" u="none" strike="noStrike" dirty="0">
                          <a:solidFill>
                            <a:srgbClr val="000000"/>
                          </a:solidFill>
                          <a:effectLst/>
                          <a:latin typeface="+mn-lt"/>
                        </a:rPr>
                        <a:t>4</a:t>
                      </a:r>
                    </a:p>
                  </a:txBody>
                  <a:tcPr marL="7337" marR="7337" marT="7337" marB="44022" anchor="ctr"/>
                </a:tc>
                <a:extLst>
                  <a:ext uri="{0D108BD9-81ED-4DB2-BD59-A6C34878D82A}">
                    <a16:rowId xmlns:a16="http://schemas.microsoft.com/office/drawing/2014/main" val="10004"/>
                  </a:ext>
                </a:extLst>
              </a:tr>
              <a:tr h="370840">
                <a:tc>
                  <a:txBody>
                    <a:bodyPr/>
                    <a:lstStyle/>
                    <a:p>
                      <a:pPr algn="l" fontAlgn="ctr"/>
                      <a:r>
                        <a:rPr lang="en-US" sz="1200" b="0" i="0" u="none" strike="noStrike" dirty="0">
                          <a:solidFill>
                            <a:srgbClr val="000000"/>
                          </a:solidFill>
                          <a:effectLst/>
                          <a:latin typeface="+mn-lt"/>
                        </a:rPr>
                        <a:t>Municipal and Delivery</a:t>
                      </a:r>
                    </a:p>
                  </a:txBody>
                  <a:tcPr marL="7337" marR="7337" marT="7337" marB="44022" anchor="ctr"/>
                </a:tc>
                <a:tc>
                  <a:txBody>
                    <a:bodyPr/>
                    <a:lstStyle/>
                    <a:p>
                      <a:pPr algn="r" fontAlgn="ctr"/>
                      <a:r>
                        <a:rPr lang="en-US" sz="1200" b="0" i="0" u="none" strike="noStrike" dirty="0">
                          <a:solidFill>
                            <a:srgbClr val="000000"/>
                          </a:solidFill>
                          <a:effectLst/>
                          <a:latin typeface="+mn-lt"/>
                        </a:rPr>
                        <a:t>30</a:t>
                      </a:r>
                    </a:p>
                  </a:txBody>
                  <a:tcPr marL="7337" marR="7337" marT="7337" marB="44022" anchor="ctr"/>
                </a:tc>
                <a:extLst>
                  <a:ext uri="{0D108BD9-81ED-4DB2-BD59-A6C34878D82A}">
                    <a16:rowId xmlns:a16="http://schemas.microsoft.com/office/drawing/2014/main" val="10005"/>
                  </a:ext>
                </a:extLst>
              </a:tr>
              <a:tr h="370840">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TOTAL</a:t>
                      </a:r>
                    </a:p>
                  </a:txBody>
                  <a:tcPr marL="7337" marR="7337" marT="7337" marB="44022" anchor="ct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193</a:t>
                      </a:r>
                    </a:p>
                  </a:txBody>
                  <a:tcPr marL="7337" marR="7337" marT="7337" marB="44022" anchor="ctr"/>
                </a:tc>
                <a:extLst>
                  <a:ext uri="{0D108BD9-81ED-4DB2-BD59-A6C34878D82A}">
                    <a16:rowId xmlns:a16="http://schemas.microsoft.com/office/drawing/2014/main" val="1720528444"/>
                  </a:ext>
                </a:extLst>
              </a:tr>
            </a:tbl>
          </a:graphicData>
        </a:graphic>
      </p:graphicFrame>
      <p:graphicFrame>
        <p:nvGraphicFramePr>
          <p:cNvPr id="6" name="Table 5">
            <a:extLst>
              <a:ext uri="{FF2B5EF4-FFF2-40B4-BE49-F238E27FC236}">
                <a16:creationId xmlns:a16="http://schemas.microsoft.com/office/drawing/2014/main" id="{F2378654-0E53-4934-8712-3C5EE8F1871A}"/>
              </a:ext>
            </a:extLst>
          </p:cNvPr>
          <p:cNvGraphicFramePr>
            <a:graphicFrameLocks noGrp="1"/>
          </p:cNvGraphicFramePr>
          <p:nvPr>
            <p:extLst>
              <p:ext uri="{D42A27DB-BD31-4B8C-83A1-F6EECF244321}">
                <p14:modId xmlns:p14="http://schemas.microsoft.com/office/powerpoint/2010/main" val="3579158513"/>
              </p:ext>
            </p:extLst>
          </p:nvPr>
        </p:nvGraphicFramePr>
        <p:xfrm>
          <a:off x="1524000" y="4495800"/>
          <a:ext cx="2743200" cy="2189480"/>
        </p:xfrm>
        <a:graphic>
          <a:graphicData uri="http://schemas.openxmlformats.org/drawingml/2006/table">
            <a:tbl>
              <a:tblPr firstRow="1" bandRow="1">
                <a:tableStyleId>{F5AB1C69-6EDB-4FF4-983F-18BD219EF322}</a:tableStyleId>
              </a:tblPr>
              <a:tblGrid>
                <a:gridCol w="1577788">
                  <a:extLst>
                    <a:ext uri="{9D8B030D-6E8A-4147-A177-3AD203B41FA5}">
                      <a16:colId xmlns:a16="http://schemas.microsoft.com/office/drawing/2014/main" val="20002"/>
                    </a:ext>
                  </a:extLst>
                </a:gridCol>
                <a:gridCol w="1165412">
                  <a:extLst>
                    <a:ext uri="{9D8B030D-6E8A-4147-A177-3AD203B41FA5}">
                      <a16:colId xmlns:a16="http://schemas.microsoft.com/office/drawing/2014/main" val="316140845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Fuel Type</a:t>
                      </a:r>
                    </a:p>
                  </a:txBody>
                  <a:tcPr anchor="ctr">
                    <a:solidFill>
                      <a:srgbClr val="98B9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Number</a:t>
                      </a:r>
                    </a:p>
                  </a:txBody>
                  <a:tcPr anchor="ctr">
                    <a:solidFill>
                      <a:srgbClr val="98B957"/>
                    </a:solidFill>
                  </a:tcPr>
                </a:tc>
                <a:extLst>
                  <a:ext uri="{0D108BD9-81ED-4DB2-BD59-A6C34878D82A}">
                    <a16:rowId xmlns:a16="http://schemas.microsoft.com/office/drawing/2014/main" val="10000"/>
                  </a:ext>
                </a:extLst>
              </a:tr>
              <a:tr h="370840">
                <a:tc>
                  <a:txBody>
                    <a:bodyPr/>
                    <a:lstStyle/>
                    <a:p>
                      <a:pPr algn="l" fontAlgn="ctr"/>
                      <a:r>
                        <a:rPr lang="en-US" sz="1200" b="0" i="0" u="none" strike="noStrike" dirty="0">
                          <a:solidFill>
                            <a:srgbClr val="000000"/>
                          </a:solidFill>
                          <a:effectLst/>
                          <a:latin typeface="+mn-lt"/>
                        </a:rPr>
                        <a:t>Diesel</a:t>
                      </a:r>
                    </a:p>
                  </a:txBody>
                  <a:tcPr marL="7337" marR="7337" marT="7337" marB="44022" anchor="ctr"/>
                </a:tc>
                <a:tc>
                  <a:txBody>
                    <a:bodyPr/>
                    <a:lstStyle/>
                    <a:p>
                      <a:pPr algn="r" fontAlgn="ctr"/>
                      <a:r>
                        <a:rPr lang="en-US" sz="1200" b="0" i="0" u="none" strike="noStrike" dirty="0">
                          <a:solidFill>
                            <a:srgbClr val="000000"/>
                          </a:solidFill>
                          <a:effectLst/>
                          <a:latin typeface="+mn-lt"/>
                        </a:rPr>
                        <a:t>19</a:t>
                      </a:r>
                    </a:p>
                  </a:txBody>
                  <a:tcPr marL="7337" marR="7337" marT="7337" marB="44022" anchor="ctr"/>
                </a:tc>
                <a:extLst>
                  <a:ext uri="{0D108BD9-81ED-4DB2-BD59-A6C34878D82A}">
                    <a16:rowId xmlns:a16="http://schemas.microsoft.com/office/drawing/2014/main" val="10001"/>
                  </a:ext>
                </a:extLst>
              </a:tr>
              <a:tr h="370840">
                <a:tc>
                  <a:txBody>
                    <a:bodyPr/>
                    <a:lstStyle/>
                    <a:p>
                      <a:pPr algn="l" fontAlgn="ctr"/>
                      <a:r>
                        <a:rPr lang="en-US" sz="1200" b="0" i="0" u="none" strike="noStrike" dirty="0">
                          <a:solidFill>
                            <a:srgbClr val="000000"/>
                          </a:solidFill>
                          <a:effectLst/>
                          <a:latin typeface="+mn-lt"/>
                        </a:rPr>
                        <a:t>CNG</a:t>
                      </a:r>
                    </a:p>
                  </a:txBody>
                  <a:tcPr marL="7337" marR="7337" marT="7337" marB="44022" anchor="ctr"/>
                </a:tc>
                <a:tc>
                  <a:txBody>
                    <a:bodyPr/>
                    <a:lstStyle/>
                    <a:p>
                      <a:pPr algn="r" fontAlgn="ctr"/>
                      <a:r>
                        <a:rPr lang="en-US" sz="1200" b="0" i="0" u="none" strike="noStrike" dirty="0">
                          <a:solidFill>
                            <a:srgbClr val="000000"/>
                          </a:solidFill>
                          <a:effectLst/>
                          <a:latin typeface="+mn-lt"/>
                        </a:rPr>
                        <a:t>37</a:t>
                      </a:r>
                    </a:p>
                  </a:txBody>
                  <a:tcPr marL="7337" marR="7337" marT="7337" marB="44022" anchor="ctr"/>
                </a:tc>
                <a:extLst>
                  <a:ext uri="{0D108BD9-81ED-4DB2-BD59-A6C34878D82A}">
                    <a16:rowId xmlns:a16="http://schemas.microsoft.com/office/drawing/2014/main" val="10002"/>
                  </a:ext>
                </a:extLst>
              </a:tr>
              <a:tr h="370840">
                <a:tc>
                  <a:txBody>
                    <a:bodyPr/>
                    <a:lstStyle/>
                    <a:p>
                      <a:pPr algn="l" fontAlgn="ctr"/>
                      <a:r>
                        <a:rPr lang="en-US" sz="1200" b="0" i="0" u="none" strike="noStrike" dirty="0">
                          <a:solidFill>
                            <a:srgbClr val="000000"/>
                          </a:solidFill>
                          <a:effectLst/>
                          <a:latin typeface="+mn-lt"/>
                        </a:rPr>
                        <a:t>Propane</a:t>
                      </a:r>
                    </a:p>
                  </a:txBody>
                  <a:tcPr marL="7337" marR="7337" marT="7337" marB="44022" anchor="ctr"/>
                </a:tc>
                <a:tc>
                  <a:txBody>
                    <a:bodyPr/>
                    <a:lstStyle/>
                    <a:p>
                      <a:pPr algn="r" fontAlgn="ctr"/>
                      <a:r>
                        <a:rPr lang="en-US" sz="1200" b="0" i="0" u="none" strike="noStrike" dirty="0">
                          <a:solidFill>
                            <a:srgbClr val="000000"/>
                          </a:solidFill>
                          <a:effectLst/>
                          <a:latin typeface="+mn-lt"/>
                        </a:rPr>
                        <a:t>123</a:t>
                      </a:r>
                    </a:p>
                  </a:txBody>
                  <a:tcPr marL="7337" marR="7337" marT="7337" marB="44022" anchor="ctr"/>
                </a:tc>
                <a:extLst>
                  <a:ext uri="{0D108BD9-81ED-4DB2-BD59-A6C34878D82A}">
                    <a16:rowId xmlns:a16="http://schemas.microsoft.com/office/drawing/2014/main" val="10003"/>
                  </a:ext>
                </a:extLst>
              </a:tr>
              <a:tr h="370840">
                <a:tc>
                  <a:txBody>
                    <a:bodyPr/>
                    <a:lstStyle/>
                    <a:p>
                      <a:pPr algn="l" fontAlgn="ctr"/>
                      <a:r>
                        <a:rPr lang="en-US" sz="1200" b="0" i="0" u="none" strike="noStrike" dirty="0">
                          <a:solidFill>
                            <a:srgbClr val="000000"/>
                          </a:solidFill>
                          <a:effectLst/>
                          <a:latin typeface="+mn-lt"/>
                        </a:rPr>
                        <a:t>Electric</a:t>
                      </a:r>
                    </a:p>
                  </a:txBody>
                  <a:tcPr marL="7337" marR="7337" marT="7337" marB="44022" anchor="ctr"/>
                </a:tc>
                <a:tc>
                  <a:txBody>
                    <a:bodyPr/>
                    <a:lstStyle/>
                    <a:p>
                      <a:pPr algn="r" fontAlgn="ctr"/>
                      <a:r>
                        <a:rPr lang="en-US" sz="1200" b="0" i="0" u="none" strike="noStrike" dirty="0">
                          <a:solidFill>
                            <a:srgbClr val="000000"/>
                          </a:solidFill>
                          <a:effectLst/>
                          <a:latin typeface="+mn-lt"/>
                        </a:rPr>
                        <a:t>14</a:t>
                      </a:r>
                    </a:p>
                  </a:txBody>
                  <a:tcPr marL="7337" marR="7337" marT="7337" marB="44022" anchor="ctr"/>
                </a:tc>
                <a:extLst>
                  <a:ext uri="{0D108BD9-81ED-4DB2-BD59-A6C34878D82A}">
                    <a16:rowId xmlns:a16="http://schemas.microsoft.com/office/drawing/2014/main" val="10004"/>
                  </a:ext>
                </a:extLst>
              </a:tr>
              <a:tr h="370840">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TOTAL</a:t>
                      </a:r>
                    </a:p>
                  </a:txBody>
                  <a:tcPr marL="7337" marR="7337" marT="7337" marB="44022" anchor="ct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193</a:t>
                      </a:r>
                    </a:p>
                  </a:txBody>
                  <a:tcPr marL="7337" marR="7337" marT="7337" marB="44022" anchor="ctr"/>
                </a:tc>
                <a:extLst>
                  <a:ext uri="{0D108BD9-81ED-4DB2-BD59-A6C34878D82A}">
                    <a16:rowId xmlns:a16="http://schemas.microsoft.com/office/drawing/2014/main" val="1720528444"/>
                  </a:ext>
                </a:extLst>
              </a:tr>
            </a:tbl>
          </a:graphicData>
        </a:graphic>
      </p:graphicFrame>
      <p:sp>
        <p:nvSpPr>
          <p:cNvPr id="2" name="Slide Number Placeholder 1">
            <a:extLst>
              <a:ext uri="{FF2B5EF4-FFF2-40B4-BE49-F238E27FC236}">
                <a16:creationId xmlns:a16="http://schemas.microsoft.com/office/drawing/2014/main" id="{295199C0-4F73-45D2-8F80-66B9FFA6F32F}"/>
              </a:ext>
            </a:extLst>
          </p:cNvPr>
          <p:cNvSpPr>
            <a:spLocks noGrp="1"/>
          </p:cNvSpPr>
          <p:nvPr>
            <p:ph type="sldNum" sz="quarter" idx="12"/>
          </p:nvPr>
        </p:nvSpPr>
        <p:spPr/>
        <p:txBody>
          <a:bodyPr/>
          <a:lstStyle/>
          <a:p>
            <a:pPr>
              <a:defRPr/>
            </a:pPr>
            <a:fld id="{5DBD3DCF-B7A0-454F-9F39-26E9DADE6CCB}" type="slidenum">
              <a:rPr lang="en-US" smtClean="0"/>
              <a:pPr>
                <a:defRPr/>
              </a:pPr>
              <a:t>18</a:t>
            </a:fld>
            <a:endParaRPr lang="en-US" dirty="0"/>
          </a:p>
        </p:txBody>
      </p:sp>
    </p:spTree>
    <p:extLst>
      <p:ext uri="{BB962C8B-B14F-4D97-AF65-F5344CB8AC3E}">
        <p14:creationId xmlns:p14="http://schemas.microsoft.com/office/powerpoint/2010/main" val="442917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400"/>
              </a:lnSpc>
              <a:spcAft>
                <a:spcPts val="0"/>
              </a:spcAft>
              <a:defRPr/>
            </a:pPr>
            <a:r>
              <a:rPr lang="en-US" sz="3600" b="1" dirty="0"/>
              <a:t>Opportunity for Committee to Seek Input or Clarification from Applicants Present</a:t>
            </a:r>
          </a:p>
        </p:txBody>
      </p:sp>
      <p:sp>
        <p:nvSpPr>
          <p:cNvPr id="2" name="Slide Number Placeholder 1">
            <a:extLst>
              <a:ext uri="{FF2B5EF4-FFF2-40B4-BE49-F238E27FC236}">
                <a16:creationId xmlns:a16="http://schemas.microsoft.com/office/drawing/2014/main" id="{980490AE-9E38-49BF-A6C6-90986576F560}"/>
              </a:ext>
            </a:extLst>
          </p:cNvPr>
          <p:cNvSpPr>
            <a:spLocks noGrp="1"/>
          </p:cNvSpPr>
          <p:nvPr>
            <p:ph type="sldNum" sz="quarter" idx="12"/>
          </p:nvPr>
        </p:nvSpPr>
        <p:spPr/>
        <p:txBody>
          <a:bodyPr/>
          <a:lstStyle/>
          <a:p>
            <a:pPr>
              <a:defRPr/>
            </a:pPr>
            <a:fld id="{5DBD3DCF-B7A0-454F-9F39-26E9DADE6CCB}" type="slidenum">
              <a:rPr lang="en-US" smtClean="0"/>
              <a:pPr>
                <a:defRPr/>
              </a:pPr>
              <a:t>19</a:t>
            </a:fld>
            <a:endParaRPr lang="en-US" dirty="0"/>
          </a:p>
        </p:txBody>
      </p:sp>
    </p:spTree>
    <p:extLst>
      <p:ext uri="{BB962C8B-B14F-4D97-AF65-F5344CB8AC3E}">
        <p14:creationId xmlns:p14="http://schemas.microsoft.com/office/powerpoint/2010/main" val="54034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6388" name="Rectangle 4"/>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6389" name="Rectangle 5"/>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3" name="Text Box 2"/>
          <p:cNvSpPr txBox="1">
            <a:spLocks noChangeArrowheads="1"/>
          </p:cNvSpPr>
          <p:nvPr/>
        </p:nvSpPr>
        <p:spPr bwMode="auto">
          <a:xfrm>
            <a:off x="0" y="1264078"/>
            <a:ext cx="9143999" cy="3993722"/>
          </a:xfrm>
          <a:prstGeom prst="rect">
            <a:avLst/>
          </a:prstGeom>
          <a:noFill/>
          <a:ln w="9525">
            <a:noFill/>
            <a:miter lim="800000"/>
            <a:headEnd/>
            <a:tailEnd/>
          </a:ln>
        </p:spPr>
        <p:txBody>
          <a:bodyPr wrap="square">
            <a:spAutoFit/>
          </a:bodyPr>
          <a:lstStyle/>
          <a:p>
            <a:pPr marL="54864" algn="ctr">
              <a:lnSpc>
                <a:spcPts val="4500"/>
              </a:lnSpc>
              <a:defRPr/>
            </a:pPr>
            <a:r>
              <a:rPr lang="en-US" sz="3800" b="1" spc="70" dirty="0">
                <a:latin typeface="Calibri"/>
              </a:rPr>
              <a:t>Indiana Volkswagen Environmental</a:t>
            </a:r>
          </a:p>
          <a:p>
            <a:pPr marL="54864" algn="ctr">
              <a:lnSpc>
                <a:spcPts val="4500"/>
              </a:lnSpc>
              <a:defRPr/>
            </a:pPr>
            <a:r>
              <a:rPr lang="en-US" sz="3800" b="1" spc="70" dirty="0">
                <a:latin typeface="Calibri"/>
              </a:rPr>
              <a:t>Mitigation Trust Program</a:t>
            </a:r>
          </a:p>
          <a:p>
            <a:pPr marL="54864" algn="ctr">
              <a:lnSpc>
                <a:spcPts val="4400"/>
              </a:lnSpc>
              <a:defRPr/>
            </a:pPr>
            <a:endParaRPr lang="en-US" sz="3800" b="1" spc="70" dirty="0">
              <a:latin typeface="Calibri"/>
            </a:endParaRPr>
          </a:p>
          <a:p>
            <a:pPr marL="54864" algn="ctr">
              <a:lnSpc>
                <a:spcPts val="4300"/>
              </a:lnSpc>
              <a:defRPr/>
            </a:pPr>
            <a:r>
              <a:rPr lang="en-US" sz="3400" i="1" spc="70" dirty="0">
                <a:latin typeface="Calibri"/>
              </a:rPr>
              <a:t>Program Updates and Round 2 Onroad and Nonroad Applications, Considerations, Recommendations,</a:t>
            </a:r>
          </a:p>
          <a:p>
            <a:pPr marL="54864" algn="ctr">
              <a:lnSpc>
                <a:spcPts val="4300"/>
              </a:lnSpc>
              <a:defRPr/>
            </a:pPr>
            <a:r>
              <a:rPr lang="en-US" sz="3400" i="1" spc="70" dirty="0">
                <a:latin typeface="Calibri"/>
              </a:rPr>
              <a:t>and Program Next Steps</a:t>
            </a:r>
          </a:p>
        </p:txBody>
      </p:sp>
      <p:sp>
        <p:nvSpPr>
          <p:cNvPr id="2" name="Rectangle 1"/>
          <p:cNvSpPr/>
          <p:nvPr/>
        </p:nvSpPr>
        <p:spPr>
          <a:xfrm>
            <a:off x="2894916" y="5602225"/>
            <a:ext cx="3354188" cy="634020"/>
          </a:xfrm>
          <a:prstGeom prst="rect">
            <a:avLst/>
          </a:prstGeom>
        </p:spPr>
        <p:txBody>
          <a:bodyPr wrap="none">
            <a:spAutoFit/>
          </a:bodyPr>
          <a:lstStyle/>
          <a:p>
            <a:pPr marL="54864" algn="ctr">
              <a:lnSpc>
                <a:spcPts val="4400"/>
              </a:lnSpc>
              <a:defRPr/>
            </a:pPr>
            <a:r>
              <a:rPr lang="en-US" sz="3500" b="1" spc="70" dirty="0">
                <a:latin typeface="Calibri"/>
              </a:rPr>
              <a:t>August 19, 2020</a:t>
            </a:r>
          </a:p>
        </p:txBody>
      </p:sp>
    </p:spTree>
    <p:extLst>
      <p:ext uri="{BB962C8B-B14F-4D97-AF65-F5344CB8AC3E}">
        <p14:creationId xmlns:p14="http://schemas.microsoft.com/office/powerpoint/2010/main" val="2407898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400"/>
              </a:lnSpc>
              <a:spcAft>
                <a:spcPts val="0"/>
              </a:spcAft>
              <a:defRPr/>
            </a:pPr>
            <a:r>
              <a:rPr lang="en-US" sz="3600" b="1" dirty="0"/>
              <a:t>Committee Discussion and</a:t>
            </a:r>
          </a:p>
          <a:p>
            <a:pPr marL="54864" fontAlgn="auto">
              <a:lnSpc>
                <a:spcPts val="4400"/>
              </a:lnSpc>
              <a:spcAft>
                <a:spcPts val="0"/>
              </a:spcAft>
              <a:defRPr/>
            </a:pPr>
            <a:r>
              <a:rPr lang="en-US" sz="3600" b="1" dirty="0"/>
              <a:t>Award Recommendations</a:t>
            </a:r>
          </a:p>
        </p:txBody>
      </p:sp>
      <p:sp>
        <p:nvSpPr>
          <p:cNvPr id="2" name="Slide Number Placeholder 1">
            <a:extLst>
              <a:ext uri="{FF2B5EF4-FFF2-40B4-BE49-F238E27FC236}">
                <a16:creationId xmlns:a16="http://schemas.microsoft.com/office/drawing/2014/main" id="{3D48532B-A360-4B04-91AC-448C0A17D931}"/>
              </a:ext>
            </a:extLst>
          </p:cNvPr>
          <p:cNvSpPr>
            <a:spLocks noGrp="1"/>
          </p:cNvSpPr>
          <p:nvPr>
            <p:ph type="sldNum" sz="quarter" idx="12"/>
          </p:nvPr>
        </p:nvSpPr>
        <p:spPr/>
        <p:txBody>
          <a:bodyPr/>
          <a:lstStyle/>
          <a:p>
            <a:pPr>
              <a:defRPr/>
            </a:pPr>
            <a:fld id="{5DBD3DCF-B7A0-454F-9F39-26E9DADE6CCB}" type="slidenum">
              <a:rPr lang="en-US" smtClean="0"/>
              <a:pPr>
                <a:defRPr/>
              </a:pPr>
              <a:t>20</a:t>
            </a:fld>
            <a:endParaRPr lang="en-US" dirty="0"/>
          </a:p>
        </p:txBody>
      </p:sp>
    </p:spTree>
    <p:extLst>
      <p:ext uri="{BB962C8B-B14F-4D97-AF65-F5344CB8AC3E}">
        <p14:creationId xmlns:p14="http://schemas.microsoft.com/office/powerpoint/2010/main" val="793328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400"/>
              </a:lnSpc>
              <a:spcAft>
                <a:spcPts val="0"/>
              </a:spcAft>
              <a:defRPr/>
            </a:pPr>
            <a:r>
              <a:rPr lang="en-US" sz="3600" b="1" dirty="0"/>
              <a:t>Committee Action</a:t>
            </a:r>
          </a:p>
          <a:p>
            <a:pPr marL="54864" fontAlgn="auto">
              <a:lnSpc>
                <a:spcPts val="4400"/>
              </a:lnSpc>
              <a:spcAft>
                <a:spcPts val="0"/>
              </a:spcAft>
              <a:defRPr/>
            </a:pPr>
            <a:r>
              <a:rPr lang="en-US" sz="3600" b="1" dirty="0"/>
              <a:t>on Recommended Awards</a:t>
            </a:r>
          </a:p>
        </p:txBody>
      </p:sp>
      <p:sp>
        <p:nvSpPr>
          <p:cNvPr id="2" name="Slide Number Placeholder 1">
            <a:extLst>
              <a:ext uri="{FF2B5EF4-FFF2-40B4-BE49-F238E27FC236}">
                <a16:creationId xmlns:a16="http://schemas.microsoft.com/office/drawing/2014/main" id="{35E9530D-D7BC-48F0-B1A3-B12777726110}"/>
              </a:ext>
            </a:extLst>
          </p:cNvPr>
          <p:cNvSpPr>
            <a:spLocks noGrp="1"/>
          </p:cNvSpPr>
          <p:nvPr>
            <p:ph type="sldNum" sz="quarter" idx="12"/>
          </p:nvPr>
        </p:nvSpPr>
        <p:spPr/>
        <p:txBody>
          <a:bodyPr/>
          <a:lstStyle/>
          <a:p>
            <a:pPr>
              <a:defRPr/>
            </a:pPr>
            <a:fld id="{5DBD3DCF-B7A0-454F-9F39-26E9DADE6CCB}" type="slidenum">
              <a:rPr lang="en-US" smtClean="0"/>
              <a:pPr>
                <a:defRPr/>
              </a:pPr>
              <a:t>21</a:t>
            </a:fld>
            <a:endParaRPr lang="en-US" dirty="0"/>
          </a:p>
        </p:txBody>
      </p:sp>
    </p:spTree>
    <p:extLst>
      <p:ext uri="{BB962C8B-B14F-4D97-AF65-F5344CB8AC3E}">
        <p14:creationId xmlns:p14="http://schemas.microsoft.com/office/powerpoint/2010/main" val="1345763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3044805"/>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400"/>
              </a:lnSpc>
              <a:spcAft>
                <a:spcPts val="0"/>
              </a:spcAft>
              <a:defRPr/>
            </a:pPr>
            <a:r>
              <a:rPr lang="en-US" sz="3600" b="1" dirty="0"/>
              <a:t>2020 in Perspective</a:t>
            </a:r>
          </a:p>
        </p:txBody>
      </p:sp>
      <p:sp>
        <p:nvSpPr>
          <p:cNvPr id="2" name="Rectangle 1">
            <a:extLst>
              <a:ext uri="{FF2B5EF4-FFF2-40B4-BE49-F238E27FC236}">
                <a16:creationId xmlns:a16="http://schemas.microsoft.com/office/drawing/2014/main" id="{CD2150E5-5F7F-41FD-87B9-420FA05F4B20}"/>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6EC68A32-A517-4BFC-8399-2AD82DBA250E}"/>
              </a:ext>
            </a:extLst>
          </p:cNvPr>
          <p:cNvSpPr>
            <a:spLocks noGrp="1"/>
          </p:cNvSpPr>
          <p:nvPr>
            <p:ph type="sldNum" sz="quarter" idx="12"/>
          </p:nvPr>
        </p:nvSpPr>
        <p:spPr/>
        <p:txBody>
          <a:bodyPr/>
          <a:lstStyle/>
          <a:p>
            <a:pPr>
              <a:defRPr/>
            </a:pPr>
            <a:fld id="{5DBD3DCF-B7A0-454F-9F39-26E9DADE6CCB}" type="slidenum">
              <a:rPr lang="en-US" smtClean="0"/>
              <a:pPr>
                <a:defRPr/>
              </a:pPr>
              <a:t>22</a:t>
            </a:fld>
            <a:endParaRPr lang="en-US" dirty="0"/>
          </a:p>
        </p:txBody>
      </p:sp>
    </p:spTree>
    <p:extLst>
      <p:ext uri="{BB962C8B-B14F-4D97-AF65-F5344CB8AC3E}">
        <p14:creationId xmlns:p14="http://schemas.microsoft.com/office/powerpoint/2010/main" val="939642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31938" y="2734747"/>
            <a:ext cx="184731" cy="369332"/>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sp>
        <p:nvSpPr>
          <p:cNvPr id="11" name="Title 1"/>
          <p:cNvSpPr txBox="1">
            <a:spLocks/>
          </p:cNvSpPr>
          <p:nvPr/>
        </p:nvSpPr>
        <p:spPr>
          <a:xfrm>
            <a:off x="0" y="1143000"/>
            <a:ext cx="9144000" cy="11430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b="1" dirty="0"/>
              <a:t>2020</a:t>
            </a:r>
          </a:p>
          <a:p>
            <a:pPr marL="54864" fontAlgn="auto">
              <a:lnSpc>
                <a:spcPts val="4200"/>
              </a:lnSpc>
              <a:spcAft>
                <a:spcPts val="0"/>
              </a:spcAft>
              <a:defRPr/>
            </a:pPr>
            <a:r>
              <a:rPr lang="en-US" b="1" dirty="0"/>
              <a:t>Schedule of Milestones</a:t>
            </a:r>
            <a:r>
              <a:rPr lang="en-US" dirty="0"/>
              <a:t>​</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3656245848"/>
              </p:ext>
            </p:extLst>
          </p:nvPr>
        </p:nvGraphicFramePr>
        <p:xfrm>
          <a:off x="190500" y="2641600"/>
          <a:ext cx="8762999" cy="3418840"/>
        </p:xfrm>
        <a:graphic>
          <a:graphicData uri="http://schemas.openxmlformats.org/drawingml/2006/table">
            <a:tbl>
              <a:tblPr firstRow="1" bandRow="1">
                <a:tableStyleId>{F5AB1C69-6EDB-4FF4-983F-18BD219EF322}</a:tableStyleId>
              </a:tblPr>
              <a:tblGrid>
                <a:gridCol w="4308415">
                  <a:extLst>
                    <a:ext uri="{9D8B030D-6E8A-4147-A177-3AD203B41FA5}">
                      <a16:colId xmlns:a16="http://schemas.microsoft.com/office/drawing/2014/main" val="20000"/>
                    </a:ext>
                  </a:extLst>
                </a:gridCol>
                <a:gridCol w="2227292">
                  <a:extLst>
                    <a:ext uri="{9D8B030D-6E8A-4147-A177-3AD203B41FA5}">
                      <a16:colId xmlns:a16="http://schemas.microsoft.com/office/drawing/2014/main" val="20001"/>
                    </a:ext>
                  </a:extLst>
                </a:gridCol>
                <a:gridCol w="2227292">
                  <a:extLst>
                    <a:ext uri="{9D8B030D-6E8A-4147-A177-3AD203B41FA5}">
                      <a16:colId xmlns:a16="http://schemas.microsoft.com/office/drawing/2014/main" val="20002"/>
                    </a:ext>
                  </a:extLst>
                </a:gridCol>
              </a:tblGrid>
              <a:tr h="146304">
                <a:tc>
                  <a:txBody>
                    <a:bodyPr/>
                    <a:lstStyle/>
                    <a:p>
                      <a:pPr algn="ctr" fontAlgn="base"/>
                      <a:r>
                        <a:rPr lang="en-US" sz="1700" b="1" i="0" dirty="0">
                          <a:solidFill>
                            <a:srgbClr val="FFFFFF"/>
                          </a:solidFill>
                          <a:effectLst/>
                          <a:latin typeface="Calibri" panose="020F0502020204030204" pitchFamily="34" charset="0"/>
                        </a:rPr>
                        <a:t>Milestone​</a:t>
                      </a:r>
                      <a:endParaRPr lang="en-US" b="1" i="0" dirty="0">
                        <a:solidFill>
                          <a:srgbClr val="FFFFFF"/>
                        </a:solidFill>
                        <a:effectLst/>
                      </a:endParaRPr>
                    </a:p>
                  </a:txBody>
                  <a:tcPr anchor="ctr">
                    <a:solidFill>
                      <a:srgbClr val="98B957"/>
                    </a:solidFill>
                  </a:tcPr>
                </a:tc>
                <a:tc>
                  <a:txBody>
                    <a:bodyPr/>
                    <a:lstStyle/>
                    <a:p>
                      <a:pPr algn="ctr" fontAlgn="base"/>
                      <a:r>
                        <a:rPr lang="en-US" sz="1700" b="1" i="0" dirty="0">
                          <a:solidFill>
                            <a:srgbClr val="FFFFFF"/>
                          </a:solidFill>
                          <a:effectLst/>
                          <a:latin typeface="Calibri" panose="020F0502020204030204" pitchFamily="34" charset="0"/>
                        </a:rPr>
                        <a:t>Estimated Completion​</a:t>
                      </a:r>
                      <a:endParaRPr lang="en-US" b="1" i="0" dirty="0">
                        <a:solidFill>
                          <a:srgbClr val="FFFFFF"/>
                        </a:solidFill>
                        <a:effectLst/>
                      </a:endParaRPr>
                    </a:p>
                  </a:txBody>
                  <a:tcPr anchor="ctr">
                    <a:solidFill>
                      <a:srgbClr val="98B957"/>
                    </a:solidFill>
                  </a:tcPr>
                </a:tc>
                <a:tc>
                  <a:txBody>
                    <a:bodyPr/>
                    <a:lstStyle/>
                    <a:p>
                      <a:pPr algn="ctr" fontAlgn="base"/>
                      <a:r>
                        <a:rPr lang="en-US" sz="1700" b="1" i="0" dirty="0">
                          <a:solidFill>
                            <a:srgbClr val="FFFFFF"/>
                          </a:solidFill>
                          <a:effectLst/>
                          <a:latin typeface="Calibri" panose="020F0502020204030204" pitchFamily="34" charset="0"/>
                        </a:rPr>
                        <a:t>Volkswagen Committee Involvement​</a:t>
                      </a:r>
                      <a:endParaRPr lang="en-US" b="1" i="0" dirty="0">
                        <a:solidFill>
                          <a:srgbClr val="FFFFFF"/>
                        </a:solidFill>
                        <a:effectLst/>
                      </a:endParaRPr>
                    </a:p>
                  </a:txBody>
                  <a:tcPr anchor="ctr">
                    <a:solidFill>
                      <a:srgbClr val="98B957"/>
                    </a:solidFill>
                  </a:tcPr>
                </a:tc>
                <a:extLst>
                  <a:ext uri="{0D108BD9-81ED-4DB2-BD59-A6C34878D82A}">
                    <a16:rowId xmlns:a16="http://schemas.microsoft.com/office/drawing/2014/main" val="10000"/>
                  </a:ext>
                </a:extLst>
              </a:tr>
              <a:tr h="146304">
                <a:tc>
                  <a:txBody>
                    <a:bodyPr/>
                    <a:lstStyle/>
                    <a:p>
                      <a:pPr algn="l" fontAlgn="base"/>
                      <a:r>
                        <a:rPr lang="en-US" sz="1700" b="0" i="0" dirty="0">
                          <a:solidFill>
                            <a:srgbClr val="000000"/>
                          </a:solidFill>
                          <a:effectLst/>
                          <a:latin typeface="Calibri" panose="020F0502020204030204" pitchFamily="34" charset="0"/>
                        </a:rPr>
                        <a:t>EV Charging Network RFP (90 days)​</a:t>
                      </a:r>
                      <a:endParaRPr lang="en-US" b="0" i="0" dirty="0">
                        <a:solidFill>
                          <a:srgbClr val="000000"/>
                        </a:solidFill>
                        <a:effectLst/>
                      </a:endParaRPr>
                    </a:p>
                  </a:txBody>
                  <a:tcPr anchor="ctr">
                    <a:solidFill>
                      <a:srgbClr val="DEE7D1"/>
                    </a:solidFill>
                  </a:tcPr>
                </a:tc>
                <a:tc>
                  <a:txBody>
                    <a:bodyPr/>
                    <a:lstStyle/>
                    <a:p>
                      <a:pPr algn="ctr" fontAlgn="base"/>
                      <a:r>
                        <a:rPr lang="en-US" sz="1700" b="0" i="0" dirty="0">
                          <a:solidFill>
                            <a:srgbClr val="000000"/>
                          </a:solidFill>
                          <a:effectLst/>
                          <a:latin typeface="Calibri" panose="020F0502020204030204" pitchFamily="34" charset="0"/>
                        </a:rPr>
                        <a:t>Currently Online</a:t>
                      </a:r>
                      <a:endParaRPr lang="en-US" b="0" i="0" dirty="0">
                        <a:solidFill>
                          <a:srgbClr val="000000"/>
                        </a:solidFill>
                        <a:effectLst/>
                      </a:endParaRPr>
                    </a:p>
                  </a:txBody>
                  <a:tcPr anchor="ctr">
                    <a:solidFill>
                      <a:srgbClr val="DEE7D1"/>
                    </a:solidFill>
                  </a:tcPr>
                </a:tc>
                <a:tc>
                  <a:txBody>
                    <a:bodyPr/>
                    <a:lstStyle/>
                    <a:p>
                      <a:pPr algn="ctr" fontAlgn="base"/>
                      <a:r>
                        <a:rPr lang="en-US" sz="1700" b="0" i="0" dirty="0">
                          <a:solidFill>
                            <a:srgbClr val="000000"/>
                          </a:solidFill>
                          <a:effectLst/>
                          <a:latin typeface="Calibri" panose="020F0502020204030204" pitchFamily="34" charset="0"/>
                        </a:rPr>
                        <a:t>NA​</a:t>
                      </a:r>
                      <a:endParaRPr lang="en-US" b="0" i="0" dirty="0">
                        <a:solidFill>
                          <a:srgbClr val="000000"/>
                        </a:solidFill>
                        <a:effectLst/>
                      </a:endParaRPr>
                    </a:p>
                  </a:txBody>
                  <a:tcPr anchor="ctr">
                    <a:solidFill>
                      <a:srgbClr val="DEE7D1"/>
                    </a:solidFill>
                  </a:tcPr>
                </a:tc>
                <a:extLst>
                  <a:ext uri="{0D108BD9-81ED-4DB2-BD59-A6C34878D82A}">
                    <a16:rowId xmlns:a16="http://schemas.microsoft.com/office/drawing/2014/main" val="1206508172"/>
                  </a:ext>
                </a:extLst>
              </a:tr>
              <a:tr h="146304">
                <a:tc>
                  <a:txBody>
                    <a:bodyPr/>
                    <a:lstStyle/>
                    <a:p>
                      <a:pPr algn="l" fontAlgn="base"/>
                      <a:r>
                        <a:rPr lang="en-US" sz="1700" b="0" i="0" dirty="0">
                          <a:solidFill>
                            <a:srgbClr val="000000"/>
                          </a:solidFill>
                          <a:effectLst/>
                          <a:latin typeface="Calibri" panose="020F0502020204030204" pitchFamily="34" charset="0"/>
                        </a:rPr>
                        <a:t>Round 2 Onroad and Nonroad awards​</a:t>
                      </a:r>
                      <a:endParaRPr lang="en-US" b="0" i="0" dirty="0">
                        <a:solidFill>
                          <a:srgbClr val="000000"/>
                        </a:solidFill>
                        <a:effectLst/>
                      </a:endParaRPr>
                    </a:p>
                  </a:txBody>
                  <a:tcPr anchor="ctr">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Today</a:t>
                      </a:r>
                      <a:endParaRPr lang="en-US" b="0" i="0" dirty="0">
                        <a:solidFill>
                          <a:srgbClr val="000000"/>
                        </a:solidFill>
                        <a:effectLst/>
                      </a:endParaRPr>
                    </a:p>
                  </a:txBody>
                  <a:tcPr anchor="ctr">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solidFill>
                      <a:srgbClr val="EFF3EA"/>
                    </a:solidFill>
                  </a:tcPr>
                </a:tc>
                <a:extLst>
                  <a:ext uri="{0D108BD9-81ED-4DB2-BD59-A6C34878D82A}">
                    <a16:rowId xmlns:a16="http://schemas.microsoft.com/office/drawing/2014/main" val="4096712759"/>
                  </a:ext>
                </a:extLst>
              </a:tr>
              <a:tr h="370840">
                <a:tc>
                  <a:txBody>
                    <a:bodyPr/>
                    <a:lstStyle/>
                    <a:p>
                      <a:pPr algn="l" fontAlgn="base"/>
                      <a:r>
                        <a:rPr lang="en-US" sz="1700" b="0" i="0" dirty="0">
                          <a:solidFill>
                            <a:srgbClr val="000000"/>
                          </a:solidFill>
                          <a:effectLst/>
                          <a:latin typeface="Calibri" panose="020F0502020204030204" pitchFamily="34" charset="0"/>
                        </a:rPr>
                        <a:t>EV Charging Network awards announced​</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October/November 2020​</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tc>
                <a:extLst>
                  <a:ext uri="{0D108BD9-81ED-4DB2-BD59-A6C34878D82A}">
                    <a16:rowId xmlns:a16="http://schemas.microsoft.com/office/drawing/2014/main" val="10002"/>
                  </a:ext>
                </a:extLst>
              </a:tr>
              <a:tr h="370840">
                <a:tc>
                  <a:txBody>
                    <a:bodyPr/>
                    <a:lstStyle/>
                    <a:p>
                      <a:pPr algn="l" fontAlgn="base"/>
                      <a:r>
                        <a:rPr lang="en-US" sz="1700" b="0" i="0" dirty="0">
                          <a:solidFill>
                            <a:srgbClr val="000000"/>
                          </a:solidFill>
                          <a:effectLst/>
                          <a:latin typeface="Calibri" panose="020F0502020204030204" pitchFamily="34" charset="0"/>
                        </a:rPr>
                        <a:t>Round 2 DERA Option RFP posted (60 days)​</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September 2020​</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NA​</a:t>
                      </a:r>
                      <a:endParaRPr lang="en-US" b="0" i="0" dirty="0">
                        <a:solidFill>
                          <a:srgbClr val="000000"/>
                        </a:solidFill>
                        <a:effectLst/>
                      </a:endParaRPr>
                    </a:p>
                  </a:txBody>
                  <a:tcPr anchor="ctr"/>
                </a:tc>
                <a:extLst>
                  <a:ext uri="{0D108BD9-81ED-4DB2-BD59-A6C34878D82A}">
                    <a16:rowId xmlns:a16="http://schemas.microsoft.com/office/drawing/2014/main" val="10004"/>
                  </a:ext>
                </a:extLst>
              </a:tr>
              <a:tr h="0">
                <a:tc>
                  <a:txBody>
                    <a:bodyPr/>
                    <a:lstStyle/>
                    <a:p>
                      <a:pPr algn="l" fontAlgn="base"/>
                      <a:r>
                        <a:rPr lang="en-US" sz="1700" b="0" i="0" dirty="0">
                          <a:solidFill>
                            <a:srgbClr val="000000"/>
                          </a:solidFill>
                          <a:effectLst/>
                          <a:latin typeface="Calibri" panose="020F0502020204030204" pitchFamily="34" charset="0"/>
                        </a:rPr>
                        <a:t>Round 2 DERA Option RFP awards announced​</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December 2020​</a:t>
                      </a:r>
                      <a:endParaRPr lang="en-US" b="0" i="0" dirty="0">
                        <a:solidFill>
                          <a:srgbClr val="000000"/>
                        </a:solidFill>
                        <a:effectLst/>
                      </a:endParaRPr>
                    </a:p>
                  </a:txBody>
                  <a:tcPr anchor="ct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581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31938" y="2734747"/>
            <a:ext cx="184731" cy="369332"/>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sp>
        <p:nvSpPr>
          <p:cNvPr id="11" name="Title 1"/>
          <p:cNvSpPr txBox="1">
            <a:spLocks/>
          </p:cNvSpPr>
          <p:nvPr/>
        </p:nvSpPr>
        <p:spPr>
          <a:xfrm>
            <a:off x="0" y="1143000"/>
            <a:ext cx="9144000" cy="11430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b="1" dirty="0"/>
              <a:t>2020</a:t>
            </a:r>
          </a:p>
          <a:p>
            <a:pPr marL="54864" fontAlgn="auto">
              <a:lnSpc>
                <a:spcPts val="4200"/>
              </a:lnSpc>
              <a:spcAft>
                <a:spcPts val="0"/>
              </a:spcAft>
              <a:defRPr/>
            </a:pPr>
            <a:r>
              <a:rPr lang="en-US" b="1" dirty="0"/>
              <a:t>Preliminary Meeting Schedule</a:t>
            </a:r>
            <a:r>
              <a:rPr lang="en-US" dirty="0"/>
              <a:t>​</a:t>
            </a:r>
            <a:endParaRPr lang="en-US" sz="3600" b="1" dirty="0"/>
          </a:p>
        </p:txBody>
      </p:sp>
      <p:graphicFrame>
        <p:nvGraphicFramePr>
          <p:cNvPr id="5" name="Table 4">
            <a:extLst>
              <a:ext uri="{FF2B5EF4-FFF2-40B4-BE49-F238E27FC236}">
                <a16:creationId xmlns:a16="http://schemas.microsoft.com/office/drawing/2014/main" id="{CD16DF0D-55C0-4615-AC23-79D29C42E12A}"/>
              </a:ext>
            </a:extLst>
          </p:cNvPr>
          <p:cNvGraphicFramePr>
            <a:graphicFrameLocks noGrp="1"/>
          </p:cNvGraphicFramePr>
          <p:nvPr>
            <p:extLst>
              <p:ext uri="{D42A27DB-BD31-4B8C-83A1-F6EECF244321}">
                <p14:modId xmlns:p14="http://schemas.microsoft.com/office/powerpoint/2010/main" val="2802979928"/>
              </p:ext>
            </p:extLst>
          </p:nvPr>
        </p:nvGraphicFramePr>
        <p:xfrm>
          <a:off x="228600" y="2636520"/>
          <a:ext cx="8686800" cy="1661160"/>
        </p:xfrm>
        <a:graphic>
          <a:graphicData uri="http://schemas.openxmlformats.org/drawingml/2006/table">
            <a:tbl>
              <a:tblPr/>
              <a:tblGrid>
                <a:gridCol w="3611056">
                  <a:extLst>
                    <a:ext uri="{9D8B030D-6E8A-4147-A177-3AD203B41FA5}">
                      <a16:colId xmlns:a16="http://schemas.microsoft.com/office/drawing/2014/main" val="520242504"/>
                    </a:ext>
                  </a:extLst>
                </a:gridCol>
                <a:gridCol w="2653020">
                  <a:extLst>
                    <a:ext uri="{9D8B030D-6E8A-4147-A177-3AD203B41FA5}">
                      <a16:colId xmlns:a16="http://schemas.microsoft.com/office/drawing/2014/main" val="3723600126"/>
                    </a:ext>
                  </a:extLst>
                </a:gridCol>
                <a:gridCol w="2422724">
                  <a:extLst>
                    <a:ext uri="{9D8B030D-6E8A-4147-A177-3AD203B41FA5}">
                      <a16:colId xmlns:a16="http://schemas.microsoft.com/office/drawing/2014/main" val="511098867"/>
                    </a:ext>
                  </a:extLst>
                </a:gridCol>
              </a:tblGrid>
              <a:tr h="0">
                <a:tc>
                  <a:txBody>
                    <a:bodyPr/>
                    <a:lstStyle/>
                    <a:p>
                      <a:pPr algn="ctr" fontAlgn="base"/>
                      <a:r>
                        <a:rPr lang="en-US" sz="1700" b="1" i="0" dirty="0">
                          <a:solidFill>
                            <a:srgbClr val="FFFFFF"/>
                          </a:solidFill>
                          <a:effectLst/>
                          <a:latin typeface="Calibri" panose="020F0502020204030204" pitchFamily="34" charset="0"/>
                        </a:rPr>
                        <a:t>Related Program​</a:t>
                      </a:r>
                      <a:endParaRPr lang="en-US" b="1" i="0" dirty="0">
                        <a:solidFill>
                          <a:srgbClr val="FFFFFF"/>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tc>
                  <a:txBody>
                    <a:bodyPr/>
                    <a:lstStyle/>
                    <a:p>
                      <a:pPr algn="ctr" fontAlgn="base"/>
                      <a:r>
                        <a:rPr lang="en-US" sz="1700" b="1" i="0" dirty="0">
                          <a:solidFill>
                            <a:srgbClr val="FFFFFF"/>
                          </a:solidFill>
                          <a:effectLst/>
                          <a:latin typeface="Calibri" panose="020F0502020204030204" pitchFamily="34" charset="0"/>
                        </a:rPr>
                        <a:t>Potential Meeting Date​</a:t>
                      </a:r>
                      <a:endParaRPr lang="en-US" b="1" i="0" dirty="0">
                        <a:solidFill>
                          <a:srgbClr val="FFFFFF"/>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tc>
                  <a:txBody>
                    <a:bodyPr/>
                    <a:lstStyle/>
                    <a:p>
                      <a:pPr algn="ctr" fontAlgn="base"/>
                      <a:r>
                        <a:rPr lang="en-US" sz="1700" b="1" i="0" dirty="0">
                          <a:solidFill>
                            <a:srgbClr val="FFFFFF"/>
                          </a:solidFill>
                          <a:effectLst/>
                          <a:latin typeface="Calibri" panose="020F0502020204030204" pitchFamily="34" charset="0"/>
                        </a:rPr>
                        <a:t>Volkswagen Committee Involvement​</a:t>
                      </a:r>
                      <a:endParaRPr lang="en-US" b="1" i="0" dirty="0">
                        <a:solidFill>
                          <a:srgbClr val="FFFFFF"/>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extLst>
                  <a:ext uri="{0D108BD9-81ED-4DB2-BD59-A6C34878D82A}">
                    <a16:rowId xmlns:a16="http://schemas.microsoft.com/office/drawing/2014/main" val="771933172"/>
                  </a:ext>
                </a:extLst>
              </a:tr>
              <a:tr h="289560">
                <a:tc>
                  <a:txBody>
                    <a:bodyPr/>
                    <a:lstStyle/>
                    <a:p>
                      <a:pPr algn="l" fontAlgn="base"/>
                      <a:r>
                        <a:rPr lang="en-US" sz="1700" b="0" i="0" dirty="0">
                          <a:solidFill>
                            <a:srgbClr val="000000"/>
                          </a:solidFill>
                          <a:effectLst/>
                          <a:latin typeface="Calibri" panose="020F0502020204030204" pitchFamily="34" charset="0"/>
                        </a:rPr>
                        <a:t>Round 2 Onroad and Nonroad awards​</a:t>
                      </a:r>
                      <a:endParaRPr lang="en-US" sz="1600"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Today</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3014662165"/>
                  </a:ext>
                </a:extLst>
              </a:tr>
              <a:tr h="289560">
                <a:tc>
                  <a:txBody>
                    <a:bodyPr/>
                    <a:lstStyle/>
                    <a:p>
                      <a:pPr algn="l" fontAlgn="base"/>
                      <a:r>
                        <a:rPr lang="en-US" sz="1700" b="0" i="0" dirty="0">
                          <a:solidFill>
                            <a:srgbClr val="000000"/>
                          </a:solidFill>
                          <a:effectLst/>
                          <a:latin typeface="Calibri" panose="020F0502020204030204" pitchFamily="34" charset="0"/>
                        </a:rPr>
                        <a:t>EV Charging Network awards​</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700" b="0" i="0" dirty="0">
                          <a:solidFill>
                            <a:srgbClr val="000000"/>
                          </a:solidFill>
                          <a:effectLst/>
                          <a:latin typeface="Calibri" panose="020F0502020204030204" pitchFamily="34" charset="0"/>
                        </a:rPr>
                        <a:t>October/November 2020​</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3450344382"/>
                  </a:ext>
                </a:extLst>
              </a:tr>
              <a:tr h="289560">
                <a:tc>
                  <a:txBody>
                    <a:bodyPr/>
                    <a:lstStyle/>
                    <a:p>
                      <a:pPr algn="l" fontAlgn="base"/>
                      <a:r>
                        <a:rPr lang="en-US" sz="1700" b="0" i="0" dirty="0">
                          <a:solidFill>
                            <a:srgbClr val="000000"/>
                          </a:solidFill>
                          <a:effectLst/>
                          <a:latin typeface="Calibri" panose="020F0502020204030204" pitchFamily="34" charset="0"/>
                        </a:rPr>
                        <a:t>Round 2 DERA Option awards​</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December 2020​</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700" b="0" i="0" dirty="0">
                          <a:solidFill>
                            <a:srgbClr val="000000"/>
                          </a:solidFill>
                          <a:effectLst/>
                          <a:latin typeface="Calibri" panose="020F0502020204030204" pitchFamily="34" charset="0"/>
                        </a:rPr>
                        <a:t>Review and/or Approve​</a:t>
                      </a:r>
                      <a:endParaRPr lang="en-US" b="0" i="0" dirty="0">
                        <a:solidFill>
                          <a:srgbClr val="000000"/>
                        </a:solidFill>
                        <a:effectLst/>
                      </a:endParaRPr>
                    </a:p>
                  </a:txBody>
                  <a:tcPr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3367654186"/>
                  </a:ext>
                </a:extLst>
              </a:tr>
            </a:tbl>
          </a:graphicData>
        </a:graphic>
      </p:graphicFrame>
      <p:sp>
        <p:nvSpPr>
          <p:cNvPr id="6" name="Rectangle 1">
            <a:extLst>
              <a:ext uri="{FF2B5EF4-FFF2-40B4-BE49-F238E27FC236}">
                <a16:creationId xmlns:a16="http://schemas.microsoft.com/office/drawing/2014/main" id="{575F50CB-7CFD-465E-B174-BFDD2E51362D}"/>
              </a:ext>
            </a:extLst>
          </p:cNvPr>
          <p:cNvSpPr>
            <a:spLocks noChangeArrowheads="1"/>
          </p:cNvSpPr>
          <p:nvPr/>
        </p:nvSpPr>
        <p:spPr bwMode="auto">
          <a:xfrm>
            <a:off x="979488" y="2209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085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36811"/>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Public Comments</a:t>
            </a:r>
          </a:p>
        </p:txBody>
      </p:sp>
      <p:sp>
        <p:nvSpPr>
          <p:cNvPr id="2" name="Rectangle 1">
            <a:extLst>
              <a:ext uri="{FF2B5EF4-FFF2-40B4-BE49-F238E27FC236}">
                <a16:creationId xmlns:a16="http://schemas.microsoft.com/office/drawing/2014/main" id="{86B2E289-1815-4D42-B429-F4F361BEBBE8}"/>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A75F7D00-E569-4E01-BE6D-837F2072DB51}"/>
              </a:ext>
            </a:extLst>
          </p:cNvPr>
          <p:cNvSpPr>
            <a:spLocks noGrp="1"/>
          </p:cNvSpPr>
          <p:nvPr>
            <p:ph type="sldNum" sz="quarter" idx="12"/>
          </p:nvPr>
        </p:nvSpPr>
        <p:spPr/>
        <p:txBody>
          <a:bodyPr/>
          <a:lstStyle/>
          <a:p>
            <a:pPr>
              <a:defRPr/>
            </a:pPr>
            <a:fld id="{5DBD3DCF-B7A0-454F-9F39-26E9DADE6CCB}" type="slidenum">
              <a:rPr lang="en-US" smtClean="0"/>
              <a:pPr>
                <a:defRPr/>
              </a:pPr>
              <a:t>25</a:t>
            </a:fld>
            <a:endParaRPr lang="en-US" dirty="0"/>
          </a:p>
        </p:txBody>
      </p:sp>
    </p:spTree>
    <p:extLst>
      <p:ext uri="{BB962C8B-B14F-4D97-AF65-F5344CB8AC3E}">
        <p14:creationId xmlns:p14="http://schemas.microsoft.com/office/powerpoint/2010/main" val="2592973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6389" name="Rectangle 5"/>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1" name="Title 1"/>
          <p:cNvSpPr txBox="1">
            <a:spLocks/>
          </p:cNvSpPr>
          <p:nvPr/>
        </p:nvSpPr>
        <p:spPr>
          <a:xfrm>
            <a:off x="0" y="941197"/>
            <a:ext cx="9144000" cy="6096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a:defRPr/>
            </a:pPr>
            <a:r>
              <a:rPr lang="en-US" sz="3600" b="1" spc="30" dirty="0"/>
              <a:t>For More Information</a:t>
            </a:r>
          </a:p>
        </p:txBody>
      </p:sp>
      <p:sp>
        <p:nvSpPr>
          <p:cNvPr id="7" name="Rectangle 3"/>
          <p:cNvSpPr>
            <a:spLocks noGrp="1" noChangeArrowheads="1"/>
          </p:cNvSpPr>
          <p:nvPr>
            <p:ph type="subTitle" idx="1"/>
          </p:nvPr>
        </p:nvSpPr>
        <p:spPr>
          <a:xfrm>
            <a:off x="1295400" y="1990344"/>
            <a:ext cx="6629400" cy="4791456"/>
          </a:xfrm>
        </p:spPr>
        <p:txBody>
          <a:bodyPr/>
          <a:lstStyle/>
          <a:p>
            <a:pPr algn="l" fontAlgn="auto">
              <a:lnSpc>
                <a:spcPts val="2600"/>
              </a:lnSpc>
              <a:spcBef>
                <a:spcPts val="0"/>
              </a:spcBef>
              <a:spcAft>
                <a:spcPts val="2800"/>
              </a:spcAft>
              <a:defRPr/>
            </a:pPr>
            <a:r>
              <a:rPr lang="en-US" sz="2200" b="1" dirty="0">
                <a:solidFill>
                  <a:schemeClr val="tx1"/>
                </a:solidFill>
              </a:rPr>
              <a:t>Indiana Volkswagen Mitigation Trust Program website:</a:t>
            </a:r>
            <a:br>
              <a:rPr lang="en-US" sz="2200" b="1" dirty="0">
                <a:solidFill>
                  <a:schemeClr val="tx1"/>
                </a:solidFill>
              </a:rPr>
            </a:br>
            <a:r>
              <a:rPr lang="en-US" sz="2200" dirty="0">
                <a:solidFill>
                  <a:schemeClr val="tx1"/>
                </a:solidFill>
                <a:hlinkClick r:id="rId3"/>
              </a:rPr>
              <a:t>www.idem.IN.gov/vwtrust</a:t>
            </a:r>
            <a:endParaRPr lang="en-US" sz="2200" dirty="0">
              <a:solidFill>
                <a:schemeClr val="tx1"/>
              </a:solidFill>
            </a:endParaRPr>
          </a:p>
          <a:p>
            <a:pPr algn="l" fontAlgn="auto">
              <a:lnSpc>
                <a:spcPts val="2600"/>
              </a:lnSpc>
              <a:spcBef>
                <a:spcPts val="0"/>
              </a:spcBef>
              <a:spcAft>
                <a:spcPts val="0"/>
              </a:spcAft>
              <a:defRPr/>
            </a:pPr>
            <a:endParaRPr lang="en-US" sz="2200" b="1" dirty="0">
              <a:solidFill>
                <a:schemeClr val="tx1"/>
              </a:solidFill>
            </a:endParaRPr>
          </a:p>
          <a:p>
            <a:pPr algn="l" fontAlgn="auto">
              <a:lnSpc>
                <a:spcPts val="2600"/>
              </a:lnSpc>
              <a:spcBef>
                <a:spcPts val="0"/>
              </a:spcBef>
              <a:spcAft>
                <a:spcPts val="0"/>
              </a:spcAft>
              <a:defRPr/>
            </a:pPr>
            <a:r>
              <a:rPr lang="en-US" sz="2200" b="1" dirty="0">
                <a:solidFill>
                  <a:schemeClr val="tx1"/>
                </a:solidFill>
              </a:rPr>
              <a:t>For program assistance:</a:t>
            </a:r>
            <a:br>
              <a:rPr lang="en-US" sz="2200" b="1" dirty="0">
                <a:solidFill>
                  <a:schemeClr val="tx1"/>
                </a:solidFill>
              </a:rPr>
            </a:br>
            <a:r>
              <a:rPr lang="en-US" sz="2200" dirty="0">
                <a:solidFill>
                  <a:schemeClr val="tx1"/>
                </a:solidFill>
              </a:rPr>
              <a:t>Shawn Seals</a:t>
            </a:r>
          </a:p>
          <a:p>
            <a:pPr algn="l" fontAlgn="auto">
              <a:lnSpc>
                <a:spcPts val="2600"/>
              </a:lnSpc>
              <a:spcBef>
                <a:spcPts val="0"/>
              </a:spcBef>
              <a:spcAft>
                <a:spcPts val="0"/>
              </a:spcAft>
              <a:defRPr/>
            </a:pPr>
            <a:r>
              <a:rPr lang="en-US" sz="2200" dirty="0">
                <a:solidFill>
                  <a:schemeClr val="tx1"/>
                </a:solidFill>
              </a:rPr>
              <a:t>Senior Environmental Manager</a:t>
            </a:r>
          </a:p>
          <a:p>
            <a:pPr algn="l" fontAlgn="auto">
              <a:lnSpc>
                <a:spcPts val="2600"/>
              </a:lnSpc>
              <a:spcBef>
                <a:spcPts val="0"/>
              </a:spcBef>
              <a:spcAft>
                <a:spcPts val="0"/>
              </a:spcAft>
              <a:defRPr/>
            </a:pPr>
            <a:r>
              <a:rPr lang="en-US" sz="2200" dirty="0">
                <a:solidFill>
                  <a:schemeClr val="tx1"/>
                </a:solidFill>
              </a:rPr>
              <a:t>IDEM – Office of Air Quality</a:t>
            </a:r>
          </a:p>
          <a:p>
            <a:pPr algn="l" fontAlgn="auto">
              <a:lnSpc>
                <a:spcPts val="2600"/>
              </a:lnSpc>
              <a:spcBef>
                <a:spcPts val="0"/>
              </a:spcBef>
              <a:spcAft>
                <a:spcPts val="0"/>
              </a:spcAft>
              <a:defRPr/>
            </a:pPr>
            <a:r>
              <a:rPr lang="en-US" sz="2200" dirty="0">
                <a:solidFill>
                  <a:schemeClr val="tx1"/>
                </a:solidFill>
              </a:rPr>
              <a:t>(317) 233-0425</a:t>
            </a:r>
            <a:br>
              <a:rPr lang="en-US" sz="2200" dirty="0">
                <a:solidFill>
                  <a:schemeClr val="tx1"/>
                </a:solidFill>
              </a:rPr>
            </a:br>
            <a:r>
              <a:rPr lang="en-US" sz="2200" dirty="0">
                <a:solidFill>
                  <a:srgbClr val="1F497D">
                    <a:lumMod val="50000"/>
                  </a:srgbClr>
                </a:solidFill>
                <a:hlinkClick r:id="rId4"/>
              </a:rPr>
              <a:t>SSeals@idem.IN.gov</a:t>
            </a:r>
            <a:endParaRPr lang="en-US" sz="2200" dirty="0">
              <a:solidFill>
                <a:srgbClr val="1F497D">
                  <a:lumMod val="50000"/>
                </a:srgbClr>
              </a:solidFill>
            </a:endParaRPr>
          </a:p>
          <a:p>
            <a:pPr algn="l" fontAlgn="auto">
              <a:spcBef>
                <a:spcPts val="0"/>
              </a:spcBef>
              <a:spcAft>
                <a:spcPts val="0"/>
              </a:spcAft>
              <a:defRPr/>
            </a:pPr>
            <a:endParaRPr lang="en-US" sz="2200" dirty="0">
              <a:solidFill>
                <a:srgbClr val="1F497D">
                  <a:lumMod val="50000"/>
                </a:srgbClr>
              </a:solidFill>
            </a:endParaRPr>
          </a:p>
          <a:p>
            <a:pPr algn="l">
              <a:spcBef>
                <a:spcPts val="0"/>
              </a:spcBef>
              <a:spcAft>
                <a:spcPts val="0"/>
              </a:spcAft>
            </a:pPr>
            <a:endParaRPr lang="en-US" sz="1600" dirty="0">
              <a:solidFill>
                <a:srgbClr val="1F497D">
                  <a:lumMod val="50000"/>
                </a:srgbClr>
              </a:solidFill>
            </a:endParaRPr>
          </a:p>
          <a:p>
            <a:pPr algn="l">
              <a:spcBef>
                <a:spcPts val="0"/>
              </a:spcBef>
              <a:spcAft>
                <a:spcPts val="0"/>
              </a:spcAft>
            </a:pPr>
            <a:endParaRPr lang="en-US" sz="2200" dirty="0">
              <a:solidFill>
                <a:srgbClr val="1F497D">
                  <a:lumMod val="50000"/>
                </a:srgbClr>
              </a:solidFill>
            </a:endParaRPr>
          </a:p>
        </p:txBody>
      </p:sp>
      <p:pic>
        <p:nvPicPr>
          <p:cNvPr id="8"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3290015"/>
            <a:ext cx="1295400" cy="224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193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Round 1</a:t>
            </a:r>
          </a:p>
          <a:p>
            <a:pPr marL="54864" fontAlgn="auto">
              <a:spcAft>
                <a:spcPts val="0"/>
              </a:spcAft>
              <a:defRPr/>
            </a:pPr>
            <a:r>
              <a:rPr lang="en-US" sz="3600" b="1" dirty="0"/>
              <a:t>Onroad/Nonroad and DERA Option Update</a:t>
            </a:r>
          </a:p>
        </p:txBody>
      </p:sp>
      <p:sp>
        <p:nvSpPr>
          <p:cNvPr id="2" name="Slide Number Placeholder 1">
            <a:extLst>
              <a:ext uri="{FF2B5EF4-FFF2-40B4-BE49-F238E27FC236}">
                <a16:creationId xmlns:a16="http://schemas.microsoft.com/office/drawing/2014/main" id="{5AF023B8-A6FA-41E9-ACA7-7B1326B4AA57}"/>
              </a:ext>
            </a:extLst>
          </p:cNvPr>
          <p:cNvSpPr>
            <a:spLocks noGrp="1"/>
          </p:cNvSpPr>
          <p:nvPr>
            <p:ph type="sldNum" sz="quarter" idx="12"/>
          </p:nvPr>
        </p:nvSpPr>
        <p:spPr/>
        <p:txBody>
          <a:bodyPr/>
          <a:lstStyle/>
          <a:p>
            <a:pPr>
              <a:defRPr/>
            </a:pPr>
            <a:fld id="{5DBD3DCF-B7A0-454F-9F39-26E9DADE6CCB}" type="slidenum">
              <a:rPr lang="en-US" smtClean="0"/>
              <a:pPr>
                <a:defRPr/>
              </a:pPr>
              <a:t>3</a:t>
            </a:fld>
            <a:endParaRPr lang="en-US" dirty="0"/>
          </a:p>
        </p:txBody>
      </p:sp>
    </p:spTree>
    <p:extLst>
      <p:ext uri="{BB962C8B-B14F-4D97-AF65-F5344CB8AC3E}">
        <p14:creationId xmlns:p14="http://schemas.microsoft.com/office/powerpoint/2010/main" val="146841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a:t>Round 1 Notable Updates</a:t>
            </a:r>
          </a:p>
        </p:txBody>
      </p:sp>
      <p:sp>
        <p:nvSpPr>
          <p:cNvPr id="2" name="Rectangle 1">
            <a:extLst>
              <a:ext uri="{FF2B5EF4-FFF2-40B4-BE49-F238E27FC236}">
                <a16:creationId xmlns:a16="http://schemas.microsoft.com/office/drawing/2014/main" id="{7F02B8EE-74F2-4B22-8F77-903C37C6EDC6}"/>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graphicFrame>
        <p:nvGraphicFramePr>
          <p:cNvPr id="4" name="Table 3">
            <a:extLst>
              <a:ext uri="{FF2B5EF4-FFF2-40B4-BE49-F238E27FC236}">
                <a16:creationId xmlns:a16="http://schemas.microsoft.com/office/drawing/2014/main" id="{B22567FB-C2B6-42B0-98F0-716596BF772E}"/>
              </a:ext>
            </a:extLst>
          </p:cNvPr>
          <p:cNvGraphicFramePr>
            <a:graphicFrameLocks noGrp="1"/>
          </p:cNvGraphicFramePr>
          <p:nvPr>
            <p:extLst>
              <p:ext uri="{D42A27DB-BD31-4B8C-83A1-F6EECF244321}">
                <p14:modId xmlns:p14="http://schemas.microsoft.com/office/powerpoint/2010/main" val="3264412837"/>
              </p:ext>
            </p:extLst>
          </p:nvPr>
        </p:nvGraphicFramePr>
        <p:xfrm>
          <a:off x="190500" y="1447800"/>
          <a:ext cx="8762999" cy="5373297"/>
        </p:xfrm>
        <a:graphic>
          <a:graphicData uri="http://schemas.openxmlformats.org/drawingml/2006/table">
            <a:tbl>
              <a:tblPr/>
              <a:tblGrid>
                <a:gridCol w="2545623">
                  <a:extLst>
                    <a:ext uri="{9D8B030D-6E8A-4147-A177-3AD203B41FA5}">
                      <a16:colId xmlns:a16="http://schemas.microsoft.com/office/drawing/2014/main" val="3502323905"/>
                    </a:ext>
                  </a:extLst>
                </a:gridCol>
                <a:gridCol w="1220764">
                  <a:extLst>
                    <a:ext uri="{9D8B030D-6E8A-4147-A177-3AD203B41FA5}">
                      <a16:colId xmlns:a16="http://schemas.microsoft.com/office/drawing/2014/main" val="3786216187"/>
                    </a:ext>
                  </a:extLst>
                </a:gridCol>
                <a:gridCol w="2186018">
                  <a:extLst>
                    <a:ext uri="{9D8B030D-6E8A-4147-A177-3AD203B41FA5}">
                      <a16:colId xmlns:a16="http://schemas.microsoft.com/office/drawing/2014/main" val="1537642132"/>
                    </a:ext>
                  </a:extLst>
                </a:gridCol>
                <a:gridCol w="2810594">
                  <a:extLst>
                    <a:ext uri="{9D8B030D-6E8A-4147-A177-3AD203B41FA5}">
                      <a16:colId xmlns:a16="http://schemas.microsoft.com/office/drawing/2014/main" val="593410675"/>
                    </a:ext>
                  </a:extLst>
                </a:gridCol>
              </a:tblGrid>
              <a:tr h="394465">
                <a:tc>
                  <a:txBody>
                    <a:bodyPr/>
                    <a:lstStyle/>
                    <a:p>
                      <a:pPr algn="ctr" fontAlgn="base"/>
                      <a:r>
                        <a:rPr lang="en-US" sz="1400" b="1" i="0" dirty="0">
                          <a:solidFill>
                            <a:srgbClr val="FFFFFF"/>
                          </a:solidFill>
                          <a:effectLst/>
                          <a:latin typeface="Calibri"/>
                        </a:rPr>
                        <a:t>Applicant​</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tc>
                  <a:txBody>
                    <a:bodyPr/>
                    <a:lstStyle/>
                    <a:p>
                      <a:pPr algn="ctr" fontAlgn="base"/>
                      <a:r>
                        <a:rPr lang="en-US" sz="1400" b="1" i="0" dirty="0">
                          <a:solidFill>
                            <a:srgbClr val="FFFFFF"/>
                          </a:solidFill>
                          <a:effectLst/>
                          <a:latin typeface="Calibri"/>
                        </a:rPr>
                        <a:t>Project County​</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tc>
                  <a:txBody>
                    <a:bodyPr/>
                    <a:lstStyle/>
                    <a:p>
                      <a:pPr algn="ctr" fontAlgn="base"/>
                      <a:r>
                        <a:rPr lang="en-US" sz="1400" b="1" i="0" dirty="0">
                          <a:solidFill>
                            <a:srgbClr val="FFFFFF"/>
                          </a:solidFill>
                          <a:effectLst/>
                          <a:latin typeface="Calibri"/>
                        </a:rPr>
                        <a:t>Project Type​</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tc>
                  <a:txBody>
                    <a:bodyPr/>
                    <a:lstStyle/>
                    <a:p>
                      <a:pPr algn="ctr" fontAlgn="base"/>
                      <a:r>
                        <a:rPr lang="en-US" sz="1400" b="1" i="0" dirty="0">
                          <a:solidFill>
                            <a:srgbClr val="FFFFFF"/>
                          </a:solidFill>
                          <a:effectLst/>
                          <a:latin typeface="Calibri"/>
                        </a:rPr>
                        <a:t>Current Status​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32385" cap="flat" cmpd="sng" algn="ctr">
                      <a:solidFill>
                        <a:srgbClr val="FFFFFF"/>
                      </a:solidFill>
                      <a:prstDash val="solid"/>
                      <a:round/>
                      <a:headEnd type="none" w="med" len="med"/>
                      <a:tailEnd type="none" w="med" len="med"/>
                    </a:lnB>
                    <a:solidFill>
                      <a:srgbClr val="98B957"/>
                    </a:solidFill>
                  </a:tcPr>
                </a:tc>
                <a:extLst>
                  <a:ext uri="{0D108BD9-81ED-4DB2-BD59-A6C34878D82A}">
                    <a16:rowId xmlns:a16="http://schemas.microsoft.com/office/drawing/2014/main" val="193221388"/>
                  </a:ext>
                </a:extLst>
              </a:tr>
              <a:tr h="394525">
                <a:tc>
                  <a:txBody>
                    <a:bodyPr/>
                    <a:lstStyle/>
                    <a:p>
                      <a:pPr algn="l" fontAlgn="base"/>
                      <a:r>
                        <a:rPr lang="en-US" sz="1400" b="0" i="0" dirty="0">
                          <a:solidFill>
                            <a:srgbClr val="000000"/>
                          </a:solidFill>
                          <a:effectLst/>
                        </a:rPr>
                        <a:t>Lake Station Community Schools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Lake</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Diesel to Propane School Buses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Propane school buses have been ordered and should be delivered by December 2020</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32385"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4129051592"/>
                  </a:ext>
                </a:extLst>
              </a:tr>
              <a:tr h="377961">
                <a:tc>
                  <a:txBody>
                    <a:bodyPr/>
                    <a:lstStyle/>
                    <a:p>
                      <a:pPr algn="l" fontAlgn="base"/>
                      <a:r>
                        <a:rPr lang="en-US" sz="1400" b="0" i="0" dirty="0">
                          <a:solidFill>
                            <a:srgbClr val="000000"/>
                          </a:solidFill>
                          <a:effectLst/>
                        </a:rPr>
                        <a:t>MM (Mulzer) Transportation</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Spencer</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Diesel to Clean Diesel Tugboat Engine Replacement</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1-Year Funding Agreement extension being developed</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322244750"/>
                  </a:ext>
                </a:extLst>
              </a:tr>
              <a:tr h="0">
                <a:tc>
                  <a:txBody>
                    <a:bodyPr/>
                    <a:lstStyle/>
                    <a:p>
                      <a:pPr algn="l" fontAlgn="base"/>
                      <a:r>
                        <a:rPr lang="en-US" sz="1400" b="0" i="0" dirty="0">
                          <a:solidFill>
                            <a:srgbClr val="000000"/>
                          </a:solidFill>
                          <a:effectLst/>
                        </a:rPr>
                        <a:t>Magnum Logistics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Hendricks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Diesel to Electric Delivery Truck</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Award formally declined by Magnum due to contract not being renewed</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21780523"/>
                  </a:ext>
                </a:extLst>
              </a:tr>
              <a:tr h="100993">
                <a:tc>
                  <a:txBody>
                    <a:bodyPr/>
                    <a:lstStyle/>
                    <a:p>
                      <a:pPr algn="l" fontAlgn="base"/>
                      <a:r>
                        <a:rPr lang="en-US" sz="1400" b="0" i="0" dirty="0">
                          <a:solidFill>
                            <a:srgbClr val="000000"/>
                          </a:solidFill>
                          <a:effectLst/>
                        </a:rPr>
                        <a:t>United Airlines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Marion</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Diesel to Electric Airport Ground Service Equipment</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400" b="0" i="0" dirty="0">
                          <a:solidFill>
                            <a:srgbClr val="000000"/>
                          </a:solidFill>
                          <a:effectLst/>
                        </a:rPr>
                        <a:t>1-Year Funding Agreement extension being developed</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879641"/>
                  </a:ext>
                </a:extLst>
              </a:tr>
              <a:tr h="0">
                <a:tc>
                  <a:txBody>
                    <a:bodyPr/>
                    <a:lstStyle/>
                    <a:p>
                      <a:pPr algn="l" fontAlgn="base"/>
                      <a:r>
                        <a:rPr lang="en-US" sz="1400" b="0" i="0" dirty="0">
                          <a:solidFill>
                            <a:srgbClr val="000000"/>
                          </a:solidFill>
                          <a:effectLst/>
                        </a:rPr>
                        <a:t>Walt’s Drive-A-Way Services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Vanderburgh</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Diesel to Compressed Natural Gas Delivery Trucks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rPr>
                        <a:t>Award formally declined by Walt’s due to inability to justify costs and business case support</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607854054"/>
                  </a:ext>
                </a:extLst>
              </a:tr>
              <a:tr h="0">
                <a:tc>
                  <a:txBody>
                    <a:bodyPr/>
                    <a:lstStyle/>
                    <a:p>
                      <a:pPr algn="l" fontAlgn="base"/>
                      <a:r>
                        <a:rPr lang="en-US" sz="1400" b="0" i="0" dirty="0">
                          <a:solidFill>
                            <a:srgbClr val="000000"/>
                          </a:solidFill>
                          <a:effectLst/>
                        </a:rPr>
                        <a:t>Citilink Transit (Fort Wayne)</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Allen</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Diesel to Electric Transit Bus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rPr>
                        <a:t>Communication of rescinding of funds sent on June 4</a:t>
                      </a:r>
                      <a:r>
                        <a:rPr lang="en-US" sz="1400" b="0" i="0" baseline="30000" dirty="0">
                          <a:solidFill>
                            <a:srgbClr val="000000"/>
                          </a:solidFill>
                          <a:effectLst/>
                        </a:rPr>
                        <a:t>th</a:t>
                      </a:r>
                      <a:r>
                        <a:rPr lang="en-US" sz="1400" b="0" i="0" dirty="0">
                          <a:solidFill>
                            <a:srgbClr val="000000"/>
                          </a:solidFill>
                          <a:effectLst/>
                        </a:rPr>
                        <a:t> – no response from Citilink</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492750244"/>
                  </a:ext>
                </a:extLst>
              </a:tr>
              <a:tr h="0">
                <a:tc>
                  <a:txBody>
                    <a:bodyPr/>
                    <a:lstStyle/>
                    <a:p>
                      <a:pPr algn="l" fontAlgn="base"/>
                      <a:r>
                        <a:rPr lang="en-US" sz="1400" b="0" i="0" dirty="0">
                          <a:solidFill>
                            <a:srgbClr val="000000"/>
                          </a:solidFill>
                          <a:effectLst/>
                          <a:latin typeface="Calibri"/>
                        </a:rPr>
                        <a:t>Omada Worldwide Expedite</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latin typeface="Calibri" panose="020F0502020204030204" pitchFamily="34" charset="0"/>
                        </a:rPr>
                        <a:t>Hendricks</a:t>
                      </a:r>
                      <a:endParaRPr lang="en-US" sz="1400" b="0" i="0" dirty="0">
                        <a:solidFill>
                          <a:srgbClr val="000000"/>
                        </a:solidFill>
                        <a:effectLst/>
                      </a:endParaRP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latin typeface="Calibri" panose="020F0502020204030204" pitchFamily="34" charset="0"/>
                        </a:rPr>
                        <a:t>Diesel to Electric Delivery Trucks</a:t>
                      </a:r>
                      <a:endParaRPr lang="en-US" sz="1400" b="0" i="0" dirty="0">
                        <a:solidFill>
                          <a:srgbClr val="000000"/>
                        </a:solidFill>
                        <a:effectLst/>
                      </a:endParaRP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tc>
                  <a:txBody>
                    <a:bodyPr/>
                    <a:lstStyle/>
                    <a:p>
                      <a:pPr algn="ctr" fontAlgn="base"/>
                      <a:r>
                        <a:rPr lang="en-US" sz="1400" b="0" i="0" dirty="0">
                          <a:solidFill>
                            <a:srgbClr val="000000"/>
                          </a:solidFill>
                          <a:effectLst/>
                          <a:latin typeface="Calibri"/>
                        </a:rPr>
                        <a:t>Omada chose to expand their scope at no additional cost from 1 to 3 electric delivery trucks</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903489249"/>
                  </a:ext>
                </a:extLst>
              </a:tr>
              <a:tr h="0">
                <a:tc>
                  <a:txBody>
                    <a:bodyPr/>
                    <a:lstStyle/>
                    <a:p>
                      <a:pPr algn="l" fontAlgn="base"/>
                      <a:r>
                        <a:rPr lang="en-US" sz="1400" b="0" i="0" dirty="0">
                          <a:solidFill>
                            <a:srgbClr val="000000"/>
                          </a:solidFill>
                          <a:effectLst/>
                          <a:latin typeface="Calibri"/>
                        </a:rPr>
                        <a:t>Ruan Transport Corporation​</a:t>
                      </a: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latin typeface="Calibri" panose="020F0502020204030204" pitchFamily="34" charset="0"/>
                        </a:rPr>
                        <a:t>Allen (now)​</a:t>
                      </a:r>
                      <a:endParaRPr lang="en-US" sz="1400" b="0" i="0" dirty="0">
                        <a:solidFill>
                          <a:srgbClr val="000000"/>
                        </a:solidFill>
                        <a:effectLst/>
                      </a:endParaRP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latin typeface="Calibri" panose="020F0502020204030204" pitchFamily="34" charset="0"/>
                        </a:rPr>
                        <a:t>Diesel to Electric Terminal Truck​</a:t>
                      </a:r>
                      <a:endParaRPr lang="en-US" sz="1400" b="0" i="0" dirty="0">
                        <a:solidFill>
                          <a:srgbClr val="000000"/>
                        </a:solidFill>
                        <a:effectLst/>
                      </a:endParaRP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tc>
                  <a:txBody>
                    <a:bodyPr/>
                    <a:lstStyle/>
                    <a:p>
                      <a:pPr algn="ctr" fontAlgn="base"/>
                      <a:r>
                        <a:rPr lang="en-US" sz="1400" b="0" i="0" dirty="0">
                          <a:solidFill>
                            <a:srgbClr val="000000"/>
                          </a:solidFill>
                          <a:effectLst/>
                          <a:latin typeface="Calibri" panose="020F0502020204030204" pitchFamily="34" charset="0"/>
                        </a:rPr>
                        <a:t>Grantee reviewing updated funding agreement</a:t>
                      </a:r>
                      <a:endParaRPr lang="en-US" sz="1400" b="0" i="0" dirty="0">
                        <a:solidFill>
                          <a:srgbClr val="000000"/>
                        </a:solidFill>
                        <a:effectLst/>
                      </a:endParaRPr>
                    </a:p>
                  </a:txBody>
                  <a:tcPr marL="62284" marR="62284" marT="31142" marB="31142" anchor="ctr">
                    <a:lnL w="10790" cap="flat" cmpd="sng" algn="ctr">
                      <a:solidFill>
                        <a:srgbClr val="FFFFFF"/>
                      </a:solidFill>
                      <a:prstDash val="solid"/>
                      <a:round/>
                      <a:headEnd type="none" w="med" len="med"/>
                      <a:tailEnd type="none" w="med" len="med"/>
                    </a:lnL>
                    <a:lnR w="10790" cap="flat" cmpd="sng" algn="ctr">
                      <a:solidFill>
                        <a:srgbClr val="FFFFFF"/>
                      </a:solidFill>
                      <a:prstDash val="solid"/>
                      <a:round/>
                      <a:headEnd type="none" w="med" len="med"/>
                      <a:tailEnd type="none" w="med" len="med"/>
                    </a:lnR>
                    <a:lnT w="10790" cap="flat" cmpd="sng" algn="ctr">
                      <a:solidFill>
                        <a:srgbClr val="FFFFFF"/>
                      </a:solidFill>
                      <a:prstDash val="solid"/>
                      <a:round/>
                      <a:headEnd type="none" w="med" len="med"/>
                      <a:tailEnd type="none" w="med" len="med"/>
                    </a:lnT>
                    <a:lnB w="1079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2624788768"/>
                  </a:ext>
                </a:extLst>
              </a:tr>
            </a:tbl>
          </a:graphicData>
        </a:graphic>
      </p:graphicFrame>
      <p:sp>
        <p:nvSpPr>
          <p:cNvPr id="6" name="Rectangle 1">
            <a:extLst>
              <a:ext uri="{FF2B5EF4-FFF2-40B4-BE49-F238E27FC236}">
                <a16:creationId xmlns:a16="http://schemas.microsoft.com/office/drawing/2014/main" id="{96AC546E-C46C-4CEA-9B8C-505EE6648BBD}"/>
              </a:ext>
            </a:extLst>
          </p:cNvPr>
          <p:cNvSpPr>
            <a:spLocks noChangeArrowheads="1"/>
          </p:cNvSpPr>
          <p:nvPr/>
        </p:nvSpPr>
        <p:spPr bwMode="auto">
          <a:xfrm>
            <a:off x="2168525" y="1497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id="{6E5772EB-9BA5-4353-9CB3-2CD1FD5CA8F8}"/>
              </a:ext>
            </a:extLst>
          </p:cNvPr>
          <p:cNvSpPr>
            <a:spLocks noGrp="1"/>
          </p:cNvSpPr>
          <p:nvPr>
            <p:ph type="sldNum" sz="quarter" idx="12"/>
          </p:nvPr>
        </p:nvSpPr>
        <p:spPr/>
        <p:txBody>
          <a:bodyPr/>
          <a:lstStyle/>
          <a:p>
            <a:pPr>
              <a:defRPr/>
            </a:pPr>
            <a:fld id="{5DBD3DCF-B7A0-454F-9F39-26E9DADE6CCB}" type="slidenum">
              <a:rPr lang="en-US" smtClean="0"/>
              <a:pPr>
                <a:defRPr/>
              </a:pPr>
              <a:t>4</a:t>
            </a:fld>
            <a:endParaRPr lang="en-US" dirty="0"/>
          </a:p>
        </p:txBody>
      </p:sp>
    </p:spTree>
    <p:extLst>
      <p:ext uri="{BB962C8B-B14F-4D97-AF65-F5344CB8AC3E}">
        <p14:creationId xmlns:p14="http://schemas.microsoft.com/office/powerpoint/2010/main" val="65580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Electric Vehicle Charging Stations</a:t>
            </a:r>
          </a:p>
          <a:p>
            <a:pPr marL="54864" fontAlgn="auto">
              <a:spcAft>
                <a:spcPts val="0"/>
              </a:spcAft>
              <a:defRPr/>
            </a:pPr>
            <a:r>
              <a:rPr lang="en-US" sz="3600" b="1" dirty="0"/>
              <a:t>Request for Proposals Update</a:t>
            </a:r>
          </a:p>
        </p:txBody>
      </p:sp>
      <p:sp>
        <p:nvSpPr>
          <p:cNvPr id="2" name="Slide Number Placeholder 1">
            <a:extLst>
              <a:ext uri="{FF2B5EF4-FFF2-40B4-BE49-F238E27FC236}">
                <a16:creationId xmlns:a16="http://schemas.microsoft.com/office/drawing/2014/main" id="{3B4591F6-BA2E-4B70-AC50-0C3614ED0DB4}"/>
              </a:ext>
            </a:extLst>
          </p:cNvPr>
          <p:cNvSpPr>
            <a:spLocks noGrp="1"/>
          </p:cNvSpPr>
          <p:nvPr>
            <p:ph type="sldNum" sz="quarter" idx="12"/>
          </p:nvPr>
        </p:nvSpPr>
        <p:spPr/>
        <p:txBody>
          <a:bodyPr/>
          <a:lstStyle/>
          <a:p>
            <a:pPr>
              <a:defRPr/>
            </a:pPr>
            <a:fld id="{5DBD3DCF-B7A0-454F-9F39-26E9DADE6CCB}" type="slidenum">
              <a:rPr lang="en-US" smtClean="0"/>
              <a:pPr>
                <a:defRPr/>
              </a:pPr>
              <a:t>5</a:t>
            </a:fld>
            <a:endParaRPr lang="en-US" dirty="0"/>
          </a:p>
        </p:txBody>
      </p:sp>
    </p:spTree>
    <p:extLst>
      <p:ext uri="{BB962C8B-B14F-4D97-AF65-F5344CB8AC3E}">
        <p14:creationId xmlns:p14="http://schemas.microsoft.com/office/powerpoint/2010/main" val="273373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838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a:t>EV Charging Network Notable Updates</a:t>
            </a:r>
          </a:p>
        </p:txBody>
      </p:sp>
      <p:sp>
        <p:nvSpPr>
          <p:cNvPr id="2" name="Rectangle 1">
            <a:extLst>
              <a:ext uri="{FF2B5EF4-FFF2-40B4-BE49-F238E27FC236}">
                <a16:creationId xmlns:a16="http://schemas.microsoft.com/office/drawing/2014/main" id="{7F02B8EE-74F2-4B22-8F77-903C37C6EDC6}"/>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6" name="Rectangle 1">
            <a:extLst>
              <a:ext uri="{FF2B5EF4-FFF2-40B4-BE49-F238E27FC236}">
                <a16:creationId xmlns:a16="http://schemas.microsoft.com/office/drawing/2014/main" id="{96AC546E-C46C-4CEA-9B8C-505EE6648BBD}"/>
              </a:ext>
            </a:extLst>
          </p:cNvPr>
          <p:cNvSpPr>
            <a:spLocks noChangeArrowheads="1"/>
          </p:cNvSpPr>
          <p:nvPr/>
        </p:nvSpPr>
        <p:spPr bwMode="auto">
          <a:xfrm>
            <a:off x="2168525" y="1497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F44E5EFD-277A-447C-A1FB-90A42EEA8C7B}"/>
              </a:ext>
            </a:extLst>
          </p:cNvPr>
          <p:cNvSpPr txBox="1"/>
          <p:nvPr/>
        </p:nvSpPr>
        <p:spPr>
          <a:xfrm>
            <a:off x="0" y="1828800"/>
            <a:ext cx="8686800" cy="3581400"/>
          </a:xfrm>
          <a:prstGeom prst="rect">
            <a:avLst/>
          </a:prstGeom>
          <a:noFill/>
        </p:spPr>
        <p:txBody>
          <a:bodyPr wrap="square" lIns="91440" tIns="45720" rIns="91440" bIns="45720" rtlCol="0" anchor="t">
            <a:noAutofit/>
          </a:bodyPr>
          <a:lstStyle/>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Statewide Charging Network Request for Proposals (RFP) was posted on July 15</a:t>
            </a:r>
            <a:endParaRPr lang="en-US" sz="2200" dirty="0">
              <a:latin typeface="+mn-lt"/>
              <a:cs typeface="Calibri"/>
            </a:endParaRPr>
          </a:p>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Dozens of good questions have been raised since the posting of the RFP</a:t>
            </a:r>
            <a:endParaRPr lang="en-US" sz="2200" dirty="0">
              <a:latin typeface="+mn-lt"/>
              <a:cs typeface="Calibri"/>
            </a:endParaRPr>
          </a:p>
          <a:p>
            <a:pPr marL="628650" lvl="1" indent="-283845" fontAlgn="auto">
              <a:lnSpc>
                <a:spcPts val="2050"/>
              </a:lnSpc>
              <a:spcBef>
                <a:spcPts val="0"/>
              </a:spcBef>
              <a:spcAft>
                <a:spcPts val="0"/>
              </a:spcAft>
              <a:buFont typeface="Arial" panose="020B0604020202020204" pitchFamily="34" charset="0"/>
              <a:buChar char="•"/>
              <a:defRPr/>
            </a:pPr>
            <a:r>
              <a:rPr lang="en-US" sz="2200" dirty="0">
                <a:latin typeface="+mn-lt"/>
              </a:rPr>
              <a:t>Frequently asked questions (FAQs) document posted on July 28 in response to questions posed to that date</a:t>
            </a:r>
            <a:endParaRPr lang="en-US" sz="2200" dirty="0">
              <a:latin typeface="+mn-lt"/>
              <a:cs typeface="Calibri"/>
            </a:endParaRPr>
          </a:p>
          <a:p>
            <a:pPr marL="628650" lvl="1" indent="-283845" fontAlgn="auto">
              <a:lnSpc>
                <a:spcPts val="2050"/>
              </a:lnSpc>
              <a:spcBef>
                <a:spcPts val="0"/>
              </a:spcBef>
              <a:spcAft>
                <a:spcPts val="0"/>
              </a:spcAft>
              <a:buFont typeface="Arial" panose="020B0604020202020204" pitchFamily="34" charset="0"/>
              <a:buChar char="•"/>
              <a:defRPr/>
            </a:pPr>
            <a:r>
              <a:rPr lang="en-US" sz="2200" dirty="0">
                <a:latin typeface="+mn-lt"/>
              </a:rPr>
              <a:t>Over a dozen more good questions are ready to post in an upcoming FAQs document</a:t>
            </a:r>
            <a:endParaRPr lang="en-US" sz="2200" dirty="0">
              <a:latin typeface="+mn-lt"/>
              <a:cs typeface="Calibri"/>
            </a:endParaRPr>
          </a:p>
          <a:p>
            <a:pPr marL="628650" lvl="1" indent="-283845" fontAlgn="auto">
              <a:lnSpc>
                <a:spcPts val="2050"/>
              </a:lnSpc>
              <a:spcBef>
                <a:spcPts val="0"/>
              </a:spcBef>
              <a:spcAft>
                <a:spcPts val="0"/>
              </a:spcAft>
              <a:buFont typeface="Arial" panose="020B0604020202020204" pitchFamily="34" charset="0"/>
              <a:buChar char="•"/>
              <a:defRPr/>
            </a:pPr>
            <a:r>
              <a:rPr lang="en-US" sz="2200" dirty="0">
                <a:latin typeface="+mn-lt"/>
              </a:rPr>
              <a:t>Some example questions raised to date:</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Can a 3</a:t>
            </a:r>
            <a:r>
              <a:rPr lang="en-US" sz="2200" baseline="30000" dirty="0">
                <a:latin typeface="+mn-lt"/>
              </a:rPr>
              <a:t>rd</a:t>
            </a:r>
            <a:r>
              <a:rPr lang="en-US" sz="2200" dirty="0">
                <a:latin typeface="+mn-lt"/>
              </a:rPr>
              <a:t> party assume the applicant role?</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Does IDEM or the state have a preferred technology vendor?</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Can reimbursements be requested prior to project completion?</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Will the program fund equipment not publicly available?</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How long must we own the equipment?</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For Level 2 locations, do I have to install two (2) connectors?</a:t>
            </a:r>
            <a:endParaRPr lang="en-US" sz="2200" dirty="0">
              <a:latin typeface="+mn-lt"/>
              <a:cs typeface="Calibri"/>
            </a:endParaRPr>
          </a:p>
          <a:p>
            <a:pPr marL="1259205" lvl="2" indent="-457200" fontAlgn="auto">
              <a:lnSpc>
                <a:spcPts val="2050"/>
              </a:lnSpc>
              <a:spcBef>
                <a:spcPts val="0"/>
              </a:spcBef>
              <a:spcAft>
                <a:spcPts val="0"/>
              </a:spcAft>
              <a:buFont typeface="Arial"/>
              <a:buChar char="•"/>
              <a:defRPr/>
            </a:pPr>
            <a:r>
              <a:rPr lang="en-US" sz="2200" dirty="0">
                <a:latin typeface="+mn-lt"/>
              </a:rPr>
              <a:t>Can we use this program to pay for our electric school bus charging?</a:t>
            </a:r>
            <a:endParaRPr lang="en-US" sz="2200" dirty="0">
              <a:latin typeface="+mn-lt"/>
              <a:cs typeface="Calibri"/>
            </a:endParaRPr>
          </a:p>
          <a:p>
            <a:pPr>
              <a:spcAft>
                <a:spcPts val="400"/>
              </a:spcAft>
            </a:pPr>
            <a:endParaRPr lang="en-US" sz="2200" dirty="0">
              <a:latin typeface="+mn-lt"/>
            </a:endParaRPr>
          </a:p>
        </p:txBody>
      </p:sp>
      <p:sp>
        <p:nvSpPr>
          <p:cNvPr id="4" name="Slide Number Placeholder 3">
            <a:extLst>
              <a:ext uri="{FF2B5EF4-FFF2-40B4-BE49-F238E27FC236}">
                <a16:creationId xmlns:a16="http://schemas.microsoft.com/office/drawing/2014/main" id="{788B75D5-59C6-4907-8F0A-5D8001E0C583}"/>
              </a:ext>
            </a:extLst>
          </p:cNvPr>
          <p:cNvSpPr>
            <a:spLocks noGrp="1"/>
          </p:cNvSpPr>
          <p:nvPr>
            <p:ph type="sldNum" sz="quarter" idx="12"/>
          </p:nvPr>
        </p:nvSpPr>
        <p:spPr/>
        <p:txBody>
          <a:bodyPr/>
          <a:lstStyle/>
          <a:p>
            <a:pPr>
              <a:defRPr/>
            </a:pPr>
            <a:fld id="{5DBD3DCF-B7A0-454F-9F39-26E9DADE6CCB}" type="slidenum">
              <a:rPr lang="en-US" smtClean="0"/>
              <a:pPr>
                <a:defRPr/>
              </a:pPr>
              <a:t>6</a:t>
            </a:fld>
            <a:endParaRPr lang="en-US" dirty="0"/>
          </a:p>
        </p:txBody>
      </p:sp>
    </p:spTree>
    <p:extLst>
      <p:ext uri="{BB962C8B-B14F-4D97-AF65-F5344CB8AC3E}">
        <p14:creationId xmlns:p14="http://schemas.microsoft.com/office/powerpoint/2010/main" val="271398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Round 2</a:t>
            </a:r>
          </a:p>
          <a:p>
            <a:pPr marL="54864" fontAlgn="auto">
              <a:spcAft>
                <a:spcPts val="0"/>
              </a:spcAft>
              <a:defRPr/>
            </a:pPr>
            <a:r>
              <a:rPr lang="en-US" sz="3600" b="1" dirty="0"/>
              <a:t>Onroad-Nonroad Applications</a:t>
            </a:r>
          </a:p>
        </p:txBody>
      </p:sp>
      <p:sp>
        <p:nvSpPr>
          <p:cNvPr id="2" name="Slide Number Placeholder 1">
            <a:extLst>
              <a:ext uri="{FF2B5EF4-FFF2-40B4-BE49-F238E27FC236}">
                <a16:creationId xmlns:a16="http://schemas.microsoft.com/office/drawing/2014/main" id="{2E1B3C9F-7C23-4EC2-8332-DAB1ABC5D208}"/>
              </a:ext>
            </a:extLst>
          </p:cNvPr>
          <p:cNvSpPr>
            <a:spLocks noGrp="1"/>
          </p:cNvSpPr>
          <p:nvPr>
            <p:ph type="sldNum" sz="quarter" idx="12"/>
          </p:nvPr>
        </p:nvSpPr>
        <p:spPr/>
        <p:txBody>
          <a:bodyPr/>
          <a:lstStyle/>
          <a:p>
            <a:pPr>
              <a:defRPr/>
            </a:pPr>
            <a:fld id="{5DBD3DCF-B7A0-454F-9F39-26E9DADE6CCB}" type="slidenum">
              <a:rPr lang="en-US" smtClean="0"/>
              <a:pPr>
                <a:defRPr/>
              </a:pPr>
              <a:t>7</a:t>
            </a:fld>
            <a:endParaRPr lang="en-US" dirty="0"/>
          </a:p>
        </p:txBody>
      </p:sp>
    </p:spTree>
    <p:extLst>
      <p:ext uri="{BB962C8B-B14F-4D97-AF65-F5344CB8AC3E}">
        <p14:creationId xmlns:p14="http://schemas.microsoft.com/office/powerpoint/2010/main" val="163755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10795"/>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200" b="1" dirty="0"/>
              <a:t>Overview of Applications and Quantitative Scoring</a:t>
            </a:r>
          </a:p>
        </p:txBody>
      </p:sp>
      <p:sp>
        <p:nvSpPr>
          <p:cNvPr id="5" name="TextBox 4"/>
          <p:cNvSpPr txBox="1"/>
          <p:nvPr/>
        </p:nvSpPr>
        <p:spPr>
          <a:xfrm>
            <a:off x="0" y="1447800"/>
            <a:ext cx="8686800" cy="3581400"/>
          </a:xfrm>
          <a:prstGeom prst="rect">
            <a:avLst/>
          </a:prstGeom>
          <a:noFill/>
        </p:spPr>
        <p:txBody>
          <a:bodyPr wrap="square" rtlCol="0" anchor="t">
            <a:noAutofit/>
          </a:bodyPr>
          <a:lstStyle/>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COVID-19 economics impacted the number and overall quality of applications received in Round 2</a:t>
            </a:r>
          </a:p>
          <a:p>
            <a:pPr marL="628650" lvl="1" indent="-283845" fontAlgn="auto">
              <a:lnSpc>
                <a:spcPts val="2050"/>
              </a:lnSpc>
              <a:spcBef>
                <a:spcPts val="0"/>
              </a:spcBef>
              <a:spcAft>
                <a:spcPts val="0"/>
              </a:spcAft>
              <a:buFont typeface="Arial" panose="020B0604020202020204" pitchFamily="34" charset="0"/>
              <a:buChar char="•"/>
              <a:defRPr/>
            </a:pPr>
            <a:r>
              <a:rPr lang="en-US" sz="2200" dirty="0">
                <a:latin typeface="+mn-lt"/>
              </a:rPr>
              <a:t>31 applications received</a:t>
            </a:r>
            <a:endParaRPr lang="en-US" sz="2200" dirty="0">
              <a:latin typeface="+mn-lt"/>
              <a:cs typeface="Calibri"/>
            </a:endParaRPr>
          </a:p>
          <a:p>
            <a:pPr marL="1201420" lvl="2" indent="-285750" fontAlgn="auto">
              <a:lnSpc>
                <a:spcPts val="2050"/>
              </a:lnSpc>
              <a:spcBef>
                <a:spcPts val="0"/>
              </a:spcBef>
              <a:spcAft>
                <a:spcPts val="0"/>
              </a:spcAft>
              <a:buSzPct val="80000"/>
              <a:buFont typeface="Wingdings" panose="05000000000000000000" pitchFamily="2" charset="2"/>
              <a:buChar char="§"/>
              <a:defRPr/>
            </a:pPr>
            <a:r>
              <a:rPr lang="en-US" sz="2200" dirty="0">
                <a:latin typeface="+mn-lt"/>
              </a:rPr>
              <a:t>3 electric school bus applications for 5 buses</a:t>
            </a:r>
            <a:endParaRPr lang="en-US" sz="2200" dirty="0">
              <a:latin typeface="+mn-lt"/>
              <a:cs typeface="Calibri"/>
            </a:endParaRPr>
          </a:p>
          <a:p>
            <a:pPr marL="1201420" lvl="2" indent="-285750" fontAlgn="auto">
              <a:lnSpc>
                <a:spcPts val="2050"/>
              </a:lnSpc>
              <a:spcBef>
                <a:spcPts val="0"/>
              </a:spcBef>
              <a:spcAft>
                <a:spcPts val="0"/>
              </a:spcAft>
              <a:buSzPct val="80000"/>
              <a:buFont typeface="Wingdings" panose="05000000000000000000" pitchFamily="2" charset="2"/>
              <a:buChar char="§"/>
              <a:defRPr/>
            </a:pPr>
            <a:r>
              <a:rPr lang="en-US" sz="2200" dirty="0">
                <a:latin typeface="+mn-lt"/>
              </a:rPr>
              <a:t>14 nonelectric school bus applications for 137 buses</a:t>
            </a:r>
            <a:endParaRPr lang="en-US" sz="2200" dirty="0">
              <a:latin typeface="+mn-lt"/>
              <a:cs typeface="Calibri"/>
            </a:endParaRPr>
          </a:p>
          <a:p>
            <a:pPr marL="1201420" lvl="2" indent="-285750" fontAlgn="auto">
              <a:lnSpc>
                <a:spcPts val="2050"/>
              </a:lnSpc>
              <a:spcBef>
                <a:spcPts val="0"/>
              </a:spcBef>
              <a:spcAft>
                <a:spcPts val="0"/>
              </a:spcAft>
              <a:buSzPct val="80000"/>
              <a:buFont typeface="Wingdings" panose="05000000000000000000" pitchFamily="2" charset="2"/>
              <a:buChar char="§"/>
              <a:defRPr/>
            </a:pPr>
            <a:r>
              <a:rPr lang="en-US" sz="2200" dirty="0">
                <a:latin typeface="+mn-lt"/>
              </a:rPr>
              <a:t>13 onroad vehicle applications for 56 vehicles</a:t>
            </a:r>
            <a:endParaRPr lang="en-US" sz="2200" dirty="0">
              <a:latin typeface="+mn-lt"/>
              <a:cs typeface="Calibri"/>
            </a:endParaRPr>
          </a:p>
          <a:p>
            <a:pPr marL="1201420" lvl="2" indent="-285750" fontAlgn="auto">
              <a:lnSpc>
                <a:spcPts val="2050"/>
              </a:lnSpc>
              <a:spcBef>
                <a:spcPts val="0"/>
              </a:spcBef>
              <a:spcAft>
                <a:spcPts val="600"/>
              </a:spcAft>
              <a:buSzPct val="80000"/>
              <a:buFont typeface="Wingdings" panose="05000000000000000000" pitchFamily="2" charset="2"/>
              <a:buChar char="§"/>
              <a:defRPr/>
            </a:pPr>
            <a:r>
              <a:rPr lang="en-US" sz="2200" dirty="0">
                <a:latin typeface="+mn-lt"/>
              </a:rPr>
              <a:t>1 nonroad equipment and vehicle application for 30 pieces of ground support equipment</a:t>
            </a:r>
            <a:endParaRPr lang="en-US" sz="2200" dirty="0">
              <a:latin typeface="+mn-lt"/>
              <a:cs typeface="Calibri"/>
            </a:endParaRPr>
          </a:p>
          <a:p>
            <a:pPr marL="628650" lvl="1" indent="-283845" fontAlgn="auto">
              <a:lnSpc>
                <a:spcPts val="2050"/>
              </a:lnSpc>
              <a:spcBef>
                <a:spcPts val="0"/>
              </a:spcBef>
              <a:spcAft>
                <a:spcPts val="0"/>
              </a:spcAft>
              <a:buFont typeface="Arial" panose="020B0604020202020204" pitchFamily="34" charset="0"/>
              <a:buChar char="•"/>
              <a:defRPr/>
            </a:pPr>
            <a:r>
              <a:rPr lang="en-US" sz="2200" dirty="0">
                <a:latin typeface="+mn-lt"/>
              </a:rPr>
              <a:t>Each application reviewed for eligibility</a:t>
            </a:r>
            <a:endParaRPr lang="en-US" sz="2200" dirty="0">
              <a:latin typeface="+mn-lt"/>
              <a:cs typeface="Calibri"/>
            </a:endParaRPr>
          </a:p>
          <a:p>
            <a:pPr marL="1201420" lvl="2" indent="-285750" fontAlgn="auto">
              <a:lnSpc>
                <a:spcPts val="2050"/>
              </a:lnSpc>
              <a:spcBef>
                <a:spcPts val="0"/>
              </a:spcBef>
              <a:spcAft>
                <a:spcPts val="0"/>
              </a:spcAft>
              <a:buSzPct val="80000"/>
              <a:buFont typeface="Wingdings" panose="05000000000000000000" pitchFamily="2" charset="2"/>
              <a:buChar char="§"/>
              <a:defRPr/>
            </a:pPr>
            <a:r>
              <a:rPr lang="en-US" sz="2200" dirty="0">
                <a:latin typeface="+mn-lt"/>
              </a:rPr>
              <a:t>3 onroad applications were found ineligible</a:t>
            </a:r>
            <a:endParaRPr lang="en-US" sz="2200" dirty="0">
              <a:latin typeface="+mn-lt"/>
              <a:cs typeface="Calibri"/>
            </a:endParaRPr>
          </a:p>
          <a:p>
            <a:pPr marL="1201420" lvl="2" indent="-285750" fontAlgn="auto">
              <a:lnSpc>
                <a:spcPts val="2050"/>
              </a:lnSpc>
              <a:spcBef>
                <a:spcPts val="0"/>
              </a:spcBef>
              <a:spcAft>
                <a:spcPts val="600"/>
              </a:spcAft>
              <a:buSzPct val="80000"/>
              <a:buFont typeface="Wingdings" panose="05000000000000000000" pitchFamily="2" charset="2"/>
              <a:buChar char="§"/>
              <a:defRPr/>
            </a:pPr>
            <a:r>
              <a:rPr lang="en-US" sz="2200" dirty="0">
                <a:latin typeface="+mn-lt"/>
              </a:rPr>
              <a:t>1 nonroad application was found ineligible</a:t>
            </a:r>
            <a:endParaRPr lang="en-US" sz="2200" dirty="0">
              <a:latin typeface="+mn-lt"/>
              <a:cs typeface="Calibri"/>
            </a:endParaRPr>
          </a:p>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Eligible applications were broken down into 3 groups (electric school bus, nonelectric school bus, and onroad vehicles) for scoring comparisons</a:t>
            </a:r>
            <a:endParaRPr lang="en-US" sz="2200" dirty="0">
              <a:latin typeface="+mn-lt"/>
              <a:cs typeface="Calibri"/>
            </a:endParaRPr>
          </a:p>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Each application’s cost effectiveness and total NOx emission reductions were calculated using U.S. EPA’s Diesel Emission Quantifier</a:t>
            </a:r>
            <a:endParaRPr lang="en-US" sz="2200" dirty="0">
              <a:latin typeface="+mn-lt"/>
              <a:cs typeface="Calibri"/>
            </a:endParaRPr>
          </a:p>
          <a:p>
            <a:pPr marL="628650" lvl="1" indent="-283845" fontAlgn="auto">
              <a:lnSpc>
                <a:spcPts val="2050"/>
              </a:lnSpc>
              <a:spcBef>
                <a:spcPts val="0"/>
              </a:spcBef>
              <a:spcAft>
                <a:spcPts val="600"/>
              </a:spcAft>
              <a:buFont typeface="Arial" panose="020B0604020202020204" pitchFamily="34" charset="0"/>
              <a:buChar char="•"/>
              <a:defRPr/>
            </a:pPr>
            <a:r>
              <a:rPr lang="en-US" sz="2200" dirty="0">
                <a:latin typeface="+mn-lt"/>
              </a:rPr>
              <a:t>Each application was scored using VW Committee-approved criteria</a:t>
            </a:r>
            <a:endParaRPr lang="en-US" sz="2200" dirty="0">
              <a:latin typeface="+mn-lt"/>
              <a:cs typeface="Calibri"/>
            </a:endParaRPr>
          </a:p>
          <a:p>
            <a:pPr>
              <a:spcAft>
                <a:spcPts val="400"/>
              </a:spcAft>
            </a:pPr>
            <a:endParaRPr lang="en-US" sz="2200" dirty="0">
              <a:latin typeface="+mn-lt"/>
            </a:endParaRPr>
          </a:p>
        </p:txBody>
      </p:sp>
      <p:sp>
        <p:nvSpPr>
          <p:cNvPr id="2" name="Slide Number Placeholder 1">
            <a:extLst>
              <a:ext uri="{FF2B5EF4-FFF2-40B4-BE49-F238E27FC236}">
                <a16:creationId xmlns:a16="http://schemas.microsoft.com/office/drawing/2014/main" id="{D9C9D3E5-7463-4AF7-BB6D-68B0160DD342}"/>
              </a:ext>
            </a:extLst>
          </p:cNvPr>
          <p:cNvSpPr>
            <a:spLocks noGrp="1"/>
          </p:cNvSpPr>
          <p:nvPr>
            <p:ph type="sldNum" sz="quarter" idx="12"/>
          </p:nvPr>
        </p:nvSpPr>
        <p:spPr/>
        <p:txBody>
          <a:bodyPr/>
          <a:lstStyle/>
          <a:p>
            <a:pPr>
              <a:defRPr/>
            </a:pPr>
            <a:fld id="{5DBD3DCF-B7A0-454F-9F39-26E9DADE6CCB}" type="slidenum">
              <a:rPr lang="en-US" smtClean="0"/>
              <a:pPr>
                <a:defRPr/>
              </a:pPr>
              <a:t>8</a:t>
            </a:fld>
            <a:endParaRPr lang="en-US" dirty="0"/>
          </a:p>
        </p:txBody>
      </p:sp>
    </p:spTree>
    <p:extLst>
      <p:ext uri="{BB962C8B-B14F-4D97-AF65-F5344CB8AC3E}">
        <p14:creationId xmlns:p14="http://schemas.microsoft.com/office/powerpoint/2010/main" val="304117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6505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Qualitative Considerations</a:t>
            </a:r>
          </a:p>
          <a:p>
            <a:pPr marL="54864" fontAlgn="auto">
              <a:spcAft>
                <a:spcPts val="0"/>
              </a:spcAft>
              <a:defRPr/>
            </a:pPr>
            <a:r>
              <a:rPr lang="en-US" sz="3600" b="1" dirty="0"/>
              <a:t>of Eligible Applications</a:t>
            </a:r>
          </a:p>
        </p:txBody>
      </p:sp>
      <p:sp>
        <p:nvSpPr>
          <p:cNvPr id="4" name="TextBox 3"/>
          <p:cNvSpPr txBox="1"/>
          <p:nvPr/>
        </p:nvSpPr>
        <p:spPr>
          <a:xfrm>
            <a:off x="36575" y="1981200"/>
            <a:ext cx="8991600" cy="3581400"/>
          </a:xfrm>
          <a:prstGeom prst="rect">
            <a:avLst/>
          </a:prstGeom>
          <a:noFill/>
        </p:spPr>
        <p:txBody>
          <a:bodyPr wrap="square" rtlCol="0" anchor="t">
            <a:noAutofit/>
          </a:bodyPr>
          <a:lstStyle/>
          <a:p>
            <a:pPr marL="457200" indent="-283845" fontAlgn="auto">
              <a:spcBef>
                <a:spcPts val="0"/>
              </a:spcBef>
              <a:spcAft>
                <a:spcPts val="200"/>
              </a:spcAft>
              <a:buFont typeface="Arial" panose="020B0604020202020204" pitchFamily="34" charset="0"/>
              <a:buChar char="•"/>
              <a:defRPr/>
            </a:pPr>
            <a:r>
              <a:rPr lang="en-US" sz="2200" dirty="0">
                <a:latin typeface="+mn-lt"/>
              </a:rPr>
              <a:t>Geographic balance</a:t>
            </a:r>
          </a:p>
          <a:p>
            <a:pPr marL="972820" lvl="1" indent="-342900" fontAlgn="auto">
              <a:spcBef>
                <a:spcPts val="300"/>
              </a:spcBef>
              <a:spcAft>
                <a:spcPts val="200"/>
              </a:spcAft>
              <a:buSzPct val="80000"/>
              <a:buFont typeface="Wingdings" panose="05000000000000000000" pitchFamily="2" charset="2"/>
              <a:buChar char="§"/>
              <a:defRPr/>
            </a:pPr>
            <a:r>
              <a:rPr lang="en-US" sz="2200" dirty="0">
                <a:latin typeface="+mn-lt"/>
              </a:rPr>
              <a:t>Reasonable statewide distribution of applicants (lacking Southwest Indiana)</a:t>
            </a:r>
            <a:endParaRPr lang="en-US" sz="2200" dirty="0">
              <a:latin typeface="+mn-lt"/>
              <a:cs typeface="Calibri"/>
            </a:endParaRPr>
          </a:p>
          <a:p>
            <a:pPr marL="457200" indent="-283845" fontAlgn="auto">
              <a:spcBef>
                <a:spcPts val="1200"/>
              </a:spcBef>
              <a:spcAft>
                <a:spcPts val="0"/>
              </a:spcAft>
              <a:buFont typeface="Arial" panose="020B0604020202020204" pitchFamily="34" charset="0"/>
              <a:buChar char="•"/>
              <a:defRPr/>
            </a:pPr>
            <a:r>
              <a:rPr lang="en-US" sz="2200" dirty="0">
                <a:latin typeface="+mn-lt"/>
              </a:rPr>
              <a:t>NOx reductions in areas of air quality concern and sensitive populations</a:t>
            </a:r>
            <a:endParaRPr lang="en-US" sz="2200" dirty="0">
              <a:latin typeface="+mn-lt"/>
              <a:cs typeface="Calibri"/>
            </a:endParaRPr>
          </a:p>
          <a:p>
            <a:pPr marL="972820" lvl="1" indent="-342900" fontAlgn="auto">
              <a:spcBef>
                <a:spcPts val="300"/>
              </a:spcBef>
              <a:spcAft>
                <a:spcPts val="200"/>
              </a:spcAft>
              <a:buSzPct val="80000"/>
              <a:buFont typeface="Wingdings" panose="05000000000000000000" pitchFamily="2" charset="2"/>
              <a:buChar char="§"/>
              <a:defRPr/>
            </a:pPr>
            <a:r>
              <a:rPr lang="en-US" sz="2200" dirty="0">
                <a:latin typeface="+mn-lt"/>
              </a:rPr>
              <a:t>Majority of projects are in areas with larger air quality concern and sensitive populations</a:t>
            </a:r>
            <a:endParaRPr lang="en-US" sz="2200" dirty="0">
              <a:latin typeface="+mn-lt"/>
              <a:cs typeface="Calibri"/>
            </a:endParaRPr>
          </a:p>
          <a:p>
            <a:pPr marL="457200" indent="-283845" fontAlgn="auto">
              <a:spcBef>
                <a:spcPts val="1200"/>
              </a:spcBef>
              <a:spcAft>
                <a:spcPts val="200"/>
              </a:spcAft>
              <a:buFont typeface="Arial" panose="020B0604020202020204" pitchFamily="34" charset="0"/>
              <a:buChar char="•"/>
              <a:defRPr/>
            </a:pPr>
            <a:r>
              <a:rPr lang="en-US" sz="2200" dirty="0">
                <a:latin typeface="+mn-lt"/>
              </a:rPr>
              <a:t>Fuel-type balance in 194 vehicles/engines</a:t>
            </a:r>
            <a:endParaRPr lang="en-US" sz="2200" dirty="0">
              <a:latin typeface="+mn-lt"/>
              <a:cs typeface="Calibri"/>
            </a:endParaRPr>
          </a:p>
          <a:p>
            <a:pPr marL="972820" lvl="1" indent="-342900" fontAlgn="auto">
              <a:spcBef>
                <a:spcPts val="300"/>
              </a:spcBef>
              <a:spcAft>
                <a:spcPts val="200"/>
              </a:spcAft>
              <a:buSzPct val="80000"/>
              <a:buFont typeface="Wingdings" panose="05000000000000000000" pitchFamily="2" charset="2"/>
              <a:buChar char="§"/>
              <a:defRPr/>
            </a:pPr>
            <a:r>
              <a:rPr lang="en-US" sz="2200" dirty="0">
                <a:latin typeface="+mn-lt"/>
              </a:rPr>
              <a:t>19 diesel, 37 compressed natural gas (CNG), 123 liquefied petroleum gas (Propane), 14 all-electric</a:t>
            </a:r>
            <a:endParaRPr lang="en-US" sz="2200" dirty="0">
              <a:latin typeface="+mn-lt"/>
              <a:cs typeface="Calibri"/>
            </a:endParaRPr>
          </a:p>
          <a:p>
            <a:pPr marL="457200" indent="-283845" fontAlgn="auto">
              <a:spcBef>
                <a:spcPts val="1200"/>
              </a:spcBef>
              <a:spcAft>
                <a:spcPts val="200"/>
              </a:spcAft>
              <a:buFont typeface="Arial" panose="020B0604020202020204" pitchFamily="34" charset="0"/>
              <a:buChar char="•"/>
              <a:defRPr/>
            </a:pPr>
            <a:r>
              <a:rPr lang="en-US" sz="2200" dirty="0">
                <a:latin typeface="+mn-lt"/>
              </a:rPr>
              <a:t>Vehicle type balance</a:t>
            </a:r>
            <a:endParaRPr lang="en-US" sz="2200" dirty="0">
              <a:latin typeface="+mn-lt"/>
              <a:cs typeface="Calibri"/>
            </a:endParaRPr>
          </a:p>
          <a:p>
            <a:pPr marL="972820" lvl="1" indent="-342900" fontAlgn="auto">
              <a:spcBef>
                <a:spcPts val="300"/>
              </a:spcBef>
              <a:spcAft>
                <a:spcPts val="200"/>
              </a:spcAft>
              <a:buSzPct val="80000"/>
              <a:buFont typeface="Wingdings" panose="05000000000000000000" pitchFamily="2" charset="2"/>
              <a:buChar char="§"/>
              <a:defRPr/>
            </a:pPr>
            <a:r>
              <a:rPr lang="en-US" sz="2200" dirty="0">
                <a:latin typeface="+mn-lt"/>
              </a:rPr>
              <a:t>School bus, transit bus, refuse hauler and municipal trucks</a:t>
            </a:r>
            <a:endParaRPr lang="en-US" sz="2200" dirty="0">
              <a:latin typeface="+mn-lt"/>
              <a:cs typeface="Arial" charset="0"/>
            </a:endParaRPr>
          </a:p>
          <a:p>
            <a:pPr>
              <a:spcAft>
                <a:spcPts val="400"/>
              </a:spcAft>
            </a:pPr>
            <a:endParaRPr lang="en-US" sz="2200" dirty="0">
              <a:latin typeface="+mn-lt"/>
            </a:endParaRPr>
          </a:p>
        </p:txBody>
      </p:sp>
      <p:sp>
        <p:nvSpPr>
          <p:cNvPr id="2" name="Slide Number Placeholder 1">
            <a:extLst>
              <a:ext uri="{FF2B5EF4-FFF2-40B4-BE49-F238E27FC236}">
                <a16:creationId xmlns:a16="http://schemas.microsoft.com/office/drawing/2014/main" id="{42BF2D39-6066-4B3D-B418-7A73DB09551A}"/>
              </a:ext>
            </a:extLst>
          </p:cNvPr>
          <p:cNvSpPr>
            <a:spLocks noGrp="1"/>
          </p:cNvSpPr>
          <p:nvPr>
            <p:ph type="sldNum" sz="quarter" idx="12"/>
          </p:nvPr>
        </p:nvSpPr>
        <p:spPr/>
        <p:txBody>
          <a:bodyPr/>
          <a:lstStyle/>
          <a:p>
            <a:pPr>
              <a:defRPr/>
            </a:pPr>
            <a:fld id="{5DBD3DCF-B7A0-454F-9F39-26E9DADE6CCB}" type="slidenum">
              <a:rPr lang="en-US" smtClean="0"/>
              <a:pPr>
                <a:defRPr/>
              </a:pPr>
              <a:t>9</a:t>
            </a:fld>
            <a:endParaRPr lang="en-US" dirty="0"/>
          </a:p>
        </p:txBody>
      </p:sp>
    </p:spTree>
    <p:extLst>
      <p:ext uri="{BB962C8B-B14F-4D97-AF65-F5344CB8AC3E}">
        <p14:creationId xmlns:p14="http://schemas.microsoft.com/office/powerpoint/2010/main" val="22252541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idem_air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2001</Words>
  <Application>Microsoft Office PowerPoint</Application>
  <PresentationFormat>On-screen Show (4:3)</PresentationFormat>
  <Paragraphs>530</Paragraphs>
  <Slides>26</Slides>
  <Notes>25</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idem_air_template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Seals</dc:creator>
  <cp:lastModifiedBy>SZOCKA, DENISE</cp:lastModifiedBy>
  <cp:revision>478</cp:revision>
  <dcterms:created xsi:type="dcterms:W3CDTF">2020-08-13T13:57:43Z</dcterms:created>
  <dcterms:modified xsi:type="dcterms:W3CDTF">2020-08-25T18:48:44Z</dcterms:modified>
</cp:coreProperties>
</file>