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 id="2147483888" r:id="rId2"/>
  </p:sldMasterIdLst>
  <p:notesMasterIdLst>
    <p:notesMasterId r:id="rId28"/>
  </p:notesMasterIdLst>
  <p:handoutMasterIdLst>
    <p:handoutMasterId r:id="rId29"/>
  </p:handoutMasterIdLst>
  <p:sldIdLst>
    <p:sldId id="561" r:id="rId3"/>
    <p:sldId id="476" r:id="rId4"/>
    <p:sldId id="584" r:id="rId5"/>
    <p:sldId id="557" r:id="rId6"/>
    <p:sldId id="613" r:id="rId7"/>
    <p:sldId id="610" r:id="rId8"/>
    <p:sldId id="602" r:id="rId9"/>
    <p:sldId id="628" r:id="rId10"/>
    <p:sldId id="581" r:id="rId11"/>
    <p:sldId id="614" r:id="rId12"/>
    <p:sldId id="612" r:id="rId13"/>
    <p:sldId id="627" r:id="rId14"/>
    <p:sldId id="611" r:id="rId15"/>
    <p:sldId id="616" r:id="rId16"/>
    <p:sldId id="615" r:id="rId17"/>
    <p:sldId id="619" r:id="rId18"/>
    <p:sldId id="618" r:id="rId19"/>
    <p:sldId id="621" r:id="rId20"/>
    <p:sldId id="622" r:id="rId21"/>
    <p:sldId id="623" r:id="rId22"/>
    <p:sldId id="624" r:id="rId23"/>
    <p:sldId id="625" r:id="rId24"/>
    <p:sldId id="626" r:id="rId25"/>
    <p:sldId id="567" r:id="rId26"/>
    <p:sldId id="532" r:id="rId27"/>
  </p:sldIdLst>
  <p:sldSz cx="9144000" cy="6858000" type="screen4x3"/>
  <p:notesSz cx="7010400" cy="9296400"/>
  <p:custDataLst>
    <p:tags r:id="rId3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WILEY" initials="KAW" lastIdx="2" clrIdx="0"/>
  <p:cmAuthor id="1" name="SZOCKA, DENISE" initials="SD" lastIdx="14" clrIdx="1">
    <p:extLst>
      <p:ext uri="{19B8F6BF-5375-455C-9EA6-DF929625EA0E}">
        <p15:presenceInfo xmlns:p15="http://schemas.microsoft.com/office/powerpoint/2012/main" userId="S-1-5-21-2488024400-1101242339-1466422305-1401" providerId="AD"/>
      </p:ext>
    </p:extLst>
  </p:cmAuthor>
  <p:cmAuthor id="2" name="Bem, Susan" initials="BS" lastIdx="17" clrIdx="2">
    <p:extLst>
      <p:ext uri="{19B8F6BF-5375-455C-9EA6-DF929625EA0E}">
        <p15:presenceInfo xmlns:p15="http://schemas.microsoft.com/office/powerpoint/2012/main" userId="S-1-5-21-2488024400-1101242339-1466422305-2569" providerId="AD"/>
      </p:ext>
    </p:extLst>
  </p:cmAuthor>
  <p:cmAuthor id="3" name="SEALS, SHAWN" initials="SS" lastIdx="17" clrIdx="3">
    <p:extLst>
      <p:ext uri="{19B8F6BF-5375-455C-9EA6-DF929625EA0E}">
        <p15:presenceInfo xmlns:p15="http://schemas.microsoft.com/office/powerpoint/2012/main" userId="S-1-5-21-2488024400-1101242339-1466422305-26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DEE7D1"/>
    <a:srgbClr val="98B957"/>
    <a:srgbClr val="8EB149"/>
    <a:srgbClr val="91B44C"/>
    <a:srgbClr val="4F81BD"/>
    <a:srgbClr val="26377C"/>
    <a:srgbClr val="4D7400"/>
    <a:srgbClr val="0000FF"/>
    <a:srgbClr val="6DA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26" autoAdjust="0"/>
    <p:restoredTop sz="80296" autoAdjust="0"/>
  </p:normalViewPr>
  <p:slideViewPr>
    <p:cSldViewPr>
      <p:cViewPr varScale="1">
        <p:scale>
          <a:sx n="134" d="100"/>
          <a:sy n="134" d="100"/>
        </p:scale>
        <p:origin x="132" y="12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endParaRPr lang="en-US" dirty="0"/>
          </a:p>
        </p:txBody>
      </p:sp>
      <p:sp>
        <p:nvSpPr>
          <p:cNvPr id="15462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fld id="{FC50D63C-C9C4-44C6-86A1-04B3B77EF35B}" type="datetimeFigureOut">
              <a:rPr lang="en-US"/>
              <a:pPr>
                <a:defRPr/>
              </a:pPr>
              <a:t>1/30/2020</a:t>
            </a:fld>
            <a:endParaRPr lang="en-US" dirty="0"/>
          </a:p>
        </p:txBody>
      </p:sp>
      <p:sp>
        <p:nvSpPr>
          <p:cNvPr id="154628"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dirty="0"/>
          </a:p>
        </p:txBody>
      </p:sp>
      <p:sp>
        <p:nvSpPr>
          <p:cNvPr id="15462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pPr>
              <a:defRPr/>
            </a:pPr>
            <a:fld id="{5A019B25-370A-4EFD-92A5-B728B3234388}" type="slidenum">
              <a:rPr lang="en-US"/>
              <a:pPr>
                <a:defRPr/>
              </a:pPr>
              <a:t>‹#›</a:t>
            </a:fld>
            <a:endParaRPr lang="en-US" dirty="0"/>
          </a:p>
        </p:txBody>
      </p:sp>
    </p:spTree>
    <p:extLst>
      <p:ext uri="{BB962C8B-B14F-4D97-AF65-F5344CB8AC3E}">
        <p14:creationId xmlns:p14="http://schemas.microsoft.com/office/powerpoint/2010/main" val="3199992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endParaRPr lang="en-US" dirty="0"/>
          </a:p>
        </p:txBody>
      </p:sp>
      <p:sp>
        <p:nvSpPr>
          <p:cNvPr id="14950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fld id="{FF720050-56C4-464B-8B0D-1347B1A705E8}" type="datetimeFigureOut">
              <a:rPr lang="en-US"/>
              <a:pPr>
                <a:defRPr/>
              </a:pPr>
              <a:t>1/30/2020</a:t>
            </a:fld>
            <a:endParaRPr lang="en-US" dirty="0"/>
          </a:p>
        </p:txBody>
      </p:sp>
      <p:sp>
        <p:nvSpPr>
          <p:cNvPr id="778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49509" name="Rectangle 5"/>
          <p:cNvSpPr>
            <a:spLocks noGrp="1" noChangeArrowheads="1"/>
          </p:cNvSpPr>
          <p:nvPr>
            <p:ph type="body" sz="quarter" idx="3"/>
          </p:nvPr>
        </p:nvSpPr>
        <p:spPr bwMode="auto">
          <a:xfrm>
            <a:off x="701675" y="4416426"/>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9510"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dirty="0"/>
          </a:p>
        </p:txBody>
      </p:sp>
      <p:sp>
        <p:nvSpPr>
          <p:cNvPr id="14951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pPr>
              <a:defRPr/>
            </a:pPr>
            <a:fld id="{F99879B9-60C2-406D-8AC1-763619E434AB}" type="slidenum">
              <a:rPr lang="en-US"/>
              <a:pPr>
                <a:defRPr/>
              </a:pPr>
              <a:t>‹#›</a:t>
            </a:fld>
            <a:endParaRPr lang="en-US" dirty="0"/>
          </a:p>
        </p:txBody>
      </p:sp>
    </p:spTree>
    <p:extLst>
      <p:ext uri="{BB962C8B-B14F-4D97-AF65-F5344CB8AC3E}">
        <p14:creationId xmlns:p14="http://schemas.microsoft.com/office/powerpoint/2010/main" val="22477022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a:t>
            </a:fld>
            <a:endParaRPr lang="en-US" dirty="0"/>
          </a:p>
        </p:txBody>
      </p:sp>
    </p:spTree>
    <p:extLst>
      <p:ext uri="{BB962C8B-B14F-4D97-AF65-F5344CB8AC3E}">
        <p14:creationId xmlns:p14="http://schemas.microsoft.com/office/powerpoint/2010/main" val="1440955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11</a:t>
            </a:fld>
            <a:endParaRPr lang="en-US" dirty="0"/>
          </a:p>
        </p:txBody>
      </p:sp>
    </p:spTree>
    <p:extLst>
      <p:ext uri="{BB962C8B-B14F-4D97-AF65-F5344CB8AC3E}">
        <p14:creationId xmlns:p14="http://schemas.microsoft.com/office/powerpoint/2010/main" val="3256065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12</a:t>
            </a:fld>
            <a:endParaRPr lang="en-US" dirty="0"/>
          </a:p>
        </p:txBody>
      </p:sp>
    </p:spTree>
    <p:extLst>
      <p:ext uri="{BB962C8B-B14F-4D97-AF65-F5344CB8AC3E}">
        <p14:creationId xmlns:p14="http://schemas.microsoft.com/office/powerpoint/2010/main" val="3961862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13</a:t>
            </a:fld>
            <a:endParaRPr lang="en-US" dirty="0"/>
          </a:p>
        </p:txBody>
      </p:sp>
    </p:spTree>
    <p:extLst>
      <p:ext uri="{BB962C8B-B14F-4D97-AF65-F5344CB8AC3E}">
        <p14:creationId xmlns:p14="http://schemas.microsoft.com/office/powerpoint/2010/main" val="3802223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14</a:t>
            </a:fld>
            <a:endParaRPr lang="en-US" dirty="0"/>
          </a:p>
        </p:txBody>
      </p:sp>
    </p:spTree>
    <p:extLst>
      <p:ext uri="{BB962C8B-B14F-4D97-AF65-F5344CB8AC3E}">
        <p14:creationId xmlns:p14="http://schemas.microsoft.com/office/powerpoint/2010/main" val="1107854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15</a:t>
            </a:fld>
            <a:endParaRPr lang="en-US" dirty="0"/>
          </a:p>
        </p:txBody>
      </p:sp>
    </p:spTree>
    <p:extLst>
      <p:ext uri="{BB962C8B-B14F-4D97-AF65-F5344CB8AC3E}">
        <p14:creationId xmlns:p14="http://schemas.microsoft.com/office/powerpoint/2010/main" val="1402142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16</a:t>
            </a:fld>
            <a:endParaRPr lang="en-US" dirty="0"/>
          </a:p>
        </p:txBody>
      </p:sp>
    </p:spTree>
    <p:extLst>
      <p:ext uri="{BB962C8B-B14F-4D97-AF65-F5344CB8AC3E}">
        <p14:creationId xmlns:p14="http://schemas.microsoft.com/office/powerpoint/2010/main" val="617707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17</a:t>
            </a:fld>
            <a:endParaRPr lang="en-US" dirty="0"/>
          </a:p>
        </p:txBody>
      </p:sp>
    </p:spTree>
    <p:extLst>
      <p:ext uri="{BB962C8B-B14F-4D97-AF65-F5344CB8AC3E}">
        <p14:creationId xmlns:p14="http://schemas.microsoft.com/office/powerpoint/2010/main" val="3053388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18</a:t>
            </a:fld>
            <a:endParaRPr lang="en-US" dirty="0"/>
          </a:p>
        </p:txBody>
      </p:sp>
    </p:spTree>
    <p:extLst>
      <p:ext uri="{BB962C8B-B14F-4D97-AF65-F5344CB8AC3E}">
        <p14:creationId xmlns:p14="http://schemas.microsoft.com/office/powerpoint/2010/main" val="32662109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19</a:t>
            </a:fld>
            <a:endParaRPr lang="en-US" dirty="0"/>
          </a:p>
        </p:txBody>
      </p:sp>
    </p:spTree>
    <p:extLst>
      <p:ext uri="{BB962C8B-B14F-4D97-AF65-F5344CB8AC3E}">
        <p14:creationId xmlns:p14="http://schemas.microsoft.com/office/powerpoint/2010/main" val="2867614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20</a:t>
            </a:fld>
            <a:endParaRPr lang="en-US" dirty="0"/>
          </a:p>
        </p:txBody>
      </p:sp>
    </p:spTree>
    <p:extLst>
      <p:ext uri="{BB962C8B-B14F-4D97-AF65-F5344CB8AC3E}">
        <p14:creationId xmlns:p14="http://schemas.microsoft.com/office/powerpoint/2010/main" val="3623011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a:t>
            </a:fld>
            <a:endParaRPr lang="en-US" dirty="0"/>
          </a:p>
        </p:txBody>
      </p:sp>
    </p:spTree>
    <p:extLst>
      <p:ext uri="{BB962C8B-B14F-4D97-AF65-F5344CB8AC3E}">
        <p14:creationId xmlns:p14="http://schemas.microsoft.com/office/powerpoint/2010/main" val="3508013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21</a:t>
            </a:fld>
            <a:endParaRPr lang="en-US" dirty="0"/>
          </a:p>
        </p:txBody>
      </p:sp>
    </p:spTree>
    <p:extLst>
      <p:ext uri="{BB962C8B-B14F-4D97-AF65-F5344CB8AC3E}">
        <p14:creationId xmlns:p14="http://schemas.microsoft.com/office/powerpoint/2010/main" val="223248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22</a:t>
            </a:fld>
            <a:endParaRPr lang="en-US" dirty="0"/>
          </a:p>
        </p:txBody>
      </p:sp>
    </p:spTree>
    <p:extLst>
      <p:ext uri="{BB962C8B-B14F-4D97-AF65-F5344CB8AC3E}">
        <p14:creationId xmlns:p14="http://schemas.microsoft.com/office/powerpoint/2010/main" val="3875684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23</a:t>
            </a:fld>
            <a:endParaRPr lang="en-US" dirty="0"/>
          </a:p>
        </p:txBody>
      </p:sp>
    </p:spTree>
    <p:extLst>
      <p:ext uri="{BB962C8B-B14F-4D97-AF65-F5344CB8AC3E}">
        <p14:creationId xmlns:p14="http://schemas.microsoft.com/office/powerpoint/2010/main" val="10045580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24</a:t>
            </a:fld>
            <a:endParaRPr lang="en-US" dirty="0"/>
          </a:p>
        </p:txBody>
      </p:sp>
    </p:spTree>
    <p:extLst>
      <p:ext uri="{BB962C8B-B14F-4D97-AF65-F5344CB8AC3E}">
        <p14:creationId xmlns:p14="http://schemas.microsoft.com/office/powerpoint/2010/main" val="144327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25</a:t>
            </a:fld>
            <a:endParaRPr lang="en-US" dirty="0"/>
          </a:p>
        </p:txBody>
      </p:sp>
    </p:spTree>
    <p:extLst>
      <p:ext uri="{BB962C8B-B14F-4D97-AF65-F5344CB8AC3E}">
        <p14:creationId xmlns:p14="http://schemas.microsoft.com/office/powerpoint/2010/main" val="2316641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3</a:t>
            </a:fld>
            <a:endParaRPr lang="en-US" dirty="0"/>
          </a:p>
        </p:txBody>
      </p:sp>
    </p:spTree>
    <p:extLst>
      <p:ext uri="{BB962C8B-B14F-4D97-AF65-F5344CB8AC3E}">
        <p14:creationId xmlns:p14="http://schemas.microsoft.com/office/powerpoint/2010/main" val="1401800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4</a:t>
            </a:fld>
            <a:endParaRPr lang="en-US" dirty="0"/>
          </a:p>
        </p:txBody>
      </p:sp>
    </p:spTree>
    <p:extLst>
      <p:ext uri="{BB962C8B-B14F-4D97-AF65-F5344CB8AC3E}">
        <p14:creationId xmlns:p14="http://schemas.microsoft.com/office/powerpoint/2010/main" val="2557853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5</a:t>
            </a:fld>
            <a:endParaRPr lang="en-US" dirty="0"/>
          </a:p>
        </p:txBody>
      </p:sp>
    </p:spTree>
    <p:extLst>
      <p:ext uri="{BB962C8B-B14F-4D97-AF65-F5344CB8AC3E}">
        <p14:creationId xmlns:p14="http://schemas.microsoft.com/office/powerpoint/2010/main" val="3225419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6</a:t>
            </a:fld>
            <a:endParaRPr lang="en-US" dirty="0"/>
          </a:p>
        </p:txBody>
      </p:sp>
    </p:spTree>
    <p:extLst>
      <p:ext uri="{BB962C8B-B14F-4D97-AF65-F5344CB8AC3E}">
        <p14:creationId xmlns:p14="http://schemas.microsoft.com/office/powerpoint/2010/main" val="176262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7</a:t>
            </a:fld>
            <a:endParaRPr lang="en-US" dirty="0"/>
          </a:p>
        </p:txBody>
      </p:sp>
    </p:spTree>
    <p:extLst>
      <p:ext uri="{BB962C8B-B14F-4D97-AF65-F5344CB8AC3E}">
        <p14:creationId xmlns:p14="http://schemas.microsoft.com/office/powerpoint/2010/main" val="245937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9</a:t>
            </a:fld>
            <a:endParaRPr lang="en-US" dirty="0"/>
          </a:p>
        </p:txBody>
      </p:sp>
    </p:spTree>
    <p:extLst>
      <p:ext uri="{BB962C8B-B14F-4D97-AF65-F5344CB8AC3E}">
        <p14:creationId xmlns:p14="http://schemas.microsoft.com/office/powerpoint/2010/main" val="3531510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9879B9-60C2-406D-8AC1-763619E434AB}" type="slidenum">
              <a:rPr lang="en-US" smtClean="0"/>
              <a:pPr>
                <a:defRPr/>
              </a:pPr>
              <a:t>10</a:t>
            </a:fld>
            <a:endParaRPr lang="en-US" dirty="0"/>
          </a:p>
        </p:txBody>
      </p:sp>
    </p:spTree>
    <p:extLst>
      <p:ext uri="{BB962C8B-B14F-4D97-AF65-F5344CB8AC3E}">
        <p14:creationId xmlns:p14="http://schemas.microsoft.com/office/powerpoint/2010/main" val="2707732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D994746-1C34-43F4-93C3-FE6EFA63665D}" type="datetime1">
              <a:rPr lang="en-US" smtClean="0"/>
              <a:t>1/30/2020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06F27C4-FC2C-4B75-BB15-DA25FDEE5C9F}" type="slidenum">
              <a:rPr lang="en-US"/>
              <a:pPr>
                <a:defRPr/>
              </a:pPr>
              <a:t>‹#›</a:t>
            </a:fld>
            <a:endParaRPr lang="en-US" dirty="0"/>
          </a:p>
        </p:txBody>
      </p:sp>
    </p:spTree>
    <p:extLst>
      <p:ext uri="{BB962C8B-B14F-4D97-AF65-F5344CB8AC3E}">
        <p14:creationId xmlns:p14="http://schemas.microsoft.com/office/powerpoint/2010/main" val="4165186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EF87C4-BCDC-4425-BB8F-83A9E7F6DB15}" type="datetime1">
              <a:rPr lang="en-US" smtClean="0"/>
              <a:t>1/30/2020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09CFF03-5195-4B5A-B2EC-D6CC49864D84}" type="slidenum">
              <a:rPr lang="en-US"/>
              <a:pPr>
                <a:defRPr/>
              </a:pPr>
              <a:t>‹#›</a:t>
            </a:fld>
            <a:endParaRPr lang="en-US" dirty="0"/>
          </a:p>
        </p:txBody>
      </p:sp>
    </p:spTree>
    <p:extLst>
      <p:ext uri="{BB962C8B-B14F-4D97-AF65-F5344CB8AC3E}">
        <p14:creationId xmlns:p14="http://schemas.microsoft.com/office/powerpoint/2010/main" val="375848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AE6F61-D568-48C9-85D4-794C5D2C7CD7}" type="datetime1">
              <a:rPr lang="en-US" smtClean="0"/>
              <a:t>1/30/2020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3B2A998-437E-465E-8B6E-4849D540DB41}" type="slidenum">
              <a:rPr lang="en-US"/>
              <a:pPr>
                <a:defRPr/>
              </a:pPr>
              <a:t>‹#›</a:t>
            </a:fld>
            <a:endParaRPr lang="en-US" dirty="0"/>
          </a:p>
        </p:txBody>
      </p:sp>
    </p:spTree>
    <p:extLst>
      <p:ext uri="{BB962C8B-B14F-4D97-AF65-F5344CB8AC3E}">
        <p14:creationId xmlns:p14="http://schemas.microsoft.com/office/powerpoint/2010/main" val="3277174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552E29-3580-4CAF-B333-DD425649D48D}" type="datetime1">
              <a:rPr lang="en-US" smtClean="0">
                <a:solidFill>
                  <a:prstClr val="black">
                    <a:tint val="75000"/>
                  </a:prstClr>
                </a:solidFill>
              </a:rPr>
              <a:t>1/30/2020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8891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EAE6C9-03B6-47B5-A8E6-22FC53FCC5D9}" type="datetime1">
              <a:rPr lang="en-US" smtClean="0">
                <a:solidFill>
                  <a:prstClr val="black">
                    <a:tint val="75000"/>
                  </a:prstClr>
                </a:solidFill>
              </a:rPr>
              <a:t>1/30/2020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34017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92EA21-C3BF-4741-A811-72557C9AA457}" type="datetime1">
              <a:rPr lang="en-US" smtClean="0">
                <a:solidFill>
                  <a:prstClr val="black">
                    <a:tint val="75000"/>
                  </a:prstClr>
                </a:solidFill>
              </a:rPr>
              <a:t>1/30/2020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587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E40A1B-6088-42F7-AEDD-AEC633516BE4}" type="datetime1">
              <a:rPr lang="en-US" smtClean="0">
                <a:solidFill>
                  <a:prstClr val="black">
                    <a:tint val="75000"/>
                  </a:prstClr>
                </a:solidFill>
              </a:rPr>
              <a:t>1/30/2020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7404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9C6FB6-6BCA-4655-A422-C3F077DCD8B9}" type="datetime1">
              <a:rPr lang="en-US" smtClean="0">
                <a:solidFill>
                  <a:prstClr val="black">
                    <a:tint val="75000"/>
                  </a:prstClr>
                </a:solidFill>
              </a:rPr>
              <a:t>1/30/2020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3069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AB7B80-A90D-42B5-A71D-C007F7F4115F}" type="datetime1">
              <a:rPr lang="en-US" smtClean="0">
                <a:solidFill>
                  <a:prstClr val="black">
                    <a:tint val="75000"/>
                  </a:prstClr>
                </a:solidFill>
              </a:rPr>
              <a:t>1/30/2020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62070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55AE1-0605-41F5-9B0C-874AD9B4660F}" type="datetime1">
              <a:rPr lang="en-US" smtClean="0">
                <a:solidFill>
                  <a:prstClr val="black">
                    <a:tint val="75000"/>
                  </a:prstClr>
                </a:solidFill>
              </a:rPr>
              <a:t>1/30/2020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0779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7E0A1-2D14-4014-8A6A-AA1210344FD6}" type="datetime1">
              <a:rPr lang="en-US" smtClean="0">
                <a:solidFill>
                  <a:prstClr val="black">
                    <a:tint val="75000"/>
                  </a:prstClr>
                </a:solidFill>
              </a:rPr>
              <a:t>1/30/2020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463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A80DA8-154E-4736-B0E9-6A4BC3F0833F}" type="datetime1">
              <a:rPr lang="en-US" smtClean="0"/>
              <a:t>1/30/2020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DBD3DCF-B7A0-454F-9F39-26E9DADE6CCB}" type="slidenum">
              <a:rPr lang="en-US"/>
              <a:pPr>
                <a:defRPr/>
              </a:pPr>
              <a:t>‹#›</a:t>
            </a:fld>
            <a:endParaRPr lang="en-US" dirty="0"/>
          </a:p>
        </p:txBody>
      </p:sp>
    </p:spTree>
    <p:extLst>
      <p:ext uri="{BB962C8B-B14F-4D97-AF65-F5344CB8AC3E}">
        <p14:creationId xmlns:p14="http://schemas.microsoft.com/office/powerpoint/2010/main" val="20135626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6AED3-99E2-4321-9E7F-FE6864023FE8}" type="datetime1">
              <a:rPr lang="en-US" smtClean="0">
                <a:solidFill>
                  <a:prstClr val="black">
                    <a:tint val="75000"/>
                  </a:prstClr>
                </a:solidFill>
              </a:rPr>
              <a:t>1/30/2020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3253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4DE62D-CC55-447D-BEE0-A12433150CC0}" type="datetime1">
              <a:rPr lang="en-US" smtClean="0">
                <a:solidFill>
                  <a:prstClr val="black">
                    <a:tint val="75000"/>
                  </a:prstClr>
                </a:solidFill>
              </a:rPr>
              <a:t>1/30/2020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0732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319EEF-1373-4705-9E3C-6D207549F469}" type="datetime1">
              <a:rPr lang="en-US" smtClean="0">
                <a:solidFill>
                  <a:prstClr val="black">
                    <a:tint val="75000"/>
                  </a:prstClr>
                </a:solidFill>
              </a:rPr>
              <a:t>1/30/2020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5043184-3D4E-4579-B7E0-240555CBB3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218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65E654-BC64-4F1B-81E0-3EC68C0FBCE9}" type="datetime1">
              <a:rPr lang="en-US" smtClean="0"/>
              <a:t>1/30/2020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7C12776-94E0-4177-89B3-5491F4F73915}" type="slidenum">
              <a:rPr lang="en-US"/>
              <a:pPr>
                <a:defRPr/>
              </a:pPr>
              <a:t>‹#›</a:t>
            </a:fld>
            <a:endParaRPr lang="en-US" dirty="0"/>
          </a:p>
        </p:txBody>
      </p:sp>
    </p:spTree>
    <p:extLst>
      <p:ext uri="{BB962C8B-B14F-4D97-AF65-F5344CB8AC3E}">
        <p14:creationId xmlns:p14="http://schemas.microsoft.com/office/powerpoint/2010/main" val="358182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688C866-61DD-4910-8DFD-EB53CB566C58}" type="datetime1">
              <a:rPr lang="en-US" smtClean="0"/>
              <a:t>1/30/2020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532F66E-10AE-4379-BD6B-B4F6EE91C8DA}" type="slidenum">
              <a:rPr lang="en-US"/>
              <a:pPr>
                <a:defRPr/>
              </a:pPr>
              <a:t>‹#›</a:t>
            </a:fld>
            <a:endParaRPr lang="en-US" dirty="0"/>
          </a:p>
        </p:txBody>
      </p:sp>
    </p:spTree>
    <p:extLst>
      <p:ext uri="{BB962C8B-B14F-4D97-AF65-F5344CB8AC3E}">
        <p14:creationId xmlns:p14="http://schemas.microsoft.com/office/powerpoint/2010/main" val="152023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A46620E-1FCA-493A-A9A7-BCD8F8803D74}" type="datetime1">
              <a:rPr lang="en-US" smtClean="0"/>
              <a:t>1/30/2020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A908334-0C37-4A30-B9D6-DEB4EFE4EF66}" type="slidenum">
              <a:rPr lang="en-US"/>
              <a:pPr>
                <a:defRPr/>
              </a:pPr>
              <a:t>‹#›</a:t>
            </a:fld>
            <a:endParaRPr lang="en-US" dirty="0"/>
          </a:p>
        </p:txBody>
      </p:sp>
    </p:spTree>
    <p:extLst>
      <p:ext uri="{BB962C8B-B14F-4D97-AF65-F5344CB8AC3E}">
        <p14:creationId xmlns:p14="http://schemas.microsoft.com/office/powerpoint/2010/main" val="412175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FE748D5-942A-4121-9949-17855F36266A}" type="datetime1">
              <a:rPr lang="en-US" smtClean="0"/>
              <a:t>1/30/2020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FE644B6-D28B-4D77-B798-FE285C7635D0}" type="slidenum">
              <a:rPr lang="en-US"/>
              <a:pPr>
                <a:defRPr/>
              </a:pPr>
              <a:t>‹#›</a:t>
            </a:fld>
            <a:endParaRPr lang="en-US" dirty="0"/>
          </a:p>
        </p:txBody>
      </p:sp>
    </p:spTree>
    <p:extLst>
      <p:ext uri="{BB962C8B-B14F-4D97-AF65-F5344CB8AC3E}">
        <p14:creationId xmlns:p14="http://schemas.microsoft.com/office/powerpoint/2010/main" val="733883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EC83A6-64B8-44AC-86B4-7E9F27751E72}" type="datetime1">
              <a:rPr lang="en-US" smtClean="0"/>
              <a:t>1/30/2020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FBDD1ED-8395-4562-960B-7FDA347109EC}" type="slidenum">
              <a:rPr lang="en-US"/>
              <a:pPr>
                <a:defRPr/>
              </a:pPr>
              <a:t>‹#›</a:t>
            </a:fld>
            <a:endParaRPr lang="en-US" dirty="0"/>
          </a:p>
        </p:txBody>
      </p:sp>
    </p:spTree>
    <p:extLst>
      <p:ext uri="{BB962C8B-B14F-4D97-AF65-F5344CB8AC3E}">
        <p14:creationId xmlns:p14="http://schemas.microsoft.com/office/powerpoint/2010/main" val="376422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E06AE9-A3F5-48D6-8B7A-BDF2CB834041}" type="datetime1">
              <a:rPr lang="en-US" smtClean="0"/>
              <a:t>1/30/2020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5E804FA-759A-4D5A-8CE2-7022346094D5}" type="slidenum">
              <a:rPr lang="en-US"/>
              <a:pPr>
                <a:defRPr/>
              </a:pPr>
              <a:t>‹#›</a:t>
            </a:fld>
            <a:endParaRPr lang="en-US" dirty="0"/>
          </a:p>
        </p:txBody>
      </p:sp>
    </p:spTree>
    <p:extLst>
      <p:ext uri="{BB962C8B-B14F-4D97-AF65-F5344CB8AC3E}">
        <p14:creationId xmlns:p14="http://schemas.microsoft.com/office/powerpoint/2010/main" val="184903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1B5B97-FBA9-419A-ACD9-5501CADC5618}" type="datetime1">
              <a:rPr lang="en-US" smtClean="0"/>
              <a:t>1/30/2020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A041870-01A2-4B17-B12C-0C33DA91F3A9}" type="slidenum">
              <a:rPr lang="en-US"/>
              <a:pPr>
                <a:defRPr/>
              </a:pPr>
              <a:t>‹#›</a:t>
            </a:fld>
            <a:endParaRPr lang="en-US" dirty="0"/>
          </a:p>
        </p:txBody>
      </p:sp>
    </p:spTree>
    <p:extLst>
      <p:ext uri="{BB962C8B-B14F-4D97-AF65-F5344CB8AC3E}">
        <p14:creationId xmlns:p14="http://schemas.microsoft.com/office/powerpoint/2010/main" val="171852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10CB197-43D6-4F56-A7CD-EDFB6C50EDB8}" type="datetime1">
              <a:rPr lang="en-US" smtClean="0"/>
              <a:t>1/30/2020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B09B2E9-4CAD-4686-8F3D-87FF959EA168}" type="slidenum">
              <a:rPr lang="en-US"/>
              <a:pPr>
                <a:defRPr/>
              </a:pPr>
              <a:t>‹#›</a:t>
            </a:fld>
            <a:endParaRPr lang="en-US" dirty="0"/>
          </a:p>
        </p:txBody>
      </p:sp>
      <p:pic>
        <p:nvPicPr>
          <p:cNvPr id="7" name="Picture 6"/>
          <p:cNvPicPr>
            <a:picLocks noChangeAspect="1"/>
          </p:cNvPicPr>
          <p:nvPr userDrawn="1"/>
        </p:nvPicPr>
        <p:blipFill>
          <a:blip r:embed="rId13"/>
          <a:stretch>
            <a:fillRect/>
          </a:stretch>
        </p:blipFill>
        <p:spPr>
          <a:xfrm>
            <a:off x="233999" y="126464"/>
            <a:ext cx="8676001" cy="450000"/>
          </a:xfrm>
          <a:prstGeom prst="rect">
            <a:avLst/>
          </a:prstGeom>
        </p:spPr>
      </p:pic>
    </p:spTree>
    <p:extLst>
      <p:ext uri="{BB962C8B-B14F-4D97-AF65-F5344CB8AC3E}">
        <p14:creationId xmlns:p14="http://schemas.microsoft.com/office/powerpoint/2010/main" val="386569739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80D1C28-011E-4A02-A5EC-8A5BA7A51BDA}" type="datetime1">
              <a:rPr lang="en-US" smtClean="0">
                <a:solidFill>
                  <a:prstClr val="black">
                    <a:tint val="75000"/>
                  </a:prstClr>
                </a:solidFill>
                <a:latin typeface="Calibri" panose="020F0502020204030204"/>
              </a:rPr>
              <a:t>1/30/2020</a:t>
            </a:fld>
            <a:endParaRPr lang="en-US" dirty="0">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5043184-3D4E-4579-B7E0-240555CBB3B4}" type="slidenum">
              <a:rPr lang="en-US" smtClean="0">
                <a:solidFill>
                  <a:prstClr val="black">
                    <a:tint val="75000"/>
                  </a:prstClr>
                </a:solidFill>
                <a:latin typeface="Calibri" panose="020F0502020204030204"/>
              </a:rPr>
              <a:pPr fontAlgn="auto">
                <a:spcBef>
                  <a:spcPts val="0"/>
                </a:spcBef>
                <a:spcAft>
                  <a:spcPts val="0"/>
                </a:spcAft>
              </a:pPr>
              <a:t>‹#›</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27333516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dem.in.gov/vwtrust"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mailto:SSeals@idem.IN.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7157"/>
            <a:ext cx="8991600" cy="738664"/>
          </a:xfrm>
          <a:prstGeom prst="rect">
            <a:avLst/>
          </a:prstGeom>
        </p:spPr>
        <p:txBody>
          <a:bodyPr wrap="square">
            <a:spAutoFit/>
          </a:bodyPr>
          <a:lstStyle/>
          <a:p>
            <a:pPr marL="0" marR="0" algn="ctr">
              <a:spcBef>
                <a:spcPts val="0"/>
              </a:spcBef>
              <a:spcAft>
                <a:spcPts val="0"/>
              </a:spcAft>
            </a:pPr>
            <a:r>
              <a:rPr lang="en-US" sz="1400" b="1" dirty="0">
                <a:solidFill>
                  <a:srgbClr val="000000"/>
                </a:solidFill>
                <a:latin typeface="Arial" panose="020B0604020202020204" pitchFamily="34" charset="0"/>
                <a:ea typeface="Calibri" panose="020F0502020204030204" pitchFamily="34" charset="0"/>
                <a:cs typeface="Calibri" panose="020F0502020204030204" pitchFamily="34" charset="0"/>
              </a:rPr>
              <a:t>Indiana Volkswagen Environmental Mitigation Trust Fund </a:t>
            </a:r>
            <a:endParaRPr lang="en-US" sz="1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pPr>
            <a:r>
              <a:rPr lang="en-US" sz="1400" b="1" dirty="0">
                <a:solidFill>
                  <a:srgbClr val="000000"/>
                </a:solidFill>
                <a:latin typeface="Arial" panose="020B0604020202020204" pitchFamily="34" charset="0"/>
                <a:ea typeface="Calibri" panose="020F0502020204030204" pitchFamily="34" charset="0"/>
                <a:cs typeface="Calibri" panose="020F0502020204030204" pitchFamily="34" charset="0"/>
              </a:rPr>
              <a:t>Committee Meeting</a:t>
            </a:r>
            <a:endParaRPr lang="en-US" sz="1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pPr>
            <a:r>
              <a:rPr lang="en-US" sz="14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1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A5043184-3D4E-4579-B7E0-240555CBB3B4}" type="slidenum">
              <a:rPr lang="en-US" smtClean="0">
                <a:solidFill>
                  <a:prstClr val="black">
                    <a:tint val="75000"/>
                  </a:prstClr>
                </a:solidFill>
              </a:rPr>
              <a:pPr/>
              <a:t>1</a:t>
            </a:fld>
            <a:endParaRPr lang="en-US" dirty="0">
              <a:solidFill>
                <a:prstClr val="black">
                  <a:tint val="75000"/>
                </a:prstClr>
              </a:solidFill>
            </a:endParaRPr>
          </a:p>
        </p:txBody>
      </p:sp>
      <p:pic>
        <p:nvPicPr>
          <p:cNvPr id="4" name="Picture 3"/>
          <p:cNvPicPr>
            <a:picLocks noChangeAspect="1"/>
          </p:cNvPicPr>
          <p:nvPr/>
        </p:nvPicPr>
        <p:blipFill>
          <a:blip r:embed="rId3"/>
          <a:stretch>
            <a:fillRect/>
          </a:stretch>
        </p:blipFill>
        <p:spPr>
          <a:xfrm>
            <a:off x="1142559" y="579136"/>
            <a:ext cx="6858882" cy="6126464"/>
          </a:xfrm>
          <a:prstGeom prst="rect">
            <a:avLst/>
          </a:prstGeom>
        </p:spPr>
      </p:pic>
    </p:spTree>
    <p:extLst>
      <p:ext uri="{BB962C8B-B14F-4D97-AF65-F5344CB8AC3E}">
        <p14:creationId xmlns:p14="http://schemas.microsoft.com/office/powerpoint/2010/main" val="2713260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743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Electric Vehicle</a:t>
            </a:r>
          </a:p>
          <a:p>
            <a:pPr marL="54864" fontAlgn="auto">
              <a:spcAft>
                <a:spcPts val="0"/>
              </a:spcAft>
              <a:defRPr/>
            </a:pPr>
            <a:r>
              <a:rPr lang="en-US" sz="3600" b="1" dirty="0" smtClean="0"/>
              <a:t>Charging Infrastructure RFP</a:t>
            </a: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10</a:t>
            </a:fld>
            <a:endParaRPr lang="en-US" dirty="0"/>
          </a:p>
        </p:txBody>
      </p:sp>
    </p:spTree>
    <p:extLst>
      <p:ext uri="{BB962C8B-B14F-4D97-AF65-F5344CB8AC3E}">
        <p14:creationId xmlns:p14="http://schemas.microsoft.com/office/powerpoint/2010/main" val="1103549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617838"/>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Background and Workshop</a:t>
            </a:r>
            <a:endParaRPr lang="en-US" sz="3600" b="1" dirty="0"/>
          </a:p>
        </p:txBody>
      </p:sp>
      <p:sp>
        <p:nvSpPr>
          <p:cNvPr id="4" name="TextBox 3"/>
          <p:cNvSpPr txBox="1"/>
          <p:nvPr/>
        </p:nvSpPr>
        <p:spPr>
          <a:xfrm>
            <a:off x="0" y="1302021"/>
            <a:ext cx="8915400" cy="4404970"/>
          </a:xfrm>
          <a:prstGeom prst="rect">
            <a:avLst/>
          </a:prstGeom>
          <a:noFill/>
        </p:spPr>
        <p:txBody>
          <a:bodyPr wrap="square" rtlCol="0">
            <a:noAutofit/>
          </a:bodyPr>
          <a:lstStyle/>
          <a:p>
            <a:pPr marL="630237" lvl="1" indent="-285750" fontAlgn="auto">
              <a:lnSpc>
                <a:spcPts val="2150"/>
              </a:lnSpc>
              <a:spcBef>
                <a:spcPts val="0"/>
              </a:spcBef>
              <a:spcAft>
                <a:spcPts val="600"/>
              </a:spcAft>
              <a:buFont typeface="Arial" panose="020B0604020202020204" pitchFamily="34" charset="0"/>
              <a:buChar char="•"/>
              <a:defRPr/>
            </a:pPr>
            <a:r>
              <a:rPr lang="en-US" sz="2000" dirty="0" smtClean="0">
                <a:latin typeface="+mj-lt"/>
              </a:rPr>
              <a:t>Indiana’s Beneficiary Mitigation Plan (BMP) includes the maximum 15% allotment of our funding to light-duty electric vehicle charging equipment ($6.14 million)</a:t>
            </a:r>
            <a:endParaRPr lang="en-US" sz="2000" dirty="0">
              <a:latin typeface="+mj-lt"/>
            </a:endParaRPr>
          </a:p>
          <a:p>
            <a:pPr marL="628650" lvl="1" indent="-284163" fontAlgn="auto">
              <a:lnSpc>
                <a:spcPts val="2150"/>
              </a:lnSpc>
              <a:spcBef>
                <a:spcPts val="0"/>
              </a:spcBef>
              <a:spcAft>
                <a:spcPts val="600"/>
              </a:spcAft>
              <a:buFont typeface="Arial" panose="020B0604020202020204" pitchFamily="34" charset="0"/>
              <a:buChar char="•"/>
              <a:defRPr/>
            </a:pPr>
            <a:r>
              <a:rPr lang="en-US" sz="2000" dirty="0" smtClean="0">
                <a:latin typeface="+mj-lt"/>
              </a:rPr>
              <a:t>This funding can be used for Direct-Current Fast Charger (DCFC) or Level 2 (L2) charging equipment</a:t>
            </a:r>
          </a:p>
          <a:p>
            <a:pPr marL="628650" lvl="1" indent="-284163" fontAlgn="auto">
              <a:lnSpc>
                <a:spcPts val="2150"/>
              </a:lnSpc>
              <a:spcBef>
                <a:spcPts val="0"/>
              </a:spcBef>
              <a:spcAft>
                <a:spcPts val="300"/>
              </a:spcAft>
              <a:buFont typeface="Arial" panose="020B0604020202020204" pitchFamily="34" charset="0"/>
              <a:buChar char="•"/>
              <a:defRPr/>
            </a:pPr>
            <a:r>
              <a:rPr lang="en-US" sz="2000" dirty="0" smtClean="0">
                <a:latin typeface="+mj-lt"/>
              </a:rPr>
              <a:t>To gather relevant and detailed information on the development of a statewide EV charging network for Indiana, the EV Charging Infrastructure Workshop was held on October 8, 2019 with panelists that included:</a:t>
            </a:r>
          </a:p>
          <a:p>
            <a:pPr marL="1085850" lvl="2" indent="-284163" fontAlgn="auto">
              <a:lnSpc>
                <a:spcPts val="2000"/>
              </a:lnSpc>
              <a:spcBef>
                <a:spcPts val="0"/>
              </a:spcBef>
              <a:spcAft>
                <a:spcPts val="300"/>
              </a:spcAft>
              <a:buFont typeface="Arial" panose="020B0604020202020204" pitchFamily="34" charset="0"/>
              <a:buChar char="•"/>
              <a:defRPr/>
            </a:pPr>
            <a:r>
              <a:rPr lang="en-US" sz="1900" dirty="0" smtClean="0">
                <a:latin typeface="+mj-lt"/>
              </a:rPr>
              <a:t>Electrify America with an update on the current network and future plans</a:t>
            </a:r>
          </a:p>
          <a:p>
            <a:pPr marL="1085850" lvl="2" indent="-284163" fontAlgn="auto">
              <a:lnSpc>
                <a:spcPts val="2000"/>
              </a:lnSpc>
              <a:spcBef>
                <a:spcPts val="0"/>
              </a:spcBef>
              <a:spcAft>
                <a:spcPts val="300"/>
              </a:spcAft>
              <a:buFont typeface="Arial" panose="020B0604020202020204" pitchFamily="34" charset="0"/>
              <a:buChar char="•"/>
              <a:defRPr/>
            </a:pPr>
            <a:r>
              <a:rPr lang="en-US" sz="1900" dirty="0" smtClean="0">
                <a:latin typeface="+mj-lt"/>
              </a:rPr>
              <a:t>EV manufacturers including General Motors, Subaru, and Cummins</a:t>
            </a:r>
          </a:p>
          <a:p>
            <a:pPr marL="1085850" lvl="2" indent="-284163" fontAlgn="auto">
              <a:lnSpc>
                <a:spcPts val="2000"/>
              </a:lnSpc>
              <a:spcBef>
                <a:spcPts val="0"/>
              </a:spcBef>
              <a:spcAft>
                <a:spcPts val="300"/>
              </a:spcAft>
              <a:buFont typeface="Arial" panose="020B0604020202020204" pitchFamily="34" charset="0"/>
              <a:buChar char="•"/>
              <a:defRPr/>
            </a:pPr>
            <a:r>
              <a:rPr lang="en-US" sz="1900" dirty="0" smtClean="0">
                <a:latin typeface="+mj-lt"/>
              </a:rPr>
              <a:t>Insight on EV implementation strategies from South Shore Clean Cities, </a:t>
            </a:r>
            <a:br>
              <a:rPr lang="en-US" sz="1900" dirty="0" smtClean="0">
                <a:latin typeface="+mj-lt"/>
              </a:rPr>
            </a:br>
            <a:r>
              <a:rPr lang="en-US" sz="1900" dirty="0" smtClean="0">
                <a:latin typeface="+mj-lt"/>
              </a:rPr>
              <a:t>Ohio EPA, and Argonne National Lab</a:t>
            </a:r>
          </a:p>
          <a:p>
            <a:pPr marL="1085850" lvl="2" indent="-284163" fontAlgn="auto">
              <a:lnSpc>
                <a:spcPts val="2000"/>
              </a:lnSpc>
              <a:spcBef>
                <a:spcPts val="0"/>
              </a:spcBef>
              <a:spcAft>
                <a:spcPts val="300"/>
              </a:spcAft>
              <a:buFont typeface="Arial" panose="020B0604020202020204" pitchFamily="34" charset="0"/>
              <a:buChar char="•"/>
              <a:defRPr/>
            </a:pPr>
            <a:r>
              <a:rPr lang="en-US" sz="1900" dirty="0" smtClean="0">
                <a:latin typeface="+mj-lt"/>
              </a:rPr>
              <a:t>EV charging equipment manufacturers and users including ChargePoint, Greenlots, and the City of Bloomington</a:t>
            </a:r>
          </a:p>
          <a:p>
            <a:pPr marL="1085850" lvl="2" indent="-284163" fontAlgn="auto">
              <a:lnSpc>
                <a:spcPts val="2000"/>
              </a:lnSpc>
              <a:spcBef>
                <a:spcPts val="0"/>
              </a:spcBef>
              <a:spcAft>
                <a:spcPts val="200"/>
              </a:spcAft>
              <a:buFont typeface="Arial" panose="020B0604020202020204" pitchFamily="34" charset="0"/>
              <a:buChar char="•"/>
              <a:defRPr/>
            </a:pPr>
            <a:r>
              <a:rPr lang="en-US" sz="1900" dirty="0" smtClean="0">
                <a:latin typeface="+mj-lt"/>
              </a:rPr>
              <a:t>Infrastructure development insight from NIPSCO, Duke Energy, and Wabash Valley Power Alliance</a:t>
            </a:r>
          </a:p>
          <a:p>
            <a:pPr marL="628650" lvl="1" indent="-284163" fontAlgn="auto">
              <a:lnSpc>
                <a:spcPts val="2050"/>
              </a:lnSpc>
              <a:spcBef>
                <a:spcPts val="600"/>
              </a:spcBef>
              <a:spcAft>
                <a:spcPts val="0"/>
              </a:spcAft>
              <a:buFont typeface="Arial" panose="020B0604020202020204" pitchFamily="34" charset="0"/>
              <a:buChar char="•"/>
              <a:defRPr/>
            </a:pPr>
            <a:r>
              <a:rPr lang="en-US" sz="1900" dirty="0" smtClean="0">
                <a:latin typeface="+mj-lt"/>
              </a:rPr>
              <a:t>Roughly 75 interested parties attended the EV Charging Infrastructure Workshop</a:t>
            </a: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11</a:t>
            </a:fld>
            <a:endParaRPr lang="en-US" dirty="0"/>
          </a:p>
        </p:txBody>
      </p:sp>
    </p:spTree>
    <p:extLst>
      <p:ext uri="{BB962C8B-B14F-4D97-AF65-F5344CB8AC3E}">
        <p14:creationId xmlns:p14="http://schemas.microsoft.com/office/powerpoint/2010/main" val="63550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601133"/>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Request for Information</a:t>
            </a:r>
          </a:p>
        </p:txBody>
      </p:sp>
      <p:sp>
        <p:nvSpPr>
          <p:cNvPr id="4" name="TextBox 3"/>
          <p:cNvSpPr txBox="1"/>
          <p:nvPr/>
        </p:nvSpPr>
        <p:spPr>
          <a:xfrm>
            <a:off x="0" y="1261532"/>
            <a:ext cx="8915400" cy="4404970"/>
          </a:xfrm>
          <a:prstGeom prst="rect">
            <a:avLst/>
          </a:prstGeom>
          <a:noFill/>
        </p:spPr>
        <p:txBody>
          <a:bodyPr wrap="square" rtlCol="0">
            <a:noAutofit/>
          </a:bodyPr>
          <a:lstStyle/>
          <a:p>
            <a:pPr marL="576263" lvl="1" indent="-285750" fontAlgn="auto">
              <a:lnSpc>
                <a:spcPts val="2050"/>
              </a:lnSpc>
              <a:spcBef>
                <a:spcPts val="0"/>
              </a:spcBef>
              <a:spcAft>
                <a:spcPts val="600"/>
              </a:spcAft>
              <a:buFont typeface="Arial" panose="020B0604020202020204" pitchFamily="34" charset="0"/>
              <a:buChar char="•"/>
              <a:defRPr/>
            </a:pPr>
            <a:r>
              <a:rPr lang="en-US" dirty="0" smtClean="0">
                <a:latin typeface="+mj-lt"/>
              </a:rPr>
              <a:t>On December 12, 2019, IDEM posted a Request for Information (RFI) to obtain stakeholder input to help guide the development of the Indiana EV Charging Infrastructure Program and the associated Request for Proposals (RFP)</a:t>
            </a:r>
          </a:p>
          <a:p>
            <a:pPr marL="576263" lvl="1" indent="-285750" fontAlgn="auto">
              <a:lnSpc>
                <a:spcPts val="2050"/>
              </a:lnSpc>
              <a:spcBef>
                <a:spcPts val="0"/>
              </a:spcBef>
              <a:spcAft>
                <a:spcPts val="600"/>
              </a:spcAft>
              <a:buFont typeface="Arial" panose="020B0604020202020204" pitchFamily="34" charset="0"/>
              <a:buChar char="•"/>
              <a:defRPr/>
            </a:pPr>
            <a:r>
              <a:rPr lang="en-US" dirty="0" smtClean="0">
                <a:latin typeface="+mj-lt"/>
              </a:rPr>
              <a:t>In this RFI, IDEM posed seven key questions for stakeholder consideration and input: </a:t>
            </a:r>
          </a:p>
          <a:p>
            <a:pPr marL="1084263" lvl="2" indent="-342900" fontAlgn="auto">
              <a:lnSpc>
                <a:spcPts val="2000"/>
              </a:lnSpc>
              <a:spcBef>
                <a:spcPts val="0"/>
              </a:spcBef>
              <a:spcAft>
                <a:spcPts val="600"/>
              </a:spcAft>
              <a:buFont typeface="+mj-lt"/>
              <a:buAutoNum type="arabicPeriod"/>
              <a:defRPr/>
            </a:pPr>
            <a:r>
              <a:rPr lang="en-US" dirty="0" smtClean="0">
                <a:latin typeface="+mj-lt"/>
              </a:rPr>
              <a:t>Should DCFC or L2 be the higher priority?</a:t>
            </a:r>
          </a:p>
          <a:p>
            <a:pPr marL="1084263" lvl="2" indent="-342900" fontAlgn="auto">
              <a:lnSpc>
                <a:spcPts val="2000"/>
              </a:lnSpc>
              <a:spcBef>
                <a:spcPts val="0"/>
              </a:spcBef>
              <a:spcAft>
                <a:spcPts val="600"/>
              </a:spcAft>
              <a:buFont typeface="+mj-lt"/>
              <a:buAutoNum type="arabicPeriod"/>
              <a:defRPr/>
            </a:pPr>
            <a:r>
              <a:rPr lang="en-US" dirty="0" smtClean="0">
                <a:latin typeface="+mj-lt"/>
              </a:rPr>
              <a:t>Should we fund at highest level permitted under Appendix D-2 of the national consent decree, or work to leverage where possible public and private funds?</a:t>
            </a:r>
          </a:p>
          <a:p>
            <a:pPr marL="1084263" lvl="2" indent="-342900" fontAlgn="auto">
              <a:lnSpc>
                <a:spcPts val="2000"/>
              </a:lnSpc>
              <a:spcBef>
                <a:spcPts val="0"/>
              </a:spcBef>
              <a:spcAft>
                <a:spcPts val="600"/>
              </a:spcAft>
              <a:buFont typeface="+mj-lt"/>
              <a:buAutoNum type="arabicPeriod"/>
              <a:defRPr/>
            </a:pPr>
            <a:r>
              <a:rPr lang="en-US" dirty="0" smtClean="0">
                <a:latin typeface="+mj-lt"/>
              </a:rPr>
              <a:t>Should EV chargers be installed where the EVs are currently registered or based on maximum distance between charging locations?</a:t>
            </a:r>
          </a:p>
          <a:p>
            <a:pPr marL="1084263" lvl="2" indent="-342900" fontAlgn="auto">
              <a:lnSpc>
                <a:spcPts val="2000"/>
              </a:lnSpc>
              <a:spcBef>
                <a:spcPts val="0"/>
              </a:spcBef>
              <a:spcAft>
                <a:spcPts val="600"/>
              </a:spcAft>
              <a:buFont typeface="+mj-lt"/>
              <a:buAutoNum type="arabicPeriod"/>
              <a:defRPr/>
            </a:pPr>
            <a:r>
              <a:rPr lang="en-US" dirty="0" smtClean="0">
                <a:latin typeface="+mj-lt"/>
              </a:rPr>
              <a:t>Should priority be DCFC along interstates and highways or L2 at workplace, shopping, destination, and multi-unit housing locations?</a:t>
            </a:r>
          </a:p>
          <a:p>
            <a:pPr marL="1084263" lvl="2" indent="-342900" fontAlgn="auto">
              <a:lnSpc>
                <a:spcPts val="2000"/>
              </a:lnSpc>
              <a:spcBef>
                <a:spcPts val="0"/>
              </a:spcBef>
              <a:spcAft>
                <a:spcPts val="600"/>
              </a:spcAft>
              <a:buFont typeface="+mj-lt"/>
              <a:buAutoNum type="arabicPeriod"/>
              <a:defRPr/>
            </a:pPr>
            <a:r>
              <a:rPr lang="en-US" dirty="0" smtClean="0">
                <a:latin typeface="+mj-lt"/>
              </a:rPr>
              <a:t>How should total funding be split (if at all) between DCFC and L2 (i.e., 60% for DCFC and 40% for L2)?</a:t>
            </a:r>
          </a:p>
          <a:p>
            <a:pPr marL="1084263" lvl="2" indent="-342900" fontAlgn="auto">
              <a:lnSpc>
                <a:spcPts val="2000"/>
              </a:lnSpc>
              <a:spcBef>
                <a:spcPts val="0"/>
              </a:spcBef>
              <a:spcAft>
                <a:spcPts val="600"/>
              </a:spcAft>
              <a:buFont typeface="+mj-lt"/>
              <a:buAutoNum type="arabicPeriod"/>
              <a:defRPr/>
            </a:pPr>
            <a:r>
              <a:rPr lang="en-US" dirty="0" smtClean="0">
                <a:latin typeface="+mj-lt"/>
              </a:rPr>
              <a:t>How many rounds of funding should Indiana make available and how might Indiana split those funds (i.e., Round 1: 40% for L2, followed by Round 2: 60% for DCFC)?</a:t>
            </a:r>
          </a:p>
          <a:p>
            <a:pPr marL="1084263" lvl="2" indent="-342900" fontAlgn="auto">
              <a:lnSpc>
                <a:spcPts val="2000"/>
              </a:lnSpc>
              <a:spcBef>
                <a:spcPts val="0"/>
              </a:spcBef>
              <a:spcAft>
                <a:spcPts val="600"/>
              </a:spcAft>
              <a:buFont typeface="+mj-lt"/>
              <a:buAutoNum type="arabicPeriod"/>
              <a:defRPr/>
            </a:pPr>
            <a:r>
              <a:rPr lang="en-US" dirty="0" smtClean="0">
                <a:latin typeface="+mj-lt"/>
              </a:rPr>
              <a:t>Several questions intended to gather information from current EV drivers as well as those who are considering a move to an EV</a:t>
            </a: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12</a:t>
            </a:fld>
            <a:endParaRPr lang="en-US" dirty="0"/>
          </a:p>
        </p:txBody>
      </p:sp>
    </p:spTree>
    <p:extLst>
      <p:ext uri="{BB962C8B-B14F-4D97-AF65-F5344CB8AC3E}">
        <p14:creationId xmlns:p14="http://schemas.microsoft.com/office/powerpoint/2010/main" val="1131495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626531"/>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100"/>
              </a:lnSpc>
              <a:spcAft>
                <a:spcPts val="0"/>
              </a:spcAft>
              <a:defRPr/>
            </a:pPr>
            <a:r>
              <a:rPr lang="en-US" sz="3600" b="1" dirty="0"/>
              <a:t>Stakeholder </a:t>
            </a:r>
            <a:r>
              <a:rPr lang="en-US" sz="3600" b="1" dirty="0" smtClean="0"/>
              <a:t>Input in Response to</a:t>
            </a:r>
            <a:endParaRPr lang="en-US" sz="3600" b="1" dirty="0"/>
          </a:p>
          <a:p>
            <a:pPr marL="54864" fontAlgn="auto">
              <a:lnSpc>
                <a:spcPts val="4100"/>
              </a:lnSpc>
              <a:spcAft>
                <a:spcPts val="0"/>
              </a:spcAft>
              <a:defRPr/>
            </a:pPr>
            <a:r>
              <a:rPr lang="en-US" sz="3600" b="1" dirty="0" smtClean="0"/>
              <a:t>Request for Information</a:t>
            </a:r>
          </a:p>
        </p:txBody>
      </p:sp>
      <p:sp>
        <p:nvSpPr>
          <p:cNvPr id="4" name="TextBox 3"/>
          <p:cNvSpPr txBox="1"/>
          <p:nvPr/>
        </p:nvSpPr>
        <p:spPr>
          <a:xfrm>
            <a:off x="0" y="1792628"/>
            <a:ext cx="8991600" cy="4404970"/>
          </a:xfrm>
          <a:prstGeom prst="rect">
            <a:avLst/>
          </a:prstGeom>
          <a:noFill/>
        </p:spPr>
        <p:txBody>
          <a:bodyPr wrap="square" rtlCol="0">
            <a:noAutofit/>
          </a:bodyPr>
          <a:lstStyle/>
          <a:p>
            <a:pPr marL="344487" lvl="1" fontAlgn="auto">
              <a:lnSpc>
                <a:spcPts val="2050"/>
              </a:lnSpc>
              <a:spcBef>
                <a:spcPts val="0"/>
              </a:spcBef>
              <a:spcAft>
                <a:spcPts val="200"/>
              </a:spcAft>
              <a:defRPr/>
            </a:pPr>
            <a:r>
              <a:rPr lang="en-US" sz="1850" dirty="0">
                <a:latin typeface="+mj-lt"/>
              </a:rPr>
              <a:t>IDEM received </a:t>
            </a:r>
            <a:r>
              <a:rPr lang="en-US" sz="1850" dirty="0" smtClean="0">
                <a:latin typeface="+mj-lt"/>
              </a:rPr>
              <a:t>30 unique comment submissions with the following considerations:</a:t>
            </a:r>
            <a:endParaRPr lang="en-US" sz="1850" dirty="0">
              <a:latin typeface="+mj-lt"/>
            </a:endParaRPr>
          </a:p>
          <a:p>
            <a:pPr marL="628650" lvl="1" indent="-284163" fontAlgn="auto">
              <a:lnSpc>
                <a:spcPts val="2050"/>
              </a:lnSpc>
              <a:spcBef>
                <a:spcPts val="0"/>
              </a:spcBef>
              <a:spcAft>
                <a:spcPts val="200"/>
              </a:spcAft>
              <a:buFont typeface="Arial" panose="020B0604020202020204" pitchFamily="34" charset="0"/>
              <a:buChar char="•"/>
              <a:defRPr/>
            </a:pPr>
            <a:r>
              <a:rPr lang="en-US" dirty="0" smtClean="0">
                <a:latin typeface="+mj-lt"/>
              </a:rPr>
              <a:t>Wide support for statewide Direct-Current Fast Charger (DCFC) network</a:t>
            </a:r>
          </a:p>
          <a:p>
            <a:pPr marL="1085850" lvl="2" indent="-284163" fontAlgn="auto">
              <a:lnSpc>
                <a:spcPts val="2050"/>
              </a:lnSpc>
              <a:spcBef>
                <a:spcPts val="0"/>
              </a:spcBef>
              <a:spcAft>
                <a:spcPts val="200"/>
              </a:spcAft>
              <a:buFont typeface="Arial" panose="020B0604020202020204" pitchFamily="34" charset="0"/>
              <a:buChar char="•"/>
              <a:defRPr/>
            </a:pPr>
            <a:r>
              <a:rPr lang="en-US" dirty="0" smtClean="0">
                <a:latin typeface="+mj-lt"/>
              </a:rPr>
              <a:t>Located 50 – 100 miles apart</a:t>
            </a:r>
          </a:p>
          <a:p>
            <a:pPr marL="1085850" lvl="2" indent="-284163" fontAlgn="auto">
              <a:lnSpc>
                <a:spcPts val="2050"/>
              </a:lnSpc>
              <a:spcBef>
                <a:spcPts val="0"/>
              </a:spcBef>
              <a:spcAft>
                <a:spcPts val="200"/>
              </a:spcAft>
              <a:buFont typeface="Arial" panose="020B0604020202020204" pitchFamily="34" charset="0"/>
              <a:buChar char="•"/>
              <a:defRPr/>
            </a:pPr>
            <a:r>
              <a:rPr lang="en-US" dirty="0" smtClean="0">
                <a:latin typeface="+mj-lt"/>
              </a:rPr>
              <a:t>Reliable and redundant (multiple charging ports and types at each location)</a:t>
            </a:r>
          </a:p>
          <a:p>
            <a:pPr marL="1085850" lvl="2" indent="-284163" fontAlgn="auto">
              <a:lnSpc>
                <a:spcPts val="2050"/>
              </a:lnSpc>
              <a:spcBef>
                <a:spcPts val="0"/>
              </a:spcBef>
              <a:spcAft>
                <a:spcPts val="200"/>
              </a:spcAft>
              <a:buFont typeface="Arial" panose="020B0604020202020204" pitchFamily="34" charset="0"/>
              <a:buChar char="•"/>
              <a:defRPr/>
            </a:pPr>
            <a:r>
              <a:rPr lang="en-US" dirty="0" smtClean="0">
                <a:latin typeface="+mj-lt"/>
              </a:rPr>
              <a:t>Serves greatest number of EV drivers (urban, rural, apartment dwellers) </a:t>
            </a:r>
          </a:p>
          <a:p>
            <a:pPr marL="1085850" lvl="2" indent="-284163" fontAlgn="auto">
              <a:lnSpc>
                <a:spcPts val="2050"/>
              </a:lnSpc>
              <a:spcBef>
                <a:spcPts val="0"/>
              </a:spcBef>
              <a:spcAft>
                <a:spcPts val="200"/>
              </a:spcAft>
              <a:buFont typeface="Arial" panose="020B0604020202020204" pitchFamily="34" charset="0"/>
              <a:buChar char="•"/>
              <a:defRPr/>
            </a:pPr>
            <a:r>
              <a:rPr lang="en-US" dirty="0" smtClean="0">
                <a:latin typeface="+mj-lt"/>
              </a:rPr>
              <a:t>Should focus on statewide network as opposed to where EVs are located</a:t>
            </a:r>
          </a:p>
          <a:p>
            <a:pPr marL="1085850" lvl="2" indent="-284163" fontAlgn="auto">
              <a:lnSpc>
                <a:spcPts val="2050"/>
              </a:lnSpc>
              <a:spcBef>
                <a:spcPts val="0"/>
              </a:spcBef>
              <a:spcAft>
                <a:spcPts val="200"/>
              </a:spcAft>
              <a:buFont typeface="Arial" panose="020B0604020202020204" pitchFamily="34" charset="0"/>
              <a:buChar char="•"/>
              <a:defRPr/>
            </a:pPr>
            <a:r>
              <a:rPr lang="en-US" dirty="0" smtClean="0">
                <a:latin typeface="+mj-lt"/>
              </a:rPr>
              <a:t>Determine DCFC network needed, then allot that amount of funding to it</a:t>
            </a:r>
          </a:p>
          <a:p>
            <a:pPr marL="628650" lvl="1" indent="-284163" fontAlgn="auto">
              <a:lnSpc>
                <a:spcPts val="2050"/>
              </a:lnSpc>
              <a:spcBef>
                <a:spcPts val="0"/>
              </a:spcBef>
              <a:spcAft>
                <a:spcPts val="200"/>
              </a:spcAft>
              <a:buFont typeface="Arial" panose="020B0604020202020204" pitchFamily="34" charset="0"/>
              <a:buChar char="•"/>
              <a:defRPr/>
            </a:pPr>
            <a:r>
              <a:rPr lang="en-US" dirty="0" smtClean="0">
                <a:latin typeface="+mj-lt"/>
              </a:rPr>
              <a:t>Support for Level 2 (L2) charging</a:t>
            </a:r>
          </a:p>
          <a:p>
            <a:pPr marL="1085850" lvl="2" indent="-284163" fontAlgn="auto">
              <a:lnSpc>
                <a:spcPts val="2050"/>
              </a:lnSpc>
              <a:spcBef>
                <a:spcPts val="0"/>
              </a:spcBef>
              <a:spcAft>
                <a:spcPts val="200"/>
              </a:spcAft>
              <a:buFont typeface="Arial" panose="020B0604020202020204" pitchFamily="34" charset="0"/>
              <a:buChar char="•"/>
              <a:defRPr/>
            </a:pPr>
            <a:r>
              <a:rPr lang="en-US" dirty="0" smtClean="0">
                <a:latin typeface="+mj-lt"/>
              </a:rPr>
              <a:t>Need both for comprehensive program</a:t>
            </a:r>
          </a:p>
          <a:p>
            <a:pPr marL="628650" lvl="1" indent="-284163" fontAlgn="auto">
              <a:lnSpc>
                <a:spcPts val="2050"/>
              </a:lnSpc>
              <a:spcBef>
                <a:spcPts val="0"/>
              </a:spcBef>
              <a:spcAft>
                <a:spcPts val="200"/>
              </a:spcAft>
              <a:buFont typeface="Arial" panose="020B0604020202020204" pitchFamily="34" charset="0"/>
              <a:buChar char="•"/>
              <a:defRPr/>
            </a:pPr>
            <a:r>
              <a:rPr lang="en-US" dirty="0" smtClean="0">
                <a:latin typeface="+mj-lt"/>
              </a:rPr>
              <a:t>Funding split between DCFC and L2</a:t>
            </a:r>
          </a:p>
          <a:p>
            <a:pPr marL="1085850" lvl="2" indent="-284163" fontAlgn="auto">
              <a:lnSpc>
                <a:spcPts val="2050"/>
              </a:lnSpc>
              <a:spcBef>
                <a:spcPts val="0"/>
              </a:spcBef>
              <a:spcAft>
                <a:spcPts val="200"/>
              </a:spcAft>
              <a:buFont typeface="Arial" panose="020B0604020202020204" pitchFamily="34" charset="0"/>
              <a:buChar char="•"/>
              <a:defRPr/>
            </a:pPr>
            <a:r>
              <a:rPr lang="en-US" dirty="0" smtClean="0">
                <a:latin typeface="+mj-lt"/>
              </a:rPr>
              <a:t>Ranged from 40% DCFC and 60% L2 to 100% DCFC</a:t>
            </a:r>
          </a:p>
          <a:p>
            <a:pPr marL="628650" lvl="1" indent="-284163" fontAlgn="auto">
              <a:lnSpc>
                <a:spcPts val="2050"/>
              </a:lnSpc>
              <a:spcBef>
                <a:spcPts val="0"/>
              </a:spcBef>
              <a:spcAft>
                <a:spcPts val="200"/>
              </a:spcAft>
              <a:buFont typeface="Arial" panose="020B0604020202020204" pitchFamily="34" charset="0"/>
              <a:buChar char="•"/>
              <a:defRPr/>
            </a:pPr>
            <a:r>
              <a:rPr lang="en-US" dirty="0" smtClean="0">
                <a:latin typeface="+mj-lt"/>
              </a:rPr>
              <a:t>Rounds of Funding</a:t>
            </a:r>
          </a:p>
          <a:p>
            <a:pPr marL="1085850" lvl="2" indent="-284163" fontAlgn="auto">
              <a:lnSpc>
                <a:spcPts val="2050"/>
              </a:lnSpc>
              <a:spcBef>
                <a:spcPts val="0"/>
              </a:spcBef>
              <a:spcAft>
                <a:spcPts val="200"/>
              </a:spcAft>
              <a:buFont typeface="Arial" panose="020B0604020202020204" pitchFamily="34" charset="0"/>
              <a:buChar char="•"/>
              <a:defRPr/>
            </a:pPr>
            <a:r>
              <a:rPr lang="en-US" dirty="0" smtClean="0">
                <a:latin typeface="+mj-lt"/>
              </a:rPr>
              <a:t>One round for 100% DCFC (majority of DCFC comments supported one round)</a:t>
            </a:r>
          </a:p>
          <a:p>
            <a:pPr marL="1085850" lvl="2" indent="-284163" fontAlgn="auto">
              <a:lnSpc>
                <a:spcPts val="2050"/>
              </a:lnSpc>
              <a:spcBef>
                <a:spcPts val="0"/>
              </a:spcBef>
              <a:spcAft>
                <a:spcPts val="200"/>
              </a:spcAft>
              <a:buFont typeface="Arial" panose="020B0604020202020204" pitchFamily="34" charset="0"/>
              <a:buChar char="•"/>
              <a:defRPr/>
            </a:pPr>
            <a:r>
              <a:rPr lang="en-US" dirty="0" smtClean="0">
                <a:latin typeface="+mj-lt"/>
              </a:rPr>
              <a:t>If one round of funding, provide ample time to applicants to respond to RFP</a:t>
            </a:r>
          </a:p>
          <a:p>
            <a:pPr marL="1085850" lvl="2" indent="-284163" fontAlgn="auto">
              <a:lnSpc>
                <a:spcPts val="2050"/>
              </a:lnSpc>
              <a:spcBef>
                <a:spcPts val="0"/>
              </a:spcBef>
              <a:spcAft>
                <a:spcPts val="200"/>
              </a:spcAft>
              <a:buFont typeface="Arial" panose="020B0604020202020204" pitchFamily="34" charset="0"/>
              <a:buChar char="•"/>
              <a:defRPr/>
            </a:pPr>
            <a:r>
              <a:rPr lang="en-US" dirty="0" smtClean="0">
                <a:latin typeface="+mj-lt"/>
              </a:rPr>
              <a:t>Support also existed for multiple rounds of funding with a possible higher funding amount in later years to allow for technology costs to lower</a:t>
            </a:r>
            <a:endParaRPr lang="en-US" dirty="0">
              <a:latin typeface="+mj-lt"/>
            </a:endParaRP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13</a:t>
            </a:fld>
            <a:endParaRPr lang="en-US" dirty="0"/>
          </a:p>
        </p:txBody>
      </p:sp>
    </p:spTree>
    <p:extLst>
      <p:ext uri="{BB962C8B-B14F-4D97-AF65-F5344CB8AC3E}">
        <p14:creationId xmlns:p14="http://schemas.microsoft.com/office/powerpoint/2010/main" val="4124965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5908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Goals, Objectives, and RFP Development</a:t>
            </a:r>
            <a:endParaRPr lang="en-US" sz="3600" b="1" dirty="0"/>
          </a:p>
          <a:p>
            <a:pPr marL="54864" fontAlgn="auto">
              <a:spcAft>
                <a:spcPts val="0"/>
              </a:spcAft>
              <a:defRPr/>
            </a:pPr>
            <a:r>
              <a:rPr lang="en-US" sz="3600" b="1" dirty="0"/>
              <a:t>for EV Infrastructure Investment</a:t>
            </a:r>
          </a:p>
          <a:p>
            <a:pPr marL="54864" fontAlgn="auto">
              <a:lnSpc>
                <a:spcPts val="4400"/>
              </a:lnSpc>
              <a:spcAft>
                <a:spcPts val="0"/>
              </a:spcAft>
              <a:defRPr/>
            </a:pPr>
            <a:r>
              <a:rPr lang="en-US" sz="3600" b="1" dirty="0" smtClean="0"/>
              <a:t>Discussion and Committee Action</a:t>
            </a:r>
            <a:endParaRPr lang="en-US" sz="3600" b="1" dirty="0"/>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14</a:t>
            </a:fld>
            <a:endParaRPr lang="en-US" dirty="0"/>
          </a:p>
        </p:txBody>
      </p:sp>
    </p:spTree>
    <p:extLst>
      <p:ext uri="{BB962C8B-B14F-4D97-AF65-F5344CB8AC3E}">
        <p14:creationId xmlns:p14="http://schemas.microsoft.com/office/powerpoint/2010/main" val="4037035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70043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300"/>
              </a:lnSpc>
              <a:spcAft>
                <a:spcPts val="0"/>
              </a:spcAft>
              <a:defRPr/>
            </a:pPr>
            <a:r>
              <a:rPr lang="en-US" sz="3600" b="1" dirty="0" smtClean="0"/>
              <a:t>Goals and Objectives</a:t>
            </a:r>
          </a:p>
          <a:p>
            <a:pPr marL="54864" fontAlgn="auto">
              <a:lnSpc>
                <a:spcPts val="4300"/>
              </a:lnSpc>
              <a:spcAft>
                <a:spcPts val="0"/>
              </a:spcAft>
              <a:defRPr/>
            </a:pPr>
            <a:r>
              <a:rPr lang="en-US" sz="3600" b="1" dirty="0" smtClean="0"/>
              <a:t>for EV Infrastructure Investment</a:t>
            </a:r>
            <a:endParaRPr lang="en-US" sz="3600" b="1" dirty="0"/>
          </a:p>
        </p:txBody>
      </p:sp>
      <p:sp>
        <p:nvSpPr>
          <p:cNvPr id="4" name="TextBox 3"/>
          <p:cNvSpPr txBox="1"/>
          <p:nvPr/>
        </p:nvSpPr>
        <p:spPr>
          <a:xfrm>
            <a:off x="16476" y="1978896"/>
            <a:ext cx="8915400" cy="4404970"/>
          </a:xfrm>
          <a:prstGeom prst="rect">
            <a:avLst/>
          </a:prstGeom>
          <a:noFill/>
        </p:spPr>
        <p:txBody>
          <a:bodyPr wrap="square" rtlCol="0">
            <a:noAutofit/>
          </a:bodyPr>
          <a:lstStyle/>
          <a:p>
            <a:pPr marL="344487" lvl="1" fontAlgn="auto">
              <a:lnSpc>
                <a:spcPts val="2700"/>
              </a:lnSpc>
              <a:spcBef>
                <a:spcPts val="0"/>
              </a:spcBef>
              <a:spcAft>
                <a:spcPts val="900"/>
              </a:spcAft>
              <a:defRPr/>
            </a:pPr>
            <a:r>
              <a:rPr lang="en-US" sz="2400" dirty="0" smtClean="0">
                <a:latin typeface="+mj-lt"/>
              </a:rPr>
              <a:t>In developing the Indiana EV Charging Infrastructure Program and RFP, Indiana should strive for the following goals and objectives:</a:t>
            </a:r>
          </a:p>
          <a:p>
            <a:pPr marL="630237" lvl="1" indent="-285750" fontAlgn="auto">
              <a:lnSpc>
                <a:spcPts val="2400"/>
              </a:lnSpc>
              <a:spcBef>
                <a:spcPts val="0"/>
              </a:spcBef>
              <a:spcAft>
                <a:spcPts val="700"/>
              </a:spcAft>
              <a:buFont typeface="Arial" panose="020B0604020202020204" pitchFamily="34" charset="0"/>
              <a:buChar char="•"/>
              <a:defRPr/>
            </a:pPr>
            <a:r>
              <a:rPr lang="en-US" sz="2200" dirty="0" smtClean="0">
                <a:latin typeface="+mj-lt"/>
              </a:rPr>
              <a:t>To develop a statewide EV charging network that provides EV charging locations to the greatest number of citizens</a:t>
            </a:r>
          </a:p>
          <a:p>
            <a:pPr marL="630237" lvl="1" indent="-285750" fontAlgn="auto">
              <a:lnSpc>
                <a:spcPts val="2400"/>
              </a:lnSpc>
              <a:spcBef>
                <a:spcPts val="0"/>
              </a:spcBef>
              <a:spcAft>
                <a:spcPts val="700"/>
              </a:spcAft>
              <a:buFont typeface="Arial" panose="020B0604020202020204" pitchFamily="34" charset="0"/>
              <a:buChar char="•"/>
              <a:defRPr/>
            </a:pPr>
            <a:r>
              <a:rPr lang="en-US" sz="2200" dirty="0">
                <a:latin typeface="+mj-lt"/>
              </a:rPr>
              <a:t>To create a diverse statewide network that </a:t>
            </a:r>
            <a:r>
              <a:rPr lang="en-US" sz="2200" dirty="0" smtClean="0">
                <a:latin typeface="+mj-lt"/>
              </a:rPr>
              <a:t>meets the needs of Indiana citizens using both DCFC and L2 charging equipment</a:t>
            </a:r>
          </a:p>
          <a:p>
            <a:pPr marL="630237" lvl="1" indent="-285750" fontAlgn="auto">
              <a:lnSpc>
                <a:spcPts val="2400"/>
              </a:lnSpc>
              <a:spcBef>
                <a:spcPts val="0"/>
              </a:spcBef>
              <a:spcAft>
                <a:spcPts val="700"/>
              </a:spcAft>
              <a:buFont typeface="Arial" panose="020B0604020202020204" pitchFamily="34" charset="0"/>
              <a:buChar char="•"/>
              <a:defRPr/>
            </a:pPr>
            <a:r>
              <a:rPr lang="en-US" sz="2200" dirty="0" smtClean="0">
                <a:latin typeface="+mj-lt"/>
              </a:rPr>
              <a:t>To implement a program that is reliable through multiple charging stations at each location</a:t>
            </a:r>
            <a:endParaRPr lang="en-US" sz="2200" dirty="0">
              <a:latin typeface="+mj-lt"/>
            </a:endParaRPr>
          </a:p>
          <a:p>
            <a:pPr marL="630237" lvl="1" indent="-285750" fontAlgn="auto">
              <a:lnSpc>
                <a:spcPts val="2400"/>
              </a:lnSpc>
              <a:spcBef>
                <a:spcPts val="0"/>
              </a:spcBef>
              <a:spcAft>
                <a:spcPts val="700"/>
              </a:spcAft>
              <a:buFont typeface="Arial" panose="020B0604020202020204" pitchFamily="34" charset="0"/>
              <a:buChar char="•"/>
              <a:defRPr/>
            </a:pPr>
            <a:r>
              <a:rPr lang="en-US" sz="2200" dirty="0" smtClean="0">
                <a:latin typeface="+mj-lt"/>
              </a:rPr>
              <a:t>To maximize the available funds of $6.14 million (achieve greatest bang for the buck)</a:t>
            </a:r>
          </a:p>
          <a:p>
            <a:pPr marL="630237" lvl="1" indent="-285750" fontAlgn="auto">
              <a:lnSpc>
                <a:spcPts val="2400"/>
              </a:lnSpc>
              <a:spcBef>
                <a:spcPts val="0"/>
              </a:spcBef>
              <a:spcAft>
                <a:spcPts val="600"/>
              </a:spcAft>
              <a:buFont typeface="Arial" panose="020B0604020202020204" pitchFamily="34" charset="0"/>
              <a:buChar char="•"/>
              <a:defRPr/>
            </a:pPr>
            <a:r>
              <a:rPr lang="en-US" sz="2200" dirty="0" smtClean="0">
                <a:latin typeface="+mj-lt"/>
              </a:rPr>
              <a:t>To maximize leveraging of public and private where possible to obtain the greatest number of charging locations possible</a:t>
            </a:r>
          </a:p>
          <a:p>
            <a:pPr marL="630237" lvl="1" indent="-285750" fontAlgn="auto">
              <a:lnSpc>
                <a:spcPts val="2050"/>
              </a:lnSpc>
              <a:spcBef>
                <a:spcPts val="0"/>
              </a:spcBef>
              <a:spcAft>
                <a:spcPts val="200"/>
              </a:spcAft>
              <a:buFont typeface="Arial" panose="020B0604020202020204" pitchFamily="34" charset="0"/>
              <a:buChar char="•"/>
              <a:defRPr/>
            </a:pPr>
            <a:endParaRPr lang="en-US" dirty="0">
              <a:latin typeface="+mj-lt"/>
            </a:endParaRP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15</a:t>
            </a:fld>
            <a:endParaRPr lang="en-US" dirty="0"/>
          </a:p>
        </p:txBody>
      </p:sp>
    </p:spTree>
    <p:extLst>
      <p:ext uri="{BB962C8B-B14F-4D97-AF65-F5344CB8AC3E}">
        <p14:creationId xmlns:p14="http://schemas.microsoft.com/office/powerpoint/2010/main" val="3425766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5908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a:t>Key Decision Points and Considerations </a:t>
            </a:r>
            <a:r>
              <a:rPr lang="en-US" sz="3600" b="1" dirty="0" smtClean="0"/>
              <a:t/>
            </a:r>
            <a:br>
              <a:rPr lang="en-US" sz="3600" b="1" dirty="0" smtClean="0"/>
            </a:br>
            <a:r>
              <a:rPr lang="en-US" sz="3600" b="1" dirty="0" smtClean="0"/>
              <a:t>for </a:t>
            </a:r>
            <a:r>
              <a:rPr lang="en-US" sz="3600" b="1" dirty="0"/>
              <a:t>EV Infrastructure Investment</a:t>
            </a:r>
          </a:p>
          <a:p>
            <a:pPr marL="54864" fontAlgn="auto">
              <a:lnSpc>
                <a:spcPts val="4400"/>
              </a:lnSpc>
              <a:spcAft>
                <a:spcPts val="0"/>
              </a:spcAft>
              <a:defRPr/>
            </a:pPr>
            <a:r>
              <a:rPr lang="en-US" sz="3600" b="1" dirty="0" smtClean="0"/>
              <a:t>Discussion and Committee Action</a:t>
            </a:r>
            <a:endParaRPr lang="en-US" sz="3600" b="1" dirty="0"/>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16</a:t>
            </a:fld>
            <a:endParaRPr lang="en-US" dirty="0"/>
          </a:p>
        </p:txBody>
      </p:sp>
    </p:spTree>
    <p:extLst>
      <p:ext uri="{BB962C8B-B14F-4D97-AF65-F5344CB8AC3E}">
        <p14:creationId xmlns:p14="http://schemas.microsoft.com/office/powerpoint/2010/main" val="2597838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677562"/>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200"/>
              </a:lnSpc>
              <a:spcAft>
                <a:spcPts val="0"/>
              </a:spcAft>
              <a:defRPr/>
            </a:pPr>
            <a:r>
              <a:rPr lang="en-US" sz="3600" b="1" dirty="0" smtClean="0"/>
              <a:t>Key Decision Points and Considerations </a:t>
            </a:r>
            <a:br>
              <a:rPr lang="en-US" sz="3600" b="1" dirty="0" smtClean="0"/>
            </a:br>
            <a:r>
              <a:rPr lang="en-US" sz="3600" b="1" dirty="0" smtClean="0"/>
              <a:t>for EV Infrastructure Investment</a:t>
            </a:r>
            <a:endParaRPr lang="en-US" sz="3600" b="1" dirty="0"/>
          </a:p>
        </p:txBody>
      </p:sp>
      <p:sp>
        <p:nvSpPr>
          <p:cNvPr id="5" name="TextBox 4"/>
          <p:cNvSpPr txBox="1"/>
          <p:nvPr/>
        </p:nvSpPr>
        <p:spPr>
          <a:xfrm>
            <a:off x="245076" y="1913238"/>
            <a:ext cx="8686800" cy="4404970"/>
          </a:xfrm>
          <a:prstGeom prst="rect">
            <a:avLst/>
          </a:prstGeom>
          <a:noFill/>
        </p:spPr>
        <p:txBody>
          <a:bodyPr wrap="square" rtlCol="0">
            <a:noAutofit/>
          </a:bodyPr>
          <a:lstStyle/>
          <a:p>
            <a:pPr marL="228600" indent="-228600" fontAlgn="auto">
              <a:lnSpc>
                <a:spcPts val="2000"/>
              </a:lnSpc>
              <a:spcBef>
                <a:spcPts val="0"/>
              </a:spcBef>
              <a:spcAft>
                <a:spcPts val="200"/>
              </a:spcAft>
              <a:buFont typeface="+mj-lt"/>
              <a:buAutoNum type="arabicPeriod"/>
              <a:defRPr/>
            </a:pPr>
            <a:r>
              <a:rPr lang="en-US" sz="1900" dirty="0" smtClean="0">
                <a:latin typeface="+mj-lt"/>
              </a:rPr>
              <a:t>Should EV chargers be installed where the EVs are currently registered or based on maximum distance between charging locations?</a:t>
            </a:r>
          </a:p>
          <a:p>
            <a:pPr marL="687387" lvl="1" indent="-342900" fontAlgn="auto">
              <a:lnSpc>
                <a:spcPts val="2000"/>
              </a:lnSpc>
              <a:spcBef>
                <a:spcPts val="0"/>
              </a:spcBef>
              <a:spcAft>
                <a:spcPts val="600"/>
              </a:spcAft>
              <a:buFont typeface="+mj-lt"/>
              <a:buAutoNum type="alphaLcPeriod"/>
              <a:defRPr/>
            </a:pPr>
            <a:r>
              <a:rPr lang="en-US" sz="1650" dirty="0" smtClean="0">
                <a:latin typeface="+mj-lt"/>
              </a:rPr>
              <a:t>Focusing on areas of EV registrations better supports and could grow current demand, while focusing on distance between creates better statewide network</a:t>
            </a:r>
          </a:p>
          <a:p>
            <a:pPr marL="228600" indent="-228600" fontAlgn="auto">
              <a:lnSpc>
                <a:spcPts val="2000"/>
              </a:lnSpc>
              <a:spcBef>
                <a:spcPts val="0"/>
              </a:spcBef>
              <a:spcAft>
                <a:spcPts val="200"/>
              </a:spcAft>
              <a:buFont typeface="+mj-lt"/>
              <a:buAutoNum type="arabicPeriod"/>
              <a:defRPr/>
            </a:pPr>
            <a:r>
              <a:rPr lang="en-US" sz="1900" dirty="0">
                <a:latin typeface="+mj-lt"/>
              </a:rPr>
              <a:t>Should priority be DCFC along interstates and highways or L2 at workplace, shopping, destination, and multi-unit housing locations?</a:t>
            </a:r>
          </a:p>
          <a:p>
            <a:pPr marL="687387" lvl="1" indent="-342900" fontAlgn="auto">
              <a:lnSpc>
                <a:spcPts val="2000"/>
              </a:lnSpc>
              <a:spcBef>
                <a:spcPts val="0"/>
              </a:spcBef>
              <a:spcAft>
                <a:spcPts val="600"/>
              </a:spcAft>
              <a:buFont typeface="+mj-lt"/>
              <a:buAutoNum type="alphaLcPeriod"/>
              <a:defRPr/>
            </a:pPr>
            <a:r>
              <a:rPr lang="en-US" sz="1650" dirty="0" smtClean="0">
                <a:latin typeface="+mj-lt"/>
              </a:rPr>
              <a:t>Interstate and highway priority focuses on longer distance travelers, while L2 in these locations prioritizes local EV users </a:t>
            </a:r>
            <a:endParaRPr lang="en-US" sz="1650" dirty="0">
              <a:latin typeface="+mj-lt"/>
            </a:endParaRPr>
          </a:p>
          <a:p>
            <a:pPr marL="228600" indent="-228600" fontAlgn="auto">
              <a:lnSpc>
                <a:spcPts val="2000"/>
              </a:lnSpc>
              <a:spcBef>
                <a:spcPts val="0"/>
              </a:spcBef>
              <a:spcAft>
                <a:spcPts val="200"/>
              </a:spcAft>
              <a:buFont typeface="+mj-lt"/>
              <a:buAutoNum type="arabicPeriod"/>
              <a:defRPr/>
            </a:pPr>
            <a:r>
              <a:rPr lang="en-US" sz="1900" dirty="0">
                <a:latin typeface="+mj-lt"/>
              </a:rPr>
              <a:t>How should total funding be split (if at all) between DCFC and L2 (i.e</a:t>
            </a:r>
            <a:r>
              <a:rPr lang="en-US" sz="1900" dirty="0" smtClean="0">
                <a:latin typeface="+mj-lt"/>
              </a:rPr>
              <a:t>., </a:t>
            </a:r>
            <a:r>
              <a:rPr lang="en-US" sz="1900" dirty="0">
                <a:latin typeface="+mj-lt"/>
              </a:rPr>
              <a:t>60% for DCFC and 40% for L2)?</a:t>
            </a:r>
          </a:p>
          <a:p>
            <a:pPr marL="687387" lvl="1" indent="-342900" fontAlgn="auto">
              <a:lnSpc>
                <a:spcPts val="2000"/>
              </a:lnSpc>
              <a:spcBef>
                <a:spcPts val="0"/>
              </a:spcBef>
              <a:spcAft>
                <a:spcPts val="600"/>
              </a:spcAft>
              <a:buFont typeface="+mj-lt"/>
              <a:buAutoNum type="alphaLcPeriod"/>
              <a:defRPr/>
            </a:pPr>
            <a:r>
              <a:rPr lang="en-US" sz="1650" dirty="0" smtClean="0">
                <a:latin typeface="+mj-lt"/>
              </a:rPr>
              <a:t>Based on current estimates, a $200,000 investment would cover the cost of one (1) DCFC or the cost of twenty (20) L2 chargers</a:t>
            </a:r>
          </a:p>
          <a:p>
            <a:pPr marL="228600" indent="-228600" fontAlgn="auto">
              <a:lnSpc>
                <a:spcPts val="2000"/>
              </a:lnSpc>
              <a:spcBef>
                <a:spcPts val="0"/>
              </a:spcBef>
              <a:spcAft>
                <a:spcPts val="200"/>
              </a:spcAft>
              <a:buFont typeface="+mj-lt"/>
              <a:buAutoNum type="arabicPeriod"/>
              <a:defRPr/>
            </a:pPr>
            <a:r>
              <a:rPr lang="en-US" sz="1900" dirty="0">
                <a:latin typeface="+mj-lt"/>
              </a:rPr>
              <a:t>How many rounds of funding should Indiana make available and how might Indiana split those funds (i.e</a:t>
            </a:r>
            <a:r>
              <a:rPr lang="en-US" sz="1900" dirty="0" smtClean="0">
                <a:latin typeface="+mj-lt"/>
              </a:rPr>
              <a:t>., </a:t>
            </a:r>
            <a:r>
              <a:rPr lang="en-US" sz="1900" dirty="0">
                <a:latin typeface="+mj-lt"/>
              </a:rPr>
              <a:t>Round 1: 40% for L2, followed by Round 2: 60% for DCFC)?</a:t>
            </a:r>
          </a:p>
          <a:p>
            <a:pPr marL="687387" lvl="1" indent="-342900" fontAlgn="auto">
              <a:lnSpc>
                <a:spcPts val="2000"/>
              </a:lnSpc>
              <a:spcBef>
                <a:spcPts val="0"/>
              </a:spcBef>
              <a:spcAft>
                <a:spcPts val="200"/>
              </a:spcAft>
              <a:buFont typeface="+mj-lt"/>
              <a:buAutoNum type="alphaLcPeriod"/>
              <a:defRPr/>
            </a:pPr>
            <a:r>
              <a:rPr lang="en-US" sz="1650" dirty="0" smtClean="0">
                <a:latin typeface="+mj-lt"/>
              </a:rPr>
              <a:t>One round gets projects underway as quickly as possible, while multiple rounds provide opportunity for costs savings as installation and technology costs decrease over time</a:t>
            </a: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17</a:t>
            </a:fld>
            <a:endParaRPr lang="en-US" dirty="0"/>
          </a:p>
        </p:txBody>
      </p:sp>
    </p:spTree>
    <p:extLst>
      <p:ext uri="{BB962C8B-B14F-4D97-AF65-F5344CB8AC3E}">
        <p14:creationId xmlns:p14="http://schemas.microsoft.com/office/powerpoint/2010/main" val="22634383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743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Round 2</a:t>
            </a:r>
          </a:p>
          <a:p>
            <a:pPr marL="54864" fontAlgn="auto">
              <a:spcAft>
                <a:spcPts val="0"/>
              </a:spcAft>
              <a:defRPr/>
            </a:pPr>
            <a:r>
              <a:rPr lang="en-US" sz="3600" b="1" dirty="0" smtClean="0"/>
              <a:t>Onroad and Nonroad RFP</a:t>
            </a:r>
            <a:endParaRPr lang="en-US" sz="3600" b="1" dirty="0"/>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18</a:t>
            </a:fld>
            <a:endParaRPr lang="en-US" dirty="0"/>
          </a:p>
        </p:txBody>
      </p:sp>
    </p:spTree>
    <p:extLst>
      <p:ext uri="{BB962C8B-B14F-4D97-AF65-F5344CB8AC3E}">
        <p14:creationId xmlns:p14="http://schemas.microsoft.com/office/powerpoint/2010/main" val="1142575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6858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Overview of Recommended Refinements</a:t>
            </a:r>
            <a:endParaRPr lang="en-US" sz="3600" b="1" dirty="0"/>
          </a:p>
        </p:txBody>
      </p:sp>
      <p:sp>
        <p:nvSpPr>
          <p:cNvPr id="4" name="TextBox 3"/>
          <p:cNvSpPr txBox="1"/>
          <p:nvPr/>
        </p:nvSpPr>
        <p:spPr>
          <a:xfrm>
            <a:off x="0" y="1377989"/>
            <a:ext cx="8839200" cy="4404970"/>
          </a:xfrm>
          <a:prstGeom prst="rect">
            <a:avLst/>
          </a:prstGeom>
          <a:noFill/>
        </p:spPr>
        <p:txBody>
          <a:bodyPr wrap="square" rtlCol="0">
            <a:noAutofit/>
          </a:bodyPr>
          <a:lstStyle/>
          <a:p>
            <a:pPr marL="344487" lvl="1" fontAlgn="auto">
              <a:lnSpc>
                <a:spcPts val="2400"/>
              </a:lnSpc>
              <a:spcBef>
                <a:spcPts val="0"/>
              </a:spcBef>
              <a:spcAft>
                <a:spcPts val="800"/>
              </a:spcAft>
              <a:defRPr/>
            </a:pPr>
            <a:r>
              <a:rPr lang="en-US" sz="2000" dirty="0" smtClean="0">
                <a:latin typeface="+mj-lt"/>
              </a:rPr>
              <a:t>Indiana has now completed Round 1 funding for both the Volkswagen Onroad and Nonroad as well as the DERA Option programs. IDEM is always looking for ways to improve programs and the following are recommended revisions for Round 2 funding:</a:t>
            </a:r>
          </a:p>
          <a:p>
            <a:pPr marL="628650" lvl="1" indent="-284163" fontAlgn="auto">
              <a:lnSpc>
                <a:spcPts val="2200"/>
              </a:lnSpc>
              <a:spcBef>
                <a:spcPts val="0"/>
              </a:spcBef>
              <a:spcAft>
                <a:spcPts val="800"/>
              </a:spcAft>
              <a:buFont typeface="Arial" panose="020B0604020202020204" pitchFamily="34" charset="0"/>
              <a:buChar char="•"/>
              <a:defRPr/>
            </a:pPr>
            <a:r>
              <a:rPr lang="en-US" dirty="0" smtClean="0">
                <a:latin typeface="+mj-lt"/>
              </a:rPr>
              <a:t>Remove points for Indiana business and MBE/WBE/VBE applicants and redistribute to transformational potential and leveraging of resources (these points had little impact in scoring or separating projects)</a:t>
            </a:r>
          </a:p>
          <a:p>
            <a:pPr marL="628650" lvl="1" indent="-284163" fontAlgn="auto">
              <a:lnSpc>
                <a:spcPts val="2200"/>
              </a:lnSpc>
              <a:spcBef>
                <a:spcPts val="0"/>
              </a:spcBef>
              <a:spcAft>
                <a:spcPts val="800"/>
              </a:spcAft>
              <a:buFont typeface="Arial" panose="020B0604020202020204" pitchFamily="34" charset="0"/>
              <a:buChar char="•"/>
              <a:defRPr/>
            </a:pPr>
            <a:r>
              <a:rPr lang="en-US" dirty="0" smtClean="0">
                <a:latin typeface="+mj-lt"/>
              </a:rPr>
              <a:t>Clarify that applications will not be considered if not fully funded and shovel-ready (several current projects are delayed due to contingent funding from 3</a:t>
            </a:r>
            <a:r>
              <a:rPr lang="en-US" baseline="30000" dirty="0" smtClean="0">
                <a:latin typeface="+mj-lt"/>
              </a:rPr>
              <a:t>rd</a:t>
            </a:r>
            <a:r>
              <a:rPr lang="en-US" dirty="0" smtClean="0">
                <a:latin typeface="+mj-lt"/>
              </a:rPr>
              <a:t> parties)</a:t>
            </a:r>
          </a:p>
          <a:p>
            <a:pPr marL="628650" lvl="1" indent="-284163" fontAlgn="auto">
              <a:lnSpc>
                <a:spcPts val="2200"/>
              </a:lnSpc>
              <a:spcBef>
                <a:spcPts val="0"/>
              </a:spcBef>
              <a:spcAft>
                <a:spcPts val="800"/>
              </a:spcAft>
              <a:buFont typeface="Arial" panose="020B0604020202020204" pitchFamily="34" charset="0"/>
              <a:buChar char="•"/>
              <a:defRPr/>
            </a:pPr>
            <a:r>
              <a:rPr lang="en-US" dirty="0" smtClean="0">
                <a:latin typeface="+mj-lt"/>
              </a:rPr>
              <a:t>Require 1,000 operating hour requirement for only switcher locomotives and not nonroad and marine equipment (this is consistent with Appendix D-2 and was a limiting factor in both RFPs)</a:t>
            </a:r>
          </a:p>
          <a:p>
            <a:pPr marL="628650" lvl="1" indent="-284163" fontAlgn="auto">
              <a:lnSpc>
                <a:spcPts val="2200"/>
              </a:lnSpc>
              <a:spcBef>
                <a:spcPts val="0"/>
              </a:spcBef>
              <a:spcAft>
                <a:spcPts val="800"/>
              </a:spcAft>
              <a:buFont typeface="Arial" panose="020B0604020202020204" pitchFamily="34" charset="0"/>
              <a:buChar char="•"/>
              <a:defRPr/>
            </a:pPr>
            <a:r>
              <a:rPr lang="en-US" dirty="0" smtClean="0">
                <a:latin typeface="+mj-lt"/>
              </a:rPr>
              <a:t>When EPA’s Diesel Emission Quantifier does not have default values, general business practices </a:t>
            </a:r>
            <a:r>
              <a:rPr lang="en-US" smtClean="0">
                <a:latin typeface="+mj-lt"/>
              </a:rPr>
              <a:t>or industry averages </a:t>
            </a:r>
            <a:r>
              <a:rPr lang="en-US" dirty="0" smtClean="0">
                <a:latin typeface="+mj-lt"/>
              </a:rPr>
              <a:t>will be used in emission reduction calculations</a:t>
            </a:r>
          </a:p>
          <a:p>
            <a:pPr marL="628650" lvl="1" indent="-284163" fontAlgn="auto">
              <a:lnSpc>
                <a:spcPts val="2200"/>
              </a:lnSpc>
              <a:spcBef>
                <a:spcPts val="0"/>
              </a:spcBef>
              <a:spcAft>
                <a:spcPts val="700"/>
              </a:spcAft>
              <a:buFont typeface="Arial" panose="020B0604020202020204" pitchFamily="34" charset="0"/>
              <a:buChar char="•"/>
              <a:defRPr/>
            </a:pPr>
            <a:r>
              <a:rPr lang="en-US" dirty="0" smtClean="0">
                <a:latin typeface="+mj-lt"/>
              </a:rPr>
              <a:t>Only allow diesel-to-diesel projects for certain types of onroad vehicles (diesel-to-diesel projects should focus on most locally impactful vehicles such as school buses and refuse haulers)</a:t>
            </a: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19</a:t>
            </a:fld>
            <a:endParaRPr lang="en-US" dirty="0"/>
          </a:p>
        </p:txBody>
      </p:sp>
    </p:spTree>
    <p:extLst>
      <p:ext uri="{BB962C8B-B14F-4D97-AF65-F5344CB8AC3E}">
        <p14:creationId xmlns:p14="http://schemas.microsoft.com/office/powerpoint/2010/main" val="3055400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1531938" y="2919413"/>
            <a:ext cx="2027237" cy="0"/>
          </a:xfrm>
          <a:prstGeom prst="rect">
            <a:avLst/>
          </a:prstGeom>
          <a:noFill/>
          <a:ln w="9525">
            <a:noFill/>
            <a:miter lim="800000"/>
            <a:headEnd/>
            <a:tailEnd/>
          </a:ln>
        </p:spPr>
        <p:txBody>
          <a:bodyPr wrap="none" anchor="ctr">
            <a:spAutoFit/>
          </a:bodyPr>
          <a:lstStyle/>
          <a:p>
            <a:endParaRPr lang="en-US" dirty="0" smtClean="0">
              <a:solidFill>
                <a:prstClr val="white"/>
              </a:solidFill>
              <a:latin typeface="Calibri" pitchFamily="34" charset="0"/>
            </a:endParaRPr>
          </a:p>
        </p:txBody>
      </p:sp>
      <p:sp>
        <p:nvSpPr>
          <p:cNvPr id="16388" name="Rectangle 4"/>
          <p:cNvSpPr>
            <a:spLocks noChangeArrowheads="1"/>
          </p:cNvSpPr>
          <p:nvPr/>
        </p:nvSpPr>
        <p:spPr bwMode="auto">
          <a:xfrm>
            <a:off x="1531938" y="2919413"/>
            <a:ext cx="2027237" cy="0"/>
          </a:xfrm>
          <a:prstGeom prst="rect">
            <a:avLst/>
          </a:prstGeom>
          <a:noFill/>
          <a:ln w="9525">
            <a:noFill/>
            <a:miter lim="800000"/>
            <a:headEnd/>
            <a:tailEnd/>
          </a:ln>
        </p:spPr>
        <p:txBody>
          <a:bodyPr wrap="none" anchor="ctr">
            <a:spAutoFit/>
          </a:bodyPr>
          <a:lstStyle/>
          <a:p>
            <a:endParaRPr lang="en-US" dirty="0" smtClean="0">
              <a:solidFill>
                <a:prstClr val="white"/>
              </a:solidFill>
              <a:latin typeface="Calibri" pitchFamily="34" charset="0"/>
            </a:endParaRPr>
          </a:p>
        </p:txBody>
      </p:sp>
      <p:sp>
        <p:nvSpPr>
          <p:cNvPr id="16389" name="Rectangle 5"/>
          <p:cNvSpPr>
            <a:spLocks noChangeArrowheads="1"/>
          </p:cNvSpPr>
          <p:nvPr/>
        </p:nvSpPr>
        <p:spPr bwMode="auto">
          <a:xfrm>
            <a:off x="1531938" y="2919413"/>
            <a:ext cx="2027237" cy="0"/>
          </a:xfrm>
          <a:prstGeom prst="rect">
            <a:avLst/>
          </a:prstGeom>
          <a:noFill/>
          <a:ln w="9525">
            <a:noFill/>
            <a:miter lim="800000"/>
            <a:headEnd/>
            <a:tailEnd/>
          </a:ln>
        </p:spPr>
        <p:txBody>
          <a:bodyPr wrap="none" anchor="ctr">
            <a:spAutoFit/>
          </a:bodyPr>
          <a:lstStyle/>
          <a:p>
            <a:endParaRPr lang="en-US" dirty="0" smtClean="0">
              <a:solidFill>
                <a:prstClr val="white"/>
              </a:solidFill>
              <a:latin typeface="Calibri" pitchFamily="34" charset="0"/>
            </a:endParaRPr>
          </a:p>
        </p:txBody>
      </p:sp>
      <p:sp>
        <p:nvSpPr>
          <p:cNvPr id="13" name="Text Box 2"/>
          <p:cNvSpPr txBox="1">
            <a:spLocks noChangeArrowheads="1"/>
          </p:cNvSpPr>
          <p:nvPr/>
        </p:nvSpPr>
        <p:spPr bwMode="auto">
          <a:xfrm>
            <a:off x="0" y="1487425"/>
            <a:ext cx="9143999" cy="3465051"/>
          </a:xfrm>
          <a:prstGeom prst="rect">
            <a:avLst/>
          </a:prstGeom>
          <a:noFill/>
          <a:ln w="9525">
            <a:noFill/>
            <a:miter lim="800000"/>
            <a:headEnd/>
            <a:tailEnd/>
          </a:ln>
        </p:spPr>
        <p:txBody>
          <a:bodyPr wrap="square">
            <a:spAutoFit/>
          </a:bodyPr>
          <a:lstStyle/>
          <a:p>
            <a:pPr marL="54864" algn="ctr">
              <a:lnSpc>
                <a:spcPts val="4500"/>
              </a:lnSpc>
              <a:defRPr/>
            </a:pPr>
            <a:r>
              <a:rPr lang="en-US" sz="3800" b="1" spc="70" dirty="0" smtClean="0">
                <a:latin typeface="Calibri"/>
              </a:rPr>
              <a:t>Indiana</a:t>
            </a:r>
            <a:r>
              <a:rPr lang="en-US" sz="3800" b="1" spc="70" dirty="0">
                <a:latin typeface="Calibri"/>
              </a:rPr>
              <a:t> </a:t>
            </a:r>
            <a:r>
              <a:rPr lang="en-US" sz="3800" b="1" spc="70" dirty="0" smtClean="0">
                <a:latin typeface="Calibri"/>
              </a:rPr>
              <a:t>Volkswagen Environmental</a:t>
            </a:r>
          </a:p>
          <a:p>
            <a:pPr marL="54864" algn="ctr">
              <a:lnSpc>
                <a:spcPts val="4500"/>
              </a:lnSpc>
              <a:defRPr/>
            </a:pPr>
            <a:r>
              <a:rPr lang="en-US" sz="3800" b="1" spc="70" dirty="0" smtClean="0">
                <a:latin typeface="Calibri"/>
              </a:rPr>
              <a:t>Mitigation Trust Program</a:t>
            </a:r>
          </a:p>
          <a:p>
            <a:pPr marL="54864" algn="ctr">
              <a:lnSpc>
                <a:spcPts val="4400"/>
              </a:lnSpc>
              <a:defRPr/>
            </a:pPr>
            <a:endParaRPr lang="en-US" sz="3800" b="1" spc="70" dirty="0">
              <a:latin typeface="Calibri"/>
            </a:endParaRPr>
          </a:p>
          <a:p>
            <a:pPr marL="54864" algn="ctr">
              <a:lnSpc>
                <a:spcPts val="4200"/>
              </a:lnSpc>
              <a:defRPr/>
            </a:pPr>
            <a:r>
              <a:rPr lang="en-US" sz="3400" i="1" spc="70" dirty="0" smtClean="0">
                <a:latin typeface="Calibri"/>
              </a:rPr>
              <a:t>Round 1 Update, DERA Option, Electric Vehicle Charging Infrastructure, Round 2 Refinements,</a:t>
            </a:r>
          </a:p>
          <a:p>
            <a:pPr marL="54864" algn="ctr">
              <a:lnSpc>
                <a:spcPts val="4200"/>
              </a:lnSpc>
              <a:defRPr/>
            </a:pPr>
            <a:r>
              <a:rPr lang="en-US" sz="3400" i="1" spc="70" dirty="0" smtClean="0">
                <a:latin typeface="Calibri"/>
              </a:rPr>
              <a:t>and Program Next Steps</a:t>
            </a:r>
          </a:p>
        </p:txBody>
      </p:sp>
      <p:sp>
        <p:nvSpPr>
          <p:cNvPr id="2" name="Rectangle 1"/>
          <p:cNvSpPr/>
          <p:nvPr/>
        </p:nvSpPr>
        <p:spPr>
          <a:xfrm>
            <a:off x="2814768" y="5602225"/>
            <a:ext cx="3514488" cy="656590"/>
          </a:xfrm>
          <a:prstGeom prst="rect">
            <a:avLst/>
          </a:prstGeom>
        </p:spPr>
        <p:txBody>
          <a:bodyPr wrap="none">
            <a:spAutoFit/>
          </a:bodyPr>
          <a:lstStyle/>
          <a:p>
            <a:pPr marL="54864" algn="ctr">
              <a:lnSpc>
                <a:spcPts val="4400"/>
              </a:lnSpc>
              <a:defRPr/>
            </a:pPr>
            <a:r>
              <a:rPr lang="en-US" sz="3500" b="1" spc="70" dirty="0" smtClean="0">
                <a:latin typeface="Calibri"/>
              </a:rPr>
              <a:t>January 31, 2020</a:t>
            </a:r>
            <a:endParaRPr lang="en-US" sz="3500" b="1" spc="70" dirty="0">
              <a:latin typeface="Calibri"/>
            </a:endParaRPr>
          </a:p>
        </p:txBody>
      </p:sp>
      <p:sp>
        <p:nvSpPr>
          <p:cNvPr id="3" name="Slide Number Placeholder 2"/>
          <p:cNvSpPr>
            <a:spLocks noGrp="1"/>
          </p:cNvSpPr>
          <p:nvPr>
            <p:ph type="sldNum" sz="quarter" idx="12"/>
          </p:nvPr>
        </p:nvSpPr>
        <p:spPr/>
        <p:txBody>
          <a:bodyPr/>
          <a:lstStyle/>
          <a:p>
            <a:pPr>
              <a:defRPr/>
            </a:pPr>
            <a:fld id="{A06F27C4-FC2C-4B75-BB15-DA25FDEE5C9F}" type="slidenum">
              <a:rPr lang="en-US" smtClean="0"/>
              <a:pPr>
                <a:defRPr/>
              </a:pPr>
              <a:t>2</a:t>
            </a:fld>
            <a:endParaRPr lang="en-US" dirty="0"/>
          </a:p>
        </p:txBody>
      </p:sp>
    </p:spTree>
    <p:extLst>
      <p:ext uri="{BB962C8B-B14F-4D97-AF65-F5344CB8AC3E}">
        <p14:creationId xmlns:p14="http://schemas.microsoft.com/office/powerpoint/2010/main" val="2407898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5908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a:t>Overview of Recommended Refinements</a:t>
            </a:r>
          </a:p>
          <a:p>
            <a:pPr marL="54864" fontAlgn="auto">
              <a:lnSpc>
                <a:spcPts val="4400"/>
              </a:lnSpc>
              <a:spcAft>
                <a:spcPts val="0"/>
              </a:spcAft>
              <a:defRPr/>
            </a:pPr>
            <a:r>
              <a:rPr lang="en-US" sz="3600" b="1" dirty="0" smtClean="0"/>
              <a:t>Discussion and Committee Action</a:t>
            </a:r>
            <a:endParaRPr lang="en-US" sz="3600" b="1" dirty="0"/>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20</a:t>
            </a:fld>
            <a:endParaRPr lang="en-US" dirty="0"/>
          </a:p>
        </p:txBody>
      </p:sp>
    </p:spTree>
    <p:extLst>
      <p:ext uri="{BB962C8B-B14F-4D97-AF65-F5344CB8AC3E}">
        <p14:creationId xmlns:p14="http://schemas.microsoft.com/office/powerpoint/2010/main" val="3559396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743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2020 in Perspective</a:t>
            </a: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21</a:t>
            </a:fld>
            <a:endParaRPr lang="en-US" dirty="0"/>
          </a:p>
        </p:txBody>
      </p:sp>
    </p:spTree>
    <p:extLst>
      <p:ext uri="{BB962C8B-B14F-4D97-AF65-F5344CB8AC3E}">
        <p14:creationId xmlns:p14="http://schemas.microsoft.com/office/powerpoint/2010/main" val="2283599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1531938" y="2734747"/>
            <a:ext cx="184731" cy="369332"/>
          </a:xfrm>
          <a:prstGeom prst="rect">
            <a:avLst/>
          </a:prstGeom>
          <a:noFill/>
          <a:ln w="9525">
            <a:noFill/>
            <a:miter lim="800000"/>
            <a:headEnd/>
            <a:tailEnd/>
          </a:ln>
        </p:spPr>
        <p:txBody>
          <a:bodyPr wrap="none" anchor="ctr">
            <a:spAutoFit/>
          </a:bodyPr>
          <a:lstStyle/>
          <a:p>
            <a:endParaRPr lang="en-US" dirty="0" smtClean="0">
              <a:latin typeface="Calibri" pitchFamily="34" charset="0"/>
            </a:endParaRPr>
          </a:p>
        </p:txBody>
      </p:sp>
      <p:sp>
        <p:nvSpPr>
          <p:cNvPr id="11" name="Title 1"/>
          <p:cNvSpPr txBox="1">
            <a:spLocks/>
          </p:cNvSpPr>
          <p:nvPr/>
        </p:nvSpPr>
        <p:spPr>
          <a:xfrm>
            <a:off x="0" y="914400"/>
            <a:ext cx="9144000" cy="1143000"/>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200"/>
              </a:lnSpc>
              <a:spcAft>
                <a:spcPts val="0"/>
              </a:spcAft>
              <a:defRPr/>
            </a:pPr>
            <a:r>
              <a:rPr lang="en-US" sz="3600" b="1" dirty="0" smtClean="0"/>
              <a:t>2020 Schedule of Milestones</a:t>
            </a:r>
          </a:p>
        </p:txBody>
      </p:sp>
      <p:graphicFrame>
        <p:nvGraphicFramePr>
          <p:cNvPr id="2" name="Table 1"/>
          <p:cNvGraphicFramePr>
            <a:graphicFrameLocks noGrp="1"/>
          </p:cNvGraphicFramePr>
          <p:nvPr>
            <p:extLst>
              <p:ext uri="{D42A27DB-BD31-4B8C-83A1-F6EECF244321}">
                <p14:modId xmlns:p14="http://schemas.microsoft.com/office/powerpoint/2010/main" val="3331904460"/>
              </p:ext>
            </p:extLst>
          </p:nvPr>
        </p:nvGraphicFramePr>
        <p:xfrm>
          <a:off x="76198" y="1956486"/>
          <a:ext cx="8991601" cy="3810000"/>
        </p:xfrm>
        <a:graphic>
          <a:graphicData uri="http://schemas.openxmlformats.org/drawingml/2006/table">
            <a:tbl>
              <a:tblPr firstRow="1" bandRow="1">
                <a:tableStyleId>{F5AB1C69-6EDB-4FF4-983F-18BD219EF322}</a:tableStyleId>
              </a:tblPr>
              <a:tblGrid>
                <a:gridCol w="4724402"/>
                <a:gridCol w="2438400"/>
                <a:gridCol w="1828799"/>
              </a:tblGrid>
              <a:tr h="146304">
                <a:tc>
                  <a:txBody>
                    <a:bodyPr/>
                    <a:lstStyle/>
                    <a:p>
                      <a:pPr algn="ctr"/>
                      <a:r>
                        <a:rPr lang="en-US" sz="1700" dirty="0" smtClean="0">
                          <a:effectLst/>
                        </a:rPr>
                        <a:t>Milestone</a:t>
                      </a:r>
                      <a:endParaRPr lang="en-US" sz="1700" dirty="0">
                        <a:effectLst/>
                      </a:endParaRPr>
                    </a:p>
                  </a:txBody>
                  <a:tcPr anchor="ctr">
                    <a:solidFill>
                      <a:srgbClr val="98B957"/>
                    </a:solidFill>
                  </a:tcPr>
                </a:tc>
                <a:tc>
                  <a:txBody>
                    <a:bodyPr/>
                    <a:lstStyle/>
                    <a:p>
                      <a:pPr algn="ctr"/>
                      <a:r>
                        <a:rPr lang="en-US" sz="1700" dirty="0" smtClean="0"/>
                        <a:t>Estimated Completion</a:t>
                      </a:r>
                      <a:endParaRPr lang="en-US" sz="1700" dirty="0"/>
                    </a:p>
                  </a:txBody>
                  <a:tcPr anchor="ctr">
                    <a:solidFill>
                      <a:srgbClr val="98B957"/>
                    </a:solidFill>
                  </a:tcPr>
                </a:tc>
                <a:tc>
                  <a:txBody>
                    <a:bodyPr/>
                    <a:lstStyle/>
                    <a:p>
                      <a:pPr algn="ctr"/>
                      <a:r>
                        <a:rPr lang="en-US" sz="1700" dirty="0" smtClean="0"/>
                        <a:t>Volkswagen Committee</a:t>
                      </a:r>
                      <a:r>
                        <a:rPr lang="en-US" sz="1700" baseline="0" dirty="0" smtClean="0"/>
                        <a:t> Involvement</a:t>
                      </a:r>
                      <a:endParaRPr lang="en-US" sz="1700" dirty="0"/>
                    </a:p>
                  </a:txBody>
                  <a:tcPr anchor="ctr">
                    <a:solidFill>
                      <a:srgbClr val="98B957"/>
                    </a:solidFill>
                  </a:tcPr>
                </a:tc>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700" kern="1200" dirty="0" smtClean="0">
                          <a:solidFill>
                            <a:schemeClr val="dk1"/>
                          </a:solidFill>
                          <a:effectLst/>
                          <a:latin typeface="+mn-lt"/>
                          <a:ea typeface="+mn-ea"/>
                          <a:cs typeface="+mn-cs"/>
                        </a:rPr>
                        <a:t>Round 2 Onroad</a:t>
                      </a:r>
                      <a:r>
                        <a:rPr lang="en-US" sz="1700" kern="1200" baseline="0" dirty="0" smtClean="0">
                          <a:solidFill>
                            <a:schemeClr val="dk1"/>
                          </a:solidFill>
                          <a:effectLst/>
                          <a:latin typeface="+mn-lt"/>
                          <a:ea typeface="+mn-ea"/>
                          <a:cs typeface="+mn-cs"/>
                        </a:rPr>
                        <a:t> and </a:t>
                      </a:r>
                      <a:r>
                        <a:rPr lang="en-US" sz="1700" kern="1200" dirty="0" smtClean="0">
                          <a:solidFill>
                            <a:schemeClr val="dk1"/>
                          </a:solidFill>
                          <a:effectLst/>
                          <a:latin typeface="+mn-lt"/>
                          <a:ea typeface="+mn-ea"/>
                          <a:cs typeface="+mn-cs"/>
                        </a:rPr>
                        <a:t>Nonroad</a:t>
                      </a:r>
                      <a:r>
                        <a:rPr lang="en-US"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RFP posted (60 days)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smtClean="0">
                          <a:latin typeface="+mn-lt"/>
                        </a:rPr>
                        <a:t>February/March 2020</a:t>
                      </a:r>
                    </a:p>
                  </a:txBody>
                  <a:tcPr anchor="ctr"/>
                </a:tc>
                <a:tc>
                  <a:txBody>
                    <a:bodyPr/>
                    <a:lstStyle/>
                    <a:p>
                      <a:pPr algn="ctr"/>
                      <a:r>
                        <a:rPr lang="en-US" sz="1700" dirty="0" smtClean="0">
                          <a:latin typeface="+mn-lt"/>
                        </a:rPr>
                        <a:t>NA</a:t>
                      </a:r>
                      <a:endParaRPr lang="en-US" sz="1700" dirty="0">
                        <a:latin typeface="+mn-lt"/>
                      </a:endParaRPr>
                    </a:p>
                  </a:txBody>
                  <a:tcPr anchor="ctr"/>
                </a:tc>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700" kern="1200" dirty="0" smtClean="0">
                          <a:solidFill>
                            <a:schemeClr val="dk1"/>
                          </a:solidFill>
                          <a:effectLst/>
                          <a:latin typeface="+mn-lt"/>
                          <a:ea typeface="+mn-ea"/>
                          <a:cs typeface="+mn-cs"/>
                        </a:rPr>
                        <a:t>Round 2 Onroad and Nonroad</a:t>
                      </a:r>
                      <a:r>
                        <a:rPr lang="en-US" sz="1700" kern="1200" baseline="0" dirty="0" smtClean="0">
                          <a:solidFill>
                            <a:schemeClr val="dk1"/>
                          </a:solidFill>
                          <a:effectLst/>
                          <a:latin typeface="+mn-lt"/>
                          <a:ea typeface="+mn-ea"/>
                          <a:cs typeface="+mn-cs"/>
                        </a:rPr>
                        <a:t> awards announced</a:t>
                      </a:r>
                      <a:endParaRPr lang="en-US" sz="1700" kern="1200" dirty="0" smtClean="0">
                        <a:solidFill>
                          <a:schemeClr val="dk1"/>
                        </a:solidFill>
                        <a:effectLst/>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smtClean="0">
                          <a:latin typeface="+mn-lt"/>
                        </a:rPr>
                        <a:t>May/June 2020</a:t>
                      </a:r>
                    </a:p>
                  </a:txBody>
                  <a:tcPr anchor="ctr"/>
                </a:tc>
                <a:tc>
                  <a:txBody>
                    <a:bodyPr/>
                    <a:lstStyle/>
                    <a:p>
                      <a:pPr algn="ctr"/>
                      <a:r>
                        <a:rPr lang="en-US" sz="1700" dirty="0" smtClean="0">
                          <a:latin typeface="+mn-lt"/>
                        </a:rPr>
                        <a:t>Review and/or Approve</a:t>
                      </a:r>
                      <a:endParaRPr lang="en-US" sz="1700" dirty="0">
                        <a:latin typeface="+mn-lt"/>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chemeClr val="dk1"/>
                          </a:solidFill>
                          <a:effectLst/>
                          <a:latin typeface="+mn-lt"/>
                          <a:ea typeface="+mn-ea"/>
                          <a:cs typeface="+mn-cs"/>
                        </a:rPr>
                        <a:t>EV Infrastructure RFP </a:t>
                      </a:r>
                      <a:r>
                        <a:rPr lang="en-US" sz="1700" kern="1200" baseline="0" dirty="0" smtClean="0">
                          <a:solidFill>
                            <a:schemeClr val="dk1"/>
                          </a:solidFill>
                          <a:effectLst/>
                          <a:latin typeface="+mn-lt"/>
                          <a:ea typeface="+mn-ea"/>
                          <a:cs typeface="+mn-cs"/>
                        </a:rPr>
                        <a:t>(180 days)</a:t>
                      </a:r>
                      <a:endParaRPr lang="en-US" sz="1700" kern="1200" dirty="0" smtClean="0">
                        <a:solidFill>
                          <a:schemeClr val="dk1"/>
                        </a:solidFill>
                        <a:effectLst/>
                        <a:latin typeface="+mn-lt"/>
                        <a:ea typeface="+mn-ea"/>
                        <a:cs typeface="+mn-cs"/>
                      </a:endParaRPr>
                    </a:p>
                  </a:txBody>
                  <a:tcPr anchor="ctr"/>
                </a:tc>
                <a:tc>
                  <a:txBody>
                    <a:bodyPr/>
                    <a:lstStyle/>
                    <a:p>
                      <a:pPr algn="ctr"/>
                      <a:r>
                        <a:rPr lang="en-US" sz="1700" dirty="0" smtClean="0">
                          <a:latin typeface="+mn-lt"/>
                        </a:rPr>
                        <a:t>March/April</a:t>
                      </a:r>
                      <a:r>
                        <a:rPr lang="en-US" sz="1700" baseline="0" dirty="0" smtClean="0">
                          <a:latin typeface="+mn-lt"/>
                        </a:rPr>
                        <a:t> 2020</a:t>
                      </a:r>
                      <a:endParaRPr lang="en-US" sz="1700" dirty="0">
                        <a:latin typeface="+mn-lt"/>
                      </a:endParaRPr>
                    </a:p>
                  </a:txBody>
                  <a:tcPr anchor="ctr"/>
                </a:tc>
                <a:tc>
                  <a:txBody>
                    <a:bodyPr/>
                    <a:lstStyle/>
                    <a:p>
                      <a:pPr algn="ctr"/>
                      <a:r>
                        <a:rPr lang="en-US" sz="1700" dirty="0" smtClean="0">
                          <a:latin typeface="+mn-lt"/>
                        </a:rPr>
                        <a:t>NA</a:t>
                      </a:r>
                      <a:endParaRPr lang="en-US" sz="1700" dirty="0">
                        <a:latin typeface="+mn-lt"/>
                      </a:endParaRPr>
                    </a:p>
                  </a:txBody>
                  <a:tcPr anchor="ctr"/>
                </a:tc>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700" kern="1200" dirty="0" smtClean="0">
                          <a:solidFill>
                            <a:schemeClr val="dk1"/>
                          </a:solidFill>
                          <a:effectLst/>
                          <a:latin typeface="+mn-lt"/>
                          <a:ea typeface="+mn-ea"/>
                          <a:cs typeface="+mn-cs"/>
                        </a:rPr>
                        <a:t>EV Infrastructure awards announced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smtClean="0">
                          <a:latin typeface="+mn-lt"/>
                        </a:rPr>
                        <a:t>October/November</a:t>
                      </a:r>
                      <a:r>
                        <a:rPr lang="en-US" sz="1700" baseline="0" dirty="0" smtClean="0">
                          <a:latin typeface="+mn-lt"/>
                        </a:rPr>
                        <a:t> </a:t>
                      </a:r>
                      <a:r>
                        <a:rPr lang="en-US" sz="1700" dirty="0" smtClean="0">
                          <a:latin typeface="+mn-lt"/>
                        </a:rPr>
                        <a:t>2020</a:t>
                      </a:r>
                    </a:p>
                  </a:txBody>
                  <a:tcPr anchor="ctr"/>
                </a:tc>
                <a:tc>
                  <a:txBody>
                    <a:bodyPr/>
                    <a:lstStyle/>
                    <a:p>
                      <a:pPr algn="ctr"/>
                      <a:r>
                        <a:rPr lang="en-US" sz="1700" dirty="0" smtClean="0">
                          <a:latin typeface="+mn-lt"/>
                        </a:rPr>
                        <a:t>Review</a:t>
                      </a:r>
                      <a:r>
                        <a:rPr lang="en-US" sz="1700" baseline="0" dirty="0" smtClean="0">
                          <a:latin typeface="+mn-lt"/>
                        </a:rPr>
                        <a:t> and/or Approve</a:t>
                      </a:r>
                      <a:endParaRPr lang="en-US" sz="1700" dirty="0">
                        <a:latin typeface="+mn-lt"/>
                      </a:endParaRPr>
                    </a:p>
                  </a:txBody>
                  <a:tcPr anchor="ctr"/>
                </a:tc>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700" kern="1200" dirty="0" smtClean="0">
                          <a:solidFill>
                            <a:schemeClr val="dk1"/>
                          </a:solidFill>
                          <a:effectLst/>
                          <a:latin typeface="+mn-lt"/>
                          <a:ea typeface="+mn-ea"/>
                          <a:cs typeface="+mn-cs"/>
                        </a:rPr>
                        <a:t>Round 2 DERA Option RFP</a:t>
                      </a:r>
                      <a:r>
                        <a:rPr lang="en-US" sz="1700" kern="1200" baseline="0" dirty="0" smtClean="0">
                          <a:solidFill>
                            <a:schemeClr val="dk1"/>
                          </a:solidFill>
                          <a:effectLst/>
                          <a:latin typeface="+mn-lt"/>
                          <a:ea typeface="+mn-ea"/>
                          <a:cs typeface="+mn-cs"/>
                        </a:rPr>
                        <a:t> posted (60 days)</a:t>
                      </a:r>
                      <a:endParaRPr lang="en-US" sz="1700" kern="1200" dirty="0" smtClean="0">
                        <a:solidFill>
                          <a:schemeClr val="dk1"/>
                        </a:solidFill>
                        <a:effectLst/>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smtClean="0">
                          <a:latin typeface="+mn-lt"/>
                        </a:rPr>
                        <a:t>September 2020</a:t>
                      </a:r>
                    </a:p>
                  </a:txBody>
                  <a:tcPr anchor="ctr"/>
                </a:tc>
                <a:tc>
                  <a:txBody>
                    <a:bodyPr/>
                    <a:lstStyle/>
                    <a:p>
                      <a:pPr algn="ctr"/>
                      <a:r>
                        <a:rPr lang="en-US" sz="1700" dirty="0" smtClean="0">
                          <a:latin typeface="+mn-lt"/>
                        </a:rPr>
                        <a:t>NA</a:t>
                      </a:r>
                      <a:endParaRPr lang="en-US" sz="1700" dirty="0">
                        <a:latin typeface="+mn-lt"/>
                      </a:endParaRPr>
                    </a:p>
                  </a:txBody>
                  <a:tcPr anchor="ctr"/>
                </a:tc>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700" kern="1200" dirty="0" smtClean="0">
                          <a:solidFill>
                            <a:schemeClr val="dk1"/>
                          </a:solidFill>
                          <a:effectLst/>
                          <a:latin typeface="+mn-lt"/>
                          <a:ea typeface="+mn-ea"/>
                          <a:cs typeface="+mn-cs"/>
                        </a:rPr>
                        <a:t>Round 2 DERA Option RFP awards announced</a:t>
                      </a:r>
                      <a:endParaRPr lang="en-US" sz="1700" dirty="0" smtClean="0">
                        <a:effectLst/>
                        <a:latin typeface="+mn-lt"/>
                        <a:ea typeface="Calibri" panose="020F0502020204030204" pitchFamily="34" charset="0"/>
                        <a:cs typeface="Times New Roman" panose="02020603050405020304" pitchFamily="18" charset="0"/>
                      </a:endParaRPr>
                    </a:p>
                  </a:txBody>
                  <a:tcPr anchor="ctr"/>
                </a:tc>
                <a:tc>
                  <a:txBody>
                    <a:bodyPr/>
                    <a:lstStyle/>
                    <a:p>
                      <a:pPr algn="ctr"/>
                      <a:r>
                        <a:rPr lang="en-US" sz="1700" dirty="0" smtClean="0">
                          <a:latin typeface="+mn-lt"/>
                        </a:rPr>
                        <a:t>December 2020</a:t>
                      </a:r>
                      <a:endParaRPr lang="en-US" sz="1700" dirty="0">
                        <a:latin typeface="+mn-lt"/>
                      </a:endParaRPr>
                    </a:p>
                  </a:txBody>
                  <a:tcPr anchor="ctr"/>
                </a:tc>
                <a:tc>
                  <a:txBody>
                    <a:bodyPr/>
                    <a:lstStyle/>
                    <a:p>
                      <a:pPr algn="ctr"/>
                      <a:r>
                        <a:rPr lang="en-US" sz="1700" dirty="0" smtClean="0">
                          <a:latin typeface="+mn-lt"/>
                        </a:rPr>
                        <a:t>Review</a:t>
                      </a:r>
                      <a:r>
                        <a:rPr lang="en-US" sz="1700" baseline="0" dirty="0" smtClean="0">
                          <a:latin typeface="+mn-lt"/>
                        </a:rPr>
                        <a:t> and/or Approve</a:t>
                      </a:r>
                      <a:endParaRPr lang="en-US" sz="1700" dirty="0">
                        <a:latin typeface="+mn-lt"/>
                      </a:endParaRPr>
                    </a:p>
                  </a:txBody>
                  <a:tcPr anchor="ctr"/>
                </a:tc>
              </a:tr>
            </a:tbl>
          </a:graphicData>
        </a:graphic>
      </p:graphicFrame>
      <p:sp>
        <p:nvSpPr>
          <p:cNvPr id="3" name="Slide Number Placeholder 2"/>
          <p:cNvSpPr>
            <a:spLocks noGrp="1"/>
          </p:cNvSpPr>
          <p:nvPr>
            <p:ph type="sldNum" sz="quarter" idx="12"/>
          </p:nvPr>
        </p:nvSpPr>
        <p:spPr/>
        <p:txBody>
          <a:bodyPr/>
          <a:lstStyle/>
          <a:p>
            <a:pPr>
              <a:defRPr/>
            </a:pPr>
            <a:fld id="{A06F27C4-FC2C-4B75-BB15-DA25FDEE5C9F}" type="slidenum">
              <a:rPr lang="en-US" smtClean="0"/>
              <a:pPr>
                <a:defRPr/>
              </a:pPr>
              <a:t>22</a:t>
            </a:fld>
            <a:endParaRPr lang="en-US" dirty="0"/>
          </a:p>
        </p:txBody>
      </p:sp>
    </p:spTree>
    <p:extLst>
      <p:ext uri="{BB962C8B-B14F-4D97-AF65-F5344CB8AC3E}">
        <p14:creationId xmlns:p14="http://schemas.microsoft.com/office/powerpoint/2010/main" val="1161755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1531938" y="2734747"/>
            <a:ext cx="184731" cy="369332"/>
          </a:xfrm>
          <a:prstGeom prst="rect">
            <a:avLst/>
          </a:prstGeom>
          <a:noFill/>
          <a:ln w="9525">
            <a:noFill/>
            <a:miter lim="800000"/>
            <a:headEnd/>
            <a:tailEnd/>
          </a:ln>
        </p:spPr>
        <p:txBody>
          <a:bodyPr wrap="none" anchor="ctr">
            <a:spAutoFit/>
          </a:bodyPr>
          <a:lstStyle/>
          <a:p>
            <a:endParaRPr lang="en-US" dirty="0" smtClean="0">
              <a:latin typeface="Calibri" pitchFamily="34" charset="0"/>
            </a:endParaRPr>
          </a:p>
        </p:txBody>
      </p:sp>
      <p:sp>
        <p:nvSpPr>
          <p:cNvPr id="11" name="Title 1"/>
          <p:cNvSpPr txBox="1">
            <a:spLocks/>
          </p:cNvSpPr>
          <p:nvPr/>
        </p:nvSpPr>
        <p:spPr>
          <a:xfrm>
            <a:off x="0" y="914400"/>
            <a:ext cx="9144000" cy="1143000"/>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200"/>
              </a:lnSpc>
              <a:spcAft>
                <a:spcPts val="0"/>
              </a:spcAft>
              <a:defRPr/>
            </a:pPr>
            <a:r>
              <a:rPr lang="en-US" sz="3600" b="1" dirty="0" smtClean="0"/>
              <a:t>2020 Preliminary Meeting Schedule</a:t>
            </a:r>
          </a:p>
        </p:txBody>
      </p:sp>
      <p:graphicFrame>
        <p:nvGraphicFramePr>
          <p:cNvPr id="2" name="Table 1"/>
          <p:cNvGraphicFramePr>
            <a:graphicFrameLocks noGrp="1"/>
          </p:cNvGraphicFramePr>
          <p:nvPr>
            <p:extLst>
              <p:ext uri="{D42A27DB-BD31-4B8C-83A1-F6EECF244321}">
                <p14:modId xmlns:p14="http://schemas.microsoft.com/office/powerpoint/2010/main" val="3113057139"/>
              </p:ext>
            </p:extLst>
          </p:nvPr>
        </p:nvGraphicFramePr>
        <p:xfrm>
          <a:off x="76198" y="2286000"/>
          <a:ext cx="8991601" cy="2092960"/>
        </p:xfrm>
        <a:graphic>
          <a:graphicData uri="http://schemas.openxmlformats.org/drawingml/2006/table">
            <a:tbl>
              <a:tblPr firstRow="1" bandRow="1">
                <a:tableStyleId>{F5AB1C69-6EDB-4FF4-983F-18BD219EF322}</a:tableStyleId>
              </a:tblPr>
              <a:tblGrid>
                <a:gridCol w="3733802"/>
                <a:gridCol w="2743200"/>
                <a:gridCol w="2514599"/>
              </a:tblGrid>
              <a:tr h="146304">
                <a:tc>
                  <a:txBody>
                    <a:bodyPr/>
                    <a:lstStyle/>
                    <a:p>
                      <a:pPr algn="ctr"/>
                      <a:r>
                        <a:rPr lang="en-US" sz="1700" dirty="0" smtClean="0">
                          <a:effectLst/>
                        </a:rPr>
                        <a:t>Related</a:t>
                      </a:r>
                      <a:r>
                        <a:rPr lang="en-US" sz="1700" baseline="0" dirty="0" smtClean="0">
                          <a:effectLst/>
                        </a:rPr>
                        <a:t> Program</a:t>
                      </a:r>
                      <a:endParaRPr lang="en-US" sz="1700" dirty="0">
                        <a:effectLst/>
                      </a:endParaRPr>
                    </a:p>
                  </a:txBody>
                  <a:tcPr anchor="ctr">
                    <a:solidFill>
                      <a:srgbClr val="98B957"/>
                    </a:solidFill>
                  </a:tcPr>
                </a:tc>
                <a:tc>
                  <a:txBody>
                    <a:bodyPr/>
                    <a:lstStyle/>
                    <a:p>
                      <a:pPr algn="ctr"/>
                      <a:r>
                        <a:rPr lang="en-US" sz="1700" dirty="0" smtClean="0"/>
                        <a:t>Potential Meeting Date</a:t>
                      </a:r>
                      <a:endParaRPr lang="en-US" sz="1700" dirty="0"/>
                    </a:p>
                  </a:txBody>
                  <a:tcPr anchor="ctr">
                    <a:solidFill>
                      <a:srgbClr val="98B957"/>
                    </a:solidFill>
                  </a:tcPr>
                </a:tc>
                <a:tc>
                  <a:txBody>
                    <a:bodyPr/>
                    <a:lstStyle/>
                    <a:p>
                      <a:pPr algn="ctr"/>
                      <a:r>
                        <a:rPr lang="en-US" sz="1700" dirty="0" smtClean="0"/>
                        <a:t>Volkswagen Committee</a:t>
                      </a:r>
                      <a:r>
                        <a:rPr lang="en-US" sz="1700" baseline="0" dirty="0" smtClean="0"/>
                        <a:t> Involvement</a:t>
                      </a:r>
                      <a:endParaRPr lang="en-US" sz="1700" dirty="0"/>
                    </a:p>
                  </a:txBody>
                  <a:tcPr anchor="ctr">
                    <a:solidFill>
                      <a:srgbClr val="98B957"/>
                    </a:solidFill>
                  </a:tcPr>
                </a:tc>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700" kern="1200" dirty="0" smtClean="0">
                          <a:solidFill>
                            <a:schemeClr val="dk1"/>
                          </a:solidFill>
                          <a:effectLst/>
                          <a:latin typeface="+mn-lt"/>
                          <a:ea typeface="+mn-ea"/>
                          <a:cs typeface="+mn-cs"/>
                        </a:rPr>
                        <a:t>EV Infrastructure RFP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smtClean="0">
                          <a:latin typeface="+mn-lt"/>
                        </a:rPr>
                        <a:t>March/April</a:t>
                      </a:r>
                      <a:r>
                        <a:rPr lang="en-US" sz="1700" baseline="0" dirty="0" smtClean="0">
                          <a:latin typeface="+mn-lt"/>
                        </a:rPr>
                        <a:t> 2020</a:t>
                      </a:r>
                      <a:endParaRPr lang="en-US" sz="1700" dirty="0" smtClean="0">
                        <a:latin typeface="+mn-lt"/>
                      </a:endParaRPr>
                    </a:p>
                  </a:txBody>
                  <a:tcPr anchor="ctr"/>
                </a:tc>
                <a:tc>
                  <a:txBody>
                    <a:bodyPr/>
                    <a:lstStyle/>
                    <a:p>
                      <a:pPr algn="ctr"/>
                      <a:r>
                        <a:rPr lang="en-US" sz="1700" dirty="0" smtClean="0">
                          <a:latin typeface="+mn-lt"/>
                        </a:rPr>
                        <a:t>Review and/or Approve</a:t>
                      </a:r>
                      <a:endParaRPr lang="en-US" sz="1700" dirty="0">
                        <a:latin typeface="+mn-lt"/>
                      </a:endParaRPr>
                    </a:p>
                  </a:txBody>
                  <a:tcPr anchor="ctr"/>
                </a:tc>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700" kern="1200" dirty="0" smtClean="0">
                          <a:solidFill>
                            <a:schemeClr val="dk1"/>
                          </a:solidFill>
                          <a:effectLst/>
                          <a:latin typeface="+mn-lt"/>
                          <a:ea typeface="+mn-ea"/>
                          <a:cs typeface="+mn-cs"/>
                        </a:rPr>
                        <a:t>Round 2 Onroad and Nonroad awards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smtClean="0">
                          <a:latin typeface="+mn-lt"/>
                        </a:rPr>
                        <a:t>May/June</a:t>
                      </a:r>
                      <a:r>
                        <a:rPr lang="en-US" sz="1700" baseline="0" dirty="0" smtClean="0">
                          <a:latin typeface="+mn-lt"/>
                        </a:rPr>
                        <a:t> </a:t>
                      </a:r>
                      <a:r>
                        <a:rPr lang="en-US" sz="1700" dirty="0" smtClean="0">
                          <a:latin typeface="+mn-lt"/>
                        </a:rPr>
                        <a:t>2020</a:t>
                      </a:r>
                    </a:p>
                  </a:txBody>
                  <a:tcPr anchor="ctr"/>
                </a:tc>
                <a:tc>
                  <a:txBody>
                    <a:bodyPr/>
                    <a:lstStyle/>
                    <a:p>
                      <a:pPr algn="ctr"/>
                      <a:r>
                        <a:rPr lang="en-US" sz="1700" dirty="0" smtClean="0">
                          <a:latin typeface="+mn-lt"/>
                        </a:rPr>
                        <a:t>Review and/or Approve</a:t>
                      </a:r>
                      <a:endParaRPr lang="en-US" sz="1700" dirty="0">
                        <a:latin typeface="+mn-lt"/>
                      </a:endParaRPr>
                    </a:p>
                  </a:txBody>
                  <a:tcPr anchor="ctr"/>
                </a:tc>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700" kern="1200" dirty="0" smtClean="0">
                          <a:solidFill>
                            <a:schemeClr val="dk1"/>
                          </a:solidFill>
                          <a:effectLst/>
                          <a:latin typeface="+mn-lt"/>
                          <a:ea typeface="+mn-ea"/>
                          <a:cs typeface="+mn-cs"/>
                        </a:rPr>
                        <a:t>EV Infrastructure awards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smtClean="0">
                          <a:latin typeface="+mn-lt"/>
                        </a:rPr>
                        <a:t>October/November 2020</a:t>
                      </a:r>
                    </a:p>
                  </a:txBody>
                  <a:tcPr anchor="ctr"/>
                </a:tc>
                <a:tc>
                  <a:txBody>
                    <a:bodyPr/>
                    <a:lstStyle/>
                    <a:p>
                      <a:pPr algn="ctr"/>
                      <a:r>
                        <a:rPr lang="en-US" sz="1700" dirty="0" smtClean="0">
                          <a:latin typeface="+mn-lt"/>
                        </a:rPr>
                        <a:t>Review and/or Approve</a:t>
                      </a:r>
                      <a:endParaRPr lang="en-US" sz="1700" dirty="0">
                        <a:latin typeface="+mn-lt"/>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chemeClr val="dk1"/>
                          </a:solidFill>
                          <a:effectLst/>
                          <a:latin typeface="+mn-lt"/>
                          <a:ea typeface="+mn-ea"/>
                          <a:cs typeface="+mn-cs"/>
                        </a:rPr>
                        <a:t>Round 2 DERA Option awards</a:t>
                      </a:r>
                    </a:p>
                  </a:txBody>
                  <a:tcPr anchor="ctr"/>
                </a:tc>
                <a:tc>
                  <a:txBody>
                    <a:bodyPr/>
                    <a:lstStyle/>
                    <a:p>
                      <a:pPr algn="ctr"/>
                      <a:r>
                        <a:rPr lang="en-US" sz="1700" dirty="0" smtClean="0">
                          <a:latin typeface="+mn-lt"/>
                        </a:rPr>
                        <a:t>December 2020</a:t>
                      </a:r>
                      <a:endParaRPr lang="en-US" sz="1700" dirty="0">
                        <a:latin typeface="+mn-lt"/>
                      </a:endParaRPr>
                    </a:p>
                  </a:txBody>
                  <a:tcPr anchor="ctr"/>
                </a:tc>
                <a:tc>
                  <a:txBody>
                    <a:bodyPr/>
                    <a:lstStyle/>
                    <a:p>
                      <a:pPr algn="ctr"/>
                      <a:r>
                        <a:rPr lang="en-US" sz="1700" dirty="0" smtClean="0">
                          <a:latin typeface="+mn-lt"/>
                        </a:rPr>
                        <a:t>Review</a:t>
                      </a:r>
                      <a:r>
                        <a:rPr lang="en-US" sz="1700" baseline="0" dirty="0" smtClean="0">
                          <a:latin typeface="+mn-lt"/>
                        </a:rPr>
                        <a:t> and/or Approve</a:t>
                      </a:r>
                      <a:endParaRPr lang="en-US" sz="1700" dirty="0">
                        <a:latin typeface="+mn-lt"/>
                      </a:endParaRPr>
                    </a:p>
                  </a:txBody>
                  <a:tcPr anchor="ctr"/>
                </a:tc>
              </a:tr>
            </a:tbl>
          </a:graphicData>
        </a:graphic>
      </p:graphicFrame>
      <p:sp>
        <p:nvSpPr>
          <p:cNvPr id="3" name="Slide Number Placeholder 2"/>
          <p:cNvSpPr>
            <a:spLocks noGrp="1"/>
          </p:cNvSpPr>
          <p:nvPr>
            <p:ph type="sldNum" sz="quarter" idx="12"/>
          </p:nvPr>
        </p:nvSpPr>
        <p:spPr/>
        <p:txBody>
          <a:bodyPr/>
          <a:lstStyle/>
          <a:p>
            <a:pPr>
              <a:defRPr/>
            </a:pPr>
            <a:fld id="{A06F27C4-FC2C-4B75-BB15-DA25FDEE5C9F}" type="slidenum">
              <a:rPr lang="en-US" smtClean="0"/>
              <a:pPr>
                <a:defRPr/>
              </a:pPr>
              <a:t>23</a:t>
            </a:fld>
            <a:endParaRPr lang="en-US" dirty="0"/>
          </a:p>
        </p:txBody>
      </p:sp>
    </p:spTree>
    <p:extLst>
      <p:ext uri="{BB962C8B-B14F-4D97-AF65-F5344CB8AC3E}">
        <p14:creationId xmlns:p14="http://schemas.microsoft.com/office/powerpoint/2010/main" val="2741708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5908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400"/>
              </a:lnSpc>
              <a:spcAft>
                <a:spcPts val="0"/>
              </a:spcAft>
              <a:defRPr/>
            </a:pPr>
            <a:r>
              <a:rPr lang="en-US" sz="3600" b="1" dirty="0" smtClean="0"/>
              <a:t>Opportunity for Committee to Seek Input </a:t>
            </a:r>
            <a:br>
              <a:rPr lang="en-US" sz="3600" b="1" dirty="0" smtClean="0"/>
            </a:br>
            <a:r>
              <a:rPr lang="en-US" sz="3600" b="1" dirty="0" smtClean="0"/>
              <a:t>or Public Comments from Attendees</a:t>
            </a:r>
            <a:endParaRPr lang="en-US" sz="3600" b="1" dirty="0"/>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24</a:t>
            </a:fld>
            <a:endParaRPr lang="en-US" dirty="0"/>
          </a:p>
        </p:txBody>
      </p:sp>
    </p:spTree>
    <p:extLst>
      <p:ext uri="{BB962C8B-B14F-4D97-AF65-F5344CB8AC3E}">
        <p14:creationId xmlns:p14="http://schemas.microsoft.com/office/powerpoint/2010/main" val="540347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1531938" y="2919413"/>
            <a:ext cx="2027237" cy="0"/>
          </a:xfrm>
          <a:prstGeom prst="rect">
            <a:avLst/>
          </a:prstGeom>
          <a:noFill/>
          <a:ln w="9525">
            <a:noFill/>
            <a:miter lim="800000"/>
            <a:headEnd/>
            <a:tailEnd/>
          </a:ln>
        </p:spPr>
        <p:txBody>
          <a:bodyPr wrap="none" anchor="ctr">
            <a:spAutoFit/>
          </a:bodyPr>
          <a:lstStyle/>
          <a:p>
            <a:endParaRPr lang="en-US" dirty="0">
              <a:solidFill>
                <a:prstClr val="white"/>
              </a:solidFill>
              <a:latin typeface="Calibri" pitchFamily="34" charset="0"/>
            </a:endParaRPr>
          </a:p>
        </p:txBody>
      </p:sp>
      <p:sp>
        <p:nvSpPr>
          <p:cNvPr id="16389" name="Rectangle 5"/>
          <p:cNvSpPr>
            <a:spLocks noChangeArrowheads="1"/>
          </p:cNvSpPr>
          <p:nvPr/>
        </p:nvSpPr>
        <p:spPr bwMode="auto">
          <a:xfrm>
            <a:off x="1531938" y="2919413"/>
            <a:ext cx="2027237" cy="0"/>
          </a:xfrm>
          <a:prstGeom prst="rect">
            <a:avLst/>
          </a:prstGeom>
          <a:noFill/>
          <a:ln w="9525">
            <a:noFill/>
            <a:miter lim="800000"/>
            <a:headEnd/>
            <a:tailEnd/>
          </a:ln>
        </p:spPr>
        <p:txBody>
          <a:bodyPr wrap="none" anchor="ctr">
            <a:spAutoFit/>
          </a:bodyPr>
          <a:lstStyle/>
          <a:p>
            <a:endParaRPr lang="en-US" dirty="0">
              <a:solidFill>
                <a:prstClr val="white"/>
              </a:solidFill>
              <a:latin typeface="Calibri" pitchFamily="34" charset="0"/>
            </a:endParaRPr>
          </a:p>
        </p:txBody>
      </p:sp>
      <p:sp>
        <p:nvSpPr>
          <p:cNvPr id="11" name="Title 1"/>
          <p:cNvSpPr txBox="1">
            <a:spLocks/>
          </p:cNvSpPr>
          <p:nvPr/>
        </p:nvSpPr>
        <p:spPr>
          <a:xfrm>
            <a:off x="0" y="941197"/>
            <a:ext cx="9144000" cy="609600"/>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a:defRPr/>
            </a:pPr>
            <a:r>
              <a:rPr lang="en-US" sz="3600" b="1" spc="30" dirty="0"/>
              <a:t>For More Information</a:t>
            </a:r>
          </a:p>
        </p:txBody>
      </p:sp>
      <p:sp>
        <p:nvSpPr>
          <p:cNvPr id="7" name="Rectangle 3"/>
          <p:cNvSpPr>
            <a:spLocks noGrp="1" noChangeArrowheads="1"/>
          </p:cNvSpPr>
          <p:nvPr>
            <p:ph type="subTitle" idx="1"/>
          </p:nvPr>
        </p:nvSpPr>
        <p:spPr>
          <a:xfrm>
            <a:off x="1295400" y="1990344"/>
            <a:ext cx="6629400" cy="4791456"/>
          </a:xfrm>
        </p:spPr>
        <p:txBody>
          <a:bodyPr/>
          <a:lstStyle/>
          <a:p>
            <a:pPr algn="l" fontAlgn="auto">
              <a:lnSpc>
                <a:spcPts val="2600"/>
              </a:lnSpc>
              <a:spcBef>
                <a:spcPts val="0"/>
              </a:spcBef>
              <a:spcAft>
                <a:spcPts val="2800"/>
              </a:spcAft>
              <a:defRPr/>
            </a:pPr>
            <a:r>
              <a:rPr lang="en-US" sz="2200" b="1" dirty="0">
                <a:solidFill>
                  <a:schemeClr val="tx1"/>
                </a:solidFill>
              </a:rPr>
              <a:t>Indiana Volkswagen Mitigation Trust Program website:</a:t>
            </a:r>
            <a:br>
              <a:rPr lang="en-US" sz="2200" b="1" dirty="0">
                <a:solidFill>
                  <a:schemeClr val="tx1"/>
                </a:solidFill>
              </a:rPr>
            </a:br>
            <a:r>
              <a:rPr lang="en-US" sz="2200" dirty="0">
                <a:solidFill>
                  <a:schemeClr val="tx1"/>
                </a:solidFill>
                <a:hlinkClick r:id="rId3"/>
              </a:rPr>
              <a:t>www.idem.IN.gov/vwtrust</a:t>
            </a:r>
            <a:endParaRPr lang="en-US" sz="2200" dirty="0">
              <a:solidFill>
                <a:schemeClr val="tx1"/>
              </a:solidFill>
            </a:endParaRPr>
          </a:p>
          <a:p>
            <a:pPr algn="l" fontAlgn="auto">
              <a:lnSpc>
                <a:spcPts val="2600"/>
              </a:lnSpc>
              <a:spcBef>
                <a:spcPts val="0"/>
              </a:spcBef>
              <a:spcAft>
                <a:spcPts val="0"/>
              </a:spcAft>
              <a:defRPr/>
            </a:pPr>
            <a:endParaRPr lang="en-US" sz="2200" b="1" dirty="0">
              <a:solidFill>
                <a:schemeClr val="tx1"/>
              </a:solidFill>
            </a:endParaRPr>
          </a:p>
          <a:p>
            <a:pPr algn="l" fontAlgn="auto">
              <a:lnSpc>
                <a:spcPts val="2600"/>
              </a:lnSpc>
              <a:spcBef>
                <a:spcPts val="0"/>
              </a:spcBef>
              <a:spcAft>
                <a:spcPts val="0"/>
              </a:spcAft>
              <a:defRPr/>
            </a:pPr>
            <a:r>
              <a:rPr lang="en-US" sz="2200" b="1" dirty="0" smtClean="0">
                <a:solidFill>
                  <a:schemeClr val="tx1"/>
                </a:solidFill>
              </a:rPr>
              <a:t>For </a:t>
            </a:r>
            <a:r>
              <a:rPr lang="en-US" sz="2200" b="1" dirty="0">
                <a:solidFill>
                  <a:schemeClr val="tx1"/>
                </a:solidFill>
              </a:rPr>
              <a:t>program assistance:</a:t>
            </a:r>
            <a:br>
              <a:rPr lang="en-US" sz="2200" b="1" dirty="0">
                <a:solidFill>
                  <a:schemeClr val="tx1"/>
                </a:solidFill>
              </a:rPr>
            </a:br>
            <a:r>
              <a:rPr lang="en-US" sz="2200" dirty="0">
                <a:solidFill>
                  <a:schemeClr val="tx1"/>
                </a:solidFill>
              </a:rPr>
              <a:t>Shawn Seals</a:t>
            </a:r>
          </a:p>
          <a:p>
            <a:pPr algn="l" fontAlgn="auto">
              <a:lnSpc>
                <a:spcPts val="2600"/>
              </a:lnSpc>
              <a:spcBef>
                <a:spcPts val="0"/>
              </a:spcBef>
              <a:spcAft>
                <a:spcPts val="0"/>
              </a:spcAft>
              <a:defRPr/>
            </a:pPr>
            <a:r>
              <a:rPr lang="en-US" sz="2200" dirty="0">
                <a:solidFill>
                  <a:schemeClr val="tx1"/>
                </a:solidFill>
              </a:rPr>
              <a:t>Senior Environmental Manager</a:t>
            </a:r>
          </a:p>
          <a:p>
            <a:pPr algn="l" fontAlgn="auto">
              <a:lnSpc>
                <a:spcPts val="2600"/>
              </a:lnSpc>
              <a:spcBef>
                <a:spcPts val="0"/>
              </a:spcBef>
              <a:spcAft>
                <a:spcPts val="0"/>
              </a:spcAft>
              <a:defRPr/>
            </a:pPr>
            <a:r>
              <a:rPr lang="en-US" sz="2200" dirty="0">
                <a:solidFill>
                  <a:schemeClr val="tx1"/>
                </a:solidFill>
              </a:rPr>
              <a:t>IDEM – Office of Air Quality</a:t>
            </a:r>
          </a:p>
          <a:p>
            <a:pPr algn="l" fontAlgn="auto">
              <a:lnSpc>
                <a:spcPts val="2600"/>
              </a:lnSpc>
              <a:spcBef>
                <a:spcPts val="0"/>
              </a:spcBef>
              <a:spcAft>
                <a:spcPts val="0"/>
              </a:spcAft>
              <a:defRPr/>
            </a:pPr>
            <a:r>
              <a:rPr lang="en-US" sz="2200" dirty="0">
                <a:solidFill>
                  <a:schemeClr val="tx1"/>
                </a:solidFill>
              </a:rPr>
              <a:t>(317) 233-0425</a:t>
            </a:r>
            <a:br>
              <a:rPr lang="en-US" sz="2200" dirty="0">
                <a:solidFill>
                  <a:schemeClr val="tx1"/>
                </a:solidFill>
              </a:rPr>
            </a:br>
            <a:r>
              <a:rPr lang="en-US" sz="2200" dirty="0" smtClean="0">
                <a:solidFill>
                  <a:srgbClr val="1F497D">
                    <a:lumMod val="50000"/>
                  </a:srgbClr>
                </a:solidFill>
                <a:hlinkClick r:id="rId4"/>
              </a:rPr>
              <a:t>SSeals@idem.IN.gov</a:t>
            </a:r>
            <a:endParaRPr lang="en-US" sz="2200" dirty="0">
              <a:solidFill>
                <a:srgbClr val="1F497D">
                  <a:lumMod val="50000"/>
                </a:srgbClr>
              </a:solidFill>
            </a:endParaRPr>
          </a:p>
          <a:p>
            <a:pPr algn="l" fontAlgn="auto">
              <a:spcBef>
                <a:spcPts val="0"/>
              </a:spcBef>
              <a:spcAft>
                <a:spcPts val="0"/>
              </a:spcAft>
              <a:defRPr/>
            </a:pPr>
            <a:endParaRPr lang="en-US" sz="2200" dirty="0">
              <a:solidFill>
                <a:srgbClr val="1F497D">
                  <a:lumMod val="50000"/>
                </a:srgbClr>
              </a:solidFill>
            </a:endParaRPr>
          </a:p>
          <a:p>
            <a:pPr algn="l">
              <a:spcBef>
                <a:spcPts val="0"/>
              </a:spcBef>
              <a:spcAft>
                <a:spcPts val="0"/>
              </a:spcAft>
            </a:pPr>
            <a:endParaRPr lang="en-US" sz="1600" dirty="0">
              <a:solidFill>
                <a:srgbClr val="1F497D">
                  <a:lumMod val="50000"/>
                </a:srgbClr>
              </a:solidFill>
            </a:endParaRPr>
          </a:p>
          <a:p>
            <a:pPr algn="l">
              <a:spcBef>
                <a:spcPts val="0"/>
              </a:spcBef>
              <a:spcAft>
                <a:spcPts val="0"/>
              </a:spcAft>
            </a:pPr>
            <a:endParaRPr lang="en-US" sz="2200" dirty="0">
              <a:solidFill>
                <a:srgbClr val="1F497D">
                  <a:lumMod val="50000"/>
                </a:srgbClr>
              </a:solidFill>
            </a:endParaRPr>
          </a:p>
        </p:txBody>
      </p:sp>
      <p:pic>
        <p:nvPicPr>
          <p:cNvPr id="8" name="Pictur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62600" y="3290015"/>
            <a:ext cx="1295400" cy="224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A06F27C4-FC2C-4B75-BB15-DA25FDEE5C9F}" type="slidenum">
              <a:rPr lang="en-US" smtClean="0"/>
              <a:pPr>
                <a:defRPr/>
              </a:pPr>
              <a:t>25</a:t>
            </a:fld>
            <a:endParaRPr lang="en-US" dirty="0"/>
          </a:p>
        </p:txBody>
      </p:sp>
    </p:spTree>
    <p:extLst>
      <p:ext uri="{BB962C8B-B14F-4D97-AF65-F5344CB8AC3E}">
        <p14:creationId xmlns:p14="http://schemas.microsoft.com/office/powerpoint/2010/main" val="3881938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743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Round 1</a:t>
            </a:r>
          </a:p>
          <a:p>
            <a:pPr marL="54864" fontAlgn="auto">
              <a:spcAft>
                <a:spcPts val="0"/>
              </a:spcAft>
              <a:defRPr/>
            </a:pPr>
            <a:r>
              <a:rPr lang="en-US" sz="3600" b="1" dirty="0" smtClean="0"/>
              <a:t>Onroad-Nonroad Projects Update</a:t>
            </a:r>
            <a:endParaRPr lang="en-US" sz="3600" b="1" dirty="0"/>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3</a:t>
            </a:fld>
            <a:endParaRPr lang="en-US" dirty="0"/>
          </a:p>
        </p:txBody>
      </p:sp>
    </p:spTree>
    <p:extLst>
      <p:ext uri="{BB962C8B-B14F-4D97-AF65-F5344CB8AC3E}">
        <p14:creationId xmlns:p14="http://schemas.microsoft.com/office/powerpoint/2010/main" val="1637555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729048"/>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2800" b="1" dirty="0" smtClean="0"/>
              <a:t>Round 1 Onroad and Nonroad Project Implementation</a:t>
            </a:r>
            <a:endParaRPr lang="en-US" sz="2800" b="1" dirty="0"/>
          </a:p>
        </p:txBody>
      </p:sp>
      <p:sp>
        <p:nvSpPr>
          <p:cNvPr id="5" name="TextBox 4"/>
          <p:cNvSpPr txBox="1"/>
          <p:nvPr/>
        </p:nvSpPr>
        <p:spPr>
          <a:xfrm>
            <a:off x="0" y="1330181"/>
            <a:ext cx="9144000" cy="3581400"/>
          </a:xfrm>
          <a:prstGeom prst="rect">
            <a:avLst/>
          </a:prstGeom>
          <a:noFill/>
        </p:spPr>
        <p:txBody>
          <a:bodyPr wrap="square" rtlCol="0">
            <a:noAutofit/>
          </a:bodyPr>
          <a:lstStyle/>
          <a:p>
            <a:pPr lvl="1" indent="-284163" fontAlgn="auto">
              <a:lnSpc>
                <a:spcPts val="2000"/>
              </a:lnSpc>
              <a:spcBef>
                <a:spcPts val="0"/>
              </a:spcBef>
              <a:spcAft>
                <a:spcPts val="200"/>
              </a:spcAft>
              <a:buFont typeface="Arial" panose="020B0604020202020204" pitchFamily="34" charset="0"/>
              <a:buChar char="•"/>
              <a:defRPr/>
            </a:pPr>
            <a:r>
              <a:rPr lang="en-US" sz="2000" dirty="0">
                <a:latin typeface="+mj-lt"/>
              </a:rPr>
              <a:t>34 projects awarded</a:t>
            </a:r>
          </a:p>
          <a:p>
            <a:pPr marL="973137" lvl="1" indent="-342900" fontAlgn="auto">
              <a:lnSpc>
                <a:spcPts val="2050"/>
              </a:lnSpc>
              <a:spcBef>
                <a:spcPts val="200"/>
              </a:spcBef>
              <a:spcAft>
                <a:spcPts val="200"/>
              </a:spcAft>
              <a:buSzPct val="80000"/>
              <a:buFont typeface="Wingdings" panose="05000000000000000000" pitchFamily="2" charset="2"/>
              <a:buChar char="§"/>
              <a:defRPr/>
            </a:pPr>
            <a:r>
              <a:rPr lang="en-US" dirty="0">
                <a:latin typeface="+mj-lt"/>
              </a:rPr>
              <a:t>4 electric school bus projects underway and on schedule</a:t>
            </a:r>
          </a:p>
          <a:p>
            <a:pPr marL="973137" lvl="1" indent="-342900" fontAlgn="auto">
              <a:lnSpc>
                <a:spcPts val="2050"/>
              </a:lnSpc>
              <a:spcBef>
                <a:spcPts val="200"/>
              </a:spcBef>
              <a:spcAft>
                <a:spcPts val="0"/>
              </a:spcAft>
              <a:buSzPct val="80000"/>
              <a:buFont typeface="Wingdings" panose="05000000000000000000" pitchFamily="2" charset="2"/>
              <a:buChar char="§"/>
              <a:defRPr/>
            </a:pPr>
            <a:r>
              <a:rPr lang="en-US" dirty="0">
                <a:latin typeface="+mj-lt"/>
              </a:rPr>
              <a:t>12 nonelectric school bus projects underway and on schedule (4 diesel, 8 </a:t>
            </a:r>
            <a:r>
              <a:rPr lang="en-US" dirty="0" smtClean="0">
                <a:latin typeface="+mj-lt"/>
              </a:rPr>
              <a:t>propane)</a:t>
            </a:r>
          </a:p>
          <a:p>
            <a:pPr marL="1430337" lvl="2" indent="-342900" fontAlgn="auto">
              <a:lnSpc>
                <a:spcPts val="2050"/>
              </a:lnSpc>
              <a:spcBef>
                <a:spcPts val="200"/>
              </a:spcBef>
              <a:spcAft>
                <a:spcPts val="200"/>
              </a:spcAft>
              <a:buSzPct val="80000"/>
              <a:buFont typeface="Wingdings" panose="05000000000000000000" pitchFamily="2" charset="2"/>
              <a:buChar char="§"/>
              <a:defRPr/>
            </a:pPr>
            <a:r>
              <a:rPr lang="en-US" dirty="0" smtClean="0">
                <a:latin typeface="+mj-lt"/>
              </a:rPr>
              <a:t>1 propane project reimbursement request from Trustee underway</a:t>
            </a:r>
            <a:endParaRPr lang="en-US" dirty="0">
              <a:latin typeface="+mj-lt"/>
            </a:endParaRPr>
          </a:p>
          <a:p>
            <a:pPr marL="973137" lvl="1" indent="-342900" fontAlgn="auto">
              <a:lnSpc>
                <a:spcPts val="2050"/>
              </a:lnSpc>
              <a:spcBef>
                <a:spcPts val="200"/>
              </a:spcBef>
              <a:spcAft>
                <a:spcPts val="200"/>
              </a:spcAft>
              <a:buSzPct val="80000"/>
              <a:buFont typeface="Wingdings" panose="05000000000000000000" pitchFamily="2" charset="2"/>
              <a:buChar char="§"/>
              <a:defRPr/>
            </a:pPr>
            <a:r>
              <a:rPr lang="en-US" dirty="0">
                <a:latin typeface="+mj-lt"/>
              </a:rPr>
              <a:t>4 nonroad equipment and vehicle projects underway and on schedule (1 diesel, </a:t>
            </a:r>
            <a:r>
              <a:rPr lang="en-US" dirty="0" smtClean="0">
                <a:latin typeface="+mj-lt"/>
              </a:rPr>
              <a:t/>
            </a:r>
            <a:br>
              <a:rPr lang="en-US" dirty="0" smtClean="0">
                <a:latin typeface="+mj-lt"/>
              </a:rPr>
            </a:br>
            <a:r>
              <a:rPr lang="en-US" dirty="0" smtClean="0">
                <a:latin typeface="+mj-lt"/>
              </a:rPr>
              <a:t>3 </a:t>
            </a:r>
            <a:r>
              <a:rPr lang="en-US" dirty="0">
                <a:latin typeface="+mj-lt"/>
              </a:rPr>
              <a:t>electric)</a:t>
            </a:r>
          </a:p>
          <a:p>
            <a:pPr marL="973137" lvl="1" indent="-342900" fontAlgn="auto">
              <a:lnSpc>
                <a:spcPts val="2050"/>
              </a:lnSpc>
              <a:spcBef>
                <a:spcPts val="200"/>
              </a:spcBef>
              <a:spcAft>
                <a:spcPts val="200"/>
              </a:spcAft>
              <a:buSzPct val="80000"/>
              <a:buFont typeface="Wingdings" panose="05000000000000000000" pitchFamily="2" charset="2"/>
              <a:buChar char="§"/>
              <a:defRPr/>
            </a:pPr>
            <a:r>
              <a:rPr lang="en-US" dirty="0">
                <a:latin typeface="+mj-lt"/>
              </a:rPr>
              <a:t>1 regional haul project underway and on schedule (CNG)</a:t>
            </a:r>
          </a:p>
          <a:p>
            <a:pPr marL="973137" lvl="1" indent="-342900" fontAlgn="auto">
              <a:lnSpc>
                <a:spcPts val="2050"/>
              </a:lnSpc>
              <a:spcBef>
                <a:spcPts val="200"/>
              </a:spcBef>
              <a:spcAft>
                <a:spcPts val="0"/>
              </a:spcAft>
              <a:buSzPct val="80000"/>
              <a:buFont typeface="Wingdings" panose="05000000000000000000" pitchFamily="2" charset="2"/>
              <a:buChar char="§"/>
              <a:defRPr/>
            </a:pPr>
            <a:r>
              <a:rPr lang="en-US" dirty="0">
                <a:latin typeface="+mj-lt"/>
              </a:rPr>
              <a:t>3 transit bus projects underway (1 CNG, 2 electric)</a:t>
            </a:r>
          </a:p>
          <a:p>
            <a:pPr marL="1430337" lvl="2" indent="-342900" fontAlgn="auto">
              <a:lnSpc>
                <a:spcPts val="2050"/>
              </a:lnSpc>
              <a:spcBef>
                <a:spcPts val="200"/>
              </a:spcBef>
              <a:spcAft>
                <a:spcPts val="0"/>
              </a:spcAft>
              <a:buSzPct val="80000"/>
              <a:buFont typeface="Wingdings" panose="05000000000000000000" pitchFamily="2" charset="2"/>
              <a:buChar char="§"/>
              <a:defRPr/>
            </a:pPr>
            <a:r>
              <a:rPr lang="en-US" dirty="0">
                <a:latin typeface="+mj-lt"/>
              </a:rPr>
              <a:t>CNG project on schedule</a:t>
            </a:r>
          </a:p>
          <a:p>
            <a:pPr marL="1430337" lvl="2" indent="-342900" fontAlgn="auto">
              <a:lnSpc>
                <a:spcPts val="2050"/>
              </a:lnSpc>
              <a:spcBef>
                <a:spcPts val="200"/>
              </a:spcBef>
              <a:spcAft>
                <a:spcPts val="200"/>
              </a:spcAft>
              <a:buSzPct val="80000"/>
              <a:buFont typeface="Wingdings" panose="05000000000000000000" pitchFamily="2" charset="2"/>
              <a:buChar char="§"/>
              <a:defRPr/>
            </a:pPr>
            <a:r>
              <a:rPr lang="en-US" dirty="0">
                <a:latin typeface="+mj-lt"/>
              </a:rPr>
              <a:t>Electric projects potentially delayed</a:t>
            </a:r>
          </a:p>
          <a:p>
            <a:pPr marL="973137" lvl="1" indent="-342900" fontAlgn="auto">
              <a:lnSpc>
                <a:spcPts val="2050"/>
              </a:lnSpc>
              <a:spcBef>
                <a:spcPts val="200"/>
              </a:spcBef>
              <a:spcAft>
                <a:spcPts val="0"/>
              </a:spcAft>
              <a:buSzPct val="80000"/>
              <a:buFont typeface="Wingdings" panose="05000000000000000000" pitchFamily="2" charset="2"/>
              <a:buChar char="§"/>
              <a:defRPr/>
            </a:pPr>
            <a:r>
              <a:rPr lang="en-US" dirty="0">
                <a:latin typeface="+mj-lt"/>
              </a:rPr>
              <a:t>7 short haul/drayage projects underway and on schedule (4 diesel, 2 CNG, 1 electric</a:t>
            </a:r>
            <a:r>
              <a:rPr lang="en-US" dirty="0" smtClean="0">
                <a:latin typeface="+mj-lt"/>
              </a:rPr>
              <a:t>)</a:t>
            </a:r>
          </a:p>
          <a:p>
            <a:pPr marL="1430337" lvl="2" indent="-342900" fontAlgn="auto">
              <a:lnSpc>
                <a:spcPts val="2050"/>
              </a:lnSpc>
              <a:spcBef>
                <a:spcPts val="200"/>
              </a:spcBef>
              <a:spcAft>
                <a:spcPts val="200"/>
              </a:spcAft>
              <a:buSzPct val="80000"/>
              <a:buFont typeface="Wingdings" panose="05000000000000000000" pitchFamily="2" charset="2"/>
              <a:buChar char="§"/>
              <a:defRPr/>
            </a:pPr>
            <a:r>
              <a:rPr lang="en-US" dirty="0">
                <a:latin typeface="+mj-lt"/>
              </a:rPr>
              <a:t>1 </a:t>
            </a:r>
            <a:r>
              <a:rPr lang="en-US" dirty="0" smtClean="0">
                <a:latin typeface="+mj-lt"/>
              </a:rPr>
              <a:t>diesel project </a:t>
            </a:r>
            <a:r>
              <a:rPr lang="en-US" dirty="0">
                <a:latin typeface="+mj-lt"/>
              </a:rPr>
              <a:t>reimbursement request </a:t>
            </a:r>
            <a:r>
              <a:rPr lang="en-US" dirty="0" smtClean="0">
                <a:latin typeface="+mj-lt"/>
              </a:rPr>
              <a:t>from Trustee </a:t>
            </a:r>
            <a:r>
              <a:rPr lang="en-US" dirty="0">
                <a:latin typeface="+mj-lt"/>
              </a:rPr>
              <a:t>underway</a:t>
            </a:r>
          </a:p>
          <a:p>
            <a:pPr marL="973137" lvl="1" indent="-342900" fontAlgn="auto">
              <a:lnSpc>
                <a:spcPts val="2050"/>
              </a:lnSpc>
              <a:spcBef>
                <a:spcPts val="200"/>
              </a:spcBef>
              <a:spcAft>
                <a:spcPts val="200"/>
              </a:spcAft>
              <a:buSzPct val="80000"/>
              <a:buFont typeface="Wingdings" panose="05000000000000000000" pitchFamily="2" charset="2"/>
              <a:buChar char="§"/>
              <a:defRPr/>
            </a:pPr>
            <a:r>
              <a:rPr lang="en-US" dirty="0" smtClean="0">
                <a:latin typeface="+mj-lt"/>
              </a:rPr>
              <a:t>3 </a:t>
            </a:r>
            <a:r>
              <a:rPr lang="en-US" dirty="0">
                <a:latin typeface="+mj-lt"/>
              </a:rPr>
              <a:t>refuse hauler projects underway and on schedule (CNG)</a:t>
            </a:r>
          </a:p>
          <a:p>
            <a:pPr lvl="1" indent="-284163" fontAlgn="auto">
              <a:lnSpc>
                <a:spcPts val="2000"/>
              </a:lnSpc>
              <a:spcBef>
                <a:spcPts val="600"/>
              </a:spcBef>
              <a:spcAft>
                <a:spcPts val="200"/>
              </a:spcAft>
              <a:buSzPct val="100000"/>
              <a:buFont typeface="Arial" panose="020B0604020202020204" pitchFamily="34" charset="0"/>
              <a:buChar char="•"/>
              <a:defRPr/>
            </a:pPr>
            <a:r>
              <a:rPr lang="en-US" sz="2000" dirty="0">
                <a:latin typeface="+mj-lt"/>
              </a:rPr>
              <a:t>Total </a:t>
            </a:r>
            <a:r>
              <a:rPr lang="en-US" sz="2000" dirty="0" smtClean="0">
                <a:latin typeface="+mj-lt"/>
              </a:rPr>
              <a:t>vehicles funded</a:t>
            </a:r>
            <a:r>
              <a:rPr lang="en-US" sz="2000" dirty="0">
                <a:latin typeface="+mj-lt"/>
              </a:rPr>
              <a:t>:  179</a:t>
            </a:r>
          </a:p>
          <a:p>
            <a:pPr lvl="1" indent="-284163" fontAlgn="auto">
              <a:lnSpc>
                <a:spcPts val="2000"/>
              </a:lnSpc>
              <a:spcBef>
                <a:spcPts val="600"/>
              </a:spcBef>
              <a:spcAft>
                <a:spcPts val="200"/>
              </a:spcAft>
              <a:buSzPct val="100000"/>
              <a:buFont typeface="Arial" panose="020B0604020202020204" pitchFamily="34" charset="0"/>
              <a:buChar char="•"/>
              <a:defRPr/>
            </a:pPr>
            <a:r>
              <a:rPr lang="en-US" sz="2000" dirty="0">
                <a:latin typeface="+mj-lt"/>
              </a:rPr>
              <a:t>Total </a:t>
            </a:r>
            <a:r>
              <a:rPr lang="en-US" sz="2000" dirty="0" smtClean="0">
                <a:latin typeface="+mj-lt"/>
              </a:rPr>
              <a:t>project costs</a:t>
            </a:r>
            <a:r>
              <a:rPr lang="en-US" sz="2000" dirty="0">
                <a:latin typeface="+mj-lt"/>
              </a:rPr>
              <a:t>:  $31,012,421</a:t>
            </a:r>
          </a:p>
          <a:p>
            <a:pPr lvl="1" indent="-284163" fontAlgn="auto">
              <a:lnSpc>
                <a:spcPts val="2000"/>
              </a:lnSpc>
              <a:spcBef>
                <a:spcPts val="600"/>
              </a:spcBef>
              <a:spcAft>
                <a:spcPts val="200"/>
              </a:spcAft>
              <a:buSzPct val="100000"/>
              <a:buFont typeface="Arial" panose="020B0604020202020204" pitchFamily="34" charset="0"/>
              <a:buChar char="•"/>
              <a:defRPr/>
            </a:pPr>
            <a:r>
              <a:rPr lang="en-US" sz="2000" dirty="0">
                <a:latin typeface="+mj-lt"/>
              </a:rPr>
              <a:t>Total Indiana VW </a:t>
            </a:r>
            <a:r>
              <a:rPr lang="en-US" sz="2000" dirty="0" smtClean="0">
                <a:latin typeface="+mj-lt"/>
              </a:rPr>
              <a:t>award support</a:t>
            </a:r>
            <a:r>
              <a:rPr lang="en-US" sz="2000" dirty="0">
                <a:latin typeface="+mj-lt"/>
              </a:rPr>
              <a:t>:  $9,830,683</a:t>
            </a:r>
          </a:p>
          <a:p>
            <a:pPr>
              <a:spcAft>
                <a:spcPts val="400"/>
              </a:spcAft>
            </a:pPr>
            <a:endParaRPr lang="en-US" sz="1600" dirty="0">
              <a:latin typeface="+mj-lt"/>
            </a:endParaRP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4</a:t>
            </a:fld>
            <a:endParaRPr lang="en-US" dirty="0"/>
          </a:p>
        </p:txBody>
      </p:sp>
    </p:spTree>
    <p:extLst>
      <p:ext uri="{BB962C8B-B14F-4D97-AF65-F5344CB8AC3E}">
        <p14:creationId xmlns:p14="http://schemas.microsoft.com/office/powerpoint/2010/main" val="3041175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743200"/>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Round 1</a:t>
            </a:r>
          </a:p>
          <a:p>
            <a:pPr marL="54864" fontAlgn="auto">
              <a:spcAft>
                <a:spcPts val="0"/>
              </a:spcAft>
              <a:defRPr/>
            </a:pPr>
            <a:r>
              <a:rPr lang="en-US" sz="3600" b="1" dirty="0" smtClean="0"/>
              <a:t>DERA Option Applications</a:t>
            </a:r>
            <a:endParaRPr lang="en-US" sz="3600" b="1" dirty="0"/>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5</a:t>
            </a:fld>
            <a:endParaRPr lang="en-US" dirty="0"/>
          </a:p>
        </p:txBody>
      </p:sp>
    </p:spTree>
    <p:extLst>
      <p:ext uri="{BB962C8B-B14F-4D97-AF65-F5344CB8AC3E}">
        <p14:creationId xmlns:p14="http://schemas.microsoft.com/office/powerpoint/2010/main" val="122906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689707"/>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Overview of Scoring</a:t>
            </a:r>
            <a:endParaRPr lang="en-US" sz="3600" b="1" dirty="0"/>
          </a:p>
        </p:txBody>
      </p:sp>
      <p:sp>
        <p:nvSpPr>
          <p:cNvPr id="5" name="TextBox 4"/>
          <p:cNvSpPr txBox="1"/>
          <p:nvPr/>
        </p:nvSpPr>
        <p:spPr>
          <a:xfrm>
            <a:off x="0" y="1398372"/>
            <a:ext cx="9067800" cy="3886200"/>
          </a:xfrm>
          <a:prstGeom prst="rect">
            <a:avLst/>
          </a:prstGeom>
          <a:noFill/>
        </p:spPr>
        <p:txBody>
          <a:bodyPr wrap="square" rtlCol="0">
            <a:noAutofit/>
          </a:bodyPr>
          <a:lstStyle/>
          <a:p>
            <a:pPr marL="628650" lvl="1" indent="-284163" fontAlgn="auto">
              <a:lnSpc>
                <a:spcPts val="2600"/>
              </a:lnSpc>
              <a:spcBef>
                <a:spcPts val="0"/>
              </a:spcBef>
              <a:spcAft>
                <a:spcPts val="600"/>
              </a:spcAft>
              <a:buFont typeface="Arial" panose="020B0604020202020204" pitchFamily="34" charset="0"/>
              <a:buChar char="•"/>
              <a:defRPr/>
            </a:pPr>
            <a:r>
              <a:rPr lang="en-US" sz="2400" dirty="0">
                <a:latin typeface="+mn-lt"/>
              </a:rPr>
              <a:t>5 applications </a:t>
            </a:r>
            <a:r>
              <a:rPr lang="en-US" sz="2400" dirty="0" smtClean="0">
                <a:latin typeface="+mn-lt"/>
              </a:rPr>
              <a:t>received</a:t>
            </a:r>
            <a:endParaRPr lang="en-US" sz="2400" dirty="0">
              <a:latin typeface="+mn-lt"/>
            </a:endParaRPr>
          </a:p>
          <a:p>
            <a:pPr marL="1201737" lvl="2" indent="-285750" fontAlgn="auto">
              <a:lnSpc>
                <a:spcPts val="2600"/>
              </a:lnSpc>
              <a:spcBef>
                <a:spcPts val="0"/>
              </a:spcBef>
              <a:spcAft>
                <a:spcPts val="600"/>
              </a:spcAft>
              <a:buSzPct val="80000"/>
              <a:buFont typeface="Wingdings" panose="05000000000000000000" pitchFamily="2" charset="2"/>
              <a:buChar char="§"/>
              <a:defRPr/>
            </a:pPr>
            <a:r>
              <a:rPr lang="en-US" sz="2400" dirty="0">
                <a:latin typeface="+mn-lt"/>
              </a:rPr>
              <a:t>1 switcher locomotive to electric alternative</a:t>
            </a:r>
          </a:p>
          <a:p>
            <a:pPr marL="1201737" lvl="2" indent="-285750" fontAlgn="auto">
              <a:lnSpc>
                <a:spcPts val="2600"/>
              </a:lnSpc>
              <a:spcBef>
                <a:spcPts val="0"/>
              </a:spcBef>
              <a:spcAft>
                <a:spcPts val="600"/>
              </a:spcAft>
              <a:buSzPct val="80000"/>
              <a:buFont typeface="Wingdings" panose="05000000000000000000" pitchFamily="2" charset="2"/>
              <a:buChar char="§"/>
              <a:defRPr/>
            </a:pPr>
            <a:r>
              <a:rPr lang="en-US" sz="2400" dirty="0">
                <a:latin typeface="+mn-lt"/>
              </a:rPr>
              <a:t>1</a:t>
            </a:r>
            <a:r>
              <a:rPr lang="en-US" sz="2400" dirty="0" smtClean="0">
                <a:latin typeface="+mn-lt"/>
              </a:rPr>
              <a:t> </a:t>
            </a:r>
            <a:r>
              <a:rPr lang="en-US" sz="2400" dirty="0">
                <a:latin typeface="+mn-lt"/>
              </a:rPr>
              <a:t>diesel landfill compactor to clean-diesel </a:t>
            </a:r>
            <a:r>
              <a:rPr lang="en-US" sz="2400" dirty="0" smtClean="0">
                <a:latin typeface="+mn-lt"/>
              </a:rPr>
              <a:t>alternative (2 units)</a:t>
            </a:r>
            <a:endParaRPr lang="en-US" sz="2400" dirty="0">
              <a:latin typeface="+mn-lt"/>
            </a:endParaRPr>
          </a:p>
          <a:p>
            <a:pPr marL="1201737" lvl="2" indent="-285750" fontAlgn="auto">
              <a:lnSpc>
                <a:spcPts val="2600"/>
              </a:lnSpc>
              <a:spcBef>
                <a:spcPts val="0"/>
              </a:spcBef>
              <a:spcAft>
                <a:spcPts val="600"/>
              </a:spcAft>
              <a:buSzPct val="80000"/>
              <a:buFont typeface="Wingdings" panose="05000000000000000000" pitchFamily="2" charset="2"/>
              <a:buChar char="§"/>
              <a:defRPr/>
            </a:pPr>
            <a:r>
              <a:rPr lang="en-US" sz="2400" dirty="0">
                <a:latin typeface="+mn-lt"/>
              </a:rPr>
              <a:t>2 diesel terminal trucks to electric alternatives</a:t>
            </a:r>
          </a:p>
          <a:p>
            <a:pPr marL="1201737" lvl="2" indent="-285750" fontAlgn="auto">
              <a:lnSpc>
                <a:spcPts val="2600"/>
              </a:lnSpc>
              <a:spcBef>
                <a:spcPts val="0"/>
              </a:spcBef>
              <a:spcAft>
                <a:spcPts val="200"/>
              </a:spcAft>
              <a:buSzPct val="80000"/>
              <a:buFont typeface="Wingdings" panose="05000000000000000000" pitchFamily="2" charset="2"/>
              <a:buChar char="§"/>
              <a:defRPr/>
            </a:pPr>
            <a:r>
              <a:rPr lang="en-US" sz="2400" dirty="0">
                <a:latin typeface="+mn-lt"/>
              </a:rPr>
              <a:t>1 diesel front end loader to clean-diesel alternative</a:t>
            </a:r>
          </a:p>
          <a:p>
            <a:pPr marL="628650" lvl="1" indent="-284163" fontAlgn="auto">
              <a:lnSpc>
                <a:spcPts val="2600"/>
              </a:lnSpc>
              <a:spcBef>
                <a:spcPts val="700"/>
              </a:spcBef>
              <a:spcAft>
                <a:spcPts val="600"/>
              </a:spcAft>
              <a:buFont typeface="Arial" panose="020B0604020202020204" pitchFamily="34" charset="0"/>
              <a:buChar char="•"/>
              <a:defRPr/>
            </a:pPr>
            <a:r>
              <a:rPr lang="en-US" sz="2400" dirty="0">
                <a:latin typeface="+mn-lt"/>
              </a:rPr>
              <a:t>Each application reviewed for eligibility</a:t>
            </a:r>
          </a:p>
          <a:p>
            <a:pPr marL="1201738" lvl="2" indent="-287338" fontAlgn="auto">
              <a:lnSpc>
                <a:spcPts val="2600"/>
              </a:lnSpc>
              <a:spcBef>
                <a:spcPts val="0"/>
              </a:spcBef>
              <a:spcAft>
                <a:spcPts val="200"/>
              </a:spcAft>
              <a:buSzPct val="80000"/>
              <a:buFont typeface="Wingdings" panose="05000000000000000000" pitchFamily="2" charset="2"/>
              <a:buChar char="§"/>
              <a:defRPr/>
            </a:pPr>
            <a:r>
              <a:rPr lang="en-US" sz="2400" dirty="0">
                <a:latin typeface="+mn-lt"/>
              </a:rPr>
              <a:t>Outstanding questions on one application</a:t>
            </a:r>
          </a:p>
          <a:p>
            <a:pPr marL="628650" lvl="1" indent="-284163" fontAlgn="auto">
              <a:lnSpc>
                <a:spcPts val="2600"/>
              </a:lnSpc>
              <a:spcBef>
                <a:spcPts val="700"/>
              </a:spcBef>
              <a:spcAft>
                <a:spcPts val="600"/>
              </a:spcAft>
              <a:buFont typeface="Arial" panose="020B0604020202020204" pitchFamily="34" charset="0"/>
              <a:buChar char="•"/>
              <a:defRPr/>
            </a:pPr>
            <a:r>
              <a:rPr lang="en-US" sz="2400" dirty="0">
                <a:latin typeface="+mn-lt"/>
              </a:rPr>
              <a:t>Each application’s cost effectiveness and total NOx emission reductions were calculated using U.S. EPA’s Diesel Emission Quantifier</a:t>
            </a:r>
          </a:p>
          <a:p>
            <a:pPr marL="628650" lvl="1" indent="-284163" fontAlgn="auto">
              <a:lnSpc>
                <a:spcPts val="2600"/>
              </a:lnSpc>
              <a:spcBef>
                <a:spcPts val="700"/>
              </a:spcBef>
              <a:spcAft>
                <a:spcPts val="600"/>
              </a:spcAft>
              <a:buFont typeface="Arial" panose="020B0604020202020204" pitchFamily="34" charset="0"/>
              <a:buChar char="•"/>
              <a:defRPr/>
            </a:pPr>
            <a:r>
              <a:rPr lang="en-US" sz="2400" dirty="0">
                <a:latin typeface="+mn-lt"/>
              </a:rPr>
              <a:t>Each application scored by </a:t>
            </a:r>
            <a:r>
              <a:rPr lang="en-US" sz="2400" dirty="0" smtClean="0">
                <a:latin typeface="+mn-lt"/>
              </a:rPr>
              <a:t>3 </a:t>
            </a:r>
            <a:r>
              <a:rPr lang="en-US" sz="2400" dirty="0">
                <a:latin typeface="+mn-lt"/>
              </a:rPr>
              <a:t>technical staff making up the review team using VW Committee-approved </a:t>
            </a:r>
            <a:r>
              <a:rPr lang="en-US" sz="2400" dirty="0" smtClean="0">
                <a:latin typeface="+mn-lt"/>
              </a:rPr>
              <a:t>criteria</a:t>
            </a: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6</a:t>
            </a:fld>
            <a:endParaRPr lang="en-US" dirty="0"/>
          </a:p>
        </p:txBody>
      </p:sp>
    </p:spTree>
    <p:extLst>
      <p:ext uri="{BB962C8B-B14F-4D97-AF65-F5344CB8AC3E}">
        <p14:creationId xmlns:p14="http://schemas.microsoft.com/office/powerpoint/2010/main" val="2284938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681469"/>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Round 1 Application Considerations</a:t>
            </a:r>
            <a:endParaRPr lang="en-US" sz="3600" b="1" dirty="0"/>
          </a:p>
        </p:txBody>
      </p:sp>
      <p:sp>
        <p:nvSpPr>
          <p:cNvPr id="4" name="TextBox 3"/>
          <p:cNvSpPr txBox="1"/>
          <p:nvPr/>
        </p:nvSpPr>
        <p:spPr>
          <a:xfrm>
            <a:off x="0" y="1466334"/>
            <a:ext cx="8991600" cy="4954245"/>
          </a:xfrm>
          <a:prstGeom prst="rect">
            <a:avLst/>
          </a:prstGeom>
          <a:noFill/>
        </p:spPr>
        <p:txBody>
          <a:bodyPr wrap="square" rtlCol="0">
            <a:noAutofit/>
          </a:bodyPr>
          <a:lstStyle/>
          <a:p>
            <a:pPr marL="628650" lvl="1" indent="-284163" fontAlgn="auto">
              <a:lnSpc>
                <a:spcPts val="2600"/>
              </a:lnSpc>
              <a:spcBef>
                <a:spcPts val="0"/>
              </a:spcBef>
              <a:spcAft>
                <a:spcPts val="800"/>
              </a:spcAft>
              <a:buFont typeface="Arial" panose="020B0604020202020204" pitchFamily="34" charset="0"/>
              <a:buChar char="•"/>
              <a:defRPr/>
            </a:pPr>
            <a:r>
              <a:rPr lang="en-US" sz="2400" dirty="0">
                <a:latin typeface="+mj-lt"/>
              </a:rPr>
              <a:t>A total of $1,800,000 was made available for Round 1 of the </a:t>
            </a:r>
            <a:r>
              <a:rPr lang="en-US" sz="2400" dirty="0" smtClean="0">
                <a:latin typeface="+mj-lt"/>
              </a:rPr>
              <a:t>DERA </a:t>
            </a:r>
            <a:r>
              <a:rPr lang="en-US" sz="2400" dirty="0">
                <a:latin typeface="+mj-lt"/>
              </a:rPr>
              <a:t>Option Program</a:t>
            </a:r>
          </a:p>
          <a:p>
            <a:pPr marL="628650" lvl="1" indent="-284163" fontAlgn="auto">
              <a:lnSpc>
                <a:spcPts val="2600"/>
              </a:lnSpc>
              <a:spcBef>
                <a:spcPts val="0"/>
              </a:spcBef>
              <a:spcAft>
                <a:spcPts val="800"/>
              </a:spcAft>
              <a:buFont typeface="Arial" panose="020B0604020202020204" pitchFamily="34" charset="0"/>
              <a:buChar char="•"/>
              <a:defRPr/>
            </a:pPr>
            <a:r>
              <a:rPr lang="en-US" sz="2400" dirty="0">
                <a:latin typeface="+mj-lt"/>
              </a:rPr>
              <a:t>A total of $1,311,298 was requested from Round 1 of the </a:t>
            </a:r>
            <a:r>
              <a:rPr lang="en-US" sz="2400" dirty="0" smtClean="0">
                <a:latin typeface="+mj-lt"/>
              </a:rPr>
              <a:t>DERA </a:t>
            </a:r>
            <a:r>
              <a:rPr lang="en-US" sz="2400" dirty="0">
                <a:latin typeface="+mj-lt"/>
              </a:rPr>
              <a:t>Option </a:t>
            </a:r>
            <a:r>
              <a:rPr lang="en-US" sz="2400" dirty="0" smtClean="0">
                <a:latin typeface="+mj-lt"/>
              </a:rPr>
              <a:t>Program</a:t>
            </a:r>
          </a:p>
          <a:p>
            <a:pPr marL="628650" lvl="1" indent="-284163" fontAlgn="auto">
              <a:lnSpc>
                <a:spcPts val="2600"/>
              </a:lnSpc>
              <a:spcBef>
                <a:spcPts val="0"/>
              </a:spcBef>
              <a:spcAft>
                <a:spcPts val="800"/>
              </a:spcAft>
              <a:buFont typeface="Arial" panose="020B0604020202020204" pitchFamily="34" charset="0"/>
              <a:buChar char="•"/>
              <a:defRPr/>
            </a:pPr>
            <a:r>
              <a:rPr lang="en-US" sz="2400" dirty="0" smtClean="0">
                <a:latin typeface="+mj-lt"/>
              </a:rPr>
              <a:t>Remaining DERA Option funding should be rolled into DERA Option Round 2 after RFP refinements</a:t>
            </a:r>
            <a:endParaRPr lang="en-US" sz="2400" dirty="0">
              <a:latin typeface="+mj-lt"/>
            </a:endParaRPr>
          </a:p>
          <a:p>
            <a:pPr marL="628650" lvl="1" indent="-284163" fontAlgn="auto">
              <a:lnSpc>
                <a:spcPts val="2600"/>
              </a:lnSpc>
              <a:spcBef>
                <a:spcPts val="0"/>
              </a:spcBef>
              <a:spcAft>
                <a:spcPts val="400"/>
              </a:spcAft>
              <a:buFont typeface="Arial" panose="020B0604020202020204" pitchFamily="34" charset="0"/>
              <a:buChar char="•"/>
              <a:defRPr/>
            </a:pPr>
            <a:r>
              <a:rPr lang="en-US" sz="2400" dirty="0">
                <a:latin typeface="+mj-lt"/>
              </a:rPr>
              <a:t>Although IDEM received only 5 applications in Round 1, all are quality projects with notable emission reduction </a:t>
            </a:r>
            <a:r>
              <a:rPr lang="en-US" sz="2400" dirty="0" smtClean="0">
                <a:latin typeface="+mj-lt"/>
              </a:rPr>
              <a:t>potential, for example:</a:t>
            </a:r>
          </a:p>
          <a:p>
            <a:pPr marL="1201737" lvl="2" indent="-285750" fontAlgn="auto">
              <a:lnSpc>
                <a:spcPts val="2600"/>
              </a:lnSpc>
              <a:spcBef>
                <a:spcPts val="0"/>
              </a:spcBef>
              <a:spcAft>
                <a:spcPts val="400"/>
              </a:spcAft>
              <a:buSzPct val="80000"/>
              <a:buFont typeface="Wingdings" panose="05000000000000000000" pitchFamily="2" charset="2"/>
              <a:buChar char="§"/>
              <a:defRPr/>
            </a:pPr>
            <a:r>
              <a:rPr lang="en-US" sz="2400" dirty="0" smtClean="0">
                <a:latin typeface="+mj-lt"/>
              </a:rPr>
              <a:t>NOx reductions from 1 diesel-to-diesel compactor would require replacement of 13 diesel-to-propane school buses</a:t>
            </a:r>
          </a:p>
          <a:p>
            <a:pPr marL="1201737" lvl="2" indent="-285750" fontAlgn="auto">
              <a:lnSpc>
                <a:spcPts val="2600"/>
              </a:lnSpc>
              <a:spcBef>
                <a:spcPts val="0"/>
              </a:spcBef>
              <a:spcAft>
                <a:spcPts val="200"/>
              </a:spcAft>
              <a:buSzPct val="80000"/>
              <a:buFont typeface="Wingdings" panose="05000000000000000000" pitchFamily="2" charset="2"/>
              <a:buChar char="§"/>
              <a:defRPr/>
            </a:pPr>
            <a:r>
              <a:rPr lang="en-US" sz="2400" dirty="0" smtClean="0">
                <a:latin typeface="+mj-lt"/>
              </a:rPr>
              <a:t>Diesel-to-diesel compactor is 38% more cost-effective than </a:t>
            </a:r>
            <a:br>
              <a:rPr lang="en-US" sz="2400" dirty="0" smtClean="0">
                <a:latin typeface="+mj-lt"/>
              </a:rPr>
            </a:br>
            <a:r>
              <a:rPr lang="en-US" sz="2400" dirty="0" smtClean="0">
                <a:latin typeface="+mj-lt"/>
              </a:rPr>
              <a:t>a diesel-to-propane school bus</a:t>
            </a:r>
          </a:p>
        </p:txBody>
      </p:sp>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7</a:t>
            </a:fld>
            <a:endParaRPr lang="en-US" dirty="0"/>
          </a:p>
        </p:txBody>
      </p:sp>
    </p:spTree>
    <p:extLst>
      <p:ext uri="{BB962C8B-B14F-4D97-AF65-F5344CB8AC3E}">
        <p14:creationId xmlns:p14="http://schemas.microsoft.com/office/powerpoint/2010/main" val="1209322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DBD3DCF-B7A0-454F-9F39-26E9DADE6CCB}" type="slidenum">
              <a:rPr lang="en-US" smtClean="0"/>
              <a:pPr>
                <a:defRPr/>
              </a:pPr>
              <a:t>8</a:t>
            </a:fld>
            <a:endParaRPr lang="en-US" dirty="0"/>
          </a:p>
        </p:txBody>
      </p:sp>
      <p:sp>
        <p:nvSpPr>
          <p:cNvPr id="5" name="Title 1"/>
          <p:cNvSpPr txBox="1">
            <a:spLocks/>
          </p:cNvSpPr>
          <p:nvPr/>
        </p:nvSpPr>
        <p:spPr>
          <a:xfrm>
            <a:off x="0" y="679411"/>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spcAft>
                <a:spcPts val="0"/>
              </a:spcAft>
              <a:defRPr/>
            </a:pPr>
            <a:r>
              <a:rPr lang="en-US" sz="3600" b="1" dirty="0" smtClean="0"/>
              <a:t>Round 1 Application Considerations</a:t>
            </a:r>
            <a:endParaRPr lang="en-US" sz="3600" b="1" dirty="0"/>
          </a:p>
        </p:txBody>
      </p:sp>
      <p:sp>
        <p:nvSpPr>
          <p:cNvPr id="6" name="TextBox 5"/>
          <p:cNvSpPr txBox="1"/>
          <p:nvPr/>
        </p:nvSpPr>
        <p:spPr>
          <a:xfrm>
            <a:off x="0" y="1421841"/>
            <a:ext cx="8686800" cy="4954245"/>
          </a:xfrm>
          <a:prstGeom prst="rect">
            <a:avLst/>
          </a:prstGeom>
          <a:noFill/>
        </p:spPr>
        <p:txBody>
          <a:bodyPr wrap="square" rtlCol="0">
            <a:noAutofit/>
          </a:bodyPr>
          <a:lstStyle/>
          <a:p>
            <a:pPr marL="628650" lvl="1" indent="-284163" fontAlgn="auto">
              <a:lnSpc>
                <a:spcPts val="2600"/>
              </a:lnSpc>
              <a:spcBef>
                <a:spcPts val="0"/>
              </a:spcBef>
              <a:spcAft>
                <a:spcPts val="500"/>
              </a:spcAft>
              <a:buFont typeface="Arial" panose="020B0604020202020204" pitchFamily="34" charset="0"/>
              <a:buChar char="•"/>
              <a:defRPr/>
            </a:pPr>
            <a:r>
              <a:rPr lang="en-US" sz="2400" dirty="0" smtClean="0">
                <a:latin typeface="+mj-lt"/>
              </a:rPr>
              <a:t>Several reasons have been communicated for why the number of applications was lower than expected</a:t>
            </a:r>
          </a:p>
          <a:p>
            <a:pPr marL="1201737" lvl="2" indent="-285750" fontAlgn="auto">
              <a:lnSpc>
                <a:spcPts val="2500"/>
              </a:lnSpc>
              <a:spcBef>
                <a:spcPts val="0"/>
              </a:spcBef>
              <a:spcAft>
                <a:spcPts val="500"/>
              </a:spcAft>
              <a:buSzPct val="80000"/>
              <a:buFont typeface="Wingdings" panose="05000000000000000000" pitchFamily="2" charset="2"/>
              <a:buChar char="§"/>
              <a:defRPr/>
            </a:pPr>
            <a:r>
              <a:rPr lang="en-US" sz="2250" dirty="0" smtClean="0">
                <a:latin typeface="+mj-lt"/>
              </a:rPr>
              <a:t>Wanted </a:t>
            </a:r>
            <a:r>
              <a:rPr lang="en-US" sz="2250" dirty="0">
                <a:latin typeface="+mj-lt"/>
              </a:rPr>
              <a:t>to compare Round 1 Volkswagen and Round 1 </a:t>
            </a:r>
            <a:r>
              <a:rPr lang="en-US" sz="2250" dirty="0" smtClean="0">
                <a:latin typeface="+mj-lt"/>
              </a:rPr>
              <a:t>DERA </a:t>
            </a:r>
            <a:r>
              <a:rPr lang="en-US" sz="2250" dirty="0">
                <a:latin typeface="+mj-lt"/>
              </a:rPr>
              <a:t>Option in relation to technology options and competition before </a:t>
            </a:r>
            <a:r>
              <a:rPr lang="en-US" sz="2250" dirty="0" smtClean="0">
                <a:latin typeface="+mj-lt"/>
              </a:rPr>
              <a:t>proceeding in future rounds</a:t>
            </a:r>
            <a:endParaRPr lang="en-US" sz="2250" dirty="0">
              <a:latin typeface="+mj-lt"/>
            </a:endParaRPr>
          </a:p>
          <a:p>
            <a:pPr marL="1201737" lvl="2" indent="-285750" fontAlgn="auto">
              <a:lnSpc>
                <a:spcPts val="2500"/>
              </a:lnSpc>
              <a:spcBef>
                <a:spcPts val="0"/>
              </a:spcBef>
              <a:spcAft>
                <a:spcPts val="500"/>
              </a:spcAft>
              <a:buSzPct val="80000"/>
              <a:buFont typeface="Wingdings" panose="05000000000000000000" pitchFamily="2" charset="2"/>
              <a:buChar char="§"/>
              <a:defRPr/>
            </a:pPr>
            <a:r>
              <a:rPr lang="en-US" sz="2250" dirty="0">
                <a:latin typeface="+mj-lt"/>
              </a:rPr>
              <a:t>Waiting to see what others in their industries are doing to determine technology </a:t>
            </a:r>
            <a:r>
              <a:rPr lang="en-US" sz="2250" dirty="0" smtClean="0">
                <a:latin typeface="+mj-lt"/>
              </a:rPr>
              <a:t>options</a:t>
            </a:r>
          </a:p>
          <a:p>
            <a:pPr marL="1201737" lvl="2" indent="-285750" fontAlgn="auto">
              <a:lnSpc>
                <a:spcPts val="2500"/>
              </a:lnSpc>
              <a:spcBef>
                <a:spcPts val="0"/>
              </a:spcBef>
              <a:spcAft>
                <a:spcPts val="500"/>
              </a:spcAft>
              <a:buSzPct val="80000"/>
              <a:buFont typeface="Wingdings" panose="05000000000000000000" pitchFamily="2" charset="2"/>
              <a:buChar char="§"/>
              <a:defRPr/>
            </a:pPr>
            <a:r>
              <a:rPr lang="en-US" sz="2250" dirty="0">
                <a:latin typeface="+mj-lt"/>
              </a:rPr>
              <a:t>Timing around holidays made contact between </a:t>
            </a:r>
            <a:r>
              <a:rPr lang="en-US" sz="2250" dirty="0" smtClean="0">
                <a:latin typeface="+mj-lt"/>
              </a:rPr>
              <a:t>vendors, staff, decision-makers, and consultants difficult for approvals to move forward</a:t>
            </a:r>
            <a:endParaRPr lang="en-US" sz="2250" dirty="0">
              <a:latin typeface="+mj-lt"/>
            </a:endParaRPr>
          </a:p>
          <a:p>
            <a:pPr marL="1201737" lvl="2" indent="-285750" fontAlgn="auto">
              <a:lnSpc>
                <a:spcPts val="2500"/>
              </a:lnSpc>
              <a:spcBef>
                <a:spcPts val="0"/>
              </a:spcBef>
              <a:spcAft>
                <a:spcPts val="500"/>
              </a:spcAft>
              <a:buSzPct val="80000"/>
              <a:buFont typeface="Wingdings" panose="05000000000000000000" pitchFamily="2" charset="2"/>
              <a:buChar char="§"/>
              <a:defRPr/>
            </a:pPr>
            <a:r>
              <a:rPr lang="en-US" sz="2250" dirty="0" smtClean="0">
                <a:latin typeface="+mj-lt"/>
              </a:rPr>
              <a:t>Weather was good and physical port activities were priority over administrative priorities</a:t>
            </a:r>
          </a:p>
          <a:p>
            <a:pPr marL="1201737" lvl="2" indent="-285750" fontAlgn="auto">
              <a:lnSpc>
                <a:spcPts val="2500"/>
              </a:lnSpc>
              <a:spcBef>
                <a:spcPts val="0"/>
              </a:spcBef>
              <a:spcAft>
                <a:spcPts val="800"/>
              </a:spcAft>
              <a:buSzPct val="80000"/>
              <a:buFont typeface="Wingdings" panose="05000000000000000000" pitchFamily="2" charset="2"/>
              <a:buChar char="§"/>
              <a:defRPr/>
            </a:pPr>
            <a:r>
              <a:rPr lang="en-US" sz="2250" dirty="0" smtClean="0">
                <a:latin typeface="+mj-lt"/>
              </a:rPr>
              <a:t>Several interested applicants did not place matching funds into their 2019 budgets; likely have for 2020</a:t>
            </a:r>
          </a:p>
        </p:txBody>
      </p:sp>
    </p:spTree>
    <p:extLst>
      <p:ext uri="{BB962C8B-B14F-4D97-AF65-F5344CB8AC3E}">
        <p14:creationId xmlns:p14="http://schemas.microsoft.com/office/powerpoint/2010/main" val="231793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739135"/>
            <a:ext cx="9144000" cy="768389"/>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54864" fontAlgn="auto">
              <a:lnSpc>
                <a:spcPts val="4000"/>
              </a:lnSpc>
              <a:spcAft>
                <a:spcPts val="0"/>
              </a:spcAft>
              <a:defRPr/>
            </a:pPr>
            <a:r>
              <a:rPr lang="en-US" sz="3600" b="1" dirty="0"/>
              <a:t>Round </a:t>
            </a:r>
            <a:r>
              <a:rPr lang="en-US" sz="3600" b="1" dirty="0" smtClean="0"/>
              <a:t>1 DERA </a:t>
            </a:r>
            <a:r>
              <a:rPr lang="en-US" sz="3600" b="1" dirty="0"/>
              <a:t>Option</a:t>
            </a:r>
          </a:p>
          <a:p>
            <a:pPr marL="54864" fontAlgn="auto">
              <a:lnSpc>
                <a:spcPts val="4000"/>
              </a:lnSpc>
              <a:spcAft>
                <a:spcPts val="0"/>
              </a:spcAft>
              <a:defRPr/>
            </a:pPr>
            <a:r>
              <a:rPr lang="en-US" sz="3600" b="1" dirty="0" smtClean="0"/>
              <a:t>Award Recommendations</a:t>
            </a:r>
            <a:endParaRPr lang="en-US" sz="3600" b="1" dirty="0"/>
          </a:p>
        </p:txBody>
      </p:sp>
      <p:graphicFrame>
        <p:nvGraphicFramePr>
          <p:cNvPr id="7" name="Table 6"/>
          <p:cNvGraphicFramePr>
            <a:graphicFrameLocks noGrp="1"/>
          </p:cNvGraphicFramePr>
          <p:nvPr>
            <p:extLst>
              <p:ext uri="{D42A27DB-BD31-4B8C-83A1-F6EECF244321}">
                <p14:modId xmlns:p14="http://schemas.microsoft.com/office/powerpoint/2010/main" val="3477826674"/>
              </p:ext>
            </p:extLst>
          </p:nvPr>
        </p:nvGraphicFramePr>
        <p:xfrm>
          <a:off x="190500" y="2049187"/>
          <a:ext cx="8762999" cy="3859403"/>
        </p:xfrm>
        <a:graphic>
          <a:graphicData uri="http://schemas.openxmlformats.org/drawingml/2006/table">
            <a:tbl>
              <a:tblPr firstRow="1" bandRow="1">
                <a:tableStyleId>{F5AB1C69-6EDB-4FF4-983F-18BD219EF322}</a:tableStyleId>
              </a:tblPr>
              <a:tblGrid>
                <a:gridCol w="2552700"/>
                <a:gridCol w="1143000"/>
                <a:gridCol w="2667000"/>
                <a:gridCol w="1371600"/>
                <a:gridCol w="1028699"/>
              </a:tblGrid>
              <a:tr h="257683">
                <a:tc>
                  <a:txBody>
                    <a:bodyPr/>
                    <a:lstStyle/>
                    <a:p>
                      <a:pPr algn="ctr"/>
                      <a:r>
                        <a:rPr lang="en-US" sz="1600" dirty="0" smtClean="0">
                          <a:effectLst/>
                        </a:rPr>
                        <a:t>Applicant</a:t>
                      </a:r>
                      <a:endParaRPr lang="en-US" sz="1600" dirty="0">
                        <a:effectLst/>
                      </a:endParaRPr>
                    </a:p>
                  </a:txBody>
                  <a:tcPr anchor="ctr">
                    <a:solidFill>
                      <a:srgbClr val="98B957"/>
                    </a:solidFill>
                  </a:tcPr>
                </a:tc>
                <a:tc>
                  <a:txBody>
                    <a:bodyPr/>
                    <a:lstStyle/>
                    <a:p>
                      <a:pPr algn="ctr"/>
                      <a:r>
                        <a:rPr lang="en-US" sz="1600" dirty="0" smtClean="0"/>
                        <a:t>Project County</a:t>
                      </a:r>
                      <a:endParaRPr lang="en-US" sz="1600" dirty="0"/>
                    </a:p>
                  </a:txBody>
                  <a:tcPr anchor="ctr">
                    <a:solidFill>
                      <a:srgbClr val="98B957"/>
                    </a:solidFill>
                  </a:tcPr>
                </a:tc>
                <a:tc>
                  <a:txBody>
                    <a:bodyPr/>
                    <a:lstStyle/>
                    <a:p>
                      <a:pPr algn="ctr"/>
                      <a:r>
                        <a:rPr lang="en-US" sz="1600" dirty="0" smtClean="0"/>
                        <a:t>Project Type</a:t>
                      </a:r>
                      <a:endParaRPr lang="en-US" sz="1600" dirty="0"/>
                    </a:p>
                  </a:txBody>
                  <a:tcPr anchor="ctr">
                    <a:solidFill>
                      <a:srgbClr val="98B957"/>
                    </a:solidFill>
                  </a:tcPr>
                </a:tc>
                <a:tc>
                  <a:txBody>
                    <a:bodyPr/>
                    <a:lstStyle/>
                    <a:p>
                      <a:pPr algn="ctr"/>
                      <a:r>
                        <a:rPr lang="en-US" sz="1600" dirty="0" smtClean="0"/>
                        <a:t>Funding Request</a:t>
                      </a:r>
                      <a:endParaRPr lang="en-US" sz="1600" dirty="0"/>
                    </a:p>
                  </a:txBody>
                  <a:tcPr anchor="ctr">
                    <a:solidFill>
                      <a:srgbClr val="98B957"/>
                    </a:solidFill>
                  </a:tcPr>
                </a:tc>
                <a:tc>
                  <a:txBody>
                    <a:bodyPr/>
                    <a:lstStyle/>
                    <a:p>
                      <a:pPr algn="ctr"/>
                      <a:r>
                        <a:rPr lang="en-US" sz="1600" dirty="0" smtClean="0"/>
                        <a:t>Applicant Match</a:t>
                      </a:r>
                      <a:endParaRPr lang="en-US" sz="1600" dirty="0"/>
                    </a:p>
                  </a:txBody>
                  <a:tcPr anchor="ctr">
                    <a:solidFill>
                      <a:srgbClr val="98B957"/>
                    </a:solidFill>
                  </a:tcPr>
                </a:tc>
              </a:tr>
              <a:tr h="592963">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600" kern="1200" dirty="0" smtClean="0">
                          <a:solidFill>
                            <a:schemeClr val="dk1"/>
                          </a:solidFill>
                          <a:effectLst/>
                          <a:latin typeface="+mn-lt"/>
                          <a:ea typeface="+mn-ea"/>
                          <a:cs typeface="+mn-cs"/>
                        </a:rPr>
                        <a:t>Steel Dynamics, Inc.</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Hendricks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Diesel to Electric Terminal Truck</a:t>
                      </a:r>
                    </a:p>
                  </a:txBody>
                  <a:tcPr anchor="ctr"/>
                </a:tc>
                <a:tc>
                  <a:txBody>
                    <a:bodyPr/>
                    <a:lstStyle/>
                    <a:p>
                      <a:pPr algn="ctr"/>
                      <a:r>
                        <a:rPr lang="en-US" sz="1600" dirty="0" smtClean="0">
                          <a:latin typeface="+mn-lt"/>
                        </a:rPr>
                        <a:t>$143,944</a:t>
                      </a:r>
                      <a:endParaRPr lang="en-US" sz="1600" dirty="0">
                        <a:latin typeface="+mn-lt"/>
                      </a:endParaRPr>
                    </a:p>
                  </a:txBody>
                  <a:tcPr anchor="ctr"/>
                </a:tc>
                <a:tc>
                  <a:txBody>
                    <a:bodyPr/>
                    <a:lstStyle/>
                    <a:p>
                      <a:pPr algn="ctr"/>
                      <a:r>
                        <a:rPr lang="en-US" sz="1600" dirty="0" smtClean="0">
                          <a:latin typeface="+mn-lt"/>
                        </a:rPr>
                        <a:t>55%</a:t>
                      </a:r>
                      <a:endParaRPr lang="en-US" sz="1600" dirty="0">
                        <a:latin typeface="+mn-lt"/>
                      </a:endParaRPr>
                    </a:p>
                  </a:txBody>
                  <a:tcPr anchor="ctr"/>
                </a:tc>
              </a:tr>
              <a:tr h="370840">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600" kern="1200" dirty="0" smtClean="0">
                          <a:solidFill>
                            <a:schemeClr val="dk1"/>
                          </a:solidFill>
                          <a:effectLst/>
                          <a:latin typeface="+mn-lt"/>
                          <a:ea typeface="+mn-ea"/>
                          <a:cs typeface="+mn-cs"/>
                        </a:rPr>
                        <a:t>Ruan Transport Corporation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Newton</a:t>
                      </a:r>
                    </a:p>
                  </a:txBody>
                  <a:tcPr anchor="ctr"/>
                </a:tc>
                <a:tc>
                  <a:txBody>
                    <a:bodyPr/>
                    <a:lstStyle/>
                    <a:p>
                      <a:pPr algn="ctr"/>
                      <a:r>
                        <a:rPr lang="en-US" sz="1600" dirty="0" smtClean="0">
                          <a:latin typeface="+mn-lt"/>
                        </a:rPr>
                        <a:t>Diesel to Electric Terminal Truck</a:t>
                      </a:r>
                      <a:endParaRPr lang="en-US" sz="1600" dirty="0">
                        <a:latin typeface="+mn-lt"/>
                      </a:endParaRPr>
                    </a:p>
                  </a:txBody>
                  <a:tcPr anchor="ctr"/>
                </a:tc>
                <a:tc>
                  <a:txBody>
                    <a:bodyPr/>
                    <a:lstStyle/>
                    <a:p>
                      <a:pPr algn="ctr"/>
                      <a:r>
                        <a:rPr lang="en-US" sz="1600" dirty="0" smtClean="0">
                          <a:latin typeface="+mn-lt"/>
                        </a:rPr>
                        <a:t>$150,242</a:t>
                      </a:r>
                      <a:endParaRPr lang="en-US" sz="1600" dirty="0">
                        <a:latin typeface="+mn-lt"/>
                      </a:endParaRPr>
                    </a:p>
                  </a:txBody>
                  <a:tcPr anchor="ctr"/>
                </a:tc>
                <a:tc>
                  <a:txBody>
                    <a:bodyPr/>
                    <a:lstStyle/>
                    <a:p>
                      <a:pPr algn="ctr"/>
                      <a:r>
                        <a:rPr lang="en-US" sz="1600" dirty="0" smtClean="0">
                          <a:latin typeface="+mn-lt"/>
                        </a:rPr>
                        <a:t>55%</a:t>
                      </a:r>
                      <a:endParaRPr lang="en-US" sz="1600" dirty="0">
                        <a:latin typeface="+mn-lt"/>
                      </a:endParaRPr>
                    </a:p>
                  </a:txBody>
                  <a:tcPr anchor="ctr"/>
                </a:tc>
              </a:tr>
              <a:tr h="370840">
                <a:tc>
                  <a:txBody>
                    <a:bodyPr/>
                    <a:lstStyle/>
                    <a:p>
                      <a:pPr marL="0" marR="0" lvl="0" indent="0">
                        <a:lnSpc>
                          <a:spcPct val="107000"/>
                        </a:lnSpc>
                        <a:spcBef>
                          <a:spcPts val="0"/>
                        </a:spcBef>
                        <a:spcAft>
                          <a:spcPts val="800"/>
                        </a:spcAft>
                        <a:buFont typeface="Symbol" panose="05050102010706020507" pitchFamily="18" charset="2"/>
                        <a:buNone/>
                      </a:pPr>
                      <a:r>
                        <a:rPr lang="en-US" sz="1600" dirty="0" smtClean="0">
                          <a:effectLst/>
                          <a:latin typeface="+mn-lt"/>
                          <a:ea typeface="Calibri" panose="020F0502020204030204" pitchFamily="34" charset="0"/>
                          <a:cs typeface="Times New Roman" panose="02020603050405020304" pitchFamily="18" charset="0"/>
                        </a:rPr>
                        <a:t>South</a:t>
                      </a:r>
                      <a:r>
                        <a:rPr lang="en-US" sz="1600" baseline="0" dirty="0" smtClean="0">
                          <a:effectLst/>
                          <a:latin typeface="+mn-lt"/>
                          <a:ea typeface="Calibri" panose="020F0502020204030204" pitchFamily="34" charset="0"/>
                          <a:cs typeface="Times New Roman" panose="02020603050405020304" pitchFamily="18" charset="0"/>
                        </a:rPr>
                        <a:t> Side Landfill, Inc.</a:t>
                      </a:r>
                      <a:endParaRPr lang="en-US" sz="1600" dirty="0" smtClean="0">
                        <a:effectLst/>
                        <a:latin typeface="+mn-lt"/>
                        <a:ea typeface="Calibri" panose="020F0502020204030204" pitchFamily="34" charset="0"/>
                        <a:cs typeface="Times New Roman" panose="02020603050405020304" pitchFamily="18" charset="0"/>
                      </a:endParaRPr>
                    </a:p>
                  </a:txBody>
                  <a:tcPr anchor="ctr"/>
                </a:tc>
                <a:tc>
                  <a:txBody>
                    <a:bodyPr/>
                    <a:lstStyle/>
                    <a:p>
                      <a:pPr algn="ctr"/>
                      <a:r>
                        <a:rPr lang="en-US" sz="1600" dirty="0" smtClean="0">
                          <a:latin typeface="+mn-lt"/>
                        </a:rPr>
                        <a:t>Marion</a:t>
                      </a:r>
                      <a:endParaRPr lang="en-US" sz="1600" dirty="0">
                        <a:latin typeface="+mn-lt"/>
                      </a:endParaRPr>
                    </a:p>
                  </a:txBody>
                  <a:tcPr anchor="ctr"/>
                </a:tc>
                <a:tc>
                  <a:txBody>
                    <a:bodyPr/>
                    <a:lstStyle/>
                    <a:p>
                      <a:pPr algn="ctr"/>
                      <a:r>
                        <a:rPr lang="en-US" sz="1600" dirty="0" smtClean="0">
                          <a:latin typeface="+mn-lt"/>
                        </a:rPr>
                        <a:t>Diesel to Clean-Diesel</a:t>
                      </a:r>
                      <a:r>
                        <a:rPr lang="en-US" sz="1600" baseline="0" dirty="0" smtClean="0">
                          <a:latin typeface="+mn-lt"/>
                        </a:rPr>
                        <a:t> Landfill Compactors (2)</a:t>
                      </a:r>
                      <a:endParaRPr lang="en-US" sz="1600" dirty="0">
                        <a:latin typeface="+mn-lt"/>
                      </a:endParaRPr>
                    </a:p>
                  </a:txBody>
                  <a:tcPr anchor="ctr"/>
                </a:tc>
                <a:tc>
                  <a:txBody>
                    <a:bodyPr/>
                    <a:lstStyle/>
                    <a:p>
                      <a:pPr algn="ctr"/>
                      <a:r>
                        <a:rPr lang="en-US" sz="1600" dirty="0" smtClean="0">
                          <a:latin typeface="+mn-lt"/>
                        </a:rPr>
                        <a:t>$455,000</a:t>
                      </a:r>
                      <a:endParaRPr lang="en-US" sz="1600" dirty="0">
                        <a:latin typeface="+mn-lt"/>
                      </a:endParaRPr>
                    </a:p>
                  </a:txBody>
                  <a:tcPr anchor="ctr"/>
                </a:tc>
                <a:tc>
                  <a:txBody>
                    <a:bodyPr/>
                    <a:lstStyle/>
                    <a:p>
                      <a:pPr algn="ctr"/>
                      <a:r>
                        <a:rPr lang="en-US" sz="1600" dirty="0" smtClean="0">
                          <a:latin typeface="+mn-lt"/>
                        </a:rPr>
                        <a:t>75%</a:t>
                      </a:r>
                      <a:endParaRPr lang="en-US" sz="1600" dirty="0">
                        <a:latin typeface="+mn-lt"/>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Frick Services, Inc.</a:t>
                      </a:r>
                    </a:p>
                  </a:txBody>
                  <a:tcPr anchor="ctr"/>
                </a:tc>
                <a:tc>
                  <a:txBody>
                    <a:bodyPr/>
                    <a:lstStyle/>
                    <a:p>
                      <a:pPr algn="ctr"/>
                      <a:r>
                        <a:rPr lang="en-US" sz="1600" dirty="0" smtClean="0">
                          <a:latin typeface="+mn-lt"/>
                        </a:rPr>
                        <a:t>Porter</a:t>
                      </a:r>
                      <a:endParaRPr lang="en-US" sz="1600" dirty="0">
                        <a:latin typeface="+mn-lt"/>
                      </a:endParaRPr>
                    </a:p>
                  </a:txBody>
                  <a:tcPr anchor="ctr"/>
                </a:tc>
                <a:tc>
                  <a:txBody>
                    <a:bodyPr/>
                    <a:lstStyle/>
                    <a:p>
                      <a:pPr algn="ctr"/>
                      <a:r>
                        <a:rPr lang="en-US" sz="1600" dirty="0" smtClean="0">
                          <a:latin typeface="+mn-lt"/>
                        </a:rPr>
                        <a:t>Diesel to Clean-Diesel Front End Loader</a:t>
                      </a:r>
                      <a:endParaRPr lang="en-US" sz="1600" dirty="0">
                        <a:latin typeface="+mn-lt"/>
                      </a:endParaRPr>
                    </a:p>
                  </a:txBody>
                  <a:tcPr anchor="ctr"/>
                </a:tc>
                <a:tc>
                  <a:txBody>
                    <a:bodyPr/>
                    <a:lstStyle/>
                    <a:p>
                      <a:pPr algn="ctr"/>
                      <a:r>
                        <a:rPr lang="en-US" sz="1600" dirty="0" smtClean="0">
                          <a:latin typeface="+mn-lt"/>
                        </a:rPr>
                        <a:t>$89,612</a:t>
                      </a:r>
                      <a:endParaRPr lang="en-US" sz="1600" dirty="0">
                        <a:latin typeface="+mn-lt"/>
                      </a:endParaRPr>
                    </a:p>
                  </a:txBody>
                  <a:tcPr anchor="ctr"/>
                </a:tc>
                <a:tc>
                  <a:txBody>
                    <a:bodyPr/>
                    <a:lstStyle/>
                    <a:p>
                      <a:pPr algn="ctr"/>
                      <a:r>
                        <a:rPr lang="en-US" sz="1600" dirty="0" smtClean="0">
                          <a:latin typeface="+mn-lt"/>
                        </a:rPr>
                        <a:t>75%</a:t>
                      </a:r>
                      <a:endParaRPr lang="en-US" sz="1600" dirty="0">
                        <a:latin typeface="+mn-lt"/>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ArcelorMittal Burns Harbor</a:t>
                      </a:r>
                    </a:p>
                  </a:txBody>
                  <a:tcPr anchor="ctr"/>
                </a:tc>
                <a:tc>
                  <a:txBody>
                    <a:bodyPr/>
                    <a:lstStyle/>
                    <a:p>
                      <a:pPr algn="ctr"/>
                      <a:r>
                        <a:rPr lang="en-US" sz="1600" dirty="0" smtClean="0">
                          <a:latin typeface="+mn-lt"/>
                        </a:rPr>
                        <a:t>Porter</a:t>
                      </a:r>
                      <a:endParaRPr lang="en-US" sz="1600" dirty="0">
                        <a:latin typeface="+mn-lt"/>
                      </a:endParaRPr>
                    </a:p>
                  </a:txBody>
                  <a:tcPr anchor="ctr"/>
                </a:tc>
                <a:tc>
                  <a:txBody>
                    <a:bodyPr/>
                    <a:lstStyle/>
                    <a:p>
                      <a:pPr algn="ctr"/>
                      <a:r>
                        <a:rPr lang="en-US" sz="1600" dirty="0" smtClean="0">
                          <a:latin typeface="+mn-lt"/>
                        </a:rPr>
                        <a:t>Diesel Switcher Locomotive to Electric Shuttlewagon</a:t>
                      </a:r>
                      <a:endParaRPr lang="en-US" sz="1600" dirty="0">
                        <a:latin typeface="+mn-lt"/>
                      </a:endParaRPr>
                    </a:p>
                  </a:txBody>
                  <a:tcPr anchor="ctr"/>
                </a:tc>
                <a:tc>
                  <a:txBody>
                    <a:bodyPr/>
                    <a:lstStyle/>
                    <a:p>
                      <a:pPr algn="ctr"/>
                      <a:r>
                        <a:rPr lang="en-US" sz="1600" dirty="0" smtClean="0">
                          <a:latin typeface="+mn-lt"/>
                        </a:rPr>
                        <a:t>$472,500</a:t>
                      </a:r>
                      <a:endParaRPr lang="en-US" sz="1600" dirty="0">
                        <a:latin typeface="+mn-lt"/>
                      </a:endParaRPr>
                    </a:p>
                  </a:txBody>
                  <a:tcPr anchor="ctr"/>
                </a:tc>
                <a:tc>
                  <a:txBody>
                    <a:bodyPr/>
                    <a:lstStyle/>
                    <a:p>
                      <a:pPr algn="ctr"/>
                      <a:r>
                        <a:rPr lang="en-US" sz="1600" dirty="0" smtClean="0">
                          <a:latin typeface="+mn-lt"/>
                        </a:rPr>
                        <a:t>55%</a:t>
                      </a:r>
                      <a:endParaRPr lang="en-US" sz="1600" dirty="0">
                        <a:latin typeface="+mn-lt"/>
                      </a:endParaRP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TOTAL</a:t>
                      </a:r>
                    </a:p>
                  </a:txBody>
                  <a:tcPr anchor="ctr"/>
                </a:tc>
                <a:tc>
                  <a:txBody>
                    <a:bodyPr/>
                    <a:lstStyle/>
                    <a:p>
                      <a:pPr algn="ctr"/>
                      <a:endParaRPr lang="en-US" sz="1600" dirty="0">
                        <a:latin typeface="+mn-lt"/>
                      </a:endParaRPr>
                    </a:p>
                  </a:txBody>
                  <a:tcPr anchor="ctr"/>
                </a:tc>
                <a:tc>
                  <a:txBody>
                    <a:bodyPr/>
                    <a:lstStyle/>
                    <a:p>
                      <a:pPr algn="ctr"/>
                      <a:endParaRPr lang="en-US" sz="1600" dirty="0">
                        <a:latin typeface="+mn-lt"/>
                      </a:endParaRPr>
                    </a:p>
                  </a:txBody>
                  <a:tcPr anchor="ctr"/>
                </a:tc>
                <a:tc>
                  <a:txBody>
                    <a:bodyPr/>
                    <a:lstStyle/>
                    <a:p>
                      <a:pPr algn="ctr"/>
                      <a:r>
                        <a:rPr lang="en-US" sz="1600" dirty="0" smtClean="0">
                          <a:latin typeface="+mn-lt"/>
                        </a:rPr>
                        <a:t>$1,311,298</a:t>
                      </a:r>
                      <a:endParaRPr lang="en-US" sz="1600" dirty="0">
                        <a:latin typeface="+mn-lt"/>
                      </a:endParaRPr>
                    </a:p>
                  </a:txBody>
                  <a:tcPr anchor="ctr"/>
                </a:tc>
                <a:tc>
                  <a:txBody>
                    <a:bodyPr/>
                    <a:lstStyle/>
                    <a:p>
                      <a:pPr algn="ctr"/>
                      <a:endParaRPr lang="en-US" sz="1600" dirty="0">
                        <a:latin typeface="+mn-lt"/>
                      </a:endParaRPr>
                    </a:p>
                  </a:txBody>
                  <a:tcPr anchor="ctr"/>
                </a:tc>
              </a:tr>
            </a:tbl>
          </a:graphicData>
        </a:graphic>
      </p:graphicFrame>
      <p:sp>
        <p:nvSpPr>
          <p:cNvPr id="2" name="Slide Number Placeholder 1"/>
          <p:cNvSpPr>
            <a:spLocks noGrp="1"/>
          </p:cNvSpPr>
          <p:nvPr>
            <p:ph type="sldNum" sz="quarter" idx="12"/>
          </p:nvPr>
        </p:nvSpPr>
        <p:spPr/>
        <p:txBody>
          <a:bodyPr/>
          <a:lstStyle/>
          <a:p>
            <a:pPr>
              <a:defRPr/>
            </a:pPr>
            <a:fld id="{5DBD3DCF-B7A0-454F-9F39-26E9DADE6CCB}" type="slidenum">
              <a:rPr lang="en-US" smtClean="0"/>
              <a:pPr>
                <a:defRPr/>
              </a:pPr>
              <a:t>9</a:t>
            </a:fld>
            <a:endParaRPr lang="en-US" dirty="0"/>
          </a:p>
        </p:txBody>
      </p:sp>
    </p:spTree>
    <p:extLst>
      <p:ext uri="{BB962C8B-B14F-4D97-AF65-F5344CB8AC3E}">
        <p14:creationId xmlns:p14="http://schemas.microsoft.com/office/powerpoint/2010/main" val="15297459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gt;&lt;/object&gt;&lt;/database&gt;"/>
</p:tagLst>
</file>

<file path=ppt/theme/theme1.xml><?xml version="1.0" encoding="utf-8"?>
<a:theme xmlns:a="http://schemas.openxmlformats.org/drawingml/2006/main" name="idem_air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14693</TotalTime>
  <Words>1744</Words>
  <Application>Microsoft Office PowerPoint</Application>
  <PresentationFormat>On-screen Show (4:3)</PresentationFormat>
  <Paragraphs>256</Paragraphs>
  <Slides>25</Slides>
  <Notes>24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Calibri Light</vt:lpstr>
      <vt:lpstr>Symbol</vt:lpstr>
      <vt:lpstr>Times New Roman</vt:lpstr>
      <vt:lpstr>Wingdings</vt:lpstr>
      <vt:lpstr>idem_air_template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Shawn M. Seals</dc:creator>
  <cp:lastModifiedBy>SEALS, SHAWN</cp:lastModifiedBy>
  <cp:revision>992</cp:revision>
  <cp:lastPrinted>2018-01-11T12:19:08Z</cp:lastPrinted>
  <dcterms:created xsi:type="dcterms:W3CDTF">2008-08-27T19:09:14Z</dcterms:created>
  <dcterms:modified xsi:type="dcterms:W3CDTF">2020-01-31T12:49:27Z</dcterms:modified>
</cp:coreProperties>
</file>