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modernComment_100_EB69A2A2.xml" ContentType="application/vnd.ms-powerpoint.comments+xml"/>
  <Override PartName="/ppt/notesSlides/notesSlide2.xml" ContentType="application/vnd.openxmlformats-officedocument.presentationml.notesSlide+xml"/>
  <Override PartName="/ppt/comments/modernComment_101_D4EDD1C9.xml" ContentType="application/vnd.ms-powerpoint.comments+xml"/>
  <Override PartName="/ppt/notesSlides/notesSlide3.xml" ContentType="application/vnd.openxmlformats-officedocument.presentationml.notesSlide+xml"/>
  <Override PartName="/ppt/comments/modernComment_102_9C7A491D.xml" ContentType="application/vnd.ms-powerpoint.comments+xml"/>
  <Override PartName="/ppt/notesSlides/notesSlide4.xml" ContentType="application/vnd.openxmlformats-officedocument.presentationml.notesSlide+xml"/>
  <Override PartName="/ppt/comments/modernComment_103_ECBEEBDA.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105_6D938706.xml" ContentType="application/vnd.ms-powerpoint.comments+xml"/>
  <Override PartName="/ppt/notesSlides/notesSlide7.xml" ContentType="application/vnd.openxmlformats-officedocument.presentationml.notesSlide+xml"/>
  <Override PartName="/ppt/comments/modernComment_106_5D9CEC59.xml" ContentType="application/vnd.ms-powerpoint.comments+xml"/>
  <Override PartName="/ppt/notesSlides/notesSlide8.xml" ContentType="application/vnd.openxmlformats-officedocument.presentationml.notesSlide+xml"/>
  <Override PartName="/ppt/comments/modernComment_107_A9991195.xml" ContentType="application/vnd.ms-powerpoint.comments+xml"/>
  <Override PartName="/ppt/notesSlides/notesSlide9.xml" ContentType="application/vnd.openxmlformats-officedocument.presentationml.notesSlide+xml"/>
  <Override PartName="/ppt/comments/modernComment_108_F91937B9.xml" ContentType="application/vnd.ms-powerpoint.comments+xml"/>
  <Override PartName="/ppt/notesSlides/notesSlide10.xml" ContentType="application/vnd.openxmlformats-officedocument.presentationml.notesSlide+xml"/>
  <Override PartName="/ppt/comments/modernComment_109_9DF383B1.xml" ContentType="application/vnd.ms-powerpoint.comments+xml"/>
  <Override PartName="/ppt/notesSlides/notesSlide11.xml" ContentType="application/vnd.openxmlformats-officedocument.presentationml.notesSlide+xml"/>
  <Override PartName="/ppt/comments/modernComment_10A_736A3CA2.xml" ContentType="application/vnd.ms-powerpoint.comments+xml"/>
  <Override PartName="/ppt/notesSlides/notesSlide12.xml" ContentType="application/vnd.openxmlformats-officedocument.presentationml.notesSlide+xml"/>
  <Override PartName="/ppt/comments/modernComment_10B_243A9F5D.xml" ContentType="application/vnd.ms-powerpoint.comments+xml"/>
  <Override PartName="/ppt/notesSlides/notesSlide13.xml" ContentType="application/vnd.openxmlformats-officedocument.presentationml.notesSlide+xml"/>
  <Override PartName="/ppt/comments/modernComment_10C_E9C23718.xml" ContentType="application/vnd.ms-powerpoint.comments+xml"/>
  <Override PartName="/ppt/notesSlides/notesSlide14.xml" ContentType="application/vnd.openxmlformats-officedocument.presentationml.notesSlide+xml"/>
  <Override PartName="/ppt/comments/modernComment_10D_201337C0.xml" ContentType="application/vnd.ms-powerpoint.comments+xml"/>
  <Override PartName="/ppt/notesSlides/notesSlide15.xml" ContentType="application/vnd.openxmlformats-officedocument.presentationml.notesSlide+xml"/>
  <Override PartName="/ppt/comments/modernComment_10E_DF921C53.xml" ContentType="application/vnd.ms-powerpoint.comments+xml"/>
  <Override PartName="/ppt/notesSlides/notesSlide16.xml" ContentType="application/vnd.openxmlformats-officedocument.presentationml.notesSlide+xml"/>
  <Override PartName="/ppt/comments/modernComment_10F_EF218055.xml" ContentType="application/vnd.ms-powerpoint.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modernComment_111_9840F836.xml" ContentType="application/vnd.ms-powerpoint.comments+xml"/>
  <Override PartName="/ppt/notesSlides/notesSlide19.xml" ContentType="application/vnd.openxmlformats-officedocument.presentationml.notesSlide+xml"/>
  <Override PartName="/ppt/comments/modernComment_112_6973842E.xml" ContentType="application/vnd.ms-powerpoint.comments+xml"/>
  <Override PartName="/ppt/notesSlides/notesSlide20.xml" ContentType="application/vnd.openxmlformats-officedocument.presentationml.notesSlide+xml"/>
  <Override PartName="/ppt/comments/modernComment_113_A2124622.xml" ContentType="application/vnd.ms-powerpoint.comment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omments/modernComment_115_EFA69B0E.xml" ContentType="application/vnd.ms-powerpoint.comments+xml"/>
  <Override PartName="/ppt/notesSlides/notesSlide23.xml" ContentType="application/vnd.openxmlformats-officedocument.presentationml.notesSlide+xml"/>
  <Override PartName="/ppt/comments/modernComment_116_44DE5258.xml" ContentType="application/vnd.ms-powerpoint.comments+xml"/>
  <Override PartName="/ppt/notesSlides/notesSlide24.xml" ContentType="application/vnd.openxmlformats-officedocument.presentationml.notesSlide+xml"/>
  <Override PartName="/ppt/comments/modernComment_117_F789B795.xml" ContentType="application/vnd.ms-powerpoint.comments+xml"/>
  <Override PartName="/ppt/notesSlides/notesSlide25.xml" ContentType="application/vnd.openxmlformats-officedocument.presentationml.notesSlide+xml"/>
  <Override PartName="/ppt/comments/modernComment_118_B2ED8D0C.xml" ContentType="application/vnd.ms-powerpoint.comment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omments/modernComment_11A_C85045A3.xml" ContentType="application/vnd.ms-powerpoint.comments+xml"/>
  <Override PartName="/ppt/notesSlides/notesSlide28.xml" ContentType="application/vnd.openxmlformats-officedocument.presentationml.notesSlide+xml"/>
  <Override PartName="/ppt/comments/modernComment_11B_DDBECFB3.xml" ContentType="application/vnd.ms-powerpoint.comments+xml"/>
  <Override PartName="/ppt/notesSlides/notesSlide29.xml" ContentType="application/vnd.openxmlformats-officedocument.presentationml.notesSlide+xml"/>
  <Override PartName="/ppt/comments/modernComment_11C_72C633C3.xml" ContentType="application/vnd.ms-powerpoint.comment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omments/modernComment_11F_57F96684.xml" ContentType="application/vnd.ms-powerpoint.comments+xml"/>
  <Override PartName="/ppt/notesSlides/notesSlide33.xml" ContentType="application/vnd.openxmlformats-officedocument.presentationml.notesSlide+xml"/>
  <Override PartName="/ppt/comments/modernComment_120_9BD5A4E.xml" ContentType="application/vnd.ms-powerpoint.comment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omments/modernComment_122_B57FA33C.xml" ContentType="application/vnd.ms-powerpoint.comments+xml"/>
  <Override PartName="/ppt/notesSlides/notesSlide36.xml" ContentType="application/vnd.openxmlformats-officedocument.presentationml.notesSlide+xml"/>
  <Override PartName="/ppt/comments/modernComment_123_B0777B2.xml" ContentType="application/vnd.ms-powerpoint.comment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omments/modernComment_125_24FC977.xml" ContentType="application/vnd.ms-powerpoint.comment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omments/modernComment_129_C0B4560C.xml" ContentType="application/vnd.ms-powerpoint.comments+xml"/>
  <Override PartName="/ppt/notesSlides/notesSlide43.xml" ContentType="application/vnd.openxmlformats-officedocument.presentationml.notesSlide+xml"/>
  <Override PartName="/ppt/comments/modernComment_12A_1F73723B.xml" ContentType="application/vnd.ms-powerpoint.comment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omments/modernComment_12D_2B2EFA15.xml" ContentType="application/vnd.ms-powerpoint.comments+xml"/>
  <Override PartName="/ppt/notesSlides/notesSlide47.xml" ContentType="application/vnd.openxmlformats-officedocument.presentationml.notesSlide+xml"/>
  <Override PartName="/ppt/comments/modernComment_12E_F3A000AC.xml" ContentType="application/vnd.ms-powerpoint.comments+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omments/modernComment_130_27BDE7B9.xml" ContentType="application/vnd.ms-powerpoint.comments+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omments/modernComment_132_5B8CC438.xml" ContentType="application/vnd.ms-powerpoint.comments+xml"/>
  <Override PartName="/ppt/notesSlides/notesSlide52.xml" ContentType="application/vnd.openxmlformats-officedocument.presentationml.notesSlide+xml"/>
  <Override PartName="/ppt/comments/modernComment_133_713A3BAD.xml" ContentType="application/vnd.ms-powerpoint.comments+xml"/>
  <Override PartName="/ppt/notesSlides/notesSlide53.xml" ContentType="application/vnd.openxmlformats-officedocument.presentationml.notesSlide+xml"/>
  <Override PartName="/ppt/comments/modernComment_134_D7731A7D.xml" ContentType="application/vnd.ms-powerpoint.comments+xml"/>
  <Override PartName="/ppt/notesSlides/notesSlide54.xml" ContentType="application/vnd.openxmlformats-officedocument.presentationml.notesSlide+xml"/>
  <Override PartName="/ppt/comments/modernComment_135_BCB0F305.xml" ContentType="application/vnd.ms-powerpoint.comments+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omments/modernComment_137_13DE91EE.xml" ContentType="application/vnd.ms-powerpoint.comments+xml"/>
  <Override PartName="/ppt/notesSlides/notesSlide57.xml" ContentType="application/vnd.openxmlformats-officedocument.presentationml.notesSlide+xml"/>
  <Override PartName="/ppt/comments/modernComment_138_A0A7DF83.xml" ContentType="application/vnd.ms-powerpoint.comments+xml"/>
  <Override PartName="/ppt/notesSlides/notesSlide5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3"/>
  </p:notesMasterIdLst>
  <p:handoutMasterIdLst>
    <p:handoutMasterId r:id="rId64"/>
  </p:handout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7576000-FDDD-C738-BCC6-DDB9C4CF9B3D}" name="Chawla, Nelly" initials="NC" userId="S::NChawla@health.in.gov::53a549d2-8f62-4194-9252-031d01d060a6" providerId="AD"/>
  <p188:author id="{C5F34829-D54B-B9C9-C14E-579BA4A676C4}" name="Rebecca Souder" initials="RS" userId="S::rsouder@mcmillenhealth.org::614c2c0b-d5e9-4e29-a07f-196ff1710ca5" providerId="AD"/>
  <p188:author id="{EF16516F-6436-3405-4464-03398FDACB0D}" name="Tyler Racz" initials="TR" userId="S::tracz@mcmillenhealth.org::d1754ebe-eb52-4a15-b5ae-c6305da3c642" providerId="AD"/>
  <p188:author id="{E350F679-A942-BBF6-9F2B-6C18840992B0}" name="Logan Krinn" initials="LK" userId="S::lkrinn@mcmillenhealth.org::22521cea-2894-4fa5-90d2-66ece560a4ad" providerId="AD"/>
  <p188:author id="{C2A1CBBE-0D89-328F-656F-18F57E00397F}" name="Taylor Yoder" initials="TY" userId="S::tyoder@mcmillenhealth.org::154bbf09-ba1c-44e6-bb20-d608c953a9fd" providerId="AD"/>
  <p188:author id="{895B67F4-7B89-F8C0-8725-066F07EC707C}" name="Vaughan, Annette" initials="AV" userId="S::AVaughan@health.in.gov::c9827440-b1e3-4d58-8e27-13650f3b0ab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3F8E"/>
    <a:srgbClr val="F7C3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2718D78-C5A0-1FAC-5368-A2A2847650E5}" v="2" dt="2026-07-14T13:30:07.3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665" autoAdjust="0"/>
    <p:restoredTop sz="87409" autoAdjust="0"/>
  </p:normalViewPr>
  <p:slideViewPr>
    <p:cSldViewPr snapToGrid="0">
      <p:cViewPr varScale="1">
        <p:scale>
          <a:sx n="50" d="100"/>
          <a:sy n="50" d="100"/>
        </p:scale>
        <p:origin x="588" y="2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8" d="100"/>
          <a:sy n="68" d="100"/>
        </p:scale>
        <p:origin x="2484" y="7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handoutMaster" Target="handoutMasters/handoutMaster1.xml"/><Relationship Id="rId69"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omments/modernComment_10A_736A3CA2.xml><?xml version="1.0" encoding="utf-8"?>
<p188:cmLst xmlns:a="http://schemas.openxmlformats.org/drawingml/2006/main" xmlns:r="http://schemas.openxmlformats.org/officeDocument/2006/relationships" xmlns:p188="http://schemas.microsoft.com/office/powerpoint/2018/8/main">
  <p188:cm id="{A6F22724-F658-4000-8DB8-0986F9EEAAA5}" authorId="{C5F34829-D54B-B9C9-C14E-579BA4A676C4}" status="resolved" created="2026-05-11T21:55:52.572" complete="100000">
    <pc:sldMkLst xmlns:pc="http://schemas.microsoft.com/office/powerpoint/2013/main/command">
      <pc:docMk/>
      <pc:sldMk cId="1936342178" sldId="266"/>
    </pc:sldMkLst>
    <p188:txBody>
      <a:bodyPr/>
      <a:lstStyle/>
      <a:p>
        <a:r>
          <a:rPr lang="en-US"/>
          <a:t>Can we swap this image for periodontitis? </a:t>
        </a:r>
      </a:p>
    </p188:txBody>
  </p188:cm>
  <p188:cm id="{6F12ED40-9025-46D4-990E-6427122A7E72}" authorId="{27576000-FDDD-C738-BCC6-DDB9C4CF9B3D}" status="resolved" created="2026-06-03T14:18:30.871" complete="100000">
    <ac:txMkLst xmlns:ac="http://schemas.microsoft.com/office/drawing/2013/main/command">
      <pc:docMk xmlns:pc="http://schemas.microsoft.com/office/powerpoint/2013/main/command"/>
      <pc:sldMk xmlns:pc="http://schemas.microsoft.com/office/powerpoint/2013/main/command" cId="1936342178" sldId="266"/>
      <ac:spMk id="3" creationId="{6ECAD0E6-E6CF-39B3-5E4E-88C31EFC48D3}"/>
      <ac:txMk cp="0">
        <ac:context len="201" hash="721461660"/>
      </ac:txMk>
    </ac:txMkLst>
    <p188:pos x="4833257" y="721632"/>
    <p188:txBody>
      <a:bodyPr/>
      <a:lstStyle/>
      <a:p>
        <a:r>
          <a:rPr lang="en-US"/>
          <a:t>From teeth</a:t>
        </a:r>
      </a:p>
    </p188:txBody>
  </p188:cm>
  <p188:cm id="{67554FE1-5009-4FF8-8E47-9CEAF6444C9B}" authorId="{27576000-FDDD-C738-BCC6-DDB9C4CF9B3D}" status="resolved" created="2026-06-03T14:19:39.952" complete="100000">
    <ac:txMkLst xmlns:ac="http://schemas.microsoft.com/office/drawing/2013/main/command">
      <pc:docMk xmlns:pc="http://schemas.microsoft.com/office/powerpoint/2013/main/command"/>
      <pc:sldMk xmlns:pc="http://schemas.microsoft.com/office/powerpoint/2013/main/command" cId="1936342178" sldId="266"/>
      <ac:spMk id="3" creationId="{6ECAD0E6-E6CF-39B3-5E4E-88C31EFC48D3}"/>
      <ac:txMk cp="0">
        <ac:context len="201" hash="721461660"/>
      </ac:txMk>
    </ac:txMkLst>
    <p188:pos x="3814355" y="355872"/>
    <p188:txBody>
      <a:bodyPr/>
      <a:lstStyle/>
      <a:p>
        <a:r>
          <a:rPr lang="en-US"/>
          <a:t>Develop from</a:t>
        </a:r>
      </a:p>
    </p188:txBody>
  </p188:cm>
  <p188:cm id="{6DAB5121-AC45-43F9-B3E7-F6547D189655}" authorId="{27576000-FDDD-C738-BCC6-DDB9C4CF9B3D}" status="resolved" created="2026-06-03T14:20:13.688" complete="100000">
    <ac:txMkLst xmlns:ac="http://schemas.microsoft.com/office/drawing/2013/main/command">
      <pc:docMk xmlns:pc="http://schemas.microsoft.com/office/powerpoint/2013/main/command"/>
      <pc:sldMk xmlns:pc="http://schemas.microsoft.com/office/powerpoint/2013/main/command" cId="1936342178" sldId="266"/>
      <ac:spMk id="3" creationId="{6ECAD0E6-E6CF-39B3-5E4E-88C31EFC48D3}"/>
      <ac:txMk cp="0">
        <ac:context len="201" hash="721461660"/>
      </ac:txMk>
    </ac:txMkLst>
    <p188:pos x="6257109" y="721632"/>
    <p188:replyLst>
      <p188:reply id="{035DAD01-E84C-4D10-B22E-2A6D47190346}" authorId="{C2A1CBBE-0D89-328F-656F-18F57E00397F}" created="2026-06-03T15:19:09.992">
        <p188:txBody>
          <a:bodyPr/>
          <a:lstStyle/>
          <a:p>
            <a:r>
              <a:rPr lang="en-US"/>
              <a:t>We need to explain what this is. </a:t>
            </a:r>
          </a:p>
        </p188:txBody>
      </p188:reply>
    </p188:replyLst>
    <p188:txBody>
      <a:bodyPr/>
      <a:lstStyle/>
      <a:p>
        <a:r>
          <a:rPr lang="en-US"/>
          <a:t>They don’t know what pockets?</a:t>
        </a:r>
      </a:p>
    </p188:txBody>
  </p188:cm>
  <p188:cm id="{F1414FE2-7979-4E66-BF96-2F2E95644313}" authorId="{C2A1CBBE-0D89-328F-656F-18F57E00397F}" created="2026-06-03T15:18:54.167">
    <ac:deMkLst xmlns:ac="http://schemas.microsoft.com/office/drawing/2013/main/command">
      <pc:docMk xmlns:pc="http://schemas.microsoft.com/office/powerpoint/2013/main/command"/>
      <pc:sldMk xmlns:pc="http://schemas.microsoft.com/office/powerpoint/2013/main/command" cId="1936342178" sldId="266"/>
      <ac:spMk id="3" creationId="{6ECAD0E6-E6CF-39B3-5E4E-88C31EFC48D3}"/>
    </ac:deMkLst>
    <p188:replyLst>
      <p188:reply id="{7DAC9EC1-AF53-420C-B800-8B5370DEE7CB}" authorId="{E350F679-A942-BBF6-9F2B-6C18840992B0}" created="2026-06-03T17:44:19.513">
        <p188:txBody>
          <a:bodyPr/>
          <a:lstStyle/>
          <a:p>
            <a:r>
              <a:rPr lang="en-US"/>
              <a:t>Changed to Approved Periodontitis image from Page 42 of the curriculum.</a:t>
            </a:r>
          </a:p>
        </p188:txBody>
      </p188:reply>
      <p188:reply id="{34CDA064-1523-4840-9B8B-12AD56D158C9}" authorId="{C2A1CBBE-0D89-328F-656F-18F57E00397F}" created="2026-06-08T17:49:16.112">
        <p188:txBody>
          <a:bodyPr/>
          <a:lstStyle/>
          <a:p>
            <a:r>
              <a:rPr lang="en-US"/>
              <a:t>This photo is very blurry and will need to be updated. </a:t>
            </a:r>
          </a:p>
        </p188:txBody>
      </p188:reply>
    </p188:replyLst>
    <p188:txBody>
      <a:bodyPr/>
      <a:lstStyle/>
      <a:p>
        <a:r>
          <a:rPr lang="en-US"/>
          <a:t>We won’t see this level in teenagers. Let’s use a new photo. </a:t>
        </a:r>
      </a:p>
    </p188:txBody>
  </p188:cm>
</p188:cmLst>
</file>

<file path=ppt/comments/modernComment_10B_243A9F5D.xml><?xml version="1.0" encoding="utf-8"?>
<p188:cmLst xmlns:a="http://schemas.openxmlformats.org/drawingml/2006/main" xmlns:r="http://schemas.openxmlformats.org/officeDocument/2006/relationships" xmlns:p188="http://schemas.microsoft.com/office/powerpoint/2018/8/main">
  <p188:cm id="{C73A125F-E054-4069-AB15-C5EFC8240B37}" authorId="{27576000-FDDD-C738-BCC6-DDB9C4CF9B3D}" status="resolved" created="2026-06-03T14:21:45.811" complete="100000">
    <ac:txMkLst xmlns:ac="http://schemas.microsoft.com/office/drawing/2013/main/command">
      <pc:docMk xmlns:pc="http://schemas.microsoft.com/office/powerpoint/2013/main/command"/>
      <pc:sldMk xmlns:pc="http://schemas.microsoft.com/office/powerpoint/2013/main/command" cId="607821661" sldId="267"/>
      <ac:spMk id="2" creationId="{346FD113-058D-EF73-AAE7-EBD04D9FC857}"/>
      <ac:txMk cp="0" len="2">
        <ac:context len="3" hash="124357"/>
      </ac:txMk>
    </ac:txMkLst>
    <p188:pos x="862149" y="706029"/>
    <p188:replyLst>
      <p188:reply id="{9C0892C0-6669-4357-9EC6-8627A679B4CC}" authorId="{C2A1CBBE-0D89-328F-656F-18F57E00397F}" created="2026-06-03T15:19:28.646">
        <p188:txBody>
          <a:bodyPr/>
          <a:lstStyle/>
          <a:p>
            <a:r>
              <a:rPr lang="en-US"/>
              <a:t>Menion that it is a scale. </a:t>
            </a:r>
          </a:p>
        </p188:txBody>
      </p188:reply>
    </p188:replyLst>
    <p188:txBody>
      <a:bodyPr/>
      <a:lstStyle/>
      <a:p>
        <a:r>
          <a:rPr lang="en-US"/>
          <a:t>Scale that...</a:t>
        </a:r>
      </a:p>
    </p188:txBody>
  </p188:cm>
  <p188:cm id="{A9F264E0-0736-48AA-829E-329E83225E98}" authorId="{27576000-FDDD-C738-BCC6-DDB9C4CF9B3D}" status="resolved" created="2026-06-03T14:22:36.242" complete="100000">
    <ac:txMkLst xmlns:ac="http://schemas.microsoft.com/office/drawing/2013/main/command">
      <pc:docMk xmlns:pc="http://schemas.microsoft.com/office/powerpoint/2013/main/command"/>
      <pc:sldMk xmlns:pc="http://schemas.microsoft.com/office/powerpoint/2013/main/command" cId="607821661" sldId="267"/>
      <ac:spMk id="3" creationId="{AC9E2CFA-FE1A-D98D-99A7-CEC8CF573C2E}"/>
      <ac:txMk cp="78" len="54">
        <ac:context len="155" hash="2609452117"/>
      </ac:txMk>
    </ac:txMkLst>
    <p188:pos x="3409406" y="1218021"/>
    <p188:replyLst>
      <p188:reply id="{AF75C1C5-2F74-4024-AC28-DE733D6D0E33}" authorId="{27576000-FDDD-C738-BCC6-DDB9C4CF9B3D}" created="2026-06-03T14:22:55.160">
        <p188:txBody>
          <a:bodyPr/>
          <a:lstStyle/>
          <a:p>
            <a:r>
              <a:rPr lang="en-US"/>
              <a:t>Like water</a:t>
            </a:r>
          </a:p>
        </p188:txBody>
      </p188:reply>
      <p188:reply id="{6BF70AF7-5FA6-4E4A-BB18-CBD21E372498}" authorId="{C2A1CBBE-0D89-328F-656F-18F57E00397F}" created="2026-06-03T15:19:33.991">
        <p188:txBody>
          <a:bodyPr/>
          <a:lstStyle/>
          <a:p>
            <a:r>
              <a:rPr lang="en-US"/>
              <a:t>Add this in. </a:t>
            </a:r>
          </a:p>
        </p188:txBody>
      </p188:reply>
    </p188:replyLst>
    <p188:txBody>
      <a:bodyPr/>
      <a:lstStyle/>
      <a:p>
        <a:r>
          <a:rPr lang="en-US"/>
          <a:t>We can add neutral pH-7</a:t>
        </a:r>
      </a:p>
    </p188:txBody>
  </p188:cm>
</p188:cmLst>
</file>

<file path=ppt/comments/modernComment_10C_E9C23718.xml><?xml version="1.0" encoding="utf-8"?>
<p188:cmLst xmlns:a="http://schemas.openxmlformats.org/drawingml/2006/main" xmlns:r="http://schemas.openxmlformats.org/officeDocument/2006/relationships" xmlns:p188="http://schemas.microsoft.com/office/powerpoint/2018/8/main">
  <p188:cm id="{BC17D168-D640-4A75-8338-0E3781F500B7}" authorId="{27576000-FDDD-C738-BCC6-DDB9C4CF9B3D}" status="resolved" created="2026-06-03T14:24:10.640" complete="100000">
    <ac:txMkLst xmlns:ac="http://schemas.microsoft.com/office/drawing/2013/main/command">
      <pc:docMk xmlns:pc="http://schemas.microsoft.com/office/powerpoint/2013/main/command"/>
      <pc:sldMk xmlns:pc="http://schemas.microsoft.com/office/powerpoint/2013/main/command" cId="3921819416" sldId="268"/>
      <ac:spMk id="3" creationId="{12048848-6008-6F66-49ED-8E20F4514A3E}"/>
      <ac:txMk cp="0">
        <ac:context len="223" hash="2467433460"/>
      </ac:txMk>
    </ac:txMkLst>
    <p188:pos x="1423852" y="355872"/>
    <p188:replyLst>
      <p188:reply id="{CDBBA32B-13A9-4085-9828-C18D3FBC4AF4}" authorId="{C2A1CBBE-0D89-328F-656F-18F57E00397F}" created="2026-06-03T15:19:55.385">
        <p188:txBody>
          <a:bodyPr/>
          <a:lstStyle/>
          <a:p>
            <a:r>
              <a:rPr lang="en-US"/>
              <a:t>Natural sugars</a:t>
            </a:r>
          </a:p>
        </p188:txBody>
      </p188:reply>
    </p188:replyLst>
    <p188:txBody>
      <a:bodyPr/>
      <a:lstStyle/>
      <a:p>
        <a:r>
          <a:rPr lang="en-US"/>
          <a:t>Sugars</a:t>
        </a:r>
      </a:p>
    </p188:txBody>
  </p188:cm>
  <p188:cm id="{EAE47CF4-508D-4EDC-8EC4-E98BD8F605BB}" authorId="{27576000-FDDD-C738-BCC6-DDB9C4CF9B3D}" status="resolved" created="2026-06-03T14:24:26.371" complete="100000">
    <ac:txMkLst xmlns:ac="http://schemas.microsoft.com/office/drawing/2013/main/command">
      <pc:docMk xmlns:pc="http://schemas.microsoft.com/office/powerpoint/2013/main/command"/>
      <pc:sldMk xmlns:pc="http://schemas.microsoft.com/office/powerpoint/2013/main/command" cId="3921819416" sldId="268"/>
      <ac:spMk id="3" creationId="{12048848-6008-6F66-49ED-8E20F4514A3E}"/>
      <ac:txMk cp="0">
        <ac:context len="223" hash="2467433460"/>
      </ac:txMk>
    </ac:txMkLst>
    <p188:pos x="1998617" y="1649095"/>
    <p188:replyLst>
      <p188:reply id="{06A36E65-24AA-4271-82C8-00A1782EF5EA}" authorId="{27576000-FDDD-C738-BCC6-DDB9C4CF9B3D}" created="2026-06-03T14:24:55.813">
        <p188:txBody>
          <a:bodyPr/>
          <a:lstStyle/>
          <a:p>
            <a:r>
              <a:rPr lang="en-US"/>
              <a:t>Can still affect teeth if left on them too long</a:t>
            </a:r>
          </a:p>
        </p188:txBody>
      </p188:reply>
      <p188:reply id="{105E3319-D8D9-42CF-A949-5CFD0590D465}" authorId="{27576000-FDDD-C738-BCC6-DDB9C4CF9B3D}" created="2026-06-03T14:26:50.332">
        <p188:txBody>
          <a:bodyPr/>
          <a:lstStyle/>
          <a:p>
            <a:r>
              <a:rPr lang="en-US"/>
              <a:t>Or NS are healthier than added sugars as they come with nutrients but can still feed on bacteria or any better version</a:t>
            </a:r>
          </a:p>
        </p188:txBody>
      </p188:reply>
      <p188:reply id="{1E90A700-6DA6-429B-BD74-4CAED9DB9182}" authorId="{C2A1CBBE-0D89-328F-656F-18F57E00397F}" created="2026-06-03T15:20:10.502">
        <p188:txBody>
          <a:bodyPr/>
          <a:lstStyle/>
          <a:p>
            <a:r>
              <a:rPr lang="en-US"/>
              <a:t>Add fiber and info to text. </a:t>
            </a:r>
          </a:p>
        </p188:txBody>
      </p188:reply>
    </p188:replyLst>
    <p188:txBody>
      <a:bodyPr/>
      <a:lstStyle/>
      <a:p>
        <a:r>
          <a:rPr lang="en-US"/>
          <a:t>Fiber</a:t>
        </a:r>
      </a:p>
    </p188:txBody>
  </p188:cm>
  <p188:cm id="{8CFDDE83-DDBF-40FB-9748-5F2C4CF7106A}" authorId="{27576000-FDDD-C738-BCC6-DDB9C4CF9B3D}" status="resolved" created="2026-06-03T14:25:28.293" complete="100000">
    <ac:txMkLst xmlns:ac="http://schemas.microsoft.com/office/drawing/2013/main/command">
      <pc:docMk xmlns:pc="http://schemas.microsoft.com/office/powerpoint/2013/main/command"/>
      <pc:sldMk xmlns:pc="http://schemas.microsoft.com/office/powerpoint/2013/main/command" cId="3921819416" sldId="268"/>
      <ac:spMk id="2" creationId="{0A938245-A716-5DB2-1991-5FFE19C8E4F5}"/>
      <ac:txMk cp="8" len="5">
        <ac:context len="16" hash="224660953"/>
      </ac:txMk>
    </ac:txMkLst>
    <p188:pos x="3213463" y="706029"/>
    <p188:replyLst>
      <p188:reply id="{91644F89-B87F-42CF-A468-E59F5CE5FC9A}" authorId="{C2A1CBBE-0D89-328F-656F-18F57E00397F}" created="2026-06-03T15:21:14.474">
        <p188:txBody>
          <a:bodyPr/>
          <a:lstStyle/>
          <a:p>
            <a:r>
              <a:rPr lang="en-US"/>
              <a:t>Natural Sugars are good because not like added sugars but still need to brush teeth.</a:t>
            </a:r>
          </a:p>
        </p188:txBody>
      </p188:reply>
      <p188:reply id="{571AC5EC-3756-482D-BBFD-B2884264DDD8}" authorId="{E350F679-A942-BBF6-9F2B-6C18840992B0}" created="2026-06-08T15:40:13.226">
        <p188:txBody>
          <a:bodyPr/>
          <a:lstStyle/>
          <a:p>
            <a:r>
              <a:rPr lang="en-US"/>
              <a:t>Can you clarify where this change is supposed to be made?</a:t>
            </a:r>
          </a:p>
        </p188:txBody>
      </p188:reply>
      <p188:reply id="{9EEFA648-29C0-4304-A8AC-F4D73DFC1AFC}" authorId="{C2A1CBBE-0D89-328F-656F-18F57E00397F}" created="2026-06-08T17:51:13.728">
        <p188:txBody>
          <a:bodyPr/>
          <a:lstStyle/>
          <a:p>
            <a:r>
              <a:rPr lang="en-US"/>
              <a:t>Let’s add a bullet point under fiber that aligns with Benefits that states: 
Even with natural sugar, you still need to brush your teeth </a:t>
            </a:r>
          </a:p>
        </p188:txBody>
      </p188:reply>
    </p188:replyLst>
    <p188:txBody>
      <a:bodyPr/>
      <a:lstStyle/>
      <a:p>
        <a:r>
          <a:rPr lang="en-US"/>
          <a:t>Sugars</a:t>
        </a:r>
      </a:p>
    </p188:txBody>
  </p188:cm>
</p188:cmLst>
</file>

<file path=ppt/comments/modernComment_10D_201337C0.xml><?xml version="1.0" encoding="utf-8"?>
<p188:cmLst xmlns:a="http://schemas.openxmlformats.org/drawingml/2006/main" xmlns:r="http://schemas.openxmlformats.org/officeDocument/2006/relationships" xmlns:p188="http://schemas.microsoft.com/office/powerpoint/2018/8/main">
  <p188:cm id="{E91C9557-EF15-4528-B439-6FB6D3A365D9}" authorId="{27576000-FDDD-C738-BCC6-DDB9C4CF9B3D}" status="resolved" created="2026-06-03T14:29:17.917" complete="100000">
    <ac:txMkLst xmlns:ac="http://schemas.microsoft.com/office/drawing/2013/main/command">
      <pc:docMk xmlns:pc="http://schemas.microsoft.com/office/powerpoint/2013/main/command"/>
      <pc:sldMk xmlns:pc="http://schemas.microsoft.com/office/powerpoint/2013/main/command" cId="538130368" sldId="269"/>
      <ac:spMk id="3" creationId="{67DC70F5-FB92-85F5-A50C-1BB3FCF097A8}"/>
      <ac:txMk cp="0">
        <ac:context len="136" hash="4261050129"/>
      </ac:txMk>
    </ac:txMkLst>
    <p188:pos x="1933303" y="2432866"/>
    <p188:replyLst>
      <p188:reply id="{F5F59DC0-BCC7-428B-8577-2D1872A1220A}" authorId="{C2A1CBBE-0D89-328F-656F-18F57E00397F}" created="2026-06-03T15:22:13.724">
        <p188:txBody>
          <a:bodyPr/>
          <a:lstStyle/>
          <a:p>
            <a:r>
              <a:rPr lang="en-US"/>
              <a:t>Why is Added sugar bad.</a:t>
            </a:r>
          </a:p>
        </p188:txBody>
      </p188:reply>
    </p188:replyLst>
    <p188:txBody>
      <a:bodyPr/>
      <a:lstStyle/>
      <a:p>
        <a:r>
          <a:rPr lang="en-US"/>
          <a:t>Feed on bacteria and increase risk of cavities</a:t>
        </a:r>
      </a:p>
    </p188:txBody>
  </p188:cm>
</p188:cmLst>
</file>

<file path=ppt/comments/modernComment_10E_DF921C53.xml><?xml version="1.0" encoding="utf-8"?>
<p188:cmLst xmlns:a="http://schemas.openxmlformats.org/drawingml/2006/main" xmlns:r="http://schemas.openxmlformats.org/officeDocument/2006/relationships" xmlns:p188="http://schemas.microsoft.com/office/powerpoint/2018/8/main">
  <p188:cm id="{B0F26C8C-84E9-416C-87D0-8D0F8535001C}" authorId="{27576000-FDDD-C738-BCC6-DDB9C4CF9B3D}" status="resolved" created="2026-06-03T14:30:08.277" complete="100000">
    <ac:txMkLst xmlns:ac="http://schemas.microsoft.com/office/drawing/2013/main/command">
      <pc:docMk xmlns:pc="http://schemas.microsoft.com/office/powerpoint/2013/main/command"/>
      <pc:sldMk xmlns:pc="http://schemas.microsoft.com/office/powerpoint/2013/main/command" cId="3750894675" sldId="270"/>
      <ac:spMk id="3" creationId="{C6816834-80DC-677F-0140-A40900169901}"/>
      <ac:txMk cp="0">
        <ac:context len="88" hash="853470120"/>
      </ac:txMk>
    </ac:txMkLst>
    <p188:pos x="1201783" y="355872"/>
    <p188:replyLst>
      <p188:reply id="{4963AA1D-BA62-44EE-93A4-6CDFB3E6AB0B}" authorId="{C2A1CBBE-0D89-328F-656F-18F57E00397F}" created="2026-06-03T15:22:41.064">
        <p188:txBody>
          <a:bodyPr/>
          <a:lstStyle/>
          <a:p>
            <a:r>
              <a:rPr lang="en-US"/>
              <a:t>What do  we use in the curriculum? </a:t>
            </a:r>
          </a:p>
        </p188:txBody>
      </p188:reply>
      <p188:reply id="{2FEB19F5-ADA5-443E-AA4A-0AEB6471565C}" authorId="{E350F679-A942-BBF6-9F2B-6C18840992B0}" created="2026-06-03T17:18:57.529">
        <p188:txBody>
          <a:bodyPr/>
          <a:lstStyle/>
          <a:p>
            <a:r>
              <a:rPr lang="en-US"/>
              <a:t>Ultra-Processed Foods are not mentioned in the curriculum</a:t>
            </a:r>
          </a:p>
        </p188:txBody>
      </p188:reply>
    </p188:replyLst>
    <p188:txBody>
      <a:bodyPr/>
      <a:lstStyle/>
      <a:p>
        <a:r>
          <a:rPr lang="en-US"/>
          <a:t>rephrase</a:t>
        </a:r>
      </a:p>
    </p188:txBody>
  </p188:cm>
</p188:cmLst>
</file>

<file path=ppt/comments/modernComment_10F_EF218055.xml><?xml version="1.0" encoding="utf-8"?>
<p188:cmLst xmlns:a="http://schemas.openxmlformats.org/drawingml/2006/main" xmlns:r="http://schemas.openxmlformats.org/officeDocument/2006/relationships" xmlns:p188="http://schemas.microsoft.com/office/powerpoint/2018/8/main">
  <p188:cm id="{9A61642D-2214-403E-BA43-A2470600B331}" authorId="{C5F34829-D54B-B9C9-C14E-579BA4A676C4}" status="resolved" created="2026-05-11T21:56:57.634" complete="100000">
    <pc:sldMkLst xmlns:pc="http://schemas.microsoft.com/office/powerpoint/2013/main/command">
      <pc:docMk/>
      <pc:sldMk cId="4011950165" sldId="271"/>
    </pc:sldMkLst>
    <p188:txBody>
      <a:bodyPr/>
      <a:lstStyle/>
      <a:p>
        <a:r>
          <a:rPr lang="en-US"/>
          <a:t>Nelly may want an image here that shows fluorosis and what it looks like on teeth</a:t>
        </a:r>
      </a:p>
    </p188:txBody>
  </p188:cm>
  <p188:cm id="{00D5464D-F5A4-472A-BFD1-58D67998025E}" authorId="{27576000-FDDD-C738-BCC6-DDB9C4CF9B3D}" status="resolved" created="2026-06-03T14:32:59.051" complete="100000">
    <ac:txMkLst xmlns:ac="http://schemas.microsoft.com/office/drawing/2013/main/command">
      <pc:docMk xmlns:pc="http://schemas.microsoft.com/office/powerpoint/2013/main/command"/>
      <pc:sldMk xmlns:pc="http://schemas.microsoft.com/office/powerpoint/2013/main/command" cId="4011950165" sldId="271"/>
      <ac:spMk id="3" creationId="{D2475085-C2DE-F16A-41B8-976E0A609A9C}"/>
      <ac:txMk cp="0">
        <ac:context len="252" hash="587244141"/>
      </ac:txMk>
    </ac:txMkLst>
    <p188:pos x="1515292" y="2067106"/>
    <p188:replyLst>
      <p188:reply id="{49D202B3-8F81-4F06-9196-5470650E13B3}" authorId="{27576000-FDDD-C738-BCC6-DDB9C4CF9B3D}" created="2026-06-03T14:33:11.410">
        <p188:txBody>
          <a:bodyPr/>
          <a:lstStyle/>
          <a:p>
            <a:r>
              <a:rPr lang="en-US"/>
              <a:t>Some </a:t>
            </a:r>
          </a:p>
        </p188:txBody>
      </p188:reply>
      <p188:reply id="{4A6FD414-D20D-42A2-9B21-2C361FA5ED8F}" authorId="{C2A1CBBE-0D89-328F-656F-18F57E00397F}" created="2026-06-03T15:23:13.278">
        <p188:txBody>
          <a:bodyPr/>
          <a:lstStyle/>
          <a:p>
            <a:r>
              <a:rPr lang="en-US"/>
              <a:t>Some tap water </a:t>
            </a:r>
          </a:p>
        </p188:txBody>
      </p188:reply>
    </p188:replyLst>
    <p188:txBody>
      <a:bodyPr/>
      <a:lstStyle/>
      <a:p>
        <a:r>
          <a:rPr lang="en-US"/>
          <a:t>Tap</a:t>
        </a:r>
      </a:p>
    </p188:txBody>
  </p188:cm>
  <p188:cm id="{175A1F2F-E75E-4AB7-89F3-A338A7F16188}" authorId="{27576000-FDDD-C738-BCC6-DDB9C4CF9B3D}" status="resolved" created="2026-06-03T14:33:46.101" complete="100000">
    <ac:txMkLst xmlns:ac="http://schemas.microsoft.com/office/drawing/2013/main/command">
      <pc:docMk xmlns:pc="http://schemas.microsoft.com/office/powerpoint/2013/main/command"/>
      <pc:sldMk xmlns:pc="http://schemas.microsoft.com/office/powerpoint/2013/main/command" cId="4011950165" sldId="271"/>
      <ac:spMk id="3" creationId="{D2475085-C2DE-F16A-41B8-976E0A609A9C}"/>
      <ac:txMk cp="280">
        <ac:context len="282" hash="1027291196"/>
      </ac:txMk>
    </ac:txMkLst>
    <p188:pos x="5094515" y="2498181"/>
    <p188:txBody>
      <a:bodyPr/>
      <a:lstStyle/>
      <a:p>
        <a:r>
          <a:rPr lang="en-US"/>
          <a:t>white</a:t>
        </a:r>
      </a:p>
    </p188:txBody>
  </p188:cm>
  <p188:cm id="{93F507F0-9CB2-493A-9B27-FAA0AE9667FF}" authorId="{27576000-FDDD-C738-BCC6-DDB9C4CF9B3D}" status="resolved" created="2026-06-03T14:33:58.196" complete="100000">
    <ac:txMkLst xmlns:ac="http://schemas.microsoft.com/office/drawing/2013/main/command">
      <pc:docMk xmlns:pc="http://schemas.microsoft.com/office/powerpoint/2013/main/command"/>
      <pc:sldMk xmlns:pc="http://schemas.microsoft.com/office/powerpoint/2013/main/command" cId="4011950165" sldId="271"/>
      <ac:spMk id="3" creationId="{D2475085-C2DE-F16A-41B8-976E0A609A9C}"/>
      <ac:txMk cp="280">
        <ac:context len="282" hash="1027291196"/>
      </ac:txMk>
    </ac:txMkLst>
    <p188:pos x="6374675" y="2498181"/>
    <p188:txBody>
      <a:bodyPr/>
      <a:lstStyle/>
      <a:p>
        <a:r>
          <a:rPr lang="en-US"/>
          <a:t>Rough areas</a:t>
        </a:r>
      </a:p>
    </p188:txBody>
  </p188:cm>
  <p188:cm id="{A5C01301-E356-45AF-ABFB-3294FE8D0EFE}" authorId="{27576000-FDDD-C738-BCC6-DDB9C4CF9B3D}" status="resolved" created="2026-06-03T14:34:57.677" complete="100000">
    <ac:txMkLst xmlns:ac="http://schemas.microsoft.com/office/drawing/2013/main/command">
      <pc:docMk xmlns:pc="http://schemas.microsoft.com/office/powerpoint/2013/main/command"/>
      <pc:sldMk xmlns:pc="http://schemas.microsoft.com/office/powerpoint/2013/main/command" cId="4011950165" sldId="271"/>
      <ac:spMk id="3" creationId="{D2475085-C2DE-F16A-41B8-976E0A609A9C}"/>
      <ac:txMk cp="0">
        <ac:context len="252" hash="587244141"/>
      </ac:txMk>
    </ac:txMkLst>
    <p188:pos x="6374675" y="2498181"/>
    <p188:replyLst>
      <p188:reply id="{3E2F8776-527E-4288-B2BC-CD03B071FE68}" authorId="{C2A1CBBE-0D89-328F-656F-18F57E00397F}" created="2026-06-03T15:23:04.693">
        <p188:txBody>
          <a:bodyPr/>
          <a:lstStyle/>
          <a:p>
            <a:r>
              <a:rPr lang="en-US"/>
              <a:t>Match to handout and curriculum. </a:t>
            </a:r>
          </a:p>
        </p188:txBody>
      </p188:reply>
    </p188:replyLst>
    <p188:txBody>
      <a:bodyPr/>
      <a:lstStyle/>
      <a:p>
        <a:r>
          <a:rPr lang="en-US"/>
          <a:t>Rephrase</a:t>
        </a:r>
      </a:p>
    </p188:txBody>
  </p188:cm>
</p188:cmLst>
</file>

<file path=ppt/comments/modernComment_11A_C85045A3.xml><?xml version="1.0" encoding="utf-8"?>
<p188:cmLst xmlns:a="http://schemas.openxmlformats.org/drawingml/2006/main" xmlns:r="http://schemas.openxmlformats.org/officeDocument/2006/relationships" xmlns:p188="http://schemas.microsoft.com/office/powerpoint/2018/8/main">
  <p188:cm id="{88101761-7EA8-48EE-8C66-E3AFFA82D6B1}" authorId="{C2A1CBBE-0D89-328F-656F-18F57E00397F}" status="resolved" created="2026-05-20T13:21:23.635" complete="100000">
    <pc:sldMkLst xmlns:pc="http://schemas.microsoft.com/office/powerpoint/2013/main/command">
      <pc:docMk/>
      <pc:sldMk cId="3360703907" sldId="282"/>
    </pc:sldMkLst>
    <p188:txBody>
      <a:bodyPr/>
      <a:lstStyle/>
      <a:p>
        <a:r>
          <a:rPr lang="en-US"/>
          <a:t>Can he have a mouth guard? If he has the helmet on, Nelly will want to see the mouth guard. </a:t>
        </a:r>
      </a:p>
    </p188:txBody>
  </p188:cm>
</p188:cmLst>
</file>

<file path=ppt/comments/modernComment_11B_DDBECFB3.xml><?xml version="1.0" encoding="utf-8"?>
<p188:cmLst xmlns:a="http://schemas.openxmlformats.org/drawingml/2006/main" xmlns:r="http://schemas.openxmlformats.org/officeDocument/2006/relationships" xmlns:p188="http://schemas.microsoft.com/office/powerpoint/2018/8/main">
  <p188:cm id="{E1CC3ADC-692F-464C-AFCD-915F3D1E2AD0}" authorId="{C2A1CBBE-0D89-328F-656F-18F57E00397F}" status="resolved" created="2026-05-20T13:21:55.577" complete="100000">
    <pc:sldMkLst xmlns:pc="http://schemas.microsoft.com/office/powerpoint/2013/main/command">
      <pc:docMk/>
      <pc:sldMk cId="3720269747" sldId="283"/>
    </pc:sldMkLst>
    <p188:txBody>
      <a:bodyPr/>
      <a:lstStyle/>
      <a:p>
        <a:r>
          <a:rPr lang="en-US"/>
          <a:t>Can we swap this to show one of the risky behaviors? </a:t>
        </a:r>
      </a:p>
    </p188:txBody>
  </p188:cm>
</p188:cmLst>
</file>

<file path=ppt/comments/modernComment_11C_72C633C3.xml><?xml version="1.0" encoding="utf-8"?>
<p188:cmLst xmlns:a="http://schemas.openxmlformats.org/drawingml/2006/main" xmlns:r="http://schemas.openxmlformats.org/officeDocument/2006/relationships" xmlns:p188="http://schemas.microsoft.com/office/powerpoint/2018/8/main">
  <p188:cm id="{854A5EAC-E6AF-418D-9408-582A98069406}" authorId="{C2A1CBBE-0D89-328F-656F-18F57E00397F}" status="resolved" created="2026-05-20T13:27:31.565" complete="100000">
    <pc:sldMkLst xmlns:pc="http://schemas.microsoft.com/office/powerpoint/2013/main/command">
      <pc:docMk/>
      <pc:sldMk cId="1925592003" sldId="284"/>
    </pc:sldMkLst>
    <p188:txBody>
      <a:bodyPr/>
      <a:lstStyle/>
      <a:p>
        <a:r>
          <a:rPr lang="en-US"/>
          <a:t>Can we swap the watermelon for a food item we mention in the script in the comments? Dairy, leafy greens, strawberries, peppers, etc.? </a:t>
        </a:r>
      </a:p>
    </p188:txBody>
  </p188:cm>
</p188:cmLst>
</file>

<file path=ppt/comments/modernComment_11F_57F96684.xml><?xml version="1.0" encoding="utf-8"?>
<p188:cmLst xmlns:a="http://schemas.openxmlformats.org/drawingml/2006/main" xmlns:r="http://schemas.openxmlformats.org/officeDocument/2006/relationships" xmlns:p188="http://schemas.microsoft.com/office/powerpoint/2018/8/main">
  <p188:cm id="{EB34F0E8-D8E8-44C0-88AC-A0BD0F9B9260}" authorId="{C5F34829-D54B-B9C9-C14E-579BA4A676C4}" status="resolved" created="2026-05-11T22:12:28.803" complete="100000">
    <pc:sldMkLst xmlns:pc="http://schemas.microsoft.com/office/powerpoint/2013/main/command">
      <pc:docMk/>
      <pc:sldMk cId="1475962500" sldId="287"/>
    </pc:sldMkLst>
    <p188:txBody>
      <a:bodyPr/>
      <a:lstStyle/>
      <a:p>
        <a:r>
          <a:rPr lang="en-US"/>
          <a:t>Can you swap this image with one of the unhealthy habits?</a:t>
        </a:r>
      </a:p>
    </p188:txBody>
  </p188:cm>
  <p188:cm id="{794243A7-3D16-4EA3-89E6-6537BCAA06D3}" authorId="{C2A1CBBE-0D89-328F-656F-18F57E00397F}" status="resolved" created="2026-05-20T13:31:36.842" complete="100000">
    <pc:sldMkLst xmlns:pc="http://schemas.microsoft.com/office/powerpoint/2013/main/command">
      <pc:docMk/>
      <pc:sldMk cId="1475962500" sldId="287"/>
    </pc:sldMkLst>
    <p188:txBody>
      <a:bodyPr/>
      <a:lstStyle/>
      <a:p>
        <a:r>
          <a:rPr lang="en-US"/>
          <a:t>This child looks younger than 6th grade. </a:t>
        </a:r>
      </a:p>
    </p188:txBody>
  </p188:cm>
  <p188:cm id="{BEB2E6B3-388D-4ADE-9BF3-C7DB7B6ED8CE}" authorId="{27576000-FDDD-C738-BCC6-DDB9C4CF9B3D}" status="resolved" created="2026-06-03T14:48:41.572" complete="100000">
    <pc:sldMkLst xmlns:pc="http://schemas.microsoft.com/office/powerpoint/2013/main/command">
      <pc:docMk/>
      <pc:sldMk cId="1475962500" sldId="287"/>
    </pc:sldMkLst>
    <p188:replyLst>
      <p188:reply id="{26C067C1-68F5-4B75-AAEB-8EC3314DFCE3}" authorId="{C2A1CBBE-0D89-328F-656F-18F57E00397F}" created="2026-06-03T15:27:53.096">
        <p188:txBody>
          <a:bodyPr/>
          <a:lstStyle/>
          <a:p>
            <a:r>
              <a:rPr lang="en-US"/>
              <a:t>Let’s update to an unhealthy habit photo. </a:t>
            </a:r>
          </a:p>
        </p188:txBody>
      </p188:reply>
    </p188:replyLst>
    <p188:txBody>
      <a:bodyPr/>
      <a:lstStyle/>
      <a:p>
        <a:r>
          <a:rPr lang="en-US"/>
          <a:t>Pic?</a:t>
        </a:r>
      </a:p>
    </p188:txBody>
  </p188:cm>
  <p188:cm id="{3E96E633-8D88-4AC4-B3B7-979E8EFAC45D}" authorId="{27576000-FDDD-C738-BCC6-DDB9C4CF9B3D}" status="resolved" created="2026-06-03T14:49:10.859" complete="100000">
    <ac:txMkLst xmlns:ac="http://schemas.microsoft.com/office/drawing/2013/main/command">
      <pc:docMk xmlns:pc="http://schemas.microsoft.com/office/powerpoint/2013/main/command"/>
      <pc:sldMk xmlns:pc="http://schemas.microsoft.com/office/powerpoint/2013/main/command" cId="1475962500" sldId="287"/>
      <ac:spMk id="3" creationId="{A131B8DD-B74D-B016-C711-221DEF5CB911}"/>
      <ac:txMk cp="46" len="1">
        <ac:context len="159" hash="1184093309"/>
      </ac:txMk>
    </ac:txMkLst>
    <p188:pos x="2364377" y="1139644"/>
    <p188:replyLst>
      <p188:reply id="{DACCFBBE-B215-4560-AA96-C33DFEEDC110}" authorId="{C2A1CBBE-0D89-328F-656F-18F57E00397F}" created="2026-06-03T15:28:03.118">
        <p188:txBody>
          <a:bodyPr/>
          <a:lstStyle/>
          <a:p>
            <a:r>
              <a:rPr lang="en-US"/>
              <a:t>Wording update </a:t>
            </a:r>
          </a:p>
        </p188:txBody>
      </p188:reply>
    </p188:replyLst>
    <p188:txBody>
      <a:bodyPr/>
      <a:lstStyle/>
      <a:p>
        <a:r>
          <a:rPr lang="en-US"/>
          <a:t>Frequent intake of sugary drinks and snacks</a:t>
        </a:r>
      </a:p>
    </p188:txBody>
  </p188:cm>
</p188:cmLst>
</file>

<file path=ppt/comments/modernComment_12A_1F73723B.xml><?xml version="1.0" encoding="utf-8"?>
<p188:cmLst xmlns:a="http://schemas.openxmlformats.org/drawingml/2006/main" xmlns:r="http://schemas.openxmlformats.org/officeDocument/2006/relationships" xmlns:p188="http://schemas.microsoft.com/office/powerpoint/2018/8/main">
  <p188:cm id="{12F2B1F1-368E-49A0-A36F-33479395EAF2}" authorId="{EF16516F-6436-3405-4464-03398FDACB0D}" status="resolved" created="2025-10-15T19:28:03.549" complete="100000">
    <pc:sldMkLst xmlns:pc="http://schemas.microsoft.com/office/powerpoint/2013/main/command">
      <pc:docMk/>
      <pc:sldMk cId="527659579" sldId="298"/>
    </pc:sldMkLst>
    <p188:replyLst>
      <p188:reply id="{150BA06D-B541-4731-8BE4-A217ADA83913}" authorId="{C5F34829-D54B-B9C9-C14E-579BA4A676C4}" created="2026-05-11T22:16:05.893">
        <p188:txBody>
          <a:bodyPr/>
          <a:lstStyle/>
          <a:p>
            <a:r>
              <a:rPr lang="en-US"/>
              <a:t>Logan can you link the activity?</a:t>
            </a:r>
          </a:p>
        </p188:txBody>
      </p188:reply>
    </p188:replyLst>
    <p188:txBody>
      <a:bodyPr/>
      <a:lstStyle/>
      <a:p>
        <a:r>
          <a:rPr lang="en-US"/>
          <a:t>Design - please link the sugary activity video for BRUSH</a:t>
        </a:r>
      </a:p>
    </p188:txBody>
  </p188:cm>
  <p188:cm id="{C61DB124-8B43-4F37-8BE4-C806872C34AC}" authorId="{C5F34829-D54B-B9C9-C14E-579BA4A676C4}" status="resolved" created="2026-05-13T11:39:43.626" complete="100000">
    <pc:sldMkLst xmlns:pc="http://schemas.microsoft.com/office/powerpoint/2013/main/command">
      <pc:docMk/>
      <pc:sldMk cId="527659579" sldId="298"/>
    </pc:sldMkLst>
    <p188:txBody>
      <a:bodyPr/>
      <a:lstStyle/>
      <a:p>
        <a:r>
          <a:rPr lang="en-US"/>
          <a:t>Since we’ve shown this image at the top of the power point, can we show a different one here?</a:t>
        </a:r>
      </a:p>
    </p188:txBody>
  </p188:cm>
</p188:cmLst>
</file>

<file path=ppt/comments/modernComment_12D_2B2EFA15.xml><?xml version="1.0" encoding="utf-8"?>
<p188:cmLst xmlns:a="http://schemas.openxmlformats.org/drawingml/2006/main" xmlns:r="http://schemas.openxmlformats.org/officeDocument/2006/relationships" xmlns:p188="http://schemas.microsoft.com/office/powerpoint/2018/8/main">
  <p188:cm id="{60C91765-D778-41B3-8A20-5C4AB42673F2}" authorId="{C2A1CBBE-0D89-328F-656F-18F57E00397F}" status="resolved" created="2026-05-20T13:39:08.656" complete="100000">
    <pc:sldMkLst xmlns:pc="http://schemas.microsoft.com/office/powerpoint/2013/main/command">
      <pc:docMk/>
      <pc:sldMk cId="724498965" sldId="301"/>
    </pc:sldMkLst>
    <p188:txBody>
      <a:bodyPr/>
      <a:lstStyle/>
      <a:p>
        <a:r>
          <a:rPr lang="en-US"/>
          <a:t>This photo appears to show the toothbrush between the teeth vs. on them. Can we update this please</a:t>
        </a:r>
      </a:p>
    </p188:txBody>
  </p188:cm>
</p188:cmLst>
</file>

<file path=ppt/comments/modernComment_12E_F3A000AC.xml><?xml version="1.0" encoding="utf-8"?>
<p188:cmLst xmlns:a="http://schemas.openxmlformats.org/drawingml/2006/main" xmlns:r="http://schemas.openxmlformats.org/officeDocument/2006/relationships" xmlns:p188="http://schemas.microsoft.com/office/powerpoint/2018/8/main">
  <p188:cm id="{6D19550D-3359-422D-BF8A-7C50827075E7}" authorId="{C2A1CBBE-0D89-328F-656F-18F57E00397F}" status="resolved" created="2026-06-03T15:32:33.673" complete="100000">
    <pc:sldMkLst xmlns:pc="http://schemas.microsoft.com/office/powerpoint/2013/main/command">
      <pc:docMk/>
      <pc:sldMk cId="4087349420" sldId="302"/>
    </pc:sldMkLst>
    <p188:txBody>
      <a:bodyPr/>
      <a:lstStyle/>
      <a:p>
        <a:r>
          <a:rPr lang="en-US"/>
          <a:t>Change photo to something more impactful with the list. </a:t>
        </a:r>
      </a:p>
    </p188:txBody>
  </p188:cm>
</p188:cmLst>
</file>

<file path=ppt/comments/modernComment_100_EB69A2A2.xml><?xml version="1.0" encoding="utf-8"?>
<p188:cmLst xmlns:a="http://schemas.openxmlformats.org/drawingml/2006/main" xmlns:r="http://schemas.openxmlformats.org/officeDocument/2006/relationships" xmlns:p188="http://schemas.microsoft.com/office/powerpoint/2018/8/main">
  <p188:cm id="{9302C947-62E4-4D65-B57A-09AAFEA4CD91}" authorId="{EF16516F-6436-3405-4464-03398FDACB0D}" status="resolved" created="2025-10-15T13:00:27.671" complete="100000">
    <pc:sldMkLst xmlns:pc="http://schemas.microsoft.com/office/powerpoint/2013/main/command">
      <pc:docMk/>
      <pc:sldMk cId="3949568674" sldId="256"/>
    </pc:sldMkLst>
    <p188:txBody>
      <a:bodyPr/>
      <a:lstStyle/>
      <a:p>
        <a:r>
          <a:rPr lang="en-US"/>
          <a:t>Design - please add the IDOH 6-8 curriculum title </a:t>
        </a:r>
      </a:p>
    </p188:txBody>
  </p188:cm>
</p188:cmLst>
</file>

<file path=ppt/comments/modernComment_101_D4EDD1C9.xml><?xml version="1.0" encoding="utf-8"?>
<p188:cmLst xmlns:a="http://schemas.openxmlformats.org/drawingml/2006/main" xmlns:r="http://schemas.openxmlformats.org/officeDocument/2006/relationships" xmlns:p188="http://schemas.microsoft.com/office/powerpoint/2018/8/main">
  <p188:cm id="{59E84FCC-CC27-471D-8B3C-CB523147DC9C}" authorId="{EF16516F-6436-3405-4464-03398FDACB0D}" status="resolved" created="2025-10-15T13:01:27.645" complete="100000">
    <pc:sldMkLst xmlns:pc="http://schemas.microsoft.com/office/powerpoint/2013/main/command">
      <pc:docMk/>
      <pc:sldMk cId="3572355529" sldId="257"/>
    </pc:sldMkLst>
    <p188:txBody>
      <a:bodyPr/>
      <a:lstStyle/>
      <a:p>
        <a:r>
          <a:rPr lang="en-US"/>
          <a:t>Design - please add the funder logos </a:t>
        </a:r>
      </a:p>
    </p188:txBody>
  </p188:cm>
</p188:cmLst>
</file>

<file path=ppt/comments/modernComment_102_9C7A491D.xml><?xml version="1.0" encoding="utf-8"?>
<p188:cmLst xmlns:a="http://schemas.openxmlformats.org/drawingml/2006/main" xmlns:r="http://schemas.openxmlformats.org/officeDocument/2006/relationships" xmlns:p188="http://schemas.microsoft.com/office/powerpoint/2018/8/main">
  <p188:cm id="{79F4A4A1-7B95-4BE7-B212-773F659C0275}" authorId="{EF16516F-6436-3405-4464-03398FDACB0D}" status="resolved" created="2025-10-15T13:02:26.833" complete="100000">
    <pc:sldMkLst xmlns:pc="http://schemas.microsoft.com/office/powerpoint/2013/main/command">
      <pc:docMk/>
      <pc:sldMk cId="2625259805" sldId="258"/>
    </pc:sldMkLst>
    <p188:txBody>
      <a:bodyPr/>
      <a:lstStyle/>
      <a:p>
        <a:r>
          <a:rPr lang="en-US"/>
          <a:t>Design - please add the QR code for the 6-8 pre-test questions </a:t>
        </a:r>
      </a:p>
    </p188:txBody>
  </p188:cm>
</p188:cmLst>
</file>

<file path=ppt/comments/modernComment_103_ECBEEBDA.xml><?xml version="1.0" encoding="utf-8"?>
<p188:cmLst xmlns:a="http://schemas.openxmlformats.org/drawingml/2006/main" xmlns:r="http://schemas.openxmlformats.org/officeDocument/2006/relationships" xmlns:p188="http://schemas.microsoft.com/office/powerpoint/2018/8/main">
  <p188:cm id="{8D44FA3B-7BDC-4026-8347-1298D0E79B52}" authorId="{C5F34829-D54B-B9C9-C14E-579BA4A676C4}" status="resolved" created="2026-05-11T21:52:35.619" complete="100000">
    <ac:txMkLst xmlns:ac="http://schemas.microsoft.com/office/drawing/2013/main/command">
      <pc:docMk xmlns:pc="http://schemas.microsoft.com/office/powerpoint/2013/main/command"/>
      <pc:sldMk xmlns:pc="http://schemas.microsoft.com/office/powerpoint/2013/main/command" cId="3971935194" sldId="259"/>
      <ac:spMk id="3" creationId="{1A2B6AFE-BD41-A1A3-B247-1FDD4AB56002}"/>
      <ac:txMk cp="202" len="10">
        <ac:context len="241" hash="779982868"/>
      </ac:txMk>
    </ac:txMkLst>
    <p188:pos x="4337585" y="2683745"/>
    <p188:replyLst>
      <p188:reply id="{24B3C9A0-F270-4908-B2DE-E41AD0B9E48B}" authorId="{E350F679-A942-BBF6-9F2B-6C18840992B0}" created="2026-05-12T19:24:42.341">
        <p188:txBody>
          <a:bodyPr/>
          <a:lstStyle/>
          <a:p>
            <a:r>
              <a:rPr lang="en-US"/>
              <a:t>Taylor recommended ‘SuperSports’ since it appears that way in the logo</a:t>
            </a:r>
          </a:p>
        </p188:txBody>
      </p188:reply>
    </p188:replyLst>
    <p188:txBody>
      <a:bodyPr/>
      <a:lstStyle/>
      <a:p>
        <a:r>
          <a:rPr lang="en-US"/>
          <a:t>@Taylor Should this be SuperSports? Or do we need to add a space?</a:t>
        </a:r>
      </a:p>
    </p188:txBody>
  </p188:cm>
</p188:cmLst>
</file>

<file path=ppt/comments/modernComment_105_6D938706.xml><?xml version="1.0" encoding="utf-8"?>
<p188:cmLst xmlns:a="http://schemas.openxmlformats.org/drawingml/2006/main" xmlns:r="http://schemas.openxmlformats.org/officeDocument/2006/relationships" xmlns:p188="http://schemas.microsoft.com/office/powerpoint/2018/8/main">
  <p188:cm id="{9CCC3BD7-EDB6-4BD9-AF2E-3894B0123EAB}" authorId="{27576000-FDDD-C738-BCC6-DDB9C4CF9B3D}" status="resolved" created="2026-06-03T13:47:16.362" complete="100000">
    <ac:txMkLst xmlns:ac="http://schemas.microsoft.com/office/drawing/2013/main/command">
      <pc:docMk xmlns:pc="http://schemas.microsoft.com/office/powerpoint/2013/main/command"/>
      <pc:sldMk xmlns:pc="http://schemas.microsoft.com/office/powerpoint/2013/main/command" cId="1838384902" sldId="261"/>
      <ac:spMk id="3" creationId="{A20AF057-B452-53B4-2461-7B2595D41AE8}"/>
      <ac:txMk cp="19" len="1">
        <ac:context len="116" hash="1582018627"/>
      </ac:txMk>
    </ac:txMkLst>
    <p188:pos x="3984172" y="355872"/>
    <p188:txBody>
      <a:bodyPr/>
      <a:lstStyle/>
      <a:p>
        <a:r>
          <a:rPr lang="en-US"/>
          <a:t>canines</a:t>
        </a:r>
      </a:p>
    </p188:txBody>
  </p188:cm>
  <p188:cm id="{34ABC546-F714-429D-B6DB-0D2F5D8FAA40}" authorId="{27576000-FDDD-C738-BCC6-DDB9C4CF9B3D}" status="resolved" created="2026-06-03T13:49:47.386" complete="100000">
    <ac:txMkLst xmlns:ac="http://schemas.microsoft.com/office/drawing/2013/main/command">
      <pc:docMk xmlns:pc="http://schemas.microsoft.com/office/powerpoint/2013/main/command"/>
      <pc:sldMk xmlns:pc="http://schemas.microsoft.com/office/powerpoint/2013/main/command" cId="1838384902" sldId="261"/>
      <ac:spMk id="3" creationId="{A20AF057-B452-53B4-2461-7B2595D41AE8}"/>
      <ac:txMk cp="79">
        <ac:context len="116" hash="1582018627"/>
      </ac:txMk>
    </ac:txMkLst>
    <p188:pos x="2246812" y="1218021"/>
    <p188:replyLst>
      <p188:reply id="{3782B09C-9E8B-44D9-9335-3CF7AE312AF7}" authorId="{C2A1CBBE-0D89-328F-656F-18F57E00397F}" created="2026-06-03T15:14:47.776">
        <p188:txBody>
          <a:bodyPr/>
          <a:lstStyle/>
          <a:p>
            <a:r>
              <a:rPr lang="en-US"/>
              <a:t>Update script as well. </a:t>
            </a:r>
          </a:p>
        </p188:txBody>
      </p188:reply>
    </p188:replyLst>
    <p188:txBody>
      <a:bodyPr/>
      <a:lstStyle/>
      <a:p>
        <a:r>
          <a:rPr lang="en-US"/>
          <a:t>Permanent molars grow behind primary molars, rephrase to grow where primary molars used to be or replace primary molars</a:t>
        </a:r>
      </a:p>
    </p188:txBody>
  </p188:cm>
</p188:cmLst>
</file>

<file path=ppt/comments/modernComment_106_5D9CEC59.xml><?xml version="1.0" encoding="utf-8"?>
<p188:cmLst xmlns:a="http://schemas.openxmlformats.org/drawingml/2006/main" xmlns:r="http://schemas.openxmlformats.org/officeDocument/2006/relationships" xmlns:p188="http://schemas.microsoft.com/office/powerpoint/2018/8/main">
  <p188:cm id="{C9B3326B-431F-4118-AC0D-5347B11A6C1C}" authorId="{27576000-FDDD-C738-BCC6-DDB9C4CF9B3D}" status="resolved" created="2026-06-03T14:00:52.843" complete="100000">
    <ac:txMkLst xmlns:ac="http://schemas.microsoft.com/office/drawing/2013/main/command">
      <pc:docMk xmlns:pc="http://schemas.microsoft.com/office/powerpoint/2013/main/command"/>
      <pc:sldMk xmlns:pc="http://schemas.microsoft.com/office/powerpoint/2013/main/command" cId="1570565209" sldId="262"/>
      <ac:spMk id="3" creationId="{8D761521-CCE4-495F-109C-ACDF5FEA4534}"/>
      <ac:txMk cp="23" len="16">
        <ac:context len="165" hash="3335314452"/>
      </ac:txMk>
    </ac:txMkLst>
    <p188:pos x="5120640" y="355872"/>
    <p188:replyLst>
      <p188:reply id="{7A5D1948-E8F4-4D73-89F9-573211EE0590}" authorId="{C2A1CBBE-0D89-328F-656F-18F57E00397F}" created="2026-06-03T15:15:07.199">
        <p188:txBody>
          <a:bodyPr/>
          <a:lstStyle/>
          <a:p>
            <a:r>
              <a:rPr lang="en-US"/>
              <a:t>Rephrase this </a:t>
            </a:r>
          </a:p>
        </p188:txBody>
      </p188:reply>
    </p188:replyLst>
    <p188:txBody>
      <a:bodyPr/>
      <a:lstStyle/>
      <a:p>
        <a:r>
          <a:rPr lang="en-US"/>
          <a:t>Some are helpful and others harmful and cause cavities</a:t>
        </a:r>
      </a:p>
    </p188:txBody>
  </p188:cm>
</p188:cmLst>
</file>

<file path=ppt/comments/modernComment_107_A9991195.xml><?xml version="1.0" encoding="utf-8"?>
<p188:cmLst xmlns:a="http://schemas.openxmlformats.org/drawingml/2006/main" xmlns:r="http://schemas.openxmlformats.org/officeDocument/2006/relationships" xmlns:p188="http://schemas.microsoft.com/office/powerpoint/2018/8/main">
  <p188:cm id="{1206F7B3-047B-44B9-8089-EC2AD653F61E}" authorId="{27576000-FDDD-C738-BCC6-DDB9C4CF9B3D}" status="resolved" created="2026-06-03T14:02:33.900" complete="100000">
    <ac:txMkLst xmlns:ac="http://schemas.microsoft.com/office/drawing/2013/main/command">
      <pc:docMk xmlns:pc="http://schemas.microsoft.com/office/powerpoint/2013/main/command"/>
      <pc:sldMk xmlns:pc="http://schemas.microsoft.com/office/powerpoint/2013/main/command" cId="2845381013" sldId="263"/>
      <ac:spMk id="3" creationId="{A2462BC4-498F-93E6-570B-7BB8D9980855}"/>
      <ac:txMk cp="0">
        <ac:context len="164" hash="2681511004"/>
      </ac:txMk>
    </ac:txMkLst>
    <p188:pos x="5930537" y="355872"/>
    <p188:txBody>
      <a:bodyPr/>
      <a:lstStyle/>
      <a:p>
        <a:r>
          <a:rPr lang="en-US"/>
          <a:t>Rephrase like forms when plaque is not cleaned off</a:t>
        </a:r>
      </a:p>
    </p188:txBody>
  </p188:cm>
  <p188:cm id="{6BF1A134-1E46-4489-964B-B734DC1C7AF8}" authorId="{27576000-FDDD-C738-BCC6-DDB9C4CF9B3D}" status="resolved" created="2026-06-03T14:03:54.554" complete="100000">
    <ac:txMkLst xmlns:ac="http://schemas.microsoft.com/office/drawing/2013/main/command">
      <pc:docMk xmlns:pc="http://schemas.microsoft.com/office/powerpoint/2013/main/command"/>
      <pc:sldMk xmlns:pc="http://schemas.microsoft.com/office/powerpoint/2013/main/command" cId="2845381013" sldId="263"/>
      <ac:spMk id="3" creationId="{A2462BC4-498F-93E6-570B-7BB8D9980855}"/>
      <ac:txMk cp="0">
        <ac:context len="164" hash="2681511004"/>
      </ac:txMk>
    </ac:txMkLst>
    <p188:pos x="3762103" y="1218021"/>
    <p188:txBody>
      <a:bodyPr/>
      <a:lstStyle/>
      <a:p>
        <a:r>
          <a:rPr lang="en-US"/>
          <a:t>Dentist/dental hygienist</a:t>
        </a:r>
      </a:p>
    </p188:txBody>
  </p188:cm>
</p188:cmLst>
</file>

<file path=ppt/comments/modernComment_108_F91937B9.xml><?xml version="1.0" encoding="utf-8"?>
<p188:cmLst xmlns:a="http://schemas.openxmlformats.org/drawingml/2006/main" xmlns:r="http://schemas.openxmlformats.org/officeDocument/2006/relationships" xmlns:p188="http://schemas.microsoft.com/office/powerpoint/2018/8/main">
  <p188:cm id="{832626E8-DEF7-4CB6-BC77-430DE14B6191}" authorId="{27576000-FDDD-C738-BCC6-DDB9C4CF9B3D}" status="resolved" created="2026-06-03T14:04:54.599" complete="100000">
    <ac:txMkLst xmlns:ac="http://schemas.microsoft.com/office/drawing/2013/main/command">
      <pc:docMk xmlns:pc="http://schemas.microsoft.com/office/powerpoint/2013/main/command"/>
      <pc:sldMk xmlns:pc="http://schemas.microsoft.com/office/powerpoint/2013/main/command" cId="4179179449" sldId="264"/>
      <ac:spMk id="3" creationId="{838AB1EF-FA7F-6E84-6EC2-B4F6DE994673}"/>
      <ac:txMk cp="0">
        <ac:context len="169" hash="3813552358"/>
      </ac:txMk>
    </ac:txMkLst>
    <p188:pos x="1593669" y="355872"/>
    <p188:replyLst>
      <p188:reply id="{204BF7C7-818D-4CC7-89A7-77FE9858A906}" authorId="{C2A1CBBE-0D89-328F-656F-18F57E00397F}" created="2026-06-03T15:16:56.695">
        <p188:txBody>
          <a:bodyPr/>
          <a:lstStyle/>
          <a:p>
            <a:r>
              <a:rPr lang="en-US"/>
              <a:t>Infection of the gum caused by plaque and bacteria buildup</a:t>
            </a:r>
          </a:p>
        </p188:txBody>
      </p188:reply>
    </p188:replyLst>
    <p188:txBody>
      <a:bodyPr/>
      <a:lstStyle/>
      <a:p>
        <a:r>
          <a:rPr lang="en-US"/>
          <a:t>Infection of the gums caused by...</a:t>
        </a:r>
      </a:p>
    </p188:txBody>
  </p188:cm>
  <p188:cm id="{4B390DAA-93DD-4680-A0D5-50DC766705B2}" authorId="{27576000-FDDD-C738-BCC6-DDB9C4CF9B3D}" status="resolved" created="2026-06-03T14:06:56.219" complete="100000">
    <ac:txMkLst xmlns:ac="http://schemas.microsoft.com/office/drawing/2013/main/command">
      <pc:docMk xmlns:pc="http://schemas.microsoft.com/office/powerpoint/2013/main/command"/>
      <pc:sldMk xmlns:pc="http://schemas.microsoft.com/office/powerpoint/2013/main/command" cId="4179179449" sldId="264"/>
      <ac:spMk id="3" creationId="{838AB1EF-FA7F-6E84-6EC2-B4F6DE994673}"/>
      <ac:txMk cp="0">
        <ac:context len="169" hash="3813552358"/>
      </ac:txMk>
    </ac:txMkLst>
    <p188:pos x="1946366" y="721632"/>
    <p188:replyLst>
      <p188:reply id="{8D63A47A-5CD7-4921-96AD-C7D2A566779A}" authorId="{C2A1CBBE-0D89-328F-656F-18F57E00397F}" created="2026-06-03T15:16:01.276">
        <p188:txBody>
          <a:bodyPr/>
          <a:lstStyle/>
          <a:p>
            <a:r>
              <a:rPr lang="en-US"/>
              <a:t>(pt will come and tell-signs) </a:t>
            </a:r>
          </a:p>
        </p188:txBody>
      </p188:reply>
    </p188:replyLst>
    <p188:txBody>
      <a:bodyPr/>
      <a:lstStyle/>
      <a:p>
        <a:r>
          <a:rPr lang="en-US"/>
          <a:t>Signs</a:t>
        </a:r>
      </a:p>
    </p188:txBody>
  </p188:cm>
  <p188:cm id="{1B9DD325-3AC2-41E0-BA4C-935E67EE239E}" authorId="{27576000-FDDD-C738-BCC6-DDB9C4CF9B3D}" status="resolved" created="2026-06-03T14:08:18.985" complete="100000">
    <ac:txMkLst xmlns:ac="http://schemas.microsoft.com/office/drawing/2013/main/command">
      <pc:docMk xmlns:pc="http://schemas.microsoft.com/office/powerpoint/2013/main/command"/>
      <pc:sldMk xmlns:pc="http://schemas.microsoft.com/office/powerpoint/2013/main/command" cId="4179179449" sldId="264"/>
      <ac:spMk id="3" creationId="{838AB1EF-FA7F-6E84-6EC2-B4F6DE994673}"/>
      <ac:txMk cp="0">
        <ac:context len="169" hash="3813552358"/>
      </ac:txMk>
    </ac:txMkLst>
    <p188:pos x="6126480" y="1218021"/>
    <p188:replyLst>
      <p188:reply id="{BAC238F2-F1E8-48DF-9115-AA1E3E99E671}" authorId="{C2A1CBBE-0D89-328F-656F-18F57E00397F}" created="2026-06-03T15:17:19.283">
        <p188:txBody>
          <a:bodyPr/>
          <a:lstStyle/>
          <a:p>
            <a:r>
              <a:rPr lang="en-US"/>
              <a:t>Can lead to gingivitis or tooth loss </a:t>
            </a:r>
          </a:p>
        </p188:txBody>
      </p188:reply>
    </p188:replyLst>
    <p188:txBody>
      <a:bodyPr/>
      <a:lstStyle/>
      <a:p>
        <a:r>
          <a:rPr lang="en-US"/>
          <a:t>Can lead to tooth loss if untreated</a:t>
        </a:r>
      </a:p>
    </p188:txBody>
  </p188:cm>
</p188:cmLst>
</file>

<file path=ppt/comments/modernComment_109_9DF383B1.xml><?xml version="1.0" encoding="utf-8"?>
<p188:cmLst xmlns:a="http://schemas.openxmlformats.org/drawingml/2006/main" xmlns:r="http://schemas.openxmlformats.org/officeDocument/2006/relationships" xmlns:p188="http://schemas.microsoft.com/office/powerpoint/2018/8/main">
  <p188:cm id="{2E0F4F3B-C3DC-4547-BDCD-D2D856AAD2C6}" authorId="{C5F34829-D54B-B9C9-C14E-579BA4A676C4}" status="resolved" created="2026-05-11T21:55:03.735" complete="100000">
    <pc:sldMkLst xmlns:pc="http://schemas.microsoft.com/office/powerpoint/2013/main/command">
      <pc:docMk/>
      <pc:sldMk cId="2649981873" sldId="265"/>
    </pc:sldMkLst>
    <p188:txBody>
      <a:bodyPr/>
      <a:lstStyle/>
      <a:p>
        <a:r>
          <a:rPr lang="en-US"/>
          <a:t>Can we swap this image for one that shows gingivitis? I know that’s a hard image for us to find but Nelly has approved some before in the lessons/handouts. </a:t>
        </a:r>
      </a:p>
    </p188:txBody>
  </p188:cm>
  <p188:cm id="{094D508D-E088-4C3D-B3E7-40FFCC504879}" authorId="{27576000-FDDD-C738-BCC6-DDB9C4CF9B3D}" created="2026-06-03T14:10:28.053">
    <ac:txMkLst xmlns:ac="http://schemas.microsoft.com/office/drawing/2013/main/command">
      <pc:docMk xmlns:pc="http://schemas.microsoft.com/office/powerpoint/2013/main/command"/>
      <pc:sldMk xmlns:pc="http://schemas.microsoft.com/office/powerpoint/2013/main/command" cId="2649981873" sldId="265"/>
      <ac:spMk id="2" creationId="{069F1A2D-8645-055A-0A23-D9949AB725DD}"/>
      <ac:txMk cp="2" len="5">
        <ac:context len="12" hash="1087744010"/>
      </ac:txMk>
    </ac:txMkLst>
    <p188:pos x="1658983" y="706029"/>
    <p188:replyLst>
      <p188:reply id="{0C2B38E5-EB6D-40C7-8B4E-29F5E4F21BFB}" authorId="{C2A1CBBE-0D89-328F-656F-18F57E00397F}" created="2026-06-03T15:17:51.939">
        <p188:txBody>
          <a:bodyPr/>
          <a:lstStyle/>
          <a:p>
            <a:r>
              <a:rPr lang="en-US"/>
              <a:t>More inflamed gums in the photo </a:t>
            </a:r>
          </a:p>
        </p188:txBody>
      </p188:reply>
      <p188:reply id="{140EB009-191E-4164-B698-6AF3DA3C30E1}" authorId="{E350F679-A942-BBF6-9F2B-6C18840992B0}" created="2026-06-03T17:33:57.782">
        <p188:txBody>
          <a:bodyPr/>
          <a:lstStyle/>
          <a:p>
            <a:r>
              <a:rPr lang="en-US"/>
              <a:t>This photo has already been approved in Lesson 2 (Page 42) to represent gingivitis.</a:t>
            </a:r>
          </a:p>
        </p188:txBody>
      </p188:reply>
      <p188:reply id="{B239C4B6-8FE5-4655-8C32-6C86624D9C87}" authorId="{C2A1CBBE-0D89-328F-656F-18F57E00397F}" created="2026-06-08T17:47:20.166">
        <p188:txBody>
          <a:bodyPr/>
          <a:lstStyle/>
          <a:p>
            <a:r>
              <a:rPr lang="en-US"/>
              <a:t>Logan-she would like to use a different photo here so we will need to replace it. She would like to see more red and inflamed gums for this particular teaching moment within the training. </a:t>
            </a:r>
          </a:p>
        </p188:txBody>
      </p188:reply>
    </p188:replyLst>
    <p188:txBody>
      <a:bodyPr/>
      <a:lstStyle/>
      <a:p>
        <a:r>
          <a:rPr lang="en-US"/>
          <a:t>Agree with the picture showing gingivitis with inflammed gums</a:t>
        </a:r>
      </a:p>
    </p188:txBody>
  </p188:cm>
  <p188:cm id="{5151A66D-0AEA-4C77-9AE3-BB728FE8F2E6}" authorId="{27576000-FDDD-C738-BCC6-DDB9C4CF9B3D}" status="resolved" created="2026-06-03T14:11:10.234" complete="100000">
    <ac:txMkLst xmlns:ac="http://schemas.microsoft.com/office/drawing/2013/main/command">
      <pc:docMk xmlns:pc="http://schemas.microsoft.com/office/powerpoint/2013/main/command"/>
      <pc:sldMk xmlns:pc="http://schemas.microsoft.com/office/powerpoint/2013/main/command" cId="2649981873" sldId="265"/>
      <ac:spMk id="3" creationId="{20013C12-F48A-DDDB-5AE5-5EDDA0BF83E0}"/>
      <ac:txMk cp="28" len="2">
        <ac:context len="116" hash="1325084615"/>
      </ac:txMk>
    </ac:txMkLst>
    <p188:pos x="1894115" y="721632"/>
    <p188:txBody>
      <a:bodyPr/>
      <a:lstStyle/>
      <a:p>
        <a:r>
          <a:rPr lang="en-US"/>
          <a:t>signs</a:t>
        </a:r>
      </a:p>
    </p188:txBody>
  </p188:cm>
</p188:cmLst>
</file>

<file path=ppt/comments/modernComment_111_9840F836.xml><?xml version="1.0" encoding="utf-8"?>
<p188:cmLst xmlns:a="http://schemas.openxmlformats.org/drawingml/2006/main" xmlns:r="http://schemas.openxmlformats.org/officeDocument/2006/relationships" xmlns:p188="http://schemas.microsoft.com/office/powerpoint/2018/8/main">
  <p188:cm id="{DE09D035-C682-4393-95FA-B23E64C7CF06}" authorId="{C2A1CBBE-0D89-328F-656F-18F57E00397F}" status="resolved" created="2026-05-20T13:18:07.618" complete="100000">
    <pc:sldMkLst xmlns:pc="http://schemas.microsoft.com/office/powerpoint/2013/main/command">
      <pc:docMk/>
      <pc:sldMk cId="2554394678" sldId="273"/>
    </pc:sldMkLst>
    <p188:txBody>
      <a:bodyPr/>
      <a:lstStyle/>
      <a:p>
        <a:r>
          <a:rPr lang="en-US"/>
          <a:t>Let’s swap this photo. These children appear younger than 6-8 grade </a:t>
        </a:r>
      </a:p>
    </p188:txBody>
  </p188:cm>
</p188:cmLst>
</file>

<file path=ppt/comments/modernComment_112_6973842E.xml><?xml version="1.0" encoding="utf-8"?>
<p188:cmLst xmlns:a="http://schemas.openxmlformats.org/drawingml/2006/main" xmlns:r="http://schemas.openxmlformats.org/officeDocument/2006/relationships" xmlns:p188="http://schemas.microsoft.com/office/powerpoint/2018/8/main">
  <p188:cm id="{6F1210DF-06C6-4F11-93A4-54AD33FED242}" authorId="{C5F34829-D54B-B9C9-C14E-579BA4A676C4}" status="resolved" created="2026-05-11T22:06:43.330" complete="100000">
    <pc:sldMkLst xmlns:pc="http://schemas.microsoft.com/office/powerpoint/2013/main/command">
      <pc:docMk/>
      <pc:sldMk cId="1769178158" sldId="274"/>
    </pc:sldMkLst>
    <p188:txBody>
      <a:bodyPr/>
      <a:lstStyle/>
      <a:p>
        <a:r>
          <a:rPr lang="en-US"/>
          <a:t>I feel like Nelly is going to want an image that represents the content here. Can you find something else for imagery?</a:t>
        </a:r>
      </a:p>
    </p188:txBody>
  </p188:cm>
  <p188:cm id="{574BF158-D99B-4F3B-98FE-6A06804349EF}" authorId="{27576000-FDDD-C738-BCC6-DDB9C4CF9B3D}" created="2026-06-03T14:37:02.894">
    <pc:sldMkLst xmlns:pc="http://schemas.microsoft.com/office/powerpoint/2013/main/command">
      <pc:docMk/>
      <pc:sldMk cId="1769178158" sldId="274"/>
    </pc:sldMkLst>
    <p188:replyLst>
      <p188:reply id="{69D8848E-BA66-4869-8753-B68D398E89FF}" authorId="{C2A1CBBE-0D89-328F-656F-18F57E00397F}" created="2026-06-03T15:24:13.757">
        <p188:txBody>
          <a:bodyPr/>
          <a:lstStyle/>
          <a:p>
            <a:r>
              <a:rPr lang="en-US"/>
              <a:t>Show gum inflammation here</a:t>
            </a:r>
          </a:p>
        </p188:txBody>
      </p188:reply>
      <p188:reply id="{7479326C-CB66-4BB9-B0DA-5F7D44303DEA}" authorId="{C2A1CBBE-0D89-328F-656F-18F57E00397F}" created="2026-06-08T17:56:23.677">
        <p188:txBody>
          <a:bodyPr/>
          <a:lstStyle/>
          <a:p>
            <a:r>
              <a:rPr lang="en-US"/>
              <a:t>Can we find a photo that shows inflammation, redness and cavities? We need more redness/inflammation here. </a:t>
            </a:r>
          </a:p>
        </p188:txBody>
      </p188:reply>
    </p188:replyLst>
    <p188:txBody>
      <a:bodyPr/>
      <a:lstStyle/>
      <a:p>
        <a:r>
          <a:rPr lang="en-US"/>
          <a:t>Can we have an image showing all</a:t>
        </a:r>
      </a:p>
    </p188:txBody>
  </p188:cm>
  <p188:cm id="{565DA72D-B8BD-4793-93B0-A2C1D397736B}" authorId="{27576000-FDDD-C738-BCC6-DDB9C4CF9B3D}" status="resolved" created="2026-06-03T14:38:02.025" complete="100000">
    <ac:txMkLst xmlns:ac="http://schemas.microsoft.com/office/drawing/2013/main/command">
      <pc:docMk xmlns:pc="http://schemas.microsoft.com/office/powerpoint/2013/main/command"/>
      <pc:sldMk xmlns:pc="http://schemas.microsoft.com/office/powerpoint/2013/main/command" cId="1769178158" sldId="274"/>
      <ac:spMk id="3" creationId="{9CE74AB9-997B-E815-375E-1F39EA89A55C}"/>
      <ac:txMk cp="0">
        <ac:context len="142" hash="212488003"/>
      </ac:txMk>
    </ac:txMkLst>
    <p188:pos x="2978332" y="2694124"/>
    <p188:replyLst>
      <p188:reply id="{7DECDFB1-16A9-4CCE-9272-DD734815BC9B}" authorId="{C2A1CBBE-0D89-328F-656F-18F57E00397F}" created="2026-06-03T15:24:22.774">
        <p188:txBody>
          <a:bodyPr/>
          <a:lstStyle/>
          <a:p>
            <a:r>
              <a:rPr lang="en-US"/>
              <a:t>Add in frequent. </a:t>
            </a:r>
          </a:p>
        </p188:txBody>
      </p188:reply>
    </p188:replyLst>
    <p188:txBody>
      <a:bodyPr/>
      <a:lstStyle/>
      <a:p>
        <a:r>
          <a:rPr lang="en-US"/>
          <a:t>Frequent sugary drinks/snacks</a:t>
        </a:r>
      </a:p>
    </p188:txBody>
  </p188:cm>
  <p188:cm id="{7EC99E0E-8A1D-490A-AEBD-C4B48EBB410A}" authorId="{27576000-FDDD-C738-BCC6-DDB9C4CF9B3D}" status="resolved" created="2026-06-03T14:38:51.270" complete="100000">
    <ac:txMkLst xmlns:ac="http://schemas.microsoft.com/office/drawing/2013/main/command">
      <pc:docMk xmlns:pc="http://schemas.microsoft.com/office/powerpoint/2013/main/command"/>
      <pc:sldMk xmlns:pc="http://schemas.microsoft.com/office/powerpoint/2013/main/command" cId="1769178158" sldId="274"/>
      <ac:spMk id="3" creationId="{9CE74AB9-997B-E815-375E-1F39EA89A55C}"/>
      <ac:txMk cp="0">
        <ac:context len="142" hash="212488003"/>
      </ac:txMk>
    </ac:txMkLst>
    <p188:pos x="2272937" y="721632"/>
    <p188:replyLst>
      <p188:reply id="{59F5B9AC-FF0F-4AD4-95F4-D657207FA9A7}" authorId="{C2A1CBBE-0D89-328F-656F-18F57E00397F}" created="2026-06-03T15:24:51.289">
        <p188:txBody>
          <a:bodyPr/>
          <a:lstStyle/>
          <a:p>
            <a:r>
              <a:rPr lang="en-US"/>
              <a:t>Rephrase in script. -gum inflammation </a:t>
            </a:r>
          </a:p>
        </p188:txBody>
      </p188:reply>
      <p188:reply id="{40A5D46C-E17B-414D-B581-ED880A136C41}" authorId="{E350F679-A942-BBF6-9F2B-6C18840992B0}" created="2026-06-03T17:37:04.629">
        <p188:txBody>
          <a:bodyPr/>
          <a:lstStyle/>
          <a:p>
            <a:r>
              <a:rPr lang="en-US"/>
              <a:t>Note to self: Change in script too</a:t>
            </a:r>
          </a:p>
        </p188:txBody>
      </p188:reply>
    </p188:replyLst>
    <p188:txBody>
      <a:bodyPr/>
      <a:lstStyle/>
      <a:p>
        <a:r>
          <a:rPr lang="en-US"/>
          <a:t>Lets rephrase as gum disease is common in older </a:t>
        </a:r>
      </a:p>
    </p188:txBody>
  </p188:cm>
</p188:cmLst>
</file>

<file path=ppt/comments/modernComment_113_A2124622.xml><?xml version="1.0" encoding="utf-8"?>
<p188:cmLst xmlns:a="http://schemas.openxmlformats.org/drawingml/2006/main" xmlns:r="http://schemas.openxmlformats.org/officeDocument/2006/relationships" xmlns:p188="http://schemas.microsoft.com/office/powerpoint/2018/8/main">
  <p188:cm id="{B68EC8F2-4A9C-487B-A9F1-E9744A84BC40}" authorId="{C2A1CBBE-0D89-328F-656F-18F57E00397F}" status="resolved" created="2026-05-20T13:19:12.273" complete="100000">
    <pc:sldMkLst xmlns:pc="http://schemas.microsoft.com/office/powerpoint/2013/main/command">
      <pc:docMk/>
      <pc:sldMk cId="2719106594" sldId="275"/>
    </pc:sldMkLst>
    <p188:txBody>
      <a:bodyPr/>
      <a:lstStyle/>
      <a:p>
        <a:r>
          <a:rPr lang="en-US"/>
          <a:t>This looks like braces being adjusted/put on but the slide talks about cavities. Can we please update this photo. </a:t>
        </a:r>
      </a:p>
    </p188:txBody>
  </p188:cm>
</p188:cmLst>
</file>

<file path=ppt/comments/modernComment_115_EFA69B0E.xml><?xml version="1.0" encoding="utf-8"?>
<p188:cmLst xmlns:a="http://schemas.openxmlformats.org/drawingml/2006/main" xmlns:r="http://schemas.openxmlformats.org/officeDocument/2006/relationships" xmlns:p188="http://schemas.microsoft.com/office/powerpoint/2018/8/main">
  <p188:cm id="{24409F2E-D126-441A-B97B-E33B57444FEA}" authorId="{27576000-FDDD-C738-BCC6-DDB9C4CF9B3D}" status="resolved" created="2026-06-03T14:42:49.665" complete="100000">
    <ac:txMkLst xmlns:ac="http://schemas.microsoft.com/office/drawing/2013/main/command">
      <pc:docMk xmlns:pc="http://schemas.microsoft.com/office/powerpoint/2013/main/command"/>
      <pc:sldMk xmlns:pc="http://schemas.microsoft.com/office/powerpoint/2013/main/command" cId="4020673294" sldId="277"/>
      <ac:spMk id="3" creationId="{AE20DFB7-D221-F5B7-4949-EBBC56356DD2}"/>
      <ac:txMk cp="0">
        <ac:context len="164" hash="3148592172"/>
      </ac:txMk>
    </ac:txMkLst>
    <p188:pos x="2926080" y="355872"/>
    <p188:replyLst>
      <p188:reply id="{233289BD-9696-4C63-B8D6-81AB26D31605}" authorId="{C2A1CBBE-0D89-328F-656F-18F57E00397F}" created="2026-06-03T15:25:41.614">
        <p188:txBody>
          <a:bodyPr/>
          <a:lstStyle/>
          <a:p>
            <a:r>
              <a:rPr lang="en-US"/>
              <a:t>@tyler can you provide the source for this. </a:t>
            </a:r>
          </a:p>
        </p188:txBody>
      </p188:reply>
    </p188:replyLst>
    <p188:txBody>
      <a:bodyPr/>
      <a:lstStyle/>
      <a:p>
        <a:r>
          <a:rPr lang="en-US"/>
          <a:t>Source?</a:t>
        </a:r>
      </a:p>
    </p188:txBody>
  </p188:cm>
</p188:cmLst>
</file>

<file path=ppt/comments/modernComment_116_44DE5258.xml><?xml version="1.0" encoding="utf-8"?>
<p188:cmLst xmlns:a="http://schemas.openxmlformats.org/drawingml/2006/main" xmlns:r="http://schemas.openxmlformats.org/officeDocument/2006/relationships" xmlns:p188="http://schemas.microsoft.com/office/powerpoint/2018/8/main">
  <p188:cm id="{5B8F976E-7BF8-4253-AD26-577DD9A6B9AE}" authorId="{C5F34829-D54B-B9C9-C14E-579BA4A676C4}" status="resolved" created="2026-05-11T22:08:29.235" complete="100000">
    <pc:sldMkLst xmlns:pc="http://schemas.microsoft.com/office/powerpoint/2013/main/command">
      <pc:docMk/>
      <pc:sldMk cId="1155420760" sldId="278"/>
    </pc:sldMkLst>
    <p188:txBody>
      <a:bodyPr/>
      <a:lstStyle/>
      <a:p>
        <a:r>
          <a:rPr lang="en-US"/>
          <a:t>Can you swap this image for to show gum disease?</a:t>
        </a:r>
      </a:p>
    </p188:txBody>
  </p188:cm>
  <p188:cm id="{09B95DFF-B2AD-4FD2-BEF6-F0FADFF2E761}" authorId="{27576000-FDDD-C738-BCC6-DDB9C4CF9B3D}" created="2026-06-03T14:44:08.502">
    <pc:sldMkLst xmlns:pc="http://schemas.microsoft.com/office/powerpoint/2013/main/command">
      <pc:docMk/>
      <pc:sldMk cId="1155420760" sldId="278"/>
    </pc:sldMkLst>
    <p188:replyLst>
      <p188:reply id="{5C56107F-D68C-478F-9F0D-A39A1BE7FE46}" authorId="{C2A1CBBE-0D89-328F-656F-18F57E00397F}" created="2026-06-03T15:25:58.133">
        <p188:txBody>
          <a:bodyPr/>
          <a:lstStyle/>
          <a:p>
            <a:r>
              <a:rPr lang="en-US"/>
              <a:t>Update the photo. </a:t>
            </a:r>
          </a:p>
        </p188:txBody>
      </p188:reply>
      <p188:reply id="{3DBAA182-9CEE-4AB2-847B-ABF6DB096AFB}" authorId="{C2A1CBBE-0D89-328F-656F-18F57E00397F}" created="2026-06-08T17:59:12.446">
        <p188:txBody>
          <a:bodyPr/>
          <a:lstStyle/>
          <a:p>
            <a:r>
              <a:rPr lang="en-US"/>
              <a:t>Can we show something without blood? The gums do not look very swollen or inflamed. </a:t>
            </a:r>
          </a:p>
        </p188:txBody>
      </p188:reply>
    </p188:replyLst>
    <p188:txBody>
      <a:bodyPr/>
      <a:lstStyle/>
      <a:p>
        <a:r>
          <a:rPr lang="en-US"/>
          <a:t>Both swollen and inflammed gums</a:t>
        </a:r>
      </a:p>
    </p188:txBody>
  </p188:cm>
</p188:cmLst>
</file>

<file path=ppt/comments/modernComment_117_F789B795.xml><?xml version="1.0" encoding="utf-8"?>
<p188:cmLst xmlns:a="http://schemas.openxmlformats.org/drawingml/2006/main" xmlns:r="http://schemas.openxmlformats.org/officeDocument/2006/relationships" xmlns:p188="http://schemas.microsoft.com/office/powerpoint/2018/8/main">
  <p188:cm id="{E115A074-CADC-48AE-ADF8-72ACBFDEC59C}" authorId="{C5F34829-D54B-B9C9-C14E-579BA4A676C4}" status="resolved" created="2026-05-11T22:09:41.374" complete="100000">
    <pc:sldMkLst xmlns:pc="http://schemas.microsoft.com/office/powerpoint/2013/main/command">
      <pc:docMk/>
      <pc:sldMk cId="4152997781" sldId="279"/>
    </pc:sldMkLst>
    <p188:txBody>
      <a:bodyPr/>
      <a:lstStyle/>
      <a:p>
        <a:r>
          <a:rPr lang="en-US"/>
          <a:t>Can you swap this image to show someone with braces?</a:t>
        </a:r>
      </a:p>
    </p188:txBody>
  </p188:cm>
  <p188:cm id="{E90B63F2-6116-494A-9CA4-380B2594BF80}" authorId="{27576000-FDDD-C738-BCC6-DDB9C4CF9B3D}" status="resolved" created="2026-06-03T14:45:30.888" complete="100000">
    <ac:txMkLst xmlns:ac="http://schemas.microsoft.com/office/drawing/2013/main/command">
      <pc:docMk xmlns:pc="http://schemas.microsoft.com/office/powerpoint/2013/main/command"/>
      <pc:sldMk xmlns:pc="http://schemas.microsoft.com/office/powerpoint/2013/main/command" cId="4152997781" sldId="279"/>
      <ac:spMk id="2" creationId="{804C60FC-92C9-DBC6-F00F-DB6578E5EFC1}"/>
      <ac:txMk cp="0" len="22">
        <ac:context len="23" hash="667702702"/>
      </ac:txMk>
    </ac:txMkLst>
    <p188:pos x="5446890" y="706029"/>
    <p188:replyLst>
      <p188:reply id="{D2241316-448E-40BB-9C44-DFA78A549AAB}" authorId="{C2A1CBBE-0D89-328F-656F-18F57E00397F}" created="2026-06-03T15:27:13.123">
        <p188:txBody>
          <a:bodyPr/>
          <a:lstStyle/>
          <a:p>
            <a:r>
              <a:rPr lang="en-US"/>
              <a:t>Stops jaw pain - rephrase to include casued by misaligned teeth</a:t>
            </a:r>
          </a:p>
        </p188:txBody>
      </p188:reply>
    </p188:replyLst>
    <p188:txBody>
      <a:bodyPr/>
      <a:lstStyle/>
      <a:p>
        <a:r>
          <a:rPr lang="en-US"/>
          <a:t>Rephrase the slide wordings</a:t>
        </a:r>
      </a:p>
    </p188:txBody>
  </p188:cm>
</p188:cmLst>
</file>

<file path=ppt/comments/modernComment_118_B2ED8D0C.xml><?xml version="1.0" encoding="utf-8"?>
<p188:cmLst xmlns:a="http://schemas.openxmlformats.org/drawingml/2006/main" xmlns:r="http://schemas.openxmlformats.org/officeDocument/2006/relationships" xmlns:p188="http://schemas.microsoft.com/office/powerpoint/2018/8/main">
  <p188:cm id="{4B5D513C-2413-43BF-933F-50820DE37FEA}" authorId="{C5F34829-D54B-B9C9-C14E-579BA4A676C4}" status="resolved" created="2026-05-11T22:10:58.703" complete="100000">
    <pc:sldMkLst xmlns:pc="http://schemas.microsoft.com/office/powerpoint/2013/main/command">
      <pc:docMk/>
      <pc:sldMk cId="3001912588" sldId="280"/>
    </pc:sldMkLst>
    <p188:txBody>
      <a:bodyPr/>
      <a:lstStyle/>
      <a:p>
        <a:r>
          <a:rPr lang="en-US"/>
          <a:t>Can you show any of the things listed?</a:t>
        </a:r>
      </a:p>
    </p188:txBody>
  </p188:cm>
  <p188:cm id="{FADDB6EA-F515-4D42-ADF8-1B27B9DB2CAB}" authorId="{C2A1CBBE-0D89-328F-656F-18F57E00397F}" status="resolved" created="2026-05-20T13:20:32.807" complete="100000">
    <pc:sldMkLst xmlns:pc="http://schemas.microsoft.com/office/powerpoint/2013/main/command">
      <pc:docMk/>
      <pc:sldMk cId="3001912588" sldId="280"/>
    </pc:sldMkLst>
    <p188:txBody>
      <a:bodyPr/>
      <a:lstStyle/>
      <a:p>
        <a:r>
          <a:rPr lang="en-US"/>
          <a:t>Can we get a more “drastic” photo here? I see the gap but it’s far away...maybe even zooming in would help. </a:t>
        </a:r>
      </a:p>
    </p188:txBody>
  </p188:cm>
  <p188:cm id="{E3A8D412-A542-444E-A34E-9516FC7A2574}" authorId="{27576000-FDDD-C738-BCC6-DDB9C4CF9B3D}" status="resolved" created="2026-06-03T14:46:36.114" complete="100000">
    <pc:sldMkLst xmlns:pc="http://schemas.microsoft.com/office/powerpoint/2013/main/command">
      <pc:docMk/>
      <pc:sldMk cId="3001912588" sldId="280"/>
    </pc:sldMkLst>
    <p188:replyLst>
      <p188:reply id="{4BBD4702-35B2-4ECD-95FA-DACC885D1484}" authorId="{C2A1CBBE-0D89-328F-656F-18F57E00397F}" created="2026-06-03T15:27:32.731">
        <p188:txBody>
          <a:bodyPr/>
          <a:lstStyle/>
          <a:p>
            <a:r>
              <a:rPr lang="en-US"/>
              <a:t>Photo of crowded teeth</a:t>
            </a:r>
          </a:p>
        </p188:txBody>
      </p188:reply>
    </p188:replyLst>
    <p188:txBody>
      <a:bodyPr/>
      <a:lstStyle/>
      <a:p>
        <a:r>
          <a:rPr lang="en-US"/>
          <a:t>Lets do crowded teeth</a:t>
        </a:r>
      </a:p>
    </p188:txBody>
  </p188:cm>
</p188:cmLst>
</file>

<file path=ppt/comments/modernComment_120_9BD5A4E.xml><?xml version="1.0" encoding="utf-8"?>
<p188:cmLst xmlns:a="http://schemas.openxmlformats.org/drawingml/2006/main" xmlns:r="http://schemas.openxmlformats.org/officeDocument/2006/relationships" xmlns:p188="http://schemas.microsoft.com/office/powerpoint/2018/8/main">
  <p188:cm id="{B1FEEA2F-E9A3-402F-A359-8341981B9197}" authorId="{C5F34829-D54B-B9C9-C14E-579BA4A676C4}" status="resolved" created="2026-05-11T22:13:06.478" complete="100000">
    <pc:sldMkLst xmlns:pc="http://schemas.microsoft.com/office/powerpoint/2013/main/command">
      <pc:docMk/>
      <pc:sldMk cId="163404366" sldId="288"/>
    </pc:sldMkLst>
    <p188:txBody>
      <a:bodyPr/>
      <a:lstStyle/>
      <a:p>
        <a:r>
          <a:rPr lang="en-US"/>
          <a:t>Should this image be swapped with a middle school aged kid?</a:t>
        </a:r>
      </a:p>
    </p188:txBody>
  </p188:cm>
</p188:cmLst>
</file>

<file path=ppt/comments/modernComment_122_B57FA33C.xml><?xml version="1.0" encoding="utf-8"?>
<p188:cmLst xmlns:a="http://schemas.openxmlformats.org/drawingml/2006/main" xmlns:r="http://schemas.openxmlformats.org/officeDocument/2006/relationships" xmlns:p188="http://schemas.microsoft.com/office/powerpoint/2018/8/main">
  <p188:cm id="{8822FB9D-D4F2-4D06-80A6-BD7CF443AB18}" authorId="{C5F34829-D54B-B9C9-C14E-579BA4A676C4}" status="resolved" created="2026-05-11T22:13:38.708" complete="100000">
    <pc:sldMkLst xmlns:pc="http://schemas.microsoft.com/office/powerpoint/2013/main/command">
      <pc:docMk/>
      <pc:sldMk cId="3045040956" sldId="290"/>
    </pc:sldMkLst>
    <p188:replyLst>
      <p188:reply id="{322D2785-4B42-4079-A140-9C42AC91E66D}" authorId="{E350F679-A942-BBF6-9F2B-6C18840992B0}" created="2026-05-12T20:24:20.231">
        <p188:txBody>
          <a:bodyPr/>
          <a:lstStyle/>
          <a:p>
            <a:r>
              <a:rPr lang="en-US"/>
              <a:t>If you would still like an image with a cavity, I will find one. But this image feels like it belongs just as much since the topic of the slide is sugar consumption.</a:t>
            </a:r>
          </a:p>
        </p188:txBody>
        <p188:extLst>
          <p:ext xmlns:p="http://schemas.openxmlformats.org/presentationml/2006/main" uri="{57CB4572-C831-44C2-8A1C-0ADB6CCDFE69}">
            <p223:reactions xmlns:p223="http://schemas.microsoft.com/office/powerpoint/2022/03/main">
              <p223:rxn type="👍">
                <p223:instance time="2026-05-13T11:38:23.766" authorId="{C5F34829-D54B-B9C9-C14E-579BA4A676C4}"/>
              </p223:rxn>
            </p223:reactions>
          </p:ext>
        </p188:extLst>
      </p188:reply>
      <p188:reply id="{C69964D2-912E-420C-A8DD-AFBEAAF44D5C}" authorId="{C2A1CBBE-0D89-328F-656F-18F57E00397F}" created="2026-05-20T13:33:36.352">
        <p188:txBody>
          <a:bodyPr/>
          <a:lstStyle/>
          <a:p>
            <a:r>
              <a:rPr lang="en-US"/>
              <a:t>Let’s swab one of the photos of the sugary items for a cavity photo either the one of gummy bears/worms or this one. </a:t>
            </a:r>
          </a:p>
        </p188:txBody>
      </p188:reply>
    </p188:replyLst>
    <p188:txBody>
      <a:bodyPr/>
      <a:lstStyle/>
      <a:p>
        <a:r>
          <a:rPr lang="en-US"/>
          <a:t>Can you show an image with a cavity here?</a:t>
        </a:r>
      </a:p>
    </p188:txBody>
  </p188:cm>
  <p188:cm id="{80FC4654-1EBF-4F61-BC1A-64B540062CCD}" authorId="{27576000-FDDD-C738-BCC6-DDB9C4CF9B3D}" status="resolved" created="2026-06-03T14:51:03.986" complete="100000">
    <ac:txMkLst xmlns:ac="http://schemas.microsoft.com/office/drawing/2013/main/command">
      <pc:docMk xmlns:pc="http://schemas.microsoft.com/office/powerpoint/2013/main/command"/>
      <pc:sldMk xmlns:pc="http://schemas.microsoft.com/office/powerpoint/2013/main/command" cId="3045040956" sldId="290"/>
      <ac:spMk id="3" creationId="{4FF32A92-0382-44E5-86AD-BD14AFF16FDA}"/>
      <ac:txMk cp="76">
        <ac:context len="77" hash="2495256044"/>
      </ac:txMk>
    </ac:txMkLst>
    <p188:pos x="2272937" y="3190512"/>
    <p188:replyLst>
      <p188:reply id="{C050FFD3-0B59-4884-8B82-18ED6E54C928}" authorId="{C2A1CBBE-0D89-328F-656F-18F57E00397F}" created="2026-06-03T15:28:20.195">
        <p188:txBody>
          <a:bodyPr/>
          <a:lstStyle/>
          <a:p>
            <a:r>
              <a:rPr lang="en-US"/>
              <a:t>Take out mouth sores </a:t>
            </a:r>
          </a:p>
        </p188:txBody>
      </p188:reply>
    </p188:replyLst>
    <p188:txBody>
      <a:bodyPr/>
      <a:lstStyle/>
      <a:p>
        <a:r>
          <a:rPr lang="en-US"/>
          <a:t>Remove, not direct effect</a:t>
        </a:r>
      </a:p>
    </p188:txBody>
  </p188:cm>
</p188:cmLst>
</file>

<file path=ppt/comments/modernComment_123_B0777B2.xml><?xml version="1.0" encoding="utf-8"?>
<p188:cmLst xmlns:a="http://schemas.openxmlformats.org/drawingml/2006/main" xmlns:r="http://schemas.openxmlformats.org/officeDocument/2006/relationships" xmlns:p188="http://schemas.microsoft.com/office/powerpoint/2018/8/main">
  <p188:cm id="{1BCC369A-3472-47A8-81F3-CD7904D46236}" authorId="{C5F34829-D54B-B9C9-C14E-579BA4A676C4}" status="resolved" created="2026-05-11T22:14:20.373" complete="100000">
    <pc:sldMkLst xmlns:pc="http://schemas.microsoft.com/office/powerpoint/2013/main/command">
      <pc:docMk/>
      <pc:sldMk cId="185038770" sldId="291"/>
    </pc:sldMkLst>
    <p188:txBody>
      <a:bodyPr/>
      <a:lstStyle/>
      <a:p>
        <a:r>
          <a:rPr lang="en-US"/>
          <a:t>Is there an image we can find of someone chewing on a pen or anything?</a:t>
        </a:r>
      </a:p>
    </p188:txBody>
  </p188:cm>
  <p188:cm id="{3B7AFCA2-A7DD-4725-A287-0E9C42CB9968}" authorId="{C2A1CBBE-0D89-328F-656F-18F57E00397F}" status="resolved" created="2026-05-20T13:33:56.362" complete="100000">
    <pc:sldMkLst xmlns:pc="http://schemas.microsoft.com/office/powerpoint/2013/main/command">
      <pc:docMk/>
      <pc:sldMk cId="185038770" sldId="291"/>
    </pc:sldMkLst>
    <p188:txBody>
      <a:bodyPr/>
      <a:lstStyle/>
      <a:p>
        <a:r>
          <a:rPr lang="en-US"/>
          <a:t>This image needs to be of an older child</a:t>
        </a:r>
      </a:p>
    </p188:txBody>
  </p188:cm>
</p188:cmLst>
</file>

<file path=ppt/comments/modernComment_125_24FC977.xml><?xml version="1.0" encoding="utf-8"?>
<p188:cmLst xmlns:a="http://schemas.openxmlformats.org/drawingml/2006/main" xmlns:r="http://schemas.openxmlformats.org/officeDocument/2006/relationships" xmlns:p188="http://schemas.microsoft.com/office/powerpoint/2018/8/main">
  <p188:cm id="{B476044E-8C62-470C-AB78-5832CD7E3DF1}" authorId="{C2A1CBBE-0D89-328F-656F-18F57E00397F}" status="resolved" created="2026-05-20T13:36:12.505" complete="100000">
    <pc:sldMkLst xmlns:pc="http://schemas.microsoft.com/office/powerpoint/2013/main/command">
      <pc:docMk/>
      <pc:sldMk cId="38783351" sldId="293"/>
    </pc:sldMkLst>
    <p188:txBody>
      <a:bodyPr/>
      <a:lstStyle/>
      <a:p>
        <a:r>
          <a:rPr lang="en-US"/>
          <a:t>Can we show a vape or pouch here vs. the smoke? </a:t>
        </a:r>
      </a:p>
    </p188:txBody>
  </p188:cm>
</p188:cmLst>
</file>

<file path=ppt/comments/modernComment_129_C0B4560C.xml><?xml version="1.0" encoding="utf-8"?>
<p188:cmLst xmlns:a="http://schemas.openxmlformats.org/drawingml/2006/main" xmlns:r="http://schemas.openxmlformats.org/officeDocument/2006/relationships" xmlns:p188="http://schemas.microsoft.com/office/powerpoint/2018/8/main">
  <p188:cm id="{1AA79AA2-3C9B-4A3A-8CA8-9DC7642877F2}" authorId="{C2A1CBBE-0D89-328F-656F-18F57E00397F}" status="resolved" created="2026-05-20T13:37:19.292" complete="100000">
    <pc:sldMkLst xmlns:pc="http://schemas.microsoft.com/office/powerpoint/2013/main/command">
      <pc:docMk/>
      <pc:sldMk cId="3233043980" sldId="297"/>
    </pc:sldMkLst>
    <p188:replyLst>
      <p188:reply id="{8AC25E2C-4391-4299-AA2E-EF6A72CF050D}" authorId="{E350F679-A942-BBF6-9F2B-6C18840992B0}" created="2026-05-26T19:29:23.010">
        <p188:txBody>
          <a:bodyPr/>
          <a:lstStyle/>
          <a:p>
            <a:r>
              <a:rPr lang="en-US"/>
              <a:t>Changed earlier image so it is no longer a repeat</a:t>
            </a:r>
          </a:p>
        </p188:txBody>
      </p188:reply>
    </p188:replyLst>
    <p188:txBody>
      <a:bodyPr/>
      <a:lstStyle/>
      <a:p>
        <a:r>
          <a:rPr lang="en-US"/>
          <a:t>We use this same photo on slide 14. it will need to be changed. </a:t>
        </a:r>
      </a:p>
    </p188:txBody>
  </p188:cm>
  <p188:cm id="{EF7D40F5-BF01-4DCE-B215-88B487725397}" authorId="{C2A1CBBE-0D89-328F-656F-18F57E00397F}" status="resolved" created="2026-06-03T15:31:13.686" complete="100000">
    <pc:sldMkLst xmlns:pc="http://schemas.microsoft.com/office/powerpoint/2013/main/command">
      <pc:docMk/>
      <pc:sldMk cId="3233043980" sldId="297"/>
    </pc:sldMkLst>
    <p188:txBody>
      <a:bodyPr/>
      <a:lstStyle/>
      <a:p>
        <a:r>
          <a:rPr lang="en-US"/>
          <a:t>Reinforce through script-
Brush/rinse mouth after sugars to prevent cavities </a:t>
        </a:r>
      </a:p>
    </p188:txBody>
  </p188:cm>
</p188:cmLst>
</file>

<file path=ppt/comments/modernComment_130_27BDE7B9.xml><?xml version="1.0" encoding="utf-8"?>
<p188:cmLst xmlns:a="http://schemas.openxmlformats.org/drawingml/2006/main" xmlns:r="http://schemas.openxmlformats.org/officeDocument/2006/relationships" xmlns:p188="http://schemas.microsoft.com/office/powerpoint/2018/8/main">
  <p188:cm id="{C8028402-54C5-4816-BE88-72311130C3CE}" authorId="{EF16516F-6436-3405-4464-03398FDACB0D}" status="resolved" created="2025-10-16T12:34:56.071" complete="100000">
    <pc:sldMkLst xmlns:pc="http://schemas.microsoft.com/office/powerpoint/2013/main/command">
      <pc:docMk/>
      <pc:sldMk cId="666757049" sldId="304"/>
    </pc:sldMkLst>
    <p188:txBody>
      <a:bodyPr/>
      <a:lstStyle/>
      <a:p>
        <a:r>
          <a:rPr lang="en-US"/>
          <a:t>Design - please show the covers of each lesson here </a:t>
        </a:r>
      </a:p>
    </p188:txBody>
  </p188:cm>
  <p188:cm id="{C4298033-8344-453B-AD92-17EC3C1B70DC}" authorId="{C5F34829-D54B-B9C9-C14E-579BA4A676C4}" status="resolved" created="2026-05-11T22:17:51.290" complete="100000">
    <pc:sldMkLst xmlns:pc="http://schemas.microsoft.com/office/powerpoint/2013/main/command">
      <pc:docMk/>
      <pc:sldMk cId="666757049" sldId="304"/>
    </pc:sldMkLst>
    <p188:txBody>
      <a:bodyPr/>
      <a:lstStyle/>
      <a:p>
        <a:r>
          <a:rPr lang="en-US"/>
          <a:t>Can you outline the documents? The edges blend right into the background </a:t>
        </a:r>
      </a:p>
    </p188:txBody>
  </p188:cm>
</p188:cmLst>
</file>

<file path=ppt/comments/modernComment_132_5B8CC438.xml><?xml version="1.0" encoding="utf-8"?>
<p188:cmLst xmlns:a="http://schemas.openxmlformats.org/drawingml/2006/main" xmlns:r="http://schemas.openxmlformats.org/officeDocument/2006/relationships" xmlns:p188="http://schemas.microsoft.com/office/powerpoint/2018/8/main">
  <p188:cm id="{7BAA1791-C16B-46C5-9AD0-C5A0ECC10443}" authorId="{EF16516F-6436-3405-4464-03398FDACB0D}" status="resolved" created="2025-10-16T12:30:11.562" complete="100000">
    <pc:sldMkLst xmlns:pc="http://schemas.microsoft.com/office/powerpoint/2013/main/command">
      <pc:docMk/>
      <pc:sldMk cId="1535951928" sldId="306"/>
    </pc:sldMkLst>
    <p188:txBody>
      <a:bodyPr/>
      <a:lstStyle/>
      <a:p>
        <a:r>
          <a:rPr lang="en-US"/>
          <a:t>Design - show the covers of each video here </a:t>
        </a:r>
      </a:p>
    </p188:txBody>
  </p188:cm>
</p188:cmLst>
</file>

<file path=ppt/comments/modernComment_133_713A3BAD.xml><?xml version="1.0" encoding="utf-8"?>
<p188:cmLst xmlns:a="http://schemas.openxmlformats.org/drawingml/2006/main" xmlns:r="http://schemas.openxmlformats.org/officeDocument/2006/relationships" xmlns:p188="http://schemas.microsoft.com/office/powerpoint/2018/8/main">
  <p188:cm id="{3614CA53-1C62-42FE-97DA-478327C0B07D}" authorId="{EF16516F-6436-3405-4464-03398FDACB0D}" status="resolved" created="2025-10-15T13:45:18.261" complete="100000">
    <pc:sldMkLst xmlns:pc="http://schemas.microsoft.com/office/powerpoint/2013/main/command">
      <pc:docMk/>
      <pc:sldMk cId="1899641773" sldId="307"/>
    </pc:sldMkLst>
    <p188:txBody>
      <a:bodyPr/>
      <a:lstStyle/>
      <a:p>
        <a:r>
          <a:rPr lang="en-US"/>
          <a:t>Design - attach the IDOH 6-8 Lesson 1 video here </a:t>
        </a:r>
      </a:p>
    </p188:txBody>
  </p188:cm>
</p188:cmLst>
</file>

<file path=ppt/comments/modernComment_134_D7731A7D.xml><?xml version="1.0" encoding="utf-8"?>
<p188:cmLst xmlns:a="http://schemas.openxmlformats.org/drawingml/2006/main" xmlns:r="http://schemas.openxmlformats.org/officeDocument/2006/relationships" xmlns:p188="http://schemas.microsoft.com/office/powerpoint/2018/8/main">
  <p188:cm id="{9C1F0630-BB5F-4EDC-9750-1F8F9D7019B3}" authorId="{EF16516F-6436-3405-4464-03398FDACB0D}" status="resolved" created="2025-10-15T13:45:58.122" complete="100000">
    <pc:sldMkLst xmlns:pc="http://schemas.microsoft.com/office/powerpoint/2013/main/command">
      <pc:docMk/>
      <pc:sldMk cId="3614644861" sldId="308"/>
    </pc:sldMkLst>
    <p188:txBody>
      <a:bodyPr/>
      <a:lstStyle/>
      <a:p>
        <a:r>
          <a:rPr lang="en-US"/>
          <a:t>Design - please show the lesson one activity here </a:t>
        </a:r>
      </a:p>
    </p188:txBody>
  </p188:cm>
  <p188:cm id="{3699BA81-BF01-4F93-B8A9-CA64EE8E0D98}" authorId="{C5F34829-D54B-B9C9-C14E-579BA4A676C4}" status="resolved" created="2026-05-11T22:17:36.182" complete="100000">
    <pc:sldMkLst xmlns:pc="http://schemas.microsoft.com/office/powerpoint/2013/main/command">
      <pc:docMk/>
      <pc:sldMk cId="3614644861" sldId="308"/>
    </pc:sldMkLst>
    <p188:txBody>
      <a:bodyPr/>
      <a:lstStyle/>
      <a:p>
        <a:r>
          <a:rPr lang="en-US"/>
          <a:t>Can you outline the documents? The edges blend right into the background. </a:t>
        </a:r>
      </a:p>
    </p188:txBody>
  </p188:cm>
</p188:cmLst>
</file>

<file path=ppt/comments/modernComment_135_BCB0F305.xml><?xml version="1.0" encoding="utf-8"?>
<p188:cmLst xmlns:a="http://schemas.openxmlformats.org/drawingml/2006/main" xmlns:r="http://schemas.openxmlformats.org/officeDocument/2006/relationships" xmlns:p188="http://schemas.microsoft.com/office/powerpoint/2018/8/main">
  <p188:cm id="{CF8DDEBC-FBD2-4C32-B354-3DC6101B3498}" authorId="{EF16516F-6436-3405-4464-03398FDACB0D}" status="resolved" created="2025-10-15T13:46:32.405" complete="100000">
    <pc:sldMkLst xmlns:pc="http://schemas.microsoft.com/office/powerpoint/2013/main/command">
      <pc:docMk/>
      <pc:sldMk cId="3165713157" sldId="309"/>
    </pc:sldMkLst>
    <p188:txBody>
      <a:bodyPr/>
      <a:lstStyle/>
      <a:p>
        <a:r>
          <a:rPr lang="en-US"/>
          <a:t>Design - please show the caregiver handouts</a:t>
        </a:r>
      </a:p>
    </p188:txBody>
  </p188:cm>
  <p188:cm id="{DB786A5B-06DF-4B58-BE44-875D36C11C03}" authorId="{C5F34829-D54B-B9C9-C14E-579BA4A676C4}" status="resolved" created="2026-05-13T11:40:38.922" complete="100000">
    <pc:sldMkLst xmlns:pc="http://schemas.microsoft.com/office/powerpoint/2013/main/command">
      <pc:docMk/>
      <pc:sldMk cId="3165713157" sldId="309"/>
    </pc:sldMkLst>
    <p188:txBody>
      <a:bodyPr/>
      <a:lstStyle/>
      <a:p>
        <a:r>
          <a:rPr lang="en-US"/>
          <a:t>Should these also be outlined in white since the others are?</a:t>
        </a:r>
      </a:p>
    </p188:txBody>
  </p188:cm>
</p188:cmLst>
</file>

<file path=ppt/comments/modernComment_137_13DE91EE.xml><?xml version="1.0" encoding="utf-8"?>
<p188:cmLst xmlns:a="http://schemas.openxmlformats.org/drawingml/2006/main" xmlns:r="http://schemas.openxmlformats.org/officeDocument/2006/relationships" xmlns:p188="http://schemas.microsoft.com/office/powerpoint/2018/8/main">
  <p188:cm id="{1F405FA3-CA58-4162-98DD-DDA117A5B5FF}" authorId="{EF16516F-6436-3405-4464-03398FDACB0D}" status="resolved" created="2025-10-15T13:48:51.951" complete="100000">
    <pc:sldMkLst xmlns:pc="http://schemas.microsoft.com/office/powerpoint/2013/main/command">
      <pc:docMk/>
      <pc:sldMk cId="333353454" sldId="311"/>
    </pc:sldMkLst>
    <p188:txBody>
      <a:bodyPr/>
      <a:lstStyle/>
      <a:p>
        <a:r>
          <a:rPr lang="en-US"/>
          <a:t>Design - please add the post-training QR code here</a:t>
        </a:r>
      </a:p>
    </p188:txBody>
  </p188:cm>
</p188:cmLst>
</file>

<file path=ppt/comments/modernComment_138_A0A7DF83.xml><?xml version="1.0" encoding="utf-8"?>
<p188:cmLst xmlns:a="http://schemas.openxmlformats.org/drawingml/2006/main" xmlns:r="http://schemas.openxmlformats.org/officeDocument/2006/relationships" xmlns:p188="http://schemas.microsoft.com/office/powerpoint/2018/8/main">
  <p188:cm id="{334C70E9-4850-4685-B4AD-746503DDF406}" authorId="{EF16516F-6436-3405-4464-03398FDACB0D}" status="resolved" created="2025-10-16T12:31:28.190" complete="100000">
    <pc:sldMkLst xmlns:pc="http://schemas.microsoft.com/office/powerpoint/2013/main/command">
      <pc:docMk/>
      <pc:sldMk cId="2695356291" sldId="312"/>
    </pc:sldMkLst>
    <p188:txBody>
      <a:bodyPr/>
      <a:lstStyle/>
      <a:p>
        <a:r>
          <a:rPr lang="en-US"/>
          <a:t>Design - show the IDOH logos </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6AFC080-A8CA-B6C6-7895-2B211E94E752}"/>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4F2D59AD-1D56-9C0D-D440-673717FDA209}"/>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4D5D5294-EA15-429D-99B1-06979D51B104}" type="datetimeFigureOut">
              <a:rPr lang="en-US" smtClean="0"/>
              <a:t>9/23/2026</a:t>
            </a:fld>
            <a:endParaRPr lang="en-US"/>
          </a:p>
        </p:txBody>
      </p:sp>
      <p:sp>
        <p:nvSpPr>
          <p:cNvPr id="4" name="Footer Placeholder 3">
            <a:extLst>
              <a:ext uri="{FF2B5EF4-FFF2-40B4-BE49-F238E27FC236}">
                <a16:creationId xmlns:a16="http://schemas.microsoft.com/office/drawing/2014/main" id="{CF86BA21-6E57-A10C-8B77-82D1041BE9F6}"/>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68EDAC5-3ED5-774E-238D-DAD424AABE07}"/>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1E12151A-7603-492A-9CB5-573A750A8B0B}" type="slidenum">
              <a:rPr lang="en-US" smtClean="0"/>
              <a:t>‹#›</a:t>
            </a:fld>
            <a:endParaRPr lang="en-US"/>
          </a:p>
        </p:txBody>
      </p:sp>
    </p:spTree>
    <p:extLst>
      <p:ext uri="{BB962C8B-B14F-4D97-AF65-F5344CB8AC3E}">
        <p14:creationId xmlns:p14="http://schemas.microsoft.com/office/powerpoint/2010/main" val="40705851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7140A64-4AA2-4AF4-BE14-4DA9E12B8D76}" type="datetimeFigureOut">
              <a:rPr lang="en-US" smtClean="0"/>
              <a:t>9/23/2026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780D0E4-DC1B-43B4-94A6-6005ADF2B587}" type="slidenum">
              <a:rPr lang="en-US" smtClean="0"/>
              <a:t>‹#›</a:t>
            </a:fld>
            <a:endParaRPr lang="en-US"/>
          </a:p>
        </p:txBody>
      </p:sp>
    </p:spTree>
    <p:extLst>
      <p:ext uri="{BB962C8B-B14F-4D97-AF65-F5344CB8AC3E}">
        <p14:creationId xmlns:p14="http://schemas.microsoft.com/office/powerpoint/2010/main" val="1823613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8" Type="http://schemas.openxmlformats.org/officeDocument/2006/relationships/hyperlink" Target="https://aaoinfo.org/resources/common-orthodontic-problems/" TargetMode="External"/><Relationship Id="rId13" Type="http://schemas.openxmlformats.org/officeDocument/2006/relationships/hyperlink" Target="https://worldofdentistry.org/top-vitamins-for-gums-and-teeth-health/" TargetMode="External"/><Relationship Id="rId18" Type="http://schemas.openxmlformats.org/officeDocument/2006/relationships/hyperlink" Target="https://marysvillepadentistry.com/avoid-tooth-damage-from-chewing-on-hard-objects/" TargetMode="External"/><Relationship Id="rId26" Type="http://schemas.openxmlformats.org/officeDocument/2006/relationships/hyperlink" Target="https://smilehabitsoc.org/teens-and-oral-hygiene/" TargetMode="External"/><Relationship Id="rId3" Type="http://schemas.openxmlformats.org/officeDocument/2006/relationships/hyperlink" Target="https://www.cdc.gov/oral-health/prevention/oral-health-tips-for-children.html" TargetMode="External"/><Relationship Id="rId21" Type="http://schemas.openxmlformats.org/officeDocument/2006/relationships/hyperlink" Target="https://www.cdc.gov/tobacco/e-cigarettes/youth.html" TargetMode="External"/><Relationship Id="rId7" Type="http://schemas.openxmlformats.org/officeDocument/2006/relationships/hyperlink" Target="https://my.clevelandclinic.org/health/diseases/10950-gingivitis-and-periodontal-disease-gum-disease" TargetMode="External"/><Relationship Id="rId12" Type="http://schemas.openxmlformats.org/officeDocument/2006/relationships/hyperlink" Target="https://www.thomsonmedical.com/blog/dental-care-for-teenagers" TargetMode="External"/><Relationship Id="rId17" Type="http://schemas.openxmlformats.org/officeDocument/2006/relationships/hyperlink" Target="https://www.newmouth.com/oral-health/sugar-consumption-statistics/" TargetMode="External"/><Relationship Id="rId25" Type="http://schemas.openxmlformats.org/officeDocument/2006/relationships/hyperlink" Target="https://pmc.ncbi.nlm.nih.gov/articles/PMC9860950/" TargetMode="External"/><Relationship Id="rId2" Type="http://schemas.openxmlformats.org/officeDocument/2006/relationships/slide" Target="../slides/slide58.xml"/><Relationship Id="rId16" Type="http://schemas.openxmlformats.org/officeDocument/2006/relationships/hyperlink" Target="https://ihpi.umich.edu/news-events/news/new-poll-shows-over-13-parents-say-their-child-has-experienced-dental-problems?utm_source=chatgpt.com" TargetMode="External"/><Relationship Id="rId20" Type="http://schemas.openxmlformats.org/officeDocument/2006/relationships/hyperlink" Target="https://www.deltadental.com/us/en/protect-my-smile/oral-health-habits/why-you-shouldnt-use-your-teeth-as-tools.html" TargetMode="External"/><Relationship Id="rId1" Type="http://schemas.openxmlformats.org/officeDocument/2006/relationships/notesMaster" Target="../notesMasters/notesMaster1.xml"/><Relationship Id="rId6" Type="http://schemas.openxmlformats.org/officeDocument/2006/relationships/hyperlink" Target="https://www.mayoclinic.org/diseases-conditions/periodontitis/symptoms-causes/syc-20354473" TargetMode="External"/><Relationship Id="rId11" Type="http://schemas.openxmlformats.org/officeDocument/2006/relationships/hyperlink" Target="https://cidentist.com/dental-injuries-in-sports-what-to-do-and-when-to-act/" TargetMode="External"/><Relationship Id="rId24" Type="http://schemas.openxmlformats.org/officeDocument/2006/relationships/hyperlink" Target="https://www.dentalhealth.org/how-sugar-affects-your-smile" TargetMode="External"/><Relationship Id="rId5" Type="http://schemas.openxmlformats.org/officeDocument/2006/relationships/hyperlink" Target="https://www.hopkinsmedicine.org/health/wellness-and-prevention/oral-hygiene-in-adolescents" TargetMode="External"/><Relationship Id="rId15" Type="http://schemas.openxmlformats.org/officeDocument/2006/relationships/hyperlink" Target="https://bweisshealth.com/blogs/oral-health-blog/brushing-teeth-too-hard-the-hidden-dangers-of-aggressive-oral-care" TargetMode="External"/><Relationship Id="rId23" Type="http://schemas.openxmlformats.org/officeDocument/2006/relationships/hyperlink" Target="https://my.clevelandclinic.org/health/articles/17488-smoking" TargetMode="External"/><Relationship Id="rId10" Type="http://schemas.openxmlformats.org/officeDocument/2006/relationships/hyperlink" Target="https://www.colgate.com/en-us/oral-health/dental-emergencies-and-sports-safety/three-kinds-of-tooth-injury-that-occur-in-sports" TargetMode="External"/><Relationship Id="rId19" Type="http://schemas.openxmlformats.org/officeDocument/2006/relationships/hyperlink" Target="https://health.clevelandclinic.org/chewing-ice-bad-for-teeth" TargetMode="External"/><Relationship Id="rId4" Type="http://schemas.openxmlformats.org/officeDocument/2006/relationships/hyperlink" Target="https://www.cdc.gov/oral-health/about/cavities-tooth-decay.html" TargetMode="External"/><Relationship Id="rId9" Type="http://schemas.openxmlformats.org/officeDocument/2006/relationships/hyperlink" Target="https://www.hopkinsmedicine.org/health/wellness-and-prevention/orthodontics--braces-for-children" TargetMode="External"/><Relationship Id="rId14" Type="http://schemas.openxmlformats.org/officeDocument/2006/relationships/hyperlink" Target="https://helpyourteennow.com/blog/the-long-term-effects-of-poor-eating-habits-in-teens/" TargetMode="External"/><Relationship Id="rId22" Type="http://schemas.openxmlformats.org/officeDocument/2006/relationships/hyperlink" Target="https://www.cdc.gov/tobacco/e-cigarettes/health-effects.html" TargetMode="External"/><Relationship Id="rId27" Type="http://schemas.openxmlformats.org/officeDocument/2006/relationships/hyperlink" Target="https://www.thehealthy.com/dental/signs-dental-emergency/"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Welcome! This training is over the </a:t>
            </a:r>
            <a:r>
              <a:rPr lang="en-US" sz="1200" i="1" kern="1200" dirty="0" err="1">
                <a:solidFill>
                  <a:schemeClr val="tx1"/>
                </a:solidFill>
                <a:effectLst/>
                <a:latin typeface="+mn-lt"/>
                <a:ea typeface="+mn-ea"/>
                <a:cs typeface="+mn-cs"/>
              </a:rPr>
              <a:t>SuperSports</a:t>
            </a:r>
            <a:r>
              <a:rPr lang="en-US" sz="1200" kern="1200" dirty="0">
                <a:solidFill>
                  <a:schemeClr val="tx1"/>
                </a:solidFill>
                <a:effectLst/>
                <a:latin typeface="+mn-lt"/>
                <a:ea typeface="+mn-ea"/>
                <a:cs typeface="+mn-cs"/>
              </a:rPr>
              <a:t> curriculum, a new oral health curriculum for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to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graders. Today, we’re going over the training brought to you by the Indiana Department of Health’s Division of Nutrition and Physical Activity and Division of Oral Health. McMillen Health developed this curriculum and training. My name is _____, and I work as __at McMillen Health. </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1</a:t>
            </a:fld>
            <a:endParaRPr lang="en-US"/>
          </a:p>
        </p:txBody>
      </p:sp>
    </p:spTree>
    <p:extLst>
      <p:ext uri="{BB962C8B-B14F-4D97-AF65-F5344CB8AC3E}">
        <p14:creationId xmlns:p14="http://schemas.microsoft.com/office/powerpoint/2010/main" val="1757828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We’d like to thank the Indiana Department of Health’s Divisions of Oral Health and Nutrition and Physical Activity who made it possible to create this training and curriculum, recognizing the ongoing need for oral health education from kindergarten through 12</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grade.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Today’s focus is on the new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grade curriculum called </a:t>
            </a:r>
            <a:r>
              <a:rPr lang="en-US" sz="1200" i="1" kern="1200" dirty="0">
                <a:solidFill>
                  <a:schemeClr val="tx1"/>
                </a:solidFill>
                <a:effectLst/>
                <a:latin typeface="+mn-lt"/>
                <a:ea typeface="+mn-ea"/>
                <a:cs typeface="+mn-cs"/>
              </a:rPr>
              <a:t>Super Sports.</a:t>
            </a:r>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2</a:t>
            </a:fld>
            <a:endParaRPr lang="en-US"/>
          </a:p>
        </p:txBody>
      </p:sp>
    </p:spTree>
    <p:extLst>
      <p:ext uri="{BB962C8B-B14F-4D97-AF65-F5344CB8AC3E}">
        <p14:creationId xmlns:p14="http://schemas.microsoft.com/office/powerpoint/2010/main" val="3621027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Please take a few minutes to fill out the Pre-Training Evaluation so we can measure your gain in knowledge from today’s training. </a:t>
            </a:r>
          </a:p>
        </p:txBody>
      </p:sp>
      <p:sp>
        <p:nvSpPr>
          <p:cNvPr id="4" name="Slide Number Placeholder 3"/>
          <p:cNvSpPr>
            <a:spLocks noGrp="1"/>
          </p:cNvSpPr>
          <p:nvPr>
            <p:ph type="sldNum" sz="quarter" idx="5"/>
          </p:nvPr>
        </p:nvSpPr>
        <p:spPr/>
        <p:txBody>
          <a:bodyPr/>
          <a:lstStyle/>
          <a:p>
            <a:fld id="{5780D0E4-DC1B-43B4-94A6-6005ADF2B587}" type="slidenum">
              <a:rPr lang="en-US" smtClean="0"/>
              <a:t>3</a:t>
            </a:fld>
            <a:endParaRPr lang="en-US"/>
          </a:p>
        </p:txBody>
      </p:sp>
    </p:spTree>
    <p:extLst>
      <p:ext uri="{BB962C8B-B14F-4D97-AF65-F5344CB8AC3E}">
        <p14:creationId xmlns:p14="http://schemas.microsoft.com/office/powerpoint/2010/main" val="4049226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today’s training, we will explore the following objectives: </a:t>
            </a:r>
          </a:p>
          <a:p>
            <a:pPr lvl="0"/>
            <a:r>
              <a:rPr lang="en-US" sz="1200" kern="1200" dirty="0">
                <a:solidFill>
                  <a:schemeClr val="tx1"/>
                </a:solidFill>
                <a:effectLst/>
                <a:latin typeface="+mn-lt"/>
                <a:ea typeface="+mn-ea"/>
                <a:cs typeface="+mn-cs"/>
              </a:rPr>
              <a:t>Why oral health education is essential </a:t>
            </a:r>
          </a:p>
          <a:p>
            <a:pPr lvl="0"/>
            <a:r>
              <a:rPr lang="en-US" sz="1200" kern="1200" dirty="0">
                <a:solidFill>
                  <a:schemeClr val="tx1"/>
                </a:solidFill>
                <a:effectLst/>
                <a:latin typeface="+mn-lt"/>
                <a:ea typeface="+mn-ea"/>
                <a:cs typeface="+mn-cs"/>
              </a:rPr>
              <a:t>Common oral health issues in teens </a:t>
            </a:r>
          </a:p>
          <a:p>
            <a:pPr lvl="0"/>
            <a:r>
              <a:rPr lang="en-US" sz="1200" kern="1200" dirty="0">
                <a:solidFill>
                  <a:schemeClr val="tx1"/>
                </a:solidFill>
                <a:effectLst/>
                <a:latin typeface="+mn-lt"/>
                <a:ea typeface="+mn-ea"/>
                <a:cs typeface="+mn-cs"/>
              </a:rPr>
              <a:t>Unhealthy habits that can harm oral health </a:t>
            </a:r>
          </a:p>
          <a:p>
            <a:pPr lvl="0"/>
            <a:r>
              <a:rPr lang="en-US" sz="1200" kern="1200" dirty="0">
                <a:solidFill>
                  <a:schemeClr val="tx1"/>
                </a:solidFill>
                <a:effectLst/>
                <a:latin typeface="+mn-lt"/>
                <a:ea typeface="+mn-ea"/>
                <a:cs typeface="+mn-cs"/>
              </a:rPr>
              <a:t>The impact of sugar on oral health  </a:t>
            </a:r>
          </a:p>
          <a:p>
            <a:pPr lvl="0"/>
            <a:r>
              <a:rPr lang="en-US" sz="1200" kern="1200" dirty="0">
                <a:solidFill>
                  <a:schemeClr val="tx1"/>
                </a:solidFill>
                <a:effectLst/>
                <a:latin typeface="+mn-lt"/>
                <a:ea typeface="+mn-ea"/>
                <a:cs typeface="+mn-cs"/>
              </a:rPr>
              <a:t>Building good oral hygiene habits </a:t>
            </a:r>
          </a:p>
          <a:p>
            <a:pPr lvl="0"/>
            <a:r>
              <a:rPr lang="en-US" sz="1200" kern="1200" dirty="0">
                <a:solidFill>
                  <a:schemeClr val="tx1"/>
                </a:solidFill>
                <a:effectLst/>
                <a:latin typeface="+mn-lt"/>
                <a:ea typeface="+mn-ea"/>
                <a:cs typeface="+mn-cs"/>
              </a:rPr>
              <a:t>How to use the </a:t>
            </a:r>
            <a:r>
              <a:rPr lang="en-US" sz="1200" b="1" i="1" kern="1200" dirty="0" err="1">
                <a:solidFill>
                  <a:schemeClr val="tx1"/>
                </a:solidFill>
                <a:effectLst/>
                <a:latin typeface="+mn-lt"/>
                <a:ea typeface="+mn-ea"/>
                <a:cs typeface="+mn-cs"/>
              </a:rPr>
              <a:t>SuperSports</a:t>
            </a:r>
            <a:r>
              <a:rPr lang="en-US" sz="1200" b="1" i="1" kern="1200" dirty="0">
                <a:solidFill>
                  <a:schemeClr val="tx1"/>
                </a:solidFill>
                <a:effectLst/>
                <a:latin typeface="+mn-lt"/>
                <a:ea typeface="+mn-ea"/>
                <a:cs typeface="+mn-cs"/>
              </a:rPr>
              <a:t> Curriculum</a:t>
            </a:r>
            <a:r>
              <a:rPr lang="en-US" sz="1200" kern="1200" dirty="0">
                <a:solidFill>
                  <a:schemeClr val="tx1"/>
                </a:solidFill>
                <a:effectLst/>
                <a:latin typeface="+mn-lt"/>
                <a:ea typeface="+mn-ea"/>
                <a:cs typeface="+mn-cs"/>
              </a:rPr>
              <a:t> in the classroom </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4</a:t>
            </a:fld>
            <a:endParaRPr lang="en-US"/>
          </a:p>
        </p:txBody>
      </p:sp>
    </p:spTree>
    <p:extLst>
      <p:ext uri="{BB962C8B-B14F-4D97-AF65-F5344CB8AC3E}">
        <p14:creationId xmlns:p14="http://schemas.microsoft.com/office/powerpoint/2010/main" val="1593015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section, we will go over key terms related to oral health that you will see throughout the curriculum. </a:t>
            </a:r>
          </a:p>
        </p:txBody>
      </p:sp>
      <p:sp>
        <p:nvSpPr>
          <p:cNvPr id="4" name="Slide Number Placeholder 3"/>
          <p:cNvSpPr>
            <a:spLocks noGrp="1"/>
          </p:cNvSpPr>
          <p:nvPr>
            <p:ph type="sldNum" sz="quarter" idx="5"/>
          </p:nvPr>
        </p:nvSpPr>
        <p:spPr/>
        <p:txBody>
          <a:bodyPr/>
          <a:lstStyle/>
          <a:p>
            <a:fld id="{5780D0E4-DC1B-43B4-94A6-6005ADF2B587}" type="slidenum">
              <a:rPr lang="en-US" smtClean="0"/>
              <a:t>5</a:t>
            </a:fld>
            <a:endParaRPr lang="en-US"/>
          </a:p>
        </p:txBody>
      </p:sp>
    </p:spTree>
    <p:extLst>
      <p:ext uri="{BB962C8B-B14F-4D97-AF65-F5344CB8AC3E}">
        <p14:creationId xmlns:p14="http://schemas.microsoft.com/office/powerpoint/2010/main" val="22192108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Premolars</a:t>
            </a:r>
            <a:r>
              <a:rPr lang="en-US" sz="1200" kern="1200" dirty="0">
                <a:solidFill>
                  <a:schemeClr val="tx1"/>
                </a:solidFill>
                <a:effectLst/>
                <a:latin typeface="+mn-lt"/>
                <a:ea typeface="+mn-ea"/>
                <a:cs typeface="+mn-cs"/>
              </a:rPr>
              <a:t>, also called bicuspids, are permanent teeth between your canines and molars. They help crush and break food into smaller pieces. Premolars replace your primary molars. Permanent molars are different. Instead, they grow behind primary molars at the back of your mouth.</a:t>
            </a:r>
          </a:p>
        </p:txBody>
      </p:sp>
      <p:sp>
        <p:nvSpPr>
          <p:cNvPr id="4" name="Slide Number Placeholder 3"/>
          <p:cNvSpPr>
            <a:spLocks noGrp="1"/>
          </p:cNvSpPr>
          <p:nvPr>
            <p:ph type="sldNum" sz="quarter" idx="5"/>
          </p:nvPr>
        </p:nvSpPr>
        <p:spPr/>
        <p:txBody>
          <a:bodyPr/>
          <a:lstStyle/>
          <a:p>
            <a:fld id="{5780D0E4-DC1B-43B4-94A6-6005ADF2B587}" type="slidenum">
              <a:rPr lang="en-US" smtClean="0"/>
              <a:t>6</a:t>
            </a:fld>
            <a:endParaRPr lang="en-US"/>
          </a:p>
        </p:txBody>
      </p:sp>
    </p:spTree>
    <p:extLst>
      <p:ext uri="{BB962C8B-B14F-4D97-AF65-F5344CB8AC3E}">
        <p14:creationId xmlns:p14="http://schemas.microsoft.com/office/powerpoint/2010/main" val="25250938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Bacteria </a:t>
            </a:r>
            <a:r>
              <a:rPr lang="en-US" sz="1200" kern="1200" dirty="0">
                <a:solidFill>
                  <a:schemeClr val="tx1"/>
                </a:solidFill>
                <a:effectLst/>
                <a:latin typeface="+mn-lt"/>
                <a:ea typeface="+mn-ea"/>
                <a:cs typeface="+mn-cs"/>
              </a:rPr>
              <a:t>in the mouth are tiny living things that are too small to see without a microscope. Some are helpful and others are harmful and cause cavities. These bacteria live on your teeth, tongue, and gums. They feed on sugars in food and make acids that can damage your teeth. </a:t>
            </a:r>
          </a:p>
        </p:txBody>
      </p:sp>
      <p:sp>
        <p:nvSpPr>
          <p:cNvPr id="4" name="Slide Number Placeholder 3"/>
          <p:cNvSpPr>
            <a:spLocks noGrp="1"/>
          </p:cNvSpPr>
          <p:nvPr>
            <p:ph type="sldNum" sz="quarter" idx="5"/>
          </p:nvPr>
        </p:nvSpPr>
        <p:spPr/>
        <p:txBody>
          <a:bodyPr/>
          <a:lstStyle/>
          <a:p>
            <a:fld id="{5780D0E4-DC1B-43B4-94A6-6005ADF2B587}" type="slidenum">
              <a:rPr lang="en-US" smtClean="0"/>
              <a:t>7</a:t>
            </a:fld>
            <a:endParaRPr lang="en-US"/>
          </a:p>
        </p:txBody>
      </p:sp>
    </p:spTree>
    <p:extLst>
      <p:ext uri="{BB962C8B-B14F-4D97-AF65-F5344CB8AC3E}">
        <p14:creationId xmlns:p14="http://schemas.microsoft.com/office/powerpoint/2010/main" val="35646605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Tartar </a:t>
            </a:r>
            <a:r>
              <a:rPr lang="en-US" sz="1200" kern="1200" dirty="0">
                <a:solidFill>
                  <a:schemeClr val="tx1"/>
                </a:solidFill>
                <a:effectLst/>
                <a:latin typeface="+mn-lt"/>
                <a:ea typeface="+mn-ea"/>
                <a:cs typeface="+mn-cs"/>
              </a:rPr>
              <a:t>is a hard, yellow, or brown coating that forms on your teeth when plaque isn’t cleaned off. Tartar makes it easier for more plaque to stick and can lead to cavities and gum disease. You can’t remove tartar by brushing, it must be cleaned by a dentist or dental hygienist. </a:t>
            </a:r>
          </a:p>
        </p:txBody>
      </p:sp>
      <p:sp>
        <p:nvSpPr>
          <p:cNvPr id="4" name="Slide Number Placeholder 3"/>
          <p:cNvSpPr>
            <a:spLocks noGrp="1"/>
          </p:cNvSpPr>
          <p:nvPr>
            <p:ph type="sldNum" sz="quarter" idx="5"/>
          </p:nvPr>
        </p:nvSpPr>
        <p:spPr/>
        <p:txBody>
          <a:bodyPr/>
          <a:lstStyle/>
          <a:p>
            <a:fld id="{5780D0E4-DC1B-43B4-94A6-6005ADF2B587}" type="slidenum">
              <a:rPr lang="en-US" smtClean="0"/>
              <a:t>8</a:t>
            </a:fld>
            <a:endParaRPr lang="en-US"/>
          </a:p>
        </p:txBody>
      </p:sp>
    </p:spTree>
    <p:extLst>
      <p:ext uri="{BB962C8B-B14F-4D97-AF65-F5344CB8AC3E}">
        <p14:creationId xmlns:p14="http://schemas.microsoft.com/office/powerpoint/2010/main" val="18720544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Gum disease</a:t>
            </a:r>
            <a:r>
              <a:rPr lang="en-US" sz="1200" kern="1200" dirty="0">
                <a:solidFill>
                  <a:schemeClr val="tx1"/>
                </a:solidFill>
                <a:effectLst/>
                <a:latin typeface="+mn-lt"/>
                <a:ea typeface="+mn-ea"/>
                <a:cs typeface="+mn-cs"/>
              </a:rPr>
              <a:t> is an infection of the gums caused by plaque and bacteria buildup. This can make your gums red, swollen, or bleed easily. If it gets worse, it can hurt the bones that hold your teeth in place and may lead to tooth loss if untreated. Gum disease can also affect other parts of your body, like your heart or lungs. </a:t>
            </a:r>
          </a:p>
        </p:txBody>
      </p:sp>
      <p:sp>
        <p:nvSpPr>
          <p:cNvPr id="4" name="Slide Number Placeholder 3"/>
          <p:cNvSpPr>
            <a:spLocks noGrp="1"/>
          </p:cNvSpPr>
          <p:nvPr>
            <p:ph type="sldNum" sz="quarter" idx="5"/>
          </p:nvPr>
        </p:nvSpPr>
        <p:spPr/>
        <p:txBody>
          <a:bodyPr/>
          <a:lstStyle/>
          <a:p>
            <a:fld id="{5780D0E4-DC1B-43B4-94A6-6005ADF2B587}" type="slidenum">
              <a:rPr lang="en-US" smtClean="0"/>
              <a:t>9</a:t>
            </a:fld>
            <a:endParaRPr lang="en-US"/>
          </a:p>
        </p:txBody>
      </p:sp>
    </p:spTree>
    <p:extLst>
      <p:ext uri="{BB962C8B-B14F-4D97-AF65-F5344CB8AC3E}">
        <p14:creationId xmlns:p14="http://schemas.microsoft.com/office/powerpoint/2010/main" val="14461047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Gingivitis</a:t>
            </a:r>
            <a:r>
              <a:rPr lang="en-US" sz="1200" kern="1200" dirty="0">
                <a:solidFill>
                  <a:schemeClr val="tx1"/>
                </a:solidFill>
                <a:effectLst/>
                <a:latin typeface="+mn-lt"/>
                <a:ea typeface="+mn-ea"/>
                <a:cs typeface="+mn-cs"/>
              </a:rPr>
              <a:t> is the first stage of gum disease. It happens when plaque and bacteria build up on your teeth and irritate your gums. Your gums might turn red, swell, and bleed when you brush or floss. Gingivitis usually doesn’t hurt, so many people don’t know they have it. The good news is that it can be treated by good brushing, flossing, and regular dental visits. </a:t>
            </a:r>
          </a:p>
        </p:txBody>
      </p:sp>
      <p:sp>
        <p:nvSpPr>
          <p:cNvPr id="4" name="Slide Number Placeholder 3"/>
          <p:cNvSpPr>
            <a:spLocks noGrp="1"/>
          </p:cNvSpPr>
          <p:nvPr>
            <p:ph type="sldNum" sz="quarter" idx="5"/>
          </p:nvPr>
        </p:nvSpPr>
        <p:spPr/>
        <p:txBody>
          <a:bodyPr/>
          <a:lstStyle/>
          <a:p>
            <a:fld id="{5780D0E4-DC1B-43B4-94A6-6005ADF2B587}" type="slidenum">
              <a:rPr lang="en-US" smtClean="0"/>
              <a:t>10</a:t>
            </a:fld>
            <a:endParaRPr lang="en-US"/>
          </a:p>
        </p:txBody>
      </p:sp>
    </p:spTree>
    <p:extLst>
      <p:ext uri="{BB962C8B-B14F-4D97-AF65-F5344CB8AC3E}">
        <p14:creationId xmlns:p14="http://schemas.microsoft.com/office/powerpoint/2010/main" val="25954323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Periodontitis</a:t>
            </a:r>
            <a:r>
              <a:rPr lang="en-US" sz="1200" kern="1200" dirty="0">
                <a:solidFill>
                  <a:schemeClr val="tx1"/>
                </a:solidFill>
                <a:effectLst/>
                <a:latin typeface="+mn-lt"/>
                <a:ea typeface="+mn-ea"/>
                <a:cs typeface="+mn-cs"/>
              </a:rPr>
              <a:t> is the next stage of gum disease. This happens when gingivitis isn’t treated. It can cause your gums to pull away from the teeth and form spaces called pockets. These pockets can fill with bacteria and get infected, which may damage the bone that holds your teeth in place. If it gets really bad, teeth can become loose or even fall out.  </a:t>
            </a:r>
          </a:p>
        </p:txBody>
      </p:sp>
      <p:sp>
        <p:nvSpPr>
          <p:cNvPr id="4" name="Slide Number Placeholder 3"/>
          <p:cNvSpPr>
            <a:spLocks noGrp="1"/>
          </p:cNvSpPr>
          <p:nvPr>
            <p:ph type="sldNum" sz="quarter" idx="5"/>
          </p:nvPr>
        </p:nvSpPr>
        <p:spPr/>
        <p:txBody>
          <a:bodyPr/>
          <a:lstStyle/>
          <a:p>
            <a:fld id="{5780D0E4-DC1B-43B4-94A6-6005ADF2B587}" type="slidenum">
              <a:rPr lang="en-US" smtClean="0"/>
              <a:t>11</a:t>
            </a:fld>
            <a:endParaRPr lang="en-US"/>
          </a:p>
        </p:txBody>
      </p:sp>
    </p:spTree>
    <p:extLst>
      <p:ext uri="{BB962C8B-B14F-4D97-AF65-F5344CB8AC3E}">
        <p14:creationId xmlns:p14="http://schemas.microsoft.com/office/powerpoint/2010/main" val="41411665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pH</a:t>
            </a:r>
            <a:r>
              <a:rPr lang="en-US" sz="1200" kern="1200" dirty="0">
                <a:solidFill>
                  <a:schemeClr val="tx1"/>
                </a:solidFill>
                <a:effectLst/>
                <a:latin typeface="+mn-lt"/>
                <a:ea typeface="+mn-ea"/>
                <a:cs typeface="+mn-cs"/>
              </a:rPr>
              <a:t> is scale that measures how acidic or basic something is. The pH scale goes from 0 to 14. Low numbers, like 2 or 3, mean something is very acidic, like lemon juice. High numbers, like 8 or 9, mean something is basic, like baking soda. A pH of 7 is neutral, like water. When the pH in your mouth drops below 5.5, the acids can start to hurt your tooth enamel and cause cavities. </a:t>
            </a:r>
          </a:p>
        </p:txBody>
      </p:sp>
      <p:sp>
        <p:nvSpPr>
          <p:cNvPr id="4" name="Slide Number Placeholder 3"/>
          <p:cNvSpPr>
            <a:spLocks noGrp="1"/>
          </p:cNvSpPr>
          <p:nvPr>
            <p:ph type="sldNum" sz="quarter" idx="5"/>
          </p:nvPr>
        </p:nvSpPr>
        <p:spPr/>
        <p:txBody>
          <a:bodyPr/>
          <a:lstStyle/>
          <a:p>
            <a:fld id="{5780D0E4-DC1B-43B4-94A6-6005ADF2B587}" type="slidenum">
              <a:rPr lang="en-US" smtClean="0"/>
              <a:t>12</a:t>
            </a:fld>
            <a:endParaRPr lang="en-US"/>
          </a:p>
        </p:txBody>
      </p:sp>
    </p:spTree>
    <p:extLst>
      <p:ext uri="{BB962C8B-B14F-4D97-AF65-F5344CB8AC3E}">
        <p14:creationId xmlns:p14="http://schemas.microsoft.com/office/powerpoint/2010/main" val="26804862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Added sugar</a:t>
            </a:r>
            <a:r>
              <a:rPr lang="en-US" sz="1200" kern="1200" dirty="0">
                <a:solidFill>
                  <a:schemeClr val="tx1"/>
                </a:solidFill>
                <a:effectLst/>
                <a:latin typeface="+mn-lt"/>
                <a:ea typeface="+mn-ea"/>
                <a:cs typeface="+mn-cs"/>
              </a:rPr>
              <a:t> is sugar that is put into foods and drinks, such as soda, candy, and cookies, to make them taste sweeter. Added sugar feeds harmful bacteria in your mouth. If it stays on your teeth for too long, it can increase the risk of cavities.</a:t>
            </a:r>
          </a:p>
        </p:txBody>
      </p:sp>
      <p:sp>
        <p:nvSpPr>
          <p:cNvPr id="4" name="Slide Number Placeholder 3"/>
          <p:cNvSpPr>
            <a:spLocks noGrp="1"/>
          </p:cNvSpPr>
          <p:nvPr>
            <p:ph type="sldNum" sz="quarter" idx="5"/>
          </p:nvPr>
        </p:nvSpPr>
        <p:spPr/>
        <p:txBody>
          <a:bodyPr/>
          <a:lstStyle/>
          <a:p>
            <a:fld id="{5780D0E4-DC1B-43B4-94A6-6005ADF2B587}" type="slidenum">
              <a:rPr lang="en-US" smtClean="0"/>
              <a:t>13</a:t>
            </a:fld>
            <a:endParaRPr lang="en-US"/>
          </a:p>
        </p:txBody>
      </p:sp>
    </p:spTree>
    <p:extLst>
      <p:ext uri="{BB962C8B-B14F-4D97-AF65-F5344CB8AC3E}">
        <p14:creationId xmlns:p14="http://schemas.microsoft.com/office/powerpoint/2010/main" val="35842980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b="1" dirty="0"/>
              <a:t>Added sugar </a:t>
            </a:r>
            <a:r>
              <a:rPr lang="en-US" dirty="0"/>
              <a:t>is sugar that is put into foods and drinks during cooking or processing. It’s not naturally found in food but is added to make things taste sweeter. It’s put in foods like soda, candy, and cookies to make them sweeter. </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14</a:t>
            </a:fld>
            <a:endParaRPr lang="en-US"/>
          </a:p>
        </p:txBody>
      </p:sp>
    </p:spTree>
    <p:extLst>
      <p:ext uri="{BB962C8B-B14F-4D97-AF65-F5344CB8AC3E}">
        <p14:creationId xmlns:p14="http://schemas.microsoft.com/office/powerpoint/2010/main" val="920619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b="1" dirty="0"/>
              <a:t>Ultra-processed foods</a:t>
            </a:r>
            <a:r>
              <a:rPr lang="en-US" dirty="0"/>
              <a:t> are made in factories and have extra ingredients like sugar, salt, colors, and flavors. Some foods say, “no sugar added,” but they can still have acids from fruit flavors or other ingredients. These acids can slowly break down enamel. When enamel gets weak, it’s easier to get cavities. </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15</a:t>
            </a:fld>
            <a:endParaRPr lang="en-US"/>
          </a:p>
        </p:txBody>
      </p:sp>
    </p:spTree>
    <p:extLst>
      <p:ext uri="{BB962C8B-B14F-4D97-AF65-F5344CB8AC3E}">
        <p14:creationId xmlns:p14="http://schemas.microsoft.com/office/powerpoint/2010/main" val="31130134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b="1" dirty="0"/>
              <a:t>Fluoride </a:t>
            </a:r>
            <a:r>
              <a:rPr lang="en-US" dirty="0"/>
              <a:t>is a natural mineral that helps keep teeth strong and prevent cavities. It’s added to toothpaste, some foods, and water to help keep people healthy. The safe amount of fluoride in water is 0.7 parts per million (ppm). Too much fluoride over time while permanent (adult) teeth are developing can cause fluorosis.</a:t>
            </a:r>
            <a:r>
              <a:rPr lang="en-US" b="1" dirty="0"/>
              <a:t> Fluorosis </a:t>
            </a:r>
            <a:r>
              <a:rPr lang="en-US" dirty="0"/>
              <a:t>usually happens before age 8 and can make white or brown spots and rough areas on teeth. Fluoride is the best tool we have for keeping our smiles healthy and strong. </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16</a:t>
            </a:fld>
            <a:endParaRPr lang="en-US"/>
          </a:p>
        </p:txBody>
      </p:sp>
    </p:spTree>
    <p:extLst>
      <p:ext uri="{BB962C8B-B14F-4D97-AF65-F5344CB8AC3E}">
        <p14:creationId xmlns:p14="http://schemas.microsoft.com/office/powerpoint/2010/main" val="42834653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This section explains why oral health education is important and needed for students. </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17</a:t>
            </a:fld>
            <a:endParaRPr lang="en-US"/>
          </a:p>
        </p:txBody>
      </p:sp>
    </p:spTree>
    <p:extLst>
      <p:ext uri="{BB962C8B-B14F-4D97-AF65-F5344CB8AC3E}">
        <p14:creationId xmlns:p14="http://schemas.microsoft.com/office/powerpoint/2010/main" val="15368542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Learning about oral health is very important for students. It helps them build healthy habits that can last a lifetime. Good oral care can prevent cavities, gum disease, and other dental issues. It also helps students feel confident and healthy. When students understand how to care for their teeth, they can make smart choices and take charge of their own health. </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18</a:t>
            </a:fld>
            <a:endParaRPr lang="en-US"/>
          </a:p>
        </p:txBody>
      </p:sp>
    </p:spTree>
    <p:extLst>
      <p:ext uri="{BB962C8B-B14F-4D97-AF65-F5344CB8AC3E}">
        <p14:creationId xmlns:p14="http://schemas.microsoft.com/office/powerpoint/2010/main" val="20114075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Teens go through many changes in their bodies, including their mouths. Hormonal shifts, daily routines, eating habits, and growing teeth can lead to dental problems, such as: </a:t>
            </a:r>
          </a:p>
          <a:p>
            <a:endParaRPr lang="en-US" dirty="0"/>
          </a:p>
          <a:p>
            <a:pPr marL="174708" indent="-174708">
              <a:buFont typeface="Arial" panose="020B0604020202020204" pitchFamily="34" charset="0"/>
              <a:buChar char="•"/>
            </a:pPr>
            <a:r>
              <a:rPr lang="en-US" dirty="0"/>
              <a:t>Cavities </a:t>
            </a:r>
          </a:p>
          <a:p>
            <a:pPr marL="174708" indent="-174708">
              <a:buFont typeface="Arial" panose="020B0604020202020204" pitchFamily="34" charset="0"/>
              <a:buChar char="•"/>
            </a:pPr>
            <a:r>
              <a:rPr lang="en-US" dirty="0"/>
              <a:t>Gum inflammation</a:t>
            </a:r>
          </a:p>
          <a:p>
            <a:pPr marL="174708" indent="-174708">
              <a:buFont typeface="Arial" panose="020B0604020202020204" pitchFamily="34" charset="0"/>
              <a:buChar char="•"/>
            </a:pPr>
            <a:r>
              <a:rPr lang="en-US" dirty="0"/>
              <a:t>Orthodontic problems</a:t>
            </a:r>
          </a:p>
          <a:p>
            <a:pPr marL="174708" indent="-174708">
              <a:buFont typeface="Arial" panose="020B0604020202020204" pitchFamily="34" charset="0"/>
              <a:buChar char="•"/>
            </a:pPr>
            <a:r>
              <a:rPr lang="en-US" dirty="0"/>
              <a:t>Poor brushing and flossing habits </a:t>
            </a:r>
          </a:p>
          <a:p>
            <a:pPr marL="174708" indent="-174708">
              <a:buFont typeface="Arial" panose="020B0604020202020204" pitchFamily="34" charset="0"/>
              <a:buChar char="•"/>
            </a:pPr>
            <a:r>
              <a:rPr lang="en-US" dirty="0"/>
              <a:t>Sport-related dental injuries </a:t>
            </a:r>
          </a:p>
          <a:p>
            <a:pPr marL="174708" indent="-174708">
              <a:buFont typeface="Arial" panose="020B0604020202020204" pitchFamily="34" charset="0"/>
              <a:buChar char="•"/>
            </a:pPr>
            <a:r>
              <a:rPr lang="en-US" dirty="0"/>
              <a:t>High sugar intake from processed and ultra-processed snacks and drinks </a:t>
            </a:r>
          </a:p>
          <a:p>
            <a:endParaRPr lang="en-US" dirty="0"/>
          </a:p>
          <a:p>
            <a:r>
              <a:rPr lang="en-US" dirty="0"/>
              <a:t>These problems can affect how a teen grows and may cause long-term health problems. </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19</a:t>
            </a:fld>
            <a:endParaRPr lang="en-US"/>
          </a:p>
        </p:txBody>
      </p:sp>
    </p:spTree>
    <p:extLst>
      <p:ext uri="{BB962C8B-B14F-4D97-AF65-F5344CB8AC3E}">
        <p14:creationId xmlns:p14="http://schemas.microsoft.com/office/powerpoint/2010/main" val="12946311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The CDC (Center for Disease Control and Prevention) says that more than half of teens aged 12 to 19 years have had a cavity in at least one of their permanent teeth. If cavities aren’t treated, they can cause pain and infections. This can make it hard for teens to eat, speak, or do well in school.</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20</a:t>
            </a:fld>
            <a:endParaRPr lang="en-US"/>
          </a:p>
        </p:txBody>
      </p:sp>
    </p:spTree>
    <p:extLst>
      <p:ext uri="{BB962C8B-B14F-4D97-AF65-F5344CB8AC3E}">
        <p14:creationId xmlns:p14="http://schemas.microsoft.com/office/powerpoint/2010/main" val="12431695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in 10 teens aged 12 to 19 years have at least one untreated cavity. Here are some common symptoms:</a:t>
            </a:r>
          </a:p>
          <a:p>
            <a:endParaRPr lang="en-US" dirty="0"/>
          </a:p>
          <a:p>
            <a:pPr marL="174708" indent="-174708">
              <a:buFont typeface="Arial" panose="020B0604020202020204" pitchFamily="34" charset="0"/>
              <a:buChar char="•"/>
            </a:pPr>
            <a:r>
              <a:rPr lang="en-US" b="1" dirty="0"/>
              <a:t>Toothache: </a:t>
            </a:r>
            <a:r>
              <a:rPr lang="en-US" dirty="0"/>
              <a:t>Tooth might hurt for no reason</a:t>
            </a:r>
          </a:p>
          <a:p>
            <a:pPr marL="174708" indent="-174708">
              <a:buFont typeface="Arial" panose="020B0604020202020204" pitchFamily="34" charset="0"/>
              <a:buChar char="•"/>
            </a:pPr>
            <a:r>
              <a:rPr lang="en-US" b="1" dirty="0"/>
              <a:t>Sensitivity</a:t>
            </a:r>
            <a:r>
              <a:rPr lang="en-US" dirty="0"/>
              <a:t>: Sharp pain when eating or drinking something hot, cold, or sweet  </a:t>
            </a:r>
          </a:p>
          <a:p>
            <a:pPr marL="174708" indent="-174708">
              <a:buFont typeface="Arial" panose="020B0604020202020204" pitchFamily="34" charset="0"/>
              <a:buChar char="•"/>
            </a:pPr>
            <a:r>
              <a:rPr lang="en-US" b="1" dirty="0"/>
              <a:t>Dark spots or holes: </a:t>
            </a:r>
            <a:r>
              <a:rPr lang="en-US" dirty="0"/>
              <a:t>Black, brown, or tiny holes on your tooth</a:t>
            </a:r>
          </a:p>
          <a:p>
            <a:pPr marL="174708" indent="-174708">
              <a:buFont typeface="Arial" panose="020B0604020202020204" pitchFamily="34" charset="0"/>
              <a:buChar char="•"/>
            </a:pPr>
            <a:r>
              <a:rPr lang="en-US" b="1" dirty="0"/>
              <a:t>Pain</a:t>
            </a:r>
            <a:r>
              <a:rPr lang="en-US" dirty="0"/>
              <a:t>: Can hurt when you bite down or chew food</a:t>
            </a:r>
          </a:p>
          <a:p>
            <a:pPr marL="174708" indent="-174708">
              <a:buFont typeface="Arial" panose="020B0604020202020204" pitchFamily="34" charset="0"/>
              <a:buChar char="•"/>
            </a:pPr>
            <a:r>
              <a:rPr lang="en-US" b="1" dirty="0"/>
              <a:t>Bad breath</a:t>
            </a:r>
            <a:r>
              <a:rPr lang="en-US" dirty="0"/>
              <a:t>: A bad smell that doesn’t go away even after brushing </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21</a:t>
            </a:fld>
            <a:endParaRPr lang="en-US"/>
          </a:p>
        </p:txBody>
      </p:sp>
    </p:spTree>
    <p:extLst>
      <p:ext uri="{BB962C8B-B14F-4D97-AF65-F5344CB8AC3E}">
        <p14:creationId xmlns:p14="http://schemas.microsoft.com/office/powerpoint/2010/main" val="38032015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About 75% of teens have bleeding gums. This can happen from poor brushing, eating unhealthy foods, or changes during puberty. Bleeding gums are an early sign of gum disease. If not treated, it can turn into gingivitis, or a more serious problem called periodontal disease. Gum disease can harm their teeth, gums, and overall health. </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22</a:t>
            </a:fld>
            <a:endParaRPr lang="en-US"/>
          </a:p>
        </p:txBody>
      </p:sp>
    </p:spTree>
    <p:extLst>
      <p:ext uri="{BB962C8B-B14F-4D97-AF65-F5344CB8AC3E}">
        <p14:creationId xmlns:p14="http://schemas.microsoft.com/office/powerpoint/2010/main" val="5889580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Gum disease starts mild and can get worse if you don’t seek care or receive treatment. Gingivitis can be fixed by brushing and flossing, but if it gets worse, it turns into periodontitis and needs a dentist to help. </a:t>
            </a:r>
          </a:p>
          <a:p>
            <a:endParaRPr lang="en-US" dirty="0"/>
          </a:p>
          <a:p>
            <a:pPr marL="174708" indent="-174708">
              <a:buFont typeface="Arial" panose="020B0604020202020204" pitchFamily="34" charset="0"/>
              <a:buChar char="•"/>
            </a:pPr>
            <a:r>
              <a:rPr lang="en-US" b="1" dirty="0"/>
              <a:t>Gingivitis </a:t>
            </a:r>
          </a:p>
          <a:p>
            <a:pPr marL="640594" lvl="1" indent="-174708">
              <a:buFont typeface="Arial" panose="020B0604020202020204" pitchFamily="34" charset="0"/>
              <a:buChar char="•"/>
            </a:pPr>
            <a:r>
              <a:rPr lang="en-US" dirty="0"/>
              <a:t>Red or swollen gums </a:t>
            </a:r>
          </a:p>
          <a:p>
            <a:pPr marL="640594" lvl="1" indent="-174708">
              <a:buFont typeface="Arial" panose="020B0604020202020204" pitchFamily="34" charset="0"/>
              <a:buChar char="•"/>
            </a:pPr>
            <a:r>
              <a:rPr lang="en-US" dirty="0"/>
              <a:t>Bleeding gums </a:t>
            </a:r>
          </a:p>
          <a:p>
            <a:pPr marL="640594" lvl="1" indent="-174708">
              <a:buFont typeface="Arial" panose="020B0604020202020204" pitchFamily="34" charset="0"/>
              <a:buChar char="•"/>
            </a:pPr>
            <a:r>
              <a:rPr lang="en-US" dirty="0"/>
              <a:t>Bad breath</a:t>
            </a:r>
          </a:p>
          <a:p>
            <a:pPr marL="640594" lvl="1" indent="-174708">
              <a:buFont typeface="Arial" panose="020B0604020202020204" pitchFamily="34" charset="0"/>
              <a:buChar char="•"/>
            </a:pPr>
            <a:r>
              <a:rPr lang="en-US" dirty="0"/>
              <a:t>Sensitive or sore gums </a:t>
            </a:r>
          </a:p>
          <a:p>
            <a:pPr marL="174708" indent="-174708">
              <a:buFont typeface="Arial" panose="020B0604020202020204" pitchFamily="34" charset="0"/>
              <a:buChar char="•"/>
            </a:pPr>
            <a:r>
              <a:rPr lang="en-US" b="1" dirty="0"/>
              <a:t>Periodontitis </a:t>
            </a:r>
          </a:p>
          <a:p>
            <a:pPr marL="640594" lvl="1" indent="-174708">
              <a:buFont typeface="Arial" panose="020B0604020202020204" pitchFamily="34" charset="0"/>
              <a:buChar char="•"/>
            </a:pPr>
            <a:r>
              <a:rPr lang="en-US" dirty="0"/>
              <a:t>Gums pull away from teeth</a:t>
            </a:r>
          </a:p>
          <a:p>
            <a:pPr marL="640594" lvl="1" indent="-174708">
              <a:buFont typeface="Arial" panose="020B0604020202020204" pitchFamily="34" charset="0"/>
              <a:buChar char="•"/>
            </a:pPr>
            <a:r>
              <a:rPr lang="en-US" dirty="0"/>
              <a:t>Gaps or pockets form between gums and teeth </a:t>
            </a:r>
          </a:p>
          <a:p>
            <a:pPr marL="640594" lvl="1" indent="-174708">
              <a:buFont typeface="Arial" panose="020B0604020202020204" pitchFamily="34" charset="0"/>
              <a:buChar char="•"/>
            </a:pPr>
            <a:r>
              <a:rPr lang="en-US" dirty="0"/>
              <a:t>Pain when chewing </a:t>
            </a:r>
          </a:p>
          <a:p>
            <a:pPr marL="640594" lvl="1" indent="-174708">
              <a:buFont typeface="Arial" panose="020B0604020202020204" pitchFamily="34" charset="0"/>
              <a:buChar char="•"/>
            </a:pPr>
            <a:r>
              <a:rPr lang="en-US" dirty="0"/>
              <a:t>Pus between gums </a:t>
            </a:r>
          </a:p>
          <a:p>
            <a:pPr marL="640594" lvl="1" indent="-174708">
              <a:buFont typeface="Arial" panose="020B0604020202020204" pitchFamily="34" charset="0"/>
              <a:buChar char="•"/>
            </a:pPr>
            <a:r>
              <a:rPr lang="en-US" dirty="0"/>
              <a:t>Loose teeth</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23</a:t>
            </a:fld>
            <a:endParaRPr lang="en-US"/>
          </a:p>
        </p:txBody>
      </p:sp>
    </p:spTree>
    <p:extLst>
      <p:ext uri="{BB962C8B-B14F-4D97-AF65-F5344CB8AC3E}">
        <p14:creationId xmlns:p14="http://schemas.microsoft.com/office/powerpoint/2010/main" val="28579324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Orthodontic treatment is very important for teens because it can: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Stop jaw pain caused by misaligned teeth</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Make eating and talking easier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Keep teeth and gums healthy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Help teens feel more confident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Prevent bigger and expensive problems later  </a:t>
            </a:r>
          </a:p>
          <a:p>
            <a:r>
              <a:rPr lang="en-US" sz="1200" kern="1200" dirty="0">
                <a:solidFill>
                  <a:schemeClr val="tx1"/>
                </a:solidFill>
                <a:effectLst/>
                <a:latin typeface="+mn-lt"/>
                <a:ea typeface="+mn-ea"/>
                <a:cs typeface="+mn-cs"/>
              </a:rPr>
              <a:t>Because teens are still growing at this age, orthodontists can help their teeth and jaws move into the right place more easily than with adults. </a:t>
            </a:r>
          </a:p>
        </p:txBody>
      </p:sp>
      <p:sp>
        <p:nvSpPr>
          <p:cNvPr id="4" name="Slide Number Placeholder 3"/>
          <p:cNvSpPr>
            <a:spLocks noGrp="1"/>
          </p:cNvSpPr>
          <p:nvPr>
            <p:ph type="sldNum" sz="quarter" idx="5"/>
          </p:nvPr>
        </p:nvSpPr>
        <p:spPr/>
        <p:txBody>
          <a:bodyPr/>
          <a:lstStyle/>
          <a:p>
            <a:fld id="{5780D0E4-DC1B-43B4-94A6-6005ADF2B587}" type="slidenum">
              <a:rPr lang="en-US" smtClean="0"/>
              <a:t>24</a:t>
            </a:fld>
            <a:endParaRPr lang="en-US"/>
          </a:p>
        </p:txBody>
      </p:sp>
    </p:spTree>
    <p:extLst>
      <p:ext uri="{BB962C8B-B14F-4D97-AF65-F5344CB8AC3E}">
        <p14:creationId xmlns:p14="http://schemas.microsoft.com/office/powerpoint/2010/main" val="16075825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Orthodontic problems happen when a teen’s jaw or teeth don’t line up. Here are some signs that may lead to orthodontic problems: </a:t>
            </a:r>
          </a:p>
          <a:p>
            <a:endParaRPr lang="en-US" dirty="0"/>
          </a:p>
          <a:p>
            <a:pPr marL="174708" indent="-174708">
              <a:buFont typeface="Arial" panose="020B0604020202020204" pitchFamily="34" charset="0"/>
              <a:buChar char="•"/>
            </a:pPr>
            <a:r>
              <a:rPr lang="en-US" b="1" dirty="0"/>
              <a:t>Crooked or crowded teeth:</a:t>
            </a:r>
            <a:r>
              <a:rPr lang="en-US" dirty="0"/>
              <a:t> Teeth that are twisted, overlap, or don’t fit well </a:t>
            </a:r>
          </a:p>
          <a:p>
            <a:pPr marL="174708" indent="-174708">
              <a:buFont typeface="Arial" panose="020B0604020202020204" pitchFamily="34" charset="0"/>
              <a:buChar char="•"/>
            </a:pPr>
            <a:r>
              <a:rPr lang="en-US" b="1" dirty="0"/>
              <a:t>Gaps:</a:t>
            </a:r>
            <a:r>
              <a:rPr lang="en-US" dirty="0"/>
              <a:t> Spaces between your teeth</a:t>
            </a:r>
          </a:p>
          <a:p>
            <a:pPr marL="174708" indent="-174708">
              <a:buFont typeface="Arial" panose="020B0604020202020204" pitchFamily="34" charset="0"/>
              <a:buChar char="•"/>
            </a:pPr>
            <a:r>
              <a:rPr lang="en-US" b="1" dirty="0"/>
              <a:t>Overbite:</a:t>
            </a:r>
            <a:r>
              <a:rPr lang="en-US" dirty="0"/>
              <a:t> Top front teeth stick out over the bottom front teeth </a:t>
            </a:r>
          </a:p>
          <a:p>
            <a:pPr marL="174708" indent="-174708">
              <a:buFont typeface="Arial" panose="020B0604020202020204" pitchFamily="34" charset="0"/>
              <a:buChar char="•"/>
            </a:pPr>
            <a:r>
              <a:rPr lang="en-US" b="1" dirty="0"/>
              <a:t>Underbite:</a:t>
            </a:r>
            <a:r>
              <a:rPr lang="en-US" dirty="0"/>
              <a:t> Bottom front teeth stick out past the top front teeth</a:t>
            </a:r>
          </a:p>
          <a:p>
            <a:pPr marL="174708" indent="-174708">
              <a:buFont typeface="Arial" panose="020B0604020202020204" pitchFamily="34" charset="0"/>
              <a:buChar char="•"/>
            </a:pPr>
            <a:r>
              <a:rPr lang="en-US" b="1" dirty="0"/>
              <a:t>Trouble chewing or biting:</a:t>
            </a:r>
            <a:r>
              <a:rPr lang="en-US" dirty="0"/>
              <a:t> Hard to bite food or chew properly</a:t>
            </a:r>
          </a:p>
          <a:p>
            <a:pPr marL="174708" indent="-174708">
              <a:buFont typeface="Arial" panose="020B0604020202020204" pitchFamily="34" charset="0"/>
              <a:buChar char="•"/>
            </a:pPr>
            <a:r>
              <a:rPr lang="en-US" b="1" dirty="0"/>
              <a:t>Speech problems:</a:t>
            </a:r>
            <a:r>
              <a:rPr lang="en-US" dirty="0"/>
              <a:t> Talking might be harder because of teeth or jaw alignment </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25</a:t>
            </a:fld>
            <a:endParaRPr lang="en-US"/>
          </a:p>
        </p:txBody>
      </p:sp>
    </p:spTree>
    <p:extLst>
      <p:ext uri="{BB962C8B-B14F-4D97-AF65-F5344CB8AC3E}">
        <p14:creationId xmlns:p14="http://schemas.microsoft.com/office/powerpoint/2010/main" val="37351082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15 million people in the U.S. hurt their mouth while playing sports every year, according to the American Dental Association (ADA). These injuries can be serious, often causing pain and needing special dental care to fix them. Some sports that usually need a mouthguard include:</a:t>
            </a:r>
          </a:p>
          <a:p>
            <a:endParaRPr lang="en-US" dirty="0"/>
          </a:p>
          <a:p>
            <a:pPr marL="174708" indent="-174708">
              <a:buFont typeface="Arial" panose="020B0604020202020204" pitchFamily="34" charset="0"/>
              <a:buChar char="•"/>
            </a:pPr>
            <a:r>
              <a:rPr lang="en-US" dirty="0"/>
              <a:t>Football </a:t>
            </a:r>
          </a:p>
          <a:p>
            <a:pPr marL="174708" indent="-174708">
              <a:buFont typeface="Arial" panose="020B0604020202020204" pitchFamily="34" charset="0"/>
              <a:buChar char="•"/>
            </a:pPr>
            <a:r>
              <a:rPr lang="en-US" dirty="0"/>
              <a:t>Basketball </a:t>
            </a:r>
          </a:p>
          <a:p>
            <a:pPr marL="174708" indent="-174708">
              <a:buFont typeface="Arial" panose="020B0604020202020204" pitchFamily="34" charset="0"/>
              <a:buChar char="•"/>
            </a:pPr>
            <a:r>
              <a:rPr lang="en-US" dirty="0"/>
              <a:t>Soccer</a:t>
            </a:r>
          </a:p>
          <a:p>
            <a:pPr marL="174708" indent="-174708">
              <a:buFont typeface="Arial" panose="020B0604020202020204" pitchFamily="34" charset="0"/>
              <a:buChar char="•"/>
            </a:pPr>
            <a:r>
              <a:rPr lang="en-US" dirty="0"/>
              <a:t>Hockey </a:t>
            </a:r>
          </a:p>
          <a:p>
            <a:pPr marL="174708" indent="-174708">
              <a:buFont typeface="Arial" panose="020B0604020202020204" pitchFamily="34" charset="0"/>
              <a:buChar char="•"/>
            </a:pPr>
            <a:r>
              <a:rPr lang="en-US" dirty="0"/>
              <a:t>Wrestling </a:t>
            </a:r>
          </a:p>
          <a:p>
            <a:pPr marL="174708" indent="-174708">
              <a:buFont typeface="Arial" panose="020B0604020202020204" pitchFamily="34" charset="0"/>
              <a:buChar char="•"/>
            </a:pPr>
            <a:r>
              <a:rPr lang="en-US" dirty="0"/>
              <a:t>Boxing and martial arts</a:t>
            </a:r>
          </a:p>
          <a:p>
            <a:pPr marL="174708" indent="-174708">
              <a:buFont typeface="Arial" panose="020B0604020202020204" pitchFamily="34" charset="0"/>
              <a:buChar char="•"/>
            </a:pPr>
            <a:r>
              <a:rPr lang="en-US" dirty="0"/>
              <a:t>Baseball and softball </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26</a:t>
            </a:fld>
            <a:endParaRPr lang="en-US"/>
          </a:p>
        </p:txBody>
      </p:sp>
    </p:spTree>
    <p:extLst>
      <p:ext uri="{BB962C8B-B14F-4D97-AF65-F5344CB8AC3E}">
        <p14:creationId xmlns:p14="http://schemas.microsoft.com/office/powerpoint/2010/main" val="8453912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Playing sports is fun, but sometimes accidents can affect the mouth. Here are some common injuries that can happen during contact sports: </a:t>
            </a:r>
          </a:p>
          <a:p>
            <a:endParaRPr lang="en-US" dirty="0"/>
          </a:p>
          <a:p>
            <a:pPr marL="174708" indent="-174708">
              <a:buFont typeface="Arial" panose="020B0604020202020204" pitchFamily="34" charset="0"/>
              <a:buChar char="•"/>
            </a:pPr>
            <a:r>
              <a:rPr lang="en-US" dirty="0"/>
              <a:t>Broken or cracked teeth</a:t>
            </a:r>
          </a:p>
          <a:p>
            <a:pPr marL="174708" indent="-174708">
              <a:buFont typeface="Arial" panose="020B0604020202020204" pitchFamily="34" charset="0"/>
              <a:buChar char="•"/>
            </a:pPr>
            <a:r>
              <a:rPr lang="en-US" dirty="0"/>
              <a:t>Knocked-out teeth </a:t>
            </a:r>
          </a:p>
          <a:p>
            <a:pPr marL="174708" indent="-174708">
              <a:buFont typeface="Arial" panose="020B0604020202020204" pitchFamily="34" charset="0"/>
              <a:buChar char="•"/>
            </a:pPr>
            <a:r>
              <a:rPr lang="en-US" dirty="0"/>
              <a:t>Loose teeth</a:t>
            </a:r>
          </a:p>
          <a:p>
            <a:pPr marL="174708" indent="-174708">
              <a:buFont typeface="Arial" panose="020B0604020202020204" pitchFamily="34" charset="0"/>
              <a:buChar char="•"/>
            </a:pPr>
            <a:r>
              <a:rPr lang="en-US" dirty="0"/>
              <a:t>Cuts or bruises on lips, cheeks, tongue, and gums </a:t>
            </a:r>
          </a:p>
          <a:p>
            <a:pPr marL="174708" indent="-174708">
              <a:buFont typeface="Arial" panose="020B0604020202020204" pitchFamily="34" charset="0"/>
              <a:buChar char="•"/>
            </a:pPr>
            <a:r>
              <a:rPr lang="en-US" dirty="0"/>
              <a:t>Hit to the chin or jaw </a:t>
            </a:r>
          </a:p>
          <a:p>
            <a:endParaRPr lang="en-US" dirty="0"/>
          </a:p>
          <a:p>
            <a:r>
              <a:rPr lang="en-US" dirty="0"/>
              <a:t>Wearing a mouthguard can help avoid pain, injury, and expensive dental procedures. </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27</a:t>
            </a:fld>
            <a:endParaRPr lang="en-US"/>
          </a:p>
        </p:txBody>
      </p:sp>
    </p:spTree>
    <p:extLst>
      <p:ext uri="{BB962C8B-B14F-4D97-AF65-F5344CB8AC3E}">
        <p14:creationId xmlns:p14="http://schemas.microsoft.com/office/powerpoint/2010/main" val="15566686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teens skip brushing or flossing without realizing the long-term effects. Risky behaviors include: </a:t>
            </a:r>
          </a:p>
          <a:p>
            <a:endParaRPr lang="en-US" dirty="0"/>
          </a:p>
          <a:p>
            <a:pPr marL="174708" indent="-174708">
              <a:buFont typeface="Arial" panose="020B0604020202020204" pitchFamily="34" charset="0"/>
              <a:buChar char="•"/>
            </a:pPr>
            <a:r>
              <a:rPr lang="en-US" dirty="0"/>
              <a:t>Not brushing twice a day </a:t>
            </a:r>
          </a:p>
          <a:p>
            <a:pPr marL="174708" indent="-174708">
              <a:buFont typeface="Arial" panose="020B0604020202020204" pitchFamily="34" charset="0"/>
              <a:buChar char="•"/>
            </a:pPr>
            <a:r>
              <a:rPr lang="en-US" dirty="0"/>
              <a:t>Not flossing daily </a:t>
            </a:r>
          </a:p>
          <a:p>
            <a:pPr marL="174708" indent="-174708">
              <a:buFont typeface="Arial" panose="020B0604020202020204" pitchFamily="34" charset="0"/>
              <a:buChar char="•"/>
            </a:pPr>
            <a:r>
              <a:rPr lang="en-US" dirty="0"/>
              <a:t>Eating sugary snacks often</a:t>
            </a:r>
          </a:p>
          <a:p>
            <a:pPr marL="640594" lvl="1" indent="-174708">
              <a:buFont typeface="Arial" panose="020B0604020202020204" pitchFamily="34" charset="0"/>
              <a:buChar char="•"/>
            </a:pPr>
            <a:r>
              <a:rPr lang="en-US" dirty="0"/>
              <a:t>Candy, soda, energy drinks, baked sweets, and more! </a:t>
            </a:r>
          </a:p>
          <a:p>
            <a:pPr marL="174708" indent="-174708">
              <a:buFont typeface="Arial" panose="020B0604020202020204" pitchFamily="34" charset="0"/>
              <a:buChar char="•"/>
            </a:pPr>
            <a:r>
              <a:rPr lang="en-US" dirty="0"/>
              <a:t>Avoiding dental checkups</a:t>
            </a:r>
          </a:p>
          <a:p>
            <a:pPr marL="174708" indent="-174708">
              <a:buFont typeface="Arial" panose="020B0604020202020204" pitchFamily="34" charset="0"/>
              <a:buChar char="•"/>
            </a:pPr>
            <a:r>
              <a:rPr lang="en-US" dirty="0"/>
              <a:t>Using nicotine products </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28</a:t>
            </a:fld>
            <a:endParaRPr lang="en-US"/>
          </a:p>
        </p:txBody>
      </p:sp>
    </p:spTree>
    <p:extLst>
      <p:ext uri="{BB962C8B-B14F-4D97-AF65-F5344CB8AC3E}">
        <p14:creationId xmlns:p14="http://schemas.microsoft.com/office/powerpoint/2010/main" val="12283859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Teeth and gums need certain nutrients to stay strong and healthy. These include:</a:t>
            </a:r>
          </a:p>
          <a:p>
            <a:endParaRPr lang="en-US" dirty="0"/>
          </a:p>
          <a:p>
            <a:pPr marL="174708" indent="-174708">
              <a:buFont typeface="Arial" panose="020B0604020202020204" pitchFamily="34" charset="0"/>
              <a:buChar char="•"/>
            </a:pPr>
            <a:r>
              <a:rPr lang="en-US" b="1" dirty="0"/>
              <a:t>Calcium</a:t>
            </a:r>
            <a:r>
              <a:rPr lang="en-US" dirty="0"/>
              <a:t> which helps build strong teeth and bones. You can find calcium in dairy, leafy greens, salmon, almonds, and plant-based milks. </a:t>
            </a:r>
          </a:p>
          <a:p>
            <a:pPr marL="174708" indent="-174708">
              <a:buFont typeface="Arial" panose="020B0604020202020204" pitchFamily="34" charset="0"/>
              <a:buChar char="•"/>
            </a:pPr>
            <a:r>
              <a:rPr lang="en-US" b="1" dirty="0"/>
              <a:t>Phosphorus, magnesium, zinc, fluoride, and potassium </a:t>
            </a:r>
            <a:r>
              <a:rPr lang="en-US" dirty="0"/>
              <a:t>help protect tooth enamel and keep your mouth healthy. These nutrients are in meat, fish, eggs, dairy, nuts, and beans. </a:t>
            </a:r>
          </a:p>
          <a:p>
            <a:pPr marL="174708" indent="-174708">
              <a:buFont typeface="Arial" panose="020B0604020202020204" pitchFamily="34" charset="0"/>
              <a:buChar char="•"/>
            </a:pPr>
            <a:r>
              <a:rPr lang="en-US" b="1" dirty="0"/>
              <a:t>Vitamin C </a:t>
            </a:r>
            <a:r>
              <a:rPr lang="en-US" dirty="0"/>
              <a:t>keeps your gums healthy and helps fight infections. You can get vitamin C from citrus fruits, strawberries, bell peppers, broccoli, and tomatoes. </a:t>
            </a:r>
          </a:p>
          <a:p>
            <a:pPr marL="174708" indent="-174708">
              <a:buFont typeface="Arial" panose="020B0604020202020204" pitchFamily="34" charset="0"/>
              <a:buChar char="•"/>
            </a:pPr>
            <a:r>
              <a:rPr lang="en-US" b="1" dirty="0"/>
              <a:t>Vitamins A, B, D, and K </a:t>
            </a:r>
            <a:r>
              <a:rPr lang="en-US" dirty="0"/>
              <a:t>help your gums heal, protect your mouth, and help your body use calcium. These are in carrots, leafy greens, meat, eggs, whole grains, and salmon. </a:t>
            </a:r>
          </a:p>
          <a:p>
            <a:endParaRPr lang="en-US" dirty="0"/>
          </a:p>
          <a:p>
            <a:r>
              <a:rPr lang="en-US" dirty="0"/>
              <a:t>It’s important to stay away from: </a:t>
            </a:r>
          </a:p>
          <a:p>
            <a:endParaRPr lang="en-US" dirty="0"/>
          </a:p>
          <a:p>
            <a:pPr marL="174708" indent="-174708">
              <a:buFont typeface="Arial" panose="020B0604020202020204" pitchFamily="34" charset="0"/>
              <a:buChar char="•"/>
            </a:pPr>
            <a:r>
              <a:rPr lang="en-US" b="1" dirty="0"/>
              <a:t>Processed and ultra-processed foods</a:t>
            </a:r>
            <a:r>
              <a:rPr lang="en-US" dirty="0"/>
              <a:t> like chips, candy, sugary cereals, and sodas due to high sugar and chemicals that cause cavities. </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29</a:t>
            </a:fld>
            <a:endParaRPr lang="en-US"/>
          </a:p>
        </p:txBody>
      </p:sp>
    </p:spTree>
    <p:extLst>
      <p:ext uri="{BB962C8B-B14F-4D97-AF65-F5344CB8AC3E}">
        <p14:creationId xmlns:p14="http://schemas.microsoft.com/office/powerpoint/2010/main" val="2624690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Without the right nutrients, both the body and mind can suffer. These problems might show: </a:t>
            </a:r>
          </a:p>
          <a:p>
            <a:endParaRPr lang="en-US" dirty="0"/>
          </a:p>
          <a:p>
            <a:pPr marL="174708" indent="-174708">
              <a:buFont typeface="Arial" panose="020B0604020202020204" pitchFamily="34" charset="0"/>
              <a:buChar char="•"/>
            </a:pPr>
            <a:r>
              <a:rPr lang="en-US" b="1" dirty="0"/>
              <a:t>Slow growth:</a:t>
            </a:r>
            <a:r>
              <a:rPr lang="en-US" dirty="0"/>
              <a:t> Not getting enough protein, vitamins, and minerals can make it harder for your body to grow, build strong bones, and grow muscles </a:t>
            </a:r>
          </a:p>
          <a:p>
            <a:pPr marL="174708" indent="-174708">
              <a:buFont typeface="Arial" panose="020B0604020202020204" pitchFamily="34" charset="0"/>
              <a:buChar char="•"/>
            </a:pPr>
            <a:r>
              <a:rPr lang="en-US" b="1" dirty="0"/>
              <a:t>Low energy:</a:t>
            </a:r>
            <a:r>
              <a:rPr lang="en-US" dirty="0"/>
              <a:t> An unbalanced diet can make you feel tired and less active during the day</a:t>
            </a:r>
          </a:p>
          <a:p>
            <a:pPr marL="174708" indent="-174708">
              <a:buFont typeface="Arial" panose="020B0604020202020204" pitchFamily="34" charset="0"/>
              <a:buChar char="•"/>
            </a:pPr>
            <a:r>
              <a:rPr lang="en-US" b="1" dirty="0"/>
              <a:t>Weak immune system:</a:t>
            </a:r>
            <a:r>
              <a:rPr lang="en-US" dirty="0"/>
              <a:t> Without the right nutrients, your body can’t fight off sickness as well, making it easier to get sick</a:t>
            </a:r>
          </a:p>
          <a:p>
            <a:pPr marL="174708" indent="-174708">
              <a:buFont typeface="Arial" panose="020B0604020202020204" pitchFamily="34" charset="0"/>
              <a:buChar char="•"/>
            </a:pPr>
            <a:r>
              <a:rPr lang="en-US" b="1" dirty="0"/>
              <a:t>Unhealthy weight gain:</a:t>
            </a:r>
            <a:r>
              <a:rPr lang="en-US" dirty="0"/>
              <a:t> Eating too much junk food can lead to weight gain, while not eating enough healthy food can make you underweight </a:t>
            </a:r>
          </a:p>
          <a:p>
            <a:pPr marL="174708" indent="-174708">
              <a:buFont typeface="Arial" panose="020B0604020202020204" pitchFamily="34" charset="0"/>
              <a:buChar char="•"/>
            </a:pPr>
            <a:r>
              <a:rPr lang="en-US" b="1" dirty="0"/>
              <a:t>Poor academic performance:</a:t>
            </a:r>
            <a:r>
              <a:rPr lang="en-US" dirty="0"/>
              <a:t> Poor nutrition can affect focus, memory, and learning </a:t>
            </a:r>
          </a:p>
          <a:p>
            <a:pPr marL="174708" indent="-174708">
              <a:buFont typeface="Arial" panose="020B0604020202020204" pitchFamily="34" charset="0"/>
              <a:buChar char="•"/>
            </a:pPr>
            <a:r>
              <a:rPr lang="en-US" b="1" dirty="0"/>
              <a:t>Mood swings :</a:t>
            </a:r>
            <a:r>
              <a:rPr lang="en-US" dirty="0"/>
              <a:t> Diets high in sugar and low in nutrients can increase the risk of depression, anxiety, and mood swings </a:t>
            </a:r>
          </a:p>
          <a:p>
            <a:pPr marL="174708" indent="-174708">
              <a:buFont typeface="Arial" panose="020B0604020202020204" pitchFamily="34" charset="0"/>
              <a:buChar char="•"/>
            </a:pPr>
            <a:r>
              <a:rPr lang="en-US" b="1" dirty="0"/>
              <a:t>Low self-esteem:</a:t>
            </a:r>
            <a:r>
              <a:rPr lang="en-US" dirty="0"/>
              <a:t> Poor eating habits can change how your body looks and lower your self-confidence </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30</a:t>
            </a:fld>
            <a:endParaRPr lang="en-US"/>
          </a:p>
        </p:txBody>
      </p:sp>
    </p:spTree>
    <p:extLst>
      <p:ext uri="{BB962C8B-B14F-4D97-AF65-F5344CB8AC3E}">
        <p14:creationId xmlns:p14="http://schemas.microsoft.com/office/powerpoint/2010/main" val="41211391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In this section, we’ll discuss unhealthy habits that teens may experience.</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31</a:t>
            </a:fld>
            <a:endParaRPr lang="en-US"/>
          </a:p>
        </p:txBody>
      </p:sp>
    </p:spTree>
    <p:extLst>
      <p:ext uri="{BB962C8B-B14F-4D97-AF65-F5344CB8AC3E}">
        <p14:creationId xmlns:p14="http://schemas.microsoft.com/office/powerpoint/2010/main" val="39437454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Taking care of your mouth isn’t only about brushing and flossing. Everyday habits can be either helpful or harmful to your teeth and gums. Some unhealthy habits include: </a:t>
            </a:r>
          </a:p>
          <a:p>
            <a:endParaRPr lang="en-US" dirty="0"/>
          </a:p>
          <a:p>
            <a:pPr marL="174708" indent="-174708">
              <a:buFont typeface="Arial" panose="020B0604020202020204" pitchFamily="34" charset="0"/>
              <a:buChar char="•"/>
            </a:pPr>
            <a:r>
              <a:rPr lang="en-US" dirty="0"/>
              <a:t>Brushing teeth too hard</a:t>
            </a:r>
          </a:p>
          <a:p>
            <a:pPr marL="174708" indent="-174708">
              <a:buFont typeface="Arial" panose="020B0604020202020204" pitchFamily="34" charset="0"/>
              <a:buChar char="•"/>
            </a:pPr>
            <a:r>
              <a:rPr lang="en-US" dirty="0"/>
              <a:t>Skipping brushing or flossing </a:t>
            </a:r>
          </a:p>
          <a:p>
            <a:pPr marL="174708" indent="-174708">
              <a:buFont typeface="Arial" panose="020B0604020202020204" pitchFamily="34" charset="0"/>
              <a:buChar char="•"/>
            </a:pPr>
            <a:r>
              <a:rPr lang="en-US" dirty="0"/>
              <a:t>Eating or drinking too much sugar</a:t>
            </a:r>
          </a:p>
          <a:p>
            <a:pPr marL="174708" indent="-174708">
              <a:buFont typeface="Arial" panose="020B0604020202020204" pitchFamily="34" charset="0"/>
              <a:buChar char="•"/>
            </a:pPr>
            <a:r>
              <a:rPr lang="en-US" dirty="0"/>
              <a:t>Chewing on non-food items </a:t>
            </a:r>
          </a:p>
          <a:p>
            <a:pPr marL="174708" indent="-174708">
              <a:buFont typeface="Arial" panose="020B0604020202020204" pitchFamily="34" charset="0"/>
              <a:buChar char="•"/>
            </a:pPr>
            <a:r>
              <a:rPr lang="en-US" dirty="0"/>
              <a:t>Using teeth as tools </a:t>
            </a:r>
          </a:p>
          <a:p>
            <a:pPr marL="174708" indent="-174708">
              <a:buFont typeface="Arial" panose="020B0604020202020204" pitchFamily="34" charset="0"/>
              <a:buChar char="•"/>
            </a:pPr>
            <a:r>
              <a:rPr lang="en-US" dirty="0"/>
              <a:t>Nail biting </a:t>
            </a:r>
          </a:p>
          <a:p>
            <a:pPr marL="174708" indent="-174708">
              <a:buFont typeface="Arial" panose="020B0604020202020204" pitchFamily="34" charset="0"/>
              <a:buChar char="•"/>
            </a:pPr>
            <a:r>
              <a:rPr lang="en-US" dirty="0"/>
              <a:t>Vaping, smoking, or using nicotine products </a:t>
            </a:r>
          </a:p>
          <a:p>
            <a:pPr marL="174708" indent="-174708">
              <a:buFont typeface="Arial" panose="020B0604020202020204" pitchFamily="34" charset="0"/>
              <a:buChar char="•"/>
            </a:pPr>
            <a:r>
              <a:rPr lang="en-US" dirty="0"/>
              <a:t>Grinding or clenching teeth</a:t>
            </a:r>
          </a:p>
          <a:p>
            <a:pPr marL="174708" indent="-174708">
              <a:buFont typeface="Arial" panose="020B0604020202020204" pitchFamily="34" charset="0"/>
              <a:buChar char="•"/>
            </a:pPr>
            <a:r>
              <a:rPr lang="en-US" dirty="0"/>
              <a:t>Ignoring pain or bleeding in the mouth </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32</a:t>
            </a:fld>
            <a:endParaRPr lang="en-US"/>
          </a:p>
        </p:txBody>
      </p:sp>
    </p:spTree>
    <p:extLst>
      <p:ext uri="{BB962C8B-B14F-4D97-AF65-F5344CB8AC3E}">
        <p14:creationId xmlns:p14="http://schemas.microsoft.com/office/powerpoint/2010/main" val="5661228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people believe that brushing harder makes teeth cleaner. But when brushing is done too hard, the teeth can hurt. These problems might happen: </a:t>
            </a:r>
          </a:p>
          <a:p>
            <a:endParaRPr lang="en-US" dirty="0"/>
          </a:p>
          <a:p>
            <a:pPr marL="174708" indent="-174708">
              <a:buFont typeface="Arial" panose="020B0604020202020204" pitchFamily="34" charset="0"/>
              <a:buChar char="•"/>
            </a:pPr>
            <a:r>
              <a:rPr lang="en-US" dirty="0"/>
              <a:t>Tooth enamel can be worn down</a:t>
            </a:r>
          </a:p>
          <a:p>
            <a:pPr marL="174708" indent="-174708">
              <a:buFont typeface="Arial" panose="020B0604020202020204" pitchFamily="34" charset="0"/>
              <a:buChar char="•"/>
            </a:pPr>
            <a:r>
              <a:rPr lang="en-US" dirty="0"/>
              <a:t>Teeth can become sensitive</a:t>
            </a:r>
          </a:p>
          <a:p>
            <a:pPr marL="174708" indent="-174708">
              <a:buFont typeface="Arial" panose="020B0604020202020204" pitchFamily="34" charset="0"/>
              <a:buChar char="•"/>
            </a:pPr>
            <a:r>
              <a:rPr lang="en-US" dirty="0"/>
              <a:t>Gums may bleed or feel sore</a:t>
            </a:r>
          </a:p>
          <a:p>
            <a:pPr marL="174708" indent="-174708">
              <a:buFont typeface="Arial" panose="020B0604020202020204" pitchFamily="34" charset="0"/>
              <a:buChar char="•"/>
            </a:pPr>
            <a:r>
              <a:rPr lang="en-US" dirty="0"/>
              <a:t>Lead to cavities, pain, and even infections</a:t>
            </a:r>
          </a:p>
          <a:p>
            <a:endParaRPr lang="en-US" dirty="0"/>
          </a:p>
          <a:p>
            <a:r>
              <a:rPr lang="en-US" dirty="0"/>
              <a:t>A soft toothbrush should be used, and gentle brushing in small circles is best. A toothbrush should be replaced every 3 to 4 months, or sooner if you’ve been sick. </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33</a:t>
            </a:fld>
            <a:endParaRPr lang="en-US"/>
          </a:p>
        </p:txBody>
      </p:sp>
    </p:spTree>
    <p:extLst>
      <p:ext uri="{BB962C8B-B14F-4D97-AF65-F5344CB8AC3E}">
        <p14:creationId xmlns:p14="http://schemas.microsoft.com/office/powerpoint/2010/main" val="42421617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nationwide poll from August 2024, more than one-third of parents said their children aged 4-17 don’t brush their teeth twice a day. Skipping brushing or flossing might not seem like a big problem. However, when it’s skipped often, it can cause:</a:t>
            </a:r>
          </a:p>
          <a:p>
            <a:endParaRPr lang="en-US" dirty="0"/>
          </a:p>
          <a:p>
            <a:pPr marL="174708" indent="-174708">
              <a:buFont typeface="Arial" panose="020B0604020202020204" pitchFamily="34" charset="0"/>
              <a:buChar char="•"/>
            </a:pPr>
            <a:r>
              <a:rPr lang="en-US" dirty="0"/>
              <a:t>Plaque buildup </a:t>
            </a:r>
          </a:p>
          <a:p>
            <a:pPr marL="174708" indent="-174708">
              <a:buFont typeface="Arial" panose="020B0604020202020204" pitchFamily="34" charset="0"/>
              <a:buChar char="•"/>
            </a:pPr>
            <a:r>
              <a:rPr lang="en-US" dirty="0"/>
              <a:t>Cavities</a:t>
            </a:r>
          </a:p>
          <a:p>
            <a:pPr marL="174708" indent="-174708">
              <a:buFont typeface="Arial" panose="020B0604020202020204" pitchFamily="34" charset="0"/>
              <a:buChar char="•"/>
            </a:pPr>
            <a:r>
              <a:rPr lang="en-US" dirty="0"/>
              <a:t>Sore or bleeding gums </a:t>
            </a:r>
          </a:p>
          <a:p>
            <a:pPr marL="174708" indent="-174708">
              <a:buFont typeface="Arial" panose="020B0604020202020204" pitchFamily="34" charset="0"/>
              <a:buChar char="•"/>
            </a:pPr>
            <a:r>
              <a:rPr lang="en-US" dirty="0"/>
              <a:t>Bad breath </a:t>
            </a:r>
          </a:p>
          <a:p>
            <a:pPr marL="174708" indent="-174708">
              <a:buFont typeface="Arial" panose="020B0604020202020204" pitchFamily="34" charset="0"/>
              <a:buChar char="•"/>
            </a:pPr>
            <a:r>
              <a:rPr lang="en-US" dirty="0"/>
              <a:t>Other health problems </a:t>
            </a:r>
          </a:p>
          <a:p>
            <a:endParaRPr lang="en-US" dirty="0"/>
          </a:p>
          <a:p>
            <a:r>
              <a:rPr lang="en-US" dirty="0"/>
              <a:t>That’s why it’s important to brush twice a day and floss every night. </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34</a:t>
            </a:fld>
            <a:endParaRPr lang="en-US"/>
          </a:p>
        </p:txBody>
      </p:sp>
    </p:spTree>
    <p:extLst>
      <p:ext uri="{BB962C8B-B14F-4D97-AF65-F5344CB8AC3E}">
        <p14:creationId xmlns:p14="http://schemas.microsoft.com/office/powerpoint/2010/main" val="23878869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Teens eat about 34 teaspoons of sugar each day, mostly from drinks like soda. It’s recommended that teens consume about 6 teaspoons of sugar or less each day. When too much sugar is eaten, harmful bacteria in the mouth can fed, which may lead to problems such as: </a:t>
            </a:r>
          </a:p>
          <a:p>
            <a:endParaRPr lang="en-US" dirty="0"/>
          </a:p>
          <a:p>
            <a:pPr marL="174708" indent="-174708">
              <a:buFont typeface="Arial" panose="020B0604020202020204" pitchFamily="34" charset="0"/>
              <a:buChar char="•"/>
            </a:pPr>
            <a:r>
              <a:rPr lang="en-US" b="1" dirty="0"/>
              <a:t>Cavities: </a:t>
            </a:r>
            <a:r>
              <a:rPr lang="en-US" dirty="0"/>
              <a:t>Holes formed in the teeth </a:t>
            </a:r>
          </a:p>
          <a:p>
            <a:pPr marL="174708" indent="-174708">
              <a:buFont typeface="Arial" panose="020B0604020202020204" pitchFamily="34" charset="0"/>
              <a:buChar char="•"/>
            </a:pPr>
            <a:r>
              <a:rPr lang="en-US" b="1" dirty="0"/>
              <a:t>Gum swelling:</a:t>
            </a:r>
            <a:r>
              <a:rPr lang="en-US" dirty="0"/>
              <a:t> Red, swollen, or bleeding gums </a:t>
            </a:r>
          </a:p>
          <a:p>
            <a:pPr marL="174708" indent="-174708">
              <a:buFont typeface="Arial" panose="020B0604020202020204" pitchFamily="34" charset="0"/>
              <a:buChar char="•"/>
            </a:pPr>
            <a:r>
              <a:rPr lang="en-US" b="1" dirty="0"/>
              <a:t>Sensitivity: </a:t>
            </a:r>
            <a:r>
              <a:rPr lang="en-US" dirty="0"/>
              <a:t>Teeth hurt while eating or drinking hot, cold, or sweet things </a:t>
            </a:r>
          </a:p>
          <a:p>
            <a:pPr marL="174708" indent="-174708">
              <a:buFont typeface="Arial" panose="020B0604020202020204" pitchFamily="34" charset="0"/>
              <a:buChar char="•"/>
            </a:pPr>
            <a:r>
              <a:rPr lang="en-US" b="1" dirty="0"/>
              <a:t>Weakened teeth: </a:t>
            </a:r>
            <a:r>
              <a:rPr lang="en-US" dirty="0"/>
              <a:t>Teeth may become less strong and weaker </a:t>
            </a:r>
          </a:p>
          <a:p>
            <a:pPr marL="174708" indent="-174708">
              <a:buFont typeface="Arial" panose="020B0604020202020204" pitchFamily="34" charset="0"/>
              <a:buChar char="•"/>
            </a:pPr>
            <a:r>
              <a:rPr lang="en-US" b="1" dirty="0"/>
              <a:t>Bad breath</a:t>
            </a:r>
            <a:r>
              <a:rPr lang="en-US" dirty="0"/>
              <a:t> – Mouth can smell bad, even after brushing </a:t>
            </a:r>
          </a:p>
          <a:p>
            <a:pPr marL="174708" indent="-174708">
              <a:buFont typeface="Arial" panose="020B0604020202020204" pitchFamily="34" charset="0"/>
              <a:buChar char="•"/>
            </a:pPr>
            <a:r>
              <a:rPr lang="en-US" b="1" dirty="0"/>
              <a:t>Mouth sores: </a:t>
            </a:r>
            <a:r>
              <a:rPr lang="en-US" dirty="0"/>
              <a:t>Painful spots or infections in the mouth </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35</a:t>
            </a:fld>
            <a:endParaRPr lang="en-US"/>
          </a:p>
        </p:txBody>
      </p:sp>
    </p:spTree>
    <p:extLst>
      <p:ext uri="{BB962C8B-B14F-4D97-AF65-F5344CB8AC3E}">
        <p14:creationId xmlns:p14="http://schemas.microsoft.com/office/powerpoint/2010/main" val="35432871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Chewing on things that aren’t food, such as pens, ice, or fingernails, can be harmful to teeth. It may result in: </a:t>
            </a:r>
          </a:p>
          <a:p>
            <a:endParaRPr lang="en-US" dirty="0"/>
          </a:p>
          <a:p>
            <a:pPr marL="174708" indent="-174708">
              <a:buFont typeface="Arial" panose="020B0604020202020204" pitchFamily="34" charset="0"/>
              <a:buChar char="•"/>
            </a:pPr>
            <a:r>
              <a:rPr lang="en-US" b="1" dirty="0"/>
              <a:t>Cracked teeth: </a:t>
            </a:r>
            <a:r>
              <a:rPr lang="en-US" dirty="0"/>
              <a:t>Breaks or chips in teeth </a:t>
            </a:r>
          </a:p>
          <a:p>
            <a:pPr marL="174708" indent="-174708">
              <a:buFont typeface="Arial" panose="020B0604020202020204" pitchFamily="34" charset="0"/>
              <a:buChar char="•"/>
            </a:pPr>
            <a:r>
              <a:rPr lang="en-US" b="1" dirty="0"/>
              <a:t>Jaw pain: </a:t>
            </a:r>
            <a:r>
              <a:rPr lang="en-US" dirty="0"/>
              <a:t>Pain or tiredness felt in the jaw from too much pressure </a:t>
            </a:r>
          </a:p>
          <a:p>
            <a:pPr marL="174708" indent="-174708">
              <a:buFont typeface="Arial" panose="020B0604020202020204" pitchFamily="34" charset="0"/>
              <a:buChar char="•"/>
            </a:pPr>
            <a:r>
              <a:rPr lang="en-US" b="1" dirty="0"/>
              <a:t>Bacteria in the mouth: </a:t>
            </a:r>
            <a:r>
              <a:rPr lang="en-US" dirty="0"/>
              <a:t>Bacteria being brought in by dirty objects, which may lead to infections</a:t>
            </a:r>
          </a:p>
          <a:p>
            <a:pPr marL="174708" indent="-174708">
              <a:buFont typeface="Arial" panose="020B0604020202020204" pitchFamily="34" charset="0"/>
              <a:buChar char="•"/>
            </a:pPr>
            <a:r>
              <a:rPr lang="en-US" b="1" dirty="0"/>
              <a:t>Broken dental work: </a:t>
            </a:r>
            <a:r>
              <a:rPr lang="en-US" dirty="0"/>
              <a:t>Braces or fillings being damaged </a:t>
            </a:r>
          </a:p>
          <a:p>
            <a:pPr marL="174708" indent="-174708">
              <a:buFont typeface="Arial" panose="020B0604020202020204" pitchFamily="34" charset="0"/>
              <a:buChar char="•"/>
            </a:pPr>
            <a:r>
              <a:rPr lang="en-US" b="1" dirty="0"/>
              <a:t>Signs of stress: </a:t>
            </a:r>
            <a:r>
              <a:rPr lang="en-US" dirty="0"/>
              <a:t>This habit may be shown as a response to worry or nervousness </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36</a:t>
            </a:fld>
            <a:endParaRPr lang="en-US"/>
          </a:p>
        </p:txBody>
      </p:sp>
    </p:spTree>
    <p:extLst>
      <p:ext uri="{BB962C8B-B14F-4D97-AF65-F5344CB8AC3E}">
        <p14:creationId xmlns:p14="http://schemas.microsoft.com/office/powerpoint/2010/main" val="14835614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teeth to rip, pull, or open things might seem quicker, but it can be risky. This can lead to:</a:t>
            </a:r>
          </a:p>
          <a:p>
            <a:endParaRPr lang="en-US" dirty="0"/>
          </a:p>
          <a:p>
            <a:pPr marL="174708" indent="-174708">
              <a:buFont typeface="Arial" panose="020B0604020202020204" pitchFamily="34" charset="0"/>
              <a:buChar char="•"/>
            </a:pPr>
            <a:r>
              <a:rPr lang="en-US" b="1" dirty="0"/>
              <a:t>Broken teeth:</a:t>
            </a:r>
            <a:r>
              <a:rPr lang="en-US" dirty="0"/>
              <a:t> Cracks or breaks in teeth </a:t>
            </a:r>
          </a:p>
          <a:p>
            <a:pPr marL="174708" indent="-174708">
              <a:buFont typeface="Arial" panose="020B0604020202020204" pitchFamily="34" charset="0"/>
              <a:buChar char="•"/>
            </a:pPr>
            <a:r>
              <a:rPr lang="en-US" b="1" dirty="0"/>
              <a:t>Flattened teeth:</a:t>
            </a:r>
            <a:r>
              <a:rPr lang="en-US" dirty="0"/>
              <a:t> Teeth can get shorter or more worn over time</a:t>
            </a:r>
          </a:p>
          <a:p>
            <a:pPr marL="174708" indent="-174708">
              <a:buFont typeface="Arial" panose="020B0604020202020204" pitchFamily="34" charset="0"/>
              <a:buChar char="•"/>
            </a:pPr>
            <a:r>
              <a:rPr lang="en-US" b="1" dirty="0"/>
              <a:t>Cut gums:</a:t>
            </a:r>
            <a:r>
              <a:rPr lang="en-US" dirty="0"/>
              <a:t> Injuries to the gums</a:t>
            </a:r>
          </a:p>
          <a:p>
            <a:pPr marL="174708" indent="-174708">
              <a:buFont typeface="Arial" panose="020B0604020202020204" pitchFamily="34" charset="0"/>
              <a:buChar char="•"/>
            </a:pPr>
            <a:r>
              <a:rPr lang="en-US" b="1" dirty="0"/>
              <a:t>Expensive dental work:</a:t>
            </a:r>
            <a:r>
              <a:rPr lang="en-US" dirty="0"/>
              <a:t> A high cost to repair damage</a:t>
            </a:r>
          </a:p>
          <a:p>
            <a:endParaRPr lang="en-US" dirty="0"/>
          </a:p>
          <a:p>
            <a:r>
              <a:rPr lang="en-US" dirty="0"/>
              <a:t>Teeth are not meant to be used as tools. Scissors or proper tools should be used instead to get the job done. </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37</a:t>
            </a:fld>
            <a:endParaRPr lang="en-US"/>
          </a:p>
        </p:txBody>
      </p:sp>
    </p:spTree>
    <p:extLst>
      <p:ext uri="{BB962C8B-B14F-4D97-AF65-F5344CB8AC3E}">
        <p14:creationId xmlns:p14="http://schemas.microsoft.com/office/powerpoint/2010/main" val="34823349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CDC, about 5.4% of middle school students use vaping or nicotine products. Several problems in the mouth can be caused by these products, including: </a:t>
            </a:r>
          </a:p>
          <a:p>
            <a:endParaRPr lang="en-US" dirty="0"/>
          </a:p>
          <a:p>
            <a:pPr marL="174708" indent="-174708">
              <a:buFont typeface="Arial" panose="020B0604020202020204" pitchFamily="34" charset="0"/>
              <a:buChar char="•"/>
            </a:pPr>
            <a:r>
              <a:rPr lang="en-US" b="1" dirty="0"/>
              <a:t>Unhealthy gums:</a:t>
            </a:r>
            <a:r>
              <a:rPr lang="en-US" dirty="0"/>
              <a:t> Gums pulling away from teeth or get infected</a:t>
            </a:r>
          </a:p>
          <a:p>
            <a:pPr marL="174708" indent="-174708">
              <a:buFont typeface="Arial" panose="020B0604020202020204" pitchFamily="34" charset="0"/>
              <a:buChar char="•"/>
            </a:pPr>
            <a:r>
              <a:rPr lang="en-US" b="1" dirty="0"/>
              <a:t>Less saliva: </a:t>
            </a:r>
            <a:r>
              <a:rPr lang="en-US" dirty="0"/>
              <a:t>A decrease in saliva being produced, which helps protect teeth </a:t>
            </a:r>
          </a:p>
          <a:p>
            <a:pPr marL="174708" indent="-174708">
              <a:buFont typeface="Arial" panose="020B0604020202020204" pitchFamily="34" charset="0"/>
              <a:buChar char="•"/>
            </a:pPr>
            <a:r>
              <a:rPr lang="en-US" b="1" dirty="0"/>
              <a:t>More cavities:</a:t>
            </a:r>
            <a:r>
              <a:rPr lang="en-US" dirty="0"/>
              <a:t> Teeth are more likely to decay</a:t>
            </a:r>
          </a:p>
          <a:p>
            <a:pPr marL="174708" indent="-174708">
              <a:buFont typeface="Arial" panose="020B0604020202020204" pitchFamily="34" charset="0"/>
              <a:buChar char="•"/>
            </a:pPr>
            <a:r>
              <a:rPr lang="en-US" b="1" dirty="0"/>
              <a:t>Tooth loss:</a:t>
            </a:r>
            <a:r>
              <a:rPr lang="en-US" dirty="0"/>
              <a:t> Teeth become loose or fall out</a:t>
            </a:r>
          </a:p>
          <a:p>
            <a:pPr marL="174708" indent="-174708">
              <a:buFont typeface="Arial" panose="020B0604020202020204" pitchFamily="34" charset="0"/>
              <a:buChar char="•"/>
            </a:pPr>
            <a:r>
              <a:rPr lang="en-US" b="1" dirty="0"/>
              <a:t>Bad breath:</a:t>
            </a:r>
            <a:r>
              <a:rPr lang="en-US" dirty="0"/>
              <a:t> Chemicals from vapes or cigarettes can stick to teeth and cause a bad smell</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38</a:t>
            </a:fld>
            <a:endParaRPr lang="en-US"/>
          </a:p>
        </p:txBody>
      </p:sp>
    </p:spTree>
    <p:extLst>
      <p:ext uri="{BB962C8B-B14F-4D97-AF65-F5344CB8AC3E}">
        <p14:creationId xmlns:p14="http://schemas.microsoft.com/office/powerpoint/2010/main" val="18087852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Nicotine doesn’t only stay in the mouth, it can affect the whole body. Here’s how:</a:t>
            </a:r>
          </a:p>
          <a:p>
            <a:endParaRPr lang="en-US" dirty="0"/>
          </a:p>
          <a:p>
            <a:pPr marL="174708" indent="-174708">
              <a:buFont typeface="Arial" panose="020B0604020202020204" pitchFamily="34" charset="0"/>
              <a:buChar char="•"/>
            </a:pPr>
            <a:r>
              <a:rPr lang="en-US" b="1" dirty="0"/>
              <a:t>Trouble focusing and learning: </a:t>
            </a:r>
            <a:r>
              <a:rPr lang="en-US" dirty="0"/>
              <a:t>The brain can be affected, making it harder to pay attention and remember things </a:t>
            </a:r>
          </a:p>
          <a:p>
            <a:pPr marL="174708" indent="-174708">
              <a:buFont typeface="Arial" panose="020B0604020202020204" pitchFamily="34" charset="0"/>
              <a:buChar char="•"/>
            </a:pPr>
            <a:r>
              <a:rPr lang="en-US" b="1" dirty="0"/>
              <a:t>Lower confidence:</a:t>
            </a:r>
            <a:r>
              <a:rPr lang="en-US" dirty="0"/>
              <a:t> Feelings of doubt or low self-esteem can make you feel less sure about yourself and your abilities </a:t>
            </a:r>
          </a:p>
          <a:p>
            <a:pPr marL="174708" indent="-174708">
              <a:buFont typeface="Arial" panose="020B0604020202020204" pitchFamily="34" charset="0"/>
              <a:buChar char="•"/>
            </a:pPr>
            <a:r>
              <a:rPr lang="en-US" b="1" dirty="0"/>
              <a:t>Harms the heart and lungs:</a:t>
            </a:r>
            <a:r>
              <a:rPr lang="en-US" dirty="0"/>
              <a:t> The heart may be forced to work harder, and the lungs can be damaged, making breathing and staying healthy harder</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39</a:t>
            </a:fld>
            <a:endParaRPr lang="en-US"/>
          </a:p>
        </p:txBody>
      </p:sp>
    </p:spTree>
    <p:extLst>
      <p:ext uri="{BB962C8B-B14F-4D97-AF65-F5344CB8AC3E}">
        <p14:creationId xmlns:p14="http://schemas.microsoft.com/office/powerpoint/2010/main" val="33440384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b="1" dirty="0"/>
              <a:t>Mood swings:</a:t>
            </a:r>
            <a:r>
              <a:rPr lang="en-US" dirty="0"/>
              <a:t> Feelings change quickly, from happy to upset </a:t>
            </a:r>
          </a:p>
          <a:p>
            <a:pPr marL="174708" indent="-174708">
              <a:buFont typeface="Arial" panose="020B0604020202020204" pitchFamily="34" charset="0"/>
              <a:buChar char="•"/>
            </a:pPr>
            <a:r>
              <a:rPr lang="en-US" b="1" dirty="0"/>
              <a:t>Stronger addiction:</a:t>
            </a:r>
            <a:r>
              <a:rPr lang="en-US" dirty="0"/>
              <a:t> Once nicotine is used, the body may start craving it all the time, making it harder to stop</a:t>
            </a:r>
          </a:p>
          <a:p>
            <a:pPr marL="174708" indent="-174708">
              <a:buFont typeface="Arial" panose="020B0604020202020204" pitchFamily="34" charset="0"/>
              <a:buChar char="•"/>
            </a:pPr>
            <a:r>
              <a:rPr lang="en-US" b="1" dirty="0"/>
              <a:t>Overall health:</a:t>
            </a:r>
            <a:r>
              <a:rPr lang="en-US" dirty="0"/>
              <a:t> Tiredness, sickness, and a weaker immune system </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40</a:t>
            </a:fld>
            <a:endParaRPr lang="en-US"/>
          </a:p>
        </p:txBody>
      </p:sp>
    </p:spTree>
    <p:extLst>
      <p:ext uri="{BB962C8B-B14F-4D97-AF65-F5344CB8AC3E}">
        <p14:creationId xmlns:p14="http://schemas.microsoft.com/office/powerpoint/2010/main" val="5707839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In this section, we’ll explain how sugar affects both oral health and overall well-being. </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41</a:t>
            </a:fld>
            <a:endParaRPr lang="en-US"/>
          </a:p>
        </p:txBody>
      </p:sp>
    </p:spTree>
    <p:extLst>
      <p:ext uri="{BB962C8B-B14F-4D97-AF65-F5344CB8AC3E}">
        <p14:creationId xmlns:p14="http://schemas.microsoft.com/office/powerpoint/2010/main" val="8731546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b="1" dirty="0"/>
              <a:t>Natural sugar:</a:t>
            </a:r>
            <a:r>
              <a:rPr lang="en-US" b="1" i="1" dirty="0"/>
              <a:t> </a:t>
            </a:r>
            <a:r>
              <a:rPr lang="en-US" dirty="0"/>
              <a:t>Found in fruits, vegetables, and milk; comes with vitamins, minerals, and fiber that help keep teeth and gums healthy </a:t>
            </a:r>
          </a:p>
          <a:p>
            <a:pPr marL="174708" indent="-174708">
              <a:buFont typeface="Arial" panose="020B0604020202020204" pitchFamily="34" charset="0"/>
              <a:buChar char="•"/>
            </a:pPr>
            <a:r>
              <a:rPr lang="en-US" b="1" dirty="0"/>
              <a:t>Added sugar: </a:t>
            </a:r>
            <a:r>
              <a:rPr lang="en-US" dirty="0"/>
              <a:t>Put into foods like candy and soda to sweeten them; doesn’t provide nutrients and can harm teeth </a:t>
            </a:r>
          </a:p>
          <a:p>
            <a:pPr marL="174708" indent="-174708">
              <a:buFont typeface="Arial" panose="020B0604020202020204" pitchFamily="34" charset="0"/>
              <a:buChar char="•"/>
            </a:pPr>
            <a:r>
              <a:rPr lang="en-US" b="1" dirty="0"/>
              <a:t>Sugar-Free/Zero-sugar: </a:t>
            </a:r>
            <a:r>
              <a:rPr lang="en-US" dirty="0"/>
              <a:t>No sugar but may have acids that can wear down tooth enamel over time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Brushing your teeth and rinsing your mouth after eating sugary foods and drinks can help prevent cavities.</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42</a:t>
            </a:fld>
            <a:endParaRPr lang="en-US"/>
          </a:p>
        </p:txBody>
      </p:sp>
    </p:spTree>
    <p:extLst>
      <p:ext uri="{BB962C8B-B14F-4D97-AF65-F5344CB8AC3E}">
        <p14:creationId xmlns:p14="http://schemas.microsoft.com/office/powerpoint/2010/main" val="32324012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Sugar can affect your oral health. It can lead to problems like:</a:t>
            </a:r>
          </a:p>
          <a:p>
            <a:endParaRPr lang="en-US" dirty="0"/>
          </a:p>
          <a:p>
            <a:pPr marL="174708" indent="-174708">
              <a:buFont typeface="Arial" panose="020B0604020202020204" pitchFamily="34" charset="0"/>
              <a:buChar char="•"/>
            </a:pPr>
            <a:r>
              <a:rPr lang="en-US" b="1" dirty="0"/>
              <a:t>Harmful bacteria:</a:t>
            </a:r>
            <a:r>
              <a:rPr lang="en-US" dirty="0"/>
              <a:t> Sugar gives bacteria in your mouth energy to grow and cause damage</a:t>
            </a:r>
          </a:p>
          <a:p>
            <a:pPr marL="174708" indent="-174708">
              <a:buFont typeface="Arial" panose="020B0604020202020204" pitchFamily="34" charset="0"/>
              <a:buChar char="•"/>
            </a:pPr>
            <a:r>
              <a:rPr lang="en-US" b="1" dirty="0"/>
              <a:t>Cavities:</a:t>
            </a:r>
            <a:r>
              <a:rPr lang="en-US" dirty="0"/>
              <a:t> Acid made by bacteria, which eats away at teeth and creates holes</a:t>
            </a:r>
          </a:p>
          <a:p>
            <a:pPr marL="174708" indent="-174708">
              <a:buFont typeface="Arial" panose="020B0604020202020204" pitchFamily="34" charset="0"/>
              <a:buChar char="•"/>
            </a:pPr>
            <a:r>
              <a:rPr lang="en-US" b="1" dirty="0"/>
              <a:t>Bad breath:</a:t>
            </a:r>
            <a:r>
              <a:rPr lang="en-US" dirty="0"/>
              <a:t> A bad smell caused by bacteria that feed on sugar </a:t>
            </a:r>
          </a:p>
          <a:p>
            <a:pPr marL="174708" indent="-174708">
              <a:buFont typeface="Arial" panose="020B0604020202020204" pitchFamily="34" charset="0"/>
              <a:buChar char="•"/>
            </a:pPr>
            <a:r>
              <a:rPr lang="en-US" b="1" dirty="0"/>
              <a:t>Gum irritation:</a:t>
            </a:r>
            <a:r>
              <a:rPr lang="en-US" dirty="0"/>
              <a:t> Gums become swollen, red, or sore </a:t>
            </a:r>
          </a:p>
          <a:p>
            <a:pPr marL="174708" indent="-174708">
              <a:buFont typeface="Arial" panose="020B0604020202020204" pitchFamily="34" charset="0"/>
              <a:buChar char="•"/>
            </a:pPr>
            <a:r>
              <a:rPr lang="en-US" b="1" dirty="0"/>
              <a:t>More plaque:</a:t>
            </a:r>
            <a:r>
              <a:rPr lang="en-US" dirty="0"/>
              <a:t> High sugar intake leads to more plaque buildup, affecting teeth and gums </a:t>
            </a:r>
          </a:p>
          <a:p>
            <a:pPr marL="174708" indent="-174708">
              <a:buFont typeface="Arial" panose="020B0604020202020204" pitchFamily="34" charset="0"/>
              <a:buChar char="•"/>
            </a:pPr>
            <a:r>
              <a:rPr lang="en-US" b="1" dirty="0"/>
              <a:t>Dry mouth:</a:t>
            </a:r>
            <a:r>
              <a:rPr lang="en-US" dirty="0"/>
              <a:t> Saliva production reduced when too much sugar is eaten, making it harder to clean and protect the mouth</a:t>
            </a:r>
          </a:p>
          <a:p>
            <a:endParaRPr lang="en-US" dirty="0"/>
          </a:p>
          <a:p>
            <a:r>
              <a:rPr lang="en-US" b="1" dirty="0"/>
              <a:t>&lt;Link for sugar activity video for BRUSH&gt;</a:t>
            </a:r>
          </a:p>
        </p:txBody>
      </p:sp>
      <p:sp>
        <p:nvSpPr>
          <p:cNvPr id="4" name="Slide Number Placeholder 3"/>
          <p:cNvSpPr>
            <a:spLocks noGrp="1"/>
          </p:cNvSpPr>
          <p:nvPr>
            <p:ph type="sldNum" sz="quarter" idx="5"/>
          </p:nvPr>
        </p:nvSpPr>
        <p:spPr/>
        <p:txBody>
          <a:bodyPr/>
          <a:lstStyle/>
          <a:p>
            <a:fld id="{5780D0E4-DC1B-43B4-94A6-6005ADF2B587}" type="slidenum">
              <a:rPr lang="en-US" smtClean="0"/>
              <a:t>43</a:t>
            </a:fld>
            <a:endParaRPr lang="en-US"/>
          </a:p>
        </p:txBody>
      </p:sp>
    </p:spTree>
    <p:extLst>
      <p:ext uri="{BB962C8B-B14F-4D97-AF65-F5344CB8AC3E}">
        <p14:creationId xmlns:p14="http://schemas.microsoft.com/office/powerpoint/2010/main" val="7200663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Sugar can harm more than just the mouth, It can affect the whole body. On average, teens in the U.S. are reported to consume about 34 teaspoons of added sugar each day. Eating too much sugar can lead to:</a:t>
            </a:r>
          </a:p>
          <a:p>
            <a:endParaRPr lang="en-US" dirty="0"/>
          </a:p>
          <a:p>
            <a:pPr marL="174708" indent="-174708">
              <a:buFont typeface="Arial" panose="020B0604020202020204" pitchFamily="34" charset="0"/>
              <a:buChar char="•"/>
            </a:pPr>
            <a:r>
              <a:rPr lang="en-US" b="1" dirty="0"/>
              <a:t>Unhealthy weight gain:</a:t>
            </a:r>
            <a:r>
              <a:rPr lang="en-US" dirty="0"/>
              <a:t> Extra sugar being stored as fat in the body </a:t>
            </a:r>
          </a:p>
          <a:p>
            <a:pPr marL="174708" indent="-174708">
              <a:buFont typeface="Arial" panose="020B0604020202020204" pitchFamily="34" charset="0"/>
              <a:buChar char="•"/>
            </a:pPr>
            <a:r>
              <a:rPr lang="en-US" b="1" dirty="0"/>
              <a:t>Mood swings:</a:t>
            </a:r>
            <a:r>
              <a:rPr lang="en-US" dirty="0"/>
              <a:t> Energy levels rising quickly, then dropping, can cause tiredness or irritability</a:t>
            </a:r>
          </a:p>
          <a:p>
            <a:pPr marL="174708" indent="-174708">
              <a:buFont typeface="Arial" panose="020B0604020202020204" pitchFamily="34" charset="0"/>
              <a:buChar char="•"/>
            </a:pPr>
            <a:r>
              <a:rPr lang="en-US" b="1" dirty="0"/>
              <a:t>Trouble focusing:</a:t>
            </a:r>
            <a:r>
              <a:rPr lang="en-US" dirty="0"/>
              <a:t> The brain being affected, making it harder to pay attention in school</a:t>
            </a:r>
          </a:p>
          <a:p>
            <a:pPr marL="174708" indent="-174708">
              <a:buFont typeface="Arial" panose="020B0604020202020204" pitchFamily="34" charset="0"/>
              <a:buChar char="•"/>
            </a:pPr>
            <a:r>
              <a:rPr lang="en-US" b="1" dirty="0"/>
              <a:t>Poor nutrition:</a:t>
            </a:r>
            <a:r>
              <a:rPr lang="en-US" dirty="0"/>
              <a:t> Foods high in sugar often lacks vitamins and minerals the body needs</a:t>
            </a:r>
          </a:p>
          <a:p>
            <a:pPr marL="174708" indent="-174708">
              <a:buFont typeface="Arial" panose="020B0604020202020204" pitchFamily="34" charset="0"/>
              <a:buChar char="•"/>
            </a:pPr>
            <a:r>
              <a:rPr lang="en-US" b="1" dirty="0"/>
              <a:t>More sickness:</a:t>
            </a:r>
            <a:r>
              <a:rPr lang="en-US" dirty="0"/>
              <a:t> The immune system becomes weaker over time by high sugar intake</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44</a:t>
            </a:fld>
            <a:endParaRPr lang="en-US"/>
          </a:p>
        </p:txBody>
      </p:sp>
    </p:spTree>
    <p:extLst>
      <p:ext uri="{BB962C8B-B14F-4D97-AF65-F5344CB8AC3E}">
        <p14:creationId xmlns:p14="http://schemas.microsoft.com/office/powerpoint/2010/main" val="452113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In this section, we’ll cover how to teach teens good oral hygiene habits for a healthy smile.</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45</a:t>
            </a:fld>
            <a:endParaRPr lang="en-US"/>
          </a:p>
        </p:txBody>
      </p:sp>
    </p:spTree>
    <p:extLst>
      <p:ext uri="{BB962C8B-B14F-4D97-AF65-F5344CB8AC3E}">
        <p14:creationId xmlns:p14="http://schemas.microsoft.com/office/powerpoint/2010/main" val="30002568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Protecting teeth starts with healthy daily habits. Here’s how: </a:t>
            </a:r>
          </a:p>
          <a:p>
            <a:endParaRPr lang="en-US" dirty="0"/>
          </a:p>
          <a:p>
            <a:pPr marL="174708" indent="-174708">
              <a:buFont typeface="Arial" panose="020B0604020202020204" pitchFamily="34" charset="0"/>
              <a:buChar char="•"/>
            </a:pPr>
            <a:r>
              <a:rPr lang="en-US" b="1" dirty="0"/>
              <a:t>Snacking less often: </a:t>
            </a:r>
            <a:r>
              <a:rPr lang="en-US" dirty="0"/>
              <a:t>Cavities can be caused by frequent snacking, especially on sugary foods or drinks. Snacks should be eaten at set times and water should be sipped throughout the day. </a:t>
            </a:r>
          </a:p>
          <a:p>
            <a:pPr marL="174708" indent="-174708">
              <a:buFont typeface="Arial" panose="020B0604020202020204" pitchFamily="34" charset="0"/>
              <a:buChar char="•"/>
            </a:pPr>
            <a:r>
              <a:rPr lang="en-US" b="1" dirty="0"/>
              <a:t>Brushing twice a day for two minutes: </a:t>
            </a:r>
            <a:r>
              <a:rPr lang="en-US" dirty="0"/>
              <a:t>Small, gentle circular motions should be used to clean the front, back, and chewing surfaces of each tooth </a:t>
            </a:r>
          </a:p>
          <a:p>
            <a:pPr marL="174708" indent="-174708">
              <a:buFont typeface="Arial" panose="020B0604020202020204" pitchFamily="34" charset="0"/>
              <a:buChar char="•"/>
            </a:pPr>
            <a:r>
              <a:rPr lang="en-US" b="1" dirty="0"/>
              <a:t>Flossing once a day in the evening: </a:t>
            </a:r>
            <a:r>
              <a:rPr lang="en-US" dirty="0"/>
              <a:t>Food and plaque that get stuck between teeth can be removed by flossing, where a toothbrush can’t reach</a:t>
            </a:r>
          </a:p>
          <a:p>
            <a:pPr marL="174708" indent="-174708">
              <a:buFont typeface="Arial" panose="020B0604020202020204" pitchFamily="34" charset="0"/>
              <a:buChar char="•"/>
            </a:pPr>
            <a:r>
              <a:rPr lang="en-US" b="1" dirty="0"/>
              <a:t>Eating a balanced diet: </a:t>
            </a:r>
            <a:r>
              <a:rPr lang="en-US" dirty="0"/>
              <a:t>Healthy food choices like fruits, vegetables, whole grains, and dairy products can help keep teeth and gums strong </a:t>
            </a:r>
          </a:p>
          <a:p>
            <a:pPr marL="174708" indent="-174708">
              <a:buFont typeface="Arial" panose="020B0604020202020204" pitchFamily="34" charset="0"/>
              <a:buChar char="•"/>
            </a:pPr>
            <a:r>
              <a:rPr lang="en-US" b="1" dirty="0"/>
              <a:t>Avoid unhealthy habits: </a:t>
            </a:r>
            <a:r>
              <a:rPr lang="en-US" dirty="0"/>
              <a:t>Smoking, vaping, chewing on non-food items, and using teeth as tools should be avoided, as these habits can damage oral health over time</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46</a:t>
            </a:fld>
            <a:endParaRPr lang="en-US"/>
          </a:p>
        </p:txBody>
      </p:sp>
    </p:spTree>
    <p:extLst>
      <p:ext uri="{BB962C8B-B14F-4D97-AF65-F5344CB8AC3E}">
        <p14:creationId xmlns:p14="http://schemas.microsoft.com/office/powerpoint/2010/main" val="4124353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Signs of problems in the mouth can often be noticed early. Some of these include: </a:t>
            </a:r>
          </a:p>
          <a:p>
            <a:endParaRPr lang="en-US" dirty="0"/>
          </a:p>
          <a:p>
            <a:pPr marL="174708" indent="-174708">
              <a:buFont typeface="Arial" panose="020B0604020202020204" pitchFamily="34" charset="0"/>
              <a:buChar char="•"/>
            </a:pPr>
            <a:r>
              <a:rPr lang="en-US" b="1" dirty="0"/>
              <a:t>Bad breath:</a:t>
            </a:r>
            <a:r>
              <a:rPr lang="en-US" dirty="0"/>
              <a:t> A bad smell that doesn’t go away, even after brushing </a:t>
            </a:r>
          </a:p>
          <a:p>
            <a:pPr marL="174708" indent="-174708">
              <a:buFont typeface="Arial" panose="020B0604020202020204" pitchFamily="34" charset="0"/>
              <a:buChar char="•"/>
            </a:pPr>
            <a:r>
              <a:rPr lang="en-US" b="1" dirty="0"/>
              <a:t>Swollen or bleeding gums:</a:t>
            </a:r>
            <a:r>
              <a:rPr lang="en-US" dirty="0"/>
              <a:t> Gums that look puffy, red, or bleed easily when brushing </a:t>
            </a:r>
          </a:p>
          <a:p>
            <a:pPr marL="174708" indent="-174708">
              <a:buFont typeface="Arial" panose="020B0604020202020204" pitchFamily="34" charset="0"/>
              <a:buChar char="•"/>
            </a:pPr>
            <a:r>
              <a:rPr lang="en-US" b="1" dirty="0"/>
              <a:t>Tooth pain:</a:t>
            </a:r>
            <a:r>
              <a:rPr lang="en-US" dirty="0"/>
              <a:t> Aches or pain </a:t>
            </a:r>
          </a:p>
          <a:p>
            <a:pPr marL="174708" indent="-174708">
              <a:buFont typeface="Arial" panose="020B0604020202020204" pitchFamily="34" charset="0"/>
              <a:buChar char="•"/>
            </a:pPr>
            <a:r>
              <a:rPr lang="en-US" b="1" dirty="0"/>
              <a:t>Sensitive teeth:</a:t>
            </a:r>
            <a:r>
              <a:rPr lang="en-US" dirty="0"/>
              <a:t> Pain appears with hot or cold food and drinks </a:t>
            </a:r>
          </a:p>
          <a:p>
            <a:pPr marL="174708" indent="-174708">
              <a:buFont typeface="Arial" panose="020B0604020202020204" pitchFamily="34" charset="0"/>
              <a:buChar char="•"/>
            </a:pPr>
            <a:r>
              <a:rPr lang="en-US" b="1" dirty="0"/>
              <a:t>Loose teeth:</a:t>
            </a:r>
            <a:r>
              <a:rPr lang="en-US" dirty="0"/>
              <a:t> Teeth that wiggle or feel like they might fall out</a:t>
            </a:r>
          </a:p>
          <a:p>
            <a:pPr marL="174708" indent="-174708">
              <a:buFont typeface="Arial" panose="020B0604020202020204" pitchFamily="34" charset="0"/>
              <a:buChar char="•"/>
            </a:pPr>
            <a:r>
              <a:rPr lang="en-US" b="1" dirty="0"/>
              <a:t>Dark spots:</a:t>
            </a:r>
            <a:r>
              <a:rPr lang="en-US" dirty="0"/>
              <a:t> Brown or black marks on teeth </a:t>
            </a:r>
          </a:p>
        </p:txBody>
      </p:sp>
      <p:sp>
        <p:nvSpPr>
          <p:cNvPr id="4" name="Slide Number Placeholder 3"/>
          <p:cNvSpPr>
            <a:spLocks noGrp="1"/>
          </p:cNvSpPr>
          <p:nvPr>
            <p:ph type="sldNum" sz="quarter" idx="5"/>
          </p:nvPr>
        </p:nvSpPr>
        <p:spPr/>
        <p:txBody>
          <a:bodyPr/>
          <a:lstStyle/>
          <a:p>
            <a:fld id="{5780D0E4-DC1B-43B4-94A6-6005ADF2B587}" type="slidenum">
              <a:rPr lang="en-US" smtClean="0"/>
              <a:t>47</a:t>
            </a:fld>
            <a:endParaRPr lang="en-US"/>
          </a:p>
        </p:txBody>
      </p:sp>
    </p:spTree>
    <p:extLst>
      <p:ext uri="{BB962C8B-B14F-4D97-AF65-F5344CB8AC3E}">
        <p14:creationId xmlns:p14="http://schemas.microsoft.com/office/powerpoint/2010/main" val="211307367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In this section, we’ll review </a:t>
            </a:r>
            <a:r>
              <a:rPr lang="en-US" i="1" dirty="0"/>
              <a:t>the </a:t>
            </a:r>
            <a:r>
              <a:rPr lang="en-US" i="1" dirty="0" err="1"/>
              <a:t>SuperSports</a:t>
            </a:r>
            <a:r>
              <a:rPr lang="en-US" i="1" dirty="0"/>
              <a:t> Curriculum</a:t>
            </a:r>
            <a:r>
              <a:rPr lang="en-US" dirty="0"/>
              <a:t> and how to teach it in your classroom. </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48</a:t>
            </a:fld>
            <a:endParaRPr lang="en-US"/>
          </a:p>
        </p:txBody>
      </p:sp>
    </p:spTree>
    <p:extLst>
      <p:ext uri="{BB962C8B-B14F-4D97-AF65-F5344CB8AC3E}">
        <p14:creationId xmlns:p14="http://schemas.microsoft.com/office/powerpoint/2010/main" val="357923693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i="1" dirty="0"/>
              <a:t>Super Sport </a:t>
            </a:r>
            <a:r>
              <a:rPr lang="en-US" dirty="0"/>
              <a:t> curriculum includes five lessons that are designed for 6</a:t>
            </a:r>
            <a:r>
              <a:rPr lang="en-US" baseline="30000" dirty="0"/>
              <a:t>th</a:t>
            </a:r>
            <a:r>
              <a:rPr lang="en-US" dirty="0"/>
              <a:t>-8</a:t>
            </a:r>
            <a:r>
              <a:rPr lang="en-US" baseline="30000" dirty="0"/>
              <a:t>th</a:t>
            </a:r>
            <a:r>
              <a:rPr lang="en-US" dirty="0"/>
              <a:t> grade students to promote oral health education: </a:t>
            </a:r>
          </a:p>
          <a:p>
            <a:endParaRPr lang="en-US" dirty="0"/>
          </a:p>
          <a:p>
            <a:pPr marL="174708" indent="-174708">
              <a:buFont typeface="Arial" panose="020B0604020202020204" pitchFamily="34" charset="0"/>
              <a:buChar char="•"/>
            </a:pPr>
            <a:r>
              <a:rPr lang="en-US" dirty="0"/>
              <a:t>The Mouth Matters </a:t>
            </a:r>
          </a:p>
          <a:p>
            <a:pPr marL="174708" indent="-174708">
              <a:buFont typeface="Arial" panose="020B0604020202020204" pitchFamily="34" charset="0"/>
              <a:buChar char="•"/>
            </a:pPr>
            <a:r>
              <a:rPr lang="en-US" dirty="0"/>
              <a:t>What’s Harming Your Teeth?</a:t>
            </a:r>
          </a:p>
          <a:p>
            <a:pPr marL="174708" indent="-174708">
              <a:buFont typeface="Arial" panose="020B0604020202020204" pitchFamily="34" charset="0"/>
              <a:buChar char="•"/>
            </a:pPr>
            <a:r>
              <a:rPr lang="en-US" dirty="0"/>
              <a:t>Fueling a Healthy Smile </a:t>
            </a:r>
          </a:p>
          <a:p>
            <a:pPr marL="174708" indent="-174708">
              <a:buFont typeface="Arial" panose="020B0604020202020204" pitchFamily="34" charset="0"/>
              <a:buChar char="•"/>
            </a:pPr>
            <a:r>
              <a:rPr lang="en-US" dirty="0"/>
              <a:t>Smile Smart </a:t>
            </a:r>
          </a:p>
          <a:p>
            <a:pPr marL="174708" indent="-174708">
              <a:buFont typeface="Arial" panose="020B0604020202020204" pitchFamily="34" charset="0"/>
              <a:buChar char="•"/>
            </a:pPr>
            <a:r>
              <a:rPr lang="en-US" dirty="0"/>
              <a:t>Oral Health Preventions </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49</a:t>
            </a:fld>
            <a:endParaRPr lang="en-US"/>
          </a:p>
        </p:txBody>
      </p:sp>
    </p:spTree>
    <p:extLst>
      <p:ext uri="{BB962C8B-B14F-4D97-AF65-F5344CB8AC3E}">
        <p14:creationId xmlns:p14="http://schemas.microsoft.com/office/powerpoint/2010/main" val="83228136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lesson focuses on a key oral health topic and builds on what students learned before. Every lesson includes:</a:t>
            </a:r>
          </a:p>
          <a:p>
            <a:endParaRPr lang="en-US" dirty="0"/>
          </a:p>
          <a:p>
            <a:pPr marL="174708" indent="-174708">
              <a:buFont typeface="Arial" panose="020B0604020202020204" pitchFamily="34" charset="0"/>
              <a:buChar char="•"/>
            </a:pPr>
            <a:r>
              <a:rPr lang="en-US" dirty="0"/>
              <a:t>Engaging topics and guided group discussions </a:t>
            </a:r>
          </a:p>
          <a:p>
            <a:pPr marL="174708" indent="-174708">
              <a:buFont typeface="Arial" panose="020B0604020202020204" pitchFamily="34" charset="0"/>
              <a:buChar char="•"/>
            </a:pPr>
            <a:r>
              <a:rPr lang="en-US" dirty="0"/>
              <a:t>1–3-minute educational video </a:t>
            </a:r>
          </a:p>
          <a:p>
            <a:pPr marL="174708" indent="-174708">
              <a:buFont typeface="Arial" panose="020B0604020202020204" pitchFamily="34" charset="0"/>
              <a:buChar char="•"/>
            </a:pPr>
            <a:r>
              <a:rPr lang="en-US" dirty="0"/>
              <a:t>A hands-on or interactive activity </a:t>
            </a:r>
          </a:p>
          <a:p>
            <a:pPr marL="174708" indent="-174708">
              <a:buFont typeface="Arial" panose="020B0604020202020204" pitchFamily="34" charset="0"/>
              <a:buChar char="•"/>
            </a:pPr>
            <a:r>
              <a:rPr lang="en-US" dirty="0"/>
              <a:t>Take-home caregiver handouts </a:t>
            </a:r>
          </a:p>
          <a:p>
            <a:pPr marL="174708" indent="-174708">
              <a:buFont typeface="Arial" panose="020B0604020202020204" pitchFamily="34" charset="0"/>
              <a:buChar char="•"/>
            </a:pPr>
            <a:r>
              <a:rPr lang="en-US" dirty="0"/>
              <a:t>Review of previous lesson concepts </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50</a:t>
            </a:fld>
            <a:endParaRPr lang="en-US"/>
          </a:p>
        </p:txBody>
      </p:sp>
    </p:spTree>
    <p:extLst>
      <p:ext uri="{BB962C8B-B14F-4D97-AF65-F5344CB8AC3E}">
        <p14:creationId xmlns:p14="http://schemas.microsoft.com/office/powerpoint/2010/main" val="17898795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Each lesson includes a short video that helps students understand the topic better. All five videos can be played with just one click. Let’s take a look at the lesson one video. </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51</a:t>
            </a:fld>
            <a:endParaRPr lang="en-US"/>
          </a:p>
        </p:txBody>
      </p:sp>
    </p:spTree>
    <p:extLst>
      <p:ext uri="{BB962C8B-B14F-4D97-AF65-F5344CB8AC3E}">
        <p14:creationId xmlns:p14="http://schemas.microsoft.com/office/powerpoint/2010/main" val="182765252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Insert </a:t>
            </a:r>
            <a:r>
              <a:rPr lang="en-US" i="1" dirty="0"/>
              <a:t>The Mouth Matters</a:t>
            </a:r>
            <a:r>
              <a:rPr lang="en-US" dirty="0"/>
              <a:t> video here. </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52</a:t>
            </a:fld>
            <a:endParaRPr lang="en-US"/>
          </a:p>
        </p:txBody>
      </p:sp>
    </p:spTree>
    <p:extLst>
      <p:ext uri="{BB962C8B-B14F-4D97-AF65-F5344CB8AC3E}">
        <p14:creationId xmlns:p14="http://schemas.microsoft.com/office/powerpoint/2010/main" val="423954919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Every lesson includes an activity that helps students get involved. These activities help students apply what they’ve learned and see how it connects to real-life situations.</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53</a:t>
            </a:fld>
            <a:endParaRPr lang="en-US"/>
          </a:p>
        </p:txBody>
      </p:sp>
    </p:spTree>
    <p:extLst>
      <p:ext uri="{BB962C8B-B14F-4D97-AF65-F5344CB8AC3E}">
        <p14:creationId xmlns:p14="http://schemas.microsoft.com/office/powerpoint/2010/main" val="359749728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Each lesson comes with a caregiver handout students can take home. You can print them ahead of time or email them to parents. These handouts help parents and caregivers understand what their child learned in class and continue the education at home. </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54</a:t>
            </a:fld>
            <a:endParaRPr lang="en-US"/>
          </a:p>
        </p:txBody>
      </p:sp>
    </p:spTree>
    <p:extLst>
      <p:ext uri="{BB962C8B-B14F-4D97-AF65-F5344CB8AC3E}">
        <p14:creationId xmlns:p14="http://schemas.microsoft.com/office/powerpoint/2010/main" val="145662118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teach one lesson each day or one lesson each week. Each lesson follows simple steps: </a:t>
            </a:r>
          </a:p>
          <a:p>
            <a:endParaRPr lang="en-US" dirty="0"/>
          </a:p>
          <a:p>
            <a:pPr marL="232943" indent="-232943">
              <a:buFont typeface="+mj-lt"/>
              <a:buAutoNum type="arabicParenR"/>
            </a:pPr>
            <a:r>
              <a:rPr lang="en-US" dirty="0"/>
              <a:t>Starts with a group discussion</a:t>
            </a:r>
          </a:p>
          <a:p>
            <a:pPr marL="232943" indent="-232943">
              <a:buFont typeface="+mj-lt"/>
              <a:buAutoNum type="arabicParenR"/>
            </a:pPr>
            <a:r>
              <a:rPr lang="en-US" dirty="0"/>
              <a:t>Watch a short video </a:t>
            </a:r>
          </a:p>
          <a:p>
            <a:pPr marL="232943" indent="-232943">
              <a:buFont typeface="+mj-lt"/>
              <a:buAutoNum type="arabicParenR"/>
            </a:pPr>
            <a:r>
              <a:rPr lang="en-US" dirty="0"/>
              <a:t>End the lesson with an activity </a:t>
            </a:r>
          </a:p>
          <a:p>
            <a:endParaRPr lang="en-US" dirty="0"/>
          </a:p>
          <a:p>
            <a:r>
              <a:rPr lang="en-US" dirty="0"/>
              <a:t>Lessons two through five begin with a quick review of the last lesson. Encourage students to talk and share their ideas. Learning about oral health is easier when everyone is involved! </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55</a:t>
            </a:fld>
            <a:endParaRPr lang="en-US"/>
          </a:p>
        </p:txBody>
      </p:sp>
    </p:spTree>
    <p:extLst>
      <p:ext uri="{BB962C8B-B14F-4D97-AF65-F5344CB8AC3E}">
        <p14:creationId xmlns:p14="http://schemas.microsoft.com/office/powerpoint/2010/main" val="356386826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Please take a moment to fill out the post-training survey to let us know how we did today. </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56</a:t>
            </a:fld>
            <a:endParaRPr lang="en-US"/>
          </a:p>
        </p:txBody>
      </p:sp>
    </p:spTree>
    <p:extLst>
      <p:ext uri="{BB962C8B-B14F-4D97-AF65-F5344CB8AC3E}">
        <p14:creationId xmlns:p14="http://schemas.microsoft.com/office/powerpoint/2010/main" val="17811698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Thank you for joining today’s training on the new </a:t>
            </a:r>
            <a:r>
              <a:rPr lang="en-US" i="1"/>
              <a:t>Super Sports</a:t>
            </a:r>
            <a:r>
              <a:rPr lang="en-US"/>
              <a:t> </a:t>
            </a:r>
            <a:r>
              <a:rPr lang="en-US" dirty="0"/>
              <a:t>curriculum. This program was created to help teach and support oral health education for 6</a:t>
            </a:r>
            <a:r>
              <a:rPr lang="en-US" baseline="30000" dirty="0"/>
              <a:t>th</a:t>
            </a:r>
            <a:r>
              <a:rPr lang="en-US" dirty="0"/>
              <a:t> -8</a:t>
            </a:r>
            <a:r>
              <a:rPr lang="en-US" baseline="30000" dirty="0"/>
              <a:t>th</a:t>
            </a:r>
            <a:r>
              <a:rPr lang="en-US" dirty="0"/>
              <a:t> grade students. </a:t>
            </a:r>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57</a:t>
            </a:fld>
            <a:endParaRPr lang="en-US"/>
          </a:p>
        </p:txBody>
      </p:sp>
    </p:spTree>
    <p:extLst>
      <p:ext uri="{BB962C8B-B14F-4D97-AF65-F5344CB8AC3E}">
        <p14:creationId xmlns:p14="http://schemas.microsoft.com/office/powerpoint/2010/main" val="955519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Extra resources are listed below for further reading: </a:t>
            </a:r>
          </a:p>
          <a:p>
            <a:r>
              <a:rPr lang="en-US" b="1" i="1" dirty="0">
                <a:hlinkClick r:id="rId3"/>
              </a:rPr>
              <a:t>Oral Health Tips for Children | Oral Health | CDC</a:t>
            </a:r>
            <a:r>
              <a:rPr lang="en-US" b="1" i="1" dirty="0"/>
              <a:t> </a:t>
            </a:r>
            <a:endParaRPr lang="en-US" dirty="0"/>
          </a:p>
          <a:p>
            <a:r>
              <a:rPr lang="en-US" b="1" i="1" dirty="0">
                <a:hlinkClick r:id="rId4"/>
              </a:rPr>
              <a:t>About Cavities (Tooth Decay) | Oral Health | CDC</a:t>
            </a:r>
            <a:r>
              <a:rPr lang="en-US" b="1" i="1" dirty="0"/>
              <a:t> </a:t>
            </a:r>
            <a:endParaRPr lang="en-US" dirty="0"/>
          </a:p>
          <a:p>
            <a:r>
              <a:rPr lang="en-US" b="1" i="1" dirty="0">
                <a:hlinkClick r:id="rId5"/>
              </a:rPr>
              <a:t>Oral Hygiene in Adolescents | Johns Hopkins Medicine</a:t>
            </a:r>
            <a:r>
              <a:rPr lang="en-US" b="1" i="1" dirty="0"/>
              <a:t> </a:t>
            </a:r>
            <a:endParaRPr lang="en-US" dirty="0"/>
          </a:p>
          <a:p>
            <a:r>
              <a:rPr lang="en-US" b="1" i="1" dirty="0">
                <a:hlinkClick r:id="rId6"/>
              </a:rPr>
              <a:t>Periodontitis - Symptoms and causes - Mayo Clinic</a:t>
            </a:r>
            <a:endParaRPr lang="en-US" dirty="0"/>
          </a:p>
          <a:p>
            <a:r>
              <a:rPr lang="en-US" b="1" i="1" dirty="0">
                <a:hlinkClick r:id="rId7"/>
              </a:rPr>
              <a:t>Gingivitis: Symptoms &amp; How To Treat It</a:t>
            </a:r>
            <a:r>
              <a:rPr lang="en-US" b="1" i="1" dirty="0"/>
              <a:t> </a:t>
            </a:r>
            <a:endParaRPr lang="en-US" dirty="0"/>
          </a:p>
          <a:p>
            <a:r>
              <a:rPr lang="en-US" b="1" i="1" dirty="0">
                <a:hlinkClick r:id="rId8"/>
              </a:rPr>
              <a:t>Common Orthodontic Problems: Know What to Look For | American Association of Orthodontists</a:t>
            </a:r>
            <a:r>
              <a:rPr lang="en-US" b="1" i="1" dirty="0"/>
              <a:t> </a:t>
            </a:r>
            <a:endParaRPr lang="en-US" dirty="0"/>
          </a:p>
          <a:p>
            <a:r>
              <a:rPr lang="en-US" b="1" i="1" dirty="0">
                <a:hlinkClick r:id="rId9"/>
              </a:rPr>
              <a:t>Orthodontics/ Braces for Children | Johns Hopkins Medicine</a:t>
            </a:r>
            <a:r>
              <a:rPr lang="en-US" b="1" i="1" dirty="0"/>
              <a:t> </a:t>
            </a:r>
            <a:endParaRPr lang="en-US" dirty="0"/>
          </a:p>
          <a:p>
            <a:r>
              <a:rPr lang="en-US" b="1" i="1" dirty="0">
                <a:hlinkClick r:id="rId10"/>
              </a:rPr>
              <a:t>The 3 Most Common Types Of Tooth Injury That Occurs In Sports | Colgate®</a:t>
            </a:r>
            <a:r>
              <a:rPr lang="en-US" b="1" i="1" dirty="0"/>
              <a:t> </a:t>
            </a:r>
            <a:endParaRPr lang="en-US" dirty="0"/>
          </a:p>
          <a:p>
            <a:r>
              <a:rPr lang="en-US" b="1" i="1" dirty="0">
                <a:hlinkClick r:id="rId11"/>
              </a:rPr>
              <a:t>Dental Injuries In Sports: What To Do And When To Act</a:t>
            </a:r>
            <a:endParaRPr lang="en-US" dirty="0"/>
          </a:p>
          <a:p>
            <a:r>
              <a:rPr lang="en-US" b="1" i="1" dirty="0">
                <a:hlinkClick r:id="rId12"/>
              </a:rPr>
              <a:t>Dental Care for Teenagers (13 - 18 Years Old) | Thomson Medical</a:t>
            </a:r>
            <a:endParaRPr lang="en-US" dirty="0"/>
          </a:p>
          <a:p>
            <a:r>
              <a:rPr lang="en-US" b="1" i="1" dirty="0"/>
              <a:t> </a:t>
            </a:r>
            <a:r>
              <a:rPr lang="en-US" b="1" i="1" dirty="0">
                <a:hlinkClick r:id="rId13"/>
              </a:rPr>
              <a:t>Top Vitamins for Gums and Teeth Health</a:t>
            </a:r>
            <a:endParaRPr lang="en-US" dirty="0"/>
          </a:p>
          <a:p>
            <a:r>
              <a:rPr lang="en-US" b="1" i="1" dirty="0">
                <a:hlinkClick r:id="rId14"/>
              </a:rPr>
              <a:t>The Long-Term Effects of Poor Eating Habits in Teens</a:t>
            </a:r>
            <a:r>
              <a:rPr lang="en-US" b="1" i="1" dirty="0"/>
              <a:t> </a:t>
            </a:r>
            <a:endParaRPr lang="en-US" dirty="0"/>
          </a:p>
          <a:p>
            <a:r>
              <a:rPr lang="en-US" b="1" i="1" dirty="0">
                <a:hlinkClick r:id="rId15"/>
              </a:rPr>
              <a:t>Brushing Teeth Too Hard: The Hidden Dangers of Aggressive Oral Care – B.WEISS Health</a:t>
            </a:r>
            <a:r>
              <a:rPr lang="en-US" b="1" i="1" dirty="0"/>
              <a:t> </a:t>
            </a:r>
            <a:endParaRPr lang="en-US" dirty="0"/>
          </a:p>
          <a:p>
            <a:r>
              <a:rPr lang="en-US" b="1" i="1" dirty="0">
                <a:hlinkClick r:id="rId16"/>
              </a:rPr>
              <a:t>New poll shows over 1/3 of parents say their child has experienced dental problems</a:t>
            </a:r>
            <a:r>
              <a:rPr lang="en-US" b="1" i="1" dirty="0"/>
              <a:t> </a:t>
            </a:r>
            <a:endParaRPr lang="en-US" dirty="0"/>
          </a:p>
          <a:p>
            <a:r>
              <a:rPr lang="en-US" b="1" i="1" dirty="0">
                <a:hlinkClick r:id="rId17"/>
              </a:rPr>
              <a:t>How Does Sugar Consumption Impact Oral Health? - </a:t>
            </a:r>
            <a:r>
              <a:rPr lang="en-US" b="1" i="1" dirty="0" err="1">
                <a:hlinkClick r:id="rId17"/>
              </a:rPr>
              <a:t>NewMouth</a:t>
            </a:r>
            <a:r>
              <a:rPr lang="en-US" b="1" i="1" dirty="0"/>
              <a:t> </a:t>
            </a:r>
            <a:endParaRPr lang="en-US" dirty="0"/>
          </a:p>
          <a:p>
            <a:r>
              <a:rPr lang="en-US" b="1" i="1" dirty="0">
                <a:hlinkClick r:id="rId18"/>
              </a:rPr>
              <a:t>Avoid Tooth Damage from Chewing on Hard Objects - Marysville Family Dentistry</a:t>
            </a:r>
            <a:r>
              <a:rPr lang="en-US" b="1" i="1" dirty="0"/>
              <a:t> </a:t>
            </a:r>
            <a:endParaRPr lang="en-US" dirty="0"/>
          </a:p>
          <a:p>
            <a:r>
              <a:rPr lang="en-US" b="1" i="1" dirty="0">
                <a:hlinkClick r:id="rId19"/>
              </a:rPr>
              <a:t>Why Chewing Ice Is Bad for Your Teeth</a:t>
            </a:r>
            <a:endParaRPr lang="en-US" dirty="0"/>
          </a:p>
          <a:p>
            <a:r>
              <a:rPr lang="en-US" b="1" i="1" dirty="0">
                <a:hlinkClick r:id="rId20"/>
              </a:rPr>
              <a:t>Why You Shouldn't Use Your Teeth as Tools | Delta Dental</a:t>
            </a:r>
            <a:r>
              <a:rPr lang="en-US" b="1" i="1" dirty="0"/>
              <a:t> </a:t>
            </a:r>
            <a:endParaRPr lang="en-US" dirty="0"/>
          </a:p>
          <a:p>
            <a:r>
              <a:rPr lang="en-US" b="1" i="1" dirty="0">
                <a:hlinkClick r:id="rId21"/>
              </a:rPr>
              <a:t>E-Cigarette Use Among Youth | Smoking and Tobacco Use | CDC</a:t>
            </a:r>
            <a:r>
              <a:rPr lang="en-US" b="1" i="1" dirty="0"/>
              <a:t> </a:t>
            </a:r>
            <a:endParaRPr lang="en-US" dirty="0"/>
          </a:p>
          <a:p>
            <a:r>
              <a:rPr lang="en-US" b="1" i="1" dirty="0">
                <a:hlinkClick r:id="rId22"/>
              </a:rPr>
              <a:t>Health Effects of Vaping | Smoking and Tobacco Use | CDC</a:t>
            </a:r>
            <a:r>
              <a:rPr lang="en-US" b="1" i="1" dirty="0"/>
              <a:t> </a:t>
            </a:r>
            <a:endParaRPr lang="en-US" dirty="0"/>
          </a:p>
          <a:p>
            <a:r>
              <a:rPr lang="en-US" b="1" i="1" dirty="0">
                <a:hlinkClick r:id="rId23"/>
              </a:rPr>
              <a:t>Smoking: Effects, Risks, Diseases, Quitting &amp; Solutions</a:t>
            </a:r>
            <a:r>
              <a:rPr lang="en-US" b="1" i="1" dirty="0"/>
              <a:t> </a:t>
            </a:r>
            <a:endParaRPr lang="en-US" dirty="0"/>
          </a:p>
          <a:p>
            <a:r>
              <a:rPr lang="en-US" b="1" i="1" dirty="0">
                <a:hlinkClick r:id="rId24"/>
              </a:rPr>
              <a:t>The Impact of Sugar on Oral Health | Hidden Sugars and How to Protect Teeth</a:t>
            </a:r>
            <a:r>
              <a:rPr lang="en-US" b="1" i="1" dirty="0"/>
              <a:t> </a:t>
            </a:r>
            <a:endParaRPr lang="en-US" dirty="0"/>
          </a:p>
          <a:p>
            <a:r>
              <a:rPr lang="en-US" b="1" i="1" dirty="0">
                <a:hlinkClick r:id="rId25"/>
              </a:rPr>
              <a:t>Children and Adolescents in the United States with Usual High Added Sugars Intake: Characteristics, Eating Occasions, and Top Sources, 2015–2018 - PMC</a:t>
            </a:r>
            <a:r>
              <a:rPr lang="en-US" b="1" i="1" dirty="0"/>
              <a:t> </a:t>
            </a:r>
            <a:endParaRPr lang="en-US" dirty="0"/>
          </a:p>
          <a:p>
            <a:r>
              <a:rPr lang="en-US" b="1" i="1" dirty="0">
                <a:hlinkClick r:id="rId26"/>
              </a:rPr>
              <a:t>Teens and Oral Hygiene - Smile Habits OC</a:t>
            </a:r>
            <a:r>
              <a:rPr lang="en-US" b="1" i="1" dirty="0"/>
              <a:t> </a:t>
            </a:r>
            <a:endParaRPr lang="en-US" dirty="0"/>
          </a:p>
          <a:p>
            <a:r>
              <a:rPr lang="en-US" b="1" i="1" dirty="0">
                <a:hlinkClick r:id="rId27"/>
              </a:rPr>
              <a:t>13 Signs You Need to See a Dentist Right Away | The Healthy</a:t>
            </a:r>
            <a:endParaRPr lang="en-US" dirty="0"/>
          </a:p>
          <a:p>
            <a:endParaRPr lang="en-US" dirty="0"/>
          </a:p>
        </p:txBody>
      </p:sp>
      <p:sp>
        <p:nvSpPr>
          <p:cNvPr id="4" name="Slide Number Placeholder 3"/>
          <p:cNvSpPr>
            <a:spLocks noGrp="1"/>
          </p:cNvSpPr>
          <p:nvPr>
            <p:ph type="sldNum" sz="quarter" idx="5"/>
          </p:nvPr>
        </p:nvSpPr>
        <p:spPr/>
        <p:txBody>
          <a:bodyPr/>
          <a:lstStyle/>
          <a:p>
            <a:fld id="{5780D0E4-DC1B-43B4-94A6-6005ADF2B587}" type="slidenum">
              <a:rPr lang="en-US" smtClean="0"/>
              <a:t>58</a:t>
            </a:fld>
            <a:endParaRPr lang="en-US"/>
          </a:p>
        </p:txBody>
      </p:sp>
    </p:spTree>
    <p:extLst>
      <p:ext uri="{BB962C8B-B14F-4D97-AF65-F5344CB8AC3E}">
        <p14:creationId xmlns:p14="http://schemas.microsoft.com/office/powerpoint/2010/main" val="5638242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DBFC6-DA4F-C9A8-C491-1E7DB9F6566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4" name="Date Placeholder 3">
            <a:extLst>
              <a:ext uri="{FF2B5EF4-FFF2-40B4-BE49-F238E27FC236}">
                <a16:creationId xmlns:a16="http://schemas.microsoft.com/office/drawing/2014/main" id="{D76D1721-C9B3-3B8F-8B5F-9D861F67EE5A}"/>
              </a:ext>
            </a:extLst>
          </p:cNvPr>
          <p:cNvSpPr>
            <a:spLocks noGrp="1"/>
          </p:cNvSpPr>
          <p:nvPr>
            <p:ph type="dt" sz="half" idx="10"/>
          </p:nvPr>
        </p:nvSpPr>
        <p:spPr/>
        <p:txBody>
          <a:bodyPr/>
          <a:lstStyle/>
          <a:p>
            <a:fld id="{6478F6F5-AFD4-4F66-BEBC-14A6D5B7F0F0}" type="datetimeFigureOut">
              <a:rPr lang="en-US" smtClean="0"/>
              <a:t>9/23/2026</a:t>
            </a:fld>
            <a:endParaRPr lang="en-US"/>
          </a:p>
        </p:txBody>
      </p:sp>
      <p:sp>
        <p:nvSpPr>
          <p:cNvPr id="5" name="Footer Placeholder 4">
            <a:extLst>
              <a:ext uri="{FF2B5EF4-FFF2-40B4-BE49-F238E27FC236}">
                <a16:creationId xmlns:a16="http://schemas.microsoft.com/office/drawing/2014/main" id="{1030F166-4212-A161-4861-453884801F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C0E247-2794-902B-633C-0C987C74B051}"/>
              </a:ext>
            </a:extLst>
          </p:cNvPr>
          <p:cNvSpPr>
            <a:spLocks noGrp="1"/>
          </p:cNvSpPr>
          <p:nvPr>
            <p:ph type="sldNum" sz="quarter" idx="12"/>
          </p:nvPr>
        </p:nvSpPr>
        <p:spPr/>
        <p:txBody>
          <a:bodyPr/>
          <a:lstStyle/>
          <a:p>
            <a:fld id="{88452801-870A-42DD-BFA9-10DBBD8D6E82}" type="slidenum">
              <a:rPr lang="en-US" smtClean="0"/>
              <a:t>‹#›</a:t>
            </a:fld>
            <a:endParaRPr lang="en-US"/>
          </a:p>
        </p:txBody>
      </p:sp>
    </p:spTree>
    <p:extLst>
      <p:ext uri="{BB962C8B-B14F-4D97-AF65-F5344CB8AC3E}">
        <p14:creationId xmlns:p14="http://schemas.microsoft.com/office/powerpoint/2010/main" val="1506112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89427-79EC-A16C-0CBE-3033609F2023}"/>
              </a:ext>
            </a:extLst>
          </p:cNvPr>
          <p:cNvSpPr>
            <a:spLocks noGrp="1"/>
          </p:cNvSpPr>
          <p:nvPr>
            <p:ph type="title"/>
          </p:nvPr>
        </p:nvSpPr>
        <p:spPr>
          <a:xfrm>
            <a:off x="522514" y="365125"/>
            <a:ext cx="6999515" cy="1325563"/>
          </a:xfrm>
        </p:spPr>
        <p:txBody>
          <a:bodyPr/>
          <a:lstStyle>
            <a:lvl1pPr>
              <a:defRPr lang="en-US"/>
            </a:lvl1pPr>
          </a:lstStyle>
          <a:p>
            <a:r>
              <a:rPr lang="en-US" dirty="0"/>
              <a:t>Click to edit Master title style</a:t>
            </a:r>
          </a:p>
        </p:txBody>
      </p:sp>
      <p:sp>
        <p:nvSpPr>
          <p:cNvPr id="3" name="Content Placeholder 2">
            <a:extLst>
              <a:ext uri="{FF2B5EF4-FFF2-40B4-BE49-F238E27FC236}">
                <a16:creationId xmlns:a16="http://schemas.microsoft.com/office/drawing/2014/main" id="{34D8A436-6EBF-08F4-0BC3-DD25C8AC74AF}"/>
              </a:ext>
            </a:extLst>
          </p:cNvPr>
          <p:cNvSpPr>
            <a:spLocks noGrp="1"/>
          </p:cNvSpPr>
          <p:nvPr>
            <p:ph idx="1"/>
          </p:nvPr>
        </p:nvSpPr>
        <p:spPr>
          <a:xfrm>
            <a:off x="522514" y="1825625"/>
            <a:ext cx="6999515" cy="4351338"/>
          </a:xfrm>
        </p:spPr>
        <p:txBody>
          <a:bodyPr/>
          <a:lstStyle>
            <a:lvl1pPr>
              <a:defRPr lang="en-US"/>
            </a:lvl1pPr>
            <a:lvl2pPr>
              <a:defRPr lang="en-US"/>
            </a:lvl2pPr>
            <a:lvl3pPr>
              <a:defRPr lang="en-US"/>
            </a:lvl3pPr>
            <a:lvl4pPr>
              <a:defRPr lang="en-US"/>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DD3FB79-9A58-ADBD-1BA1-DAE4A00D7B02}"/>
              </a:ext>
            </a:extLst>
          </p:cNvPr>
          <p:cNvSpPr>
            <a:spLocks noGrp="1"/>
          </p:cNvSpPr>
          <p:nvPr>
            <p:ph type="dt" sz="half" idx="10"/>
          </p:nvPr>
        </p:nvSpPr>
        <p:spPr/>
        <p:txBody>
          <a:bodyPr/>
          <a:lstStyle/>
          <a:p>
            <a:fld id="{6478F6F5-AFD4-4F66-BEBC-14A6D5B7F0F0}" type="datetimeFigureOut">
              <a:rPr lang="en-US" smtClean="0"/>
              <a:t>9/23/2026</a:t>
            </a:fld>
            <a:endParaRPr lang="en-US"/>
          </a:p>
        </p:txBody>
      </p:sp>
      <p:sp>
        <p:nvSpPr>
          <p:cNvPr id="5" name="Footer Placeholder 4">
            <a:extLst>
              <a:ext uri="{FF2B5EF4-FFF2-40B4-BE49-F238E27FC236}">
                <a16:creationId xmlns:a16="http://schemas.microsoft.com/office/drawing/2014/main" id="{5073F668-CAB8-885F-7884-565B0DA6A8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BCF50E-6296-4E87-19A3-EA0902B06F4E}"/>
              </a:ext>
            </a:extLst>
          </p:cNvPr>
          <p:cNvSpPr>
            <a:spLocks noGrp="1"/>
          </p:cNvSpPr>
          <p:nvPr>
            <p:ph type="sldNum" sz="quarter" idx="12"/>
          </p:nvPr>
        </p:nvSpPr>
        <p:spPr/>
        <p:txBody>
          <a:bodyPr/>
          <a:lstStyle/>
          <a:p>
            <a:fld id="{88452801-870A-42DD-BFA9-10DBBD8D6E82}" type="slidenum">
              <a:rPr lang="en-US" smtClean="0"/>
              <a:t>‹#›</a:t>
            </a:fld>
            <a:endParaRPr lang="en-US"/>
          </a:p>
        </p:txBody>
      </p:sp>
    </p:spTree>
    <p:extLst>
      <p:ext uri="{BB962C8B-B14F-4D97-AF65-F5344CB8AC3E}">
        <p14:creationId xmlns:p14="http://schemas.microsoft.com/office/powerpoint/2010/main" val="1636753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A6677-68B7-FE9B-8967-E2A348D4CA88}"/>
              </a:ext>
            </a:extLst>
          </p:cNvPr>
          <p:cNvSpPr>
            <a:spLocks noGrp="1"/>
          </p:cNvSpPr>
          <p:nvPr>
            <p:ph type="title"/>
          </p:nvPr>
        </p:nvSpPr>
        <p:spPr>
          <a:xfrm>
            <a:off x="831850" y="1150178"/>
            <a:ext cx="10515600" cy="2852737"/>
          </a:xfrm>
        </p:spPr>
        <p:txBody>
          <a:bodyPr anchor="b"/>
          <a:lstStyle>
            <a:lvl1pPr algn="ct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DE4407D7-D21D-71D4-A632-652F32E30A9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BAAFEC-7C62-E79E-9DF3-7A4D181E29D8}"/>
              </a:ext>
            </a:extLst>
          </p:cNvPr>
          <p:cNvSpPr>
            <a:spLocks noGrp="1"/>
          </p:cNvSpPr>
          <p:nvPr>
            <p:ph type="dt" sz="half" idx="10"/>
          </p:nvPr>
        </p:nvSpPr>
        <p:spPr/>
        <p:txBody>
          <a:bodyPr/>
          <a:lstStyle/>
          <a:p>
            <a:fld id="{6478F6F5-AFD4-4F66-BEBC-14A6D5B7F0F0}" type="datetimeFigureOut">
              <a:rPr lang="en-US" smtClean="0"/>
              <a:t>9/23/2026</a:t>
            </a:fld>
            <a:endParaRPr lang="en-US"/>
          </a:p>
        </p:txBody>
      </p:sp>
      <p:sp>
        <p:nvSpPr>
          <p:cNvPr id="5" name="Footer Placeholder 4">
            <a:extLst>
              <a:ext uri="{FF2B5EF4-FFF2-40B4-BE49-F238E27FC236}">
                <a16:creationId xmlns:a16="http://schemas.microsoft.com/office/drawing/2014/main" id="{DD58DD84-F44D-8B1B-E5E5-B2A01A276D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322CFB-989A-D5A7-5CA6-5191736E2DFA}"/>
              </a:ext>
            </a:extLst>
          </p:cNvPr>
          <p:cNvSpPr>
            <a:spLocks noGrp="1"/>
          </p:cNvSpPr>
          <p:nvPr>
            <p:ph type="sldNum" sz="quarter" idx="12"/>
          </p:nvPr>
        </p:nvSpPr>
        <p:spPr/>
        <p:txBody>
          <a:bodyPr/>
          <a:lstStyle/>
          <a:p>
            <a:fld id="{88452801-870A-42DD-BFA9-10DBBD8D6E82}" type="slidenum">
              <a:rPr lang="en-US" smtClean="0"/>
              <a:t>‹#›</a:t>
            </a:fld>
            <a:endParaRPr lang="en-US"/>
          </a:p>
        </p:txBody>
      </p:sp>
    </p:spTree>
    <p:extLst>
      <p:ext uri="{BB962C8B-B14F-4D97-AF65-F5344CB8AC3E}">
        <p14:creationId xmlns:p14="http://schemas.microsoft.com/office/powerpoint/2010/main" val="2683519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D8140-3169-4282-E266-0B4A6EA985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0893956-1E1C-38B1-2357-60DE3C3E38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C66B531-A6B9-E734-2654-E636504904B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3EE9DF-7554-9AB5-E910-5EAAC63D431B}"/>
              </a:ext>
            </a:extLst>
          </p:cNvPr>
          <p:cNvSpPr>
            <a:spLocks noGrp="1"/>
          </p:cNvSpPr>
          <p:nvPr>
            <p:ph type="dt" sz="half" idx="10"/>
          </p:nvPr>
        </p:nvSpPr>
        <p:spPr/>
        <p:txBody>
          <a:bodyPr/>
          <a:lstStyle/>
          <a:p>
            <a:fld id="{6478F6F5-AFD4-4F66-BEBC-14A6D5B7F0F0}" type="datetimeFigureOut">
              <a:rPr lang="en-US" smtClean="0"/>
              <a:t>9/23/2026</a:t>
            </a:fld>
            <a:endParaRPr lang="en-US"/>
          </a:p>
        </p:txBody>
      </p:sp>
      <p:sp>
        <p:nvSpPr>
          <p:cNvPr id="6" name="Footer Placeholder 5">
            <a:extLst>
              <a:ext uri="{FF2B5EF4-FFF2-40B4-BE49-F238E27FC236}">
                <a16:creationId xmlns:a16="http://schemas.microsoft.com/office/drawing/2014/main" id="{8025FA12-6714-BE32-F748-D0900BFCB3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79B7F6-523F-5301-B25C-30957236FAF2}"/>
              </a:ext>
            </a:extLst>
          </p:cNvPr>
          <p:cNvSpPr>
            <a:spLocks noGrp="1"/>
          </p:cNvSpPr>
          <p:nvPr>
            <p:ph type="sldNum" sz="quarter" idx="12"/>
          </p:nvPr>
        </p:nvSpPr>
        <p:spPr/>
        <p:txBody>
          <a:bodyPr/>
          <a:lstStyle/>
          <a:p>
            <a:fld id="{88452801-870A-42DD-BFA9-10DBBD8D6E82}" type="slidenum">
              <a:rPr lang="en-US" smtClean="0"/>
              <a:t>‹#›</a:t>
            </a:fld>
            <a:endParaRPr lang="en-US"/>
          </a:p>
        </p:txBody>
      </p:sp>
    </p:spTree>
    <p:extLst>
      <p:ext uri="{BB962C8B-B14F-4D97-AF65-F5344CB8AC3E}">
        <p14:creationId xmlns:p14="http://schemas.microsoft.com/office/powerpoint/2010/main" val="4021174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43C72-A596-EB26-8D08-E90F437B8E4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0CE3B6E-C7F7-20E2-AF41-91E1206B89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8A25629-9A56-018E-66B1-320E9516DEC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4F38963-B955-00C3-3E9B-B9949BFAE1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64875-2A2F-67C7-A199-80B176F53A8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C6253BD-F121-48B4-3C3E-E530153A430E}"/>
              </a:ext>
            </a:extLst>
          </p:cNvPr>
          <p:cNvSpPr>
            <a:spLocks noGrp="1"/>
          </p:cNvSpPr>
          <p:nvPr>
            <p:ph type="dt" sz="half" idx="10"/>
          </p:nvPr>
        </p:nvSpPr>
        <p:spPr/>
        <p:txBody>
          <a:bodyPr/>
          <a:lstStyle/>
          <a:p>
            <a:fld id="{6478F6F5-AFD4-4F66-BEBC-14A6D5B7F0F0}" type="datetimeFigureOut">
              <a:rPr lang="en-US" smtClean="0"/>
              <a:t>9/23/2026</a:t>
            </a:fld>
            <a:endParaRPr lang="en-US"/>
          </a:p>
        </p:txBody>
      </p:sp>
      <p:sp>
        <p:nvSpPr>
          <p:cNvPr id="8" name="Footer Placeholder 7">
            <a:extLst>
              <a:ext uri="{FF2B5EF4-FFF2-40B4-BE49-F238E27FC236}">
                <a16:creationId xmlns:a16="http://schemas.microsoft.com/office/drawing/2014/main" id="{1352F94D-8CBE-F6BE-C181-A7321970B65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D00E303-7F12-CECF-657E-933DB1E367E8}"/>
              </a:ext>
            </a:extLst>
          </p:cNvPr>
          <p:cNvSpPr>
            <a:spLocks noGrp="1"/>
          </p:cNvSpPr>
          <p:nvPr>
            <p:ph type="sldNum" sz="quarter" idx="12"/>
          </p:nvPr>
        </p:nvSpPr>
        <p:spPr/>
        <p:txBody>
          <a:bodyPr/>
          <a:lstStyle/>
          <a:p>
            <a:fld id="{88452801-870A-42DD-BFA9-10DBBD8D6E82}" type="slidenum">
              <a:rPr lang="en-US" smtClean="0"/>
              <a:t>‹#›</a:t>
            </a:fld>
            <a:endParaRPr lang="en-US"/>
          </a:p>
        </p:txBody>
      </p:sp>
    </p:spTree>
    <p:extLst>
      <p:ext uri="{BB962C8B-B14F-4D97-AF65-F5344CB8AC3E}">
        <p14:creationId xmlns:p14="http://schemas.microsoft.com/office/powerpoint/2010/main" val="3331548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7CB09-8A7D-33FC-1217-CAF8FDE8E9C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393DCF2-8E49-5A74-B52A-19077D1AABCF}"/>
              </a:ext>
            </a:extLst>
          </p:cNvPr>
          <p:cNvSpPr>
            <a:spLocks noGrp="1"/>
          </p:cNvSpPr>
          <p:nvPr>
            <p:ph type="dt" sz="half" idx="10"/>
          </p:nvPr>
        </p:nvSpPr>
        <p:spPr/>
        <p:txBody>
          <a:bodyPr/>
          <a:lstStyle/>
          <a:p>
            <a:fld id="{6478F6F5-AFD4-4F66-BEBC-14A6D5B7F0F0}" type="datetimeFigureOut">
              <a:rPr lang="en-US" smtClean="0"/>
              <a:t>9/23/2026</a:t>
            </a:fld>
            <a:endParaRPr lang="en-US"/>
          </a:p>
        </p:txBody>
      </p:sp>
      <p:sp>
        <p:nvSpPr>
          <p:cNvPr id="4" name="Footer Placeholder 3">
            <a:extLst>
              <a:ext uri="{FF2B5EF4-FFF2-40B4-BE49-F238E27FC236}">
                <a16:creationId xmlns:a16="http://schemas.microsoft.com/office/drawing/2014/main" id="{9F8FA50D-1975-AC33-F3A5-40FE328EC61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ABA5D00-FE2F-7F5F-8724-5828DCD140F3}"/>
              </a:ext>
            </a:extLst>
          </p:cNvPr>
          <p:cNvSpPr>
            <a:spLocks noGrp="1"/>
          </p:cNvSpPr>
          <p:nvPr>
            <p:ph type="sldNum" sz="quarter" idx="12"/>
          </p:nvPr>
        </p:nvSpPr>
        <p:spPr/>
        <p:txBody>
          <a:bodyPr/>
          <a:lstStyle/>
          <a:p>
            <a:fld id="{88452801-870A-42DD-BFA9-10DBBD8D6E82}" type="slidenum">
              <a:rPr lang="en-US" smtClean="0"/>
              <a:t>‹#›</a:t>
            </a:fld>
            <a:endParaRPr lang="en-US"/>
          </a:p>
        </p:txBody>
      </p:sp>
    </p:spTree>
    <p:extLst>
      <p:ext uri="{BB962C8B-B14F-4D97-AF65-F5344CB8AC3E}">
        <p14:creationId xmlns:p14="http://schemas.microsoft.com/office/powerpoint/2010/main" val="2871308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4A7460-AEC8-126F-37BF-6894FB5F23F8}"/>
              </a:ext>
            </a:extLst>
          </p:cNvPr>
          <p:cNvSpPr>
            <a:spLocks noGrp="1"/>
          </p:cNvSpPr>
          <p:nvPr>
            <p:ph type="dt" sz="half" idx="10"/>
          </p:nvPr>
        </p:nvSpPr>
        <p:spPr/>
        <p:txBody>
          <a:bodyPr/>
          <a:lstStyle/>
          <a:p>
            <a:fld id="{6478F6F5-AFD4-4F66-BEBC-14A6D5B7F0F0}" type="datetimeFigureOut">
              <a:rPr lang="en-US" smtClean="0"/>
              <a:t>9/23/2026</a:t>
            </a:fld>
            <a:endParaRPr lang="en-US"/>
          </a:p>
        </p:txBody>
      </p:sp>
      <p:sp>
        <p:nvSpPr>
          <p:cNvPr id="3" name="Footer Placeholder 2">
            <a:extLst>
              <a:ext uri="{FF2B5EF4-FFF2-40B4-BE49-F238E27FC236}">
                <a16:creationId xmlns:a16="http://schemas.microsoft.com/office/drawing/2014/main" id="{45A1C5F1-A405-D41D-9D4C-8A459AAFB6E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0E3E4B0-8D91-78EB-F769-3946726ABDE0}"/>
              </a:ext>
            </a:extLst>
          </p:cNvPr>
          <p:cNvSpPr>
            <a:spLocks noGrp="1"/>
          </p:cNvSpPr>
          <p:nvPr>
            <p:ph type="sldNum" sz="quarter" idx="12"/>
          </p:nvPr>
        </p:nvSpPr>
        <p:spPr/>
        <p:txBody>
          <a:bodyPr/>
          <a:lstStyle/>
          <a:p>
            <a:fld id="{88452801-870A-42DD-BFA9-10DBBD8D6E82}" type="slidenum">
              <a:rPr lang="en-US" smtClean="0"/>
              <a:t>‹#›</a:t>
            </a:fld>
            <a:endParaRPr lang="en-US"/>
          </a:p>
        </p:txBody>
      </p:sp>
    </p:spTree>
    <p:extLst>
      <p:ext uri="{BB962C8B-B14F-4D97-AF65-F5344CB8AC3E}">
        <p14:creationId xmlns:p14="http://schemas.microsoft.com/office/powerpoint/2010/main" val="681874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F302D-F5CB-BCDE-685A-446FBB72E7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6343A08-6920-2F98-D651-7176BEE0DB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1B9D2D-0C5D-FAC7-850F-FA77164EA5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34321C-233A-0235-1834-B02952F6A99A}"/>
              </a:ext>
            </a:extLst>
          </p:cNvPr>
          <p:cNvSpPr>
            <a:spLocks noGrp="1"/>
          </p:cNvSpPr>
          <p:nvPr>
            <p:ph type="dt" sz="half" idx="10"/>
          </p:nvPr>
        </p:nvSpPr>
        <p:spPr/>
        <p:txBody>
          <a:bodyPr/>
          <a:lstStyle/>
          <a:p>
            <a:fld id="{6478F6F5-AFD4-4F66-BEBC-14A6D5B7F0F0}" type="datetimeFigureOut">
              <a:rPr lang="en-US" smtClean="0"/>
              <a:t>9/23/2026</a:t>
            </a:fld>
            <a:endParaRPr lang="en-US"/>
          </a:p>
        </p:txBody>
      </p:sp>
      <p:sp>
        <p:nvSpPr>
          <p:cNvPr id="6" name="Footer Placeholder 5">
            <a:extLst>
              <a:ext uri="{FF2B5EF4-FFF2-40B4-BE49-F238E27FC236}">
                <a16:creationId xmlns:a16="http://schemas.microsoft.com/office/drawing/2014/main" id="{A8B7152D-FED0-3F99-BDA6-B1589CBD80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CBB568-2074-B883-EDC2-ABEF8CEAA8AC}"/>
              </a:ext>
            </a:extLst>
          </p:cNvPr>
          <p:cNvSpPr>
            <a:spLocks noGrp="1"/>
          </p:cNvSpPr>
          <p:nvPr>
            <p:ph type="sldNum" sz="quarter" idx="12"/>
          </p:nvPr>
        </p:nvSpPr>
        <p:spPr/>
        <p:txBody>
          <a:bodyPr/>
          <a:lstStyle/>
          <a:p>
            <a:fld id="{88452801-870A-42DD-BFA9-10DBBD8D6E82}" type="slidenum">
              <a:rPr lang="en-US" smtClean="0"/>
              <a:t>‹#›</a:t>
            </a:fld>
            <a:endParaRPr lang="en-US"/>
          </a:p>
        </p:txBody>
      </p:sp>
    </p:spTree>
    <p:extLst>
      <p:ext uri="{BB962C8B-B14F-4D97-AF65-F5344CB8AC3E}">
        <p14:creationId xmlns:p14="http://schemas.microsoft.com/office/powerpoint/2010/main" val="14712196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4FBB8-1A8A-28C5-8F05-A16715CCE2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0309621-9EB1-1F4F-95A2-2B03793BB0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F80EB8-449E-ACE7-3622-83E1772B85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26395F-9503-456C-ABBA-AF79F30F204F}"/>
              </a:ext>
            </a:extLst>
          </p:cNvPr>
          <p:cNvSpPr>
            <a:spLocks noGrp="1"/>
          </p:cNvSpPr>
          <p:nvPr>
            <p:ph type="dt" sz="half" idx="10"/>
          </p:nvPr>
        </p:nvSpPr>
        <p:spPr/>
        <p:txBody>
          <a:bodyPr/>
          <a:lstStyle/>
          <a:p>
            <a:fld id="{6478F6F5-AFD4-4F66-BEBC-14A6D5B7F0F0}" type="datetimeFigureOut">
              <a:rPr lang="en-US" smtClean="0"/>
              <a:t>9/23/2026</a:t>
            </a:fld>
            <a:endParaRPr lang="en-US"/>
          </a:p>
        </p:txBody>
      </p:sp>
      <p:sp>
        <p:nvSpPr>
          <p:cNvPr id="6" name="Footer Placeholder 5">
            <a:extLst>
              <a:ext uri="{FF2B5EF4-FFF2-40B4-BE49-F238E27FC236}">
                <a16:creationId xmlns:a16="http://schemas.microsoft.com/office/drawing/2014/main" id="{D43A993A-C498-4D54-2653-0C0334AF63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CBD630-8FF7-76BF-715C-C8C3DCEA1802}"/>
              </a:ext>
            </a:extLst>
          </p:cNvPr>
          <p:cNvSpPr>
            <a:spLocks noGrp="1"/>
          </p:cNvSpPr>
          <p:nvPr>
            <p:ph type="sldNum" sz="quarter" idx="12"/>
          </p:nvPr>
        </p:nvSpPr>
        <p:spPr/>
        <p:txBody>
          <a:bodyPr/>
          <a:lstStyle/>
          <a:p>
            <a:fld id="{88452801-870A-42DD-BFA9-10DBBD8D6E82}" type="slidenum">
              <a:rPr lang="en-US" smtClean="0"/>
              <a:t>‹#›</a:t>
            </a:fld>
            <a:endParaRPr lang="en-US"/>
          </a:p>
        </p:txBody>
      </p:sp>
    </p:spTree>
    <p:extLst>
      <p:ext uri="{BB962C8B-B14F-4D97-AF65-F5344CB8AC3E}">
        <p14:creationId xmlns:p14="http://schemas.microsoft.com/office/powerpoint/2010/main" val="128504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45774-9306-74CA-87E3-59C5AF78CDA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062F454-C283-85BC-CDCE-4E5D648FBF2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310133-4D06-0AF6-DB02-3CA650C2B82D}"/>
              </a:ext>
            </a:extLst>
          </p:cNvPr>
          <p:cNvSpPr>
            <a:spLocks noGrp="1"/>
          </p:cNvSpPr>
          <p:nvPr>
            <p:ph type="dt" sz="half" idx="10"/>
          </p:nvPr>
        </p:nvSpPr>
        <p:spPr/>
        <p:txBody>
          <a:bodyPr/>
          <a:lstStyle/>
          <a:p>
            <a:fld id="{6478F6F5-AFD4-4F66-BEBC-14A6D5B7F0F0}" type="datetimeFigureOut">
              <a:rPr lang="en-US" smtClean="0"/>
              <a:t>9/23/2026</a:t>
            </a:fld>
            <a:endParaRPr lang="en-US"/>
          </a:p>
        </p:txBody>
      </p:sp>
      <p:sp>
        <p:nvSpPr>
          <p:cNvPr id="5" name="Footer Placeholder 4">
            <a:extLst>
              <a:ext uri="{FF2B5EF4-FFF2-40B4-BE49-F238E27FC236}">
                <a16:creationId xmlns:a16="http://schemas.microsoft.com/office/drawing/2014/main" id="{2EB2116E-B30A-7C5C-3763-F48B0C383C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2E766F-8375-4DAE-78F3-7B031D7B4CDA}"/>
              </a:ext>
            </a:extLst>
          </p:cNvPr>
          <p:cNvSpPr>
            <a:spLocks noGrp="1"/>
          </p:cNvSpPr>
          <p:nvPr>
            <p:ph type="sldNum" sz="quarter" idx="12"/>
          </p:nvPr>
        </p:nvSpPr>
        <p:spPr/>
        <p:txBody>
          <a:bodyPr/>
          <a:lstStyle/>
          <a:p>
            <a:fld id="{88452801-870A-42DD-BFA9-10DBBD8D6E82}" type="slidenum">
              <a:rPr lang="en-US" smtClean="0"/>
              <a:t>‹#›</a:t>
            </a:fld>
            <a:endParaRPr lang="en-US"/>
          </a:p>
        </p:txBody>
      </p:sp>
    </p:spTree>
    <p:extLst>
      <p:ext uri="{BB962C8B-B14F-4D97-AF65-F5344CB8AC3E}">
        <p14:creationId xmlns:p14="http://schemas.microsoft.com/office/powerpoint/2010/main" val="1180114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41DE23-3747-DE99-5CCB-774869CE6E2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5FA8103-418E-F9E4-4F93-008D9617AE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C3E179-8A44-9BFE-B021-2F78CC716F14}"/>
              </a:ext>
            </a:extLst>
          </p:cNvPr>
          <p:cNvSpPr>
            <a:spLocks noGrp="1"/>
          </p:cNvSpPr>
          <p:nvPr>
            <p:ph type="dt" sz="half" idx="10"/>
          </p:nvPr>
        </p:nvSpPr>
        <p:spPr/>
        <p:txBody>
          <a:bodyPr/>
          <a:lstStyle/>
          <a:p>
            <a:fld id="{6478F6F5-AFD4-4F66-BEBC-14A6D5B7F0F0}" type="datetimeFigureOut">
              <a:rPr lang="en-US" smtClean="0"/>
              <a:t>9/23/2026</a:t>
            </a:fld>
            <a:endParaRPr lang="en-US"/>
          </a:p>
        </p:txBody>
      </p:sp>
      <p:sp>
        <p:nvSpPr>
          <p:cNvPr id="5" name="Footer Placeholder 4">
            <a:extLst>
              <a:ext uri="{FF2B5EF4-FFF2-40B4-BE49-F238E27FC236}">
                <a16:creationId xmlns:a16="http://schemas.microsoft.com/office/drawing/2014/main" id="{61C75954-5CC6-0BF1-A0F2-6A46199DE0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419974-CFE0-4749-5256-1B06FC4CB689}"/>
              </a:ext>
            </a:extLst>
          </p:cNvPr>
          <p:cNvSpPr>
            <a:spLocks noGrp="1"/>
          </p:cNvSpPr>
          <p:nvPr>
            <p:ph type="sldNum" sz="quarter" idx="12"/>
          </p:nvPr>
        </p:nvSpPr>
        <p:spPr/>
        <p:txBody>
          <a:bodyPr/>
          <a:lstStyle/>
          <a:p>
            <a:fld id="{88452801-870A-42DD-BFA9-10DBBD8D6E82}" type="slidenum">
              <a:rPr lang="en-US" smtClean="0"/>
              <a:t>‹#›</a:t>
            </a:fld>
            <a:endParaRPr lang="en-US"/>
          </a:p>
        </p:txBody>
      </p:sp>
    </p:spTree>
    <p:extLst>
      <p:ext uri="{BB962C8B-B14F-4D97-AF65-F5344CB8AC3E}">
        <p14:creationId xmlns:p14="http://schemas.microsoft.com/office/powerpoint/2010/main" val="1447751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38CCD58B-04D6-C641-0738-FD07BC336A44}"/>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13649" y="0"/>
            <a:ext cx="12275317" cy="6857999"/>
          </a:xfrm>
          <a:prstGeom prst="rect">
            <a:avLst/>
          </a:prstGeom>
        </p:spPr>
      </p:pic>
      <p:sp>
        <p:nvSpPr>
          <p:cNvPr id="4" name="Date Placeholder 3">
            <a:extLst>
              <a:ext uri="{FF2B5EF4-FFF2-40B4-BE49-F238E27FC236}">
                <a16:creationId xmlns:a16="http://schemas.microsoft.com/office/drawing/2014/main" id="{13D69E6E-DCC7-C435-78E2-3F8B9CF045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478F6F5-AFD4-4F66-BEBC-14A6D5B7F0F0}" type="datetimeFigureOut">
              <a:rPr lang="en-US" smtClean="0"/>
              <a:t>9/23/2026</a:t>
            </a:fld>
            <a:endParaRPr lang="en-US"/>
          </a:p>
        </p:txBody>
      </p:sp>
      <p:sp>
        <p:nvSpPr>
          <p:cNvPr id="5" name="Footer Placeholder 4">
            <a:extLst>
              <a:ext uri="{FF2B5EF4-FFF2-40B4-BE49-F238E27FC236}">
                <a16:creationId xmlns:a16="http://schemas.microsoft.com/office/drawing/2014/main" id="{15FB9EC6-647E-ED52-E974-909EF78538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CBD9B50-CF9C-7F2E-12FC-77A5E13A8C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8452801-870A-42DD-BFA9-10DBBD8D6E82}" type="slidenum">
              <a:rPr lang="en-US" smtClean="0"/>
              <a:t>‹#›</a:t>
            </a:fld>
            <a:endParaRPr lang="en-US"/>
          </a:p>
        </p:txBody>
      </p:sp>
      <p:pic>
        <p:nvPicPr>
          <p:cNvPr id="9" name="Google Shape;17;p84">
            <a:extLst>
              <a:ext uri="{FF2B5EF4-FFF2-40B4-BE49-F238E27FC236}">
                <a16:creationId xmlns:a16="http://schemas.microsoft.com/office/drawing/2014/main" id="{FDA14D4A-0579-4E70-C448-0862846094C0}"/>
              </a:ext>
            </a:extLst>
          </p:cNvPr>
          <p:cNvPicPr preferRelativeResize="0"/>
          <p:nvPr userDrawn="1"/>
        </p:nvPicPr>
        <p:blipFill rotWithShape="1">
          <a:blip r:embed="rId14">
            <a:alphaModFix/>
          </a:blip>
          <a:srcRect/>
          <a:stretch/>
        </p:blipFill>
        <p:spPr>
          <a:xfrm>
            <a:off x="-4394443" y="-785578"/>
            <a:ext cx="17538943" cy="2107502"/>
          </a:xfrm>
          <a:prstGeom prst="rect">
            <a:avLst/>
          </a:prstGeom>
          <a:noFill/>
          <a:ln>
            <a:noFill/>
          </a:ln>
        </p:spPr>
      </p:pic>
      <p:pic>
        <p:nvPicPr>
          <p:cNvPr id="10" name="Google Shape;18;p84">
            <a:extLst>
              <a:ext uri="{FF2B5EF4-FFF2-40B4-BE49-F238E27FC236}">
                <a16:creationId xmlns:a16="http://schemas.microsoft.com/office/drawing/2014/main" id="{4DBF9E19-72F4-F7D2-4CA3-5630F90B3045}"/>
              </a:ext>
            </a:extLst>
          </p:cNvPr>
          <p:cNvPicPr preferRelativeResize="0"/>
          <p:nvPr userDrawn="1"/>
        </p:nvPicPr>
        <p:blipFill rotWithShape="1">
          <a:blip r:embed="rId14">
            <a:alphaModFix/>
          </a:blip>
          <a:srcRect/>
          <a:stretch/>
        </p:blipFill>
        <p:spPr>
          <a:xfrm>
            <a:off x="-3988043" y="5382477"/>
            <a:ext cx="17538943" cy="2107502"/>
          </a:xfrm>
          <a:prstGeom prst="rect">
            <a:avLst/>
          </a:prstGeom>
          <a:noFill/>
          <a:ln>
            <a:noFill/>
          </a:ln>
        </p:spPr>
      </p:pic>
      <p:sp>
        <p:nvSpPr>
          <p:cNvPr id="2" name="Title Placeholder 1">
            <a:extLst>
              <a:ext uri="{FF2B5EF4-FFF2-40B4-BE49-F238E27FC236}">
                <a16:creationId xmlns:a16="http://schemas.microsoft.com/office/drawing/2014/main" id="{F053C5D5-E08D-D760-9EA8-59464D381B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0AC58BC-C981-CC04-7B3D-AFDA004E56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820714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100000"/>
        </a:lnSpc>
        <a:spcBef>
          <a:spcPct val="0"/>
        </a:spcBef>
        <a:buNone/>
        <a:defRPr sz="3500" kern="1200">
          <a:solidFill>
            <a:srgbClr val="FFFF00"/>
          </a:solidFill>
          <a:latin typeface="Raleway Black" pitchFamily="2" charset="0"/>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bg1"/>
          </a:solidFill>
          <a:latin typeface="Raleway" pitchFamily="2" charset="0"/>
          <a:ea typeface="+mn-ea"/>
          <a:cs typeface="+mn-cs"/>
        </a:defRPr>
      </a:lvl1pPr>
      <a:lvl2pPr marL="509588" indent="-280988" algn="l" defTabSz="914400" rtl="0" eaLnBrk="1" latinLnBrk="0" hangingPunct="1">
        <a:lnSpc>
          <a:spcPct val="100000"/>
        </a:lnSpc>
        <a:spcBef>
          <a:spcPts val="500"/>
        </a:spcBef>
        <a:buFont typeface="Courier New" panose="02070309020205020404" pitchFamily="49" charset="0"/>
        <a:buChar char="o"/>
        <a:defRPr sz="2400" kern="1200">
          <a:solidFill>
            <a:schemeClr val="bg1"/>
          </a:solidFill>
          <a:latin typeface="Raleway" pitchFamily="2" charset="0"/>
          <a:ea typeface="+mn-ea"/>
          <a:cs typeface="+mn-cs"/>
        </a:defRPr>
      </a:lvl2pPr>
      <a:lvl3pPr marL="690563" indent="-228600" algn="l" defTabSz="914400" rtl="0" eaLnBrk="1" latinLnBrk="0" hangingPunct="1">
        <a:lnSpc>
          <a:spcPct val="100000"/>
        </a:lnSpc>
        <a:spcBef>
          <a:spcPts val="500"/>
        </a:spcBef>
        <a:buFont typeface="Wingdings" panose="05000000000000000000" pitchFamily="2" charset="2"/>
        <a:buChar char="§"/>
        <a:defRPr sz="2400" kern="1200">
          <a:solidFill>
            <a:schemeClr val="bg1"/>
          </a:solidFill>
          <a:latin typeface="Raleway" pitchFamily="2" charset="0"/>
          <a:ea typeface="+mn-ea"/>
          <a:cs typeface="+mn-cs"/>
        </a:defRPr>
      </a:lvl3pPr>
      <a:lvl4pPr marL="1031875" indent="-346075" algn="l" defTabSz="914400" rtl="0" eaLnBrk="1" latinLnBrk="0" hangingPunct="1">
        <a:lnSpc>
          <a:spcPct val="100000"/>
        </a:lnSpc>
        <a:spcBef>
          <a:spcPts val="500"/>
        </a:spcBef>
        <a:buFont typeface="Wingdings" panose="05000000000000000000" pitchFamily="2" charset="2"/>
        <a:buChar char="v"/>
        <a:defRPr sz="2400" kern="1200">
          <a:solidFill>
            <a:schemeClr val="bg1"/>
          </a:solidFill>
          <a:latin typeface="Raleway" pitchFamily="2" charset="0"/>
          <a:ea typeface="+mn-ea"/>
          <a:cs typeface="+mn-cs"/>
        </a:defRPr>
      </a:lvl4pPr>
      <a:lvl5pPr marL="1254125" indent="-334963" algn="l" defTabSz="914400" rtl="0" eaLnBrk="1" latinLnBrk="0" hangingPunct="1">
        <a:lnSpc>
          <a:spcPct val="100000"/>
        </a:lnSpc>
        <a:spcBef>
          <a:spcPts val="500"/>
        </a:spcBef>
        <a:buFont typeface="Wingdings" panose="05000000000000000000" pitchFamily="2" charset="2"/>
        <a:buChar char="ü"/>
        <a:defRPr sz="2400" kern="1200">
          <a:solidFill>
            <a:schemeClr val="bg1"/>
          </a:solidFill>
          <a:latin typeface="Raleway"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microsoft.com/office/2018/10/relationships/comments" Target="../comments/modernComment_100_EB69A2A2.xml"/><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microsoft.com/office/2007/relationships/hdphoto" Target="../media/hdphoto1.wdp"/><Relationship Id="rId10" Type="http://schemas.openxmlformats.org/officeDocument/2006/relationships/image" Target="../media/image8.svg"/><Relationship Id="rId4" Type="http://schemas.openxmlformats.org/officeDocument/2006/relationships/image" Target="../media/image3.png"/><Relationship Id="rId9" Type="http://schemas.openxmlformats.org/officeDocument/2006/relationships/image" Target="../media/image7.svg"/></Relationships>
</file>

<file path=ppt/slides/_rels/slide2.xml.rels><?xml version="1.0" encoding="UTF-8" standalone="yes"?>
<Relationships xmlns="http://schemas.openxmlformats.org/package/2006/relationships"><Relationship Id="rId3" Type="http://schemas.microsoft.com/office/2018/10/relationships/comments" Target="../comments/modernComment_101_D4EDD1C9.xml"/><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microsoft.com/office/2018/10/relationships/comments" Target="../comments/modernComment_102_9C7A491D.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microsoft.com/office/2018/10/relationships/comments" Target="../comments/modernComment_103_ECBEEBDA.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microsoft.com/office/2018/10/relationships/comments" Target="../comments/modernComment_105_6D938706.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7.xml.rels><?xml version="1.0" encoding="UTF-8" standalone="yes"?>
<Relationships xmlns="http://schemas.openxmlformats.org/package/2006/relationships"><Relationship Id="rId3" Type="http://schemas.microsoft.com/office/2018/10/relationships/comments" Target="../comments/modernComment_106_5D9CEC59.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microsoft.com/office/2018/10/relationships/comments" Target="../comments/modernComment_107_A9991195.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microsoft.com/office/2018/10/relationships/comments" Target="../comments/modernComment_108_F91937B9.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microsoft.com/office/2018/10/relationships/comments" Target="../comments/modernComment_109_9DF383B1.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microsoft.com/office/2018/10/relationships/comments" Target="../comments/modernComment_10A_736A3CA2.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microsoft.com/office/2018/10/relationships/comments" Target="../comments/modernComment_10B_243A9F5D.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13.xml.rels><?xml version="1.0" encoding="UTF-8" standalone="yes"?>
<Relationships xmlns="http://schemas.openxmlformats.org/package/2006/relationships"><Relationship Id="rId3" Type="http://schemas.microsoft.com/office/2018/10/relationships/comments" Target="../comments/modernComment_10C_E9C23718.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14.xml.rels><?xml version="1.0" encoding="UTF-8" standalone="yes"?>
<Relationships xmlns="http://schemas.openxmlformats.org/package/2006/relationships"><Relationship Id="rId3" Type="http://schemas.microsoft.com/office/2018/10/relationships/comments" Target="../comments/modernComment_10D_201337C0.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5.xml.rels><?xml version="1.0" encoding="UTF-8" standalone="yes"?>
<Relationships xmlns="http://schemas.openxmlformats.org/package/2006/relationships"><Relationship Id="rId3" Type="http://schemas.microsoft.com/office/2018/10/relationships/comments" Target="../comments/modernComment_10E_DF921C53.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microsoft.com/office/2018/10/relationships/comments" Target="../comments/modernComment_10F_EF218055.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microsoft.com/office/2018/10/relationships/comments" Target="../comments/modernComment_111_9840F836.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3" Type="http://schemas.microsoft.com/office/2018/10/relationships/comments" Target="../comments/modernComment_112_6973842E.xm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microsoft.com/office/2018/10/relationships/comments" Target="../comments/modernComment_113_A2124622.xm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18/10/relationships/comments" Target="../comments/modernComment_115_EFA69B0E.xm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23.xml.rels><?xml version="1.0" encoding="UTF-8" standalone="yes"?>
<Relationships xmlns="http://schemas.openxmlformats.org/package/2006/relationships"><Relationship Id="rId3" Type="http://schemas.microsoft.com/office/2018/10/relationships/comments" Target="../comments/modernComment_116_44DE5258.xm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4.xml.rels><?xml version="1.0" encoding="UTF-8" standalone="yes"?>
<Relationships xmlns="http://schemas.openxmlformats.org/package/2006/relationships"><Relationship Id="rId3" Type="http://schemas.microsoft.com/office/2018/10/relationships/comments" Target="../comments/modernComment_117_F789B795.xm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5.xml.rels><?xml version="1.0" encoding="UTF-8" standalone="yes"?>
<Relationships xmlns="http://schemas.openxmlformats.org/package/2006/relationships"><Relationship Id="rId3" Type="http://schemas.microsoft.com/office/2018/10/relationships/comments" Target="../comments/modernComment_118_B2ED8D0C.xm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18/10/relationships/comments" Target="../comments/modernComment_11A_C85045A3.xm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3.jpg"/></Relationships>
</file>

<file path=ppt/slides/_rels/slide28.xml.rels><?xml version="1.0" encoding="UTF-8" standalone="yes"?>
<Relationships xmlns="http://schemas.openxmlformats.org/package/2006/relationships"><Relationship Id="rId3" Type="http://schemas.microsoft.com/office/2018/10/relationships/comments" Target="../comments/modernComment_11B_DDBECFB3.xm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29.xml.rels><?xml version="1.0" encoding="UTF-8" standalone="yes"?>
<Relationships xmlns="http://schemas.openxmlformats.org/package/2006/relationships"><Relationship Id="rId3" Type="http://schemas.microsoft.com/office/2018/10/relationships/comments" Target="../comments/modernComment_11C_72C633C3.xm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microsoft.com/office/2018/10/relationships/comments" Target="../comments/modernComment_11F_57F96684.xm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7.jpg"/></Relationships>
</file>

<file path=ppt/slides/_rels/slide33.xml.rels><?xml version="1.0" encoding="UTF-8" standalone="yes"?>
<Relationships xmlns="http://schemas.openxmlformats.org/package/2006/relationships"><Relationship Id="rId3" Type="http://schemas.microsoft.com/office/2018/10/relationships/comments" Target="../comments/modernComment_120_9BD5A4E.xm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microsoft.com/office/2018/10/relationships/comments" Target="../comments/modernComment_122_B57FA33C.xm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0.jpg"/></Relationships>
</file>

<file path=ppt/slides/_rels/slide36.xml.rels><?xml version="1.0" encoding="UTF-8" standalone="yes"?>
<Relationships xmlns="http://schemas.openxmlformats.org/package/2006/relationships"><Relationship Id="rId3" Type="http://schemas.microsoft.com/office/2018/10/relationships/comments" Target="../comments/modernComment_123_B0777B2.xm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3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microsoft.com/office/2018/10/relationships/comments" Target="../comments/modernComment_125_24FC977.xm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3.JPG"/></Relationships>
</file>

<file path=ppt/slides/_rels/slide3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microsoft.com/office/2018/10/relationships/comments" Target="../comments/modernComment_129_C0B4560C.xml"/><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43.xml.rels><?xml version="1.0" encoding="UTF-8" standalone="yes"?>
<Relationships xmlns="http://schemas.openxmlformats.org/package/2006/relationships"><Relationship Id="rId3" Type="http://schemas.microsoft.com/office/2018/10/relationships/comments" Target="../comments/modernComment_12A_1F73723B.xml"/><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png"/></Relationships>
</file>

<file path=ppt/slides/_rels/slide4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microsoft.com/office/2018/10/relationships/comments" Target="../comments/modernComment_12D_2B2EFA15.xml"/><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51.jpg"/></Relationships>
</file>

<file path=ppt/slides/_rels/slide47.xml.rels><?xml version="1.0" encoding="UTF-8" standalone="yes"?>
<Relationships xmlns="http://schemas.openxmlformats.org/package/2006/relationships"><Relationship Id="rId3" Type="http://schemas.microsoft.com/office/2018/10/relationships/comments" Target="../comments/modernComment_12E_F3A000AC.xml"/><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8" Type="http://schemas.openxmlformats.org/officeDocument/2006/relationships/image" Target="../media/image57.jpg"/><Relationship Id="rId3" Type="http://schemas.microsoft.com/office/2018/10/relationships/comments" Target="../comments/modernComment_130_27BDE7B9.xml"/><Relationship Id="rId7" Type="http://schemas.openxmlformats.org/officeDocument/2006/relationships/image" Target="../media/image56.jp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55.jpg"/><Relationship Id="rId5" Type="http://schemas.openxmlformats.org/officeDocument/2006/relationships/image" Target="../media/image54.jpg"/><Relationship Id="rId4" Type="http://schemas.openxmlformats.org/officeDocument/2006/relationships/image" Target="../media/image53.jpg"/></Relationships>
</file>

<file path=ppt/slides/_rels/slide5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image" Target="../media/image63.tmp"/><Relationship Id="rId3" Type="http://schemas.microsoft.com/office/2018/10/relationships/comments" Target="../comments/modernComment_132_5B8CC438.xml"/><Relationship Id="rId7" Type="http://schemas.openxmlformats.org/officeDocument/2006/relationships/image" Target="../media/image62.tmp"/><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61.tmp"/><Relationship Id="rId5" Type="http://schemas.openxmlformats.org/officeDocument/2006/relationships/image" Target="../media/image60.tmp"/><Relationship Id="rId4" Type="http://schemas.openxmlformats.org/officeDocument/2006/relationships/image" Target="../media/image59.tmp"/></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4.png"/><Relationship Id="rId5" Type="http://schemas.microsoft.com/office/2018/10/relationships/comments" Target="../comments/modernComment_133_713A3BAD.xml"/><Relationship Id="rId4"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3" Type="http://schemas.microsoft.com/office/2018/10/relationships/comments" Target="../comments/modernComment_134_D7731A7D.xml"/><Relationship Id="rId7" Type="http://schemas.openxmlformats.org/officeDocument/2006/relationships/image" Target="../media/image68.jp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67.jpg"/><Relationship Id="rId5" Type="http://schemas.openxmlformats.org/officeDocument/2006/relationships/image" Target="../media/image66.jpg"/><Relationship Id="rId4" Type="http://schemas.openxmlformats.org/officeDocument/2006/relationships/image" Target="../media/image65.jpg"/></Relationships>
</file>

<file path=ppt/slides/_rels/slide54.xml.rels><?xml version="1.0" encoding="UTF-8" standalone="yes"?>
<Relationships xmlns="http://schemas.openxmlformats.org/package/2006/relationships"><Relationship Id="rId8" Type="http://schemas.openxmlformats.org/officeDocument/2006/relationships/image" Target="../media/image73.jpg"/><Relationship Id="rId3" Type="http://schemas.microsoft.com/office/2018/10/relationships/comments" Target="../comments/modernComment_135_BCB0F305.xml"/><Relationship Id="rId7" Type="http://schemas.openxmlformats.org/officeDocument/2006/relationships/image" Target="../media/image72.jp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71.jpg"/><Relationship Id="rId5" Type="http://schemas.openxmlformats.org/officeDocument/2006/relationships/image" Target="../media/image70.jpg"/><Relationship Id="rId4" Type="http://schemas.openxmlformats.org/officeDocument/2006/relationships/image" Target="../media/image69.jpg"/></Relationships>
</file>

<file path=ppt/slides/_rels/slide5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microsoft.com/office/2018/10/relationships/comments" Target="../comments/modernComment_137_13DE91EE.xml"/><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57.xml.rels><?xml version="1.0" encoding="UTF-8" standalone="yes"?>
<Relationships xmlns="http://schemas.openxmlformats.org/package/2006/relationships"><Relationship Id="rId3" Type="http://schemas.microsoft.com/office/2018/10/relationships/comments" Target="../comments/modernComment_138_A0A7DF83.xml"/><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FC047-0B67-29A9-9AD0-D6FE67A47E19}"/>
              </a:ext>
            </a:extLst>
          </p:cNvPr>
          <p:cNvSpPr>
            <a:spLocks noGrp="1"/>
          </p:cNvSpPr>
          <p:nvPr>
            <p:ph type="ctrTitle"/>
          </p:nvPr>
        </p:nvSpPr>
        <p:spPr>
          <a:xfrm>
            <a:off x="1524000" y="-2387600"/>
            <a:ext cx="9144000" cy="2387600"/>
          </a:xfrm>
        </p:spPr>
        <p:txBody>
          <a:bodyPr vert="horz" lIns="91440" tIns="45720" rIns="91440" bIns="45720" rtlCol="0" anchor="b">
            <a:normAutofit fontScale="90000"/>
          </a:bodyPr>
          <a:lstStyle/>
          <a:p>
            <a:r>
              <a:rPr lang="en-US" dirty="0">
                <a:ln w="0"/>
                <a:solidFill>
                  <a:schemeClr val="tx1"/>
                </a:solidFill>
                <a:effectLst>
                  <a:outerShdw blurRad="38100" dist="19050" dir="2700000" algn="tl" rotWithShape="0">
                    <a:schemeClr val="dk1">
                      <a:alpha val="40000"/>
                    </a:schemeClr>
                  </a:outerShdw>
                </a:effectLst>
              </a:rPr>
              <a:t>Super Sports Dental Curriculum for Grades 6-8</a:t>
            </a:r>
          </a:p>
        </p:txBody>
      </p:sp>
      <p:pic>
        <p:nvPicPr>
          <p:cNvPr id="7" name="Picture 6">
            <a:extLst>
              <a:ext uri="{FF2B5EF4-FFF2-40B4-BE49-F238E27FC236}">
                <a16:creationId xmlns:a16="http://schemas.microsoft.com/office/drawing/2014/main" id="{6D57327B-0958-FB53-3766-F49817716E1D}"/>
              </a:ext>
              <a:ext uri="{C183D7F6-B498-43B3-948B-1728B52AA6E4}">
                <adec:decorative xmlns:adec="http://schemas.microsoft.com/office/drawing/2017/decorative" val="1"/>
              </a:ext>
            </a:extLst>
          </p:cNvPr>
          <p:cNvPicPr>
            <a:picLocks noChangeAspect="1"/>
          </p:cNvPicPr>
          <p:nvPr/>
        </p:nvPicPr>
        <p:blipFill>
          <a:blip r:embed="rId4">
            <a:alphaModFix/>
            <a:duotone>
              <a:schemeClr val="accent4">
                <a:shade val="45000"/>
                <a:satMod val="135000"/>
              </a:schemeClr>
              <a:prstClr val="white"/>
            </a:duotone>
            <a:extLst>
              <a:ext uri="{BEBA8EAE-BF5A-486C-A8C5-ECC9F3942E4B}">
                <a14:imgProps xmlns:a14="http://schemas.microsoft.com/office/drawing/2010/main">
                  <a14:imgLayer r:embed="rId5">
                    <a14:imgEffect>
                      <a14:artisticBlur/>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descr="SuperSports logo and title of Dental Curriculum for Grades 6-8">
            <a:extLst>
              <a:ext uri="{FF2B5EF4-FFF2-40B4-BE49-F238E27FC236}">
                <a16:creationId xmlns:a16="http://schemas.microsoft.com/office/drawing/2014/main" id="{08A82124-18CB-CDF3-670F-0B1203180102}"/>
              </a:ext>
            </a:extLst>
          </p:cNvPr>
          <p:cNvPicPr>
            <a:picLocks noChangeAspect="1"/>
          </p:cNvPicPr>
          <p:nvPr/>
        </p:nvPicPr>
        <p:blipFill>
          <a:blip r:embed="rId6">
            <a:extLst>
              <a:ext uri="{28A0092B-C50C-407E-A947-70E740481C1C}">
                <a14:useLocalDpi xmlns:a14="http://schemas.microsoft.com/office/drawing/2010/main" val="0"/>
              </a:ext>
            </a:extLst>
          </a:blip>
          <a:srcRect l="8122" t="18467" r="9176" b="18467"/>
          <a:stretch>
            <a:fillRect/>
          </a:stretch>
        </p:blipFill>
        <p:spPr>
          <a:xfrm>
            <a:off x="3518594" y="378503"/>
            <a:ext cx="5275217" cy="4022751"/>
          </a:xfrm>
          <a:prstGeom prst="rect">
            <a:avLst/>
          </a:prstGeom>
        </p:spPr>
      </p:pic>
      <p:pic>
        <p:nvPicPr>
          <p:cNvPr id="16" name="Graphic 15" descr="30-Minute Train the Trainer">
            <a:extLst>
              <a:ext uri="{FF2B5EF4-FFF2-40B4-BE49-F238E27FC236}">
                <a16:creationId xmlns:a16="http://schemas.microsoft.com/office/drawing/2014/main" id="{26FFB415-AC0D-EAD3-90DE-FFDF5619F9B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719027" y="4490131"/>
            <a:ext cx="5074784" cy="349277"/>
          </a:xfrm>
          <a:prstGeom prst="rect">
            <a:avLst/>
          </a:prstGeom>
        </p:spPr>
      </p:pic>
      <p:pic>
        <p:nvPicPr>
          <p:cNvPr id="14" name="Graphic 13" descr="Indiana Department of Health logo">
            <a:extLst>
              <a:ext uri="{FF2B5EF4-FFF2-40B4-BE49-F238E27FC236}">
                <a16:creationId xmlns:a16="http://schemas.microsoft.com/office/drawing/2014/main" id="{7B46A58E-C9EF-764E-DC2A-5181EF48C3C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560070" y="5364473"/>
            <a:ext cx="1392699" cy="693722"/>
          </a:xfrm>
          <a:prstGeom prst="rect">
            <a:avLst/>
          </a:prstGeom>
        </p:spPr>
      </p:pic>
      <p:sp>
        <p:nvSpPr>
          <p:cNvPr id="12" name="Google Shape;116;p1">
            <a:extLst>
              <a:ext uri="{FF2B5EF4-FFF2-40B4-BE49-F238E27FC236}">
                <a16:creationId xmlns:a16="http://schemas.microsoft.com/office/drawing/2014/main" id="{795D2FC9-D106-F30D-C161-692E0166FDC6}"/>
              </a:ext>
            </a:extLst>
          </p:cNvPr>
          <p:cNvSpPr txBox="1"/>
          <p:nvPr/>
        </p:nvSpPr>
        <p:spPr>
          <a:xfrm>
            <a:off x="1125620" y="6236715"/>
            <a:ext cx="10261600" cy="26157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100" b="0" i="0" u="none" strike="noStrike" cap="none" dirty="0">
                <a:solidFill>
                  <a:schemeClr val="bg1"/>
                </a:solidFill>
                <a:latin typeface="Arial"/>
                <a:ea typeface="Arial"/>
                <a:cs typeface="Arial"/>
                <a:sym typeface="Arial"/>
              </a:rPr>
              <a:t>Developed and Designed by McMillen Health</a:t>
            </a:r>
            <a:endParaRPr sz="1100" b="0" i="0" u="none" strike="noStrike" cap="none" dirty="0">
              <a:solidFill>
                <a:schemeClr val="bg1"/>
              </a:solidFill>
              <a:latin typeface="Arial"/>
              <a:ea typeface="Arial"/>
              <a:cs typeface="Arial"/>
              <a:sym typeface="Arial"/>
            </a:endParaRPr>
          </a:p>
        </p:txBody>
      </p:sp>
      <p:pic>
        <p:nvPicPr>
          <p:cNvPr id="9" name="Graphic 8">
            <a:extLst>
              <a:ext uri="{FF2B5EF4-FFF2-40B4-BE49-F238E27FC236}">
                <a16:creationId xmlns:a16="http://schemas.microsoft.com/office/drawing/2014/main" id="{ECD9AC98-73A0-728C-768E-3F5C2DC23F5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69553" y="4082142"/>
            <a:ext cx="3279031" cy="3484726"/>
          </a:xfrm>
          <a:prstGeom prst="rect">
            <a:avLst/>
          </a:prstGeom>
        </p:spPr>
      </p:pic>
      <p:pic>
        <p:nvPicPr>
          <p:cNvPr id="11" name="Graphic 10">
            <a:extLst>
              <a:ext uri="{FF2B5EF4-FFF2-40B4-BE49-F238E27FC236}">
                <a16:creationId xmlns:a16="http://schemas.microsoft.com/office/drawing/2014/main" id="{E31FB90A-424C-B491-473E-664FAD246A2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793811" y="4082142"/>
            <a:ext cx="3253730" cy="4173165"/>
          </a:xfrm>
          <a:prstGeom prst="rect">
            <a:avLst/>
          </a:prstGeom>
        </p:spPr>
      </p:pic>
    </p:spTree>
    <p:extLst>
      <p:ext uri="{BB962C8B-B14F-4D97-AF65-F5344CB8AC3E}">
        <p14:creationId xmlns:p14="http://schemas.microsoft.com/office/powerpoint/2010/main" val="3949568674"/>
      </p:ext>
    </p:extLst>
  </p:cSld>
  <p:clrMapOvr>
    <a:masterClrMapping/>
  </p:clrMapOvr>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0262B-94C3-26C0-F63B-C41175B8457E}"/>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ln w="0"/>
                <a:solidFill>
                  <a:schemeClr val="tx1"/>
                </a:solidFill>
                <a:effectLst>
                  <a:outerShdw blurRad="38100" dist="19050" dir="2700000" algn="tl" rotWithShape="0">
                    <a:schemeClr val="dk1">
                      <a:alpha val="40000"/>
                    </a:schemeClr>
                  </a:outerShdw>
                </a:effectLst>
              </a:rPr>
              <a:t>Duplicate of Developed by slide</a:t>
            </a:r>
          </a:p>
        </p:txBody>
      </p:sp>
      <p:pic>
        <p:nvPicPr>
          <p:cNvPr id="4" name="Google Shape;153;p6" descr="IDOH Division of Nutrition &amp; Physical Activity">
            <a:extLst>
              <a:ext uri="{FF2B5EF4-FFF2-40B4-BE49-F238E27FC236}">
                <a16:creationId xmlns:a16="http://schemas.microsoft.com/office/drawing/2014/main" id="{0273552B-3697-C04F-7D4F-E8CF2DCB5EC6}"/>
              </a:ext>
            </a:extLst>
          </p:cNvPr>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1580249" y="1650283"/>
            <a:ext cx="4676171" cy="2308301"/>
          </a:xfrm>
          <a:prstGeom prst="rect">
            <a:avLst/>
          </a:prstGeom>
          <a:noFill/>
          <a:ln>
            <a:noFill/>
          </a:ln>
        </p:spPr>
      </p:pic>
      <p:pic>
        <p:nvPicPr>
          <p:cNvPr id="5" name="Google Shape;154;p6" descr="IDOH Division of Oral Health">
            <a:extLst>
              <a:ext uri="{FF2B5EF4-FFF2-40B4-BE49-F238E27FC236}">
                <a16:creationId xmlns:a16="http://schemas.microsoft.com/office/drawing/2014/main" id="{9CA887CD-FDE0-B8FD-210A-354141C38B9E}"/>
              </a:ext>
            </a:extLst>
          </p:cNvPr>
          <p:cNvPicPr preferRelativeResize="0"/>
          <p:nvPr/>
        </p:nvPicPr>
        <p:blipFill rotWithShape="1">
          <a:blip r:embed="rId5" cstate="hqprint">
            <a:alphaModFix/>
            <a:extLst>
              <a:ext uri="{28A0092B-C50C-407E-A947-70E740481C1C}">
                <a14:useLocalDpi xmlns:a14="http://schemas.microsoft.com/office/drawing/2010/main"/>
              </a:ext>
            </a:extLst>
          </a:blip>
          <a:srcRect/>
          <a:stretch/>
        </p:blipFill>
        <p:spPr>
          <a:xfrm>
            <a:off x="7074264" y="1650283"/>
            <a:ext cx="3735571" cy="2308301"/>
          </a:xfrm>
          <a:prstGeom prst="rect">
            <a:avLst/>
          </a:prstGeom>
          <a:noFill/>
          <a:ln>
            <a:noFill/>
          </a:ln>
        </p:spPr>
      </p:pic>
      <p:sp>
        <p:nvSpPr>
          <p:cNvPr id="6" name="Google Shape;155;p6">
            <a:extLst>
              <a:ext uri="{FF2B5EF4-FFF2-40B4-BE49-F238E27FC236}">
                <a16:creationId xmlns:a16="http://schemas.microsoft.com/office/drawing/2014/main" id="{FB88190F-1CB9-1A62-52F0-DB5A2D82A07F}"/>
              </a:ext>
            </a:extLst>
          </p:cNvPr>
          <p:cNvSpPr txBox="1"/>
          <p:nvPr/>
        </p:nvSpPr>
        <p:spPr>
          <a:xfrm>
            <a:off x="2118974" y="4202900"/>
            <a:ext cx="8274891" cy="7386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chemeClr val="bg1"/>
                </a:solidFill>
                <a:latin typeface="Raleway"/>
                <a:ea typeface="Raleway"/>
                <a:cs typeface="Raleway"/>
                <a:sym typeface="Raleway"/>
              </a:rPr>
              <a:t>This project was supported by Cooperative Agreement Number CDC-RFA-DP-23-0002, funded by the Centers for Disease Control and Prevention, National </a:t>
            </a:r>
            <a:r>
              <a:rPr lang="en-US" sz="1050" b="0" i="0" u="none" strike="noStrike" cap="none">
                <a:solidFill>
                  <a:schemeClr val="bg1"/>
                </a:solidFill>
                <a:latin typeface="Raleway" pitchFamily="2" charset="0"/>
                <a:ea typeface="Raleway"/>
                <a:cs typeface="Raleway"/>
                <a:sym typeface="Raleway"/>
              </a:rPr>
              <a:t>Center</a:t>
            </a:r>
            <a:r>
              <a:rPr lang="en-US" sz="1050" b="0" i="0" u="none" strike="noStrike" cap="none">
                <a:solidFill>
                  <a:schemeClr val="bg1"/>
                </a:solidFill>
                <a:latin typeface="Raleway"/>
                <a:ea typeface="Raleway"/>
                <a:cs typeface="Raleway"/>
                <a:sym typeface="Raleway"/>
              </a:rPr>
              <a:t> for Chronic Disease Prevention and Health Promotion, Division of Adolescent Health (DASH), Program Development and Services Branch. Contents are solely the responsibility of the authors and do not necessarily represent the official views of the Centers for Disease Control and Prevention or the U.S. Department of Health and Human Services.</a:t>
            </a:r>
            <a:endParaRPr sz="1400" b="0" i="0" u="none" strike="noStrike" cap="none">
              <a:solidFill>
                <a:schemeClr val="bg1"/>
              </a:solidFill>
              <a:latin typeface="Arial"/>
              <a:ea typeface="Arial"/>
              <a:cs typeface="Arial"/>
              <a:sym typeface="Arial"/>
            </a:endParaRPr>
          </a:p>
        </p:txBody>
      </p:sp>
      <p:sp>
        <p:nvSpPr>
          <p:cNvPr id="7" name="Google Shape;116;p1">
            <a:extLst>
              <a:ext uri="{FF2B5EF4-FFF2-40B4-BE49-F238E27FC236}">
                <a16:creationId xmlns:a16="http://schemas.microsoft.com/office/drawing/2014/main" id="{C5BE20BE-2DD7-F3F2-EAAF-C8D3A408770F}"/>
              </a:ext>
            </a:extLst>
          </p:cNvPr>
          <p:cNvSpPr txBox="1"/>
          <p:nvPr/>
        </p:nvSpPr>
        <p:spPr>
          <a:xfrm>
            <a:off x="1125620" y="5081418"/>
            <a:ext cx="10261600"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dirty="0">
                <a:solidFill>
                  <a:schemeClr val="bg1"/>
                </a:solidFill>
                <a:latin typeface="Arial"/>
                <a:ea typeface="Arial"/>
                <a:cs typeface="Arial"/>
                <a:sym typeface="Arial"/>
              </a:rPr>
              <a:t>Developed and Designed by McMillen Health</a:t>
            </a:r>
            <a:endParaRPr sz="1400" b="0" i="0" u="none" strike="noStrike" cap="none" dirty="0">
              <a:solidFill>
                <a:schemeClr val="bg1"/>
              </a:solidFill>
              <a:latin typeface="Arial"/>
              <a:ea typeface="Arial"/>
              <a:cs typeface="Arial"/>
              <a:sym typeface="Arial"/>
            </a:endParaRPr>
          </a:p>
        </p:txBody>
      </p:sp>
    </p:spTree>
    <p:extLst>
      <p:ext uri="{BB962C8B-B14F-4D97-AF65-F5344CB8AC3E}">
        <p14:creationId xmlns:p14="http://schemas.microsoft.com/office/powerpoint/2010/main" val="3572355529"/>
      </p:ext>
    </p:extLst>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17CE4-9B83-082B-FB50-DFBBD2F65560}"/>
              </a:ext>
            </a:extLst>
          </p:cNvPr>
          <p:cNvSpPr>
            <a:spLocks noGrp="1"/>
          </p:cNvSpPr>
          <p:nvPr>
            <p:ph type="title"/>
          </p:nvPr>
        </p:nvSpPr>
        <p:spPr/>
        <p:txBody>
          <a:bodyPr/>
          <a:lstStyle/>
          <a:p>
            <a:r>
              <a:rPr lang="en-US" dirty="0">
                <a:solidFill>
                  <a:srgbClr val="F7C327"/>
                </a:solidFill>
              </a:rPr>
              <a:t>Pre-Training Evaluation </a:t>
            </a:r>
          </a:p>
        </p:txBody>
      </p:sp>
      <p:pic>
        <p:nvPicPr>
          <p:cNvPr id="8" name="Picture 7" descr="Image of QR code">
            <a:extLst>
              <a:ext uri="{FF2B5EF4-FFF2-40B4-BE49-F238E27FC236}">
                <a16:creationId xmlns:a16="http://schemas.microsoft.com/office/drawing/2014/main" id="{2B40EE2E-00AC-6469-5FA2-ECE1EA6AC9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3527" y="1286526"/>
            <a:ext cx="4284945" cy="4284945"/>
          </a:xfrm>
          <a:prstGeom prst="rect">
            <a:avLst/>
          </a:prstGeom>
        </p:spPr>
      </p:pic>
    </p:spTree>
    <p:extLst>
      <p:ext uri="{BB962C8B-B14F-4D97-AF65-F5344CB8AC3E}">
        <p14:creationId xmlns:p14="http://schemas.microsoft.com/office/powerpoint/2010/main" val="2625259805"/>
      </p:ext>
    </p:extLst>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ACD4A-B508-2D39-61AE-9E8960D3C84D}"/>
              </a:ext>
            </a:extLst>
          </p:cNvPr>
          <p:cNvSpPr>
            <a:spLocks noGrp="1"/>
          </p:cNvSpPr>
          <p:nvPr>
            <p:ph type="title"/>
          </p:nvPr>
        </p:nvSpPr>
        <p:spPr/>
        <p:txBody>
          <a:bodyPr/>
          <a:lstStyle/>
          <a:p>
            <a:r>
              <a:rPr lang="en-US" dirty="0">
                <a:solidFill>
                  <a:srgbClr val="F7C327"/>
                </a:solidFill>
              </a:rPr>
              <a:t>Learning Objectives </a:t>
            </a:r>
          </a:p>
        </p:txBody>
      </p:sp>
      <p:sp>
        <p:nvSpPr>
          <p:cNvPr id="3" name="Content Placeholder 2">
            <a:extLst>
              <a:ext uri="{FF2B5EF4-FFF2-40B4-BE49-F238E27FC236}">
                <a16:creationId xmlns:a16="http://schemas.microsoft.com/office/drawing/2014/main" id="{1A2B6AFE-BD41-A1A3-B247-1FDD4AB56002}"/>
              </a:ext>
            </a:extLst>
          </p:cNvPr>
          <p:cNvSpPr>
            <a:spLocks noGrp="1"/>
          </p:cNvSpPr>
          <p:nvPr>
            <p:ph idx="1"/>
          </p:nvPr>
        </p:nvSpPr>
        <p:spPr/>
        <p:txBody>
          <a:bodyPr/>
          <a:lstStyle/>
          <a:p>
            <a:r>
              <a:rPr lang="en-US" dirty="0"/>
              <a:t>Why oral health education is essential</a:t>
            </a:r>
          </a:p>
          <a:p>
            <a:r>
              <a:rPr lang="en-US" dirty="0"/>
              <a:t>Common oral health issues in teens</a:t>
            </a:r>
          </a:p>
          <a:p>
            <a:r>
              <a:rPr lang="en-US" dirty="0"/>
              <a:t>Unhealthy habits that can harm oral health</a:t>
            </a:r>
          </a:p>
          <a:p>
            <a:r>
              <a:rPr lang="en-US" dirty="0"/>
              <a:t>The impact of sugar on oral health</a:t>
            </a:r>
          </a:p>
          <a:p>
            <a:r>
              <a:rPr lang="en-US" dirty="0"/>
              <a:t>Building good oral hygiene habits</a:t>
            </a:r>
          </a:p>
          <a:p>
            <a:r>
              <a:rPr lang="en-US" dirty="0"/>
              <a:t>How to use the </a:t>
            </a:r>
            <a:r>
              <a:rPr lang="en-US" b="1" i="1" dirty="0" err="1"/>
              <a:t>SuperSports</a:t>
            </a:r>
            <a:r>
              <a:rPr lang="en-US" b="1" i="1" dirty="0"/>
              <a:t> </a:t>
            </a:r>
            <a:r>
              <a:rPr lang="en-US" dirty="0"/>
              <a:t>Curriculum in the classroom</a:t>
            </a:r>
          </a:p>
        </p:txBody>
      </p:sp>
      <p:pic>
        <p:nvPicPr>
          <p:cNvPr id="4" name="Picture 3">
            <a:extLst>
              <a:ext uri="{FF2B5EF4-FFF2-40B4-BE49-F238E27FC236}">
                <a16:creationId xmlns:a16="http://schemas.microsoft.com/office/drawing/2014/main" id="{782BC404-49F7-C537-AFB3-A7B1A9D09806}"/>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l="15908" t="10658" r="5250"/>
          <a:stretch>
            <a:fillRect/>
          </a:stretch>
        </p:blipFill>
        <p:spPr>
          <a:xfrm>
            <a:off x="7646893" y="1"/>
            <a:ext cx="4545106" cy="6858000"/>
          </a:xfrm>
          <a:prstGeom prst="rect">
            <a:avLst/>
          </a:prstGeom>
        </p:spPr>
      </p:pic>
    </p:spTree>
    <p:extLst>
      <p:ext uri="{BB962C8B-B14F-4D97-AF65-F5344CB8AC3E}">
        <p14:creationId xmlns:p14="http://schemas.microsoft.com/office/powerpoint/2010/main" val="3971935194"/>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8050A-B457-5F2A-6FCF-21375C0D33B3}"/>
              </a:ext>
            </a:extLst>
          </p:cNvPr>
          <p:cNvSpPr>
            <a:spLocks noGrp="1"/>
          </p:cNvSpPr>
          <p:nvPr>
            <p:ph type="title"/>
          </p:nvPr>
        </p:nvSpPr>
        <p:spPr/>
        <p:txBody>
          <a:bodyPr/>
          <a:lstStyle/>
          <a:p>
            <a:pPr algn="ctr"/>
            <a:r>
              <a:rPr lang="en-US" dirty="0">
                <a:solidFill>
                  <a:srgbClr val="F7C327"/>
                </a:solidFill>
              </a:rPr>
              <a:t>Definitions</a:t>
            </a:r>
          </a:p>
        </p:txBody>
      </p:sp>
    </p:spTree>
    <p:extLst>
      <p:ext uri="{BB962C8B-B14F-4D97-AF65-F5344CB8AC3E}">
        <p14:creationId xmlns:p14="http://schemas.microsoft.com/office/powerpoint/2010/main" val="28204113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387EC-A483-408A-85A7-301A256965B4}"/>
              </a:ext>
            </a:extLst>
          </p:cNvPr>
          <p:cNvSpPr>
            <a:spLocks noGrp="1"/>
          </p:cNvSpPr>
          <p:nvPr>
            <p:ph type="title"/>
          </p:nvPr>
        </p:nvSpPr>
        <p:spPr/>
        <p:txBody>
          <a:bodyPr/>
          <a:lstStyle/>
          <a:p>
            <a:r>
              <a:rPr lang="en-US" dirty="0">
                <a:solidFill>
                  <a:srgbClr val="F7C327"/>
                </a:solidFill>
              </a:rPr>
              <a:t>Premolars </a:t>
            </a:r>
          </a:p>
        </p:txBody>
      </p:sp>
      <p:sp>
        <p:nvSpPr>
          <p:cNvPr id="3" name="Content Placeholder 2">
            <a:extLst>
              <a:ext uri="{FF2B5EF4-FFF2-40B4-BE49-F238E27FC236}">
                <a16:creationId xmlns:a16="http://schemas.microsoft.com/office/drawing/2014/main" id="{A20AF057-B452-53B4-2461-7B2595D41AE8}"/>
              </a:ext>
            </a:extLst>
          </p:cNvPr>
          <p:cNvSpPr>
            <a:spLocks noGrp="1"/>
          </p:cNvSpPr>
          <p:nvPr>
            <p:ph idx="1"/>
          </p:nvPr>
        </p:nvSpPr>
        <p:spPr/>
        <p:txBody>
          <a:bodyPr/>
          <a:lstStyle/>
          <a:p>
            <a:pPr marL="0" indent="0">
              <a:buNone/>
            </a:pPr>
            <a:r>
              <a:rPr lang="en-US" dirty="0"/>
              <a:t>Flat teeth between canines and molars</a:t>
            </a:r>
          </a:p>
          <a:p>
            <a:r>
              <a:rPr lang="en-US" dirty="0"/>
              <a:t>Crush and break food into smaller pieces</a:t>
            </a:r>
          </a:p>
          <a:p>
            <a:r>
              <a:rPr lang="en-US" dirty="0"/>
              <a:t>Grow where primary molars used to be</a:t>
            </a:r>
          </a:p>
        </p:txBody>
      </p:sp>
      <p:pic>
        <p:nvPicPr>
          <p:cNvPr id="6" name="Graphic 5" descr="Cartoon image showing premolars">
            <a:extLst>
              <a:ext uri="{FF2B5EF4-FFF2-40B4-BE49-F238E27FC236}">
                <a16:creationId xmlns:a16="http://schemas.microsoft.com/office/drawing/2014/main" id="{B785B3EE-EAD1-B05A-4939-549298366AB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104017" y="1204731"/>
            <a:ext cx="4770120" cy="4448538"/>
          </a:xfrm>
          <a:prstGeom prst="rect">
            <a:avLst/>
          </a:prstGeom>
        </p:spPr>
      </p:pic>
    </p:spTree>
    <p:extLst>
      <p:ext uri="{BB962C8B-B14F-4D97-AF65-F5344CB8AC3E}">
        <p14:creationId xmlns:p14="http://schemas.microsoft.com/office/powerpoint/2010/main" val="1838384902"/>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4B1E3-9B2A-2BFF-7EF1-1692CAB1A031}"/>
              </a:ext>
            </a:extLst>
          </p:cNvPr>
          <p:cNvSpPr>
            <a:spLocks noGrp="1"/>
          </p:cNvSpPr>
          <p:nvPr>
            <p:ph type="title"/>
          </p:nvPr>
        </p:nvSpPr>
        <p:spPr/>
        <p:txBody>
          <a:bodyPr/>
          <a:lstStyle/>
          <a:p>
            <a:r>
              <a:rPr lang="en-US" dirty="0">
                <a:solidFill>
                  <a:srgbClr val="F7C327"/>
                </a:solidFill>
              </a:rPr>
              <a:t>Bacteria </a:t>
            </a:r>
          </a:p>
        </p:txBody>
      </p:sp>
      <p:sp>
        <p:nvSpPr>
          <p:cNvPr id="3" name="Content Placeholder 2">
            <a:extLst>
              <a:ext uri="{FF2B5EF4-FFF2-40B4-BE49-F238E27FC236}">
                <a16:creationId xmlns:a16="http://schemas.microsoft.com/office/drawing/2014/main" id="{8D761521-CCE4-495F-109C-ACDF5FEA4534}"/>
              </a:ext>
            </a:extLst>
          </p:cNvPr>
          <p:cNvSpPr>
            <a:spLocks noGrp="1"/>
          </p:cNvSpPr>
          <p:nvPr>
            <p:ph idx="1"/>
          </p:nvPr>
        </p:nvSpPr>
        <p:spPr/>
        <p:txBody>
          <a:bodyPr/>
          <a:lstStyle/>
          <a:p>
            <a:pPr marL="0" indent="0">
              <a:buNone/>
            </a:pPr>
            <a:r>
              <a:rPr lang="en-US" dirty="0"/>
              <a:t>Tiny living organisms: Some are helpful, </a:t>
            </a:r>
            <a:br>
              <a:rPr lang="en-US" dirty="0"/>
            </a:br>
            <a:r>
              <a:rPr lang="en-US" dirty="0"/>
              <a:t>others are harmful and cause bacteria</a:t>
            </a:r>
          </a:p>
          <a:p>
            <a:r>
              <a:rPr lang="en-US" dirty="0"/>
              <a:t>Found on teeth, tongue, and gums </a:t>
            </a:r>
          </a:p>
          <a:p>
            <a:r>
              <a:rPr lang="en-US" dirty="0"/>
              <a:t>Feed on sugars and produce acids that damage teeth</a:t>
            </a:r>
          </a:p>
        </p:txBody>
      </p:sp>
      <p:pic>
        <p:nvPicPr>
          <p:cNvPr id="4" name="Picture 3">
            <a:extLst>
              <a:ext uri="{FF2B5EF4-FFF2-40B4-BE49-F238E27FC236}">
                <a16:creationId xmlns:a16="http://schemas.microsoft.com/office/drawing/2014/main" id="{62DAD45A-0FE7-52CB-5AC6-99BCC46C1D1F}"/>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l="31360" r="31360"/>
          <a:stretch/>
        </p:blipFill>
        <p:spPr>
          <a:xfrm>
            <a:off x="7646893" y="1"/>
            <a:ext cx="4545106" cy="6858000"/>
          </a:xfrm>
          <a:prstGeom prst="rect">
            <a:avLst/>
          </a:prstGeom>
        </p:spPr>
      </p:pic>
    </p:spTree>
    <p:extLst>
      <p:ext uri="{BB962C8B-B14F-4D97-AF65-F5344CB8AC3E}">
        <p14:creationId xmlns:p14="http://schemas.microsoft.com/office/powerpoint/2010/main" val="1570565209"/>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8CE3D-2E5C-5CE4-846F-5B11897D9CCE}"/>
              </a:ext>
            </a:extLst>
          </p:cNvPr>
          <p:cNvSpPr>
            <a:spLocks noGrp="1"/>
          </p:cNvSpPr>
          <p:nvPr>
            <p:ph type="title"/>
          </p:nvPr>
        </p:nvSpPr>
        <p:spPr/>
        <p:txBody>
          <a:bodyPr/>
          <a:lstStyle/>
          <a:p>
            <a:r>
              <a:rPr lang="en-US" dirty="0">
                <a:solidFill>
                  <a:srgbClr val="F7C327"/>
                </a:solidFill>
              </a:rPr>
              <a:t>Tartar </a:t>
            </a:r>
          </a:p>
        </p:txBody>
      </p:sp>
      <p:sp>
        <p:nvSpPr>
          <p:cNvPr id="3" name="Content Placeholder 2">
            <a:extLst>
              <a:ext uri="{FF2B5EF4-FFF2-40B4-BE49-F238E27FC236}">
                <a16:creationId xmlns:a16="http://schemas.microsoft.com/office/drawing/2014/main" id="{A2462BC4-498F-93E6-570B-7BB8D9980855}"/>
              </a:ext>
            </a:extLst>
          </p:cNvPr>
          <p:cNvSpPr>
            <a:spLocks noGrp="1"/>
          </p:cNvSpPr>
          <p:nvPr>
            <p:ph idx="1"/>
          </p:nvPr>
        </p:nvSpPr>
        <p:spPr/>
        <p:txBody>
          <a:bodyPr/>
          <a:lstStyle/>
          <a:p>
            <a:pPr marL="0" indent="0">
              <a:buNone/>
            </a:pPr>
            <a:r>
              <a:rPr lang="en-US" dirty="0"/>
              <a:t>Hard yellow/brown coating that forms when plaque is not cleaned off </a:t>
            </a:r>
          </a:p>
          <a:p>
            <a:r>
              <a:rPr lang="en-US" dirty="0"/>
              <a:t>Effect: Causes cavities and gum disease</a:t>
            </a:r>
          </a:p>
          <a:p>
            <a:r>
              <a:rPr lang="en-US" dirty="0"/>
              <a:t>Removal: Only a dentist/dental hygienist can clean it </a:t>
            </a:r>
          </a:p>
        </p:txBody>
      </p:sp>
      <p:pic>
        <p:nvPicPr>
          <p:cNvPr id="4" name="Picture 3" descr="Image of teeth with tartar">
            <a:extLst>
              <a:ext uri="{FF2B5EF4-FFF2-40B4-BE49-F238E27FC236}">
                <a16:creationId xmlns:a16="http://schemas.microsoft.com/office/drawing/2014/main" id="{0BC039B6-5DD2-BDF2-B36A-CC9482738E66}"/>
              </a:ext>
            </a:extLst>
          </p:cNvPr>
          <p:cNvPicPr>
            <a:picLocks noChangeAspect="1"/>
          </p:cNvPicPr>
          <p:nvPr/>
        </p:nvPicPr>
        <p:blipFill>
          <a:blip r:embed="rId4">
            <a:extLst>
              <a:ext uri="{28A0092B-C50C-407E-A947-70E740481C1C}">
                <a14:useLocalDpi xmlns:a14="http://schemas.microsoft.com/office/drawing/2010/main" val="0"/>
              </a:ext>
            </a:extLst>
          </a:blip>
          <a:srcRect l="30333" r="35045"/>
          <a:stretch>
            <a:fillRect/>
          </a:stretch>
        </p:blipFill>
        <p:spPr>
          <a:xfrm>
            <a:off x="7646893" y="1"/>
            <a:ext cx="4545106" cy="6858000"/>
          </a:xfrm>
          <a:prstGeom prst="rect">
            <a:avLst/>
          </a:prstGeom>
        </p:spPr>
      </p:pic>
    </p:spTree>
    <p:extLst>
      <p:ext uri="{BB962C8B-B14F-4D97-AF65-F5344CB8AC3E}">
        <p14:creationId xmlns:p14="http://schemas.microsoft.com/office/powerpoint/2010/main" val="2845381013"/>
      </p:ext>
    </p:extLst>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8C58B-B64E-1A91-9C11-7EF7D0237567}"/>
              </a:ext>
            </a:extLst>
          </p:cNvPr>
          <p:cNvSpPr>
            <a:spLocks noGrp="1"/>
          </p:cNvSpPr>
          <p:nvPr>
            <p:ph type="title"/>
          </p:nvPr>
        </p:nvSpPr>
        <p:spPr/>
        <p:txBody>
          <a:bodyPr/>
          <a:lstStyle/>
          <a:p>
            <a:r>
              <a:rPr lang="en-US" dirty="0">
                <a:solidFill>
                  <a:srgbClr val="F7C327"/>
                </a:solidFill>
              </a:rPr>
              <a:t>Gum Disease </a:t>
            </a:r>
          </a:p>
        </p:txBody>
      </p:sp>
      <p:sp>
        <p:nvSpPr>
          <p:cNvPr id="3" name="Content Placeholder 2">
            <a:extLst>
              <a:ext uri="{FF2B5EF4-FFF2-40B4-BE49-F238E27FC236}">
                <a16:creationId xmlns:a16="http://schemas.microsoft.com/office/drawing/2014/main" id="{838AB1EF-FA7F-6E84-6EC2-B4F6DE994673}"/>
              </a:ext>
            </a:extLst>
          </p:cNvPr>
          <p:cNvSpPr>
            <a:spLocks noGrp="1"/>
          </p:cNvSpPr>
          <p:nvPr>
            <p:ph idx="1"/>
          </p:nvPr>
        </p:nvSpPr>
        <p:spPr/>
        <p:txBody>
          <a:bodyPr/>
          <a:lstStyle/>
          <a:p>
            <a:pPr marL="0" indent="0">
              <a:buNone/>
            </a:pPr>
            <a:r>
              <a:rPr lang="en-US" dirty="0"/>
              <a:t>Infection of the gums caused by plaque and bacteria buildup. </a:t>
            </a:r>
          </a:p>
          <a:p>
            <a:r>
              <a:rPr lang="en-US" dirty="0"/>
              <a:t>Signs: Red, swollen, or bleeding gums</a:t>
            </a:r>
          </a:p>
          <a:p>
            <a:r>
              <a:rPr lang="en-US" dirty="0"/>
              <a:t>Risks: Can lead to gingivitis or tooth loss           if untreated  </a:t>
            </a:r>
          </a:p>
        </p:txBody>
      </p:sp>
      <p:pic>
        <p:nvPicPr>
          <p:cNvPr id="4" name="Picture 3" descr="Cartoon image showing a mouth with and without gum disease">
            <a:extLst>
              <a:ext uri="{FF2B5EF4-FFF2-40B4-BE49-F238E27FC236}">
                <a16:creationId xmlns:a16="http://schemas.microsoft.com/office/drawing/2014/main" id="{01F7CD83-E8B4-60A9-32FC-5E430ED12D7C}"/>
              </a:ext>
            </a:extLst>
          </p:cNvPr>
          <p:cNvPicPr>
            <a:picLocks noChangeAspect="1"/>
          </p:cNvPicPr>
          <p:nvPr/>
        </p:nvPicPr>
        <p:blipFill>
          <a:blip r:embed="rId4">
            <a:extLst>
              <a:ext uri="{28A0092B-C50C-407E-A947-70E740481C1C}">
                <a14:useLocalDpi xmlns:a14="http://schemas.microsoft.com/office/drawing/2010/main" val="0"/>
              </a:ext>
            </a:extLst>
          </a:blip>
          <a:srcRect t="39" b="39"/>
          <a:stretch/>
        </p:blipFill>
        <p:spPr>
          <a:xfrm>
            <a:off x="7646893" y="1"/>
            <a:ext cx="4545106" cy="6858000"/>
          </a:xfrm>
          <a:prstGeom prst="rect">
            <a:avLst/>
          </a:prstGeom>
        </p:spPr>
      </p:pic>
    </p:spTree>
    <p:extLst>
      <p:ext uri="{BB962C8B-B14F-4D97-AF65-F5344CB8AC3E}">
        <p14:creationId xmlns:p14="http://schemas.microsoft.com/office/powerpoint/2010/main" val="4179179449"/>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F1A2D-8645-055A-0A23-D9949AB725DD}"/>
              </a:ext>
            </a:extLst>
          </p:cNvPr>
          <p:cNvSpPr>
            <a:spLocks noGrp="1"/>
          </p:cNvSpPr>
          <p:nvPr>
            <p:ph type="title"/>
          </p:nvPr>
        </p:nvSpPr>
        <p:spPr/>
        <p:txBody>
          <a:bodyPr/>
          <a:lstStyle/>
          <a:p>
            <a:r>
              <a:rPr lang="en-US" dirty="0">
                <a:solidFill>
                  <a:srgbClr val="F7C327"/>
                </a:solidFill>
              </a:rPr>
              <a:t>Gingivitis </a:t>
            </a:r>
          </a:p>
        </p:txBody>
      </p:sp>
      <p:sp>
        <p:nvSpPr>
          <p:cNvPr id="3" name="Content Placeholder 2">
            <a:extLst>
              <a:ext uri="{FF2B5EF4-FFF2-40B4-BE49-F238E27FC236}">
                <a16:creationId xmlns:a16="http://schemas.microsoft.com/office/drawing/2014/main" id="{20013C12-F48A-DDDB-5AE5-5EDDA0BF83E0}"/>
              </a:ext>
            </a:extLst>
          </p:cNvPr>
          <p:cNvSpPr>
            <a:spLocks noGrp="1"/>
          </p:cNvSpPr>
          <p:nvPr>
            <p:ph idx="1"/>
          </p:nvPr>
        </p:nvSpPr>
        <p:spPr/>
        <p:txBody>
          <a:bodyPr/>
          <a:lstStyle/>
          <a:p>
            <a:pPr marL="0" indent="0">
              <a:buNone/>
            </a:pPr>
            <a:r>
              <a:rPr lang="en-US" dirty="0"/>
              <a:t>Early stage of gum disease </a:t>
            </a:r>
          </a:p>
          <a:p>
            <a:r>
              <a:rPr lang="en-US" dirty="0"/>
              <a:t>Signs: Red, swollen, bleeding gums</a:t>
            </a:r>
          </a:p>
          <a:p>
            <a:r>
              <a:rPr lang="en-US" dirty="0"/>
              <a:t>Treatment: </a:t>
            </a:r>
          </a:p>
          <a:p>
            <a:pPr lvl="1"/>
            <a:r>
              <a:rPr lang="en-US" dirty="0"/>
              <a:t>Brushing</a:t>
            </a:r>
          </a:p>
          <a:p>
            <a:pPr lvl="1"/>
            <a:r>
              <a:rPr lang="en-US" dirty="0"/>
              <a:t>Flossing</a:t>
            </a:r>
          </a:p>
          <a:p>
            <a:pPr lvl="1"/>
            <a:r>
              <a:rPr lang="en-US" dirty="0"/>
              <a:t>Regular dental visits </a:t>
            </a:r>
          </a:p>
        </p:txBody>
      </p:sp>
      <p:pic>
        <p:nvPicPr>
          <p:cNvPr id="4" name="Picture 3" descr="Mouth with red, swollen, bleeding gums - gingivitgis">
            <a:extLst>
              <a:ext uri="{FF2B5EF4-FFF2-40B4-BE49-F238E27FC236}">
                <a16:creationId xmlns:a16="http://schemas.microsoft.com/office/drawing/2014/main" id="{F60CCD40-E8DB-75FF-FE0C-2D8DC5FC7E45}"/>
              </a:ext>
            </a:extLst>
          </p:cNvPr>
          <p:cNvPicPr>
            <a:picLocks noChangeAspect="1"/>
          </p:cNvPicPr>
          <p:nvPr/>
        </p:nvPicPr>
        <p:blipFill>
          <a:blip r:embed="rId4">
            <a:extLst>
              <a:ext uri="{28A0092B-C50C-407E-A947-70E740481C1C}">
                <a14:useLocalDpi xmlns:a14="http://schemas.microsoft.com/office/drawing/2010/main" val="0"/>
              </a:ext>
            </a:extLst>
          </a:blip>
          <a:srcRect l="42878" r="12928"/>
          <a:stretch>
            <a:fillRect/>
          </a:stretch>
        </p:blipFill>
        <p:spPr>
          <a:xfrm>
            <a:off x="7646893" y="1"/>
            <a:ext cx="4545106" cy="6858000"/>
          </a:xfrm>
          <a:prstGeom prst="rect">
            <a:avLst/>
          </a:prstGeom>
        </p:spPr>
      </p:pic>
    </p:spTree>
    <p:extLst>
      <p:ext uri="{BB962C8B-B14F-4D97-AF65-F5344CB8AC3E}">
        <p14:creationId xmlns:p14="http://schemas.microsoft.com/office/powerpoint/2010/main" val="2649981873"/>
      </p:ext>
    </p:extLst>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CB26F-6197-715D-0E95-ACBF8DC205A0}"/>
              </a:ext>
            </a:extLst>
          </p:cNvPr>
          <p:cNvSpPr>
            <a:spLocks noGrp="1"/>
          </p:cNvSpPr>
          <p:nvPr>
            <p:ph type="title"/>
          </p:nvPr>
        </p:nvSpPr>
        <p:spPr/>
        <p:txBody>
          <a:bodyPr/>
          <a:lstStyle/>
          <a:p>
            <a:r>
              <a:rPr lang="en-US" dirty="0">
                <a:solidFill>
                  <a:srgbClr val="F7C327"/>
                </a:solidFill>
              </a:rPr>
              <a:t>Periodontitis </a:t>
            </a:r>
          </a:p>
        </p:txBody>
      </p:sp>
      <p:sp>
        <p:nvSpPr>
          <p:cNvPr id="3" name="Content Placeholder 2">
            <a:extLst>
              <a:ext uri="{FF2B5EF4-FFF2-40B4-BE49-F238E27FC236}">
                <a16:creationId xmlns:a16="http://schemas.microsoft.com/office/drawing/2014/main" id="{6ECAD0E6-E6CF-39B3-5E4E-88C31EFC48D3}"/>
              </a:ext>
            </a:extLst>
          </p:cNvPr>
          <p:cNvSpPr>
            <a:spLocks noGrp="1"/>
          </p:cNvSpPr>
          <p:nvPr>
            <p:ph idx="1"/>
          </p:nvPr>
        </p:nvSpPr>
        <p:spPr/>
        <p:txBody>
          <a:bodyPr/>
          <a:lstStyle/>
          <a:p>
            <a:pPr marL="0" indent="0">
              <a:buNone/>
            </a:pPr>
            <a:r>
              <a:rPr lang="en-US" dirty="0"/>
              <a:t>Serious gum disease develops from untreated gingivitis </a:t>
            </a:r>
          </a:p>
          <a:p>
            <a:r>
              <a:rPr lang="en-US" dirty="0"/>
              <a:t>What happens: Gums pull away from the teeth, creating small spaces, or pockets, that  trap bacteria </a:t>
            </a:r>
          </a:p>
          <a:p>
            <a:r>
              <a:rPr lang="en-US" dirty="0"/>
              <a:t>Effects: Bone damage, loose or lost teeth  </a:t>
            </a:r>
          </a:p>
        </p:txBody>
      </p:sp>
      <p:pic>
        <p:nvPicPr>
          <p:cNvPr id="4" name="Picture 3" descr="Image of mouth with periodontitos">
            <a:extLst>
              <a:ext uri="{FF2B5EF4-FFF2-40B4-BE49-F238E27FC236}">
                <a16:creationId xmlns:a16="http://schemas.microsoft.com/office/drawing/2014/main" id="{6902792F-CE96-C551-4A98-51443AD03B13}"/>
              </a:ext>
            </a:extLst>
          </p:cNvPr>
          <p:cNvPicPr>
            <a:picLocks noChangeAspect="1"/>
          </p:cNvPicPr>
          <p:nvPr/>
        </p:nvPicPr>
        <p:blipFill>
          <a:blip r:embed="rId4">
            <a:extLst>
              <a:ext uri="{28A0092B-C50C-407E-A947-70E740481C1C}">
                <a14:useLocalDpi xmlns:a14="http://schemas.microsoft.com/office/drawing/2010/main" val="0"/>
              </a:ext>
            </a:extLst>
          </a:blip>
          <a:srcRect l="27926" r="27926"/>
          <a:stretch/>
        </p:blipFill>
        <p:spPr>
          <a:xfrm>
            <a:off x="7646893" y="1"/>
            <a:ext cx="4545106" cy="6858000"/>
          </a:xfrm>
          <a:prstGeom prst="rect">
            <a:avLst/>
          </a:prstGeom>
        </p:spPr>
      </p:pic>
    </p:spTree>
    <p:extLst>
      <p:ext uri="{BB962C8B-B14F-4D97-AF65-F5344CB8AC3E}">
        <p14:creationId xmlns:p14="http://schemas.microsoft.com/office/powerpoint/2010/main" val="1936342178"/>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FD113-058D-EF73-AAE7-EBD04D9FC857}"/>
              </a:ext>
            </a:extLst>
          </p:cNvPr>
          <p:cNvSpPr>
            <a:spLocks noGrp="1"/>
          </p:cNvSpPr>
          <p:nvPr>
            <p:ph type="title"/>
          </p:nvPr>
        </p:nvSpPr>
        <p:spPr/>
        <p:txBody>
          <a:bodyPr/>
          <a:lstStyle/>
          <a:p>
            <a:r>
              <a:rPr lang="en-US" dirty="0">
                <a:solidFill>
                  <a:srgbClr val="F7C327"/>
                </a:solidFill>
              </a:rPr>
              <a:t>pH</a:t>
            </a:r>
          </a:p>
        </p:txBody>
      </p:sp>
      <p:sp>
        <p:nvSpPr>
          <p:cNvPr id="3" name="Content Placeholder 2">
            <a:extLst>
              <a:ext uri="{FF2B5EF4-FFF2-40B4-BE49-F238E27FC236}">
                <a16:creationId xmlns:a16="http://schemas.microsoft.com/office/drawing/2014/main" id="{AC9E2CFA-FE1A-D98D-99A7-CEC8CF573C2E}"/>
              </a:ext>
            </a:extLst>
          </p:cNvPr>
          <p:cNvSpPr>
            <a:spLocks noGrp="1"/>
          </p:cNvSpPr>
          <p:nvPr>
            <p:ph idx="1"/>
          </p:nvPr>
        </p:nvSpPr>
        <p:spPr/>
        <p:txBody>
          <a:bodyPr/>
          <a:lstStyle/>
          <a:p>
            <a:pPr marL="0" indent="0">
              <a:buNone/>
            </a:pPr>
            <a:r>
              <a:rPr lang="en-US" dirty="0"/>
              <a:t>A scale that measures how acidic or basic something is </a:t>
            </a:r>
          </a:p>
          <a:p>
            <a:r>
              <a:rPr lang="en-US" dirty="0"/>
              <a:t>Low pH (0-6): Acidic </a:t>
            </a:r>
          </a:p>
          <a:p>
            <a:r>
              <a:rPr lang="en-US" dirty="0"/>
              <a:t>High pH (8-14): Basic </a:t>
            </a:r>
          </a:p>
          <a:p>
            <a:r>
              <a:rPr lang="en-US" dirty="0"/>
              <a:t>Neutral pH - 7</a:t>
            </a:r>
          </a:p>
          <a:p>
            <a:pPr marL="0" indent="0">
              <a:buNone/>
            </a:pPr>
            <a:r>
              <a:rPr lang="en-US" dirty="0"/>
              <a:t>Risks: pH below 5.5 can damage enamel </a:t>
            </a:r>
          </a:p>
        </p:txBody>
      </p:sp>
      <p:pic>
        <p:nvPicPr>
          <p:cNvPr id="6" name="Graphic 5">
            <a:extLst>
              <a:ext uri="{FF2B5EF4-FFF2-40B4-BE49-F238E27FC236}">
                <a16:creationId xmlns:a16="http://schemas.microsoft.com/office/drawing/2014/main" id="{7615A7E8-928D-C13F-12AE-3D256CE4380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29079" y="1715501"/>
            <a:ext cx="4192361" cy="3426998"/>
          </a:xfrm>
          <a:prstGeom prst="rect">
            <a:avLst/>
          </a:prstGeom>
        </p:spPr>
      </p:pic>
    </p:spTree>
    <p:extLst>
      <p:ext uri="{BB962C8B-B14F-4D97-AF65-F5344CB8AC3E}">
        <p14:creationId xmlns:p14="http://schemas.microsoft.com/office/powerpoint/2010/main" val="607821661"/>
      </p:ext>
    </p:extLst>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38245-A716-5DB2-1991-5FFE19C8E4F5}"/>
              </a:ext>
            </a:extLst>
          </p:cNvPr>
          <p:cNvSpPr>
            <a:spLocks noGrp="1"/>
          </p:cNvSpPr>
          <p:nvPr>
            <p:ph type="title"/>
          </p:nvPr>
        </p:nvSpPr>
        <p:spPr/>
        <p:txBody>
          <a:bodyPr/>
          <a:lstStyle/>
          <a:p>
            <a:r>
              <a:rPr lang="en-US" dirty="0">
                <a:solidFill>
                  <a:srgbClr val="F7C327"/>
                </a:solidFill>
              </a:rPr>
              <a:t>Natural Sugars </a:t>
            </a:r>
          </a:p>
        </p:txBody>
      </p:sp>
      <p:sp>
        <p:nvSpPr>
          <p:cNvPr id="3" name="Content Placeholder 2">
            <a:extLst>
              <a:ext uri="{FF2B5EF4-FFF2-40B4-BE49-F238E27FC236}">
                <a16:creationId xmlns:a16="http://schemas.microsoft.com/office/drawing/2014/main" id="{12048848-6008-6F66-49ED-8E20F4514A3E}"/>
              </a:ext>
            </a:extLst>
          </p:cNvPr>
          <p:cNvSpPr>
            <a:spLocks noGrp="1"/>
          </p:cNvSpPr>
          <p:nvPr>
            <p:ph idx="1"/>
          </p:nvPr>
        </p:nvSpPr>
        <p:spPr/>
        <p:txBody>
          <a:bodyPr/>
          <a:lstStyle/>
          <a:p>
            <a:pPr marL="0" indent="0">
              <a:buNone/>
            </a:pPr>
            <a:r>
              <a:rPr lang="en-US" dirty="0"/>
              <a:t>Natural sugars are found in fruits, vegetables, and milk. They are healthier than added sugars, but can still feed on bacteria if left on teeth    too long. </a:t>
            </a:r>
          </a:p>
          <a:p>
            <a:r>
              <a:rPr lang="en-US" dirty="0"/>
              <a:t>Benefits: Gives energy and nutrients </a:t>
            </a:r>
          </a:p>
          <a:p>
            <a:pPr lvl="1"/>
            <a:r>
              <a:rPr lang="en-US" dirty="0"/>
              <a:t>Vitamins </a:t>
            </a:r>
          </a:p>
          <a:p>
            <a:pPr lvl="1"/>
            <a:r>
              <a:rPr lang="en-US" dirty="0"/>
              <a:t>Minerals </a:t>
            </a:r>
          </a:p>
          <a:p>
            <a:pPr lvl="1"/>
            <a:r>
              <a:rPr lang="en-US" dirty="0"/>
              <a:t>Fiber </a:t>
            </a:r>
          </a:p>
        </p:txBody>
      </p:sp>
      <p:pic>
        <p:nvPicPr>
          <p:cNvPr id="4" name="Picture 3">
            <a:extLst>
              <a:ext uri="{FF2B5EF4-FFF2-40B4-BE49-F238E27FC236}">
                <a16:creationId xmlns:a16="http://schemas.microsoft.com/office/drawing/2014/main" id="{B083DE5C-9B55-A936-11D9-15EAA4C6CAD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l="51214" r="4594"/>
          <a:stretch>
            <a:fillRect/>
          </a:stretch>
        </p:blipFill>
        <p:spPr>
          <a:xfrm>
            <a:off x="7646893" y="1"/>
            <a:ext cx="4545106" cy="6858000"/>
          </a:xfrm>
          <a:prstGeom prst="rect">
            <a:avLst/>
          </a:prstGeom>
        </p:spPr>
      </p:pic>
    </p:spTree>
    <p:extLst>
      <p:ext uri="{BB962C8B-B14F-4D97-AF65-F5344CB8AC3E}">
        <p14:creationId xmlns:p14="http://schemas.microsoft.com/office/powerpoint/2010/main" val="3921819416"/>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1F78-A2E7-5949-3DA9-BB9EC0BC5FE0}"/>
              </a:ext>
            </a:extLst>
          </p:cNvPr>
          <p:cNvSpPr>
            <a:spLocks noGrp="1"/>
          </p:cNvSpPr>
          <p:nvPr>
            <p:ph type="title"/>
          </p:nvPr>
        </p:nvSpPr>
        <p:spPr/>
        <p:txBody>
          <a:bodyPr/>
          <a:lstStyle/>
          <a:p>
            <a:r>
              <a:rPr lang="en-US" dirty="0">
                <a:solidFill>
                  <a:srgbClr val="F7C327"/>
                </a:solidFill>
              </a:rPr>
              <a:t>Added Sugar</a:t>
            </a:r>
          </a:p>
        </p:txBody>
      </p:sp>
      <p:sp>
        <p:nvSpPr>
          <p:cNvPr id="3" name="Content Placeholder 2">
            <a:extLst>
              <a:ext uri="{FF2B5EF4-FFF2-40B4-BE49-F238E27FC236}">
                <a16:creationId xmlns:a16="http://schemas.microsoft.com/office/drawing/2014/main" id="{67DC70F5-FB92-85F5-A50C-1BB3FCF097A8}"/>
              </a:ext>
            </a:extLst>
          </p:cNvPr>
          <p:cNvSpPr>
            <a:spLocks noGrp="1"/>
          </p:cNvSpPr>
          <p:nvPr>
            <p:ph idx="1"/>
          </p:nvPr>
        </p:nvSpPr>
        <p:spPr/>
        <p:txBody>
          <a:bodyPr/>
          <a:lstStyle/>
          <a:p>
            <a:pPr marL="0" indent="0">
              <a:buNone/>
            </a:pPr>
            <a:r>
              <a:rPr lang="en-US" dirty="0"/>
              <a:t>Sugar added to foods or drinks to make </a:t>
            </a:r>
            <a:br>
              <a:rPr lang="en-US" dirty="0"/>
            </a:br>
            <a:r>
              <a:rPr lang="en-US" dirty="0"/>
              <a:t>them sweeter</a:t>
            </a:r>
          </a:p>
          <a:p>
            <a:r>
              <a:rPr lang="en-US" dirty="0"/>
              <a:t>Feed on bacteria and increase the risk of cavities </a:t>
            </a:r>
          </a:p>
          <a:p>
            <a:r>
              <a:rPr lang="en-US" dirty="0"/>
              <a:t>Examples:</a:t>
            </a:r>
          </a:p>
          <a:p>
            <a:pPr lvl="1"/>
            <a:r>
              <a:rPr lang="en-US" dirty="0"/>
              <a:t>Soda </a:t>
            </a:r>
          </a:p>
          <a:p>
            <a:pPr lvl="1"/>
            <a:r>
              <a:rPr lang="en-US" dirty="0"/>
              <a:t>Candy </a:t>
            </a:r>
          </a:p>
          <a:p>
            <a:pPr lvl="1"/>
            <a:r>
              <a:rPr lang="en-US" dirty="0"/>
              <a:t>Cookies</a:t>
            </a:r>
          </a:p>
        </p:txBody>
      </p:sp>
      <p:pic>
        <p:nvPicPr>
          <p:cNvPr id="4" name="Picture 3">
            <a:extLst>
              <a:ext uri="{FF2B5EF4-FFF2-40B4-BE49-F238E27FC236}">
                <a16:creationId xmlns:a16="http://schemas.microsoft.com/office/drawing/2014/main" id="{255922F9-BC16-0BD0-96B1-FFE4EE71FA22}"/>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l="8943" r="8943"/>
          <a:stretch/>
        </p:blipFill>
        <p:spPr>
          <a:xfrm>
            <a:off x="7646893" y="1"/>
            <a:ext cx="4545106" cy="6858000"/>
          </a:xfrm>
          <a:prstGeom prst="rect">
            <a:avLst/>
          </a:prstGeom>
        </p:spPr>
      </p:pic>
    </p:spTree>
    <p:extLst>
      <p:ext uri="{BB962C8B-B14F-4D97-AF65-F5344CB8AC3E}">
        <p14:creationId xmlns:p14="http://schemas.microsoft.com/office/powerpoint/2010/main" val="538130368"/>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46413-ED17-C596-8054-E6D94C00DA0C}"/>
              </a:ext>
            </a:extLst>
          </p:cNvPr>
          <p:cNvSpPr>
            <a:spLocks noGrp="1"/>
          </p:cNvSpPr>
          <p:nvPr>
            <p:ph type="title"/>
          </p:nvPr>
        </p:nvSpPr>
        <p:spPr/>
        <p:txBody>
          <a:bodyPr/>
          <a:lstStyle/>
          <a:p>
            <a:r>
              <a:rPr lang="en-US" dirty="0">
                <a:solidFill>
                  <a:srgbClr val="F7C327"/>
                </a:solidFill>
              </a:rPr>
              <a:t>Ultra-Processed Foods </a:t>
            </a:r>
          </a:p>
        </p:txBody>
      </p:sp>
      <p:sp>
        <p:nvSpPr>
          <p:cNvPr id="3" name="Content Placeholder 2">
            <a:extLst>
              <a:ext uri="{FF2B5EF4-FFF2-40B4-BE49-F238E27FC236}">
                <a16:creationId xmlns:a16="http://schemas.microsoft.com/office/drawing/2014/main" id="{C6816834-80DC-677F-0140-A40900169901}"/>
              </a:ext>
            </a:extLst>
          </p:cNvPr>
          <p:cNvSpPr>
            <a:spLocks noGrp="1"/>
          </p:cNvSpPr>
          <p:nvPr>
            <p:ph idx="1"/>
          </p:nvPr>
        </p:nvSpPr>
        <p:spPr/>
        <p:txBody>
          <a:bodyPr>
            <a:normAutofit/>
          </a:bodyPr>
          <a:lstStyle/>
          <a:p>
            <a:pPr marL="0" indent="0">
              <a:buNone/>
            </a:pPr>
            <a:r>
              <a:rPr lang="en-US" dirty="0"/>
              <a:t>Made with:</a:t>
            </a:r>
          </a:p>
          <a:p>
            <a:r>
              <a:rPr lang="en-US" dirty="0"/>
              <a:t>Added sugar</a:t>
            </a:r>
          </a:p>
          <a:p>
            <a:r>
              <a:rPr lang="en-US" dirty="0"/>
              <a:t>Salt </a:t>
            </a:r>
          </a:p>
          <a:p>
            <a:r>
              <a:rPr lang="en-US" dirty="0"/>
              <a:t>Colors </a:t>
            </a:r>
          </a:p>
          <a:p>
            <a:r>
              <a:rPr lang="en-US" dirty="0"/>
              <a:t>Flavor </a:t>
            </a:r>
          </a:p>
          <a:p>
            <a:pPr marL="0" indent="0">
              <a:buNone/>
            </a:pPr>
            <a:r>
              <a:rPr lang="en-US" dirty="0"/>
              <a:t>Risks: Weaken enamel &amp; may cause cavities </a:t>
            </a:r>
          </a:p>
        </p:txBody>
      </p:sp>
      <p:pic>
        <p:nvPicPr>
          <p:cNvPr id="4" name="Picture 3">
            <a:extLst>
              <a:ext uri="{FF2B5EF4-FFF2-40B4-BE49-F238E27FC236}">
                <a16:creationId xmlns:a16="http://schemas.microsoft.com/office/drawing/2014/main" id="{230AD6B8-2AF8-34FF-6B3F-E107A23C7F5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l="13002" r="42916"/>
          <a:stretch>
            <a:fillRect/>
          </a:stretch>
        </p:blipFill>
        <p:spPr>
          <a:xfrm>
            <a:off x="7646893" y="1"/>
            <a:ext cx="4545106" cy="6858000"/>
          </a:xfrm>
          <a:prstGeom prst="rect">
            <a:avLst/>
          </a:prstGeom>
        </p:spPr>
      </p:pic>
    </p:spTree>
    <p:extLst>
      <p:ext uri="{BB962C8B-B14F-4D97-AF65-F5344CB8AC3E}">
        <p14:creationId xmlns:p14="http://schemas.microsoft.com/office/powerpoint/2010/main" val="3750894675"/>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ED969-D521-01C2-D027-EBD7E713B917}"/>
              </a:ext>
            </a:extLst>
          </p:cNvPr>
          <p:cNvSpPr>
            <a:spLocks noGrp="1"/>
          </p:cNvSpPr>
          <p:nvPr>
            <p:ph type="title"/>
          </p:nvPr>
        </p:nvSpPr>
        <p:spPr/>
        <p:txBody>
          <a:bodyPr/>
          <a:lstStyle/>
          <a:p>
            <a:r>
              <a:rPr lang="en-US" dirty="0">
                <a:solidFill>
                  <a:srgbClr val="F7C327"/>
                </a:solidFill>
              </a:rPr>
              <a:t>Fluoride &amp; Fluorosis </a:t>
            </a:r>
          </a:p>
        </p:txBody>
      </p:sp>
      <p:sp>
        <p:nvSpPr>
          <p:cNvPr id="3" name="Content Placeholder 2">
            <a:extLst>
              <a:ext uri="{FF2B5EF4-FFF2-40B4-BE49-F238E27FC236}">
                <a16:creationId xmlns:a16="http://schemas.microsoft.com/office/drawing/2014/main" id="{D2475085-C2DE-F16A-41B8-976E0A609A9C}"/>
              </a:ext>
            </a:extLst>
          </p:cNvPr>
          <p:cNvSpPr>
            <a:spLocks noGrp="1"/>
          </p:cNvSpPr>
          <p:nvPr>
            <p:ph idx="1"/>
          </p:nvPr>
        </p:nvSpPr>
        <p:spPr/>
        <p:txBody>
          <a:bodyPr/>
          <a:lstStyle/>
          <a:p>
            <a:pPr marL="0" indent="0">
              <a:buNone/>
            </a:pPr>
            <a:r>
              <a:rPr lang="en-US" b="1" dirty="0"/>
              <a:t>Fluoride</a:t>
            </a:r>
            <a:r>
              <a:rPr lang="en-US" dirty="0"/>
              <a:t> strengthens teeth, prevents cavities</a:t>
            </a:r>
          </a:p>
          <a:p>
            <a:r>
              <a:rPr lang="en-US" dirty="0"/>
              <a:t>Found in: </a:t>
            </a:r>
          </a:p>
          <a:p>
            <a:pPr lvl="1"/>
            <a:r>
              <a:rPr lang="en-US" dirty="0"/>
              <a:t>Toothpaste</a:t>
            </a:r>
          </a:p>
          <a:p>
            <a:pPr lvl="1"/>
            <a:r>
              <a:rPr lang="en-US" dirty="0"/>
              <a:t>Some foods</a:t>
            </a:r>
          </a:p>
          <a:p>
            <a:pPr lvl="1"/>
            <a:r>
              <a:rPr lang="en-US" dirty="0"/>
              <a:t>Some tap water (0.7 ppm)</a:t>
            </a:r>
          </a:p>
          <a:p>
            <a:r>
              <a:rPr lang="en-US" dirty="0"/>
              <a:t>Overuse </a:t>
            </a:r>
            <a:r>
              <a:rPr lang="en-US" b="1" dirty="0"/>
              <a:t>(Fluorosis):</a:t>
            </a:r>
            <a:r>
              <a:rPr lang="en-US" dirty="0"/>
              <a:t> Happens when someone gets too much fluoride while their teeth are still growing.  </a:t>
            </a:r>
          </a:p>
          <a:p>
            <a:pPr lvl="1"/>
            <a:r>
              <a:rPr lang="en-US" dirty="0"/>
              <a:t>Cause white spots or rough areas on teeth </a:t>
            </a:r>
          </a:p>
          <a:p>
            <a:pPr marL="0" indent="0">
              <a:buNone/>
            </a:pPr>
            <a:endParaRPr lang="en-US" dirty="0"/>
          </a:p>
        </p:txBody>
      </p:sp>
      <p:pic>
        <p:nvPicPr>
          <p:cNvPr id="4" name="Picture 3" descr="Image of fluorosis">
            <a:extLst>
              <a:ext uri="{FF2B5EF4-FFF2-40B4-BE49-F238E27FC236}">
                <a16:creationId xmlns:a16="http://schemas.microsoft.com/office/drawing/2014/main" id="{CB7F8DCC-99EC-3141-97C8-F02438F64174}"/>
              </a:ext>
            </a:extLst>
          </p:cNvPr>
          <p:cNvPicPr>
            <a:picLocks noChangeAspect="1"/>
          </p:cNvPicPr>
          <p:nvPr/>
        </p:nvPicPr>
        <p:blipFill>
          <a:blip r:embed="rId4">
            <a:extLst>
              <a:ext uri="{28A0092B-C50C-407E-A947-70E740481C1C}">
                <a14:useLocalDpi xmlns:a14="http://schemas.microsoft.com/office/drawing/2010/main" val="0"/>
              </a:ext>
            </a:extLst>
          </a:blip>
          <a:srcRect l="30068" t="8507" r="24451"/>
          <a:stretch>
            <a:fillRect/>
          </a:stretch>
        </p:blipFill>
        <p:spPr>
          <a:xfrm>
            <a:off x="7646893" y="1"/>
            <a:ext cx="4545106" cy="6858000"/>
          </a:xfrm>
          <a:prstGeom prst="rect">
            <a:avLst/>
          </a:prstGeom>
        </p:spPr>
      </p:pic>
    </p:spTree>
    <p:extLst>
      <p:ext uri="{BB962C8B-B14F-4D97-AF65-F5344CB8AC3E}">
        <p14:creationId xmlns:p14="http://schemas.microsoft.com/office/powerpoint/2010/main" val="4011950165"/>
      </p:ext>
    </p:extLst>
  </p:cSld>
  <p:clrMapOvr>
    <a:masterClrMapping/>
  </p:clrMapOvr>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2A979-4CEF-0DCD-201B-86150275C552}"/>
              </a:ext>
            </a:extLst>
          </p:cNvPr>
          <p:cNvSpPr>
            <a:spLocks noGrp="1"/>
          </p:cNvSpPr>
          <p:nvPr>
            <p:ph type="title"/>
          </p:nvPr>
        </p:nvSpPr>
        <p:spPr/>
        <p:txBody>
          <a:bodyPr/>
          <a:lstStyle/>
          <a:p>
            <a:pPr algn="ctr"/>
            <a:r>
              <a:rPr lang="en-US" dirty="0">
                <a:solidFill>
                  <a:srgbClr val="F7C327"/>
                </a:solidFill>
              </a:rPr>
              <a:t>Module One: </a:t>
            </a:r>
            <a:r>
              <a:rPr lang="en-US" dirty="0">
                <a:solidFill>
                  <a:srgbClr val="F7C327"/>
                </a:solidFill>
                <a:latin typeface="Raleway" pitchFamily="2" charset="0"/>
              </a:rPr>
              <a:t>The Need </a:t>
            </a:r>
          </a:p>
        </p:txBody>
      </p:sp>
    </p:spTree>
    <p:extLst>
      <p:ext uri="{BB962C8B-B14F-4D97-AF65-F5344CB8AC3E}">
        <p14:creationId xmlns:p14="http://schemas.microsoft.com/office/powerpoint/2010/main" val="15232590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1ADA6-3C35-8B53-FB9C-3DA79E1CEAA3}"/>
              </a:ext>
            </a:extLst>
          </p:cNvPr>
          <p:cNvSpPr>
            <a:spLocks noGrp="1"/>
          </p:cNvSpPr>
          <p:nvPr>
            <p:ph type="title"/>
          </p:nvPr>
        </p:nvSpPr>
        <p:spPr/>
        <p:txBody>
          <a:bodyPr/>
          <a:lstStyle/>
          <a:p>
            <a:r>
              <a:rPr lang="en-US" dirty="0">
                <a:solidFill>
                  <a:srgbClr val="F7C327"/>
                </a:solidFill>
              </a:rPr>
              <a:t>Why Oral Health </a:t>
            </a:r>
            <a:br>
              <a:rPr lang="en-US" dirty="0">
                <a:solidFill>
                  <a:srgbClr val="F7C327"/>
                </a:solidFill>
              </a:rPr>
            </a:br>
            <a:r>
              <a:rPr lang="en-US" dirty="0">
                <a:solidFill>
                  <a:srgbClr val="F7C327"/>
                </a:solidFill>
              </a:rPr>
              <a:t>Education is Essential </a:t>
            </a:r>
          </a:p>
        </p:txBody>
      </p:sp>
      <p:sp>
        <p:nvSpPr>
          <p:cNvPr id="3" name="Content Placeholder 2">
            <a:extLst>
              <a:ext uri="{FF2B5EF4-FFF2-40B4-BE49-F238E27FC236}">
                <a16:creationId xmlns:a16="http://schemas.microsoft.com/office/drawing/2014/main" id="{CAA61FDA-0132-FA1B-79AF-C34DFFD65CF2}"/>
              </a:ext>
            </a:extLst>
          </p:cNvPr>
          <p:cNvSpPr>
            <a:spLocks noGrp="1"/>
          </p:cNvSpPr>
          <p:nvPr>
            <p:ph idx="1"/>
          </p:nvPr>
        </p:nvSpPr>
        <p:spPr/>
        <p:txBody>
          <a:bodyPr/>
          <a:lstStyle/>
          <a:p>
            <a:r>
              <a:rPr lang="en-US" dirty="0"/>
              <a:t>Builds lifelong healthy habits </a:t>
            </a:r>
          </a:p>
          <a:p>
            <a:r>
              <a:rPr lang="en-US" dirty="0"/>
              <a:t>Reduces cavities and gum disease</a:t>
            </a:r>
          </a:p>
          <a:p>
            <a:r>
              <a:rPr lang="en-US" dirty="0"/>
              <a:t>Promotes health and confidence</a:t>
            </a:r>
          </a:p>
          <a:p>
            <a:r>
              <a:rPr lang="en-US" dirty="0"/>
              <a:t>Helps students make smart choices</a:t>
            </a:r>
          </a:p>
        </p:txBody>
      </p:sp>
      <p:pic>
        <p:nvPicPr>
          <p:cNvPr id="4" name="Picture 3">
            <a:extLst>
              <a:ext uri="{FF2B5EF4-FFF2-40B4-BE49-F238E27FC236}">
                <a16:creationId xmlns:a16="http://schemas.microsoft.com/office/drawing/2014/main" id="{D7223CAD-EB17-F80C-5746-032F87BB684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l="10878" t="19377" r="17657" b="8590"/>
          <a:stretch>
            <a:fillRect/>
          </a:stretch>
        </p:blipFill>
        <p:spPr>
          <a:xfrm>
            <a:off x="7646893" y="1"/>
            <a:ext cx="4545106" cy="6858000"/>
          </a:xfrm>
          <a:prstGeom prst="rect">
            <a:avLst/>
          </a:prstGeom>
        </p:spPr>
      </p:pic>
    </p:spTree>
    <p:extLst>
      <p:ext uri="{BB962C8B-B14F-4D97-AF65-F5344CB8AC3E}">
        <p14:creationId xmlns:p14="http://schemas.microsoft.com/office/powerpoint/2010/main" val="2554394678"/>
      </p:ext>
    </p:extLst>
  </p:cSld>
  <p:clrMapOvr>
    <a:masterClrMapping/>
  </p:clrMapOvr>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93893-D820-7292-F512-3A628EA6FA40}"/>
              </a:ext>
            </a:extLst>
          </p:cNvPr>
          <p:cNvSpPr>
            <a:spLocks noGrp="1"/>
          </p:cNvSpPr>
          <p:nvPr>
            <p:ph type="title"/>
          </p:nvPr>
        </p:nvSpPr>
        <p:spPr/>
        <p:txBody>
          <a:bodyPr/>
          <a:lstStyle/>
          <a:p>
            <a:r>
              <a:rPr lang="en-US" dirty="0">
                <a:solidFill>
                  <a:srgbClr val="F7C327"/>
                </a:solidFill>
              </a:rPr>
              <a:t>Common Oral </a:t>
            </a:r>
            <a:br>
              <a:rPr lang="en-US" dirty="0">
                <a:solidFill>
                  <a:srgbClr val="F7C327"/>
                </a:solidFill>
              </a:rPr>
            </a:br>
            <a:r>
              <a:rPr lang="en-US" dirty="0">
                <a:solidFill>
                  <a:srgbClr val="F7C327"/>
                </a:solidFill>
              </a:rPr>
              <a:t>Health Issues in Teens </a:t>
            </a:r>
          </a:p>
        </p:txBody>
      </p:sp>
      <p:sp>
        <p:nvSpPr>
          <p:cNvPr id="3" name="Content Placeholder 2">
            <a:extLst>
              <a:ext uri="{FF2B5EF4-FFF2-40B4-BE49-F238E27FC236}">
                <a16:creationId xmlns:a16="http://schemas.microsoft.com/office/drawing/2014/main" id="{9CE74AB9-997B-E815-375E-1F39EA89A55C}"/>
              </a:ext>
            </a:extLst>
          </p:cNvPr>
          <p:cNvSpPr>
            <a:spLocks noGrp="1"/>
          </p:cNvSpPr>
          <p:nvPr>
            <p:ph idx="1"/>
          </p:nvPr>
        </p:nvSpPr>
        <p:spPr/>
        <p:txBody>
          <a:bodyPr/>
          <a:lstStyle/>
          <a:p>
            <a:r>
              <a:rPr lang="en-US" dirty="0"/>
              <a:t>Cavities </a:t>
            </a:r>
          </a:p>
          <a:p>
            <a:r>
              <a:rPr lang="en-US" dirty="0"/>
              <a:t>Gum inflammation </a:t>
            </a:r>
          </a:p>
          <a:p>
            <a:r>
              <a:rPr lang="en-US" dirty="0"/>
              <a:t>Orthodontic problems</a:t>
            </a:r>
          </a:p>
          <a:p>
            <a:r>
              <a:rPr lang="en-US" dirty="0"/>
              <a:t>Poor brushing and flossing habits</a:t>
            </a:r>
          </a:p>
          <a:p>
            <a:r>
              <a:rPr lang="en-US" dirty="0"/>
              <a:t>Sport-related dental injuries </a:t>
            </a:r>
          </a:p>
          <a:p>
            <a:r>
              <a:rPr lang="en-US" dirty="0"/>
              <a:t>Frequent high sugar intake </a:t>
            </a:r>
          </a:p>
        </p:txBody>
      </p:sp>
      <p:pic>
        <p:nvPicPr>
          <p:cNvPr id="4" name="Picture 3">
            <a:extLst>
              <a:ext uri="{FF2B5EF4-FFF2-40B4-BE49-F238E27FC236}">
                <a16:creationId xmlns:a16="http://schemas.microsoft.com/office/drawing/2014/main" id="{95FADC61-2B05-F937-DE16-A9ACFEF6F79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l="5127" r="57557"/>
          <a:stretch>
            <a:fillRect/>
          </a:stretch>
        </p:blipFill>
        <p:spPr>
          <a:xfrm>
            <a:off x="7646893" y="1"/>
            <a:ext cx="4545106" cy="6858000"/>
          </a:xfrm>
          <a:prstGeom prst="rect">
            <a:avLst/>
          </a:prstGeom>
        </p:spPr>
      </p:pic>
    </p:spTree>
    <p:extLst>
      <p:ext uri="{BB962C8B-B14F-4D97-AF65-F5344CB8AC3E}">
        <p14:creationId xmlns:p14="http://schemas.microsoft.com/office/powerpoint/2010/main" val="1769178158"/>
      </p:ext>
    </p:extLst>
  </p:cSld>
  <p:clrMapOvr>
    <a:masterClrMapping/>
  </p:clrMapOvr>
  <p:extLst>
    <p:ext uri="{6950BFC3-D8DA-4A85-94F7-54DA5524770B}">
      <p188:commentRel xmlns:p188="http://schemas.microsoft.com/office/powerpoint/2018/8/main" r:id="rId3"/>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BC3FE-760C-FAB7-B30D-65C6A398888E}"/>
              </a:ext>
            </a:extLst>
          </p:cNvPr>
          <p:cNvSpPr>
            <a:spLocks noGrp="1"/>
          </p:cNvSpPr>
          <p:nvPr>
            <p:ph type="title"/>
          </p:nvPr>
        </p:nvSpPr>
        <p:spPr/>
        <p:txBody>
          <a:bodyPr/>
          <a:lstStyle/>
          <a:p>
            <a:r>
              <a:rPr lang="en-US" dirty="0">
                <a:solidFill>
                  <a:srgbClr val="F7C327"/>
                </a:solidFill>
              </a:rPr>
              <a:t>Cavities </a:t>
            </a:r>
          </a:p>
        </p:txBody>
      </p:sp>
      <p:sp>
        <p:nvSpPr>
          <p:cNvPr id="3" name="Content Placeholder 2">
            <a:extLst>
              <a:ext uri="{FF2B5EF4-FFF2-40B4-BE49-F238E27FC236}">
                <a16:creationId xmlns:a16="http://schemas.microsoft.com/office/drawing/2014/main" id="{46C142CC-D8ED-E4D4-615F-F34236121D00}"/>
              </a:ext>
            </a:extLst>
          </p:cNvPr>
          <p:cNvSpPr>
            <a:spLocks noGrp="1"/>
          </p:cNvSpPr>
          <p:nvPr>
            <p:ph idx="1"/>
          </p:nvPr>
        </p:nvSpPr>
        <p:spPr/>
        <p:txBody>
          <a:bodyPr/>
          <a:lstStyle/>
          <a:p>
            <a:pPr marL="0" indent="0">
              <a:buNone/>
            </a:pPr>
            <a:r>
              <a:rPr lang="en-US" dirty="0"/>
              <a:t>Over half of teens have had at least one cavity</a:t>
            </a:r>
          </a:p>
          <a:p>
            <a:r>
              <a:rPr lang="en-US" dirty="0"/>
              <a:t>Untreated cavities can cause pain </a:t>
            </a:r>
            <a:br>
              <a:rPr lang="en-US" dirty="0"/>
            </a:br>
            <a:r>
              <a:rPr lang="en-US" dirty="0"/>
              <a:t>and infections</a:t>
            </a:r>
          </a:p>
          <a:p>
            <a:r>
              <a:rPr lang="en-US" dirty="0"/>
              <a:t>Impact:</a:t>
            </a:r>
          </a:p>
          <a:p>
            <a:pPr lvl="1"/>
            <a:r>
              <a:rPr lang="en-US" dirty="0"/>
              <a:t>Speaking </a:t>
            </a:r>
          </a:p>
          <a:p>
            <a:pPr lvl="1"/>
            <a:r>
              <a:rPr lang="en-US" dirty="0"/>
              <a:t>Eating</a:t>
            </a:r>
          </a:p>
          <a:p>
            <a:pPr lvl="1"/>
            <a:r>
              <a:rPr lang="en-US" dirty="0"/>
              <a:t>School performance </a:t>
            </a:r>
          </a:p>
        </p:txBody>
      </p:sp>
      <p:pic>
        <p:nvPicPr>
          <p:cNvPr id="4" name="Picture 3" descr="Enlarged image of tooth with a large cavity">
            <a:extLst>
              <a:ext uri="{FF2B5EF4-FFF2-40B4-BE49-F238E27FC236}">
                <a16:creationId xmlns:a16="http://schemas.microsoft.com/office/drawing/2014/main" id="{325B7536-462C-6AD5-86BE-76D773C99463}"/>
              </a:ext>
            </a:extLst>
          </p:cNvPr>
          <p:cNvPicPr>
            <a:picLocks noChangeAspect="1"/>
          </p:cNvPicPr>
          <p:nvPr/>
        </p:nvPicPr>
        <p:blipFill>
          <a:blip r:embed="rId4">
            <a:extLst>
              <a:ext uri="{28A0092B-C50C-407E-A947-70E740481C1C}">
                <a14:useLocalDpi xmlns:a14="http://schemas.microsoft.com/office/drawing/2010/main" val="0"/>
              </a:ext>
            </a:extLst>
          </a:blip>
          <a:srcRect l="47759" r="7957"/>
          <a:stretch>
            <a:fillRect/>
          </a:stretch>
        </p:blipFill>
        <p:spPr>
          <a:xfrm>
            <a:off x="7646893" y="1"/>
            <a:ext cx="4545106" cy="6858000"/>
          </a:xfrm>
          <a:prstGeom prst="rect">
            <a:avLst/>
          </a:prstGeom>
        </p:spPr>
      </p:pic>
    </p:spTree>
    <p:extLst>
      <p:ext uri="{BB962C8B-B14F-4D97-AF65-F5344CB8AC3E}">
        <p14:creationId xmlns:p14="http://schemas.microsoft.com/office/powerpoint/2010/main" val="2719106594"/>
      </p:ext>
    </p:extLst>
  </p:cSld>
  <p:clrMapOvr>
    <a:masterClrMapping/>
  </p:clrMapOvr>
  <p:extLst>
    <p:ext uri="{6950BFC3-D8DA-4A85-94F7-54DA5524770B}">
      <p188:commentRel xmlns:p188="http://schemas.microsoft.com/office/powerpoint/2018/8/main" r:id="rId3"/>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0CF8F-17DA-11D0-0D39-6A24513200C9}"/>
              </a:ext>
            </a:extLst>
          </p:cNvPr>
          <p:cNvSpPr>
            <a:spLocks noGrp="1"/>
          </p:cNvSpPr>
          <p:nvPr>
            <p:ph type="title"/>
          </p:nvPr>
        </p:nvSpPr>
        <p:spPr/>
        <p:txBody>
          <a:bodyPr/>
          <a:lstStyle/>
          <a:p>
            <a:r>
              <a:rPr lang="en-US" dirty="0">
                <a:solidFill>
                  <a:srgbClr val="F7C327"/>
                </a:solidFill>
              </a:rPr>
              <a:t>Symptoms of Cavities </a:t>
            </a:r>
          </a:p>
        </p:txBody>
      </p:sp>
      <p:sp>
        <p:nvSpPr>
          <p:cNvPr id="3" name="Content Placeholder 2">
            <a:extLst>
              <a:ext uri="{FF2B5EF4-FFF2-40B4-BE49-F238E27FC236}">
                <a16:creationId xmlns:a16="http://schemas.microsoft.com/office/drawing/2014/main" id="{1F3A87ED-3DD4-B117-E63F-3D530A95FB79}"/>
              </a:ext>
            </a:extLst>
          </p:cNvPr>
          <p:cNvSpPr>
            <a:spLocks noGrp="1"/>
          </p:cNvSpPr>
          <p:nvPr>
            <p:ph idx="1"/>
          </p:nvPr>
        </p:nvSpPr>
        <p:spPr/>
        <p:txBody>
          <a:bodyPr/>
          <a:lstStyle/>
          <a:p>
            <a:r>
              <a:rPr lang="en-US" dirty="0"/>
              <a:t>Toothache</a:t>
            </a:r>
          </a:p>
          <a:p>
            <a:r>
              <a:rPr lang="en-US" dirty="0"/>
              <a:t>Sensitivity </a:t>
            </a:r>
          </a:p>
          <a:p>
            <a:r>
              <a:rPr lang="en-US" dirty="0"/>
              <a:t>Dark spots or holes</a:t>
            </a:r>
          </a:p>
          <a:p>
            <a:r>
              <a:rPr lang="en-US" dirty="0"/>
              <a:t>Pain</a:t>
            </a:r>
          </a:p>
          <a:p>
            <a:r>
              <a:rPr lang="en-US" dirty="0"/>
              <a:t>Bad breath </a:t>
            </a:r>
          </a:p>
        </p:txBody>
      </p:sp>
      <p:pic>
        <p:nvPicPr>
          <p:cNvPr id="4" name="Picture 3">
            <a:extLst>
              <a:ext uri="{FF2B5EF4-FFF2-40B4-BE49-F238E27FC236}">
                <a16:creationId xmlns:a16="http://schemas.microsoft.com/office/drawing/2014/main" id="{5FCE2975-3525-FA5A-094A-F4FC961A706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13769" t="22808" r="13396" b="3970"/>
          <a:stretch>
            <a:fillRect/>
          </a:stretch>
        </p:blipFill>
        <p:spPr>
          <a:xfrm>
            <a:off x="7646893" y="1"/>
            <a:ext cx="4545106" cy="6858000"/>
          </a:xfrm>
          <a:prstGeom prst="rect">
            <a:avLst/>
          </a:prstGeom>
        </p:spPr>
      </p:pic>
    </p:spTree>
    <p:extLst>
      <p:ext uri="{BB962C8B-B14F-4D97-AF65-F5344CB8AC3E}">
        <p14:creationId xmlns:p14="http://schemas.microsoft.com/office/powerpoint/2010/main" val="31739398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71882-1A07-D3C2-A1FD-955F844D7FCB}"/>
              </a:ext>
            </a:extLst>
          </p:cNvPr>
          <p:cNvSpPr>
            <a:spLocks noGrp="1"/>
          </p:cNvSpPr>
          <p:nvPr>
            <p:ph type="title"/>
          </p:nvPr>
        </p:nvSpPr>
        <p:spPr/>
        <p:txBody>
          <a:bodyPr/>
          <a:lstStyle/>
          <a:p>
            <a:r>
              <a:rPr lang="en-US" dirty="0">
                <a:solidFill>
                  <a:srgbClr val="F7C327"/>
                </a:solidFill>
              </a:rPr>
              <a:t>Gum Disease</a:t>
            </a:r>
            <a:r>
              <a:rPr lang="en-US" dirty="0">
                <a:solidFill>
                  <a:srgbClr val="243F8E"/>
                </a:solidFill>
              </a:rPr>
              <a:t>.</a:t>
            </a:r>
            <a:r>
              <a:rPr lang="en-US" dirty="0">
                <a:solidFill>
                  <a:srgbClr val="F7C327"/>
                </a:solidFill>
              </a:rPr>
              <a:t> </a:t>
            </a:r>
          </a:p>
        </p:txBody>
      </p:sp>
      <p:sp>
        <p:nvSpPr>
          <p:cNvPr id="3" name="Content Placeholder 2">
            <a:extLst>
              <a:ext uri="{FF2B5EF4-FFF2-40B4-BE49-F238E27FC236}">
                <a16:creationId xmlns:a16="http://schemas.microsoft.com/office/drawing/2014/main" id="{AE20DFB7-D221-F5B7-4949-EBBC56356DD2}"/>
              </a:ext>
            </a:extLst>
          </p:cNvPr>
          <p:cNvSpPr>
            <a:spLocks noGrp="1"/>
          </p:cNvSpPr>
          <p:nvPr>
            <p:ph idx="1"/>
          </p:nvPr>
        </p:nvSpPr>
        <p:spPr/>
        <p:txBody>
          <a:bodyPr/>
          <a:lstStyle/>
          <a:p>
            <a:pPr marL="0" indent="0">
              <a:buNone/>
            </a:pPr>
            <a:r>
              <a:rPr lang="en-US" dirty="0"/>
              <a:t>About 75% of teens experience gum disease</a:t>
            </a:r>
          </a:p>
          <a:p>
            <a:r>
              <a:rPr lang="en-US" dirty="0"/>
              <a:t>Causes:</a:t>
            </a:r>
          </a:p>
          <a:p>
            <a:pPr lvl="1"/>
            <a:r>
              <a:rPr lang="en-US" dirty="0"/>
              <a:t>Poor brushing</a:t>
            </a:r>
          </a:p>
          <a:p>
            <a:pPr lvl="1"/>
            <a:r>
              <a:rPr lang="en-US" dirty="0"/>
              <a:t>Unhealthy diet</a:t>
            </a:r>
          </a:p>
          <a:p>
            <a:pPr lvl="1"/>
            <a:r>
              <a:rPr lang="en-US" dirty="0"/>
              <a:t>Puberty changes</a:t>
            </a:r>
          </a:p>
          <a:p>
            <a:r>
              <a:rPr lang="en-US" dirty="0"/>
              <a:t>Can lead to:</a:t>
            </a:r>
          </a:p>
          <a:p>
            <a:pPr lvl="1"/>
            <a:r>
              <a:rPr lang="en-US" dirty="0"/>
              <a:t>Gingivitis </a:t>
            </a:r>
          </a:p>
          <a:p>
            <a:pPr lvl="1"/>
            <a:r>
              <a:rPr lang="en-US" dirty="0"/>
              <a:t>Periodontal disease</a:t>
            </a:r>
          </a:p>
          <a:p>
            <a:pPr lvl="1"/>
            <a:r>
              <a:rPr lang="en-US" dirty="0"/>
              <a:t>Overall health effects </a:t>
            </a:r>
          </a:p>
        </p:txBody>
      </p:sp>
      <p:pic>
        <p:nvPicPr>
          <p:cNvPr id="4" name="Picture 3">
            <a:extLst>
              <a:ext uri="{FF2B5EF4-FFF2-40B4-BE49-F238E27FC236}">
                <a16:creationId xmlns:a16="http://schemas.microsoft.com/office/drawing/2014/main" id="{B4EB1365-D566-700E-CDFE-39B97E84A85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l="37581" r="18235"/>
          <a:stretch>
            <a:fillRect/>
          </a:stretch>
        </p:blipFill>
        <p:spPr>
          <a:xfrm>
            <a:off x="7646893" y="1"/>
            <a:ext cx="4545106" cy="6858000"/>
          </a:xfrm>
          <a:prstGeom prst="rect">
            <a:avLst/>
          </a:prstGeom>
        </p:spPr>
      </p:pic>
    </p:spTree>
    <p:extLst>
      <p:ext uri="{BB962C8B-B14F-4D97-AF65-F5344CB8AC3E}">
        <p14:creationId xmlns:p14="http://schemas.microsoft.com/office/powerpoint/2010/main" val="4020673294"/>
      </p:ext>
    </p:extLst>
  </p:cSld>
  <p:clrMapOvr>
    <a:masterClrMapping/>
  </p:clrMapOvr>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1ACEA-BF9C-AB11-15E9-A14D2FD11917}"/>
              </a:ext>
            </a:extLst>
          </p:cNvPr>
          <p:cNvSpPr>
            <a:spLocks noGrp="1"/>
          </p:cNvSpPr>
          <p:nvPr>
            <p:ph type="title"/>
          </p:nvPr>
        </p:nvSpPr>
        <p:spPr/>
        <p:txBody>
          <a:bodyPr/>
          <a:lstStyle/>
          <a:p>
            <a:r>
              <a:rPr lang="en-US" dirty="0">
                <a:solidFill>
                  <a:srgbClr val="F7C327"/>
                </a:solidFill>
              </a:rPr>
              <a:t>Symptoms of Gum Disease </a:t>
            </a:r>
          </a:p>
        </p:txBody>
      </p:sp>
      <p:sp>
        <p:nvSpPr>
          <p:cNvPr id="3" name="Content Placeholder 2">
            <a:extLst>
              <a:ext uri="{FF2B5EF4-FFF2-40B4-BE49-F238E27FC236}">
                <a16:creationId xmlns:a16="http://schemas.microsoft.com/office/drawing/2014/main" id="{D3D5A091-2D0C-77BD-BFDE-8144F32088DB}"/>
              </a:ext>
            </a:extLst>
          </p:cNvPr>
          <p:cNvSpPr>
            <a:spLocks noGrp="1"/>
          </p:cNvSpPr>
          <p:nvPr>
            <p:ph idx="1"/>
          </p:nvPr>
        </p:nvSpPr>
        <p:spPr/>
        <p:txBody>
          <a:bodyPr/>
          <a:lstStyle/>
          <a:p>
            <a:r>
              <a:rPr lang="en-US" dirty="0"/>
              <a:t>Gingivitis </a:t>
            </a:r>
          </a:p>
          <a:p>
            <a:pPr lvl="1"/>
            <a:r>
              <a:rPr lang="en-US" dirty="0"/>
              <a:t>Red, swollen, or bleeding gums</a:t>
            </a:r>
          </a:p>
          <a:p>
            <a:pPr lvl="1"/>
            <a:r>
              <a:rPr lang="en-US" dirty="0"/>
              <a:t>Bad breath</a:t>
            </a:r>
          </a:p>
          <a:p>
            <a:r>
              <a:rPr lang="en-US" dirty="0"/>
              <a:t>Periodontitis </a:t>
            </a:r>
          </a:p>
          <a:p>
            <a:pPr lvl="1"/>
            <a:r>
              <a:rPr lang="en-US" dirty="0"/>
              <a:t>Gums pull away from teeth</a:t>
            </a:r>
          </a:p>
          <a:p>
            <a:pPr lvl="1"/>
            <a:r>
              <a:rPr lang="en-US" dirty="0"/>
              <a:t>Pain when chewing </a:t>
            </a:r>
          </a:p>
          <a:p>
            <a:pPr lvl="1"/>
            <a:r>
              <a:rPr lang="en-US" dirty="0"/>
              <a:t>Pus between teeth</a:t>
            </a:r>
          </a:p>
          <a:p>
            <a:pPr lvl="1"/>
            <a:r>
              <a:rPr lang="en-US" dirty="0"/>
              <a:t>Loose teeth </a:t>
            </a:r>
          </a:p>
        </p:txBody>
      </p:sp>
      <p:pic>
        <p:nvPicPr>
          <p:cNvPr id="4" name="Picture 3" descr="Mouth with red swollen gums that have pulled away from the teeth - gingivitis and periodontitis">
            <a:extLst>
              <a:ext uri="{FF2B5EF4-FFF2-40B4-BE49-F238E27FC236}">
                <a16:creationId xmlns:a16="http://schemas.microsoft.com/office/drawing/2014/main" id="{C85CFD22-FE55-5805-B441-B72AB37C057D}"/>
              </a:ext>
            </a:extLst>
          </p:cNvPr>
          <p:cNvPicPr>
            <a:picLocks noChangeAspect="1"/>
          </p:cNvPicPr>
          <p:nvPr/>
        </p:nvPicPr>
        <p:blipFill>
          <a:blip r:embed="rId4">
            <a:extLst>
              <a:ext uri="{28A0092B-C50C-407E-A947-70E740481C1C}">
                <a14:useLocalDpi xmlns:a14="http://schemas.microsoft.com/office/drawing/2010/main" val="0"/>
              </a:ext>
            </a:extLst>
          </a:blip>
          <a:srcRect l="38514" r="23242" b="15505"/>
          <a:stretch>
            <a:fillRect/>
          </a:stretch>
        </p:blipFill>
        <p:spPr>
          <a:xfrm>
            <a:off x="7646893" y="1"/>
            <a:ext cx="4545106" cy="6858000"/>
          </a:xfrm>
          <a:prstGeom prst="rect">
            <a:avLst/>
          </a:prstGeom>
        </p:spPr>
      </p:pic>
    </p:spTree>
    <p:extLst>
      <p:ext uri="{BB962C8B-B14F-4D97-AF65-F5344CB8AC3E}">
        <p14:creationId xmlns:p14="http://schemas.microsoft.com/office/powerpoint/2010/main" val="1155420760"/>
      </p:ext>
    </p:extLst>
  </p:cSld>
  <p:clrMapOvr>
    <a:masterClrMapping/>
  </p:clrMapOvr>
  <p:extLst>
    <p:ext uri="{6950BFC3-D8DA-4A85-94F7-54DA5524770B}">
      <p188:commentRel xmlns:p188="http://schemas.microsoft.com/office/powerpoint/2018/8/main" r:id="rId3"/>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C60FC-92C9-DBC6-F00F-DB6578E5EFC1}"/>
              </a:ext>
            </a:extLst>
          </p:cNvPr>
          <p:cNvSpPr>
            <a:spLocks noGrp="1"/>
          </p:cNvSpPr>
          <p:nvPr>
            <p:ph type="title"/>
          </p:nvPr>
        </p:nvSpPr>
        <p:spPr>
          <a:xfrm>
            <a:off x="1045350" y="378188"/>
            <a:ext cx="6999515" cy="1325563"/>
          </a:xfrm>
        </p:spPr>
        <p:txBody>
          <a:bodyPr/>
          <a:lstStyle/>
          <a:p>
            <a:r>
              <a:rPr lang="en-US" dirty="0">
                <a:solidFill>
                  <a:srgbClr val="F7C327"/>
                </a:solidFill>
              </a:rPr>
              <a:t>Orthodontic Treatment </a:t>
            </a:r>
          </a:p>
        </p:txBody>
      </p:sp>
      <p:sp>
        <p:nvSpPr>
          <p:cNvPr id="3" name="Content Placeholder 2">
            <a:extLst>
              <a:ext uri="{FF2B5EF4-FFF2-40B4-BE49-F238E27FC236}">
                <a16:creationId xmlns:a16="http://schemas.microsoft.com/office/drawing/2014/main" id="{2E55FB42-679A-8432-CA6A-C85738229A00}"/>
              </a:ext>
            </a:extLst>
          </p:cNvPr>
          <p:cNvSpPr>
            <a:spLocks noGrp="1"/>
          </p:cNvSpPr>
          <p:nvPr>
            <p:ph idx="1"/>
          </p:nvPr>
        </p:nvSpPr>
        <p:spPr/>
        <p:txBody>
          <a:bodyPr/>
          <a:lstStyle/>
          <a:p>
            <a:r>
              <a:rPr lang="en-US" dirty="0"/>
              <a:t>Stops jaw pain caused by misaligned teeth </a:t>
            </a:r>
          </a:p>
          <a:p>
            <a:r>
              <a:rPr lang="en-US" dirty="0"/>
              <a:t>Eases eating and talking </a:t>
            </a:r>
          </a:p>
          <a:p>
            <a:r>
              <a:rPr lang="en-US" dirty="0"/>
              <a:t>Keeps teeth healthy</a:t>
            </a:r>
          </a:p>
          <a:p>
            <a:r>
              <a:rPr lang="en-US" dirty="0"/>
              <a:t>Boosts confidence</a:t>
            </a:r>
          </a:p>
          <a:p>
            <a:r>
              <a:rPr lang="en-US" dirty="0"/>
              <a:t>Prevents future problems</a:t>
            </a:r>
          </a:p>
        </p:txBody>
      </p:sp>
      <p:pic>
        <p:nvPicPr>
          <p:cNvPr id="4" name="Picture 3" descr="Teenage girl with braces on teeth">
            <a:extLst>
              <a:ext uri="{FF2B5EF4-FFF2-40B4-BE49-F238E27FC236}">
                <a16:creationId xmlns:a16="http://schemas.microsoft.com/office/drawing/2014/main" id="{6E604883-27B4-D698-872B-9E37A76EB54D}"/>
              </a:ext>
            </a:extLst>
          </p:cNvPr>
          <p:cNvPicPr>
            <a:picLocks noChangeAspect="1"/>
          </p:cNvPicPr>
          <p:nvPr/>
        </p:nvPicPr>
        <p:blipFill>
          <a:blip r:embed="rId4">
            <a:extLst>
              <a:ext uri="{28A0092B-C50C-407E-A947-70E740481C1C}">
                <a14:useLocalDpi xmlns:a14="http://schemas.microsoft.com/office/drawing/2010/main" val="0"/>
              </a:ext>
            </a:extLst>
          </a:blip>
          <a:srcRect l="8002" b="7421"/>
          <a:stretch>
            <a:fillRect/>
          </a:stretch>
        </p:blipFill>
        <p:spPr>
          <a:xfrm>
            <a:off x="7646893" y="1"/>
            <a:ext cx="4545106" cy="6858000"/>
          </a:xfrm>
          <a:prstGeom prst="rect">
            <a:avLst/>
          </a:prstGeom>
        </p:spPr>
      </p:pic>
    </p:spTree>
    <p:extLst>
      <p:ext uri="{BB962C8B-B14F-4D97-AF65-F5344CB8AC3E}">
        <p14:creationId xmlns:p14="http://schemas.microsoft.com/office/powerpoint/2010/main" val="4152997781"/>
      </p:ext>
    </p:extLst>
  </p:cSld>
  <p:clrMapOvr>
    <a:masterClrMapping/>
  </p:clrMapOvr>
  <p:extLst>
    <p:ext uri="{6950BFC3-D8DA-4A85-94F7-54DA5524770B}">
      <p188:commentRel xmlns:p188="http://schemas.microsoft.com/office/powerpoint/2018/8/main" r:id="rId3"/>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D4968-9B1D-A475-4BB7-E8C38F063616}"/>
              </a:ext>
            </a:extLst>
          </p:cNvPr>
          <p:cNvSpPr>
            <a:spLocks noGrp="1"/>
          </p:cNvSpPr>
          <p:nvPr>
            <p:ph type="title"/>
          </p:nvPr>
        </p:nvSpPr>
        <p:spPr/>
        <p:txBody>
          <a:bodyPr/>
          <a:lstStyle/>
          <a:p>
            <a:r>
              <a:rPr lang="en-US" dirty="0">
                <a:solidFill>
                  <a:srgbClr val="F7C327"/>
                </a:solidFill>
              </a:rPr>
              <a:t>Symptoms of </a:t>
            </a:r>
            <a:br>
              <a:rPr lang="en-US" dirty="0">
                <a:solidFill>
                  <a:srgbClr val="F7C327"/>
                </a:solidFill>
              </a:rPr>
            </a:br>
            <a:r>
              <a:rPr lang="en-US" dirty="0">
                <a:solidFill>
                  <a:srgbClr val="F7C327"/>
                </a:solidFill>
              </a:rPr>
              <a:t>Orthodontic Issues </a:t>
            </a:r>
          </a:p>
        </p:txBody>
      </p:sp>
      <p:sp>
        <p:nvSpPr>
          <p:cNvPr id="3" name="Content Placeholder 2">
            <a:extLst>
              <a:ext uri="{FF2B5EF4-FFF2-40B4-BE49-F238E27FC236}">
                <a16:creationId xmlns:a16="http://schemas.microsoft.com/office/drawing/2014/main" id="{56025D29-7B2F-2718-1D9A-26EF24D50361}"/>
              </a:ext>
            </a:extLst>
          </p:cNvPr>
          <p:cNvSpPr>
            <a:spLocks noGrp="1"/>
          </p:cNvSpPr>
          <p:nvPr>
            <p:ph idx="1"/>
          </p:nvPr>
        </p:nvSpPr>
        <p:spPr/>
        <p:txBody>
          <a:bodyPr/>
          <a:lstStyle/>
          <a:p>
            <a:r>
              <a:rPr lang="en-US" dirty="0"/>
              <a:t>Crooked or crowded teeth</a:t>
            </a:r>
          </a:p>
          <a:p>
            <a:r>
              <a:rPr lang="en-US" dirty="0"/>
              <a:t>Gaps </a:t>
            </a:r>
          </a:p>
          <a:p>
            <a:r>
              <a:rPr lang="en-US" dirty="0"/>
              <a:t>Overbite </a:t>
            </a:r>
          </a:p>
          <a:p>
            <a:r>
              <a:rPr lang="en-US" dirty="0"/>
              <a:t>Underbite</a:t>
            </a:r>
          </a:p>
          <a:p>
            <a:r>
              <a:rPr lang="en-US" dirty="0"/>
              <a:t>Trouble chewing or biting </a:t>
            </a:r>
          </a:p>
          <a:p>
            <a:r>
              <a:rPr lang="en-US" dirty="0"/>
              <a:t>Speech problems </a:t>
            </a:r>
          </a:p>
        </p:txBody>
      </p:sp>
      <p:pic>
        <p:nvPicPr>
          <p:cNvPr id="4" name="Picture 3" descr="Mouth with crooked teeth">
            <a:extLst>
              <a:ext uri="{FF2B5EF4-FFF2-40B4-BE49-F238E27FC236}">
                <a16:creationId xmlns:a16="http://schemas.microsoft.com/office/drawing/2014/main" id="{58E776EA-480F-C8FB-3E5A-32D500E49A4C}"/>
              </a:ext>
            </a:extLst>
          </p:cNvPr>
          <p:cNvPicPr>
            <a:picLocks noChangeAspect="1"/>
          </p:cNvPicPr>
          <p:nvPr/>
        </p:nvPicPr>
        <p:blipFill>
          <a:blip r:embed="rId4">
            <a:extLst>
              <a:ext uri="{28A0092B-C50C-407E-A947-70E740481C1C}">
                <a14:useLocalDpi xmlns:a14="http://schemas.microsoft.com/office/drawing/2010/main" val="0"/>
              </a:ext>
            </a:extLst>
          </a:blip>
          <a:srcRect l="30271" r="30271"/>
          <a:stretch/>
        </p:blipFill>
        <p:spPr>
          <a:xfrm>
            <a:off x="7646893" y="1"/>
            <a:ext cx="4545106" cy="6858000"/>
          </a:xfrm>
          <a:prstGeom prst="rect">
            <a:avLst/>
          </a:prstGeom>
        </p:spPr>
      </p:pic>
    </p:spTree>
    <p:extLst>
      <p:ext uri="{BB962C8B-B14F-4D97-AF65-F5344CB8AC3E}">
        <p14:creationId xmlns:p14="http://schemas.microsoft.com/office/powerpoint/2010/main" val="3001912588"/>
      </p:ext>
    </p:extLst>
  </p:cSld>
  <p:clrMapOvr>
    <a:masterClrMapping/>
  </p:clrMapOvr>
  <p:extLst>
    <p:ext uri="{6950BFC3-D8DA-4A85-94F7-54DA5524770B}">
      <p188:commentRel xmlns:p188="http://schemas.microsoft.com/office/powerpoint/2018/8/main" r:id="rId3"/>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EDDE3-9A4C-7159-384C-BE29A7BAC0EF}"/>
              </a:ext>
            </a:extLst>
          </p:cNvPr>
          <p:cNvSpPr>
            <a:spLocks noGrp="1"/>
          </p:cNvSpPr>
          <p:nvPr>
            <p:ph type="title"/>
          </p:nvPr>
        </p:nvSpPr>
        <p:spPr/>
        <p:txBody>
          <a:bodyPr/>
          <a:lstStyle/>
          <a:p>
            <a:r>
              <a:rPr lang="en-US" dirty="0">
                <a:solidFill>
                  <a:srgbClr val="F7C327"/>
                </a:solidFill>
              </a:rPr>
              <a:t>Sport Injuries</a:t>
            </a:r>
          </a:p>
        </p:txBody>
      </p:sp>
      <p:sp>
        <p:nvSpPr>
          <p:cNvPr id="3" name="Content Placeholder 2">
            <a:extLst>
              <a:ext uri="{FF2B5EF4-FFF2-40B4-BE49-F238E27FC236}">
                <a16:creationId xmlns:a16="http://schemas.microsoft.com/office/drawing/2014/main" id="{57619499-2072-7599-863A-A3D74DDA41DF}"/>
              </a:ext>
            </a:extLst>
          </p:cNvPr>
          <p:cNvSpPr>
            <a:spLocks noGrp="1"/>
          </p:cNvSpPr>
          <p:nvPr>
            <p:ph idx="1"/>
          </p:nvPr>
        </p:nvSpPr>
        <p:spPr/>
        <p:txBody>
          <a:bodyPr/>
          <a:lstStyle/>
          <a:p>
            <a:pPr marL="0" indent="0">
              <a:buNone/>
            </a:pPr>
            <a:r>
              <a:rPr lang="en-US" dirty="0"/>
              <a:t>15 million U.S. people hurt their mouths yearly</a:t>
            </a:r>
          </a:p>
          <a:p>
            <a:r>
              <a:rPr lang="en-US" dirty="0"/>
              <a:t>Mouthguards help in sports like:</a:t>
            </a:r>
          </a:p>
          <a:p>
            <a:pPr lvl="1"/>
            <a:r>
              <a:rPr lang="en-US" dirty="0"/>
              <a:t>Football</a:t>
            </a:r>
          </a:p>
          <a:p>
            <a:pPr lvl="1"/>
            <a:r>
              <a:rPr lang="en-US" dirty="0"/>
              <a:t>Basketball</a:t>
            </a:r>
          </a:p>
          <a:p>
            <a:pPr lvl="1"/>
            <a:r>
              <a:rPr lang="en-US" dirty="0"/>
              <a:t>Soccer</a:t>
            </a:r>
          </a:p>
          <a:p>
            <a:pPr lvl="1"/>
            <a:r>
              <a:rPr lang="en-US" dirty="0"/>
              <a:t>Hockey</a:t>
            </a:r>
          </a:p>
          <a:p>
            <a:pPr lvl="1"/>
            <a:r>
              <a:rPr lang="en-US" dirty="0"/>
              <a:t>Wrestling</a:t>
            </a:r>
          </a:p>
          <a:p>
            <a:pPr lvl="1"/>
            <a:r>
              <a:rPr lang="en-US" dirty="0"/>
              <a:t>Boxing and martial arts</a:t>
            </a:r>
          </a:p>
          <a:p>
            <a:pPr lvl="1"/>
            <a:r>
              <a:rPr lang="en-US" dirty="0"/>
              <a:t>Baseball and softball </a:t>
            </a:r>
          </a:p>
        </p:txBody>
      </p:sp>
      <p:pic>
        <p:nvPicPr>
          <p:cNvPr id="4" name="Picture 3">
            <a:extLst>
              <a:ext uri="{FF2B5EF4-FFF2-40B4-BE49-F238E27FC236}">
                <a16:creationId xmlns:a16="http://schemas.microsoft.com/office/drawing/2014/main" id="{4D811765-B307-5754-55E4-6DC88EF88EE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16343" r="24714"/>
          <a:stretch>
            <a:fillRect/>
          </a:stretch>
        </p:blipFill>
        <p:spPr>
          <a:xfrm>
            <a:off x="7646893" y="1"/>
            <a:ext cx="4545106" cy="6858000"/>
          </a:xfrm>
          <a:prstGeom prst="rect">
            <a:avLst/>
          </a:prstGeom>
        </p:spPr>
      </p:pic>
    </p:spTree>
    <p:extLst>
      <p:ext uri="{BB962C8B-B14F-4D97-AF65-F5344CB8AC3E}">
        <p14:creationId xmlns:p14="http://schemas.microsoft.com/office/powerpoint/2010/main" val="27687756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6DFDA-FF79-1904-FE55-54A593659D1A}"/>
              </a:ext>
            </a:extLst>
          </p:cNvPr>
          <p:cNvSpPr>
            <a:spLocks noGrp="1"/>
          </p:cNvSpPr>
          <p:nvPr>
            <p:ph type="title"/>
          </p:nvPr>
        </p:nvSpPr>
        <p:spPr/>
        <p:txBody>
          <a:bodyPr/>
          <a:lstStyle/>
          <a:p>
            <a:r>
              <a:rPr lang="en-US" dirty="0">
                <a:solidFill>
                  <a:srgbClr val="F7C327"/>
                </a:solidFill>
              </a:rPr>
              <a:t>Common Oral </a:t>
            </a:r>
            <a:br>
              <a:rPr lang="en-US" dirty="0">
                <a:solidFill>
                  <a:srgbClr val="F7C327"/>
                </a:solidFill>
              </a:rPr>
            </a:br>
            <a:r>
              <a:rPr lang="en-US" dirty="0">
                <a:solidFill>
                  <a:srgbClr val="F7C327"/>
                </a:solidFill>
              </a:rPr>
              <a:t>Health Sport Injuries</a:t>
            </a:r>
          </a:p>
        </p:txBody>
      </p:sp>
      <p:sp>
        <p:nvSpPr>
          <p:cNvPr id="3" name="Content Placeholder 2">
            <a:extLst>
              <a:ext uri="{FF2B5EF4-FFF2-40B4-BE49-F238E27FC236}">
                <a16:creationId xmlns:a16="http://schemas.microsoft.com/office/drawing/2014/main" id="{A03413CC-5A95-6F66-59A7-9A0FE0C9EA04}"/>
              </a:ext>
            </a:extLst>
          </p:cNvPr>
          <p:cNvSpPr>
            <a:spLocks noGrp="1"/>
          </p:cNvSpPr>
          <p:nvPr>
            <p:ph idx="1"/>
          </p:nvPr>
        </p:nvSpPr>
        <p:spPr/>
        <p:txBody>
          <a:bodyPr/>
          <a:lstStyle/>
          <a:p>
            <a:r>
              <a:rPr lang="en-US" dirty="0"/>
              <a:t>Broken or cracked teeth</a:t>
            </a:r>
          </a:p>
          <a:p>
            <a:r>
              <a:rPr lang="en-US" dirty="0"/>
              <a:t>Knocked-out teeth</a:t>
            </a:r>
          </a:p>
          <a:p>
            <a:r>
              <a:rPr lang="en-US" dirty="0"/>
              <a:t>Loose teeth</a:t>
            </a:r>
          </a:p>
          <a:p>
            <a:r>
              <a:rPr lang="en-US" dirty="0"/>
              <a:t>Cuts or bruises on:</a:t>
            </a:r>
          </a:p>
          <a:p>
            <a:pPr lvl="1"/>
            <a:r>
              <a:rPr lang="en-US" dirty="0"/>
              <a:t>Lips </a:t>
            </a:r>
          </a:p>
          <a:p>
            <a:pPr lvl="1"/>
            <a:r>
              <a:rPr lang="en-US" dirty="0"/>
              <a:t>Cheeks </a:t>
            </a:r>
          </a:p>
          <a:p>
            <a:pPr lvl="1"/>
            <a:r>
              <a:rPr lang="en-US" dirty="0"/>
              <a:t>Tongue </a:t>
            </a:r>
          </a:p>
          <a:p>
            <a:pPr lvl="1"/>
            <a:r>
              <a:rPr lang="en-US" dirty="0"/>
              <a:t>Gums </a:t>
            </a:r>
          </a:p>
          <a:p>
            <a:r>
              <a:rPr lang="en-US" dirty="0"/>
              <a:t>Hit to the chin or jaw </a:t>
            </a:r>
          </a:p>
        </p:txBody>
      </p:sp>
      <p:pic>
        <p:nvPicPr>
          <p:cNvPr id="4" name="Picture 3">
            <a:extLst>
              <a:ext uri="{FF2B5EF4-FFF2-40B4-BE49-F238E27FC236}">
                <a16:creationId xmlns:a16="http://schemas.microsoft.com/office/drawing/2014/main" id="{77949475-E26A-236D-72A5-52D4ED7AB5D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l="28011" r="32880" b="11487"/>
          <a:stretch>
            <a:fillRect/>
          </a:stretch>
        </p:blipFill>
        <p:spPr>
          <a:xfrm>
            <a:off x="7646893" y="1"/>
            <a:ext cx="4545106" cy="6858000"/>
          </a:xfrm>
          <a:prstGeom prst="rect">
            <a:avLst/>
          </a:prstGeom>
        </p:spPr>
      </p:pic>
    </p:spTree>
    <p:extLst>
      <p:ext uri="{BB962C8B-B14F-4D97-AF65-F5344CB8AC3E}">
        <p14:creationId xmlns:p14="http://schemas.microsoft.com/office/powerpoint/2010/main" val="3360703907"/>
      </p:ext>
    </p:extLst>
  </p:cSld>
  <p:clrMapOvr>
    <a:masterClrMapping/>
  </p:clrMapOvr>
  <p:extLst>
    <p:ext uri="{6950BFC3-D8DA-4A85-94F7-54DA5524770B}">
      <p188:commentRel xmlns:p188="http://schemas.microsoft.com/office/powerpoint/2018/8/main" r:id="rId3"/>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05223-DBD7-C1FB-1991-108266880326}"/>
              </a:ext>
            </a:extLst>
          </p:cNvPr>
          <p:cNvSpPr>
            <a:spLocks noGrp="1"/>
          </p:cNvSpPr>
          <p:nvPr>
            <p:ph type="title"/>
          </p:nvPr>
        </p:nvSpPr>
        <p:spPr/>
        <p:txBody>
          <a:bodyPr/>
          <a:lstStyle/>
          <a:p>
            <a:r>
              <a:rPr lang="en-US" dirty="0">
                <a:solidFill>
                  <a:srgbClr val="F7C327"/>
                </a:solidFill>
              </a:rPr>
              <a:t>Poor Oral Hygiene </a:t>
            </a:r>
          </a:p>
        </p:txBody>
      </p:sp>
      <p:sp>
        <p:nvSpPr>
          <p:cNvPr id="3" name="Content Placeholder 2">
            <a:extLst>
              <a:ext uri="{FF2B5EF4-FFF2-40B4-BE49-F238E27FC236}">
                <a16:creationId xmlns:a16="http://schemas.microsoft.com/office/drawing/2014/main" id="{D0DD5D13-30FA-A196-38EF-66E5F7B0A01E}"/>
              </a:ext>
            </a:extLst>
          </p:cNvPr>
          <p:cNvSpPr>
            <a:spLocks noGrp="1"/>
          </p:cNvSpPr>
          <p:nvPr>
            <p:ph idx="1"/>
          </p:nvPr>
        </p:nvSpPr>
        <p:spPr/>
        <p:txBody>
          <a:bodyPr>
            <a:normAutofit/>
          </a:bodyPr>
          <a:lstStyle/>
          <a:p>
            <a:pPr marL="0" indent="0">
              <a:buNone/>
            </a:pPr>
            <a:r>
              <a:rPr lang="en-US" dirty="0"/>
              <a:t>Risky behaviors:</a:t>
            </a:r>
          </a:p>
          <a:p>
            <a:r>
              <a:rPr lang="en-US" dirty="0"/>
              <a:t>Not brushing twice a day</a:t>
            </a:r>
          </a:p>
          <a:p>
            <a:r>
              <a:rPr lang="en-US" dirty="0"/>
              <a:t>Not flossing daily </a:t>
            </a:r>
          </a:p>
          <a:p>
            <a:r>
              <a:rPr lang="en-US" dirty="0"/>
              <a:t>Eating sugary snacks often</a:t>
            </a:r>
          </a:p>
          <a:p>
            <a:r>
              <a:rPr lang="en-US" dirty="0"/>
              <a:t>Avoid dental checkups</a:t>
            </a:r>
          </a:p>
          <a:p>
            <a:r>
              <a:rPr lang="en-US" dirty="0"/>
              <a:t>Using nicotine products </a:t>
            </a:r>
          </a:p>
        </p:txBody>
      </p:sp>
      <p:pic>
        <p:nvPicPr>
          <p:cNvPr id="4" name="Picture 3">
            <a:extLst>
              <a:ext uri="{FF2B5EF4-FFF2-40B4-BE49-F238E27FC236}">
                <a16:creationId xmlns:a16="http://schemas.microsoft.com/office/drawing/2014/main" id="{9DFC8448-24E8-DCB7-59FA-1475212966FF}"/>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l="19980" t="-913" r="35903" b="913"/>
          <a:stretch>
            <a:fillRect/>
          </a:stretch>
        </p:blipFill>
        <p:spPr>
          <a:xfrm>
            <a:off x="7646893" y="1"/>
            <a:ext cx="4539518" cy="6858006"/>
          </a:xfrm>
          <a:prstGeom prst="rect">
            <a:avLst/>
          </a:prstGeom>
        </p:spPr>
      </p:pic>
    </p:spTree>
    <p:extLst>
      <p:ext uri="{BB962C8B-B14F-4D97-AF65-F5344CB8AC3E}">
        <p14:creationId xmlns:p14="http://schemas.microsoft.com/office/powerpoint/2010/main" val="3720269747"/>
      </p:ext>
    </p:extLst>
  </p:cSld>
  <p:clrMapOvr>
    <a:masterClrMapping/>
  </p:clrMapOvr>
  <p:extLst>
    <p:ext uri="{6950BFC3-D8DA-4A85-94F7-54DA5524770B}">
      <p188:commentRel xmlns:p188="http://schemas.microsoft.com/office/powerpoint/2018/8/main" r:id="rId3"/>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9AD5C-607F-3282-0910-04498FFF6246}"/>
              </a:ext>
            </a:extLst>
          </p:cNvPr>
          <p:cNvSpPr>
            <a:spLocks noGrp="1"/>
          </p:cNvSpPr>
          <p:nvPr>
            <p:ph type="title"/>
          </p:nvPr>
        </p:nvSpPr>
        <p:spPr/>
        <p:txBody>
          <a:bodyPr/>
          <a:lstStyle/>
          <a:p>
            <a:r>
              <a:rPr lang="en-US" dirty="0">
                <a:solidFill>
                  <a:srgbClr val="F7C327"/>
                </a:solidFill>
              </a:rPr>
              <a:t>Nutrition</a:t>
            </a:r>
          </a:p>
        </p:txBody>
      </p:sp>
      <p:sp>
        <p:nvSpPr>
          <p:cNvPr id="3" name="Content Placeholder 2">
            <a:extLst>
              <a:ext uri="{FF2B5EF4-FFF2-40B4-BE49-F238E27FC236}">
                <a16:creationId xmlns:a16="http://schemas.microsoft.com/office/drawing/2014/main" id="{7E4CCE84-8A00-20CE-5611-65811105D4FF}"/>
              </a:ext>
            </a:extLst>
          </p:cNvPr>
          <p:cNvSpPr>
            <a:spLocks noGrp="1"/>
          </p:cNvSpPr>
          <p:nvPr>
            <p:ph idx="1"/>
          </p:nvPr>
        </p:nvSpPr>
        <p:spPr/>
        <p:txBody>
          <a:bodyPr>
            <a:normAutofit/>
          </a:bodyPr>
          <a:lstStyle/>
          <a:p>
            <a:r>
              <a:rPr lang="en-US" dirty="0"/>
              <a:t>Calcium </a:t>
            </a:r>
          </a:p>
          <a:p>
            <a:r>
              <a:rPr lang="en-US" dirty="0"/>
              <a:t>Phosphorus </a:t>
            </a:r>
          </a:p>
          <a:p>
            <a:r>
              <a:rPr lang="en-US" dirty="0"/>
              <a:t>Magnesium </a:t>
            </a:r>
          </a:p>
          <a:p>
            <a:r>
              <a:rPr lang="en-US" dirty="0"/>
              <a:t>Zinc </a:t>
            </a:r>
          </a:p>
          <a:p>
            <a:r>
              <a:rPr lang="en-US" dirty="0"/>
              <a:t>Fluoride </a:t>
            </a:r>
          </a:p>
          <a:p>
            <a:r>
              <a:rPr lang="en-US" dirty="0"/>
              <a:t>Potassium </a:t>
            </a:r>
          </a:p>
          <a:p>
            <a:r>
              <a:rPr lang="en-US" dirty="0"/>
              <a:t>Vitamins A, B, C, D, K </a:t>
            </a:r>
          </a:p>
        </p:txBody>
      </p:sp>
      <p:pic>
        <p:nvPicPr>
          <p:cNvPr id="4" name="Picture 3">
            <a:extLst>
              <a:ext uri="{FF2B5EF4-FFF2-40B4-BE49-F238E27FC236}">
                <a16:creationId xmlns:a16="http://schemas.microsoft.com/office/drawing/2014/main" id="{7774FEF7-FEB3-6012-8F28-F6F66D1504B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l="294" r="294"/>
          <a:stretch/>
        </p:blipFill>
        <p:spPr>
          <a:xfrm>
            <a:off x="7646893" y="1"/>
            <a:ext cx="4545106" cy="6858000"/>
          </a:xfrm>
          <a:prstGeom prst="rect">
            <a:avLst/>
          </a:prstGeom>
        </p:spPr>
      </p:pic>
    </p:spTree>
    <p:extLst>
      <p:ext uri="{BB962C8B-B14F-4D97-AF65-F5344CB8AC3E}">
        <p14:creationId xmlns:p14="http://schemas.microsoft.com/office/powerpoint/2010/main" val="1925592003"/>
      </p:ext>
    </p:extLst>
  </p:cSld>
  <p:clrMapOvr>
    <a:masterClrMapping/>
  </p:clrMapOvr>
  <p:extLst>
    <p:ext uri="{6950BFC3-D8DA-4A85-94F7-54DA5524770B}">
      <p188:commentRel xmlns:p188="http://schemas.microsoft.com/office/powerpoint/2018/8/main" r:id="rId3"/>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99BE7-C7FC-3A4B-D7B3-6EF01E532C31}"/>
              </a:ext>
            </a:extLst>
          </p:cNvPr>
          <p:cNvSpPr>
            <a:spLocks noGrp="1"/>
          </p:cNvSpPr>
          <p:nvPr>
            <p:ph type="title"/>
          </p:nvPr>
        </p:nvSpPr>
        <p:spPr/>
        <p:txBody>
          <a:bodyPr/>
          <a:lstStyle/>
          <a:p>
            <a:r>
              <a:rPr lang="en-US" dirty="0">
                <a:solidFill>
                  <a:srgbClr val="F7C327"/>
                </a:solidFill>
              </a:rPr>
              <a:t>Health Effects </a:t>
            </a:r>
            <a:br>
              <a:rPr lang="en-US" dirty="0">
                <a:solidFill>
                  <a:srgbClr val="F7C327"/>
                </a:solidFill>
              </a:rPr>
            </a:br>
            <a:r>
              <a:rPr lang="en-US" dirty="0">
                <a:solidFill>
                  <a:srgbClr val="F7C327"/>
                </a:solidFill>
              </a:rPr>
              <a:t>of Poor Nutrition</a:t>
            </a:r>
          </a:p>
        </p:txBody>
      </p:sp>
      <p:sp>
        <p:nvSpPr>
          <p:cNvPr id="3" name="Content Placeholder 2">
            <a:extLst>
              <a:ext uri="{FF2B5EF4-FFF2-40B4-BE49-F238E27FC236}">
                <a16:creationId xmlns:a16="http://schemas.microsoft.com/office/drawing/2014/main" id="{E2AEDE7F-5EC0-623B-4AC8-5BB716FE476E}"/>
              </a:ext>
            </a:extLst>
          </p:cNvPr>
          <p:cNvSpPr>
            <a:spLocks noGrp="1"/>
          </p:cNvSpPr>
          <p:nvPr>
            <p:ph idx="1"/>
          </p:nvPr>
        </p:nvSpPr>
        <p:spPr/>
        <p:txBody>
          <a:bodyPr/>
          <a:lstStyle/>
          <a:p>
            <a:r>
              <a:rPr lang="en-US" dirty="0"/>
              <a:t>Slow growth</a:t>
            </a:r>
          </a:p>
          <a:p>
            <a:r>
              <a:rPr lang="en-US" dirty="0"/>
              <a:t>Low energy</a:t>
            </a:r>
          </a:p>
          <a:p>
            <a:r>
              <a:rPr lang="en-US" dirty="0"/>
              <a:t>Weak immune system </a:t>
            </a:r>
          </a:p>
          <a:p>
            <a:r>
              <a:rPr lang="en-US" dirty="0"/>
              <a:t>Unhealthy weight gain </a:t>
            </a:r>
          </a:p>
          <a:p>
            <a:r>
              <a:rPr lang="en-US" dirty="0"/>
              <a:t>Poor academic performance </a:t>
            </a:r>
          </a:p>
          <a:p>
            <a:r>
              <a:rPr lang="en-US" dirty="0"/>
              <a:t>Mood swings </a:t>
            </a:r>
          </a:p>
          <a:p>
            <a:r>
              <a:rPr lang="en-US" dirty="0"/>
              <a:t>Low self-esteem</a:t>
            </a:r>
          </a:p>
        </p:txBody>
      </p:sp>
      <p:pic>
        <p:nvPicPr>
          <p:cNvPr id="4" name="Picture 3">
            <a:extLst>
              <a:ext uri="{FF2B5EF4-FFF2-40B4-BE49-F238E27FC236}">
                <a16:creationId xmlns:a16="http://schemas.microsoft.com/office/drawing/2014/main" id="{F8060176-76F0-3E13-03A7-A59CC09CDED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274" r="274"/>
          <a:stretch/>
        </p:blipFill>
        <p:spPr>
          <a:xfrm>
            <a:off x="7646893" y="1"/>
            <a:ext cx="4545106" cy="6858000"/>
          </a:xfrm>
          <a:prstGeom prst="rect">
            <a:avLst/>
          </a:prstGeom>
        </p:spPr>
      </p:pic>
    </p:spTree>
    <p:extLst>
      <p:ext uri="{BB962C8B-B14F-4D97-AF65-F5344CB8AC3E}">
        <p14:creationId xmlns:p14="http://schemas.microsoft.com/office/powerpoint/2010/main" val="18240226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527B0-626E-A248-E21B-F21F697EA042}"/>
              </a:ext>
            </a:extLst>
          </p:cNvPr>
          <p:cNvSpPr>
            <a:spLocks noGrp="1"/>
          </p:cNvSpPr>
          <p:nvPr>
            <p:ph type="title"/>
          </p:nvPr>
        </p:nvSpPr>
        <p:spPr>
          <a:xfrm>
            <a:off x="831850" y="1859867"/>
            <a:ext cx="10515600" cy="2852737"/>
          </a:xfrm>
        </p:spPr>
        <p:txBody>
          <a:bodyPr/>
          <a:lstStyle/>
          <a:p>
            <a:pPr algn="ctr"/>
            <a:r>
              <a:rPr lang="en-US" dirty="0">
                <a:solidFill>
                  <a:srgbClr val="F7C327"/>
                </a:solidFill>
              </a:rPr>
              <a:t>Module Two: </a:t>
            </a:r>
            <a:br>
              <a:rPr lang="en-US" dirty="0">
                <a:solidFill>
                  <a:srgbClr val="F7C327"/>
                </a:solidFill>
              </a:rPr>
            </a:br>
            <a:r>
              <a:rPr lang="en-US" dirty="0">
                <a:solidFill>
                  <a:srgbClr val="F7C327"/>
                </a:solidFill>
                <a:latin typeface="Raleway" pitchFamily="2" charset="0"/>
              </a:rPr>
              <a:t>Unhealthy Habits That Can Harm Oral Health </a:t>
            </a:r>
          </a:p>
        </p:txBody>
      </p:sp>
    </p:spTree>
    <p:extLst>
      <p:ext uri="{BB962C8B-B14F-4D97-AF65-F5344CB8AC3E}">
        <p14:creationId xmlns:p14="http://schemas.microsoft.com/office/powerpoint/2010/main" val="42789601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05F02-7CF3-8418-0A72-45B7D42DD910}"/>
              </a:ext>
            </a:extLst>
          </p:cNvPr>
          <p:cNvSpPr>
            <a:spLocks noGrp="1"/>
          </p:cNvSpPr>
          <p:nvPr>
            <p:ph type="title"/>
          </p:nvPr>
        </p:nvSpPr>
        <p:spPr/>
        <p:txBody>
          <a:bodyPr/>
          <a:lstStyle/>
          <a:p>
            <a:r>
              <a:rPr lang="en-US" dirty="0">
                <a:solidFill>
                  <a:srgbClr val="F7C327"/>
                </a:solidFill>
              </a:rPr>
              <a:t>Unhealthy Habits </a:t>
            </a:r>
          </a:p>
        </p:txBody>
      </p:sp>
      <p:sp>
        <p:nvSpPr>
          <p:cNvPr id="3" name="Content Placeholder 2">
            <a:extLst>
              <a:ext uri="{FF2B5EF4-FFF2-40B4-BE49-F238E27FC236}">
                <a16:creationId xmlns:a16="http://schemas.microsoft.com/office/drawing/2014/main" id="{A131B8DD-B74D-B016-C711-221DEF5CB911}"/>
              </a:ext>
            </a:extLst>
          </p:cNvPr>
          <p:cNvSpPr>
            <a:spLocks noGrp="1"/>
          </p:cNvSpPr>
          <p:nvPr>
            <p:ph idx="1"/>
          </p:nvPr>
        </p:nvSpPr>
        <p:spPr/>
        <p:txBody>
          <a:bodyPr>
            <a:normAutofit lnSpcReduction="10000"/>
          </a:bodyPr>
          <a:lstStyle/>
          <a:p>
            <a:r>
              <a:rPr lang="en-US" dirty="0"/>
              <a:t>Hard brushing </a:t>
            </a:r>
          </a:p>
          <a:p>
            <a:r>
              <a:rPr lang="en-US" dirty="0"/>
              <a:t>Skipping dental care routines </a:t>
            </a:r>
          </a:p>
          <a:p>
            <a:r>
              <a:rPr lang="en-US" dirty="0"/>
              <a:t>Frequent sugar intake</a:t>
            </a:r>
          </a:p>
          <a:p>
            <a:r>
              <a:rPr lang="en-US" dirty="0"/>
              <a:t>Chewing non-food</a:t>
            </a:r>
          </a:p>
          <a:p>
            <a:r>
              <a:rPr lang="en-US" dirty="0"/>
              <a:t>Using teeth as tools</a:t>
            </a:r>
          </a:p>
          <a:p>
            <a:r>
              <a:rPr lang="en-US" dirty="0"/>
              <a:t>Nail biting</a:t>
            </a:r>
          </a:p>
          <a:p>
            <a:r>
              <a:rPr lang="en-US" dirty="0"/>
              <a:t>Vaping/smoking </a:t>
            </a:r>
          </a:p>
          <a:p>
            <a:r>
              <a:rPr lang="en-US" dirty="0"/>
              <a:t>Grinding </a:t>
            </a:r>
          </a:p>
          <a:p>
            <a:r>
              <a:rPr lang="en-US" dirty="0"/>
              <a:t>Ignoring pain </a:t>
            </a:r>
          </a:p>
        </p:txBody>
      </p:sp>
      <p:pic>
        <p:nvPicPr>
          <p:cNvPr id="4" name="Picture 3">
            <a:extLst>
              <a:ext uri="{FF2B5EF4-FFF2-40B4-BE49-F238E27FC236}">
                <a16:creationId xmlns:a16="http://schemas.microsoft.com/office/drawing/2014/main" id="{A3DAF0BC-F09B-3E07-98B3-544BBA2446B2}"/>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l="49958" r="5800"/>
          <a:stretch>
            <a:fillRect/>
          </a:stretch>
        </p:blipFill>
        <p:spPr>
          <a:xfrm>
            <a:off x="7646893" y="1"/>
            <a:ext cx="4545106" cy="6858000"/>
          </a:xfrm>
          <a:prstGeom prst="rect">
            <a:avLst/>
          </a:prstGeom>
        </p:spPr>
      </p:pic>
    </p:spTree>
    <p:extLst>
      <p:ext uri="{BB962C8B-B14F-4D97-AF65-F5344CB8AC3E}">
        <p14:creationId xmlns:p14="http://schemas.microsoft.com/office/powerpoint/2010/main" val="1475962500"/>
      </p:ext>
    </p:extLst>
  </p:cSld>
  <p:clrMapOvr>
    <a:masterClrMapping/>
  </p:clrMapOvr>
  <p:extLst>
    <p:ext uri="{6950BFC3-D8DA-4A85-94F7-54DA5524770B}">
      <p188:commentRel xmlns:p188="http://schemas.microsoft.com/office/powerpoint/2018/8/main" r:id="rId3"/>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4A4D5-9744-99BC-9BEB-09DFB1375DF5}"/>
              </a:ext>
            </a:extLst>
          </p:cNvPr>
          <p:cNvSpPr>
            <a:spLocks noGrp="1"/>
          </p:cNvSpPr>
          <p:nvPr>
            <p:ph type="title"/>
          </p:nvPr>
        </p:nvSpPr>
        <p:spPr/>
        <p:txBody>
          <a:bodyPr/>
          <a:lstStyle/>
          <a:p>
            <a:r>
              <a:rPr lang="en-US" dirty="0">
                <a:solidFill>
                  <a:srgbClr val="F7C327"/>
                </a:solidFill>
              </a:rPr>
              <a:t>Brushing Teeth Too Hard</a:t>
            </a:r>
          </a:p>
        </p:txBody>
      </p:sp>
      <p:sp>
        <p:nvSpPr>
          <p:cNvPr id="3" name="Content Placeholder 2">
            <a:extLst>
              <a:ext uri="{FF2B5EF4-FFF2-40B4-BE49-F238E27FC236}">
                <a16:creationId xmlns:a16="http://schemas.microsoft.com/office/drawing/2014/main" id="{72F62993-9FF4-A317-F2E5-0A991C413056}"/>
              </a:ext>
            </a:extLst>
          </p:cNvPr>
          <p:cNvSpPr>
            <a:spLocks noGrp="1"/>
          </p:cNvSpPr>
          <p:nvPr>
            <p:ph idx="1"/>
          </p:nvPr>
        </p:nvSpPr>
        <p:spPr/>
        <p:txBody>
          <a:bodyPr>
            <a:normAutofit/>
          </a:bodyPr>
          <a:lstStyle/>
          <a:p>
            <a:pPr marL="0" indent="0">
              <a:buNone/>
            </a:pPr>
            <a:r>
              <a:rPr lang="en-US" dirty="0"/>
              <a:t>Can lead to:</a:t>
            </a:r>
          </a:p>
          <a:p>
            <a:r>
              <a:rPr lang="en-US" dirty="0"/>
              <a:t>Worn down tooth enamel</a:t>
            </a:r>
          </a:p>
          <a:p>
            <a:r>
              <a:rPr lang="en-US" dirty="0"/>
              <a:t>Tooth sensitivity </a:t>
            </a:r>
          </a:p>
          <a:p>
            <a:r>
              <a:rPr lang="en-US" dirty="0"/>
              <a:t>Bleeding or sore gums </a:t>
            </a:r>
          </a:p>
          <a:p>
            <a:r>
              <a:rPr lang="en-US" dirty="0"/>
              <a:t>Cavities </a:t>
            </a:r>
          </a:p>
          <a:p>
            <a:r>
              <a:rPr lang="en-US" dirty="0"/>
              <a:t>Infections </a:t>
            </a:r>
          </a:p>
          <a:p>
            <a:r>
              <a:rPr lang="en-US" dirty="0"/>
              <a:t>Pain </a:t>
            </a:r>
          </a:p>
          <a:p>
            <a:pPr marL="0" indent="0">
              <a:buNone/>
            </a:pPr>
            <a:endParaRPr lang="en-US" dirty="0"/>
          </a:p>
          <a:p>
            <a:pPr marL="0" indent="0">
              <a:buNone/>
            </a:pPr>
            <a:endParaRPr lang="en-US" dirty="0"/>
          </a:p>
        </p:txBody>
      </p:sp>
      <p:pic>
        <p:nvPicPr>
          <p:cNvPr id="4" name="Picture 3">
            <a:extLst>
              <a:ext uri="{FF2B5EF4-FFF2-40B4-BE49-F238E27FC236}">
                <a16:creationId xmlns:a16="http://schemas.microsoft.com/office/drawing/2014/main" id="{3000EC4D-7E7F-F737-2A4F-3846C871A4F9}"/>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l="27935" r="27935"/>
          <a:stretch/>
        </p:blipFill>
        <p:spPr>
          <a:xfrm>
            <a:off x="7646893" y="1"/>
            <a:ext cx="4545106" cy="6858000"/>
          </a:xfrm>
          <a:prstGeom prst="rect">
            <a:avLst/>
          </a:prstGeom>
        </p:spPr>
      </p:pic>
    </p:spTree>
    <p:extLst>
      <p:ext uri="{BB962C8B-B14F-4D97-AF65-F5344CB8AC3E}">
        <p14:creationId xmlns:p14="http://schemas.microsoft.com/office/powerpoint/2010/main" val="163404366"/>
      </p:ext>
    </p:extLst>
  </p:cSld>
  <p:clrMapOvr>
    <a:masterClrMapping/>
  </p:clrMapOvr>
  <p:extLst>
    <p:ext uri="{6950BFC3-D8DA-4A85-94F7-54DA5524770B}">
      <p188:commentRel xmlns:p188="http://schemas.microsoft.com/office/powerpoint/2018/8/main" r:id="rId3"/>
    </p:ext>
  </p:extLs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25A48-5896-1AF8-726F-191937669063}"/>
              </a:ext>
            </a:extLst>
          </p:cNvPr>
          <p:cNvSpPr>
            <a:spLocks noGrp="1"/>
          </p:cNvSpPr>
          <p:nvPr>
            <p:ph type="title"/>
          </p:nvPr>
        </p:nvSpPr>
        <p:spPr/>
        <p:txBody>
          <a:bodyPr/>
          <a:lstStyle/>
          <a:p>
            <a:r>
              <a:rPr lang="en-US" dirty="0">
                <a:solidFill>
                  <a:srgbClr val="F7C327"/>
                </a:solidFill>
              </a:rPr>
              <a:t>Skipping Brushing or Flossing </a:t>
            </a:r>
          </a:p>
        </p:txBody>
      </p:sp>
      <p:sp>
        <p:nvSpPr>
          <p:cNvPr id="3" name="Content Placeholder 2">
            <a:extLst>
              <a:ext uri="{FF2B5EF4-FFF2-40B4-BE49-F238E27FC236}">
                <a16:creationId xmlns:a16="http://schemas.microsoft.com/office/drawing/2014/main" id="{16FF7C02-85A5-6FCF-F8F0-8428604304C4}"/>
              </a:ext>
            </a:extLst>
          </p:cNvPr>
          <p:cNvSpPr>
            <a:spLocks noGrp="1"/>
          </p:cNvSpPr>
          <p:nvPr>
            <p:ph idx="1"/>
          </p:nvPr>
        </p:nvSpPr>
        <p:spPr/>
        <p:txBody>
          <a:bodyPr/>
          <a:lstStyle/>
          <a:p>
            <a:pPr marL="0" indent="0">
              <a:buNone/>
            </a:pPr>
            <a:r>
              <a:rPr lang="en-US" dirty="0"/>
              <a:t>Can cause:</a:t>
            </a:r>
          </a:p>
          <a:p>
            <a:r>
              <a:rPr lang="en-US" dirty="0"/>
              <a:t>Plaque buildup </a:t>
            </a:r>
          </a:p>
          <a:p>
            <a:r>
              <a:rPr lang="en-US" dirty="0"/>
              <a:t>Cavities </a:t>
            </a:r>
          </a:p>
          <a:p>
            <a:r>
              <a:rPr lang="en-US" dirty="0"/>
              <a:t>Sore or bleeding gums</a:t>
            </a:r>
          </a:p>
          <a:p>
            <a:r>
              <a:rPr lang="en-US" dirty="0"/>
              <a:t>Bad breath</a:t>
            </a:r>
          </a:p>
          <a:p>
            <a:r>
              <a:rPr lang="en-US" dirty="0"/>
              <a:t>Other health problems </a:t>
            </a:r>
          </a:p>
        </p:txBody>
      </p:sp>
      <p:pic>
        <p:nvPicPr>
          <p:cNvPr id="4" name="Picture 3">
            <a:extLst>
              <a:ext uri="{FF2B5EF4-FFF2-40B4-BE49-F238E27FC236}">
                <a16:creationId xmlns:a16="http://schemas.microsoft.com/office/drawing/2014/main" id="{B3E484E0-C472-E63F-B41C-3573E7FC5C1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35236" r="20580"/>
          <a:stretch>
            <a:fillRect/>
          </a:stretch>
        </p:blipFill>
        <p:spPr>
          <a:xfrm>
            <a:off x="7646893" y="1"/>
            <a:ext cx="4545106" cy="6858000"/>
          </a:xfrm>
          <a:prstGeom prst="rect">
            <a:avLst/>
          </a:prstGeom>
        </p:spPr>
      </p:pic>
    </p:spTree>
    <p:extLst>
      <p:ext uri="{BB962C8B-B14F-4D97-AF65-F5344CB8AC3E}">
        <p14:creationId xmlns:p14="http://schemas.microsoft.com/office/powerpoint/2010/main" val="35982038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7A84B-E544-5748-6193-0002C1C5900F}"/>
              </a:ext>
            </a:extLst>
          </p:cNvPr>
          <p:cNvSpPr>
            <a:spLocks noGrp="1"/>
          </p:cNvSpPr>
          <p:nvPr>
            <p:ph type="title"/>
          </p:nvPr>
        </p:nvSpPr>
        <p:spPr/>
        <p:txBody>
          <a:bodyPr/>
          <a:lstStyle/>
          <a:p>
            <a:r>
              <a:rPr lang="en-US" dirty="0">
                <a:solidFill>
                  <a:srgbClr val="F7C327"/>
                </a:solidFill>
              </a:rPr>
              <a:t>Eating or Drinking </a:t>
            </a:r>
            <a:br>
              <a:rPr lang="en-US" dirty="0">
                <a:solidFill>
                  <a:srgbClr val="F7C327"/>
                </a:solidFill>
              </a:rPr>
            </a:br>
            <a:r>
              <a:rPr lang="en-US" dirty="0">
                <a:solidFill>
                  <a:srgbClr val="F7C327"/>
                </a:solidFill>
              </a:rPr>
              <a:t>Too Much Sugar</a:t>
            </a:r>
          </a:p>
        </p:txBody>
      </p:sp>
      <p:sp>
        <p:nvSpPr>
          <p:cNvPr id="3" name="Content Placeholder 2">
            <a:extLst>
              <a:ext uri="{FF2B5EF4-FFF2-40B4-BE49-F238E27FC236}">
                <a16:creationId xmlns:a16="http://schemas.microsoft.com/office/drawing/2014/main" id="{4FF32A92-0382-44E5-86AD-BD14AFF16FDA}"/>
              </a:ext>
            </a:extLst>
          </p:cNvPr>
          <p:cNvSpPr>
            <a:spLocks noGrp="1"/>
          </p:cNvSpPr>
          <p:nvPr>
            <p:ph idx="1"/>
          </p:nvPr>
        </p:nvSpPr>
        <p:spPr/>
        <p:txBody>
          <a:bodyPr/>
          <a:lstStyle/>
          <a:p>
            <a:pPr marL="0" indent="0">
              <a:buNone/>
            </a:pPr>
            <a:r>
              <a:rPr lang="en-US" dirty="0"/>
              <a:t>Can lead to:</a:t>
            </a:r>
          </a:p>
          <a:p>
            <a:r>
              <a:rPr lang="en-US" dirty="0"/>
              <a:t>Cavities </a:t>
            </a:r>
          </a:p>
          <a:p>
            <a:r>
              <a:rPr lang="en-US" dirty="0"/>
              <a:t>Gum swelling </a:t>
            </a:r>
          </a:p>
          <a:p>
            <a:r>
              <a:rPr lang="en-US" dirty="0"/>
              <a:t>Sensitivity </a:t>
            </a:r>
          </a:p>
          <a:p>
            <a:r>
              <a:rPr lang="en-US" dirty="0"/>
              <a:t>Weakened teeth</a:t>
            </a:r>
          </a:p>
          <a:p>
            <a:r>
              <a:rPr lang="en-US" dirty="0"/>
              <a:t>Bad breath</a:t>
            </a:r>
          </a:p>
        </p:txBody>
      </p:sp>
      <p:pic>
        <p:nvPicPr>
          <p:cNvPr id="4" name="Picture 3" descr="Mouth with cavities and bleeding gums">
            <a:extLst>
              <a:ext uri="{FF2B5EF4-FFF2-40B4-BE49-F238E27FC236}">
                <a16:creationId xmlns:a16="http://schemas.microsoft.com/office/drawing/2014/main" id="{913F6B44-93BE-6C43-62A3-F35DA8B8ADBA}"/>
              </a:ext>
            </a:extLst>
          </p:cNvPr>
          <p:cNvPicPr>
            <a:picLocks noChangeAspect="1"/>
          </p:cNvPicPr>
          <p:nvPr/>
        </p:nvPicPr>
        <p:blipFill>
          <a:blip r:embed="rId4">
            <a:extLst>
              <a:ext uri="{28A0092B-C50C-407E-A947-70E740481C1C}">
                <a14:useLocalDpi xmlns:a14="http://schemas.microsoft.com/office/drawing/2010/main" val="0"/>
              </a:ext>
            </a:extLst>
          </a:blip>
          <a:srcRect l="37116" t="14887" r="16342" b="14887"/>
          <a:stretch>
            <a:fillRect/>
          </a:stretch>
        </p:blipFill>
        <p:spPr>
          <a:xfrm>
            <a:off x="7646893" y="1"/>
            <a:ext cx="4545106" cy="6858000"/>
          </a:xfrm>
          <a:prstGeom prst="rect">
            <a:avLst/>
          </a:prstGeom>
        </p:spPr>
      </p:pic>
    </p:spTree>
    <p:extLst>
      <p:ext uri="{BB962C8B-B14F-4D97-AF65-F5344CB8AC3E}">
        <p14:creationId xmlns:p14="http://schemas.microsoft.com/office/powerpoint/2010/main" val="3045040956"/>
      </p:ext>
    </p:extLst>
  </p:cSld>
  <p:clrMapOvr>
    <a:masterClrMapping/>
  </p:clrMapOvr>
  <p:extLst>
    <p:ext uri="{6950BFC3-D8DA-4A85-94F7-54DA5524770B}">
      <p188:commentRel xmlns:p188="http://schemas.microsoft.com/office/powerpoint/2018/8/main" r:id="rId3"/>
    </p:ext>
  </p:extLs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63379-5E6B-85CC-2D11-A442829FFA1A}"/>
              </a:ext>
            </a:extLst>
          </p:cNvPr>
          <p:cNvSpPr>
            <a:spLocks noGrp="1"/>
          </p:cNvSpPr>
          <p:nvPr>
            <p:ph type="title"/>
          </p:nvPr>
        </p:nvSpPr>
        <p:spPr/>
        <p:txBody>
          <a:bodyPr/>
          <a:lstStyle/>
          <a:p>
            <a:r>
              <a:rPr lang="en-US" dirty="0">
                <a:solidFill>
                  <a:srgbClr val="F7C327"/>
                </a:solidFill>
              </a:rPr>
              <a:t>Chewing on Non-Food Items </a:t>
            </a:r>
          </a:p>
        </p:txBody>
      </p:sp>
      <p:sp>
        <p:nvSpPr>
          <p:cNvPr id="3" name="Content Placeholder 2">
            <a:extLst>
              <a:ext uri="{FF2B5EF4-FFF2-40B4-BE49-F238E27FC236}">
                <a16:creationId xmlns:a16="http://schemas.microsoft.com/office/drawing/2014/main" id="{EA58AA73-DB94-EF38-E140-AA356F37BE9F}"/>
              </a:ext>
            </a:extLst>
          </p:cNvPr>
          <p:cNvSpPr>
            <a:spLocks noGrp="1"/>
          </p:cNvSpPr>
          <p:nvPr>
            <p:ph idx="1"/>
          </p:nvPr>
        </p:nvSpPr>
        <p:spPr/>
        <p:txBody>
          <a:bodyPr/>
          <a:lstStyle/>
          <a:p>
            <a:pPr marL="0" indent="0">
              <a:buNone/>
            </a:pPr>
            <a:r>
              <a:rPr lang="en-US" dirty="0"/>
              <a:t>Can result in:</a:t>
            </a:r>
          </a:p>
          <a:p>
            <a:r>
              <a:rPr lang="en-US" dirty="0"/>
              <a:t>Cracked teeth</a:t>
            </a:r>
          </a:p>
          <a:p>
            <a:r>
              <a:rPr lang="en-US" dirty="0"/>
              <a:t>Jaw pain</a:t>
            </a:r>
          </a:p>
          <a:p>
            <a:r>
              <a:rPr lang="en-US" dirty="0"/>
              <a:t>Bacteria in the mouth</a:t>
            </a:r>
          </a:p>
          <a:p>
            <a:r>
              <a:rPr lang="en-US" dirty="0"/>
              <a:t>Broken dental work</a:t>
            </a:r>
          </a:p>
          <a:p>
            <a:r>
              <a:rPr lang="en-US" dirty="0"/>
              <a:t>Signs of stress </a:t>
            </a:r>
          </a:p>
        </p:txBody>
      </p:sp>
      <p:pic>
        <p:nvPicPr>
          <p:cNvPr id="4" name="Picture 3">
            <a:extLst>
              <a:ext uri="{FF2B5EF4-FFF2-40B4-BE49-F238E27FC236}">
                <a16:creationId xmlns:a16="http://schemas.microsoft.com/office/drawing/2014/main" id="{D993DB28-B77A-77BC-A674-CEF085A0349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l="20498" r="20498"/>
          <a:stretch/>
        </p:blipFill>
        <p:spPr>
          <a:xfrm>
            <a:off x="7646893" y="1"/>
            <a:ext cx="4545106" cy="6858000"/>
          </a:xfrm>
          <a:prstGeom prst="rect">
            <a:avLst/>
          </a:prstGeom>
        </p:spPr>
      </p:pic>
    </p:spTree>
    <p:extLst>
      <p:ext uri="{BB962C8B-B14F-4D97-AF65-F5344CB8AC3E}">
        <p14:creationId xmlns:p14="http://schemas.microsoft.com/office/powerpoint/2010/main" val="185038770"/>
      </p:ext>
    </p:extLst>
  </p:cSld>
  <p:clrMapOvr>
    <a:masterClrMapping/>
  </p:clrMapOvr>
  <p:extLst>
    <p:ext uri="{6950BFC3-D8DA-4A85-94F7-54DA5524770B}">
      <p188:commentRel xmlns:p188="http://schemas.microsoft.com/office/powerpoint/2018/8/main" r:id="rId3"/>
    </p:ext>
  </p:extLs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2C05E-6D06-4CE5-37D3-DE3C055DB31B}"/>
              </a:ext>
            </a:extLst>
          </p:cNvPr>
          <p:cNvSpPr>
            <a:spLocks noGrp="1"/>
          </p:cNvSpPr>
          <p:nvPr>
            <p:ph type="title"/>
          </p:nvPr>
        </p:nvSpPr>
        <p:spPr/>
        <p:txBody>
          <a:bodyPr/>
          <a:lstStyle/>
          <a:p>
            <a:r>
              <a:rPr lang="en-US" dirty="0">
                <a:solidFill>
                  <a:srgbClr val="F7C327"/>
                </a:solidFill>
              </a:rPr>
              <a:t>Using Teeth as Tools</a:t>
            </a:r>
          </a:p>
        </p:txBody>
      </p:sp>
      <p:sp>
        <p:nvSpPr>
          <p:cNvPr id="3" name="Content Placeholder 2">
            <a:extLst>
              <a:ext uri="{FF2B5EF4-FFF2-40B4-BE49-F238E27FC236}">
                <a16:creationId xmlns:a16="http://schemas.microsoft.com/office/drawing/2014/main" id="{07136308-E82B-AABE-B809-4E641D3238DD}"/>
              </a:ext>
            </a:extLst>
          </p:cNvPr>
          <p:cNvSpPr>
            <a:spLocks noGrp="1"/>
          </p:cNvSpPr>
          <p:nvPr>
            <p:ph idx="1"/>
          </p:nvPr>
        </p:nvSpPr>
        <p:spPr/>
        <p:txBody>
          <a:bodyPr/>
          <a:lstStyle/>
          <a:p>
            <a:pPr marL="0" indent="0">
              <a:buNone/>
            </a:pPr>
            <a:r>
              <a:rPr lang="en-US" dirty="0"/>
              <a:t>Can lead to:</a:t>
            </a:r>
          </a:p>
          <a:p>
            <a:r>
              <a:rPr lang="en-US" dirty="0"/>
              <a:t>Broken teeth </a:t>
            </a:r>
          </a:p>
          <a:p>
            <a:r>
              <a:rPr lang="en-US" dirty="0"/>
              <a:t>Flattened teeth</a:t>
            </a:r>
          </a:p>
          <a:p>
            <a:r>
              <a:rPr lang="en-US" dirty="0"/>
              <a:t>Cut gums </a:t>
            </a:r>
          </a:p>
          <a:p>
            <a:r>
              <a:rPr lang="en-US" dirty="0"/>
              <a:t>Expensive dental work </a:t>
            </a:r>
          </a:p>
        </p:txBody>
      </p:sp>
      <p:pic>
        <p:nvPicPr>
          <p:cNvPr id="4" name="Picture 3">
            <a:extLst>
              <a:ext uri="{FF2B5EF4-FFF2-40B4-BE49-F238E27FC236}">
                <a16:creationId xmlns:a16="http://schemas.microsoft.com/office/drawing/2014/main" id="{56D24925-1177-AA5D-0C21-4693C8D5825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334" r="334"/>
          <a:stretch/>
        </p:blipFill>
        <p:spPr>
          <a:xfrm>
            <a:off x="7646893" y="1"/>
            <a:ext cx="4545106" cy="6858000"/>
          </a:xfrm>
          <a:prstGeom prst="rect">
            <a:avLst/>
          </a:prstGeom>
        </p:spPr>
      </p:pic>
    </p:spTree>
    <p:extLst>
      <p:ext uri="{BB962C8B-B14F-4D97-AF65-F5344CB8AC3E}">
        <p14:creationId xmlns:p14="http://schemas.microsoft.com/office/powerpoint/2010/main" val="12175540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8B9EE-9199-455B-06D3-34E87E7549D3}"/>
              </a:ext>
            </a:extLst>
          </p:cNvPr>
          <p:cNvSpPr>
            <a:spLocks noGrp="1"/>
          </p:cNvSpPr>
          <p:nvPr>
            <p:ph type="title"/>
          </p:nvPr>
        </p:nvSpPr>
        <p:spPr/>
        <p:txBody>
          <a:bodyPr/>
          <a:lstStyle/>
          <a:p>
            <a:r>
              <a:rPr lang="en-US" dirty="0">
                <a:solidFill>
                  <a:srgbClr val="F7C327"/>
                </a:solidFill>
              </a:rPr>
              <a:t>Vaping, Smoking, and Nicotine </a:t>
            </a:r>
          </a:p>
        </p:txBody>
      </p:sp>
      <p:sp>
        <p:nvSpPr>
          <p:cNvPr id="3" name="Content Placeholder 2">
            <a:extLst>
              <a:ext uri="{FF2B5EF4-FFF2-40B4-BE49-F238E27FC236}">
                <a16:creationId xmlns:a16="http://schemas.microsoft.com/office/drawing/2014/main" id="{D2B0D804-4844-57F1-F61C-1B66A919EFD2}"/>
              </a:ext>
            </a:extLst>
          </p:cNvPr>
          <p:cNvSpPr>
            <a:spLocks noGrp="1"/>
          </p:cNvSpPr>
          <p:nvPr>
            <p:ph idx="1"/>
          </p:nvPr>
        </p:nvSpPr>
        <p:spPr/>
        <p:txBody>
          <a:bodyPr/>
          <a:lstStyle/>
          <a:p>
            <a:pPr marL="0" indent="0">
              <a:buNone/>
            </a:pPr>
            <a:r>
              <a:rPr lang="en-US" dirty="0"/>
              <a:t>About 5.4% of middle schoolers use nicotine. This can lead to:</a:t>
            </a:r>
          </a:p>
          <a:p>
            <a:r>
              <a:rPr lang="en-US" dirty="0"/>
              <a:t>Unhealthy gums </a:t>
            </a:r>
          </a:p>
          <a:p>
            <a:r>
              <a:rPr lang="en-US" dirty="0"/>
              <a:t>Less saliva </a:t>
            </a:r>
          </a:p>
          <a:p>
            <a:r>
              <a:rPr lang="en-US" dirty="0"/>
              <a:t>Cavities </a:t>
            </a:r>
          </a:p>
          <a:p>
            <a:r>
              <a:rPr lang="en-US" dirty="0"/>
              <a:t>Tooth loss </a:t>
            </a:r>
          </a:p>
          <a:p>
            <a:r>
              <a:rPr lang="en-US" dirty="0"/>
              <a:t>Bad breath </a:t>
            </a:r>
          </a:p>
        </p:txBody>
      </p:sp>
      <p:pic>
        <p:nvPicPr>
          <p:cNvPr id="4" name="Picture 3">
            <a:extLst>
              <a:ext uri="{FF2B5EF4-FFF2-40B4-BE49-F238E27FC236}">
                <a16:creationId xmlns:a16="http://schemas.microsoft.com/office/drawing/2014/main" id="{65418918-0DDC-E654-8CC5-0C6A693FD2E9}"/>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l="37285" t="1672" r="19627" b="1801"/>
          <a:stretch>
            <a:fillRect/>
          </a:stretch>
        </p:blipFill>
        <p:spPr>
          <a:xfrm>
            <a:off x="7646893" y="1"/>
            <a:ext cx="4545106" cy="6858000"/>
          </a:xfrm>
          <a:prstGeom prst="rect">
            <a:avLst/>
          </a:prstGeom>
        </p:spPr>
      </p:pic>
    </p:spTree>
    <p:extLst>
      <p:ext uri="{BB962C8B-B14F-4D97-AF65-F5344CB8AC3E}">
        <p14:creationId xmlns:p14="http://schemas.microsoft.com/office/powerpoint/2010/main" val="38783351"/>
      </p:ext>
    </p:extLst>
  </p:cSld>
  <p:clrMapOvr>
    <a:masterClrMapping/>
  </p:clrMapOvr>
  <p:extLst>
    <p:ext uri="{6950BFC3-D8DA-4A85-94F7-54DA5524770B}">
      <p188:commentRel xmlns:p188="http://schemas.microsoft.com/office/powerpoint/2018/8/main" r:id="rId3"/>
    </p:ext>
  </p:extLs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D346D-4B6A-3E1F-9FA2-BAB4BAA22476}"/>
              </a:ext>
            </a:extLst>
          </p:cNvPr>
          <p:cNvSpPr>
            <a:spLocks noGrp="1"/>
          </p:cNvSpPr>
          <p:nvPr>
            <p:ph type="title"/>
          </p:nvPr>
        </p:nvSpPr>
        <p:spPr/>
        <p:txBody>
          <a:bodyPr/>
          <a:lstStyle/>
          <a:p>
            <a:r>
              <a:rPr lang="en-US" dirty="0">
                <a:solidFill>
                  <a:srgbClr val="F7C327"/>
                </a:solidFill>
              </a:rPr>
              <a:t>Nicotine and Overall Health </a:t>
            </a:r>
          </a:p>
        </p:txBody>
      </p:sp>
      <p:sp>
        <p:nvSpPr>
          <p:cNvPr id="3" name="Content Placeholder 2">
            <a:extLst>
              <a:ext uri="{FF2B5EF4-FFF2-40B4-BE49-F238E27FC236}">
                <a16:creationId xmlns:a16="http://schemas.microsoft.com/office/drawing/2014/main" id="{06F2D483-22A1-587F-5604-FF3366458D2A}"/>
              </a:ext>
            </a:extLst>
          </p:cNvPr>
          <p:cNvSpPr>
            <a:spLocks noGrp="1"/>
          </p:cNvSpPr>
          <p:nvPr>
            <p:ph idx="1"/>
          </p:nvPr>
        </p:nvSpPr>
        <p:spPr/>
        <p:txBody>
          <a:bodyPr/>
          <a:lstStyle/>
          <a:p>
            <a:pPr marL="0" indent="0">
              <a:buNone/>
            </a:pPr>
            <a:r>
              <a:rPr lang="en-US" dirty="0"/>
              <a:t>Nicotine can impact the whole body, causing: </a:t>
            </a:r>
          </a:p>
          <a:p>
            <a:r>
              <a:rPr lang="en-US" dirty="0"/>
              <a:t>Trouble focusing </a:t>
            </a:r>
          </a:p>
          <a:p>
            <a:r>
              <a:rPr lang="en-US" dirty="0"/>
              <a:t>Lower confidence </a:t>
            </a:r>
          </a:p>
          <a:p>
            <a:r>
              <a:rPr lang="en-US" dirty="0"/>
              <a:t>Damage to the heart and lungs </a:t>
            </a:r>
          </a:p>
        </p:txBody>
      </p:sp>
      <p:pic>
        <p:nvPicPr>
          <p:cNvPr id="4" name="Picture 3">
            <a:extLst>
              <a:ext uri="{FF2B5EF4-FFF2-40B4-BE49-F238E27FC236}">
                <a16:creationId xmlns:a16="http://schemas.microsoft.com/office/drawing/2014/main" id="{EC5F1B55-C44D-22CF-B0F1-E13AB64DBB0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6437" t="15348" r="11032" b="1582"/>
          <a:stretch>
            <a:fillRect/>
          </a:stretch>
        </p:blipFill>
        <p:spPr>
          <a:xfrm>
            <a:off x="7646893" y="1"/>
            <a:ext cx="4545106" cy="6858000"/>
          </a:xfrm>
          <a:prstGeom prst="rect">
            <a:avLst/>
          </a:prstGeom>
        </p:spPr>
      </p:pic>
    </p:spTree>
    <p:extLst>
      <p:ext uri="{BB962C8B-B14F-4D97-AF65-F5344CB8AC3E}">
        <p14:creationId xmlns:p14="http://schemas.microsoft.com/office/powerpoint/2010/main" val="19481646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252C6-6AE2-9D82-8497-15BC6DDC26D4}"/>
              </a:ext>
            </a:extLst>
          </p:cNvPr>
          <p:cNvSpPr>
            <a:spLocks noGrp="1"/>
          </p:cNvSpPr>
          <p:nvPr>
            <p:ph type="title"/>
          </p:nvPr>
        </p:nvSpPr>
        <p:spPr/>
        <p:txBody>
          <a:bodyPr/>
          <a:lstStyle/>
          <a:p>
            <a:r>
              <a:rPr lang="en-US" dirty="0">
                <a:solidFill>
                  <a:srgbClr val="F7C327"/>
                </a:solidFill>
              </a:rPr>
              <a:t>Nicotine and Overall Health</a:t>
            </a:r>
          </a:p>
        </p:txBody>
      </p:sp>
      <p:sp>
        <p:nvSpPr>
          <p:cNvPr id="3" name="Content Placeholder 2">
            <a:extLst>
              <a:ext uri="{FF2B5EF4-FFF2-40B4-BE49-F238E27FC236}">
                <a16:creationId xmlns:a16="http://schemas.microsoft.com/office/drawing/2014/main" id="{C6AE48EC-86A9-F82D-E99A-9AB2B6C0C2C4}"/>
              </a:ext>
            </a:extLst>
          </p:cNvPr>
          <p:cNvSpPr>
            <a:spLocks noGrp="1"/>
          </p:cNvSpPr>
          <p:nvPr>
            <p:ph idx="1"/>
          </p:nvPr>
        </p:nvSpPr>
        <p:spPr/>
        <p:txBody>
          <a:bodyPr/>
          <a:lstStyle/>
          <a:p>
            <a:pPr marL="0" indent="0">
              <a:buNone/>
            </a:pPr>
            <a:r>
              <a:rPr lang="en-US" dirty="0"/>
              <a:t>Nicotine can also cause:</a:t>
            </a:r>
          </a:p>
          <a:p>
            <a:r>
              <a:rPr lang="en-US" dirty="0"/>
              <a:t>Mood swings</a:t>
            </a:r>
          </a:p>
          <a:p>
            <a:r>
              <a:rPr lang="en-US" dirty="0"/>
              <a:t>Stronger addition</a:t>
            </a:r>
          </a:p>
          <a:p>
            <a:r>
              <a:rPr lang="en-US" dirty="0"/>
              <a:t> Weaker immune system </a:t>
            </a:r>
          </a:p>
        </p:txBody>
      </p:sp>
      <p:pic>
        <p:nvPicPr>
          <p:cNvPr id="4" name="Picture 3">
            <a:extLst>
              <a:ext uri="{FF2B5EF4-FFF2-40B4-BE49-F238E27FC236}">
                <a16:creationId xmlns:a16="http://schemas.microsoft.com/office/drawing/2014/main" id="{2C4AE64B-AC09-0680-0E77-0ECA4225FDB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10404" r="52316"/>
          <a:stretch>
            <a:fillRect/>
          </a:stretch>
        </p:blipFill>
        <p:spPr>
          <a:xfrm>
            <a:off x="7646893" y="1"/>
            <a:ext cx="4545106" cy="6858000"/>
          </a:xfrm>
          <a:prstGeom prst="rect">
            <a:avLst/>
          </a:prstGeom>
        </p:spPr>
      </p:pic>
    </p:spTree>
    <p:extLst>
      <p:ext uri="{BB962C8B-B14F-4D97-AF65-F5344CB8AC3E}">
        <p14:creationId xmlns:p14="http://schemas.microsoft.com/office/powerpoint/2010/main" val="18286389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64915-7ABC-4914-593B-FF65570CAE51}"/>
              </a:ext>
            </a:extLst>
          </p:cNvPr>
          <p:cNvSpPr>
            <a:spLocks noGrp="1"/>
          </p:cNvSpPr>
          <p:nvPr>
            <p:ph type="title"/>
          </p:nvPr>
        </p:nvSpPr>
        <p:spPr>
          <a:xfrm>
            <a:off x="831850" y="1600559"/>
            <a:ext cx="10515600" cy="2852737"/>
          </a:xfrm>
        </p:spPr>
        <p:txBody>
          <a:bodyPr/>
          <a:lstStyle/>
          <a:p>
            <a:pPr algn="ctr"/>
            <a:r>
              <a:rPr lang="en-US" dirty="0">
                <a:solidFill>
                  <a:srgbClr val="F7C327"/>
                </a:solidFill>
              </a:rPr>
              <a:t>Module Three: </a:t>
            </a:r>
            <a:r>
              <a:rPr lang="en-US" dirty="0">
                <a:solidFill>
                  <a:srgbClr val="F7C327"/>
                </a:solidFill>
                <a:latin typeface="Raleway" pitchFamily="2" charset="0"/>
              </a:rPr>
              <a:t>The Impact of Sugar on Oral Health</a:t>
            </a:r>
          </a:p>
        </p:txBody>
      </p:sp>
    </p:spTree>
    <p:extLst>
      <p:ext uri="{BB962C8B-B14F-4D97-AF65-F5344CB8AC3E}">
        <p14:creationId xmlns:p14="http://schemas.microsoft.com/office/powerpoint/2010/main" val="25648098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896D6-F02C-5DCD-7C4B-4291A229B856}"/>
              </a:ext>
            </a:extLst>
          </p:cNvPr>
          <p:cNvSpPr>
            <a:spLocks noGrp="1"/>
          </p:cNvSpPr>
          <p:nvPr>
            <p:ph type="title"/>
          </p:nvPr>
        </p:nvSpPr>
        <p:spPr/>
        <p:txBody>
          <a:bodyPr/>
          <a:lstStyle/>
          <a:p>
            <a:r>
              <a:rPr lang="en-US" dirty="0">
                <a:solidFill>
                  <a:srgbClr val="F7C327"/>
                </a:solidFill>
              </a:rPr>
              <a:t>Types of Sugar</a:t>
            </a:r>
          </a:p>
        </p:txBody>
      </p:sp>
      <p:sp>
        <p:nvSpPr>
          <p:cNvPr id="3" name="Content Placeholder 2">
            <a:extLst>
              <a:ext uri="{FF2B5EF4-FFF2-40B4-BE49-F238E27FC236}">
                <a16:creationId xmlns:a16="http://schemas.microsoft.com/office/drawing/2014/main" id="{C795A368-895B-EB6F-7EE5-C7E6E6476492}"/>
              </a:ext>
            </a:extLst>
          </p:cNvPr>
          <p:cNvSpPr>
            <a:spLocks noGrp="1"/>
          </p:cNvSpPr>
          <p:nvPr>
            <p:ph idx="1"/>
          </p:nvPr>
        </p:nvSpPr>
        <p:spPr/>
        <p:txBody>
          <a:bodyPr/>
          <a:lstStyle/>
          <a:p>
            <a:r>
              <a:rPr lang="en-US" b="1" dirty="0"/>
              <a:t>Natural sugar:</a:t>
            </a:r>
            <a:r>
              <a:rPr lang="en-US" dirty="0"/>
              <a:t> In fruits, vegetables, milk; supports teeth  </a:t>
            </a:r>
          </a:p>
          <a:p>
            <a:r>
              <a:rPr lang="en-US" b="1" dirty="0"/>
              <a:t>Added sugar:</a:t>
            </a:r>
            <a:r>
              <a:rPr lang="en-US" dirty="0"/>
              <a:t> In sweets; harms teeth </a:t>
            </a:r>
          </a:p>
          <a:p>
            <a:r>
              <a:rPr lang="en-US" b="1" dirty="0"/>
              <a:t>Sugar-free: </a:t>
            </a:r>
            <a:r>
              <a:rPr lang="en-US" dirty="0"/>
              <a:t>Has acids weakening enamel</a:t>
            </a:r>
          </a:p>
        </p:txBody>
      </p:sp>
      <p:pic>
        <p:nvPicPr>
          <p:cNvPr id="6" name="Picture 5">
            <a:extLst>
              <a:ext uri="{FF2B5EF4-FFF2-40B4-BE49-F238E27FC236}">
                <a16:creationId xmlns:a16="http://schemas.microsoft.com/office/drawing/2014/main" id="{66B4BF65-B14C-DC8D-AA47-B7A5D2420EA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44863" y="0"/>
            <a:ext cx="4572000" cy="6858000"/>
          </a:xfrm>
          <a:prstGeom prst="rect">
            <a:avLst/>
          </a:prstGeom>
        </p:spPr>
      </p:pic>
    </p:spTree>
    <p:extLst>
      <p:ext uri="{BB962C8B-B14F-4D97-AF65-F5344CB8AC3E}">
        <p14:creationId xmlns:p14="http://schemas.microsoft.com/office/powerpoint/2010/main" val="3233043980"/>
      </p:ext>
    </p:extLst>
  </p:cSld>
  <p:clrMapOvr>
    <a:masterClrMapping/>
  </p:clrMapOvr>
  <p:extLst>
    <p:ext uri="{6950BFC3-D8DA-4A85-94F7-54DA5524770B}">
      <p188:commentRel xmlns:p188="http://schemas.microsoft.com/office/powerpoint/2018/8/main" r:id="rId3"/>
    </p:ext>
  </p:extLs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AD99F-50D7-7B6F-25DA-D976527C96CD}"/>
              </a:ext>
            </a:extLst>
          </p:cNvPr>
          <p:cNvSpPr>
            <a:spLocks noGrp="1"/>
          </p:cNvSpPr>
          <p:nvPr>
            <p:ph type="title"/>
          </p:nvPr>
        </p:nvSpPr>
        <p:spPr/>
        <p:txBody>
          <a:bodyPr/>
          <a:lstStyle/>
          <a:p>
            <a:r>
              <a:rPr lang="en-US" dirty="0">
                <a:solidFill>
                  <a:srgbClr val="F7C327"/>
                </a:solidFill>
              </a:rPr>
              <a:t>Effects of Sugar </a:t>
            </a:r>
            <a:br>
              <a:rPr lang="en-US" dirty="0">
                <a:solidFill>
                  <a:srgbClr val="F7C327"/>
                </a:solidFill>
              </a:rPr>
            </a:br>
            <a:r>
              <a:rPr lang="en-US" dirty="0">
                <a:solidFill>
                  <a:srgbClr val="F7C327"/>
                </a:solidFill>
              </a:rPr>
              <a:t>on Oral Health</a:t>
            </a:r>
          </a:p>
        </p:txBody>
      </p:sp>
      <p:sp>
        <p:nvSpPr>
          <p:cNvPr id="5" name="TextBox 4">
            <a:extLst>
              <a:ext uri="{FF2B5EF4-FFF2-40B4-BE49-F238E27FC236}">
                <a16:creationId xmlns:a16="http://schemas.microsoft.com/office/drawing/2014/main" id="{6AA56DEE-9322-B0C6-A4F4-6468A62C4110}"/>
              </a:ext>
            </a:extLst>
          </p:cNvPr>
          <p:cNvSpPr txBox="1"/>
          <p:nvPr/>
        </p:nvSpPr>
        <p:spPr>
          <a:xfrm>
            <a:off x="777923" y="5418161"/>
            <a:ext cx="3657600" cy="923330"/>
          </a:xfrm>
          <a:prstGeom prst="rect">
            <a:avLst/>
          </a:prstGeom>
          <a:noFill/>
        </p:spPr>
        <p:txBody>
          <a:bodyPr wrap="square" rtlCol="0">
            <a:spAutoFit/>
          </a:bodyPr>
          <a:lstStyle/>
          <a:p>
            <a:pPr algn="r"/>
            <a:r>
              <a:rPr lang="en-US" dirty="0">
                <a:solidFill>
                  <a:srgbClr val="F7C327"/>
                </a:solidFill>
                <a:latin typeface="Raleway" panose="020B0003030101060003" pitchFamily="34" charset="0"/>
              </a:rPr>
              <a:t>For more information about sugar in common food items. </a:t>
            </a:r>
            <a:r>
              <a:rPr lang="en-US" i="1" dirty="0">
                <a:solidFill>
                  <a:srgbClr val="F7C327"/>
                </a:solidFill>
                <a:latin typeface="Raleway" panose="020B0003030101060003" pitchFamily="34" charset="0"/>
              </a:rPr>
              <a:t>Please scan the QR Code</a:t>
            </a:r>
          </a:p>
        </p:txBody>
      </p:sp>
      <p:pic>
        <p:nvPicPr>
          <p:cNvPr id="8" name="Picture 7" descr="Image of QR code">
            <a:extLst>
              <a:ext uri="{FF2B5EF4-FFF2-40B4-BE49-F238E27FC236}">
                <a16:creationId xmlns:a16="http://schemas.microsoft.com/office/drawing/2014/main" id="{986C320D-1B38-B631-9C26-804A32A552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0387" y="5302639"/>
            <a:ext cx="1154373" cy="1154373"/>
          </a:xfrm>
          <a:prstGeom prst="rect">
            <a:avLst/>
          </a:prstGeom>
        </p:spPr>
      </p:pic>
      <p:sp>
        <p:nvSpPr>
          <p:cNvPr id="3" name="Content Placeholder 2">
            <a:extLst>
              <a:ext uri="{FF2B5EF4-FFF2-40B4-BE49-F238E27FC236}">
                <a16:creationId xmlns:a16="http://schemas.microsoft.com/office/drawing/2014/main" id="{28B712AA-4A04-2D90-3E6E-2D6770246404}"/>
              </a:ext>
            </a:extLst>
          </p:cNvPr>
          <p:cNvSpPr>
            <a:spLocks noGrp="1"/>
          </p:cNvSpPr>
          <p:nvPr>
            <p:ph idx="1"/>
          </p:nvPr>
        </p:nvSpPr>
        <p:spPr/>
        <p:txBody>
          <a:bodyPr/>
          <a:lstStyle/>
          <a:p>
            <a:r>
              <a:rPr lang="en-US" dirty="0"/>
              <a:t>Harmful bacteria </a:t>
            </a:r>
          </a:p>
          <a:p>
            <a:r>
              <a:rPr lang="en-US" dirty="0"/>
              <a:t>Cavities </a:t>
            </a:r>
          </a:p>
          <a:p>
            <a:r>
              <a:rPr lang="en-US" dirty="0"/>
              <a:t>Bad breath</a:t>
            </a:r>
          </a:p>
          <a:p>
            <a:r>
              <a:rPr lang="en-US" dirty="0"/>
              <a:t>Gum irritation</a:t>
            </a:r>
          </a:p>
          <a:p>
            <a:r>
              <a:rPr lang="en-US" dirty="0"/>
              <a:t>Plaque buildup </a:t>
            </a:r>
          </a:p>
          <a:p>
            <a:r>
              <a:rPr lang="en-US" dirty="0"/>
              <a:t>Dry mouth </a:t>
            </a:r>
          </a:p>
        </p:txBody>
      </p:sp>
      <p:pic>
        <p:nvPicPr>
          <p:cNvPr id="4" name="Picture 3">
            <a:extLst>
              <a:ext uri="{FF2B5EF4-FFF2-40B4-BE49-F238E27FC236}">
                <a16:creationId xmlns:a16="http://schemas.microsoft.com/office/drawing/2014/main" id="{7757E090-F1AE-02A3-72A0-08C929D705E3}"/>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rcRect l="5876" r="5876"/>
          <a:stretch/>
        </p:blipFill>
        <p:spPr>
          <a:xfrm>
            <a:off x="7646893" y="1"/>
            <a:ext cx="4545106" cy="6858000"/>
          </a:xfrm>
          <a:prstGeom prst="rect">
            <a:avLst/>
          </a:prstGeom>
        </p:spPr>
      </p:pic>
      <p:pic>
        <p:nvPicPr>
          <p:cNvPr id="6" name="Picture 5">
            <a:extLst>
              <a:ext uri="{FF2B5EF4-FFF2-40B4-BE49-F238E27FC236}">
                <a16:creationId xmlns:a16="http://schemas.microsoft.com/office/drawing/2014/main" id="{720153C4-27CA-785D-A9D0-89EC0FBAA76E}"/>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rcRect l="27550" r="27550"/>
          <a:stretch/>
        </p:blipFill>
        <p:spPr>
          <a:xfrm>
            <a:off x="7646893" y="0"/>
            <a:ext cx="4623783" cy="6858000"/>
          </a:xfrm>
          <a:prstGeom prst="rect">
            <a:avLst/>
          </a:prstGeom>
        </p:spPr>
      </p:pic>
    </p:spTree>
    <p:extLst>
      <p:ext uri="{BB962C8B-B14F-4D97-AF65-F5344CB8AC3E}">
        <p14:creationId xmlns:p14="http://schemas.microsoft.com/office/powerpoint/2010/main" val="527659579"/>
      </p:ext>
    </p:extLst>
  </p:cSld>
  <p:clrMapOvr>
    <a:masterClrMapping/>
  </p:clrMapOvr>
  <p:extLst>
    <p:ext uri="{6950BFC3-D8DA-4A85-94F7-54DA5524770B}">
      <p188:commentRel xmlns:p188="http://schemas.microsoft.com/office/powerpoint/2018/8/main" r:id="rId3"/>
    </p:ext>
  </p:extLs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28222-442F-2066-82B1-DAB8B890D75D}"/>
              </a:ext>
            </a:extLst>
          </p:cNvPr>
          <p:cNvSpPr>
            <a:spLocks noGrp="1"/>
          </p:cNvSpPr>
          <p:nvPr>
            <p:ph type="title"/>
          </p:nvPr>
        </p:nvSpPr>
        <p:spPr/>
        <p:txBody>
          <a:bodyPr/>
          <a:lstStyle/>
          <a:p>
            <a:r>
              <a:rPr lang="en-US" dirty="0">
                <a:solidFill>
                  <a:srgbClr val="F7C327"/>
                </a:solidFill>
              </a:rPr>
              <a:t>Sugar and Overall Health</a:t>
            </a:r>
          </a:p>
        </p:txBody>
      </p:sp>
      <p:sp>
        <p:nvSpPr>
          <p:cNvPr id="3" name="Content Placeholder 2">
            <a:extLst>
              <a:ext uri="{FF2B5EF4-FFF2-40B4-BE49-F238E27FC236}">
                <a16:creationId xmlns:a16="http://schemas.microsoft.com/office/drawing/2014/main" id="{5A181684-DAA4-0CED-6FFE-22A8E9E20BE6}"/>
              </a:ext>
            </a:extLst>
          </p:cNvPr>
          <p:cNvSpPr>
            <a:spLocks noGrp="1"/>
          </p:cNvSpPr>
          <p:nvPr>
            <p:ph idx="1"/>
          </p:nvPr>
        </p:nvSpPr>
        <p:spPr/>
        <p:txBody>
          <a:bodyPr/>
          <a:lstStyle/>
          <a:p>
            <a:pPr marL="0" indent="0">
              <a:buNone/>
            </a:pPr>
            <a:r>
              <a:rPr lang="en-US" dirty="0"/>
              <a:t>Teens consume about 34 tsp added sugar daily. This can lead to: </a:t>
            </a:r>
          </a:p>
          <a:p>
            <a:r>
              <a:rPr lang="en-US" dirty="0"/>
              <a:t>Unhealthy weight gain</a:t>
            </a:r>
          </a:p>
          <a:p>
            <a:r>
              <a:rPr lang="en-US" dirty="0"/>
              <a:t>Mood swings</a:t>
            </a:r>
          </a:p>
          <a:p>
            <a:r>
              <a:rPr lang="en-US" dirty="0"/>
              <a:t>Trouble focusing</a:t>
            </a:r>
          </a:p>
          <a:p>
            <a:r>
              <a:rPr lang="en-US" dirty="0"/>
              <a:t>Poor nutrition</a:t>
            </a:r>
          </a:p>
          <a:p>
            <a:r>
              <a:rPr lang="en-US" dirty="0"/>
              <a:t>Weaker immune system</a:t>
            </a:r>
          </a:p>
        </p:txBody>
      </p:sp>
      <p:pic>
        <p:nvPicPr>
          <p:cNvPr id="4" name="Picture 3">
            <a:extLst>
              <a:ext uri="{FF2B5EF4-FFF2-40B4-BE49-F238E27FC236}">
                <a16:creationId xmlns:a16="http://schemas.microsoft.com/office/drawing/2014/main" id="{14CBC902-AFDE-EDAF-A334-D12B0EE5EF2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13542" r="42298"/>
          <a:stretch>
            <a:fillRect/>
          </a:stretch>
        </p:blipFill>
        <p:spPr>
          <a:xfrm>
            <a:off x="7646893" y="1"/>
            <a:ext cx="4545106" cy="6858000"/>
          </a:xfrm>
          <a:prstGeom prst="rect">
            <a:avLst/>
          </a:prstGeom>
        </p:spPr>
      </p:pic>
    </p:spTree>
    <p:extLst>
      <p:ext uri="{BB962C8B-B14F-4D97-AF65-F5344CB8AC3E}">
        <p14:creationId xmlns:p14="http://schemas.microsoft.com/office/powerpoint/2010/main" val="22904355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2ADE2-CF0F-55EA-EBAD-B8D6DC881F23}"/>
              </a:ext>
            </a:extLst>
          </p:cNvPr>
          <p:cNvSpPr>
            <a:spLocks noGrp="1"/>
          </p:cNvSpPr>
          <p:nvPr>
            <p:ph type="title"/>
          </p:nvPr>
        </p:nvSpPr>
        <p:spPr>
          <a:xfrm>
            <a:off x="831850" y="1573262"/>
            <a:ext cx="10515600" cy="2852737"/>
          </a:xfrm>
        </p:spPr>
        <p:txBody>
          <a:bodyPr/>
          <a:lstStyle/>
          <a:p>
            <a:pPr algn="ctr"/>
            <a:r>
              <a:rPr lang="en-US" dirty="0">
                <a:solidFill>
                  <a:srgbClr val="F7C327"/>
                </a:solidFill>
              </a:rPr>
              <a:t>Module Four: </a:t>
            </a:r>
            <a:r>
              <a:rPr lang="en-US" dirty="0">
                <a:solidFill>
                  <a:srgbClr val="F7C327"/>
                </a:solidFill>
                <a:latin typeface="Raleway" pitchFamily="2" charset="0"/>
              </a:rPr>
              <a:t>Building Good Oral Hygiene Habits</a:t>
            </a:r>
          </a:p>
        </p:txBody>
      </p:sp>
    </p:spTree>
    <p:extLst>
      <p:ext uri="{BB962C8B-B14F-4D97-AF65-F5344CB8AC3E}">
        <p14:creationId xmlns:p14="http://schemas.microsoft.com/office/powerpoint/2010/main" val="32374284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C92FF-2266-D612-133A-63E1077D794A}"/>
              </a:ext>
            </a:extLst>
          </p:cNvPr>
          <p:cNvSpPr>
            <a:spLocks noGrp="1"/>
          </p:cNvSpPr>
          <p:nvPr>
            <p:ph type="title"/>
          </p:nvPr>
        </p:nvSpPr>
        <p:spPr/>
        <p:txBody>
          <a:bodyPr/>
          <a:lstStyle/>
          <a:p>
            <a:r>
              <a:rPr lang="en-US" dirty="0">
                <a:solidFill>
                  <a:srgbClr val="F7C327"/>
                </a:solidFill>
              </a:rPr>
              <a:t>Good Oral Hygiene Habits</a:t>
            </a:r>
          </a:p>
        </p:txBody>
      </p:sp>
      <p:sp>
        <p:nvSpPr>
          <p:cNvPr id="3" name="Content Placeholder 2">
            <a:extLst>
              <a:ext uri="{FF2B5EF4-FFF2-40B4-BE49-F238E27FC236}">
                <a16:creationId xmlns:a16="http://schemas.microsoft.com/office/drawing/2014/main" id="{C66458C1-6507-6124-F8C3-CE3509F70D83}"/>
              </a:ext>
            </a:extLst>
          </p:cNvPr>
          <p:cNvSpPr>
            <a:spLocks noGrp="1"/>
          </p:cNvSpPr>
          <p:nvPr>
            <p:ph idx="1"/>
          </p:nvPr>
        </p:nvSpPr>
        <p:spPr/>
        <p:txBody>
          <a:bodyPr/>
          <a:lstStyle/>
          <a:p>
            <a:pPr marL="0" indent="0">
              <a:buNone/>
            </a:pPr>
            <a:endParaRPr lang="en-US" dirty="0"/>
          </a:p>
          <a:p>
            <a:r>
              <a:rPr lang="en-US" dirty="0"/>
              <a:t>Snack less </a:t>
            </a:r>
          </a:p>
          <a:p>
            <a:r>
              <a:rPr lang="en-US" dirty="0"/>
              <a:t>Brush twice a day </a:t>
            </a:r>
          </a:p>
          <a:p>
            <a:r>
              <a:rPr lang="en-US" dirty="0"/>
              <a:t>Floss once a day </a:t>
            </a:r>
          </a:p>
          <a:p>
            <a:r>
              <a:rPr lang="en-US" dirty="0"/>
              <a:t>Eat balanced meals</a:t>
            </a:r>
          </a:p>
          <a:p>
            <a:r>
              <a:rPr lang="en-US" dirty="0"/>
              <a:t>Avoid unhealthy habits </a:t>
            </a:r>
          </a:p>
        </p:txBody>
      </p:sp>
      <p:pic>
        <p:nvPicPr>
          <p:cNvPr id="4" name="Picture 3">
            <a:extLst>
              <a:ext uri="{FF2B5EF4-FFF2-40B4-BE49-F238E27FC236}">
                <a16:creationId xmlns:a16="http://schemas.microsoft.com/office/drawing/2014/main" id="{2F32A771-5D56-1971-E997-FDB47DD82F5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l="55816"/>
          <a:stretch>
            <a:fillRect/>
          </a:stretch>
        </p:blipFill>
        <p:spPr>
          <a:xfrm>
            <a:off x="7646893" y="1"/>
            <a:ext cx="4545106" cy="6858000"/>
          </a:xfrm>
          <a:prstGeom prst="rect">
            <a:avLst/>
          </a:prstGeom>
        </p:spPr>
      </p:pic>
    </p:spTree>
    <p:extLst>
      <p:ext uri="{BB962C8B-B14F-4D97-AF65-F5344CB8AC3E}">
        <p14:creationId xmlns:p14="http://schemas.microsoft.com/office/powerpoint/2010/main" val="724498965"/>
      </p:ext>
    </p:extLst>
  </p:cSld>
  <p:clrMapOvr>
    <a:masterClrMapping/>
  </p:clrMapOvr>
  <p:extLst>
    <p:ext uri="{6950BFC3-D8DA-4A85-94F7-54DA5524770B}">
      <p188:commentRel xmlns:p188="http://schemas.microsoft.com/office/powerpoint/2018/8/main" r:id="rId3"/>
    </p:ext>
  </p:extLs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8E5E3-1B08-B547-7C47-92BDA09F4C48}"/>
              </a:ext>
            </a:extLst>
          </p:cNvPr>
          <p:cNvSpPr>
            <a:spLocks noGrp="1"/>
          </p:cNvSpPr>
          <p:nvPr>
            <p:ph type="title"/>
          </p:nvPr>
        </p:nvSpPr>
        <p:spPr/>
        <p:txBody>
          <a:bodyPr/>
          <a:lstStyle/>
          <a:p>
            <a:r>
              <a:rPr lang="en-US" dirty="0">
                <a:solidFill>
                  <a:srgbClr val="F7C327"/>
                </a:solidFill>
              </a:rPr>
              <a:t>Warning Signs Your </a:t>
            </a:r>
            <a:br>
              <a:rPr lang="en-US" dirty="0">
                <a:solidFill>
                  <a:srgbClr val="F7C327"/>
                </a:solidFill>
              </a:rPr>
            </a:br>
            <a:r>
              <a:rPr lang="en-US" dirty="0">
                <a:solidFill>
                  <a:srgbClr val="F7C327"/>
                </a:solidFill>
              </a:rPr>
              <a:t>Mouth is Giving You</a:t>
            </a:r>
          </a:p>
        </p:txBody>
      </p:sp>
      <p:sp>
        <p:nvSpPr>
          <p:cNvPr id="3" name="Content Placeholder 2">
            <a:extLst>
              <a:ext uri="{FF2B5EF4-FFF2-40B4-BE49-F238E27FC236}">
                <a16:creationId xmlns:a16="http://schemas.microsoft.com/office/drawing/2014/main" id="{402F88F5-3AF3-9144-C99B-B07C00D123C6}"/>
              </a:ext>
            </a:extLst>
          </p:cNvPr>
          <p:cNvSpPr>
            <a:spLocks noGrp="1"/>
          </p:cNvSpPr>
          <p:nvPr>
            <p:ph idx="1"/>
          </p:nvPr>
        </p:nvSpPr>
        <p:spPr/>
        <p:txBody>
          <a:bodyPr/>
          <a:lstStyle/>
          <a:p>
            <a:r>
              <a:rPr lang="en-US" dirty="0"/>
              <a:t>Bad breath</a:t>
            </a:r>
          </a:p>
          <a:p>
            <a:r>
              <a:rPr lang="en-US" dirty="0"/>
              <a:t>Swollen or bleeding gums </a:t>
            </a:r>
          </a:p>
          <a:p>
            <a:r>
              <a:rPr lang="en-US" dirty="0"/>
              <a:t>Tooth pain</a:t>
            </a:r>
          </a:p>
          <a:p>
            <a:r>
              <a:rPr lang="en-US" dirty="0"/>
              <a:t>Sensitive teeth</a:t>
            </a:r>
          </a:p>
          <a:p>
            <a:r>
              <a:rPr lang="en-US" dirty="0"/>
              <a:t>Loose teeth</a:t>
            </a:r>
          </a:p>
          <a:p>
            <a:r>
              <a:rPr lang="en-US" dirty="0"/>
              <a:t>Dark spots </a:t>
            </a:r>
          </a:p>
        </p:txBody>
      </p:sp>
      <p:pic>
        <p:nvPicPr>
          <p:cNvPr id="4" name="Picture 3" descr="Mouth with bleeding gums">
            <a:extLst>
              <a:ext uri="{FF2B5EF4-FFF2-40B4-BE49-F238E27FC236}">
                <a16:creationId xmlns:a16="http://schemas.microsoft.com/office/drawing/2014/main" id="{5FD55D10-2DE5-166F-046F-B06AE63CD88F}"/>
              </a:ext>
            </a:extLst>
          </p:cNvPr>
          <p:cNvPicPr>
            <a:picLocks noChangeAspect="1"/>
          </p:cNvPicPr>
          <p:nvPr/>
        </p:nvPicPr>
        <p:blipFill>
          <a:blip r:embed="rId4">
            <a:extLst>
              <a:ext uri="{28A0092B-C50C-407E-A947-70E740481C1C}">
                <a14:useLocalDpi xmlns:a14="http://schemas.microsoft.com/office/drawing/2010/main" val="0"/>
              </a:ext>
            </a:extLst>
          </a:blip>
          <a:srcRect l="27894" r="27894"/>
          <a:stretch/>
        </p:blipFill>
        <p:spPr>
          <a:xfrm>
            <a:off x="7646893" y="16043"/>
            <a:ext cx="4545106" cy="6858000"/>
          </a:xfrm>
          <a:prstGeom prst="rect">
            <a:avLst/>
          </a:prstGeom>
        </p:spPr>
      </p:pic>
    </p:spTree>
    <p:extLst>
      <p:ext uri="{BB962C8B-B14F-4D97-AF65-F5344CB8AC3E}">
        <p14:creationId xmlns:p14="http://schemas.microsoft.com/office/powerpoint/2010/main" val="4087349420"/>
      </p:ext>
    </p:extLst>
  </p:cSld>
  <p:clrMapOvr>
    <a:masterClrMapping/>
  </p:clrMapOvr>
  <p:extLst>
    <p:ext uri="{6950BFC3-D8DA-4A85-94F7-54DA5524770B}">
      <p188:commentRel xmlns:p188="http://schemas.microsoft.com/office/powerpoint/2018/8/main" r:id="rId3"/>
    </p:ext>
  </p:extLs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BEADE-BEB2-0525-4E3D-486BA6839F09}"/>
              </a:ext>
            </a:extLst>
          </p:cNvPr>
          <p:cNvSpPr>
            <a:spLocks noGrp="1"/>
          </p:cNvSpPr>
          <p:nvPr>
            <p:ph type="title"/>
          </p:nvPr>
        </p:nvSpPr>
        <p:spPr>
          <a:xfrm>
            <a:off x="831850" y="2429063"/>
            <a:ext cx="10515600" cy="1999874"/>
          </a:xfrm>
        </p:spPr>
        <p:txBody>
          <a:bodyPr>
            <a:normAutofit/>
          </a:bodyPr>
          <a:lstStyle/>
          <a:p>
            <a:pPr algn="ctr"/>
            <a:r>
              <a:rPr lang="en-US" dirty="0">
                <a:solidFill>
                  <a:srgbClr val="F7C327"/>
                </a:solidFill>
              </a:rPr>
              <a:t>Module Five: </a:t>
            </a:r>
            <a:r>
              <a:rPr lang="en-US" dirty="0">
                <a:solidFill>
                  <a:srgbClr val="F7C327"/>
                </a:solidFill>
                <a:latin typeface="Raleway" pitchFamily="2" charset="0"/>
              </a:rPr>
              <a:t>How to Use the </a:t>
            </a:r>
            <a:r>
              <a:rPr lang="en-US" i="1" dirty="0" err="1">
                <a:solidFill>
                  <a:srgbClr val="F7C327"/>
                </a:solidFill>
                <a:latin typeface="Raleway ExtraBold" panose="020B0903030101060003" pitchFamily="34" charset="0"/>
              </a:rPr>
              <a:t>SuperSports</a:t>
            </a:r>
            <a:r>
              <a:rPr lang="en-US" dirty="0">
                <a:solidFill>
                  <a:srgbClr val="F7C327"/>
                </a:solidFill>
                <a:latin typeface="Raleway" pitchFamily="2" charset="0"/>
              </a:rPr>
              <a:t> Curriculum</a:t>
            </a:r>
          </a:p>
        </p:txBody>
      </p:sp>
    </p:spTree>
    <p:extLst>
      <p:ext uri="{BB962C8B-B14F-4D97-AF65-F5344CB8AC3E}">
        <p14:creationId xmlns:p14="http://schemas.microsoft.com/office/powerpoint/2010/main" val="34736074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EC88E-81C6-D887-6E89-5C61C6C6185A}"/>
              </a:ext>
            </a:extLst>
          </p:cNvPr>
          <p:cNvSpPr>
            <a:spLocks noGrp="1"/>
          </p:cNvSpPr>
          <p:nvPr>
            <p:ph type="title"/>
          </p:nvPr>
        </p:nvSpPr>
        <p:spPr/>
        <p:txBody>
          <a:bodyPr/>
          <a:lstStyle/>
          <a:p>
            <a:r>
              <a:rPr lang="en-US" dirty="0">
                <a:solidFill>
                  <a:srgbClr val="F7C327"/>
                </a:solidFill>
              </a:rPr>
              <a:t>Five Oral Health Lessons </a:t>
            </a:r>
          </a:p>
        </p:txBody>
      </p:sp>
      <p:sp>
        <p:nvSpPr>
          <p:cNvPr id="3" name="Content Placeholder 2">
            <a:extLst>
              <a:ext uri="{FF2B5EF4-FFF2-40B4-BE49-F238E27FC236}">
                <a16:creationId xmlns:a16="http://schemas.microsoft.com/office/drawing/2014/main" id="{B163648B-4E11-21CA-6201-FBAB75024236}"/>
              </a:ext>
            </a:extLst>
          </p:cNvPr>
          <p:cNvSpPr>
            <a:spLocks noGrp="1"/>
          </p:cNvSpPr>
          <p:nvPr>
            <p:ph idx="1"/>
          </p:nvPr>
        </p:nvSpPr>
        <p:spPr/>
        <p:txBody>
          <a:bodyPr/>
          <a:lstStyle/>
          <a:p>
            <a:r>
              <a:rPr lang="en-US" dirty="0"/>
              <a:t>The Mouth Matters</a:t>
            </a:r>
          </a:p>
          <a:p>
            <a:r>
              <a:rPr lang="en-US" dirty="0"/>
              <a:t>What’s Harming Your Teeth?</a:t>
            </a:r>
          </a:p>
          <a:p>
            <a:r>
              <a:rPr lang="en-US" dirty="0"/>
              <a:t>Fueling a Healthy Smile </a:t>
            </a:r>
          </a:p>
          <a:p>
            <a:r>
              <a:rPr lang="en-US" dirty="0"/>
              <a:t>Smile Smart </a:t>
            </a:r>
          </a:p>
          <a:p>
            <a:r>
              <a:rPr lang="en-US" dirty="0"/>
              <a:t>Oral Health Preventions </a:t>
            </a:r>
          </a:p>
        </p:txBody>
      </p:sp>
      <p:pic>
        <p:nvPicPr>
          <p:cNvPr id="24" name="Picture 23" descr="Image of Oral Health Lessons handouts">
            <a:extLst>
              <a:ext uri="{FF2B5EF4-FFF2-40B4-BE49-F238E27FC236}">
                <a16:creationId xmlns:a16="http://schemas.microsoft.com/office/drawing/2014/main" id="{7B7F9EF9-6E33-32F3-0055-16883301B8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30219" y="159053"/>
            <a:ext cx="3633576" cy="4702274"/>
          </a:xfrm>
          <a:prstGeom prst="rect">
            <a:avLst/>
          </a:prstGeom>
          <a:ln w="19050">
            <a:solidFill>
              <a:schemeClr val="bg1"/>
            </a:solidFill>
          </a:ln>
        </p:spPr>
      </p:pic>
      <p:pic>
        <p:nvPicPr>
          <p:cNvPr id="22" name="Picture 21">
            <a:extLst>
              <a:ext uri="{FF2B5EF4-FFF2-40B4-BE49-F238E27FC236}">
                <a16:creationId xmlns:a16="http://schemas.microsoft.com/office/drawing/2014/main" id="{1A1AD6B9-D122-A58D-C709-654480AA5DD5}"/>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44649" y="605202"/>
            <a:ext cx="3633576" cy="4702274"/>
          </a:xfrm>
          <a:prstGeom prst="rect">
            <a:avLst/>
          </a:prstGeom>
          <a:ln w="19050">
            <a:solidFill>
              <a:schemeClr val="bg1"/>
            </a:solidFill>
          </a:ln>
        </p:spPr>
      </p:pic>
      <p:pic>
        <p:nvPicPr>
          <p:cNvPr id="20" name="Picture 19">
            <a:extLst>
              <a:ext uri="{FF2B5EF4-FFF2-40B4-BE49-F238E27FC236}">
                <a16:creationId xmlns:a16="http://schemas.microsoft.com/office/drawing/2014/main" id="{4ADCDBEA-6C4B-24CC-F324-F2FFD4A11795}"/>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16546" y="1044784"/>
            <a:ext cx="3633576" cy="4702274"/>
          </a:xfrm>
          <a:prstGeom prst="rect">
            <a:avLst/>
          </a:prstGeom>
          <a:ln w="19050">
            <a:solidFill>
              <a:schemeClr val="bg1"/>
            </a:solidFill>
          </a:ln>
        </p:spPr>
      </p:pic>
      <p:pic>
        <p:nvPicPr>
          <p:cNvPr id="18" name="Picture 17">
            <a:extLst>
              <a:ext uri="{FF2B5EF4-FFF2-40B4-BE49-F238E27FC236}">
                <a16:creationId xmlns:a16="http://schemas.microsoft.com/office/drawing/2014/main" id="{DAFB2C7A-13E1-CC84-F383-0A0FC9CEB6C2}"/>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30741" y="1522590"/>
            <a:ext cx="3633576" cy="4702274"/>
          </a:xfrm>
          <a:prstGeom prst="rect">
            <a:avLst/>
          </a:prstGeom>
          <a:ln w="19050">
            <a:solidFill>
              <a:schemeClr val="bg1"/>
            </a:solidFill>
          </a:ln>
        </p:spPr>
      </p:pic>
      <p:pic>
        <p:nvPicPr>
          <p:cNvPr id="16" name="Picture 15">
            <a:extLst>
              <a:ext uri="{FF2B5EF4-FFF2-40B4-BE49-F238E27FC236}">
                <a16:creationId xmlns:a16="http://schemas.microsoft.com/office/drawing/2014/main" id="{DFC8FDBC-FBB4-DB27-326A-59A76B15E1DD}"/>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23748" y="1983438"/>
            <a:ext cx="3633576" cy="4702274"/>
          </a:xfrm>
          <a:prstGeom prst="rect">
            <a:avLst/>
          </a:prstGeom>
          <a:ln w="19050">
            <a:solidFill>
              <a:schemeClr val="bg1"/>
            </a:solidFill>
          </a:ln>
        </p:spPr>
      </p:pic>
    </p:spTree>
    <p:extLst>
      <p:ext uri="{BB962C8B-B14F-4D97-AF65-F5344CB8AC3E}">
        <p14:creationId xmlns:p14="http://schemas.microsoft.com/office/powerpoint/2010/main" val="666757049"/>
      </p:ext>
    </p:extLst>
  </p:cSld>
  <p:clrMapOvr>
    <a:masterClrMapping/>
  </p:clrMapOvr>
  <p:extLst>
    <p:ext uri="{6950BFC3-D8DA-4A85-94F7-54DA5524770B}">
      <p188:commentRel xmlns:p188="http://schemas.microsoft.com/office/powerpoint/2018/8/main" r:id="rId3"/>
    </p:ext>
  </p:extLs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9FDB9-BB54-5687-22F6-F09437B411E7}"/>
              </a:ext>
            </a:extLst>
          </p:cNvPr>
          <p:cNvSpPr>
            <a:spLocks noGrp="1"/>
          </p:cNvSpPr>
          <p:nvPr>
            <p:ph type="title"/>
          </p:nvPr>
        </p:nvSpPr>
        <p:spPr/>
        <p:txBody>
          <a:bodyPr/>
          <a:lstStyle/>
          <a:p>
            <a:r>
              <a:rPr lang="en-US" dirty="0" err="1">
                <a:solidFill>
                  <a:srgbClr val="F7C327"/>
                </a:solidFill>
              </a:rPr>
              <a:t>SuperSports</a:t>
            </a:r>
            <a:r>
              <a:rPr lang="en-US" dirty="0">
                <a:solidFill>
                  <a:srgbClr val="F7C327"/>
                </a:solidFill>
              </a:rPr>
              <a:t> </a:t>
            </a:r>
            <a:br>
              <a:rPr lang="en-US" dirty="0">
                <a:solidFill>
                  <a:srgbClr val="F7C327"/>
                </a:solidFill>
              </a:rPr>
            </a:br>
            <a:r>
              <a:rPr lang="en-US" dirty="0">
                <a:solidFill>
                  <a:srgbClr val="F7C327"/>
                </a:solidFill>
              </a:rPr>
              <a:t>Curriculum Overview</a:t>
            </a:r>
          </a:p>
        </p:txBody>
      </p:sp>
      <p:sp>
        <p:nvSpPr>
          <p:cNvPr id="3" name="Content Placeholder 2">
            <a:extLst>
              <a:ext uri="{FF2B5EF4-FFF2-40B4-BE49-F238E27FC236}">
                <a16:creationId xmlns:a16="http://schemas.microsoft.com/office/drawing/2014/main" id="{31AE99B7-8345-7B20-B852-576411ED5AA3}"/>
              </a:ext>
            </a:extLst>
          </p:cNvPr>
          <p:cNvSpPr>
            <a:spLocks noGrp="1"/>
          </p:cNvSpPr>
          <p:nvPr>
            <p:ph idx="1"/>
          </p:nvPr>
        </p:nvSpPr>
        <p:spPr/>
        <p:txBody>
          <a:bodyPr/>
          <a:lstStyle/>
          <a:p>
            <a:endParaRPr lang="en-US" dirty="0"/>
          </a:p>
          <a:p>
            <a:r>
              <a:rPr lang="en-US" dirty="0"/>
              <a:t>Guided Group Discussion</a:t>
            </a:r>
          </a:p>
          <a:p>
            <a:r>
              <a:rPr lang="en-US" dirty="0"/>
              <a:t>1–3-minute video </a:t>
            </a:r>
          </a:p>
          <a:p>
            <a:r>
              <a:rPr lang="en-US" dirty="0"/>
              <a:t>Interactive activities</a:t>
            </a:r>
          </a:p>
          <a:p>
            <a:r>
              <a:rPr lang="en-US" dirty="0"/>
              <a:t>Caregiver handouts </a:t>
            </a:r>
          </a:p>
          <a:p>
            <a:r>
              <a:rPr lang="en-US" dirty="0"/>
              <a:t>Review of previous lesson concepts </a:t>
            </a:r>
          </a:p>
        </p:txBody>
      </p:sp>
      <p:pic>
        <p:nvPicPr>
          <p:cNvPr id="8" name="Picture 7" descr="SuperSports logo with title of Dental Curriculum for Grades 6-8">
            <a:extLst>
              <a:ext uri="{FF2B5EF4-FFF2-40B4-BE49-F238E27FC236}">
                <a16:creationId xmlns:a16="http://schemas.microsoft.com/office/drawing/2014/main" id="{52CF8547-A9B3-969D-2F8B-71C92EBF38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0825" y="0"/>
            <a:ext cx="6858000" cy="6858000"/>
          </a:xfrm>
          <a:prstGeom prst="rect">
            <a:avLst/>
          </a:prstGeom>
        </p:spPr>
      </p:pic>
    </p:spTree>
    <p:extLst>
      <p:ext uri="{BB962C8B-B14F-4D97-AF65-F5344CB8AC3E}">
        <p14:creationId xmlns:p14="http://schemas.microsoft.com/office/powerpoint/2010/main" val="3284120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DD923-9DDF-A699-26C0-386CB6903CDB}"/>
              </a:ext>
            </a:extLst>
          </p:cNvPr>
          <p:cNvSpPr>
            <a:spLocks noGrp="1"/>
          </p:cNvSpPr>
          <p:nvPr>
            <p:ph type="title"/>
          </p:nvPr>
        </p:nvSpPr>
        <p:spPr/>
        <p:txBody>
          <a:bodyPr/>
          <a:lstStyle/>
          <a:p>
            <a:r>
              <a:rPr lang="en-US" dirty="0">
                <a:solidFill>
                  <a:srgbClr val="F7C327"/>
                </a:solidFill>
              </a:rPr>
              <a:t>Five Oral Health Videos</a:t>
            </a:r>
          </a:p>
        </p:txBody>
      </p:sp>
      <p:sp>
        <p:nvSpPr>
          <p:cNvPr id="3" name="Content Placeholder 2">
            <a:extLst>
              <a:ext uri="{FF2B5EF4-FFF2-40B4-BE49-F238E27FC236}">
                <a16:creationId xmlns:a16="http://schemas.microsoft.com/office/drawing/2014/main" id="{17C32804-8D0E-B0F7-4954-CD8C756E6DB6}"/>
              </a:ext>
            </a:extLst>
          </p:cNvPr>
          <p:cNvSpPr>
            <a:spLocks noGrp="1"/>
          </p:cNvSpPr>
          <p:nvPr>
            <p:ph idx="1"/>
          </p:nvPr>
        </p:nvSpPr>
        <p:spPr/>
        <p:txBody>
          <a:bodyPr/>
          <a:lstStyle/>
          <a:p>
            <a:r>
              <a:rPr lang="en-US" dirty="0"/>
              <a:t>1-3 minute video </a:t>
            </a:r>
          </a:p>
          <a:p>
            <a:r>
              <a:rPr lang="en-US" dirty="0"/>
              <a:t>Provide oral health education for each lesson</a:t>
            </a:r>
          </a:p>
          <a:p>
            <a:r>
              <a:rPr lang="en-US" dirty="0"/>
              <a:t>Clickable link from digital curriculum </a:t>
            </a:r>
          </a:p>
        </p:txBody>
      </p:sp>
      <p:pic>
        <p:nvPicPr>
          <p:cNvPr id="6" name="Picture 5" descr="Title image of lesson 1 - The Mouth's Ecosystem">
            <a:extLst>
              <a:ext uri="{FF2B5EF4-FFF2-40B4-BE49-F238E27FC236}">
                <a16:creationId xmlns:a16="http://schemas.microsoft.com/office/drawing/2014/main" id="{239D50C6-6E28-08A7-EA1B-8FC27F4A02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514" y="3602015"/>
            <a:ext cx="3017356" cy="1697263"/>
          </a:xfrm>
          <a:prstGeom prst="rect">
            <a:avLst/>
          </a:prstGeom>
        </p:spPr>
      </p:pic>
      <p:pic>
        <p:nvPicPr>
          <p:cNvPr id="10" name="Picture 9" descr="Title image of LEsson 3 - Sweet or Sneaky?">
            <a:extLst>
              <a:ext uri="{FF2B5EF4-FFF2-40B4-BE49-F238E27FC236}">
                <a16:creationId xmlns:a16="http://schemas.microsoft.com/office/drawing/2014/main" id="{4A5A43AC-6810-96AA-3DDD-CB828765B8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84192" y="3379668"/>
            <a:ext cx="3023616" cy="1700784"/>
          </a:xfrm>
          <a:prstGeom prst="rect">
            <a:avLst/>
          </a:prstGeom>
        </p:spPr>
      </p:pic>
      <p:pic>
        <p:nvPicPr>
          <p:cNvPr id="8" name="Picture 7" descr="Title image of Lesson 2 - What's Really Going on in Your Mouth?">
            <a:extLst>
              <a:ext uri="{FF2B5EF4-FFF2-40B4-BE49-F238E27FC236}">
                <a16:creationId xmlns:a16="http://schemas.microsoft.com/office/drawing/2014/main" id="{8DAF2DD9-52E7-44B1-97E5-DDFA8409DB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42367" y="4589970"/>
            <a:ext cx="3023616" cy="1700784"/>
          </a:xfrm>
          <a:prstGeom prst="rect">
            <a:avLst/>
          </a:prstGeom>
        </p:spPr>
      </p:pic>
      <p:pic>
        <p:nvPicPr>
          <p:cNvPr id="14" name="Picture 13" descr="Title image of Lesson 5 - How to Handle Dental Emergencies">
            <a:extLst>
              <a:ext uri="{FF2B5EF4-FFF2-40B4-BE49-F238E27FC236}">
                <a16:creationId xmlns:a16="http://schemas.microsoft.com/office/drawing/2014/main" id="{0A5082A8-74E5-CFAC-16E5-48DD2C5796D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52130" y="3429000"/>
            <a:ext cx="2731008" cy="1536192"/>
          </a:xfrm>
          <a:prstGeom prst="rect">
            <a:avLst/>
          </a:prstGeom>
        </p:spPr>
      </p:pic>
      <p:pic>
        <p:nvPicPr>
          <p:cNvPr id="12" name="Picture 11" descr="Title image of LEsson 4 - Break the Bad Habits">
            <a:extLst>
              <a:ext uri="{FF2B5EF4-FFF2-40B4-BE49-F238E27FC236}">
                <a16:creationId xmlns:a16="http://schemas.microsoft.com/office/drawing/2014/main" id="{0E57B0A1-F406-BBC2-069B-19122640A0F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26019" y="4611116"/>
            <a:ext cx="3023616" cy="1700784"/>
          </a:xfrm>
          <a:prstGeom prst="rect">
            <a:avLst/>
          </a:prstGeom>
        </p:spPr>
      </p:pic>
    </p:spTree>
    <p:extLst>
      <p:ext uri="{BB962C8B-B14F-4D97-AF65-F5344CB8AC3E}">
        <p14:creationId xmlns:p14="http://schemas.microsoft.com/office/powerpoint/2010/main" val="1535951928"/>
      </p:ext>
    </p:extLst>
  </p:cSld>
  <p:clrMapOvr>
    <a:masterClrMapping/>
  </p:clrMapOvr>
  <p:extLst>
    <p:ext uri="{6950BFC3-D8DA-4A85-94F7-54DA5524770B}">
      <p188:commentRel xmlns:p188="http://schemas.microsoft.com/office/powerpoint/2018/8/main" r:id="rId3"/>
    </p:ext>
  </p:extLs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B9725-8962-04FE-E66E-1C0DDF995B33}"/>
              </a:ext>
            </a:extLst>
          </p:cNvPr>
          <p:cNvSpPr>
            <a:spLocks noGrp="1"/>
          </p:cNvSpPr>
          <p:nvPr>
            <p:ph type="title"/>
          </p:nvPr>
        </p:nvSpPr>
        <p:spPr/>
        <p:txBody>
          <a:bodyPr/>
          <a:lstStyle/>
          <a:p>
            <a:r>
              <a:rPr lang="en-US" dirty="0">
                <a:solidFill>
                  <a:srgbClr val="F7C327"/>
                </a:solidFill>
              </a:rPr>
              <a:t>Lesson One Video: </a:t>
            </a:r>
            <a:br>
              <a:rPr lang="en-US" dirty="0">
                <a:solidFill>
                  <a:srgbClr val="F7C327"/>
                </a:solidFill>
              </a:rPr>
            </a:br>
            <a:r>
              <a:rPr lang="en-US" dirty="0">
                <a:solidFill>
                  <a:srgbClr val="F7C327"/>
                </a:solidFill>
              </a:rPr>
              <a:t>The Mouth Matters</a:t>
            </a:r>
          </a:p>
        </p:txBody>
      </p:sp>
      <p:pic>
        <p:nvPicPr>
          <p:cNvPr id="4" name="IDOH 6-8 Video 1" descr="Opening Scene in Lesson One - cartoon boy playing soccer">
            <a:hlinkClick r:id="" action="ppaction://media"/>
            <a:extLst>
              <a:ext uri="{FF2B5EF4-FFF2-40B4-BE49-F238E27FC236}">
                <a16:creationId xmlns:a16="http://schemas.microsoft.com/office/drawing/2014/main" id="{A6CCF36A-DA70-5DF9-14F0-95CA80100826}"/>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6"/>
          <a:stretch>
            <a:fillRect/>
          </a:stretch>
        </p:blipFill>
        <p:spPr>
          <a:xfrm>
            <a:off x="2060716" y="1690688"/>
            <a:ext cx="8070567" cy="4539580"/>
          </a:xfrm>
        </p:spPr>
      </p:pic>
    </p:spTree>
    <p:extLst>
      <p:ext uri="{BB962C8B-B14F-4D97-AF65-F5344CB8AC3E}">
        <p14:creationId xmlns:p14="http://schemas.microsoft.com/office/powerpoint/2010/main" val="1899641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131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extLst>
    <p:ext uri="{6950BFC3-D8DA-4A85-94F7-54DA5524770B}">
      <p188:commentRel xmlns:p188="http://schemas.microsoft.com/office/powerpoint/2018/8/main" r:id="rId5"/>
    </p:ext>
  </p:extLs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51D99-972D-D91F-06BD-6F18FC0D1416}"/>
              </a:ext>
            </a:extLst>
          </p:cNvPr>
          <p:cNvSpPr>
            <a:spLocks noGrp="1"/>
          </p:cNvSpPr>
          <p:nvPr>
            <p:ph type="title"/>
          </p:nvPr>
        </p:nvSpPr>
        <p:spPr/>
        <p:txBody>
          <a:bodyPr/>
          <a:lstStyle/>
          <a:p>
            <a:r>
              <a:rPr lang="en-US" dirty="0">
                <a:solidFill>
                  <a:srgbClr val="F7C327"/>
                </a:solidFill>
              </a:rPr>
              <a:t>Activities</a:t>
            </a:r>
          </a:p>
        </p:txBody>
      </p:sp>
      <p:pic>
        <p:nvPicPr>
          <p:cNvPr id="5" name="Content Placeholder 4" descr="Image of page 1 in Activity #1 - Social Media Dental Myth Buster">
            <a:extLst>
              <a:ext uri="{FF2B5EF4-FFF2-40B4-BE49-F238E27FC236}">
                <a16:creationId xmlns:a16="http://schemas.microsoft.com/office/drawing/2014/main" id="{50808E87-3A49-AA3C-028A-3951168CF166}"/>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925292" y="1690688"/>
            <a:ext cx="3606511" cy="4667250"/>
          </a:xfrm>
          <a:prstGeom prst="rect">
            <a:avLst/>
          </a:prstGeom>
          <a:ln w="19050">
            <a:solidFill>
              <a:schemeClr val="bg1"/>
            </a:solidFill>
          </a:ln>
        </p:spPr>
      </p:pic>
      <p:pic>
        <p:nvPicPr>
          <p:cNvPr id="11" name="Picture 10" descr="Image pages 2 through 4 of Activity  #1 - Social Media Dental Myth Buster">
            <a:extLst>
              <a:ext uri="{FF2B5EF4-FFF2-40B4-BE49-F238E27FC236}">
                <a16:creationId xmlns:a16="http://schemas.microsoft.com/office/drawing/2014/main" id="{B280BC51-78E3-815A-26FD-5024439EAE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72095" y="588579"/>
            <a:ext cx="3130739" cy="4051545"/>
          </a:xfrm>
          <a:prstGeom prst="rect">
            <a:avLst/>
          </a:prstGeom>
          <a:ln w="19050">
            <a:solidFill>
              <a:schemeClr val="bg1"/>
            </a:solidFill>
          </a:ln>
        </p:spPr>
      </p:pic>
      <p:pic>
        <p:nvPicPr>
          <p:cNvPr id="9" name="Picture 8">
            <a:extLst>
              <a:ext uri="{FF2B5EF4-FFF2-40B4-BE49-F238E27FC236}">
                <a16:creationId xmlns:a16="http://schemas.microsoft.com/office/drawing/2014/main" id="{82F7CC87-6AB0-8DF2-0085-53FFE2132EB0}"/>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50644" y="1403227"/>
            <a:ext cx="3130739" cy="4051545"/>
          </a:xfrm>
          <a:prstGeom prst="rect">
            <a:avLst/>
          </a:prstGeom>
          <a:ln w="19050">
            <a:solidFill>
              <a:schemeClr val="bg1"/>
            </a:solidFill>
          </a:ln>
        </p:spPr>
      </p:pic>
      <p:pic>
        <p:nvPicPr>
          <p:cNvPr id="7" name="Picture 6">
            <a:extLst>
              <a:ext uri="{FF2B5EF4-FFF2-40B4-BE49-F238E27FC236}">
                <a16:creationId xmlns:a16="http://schemas.microsoft.com/office/drawing/2014/main" id="{1A9D0F4B-2EB6-DD3C-0C23-B9CD5C6CD10A}"/>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96000" y="2217876"/>
            <a:ext cx="3130739" cy="4051545"/>
          </a:xfrm>
          <a:prstGeom prst="rect">
            <a:avLst/>
          </a:prstGeom>
          <a:ln w="19050">
            <a:solidFill>
              <a:schemeClr val="bg1"/>
            </a:solidFill>
          </a:ln>
        </p:spPr>
      </p:pic>
    </p:spTree>
    <p:extLst>
      <p:ext uri="{BB962C8B-B14F-4D97-AF65-F5344CB8AC3E}">
        <p14:creationId xmlns:p14="http://schemas.microsoft.com/office/powerpoint/2010/main" val="3614644861"/>
      </p:ext>
    </p:extLst>
  </p:cSld>
  <p:clrMapOvr>
    <a:masterClrMapping/>
  </p:clrMapOvr>
  <p:extLst>
    <p:ext uri="{6950BFC3-D8DA-4A85-94F7-54DA5524770B}">
      <p188:commentRel xmlns:p188="http://schemas.microsoft.com/office/powerpoint/2018/8/main" r:id="rId3"/>
    </p:ext>
  </p:extLs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1B838-67C0-3CCC-C2F4-1D5E3D61752B}"/>
              </a:ext>
            </a:extLst>
          </p:cNvPr>
          <p:cNvSpPr>
            <a:spLocks noGrp="1"/>
          </p:cNvSpPr>
          <p:nvPr>
            <p:ph type="title"/>
          </p:nvPr>
        </p:nvSpPr>
        <p:spPr/>
        <p:txBody>
          <a:bodyPr/>
          <a:lstStyle/>
          <a:p>
            <a:r>
              <a:rPr lang="en-US" dirty="0">
                <a:solidFill>
                  <a:srgbClr val="F7C327"/>
                </a:solidFill>
              </a:rPr>
              <a:t>Caregiver Handouts</a:t>
            </a:r>
          </a:p>
        </p:txBody>
      </p:sp>
      <p:pic>
        <p:nvPicPr>
          <p:cNvPr id="5" name="Content Placeholder 4" descr="Image of Caregiver Handouts page 1 - The Mouth Matters">
            <a:extLst>
              <a:ext uri="{FF2B5EF4-FFF2-40B4-BE49-F238E27FC236}">
                <a16:creationId xmlns:a16="http://schemas.microsoft.com/office/drawing/2014/main" id="{0024B7F0-D848-F481-063A-0DA63E093894}"/>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33921" y="1553331"/>
            <a:ext cx="3362397" cy="4351338"/>
          </a:xfrm>
          <a:prstGeom prst="rect">
            <a:avLst/>
          </a:prstGeom>
          <a:ln w="19050">
            <a:solidFill>
              <a:schemeClr val="bg1"/>
            </a:solidFill>
          </a:ln>
        </p:spPr>
      </p:pic>
      <p:pic>
        <p:nvPicPr>
          <p:cNvPr id="7" name="Picture 6" descr="Image of caregiver handouts page 2 - What's Harming Your Teeth">
            <a:extLst>
              <a:ext uri="{FF2B5EF4-FFF2-40B4-BE49-F238E27FC236}">
                <a16:creationId xmlns:a16="http://schemas.microsoft.com/office/drawing/2014/main" id="{CF6F3516-96CC-39FA-53C6-7C8E76F1ED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57830" y="2290407"/>
            <a:ext cx="3363330" cy="4352544"/>
          </a:xfrm>
          <a:prstGeom prst="rect">
            <a:avLst/>
          </a:prstGeom>
          <a:ln w="19050">
            <a:solidFill>
              <a:schemeClr val="bg1"/>
            </a:solidFill>
          </a:ln>
        </p:spPr>
      </p:pic>
      <p:pic>
        <p:nvPicPr>
          <p:cNvPr id="9" name="Picture 8" descr="Image of caregiver handouts page 3 - Fueling a Healthy Smile">
            <a:extLst>
              <a:ext uri="{FF2B5EF4-FFF2-40B4-BE49-F238E27FC236}">
                <a16:creationId xmlns:a16="http://schemas.microsoft.com/office/drawing/2014/main" id="{EFED45D7-AC6D-003C-FC2A-0EFB5ECFBCE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35457" y="1503041"/>
            <a:ext cx="3363330" cy="4352544"/>
          </a:xfrm>
          <a:prstGeom prst="rect">
            <a:avLst/>
          </a:prstGeom>
          <a:ln w="19050">
            <a:solidFill>
              <a:schemeClr val="bg1"/>
            </a:solidFill>
          </a:ln>
        </p:spPr>
      </p:pic>
      <p:pic>
        <p:nvPicPr>
          <p:cNvPr id="11" name="Picture 10" descr="Image of caregiver handouts page 4 - Smile Smart">
            <a:extLst>
              <a:ext uri="{FF2B5EF4-FFF2-40B4-BE49-F238E27FC236}">
                <a16:creationId xmlns:a16="http://schemas.microsoft.com/office/drawing/2014/main" id="{244593F9-F926-4C2A-6F13-94AB7AFC250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60299" y="2290407"/>
            <a:ext cx="3363330" cy="4352544"/>
          </a:xfrm>
          <a:prstGeom prst="rect">
            <a:avLst/>
          </a:prstGeom>
          <a:ln w="19050">
            <a:solidFill>
              <a:schemeClr val="bg1"/>
            </a:solidFill>
          </a:ln>
        </p:spPr>
      </p:pic>
      <p:pic>
        <p:nvPicPr>
          <p:cNvPr id="13" name="Picture 12" descr="Image of caregiver handouts page 5 - Oral Health Prevention">
            <a:extLst>
              <a:ext uri="{FF2B5EF4-FFF2-40B4-BE49-F238E27FC236}">
                <a16:creationId xmlns:a16="http://schemas.microsoft.com/office/drawing/2014/main" id="{8A6B271E-5861-0F6F-B78E-24BF2371559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94749" y="1552125"/>
            <a:ext cx="3363330" cy="4352544"/>
          </a:xfrm>
          <a:prstGeom prst="rect">
            <a:avLst/>
          </a:prstGeom>
          <a:ln w="19050">
            <a:solidFill>
              <a:schemeClr val="bg1"/>
            </a:solidFill>
          </a:ln>
        </p:spPr>
      </p:pic>
    </p:spTree>
    <p:extLst>
      <p:ext uri="{BB962C8B-B14F-4D97-AF65-F5344CB8AC3E}">
        <p14:creationId xmlns:p14="http://schemas.microsoft.com/office/powerpoint/2010/main" val="3165713157"/>
      </p:ext>
    </p:extLst>
  </p:cSld>
  <p:clrMapOvr>
    <a:masterClrMapping/>
  </p:clrMapOvr>
  <p:extLst>
    <p:ext uri="{6950BFC3-D8DA-4A85-94F7-54DA5524770B}">
      <p188:commentRel xmlns:p188="http://schemas.microsoft.com/office/powerpoint/2018/8/main" r:id="rId3"/>
    </p:ext>
  </p:extLs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D54DC-DC7A-FC97-95CC-CCEDF3F054D8}"/>
              </a:ext>
            </a:extLst>
          </p:cNvPr>
          <p:cNvSpPr>
            <a:spLocks noGrp="1"/>
          </p:cNvSpPr>
          <p:nvPr>
            <p:ph type="title"/>
          </p:nvPr>
        </p:nvSpPr>
        <p:spPr/>
        <p:txBody>
          <a:bodyPr/>
          <a:lstStyle/>
          <a:p>
            <a:r>
              <a:rPr lang="en-US" dirty="0">
                <a:solidFill>
                  <a:srgbClr val="F7C327"/>
                </a:solidFill>
              </a:rPr>
              <a:t>Your Role as an Educator</a:t>
            </a:r>
          </a:p>
        </p:txBody>
      </p:sp>
      <p:sp>
        <p:nvSpPr>
          <p:cNvPr id="3" name="Content Placeholder 2">
            <a:extLst>
              <a:ext uri="{FF2B5EF4-FFF2-40B4-BE49-F238E27FC236}">
                <a16:creationId xmlns:a16="http://schemas.microsoft.com/office/drawing/2014/main" id="{D46EC57E-22BA-16AD-9731-28582BD1EF4E}"/>
              </a:ext>
            </a:extLst>
          </p:cNvPr>
          <p:cNvSpPr>
            <a:spLocks noGrp="1"/>
          </p:cNvSpPr>
          <p:nvPr>
            <p:ph idx="1"/>
          </p:nvPr>
        </p:nvSpPr>
        <p:spPr/>
        <p:txBody>
          <a:bodyPr/>
          <a:lstStyle/>
          <a:p>
            <a:pPr marL="514350" indent="-514350">
              <a:buAutoNum type="arabicParenR"/>
            </a:pPr>
            <a:r>
              <a:rPr lang="en-US" dirty="0"/>
              <a:t>Start with a group discussion</a:t>
            </a:r>
          </a:p>
          <a:p>
            <a:pPr marL="514350" indent="-514350">
              <a:buAutoNum type="arabicParenR"/>
            </a:pPr>
            <a:r>
              <a:rPr lang="en-US" dirty="0"/>
              <a:t>Watch a short video </a:t>
            </a:r>
          </a:p>
          <a:p>
            <a:pPr marL="514350" indent="-514350">
              <a:buAutoNum type="arabicParenR"/>
            </a:pPr>
            <a:r>
              <a:rPr lang="en-US" dirty="0"/>
              <a:t>End the lesson with an activity </a:t>
            </a:r>
          </a:p>
        </p:txBody>
      </p:sp>
      <p:pic>
        <p:nvPicPr>
          <p:cNvPr id="4" name="Picture 3">
            <a:extLst>
              <a:ext uri="{FF2B5EF4-FFF2-40B4-BE49-F238E27FC236}">
                <a16:creationId xmlns:a16="http://schemas.microsoft.com/office/drawing/2014/main" id="{9A6FC4FE-E276-0F3D-79E2-4460539AA97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294" r="294"/>
          <a:stretch/>
        </p:blipFill>
        <p:spPr>
          <a:xfrm>
            <a:off x="7646893" y="1"/>
            <a:ext cx="4545106" cy="6858000"/>
          </a:xfrm>
          <a:prstGeom prst="rect">
            <a:avLst/>
          </a:prstGeom>
        </p:spPr>
      </p:pic>
    </p:spTree>
    <p:extLst>
      <p:ext uri="{BB962C8B-B14F-4D97-AF65-F5344CB8AC3E}">
        <p14:creationId xmlns:p14="http://schemas.microsoft.com/office/powerpoint/2010/main" val="36148134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FC90E-D15F-E622-6935-741A4537E6DF}"/>
              </a:ext>
            </a:extLst>
          </p:cNvPr>
          <p:cNvSpPr>
            <a:spLocks noGrp="1"/>
          </p:cNvSpPr>
          <p:nvPr>
            <p:ph type="title"/>
          </p:nvPr>
        </p:nvSpPr>
        <p:spPr/>
        <p:txBody>
          <a:bodyPr/>
          <a:lstStyle/>
          <a:p>
            <a:r>
              <a:rPr lang="en-US" dirty="0">
                <a:solidFill>
                  <a:srgbClr val="F7C327"/>
                </a:solidFill>
              </a:rPr>
              <a:t>Post-Training Evaluation</a:t>
            </a:r>
          </a:p>
        </p:txBody>
      </p:sp>
      <p:pic>
        <p:nvPicPr>
          <p:cNvPr id="6" name="Picture 5" descr="Image of QR code">
            <a:extLst>
              <a:ext uri="{FF2B5EF4-FFF2-40B4-BE49-F238E27FC236}">
                <a16:creationId xmlns:a16="http://schemas.microsoft.com/office/drawing/2014/main" id="{014B7453-74CF-7955-7440-CA6771BC32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5969" y="1308969"/>
            <a:ext cx="4240061" cy="4240061"/>
          </a:xfrm>
          <a:prstGeom prst="rect">
            <a:avLst/>
          </a:prstGeom>
        </p:spPr>
      </p:pic>
    </p:spTree>
    <p:extLst>
      <p:ext uri="{BB962C8B-B14F-4D97-AF65-F5344CB8AC3E}">
        <p14:creationId xmlns:p14="http://schemas.microsoft.com/office/powerpoint/2010/main" val="333353454"/>
      </p:ext>
    </p:extLst>
  </p:cSld>
  <p:clrMapOvr>
    <a:masterClrMapping/>
  </p:clrMapOvr>
  <p:extLst>
    <p:ext uri="{6950BFC3-D8DA-4A85-94F7-54DA5524770B}">
      <p188:commentRel xmlns:p188="http://schemas.microsoft.com/office/powerpoint/2018/8/main" r:id="rId3"/>
    </p:ext>
  </p:extLs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87B00-2C50-3565-E480-A46245ACC5F3}"/>
              </a:ext>
            </a:extLst>
          </p:cNvPr>
          <p:cNvSpPr>
            <a:spLocks noGrp="1"/>
          </p:cNvSpPr>
          <p:nvPr>
            <p:ph type="title"/>
          </p:nvPr>
        </p:nvSpPr>
        <p:spPr>
          <a:xfrm>
            <a:off x="522514" y="-1325563"/>
            <a:ext cx="6999515" cy="1325563"/>
          </a:xfrm>
        </p:spPr>
        <p:txBody>
          <a:bodyPr vert="horz" lIns="91440" tIns="45720" rIns="91440" bIns="45720" rtlCol="0" anchor="b">
            <a:normAutofit/>
          </a:bodyPr>
          <a:lstStyle/>
          <a:p>
            <a:r>
              <a:rPr lang="en-US" dirty="0">
                <a:ln w="0"/>
                <a:solidFill>
                  <a:schemeClr val="tx1"/>
                </a:solidFill>
                <a:effectLst>
                  <a:outerShdw blurRad="38100" dist="19050" dir="2700000" algn="tl" rotWithShape="0">
                    <a:schemeClr val="dk1">
                      <a:alpha val="40000"/>
                    </a:schemeClr>
                  </a:outerShdw>
                </a:effectLst>
              </a:rPr>
              <a:t>Developed by slide</a:t>
            </a:r>
          </a:p>
        </p:txBody>
      </p:sp>
      <p:pic>
        <p:nvPicPr>
          <p:cNvPr id="4" name="Google Shape;153;p6" descr="Indiana Department of Health Division of Nutrition &amp; Physical Activity">
            <a:extLst>
              <a:ext uri="{FF2B5EF4-FFF2-40B4-BE49-F238E27FC236}">
                <a16:creationId xmlns:a16="http://schemas.microsoft.com/office/drawing/2014/main" id="{70D55186-2200-C935-6B6C-8CAEA1203C16}"/>
              </a:ext>
            </a:extLst>
          </p:cNvPr>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1580249" y="1650283"/>
            <a:ext cx="4676171" cy="2308301"/>
          </a:xfrm>
          <a:prstGeom prst="rect">
            <a:avLst/>
          </a:prstGeom>
          <a:noFill/>
          <a:ln>
            <a:noFill/>
          </a:ln>
        </p:spPr>
      </p:pic>
      <p:pic>
        <p:nvPicPr>
          <p:cNvPr id="5" name="Google Shape;154;p6" descr="Indiana Department of Health Division of Oral Health">
            <a:extLst>
              <a:ext uri="{FF2B5EF4-FFF2-40B4-BE49-F238E27FC236}">
                <a16:creationId xmlns:a16="http://schemas.microsoft.com/office/drawing/2014/main" id="{B6704F75-3E87-F537-F344-753C2F82D3AB}"/>
              </a:ext>
            </a:extLst>
          </p:cNvPr>
          <p:cNvPicPr preferRelativeResize="0"/>
          <p:nvPr/>
        </p:nvPicPr>
        <p:blipFill rotWithShape="1">
          <a:blip r:embed="rId5" cstate="hqprint">
            <a:alphaModFix/>
            <a:extLst>
              <a:ext uri="{28A0092B-C50C-407E-A947-70E740481C1C}">
                <a14:useLocalDpi xmlns:a14="http://schemas.microsoft.com/office/drawing/2010/main"/>
              </a:ext>
            </a:extLst>
          </a:blip>
          <a:srcRect/>
          <a:stretch/>
        </p:blipFill>
        <p:spPr>
          <a:xfrm>
            <a:off x="7074264" y="1650283"/>
            <a:ext cx="3735571" cy="2308301"/>
          </a:xfrm>
          <a:prstGeom prst="rect">
            <a:avLst/>
          </a:prstGeom>
          <a:noFill/>
          <a:ln>
            <a:noFill/>
          </a:ln>
        </p:spPr>
      </p:pic>
      <p:sp>
        <p:nvSpPr>
          <p:cNvPr id="6" name="Google Shape;155;p6">
            <a:extLst>
              <a:ext uri="{FF2B5EF4-FFF2-40B4-BE49-F238E27FC236}">
                <a16:creationId xmlns:a16="http://schemas.microsoft.com/office/drawing/2014/main" id="{CF1A89B4-CA46-60D3-0106-17719FFE3CFF}"/>
              </a:ext>
            </a:extLst>
          </p:cNvPr>
          <p:cNvSpPr txBox="1"/>
          <p:nvPr/>
        </p:nvSpPr>
        <p:spPr>
          <a:xfrm>
            <a:off x="2118974" y="4202900"/>
            <a:ext cx="8274891" cy="7386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chemeClr val="bg1"/>
                </a:solidFill>
                <a:latin typeface="Raleway"/>
                <a:ea typeface="Raleway"/>
                <a:cs typeface="Raleway"/>
                <a:sym typeface="Raleway"/>
              </a:rPr>
              <a:t>This project was supported by Cooperative Agreement Number CDC-RFA-DP-23-0002, funded by the Centers for Disease Control and Prevention, National </a:t>
            </a:r>
            <a:r>
              <a:rPr lang="en-US" sz="1050" b="0" i="0" u="none" strike="noStrike" cap="none">
                <a:solidFill>
                  <a:schemeClr val="bg1"/>
                </a:solidFill>
                <a:latin typeface="Raleway" pitchFamily="2" charset="0"/>
                <a:ea typeface="Raleway"/>
                <a:cs typeface="Raleway"/>
                <a:sym typeface="Raleway"/>
              </a:rPr>
              <a:t>Center</a:t>
            </a:r>
            <a:r>
              <a:rPr lang="en-US" sz="1050" b="0" i="0" u="none" strike="noStrike" cap="none">
                <a:solidFill>
                  <a:schemeClr val="bg1"/>
                </a:solidFill>
                <a:latin typeface="Raleway"/>
                <a:ea typeface="Raleway"/>
                <a:cs typeface="Raleway"/>
                <a:sym typeface="Raleway"/>
              </a:rPr>
              <a:t> for Chronic Disease Prevention and Health Promotion, Division of Adolescent Health (DASH), Program Development and Services Branch. Contents are solely the responsibility of the authors and do not necessarily represent the official views of the Centers for Disease Control and Prevention or the U.S. Department of Health and Human Services.</a:t>
            </a:r>
            <a:endParaRPr sz="1400" b="0" i="0" u="none" strike="noStrike" cap="none">
              <a:solidFill>
                <a:schemeClr val="bg1"/>
              </a:solidFill>
              <a:latin typeface="Arial"/>
              <a:ea typeface="Arial"/>
              <a:cs typeface="Arial"/>
              <a:sym typeface="Arial"/>
            </a:endParaRPr>
          </a:p>
        </p:txBody>
      </p:sp>
      <p:sp>
        <p:nvSpPr>
          <p:cNvPr id="7" name="Google Shape;116;p1">
            <a:extLst>
              <a:ext uri="{FF2B5EF4-FFF2-40B4-BE49-F238E27FC236}">
                <a16:creationId xmlns:a16="http://schemas.microsoft.com/office/drawing/2014/main" id="{9782A91D-4A7F-D535-7A7C-4DB74BDC71F4}"/>
              </a:ext>
            </a:extLst>
          </p:cNvPr>
          <p:cNvSpPr txBox="1"/>
          <p:nvPr/>
        </p:nvSpPr>
        <p:spPr>
          <a:xfrm>
            <a:off x="1125620" y="5081418"/>
            <a:ext cx="10261600"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Arial"/>
              </a:rPr>
              <a:t>Developed and Designed by McMillen Health</a:t>
            </a:r>
            <a:endParaRPr sz="1400" b="0" i="0" u="none" strike="noStrike" cap="none"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Tree>
    <p:extLst>
      <p:ext uri="{BB962C8B-B14F-4D97-AF65-F5344CB8AC3E}">
        <p14:creationId xmlns:p14="http://schemas.microsoft.com/office/powerpoint/2010/main" val="2695356291"/>
      </p:ext>
    </p:extLst>
  </p:cSld>
  <p:clrMapOvr>
    <a:masterClrMapping/>
  </p:clrMapOvr>
  <p:extLst>
    <p:ext uri="{6950BFC3-D8DA-4A85-94F7-54DA5524770B}">
      <p188:commentRel xmlns:p188="http://schemas.microsoft.com/office/powerpoint/2018/8/main" r:id="rId3"/>
    </p:ext>
  </p:extLst>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1C19C-948C-E646-F4AE-DCA545478A68}"/>
              </a:ext>
            </a:extLst>
          </p:cNvPr>
          <p:cNvSpPr>
            <a:spLocks noGrp="1"/>
          </p:cNvSpPr>
          <p:nvPr>
            <p:ph type="title"/>
          </p:nvPr>
        </p:nvSpPr>
        <p:spPr/>
        <p:txBody>
          <a:bodyPr/>
          <a:lstStyle/>
          <a:p>
            <a:r>
              <a:rPr lang="en-US" dirty="0"/>
              <a:t>References </a:t>
            </a:r>
          </a:p>
        </p:txBody>
      </p:sp>
      <p:sp>
        <p:nvSpPr>
          <p:cNvPr id="3" name="Content Placeholder 2">
            <a:extLst>
              <a:ext uri="{FF2B5EF4-FFF2-40B4-BE49-F238E27FC236}">
                <a16:creationId xmlns:a16="http://schemas.microsoft.com/office/drawing/2014/main" id="{E3449FA3-761A-A057-A5BB-FBE809AB8F0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7740557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Unknown Document Type" ma:contentTypeID="0x010104" ma:contentTypeVersion="0" ma:contentTypeDescription="" ma:contentTypeScope="" ma:versionID="05d83ceaa0bbd2e3bc716e6e66bd857a">
  <xsd:schema xmlns:xsd="http://www.w3.org/2001/XMLSchema" xmlns:xs="http://www.w3.org/2001/XMLSchema" xmlns:p="http://schemas.microsoft.com/office/2006/metadata/properties" targetNamespace="http://schemas.microsoft.com/office/2006/metadata/properties" ma:root="true" ma:fieldsID="b3d69fe45253d5ff147bb69036b756a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BA6F3C0-6788-44CB-B060-25F98F1ADD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F3C5AC84-CDBA-46BE-87E1-100C8DA652DE}">
  <ds:schemaRefs>
    <ds:schemaRef ds:uri="http://schemas.microsoft.com/sharepoint/v3/contenttype/forms"/>
  </ds:schemaRefs>
</ds:datastoreItem>
</file>

<file path=customXml/itemProps3.xml><?xml version="1.0" encoding="utf-8"?>
<ds:datastoreItem xmlns:ds="http://schemas.openxmlformats.org/officeDocument/2006/customXml" ds:itemID="{1B99934D-F87A-4BE7-88B1-F232B43BDF91}">
  <ds:schemaRefs>
    <ds:schemaRef ds:uri="http://schemas.openxmlformats.org/package/2006/metadata/core-properties"/>
    <ds:schemaRef ds:uri="http://purl.org/dc/terms/"/>
    <ds:schemaRef ds:uri="http://schemas.microsoft.com/office/2006/documentManagement/types"/>
    <ds:schemaRef ds:uri="http://purl.org/dc/elements/1.1/"/>
    <ds:schemaRef ds:uri="http://purl.org/dc/dcmitype/"/>
    <ds:schemaRef ds:uri="http://schemas.microsoft.com/office/2006/metadata/properties"/>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4629</TotalTime>
  <Words>5502</Words>
  <Application>Microsoft Office PowerPoint</Application>
  <PresentationFormat>Widescreen</PresentationFormat>
  <Paragraphs>640</Paragraphs>
  <Slides>58</Slides>
  <Notes>58</Notes>
  <HiddenSlides>1</HiddenSlides>
  <MMClips>1</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Office Theme</vt:lpstr>
      <vt:lpstr>Super Sports Dental Curriculum for Grades 6-8</vt:lpstr>
      <vt:lpstr>Duplicate of Developed by slide</vt:lpstr>
      <vt:lpstr>Pre-Training Evaluation </vt:lpstr>
      <vt:lpstr>Learning Objectives </vt:lpstr>
      <vt:lpstr>Definitions</vt:lpstr>
      <vt:lpstr>Premolars </vt:lpstr>
      <vt:lpstr>Bacteria </vt:lpstr>
      <vt:lpstr>Tartar </vt:lpstr>
      <vt:lpstr>Gum Disease </vt:lpstr>
      <vt:lpstr>Gingivitis </vt:lpstr>
      <vt:lpstr>Periodontitis </vt:lpstr>
      <vt:lpstr>pH</vt:lpstr>
      <vt:lpstr>Natural Sugars </vt:lpstr>
      <vt:lpstr>Added Sugar</vt:lpstr>
      <vt:lpstr>Ultra-Processed Foods </vt:lpstr>
      <vt:lpstr>Fluoride &amp; Fluorosis </vt:lpstr>
      <vt:lpstr>Module One: The Need </vt:lpstr>
      <vt:lpstr>Why Oral Health  Education is Essential </vt:lpstr>
      <vt:lpstr>Common Oral  Health Issues in Teens </vt:lpstr>
      <vt:lpstr>Cavities </vt:lpstr>
      <vt:lpstr>Symptoms of Cavities </vt:lpstr>
      <vt:lpstr>Gum Disease. </vt:lpstr>
      <vt:lpstr>Symptoms of Gum Disease </vt:lpstr>
      <vt:lpstr>Orthodontic Treatment </vt:lpstr>
      <vt:lpstr>Symptoms of  Orthodontic Issues </vt:lpstr>
      <vt:lpstr>Sport Injuries</vt:lpstr>
      <vt:lpstr>Common Oral  Health Sport Injuries</vt:lpstr>
      <vt:lpstr>Poor Oral Hygiene </vt:lpstr>
      <vt:lpstr>Nutrition</vt:lpstr>
      <vt:lpstr>Health Effects  of Poor Nutrition</vt:lpstr>
      <vt:lpstr>Module Two:  Unhealthy Habits That Can Harm Oral Health </vt:lpstr>
      <vt:lpstr>Unhealthy Habits </vt:lpstr>
      <vt:lpstr>Brushing Teeth Too Hard</vt:lpstr>
      <vt:lpstr>Skipping Brushing or Flossing </vt:lpstr>
      <vt:lpstr>Eating or Drinking  Too Much Sugar</vt:lpstr>
      <vt:lpstr>Chewing on Non-Food Items </vt:lpstr>
      <vt:lpstr>Using Teeth as Tools</vt:lpstr>
      <vt:lpstr>Vaping, Smoking, and Nicotine </vt:lpstr>
      <vt:lpstr>Nicotine and Overall Health </vt:lpstr>
      <vt:lpstr>Nicotine and Overall Health</vt:lpstr>
      <vt:lpstr>Module Three: The Impact of Sugar on Oral Health</vt:lpstr>
      <vt:lpstr>Types of Sugar</vt:lpstr>
      <vt:lpstr>Effects of Sugar  on Oral Health</vt:lpstr>
      <vt:lpstr>Sugar and Overall Health</vt:lpstr>
      <vt:lpstr>Module Four: Building Good Oral Hygiene Habits</vt:lpstr>
      <vt:lpstr>Good Oral Hygiene Habits</vt:lpstr>
      <vt:lpstr>Warning Signs Your  Mouth is Giving You</vt:lpstr>
      <vt:lpstr>Module Five: How to Use the SuperSports Curriculum</vt:lpstr>
      <vt:lpstr>Five Oral Health Lessons </vt:lpstr>
      <vt:lpstr>SuperSports  Curriculum Overview</vt:lpstr>
      <vt:lpstr>Five Oral Health Videos</vt:lpstr>
      <vt:lpstr>Lesson One Video:  The Mouth Matters</vt:lpstr>
      <vt:lpstr>Activities</vt:lpstr>
      <vt:lpstr>Caregiver Handouts</vt:lpstr>
      <vt:lpstr>Your Role as an Educator</vt:lpstr>
      <vt:lpstr>Post-Training Evaluation</vt:lpstr>
      <vt:lpstr>Developed by slide</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Tyler Racz</dc:creator>
  <cp:lastModifiedBy>McCreadie, Erin</cp:lastModifiedBy>
  <cp:revision>67</cp:revision>
  <cp:lastPrinted>2026-05-12T18:32:05Z</cp:lastPrinted>
  <dcterms:created xsi:type="dcterms:W3CDTF">2025-10-15T13:08:41Z</dcterms:created>
  <dcterms:modified xsi:type="dcterms:W3CDTF">2026-09-23T17:53:56Z</dcterms:modified>
</cp:coreProperties>
</file>