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74" r:id="rId6"/>
    <p:sldMasterId id="2147483689" r:id="rId7"/>
    <p:sldMasterId id="2147483731" r:id="rId8"/>
    <p:sldMasterId id="2147483739" r:id="rId9"/>
  </p:sldMasterIdLst>
  <p:notesMasterIdLst>
    <p:notesMasterId r:id="rId42"/>
  </p:notesMasterIdLst>
  <p:sldIdLst>
    <p:sldId id="256" r:id="rId10"/>
    <p:sldId id="265" r:id="rId11"/>
    <p:sldId id="257" r:id="rId12"/>
    <p:sldId id="841" r:id="rId13"/>
    <p:sldId id="842" r:id="rId14"/>
    <p:sldId id="858" r:id="rId15"/>
    <p:sldId id="259" r:id="rId16"/>
    <p:sldId id="260" r:id="rId17"/>
    <p:sldId id="857" r:id="rId18"/>
    <p:sldId id="844" r:id="rId19"/>
    <p:sldId id="860" r:id="rId20"/>
    <p:sldId id="861" r:id="rId21"/>
    <p:sldId id="261" r:id="rId22"/>
    <p:sldId id="862" r:id="rId23"/>
    <p:sldId id="276" r:id="rId24"/>
    <p:sldId id="282" r:id="rId25"/>
    <p:sldId id="277" r:id="rId26"/>
    <p:sldId id="278" r:id="rId27"/>
    <p:sldId id="283" r:id="rId28"/>
    <p:sldId id="280" r:id="rId29"/>
    <p:sldId id="859" r:id="rId30"/>
    <p:sldId id="863" r:id="rId31"/>
    <p:sldId id="864" r:id="rId32"/>
    <p:sldId id="866" r:id="rId33"/>
    <p:sldId id="867" r:id="rId34"/>
    <p:sldId id="868" r:id="rId35"/>
    <p:sldId id="869" r:id="rId36"/>
    <p:sldId id="870" r:id="rId37"/>
    <p:sldId id="865" r:id="rId38"/>
    <p:sldId id="843" r:id="rId39"/>
    <p:sldId id="295" r:id="rId40"/>
    <p:sldId id="26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0837" autoAdjust="0"/>
  </p:normalViewPr>
  <p:slideViewPr>
    <p:cSldViewPr snapToGrid="0" snapToObjects="1" showGuides="1">
      <p:cViewPr varScale="1">
        <p:scale>
          <a:sx n="54" d="100"/>
          <a:sy n="54" d="100"/>
        </p:scale>
        <p:origin x="110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TATE.IN.US\FILE1\ISDH\SHARED\ISDH5\PHS\Injury_Prevention\Trauma\Emma_Heltzel\IPAC\May\IPAC-May.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TATE.IN.US\FILE1\ISDH\SHARED\ISDH5\PHS\Injury_Prevention\Trauma\Emma_Heltzel\IPAC\May\IPAC-May.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STATE.IN.US\FILE1\ISDH\SHARED\ISDH5\PHS\Injury_Prevention\Trauma\Emma_Heltzel\IPAC\May\IPAC-May.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STATE.IN.US\FILE1\ISDH\SHARED\ISDH5\PHS\Injury_Prevention\Trauma\Emma_Heltzel\IPAC\May\IPAC-May.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STATE.IN.US\FILE1\ISDH\SHARED\ISDH5\PHS\Injury_Prevention\Trauma\Emma_Heltzel\IPAC\May\IPAC-May.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STATE.IN.US\FILE1\ISDH\SHARED\ISDH5\PHS\Injury_Prevention\Trauma\Emma_Heltzel\IPAC\May\IPAC-May.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STATE.IN.US\FILE1\ISDH\SHARED\ISDH5\PHS\Injury_Prevention\Trauma\Emma_Heltzel\IPAC\May\IPAC-May.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STATE.IN.US\FILE1\ISDH\SHARED\ISDH5\PHS\Injury_Prevention\Trauma\Emma_Heltzel\IPAC\May\IPAC-M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baseline="0" dirty="0">
                <a:latin typeface="Raleway" pitchFamily="2" charset="0"/>
              </a:rPr>
              <a:t>Cause of Injury-related deaths in </a:t>
            </a:r>
            <a:r>
              <a:rPr lang="en-US" baseline="0" dirty="0" err="1">
                <a:latin typeface="Raleway" pitchFamily="2" charset="0"/>
              </a:rPr>
              <a:t>indiana</a:t>
            </a:r>
            <a:r>
              <a:rPr lang="en-US" baseline="0" dirty="0">
                <a:latin typeface="Raleway" pitchFamily="2" charset="0"/>
              </a:rPr>
              <a:t> - 2020</a:t>
            </a:r>
            <a:endParaRPr lang="en-US" dirty="0">
              <a:latin typeface="Raleway" pitchFamily="2" charset="0"/>
            </a:endParaRP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Sheet1!$B$2</c:f>
              <c:strCache>
                <c:ptCount val="1"/>
                <c:pt idx="0">
                  <c:v>Number of Deaths</c:v>
                </c:pt>
              </c:strCache>
            </c:strRef>
          </c:tx>
          <c:explosion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E38-405E-AB4D-2E4BDB0FA9A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E38-405E-AB4D-2E4BDB0FA9A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E38-405E-AB4D-2E4BDB0FA9A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E38-405E-AB4D-2E4BDB0FA9A1}"/>
              </c:ext>
            </c:extLst>
          </c:dPt>
          <c:dLbls>
            <c:dLbl>
              <c:idx val="0"/>
              <c:tx>
                <c:rich>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Raleway" pitchFamily="2" charset="0"/>
                        <a:ea typeface="+mn-ea"/>
                        <a:cs typeface="+mn-cs"/>
                      </a:defRPr>
                    </a:pPr>
                    <a:fld id="{3AF843D1-FAAA-4B8A-A0A6-288E72B24E8F}" type="CATEGORYNAME">
                      <a:rPr lang="en-US" sz="1400" b="1">
                        <a:latin typeface="Raleway" pitchFamily="2" charset="0"/>
                      </a:rPr>
                      <a:pPr>
                        <a:defRPr>
                          <a:latin typeface="Raleway" pitchFamily="2" charset="0"/>
                        </a:defRPr>
                      </a:pPr>
                      <a:t>[CATEGORY NAME]</a:t>
                    </a:fld>
                    <a:r>
                      <a:rPr lang="en-US" sz="1400" b="1" baseline="0">
                        <a:latin typeface="Raleway" pitchFamily="2" charset="0"/>
                      </a:rPr>
                      <a:t>, </a:t>
                    </a:r>
                    <a:fld id="{064A9241-323C-4468-8C44-0920F14801DE}" type="VALUE">
                      <a:rPr lang="en-US" sz="1400" b="1" baseline="0">
                        <a:latin typeface="Raleway" pitchFamily="2" charset="0"/>
                      </a:rPr>
                      <a:pPr>
                        <a:defRPr>
                          <a:latin typeface="Raleway" pitchFamily="2" charset="0"/>
                        </a:defRPr>
                      </a:pPr>
                      <a:t>[VALUE]</a:t>
                    </a:fld>
                    <a:r>
                      <a:rPr lang="en-US" sz="1400" b="1" baseline="0">
                        <a:latin typeface="Raleway" pitchFamily="2" charset="0"/>
                      </a:rPr>
                      <a:t>, </a:t>
                    </a:r>
                    <a:fld id="{AB8EAA0F-64DC-4E6F-8184-0BB6FDE60BAC}" type="PERCENTAGE">
                      <a:rPr lang="en-US" sz="1400" b="1" baseline="0">
                        <a:latin typeface="Raleway" pitchFamily="2" charset="0"/>
                      </a:rPr>
                      <a:pPr>
                        <a:defRPr>
                          <a:latin typeface="Raleway" pitchFamily="2" charset="0"/>
                        </a:defRPr>
                      </a:pPr>
                      <a:t>[PERCENTAGE]</a:t>
                    </a:fld>
                    <a:endParaRPr lang="en-US" sz="1400" b="1" baseline="0">
                      <a:latin typeface="Raleway" pitchFamily="2" charset="0"/>
                    </a:endParaRP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Raleway" pitchFamily="2" charset="0"/>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manualLayout>
                      <c:w val="0.31103208055541032"/>
                      <c:h val="0.21250749250749251"/>
                    </c:manualLayout>
                  </c15:layout>
                  <c15:dlblFieldTable/>
                  <c15:showDataLabelsRange val="0"/>
                </c:ext>
                <c:ext xmlns:c16="http://schemas.microsoft.com/office/drawing/2014/chart" uri="{C3380CC4-5D6E-409C-BE32-E72D297353CC}">
                  <c16:uniqueId val="{00000001-1E38-405E-AB4D-2E4BDB0FA9A1}"/>
                </c:ext>
              </c:extLst>
            </c:dLbl>
            <c:dLbl>
              <c:idx val="1"/>
              <c:layout>
                <c:manualLayout>
                  <c:x val="-6.2764031382015709E-2"/>
                  <c:y val="1.59840159840159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Raleway" pitchFamily="2"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E38-405E-AB4D-2E4BDB0FA9A1}"/>
                </c:ext>
              </c:extLst>
            </c:dLbl>
            <c:dLbl>
              <c:idx val="2"/>
              <c:layout>
                <c:manualLayout>
                  <c:x val="-4.103802051901026E-2"/>
                  <c:y val="1.598401598401594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Raleway" pitchFamily="2"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38-405E-AB4D-2E4BDB0FA9A1}"/>
                </c:ext>
              </c:extLst>
            </c:dLbl>
            <c:dLbl>
              <c:idx val="3"/>
              <c:layout>
                <c:manualLayout>
                  <c:x val="0.18829209414604708"/>
                  <c:y val="1.598401598401596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Raleway" pitchFamily="2"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E38-405E-AB4D-2E4BDB0FA9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Raleway" pitchFamily="2" charset="0"/>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Sheet1!$A$3:$A$6</c:f>
              <c:strCache>
                <c:ptCount val="4"/>
                <c:pt idx="0">
                  <c:v>Unintentional</c:v>
                </c:pt>
                <c:pt idx="1">
                  <c:v>Suicide</c:v>
                </c:pt>
                <c:pt idx="2">
                  <c:v>Homicide</c:v>
                </c:pt>
                <c:pt idx="3">
                  <c:v>Undetermined intent</c:v>
                </c:pt>
              </c:strCache>
            </c:strRef>
          </c:cat>
          <c:val>
            <c:numRef>
              <c:f>Sheet1!$B$3:$B$6</c:f>
              <c:numCache>
                <c:formatCode>#,##0</c:formatCode>
                <c:ptCount val="4"/>
                <c:pt idx="0">
                  <c:v>4580</c:v>
                </c:pt>
                <c:pt idx="1">
                  <c:v>1024</c:v>
                </c:pt>
                <c:pt idx="2" formatCode="General">
                  <c:v>620</c:v>
                </c:pt>
                <c:pt idx="3" formatCode="General">
                  <c:v>209</c:v>
                </c:pt>
              </c:numCache>
            </c:numRef>
          </c:val>
          <c:extLst>
            <c:ext xmlns:c16="http://schemas.microsoft.com/office/drawing/2014/chart" uri="{C3380CC4-5D6E-409C-BE32-E72D297353CC}">
              <c16:uniqueId val="{00000008-1E38-405E-AB4D-2E4BDB0FA9A1}"/>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Raleway" pitchFamily="2" charset="0"/>
                <a:ea typeface="+mn-ea"/>
                <a:cs typeface="+mn-cs"/>
              </a:defRPr>
            </a:pPr>
            <a:r>
              <a:rPr lang="en-US" sz="1600"/>
              <a:t>Cause of Unintentional Injury-Related Deaths in Indiana - 2020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Raleway" pitchFamily="2" charset="0"/>
              <a:ea typeface="+mn-ea"/>
              <a:cs typeface="+mn-cs"/>
            </a:defRPr>
          </a:pPr>
          <a:endParaRPr lang="en-US"/>
        </a:p>
      </c:txPr>
    </c:title>
    <c:autoTitleDeleted val="0"/>
    <c:plotArea>
      <c:layout/>
      <c:barChart>
        <c:barDir val="col"/>
        <c:grouping val="clustered"/>
        <c:varyColors val="0"/>
        <c:ser>
          <c:idx val="0"/>
          <c:order val="0"/>
          <c:tx>
            <c:strRef>
              <c:f>Sheet2!$B$2</c:f>
              <c:strCache>
                <c:ptCount val="1"/>
                <c:pt idx="0">
                  <c:v>Number of Deaths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Raleway"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Sheet2!$A$3:$A$10</c:f>
              <c:strCache>
                <c:ptCount val="8"/>
                <c:pt idx="0">
                  <c:v>Drug Poisoning</c:v>
                </c:pt>
                <c:pt idx="1">
                  <c:v>Motor vehicle, traffic</c:v>
                </c:pt>
                <c:pt idx="2">
                  <c:v>Fall</c:v>
                </c:pt>
                <c:pt idx="3">
                  <c:v>Unspecified</c:v>
                </c:pt>
                <c:pt idx="4">
                  <c:v>Suffocation</c:v>
                </c:pt>
                <c:pt idx="5">
                  <c:v>Drowning</c:v>
                </c:pt>
                <c:pt idx="6">
                  <c:v>Non-Drug Poisoning</c:v>
                </c:pt>
                <c:pt idx="7">
                  <c:v>Fire/Flame</c:v>
                </c:pt>
              </c:strCache>
            </c:strRef>
          </c:cat>
          <c:val>
            <c:numRef>
              <c:f>Sheet2!$B$3:$B$10</c:f>
              <c:numCache>
                <c:formatCode>General</c:formatCode>
                <c:ptCount val="8"/>
                <c:pt idx="0" formatCode="#,##0">
                  <c:v>2087</c:v>
                </c:pt>
                <c:pt idx="1">
                  <c:v>923</c:v>
                </c:pt>
                <c:pt idx="2">
                  <c:v>606</c:v>
                </c:pt>
                <c:pt idx="3">
                  <c:v>292</c:v>
                </c:pt>
                <c:pt idx="4">
                  <c:v>203</c:v>
                </c:pt>
                <c:pt idx="5">
                  <c:v>85</c:v>
                </c:pt>
                <c:pt idx="6">
                  <c:v>85</c:v>
                </c:pt>
                <c:pt idx="7">
                  <c:v>80</c:v>
                </c:pt>
              </c:numCache>
            </c:numRef>
          </c:val>
          <c:extLst>
            <c:ext xmlns:c16="http://schemas.microsoft.com/office/drawing/2014/chart" uri="{C3380CC4-5D6E-409C-BE32-E72D297353CC}">
              <c16:uniqueId val="{00000000-787E-4991-81A6-3C6B49FC0021}"/>
            </c:ext>
          </c:extLst>
        </c:ser>
        <c:dLbls>
          <c:dLblPos val="outEnd"/>
          <c:showLegendKey val="0"/>
          <c:showVal val="1"/>
          <c:showCatName val="0"/>
          <c:showSerName val="0"/>
          <c:showPercent val="0"/>
          <c:showBubbleSize val="0"/>
        </c:dLbls>
        <c:gapWidth val="219"/>
        <c:overlap val="-27"/>
        <c:axId val="947653616"/>
        <c:axId val="947654448"/>
      </c:barChart>
      <c:catAx>
        <c:axId val="94765361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r>
                  <a:rPr lang="en-US" sz="1200"/>
                  <a:t>Mechanism</a:t>
                </a:r>
              </a:p>
            </c:rich>
          </c:tx>
          <c:layout>
            <c:manualLayout>
              <c:xMode val="edge"/>
              <c:yMode val="edge"/>
              <c:x val="0.49552505949450776"/>
              <c:y val="0.9378828195110099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Raleway" pitchFamily="2" charset="0"/>
                <a:ea typeface="+mn-ea"/>
                <a:cs typeface="+mn-cs"/>
              </a:defRPr>
            </a:pPr>
            <a:endParaRPr lang="en-US"/>
          </a:p>
        </c:txPr>
        <c:crossAx val="947654448"/>
        <c:crosses val="autoZero"/>
        <c:auto val="1"/>
        <c:lblAlgn val="ctr"/>
        <c:lblOffset val="100"/>
        <c:noMultiLvlLbl val="0"/>
      </c:catAx>
      <c:valAx>
        <c:axId val="947654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r>
                  <a:rPr lang="en-US" sz="1200"/>
                  <a:t>Number of Deaths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Raleway" pitchFamily="2" charset="0"/>
                <a:ea typeface="+mn-ea"/>
                <a:cs typeface="+mn-cs"/>
              </a:defRPr>
            </a:pPr>
            <a:endParaRPr lang="en-US"/>
          </a:p>
        </c:txPr>
        <c:crossAx val="947653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latin typeface="Raleway" pitchFamily="2"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Raleway" pitchFamily="2" charset="0"/>
                <a:ea typeface="+mn-ea"/>
                <a:cs typeface="+mn-cs"/>
              </a:defRPr>
            </a:pPr>
            <a:r>
              <a:rPr lang="en-US" sz="1800"/>
              <a:t>Rate of Unintentional Injury Deaths in Indiana by Age Group </a:t>
            </a:r>
          </a:p>
        </c:rich>
      </c:tx>
      <c:layout>
        <c:manualLayout>
          <c:xMode val="edge"/>
          <c:yMode val="edge"/>
          <c:x val="0.28356413713758089"/>
          <c:y val="2.77777904288076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Raleway" pitchFamily="2" charset="0"/>
              <a:ea typeface="+mn-ea"/>
              <a:cs typeface="+mn-cs"/>
            </a:defRPr>
          </a:pPr>
          <a:endParaRPr lang="en-US"/>
        </a:p>
      </c:txPr>
    </c:title>
    <c:autoTitleDeleted val="0"/>
    <c:plotArea>
      <c:layout>
        <c:manualLayout>
          <c:layoutTarget val="inner"/>
          <c:xMode val="edge"/>
          <c:yMode val="edge"/>
          <c:x val="7.7087137483266205E-2"/>
          <c:y val="0.10544586954169539"/>
          <c:w val="0.91039919668893954"/>
          <c:h val="0.77022635037474751"/>
        </c:manualLayout>
      </c:layout>
      <c:barChart>
        <c:barDir val="col"/>
        <c:grouping val="clustered"/>
        <c:varyColors val="0"/>
        <c:ser>
          <c:idx val="0"/>
          <c:order val="0"/>
          <c:tx>
            <c:strRef>
              <c:f>Sheet3!$B$2:$B$4</c:f>
              <c:strCache>
                <c:ptCount val="3"/>
                <c:pt idx="0">
                  <c:v>Number of deaths</c:v>
                </c:pt>
                <c:pt idx="1">
                  <c:v>73</c:v>
                </c:pt>
                <c:pt idx="2">
                  <c:v>15**</c:v>
                </c:pt>
              </c:strCache>
            </c:strRef>
          </c:tx>
          <c:spPr>
            <a:solidFill>
              <a:schemeClr val="accent1"/>
            </a:solidFill>
            <a:ln>
              <a:noFill/>
            </a:ln>
            <a:effectLst/>
          </c:spPr>
          <c:invertIfNegative val="0"/>
          <c:cat>
            <c:strRef>
              <c:f>Sheet3!$A$3:$A$20</c:f>
              <c:strCache>
                <c:ptCount val="18"/>
                <c:pt idx="0">
                  <c:v>00-04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Sheet3!$B$5:$B$20</c:f>
            </c:numRef>
          </c:val>
          <c:extLst>
            <c:ext xmlns:c16="http://schemas.microsoft.com/office/drawing/2014/chart" uri="{C3380CC4-5D6E-409C-BE32-E72D297353CC}">
              <c16:uniqueId val="{00000000-F32F-4370-861B-DF2234CF1899}"/>
            </c:ext>
          </c:extLst>
        </c:ser>
        <c:ser>
          <c:idx val="1"/>
          <c:order val="1"/>
          <c:tx>
            <c:strRef>
              <c:f>Sheet3!$C$2:$C$4</c:f>
              <c:strCache>
                <c:ptCount val="3"/>
                <c:pt idx="0">
                  <c:v>Crude Rate</c:v>
                </c:pt>
                <c:pt idx="1">
                  <c:v>17.57</c:v>
                </c:pt>
                <c:pt idx="2">
                  <c:v>3.46**</c:v>
                </c:pt>
              </c:strCache>
            </c:strRef>
          </c:tx>
          <c:spPr>
            <a:solidFill>
              <a:schemeClr val="accent2"/>
            </a:solidFill>
            <a:ln>
              <a:noFill/>
            </a:ln>
            <a:effectLst/>
          </c:spPr>
          <c:invertIfNegative val="0"/>
          <c:cat>
            <c:strRef>
              <c:f>Sheet3!$A$3:$A$20</c:f>
              <c:strCache>
                <c:ptCount val="18"/>
                <c:pt idx="0">
                  <c:v>00-04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Sheet3!$C$5:$C$20</c:f>
            </c:numRef>
          </c:val>
          <c:extLst>
            <c:ext xmlns:c16="http://schemas.microsoft.com/office/drawing/2014/chart" uri="{C3380CC4-5D6E-409C-BE32-E72D297353CC}">
              <c16:uniqueId val="{00000001-F32F-4370-861B-DF2234CF1899}"/>
            </c:ext>
          </c:extLst>
        </c:ser>
        <c:ser>
          <c:idx val="2"/>
          <c:order val="2"/>
          <c:tx>
            <c:strRef>
              <c:f>Sheet3!$D$2:$D$4</c:f>
              <c:strCache>
                <c:ptCount val="3"/>
                <c:pt idx="0">
                  <c:v>Age Adjusted Rate</c:v>
                </c:pt>
                <c:pt idx="1">
                  <c:v>17.57</c:v>
                </c:pt>
                <c:pt idx="2">
                  <c:v>3.46**</c:v>
                </c:pt>
              </c:strCache>
            </c:strRef>
          </c:tx>
          <c:spPr>
            <a:solidFill>
              <a:schemeClr val="accent1">
                <a:lumMod val="75000"/>
              </a:schemeClr>
            </a:solidFill>
            <a:ln>
              <a:noFill/>
            </a:ln>
            <a:effectLst/>
          </c:spPr>
          <c:invertIfNegative val="0"/>
          <c:cat>
            <c:strRef>
              <c:f>Sheet3!$A$3:$A$20</c:f>
              <c:strCache>
                <c:ptCount val="18"/>
                <c:pt idx="0">
                  <c:v>00-04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Sheet3!$D$5:$D$20</c:f>
              <c:numCache>
                <c:formatCode>General</c:formatCode>
                <c:ptCount val="16"/>
                <c:pt idx="0">
                  <c:v>5.61</c:v>
                </c:pt>
                <c:pt idx="1">
                  <c:v>21.16</c:v>
                </c:pt>
                <c:pt idx="2">
                  <c:v>62.32</c:v>
                </c:pt>
                <c:pt idx="3">
                  <c:v>84.47</c:v>
                </c:pt>
                <c:pt idx="4">
                  <c:v>104.28</c:v>
                </c:pt>
                <c:pt idx="5">
                  <c:v>106.85</c:v>
                </c:pt>
                <c:pt idx="6">
                  <c:v>92.04</c:v>
                </c:pt>
                <c:pt idx="7">
                  <c:v>74.66</c:v>
                </c:pt>
                <c:pt idx="8">
                  <c:v>80.98</c:v>
                </c:pt>
                <c:pt idx="9">
                  <c:v>76.819999999999993</c:v>
                </c:pt>
                <c:pt idx="10">
                  <c:v>64.680000000000007</c:v>
                </c:pt>
                <c:pt idx="11">
                  <c:v>57.76</c:v>
                </c:pt>
                <c:pt idx="12">
                  <c:v>59.97</c:v>
                </c:pt>
                <c:pt idx="13">
                  <c:v>69.13</c:v>
                </c:pt>
                <c:pt idx="14">
                  <c:v>149.44</c:v>
                </c:pt>
                <c:pt idx="15">
                  <c:v>331.58</c:v>
                </c:pt>
              </c:numCache>
            </c:numRef>
          </c:val>
          <c:extLst>
            <c:ext xmlns:c16="http://schemas.microsoft.com/office/drawing/2014/chart" uri="{C3380CC4-5D6E-409C-BE32-E72D297353CC}">
              <c16:uniqueId val="{00000002-F32F-4370-861B-DF2234CF1899}"/>
            </c:ext>
          </c:extLst>
        </c:ser>
        <c:dLbls>
          <c:showLegendKey val="0"/>
          <c:showVal val="0"/>
          <c:showCatName val="0"/>
          <c:showSerName val="0"/>
          <c:showPercent val="0"/>
          <c:showBubbleSize val="0"/>
        </c:dLbls>
        <c:gapWidth val="219"/>
        <c:overlap val="-27"/>
        <c:axId val="952064160"/>
        <c:axId val="952063744"/>
      </c:barChart>
      <c:catAx>
        <c:axId val="95206416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r>
                  <a:rPr lang="en-US" sz="1200"/>
                  <a:t>Age in Years</a:t>
                </a:r>
              </a:p>
            </c:rich>
          </c:tx>
          <c:layout>
            <c:manualLayout>
              <c:xMode val="edge"/>
              <c:yMode val="edge"/>
              <c:x val="0.48070765380711777"/>
              <c:y val="0.9255592653435612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Raleway" pitchFamily="2" charset="0"/>
                <a:ea typeface="+mn-ea"/>
                <a:cs typeface="+mn-cs"/>
              </a:defRPr>
            </a:pPr>
            <a:endParaRPr lang="en-US"/>
          </a:p>
        </c:txPr>
        <c:crossAx val="952063744"/>
        <c:crosses val="autoZero"/>
        <c:auto val="1"/>
        <c:lblAlgn val="ctr"/>
        <c:lblOffset val="100"/>
        <c:noMultiLvlLbl val="0"/>
      </c:catAx>
      <c:valAx>
        <c:axId val="952063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r>
                  <a:rPr lang="en-US" sz="1200"/>
                  <a:t>Age Adjusted Rate</a:t>
                </a:r>
              </a:p>
            </c:rich>
          </c:tx>
          <c:layout>
            <c:manualLayout>
              <c:xMode val="edge"/>
              <c:yMode val="edge"/>
              <c:x val="1.2513665827794222E-2"/>
              <c:y val="0.3455614106201864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Raleway" pitchFamily="2" charset="0"/>
                <a:ea typeface="+mn-ea"/>
                <a:cs typeface="+mn-cs"/>
              </a:defRPr>
            </a:pPr>
            <a:endParaRPr lang="en-US"/>
          </a:p>
        </c:txPr>
        <c:crossAx val="952064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Raleway" pitchFamily="2"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Raleway" pitchFamily="2" charset="0"/>
                <a:ea typeface="+mn-ea"/>
                <a:cs typeface="+mn-cs"/>
              </a:defRPr>
            </a:pPr>
            <a:r>
              <a:rPr lang="en-US" sz="1600"/>
              <a:t>Unintentional</a:t>
            </a:r>
            <a:r>
              <a:rPr lang="en-US" sz="1600" baseline="0"/>
              <a:t> Drug Poisoning Deaths in Indiana by Sex - 2020</a:t>
            </a:r>
            <a:endParaRPr lang="en-US" sz="1600"/>
          </a:p>
        </c:rich>
      </c:tx>
      <c:layout>
        <c:manualLayout>
          <c:xMode val="edge"/>
          <c:yMode val="edge"/>
          <c:x val="0.23452102191103558"/>
          <c:y val="3.1836977452950575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Raleway" pitchFamily="2" charset="0"/>
              <a:ea typeface="+mn-ea"/>
              <a:cs typeface="+mn-cs"/>
            </a:defRPr>
          </a:pPr>
          <a:endParaRPr lang="en-US"/>
        </a:p>
      </c:txPr>
    </c:title>
    <c:autoTitleDeleted val="0"/>
    <c:plotArea>
      <c:layout/>
      <c:doughnutChart>
        <c:varyColors val="1"/>
        <c:ser>
          <c:idx val="0"/>
          <c:order val="0"/>
          <c:tx>
            <c:strRef>
              <c:f>Sheet4!$B$2</c:f>
              <c:strCache>
                <c:ptCount val="1"/>
                <c:pt idx="0">
                  <c:v>Number of Deaths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EB-4FE6-8447-55DD7EB89D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EB-4FE6-8447-55DD7EB89D94}"/>
              </c:ext>
            </c:extLst>
          </c:dPt>
          <c:cat>
            <c:strRef>
              <c:f>Sheet4!$A$3:$A$4</c:f>
              <c:strCache>
                <c:ptCount val="2"/>
                <c:pt idx="0">
                  <c:v>Males</c:v>
                </c:pt>
                <c:pt idx="1">
                  <c:v>Females</c:v>
                </c:pt>
              </c:strCache>
            </c:strRef>
          </c:cat>
          <c:val>
            <c:numRef>
              <c:f>Sheet4!$B$3:$B$4</c:f>
              <c:numCache>
                <c:formatCode>General</c:formatCode>
                <c:ptCount val="2"/>
                <c:pt idx="0" formatCode="#,##0">
                  <c:v>1462</c:v>
                </c:pt>
                <c:pt idx="1">
                  <c:v>625</c:v>
                </c:pt>
              </c:numCache>
            </c:numRef>
          </c:val>
          <c:extLst>
            <c:ext xmlns:c16="http://schemas.microsoft.com/office/drawing/2014/chart" uri="{C3380CC4-5D6E-409C-BE32-E72D297353CC}">
              <c16:uniqueId val="{00000004-C7EB-4FE6-8447-55DD7EB89D9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latin typeface="Raleway" pitchFamily="2"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Raleway" pitchFamily="2" charset="0"/>
                <a:ea typeface="+mn-ea"/>
                <a:cs typeface="+mn-cs"/>
              </a:defRPr>
            </a:pPr>
            <a:r>
              <a:rPr lang="en-US" sz="1800"/>
              <a:t>Rate</a:t>
            </a:r>
            <a:r>
              <a:rPr lang="en-US" sz="1800" baseline="0"/>
              <a:t> of Unintentional Drug Posoning Deaths by Age Group in Indiana - 2020</a:t>
            </a:r>
            <a:endParaRPr lang="en-US" sz="180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Raleway" pitchFamily="2" charset="0"/>
              <a:ea typeface="+mn-ea"/>
              <a:cs typeface="+mn-cs"/>
            </a:defRPr>
          </a:pPr>
          <a:endParaRPr lang="en-US"/>
        </a:p>
      </c:txPr>
    </c:title>
    <c:autoTitleDeleted val="0"/>
    <c:plotArea>
      <c:layout/>
      <c:barChart>
        <c:barDir val="col"/>
        <c:grouping val="clustered"/>
        <c:varyColors val="0"/>
        <c:ser>
          <c:idx val="0"/>
          <c:order val="0"/>
          <c:tx>
            <c:strRef>
              <c:f>Sheet5!$B$2</c:f>
              <c:strCache>
                <c:ptCount val="1"/>
                <c:pt idx="0">
                  <c:v>Number of deaths</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Raleway"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Sheet5!$A$3:$A$13</c:f>
              <c:strCache>
                <c:ptCount val="11"/>
                <c:pt idx="0">
                  <c:v>15-19</c:v>
                </c:pt>
                <c:pt idx="1">
                  <c:v>20-24</c:v>
                </c:pt>
                <c:pt idx="2">
                  <c:v>25-29</c:v>
                </c:pt>
                <c:pt idx="3">
                  <c:v>30-34</c:v>
                </c:pt>
                <c:pt idx="4">
                  <c:v>35-39</c:v>
                </c:pt>
                <c:pt idx="5">
                  <c:v>40-44</c:v>
                </c:pt>
                <c:pt idx="6">
                  <c:v>45-49</c:v>
                </c:pt>
                <c:pt idx="7">
                  <c:v>50-54</c:v>
                </c:pt>
                <c:pt idx="8">
                  <c:v>55-59</c:v>
                </c:pt>
                <c:pt idx="9">
                  <c:v>60-64</c:v>
                </c:pt>
                <c:pt idx="10">
                  <c:v>65-69</c:v>
                </c:pt>
              </c:strCache>
            </c:strRef>
          </c:cat>
          <c:val>
            <c:numRef>
              <c:f>Sheet5!$B$3:$B$13</c:f>
            </c:numRef>
          </c:val>
          <c:extLst>
            <c:ext xmlns:c16="http://schemas.microsoft.com/office/drawing/2014/chart" uri="{C3380CC4-5D6E-409C-BE32-E72D297353CC}">
              <c16:uniqueId val="{00000000-9A48-42CB-9C6F-FF3D2A781D7C}"/>
            </c:ext>
          </c:extLst>
        </c:ser>
        <c:ser>
          <c:idx val="1"/>
          <c:order val="1"/>
          <c:tx>
            <c:strRef>
              <c:f>Sheet5!$C$2</c:f>
              <c:strCache>
                <c:ptCount val="1"/>
                <c:pt idx="0">
                  <c:v>Crude Rate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Raleway"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Sheet5!$A$3:$A$13</c:f>
              <c:strCache>
                <c:ptCount val="11"/>
                <c:pt idx="0">
                  <c:v>15-19</c:v>
                </c:pt>
                <c:pt idx="1">
                  <c:v>20-24</c:v>
                </c:pt>
                <c:pt idx="2">
                  <c:v>25-29</c:v>
                </c:pt>
                <c:pt idx="3">
                  <c:v>30-34</c:v>
                </c:pt>
                <c:pt idx="4">
                  <c:v>35-39</c:v>
                </c:pt>
                <c:pt idx="5">
                  <c:v>40-44</c:v>
                </c:pt>
                <c:pt idx="6">
                  <c:v>45-49</c:v>
                </c:pt>
                <c:pt idx="7">
                  <c:v>50-54</c:v>
                </c:pt>
                <c:pt idx="8">
                  <c:v>55-59</c:v>
                </c:pt>
                <c:pt idx="9">
                  <c:v>60-64</c:v>
                </c:pt>
                <c:pt idx="10">
                  <c:v>65-69</c:v>
                </c:pt>
              </c:strCache>
            </c:strRef>
          </c:cat>
          <c:val>
            <c:numRef>
              <c:f>Sheet5!$C$3:$C$13</c:f>
            </c:numRef>
          </c:val>
          <c:extLst>
            <c:ext xmlns:c16="http://schemas.microsoft.com/office/drawing/2014/chart" uri="{C3380CC4-5D6E-409C-BE32-E72D297353CC}">
              <c16:uniqueId val="{00000001-9A48-42CB-9C6F-FF3D2A781D7C}"/>
            </c:ext>
          </c:extLst>
        </c:ser>
        <c:ser>
          <c:idx val="2"/>
          <c:order val="2"/>
          <c:tx>
            <c:strRef>
              <c:f>Sheet5!$D$2</c:f>
              <c:strCache>
                <c:ptCount val="1"/>
                <c:pt idx="0">
                  <c:v>Age Adjusted Rate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Raleway"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Sheet5!$A$3:$A$13</c:f>
              <c:strCache>
                <c:ptCount val="11"/>
                <c:pt idx="0">
                  <c:v>15-19</c:v>
                </c:pt>
                <c:pt idx="1">
                  <c:v>20-24</c:v>
                </c:pt>
                <c:pt idx="2">
                  <c:v>25-29</c:v>
                </c:pt>
                <c:pt idx="3">
                  <c:v>30-34</c:v>
                </c:pt>
                <c:pt idx="4">
                  <c:v>35-39</c:v>
                </c:pt>
                <c:pt idx="5">
                  <c:v>40-44</c:v>
                </c:pt>
                <c:pt idx="6">
                  <c:v>45-49</c:v>
                </c:pt>
                <c:pt idx="7">
                  <c:v>50-54</c:v>
                </c:pt>
                <c:pt idx="8">
                  <c:v>55-59</c:v>
                </c:pt>
                <c:pt idx="9">
                  <c:v>60-64</c:v>
                </c:pt>
                <c:pt idx="10">
                  <c:v>65-69</c:v>
                </c:pt>
              </c:strCache>
            </c:strRef>
          </c:cat>
          <c:val>
            <c:numRef>
              <c:f>Sheet5!$D$3:$D$13</c:f>
              <c:numCache>
                <c:formatCode>General</c:formatCode>
                <c:ptCount val="11"/>
                <c:pt idx="0">
                  <c:v>3.97</c:v>
                </c:pt>
                <c:pt idx="1">
                  <c:v>34.01</c:v>
                </c:pt>
                <c:pt idx="2">
                  <c:v>59.84</c:v>
                </c:pt>
                <c:pt idx="3">
                  <c:v>77.58</c:v>
                </c:pt>
                <c:pt idx="4">
                  <c:v>77.97</c:v>
                </c:pt>
                <c:pt idx="5">
                  <c:v>66.16</c:v>
                </c:pt>
                <c:pt idx="6">
                  <c:v>44.6</c:v>
                </c:pt>
                <c:pt idx="7">
                  <c:v>48.1</c:v>
                </c:pt>
                <c:pt idx="8">
                  <c:v>36.94</c:v>
                </c:pt>
                <c:pt idx="9">
                  <c:v>21.41</c:v>
                </c:pt>
                <c:pt idx="10">
                  <c:v>11.99</c:v>
                </c:pt>
              </c:numCache>
            </c:numRef>
          </c:val>
          <c:extLst>
            <c:ext xmlns:c16="http://schemas.microsoft.com/office/drawing/2014/chart" uri="{C3380CC4-5D6E-409C-BE32-E72D297353CC}">
              <c16:uniqueId val="{00000002-9A48-42CB-9C6F-FF3D2A781D7C}"/>
            </c:ext>
          </c:extLst>
        </c:ser>
        <c:dLbls>
          <c:dLblPos val="outEnd"/>
          <c:showLegendKey val="0"/>
          <c:showVal val="1"/>
          <c:showCatName val="0"/>
          <c:showSerName val="0"/>
          <c:showPercent val="0"/>
          <c:showBubbleSize val="0"/>
        </c:dLbls>
        <c:gapWidth val="219"/>
        <c:overlap val="-27"/>
        <c:axId val="1119170464"/>
        <c:axId val="1119174208"/>
      </c:barChart>
      <c:catAx>
        <c:axId val="111917046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r>
                  <a:rPr lang="en-US" sz="1200"/>
                  <a:t>Age</a:t>
                </a:r>
                <a:r>
                  <a:rPr lang="en-US" sz="1200" baseline="0"/>
                  <a:t> Group in Years</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Raleway" pitchFamily="2" charset="0"/>
                <a:ea typeface="+mn-ea"/>
                <a:cs typeface="+mn-cs"/>
              </a:defRPr>
            </a:pPr>
            <a:endParaRPr lang="en-US"/>
          </a:p>
        </c:txPr>
        <c:crossAx val="1119174208"/>
        <c:crosses val="autoZero"/>
        <c:auto val="1"/>
        <c:lblAlgn val="ctr"/>
        <c:lblOffset val="100"/>
        <c:noMultiLvlLbl val="0"/>
      </c:catAx>
      <c:valAx>
        <c:axId val="1119174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r>
                  <a:rPr lang="en-US" sz="1200"/>
                  <a:t>Age</a:t>
                </a:r>
                <a:r>
                  <a:rPr lang="en-US" sz="1200" baseline="0"/>
                  <a:t> Adjusted Rate</a:t>
                </a:r>
                <a:endParaRPr lang="en-US" sz="1200"/>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Raleway" pitchFamily="2" charset="0"/>
                <a:ea typeface="+mn-ea"/>
                <a:cs typeface="+mn-cs"/>
              </a:defRPr>
            </a:pPr>
            <a:endParaRPr lang="en-US"/>
          </a:p>
        </c:txPr>
        <c:crossAx val="111917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Raleway" pitchFamily="2"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Raleway" pitchFamily="2" charset="0"/>
                <a:ea typeface="+mn-ea"/>
                <a:cs typeface="+mn-cs"/>
              </a:defRPr>
            </a:pPr>
            <a:r>
              <a:rPr lang="en-US" sz="1800"/>
              <a:t>Rate of Unintentional MVA Deaths in Indiana by</a:t>
            </a:r>
            <a:r>
              <a:rPr lang="en-US" sz="1800" baseline="0"/>
              <a:t> Sex - 2020</a:t>
            </a:r>
            <a:r>
              <a:rPr lang="en-US" sz="1800"/>
              <a:t> </a:t>
            </a:r>
          </a:p>
        </c:rich>
      </c:tx>
      <c:layout>
        <c:manualLayout>
          <c:xMode val="edge"/>
          <c:yMode val="edge"/>
          <c:x val="0.25591356833609774"/>
          <c:y val="1.942207998318268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Raleway" pitchFamily="2" charset="0"/>
              <a:ea typeface="+mn-ea"/>
              <a:cs typeface="+mn-cs"/>
            </a:defRPr>
          </a:pPr>
          <a:endParaRPr lang="en-US"/>
        </a:p>
      </c:txPr>
    </c:title>
    <c:autoTitleDeleted val="0"/>
    <c:plotArea>
      <c:layout/>
      <c:barChart>
        <c:barDir val="col"/>
        <c:grouping val="clustered"/>
        <c:varyColors val="0"/>
        <c:ser>
          <c:idx val="0"/>
          <c:order val="0"/>
          <c:tx>
            <c:strRef>
              <c:f>Sheet6!$A$3</c:f>
              <c:strCache>
                <c:ptCount val="1"/>
                <c:pt idx="0">
                  <c:v>Males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Raleway"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Sheet6!$B$2:$D$2</c:f>
              <c:strCache>
                <c:ptCount val="1"/>
                <c:pt idx="0">
                  <c:v>Age-Adjusted Rate</c:v>
                </c:pt>
              </c:strCache>
            </c:strRef>
          </c:cat>
          <c:val>
            <c:numRef>
              <c:f>Sheet6!$B$3:$D$3</c:f>
              <c:numCache>
                <c:formatCode>General</c:formatCode>
                <c:ptCount val="1"/>
                <c:pt idx="0">
                  <c:v>20.8</c:v>
                </c:pt>
              </c:numCache>
            </c:numRef>
          </c:val>
          <c:extLst>
            <c:ext xmlns:c16="http://schemas.microsoft.com/office/drawing/2014/chart" uri="{C3380CC4-5D6E-409C-BE32-E72D297353CC}">
              <c16:uniqueId val="{00000000-5CD1-4E9F-93C1-34DC2C5C7F11}"/>
            </c:ext>
          </c:extLst>
        </c:ser>
        <c:ser>
          <c:idx val="1"/>
          <c:order val="1"/>
          <c:tx>
            <c:strRef>
              <c:f>Sheet6!$A$4</c:f>
              <c:strCache>
                <c:ptCount val="1"/>
                <c:pt idx="0">
                  <c:v>Females</c:v>
                </c:pt>
              </c:strCache>
            </c:strRef>
          </c:tx>
          <c:spPr>
            <a:solidFill>
              <a:schemeClr val="accent2"/>
            </a:solidFill>
            <a:ln>
              <a:noFill/>
            </a:ln>
            <a:effectLst/>
          </c:spPr>
          <c:invertIfNegative val="0"/>
          <c:dLbls>
            <c:dLbl>
              <c:idx val="0"/>
              <c:layout>
                <c:manualLayout>
                  <c:x val="0"/>
                  <c:y val="1.85185185185185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D1-4E9F-93C1-34DC2C5C7F11}"/>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Raleway"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Sheet6!$B$2:$D$2</c:f>
              <c:strCache>
                <c:ptCount val="1"/>
                <c:pt idx="0">
                  <c:v>Age-Adjusted Rate</c:v>
                </c:pt>
              </c:strCache>
            </c:strRef>
          </c:cat>
          <c:val>
            <c:numRef>
              <c:f>Sheet6!$B$4:$D$4</c:f>
              <c:numCache>
                <c:formatCode>General</c:formatCode>
                <c:ptCount val="1"/>
                <c:pt idx="0">
                  <c:v>7.63</c:v>
                </c:pt>
              </c:numCache>
            </c:numRef>
          </c:val>
          <c:extLst>
            <c:ext xmlns:c16="http://schemas.microsoft.com/office/drawing/2014/chart" uri="{C3380CC4-5D6E-409C-BE32-E72D297353CC}">
              <c16:uniqueId val="{00000002-5CD1-4E9F-93C1-34DC2C5C7F11}"/>
            </c:ext>
          </c:extLst>
        </c:ser>
        <c:dLbls>
          <c:dLblPos val="outEnd"/>
          <c:showLegendKey val="0"/>
          <c:showVal val="1"/>
          <c:showCatName val="0"/>
          <c:showSerName val="0"/>
          <c:showPercent val="0"/>
          <c:showBubbleSize val="0"/>
        </c:dLbls>
        <c:gapWidth val="219"/>
        <c:overlap val="-27"/>
        <c:axId val="964969920"/>
        <c:axId val="964964928"/>
      </c:barChart>
      <c:catAx>
        <c:axId val="964969920"/>
        <c:scaling>
          <c:orientation val="minMax"/>
        </c:scaling>
        <c:delete val="1"/>
        <c:axPos val="b"/>
        <c:title>
          <c:tx>
            <c:rich>
              <a:bodyPr rot="0" spcFirstLastPara="1" vertOverflow="ellipsis" vert="horz" wrap="square" anchor="ctr" anchorCtr="1"/>
              <a:lstStyle/>
              <a:p>
                <a:pPr>
                  <a:defRPr sz="1050" b="1" i="0" u="none" strike="noStrike" kern="1200" baseline="0">
                    <a:solidFill>
                      <a:schemeClr val="tx1">
                        <a:lumMod val="65000"/>
                        <a:lumOff val="35000"/>
                      </a:schemeClr>
                    </a:solidFill>
                    <a:latin typeface="Raleway" pitchFamily="2" charset="0"/>
                    <a:ea typeface="+mn-ea"/>
                    <a:cs typeface="+mn-cs"/>
                  </a:defRPr>
                </a:pPr>
                <a:r>
                  <a:rPr lang="en-US"/>
                  <a:t>Sex</a:t>
                </a:r>
              </a:p>
            </c:rich>
          </c:tx>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crossAx val="964964928"/>
        <c:crosses val="autoZero"/>
        <c:auto val="1"/>
        <c:lblAlgn val="ctr"/>
        <c:lblOffset val="100"/>
        <c:noMultiLvlLbl val="0"/>
      </c:catAx>
      <c:valAx>
        <c:axId val="96496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Raleway" pitchFamily="2" charset="0"/>
                    <a:ea typeface="+mn-ea"/>
                    <a:cs typeface="+mn-cs"/>
                  </a:defRPr>
                </a:pPr>
                <a:r>
                  <a:rPr lang="en-US" sz="1400"/>
                  <a:t>Age-Adjusted</a:t>
                </a:r>
                <a:r>
                  <a:rPr lang="en-US" sz="1400" baseline="0"/>
                  <a:t> Rate</a:t>
                </a:r>
                <a:endParaRPr lang="en-US" sz="140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Raleway" pitchFamily="2" charset="0"/>
                <a:ea typeface="+mn-ea"/>
                <a:cs typeface="+mn-cs"/>
              </a:defRPr>
            </a:pPr>
            <a:endParaRPr lang="en-US"/>
          </a:p>
        </c:txPr>
        <c:crossAx val="96496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latin typeface="Raleway" pitchFamily="2"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Raleway" pitchFamily="2" charset="0"/>
                <a:ea typeface="+mn-ea"/>
                <a:cs typeface="+mn-cs"/>
              </a:defRPr>
            </a:pPr>
            <a:r>
              <a:rPr lang="en-US" sz="1600"/>
              <a:t>Rate of Unintentional Fall Deaths in Indiana by Sex - 2020</a:t>
            </a:r>
          </a:p>
        </c:rich>
      </c:tx>
      <c:layout>
        <c:manualLayout>
          <c:xMode val="edge"/>
          <c:yMode val="edge"/>
          <c:x val="0.30150158968934382"/>
          <c:y val="1.388879905903484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Raleway" pitchFamily="2" charset="0"/>
              <a:ea typeface="+mn-ea"/>
              <a:cs typeface="+mn-cs"/>
            </a:defRPr>
          </a:pPr>
          <a:endParaRPr lang="en-US"/>
        </a:p>
      </c:txPr>
    </c:title>
    <c:autoTitleDeleted val="0"/>
    <c:plotArea>
      <c:layout/>
      <c:barChart>
        <c:barDir val="bar"/>
        <c:grouping val="clustered"/>
        <c:varyColors val="0"/>
        <c:ser>
          <c:idx val="0"/>
          <c:order val="0"/>
          <c:tx>
            <c:strRef>
              <c:f>Sheet7!$A$3</c:f>
              <c:strCache>
                <c:ptCount val="1"/>
                <c:pt idx="0">
                  <c:v>Males</c:v>
                </c:pt>
              </c:strCache>
            </c:strRef>
          </c:tx>
          <c:spPr>
            <a:solidFill>
              <a:schemeClr val="accent1"/>
            </a:solidFill>
            <a:ln>
              <a:noFill/>
            </a:ln>
            <a:effectLst/>
          </c:spPr>
          <c:invertIfNegative val="0"/>
          <c:cat>
            <c:strRef>
              <c:f>Sheet7!$B$2:$D$2</c:f>
              <c:strCache>
                <c:ptCount val="1"/>
                <c:pt idx="0">
                  <c:v>Age-Adjusted Rate</c:v>
                </c:pt>
              </c:strCache>
            </c:strRef>
          </c:cat>
          <c:val>
            <c:numRef>
              <c:f>Sheet7!$B$3:$D$3</c:f>
              <c:numCache>
                <c:formatCode>General</c:formatCode>
                <c:ptCount val="1"/>
                <c:pt idx="0">
                  <c:v>9.76</c:v>
                </c:pt>
              </c:numCache>
            </c:numRef>
          </c:val>
          <c:extLst>
            <c:ext xmlns:c16="http://schemas.microsoft.com/office/drawing/2014/chart" uri="{C3380CC4-5D6E-409C-BE32-E72D297353CC}">
              <c16:uniqueId val="{00000000-D93D-48A9-8833-1993F2EFEA14}"/>
            </c:ext>
          </c:extLst>
        </c:ser>
        <c:ser>
          <c:idx val="1"/>
          <c:order val="1"/>
          <c:tx>
            <c:strRef>
              <c:f>Sheet7!$A$4</c:f>
              <c:strCache>
                <c:ptCount val="1"/>
                <c:pt idx="0">
                  <c:v>Females</c:v>
                </c:pt>
              </c:strCache>
            </c:strRef>
          </c:tx>
          <c:spPr>
            <a:solidFill>
              <a:schemeClr val="accent2"/>
            </a:solidFill>
            <a:ln>
              <a:noFill/>
            </a:ln>
            <a:effectLst/>
          </c:spPr>
          <c:invertIfNegative val="0"/>
          <c:cat>
            <c:strRef>
              <c:f>Sheet7!$B$2:$D$2</c:f>
              <c:strCache>
                <c:ptCount val="1"/>
                <c:pt idx="0">
                  <c:v>Age-Adjusted Rate</c:v>
                </c:pt>
              </c:strCache>
            </c:strRef>
          </c:cat>
          <c:val>
            <c:numRef>
              <c:f>Sheet7!$B$4:$D$4</c:f>
              <c:numCache>
                <c:formatCode>General</c:formatCode>
                <c:ptCount val="1"/>
                <c:pt idx="0">
                  <c:v>5.49</c:v>
                </c:pt>
              </c:numCache>
            </c:numRef>
          </c:val>
          <c:extLst>
            <c:ext xmlns:c16="http://schemas.microsoft.com/office/drawing/2014/chart" uri="{C3380CC4-5D6E-409C-BE32-E72D297353CC}">
              <c16:uniqueId val="{00000001-D93D-48A9-8833-1993F2EFEA14}"/>
            </c:ext>
          </c:extLst>
        </c:ser>
        <c:dLbls>
          <c:showLegendKey val="0"/>
          <c:showVal val="0"/>
          <c:showCatName val="0"/>
          <c:showSerName val="0"/>
          <c:showPercent val="0"/>
          <c:showBubbleSize val="0"/>
        </c:dLbls>
        <c:gapWidth val="182"/>
        <c:axId val="1109599008"/>
        <c:axId val="1109599424"/>
      </c:barChart>
      <c:catAx>
        <c:axId val="1109599008"/>
        <c:scaling>
          <c:orientation val="minMax"/>
        </c:scaling>
        <c:delete val="1"/>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Raleway" pitchFamily="2" charset="0"/>
                    <a:ea typeface="+mn-ea"/>
                    <a:cs typeface="+mn-cs"/>
                  </a:defRPr>
                </a:pPr>
                <a:r>
                  <a:rPr lang="en-US" sz="1400"/>
                  <a:t>Sex</a:t>
                </a:r>
              </a:p>
              <a:p>
                <a:pPr>
                  <a:defRPr sz="1400"/>
                </a:pPr>
                <a:endParaRPr lang="en-US" sz="140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crossAx val="1109599424"/>
        <c:crosses val="autoZero"/>
        <c:auto val="1"/>
        <c:lblAlgn val="ctr"/>
        <c:lblOffset val="100"/>
        <c:noMultiLvlLbl val="0"/>
      </c:catAx>
      <c:valAx>
        <c:axId val="11095994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1" i="0" u="none" strike="noStrike" kern="1200" baseline="0">
                    <a:solidFill>
                      <a:schemeClr val="tx1">
                        <a:lumMod val="65000"/>
                        <a:lumOff val="35000"/>
                      </a:schemeClr>
                    </a:solidFill>
                    <a:latin typeface="Raleway" pitchFamily="2" charset="0"/>
                    <a:ea typeface="+mn-ea"/>
                    <a:cs typeface="+mn-cs"/>
                  </a:defRPr>
                </a:pPr>
                <a:r>
                  <a:rPr lang="en-US"/>
                  <a:t>Age-Adjusted Rate</a:t>
                </a:r>
              </a:p>
            </c:rich>
          </c:tx>
          <c:layout>
            <c:manualLayout>
              <c:xMode val="edge"/>
              <c:yMode val="edge"/>
              <c:x val="0.43744335169350224"/>
              <c:y val="0.87739501503844863"/>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Raleway" pitchFamily="2" charset="0"/>
                <a:ea typeface="+mn-ea"/>
                <a:cs typeface="+mn-cs"/>
              </a:defRPr>
            </a:pPr>
            <a:endParaRPr lang="en-US"/>
          </a:p>
        </c:txPr>
        <c:crossAx val="110959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latin typeface="Raleway" pitchFamily="2"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Raleway" pitchFamily="2" charset="0"/>
                <a:ea typeface="+mn-ea"/>
                <a:cs typeface="+mn-cs"/>
              </a:defRPr>
            </a:pPr>
            <a:r>
              <a:rPr lang="en-US" sz="1600"/>
              <a:t>Rate</a:t>
            </a:r>
            <a:r>
              <a:rPr lang="en-US" sz="1600" baseline="0"/>
              <a:t> of Unintentional Older Adult Fall Deaths in Indiana - 2020</a:t>
            </a:r>
            <a:endParaRPr lang="en-US" sz="160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Raleway" pitchFamily="2" charset="0"/>
              <a:ea typeface="+mn-ea"/>
              <a:cs typeface="+mn-cs"/>
            </a:defRPr>
          </a:pPr>
          <a:endParaRPr lang="en-US"/>
        </a:p>
      </c:txPr>
    </c:title>
    <c:autoTitleDeleted val="0"/>
    <c:plotArea>
      <c:layout>
        <c:manualLayout>
          <c:layoutTarget val="inner"/>
          <c:xMode val="edge"/>
          <c:yMode val="edge"/>
          <c:x val="9.0660838507810121E-2"/>
          <c:y val="9.8005295409383728E-2"/>
          <c:w val="0.89763379912073205"/>
          <c:h val="0.77406378782856311"/>
        </c:manualLayout>
      </c:layout>
      <c:barChart>
        <c:barDir val="col"/>
        <c:grouping val="clustered"/>
        <c:varyColors val="0"/>
        <c:ser>
          <c:idx val="0"/>
          <c:order val="0"/>
          <c:tx>
            <c:strRef>
              <c:f>Sheet8!$B$2</c:f>
              <c:strCache>
                <c:ptCount val="1"/>
                <c:pt idx="0">
                  <c:v>Number of deaths</c:v>
                </c:pt>
              </c:strCache>
            </c:strRef>
          </c:tx>
          <c:spPr>
            <a:solidFill>
              <a:schemeClr val="accent1"/>
            </a:solidFill>
            <a:ln>
              <a:noFill/>
            </a:ln>
            <a:effectLst/>
          </c:spPr>
          <c:invertIfNegative val="0"/>
          <c:cat>
            <c:strRef>
              <c:f>Sheet8!$A$3:$A$8</c:f>
              <c:strCache>
                <c:ptCount val="6"/>
                <c:pt idx="0">
                  <c:v>60-64</c:v>
                </c:pt>
                <c:pt idx="1">
                  <c:v>65-69</c:v>
                </c:pt>
                <c:pt idx="2">
                  <c:v>70-74</c:v>
                </c:pt>
                <c:pt idx="3">
                  <c:v>75-79</c:v>
                </c:pt>
                <c:pt idx="4">
                  <c:v>80-84</c:v>
                </c:pt>
                <c:pt idx="5">
                  <c:v>85+</c:v>
                </c:pt>
              </c:strCache>
            </c:strRef>
          </c:cat>
          <c:val>
            <c:numRef>
              <c:f>Sheet8!$B$3:$B$8</c:f>
            </c:numRef>
          </c:val>
          <c:extLst>
            <c:ext xmlns:c16="http://schemas.microsoft.com/office/drawing/2014/chart" uri="{C3380CC4-5D6E-409C-BE32-E72D297353CC}">
              <c16:uniqueId val="{00000000-EABA-4C6B-903C-346C68B6DD49}"/>
            </c:ext>
          </c:extLst>
        </c:ser>
        <c:ser>
          <c:idx val="1"/>
          <c:order val="1"/>
          <c:tx>
            <c:strRef>
              <c:f>Sheet8!$C$2</c:f>
              <c:strCache>
                <c:ptCount val="1"/>
                <c:pt idx="0">
                  <c:v>Crude Rate</c:v>
                </c:pt>
              </c:strCache>
            </c:strRef>
          </c:tx>
          <c:spPr>
            <a:solidFill>
              <a:schemeClr val="accent2"/>
            </a:solidFill>
            <a:ln>
              <a:noFill/>
            </a:ln>
            <a:effectLst/>
          </c:spPr>
          <c:invertIfNegative val="0"/>
          <c:cat>
            <c:strRef>
              <c:f>Sheet8!$A$3:$A$8</c:f>
              <c:strCache>
                <c:ptCount val="6"/>
                <c:pt idx="0">
                  <c:v>60-64</c:v>
                </c:pt>
                <c:pt idx="1">
                  <c:v>65-69</c:v>
                </c:pt>
                <c:pt idx="2">
                  <c:v>70-74</c:v>
                </c:pt>
                <c:pt idx="3">
                  <c:v>75-79</c:v>
                </c:pt>
                <c:pt idx="4">
                  <c:v>80-84</c:v>
                </c:pt>
                <c:pt idx="5">
                  <c:v>85+</c:v>
                </c:pt>
              </c:strCache>
            </c:strRef>
          </c:cat>
          <c:val>
            <c:numRef>
              <c:f>Sheet8!$C$3:$C$8</c:f>
            </c:numRef>
          </c:val>
          <c:extLst>
            <c:ext xmlns:c16="http://schemas.microsoft.com/office/drawing/2014/chart" uri="{C3380CC4-5D6E-409C-BE32-E72D297353CC}">
              <c16:uniqueId val="{00000001-EABA-4C6B-903C-346C68B6DD49}"/>
            </c:ext>
          </c:extLst>
        </c:ser>
        <c:ser>
          <c:idx val="2"/>
          <c:order val="2"/>
          <c:tx>
            <c:strRef>
              <c:f>Sheet8!$D$2</c:f>
              <c:strCache>
                <c:ptCount val="1"/>
                <c:pt idx="0">
                  <c:v>Age Adjusted Rate</c:v>
                </c:pt>
              </c:strCache>
            </c:strRef>
          </c:tx>
          <c:spPr>
            <a:solidFill>
              <a:schemeClr val="accent1">
                <a:lumMod val="75000"/>
              </a:schemeClr>
            </a:solidFill>
            <a:ln>
              <a:noFill/>
            </a:ln>
            <a:effectLst/>
          </c:spPr>
          <c:invertIfNegative val="0"/>
          <c:cat>
            <c:strRef>
              <c:f>Sheet8!$A$3:$A$8</c:f>
              <c:strCache>
                <c:ptCount val="6"/>
                <c:pt idx="0">
                  <c:v>60-64</c:v>
                </c:pt>
                <c:pt idx="1">
                  <c:v>65-69</c:v>
                </c:pt>
                <c:pt idx="2">
                  <c:v>70-74</c:v>
                </c:pt>
                <c:pt idx="3">
                  <c:v>75-79</c:v>
                </c:pt>
                <c:pt idx="4">
                  <c:v>80-84</c:v>
                </c:pt>
                <c:pt idx="5">
                  <c:v>85+</c:v>
                </c:pt>
              </c:strCache>
            </c:strRef>
          </c:cat>
          <c:val>
            <c:numRef>
              <c:f>Sheet8!$D$3:$D$8</c:f>
              <c:numCache>
                <c:formatCode>General</c:formatCode>
                <c:ptCount val="6"/>
                <c:pt idx="0">
                  <c:v>9.77</c:v>
                </c:pt>
                <c:pt idx="1">
                  <c:v>15.53</c:v>
                </c:pt>
                <c:pt idx="2">
                  <c:v>22.27</c:v>
                </c:pt>
                <c:pt idx="3">
                  <c:v>26.43</c:v>
                </c:pt>
                <c:pt idx="4">
                  <c:v>69.27</c:v>
                </c:pt>
                <c:pt idx="5">
                  <c:v>179.89</c:v>
                </c:pt>
              </c:numCache>
            </c:numRef>
          </c:val>
          <c:extLst>
            <c:ext xmlns:c16="http://schemas.microsoft.com/office/drawing/2014/chart" uri="{C3380CC4-5D6E-409C-BE32-E72D297353CC}">
              <c16:uniqueId val="{00000002-EABA-4C6B-903C-346C68B6DD49}"/>
            </c:ext>
          </c:extLst>
        </c:ser>
        <c:dLbls>
          <c:showLegendKey val="0"/>
          <c:showVal val="0"/>
          <c:showCatName val="0"/>
          <c:showSerName val="0"/>
          <c:showPercent val="0"/>
          <c:showBubbleSize val="0"/>
        </c:dLbls>
        <c:gapWidth val="219"/>
        <c:overlap val="-27"/>
        <c:axId val="1124306928"/>
        <c:axId val="1124306096"/>
      </c:barChart>
      <c:catAx>
        <c:axId val="112430692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Raleway" pitchFamily="2" charset="0"/>
                    <a:ea typeface="+mn-ea"/>
                    <a:cs typeface="+mn-cs"/>
                  </a:defRPr>
                </a:pPr>
                <a:r>
                  <a:rPr lang="en-US" sz="1400"/>
                  <a:t>Age</a:t>
                </a:r>
                <a:r>
                  <a:rPr lang="en-US" sz="1400" baseline="0"/>
                  <a:t> Group in Years</a:t>
                </a:r>
                <a:endParaRPr lang="en-US" sz="1400"/>
              </a:p>
            </c:rich>
          </c:tx>
          <c:layout>
            <c:manualLayout>
              <c:xMode val="edge"/>
              <c:yMode val="edge"/>
              <c:x val="0.45469367016400325"/>
              <c:y val="0.9334804566582253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Raleway" pitchFamily="2" charset="0"/>
                <a:ea typeface="+mn-ea"/>
                <a:cs typeface="+mn-cs"/>
              </a:defRPr>
            </a:pPr>
            <a:endParaRPr lang="en-US"/>
          </a:p>
        </c:txPr>
        <c:crossAx val="1124306096"/>
        <c:crosses val="autoZero"/>
        <c:auto val="1"/>
        <c:lblAlgn val="ctr"/>
        <c:lblOffset val="100"/>
        <c:noMultiLvlLbl val="0"/>
      </c:catAx>
      <c:valAx>
        <c:axId val="1124306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Raleway" pitchFamily="2" charset="0"/>
                    <a:ea typeface="+mn-ea"/>
                    <a:cs typeface="+mn-cs"/>
                  </a:defRPr>
                </a:pPr>
                <a:r>
                  <a:rPr lang="en-US" sz="1400"/>
                  <a:t>Age</a:t>
                </a:r>
                <a:r>
                  <a:rPr lang="en-US" sz="1400" baseline="0"/>
                  <a:t>-Adjusted Rate</a:t>
                </a:r>
                <a:endParaRPr lang="en-US" sz="1400"/>
              </a:p>
            </c:rich>
          </c:tx>
          <c:layout>
            <c:manualLayout>
              <c:xMode val="edge"/>
              <c:yMode val="edge"/>
              <c:x val="2.6603096298767771E-2"/>
              <c:y val="0.322185815649771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Raleway" pitchFamily="2" charset="0"/>
                <a:ea typeface="+mn-ea"/>
                <a:cs typeface="+mn-cs"/>
              </a:defRPr>
            </a:pPr>
            <a:endParaRPr lang="en-US"/>
          </a:p>
        </c:txPr>
        <c:crossAx val="1124306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latin typeface="Raleway" pitchFamily="2"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4CAC-115D-A14F-A8BE-F4784513B3FD}"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CD6-7082-7749-BD99-0B0117ADFFDC}" type="slidenum">
              <a:rPr lang="en-US" smtClean="0"/>
              <a:t>‹#›</a:t>
            </a:fld>
            <a:endParaRPr lang="en-US"/>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a:t>
            </a:fld>
            <a:endParaRPr lang="en-US"/>
          </a:p>
        </p:txBody>
      </p:sp>
    </p:spTree>
    <p:extLst>
      <p:ext uri="{BB962C8B-B14F-4D97-AF65-F5344CB8AC3E}">
        <p14:creationId xmlns:p14="http://schemas.microsoft.com/office/powerpoint/2010/main" val="61970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a:t>
            </a:fld>
            <a:endParaRPr lang="en-US"/>
          </a:p>
        </p:txBody>
      </p:sp>
    </p:spTree>
    <p:extLst>
      <p:ext uri="{BB962C8B-B14F-4D97-AF65-F5344CB8AC3E}">
        <p14:creationId xmlns:p14="http://schemas.microsoft.com/office/powerpoint/2010/main" val="376647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4</a:t>
            </a:fld>
            <a:endParaRPr lang="en-US"/>
          </a:p>
        </p:txBody>
      </p:sp>
    </p:spTree>
    <p:extLst>
      <p:ext uri="{BB962C8B-B14F-4D97-AF65-F5344CB8AC3E}">
        <p14:creationId xmlns:p14="http://schemas.microsoft.com/office/powerpoint/2010/main" val="371460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5</a:t>
            </a:fld>
            <a:endParaRPr lang="en-US"/>
          </a:p>
        </p:txBody>
      </p:sp>
    </p:spTree>
    <p:extLst>
      <p:ext uri="{BB962C8B-B14F-4D97-AF65-F5344CB8AC3E}">
        <p14:creationId xmlns:p14="http://schemas.microsoft.com/office/powerpoint/2010/main" val="104265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6</a:t>
            </a:fld>
            <a:endParaRPr lang="en-US"/>
          </a:p>
        </p:txBody>
      </p:sp>
    </p:spTree>
    <p:extLst>
      <p:ext uri="{BB962C8B-B14F-4D97-AF65-F5344CB8AC3E}">
        <p14:creationId xmlns:p14="http://schemas.microsoft.com/office/powerpoint/2010/main" val="233787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8</a:t>
            </a:fld>
            <a:endParaRPr lang="en-US"/>
          </a:p>
        </p:txBody>
      </p:sp>
    </p:spTree>
    <p:extLst>
      <p:ext uri="{BB962C8B-B14F-4D97-AF65-F5344CB8AC3E}">
        <p14:creationId xmlns:p14="http://schemas.microsoft.com/office/powerpoint/2010/main" val="203411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10</a:t>
            </a:fld>
            <a:endParaRPr lang="en-US"/>
          </a:p>
        </p:txBody>
      </p:sp>
    </p:spTree>
    <p:extLst>
      <p:ext uri="{BB962C8B-B14F-4D97-AF65-F5344CB8AC3E}">
        <p14:creationId xmlns:p14="http://schemas.microsoft.com/office/powerpoint/2010/main" val="85759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17</a:t>
            </a:fld>
            <a:endParaRPr lang="en-US"/>
          </a:p>
        </p:txBody>
      </p:sp>
    </p:spTree>
    <p:extLst>
      <p:ext uri="{BB962C8B-B14F-4D97-AF65-F5344CB8AC3E}">
        <p14:creationId xmlns:p14="http://schemas.microsoft.com/office/powerpoint/2010/main" val="178752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21</a:t>
            </a:fld>
            <a:endParaRPr lang="en-US"/>
          </a:p>
        </p:txBody>
      </p:sp>
    </p:spTree>
    <p:extLst>
      <p:ext uri="{BB962C8B-B14F-4D97-AF65-F5344CB8AC3E}">
        <p14:creationId xmlns:p14="http://schemas.microsoft.com/office/powerpoint/2010/main" val="1262786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86917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5713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NCIPC">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91504"/>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781D7E"/>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781D7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781D7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Injury Prevention and Control</a:t>
            </a:r>
          </a:p>
        </p:txBody>
      </p:sp>
    </p:spTree>
    <p:extLst>
      <p:ext uri="{BB962C8B-B14F-4D97-AF65-F5344CB8AC3E}">
        <p14:creationId xmlns:p14="http://schemas.microsoft.com/office/powerpoint/2010/main" val="4974351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781D7E"/>
                </a:solidFill>
                <a:effectLst/>
                <a:latin typeface="Calibri" pitchFamily="34" charset="0"/>
              </a:defRPr>
            </a:lvl1pPr>
          </a:lstStyle>
          <a:p>
            <a:r>
              <a:rPr lang="en-US" dirty="0"/>
              <a:t>Bottom band: NCIPC</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781D7E"/>
              </a:buClr>
              <a:buFont typeface="Wingdings" panose="05000000000000000000" pitchFamily="2" charset="2"/>
              <a:buChar char="§"/>
              <a:defRPr sz="2667">
                <a:solidFill>
                  <a:schemeClr val="accent4">
                    <a:lumMod val="75000"/>
                  </a:schemeClr>
                </a:solidFill>
              </a:defRPr>
            </a:lvl1pPr>
            <a:lvl2pPr>
              <a:buClr>
                <a:srgbClr val="00853F"/>
              </a:buClr>
              <a:defRPr sz="2667">
                <a:solidFill>
                  <a:schemeClr val="accent4">
                    <a:lumMod val="75000"/>
                  </a:schemeClr>
                </a:solidFill>
              </a:defRPr>
            </a:lvl2pPr>
            <a:lvl3pPr>
              <a:buClr>
                <a:srgbClr val="EC881D"/>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690419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6239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773" indent="-457189">
              <a:buClr>
                <a:srgbClr val="00853F"/>
              </a:buClr>
              <a:buSzPct val="100000"/>
              <a:buFont typeface="Arial" panose="020B0604020202020204" pitchFamily="34" charset="0"/>
              <a:buChar char="•"/>
              <a:defRPr sz="2667">
                <a:solidFill>
                  <a:schemeClr val="accent4">
                    <a:lumMod val="75000"/>
                  </a:schemeClr>
                </a:solidFill>
              </a:defRPr>
            </a:lvl2pPr>
            <a:lvl3pPr marL="1600160" indent="-380990">
              <a:buClr>
                <a:srgbClr val="00853F"/>
              </a:buClr>
              <a:buSzPct val="100000"/>
              <a:buFont typeface="Wingdings" panose="05000000000000000000" pitchFamily="2" charset="2"/>
              <a:buChar char="§"/>
              <a:defRPr sz="2400">
                <a:solidFill>
                  <a:schemeClr val="accent4">
                    <a:lumMod val="75000"/>
                  </a:schemeClr>
                </a:solidFill>
              </a:defRPr>
            </a:lvl3pPr>
            <a:lvl4pPr marL="2133547" indent="-304792">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2"/>
            <a:endParaRPr lang="en-US" dirty="0"/>
          </a:p>
          <a:p>
            <a:pPr lvl="1"/>
            <a:endParaRPr lang="en-US" dirty="0"/>
          </a:p>
          <a:p>
            <a:pPr lvl="2"/>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4560507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781D7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36400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1652"/>
            <a:ext cx="12192000" cy="1183824"/>
          </a:xfrm>
          <a:prstGeom prst="rect">
            <a:avLst/>
          </a:prstGeom>
        </p:spPr>
      </p:pic>
    </p:spTree>
    <p:extLst>
      <p:ext uri="{BB962C8B-B14F-4D97-AF65-F5344CB8AC3E}">
        <p14:creationId xmlns:p14="http://schemas.microsoft.com/office/powerpoint/2010/main" val="35147446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70542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1147011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067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3425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798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065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288002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73360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r>
              <a:rPr lang="en-US"/>
              <a:t>Click icon to add chart</a:t>
            </a:r>
          </a:p>
        </p:txBody>
      </p:sp>
    </p:spTree>
    <p:extLst>
      <p:ext uri="{BB962C8B-B14F-4D97-AF65-F5344CB8AC3E}">
        <p14:creationId xmlns:p14="http://schemas.microsoft.com/office/powerpoint/2010/main" val="57989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r>
              <a:rPr lang="en-US"/>
              <a:t>Click icon to add chart</a:t>
            </a:r>
          </a:p>
        </p:txBody>
      </p:sp>
    </p:spTree>
    <p:extLst>
      <p:ext uri="{BB962C8B-B14F-4D97-AF65-F5344CB8AC3E}">
        <p14:creationId xmlns:p14="http://schemas.microsoft.com/office/powerpoint/2010/main" val="303863834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2042160" y="6281154"/>
            <a:ext cx="2885440" cy="369332"/>
          </a:xfrm>
          <a:prstGeom prst="rect">
            <a:avLst/>
          </a:prstGeom>
          <a:noFill/>
        </p:spPr>
        <p:txBody>
          <a:bodyPr wrap="square" rtlCol="0">
            <a:spAutoFit/>
          </a:bodyPr>
          <a:lstStyle/>
          <a:p>
            <a:r>
              <a:rPr lang="en-US" sz="600" b="1" cap="all" dirty="0">
                <a:solidFill>
                  <a:srgbClr val="68C5EC"/>
                </a:solidFill>
              </a:rPr>
              <a:t>RHI-Eagle highlands Inpatient and Outpatient Services</a:t>
            </a:r>
          </a:p>
          <a:p>
            <a:r>
              <a:rPr lang="en-US" sz="600" dirty="0"/>
              <a:t>4141 Shore Drive</a:t>
            </a:r>
          </a:p>
          <a:p>
            <a:r>
              <a:rPr lang="en-US" sz="600" dirty="0"/>
              <a:t>Indianapolis, IN 46254</a:t>
            </a:r>
          </a:p>
        </p:txBody>
      </p:sp>
      <p:sp>
        <p:nvSpPr>
          <p:cNvPr id="5" name="TextBox 4"/>
          <p:cNvSpPr txBox="1"/>
          <p:nvPr userDrawn="1"/>
        </p:nvSpPr>
        <p:spPr>
          <a:xfrm>
            <a:off x="6522720" y="6293024"/>
            <a:ext cx="2448560" cy="276999"/>
          </a:xfrm>
          <a:prstGeom prst="rect">
            <a:avLst/>
          </a:prstGeom>
          <a:noFill/>
        </p:spPr>
        <p:txBody>
          <a:bodyPr wrap="square" rtlCol="0">
            <a:spAutoFit/>
          </a:bodyPr>
          <a:lstStyle/>
          <a:p>
            <a:r>
              <a:rPr lang="en-US" sz="600" b="1" cap="all" dirty="0">
                <a:solidFill>
                  <a:srgbClr val="68C5EC"/>
                </a:solidFill>
              </a:rPr>
              <a:t>RHI-Northwest brain  Injury center </a:t>
            </a:r>
            <a:r>
              <a:rPr lang="en-US" sz="600" dirty="0"/>
              <a:t>9531 Valparaiso Court</a:t>
            </a:r>
          </a:p>
          <a:p>
            <a:r>
              <a:rPr lang="en-US" sz="600" dirty="0"/>
              <a:t>Indianapolis, IN 46268</a:t>
            </a:r>
          </a:p>
        </p:txBody>
      </p:sp>
      <p:sp>
        <p:nvSpPr>
          <p:cNvPr id="6" name="TextBox 5"/>
          <p:cNvSpPr txBox="1"/>
          <p:nvPr userDrawn="1"/>
        </p:nvSpPr>
        <p:spPr>
          <a:xfrm>
            <a:off x="4368800" y="6293024"/>
            <a:ext cx="2113280" cy="369332"/>
          </a:xfrm>
          <a:prstGeom prst="rect">
            <a:avLst/>
          </a:prstGeom>
          <a:noFill/>
        </p:spPr>
        <p:txBody>
          <a:bodyPr wrap="square" rtlCol="0">
            <a:spAutoFit/>
          </a:bodyPr>
          <a:lstStyle/>
          <a:p>
            <a:r>
              <a:rPr lang="en-US" sz="600" b="1" cap="all" dirty="0">
                <a:solidFill>
                  <a:srgbClr val="68C5EC"/>
                </a:solidFill>
              </a:rPr>
              <a:t>RHI-Carmel Outpatient Services</a:t>
            </a:r>
          </a:p>
          <a:p>
            <a:r>
              <a:rPr lang="en-US" sz="600" dirty="0"/>
              <a:t>12425 Old Meridian Street, Suite B2 </a:t>
            </a:r>
          </a:p>
          <a:p>
            <a:r>
              <a:rPr lang="en-US" sz="600" dirty="0"/>
              <a:t>Carmel, IN 46032</a:t>
            </a:r>
          </a:p>
        </p:txBody>
      </p:sp>
      <p:sp>
        <p:nvSpPr>
          <p:cNvPr id="7" name="TextBox 6"/>
          <p:cNvSpPr txBox="1"/>
          <p:nvPr userDrawn="1"/>
        </p:nvSpPr>
        <p:spPr>
          <a:xfrm>
            <a:off x="8839200" y="6293025"/>
            <a:ext cx="2438400" cy="451277"/>
          </a:xfrm>
          <a:prstGeom prst="rect">
            <a:avLst/>
          </a:prstGeom>
          <a:noFill/>
        </p:spPr>
        <p:txBody>
          <a:bodyPr wrap="square" rtlCol="0">
            <a:spAutoFit/>
          </a:bodyPr>
          <a:lstStyle/>
          <a:p>
            <a:r>
              <a:rPr lang="en-US" sz="600" dirty="0"/>
              <a:t>RHI is a community collaboration between Indiana University Health and St. Vincent Health</a:t>
            </a:r>
          </a:p>
          <a:p>
            <a:r>
              <a:rPr lang="en-US" sz="600" b="1" dirty="0">
                <a:solidFill>
                  <a:srgbClr val="68C5EC"/>
                </a:solidFill>
              </a:rPr>
              <a:t>317-329-2000  |  </a:t>
            </a:r>
            <a:r>
              <a:rPr lang="en-US" sz="600" b="1" dirty="0" err="1">
                <a:solidFill>
                  <a:srgbClr val="68C5EC"/>
                </a:solidFill>
              </a:rPr>
              <a:t>rhin.com</a:t>
            </a:r>
            <a:endParaRPr lang="en-US" sz="600" b="1" dirty="0">
              <a:solidFill>
                <a:srgbClr val="68C5EC"/>
              </a:solidFill>
            </a:endParaRPr>
          </a:p>
          <a:p>
            <a:endParaRPr lang="en-US" sz="799" baseline="30000" dirty="0"/>
          </a:p>
        </p:txBody>
      </p:sp>
    </p:spTree>
    <p:extLst>
      <p:ext uri="{BB962C8B-B14F-4D97-AF65-F5344CB8AC3E}">
        <p14:creationId xmlns:p14="http://schemas.microsoft.com/office/powerpoint/2010/main" val="18601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208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latin typeface="News Gothic MT"/>
              </a:rPr>
              <a:pPr/>
              <a:t>5/6/2022</a:t>
            </a:fld>
            <a:endParaRPr lang="en-US">
              <a:solidFill>
                <a:prstClr val="black"/>
              </a:solidFill>
              <a:latin typeface="News Gothic MT"/>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latin typeface="News Gothic MT"/>
              </a:rPr>
              <a:pPr/>
              <a:t>‹#›</a:t>
            </a:fld>
            <a:endParaRPr lang="en-US">
              <a:solidFill>
                <a:prstClr val="black"/>
              </a:solidFill>
              <a:latin typeface="News Gothic MT"/>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332362189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Image Hor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lgn="ctr">
              <a:defRPr sz="3200"/>
            </a:lvl1pPr>
          </a:lstStyle>
          <a:p>
            <a:r>
              <a:rPr lang="en-US"/>
              <a:t>Click to edit Master title style</a:t>
            </a:r>
          </a:p>
        </p:txBody>
      </p:sp>
      <p:sp>
        <p:nvSpPr>
          <p:cNvPr id="9" name="Text Placeholder 12"/>
          <p:cNvSpPr>
            <a:spLocks noGrp="1"/>
          </p:cNvSpPr>
          <p:nvPr>
            <p:ph type="body" sz="quarter" idx="15"/>
          </p:nvPr>
        </p:nvSpPr>
        <p:spPr>
          <a:xfrm>
            <a:off x="1117600" y="2514600"/>
            <a:ext cx="2743200" cy="3048000"/>
          </a:xfrm>
          <a:prstGeom prst="rect">
            <a:avLst/>
          </a:prstGeom>
        </p:spPr>
        <p:txBody>
          <a:bodyPr>
            <a:noAutofit/>
          </a:bodyPr>
          <a:lstStyle>
            <a:lvl1pPr>
              <a:buNone/>
              <a:defRPr sz="1600">
                <a:solidFill>
                  <a:schemeClr val="tx1"/>
                </a:solidFill>
              </a:defRPr>
            </a:lvl1pPr>
            <a:lvl2pPr>
              <a:buNone/>
              <a:defRPr sz="1400">
                <a:solidFill>
                  <a:schemeClr val="bg1"/>
                </a:solidFill>
              </a:defRPr>
            </a:lvl2pPr>
            <a:lvl3pPr>
              <a:buNone/>
              <a:defRPr sz="1200">
                <a:solidFill>
                  <a:schemeClr val="bg1"/>
                </a:solidFill>
              </a:defRPr>
            </a:lvl3pPr>
            <a:lvl4pPr>
              <a:buNone/>
              <a:defRPr sz="1100">
                <a:solidFill>
                  <a:schemeClr val="bg1"/>
                </a:solidFill>
              </a:defRPr>
            </a:lvl4pPr>
            <a:lvl5pPr>
              <a:buNone/>
              <a:defRPr sz="1100">
                <a:solidFill>
                  <a:schemeClr val="bg1"/>
                </a:solidFill>
              </a:defRPr>
            </a:lvl5pPr>
          </a:lstStyle>
          <a:p>
            <a:pPr lvl="0"/>
            <a:r>
              <a:rPr lang="en-US" dirty="0"/>
              <a:t>Click to edit Master text styles</a:t>
            </a:r>
          </a:p>
        </p:txBody>
      </p:sp>
      <p:sp>
        <p:nvSpPr>
          <p:cNvPr id="8" name="Picture Placeholder 19"/>
          <p:cNvSpPr>
            <a:spLocks noGrp="1"/>
          </p:cNvSpPr>
          <p:nvPr>
            <p:ph type="pic" sz="quarter" idx="16"/>
          </p:nvPr>
        </p:nvSpPr>
        <p:spPr>
          <a:xfrm rot="168040">
            <a:off x="3953011" y="2207429"/>
            <a:ext cx="7279791" cy="3931308"/>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7"/>
          </p:nvPr>
        </p:nvSpPr>
        <p:spPr>
          <a:xfrm>
            <a:off x="3454400" y="6416676"/>
            <a:ext cx="2844800" cy="365125"/>
          </a:xfrm>
          <a:prstGeom prst="rect">
            <a:avLst/>
          </a:prstGeom>
        </p:spPr>
        <p:txBody>
          <a:bodyPr/>
          <a:lstStyle>
            <a:lvl1pPr>
              <a:defRPr/>
            </a:lvl1pPr>
          </a:lstStyle>
          <a:p>
            <a:pPr>
              <a:defRPr/>
            </a:pPr>
            <a:fld id="{35D22723-EF33-4C21-B4C0-99E8B18DD13F}" type="datetimeFigureOut">
              <a:rPr lang="en-US">
                <a:solidFill>
                  <a:srgbClr val="D7AA52">
                    <a:lumMod val="75000"/>
                  </a:srgbClr>
                </a:solidFill>
              </a:rPr>
              <a:pPr>
                <a:defRPr/>
              </a:pPr>
              <a:t>5/6/2022</a:t>
            </a:fld>
            <a:endParaRPr lang="en-US">
              <a:solidFill>
                <a:srgbClr val="D7AA52">
                  <a:lumMod val="75000"/>
                </a:srgbClr>
              </a:solidFill>
            </a:endParaRPr>
          </a:p>
        </p:txBody>
      </p:sp>
      <p:sp>
        <p:nvSpPr>
          <p:cNvPr id="6" name="Slide Number Placeholder 5"/>
          <p:cNvSpPr>
            <a:spLocks noGrp="1"/>
          </p:cNvSpPr>
          <p:nvPr>
            <p:ph type="sldNum" sz="quarter" idx="18"/>
          </p:nvPr>
        </p:nvSpPr>
        <p:spPr>
          <a:xfrm>
            <a:off x="8839200" y="6416676"/>
            <a:ext cx="2844800" cy="365125"/>
          </a:xfrm>
          <a:prstGeom prst="rect">
            <a:avLst/>
          </a:prstGeom>
        </p:spPr>
        <p:txBody>
          <a:bodyPr/>
          <a:lstStyle>
            <a:lvl1pPr>
              <a:defRPr/>
            </a:lvl1pPr>
          </a:lstStyle>
          <a:p>
            <a:pPr>
              <a:defRPr/>
            </a:pPr>
            <a:fld id="{38BE1188-54C8-4D5E-B262-A47DC1DA0BB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76994784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2 Image re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609600" y="2057400"/>
            <a:ext cx="7416800" cy="350520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9"/>
          <p:cNvSpPr>
            <a:spLocks noGrp="1"/>
          </p:cNvSpPr>
          <p:nvPr>
            <p:ph type="pic" sz="quarter" idx="13"/>
          </p:nvPr>
        </p:nvSpPr>
        <p:spPr>
          <a:xfrm rot="250911">
            <a:off x="8118441" y="4277257"/>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9" name="Picture Placeholder 19"/>
          <p:cNvSpPr>
            <a:spLocks noGrp="1"/>
          </p:cNvSpPr>
          <p:nvPr>
            <p:ph type="pic" sz="quarter" idx="14"/>
          </p:nvPr>
        </p:nvSpPr>
        <p:spPr>
          <a:xfrm rot="21404141">
            <a:off x="8807433" y="2125208"/>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6" name="Date Placeholder 3"/>
          <p:cNvSpPr>
            <a:spLocks noGrp="1"/>
          </p:cNvSpPr>
          <p:nvPr>
            <p:ph type="dt" sz="half" idx="15"/>
          </p:nvPr>
        </p:nvSpPr>
        <p:spPr>
          <a:xfrm>
            <a:off x="3454400" y="6416676"/>
            <a:ext cx="2844800" cy="365125"/>
          </a:xfrm>
          <a:prstGeom prst="rect">
            <a:avLst/>
          </a:prstGeom>
        </p:spPr>
        <p:txBody>
          <a:bodyPr/>
          <a:lstStyle>
            <a:lvl1pPr>
              <a:defRPr/>
            </a:lvl1pPr>
          </a:lstStyle>
          <a:p>
            <a:pPr>
              <a:defRPr/>
            </a:pPr>
            <a:fld id="{0B62FD6F-7EA9-47AE-9C81-63F7057DD975}" type="datetimeFigureOut">
              <a:rPr lang="en-US">
                <a:solidFill>
                  <a:srgbClr val="D7AA52">
                    <a:lumMod val="75000"/>
                  </a:srgbClr>
                </a:solidFill>
              </a:rPr>
              <a:pPr>
                <a:defRPr/>
              </a:pPr>
              <a:t>5/6/2022</a:t>
            </a:fld>
            <a:endParaRPr lang="en-US">
              <a:solidFill>
                <a:srgbClr val="D7AA52">
                  <a:lumMod val="75000"/>
                </a:srgbClr>
              </a:solidFill>
            </a:endParaRPr>
          </a:p>
        </p:txBody>
      </p:sp>
      <p:sp>
        <p:nvSpPr>
          <p:cNvPr id="8" name="Slide Number Placeholder 5"/>
          <p:cNvSpPr>
            <a:spLocks noGrp="1"/>
          </p:cNvSpPr>
          <p:nvPr>
            <p:ph type="sldNum" sz="quarter" idx="16"/>
          </p:nvPr>
        </p:nvSpPr>
        <p:spPr>
          <a:xfrm>
            <a:off x="8839200" y="6416676"/>
            <a:ext cx="2844800" cy="365125"/>
          </a:xfrm>
          <a:prstGeom prst="rect">
            <a:avLst/>
          </a:prstGeom>
        </p:spPr>
        <p:txBody>
          <a:bodyPr/>
          <a:lstStyle>
            <a:lvl1pPr>
              <a:defRPr/>
            </a:lvl1pPr>
          </a:lstStyle>
          <a:p>
            <a:pPr>
              <a:defRPr/>
            </a:pPr>
            <a:fld id="{145207C6-02CE-4835-8975-0EAB9A2D6F54}"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10441259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9A0D6EA-B214-4149-9C4D-6A5A8E7841A5}" type="datetimeFigureOut">
              <a:rPr lang="en-US">
                <a:solidFill>
                  <a:srgbClr val="D7AA52">
                    <a:lumMod val="75000"/>
                  </a:srgbClr>
                </a:solidFill>
              </a:rPr>
              <a:pPr>
                <a:defRPr/>
              </a:pPr>
              <a:t>5/6/2022</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27D9031E-4B18-4CE9-97DA-3BAD2D4C3D5A}"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130171794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martArt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276600"/>
          </a:xfrm>
          <a:prstGeom prst="rect">
            <a:avLst/>
          </a:prstGeom>
        </p:spPr>
        <p:txBody>
          <a:bodyPr>
            <a:normAutofit/>
          </a:bodyPr>
          <a:lstStyle>
            <a:lvl1pPr>
              <a:buFontTx/>
              <a:buNone/>
              <a:defRPr sz="2000"/>
            </a:lvl1pPr>
          </a:lstStyle>
          <a:p>
            <a:pPr lvl="0"/>
            <a:r>
              <a:rPr lang="en-US" dirty="0"/>
              <a:t>Object</a:t>
            </a:r>
          </a:p>
        </p:txBody>
      </p:sp>
      <p:sp>
        <p:nvSpPr>
          <p:cNvPr id="8" name="Picture Placeholder 19"/>
          <p:cNvSpPr>
            <a:spLocks noGrp="1"/>
          </p:cNvSpPr>
          <p:nvPr>
            <p:ph type="pic" sz="quarter" idx="13"/>
          </p:nvPr>
        </p:nvSpPr>
        <p:spPr>
          <a:xfrm>
            <a:off x="7823201" y="2057400"/>
            <a:ext cx="3691921" cy="35052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0B6FDF07-90FB-4FE5-934D-F4E719512F42}" type="datetimeFigureOut">
              <a:rPr lang="en-US">
                <a:solidFill>
                  <a:srgbClr val="D7AA52">
                    <a:lumMod val="75000"/>
                  </a:srgbClr>
                </a:solidFill>
              </a:rPr>
              <a:pPr>
                <a:defRPr/>
              </a:pPr>
              <a:t>5/6/2022</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A1ABC150-D210-467F-8716-3D81CE3608C1}"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94892686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52F736AB-E2C0-46F9-9B94-0D9B1BD1B0B8}" type="datetimeFigureOut">
              <a:rPr lang="en-US">
                <a:solidFill>
                  <a:srgbClr val="D7AA52">
                    <a:lumMod val="75000"/>
                  </a:srgbClr>
                </a:solidFill>
              </a:rPr>
              <a:pPr>
                <a:defRPr/>
              </a:pPr>
              <a:t>5/6/2022</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5ED5B4DB-AD3C-4574-B631-ABD2A4EADF89}"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09818243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DBA5F348-04A3-433A-9C14-32894556B832}" type="datetimeFigureOut">
              <a:rPr lang="en-US">
                <a:solidFill>
                  <a:srgbClr val="D7AA52">
                    <a:lumMod val="75000"/>
                  </a:srgbClr>
                </a:solidFill>
              </a:rPr>
              <a:pPr>
                <a:defRPr/>
              </a:pPr>
              <a:t>5/6/2022</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1D5DF45B-296F-4A09-BA8A-36557E0AD48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28039838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Conten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505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EBD330F-F724-45EF-AF45-7EA2CC8F8C30}" type="datetimeFigureOut">
              <a:rPr lang="en-US">
                <a:solidFill>
                  <a:srgbClr val="D7AA52">
                    <a:lumMod val="75000"/>
                  </a:srgbClr>
                </a:solidFill>
              </a:rPr>
              <a:pPr>
                <a:defRPr/>
              </a:pPr>
              <a:t>5/6/2022</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0B59DF37-42A3-437A-A8CB-6A60468D5A4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50177294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AD88CDE5-7DD7-409C-893E-1CC5E699DA71}" type="datetimeFigureOut">
              <a:rPr lang="en-US">
                <a:solidFill>
                  <a:srgbClr val="D7AA52">
                    <a:lumMod val="75000"/>
                  </a:srgbClr>
                </a:solidFill>
              </a:rPr>
              <a:pPr>
                <a:defRPr/>
              </a:pPr>
              <a:t>5/6/2022</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4427F68D-3567-4F2F-BAB4-4671761A290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81775002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111812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p:nvSpPr>
        <p:spPr>
          <a:xfrm>
            <a:off x="2042160" y="6281154"/>
            <a:ext cx="288544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RHI-Eagle highlands Inpatient and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4141 Shore Drive</a:t>
            </a:r>
          </a:p>
          <a:p>
            <a:pPr eaLnBrk="1" fontAlgn="auto" hangingPunct="1">
              <a:spcBef>
                <a:spcPts val="0"/>
              </a:spcBef>
              <a:spcAft>
                <a:spcPts val="0"/>
              </a:spcAft>
            </a:pPr>
            <a:r>
              <a:rPr lang="en-US" sz="600" dirty="0">
                <a:solidFill>
                  <a:prstClr val="black"/>
                </a:solidFill>
                <a:latin typeface="Calibri" panose="020F0502020204030204"/>
                <a:ea typeface="+mn-ea"/>
              </a:rPr>
              <a:t>Indianapolis, IN 46254</a:t>
            </a:r>
          </a:p>
        </p:txBody>
      </p:sp>
      <p:sp>
        <p:nvSpPr>
          <p:cNvPr id="5" name="TextBox 4"/>
          <p:cNvSpPr txBox="1"/>
          <p:nvPr/>
        </p:nvSpPr>
        <p:spPr>
          <a:xfrm>
            <a:off x="6522720" y="6293024"/>
            <a:ext cx="2448560" cy="276999"/>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RHI-Northwest brain  Injury center </a:t>
            </a:r>
            <a:r>
              <a:rPr lang="en-US" sz="600" dirty="0">
                <a:solidFill>
                  <a:prstClr val="black"/>
                </a:solidFill>
                <a:latin typeface="Calibri" panose="020F0502020204030204"/>
                <a:ea typeface="+mn-ea"/>
              </a:rPr>
              <a:t>9531 Valparaiso Court</a:t>
            </a:r>
          </a:p>
          <a:p>
            <a:pPr eaLnBrk="1" fontAlgn="auto" hangingPunct="1">
              <a:spcBef>
                <a:spcPts val="0"/>
              </a:spcBef>
              <a:spcAft>
                <a:spcPts val="0"/>
              </a:spcAft>
            </a:pPr>
            <a:r>
              <a:rPr lang="en-US" sz="600" dirty="0">
                <a:solidFill>
                  <a:prstClr val="black"/>
                </a:solidFill>
                <a:latin typeface="Calibri" panose="020F0502020204030204"/>
                <a:ea typeface="+mn-ea"/>
              </a:rPr>
              <a:t>Indianapolis, IN 46268</a:t>
            </a:r>
          </a:p>
        </p:txBody>
      </p:sp>
      <p:sp>
        <p:nvSpPr>
          <p:cNvPr id="6" name="TextBox 5"/>
          <p:cNvSpPr txBox="1"/>
          <p:nvPr/>
        </p:nvSpPr>
        <p:spPr>
          <a:xfrm>
            <a:off x="4368800" y="6293024"/>
            <a:ext cx="211328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RHI-Carmel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12425 Old Meridian Street, Suite B2 </a:t>
            </a:r>
          </a:p>
          <a:p>
            <a:pPr eaLnBrk="1" fontAlgn="auto" hangingPunct="1">
              <a:spcBef>
                <a:spcPts val="0"/>
              </a:spcBef>
              <a:spcAft>
                <a:spcPts val="0"/>
              </a:spcAft>
            </a:pPr>
            <a:r>
              <a:rPr lang="en-US" sz="600" dirty="0">
                <a:solidFill>
                  <a:prstClr val="black"/>
                </a:solidFill>
                <a:latin typeface="Calibri" panose="020F0502020204030204"/>
                <a:ea typeface="+mn-ea"/>
              </a:rPr>
              <a:t>Carmel, IN 46032</a:t>
            </a:r>
          </a:p>
        </p:txBody>
      </p:sp>
      <p:sp>
        <p:nvSpPr>
          <p:cNvPr id="7" name="TextBox 6"/>
          <p:cNvSpPr txBox="1"/>
          <p:nvPr/>
        </p:nvSpPr>
        <p:spPr>
          <a:xfrm>
            <a:off x="8839200" y="6293025"/>
            <a:ext cx="2438400" cy="451277"/>
          </a:xfrm>
          <a:prstGeom prst="rect">
            <a:avLst/>
          </a:prstGeom>
          <a:noFill/>
        </p:spPr>
        <p:txBody>
          <a:bodyPr wrap="square" rtlCol="0">
            <a:spAutoFit/>
          </a:bodyPr>
          <a:lstStyle/>
          <a:p>
            <a:pPr eaLnBrk="1" fontAlgn="auto" hangingPunct="1">
              <a:spcBef>
                <a:spcPts val="0"/>
              </a:spcBef>
              <a:spcAft>
                <a:spcPts val="0"/>
              </a:spcAft>
            </a:pPr>
            <a:r>
              <a:rPr lang="en-US" sz="600" dirty="0">
                <a:solidFill>
                  <a:prstClr val="black"/>
                </a:solidFill>
                <a:latin typeface="Calibri" panose="020F0502020204030204"/>
                <a:ea typeface="+mn-ea"/>
              </a:rPr>
              <a:t>RHI is a community collaboration between Indiana University Health and St. Vincent Health</a:t>
            </a:r>
          </a:p>
          <a:p>
            <a:pPr eaLnBrk="1" fontAlgn="auto" hangingPunct="1">
              <a:spcBef>
                <a:spcPts val="0"/>
              </a:spcBef>
              <a:spcAft>
                <a:spcPts val="0"/>
              </a:spcAft>
            </a:pPr>
            <a:r>
              <a:rPr lang="en-US" sz="600" b="1" dirty="0">
                <a:solidFill>
                  <a:srgbClr val="68C5EC"/>
                </a:solidFill>
                <a:latin typeface="Calibri" panose="020F0502020204030204"/>
                <a:ea typeface="+mn-ea"/>
              </a:rPr>
              <a:t>317-329-2000  |  </a:t>
            </a:r>
            <a:r>
              <a:rPr lang="en-US" sz="600" b="1" dirty="0" err="1">
                <a:solidFill>
                  <a:srgbClr val="68C5EC"/>
                </a:solidFill>
                <a:latin typeface="Calibri" panose="020F0502020204030204"/>
                <a:ea typeface="+mn-ea"/>
              </a:rPr>
              <a:t>rhin.com</a:t>
            </a:r>
            <a:endParaRPr lang="en-US" sz="600" b="1" dirty="0">
              <a:solidFill>
                <a:srgbClr val="68C5EC"/>
              </a:solidFill>
              <a:latin typeface="Calibri" panose="020F0502020204030204"/>
              <a:ea typeface="+mn-ea"/>
            </a:endParaRPr>
          </a:p>
          <a:p>
            <a:pPr eaLnBrk="1" fontAlgn="auto" hangingPunct="1">
              <a:spcBef>
                <a:spcPts val="0"/>
              </a:spcBef>
              <a:spcAft>
                <a:spcPts val="0"/>
              </a:spcAft>
            </a:pPr>
            <a:endParaRPr lang="en-US" sz="799" baseline="30000" dirty="0">
              <a:solidFill>
                <a:prstClr val="black"/>
              </a:solidFill>
              <a:latin typeface="Calibri" panose="020F0502020204030204"/>
              <a:ea typeface="+mn-ea"/>
            </a:endParaRPr>
          </a:p>
        </p:txBody>
      </p:sp>
    </p:spTree>
    <p:extLst>
      <p:ext uri="{BB962C8B-B14F-4D97-AF65-F5344CB8AC3E}">
        <p14:creationId xmlns:p14="http://schemas.microsoft.com/office/powerpoint/2010/main" val="1868345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955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rPr>
              <a:pPr/>
              <a:t>5/6/2022</a:t>
            </a:fld>
            <a:endParaRPr lang="en-US">
              <a:solidFill>
                <a:prstClr val="black"/>
              </a:solidFill>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85884944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06447" y="6275681"/>
            <a:ext cx="2844800" cy="365125"/>
          </a:xfrm>
          <a:prstGeom prst="rect">
            <a:avLst/>
          </a:prstGeom>
        </p:spPr>
        <p:txBody>
          <a:bodyPr/>
          <a:lstStyle/>
          <a:p>
            <a:pPr>
              <a:defRPr/>
            </a:pPr>
            <a:endParaRPr lang="en-US" altLang="en-US">
              <a:solidFill>
                <a:srgbClr val="FFFFFF"/>
              </a:solidFill>
            </a:endParaRPr>
          </a:p>
        </p:txBody>
      </p:sp>
      <p:sp>
        <p:nvSpPr>
          <p:cNvPr id="3" name="Footer Placeholder 2"/>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4" name="Slide Number Placeholder 3"/>
          <p:cNvSpPr>
            <a:spLocks noGrp="1"/>
          </p:cNvSpPr>
          <p:nvPr>
            <p:ph type="sldNum" sz="quarter" idx="12"/>
          </p:nvPr>
        </p:nvSpPr>
        <p:spPr>
          <a:xfrm>
            <a:off x="10530541" y="6275681"/>
            <a:ext cx="1320800" cy="365125"/>
          </a:xfrm>
          <a:prstGeom prst="rect">
            <a:avLst/>
          </a:prstGeom>
        </p:spPr>
        <p:txBody>
          <a:bodyPr/>
          <a:lstStyle/>
          <a:p>
            <a:pPr>
              <a:defRPr/>
            </a:pPr>
            <a:fld id="{88F642F9-A01E-4C57-800D-04BA80F1D922}"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8954525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7506447" y="6275681"/>
            <a:ext cx="2844800" cy="365125"/>
          </a:xfrm>
          <a:prstGeom prst="rect">
            <a:avLst/>
          </a:prstGeom>
        </p:spPr>
        <p:txBody>
          <a:bodyPr/>
          <a:lstStyle/>
          <a:p>
            <a:fld id="{B01F9CA3-105E-4857-9057-6DB6197DA786}" type="datetimeFigureOut">
              <a:rPr lang="en-US" smtClean="0">
                <a:solidFill>
                  <a:prstClr val="black"/>
                </a:solidFill>
                <a:ea typeface="ＭＳ Ｐゴシック" pitchFamily="34" charset="-128"/>
              </a:rPr>
              <a:pPr/>
              <a:t>5/6/2022</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7" name="Slide Number Placeholder 6"/>
          <p:cNvSpPr>
            <a:spLocks noGrp="1"/>
          </p:cNvSpPr>
          <p:nvPr>
            <p:ph type="sldNum" sz="quarter" idx="12"/>
          </p:nvPr>
        </p:nvSpPr>
        <p:spPr>
          <a:xfrm>
            <a:off x="10530541" y="6275681"/>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375158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7506447" y="6275675"/>
            <a:ext cx="2844800" cy="365125"/>
          </a:xfrm>
          <a:prstGeom prst="rect">
            <a:avLst/>
          </a:prstGeom>
        </p:spPr>
        <p:txBody>
          <a:bodyPr/>
          <a:lstStyle/>
          <a:p>
            <a:fld id="{F1C61FDC-C00B-4E41-9126-C70E52382E62}" type="datetime1">
              <a:rPr lang="en-US" smtClean="0">
                <a:solidFill>
                  <a:prstClr val="black"/>
                </a:solidFill>
                <a:ea typeface="ＭＳ Ｐゴシック" pitchFamily="34" charset="-128"/>
              </a:rPr>
              <a:pPr/>
              <a:t>5/6/2022</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52611" y="6275675"/>
            <a:ext cx="6454588" cy="365125"/>
          </a:xfrm>
          <a:prstGeom prst="rect">
            <a:avLst/>
          </a:prstGeom>
        </p:spPr>
        <p:txBody>
          <a:bodyPr/>
          <a:lstStyle/>
          <a:p>
            <a:endParaRPr lang="en-US" dirty="0">
              <a:solidFill>
                <a:prstClr val="black"/>
              </a:solidFill>
              <a:ea typeface="ＭＳ Ｐゴシック" pitchFamily="34" charset="-128"/>
            </a:endParaRPr>
          </a:p>
        </p:txBody>
      </p:sp>
      <p:sp>
        <p:nvSpPr>
          <p:cNvPr id="5" name="Slide Number Placeholder 4"/>
          <p:cNvSpPr>
            <a:spLocks noGrp="1"/>
          </p:cNvSpPr>
          <p:nvPr>
            <p:ph type="sldNum" sz="quarter" idx="12"/>
          </p:nvPr>
        </p:nvSpPr>
        <p:spPr>
          <a:xfrm>
            <a:off x="10530541" y="6275675"/>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585976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2988750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
        <p:nvSpPr>
          <p:cNvPr id="2" name="TextBox 1">
            <a:extLst>
              <a:ext uri="{FF2B5EF4-FFF2-40B4-BE49-F238E27FC236}">
                <a16:creationId xmlns:a16="http://schemas.microsoft.com/office/drawing/2014/main" id="{D6173FC9-452B-4865-BFF4-F7067528AC9D}"/>
              </a:ext>
            </a:extLst>
          </p:cNvPr>
          <p:cNvSpPr txBox="1"/>
          <p:nvPr userDrawn="1"/>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3" name="TextBox 2">
            <a:extLst>
              <a:ext uri="{FF2B5EF4-FFF2-40B4-BE49-F238E27FC236}">
                <a16:creationId xmlns:a16="http://schemas.microsoft.com/office/drawing/2014/main" id="{728F6744-EA36-4833-B532-C1EF75479C4F}"/>
              </a:ext>
            </a:extLst>
          </p:cNvPr>
          <p:cNvSpPr txBox="1"/>
          <p:nvPr userDrawn="1"/>
        </p:nvSpPr>
        <p:spPr>
          <a:xfrm>
            <a:off x="556527" y="1460102"/>
            <a:ext cx="6412587" cy="954107"/>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To promote, protect, and improve the health and safety of all Hoosiers. </a:t>
            </a:r>
          </a:p>
        </p:txBody>
      </p:sp>
      <p:sp>
        <p:nvSpPr>
          <p:cNvPr id="7" name="TextBox 6">
            <a:extLst>
              <a:ext uri="{FF2B5EF4-FFF2-40B4-BE49-F238E27FC236}">
                <a16:creationId xmlns:a16="http://schemas.microsoft.com/office/drawing/2014/main" id="{D06B0634-392F-423F-ADF6-85314232631E}"/>
              </a:ext>
            </a:extLst>
          </p:cNvPr>
          <p:cNvSpPr txBox="1"/>
          <p:nvPr userDrawn="1"/>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
        <p:nvSpPr>
          <p:cNvPr id="9" name="TextBox 8">
            <a:extLst>
              <a:ext uri="{FF2B5EF4-FFF2-40B4-BE49-F238E27FC236}">
                <a16:creationId xmlns:a16="http://schemas.microsoft.com/office/drawing/2014/main" id="{01C86A17-2E8A-4DFC-AD93-DA7C6051AFD4}"/>
              </a:ext>
            </a:extLst>
          </p:cNvPr>
          <p:cNvSpPr txBox="1"/>
          <p:nvPr userDrawn="1"/>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Every Hoosier reaches optimal health regardless of where they live, learn, work, or play. </a:t>
            </a:r>
          </a:p>
        </p:txBody>
      </p:sp>
    </p:spTree>
    <p:extLst>
      <p:ext uri="{BB962C8B-B14F-4D97-AF65-F5344CB8AC3E}">
        <p14:creationId xmlns:p14="http://schemas.microsoft.com/office/powerpoint/2010/main" val="3738956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389181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0787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endParaRPr lang="en-US" dirty="0"/>
          </a:p>
          <a:p>
            <a:pPr lvl="0"/>
            <a:endParaRPr lang="en-US" dirty="0"/>
          </a:p>
          <a:p>
            <a:pPr lvl="0"/>
            <a:r>
              <a:rPr lang="en-US" dirty="0"/>
              <a:t>Quote or </a:t>
            </a:r>
          </a:p>
          <a:p>
            <a:pPr lvl="0"/>
            <a:r>
              <a:rPr lang="en-US" dirty="0"/>
              <a:t>Callout</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06855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976194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382038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31970899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endParaRPr lang="en-US"/>
          </a:p>
        </p:txBody>
      </p:sp>
    </p:spTree>
    <p:extLst>
      <p:ext uri="{BB962C8B-B14F-4D97-AF65-F5344CB8AC3E}">
        <p14:creationId xmlns:p14="http://schemas.microsoft.com/office/powerpoint/2010/main" val="2850270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endParaRPr lang="en-US"/>
          </a:p>
        </p:txBody>
      </p:sp>
    </p:spTree>
    <p:extLst>
      <p:ext uri="{BB962C8B-B14F-4D97-AF65-F5344CB8AC3E}">
        <p14:creationId xmlns:p14="http://schemas.microsoft.com/office/powerpoint/2010/main" val="422607613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1747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04681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State Trauma Care Committee, 10 am EST</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Trauma Network, 12:30 pm EST</a:t>
            </a:r>
          </a:p>
        </p:txBody>
      </p:sp>
    </p:spTree>
    <p:extLst>
      <p:ext uri="{BB962C8B-B14F-4D97-AF65-F5344CB8AC3E}">
        <p14:creationId xmlns:p14="http://schemas.microsoft.com/office/powerpoint/2010/main" val="22251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9340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5"/>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 id="2147483750" r:id="rId13"/>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763656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538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29826791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41970924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7" r:id="rId5"/>
    <p:sldLayoutId id="214748373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2503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cert.safekids.org/become-tech"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afekids.org/child-passenger-safety" TargetMode="External"/><Relationship Id="rId2" Type="http://schemas.openxmlformats.org/officeDocument/2006/relationships/hyperlink" Target="http://www.preventinjury.org/Brochures" TargetMode="External"/><Relationship Id="rId1" Type="http://schemas.openxmlformats.org/officeDocument/2006/relationships/slideLayout" Target="../slideLayouts/slideLayout4.xml"/><Relationship Id="rId5" Type="http://schemas.openxmlformats.org/officeDocument/2006/relationships/hyperlink" Target="https://www.safercar.gov/parents/CarSeats/Car-Seat-Registration.htm?view=full" TargetMode="External"/><Relationship Id="rId4" Type="http://schemas.openxmlformats.org/officeDocument/2006/relationships/hyperlink" Target="http://www.preventinjury.org/Child-Passenger-Safety/Child-Safety-Seat-Inspection-Stations/List-of-Child-Safety-Seat-Inspection-Station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p:txBody>
          <a:bodyPr/>
          <a:lstStyle/>
          <a:p>
            <a:r>
              <a:rPr lang="en-US" dirty="0"/>
              <a:t>05/06/2022</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1314597"/>
            <a:ext cx="6141961" cy="3083921"/>
          </a:xfrm>
        </p:spPr>
        <p:txBody>
          <a:bodyPr/>
          <a:lstStyle/>
          <a:p>
            <a:r>
              <a:rPr lang="en-US" dirty="0"/>
              <a:t>Injury prevention advisory council (IPAC) &amp; Indiana violent death reporting system (INVDRS) Meeting</a:t>
            </a:r>
          </a:p>
        </p:txBody>
      </p:sp>
    </p:spTree>
    <p:extLst>
      <p:ext uri="{BB962C8B-B14F-4D97-AF65-F5344CB8AC3E}">
        <p14:creationId xmlns:p14="http://schemas.microsoft.com/office/powerpoint/2010/main" val="105257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793629"/>
            <a:ext cx="5854248" cy="746871"/>
          </a:xfrm>
        </p:spPr>
        <p:txBody>
          <a:bodyPr/>
          <a:lstStyle/>
          <a:p>
            <a:r>
              <a:rPr lang="en-US" dirty="0"/>
              <a:t>Maria Cariaso</a:t>
            </a:r>
          </a:p>
          <a:p>
            <a:r>
              <a:rPr lang="en-US" sz="1400" dirty="0"/>
              <a:t>Injury Prevention Program Coordinator</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1428731"/>
            <a:ext cx="6141961" cy="2585323"/>
          </a:xfrm>
        </p:spPr>
        <p:txBody>
          <a:bodyPr/>
          <a:lstStyle/>
          <a:p>
            <a:r>
              <a:rPr lang="en-US" dirty="0" err="1"/>
              <a:t>UNintentional</a:t>
            </a:r>
            <a:r>
              <a:rPr lang="en-US" dirty="0"/>
              <a:t> injury data presentation:</a:t>
            </a:r>
            <a:br>
              <a:rPr lang="en-US" dirty="0"/>
            </a:br>
            <a:br>
              <a:rPr lang="en-US" dirty="0"/>
            </a:br>
            <a:r>
              <a:rPr lang="en-US" dirty="0"/>
              <a:t>Child passenger safety resources</a:t>
            </a:r>
          </a:p>
        </p:txBody>
      </p:sp>
    </p:spTree>
    <p:extLst>
      <p:ext uri="{BB962C8B-B14F-4D97-AF65-F5344CB8AC3E}">
        <p14:creationId xmlns:p14="http://schemas.microsoft.com/office/powerpoint/2010/main" val="144663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rPr>
              <a:t>What are injuries?</a:t>
            </a:r>
          </a:p>
        </p:txBody>
      </p:sp>
      <p:sp>
        <p:nvSpPr>
          <p:cNvPr id="3" name="Content Placeholder 2"/>
          <p:cNvSpPr>
            <a:spLocks noGrp="1"/>
          </p:cNvSpPr>
          <p:nvPr>
            <p:ph idx="1"/>
          </p:nvPr>
        </p:nvSpPr>
        <p:spPr/>
        <p:txBody>
          <a:bodyPr/>
          <a:lstStyle/>
          <a:p>
            <a:pPr marL="457200" indent="-457200">
              <a:lnSpc>
                <a:spcPct val="110000"/>
              </a:lnSpc>
              <a:buFont typeface="Arial" panose="020B0604020202020204" pitchFamily="34" charset="0"/>
              <a:buChar char="•"/>
              <a:defRPr/>
            </a:pPr>
            <a:r>
              <a:rPr lang="en-US" sz="3200" dirty="0">
                <a:solidFill>
                  <a:schemeClr val="accent6"/>
                </a:solidFill>
                <a:latin typeface="Segoe UI" panose="020B0502040204020203" pitchFamily="34" charset="0"/>
                <a:cs typeface="Segoe UI" panose="020B0502040204020203" pitchFamily="34" charset="0"/>
              </a:rPr>
              <a:t>Injuries are NOT accidents</a:t>
            </a:r>
          </a:p>
          <a:p>
            <a:pPr marL="457200" indent="-457200">
              <a:lnSpc>
                <a:spcPct val="110000"/>
              </a:lnSpc>
              <a:buFont typeface="Arial" panose="020B0604020202020204" pitchFamily="34" charset="0"/>
              <a:buChar char="•"/>
              <a:defRPr/>
            </a:pPr>
            <a:r>
              <a:rPr lang="en-US" sz="3200" i="1" u="sng" dirty="0">
                <a:solidFill>
                  <a:schemeClr val="accent6"/>
                </a:solidFill>
                <a:latin typeface="Segoe UI" panose="020B0502040204020203" pitchFamily="34" charset="0"/>
                <a:cs typeface="Segoe UI" panose="020B0502040204020203" pitchFamily="34" charset="0"/>
              </a:rPr>
              <a:t>Accident</a:t>
            </a:r>
            <a:r>
              <a:rPr lang="en-US" sz="3200" dirty="0">
                <a:solidFill>
                  <a:schemeClr val="accent6"/>
                </a:solidFill>
                <a:latin typeface="Segoe UI" panose="020B0502040204020203" pitchFamily="34" charset="0"/>
                <a:cs typeface="Segoe UI" panose="020B0502040204020203" pitchFamily="34" charset="0"/>
              </a:rPr>
              <a:t>: An unexpected occurrence, happening by chance</a:t>
            </a:r>
            <a:endParaRPr lang="en-US" dirty="0">
              <a:solidFill>
                <a:schemeClr val="accent6"/>
              </a:solidFill>
            </a:endParaRPr>
          </a:p>
          <a:p>
            <a:pPr lvl="0"/>
            <a:r>
              <a:rPr lang="en-US" sz="2800" i="1" u="sng" dirty="0">
                <a:solidFill>
                  <a:schemeClr val="accent6"/>
                </a:solidFill>
              </a:rPr>
              <a:t>Injury</a:t>
            </a:r>
            <a:r>
              <a:rPr lang="en-US" sz="2800" dirty="0">
                <a:solidFill>
                  <a:schemeClr val="accent6"/>
                </a:solidFill>
              </a:rPr>
              <a:t>: </a:t>
            </a:r>
          </a:p>
          <a:p>
            <a:pPr lvl="1"/>
            <a:r>
              <a:rPr lang="en-US" sz="2800" dirty="0">
                <a:solidFill>
                  <a:schemeClr val="accent6"/>
                </a:solidFill>
              </a:rPr>
              <a:t>Definable &amp; correctable event</a:t>
            </a:r>
          </a:p>
          <a:p>
            <a:pPr lvl="1"/>
            <a:r>
              <a:rPr lang="en-US" sz="2800" dirty="0">
                <a:solidFill>
                  <a:schemeClr val="accent6"/>
                </a:solidFill>
              </a:rPr>
              <a:t>Specific risks for occurrence</a:t>
            </a:r>
          </a:p>
          <a:p>
            <a:pPr lvl="2"/>
            <a:r>
              <a:rPr lang="en-US" sz="2800" dirty="0">
                <a:solidFill>
                  <a:schemeClr val="accent6"/>
                </a:solidFill>
              </a:rPr>
              <a:t>Examples: drinking and driving, biking without helmet, etc. </a:t>
            </a:r>
          </a:p>
          <a:p>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2362640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rPr>
              <a:t>Car Crashes-The #1 Killer of Children</a:t>
            </a:r>
          </a:p>
        </p:txBody>
      </p:sp>
      <p:sp>
        <p:nvSpPr>
          <p:cNvPr id="3" name="Content Placeholder 2"/>
          <p:cNvSpPr>
            <a:spLocks noGrp="1"/>
          </p:cNvSpPr>
          <p:nvPr>
            <p:ph idx="1"/>
          </p:nvPr>
        </p:nvSpPr>
        <p:spPr>
          <a:xfrm>
            <a:off x="914400" y="1371600"/>
            <a:ext cx="10363200" cy="4114800"/>
          </a:xfrm>
        </p:spPr>
        <p:txBody>
          <a:bodyPr>
            <a:normAutofit/>
          </a:bodyPr>
          <a:lstStyle/>
          <a:p>
            <a:r>
              <a:rPr lang="en-US" sz="3200" dirty="0">
                <a:solidFill>
                  <a:schemeClr val="accent6"/>
                </a:solidFill>
              </a:rPr>
              <a:t>In the US:</a:t>
            </a:r>
          </a:p>
          <a:p>
            <a:pPr lvl="1"/>
            <a:r>
              <a:rPr lang="en-US" sz="2800" dirty="0">
                <a:solidFill>
                  <a:schemeClr val="accent6"/>
                </a:solidFill>
                <a:cs typeface="+mn-cs"/>
              </a:rPr>
              <a:t>Motor vehicle injuries are a leading cause of death among children</a:t>
            </a:r>
          </a:p>
          <a:p>
            <a:pPr lvl="1"/>
            <a:r>
              <a:rPr lang="en-US" sz="2800" dirty="0">
                <a:solidFill>
                  <a:schemeClr val="accent6"/>
                </a:solidFill>
                <a:cs typeface="+mn-cs"/>
              </a:rPr>
              <a:t>In 2019:</a:t>
            </a:r>
          </a:p>
          <a:p>
            <a:pPr lvl="2"/>
            <a:r>
              <a:rPr lang="en-US" sz="2800" dirty="0">
                <a:solidFill>
                  <a:schemeClr val="accent6"/>
                </a:solidFill>
                <a:cs typeface="+mn-cs"/>
              </a:rPr>
              <a:t>608 children (12 years and younger) died as occupants in motor vehicle crashes, and more than 91,000 were injured</a:t>
            </a:r>
          </a:p>
          <a:p>
            <a:pPr lvl="2"/>
            <a:r>
              <a:rPr lang="en-US" sz="2800" dirty="0">
                <a:solidFill>
                  <a:schemeClr val="accent6"/>
                </a:solidFill>
                <a:cs typeface="+mn-cs"/>
              </a:rPr>
              <a:t>Of children 12 years and younger, 38% were not buckled up</a:t>
            </a:r>
          </a:p>
          <a:p>
            <a:pPr lvl="1"/>
            <a:endParaRPr lang="en-US" sz="3200" dirty="0">
              <a:solidFill>
                <a:srgbClr val="222268"/>
              </a:solidFill>
              <a:cs typeface="+mn-cs"/>
            </a:endParaRPr>
          </a:p>
          <a:p>
            <a:pPr lvl="1"/>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1462283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rPr>
              <a:t>Child Passenger Safety (continued):</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600" b="0" i="0" dirty="0">
                <a:solidFill>
                  <a:schemeClr val="accent6"/>
                </a:solidFill>
                <a:effectLst/>
                <a:latin typeface="Raleway" pitchFamily="2" charset="0"/>
              </a:rPr>
              <a:t>In 2019, 67% of fatally injured children riding with unbelted drivers were also unrestrained</a:t>
            </a:r>
          </a:p>
          <a:p>
            <a:pPr marL="457200" indent="-457200">
              <a:buFont typeface="Arial" panose="020B0604020202020204" pitchFamily="34" charset="0"/>
              <a:buChar char="•"/>
            </a:pPr>
            <a:r>
              <a:rPr lang="en-US" sz="2600" dirty="0">
                <a:solidFill>
                  <a:schemeClr val="accent6"/>
                </a:solidFill>
                <a:latin typeface="Raleway" pitchFamily="2" charset="0"/>
              </a:rPr>
              <a:t>Child restraint systems are often used incorrectly:</a:t>
            </a:r>
          </a:p>
          <a:p>
            <a:pPr marL="687388" lvl="1" indent="-457200"/>
            <a:r>
              <a:rPr lang="en-US" sz="2200" dirty="0">
                <a:solidFill>
                  <a:schemeClr val="accent6"/>
                </a:solidFill>
                <a:latin typeface="Raleway" pitchFamily="2" charset="0"/>
              </a:rPr>
              <a:t>Any where from 52% (AAA and National Safety Council) to 84% of child restraints show some sort of misuse</a:t>
            </a:r>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1386548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rPr>
              <a:t>It is preventable</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400" dirty="0">
                <a:solidFill>
                  <a:srgbClr val="222268"/>
                </a:solidFill>
              </a:rPr>
              <a:t>Keep child in backseat, rear-facing for as long as possible</a:t>
            </a:r>
          </a:p>
          <a:p>
            <a:pPr marL="285750" indent="-285750">
              <a:buFont typeface="Arial" panose="020B0604020202020204" pitchFamily="34" charset="0"/>
              <a:buChar char="•"/>
            </a:pPr>
            <a:r>
              <a:rPr lang="en-US" sz="2400" dirty="0">
                <a:solidFill>
                  <a:srgbClr val="222268"/>
                </a:solidFill>
              </a:rPr>
              <a:t>Always check car seat owner’s manual</a:t>
            </a:r>
          </a:p>
          <a:p>
            <a:pPr marL="285750" indent="-285750">
              <a:buFont typeface="Arial" panose="020B0604020202020204" pitchFamily="34" charset="0"/>
              <a:buChar char="•"/>
            </a:pPr>
            <a:r>
              <a:rPr lang="en-US" sz="2400" dirty="0">
                <a:solidFill>
                  <a:srgbClr val="222268"/>
                </a:solidFill>
              </a:rPr>
              <a:t>Always check vehicle owner’s manual</a:t>
            </a:r>
          </a:p>
          <a:p>
            <a:pPr marL="285750" indent="-285750">
              <a:buFont typeface="Arial" panose="020B0604020202020204" pitchFamily="34" charset="0"/>
              <a:buChar char="•"/>
            </a:pPr>
            <a:r>
              <a:rPr lang="en-US" sz="2400" dirty="0">
                <a:solidFill>
                  <a:srgbClr val="222268"/>
                </a:solidFill>
              </a:rPr>
              <a:t>Height and weight requirements for each type of car seat varies per manufacturer (make, model, etc.) of car seat</a:t>
            </a:r>
          </a:p>
          <a:p>
            <a:pPr marL="285750" indent="-285750">
              <a:buFont typeface="Arial" panose="020B0604020202020204" pitchFamily="34" charset="0"/>
              <a:buChar char="•"/>
            </a:pPr>
            <a:r>
              <a:rPr lang="en-US" sz="2400" dirty="0">
                <a:solidFill>
                  <a:srgbClr val="222268"/>
                </a:solidFill>
              </a:rPr>
              <a:t>Each car seat and vehicle are different</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160309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89" y="141001"/>
            <a:ext cx="10363200" cy="1143000"/>
          </a:xfrm>
        </p:spPr>
        <p:txBody>
          <a:bodyPr/>
          <a:lstStyle/>
          <a:p>
            <a:r>
              <a:rPr lang="en-US" b="1" dirty="0">
                <a:solidFill>
                  <a:schemeClr val="accent2">
                    <a:lumMod val="50000"/>
                  </a:schemeClr>
                </a:solidFill>
              </a:rPr>
              <a:t>Resources in Indiana:</a:t>
            </a:r>
          </a:p>
        </p:txBody>
      </p:sp>
      <p:sp>
        <p:nvSpPr>
          <p:cNvPr id="3" name="Content Placeholder 2"/>
          <p:cNvSpPr>
            <a:spLocks noGrp="1"/>
          </p:cNvSpPr>
          <p:nvPr>
            <p:ph idx="1"/>
          </p:nvPr>
        </p:nvSpPr>
        <p:spPr>
          <a:xfrm>
            <a:off x="593124" y="1469663"/>
            <a:ext cx="10363200" cy="4114800"/>
          </a:xfrm>
        </p:spPr>
        <p:txBody>
          <a:bodyPr/>
          <a:lstStyle/>
          <a:p>
            <a:pPr marL="457200" indent="-457200">
              <a:buFont typeface="Arial" panose="020B0604020202020204" pitchFamily="34" charset="0"/>
              <a:buChar char="•"/>
            </a:pPr>
            <a:r>
              <a:rPr lang="en-US" sz="2600" dirty="0">
                <a:solidFill>
                  <a:schemeClr val="accent6"/>
                </a:solidFill>
              </a:rPr>
              <a:t>There are permanent </a:t>
            </a:r>
            <a:r>
              <a:rPr lang="en-US" sz="2600" u="sng" dirty="0">
                <a:solidFill>
                  <a:schemeClr val="accent6"/>
                </a:solidFill>
              </a:rPr>
              <a:t>fitting stations</a:t>
            </a:r>
          </a:p>
          <a:p>
            <a:endParaRPr lang="en-US" sz="2600" dirty="0">
              <a:solidFill>
                <a:schemeClr val="accent6"/>
              </a:solidFill>
            </a:endParaRPr>
          </a:p>
          <a:p>
            <a:pPr marL="457200" indent="-457200">
              <a:buFont typeface="Arial" panose="020B0604020202020204" pitchFamily="34" charset="0"/>
              <a:buChar char="•"/>
            </a:pPr>
            <a:r>
              <a:rPr lang="en-US" sz="2600" dirty="0">
                <a:solidFill>
                  <a:schemeClr val="accent6"/>
                </a:solidFill>
              </a:rPr>
              <a:t>Not “free” car seat clinic</a:t>
            </a:r>
          </a:p>
          <a:p>
            <a:pPr marL="687388" lvl="1" indent="-457200"/>
            <a:r>
              <a:rPr lang="en-US" sz="2600" dirty="0">
                <a:solidFill>
                  <a:schemeClr val="accent6"/>
                </a:solidFill>
                <a:cs typeface="+mn-cs"/>
              </a:rPr>
              <a:t>Must show financial need to qualify for seats</a:t>
            </a:r>
          </a:p>
          <a:p>
            <a:pPr marL="687388" lvl="1" indent="-457200"/>
            <a:r>
              <a:rPr lang="en-US" sz="2600" dirty="0">
                <a:solidFill>
                  <a:schemeClr val="accent6"/>
                </a:solidFill>
                <a:cs typeface="+mn-cs"/>
              </a:rPr>
              <a:t>Technicians will not let parent leave without proper seat</a:t>
            </a:r>
          </a:p>
          <a:p>
            <a:pPr marL="687388" lvl="1" indent="-457200"/>
            <a:r>
              <a:rPr lang="en-US" sz="2600" dirty="0">
                <a:solidFill>
                  <a:schemeClr val="accent6"/>
                </a:solidFill>
                <a:cs typeface="+mn-cs"/>
              </a:rPr>
              <a:t>Donations from parents</a:t>
            </a:r>
          </a:p>
          <a:p>
            <a:pPr marL="457200" indent="-457200"/>
            <a:endParaRPr lang="en-US" sz="2600" dirty="0">
              <a:solidFill>
                <a:schemeClr val="accent6"/>
              </a:solidFill>
            </a:endParaRPr>
          </a:p>
          <a:p>
            <a:pPr marL="457200" indent="-457200">
              <a:buFont typeface="Arial" panose="020B0604020202020204" pitchFamily="34" charset="0"/>
              <a:buChar char="•"/>
            </a:pPr>
            <a:r>
              <a:rPr lang="en-US" sz="2600" dirty="0">
                <a:solidFill>
                  <a:schemeClr val="accent6"/>
                </a:solidFill>
              </a:rPr>
              <a:t>Car seat clinics, CPST classes, &amp; booster bashes (all based within communities)</a:t>
            </a:r>
            <a:endParaRPr lang="en-US" sz="2600" dirty="0">
              <a:solidFill>
                <a:schemeClr val="accent6"/>
              </a:solidFill>
              <a:cs typeface="+mn-cs"/>
            </a:endParaRPr>
          </a:p>
          <a:p>
            <a:pPr marL="0" indent="0">
              <a:buNone/>
            </a:pPr>
            <a:endParaRPr lang="en-US" dirty="0">
              <a:solidFill>
                <a:srgbClr val="222268"/>
              </a:solidFill>
            </a:endParaRPr>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210812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16</a:t>
            </a:fld>
            <a:endParaRPr lang="en-US" dirty="0">
              <a:solidFill>
                <a:srgbClr val="000000"/>
              </a:solidFill>
            </a:endParaRPr>
          </a:p>
        </p:txBody>
      </p:sp>
      <p:sp>
        <p:nvSpPr>
          <p:cNvPr id="8" name="Title 1"/>
          <p:cNvSpPr>
            <a:spLocks noGrp="1"/>
          </p:cNvSpPr>
          <p:nvPr>
            <p:ph type="title"/>
          </p:nvPr>
        </p:nvSpPr>
        <p:spPr>
          <a:xfrm>
            <a:off x="765544" y="194857"/>
            <a:ext cx="10363200" cy="1143000"/>
          </a:xfrm>
        </p:spPr>
        <p:txBody>
          <a:bodyPr/>
          <a:lstStyle/>
          <a:p>
            <a:endParaRPr lang="en-US" b="1" dirty="0">
              <a:solidFill>
                <a:schemeClr val="accent2">
                  <a:lumMod val="50000"/>
                </a:schemeClr>
              </a:solidFill>
            </a:endParaRPr>
          </a:p>
        </p:txBody>
      </p:sp>
      <p:pic>
        <p:nvPicPr>
          <p:cNvPr id="3" name="Picture 2">
            <a:extLst>
              <a:ext uri="{FF2B5EF4-FFF2-40B4-BE49-F238E27FC236}">
                <a16:creationId xmlns:a16="http://schemas.microsoft.com/office/drawing/2014/main" id="{1A833209-F47C-4894-8689-11D2687D38F7}"/>
              </a:ext>
            </a:extLst>
          </p:cNvPr>
          <p:cNvPicPr>
            <a:picLocks noChangeAspect="1"/>
          </p:cNvPicPr>
          <p:nvPr/>
        </p:nvPicPr>
        <p:blipFill rotWithShape="1">
          <a:blip r:embed="rId2"/>
          <a:srcRect b="5828"/>
          <a:stretch/>
        </p:blipFill>
        <p:spPr>
          <a:xfrm>
            <a:off x="1161534" y="220230"/>
            <a:ext cx="9396595" cy="6485370"/>
          </a:xfrm>
          <a:prstGeom prst="rect">
            <a:avLst/>
          </a:prstGeom>
        </p:spPr>
      </p:pic>
    </p:spTree>
    <p:extLst>
      <p:ext uri="{BB962C8B-B14F-4D97-AF65-F5344CB8AC3E}">
        <p14:creationId xmlns:p14="http://schemas.microsoft.com/office/powerpoint/2010/main" val="50829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rPr>
              <a:t>Additional Information:</a:t>
            </a:r>
          </a:p>
        </p:txBody>
      </p:sp>
      <p:sp>
        <p:nvSpPr>
          <p:cNvPr id="3" name="Content Placeholder 2"/>
          <p:cNvSpPr>
            <a:spLocks noGrp="1"/>
          </p:cNvSpPr>
          <p:nvPr>
            <p:ph idx="1"/>
          </p:nvPr>
        </p:nvSpPr>
        <p:spPr/>
        <p:txBody>
          <a:bodyPr/>
          <a:lstStyle/>
          <a:p>
            <a:r>
              <a:rPr lang="en-US" sz="2800" dirty="0">
                <a:solidFill>
                  <a:schemeClr val="accent6"/>
                </a:solidFill>
              </a:rPr>
              <a:t>How to become a fitting station:</a:t>
            </a:r>
          </a:p>
          <a:p>
            <a:pPr lvl="2" indent="-342900"/>
            <a:r>
              <a:rPr lang="en-US" sz="2600" dirty="0">
                <a:solidFill>
                  <a:schemeClr val="accent6"/>
                </a:solidFill>
                <a:cs typeface="+mn-cs"/>
              </a:rPr>
              <a:t>Indiana Criminal Justice Institute manages a network of child safety seat inspection stations</a:t>
            </a:r>
          </a:p>
          <a:p>
            <a:pPr lvl="2" indent="-342900"/>
            <a:r>
              <a:rPr lang="en-US" sz="2600" dirty="0">
                <a:solidFill>
                  <a:schemeClr val="accent6"/>
                </a:solidFill>
                <a:cs typeface="+mn-cs"/>
              </a:rPr>
              <a:t>Must be staffed by at least 1 CPST; Enter checks into the NDCF website</a:t>
            </a:r>
          </a:p>
          <a:p>
            <a:pPr lvl="2" indent="-342900"/>
            <a:r>
              <a:rPr lang="en-US" sz="2600" dirty="0">
                <a:solidFill>
                  <a:schemeClr val="accent6"/>
                </a:solidFill>
                <a:cs typeface="+mn-cs"/>
              </a:rPr>
              <a:t>Must provide replacement seats if necessary and report monthly activities to ICJI as well as provide a yearly expense report</a:t>
            </a:r>
          </a:p>
          <a:p>
            <a:pPr marL="457200" lvl="1" indent="0">
              <a:buNone/>
            </a:pPr>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3295108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rPr>
              <a:t>Additional Information (Continued):</a:t>
            </a:r>
          </a:p>
        </p:txBody>
      </p:sp>
      <p:sp>
        <p:nvSpPr>
          <p:cNvPr id="3" name="Content Placeholder 2"/>
          <p:cNvSpPr>
            <a:spLocks noGrp="1"/>
          </p:cNvSpPr>
          <p:nvPr>
            <p:ph idx="1"/>
          </p:nvPr>
        </p:nvSpPr>
        <p:spPr/>
        <p:txBody>
          <a:bodyPr/>
          <a:lstStyle/>
          <a:p>
            <a:pPr marL="514350" lvl="1" indent="0">
              <a:buNone/>
            </a:pPr>
            <a:r>
              <a:rPr lang="en-US" sz="3200" dirty="0">
                <a:solidFill>
                  <a:schemeClr val="accent6"/>
                </a:solidFill>
              </a:rPr>
              <a:t>B</a:t>
            </a:r>
            <a:r>
              <a:rPr lang="en-US" sz="3200" dirty="0">
                <a:solidFill>
                  <a:schemeClr val="accent6"/>
                </a:solidFill>
                <a:cs typeface="+mn-cs"/>
              </a:rPr>
              <a:t>ecome a certified passenger safety technician:</a:t>
            </a:r>
          </a:p>
          <a:p>
            <a:pPr marL="971550" lvl="1" indent="-457200"/>
            <a:r>
              <a:rPr lang="en-US" sz="3200" dirty="0">
                <a:solidFill>
                  <a:schemeClr val="accent6"/>
                </a:solidFill>
              </a:rPr>
              <a:t>	</a:t>
            </a:r>
            <a:r>
              <a:rPr lang="en-US" sz="3200" dirty="0">
                <a:solidFill>
                  <a:schemeClr val="accent6"/>
                </a:solidFill>
                <a:cs typeface="+mn-cs"/>
              </a:rPr>
              <a:t>4-day course for a 2-year certification through Safe Kids Indiana.</a:t>
            </a:r>
          </a:p>
          <a:p>
            <a:pPr marL="971550" lvl="1" indent="-457200"/>
            <a:r>
              <a:rPr lang="en-US" sz="3200" dirty="0">
                <a:solidFill>
                  <a:schemeClr val="accent6"/>
                </a:solidFill>
                <a:cs typeface="+mn-cs"/>
              </a:rPr>
              <a:t>Fee of 95 dollars (scholarships available through Automotive Safety Program and IDOH)</a:t>
            </a:r>
          </a:p>
          <a:p>
            <a:pPr marL="514350" lvl="1" indent="0">
              <a:buNone/>
            </a:pPr>
            <a:endParaRPr lang="en-US" sz="3200" dirty="0">
              <a:solidFill>
                <a:schemeClr val="accent6"/>
              </a:solidFill>
              <a:cs typeface="+mn-cs"/>
            </a:endParaRPr>
          </a:p>
          <a:p>
            <a:pPr marL="287338" lvl="2" indent="0">
              <a:buNone/>
            </a:pPr>
            <a:r>
              <a:rPr lang="en-US" sz="3200" dirty="0">
                <a:solidFill>
                  <a:schemeClr val="accent6"/>
                </a:solidFill>
                <a:cs typeface="+mn-cs"/>
              </a:rPr>
              <a:t>Courses all over Indiana</a:t>
            </a:r>
          </a:p>
          <a:p>
            <a:pPr marL="574675" lvl="3" indent="0">
              <a:buNone/>
            </a:pPr>
            <a:r>
              <a:rPr lang="en-US" sz="2800" dirty="0">
                <a:solidFill>
                  <a:schemeClr val="accent6"/>
                </a:solidFill>
                <a:cs typeface="+mn-cs"/>
                <a:hlinkClick r:id="rId2">
                  <a:extLst>
                    <a:ext uri="{A12FA001-AC4F-418D-AE19-62706E023703}">
                      <ahyp:hlinkClr xmlns:ahyp="http://schemas.microsoft.com/office/drawing/2018/hyperlinkcolor" val="tx"/>
                    </a:ext>
                  </a:extLst>
                </a:hlinkClick>
              </a:rPr>
              <a:t>http://cert.safekids.org/become-tech</a:t>
            </a:r>
            <a:endParaRPr lang="en-US" sz="2800" dirty="0">
              <a:solidFill>
                <a:schemeClr val="accent6"/>
              </a:solidFill>
              <a:cs typeface="+mn-cs"/>
            </a:endParaRPr>
          </a:p>
          <a:p>
            <a:pPr marL="1257300" lvl="3" indent="0">
              <a:buNone/>
            </a:pPr>
            <a:endParaRPr lang="en-US" sz="2800" dirty="0">
              <a:solidFill>
                <a:srgbClr val="222268"/>
              </a:solidFill>
              <a:cs typeface="+mn-cs"/>
            </a:endParaRPr>
          </a:p>
          <a:p>
            <a:pPr marL="0" indent="0">
              <a:buNone/>
            </a:pPr>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1681783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2F9E8-AC26-4015-A3CB-1B3FB379B6E8}"/>
              </a:ext>
            </a:extLst>
          </p:cNvPr>
          <p:cNvSpPr>
            <a:spLocks noGrp="1"/>
          </p:cNvSpPr>
          <p:nvPr>
            <p:ph type="title"/>
          </p:nvPr>
        </p:nvSpPr>
        <p:spPr/>
        <p:txBody>
          <a:bodyPr>
            <a:normAutofit fontScale="90000"/>
          </a:bodyPr>
          <a:lstStyle/>
          <a:p>
            <a:r>
              <a:rPr lang="en-US" sz="4400" dirty="0"/>
              <a:t>National Child Passenger Safety Technician Month</a:t>
            </a:r>
          </a:p>
        </p:txBody>
      </p:sp>
      <p:sp>
        <p:nvSpPr>
          <p:cNvPr id="3" name="Content Placeholder 2">
            <a:extLst>
              <a:ext uri="{FF2B5EF4-FFF2-40B4-BE49-F238E27FC236}">
                <a16:creationId xmlns:a16="http://schemas.microsoft.com/office/drawing/2014/main" id="{0440A586-E896-493E-8F3A-2ADE63AF1697}"/>
              </a:ext>
            </a:extLst>
          </p:cNvPr>
          <p:cNvSpPr>
            <a:spLocks noGrp="1"/>
          </p:cNvSpPr>
          <p:nvPr>
            <p:ph idx="1"/>
          </p:nvPr>
        </p:nvSpPr>
        <p:spPr/>
        <p:txBody>
          <a:bodyPr>
            <a:normAutofit/>
          </a:bodyPr>
          <a:lstStyle/>
          <a:p>
            <a:r>
              <a:rPr lang="en-US" sz="2800" dirty="0">
                <a:solidFill>
                  <a:schemeClr val="accent6"/>
                </a:solidFill>
              </a:rPr>
              <a:t>Indiana Child Passenger Conference: May 04 and 05</a:t>
            </a:r>
          </a:p>
          <a:p>
            <a:pPr marL="457200" indent="-457200">
              <a:buFont typeface="Arial" panose="020B0604020202020204" pitchFamily="34" charset="0"/>
              <a:buChar char="•"/>
            </a:pPr>
            <a:r>
              <a:rPr lang="en-US" sz="2800" dirty="0">
                <a:solidFill>
                  <a:schemeClr val="accent6"/>
                </a:solidFill>
              </a:rPr>
              <a:t>Ivy Tech Community College (Indianapolis Zoo prior)</a:t>
            </a:r>
          </a:p>
          <a:p>
            <a:pPr marL="457200" indent="-457200">
              <a:buFont typeface="Arial" panose="020B0604020202020204" pitchFamily="34" charset="0"/>
              <a:buChar char="•"/>
            </a:pPr>
            <a:r>
              <a:rPr lang="en-US" sz="2800" dirty="0">
                <a:solidFill>
                  <a:schemeClr val="accent6"/>
                </a:solidFill>
              </a:rPr>
              <a:t>150-200 family attendees </a:t>
            </a:r>
          </a:p>
          <a:p>
            <a:pPr marL="457200" indent="-457200">
              <a:buFont typeface="Arial" panose="020B0604020202020204" pitchFamily="34" charset="0"/>
              <a:buChar char="•"/>
            </a:pPr>
            <a:r>
              <a:rPr lang="en-US" sz="2800" dirty="0">
                <a:solidFill>
                  <a:schemeClr val="accent6"/>
                </a:solidFill>
              </a:rPr>
              <a:t>All-day event</a:t>
            </a:r>
          </a:p>
        </p:txBody>
      </p:sp>
      <p:sp>
        <p:nvSpPr>
          <p:cNvPr id="4" name="Slide Number Placeholder 3">
            <a:extLst>
              <a:ext uri="{FF2B5EF4-FFF2-40B4-BE49-F238E27FC236}">
                <a16:creationId xmlns:a16="http://schemas.microsoft.com/office/drawing/2014/main" id="{4702FE41-1524-4585-AFF5-D67E2E920B83}"/>
              </a:ext>
            </a:extLst>
          </p:cNvPr>
          <p:cNvSpPr>
            <a:spLocks noGrp="1"/>
          </p:cNvSpPr>
          <p:nvPr>
            <p:ph type="sldNum" sz="quarter" idx="12"/>
          </p:nvPr>
        </p:nvSpPr>
        <p:spPr/>
        <p:txBody>
          <a:bodyPr/>
          <a:lstStyle/>
          <a:p>
            <a:fld id="{2D5135A1-15A8-4711-A951-D7136BDDBE10}"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2123743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353943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develop, implement and provide oversight of a statewide comprehensive trauma care system that:</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Prevents injuries.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Saves lives.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Improves the care and outcomes of trauma patients</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460890" y="5534653"/>
            <a:ext cx="6412587" cy="52322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Prevent injuries in Indiana.</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1" y="5167065"/>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30774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rPr>
              <a:t>Websites to visit for helpful info:</a:t>
            </a:r>
          </a:p>
        </p:txBody>
      </p:sp>
      <p:sp>
        <p:nvSpPr>
          <p:cNvPr id="3" name="Content Placeholder 2"/>
          <p:cNvSpPr>
            <a:spLocks noGrp="1"/>
          </p:cNvSpPr>
          <p:nvPr>
            <p:ph idx="1"/>
          </p:nvPr>
        </p:nvSpPr>
        <p:spPr/>
        <p:txBody>
          <a:bodyPr>
            <a:normAutofit lnSpcReduction="10000"/>
          </a:bodyPr>
          <a:lstStyle/>
          <a:p>
            <a:r>
              <a:rPr lang="en-US" sz="2800" dirty="0">
                <a:solidFill>
                  <a:srgbClr val="222268"/>
                </a:solidFill>
              </a:rPr>
              <a:t>Order free brochures on child passenger safety:</a:t>
            </a:r>
          </a:p>
          <a:p>
            <a:pPr marL="342900" indent="-342900">
              <a:buFont typeface="Arial" panose="020B0604020202020204" pitchFamily="34" charset="0"/>
              <a:buChar char="•"/>
            </a:pPr>
            <a:r>
              <a:rPr lang="en-US" sz="2400" dirty="0">
                <a:solidFill>
                  <a:srgbClr val="222268"/>
                </a:solidFill>
                <a:cs typeface="+mn-cs"/>
                <a:hlinkClick r:id="rId2"/>
              </a:rPr>
              <a:t>http://www.preventinjury.org/Brochures</a:t>
            </a:r>
            <a:endParaRPr lang="en-US" sz="2400" dirty="0">
              <a:solidFill>
                <a:srgbClr val="222268"/>
              </a:solidFill>
              <a:cs typeface="+mn-cs"/>
            </a:endParaRPr>
          </a:p>
          <a:p>
            <a:r>
              <a:rPr lang="en-US" sz="2800" dirty="0">
                <a:solidFill>
                  <a:srgbClr val="222268"/>
                </a:solidFill>
              </a:rPr>
              <a:t>More information on child passenger safety:</a:t>
            </a:r>
          </a:p>
          <a:p>
            <a:pPr lvl="1" indent="-342900"/>
            <a:r>
              <a:rPr lang="en-US" sz="2400" dirty="0">
                <a:solidFill>
                  <a:srgbClr val="222268"/>
                </a:solidFill>
                <a:cs typeface="+mn-cs"/>
                <a:hlinkClick r:id="rId3"/>
              </a:rPr>
              <a:t>https://www.safekids.org/child-passenger-safety</a:t>
            </a:r>
            <a:endParaRPr lang="en-US" sz="2400" dirty="0">
              <a:solidFill>
                <a:srgbClr val="222268"/>
              </a:solidFill>
              <a:cs typeface="+mn-cs"/>
            </a:endParaRPr>
          </a:p>
          <a:p>
            <a:r>
              <a:rPr lang="en-US" sz="2800" dirty="0">
                <a:solidFill>
                  <a:srgbClr val="222268"/>
                </a:solidFill>
              </a:rPr>
              <a:t>Find a technician:</a:t>
            </a:r>
          </a:p>
          <a:p>
            <a:pPr lvl="1" indent="-342900"/>
            <a:r>
              <a:rPr lang="en-US" sz="2400" dirty="0">
                <a:solidFill>
                  <a:srgbClr val="222268"/>
                </a:solidFill>
                <a:cs typeface="+mn-cs"/>
                <a:hlinkClick r:id="rId4"/>
              </a:rPr>
              <a:t>http://www.preventinjury.org/Child-Passenger-Safety/Child-Safety-Seat-Inspection-Stations/List-of-Child-Safety-Seat-Inspection-Stations</a:t>
            </a:r>
            <a:endParaRPr lang="en-US" sz="2400" dirty="0">
              <a:solidFill>
                <a:srgbClr val="222268"/>
              </a:solidFill>
              <a:cs typeface="+mn-cs"/>
            </a:endParaRPr>
          </a:p>
          <a:p>
            <a:r>
              <a:rPr lang="en-US" sz="2800" dirty="0">
                <a:solidFill>
                  <a:srgbClr val="222268"/>
                </a:solidFill>
              </a:rPr>
              <a:t>Check for recall:</a:t>
            </a:r>
          </a:p>
          <a:p>
            <a:pPr lvl="1"/>
            <a:r>
              <a:rPr lang="en-US" sz="2400" dirty="0">
                <a:solidFill>
                  <a:srgbClr val="222268"/>
                </a:solidFill>
                <a:cs typeface="+mn-cs"/>
                <a:hlinkClick r:id="rId5"/>
              </a:rPr>
              <a:t>https://www.safercar.gov/parents/CarSeats/Car-Seat-Registration.htm?view=full</a:t>
            </a:r>
            <a:endParaRPr lang="en-US" sz="2400" dirty="0">
              <a:solidFill>
                <a:srgbClr val="222268"/>
              </a:solidFill>
              <a:cs typeface="+mn-cs"/>
            </a:endParaRPr>
          </a:p>
          <a:p>
            <a:pPr marL="0" indent="0">
              <a:buNone/>
            </a:pPr>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3747470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793629"/>
            <a:ext cx="5854248" cy="746871"/>
          </a:xfrm>
        </p:spPr>
        <p:txBody>
          <a:bodyPr/>
          <a:lstStyle/>
          <a:p>
            <a:r>
              <a:rPr lang="en-US" dirty="0"/>
              <a:t>Emma Heltzel</a:t>
            </a:r>
          </a:p>
          <a:p>
            <a:r>
              <a:rPr lang="en-US" sz="1400" dirty="0"/>
              <a:t>Injury Prevention Epidemiologist</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930133"/>
            <a:ext cx="6141961" cy="3083921"/>
          </a:xfrm>
        </p:spPr>
        <p:txBody>
          <a:bodyPr/>
          <a:lstStyle/>
          <a:p>
            <a:r>
              <a:rPr lang="en-US" dirty="0"/>
              <a:t>Unintentional injury data presentation:</a:t>
            </a:r>
            <a:br>
              <a:rPr lang="en-US" dirty="0"/>
            </a:br>
            <a:br>
              <a:rPr lang="en-US" dirty="0"/>
            </a:br>
            <a:r>
              <a:rPr lang="en-US" dirty="0"/>
              <a:t>Unintentional Injury Death in Indiana</a:t>
            </a:r>
            <a:br>
              <a:rPr lang="en-US" dirty="0"/>
            </a:br>
            <a:endParaRPr lang="en-US" dirty="0"/>
          </a:p>
        </p:txBody>
      </p:sp>
    </p:spTree>
    <p:extLst>
      <p:ext uri="{BB962C8B-B14F-4D97-AF65-F5344CB8AC3E}">
        <p14:creationId xmlns:p14="http://schemas.microsoft.com/office/powerpoint/2010/main" val="4040304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50000"/>
                  </a:schemeClr>
                </a:solidFill>
              </a:rPr>
              <a:t>Cause of Injury-Related Deaths in Indiana - 2020</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22</a:t>
            </a:fld>
            <a:endParaRPr lang="en-US" dirty="0">
              <a:solidFill>
                <a:srgbClr val="000000"/>
              </a:solidFill>
            </a:endParaRPr>
          </a:p>
        </p:txBody>
      </p:sp>
      <p:graphicFrame>
        <p:nvGraphicFramePr>
          <p:cNvPr id="7" name="Chart 6">
            <a:extLst>
              <a:ext uri="{FF2B5EF4-FFF2-40B4-BE49-F238E27FC236}">
                <a16:creationId xmlns:a16="http://schemas.microsoft.com/office/drawing/2014/main" id="{B59B04CC-63BA-4EF6-AF8D-A953D2626EF0}"/>
              </a:ext>
            </a:extLst>
          </p:cNvPr>
          <p:cNvGraphicFramePr>
            <a:graphicFrameLocks/>
          </p:cNvGraphicFramePr>
          <p:nvPr>
            <p:extLst>
              <p:ext uri="{D42A27DB-BD31-4B8C-83A1-F6EECF244321}">
                <p14:modId xmlns:p14="http://schemas.microsoft.com/office/powerpoint/2010/main" val="286738419"/>
              </p:ext>
            </p:extLst>
          </p:nvPr>
        </p:nvGraphicFramePr>
        <p:xfrm>
          <a:off x="1781299" y="1121691"/>
          <a:ext cx="8763989" cy="50059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5361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218035"/>
            <a:ext cx="10916920" cy="756565"/>
          </a:xfrm>
        </p:spPr>
        <p:txBody>
          <a:bodyPr>
            <a:normAutofit fontScale="90000"/>
          </a:bodyPr>
          <a:lstStyle/>
          <a:p>
            <a:r>
              <a:rPr lang="en-US" b="1" dirty="0">
                <a:solidFill>
                  <a:schemeClr val="accent2">
                    <a:lumMod val="50000"/>
                  </a:schemeClr>
                </a:solidFill>
              </a:rPr>
              <a:t>Cause of Unintentional Injury-Related Deaths in Indiana - 2020</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23</a:t>
            </a:fld>
            <a:endParaRPr lang="en-US" dirty="0">
              <a:solidFill>
                <a:srgbClr val="000000"/>
              </a:solidFill>
            </a:endParaRPr>
          </a:p>
        </p:txBody>
      </p:sp>
      <p:graphicFrame>
        <p:nvGraphicFramePr>
          <p:cNvPr id="6" name="Chart 5">
            <a:extLst>
              <a:ext uri="{FF2B5EF4-FFF2-40B4-BE49-F238E27FC236}">
                <a16:creationId xmlns:a16="http://schemas.microsoft.com/office/drawing/2014/main" id="{E7369C27-2631-4110-B43C-13C6F941198D}"/>
              </a:ext>
            </a:extLst>
          </p:cNvPr>
          <p:cNvGraphicFramePr>
            <a:graphicFrameLocks/>
          </p:cNvGraphicFramePr>
          <p:nvPr>
            <p:extLst>
              <p:ext uri="{D42A27DB-BD31-4B8C-83A1-F6EECF244321}">
                <p14:modId xmlns:p14="http://schemas.microsoft.com/office/powerpoint/2010/main" val="3686984516"/>
              </p:ext>
            </p:extLst>
          </p:nvPr>
        </p:nvGraphicFramePr>
        <p:xfrm>
          <a:off x="527298" y="1233307"/>
          <a:ext cx="10445502" cy="4965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6068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274907"/>
            <a:ext cx="10916920" cy="756565"/>
          </a:xfrm>
        </p:spPr>
        <p:txBody>
          <a:bodyPr>
            <a:normAutofit fontScale="90000"/>
          </a:bodyPr>
          <a:lstStyle/>
          <a:p>
            <a:r>
              <a:rPr lang="en-US" b="1" dirty="0">
                <a:solidFill>
                  <a:schemeClr val="accent2">
                    <a:lumMod val="50000"/>
                  </a:schemeClr>
                </a:solidFill>
              </a:rPr>
              <a:t>Rate of Unintentional Injury Deaths in Indiana by Age Group -2020</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24</a:t>
            </a:fld>
            <a:endParaRPr lang="en-US" dirty="0">
              <a:solidFill>
                <a:srgbClr val="000000"/>
              </a:solidFill>
            </a:endParaRPr>
          </a:p>
        </p:txBody>
      </p:sp>
      <p:graphicFrame>
        <p:nvGraphicFramePr>
          <p:cNvPr id="5" name="Chart 4">
            <a:extLst>
              <a:ext uri="{FF2B5EF4-FFF2-40B4-BE49-F238E27FC236}">
                <a16:creationId xmlns:a16="http://schemas.microsoft.com/office/drawing/2014/main" id="{D75CCE7B-6461-43C4-92F8-2610846E11C8}"/>
              </a:ext>
            </a:extLst>
          </p:cNvPr>
          <p:cNvGraphicFramePr>
            <a:graphicFrameLocks/>
          </p:cNvGraphicFramePr>
          <p:nvPr>
            <p:extLst>
              <p:ext uri="{D42A27DB-BD31-4B8C-83A1-F6EECF244321}">
                <p14:modId xmlns:p14="http://schemas.microsoft.com/office/powerpoint/2010/main" val="133887867"/>
              </p:ext>
            </p:extLst>
          </p:nvPr>
        </p:nvGraphicFramePr>
        <p:xfrm>
          <a:off x="190005" y="1233308"/>
          <a:ext cx="11163795" cy="4953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5039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202416"/>
            <a:ext cx="10916920" cy="756565"/>
          </a:xfrm>
        </p:spPr>
        <p:txBody>
          <a:bodyPr>
            <a:normAutofit fontScale="90000"/>
          </a:bodyPr>
          <a:lstStyle/>
          <a:p>
            <a:r>
              <a:rPr lang="en-US" b="1" dirty="0">
                <a:solidFill>
                  <a:schemeClr val="accent2">
                    <a:lumMod val="50000"/>
                  </a:schemeClr>
                </a:solidFill>
              </a:rPr>
              <a:t>Unintentional Drug Poisoning Deaths in Indiana by Sex - 2020</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25</a:t>
            </a:fld>
            <a:endParaRPr lang="en-US" dirty="0">
              <a:solidFill>
                <a:srgbClr val="000000"/>
              </a:solidFill>
            </a:endParaRPr>
          </a:p>
        </p:txBody>
      </p:sp>
      <p:graphicFrame>
        <p:nvGraphicFramePr>
          <p:cNvPr id="5" name="Chart 4">
            <a:extLst>
              <a:ext uri="{FF2B5EF4-FFF2-40B4-BE49-F238E27FC236}">
                <a16:creationId xmlns:a16="http://schemas.microsoft.com/office/drawing/2014/main" id="{18234BDF-BF68-47B5-A3A7-7DEB280B1EB4}"/>
              </a:ext>
            </a:extLst>
          </p:cNvPr>
          <p:cNvGraphicFramePr>
            <a:graphicFrameLocks/>
          </p:cNvGraphicFramePr>
          <p:nvPr>
            <p:extLst>
              <p:ext uri="{D42A27DB-BD31-4B8C-83A1-F6EECF244321}">
                <p14:modId xmlns:p14="http://schemas.microsoft.com/office/powerpoint/2010/main" val="2269296403"/>
              </p:ext>
            </p:extLst>
          </p:nvPr>
        </p:nvGraphicFramePr>
        <p:xfrm>
          <a:off x="318653" y="1330035"/>
          <a:ext cx="10916919" cy="46983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7750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197547"/>
            <a:ext cx="10916920" cy="756565"/>
          </a:xfrm>
        </p:spPr>
        <p:txBody>
          <a:bodyPr>
            <a:normAutofit fontScale="90000"/>
          </a:bodyPr>
          <a:lstStyle/>
          <a:p>
            <a:r>
              <a:rPr lang="en-US" b="1" dirty="0">
                <a:solidFill>
                  <a:schemeClr val="accent2">
                    <a:lumMod val="50000"/>
                  </a:schemeClr>
                </a:solidFill>
              </a:rPr>
              <a:t>Rate of Unintentional Drug Poisoning Deaths by Age Group in Indiana - 2020</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26</a:t>
            </a:fld>
            <a:endParaRPr lang="en-US" dirty="0">
              <a:solidFill>
                <a:srgbClr val="000000"/>
              </a:solidFill>
            </a:endParaRPr>
          </a:p>
        </p:txBody>
      </p:sp>
      <p:graphicFrame>
        <p:nvGraphicFramePr>
          <p:cNvPr id="5" name="Chart 4">
            <a:extLst>
              <a:ext uri="{FF2B5EF4-FFF2-40B4-BE49-F238E27FC236}">
                <a16:creationId xmlns:a16="http://schemas.microsoft.com/office/drawing/2014/main" id="{7ACF5E45-859E-4DA3-A2DA-51B077E39F98}"/>
              </a:ext>
            </a:extLst>
          </p:cNvPr>
          <p:cNvGraphicFramePr>
            <a:graphicFrameLocks/>
          </p:cNvGraphicFramePr>
          <p:nvPr>
            <p:extLst>
              <p:ext uri="{D42A27DB-BD31-4B8C-83A1-F6EECF244321}">
                <p14:modId xmlns:p14="http://schemas.microsoft.com/office/powerpoint/2010/main" val="3497920635"/>
              </p:ext>
            </p:extLst>
          </p:nvPr>
        </p:nvGraphicFramePr>
        <p:xfrm>
          <a:off x="178130" y="1140031"/>
          <a:ext cx="11576989" cy="48883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183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151111"/>
            <a:ext cx="10916920" cy="756565"/>
          </a:xfrm>
        </p:spPr>
        <p:txBody>
          <a:bodyPr>
            <a:normAutofit fontScale="90000"/>
          </a:bodyPr>
          <a:lstStyle/>
          <a:p>
            <a:r>
              <a:rPr lang="en-US" b="1" dirty="0">
                <a:solidFill>
                  <a:schemeClr val="accent2">
                    <a:lumMod val="50000"/>
                  </a:schemeClr>
                </a:solidFill>
              </a:rPr>
              <a:t>Rate of Unintentional MVA Deaths in Indiana by Sex - 2020</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27</a:t>
            </a:fld>
            <a:endParaRPr lang="en-US" dirty="0">
              <a:solidFill>
                <a:srgbClr val="000000"/>
              </a:solidFill>
            </a:endParaRPr>
          </a:p>
        </p:txBody>
      </p:sp>
      <p:graphicFrame>
        <p:nvGraphicFramePr>
          <p:cNvPr id="5" name="Chart 4">
            <a:extLst>
              <a:ext uri="{FF2B5EF4-FFF2-40B4-BE49-F238E27FC236}">
                <a16:creationId xmlns:a16="http://schemas.microsoft.com/office/drawing/2014/main" id="{1BB4F519-388F-4B13-9F81-5C9C1463CF04}"/>
              </a:ext>
            </a:extLst>
          </p:cNvPr>
          <p:cNvGraphicFramePr>
            <a:graphicFrameLocks/>
          </p:cNvGraphicFramePr>
          <p:nvPr>
            <p:extLst>
              <p:ext uri="{D42A27DB-BD31-4B8C-83A1-F6EECF244321}">
                <p14:modId xmlns:p14="http://schemas.microsoft.com/office/powerpoint/2010/main" val="815619411"/>
              </p:ext>
            </p:extLst>
          </p:nvPr>
        </p:nvGraphicFramePr>
        <p:xfrm>
          <a:off x="283028" y="1233307"/>
          <a:ext cx="11472092" cy="4795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6279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50000"/>
                  </a:schemeClr>
                </a:solidFill>
              </a:rPr>
              <a:t>Rate of Unintentional Fall Deaths by Sex - 2020</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28</a:t>
            </a:fld>
            <a:endParaRPr lang="en-US" dirty="0">
              <a:solidFill>
                <a:srgbClr val="000000"/>
              </a:solidFill>
            </a:endParaRPr>
          </a:p>
        </p:txBody>
      </p:sp>
      <p:graphicFrame>
        <p:nvGraphicFramePr>
          <p:cNvPr id="5" name="Chart 4">
            <a:extLst>
              <a:ext uri="{FF2B5EF4-FFF2-40B4-BE49-F238E27FC236}">
                <a16:creationId xmlns:a16="http://schemas.microsoft.com/office/drawing/2014/main" id="{5523077E-4D91-4667-B0AB-9A016D3303CD}"/>
              </a:ext>
            </a:extLst>
          </p:cNvPr>
          <p:cNvGraphicFramePr>
            <a:graphicFrameLocks/>
          </p:cNvGraphicFramePr>
          <p:nvPr>
            <p:extLst>
              <p:ext uri="{D42A27DB-BD31-4B8C-83A1-F6EECF244321}">
                <p14:modId xmlns:p14="http://schemas.microsoft.com/office/powerpoint/2010/main" val="18869602"/>
              </p:ext>
            </p:extLst>
          </p:nvPr>
        </p:nvGraphicFramePr>
        <p:xfrm>
          <a:off x="154379" y="1233306"/>
          <a:ext cx="11674003" cy="4882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0874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79" y="223149"/>
            <a:ext cx="10916920" cy="756565"/>
          </a:xfrm>
        </p:spPr>
        <p:txBody>
          <a:bodyPr>
            <a:normAutofit fontScale="90000"/>
          </a:bodyPr>
          <a:lstStyle/>
          <a:p>
            <a:r>
              <a:rPr lang="en-US" b="1" dirty="0">
                <a:solidFill>
                  <a:schemeClr val="accent2">
                    <a:lumMod val="50000"/>
                  </a:schemeClr>
                </a:solidFill>
              </a:rPr>
              <a:t>Rate of Unintentional Older Adult Fall Deaths in Indiana - 2020</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29</a:t>
            </a:fld>
            <a:endParaRPr lang="en-US" dirty="0">
              <a:solidFill>
                <a:srgbClr val="000000"/>
              </a:solidFill>
            </a:endParaRPr>
          </a:p>
        </p:txBody>
      </p:sp>
      <p:graphicFrame>
        <p:nvGraphicFramePr>
          <p:cNvPr id="5" name="Chart 4">
            <a:extLst>
              <a:ext uri="{FF2B5EF4-FFF2-40B4-BE49-F238E27FC236}">
                <a16:creationId xmlns:a16="http://schemas.microsoft.com/office/drawing/2014/main" id="{C6EC067E-80F6-473C-9C5C-CF2E4036BC14}"/>
              </a:ext>
            </a:extLst>
          </p:cNvPr>
          <p:cNvGraphicFramePr>
            <a:graphicFrameLocks/>
          </p:cNvGraphicFramePr>
          <p:nvPr>
            <p:extLst>
              <p:ext uri="{D42A27DB-BD31-4B8C-83A1-F6EECF244321}">
                <p14:modId xmlns:p14="http://schemas.microsoft.com/office/powerpoint/2010/main" val="1774662677"/>
              </p:ext>
            </p:extLst>
          </p:nvPr>
        </p:nvGraphicFramePr>
        <p:xfrm>
          <a:off x="0" y="1068779"/>
          <a:ext cx="11934701" cy="5047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102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Round Robin and Introductions (in chat)</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rmAutofit/>
          </a:bodyPr>
          <a:lstStyle/>
          <a:p>
            <a:pPr marL="342900" indent="-342900">
              <a:buFont typeface="+mj-lt"/>
              <a:buAutoNum type="arabicPeriod"/>
            </a:pPr>
            <a:r>
              <a:rPr lang="en-US" sz="4000" dirty="0"/>
              <a:t>Name</a:t>
            </a:r>
          </a:p>
          <a:p>
            <a:pPr marL="342900" indent="-342900">
              <a:buFont typeface="+mj-lt"/>
              <a:buAutoNum type="arabicPeriod"/>
            </a:pPr>
            <a:r>
              <a:rPr lang="en-US" sz="4000" dirty="0"/>
              <a:t>Position</a:t>
            </a:r>
          </a:p>
          <a:p>
            <a:pPr marL="342900" indent="-342900">
              <a:buFont typeface="+mj-lt"/>
              <a:buAutoNum type="arabicPeriod"/>
            </a:pPr>
            <a:r>
              <a:rPr lang="en-US" sz="4000" dirty="0"/>
              <a:t>Organization/ Association</a:t>
            </a:r>
          </a:p>
          <a:p>
            <a:pPr marL="342900" indent="-342900">
              <a:buFont typeface="+mj-lt"/>
              <a:buAutoNum type="arabicPeriod"/>
            </a:pPr>
            <a:r>
              <a:rPr lang="en-US" sz="4000" dirty="0"/>
              <a:t>Updates</a:t>
            </a:r>
          </a:p>
          <a:p>
            <a:pPr marL="342900" indent="-342900">
              <a:buFont typeface="+mj-lt"/>
              <a:buAutoNum type="arabicPeriod"/>
            </a:pPr>
            <a:r>
              <a:rPr lang="en-US" sz="4000" dirty="0"/>
              <a:t>Current Projects and Programs</a:t>
            </a:r>
          </a:p>
          <a:p>
            <a:pPr marL="342900" indent="-342900">
              <a:buFont typeface="+mj-lt"/>
              <a:buAutoNum type="arabicPeriod"/>
            </a:pPr>
            <a:r>
              <a:rPr lang="en-US" sz="4000" dirty="0"/>
              <a:t>Upcoming events</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3</a:t>
            </a:fld>
            <a:endParaRPr lang="en-US"/>
          </a:p>
        </p:txBody>
      </p:sp>
    </p:spTree>
    <p:extLst>
      <p:ext uri="{BB962C8B-B14F-4D97-AF65-F5344CB8AC3E}">
        <p14:creationId xmlns:p14="http://schemas.microsoft.com/office/powerpoint/2010/main" val="3361818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085E9E01-D2AF-42F2-AB93-F066D88CF2E0}"/>
              </a:ext>
            </a:extLst>
          </p:cNvPr>
          <p:cNvSpPr>
            <a:spLocks noGrp="1"/>
          </p:cNvSpPr>
          <p:nvPr>
            <p:ph sz="quarter" idx="11"/>
          </p:nvPr>
        </p:nvSpPr>
        <p:spPr/>
        <p:txBody>
          <a:bodyPr>
            <a:normAutofit/>
          </a:bodyPr>
          <a:lstStyle/>
          <a:p>
            <a:endParaRPr lang="en-US" sz="2400" dirty="0"/>
          </a:p>
          <a:p>
            <a:endParaRPr lang="en-US" sz="2400" dirty="0"/>
          </a:p>
          <a:p>
            <a:r>
              <a:rPr lang="en-US" sz="2400" dirty="0"/>
              <a:t>What do we, in Indiana, do well when it comes to the topics from today?</a:t>
            </a:r>
          </a:p>
          <a:p>
            <a:endParaRPr lang="en-US" sz="2400" dirty="0"/>
          </a:p>
          <a:p>
            <a:endParaRPr lang="en-US" sz="2400" dirty="0"/>
          </a:p>
          <a:p>
            <a:r>
              <a:rPr lang="en-US" sz="2400" dirty="0"/>
              <a:t>How can / where can we improve this?</a:t>
            </a:r>
          </a:p>
        </p:txBody>
      </p:sp>
      <p:sp>
        <p:nvSpPr>
          <p:cNvPr id="4" name="Slide Number Placeholder 3">
            <a:extLst>
              <a:ext uri="{FF2B5EF4-FFF2-40B4-BE49-F238E27FC236}">
                <a16:creationId xmlns:a16="http://schemas.microsoft.com/office/drawing/2014/main" id="{EE7E6D6E-B112-41A6-830B-AA004A0BE065}"/>
              </a:ext>
            </a:extLst>
          </p:cNvPr>
          <p:cNvSpPr>
            <a:spLocks noGrp="1"/>
          </p:cNvSpPr>
          <p:nvPr>
            <p:ph type="sldNum" sz="quarter" idx="10"/>
          </p:nvPr>
        </p:nvSpPr>
        <p:spPr/>
        <p:txBody>
          <a:bodyPr/>
          <a:lstStyle/>
          <a:p>
            <a:fld id="{5D96652D-A424-46EE-8E8A-BA494523C828}" type="slidenum">
              <a:rPr lang="en-US" smtClean="0"/>
              <a:pPr/>
              <a:t>30</a:t>
            </a:fld>
            <a:endParaRPr lang="en-US" dirty="0">
              <a:solidFill>
                <a:schemeClr val="tx1"/>
              </a:solidFill>
            </a:endParaRPr>
          </a:p>
        </p:txBody>
      </p:sp>
    </p:spTree>
    <p:extLst>
      <p:ext uri="{BB962C8B-B14F-4D97-AF65-F5344CB8AC3E}">
        <p14:creationId xmlns:p14="http://schemas.microsoft.com/office/powerpoint/2010/main" val="2219528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a:xfrm>
            <a:off x="436881" y="365126"/>
            <a:ext cx="4717010" cy="756565"/>
          </a:xfrm>
        </p:spPr>
        <p:txBody>
          <a:bodyPr>
            <a:normAutofit fontScale="90000"/>
          </a:bodyPr>
          <a:lstStyle/>
          <a:p>
            <a:r>
              <a:rPr lang="en-US" dirty="0"/>
              <a:t>2022 Meeting Dates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31</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9F3C12D7-0E71-4CD9-9167-F85466D06152}"/>
              </a:ext>
            </a:extLst>
          </p:cNvPr>
          <p:cNvGraphicFramePr>
            <a:graphicFrameLocks noGrp="1"/>
          </p:cNvGraphicFramePr>
          <p:nvPr>
            <p:extLst>
              <p:ext uri="{D42A27DB-BD31-4B8C-83A1-F6EECF244321}">
                <p14:modId xmlns:p14="http://schemas.microsoft.com/office/powerpoint/2010/main" val="2978251409"/>
              </p:ext>
            </p:extLst>
          </p:nvPr>
        </p:nvGraphicFramePr>
        <p:xfrm>
          <a:off x="4156364" y="2020759"/>
          <a:ext cx="4263241" cy="1036320"/>
        </p:xfrm>
        <a:graphic>
          <a:graphicData uri="http://schemas.openxmlformats.org/drawingml/2006/table">
            <a:tbl>
              <a:tblPr bandRow="1">
                <a:tableStyleId>{93296810-A885-4BE3-A3E7-6D5BEEA58F35}</a:tableStyleId>
              </a:tblPr>
              <a:tblGrid>
                <a:gridCol w="4263241">
                  <a:extLst>
                    <a:ext uri="{9D8B030D-6E8A-4147-A177-3AD203B41FA5}">
                      <a16:colId xmlns:a16="http://schemas.microsoft.com/office/drawing/2014/main" val="292480452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atin typeface="Raleway" pitchFamily="2" charset="0"/>
                        </a:rPr>
                        <a:t>August 5</a:t>
                      </a:r>
                    </a:p>
                  </a:txBody>
                  <a:tcPr/>
                </a:tc>
                <a:extLst>
                  <a:ext uri="{0D108BD9-81ED-4DB2-BD59-A6C34878D82A}">
                    <a16:rowId xmlns:a16="http://schemas.microsoft.com/office/drawing/2014/main" val="20396080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atin typeface="Raleway" pitchFamily="2" charset="0"/>
                        </a:rPr>
                        <a:t>November 4</a:t>
                      </a:r>
                    </a:p>
                  </a:txBody>
                  <a:tcPr/>
                </a:tc>
                <a:extLst>
                  <a:ext uri="{0D108BD9-81ED-4DB2-BD59-A6C34878D82A}">
                    <a16:rowId xmlns:a16="http://schemas.microsoft.com/office/drawing/2014/main" val="3751873200"/>
                  </a:ext>
                </a:extLst>
              </a:tr>
            </a:tbl>
          </a:graphicData>
        </a:graphic>
      </p:graphicFrame>
    </p:spTree>
    <p:extLst>
      <p:ext uri="{BB962C8B-B14F-4D97-AF65-F5344CB8AC3E}">
        <p14:creationId xmlns:p14="http://schemas.microsoft.com/office/powerpoint/2010/main" val="1420520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p:txBody>
          <a:bodyPr/>
          <a:lstStyle/>
          <a:p>
            <a:r>
              <a:rPr lang="en-US" dirty="0"/>
              <a:t>THANKS!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32</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7E6FBA00-A736-42D5-B989-DA7DD8F17D1C}"/>
              </a:ext>
            </a:extLst>
          </p:cNvPr>
          <p:cNvGraphicFramePr>
            <a:graphicFrameLocks noGrp="1"/>
          </p:cNvGraphicFramePr>
          <p:nvPr>
            <p:extLst>
              <p:ext uri="{D42A27DB-BD31-4B8C-83A1-F6EECF244321}">
                <p14:modId xmlns:p14="http://schemas.microsoft.com/office/powerpoint/2010/main" val="2318114580"/>
              </p:ext>
            </p:extLst>
          </p:nvPr>
        </p:nvGraphicFramePr>
        <p:xfrm>
          <a:off x="1827189" y="1878256"/>
          <a:ext cx="8537622" cy="1112520"/>
        </p:xfrm>
        <a:graphic>
          <a:graphicData uri="http://schemas.openxmlformats.org/drawingml/2006/table">
            <a:tbl>
              <a:tblPr firstRow="1" bandRow="1">
                <a:tableStyleId>{073A0DAA-6AF3-43AB-8588-CEC1D06C72B9}</a:tableStyleId>
              </a:tblPr>
              <a:tblGrid>
                <a:gridCol w="2845874">
                  <a:extLst>
                    <a:ext uri="{9D8B030D-6E8A-4147-A177-3AD203B41FA5}">
                      <a16:colId xmlns:a16="http://schemas.microsoft.com/office/drawing/2014/main" val="811126322"/>
                    </a:ext>
                  </a:extLst>
                </a:gridCol>
                <a:gridCol w="1784765">
                  <a:extLst>
                    <a:ext uri="{9D8B030D-6E8A-4147-A177-3AD203B41FA5}">
                      <a16:colId xmlns:a16="http://schemas.microsoft.com/office/drawing/2014/main" val="42616584"/>
                    </a:ext>
                  </a:extLst>
                </a:gridCol>
                <a:gridCol w="3906983">
                  <a:extLst>
                    <a:ext uri="{9D8B030D-6E8A-4147-A177-3AD203B41FA5}">
                      <a16:colId xmlns:a16="http://schemas.microsoft.com/office/drawing/2014/main" val="3560621555"/>
                    </a:ext>
                  </a:extLst>
                </a:gridCol>
              </a:tblGrid>
              <a:tr h="370840">
                <a:tc>
                  <a:txBody>
                    <a:bodyPr/>
                    <a:lstStyle/>
                    <a:p>
                      <a:r>
                        <a:rPr lang="en-US" dirty="0">
                          <a:latin typeface="Raleway" pitchFamily="2" charset="0"/>
                        </a:rPr>
                        <a:t>Presenter</a:t>
                      </a:r>
                    </a:p>
                  </a:txBody>
                  <a:tcPr/>
                </a:tc>
                <a:tc>
                  <a:txBody>
                    <a:bodyPr/>
                    <a:lstStyle/>
                    <a:p>
                      <a:r>
                        <a:rPr lang="en-US" dirty="0">
                          <a:latin typeface="Raleway" pitchFamily="2" charset="0"/>
                        </a:rPr>
                        <a:t>Phone</a:t>
                      </a:r>
                    </a:p>
                  </a:txBody>
                  <a:tcPr/>
                </a:tc>
                <a:tc>
                  <a:txBody>
                    <a:bodyPr/>
                    <a:lstStyle/>
                    <a:p>
                      <a:r>
                        <a:rPr lang="en-US" dirty="0">
                          <a:latin typeface="Raleway" pitchFamily="2" charset="0"/>
                        </a:rPr>
                        <a:t>Email</a:t>
                      </a:r>
                    </a:p>
                  </a:txBody>
                  <a:tcPr/>
                </a:tc>
                <a:extLst>
                  <a:ext uri="{0D108BD9-81ED-4DB2-BD59-A6C34878D82A}">
                    <a16:rowId xmlns:a16="http://schemas.microsoft.com/office/drawing/2014/main" val="2624507373"/>
                  </a:ext>
                </a:extLst>
              </a:tr>
              <a:tr h="370840">
                <a:tc>
                  <a:txBody>
                    <a:bodyPr/>
                    <a:lstStyle/>
                    <a:p>
                      <a:r>
                        <a:rPr lang="en-US" dirty="0">
                          <a:latin typeface="Raleway" pitchFamily="2" charset="0"/>
                        </a:rPr>
                        <a:t>Morgan Sprecher</a:t>
                      </a:r>
                    </a:p>
                  </a:txBody>
                  <a:tcPr/>
                </a:tc>
                <a:tc>
                  <a:txBody>
                    <a:bodyPr/>
                    <a:lstStyle/>
                    <a:p>
                      <a:r>
                        <a:rPr lang="en-US" dirty="0">
                          <a:latin typeface="Raleway" pitchFamily="2" charset="0"/>
                        </a:rPr>
                        <a:t>812-929-3069</a:t>
                      </a:r>
                    </a:p>
                  </a:txBody>
                  <a:tcPr/>
                </a:tc>
                <a:tc>
                  <a:txBody>
                    <a:bodyPr/>
                    <a:lstStyle/>
                    <a:p>
                      <a:r>
                        <a:rPr lang="en-US" dirty="0">
                          <a:latin typeface="Raleway" pitchFamily="2" charset="0"/>
                        </a:rPr>
                        <a:t>msprecher@isdh.in.gov</a:t>
                      </a:r>
                    </a:p>
                  </a:txBody>
                  <a:tcPr/>
                </a:tc>
                <a:extLst>
                  <a:ext uri="{0D108BD9-81ED-4DB2-BD59-A6C34878D82A}">
                    <a16:rowId xmlns:a16="http://schemas.microsoft.com/office/drawing/2014/main" val="1642239249"/>
                  </a:ext>
                </a:extLst>
              </a:tr>
              <a:tr h="370840">
                <a:tc>
                  <a:txBody>
                    <a:bodyPr/>
                    <a:lstStyle/>
                    <a:p>
                      <a:r>
                        <a:rPr lang="en-US" dirty="0">
                          <a:latin typeface="Raleway" pitchFamily="2" charset="0"/>
                        </a:rPr>
                        <a:t>Emma Heltzel</a:t>
                      </a:r>
                    </a:p>
                  </a:txBody>
                  <a:tcPr/>
                </a:tc>
                <a:tc>
                  <a:txBody>
                    <a:bodyPr/>
                    <a:lstStyle/>
                    <a:p>
                      <a:r>
                        <a:rPr lang="en-US" dirty="0">
                          <a:latin typeface="Raleway" pitchFamily="2" charset="0"/>
                        </a:rPr>
                        <a:t>317-234-3265</a:t>
                      </a:r>
                    </a:p>
                  </a:txBody>
                  <a:tcPr/>
                </a:tc>
                <a:tc>
                  <a:txBody>
                    <a:bodyPr/>
                    <a:lstStyle/>
                    <a:p>
                      <a:r>
                        <a:rPr lang="en-US" dirty="0">
                          <a:latin typeface="Raleway" pitchFamily="2" charset="0"/>
                        </a:rPr>
                        <a:t>eheltzel@isdh.in.gov</a:t>
                      </a:r>
                    </a:p>
                  </a:txBody>
                  <a:tcPr/>
                </a:tc>
                <a:extLst>
                  <a:ext uri="{0D108BD9-81ED-4DB2-BD59-A6C34878D82A}">
                    <a16:rowId xmlns:a16="http://schemas.microsoft.com/office/drawing/2014/main" val="1386250040"/>
                  </a:ext>
                </a:extLst>
              </a:tr>
            </a:tbl>
          </a:graphicData>
        </a:graphic>
      </p:graphicFrame>
    </p:spTree>
    <p:extLst>
      <p:ext uri="{BB962C8B-B14F-4D97-AF65-F5344CB8AC3E}">
        <p14:creationId xmlns:p14="http://schemas.microsoft.com/office/powerpoint/2010/main" val="373910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Division Vacancies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rmAutofit/>
          </a:bodyPr>
          <a:lstStyle/>
          <a:p>
            <a:pPr marL="687388" lvl="1" indent="-457200"/>
            <a:r>
              <a:rPr lang="en-US" sz="2800" dirty="0"/>
              <a:t>Drug Overdose Prevention Epidemiologist</a:t>
            </a:r>
          </a:p>
          <a:p>
            <a:pPr marL="687388" lvl="1" indent="-457200"/>
            <a:r>
              <a:rPr lang="en-US" sz="2800" dirty="0"/>
              <a:t>Community Outreach Coordinators - 2</a:t>
            </a:r>
          </a:p>
          <a:p>
            <a:pPr lvl="1" indent="0">
              <a:buNone/>
            </a:pPr>
            <a:endParaRPr lang="en-US" sz="28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4</a:t>
            </a:fld>
            <a:endParaRPr lang="en-US"/>
          </a:p>
        </p:txBody>
      </p:sp>
    </p:spTree>
    <p:extLst>
      <p:ext uri="{BB962C8B-B14F-4D97-AF65-F5344CB8AC3E}">
        <p14:creationId xmlns:p14="http://schemas.microsoft.com/office/powerpoint/2010/main" val="428053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Division Staff Updates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6653930" y="1873604"/>
            <a:ext cx="4862484" cy="4152236"/>
          </a:xfrm>
        </p:spPr>
        <p:txBody>
          <a:bodyPr>
            <a:normAutofit/>
          </a:bodyPr>
          <a:lstStyle/>
          <a:p>
            <a:pPr lvl="1" indent="0">
              <a:buNone/>
            </a:pPr>
            <a:r>
              <a:rPr lang="en-US" sz="2400" dirty="0"/>
              <a:t>Trauma</a:t>
            </a:r>
          </a:p>
          <a:p>
            <a:pPr marL="1087438" lvl="2" indent="-457200"/>
            <a:r>
              <a:rPr lang="en-US" sz="2400" dirty="0"/>
              <a:t>Sydney Plautz</a:t>
            </a:r>
          </a:p>
          <a:p>
            <a:pPr marL="1087438" lvl="2" indent="-457200"/>
            <a:r>
              <a:rPr lang="en-US" sz="2400" dirty="0"/>
              <a:t>Alexis Stewart</a:t>
            </a:r>
          </a:p>
          <a:p>
            <a:pPr lvl="2" indent="0">
              <a:buNone/>
            </a:pPr>
            <a:endParaRPr lang="en-US" sz="2400" dirty="0"/>
          </a:p>
          <a:p>
            <a:pPr lvl="1" indent="0">
              <a:buFont typeface="Arial" panose="020B0604020202020204" pitchFamily="34" charset="0"/>
              <a:buNone/>
            </a:pPr>
            <a:r>
              <a:rPr lang="en-US" sz="2400" dirty="0"/>
              <a:t>INVDRS</a:t>
            </a:r>
          </a:p>
          <a:p>
            <a:pPr marL="1087438" lvl="2" indent="-457200"/>
            <a:r>
              <a:rPr lang="en-US" sz="2400" dirty="0"/>
              <a:t>Shannon Elliott</a:t>
            </a:r>
          </a:p>
          <a:p>
            <a:pPr marL="1087438" lvl="2" indent="-457200"/>
            <a:endParaRPr lang="en-US" sz="2600" dirty="0"/>
          </a:p>
          <a:p>
            <a:pPr lvl="2" indent="0">
              <a:buNone/>
            </a:pPr>
            <a:endParaRPr lang="en-US" sz="2600" dirty="0"/>
          </a:p>
          <a:p>
            <a:pPr lvl="2" indent="0">
              <a:buNone/>
            </a:pPr>
            <a:endParaRPr lang="en-US" sz="2600" dirty="0"/>
          </a:p>
          <a:p>
            <a:pPr lvl="1" indent="0">
              <a:buNone/>
            </a:pPr>
            <a:endParaRPr lang="en-US" sz="28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5</a:t>
            </a:fld>
            <a:endParaRPr lang="en-US"/>
          </a:p>
        </p:txBody>
      </p:sp>
      <p:sp>
        <p:nvSpPr>
          <p:cNvPr id="5" name="Content Placeholder 2">
            <a:extLst>
              <a:ext uri="{FF2B5EF4-FFF2-40B4-BE49-F238E27FC236}">
                <a16:creationId xmlns:a16="http://schemas.microsoft.com/office/drawing/2014/main" id="{2B5EB0EB-1A9C-4A7E-9730-A6CA2B63CA01}"/>
              </a:ext>
            </a:extLst>
          </p:cNvPr>
          <p:cNvSpPr txBox="1">
            <a:spLocks/>
          </p:cNvSpPr>
          <p:nvPr/>
        </p:nvSpPr>
        <p:spPr>
          <a:xfrm>
            <a:off x="6380960" y="1394318"/>
            <a:ext cx="5536019" cy="1546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Font typeface="Arial" panose="020B0604020202020204" pitchFamily="34" charset="0"/>
              <a:buNone/>
            </a:pPr>
            <a:r>
              <a:rPr lang="en-US" sz="2800" b="1" dirty="0"/>
              <a:t>Interns</a:t>
            </a:r>
            <a:endParaRPr lang="en-US" sz="2600" b="1" dirty="0"/>
          </a:p>
          <a:p>
            <a:pPr lvl="2" indent="0">
              <a:buFont typeface="System Font Regular"/>
              <a:buNone/>
            </a:pPr>
            <a:endParaRPr lang="en-US" sz="2600" dirty="0"/>
          </a:p>
          <a:p>
            <a:pPr lvl="1" indent="0">
              <a:buFont typeface="Arial" panose="020B0604020202020204" pitchFamily="34" charset="0"/>
              <a:buNone/>
            </a:pPr>
            <a:endParaRPr lang="en-US" sz="2800" dirty="0"/>
          </a:p>
        </p:txBody>
      </p:sp>
      <p:sp>
        <p:nvSpPr>
          <p:cNvPr id="7" name="Content Placeholder 2">
            <a:extLst>
              <a:ext uri="{FF2B5EF4-FFF2-40B4-BE49-F238E27FC236}">
                <a16:creationId xmlns:a16="http://schemas.microsoft.com/office/drawing/2014/main" id="{947293E4-CC5D-41A6-8CE2-C3DA5BD9CF76}"/>
              </a:ext>
            </a:extLst>
          </p:cNvPr>
          <p:cNvSpPr txBox="1">
            <a:spLocks/>
          </p:cNvSpPr>
          <p:nvPr/>
        </p:nvSpPr>
        <p:spPr>
          <a:xfrm>
            <a:off x="400492" y="1874239"/>
            <a:ext cx="5536019" cy="415223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Font typeface="Arial" panose="020B0604020202020204" pitchFamily="34" charset="0"/>
              <a:buNone/>
            </a:pPr>
            <a:r>
              <a:rPr lang="en-US" sz="2400" dirty="0"/>
              <a:t>Naloxone Program Manager</a:t>
            </a:r>
          </a:p>
          <a:p>
            <a:pPr marL="1087438" lvl="2" indent="-457200"/>
            <a:r>
              <a:rPr lang="en-US" sz="2400" dirty="0"/>
              <a:t>Laura Hollowell</a:t>
            </a:r>
          </a:p>
          <a:p>
            <a:pPr lvl="2" indent="0">
              <a:buNone/>
            </a:pPr>
            <a:endParaRPr lang="en-US" sz="2400" dirty="0"/>
          </a:p>
          <a:p>
            <a:pPr lvl="1" indent="0">
              <a:buFont typeface="Arial" panose="020B0604020202020204" pitchFamily="34" charset="0"/>
              <a:buNone/>
            </a:pPr>
            <a:r>
              <a:rPr lang="en-US" sz="2400" dirty="0"/>
              <a:t>SUDORS Epidemiologist</a:t>
            </a:r>
          </a:p>
          <a:p>
            <a:pPr marL="1087438" lvl="2" indent="-457200"/>
            <a:r>
              <a:rPr lang="en-US" sz="2400" dirty="0" err="1"/>
              <a:t>Sely</a:t>
            </a:r>
            <a:r>
              <a:rPr lang="en-US" sz="2400" dirty="0"/>
              <a:t>-Ann Headley</a:t>
            </a:r>
          </a:p>
          <a:p>
            <a:pPr marL="1087438" lvl="2" indent="-457200"/>
            <a:endParaRPr lang="en-US" sz="2400" dirty="0"/>
          </a:p>
          <a:p>
            <a:pPr lvl="1" indent="0">
              <a:buFont typeface="Arial" panose="020B0604020202020204" pitchFamily="34" charset="0"/>
              <a:buNone/>
            </a:pPr>
            <a:r>
              <a:rPr lang="en-US" sz="2400" dirty="0"/>
              <a:t>OD2A Program Coordinator</a:t>
            </a:r>
          </a:p>
          <a:p>
            <a:pPr marL="1087438" lvl="2" indent="-457200"/>
            <a:r>
              <a:rPr lang="en-US" sz="2400" dirty="0"/>
              <a:t>Mariah Kirksey</a:t>
            </a:r>
          </a:p>
          <a:p>
            <a:pPr lvl="2" indent="0">
              <a:buNone/>
            </a:pPr>
            <a:r>
              <a:rPr lang="en-US" sz="2400" dirty="0"/>
              <a:t> </a:t>
            </a:r>
          </a:p>
          <a:p>
            <a:pPr lvl="2" indent="0">
              <a:buNone/>
            </a:pPr>
            <a:endParaRPr lang="en-US" sz="2400" dirty="0"/>
          </a:p>
          <a:p>
            <a:pPr lvl="1" indent="0">
              <a:buNone/>
            </a:pPr>
            <a:r>
              <a:rPr lang="en-US" sz="2600" dirty="0"/>
              <a:t>	</a:t>
            </a:r>
          </a:p>
          <a:p>
            <a:pPr marL="1087438" lvl="2" indent="-457200"/>
            <a:endParaRPr lang="en-US" sz="2400" dirty="0"/>
          </a:p>
          <a:p>
            <a:pPr lvl="2" indent="0">
              <a:buFont typeface="System Font Regular"/>
              <a:buNone/>
            </a:pPr>
            <a:endParaRPr lang="en-US" sz="2600" dirty="0"/>
          </a:p>
          <a:p>
            <a:pPr lvl="1" indent="0">
              <a:buFont typeface="Arial" panose="020B0604020202020204" pitchFamily="34" charset="0"/>
              <a:buNone/>
            </a:pPr>
            <a:endParaRPr lang="en-US" sz="2800" dirty="0"/>
          </a:p>
        </p:txBody>
      </p:sp>
      <p:sp>
        <p:nvSpPr>
          <p:cNvPr id="8" name="Content Placeholder 2">
            <a:extLst>
              <a:ext uri="{FF2B5EF4-FFF2-40B4-BE49-F238E27FC236}">
                <a16:creationId xmlns:a16="http://schemas.microsoft.com/office/drawing/2014/main" id="{50DB60E6-C5A6-4514-A614-16A641D10CEB}"/>
              </a:ext>
            </a:extLst>
          </p:cNvPr>
          <p:cNvSpPr txBox="1">
            <a:spLocks/>
          </p:cNvSpPr>
          <p:nvPr/>
        </p:nvSpPr>
        <p:spPr>
          <a:xfrm>
            <a:off x="180688" y="1394318"/>
            <a:ext cx="5536019" cy="1546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Font typeface="Arial" panose="020B0604020202020204" pitchFamily="34" charset="0"/>
              <a:buNone/>
            </a:pPr>
            <a:r>
              <a:rPr lang="en-US" sz="2800" b="1" dirty="0"/>
              <a:t>Full-Time Staff</a:t>
            </a:r>
            <a:endParaRPr lang="en-US" sz="2600" b="1" dirty="0"/>
          </a:p>
          <a:p>
            <a:pPr lvl="2" indent="0">
              <a:buFont typeface="System Font Regular"/>
              <a:buNone/>
            </a:pPr>
            <a:endParaRPr lang="en-US" sz="2600" dirty="0"/>
          </a:p>
          <a:p>
            <a:pPr lvl="1" indent="0">
              <a:buFont typeface="Arial" panose="020B0604020202020204" pitchFamily="34" charset="0"/>
              <a:buNone/>
            </a:pPr>
            <a:endParaRPr lang="en-US" sz="2800" dirty="0"/>
          </a:p>
        </p:txBody>
      </p:sp>
    </p:spTree>
    <p:extLst>
      <p:ext uri="{BB962C8B-B14F-4D97-AF65-F5344CB8AC3E}">
        <p14:creationId xmlns:p14="http://schemas.microsoft.com/office/powerpoint/2010/main" val="391092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Grant Updates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79" y="1472456"/>
            <a:ext cx="11237669" cy="4767705"/>
          </a:xfrm>
        </p:spPr>
        <p:txBody>
          <a:bodyPr>
            <a:normAutofit fontScale="92500" lnSpcReduction="20000"/>
          </a:bodyPr>
          <a:lstStyle/>
          <a:p>
            <a:pPr marL="687388" lvl="1" indent="-457200"/>
            <a:r>
              <a:rPr lang="en-US" sz="3000" dirty="0"/>
              <a:t>NVDRS 2022-2025 Application</a:t>
            </a:r>
          </a:p>
          <a:p>
            <a:pPr marL="1087438" lvl="2" indent="-457200"/>
            <a:r>
              <a:rPr lang="en-US" sz="2600" dirty="0"/>
              <a:t>Requesting funds for another coroner </a:t>
            </a:r>
            <a:r>
              <a:rPr lang="en-US" sz="2600" dirty="0" err="1"/>
              <a:t>minigrant</a:t>
            </a:r>
            <a:r>
              <a:rPr lang="en-US" sz="2600" dirty="0"/>
              <a:t> cycle</a:t>
            </a:r>
          </a:p>
          <a:p>
            <a:pPr marL="687388" lvl="1" indent="-457200"/>
            <a:r>
              <a:rPr lang="en-US" sz="3000" dirty="0"/>
              <a:t>Expansion of Comprehensive Suicide</a:t>
            </a:r>
          </a:p>
          <a:p>
            <a:pPr marL="1087438" lvl="2" indent="-457200"/>
            <a:r>
              <a:rPr lang="en-US" sz="2600" dirty="0"/>
              <a:t>Teaming with DMHA and Fatality Review Team</a:t>
            </a:r>
          </a:p>
          <a:p>
            <a:pPr marL="1087438" lvl="2" indent="-457200"/>
            <a:r>
              <a:rPr lang="en-US" sz="2800" b="0" i="0" u="none" strike="noStrike" baseline="0" dirty="0">
                <a:solidFill>
                  <a:schemeClr val="accent6"/>
                </a:solidFill>
                <a:latin typeface="Raleway" pitchFamily="2" charset="0"/>
              </a:rPr>
              <a:t>The purpose is to implement and evaluate the comprehensive approach, with attention to one or more disproportionally affected populations, (e.g., veterans, rural communities, tribal populations, LGBTQ, homeless, other) that account for a significant proportion of the suicide burden and/or have suicide rates greater than the general population in a jurisdiction(s) (e.g., state, county, tribe). </a:t>
            </a:r>
          </a:p>
          <a:p>
            <a:pPr marL="687388" lvl="1" indent="-457200"/>
            <a:r>
              <a:rPr lang="en-US" sz="3000" dirty="0"/>
              <a:t>Naloxone – contact Laura Hollowell: LHollowell@health.in.gov</a:t>
            </a:r>
          </a:p>
          <a:p>
            <a:pPr marL="1087438" lvl="2" indent="-457200"/>
            <a:r>
              <a:rPr lang="en-US" sz="2600" dirty="0"/>
              <a:t>FR CARA</a:t>
            </a:r>
          </a:p>
          <a:p>
            <a:pPr marL="1087438" lvl="2" indent="-457200"/>
            <a:r>
              <a:rPr lang="en-US" sz="2600" dirty="0"/>
              <a:t>Local Health Department</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6</a:t>
            </a:fld>
            <a:endParaRPr lang="en-US"/>
          </a:p>
        </p:txBody>
      </p:sp>
    </p:spTree>
    <p:extLst>
      <p:ext uri="{BB962C8B-B14F-4D97-AF65-F5344CB8AC3E}">
        <p14:creationId xmlns:p14="http://schemas.microsoft.com/office/powerpoint/2010/main" val="59496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06919-59B5-A844-88F4-43A93DF552B0}"/>
              </a:ext>
            </a:extLst>
          </p:cNvPr>
          <p:cNvSpPr>
            <a:spLocks noGrp="1"/>
          </p:cNvSpPr>
          <p:nvPr>
            <p:ph type="title"/>
          </p:nvPr>
        </p:nvSpPr>
        <p:spPr/>
        <p:txBody>
          <a:bodyPr/>
          <a:lstStyle/>
          <a:p>
            <a:r>
              <a:rPr lang="en-US" dirty="0"/>
              <a:t>Resource Guide App</a:t>
            </a:r>
          </a:p>
        </p:txBody>
      </p:sp>
      <p:sp>
        <p:nvSpPr>
          <p:cNvPr id="4" name="Content Placeholder 3">
            <a:extLst>
              <a:ext uri="{FF2B5EF4-FFF2-40B4-BE49-F238E27FC236}">
                <a16:creationId xmlns:a16="http://schemas.microsoft.com/office/drawing/2014/main" id="{38ED3BFE-8C8F-6A44-9798-7AA77C4C764E}"/>
              </a:ext>
            </a:extLst>
          </p:cNvPr>
          <p:cNvSpPr>
            <a:spLocks noGrp="1"/>
          </p:cNvSpPr>
          <p:nvPr>
            <p:ph idx="1"/>
          </p:nvPr>
        </p:nvSpPr>
        <p:spPr/>
        <p:txBody>
          <a:bodyPr>
            <a:normAutofit/>
          </a:bodyPr>
          <a:lstStyle/>
          <a:p>
            <a:r>
              <a:rPr lang="en-US" sz="2800" dirty="0"/>
              <a:t>Regularly Updated</a:t>
            </a:r>
          </a:p>
          <a:p>
            <a:pPr marL="285750" indent="-285750">
              <a:buFont typeface="Arial" panose="020B0604020202020204" pitchFamily="34" charset="0"/>
              <a:buChar char="•"/>
            </a:pPr>
            <a:r>
              <a:rPr lang="en-US" sz="2800" dirty="0"/>
              <a:t>Free download for iOS &amp; Android </a:t>
            </a:r>
          </a:p>
          <a:p>
            <a:r>
              <a:rPr lang="en-US" sz="2800" dirty="0"/>
              <a:t>Phone &amp; tablet capabilities</a:t>
            </a:r>
          </a:p>
          <a:p>
            <a:pPr marL="285750" indent="-285750">
              <a:buFont typeface="Arial" panose="020B0604020202020204" pitchFamily="34" charset="0"/>
              <a:buChar char="•"/>
            </a:pPr>
            <a:r>
              <a:rPr lang="en-US" sz="2800" dirty="0"/>
              <a:t>Available in Apple &amp; Google Play stores</a:t>
            </a:r>
          </a:p>
        </p:txBody>
      </p:sp>
      <p:sp>
        <p:nvSpPr>
          <p:cNvPr id="5" name="Slide Number Placeholder 4">
            <a:extLst>
              <a:ext uri="{FF2B5EF4-FFF2-40B4-BE49-F238E27FC236}">
                <a16:creationId xmlns:a16="http://schemas.microsoft.com/office/drawing/2014/main" id="{C2B92CAB-A110-C243-A3C9-1E32C9B3617C}"/>
              </a:ext>
            </a:extLst>
          </p:cNvPr>
          <p:cNvSpPr>
            <a:spLocks noGrp="1"/>
          </p:cNvSpPr>
          <p:nvPr>
            <p:ph type="sldNum" sz="quarter" idx="12"/>
          </p:nvPr>
        </p:nvSpPr>
        <p:spPr/>
        <p:txBody>
          <a:bodyPr/>
          <a:lstStyle/>
          <a:p>
            <a:fld id="{2C1798A1-548B-2F4F-A949-0B360C421755}" type="slidenum">
              <a:rPr lang="en-US" smtClean="0"/>
              <a:t>7</a:t>
            </a:fld>
            <a:endParaRPr lang="en-US"/>
          </a:p>
        </p:txBody>
      </p:sp>
      <p:pic>
        <p:nvPicPr>
          <p:cNvPr id="7" name="Picture 2">
            <a:extLst>
              <a:ext uri="{FF2B5EF4-FFF2-40B4-BE49-F238E27FC236}">
                <a16:creationId xmlns:a16="http://schemas.microsoft.com/office/drawing/2014/main" id="{0D6E391B-F888-46B7-B23F-88756059F8C7}"/>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378" b="1378"/>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90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438912" y="1472184"/>
            <a:ext cx="5181600" cy="4377898"/>
          </a:xfrm>
        </p:spPr>
        <p:txBody>
          <a:bodyPr>
            <a:normAutofit fontScale="92500" lnSpcReduction="20000"/>
          </a:bodyPr>
          <a:lstStyle/>
          <a:p>
            <a:r>
              <a:rPr lang="en-US" sz="2400" b="1" dirty="0"/>
              <a:t>May</a:t>
            </a:r>
          </a:p>
          <a:p>
            <a:r>
              <a:rPr lang="en-US" sz="2400" dirty="0"/>
              <a:t>National Electrical Safety Month</a:t>
            </a:r>
          </a:p>
          <a:p>
            <a:r>
              <a:rPr lang="en-US" sz="2400" dirty="0"/>
              <a:t>National Water Safety Month</a:t>
            </a:r>
          </a:p>
          <a:p>
            <a:r>
              <a:rPr lang="en-US" sz="2400" dirty="0"/>
              <a:t>National Child Passenger Safety Technician Month</a:t>
            </a:r>
          </a:p>
          <a:p>
            <a:endParaRPr lang="en-US" sz="2400" dirty="0"/>
          </a:p>
          <a:p>
            <a:r>
              <a:rPr lang="en-US" sz="2400" b="1" dirty="0"/>
              <a:t>May 1: </a:t>
            </a:r>
            <a:r>
              <a:rPr lang="en-US" sz="2400" dirty="0"/>
              <a:t>National Heatstroke Prevention Day</a:t>
            </a:r>
          </a:p>
          <a:p>
            <a:r>
              <a:rPr lang="en-US" sz="2400" b="1" dirty="0"/>
              <a:t>May 1-7: </a:t>
            </a:r>
            <a:r>
              <a:rPr lang="en-US" sz="2400" dirty="0"/>
              <a:t>North American Occupational Safety and Health Week</a:t>
            </a:r>
          </a:p>
          <a:p>
            <a:endParaRPr lang="en-US" sz="2400" dirty="0"/>
          </a:p>
          <a:p>
            <a:endParaRPr lang="en-US" sz="2400" dirty="0"/>
          </a:p>
          <a:p>
            <a:endParaRPr lang="en-US" sz="2400" dirty="0"/>
          </a:p>
        </p:txBody>
      </p:sp>
      <p:sp>
        <p:nvSpPr>
          <p:cNvPr id="4" name="Content Placeholder 3">
            <a:extLst>
              <a:ext uri="{FF2B5EF4-FFF2-40B4-BE49-F238E27FC236}">
                <a16:creationId xmlns:a16="http://schemas.microsoft.com/office/drawing/2014/main" id="{E83DF12A-6534-C547-8C1A-9A408709811E}"/>
              </a:ext>
            </a:extLst>
          </p:cNvPr>
          <p:cNvSpPr>
            <a:spLocks noGrp="1"/>
          </p:cNvSpPr>
          <p:nvPr>
            <p:ph sz="half" idx="2"/>
          </p:nvPr>
        </p:nvSpPr>
        <p:spPr>
          <a:xfrm>
            <a:off x="6172200" y="1472184"/>
            <a:ext cx="5181600" cy="4556181"/>
          </a:xfrm>
        </p:spPr>
        <p:txBody>
          <a:bodyPr>
            <a:normAutofit fontScale="92500" lnSpcReduction="20000"/>
          </a:bodyPr>
          <a:lstStyle/>
          <a:p>
            <a:r>
              <a:rPr lang="en-US" sz="2400" b="1" dirty="0"/>
              <a:t>June</a:t>
            </a:r>
          </a:p>
          <a:p>
            <a:r>
              <a:rPr lang="en-US" sz="2400" dirty="0"/>
              <a:t>National Safety Month</a:t>
            </a:r>
          </a:p>
          <a:p>
            <a:r>
              <a:rPr lang="en-US" sz="2400" dirty="0"/>
              <a:t>PTSD Awareness Month</a:t>
            </a:r>
          </a:p>
          <a:p>
            <a:endParaRPr lang="en-US" sz="2400" dirty="0"/>
          </a:p>
          <a:p>
            <a:r>
              <a:rPr lang="en-US" sz="2400" b="1" dirty="0"/>
              <a:t>June 3: </a:t>
            </a:r>
            <a:r>
              <a:rPr lang="en-US" sz="2400" dirty="0"/>
              <a:t>National Gun Violence Awareness Day</a:t>
            </a:r>
          </a:p>
          <a:p>
            <a:endParaRPr lang="en-US" sz="2400" b="1" dirty="0"/>
          </a:p>
          <a:p>
            <a:r>
              <a:rPr lang="en-US" sz="2400" b="1" dirty="0"/>
              <a:t>July</a:t>
            </a:r>
          </a:p>
          <a:p>
            <a:r>
              <a:rPr lang="en-US" sz="2400" dirty="0"/>
              <a:t>Fireworks Safety Month</a:t>
            </a:r>
          </a:p>
          <a:p>
            <a:r>
              <a:rPr lang="en-US" sz="2400" dirty="0"/>
              <a:t>UV Safety Awareness Month</a:t>
            </a:r>
          </a:p>
          <a:p>
            <a:endParaRPr lang="en-US" sz="2400" dirty="0"/>
          </a:p>
          <a:p>
            <a:r>
              <a:rPr lang="en-US" sz="2400" b="1" dirty="0"/>
              <a:t>July 10-16: </a:t>
            </a:r>
            <a:r>
              <a:rPr lang="en-US" sz="2400" dirty="0"/>
              <a:t>Operation Safe Driver Week</a:t>
            </a:r>
          </a:p>
          <a:p>
            <a:endParaRPr lang="en-US" sz="2400" b="1" dirty="0"/>
          </a:p>
          <a:p>
            <a:endParaRPr lang="en-US" dirty="0"/>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8</a:t>
            </a:fld>
            <a:endParaRPr lang="en-US"/>
          </a:p>
        </p:txBody>
      </p:sp>
    </p:spTree>
    <p:extLst>
      <p:ext uri="{BB962C8B-B14F-4D97-AF65-F5344CB8AC3E}">
        <p14:creationId xmlns:p14="http://schemas.microsoft.com/office/powerpoint/2010/main" val="268051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696680"/>
            <a:ext cx="5854248" cy="940770"/>
          </a:xfrm>
        </p:spPr>
        <p:txBody>
          <a:bodyPr/>
          <a:lstStyle/>
          <a:p>
            <a:r>
              <a:rPr lang="en-US" dirty="0"/>
              <a:t>Kelby </a:t>
            </a:r>
            <a:r>
              <a:rPr lang="en-US" dirty="0" err="1"/>
              <a:t>Gaw</a:t>
            </a:r>
            <a:endParaRPr lang="en-US" dirty="0"/>
          </a:p>
          <a:p>
            <a:r>
              <a:rPr lang="en-US" sz="1400" dirty="0"/>
              <a:t>Director of Communications and Marketing, Executive Assistant to the President</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2161320"/>
            <a:ext cx="6141961" cy="1089529"/>
          </a:xfrm>
        </p:spPr>
        <p:txBody>
          <a:bodyPr/>
          <a:lstStyle/>
          <a:p>
            <a:r>
              <a:rPr lang="en-US" dirty="0"/>
              <a:t>Mental health America Indiana</a:t>
            </a:r>
          </a:p>
        </p:txBody>
      </p:sp>
    </p:spTree>
    <p:extLst>
      <p:ext uri="{BB962C8B-B14F-4D97-AF65-F5344CB8AC3E}">
        <p14:creationId xmlns:p14="http://schemas.microsoft.com/office/powerpoint/2010/main" val="769191413"/>
      </p:ext>
    </p:extLst>
  </p:cSld>
  <p:clrMapOvr>
    <a:masterClrMapping/>
  </p:clrMapOvr>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0" id="{CE916ABE-72E1-4979-A0A4-6C6722310EC9}" vid="{F128A3C4-317E-4A4F-99A7-61C6F6EB348D}"/>
    </a:ext>
  </a:extLst>
</a:theme>
</file>

<file path=ppt/theme/theme2.xml><?xml version="1.0" encoding="utf-8"?>
<a:theme xmlns:a="http://schemas.openxmlformats.org/drawingml/2006/main" name="NCEH_ATSDR_combined">
  <a:themeElements>
    <a:clrScheme name="Custom 9">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FDC94E7C-17D2-40C2-A065-3E73D93FF96A}" vid="{9B010493-CB13-4F25-9398-F945487BCB60}"/>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6DD013-A7CB-47C1-9EE3-0C79690DFBEC}">
  <ds:schemaRefs>
    <ds:schemaRef ds:uri="http://schemas.microsoft.com/sharepoint/v3/contenttype/forms"/>
  </ds:schemaRefs>
</ds:datastoreItem>
</file>

<file path=customXml/itemProps2.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5953A2-5133-4DA4-8B6E-3D7A10798D9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PowerPoint2020</Template>
  <TotalTime>8943</TotalTime>
  <Words>1165</Words>
  <Application>Microsoft Office PowerPoint</Application>
  <PresentationFormat>Widescreen</PresentationFormat>
  <Paragraphs>231</Paragraphs>
  <Slides>32</Slides>
  <Notes>9</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32</vt:i4>
      </vt:variant>
    </vt:vector>
  </HeadingPairs>
  <TitlesOfParts>
    <vt:vector size="50" baseType="lpstr">
      <vt:lpstr>Arial</vt:lpstr>
      <vt:lpstr>Calibri</vt:lpstr>
      <vt:lpstr>Calibri Light</vt:lpstr>
      <vt:lpstr>Courier New</vt:lpstr>
      <vt:lpstr>Myriad Web Pro</vt:lpstr>
      <vt:lpstr>News Gothic MT</vt:lpstr>
      <vt:lpstr>Raleway</vt:lpstr>
      <vt:lpstr>Raleway Light</vt:lpstr>
      <vt:lpstr>Raleway SemiBold</vt:lpstr>
      <vt:lpstr>Segoe UI</vt:lpstr>
      <vt:lpstr>System Font Regular</vt:lpstr>
      <vt:lpstr>Wingdings</vt:lpstr>
      <vt:lpstr>Office Theme</vt:lpstr>
      <vt:lpstr>NCEH_ATSDR_combined</vt:lpstr>
      <vt:lpstr>1_Office Theme</vt:lpstr>
      <vt:lpstr>Custom Design</vt:lpstr>
      <vt:lpstr>1_Custom Design</vt:lpstr>
      <vt:lpstr>3_Office Theme</vt:lpstr>
      <vt:lpstr>Injury prevention advisory council (IPAC) &amp; Indiana violent death reporting system (INVDRS) Meeting</vt:lpstr>
      <vt:lpstr>PowerPoint Presentation</vt:lpstr>
      <vt:lpstr>Round Robin and Introductions (in chat)</vt:lpstr>
      <vt:lpstr>Division Vacancies</vt:lpstr>
      <vt:lpstr>Division Staff Updates</vt:lpstr>
      <vt:lpstr>Grant Updates</vt:lpstr>
      <vt:lpstr>Resource Guide App</vt:lpstr>
      <vt:lpstr>Upcoming Events</vt:lpstr>
      <vt:lpstr>Mental health America Indiana</vt:lpstr>
      <vt:lpstr>UNintentional injury data presentation:  Child passenger safety resources</vt:lpstr>
      <vt:lpstr>What are injuries?</vt:lpstr>
      <vt:lpstr>Car Crashes-The #1 Killer of Children</vt:lpstr>
      <vt:lpstr>Child Passenger Safety (continued):</vt:lpstr>
      <vt:lpstr>It is preventable</vt:lpstr>
      <vt:lpstr>Resources in Indiana:</vt:lpstr>
      <vt:lpstr>PowerPoint Presentation</vt:lpstr>
      <vt:lpstr>Additional Information:</vt:lpstr>
      <vt:lpstr>Additional Information (Continued):</vt:lpstr>
      <vt:lpstr>National Child Passenger Safety Technician Month</vt:lpstr>
      <vt:lpstr>Websites to visit for helpful info:</vt:lpstr>
      <vt:lpstr>Unintentional injury data presentation:  Unintentional Injury Death in Indiana </vt:lpstr>
      <vt:lpstr>Cause of Injury-Related Deaths in Indiana - 2020</vt:lpstr>
      <vt:lpstr>Cause of Unintentional Injury-Related Deaths in Indiana - 2020</vt:lpstr>
      <vt:lpstr>Rate of Unintentional Injury Deaths in Indiana by Age Group -2020</vt:lpstr>
      <vt:lpstr>Unintentional Drug Poisoning Deaths in Indiana by Sex - 2020</vt:lpstr>
      <vt:lpstr>Rate of Unintentional Drug Poisoning Deaths by Age Group in Indiana - 2020</vt:lpstr>
      <vt:lpstr>Rate of Unintentional MVA Deaths in Indiana by Sex - 2020</vt:lpstr>
      <vt:lpstr>Rate of Unintentional Fall Deaths by Sex - 2020</vt:lpstr>
      <vt:lpstr>Rate of Unintentional Older Adult Fall Deaths in Indiana - 2020</vt:lpstr>
      <vt:lpstr>Discussion </vt:lpstr>
      <vt:lpstr>2022 Meeting Dates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Injury prevention advisory council (IPAC) &amp; Indiana violent death reporting system (INVDRS) Meeting</dc:title>
  <dc:creator>Sprecher, Morgan</dc:creator>
  <cp:lastModifiedBy>Heltzel, Emma</cp:lastModifiedBy>
  <cp:revision>193</cp:revision>
  <dcterms:created xsi:type="dcterms:W3CDTF">2020-09-14T15:22:06Z</dcterms:created>
  <dcterms:modified xsi:type="dcterms:W3CDTF">2022-05-06T13:23:53Z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0x010100E60441F067A7BC43AC5A09448D64ABD3</vt:lpwstr>
  </property>
</Properties>
</file>