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47" r:id="rId4"/>
    <p:sldMasterId id="2147483752" r:id="rId5"/>
    <p:sldMasterId id="2147484356" r:id="rId6"/>
    <p:sldMasterId id="2147484469" r:id="rId7"/>
    <p:sldMasterId id="2147484492" r:id="rId8"/>
    <p:sldMasterId id="2147484495" r:id="rId9"/>
    <p:sldMasterId id="2147484537" r:id="rId10"/>
    <p:sldMasterId id="2147484545" r:id="rId11"/>
  </p:sldMasterIdLst>
  <p:notesMasterIdLst>
    <p:notesMasterId r:id="rId79"/>
  </p:notesMasterIdLst>
  <p:sldIdLst>
    <p:sldId id="271" r:id="rId12"/>
    <p:sldId id="799" r:id="rId13"/>
    <p:sldId id="800" r:id="rId14"/>
    <p:sldId id="272" r:id="rId15"/>
    <p:sldId id="273" r:id="rId16"/>
    <p:sldId id="274" r:id="rId17"/>
    <p:sldId id="258" r:id="rId18"/>
    <p:sldId id="803" r:id="rId19"/>
    <p:sldId id="268" r:id="rId20"/>
    <p:sldId id="409" r:id="rId21"/>
    <p:sldId id="407" r:id="rId22"/>
    <p:sldId id="804" r:id="rId23"/>
    <p:sldId id="805" r:id="rId24"/>
    <p:sldId id="843" r:id="rId25"/>
    <p:sldId id="844" r:id="rId26"/>
    <p:sldId id="279" r:id="rId27"/>
    <p:sldId id="278" r:id="rId28"/>
    <p:sldId id="846" r:id="rId29"/>
    <p:sldId id="847" r:id="rId30"/>
    <p:sldId id="479" r:id="rId31"/>
    <p:sldId id="577" r:id="rId32"/>
    <p:sldId id="506" r:id="rId33"/>
    <p:sldId id="486" r:id="rId34"/>
    <p:sldId id="569" r:id="rId35"/>
    <p:sldId id="587" r:id="rId36"/>
    <p:sldId id="537" r:id="rId37"/>
    <p:sldId id="585" r:id="rId38"/>
    <p:sldId id="586" r:id="rId39"/>
    <p:sldId id="557" r:id="rId40"/>
    <p:sldId id="582" r:id="rId41"/>
    <p:sldId id="584" r:id="rId42"/>
    <p:sldId id="539" r:id="rId43"/>
    <p:sldId id="540" r:id="rId44"/>
    <p:sldId id="541" r:id="rId45"/>
    <p:sldId id="542" r:id="rId46"/>
    <p:sldId id="543" r:id="rId47"/>
    <p:sldId id="544" r:id="rId48"/>
    <p:sldId id="545" r:id="rId49"/>
    <p:sldId id="568" r:id="rId50"/>
    <p:sldId id="558" r:id="rId51"/>
    <p:sldId id="583" r:id="rId52"/>
    <p:sldId id="561" r:id="rId53"/>
    <p:sldId id="562" r:id="rId54"/>
    <p:sldId id="560" r:id="rId55"/>
    <p:sldId id="345" r:id="rId56"/>
    <p:sldId id="387" r:id="rId57"/>
    <p:sldId id="437" r:id="rId58"/>
    <p:sldId id="398" r:id="rId59"/>
    <p:sldId id="375" r:id="rId60"/>
    <p:sldId id="394" r:id="rId61"/>
    <p:sldId id="438" r:id="rId62"/>
    <p:sldId id="444" r:id="rId63"/>
    <p:sldId id="559" r:id="rId64"/>
    <p:sldId id="547" r:id="rId65"/>
    <p:sldId id="546" r:id="rId66"/>
    <p:sldId id="521" r:id="rId67"/>
    <p:sldId id="500" r:id="rId68"/>
    <p:sldId id="377" r:id="rId69"/>
    <p:sldId id="849" r:id="rId70"/>
    <p:sldId id="850" r:id="rId71"/>
    <p:sldId id="851" r:id="rId72"/>
    <p:sldId id="852" r:id="rId73"/>
    <p:sldId id="853" r:id="rId74"/>
    <p:sldId id="854" r:id="rId75"/>
    <p:sldId id="855" r:id="rId76"/>
    <p:sldId id="450" r:id="rId77"/>
    <p:sldId id="435"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CDF2C-7F0D-4206-8B3C-9E71AA65CDA3}">
          <p14:sldIdLst>
            <p14:sldId id="271"/>
            <p14:sldId id="799"/>
            <p14:sldId id="800"/>
            <p14:sldId id="272"/>
            <p14:sldId id="273"/>
            <p14:sldId id="274"/>
            <p14:sldId id="258"/>
          </p14:sldIdLst>
        </p14:section>
        <p14:section name="Staffing Updates" id="{186ACE02-E6E9-4C95-B7D4-66FE0D7DD0FB}">
          <p14:sldIdLst>
            <p14:sldId id="803"/>
          </p14:sldIdLst>
        </p14:section>
        <p14:section name="Conferences and Events" id="{23F9E2C8-C42F-4EAF-9832-461A987BB306}">
          <p14:sldIdLst>
            <p14:sldId id="268"/>
            <p14:sldId id="409"/>
            <p14:sldId id="407"/>
          </p14:sldIdLst>
        </p14:section>
        <p14:section name="Unint Inj Program" id="{879AF097-DB9E-4FAF-8E9F-0283FE1EBDBD}">
          <p14:sldIdLst>
            <p14:sldId id="804"/>
          </p14:sldIdLst>
        </p14:section>
        <p14:section name="Unint Inj Data" id="{E5D1DB92-02EC-4B81-A3FB-E3E2A725DCFD}">
          <p14:sldIdLst>
            <p14:sldId id="805"/>
            <p14:sldId id="843"/>
            <p14:sldId id="844"/>
            <p14:sldId id="279"/>
            <p14:sldId id="278"/>
            <p14:sldId id="846"/>
            <p14:sldId id="847"/>
            <p14:sldId id="479"/>
            <p14:sldId id="577"/>
            <p14:sldId id="506"/>
            <p14:sldId id="486"/>
            <p14:sldId id="569"/>
            <p14:sldId id="587"/>
            <p14:sldId id="537"/>
            <p14:sldId id="585"/>
            <p14:sldId id="586"/>
            <p14:sldId id="557"/>
            <p14:sldId id="582"/>
            <p14:sldId id="584"/>
            <p14:sldId id="539"/>
            <p14:sldId id="540"/>
            <p14:sldId id="541"/>
            <p14:sldId id="542"/>
            <p14:sldId id="543"/>
            <p14:sldId id="544"/>
            <p14:sldId id="545"/>
            <p14:sldId id="568"/>
            <p14:sldId id="558"/>
            <p14:sldId id="583"/>
            <p14:sldId id="561"/>
            <p14:sldId id="562"/>
            <p14:sldId id="560"/>
            <p14:sldId id="345"/>
            <p14:sldId id="387"/>
            <p14:sldId id="437"/>
            <p14:sldId id="398"/>
            <p14:sldId id="375"/>
            <p14:sldId id="394"/>
            <p14:sldId id="438"/>
            <p14:sldId id="444"/>
            <p14:sldId id="559"/>
            <p14:sldId id="547"/>
            <p14:sldId id="546"/>
            <p14:sldId id="521"/>
            <p14:sldId id="500"/>
          </p14:sldIdLst>
        </p14:section>
        <p14:section name="Int Inj Data" id="{3EE2288B-A0FF-4820-8D2C-CC1C696CFB68}">
          <p14:sldIdLst>
            <p14:sldId id="377"/>
            <p14:sldId id="849"/>
            <p14:sldId id="850"/>
            <p14:sldId id="851"/>
            <p14:sldId id="852"/>
            <p14:sldId id="853"/>
            <p14:sldId id="854"/>
            <p14:sldId id="855"/>
            <p14:sldId id="450"/>
          </p14:sldIdLst>
        </p14:section>
        <p14:section name="Pediatric topic" id="{7C4E63C1-951D-4236-B764-8942DC29D2DC}">
          <p14:sldIdLst/>
        </p14:section>
        <p14:section name="Adult Topic" id="{C500CFCF-EC9B-44E8-9B16-86BDAE50BDAA}">
          <p14:sldIdLst/>
        </p14:section>
        <p14:section name="Int Inj Program" id="{161DD1CC-AC68-4B9E-BF70-89E35739F2D2}">
          <p14:sldIdLst/>
        </p14:section>
        <p14:section name="End" id="{014ACFD7-FDA8-4AD0-866D-E1C2F22996E2}">
          <p14:sldIdLst>
            <p14:sldId id="43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rson, Greta" initials="SG" lastIdx="2" clrIdx="0">
    <p:extLst>
      <p:ext uri="{19B8F6BF-5375-455C-9EA6-DF929625EA0E}">
        <p15:presenceInfo xmlns:p15="http://schemas.microsoft.com/office/powerpoint/2012/main" userId="S-1-5-21-1188002988-1839600294-1093625069-138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6600"/>
    <a:srgbClr val="FFCC00"/>
    <a:srgbClr val="222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9" autoAdjust="0"/>
    <p:restoredTop sz="87808" autoAdjust="0"/>
  </p:normalViewPr>
  <p:slideViewPr>
    <p:cSldViewPr snapToGrid="0">
      <p:cViewPr varScale="1">
        <p:scale>
          <a:sx n="49" d="100"/>
          <a:sy n="49" d="100"/>
        </p:scale>
        <p:origin x="48"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daye\Desktop\V.Daye\IPAC\July\IPAC%207.17.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TATE.IN.US\FILE1\ISDH\SHARED\ISDH5\PHS\Injury_Prevention\Injury%20Prevention\Injury%20Prevention%20Advisory%20Council\2020\July%20Meeting\NVDRS%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TATE.IN.US\FILE1\ISDH\SHARED\ISDH5\PHS\Injury_Prevention\Injury%20Prevention\Injury%20Prevention%20Advisory%20Council\2020\July%20Meeting\NVDRS%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TATE.IN.US\FILE1\ISDH\SHARED\ISDH5\PHS\Injury_Prevention\Injury%20Prevention\Injury%20Prevention%20Advisory%20Council\2020\July%20Meeting\NVDRS%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TATE.IN.US\FILE1\ISDH\SHARED\ISDH5\PHS\Injury_Prevention\Injury%20Prevention\Injury%20Prevention%20Advisory%20Council\2020\July%20Meeting\NVDRS%20Data.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daye\Desktop\V.Daye\IPAC\July\IPAC%207.17.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daye\Desktop\V.Daye\IPAC\July\IPAC%207.17.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daye\Desktop\V.Daye\IPAC\July\IPAC%207.17.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daye\Desktop\V.Daye\IPAC\July\IPAC%207.17.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TATE.IN.US\FILE1\ISDH\SHARED\ISDH5\PHS\Injury_Prevention\Injury%20Prevention\Injury%20Prevention%20Advisory%20Council\2020\July%20Meeting\NVDRS%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TATE.IN.US\FILE1\ISDH\SHARED\ISDH5\PHS\Injury_Prevention\Injury%20Prevention\Injury%20Prevention%20Advisory%20Council\2020\July%20Meeting\NVDRS%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TATE.IN.US\FILE1\ISDH\SHARED\ISDH5\PHS\Injury_Prevention\Injury%20Prevention\Injury%20Prevention%20Advisory%20Council\2020\July%20Meeting\NVDRS%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TATE.IN.US\FILE1\ISDH\SHARED\ISDH5\PHS\Injury_Prevention\Injury%20Prevention\Injury%20Prevention%20Advisory%20Council\2020\July%20Meeting\NVDRS%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Sheet1!$B$30</c:f>
              <c:strCache>
                <c:ptCount val="1"/>
                <c:pt idx="0">
                  <c:v>Indiana Rates</c:v>
                </c:pt>
              </c:strCache>
            </c:strRef>
          </c:tx>
          <c:spPr>
            <a:ln w="9525" cap="rnd">
              <a:solidFill>
                <a:srgbClr val="0070C0"/>
              </a:solidFill>
              <a:round/>
            </a:ln>
            <a:effectLst>
              <a:outerShdw blurRad="40000" dist="23000" dir="5400000" rotWithShape="0">
                <a:srgbClr val="000000">
                  <a:alpha val="35000"/>
                </a:srgbClr>
              </a:outerShdw>
            </a:effectLst>
          </c:spPr>
          <c:marker>
            <c:symbol val="circle"/>
            <c:size val="5"/>
            <c:spPr>
              <a:solidFill>
                <a:srgbClr val="0070C0"/>
              </a:solidFill>
              <a:ln w="9525">
                <a:solidFill>
                  <a:srgbClr val="0070C0"/>
                </a:solidFill>
                <a:round/>
              </a:ln>
              <a:effectLst>
                <a:outerShdw blurRad="40000" dist="23000" dir="5400000" rotWithShape="0">
                  <a:srgbClr val="000000">
                    <a:alpha val="35000"/>
                  </a:srgbClr>
                </a:outerShdw>
              </a:effectLst>
            </c:spPr>
          </c:marker>
          <c:dLbls>
            <c:dLbl>
              <c:idx val="5"/>
              <c:tx>
                <c:rich>
                  <a:bodyPr/>
                  <a:lstStyle/>
                  <a:p>
                    <a:r>
                      <a:rPr lang="en-US" dirty="0"/>
                      <a:t>1.03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7F-4F80-BFA0-72BF59167C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Sheet1!$A$31:$A$36</c:f>
              <c:numCache>
                <c:formatCode>General</c:formatCode>
                <c:ptCount val="6"/>
                <c:pt idx="0">
                  <c:v>2013</c:v>
                </c:pt>
                <c:pt idx="1">
                  <c:v>2014</c:v>
                </c:pt>
                <c:pt idx="2">
                  <c:v>2015</c:v>
                </c:pt>
                <c:pt idx="3">
                  <c:v>2016</c:v>
                </c:pt>
                <c:pt idx="4">
                  <c:v>2017</c:v>
                </c:pt>
                <c:pt idx="5">
                  <c:v>2018</c:v>
                </c:pt>
              </c:numCache>
            </c:numRef>
          </c:xVal>
          <c:yVal>
            <c:numRef>
              <c:f>Sheet1!$B$31:$B$36</c:f>
              <c:numCache>
                <c:formatCode>General</c:formatCode>
                <c:ptCount val="6"/>
                <c:pt idx="0">
                  <c:v>1.0656598718163413</c:v>
                </c:pt>
                <c:pt idx="1">
                  <c:v>1.228463965057025</c:v>
                </c:pt>
                <c:pt idx="2">
                  <c:v>1.1197869378366927</c:v>
                </c:pt>
                <c:pt idx="3">
                  <c:v>1.1606348823538277</c:v>
                </c:pt>
                <c:pt idx="4">
                  <c:v>1.3817755816223847</c:v>
                </c:pt>
                <c:pt idx="5">
                  <c:v>1.0305429019490704</c:v>
                </c:pt>
              </c:numCache>
            </c:numRef>
          </c:yVal>
          <c:smooth val="0"/>
          <c:extLst>
            <c:ext xmlns:c16="http://schemas.microsoft.com/office/drawing/2014/chart" uri="{C3380CC4-5D6E-409C-BE32-E72D297353CC}">
              <c16:uniqueId val="{00000000-0B7F-4F80-BFA0-72BF59167C48}"/>
            </c:ext>
          </c:extLst>
        </c:ser>
        <c:ser>
          <c:idx val="1"/>
          <c:order val="1"/>
          <c:tx>
            <c:strRef>
              <c:f>Sheet1!$C$30</c:f>
              <c:strCache>
                <c:ptCount val="1"/>
                <c:pt idx="0">
                  <c:v>United States Rates</c:v>
                </c:pt>
              </c:strCache>
            </c:strRef>
          </c:tx>
          <c:spPr>
            <a:ln w="9525" cap="rnd">
              <a:solidFill>
                <a:srgbClr val="ED7D31"/>
              </a:solidFill>
              <a:round/>
            </a:ln>
            <a:effectLst>
              <a:outerShdw blurRad="40000" dist="23000" dir="5400000" rotWithShape="0">
                <a:srgbClr val="000000">
                  <a:alpha val="35000"/>
                </a:srgbClr>
              </a:outerShdw>
            </a:effectLst>
          </c:spPr>
          <c:marker>
            <c:symbol val="circle"/>
            <c:size val="5"/>
            <c:spPr>
              <a:solidFill>
                <a:srgbClr val="FF6600"/>
              </a:solidFill>
              <a:ln w="9525">
                <a:solidFill>
                  <a:srgbClr val="ED7D31"/>
                </a:solidFill>
                <a:round/>
              </a:ln>
              <a:effectLst>
                <a:outerShdw blurRad="40000" dist="23000" dir="5400000" rotWithShape="0">
                  <a:srgbClr val="000000">
                    <a:alpha val="35000"/>
                  </a:srgbClr>
                </a:outerShdw>
              </a:effectLst>
            </c:spPr>
          </c:marker>
          <c:dLbls>
            <c:dLbl>
              <c:idx val="0"/>
              <c:tx>
                <c:rich>
                  <a:bodyPr/>
                  <a:lstStyle/>
                  <a:p>
                    <a:r>
                      <a:rPr lang="en-US" dirty="0"/>
                      <a:t>1.07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7F-4F80-BFA0-72BF59167C48}"/>
                </c:ext>
              </c:extLst>
            </c:dLbl>
            <c:dLbl>
              <c:idx val="5"/>
              <c:tx>
                <c:rich>
                  <a:bodyPr/>
                  <a:lstStyle/>
                  <a:p>
                    <a:r>
                      <a:rPr lang="en-US" dirty="0"/>
                      <a:t>1.13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7F-4F80-BFA0-72BF59167C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Sheet1!$A$31:$A$36</c:f>
              <c:numCache>
                <c:formatCode>General</c:formatCode>
                <c:ptCount val="6"/>
                <c:pt idx="0">
                  <c:v>2013</c:v>
                </c:pt>
                <c:pt idx="1">
                  <c:v>2014</c:v>
                </c:pt>
                <c:pt idx="2">
                  <c:v>2015</c:v>
                </c:pt>
                <c:pt idx="3">
                  <c:v>2016</c:v>
                </c:pt>
                <c:pt idx="4">
                  <c:v>2017</c:v>
                </c:pt>
                <c:pt idx="5">
                  <c:v>2018</c:v>
                </c:pt>
              </c:numCache>
            </c:numRef>
          </c:xVal>
          <c:yVal>
            <c:numRef>
              <c:f>Sheet1!$C$31:$C$36</c:f>
              <c:numCache>
                <c:formatCode>General</c:formatCode>
                <c:ptCount val="6"/>
                <c:pt idx="0">
                  <c:v>1.0729052670811621</c:v>
                </c:pt>
                <c:pt idx="1">
                  <c:v>1.0697692411951201</c:v>
                </c:pt>
                <c:pt idx="2">
                  <c:v>1.1230186386829795</c:v>
                </c:pt>
                <c:pt idx="3">
                  <c:v>1.1718773867599808</c:v>
                </c:pt>
                <c:pt idx="4">
                  <c:v>1.1407143906404142</c:v>
                </c:pt>
                <c:pt idx="5">
                  <c:v>1.1339759445617683</c:v>
                </c:pt>
              </c:numCache>
            </c:numRef>
          </c:yVal>
          <c:smooth val="0"/>
          <c:extLst>
            <c:ext xmlns:c16="http://schemas.microsoft.com/office/drawing/2014/chart" uri="{C3380CC4-5D6E-409C-BE32-E72D297353CC}">
              <c16:uniqueId val="{00000001-0B7F-4F80-BFA0-72BF59167C48}"/>
            </c:ext>
          </c:extLst>
        </c:ser>
        <c:dLbls>
          <c:showLegendKey val="0"/>
          <c:showVal val="0"/>
          <c:showCatName val="0"/>
          <c:showSerName val="0"/>
          <c:showPercent val="0"/>
          <c:showBubbleSize val="0"/>
        </c:dLbls>
        <c:axId val="1224052736"/>
        <c:axId val="1222000944"/>
      </c:scatterChart>
      <c:valAx>
        <c:axId val="122405273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22000944"/>
        <c:crosses val="autoZero"/>
        <c:crossBetween val="midCat"/>
      </c:valAx>
      <c:valAx>
        <c:axId val="12220009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Rate per 100,000</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240527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tint val="44000"/>
                </a:schemeClr>
              </a:solidFill>
              <a:ln w="19050">
                <a:solidFill>
                  <a:schemeClr val="lt1"/>
                </a:solidFill>
              </a:ln>
              <a:effectLst/>
            </c:spPr>
            <c:extLst>
              <c:ext xmlns:c16="http://schemas.microsoft.com/office/drawing/2014/chart" uri="{C3380CC4-5D6E-409C-BE32-E72D297353CC}">
                <c16:uniqueId val="{00000001-867C-4C90-A7AB-5780B9D74AAC}"/>
              </c:ext>
            </c:extLst>
          </c:dPt>
          <c:dPt>
            <c:idx val="1"/>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867C-4C90-A7AB-5780B9D74AAC}"/>
              </c:ext>
            </c:extLst>
          </c:dPt>
          <c:dPt>
            <c:idx val="2"/>
            <c:bubble3D val="0"/>
            <c:spPr>
              <a:solidFill>
                <a:schemeClr val="accent1">
                  <a:tint val="72000"/>
                </a:schemeClr>
              </a:solidFill>
              <a:ln w="19050">
                <a:solidFill>
                  <a:schemeClr val="lt1"/>
                </a:solidFill>
              </a:ln>
              <a:effectLst/>
            </c:spPr>
            <c:extLst>
              <c:ext xmlns:c16="http://schemas.microsoft.com/office/drawing/2014/chart" uri="{C3380CC4-5D6E-409C-BE32-E72D297353CC}">
                <c16:uniqueId val="{00000005-867C-4C90-A7AB-5780B9D74AAC}"/>
              </c:ext>
            </c:extLst>
          </c:dPt>
          <c:dPt>
            <c:idx val="3"/>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7-867C-4C90-A7AB-5780B9D74AAC}"/>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867C-4C90-A7AB-5780B9D74AAC}"/>
              </c:ext>
            </c:extLst>
          </c:dPt>
          <c:dPt>
            <c:idx val="5"/>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B-867C-4C90-A7AB-5780B9D74AAC}"/>
              </c:ext>
            </c:extLst>
          </c:dPt>
          <c:dPt>
            <c:idx val="6"/>
            <c:bubble3D val="0"/>
            <c:spPr>
              <a:solidFill>
                <a:schemeClr val="accent1">
                  <a:shade val="72000"/>
                </a:schemeClr>
              </a:solidFill>
              <a:ln w="19050">
                <a:solidFill>
                  <a:schemeClr val="lt1"/>
                </a:solidFill>
              </a:ln>
              <a:effectLst/>
            </c:spPr>
            <c:extLst>
              <c:ext xmlns:c16="http://schemas.microsoft.com/office/drawing/2014/chart" uri="{C3380CC4-5D6E-409C-BE32-E72D297353CC}">
                <c16:uniqueId val="{0000000D-867C-4C90-A7AB-5780B9D74AAC}"/>
              </c:ext>
            </c:extLst>
          </c:dPt>
          <c:dPt>
            <c:idx val="7"/>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F-867C-4C90-A7AB-5780B9D74AAC}"/>
              </c:ext>
            </c:extLst>
          </c:dPt>
          <c:dPt>
            <c:idx val="8"/>
            <c:bubble3D val="0"/>
            <c:spPr>
              <a:solidFill>
                <a:schemeClr val="accent1">
                  <a:shade val="44000"/>
                </a:schemeClr>
              </a:solidFill>
              <a:ln w="19050">
                <a:solidFill>
                  <a:schemeClr val="lt1"/>
                </a:solidFill>
              </a:ln>
              <a:effectLst/>
            </c:spPr>
            <c:extLst>
              <c:ext xmlns:c16="http://schemas.microsoft.com/office/drawing/2014/chart" uri="{C3380CC4-5D6E-409C-BE32-E72D297353CC}">
                <c16:uniqueId val="{00000011-867C-4C90-A7AB-5780B9D74AAC}"/>
              </c:ext>
            </c:extLst>
          </c:dPt>
          <c:dLbls>
            <c:dLbl>
              <c:idx val="0"/>
              <c:layout>
                <c:manualLayout>
                  <c:x val="-0.24098684073453069"/>
                  <c:y val="2.003044429980756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7C-4C90-A7AB-5780B9D74AAC}"/>
                </c:ext>
              </c:extLst>
            </c:dLbl>
            <c:dLbl>
              <c:idx val="1"/>
              <c:layout>
                <c:manualLayout>
                  <c:x val="0.12853655046013196"/>
                  <c:y val="-0.1472469604206463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7C-4C90-A7AB-5780B9D74AAC}"/>
                </c:ext>
              </c:extLst>
            </c:dLbl>
            <c:dLbl>
              <c:idx val="5"/>
              <c:layout>
                <c:manualLayout>
                  <c:x val="-0.1525278652834415"/>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67C-4C90-A7AB-5780B9D74AAC}"/>
                </c:ext>
              </c:extLst>
            </c:dLbl>
            <c:dLbl>
              <c:idx val="7"/>
              <c:layout>
                <c:manualLayout>
                  <c:x val="9.9864247149770796E-2"/>
                  <c:y val="6.4703867212583899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67C-4C90-A7AB-5780B9D74AAC}"/>
                </c:ext>
              </c:extLst>
            </c:dLbl>
            <c:dLbl>
              <c:idx val="8"/>
              <c:layout>
                <c:manualLayout>
                  <c:x val="0.26142559449296676"/>
                  <c:y val="2.39404308686560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67C-4C90-A7AB-5780B9D74AA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'[NVDRS Data.xlsx]Sheet1'!$I$3:$I$11</c:f>
              <c:strCache>
                <c:ptCount val="9"/>
                <c:pt idx="0">
                  <c:v>High school or GED grad</c:v>
                </c:pt>
                <c:pt idx="1">
                  <c:v>Some college credit</c:v>
                </c:pt>
                <c:pt idx="2">
                  <c:v>9th - 12th grade</c:v>
                </c:pt>
                <c:pt idx="3">
                  <c:v>Bachelor</c:v>
                </c:pt>
                <c:pt idx="4">
                  <c:v>Associate</c:v>
                </c:pt>
                <c:pt idx="5">
                  <c:v>&lt;= 8th grade</c:v>
                </c:pt>
                <c:pt idx="6">
                  <c:v>Master</c:v>
                </c:pt>
                <c:pt idx="7">
                  <c:v>Doctorate</c:v>
                </c:pt>
                <c:pt idx="8">
                  <c:v>Unknown</c:v>
                </c:pt>
              </c:strCache>
            </c:strRef>
          </c:cat>
          <c:val>
            <c:numRef>
              <c:f>'[NVDRS Data.xlsx]Sheet1'!$K$3:$K$11</c:f>
              <c:numCache>
                <c:formatCode>General</c:formatCode>
                <c:ptCount val="9"/>
                <c:pt idx="0">
                  <c:v>48.44</c:v>
                </c:pt>
                <c:pt idx="1">
                  <c:v>15.66</c:v>
                </c:pt>
                <c:pt idx="2">
                  <c:v>14.19</c:v>
                </c:pt>
                <c:pt idx="3">
                  <c:v>8.6999999999999993</c:v>
                </c:pt>
                <c:pt idx="4">
                  <c:v>6.96</c:v>
                </c:pt>
                <c:pt idx="5">
                  <c:v>2.2000000000000002</c:v>
                </c:pt>
                <c:pt idx="6">
                  <c:v>2.0099999999999998</c:v>
                </c:pt>
                <c:pt idx="7">
                  <c:v>1.19</c:v>
                </c:pt>
                <c:pt idx="8">
                  <c:v>0.64</c:v>
                </c:pt>
              </c:numCache>
            </c:numRef>
          </c:val>
          <c:extLst>
            <c:ext xmlns:c16="http://schemas.microsoft.com/office/drawing/2014/chart" uri="{C3380CC4-5D6E-409C-BE32-E72D297353CC}">
              <c16:uniqueId val="{00000012-867C-4C90-A7AB-5780B9D74A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'[NVDRS Data.xlsx]Sheet1'!$N$2</c:f>
              <c:strCache>
                <c:ptCount val="1"/>
                <c:pt idx="0">
                  <c:v>F</c:v>
                </c:pt>
              </c:strCache>
            </c:strRef>
          </c:tx>
          <c:spPr>
            <a:solidFill>
              <a:schemeClr val="accent1">
                <a:shade val="76000"/>
              </a:schemeClr>
            </a:solidFill>
            <a:ln>
              <a:noFill/>
            </a:ln>
            <a:effectLst/>
          </c:spPr>
          <c:invertIfNegative val="0"/>
          <c:cat>
            <c:strRef>
              <c:f>'[NVDRS Data.xlsx]Sheet1'!$M$3:$M$10</c:f>
              <c:strCache>
                <c:ptCount val="8"/>
                <c:pt idx="0">
                  <c:v>18 and Under</c:v>
                </c:pt>
                <c:pt idx="1">
                  <c:v>19-29</c:v>
                </c:pt>
                <c:pt idx="2">
                  <c:v>30-39</c:v>
                </c:pt>
                <c:pt idx="3">
                  <c:v>40-49</c:v>
                </c:pt>
                <c:pt idx="4">
                  <c:v>50-59</c:v>
                </c:pt>
                <c:pt idx="5">
                  <c:v>60-69</c:v>
                </c:pt>
                <c:pt idx="6">
                  <c:v>70-79</c:v>
                </c:pt>
                <c:pt idx="7">
                  <c:v>80 and Older</c:v>
                </c:pt>
              </c:strCache>
            </c:strRef>
          </c:cat>
          <c:val>
            <c:numRef>
              <c:f>'[NVDRS Data.xlsx]Sheet1'!$N$3:$N$10</c:f>
              <c:numCache>
                <c:formatCode>General</c:formatCode>
                <c:ptCount val="8"/>
                <c:pt idx="0">
                  <c:v>15</c:v>
                </c:pt>
                <c:pt idx="1">
                  <c:v>42</c:v>
                </c:pt>
                <c:pt idx="2">
                  <c:v>49</c:v>
                </c:pt>
                <c:pt idx="3">
                  <c:v>44</c:v>
                </c:pt>
                <c:pt idx="4">
                  <c:v>55</c:v>
                </c:pt>
                <c:pt idx="5">
                  <c:v>31</c:v>
                </c:pt>
                <c:pt idx="6">
                  <c:v>11</c:v>
                </c:pt>
                <c:pt idx="7">
                  <c:v>6</c:v>
                </c:pt>
              </c:numCache>
            </c:numRef>
          </c:val>
          <c:extLst>
            <c:ext xmlns:c16="http://schemas.microsoft.com/office/drawing/2014/chart" uri="{C3380CC4-5D6E-409C-BE32-E72D297353CC}">
              <c16:uniqueId val="{00000000-5CD4-45C6-9700-EDFEEECC059C}"/>
            </c:ext>
          </c:extLst>
        </c:ser>
        <c:ser>
          <c:idx val="1"/>
          <c:order val="1"/>
          <c:tx>
            <c:strRef>
              <c:f>'[NVDRS Data.xlsx]Sheet1'!$O$2</c:f>
              <c:strCache>
                <c:ptCount val="1"/>
                <c:pt idx="0">
                  <c:v>M</c:v>
                </c:pt>
              </c:strCache>
            </c:strRef>
          </c:tx>
          <c:spPr>
            <a:solidFill>
              <a:schemeClr val="accent1">
                <a:tint val="77000"/>
              </a:schemeClr>
            </a:solidFill>
            <a:ln>
              <a:noFill/>
            </a:ln>
            <a:effectLst/>
          </c:spPr>
          <c:invertIfNegative val="0"/>
          <c:cat>
            <c:strRef>
              <c:f>'[NVDRS Data.xlsx]Sheet1'!$M$3:$M$10</c:f>
              <c:strCache>
                <c:ptCount val="8"/>
                <c:pt idx="0">
                  <c:v>18 and Under</c:v>
                </c:pt>
                <c:pt idx="1">
                  <c:v>19-29</c:v>
                </c:pt>
                <c:pt idx="2">
                  <c:v>30-39</c:v>
                </c:pt>
                <c:pt idx="3">
                  <c:v>40-49</c:v>
                </c:pt>
                <c:pt idx="4">
                  <c:v>50-59</c:v>
                </c:pt>
                <c:pt idx="5">
                  <c:v>60-69</c:v>
                </c:pt>
                <c:pt idx="6">
                  <c:v>70-79</c:v>
                </c:pt>
                <c:pt idx="7">
                  <c:v>80 and Older</c:v>
                </c:pt>
              </c:strCache>
            </c:strRef>
          </c:cat>
          <c:val>
            <c:numRef>
              <c:f>'[NVDRS Data.xlsx]Sheet1'!$O$3:$O$10</c:f>
              <c:numCache>
                <c:formatCode>General</c:formatCode>
                <c:ptCount val="8"/>
                <c:pt idx="0">
                  <c:v>51</c:v>
                </c:pt>
                <c:pt idx="1">
                  <c:v>173</c:v>
                </c:pt>
                <c:pt idx="2">
                  <c:v>141</c:v>
                </c:pt>
                <c:pt idx="3">
                  <c:v>148</c:v>
                </c:pt>
                <c:pt idx="4">
                  <c:v>138</c:v>
                </c:pt>
                <c:pt idx="5">
                  <c:v>102</c:v>
                </c:pt>
                <c:pt idx="6">
                  <c:v>62</c:v>
                </c:pt>
                <c:pt idx="7">
                  <c:v>24</c:v>
                </c:pt>
              </c:numCache>
            </c:numRef>
          </c:val>
          <c:extLst>
            <c:ext xmlns:c16="http://schemas.microsoft.com/office/drawing/2014/chart" uri="{C3380CC4-5D6E-409C-BE32-E72D297353CC}">
              <c16:uniqueId val="{00000001-5CD4-45C6-9700-EDFEEECC059C}"/>
            </c:ext>
          </c:extLst>
        </c:ser>
        <c:dLbls>
          <c:showLegendKey val="0"/>
          <c:showVal val="0"/>
          <c:showCatName val="0"/>
          <c:showSerName val="0"/>
          <c:showPercent val="0"/>
          <c:showBubbleSize val="0"/>
        </c:dLbls>
        <c:gapWidth val="219"/>
        <c:overlap val="-27"/>
        <c:axId val="1613833840"/>
        <c:axId val="1248800384"/>
      </c:barChart>
      <c:catAx>
        <c:axId val="161383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74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248800384"/>
        <c:crosses val="autoZero"/>
        <c:auto val="1"/>
        <c:lblAlgn val="ctr"/>
        <c:lblOffset val="100"/>
        <c:noMultiLvlLbl val="0"/>
      </c:catAx>
      <c:valAx>
        <c:axId val="124880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1383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'[NVDRS Data.xlsx]Sheet1'!$J$50:$J$68</c:f>
              <c:strCache>
                <c:ptCount val="19"/>
                <c:pt idx="0">
                  <c:v>Depressed Mood</c:v>
                </c:pt>
                <c:pt idx="1">
                  <c:v>Mental Health Problem</c:v>
                </c:pt>
                <c:pt idx="2">
                  <c:v>Left Suicide Note</c:v>
                </c:pt>
                <c:pt idx="3">
                  <c:v>History of Suicidal Thoughts</c:v>
                </c:pt>
                <c:pt idx="4">
                  <c:v>Intimate Partner Problem</c:v>
                </c:pt>
                <c:pt idx="5">
                  <c:v>Disclosed Suicide Attempt</c:v>
                </c:pt>
                <c:pt idx="6">
                  <c:v>History of Mental Illness Treatment</c:v>
                </c:pt>
                <c:pt idx="7">
                  <c:v>Suicide Attempt History</c:v>
                </c:pt>
                <c:pt idx="8">
                  <c:v>Alcohol Problem</c:v>
                </c:pt>
                <c:pt idx="9">
                  <c:v>Physical Health Problem</c:v>
                </c:pt>
                <c:pt idx="10">
                  <c:v>History of Substance Abuse</c:v>
                </c:pt>
                <c:pt idx="11">
                  <c:v>Argument</c:v>
                </c:pt>
                <c:pt idx="12">
                  <c:v>Job Problem</c:v>
                </c:pt>
                <c:pt idx="13">
                  <c:v>Financial Problem</c:v>
                </c:pt>
                <c:pt idx="14">
                  <c:v>Family Relationship Problem</c:v>
                </c:pt>
                <c:pt idx="15">
                  <c:v>Recent Suicide of Family/Friend</c:v>
                </c:pt>
                <c:pt idx="16">
                  <c:v>Eviction/Loss of Home</c:v>
                </c:pt>
                <c:pt idx="17">
                  <c:v>Legal Problem</c:v>
                </c:pt>
                <c:pt idx="18">
                  <c:v>School Problem</c:v>
                </c:pt>
              </c:strCache>
            </c:strRef>
          </c:cat>
          <c:val>
            <c:numRef>
              <c:f>'[NVDRS Data.xlsx]Sheet1'!$K$50:$K$68</c:f>
              <c:numCache>
                <c:formatCode>0.00%</c:formatCode>
                <c:ptCount val="19"/>
                <c:pt idx="0" formatCode="0%">
                  <c:v>0.23</c:v>
                </c:pt>
                <c:pt idx="1">
                  <c:v>0.214</c:v>
                </c:pt>
                <c:pt idx="2">
                  <c:v>0.184</c:v>
                </c:pt>
                <c:pt idx="3">
                  <c:v>0.156</c:v>
                </c:pt>
                <c:pt idx="4">
                  <c:v>0.129</c:v>
                </c:pt>
                <c:pt idx="5" formatCode="0%">
                  <c:v>0.12</c:v>
                </c:pt>
                <c:pt idx="6" formatCode="0%">
                  <c:v>0.11</c:v>
                </c:pt>
                <c:pt idx="7">
                  <c:v>0.10299999999999999</c:v>
                </c:pt>
                <c:pt idx="8">
                  <c:v>8.5000000000000006E-2</c:v>
                </c:pt>
                <c:pt idx="9">
                  <c:v>8.3000000000000004E-2</c:v>
                </c:pt>
                <c:pt idx="10">
                  <c:v>5.8999999999999997E-2</c:v>
                </c:pt>
                <c:pt idx="11">
                  <c:v>5.6000000000000001E-2</c:v>
                </c:pt>
                <c:pt idx="12">
                  <c:v>3.7999999999999999E-2</c:v>
                </c:pt>
                <c:pt idx="13">
                  <c:v>3.2000000000000001E-2</c:v>
                </c:pt>
                <c:pt idx="14">
                  <c:v>2.7E-2</c:v>
                </c:pt>
                <c:pt idx="15">
                  <c:v>1.7000000000000001E-2</c:v>
                </c:pt>
                <c:pt idx="16" formatCode="0%">
                  <c:v>0.01</c:v>
                </c:pt>
                <c:pt idx="17">
                  <c:v>8.0000000000000002E-3</c:v>
                </c:pt>
                <c:pt idx="18">
                  <c:v>3.0000000000000001E-3</c:v>
                </c:pt>
              </c:numCache>
            </c:numRef>
          </c:val>
          <c:extLst>
            <c:ext xmlns:c16="http://schemas.microsoft.com/office/drawing/2014/chart" uri="{C3380CC4-5D6E-409C-BE32-E72D297353CC}">
              <c16:uniqueId val="{00000000-A688-4F18-9393-0FD0F818859A}"/>
            </c:ext>
          </c:extLst>
        </c:ser>
        <c:dLbls>
          <c:showLegendKey val="0"/>
          <c:showVal val="0"/>
          <c:showCatName val="0"/>
          <c:showSerName val="0"/>
          <c:showPercent val="0"/>
          <c:showBubbleSize val="0"/>
        </c:dLbls>
        <c:gapWidth val="61"/>
        <c:axId val="1613289120"/>
        <c:axId val="1348410688"/>
      </c:barChart>
      <c:catAx>
        <c:axId val="1613289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348410688"/>
        <c:crosses val="autoZero"/>
        <c:auto val="1"/>
        <c:lblAlgn val="ctr"/>
        <c:lblOffset val="100"/>
        <c:noMultiLvlLbl val="0"/>
      </c:catAx>
      <c:valAx>
        <c:axId val="1348410688"/>
        <c:scaling>
          <c:orientation val="minMax"/>
        </c:scaling>
        <c:delete val="1"/>
        <c:axPos val="b"/>
        <c:numFmt formatCode="0%" sourceLinked="1"/>
        <c:majorTickMark val="none"/>
        <c:minorTickMark val="none"/>
        <c:tickLblPos val="nextTo"/>
        <c:crossAx val="1613289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Sheet1!$B$39</c:f>
              <c:strCache>
                <c:ptCount val="1"/>
                <c:pt idx="0">
                  <c:v># of deaths</c:v>
                </c:pt>
              </c:strCache>
            </c:strRef>
          </c:tx>
          <c:spPr>
            <a:solidFill>
              <a:srgbClr val="0070C0"/>
            </a:solidFill>
            <a:ln>
              <a:solidFill>
                <a:srgbClr val="0070C0"/>
              </a:solidFill>
            </a:ln>
            <a:effectLst/>
          </c:spPr>
          <c:invertIfNegative val="0"/>
          <c:dPt>
            <c:idx val="4"/>
            <c:invertIfNegative val="0"/>
            <c:bubble3D val="0"/>
            <c:spPr>
              <a:solidFill>
                <a:srgbClr val="FF0000"/>
              </a:solidFill>
              <a:ln>
                <a:solidFill>
                  <a:srgbClr val="FF0000"/>
                </a:solidFill>
              </a:ln>
              <a:effectLst/>
            </c:spPr>
            <c:extLst>
              <c:ext xmlns:c16="http://schemas.microsoft.com/office/drawing/2014/chart" uri="{C3380CC4-5D6E-409C-BE32-E72D297353CC}">
                <c16:uniqueId val="{00000001-5E61-4659-AE8C-8BAF5981CEA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Sheet1!$A$40:$A$49</c:f>
              <c:strCache>
                <c:ptCount val="10"/>
                <c:pt idx="0">
                  <c:v>District 1</c:v>
                </c:pt>
                <c:pt idx="1">
                  <c:v>District 2</c:v>
                </c:pt>
                <c:pt idx="2">
                  <c:v>District 3</c:v>
                </c:pt>
                <c:pt idx="3">
                  <c:v>District 4</c:v>
                </c:pt>
                <c:pt idx="4">
                  <c:v>District 5</c:v>
                </c:pt>
                <c:pt idx="5">
                  <c:v>District 6</c:v>
                </c:pt>
                <c:pt idx="6">
                  <c:v>District 7</c:v>
                </c:pt>
                <c:pt idx="7">
                  <c:v>District 8</c:v>
                </c:pt>
                <c:pt idx="8">
                  <c:v>District 9</c:v>
                </c:pt>
                <c:pt idx="9">
                  <c:v>District 10</c:v>
                </c:pt>
              </c:strCache>
            </c:strRef>
          </c:cat>
          <c:val>
            <c:numRef>
              <c:f>Sheet1!$B$40:$B$49</c:f>
              <c:numCache>
                <c:formatCode>General</c:formatCode>
                <c:ptCount val="10"/>
                <c:pt idx="0">
                  <c:v>23</c:v>
                </c:pt>
                <c:pt idx="1">
                  <c:v>19</c:v>
                </c:pt>
                <c:pt idx="2">
                  <c:v>24</c:v>
                </c:pt>
                <c:pt idx="3">
                  <c:v>8</c:v>
                </c:pt>
                <c:pt idx="4">
                  <c:v>61</c:v>
                </c:pt>
                <c:pt idx="5">
                  <c:v>20</c:v>
                </c:pt>
                <c:pt idx="6">
                  <c:v>8</c:v>
                </c:pt>
                <c:pt idx="7">
                  <c:v>12</c:v>
                </c:pt>
                <c:pt idx="8">
                  <c:v>17</c:v>
                </c:pt>
                <c:pt idx="9">
                  <c:v>18</c:v>
                </c:pt>
              </c:numCache>
            </c:numRef>
          </c:val>
          <c:extLst>
            <c:ext xmlns:c16="http://schemas.microsoft.com/office/drawing/2014/chart" uri="{C3380CC4-5D6E-409C-BE32-E72D297353CC}">
              <c16:uniqueId val="{00000002-5E61-4659-AE8C-8BAF5981CEA7}"/>
            </c:ext>
          </c:extLst>
        </c:ser>
        <c:dLbls>
          <c:showLegendKey val="0"/>
          <c:showVal val="0"/>
          <c:showCatName val="0"/>
          <c:showSerName val="0"/>
          <c:showPercent val="0"/>
          <c:showBubbleSize val="0"/>
        </c:dLbls>
        <c:gapWidth val="182"/>
        <c:axId val="1276184032"/>
        <c:axId val="1080653424"/>
      </c:barChart>
      <c:catAx>
        <c:axId val="127618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653424"/>
        <c:crosses val="autoZero"/>
        <c:auto val="1"/>
        <c:lblAlgn val="ctr"/>
        <c:lblOffset val="100"/>
        <c:noMultiLvlLbl val="0"/>
      </c:catAx>
      <c:valAx>
        <c:axId val="1080653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618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Sheet1!$H$15</c:f>
              <c:strCache>
                <c:ptCount val="1"/>
                <c:pt idx="0">
                  <c:v># of deaths</c:v>
                </c:pt>
              </c:strCache>
            </c:strRef>
          </c:tx>
          <c:spPr>
            <a:solidFill>
              <a:srgbClr val="0070C0"/>
            </a:solidFill>
            <a:ln>
              <a:solidFill>
                <a:srgbClr val="0070C0"/>
              </a:solidFill>
            </a:ln>
            <a:effectLst/>
          </c:spPr>
          <c:invertIfNegative val="0"/>
          <c:dPt>
            <c:idx val="6"/>
            <c:invertIfNegative val="0"/>
            <c:bubble3D val="0"/>
            <c:spPr>
              <a:solidFill>
                <a:srgbClr val="FF0000"/>
              </a:solidFill>
              <a:ln>
                <a:solidFill>
                  <a:srgbClr val="FF0000"/>
                </a:solidFill>
              </a:ln>
              <a:effectLst/>
            </c:spPr>
            <c:extLst>
              <c:ext xmlns:c16="http://schemas.microsoft.com/office/drawing/2014/chart" uri="{C3380CC4-5D6E-409C-BE32-E72D297353CC}">
                <c16:uniqueId val="{00000001-8356-4940-8681-C0E49E03DE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Sheet1!$G$16:$G$27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Sheet1!$H$16:$H$27</c:f>
              <c:numCache>
                <c:formatCode>General</c:formatCode>
                <c:ptCount val="12"/>
                <c:pt idx="0">
                  <c:v>11</c:v>
                </c:pt>
                <c:pt idx="1">
                  <c:v>14</c:v>
                </c:pt>
                <c:pt idx="2">
                  <c:v>16</c:v>
                </c:pt>
                <c:pt idx="3">
                  <c:v>16</c:v>
                </c:pt>
                <c:pt idx="4">
                  <c:v>24</c:v>
                </c:pt>
                <c:pt idx="5">
                  <c:v>38</c:v>
                </c:pt>
                <c:pt idx="6">
                  <c:v>40</c:v>
                </c:pt>
                <c:pt idx="7">
                  <c:v>22</c:v>
                </c:pt>
                <c:pt idx="8">
                  <c:v>18</c:v>
                </c:pt>
                <c:pt idx="9">
                  <c:v>14</c:v>
                </c:pt>
                <c:pt idx="10">
                  <c:v>11</c:v>
                </c:pt>
                <c:pt idx="11">
                  <c:v>14</c:v>
                </c:pt>
              </c:numCache>
            </c:numRef>
          </c:val>
          <c:extLst>
            <c:ext xmlns:c16="http://schemas.microsoft.com/office/drawing/2014/chart" uri="{C3380CC4-5D6E-409C-BE32-E72D297353CC}">
              <c16:uniqueId val="{00000000-8356-4940-8681-C0E49E03DED0}"/>
            </c:ext>
          </c:extLst>
        </c:ser>
        <c:dLbls>
          <c:dLblPos val="outEnd"/>
          <c:showLegendKey val="0"/>
          <c:showVal val="1"/>
          <c:showCatName val="0"/>
          <c:showSerName val="0"/>
          <c:showPercent val="0"/>
          <c:showBubbleSize val="0"/>
        </c:dLbls>
        <c:gapWidth val="219"/>
        <c:overlap val="-27"/>
        <c:axId val="1224167536"/>
        <c:axId val="1269154640"/>
      </c:barChart>
      <c:catAx>
        <c:axId val="122416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9154640"/>
        <c:crosses val="autoZero"/>
        <c:auto val="1"/>
        <c:lblAlgn val="ctr"/>
        <c:lblOffset val="100"/>
        <c:noMultiLvlLbl val="0"/>
      </c:catAx>
      <c:valAx>
        <c:axId val="1269154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416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Drowning</a:t>
            </a:r>
            <a:r>
              <a:rPr lang="en-US" sz="1800" baseline="0" dirty="0">
                <a:solidFill>
                  <a:schemeClr val="tx1"/>
                </a:solidFill>
              </a:rPr>
              <a:t> deaths are more likely to be male and between the ages 25-34, in 2018</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Sheet1!$K$1</c:f>
              <c:strCache>
                <c:ptCount val="1"/>
                <c:pt idx="0">
                  <c:v>Male</c:v>
                </c:pt>
              </c:strCache>
            </c:strRef>
          </c:tx>
          <c:spPr>
            <a:ln w="28575" cap="rnd">
              <a:solidFill>
                <a:srgbClr val="0070C0"/>
              </a:solidFill>
              <a:round/>
            </a:ln>
            <a:effectLst/>
          </c:spPr>
          <c:marker>
            <c:symbol val="none"/>
          </c:marker>
          <c:cat>
            <c:strRef>
              <c:f>Sheet1!$J$2:$J$12</c:f>
              <c:strCache>
                <c:ptCount val="11"/>
                <c:pt idx="0">
                  <c:v>&lt;1</c:v>
                </c:pt>
                <c:pt idx="1">
                  <c:v>1-4</c:v>
                </c:pt>
                <c:pt idx="2">
                  <c:v>5-14</c:v>
                </c:pt>
                <c:pt idx="3">
                  <c:v>15-24</c:v>
                </c:pt>
                <c:pt idx="4">
                  <c:v>25-34</c:v>
                </c:pt>
                <c:pt idx="5">
                  <c:v>35-44</c:v>
                </c:pt>
                <c:pt idx="6">
                  <c:v>45-54</c:v>
                </c:pt>
                <c:pt idx="7">
                  <c:v>55-64</c:v>
                </c:pt>
                <c:pt idx="8">
                  <c:v>65-74</c:v>
                </c:pt>
                <c:pt idx="9">
                  <c:v>75-84</c:v>
                </c:pt>
                <c:pt idx="10">
                  <c:v>85+</c:v>
                </c:pt>
              </c:strCache>
            </c:strRef>
          </c:cat>
          <c:val>
            <c:numRef>
              <c:f>Sheet1!$K$2:$K$12</c:f>
              <c:numCache>
                <c:formatCode>General</c:formatCode>
                <c:ptCount val="11"/>
                <c:pt idx="0">
                  <c:v>0</c:v>
                </c:pt>
                <c:pt idx="1">
                  <c:v>6</c:v>
                </c:pt>
                <c:pt idx="2">
                  <c:v>4</c:v>
                </c:pt>
                <c:pt idx="3">
                  <c:v>6</c:v>
                </c:pt>
                <c:pt idx="4">
                  <c:v>12</c:v>
                </c:pt>
                <c:pt idx="5">
                  <c:v>6</c:v>
                </c:pt>
                <c:pt idx="6">
                  <c:v>8</c:v>
                </c:pt>
                <c:pt idx="7">
                  <c:v>1</c:v>
                </c:pt>
                <c:pt idx="8">
                  <c:v>7</c:v>
                </c:pt>
                <c:pt idx="9">
                  <c:v>2</c:v>
                </c:pt>
                <c:pt idx="10">
                  <c:v>1</c:v>
                </c:pt>
              </c:numCache>
            </c:numRef>
          </c:val>
          <c:smooth val="0"/>
          <c:extLst>
            <c:ext xmlns:c16="http://schemas.microsoft.com/office/drawing/2014/chart" uri="{C3380CC4-5D6E-409C-BE32-E72D297353CC}">
              <c16:uniqueId val="{00000000-E123-4125-99C7-47AAB461CADB}"/>
            </c:ext>
          </c:extLst>
        </c:ser>
        <c:ser>
          <c:idx val="1"/>
          <c:order val="1"/>
          <c:tx>
            <c:strRef>
              <c:f>Sheet1!$L$1</c:f>
              <c:strCache>
                <c:ptCount val="1"/>
                <c:pt idx="0">
                  <c:v>Female</c:v>
                </c:pt>
              </c:strCache>
            </c:strRef>
          </c:tx>
          <c:spPr>
            <a:ln w="28575" cap="rnd">
              <a:solidFill>
                <a:srgbClr val="FF0000"/>
              </a:solidFill>
              <a:round/>
            </a:ln>
            <a:effectLst/>
          </c:spPr>
          <c:marker>
            <c:symbol val="none"/>
          </c:marker>
          <c:cat>
            <c:strRef>
              <c:f>Sheet1!$J$2:$J$12</c:f>
              <c:strCache>
                <c:ptCount val="11"/>
                <c:pt idx="0">
                  <c:v>&lt;1</c:v>
                </c:pt>
                <c:pt idx="1">
                  <c:v>1-4</c:v>
                </c:pt>
                <c:pt idx="2">
                  <c:v>5-14</c:v>
                </c:pt>
                <c:pt idx="3">
                  <c:v>15-24</c:v>
                </c:pt>
                <c:pt idx="4">
                  <c:v>25-34</c:v>
                </c:pt>
                <c:pt idx="5">
                  <c:v>35-44</c:v>
                </c:pt>
                <c:pt idx="6">
                  <c:v>45-54</c:v>
                </c:pt>
                <c:pt idx="7">
                  <c:v>55-64</c:v>
                </c:pt>
                <c:pt idx="8">
                  <c:v>65-74</c:v>
                </c:pt>
                <c:pt idx="9">
                  <c:v>75-84</c:v>
                </c:pt>
                <c:pt idx="10">
                  <c:v>85+</c:v>
                </c:pt>
              </c:strCache>
            </c:strRef>
          </c:cat>
          <c:val>
            <c:numRef>
              <c:f>Sheet1!$L$2:$L$12</c:f>
              <c:numCache>
                <c:formatCode>General</c:formatCode>
                <c:ptCount val="11"/>
                <c:pt idx="0">
                  <c:v>1</c:v>
                </c:pt>
                <c:pt idx="1">
                  <c:v>3</c:v>
                </c:pt>
                <c:pt idx="2">
                  <c:v>0</c:v>
                </c:pt>
                <c:pt idx="3">
                  <c:v>0</c:v>
                </c:pt>
                <c:pt idx="4">
                  <c:v>2</c:v>
                </c:pt>
                <c:pt idx="5">
                  <c:v>1</c:v>
                </c:pt>
                <c:pt idx="6">
                  <c:v>3</c:v>
                </c:pt>
                <c:pt idx="7">
                  <c:v>2</c:v>
                </c:pt>
                <c:pt idx="8">
                  <c:v>2</c:v>
                </c:pt>
                <c:pt idx="9">
                  <c:v>0</c:v>
                </c:pt>
                <c:pt idx="10">
                  <c:v>2</c:v>
                </c:pt>
              </c:numCache>
            </c:numRef>
          </c:val>
          <c:smooth val="0"/>
          <c:extLst>
            <c:ext xmlns:c16="http://schemas.microsoft.com/office/drawing/2014/chart" uri="{C3380CC4-5D6E-409C-BE32-E72D297353CC}">
              <c16:uniqueId val="{00000001-E123-4125-99C7-47AAB461CADB}"/>
            </c:ext>
          </c:extLst>
        </c:ser>
        <c:dLbls>
          <c:showLegendKey val="0"/>
          <c:showVal val="0"/>
          <c:showCatName val="0"/>
          <c:showSerName val="0"/>
          <c:showPercent val="0"/>
          <c:showBubbleSize val="0"/>
        </c:dLbls>
        <c:smooth val="0"/>
        <c:axId val="1954294608"/>
        <c:axId val="1939666368"/>
      </c:lineChart>
      <c:catAx>
        <c:axId val="1954294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666368"/>
        <c:crosses val="autoZero"/>
        <c:auto val="1"/>
        <c:lblAlgn val="ctr"/>
        <c:lblOffset val="100"/>
        <c:noMultiLvlLbl val="0"/>
      </c:catAx>
      <c:valAx>
        <c:axId val="193966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of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429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ysClr val="windowText" lastClr="000000"/>
                </a:solidFill>
              </a:rPr>
              <a:t>In 2018, drowning</a:t>
            </a:r>
            <a:r>
              <a:rPr lang="en-US" sz="1800" baseline="0" dirty="0">
                <a:solidFill>
                  <a:sysClr val="windowText" lastClr="000000"/>
                </a:solidFill>
              </a:rPr>
              <a:t> deaths</a:t>
            </a:r>
            <a:r>
              <a:rPr lang="en-US" sz="1800" dirty="0">
                <a:solidFill>
                  <a:sysClr val="windowText" lastClr="000000"/>
                </a:solidFill>
              </a:rPr>
              <a:t> were highest for those aged 25-34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17377608430277819"/>
          <c:w val="0.98936553972649177"/>
          <c:h val="0.64860816164629487"/>
        </c:manualLayout>
      </c:layout>
      <c:barChart>
        <c:barDir val="col"/>
        <c:grouping val="clustered"/>
        <c:varyColors val="0"/>
        <c:ser>
          <c:idx val="0"/>
          <c:order val="0"/>
          <c:tx>
            <c:strRef>
              <c:f>Sheet1!$G$1</c:f>
              <c:strCache>
                <c:ptCount val="1"/>
                <c:pt idx="0">
                  <c:v># of Deaths</c:v>
                </c:pt>
              </c:strCache>
            </c:strRef>
          </c:tx>
          <c:spPr>
            <a:solidFill>
              <a:srgbClr val="0070C0"/>
            </a:solidFill>
            <a:ln>
              <a:solidFill>
                <a:srgbClr val="0070C0"/>
              </a:solidFill>
            </a:ln>
            <a:effectLst/>
          </c:spPr>
          <c:invertIfNegative val="0"/>
          <c:dPt>
            <c:idx val="4"/>
            <c:invertIfNegative val="0"/>
            <c:bubble3D val="0"/>
            <c:spPr>
              <a:solidFill>
                <a:srgbClr val="FF0000"/>
              </a:solidFill>
              <a:ln>
                <a:solidFill>
                  <a:srgbClr val="FF0000"/>
                </a:solidFill>
              </a:ln>
              <a:effectLst/>
            </c:spPr>
            <c:extLst>
              <c:ext xmlns:c16="http://schemas.microsoft.com/office/drawing/2014/chart" uri="{C3380CC4-5D6E-409C-BE32-E72D297353CC}">
                <c16:uniqueId val="{00000001-9CD4-4C44-B230-1D0FF36F57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Sheet1!$F$2:$F$13</c:f>
              <c:strCache>
                <c:ptCount val="11"/>
                <c:pt idx="0">
                  <c:v>&lt;1</c:v>
                </c:pt>
                <c:pt idx="1">
                  <c:v>1-4</c:v>
                </c:pt>
                <c:pt idx="2">
                  <c:v>5-14</c:v>
                </c:pt>
                <c:pt idx="3">
                  <c:v>15-24</c:v>
                </c:pt>
                <c:pt idx="4">
                  <c:v>25-34</c:v>
                </c:pt>
                <c:pt idx="5">
                  <c:v>35-44</c:v>
                </c:pt>
                <c:pt idx="6">
                  <c:v>45-54</c:v>
                </c:pt>
                <c:pt idx="7">
                  <c:v>55-64</c:v>
                </c:pt>
                <c:pt idx="8">
                  <c:v>65-74</c:v>
                </c:pt>
                <c:pt idx="9">
                  <c:v>75-84</c:v>
                </c:pt>
                <c:pt idx="10">
                  <c:v>85+</c:v>
                </c:pt>
              </c:strCache>
            </c:strRef>
          </c:cat>
          <c:val>
            <c:numRef>
              <c:f>Sheet1!$G$2:$G$13</c:f>
              <c:numCache>
                <c:formatCode>General</c:formatCode>
                <c:ptCount val="12"/>
                <c:pt idx="0">
                  <c:v>1</c:v>
                </c:pt>
                <c:pt idx="1">
                  <c:v>9</c:v>
                </c:pt>
                <c:pt idx="2">
                  <c:v>4</c:v>
                </c:pt>
                <c:pt idx="3">
                  <c:v>6</c:v>
                </c:pt>
                <c:pt idx="4">
                  <c:v>14</c:v>
                </c:pt>
                <c:pt idx="5">
                  <c:v>7</c:v>
                </c:pt>
                <c:pt idx="6">
                  <c:v>11</c:v>
                </c:pt>
                <c:pt idx="7">
                  <c:v>3</c:v>
                </c:pt>
                <c:pt idx="8">
                  <c:v>9</c:v>
                </c:pt>
                <c:pt idx="9">
                  <c:v>2</c:v>
                </c:pt>
                <c:pt idx="10">
                  <c:v>3</c:v>
                </c:pt>
              </c:numCache>
            </c:numRef>
          </c:val>
          <c:extLst>
            <c:ext xmlns:c16="http://schemas.microsoft.com/office/drawing/2014/chart" uri="{C3380CC4-5D6E-409C-BE32-E72D297353CC}">
              <c16:uniqueId val="{00000002-9CD4-4C44-B230-1D0FF36F57A2}"/>
            </c:ext>
          </c:extLst>
        </c:ser>
        <c:dLbls>
          <c:dLblPos val="outEnd"/>
          <c:showLegendKey val="0"/>
          <c:showVal val="1"/>
          <c:showCatName val="0"/>
          <c:showSerName val="0"/>
          <c:showPercent val="0"/>
          <c:showBubbleSize val="0"/>
        </c:dLbls>
        <c:gapWidth val="219"/>
        <c:overlap val="-27"/>
        <c:axId val="1953297040"/>
        <c:axId val="1948648720"/>
      </c:barChart>
      <c:catAx>
        <c:axId val="19532970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8648720"/>
        <c:crosses val="autoZero"/>
        <c:auto val="1"/>
        <c:lblAlgn val="ctr"/>
        <c:lblOffset val="100"/>
        <c:noMultiLvlLbl val="0"/>
      </c:catAx>
      <c:valAx>
        <c:axId val="1948648720"/>
        <c:scaling>
          <c:orientation val="minMax"/>
        </c:scaling>
        <c:delete val="1"/>
        <c:axPos val="l"/>
        <c:numFmt formatCode="General" sourceLinked="1"/>
        <c:majorTickMark val="none"/>
        <c:minorTickMark val="none"/>
        <c:tickLblPos val="nextTo"/>
        <c:crossAx val="1953297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tint val="46000"/>
                </a:schemeClr>
              </a:solidFill>
              <a:ln w="19050">
                <a:solidFill>
                  <a:schemeClr val="lt1"/>
                </a:solidFill>
              </a:ln>
              <a:effectLst/>
            </c:spPr>
            <c:extLst>
              <c:ext xmlns:c16="http://schemas.microsoft.com/office/drawing/2014/chart" uri="{C3380CC4-5D6E-409C-BE32-E72D297353CC}">
                <c16:uniqueId val="{00000001-07B0-4AFA-B4B4-3D2B5CFBA9F5}"/>
              </c:ext>
            </c:extLst>
          </c:dPt>
          <c:dPt>
            <c:idx val="1"/>
            <c:bubble3D val="0"/>
            <c:spPr>
              <a:solidFill>
                <a:schemeClr val="accent1">
                  <a:tint val="62000"/>
                </a:schemeClr>
              </a:solidFill>
              <a:ln w="19050">
                <a:solidFill>
                  <a:schemeClr val="lt1"/>
                </a:solidFill>
              </a:ln>
              <a:effectLst/>
            </c:spPr>
            <c:extLst>
              <c:ext xmlns:c16="http://schemas.microsoft.com/office/drawing/2014/chart" uri="{C3380CC4-5D6E-409C-BE32-E72D297353CC}">
                <c16:uniqueId val="{00000003-07B0-4AFA-B4B4-3D2B5CFBA9F5}"/>
              </c:ext>
            </c:extLst>
          </c:dPt>
          <c:dPt>
            <c:idx val="2"/>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5-07B0-4AFA-B4B4-3D2B5CFBA9F5}"/>
              </c:ext>
            </c:extLst>
          </c:dPt>
          <c:dPt>
            <c:idx val="3"/>
            <c:bubble3D val="0"/>
            <c:spPr>
              <a:solidFill>
                <a:schemeClr val="accent1">
                  <a:tint val="93000"/>
                </a:schemeClr>
              </a:solidFill>
              <a:ln w="19050">
                <a:solidFill>
                  <a:schemeClr val="lt1"/>
                </a:solidFill>
              </a:ln>
              <a:effectLst/>
            </c:spPr>
            <c:extLst>
              <c:ext xmlns:c16="http://schemas.microsoft.com/office/drawing/2014/chart" uri="{C3380CC4-5D6E-409C-BE32-E72D297353CC}">
                <c16:uniqueId val="{00000007-07B0-4AFA-B4B4-3D2B5CFBA9F5}"/>
              </c:ext>
            </c:extLst>
          </c:dPt>
          <c:dPt>
            <c:idx val="4"/>
            <c:bubble3D val="0"/>
            <c:spPr>
              <a:solidFill>
                <a:schemeClr val="accent1">
                  <a:shade val="92000"/>
                </a:schemeClr>
              </a:solidFill>
              <a:ln w="19050">
                <a:solidFill>
                  <a:schemeClr val="lt1"/>
                </a:solidFill>
              </a:ln>
              <a:effectLst/>
            </c:spPr>
            <c:extLst>
              <c:ext xmlns:c16="http://schemas.microsoft.com/office/drawing/2014/chart" uri="{C3380CC4-5D6E-409C-BE32-E72D297353CC}">
                <c16:uniqueId val="{00000009-07B0-4AFA-B4B4-3D2B5CFBA9F5}"/>
              </c:ext>
            </c:extLst>
          </c:dPt>
          <c:dPt>
            <c:idx val="5"/>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B-07B0-4AFA-B4B4-3D2B5CFBA9F5}"/>
              </c:ext>
            </c:extLst>
          </c:dPt>
          <c:dPt>
            <c:idx val="6"/>
            <c:bubble3D val="0"/>
            <c:spPr>
              <a:solidFill>
                <a:schemeClr val="accent1">
                  <a:shade val="61000"/>
                </a:schemeClr>
              </a:solidFill>
              <a:ln w="19050">
                <a:solidFill>
                  <a:schemeClr val="lt1"/>
                </a:solidFill>
              </a:ln>
              <a:effectLst/>
            </c:spPr>
            <c:extLst>
              <c:ext xmlns:c16="http://schemas.microsoft.com/office/drawing/2014/chart" uri="{C3380CC4-5D6E-409C-BE32-E72D297353CC}">
                <c16:uniqueId val="{0000000D-07B0-4AFA-B4B4-3D2B5CFBA9F5}"/>
              </c:ext>
            </c:extLst>
          </c:dPt>
          <c:dPt>
            <c:idx val="7"/>
            <c:bubble3D val="0"/>
            <c:spPr>
              <a:solidFill>
                <a:schemeClr val="accent1">
                  <a:shade val="45000"/>
                </a:schemeClr>
              </a:solidFill>
              <a:ln w="19050">
                <a:solidFill>
                  <a:schemeClr val="lt1"/>
                </a:solidFill>
              </a:ln>
              <a:effectLst/>
            </c:spPr>
            <c:extLst>
              <c:ext xmlns:c16="http://schemas.microsoft.com/office/drawing/2014/chart" uri="{C3380CC4-5D6E-409C-BE32-E72D297353CC}">
                <c16:uniqueId val="{0000000F-07B0-4AFA-B4B4-3D2B5CFBA9F5}"/>
              </c:ext>
            </c:extLst>
          </c:dPt>
          <c:dLbls>
            <c:dLbl>
              <c:idx val="3"/>
              <c:layout>
                <c:manualLayout>
                  <c:x val="-9.8896488303925514E-2"/>
                  <c:y val="8.70036955156182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7B0-4AFA-B4B4-3D2B5CFBA9F5}"/>
                </c:ext>
              </c:extLst>
            </c:dLbl>
            <c:dLbl>
              <c:idx val="7"/>
              <c:delete val="1"/>
              <c:extLst>
                <c:ext xmlns:c15="http://schemas.microsoft.com/office/drawing/2012/chart" uri="{CE6537A1-D6FC-4f65-9D91-7224C49458BB}"/>
                <c:ext xmlns:c16="http://schemas.microsoft.com/office/drawing/2014/chart" uri="{C3380CC4-5D6E-409C-BE32-E72D297353CC}">
                  <c16:uniqueId val="{0000000F-07B0-4AFA-B4B4-3D2B5CFBA9F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'[NVDRS Data.xlsx]Sheet1'!$A$9:$A$16</c:f>
              <c:strCache>
                <c:ptCount val="8"/>
                <c:pt idx="0">
                  <c:v>High school or GED grad</c:v>
                </c:pt>
                <c:pt idx="1">
                  <c:v>9th - 12th grade</c:v>
                </c:pt>
                <c:pt idx="2">
                  <c:v>Some college credit</c:v>
                </c:pt>
                <c:pt idx="3">
                  <c:v>Associate</c:v>
                </c:pt>
                <c:pt idx="4">
                  <c:v>Bachelor</c:v>
                </c:pt>
                <c:pt idx="5">
                  <c:v>&lt;= 8th grade</c:v>
                </c:pt>
                <c:pt idx="6">
                  <c:v>Master</c:v>
                </c:pt>
                <c:pt idx="7">
                  <c:v>Doctorate</c:v>
                </c:pt>
              </c:strCache>
            </c:strRef>
          </c:cat>
          <c:val>
            <c:numRef>
              <c:f>'[NVDRS Data.xlsx]Sheet1'!$C$9:$C$16</c:f>
              <c:numCache>
                <c:formatCode>General</c:formatCode>
                <c:ptCount val="8"/>
                <c:pt idx="0">
                  <c:v>51.56</c:v>
                </c:pt>
                <c:pt idx="1">
                  <c:v>17.899999999999999</c:v>
                </c:pt>
                <c:pt idx="2">
                  <c:v>14.96</c:v>
                </c:pt>
                <c:pt idx="3">
                  <c:v>5.43</c:v>
                </c:pt>
                <c:pt idx="4">
                  <c:v>5.25</c:v>
                </c:pt>
                <c:pt idx="5">
                  <c:v>3.29</c:v>
                </c:pt>
                <c:pt idx="6">
                  <c:v>0.36</c:v>
                </c:pt>
                <c:pt idx="7">
                  <c:v>0.18</c:v>
                </c:pt>
              </c:numCache>
            </c:numRef>
          </c:val>
          <c:extLst>
            <c:ext xmlns:c16="http://schemas.microsoft.com/office/drawing/2014/chart" uri="{C3380CC4-5D6E-409C-BE32-E72D297353CC}">
              <c16:uniqueId val="{00000010-07B0-4AFA-B4B4-3D2B5CFBA9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'[NVDRS Data.xlsx]Sheet1'!$B$21</c:f>
              <c:strCache>
                <c:ptCount val="1"/>
                <c:pt idx="0">
                  <c:v>F</c:v>
                </c:pt>
              </c:strCache>
            </c:strRef>
          </c:tx>
          <c:spPr>
            <a:solidFill>
              <a:schemeClr val="accent1">
                <a:shade val="76000"/>
              </a:schemeClr>
            </a:solidFill>
            <a:ln>
              <a:noFill/>
            </a:ln>
            <a:effectLst/>
          </c:spPr>
          <c:invertIfNegative val="0"/>
          <c:cat>
            <c:strRef>
              <c:f>'[NVDRS Data.xlsx]Sheet1'!$A$22:$A$29</c:f>
              <c:strCache>
                <c:ptCount val="8"/>
                <c:pt idx="0">
                  <c:v>18 and Under</c:v>
                </c:pt>
                <c:pt idx="1">
                  <c:v>19-29</c:v>
                </c:pt>
                <c:pt idx="2">
                  <c:v>30-39</c:v>
                </c:pt>
                <c:pt idx="3">
                  <c:v>40-49</c:v>
                </c:pt>
                <c:pt idx="4">
                  <c:v>50-59</c:v>
                </c:pt>
                <c:pt idx="5">
                  <c:v>60-69</c:v>
                </c:pt>
                <c:pt idx="6">
                  <c:v>70-79</c:v>
                </c:pt>
                <c:pt idx="7">
                  <c:v>80 and Older</c:v>
                </c:pt>
              </c:strCache>
            </c:strRef>
          </c:cat>
          <c:val>
            <c:numRef>
              <c:f>'[NVDRS Data.xlsx]Sheet1'!$B$22:$B$29</c:f>
              <c:numCache>
                <c:formatCode>General</c:formatCode>
                <c:ptCount val="8"/>
                <c:pt idx="0">
                  <c:v>1</c:v>
                </c:pt>
                <c:pt idx="1">
                  <c:v>94</c:v>
                </c:pt>
                <c:pt idx="2">
                  <c:v>109</c:v>
                </c:pt>
                <c:pt idx="3">
                  <c:v>79</c:v>
                </c:pt>
                <c:pt idx="4">
                  <c:v>82</c:v>
                </c:pt>
                <c:pt idx="5">
                  <c:v>24</c:v>
                </c:pt>
                <c:pt idx="6">
                  <c:v>3</c:v>
                </c:pt>
                <c:pt idx="7">
                  <c:v>2</c:v>
                </c:pt>
              </c:numCache>
            </c:numRef>
          </c:val>
          <c:extLst>
            <c:ext xmlns:c16="http://schemas.microsoft.com/office/drawing/2014/chart" uri="{C3380CC4-5D6E-409C-BE32-E72D297353CC}">
              <c16:uniqueId val="{00000000-9CA9-4E4F-9621-C0D08AA03174}"/>
            </c:ext>
          </c:extLst>
        </c:ser>
        <c:ser>
          <c:idx val="1"/>
          <c:order val="1"/>
          <c:tx>
            <c:strRef>
              <c:f>'[NVDRS Data.xlsx]Sheet1'!$C$21</c:f>
              <c:strCache>
                <c:ptCount val="1"/>
                <c:pt idx="0">
                  <c:v>M</c:v>
                </c:pt>
              </c:strCache>
            </c:strRef>
          </c:tx>
          <c:spPr>
            <a:solidFill>
              <a:schemeClr val="accent1">
                <a:tint val="77000"/>
              </a:schemeClr>
            </a:solidFill>
            <a:ln>
              <a:noFill/>
            </a:ln>
            <a:effectLst/>
          </c:spPr>
          <c:invertIfNegative val="0"/>
          <c:cat>
            <c:strRef>
              <c:f>'[NVDRS Data.xlsx]Sheet1'!$A$22:$A$29</c:f>
              <c:strCache>
                <c:ptCount val="8"/>
                <c:pt idx="0">
                  <c:v>18 and Under</c:v>
                </c:pt>
                <c:pt idx="1">
                  <c:v>19-29</c:v>
                </c:pt>
                <c:pt idx="2">
                  <c:v>30-39</c:v>
                </c:pt>
                <c:pt idx="3">
                  <c:v>40-49</c:v>
                </c:pt>
                <c:pt idx="4">
                  <c:v>50-59</c:v>
                </c:pt>
                <c:pt idx="5">
                  <c:v>60-69</c:v>
                </c:pt>
                <c:pt idx="6">
                  <c:v>70-79</c:v>
                </c:pt>
                <c:pt idx="7">
                  <c:v>80 and Older</c:v>
                </c:pt>
              </c:strCache>
            </c:strRef>
          </c:cat>
          <c:val>
            <c:numRef>
              <c:f>'[NVDRS Data.xlsx]Sheet1'!$C$22:$C$29</c:f>
              <c:numCache>
                <c:formatCode>General</c:formatCode>
                <c:ptCount val="8"/>
                <c:pt idx="0">
                  <c:v>4</c:v>
                </c:pt>
                <c:pt idx="1">
                  <c:v>173</c:v>
                </c:pt>
                <c:pt idx="2">
                  <c:v>229</c:v>
                </c:pt>
                <c:pt idx="3">
                  <c:v>155</c:v>
                </c:pt>
                <c:pt idx="4">
                  <c:v>107</c:v>
                </c:pt>
                <c:pt idx="5">
                  <c:v>57</c:v>
                </c:pt>
                <c:pt idx="6">
                  <c:v>4</c:v>
                </c:pt>
                <c:pt idx="7">
                  <c:v>0</c:v>
                </c:pt>
              </c:numCache>
            </c:numRef>
          </c:val>
          <c:extLst>
            <c:ext xmlns:c16="http://schemas.microsoft.com/office/drawing/2014/chart" uri="{C3380CC4-5D6E-409C-BE32-E72D297353CC}">
              <c16:uniqueId val="{00000001-9CA9-4E4F-9621-C0D08AA03174}"/>
            </c:ext>
          </c:extLst>
        </c:ser>
        <c:dLbls>
          <c:showLegendKey val="0"/>
          <c:showVal val="0"/>
          <c:showCatName val="0"/>
          <c:showSerName val="0"/>
          <c:showPercent val="0"/>
          <c:showBubbleSize val="0"/>
        </c:dLbls>
        <c:gapWidth val="219"/>
        <c:overlap val="-27"/>
        <c:axId val="1346554864"/>
        <c:axId val="943348864"/>
      </c:barChart>
      <c:catAx>
        <c:axId val="134655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943348864"/>
        <c:crosses val="autoZero"/>
        <c:auto val="1"/>
        <c:lblAlgn val="ctr"/>
        <c:lblOffset val="100"/>
        <c:noMultiLvlLbl val="0"/>
      </c:catAx>
      <c:valAx>
        <c:axId val="94334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46554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8"/>
              <c:layout>
                <c:manualLayout>
                  <c:x val="-1.1007783798035153E-16"/>
                  <c:y val="5.1849693608280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5-41FE-BD25-E1C6187AE50A}"/>
                </c:ext>
              </c:extLst>
            </c:dLbl>
            <c:dLbl>
              <c:idx val="9"/>
              <c:layout>
                <c:manualLayout>
                  <c:x val="0"/>
                  <c:y val="4.48420375008393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5-41FE-BD25-E1C6187AE50A}"/>
                </c:ext>
              </c:extLst>
            </c:dLbl>
            <c:dLbl>
              <c:idx val="10"/>
              <c:numFmt formatCode="0.0%" sourceLinked="0"/>
              <c:spPr>
                <a:noFill/>
                <a:ln>
                  <a:noFill/>
                </a:ln>
                <a:effectLst/>
              </c:spPr>
              <c:txPr>
                <a:bodyPr rot="0" spcFirstLastPara="1" vertOverflow="ellipsis" vert="horz" wrap="square" lIns="38100" tIns="19050" rIns="38100" bIns="19050" anchor="b" anchorCtr="1">
                  <a:spAutoFit/>
                </a:bodyPr>
                <a:lstStyle/>
                <a:p>
                  <a:pPr>
                    <a:defRPr sz="12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DA65-41FE-BD25-E1C6187AE50A}"/>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'[NVDRS Data.xlsx]Sheet1'!$E$20:$E$30</c:f>
              <c:strCache>
                <c:ptCount val="11"/>
                <c:pt idx="0">
                  <c:v>Opiate</c:v>
                </c:pt>
                <c:pt idx="1">
                  <c:v>Benzodiazepines</c:v>
                </c:pt>
                <c:pt idx="2">
                  <c:v>Amphetamine</c:v>
                </c:pt>
                <c:pt idx="3">
                  <c:v>Cocaine</c:v>
                </c:pt>
                <c:pt idx="4">
                  <c:v>Marijuana</c:v>
                </c:pt>
                <c:pt idx="5">
                  <c:v>Alcohol</c:v>
                </c:pt>
                <c:pt idx="6">
                  <c:v>AntiDepressant</c:v>
                </c:pt>
                <c:pt idx="7">
                  <c:v>Anticonvulsant</c:v>
                </c:pt>
                <c:pt idx="8">
                  <c:v>Antipsychiotic</c:v>
                </c:pt>
                <c:pt idx="9">
                  <c:v>Muscle Relaxant</c:v>
                </c:pt>
                <c:pt idx="10">
                  <c:v>Barbiturates</c:v>
                </c:pt>
              </c:strCache>
            </c:strRef>
          </c:cat>
          <c:val>
            <c:numRef>
              <c:f>'[NVDRS Data.xlsx]Sheet1'!$F$20:$F$30</c:f>
              <c:numCache>
                <c:formatCode>0.00%</c:formatCode>
                <c:ptCount val="11"/>
                <c:pt idx="0">
                  <c:v>0.73899999999999999</c:v>
                </c:pt>
                <c:pt idx="1">
                  <c:v>0.30499999999999999</c:v>
                </c:pt>
                <c:pt idx="2">
                  <c:v>0.23200000000000001</c:v>
                </c:pt>
                <c:pt idx="3">
                  <c:v>0.20300000000000001</c:v>
                </c:pt>
                <c:pt idx="4">
                  <c:v>0.19700000000000001</c:v>
                </c:pt>
                <c:pt idx="5">
                  <c:v>0.16400000000000001</c:v>
                </c:pt>
                <c:pt idx="6">
                  <c:v>0.14599999999999999</c:v>
                </c:pt>
                <c:pt idx="7">
                  <c:v>6.6000000000000003E-2</c:v>
                </c:pt>
                <c:pt idx="8">
                  <c:v>4.3999999999999997E-2</c:v>
                </c:pt>
                <c:pt idx="9">
                  <c:v>3.6999999999999998E-2</c:v>
                </c:pt>
                <c:pt idx="10">
                  <c:v>8.0000000000000002E-3</c:v>
                </c:pt>
              </c:numCache>
            </c:numRef>
          </c:val>
          <c:extLst>
            <c:ext xmlns:c16="http://schemas.microsoft.com/office/drawing/2014/chart" uri="{C3380CC4-5D6E-409C-BE32-E72D297353CC}">
              <c16:uniqueId val="{00000000-DA65-41FE-BD25-E1C6187AE50A}"/>
            </c:ext>
          </c:extLst>
        </c:ser>
        <c:dLbls>
          <c:showLegendKey val="0"/>
          <c:showVal val="0"/>
          <c:showCatName val="0"/>
          <c:showSerName val="0"/>
          <c:showPercent val="0"/>
          <c:showBubbleSize val="0"/>
        </c:dLbls>
        <c:gapWidth val="34"/>
        <c:overlap val="-27"/>
        <c:axId val="1321764384"/>
        <c:axId val="1323127552"/>
      </c:barChart>
      <c:catAx>
        <c:axId val="132176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23127552"/>
        <c:crosses val="autoZero"/>
        <c:auto val="1"/>
        <c:lblAlgn val="ctr"/>
        <c:lblOffset val="100"/>
        <c:noMultiLvlLbl val="0"/>
      </c:catAx>
      <c:valAx>
        <c:axId val="1323127552"/>
        <c:scaling>
          <c:orientation val="minMax"/>
        </c:scaling>
        <c:delete val="1"/>
        <c:axPos val="l"/>
        <c:numFmt formatCode="0.00%" sourceLinked="1"/>
        <c:majorTickMark val="none"/>
        <c:minorTickMark val="none"/>
        <c:tickLblPos val="nextTo"/>
        <c:crossAx val="132176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w="31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'[NVDRS Data.xlsx]Sheet1'!$A$32:$A$45</c:f>
              <c:strCache>
                <c:ptCount val="14"/>
                <c:pt idx="0">
                  <c:v>Drug Paraphenalia</c:v>
                </c:pt>
                <c:pt idx="1">
                  <c:v>History of Opioid Abuse</c:v>
                </c:pt>
                <c:pt idx="2">
                  <c:v>Route of Administration: Injection</c:v>
                </c:pt>
                <c:pt idx="3">
                  <c:v>Evidence of Injection Needle</c:v>
                </c:pt>
                <c:pt idx="4">
                  <c:v>Mental Health Problem</c:v>
                </c:pt>
                <c:pt idx="5">
                  <c:v>Alcohol Problem</c:v>
                </c:pt>
                <c:pt idx="6">
                  <c:v>Evidence of Cooker</c:v>
                </c:pt>
                <c:pt idx="7">
                  <c:v>Histroy of Substance Abuse Treatment</c:v>
                </c:pt>
                <c:pt idx="8">
                  <c:v>Previous Overdose (Reported)</c:v>
                </c:pt>
                <c:pt idx="9">
                  <c:v>Route of Administration: Snorting</c:v>
                </c:pt>
                <c:pt idx="10">
                  <c:v>Physical Health Problem</c:v>
                </c:pt>
                <c:pt idx="11">
                  <c:v>Route of Administration: Ingestion</c:v>
                </c:pt>
                <c:pt idx="12">
                  <c:v>Route of Administration: Smoking</c:v>
                </c:pt>
                <c:pt idx="13">
                  <c:v>Evidence of Tourniquet</c:v>
                </c:pt>
              </c:strCache>
            </c:strRef>
          </c:cat>
          <c:val>
            <c:numRef>
              <c:f>'[NVDRS Data.xlsx]Sheet1'!$B$32:$B$45</c:f>
              <c:numCache>
                <c:formatCode>0%</c:formatCode>
                <c:ptCount val="14"/>
                <c:pt idx="0">
                  <c:v>0.42</c:v>
                </c:pt>
                <c:pt idx="1">
                  <c:v>0.38</c:v>
                </c:pt>
                <c:pt idx="2">
                  <c:v>0.22</c:v>
                </c:pt>
                <c:pt idx="3">
                  <c:v>0.16</c:v>
                </c:pt>
                <c:pt idx="4">
                  <c:v>0.15</c:v>
                </c:pt>
                <c:pt idx="5">
                  <c:v>0.12</c:v>
                </c:pt>
                <c:pt idx="6">
                  <c:v>0.09</c:v>
                </c:pt>
                <c:pt idx="7">
                  <c:v>7.0000000000000007E-2</c:v>
                </c:pt>
                <c:pt idx="8">
                  <c:v>0.06</c:v>
                </c:pt>
                <c:pt idx="9">
                  <c:v>0.06</c:v>
                </c:pt>
                <c:pt idx="10">
                  <c:v>0.06</c:v>
                </c:pt>
                <c:pt idx="11">
                  <c:v>0.05</c:v>
                </c:pt>
                <c:pt idx="12">
                  <c:v>0.04</c:v>
                </c:pt>
                <c:pt idx="13">
                  <c:v>0.02</c:v>
                </c:pt>
              </c:numCache>
            </c:numRef>
          </c:val>
          <c:extLst>
            <c:ext xmlns:c16="http://schemas.microsoft.com/office/drawing/2014/chart" uri="{C3380CC4-5D6E-409C-BE32-E72D297353CC}">
              <c16:uniqueId val="{00000000-F0DF-4A65-9A5D-68DCC93969B7}"/>
            </c:ext>
          </c:extLst>
        </c:ser>
        <c:dLbls>
          <c:showLegendKey val="0"/>
          <c:showVal val="0"/>
          <c:showCatName val="0"/>
          <c:showSerName val="0"/>
          <c:showPercent val="0"/>
          <c:showBubbleSize val="0"/>
        </c:dLbls>
        <c:gapWidth val="182"/>
        <c:axId val="1548952112"/>
        <c:axId val="1321875120"/>
      </c:barChart>
      <c:catAx>
        <c:axId val="154895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21875120"/>
        <c:crosses val="autoZero"/>
        <c:auto val="1"/>
        <c:lblAlgn val="ctr"/>
        <c:lblOffset val="100"/>
        <c:noMultiLvlLbl val="0"/>
      </c:catAx>
      <c:valAx>
        <c:axId val="1321875120"/>
        <c:scaling>
          <c:orientation val="minMax"/>
        </c:scaling>
        <c:delete val="1"/>
        <c:axPos val="b"/>
        <c:numFmt formatCode="0%" sourceLinked="1"/>
        <c:majorTickMark val="none"/>
        <c:minorTickMark val="none"/>
        <c:tickLblPos val="nextTo"/>
        <c:crossAx val="1548952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95D4B-7B31-4A30-9713-E2F51E9429DF}" type="datetimeFigureOut">
              <a:rPr lang="en-US" smtClean="0"/>
              <a:t>7/17/2020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00E5B-8F30-4638-A731-8E60C9926C43}" type="slidenum">
              <a:rPr lang="en-US" smtClean="0"/>
              <a:t>‹#›</a:t>
            </a:fld>
            <a:endParaRPr lang="en-US"/>
          </a:p>
        </p:txBody>
      </p:sp>
    </p:spTree>
    <p:extLst>
      <p:ext uri="{BB962C8B-B14F-4D97-AF65-F5344CB8AC3E}">
        <p14:creationId xmlns:p14="http://schemas.microsoft.com/office/powerpoint/2010/main" val="302633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CAB4A4E-C18E-4706-B29E-0AE837916834}"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6135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00E5B-8F30-4638-A731-8E60C9926C43}" type="slidenum">
              <a:rPr lang="en-US" smtClean="0"/>
              <a:t>11</a:t>
            </a:fld>
            <a:endParaRPr lang="en-US"/>
          </a:p>
        </p:txBody>
      </p:sp>
    </p:spTree>
    <p:extLst>
      <p:ext uri="{BB962C8B-B14F-4D97-AF65-F5344CB8AC3E}">
        <p14:creationId xmlns:p14="http://schemas.microsoft.com/office/powerpoint/2010/main" val="268897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13</a:t>
            </a:fld>
            <a:endParaRPr lang="en-US"/>
          </a:p>
        </p:txBody>
      </p:sp>
    </p:spTree>
    <p:extLst>
      <p:ext uri="{BB962C8B-B14F-4D97-AF65-F5344CB8AC3E}">
        <p14:creationId xmlns:p14="http://schemas.microsoft.com/office/powerpoint/2010/main" val="331466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14</a:t>
            </a:fld>
            <a:endParaRPr lang="en-US"/>
          </a:p>
        </p:txBody>
      </p:sp>
    </p:spTree>
    <p:extLst>
      <p:ext uri="{BB962C8B-B14F-4D97-AF65-F5344CB8AC3E}">
        <p14:creationId xmlns:p14="http://schemas.microsoft.com/office/powerpoint/2010/main" val="81547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1933F-5511-4F10-A0FF-520243D67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364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16</a:t>
            </a:fld>
            <a:endParaRPr lang="en-US"/>
          </a:p>
        </p:txBody>
      </p:sp>
    </p:spTree>
    <p:extLst>
      <p:ext uri="{BB962C8B-B14F-4D97-AF65-F5344CB8AC3E}">
        <p14:creationId xmlns:p14="http://schemas.microsoft.com/office/powerpoint/2010/main" val="136214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17</a:t>
            </a:fld>
            <a:endParaRPr lang="en-US"/>
          </a:p>
        </p:txBody>
      </p:sp>
    </p:spTree>
    <p:extLst>
      <p:ext uri="{BB962C8B-B14F-4D97-AF65-F5344CB8AC3E}">
        <p14:creationId xmlns:p14="http://schemas.microsoft.com/office/powerpoint/2010/main" val="386241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18</a:t>
            </a:fld>
            <a:endParaRPr lang="en-US"/>
          </a:p>
        </p:txBody>
      </p:sp>
    </p:spTree>
    <p:extLst>
      <p:ext uri="{BB962C8B-B14F-4D97-AF65-F5344CB8AC3E}">
        <p14:creationId xmlns:p14="http://schemas.microsoft.com/office/powerpoint/2010/main" val="141303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19</a:t>
            </a:fld>
            <a:endParaRPr lang="en-US"/>
          </a:p>
        </p:txBody>
      </p:sp>
    </p:spTree>
    <p:extLst>
      <p:ext uri="{BB962C8B-B14F-4D97-AF65-F5344CB8AC3E}">
        <p14:creationId xmlns:p14="http://schemas.microsoft.com/office/powerpoint/2010/main" val="3377281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9495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30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CAB4A4E-C18E-4706-B29E-0AE837916834}"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5185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474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2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049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8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420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148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77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237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271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25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Name</a:t>
            </a:r>
          </a:p>
          <a:p>
            <a:pPr lvl="1"/>
            <a:r>
              <a:rPr lang="en-US" dirty="0"/>
              <a:t>Organization/Association</a:t>
            </a:r>
          </a:p>
          <a:p>
            <a:pPr lvl="1"/>
            <a:r>
              <a:rPr lang="en-US" dirty="0"/>
              <a:t>Injury Prevention topic areas</a:t>
            </a:r>
          </a:p>
          <a:p>
            <a:pPr lvl="1"/>
            <a:r>
              <a:rPr lang="en-US" dirty="0"/>
              <a:t>IP events or programming with organization</a:t>
            </a:r>
          </a:p>
          <a:p>
            <a:pPr lvl="1"/>
            <a:r>
              <a:rPr lang="en-US" dirty="0"/>
              <a:t>Upcoming events hosted by organization</a:t>
            </a:r>
          </a:p>
          <a:p>
            <a:pPr lvl="1"/>
            <a:endParaRPr lang="en-US" dirty="0"/>
          </a:p>
          <a:p>
            <a:pPr lvl="0"/>
            <a:r>
              <a:rPr lang="en-US" dirty="0"/>
              <a:t>Remind</a:t>
            </a:r>
            <a:r>
              <a:rPr lang="en-US" baseline="0" dirty="0"/>
              <a:t> that we are on twitter so please follow and connect with us!</a:t>
            </a:r>
            <a:endParaRPr lang="en-US" dirty="0"/>
          </a:p>
        </p:txBody>
      </p:sp>
      <p:sp>
        <p:nvSpPr>
          <p:cNvPr id="4" name="Slide Number Placeholder 3"/>
          <p:cNvSpPr>
            <a:spLocks noGrp="1"/>
          </p:cNvSpPr>
          <p:nvPr>
            <p:ph type="sldNum" sz="quarter" idx="10"/>
          </p:nvPr>
        </p:nvSpPr>
        <p:spPr/>
        <p:txBody>
          <a:bodyPr/>
          <a:lstStyle/>
          <a:p>
            <a:pPr>
              <a:defRPr/>
            </a:pPr>
            <a:fld id="{02EF6A93-61F0-47C1-874B-8E587AC31C09}"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624824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86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763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5931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862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841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570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501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620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170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95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fld id="{0CAB4A4E-C18E-4706-B29E-0AE837916834}" type="slidenum">
              <a:rPr lang="en-US" altLang="en-US" sz="1200">
                <a:solidFill>
                  <a:srgbClr val="000000"/>
                </a:solidFill>
              </a:rPr>
              <a:pPr/>
              <a:t>5</a:t>
            </a:fld>
            <a:endParaRPr lang="en-US" altLang="en-US" sz="1200" dirty="0">
              <a:solidFill>
                <a:srgbClr val="000000"/>
              </a:solidFill>
            </a:endParaRPr>
          </a:p>
        </p:txBody>
      </p:sp>
    </p:spTree>
    <p:extLst>
      <p:ext uri="{BB962C8B-B14F-4D97-AF65-F5344CB8AC3E}">
        <p14:creationId xmlns:p14="http://schemas.microsoft.com/office/powerpoint/2010/main" val="3992617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840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1890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238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22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750" y="4360260"/>
            <a:ext cx="6692899" cy="4934604"/>
          </a:xfrm>
        </p:spPr>
        <p:txBody>
          <a:bodyPr>
            <a:normAutofit/>
          </a:bodyPr>
          <a:lstStyle/>
          <a:p>
            <a:pPr lvl="1" eaLnBrk="1" hangingPunct="1">
              <a:spcBef>
                <a:spcPts val="225"/>
              </a:spcBef>
              <a:spcAft>
                <a:spcPts val="225"/>
              </a:spcAf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5870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071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2383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5445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7924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96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We’re updating!</a:t>
            </a:r>
          </a:p>
        </p:txBody>
      </p:sp>
      <p:sp>
        <p:nvSpPr>
          <p:cNvPr id="4" name="Slide Number Placeholder 3"/>
          <p:cNvSpPr>
            <a:spLocks noGrp="1"/>
          </p:cNvSpPr>
          <p:nvPr>
            <p:ph type="sldNum" sz="quarter" idx="5"/>
          </p:nvPr>
        </p:nvSpPr>
        <p:spPr/>
        <p:txBody>
          <a:bodyPr/>
          <a:lstStyle/>
          <a:p>
            <a:pPr>
              <a:defRPr/>
            </a:pPr>
            <a:fld id="{FA4B8DBC-8EFC-4C0C-8346-9D9C309ABDE5}"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884019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9798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028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232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024D0-195D-402D-A128-B3B6F75FBD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611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183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59</a:t>
            </a:fld>
            <a:endParaRPr lang="en-US"/>
          </a:p>
        </p:txBody>
      </p:sp>
    </p:spTree>
    <p:extLst>
      <p:ext uri="{BB962C8B-B14F-4D97-AF65-F5344CB8AC3E}">
        <p14:creationId xmlns:p14="http://schemas.microsoft.com/office/powerpoint/2010/main" val="14254814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60</a:t>
            </a:fld>
            <a:endParaRPr lang="en-US"/>
          </a:p>
        </p:txBody>
      </p:sp>
    </p:spTree>
    <p:extLst>
      <p:ext uri="{BB962C8B-B14F-4D97-AF65-F5344CB8AC3E}">
        <p14:creationId xmlns:p14="http://schemas.microsoft.com/office/powerpoint/2010/main" val="629867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10% of these overdoses lead to a hospital admittance</a:t>
            </a:r>
          </a:p>
        </p:txBody>
      </p:sp>
      <p:sp>
        <p:nvSpPr>
          <p:cNvPr id="4" name="Slide Number Placeholder 3"/>
          <p:cNvSpPr>
            <a:spLocks noGrp="1"/>
          </p:cNvSpPr>
          <p:nvPr>
            <p:ph type="sldNum" sz="quarter" idx="5"/>
          </p:nvPr>
        </p:nvSpPr>
        <p:spPr/>
        <p:txBody>
          <a:bodyPr/>
          <a:lstStyle/>
          <a:p>
            <a:fld id="{BC00F807-DF47-416B-8DBB-2CEC464067FD}" type="slidenum">
              <a:rPr lang="en-US" smtClean="0"/>
              <a:t>61</a:t>
            </a:fld>
            <a:endParaRPr lang="en-US"/>
          </a:p>
        </p:txBody>
      </p:sp>
    </p:spTree>
    <p:extLst>
      <p:ext uri="{BB962C8B-B14F-4D97-AF65-F5344CB8AC3E}">
        <p14:creationId xmlns:p14="http://schemas.microsoft.com/office/powerpoint/2010/main" val="39924572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10% of these overdoses lead to a hospital admittance</a:t>
            </a:r>
          </a:p>
        </p:txBody>
      </p:sp>
      <p:sp>
        <p:nvSpPr>
          <p:cNvPr id="4" name="Slide Number Placeholder 3"/>
          <p:cNvSpPr>
            <a:spLocks noGrp="1"/>
          </p:cNvSpPr>
          <p:nvPr>
            <p:ph type="sldNum" sz="quarter" idx="5"/>
          </p:nvPr>
        </p:nvSpPr>
        <p:spPr/>
        <p:txBody>
          <a:bodyPr/>
          <a:lstStyle/>
          <a:p>
            <a:fld id="{BC00F807-DF47-416B-8DBB-2CEC464067FD}" type="slidenum">
              <a:rPr lang="en-US" smtClean="0"/>
              <a:t>62</a:t>
            </a:fld>
            <a:endParaRPr lang="en-US"/>
          </a:p>
        </p:txBody>
      </p:sp>
    </p:spTree>
    <p:extLst>
      <p:ext uri="{BB962C8B-B14F-4D97-AF65-F5344CB8AC3E}">
        <p14:creationId xmlns:p14="http://schemas.microsoft.com/office/powerpoint/2010/main" val="16854273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63</a:t>
            </a:fld>
            <a:endParaRPr lang="en-US"/>
          </a:p>
        </p:txBody>
      </p:sp>
    </p:spTree>
    <p:extLst>
      <p:ext uri="{BB962C8B-B14F-4D97-AF65-F5344CB8AC3E}">
        <p14:creationId xmlns:p14="http://schemas.microsoft.com/office/powerpoint/2010/main" val="348459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DE28E-5127-4796-9E62-F089063B7CD5}" type="slidenum">
              <a:rPr lang="en-US">
                <a:solidFill>
                  <a:srgbClr val="000000"/>
                </a:solidFill>
              </a:rPr>
              <a:pPr/>
              <a:t>7</a:t>
            </a:fld>
            <a:endParaRPr lang="en-US" dirty="0">
              <a:solidFill>
                <a:srgbClr val="000000"/>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088665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0F807-DF47-416B-8DBB-2CEC464067FD}" type="slidenum">
              <a:rPr lang="en-US" smtClean="0"/>
              <a:t>64</a:t>
            </a:fld>
            <a:endParaRPr lang="en-US"/>
          </a:p>
        </p:txBody>
      </p:sp>
    </p:spTree>
    <p:extLst>
      <p:ext uri="{BB962C8B-B14F-4D97-AF65-F5344CB8AC3E}">
        <p14:creationId xmlns:p14="http://schemas.microsoft.com/office/powerpoint/2010/main" val="232721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a:t>
            </a:r>
            <a:r>
              <a:rPr lang="en-US" sz="1200" b="0" i="0" u="none" strike="noStrike" kern="1200" baseline="0" dirty="0">
                <a:solidFill>
                  <a:schemeClr val="tx1"/>
                </a:solidFill>
                <a:latin typeface="+mn-lt"/>
                <a:ea typeface="+mn-ea"/>
                <a:cs typeface="+mn-cs"/>
              </a:rPr>
              <a:t>the Bureau of Justice Assistant’s STOP School Violence Grant Program is designed to improve school security by providing students and teachers with the tools they need to recognize, respond quickly to, and help prevent acts of violence </a:t>
            </a:r>
            <a:endParaRPr lang="en-US" dirty="0"/>
          </a:p>
          <a:p>
            <a:endParaRPr lang="en-US" dirty="0"/>
          </a:p>
        </p:txBody>
      </p:sp>
      <p:sp>
        <p:nvSpPr>
          <p:cNvPr id="4" name="Slide Number Placeholder 3"/>
          <p:cNvSpPr>
            <a:spLocks noGrp="1"/>
          </p:cNvSpPr>
          <p:nvPr>
            <p:ph type="sldNum" sz="quarter" idx="5"/>
          </p:nvPr>
        </p:nvSpPr>
        <p:spPr/>
        <p:txBody>
          <a:bodyPr/>
          <a:lstStyle/>
          <a:p>
            <a:fld id="{92E00E5B-8F30-4638-A731-8E60C9926C43}" type="slidenum">
              <a:rPr lang="en-US" smtClean="0"/>
              <a:t>8</a:t>
            </a:fld>
            <a:endParaRPr lang="en-US"/>
          </a:p>
        </p:txBody>
      </p:sp>
    </p:spTree>
    <p:extLst>
      <p:ext uri="{BB962C8B-B14F-4D97-AF65-F5344CB8AC3E}">
        <p14:creationId xmlns:p14="http://schemas.microsoft.com/office/powerpoint/2010/main" val="194443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00E5B-8F30-4638-A731-8E60C9926C43}" type="slidenum">
              <a:rPr lang="en-US" smtClean="0"/>
              <a:t>9</a:t>
            </a:fld>
            <a:endParaRPr lang="en-US"/>
          </a:p>
        </p:txBody>
      </p:sp>
    </p:spTree>
    <p:extLst>
      <p:ext uri="{BB962C8B-B14F-4D97-AF65-F5344CB8AC3E}">
        <p14:creationId xmlns:p14="http://schemas.microsoft.com/office/powerpoint/2010/main" val="359700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00E5B-8F30-4638-A731-8E60C9926C43}" type="slidenum">
              <a:rPr lang="en-US" smtClean="0"/>
              <a:t>10</a:t>
            </a:fld>
            <a:endParaRPr lang="en-US"/>
          </a:p>
        </p:txBody>
      </p:sp>
    </p:spTree>
    <p:extLst>
      <p:ext uri="{BB962C8B-B14F-4D97-AF65-F5344CB8AC3E}">
        <p14:creationId xmlns:p14="http://schemas.microsoft.com/office/powerpoint/2010/main" val="135116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8AE2F3-5880-4BFE-9110-FE9F5C32B15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897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4DBF61-96A3-472A-A09B-BD6BEF706EE0}" type="slidenum">
              <a:rPr lang="en-US" smtClean="0">
                <a:solidFill>
                  <a:srgbClr val="000000"/>
                </a:solidFill>
              </a:rPr>
              <a:pPr/>
              <a:t>‹#›</a:t>
            </a:fld>
            <a:endParaRPr lang="en-US" dirty="0">
              <a:solidFill>
                <a:srgbClr val="000000"/>
              </a:solidFill>
            </a:endParaRPr>
          </a:p>
        </p:txBody>
      </p:sp>
      <p:sp>
        <p:nvSpPr>
          <p:cNvPr id="7"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32815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07AF93-844B-4680-B22C-E1631C658438}" type="slidenum">
              <a:rPr lang="en-US" smtClean="0">
                <a:solidFill>
                  <a:srgbClr val="000000"/>
                </a:solidFill>
              </a:rPr>
              <a:pPr/>
              <a:t>‹#›</a:t>
            </a:fld>
            <a:endParaRPr lang="en-US" dirty="0">
              <a:solidFill>
                <a:srgbClr val="000000"/>
              </a:solidFill>
            </a:endParaRPr>
          </a:p>
        </p:txBody>
      </p:sp>
      <p:sp>
        <p:nvSpPr>
          <p:cNvPr id="7"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90084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8AE2F3-5880-4BFE-9110-FE9F5C32B15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18014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a:t>
            </a:r>
            <a:r>
              <a:rPr lang="en-US" dirty="0" err="1">
                <a:solidFill>
                  <a:srgbClr val="000000"/>
                </a:solidFill>
              </a:rPr>
              <a:t>INDTrauma</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5135A1-15A8-4711-A951-D7136BDDBE1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477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03200" y="6248400"/>
            <a:ext cx="32512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0040BF-CE1F-4AD4-A6B6-CE153C6C3D2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5352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D0DF6D-4A0E-439C-8F9D-0EA52663F4F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9231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46E151D-6F7B-44FC-960B-0B76EB35D37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502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54A9272-A075-4349-97E3-976FF2F53FC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6476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174277-0BB8-42F7-8EED-7E64155758B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67004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3DE275-6BB4-4977-A8DC-B213CAD6B566}" type="slidenum">
              <a:rPr lang="en-US" smtClean="0">
                <a:solidFill>
                  <a:srgbClr val="000000"/>
                </a:solidFill>
              </a:rPr>
              <a:pPr/>
              <a:t>‹#›</a:t>
            </a:fld>
            <a:endParaRPr lang="en-US" dirty="0">
              <a:solidFill>
                <a:srgbClr val="000000"/>
              </a:solidFill>
            </a:endParaRPr>
          </a:p>
        </p:txBody>
      </p:sp>
      <p:sp>
        <p:nvSpPr>
          <p:cNvPr id="8"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17441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a:t>
            </a:r>
            <a:r>
              <a:rPr lang="en-US" dirty="0" err="1">
                <a:solidFill>
                  <a:srgbClr val="000000"/>
                </a:solidFill>
              </a:rPr>
              <a:t>INDTrauma</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5135A1-15A8-4711-A951-D7136BDDBE1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23296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68EFDC-0360-4B07-839B-9795913C7513}" type="slidenum">
              <a:rPr lang="en-US" smtClean="0">
                <a:solidFill>
                  <a:srgbClr val="000000"/>
                </a:solidFill>
              </a:rPr>
              <a:pPr/>
              <a:t>‹#›</a:t>
            </a:fld>
            <a:endParaRPr lang="en-US" dirty="0">
              <a:solidFill>
                <a:srgbClr val="000000"/>
              </a:solidFill>
            </a:endParaRPr>
          </a:p>
        </p:txBody>
      </p:sp>
      <p:sp>
        <p:nvSpPr>
          <p:cNvPr id="8"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56006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4DBF61-96A3-472A-A09B-BD6BEF706EE0}" type="slidenum">
              <a:rPr lang="en-US" smtClean="0">
                <a:solidFill>
                  <a:srgbClr val="000000"/>
                </a:solidFill>
              </a:rPr>
              <a:pPr/>
              <a:t>‹#›</a:t>
            </a:fld>
            <a:endParaRPr lang="en-US" dirty="0">
              <a:solidFill>
                <a:srgbClr val="000000"/>
              </a:solidFill>
            </a:endParaRPr>
          </a:p>
        </p:txBody>
      </p:sp>
      <p:sp>
        <p:nvSpPr>
          <p:cNvPr id="7"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2244663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07AF93-844B-4680-B22C-E1631C658438}" type="slidenum">
              <a:rPr lang="en-US" smtClean="0">
                <a:solidFill>
                  <a:srgbClr val="000000"/>
                </a:solidFill>
              </a:rPr>
              <a:pPr/>
              <a:t>‹#›</a:t>
            </a:fld>
            <a:endParaRPr lang="en-US" dirty="0">
              <a:solidFill>
                <a:srgbClr val="000000"/>
              </a:solidFill>
            </a:endParaRPr>
          </a:p>
        </p:txBody>
      </p:sp>
      <p:sp>
        <p:nvSpPr>
          <p:cNvPr id="7"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190178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8AE2F3-5880-4BFE-9110-FE9F5C32B15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4091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a:t>
            </a:r>
            <a:r>
              <a:rPr lang="en-US" dirty="0" err="1">
                <a:solidFill>
                  <a:srgbClr val="000000"/>
                </a:solidFill>
              </a:rPr>
              <a:t>INDTrauma</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5135A1-15A8-4711-A951-D7136BDDBE1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619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03200" y="6248400"/>
            <a:ext cx="32512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0040BF-CE1F-4AD4-A6B6-CE153C6C3D2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2548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D0DF6D-4A0E-439C-8F9D-0EA52663F4F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5503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46E151D-6F7B-44FC-960B-0B76EB35D37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61786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54A9272-A075-4349-97E3-976FF2F53FC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0019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174277-0BB8-42F7-8EED-7E64155758B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2026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03200" y="6248400"/>
            <a:ext cx="32512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0040BF-CE1F-4AD4-A6B6-CE153C6C3D2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6266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3DE275-6BB4-4977-A8DC-B213CAD6B566}" type="slidenum">
              <a:rPr lang="en-US" smtClean="0">
                <a:solidFill>
                  <a:srgbClr val="000000"/>
                </a:solidFill>
              </a:rPr>
              <a:pPr/>
              <a:t>‹#›</a:t>
            </a:fld>
            <a:endParaRPr lang="en-US" dirty="0">
              <a:solidFill>
                <a:srgbClr val="000000"/>
              </a:solidFill>
            </a:endParaRPr>
          </a:p>
        </p:txBody>
      </p:sp>
      <p:sp>
        <p:nvSpPr>
          <p:cNvPr id="8"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14086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68EFDC-0360-4B07-839B-9795913C7513}" type="slidenum">
              <a:rPr lang="en-US" smtClean="0">
                <a:solidFill>
                  <a:srgbClr val="000000"/>
                </a:solidFill>
              </a:rPr>
              <a:pPr/>
              <a:t>‹#›</a:t>
            </a:fld>
            <a:endParaRPr lang="en-US" dirty="0">
              <a:solidFill>
                <a:srgbClr val="000000"/>
              </a:solidFill>
            </a:endParaRPr>
          </a:p>
        </p:txBody>
      </p:sp>
      <p:sp>
        <p:nvSpPr>
          <p:cNvPr id="8"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2517062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4DBF61-96A3-472A-A09B-BD6BEF706EE0}" type="slidenum">
              <a:rPr lang="en-US" smtClean="0">
                <a:solidFill>
                  <a:srgbClr val="000000"/>
                </a:solidFill>
              </a:rPr>
              <a:pPr/>
              <a:t>‹#›</a:t>
            </a:fld>
            <a:endParaRPr lang="en-US" dirty="0">
              <a:solidFill>
                <a:srgbClr val="000000"/>
              </a:solidFill>
            </a:endParaRPr>
          </a:p>
        </p:txBody>
      </p:sp>
      <p:sp>
        <p:nvSpPr>
          <p:cNvPr id="7"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3382789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07AF93-844B-4680-B22C-E1631C658438}" type="slidenum">
              <a:rPr lang="en-US" smtClean="0">
                <a:solidFill>
                  <a:srgbClr val="000000"/>
                </a:solidFill>
              </a:rPr>
              <a:pPr/>
              <a:t>‹#›</a:t>
            </a:fld>
            <a:endParaRPr lang="en-US" dirty="0">
              <a:solidFill>
                <a:srgbClr val="000000"/>
              </a:solidFill>
            </a:endParaRPr>
          </a:p>
        </p:txBody>
      </p:sp>
      <p:sp>
        <p:nvSpPr>
          <p:cNvPr id="7"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3046479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91CF92-327D-C74A-AFF7-336A919E603E}" type="datetimeFigureOut">
              <a:rPr lang="en-US" smtClean="0">
                <a:solidFill>
                  <a:prstClr val="black">
                    <a:tint val="75000"/>
                  </a:prstClr>
                </a:solidFill>
              </a:rPr>
              <a:p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A74E55-06B5-784F-A3D7-AFAB40ACF8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5130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p:txBody>
      </p:sp>
      <p:sp>
        <p:nvSpPr>
          <p:cNvPr id="4" name="Footer Placeholder 3"/>
          <p:cNvSpPr>
            <a:spLocks noGrp="1"/>
          </p:cNvSpPr>
          <p:nvPr>
            <p:ph type="ftr" sz="quarter" idx="11"/>
          </p:nvPr>
        </p:nvSpPr>
        <p:spPr/>
        <p:txBody>
          <a:bodyPr/>
          <a:lstStyle>
            <a:lvl1pPr>
              <a:defRPr/>
            </a:lvl1pPr>
          </a:lstStyle>
          <a:p>
            <a:r>
              <a:rPr lang="en-US" dirty="0">
                <a:solidFill>
                  <a:srgbClr val="000000"/>
                </a:solidFill>
              </a:rPr>
              <a:t>@INDTrauma</a:t>
            </a:r>
          </a:p>
        </p:txBody>
      </p:sp>
      <p:sp>
        <p:nvSpPr>
          <p:cNvPr id="5" name="Slide Number Placeholder 4"/>
          <p:cNvSpPr>
            <a:spLocks noGrp="1"/>
          </p:cNvSpPr>
          <p:nvPr>
            <p:ph type="sldNum" sz="quarter" idx="12"/>
          </p:nvPr>
        </p:nvSpPr>
        <p:spPr/>
        <p:txBody>
          <a:bodyPr/>
          <a:lstStyle>
            <a:lvl1pPr>
              <a:defRPr/>
            </a:lvl1pPr>
          </a:lstStyle>
          <a:p>
            <a:fld id="{C54A9272-A075-4349-97E3-976FF2F53FC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57567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03200" y="6248400"/>
            <a:ext cx="3251200" cy="457200"/>
          </a:xfrm>
        </p:spPr>
        <p:txBody>
          <a:bodyPr/>
          <a:lstStyle>
            <a:lvl1pPr>
              <a:defRPr/>
            </a:lvl1pPr>
          </a:lstStyle>
          <a:p>
            <a:r>
              <a:rPr lang="en-US" dirty="0">
                <a:solidFill>
                  <a:srgbClr val="000000"/>
                </a:solidFill>
              </a:rPr>
              <a:t>Email questions to: indianatrauma@isdh.in.gov</a:t>
            </a: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@INDTrauma</a:t>
            </a:r>
          </a:p>
        </p:txBody>
      </p:sp>
      <p:sp>
        <p:nvSpPr>
          <p:cNvPr id="6" name="Slide Number Placeholder 5"/>
          <p:cNvSpPr>
            <a:spLocks noGrp="1"/>
          </p:cNvSpPr>
          <p:nvPr>
            <p:ph type="sldNum" sz="quarter" idx="12"/>
          </p:nvPr>
        </p:nvSpPr>
        <p:spPr/>
        <p:txBody>
          <a:bodyPr/>
          <a:lstStyle>
            <a:lvl1pPr>
              <a:defRPr/>
            </a:lvl1pPr>
          </a:lstStyle>
          <a:p>
            <a:fld id="{8B0040BF-CE1F-4AD4-A6B6-CE153C6C3D2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3685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8AE2F3-5880-4BFE-9110-FE9F5C32B15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8873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5135A1-15A8-4711-A951-D7136BDDBE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6200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0040BF-CE1F-4AD4-A6B6-CE153C6C3D2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843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D0DF6D-4A0E-439C-8F9D-0EA52663F4F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4892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D0DF6D-4A0E-439C-8F9D-0EA52663F4F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28919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46E151D-6F7B-44FC-960B-0B76EB35D37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6573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54A9272-A075-4349-97E3-976FF2F53FC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45022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174277-0BB8-42F7-8EED-7E64155758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8435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3DE275-6BB4-4977-A8DC-B213CAD6B5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8583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68EFDC-0360-4B07-839B-9795913C751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85689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4DBF61-96A3-472A-A09B-BD6BEF706E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9296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07AF93-844B-4680-B22C-E1631C6584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98826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418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381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46E151D-6F7B-44FC-960B-0B76EB35D37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2335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no logo ">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latin typeface="Franklin Gothic Medium" panose="020B0603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8048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w Log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794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asic 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1" y="868365"/>
            <a:ext cx="10515600" cy="2852737"/>
          </a:xfr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49" y="3839372"/>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41615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pic>
        <p:nvPicPr>
          <p:cNvPr id="7" name="Picture 6" descr="Basic 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LHN_Porter.jpg"/>
          <p:cNvPicPr>
            <a:picLocks noChangeAspect="1"/>
          </p:cNvPicPr>
          <p:nvPr userDrawn="1"/>
        </p:nvPicPr>
        <p:blipFill rotWithShape="1">
          <a:blip r:embed="rId3">
            <a:extLst>
              <a:ext uri="{28A0092B-C50C-407E-A947-70E740481C1C}">
                <a14:useLocalDpi xmlns:a14="http://schemas.microsoft.com/office/drawing/2010/main" val="0"/>
              </a:ext>
            </a:extLst>
          </a:blip>
          <a:srcRect l="25619" t="85773" r="26031" b="5017"/>
          <a:stretch/>
        </p:blipFill>
        <p:spPr>
          <a:xfrm>
            <a:off x="3355876" y="5852721"/>
            <a:ext cx="5894897" cy="631596"/>
          </a:xfrm>
          <a:prstGeom prst="rect">
            <a:avLst/>
          </a:prstGeom>
        </p:spPr>
      </p:pic>
    </p:spTree>
    <p:extLst>
      <p:ext uri="{BB962C8B-B14F-4D97-AF65-F5344CB8AC3E}">
        <p14:creationId xmlns:p14="http://schemas.microsoft.com/office/powerpoint/2010/main" val="2983249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Main Title Slide">
    <p:spTree>
      <p:nvGrpSpPr>
        <p:cNvPr id="1" name=""/>
        <p:cNvGrpSpPr/>
        <p:nvPr/>
      </p:nvGrpSpPr>
      <p:grpSpPr>
        <a:xfrm>
          <a:off x="0" y="0"/>
          <a:ext cx="0" cy="0"/>
          <a:chOff x="0" y="0"/>
          <a:chExt cx="0" cy="0"/>
        </a:xfrm>
      </p:grpSpPr>
      <p:pic>
        <p:nvPicPr>
          <p:cNvPr id="7" name="Picture 6" descr="Basic 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753702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9091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373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no logo or triangle">
    <p:spTree>
      <p:nvGrpSpPr>
        <p:cNvPr id="1" name=""/>
        <p:cNvGrpSpPr/>
        <p:nvPr/>
      </p:nvGrpSpPr>
      <p:grpSpPr>
        <a:xfrm>
          <a:off x="0" y="0"/>
          <a:ext cx="0" cy="0"/>
          <a:chOff x="0" y="0"/>
          <a:chExt cx="0" cy="0"/>
        </a:xfrm>
      </p:grpSpPr>
      <p:pic>
        <p:nvPicPr>
          <p:cNvPr id="2" name="Picture 1" descr="Basic 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7547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8AE2F3-5880-4BFE-9110-FE9F5C32B15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63291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@INDTrauma</a:t>
            </a:r>
          </a:p>
        </p:txBody>
      </p:sp>
    </p:spTree>
    <p:extLst>
      <p:ext uri="{BB962C8B-B14F-4D97-AF65-F5344CB8AC3E}">
        <p14:creationId xmlns:p14="http://schemas.microsoft.com/office/powerpoint/2010/main" val="96229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54A9272-A075-4349-97E3-976FF2F53FC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196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03200" y="6248400"/>
            <a:ext cx="32512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0040BF-CE1F-4AD4-A6B6-CE153C6C3D2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15797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D0DF6D-4A0E-439C-8F9D-0EA52663F4F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007299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46E151D-6F7B-44FC-960B-0B76EB35D37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0865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54A9272-A075-4349-97E3-976FF2F53FC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11350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174277-0BB8-42F7-8EED-7E64155758B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37849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3DE275-6BB4-4977-A8DC-B213CAD6B566}" type="slidenum">
              <a:rPr lang="en-US" smtClean="0">
                <a:solidFill>
                  <a:srgbClr val="000000"/>
                </a:solidFill>
              </a:rPr>
              <a:pPr/>
              <a:t>‹#›</a:t>
            </a:fld>
            <a:endParaRPr lang="en-US" dirty="0">
              <a:solidFill>
                <a:srgbClr val="000000"/>
              </a:solidFill>
            </a:endParaRPr>
          </a:p>
        </p:txBody>
      </p:sp>
      <p:sp>
        <p:nvSpPr>
          <p:cNvPr id="8"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17813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68EFDC-0360-4B07-839B-9795913C7513}" type="slidenum">
              <a:rPr lang="en-US" smtClean="0">
                <a:solidFill>
                  <a:srgbClr val="000000"/>
                </a:solidFill>
              </a:rPr>
              <a:pPr/>
              <a:t>‹#›</a:t>
            </a:fld>
            <a:endParaRPr lang="en-US" dirty="0">
              <a:solidFill>
                <a:srgbClr val="000000"/>
              </a:solidFill>
            </a:endParaRPr>
          </a:p>
        </p:txBody>
      </p:sp>
      <p:sp>
        <p:nvSpPr>
          <p:cNvPr id="8"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2618210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4DBF61-96A3-472A-A09B-BD6BEF706EE0}" type="slidenum">
              <a:rPr lang="en-US" smtClean="0">
                <a:solidFill>
                  <a:srgbClr val="000000"/>
                </a:solidFill>
              </a:rPr>
              <a:pPr/>
              <a:t>‹#›</a:t>
            </a:fld>
            <a:endParaRPr lang="en-US" dirty="0">
              <a:solidFill>
                <a:srgbClr val="000000"/>
              </a:solidFill>
            </a:endParaRPr>
          </a:p>
        </p:txBody>
      </p:sp>
      <p:sp>
        <p:nvSpPr>
          <p:cNvPr id="7"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6532168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07AF93-844B-4680-B22C-E1631C658438}" type="slidenum">
              <a:rPr lang="en-US" smtClean="0">
                <a:solidFill>
                  <a:srgbClr val="000000"/>
                </a:solidFill>
              </a:rPr>
              <a:pPr/>
              <a:t>‹#›</a:t>
            </a:fld>
            <a:endParaRPr lang="en-US" dirty="0">
              <a:solidFill>
                <a:srgbClr val="000000"/>
              </a:solidFill>
            </a:endParaRPr>
          </a:p>
        </p:txBody>
      </p:sp>
      <p:sp>
        <p:nvSpPr>
          <p:cNvPr id="7"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8981758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8C38A1-3C5F-4BEE-AF59-1897B4E090E8}"/>
              </a:ext>
            </a:extLst>
          </p:cNvPr>
          <p:cNvSpPr/>
          <p:nvPr userDrawn="1"/>
        </p:nvSpPr>
        <p:spPr>
          <a:xfrm>
            <a:off x="0" y="0"/>
            <a:ext cx="2209800" cy="6858000"/>
          </a:xfrm>
          <a:prstGeom prst="rect">
            <a:avLst/>
          </a:prstGeom>
          <a:solidFill>
            <a:srgbClr val="039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8" name="Rectangle 7">
            <a:extLst>
              <a:ext uri="{FF2B5EF4-FFF2-40B4-BE49-F238E27FC236}">
                <a16:creationId xmlns:a16="http://schemas.microsoft.com/office/drawing/2014/main" id="{0BF2EF69-5827-4090-9500-FA7B96E7E93D}"/>
              </a:ext>
            </a:extLst>
          </p:cNvPr>
          <p:cNvSpPr/>
          <p:nvPr userDrawn="1"/>
        </p:nvSpPr>
        <p:spPr>
          <a:xfrm>
            <a:off x="-956" y="1352296"/>
            <a:ext cx="12192000" cy="1288034"/>
          </a:xfrm>
          <a:prstGeom prst="rect">
            <a:avLst/>
          </a:prstGeom>
          <a:solidFill>
            <a:srgbClr val="A7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1B99542D-533E-472D-A36B-0668E0D0380A}"/>
              </a:ext>
            </a:extLst>
          </p:cNvPr>
          <p:cNvSpPr>
            <a:spLocks noGrp="1"/>
          </p:cNvSpPr>
          <p:nvPr>
            <p:ph type="title" hasCustomPrompt="1"/>
          </p:nvPr>
        </p:nvSpPr>
        <p:spPr>
          <a:xfrm>
            <a:off x="3898900" y="1916112"/>
            <a:ext cx="7848600" cy="716534"/>
          </a:xfrm>
        </p:spPr>
        <p:txBody>
          <a:bodyPr vert="horz" lIns="91440" tIns="45720" rIns="91440" bIns="45720" rtlCol="0" anchor="ctr">
            <a:normAutofit fontScale="92500" lnSpcReduction="10000"/>
          </a:bodyPr>
          <a:lstStyle>
            <a:lvl1pPr>
              <a:defRPr lang="en-US" sz="5280" b="1" spc="-240" baseline="0" dirty="0">
                <a:solidFill>
                  <a:schemeClr val="bg1"/>
                </a:solidFill>
                <a:effectLst/>
                <a:latin typeface="Futura Book" pitchFamily="34" charset="0"/>
              </a:defRPr>
            </a:lvl1pPr>
          </a:lstStyle>
          <a:p>
            <a:pPr marL="0" lvl="0"/>
            <a:r>
              <a:rPr lang="en-US" dirty="0"/>
              <a:t>EQUITY</a:t>
            </a:r>
          </a:p>
        </p:txBody>
      </p:sp>
      <p:sp>
        <p:nvSpPr>
          <p:cNvPr id="11" name="Title 1">
            <a:extLst>
              <a:ext uri="{FF2B5EF4-FFF2-40B4-BE49-F238E27FC236}">
                <a16:creationId xmlns:a16="http://schemas.microsoft.com/office/drawing/2014/main" id="{7AE059DC-D3ED-49C3-993B-BBE7E2783541}"/>
              </a:ext>
            </a:extLst>
          </p:cNvPr>
          <p:cNvSpPr txBox="1">
            <a:spLocks/>
          </p:cNvSpPr>
          <p:nvPr userDrawn="1"/>
        </p:nvSpPr>
        <p:spPr>
          <a:xfrm>
            <a:off x="3898900" y="1352297"/>
            <a:ext cx="7848600" cy="716534"/>
          </a:xfrm>
          <a:prstGeom prst="rect">
            <a:avLst/>
          </a:prstGeom>
        </p:spPr>
        <p:txBody>
          <a:bodyPr vert="horz" lIns="109728" tIns="54864" rIns="109728" bIns="54864" rtlCol="0" anchor="ctr">
            <a:normAutofit/>
          </a:bodyPr>
          <a:lstStyle>
            <a:lvl1pPr algn="l" defTabSz="685800" rtl="0" eaLnBrk="1" latinLnBrk="0" hangingPunct="1">
              <a:lnSpc>
                <a:spcPct val="90000"/>
              </a:lnSpc>
              <a:spcBef>
                <a:spcPct val="0"/>
              </a:spcBef>
              <a:buNone/>
              <a:defRPr sz="2400" b="1" kern="1200" spc="-150" baseline="0">
                <a:solidFill>
                  <a:schemeClr val="bg1"/>
                </a:solidFill>
                <a:effectLst/>
                <a:latin typeface="Futura Book" pitchFamily="34" charset="0"/>
                <a:ea typeface="+mj-ea"/>
                <a:cs typeface="+mj-cs"/>
              </a:defRPr>
            </a:lvl1pPr>
          </a:lstStyle>
          <a:p>
            <a:r>
              <a:rPr lang="en-US" sz="2880"/>
              <a:t>PRIORITY INVESTMENT AREA INDICES</a:t>
            </a:r>
            <a:endParaRPr lang="en-US" sz="2880" dirty="0"/>
          </a:p>
        </p:txBody>
      </p:sp>
      <p:sp>
        <p:nvSpPr>
          <p:cNvPr id="3" name="Date Placeholder 2">
            <a:extLst>
              <a:ext uri="{FF2B5EF4-FFF2-40B4-BE49-F238E27FC236}">
                <a16:creationId xmlns:a16="http://schemas.microsoft.com/office/drawing/2014/main" id="{2CAFA38D-62AB-4A0C-91AA-C0A43EBD0BC9}"/>
              </a:ext>
            </a:extLst>
          </p:cNvPr>
          <p:cNvSpPr>
            <a:spLocks noGrp="1"/>
          </p:cNvSpPr>
          <p:nvPr>
            <p:ph type="dt" sz="half" idx="10"/>
          </p:nvPr>
        </p:nvSpPr>
        <p:spPr/>
        <p:txBody>
          <a:bodyPr/>
          <a:lstStyle/>
          <a:p>
            <a:fld id="{C86F8AD0-9E93-4E6D-B395-8A2CA6F1B154}" type="datetimeFigureOut">
              <a:rPr lang="en-US" smtClean="0"/>
              <a:t>7/17/2020</a:t>
            </a:fld>
            <a:endParaRPr lang="en-US"/>
          </a:p>
        </p:txBody>
      </p:sp>
      <p:sp>
        <p:nvSpPr>
          <p:cNvPr id="4" name="Footer Placeholder 3">
            <a:extLst>
              <a:ext uri="{FF2B5EF4-FFF2-40B4-BE49-F238E27FC236}">
                <a16:creationId xmlns:a16="http://schemas.microsoft.com/office/drawing/2014/main" id="{912E54BA-4709-41E5-954E-65C278A682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D9AB2-E614-4F0D-88FF-31A7E3ED36BB}"/>
              </a:ext>
            </a:extLst>
          </p:cNvPr>
          <p:cNvSpPr>
            <a:spLocks noGrp="1"/>
          </p:cNvSpPr>
          <p:nvPr>
            <p:ph type="sldNum" sz="quarter" idx="12"/>
          </p:nvPr>
        </p:nvSpPr>
        <p:spPr/>
        <p:txBody>
          <a:bodyPr/>
          <a:lstStyle/>
          <a:p>
            <a:fld id="{968E3564-8091-4ACD-985E-4A4F21BC082C}" type="slidenum">
              <a:rPr lang="en-US" smtClean="0"/>
              <a:t>‹#›</a:t>
            </a:fld>
            <a:endParaRPr lang="en-US"/>
          </a:p>
        </p:txBody>
      </p:sp>
    </p:spTree>
    <p:extLst>
      <p:ext uri="{BB962C8B-B14F-4D97-AF65-F5344CB8AC3E}">
        <p14:creationId xmlns:p14="http://schemas.microsoft.com/office/powerpoint/2010/main" val="129973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174277-0BB8-42F7-8EED-7E64155758B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50705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8C38A1-3C5F-4BEE-AF59-1897B4E090E8}"/>
              </a:ext>
            </a:extLst>
          </p:cNvPr>
          <p:cNvSpPr/>
          <p:nvPr userDrawn="1"/>
        </p:nvSpPr>
        <p:spPr>
          <a:xfrm>
            <a:off x="0" y="0"/>
            <a:ext cx="2209800" cy="6858000"/>
          </a:xfrm>
          <a:prstGeom prst="rect">
            <a:avLst/>
          </a:prstGeom>
          <a:solidFill>
            <a:srgbClr val="039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8" name="Rectangle 7">
            <a:extLst>
              <a:ext uri="{FF2B5EF4-FFF2-40B4-BE49-F238E27FC236}">
                <a16:creationId xmlns:a16="http://schemas.microsoft.com/office/drawing/2014/main" id="{0BF2EF69-5827-4090-9500-FA7B96E7E93D}"/>
              </a:ext>
            </a:extLst>
          </p:cNvPr>
          <p:cNvSpPr/>
          <p:nvPr userDrawn="1"/>
        </p:nvSpPr>
        <p:spPr>
          <a:xfrm>
            <a:off x="-956" y="1352296"/>
            <a:ext cx="12192000" cy="1288034"/>
          </a:xfrm>
          <a:prstGeom prst="rect">
            <a:avLst/>
          </a:prstGeom>
          <a:solidFill>
            <a:srgbClr val="A7C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Date Placeholder 2">
            <a:extLst>
              <a:ext uri="{FF2B5EF4-FFF2-40B4-BE49-F238E27FC236}">
                <a16:creationId xmlns:a16="http://schemas.microsoft.com/office/drawing/2014/main" id="{2CAFA38D-62AB-4A0C-91AA-C0A43EBD0BC9}"/>
              </a:ext>
            </a:extLst>
          </p:cNvPr>
          <p:cNvSpPr>
            <a:spLocks noGrp="1"/>
          </p:cNvSpPr>
          <p:nvPr>
            <p:ph type="dt" sz="half" idx="10"/>
          </p:nvPr>
        </p:nvSpPr>
        <p:spPr/>
        <p:txBody>
          <a:bodyPr/>
          <a:lstStyle/>
          <a:p>
            <a:fld id="{C86F8AD0-9E93-4E6D-B395-8A2CA6F1B154}" type="datetimeFigureOut">
              <a:rPr lang="en-US" smtClean="0"/>
              <a:t>7/17/2020</a:t>
            </a:fld>
            <a:endParaRPr lang="en-US"/>
          </a:p>
        </p:txBody>
      </p:sp>
      <p:sp>
        <p:nvSpPr>
          <p:cNvPr id="4" name="Footer Placeholder 3">
            <a:extLst>
              <a:ext uri="{FF2B5EF4-FFF2-40B4-BE49-F238E27FC236}">
                <a16:creationId xmlns:a16="http://schemas.microsoft.com/office/drawing/2014/main" id="{912E54BA-4709-41E5-954E-65C278A682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D9AB2-E614-4F0D-88FF-31A7E3ED36BB}"/>
              </a:ext>
            </a:extLst>
          </p:cNvPr>
          <p:cNvSpPr>
            <a:spLocks noGrp="1"/>
          </p:cNvSpPr>
          <p:nvPr>
            <p:ph type="sldNum" sz="quarter" idx="12"/>
          </p:nvPr>
        </p:nvSpPr>
        <p:spPr/>
        <p:txBody>
          <a:bodyPr/>
          <a:lstStyle/>
          <a:p>
            <a:fld id="{968E3564-8091-4ACD-985E-4A4F21BC082C}" type="slidenum">
              <a:rPr lang="en-US" smtClean="0"/>
              <a:t>‹#›</a:t>
            </a:fld>
            <a:endParaRPr lang="en-US"/>
          </a:p>
        </p:txBody>
      </p:sp>
    </p:spTree>
    <p:extLst>
      <p:ext uri="{BB962C8B-B14F-4D97-AF65-F5344CB8AC3E}">
        <p14:creationId xmlns:p14="http://schemas.microsoft.com/office/powerpoint/2010/main" val="799781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042160" y="6281154"/>
            <a:ext cx="2885440" cy="369332"/>
          </a:xfrm>
          <a:prstGeom prst="rect">
            <a:avLst/>
          </a:prstGeom>
          <a:noFill/>
        </p:spPr>
        <p:txBody>
          <a:bodyPr wrap="square" rtlCol="0">
            <a:spAutoFit/>
          </a:bodyPr>
          <a:lstStyle/>
          <a:p>
            <a:r>
              <a:rPr lang="en-US" sz="600" b="1" cap="all" dirty="0">
                <a:solidFill>
                  <a:srgbClr val="68C5EC"/>
                </a:solidFill>
              </a:rPr>
              <a:t>RHI-Eagle highlands Inpatient and Outpatient Services</a:t>
            </a:r>
          </a:p>
          <a:p>
            <a:r>
              <a:rPr lang="en-US" sz="600" dirty="0"/>
              <a:t>4141 Shore Drive</a:t>
            </a:r>
          </a:p>
          <a:p>
            <a:r>
              <a:rPr lang="en-US" sz="600" dirty="0"/>
              <a:t>Indianapolis, IN 46254</a:t>
            </a:r>
          </a:p>
        </p:txBody>
      </p:sp>
      <p:sp>
        <p:nvSpPr>
          <p:cNvPr id="5" name="TextBox 4"/>
          <p:cNvSpPr txBox="1"/>
          <p:nvPr userDrawn="1"/>
        </p:nvSpPr>
        <p:spPr>
          <a:xfrm>
            <a:off x="6522720" y="6293024"/>
            <a:ext cx="2448560" cy="276999"/>
          </a:xfrm>
          <a:prstGeom prst="rect">
            <a:avLst/>
          </a:prstGeom>
          <a:noFill/>
        </p:spPr>
        <p:txBody>
          <a:bodyPr wrap="square" rtlCol="0">
            <a:spAutoFit/>
          </a:bodyPr>
          <a:lstStyle/>
          <a:p>
            <a:r>
              <a:rPr lang="en-US" sz="600" b="1" cap="all" dirty="0">
                <a:solidFill>
                  <a:srgbClr val="68C5EC"/>
                </a:solidFill>
              </a:rPr>
              <a:t>RHI-Northwest brain  Injury center </a:t>
            </a:r>
            <a:r>
              <a:rPr lang="en-US" sz="600" dirty="0"/>
              <a:t>9531 Valparaiso Court</a:t>
            </a:r>
          </a:p>
          <a:p>
            <a:r>
              <a:rPr lang="en-US" sz="600" dirty="0"/>
              <a:t>Indianapolis, IN 46268</a:t>
            </a:r>
          </a:p>
        </p:txBody>
      </p:sp>
      <p:sp>
        <p:nvSpPr>
          <p:cNvPr id="6" name="TextBox 5"/>
          <p:cNvSpPr txBox="1"/>
          <p:nvPr userDrawn="1"/>
        </p:nvSpPr>
        <p:spPr>
          <a:xfrm>
            <a:off x="4368800" y="6293024"/>
            <a:ext cx="2113280" cy="369332"/>
          </a:xfrm>
          <a:prstGeom prst="rect">
            <a:avLst/>
          </a:prstGeom>
          <a:noFill/>
        </p:spPr>
        <p:txBody>
          <a:bodyPr wrap="square" rtlCol="0">
            <a:spAutoFit/>
          </a:bodyPr>
          <a:lstStyle/>
          <a:p>
            <a:r>
              <a:rPr lang="en-US" sz="600" b="1" cap="all" dirty="0">
                <a:solidFill>
                  <a:srgbClr val="68C5EC"/>
                </a:solidFill>
              </a:rPr>
              <a:t>RHI-Carmel Outpatient Services</a:t>
            </a:r>
          </a:p>
          <a:p>
            <a:r>
              <a:rPr lang="en-US" sz="600" dirty="0"/>
              <a:t>12425 Old Meridian Street, Suite B2 </a:t>
            </a:r>
          </a:p>
          <a:p>
            <a:r>
              <a:rPr lang="en-US" sz="600" dirty="0"/>
              <a:t>Carmel, IN 46032</a:t>
            </a:r>
          </a:p>
        </p:txBody>
      </p:sp>
      <p:sp>
        <p:nvSpPr>
          <p:cNvPr id="7" name="TextBox 6"/>
          <p:cNvSpPr txBox="1"/>
          <p:nvPr userDrawn="1"/>
        </p:nvSpPr>
        <p:spPr>
          <a:xfrm>
            <a:off x="8839200" y="6293025"/>
            <a:ext cx="2438400" cy="451277"/>
          </a:xfrm>
          <a:prstGeom prst="rect">
            <a:avLst/>
          </a:prstGeom>
          <a:noFill/>
        </p:spPr>
        <p:txBody>
          <a:bodyPr wrap="square" rtlCol="0">
            <a:spAutoFit/>
          </a:bodyPr>
          <a:lstStyle/>
          <a:p>
            <a:r>
              <a:rPr lang="en-US" sz="600" dirty="0"/>
              <a:t>RHI is a community collaboration between Indiana University Health and St. Vincent Health</a:t>
            </a:r>
          </a:p>
          <a:p>
            <a:r>
              <a:rPr lang="en-US" sz="600" b="1" dirty="0">
                <a:solidFill>
                  <a:srgbClr val="68C5EC"/>
                </a:solidFill>
              </a:rPr>
              <a:t>317-329-2000  |  </a:t>
            </a:r>
            <a:r>
              <a:rPr lang="en-US" sz="600" b="1" dirty="0" err="1">
                <a:solidFill>
                  <a:srgbClr val="68C5EC"/>
                </a:solidFill>
              </a:rPr>
              <a:t>rhin.com</a:t>
            </a:r>
            <a:endParaRPr lang="en-US" sz="600" b="1" dirty="0">
              <a:solidFill>
                <a:srgbClr val="68C5EC"/>
              </a:solidFill>
            </a:endParaRPr>
          </a:p>
          <a:p>
            <a:endParaRPr lang="en-US" sz="799" baseline="30000" dirty="0"/>
          </a:p>
        </p:txBody>
      </p:sp>
    </p:spTree>
    <p:extLst>
      <p:ext uri="{BB962C8B-B14F-4D97-AF65-F5344CB8AC3E}">
        <p14:creationId xmlns:p14="http://schemas.microsoft.com/office/powerpoint/2010/main" val="876524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495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latin typeface="News Gothic MT"/>
              </a:rPr>
              <a:pPr/>
              <a:t>7/17/2020</a:t>
            </a:fld>
            <a:endParaRPr lang="en-US">
              <a:solidFill>
                <a:prstClr val="black"/>
              </a:solidFill>
              <a:latin typeface="News Gothic MT"/>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latin typeface="News Gothic MT"/>
              </a:rPr>
              <a:pPr/>
              <a:t>‹#›</a:t>
            </a:fld>
            <a:endParaRPr lang="en-US">
              <a:solidFill>
                <a:prstClr val="black"/>
              </a:solidFill>
              <a:latin typeface="News Gothic MT"/>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942561340"/>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lgn="ctr">
              <a:defRPr sz="3200"/>
            </a:lvl1pPr>
          </a:lstStyle>
          <a:p>
            <a:r>
              <a:rPr lang="en-US"/>
              <a:t>Click to edit Master title style</a:t>
            </a:r>
          </a:p>
        </p:txBody>
      </p:sp>
      <p:sp>
        <p:nvSpPr>
          <p:cNvPr id="9" name="Text Placeholder 12"/>
          <p:cNvSpPr>
            <a:spLocks noGrp="1"/>
          </p:cNvSpPr>
          <p:nvPr>
            <p:ph type="body" sz="quarter" idx="15"/>
          </p:nvPr>
        </p:nvSpPr>
        <p:spPr>
          <a:xfrm>
            <a:off x="1117600" y="2514600"/>
            <a:ext cx="2743200" cy="3048000"/>
          </a:xfrm>
          <a:prstGeom prst="rect">
            <a:avLst/>
          </a:prstGeom>
        </p:spPr>
        <p:txBody>
          <a:bodyPr>
            <a:noAutofit/>
          </a:bodyPr>
          <a:lstStyle>
            <a:lvl1pPr>
              <a:buNone/>
              <a:defRPr sz="1600">
                <a:solidFill>
                  <a:schemeClr val="tx1"/>
                </a:solidFill>
              </a:defRPr>
            </a:lvl1pPr>
            <a:lvl2pPr>
              <a:buNone/>
              <a:defRPr sz="1400">
                <a:solidFill>
                  <a:schemeClr val="bg1"/>
                </a:solidFill>
              </a:defRPr>
            </a:lvl2pPr>
            <a:lvl3pPr>
              <a:buNone/>
              <a:defRPr sz="1200">
                <a:solidFill>
                  <a:schemeClr val="bg1"/>
                </a:solidFill>
              </a:defRPr>
            </a:lvl3pPr>
            <a:lvl4pPr>
              <a:buNone/>
              <a:defRPr sz="1100">
                <a:solidFill>
                  <a:schemeClr val="bg1"/>
                </a:solidFill>
              </a:defRPr>
            </a:lvl4pPr>
            <a:lvl5pPr>
              <a:buNone/>
              <a:defRPr sz="1100">
                <a:solidFill>
                  <a:schemeClr val="bg1"/>
                </a:solidFill>
              </a:defRPr>
            </a:lvl5pPr>
          </a:lstStyle>
          <a:p>
            <a:pPr lvl="0"/>
            <a:r>
              <a:rPr lang="en-US" dirty="0"/>
              <a:t>Click to edit Master text styles</a:t>
            </a:r>
          </a:p>
        </p:txBody>
      </p:sp>
      <p:sp>
        <p:nvSpPr>
          <p:cNvPr id="8" name="Picture Placeholder 19"/>
          <p:cNvSpPr>
            <a:spLocks noGrp="1"/>
          </p:cNvSpPr>
          <p:nvPr>
            <p:ph type="pic" sz="quarter" idx="16"/>
          </p:nvPr>
        </p:nvSpPr>
        <p:spPr>
          <a:xfrm rot="168040">
            <a:off x="3953011" y="2207429"/>
            <a:ext cx="7279791" cy="3931308"/>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7"/>
          </p:nvPr>
        </p:nvSpPr>
        <p:spPr>
          <a:xfrm>
            <a:off x="3454400" y="6416676"/>
            <a:ext cx="2844800" cy="365125"/>
          </a:xfrm>
          <a:prstGeom prst="rect">
            <a:avLst/>
          </a:prstGeom>
        </p:spPr>
        <p:txBody>
          <a:bodyPr/>
          <a:lstStyle>
            <a:lvl1pPr>
              <a:defRPr/>
            </a:lvl1pPr>
          </a:lstStyle>
          <a:p>
            <a:pPr>
              <a:defRPr/>
            </a:pPr>
            <a:fld id="{35D22723-EF33-4C21-B4C0-99E8B18DD13F}" type="datetimeFigureOut">
              <a:rPr lang="en-US">
                <a:solidFill>
                  <a:srgbClr val="D7AA52">
                    <a:lumMod val="75000"/>
                  </a:srgbClr>
                </a:solidFill>
              </a:rPr>
              <a:pPr>
                <a:defRPr/>
              </a:pPr>
              <a:t>7/17/2020</a:t>
            </a:fld>
            <a:endParaRPr lang="en-US">
              <a:solidFill>
                <a:srgbClr val="D7AA52">
                  <a:lumMod val="75000"/>
                </a:srgbClr>
              </a:solidFill>
            </a:endParaRPr>
          </a:p>
        </p:txBody>
      </p:sp>
      <p:sp>
        <p:nvSpPr>
          <p:cNvPr id="6" name="Slide Number Placeholder 5"/>
          <p:cNvSpPr>
            <a:spLocks noGrp="1"/>
          </p:cNvSpPr>
          <p:nvPr>
            <p:ph type="sldNum" sz="quarter" idx="18"/>
          </p:nvPr>
        </p:nvSpPr>
        <p:spPr>
          <a:xfrm>
            <a:off x="8839200" y="6416676"/>
            <a:ext cx="2844800" cy="365125"/>
          </a:xfrm>
          <a:prstGeom prst="rect">
            <a:avLst/>
          </a:prstGeom>
        </p:spPr>
        <p:txBody>
          <a:bodyPr/>
          <a:lstStyle>
            <a:lvl1pPr>
              <a:defRPr/>
            </a:lvl1pPr>
          </a:lstStyle>
          <a:p>
            <a:pPr>
              <a:defRPr/>
            </a:pPr>
            <a:fld id="{38BE1188-54C8-4D5E-B262-A47DC1DA0BB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3394133866"/>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2 Image re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09600" y="2057400"/>
            <a:ext cx="7416800" cy="3505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9"/>
          <p:cNvSpPr>
            <a:spLocks noGrp="1"/>
          </p:cNvSpPr>
          <p:nvPr>
            <p:ph type="pic" sz="quarter" idx="13"/>
          </p:nvPr>
        </p:nvSpPr>
        <p:spPr>
          <a:xfrm rot="250911">
            <a:off x="8118441" y="4277257"/>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9" name="Picture Placeholder 19"/>
          <p:cNvSpPr>
            <a:spLocks noGrp="1"/>
          </p:cNvSpPr>
          <p:nvPr>
            <p:ph type="pic" sz="quarter" idx="14"/>
          </p:nvPr>
        </p:nvSpPr>
        <p:spPr>
          <a:xfrm rot="21404141">
            <a:off x="8807433" y="2125208"/>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6" name="Date Placeholder 3"/>
          <p:cNvSpPr>
            <a:spLocks noGrp="1"/>
          </p:cNvSpPr>
          <p:nvPr>
            <p:ph type="dt" sz="half" idx="15"/>
          </p:nvPr>
        </p:nvSpPr>
        <p:spPr>
          <a:xfrm>
            <a:off x="3454400" y="6416676"/>
            <a:ext cx="2844800" cy="365125"/>
          </a:xfrm>
          <a:prstGeom prst="rect">
            <a:avLst/>
          </a:prstGeom>
        </p:spPr>
        <p:txBody>
          <a:bodyPr/>
          <a:lstStyle>
            <a:lvl1pPr>
              <a:defRPr/>
            </a:lvl1pPr>
          </a:lstStyle>
          <a:p>
            <a:pPr>
              <a:defRPr/>
            </a:pPr>
            <a:fld id="{0B62FD6F-7EA9-47AE-9C81-63F7057DD975}" type="datetimeFigureOut">
              <a:rPr lang="en-US">
                <a:solidFill>
                  <a:srgbClr val="D7AA52">
                    <a:lumMod val="75000"/>
                  </a:srgbClr>
                </a:solidFill>
              </a:rPr>
              <a:pPr>
                <a:defRPr/>
              </a:pPr>
              <a:t>7/17/2020</a:t>
            </a:fld>
            <a:endParaRPr lang="en-US">
              <a:solidFill>
                <a:srgbClr val="D7AA52">
                  <a:lumMod val="75000"/>
                </a:srgbClr>
              </a:solidFill>
            </a:endParaRPr>
          </a:p>
        </p:txBody>
      </p:sp>
      <p:sp>
        <p:nvSpPr>
          <p:cNvPr id="8" name="Slide Number Placeholder 5"/>
          <p:cNvSpPr>
            <a:spLocks noGrp="1"/>
          </p:cNvSpPr>
          <p:nvPr>
            <p:ph type="sldNum" sz="quarter" idx="16"/>
          </p:nvPr>
        </p:nvSpPr>
        <p:spPr>
          <a:xfrm>
            <a:off x="8839200" y="6416676"/>
            <a:ext cx="2844800" cy="365125"/>
          </a:xfrm>
          <a:prstGeom prst="rect">
            <a:avLst/>
          </a:prstGeom>
        </p:spPr>
        <p:txBody>
          <a:bodyPr/>
          <a:lstStyle>
            <a:lvl1pPr>
              <a:defRPr/>
            </a:lvl1pPr>
          </a:lstStyle>
          <a:p>
            <a:pPr>
              <a:defRPr/>
            </a:pPr>
            <a:fld id="{145207C6-02CE-4835-8975-0EAB9A2D6F54}"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897866803"/>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9A0D6EA-B214-4149-9C4D-6A5A8E7841A5}" type="datetimeFigureOut">
              <a:rPr lang="en-US">
                <a:solidFill>
                  <a:srgbClr val="D7AA52">
                    <a:lumMod val="75000"/>
                  </a:srgbClr>
                </a:solidFill>
              </a:rPr>
              <a:pPr>
                <a:defRPr/>
              </a:pPr>
              <a:t>7/17/2020</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27D9031E-4B18-4CE9-97DA-3BAD2D4C3D5A}"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602346389"/>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martArt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276600"/>
          </a:xfrm>
          <a:prstGeom prst="rect">
            <a:avLst/>
          </a:prstGeom>
        </p:spPr>
        <p:txBody>
          <a:bodyPr>
            <a:normAutofit/>
          </a:bodyPr>
          <a:lstStyle>
            <a:lvl1pPr>
              <a:buFontTx/>
              <a:buNone/>
              <a:defRPr sz="2000"/>
            </a:lvl1pPr>
          </a:lstStyle>
          <a:p>
            <a:pPr lvl="0"/>
            <a:r>
              <a:rPr lang="en-US" dirty="0"/>
              <a:t>Object</a:t>
            </a:r>
          </a:p>
        </p:txBody>
      </p:sp>
      <p:sp>
        <p:nvSpPr>
          <p:cNvPr id="8" name="Picture Placeholder 19"/>
          <p:cNvSpPr>
            <a:spLocks noGrp="1"/>
          </p:cNvSpPr>
          <p:nvPr>
            <p:ph type="pic" sz="quarter" idx="13"/>
          </p:nvPr>
        </p:nvSpPr>
        <p:spPr>
          <a:xfrm>
            <a:off x="7823201" y="2057400"/>
            <a:ext cx="3691921" cy="35052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0B6FDF07-90FB-4FE5-934D-F4E719512F42}" type="datetimeFigureOut">
              <a:rPr lang="en-US">
                <a:solidFill>
                  <a:srgbClr val="D7AA52">
                    <a:lumMod val="75000"/>
                  </a:srgbClr>
                </a:solidFill>
              </a:rPr>
              <a:pPr>
                <a:defRPr/>
              </a:pPr>
              <a:t>7/17/2020</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A1ABC150-D210-467F-8716-3D81CE3608C1}"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782317958"/>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Conten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505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EBD330F-F724-45EF-AF45-7EA2CC8F8C30}" type="datetimeFigureOut">
              <a:rPr lang="en-US">
                <a:solidFill>
                  <a:srgbClr val="D7AA52">
                    <a:lumMod val="75000"/>
                  </a:srgbClr>
                </a:solidFill>
              </a:rPr>
              <a:pPr>
                <a:defRPr/>
              </a:pPr>
              <a:t>7/17/2020</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0B59DF37-42A3-437A-A8CB-6A60468D5A4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742288790"/>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p:nvSpPr>
        <p:spPr>
          <a:xfrm>
            <a:off x="2042160" y="6281154"/>
            <a:ext cx="288544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RHI-Eagle highlands Inpatient and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4141 Shore Drive</a:t>
            </a:r>
          </a:p>
          <a:p>
            <a:pPr eaLnBrk="1" fontAlgn="auto" hangingPunct="1">
              <a:spcBef>
                <a:spcPts val="0"/>
              </a:spcBef>
              <a:spcAft>
                <a:spcPts val="0"/>
              </a:spcAft>
            </a:pPr>
            <a:r>
              <a:rPr lang="en-US" sz="600" dirty="0">
                <a:solidFill>
                  <a:prstClr val="black"/>
                </a:solidFill>
                <a:latin typeface="Calibri" panose="020F0502020204030204"/>
                <a:ea typeface="+mn-ea"/>
              </a:rPr>
              <a:t>Indianapolis, IN 46254</a:t>
            </a:r>
          </a:p>
        </p:txBody>
      </p:sp>
      <p:sp>
        <p:nvSpPr>
          <p:cNvPr id="5" name="TextBox 4"/>
          <p:cNvSpPr txBox="1"/>
          <p:nvPr/>
        </p:nvSpPr>
        <p:spPr>
          <a:xfrm>
            <a:off x="6522720" y="6293024"/>
            <a:ext cx="2448560" cy="276999"/>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RHI-Northwest brain  Injury center </a:t>
            </a:r>
            <a:r>
              <a:rPr lang="en-US" sz="600" dirty="0">
                <a:solidFill>
                  <a:prstClr val="black"/>
                </a:solidFill>
                <a:latin typeface="Calibri" panose="020F0502020204030204"/>
                <a:ea typeface="+mn-ea"/>
              </a:rPr>
              <a:t>9531 Valparaiso Court</a:t>
            </a:r>
          </a:p>
          <a:p>
            <a:pPr eaLnBrk="1" fontAlgn="auto" hangingPunct="1">
              <a:spcBef>
                <a:spcPts val="0"/>
              </a:spcBef>
              <a:spcAft>
                <a:spcPts val="0"/>
              </a:spcAft>
            </a:pPr>
            <a:r>
              <a:rPr lang="en-US" sz="600" dirty="0">
                <a:solidFill>
                  <a:prstClr val="black"/>
                </a:solidFill>
                <a:latin typeface="Calibri" panose="020F0502020204030204"/>
                <a:ea typeface="+mn-ea"/>
              </a:rPr>
              <a:t>Indianapolis, IN 46268</a:t>
            </a:r>
          </a:p>
        </p:txBody>
      </p:sp>
      <p:sp>
        <p:nvSpPr>
          <p:cNvPr id="6" name="TextBox 5"/>
          <p:cNvSpPr txBox="1"/>
          <p:nvPr/>
        </p:nvSpPr>
        <p:spPr>
          <a:xfrm>
            <a:off x="4368800" y="6293024"/>
            <a:ext cx="211328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RHI-Carmel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12425 Old Meridian Street, Suite B2 </a:t>
            </a:r>
          </a:p>
          <a:p>
            <a:pPr eaLnBrk="1" fontAlgn="auto" hangingPunct="1">
              <a:spcBef>
                <a:spcPts val="0"/>
              </a:spcBef>
              <a:spcAft>
                <a:spcPts val="0"/>
              </a:spcAft>
            </a:pPr>
            <a:r>
              <a:rPr lang="en-US" sz="600" dirty="0">
                <a:solidFill>
                  <a:prstClr val="black"/>
                </a:solidFill>
                <a:latin typeface="Calibri" panose="020F0502020204030204"/>
                <a:ea typeface="+mn-ea"/>
              </a:rPr>
              <a:t>Carmel, IN 46032</a:t>
            </a:r>
          </a:p>
        </p:txBody>
      </p:sp>
      <p:sp>
        <p:nvSpPr>
          <p:cNvPr id="7" name="TextBox 6"/>
          <p:cNvSpPr txBox="1"/>
          <p:nvPr/>
        </p:nvSpPr>
        <p:spPr>
          <a:xfrm>
            <a:off x="8839200" y="6293025"/>
            <a:ext cx="2438400" cy="451277"/>
          </a:xfrm>
          <a:prstGeom prst="rect">
            <a:avLst/>
          </a:prstGeom>
          <a:noFill/>
        </p:spPr>
        <p:txBody>
          <a:bodyPr wrap="square" rtlCol="0">
            <a:spAutoFit/>
          </a:bodyPr>
          <a:lstStyle/>
          <a:p>
            <a:pPr eaLnBrk="1" fontAlgn="auto" hangingPunct="1">
              <a:spcBef>
                <a:spcPts val="0"/>
              </a:spcBef>
              <a:spcAft>
                <a:spcPts val="0"/>
              </a:spcAft>
            </a:pPr>
            <a:r>
              <a:rPr lang="en-US" sz="600" dirty="0">
                <a:solidFill>
                  <a:prstClr val="black"/>
                </a:solidFill>
                <a:latin typeface="Calibri" panose="020F0502020204030204"/>
                <a:ea typeface="+mn-ea"/>
              </a:rPr>
              <a:t>RHI is a community collaboration between Indiana University Health and St. Vincent Health</a:t>
            </a:r>
          </a:p>
          <a:p>
            <a:pPr eaLnBrk="1" fontAlgn="auto" hangingPunct="1">
              <a:spcBef>
                <a:spcPts val="0"/>
              </a:spcBef>
              <a:spcAft>
                <a:spcPts val="0"/>
              </a:spcAft>
            </a:pPr>
            <a:r>
              <a:rPr lang="en-US" sz="600" b="1" dirty="0">
                <a:solidFill>
                  <a:srgbClr val="68C5EC"/>
                </a:solidFill>
                <a:latin typeface="Calibri" panose="020F0502020204030204"/>
                <a:ea typeface="+mn-ea"/>
              </a:rPr>
              <a:t>317-329-2000  |  </a:t>
            </a:r>
            <a:r>
              <a:rPr lang="en-US" sz="600" b="1" dirty="0" err="1">
                <a:solidFill>
                  <a:srgbClr val="68C5EC"/>
                </a:solidFill>
                <a:latin typeface="Calibri" panose="020F0502020204030204"/>
                <a:ea typeface="+mn-ea"/>
              </a:rPr>
              <a:t>rhin.com</a:t>
            </a:r>
            <a:endParaRPr lang="en-US" sz="600" b="1" dirty="0">
              <a:solidFill>
                <a:srgbClr val="68C5EC"/>
              </a:solidFill>
              <a:latin typeface="Calibri" panose="020F0502020204030204"/>
              <a:ea typeface="+mn-ea"/>
            </a:endParaRPr>
          </a:p>
          <a:p>
            <a:pPr eaLnBrk="1" fontAlgn="auto" hangingPunct="1">
              <a:spcBef>
                <a:spcPts val="0"/>
              </a:spcBef>
              <a:spcAft>
                <a:spcPts val="0"/>
              </a:spcAft>
            </a:pPr>
            <a:endParaRPr lang="en-US" sz="799" baseline="30000" dirty="0">
              <a:solidFill>
                <a:prstClr val="black"/>
              </a:solidFill>
              <a:latin typeface="Calibri" panose="020F0502020204030204"/>
              <a:ea typeface="+mn-ea"/>
            </a:endParaRPr>
          </a:p>
        </p:txBody>
      </p:sp>
    </p:spTree>
    <p:extLst>
      <p:ext uri="{BB962C8B-B14F-4D97-AF65-F5344CB8AC3E}">
        <p14:creationId xmlns:p14="http://schemas.microsoft.com/office/powerpoint/2010/main" val="343121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3DE275-6BB4-4977-A8DC-B213CAD6B566}" type="slidenum">
              <a:rPr lang="en-US" smtClean="0">
                <a:solidFill>
                  <a:srgbClr val="000000"/>
                </a:solidFill>
              </a:rPr>
              <a:pPr/>
              <a:t>‹#›</a:t>
            </a:fld>
            <a:endParaRPr lang="en-US" dirty="0">
              <a:solidFill>
                <a:srgbClr val="000000"/>
              </a:solidFill>
            </a:endParaRPr>
          </a:p>
        </p:txBody>
      </p:sp>
      <p:sp>
        <p:nvSpPr>
          <p:cNvPr id="8"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1926007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7763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rPr>
              <a:pPr/>
              <a:t>7/17/2020</a:t>
            </a:fld>
            <a:endParaRPr lang="en-US">
              <a:solidFill>
                <a:prstClr val="black"/>
              </a:solidFill>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429153732"/>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81"/>
            <a:ext cx="2844800" cy="365125"/>
          </a:xfrm>
          <a:prstGeom prst="rect">
            <a:avLst/>
          </a:prstGeom>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4" name="Slide Number Placeholder 3"/>
          <p:cNvSpPr>
            <a:spLocks noGrp="1"/>
          </p:cNvSpPr>
          <p:nvPr>
            <p:ph type="sldNum" sz="quarter" idx="12"/>
          </p:nvPr>
        </p:nvSpPr>
        <p:spPr>
          <a:xfrm>
            <a:off x="10530541" y="6275681"/>
            <a:ext cx="1320800" cy="365125"/>
          </a:xfrm>
          <a:prstGeom prst="rect">
            <a:avLst/>
          </a:prstGeom>
        </p:spPr>
        <p:txBody>
          <a:bodyPr/>
          <a:lstStyle/>
          <a:p>
            <a:pPr>
              <a:defRPr/>
            </a:pPr>
            <a:fld id="{88F642F9-A01E-4C57-800D-04BA80F1D922}"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26288053"/>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smtClean="0">
                <a:solidFill>
                  <a:prstClr val="black"/>
                </a:solidFill>
                <a:ea typeface="ＭＳ Ｐゴシック" pitchFamily="34" charset="-128"/>
              </a:rPr>
              <a:pPr/>
              <a:t>7/17/2020</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7" name="Slide Number Placeholder 6"/>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5175276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7506447" y="6275675"/>
            <a:ext cx="2844800" cy="365125"/>
          </a:xfrm>
          <a:prstGeom prst="rect">
            <a:avLst/>
          </a:prstGeom>
        </p:spPr>
        <p:txBody>
          <a:bodyPr/>
          <a:lstStyle/>
          <a:p>
            <a:fld id="{F1C61FDC-C00B-4E41-9126-C70E52382E62}" type="datetime1">
              <a:rPr lang="en-US" smtClean="0">
                <a:solidFill>
                  <a:prstClr val="black"/>
                </a:solidFill>
                <a:ea typeface="ＭＳ Ｐゴシック" pitchFamily="34" charset="-128"/>
              </a:rPr>
              <a:pPr/>
              <a:t>7/17/2020</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52611" y="6275675"/>
            <a:ext cx="6454588" cy="365125"/>
          </a:xfrm>
          <a:prstGeom prst="rect">
            <a:avLst/>
          </a:prstGeom>
        </p:spPr>
        <p:txBody>
          <a:bodyPr/>
          <a:lstStyle/>
          <a:p>
            <a:endParaRPr lang="en-US" dirty="0">
              <a:solidFill>
                <a:prstClr val="black"/>
              </a:solidFill>
              <a:ea typeface="ＭＳ Ｐゴシック" pitchFamily="34" charset="-128"/>
            </a:endParaRPr>
          </a:p>
        </p:txBody>
      </p:sp>
      <p:sp>
        <p:nvSpPr>
          <p:cNvPr id="5" name="Slide Number Placeholder 4"/>
          <p:cNvSpPr>
            <a:spLocks noGrp="1"/>
          </p:cNvSpPr>
          <p:nvPr>
            <p:ph type="sldNum" sz="quarter" idx="12"/>
          </p:nvPr>
        </p:nvSpPr>
        <p:spPr>
          <a:xfrm>
            <a:off x="10530541" y="6275675"/>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596834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692"/>
          <a:stretch/>
        </p:blipFill>
        <p:spPr>
          <a:xfrm>
            <a:off x="0" y="2"/>
            <a:ext cx="12192000" cy="1236372"/>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781D7E"/>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1"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268061257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781D7E"/>
                </a:solidFill>
                <a:effectLst/>
                <a:latin typeface="Calibri" pitchFamily="34" charset="0"/>
              </a:defRPr>
            </a:lvl1pPr>
          </a:lstStyle>
          <a:p>
            <a:r>
              <a:rPr lang="en-US" dirty="0"/>
              <a:t>Bottom band: NCIPC</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8134"/>
          <a:stretch/>
        </p:blipFill>
        <p:spPr>
          <a:xfrm>
            <a:off x="0" y="6688019"/>
            <a:ext cx="12192000" cy="169981"/>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891" indent="-342891">
              <a:buClr>
                <a:srgbClr val="781D7E"/>
              </a:buClr>
              <a:buFont typeface="Wingdings" panose="05000000000000000000" pitchFamily="2" charset="2"/>
              <a:buChar char="§"/>
              <a:defRPr sz="2000">
                <a:solidFill>
                  <a:schemeClr val="accent4">
                    <a:lumMod val="75000"/>
                  </a:schemeClr>
                </a:solidFill>
              </a:defRPr>
            </a:lvl1pPr>
            <a:lvl2pPr>
              <a:buClr>
                <a:srgbClr val="00853F"/>
              </a:buClr>
              <a:defRPr sz="2000">
                <a:solidFill>
                  <a:schemeClr val="accent4">
                    <a:lumMod val="75000"/>
                  </a:schemeClr>
                </a:solidFill>
              </a:defRPr>
            </a:lvl2pPr>
            <a:lvl3pPr>
              <a:buClr>
                <a:srgbClr val="EC881D"/>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7921234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5172892" cy="4191000"/>
          </a:xfrm>
          <a:prstGeom prst="rect">
            <a:avLst/>
          </a:prstGeom>
        </p:spPr>
        <p:txBody>
          <a:bodyPr/>
          <a:lstStyle>
            <a:lvl1pPr marL="342891" indent="-342891">
              <a:buClr>
                <a:srgbClr val="862391"/>
              </a:buClr>
              <a:buSzPct val="70000"/>
              <a:buFont typeface="Arial" panose="020B0604020202020204" pitchFamily="34" charset="0"/>
              <a:buChar char="•"/>
              <a:defRPr sz="2400" b="1" baseline="0">
                <a:solidFill>
                  <a:srgbClr val="000000"/>
                </a:solidFill>
                <a:latin typeface="Calibri" pitchFamily="34" charset="0"/>
              </a:defRPr>
            </a:lvl1pPr>
            <a:lvl2pPr marL="800080" indent="-342891">
              <a:buClr>
                <a:srgbClr val="00853F"/>
              </a:buClr>
              <a:buSzPct val="100000"/>
              <a:buFont typeface="Arial" panose="020B0604020202020204" pitchFamily="34" charset="0"/>
              <a:buChar char="•"/>
              <a:defRPr sz="2000">
                <a:solidFill>
                  <a:schemeClr val="accent4">
                    <a:lumMod val="75000"/>
                  </a:schemeClr>
                </a:solidFill>
              </a:defRPr>
            </a:lvl2pPr>
            <a:lvl3pPr marL="1200121" indent="-285744">
              <a:buClr>
                <a:srgbClr val="00853F"/>
              </a:buClr>
              <a:buSzPct val="100000"/>
              <a:buFont typeface="Wingdings" panose="05000000000000000000" pitchFamily="2" charset="2"/>
              <a:buChar char="§"/>
              <a:defRPr sz="1800">
                <a:solidFill>
                  <a:schemeClr val="accent4">
                    <a:lumMod val="75000"/>
                  </a:schemeClr>
                </a:solidFill>
              </a:defRPr>
            </a:lvl3pPr>
            <a:lvl4pPr marL="1600160" indent="-228594">
              <a:buClr>
                <a:srgbClr val="00853F"/>
              </a:buClr>
              <a:buSzPct val="70000"/>
              <a:buFont typeface="Wingdings" panose="05000000000000000000" pitchFamily="2" charset="2"/>
              <a:buChar char="§"/>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28"/>
          <a:stretch/>
        </p:blipFill>
        <p:spPr>
          <a:xfrm>
            <a:off x="0" y="6673517"/>
            <a:ext cx="12192000" cy="205873"/>
          </a:xfrm>
          <a:prstGeom prst="rect">
            <a:avLst/>
          </a:prstGeom>
        </p:spPr>
      </p:pic>
    </p:spTree>
    <p:extLst>
      <p:ext uri="{BB962C8B-B14F-4D97-AF65-F5344CB8AC3E}">
        <p14:creationId xmlns:p14="http://schemas.microsoft.com/office/powerpoint/2010/main" val="365632166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781D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2" y="5900928"/>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5592957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ONTENT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70879"/>
            <a:ext cx="10972800" cy="884460"/>
          </a:xfrm>
          <a:prstGeom prst="rect">
            <a:avLst/>
          </a:prstGeom>
        </p:spPr>
        <p:txBody>
          <a:bodyPr anchor="ctr" anchorCtr="0"/>
          <a:lstStyle>
            <a:lvl1pPr algn="l">
              <a:lnSpc>
                <a:spcPts val="3000"/>
              </a:lnSpc>
              <a:defRPr sz="2800" b="1" baseline="0">
                <a:solidFill>
                  <a:srgbClr val="781D7E"/>
                </a:solidFill>
                <a:effectLst/>
                <a:latin typeface="Calibri" pitchFamily="34" charset="0"/>
              </a:defRPr>
            </a:lvl1pPr>
          </a:lstStyle>
          <a:p>
            <a:r>
              <a:rPr lang="en-US" dirty="0"/>
              <a:t>Title</a:t>
            </a:r>
          </a:p>
        </p:txBody>
      </p:sp>
      <p:sp>
        <p:nvSpPr>
          <p:cNvPr id="6" name="Text Placeholder 7"/>
          <p:cNvSpPr>
            <a:spLocks noGrp="1"/>
          </p:cNvSpPr>
          <p:nvPr>
            <p:ph type="body" sz="quarter" idx="10"/>
          </p:nvPr>
        </p:nvSpPr>
        <p:spPr>
          <a:xfrm>
            <a:off x="609600" y="1545168"/>
            <a:ext cx="10972800" cy="4916593"/>
          </a:xfrm>
        </p:spPr>
        <p:txBody>
          <a:bodyPr/>
          <a:lstStyle>
            <a:lvl1pPr marL="342883" indent="-342883">
              <a:buClr>
                <a:srgbClr val="781D7E"/>
              </a:buClr>
              <a:buFont typeface="Wingdings" panose="05000000000000000000" pitchFamily="2" charset="2"/>
              <a:buChar char="§"/>
              <a:defRPr sz="2000" b="1">
                <a:solidFill>
                  <a:srgbClr val="781D7E"/>
                </a:solidFill>
              </a:defRPr>
            </a:lvl1pPr>
            <a:lvl2pPr>
              <a:buClr>
                <a:srgbClr val="00853F"/>
              </a:buClr>
              <a:defRPr sz="1600">
                <a:solidFill>
                  <a:schemeClr val="accent4">
                    <a:lumMod val="75000"/>
                  </a:schemeClr>
                </a:solidFill>
              </a:defRPr>
            </a:lvl2pPr>
            <a:lvl3pPr>
              <a:buClr>
                <a:srgbClr val="EC881D"/>
              </a:buClr>
              <a:defRPr sz="1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59380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68EFDC-0360-4B07-839B-9795913C7513}" type="slidenum">
              <a:rPr lang="en-US" smtClean="0">
                <a:solidFill>
                  <a:srgbClr val="000000"/>
                </a:solidFill>
              </a:rPr>
              <a:pPr/>
              <a:t>‹#›</a:t>
            </a:fld>
            <a:endParaRPr lang="en-US" dirty="0">
              <a:solidFill>
                <a:srgbClr val="000000"/>
              </a:solidFill>
            </a:endParaRPr>
          </a:p>
        </p:txBody>
      </p:sp>
      <p:sp>
        <p:nvSpPr>
          <p:cNvPr id="8" name="Date Placeholder 2"/>
          <p:cNvSpPr>
            <a:spLocks noGrp="1"/>
          </p:cNvSpPr>
          <p:nvPr>
            <p:ph type="dt" sz="half" idx="10"/>
          </p:nvPr>
        </p:nvSpPr>
        <p:spPr>
          <a:xfrm>
            <a:off x="101600" y="6248400"/>
            <a:ext cx="3352800" cy="457200"/>
          </a:xfrm>
        </p:spPr>
        <p:txBody>
          <a:bodyPr/>
          <a:lstStyle>
            <a:lvl1pPr>
              <a:defRPr/>
            </a:lvl1pPr>
          </a:lstStyle>
          <a:p>
            <a:r>
              <a:rPr lang="en-US" dirty="0">
                <a:solidFill>
                  <a:srgbClr val="000000"/>
                </a:solidFill>
              </a:rPr>
              <a:t>Email questions to: indianatrauma@isdh.in.gov</a:t>
            </a:r>
          </a:p>
          <a:p>
            <a:endParaRPr lang="en-US" dirty="0">
              <a:solidFill>
                <a:srgbClr val="000000"/>
              </a:solidFill>
            </a:endParaRPr>
          </a:p>
        </p:txBody>
      </p:sp>
    </p:spTree>
    <p:extLst>
      <p:ext uri="{BB962C8B-B14F-4D97-AF65-F5344CB8AC3E}">
        <p14:creationId xmlns:p14="http://schemas.microsoft.com/office/powerpoint/2010/main" val="29247734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9"/>
          </a:xfrm>
          <a:prstGeom prst="rect">
            <a:avLst/>
          </a:prstGeom>
        </p:spPr>
        <p:txBody>
          <a:bodyPr anchor="b"/>
          <a:lstStyle>
            <a:lvl1pPr algn="l">
              <a:defRPr sz="2000" b="1" baseline="0">
                <a:solidFill>
                  <a:schemeClr val="bg1"/>
                </a:solidFill>
                <a:effectLst/>
                <a:latin typeface="Calibri" pitchFamily="34" charset="0"/>
              </a:defRPr>
            </a:lvl1pPr>
          </a:lstStyle>
          <a:p>
            <a:r>
              <a:rPr lang="en-US" dirty="0"/>
              <a:t>Photo Title</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389717" y="5367338"/>
            <a:ext cx="7315200" cy="804863"/>
          </a:xfrm>
          <a:prstGeom prst="rect">
            <a:avLst/>
          </a:prstGeom>
        </p:spPr>
        <p:txBody>
          <a:bodyPr/>
          <a:lstStyle>
            <a:lvl1pPr marL="0" indent="0">
              <a:buNone/>
              <a:defRPr sz="1400" baseline="0">
                <a:solidFill>
                  <a:schemeClr val="bg2"/>
                </a:solidFill>
                <a:latin typeface="Calibri"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Caption or credits for photo</a:t>
            </a:r>
          </a:p>
        </p:txBody>
      </p:sp>
    </p:spTree>
    <p:extLst>
      <p:ext uri="{BB962C8B-B14F-4D97-AF65-F5344CB8AC3E}">
        <p14:creationId xmlns:p14="http://schemas.microsoft.com/office/powerpoint/2010/main" val="217007055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9"/>
            <a:ext cx="12198571" cy="1178193"/>
          </a:xfrm>
          <a:prstGeom prst="rect">
            <a:avLst/>
          </a:prstGeom>
        </p:spPr>
      </p:pic>
      <p:sp>
        <p:nvSpPr>
          <p:cNvPr id="3" name="TextBox 2"/>
          <p:cNvSpPr txBox="1"/>
          <p:nvPr userDrawn="1"/>
        </p:nvSpPr>
        <p:spPr>
          <a:xfrm>
            <a:off x="169625" y="3662433"/>
            <a:ext cx="8852455"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371125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theme" Target="../theme/theme1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2.jp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6.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image" Target="../media/image8.jpeg"/><Relationship Id="rId4" Type="http://schemas.openxmlformats.org/officeDocument/2006/relationships/slideLayout" Target="../slideLayouts/slideLayout7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B29C2BF-5356-43E7-8C84-E770731651F5}" type="slidenum">
              <a:rPr lang="en-US" smtClean="0">
                <a:solidFill>
                  <a:srgbClr val="000000"/>
                </a:solidFill>
                <a:latin typeface="Arial" charset="0"/>
              </a:rPr>
              <a:pPr eaLnBrk="0" fontAlgn="base" hangingPunct="0">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3413121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08" charset="-128"/>
        </a:defRPr>
      </a:lvl2pPr>
      <a:lvl3pPr algn="ctr" rtl="0" eaLnBrk="1" fontAlgn="base" hangingPunct="1">
        <a:spcBef>
          <a:spcPct val="0"/>
        </a:spcBef>
        <a:spcAft>
          <a:spcPct val="0"/>
        </a:spcAft>
        <a:defRPr sz="4400">
          <a:solidFill>
            <a:schemeClr val="tx2"/>
          </a:solidFill>
          <a:latin typeface="Arial" charset="0"/>
          <a:ea typeface="ＭＳ Ｐゴシック" pitchFamily="-108" charset="-128"/>
        </a:defRPr>
      </a:lvl3pPr>
      <a:lvl4pPr algn="ctr" rtl="0" eaLnBrk="1" fontAlgn="base" hangingPunct="1">
        <a:spcBef>
          <a:spcPct val="0"/>
        </a:spcBef>
        <a:spcAft>
          <a:spcPct val="0"/>
        </a:spcAft>
        <a:defRPr sz="4400">
          <a:solidFill>
            <a:schemeClr val="tx2"/>
          </a:solidFill>
          <a:latin typeface="Arial" charset="0"/>
          <a:ea typeface="ＭＳ Ｐゴシック" pitchFamily="-108" charset="-128"/>
        </a:defRPr>
      </a:lvl4pPr>
      <a:lvl5pPr algn="ctr" rtl="0" eaLnBrk="1" fontAlgn="base" hangingPunct="1">
        <a:spcBef>
          <a:spcPct val="0"/>
        </a:spcBef>
        <a:spcAft>
          <a:spcPct val="0"/>
        </a:spcAft>
        <a:defRPr sz="4400">
          <a:solidFill>
            <a:schemeClr val="tx2"/>
          </a:solidFill>
          <a:latin typeface="Arial" charset="0"/>
          <a:ea typeface="ＭＳ Ｐゴシック" pitchFamily="-10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0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0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0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3883676381"/>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1" r:id="rId3"/>
    <p:sldLayoutId id="2147484542" r:id="rId4"/>
    <p:sldLayoutId id="2147484543" r:id="rId5"/>
    <p:sldLayoutId id="214748454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2"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8641866"/>
      </p:ext>
    </p:extLst>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B29C2BF-5356-43E7-8C84-E770731651F5}" type="slidenum">
              <a:rPr lang="en-US" smtClean="0">
                <a:solidFill>
                  <a:srgbClr val="000000"/>
                </a:solidFill>
                <a:latin typeface="Arial" charset="0"/>
              </a:rPr>
              <a:pPr eaLnBrk="0" fontAlgn="base" hangingPunct="0">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4251029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08" charset="-128"/>
        </a:defRPr>
      </a:lvl2pPr>
      <a:lvl3pPr algn="ctr" rtl="0" eaLnBrk="1" fontAlgn="base" hangingPunct="1">
        <a:spcBef>
          <a:spcPct val="0"/>
        </a:spcBef>
        <a:spcAft>
          <a:spcPct val="0"/>
        </a:spcAft>
        <a:defRPr sz="4400">
          <a:solidFill>
            <a:schemeClr val="tx2"/>
          </a:solidFill>
          <a:latin typeface="Arial" charset="0"/>
          <a:ea typeface="ＭＳ Ｐゴシック" pitchFamily="-108" charset="-128"/>
        </a:defRPr>
      </a:lvl3pPr>
      <a:lvl4pPr algn="ctr" rtl="0" eaLnBrk="1" fontAlgn="base" hangingPunct="1">
        <a:spcBef>
          <a:spcPct val="0"/>
        </a:spcBef>
        <a:spcAft>
          <a:spcPct val="0"/>
        </a:spcAft>
        <a:defRPr sz="4400">
          <a:solidFill>
            <a:schemeClr val="tx2"/>
          </a:solidFill>
          <a:latin typeface="Arial" charset="0"/>
          <a:ea typeface="ＭＳ Ｐゴシック" pitchFamily="-108" charset="-128"/>
        </a:defRPr>
      </a:lvl4pPr>
      <a:lvl5pPr algn="ctr" rtl="0" eaLnBrk="1" fontAlgn="base" hangingPunct="1">
        <a:spcBef>
          <a:spcPct val="0"/>
        </a:spcBef>
        <a:spcAft>
          <a:spcPct val="0"/>
        </a:spcAft>
        <a:defRPr sz="4400">
          <a:solidFill>
            <a:schemeClr val="tx2"/>
          </a:solidFill>
          <a:latin typeface="Arial" charset="0"/>
          <a:ea typeface="ＭＳ Ｐゴシック" pitchFamily="-10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0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0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0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B29C2BF-5356-43E7-8C84-E770731651F5}" type="slidenum">
              <a:rPr lang="en-US" smtClean="0">
                <a:solidFill>
                  <a:srgbClr val="000000"/>
                </a:solidFill>
                <a:latin typeface="Arial" charset="0"/>
              </a:rPr>
              <a:pPr eaLnBrk="0" fontAlgn="base" hangingPunct="0">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8008127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08" charset="-128"/>
        </a:defRPr>
      </a:lvl2pPr>
      <a:lvl3pPr algn="ctr" rtl="0" eaLnBrk="1" fontAlgn="base" hangingPunct="1">
        <a:spcBef>
          <a:spcPct val="0"/>
        </a:spcBef>
        <a:spcAft>
          <a:spcPct val="0"/>
        </a:spcAft>
        <a:defRPr sz="4400">
          <a:solidFill>
            <a:schemeClr val="tx2"/>
          </a:solidFill>
          <a:latin typeface="Arial" charset="0"/>
          <a:ea typeface="ＭＳ Ｐゴシック" pitchFamily="-108" charset="-128"/>
        </a:defRPr>
      </a:lvl3pPr>
      <a:lvl4pPr algn="ctr" rtl="0" eaLnBrk="1" fontAlgn="base" hangingPunct="1">
        <a:spcBef>
          <a:spcPct val="0"/>
        </a:spcBef>
        <a:spcAft>
          <a:spcPct val="0"/>
        </a:spcAft>
        <a:defRPr sz="4400">
          <a:solidFill>
            <a:schemeClr val="tx2"/>
          </a:solidFill>
          <a:latin typeface="Arial" charset="0"/>
          <a:ea typeface="ＭＳ Ｐゴシック" pitchFamily="-108" charset="-128"/>
        </a:defRPr>
      </a:lvl4pPr>
      <a:lvl5pPr algn="ctr" rtl="0" eaLnBrk="1" fontAlgn="base" hangingPunct="1">
        <a:spcBef>
          <a:spcPct val="0"/>
        </a:spcBef>
        <a:spcAft>
          <a:spcPct val="0"/>
        </a:spcAft>
        <a:defRPr sz="4400">
          <a:solidFill>
            <a:schemeClr val="tx2"/>
          </a:solidFill>
          <a:latin typeface="Arial" charset="0"/>
          <a:ea typeface="ＭＳ Ｐゴシック" pitchFamily="-10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0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0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0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691CF92-327D-C74A-AFF7-336A919E603E}" type="datetimeFigureOut">
              <a:rPr lang="en-US" smtClean="0">
                <a:solidFill>
                  <a:prstClr val="black">
                    <a:tint val="75000"/>
                  </a:prstClr>
                </a:solidFill>
              </a:rPr>
              <a:pPr defTabSz="457200"/>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0A74E55-06B5-784F-A3D7-AFAB40ACF826}"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399245237"/>
      </p:ext>
    </p:extLst>
  </p:cSld>
  <p:clrMap bg1="lt1" tx1="dk1" bg2="lt2" tx2="dk2" accent1="accent1" accent2="accent2" accent3="accent3" accent4="accent4" accent5="accent5" accent6="accent6" hlink="hlink" folHlink="folHlink"/>
  <p:sldLayoutIdLst>
    <p:sldLayoutId id="2147483748" r:id="rId1"/>
    <p:sldLayoutId id="2147483750" r:id="rId2"/>
    <p:sldLayoutId id="21474837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B29C2BF-5356-43E7-8C84-E770731651F5}" type="slidenum">
              <a:rPr lang="en-US">
                <a:solidFill>
                  <a:srgbClr val="000000"/>
                </a:solidFill>
              </a:rPr>
              <a:pPr eaLnBrk="0" fontAlgn="base" hangingPunct="0">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75104914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08" charset="-128"/>
        </a:defRPr>
      </a:lvl2pPr>
      <a:lvl3pPr algn="ctr" rtl="0" fontAlgn="base">
        <a:spcBef>
          <a:spcPct val="0"/>
        </a:spcBef>
        <a:spcAft>
          <a:spcPct val="0"/>
        </a:spcAft>
        <a:defRPr sz="4400">
          <a:solidFill>
            <a:schemeClr val="tx2"/>
          </a:solidFill>
          <a:latin typeface="Arial" charset="0"/>
          <a:ea typeface="ＭＳ Ｐゴシック" pitchFamily="-108" charset="-128"/>
        </a:defRPr>
      </a:lvl3pPr>
      <a:lvl4pPr algn="ctr" rtl="0" fontAlgn="base">
        <a:spcBef>
          <a:spcPct val="0"/>
        </a:spcBef>
        <a:spcAft>
          <a:spcPct val="0"/>
        </a:spcAft>
        <a:defRPr sz="4400">
          <a:solidFill>
            <a:schemeClr val="tx2"/>
          </a:solidFill>
          <a:latin typeface="Arial" charset="0"/>
          <a:ea typeface="ＭＳ Ｐゴシック" pitchFamily="-108" charset="-128"/>
        </a:defRPr>
      </a:lvl4pPr>
      <a:lvl5pPr algn="ctr" rtl="0" fontAlgn="base">
        <a:spcBef>
          <a:spcPct val="0"/>
        </a:spcBef>
        <a:spcAft>
          <a:spcPct val="0"/>
        </a:spcAft>
        <a:defRPr sz="4400">
          <a:solidFill>
            <a:schemeClr val="tx2"/>
          </a:solidFill>
          <a:latin typeface="Arial" charset="0"/>
          <a:ea typeface="ＭＳ Ｐゴシック" pitchFamily="-108" charset="-128"/>
        </a:defRPr>
      </a:lvl5pPr>
      <a:lvl6pPr marL="457200" algn="ctr" rtl="0" fontAlgn="base">
        <a:spcBef>
          <a:spcPct val="0"/>
        </a:spcBef>
        <a:spcAft>
          <a:spcPct val="0"/>
        </a:spcAft>
        <a:defRPr sz="4400">
          <a:solidFill>
            <a:schemeClr val="tx2"/>
          </a:solidFill>
          <a:latin typeface="Arial" charset="0"/>
          <a:ea typeface="ＭＳ Ｐゴシック" pitchFamily="-108" charset="-128"/>
        </a:defRPr>
      </a:lvl6pPr>
      <a:lvl7pPr marL="914400" algn="ctr" rtl="0" fontAlgn="base">
        <a:spcBef>
          <a:spcPct val="0"/>
        </a:spcBef>
        <a:spcAft>
          <a:spcPct val="0"/>
        </a:spcAft>
        <a:defRPr sz="4400">
          <a:solidFill>
            <a:schemeClr val="tx2"/>
          </a:solidFill>
          <a:latin typeface="Arial" charset="0"/>
          <a:ea typeface="ＭＳ Ｐゴシック" pitchFamily="-108" charset="-128"/>
        </a:defRPr>
      </a:lvl7pPr>
      <a:lvl8pPr marL="1371600" algn="ctr" rtl="0" fontAlgn="base">
        <a:spcBef>
          <a:spcPct val="0"/>
        </a:spcBef>
        <a:spcAft>
          <a:spcPct val="0"/>
        </a:spcAft>
        <a:defRPr sz="4400">
          <a:solidFill>
            <a:schemeClr val="tx2"/>
          </a:solidFill>
          <a:latin typeface="Arial" charset="0"/>
          <a:ea typeface="ＭＳ Ｐゴシック" pitchFamily="-108" charset="-128"/>
        </a:defRPr>
      </a:lvl8pPr>
      <a:lvl9pPr marL="1828800" algn="ctr" rtl="0" fontAlgn="base">
        <a:spcBef>
          <a:spcPct val="0"/>
        </a:spcBef>
        <a:spcAft>
          <a:spcPct val="0"/>
        </a:spcAft>
        <a:defRPr sz="4400">
          <a:solidFill>
            <a:schemeClr val="tx2"/>
          </a:solidFill>
          <a:latin typeface="Arial" charset="0"/>
          <a:ea typeface="ＭＳ Ｐゴシック" pitchFamily="-10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kg with wide header.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98284" y="-30417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98284"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0051826"/>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Lst>
  <p:txStyles>
    <p:titleStyle>
      <a:lvl1pPr algn="l" defTabSz="914400" rtl="0" eaLnBrk="1" latinLnBrk="0" hangingPunct="1">
        <a:lnSpc>
          <a:spcPct val="90000"/>
        </a:lnSpc>
        <a:spcBef>
          <a:spcPct val="0"/>
        </a:spcBef>
        <a:buNone/>
        <a:defRPr sz="4400" kern="1200">
          <a:solidFill>
            <a:schemeClr val="bg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B29C2BF-5356-43E7-8C84-E770731651F5}" type="slidenum">
              <a:rPr lang="en-US" smtClean="0">
                <a:solidFill>
                  <a:srgbClr val="000000"/>
                </a:solidFill>
                <a:latin typeface="Arial" charset="0"/>
              </a:rPr>
              <a:pPr eaLnBrk="0" fontAlgn="base" hangingPunct="0">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77156341"/>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08" charset="-128"/>
        </a:defRPr>
      </a:lvl2pPr>
      <a:lvl3pPr algn="ctr" rtl="0" eaLnBrk="1" fontAlgn="base" hangingPunct="1">
        <a:spcBef>
          <a:spcPct val="0"/>
        </a:spcBef>
        <a:spcAft>
          <a:spcPct val="0"/>
        </a:spcAft>
        <a:defRPr sz="4400">
          <a:solidFill>
            <a:schemeClr val="tx2"/>
          </a:solidFill>
          <a:latin typeface="Arial" charset="0"/>
          <a:ea typeface="ＭＳ Ｐゴシック" pitchFamily="-108" charset="-128"/>
        </a:defRPr>
      </a:lvl3pPr>
      <a:lvl4pPr algn="ctr" rtl="0" eaLnBrk="1" fontAlgn="base" hangingPunct="1">
        <a:spcBef>
          <a:spcPct val="0"/>
        </a:spcBef>
        <a:spcAft>
          <a:spcPct val="0"/>
        </a:spcAft>
        <a:defRPr sz="4400">
          <a:solidFill>
            <a:schemeClr val="tx2"/>
          </a:solidFill>
          <a:latin typeface="Arial" charset="0"/>
          <a:ea typeface="ＭＳ Ｐゴシック" pitchFamily="-108" charset="-128"/>
        </a:defRPr>
      </a:lvl4pPr>
      <a:lvl5pPr algn="ctr" rtl="0" eaLnBrk="1" fontAlgn="base" hangingPunct="1">
        <a:spcBef>
          <a:spcPct val="0"/>
        </a:spcBef>
        <a:spcAft>
          <a:spcPct val="0"/>
        </a:spcAft>
        <a:defRPr sz="4400">
          <a:solidFill>
            <a:schemeClr val="tx2"/>
          </a:solidFill>
          <a:latin typeface="Arial" charset="0"/>
          <a:ea typeface="ＭＳ Ｐゴシック" pitchFamily="-10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0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0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0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0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590C89-884A-4B8F-AB1F-1FC19E6FC948}"/>
              </a:ext>
            </a:extLst>
          </p:cNvPr>
          <p:cNvPicPr>
            <a:picLocks noChangeAspect="1"/>
          </p:cNvPicPr>
          <p:nvPr userDrawn="1"/>
        </p:nvPicPr>
        <p:blipFill rotWithShape="1">
          <a:blip r:embed="rId4" cstate="print">
            <a:alphaModFix amt="50000"/>
            <a:extLst>
              <a:ext uri="{28A0092B-C50C-407E-A947-70E740481C1C}">
                <a14:useLocalDpi xmlns:a14="http://schemas.microsoft.com/office/drawing/2010/main" val="0"/>
              </a:ext>
            </a:extLst>
          </a:blip>
          <a:srcRect t="32935" b="18769"/>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7CFE2DD-A3EE-4E87-9B3D-FA3FAB085584}"/>
              </a:ext>
            </a:extLst>
          </p:cNvPr>
          <p:cNvSpPr>
            <a:spLocks noGrp="1"/>
          </p:cNvSpPr>
          <p:nvPr>
            <p:ph type="title"/>
          </p:nvPr>
        </p:nvSpPr>
        <p:spPr>
          <a:xfrm>
            <a:off x="1371600" y="551879"/>
            <a:ext cx="10515600" cy="6864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745F0D5-9AC5-4815-9422-EBF0B9EAE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51DDFA-6B7F-4AA9-859B-D304FBD63C3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C86F8AD0-9E93-4E6D-B395-8A2CA6F1B154}" type="datetimeFigureOut">
              <a:rPr lang="en-US" smtClean="0"/>
              <a:t>7/17/2020</a:t>
            </a:fld>
            <a:endParaRPr lang="en-US"/>
          </a:p>
        </p:txBody>
      </p:sp>
      <p:sp>
        <p:nvSpPr>
          <p:cNvPr id="5" name="Footer Placeholder 4">
            <a:extLst>
              <a:ext uri="{FF2B5EF4-FFF2-40B4-BE49-F238E27FC236}">
                <a16:creationId xmlns:a16="http://schemas.microsoft.com/office/drawing/2014/main" id="{B1B63237-7C5B-4346-BA14-B51707CBA77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1CD0B-4DF1-4E06-957C-64526C1CC8C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968E3564-8091-4ACD-985E-4A4F21BC082C}" type="slidenum">
              <a:rPr lang="en-US" smtClean="0"/>
              <a:t>‹#›</a:t>
            </a:fld>
            <a:endParaRPr lang="en-US"/>
          </a:p>
        </p:txBody>
      </p:sp>
    </p:spTree>
    <p:extLst>
      <p:ext uri="{BB962C8B-B14F-4D97-AF65-F5344CB8AC3E}">
        <p14:creationId xmlns:p14="http://schemas.microsoft.com/office/powerpoint/2010/main" val="3934828368"/>
      </p:ext>
    </p:extLst>
  </p:cSld>
  <p:clrMap bg1="lt1" tx1="dk1" bg2="lt2" tx2="dk2" accent1="accent1" accent2="accent2" accent3="accent3" accent4="accent4" accent5="accent5" accent6="accent6" hlink="hlink" folHlink="folHlink"/>
  <p:sldLayoutIdLst>
    <p:sldLayoutId id="2147484493" r:id="rId1"/>
    <p:sldLayoutId id="2147484494" r:id="rId2"/>
  </p:sldLayoutIdLst>
  <p:txStyles>
    <p:titleStyle>
      <a:lvl1pPr algn="l" defTabSz="822960" rtl="0" eaLnBrk="1" latinLnBrk="0" hangingPunct="1">
        <a:lnSpc>
          <a:spcPct val="90000"/>
        </a:lnSpc>
        <a:spcBef>
          <a:spcPct val="0"/>
        </a:spcBef>
        <a:buNone/>
        <a:defRPr sz="3840" kern="1200">
          <a:solidFill>
            <a:srgbClr val="4788C2"/>
          </a:solidFill>
          <a:latin typeface="Futura" panose="000B0500000000000000" pitchFamily="34" charset="0"/>
          <a:ea typeface="+mj-ea"/>
          <a:cs typeface="+mj-cs"/>
        </a:defRPr>
      </a:lvl1pPr>
    </p:titleStyle>
    <p:bodyStyle>
      <a:lvl1pPr marL="340996" indent="-340996" algn="l" defTabSz="822960" rtl="0" eaLnBrk="1" latinLnBrk="0" hangingPunct="1">
        <a:lnSpc>
          <a:spcPct val="90000"/>
        </a:lnSpc>
        <a:spcBef>
          <a:spcPts val="1440"/>
        </a:spcBef>
        <a:buFontTx/>
        <a:buBlip>
          <a:blip r:embed="rId5"/>
        </a:buBlip>
        <a:defRPr sz="2520" kern="1200">
          <a:solidFill>
            <a:schemeClr val="tx1"/>
          </a:solidFill>
          <a:latin typeface="+mn-lt"/>
          <a:ea typeface="+mn-ea"/>
          <a:cs typeface="+mn-cs"/>
        </a:defRPr>
      </a:lvl1pPr>
      <a:lvl2pPr marL="828676" indent="-276226" algn="l" defTabSz="822960" rtl="0" eaLnBrk="1" latinLnBrk="0" hangingPunct="1">
        <a:lnSpc>
          <a:spcPct val="90000"/>
        </a:lnSpc>
        <a:spcBef>
          <a:spcPts val="450"/>
        </a:spcBef>
        <a:buClr>
          <a:srgbClr val="4788C2"/>
        </a:buClr>
        <a:buFont typeface="Arial" panose="020B0604020202020204" pitchFamily="34" charset="0"/>
        <a:buChar char="•"/>
        <a:defRPr sz="2160" kern="1200">
          <a:solidFill>
            <a:schemeClr val="tx1"/>
          </a:solidFill>
          <a:latin typeface="+mn-lt"/>
          <a:ea typeface="+mn-ea"/>
          <a:cs typeface="+mn-cs"/>
        </a:defRPr>
      </a:lvl2pPr>
      <a:lvl3pPr marL="1169670" indent="-205740" algn="l" defTabSz="822960" rtl="0" eaLnBrk="1" latinLnBrk="0" hangingPunct="1">
        <a:lnSpc>
          <a:spcPct val="90000"/>
        </a:lnSpc>
        <a:spcBef>
          <a:spcPts val="450"/>
        </a:spcBef>
        <a:buClr>
          <a:srgbClr val="4788C2"/>
        </a:buClr>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364892906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9" r:id="rId3"/>
    <p:sldLayoutId id="2147484500" r:id="rId4"/>
    <p:sldLayoutId id="2147484501" r:id="rId5"/>
    <p:sldLayoutId id="2147484502" r:id="rId6"/>
    <p:sldLayoutId id="2147484503" r:id="rId7"/>
    <p:sldLayoutId id="214748450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hyperlink" Target="mailto:jerry.richert@indy.gov" TargetMode="Externa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9.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mailto:arzucidlo@isdh.in.gov" TargetMode="External"/><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8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86.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86.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86.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86.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86.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8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86.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86.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8.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0.xml"/><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86.xml"/></Relationships>
</file>

<file path=ppt/slides/_rels/slide49.xml.rels><?xml version="1.0" encoding="UTF-8" standalone="yes"?>
<Relationships xmlns="http://schemas.openxmlformats.org/package/2006/relationships"><Relationship Id="rId3" Type="http://schemas.openxmlformats.org/officeDocument/2006/relationships/hyperlink" Target="https://www.ncjrs.gov/pdffiles1/nij/grants/247456.pdf" TargetMode="External"/><Relationship Id="rId2" Type="http://schemas.openxmlformats.org/officeDocument/2006/relationships/notesSlide" Target="../notesSlides/notesSlide47.xml"/><Relationship Id="rId1" Type="http://schemas.openxmlformats.org/officeDocument/2006/relationships/slideLayout" Target="../slideLayouts/slideLayout86.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8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4.xml.rels><?xml version="1.0" encoding="UTF-8" standalone="yes"?>
<Relationships xmlns="http://schemas.openxmlformats.org/package/2006/relationships"><Relationship Id="rId3" Type="http://schemas.openxmlformats.org/officeDocument/2006/relationships/hyperlink" Target="http://wisqars.cdc.gov:8080/nvdrs/nvdrsDisplay.jsp" TargetMode="External"/><Relationship Id="rId2" Type="http://schemas.openxmlformats.org/officeDocument/2006/relationships/notesSlide" Target="../notesSlides/notesSlide51.xml"/><Relationship Id="rId1" Type="http://schemas.openxmlformats.org/officeDocument/2006/relationships/slideLayout" Target="../slideLayouts/slideLayout86.xml"/><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violenceprevention/nvdrs/rad.html" TargetMode="External"/><Relationship Id="rId2" Type="http://schemas.openxmlformats.org/officeDocument/2006/relationships/notesSlide" Target="../notesSlides/notesSlide52.xml"/><Relationship Id="rId1" Type="http://schemas.openxmlformats.org/officeDocument/2006/relationships/slideLayout" Target="../slideLayouts/slideLayout86.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1.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6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chart" Target="../charts/chart12.xml"/><Relationship Id="rId4" Type="http://schemas.openxmlformats.org/officeDocument/2006/relationships/chart" Target="../charts/chart11.xml"/></Relationships>
</file>

<file path=ppt/slides/_rels/slide6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6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arzucidlo@isdh.in.gov"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mentalhealthacademy.net/suicideprevention/aas"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688" y="5429282"/>
            <a:ext cx="2434743" cy="1289304"/>
          </a:xfrm>
          <a:prstGeom prst="rect">
            <a:avLst/>
          </a:prstGeom>
        </p:spPr>
      </p:pic>
      <p:sp>
        <p:nvSpPr>
          <p:cNvPr id="7" name="Rectangle 2"/>
          <p:cNvSpPr txBox="1">
            <a:spLocks noChangeArrowheads="1"/>
          </p:cNvSpPr>
          <p:nvPr/>
        </p:nvSpPr>
        <p:spPr>
          <a:xfrm>
            <a:off x="471949" y="1743207"/>
            <a:ext cx="10766322" cy="379723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24327B"/>
                </a:solidFill>
                <a:effectLst>
                  <a:outerShdw blurRad="38100" dist="38100" dir="2700000" algn="tl">
                    <a:srgbClr val="000000">
                      <a:alpha val="43137"/>
                    </a:srgbClr>
                  </a:outerShdw>
                </a:effectLst>
                <a:latin typeface="Trebuchet MS"/>
                <a:cs typeface="Trebuchet MS"/>
              </a:rPr>
              <a:t>Injury Prevention Advisory Council (IPAC) and Indiana Violent Death Reporting System (INVDRS) Meeting</a:t>
            </a:r>
          </a:p>
          <a:p>
            <a:br>
              <a:rPr lang="en-US" sz="5400" b="1" dirty="0">
                <a:solidFill>
                  <a:srgbClr val="24327B"/>
                </a:solidFill>
                <a:effectLst>
                  <a:outerShdw blurRad="38100" dist="38100" dir="2700000" algn="tl">
                    <a:srgbClr val="000000">
                      <a:alpha val="43137"/>
                    </a:srgbClr>
                  </a:outerShdw>
                </a:effectLst>
                <a:latin typeface="Trebuchet MS"/>
                <a:cs typeface="Trebuchet MS"/>
              </a:rPr>
            </a:br>
            <a:r>
              <a:rPr lang="en-US" sz="5400" b="1" dirty="0">
                <a:solidFill>
                  <a:srgbClr val="24327B"/>
                </a:solidFill>
                <a:effectLst>
                  <a:outerShdw blurRad="38100" dist="38100" dir="2700000" algn="tl">
                    <a:srgbClr val="000000">
                      <a:alpha val="43137"/>
                    </a:srgbClr>
                  </a:outerShdw>
                </a:effectLst>
                <a:latin typeface="Trebuchet MS"/>
                <a:cs typeface="Trebuchet MS"/>
              </a:rPr>
              <a:t>Friday, July 17, 2020</a:t>
            </a:r>
          </a:p>
        </p:txBody>
      </p:sp>
    </p:spTree>
    <p:extLst>
      <p:ext uri="{BB962C8B-B14F-4D97-AF65-F5344CB8AC3E}">
        <p14:creationId xmlns:p14="http://schemas.microsoft.com/office/powerpoint/2010/main" val="219029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defRPr/>
            </a:pPr>
            <a:r>
              <a:rPr lang="en-US" b="1" dirty="0">
                <a:solidFill>
                  <a:schemeClr val="accent6">
                    <a:lumMod val="75000"/>
                  </a:schemeClr>
                </a:solidFill>
                <a:effectLst>
                  <a:outerShdw blurRad="38100" dist="38100" dir="2700000" algn="tl">
                    <a:srgbClr val="000000">
                      <a:alpha val="43137"/>
                    </a:srgbClr>
                  </a:outerShdw>
                </a:effectLst>
                <a:latin typeface="Trebuchet MS" pitchFamily="34" charset="0"/>
              </a:rPr>
              <a:t>ISTCC/ITN Meeting Dates</a:t>
            </a:r>
          </a:p>
        </p:txBody>
      </p:sp>
      <p:sp>
        <p:nvSpPr>
          <p:cNvPr id="2" name="Content Placeholder 1"/>
          <p:cNvSpPr>
            <a:spLocks noGrp="1"/>
          </p:cNvSpPr>
          <p:nvPr>
            <p:ph sz="half" idx="1"/>
          </p:nvPr>
        </p:nvSpPr>
        <p:spPr>
          <a:xfrm>
            <a:off x="700643" y="1981200"/>
            <a:ext cx="5676405" cy="4114800"/>
          </a:xfrm>
        </p:spPr>
        <p:txBody>
          <a:bodyPr/>
          <a:lstStyle/>
          <a:p>
            <a:pPr>
              <a:defRPr/>
            </a:pPr>
            <a:r>
              <a:rPr lang="en-US" sz="2400" dirty="0">
                <a:solidFill>
                  <a:schemeClr val="accent6">
                    <a:lumMod val="75000"/>
                  </a:schemeClr>
                </a:solidFill>
                <a:latin typeface="Cambria" panose="02040503050406030204" pitchFamily="18" charset="0"/>
              </a:rPr>
              <a:t>Indiana State Trauma Care Committee, Indiana Government Center, 10 am EST</a:t>
            </a:r>
          </a:p>
          <a:p>
            <a:pPr lvl="1">
              <a:defRPr/>
            </a:pPr>
            <a:r>
              <a:rPr lang="en-US" dirty="0">
                <a:solidFill>
                  <a:schemeClr val="accent6">
                    <a:lumMod val="75000"/>
                  </a:schemeClr>
                </a:solidFill>
                <a:latin typeface="Cambria" panose="02040503050406030204" pitchFamily="18" charset="0"/>
              </a:rPr>
              <a:t>August 21</a:t>
            </a:r>
            <a:r>
              <a:rPr lang="en-US" baseline="30000" dirty="0">
                <a:solidFill>
                  <a:schemeClr val="accent6">
                    <a:lumMod val="75000"/>
                  </a:schemeClr>
                </a:solidFill>
                <a:latin typeface="Cambria" panose="02040503050406030204" pitchFamily="18" charset="0"/>
              </a:rPr>
              <a:t>st</a:t>
            </a:r>
            <a:endParaRPr lang="en-US" dirty="0">
              <a:solidFill>
                <a:schemeClr val="accent6">
                  <a:lumMod val="75000"/>
                </a:schemeClr>
              </a:solidFill>
              <a:latin typeface="Cambria" panose="02040503050406030204" pitchFamily="18" charset="0"/>
            </a:endParaRPr>
          </a:p>
          <a:p>
            <a:pPr lvl="1">
              <a:defRPr/>
            </a:pPr>
            <a:r>
              <a:rPr lang="en-US" dirty="0">
                <a:solidFill>
                  <a:schemeClr val="accent6">
                    <a:lumMod val="75000"/>
                  </a:schemeClr>
                </a:solidFill>
                <a:latin typeface="Cambria" panose="02040503050406030204" pitchFamily="18" charset="0"/>
              </a:rPr>
              <a:t>October 16</a:t>
            </a:r>
            <a:r>
              <a:rPr lang="en-US" baseline="30000" dirty="0">
                <a:solidFill>
                  <a:schemeClr val="accent6">
                    <a:lumMod val="75000"/>
                  </a:schemeClr>
                </a:solidFill>
                <a:latin typeface="Cambria" panose="02040503050406030204" pitchFamily="18" charset="0"/>
              </a:rPr>
              <a:t>th</a:t>
            </a:r>
            <a:endParaRPr lang="en-US" dirty="0">
              <a:solidFill>
                <a:schemeClr val="accent6">
                  <a:lumMod val="75000"/>
                </a:schemeClr>
              </a:solidFill>
              <a:latin typeface="Cambria" panose="02040503050406030204" pitchFamily="18" charset="0"/>
            </a:endParaRPr>
          </a:p>
          <a:p>
            <a:pPr lvl="1">
              <a:defRPr/>
            </a:pPr>
            <a:r>
              <a:rPr lang="en-US" dirty="0">
                <a:solidFill>
                  <a:schemeClr val="accent6">
                    <a:lumMod val="75000"/>
                  </a:schemeClr>
                </a:solidFill>
                <a:latin typeface="Cambria" panose="02040503050406030204" pitchFamily="18" charset="0"/>
              </a:rPr>
              <a:t>December 11</a:t>
            </a:r>
            <a:r>
              <a:rPr lang="en-US" baseline="30000" dirty="0">
                <a:solidFill>
                  <a:schemeClr val="accent6">
                    <a:lumMod val="75000"/>
                  </a:schemeClr>
                </a:solidFill>
                <a:latin typeface="Cambria" panose="02040503050406030204" pitchFamily="18" charset="0"/>
              </a:rPr>
              <a:t>th</a:t>
            </a:r>
            <a:endParaRPr lang="en-US" dirty="0">
              <a:solidFill>
                <a:schemeClr val="accent6">
                  <a:lumMod val="75000"/>
                </a:schemeClr>
              </a:solidFill>
              <a:latin typeface="Cambria" panose="02040503050406030204" pitchFamily="18" charset="0"/>
            </a:endParaRPr>
          </a:p>
          <a:p>
            <a:pPr lvl="1">
              <a:defRPr/>
            </a:pPr>
            <a:endParaRPr lang="en-US" dirty="0">
              <a:solidFill>
                <a:schemeClr val="accent6">
                  <a:lumMod val="75000"/>
                </a:schemeClr>
              </a:solidFill>
              <a:latin typeface="Cambria" panose="02040503050406030204" pitchFamily="18" charset="0"/>
            </a:endParaRPr>
          </a:p>
        </p:txBody>
      </p:sp>
      <p:sp>
        <p:nvSpPr>
          <p:cNvPr id="3" name="Content Placeholder 2"/>
          <p:cNvSpPr>
            <a:spLocks noGrp="1"/>
          </p:cNvSpPr>
          <p:nvPr>
            <p:ph sz="half" idx="2"/>
          </p:nvPr>
        </p:nvSpPr>
        <p:spPr>
          <a:xfrm>
            <a:off x="6672613" y="1981200"/>
            <a:ext cx="5080000" cy="4114800"/>
          </a:xfrm>
        </p:spPr>
        <p:txBody>
          <a:bodyPr/>
          <a:lstStyle/>
          <a:p>
            <a:pPr>
              <a:defRPr/>
            </a:pPr>
            <a:r>
              <a:rPr lang="en-US" sz="2400" dirty="0">
                <a:solidFill>
                  <a:schemeClr val="accent6">
                    <a:lumMod val="75000"/>
                  </a:schemeClr>
                </a:solidFill>
                <a:latin typeface="Cambria" panose="02040503050406030204" pitchFamily="18" charset="0"/>
              </a:rPr>
              <a:t>Indiana Trauma Network, Indiana Government Center, 12:30 pm EST</a:t>
            </a:r>
          </a:p>
          <a:p>
            <a:pPr lvl="1">
              <a:defRPr/>
            </a:pPr>
            <a:r>
              <a:rPr lang="en-US" dirty="0">
                <a:solidFill>
                  <a:schemeClr val="accent6">
                    <a:lumMod val="75000"/>
                  </a:schemeClr>
                </a:solidFill>
                <a:latin typeface="Cambria" panose="02040503050406030204" pitchFamily="18" charset="0"/>
              </a:rPr>
              <a:t>August 21</a:t>
            </a:r>
            <a:r>
              <a:rPr lang="en-US" baseline="30000" dirty="0">
                <a:solidFill>
                  <a:schemeClr val="accent6">
                    <a:lumMod val="75000"/>
                  </a:schemeClr>
                </a:solidFill>
                <a:latin typeface="Cambria" panose="02040503050406030204" pitchFamily="18" charset="0"/>
              </a:rPr>
              <a:t>st</a:t>
            </a:r>
            <a:endParaRPr lang="en-US" dirty="0">
              <a:solidFill>
                <a:schemeClr val="accent6">
                  <a:lumMod val="75000"/>
                </a:schemeClr>
              </a:solidFill>
              <a:latin typeface="Cambria" panose="02040503050406030204" pitchFamily="18" charset="0"/>
            </a:endParaRPr>
          </a:p>
          <a:p>
            <a:pPr lvl="1">
              <a:defRPr/>
            </a:pPr>
            <a:r>
              <a:rPr lang="en-US" dirty="0">
                <a:solidFill>
                  <a:schemeClr val="accent6">
                    <a:lumMod val="75000"/>
                  </a:schemeClr>
                </a:solidFill>
                <a:latin typeface="Cambria" panose="02040503050406030204" pitchFamily="18" charset="0"/>
              </a:rPr>
              <a:t>October 16</a:t>
            </a:r>
            <a:r>
              <a:rPr lang="en-US" baseline="30000" dirty="0">
                <a:solidFill>
                  <a:schemeClr val="accent6">
                    <a:lumMod val="75000"/>
                  </a:schemeClr>
                </a:solidFill>
                <a:latin typeface="Cambria" panose="02040503050406030204" pitchFamily="18" charset="0"/>
              </a:rPr>
              <a:t>th</a:t>
            </a:r>
            <a:endParaRPr lang="en-US" dirty="0">
              <a:solidFill>
                <a:schemeClr val="accent6">
                  <a:lumMod val="75000"/>
                </a:schemeClr>
              </a:solidFill>
              <a:latin typeface="Cambria" panose="02040503050406030204" pitchFamily="18" charset="0"/>
            </a:endParaRPr>
          </a:p>
          <a:p>
            <a:pPr lvl="1">
              <a:defRPr/>
            </a:pPr>
            <a:r>
              <a:rPr lang="en-US" dirty="0">
                <a:solidFill>
                  <a:schemeClr val="accent6">
                    <a:lumMod val="75000"/>
                  </a:schemeClr>
                </a:solidFill>
                <a:latin typeface="Cambria" panose="02040503050406030204" pitchFamily="18" charset="0"/>
              </a:rPr>
              <a:t>December 11</a:t>
            </a:r>
            <a:r>
              <a:rPr lang="en-US" baseline="30000" dirty="0">
                <a:solidFill>
                  <a:schemeClr val="accent6">
                    <a:lumMod val="75000"/>
                  </a:schemeClr>
                </a:solidFill>
                <a:latin typeface="Cambria" panose="02040503050406030204" pitchFamily="18" charset="0"/>
              </a:rPr>
              <a:t>th</a:t>
            </a:r>
            <a:endParaRPr lang="en-US" dirty="0">
              <a:solidFill>
                <a:schemeClr val="accent6">
                  <a:lumMod val="75000"/>
                </a:schemeClr>
              </a:solidFill>
              <a:latin typeface="Cambria" panose="02040503050406030204" pitchFamily="18" charset="0"/>
            </a:endParaRPr>
          </a:p>
          <a:p>
            <a:pPr>
              <a:defRPr/>
            </a:pPr>
            <a:endParaRPr lang="en-US" dirty="0">
              <a:solidFill>
                <a:schemeClr val="accent6">
                  <a:lumMod val="75000"/>
                </a:schemeClr>
              </a:solidFill>
              <a:latin typeface="Cambria" panose="02040503050406030204" pitchFamily="18" charset="0"/>
            </a:endParaRPr>
          </a:p>
          <a:p>
            <a:pPr lvl="1">
              <a:defRPr/>
            </a:pPr>
            <a:endParaRPr lang="en-US" dirty="0">
              <a:solidFill>
                <a:schemeClr val="accent6">
                  <a:lumMod val="75000"/>
                </a:schemeClr>
              </a:solidFill>
              <a:latin typeface="Cambria" panose="02040503050406030204" pitchFamily="18" charset="0"/>
              <a:cs typeface="+mn-cs"/>
            </a:endParaRPr>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10</a:t>
            </a:fld>
            <a:endParaRPr lang="en-US" dirty="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SDH Logo_Colo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0960" y="5528469"/>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75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37591" y="1392238"/>
            <a:ext cx="10363200" cy="1143000"/>
          </a:xfrm>
        </p:spPr>
        <p:txBody>
          <a:bodyPr/>
          <a:lstStyle/>
          <a:p>
            <a:pPr>
              <a:defRPr/>
            </a:pPr>
            <a:r>
              <a:rPr lang="en-US" b="1" dirty="0">
                <a:solidFill>
                  <a:schemeClr val="accent6">
                    <a:lumMod val="75000"/>
                  </a:schemeClr>
                </a:solidFill>
                <a:effectLst>
                  <a:outerShdw blurRad="38100" dist="38100" dir="2700000" algn="tl">
                    <a:srgbClr val="000000">
                      <a:alpha val="43137"/>
                    </a:srgbClr>
                  </a:outerShdw>
                </a:effectLst>
                <a:latin typeface="Trebuchet MS" pitchFamily="34" charset="0"/>
              </a:rPr>
              <a:t>IPAC/INVDRS Meeting Dates</a:t>
            </a:r>
          </a:p>
        </p:txBody>
      </p:sp>
      <p:sp>
        <p:nvSpPr>
          <p:cNvPr id="2" name="Content Placeholder 1"/>
          <p:cNvSpPr>
            <a:spLocks noGrp="1"/>
          </p:cNvSpPr>
          <p:nvPr>
            <p:ph sz="half" idx="1"/>
          </p:nvPr>
        </p:nvSpPr>
        <p:spPr>
          <a:xfrm>
            <a:off x="4627716" y="2743200"/>
            <a:ext cx="4109884" cy="4114800"/>
          </a:xfrm>
        </p:spPr>
        <p:txBody>
          <a:bodyPr/>
          <a:lstStyle/>
          <a:p>
            <a:pPr>
              <a:defRPr/>
            </a:pPr>
            <a:r>
              <a:rPr lang="en-US" dirty="0">
                <a:solidFill>
                  <a:schemeClr val="accent6">
                    <a:lumMod val="75000"/>
                  </a:schemeClr>
                </a:solidFill>
                <a:latin typeface="Cambria" panose="02040503050406030204" pitchFamily="18" charset="0"/>
              </a:rPr>
              <a:t>September 18</a:t>
            </a:r>
            <a:r>
              <a:rPr lang="en-US" baseline="30000" dirty="0">
                <a:solidFill>
                  <a:schemeClr val="accent6">
                    <a:lumMod val="75000"/>
                  </a:schemeClr>
                </a:solidFill>
                <a:latin typeface="Cambria" panose="02040503050406030204" pitchFamily="18" charset="0"/>
              </a:rPr>
              <a:t>th</a:t>
            </a:r>
            <a:endParaRPr lang="en-US" dirty="0">
              <a:solidFill>
                <a:schemeClr val="accent6">
                  <a:lumMod val="75000"/>
                </a:schemeClr>
              </a:solidFill>
              <a:latin typeface="Cambria" panose="02040503050406030204" pitchFamily="18" charset="0"/>
            </a:endParaRPr>
          </a:p>
          <a:p>
            <a:pPr>
              <a:defRPr/>
            </a:pPr>
            <a:r>
              <a:rPr lang="en-US" dirty="0">
                <a:solidFill>
                  <a:schemeClr val="accent6">
                    <a:lumMod val="75000"/>
                  </a:schemeClr>
                </a:solidFill>
                <a:latin typeface="Cambria" panose="02040503050406030204" pitchFamily="18" charset="0"/>
              </a:rPr>
              <a:t>November 20</a:t>
            </a:r>
            <a:r>
              <a:rPr lang="en-US" baseline="30000" dirty="0">
                <a:solidFill>
                  <a:schemeClr val="accent6">
                    <a:lumMod val="75000"/>
                  </a:schemeClr>
                </a:solidFill>
                <a:latin typeface="Cambria" panose="02040503050406030204" pitchFamily="18" charset="0"/>
              </a:rPr>
              <a:t>th</a:t>
            </a:r>
            <a:endParaRPr lang="en-US" dirty="0">
              <a:solidFill>
                <a:schemeClr val="accent6">
                  <a:lumMod val="75000"/>
                </a:schemeClr>
              </a:solidFill>
              <a:latin typeface="Cambria" panose="02040503050406030204" pitchFamily="18" charset="0"/>
            </a:endParaRPr>
          </a:p>
          <a:p>
            <a:pPr>
              <a:defRPr/>
            </a:pPr>
            <a:endParaRPr lang="en-US" dirty="0">
              <a:solidFill>
                <a:schemeClr val="accent6">
                  <a:lumMod val="75000"/>
                </a:schemeClr>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11</a:t>
            </a:fld>
            <a:endParaRPr lang="en-US" dirty="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SDH Logo_Colo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47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30CB0E-EFB0-4BB7-ACC7-9118D203F700}"/>
              </a:ext>
            </a:extLst>
          </p:cNvPr>
          <p:cNvSpPr>
            <a:spLocks noGrp="1"/>
          </p:cNvSpPr>
          <p:nvPr>
            <p:ph type="sldNum" sz="quarter" idx="12"/>
          </p:nvPr>
        </p:nvSpPr>
        <p:spPr/>
        <p:txBody>
          <a:bodyPr/>
          <a:lstStyle/>
          <a:p>
            <a:fld id="{988AE2F3-5880-4BFE-9110-FE9F5C32B152}" type="slidenum">
              <a:rPr lang="en-US" smtClean="0">
                <a:solidFill>
                  <a:srgbClr val="000000"/>
                </a:solidFill>
              </a:rPr>
              <a:pPr/>
              <a:t>12</a:t>
            </a:fld>
            <a:endParaRPr lang="en-US" dirty="0">
              <a:solidFill>
                <a:srgbClr val="000000"/>
              </a:solidFill>
            </a:endParaRPr>
          </a:p>
        </p:txBody>
      </p:sp>
      <p:sp>
        <p:nvSpPr>
          <p:cNvPr id="5" name="Title 3">
            <a:extLst>
              <a:ext uri="{FF2B5EF4-FFF2-40B4-BE49-F238E27FC236}">
                <a16:creationId xmlns:a16="http://schemas.microsoft.com/office/drawing/2014/main" id="{8ED5982F-880A-4550-9C62-B9C02FB2C660}"/>
              </a:ext>
            </a:extLst>
          </p:cNvPr>
          <p:cNvSpPr txBox="1">
            <a:spLocks/>
          </p:cNvSpPr>
          <p:nvPr/>
        </p:nvSpPr>
        <p:spPr bwMode="auto">
          <a:xfrm>
            <a:off x="914400" y="1684298"/>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08" charset="-128"/>
              </a:defRPr>
            </a:lvl2pPr>
            <a:lvl3pPr algn="ctr" rtl="0" eaLnBrk="1" fontAlgn="base" hangingPunct="1">
              <a:spcBef>
                <a:spcPct val="0"/>
              </a:spcBef>
              <a:spcAft>
                <a:spcPct val="0"/>
              </a:spcAft>
              <a:defRPr sz="4400">
                <a:solidFill>
                  <a:schemeClr val="tx2"/>
                </a:solidFill>
                <a:latin typeface="Arial" charset="0"/>
                <a:ea typeface="ＭＳ Ｐゴシック" pitchFamily="-108" charset="-128"/>
              </a:defRPr>
            </a:lvl3pPr>
            <a:lvl4pPr algn="ctr" rtl="0" eaLnBrk="1" fontAlgn="base" hangingPunct="1">
              <a:spcBef>
                <a:spcPct val="0"/>
              </a:spcBef>
              <a:spcAft>
                <a:spcPct val="0"/>
              </a:spcAft>
              <a:defRPr sz="4400">
                <a:solidFill>
                  <a:schemeClr val="tx2"/>
                </a:solidFill>
                <a:latin typeface="Arial" charset="0"/>
                <a:ea typeface="ＭＳ Ｐゴシック" pitchFamily="-108" charset="-128"/>
              </a:defRPr>
            </a:lvl4pPr>
            <a:lvl5pPr algn="ctr" rtl="0" eaLnBrk="1" fontAlgn="base" hangingPunct="1">
              <a:spcBef>
                <a:spcPct val="0"/>
              </a:spcBef>
              <a:spcAft>
                <a:spcPct val="0"/>
              </a:spcAft>
              <a:defRPr sz="4400">
                <a:solidFill>
                  <a:schemeClr val="tx2"/>
                </a:solidFill>
                <a:latin typeface="Arial" charset="0"/>
                <a:ea typeface="ＭＳ Ｐゴシック" pitchFamily="-10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0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0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0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08" charset="-128"/>
              </a:defRPr>
            </a:lvl9pPr>
          </a:lstStyle>
          <a:p>
            <a:pPr>
              <a:spcAft>
                <a:spcPts val="600"/>
              </a:spcAft>
            </a:pPr>
            <a:r>
              <a:rPr lang="en-US" sz="4000" b="1" kern="0" dirty="0">
                <a:solidFill>
                  <a:srgbClr val="002060"/>
                </a:solidFill>
                <a:latin typeface="Arial" panose="020B0604020202020204" pitchFamily="34" charset="0"/>
                <a:cs typeface="Arial" panose="020B0604020202020204" pitchFamily="34" charset="0"/>
              </a:rPr>
              <a:t>Unintentional Injury Program Spotlight:</a:t>
            </a:r>
            <a:br>
              <a:rPr lang="en-US" sz="5400" b="1" kern="0" dirty="0">
                <a:solidFill>
                  <a:srgbClr val="002060"/>
                </a:solidFill>
                <a:latin typeface="Arial" panose="020B0604020202020204" pitchFamily="34" charset="0"/>
                <a:cs typeface="Arial" panose="020B0604020202020204" pitchFamily="34" charset="0"/>
              </a:rPr>
            </a:br>
            <a:r>
              <a:rPr lang="en-US" sz="5400" b="1" kern="0" dirty="0">
                <a:solidFill>
                  <a:srgbClr val="002060"/>
                </a:solidFill>
                <a:latin typeface="Arial" panose="020B0604020202020204" pitchFamily="34" charset="0"/>
                <a:cs typeface="Arial" panose="020B0604020202020204" pitchFamily="34" charset="0"/>
              </a:rPr>
              <a:t>WARN Program</a:t>
            </a:r>
          </a:p>
        </p:txBody>
      </p:sp>
      <p:sp>
        <p:nvSpPr>
          <p:cNvPr id="6" name="Rectangle 3">
            <a:extLst>
              <a:ext uri="{FF2B5EF4-FFF2-40B4-BE49-F238E27FC236}">
                <a16:creationId xmlns:a16="http://schemas.microsoft.com/office/drawing/2014/main" id="{DCFC96B8-5595-4628-A363-9BE5A0BEB036}"/>
              </a:ext>
            </a:extLst>
          </p:cNvPr>
          <p:cNvSpPr txBox="1">
            <a:spLocks noChangeArrowheads="1"/>
          </p:cNvSpPr>
          <p:nvPr/>
        </p:nvSpPr>
        <p:spPr bwMode="auto">
          <a:xfrm>
            <a:off x="914400" y="4772041"/>
            <a:ext cx="9170125"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Aft>
                <a:spcPts val="0"/>
              </a:spcAft>
              <a:buNone/>
            </a:pPr>
            <a:r>
              <a:rPr lang="en-US" sz="2400" b="1" kern="0" dirty="0">
                <a:solidFill>
                  <a:schemeClr val="accent4">
                    <a:lumMod val="25000"/>
                  </a:schemeClr>
                </a:solidFill>
                <a:effectLst>
                  <a:outerShdw blurRad="38100" dist="38100" dir="2700000" algn="tl">
                    <a:srgbClr val="C0C0C0"/>
                  </a:outerShdw>
                </a:effectLst>
                <a:cs typeface="Cambria"/>
              </a:rPr>
              <a:t>Jerry </a:t>
            </a:r>
            <a:r>
              <a:rPr lang="en-US" sz="2400" b="1" kern="0" dirty="0" err="1">
                <a:solidFill>
                  <a:schemeClr val="accent4">
                    <a:lumMod val="25000"/>
                  </a:schemeClr>
                </a:solidFill>
                <a:effectLst>
                  <a:outerShdw blurRad="38100" dist="38100" dir="2700000" algn="tl">
                    <a:srgbClr val="C0C0C0"/>
                  </a:outerShdw>
                </a:effectLst>
                <a:cs typeface="Cambria"/>
              </a:rPr>
              <a:t>Richert</a:t>
            </a:r>
            <a:r>
              <a:rPr lang="en-US" sz="2400" b="1" kern="0" dirty="0">
                <a:solidFill>
                  <a:schemeClr val="accent4">
                    <a:lumMod val="25000"/>
                  </a:schemeClr>
                </a:solidFill>
                <a:effectLst>
                  <a:outerShdw blurRad="38100" dist="38100" dir="2700000" algn="tl">
                    <a:srgbClr val="C0C0C0"/>
                  </a:outerShdw>
                </a:effectLst>
                <a:cs typeface="Cambria"/>
              </a:rPr>
              <a:t>, </a:t>
            </a:r>
            <a:r>
              <a:rPr lang="en-US" sz="2400" i="1" kern="0" dirty="0">
                <a:solidFill>
                  <a:schemeClr val="accent4">
                    <a:lumMod val="25000"/>
                  </a:schemeClr>
                </a:solidFill>
                <a:effectLst>
                  <a:outerShdw blurRad="38100" dist="38100" dir="2700000" algn="tl">
                    <a:srgbClr val="C0C0C0"/>
                  </a:outerShdw>
                </a:effectLst>
                <a:cs typeface="Cambria"/>
              </a:rPr>
              <a:t>Indianapolis Fire Department, </a:t>
            </a:r>
            <a:r>
              <a:rPr lang="en-US" sz="2400" u="sng" dirty="0">
                <a:solidFill>
                  <a:srgbClr val="0563C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jerry.richert@indy.gov</a:t>
            </a:r>
            <a:endParaRPr lang="en-US" sz="2400" i="1" kern="0" dirty="0">
              <a:solidFill>
                <a:schemeClr val="accent4">
                  <a:lumMod val="25000"/>
                </a:schemeClr>
              </a:solidFill>
              <a:effectLst>
                <a:outerShdw blurRad="38100" dist="38100" dir="2700000" algn="tl">
                  <a:srgbClr val="C0C0C0"/>
                </a:outerShdw>
              </a:effectLst>
              <a:cs typeface="Cambria"/>
            </a:endParaRPr>
          </a:p>
        </p:txBody>
      </p:sp>
    </p:spTree>
    <p:extLst>
      <p:ext uri="{BB962C8B-B14F-4D97-AF65-F5344CB8AC3E}">
        <p14:creationId xmlns:p14="http://schemas.microsoft.com/office/powerpoint/2010/main" val="413632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bwMode="auto">
          <a:xfrm>
            <a:off x="914400" y="1684298"/>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08" charset="-128"/>
              </a:defRPr>
            </a:lvl2pPr>
            <a:lvl3pPr algn="ctr" rtl="0" fontAlgn="base">
              <a:spcBef>
                <a:spcPct val="0"/>
              </a:spcBef>
              <a:spcAft>
                <a:spcPct val="0"/>
              </a:spcAft>
              <a:defRPr sz="4400">
                <a:solidFill>
                  <a:schemeClr val="tx2"/>
                </a:solidFill>
                <a:latin typeface="Arial" charset="0"/>
                <a:ea typeface="ＭＳ Ｐゴシック" pitchFamily="-108" charset="-128"/>
              </a:defRPr>
            </a:lvl3pPr>
            <a:lvl4pPr algn="ctr" rtl="0" fontAlgn="base">
              <a:spcBef>
                <a:spcPct val="0"/>
              </a:spcBef>
              <a:spcAft>
                <a:spcPct val="0"/>
              </a:spcAft>
              <a:defRPr sz="4400">
                <a:solidFill>
                  <a:schemeClr val="tx2"/>
                </a:solidFill>
                <a:latin typeface="Arial" charset="0"/>
                <a:ea typeface="ＭＳ Ｐゴシック" pitchFamily="-108" charset="-128"/>
              </a:defRPr>
            </a:lvl4pPr>
            <a:lvl5pPr algn="ctr" rtl="0" fontAlgn="base">
              <a:spcBef>
                <a:spcPct val="0"/>
              </a:spcBef>
              <a:spcAft>
                <a:spcPct val="0"/>
              </a:spcAft>
              <a:defRPr sz="4400">
                <a:solidFill>
                  <a:schemeClr val="tx2"/>
                </a:solidFill>
                <a:latin typeface="Arial" charset="0"/>
                <a:ea typeface="ＭＳ Ｐゴシック" pitchFamily="-108" charset="-128"/>
              </a:defRPr>
            </a:lvl5pPr>
            <a:lvl6pPr marL="457200" algn="ctr" rtl="0" fontAlgn="base">
              <a:spcBef>
                <a:spcPct val="0"/>
              </a:spcBef>
              <a:spcAft>
                <a:spcPct val="0"/>
              </a:spcAft>
              <a:defRPr sz="4400">
                <a:solidFill>
                  <a:schemeClr val="tx2"/>
                </a:solidFill>
                <a:latin typeface="Arial" charset="0"/>
                <a:ea typeface="ＭＳ Ｐゴシック" pitchFamily="-108" charset="-128"/>
              </a:defRPr>
            </a:lvl6pPr>
            <a:lvl7pPr marL="914400" algn="ctr" rtl="0" fontAlgn="base">
              <a:spcBef>
                <a:spcPct val="0"/>
              </a:spcBef>
              <a:spcAft>
                <a:spcPct val="0"/>
              </a:spcAft>
              <a:defRPr sz="4400">
                <a:solidFill>
                  <a:schemeClr val="tx2"/>
                </a:solidFill>
                <a:latin typeface="Arial" charset="0"/>
                <a:ea typeface="ＭＳ Ｐゴシック" pitchFamily="-108" charset="-128"/>
              </a:defRPr>
            </a:lvl7pPr>
            <a:lvl8pPr marL="1371600" algn="ctr" rtl="0" fontAlgn="base">
              <a:spcBef>
                <a:spcPct val="0"/>
              </a:spcBef>
              <a:spcAft>
                <a:spcPct val="0"/>
              </a:spcAft>
              <a:defRPr sz="4400">
                <a:solidFill>
                  <a:schemeClr val="tx2"/>
                </a:solidFill>
                <a:latin typeface="Arial" charset="0"/>
                <a:ea typeface="ＭＳ Ｐゴシック" pitchFamily="-108" charset="-128"/>
              </a:defRPr>
            </a:lvl8pPr>
            <a:lvl9pPr marL="1828800" algn="ctr" rtl="0" fontAlgn="base">
              <a:spcBef>
                <a:spcPct val="0"/>
              </a:spcBef>
              <a:spcAft>
                <a:spcPct val="0"/>
              </a:spcAft>
              <a:defRPr sz="4400">
                <a:solidFill>
                  <a:schemeClr val="tx2"/>
                </a:solidFill>
                <a:latin typeface="Arial" charset="0"/>
                <a:ea typeface="ＭＳ Ｐゴシック" pitchFamily="-108" charset="-128"/>
              </a:defRPr>
            </a:lvl9pPr>
          </a:lstStyle>
          <a:p>
            <a:pPr>
              <a:spcAft>
                <a:spcPts val="600"/>
              </a:spcAft>
            </a:pPr>
            <a:r>
              <a:rPr lang="en-US" sz="4000" b="1" dirty="0">
                <a:solidFill>
                  <a:srgbClr val="002060"/>
                </a:solidFill>
                <a:latin typeface="Arial" panose="020B0604020202020204" pitchFamily="34" charset="0"/>
                <a:cs typeface="Arial" panose="020B0604020202020204" pitchFamily="34" charset="0"/>
              </a:rPr>
              <a:t>Uni</a:t>
            </a:r>
            <a:r>
              <a:rPr lang="en-US" sz="4000" b="1" kern="0" dirty="0">
                <a:solidFill>
                  <a:srgbClr val="002060"/>
                </a:solidFill>
                <a:latin typeface="Arial" panose="020B0604020202020204" pitchFamily="34" charset="0"/>
                <a:cs typeface="Arial" panose="020B0604020202020204" pitchFamily="34" charset="0"/>
              </a:rPr>
              <a:t>ntentional Injury Data Presentation:</a:t>
            </a:r>
            <a:br>
              <a:rPr lang="en-US" sz="5400" b="1" kern="0" dirty="0">
                <a:solidFill>
                  <a:srgbClr val="002060"/>
                </a:solidFill>
                <a:latin typeface="Arial" panose="020B0604020202020204" pitchFamily="34" charset="0"/>
                <a:cs typeface="Arial" panose="020B0604020202020204" pitchFamily="34" charset="0"/>
              </a:rPr>
            </a:br>
            <a:r>
              <a:rPr lang="en-US" sz="5400" b="1" kern="0" dirty="0">
                <a:solidFill>
                  <a:srgbClr val="002060"/>
                </a:solidFill>
                <a:latin typeface="Arial" panose="020B0604020202020204" pitchFamily="34" charset="0"/>
                <a:cs typeface="Arial" panose="020B0604020202020204" pitchFamily="34" charset="0"/>
              </a:rPr>
              <a:t>Drowning Fatalities in Indiana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968" y="5187696"/>
            <a:ext cx="2434743" cy="1289304"/>
          </a:xfrm>
          <a:prstGeom prst="rect">
            <a:avLst/>
          </a:prstGeom>
        </p:spPr>
      </p:pic>
      <p:sp>
        <p:nvSpPr>
          <p:cNvPr id="6" name="Rectangle 3"/>
          <p:cNvSpPr txBox="1">
            <a:spLocks noChangeArrowheads="1"/>
          </p:cNvSpPr>
          <p:nvPr/>
        </p:nvSpPr>
        <p:spPr bwMode="auto">
          <a:xfrm>
            <a:off x="1028192" y="4349496"/>
            <a:ext cx="9127744"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ts val="0"/>
              </a:spcAft>
              <a:buClrTx/>
              <a:buSzTx/>
              <a:buFontTx/>
              <a:buNone/>
              <a:tabLst/>
              <a:defRPr/>
            </a:pPr>
            <a:r>
              <a:rPr lang="en-US" sz="2800" b="1" kern="0" dirty="0">
                <a:solidFill>
                  <a:srgbClr val="2D2D8A">
                    <a:lumMod val="75000"/>
                  </a:srgbClr>
                </a:solidFill>
                <a:latin typeface="Book Antiqua" panose="02040602050305030304" pitchFamily="18" charset="0"/>
                <a:ea typeface="ＭＳ Ｐゴシック"/>
                <a:cs typeface="Cambria"/>
              </a:rPr>
              <a:t>Veronica Daye</a:t>
            </a:r>
            <a:r>
              <a:rPr kumimoji="0" lang="en-US" sz="2800" b="1" i="0" u="none" strike="noStrike" kern="0" cap="none" spc="0" normalizeH="0" baseline="0" noProof="0" dirty="0">
                <a:ln>
                  <a:noFill/>
                </a:ln>
                <a:solidFill>
                  <a:srgbClr val="2D2D8A">
                    <a:lumMod val="75000"/>
                  </a:srgbClr>
                </a:solidFill>
                <a:effectLst/>
                <a:uLnTx/>
                <a:uFillTx/>
                <a:latin typeface="Book Antiqua" panose="02040602050305030304" pitchFamily="18" charset="0"/>
                <a:ea typeface="ＭＳ Ｐゴシック"/>
                <a:cs typeface="Cambria"/>
              </a:rPr>
              <a:t>, </a:t>
            </a:r>
            <a:r>
              <a:rPr kumimoji="0" lang="en-US" sz="2800" b="0" i="1" u="none" strike="noStrike" kern="0" cap="none" spc="0" normalizeH="0" baseline="0" noProof="0" dirty="0">
                <a:ln>
                  <a:noFill/>
                </a:ln>
                <a:solidFill>
                  <a:srgbClr val="2D2D8A">
                    <a:lumMod val="75000"/>
                  </a:srgbClr>
                </a:solidFill>
                <a:effectLst/>
                <a:uLnTx/>
                <a:uFillTx/>
                <a:latin typeface="Book Antiqua" panose="02040602050305030304" pitchFamily="18" charset="0"/>
                <a:ea typeface="ＭＳ Ｐゴシック"/>
                <a:cs typeface="Cambria"/>
              </a:rPr>
              <a:t>Injury Prevention Epidemiologist</a:t>
            </a:r>
          </a:p>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US" sz="2800" b="0" i="0" u="none" strike="noStrike" kern="0" cap="none" spc="0" normalizeH="0" baseline="0" noProof="0" dirty="0">
                <a:ln>
                  <a:noFill/>
                </a:ln>
                <a:solidFill>
                  <a:srgbClr val="2D2D8A">
                    <a:lumMod val="75000"/>
                  </a:srgbClr>
                </a:solidFill>
                <a:effectLst/>
                <a:uLnTx/>
                <a:uFillTx/>
                <a:latin typeface="Book Antiqua" panose="02040602050305030304" pitchFamily="18" charset="0"/>
                <a:ea typeface="ＭＳ Ｐゴシック"/>
                <a:cs typeface="Cambria"/>
              </a:rPr>
              <a:t>Trauma and Injury Prevention Division</a:t>
            </a:r>
          </a:p>
        </p:txBody>
      </p:sp>
      <p:sp>
        <p:nvSpPr>
          <p:cNvPr id="2" name="TextBox 1"/>
          <p:cNvSpPr txBox="1"/>
          <p:nvPr/>
        </p:nvSpPr>
        <p:spPr>
          <a:xfrm>
            <a:off x="309849" y="6107668"/>
            <a:ext cx="52180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327B"/>
                </a:solidFill>
                <a:effectLst/>
                <a:uLnTx/>
                <a:uFillTx/>
                <a:latin typeface="Arial" panose="020B0604020202020204" pitchFamily="34" charset="0"/>
                <a:ea typeface="ＭＳ Ｐゴシック"/>
                <a:cs typeface="Arial" panose="020B0604020202020204" pitchFamily="34" charset="0"/>
              </a:rPr>
              <a:t>Email questions to: </a:t>
            </a:r>
            <a:r>
              <a:rPr kumimoji="0" lang="en-US" sz="1800" b="1" i="0" u="none" strike="noStrike" kern="1200" cap="none" spc="0" normalizeH="0" baseline="0" noProof="0" dirty="0">
                <a:ln>
                  <a:noFill/>
                </a:ln>
                <a:solidFill>
                  <a:srgbClr val="24327B"/>
                </a:solidFill>
                <a:effectLst/>
                <a:uLnTx/>
                <a:uFillTx/>
                <a:latin typeface="Arial" panose="020B0604020202020204" pitchFamily="34" charset="0"/>
                <a:ea typeface="ＭＳ Ｐゴシック"/>
                <a:cs typeface="Arial" panose="020B0604020202020204" pitchFamily="34" charset="0"/>
              </a:rPr>
              <a:t>Indianatrauma@isdh.in.gov</a:t>
            </a:r>
          </a:p>
        </p:txBody>
      </p:sp>
    </p:spTree>
    <p:extLst>
      <p:ext uri="{BB962C8B-B14F-4D97-AF65-F5344CB8AC3E}">
        <p14:creationId xmlns:p14="http://schemas.microsoft.com/office/powerpoint/2010/main" val="254140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585540" y="543926"/>
            <a:ext cx="11020920" cy="1302327"/>
          </a:xfrm>
        </p:spPr>
        <p:txBody>
          <a:bodyPr/>
          <a:lstStyle/>
          <a:p>
            <a:r>
              <a:rPr lang="en-US" b="1" dirty="0">
                <a:solidFill>
                  <a:srgbClr val="002060"/>
                </a:solidFill>
                <a:latin typeface="Arial" panose="020B0604020202020204" pitchFamily="34" charset="0"/>
                <a:cs typeface="Arial" panose="020B0604020202020204" pitchFamily="34" charset="0"/>
              </a:rPr>
              <a:t>Drowning Deaths</a:t>
            </a:r>
          </a:p>
        </p:txBody>
      </p:sp>
      <p:sp>
        <p:nvSpPr>
          <p:cNvPr id="3" name="Content Placeholder 2">
            <a:extLst>
              <a:ext uri="{FF2B5EF4-FFF2-40B4-BE49-F238E27FC236}">
                <a16:creationId xmlns:a16="http://schemas.microsoft.com/office/drawing/2014/main" id="{6440CBC3-3E01-421E-BBAC-CDC912002363}"/>
              </a:ext>
            </a:extLst>
          </p:cNvPr>
          <p:cNvSpPr>
            <a:spLocks noGrp="1"/>
          </p:cNvSpPr>
          <p:nvPr>
            <p:ph idx="1"/>
          </p:nvPr>
        </p:nvSpPr>
        <p:spPr>
          <a:xfrm>
            <a:off x="424873" y="1649506"/>
            <a:ext cx="11628582" cy="4598894"/>
          </a:xfrm>
        </p:spPr>
        <p:txBody>
          <a:bodyPr/>
          <a:lstStyle/>
          <a:p>
            <a:r>
              <a:rPr lang="en-US" dirty="0">
                <a:latin typeface="Cambria Math" panose="02040503050406030204" pitchFamily="18" charset="0"/>
                <a:ea typeface="Cambria Math" panose="02040503050406030204" pitchFamily="18" charset="0"/>
                <a:cs typeface="Arial" panose="020B0604020202020204" pitchFamily="34" charset="0"/>
              </a:rPr>
              <a:t>Unintentional drowning is a leading cause of unintentional injury deaths for individuals under the age of 55</a:t>
            </a:r>
          </a:p>
          <a:p>
            <a:r>
              <a:rPr lang="en-US" dirty="0">
                <a:latin typeface="Cambria Math" panose="02040503050406030204" pitchFamily="18" charset="0"/>
                <a:ea typeface="Cambria Math" panose="02040503050406030204" pitchFamily="18" charset="0"/>
                <a:cs typeface="Arial" panose="020B0604020202020204" pitchFamily="34" charset="0"/>
              </a:rPr>
              <a:t>Indiana experiences over 65 drowning deaths per year</a:t>
            </a:r>
          </a:p>
          <a:p>
            <a:pPr lvl="1"/>
            <a:endParaRPr lang="en-US" dirty="0"/>
          </a:p>
          <a:p>
            <a:endParaRPr lang="en-US" dirty="0"/>
          </a:p>
          <a:p>
            <a:pPr lvl="1"/>
            <a:endParaRPr lang="en-US" dirty="0"/>
          </a:p>
        </p:txBody>
      </p:sp>
      <p:graphicFrame>
        <p:nvGraphicFramePr>
          <p:cNvPr id="6" name="Chart 5">
            <a:extLst>
              <a:ext uri="{FF2B5EF4-FFF2-40B4-BE49-F238E27FC236}">
                <a16:creationId xmlns:a16="http://schemas.microsoft.com/office/drawing/2014/main" id="{0907C6F7-DB28-40D4-84BF-FC454A907C93}"/>
              </a:ext>
            </a:extLst>
          </p:cNvPr>
          <p:cNvGraphicFramePr>
            <a:graphicFrameLocks/>
          </p:cNvGraphicFramePr>
          <p:nvPr>
            <p:extLst>
              <p:ext uri="{D42A27DB-BD31-4B8C-83A1-F6EECF244321}">
                <p14:modId xmlns:p14="http://schemas.microsoft.com/office/powerpoint/2010/main" val="2541023277"/>
              </p:ext>
            </p:extLst>
          </p:nvPr>
        </p:nvGraphicFramePr>
        <p:xfrm>
          <a:off x="2494547" y="3161092"/>
          <a:ext cx="6858000" cy="3657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627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212436" y="337739"/>
            <a:ext cx="11822546" cy="936880"/>
          </a:xfrm>
        </p:spPr>
        <p:txBody>
          <a:bodyPr/>
          <a:lstStyle/>
          <a:p>
            <a:r>
              <a:rPr lang="en-US" sz="4000" b="1" dirty="0">
                <a:solidFill>
                  <a:srgbClr val="002060"/>
                </a:solidFill>
                <a:latin typeface="Arial" panose="020B0604020202020204" pitchFamily="34" charset="0"/>
                <a:cs typeface="Arial" panose="020B0604020202020204" pitchFamily="34" charset="0"/>
              </a:rPr>
              <a:t>Drowning Deaths by Location (2016-2018)</a:t>
            </a:r>
          </a:p>
        </p:txBody>
      </p:sp>
      <p:sp>
        <p:nvSpPr>
          <p:cNvPr id="3" name="Content Placeholder 2">
            <a:extLst>
              <a:ext uri="{FF2B5EF4-FFF2-40B4-BE49-F238E27FC236}">
                <a16:creationId xmlns:a16="http://schemas.microsoft.com/office/drawing/2014/main" id="{6440CBC3-3E01-421E-BBAC-CDC912002363}"/>
              </a:ext>
            </a:extLst>
          </p:cNvPr>
          <p:cNvSpPr>
            <a:spLocks noGrp="1"/>
          </p:cNvSpPr>
          <p:nvPr>
            <p:ph idx="1"/>
          </p:nvPr>
        </p:nvSpPr>
        <p:spPr>
          <a:xfrm>
            <a:off x="212437" y="1163061"/>
            <a:ext cx="5674014" cy="5357200"/>
          </a:xfrm>
        </p:spPr>
        <p:txBody>
          <a:bodyPr>
            <a:normAutofit fontScale="92500" lnSpcReduction="10000"/>
          </a:bodyPr>
          <a:lstStyle/>
          <a:p>
            <a:r>
              <a:rPr lang="en-US" dirty="0">
                <a:latin typeface="Cambria Math" panose="02040503050406030204" pitchFamily="18" charset="0"/>
                <a:ea typeface="Cambria Math" panose="02040503050406030204" pitchFamily="18" charset="0"/>
                <a:cs typeface="Arial" panose="020B0604020202020204" pitchFamily="34" charset="0"/>
              </a:rPr>
              <a:t>238 deaths over the three years</a:t>
            </a:r>
          </a:p>
          <a:p>
            <a:r>
              <a:rPr lang="en-US" dirty="0">
                <a:latin typeface="Cambria Math" panose="02040503050406030204" pitchFamily="18" charset="0"/>
                <a:ea typeface="Cambria Math" panose="02040503050406030204" pitchFamily="18" charset="0"/>
                <a:cs typeface="Arial" panose="020B0604020202020204" pitchFamily="34" charset="0"/>
              </a:rPr>
              <a:t>District 5 had the highest amount of deaths</a:t>
            </a:r>
          </a:p>
          <a:p>
            <a:pPr lvl="1"/>
            <a:r>
              <a:rPr lang="en-US" dirty="0">
                <a:latin typeface="Cambria Math" panose="02040503050406030204" pitchFamily="18" charset="0"/>
                <a:ea typeface="Cambria Math" panose="02040503050406030204" pitchFamily="18" charset="0"/>
                <a:cs typeface="Arial" panose="020B0604020202020204" pitchFamily="34" charset="0"/>
              </a:rPr>
              <a:t>Marion County had the most deaths (41)</a:t>
            </a:r>
          </a:p>
          <a:p>
            <a:r>
              <a:rPr lang="en-US" dirty="0">
                <a:latin typeface="Cambria Math" panose="02040503050406030204" pitchFamily="18" charset="0"/>
                <a:ea typeface="Cambria Math" panose="02040503050406030204" pitchFamily="18" charset="0"/>
                <a:cs typeface="Arial" panose="020B0604020202020204" pitchFamily="34" charset="0"/>
              </a:rPr>
              <a:t>Counties with over 10 drowning deaths:</a:t>
            </a:r>
          </a:p>
          <a:p>
            <a:pPr lvl="1"/>
            <a:r>
              <a:rPr lang="en-US" dirty="0">
                <a:latin typeface="Cambria Math" panose="02040503050406030204" pitchFamily="18" charset="0"/>
                <a:ea typeface="Cambria Math" panose="02040503050406030204" pitchFamily="18" charset="0"/>
                <a:cs typeface="Arial" panose="020B0604020202020204" pitchFamily="34" charset="0"/>
              </a:rPr>
              <a:t>Allen Co. had the second highest deaths (15)</a:t>
            </a:r>
          </a:p>
          <a:p>
            <a:pPr lvl="1"/>
            <a:r>
              <a:rPr lang="en-US" dirty="0">
                <a:latin typeface="Cambria Math" panose="02040503050406030204" pitchFamily="18" charset="0"/>
                <a:ea typeface="Cambria Math" panose="02040503050406030204" pitchFamily="18" charset="0"/>
                <a:cs typeface="Arial" panose="020B0604020202020204" pitchFamily="34" charset="0"/>
              </a:rPr>
              <a:t>Hamilton Co. had 14 deaths</a:t>
            </a:r>
          </a:p>
          <a:p>
            <a:pPr lvl="1"/>
            <a:r>
              <a:rPr lang="en-US" dirty="0">
                <a:latin typeface="Cambria Math" panose="02040503050406030204" pitchFamily="18" charset="0"/>
                <a:ea typeface="Cambria Math" panose="02040503050406030204" pitchFamily="18" charset="0"/>
                <a:cs typeface="Arial" panose="020B0604020202020204" pitchFamily="34" charset="0"/>
              </a:rPr>
              <a:t>Lake Co. had 10 drowning deaths</a:t>
            </a:r>
          </a:p>
          <a:p>
            <a:pPr marL="457200" lvl="1" indent="0">
              <a:buNone/>
            </a:pPr>
            <a:endParaRPr lang="en-US" dirty="0">
              <a:latin typeface="Cambria Math" panose="02040503050406030204" pitchFamily="18" charset="0"/>
              <a:ea typeface="Cambria Math" panose="02040503050406030204" pitchFamily="18" charset="0"/>
              <a:cs typeface="Arial" panose="020B0604020202020204" pitchFamily="34" charset="0"/>
            </a:endParaRPr>
          </a:p>
          <a:p>
            <a:pPr marL="0" indent="0">
              <a:buNone/>
            </a:pPr>
            <a:endParaRPr lang="en-US" dirty="0"/>
          </a:p>
          <a:p>
            <a:pPr lvl="1"/>
            <a:endParaRPr lang="en-US" dirty="0"/>
          </a:p>
        </p:txBody>
      </p:sp>
      <p:graphicFrame>
        <p:nvGraphicFramePr>
          <p:cNvPr id="7" name="Chart 6">
            <a:extLst>
              <a:ext uri="{FF2B5EF4-FFF2-40B4-BE49-F238E27FC236}">
                <a16:creationId xmlns:a16="http://schemas.microsoft.com/office/drawing/2014/main" id="{07100872-2124-4CDD-8550-3705C6D4C2B1}"/>
              </a:ext>
            </a:extLst>
          </p:cNvPr>
          <p:cNvGraphicFramePr>
            <a:graphicFrameLocks/>
          </p:cNvGraphicFramePr>
          <p:nvPr>
            <p:extLst>
              <p:ext uri="{D42A27DB-BD31-4B8C-83A1-F6EECF244321}">
                <p14:modId xmlns:p14="http://schemas.microsoft.com/office/powerpoint/2010/main" val="3489056937"/>
              </p:ext>
            </p:extLst>
          </p:nvPr>
        </p:nvGraphicFramePr>
        <p:xfrm>
          <a:off x="5855368" y="2486525"/>
          <a:ext cx="6179614" cy="3834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886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61737" y="192161"/>
            <a:ext cx="12065607" cy="888493"/>
          </a:xfrm>
        </p:spPr>
        <p:txBody>
          <a:bodyPr/>
          <a:lstStyle/>
          <a:p>
            <a:r>
              <a:rPr lang="en-US" sz="3600" b="1" dirty="0">
                <a:solidFill>
                  <a:srgbClr val="002060"/>
                </a:solidFill>
                <a:latin typeface="Arial" panose="020B0604020202020204" pitchFamily="34" charset="0"/>
                <a:cs typeface="Arial" panose="020B0604020202020204" pitchFamily="34" charset="0"/>
              </a:rPr>
              <a:t>Drowning Deaths by Month (2016-2018)</a:t>
            </a:r>
          </a:p>
        </p:txBody>
      </p:sp>
      <p:sp>
        <p:nvSpPr>
          <p:cNvPr id="3" name="Content Placeholder 2">
            <a:extLst>
              <a:ext uri="{FF2B5EF4-FFF2-40B4-BE49-F238E27FC236}">
                <a16:creationId xmlns:a16="http://schemas.microsoft.com/office/drawing/2014/main" id="{6440CBC3-3E01-421E-BBAC-CDC912002363}"/>
              </a:ext>
            </a:extLst>
          </p:cNvPr>
          <p:cNvSpPr>
            <a:spLocks noGrp="1"/>
          </p:cNvSpPr>
          <p:nvPr>
            <p:ph idx="1"/>
          </p:nvPr>
        </p:nvSpPr>
        <p:spPr>
          <a:xfrm>
            <a:off x="281709" y="1209963"/>
            <a:ext cx="11628582" cy="4449645"/>
          </a:xfrm>
        </p:spPr>
        <p:txBody>
          <a:bodyPr/>
          <a:lstStyle/>
          <a:p>
            <a:r>
              <a:rPr lang="en-US" dirty="0"/>
              <a:t>The summer months account for nearly half of all drowning deaths with July have the highest count</a:t>
            </a:r>
          </a:p>
        </p:txBody>
      </p:sp>
      <p:graphicFrame>
        <p:nvGraphicFramePr>
          <p:cNvPr id="6" name="Chart 5">
            <a:extLst>
              <a:ext uri="{FF2B5EF4-FFF2-40B4-BE49-F238E27FC236}">
                <a16:creationId xmlns:a16="http://schemas.microsoft.com/office/drawing/2014/main" id="{938A6BDA-80AC-472F-AB55-F569CE280BD4}"/>
              </a:ext>
            </a:extLst>
          </p:cNvPr>
          <p:cNvGraphicFramePr>
            <a:graphicFrameLocks/>
          </p:cNvGraphicFramePr>
          <p:nvPr>
            <p:extLst>
              <p:ext uri="{D42A27DB-BD31-4B8C-83A1-F6EECF244321}">
                <p14:modId xmlns:p14="http://schemas.microsoft.com/office/powerpoint/2010/main" val="1778105852"/>
              </p:ext>
            </p:extLst>
          </p:nvPr>
        </p:nvGraphicFramePr>
        <p:xfrm>
          <a:off x="2462462" y="2231403"/>
          <a:ext cx="7724274" cy="4250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54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61737" y="192161"/>
            <a:ext cx="12065607" cy="888493"/>
          </a:xfrm>
        </p:spPr>
        <p:txBody>
          <a:bodyPr/>
          <a:lstStyle/>
          <a:p>
            <a:r>
              <a:rPr lang="en-US" sz="3600" b="1" dirty="0">
                <a:solidFill>
                  <a:srgbClr val="002060"/>
                </a:solidFill>
                <a:latin typeface="Arial" panose="020B0604020202020204" pitchFamily="34" charset="0"/>
                <a:cs typeface="Arial" panose="020B0604020202020204" pitchFamily="34" charset="0"/>
              </a:rPr>
              <a:t>Demographic Variables (2018)</a:t>
            </a:r>
          </a:p>
        </p:txBody>
      </p:sp>
      <p:graphicFrame>
        <p:nvGraphicFramePr>
          <p:cNvPr id="6" name="Chart 5">
            <a:extLst>
              <a:ext uri="{FF2B5EF4-FFF2-40B4-BE49-F238E27FC236}">
                <a16:creationId xmlns:a16="http://schemas.microsoft.com/office/drawing/2014/main" id="{2D806489-A738-4CE6-A417-1975214C210F}"/>
              </a:ext>
            </a:extLst>
          </p:cNvPr>
          <p:cNvGraphicFramePr>
            <a:graphicFrameLocks/>
          </p:cNvGraphicFramePr>
          <p:nvPr>
            <p:extLst>
              <p:ext uri="{D42A27DB-BD31-4B8C-83A1-F6EECF244321}">
                <p14:modId xmlns:p14="http://schemas.microsoft.com/office/powerpoint/2010/main" val="414585484"/>
              </p:ext>
            </p:extLst>
          </p:nvPr>
        </p:nvGraphicFramePr>
        <p:xfrm>
          <a:off x="61737" y="2069430"/>
          <a:ext cx="6159109" cy="3866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2787040-F86A-43C5-B1A3-FDD9CC8DEFF1}"/>
              </a:ext>
            </a:extLst>
          </p:cNvPr>
          <p:cNvGraphicFramePr>
            <a:graphicFrameLocks/>
          </p:cNvGraphicFramePr>
          <p:nvPr>
            <p:extLst>
              <p:ext uri="{D42A27DB-BD31-4B8C-83A1-F6EECF244321}">
                <p14:modId xmlns:p14="http://schemas.microsoft.com/office/powerpoint/2010/main" val="303144414"/>
              </p:ext>
            </p:extLst>
          </p:nvPr>
        </p:nvGraphicFramePr>
        <p:xfrm>
          <a:off x="6220846" y="2069430"/>
          <a:ext cx="5971154" cy="35773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006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61737" y="192161"/>
            <a:ext cx="12065607" cy="888493"/>
          </a:xfrm>
        </p:spPr>
        <p:txBody>
          <a:bodyPr/>
          <a:lstStyle/>
          <a:p>
            <a:r>
              <a:rPr lang="en-US" sz="3600" b="1" dirty="0">
                <a:solidFill>
                  <a:srgbClr val="002060"/>
                </a:solidFill>
                <a:latin typeface="Arial" panose="020B0604020202020204" pitchFamily="34" charset="0"/>
                <a:cs typeface="Arial" panose="020B0604020202020204" pitchFamily="34" charset="0"/>
              </a:rPr>
              <a:t>Drowning Deaths and Poisonings (2018)</a:t>
            </a:r>
          </a:p>
        </p:txBody>
      </p:sp>
      <p:sp>
        <p:nvSpPr>
          <p:cNvPr id="3" name="Content Placeholder 2">
            <a:extLst>
              <a:ext uri="{FF2B5EF4-FFF2-40B4-BE49-F238E27FC236}">
                <a16:creationId xmlns:a16="http://schemas.microsoft.com/office/drawing/2014/main" id="{6440CBC3-3E01-421E-BBAC-CDC912002363}"/>
              </a:ext>
            </a:extLst>
          </p:cNvPr>
          <p:cNvSpPr>
            <a:spLocks noGrp="1"/>
          </p:cNvSpPr>
          <p:nvPr>
            <p:ph idx="1"/>
          </p:nvPr>
        </p:nvSpPr>
        <p:spPr>
          <a:xfrm>
            <a:off x="281709" y="1209963"/>
            <a:ext cx="11628582" cy="4449645"/>
          </a:xfrm>
        </p:spPr>
        <p:txBody>
          <a:bodyPr/>
          <a:lstStyle/>
          <a:p>
            <a:r>
              <a:rPr lang="en-US" dirty="0"/>
              <a:t>For those over 18, 26% had a drug-related or alcohol-related poisoning as a contributing cause of death</a:t>
            </a:r>
          </a:p>
        </p:txBody>
      </p:sp>
      <p:pic>
        <p:nvPicPr>
          <p:cNvPr id="1026" name="Picture 2" descr="Bond Fitness">
            <a:extLst>
              <a:ext uri="{FF2B5EF4-FFF2-40B4-BE49-F238E27FC236}">
                <a16:creationId xmlns:a16="http://schemas.microsoft.com/office/drawing/2014/main" id="{1E155E2D-52C6-4BFF-AA00-8B28F84CF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225" y="2391951"/>
            <a:ext cx="4141694" cy="4126876"/>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Danger">
            <a:extLst>
              <a:ext uri="{FF2B5EF4-FFF2-40B4-BE49-F238E27FC236}">
                <a16:creationId xmlns:a16="http://schemas.microsoft.com/office/drawing/2014/main" id="{8870E090-26C8-453C-97C4-239A3E33A4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6901" y="4754236"/>
            <a:ext cx="802341" cy="802341"/>
          </a:xfrm>
          <a:prstGeom prst="rect">
            <a:avLst/>
          </a:prstGeom>
        </p:spPr>
      </p:pic>
    </p:spTree>
    <p:extLst>
      <p:ext uri="{BB962C8B-B14F-4D97-AF65-F5344CB8AC3E}">
        <p14:creationId xmlns:p14="http://schemas.microsoft.com/office/powerpoint/2010/main" val="106950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26532"/>
            <a:ext cx="10363200" cy="1143000"/>
          </a:xfrm>
        </p:spPr>
        <p:txBody>
          <a:bodyPr/>
          <a:lstStyle/>
          <a:p>
            <a:r>
              <a:rPr lang="en-US" sz="5400" b="1" dirty="0">
                <a:solidFill>
                  <a:srgbClr val="24327B"/>
                </a:solidFill>
                <a:latin typeface="Arial" panose="020B0604020202020204" pitchFamily="34" charset="0"/>
                <a:cs typeface="Arial" panose="020B0604020202020204" pitchFamily="34" charset="0"/>
              </a:rPr>
              <a:t>Contact information</a:t>
            </a:r>
          </a:p>
        </p:txBody>
      </p:sp>
      <p:sp>
        <p:nvSpPr>
          <p:cNvPr id="3" name="Content Placeholder 2"/>
          <p:cNvSpPr>
            <a:spLocks noGrp="1"/>
          </p:cNvSpPr>
          <p:nvPr>
            <p:ph idx="1"/>
          </p:nvPr>
        </p:nvSpPr>
        <p:spPr>
          <a:xfrm>
            <a:off x="914400" y="2173574"/>
            <a:ext cx="10363200" cy="3922426"/>
          </a:xfrm>
        </p:spPr>
        <p:txBody>
          <a:bodyPr/>
          <a:lstStyle/>
          <a:p>
            <a:pPr marL="0" indent="0">
              <a:spcAft>
                <a:spcPts val="0"/>
              </a:spcAft>
              <a:buFontTx/>
              <a:buNone/>
            </a:pPr>
            <a:r>
              <a:rPr lang="en-US" b="1" dirty="0">
                <a:solidFill>
                  <a:srgbClr val="2D2D8A">
                    <a:lumMod val="75000"/>
                  </a:srgbClr>
                </a:solidFill>
                <a:latin typeface="Book Antiqua" panose="02040602050305030304" pitchFamily="18" charset="0"/>
                <a:cs typeface="Cambria"/>
              </a:rPr>
              <a:t>Veronica Daye</a:t>
            </a:r>
          </a:p>
          <a:p>
            <a:pPr marL="0" indent="0">
              <a:spcAft>
                <a:spcPts val="0"/>
              </a:spcAft>
              <a:buFontTx/>
              <a:buNone/>
            </a:pPr>
            <a:r>
              <a:rPr lang="en-US" i="1" dirty="0">
                <a:solidFill>
                  <a:srgbClr val="2D2D8A">
                    <a:lumMod val="75000"/>
                  </a:srgbClr>
                </a:solidFill>
                <a:latin typeface="Book Antiqua" panose="02040602050305030304" pitchFamily="18" charset="0"/>
                <a:cs typeface="Cambria"/>
              </a:rPr>
              <a:t>Injury Prevention Epidemiologist</a:t>
            </a:r>
          </a:p>
          <a:p>
            <a:pPr marL="0" indent="0">
              <a:spcAft>
                <a:spcPts val="0"/>
              </a:spcAft>
              <a:buFontTx/>
              <a:buNone/>
            </a:pPr>
            <a:r>
              <a:rPr lang="en-US" dirty="0">
                <a:solidFill>
                  <a:srgbClr val="2D2D8A">
                    <a:lumMod val="75000"/>
                  </a:srgbClr>
                </a:solidFill>
                <a:latin typeface="Book Antiqua" panose="02040602050305030304" pitchFamily="18" charset="0"/>
                <a:cs typeface="Cambria"/>
              </a:rPr>
              <a:t>Trauma and Injury Prevention Division</a:t>
            </a:r>
          </a:p>
          <a:p>
            <a:pPr marL="0" indent="0">
              <a:buNone/>
            </a:pPr>
            <a:r>
              <a:rPr lang="en-US" dirty="0">
                <a:solidFill>
                  <a:srgbClr val="24327B"/>
                </a:solidFill>
                <a:latin typeface="Book Antiqua" panose="02040602050305030304" pitchFamily="18" charset="0"/>
              </a:rPr>
              <a:t>317.234.4943 (office)</a:t>
            </a:r>
          </a:p>
          <a:p>
            <a:pPr marL="0" indent="0">
              <a:buNone/>
            </a:pPr>
            <a:r>
              <a:rPr lang="en-US" u="sng" dirty="0">
                <a:latin typeface="Book Antiqua" panose="02040602050305030304" pitchFamily="18" charset="0"/>
                <a:hlinkClick r:id="rId3"/>
              </a:rPr>
              <a:t>vdaye@isdh.in.gov</a:t>
            </a:r>
            <a:r>
              <a:rPr lang="en-US" dirty="0">
                <a:latin typeface="Book Antiqua" panose="02040602050305030304" pitchFamily="18" charset="0"/>
              </a:rPr>
              <a:t> </a:t>
            </a:r>
            <a:endParaRPr lang="en-US" dirty="0">
              <a:solidFill>
                <a:srgbClr val="2D2D8A">
                  <a:lumMod val="75000"/>
                </a:srgbClr>
              </a:solidFill>
              <a:latin typeface="Book Antiqua" panose="02040602050305030304" pitchFamily="18" charset="0"/>
              <a:cs typeface="Cambria"/>
            </a:endParaRPr>
          </a:p>
          <a:p>
            <a:pPr marL="0" indent="0">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8776" y="5187696"/>
            <a:ext cx="2434743" cy="1289304"/>
          </a:xfrm>
          <a:prstGeom prst="rect">
            <a:avLst/>
          </a:prstGeom>
        </p:spPr>
      </p:pic>
      <p:sp>
        <p:nvSpPr>
          <p:cNvPr id="6" name="TextBox 5"/>
          <p:cNvSpPr txBox="1"/>
          <p:nvPr/>
        </p:nvSpPr>
        <p:spPr>
          <a:xfrm>
            <a:off x="368778" y="6117661"/>
            <a:ext cx="52180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327B"/>
                </a:solidFill>
                <a:effectLst/>
                <a:uLnTx/>
                <a:uFillTx/>
                <a:latin typeface="Arial" panose="020B0604020202020204" pitchFamily="34" charset="0"/>
                <a:ea typeface="ＭＳ Ｐゴシック"/>
                <a:cs typeface="Arial" panose="020B0604020202020204" pitchFamily="34" charset="0"/>
              </a:rPr>
              <a:t>Email questions to: </a:t>
            </a:r>
            <a:r>
              <a:rPr kumimoji="0" lang="en-US" sz="1800" b="1" i="0" u="none" strike="noStrike" kern="1200" cap="none" spc="0" normalizeH="0" baseline="0" noProof="0" dirty="0">
                <a:ln>
                  <a:noFill/>
                </a:ln>
                <a:solidFill>
                  <a:srgbClr val="24327B"/>
                </a:solidFill>
                <a:effectLst/>
                <a:uLnTx/>
                <a:uFillTx/>
                <a:latin typeface="Arial" panose="020B0604020202020204" pitchFamily="34" charset="0"/>
                <a:ea typeface="ＭＳ Ｐゴシック"/>
                <a:cs typeface="Arial" panose="020B0604020202020204" pitchFamily="34" charset="0"/>
              </a:rPr>
              <a:t>Indianatrauma@isdh.in.gov</a:t>
            </a:r>
          </a:p>
        </p:txBody>
      </p:sp>
    </p:spTree>
    <p:extLst>
      <p:ext uri="{BB962C8B-B14F-4D97-AF65-F5344CB8AC3E}">
        <p14:creationId xmlns:p14="http://schemas.microsoft.com/office/powerpoint/2010/main" val="58084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defRPr/>
            </a:pPr>
            <a:r>
              <a:rPr lang="en-US" b="1" dirty="0">
                <a:solidFill>
                  <a:schemeClr val="accent6">
                    <a:lumMod val="75000"/>
                  </a:schemeClr>
                </a:solidFill>
                <a:effectLst>
                  <a:outerShdw blurRad="38100" dist="38100" dir="2700000" algn="tl">
                    <a:srgbClr val="000000">
                      <a:alpha val="43137"/>
                    </a:srgbClr>
                  </a:outerShdw>
                </a:effectLst>
                <a:latin typeface="Trebuchet MS" pitchFamily="34" charset="0"/>
              </a:rPr>
              <a:t>Trauma and Injury Prevention Mission</a:t>
            </a:r>
          </a:p>
        </p:txBody>
      </p:sp>
      <p:sp>
        <p:nvSpPr>
          <p:cNvPr id="43011" name="Content Placeholder 2"/>
          <p:cNvSpPr>
            <a:spLocks noGrp="1"/>
          </p:cNvSpPr>
          <p:nvPr>
            <p:ph idx="1"/>
          </p:nvPr>
        </p:nvSpPr>
        <p:spPr>
          <a:xfrm>
            <a:off x="1534491" y="1989483"/>
            <a:ext cx="9555481" cy="4114800"/>
          </a:xfrm>
        </p:spPr>
        <p:txBody>
          <a:bodyPr/>
          <a:lstStyle/>
          <a:p>
            <a:pPr marL="0" indent="0">
              <a:buNone/>
              <a:defRPr/>
            </a:pPr>
            <a:r>
              <a:rPr lang="en-US" dirty="0">
                <a:solidFill>
                  <a:schemeClr val="accent6">
                    <a:lumMod val="75000"/>
                  </a:schemeClr>
                </a:solidFill>
                <a:latin typeface="Cambria" panose="02040503050406030204" pitchFamily="18" charset="0"/>
              </a:rPr>
              <a:t>To develop, implement and provide oversight of a statewide comprehensive trauma care system that:</a:t>
            </a:r>
          </a:p>
          <a:p>
            <a:pPr>
              <a:defRPr/>
            </a:pPr>
            <a:r>
              <a:rPr lang="en-US" dirty="0">
                <a:solidFill>
                  <a:schemeClr val="accent6">
                    <a:lumMod val="75000"/>
                  </a:schemeClr>
                </a:solidFill>
                <a:latin typeface="Cambria" panose="02040503050406030204" pitchFamily="18" charset="0"/>
              </a:rPr>
              <a:t>Prevents injuries.</a:t>
            </a:r>
          </a:p>
          <a:p>
            <a:pPr>
              <a:defRPr/>
            </a:pPr>
            <a:r>
              <a:rPr lang="en-US" dirty="0">
                <a:solidFill>
                  <a:schemeClr val="accent6">
                    <a:lumMod val="75000"/>
                  </a:schemeClr>
                </a:solidFill>
                <a:latin typeface="Cambria" panose="02040503050406030204" pitchFamily="18" charset="0"/>
              </a:rPr>
              <a:t>Saves lives.</a:t>
            </a:r>
          </a:p>
          <a:p>
            <a:pPr>
              <a:defRPr/>
            </a:pPr>
            <a:r>
              <a:rPr lang="en-US" dirty="0">
                <a:solidFill>
                  <a:schemeClr val="accent6">
                    <a:lumMod val="75000"/>
                  </a:schemeClr>
                </a:solidFill>
                <a:latin typeface="Cambria" panose="02040503050406030204" pitchFamily="18" charset="0"/>
              </a:rPr>
              <a:t>Improves the care and outcomes of trauma patients.</a:t>
            </a:r>
          </a:p>
          <a:p>
            <a:pPr>
              <a:defRPr/>
            </a:pPr>
            <a:endParaRPr lang="en-US" dirty="0">
              <a:solidFill>
                <a:schemeClr val="accent6">
                  <a:lumMod val="75000"/>
                </a:schemeClr>
              </a:solidFill>
              <a:latin typeface="Cambria" panose="02040503050406030204"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ISDH Logo_Colo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47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National Violent Death Reporting System (NVDRS) Overview</a:t>
            </a:r>
            <a:br>
              <a:rPr lang="en-US" altLang="en-US" dirty="0"/>
            </a:br>
            <a:endParaRPr lang="en-US" altLang="en-US" dirty="0"/>
          </a:p>
        </p:txBody>
      </p:sp>
      <p:sp>
        <p:nvSpPr>
          <p:cNvPr id="2" name="Subtitle 1"/>
          <p:cNvSpPr>
            <a:spLocks noGrp="1"/>
          </p:cNvSpPr>
          <p:nvPr>
            <p:ph type="subTitle" idx="1"/>
          </p:nvPr>
        </p:nvSpPr>
        <p:spPr/>
        <p:txBody>
          <a:bodyPr/>
          <a:lstStyle/>
          <a:p>
            <a:r>
              <a:rPr lang="en-US" dirty="0"/>
              <a:t>Kameron Sheats, PhD</a:t>
            </a:r>
          </a:p>
          <a:p>
            <a:r>
              <a:rPr lang="en-US" dirty="0"/>
              <a:t>NVDRS Science Officer</a:t>
            </a:r>
          </a:p>
          <a:p>
            <a:endParaRPr lang="en-US" dirty="0"/>
          </a:p>
          <a:p>
            <a:endParaRPr lang="en-US" dirty="0"/>
          </a:p>
          <a:p>
            <a:endParaRPr lang="en-US" dirty="0"/>
          </a:p>
          <a:p>
            <a:endParaRPr lang="en-US" dirty="0"/>
          </a:p>
          <a:p>
            <a:endParaRPr lang="en-US" dirty="0"/>
          </a:p>
        </p:txBody>
      </p:sp>
      <p:sp>
        <p:nvSpPr>
          <p:cNvPr id="6" name="Text Placeholder 5"/>
          <p:cNvSpPr>
            <a:spLocks noGrp="1"/>
          </p:cNvSpPr>
          <p:nvPr>
            <p:ph type="body" sz="quarter" idx="10"/>
          </p:nvPr>
        </p:nvSpPr>
        <p:spPr>
          <a:xfrm>
            <a:off x="1981199" y="3593040"/>
            <a:ext cx="6400800" cy="1295400"/>
          </a:xfrm>
        </p:spPr>
        <p:txBody>
          <a:bodyPr/>
          <a:lstStyle/>
          <a:p>
            <a:r>
              <a:rPr lang="en-US" dirty="0"/>
              <a:t>INVDRS Advisory Committee Meeting</a:t>
            </a:r>
          </a:p>
          <a:p>
            <a:r>
              <a:rPr lang="en-US" dirty="0"/>
              <a:t>July 17, 2020</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1301" y="5164933"/>
            <a:ext cx="1428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485981" y="4059589"/>
            <a:ext cx="3792041" cy="1896020"/>
          </a:xfrm>
          <a:prstGeom prst="rect">
            <a:avLst/>
          </a:prstGeom>
        </p:spPr>
      </p:pic>
      <p:sp>
        <p:nvSpPr>
          <p:cNvPr id="4" name="TextBox 3"/>
          <p:cNvSpPr txBox="1"/>
          <p:nvPr/>
        </p:nvSpPr>
        <p:spPr>
          <a:xfrm>
            <a:off x="1981200" y="6074905"/>
            <a:ext cx="8686801" cy="584775"/>
          </a:xfrm>
          <a:prstGeom prst="rect">
            <a:avLst/>
          </a:prstGeom>
          <a:noFill/>
        </p:spPr>
        <p:txBody>
          <a:bodyPr wrap="square" rtlCol="0">
            <a:spAutoFit/>
          </a:bodyPr>
          <a:lstStyle/>
          <a:p>
            <a:pPr defTabSz="1219170" eaLnBrk="0" fontAlgn="base" hangingPunct="0">
              <a:spcBef>
                <a:spcPct val="0"/>
              </a:spcBef>
              <a:spcAft>
                <a:spcPct val="0"/>
              </a:spcAft>
            </a:pPr>
            <a:r>
              <a:rPr lang="en-US" sz="1600" dirty="0">
                <a:solidFill>
                  <a:srgbClr val="000000"/>
                </a:solidFill>
                <a:latin typeface="Calibri" panose="020F0502020204030204" pitchFamily="34" charset="0"/>
              </a:rPr>
              <a:t>The findings and conclusions in this report are those of the authors and do not necessarily represent the official position of the Centers for Disease Control and Prevention.   </a:t>
            </a:r>
          </a:p>
        </p:txBody>
      </p:sp>
      <p:sp>
        <p:nvSpPr>
          <p:cNvPr id="5" name="TextBox 4"/>
          <p:cNvSpPr txBox="1"/>
          <p:nvPr/>
        </p:nvSpPr>
        <p:spPr>
          <a:xfrm>
            <a:off x="1981199" y="492221"/>
            <a:ext cx="4242380"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FFFFFF"/>
                </a:solidFill>
                <a:latin typeface="Calibri" panose="020F0502020204030204" pitchFamily="34" charset="0"/>
              </a:rPr>
              <a:t>Division of Violence Prevention </a:t>
            </a:r>
          </a:p>
        </p:txBody>
      </p:sp>
    </p:spTree>
    <p:extLst>
      <p:ext uri="{BB962C8B-B14F-4D97-AF65-F5344CB8AC3E}">
        <p14:creationId xmlns:p14="http://schemas.microsoft.com/office/powerpoint/2010/main" val="17766228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Know About Violence?</a:t>
            </a:r>
          </a:p>
        </p:txBody>
      </p:sp>
      <p:sp>
        <p:nvSpPr>
          <p:cNvPr id="3" name="Text Placeholder 2"/>
          <p:cNvSpPr>
            <a:spLocks noGrp="1"/>
          </p:cNvSpPr>
          <p:nvPr>
            <p:ph type="body" sz="quarter" idx="10"/>
          </p:nvPr>
        </p:nvSpPr>
        <p:spPr>
          <a:xfrm>
            <a:off x="1981200" y="1713949"/>
            <a:ext cx="8229600" cy="4512999"/>
          </a:xfrm>
        </p:spPr>
        <p:txBody>
          <a:bodyPr/>
          <a:lstStyle/>
          <a:p>
            <a:r>
              <a:rPr lang="en-US" sz="2133" b="1" dirty="0"/>
              <a:t>Number of violent deaths only tells part of story</a:t>
            </a:r>
          </a:p>
          <a:p>
            <a:r>
              <a:rPr lang="en-US" sz="2133" b="1" dirty="0"/>
              <a:t>Millions of people experience adverse physical, mental, and economic consequences </a:t>
            </a:r>
          </a:p>
          <a:p>
            <a:r>
              <a:rPr lang="en-US" sz="2133" b="1" dirty="0"/>
              <a:t>Violence erodes communities by reducing productivity, decreasing property values, and disrupting social services</a:t>
            </a:r>
          </a:p>
          <a:p>
            <a:r>
              <a:rPr lang="en-US" sz="2133" b="1" dirty="0"/>
              <a:t>Devastating impact on families, communities, and society</a:t>
            </a:r>
          </a:p>
          <a:p>
            <a:r>
              <a:rPr lang="en-US" sz="2133" b="1" dirty="0"/>
              <a:t>Violence is preventable </a:t>
            </a:r>
          </a:p>
          <a:p>
            <a:pPr lvl="1"/>
            <a:r>
              <a:rPr lang="en-US" sz="2133" b="1" dirty="0"/>
              <a:t>Information needed for prevention</a:t>
            </a:r>
          </a:p>
          <a:p>
            <a:endParaRPr lang="en-US" dirty="0"/>
          </a:p>
        </p:txBody>
      </p:sp>
      <p:pic>
        <p:nvPicPr>
          <p:cNvPr id="10" name="Picture 9"/>
          <p:cNvPicPr>
            <a:picLocks noChangeAspect="1"/>
          </p:cNvPicPr>
          <p:nvPr/>
        </p:nvPicPr>
        <p:blipFill>
          <a:blip r:embed="rId3"/>
          <a:stretch>
            <a:fillRect/>
          </a:stretch>
        </p:blipFill>
        <p:spPr>
          <a:xfrm>
            <a:off x="3164784" y="4822289"/>
            <a:ext cx="1999661" cy="1609484"/>
          </a:xfrm>
          <a:prstGeom prst="rect">
            <a:avLst/>
          </a:prstGeom>
        </p:spPr>
      </p:pic>
      <p:pic>
        <p:nvPicPr>
          <p:cNvPr id="11" name="Picture 10"/>
          <p:cNvPicPr>
            <a:picLocks noChangeAspect="1"/>
          </p:cNvPicPr>
          <p:nvPr/>
        </p:nvPicPr>
        <p:blipFill>
          <a:blip r:embed="rId4"/>
          <a:stretch>
            <a:fillRect/>
          </a:stretch>
        </p:blipFill>
        <p:spPr>
          <a:xfrm>
            <a:off x="5023047" y="4974343"/>
            <a:ext cx="1788315" cy="1390008"/>
          </a:xfrm>
          <a:prstGeom prst="rect">
            <a:avLst/>
          </a:prstGeom>
        </p:spPr>
      </p:pic>
      <p:pic>
        <p:nvPicPr>
          <p:cNvPr id="12" name="Picture 11"/>
          <p:cNvPicPr>
            <a:picLocks noChangeAspect="1"/>
          </p:cNvPicPr>
          <p:nvPr/>
        </p:nvPicPr>
        <p:blipFill>
          <a:blip r:embed="rId5"/>
          <a:stretch>
            <a:fillRect/>
          </a:stretch>
        </p:blipFill>
        <p:spPr>
          <a:xfrm>
            <a:off x="6884878" y="4701639"/>
            <a:ext cx="1760807" cy="1662712"/>
          </a:xfrm>
          <a:prstGeom prst="rect">
            <a:avLst/>
          </a:prstGeom>
        </p:spPr>
      </p:pic>
      <p:pic>
        <p:nvPicPr>
          <p:cNvPr id="13" name="Picture 12"/>
          <p:cNvPicPr>
            <a:picLocks noChangeAspect="1"/>
          </p:cNvPicPr>
          <p:nvPr/>
        </p:nvPicPr>
        <p:blipFill>
          <a:blip r:embed="rId6"/>
          <a:stretch>
            <a:fillRect/>
          </a:stretch>
        </p:blipFill>
        <p:spPr>
          <a:xfrm>
            <a:off x="7599769" y="40118"/>
            <a:ext cx="2936281" cy="1695676"/>
          </a:xfrm>
          <a:prstGeom prst="rect">
            <a:avLst/>
          </a:prstGeom>
        </p:spPr>
      </p:pic>
      <p:pic>
        <p:nvPicPr>
          <p:cNvPr id="14" name="Picture 13"/>
          <p:cNvPicPr>
            <a:picLocks noChangeAspect="1"/>
          </p:cNvPicPr>
          <p:nvPr/>
        </p:nvPicPr>
        <p:blipFill>
          <a:blip r:embed="rId7"/>
          <a:stretch>
            <a:fillRect/>
          </a:stretch>
        </p:blipFill>
        <p:spPr>
          <a:xfrm>
            <a:off x="8719201" y="4786719"/>
            <a:ext cx="1816849" cy="1524856"/>
          </a:xfrm>
          <a:prstGeom prst="rect">
            <a:avLst/>
          </a:prstGeom>
        </p:spPr>
      </p:pic>
      <p:pic>
        <p:nvPicPr>
          <p:cNvPr id="15" name="Picture 14"/>
          <p:cNvPicPr>
            <a:picLocks noChangeAspect="1"/>
          </p:cNvPicPr>
          <p:nvPr/>
        </p:nvPicPr>
        <p:blipFill>
          <a:blip r:embed="rId8"/>
          <a:stretch>
            <a:fillRect/>
          </a:stretch>
        </p:blipFill>
        <p:spPr>
          <a:xfrm>
            <a:off x="1815861" y="4786720"/>
            <a:ext cx="1348923" cy="1680625"/>
          </a:xfrm>
          <a:prstGeom prst="rect">
            <a:avLst/>
          </a:prstGeom>
        </p:spPr>
      </p:pic>
    </p:spTree>
    <p:extLst>
      <p:ext uri="{BB962C8B-B14F-4D97-AF65-F5344CB8AC3E}">
        <p14:creationId xmlns:p14="http://schemas.microsoft.com/office/powerpoint/2010/main" val="14152222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4106" y="297651"/>
            <a:ext cx="8012265" cy="6198396"/>
          </a:xfrm>
          <a:prstGeom prst="rect">
            <a:avLst/>
          </a:prstGeom>
        </p:spPr>
      </p:pic>
      <p:sp>
        <p:nvSpPr>
          <p:cNvPr id="2" name="TextBox 1"/>
          <p:cNvSpPr txBox="1"/>
          <p:nvPr/>
        </p:nvSpPr>
        <p:spPr>
          <a:xfrm>
            <a:off x="2020951" y="6365558"/>
            <a:ext cx="8253221" cy="338554"/>
          </a:xfrm>
          <a:prstGeom prst="rect">
            <a:avLst/>
          </a:prstGeom>
          <a:noFill/>
        </p:spPr>
        <p:txBody>
          <a:bodyPr wrap="none" rtlCol="0">
            <a:spAutoFit/>
          </a:bodyPr>
          <a:lstStyle/>
          <a:p>
            <a:pPr defTabSz="1219170" eaLnBrk="0" fontAlgn="base" hangingPunct="0">
              <a:spcBef>
                <a:spcPct val="0"/>
              </a:spcBef>
              <a:spcAft>
                <a:spcPct val="0"/>
              </a:spcAft>
            </a:pPr>
            <a:r>
              <a:rPr lang="en-US" sz="1600" b="1" dirty="0">
                <a:solidFill>
                  <a:srgbClr val="000000"/>
                </a:solidFill>
                <a:latin typeface="Calibri" panose="020F0502020204030204" pitchFamily="34" charset="0"/>
              </a:rPr>
              <a:t>*Each VDRS program operates out of the state health department or through a bona fide agent</a:t>
            </a:r>
          </a:p>
        </p:txBody>
      </p:sp>
    </p:spTree>
    <p:extLst>
      <p:ext uri="{BB962C8B-B14F-4D97-AF65-F5344CB8AC3E}">
        <p14:creationId xmlns:p14="http://schemas.microsoft.com/office/powerpoint/2010/main" val="41644828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053" y="0"/>
            <a:ext cx="8368748" cy="1143000"/>
          </a:xfrm>
        </p:spPr>
        <p:txBody>
          <a:bodyPr/>
          <a:lstStyle/>
          <a:p>
            <a:r>
              <a:rPr lang="en-US" sz="4267" dirty="0"/>
              <a:t>NVDRS</a:t>
            </a:r>
          </a:p>
        </p:txBody>
      </p:sp>
      <p:sp>
        <p:nvSpPr>
          <p:cNvPr id="3" name="Text Placeholder 2"/>
          <p:cNvSpPr>
            <a:spLocks noGrp="1"/>
          </p:cNvSpPr>
          <p:nvPr>
            <p:ph type="body" sz="quarter" idx="10"/>
          </p:nvPr>
        </p:nvSpPr>
        <p:spPr>
          <a:xfrm>
            <a:off x="1842051" y="1269521"/>
            <a:ext cx="8825948" cy="4455584"/>
          </a:xfrm>
        </p:spPr>
        <p:txBody>
          <a:bodyPr/>
          <a:lstStyle/>
          <a:p>
            <a:pPr>
              <a:spcAft>
                <a:spcPts val="1600"/>
              </a:spcAft>
            </a:pPr>
            <a:r>
              <a:rPr lang="en-US" sz="2667" b="1" dirty="0"/>
              <a:t>Data collected by states and territories through partnerships</a:t>
            </a:r>
          </a:p>
          <a:p>
            <a:pPr>
              <a:spcAft>
                <a:spcPts val="1600"/>
              </a:spcAft>
            </a:pPr>
            <a:r>
              <a:rPr lang="en-US" sz="2667" b="1" dirty="0"/>
              <a:t>No personally identifying information collected in system</a:t>
            </a:r>
          </a:p>
          <a:p>
            <a:pPr>
              <a:spcAft>
                <a:spcPts val="1600"/>
              </a:spcAft>
            </a:pPr>
            <a:r>
              <a:rPr lang="en-US" sz="2667" b="1" dirty="0"/>
              <a:t>Information collected using a web-based application</a:t>
            </a:r>
          </a:p>
          <a:p>
            <a:pPr>
              <a:spcAft>
                <a:spcPts val="1600"/>
              </a:spcAft>
            </a:pPr>
            <a:r>
              <a:rPr lang="en-US" sz="2667" b="1" dirty="0"/>
              <a:t>Trained abstractors enter data consistent with CDC guidance</a:t>
            </a:r>
          </a:p>
          <a:p>
            <a:pPr>
              <a:spcAft>
                <a:spcPts val="1600"/>
              </a:spcAft>
            </a:pPr>
            <a:r>
              <a:rPr lang="en-US" sz="2667" b="1" dirty="0"/>
              <a:t>Provides information for prevention </a:t>
            </a:r>
          </a:p>
          <a:p>
            <a:pPr>
              <a:spcAft>
                <a:spcPts val="1600"/>
              </a:spcAft>
            </a:pPr>
            <a:endParaRPr lang="en-US" sz="2667"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4376397"/>
            <a:ext cx="2311400" cy="2311400"/>
          </a:xfrm>
          <a:prstGeom prst="rect">
            <a:avLst/>
          </a:prstGeom>
        </p:spPr>
      </p:pic>
    </p:spTree>
    <p:extLst>
      <p:ext uri="{BB962C8B-B14F-4D97-AF65-F5344CB8AC3E}">
        <p14:creationId xmlns:p14="http://schemas.microsoft.com/office/powerpoint/2010/main" val="18983686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053" y="0"/>
            <a:ext cx="8368748" cy="1143000"/>
          </a:xfrm>
        </p:spPr>
        <p:txBody>
          <a:bodyPr/>
          <a:lstStyle/>
          <a:p>
            <a:r>
              <a:rPr lang="en-US" sz="4267" dirty="0"/>
              <a:t>NVDRS Case Definition</a:t>
            </a:r>
          </a:p>
        </p:txBody>
      </p:sp>
      <p:sp>
        <p:nvSpPr>
          <p:cNvPr id="3" name="Text Placeholder 2"/>
          <p:cNvSpPr>
            <a:spLocks noGrp="1"/>
          </p:cNvSpPr>
          <p:nvPr>
            <p:ph type="body" sz="quarter" idx="10"/>
          </p:nvPr>
        </p:nvSpPr>
        <p:spPr>
          <a:xfrm>
            <a:off x="1842051" y="1609345"/>
            <a:ext cx="8825948" cy="4733489"/>
          </a:xfrm>
        </p:spPr>
        <p:txBody>
          <a:bodyPr/>
          <a:lstStyle/>
          <a:p>
            <a:pPr>
              <a:spcAft>
                <a:spcPts val="800"/>
              </a:spcAft>
            </a:pPr>
            <a:r>
              <a:rPr lang="en-US" sz="2667" b="1" dirty="0"/>
              <a:t>Suicide</a:t>
            </a:r>
          </a:p>
          <a:p>
            <a:pPr>
              <a:spcAft>
                <a:spcPts val="800"/>
              </a:spcAft>
            </a:pPr>
            <a:r>
              <a:rPr lang="en-US" sz="2667" b="1" dirty="0"/>
              <a:t>Homicide</a:t>
            </a:r>
          </a:p>
          <a:p>
            <a:pPr>
              <a:spcAft>
                <a:spcPts val="800"/>
              </a:spcAft>
            </a:pPr>
            <a:r>
              <a:rPr lang="en-US" sz="2667" b="1" dirty="0"/>
              <a:t>Deaths of undetermined intent</a:t>
            </a:r>
          </a:p>
          <a:p>
            <a:pPr>
              <a:spcAft>
                <a:spcPts val="800"/>
              </a:spcAft>
            </a:pPr>
            <a:r>
              <a:rPr lang="en-US" sz="2667" b="1" dirty="0"/>
              <a:t>Legal intervention (excluding executions)</a:t>
            </a:r>
          </a:p>
          <a:p>
            <a:pPr>
              <a:spcAft>
                <a:spcPts val="800"/>
              </a:spcAft>
            </a:pPr>
            <a:r>
              <a:rPr lang="en-US" sz="2667" b="1" dirty="0"/>
              <a:t>Unintentional firearm deaths</a:t>
            </a:r>
          </a:p>
          <a:p>
            <a:pPr>
              <a:spcAft>
                <a:spcPts val="1600"/>
              </a:spcAft>
            </a:pPr>
            <a:endParaRPr lang="en-US" sz="2667" b="1" dirty="0"/>
          </a:p>
        </p:txBody>
      </p:sp>
      <p:pic>
        <p:nvPicPr>
          <p:cNvPr id="4" name="Picture 3"/>
          <p:cNvPicPr>
            <a:picLocks noChangeAspect="1"/>
          </p:cNvPicPr>
          <p:nvPr/>
        </p:nvPicPr>
        <p:blipFill>
          <a:blip r:embed="rId3"/>
          <a:stretch>
            <a:fillRect/>
          </a:stretch>
        </p:blipFill>
        <p:spPr>
          <a:xfrm>
            <a:off x="7594938" y="1143001"/>
            <a:ext cx="2877561" cy="1918375"/>
          </a:xfrm>
          <a:prstGeom prst="rect">
            <a:avLst/>
          </a:prstGeom>
        </p:spPr>
      </p:pic>
    </p:spTree>
    <p:extLst>
      <p:ext uri="{BB962C8B-B14F-4D97-AF65-F5344CB8AC3E}">
        <p14:creationId xmlns:p14="http://schemas.microsoft.com/office/powerpoint/2010/main" val="6947947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0399" y="862787"/>
            <a:ext cx="2578100" cy="19558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33902" y="886941"/>
            <a:ext cx="2108201" cy="177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430" y="651085"/>
            <a:ext cx="1936751" cy="1936751"/>
          </a:xfrm>
          <a:prstGeom prst="rect">
            <a:avLst/>
          </a:prstGeom>
        </p:spPr>
      </p:pic>
      <p:cxnSp>
        <p:nvCxnSpPr>
          <p:cNvPr id="9" name="Straight Connector 8"/>
          <p:cNvCxnSpPr/>
          <p:nvPr/>
        </p:nvCxnSpPr>
        <p:spPr>
          <a:xfrm>
            <a:off x="2783917" y="3030729"/>
            <a:ext cx="0" cy="254001"/>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85809" y="3009901"/>
            <a:ext cx="0" cy="254001"/>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83917" y="3284729"/>
            <a:ext cx="6502400"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08700" y="3009901"/>
            <a:ext cx="0" cy="254001"/>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9395" y="3469697"/>
            <a:ext cx="1289051" cy="1289051"/>
          </a:xfrm>
          <a:prstGeom prst="rect">
            <a:avLst/>
          </a:prstGeom>
        </p:spPr>
      </p:pic>
      <p:sp>
        <p:nvSpPr>
          <p:cNvPr id="8" name="TextBox 7"/>
          <p:cNvSpPr txBox="1"/>
          <p:nvPr/>
        </p:nvSpPr>
        <p:spPr>
          <a:xfrm>
            <a:off x="5297681" y="3664689"/>
            <a:ext cx="4889500" cy="502766"/>
          </a:xfrm>
          <a:prstGeom prst="rect">
            <a:avLst/>
          </a:prstGeom>
          <a:noFill/>
        </p:spPr>
        <p:txBody>
          <a:bodyPr wrap="square" rtlCol="0">
            <a:spAutoFit/>
          </a:bodyPr>
          <a:lstStyle/>
          <a:p>
            <a:pPr defTabSz="685783"/>
            <a:r>
              <a:rPr lang="en-US" sz="2667" b="1" dirty="0">
                <a:solidFill>
                  <a:srgbClr val="000000"/>
                </a:solidFill>
                <a:latin typeface="Calibri" panose="020F0502020204030204" pitchFamily="34" charset="0"/>
              </a:rPr>
              <a:t>600+ variables</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4304" y="4889292"/>
            <a:ext cx="1097280" cy="109728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7001" y="4925113"/>
            <a:ext cx="1005840" cy="100584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5080" y="4978989"/>
            <a:ext cx="1005840" cy="1005840"/>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8783" y="4878295"/>
            <a:ext cx="1097280" cy="109728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6862" y="4889292"/>
            <a:ext cx="877823" cy="1097280"/>
          </a:xfrm>
          <a:prstGeom prst="rect">
            <a:avLst/>
          </a:prstGeom>
        </p:spPr>
      </p:pic>
      <p:sp>
        <p:nvSpPr>
          <p:cNvPr id="4" name="Rectangle 3"/>
          <p:cNvSpPr/>
          <p:nvPr/>
        </p:nvSpPr>
        <p:spPr>
          <a:xfrm>
            <a:off x="1756197" y="2585562"/>
            <a:ext cx="2467214" cy="461665"/>
          </a:xfrm>
          <a:prstGeom prst="rect">
            <a:avLst/>
          </a:prstGeom>
        </p:spPr>
        <p:txBody>
          <a:bodyPr wrap="none">
            <a:spAutoFit/>
          </a:bodyPr>
          <a:lstStyle/>
          <a:p>
            <a:pPr defTabSz="685783"/>
            <a:r>
              <a:rPr lang="en-US" sz="2400" b="1" dirty="0">
                <a:solidFill>
                  <a:srgbClr val="000000"/>
                </a:solidFill>
                <a:latin typeface="Calibri" panose="020F0502020204030204" pitchFamily="34" charset="0"/>
                <a:cs typeface="Calibri" panose="020F0502020204030204" pitchFamily="34" charset="0"/>
              </a:rPr>
              <a:t>Death Certificates</a:t>
            </a:r>
          </a:p>
        </p:txBody>
      </p:sp>
      <p:sp>
        <p:nvSpPr>
          <p:cNvPr id="10" name="Rectangle 9"/>
          <p:cNvSpPr/>
          <p:nvPr/>
        </p:nvSpPr>
        <p:spPr>
          <a:xfrm>
            <a:off x="5194846" y="2550968"/>
            <a:ext cx="1528303" cy="461665"/>
          </a:xfrm>
          <a:prstGeom prst="rect">
            <a:avLst/>
          </a:prstGeom>
        </p:spPr>
        <p:txBody>
          <a:bodyPr wrap="none">
            <a:spAutoFit/>
          </a:bodyPr>
          <a:lstStyle/>
          <a:p>
            <a:pPr defTabSz="1219170" eaLnBrk="0" fontAlgn="base" hangingPunct="0">
              <a:spcBef>
                <a:spcPct val="0"/>
              </a:spcBef>
              <a:spcAft>
                <a:spcPct val="0"/>
              </a:spcAft>
            </a:pPr>
            <a:r>
              <a:rPr lang="en-US" sz="2400" b="1" dirty="0">
                <a:solidFill>
                  <a:srgbClr val="333333"/>
                </a:solidFill>
                <a:latin typeface="Calibri" panose="020F0502020204030204" pitchFamily="34" charset="0"/>
                <a:cs typeface="Calibri" panose="020F0502020204030204" pitchFamily="34" charset="0"/>
              </a:rPr>
              <a:t>LE Reports</a:t>
            </a:r>
          </a:p>
        </p:txBody>
      </p:sp>
      <p:sp>
        <p:nvSpPr>
          <p:cNvPr id="29" name="TextBox 28"/>
          <p:cNvSpPr txBox="1"/>
          <p:nvPr/>
        </p:nvSpPr>
        <p:spPr>
          <a:xfrm>
            <a:off x="1510416" y="6097321"/>
            <a:ext cx="9155173" cy="338554"/>
          </a:xfrm>
          <a:prstGeom prst="rect">
            <a:avLst/>
          </a:prstGeom>
          <a:noFill/>
        </p:spPr>
        <p:txBody>
          <a:bodyPr wrap="square" rtlCol="0">
            <a:spAutoFit/>
          </a:bodyPr>
          <a:lstStyle/>
          <a:p>
            <a:pPr defTabSz="1219170" eaLnBrk="0" fontAlgn="base" hangingPunct="0">
              <a:spcBef>
                <a:spcPct val="0"/>
              </a:spcBef>
              <a:spcAft>
                <a:spcPct val="0"/>
              </a:spcAft>
            </a:pPr>
            <a:r>
              <a:rPr lang="en-US" sz="1600" b="1" dirty="0">
                <a:solidFill>
                  <a:srgbClr val="000000"/>
                </a:solidFill>
                <a:latin typeface="Calibri" panose="020F0502020204030204" pitchFamily="34" charset="0"/>
              </a:rPr>
              <a:t>Injury characteristics        Demographics              Circumstances      Mental Health Diagnoses    Toxicology   </a:t>
            </a:r>
          </a:p>
        </p:txBody>
      </p:sp>
      <p:sp>
        <p:nvSpPr>
          <p:cNvPr id="22" name="Rectangle 21"/>
          <p:cNvSpPr/>
          <p:nvPr/>
        </p:nvSpPr>
        <p:spPr>
          <a:xfrm>
            <a:off x="8438237" y="2486961"/>
            <a:ext cx="4572000" cy="420564"/>
          </a:xfrm>
          <a:prstGeom prst="rect">
            <a:avLst/>
          </a:prstGeom>
        </p:spPr>
        <p:txBody>
          <a:bodyPr>
            <a:spAutoFit/>
          </a:bodyPr>
          <a:lstStyle/>
          <a:p>
            <a:pPr defTabSz="1219170" eaLnBrk="0" fontAlgn="base" hangingPunct="0">
              <a:spcBef>
                <a:spcPct val="0"/>
              </a:spcBef>
              <a:spcAft>
                <a:spcPct val="0"/>
              </a:spcAft>
            </a:pPr>
            <a:r>
              <a:rPr lang="en-US" sz="2133" b="1" dirty="0">
                <a:solidFill>
                  <a:srgbClr val="333333"/>
                </a:solidFill>
                <a:latin typeface="Calibri" panose="020F0502020204030204" pitchFamily="34" charset="0"/>
                <a:cs typeface="Calibri" panose="020F0502020204030204" pitchFamily="34" charset="0"/>
              </a:rPr>
              <a:t>C/ME Reports</a:t>
            </a:r>
          </a:p>
        </p:txBody>
      </p:sp>
    </p:spTree>
    <p:extLst>
      <p:ext uri="{BB962C8B-B14F-4D97-AF65-F5344CB8AC3E}">
        <p14:creationId xmlns:p14="http://schemas.microsoft.com/office/powerpoint/2010/main" val="12147339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053" y="0"/>
            <a:ext cx="8368748" cy="1143000"/>
          </a:xfrm>
        </p:spPr>
        <p:txBody>
          <a:bodyPr/>
          <a:lstStyle/>
          <a:p>
            <a:r>
              <a:rPr lang="en-US" sz="4267" dirty="0"/>
              <a:t>NVDRS is Unique </a:t>
            </a:r>
          </a:p>
        </p:txBody>
      </p:sp>
      <p:sp>
        <p:nvSpPr>
          <p:cNvPr id="3" name="Text Placeholder 2"/>
          <p:cNvSpPr>
            <a:spLocks noGrp="1"/>
          </p:cNvSpPr>
          <p:nvPr>
            <p:ph type="body" sz="quarter" idx="10"/>
          </p:nvPr>
        </p:nvSpPr>
        <p:spPr>
          <a:xfrm>
            <a:off x="1842052" y="1464593"/>
            <a:ext cx="8566205" cy="4455584"/>
          </a:xfrm>
        </p:spPr>
        <p:txBody>
          <a:bodyPr/>
          <a:lstStyle/>
          <a:p>
            <a:pPr>
              <a:spcAft>
                <a:spcPts val="0"/>
              </a:spcAft>
            </a:pPr>
            <a:r>
              <a:rPr lang="en-US" sz="2667" b="1" dirty="0">
                <a:solidFill>
                  <a:srgbClr val="7F7F7F">
                    <a:lumMod val="75000"/>
                  </a:srgbClr>
                </a:solidFill>
              </a:rPr>
              <a:t>It is a partnership between states, data providers and CDC</a:t>
            </a:r>
          </a:p>
          <a:p>
            <a:pPr>
              <a:spcAft>
                <a:spcPts val="0"/>
              </a:spcAft>
            </a:pPr>
            <a:r>
              <a:rPr lang="en-US" sz="2667" b="1" dirty="0">
                <a:solidFill>
                  <a:srgbClr val="7F7F7F">
                    <a:lumMod val="75000"/>
                  </a:srgbClr>
                </a:solidFill>
              </a:rPr>
              <a:t>Tells the </a:t>
            </a:r>
            <a:r>
              <a:rPr lang="en-US" sz="2667" b="1" i="1" dirty="0">
                <a:solidFill>
                  <a:srgbClr val="7F7F7F">
                    <a:lumMod val="75000"/>
                  </a:srgbClr>
                </a:solidFill>
              </a:rPr>
              <a:t>who, what, when, where, why,</a:t>
            </a:r>
            <a:r>
              <a:rPr lang="en-US" sz="2667" b="1" dirty="0">
                <a:solidFill>
                  <a:srgbClr val="7F7F7F">
                    <a:lumMod val="75000"/>
                  </a:srgbClr>
                </a:solidFill>
              </a:rPr>
              <a:t> and </a:t>
            </a:r>
            <a:r>
              <a:rPr lang="en-US" sz="2667" b="1" i="1" dirty="0">
                <a:solidFill>
                  <a:srgbClr val="7F7F7F">
                    <a:lumMod val="75000"/>
                  </a:srgbClr>
                </a:solidFill>
              </a:rPr>
              <a:t>how</a:t>
            </a:r>
          </a:p>
          <a:p>
            <a:pPr>
              <a:spcAft>
                <a:spcPts val="0"/>
              </a:spcAft>
            </a:pPr>
            <a:r>
              <a:rPr lang="en-US" sz="2667" b="1" dirty="0">
                <a:solidFill>
                  <a:srgbClr val="7F7F7F">
                    <a:lumMod val="75000"/>
                  </a:srgbClr>
                </a:solidFill>
              </a:rPr>
              <a:t>Is comprehensive - includes all age groups</a:t>
            </a:r>
          </a:p>
          <a:p>
            <a:pPr>
              <a:spcAft>
                <a:spcPts val="0"/>
              </a:spcAft>
            </a:pPr>
            <a:r>
              <a:rPr lang="en-US" sz="2667" b="1" dirty="0">
                <a:solidFill>
                  <a:srgbClr val="7F7F7F">
                    <a:lumMod val="75000"/>
                  </a:srgbClr>
                </a:solidFill>
              </a:rPr>
              <a:t>Combines sources to get full picture</a:t>
            </a:r>
          </a:p>
          <a:p>
            <a:pPr lvl="1">
              <a:spcAft>
                <a:spcPts val="0"/>
              </a:spcAft>
            </a:pPr>
            <a:r>
              <a:rPr lang="en-US" sz="2667" b="1" dirty="0">
                <a:solidFill>
                  <a:srgbClr val="7F7F7F">
                    <a:lumMod val="75000"/>
                  </a:srgbClr>
                </a:solidFill>
              </a:rPr>
              <a:t>Details about incident</a:t>
            </a:r>
          </a:p>
          <a:p>
            <a:pPr lvl="1">
              <a:spcAft>
                <a:spcPts val="0"/>
              </a:spcAft>
            </a:pPr>
            <a:r>
              <a:rPr lang="en-US" sz="2667" b="1" dirty="0">
                <a:solidFill>
                  <a:srgbClr val="7F7F7F">
                    <a:lumMod val="75000"/>
                  </a:srgbClr>
                </a:solidFill>
              </a:rPr>
              <a:t>Information about victims, suspects</a:t>
            </a:r>
          </a:p>
          <a:p>
            <a:pPr lvl="1">
              <a:spcAft>
                <a:spcPts val="0"/>
              </a:spcAft>
            </a:pPr>
            <a:r>
              <a:rPr lang="en-US" sz="2667" b="1" dirty="0">
                <a:solidFill>
                  <a:srgbClr val="7F7F7F">
                    <a:lumMod val="75000"/>
                  </a:srgbClr>
                </a:solidFill>
              </a:rPr>
              <a:t>Information about circumstances: events that preceded or were determined to be related to the violent death</a:t>
            </a:r>
          </a:p>
          <a:p>
            <a:pPr marL="457189" lvl="1" indent="0">
              <a:spcAft>
                <a:spcPts val="0"/>
              </a:spcAft>
              <a:buNone/>
            </a:pPr>
            <a:endParaRPr lang="en-US" sz="2667" b="1" dirty="0">
              <a:solidFill>
                <a:srgbClr val="7F7F7F">
                  <a:lumMod val="75000"/>
                </a:srgbClr>
              </a:solidFill>
            </a:endParaRPr>
          </a:p>
        </p:txBody>
      </p:sp>
      <p:pic>
        <p:nvPicPr>
          <p:cNvPr id="4" name="Picture 3"/>
          <p:cNvPicPr>
            <a:picLocks noChangeAspect="1"/>
          </p:cNvPicPr>
          <p:nvPr/>
        </p:nvPicPr>
        <p:blipFill>
          <a:blip r:embed="rId3"/>
          <a:stretch>
            <a:fillRect/>
          </a:stretch>
        </p:blipFill>
        <p:spPr>
          <a:xfrm>
            <a:off x="8658081" y="2701785"/>
            <a:ext cx="1750177" cy="1981200"/>
          </a:xfrm>
          <a:prstGeom prst="rect">
            <a:avLst/>
          </a:prstGeom>
        </p:spPr>
      </p:pic>
    </p:spTree>
    <p:extLst>
      <p:ext uri="{BB962C8B-B14F-4D97-AF65-F5344CB8AC3E}">
        <p14:creationId xmlns:p14="http://schemas.microsoft.com/office/powerpoint/2010/main" val="7146607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a:t>
            </a:r>
          </a:p>
        </p:txBody>
      </p:sp>
    </p:spTree>
    <p:extLst>
      <p:ext uri="{BB962C8B-B14F-4D97-AF65-F5344CB8AC3E}">
        <p14:creationId xmlns:p14="http://schemas.microsoft.com/office/powerpoint/2010/main" val="338351581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761" y="426699"/>
            <a:ext cx="8229600" cy="1143000"/>
          </a:xfrm>
        </p:spPr>
        <p:txBody>
          <a:bodyPr/>
          <a:lstStyle/>
          <a:p>
            <a:r>
              <a:rPr lang="en-US" dirty="0"/>
              <a:t>Support to VDRS Recipients Through </a:t>
            </a:r>
            <a:br>
              <a:rPr lang="en-US" dirty="0"/>
            </a:br>
            <a:r>
              <a:rPr lang="en-US" dirty="0"/>
              <a:t>NVDRS Technical Assistance – </a:t>
            </a:r>
            <a:br>
              <a:rPr lang="en-US" dirty="0"/>
            </a:br>
            <a:r>
              <a:rPr lang="en-US" dirty="0"/>
              <a:t>A Team Effort!  </a:t>
            </a:r>
          </a:p>
        </p:txBody>
      </p:sp>
      <p:sp>
        <p:nvSpPr>
          <p:cNvPr id="3" name="Text Placeholder 2"/>
          <p:cNvSpPr>
            <a:spLocks noGrp="1"/>
          </p:cNvSpPr>
          <p:nvPr>
            <p:ph type="body" sz="quarter" idx="10"/>
          </p:nvPr>
        </p:nvSpPr>
        <p:spPr>
          <a:xfrm>
            <a:off x="1866023" y="1957136"/>
            <a:ext cx="8675079" cy="4455584"/>
          </a:xfrm>
        </p:spPr>
        <p:txBody>
          <a:bodyPr>
            <a:normAutofit fontScale="92500"/>
          </a:bodyPr>
          <a:lstStyle/>
          <a:p>
            <a:r>
              <a:rPr lang="en-US" sz="2133" b="1" dirty="0"/>
              <a:t>CDC has a series of technical manuals (e.g., implementation Manual, coding manual, web-based system guide)</a:t>
            </a:r>
          </a:p>
          <a:p>
            <a:r>
              <a:rPr lang="en-US" sz="2133" b="1" dirty="0"/>
              <a:t>NVDRS abstractors receive training </a:t>
            </a:r>
          </a:p>
          <a:p>
            <a:r>
              <a:rPr lang="en-US" sz="2133" b="1" dirty="0"/>
              <a:t>Each VDRS program has a CDC Project Officer (PO) and Science Officer (SO)</a:t>
            </a:r>
          </a:p>
          <a:p>
            <a:r>
              <a:rPr lang="en-US" sz="2133" b="1" dirty="0"/>
              <a:t>Monthly calls with all states and CDC</a:t>
            </a:r>
          </a:p>
          <a:p>
            <a:r>
              <a:rPr lang="en-US" sz="2133" b="1" dirty="0"/>
              <a:t>Individual calls with PO/SO, ad-hoc calls, e-mails</a:t>
            </a:r>
          </a:p>
          <a:p>
            <a:r>
              <a:rPr lang="en-US" sz="2133" b="1" dirty="0"/>
              <a:t>Monitoring of project performance </a:t>
            </a:r>
          </a:p>
          <a:p>
            <a:r>
              <a:rPr lang="en-US" sz="2133" b="1" dirty="0"/>
              <a:t>Monthly coding workgroup calls with states</a:t>
            </a:r>
          </a:p>
          <a:p>
            <a:r>
              <a:rPr lang="en-US" sz="2133" b="1" dirty="0"/>
              <a:t>Help Desk (e-mail)</a:t>
            </a:r>
          </a:p>
          <a:p>
            <a:r>
              <a:rPr lang="en-US" sz="2133" b="1" dirty="0"/>
              <a:t>Reverse Site Visit Annual Meeting</a:t>
            </a:r>
          </a:p>
          <a:p>
            <a:r>
              <a:rPr lang="en-US" sz="2133" b="1" dirty="0"/>
              <a:t>NVDRS </a:t>
            </a:r>
            <a:r>
              <a:rPr lang="en-US" sz="2133" b="1" dirty="0" err="1"/>
              <a:t>listserve</a:t>
            </a:r>
            <a:endParaRPr lang="en-US" sz="2133" b="1" dirty="0"/>
          </a:p>
          <a:p>
            <a:r>
              <a:rPr lang="en-US" sz="2133" b="1" dirty="0"/>
              <a:t>Monitoring of Data Quality </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7307" y="398489"/>
            <a:ext cx="1842319" cy="1505175"/>
          </a:xfrm>
          <a:prstGeom prst="rect">
            <a:avLst/>
          </a:prstGeom>
        </p:spPr>
      </p:pic>
      <p:pic>
        <p:nvPicPr>
          <p:cNvPr id="5" name="Picture 4"/>
          <p:cNvPicPr>
            <a:picLocks noChangeAspect="1"/>
          </p:cNvPicPr>
          <p:nvPr/>
        </p:nvPicPr>
        <p:blipFill>
          <a:blip r:embed="rId4"/>
          <a:stretch>
            <a:fillRect/>
          </a:stretch>
        </p:blipFill>
        <p:spPr>
          <a:xfrm>
            <a:off x="7403421" y="4184928"/>
            <a:ext cx="3137680" cy="2129720"/>
          </a:xfrm>
          <a:prstGeom prst="rect">
            <a:avLst/>
          </a:prstGeom>
        </p:spPr>
      </p:pic>
    </p:spTree>
    <p:extLst>
      <p:ext uri="{BB962C8B-B14F-4D97-AF65-F5344CB8AC3E}">
        <p14:creationId xmlns:p14="http://schemas.microsoft.com/office/powerpoint/2010/main" val="27002660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Dissemination Examples</a:t>
            </a:r>
          </a:p>
        </p:txBody>
      </p:sp>
    </p:spTree>
    <p:extLst>
      <p:ext uri="{BB962C8B-B14F-4D97-AF65-F5344CB8AC3E}">
        <p14:creationId xmlns:p14="http://schemas.microsoft.com/office/powerpoint/2010/main" val="26758331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defRPr/>
            </a:pPr>
            <a:r>
              <a:rPr lang="en-US" b="1" dirty="0">
                <a:solidFill>
                  <a:schemeClr val="accent6">
                    <a:lumMod val="75000"/>
                  </a:schemeClr>
                </a:solidFill>
                <a:effectLst>
                  <a:outerShdw blurRad="38100" dist="38100" dir="2700000" algn="tl">
                    <a:srgbClr val="000000">
                      <a:alpha val="43137"/>
                    </a:srgbClr>
                  </a:outerShdw>
                </a:effectLst>
                <a:latin typeface="Trebuchet MS" pitchFamily="34" charset="0"/>
              </a:rPr>
              <a:t>Trauma and Injury Prevention Vision</a:t>
            </a:r>
          </a:p>
        </p:txBody>
      </p:sp>
      <p:sp>
        <p:nvSpPr>
          <p:cNvPr id="43011" name="Content Placeholder 2"/>
          <p:cNvSpPr>
            <a:spLocks noGrp="1"/>
          </p:cNvSpPr>
          <p:nvPr>
            <p:ph idx="1"/>
          </p:nvPr>
        </p:nvSpPr>
        <p:spPr>
          <a:xfrm>
            <a:off x="2057400" y="2057400"/>
            <a:ext cx="7772400" cy="4114800"/>
          </a:xfrm>
        </p:spPr>
        <p:txBody>
          <a:bodyPr/>
          <a:lstStyle/>
          <a:p>
            <a:pPr marL="0" indent="0" algn="ctr">
              <a:buNone/>
              <a:defRPr/>
            </a:pPr>
            <a:endParaRPr lang="en-US" dirty="0">
              <a:solidFill>
                <a:schemeClr val="accent6">
                  <a:lumMod val="75000"/>
                </a:schemeClr>
              </a:solidFill>
              <a:latin typeface="Cambria" panose="02040503050406030204" pitchFamily="18" charset="0"/>
            </a:endParaRPr>
          </a:p>
          <a:p>
            <a:pPr marL="0" indent="0" algn="ctr">
              <a:buNone/>
              <a:defRPr/>
            </a:pPr>
            <a:r>
              <a:rPr lang="en-US" dirty="0">
                <a:solidFill>
                  <a:schemeClr val="accent6">
                    <a:lumMod val="75000"/>
                  </a:schemeClr>
                </a:solidFill>
                <a:latin typeface="Cambria" panose="02040503050406030204" pitchFamily="18" charset="0"/>
              </a:rPr>
              <a:t>Prevent injuries in Indiana.</a:t>
            </a:r>
          </a:p>
          <a:p>
            <a:pPr>
              <a:defRPr/>
            </a:pPr>
            <a:endParaRPr lang="en-US" dirty="0">
              <a:solidFill>
                <a:schemeClr val="accent6">
                  <a:lumMod val="75000"/>
                </a:schemeClr>
              </a:solidFill>
              <a:latin typeface="Cambria" panose="02040503050406030204"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ISDH Logo_Colo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538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4267" dirty="0"/>
              <a:t>Who uses NVDRS data?</a:t>
            </a:r>
          </a:p>
        </p:txBody>
      </p:sp>
      <p:sp>
        <p:nvSpPr>
          <p:cNvPr id="3" name="Text Placeholder 2"/>
          <p:cNvSpPr>
            <a:spLocks noGrp="1"/>
          </p:cNvSpPr>
          <p:nvPr>
            <p:ph type="body" sz="quarter" idx="10"/>
          </p:nvPr>
        </p:nvSpPr>
        <p:spPr>
          <a:xfrm>
            <a:off x="1981200" y="1213714"/>
            <a:ext cx="8416456" cy="5419476"/>
          </a:xfrm>
        </p:spPr>
        <p:txBody>
          <a:bodyPr/>
          <a:lstStyle/>
          <a:p>
            <a:pPr>
              <a:lnSpc>
                <a:spcPts val="3200"/>
              </a:lnSpc>
              <a:spcAft>
                <a:spcPts val="800"/>
              </a:spcAft>
            </a:pPr>
            <a:r>
              <a:rPr lang="en-US" sz="2667" b="1" dirty="0"/>
              <a:t>Local, state, national violence prevention officials</a:t>
            </a:r>
          </a:p>
          <a:p>
            <a:pPr>
              <a:lnSpc>
                <a:spcPts val="3200"/>
              </a:lnSpc>
              <a:spcAft>
                <a:spcPts val="800"/>
              </a:spcAft>
            </a:pPr>
            <a:r>
              <a:rPr lang="en-US" sz="2667" b="1" dirty="0"/>
              <a:t>Public health community</a:t>
            </a:r>
          </a:p>
          <a:p>
            <a:pPr>
              <a:lnSpc>
                <a:spcPts val="3200"/>
              </a:lnSpc>
              <a:spcAft>
                <a:spcPts val="800"/>
              </a:spcAft>
            </a:pPr>
            <a:r>
              <a:rPr lang="en-US" sz="2667" b="1" dirty="0"/>
              <a:t>Healthcare providers</a:t>
            </a:r>
          </a:p>
          <a:p>
            <a:pPr>
              <a:lnSpc>
                <a:spcPts val="3200"/>
              </a:lnSpc>
              <a:spcAft>
                <a:spcPts val="800"/>
              </a:spcAft>
            </a:pPr>
            <a:r>
              <a:rPr lang="en-US" sz="2667" b="1" dirty="0"/>
              <a:t>Vital Statistics programs</a:t>
            </a:r>
          </a:p>
          <a:p>
            <a:pPr>
              <a:lnSpc>
                <a:spcPts val="3200"/>
              </a:lnSpc>
              <a:spcAft>
                <a:spcPts val="800"/>
              </a:spcAft>
            </a:pPr>
            <a:r>
              <a:rPr lang="en-US" sz="2667" b="1" dirty="0"/>
              <a:t>Law enforcement</a:t>
            </a:r>
          </a:p>
          <a:p>
            <a:pPr>
              <a:lnSpc>
                <a:spcPts val="3200"/>
              </a:lnSpc>
              <a:spcAft>
                <a:spcPts val="800"/>
              </a:spcAft>
            </a:pPr>
            <a:r>
              <a:rPr lang="en-US" sz="2667" b="1" dirty="0"/>
              <a:t>Coroners/medical examiners</a:t>
            </a:r>
          </a:p>
          <a:p>
            <a:pPr>
              <a:lnSpc>
                <a:spcPts val="3200"/>
              </a:lnSpc>
              <a:spcAft>
                <a:spcPts val="800"/>
              </a:spcAft>
            </a:pPr>
            <a:r>
              <a:rPr lang="en-US" sz="2667" b="1" dirty="0"/>
              <a:t>Schools of medicine, psychology, public health, sociology</a:t>
            </a:r>
          </a:p>
          <a:p>
            <a:pPr>
              <a:lnSpc>
                <a:spcPts val="3200"/>
              </a:lnSpc>
              <a:spcAft>
                <a:spcPts val="800"/>
              </a:spcAft>
            </a:pPr>
            <a:r>
              <a:rPr lang="en-US" sz="2667" b="1" dirty="0"/>
              <a:t>Other stakeholder groups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531" y="1908313"/>
            <a:ext cx="3875269" cy="2015140"/>
          </a:xfrm>
          <a:prstGeom prst="rect">
            <a:avLst/>
          </a:prstGeom>
        </p:spPr>
      </p:pic>
    </p:spTree>
    <p:extLst>
      <p:ext uri="{BB962C8B-B14F-4D97-AF65-F5344CB8AC3E}">
        <p14:creationId xmlns:p14="http://schemas.microsoft.com/office/powerpoint/2010/main" val="39510148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4267" dirty="0"/>
              <a:t>NVDRS Journal Supplement</a:t>
            </a:r>
          </a:p>
        </p:txBody>
      </p:sp>
      <p:sp>
        <p:nvSpPr>
          <p:cNvPr id="3" name="Content Placeholder 2"/>
          <p:cNvSpPr>
            <a:spLocks noGrp="1"/>
          </p:cNvSpPr>
          <p:nvPr>
            <p:ph type="body" sz="quarter" idx="10"/>
          </p:nvPr>
        </p:nvSpPr>
        <p:spPr>
          <a:xfrm>
            <a:off x="2075291" y="1545167"/>
            <a:ext cx="8135509" cy="4455584"/>
          </a:xfrm>
        </p:spPr>
        <p:txBody>
          <a:bodyPr/>
          <a:lstStyle/>
          <a:p>
            <a:pPr marL="0" indent="0">
              <a:buNone/>
            </a:pPr>
            <a:r>
              <a:rPr lang="en-US" sz="2400" b="1" dirty="0"/>
              <a:t>First NVDRS Supplement                 Second NVDRS Supplement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Published in December 2006	                  Published in October 2016</a:t>
            </a:r>
          </a:p>
        </p:txBody>
      </p:sp>
      <p:pic>
        <p:nvPicPr>
          <p:cNvPr id="5" name="Picture 4"/>
          <p:cNvPicPr>
            <a:picLocks noChangeAspect="1"/>
          </p:cNvPicPr>
          <p:nvPr/>
        </p:nvPicPr>
        <p:blipFill>
          <a:blip r:embed="rId3"/>
          <a:stretch>
            <a:fillRect/>
          </a:stretch>
        </p:blipFill>
        <p:spPr>
          <a:xfrm>
            <a:off x="2597788" y="2392024"/>
            <a:ext cx="2249165" cy="2759144"/>
          </a:xfrm>
          <a:prstGeom prst="rect">
            <a:avLst/>
          </a:prstGeom>
        </p:spPr>
      </p:pic>
      <p:pic>
        <p:nvPicPr>
          <p:cNvPr id="6" name="Picture 5"/>
          <p:cNvPicPr>
            <a:picLocks noChangeAspect="1"/>
          </p:cNvPicPr>
          <p:nvPr/>
        </p:nvPicPr>
        <p:blipFill>
          <a:blip r:embed="rId4"/>
          <a:stretch>
            <a:fillRect/>
          </a:stretch>
        </p:blipFill>
        <p:spPr>
          <a:xfrm>
            <a:off x="7144353" y="2386957"/>
            <a:ext cx="2253295" cy="2764211"/>
          </a:xfrm>
          <a:prstGeom prst="rect">
            <a:avLst/>
          </a:prstGeom>
        </p:spPr>
      </p:pic>
    </p:spTree>
    <p:extLst>
      <p:ext uri="{BB962C8B-B14F-4D97-AF65-F5344CB8AC3E}">
        <p14:creationId xmlns:p14="http://schemas.microsoft.com/office/powerpoint/2010/main" val="24803304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399" y="488949"/>
            <a:ext cx="8674052" cy="1143000"/>
          </a:xfrm>
        </p:spPr>
        <p:txBody>
          <a:bodyPr>
            <a:normAutofit fontScale="90000"/>
          </a:bodyPr>
          <a:lstStyle/>
          <a:p>
            <a:pPr>
              <a:lnSpc>
                <a:spcPct val="100000"/>
              </a:lnSpc>
            </a:pPr>
            <a:br>
              <a:rPr lang="en-US" sz="4267" dirty="0">
                <a:solidFill>
                  <a:srgbClr val="FF0000"/>
                </a:solidFill>
              </a:rPr>
            </a:br>
            <a:r>
              <a:rPr lang="en-US" sz="4267" dirty="0"/>
              <a:t>Factors Contributing to Suicide</a:t>
            </a:r>
          </a:p>
        </p:txBody>
      </p:sp>
      <p:pic>
        <p:nvPicPr>
          <p:cNvPr id="4" name="Picture 3"/>
          <p:cNvPicPr>
            <a:picLocks noChangeAspect="1"/>
          </p:cNvPicPr>
          <p:nvPr/>
        </p:nvPicPr>
        <p:blipFill>
          <a:blip r:embed="rId3"/>
          <a:stretch>
            <a:fillRect/>
          </a:stretch>
        </p:blipFill>
        <p:spPr>
          <a:xfrm>
            <a:off x="1636399" y="1836941"/>
            <a:ext cx="8912547" cy="4837684"/>
          </a:xfrm>
          <a:prstGeom prst="rect">
            <a:avLst/>
          </a:prstGeom>
        </p:spPr>
      </p:pic>
      <p:pic>
        <p:nvPicPr>
          <p:cNvPr id="3" name="Picture 2"/>
          <p:cNvPicPr>
            <a:picLocks noChangeAspect="1"/>
          </p:cNvPicPr>
          <p:nvPr/>
        </p:nvPicPr>
        <p:blipFill>
          <a:blip r:embed="rId4"/>
          <a:stretch>
            <a:fillRect/>
          </a:stretch>
        </p:blipFill>
        <p:spPr>
          <a:xfrm>
            <a:off x="1813932" y="82550"/>
            <a:ext cx="3251200" cy="977900"/>
          </a:xfrm>
          <a:prstGeom prst="rect">
            <a:avLst/>
          </a:prstGeom>
        </p:spPr>
      </p:pic>
    </p:spTree>
    <p:extLst>
      <p:ext uri="{BB962C8B-B14F-4D97-AF65-F5344CB8AC3E}">
        <p14:creationId xmlns:p14="http://schemas.microsoft.com/office/powerpoint/2010/main" val="221480637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9"/>
            <a:ext cx="8508124" cy="1143000"/>
          </a:xfrm>
        </p:spPr>
        <p:txBody>
          <a:bodyPr/>
          <a:lstStyle/>
          <a:p>
            <a:r>
              <a:rPr lang="en-US" sz="3733" dirty="0"/>
              <a:t>NVDRS MMWR Surveillance Summary</a:t>
            </a:r>
          </a:p>
        </p:txBody>
      </p:sp>
      <p:pic>
        <p:nvPicPr>
          <p:cNvPr id="4" name="Picture 3">
            <a:extLst>
              <a:ext uri="{FF2B5EF4-FFF2-40B4-BE49-F238E27FC236}">
                <a16:creationId xmlns:a16="http://schemas.microsoft.com/office/drawing/2014/main" id="{EB478BEC-2BE8-4D67-9589-259FF1F7D0BD}"/>
              </a:ext>
            </a:extLst>
          </p:cNvPr>
          <p:cNvPicPr>
            <a:picLocks noChangeAspect="1"/>
          </p:cNvPicPr>
          <p:nvPr/>
        </p:nvPicPr>
        <p:blipFill>
          <a:blip r:embed="rId3"/>
          <a:stretch>
            <a:fillRect/>
          </a:stretch>
        </p:blipFill>
        <p:spPr>
          <a:xfrm>
            <a:off x="1524000" y="1242998"/>
            <a:ext cx="9144000" cy="2263119"/>
          </a:xfrm>
          <a:prstGeom prst="rect">
            <a:avLst/>
          </a:prstGeom>
        </p:spPr>
      </p:pic>
      <p:pic>
        <p:nvPicPr>
          <p:cNvPr id="5" name="Picture 4">
            <a:extLst>
              <a:ext uri="{FF2B5EF4-FFF2-40B4-BE49-F238E27FC236}">
                <a16:creationId xmlns:a16="http://schemas.microsoft.com/office/drawing/2014/main" id="{27ED3887-983A-423E-91B2-8F7765201CEC}"/>
              </a:ext>
            </a:extLst>
          </p:cNvPr>
          <p:cNvPicPr>
            <a:picLocks noChangeAspect="1"/>
          </p:cNvPicPr>
          <p:nvPr/>
        </p:nvPicPr>
        <p:blipFill>
          <a:blip r:embed="rId4"/>
          <a:stretch>
            <a:fillRect/>
          </a:stretch>
        </p:blipFill>
        <p:spPr>
          <a:xfrm>
            <a:off x="1754661" y="3375295"/>
            <a:ext cx="4572000" cy="3208067"/>
          </a:xfrm>
          <a:prstGeom prst="rect">
            <a:avLst/>
          </a:prstGeom>
        </p:spPr>
      </p:pic>
    </p:spTree>
    <p:extLst>
      <p:ext uri="{BB962C8B-B14F-4D97-AF65-F5344CB8AC3E}">
        <p14:creationId xmlns:p14="http://schemas.microsoft.com/office/powerpoint/2010/main" val="145767871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67" dirty="0"/>
              <a:t>Childhood Firearm Injuries</a:t>
            </a:r>
          </a:p>
        </p:txBody>
      </p:sp>
      <p:pic>
        <p:nvPicPr>
          <p:cNvPr id="4" name="Picture 3"/>
          <p:cNvPicPr>
            <a:picLocks noChangeAspect="1"/>
          </p:cNvPicPr>
          <p:nvPr/>
        </p:nvPicPr>
        <p:blipFill>
          <a:blip r:embed="rId3"/>
          <a:stretch>
            <a:fillRect/>
          </a:stretch>
        </p:blipFill>
        <p:spPr>
          <a:xfrm>
            <a:off x="1981201" y="2216312"/>
            <a:ext cx="5495004" cy="3113293"/>
          </a:xfrm>
          <a:prstGeom prst="rect">
            <a:avLst/>
          </a:prstGeom>
        </p:spPr>
      </p:pic>
      <p:pic>
        <p:nvPicPr>
          <p:cNvPr id="5" name="Picture 4"/>
          <p:cNvPicPr>
            <a:picLocks noChangeAspect="1"/>
          </p:cNvPicPr>
          <p:nvPr/>
        </p:nvPicPr>
        <p:blipFill>
          <a:blip r:embed="rId4"/>
          <a:stretch>
            <a:fillRect/>
          </a:stretch>
        </p:blipFill>
        <p:spPr>
          <a:xfrm>
            <a:off x="3183731" y="1944001"/>
            <a:ext cx="2211008" cy="544623"/>
          </a:xfrm>
          <a:prstGeom prst="rect">
            <a:avLst/>
          </a:prstGeom>
        </p:spPr>
      </p:pic>
      <p:pic>
        <p:nvPicPr>
          <p:cNvPr id="6" name="Picture 5"/>
          <p:cNvPicPr>
            <a:picLocks noChangeAspect="1"/>
          </p:cNvPicPr>
          <p:nvPr/>
        </p:nvPicPr>
        <p:blipFill>
          <a:blip r:embed="rId5"/>
          <a:stretch>
            <a:fillRect/>
          </a:stretch>
        </p:blipFill>
        <p:spPr>
          <a:xfrm>
            <a:off x="8031959" y="1830198"/>
            <a:ext cx="1105504" cy="634039"/>
          </a:xfrm>
          <a:prstGeom prst="rect">
            <a:avLst/>
          </a:prstGeom>
        </p:spPr>
      </p:pic>
      <p:pic>
        <p:nvPicPr>
          <p:cNvPr id="7" name="Picture 6"/>
          <p:cNvPicPr>
            <a:picLocks noChangeAspect="1"/>
          </p:cNvPicPr>
          <p:nvPr/>
        </p:nvPicPr>
        <p:blipFill>
          <a:blip r:embed="rId6"/>
          <a:stretch>
            <a:fillRect/>
          </a:stretch>
        </p:blipFill>
        <p:spPr>
          <a:xfrm>
            <a:off x="9156206" y="1736472"/>
            <a:ext cx="1240045" cy="930035"/>
          </a:xfrm>
          <a:prstGeom prst="rect">
            <a:avLst/>
          </a:prstGeom>
        </p:spPr>
      </p:pic>
      <p:pic>
        <p:nvPicPr>
          <p:cNvPr id="8" name="Picture 7"/>
          <p:cNvPicPr>
            <a:picLocks noChangeAspect="1"/>
          </p:cNvPicPr>
          <p:nvPr/>
        </p:nvPicPr>
        <p:blipFill>
          <a:blip r:embed="rId7"/>
          <a:stretch>
            <a:fillRect/>
          </a:stretch>
        </p:blipFill>
        <p:spPr>
          <a:xfrm>
            <a:off x="7544236" y="2407336"/>
            <a:ext cx="1812701" cy="837256"/>
          </a:xfrm>
          <a:prstGeom prst="rect">
            <a:avLst/>
          </a:prstGeom>
        </p:spPr>
      </p:pic>
      <p:pic>
        <p:nvPicPr>
          <p:cNvPr id="9" name="Picture 8"/>
          <p:cNvPicPr>
            <a:picLocks noChangeAspect="1"/>
          </p:cNvPicPr>
          <p:nvPr/>
        </p:nvPicPr>
        <p:blipFill>
          <a:blip r:embed="rId8"/>
          <a:stretch>
            <a:fillRect/>
          </a:stretch>
        </p:blipFill>
        <p:spPr>
          <a:xfrm>
            <a:off x="7650998" y="3244593"/>
            <a:ext cx="1032345" cy="1341236"/>
          </a:xfrm>
          <a:prstGeom prst="rect">
            <a:avLst/>
          </a:prstGeom>
        </p:spPr>
      </p:pic>
      <p:pic>
        <p:nvPicPr>
          <p:cNvPr id="10" name="Picture 9"/>
          <p:cNvPicPr>
            <a:picLocks noChangeAspect="1"/>
          </p:cNvPicPr>
          <p:nvPr/>
        </p:nvPicPr>
        <p:blipFill>
          <a:blip r:embed="rId9"/>
          <a:stretch>
            <a:fillRect/>
          </a:stretch>
        </p:blipFill>
        <p:spPr>
          <a:xfrm>
            <a:off x="9156206" y="3281171"/>
            <a:ext cx="1064860" cy="634039"/>
          </a:xfrm>
          <a:prstGeom prst="rect">
            <a:avLst/>
          </a:prstGeom>
        </p:spPr>
      </p:pic>
      <p:pic>
        <p:nvPicPr>
          <p:cNvPr id="11" name="Picture 10"/>
          <p:cNvPicPr>
            <a:picLocks noChangeAspect="1"/>
          </p:cNvPicPr>
          <p:nvPr/>
        </p:nvPicPr>
        <p:blipFill>
          <a:blip r:embed="rId10"/>
          <a:stretch>
            <a:fillRect/>
          </a:stretch>
        </p:blipFill>
        <p:spPr>
          <a:xfrm>
            <a:off x="7953157" y="4341967"/>
            <a:ext cx="1609484" cy="243861"/>
          </a:xfrm>
          <a:prstGeom prst="rect">
            <a:avLst/>
          </a:prstGeom>
        </p:spPr>
      </p:pic>
      <p:pic>
        <p:nvPicPr>
          <p:cNvPr id="12" name="Picture 11"/>
          <p:cNvPicPr>
            <a:picLocks noChangeAspect="1"/>
          </p:cNvPicPr>
          <p:nvPr/>
        </p:nvPicPr>
        <p:blipFill>
          <a:blip r:embed="rId11"/>
          <a:stretch>
            <a:fillRect/>
          </a:stretch>
        </p:blipFill>
        <p:spPr>
          <a:xfrm>
            <a:off x="7544236" y="4744338"/>
            <a:ext cx="1040475" cy="536495"/>
          </a:xfrm>
          <a:prstGeom prst="rect">
            <a:avLst/>
          </a:prstGeom>
        </p:spPr>
      </p:pic>
      <p:pic>
        <p:nvPicPr>
          <p:cNvPr id="13" name="Picture 12"/>
          <p:cNvPicPr>
            <a:picLocks noChangeAspect="1"/>
          </p:cNvPicPr>
          <p:nvPr/>
        </p:nvPicPr>
        <p:blipFill>
          <a:blip r:embed="rId12"/>
          <a:stretch>
            <a:fillRect/>
          </a:stretch>
        </p:blipFill>
        <p:spPr>
          <a:xfrm>
            <a:off x="8916408" y="5012584"/>
            <a:ext cx="1292464" cy="560880"/>
          </a:xfrm>
          <a:prstGeom prst="rect">
            <a:avLst/>
          </a:prstGeom>
        </p:spPr>
      </p:pic>
    </p:spTree>
    <p:extLst>
      <p:ext uri="{BB962C8B-B14F-4D97-AF65-F5344CB8AC3E}">
        <p14:creationId xmlns:p14="http://schemas.microsoft.com/office/powerpoint/2010/main" val="102742839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dirty="0"/>
              <a:t>Homicides of Women MMWR</a:t>
            </a:r>
            <a:br>
              <a:rPr lang="en-US" sz="3733" dirty="0"/>
            </a:br>
            <a:r>
              <a:rPr lang="en-US" sz="3733" dirty="0"/>
              <a:t>(A Top 10 MMWR of 2017) </a:t>
            </a:r>
          </a:p>
        </p:txBody>
      </p:sp>
      <p:pic>
        <p:nvPicPr>
          <p:cNvPr id="4" name="Picture 3"/>
          <p:cNvPicPr>
            <a:picLocks noChangeAspect="1"/>
          </p:cNvPicPr>
          <p:nvPr/>
        </p:nvPicPr>
        <p:blipFill>
          <a:blip r:embed="rId3"/>
          <a:stretch>
            <a:fillRect/>
          </a:stretch>
        </p:blipFill>
        <p:spPr>
          <a:xfrm>
            <a:off x="1840263" y="1889990"/>
            <a:ext cx="4275944" cy="3866980"/>
          </a:xfrm>
          <a:prstGeom prst="rect">
            <a:avLst/>
          </a:prstGeom>
        </p:spPr>
      </p:pic>
      <p:pic>
        <p:nvPicPr>
          <p:cNvPr id="5" name="Picture 4"/>
          <p:cNvPicPr>
            <a:picLocks noChangeAspect="1"/>
          </p:cNvPicPr>
          <p:nvPr/>
        </p:nvPicPr>
        <p:blipFill>
          <a:blip r:embed="rId4"/>
          <a:stretch>
            <a:fillRect/>
          </a:stretch>
        </p:blipFill>
        <p:spPr>
          <a:xfrm>
            <a:off x="7622492" y="1292086"/>
            <a:ext cx="674683" cy="390177"/>
          </a:xfrm>
          <a:prstGeom prst="rect">
            <a:avLst/>
          </a:prstGeom>
        </p:spPr>
      </p:pic>
      <p:pic>
        <p:nvPicPr>
          <p:cNvPr id="6" name="Picture 5"/>
          <p:cNvPicPr>
            <a:picLocks noChangeAspect="1"/>
          </p:cNvPicPr>
          <p:nvPr/>
        </p:nvPicPr>
        <p:blipFill>
          <a:blip r:embed="rId5"/>
          <a:stretch>
            <a:fillRect/>
          </a:stretch>
        </p:blipFill>
        <p:spPr>
          <a:xfrm>
            <a:off x="6392971" y="1756232"/>
            <a:ext cx="1804572" cy="837256"/>
          </a:xfrm>
          <a:prstGeom prst="rect">
            <a:avLst/>
          </a:prstGeom>
        </p:spPr>
      </p:pic>
      <p:pic>
        <p:nvPicPr>
          <p:cNvPr id="7" name="Picture 6"/>
          <p:cNvPicPr>
            <a:picLocks noChangeAspect="1"/>
          </p:cNvPicPr>
          <p:nvPr/>
        </p:nvPicPr>
        <p:blipFill>
          <a:blip r:embed="rId6"/>
          <a:stretch>
            <a:fillRect/>
          </a:stretch>
        </p:blipFill>
        <p:spPr>
          <a:xfrm>
            <a:off x="6242526" y="2882716"/>
            <a:ext cx="1365623" cy="203217"/>
          </a:xfrm>
          <a:prstGeom prst="rect">
            <a:avLst/>
          </a:prstGeom>
        </p:spPr>
      </p:pic>
      <p:pic>
        <p:nvPicPr>
          <p:cNvPr id="8" name="Picture 7"/>
          <p:cNvPicPr>
            <a:picLocks noChangeAspect="1"/>
          </p:cNvPicPr>
          <p:nvPr/>
        </p:nvPicPr>
        <p:blipFill>
          <a:blip r:embed="rId7"/>
          <a:stretch>
            <a:fillRect/>
          </a:stretch>
        </p:blipFill>
        <p:spPr>
          <a:xfrm>
            <a:off x="6407414" y="3823479"/>
            <a:ext cx="942929" cy="837256"/>
          </a:xfrm>
          <a:prstGeom prst="rect">
            <a:avLst/>
          </a:prstGeom>
        </p:spPr>
      </p:pic>
      <p:pic>
        <p:nvPicPr>
          <p:cNvPr id="9" name="Picture 8"/>
          <p:cNvPicPr>
            <a:picLocks noChangeAspect="1"/>
          </p:cNvPicPr>
          <p:nvPr/>
        </p:nvPicPr>
        <p:blipFill>
          <a:blip r:embed="rId8"/>
          <a:stretch>
            <a:fillRect/>
          </a:stretch>
        </p:blipFill>
        <p:spPr>
          <a:xfrm>
            <a:off x="8754073" y="1153898"/>
            <a:ext cx="999831" cy="333277"/>
          </a:xfrm>
          <a:prstGeom prst="rect">
            <a:avLst/>
          </a:prstGeom>
        </p:spPr>
      </p:pic>
      <p:pic>
        <p:nvPicPr>
          <p:cNvPr id="3" name="Picture 2"/>
          <p:cNvPicPr>
            <a:picLocks noChangeAspect="1"/>
          </p:cNvPicPr>
          <p:nvPr/>
        </p:nvPicPr>
        <p:blipFill>
          <a:blip r:embed="rId9"/>
          <a:stretch>
            <a:fillRect/>
          </a:stretch>
        </p:blipFill>
        <p:spPr>
          <a:xfrm>
            <a:off x="7734467" y="2366434"/>
            <a:ext cx="2850616" cy="4320311"/>
          </a:xfrm>
          <a:prstGeom prst="rect">
            <a:avLst/>
          </a:prstGeom>
        </p:spPr>
      </p:pic>
    </p:spTree>
    <p:extLst>
      <p:ext uri="{BB962C8B-B14F-4D97-AF65-F5344CB8AC3E}">
        <p14:creationId xmlns:p14="http://schemas.microsoft.com/office/powerpoint/2010/main" val="311684287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9"/>
            <a:ext cx="8455572" cy="1143000"/>
          </a:xfrm>
        </p:spPr>
        <p:txBody>
          <a:bodyPr/>
          <a:lstStyle/>
          <a:p>
            <a:r>
              <a:rPr lang="en-US" sz="3200" dirty="0"/>
              <a:t>Suicides Among American Indian/Alaska Natives</a:t>
            </a:r>
          </a:p>
        </p:txBody>
      </p:sp>
      <p:pic>
        <p:nvPicPr>
          <p:cNvPr id="4" name="Picture 3"/>
          <p:cNvPicPr>
            <a:picLocks noChangeAspect="1"/>
          </p:cNvPicPr>
          <p:nvPr/>
        </p:nvPicPr>
        <p:blipFill>
          <a:blip r:embed="rId3"/>
          <a:stretch>
            <a:fillRect/>
          </a:stretch>
        </p:blipFill>
        <p:spPr>
          <a:xfrm>
            <a:off x="1842428" y="1744330"/>
            <a:ext cx="5275529" cy="3861135"/>
          </a:xfrm>
          <a:prstGeom prst="rect">
            <a:avLst/>
          </a:prstGeom>
        </p:spPr>
      </p:pic>
      <p:pic>
        <p:nvPicPr>
          <p:cNvPr id="3" name="Picture 2"/>
          <p:cNvPicPr>
            <a:picLocks noChangeAspect="1"/>
          </p:cNvPicPr>
          <p:nvPr/>
        </p:nvPicPr>
        <p:blipFill>
          <a:blip r:embed="rId4"/>
          <a:stretch>
            <a:fillRect/>
          </a:stretch>
        </p:blipFill>
        <p:spPr>
          <a:xfrm>
            <a:off x="7485625" y="2294193"/>
            <a:ext cx="2821857" cy="3703688"/>
          </a:xfrm>
          <a:prstGeom prst="rect">
            <a:avLst/>
          </a:prstGeom>
        </p:spPr>
      </p:pic>
    </p:spTree>
    <p:extLst>
      <p:ext uri="{BB962C8B-B14F-4D97-AF65-F5344CB8AC3E}">
        <p14:creationId xmlns:p14="http://schemas.microsoft.com/office/powerpoint/2010/main" val="240501423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67" dirty="0"/>
              <a:t>Chronic Pain and Suicide</a:t>
            </a:r>
          </a:p>
        </p:txBody>
      </p:sp>
      <p:pic>
        <p:nvPicPr>
          <p:cNvPr id="3" name="Picture 2"/>
          <p:cNvPicPr>
            <a:picLocks noChangeAspect="1"/>
          </p:cNvPicPr>
          <p:nvPr/>
        </p:nvPicPr>
        <p:blipFill>
          <a:blip r:embed="rId3"/>
          <a:stretch>
            <a:fillRect/>
          </a:stretch>
        </p:blipFill>
        <p:spPr>
          <a:xfrm>
            <a:off x="1651000" y="1609493"/>
            <a:ext cx="8559800" cy="3302000"/>
          </a:xfrm>
          <a:prstGeom prst="rect">
            <a:avLst/>
          </a:prstGeom>
        </p:spPr>
      </p:pic>
    </p:spTree>
    <p:extLst>
      <p:ext uri="{BB962C8B-B14F-4D97-AF65-F5344CB8AC3E}">
        <p14:creationId xmlns:p14="http://schemas.microsoft.com/office/powerpoint/2010/main" val="96222653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67" dirty="0"/>
              <a:t>Cancer and Suicide</a:t>
            </a:r>
          </a:p>
        </p:txBody>
      </p:sp>
      <p:pic>
        <p:nvPicPr>
          <p:cNvPr id="4" name="Picture 3"/>
          <p:cNvPicPr>
            <a:picLocks noChangeAspect="1"/>
          </p:cNvPicPr>
          <p:nvPr/>
        </p:nvPicPr>
        <p:blipFill>
          <a:blip r:embed="rId3"/>
          <a:stretch>
            <a:fillRect/>
          </a:stretch>
        </p:blipFill>
        <p:spPr>
          <a:xfrm>
            <a:off x="1981201" y="2487423"/>
            <a:ext cx="6931447" cy="3393324"/>
          </a:xfrm>
          <a:prstGeom prst="rect">
            <a:avLst/>
          </a:prstGeom>
        </p:spPr>
      </p:pic>
      <p:pic>
        <p:nvPicPr>
          <p:cNvPr id="3" name="Picture 2"/>
          <p:cNvPicPr>
            <a:picLocks noChangeAspect="1"/>
          </p:cNvPicPr>
          <p:nvPr/>
        </p:nvPicPr>
        <p:blipFill>
          <a:blip r:embed="rId4"/>
          <a:stretch>
            <a:fillRect/>
          </a:stretch>
        </p:blipFill>
        <p:spPr>
          <a:xfrm>
            <a:off x="1981201" y="1573023"/>
            <a:ext cx="6438900" cy="914400"/>
          </a:xfrm>
          <a:prstGeom prst="rect">
            <a:avLst/>
          </a:prstGeom>
        </p:spPr>
      </p:pic>
    </p:spTree>
    <p:extLst>
      <p:ext uri="{BB962C8B-B14F-4D97-AF65-F5344CB8AC3E}">
        <p14:creationId xmlns:p14="http://schemas.microsoft.com/office/powerpoint/2010/main" val="344346986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Suicides among Lesbian and Gay Individuals </a:t>
            </a:r>
          </a:p>
        </p:txBody>
      </p:sp>
      <p:pic>
        <p:nvPicPr>
          <p:cNvPr id="3" name="Picture 2"/>
          <p:cNvPicPr>
            <a:picLocks noChangeAspect="1"/>
          </p:cNvPicPr>
          <p:nvPr/>
        </p:nvPicPr>
        <p:blipFill>
          <a:blip r:embed="rId3"/>
          <a:stretch>
            <a:fillRect/>
          </a:stretch>
        </p:blipFill>
        <p:spPr>
          <a:xfrm>
            <a:off x="1981201" y="1776948"/>
            <a:ext cx="7474449" cy="2780315"/>
          </a:xfrm>
          <a:prstGeom prst="rect">
            <a:avLst/>
          </a:prstGeom>
        </p:spPr>
      </p:pic>
    </p:spTree>
    <p:extLst>
      <p:ext uri="{BB962C8B-B14F-4D97-AF65-F5344CB8AC3E}">
        <p14:creationId xmlns:p14="http://schemas.microsoft.com/office/powerpoint/2010/main" val="18084208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6400" y="609600"/>
            <a:ext cx="8991600" cy="1143000"/>
          </a:xfrm>
        </p:spPr>
        <p:txBody>
          <a:bodyPr>
            <a:normAutofit/>
          </a:bodyPr>
          <a:lstStyle/>
          <a:p>
            <a:r>
              <a:rPr lang="en-US" b="1" dirty="0">
                <a:solidFill>
                  <a:srgbClr val="002060"/>
                </a:solidFill>
                <a:effectLst>
                  <a:outerShdw blurRad="38100" dist="38100" dir="2700000" algn="tl">
                    <a:srgbClr val="000000">
                      <a:alpha val="43137"/>
                    </a:srgbClr>
                  </a:outerShdw>
                </a:effectLst>
                <a:latin typeface="Trebuchet MS" panose="020B0603020202020204" pitchFamily="34" charset="0"/>
              </a:rPr>
              <a:t>Round Robin and Introductions</a:t>
            </a:r>
          </a:p>
        </p:txBody>
      </p:sp>
      <p:sp>
        <p:nvSpPr>
          <p:cNvPr id="10" name="Content Placeholder 9"/>
          <p:cNvSpPr>
            <a:spLocks noGrp="1"/>
          </p:cNvSpPr>
          <p:nvPr>
            <p:ph idx="1"/>
          </p:nvPr>
        </p:nvSpPr>
        <p:spPr/>
        <p:txBody>
          <a:bodyPr/>
          <a:lstStyle/>
          <a:p>
            <a:r>
              <a:rPr lang="en-US" dirty="0">
                <a:solidFill>
                  <a:srgbClr val="002060"/>
                </a:solidFill>
                <a:latin typeface="Cambria" panose="02040503050406030204" pitchFamily="18" charset="0"/>
              </a:rPr>
              <a:t>Name</a:t>
            </a:r>
          </a:p>
          <a:p>
            <a:r>
              <a:rPr lang="en-US" dirty="0">
                <a:solidFill>
                  <a:srgbClr val="002060"/>
                </a:solidFill>
                <a:latin typeface="Cambria" panose="02040503050406030204" pitchFamily="18" charset="0"/>
              </a:rPr>
              <a:t>Position</a:t>
            </a:r>
          </a:p>
          <a:p>
            <a:r>
              <a:rPr lang="en-US" dirty="0">
                <a:solidFill>
                  <a:srgbClr val="002060"/>
                </a:solidFill>
                <a:latin typeface="Cambria" panose="02040503050406030204" pitchFamily="18" charset="0"/>
              </a:rPr>
              <a:t>Organization/ Association</a:t>
            </a:r>
          </a:p>
          <a:p>
            <a:r>
              <a:rPr lang="en-US" dirty="0">
                <a:solidFill>
                  <a:srgbClr val="002060"/>
                </a:solidFill>
                <a:latin typeface="Cambria" panose="02040503050406030204" pitchFamily="18" charset="0"/>
              </a:rPr>
              <a:t>Updates</a:t>
            </a:r>
          </a:p>
          <a:p>
            <a:r>
              <a:rPr lang="en-US" dirty="0">
                <a:solidFill>
                  <a:srgbClr val="002060"/>
                </a:solidFill>
                <a:latin typeface="Cambria" panose="02040503050406030204" pitchFamily="18" charset="0"/>
              </a:rPr>
              <a:t>Current Projects and Programs</a:t>
            </a:r>
          </a:p>
          <a:p>
            <a:r>
              <a:rPr lang="en-US" dirty="0">
                <a:solidFill>
                  <a:srgbClr val="002060"/>
                </a:solidFill>
                <a:latin typeface="Cambria" panose="02040503050406030204" pitchFamily="18" charset="0"/>
              </a:rPr>
              <a:t>Upcoming events</a:t>
            </a:r>
          </a:p>
        </p:txBody>
      </p:sp>
      <p:sp>
        <p:nvSpPr>
          <p:cNvPr id="7" name="Rectangle 6"/>
          <p:cNvSpPr/>
          <p:nvPr/>
        </p:nvSpPr>
        <p:spPr>
          <a:xfrm>
            <a:off x="2730501" y="5715001"/>
            <a:ext cx="3546227" cy="461665"/>
          </a:xfrm>
          <a:prstGeom prst="rect">
            <a:avLst/>
          </a:prstGeom>
        </p:spPr>
        <p:txBody>
          <a:bodyPr wrap="none">
            <a:spAutoFit/>
          </a:bodyPr>
          <a:lstStyle/>
          <a:p>
            <a:pPr eaLnBrk="0" fontAlgn="base" hangingPunct="0">
              <a:spcBef>
                <a:spcPct val="0"/>
              </a:spcBef>
              <a:spcAft>
                <a:spcPct val="0"/>
              </a:spcAft>
            </a:pPr>
            <a:r>
              <a:rPr lang="en-US" sz="2400" b="1" dirty="0">
                <a:solidFill>
                  <a:srgbClr val="2D2D8A">
                    <a:lumMod val="75000"/>
                  </a:srgbClr>
                </a:solidFill>
                <a:latin typeface="Cambria" panose="02040503050406030204" pitchFamily="18" charset="0"/>
              </a:rPr>
              <a:t>@INDTrauma #SafetyIN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411788"/>
            <a:ext cx="1206500" cy="98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ISDH Logo_Colo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895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VDRS Data for Prevention</a:t>
            </a:r>
          </a:p>
        </p:txBody>
      </p:sp>
    </p:spTree>
    <p:extLst>
      <p:ext uri="{BB962C8B-B14F-4D97-AF65-F5344CB8AC3E}">
        <p14:creationId xmlns:p14="http://schemas.microsoft.com/office/powerpoint/2010/main" val="215113635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387" y="0"/>
            <a:ext cx="8229600" cy="1143000"/>
          </a:xfrm>
        </p:spPr>
        <p:txBody>
          <a:bodyPr/>
          <a:lstStyle/>
          <a:p>
            <a:r>
              <a:rPr lang="en-US" sz="4267" dirty="0"/>
              <a:t>How are NVDRS data used?</a:t>
            </a:r>
          </a:p>
        </p:txBody>
      </p:sp>
      <p:sp>
        <p:nvSpPr>
          <p:cNvPr id="3" name="Text Placeholder 2"/>
          <p:cNvSpPr>
            <a:spLocks noGrp="1"/>
          </p:cNvSpPr>
          <p:nvPr>
            <p:ph type="body" sz="quarter" idx="10"/>
          </p:nvPr>
        </p:nvSpPr>
        <p:spPr>
          <a:xfrm>
            <a:off x="1896387" y="1143001"/>
            <a:ext cx="8533075" cy="5387671"/>
          </a:xfrm>
        </p:spPr>
        <p:txBody>
          <a:bodyPr/>
          <a:lstStyle/>
          <a:p>
            <a:r>
              <a:rPr lang="en-US" sz="2667" b="1" dirty="0"/>
              <a:t>Inform communities</a:t>
            </a:r>
          </a:p>
          <a:p>
            <a:pPr lvl="1"/>
            <a:r>
              <a:rPr lang="en-US" sz="2667" b="1" dirty="0"/>
              <a:t>Document circumstances </a:t>
            </a:r>
          </a:p>
          <a:p>
            <a:pPr lvl="1"/>
            <a:r>
              <a:rPr lang="en-US" sz="2667" b="1" dirty="0"/>
              <a:t>Who, what, when, and where?</a:t>
            </a:r>
          </a:p>
          <a:p>
            <a:pPr lvl="1">
              <a:spcAft>
                <a:spcPts val="1600"/>
              </a:spcAft>
            </a:pPr>
            <a:r>
              <a:rPr lang="en-US" sz="2667" b="1" dirty="0"/>
              <a:t>Insight as to why</a:t>
            </a:r>
          </a:p>
          <a:p>
            <a:r>
              <a:rPr lang="en-US" sz="2667" b="1" dirty="0"/>
              <a:t>Guide and target violence prevention programs, policies, and practices</a:t>
            </a:r>
          </a:p>
          <a:p>
            <a:pPr lvl="1">
              <a:spcAft>
                <a:spcPts val="1600"/>
              </a:spcAft>
            </a:pPr>
            <a:r>
              <a:rPr lang="en-US" sz="2667" b="1" dirty="0"/>
              <a:t>Support planning and implementation of activities at the local, state, and federal levels</a:t>
            </a:r>
          </a:p>
          <a:p>
            <a:r>
              <a:rPr lang="en-US" sz="2667" b="1" dirty="0"/>
              <a:t>Monitor and evaluate prevention programs and strategies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63" y="1185406"/>
            <a:ext cx="2787980" cy="1998929"/>
          </a:xfrm>
          <a:prstGeom prst="rect">
            <a:avLst/>
          </a:prstGeom>
        </p:spPr>
      </p:pic>
    </p:spTree>
    <p:extLst>
      <p:ext uri="{BB962C8B-B14F-4D97-AF65-F5344CB8AC3E}">
        <p14:creationId xmlns:p14="http://schemas.microsoft.com/office/powerpoint/2010/main" val="344768252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4267" dirty="0"/>
              <a:t>Data Supports Suicide Prevention</a:t>
            </a:r>
          </a:p>
        </p:txBody>
      </p:sp>
      <p:sp>
        <p:nvSpPr>
          <p:cNvPr id="3" name="Text Placeholder 2"/>
          <p:cNvSpPr>
            <a:spLocks noGrp="1"/>
          </p:cNvSpPr>
          <p:nvPr>
            <p:ph type="body" sz="quarter" idx="10"/>
          </p:nvPr>
        </p:nvSpPr>
        <p:spPr>
          <a:xfrm>
            <a:off x="1981200" y="1258920"/>
            <a:ext cx="8229600" cy="4455584"/>
          </a:xfrm>
        </p:spPr>
        <p:txBody>
          <a:bodyPr/>
          <a:lstStyle/>
          <a:p>
            <a:pPr marL="0" indent="0">
              <a:buNone/>
            </a:pPr>
            <a:r>
              <a:rPr lang="en-US" sz="2667" b="1" dirty="0"/>
              <a:t>Rhode Island</a:t>
            </a:r>
            <a:endParaRPr lang="en-US" sz="2667" dirty="0"/>
          </a:p>
          <a:p>
            <a:r>
              <a:rPr lang="en-US" sz="2667" dirty="0"/>
              <a:t>Data used to provide an overview of the epidemiology of youth suicide</a:t>
            </a:r>
          </a:p>
          <a:p>
            <a:r>
              <a:rPr lang="en-US" sz="2667" dirty="0"/>
              <a:t>Mental health issues often precipitated suicides</a:t>
            </a:r>
          </a:p>
          <a:p>
            <a:r>
              <a:rPr lang="en-US" sz="2667" dirty="0"/>
              <a:t>Information used to inform communities on signs and risks of suicide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141" y="3798426"/>
            <a:ext cx="4161183" cy="2775476"/>
          </a:xfrm>
          <a:prstGeom prst="rect">
            <a:avLst/>
          </a:prstGeom>
        </p:spPr>
      </p:pic>
    </p:spTree>
    <p:extLst>
      <p:ext uri="{BB962C8B-B14F-4D97-AF65-F5344CB8AC3E}">
        <p14:creationId xmlns:p14="http://schemas.microsoft.com/office/powerpoint/2010/main" val="386439107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4267" dirty="0"/>
              <a:t>Data Supports Suicide Prevention</a:t>
            </a:r>
          </a:p>
        </p:txBody>
      </p:sp>
      <p:sp>
        <p:nvSpPr>
          <p:cNvPr id="3" name="Text Placeholder 2"/>
          <p:cNvSpPr>
            <a:spLocks noGrp="1"/>
          </p:cNvSpPr>
          <p:nvPr>
            <p:ph type="body" sz="quarter" idx="10"/>
          </p:nvPr>
        </p:nvSpPr>
        <p:spPr>
          <a:xfrm>
            <a:off x="1981200" y="1258920"/>
            <a:ext cx="8229600" cy="4455584"/>
          </a:xfrm>
        </p:spPr>
        <p:txBody>
          <a:bodyPr/>
          <a:lstStyle/>
          <a:p>
            <a:pPr marL="0" indent="0">
              <a:buNone/>
            </a:pPr>
            <a:r>
              <a:rPr lang="en-US" sz="2667" b="1" dirty="0"/>
              <a:t>Oregon</a:t>
            </a:r>
          </a:p>
          <a:p>
            <a:r>
              <a:rPr lang="en-US" sz="2667" b="1" dirty="0"/>
              <a:t>Data indicated need to target older adults</a:t>
            </a:r>
          </a:p>
          <a:p>
            <a:r>
              <a:rPr lang="en-US" sz="2667" b="1" dirty="0"/>
              <a:t>Developed state suicide prevention plan and targeted prevention efforts on older adults</a:t>
            </a:r>
          </a:p>
          <a:p>
            <a:r>
              <a:rPr lang="en-US" sz="2667" b="1" dirty="0"/>
              <a:t>Over 1/3 of decedents had visited a physician in the last 30 days of their life</a:t>
            </a:r>
          </a:p>
          <a:p>
            <a:r>
              <a:rPr lang="en-US" sz="2667" b="1" dirty="0"/>
              <a:t>Suggested that training physicians could be a promising approach</a:t>
            </a:r>
          </a:p>
          <a:p>
            <a:pPr marL="0" indent="0">
              <a:buNone/>
            </a:pPr>
            <a:endParaRPr lang="en-US" sz="2667" b="1" dirty="0"/>
          </a:p>
          <a:p>
            <a:pPr marL="0" indent="0">
              <a:buNone/>
            </a:pPr>
            <a:endParaRPr lang="en-US" sz="2667" dirty="0"/>
          </a:p>
        </p:txBody>
      </p:sp>
    </p:spTree>
    <p:extLst>
      <p:ext uri="{BB962C8B-B14F-4D97-AF65-F5344CB8AC3E}">
        <p14:creationId xmlns:p14="http://schemas.microsoft.com/office/powerpoint/2010/main" val="143583256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053" y="115613"/>
            <a:ext cx="8491993" cy="1143000"/>
          </a:xfrm>
        </p:spPr>
        <p:txBody>
          <a:bodyPr/>
          <a:lstStyle/>
          <a:p>
            <a:r>
              <a:rPr lang="en-US" sz="4267" dirty="0"/>
              <a:t>Suicides of Active Duty Military and Veterans</a:t>
            </a:r>
          </a:p>
        </p:txBody>
      </p:sp>
      <p:sp>
        <p:nvSpPr>
          <p:cNvPr id="3" name="Text Placeholder 2"/>
          <p:cNvSpPr>
            <a:spLocks noGrp="1"/>
          </p:cNvSpPr>
          <p:nvPr>
            <p:ph type="body" sz="quarter" idx="10"/>
          </p:nvPr>
        </p:nvSpPr>
        <p:spPr>
          <a:xfrm>
            <a:off x="1842053" y="1346422"/>
            <a:ext cx="8491993" cy="4654329"/>
          </a:xfrm>
        </p:spPr>
        <p:txBody>
          <a:bodyPr/>
          <a:lstStyle/>
          <a:p>
            <a:pPr marL="0" indent="0">
              <a:buNone/>
            </a:pPr>
            <a:r>
              <a:rPr lang="en-US" sz="2667" b="1" dirty="0"/>
              <a:t>Alaska</a:t>
            </a:r>
            <a:endParaRPr lang="en-US" sz="2400" dirty="0"/>
          </a:p>
          <a:p>
            <a:r>
              <a:rPr lang="en-US" sz="2667" b="1" dirty="0"/>
              <a:t>Using VDRS data to identify veteran suicides and the circumstances involved</a:t>
            </a:r>
          </a:p>
          <a:p>
            <a:r>
              <a:rPr lang="en-US" sz="2667" b="1" dirty="0"/>
              <a:t>Working with the Alaska Veteran Affairs (VA) suicide prevention program</a:t>
            </a:r>
          </a:p>
          <a:p>
            <a:r>
              <a:rPr lang="en-US" sz="2667" b="1" dirty="0"/>
              <a:t>Information will be used to develop policies, intervention and prevention strategies</a:t>
            </a:r>
          </a:p>
        </p:txBody>
      </p:sp>
    </p:spTree>
    <p:extLst>
      <p:ext uri="{BB962C8B-B14F-4D97-AF65-F5344CB8AC3E}">
        <p14:creationId xmlns:p14="http://schemas.microsoft.com/office/powerpoint/2010/main" val="234325051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How can the system benefit Law Enforcement?</a:t>
            </a:r>
            <a:endParaRPr lang="en-US" dirty="0"/>
          </a:p>
        </p:txBody>
      </p:sp>
      <p:pic>
        <p:nvPicPr>
          <p:cNvPr id="3" name="Picture 2"/>
          <p:cNvPicPr>
            <a:picLocks noChangeAspect="1"/>
          </p:cNvPicPr>
          <p:nvPr/>
        </p:nvPicPr>
        <p:blipFill>
          <a:blip r:embed="rId3"/>
          <a:stretch>
            <a:fillRect/>
          </a:stretch>
        </p:blipFill>
        <p:spPr>
          <a:xfrm>
            <a:off x="2108200" y="826977"/>
            <a:ext cx="7221093" cy="3053796"/>
          </a:xfrm>
          <a:prstGeom prst="rect">
            <a:avLst/>
          </a:prstGeom>
        </p:spPr>
      </p:pic>
    </p:spTree>
    <p:extLst>
      <p:ext uri="{BB962C8B-B14F-4D97-AF65-F5344CB8AC3E}">
        <p14:creationId xmlns:p14="http://schemas.microsoft.com/office/powerpoint/2010/main" val="249561868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743" y="981965"/>
            <a:ext cx="8229600" cy="1143000"/>
          </a:xfrm>
        </p:spPr>
        <p:txBody>
          <a:bodyPr>
            <a:normAutofit fontScale="90000"/>
          </a:bodyPr>
          <a:lstStyle/>
          <a:p>
            <a:pPr>
              <a:lnSpc>
                <a:spcPct val="100000"/>
              </a:lnSpc>
            </a:pPr>
            <a:r>
              <a:rPr lang="en-US" sz="4800" dirty="0"/>
              <a:t>Law Enforcement-Related Analyses Using NVDRS</a:t>
            </a:r>
            <a:br>
              <a:rPr lang="en-US" sz="4267" dirty="0"/>
            </a:br>
            <a:endParaRPr lang="en-US" sz="4267" dirty="0"/>
          </a:p>
        </p:txBody>
      </p:sp>
      <p:sp>
        <p:nvSpPr>
          <p:cNvPr id="3" name="Content Placeholder 2"/>
          <p:cNvSpPr>
            <a:spLocks noGrp="1"/>
          </p:cNvSpPr>
          <p:nvPr>
            <p:ph type="body" sz="quarter" idx="10"/>
          </p:nvPr>
        </p:nvSpPr>
        <p:spPr>
          <a:xfrm>
            <a:off x="1663700" y="1553466"/>
            <a:ext cx="8827685" cy="5333999"/>
          </a:xfrm>
        </p:spPr>
        <p:txBody>
          <a:bodyPr>
            <a:normAutofit fontScale="92500" lnSpcReduction="10000"/>
          </a:bodyPr>
          <a:lstStyle/>
          <a:p>
            <a:pPr>
              <a:spcBef>
                <a:spcPts val="1200"/>
              </a:spcBef>
            </a:pPr>
            <a:r>
              <a:rPr lang="en-US" sz="2933" b="1" dirty="0">
                <a:solidFill>
                  <a:srgbClr val="5F5F5F"/>
                </a:solidFill>
              </a:rPr>
              <a:t>Published in the </a:t>
            </a:r>
            <a:r>
              <a:rPr lang="en-US" sz="2933" b="1" i="1" dirty="0">
                <a:solidFill>
                  <a:srgbClr val="5F5F5F"/>
                </a:solidFill>
              </a:rPr>
              <a:t>American Journal of Preventive Medicine</a:t>
            </a:r>
          </a:p>
          <a:p>
            <a:pPr lvl="1">
              <a:spcBef>
                <a:spcPts val="1200"/>
              </a:spcBef>
            </a:pPr>
            <a:r>
              <a:rPr lang="en-US" sz="2933" b="1" i="1" dirty="0">
                <a:solidFill>
                  <a:srgbClr val="5F5F5F"/>
                </a:solidFill>
              </a:rPr>
              <a:t>Occupational Homicides of Law Enforcement Officers, 2003-2013 </a:t>
            </a:r>
            <a:r>
              <a:rPr lang="en-US" sz="2933" b="1" dirty="0">
                <a:solidFill>
                  <a:srgbClr val="5F5F5F"/>
                </a:solidFill>
              </a:rPr>
              <a:t>(Blair JM,  Fowler KA, Betz CJ, </a:t>
            </a:r>
            <a:r>
              <a:rPr lang="en-US" sz="2933" b="1" i="1" dirty="0">
                <a:solidFill>
                  <a:srgbClr val="5F5F5F"/>
                </a:solidFill>
              </a:rPr>
              <a:t>et al. </a:t>
            </a:r>
            <a:r>
              <a:rPr lang="en-US" sz="2933" b="1" dirty="0">
                <a:solidFill>
                  <a:srgbClr val="5F5F5F"/>
                </a:solidFill>
              </a:rPr>
              <a:t>)</a:t>
            </a:r>
          </a:p>
          <a:p>
            <a:pPr lvl="1">
              <a:spcBef>
                <a:spcPts val="1200"/>
              </a:spcBef>
            </a:pPr>
            <a:endParaRPr lang="en-US" sz="2933" b="1" dirty="0">
              <a:solidFill>
                <a:srgbClr val="5F5F5F"/>
              </a:solidFill>
            </a:endParaRPr>
          </a:p>
          <a:p>
            <a:pPr lvl="1">
              <a:spcBef>
                <a:spcPts val="0"/>
              </a:spcBef>
            </a:pPr>
            <a:r>
              <a:rPr lang="en-US" sz="2933" b="1" i="1" dirty="0">
                <a:solidFill>
                  <a:srgbClr val="5F5F5F"/>
                </a:solidFill>
              </a:rPr>
              <a:t>Deaths Due to Use of Lethal Force by Law Enforcement, 17 States, 2009-2012 </a:t>
            </a:r>
            <a:r>
              <a:rPr lang="en-US" sz="2933" b="1" dirty="0">
                <a:solidFill>
                  <a:srgbClr val="5F5F5F"/>
                </a:solidFill>
              </a:rPr>
              <a:t>(DeGue S, Fowler KA, Calkins C.)</a:t>
            </a:r>
          </a:p>
          <a:p>
            <a:pPr marL="0" indent="0">
              <a:spcBef>
                <a:spcPts val="0"/>
              </a:spcBef>
              <a:buNone/>
            </a:pPr>
            <a:endParaRPr lang="en-US" sz="2933" b="1" dirty="0">
              <a:solidFill>
                <a:srgbClr val="5F5F5F"/>
              </a:solidFill>
            </a:endParaRPr>
          </a:p>
          <a:p>
            <a:pPr>
              <a:spcBef>
                <a:spcPts val="0"/>
              </a:spcBef>
            </a:pPr>
            <a:r>
              <a:rPr lang="en-US" sz="2933" b="1" dirty="0">
                <a:solidFill>
                  <a:srgbClr val="5F5F5F"/>
                </a:solidFill>
              </a:rPr>
              <a:t>What these papers add: </a:t>
            </a:r>
          </a:p>
          <a:p>
            <a:pPr lvl="1">
              <a:spcBef>
                <a:spcPts val="0"/>
              </a:spcBef>
            </a:pPr>
            <a:r>
              <a:rPr lang="en-US" sz="2933" b="1" dirty="0">
                <a:solidFill>
                  <a:srgbClr val="5F5F5F"/>
                </a:solidFill>
              </a:rPr>
              <a:t>NVDRS can address timely topics </a:t>
            </a:r>
          </a:p>
          <a:p>
            <a:pPr lvl="1">
              <a:spcBef>
                <a:spcPts val="1200"/>
              </a:spcBef>
            </a:pPr>
            <a:r>
              <a:rPr lang="en-US" sz="2933" b="1" dirty="0">
                <a:solidFill>
                  <a:srgbClr val="5F5F5F"/>
                </a:solidFill>
              </a:rPr>
              <a:t>Lethal force study first to examine characteristics using a multi-state system</a:t>
            </a:r>
          </a:p>
          <a:p>
            <a:pPr lvl="1">
              <a:spcBef>
                <a:spcPts val="1200"/>
              </a:spcBef>
            </a:pPr>
            <a:r>
              <a:rPr lang="en-US" sz="2933" b="1" dirty="0">
                <a:solidFill>
                  <a:srgbClr val="5F5F5F"/>
                </a:solidFill>
              </a:rPr>
              <a:t>Information for prevention and action</a:t>
            </a:r>
          </a:p>
          <a:p>
            <a:pPr marL="0" indent="0">
              <a:spcBef>
                <a:spcPts val="1200"/>
              </a:spcBef>
              <a:buNone/>
            </a:pPr>
            <a:endParaRPr lang="en-US" dirty="0">
              <a:solidFill>
                <a:srgbClr val="862391"/>
              </a:solidFill>
            </a:endParaRPr>
          </a:p>
          <a:p>
            <a:pPr>
              <a:spcBef>
                <a:spcPts val="1200"/>
              </a:spcBef>
            </a:pPr>
            <a:endParaRPr lang="en-US" dirty="0"/>
          </a:p>
          <a:p>
            <a:pPr lvl="1"/>
            <a:endParaRPr lang="en-US" dirty="0"/>
          </a:p>
        </p:txBody>
      </p:sp>
    </p:spTree>
    <p:extLst>
      <p:ext uri="{BB962C8B-B14F-4D97-AF65-F5344CB8AC3E}">
        <p14:creationId xmlns:p14="http://schemas.microsoft.com/office/powerpoint/2010/main" val="266495649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053" y="0"/>
            <a:ext cx="8825948" cy="1143000"/>
          </a:xfrm>
        </p:spPr>
        <p:txBody>
          <a:bodyPr/>
          <a:lstStyle/>
          <a:p>
            <a:r>
              <a:rPr lang="en-US" sz="4267" dirty="0"/>
              <a:t>Using Mapping for Law Enforcement  </a:t>
            </a:r>
          </a:p>
        </p:txBody>
      </p:sp>
      <p:sp>
        <p:nvSpPr>
          <p:cNvPr id="3" name="Text Placeholder 2"/>
          <p:cNvSpPr>
            <a:spLocks noGrp="1"/>
          </p:cNvSpPr>
          <p:nvPr>
            <p:ph type="body" sz="quarter" idx="10"/>
          </p:nvPr>
        </p:nvSpPr>
        <p:spPr>
          <a:xfrm>
            <a:off x="1842052" y="1464593"/>
            <a:ext cx="8566205" cy="5204431"/>
          </a:xfrm>
        </p:spPr>
        <p:txBody>
          <a:bodyPr/>
          <a:lstStyle/>
          <a:p>
            <a:pPr>
              <a:spcAft>
                <a:spcPts val="800"/>
              </a:spcAft>
            </a:pPr>
            <a:r>
              <a:rPr lang="en-US" sz="2667" b="1" dirty="0"/>
              <a:t>Geographic analysis can help reveal patterns of violent death</a:t>
            </a:r>
          </a:p>
          <a:p>
            <a:pPr>
              <a:spcAft>
                <a:spcPts val="800"/>
              </a:spcAft>
            </a:pPr>
            <a:r>
              <a:rPr lang="en-US" sz="2667" b="1" dirty="0"/>
              <a:t>More effective deployment of law enforcement</a:t>
            </a:r>
          </a:p>
          <a:p>
            <a:pPr>
              <a:spcAft>
                <a:spcPts val="800"/>
              </a:spcAft>
            </a:pPr>
            <a:r>
              <a:rPr lang="en-US" sz="2667" b="1" dirty="0"/>
              <a:t>Better use of public safety resources</a:t>
            </a:r>
          </a:p>
          <a:p>
            <a:pPr>
              <a:spcAft>
                <a:spcPts val="800"/>
              </a:spcAft>
            </a:pPr>
            <a:r>
              <a:rPr lang="en-US" sz="2667" b="1" dirty="0"/>
              <a:t>Stronger, targeted crime policies</a:t>
            </a:r>
          </a:p>
          <a:p>
            <a:pPr>
              <a:spcAft>
                <a:spcPts val="800"/>
              </a:spcAft>
            </a:pPr>
            <a:r>
              <a:rPr lang="en-US" sz="2667" b="1" dirty="0"/>
              <a:t>Greater understanding of crime</a:t>
            </a:r>
          </a:p>
          <a:p>
            <a:pPr>
              <a:spcAft>
                <a:spcPts val="800"/>
              </a:spcAft>
            </a:pPr>
            <a:r>
              <a:rPr lang="en-US" sz="2667" b="1" dirty="0"/>
              <a:t>Guide and target violence prevention efforts</a:t>
            </a:r>
          </a:p>
          <a:p>
            <a:pPr>
              <a:spcAft>
                <a:spcPts val="800"/>
              </a:spcAft>
            </a:pPr>
            <a:r>
              <a:rPr lang="en-US" sz="2667" b="1" dirty="0"/>
              <a:t>Create healthier, safer communities </a:t>
            </a:r>
          </a:p>
          <a:p>
            <a:pPr marL="0" indent="0">
              <a:buNone/>
            </a:pPr>
            <a:endParaRPr lang="en-US" sz="2667" b="1" dirty="0"/>
          </a:p>
          <a:p>
            <a:pPr marL="0" indent="0">
              <a:buNone/>
            </a:pPr>
            <a:endParaRPr lang="en-US" sz="2667" b="1" dirty="0"/>
          </a:p>
          <a:p>
            <a:pPr>
              <a:spcAft>
                <a:spcPts val="1600"/>
              </a:spcAft>
            </a:pPr>
            <a:endParaRPr lang="en-US" sz="2667" b="1" dirty="0"/>
          </a:p>
        </p:txBody>
      </p:sp>
    </p:spTree>
    <p:extLst>
      <p:ext uri="{BB962C8B-B14F-4D97-AF65-F5344CB8AC3E}">
        <p14:creationId xmlns:p14="http://schemas.microsoft.com/office/powerpoint/2010/main" val="245203548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23989" y="1162398"/>
            <a:ext cx="4105849" cy="5492868"/>
          </a:xfrm>
          <a:prstGeom prst="rect">
            <a:avLst/>
          </a:prstGeom>
        </p:spPr>
      </p:pic>
      <p:sp>
        <p:nvSpPr>
          <p:cNvPr id="3" name="Title 1">
            <a:extLst>
              <a:ext uri="{FF2B5EF4-FFF2-40B4-BE49-F238E27FC236}">
                <a16:creationId xmlns:a16="http://schemas.microsoft.com/office/drawing/2014/main" id="{79996836-5EE4-4A3E-9BD9-0A1BD9D66A10}"/>
              </a:ext>
            </a:extLst>
          </p:cNvPr>
          <p:cNvSpPr>
            <a:spLocks noGrp="1"/>
          </p:cNvSpPr>
          <p:nvPr>
            <p:ph type="title"/>
          </p:nvPr>
        </p:nvSpPr>
        <p:spPr>
          <a:xfrm>
            <a:off x="1853991" y="182691"/>
            <a:ext cx="8445708" cy="1048701"/>
          </a:xfrm>
        </p:spPr>
        <p:txBody>
          <a:bodyPr/>
          <a:lstStyle/>
          <a:p>
            <a:r>
              <a:rPr lang="en-US" sz="4267" dirty="0"/>
              <a:t>NVDRS in Action</a:t>
            </a:r>
            <a:r>
              <a:rPr lang="en-US" sz="4267" dirty="0">
                <a:solidFill>
                  <a:srgbClr val="FF0000"/>
                </a:solidFill>
              </a:rPr>
              <a:t>:</a:t>
            </a:r>
            <a:br>
              <a:rPr lang="en-US" sz="3733" dirty="0"/>
            </a:br>
            <a:r>
              <a:rPr lang="en-US" dirty="0"/>
              <a:t>Map from the WI Violent Death Reporting System   </a:t>
            </a:r>
          </a:p>
        </p:txBody>
      </p:sp>
    </p:spTree>
    <p:extLst>
      <p:ext uri="{BB962C8B-B14F-4D97-AF65-F5344CB8AC3E}">
        <p14:creationId xmlns:p14="http://schemas.microsoft.com/office/powerpoint/2010/main" val="340162559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4" y="0"/>
            <a:ext cx="8411155" cy="1038971"/>
          </a:xfrm>
        </p:spPr>
        <p:txBody>
          <a:bodyPr/>
          <a:lstStyle/>
          <a:p>
            <a:r>
              <a:rPr lang="en-US" sz="4267" dirty="0"/>
              <a:t>Data Supports Homicide Prevention</a:t>
            </a:r>
          </a:p>
        </p:txBody>
      </p:sp>
      <p:sp>
        <p:nvSpPr>
          <p:cNvPr id="3" name="Text Placeholder 2"/>
          <p:cNvSpPr>
            <a:spLocks noGrp="1"/>
          </p:cNvSpPr>
          <p:nvPr>
            <p:ph type="body" sz="quarter" idx="10"/>
          </p:nvPr>
        </p:nvSpPr>
        <p:spPr>
          <a:xfrm>
            <a:off x="1789043" y="1143001"/>
            <a:ext cx="6269869" cy="5589103"/>
          </a:xfrm>
        </p:spPr>
        <p:txBody>
          <a:bodyPr/>
          <a:lstStyle/>
          <a:p>
            <a:pPr marL="0" indent="0">
              <a:spcAft>
                <a:spcPts val="800"/>
              </a:spcAft>
              <a:buClr>
                <a:schemeClr val="bg1"/>
              </a:buClr>
              <a:buNone/>
            </a:pPr>
            <a:r>
              <a:rPr lang="en-US" sz="2667" b="1" dirty="0"/>
              <a:t>Oklahoma</a:t>
            </a:r>
          </a:p>
          <a:p>
            <a:pPr>
              <a:spcAft>
                <a:spcPts val="800"/>
              </a:spcAft>
            </a:pPr>
            <a:r>
              <a:rPr lang="en-US" sz="2400" b="1" dirty="0"/>
              <a:t>Tested intervention for police officers responding to domestic violence calls</a:t>
            </a:r>
          </a:p>
          <a:p>
            <a:pPr>
              <a:spcAft>
                <a:spcPts val="800"/>
              </a:spcAft>
            </a:pPr>
            <a:r>
              <a:rPr lang="en-US" sz="2400" b="1" dirty="0"/>
              <a:t>Data used to secure support for implementation and evaluation of the intervention</a:t>
            </a:r>
          </a:p>
          <a:p>
            <a:pPr>
              <a:spcAft>
                <a:spcPts val="800"/>
              </a:spcAft>
            </a:pPr>
            <a:r>
              <a:rPr lang="en-US" sz="2400" b="1" dirty="0"/>
              <a:t>VDRS data on intimate partner homicides included in the final report of the National Institute of Justice, Police Departments' Use of the Lethality Assessment Program: A Quasi-Experimental Evaluation  </a:t>
            </a:r>
            <a:r>
              <a:rPr lang="en-US" sz="2400" dirty="0">
                <a:hlinkClick r:id="rId3"/>
              </a:rPr>
              <a:t>https://www.ncjrs.gov/pdffiles1/nij/grants/247456.pdf</a:t>
            </a:r>
            <a:endParaRPr lang="en-US" sz="2400" dirty="0"/>
          </a:p>
          <a:p>
            <a:endParaRPr lang="en-US" dirty="0"/>
          </a:p>
        </p:txBody>
      </p:sp>
      <p:pic>
        <p:nvPicPr>
          <p:cNvPr id="4" name="Picture 3"/>
          <p:cNvPicPr>
            <a:picLocks noChangeAspect="1"/>
          </p:cNvPicPr>
          <p:nvPr/>
        </p:nvPicPr>
        <p:blipFill>
          <a:blip r:embed="rId4"/>
          <a:stretch>
            <a:fillRect/>
          </a:stretch>
        </p:blipFill>
        <p:spPr>
          <a:xfrm>
            <a:off x="7644384" y="1229003"/>
            <a:ext cx="2841437" cy="3086797"/>
          </a:xfrm>
          <a:prstGeom prst="rect">
            <a:avLst/>
          </a:prstGeom>
        </p:spPr>
      </p:pic>
    </p:spTree>
    <p:extLst>
      <p:ext uri="{BB962C8B-B14F-4D97-AF65-F5344CB8AC3E}">
        <p14:creationId xmlns:p14="http://schemas.microsoft.com/office/powerpoint/2010/main" val="23947684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defRPr/>
            </a:pPr>
            <a:r>
              <a:rPr lang="en-US" b="1" dirty="0">
                <a:solidFill>
                  <a:schemeClr val="accent6">
                    <a:lumMod val="75000"/>
                  </a:schemeClr>
                </a:solidFill>
                <a:effectLst>
                  <a:outerShdw blurRad="38100" dist="38100" dir="2700000" algn="tl">
                    <a:srgbClr val="000000">
                      <a:alpha val="43137"/>
                    </a:srgbClr>
                  </a:outerShdw>
                </a:effectLst>
                <a:latin typeface="Trebuchet MS" pitchFamily="34" charset="0"/>
              </a:rPr>
              <a:t>Invite New Members</a:t>
            </a:r>
          </a:p>
        </p:txBody>
      </p:sp>
      <p:sp>
        <p:nvSpPr>
          <p:cNvPr id="43011" name="Content Placeholder 2"/>
          <p:cNvSpPr>
            <a:spLocks noGrp="1"/>
          </p:cNvSpPr>
          <p:nvPr>
            <p:ph idx="1"/>
          </p:nvPr>
        </p:nvSpPr>
        <p:spPr>
          <a:xfrm>
            <a:off x="2057400" y="2057400"/>
            <a:ext cx="7772400" cy="4114800"/>
          </a:xfrm>
        </p:spPr>
        <p:txBody>
          <a:bodyPr/>
          <a:lstStyle/>
          <a:p>
            <a:pPr marL="0" indent="0" algn="ctr">
              <a:buNone/>
              <a:defRPr/>
            </a:pPr>
            <a:endParaRPr lang="en-US" dirty="0">
              <a:solidFill>
                <a:schemeClr val="accent6">
                  <a:lumMod val="75000"/>
                </a:schemeClr>
              </a:solidFill>
              <a:latin typeface="Cambria" panose="02040503050406030204" pitchFamily="18" charset="0"/>
            </a:endParaRPr>
          </a:p>
          <a:p>
            <a:pPr marL="0" indent="0" algn="ctr">
              <a:buNone/>
              <a:defRPr/>
            </a:pPr>
            <a:r>
              <a:rPr lang="en-US" dirty="0">
                <a:solidFill>
                  <a:schemeClr val="accent6">
                    <a:lumMod val="75000"/>
                  </a:schemeClr>
                </a:solidFill>
                <a:latin typeface="Cambria" panose="02040503050406030204" pitchFamily="18" charset="0"/>
              </a:rPr>
              <a:t>Please forward my contact information to colleagues interested in violence &amp; injury prevention!</a:t>
            </a:r>
          </a:p>
          <a:p>
            <a:pPr>
              <a:defRPr/>
            </a:pPr>
            <a:endParaRPr lang="en-US" dirty="0">
              <a:solidFill>
                <a:schemeClr val="accent6">
                  <a:lumMod val="75000"/>
                </a:schemeClr>
              </a:solidFill>
              <a:latin typeface="Cambria" panose="02040503050406030204" pitchFamily="18" charset="0"/>
            </a:endParaRPr>
          </a:p>
          <a:p>
            <a:pPr>
              <a:defRPr/>
            </a:pPr>
            <a:endParaRPr lang="en-US" dirty="0">
              <a:solidFill>
                <a:schemeClr val="accent6">
                  <a:lumMod val="75000"/>
                </a:schemeClr>
              </a:solidFill>
              <a:latin typeface="Cambria" panose="02040503050406030204"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ISDH Logo_Colo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941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637" y="0"/>
            <a:ext cx="8464164" cy="990600"/>
          </a:xfrm>
        </p:spPr>
        <p:txBody>
          <a:bodyPr/>
          <a:lstStyle/>
          <a:p>
            <a:r>
              <a:rPr lang="en-US" sz="4267" dirty="0"/>
              <a:t>Suicides Among First Responders</a:t>
            </a:r>
          </a:p>
        </p:txBody>
      </p:sp>
      <p:sp>
        <p:nvSpPr>
          <p:cNvPr id="3" name="Text Placeholder 2"/>
          <p:cNvSpPr>
            <a:spLocks noGrp="1"/>
          </p:cNvSpPr>
          <p:nvPr>
            <p:ph type="body" sz="quarter" idx="10"/>
          </p:nvPr>
        </p:nvSpPr>
        <p:spPr>
          <a:xfrm>
            <a:off x="1746637" y="1227114"/>
            <a:ext cx="6141588" cy="5300687"/>
          </a:xfrm>
        </p:spPr>
        <p:txBody>
          <a:bodyPr/>
          <a:lstStyle/>
          <a:p>
            <a:pPr marL="0" indent="0">
              <a:spcAft>
                <a:spcPts val="800"/>
              </a:spcAft>
              <a:buNone/>
            </a:pPr>
            <a:r>
              <a:rPr lang="en-US" sz="2667" b="1" dirty="0"/>
              <a:t>Colorado</a:t>
            </a:r>
          </a:p>
          <a:p>
            <a:pPr>
              <a:spcAft>
                <a:spcPts val="800"/>
              </a:spcAft>
            </a:pPr>
            <a:r>
              <a:rPr lang="en-US" sz="2400" b="1" dirty="0"/>
              <a:t>First responders (law enforcement, fire, EMS) more likely to have been a veteran than general population of suicide decedents</a:t>
            </a:r>
          </a:p>
          <a:p>
            <a:pPr>
              <a:spcAft>
                <a:spcPts val="800"/>
              </a:spcAft>
            </a:pPr>
            <a:r>
              <a:rPr lang="en-US" sz="2400" b="1" dirty="0"/>
              <a:t>Raises issues about needs veterans may have as they transition from one high-stress position to another</a:t>
            </a:r>
          </a:p>
          <a:p>
            <a:pPr>
              <a:spcAft>
                <a:spcPts val="800"/>
              </a:spcAft>
            </a:pPr>
            <a:r>
              <a:rPr lang="en-US" sz="2400" b="1" dirty="0"/>
              <a:t>Acknowledges needs of veterans continuing work as first responders</a:t>
            </a:r>
          </a:p>
          <a:p>
            <a:pPr>
              <a:spcAft>
                <a:spcPts val="800"/>
              </a:spcAft>
            </a:pPr>
            <a:r>
              <a:rPr lang="en-US" sz="2400" b="1" dirty="0"/>
              <a:t>Prevention can focus on positive mental and physical health</a:t>
            </a:r>
          </a:p>
        </p:txBody>
      </p:sp>
      <p:pic>
        <p:nvPicPr>
          <p:cNvPr id="4" name="Picture 3"/>
          <p:cNvPicPr>
            <a:picLocks noChangeAspect="1"/>
          </p:cNvPicPr>
          <p:nvPr/>
        </p:nvPicPr>
        <p:blipFill>
          <a:blip r:embed="rId3"/>
          <a:stretch>
            <a:fillRect/>
          </a:stretch>
        </p:blipFill>
        <p:spPr>
          <a:xfrm>
            <a:off x="7888224" y="1810823"/>
            <a:ext cx="2392368" cy="3053469"/>
          </a:xfrm>
          <a:prstGeom prst="rect">
            <a:avLst/>
          </a:prstGeom>
        </p:spPr>
      </p:pic>
    </p:spTree>
    <p:extLst>
      <p:ext uri="{BB962C8B-B14F-4D97-AF65-F5344CB8AC3E}">
        <p14:creationId xmlns:p14="http://schemas.microsoft.com/office/powerpoint/2010/main" val="220655898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5871"/>
            <a:ext cx="8229600" cy="1143000"/>
          </a:xfrm>
        </p:spPr>
        <p:txBody>
          <a:bodyPr/>
          <a:lstStyle/>
          <a:p>
            <a:r>
              <a:rPr lang="en-US" sz="3200" dirty="0"/>
              <a:t>NVDRS Brings Together Data Sources to Inform Law Enforcement and Public Health</a:t>
            </a:r>
          </a:p>
        </p:txBody>
      </p:sp>
      <p:sp>
        <p:nvSpPr>
          <p:cNvPr id="3" name="Text Placeholder 2"/>
          <p:cNvSpPr>
            <a:spLocks noGrp="1"/>
          </p:cNvSpPr>
          <p:nvPr>
            <p:ph type="body" sz="quarter" idx="10"/>
          </p:nvPr>
        </p:nvSpPr>
        <p:spPr/>
        <p:txBody>
          <a:bodyPr/>
          <a:lstStyle/>
          <a:p>
            <a:pPr>
              <a:spcAft>
                <a:spcPts val="800"/>
              </a:spcAft>
            </a:pPr>
            <a:r>
              <a:rPr lang="en-US" sz="2667" b="1" dirty="0"/>
              <a:t>Allows law enforcement to have a comprehensive view of violent deaths</a:t>
            </a:r>
          </a:p>
          <a:p>
            <a:pPr>
              <a:spcAft>
                <a:spcPts val="800"/>
              </a:spcAft>
            </a:pPr>
            <a:r>
              <a:rPr lang="en-US" sz="2667" b="1" dirty="0"/>
              <a:t>CDC and VDRS programs have ongoing relationships with LE partner organizations and work with LE partners</a:t>
            </a:r>
          </a:p>
          <a:p>
            <a:pPr lvl="1">
              <a:spcAft>
                <a:spcPts val="800"/>
              </a:spcAft>
            </a:pPr>
            <a:r>
              <a:rPr lang="en-US" sz="2667" b="1" dirty="0"/>
              <a:t>Work with LE partners to enhance access and availability of quality data </a:t>
            </a:r>
          </a:p>
          <a:p>
            <a:pPr>
              <a:buFont typeface="Arial" panose="020B0604020202020204" pitchFamily="34" charset="0"/>
              <a:buChar char="•"/>
            </a:pPr>
            <a:endParaRPr lang="en-US" sz="2400" dirty="0"/>
          </a:p>
        </p:txBody>
      </p:sp>
      <p:pic>
        <p:nvPicPr>
          <p:cNvPr id="6" name="Picture 5"/>
          <p:cNvPicPr>
            <a:picLocks noChangeAspect="1"/>
          </p:cNvPicPr>
          <p:nvPr/>
        </p:nvPicPr>
        <p:blipFill>
          <a:blip r:embed="rId3"/>
          <a:stretch>
            <a:fillRect/>
          </a:stretch>
        </p:blipFill>
        <p:spPr>
          <a:xfrm>
            <a:off x="6761586" y="4495799"/>
            <a:ext cx="3449215" cy="2083095"/>
          </a:xfrm>
          <a:prstGeom prst="rect">
            <a:avLst/>
          </a:prstGeom>
        </p:spPr>
      </p:pic>
    </p:spTree>
    <p:extLst>
      <p:ext uri="{BB962C8B-B14F-4D97-AF65-F5344CB8AC3E}">
        <p14:creationId xmlns:p14="http://schemas.microsoft.com/office/powerpoint/2010/main" val="53603439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75360"/>
          </a:xfrm>
        </p:spPr>
        <p:txBody>
          <a:bodyPr/>
          <a:lstStyle/>
          <a:p>
            <a:r>
              <a:rPr lang="en-US" sz="4267" dirty="0"/>
              <a:t>Future Directions</a:t>
            </a:r>
          </a:p>
        </p:txBody>
      </p:sp>
      <p:sp>
        <p:nvSpPr>
          <p:cNvPr id="3" name="Text Placeholder 2"/>
          <p:cNvSpPr>
            <a:spLocks noGrp="1"/>
          </p:cNvSpPr>
          <p:nvPr>
            <p:ph type="body" sz="quarter" idx="10"/>
          </p:nvPr>
        </p:nvSpPr>
        <p:spPr>
          <a:xfrm>
            <a:off x="1981200" y="1219200"/>
            <a:ext cx="8345424" cy="5388864"/>
          </a:xfrm>
        </p:spPr>
        <p:txBody>
          <a:bodyPr>
            <a:normAutofit fontScale="70000" lnSpcReduction="20000"/>
          </a:bodyPr>
          <a:lstStyle/>
          <a:p>
            <a:r>
              <a:rPr lang="en-US" sz="3467" b="1" dirty="0"/>
              <a:t>NVDRS requires continued efforts to build and maintain relationships with stakeholders, including LE</a:t>
            </a:r>
          </a:p>
          <a:p>
            <a:endParaRPr lang="en-US" sz="3467" b="1" dirty="0"/>
          </a:p>
          <a:p>
            <a:r>
              <a:rPr lang="en-US" sz="3467" b="1" dirty="0"/>
              <a:t>LE officers have been helpful with NVDRS </a:t>
            </a:r>
          </a:p>
          <a:p>
            <a:pPr lvl="1"/>
            <a:r>
              <a:rPr lang="en-US" sz="3467" b="1" dirty="0"/>
              <a:t>Retired LE officers who provide expertise as abstractors</a:t>
            </a:r>
          </a:p>
          <a:p>
            <a:pPr lvl="1"/>
            <a:r>
              <a:rPr lang="en-US" sz="3467" b="1" dirty="0"/>
              <a:t>Serve as liaisons to help states get reports </a:t>
            </a:r>
          </a:p>
          <a:p>
            <a:endParaRPr lang="en-US" sz="3067" b="1" dirty="0"/>
          </a:p>
          <a:p>
            <a:r>
              <a:rPr lang="en-US" sz="3467" b="1" dirty="0"/>
              <a:t>Each VDRS program is required to have an Advisory Board </a:t>
            </a:r>
          </a:p>
          <a:p>
            <a:endParaRPr lang="en-US" sz="3467" b="1" dirty="0"/>
          </a:p>
          <a:p>
            <a:r>
              <a:rPr lang="en-US" sz="3467" b="1" dirty="0"/>
              <a:t>Talk to people in your state: we can help you identify partners</a:t>
            </a:r>
          </a:p>
          <a:p>
            <a:endParaRPr lang="en-US" sz="3467" b="1" dirty="0"/>
          </a:p>
          <a:p>
            <a:r>
              <a:rPr lang="en-US" sz="3467" b="1" dirty="0"/>
              <a:t>Collaboration can lead to the development of programs that can ultimately reduce violent deaths </a:t>
            </a:r>
          </a:p>
          <a:p>
            <a:endParaRPr lang="en-US" sz="3067" b="1" dirty="0"/>
          </a:p>
          <a:p>
            <a:endParaRPr lang="en-US" dirty="0"/>
          </a:p>
        </p:txBody>
      </p:sp>
    </p:spTree>
    <p:extLst>
      <p:ext uri="{BB962C8B-B14F-4D97-AF65-F5344CB8AC3E}">
        <p14:creationId xmlns:p14="http://schemas.microsoft.com/office/powerpoint/2010/main" val="19961412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NVDRS Data</a:t>
            </a:r>
          </a:p>
        </p:txBody>
      </p:sp>
    </p:spTree>
    <p:extLst>
      <p:ext uri="{BB962C8B-B14F-4D97-AF65-F5344CB8AC3E}">
        <p14:creationId xmlns:p14="http://schemas.microsoft.com/office/powerpoint/2010/main" val="101522277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NVDRS WISQARS Data – Available to Public</a:t>
            </a:r>
          </a:p>
        </p:txBody>
      </p:sp>
      <p:sp>
        <p:nvSpPr>
          <p:cNvPr id="3" name="Text Placeholder 2"/>
          <p:cNvSpPr>
            <a:spLocks noGrp="1"/>
          </p:cNvSpPr>
          <p:nvPr>
            <p:ph type="body" sz="quarter" idx="10"/>
          </p:nvPr>
        </p:nvSpPr>
        <p:spPr/>
        <p:txBody>
          <a:bodyPr/>
          <a:lstStyle/>
          <a:p>
            <a:endParaRPr lang="en-US" sz="2400" b="1" dirty="0"/>
          </a:p>
          <a:p>
            <a:r>
              <a:rPr lang="en-US" sz="2400" b="1" dirty="0"/>
              <a:t>Public access on the Web</a:t>
            </a:r>
          </a:p>
          <a:p>
            <a:pPr marL="0" indent="0">
              <a:buNone/>
            </a:pPr>
            <a:r>
              <a:rPr lang="en-US" sz="2400" b="1" dirty="0"/>
              <a:t>     </a:t>
            </a:r>
            <a:r>
              <a:rPr lang="en-US" sz="2400" b="1" dirty="0">
                <a:hlinkClick r:id="rId3"/>
              </a:rPr>
              <a:t>http://wisqars.cdc.gov:8080/nvdrs/nvdrsDisplay.jsp</a:t>
            </a:r>
            <a:endParaRPr lang="en-US" sz="2400" b="1" dirty="0"/>
          </a:p>
          <a:p>
            <a:r>
              <a:rPr lang="en-US" sz="2400" b="1"/>
              <a:t>2017 </a:t>
            </a:r>
            <a:r>
              <a:rPr lang="en-US" sz="2400" b="1" dirty="0"/>
              <a:t>NVDRS WISQARS data </a:t>
            </a:r>
            <a:r>
              <a:rPr lang="en-US" sz="2400" b="1"/>
              <a:t>released Select </a:t>
            </a:r>
            <a:r>
              <a:rPr lang="en-US" sz="2400" b="1" dirty="0"/>
              <a:t>variables to run your own reports</a:t>
            </a:r>
          </a:p>
          <a:p>
            <a:pPr lvl="1"/>
            <a:r>
              <a:rPr lang="en-US" sz="2400" b="1" dirty="0"/>
              <a:t>Manner of death</a:t>
            </a:r>
          </a:p>
          <a:p>
            <a:pPr lvl="1"/>
            <a:r>
              <a:rPr lang="en-US" sz="2400" b="1" dirty="0"/>
              <a:t>Victim/suspect relationship</a:t>
            </a:r>
          </a:p>
          <a:p>
            <a:pPr lvl="1"/>
            <a:r>
              <a:rPr lang="en-US" sz="2400" b="1" dirty="0"/>
              <a:t>Weapon type</a:t>
            </a:r>
          </a:p>
          <a:p>
            <a:pPr lvl="1"/>
            <a:r>
              <a:rPr lang="en-US" sz="2400" b="1" dirty="0"/>
              <a:t>Vulnerable populations</a:t>
            </a:r>
          </a:p>
          <a:p>
            <a:pPr lvl="1"/>
            <a:r>
              <a:rPr lang="en-US" sz="2400" b="1" dirty="0"/>
              <a:t>Circumstances</a:t>
            </a:r>
          </a:p>
          <a:p>
            <a:pPr marL="0" indent="0">
              <a:buNone/>
            </a:pPr>
            <a:endParaRPr lang="en-US" dirty="0"/>
          </a:p>
        </p:txBody>
      </p:sp>
      <p:pic>
        <p:nvPicPr>
          <p:cNvPr id="4" name="Picture 3"/>
          <p:cNvPicPr>
            <a:picLocks noChangeAspect="1"/>
          </p:cNvPicPr>
          <p:nvPr/>
        </p:nvPicPr>
        <p:blipFill>
          <a:blip r:embed="rId4"/>
          <a:stretch>
            <a:fillRect/>
          </a:stretch>
        </p:blipFill>
        <p:spPr>
          <a:xfrm>
            <a:off x="6908801" y="1332165"/>
            <a:ext cx="3467100" cy="685800"/>
          </a:xfrm>
          <a:prstGeom prst="rect">
            <a:avLst/>
          </a:prstGeom>
        </p:spPr>
      </p:pic>
    </p:spTree>
    <p:extLst>
      <p:ext uri="{BB962C8B-B14F-4D97-AF65-F5344CB8AC3E}">
        <p14:creationId xmlns:p14="http://schemas.microsoft.com/office/powerpoint/2010/main" val="388799752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468" y="340743"/>
            <a:ext cx="8425731" cy="1143000"/>
          </a:xfrm>
        </p:spPr>
        <p:txBody>
          <a:bodyPr/>
          <a:lstStyle/>
          <a:p>
            <a:pPr>
              <a:lnSpc>
                <a:spcPts val="4000"/>
              </a:lnSpc>
            </a:pPr>
            <a:r>
              <a:rPr lang="en-US" sz="3733" dirty="0"/>
              <a:t>NVDRS Restricted Access Database (RAD)</a:t>
            </a:r>
          </a:p>
        </p:txBody>
      </p:sp>
      <p:sp>
        <p:nvSpPr>
          <p:cNvPr id="3" name="Text Placeholder 2"/>
          <p:cNvSpPr>
            <a:spLocks noGrp="1"/>
          </p:cNvSpPr>
          <p:nvPr>
            <p:ph type="body" sz="quarter" idx="10"/>
          </p:nvPr>
        </p:nvSpPr>
        <p:spPr>
          <a:xfrm>
            <a:off x="1937468" y="1483743"/>
            <a:ext cx="8229600" cy="4455584"/>
          </a:xfrm>
        </p:spPr>
        <p:txBody>
          <a:bodyPr/>
          <a:lstStyle/>
          <a:p>
            <a:r>
              <a:rPr lang="en-US" sz="2400" b="1" dirty="0"/>
              <a:t>For researchers who meet established criteria </a:t>
            </a:r>
          </a:p>
          <a:p>
            <a:r>
              <a:rPr lang="en-US" sz="2400" b="1" dirty="0"/>
              <a:t>Opportunity to conduct analyses using NVDRS data </a:t>
            </a:r>
          </a:p>
          <a:p>
            <a:r>
              <a:rPr lang="en-US" sz="2400" b="1" dirty="0"/>
              <a:t>Data available as a flat file to promote ease of use and analysis</a:t>
            </a:r>
          </a:p>
          <a:p>
            <a:r>
              <a:rPr lang="en-US" sz="2400" b="1" dirty="0"/>
              <a:t>More information available at the NVDRS RAD website: </a:t>
            </a:r>
          </a:p>
          <a:p>
            <a:pPr marL="0" indent="0">
              <a:buNone/>
            </a:pPr>
            <a:r>
              <a:rPr lang="en-US" sz="2400" b="1" dirty="0"/>
              <a:t>     </a:t>
            </a:r>
            <a:r>
              <a:rPr lang="en-US" sz="2400" b="1" dirty="0">
                <a:hlinkClick r:id="rId3"/>
              </a:rPr>
              <a:t>https://www.cdc.gov/violenceprevention/nvdrs/rad.html</a:t>
            </a:r>
            <a:endParaRPr lang="en-US" sz="2400" b="1" dirty="0"/>
          </a:p>
          <a:p>
            <a:pPr marL="0" indent="0">
              <a:buNone/>
            </a:pPr>
            <a:endParaRPr lang="en-US" sz="2400" b="1" dirty="0"/>
          </a:p>
          <a:p>
            <a:endParaRPr lang="en-US" sz="2400" b="1" dirty="0"/>
          </a:p>
        </p:txBody>
      </p:sp>
      <p:pic>
        <p:nvPicPr>
          <p:cNvPr id="4" name="Picture 3"/>
          <p:cNvPicPr>
            <a:picLocks noChangeAspect="1"/>
          </p:cNvPicPr>
          <p:nvPr/>
        </p:nvPicPr>
        <p:blipFill>
          <a:blip r:embed="rId4"/>
          <a:stretch>
            <a:fillRect/>
          </a:stretch>
        </p:blipFill>
        <p:spPr>
          <a:xfrm>
            <a:off x="7030729" y="4203452"/>
            <a:ext cx="3136340" cy="2249387"/>
          </a:xfrm>
          <a:prstGeom prst="rect">
            <a:avLst/>
          </a:prstGeom>
        </p:spPr>
      </p:pic>
    </p:spTree>
    <p:extLst>
      <p:ext uri="{BB962C8B-B14F-4D97-AF65-F5344CB8AC3E}">
        <p14:creationId xmlns:p14="http://schemas.microsoft.com/office/powerpoint/2010/main" val="28884033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849119" y="1371600"/>
            <a:ext cx="8577580" cy="5283200"/>
          </a:xfrm>
          <a:prstGeom prst="rect">
            <a:avLst/>
          </a:prstGeom>
        </p:spPr>
        <p:txBody>
          <a:bodyPr numCol="2">
            <a:normAutofit fontScale="62500" lnSpcReduction="20000"/>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buClr>
                <a:srgbClr val="862391"/>
              </a:buClr>
              <a:buNone/>
              <a:defRPr/>
            </a:pPr>
            <a:r>
              <a:rPr lang="en-US" sz="1867" dirty="0">
                <a:solidFill>
                  <a:srgbClr val="7F7F7F">
                    <a:lumMod val="75000"/>
                  </a:srgbClr>
                </a:solidFill>
              </a:rPr>
              <a:t>NVDRS Grantees</a:t>
            </a:r>
          </a:p>
          <a:p>
            <a:pPr marL="457189" indent="-457189" defTabSz="914377">
              <a:buClr>
                <a:srgbClr val="862391"/>
              </a:buClr>
              <a:buFont typeface="Arial" panose="020B0604020202020204" pitchFamily="34" charset="0"/>
              <a:buChar char="•"/>
              <a:defRPr/>
            </a:pPr>
            <a:endParaRPr lang="en-US" sz="1867" dirty="0">
              <a:solidFill>
                <a:srgbClr val="7F7F7F">
                  <a:lumMod val="75000"/>
                </a:srgbClr>
              </a:solidFill>
            </a:endParaRPr>
          </a:p>
          <a:p>
            <a:pPr marL="0" indent="0" defTabSz="914377">
              <a:buClr>
                <a:srgbClr val="862391"/>
              </a:buClr>
              <a:buNone/>
              <a:defRPr/>
            </a:pPr>
            <a:r>
              <a:rPr lang="en-US" sz="1867" dirty="0">
                <a:solidFill>
                  <a:srgbClr val="7F7F7F">
                    <a:lumMod val="75000"/>
                  </a:srgbClr>
                </a:solidFill>
              </a:rPr>
              <a:t>Vital Statistics, Coroner/Medical Examiner, </a:t>
            </a:r>
          </a:p>
          <a:p>
            <a:pPr marL="0" indent="0" defTabSz="914377">
              <a:buClr>
                <a:srgbClr val="862391"/>
              </a:buClr>
              <a:buNone/>
              <a:defRPr/>
            </a:pPr>
            <a:r>
              <a:rPr lang="en-US" sz="1867" dirty="0">
                <a:solidFill>
                  <a:srgbClr val="7F7F7F">
                    <a:lumMod val="75000"/>
                  </a:srgbClr>
                </a:solidFill>
              </a:rPr>
              <a:t>and Law Enforcement staff in NVDRS States</a:t>
            </a:r>
          </a:p>
          <a:p>
            <a:pPr marL="457189" indent="-457189" defTabSz="914377">
              <a:buClr>
                <a:srgbClr val="862391"/>
              </a:buClr>
              <a:buFont typeface="Arial" panose="020B0604020202020204" pitchFamily="34" charset="0"/>
              <a:buChar char="•"/>
              <a:defRPr/>
            </a:pPr>
            <a:endParaRPr lang="en-US" sz="1867" dirty="0">
              <a:solidFill>
                <a:srgbClr val="7F7F7F">
                  <a:lumMod val="75000"/>
                </a:srgbClr>
              </a:solidFill>
            </a:endParaRPr>
          </a:p>
          <a:p>
            <a:pPr marL="0" indent="0" defTabSz="914377">
              <a:buClr>
                <a:srgbClr val="862391"/>
              </a:buClr>
              <a:buNone/>
              <a:defRPr/>
            </a:pPr>
            <a:r>
              <a:rPr lang="en-US" sz="1867" dirty="0">
                <a:solidFill>
                  <a:srgbClr val="7F7F7F">
                    <a:lumMod val="75000"/>
                  </a:srgbClr>
                </a:solidFill>
              </a:rPr>
              <a:t>Surveillance Branch, Office of the Chief</a:t>
            </a:r>
          </a:p>
          <a:p>
            <a:pPr marL="487668" indent="-243834" defTabSz="914377">
              <a:buClr>
                <a:srgbClr val="862391"/>
              </a:buClr>
              <a:defRPr/>
            </a:pPr>
            <a:r>
              <a:rPr lang="en-US" sz="1867" b="0" dirty="0">
                <a:solidFill>
                  <a:srgbClr val="7F7F7F">
                    <a:lumMod val="75000"/>
                  </a:srgbClr>
                </a:solidFill>
              </a:rPr>
              <a:t>Kathleen McDavid Harrison PhD MPH FACE,</a:t>
            </a:r>
          </a:p>
          <a:p>
            <a:pPr marL="243834" indent="0" defTabSz="914377">
              <a:buClr>
                <a:srgbClr val="862391"/>
              </a:buClr>
              <a:buNone/>
              <a:defRPr/>
            </a:pPr>
            <a:r>
              <a:rPr lang="en-US" sz="1867" b="0" dirty="0">
                <a:solidFill>
                  <a:srgbClr val="7F7F7F">
                    <a:lumMod val="75000"/>
                  </a:srgbClr>
                </a:solidFill>
              </a:rPr>
              <a:t>	Surveillance Branch Chief</a:t>
            </a:r>
          </a:p>
          <a:p>
            <a:pPr marL="487668" indent="-243834" defTabSz="914377">
              <a:buClr>
                <a:srgbClr val="862391"/>
              </a:buClr>
              <a:defRPr/>
            </a:pPr>
            <a:r>
              <a:rPr lang="en-US" sz="1867" b="0" dirty="0">
                <a:solidFill>
                  <a:srgbClr val="7F7F7F">
                    <a:lumMod val="75000"/>
                  </a:srgbClr>
                </a:solidFill>
              </a:rPr>
              <a:t>Leroy Frazier Jr. MSPH CHES, </a:t>
            </a:r>
          </a:p>
          <a:p>
            <a:pPr marL="243834" indent="0" defTabSz="914377">
              <a:buClr>
                <a:srgbClr val="862391"/>
              </a:buClr>
              <a:buNone/>
              <a:defRPr/>
            </a:pPr>
            <a:r>
              <a:rPr lang="en-US" sz="1867" b="0" dirty="0">
                <a:solidFill>
                  <a:srgbClr val="7F7F7F">
                    <a:lumMod val="75000"/>
                  </a:srgbClr>
                </a:solidFill>
              </a:rPr>
              <a:t>	Surveillance Branch Deputy Chief</a:t>
            </a:r>
          </a:p>
          <a:p>
            <a:pPr marL="457189" indent="-457189" defTabSz="914377">
              <a:buClr>
                <a:srgbClr val="862391"/>
              </a:buClr>
              <a:buFont typeface="Arial" panose="020B0604020202020204" pitchFamily="34" charset="0"/>
              <a:buChar char="•"/>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endParaRPr lang="en-US" sz="1867" dirty="0">
              <a:solidFill>
                <a:srgbClr val="7F7F7F">
                  <a:lumMod val="75000"/>
                </a:srgbClr>
              </a:solidFill>
            </a:endParaRPr>
          </a:p>
          <a:p>
            <a:pPr marL="0" indent="0" defTabSz="914377">
              <a:buClr>
                <a:srgbClr val="862391"/>
              </a:buClr>
              <a:buNone/>
              <a:defRPr/>
            </a:pPr>
            <a:r>
              <a:rPr lang="en-US" sz="1867" dirty="0">
                <a:solidFill>
                  <a:srgbClr val="7F7F7F">
                    <a:lumMod val="75000"/>
                  </a:srgbClr>
                </a:solidFill>
              </a:rPr>
              <a:t>Mortality Surveillance Team/Surveillance Coordination Team</a:t>
            </a:r>
          </a:p>
          <a:p>
            <a:pPr marL="0" indent="0" defTabSz="914377">
              <a:buClr>
                <a:srgbClr val="862391"/>
              </a:buClr>
              <a:buNone/>
              <a:defRPr/>
            </a:pPr>
            <a:endParaRPr lang="en-US" sz="1867" dirty="0">
              <a:solidFill>
                <a:srgbClr val="7F7F7F">
                  <a:lumMod val="75000"/>
                </a:srgbClr>
              </a:solidFill>
            </a:endParaRPr>
          </a:p>
          <a:p>
            <a:pPr marL="487668" indent="-243834" defTabSz="914377">
              <a:buClr>
                <a:srgbClr val="862391"/>
              </a:buClr>
              <a:defRPr/>
            </a:pPr>
            <a:r>
              <a:rPr lang="en-US" sz="1867" b="0" dirty="0">
                <a:solidFill>
                  <a:srgbClr val="7F7F7F">
                    <a:lumMod val="75000"/>
                  </a:srgbClr>
                </a:solidFill>
              </a:rPr>
              <a:t>Apreal Bailey MPH, Project Officer</a:t>
            </a:r>
          </a:p>
          <a:p>
            <a:pPr marL="487668" indent="-243834" defTabSz="914377">
              <a:buClr>
                <a:srgbClr val="862391"/>
              </a:buClr>
              <a:defRPr/>
            </a:pPr>
            <a:r>
              <a:rPr lang="en-US" sz="1867" b="0" dirty="0">
                <a:solidFill>
                  <a:srgbClr val="7F7F7F">
                    <a:lumMod val="75000"/>
                  </a:srgbClr>
                </a:solidFill>
              </a:rPr>
              <a:t>Jamar Barnes MPH, Project Officer</a:t>
            </a:r>
          </a:p>
          <a:p>
            <a:pPr marL="487668" indent="-243834" defTabSz="914377">
              <a:buClr>
                <a:srgbClr val="862391"/>
              </a:buClr>
              <a:defRPr/>
            </a:pPr>
            <a:r>
              <a:rPr lang="en-US" sz="1867" b="0" dirty="0">
                <a:solidFill>
                  <a:srgbClr val="7F7F7F">
                    <a:lumMod val="75000"/>
                  </a:srgbClr>
                </a:solidFill>
              </a:rPr>
              <a:t>Carter Betz MS, Programmer/Analyst</a:t>
            </a:r>
          </a:p>
          <a:p>
            <a:pPr marL="487668" indent="-243834" defTabSz="914377">
              <a:buClr>
                <a:srgbClr val="862391"/>
              </a:buClr>
              <a:defRPr/>
            </a:pPr>
            <a:r>
              <a:rPr lang="en-US" sz="1867" b="0" dirty="0">
                <a:solidFill>
                  <a:srgbClr val="7F7F7F">
                    <a:lumMod val="75000"/>
                  </a:srgbClr>
                </a:solidFill>
              </a:rPr>
              <a:t>Janet Blair PhD MPH, Team Lead</a:t>
            </a:r>
          </a:p>
          <a:p>
            <a:pPr marL="487668" indent="-243834" defTabSz="914377">
              <a:buClr>
                <a:srgbClr val="862391"/>
              </a:buClr>
              <a:defRPr/>
            </a:pPr>
            <a:r>
              <a:rPr lang="en-US" sz="1867" b="0" dirty="0">
                <a:solidFill>
                  <a:srgbClr val="7F7F7F">
                    <a:lumMod val="75000"/>
                  </a:srgbClr>
                </a:solidFill>
              </a:rPr>
              <a:t>Craig Bryant, Computer Scientist</a:t>
            </a:r>
          </a:p>
          <a:p>
            <a:pPr marL="487668" indent="-243834" defTabSz="914377">
              <a:buClr>
                <a:srgbClr val="862391"/>
              </a:buClr>
              <a:defRPr/>
            </a:pPr>
            <a:r>
              <a:rPr lang="en-US" sz="1867" b="0" dirty="0">
                <a:solidFill>
                  <a:srgbClr val="7F7F7F">
                    <a:lumMod val="75000"/>
                  </a:srgbClr>
                </a:solidFill>
              </a:rPr>
              <a:t>Scott </a:t>
            </a:r>
            <a:r>
              <a:rPr lang="en-US" sz="1867" b="0" dirty="0" err="1">
                <a:solidFill>
                  <a:srgbClr val="7F7F7F">
                    <a:lumMod val="75000"/>
                  </a:srgbClr>
                </a:solidFill>
              </a:rPr>
              <a:t>VanHeest</a:t>
            </a:r>
            <a:r>
              <a:rPr lang="en-US" sz="1867" b="0" dirty="0">
                <a:solidFill>
                  <a:srgbClr val="7F7F7F">
                    <a:lumMod val="75000"/>
                  </a:srgbClr>
                </a:solidFill>
              </a:rPr>
              <a:t>, IT Specialist</a:t>
            </a:r>
          </a:p>
          <a:p>
            <a:pPr marL="487668" indent="-243834" defTabSz="914377">
              <a:buClr>
                <a:srgbClr val="862391"/>
              </a:buClr>
              <a:defRPr/>
            </a:pPr>
            <a:r>
              <a:rPr lang="en-US" sz="1867" b="0" dirty="0">
                <a:solidFill>
                  <a:srgbClr val="7F7F7F">
                    <a:lumMod val="75000"/>
                  </a:srgbClr>
                </a:solidFill>
              </a:rPr>
              <a:t>Jacqueline Crain, Public Health Advisor</a:t>
            </a:r>
          </a:p>
          <a:p>
            <a:pPr marL="487668" indent="-243834" defTabSz="914377">
              <a:buClr>
                <a:srgbClr val="862391"/>
              </a:buClr>
              <a:defRPr/>
            </a:pPr>
            <a:r>
              <a:rPr lang="en-US" sz="1867" b="0" dirty="0">
                <a:solidFill>
                  <a:srgbClr val="7F7F7F">
                    <a:lumMod val="75000"/>
                  </a:srgbClr>
                </a:solidFill>
              </a:rPr>
              <a:t>Shane Davis Jack PhD, Science Officer</a:t>
            </a:r>
          </a:p>
          <a:p>
            <a:pPr marL="487668" indent="-243834" defTabSz="914377">
              <a:buClr>
                <a:srgbClr val="862391"/>
              </a:buClr>
              <a:defRPr/>
            </a:pPr>
            <a:r>
              <a:rPr lang="en-US" sz="1867" b="0" dirty="0">
                <a:solidFill>
                  <a:srgbClr val="7F7F7F">
                    <a:lumMod val="75000"/>
                  </a:srgbClr>
                </a:solidFill>
              </a:rPr>
              <a:t>James Diggs MPH CHES, Public Health Advisor </a:t>
            </a:r>
          </a:p>
          <a:p>
            <a:pPr marL="487668" indent="-243834" defTabSz="914377">
              <a:buClr>
                <a:srgbClr val="862391"/>
              </a:buClr>
              <a:defRPr/>
            </a:pPr>
            <a:r>
              <a:rPr lang="en-US" sz="1867" b="0" dirty="0" err="1">
                <a:solidFill>
                  <a:srgbClr val="7F7F7F">
                    <a:lumMod val="75000"/>
                  </a:srgbClr>
                </a:solidFill>
              </a:rPr>
              <a:t>Kristiana</a:t>
            </a:r>
            <a:r>
              <a:rPr lang="en-US" sz="1867" b="0" dirty="0">
                <a:solidFill>
                  <a:srgbClr val="7F7F7F">
                    <a:lumMod val="75000"/>
                  </a:srgbClr>
                </a:solidFill>
              </a:rPr>
              <a:t> Dixon PhD, ORISE Fellow</a:t>
            </a:r>
          </a:p>
          <a:p>
            <a:pPr marL="487668" indent="-243834" defTabSz="914377">
              <a:buClr>
                <a:srgbClr val="862391"/>
              </a:buClr>
              <a:defRPr/>
            </a:pPr>
            <a:r>
              <a:rPr lang="en-US" sz="1867" b="0" dirty="0">
                <a:solidFill>
                  <a:srgbClr val="7F7F7F">
                    <a:lumMod val="75000"/>
                  </a:srgbClr>
                </a:solidFill>
              </a:rPr>
              <a:t>Allison Ertl PhD Science Officer</a:t>
            </a:r>
          </a:p>
          <a:p>
            <a:pPr marL="487668" indent="-243834" defTabSz="914377">
              <a:buClr>
                <a:srgbClr val="862391"/>
              </a:buClr>
              <a:defRPr/>
            </a:pPr>
            <a:r>
              <a:rPr lang="en-US" sz="1867" b="0" dirty="0">
                <a:solidFill>
                  <a:srgbClr val="7F7F7F">
                    <a:lumMod val="75000"/>
                  </a:srgbClr>
                </a:solidFill>
              </a:rPr>
              <a:t>Katherine Fowler PhD, Senior Scientist </a:t>
            </a:r>
          </a:p>
          <a:p>
            <a:pPr marL="487668" indent="-243834" defTabSz="914377">
              <a:buClr>
                <a:srgbClr val="862391"/>
              </a:buClr>
              <a:defRPr/>
            </a:pPr>
            <a:r>
              <a:rPr lang="en-US" sz="1867" b="0" dirty="0">
                <a:solidFill>
                  <a:srgbClr val="7F7F7F">
                    <a:lumMod val="75000"/>
                  </a:srgbClr>
                </a:solidFill>
              </a:rPr>
              <a:t>Bernita Frazier PhD MPA, Public Health Advisor</a:t>
            </a:r>
          </a:p>
          <a:p>
            <a:pPr marL="487668" indent="-243834" defTabSz="914377">
              <a:buClr>
                <a:srgbClr val="862391"/>
              </a:buClr>
              <a:defRPr/>
            </a:pPr>
            <a:r>
              <a:rPr lang="en-US" sz="1867" b="0" dirty="0">
                <a:solidFill>
                  <a:srgbClr val="7F7F7F">
                    <a:lumMod val="75000"/>
                  </a:srgbClr>
                </a:solidFill>
              </a:rPr>
              <a:t>Asha Ivey-Stephenson PhD, Science Officer</a:t>
            </a:r>
          </a:p>
          <a:p>
            <a:pPr marL="487668" indent="-243834" defTabSz="914377">
              <a:buClr>
                <a:srgbClr val="862391"/>
              </a:buClr>
              <a:defRPr/>
            </a:pPr>
            <a:r>
              <a:rPr lang="en-US" sz="1867" b="0" dirty="0">
                <a:solidFill>
                  <a:srgbClr val="7F7F7F">
                    <a:lumMod val="75000"/>
                  </a:srgbClr>
                </a:solidFill>
              </a:rPr>
              <a:t>Rachel Leavitt MPH, ORISE Fellow</a:t>
            </a:r>
          </a:p>
          <a:p>
            <a:pPr marL="487668" indent="-243834" defTabSz="914377">
              <a:buClr>
                <a:srgbClr val="862391"/>
              </a:buClr>
              <a:defRPr/>
            </a:pPr>
            <a:r>
              <a:rPr lang="en-US" sz="1867" b="0" dirty="0">
                <a:solidFill>
                  <a:srgbClr val="7F7F7F">
                    <a:lumMod val="75000"/>
                  </a:srgbClr>
                </a:solidFill>
              </a:rPr>
              <a:t>Colby Lokey MPH, Project Officer</a:t>
            </a:r>
          </a:p>
          <a:p>
            <a:pPr marL="487668" indent="-243834" defTabSz="914377">
              <a:buClr>
                <a:srgbClr val="862391"/>
              </a:buClr>
              <a:defRPr/>
            </a:pPr>
            <a:r>
              <a:rPr lang="en-US" sz="1867" b="0" dirty="0">
                <a:solidFill>
                  <a:srgbClr val="7F7F7F">
                    <a:lumMod val="75000"/>
                  </a:srgbClr>
                </a:solidFill>
              </a:rPr>
              <a:t>Michele LaLand Project Officer</a:t>
            </a:r>
          </a:p>
          <a:p>
            <a:pPr marL="487668" indent="-243834" defTabSz="914377">
              <a:buClr>
                <a:srgbClr val="862391"/>
              </a:buClr>
              <a:defRPr/>
            </a:pPr>
            <a:r>
              <a:rPr lang="en-US" sz="1867" b="0" dirty="0">
                <a:solidFill>
                  <a:srgbClr val="7F7F7F">
                    <a:lumMod val="75000"/>
                  </a:srgbClr>
                </a:solidFill>
              </a:rPr>
              <a:t>Bridget Lyons MPH, Science Officer </a:t>
            </a:r>
          </a:p>
          <a:p>
            <a:pPr marL="487668" indent="-243834" defTabSz="914377">
              <a:buClr>
                <a:srgbClr val="862391"/>
              </a:buClr>
              <a:defRPr/>
            </a:pPr>
            <a:r>
              <a:rPr lang="en-US" sz="1867" b="0" dirty="0">
                <a:solidFill>
                  <a:srgbClr val="7F7F7F">
                    <a:lumMod val="75000"/>
                  </a:srgbClr>
                </a:solidFill>
              </a:rPr>
              <a:t>Emiko Petrosky MD, MPH, Science Officer</a:t>
            </a:r>
          </a:p>
          <a:p>
            <a:pPr marL="487668" indent="-243834" defTabSz="914377">
              <a:buClr>
                <a:srgbClr val="862391"/>
              </a:buClr>
              <a:defRPr/>
            </a:pPr>
            <a:r>
              <a:rPr lang="en-US" sz="1867" b="0" dirty="0" err="1">
                <a:solidFill>
                  <a:srgbClr val="7F7F7F">
                    <a:lumMod val="75000"/>
                  </a:srgbClr>
                </a:solidFill>
              </a:rPr>
              <a:t>Lennisha</a:t>
            </a:r>
            <a:r>
              <a:rPr lang="en-US" sz="1867" b="0" dirty="0">
                <a:solidFill>
                  <a:srgbClr val="7F7F7F">
                    <a:lumMod val="75000"/>
                  </a:srgbClr>
                </a:solidFill>
              </a:rPr>
              <a:t> Pinckney, MPH ORISE Fellow</a:t>
            </a:r>
          </a:p>
          <a:p>
            <a:pPr marL="487668" indent="-243834" defTabSz="914377">
              <a:buClr>
                <a:srgbClr val="862391"/>
              </a:buClr>
              <a:defRPr/>
            </a:pPr>
            <a:r>
              <a:rPr lang="en-US" sz="1867" b="0" dirty="0">
                <a:solidFill>
                  <a:srgbClr val="7F7F7F">
                    <a:lumMod val="75000"/>
                  </a:srgbClr>
                </a:solidFill>
              </a:rPr>
              <a:t>Kameron Sheats PhD, Science Officer</a:t>
            </a:r>
          </a:p>
          <a:p>
            <a:pPr marL="487668" indent="-243834" defTabSz="914377">
              <a:buClr>
                <a:srgbClr val="862391"/>
              </a:buClr>
              <a:defRPr/>
            </a:pPr>
            <a:r>
              <a:rPr lang="en-US" sz="1867" b="0" dirty="0">
                <a:solidFill>
                  <a:srgbClr val="7F7F7F">
                    <a:lumMod val="75000"/>
                  </a:srgbClr>
                </a:solidFill>
              </a:rPr>
              <a:t>Rebecca Wilson  PhD, Science Officer</a:t>
            </a:r>
          </a:p>
          <a:p>
            <a:pPr marL="487668" indent="-243834" defTabSz="914377">
              <a:buClr>
                <a:srgbClr val="862391"/>
              </a:buClr>
              <a:defRPr/>
            </a:pPr>
            <a:r>
              <a:rPr lang="en-US" sz="1867" b="0" dirty="0">
                <a:solidFill>
                  <a:srgbClr val="7F7F7F">
                    <a:lumMod val="75000"/>
                  </a:srgbClr>
                </a:solidFill>
              </a:rPr>
              <a:t>Keming Yuan MS, Mathematical Statistician</a:t>
            </a:r>
          </a:p>
        </p:txBody>
      </p:sp>
      <p:sp>
        <p:nvSpPr>
          <p:cNvPr id="10" name="Title 1"/>
          <p:cNvSpPr>
            <a:spLocks noGrp="1"/>
          </p:cNvSpPr>
          <p:nvPr>
            <p:ph type="title"/>
          </p:nvPr>
        </p:nvSpPr>
        <p:spPr>
          <a:xfrm>
            <a:off x="1981200" y="28575"/>
            <a:ext cx="8229600" cy="1143000"/>
          </a:xfrm>
        </p:spPr>
        <p:txBody>
          <a:bodyPr/>
          <a:lstStyle/>
          <a:p>
            <a:pPr algn="ctr"/>
            <a:r>
              <a:rPr lang="en-US" sz="4267" dirty="0">
                <a:solidFill>
                  <a:srgbClr val="781D7E"/>
                </a:solidFill>
              </a:rPr>
              <a:t>Acknowledgments</a:t>
            </a:r>
          </a:p>
        </p:txBody>
      </p:sp>
    </p:spTree>
    <p:extLst>
      <p:ext uri="{BB962C8B-B14F-4D97-AF65-F5344CB8AC3E}">
        <p14:creationId xmlns:p14="http://schemas.microsoft.com/office/powerpoint/2010/main" val="253030796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6209" y="1609345"/>
            <a:ext cx="2719527" cy="1733873"/>
          </a:xfrm>
          <a:prstGeom prst="rect">
            <a:avLst/>
          </a:prstGeom>
          <a:noFill/>
        </p:spPr>
        <p:txBody>
          <a:bodyPr wrap="none" rtlCol="0">
            <a:spAutoFit/>
          </a:bodyPr>
          <a:lstStyle/>
          <a:p>
            <a:pPr defTabSz="1219170" eaLnBrk="0" fontAlgn="base" hangingPunct="0">
              <a:spcBef>
                <a:spcPct val="0"/>
              </a:spcBef>
              <a:spcAft>
                <a:spcPct val="0"/>
              </a:spcAft>
            </a:pPr>
            <a:r>
              <a:rPr lang="en-US" sz="4267" b="1" dirty="0">
                <a:solidFill>
                  <a:srgbClr val="781D7E"/>
                </a:solidFill>
                <a:latin typeface="Calibri" panose="020F0502020204030204" pitchFamily="34" charset="0"/>
              </a:rPr>
              <a:t>Thank you!</a:t>
            </a:r>
          </a:p>
          <a:p>
            <a:pPr algn="ctr" defTabSz="1219170" eaLnBrk="0" fontAlgn="base" hangingPunct="0">
              <a:spcBef>
                <a:spcPct val="0"/>
              </a:spcBef>
              <a:spcAft>
                <a:spcPct val="0"/>
              </a:spcAft>
            </a:pPr>
            <a:r>
              <a:rPr lang="en-US" sz="3200" b="1" dirty="0">
                <a:solidFill>
                  <a:srgbClr val="781D7E"/>
                </a:solidFill>
                <a:latin typeface="Calibri" panose="020F0502020204030204" pitchFamily="34" charset="0"/>
              </a:rPr>
              <a:t> </a:t>
            </a:r>
          </a:p>
          <a:p>
            <a:pPr algn="ctr" defTabSz="1219170" eaLnBrk="0" fontAlgn="base" hangingPunct="0">
              <a:spcBef>
                <a:spcPct val="0"/>
              </a:spcBef>
              <a:spcAft>
                <a:spcPct val="0"/>
              </a:spcAft>
            </a:pPr>
            <a:endParaRPr lang="en-US" sz="3200" b="1" dirty="0">
              <a:solidFill>
                <a:srgbClr val="781D7E"/>
              </a:solidFill>
              <a:latin typeface="Calibri" panose="020F0502020204030204" pitchFamily="34" charset="0"/>
            </a:endParaRPr>
          </a:p>
        </p:txBody>
      </p:sp>
    </p:spTree>
    <p:extLst>
      <p:ext uri="{BB962C8B-B14F-4D97-AF65-F5344CB8AC3E}">
        <p14:creationId xmlns:p14="http://schemas.microsoft.com/office/powerpoint/2010/main" val="336855284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58</a:t>
            </a:fld>
            <a:endParaRPr lang="en-US" dirty="0">
              <a:solidFill>
                <a:srgbClr val="000000"/>
              </a:solidFill>
            </a:endParaRPr>
          </a:p>
        </p:txBody>
      </p:sp>
      <p:sp>
        <p:nvSpPr>
          <p:cNvPr id="5" name="Title 3"/>
          <p:cNvSpPr txBox="1">
            <a:spLocks noGrp="1"/>
          </p:cNvSpPr>
          <p:nvPr>
            <p:ph type="title"/>
          </p:nvPr>
        </p:nvSpPr>
        <p:spPr bwMode="auto">
          <a:xfrm>
            <a:off x="914400" y="271861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08" charset="-128"/>
              </a:defRPr>
            </a:lvl2pPr>
            <a:lvl3pPr algn="ctr" rtl="0" fontAlgn="base">
              <a:spcBef>
                <a:spcPct val="0"/>
              </a:spcBef>
              <a:spcAft>
                <a:spcPct val="0"/>
              </a:spcAft>
              <a:defRPr sz="4400">
                <a:solidFill>
                  <a:schemeClr val="tx2"/>
                </a:solidFill>
                <a:latin typeface="Arial" charset="0"/>
                <a:ea typeface="ＭＳ Ｐゴシック" pitchFamily="-108" charset="-128"/>
              </a:defRPr>
            </a:lvl3pPr>
            <a:lvl4pPr algn="ctr" rtl="0" fontAlgn="base">
              <a:spcBef>
                <a:spcPct val="0"/>
              </a:spcBef>
              <a:spcAft>
                <a:spcPct val="0"/>
              </a:spcAft>
              <a:defRPr sz="4400">
                <a:solidFill>
                  <a:schemeClr val="tx2"/>
                </a:solidFill>
                <a:latin typeface="Arial" charset="0"/>
                <a:ea typeface="ＭＳ Ｐゴシック" pitchFamily="-108" charset="-128"/>
              </a:defRPr>
            </a:lvl4pPr>
            <a:lvl5pPr algn="ctr" rtl="0" fontAlgn="base">
              <a:spcBef>
                <a:spcPct val="0"/>
              </a:spcBef>
              <a:spcAft>
                <a:spcPct val="0"/>
              </a:spcAft>
              <a:defRPr sz="4400">
                <a:solidFill>
                  <a:schemeClr val="tx2"/>
                </a:solidFill>
                <a:latin typeface="Arial" charset="0"/>
                <a:ea typeface="ＭＳ Ｐゴシック" pitchFamily="-108" charset="-128"/>
              </a:defRPr>
            </a:lvl5pPr>
            <a:lvl6pPr marL="457200" algn="ctr" rtl="0" fontAlgn="base">
              <a:spcBef>
                <a:spcPct val="0"/>
              </a:spcBef>
              <a:spcAft>
                <a:spcPct val="0"/>
              </a:spcAft>
              <a:defRPr sz="4400">
                <a:solidFill>
                  <a:schemeClr val="tx2"/>
                </a:solidFill>
                <a:latin typeface="Arial" charset="0"/>
                <a:ea typeface="ＭＳ Ｐゴシック" pitchFamily="-108" charset="-128"/>
              </a:defRPr>
            </a:lvl6pPr>
            <a:lvl7pPr marL="914400" algn="ctr" rtl="0" fontAlgn="base">
              <a:spcBef>
                <a:spcPct val="0"/>
              </a:spcBef>
              <a:spcAft>
                <a:spcPct val="0"/>
              </a:spcAft>
              <a:defRPr sz="4400">
                <a:solidFill>
                  <a:schemeClr val="tx2"/>
                </a:solidFill>
                <a:latin typeface="Arial" charset="0"/>
                <a:ea typeface="ＭＳ Ｐゴシック" pitchFamily="-108" charset="-128"/>
              </a:defRPr>
            </a:lvl7pPr>
            <a:lvl8pPr marL="1371600" algn="ctr" rtl="0" fontAlgn="base">
              <a:spcBef>
                <a:spcPct val="0"/>
              </a:spcBef>
              <a:spcAft>
                <a:spcPct val="0"/>
              </a:spcAft>
              <a:defRPr sz="4400">
                <a:solidFill>
                  <a:schemeClr val="tx2"/>
                </a:solidFill>
                <a:latin typeface="Arial" charset="0"/>
                <a:ea typeface="ＭＳ Ｐゴシック" pitchFamily="-108" charset="-128"/>
              </a:defRPr>
            </a:lvl8pPr>
            <a:lvl9pPr marL="1828800" algn="ctr" rtl="0" fontAlgn="base">
              <a:spcBef>
                <a:spcPct val="0"/>
              </a:spcBef>
              <a:spcAft>
                <a:spcPct val="0"/>
              </a:spcAft>
              <a:defRPr sz="4400">
                <a:solidFill>
                  <a:schemeClr val="tx2"/>
                </a:solidFill>
                <a:latin typeface="Arial" charset="0"/>
                <a:ea typeface="ＭＳ Ｐゴシック" pitchFamily="-108" charset="-128"/>
              </a:defRPr>
            </a:lvl9pPr>
          </a:lstStyle>
          <a:p>
            <a:r>
              <a:rPr lang="en-US" b="1" kern="0" dirty="0">
                <a:solidFill>
                  <a:srgbClr val="002060"/>
                </a:solidFill>
                <a:effectLst>
                  <a:outerShdw blurRad="38100" dist="38100" dir="2700000" algn="tl">
                    <a:srgbClr val="000000">
                      <a:alpha val="43137"/>
                    </a:srgbClr>
                  </a:outerShdw>
                </a:effectLst>
                <a:latin typeface="Trebuchet MS" panose="020B0603020202020204" pitchFamily="34" charset="0"/>
              </a:rPr>
              <a:t>Intentional Injury Data Presentation:</a:t>
            </a:r>
            <a:br>
              <a:rPr lang="en-US" b="1" kern="0" dirty="0">
                <a:solidFill>
                  <a:srgbClr val="002060"/>
                </a:solidFill>
                <a:effectLst>
                  <a:outerShdw blurRad="38100" dist="38100" dir="2700000" algn="tl">
                    <a:srgbClr val="000000">
                      <a:alpha val="43137"/>
                    </a:srgbClr>
                  </a:outerShdw>
                </a:effectLst>
                <a:latin typeface="Trebuchet MS" panose="020B0603020202020204" pitchFamily="34" charset="0"/>
              </a:rPr>
            </a:b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rPr>
              <a:t>Finalized 2018 Data</a:t>
            </a:r>
            <a:endParaRPr lang="en-US" b="1" kern="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9" name="Rectangle 3"/>
          <p:cNvSpPr txBox="1">
            <a:spLocks noChangeArrowheads="1"/>
          </p:cNvSpPr>
          <p:nvPr/>
        </p:nvSpPr>
        <p:spPr bwMode="auto">
          <a:xfrm>
            <a:off x="1549731" y="4772041"/>
            <a:ext cx="8382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Aft>
                <a:spcPts val="0"/>
              </a:spcAft>
              <a:buNone/>
            </a:pPr>
            <a:r>
              <a:rPr lang="en-US" sz="2400" b="1" kern="0" dirty="0">
                <a:solidFill>
                  <a:schemeClr val="accent4">
                    <a:lumMod val="25000"/>
                  </a:schemeClr>
                </a:solidFill>
                <a:effectLst>
                  <a:outerShdw blurRad="38100" dist="38100" dir="2700000" algn="tl">
                    <a:srgbClr val="C0C0C0"/>
                  </a:outerShdw>
                </a:effectLst>
                <a:cs typeface="Cambria"/>
              </a:rPr>
              <a:t>Morgan Sprecher, </a:t>
            </a:r>
            <a:r>
              <a:rPr lang="en-US" sz="2400" i="1" kern="0" dirty="0">
                <a:solidFill>
                  <a:schemeClr val="accent4">
                    <a:lumMod val="25000"/>
                  </a:schemeClr>
                </a:solidFill>
                <a:effectLst>
                  <a:outerShdw blurRad="38100" dist="38100" dir="2700000" algn="tl">
                    <a:srgbClr val="C0C0C0"/>
                  </a:outerShdw>
                </a:effectLst>
                <a:cs typeface="Cambria"/>
              </a:rPr>
              <a:t>INVDRS Epidemiologist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ISDH Logo_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579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585540" y="1210676"/>
            <a:ext cx="11020920" cy="1302327"/>
          </a:xfrm>
        </p:spPr>
        <p:txBody>
          <a:bodyPr/>
          <a:lstStyle/>
          <a:p>
            <a:r>
              <a:rPr lang="en-US" b="1" dirty="0">
                <a:solidFill>
                  <a:srgbClr val="002060"/>
                </a:solidFill>
                <a:latin typeface="Arial" panose="020B0604020202020204" pitchFamily="34" charset="0"/>
                <a:cs typeface="Arial" panose="020B0604020202020204" pitchFamily="34" charset="0"/>
              </a:rPr>
              <a:t>2018 Death Types</a:t>
            </a:r>
          </a:p>
        </p:txBody>
      </p:sp>
      <p:sp>
        <p:nvSpPr>
          <p:cNvPr id="3" name="Content Placeholder 2">
            <a:extLst>
              <a:ext uri="{FF2B5EF4-FFF2-40B4-BE49-F238E27FC236}">
                <a16:creationId xmlns:a16="http://schemas.microsoft.com/office/drawing/2014/main" id="{6440CBC3-3E01-421E-BBAC-CDC912002363}"/>
              </a:ext>
            </a:extLst>
          </p:cNvPr>
          <p:cNvSpPr>
            <a:spLocks noGrp="1"/>
          </p:cNvSpPr>
          <p:nvPr>
            <p:ph idx="1"/>
          </p:nvPr>
        </p:nvSpPr>
        <p:spPr>
          <a:xfrm>
            <a:off x="3253798" y="2817076"/>
            <a:ext cx="7433252" cy="4598894"/>
          </a:xfrm>
        </p:spPr>
        <p:txBody>
          <a:bodyPr/>
          <a:lstStyle/>
          <a:p>
            <a:r>
              <a:rPr lang="en-US" dirty="0">
                <a:latin typeface="Cambria Math" panose="02040503050406030204" pitchFamily="18" charset="0"/>
                <a:ea typeface="Cambria Math" panose="02040503050406030204" pitchFamily="18" charset="0"/>
                <a:cs typeface="Arial" panose="020B0604020202020204" pitchFamily="34" charset="0"/>
              </a:rPr>
              <a:t>PDO: 1,123</a:t>
            </a:r>
          </a:p>
          <a:p>
            <a:r>
              <a:rPr lang="en-US" dirty="0">
                <a:latin typeface="Cambria Math" panose="02040503050406030204" pitchFamily="18" charset="0"/>
                <a:ea typeface="Cambria Math" panose="02040503050406030204" pitchFamily="18" charset="0"/>
                <a:cs typeface="Arial" panose="020B0604020202020204" pitchFamily="34" charset="0"/>
              </a:rPr>
              <a:t>Suicide: 1,079</a:t>
            </a:r>
          </a:p>
          <a:p>
            <a:r>
              <a:rPr lang="en-US" dirty="0">
                <a:latin typeface="Cambria Math" panose="02040503050406030204" pitchFamily="18" charset="0"/>
                <a:ea typeface="Cambria Math" panose="02040503050406030204" pitchFamily="18" charset="0"/>
                <a:cs typeface="Arial" panose="020B0604020202020204" pitchFamily="34" charset="0"/>
              </a:rPr>
              <a:t>Homicide: 497</a:t>
            </a:r>
          </a:p>
          <a:p>
            <a:r>
              <a:rPr lang="en-US" dirty="0">
                <a:latin typeface="Cambria Math" panose="02040503050406030204" pitchFamily="18" charset="0"/>
                <a:ea typeface="Cambria Math" panose="02040503050406030204" pitchFamily="18" charset="0"/>
                <a:cs typeface="Arial" panose="020B0604020202020204" pitchFamily="34" charset="0"/>
              </a:rPr>
              <a:t>Undetermined: 95</a:t>
            </a:r>
          </a:p>
          <a:p>
            <a:pPr lvl="1"/>
            <a:endParaRPr lang="en-US" dirty="0"/>
          </a:p>
          <a:p>
            <a:endParaRPr lang="en-US" dirty="0"/>
          </a:p>
          <a:p>
            <a:pPr lvl="1"/>
            <a:endParaRPr lang="en-US" dirty="0"/>
          </a:p>
        </p:txBody>
      </p:sp>
    </p:spTree>
    <p:extLst>
      <p:ext uri="{BB962C8B-B14F-4D97-AF65-F5344CB8AC3E}">
        <p14:creationId xmlns:p14="http://schemas.microsoft.com/office/powerpoint/2010/main" val="23689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980" y="533400"/>
            <a:ext cx="6730620" cy="1143000"/>
          </a:xfrm>
        </p:spPr>
        <p:txBody>
          <a:bodyPr>
            <a:noAutofit/>
          </a:bodyPr>
          <a:lstStyle/>
          <a:p>
            <a:pPr>
              <a:defRPr/>
            </a:pPr>
            <a:r>
              <a:rPr lang="en-US" b="1" dirty="0">
                <a:solidFill>
                  <a:schemeClr val="accent6">
                    <a:lumMod val="50000"/>
                  </a:schemeClr>
                </a:solidFill>
                <a:effectLst>
                  <a:outerShdw blurRad="38100" dist="38100" dir="2700000" algn="tl">
                    <a:srgbClr val="000000">
                      <a:alpha val="43137"/>
                    </a:srgbClr>
                  </a:outerShdw>
                </a:effectLst>
                <a:latin typeface="Trebuchet MS"/>
                <a:cs typeface="Trebuchet MS"/>
              </a:rPr>
              <a:t>Resource Guide App</a:t>
            </a:r>
          </a:p>
        </p:txBody>
      </p:sp>
      <p:sp>
        <p:nvSpPr>
          <p:cNvPr id="5" name="Content Placeholder 4"/>
          <p:cNvSpPr>
            <a:spLocks noGrp="1"/>
          </p:cNvSpPr>
          <p:nvPr>
            <p:ph idx="1"/>
          </p:nvPr>
        </p:nvSpPr>
        <p:spPr>
          <a:xfrm>
            <a:off x="1752600" y="2405759"/>
            <a:ext cx="8915400" cy="4114800"/>
          </a:xfrm>
        </p:spPr>
        <p:txBody>
          <a:bodyPr/>
          <a:lstStyle/>
          <a:p>
            <a:pPr marL="342900" lvl="1" indent="-342900">
              <a:buFontTx/>
              <a:buChar char="•"/>
            </a:pPr>
            <a:r>
              <a:rPr lang="en-US" sz="3600" dirty="0">
                <a:solidFill>
                  <a:schemeClr val="accent6">
                    <a:lumMod val="75000"/>
                  </a:schemeClr>
                </a:solidFill>
                <a:latin typeface="Cambria" panose="02040503050406030204" pitchFamily="18" charset="0"/>
                <a:rtl val="0"/>
              </a:rPr>
              <a:t>UPDATED!</a:t>
            </a:r>
          </a:p>
          <a:p>
            <a:pPr marL="342900" lvl="1" indent="-342900">
              <a:buFontTx/>
              <a:buChar char="•"/>
            </a:pPr>
            <a:r>
              <a:rPr lang="en-US" sz="3600" dirty="0">
                <a:solidFill>
                  <a:schemeClr val="accent6">
                    <a:lumMod val="75000"/>
                  </a:schemeClr>
                </a:solidFill>
                <a:latin typeface="Cambria" panose="02040503050406030204" pitchFamily="18" charset="0"/>
                <a:rtl val="0"/>
              </a:rPr>
              <a:t>Free download for iOS &amp; Android </a:t>
            </a:r>
          </a:p>
          <a:p>
            <a:pPr marL="742950" lvl="2" indent="-342900"/>
            <a:r>
              <a:rPr lang="en-US" sz="3200" dirty="0">
                <a:solidFill>
                  <a:schemeClr val="accent6">
                    <a:lumMod val="75000"/>
                  </a:schemeClr>
                </a:solidFill>
                <a:latin typeface="Cambria" panose="02040503050406030204" pitchFamily="18" charset="0"/>
                <a:rtl val="0"/>
              </a:rPr>
              <a:t>phone &amp; tablet capabilities</a:t>
            </a:r>
          </a:p>
          <a:p>
            <a:pPr marL="342900" lvl="1" indent="-342900">
              <a:buFontTx/>
              <a:buChar char="•"/>
            </a:pPr>
            <a:r>
              <a:rPr lang="en-US" sz="3600" dirty="0">
                <a:solidFill>
                  <a:schemeClr val="accent6">
                    <a:lumMod val="75000"/>
                  </a:schemeClr>
                </a:solidFill>
                <a:latin typeface="Cambria" panose="02040503050406030204" pitchFamily="18" charset="0"/>
                <a:rtl val="0"/>
              </a:rPr>
              <a:t>Available in Apple &amp; Google Play stores</a:t>
            </a:r>
            <a:endParaRPr lang="en-US" sz="3200" dirty="0">
              <a:solidFill>
                <a:schemeClr val="accent6">
                  <a:lumMod val="75000"/>
                </a:schemeClr>
              </a:solidFill>
              <a:latin typeface="Cambria" panose="02040503050406030204" pitchFamily="18" charset="0"/>
              <a:rtl val="0"/>
            </a:endParaRPr>
          </a:p>
          <a:p>
            <a:pPr marL="342900" lvl="1" indent="-342900">
              <a:buFontTx/>
              <a:buChar char="•"/>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580" y="22747"/>
            <a:ext cx="2463421" cy="238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ISDH Logo_Colo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030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687289" y="922260"/>
            <a:ext cx="11020920" cy="1302327"/>
          </a:xfrm>
        </p:spPr>
        <p:txBody>
          <a:bodyPr/>
          <a:lstStyle/>
          <a:p>
            <a:r>
              <a:rPr lang="en-US" b="1" dirty="0">
                <a:solidFill>
                  <a:srgbClr val="002060"/>
                </a:solidFill>
                <a:latin typeface="Arial" panose="020B0604020202020204" pitchFamily="34" charset="0"/>
                <a:cs typeface="Arial" panose="020B0604020202020204" pitchFamily="34" charset="0"/>
              </a:rPr>
              <a:t>2018 PDO Demographics</a:t>
            </a:r>
          </a:p>
        </p:txBody>
      </p:sp>
      <p:graphicFrame>
        <p:nvGraphicFramePr>
          <p:cNvPr id="6" name="Chart 5">
            <a:extLst>
              <a:ext uri="{FF2B5EF4-FFF2-40B4-BE49-F238E27FC236}">
                <a16:creationId xmlns:a16="http://schemas.microsoft.com/office/drawing/2014/main" id="{EBD21291-9C1B-4FC2-8095-386F91E17E49}"/>
              </a:ext>
            </a:extLst>
          </p:cNvPr>
          <p:cNvGraphicFramePr>
            <a:graphicFrameLocks/>
          </p:cNvGraphicFramePr>
          <p:nvPr>
            <p:extLst>
              <p:ext uri="{D42A27DB-BD31-4B8C-83A1-F6EECF244321}">
                <p14:modId xmlns:p14="http://schemas.microsoft.com/office/powerpoint/2010/main" val="3948445896"/>
              </p:ext>
            </p:extLst>
          </p:nvPr>
        </p:nvGraphicFramePr>
        <p:xfrm>
          <a:off x="-19050" y="2322503"/>
          <a:ext cx="6524625" cy="4535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0528B1B-E07F-45EF-BF37-1BB12AD4FC56}"/>
              </a:ext>
            </a:extLst>
          </p:cNvPr>
          <p:cNvGraphicFramePr>
            <a:graphicFrameLocks/>
          </p:cNvGraphicFramePr>
          <p:nvPr>
            <p:extLst>
              <p:ext uri="{D42A27DB-BD31-4B8C-83A1-F6EECF244321}">
                <p14:modId xmlns:p14="http://schemas.microsoft.com/office/powerpoint/2010/main" val="18359415"/>
              </p:ext>
            </p:extLst>
          </p:nvPr>
        </p:nvGraphicFramePr>
        <p:xfrm>
          <a:off x="6091485" y="2638425"/>
          <a:ext cx="5514975"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C9ED75B-8CB7-4DAC-BE93-E885EA192D9F}"/>
              </a:ext>
            </a:extLst>
          </p:cNvPr>
          <p:cNvSpPr txBox="1"/>
          <p:nvPr/>
        </p:nvSpPr>
        <p:spPr>
          <a:xfrm>
            <a:off x="7481887" y="3275111"/>
            <a:ext cx="619126" cy="307777"/>
          </a:xfrm>
          <a:prstGeom prst="rect">
            <a:avLst/>
          </a:prstGeom>
          <a:noFill/>
        </p:spPr>
        <p:txBody>
          <a:bodyPr wrap="square" rtlCol="0">
            <a:spAutoFit/>
          </a:bodyPr>
          <a:lstStyle/>
          <a:p>
            <a:r>
              <a:rPr lang="en-US" sz="1400" dirty="0"/>
              <a:t>Male</a:t>
            </a:r>
          </a:p>
        </p:txBody>
      </p:sp>
      <p:sp>
        <p:nvSpPr>
          <p:cNvPr id="9" name="TextBox 8">
            <a:extLst>
              <a:ext uri="{FF2B5EF4-FFF2-40B4-BE49-F238E27FC236}">
                <a16:creationId xmlns:a16="http://schemas.microsoft.com/office/drawing/2014/main" id="{FDBA774A-3BC6-4D94-8A3F-BCE05A7A7A6D}"/>
              </a:ext>
            </a:extLst>
          </p:cNvPr>
          <p:cNvSpPr txBox="1"/>
          <p:nvPr/>
        </p:nvSpPr>
        <p:spPr>
          <a:xfrm>
            <a:off x="7000874" y="3957636"/>
            <a:ext cx="733426" cy="307777"/>
          </a:xfrm>
          <a:prstGeom prst="rect">
            <a:avLst/>
          </a:prstGeom>
          <a:noFill/>
        </p:spPr>
        <p:txBody>
          <a:bodyPr wrap="square" rtlCol="0">
            <a:spAutoFit/>
          </a:bodyPr>
          <a:lstStyle/>
          <a:p>
            <a:r>
              <a:rPr lang="en-US" sz="1400" dirty="0"/>
              <a:t>Female</a:t>
            </a:r>
          </a:p>
        </p:txBody>
      </p:sp>
      <p:sp>
        <p:nvSpPr>
          <p:cNvPr id="10" name="TextBox 9">
            <a:extLst>
              <a:ext uri="{FF2B5EF4-FFF2-40B4-BE49-F238E27FC236}">
                <a16:creationId xmlns:a16="http://schemas.microsoft.com/office/drawing/2014/main" id="{CFD2DF0B-6837-4045-A13B-E5452B1182D5}"/>
              </a:ext>
            </a:extLst>
          </p:cNvPr>
          <p:cNvSpPr txBox="1"/>
          <p:nvPr/>
        </p:nvSpPr>
        <p:spPr>
          <a:xfrm rot="16200000">
            <a:off x="5534272" y="3784698"/>
            <a:ext cx="1019176" cy="307777"/>
          </a:xfrm>
          <a:prstGeom prst="rect">
            <a:avLst/>
          </a:prstGeom>
          <a:noFill/>
        </p:spPr>
        <p:txBody>
          <a:bodyPr wrap="square" rtlCol="0">
            <a:spAutoFit/>
          </a:bodyPr>
          <a:lstStyle/>
          <a:p>
            <a:r>
              <a:rPr lang="en-US" sz="1400" dirty="0"/>
              <a:t>Frequency</a:t>
            </a:r>
          </a:p>
        </p:txBody>
      </p:sp>
    </p:spTree>
    <p:extLst>
      <p:ext uri="{BB962C8B-B14F-4D97-AF65-F5344CB8AC3E}">
        <p14:creationId xmlns:p14="http://schemas.microsoft.com/office/powerpoint/2010/main" val="4001272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687289" y="922260"/>
            <a:ext cx="11020920" cy="1302327"/>
          </a:xfrm>
        </p:spPr>
        <p:txBody>
          <a:bodyPr/>
          <a:lstStyle/>
          <a:p>
            <a:r>
              <a:rPr lang="en-US" b="1" dirty="0">
                <a:solidFill>
                  <a:srgbClr val="002060"/>
                </a:solidFill>
                <a:latin typeface="Arial" panose="020B0604020202020204" pitchFamily="34" charset="0"/>
                <a:cs typeface="Arial" panose="020B0604020202020204" pitchFamily="34" charset="0"/>
              </a:rPr>
              <a:t>2018 PDO Toxicology</a:t>
            </a:r>
          </a:p>
        </p:txBody>
      </p:sp>
      <p:graphicFrame>
        <p:nvGraphicFramePr>
          <p:cNvPr id="11" name="Chart 10">
            <a:extLst>
              <a:ext uri="{FF2B5EF4-FFF2-40B4-BE49-F238E27FC236}">
                <a16:creationId xmlns:a16="http://schemas.microsoft.com/office/drawing/2014/main" id="{84DE51D1-9147-49AD-9E4F-8CF1FCAC8610}"/>
              </a:ext>
            </a:extLst>
          </p:cNvPr>
          <p:cNvGraphicFramePr>
            <a:graphicFrameLocks/>
          </p:cNvGraphicFramePr>
          <p:nvPr>
            <p:extLst>
              <p:ext uri="{D42A27DB-BD31-4B8C-83A1-F6EECF244321}">
                <p14:modId xmlns:p14="http://schemas.microsoft.com/office/powerpoint/2010/main" val="2566089291"/>
              </p:ext>
            </p:extLst>
          </p:nvPr>
        </p:nvGraphicFramePr>
        <p:xfrm>
          <a:off x="2197893" y="1793081"/>
          <a:ext cx="8460582" cy="4883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0500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687289" y="922260"/>
            <a:ext cx="11020920" cy="1302327"/>
          </a:xfrm>
        </p:spPr>
        <p:txBody>
          <a:bodyPr/>
          <a:lstStyle/>
          <a:p>
            <a:r>
              <a:rPr lang="en-US" b="1" dirty="0">
                <a:solidFill>
                  <a:srgbClr val="002060"/>
                </a:solidFill>
                <a:latin typeface="Arial" panose="020B0604020202020204" pitchFamily="34" charset="0"/>
                <a:cs typeface="Arial" panose="020B0604020202020204" pitchFamily="34" charset="0"/>
              </a:rPr>
              <a:t>2018 PDO Circumstances</a:t>
            </a:r>
          </a:p>
        </p:txBody>
      </p:sp>
      <p:graphicFrame>
        <p:nvGraphicFramePr>
          <p:cNvPr id="4" name="Chart 3">
            <a:extLst>
              <a:ext uri="{FF2B5EF4-FFF2-40B4-BE49-F238E27FC236}">
                <a16:creationId xmlns:a16="http://schemas.microsoft.com/office/drawing/2014/main" id="{E8FE80FD-A018-4D38-8947-2215B4E4B51F}"/>
              </a:ext>
            </a:extLst>
          </p:cNvPr>
          <p:cNvGraphicFramePr>
            <a:graphicFrameLocks/>
          </p:cNvGraphicFramePr>
          <p:nvPr>
            <p:extLst>
              <p:ext uri="{D42A27DB-BD31-4B8C-83A1-F6EECF244321}">
                <p14:modId xmlns:p14="http://schemas.microsoft.com/office/powerpoint/2010/main" val="2108103313"/>
              </p:ext>
            </p:extLst>
          </p:nvPr>
        </p:nvGraphicFramePr>
        <p:xfrm>
          <a:off x="2621755" y="1831181"/>
          <a:ext cx="7770019" cy="4941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1742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D81-DADD-43D1-9BEC-887DF9036B68}"/>
              </a:ext>
            </a:extLst>
          </p:cNvPr>
          <p:cNvSpPr>
            <a:spLocks noGrp="1"/>
          </p:cNvSpPr>
          <p:nvPr>
            <p:ph type="title"/>
          </p:nvPr>
        </p:nvSpPr>
        <p:spPr>
          <a:xfrm>
            <a:off x="687289" y="922260"/>
            <a:ext cx="11020920" cy="1302327"/>
          </a:xfrm>
        </p:spPr>
        <p:txBody>
          <a:bodyPr/>
          <a:lstStyle/>
          <a:p>
            <a:r>
              <a:rPr lang="en-US" b="1" dirty="0">
                <a:solidFill>
                  <a:srgbClr val="002060"/>
                </a:solidFill>
                <a:latin typeface="Arial" panose="020B0604020202020204" pitchFamily="34" charset="0"/>
                <a:cs typeface="Arial" panose="020B0604020202020204" pitchFamily="34" charset="0"/>
              </a:rPr>
              <a:t>2018 Suicide Demographics</a:t>
            </a:r>
          </a:p>
        </p:txBody>
      </p:sp>
      <p:graphicFrame>
        <p:nvGraphicFramePr>
          <p:cNvPr id="6" name="Chart 5">
            <a:extLst>
              <a:ext uri="{FF2B5EF4-FFF2-40B4-BE49-F238E27FC236}">
                <a16:creationId xmlns:a16="http://schemas.microsoft.com/office/drawing/2014/main" id="{EBD21291-9C1B-4FC2-8095-386F91E17E49}"/>
              </a:ext>
            </a:extLst>
          </p:cNvPr>
          <p:cNvGraphicFramePr>
            <a:graphicFrameLocks/>
          </p:cNvGraphicFramePr>
          <p:nvPr/>
        </p:nvGraphicFramePr>
        <p:xfrm>
          <a:off x="-19050" y="2322503"/>
          <a:ext cx="6524625" cy="453549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FD2DF0B-6837-4045-A13B-E5452B1182D5}"/>
              </a:ext>
            </a:extLst>
          </p:cNvPr>
          <p:cNvSpPr txBox="1"/>
          <p:nvPr/>
        </p:nvSpPr>
        <p:spPr>
          <a:xfrm rot="16200000">
            <a:off x="5534272" y="3784698"/>
            <a:ext cx="1019176" cy="307777"/>
          </a:xfrm>
          <a:prstGeom prst="rect">
            <a:avLst/>
          </a:prstGeom>
          <a:noFill/>
        </p:spPr>
        <p:txBody>
          <a:bodyPr wrap="square" rtlCol="0">
            <a:spAutoFit/>
          </a:bodyPr>
          <a:lstStyle/>
          <a:p>
            <a:r>
              <a:rPr lang="en-US" sz="1400" dirty="0"/>
              <a:t>Frequency</a:t>
            </a:r>
          </a:p>
        </p:txBody>
      </p:sp>
      <p:graphicFrame>
        <p:nvGraphicFramePr>
          <p:cNvPr id="11" name="Chart 10">
            <a:extLst>
              <a:ext uri="{FF2B5EF4-FFF2-40B4-BE49-F238E27FC236}">
                <a16:creationId xmlns:a16="http://schemas.microsoft.com/office/drawing/2014/main" id="{043AE605-C737-4F83-9BF9-E709293A590F}"/>
              </a:ext>
            </a:extLst>
          </p:cNvPr>
          <p:cNvGraphicFramePr>
            <a:graphicFrameLocks/>
          </p:cNvGraphicFramePr>
          <p:nvPr>
            <p:extLst>
              <p:ext uri="{D42A27DB-BD31-4B8C-83A1-F6EECF244321}">
                <p14:modId xmlns:p14="http://schemas.microsoft.com/office/powerpoint/2010/main" val="3651235267"/>
              </p:ext>
            </p:extLst>
          </p:nvPr>
        </p:nvGraphicFramePr>
        <p:xfrm>
          <a:off x="135731" y="2019300"/>
          <a:ext cx="5855494" cy="49069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51B975FB-4F15-4ABE-9298-EBAAB91D5D52}"/>
              </a:ext>
            </a:extLst>
          </p:cNvPr>
          <p:cNvGraphicFramePr>
            <a:graphicFrameLocks/>
          </p:cNvGraphicFramePr>
          <p:nvPr>
            <p:extLst>
              <p:ext uri="{D42A27DB-BD31-4B8C-83A1-F6EECF244321}">
                <p14:modId xmlns:p14="http://schemas.microsoft.com/office/powerpoint/2010/main" val="2221125143"/>
              </p:ext>
            </p:extLst>
          </p:nvPr>
        </p:nvGraphicFramePr>
        <p:xfrm>
          <a:off x="5951239" y="2180426"/>
          <a:ext cx="6000750" cy="453549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DC9ED75B-8CB7-4DAC-BE93-E885EA192D9F}"/>
              </a:ext>
            </a:extLst>
          </p:cNvPr>
          <p:cNvSpPr txBox="1"/>
          <p:nvPr/>
        </p:nvSpPr>
        <p:spPr>
          <a:xfrm>
            <a:off x="6872288" y="4569976"/>
            <a:ext cx="619126" cy="307777"/>
          </a:xfrm>
          <a:prstGeom prst="rect">
            <a:avLst/>
          </a:prstGeom>
          <a:noFill/>
        </p:spPr>
        <p:txBody>
          <a:bodyPr wrap="square" rtlCol="0">
            <a:spAutoFit/>
          </a:bodyPr>
          <a:lstStyle/>
          <a:p>
            <a:r>
              <a:rPr lang="en-US" sz="1400" dirty="0"/>
              <a:t>Male</a:t>
            </a:r>
          </a:p>
        </p:txBody>
      </p:sp>
      <p:sp>
        <p:nvSpPr>
          <p:cNvPr id="9" name="TextBox 8">
            <a:extLst>
              <a:ext uri="{FF2B5EF4-FFF2-40B4-BE49-F238E27FC236}">
                <a16:creationId xmlns:a16="http://schemas.microsoft.com/office/drawing/2014/main" id="{FDBA774A-3BC6-4D94-8A3F-BCE05A7A7A6D}"/>
              </a:ext>
            </a:extLst>
          </p:cNvPr>
          <p:cNvSpPr txBox="1"/>
          <p:nvPr/>
        </p:nvSpPr>
        <p:spPr>
          <a:xfrm>
            <a:off x="6505575" y="5086349"/>
            <a:ext cx="733426" cy="307777"/>
          </a:xfrm>
          <a:prstGeom prst="rect">
            <a:avLst/>
          </a:prstGeom>
          <a:noFill/>
        </p:spPr>
        <p:txBody>
          <a:bodyPr wrap="square" rtlCol="0">
            <a:spAutoFit/>
          </a:bodyPr>
          <a:lstStyle/>
          <a:p>
            <a:r>
              <a:rPr lang="en-US" sz="1400" dirty="0"/>
              <a:t>Female</a:t>
            </a:r>
          </a:p>
        </p:txBody>
      </p:sp>
    </p:spTree>
    <p:extLst>
      <p:ext uri="{BB962C8B-B14F-4D97-AF65-F5344CB8AC3E}">
        <p14:creationId xmlns:p14="http://schemas.microsoft.com/office/powerpoint/2010/main" val="435320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F60E5-85F9-4E9D-A2ED-3FB45E54DD7D}"/>
              </a:ext>
            </a:extLst>
          </p:cNvPr>
          <p:cNvPicPr>
            <a:picLocks noChangeAspect="1"/>
          </p:cNvPicPr>
          <p:nvPr/>
        </p:nvPicPr>
        <p:blipFill>
          <a:blip r:embed="rId3"/>
          <a:stretch>
            <a:fillRect/>
          </a:stretch>
        </p:blipFill>
        <p:spPr>
          <a:xfrm>
            <a:off x="794628" y="2066924"/>
            <a:ext cx="1733550" cy="4610100"/>
          </a:xfrm>
          <a:prstGeom prst="rect">
            <a:avLst/>
          </a:prstGeom>
        </p:spPr>
      </p:pic>
      <p:pic>
        <p:nvPicPr>
          <p:cNvPr id="7" name="Picture 6">
            <a:extLst>
              <a:ext uri="{FF2B5EF4-FFF2-40B4-BE49-F238E27FC236}">
                <a16:creationId xmlns:a16="http://schemas.microsoft.com/office/drawing/2014/main" id="{9A538659-FE53-4F2A-955A-703934A29314}"/>
              </a:ext>
            </a:extLst>
          </p:cNvPr>
          <p:cNvPicPr>
            <a:picLocks noChangeAspect="1"/>
          </p:cNvPicPr>
          <p:nvPr/>
        </p:nvPicPr>
        <p:blipFill>
          <a:blip r:embed="rId4"/>
          <a:stretch>
            <a:fillRect/>
          </a:stretch>
        </p:blipFill>
        <p:spPr>
          <a:xfrm>
            <a:off x="6348785" y="2426949"/>
            <a:ext cx="1733550" cy="4162425"/>
          </a:xfrm>
          <a:prstGeom prst="rect">
            <a:avLst/>
          </a:prstGeom>
        </p:spPr>
      </p:pic>
      <p:sp>
        <p:nvSpPr>
          <p:cNvPr id="13" name="Title 1">
            <a:extLst>
              <a:ext uri="{FF2B5EF4-FFF2-40B4-BE49-F238E27FC236}">
                <a16:creationId xmlns:a16="http://schemas.microsoft.com/office/drawing/2014/main" id="{D3AF57C8-AA72-4DFE-9F64-6EA8BF1AB99A}"/>
              </a:ext>
            </a:extLst>
          </p:cNvPr>
          <p:cNvSpPr txBox="1">
            <a:spLocks/>
          </p:cNvSpPr>
          <p:nvPr/>
        </p:nvSpPr>
        <p:spPr bwMode="auto">
          <a:xfrm>
            <a:off x="1157616" y="1252214"/>
            <a:ext cx="5610720" cy="13023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08" charset="-128"/>
              </a:defRPr>
            </a:lvl2pPr>
            <a:lvl3pPr algn="ctr" rtl="0" eaLnBrk="1" fontAlgn="base" hangingPunct="1">
              <a:spcBef>
                <a:spcPct val="0"/>
              </a:spcBef>
              <a:spcAft>
                <a:spcPct val="0"/>
              </a:spcAft>
              <a:defRPr sz="4400">
                <a:solidFill>
                  <a:schemeClr val="tx2"/>
                </a:solidFill>
                <a:latin typeface="Arial" charset="0"/>
                <a:ea typeface="ＭＳ Ｐゴシック" pitchFamily="-108" charset="-128"/>
              </a:defRPr>
            </a:lvl3pPr>
            <a:lvl4pPr algn="ctr" rtl="0" eaLnBrk="1" fontAlgn="base" hangingPunct="1">
              <a:spcBef>
                <a:spcPct val="0"/>
              </a:spcBef>
              <a:spcAft>
                <a:spcPct val="0"/>
              </a:spcAft>
              <a:defRPr sz="4400">
                <a:solidFill>
                  <a:schemeClr val="tx2"/>
                </a:solidFill>
                <a:latin typeface="Arial" charset="0"/>
                <a:ea typeface="ＭＳ Ｐゴシック" pitchFamily="-108" charset="-128"/>
              </a:defRPr>
            </a:lvl4pPr>
            <a:lvl5pPr algn="ctr" rtl="0" eaLnBrk="1" fontAlgn="base" hangingPunct="1">
              <a:spcBef>
                <a:spcPct val="0"/>
              </a:spcBef>
              <a:spcAft>
                <a:spcPct val="0"/>
              </a:spcAft>
              <a:defRPr sz="4400">
                <a:solidFill>
                  <a:schemeClr val="tx2"/>
                </a:solidFill>
                <a:latin typeface="Arial" charset="0"/>
                <a:ea typeface="ＭＳ Ｐゴシック" pitchFamily="-10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0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0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0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08" charset="-128"/>
              </a:defRPr>
            </a:lvl9pPr>
          </a:lstStyle>
          <a:p>
            <a:r>
              <a:rPr lang="en-US" sz="4000" b="1" kern="0" dirty="0">
                <a:solidFill>
                  <a:srgbClr val="002060"/>
                </a:solidFill>
                <a:latin typeface="Arial" panose="020B0604020202020204" pitchFamily="34" charset="0"/>
                <a:cs typeface="Arial" panose="020B0604020202020204" pitchFamily="34" charset="0"/>
              </a:rPr>
              <a:t>Location of Death</a:t>
            </a:r>
          </a:p>
        </p:txBody>
      </p:sp>
      <p:sp>
        <p:nvSpPr>
          <p:cNvPr id="16" name="Title 1">
            <a:extLst>
              <a:ext uri="{FF2B5EF4-FFF2-40B4-BE49-F238E27FC236}">
                <a16:creationId xmlns:a16="http://schemas.microsoft.com/office/drawing/2014/main" id="{DC4E4346-032F-49AD-9AEE-A6C6BF11255F}"/>
              </a:ext>
            </a:extLst>
          </p:cNvPr>
          <p:cNvSpPr txBox="1">
            <a:spLocks/>
          </p:cNvSpPr>
          <p:nvPr/>
        </p:nvSpPr>
        <p:spPr bwMode="auto">
          <a:xfrm>
            <a:off x="6805153" y="1252215"/>
            <a:ext cx="5610720" cy="13023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08" charset="-128"/>
              </a:defRPr>
            </a:lvl2pPr>
            <a:lvl3pPr algn="ctr" rtl="0" eaLnBrk="1" fontAlgn="base" hangingPunct="1">
              <a:spcBef>
                <a:spcPct val="0"/>
              </a:spcBef>
              <a:spcAft>
                <a:spcPct val="0"/>
              </a:spcAft>
              <a:defRPr sz="4400">
                <a:solidFill>
                  <a:schemeClr val="tx2"/>
                </a:solidFill>
                <a:latin typeface="Arial" charset="0"/>
                <a:ea typeface="ＭＳ Ｐゴシック" pitchFamily="-108" charset="-128"/>
              </a:defRPr>
            </a:lvl3pPr>
            <a:lvl4pPr algn="ctr" rtl="0" eaLnBrk="1" fontAlgn="base" hangingPunct="1">
              <a:spcBef>
                <a:spcPct val="0"/>
              </a:spcBef>
              <a:spcAft>
                <a:spcPct val="0"/>
              </a:spcAft>
              <a:defRPr sz="4400">
                <a:solidFill>
                  <a:schemeClr val="tx2"/>
                </a:solidFill>
                <a:latin typeface="Arial" charset="0"/>
                <a:ea typeface="ＭＳ Ｐゴシック" pitchFamily="-108" charset="-128"/>
              </a:defRPr>
            </a:lvl4pPr>
            <a:lvl5pPr algn="ctr" rtl="0" eaLnBrk="1" fontAlgn="base" hangingPunct="1">
              <a:spcBef>
                <a:spcPct val="0"/>
              </a:spcBef>
              <a:spcAft>
                <a:spcPct val="0"/>
              </a:spcAft>
              <a:defRPr sz="4400">
                <a:solidFill>
                  <a:schemeClr val="tx2"/>
                </a:solidFill>
                <a:latin typeface="Arial" charset="0"/>
                <a:ea typeface="ＭＳ Ｐゴシック" pitchFamily="-10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0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0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0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08" charset="-128"/>
              </a:defRPr>
            </a:lvl9pPr>
          </a:lstStyle>
          <a:p>
            <a:r>
              <a:rPr lang="en-US" sz="4000" b="1" kern="0" dirty="0">
                <a:solidFill>
                  <a:srgbClr val="002060"/>
                </a:solidFill>
                <a:latin typeface="Arial" panose="020B0604020202020204" pitchFamily="34" charset="0"/>
                <a:cs typeface="Arial" panose="020B0604020202020204" pitchFamily="34" charset="0"/>
              </a:rPr>
              <a:t>Type of Weapon</a:t>
            </a:r>
          </a:p>
        </p:txBody>
      </p:sp>
      <p:pic>
        <p:nvPicPr>
          <p:cNvPr id="18" name="Picture 17">
            <a:extLst>
              <a:ext uri="{FF2B5EF4-FFF2-40B4-BE49-F238E27FC236}">
                <a16:creationId xmlns:a16="http://schemas.microsoft.com/office/drawing/2014/main" id="{4FC029DE-6BFC-4D8A-9355-2A3776601966}"/>
              </a:ext>
            </a:extLst>
          </p:cNvPr>
          <p:cNvPicPr>
            <a:picLocks noChangeAspect="1"/>
          </p:cNvPicPr>
          <p:nvPr/>
        </p:nvPicPr>
        <p:blipFill>
          <a:blip r:embed="rId5"/>
          <a:stretch>
            <a:fillRect/>
          </a:stretch>
        </p:blipFill>
        <p:spPr>
          <a:xfrm>
            <a:off x="8615057" y="2352794"/>
            <a:ext cx="1562100" cy="1466850"/>
          </a:xfrm>
          <a:prstGeom prst="rect">
            <a:avLst/>
          </a:prstGeom>
        </p:spPr>
      </p:pic>
      <p:pic>
        <p:nvPicPr>
          <p:cNvPr id="20" name="Picture 19">
            <a:extLst>
              <a:ext uri="{FF2B5EF4-FFF2-40B4-BE49-F238E27FC236}">
                <a16:creationId xmlns:a16="http://schemas.microsoft.com/office/drawing/2014/main" id="{7BBB21EE-4949-452A-8B6D-CB2CB8E74C60}"/>
              </a:ext>
            </a:extLst>
          </p:cNvPr>
          <p:cNvPicPr>
            <a:picLocks noChangeAspect="1"/>
          </p:cNvPicPr>
          <p:nvPr/>
        </p:nvPicPr>
        <p:blipFill>
          <a:blip r:embed="rId6"/>
          <a:stretch>
            <a:fillRect/>
          </a:stretch>
        </p:blipFill>
        <p:spPr>
          <a:xfrm>
            <a:off x="7711197" y="3637351"/>
            <a:ext cx="3686175" cy="1314450"/>
          </a:xfrm>
          <a:prstGeom prst="rect">
            <a:avLst/>
          </a:prstGeom>
        </p:spPr>
      </p:pic>
      <p:pic>
        <p:nvPicPr>
          <p:cNvPr id="22" name="Picture 21">
            <a:extLst>
              <a:ext uri="{FF2B5EF4-FFF2-40B4-BE49-F238E27FC236}">
                <a16:creationId xmlns:a16="http://schemas.microsoft.com/office/drawing/2014/main" id="{14CC416E-F295-4733-8B32-A5DC1A355ECE}"/>
              </a:ext>
            </a:extLst>
          </p:cNvPr>
          <p:cNvPicPr>
            <a:picLocks noChangeAspect="1"/>
          </p:cNvPicPr>
          <p:nvPr/>
        </p:nvPicPr>
        <p:blipFill>
          <a:blip r:embed="rId7"/>
          <a:stretch>
            <a:fillRect/>
          </a:stretch>
        </p:blipFill>
        <p:spPr>
          <a:xfrm>
            <a:off x="8906584" y="4920223"/>
            <a:ext cx="1295400" cy="1238250"/>
          </a:xfrm>
          <a:prstGeom prst="rect">
            <a:avLst/>
          </a:prstGeom>
        </p:spPr>
      </p:pic>
      <p:pic>
        <p:nvPicPr>
          <p:cNvPr id="24" name="Picture 23">
            <a:extLst>
              <a:ext uri="{FF2B5EF4-FFF2-40B4-BE49-F238E27FC236}">
                <a16:creationId xmlns:a16="http://schemas.microsoft.com/office/drawing/2014/main" id="{3F523D87-73AF-42D4-A36A-2D8119D6BCE5}"/>
              </a:ext>
            </a:extLst>
          </p:cNvPr>
          <p:cNvPicPr>
            <a:picLocks noChangeAspect="1"/>
          </p:cNvPicPr>
          <p:nvPr/>
        </p:nvPicPr>
        <p:blipFill>
          <a:blip r:embed="rId8"/>
          <a:stretch>
            <a:fillRect/>
          </a:stretch>
        </p:blipFill>
        <p:spPr>
          <a:xfrm>
            <a:off x="2928212" y="2284801"/>
            <a:ext cx="1838325" cy="1352550"/>
          </a:xfrm>
          <a:prstGeom prst="rect">
            <a:avLst/>
          </a:prstGeom>
        </p:spPr>
      </p:pic>
      <p:pic>
        <p:nvPicPr>
          <p:cNvPr id="26" name="Picture 25">
            <a:extLst>
              <a:ext uri="{FF2B5EF4-FFF2-40B4-BE49-F238E27FC236}">
                <a16:creationId xmlns:a16="http://schemas.microsoft.com/office/drawing/2014/main" id="{B7ED4B54-38B4-4BC2-9224-DFA1910D6893}"/>
              </a:ext>
            </a:extLst>
          </p:cNvPr>
          <p:cNvPicPr>
            <a:picLocks noChangeAspect="1"/>
          </p:cNvPicPr>
          <p:nvPr/>
        </p:nvPicPr>
        <p:blipFill>
          <a:blip r:embed="rId9"/>
          <a:stretch>
            <a:fillRect/>
          </a:stretch>
        </p:blipFill>
        <p:spPr>
          <a:xfrm>
            <a:off x="2928212" y="3637351"/>
            <a:ext cx="1781175" cy="1257300"/>
          </a:xfrm>
          <a:prstGeom prst="rect">
            <a:avLst/>
          </a:prstGeom>
        </p:spPr>
      </p:pic>
      <p:pic>
        <p:nvPicPr>
          <p:cNvPr id="28" name="Picture 27">
            <a:extLst>
              <a:ext uri="{FF2B5EF4-FFF2-40B4-BE49-F238E27FC236}">
                <a16:creationId xmlns:a16="http://schemas.microsoft.com/office/drawing/2014/main" id="{B6646DB9-6E94-4987-AF44-F93F5B01B02C}"/>
              </a:ext>
            </a:extLst>
          </p:cNvPr>
          <p:cNvPicPr>
            <a:picLocks noChangeAspect="1"/>
          </p:cNvPicPr>
          <p:nvPr/>
        </p:nvPicPr>
        <p:blipFill>
          <a:blip r:embed="rId10"/>
          <a:stretch>
            <a:fillRect/>
          </a:stretch>
        </p:blipFill>
        <p:spPr>
          <a:xfrm>
            <a:off x="3200457" y="4956665"/>
            <a:ext cx="1447800" cy="1352550"/>
          </a:xfrm>
          <a:prstGeom prst="rect">
            <a:avLst/>
          </a:prstGeom>
        </p:spPr>
      </p:pic>
    </p:spTree>
    <p:extLst>
      <p:ext uri="{BB962C8B-B14F-4D97-AF65-F5344CB8AC3E}">
        <p14:creationId xmlns:p14="http://schemas.microsoft.com/office/powerpoint/2010/main" val="914374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8EEBC0-E264-487F-8EEC-889CA2FD813C}"/>
              </a:ext>
            </a:extLst>
          </p:cNvPr>
          <p:cNvSpPr>
            <a:spLocks noGrp="1"/>
          </p:cNvSpPr>
          <p:nvPr>
            <p:ph type="sldNum" sz="quarter" idx="12"/>
          </p:nvPr>
        </p:nvSpPr>
        <p:spPr/>
        <p:txBody>
          <a:bodyPr/>
          <a:lstStyle/>
          <a:p>
            <a:fld id="{2D5135A1-15A8-4711-A951-D7136BDDBE10}" type="slidenum">
              <a:rPr lang="en-US" smtClean="0">
                <a:solidFill>
                  <a:srgbClr val="000000"/>
                </a:solidFill>
              </a:rPr>
              <a:pPr/>
              <a:t>65</a:t>
            </a:fld>
            <a:endParaRPr lang="en-US" dirty="0">
              <a:solidFill>
                <a:srgbClr val="000000"/>
              </a:solidFill>
            </a:endParaRPr>
          </a:p>
        </p:txBody>
      </p:sp>
      <p:graphicFrame>
        <p:nvGraphicFramePr>
          <p:cNvPr id="5" name="Chart 4">
            <a:extLst>
              <a:ext uri="{FF2B5EF4-FFF2-40B4-BE49-F238E27FC236}">
                <a16:creationId xmlns:a16="http://schemas.microsoft.com/office/drawing/2014/main" id="{77BBFAA6-4371-4C8D-ACA6-30E597D4757D}"/>
              </a:ext>
            </a:extLst>
          </p:cNvPr>
          <p:cNvGraphicFramePr>
            <a:graphicFrameLocks/>
          </p:cNvGraphicFramePr>
          <p:nvPr>
            <p:extLst>
              <p:ext uri="{D42A27DB-BD31-4B8C-83A1-F6EECF244321}">
                <p14:modId xmlns:p14="http://schemas.microsoft.com/office/powerpoint/2010/main" val="4005474709"/>
              </p:ext>
            </p:extLst>
          </p:nvPr>
        </p:nvGraphicFramePr>
        <p:xfrm>
          <a:off x="1595336" y="1697830"/>
          <a:ext cx="9280187" cy="500776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A8FD49FC-5F08-4F2E-AB36-6AD50599B20E}"/>
              </a:ext>
            </a:extLst>
          </p:cNvPr>
          <p:cNvSpPr>
            <a:spLocks noGrp="1"/>
          </p:cNvSpPr>
          <p:nvPr>
            <p:ph type="title"/>
          </p:nvPr>
        </p:nvSpPr>
        <p:spPr>
          <a:xfrm>
            <a:off x="914400" y="609600"/>
            <a:ext cx="10363200" cy="1143000"/>
          </a:xfrm>
        </p:spPr>
        <p:txBody>
          <a:bodyPr/>
          <a:lstStyle/>
          <a:p>
            <a:r>
              <a:rPr lang="en-US" b="1" dirty="0">
                <a:solidFill>
                  <a:srgbClr val="002060"/>
                </a:solidFill>
                <a:latin typeface="Arial" panose="020B0604020202020204" pitchFamily="34" charset="0"/>
                <a:cs typeface="Arial" panose="020B0604020202020204" pitchFamily="34" charset="0"/>
              </a:rPr>
              <a:t>2018 Suicide Circumstances</a:t>
            </a:r>
          </a:p>
        </p:txBody>
      </p:sp>
    </p:spTree>
    <p:extLst>
      <p:ext uri="{BB962C8B-B14F-4D97-AF65-F5344CB8AC3E}">
        <p14:creationId xmlns:p14="http://schemas.microsoft.com/office/powerpoint/2010/main" val="3215688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26532"/>
            <a:ext cx="10363200" cy="1143000"/>
          </a:xfrm>
        </p:spPr>
        <p:txBody>
          <a:bodyPr/>
          <a:lstStyle/>
          <a:p>
            <a:r>
              <a:rPr lang="en-US" sz="5400" b="1" dirty="0">
                <a:solidFill>
                  <a:srgbClr val="24327B"/>
                </a:solidFill>
                <a:latin typeface="Arial" panose="020B0604020202020204" pitchFamily="34" charset="0"/>
                <a:cs typeface="Arial" panose="020B0604020202020204" pitchFamily="34" charset="0"/>
              </a:rPr>
              <a:t>Contact Information</a:t>
            </a:r>
          </a:p>
        </p:txBody>
      </p:sp>
      <p:sp>
        <p:nvSpPr>
          <p:cNvPr id="3" name="Content Placeholder 2"/>
          <p:cNvSpPr>
            <a:spLocks noGrp="1"/>
          </p:cNvSpPr>
          <p:nvPr>
            <p:ph idx="1"/>
          </p:nvPr>
        </p:nvSpPr>
        <p:spPr>
          <a:xfrm>
            <a:off x="914400" y="2173574"/>
            <a:ext cx="10363200" cy="3922426"/>
          </a:xfrm>
        </p:spPr>
        <p:txBody>
          <a:bodyPr/>
          <a:lstStyle/>
          <a:p>
            <a:pPr marL="0" indent="0">
              <a:spcAft>
                <a:spcPts val="0"/>
              </a:spcAft>
              <a:buFontTx/>
              <a:buNone/>
            </a:pPr>
            <a:r>
              <a:rPr lang="en-US" b="1" dirty="0">
                <a:solidFill>
                  <a:srgbClr val="2D2D8A">
                    <a:lumMod val="75000"/>
                  </a:srgbClr>
                </a:solidFill>
                <a:latin typeface="Book Antiqua" panose="02040602050305030304" pitchFamily="18" charset="0"/>
                <a:cs typeface="Cambria"/>
              </a:rPr>
              <a:t>Morgan Sprecher, </a:t>
            </a:r>
            <a:r>
              <a:rPr lang="en-US" i="1" dirty="0">
                <a:solidFill>
                  <a:srgbClr val="2D2D8A">
                    <a:lumMod val="75000"/>
                  </a:srgbClr>
                </a:solidFill>
                <a:latin typeface="Book Antiqua" panose="02040602050305030304" pitchFamily="18" charset="0"/>
                <a:cs typeface="Cambria"/>
              </a:rPr>
              <a:t>INVDRS Epidemiologist</a:t>
            </a:r>
          </a:p>
          <a:p>
            <a:pPr marL="0" indent="0">
              <a:spcAft>
                <a:spcPts val="0"/>
              </a:spcAft>
              <a:buFontTx/>
              <a:buNone/>
            </a:pPr>
            <a:r>
              <a:rPr lang="en-US" dirty="0">
                <a:solidFill>
                  <a:srgbClr val="2D2D8A">
                    <a:lumMod val="75000"/>
                  </a:srgbClr>
                </a:solidFill>
                <a:latin typeface="Book Antiqua" panose="02040602050305030304" pitchFamily="18" charset="0"/>
                <a:cs typeface="Cambria"/>
              </a:rPr>
              <a:t>Trauma and Injury Prevention Division</a:t>
            </a:r>
          </a:p>
          <a:p>
            <a:pPr marL="0" indent="0">
              <a:buNone/>
            </a:pPr>
            <a:r>
              <a:rPr lang="en-US" dirty="0">
                <a:solidFill>
                  <a:srgbClr val="24327B"/>
                </a:solidFill>
                <a:latin typeface="Book Antiqua" panose="02040602050305030304" pitchFamily="18" charset="0"/>
              </a:rPr>
              <a:t>317.233.9825 (office)</a:t>
            </a:r>
          </a:p>
          <a:p>
            <a:pPr marL="0" indent="0">
              <a:buNone/>
            </a:pPr>
            <a:r>
              <a:rPr lang="en-US" u="sng" dirty="0">
                <a:latin typeface="Book Antiqua" panose="02040602050305030304" pitchFamily="18" charset="0"/>
                <a:hlinkClick r:id="rId2"/>
              </a:rPr>
              <a:t>msprecher@isdh.in.gov</a:t>
            </a:r>
            <a:r>
              <a:rPr lang="en-US" dirty="0">
                <a:latin typeface="Book Antiqua" panose="02040602050305030304" pitchFamily="18" charset="0"/>
              </a:rPr>
              <a:t> </a:t>
            </a:r>
            <a:endParaRPr lang="en-US" dirty="0">
              <a:solidFill>
                <a:srgbClr val="2D2D8A">
                  <a:lumMod val="75000"/>
                </a:srgbClr>
              </a:solidFill>
              <a:latin typeface="Book Antiqua" panose="02040602050305030304" pitchFamily="18" charset="0"/>
              <a:cs typeface="Cambria"/>
            </a:endParaRP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776" y="5187696"/>
            <a:ext cx="2434743" cy="1289304"/>
          </a:xfrm>
          <a:prstGeom prst="rect">
            <a:avLst/>
          </a:prstGeom>
        </p:spPr>
      </p:pic>
      <p:sp>
        <p:nvSpPr>
          <p:cNvPr id="6" name="TextBox 5"/>
          <p:cNvSpPr txBox="1"/>
          <p:nvPr/>
        </p:nvSpPr>
        <p:spPr>
          <a:xfrm>
            <a:off x="368778" y="6117661"/>
            <a:ext cx="5077031" cy="369332"/>
          </a:xfrm>
          <a:prstGeom prst="rect">
            <a:avLst/>
          </a:prstGeom>
          <a:noFill/>
        </p:spPr>
        <p:txBody>
          <a:bodyPr wrap="none" rtlCol="0">
            <a:spAutoFit/>
          </a:bodyPr>
          <a:lstStyle/>
          <a:p>
            <a:r>
              <a:rPr lang="en-US" dirty="0">
                <a:solidFill>
                  <a:srgbClr val="24327B"/>
                </a:solidFill>
                <a:latin typeface="Arial" panose="020B0604020202020204" pitchFamily="34" charset="0"/>
                <a:cs typeface="Arial" panose="020B0604020202020204" pitchFamily="34" charset="0"/>
              </a:rPr>
              <a:t>Email questions to: </a:t>
            </a:r>
            <a:r>
              <a:rPr lang="en-US" b="1" dirty="0">
                <a:solidFill>
                  <a:srgbClr val="24327B"/>
                </a:solidFill>
                <a:latin typeface="Arial" panose="020B0604020202020204" pitchFamily="34" charset="0"/>
                <a:cs typeface="Arial" panose="020B0604020202020204" pitchFamily="34" charset="0"/>
              </a:rPr>
              <a:t>Indianatrauma@isd.in.gov</a:t>
            </a:r>
          </a:p>
        </p:txBody>
      </p:sp>
    </p:spTree>
    <p:extLst>
      <p:ext uri="{BB962C8B-B14F-4D97-AF65-F5344CB8AC3E}">
        <p14:creationId xmlns:p14="http://schemas.microsoft.com/office/powerpoint/2010/main" val="1939238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2060"/>
                </a:solidFill>
                <a:effectLst>
                  <a:outerShdw blurRad="38100" dist="38100" dir="2700000" algn="tl">
                    <a:srgbClr val="000000">
                      <a:alpha val="43137"/>
                    </a:srgbClr>
                  </a:outerShdw>
                </a:effectLst>
                <a:latin typeface="Trebuchet MS" panose="020B0603020202020204" pitchFamily="34" charset="0"/>
              </a:rPr>
              <a:t>Thanks for joining!</a:t>
            </a:r>
          </a:p>
        </p:txBody>
      </p:sp>
      <p:sp>
        <p:nvSpPr>
          <p:cNvPr id="3" name="Subtitle 2"/>
          <p:cNvSpPr>
            <a:spLocks noGrp="1"/>
          </p:cNvSpPr>
          <p:nvPr>
            <p:ph type="subTitle" idx="1"/>
          </p:nvPr>
        </p:nvSpPr>
        <p:spPr/>
        <p:txBody>
          <a:bodyPr/>
          <a:lstStyle/>
          <a:p>
            <a:r>
              <a:rPr lang="en-US" b="1" dirty="0">
                <a:solidFill>
                  <a:srgbClr val="002060"/>
                </a:solidFill>
                <a:effectLst>
                  <a:outerShdw blurRad="38100" dist="38100" dir="2700000" algn="tl">
                    <a:srgbClr val="000000">
                      <a:alpha val="43137"/>
                    </a:srgbClr>
                  </a:outerShdw>
                </a:effectLst>
                <a:latin typeface="Trebuchet MS" panose="020B0603020202020204" pitchFamily="34" charset="0"/>
              </a:rPr>
              <a:t>Feel free to invite new attendees for the next meeting on September 18</a:t>
            </a:r>
            <a:r>
              <a:rPr lang="en-US"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th</a:t>
            </a:r>
            <a:r>
              <a:rPr lang="en-US" b="1" dirty="0">
                <a:solidFill>
                  <a:srgbClr val="002060"/>
                </a:solidFill>
                <a:effectLst>
                  <a:outerShdw blurRad="38100" dist="38100" dir="2700000" algn="tl">
                    <a:srgbClr val="000000">
                      <a:alpha val="43137"/>
                    </a:srgbClr>
                  </a:outerShdw>
                </a:effectLst>
                <a:latin typeface="Trebuchet MS" panose="020B0603020202020204" pitchFamily="34" charset="0"/>
              </a:rPr>
              <a:t>!</a:t>
            </a:r>
            <a:endParaRPr lang="en-US" dirty="0"/>
          </a:p>
        </p:txBody>
      </p:sp>
      <p:sp>
        <p:nvSpPr>
          <p:cNvPr id="4" name="Slide Number Placeholder 3"/>
          <p:cNvSpPr>
            <a:spLocks noGrp="1"/>
          </p:cNvSpPr>
          <p:nvPr>
            <p:ph type="sldNum" sz="quarter" idx="12"/>
          </p:nvPr>
        </p:nvSpPr>
        <p:spPr/>
        <p:txBody>
          <a:bodyPr/>
          <a:lstStyle/>
          <a:p>
            <a:fld id="{988AE2F3-5880-4BFE-9110-FE9F5C32B152}" type="slidenum">
              <a:rPr lang="en-US" smtClean="0">
                <a:solidFill>
                  <a:srgbClr val="000000"/>
                </a:solidFill>
              </a:rPr>
              <a:pPr/>
              <a:t>67</a:t>
            </a:fld>
            <a:endParaRPr lang="en-US" dirty="0">
              <a:solidFill>
                <a:srgbClr val="000000"/>
              </a:solidFill>
            </a:endParaRPr>
          </a:p>
        </p:txBody>
      </p:sp>
      <p:pic>
        <p:nvPicPr>
          <p:cNvPr id="5" name="Picture 4" descr="ISDH Logo_Color.png"/>
          <p:cNvPicPr>
            <a:picLocks noChangeAspect="1"/>
          </p:cNvPicPr>
          <p:nvPr/>
        </p:nvPicPr>
        <p:blipFill>
          <a:blip r:embed="rId2"/>
          <a:stretch>
            <a:fillRect/>
          </a:stretch>
        </p:blipFill>
        <p:spPr>
          <a:xfrm>
            <a:off x="8956952" y="5103760"/>
            <a:ext cx="2434948" cy="1288395"/>
          </a:xfrm>
          <a:prstGeom prst="rect">
            <a:avLst/>
          </a:prstGeom>
        </p:spPr>
      </p:pic>
    </p:spTree>
    <p:extLst>
      <p:ext uri="{BB962C8B-B14F-4D97-AF65-F5344CB8AC3E}">
        <p14:creationId xmlns:p14="http://schemas.microsoft.com/office/powerpoint/2010/main" val="131134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43431" y="1891873"/>
            <a:ext cx="8382000" cy="1295400"/>
          </a:xfrm>
          <a:noFill/>
          <a:ln>
            <a:noFill/>
          </a:ln>
        </p:spPr>
        <p:txBody>
          <a:bodyPr/>
          <a:lstStyle/>
          <a:p>
            <a:r>
              <a:rPr lang="en-US" sz="5400" b="1" dirty="0">
                <a:solidFill>
                  <a:schemeClr val="accent6">
                    <a:lumMod val="50000"/>
                  </a:schemeClr>
                </a:solidFill>
                <a:effectLst>
                  <a:outerShdw blurRad="38100" dist="38100" dir="2700000" algn="tl">
                    <a:srgbClr val="C0C0C0"/>
                  </a:outerShdw>
                </a:effectLst>
                <a:latin typeface="Trebuchet MS"/>
                <a:cs typeface="Trebuchet MS"/>
              </a:rPr>
              <a:t>ISDH Updates</a:t>
            </a:r>
            <a:endParaRPr lang="en-US" sz="2800" b="1" i="1" dirty="0">
              <a:solidFill>
                <a:schemeClr val="accent6">
                  <a:lumMod val="50000"/>
                </a:schemeClr>
              </a:solidFill>
              <a:effectLst>
                <a:outerShdw blurRad="38100" dist="38100" dir="2700000" algn="tl">
                  <a:srgbClr val="000000">
                    <a:alpha val="43137"/>
                  </a:srgbClr>
                </a:outerShdw>
              </a:effectLst>
              <a:latin typeface="Trebuchet MS"/>
              <a:cs typeface="Trebuchet MS"/>
            </a:endParaRPr>
          </a:p>
        </p:txBody>
      </p:sp>
      <p:pic>
        <p:nvPicPr>
          <p:cNvPr id="6" name="Picture 5" descr="ISDH Logo_Color.png"/>
          <p:cNvPicPr>
            <a:picLocks noChangeAspect="1"/>
          </p:cNvPicPr>
          <p:nvPr/>
        </p:nvPicPr>
        <p:blipFill>
          <a:blip r:embed="rId3" cstate="print"/>
          <a:stretch>
            <a:fillRect/>
          </a:stretch>
        </p:blipFill>
        <p:spPr>
          <a:xfrm>
            <a:off x="7737752" y="5049332"/>
            <a:ext cx="2434948" cy="128839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731" y="6248405"/>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45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defRPr/>
            </a:pPr>
            <a:r>
              <a:rPr lang="en-US" b="1" dirty="0">
                <a:solidFill>
                  <a:schemeClr val="accent6">
                    <a:lumMod val="75000"/>
                  </a:schemeClr>
                </a:solidFill>
                <a:effectLst>
                  <a:outerShdw blurRad="38100" dist="38100" dir="2700000" algn="tl">
                    <a:srgbClr val="000000">
                      <a:alpha val="43137"/>
                    </a:srgbClr>
                  </a:outerShdw>
                </a:effectLst>
                <a:latin typeface="Trebuchet MS" pitchFamily="34" charset="0"/>
              </a:rPr>
              <a:t>Grant Activities</a:t>
            </a:r>
          </a:p>
        </p:txBody>
      </p:sp>
      <p:sp>
        <p:nvSpPr>
          <p:cNvPr id="2" name="Content Placeholder 1"/>
          <p:cNvSpPr>
            <a:spLocks noGrp="1"/>
          </p:cNvSpPr>
          <p:nvPr>
            <p:ph sz="half" idx="1"/>
          </p:nvPr>
        </p:nvSpPr>
        <p:spPr>
          <a:xfrm>
            <a:off x="937591" y="1752600"/>
            <a:ext cx="10363200" cy="4114800"/>
          </a:xfrm>
        </p:spPr>
        <p:txBody>
          <a:bodyPr/>
          <a:lstStyle/>
          <a:p>
            <a:pPr marL="0" indent="0">
              <a:buNone/>
              <a:defRPr/>
            </a:pPr>
            <a:endParaRPr lang="en-US" dirty="0">
              <a:solidFill>
                <a:schemeClr val="accent6">
                  <a:lumMod val="75000"/>
                </a:schemeClr>
              </a:solidFill>
              <a:latin typeface="Cambria" panose="02040503050406030204" pitchFamily="18" charset="0"/>
            </a:endParaRPr>
          </a:p>
          <a:p>
            <a:pPr>
              <a:defRPr/>
            </a:pPr>
            <a:r>
              <a:rPr lang="en-US" dirty="0">
                <a:solidFill>
                  <a:schemeClr val="accent6">
                    <a:lumMod val="75000"/>
                  </a:schemeClr>
                </a:solidFill>
                <a:latin typeface="Cambria" panose="02040503050406030204" pitchFamily="18" charset="0"/>
              </a:rPr>
              <a:t>Students Teachers and Officers Preventing (STOP) School Violence</a:t>
            </a:r>
          </a:p>
          <a:p>
            <a:pPr lvl="1">
              <a:defRPr/>
            </a:pPr>
            <a:r>
              <a:rPr lang="en-US" dirty="0">
                <a:solidFill>
                  <a:schemeClr val="accent6">
                    <a:lumMod val="75000"/>
                  </a:schemeClr>
                </a:solidFill>
                <a:latin typeface="Cambria" panose="02040503050406030204" pitchFamily="18" charset="0"/>
              </a:rPr>
              <a:t>Submitted in June</a:t>
            </a:r>
          </a:p>
          <a:p>
            <a:pPr marL="457200" lvl="1" indent="0">
              <a:buNone/>
              <a:defRPr/>
            </a:pPr>
            <a:endParaRPr lang="en-US" dirty="0">
              <a:solidFill>
                <a:schemeClr val="accent6">
                  <a:lumMod val="75000"/>
                </a:schemeClr>
              </a:solidFill>
              <a:latin typeface="Cambria" panose="02040503050406030204" pitchFamily="18" charset="0"/>
            </a:endParaRPr>
          </a:p>
          <a:p>
            <a:pPr marL="0" indent="0">
              <a:buNone/>
              <a:defRPr/>
            </a:pPr>
            <a:endParaRPr lang="en-US" sz="2400" dirty="0">
              <a:solidFill>
                <a:schemeClr val="accent6">
                  <a:lumMod val="75000"/>
                </a:schemeClr>
              </a:solidFill>
              <a:latin typeface="Cambria" panose="02040503050406030204" pitchFamily="18" charset="0"/>
            </a:endParaRPr>
          </a:p>
          <a:p>
            <a:pPr marL="0" indent="0">
              <a:buNone/>
              <a:defRPr/>
            </a:pPr>
            <a:endParaRPr lang="en-US" sz="2400" dirty="0">
              <a:solidFill>
                <a:schemeClr val="accent6">
                  <a:lumMod val="75000"/>
                </a:schemeClr>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8</a:t>
            </a:fld>
            <a:endParaRPr lang="en-US" dirty="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SDH Logo_Colo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21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defRPr/>
            </a:pPr>
            <a:r>
              <a:rPr lang="en-US" b="1" dirty="0">
                <a:solidFill>
                  <a:schemeClr val="accent6">
                    <a:lumMod val="75000"/>
                  </a:schemeClr>
                </a:solidFill>
                <a:effectLst>
                  <a:outerShdw blurRad="38100" dist="38100" dir="2700000" algn="tl">
                    <a:srgbClr val="000000">
                      <a:alpha val="43137"/>
                    </a:srgbClr>
                  </a:outerShdw>
                </a:effectLst>
                <a:latin typeface="Trebuchet MS" pitchFamily="34" charset="0"/>
              </a:rPr>
              <a:t>Upcoming Events</a:t>
            </a:r>
          </a:p>
        </p:txBody>
      </p:sp>
      <p:sp>
        <p:nvSpPr>
          <p:cNvPr id="2" name="Content Placeholder 1"/>
          <p:cNvSpPr>
            <a:spLocks noGrp="1"/>
          </p:cNvSpPr>
          <p:nvPr>
            <p:ph sz="half" idx="1"/>
          </p:nvPr>
        </p:nvSpPr>
        <p:spPr>
          <a:xfrm>
            <a:off x="770773" y="1578769"/>
            <a:ext cx="5325227" cy="4114800"/>
          </a:xfrm>
        </p:spPr>
        <p:txBody>
          <a:bodyPr/>
          <a:lstStyle/>
          <a:p>
            <a:pPr marL="457200" lvl="1" indent="0">
              <a:buNone/>
              <a:defRPr/>
            </a:pPr>
            <a:endParaRPr lang="en-US" dirty="0">
              <a:solidFill>
                <a:schemeClr val="accent6">
                  <a:lumMod val="75000"/>
                </a:schemeClr>
              </a:solidFill>
              <a:latin typeface="Cambria" panose="02040503050406030204" pitchFamily="18" charset="0"/>
            </a:endParaRPr>
          </a:p>
          <a:p>
            <a:pPr>
              <a:defRPr/>
            </a:pPr>
            <a:r>
              <a:rPr lang="en-US" dirty="0">
                <a:solidFill>
                  <a:schemeClr val="accent6">
                    <a:lumMod val="75000"/>
                  </a:schemeClr>
                </a:solidFill>
                <a:latin typeface="Cambria" panose="02040503050406030204" pitchFamily="18" charset="0"/>
              </a:rPr>
              <a:t>Online Suicide Prevention Summit</a:t>
            </a:r>
          </a:p>
          <a:p>
            <a:pPr lvl="1">
              <a:defRPr/>
            </a:pPr>
            <a:r>
              <a:rPr lang="en-US" dirty="0">
                <a:solidFill>
                  <a:schemeClr val="accent6">
                    <a:lumMod val="75000"/>
                  </a:schemeClr>
                </a:solidFill>
                <a:latin typeface="Cambria" panose="02040503050406030204" pitchFamily="18" charset="0"/>
              </a:rPr>
              <a:t>August 29-30</a:t>
            </a:r>
          </a:p>
          <a:p>
            <a:pPr lvl="1">
              <a:defRPr/>
            </a:pPr>
            <a:r>
              <a:rPr lang="en-US" dirty="0">
                <a:solidFill>
                  <a:schemeClr val="accent6">
                    <a:lumMod val="75000"/>
                  </a:schemeClr>
                </a:solidFill>
                <a:latin typeface="Cambria" panose="02040503050406030204" pitchFamily="18" charset="0"/>
                <a:hlinkClick r:id="rId3"/>
              </a:rPr>
              <a:t>https://www.mentalhealthacademy.net/suicideprevention/aas</a:t>
            </a:r>
            <a:endParaRPr lang="en-US" dirty="0">
              <a:solidFill>
                <a:schemeClr val="accent6">
                  <a:lumMod val="75000"/>
                </a:schemeClr>
              </a:solidFill>
              <a:latin typeface="Cambria" panose="02040503050406030204" pitchFamily="18" charset="0"/>
            </a:endParaRPr>
          </a:p>
          <a:p>
            <a:pPr lvl="1">
              <a:defRPr/>
            </a:pPr>
            <a:endParaRPr lang="en-US" dirty="0">
              <a:solidFill>
                <a:schemeClr val="accent6">
                  <a:lumMod val="75000"/>
                </a:schemeClr>
              </a:solidFill>
              <a:latin typeface="Cambria" panose="02040503050406030204" pitchFamily="18" charset="0"/>
            </a:endParaRPr>
          </a:p>
          <a:p>
            <a:pPr lvl="1">
              <a:defRPr/>
            </a:pPr>
            <a:endParaRPr lang="en-US" dirty="0">
              <a:solidFill>
                <a:schemeClr val="accent6">
                  <a:lumMod val="75000"/>
                </a:schemeClr>
              </a:solidFill>
              <a:latin typeface="Cambria" panose="02040503050406030204" pitchFamily="18" charset="0"/>
            </a:endParaRPr>
          </a:p>
          <a:p>
            <a:pPr lvl="1">
              <a:defRPr/>
            </a:pPr>
            <a:endParaRPr lang="en-US" dirty="0">
              <a:solidFill>
                <a:schemeClr val="accent6">
                  <a:lumMod val="75000"/>
                </a:schemeClr>
              </a:solidFill>
              <a:latin typeface="Cambria" panose="02040503050406030204" pitchFamily="18" charset="0"/>
            </a:endParaRPr>
          </a:p>
          <a:p>
            <a:pPr>
              <a:defRPr/>
            </a:pPr>
            <a:endParaRPr lang="en-US" sz="2400" dirty="0">
              <a:solidFill>
                <a:schemeClr val="accent6">
                  <a:lumMod val="75000"/>
                </a:schemeClr>
              </a:solidFill>
              <a:latin typeface="Cambria" panose="02040503050406030204" pitchFamily="18" charset="0"/>
            </a:endParaRPr>
          </a:p>
          <a:p>
            <a:pPr marL="0" indent="0">
              <a:buNone/>
              <a:defRPr/>
            </a:pPr>
            <a:endParaRPr lang="en-US" sz="2400" dirty="0">
              <a:solidFill>
                <a:schemeClr val="accent6">
                  <a:lumMod val="75000"/>
                </a:schemeClr>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2D5135A1-15A8-4711-A951-D7136BDDBE10}" type="slidenum">
              <a:rPr lang="en-US" smtClean="0">
                <a:solidFill>
                  <a:srgbClr val="000000"/>
                </a:solidFill>
              </a:rPr>
              <a:pPr/>
              <a:t>9</a:t>
            </a:fld>
            <a:endParaRPr lang="en-US" dirty="0">
              <a:solidFill>
                <a:srgbClr val="000000"/>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491" y="6341166"/>
            <a:ext cx="45847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SDH Logo_Colo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6576" y="5049838"/>
            <a:ext cx="2435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653177"/>
      </p:ext>
    </p:extLst>
  </p:cSld>
  <p:clrMapOvr>
    <a:masterClrMapping/>
  </p:clrMapOvr>
</p:sld>
</file>

<file path=ppt/theme/theme1.xml><?xml version="1.0" encoding="utf-8"?>
<a:theme xmlns:a="http://schemas.openxmlformats.org/drawingml/2006/main" name="1_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nt for ISDH">
      <a:majorFont>
        <a:latin typeface="Trebuchet MS"/>
        <a:ea typeface="ＭＳ Ｐゴシック"/>
        <a:cs typeface=""/>
      </a:majorFont>
      <a:minorFont>
        <a:latin typeface="Cambr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INVDRS">
      <a:dk1>
        <a:sysClr val="windowText" lastClr="000000"/>
      </a:dk1>
      <a:lt1>
        <a:sysClr val="window" lastClr="FFFFFF"/>
      </a:lt1>
      <a:dk2>
        <a:srgbClr val="44546A"/>
      </a:dk2>
      <a:lt2>
        <a:srgbClr val="E7E6E6"/>
      </a:lt2>
      <a:accent1>
        <a:srgbClr val="4967A9"/>
      </a:accent1>
      <a:accent2>
        <a:srgbClr val="648ACC"/>
      </a:accent2>
      <a:accent3>
        <a:srgbClr val="95B5E4"/>
      </a:accent3>
      <a:accent4>
        <a:srgbClr val="B9CEED"/>
      </a:accent4>
      <a:accent5>
        <a:srgbClr val="FFFFFF"/>
      </a:accent5>
      <a:accent6>
        <a:srgbClr val="FFFFFF"/>
      </a:accent6>
      <a:hlink>
        <a:srgbClr val="000000"/>
      </a:hlink>
      <a:folHlink>
        <a:srgbClr val="000000"/>
      </a:folHlink>
    </a:clrScheme>
    <a:fontScheme name="font for ISDH">
      <a:majorFont>
        <a:latin typeface="Trebuchet MS"/>
        <a:ea typeface="ＭＳ Ｐゴシック"/>
        <a:cs typeface=""/>
      </a:majorFont>
      <a:minorFont>
        <a:latin typeface="Cambr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nt for ISDH">
      <a:majorFont>
        <a:latin typeface="Trebuchet MS"/>
        <a:ea typeface="ＭＳ Ｐゴシック"/>
        <a:cs typeface=""/>
      </a:majorFont>
      <a:minorFont>
        <a:latin typeface="Cambr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nd Conten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LHN ppt template 2015.pptx" id="{5B58988F-F826-4993-8A3D-DD61D3E7EF22}" vid="{50EE0243-7FF7-4BBE-A020-80FA958F830C}"/>
    </a:ext>
  </a:extLst>
</a:theme>
</file>

<file path=ppt/theme/theme7.xml><?xml version="1.0" encoding="utf-8"?>
<a:theme xmlns:a="http://schemas.openxmlformats.org/drawingml/2006/main" name="2_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nt for ISDH">
      <a:majorFont>
        <a:latin typeface="Trebuchet MS"/>
        <a:ea typeface="ＭＳ Ｐゴシック"/>
        <a:cs typeface=""/>
      </a:majorFont>
      <a:minorFont>
        <a:latin typeface="Cambr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4605</TotalTime>
  <Words>1944</Words>
  <Application>Microsoft Office PowerPoint</Application>
  <PresentationFormat>Widescreen</PresentationFormat>
  <Paragraphs>437</Paragraphs>
  <Slides>67</Slides>
  <Notes>60</Notes>
  <HiddenSlides>0</HiddenSlides>
  <MMClips>0</MMClips>
  <ScaleCrop>false</ScaleCrop>
  <HeadingPairs>
    <vt:vector size="6" baseType="variant">
      <vt:variant>
        <vt:lpstr>Fonts Used</vt:lpstr>
      </vt:variant>
      <vt:variant>
        <vt:i4>15</vt:i4>
      </vt:variant>
      <vt:variant>
        <vt:lpstr>Theme</vt:lpstr>
      </vt:variant>
      <vt:variant>
        <vt:i4>11</vt:i4>
      </vt:variant>
      <vt:variant>
        <vt:lpstr>Slide Titles</vt:lpstr>
      </vt:variant>
      <vt:variant>
        <vt:i4>67</vt:i4>
      </vt:variant>
    </vt:vector>
  </HeadingPairs>
  <TitlesOfParts>
    <vt:vector size="93" baseType="lpstr">
      <vt:lpstr>Arial</vt:lpstr>
      <vt:lpstr>Book Antiqua</vt:lpstr>
      <vt:lpstr>Calibri</vt:lpstr>
      <vt:lpstr>Calibri Light</vt:lpstr>
      <vt:lpstr>Cambria</vt:lpstr>
      <vt:lpstr>Cambria Math</vt:lpstr>
      <vt:lpstr>Courier New</vt:lpstr>
      <vt:lpstr>Franklin Gothic Book</vt:lpstr>
      <vt:lpstr>Franklin Gothic Medium</vt:lpstr>
      <vt:lpstr>Futura</vt:lpstr>
      <vt:lpstr>Futura Book</vt:lpstr>
      <vt:lpstr>Myriad Web Pro</vt:lpstr>
      <vt:lpstr>News Gothic MT</vt:lpstr>
      <vt:lpstr>Trebuchet MS</vt:lpstr>
      <vt:lpstr>Wingdings</vt:lpstr>
      <vt:lpstr>1_Theme1</vt:lpstr>
      <vt:lpstr>Theme1</vt:lpstr>
      <vt:lpstr>3_Theme1</vt:lpstr>
      <vt:lpstr>1_Office Theme</vt:lpstr>
      <vt:lpstr>6_Blank Presentation</vt:lpstr>
      <vt:lpstr>Title and Content</vt:lpstr>
      <vt:lpstr>2_Theme1</vt:lpstr>
      <vt:lpstr>2_Office Theme</vt:lpstr>
      <vt:lpstr>Custom Design</vt:lpstr>
      <vt:lpstr>1_Custom Design</vt:lpstr>
      <vt:lpstr>NCEH_ATSDR_combined</vt:lpstr>
      <vt:lpstr>PowerPoint Presentation</vt:lpstr>
      <vt:lpstr>Trauma and Injury Prevention Mission</vt:lpstr>
      <vt:lpstr>Trauma and Injury Prevention Vision</vt:lpstr>
      <vt:lpstr>Round Robin and Introductions</vt:lpstr>
      <vt:lpstr>Invite New Members</vt:lpstr>
      <vt:lpstr>Resource Guide App</vt:lpstr>
      <vt:lpstr>ISDH Updates</vt:lpstr>
      <vt:lpstr>Grant Activities</vt:lpstr>
      <vt:lpstr>Upcoming Events</vt:lpstr>
      <vt:lpstr>ISTCC/ITN Meeting Dates</vt:lpstr>
      <vt:lpstr>IPAC/INVDRS Meeting Dates</vt:lpstr>
      <vt:lpstr>PowerPoint Presentation</vt:lpstr>
      <vt:lpstr>Unintentional Injury Data Presentation: Drowning Fatalities in Indiana</vt:lpstr>
      <vt:lpstr>Drowning Deaths</vt:lpstr>
      <vt:lpstr>Drowning Deaths by Location (2016-2018)</vt:lpstr>
      <vt:lpstr>Drowning Deaths by Month (2016-2018)</vt:lpstr>
      <vt:lpstr>Demographic Variables (2018)</vt:lpstr>
      <vt:lpstr>Drowning Deaths and Poisonings (2018)</vt:lpstr>
      <vt:lpstr>Contact information</vt:lpstr>
      <vt:lpstr>National Violent Death Reporting System (NVDRS) Overview </vt:lpstr>
      <vt:lpstr>What Do We Know About Violence?</vt:lpstr>
      <vt:lpstr>PowerPoint Presentation</vt:lpstr>
      <vt:lpstr>NVDRS</vt:lpstr>
      <vt:lpstr>NVDRS Case Definition</vt:lpstr>
      <vt:lpstr>PowerPoint Presentation</vt:lpstr>
      <vt:lpstr>NVDRS is Unique </vt:lpstr>
      <vt:lpstr>Technical Assistance</vt:lpstr>
      <vt:lpstr>Support to VDRS Recipients Through  NVDRS Technical Assistance –  A Team Effort!  </vt:lpstr>
      <vt:lpstr>Data Dissemination Examples</vt:lpstr>
      <vt:lpstr>Who uses NVDRS data?</vt:lpstr>
      <vt:lpstr>NVDRS Journal Supplement</vt:lpstr>
      <vt:lpstr> Factors Contributing to Suicide</vt:lpstr>
      <vt:lpstr>NVDRS MMWR Surveillance Summary</vt:lpstr>
      <vt:lpstr>Childhood Firearm Injuries</vt:lpstr>
      <vt:lpstr>Homicides of Women MMWR (A Top 10 MMWR of 2017) </vt:lpstr>
      <vt:lpstr>Suicides Among American Indian/Alaska Natives</vt:lpstr>
      <vt:lpstr>Chronic Pain and Suicide</vt:lpstr>
      <vt:lpstr>Cancer and Suicide</vt:lpstr>
      <vt:lpstr>Suicides among Lesbian and Gay Individuals </vt:lpstr>
      <vt:lpstr>Using VDRS Data for Prevention</vt:lpstr>
      <vt:lpstr>How are NVDRS data used?</vt:lpstr>
      <vt:lpstr>Data Supports Suicide Prevention</vt:lpstr>
      <vt:lpstr>Data Supports Suicide Prevention</vt:lpstr>
      <vt:lpstr>Suicides of Active Duty Military and Veterans</vt:lpstr>
      <vt:lpstr>How can the system benefit Law Enforcement?</vt:lpstr>
      <vt:lpstr>Law Enforcement-Related Analyses Using NVDRS </vt:lpstr>
      <vt:lpstr>Using Mapping for Law Enforcement  </vt:lpstr>
      <vt:lpstr>NVDRS in Action: Map from the WI Violent Death Reporting System   </vt:lpstr>
      <vt:lpstr>Data Supports Homicide Prevention</vt:lpstr>
      <vt:lpstr>Suicides Among First Responders</vt:lpstr>
      <vt:lpstr>NVDRS Brings Together Data Sources to Inform Law Enforcement and Public Health</vt:lpstr>
      <vt:lpstr>Future Directions</vt:lpstr>
      <vt:lpstr>Access to NVDRS Data</vt:lpstr>
      <vt:lpstr>NVDRS WISQARS Data – Available to Public</vt:lpstr>
      <vt:lpstr>NVDRS Restricted Access Database (RAD)</vt:lpstr>
      <vt:lpstr>Acknowledgments</vt:lpstr>
      <vt:lpstr>PowerPoint Presentation</vt:lpstr>
      <vt:lpstr>Intentional Injury Data Presentation: Finalized 2018 Data</vt:lpstr>
      <vt:lpstr>2018 Death Types</vt:lpstr>
      <vt:lpstr>2018 PDO Demographics</vt:lpstr>
      <vt:lpstr>2018 PDO Toxicology</vt:lpstr>
      <vt:lpstr>2018 PDO Circumstances</vt:lpstr>
      <vt:lpstr>2018 Suicide Demographics</vt:lpstr>
      <vt:lpstr>PowerPoint Presentation</vt:lpstr>
      <vt:lpstr>2018 Suicide Circumstances</vt:lpstr>
      <vt:lpstr>Contact Information</vt:lpstr>
      <vt:lpstr>Thanks for joining!</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dc:title>
  <dc:creator>Hokanson, Katie</dc:creator>
  <cp:lastModifiedBy>Daye, Veronica</cp:lastModifiedBy>
  <cp:revision>350</cp:revision>
  <dcterms:created xsi:type="dcterms:W3CDTF">2018-09-19T16:13:14Z</dcterms:created>
  <dcterms:modified xsi:type="dcterms:W3CDTF">2020-07-17T16:05:54Z</dcterms:modified>
</cp:coreProperties>
</file>