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notesSlides/notesSlide4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notesSlides/notesSlide4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8.xml" ContentType="application/vnd.openxmlformats-officedocument.themeOverr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9.xml" ContentType="application/vnd.openxmlformats-officedocument.themeOverrid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0.xml" ContentType="application/vnd.openxmlformats-officedocument.themeOverrid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1.xml" ContentType="application/vnd.openxmlformats-officedocument.themeOverride+xml"/>
  <Override PartName="/ppt/notesSlides/notesSlide4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2.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3.xml" ContentType="application/vnd.openxmlformats-officedocument.themeOverride+xml"/>
  <Override PartName="/ppt/notesSlides/notesSlide5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4.xml" ContentType="application/vnd.openxmlformats-officedocument.themeOverride+xml"/>
  <Override PartName="/ppt/notesSlides/notesSlide5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5.xml" ContentType="application/vnd.openxmlformats-officedocument.themeOverride+xml"/>
  <Override PartName="/ppt/notesSlides/notesSlide5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6.xml" ContentType="application/vnd.openxmlformats-officedocument.themeOverride+xml"/>
  <Override PartName="/ppt/notesSlides/notesSlide5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7.xml" ContentType="application/vnd.openxmlformats-officedocument.themeOverride+xml"/>
  <Override PartName="/ppt/notesSlides/notesSlide5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8.xml" ContentType="application/vnd.openxmlformats-officedocument.themeOverride+xml"/>
  <Override PartName="/ppt/notesSlides/notesSlide5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9.xml" ContentType="application/vnd.openxmlformats-officedocument.themeOverride+xml"/>
  <Override PartName="/ppt/notesSlides/notesSlide56.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0.xml" ContentType="application/vnd.openxmlformats-officedocument.themeOverride+xml"/>
  <Override PartName="/ppt/notesSlides/notesSlide57.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2.xml" ContentType="application/vnd.openxmlformats-officedocument.themeOverride+xml"/>
  <Override PartName="/ppt/notesSlides/notesSlide6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3.xml" ContentType="application/vnd.openxmlformats-officedocument.themeOverride+xml"/>
  <Override PartName="/ppt/notesSlides/notesSlide61.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4.xml" ContentType="application/vnd.openxmlformats-officedocument.themeOverride+xml"/>
  <Override PartName="/ppt/notesSlides/notesSlide62.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5.xml" ContentType="application/vnd.openxmlformats-officedocument.themeOverride+xml"/>
  <Override PartName="/ppt/notesSlides/notesSlide63.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6.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7.xml" ContentType="application/vnd.openxmlformats-officedocument.themeOverride+xml"/>
  <Override PartName="/ppt/notesSlides/notesSlide6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28.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29.xml" ContentType="application/vnd.openxmlformats-officedocument.themeOverride+xml"/>
  <Override PartName="/ppt/notesSlides/notesSlide6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0.xml" ContentType="application/vnd.openxmlformats-officedocument.themeOverride+xml"/>
  <Override PartName="/ppt/notesSlides/notesSlide7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1.xml" ContentType="application/vnd.openxmlformats-officedocument.themeOverride+xml"/>
  <Override PartName="/ppt/notesSlides/notesSlide7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2.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3.xml" ContentType="application/vnd.openxmlformats-officedocument.themeOverride+xml"/>
  <Override PartName="/ppt/notesSlides/notesSlide74.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4.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5.xml" ContentType="application/vnd.openxmlformats-officedocument.themeOverride+xml"/>
  <Override PartName="/ppt/notesSlides/notesSlide78.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6.xml" ContentType="application/vnd.openxmlformats-officedocument.themeOverride+xml"/>
  <Override PartName="/ppt/notesSlides/notesSlide79.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7.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38.xml" ContentType="application/vnd.openxmlformats-officedocument.themeOverr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39.xml" ContentType="application/vnd.openxmlformats-officedocument.themeOverr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0.xml" ContentType="application/vnd.openxmlformats-officedocument.themeOverr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1.xml" ContentType="application/vnd.openxmlformats-officedocument.themeOverr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42.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43.xml" ContentType="application/vnd.openxmlformats-officedocument.themeOverr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44.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8" r:id="rId1"/>
    <p:sldMasterId id="2147483660" r:id="rId2"/>
  </p:sldMasterIdLst>
  <p:notesMasterIdLst>
    <p:notesMasterId r:id="rId146"/>
  </p:notesMasterIdLst>
  <p:handoutMasterIdLst>
    <p:handoutMasterId r:id="rId147"/>
  </p:handoutMasterIdLst>
  <p:sldIdLst>
    <p:sldId id="257" r:id="rId3"/>
    <p:sldId id="258" r:id="rId4"/>
    <p:sldId id="336" r:id="rId5"/>
    <p:sldId id="329" r:id="rId6"/>
    <p:sldId id="557" r:id="rId7"/>
    <p:sldId id="556" r:id="rId8"/>
    <p:sldId id="584" r:id="rId9"/>
    <p:sldId id="429" r:id="rId10"/>
    <p:sldId id="387" r:id="rId11"/>
    <p:sldId id="518" r:id="rId12"/>
    <p:sldId id="526" r:id="rId13"/>
    <p:sldId id="531" r:id="rId14"/>
    <p:sldId id="585" r:id="rId15"/>
    <p:sldId id="586" r:id="rId16"/>
    <p:sldId id="587" r:id="rId17"/>
    <p:sldId id="588" r:id="rId18"/>
    <p:sldId id="589" r:id="rId19"/>
    <p:sldId id="590" r:id="rId20"/>
    <p:sldId id="533" r:id="rId21"/>
    <p:sldId id="534" r:id="rId22"/>
    <p:sldId id="268" r:id="rId23"/>
    <p:sldId id="269" r:id="rId24"/>
    <p:sldId id="270" r:id="rId25"/>
    <p:sldId id="443" r:id="rId26"/>
    <p:sldId id="442" r:id="rId27"/>
    <p:sldId id="439" r:id="rId28"/>
    <p:sldId id="273" r:id="rId29"/>
    <p:sldId id="272" r:id="rId30"/>
    <p:sldId id="440" r:id="rId31"/>
    <p:sldId id="279" r:id="rId32"/>
    <p:sldId id="444" r:id="rId33"/>
    <p:sldId id="445" r:id="rId34"/>
    <p:sldId id="489" r:id="rId35"/>
    <p:sldId id="591" r:id="rId36"/>
    <p:sldId id="446" r:id="rId37"/>
    <p:sldId id="451" r:id="rId38"/>
    <p:sldId id="563" r:id="rId39"/>
    <p:sldId id="558" r:id="rId40"/>
    <p:sldId id="559" r:id="rId41"/>
    <p:sldId id="560" r:id="rId42"/>
    <p:sldId id="561" r:id="rId43"/>
    <p:sldId id="562" r:id="rId44"/>
    <p:sldId id="564" r:id="rId45"/>
    <p:sldId id="309" r:id="rId46"/>
    <p:sldId id="447" r:id="rId47"/>
    <p:sldId id="455" r:id="rId48"/>
    <p:sldId id="456" r:id="rId49"/>
    <p:sldId id="457" r:id="rId50"/>
    <p:sldId id="475" r:id="rId51"/>
    <p:sldId id="458" r:id="rId52"/>
    <p:sldId id="459" r:id="rId53"/>
    <p:sldId id="540" r:id="rId54"/>
    <p:sldId id="481" r:id="rId55"/>
    <p:sldId id="464" r:id="rId56"/>
    <p:sldId id="465" r:id="rId57"/>
    <p:sldId id="466" r:id="rId58"/>
    <p:sldId id="467" r:id="rId59"/>
    <p:sldId id="468" r:id="rId60"/>
    <p:sldId id="478" r:id="rId61"/>
    <p:sldId id="469" r:id="rId62"/>
    <p:sldId id="470" r:id="rId63"/>
    <p:sldId id="555" r:id="rId64"/>
    <p:sldId id="448" r:id="rId65"/>
    <p:sldId id="449" r:id="rId66"/>
    <p:sldId id="487" r:id="rId67"/>
    <p:sldId id="471" r:id="rId68"/>
    <p:sldId id="450" r:id="rId69"/>
    <p:sldId id="479" r:id="rId70"/>
    <p:sldId id="543" r:id="rId71"/>
    <p:sldId id="544" r:id="rId72"/>
    <p:sldId id="545" r:id="rId73"/>
    <p:sldId id="546" r:id="rId74"/>
    <p:sldId id="547" r:id="rId75"/>
    <p:sldId id="548" r:id="rId76"/>
    <p:sldId id="549" r:id="rId77"/>
    <p:sldId id="550" r:id="rId78"/>
    <p:sldId id="551" r:id="rId79"/>
    <p:sldId id="552" r:id="rId80"/>
    <p:sldId id="553" r:id="rId81"/>
    <p:sldId id="554" r:id="rId82"/>
    <p:sldId id="616" r:id="rId83"/>
    <p:sldId id="617" r:id="rId84"/>
    <p:sldId id="618" r:id="rId85"/>
    <p:sldId id="619" r:id="rId86"/>
    <p:sldId id="303" r:id="rId87"/>
    <p:sldId id="568" r:id="rId88"/>
    <p:sldId id="621" r:id="rId89"/>
    <p:sldId id="622" r:id="rId90"/>
    <p:sldId id="623" r:id="rId91"/>
    <p:sldId id="624" r:id="rId92"/>
    <p:sldId id="625" r:id="rId93"/>
    <p:sldId id="626" r:id="rId94"/>
    <p:sldId id="627" r:id="rId95"/>
    <p:sldId id="628" r:id="rId96"/>
    <p:sldId id="629" r:id="rId97"/>
    <p:sldId id="630" r:id="rId98"/>
    <p:sldId id="631" r:id="rId99"/>
    <p:sldId id="632" r:id="rId100"/>
    <p:sldId id="633" r:id="rId101"/>
    <p:sldId id="634" r:id="rId102"/>
    <p:sldId id="635" r:id="rId103"/>
    <p:sldId id="636" r:id="rId104"/>
    <p:sldId id="637" r:id="rId105"/>
    <p:sldId id="638" r:id="rId106"/>
    <p:sldId id="639" r:id="rId107"/>
    <p:sldId id="640" r:id="rId108"/>
    <p:sldId id="641" r:id="rId109"/>
    <p:sldId id="642" r:id="rId110"/>
    <p:sldId id="643" r:id="rId111"/>
    <p:sldId id="644" r:id="rId112"/>
    <p:sldId id="645" r:id="rId113"/>
    <p:sldId id="646" r:id="rId114"/>
    <p:sldId id="647" r:id="rId115"/>
    <p:sldId id="648" r:id="rId116"/>
    <p:sldId id="649" r:id="rId117"/>
    <p:sldId id="581" r:id="rId118"/>
    <p:sldId id="592" r:id="rId119"/>
    <p:sldId id="593" r:id="rId120"/>
    <p:sldId id="594" r:id="rId121"/>
    <p:sldId id="595" r:id="rId122"/>
    <p:sldId id="596" r:id="rId123"/>
    <p:sldId id="597" r:id="rId124"/>
    <p:sldId id="598" r:id="rId125"/>
    <p:sldId id="599" r:id="rId126"/>
    <p:sldId id="600" r:id="rId127"/>
    <p:sldId id="601" r:id="rId128"/>
    <p:sldId id="602" r:id="rId129"/>
    <p:sldId id="603" r:id="rId130"/>
    <p:sldId id="604" r:id="rId131"/>
    <p:sldId id="605" r:id="rId132"/>
    <p:sldId id="606" r:id="rId133"/>
    <p:sldId id="607" r:id="rId134"/>
    <p:sldId id="582" r:id="rId135"/>
    <p:sldId id="608" r:id="rId136"/>
    <p:sldId id="609" r:id="rId137"/>
    <p:sldId id="610" r:id="rId138"/>
    <p:sldId id="612" r:id="rId139"/>
    <p:sldId id="613" r:id="rId140"/>
    <p:sldId id="614" r:id="rId141"/>
    <p:sldId id="615" r:id="rId142"/>
    <p:sldId id="583" r:id="rId143"/>
    <p:sldId id="438" r:id="rId144"/>
    <p:sldId id="305" r:id="rId145"/>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5pPr>
    <a:lvl6pPr marL="2286000" algn="l" defTabSz="914400" rtl="0" eaLnBrk="1" latinLnBrk="0" hangingPunct="1">
      <a:defRPr sz="2400" kern="1200">
        <a:solidFill>
          <a:schemeClr val="tx1"/>
        </a:solidFill>
        <a:latin typeface="Arial" charset="0"/>
        <a:ea typeface="ＭＳ Ｐゴシック" pitchFamily="-108" charset="-128"/>
        <a:cs typeface="+mn-cs"/>
      </a:defRPr>
    </a:lvl6pPr>
    <a:lvl7pPr marL="2743200" algn="l" defTabSz="914400" rtl="0" eaLnBrk="1" latinLnBrk="0" hangingPunct="1">
      <a:defRPr sz="2400" kern="1200">
        <a:solidFill>
          <a:schemeClr val="tx1"/>
        </a:solidFill>
        <a:latin typeface="Arial" charset="0"/>
        <a:ea typeface="ＭＳ Ｐゴシック" pitchFamily="-108" charset="-128"/>
        <a:cs typeface="+mn-cs"/>
      </a:defRPr>
    </a:lvl7pPr>
    <a:lvl8pPr marL="3200400" algn="l" defTabSz="914400" rtl="0" eaLnBrk="1" latinLnBrk="0" hangingPunct="1">
      <a:defRPr sz="2400" kern="1200">
        <a:solidFill>
          <a:schemeClr val="tx1"/>
        </a:solidFill>
        <a:latin typeface="Arial" charset="0"/>
        <a:ea typeface="ＭＳ Ｐゴシック" pitchFamily="-108" charset="-128"/>
        <a:cs typeface="+mn-cs"/>
      </a:defRPr>
    </a:lvl8pPr>
    <a:lvl9pPr marL="3657600" algn="l" defTabSz="914400" rtl="0" eaLnBrk="1" latinLnBrk="0" hangingPunct="1">
      <a:defRPr sz="2400" kern="1200">
        <a:solidFill>
          <a:schemeClr val="tx1"/>
        </a:solidFill>
        <a:latin typeface="Arial" charset="0"/>
        <a:ea typeface="ＭＳ Ｐゴシック" pitchFamily="-10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recher, Morgan" initials="SM" lastIdx="1" clrIdx="0">
    <p:extLst>
      <p:ext uri="{19B8F6BF-5375-455C-9EA6-DF929625EA0E}">
        <p15:presenceInfo xmlns:p15="http://schemas.microsoft.com/office/powerpoint/2012/main" userId="S-1-5-21-1188002988-1839600294-1093625069-142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6600"/>
    <a:srgbClr val="5B9BD5"/>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20" autoAdjust="0"/>
    <p:restoredTop sz="79121" autoAdjust="0"/>
  </p:normalViewPr>
  <p:slideViewPr>
    <p:cSldViewPr>
      <p:cViewPr varScale="1">
        <p:scale>
          <a:sx n="66" d="100"/>
          <a:sy n="66" d="100"/>
        </p:scale>
        <p:origin x="859"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264"/>
    </p:cViewPr>
  </p:sorterViewPr>
  <p:notesViewPr>
    <p:cSldViewPr>
      <p:cViewPr varScale="1">
        <p:scale>
          <a:sx n="79" d="100"/>
          <a:sy n="79" d="100"/>
        </p:scale>
        <p:origin x="198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commentAuthors" Target="commentAuthors.xml"/><Relationship Id="rId15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jfunk\Desktop\Suicide%20Updat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0.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5.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6.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7.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38.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oleObject" Target="../embeddings/oleObject1.bin"/></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1.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oleObject" Target="../embeddings/oleObject2.bin"/></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2.xlsx"/></Relationships>
</file>

<file path=ppt/charts/_rels/chart47.xml.rels><?xml version="1.0" encoding="UTF-8" standalone="yes"?>
<Relationships xmlns="http://schemas.openxmlformats.org/package/2006/relationships"><Relationship Id="rId3" Type="http://schemas.openxmlformats.org/officeDocument/2006/relationships/oleObject" Target="file:///\\state.in.us\file1\ISDH\Shared\ISDH5\PHS\Injury_Prevention\Jeremy%20Funk\PDO\Toxicology\Tox%20Database\Toxicology%20Case%20Log%20(7-2-2018).xlsx" TargetMode="External"/><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oleObject" Target="../embeddings/oleObject3.bin"/></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funk\Desktop\Suicide%20Updat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baseline="0">
                <a:solidFill>
                  <a:schemeClr val="tx1"/>
                </a:solidFill>
              </a:rPr>
              <a:t>Manner of Death by Year</a:t>
            </a:r>
          </a:p>
        </c:rich>
      </c:tx>
      <c:layout>
        <c:manualLayout>
          <c:xMode val="edge"/>
          <c:yMode val="edge"/>
          <c:x val="0.28870898950131235"/>
          <c:y val="8.6292225223387302E-3"/>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'GENERAL DATA'!$R$25</c:f>
              <c:strCache>
                <c:ptCount val="1"/>
                <c:pt idx="0">
                  <c:v>2015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DATA'!$S$24:$U$24</c:f>
              <c:strCache>
                <c:ptCount val="3"/>
                <c:pt idx="0">
                  <c:v>Homicide</c:v>
                </c:pt>
                <c:pt idx="1">
                  <c:v>Suicide</c:v>
                </c:pt>
                <c:pt idx="2">
                  <c:v>Undetermined</c:v>
                </c:pt>
              </c:strCache>
            </c:strRef>
          </c:cat>
          <c:val>
            <c:numRef>
              <c:f>'GENERAL DATA'!$S$25:$U$25</c:f>
              <c:numCache>
                <c:formatCode>General</c:formatCode>
                <c:ptCount val="3"/>
                <c:pt idx="0">
                  <c:v>416</c:v>
                </c:pt>
                <c:pt idx="1">
                  <c:v>979</c:v>
                </c:pt>
                <c:pt idx="2">
                  <c:v>184</c:v>
                </c:pt>
              </c:numCache>
            </c:numRef>
          </c:val>
        </c:ser>
        <c:ser>
          <c:idx val="1"/>
          <c:order val="1"/>
          <c:tx>
            <c:strRef>
              <c:f>'GENERAL DATA'!$R$26</c:f>
              <c:strCache>
                <c:ptCount val="1"/>
                <c:pt idx="0">
                  <c:v>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DATA'!$S$24:$U$24</c:f>
              <c:strCache>
                <c:ptCount val="3"/>
                <c:pt idx="0">
                  <c:v>Homicide</c:v>
                </c:pt>
                <c:pt idx="1">
                  <c:v>Suicide</c:v>
                </c:pt>
                <c:pt idx="2">
                  <c:v>Undetermined</c:v>
                </c:pt>
              </c:strCache>
            </c:strRef>
          </c:cat>
          <c:val>
            <c:numRef>
              <c:f>'GENERAL DATA'!$S$26:$U$26</c:f>
              <c:numCache>
                <c:formatCode>General</c:formatCode>
                <c:ptCount val="3"/>
                <c:pt idx="0">
                  <c:v>543</c:v>
                </c:pt>
                <c:pt idx="1">
                  <c:v>1042</c:v>
                </c:pt>
                <c:pt idx="2">
                  <c:v>222</c:v>
                </c:pt>
              </c:numCache>
            </c:numRef>
          </c:val>
        </c:ser>
        <c:ser>
          <c:idx val="2"/>
          <c:order val="2"/>
          <c:tx>
            <c:strRef>
              <c:f>'GENERAL DATA'!$R$27</c:f>
              <c:strCache>
                <c:ptCount val="1"/>
                <c:pt idx="0">
                  <c:v>2017</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DATA'!$S$24:$U$24</c:f>
              <c:strCache>
                <c:ptCount val="3"/>
                <c:pt idx="0">
                  <c:v>Homicide</c:v>
                </c:pt>
                <c:pt idx="1">
                  <c:v>Suicide</c:v>
                </c:pt>
                <c:pt idx="2">
                  <c:v>Undetermined</c:v>
                </c:pt>
              </c:strCache>
            </c:strRef>
          </c:cat>
          <c:val>
            <c:numRef>
              <c:f>'GENERAL DATA'!$S$27:$U$27</c:f>
              <c:numCache>
                <c:formatCode>General</c:formatCode>
                <c:ptCount val="3"/>
                <c:pt idx="0">
                  <c:v>475</c:v>
                </c:pt>
                <c:pt idx="1">
                  <c:v>1080</c:v>
                </c:pt>
                <c:pt idx="2">
                  <c:v>227</c:v>
                </c:pt>
              </c:numCache>
            </c:numRef>
          </c:val>
        </c:ser>
        <c:dLbls>
          <c:dLblPos val="outEnd"/>
          <c:showLegendKey val="0"/>
          <c:showVal val="1"/>
          <c:showCatName val="0"/>
          <c:showSerName val="0"/>
          <c:showPercent val="0"/>
          <c:showBubbleSize val="0"/>
        </c:dLbls>
        <c:gapWidth val="219"/>
        <c:overlap val="-27"/>
        <c:axId val="279911864"/>
        <c:axId val="279912256"/>
      </c:barChart>
      <c:catAx>
        <c:axId val="279911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912256"/>
        <c:crosses val="autoZero"/>
        <c:auto val="1"/>
        <c:lblAlgn val="ctr"/>
        <c:lblOffset val="100"/>
        <c:noMultiLvlLbl val="0"/>
      </c:catAx>
      <c:valAx>
        <c:axId val="27991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smtClean="0">
                    <a:solidFill>
                      <a:schemeClr val="tx1"/>
                    </a:solidFill>
                  </a:rPr>
                  <a:t>Number</a:t>
                </a:r>
                <a:r>
                  <a:rPr lang="en-US" sz="1800" baseline="0" dirty="0" smtClean="0">
                    <a:solidFill>
                      <a:schemeClr val="tx1"/>
                    </a:solidFill>
                  </a:rPr>
                  <a:t> of Deaths</a:t>
                </a:r>
                <a:endParaRPr lang="en-US" sz="1800" dirty="0">
                  <a:solidFill>
                    <a:schemeClr val="tx1"/>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911864"/>
        <c:crosses val="autoZero"/>
        <c:crossBetween val="between"/>
      </c:valAx>
      <c:spPr>
        <a:noFill/>
        <a:ln>
          <a:noFill/>
        </a:ln>
        <a:effectLst/>
      </c:spPr>
    </c:plotArea>
    <c:legend>
      <c:legendPos val="t"/>
      <c:layout>
        <c:manualLayout>
          <c:xMode val="edge"/>
          <c:yMode val="edge"/>
          <c:x val="0.34148141638545182"/>
          <c:y val="0.12335473595683215"/>
          <c:w val="0.33489431008623921"/>
          <c:h val="6.50876095405907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Annual</a:t>
            </a:r>
            <a:r>
              <a:rPr lang="en-US" baseline="0"/>
              <a:t> Suicide Counts of Hoosiers Ages 5 - 19 in Indiana from 2012-2016</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610043091401049E-2"/>
          <c:y val="8.4169080568324839E-2"/>
          <c:w val="0.95216057075499938"/>
          <c:h val="0.81150362364257966"/>
        </c:manualLayout>
      </c:layout>
      <c:lineChart>
        <c:grouping val="standard"/>
        <c:varyColors val="0"/>
        <c:ser>
          <c:idx val="0"/>
          <c:order val="0"/>
          <c:tx>
            <c:strRef>
              <c:f>'Ages 10-18'!$C$5</c:f>
              <c:strCache>
                <c:ptCount val="1"/>
                <c:pt idx="0">
                  <c:v>5 - 9</c:v>
                </c:pt>
              </c:strCache>
            </c:strRef>
          </c:tx>
          <c:spPr>
            <a:ln w="41275" cap="rnd">
              <a:solidFill>
                <a:schemeClr val="accent1"/>
              </a:solidFill>
              <a:round/>
            </a:ln>
            <a:effectLst/>
          </c:spPr>
          <c:marker>
            <c:symbol val="circle"/>
            <c:size val="17"/>
            <c:spPr>
              <a:solidFill>
                <a:schemeClr val="accent1"/>
              </a:solidFill>
              <a:ln w="889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'Ages 10-18'!$D$4:$H$4</c:f>
              <c:numCache>
                <c:formatCode>General</c:formatCode>
                <c:ptCount val="5"/>
                <c:pt idx="0">
                  <c:v>2012</c:v>
                </c:pt>
                <c:pt idx="1">
                  <c:v>2013</c:v>
                </c:pt>
                <c:pt idx="2">
                  <c:v>2014</c:v>
                </c:pt>
                <c:pt idx="3">
                  <c:v>2015</c:v>
                </c:pt>
                <c:pt idx="4">
                  <c:v>2016</c:v>
                </c:pt>
              </c:numCache>
            </c:numRef>
          </c:cat>
          <c:val>
            <c:numRef>
              <c:f>'Ages 10-18'!$D$5:$H$5</c:f>
              <c:numCache>
                <c:formatCode>General</c:formatCode>
                <c:ptCount val="5"/>
                <c:pt idx="0">
                  <c:v>0</c:v>
                </c:pt>
                <c:pt idx="1">
                  <c:v>0</c:v>
                </c:pt>
                <c:pt idx="2">
                  <c:v>0</c:v>
                </c:pt>
                <c:pt idx="3">
                  <c:v>0</c:v>
                </c:pt>
                <c:pt idx="4">
                  <c:v>0</c:v>
                </c:pt>
              </c:numCache>
            </c:numRef>
          </c:val>
          <c:smooth val="0"/>
        </c:ser>
        <c:ser>
          <c:idx val="1"/>
          <c:order val="1"/>
          <c:tx>
            <c:strRef>
              <c:f>'Ages 10-18'!$C$6</c:f>
              <c:strCache>
                <c:ptCount val="1"/>
                <c:pt idx="0">
                  <c:v>10 - 14</c:v>
                </c:pt>
              </c:strCache>
            </c:strRef>
          </c:tx>
          <c:spPr>
            <a:ln w="44450" cap="rnd">
              <a:solidFill>
                <a:schemeClr val="accent2"/>
              </a:solidFill>
              <a:round/>
            </a:ln>
            <a:effectLst/>
          </c:spPr>
          <c:marker>
            <c:symbol val="circle"/>
            <c:size val="17"/>
            <c:spPr>
              <a:solidFill>
                <a:schemeClr val="accent2"/>
              </a:solidFill>
              <a:ln w="88900">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'Ages 10-18'!$D$4:$H$4</c:f>
              <c:numCache>
                <c:formatCode>General</c:formatCode>
                <c:ptCount val="5"/>
                <c:pt idx="0">
                  <c:v>2012</c:v>
                </c:pt>
                <c:pt idx="1">
                  <c:v>2013</c:v>
                </c:pt>
                <c:pt idx="2">
                  <c:v>2014</c:v>
                </c:pt>
                <c:pt idx="3">
                  <c:v>2015</c:v>
                </c:pt>
                <c:pt idx="4">
                  <c:v>2016</c:v>
                </c:pt>
              </c:numCache>
            </c:numRef>
          </c:cat>
          <c:val>
            <c:numRef>
              <c:f>'Ages 10-18'!$D$6:$H$6</c:f>
              <c:numCache>
                <c:formatCode>General</c:formatCode>
                <c:ptCount val="5"/>
                <c:pt idx="0">
                  <c:v>8</c:v>
                </c:pt>
                <c:pt idx="1">
                  <c:v>10</c:v>
                </c:pt>
                <c:pt idx="2">
                  <c:v>10</c:v>
                </c:pt>
                <c:pt idx="3">
                  <c:v>8</c:v>
                </c:pt>
                <c:pt idx="4">
                  <c:v>10</c:v>
                </c:pt>
              </c:numCache>
            </c:numRef>
          </c:val>
          <c:smooth val="0"/>
        </c:ser>
        <c:ser>
          <c:idx val="2"/>
          <c:order val="2"/>
          <c:tx>
            <c:strRef>
              <c:f>'Ages 10-18'!$C$7</c:f>
              <c:strCache>
                <c:ptCount val="1"/>
                <c:pt idx="0">
                  <c:v>15 -17</c:v>
                </c:pt>
              </c:strCache>
            </c:strRef>
          </c:tx>
          <c:spPr>
            <a:ln w="41275" cap="rnd">
              <a:solidFill>
                <a:schemeClr val="bg1">
                  <a:lumMod val="50000"/>
                </a:schemeClr>
              </a:solidFill>
              <a:round/>
            </a:ln>
            <a:effectLst/>
          </c:spPr>
          <c:marker>
            <c:symbol val="circle"/>
            <c:size val="21"/>
            <c:spPr>
              <a:solidFill>
                <a:schemeClr val="bg1">
                  <a:lumMod val="50000"/>
                </a:schemeClr>
              </a:solidFill>
              <a:ln w="88900">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'Ages 10-18'!$D$4:$H$4</c:f>
              <c:numCache>
                <c:formatCode>General</c:formatCode>
                <c:ptCount val="5"/>
                <c:pt idx="0">
                  <c:v>2012</c:v>
                </c:pt>
                <c:pt idx="1">
                  <c:v>2013</c:v>
                </c:pt>
                <c:pt idx="2">
                  <c:v>2014</c:v>
                </c:pt>
                <c:pt idx="3">
                  <c:v>2015</c:v>
                </c:pt>
                <c:pt idx="4">
                  <c:v>2016</c:v>
                </c:pt>
              </c:numCache>
            </c:numRef>
          </c:cat>
          <c:val>
            <c:numRef>
              <c:f>'Ages 10-18'!$D$7:$H$7</c:f>
              <c:numCache>
                <c:formatCode>General</c:formatCode>
                <c:ptCount val="5"/>
                <c:pt idx="0">
                  <c:v>20</c:v>
                </c:pt>
                <c:pt idx="1">
                  <c:v>21</c:v>
                </c:pt>
                <c:pt idx="2">
                  <c:v>21</c:v>
                </c:pt>
                <c:pt idx="3">
                  <c:v>29</c:v>
                </c:pt>
                <c:pt idx="4">
                  <c:v>24</c:v>
                </c:pt>
              </c:numCache>
            </c:numRef>
          </c:val>
          <c:smooth val="0"/>
        </c:ser>
        <c:ser>
          <c:idx val="3"/>
          <c:order val="3"/>
          <c:tx>
            <c:strRef>
              <c:f>'Ages 10-18'!$C$8</c:f>
              <c:strCache>
                <c:ptCount val="1"/>
                <c:pt idx="0">
                  <c:v>18 - 19</c:v>
                </c:pt>
              </c:strCache>
            </c:strRef>
          </c:tx>
          <c:spPr>
            <a:ln w="41275" cap="rnd">
              <a:solidFill>
                <a:schemeClr val="accent4"/>
              </a:solidFill>
              <a:round/>
            </a:ln>
            <a:effectLst/>
          </c:spPr>
          <c:marker>
            <c:symbol val="circle"/>
            <c:size val="17"/>
            <c:spPr>
              <a:solidFill>
                <a:schemeClr val="accent4"/>
              </a:solidFill>
              <a:ln w="88900">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'Ages 10-18'!$D$4:$H$4</c:f>
              <c:numCache>
                <c:formatCode>General</c:formatCode>
                <c:ptCount val="5"/>
                <c:pt idx="0">
                  <c:v>2012</c:v>
                </c:pt>
                <c:pt idx="1">
                  <c:v>2013</c:v>
                </c:pt>
                <c:pt idx="2">
                  <c:v>2014</c:v>
                </c:pt>
                <c:pt idx="3">
                  <c:v>2015</c:v>
                </c:pt>
                <c:pt idx="4">
                  <c:v>2016</c:v>
                </c:pt>
              </c:numCache>
            </c:numRef>
          </c:cat>
          <c:val>
            <c:numRef>
              <c:f>'Ages 10-18'!$D$8:$H$8</c:f>
              <c:numCache>
                <c:formatCode>General</c:formatCode>
                <c:ptCount val="5"/>
                <c:pt idx="0">
                  <c:v>31</c:v>
                </c:pt>
                <c:pt idx="1">
                  <c:v>25</c:v>
                </c:pt>
                <c:pt idx="2">
                  <c:v>23</c:v>
                </c:pt>
                <c:pt idx="3">
                  <c:v>21</c:v>
                </c:pt>
                <c:pt idx="4">
                  <c:v>25</c:v>
                </c:pt>
              </c:numCache>
            </c:numRef>
          </c:val>
          <c:smooth val="0"/>
        </c:ser>
        <c:dLbls>
          <c:dLblPos val="ctr"/>
          <c:showLegendKey val="0"/>
          <c:showVal val="1"/>
          <c:showCatName val="0"/>
          <c:showSerName val="0"/>
          <c:showPercent val="0"/>
          <c:showBubbleSize val="0"/>
        </c:dLbls>
        <c:marker val="1"/>
        <c:smooth val="0"/>
        <c:axId val="149278816"/>
        <c:axId val="149290232"/>
      </c:lineChart>
      <c:catAx>
        <c:axId val="1492788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149290232"/>
        <c:crosses val="autoZero"/>
        <c:auto val="1"/>
        <c:lblAlgn val="ctr"/>
        <c:lblOffset val="100"/>
        <c:noMultiLvlLbl val="0"/>
      </c:catAx>
      <c:valAx>
        <c:axId val="1492902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sz="1400"/>
                  <a:t>Frequency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4927881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Suicide Counts</a:t>
            </a:r>
            <a:r>
              <a:rPr lang="en-US" sz="2800" b="1" baseline="0">
                <a:solidFill>
                  <a:schemeClr val="tx1"/>
                </a:solidFill>
              </a:rPr>
              <a:t> by Month</a:t>
            </a:r>
            <a:endParaRPr lang="en-US" sz="2800" b="1">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377140357455318"/>
          <c:y val="0.25041666666666673"/>
          <c:w val="0.85567304086989127"/>
          <c:h val="0.49769028871391074"/>
        </c:manualLayout>
      </c:layout>
      <c:lineChart>
        <c:grouping val="standard"/>
        <c:varyColors val="0"/>
        <c:ser>
          <c:idx val="0"/>
          <c:order val="0"/>
          <c:tx>
            <c:strRef>
              <c:f>'GENERAL DATA'!$B$2</c:f>
              <c:strCache>
                <c:ptCount val="1"/>
                <c:pt idx="0">
                  <c:v>2015</c:v>
                </c:pt>
              </c:strCache>
            </c:strRef>
          </c:tx>
          <c:spPr>
            <a:ln w="50800" cap="rnd">
              <a:solidFill>
                <a:schemeClr val="accent1"/>
              </a:solidFill>
              <a:round/>
            </a:ln>
            <a:effectLst/>
          </c:spPr>
          <c:marker>
            <c:symbol val="circle"/>
            <c:size val="5"/>
            <c:spPr>
              <a:solidFill>
                <a:schemeClr val="accent1"/>
              </a:solidFill>
              <a:ln w="9525">
                <a:solidFill>
                  <a:schemeClr val="accent1"/>
                </a:solidFill>
              </a:ln>
              <a:effectLst/>
            </c:spPr>
          </c:marker>
          <c:cat>
            <c:strRef>
              <c:f>'GENERAL DATA'!$A$3:$A$14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'GENERAL DATA'!$B$3:$B$14</c:f>
              <c:numCache>
                <c:formatCode>General</c:formatCode>
                <c:ptCount val="12"/>
                <c:pt idx="0">
                  <c:v>75</c:v>
                </c:pt>
                <c:pt idx="1">
                  <c:v>69</c:v>
                </c:pt>
                <c:pt idx="2">
                  <c:v>75</c:v>
                </c:pt>
                <c:pt idx="3">
                  <c:v>82</c:v>
                </c:pt>
                <c:pt idx="4">
                  <c:v>98</c:v>
                </c:pt>
                <c:pt idx="5">
                  <c:v>85</c:v>
                </c:pt>
                <c:pt idx="6">
                  <c:v>86</c:v>
                </c:pt>
                <c:pt idx="7">
                  <c:v>89</c:v>
                </c:pt>
                <c:pt idx="8">
                  <c:v>87</c:v>
                </c:pt>
                <c:pt idx="9">
                  <c:v>73</c:v>
                </c:pt>
                <c:pt idx="10">
                  <c:v>87</c:v>
                </c:pt>
                <c:pt idx="11">
                  <c:v>73</c:v>
                </c:pt>
              </c:numCache>
            </c:numRef>
          </c:val>
          <c:smooth val="0"/>
        </c:ser>
        <c:ser>
          <c:idx val="1"/>
          <c:order val="1"/>
          <c:tx>
            <c:strRef>
              <c:f>'GENERAL DATA'!$C$2</c:f>
              <c:strCache>
                <c:ptCount val="1"/>
                <c:pt idx="0">
                  <c:v>2016</c:v>
                </c:pt>
              </c:strCache>
            </c:strRef>
          </c:tx>
          <c:spPr>
            <a:ln w="50800" cap="rnd">
              <a:solidFill>
                <a:schemeClr val="accent2"/>
              </a:solidFill>
              <a:round/>
            </a:ln>
            <a:effectLst/>
          </c:spPr>
          <c:marker>
            <c:symbol val="circle"/>
            <c:size val="5"/>
            <c:spPr>
              <a:solidFill>
                <a:schemeClr val="accent2"/>
              </a:solidFill>
              <a:ln w="9525">
                <a:solidFill>
                  <a:schemeClr val="accent2"/>
                </a:solidFill>
              </a:ln>
              <a:effectLst/>
            </c:spPr>
          </c:marker>
          <c:cat>
            <c:strRef>
              <c:f>'GENERAL DATA'!$A$3:$A$14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'GENERAL DATA'!$C$3:$C$14</c:f>
              <c:numCache>
                <c:formatCode>General</c:formatCode>
                <c:ptCount val="12"/>
                <c:pt idx="0">
                  <c:v>79</c:v>
                </c:pt>
                <c:pt idx="1">
                  <c:v>78</c:v>
                </c:pt>
                <c:pt idx="2">
                  <c:v>95</c:v>
                </c:pt>
                <c:pt idx="3">
                  <c:v>94</c:v>
                </c:pt>
                <c:pt idx="4">
                  <c:v>86</c:v>
                </c:pt>
                <c:pt idx="5">
                  <c:v>98</c:v>
                </c:pt>
                <c:pt idx="6">
                  <c:v>84</c:v>
                </c:pt>
                <c:pt idx="7">
                  <c:v>93</c:v>
                </c:pt>
                <c:pt idx="8">
                  <c:v>106</c:v>
                </c:pt>
                <c:pt idx="9">
                  <c:v>90</c:v>
                </c:pt>
                <c:pt idx="10">
                  <c:v>65</c:v>
                </c:pt>
                <c:pt idx="11">
                  <c:v>74</c:v>
                </c:pt>
              </c:numCache>
            </c:numRef>
          </c:val>
          <c:smooth val="0"/>
        </c:ser>
        <c:ser>
          <c:idx val="2"/>
          <c:order val="2"/>
          <c:tx>
            <c:strRef>
              <c:f>'GENERAL DATA'!$D$2</c:f>
              <c:strCache>
                <c:ptCount val="1"/>
                <c:pt idx="0">
                  <c:v>2017</c:v>
                </c:pt>
              </c:strCache>
            </c:strRef>
          </c:tx>
          <c:spPr>
            <a:ln w="50800" cap="rnd">
              <a:solidFill>
                <a:schemeClr val="accent3"/>
              </a:solidFill>
              <a:round/>
            </a:ln>
            <a:effectLst/>
          </c:spPr>
          <c:marker>
            <c:symbol val="circle"/>
            <c:size val="5"/>
            <c:spPr>
              <a:solidFill>
                <a:schemeClr val="accent3"/>
              </a:solidFill>
              <a:ln w="9525">
                <a:solidFill>
                  <a:schemeClr val="accent3"/>
                </a:solidFill>
              </a:ln>
              <a:effectLst/>
            </c:spPr>
          </c:marker>
          <c:cat>
            <c:strRef>
              <c:f>'GENERAL DATA'!$A$3:$A$14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'GENERAL DATA'!$D$3:$D$14</c:f>
              <c:numCache>
                <c:formatCode>General</c:formatCode>
                <c:ptCount val="12"/>
                <c:pt idx="0">
                  <c:v>86</c:v>
                </c:pt>
                <c:pt idx="1">
                  <c:v>73</c:v>
                </c:pt>
                <c:pt idx="2">
                  <c:v>88</c:v>
                </c:pt>
                <c:pt idx="3">
                  <c:v>81</c:v>
                </c:pt>
                <c:pt idx="4">
                  <c:v>93</c:v>
                </c:pt>
                <c:pt idx="5">
                  <c:v>96</c:v>
                </c:pt>
                <c:pt idx="6">
                  <c:v>89</c:v>
                </c:pt>
                <c:pt idx="7">
                  <c:v>91</c:v>
                </c:pt>
                <c:pt idx="8">
                  <c:v>124</c:v>
                </c:pt>
                <c:pt idx="9">
                  <c:v>100</c:v>
                </c:pt>
                <c:pt idx="10">
                  <c:v>68</c:v>
                </c:pt>
                <c:pt idx="11">
                  <c:v>91</c:v>
                </c:pt>
              </c:numCache>
            </c:numRef>
          </c:val>
          <c:smooth val="0"/>
        </c:ser>
        <c:dLbls>
          <c:showLegendKey val="0"/>
          <c:showVal val="0"/>
          <c:showCatName val="0"/>
          <c:showSerName val="0"/>
          <c:showPercent val="0"/>
          <c:showBubbleSize val="0"/>
        </c:dLbls>
        <c:marker val="1"/>
        <c:smooth val="0"/>
        <c:axId val="336473016"/>
        <c:axId val="337171336"/>
      </c:lineChart>
      <c:catAx>
        <c:axId val="33647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37171336"/>
        <c:crosses val="autoZero"/>
        <c:auto val="1"/>
        <c:lblAlgn val="ctr"/>
        <c:lblOffset val="100"/>
        <c:noMultiLvlLbl val="0"/>
      </c:catAx>
      <c:valAx>
        <c:axId val="337171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Death Count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36473016"/>
        <c:crosses val="autoZero"/>
        <c:crossBetween val="between"/>
      </c:valAx>
      <c:spPr>
        <a:noFill/>
        <a:ln>
          <a:noFill/>
        </a:ln>
        <a:effectLst/>
      </c:spPr>
    </c:plotArea>
    <c:legend>
      <c:legendPos val="b"/>
      <c:layout>
        <c:manualLayout>
          <c:xMode val="edge"/>
          <c:yMode val="edge"/>
          <c:x val="0.28506671041119858"/>
          <c:y val="0.1209485272674249"/>
          <c:w val="0.42239982502187234"/>
          <c:h val="7.81255468066491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Suicide Count</a:t>
            </a:r>
            <a:r>
              <a:rPr lang="en-US" sz="2800" b="1" baseline="0">
                <a:solidFill>
                  <a:schemeClr val="tx1"/>
                </a:solidFill>
              </a:rPr>
              <a:t> by Age Group and Year</a:t>
            </a:r>
            <a:endParaRPr lang="en-US" sz="2800" b="1">
              <a:solidFill>
                <a:schemeClr val="tx1"/>
              </a:solidFill>
            </a:endParaRPr>
          </a:p>
        </c:rich>
      </c:tx>
      <c:layout>
        <c:manualLayout>
          <c:xMode val="edge"/>
          <c:yMode val="edge"/>
          <c:x val="0.19163579552555929"/>
          <c:y val="1.3888888888888888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516022997125359"/>
          <c:y val="0.21148328958880139"/>
          <c:w val="0.85309373828271462"/>
          <c:h val="0.63063342082239715"/>
        </c:manualLayout>
      </c:layout>
      <c:barChart>
        <c:barDir val="col"/>
        <c:grouping val="clustered"/>
        <c:varyColors val="0"/>
        <c:ser>
          <c:idx val="1"/>
          <c:order val="0"/>
          <c:tx>
            <c:v>Suicide 2016</c:v>
          </c:tx>
          <c:spPr>
            <a:solidFill>
              <a:schemeClr val="accent2"/>
            </a:solidFill>
            <a:ln>
              <a:noFill/>
            </a:ln>
            <a:effectLst/>
          </c:spPr>
          <c:invertIfNegative val="0"/>
          <c:dLbls>
            <c:dLbl>
              <c:idx val="3"/>
              <c:layout>
                <c:manualLayout>
                  <c:x val="-2.2222222222222223E-2"/>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3809523809523808E-2"/>
                  <c:y val="2.2222222222222222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DATA'!$F$25:$F$31</c:f>
              <c:strCache>
                <c:ptCount val="7"/>
                <c:pt idx="0">
                  <c:v>&lt;18 </c:v>
                </c:pt>
                <c:pt idx="1">
                  <c:v>18-24</c:v>
                </c:pt>
                <c:pt idx="2">
                  <c:v>25-34</c:v>
                </c:pt>
                <c:pt idx="3">
                  <c:v>35-44</c:v>
                </c:pt>
                <c:pt idx="4">
                  <c:v>45-54 </c:v>
                </c:pt>
                <c:pt idx="5">
                  <c:v>55-64 </c:v>
                </c:pt>
                <c:pt idx="6">
                  <c:v>&gt;65</c:v>
                </c:pt>
              </c:strCache>
            </c:strRef>
          </c:cat>
          <c:val>
            <c:numRef>
              <c:f>'GENERAL DATA'!$H$25:$H$31</c:f>
              <c:numCache>
                <c:formatCode>General</c:formatCode>
                <c:ptCount val="7"/>
                <c:pt idx="0">
                  <c:v>33</c:v>
                </c:pt>
                <c:pt idx="1">
                  <c:v>124</c:v>
                </c:pt>
                <c:pt idx="2">
                  <c:v>162</c:v>
                </c:pt>
                <c:pt idx="3">
                  <c:v>172</c:v>
                </c:pt>
                <c:pt idx="4">
                  <c:v>210</c:v>
                </c:pt>
                <c:pt idx="5">
                  <c:v>166</c:v>
                </c:pt>
                <c:pt idx="6">
                  <c:v>175</c:v>
                </c:pt>
              </c:numCache>
            </c:numRef>
          </c:val>
        </c:ser>
        <c:ser>
          <c:idx val="2"/>
          <c:order val="1"/>
          <c:tx>
            <c:v>Suicide 2017</c:v>
          </c:tx>
          <c:spPr>
            <a:solidFill>
              <a:schemeClr val="accent1"/>
            </a:solidFill>
            <a:ln>
              <a:noFill/>
            </a:ln>
            <a:effectLst/>
          </c:spPr>
          <c:invertIfNegative val="0"/>
          <c:dLbls>
            <c:dLbl>
              <c:idx val="1"/>
              <c:layout>
                <c:manualLayout>
                  <c:x val="1.1111111111111112E-2"/>
                  <c:y val="-8.1480540211327956E-1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6.349206349206233E-3"/>
                  <c:y val="2.222222222222222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1.7460317460317461E-2"/>
                  <c:y val="-2.2222222222222222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DATA'!$F$25:$F$31</c:f>
              <c:strCache>
                <c:ptCount val="7"/>
                <c:pt idx="0">
                  <c:v>&lt;18 </c:v>
                </c:pt>
                <c:pt idx="1">
                  <c:v>18-24</c:v>
                </c:pt>
                <c:pt idx="2">
                  <c:v>25-34</c:v>
                </c:pt>
                <c:pt idx="3">
                  <c:v>35-44</c:v>
                </c:pt>
                <c:pt idx="4">
                  <c:v>45-54 </c:v>
                </c:pt>
                <c:pt idx="5">
                  <c:v>55-64 </c:v>
                </c:pt>
                <c:pt idx="6">
                  <c:v>&gt;65</c:v>
                </c:pt>
              </c:strCache>
            </c:strRef>
          </c:cat>
          <c:val>
            <c:numRef>
              <c:f>'GENERAL DATA'!$N$25:$N$31</c:f>
              <c:numCache>
                <c:formatCode>General</c:formatCode>
                <c:ptCount val="7"/>
                <c:pt idx="0">
                  <c:v>34</c:v>
                </c:pt>
                <c:pt idx="1">
                  <c:v>125</c:v>
                </c:pt>
                <c:pt idx="2">
                  <c:v>204</c:v>
                </c:pt>
                <c:pt idx="3">
                  <c:v>187</c:v>
                </c:pt>
                <c:pt idx="4">
                  <c:v>210</c:v>
                </c:pt>
                <c:pt idx="5">
                  <c:v>165</c:v>
                </c:pt>
                <c:pt idx="6">
                  <c:v>155</c:v>
                </c:pt>
              </c:numCache>
            </c:numRef>
          </c:val>
        </c:ser>
        <c:dLbls>
          <c:showLegendKey val="0"/>
          <c:showVal val="0"/>
          <c:showCatName val="0"/>
          <c:showSerName val="0"/>
          <c:showPercent val="0"/>
          <c:showBubbleSize val="0"/>
        </c:dLbls>
        <c:gapWidth val="219"/>
        <c:overlap val="-27"/>
        <c:axId val="337172120"/>
        <c:axId val="275080152"/>
      </c:barChart>
      <c:catAx>
        <c:axId val="33717212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 Group</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5080152"/>
        <c:crosses val="autoZero"/>
        <c:auto val="1"/>
        <c:lblAlgn val="ctr"/>
        <c:lblOffset val="100"/>
        <c:noMultiLvlLbl val="0"/>
      </c:catAx>
      <c:valAx>
        <c:axId val="275080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Death Count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37172120"/>
        <c:crosses val="autoZero"/>
        <c:crossBetween val="between"/>
      </c:valAx>
      <c:spPr>
        <a:noFill/>
        <a:ln>
          <a:noFill/>
        </a:ln>
        <a:effectLst/>
      </c:spPr>
    </c:plotArea>
    <c:legend>
      <c:legendPos val="b"/>
      <c:layout>
        <c:manualLayout>
          <c:xMode val="edge"/>
          <c:yMode val="edge"/>
          <c:x val="0.26942755905511812"/>
          <c:y val="0.10465214348206474"/>
          <c:w val="0.52947808398950136"/>
          <c:h val="8.4792300962379705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2016 Suicide Rate by Age Group</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Rates!$T$30:$T$36</c:f>
              <c:strCache>
                <c:ptCount val="7"/>
                <c:pt idx="0">
                  <c:v>&lt;18 </c:v>
                </c:pt>
                <c:pt idx="1">
                  <c:v>18-24</c:v>
                </c:pt>
                <c:pt idx="2">
                  <c:v>25-34</c:v>
                </c:pt>
                <c:pt idx="3">
                  <c:v>35-44</c:v>
                </c:pt>
                <c:pt idx="4">
                  <c:v>45-54 </c:v>
                </c:pt>
                <c:pt idx="5">
                  <c:v>55-64 </c:v>
                </c:pt>
                <c:pt idx="6">
                  <c:v>&gt;65</c:v>
                </c:pt>
              </c:strCache>
            </c:strRef>
          </c:cat>
          <c:val>
            <c:numRef>
              <c:f>Rates!$W$30:$W$36</c:f>
              <c:numCache>
                <c:formatCode>0.0</c:formatCode>
                <c:ptCount val="7"/>
                <c:pt idx="0">
                  <c:v>2.0892581740643292</c:v>
                </c:pt>
                <c:pt idx="1">
                  <c:v>11.329280983527774</c:v>
                </c:pt>
                <c:pt idx="2">
                  <c:v>19.046297787690214</c:v>
                </c:pt>
                <c:pt idx="3">
                  <c:v>20.897727493633482</c:v>
                </c:pt>
                <c:pt idx="4">
                  <c:v>23.891491670970925</c:v>
                </c:pt>
                <c:pt idx="5">
                  <c:v>19.397871375753127</c:v>
                </c:pt>
                <c:pt idx="6">
                  <c:v>18.113560639543248</c:v>
                </c:pt>
              </c:numCache>
            </c:numRef>
          </c:val>
        </c:ser>
        <c:dLbls>
          <c:dLblPos val="outEnd"/>
          <c:showLegendKey val="0"/>
          <c:showVal val="1"/>
          <c:showCatName val="0"/>
          <c:showSerName val="0"/>
          <c:showPercent val="0"/>
          <c:showBubbleSize val="0"/>
        </c:dLbls>
        <c:gapWidth val="219"/>
        <c:overlap val="-27"/>
        <c:axId val="275077016"/>
        <c:axId val="276401712"/>
      </c:barChart>
      <c:catAx>
        <c:axId val="27507701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 Group</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6401712"/>
        <c:crosses val="autoZero"/>
        <c:auto val="1"/>
        <c:lblAlgn val="ctr"/>
        <c:lblOffset val="100"/>
        <c:noMultiLvlLbl val="0"/>
      </c:catAx>
      <c:valAx>
        <c:axId val="276401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Rate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5077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2016 Suicide</a:t>
            </a:r>
            <a:r>
              <a:rPr lang="en-US" sz="2800" b="1" baseline="0" dirty="0">
                <a:solidFill>
                  <a:schemeClr val="tx1"/>
                </a:solidFill>
              </a:rPr>
              <a:t> Rate</a:t>
            </a:r>
            <a:r>
              <a:rPr lang="en-US" sz="2800" b="1" dirty="0">
                <a:solidFill>
                  <a:schemeClr val="tx1"/>
                </a:solidFill>
              </a:rPr>
              <a:t> by Age</a:t>
            </a:r>
            <a:r>
              <a:rPr lang="en-US" sz="2800" b="1" baseline="0" dirty="0">
                <a:solidFill>
                  <a:schemeClr val="tx1"/>
                </a:solidFill>
              </a:rPr>
              <a:t> Group and Gender</a:t>
            </a:r>
            <a:endParaRPr lang="en-US" sz="2800" b="1" dirty="0">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064029192431802"/>
          <c:y val="0.24394361059687911"/>
          <c:w val="0.81995518183074867"/>
          <c:h val="0.63611761156834423"/>
        </c:manualLayout>
      </c:layout>
      <c:barChart>
        <c:barDir val="col"/>
        <c:grouping val="clustered"/>
        <c:varyColors val="0"/>
        <c:ser>
          <c:idx val="0"/>
          <c:order val="0"/>
          <c:tx>
            <c:v>Males</c:v>
          </c:tx>
          <c:spPr>
            <a:solidFill>
              <a:schemeClr val="accent1"/>
            </a:solidFill>
            <a:ln>
              <a:noFill/>
            </a:ln>
            <a:effectLst/>
          </c:spPr>
          <c:invertIfNegative val="0"/>
          <c:dLbls>
            <c:dLbl>
              <c:idx val="0"/>
              <c:layout>
                <c:manualLayout>
                  <c:x val="-4.807692307692308E-3"/>
                  <c:y val="6.8493162998087762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Rates!$T$40:$T$46</c:f>
              <c:strCache>
                <c:ptCount val="7"/>
                <c:pt idx="0">
                  <c:v>&lt;18 </c:v>
                </c:pt>
                <c:pt idx="1">
                  <c:v>18-24</c:v>
                </c:pt>
                <c:pt idx="2">
                  <c:v>25-34</c:v>
                </c:pt>
                <c:pt idx="3">
                  <c:v>35-44</c:v>
                </c:pt>
                <c:pt idx="4">
                  <c:v>45-54 </c:v>
                </c:pt>
                <c:pt idx="5">
                  <c:v>55-64 </c:v>
                </c:pt>
                <c:pt idx="6">
                  <c:v>&gt;65</c:v>
                </c:pt>
              </c:strCache>
            </c:strRef>
          </c:cat>
          <c:val>
            <c:numRef>
              <c:f>Rates!$W$40:$W$46</c:f>
              <c:numCache>
                <c:formatCode>0.0</c:formatCode>
                <c:ptCount val="7"/>
                <c:pt idx="0">
                  <c:v>3.0943121591615159</c:v>
                </c:pt>
                <c:pt idx="1">
                  <c:v>29.760326243893243</c:v>
                </c:pt>
                <c:pt idx="2">
                  <c:v>31.899048892328985</c:v>
                </c:pt>
                <c:pt idx="3">
                  <c:v>31.082899063141998</c:v>
                </c:pt>
                <c:pt idx="4">
                  <c:v>38.941434373375053</c:v>
                </c:pt>
                <c:pt idx="5">
                  <c:v>29.95131114859684</c:v>
                </c:pt>
                <c:pt idx="6">
                  <c:v>61.380995676476118</c:v>
                </c:pt>
              </c:numCache>
            </c:numRef>
          </c:val>
        </c:ser>
        <c:ser>
          <c:idx val="1"/>
          <c:order val="1"/>
          <c:tx>
            <c:v>Females</c:v>
          </c:tx>
          <c:spPr>
            <a:solidFill>
              <a:schemeClr val="accent2"/>
            </a:solidFill>
            <a:ln>
              <a:noFill/>
            </a:ln>
            <a:effectLst/>
          </c:spPr>
          <c:invertIfNegative val="0"/>
          <c:dLbls>
            <c:dLbl>
              <c:idx val="0"/>
              <c:layout>
                <c:manualLayout>
                  <c:x val="9.6153846153845864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8.0128205128205711E-3"/>
                  <c:y val="-8.3712898828000956E-17"/>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Rates!$T$40:$T$46</c:f>
              <c:strCache>
                <c:ptCount val="7"/>
                <c:pt idx="0">
                  <c:v>&lt;18 </c:v>
                </c:pt>
                <c:pt idx="1">
                  <c:v>18-24</c:v>
                </c:pt>
                <c:pt idx="2">
                  <c:v>25-34</c:v>
                </c:pt>
                <c:pt idx="3">
                  <c:v>35-44</c:v>
                </c:pt>
                <c:pt idx="4">
                  <c:v>45-54 </c:v>
                </c:pt>
                <c:pt idx="5">
                  <c:v>55-64 </c:v>
                </c:pt>
                <c:pt idx="6">
                  <c:v>&gt;65</c:v>
                </c:pt>
              </c:strCache>
            </c:strRef>
          </c:cat>
          <c:val>
            <c:numRef>
              <c:f>Rates!$W$50:$W$56</c:f>
              <c:numCache>
                <c:formatCode>0.0</c:formatCode>
                <c:ptCount val="7"/>
                <c:pt idx="0">
                  <c:v>1.0368415731997191</c:v>
                </c:pt>
                <c:pt idx="1">
                  <c:v>7.0484257494315301</c:v>
                </c:pt>
                <c:pt idx="2">
                  <c:v>6.1289820703701441</c:v>
                </c:pt>
                <c:pt idx="3">
                  <c:v>10.69898408282959</c:v>
                </c:pt>
                <c:pt idx="4">
                  <c:v>9.0411621509828866</c:v>
                </c:pt>
                <c:pt idx="5">
                  <c:v>9.3517631494913545</c:v>
                </c:pt>
                <c:pt idx="6">
                  <c:v>5.0671395996959712</c:v>
                </c:pt>
              </c:numCache>
            </c:numRef>
          </c:val>
        </c:ser>
        <c:dLbls>
          <c:dLblPos val="outEnd"/>
          <c:showLegendKey val="0"/>
          <c:showVal val="1"/>
          <c:showCatName val="0"/>
          <c:showSerName val="0"/>
          <c:showPercent val="0"/>
          <c:showBubbleSize val="0"/>
        </c:dLbls>
        <c:gapWidth val="219"/>
        <c:overlap val="-27"/>
        <c:axId val="276402496"/>
        <c:axId val="276402888"/>
      </c:barChart>
      <c:catAx>
        <c:axId val="27640249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 Groups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6402888"/>
        <c:crosses val="autoZero"/>
        <c:auto val="1"/>
        <c:lblAlgn val="ctr"/>
        <c:lblOffset val="100"/>
        <c:noMultiLvlLbl val="0"/>
      </c:catAx>
      <c:valAx>
        <c:axId val="27640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Rate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6402496"/>
        <c:crosses val="autoZero"/>
        <c:crossBetween val="between"/>
      </c:valAx>
      <c:spPr>
        <a:noFill/>
        <a:ln>
          <a:noFill/>
        </a:ln>
        <a:effectLst/>
      </c:spPr>
    </c:plotArea>
    <c:legend>
      <c:legendPos val="t"/>
      <c:layout>
        <c:manualLayout>
          <c:xMode val="edge"/>
          <c:yMode val="edge"/>
          <c:x val="0.38487785180698564"/>
          <c:y val="0.17764152662385194"/>
          <c:w val="0.23256736373269227"/>
          <c:h val="6.52178279226055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2016 Suicide Rates by Race and Sex</a:t>
            </a:r>
          </a:p>
        </c:rich>
      </c:tx>
      <c:layout>
        <c:manualLayout>
          <c:xMode val="edge"/>
          <c:yMode val="edge"/>
          <c:x val="0.18241262146648737"/>
          <c:y val="1.6440514987427629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Race!$I$1</c:f>
              <c:strCache>
                <c:ptCount val="1"/>
                <c:pt idx="0">
                  <c:v>Buffer</c:v>
                </c:pt>
              </c:strCache>
            </c:strRef>
          </c:tx>
          <c:spPr>
            <a:solidFill>
              <a:sysClr val="window" lastClr="FFFFFF"/>
            </a:solidFill>
            <a:ln>
              <a:noFill/>
            </a:ln>
            <a:effectLst/>
          </c:spPr>
          <c:invertIfNegative val="0"/>
          <c:cat>
            <c:strRef>
              <c:f>Race!$H$2:$H$4</c:f>
              <c:strCache>
                <c:ptCount val="3"/>
                <c:pt idx="0">
                  <c:v>Crude Rate</c:v>
                </c:pt>
                <c:pt idx="1">
                  <c:v>Male</c:v>
                </c:pt>
                <c:pt idx="2">
                  <c:v>Female</c:v>
                </c:pt>
              </c:strCache>
            </c:strRef>
          </c:cat>
          <c:val>
            <c:numRef>
              <c:f>Race!$I$2:$I$4</c:f>
              <c:numCache>
                <c:formatCode>General</c:formatCode>
                <c:ptCount val="3"/>
                <c:pt idx="0">
                  <c:v>14.3</c:v>
                </c:pt>
                <c:pt idx="1">
                  <c:v>4.1000000000000014</c:v>
                </c:pt>
                <c:pt idx="2">
                  <c:v>24.2</c:v>
                </c:pt>
              </c:numCache>
            </c:numRef>
          </c:val>
        </c:ser>
        <c:ser>
          <c:idx val="1"/>
          <c:order val="1"/>
          <c:tx>
            <c:strRef>
              <c:f>Race!$J$1</c:f>
              <c:strCache>
                <c:ptCount val="1"/>
                <c:pt idx="0">
                  <c:v>White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Race!$H$2:$H$4</c:f>
              <c:strCache>
                <c:ptCount val="3"/>
                <c:pt idx="0">
                  <c:v>Crude Rate</c:v>
                </c:pt>
                <c:pt idx="1">
                  <c:v>Male</c:v>
                </c:pt>
                <c:pt idx="2">
                  <c:v>Female</c:v>
                </c:pt>
              </c:strCache>
            </c:strRef>
          </c:cat>
          <c:val>
            <c:numRef>
              <c:f>Race!$J$2:$J$4</c:f>
              <c:numCache>
                <c:formatCode>General</c:formatCode>
                <c:ptCount val="3"/>
                <c:pt idx="0">
                  <c:v>15.7</c:v>
                </c:pt>
                <c:pt idx="1">
                  <c:v>25.9</c:v>
                </c:pt>
                <c:pt idx="2">
                  <c:v>5.8</c:v>
                </c:pt>
              </c:numCache>
            </c:numRef>
          </c:val>
        </c:ser>
        <c:ser>
          <c:idx val="2"/>
          <c:order val="2"/>
          <c:tx>
            <c:strRef>
              <c:f>Race!$K$1</c:f>
              <c:strCache>
                <c:ptCount val="1"/>
                <c:pt idx="0">
                  <c:v>African-American</c:v>
                </c:pt>
              </c:strCache>
            </c:strRef>
          </c:tx>
          <c:spPr>
            <a:solidFill>
              <a:schemeClr val="accent1"/>
            </a:solidFill>
            <a:ln>
              <a:noFill/>
            </a:ln>
            <a:effectLst/>
          </c:spPr>
          <c:invertIfNegative val="0"/>
          <c:dLbls>
            <c:dLbl>
              <c:idx val="0"/>
              <c:layout>
                <c:manualLayout>
                  <c:x val="5.313597016226998E-2"/>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9851977621702429E-2"/>
                  <c:y val="5.0452353016305846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7222222222222221E-2"/>
                  <c:y val="3.6453776611256925E-7"/>
                </c:manualLayout>
              </c:layout>
              <c:tx>
                <c:rich>
                  <a:bodyPr/>
                  <a:lstStyle/>
                  <a:p>
                    <a:fld id="{AB46B8B1-970A-40A7-873A-0EDCCEBB7FE0}"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Race!$H$2:$H$4</c:f>
              <c:strCache>
                <c:ptCount val="3"/>
                <c:pt idx="0">
                  <c:v>Crude Rate</c:v>
                </c:pt>
                <c:pt idx="1">
                  <c:v>Male</c:v>
                </c:pt>
                <c:pt idx="2">
                  <c:v>Female</c:v>
                </c:pt>
              </c:strCache>
            </c:strRef>
          </c:cat>
          <c:val>
            <c:numRef>
              <c:f>Race!$K$2:$K$4</c:f>
              <c:numCache>
                <c:formatCode>General</c:formatCode>
                <c:ptCount val="3"/>
                <c:pt idx="0">
                  <c:v>1.1000000000000001</c:v>
                </c:pt>
                <c:pt idx="1">
                  <c:v>1.8</c:v>
                </c:pt>
                <c:pt idx="2">
                  <c:v>0.4</c:v>
                </c:pt>
              </c:numCache>
            </c:numRef>
          </c:val>
        </c:ser>
        <c:ser>
          <c:idx val="3"/>
          <c:order val="3"/>
          <c:tx>
            <c:strRef>
              <c:f>Race!$L$1</c:f>
              <c:strCache>
                <c:ptCount val="1"/>
                <c:pt idx="0">
                  <c:v>Buffer</c:v>
                </c:pt>
              </c:strCache>
            </c:strRef>
          </c:tx>
          <c:spPr>
            <a:noFill/>
            <a:ln>
              <a:noFill/>
            </a:ln>
            <a:effectLst/>
          </c:spPr>
          <c:invertIfNegative val="0"/>
          <c:cat>
            <c:strRef>
              <c:f>Race!$H$2:$H$4</c:f>
              <c:strCache>
                <c:ptCount val="3"/>
                <c:pt idx="0">
                  <c:v>Crude Rate</c:v>
                </c:pt>
                <c:pt idx="1">
                  <c:v>Male</c:v>
                </c:pt>
                <c:pt idx="2">
                  <c:v>Female</c:v>
                </c:pt>
              </c:strCache>
            </c:strRef>
          </c:cat>
          <c:val>
            <c:numRef>
              <c:f>Race!$L$2:$L$4</c:f>
              <c:numCache>
                <c:formatCode>General</c:formatCode>
                <c:ptCount val="3"/>
                <c:pt idx="0">
                  <c:v>28.9</c:v>
                </c:pt>
                <c:pt idx="1">
                  <c:v>28.2</c:v>
                </c:pt>
                <c:pt idx="2">
                  <c:v>29.6</c:v>
                </c:pt>
              </c:numCache>
            </c:numRef>
          </c:val>
        </c:ser>
        <c:dLbls>
          <c:showLegendKey val="0"/>
          <c:showVal val="0"/>
          <c:showCatName val="0"/>
          <c:showSerName val="0"/>
          <c:showPercent val="0"/>
          <c:showBubbleSize val="0"/>
        </c:dLbls>
        <c:gapWidth val="36"/>
        <c:overlap val="100"/>
        <c:axId val="282129944"/>
        <c:axId val="282130336"/>
      </c:barChart>
      <c:catAx>
        <c:axId val="282129944"/>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82130336"/>
        <c:crosses val="autoZero"/>
        <c:auto val="1"/>
        <c:lblAlgn val="ctr"/>
        <c:lblOffset val="100"/>
        <c:noMultiLvlLbl val="0"/>
      </c:catAx>
      <c:valAx>
        <c:axId val="282130336"/>
        <c:scaling>
          <c:orientation val="minMax"/>
        </c:scaling>
        <c:delete val="1"/>
        <c:axPos val="t"/>
        <c:numFmt formatCode="General" sourceLinked="1"/>
        <c:majorTickMark val="out"/>
        <c:minorTickMark val="none"/>
        <c:tickLblPos val="nextTo"/>
        <c:crossAx val="282129944"/>
        <c:crosses val="autoZero"/>
        <c:crossBetween val="between"/>
      </c:valAx>
      <c:spPr>
        <a:noFill/>
        <a:ln>
          <a:noFill/>
        </a:ln>
        <a:effectLst/>
      </c:spPr>
    </c:plotArea>
    <c:legend>
      <c:legendPos val="t"/>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smtClean="0">
                <a:solidFill>
                  <a:schemeClr val="tx1"/>
                </a:solidFill>
              </a:rPr>
              <a:t>Marital </a:t>
            </a:r>
            <a:r>
              <a:rPr lang="en-US" sz="2800" b="1" dirty="0">
                <a:solidFill>
                  <a:schemeClr val="tx1"/>
                </a:solidFill>
              </a:rPr>
              <a:t>Status of Suicide </a:t>
            </a:r>
            <a:r>
              <a:rPr lang="en-US" sz="2800" b="1" dirty="0" smtClean="0">
                <a:solidFill>
                  <a:schemeClr val="tx1"/>
                </a:solidFill>
              </a:rPr>
              <a:t>Decedents, </a:t>
            </a:r>
          </a:p>
          <a:p>
            <a:pPr>
              <a:defRPr sz="2800" b="1">
                <a:solidFill>
                  <a:schemeClr val="tx1"/>
                </a:solidFill>
              </a:defRPr>
            </a:pPr>
            <a:r>
              <a:rPr lang="en-US" sz="2800" b="1" i="0" u="none" strike="noStrike" baseline="0" dirty="0" smtClean="0">
                <a:effectLst/>
              </a:rPr>
              <a:t>2015-2017</a:t>
            </a:r>
            <a:endParaRPr lang="en-US" sz="2800" b="1" dirty="0">
              <a:solidFill>
                <a:schemeClr val="tx1"/>
              </a:solidFill>
            </a:endParaRPr>
          </a:p>
        </c:rich>
      </c:tx>
      <c:layout>
        <c:manualLayout>
          <c:xMode val="edge"/>
          <c:yMode val="edge"/>
          <c:x val="0.16544044494438195"/>
          <c:y val="1.3888888888888888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'GENERAL DATA'!$F$130</c:f>
              <c:strCache>
                <c:ptCount val="1"/>
                <c:pt idx="0">
                  <c:v>Percentage</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'GENERAL DATA'!$A$131:$A$136</c:f>
              <c:strCache>
                <c:ptCount val="6"/>
                <c:pt idx="0">
                  <c:v>Divorced</c:v>
                </c:pt>
                <c:pt idx="1">
                  <c:v>Married, but seperated</c:v>
                </c:pt>
                <c:pt idx="2">
                  <c:v>Married/Civil Union/Partnership</c:v>
                </c:pt>
                <c:pt idx="3">
                  <c:v>Never Married</c:v>
                </c:pt>
                <c:pt idx="4">
                  <c:v>Unknown</c:v>
                </c:pt>
                <c:pt idx="5">
                  <c:v>Widowed</c:v>
                </c:pt>
              </c:strCache>
            </c:strRef>
          </c:cat>
          <c:val>
            <c:numRef>
              <c:f>'GENERAL DATA'!$F$131:$F$136</c:f>
              <c:numCache>
                <c:formatCode>General</c:formatCode>
                <c:ptCount val="6"/>
                <c:pt idx="0">
                  <c:v>0.23516129032258065</c:v>
                </c:pt>
                <c:pt idx="1">
                  <c:v>1.4193548387096775E-2</c:v>
                </c:pt>
                <c:pt idx="2">
                  <c:v>0.32774193548387098</c:v>
                </c:pt>
                <c:pt idx="3">
                  <c:v>0.35741935483870968</c:v>
                </c:pt>
                <c:pt idx="4">
                  <c:v>6.7741935483870966E-3</c:v>
                </c:pt>
                <c:pt idx="5">
                  <c:v>5.8709677419354837E-2</c:v>
                </c:pt>
              </c:numCache>
            </c:numRef>
          </c:val>
        </c:ser>
        <c:ser>
          <c:idx val="1"/>
          <c:order val="1"/>
          <c:tx>
            <c:strRef>
              <c:f>'GENERAL DATA'!$C$130</c:f>
              <c:strCache>
                <c:ptCount val="1"/>
                <c:pt idx="0">
                  <c:v>2016</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'GENERAL DATA'!$A$131:$A$136</c:f>
              <c:strCache>
                <c:ptCount val="6"/>
                <c:pt idx="0">
                  <c:v>Divorced</c:v>
                </c:pt>
                <c:pt idx="1">
                  <c:v>Married, but seperated</c:v>
                </c:pt>
                <c:pt idx="2">
                  <c:v>Married/Civil Union/Partnership</c:v>
                </c:pt>
                <c:pt idx="3">
                  <c:v>Never Married</c:v>
                </c:pt>
                <c:pt idx="4">
                  <c:v>Unknown</c:v>
                </c:pt>
                <c:pt idx="5">
                  <c:v>Widowed</c:v>
                </c:pt>
              </c:strCache>
            </c:strRef>
          </c:cat>
          <c:val>
            <c:numRef>
              <c:f>'GENERAL DATA'!$C$131:$C$136</c:f>
              <c:numCache>
                <c:formatCode>General</c:formatCode>
                <c:ptCount val="6"/>
                <c:pt idx="0">
                  <c:v>233</c:v>
                </c:pt>
                <c:pt idx="1">
                  <c:v>16</c:v>
                </c:pt>
                <c:pt idx="2">
                  <c:v>342</c:v>
                </c:pt>
                <c:pt idx="3">
                  <c:v>375</c:v>
                </c:pt>
                <c:pt idx="4">
                  <c:v>8</c:v>
                </c:pt>
                <c:pt idx="5">
                  <c:v>68</c:v>
                </c:pt>
              </c:numCache>
            </c:numRef>
          </c:val>
        </c:ser>
        <c:ser>
          <c:idx val="2"/>
          <c:order val="2"/>
          <c:tx>
            <c:strRef>
              <c:f>'GENERAL DATA'!$D$130</c:f>
              <c:strCache>
                <c:ptCount val="1"/>
                <c:pt idx="0">
                  <c:v>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'GENERAL DATA'!$A$131:$A$136</c:f>
              <c:strCache>
                <c:ptCount val="6"/>
                <c:pt idx="0">
                  <c:v>Divorced</c:v>
                </c:pt>
                <c:pt idx="1">
                  <c:v>Married, but seperated</c:v>
                </c:pt>
                <c:pt idx="2">
                  <c:v>Married/Civil Union/Partnership</c:v>
                </c:pt>
                <c:pt idx="3">
                  <c:v>Never Married</c:v>
                </c:pt>
                <c:pt idx="4">
                  <c:v>Unknown</c:v>
                </c:pt>
                <c:pt idx="5">
                  <c:v>Widowed</c:v>
                </c:pt>
              </c:strCache>
            </c:strRef>
          </c:cat>
          <c:val>
            <c:numRef>
              <c:f>'GENERAL DATA'!$D$131:$D$136</c:f>
              <c:numCache>
                <c:formatCode>General</c:formatCode>
                <c:ptCount val="6"/>
                <c:pt idx="0">
                  <c:v>262</c:v>
                </c:pt>
                <c:pt idx="1">
                  <c:v>10</c:v>
                </c:pt>
                <c:pt idx="2">
                  <c:v>351</c:v>
                </c:pt>
                <c:pt idx="3">
                  <c:v>388</c:v>
                </c:pt>
                <c:pt idx="4">
                  <c:v>8</c:v>
                </c:pt>
                <c:pt idx="5">
                  <c:v>61</c:v>
                </c:pt>
              </c:numCache>
            </c:numRef>
          </c:val>
        </c:ser>
        <c:ser>
          <c:idx val="3"/>
          <c:order val="3"/>
          <c:tx>
            <c:strRef>
              <c:f>'GENERAL DATA'!$E$130</c:f>
              <c:strCache>
                <c:ptCount val="1"/>
                <c:pt idx="0">
                  <c:v>Total</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'GENERAL DATA'!$A$131:$A$136</c:f>
              <c:strCache>
                <c:ptCount val="6"/>
                <c:pt idx="0">
                  <c:v>Divorced</c:v>
                </c:pt>
                <c:pt idx="1">
                  <c:v>Married, but seperated</c:v>
                </c:pt>
                <c:pt idx="2">
                  <c:v>Married/Civil Union/Partnership</c:v>
                </c:pt>
                <c:pt idx="3">
                  <c:v>Never Married</c:v>
                </c:pt>
                <c:pt idx="4">
                  <c:v>Unknown</c:v>
                </c:pt>
                <c:pt idx="5">
                  <c:v>Widowed</c:v>
                </c:pt>
              </c:strCache>
            </c:strRef>
          </c:cat>
          <c:val>
            <c:numRef>
              <c:f>'GENERAL DATA'!$E$131:$E$136</c:f>
              <c:numCache>
                <c:formatCode>General</c:formatCode>
                <c:ptCount val="6"/>
                <c:pt idx="0">
                  <c:v>729</c:v>
                </c:pt>
                <c:pt idx="1">
                  <c:v>44</c:v>
                </c:pt>
                <c:pt idx="2">
                  <c:v>1016</c:v>
                </c:pt>
                <c:pt idx="3">
                  <c:v>1108</c:v>
                </c:pt>
                <c:pt idx="4">
                  <c:v>21</c:v>
                </c:pt>
                <c:pt idx="5">
                  <c:v>182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baseline="0" dirty="0" smtClean="0">
                <a:solidFill>
                  <a:schemeClr val="tx1"/>
                </a:solidFill>
              </a:rPr>
              <a:t>Education </a:t>
            </a:r>
            <a:r>
              <a:rPr lang="en-US" sz="2800" b="1" baseline="0" dirty="0">
                <a:solidFill>
                  <a:schemeClr val="tx1"/>
                </a:solidFill>
              </a:rPr>
              <a:t>Level of Suicide </a:t>
            </a:r>
            <a:r>
              <a:rPr lang="en-US" sz="2800" b="1" baseline="0" dirty="0" smtClean="0">
                <a:solidFill>
                  <a:schemeClr val="tx1"/>
                </a:solidFill>
              </a:rPr>
              <a:t>Decedents,</a:t>
            </a:r>
            <a:r>
              <a:rPr lang="en-US" sz="2800" b="1" i="0" u="none" strike="noStrike" baseline="0" dirty="0" smtClean="0">
                <a:effectLst/>
              </a:rPr>
              <a:t> 2015-2017 </a:t>
            </a:r>
            <a:endParaRPr lang="en-US" sz="2800" b="1" dirty="0">
              <a:solidFill>
                <a:schemeClr val="tx1"/>
              </a:solidFill>
            </a:endParaRPr>
          </a:p>
        </c:rich>
      </c:tx>
      <c:layout>
        <c:manualLayout>
          <c:xMode val="edge"/>
          <c:yMode val="edge"/>
          <c:x val="0.17548250302720797"/>
          <c:y val="1.2195121951219513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'!$R$66:$R$74</c:f>
              <c:strCache>
                <c:ptCount val="9"/>
                <c:pt idx="0">
                  <c:v>&lt;= 8th Grade</c:v>
                </c:pt>
                <c:pt idx="1">
                  <c:v>9th-12th Grade</c:v>
                </c:pt>
                <c:pt idx="2">
                  <c:v>HS or GED</c:v>
                </c:pt>
                <c:pt idx="3">
                  <c:v>Associate</c:v>
                </c:pt>
                <c:pt idx="4">
                  <c:v>Some College Credit</c:v>
                </c:pt>
                <c:pt idx="5">
                  <c:v>Bachelor</c:v>
                </c:pt>
                <c:pt idx="6">
                  <c:v>Master</c:v>
                </c:pt>
                <c:pt idx="7">
                  <c:v>Doctorate</c:v>
                </c:pt>
                <c:pt idx="8">
                  <c:v>Unknown</c:v>
                </c:pt>
              </c:strCache>
            </c:strRef>
          </c:cat>
          <c:val>
            <c:numRef>
              <c:f>'2015-2016 combined '!$T$66:$T$74</c:f>
              <c:numCache>
                <c:formatCode>0.0%</c:formatCode>
                <c:ptCount val="9"/>
                <c:pt idx="0">
                  <c:v>3.0312802321831669E-2</c:v>
                </c:pt>
                <c:pt idx="1">
                  <c:v>0.13189293776201225</c:v>
                </c:pt>
                <c:pt idx="2">
                  <c:v>0.47662044501773621</c:v>
                </c:pt>
                <c:pt idx="3">
                  <c:v>6.6430183811673649E-2</c:v>
                </c:pt>
                <c:pt idx="4">
                  <c:v>0.1670428893905192</c:v>
                </c:pt>
                <c:pt idx="5">
                  <c:v>8.6101257658819735E-2</c:v>
                </c:pt>
                <c:pt idx="6">
                  <c:v>2.3863269912931313E-2</c:v>
                </c:pt>
                <c:pt idx="7">
                  <c:v>1.3544018058690745E-2</c:v>
                </c:pt>
                <c:pt idx="8">
                  <c:v>4.1921960657852302E-3</c:v>
                </c:pt>
              </c:numCache>
            </c:numRef>
          </c:val>
        </c:ser>
        <c:dLbls>
          <c:dLblPos val="outEnd"/>
          <c:showLegendKey val="0"/>
          <c:showVal val="1"/>
          <c:showCatName val="0"/>
          <c:showSerName val="0"/>
          <c:showPercent val="0"/>
          <c:showBubbleSize val="0"/>
        </c:dLbls>
        <c:gapWidth val="182"/>
        <c:axId val="282131120"/>
        <c:axId val="282131512"/>
      </c:barChart>
      <c:catAx>
        <c:axId val="2821311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2131512"/>
        <c:crosses val="autoZero"/>
        <c:auto val="1"/>
        <c:lblAlgn val="ctr"/>
        <c:lblOffset val="100"/>
        <c:noMultiLvlLbl val="0"/>
      </c:catAx>
      <c:valAx>
        <c:axId val="282131512"/>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2131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Homicide</a:t>
            </a:r>
            <a:r>
              <a:rPr lang="en-US" sz="2800" b="1" baseline="0">
                <a:solidFill>
                  <a:schemeClr val="tx1"/>
                </a:solidFill>
              </a:rPr>
              <a:t> Counts by Month</a:t>
            </a:r>
            <a:endParaRPr lang="en-US" sz="2800" b="1">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3960801628768367E-2"/>
          <c:y val="0.20310810810810814"/>
          <c:w val="0.88733178796575662"/>
          <c:h val="0.5940239057955593"/>
        </c:manualLayout>
      </c:layout>
      <c:lineChart>
        <c:grouping val="standard"/>
        <c:varyColors val="0"/>
        <c:ser>
          <c:idx val="0"/>
          <c:order val="0"/>
          <c:tx>
            <c:strRef>
              <c:f>'GENERAL DATA'!$G$2</c:f>
              <c:strCache>
                <c:ptCount val="1"/>
                <c:pt idx="0">
                  <c:v>2015</c:v>
                </c:pt>
              </c:strCache>
            </c:strRef>
          </c:tx>
          <c:spPr>
            <a:ln w="47625" cap="rnd">
              <a:solidFill>
                <a:schemeClr val="accent1"/>
              </a:solidFill>
              <a:round/>
            </a:ln>
            <a:effectLst/>
          </c:spPr>
          <c:marker>
            <c:symbol val="circle"/>
            <c:size val="5"/>
            <c:spPr>
              <a:solidFill>
                <a:schemeClr val="accent1"/>
              </a:solidFill>
              <a:ln w="9525">
                <a:solidFill>
                  <a:schemeClr val="accent1"/>
                </a:solidFill>
              </a:ln>
              <a:effectLst/>
            </c:spPr>
          </c:marker>
          <c:cat>
            <c:strRef>
              <c:f>'GENERAL DATA'!$F$3:$F$14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'GENERAL DATA'!$G$3:$G$14</c:f>
              <c:numCache>
                <c:formatCode>General</c:formatCode>
                <c:ptCount val="12"/>
                <c:pt idx="0">
                  <c:v>31</c:v>
                </c:pt>
                <c:pt idx="1">
                  <c:v>24</c:v>
                </c:pt>
                <c:pt idx="2">
                  <c:v>33</c:v>
                </c:pt>
                <c:pt idx="3">
                  <c:v>34</c:v>
                </c:pt>
                <c:pt idx="4">
                  <c:v>23</c:v>
                </c:pt>
                <c:pt idx="5">
                  <c:v>39</c:v>
                </c:pt>
                <c:pt idx="6">
                  <c:v>38</c:v>
                </c:pt>
                <c:pt idx="7">
                  <c:v>52</c:v>
                </c:pt>
                <c:pt idx="8">
                  <c:v>43</c:v>
                </c:pt>
                <c:pt idx="9">
                  <c:v>37</c:v>
                </c:pt>
                <c:pt idx="10">
                  <c:v>42</c:v>
                </c:pt>
                <c:pt idx="11">
                  <c:v>20</c:v>
                </c:pt>
              </c:numCache>
            </c:numRef>
          </c:val>
          <c:smooth val="0"/>
        </c:ser>
        <c:ser>
          <c:idx val="1"/>
          <c:order val="1"/>
          <c:tx>
            <c:strRef>
              <c:f>'GENERAL DATA'!$H$2</c:f>
              <c:strCache>
                <c:ptCount val="1"/>
                <c:pt idx="0">
                  <c:v>2016</c:v>
                </c:pt>
              </c:strCache>
            </c:strRef>
          </c:tx>
          <c:spPr>
            <a:ln w="47625" cap="rnd">
              <a:solidFill>
                <a:schemeClr val="accent2"/>
              </a:solidFill>
              <a:round/>
            </a:ln>
            <a:effectLst/>
          </c:spPr>
          <c:marker>
            <c:symbol val="circle"/>
            <c:size val="5"/>
            <c:spPr>
              <a:solidFill>
                <a:schemeClr val="accent2"/>
              </a:solidFill>
              <a:ln w="9525">
                <a:solidFill>
                  <a:schemeClr val="accent2"/>
                </a:solidFill>
              </a:ln>
              <a:effectLst/>
            </c:spPr>
          </c:marker>
          <c:cat>
            <c:strRef>
              <c:f>'GENERAL DATA'!$F$3:$F$14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'GENERAL DATA'!$H$3:$H$14</c:f>
              <c:numCache>
                <c:formatCode>General</c:formatCode>
                <c:ptCount val="12"/>
                <c:pt idx="0">
                  <c:v>38</c:v>
                </c:pt>
                <c:pt idx="1">
                  <c:v>38</c:v>
                </c:pt>
                <c:pt idx="2">
                  <c:v>47</c:v>
                </c:pt>
                <c:pt idx="3">
                  <c:v>46</c:v>
                </c:pt>
                <c:pt idx="4">
                  <c:v>33</c:v>
                </c:pt>
                <c:pt idx="5">
                  <c:v>40</c:v>
                </c:pt>
                <c:pt idx="6">
                  <c:v>47</c:v>
                </c:pt>
                <c:pt idx="7">
                  <c:v>51</c:v>
                </c:pt>
                <c:pt idx="8">
                  <c:v>53</c:v>
                </c:pt>
                <c:pt idx="9">
                  <c:v>56</c:v>
                </c:pt>
                <c:pt idx="10">
                  <c:v>49</c:v>
                </c:pt>
                <c:pt idx="11">
                  <c:v>45</c:v>
                </c:pt>
              </c:numCache>
            </c:numRef>
          </c:val>
          <c:smooth val="0"/>
        </c:ser>
        <c:ser>
          <c:idx val="2"/>
          <c:order val="2"/>
          <c:tx>
            <c:strRef>
              <c:f>'GENERAL DATA'!$I$2</c:f>
              <c:strCache>
                <c:ptCount val="1"/>
                <c:pt idx="0">
                  <c:v>2017</c:v>
                </c:pt>
              </c:strCache>
            </c:strRef>
          </c:tx>
          <c:spPr>
            <a:ln w="47625" cap="rnd">
              <a:solidFill>
                <a:schemeClr val="accent3"/>
              </a:solidFill>
              <a:round/>
            </a:ln>
            <a:effectLst/>
          </c:spPr>
          <c:marker>
            <c:symbol val="circle"/>
            <c:size val="5"/>
            <c:spPr>
              <a:solidFill>
                <a:schemeClr val="accent3"/>
              </a:solidFill>
              <a:ln w="9525">
                <a:solidFill>
                  <a:schemeClr val="accent3"/>
                </a:solidFill>
              </a:ln>
              <a:effectLst/>
            </c:spPr>
          </c:marker>
          <c:cat>
            <c:strRef>
              <c:f>'GENERAL DATA'!$F$3:$F$14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'GENERAL DATA'!$I$3:$I$14</c:f>
              <c:numCache>
                <c:formatCode>General</c:formatCode>
                <c:ptCount val="12"/>
                <c:pt idx="0">
                  <c:v>33</c:v>
                </c:pt>
                <c:pt idx="1">
                  <c:v>36</c:v>
                </c:pt>
                <c:pt idx="2">
                  <c:v>27</c:v>
                </c:pt>
                <c:pt idx="3">
                  <c:v>44</c:v>
                </c:pt>
                <c:pt idx="4">
                  <c:v>41</c:v>
                </c:pt>
                <c:pt idx="5">
                  <c:v>37</c:v>
                </c:pt>
                <c:pt idx="6">
                  <c:v>37</c:v>
                </c:pt>
                <c:pt idx="7">
                  <c:v>51</c:v>
                </c:pt>
                <c:pt idx="8">
                  <c:v>44</c:v>
                </c:pt>
                <c:pt idx="9">
                  <c:v>39</c:v>
                </c:pt>
                <c:pt idx="10">
                  <c:v>50</c:v>
                </c:pt>
                <c:pt idx="11">
                  <c:v>36</c:v>
                </c:pt>
              </c:numCache>
            </c:numRef>
          </c:val>
          <c:smooth val="0"/>
        </c:ser>
        <c:dLbls>
          <c:showLegendKey val="0"/>
          <c:showVal val="0"/>
          <c:showCatName val="0"/>
          <c:showSerName val="0"/>
          <c:showPercent val="0"/>
          <c:showBubbleSize val="0"/>
        </c:dLbls>
        <c:marker val="1"/>
        <c:smooth val="0"/>
        <c:axId val="337169768"/>
        <c:axId val="282132296"/>
      </c:lineChart>
      <c:catAx>
        <c:axId val="337169768"/>
        <c:scaling>
          <c:orientation val="minMax"/>
        </c:scaling>
        <c:delete val="0"/>
        <c:axPos val="b"/>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2132296"/>
        <c:crosses val="autoZero"/>
        <c:auto val="1"/>
        <c:lblAlgn val="ctr"/>
        <c:lblOffset val="100"/>
        <c:noMultiLvlLbl val="0"/>
      </c:catAx>
      <c:valAx>
        <c:axId val="282132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Death Count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37169768"/>
        <c:crosses val="autoZero"/>
        <c:crossBetween val="between"/>
      </c:valAx>
      <c:spPr>
        <a:noFill/>
        <a:ln w="9525">
          <a:noFill/>
        </a:ln>
        <a:effectLst/>
      </c:spPr>
    </c:plotArea>
    <c:legend>
      <c:legendPos val="b"/>
      <c:layout>
        <c:manualLayout>
          <c:xMode val="edge"/>
          <c:yMode val="edge"/>
          <c:x val="0.30436740050350847"/>
          <c:y val="0.1083893736255941"/>
          <c:w val="0.41507472280250685"/>
          <c:h val="4.025927502305454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Homicides by Age</a:t>
            </a:r>
            <a:r>
              <a:rPr lang="en-US" sz="2800" b="1" baseline="0">
                <a:solidFill>
                  <a:schemeClr val="tx1"/>
                </a:solidFill>
              </a:rPr>
              <a:t> Group and Year</a:t>
            </a:r>
            <a:endParaRPr lang="en-US" sz="2800" b="1">
              <a:solidFill>
                <a:schemeClr val="tx1"/>
              </a:solidFill>
            </a:endParaRPr>
          </a:p>
        </c:rich>
      </c:tx>
      <c:layout>
        <c:manualLayout>
          <c:xMode val="edge"/>
          <c:yMode val="edge"/>
          <c:x val="0.19495707312286897"/>
          <c:y val="6.4102564102564097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857657025545072"/>
          <c:y val="0.27356481481481482"/>
          <c:w val="0.85086796081182925"/>
          <c:h val="0.55479913969087202"/>
        </c:manualLayout>
      </c:layout>
      <c:barChart>
        <c:barDir val="col"/>
        <c:grouping val="clustered"/>
        <c:varyColors val="0"/>
        <c:ser>
          <c:idx val="0"/>
          <c:order val="0"/>
          <c:tx>
            <c:v>2016</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DATA'!$F$25:$F$31</c:f>
              <c:strCache>
                <c:ptCount val="7"/>
                <c:pt idx="0">
                  <c:v>&lt;18 </c:v>
                </c:pt>
                <c:pt idx="1">
                  <c:v>18-24</c:v>
                </c:pt>
                <c:pt idx="2">
                  <c:v>25-34</c:v>
                </c:pt>
                <c:pt idx="3">
                  <c:v>35-44</c:v>
                </c:pt>
                <c:pt idx="4">
                  <c:v>45-54 </c:v>
                </c:pt>
                <c:pt idx="5">
                  <c:v>55-64 </c:v>
                </c:pt>
                <c:pt idx="6">
                  <c:v>&gt;65</c:v>
                </c:pt>
              </c:strCache>
            </c:strRef>
          </c:cat>
          <c:val>
            <c:numRef>
              <c:f>'GENERAL DATA'!$G$25:$G$31</c:f>
              <c:numCache>
                <c:formatCode>General</c:formatCode>
                <c:ptCount val="7"/>
                <c:pt idx="0">
                  <c:v>37</c:v>
                </c:pt>
                <c:pt idx="1">
                  <c:v>138</c:v>
                </c:pt>
                <c:pt idx="2">
                  <c:v>148</c:v>
                </c:pt>
                <c:pt idx="3">
                  <c:v>94</c:v>
                </c:pt>
                <c:pt idx="4">
                  <c:v>57</c:v>
                </c:pt>
                <c:pt idx="5">
                  <c:v>35</c:v>
                </c:pt>
                <c:pt idx="6">
                  <c:v>34</c:v>
                </c:pt>
              </c:numCache>
            </c:numRef>
          </c:val>
        </c:ser>
        <c:ser>
          <c:idx val="1"/>
          <c:order val="1"/>
          <c:tx>
            <c:v>2017</c:v>
          </c:tx>
          <c:spPr>
            <a:solidFill>
              <a:schemeClr val="accent2"/>
            </a:solidFill>
            <a:ln>
              <a:noFill/>
            </a:ln>
            <a:effectLst/>
          </c:spPr>
          <c:invertIfNegative val="0"/>
          <c:dLbls>
            <c:dLbl>
              <c:idx val="1"/>
              <c:layout>
                <c:manualLayout>
                  <c:x val="6.2305295950155761E-3"/>
                  <c:y val="-2.136752136752215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6.2305295950155761E-3"/>
                  <c:y val="2.136752136752137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DATA'!$F$25:$F$31</c:f>
              <c:strCache>
                <c:ptCount val="7"/>
                <c:pt idx="0">
                  <c:v>&lt;18 </c:v>
                </c:pt>
                <c:pt idx="1">
                  <c:v>18-24</c:v>
                </c:pt>
                <c:pt idx="2">
                  <c:v>25-34</c:v>
                </c:pt>
                <c:pt idx="3">
                  <c:v>35-44</c:v>
                </c:pt>
                <c:pt idx="4">
                  <c:v>45-54 </c:v>
                </c:pt>
                <c:pt idx="5">
                  <c:v>55-64 </c:v>
                </c:pt>
                <c:pt idx="6">
                  <c:v>&gt;65</c:v>
                </c:pt>
              </c:strCache>
            </c:strRef>
          </c:cat>
          <c:val>
            <c:numRef>
              <c:f>'GENERAL DATA'!$M$25:$M$31</c:f>
              <c:numCache>
                <c:formatCode>General</c:formatCode>
                <c:ptCount val="7"/>
                <c:pt idx="0">
                  <c:v>34</c:v>
                </c:pt>
                <c:pt idx="1">
                  <c:v>106</c:v>
                </c:pt>
                <c:pt idx="2">
                  <c:v>141</c:v>
                </c:pt>
                <c:pt idx="3">
                  <c:v>84</c:v>
                </c:pt>
                <c:pt idx="4">
                  <c:v>47</c:v>
                </c:pt>
                <c:pt idx="5">
                  <c:v>32</c:v>
                </c:pt>
                <c:pt idx="6">
                  <c:v>31</c:v>
                </c:pt>
              </c:numCache>
            </c:numRef>
          </c:val>
        </c:ser>
        <c:dLbls>
          <c:showLegendKey val="0"/>
          <c:showVal val="0"/>
          <c:showCatName val="0"/>
          <c:showSerName val="0"/>
          <c:showPercent val="0"/>
          <c:showBubbleSize val="0"/>
        </c:dLbls>
        <c:gapWidth val="219"/>
        <c:overlap val="-27"/>
        <c:axId val="282231264"/>
        <c:axId val="282231656"/>
      </c:barChart>
      <c:catAx>
        <c:axId val="28223126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 Group</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2231656"/>
        <c:crosses val="autoZero"/>
        <c:auto val="1"/>
        <c:lblAlgn val="ctr"/>
        <c:lblOffset val="100"/>
        <c:noMultiLvlLbl val="0"/>
      </c:catAx>
      <c:valAx>
        <c:axId val="282231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Death</a:t>
                </a:r>
                <a:r>
                  <a:rPr lang="en-US" sz="1800" baseline="0">
                    <a:solidFill>
                      <a:schemeClr val="tx1"/>
                    </a:solidFill>
                  </a:rPr>
                  <a:t> Count</a:t>
                </a:r>
                <a:endParaRPr lang="en-US" sz="1800">
                  <a:solidFill>
                    <a:schemeClr val="tx1"/>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2231264"/>
        <c:crosses val="autoZero"/>
        <c:crossBetween val="between"/>
      </c:valAx>
      <c:spPr>
        <a:noFill/>
        <a:ln>
          <a:noFill/>
        </a:ln>
        <a:effectLst/>
      </c:spPr>
    </c:plotArea>
    <c:legend>
      <c:legendPos val="b"/>
      <c:layout>
        <c:manualLayout>
          <c:xMode val="edge"/>
          <c:yMode val="edge"/>
          <c:x val="0.34601650845046239"/>
          <c:y val="0.15537721246382663"/>
          <c:w val="0.31040563111429254"/>
          <c:h val="7.812554680664918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t>2015 Manner of Death by Age Group</a:t>
            </a:r>
          </a:p>
        </c:rich>
      </c:tx>
      <c:layout>
        <c:manualLayout>
          <c:xMode val="edge"/>
          <c:yMode val="edge"/>
          <c:x val="0.20702936917368089"/>
          <c:y val="3.750000615157581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58101411892479"/>
          <c:y val="0.21192391927885815"/>
          <c:w val="0.83732101195683872"/>
          <c:h val="0.6260289026662168"/>
        </c:manualLayout>
      </c:layout>
      <c:barChart>
        <c:barDir val="col"/>
        <c:grouping val="percentStacked"/>
        <c:varyColors val="0"/>
        <c:ser>
          <c:idx val="0"/>
          <c:order val="0"/>
          <c:tx>
            <c:strRef>
              <c:f>'GENERAL DATA'!$B$24</c:f>
              <c:strCache>
                <c:ptCount val="1"/>
                <c:pt idx="0">
                  <c:v>Homicide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DATA'!$A$25:$A$31</c:f>
              <c:strCache>
                <c:ptCount val="7"/>
                <c:pt idx="0">
                  <c:v>&lt;18 </c:v>
                </c:pt>
                <c:pt idx="1">
                  <c:v>18-24</c:v>
                </c:pt>
                <c:pt idx="2">
                  <c:v>25-34</c:v>
                </c:pt>
                <c:pt idx="3">
                  <c:v>35-44</c:v>
                </c:pt>
                <c:pt idx="4">
                  <c:v>45-54 </c:v>
                </c:pt>
                <c:pt idx="5">
                  <c:v>55-64 </c:v>
                </c:pt>
                <c:pt idx="6">
                  <c:v>&gt;65</c:v>
                </c:pt>
              </c:strCache>
            </c:strRef>
          </c:cat>
          <c:val>
            <c:numRef>
              <c:f>'GENERAL DATA'!$B$25:$B$31</c:f>
              <c:numCache>
                <c:formatCode>General</c:formatCode>
                <c:ptCount val="7"/>
                <c:pt idx="0">
                  <c:v>35</c:v>
                </c:pt>
                <c:pt idx="1">
                  <c:v>111</c:v>
                </c:pt>
                <c:pt idx="2">
                  <c:v>113</c:v>
                </c:pt>
                <c:pt idx="3">
                  <c:v>58</c:v>
                </c:pt>
                <c:pt idx="4">
                  <c:v>43</c:v>
                </c:pt>
                <c:pt idx="5">
                  <c:v>36</c:v>
                </c:pt>
                <c:pt idx="6">
                  <c:v>20</c:v>
                </c:pt>
              </c:numCache>
            </c:numRef>
          </c:val>
        </c:ser>
        <c:ser>
          <c:idx val="1"/>
          <c:order val="1"/>
          <c:tx>
            <c:strRef>
              <c:f>'GENERAL DATA'!$C$24</c:f>
              <c:strCache>
                <c:ptCount val="1"/>
                <c:pt idx="0">
                  <c:v>Suicide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DATA'!$A$25:$A$31</c:f>
              <c:strCache>
                <c:ptCount val="7"/>
                <c:pt idx="0">
                  <c:v>&lt;18 </c:v>
                </c:pt>
                <c:pt idx="1">
                  <c:v>18-24</c:v>
                </c:pt>
                <c:pt idx="2">
                  <c:v>25-34</c:v>
                </c:pt>
                <c:pt idx="3">
                  <c:v>35-44</c:v>
                </c:pt>
                <c:pt idx="4">
                  <c:v>45-54 </c:v>
                </c:pt>
                <c:pt idx="5">
                  <c:v>55-64 </c:v>
                </c:pt>
                <c:pt idx="6">
                  <c:v>&gt;65</c:v>
                </c:pt>
              </c:strCache>
            </c:strRef>
          </c:cat>
          <c:val>
            <c:numRef>
              <c:f>'GENERAL DATA'!$C$25:$C$31</c:f>
              <c:numCache>
                <c:formatCode>General</c:formatCode>
                <c:ptCount val="7"/>
                <c:pt idx="0">
                  <c:v>35</c:v>
                </c:pt>
                <c:pt idx="1">
                  <c:v>109</c:v>
                </c:pt>
                <c:pt idx="2">
                  <c:v>166</c:v>
                </c:pt>
                <c:pt idx="3">
                  <c:v>174</c:v>
                </c:pt>
                <c:pt idx="4">
                  <c:v>190</c:v>
                </c:pt>
                <c:pt idx="5">
                  <c:v>162</c:v>
                </c:pt>
                <c:pt idx="6">
                  <c:v>143</c:v>
                </c:pt>
              </c:numCache>
            </c:numRef>
          </c:val>
        </c:ser>
        <c:ser>
          <c:idx val="2"/>
          <c:order val="2"/>
          <c:tx>
            <c:strRef>
              <c:f>'GENERAL DATA'!$D$24</c:f>
              <c:strCache>
                <c:ptCount val="1"/>
                <c:pt idx="0">
                  <c:v>Undetermined/Other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DATA'!$A$25:$A$31</c:f>
              <c:strCache>
                <c:ptCount val="7"/>
                <c:pt idx="0">
                  <c:v>&lt;18 </c:v>
                </c:pt>
                <c:pt idx="1">
                  <c:v>18-24</c:v>
                </c:pt>
                <c:pt idx="2">
                  <c:v>25-34</c:v>
                </c:pt>
                <c:pt idx="3">
                  <c:v>35-44</c:v>
                </c:pt>
                <c:pt idx="4">
                  <c:v>45-54 </c:v>
                </c:pt>
                <c:pt idx="5">
                  <c:v>55-64 </c:v>
                </c:pt>
                <c:pt idx="6">
                  <c:v>&gt;65</c:v>
                </c:pt>
              </c:strCache>
            </c:strRef>
          </c:cat>
          <c:val>
            <c:numRef>
              <c:f>'GENERAL DATA'!$D$25:$D$31</c:f>
              <c:numCache>
                <c:formatCode>General</c:formatCode>
                <c:ptCount val="7"/>
                <c:pt idx="0">
                  <c:v>8</c:v>
                </c:pt>
                <c:pt idx="1">
                  <c:v>12</c:v>
                </c:pt>
                <c:pt idx="2">
                  <c:v>41</c:v>
                </c:pt>
                <c:pt idx="3">
                  <c:v>36</c:v>
                </c:pt>
                <c:pt idx="4">
                  <c:v>39</c:v>
                </c:pt>
                <c:pt idx="5">
                  <c:v>34</c:v>
                </c:pt>
                <c:pt idx="6">
                  <c:v>14</c:v>
                </c:pt>
              </c:numCache>
            </c:numRef>
          </c:val>
        </c:ser>
        <c:dLbls>
          <c:dLblPos val="ctr"/>
          <c:showLegendKey val="0"/>
          <c:showVal val="1"/>
          <c:showCatName val="0"/>
          <c:showSerName val="0"/>
          <c:showPercent val="0"/>
          <c:showBubbleSize val="0"/>
        </c:dLbls>
        <c:gapWidth val="150"/>
        <c:overlap val="100"/>
        <c:axId val="279913040"/>
        <c:axId val="279913432"/>
      </c:barChart>
      <c:catAx>
        <c:axId val="27991304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dirty="0" smtClean="0"/>
                  <a:t>Age Group</a:t>
                </a:r>
                <a:endParaRPr lang="en-US" dirty="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913432"/>
        <c:crosses val="autoZero"/>
        <c:auto val="1"/>
        <c:lblAlgn val="ctr"/>
        <c:lblOffset val="100"/>
        <c:noMultiLvlLbl val="0"/>
      </c:catAx>
      <c:valAx>
        <c:axId val="279913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dirty="0" smtClean="0"/>
                  <a:t>Percentage of</a:t>
                </a:r>
                <a:r>
                  <a:rPr lang="en-US" baseline="0" dirty="0" smtClean="0"/>
                  <a:t> Deaths</a:t>
                </a:r>
                <a:endParaRPr lang="en-US"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913040"/>
        <c:crosses val="autoZero"/>
        <c:crossBetween val="between"/>
      </c:valAx>
      <c:spPr>
        <a:noFill/>
        <a:ln>
          <a:noFill/>
        </a:ln>
        <a:effectLst/>
      </c:spPr>
    </c:plotArea>
    <c:legend>
      <c:legendPos val="t"/>
      <c:layout>
        <c:manualLayout>
          <c:xMode val="edge"/>
          <c:yMode val="edge"/>
          <c:x val="0.21920795999637976"/>
          <c:y val="0.13637567853931731"/>
          <c:w val="0.59705850927926041"/>
          <c:h val="6.1467708488096406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Homicide</a:t>
            </a:r>
            <a:r>
              <a:rPr lang="en-US" sz="2800" b="1" baseline="0">
                <a:solidFill>
                  <a:schemeClr val="tx1"/>
                </a:solidFill>
              </a:rPr>
              <a:t> by Gender and Age, 2015-2017</a:t>
            </a:r>
            <a:endParaRPr lang="en-US" sz="2800" b="1">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262054743157106"/>
          <c:y val="0.2011313358557453"/>
          <c:w val="0.84991913510811146"/>
          <c:h val="0.65914766435584426"/>
        </c:manualLayout>
      </c:layout>
      <c:barChart>
        <c:barDir val="col"/>
        <c:grouping val="clustered"/>
        <c:varyColors val="0"/>
        <c:ser>
          <c:idx val="0"/>
          <c:order val="0"/>
          <c:tx>
            <c:strRef>
              <c:f>'2015-2016 combined '!$B$25</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'!$A$26:$A$32</c:f>
              <c:strCache>
                <c:ptCount val="7"/>
                <c:pt idx="0">
                  <c:v>&lt;18 </c:v>
                </c:pt>
                <c:pt idx="1">
                  <c:v>18-24</c:v>
                </c:pt>
                <c:pt idx="2">
                  <c:v>25-34</c:v>
                </c:pt>
                <c:pt idx="3">
                  <c:v>35-44</c:v>
                </c:pt>
                <c:pt idx="4">
                  <c:v>45-54 </c:v>
                </c:pt>
                <c:pt idx="5">
                  <c:v>55-64 </c:v>
                </c:pt>
                <c:pt idx="6">
                  <c:v>&gt;65</c:v>
                </c:pt>
              </c:strCache>
            </c:strRef>
          </c:cat>
          <c:val>
            <c:numRef>
              <c:f>'2015-2016 combined '!$B$26:$B$32</c:f>
              <c:numCache>
                <c:formatCode>General</c:formatCode>
                <c:ptCount val="7"/>
                <c:pt idx="0">
                  <c:v>76</c:v>
                </c:pt>
                <c:pt idx="1">
                  <c:v>290</c:v>
                </c:pt>
                <c:pt idx="2">
                  <c:v>323</c:v>
                </c:pt>
                <c:pt idx="3">
                  <c:v>187</c:v>
                </c:pt>
                <c:pt idx="4">
                  <c:v>117</c:v>
                </c:pt>
                <c:pt idx="5">
                  <c:v>79</c:v>
                </c:pt>
                <c:pt idx="6">
                  <c:v>57</c:v>
                </c:pt>
              </c:numCache>
            </c:numRef>
          </c:val>
        </c:ser>
        <c:ser>
          <c:idx val="1"/>
          <c:order val="1"/>
          <c:tx>
            <c:strRef>
              <c:f>'2015-2016 combined '!$C$25</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'!$A$26:$A$32</c:f>
              <c:strCache>
                <c:ptCount val="7"/>
                <c:pt idx="0">
                  <c:v>&lt;18 </c:v>
                </c:pt>
                <c:pt idx="1">
                  <c:v>18-24</c:v>
                </c:pt>
                <c:pt idx="2">
                  <c:v>25-34</c:v>
                </c:pt>
                <c:pt idx="3">
                  <c:v>35-44</c:v>
                </c:pt>
                <c:pt idx="4">
                  <c:v>45-54 </c:v>
                </c:pt>
                <c:pt idx="5">
                  <c:v>55-64 </c:v>
                </c:pt>
                <c:pt idx="6">
                  <c:v>&gt;65</c:v>
                </c:pt>
              </c:strCache>
            </c:strRef>
          </c:cat>
          <c:val>
            <c:numRef>
              <c:f>'2015-2016 combined '!$C$26:$C$32</c:f>
              <c:numCache>
                <c:formatCode>General</c:formatCode>
                <c:ptCount val="7"/>
                <c:pt idx="0">
                  <c:v>30</c:v>
                </c:pt>
                <c:pt idx="1">
                  <c:v>65</c:v>
                </c:pt>
                <c:pt idx="2">
                  <c:v>79</c:v>
                </c:pt>
                <c:pt idx="3">
                  <c:v>49</c:v>
                </c:pt>
                <c:pt idx="4">
                  <c:v>30</c:v>
                </c:pt>
                <c:pt idx="5">
                  <c:v>24</c:v>
                </c:pt>
                <c:pt idx="6">
                  <c:v>28</c:v>
                </c:pt>
              </c:numCache>
            </c:numRef>
          </c:val>
        </c:ser>
        <c:dLbls>
          <c:dLblPos val="outEnd"/>
          <c:showLegendKey val="0"/>
          <c:showVal val="1"/>
          <c:showCatName val="0"/>
          <c:showSerName val="0"/>
          <c:showPercent val="0"/>
          <c:showBubbleSize val="0"/>
        </c:dLbls>
        <c:gapWidth val="219"/>
        <c:overlap val="-27"/>
        <c:axId val="282232440"/>
        <c:axId val="282232832"/>
      </c:barChart>
      <c:catAx>
        <c:axId val="28223244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 Group</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2232832"/>
        <c:crosses val="autoZero"/>
        <c:auto val="1"/>
        <c:lblAlgn val="ctr"/>
        <c:lblOffset val="100"/>
        <c:noMultiLvlLbl val="0"/>
      </c:catAx>
      <c:valAx>
        <c:axId val="282232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Death</a:t>
                </a:r>
                <a:r>
                  <a:rPr lang="en-US" sz="1800" baseline="0">
                    <a:solidFill>
                      <a:schemeClr val="tx1"/>
                    </a:solidFill>
                  </a:rPr>
                  <a:t> Count</a:t>
                </a:r>
                <a:endParaRPr lang="en-US" sz="1800">
                  <a:solidFill>
                    <a:schemeClr val="tx1"/>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22324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2016 Homicide Rate by</a:t>
            </a:r>
            <a:r>
              <a:rPr lang="en-US" sz="2800" b="1" baseline="0">
                <a:solidFill>
                  <a:schemeClr val="tx1"/>
                </a:solidFill>
              </a:rPr>
              <a:t> Age Group</a:t>
            </a:r>
            <a:endParaRPr lang="en-US" sz="2800" b="1">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Rates!$G$13:$G$19</c:f>
              <c:strCache>
                <c:ptCount val="7"/>
                <c:pt idx="0">
                  <c:v>&lt;18 </c:v>
                </c:pt>
                <c:pt idx="1">
                  <c:v>18-24</c:v>
                </c:pt>
                <c:pt idx="2">
                  <c:v>25-34</c:v>
                </c:pt>
                <c:pt idx="3">
                  <c:v>35-44</c:v>
                </c:pt>
                <c:pt idx="4">
                  <c:v>45-54 </c:v>
                </c:pt>
                <c:pt idx="5">
                  <c:v>55-64 </c:v>
                </c:pt>
                <c:pt idx="6">
                  <c:v>&gt;65</c:v>
                </c:pt>
              </c:strCache>
            </c:strRef>
          </c:cat>
          <c:val>
            <c:numRef>
              <c:f>Rates!$J$13:$J$19</c:f>
              <c:numCache>
                <c:formatCode>0.0</c:formatCode>
                <c:ptCount val="7"/>
                <c:pt idx="0">
                  <c:v>2.3425015891024294</c:v>
                </c:pt>
                <c:pt idx="1">
                  <c:v>12.608393352635749</c:v>
                </c:pt>
                <c:pt idx="2">
                  <c:v>17.4003214356676</c:v>
                </c:pt>
                <c:pt idx="3">
                  <c:v>11.420851072102021</c:v>
                </c:pt>
                <c:pt idx="4">
                  <c:v>6.4848334535492516</c:v>
                </c:pt>
                <c:pt idx="5">
                  <c:v>4.0899126394660206</c:v>
                </c:pt>
                <c:pt idx="6">
                  <c:v>3.5192060671112597</c:v>
                </c:pt>
              </c:numCache>
            </c:numRef>
          </c:val>
        </c:ser>
        <c:dLbls>
          <c:showLegendKey val="0"/>
          <c:showVal val="0"/>
          <c:showCatName val="0"/>
          <c:showSerName val="0"/>
          <c:showPercent val="0"/>
          <c:showBubbleSize val="0"/>
        </c:dLbls>
        <c:gapWidth val="219"/>
        <c:overlap val="-27"/>
        <c:axId val="341964904"/>
        <c:axId val="341965296"/>
      </c:barChart>
      <c:catAx>
        <c:axId val="34196490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a:t>
                </a:r>
                <a:r>
                  <a:rPr lang="en-US" sz="1800" baseline="0">
                    <a:solidFill>
                      <a:schemeClr val="tx1"/>
                    </a:solidFill>
                  </a:rPr>
                  <a:t> Group</a:t>
                </a:r>
                <a:endParaRPr lang="en-US" sz="180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1965296"/>
        <c:crosses val="autoZero"/>
        <c:auto val="1"/>
        <c:lblAlgn val="ctr"/>
        <c:lblOffset val="100"/>
        <c:noMultiLvlLbl val="0"/>
      </c:catAx>
      <c:valAx>
        <c:axId val="341965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Rate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1964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2016 Age and Gender Homicide Rate</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888648293963254"/>
          <c:y val="0.22263888888888889"/>
          <c:w val="0.84500240594925624"/>
          <c:h val="0.63350284339457574"/>
        </c:manualLayout>
      </c:layout>
      <c:barChart>
        <c:barDir val="col"/>
        <c:grouping val="clustered"/>
        <c:varyColors val="0"/>
        <c:ser>
          <c:idx val="1"/>
          <c:order val="0"/>
          <c:tx>
            <c:v>Males</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Rates!$J$23:$J$29</c:f>
              <c:numCache>
                <c:formatCode>0.0</c:formatCode>
                <c:ptCount val="7"/>
                <c:pt idx="0">
                  <c:v>3.8369470773602798</c:v>
                </c:pt>
                <c:pt idx="1">
                  <c:v>34.474833371638702</c:v>
                </c:pt>
                <c:pt idx="2">
                  <c:v>28.38077144096917</c:v>
                </c:pt>
                <c:pt idx="3">
                  <c:v>17.969801020878965</c:v>
                </c:pt>
                <c:pt idx="4">
                  <c:v>9.8498922238536899</c:v>
                </c:pt>
                <c:pt idx="5">
                  <c:v>6.7090936972856925</c:v>
                </c:pt>
                <c:pt idx="6">
                  <c:v>4.9703083247930815</c:v>
                </c:pt>
              </c:numCache>
            </c:numRef>
          </c:cat>
          <c:val>
            <c:numRef>
              <c:f>Rates!$J$23:$J$29</c:f>
              <c:numCache>
                <c:formatCode>0.0</c:formatCode>
                <c:ptCount val="7"/>
                <c:pt idx="0">
                  <c:v>3.8369470773602798</c:v>
                </c:pt>
                <c:pt idx="1">
                  <c:v>34.474833371638702</c:v>
                </c:pt>
                <c:pt idx="2">
                  <c:v>28.38077144096917</c:v>
                </c:pt>
                <c:pt idx="3">
                  <c:v>17.969801020878965</c:v>
                </c:pt>
                <c:pt idx="4">
                  <c:v>9.8498922238536899</c:v>
                </c:pt>
                <c:pt idx="5">
                  <c:v>6.7090936972856925</c:v>
                </c:pt>
                <c:pt idx="6">
                  <c:v>4.9703083247930815</c:v>
                </c:pt>
              </c:numCache>
            </c:numRef>
          </c:val>
        </c:ser>
        <c:ser>
          <c:idx val="2"/>
          <c:order val="1"/>
          <c:tx>
            <c:v>Females</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Rates!$J$23:$J$29</c:f>
              <c:numCache>
                <c:formatCode>0.0</c:formatCode>
                <c:ptCount val="7"/>
                <c:pt idx="0">
                  <c:v>3.8369470773602798</c:v>
                </c:pt>
                <c:pt idx="1">
                  <c:v>34.474833371638702</c:v>
                </c:pt>
                <c:pt idx="2">
                  <c:v>28.38077144096917</c:v>
                </c:pt>
                <c:pt idx="3">
                  <c:v>17.969801020878965</c:v>
                </c:pt>
                <c:pt idx="4">
                  <c:v>9.8498922238536899</c:v>
                </c:pt>
                <c:pt idx="5">
                  <c:v>6.7090936972856925</c:v>
                </c:pt>
                <c:pt idx="6">
                  <c:v>4.9703083247930815</c:v>
                </c:pt>
              </c:numCache>
            </c:numRef>
          </c:cat>
          <c:val>
            <c:numRef>
              <c:f>Rates!$J$33:$J$39</c:f>
              <c:numCache>
                <c:formatCode>0.0</c:formatCode>
                <c:ptCount val="7"/>
                <c:pt idx="0">
                  <c:v>0.77763117989978925</c:v>
                </c:pt>
                <c:pt idx="1">
                  <c:v>6.4355191625244403</c:v>
                </c:pt>
                <c:pt idx="2">
                  <c:v>6.3647121499997636</c:v>
                </c:pt>
                <c:pt idx="3">
                  <c:v>4.8631745831043585</c:v>
                </c:pt>
                <c:pt idx="4">
                  <c:v>3.1644067528440107</c:v>
                </c:pt>
                <c:pt idx="5">
                  <c:v>1.6772734243214231</c:v>
                </c:pt>
                <c:pt idx="6">
                  <c:v>3.076857534395717</c:v>
                </c:pt>
              </c:numCache>
            </c:numRef>
          </c:val>
        </c:ser>
        <c:dLbls>
          <c:dLblPos val="outEnd"/>
          <c:showLegendKey val="0"/>
          <c:showVal val="1"/>
          <c:showCatName val="0"/>
          <c:showSerName val="0"/>
          <c:showPercent val="0"/>
          <c:showBubbleSize val="0"/>
        </c:dLbls>
        <c:gapWidth val="219"/>
        <c:overlap val="-27"/>
        <c:axId val="337170160"/>
        <c:axId val="341966472"/>
      </c:barChart>
      <c:catAx>
        <c:axId val="33717016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 Group</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1966472"/>
        <c:crosses val="autoZero"/>
        <c:auto val="1"/>
        <c:lblAlgn val="ctr"/>
        <c:lblOffset val="100"/>
        <c:noMultiLvlLbl val="0"/>
      </c:catAx>
      <c:valAx>
        <c:axId val="341966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Rate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37170160"/>
        <c:crosses val="autoZero"/>
        <c:crossBetween val="between"/>
      </c:valAx>
      <c:spPr>
        <a:noFill/>
        <a:ln>
          <a:noFill/>
        </a:ln>
        <a:effectLst/>
      </c:spPr>
    </c:plotArea>
    <c:legend>
      <c:legendPos val="b"/>
      <c:layout>
        <c:manualLayout>
          <c:xMode val="edge"/>
          <c:yMode val="edge"/>
          <c:x val="0.38551684164479433"/>
          <c:y val="0.1116892680081656"/>
          <c:w val="0.2400774278215223"/>
          <c:h val="7.812554680664918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74529465868048E-2"/>
          <c:y val="0.25414938449595209"/>
          <c:w val="0.90091688538932635"/>
          <c:h val="0.74350320793234181"/>
        </c:manualLayout>
      </c:layout>
      <c:scatterChart>
        <c:scatterStyle val="lineMarker"/>
        <c:varyColors val="0"/>
        <c:ser>
          <c:idx val="0"/>
          <c:order val="0"/>
          <c:tx>
            <c:strRef>
              <c:f>Race!$H$10</c:f>
              <c:strCache>
                <c:ptCount val="1"/>
                <c:pt idx="0">
                  <c:v>Crude Rate</c:v>
                </c:pt>
              </c:strCache>
            </c:strRef>
          </c:tx>
          <c:spPr>
            <a:ln w="19050" cap="rnd">
              <a:solidFill>
                <a:schemeClr val="accent1"/>
              </a:solidFill>
              <a:round/>
            </a:ln>
            <a:effectLst/>
          </c:spPr>
          <c:marker>
            <c:symbol val="circle"/>
            <c:size val="35"/>
            <c:spPr>
              <a:solidFill>
                <a:schemeClr val="accent1"/>
              </a:solidFill>
              <a:ln w="76200">
                <a:noFill/>
              </a:ln>
              <a:effectLst/>
            </c:spPr>
          </c:marker>
          <c:dPt>
            <c:idx val="0"/>
            <c:marker>
              <c:symbol val="circle"/>
              <c:size val="35"/>
              <c:spPr>
                <a:solidFill>
                  <a:schemeClr val="accent2"/>
                </a:solidFill>
                <a:ln w="76200">
                  <a:noFill/>
                </a:ln>
                <a:effectLst/>
              </c:spPr>
            </c:marker>
            <c:bubble3D val="0"/>
          </c:dPt>
          <c:dPt>
            <c:idx val="1"/>
            <c:marker>
              <c:symbol val="circle"/>
              <c:size val="35"/>
              <c:spPr>
                <a:solidFill>
                  <a:schemeClr val="accent1"/>
                </a:solidFill>
                <a:ln w="76200">
                  <a:noFill/>
                </a:ln>
                <a:effectLst/>
              </c:spPr>
            </c:marker>
            <c:bubble3D val="0"/>
            <c:spPr>
              <a:ln w="19050" cap="rnd">
                <a:solidFill>
                  <a:schemeClr val="accent3"/>
                </a:solidFill>
                <a:round/>
              </a:ln>
              <a:effectLst/>
            </c:spPr>
          </c:dPt>
          <c:dLbls>
            <c:dLbl>
              <c:idx val="0"/>
              <c:layout>
                <c:manualLayout>
                  <c:x val="-5.756937482449978E-2"/>
                  <c:y val="1.3966469336634331E-3"/>
                </c:manualLayout>
              </c:layout>
              <c:dLblPos val="r"/>
              <c:showLegendKey val="0"/>
              <c:showVal val="0"/>
              <c:showCatName val="1"/>
              <c:showSerName val="0"/>
              <c:showPercent val="0"/>
              <c:showBubbleSize val="0"/>
              <c:extLst>
                <c:ext xmlns:c15="http://schemas.microsoft.com/office/drawing/2012/chart" uri="{CE6537A1-D6FC-4f65-9D91-7224C49458BB}">
                  <c15:layout>
                    <c:manualLayout>
                      <c:w val="4.9967530998280392E-2"/>
                      <c:h val="5.8626864679889694E-2"/>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Race!$I$10:$J$10</c:f>
              <c:numCache>
                <c:formatCode>0.0</c:formatCode>
                <c:ptCount val="2"/>
                <c:pt idx="0">
                  <c:v>3.8</c:v>
                </c:pt>
                <c:pt idx="1">
                  <c:v>4.8</c:v>
                </c:pt>
              </c:numCache>
            </c:numRef>
          </c:xVal>
          <c:yVal>
            <c:numRef>
              <c:f>Race!$K$10:$L$10</c:f>
              <c:numCache>
                <c:formatCode>General</c:formatCode>
                <c:ptCount val="2"/>
                <c:pt idx="0">
                  <c:v>2</c:v>
                </c:pt>
                <c:pt idx="1">
                  <c:v>2</c:v>
                </c:pt>
              </c:numCache>
            </c:numRef>
          </c:yVal>
          <c:smooth val="0"/>
        </c:ser>
        <c:ser>
          <c:idx val="1"/>
          <c:order val="1"/>
          <c:tx>
            <c:strRef>
              <c:f>Race!$H$11</c:f>
              <c:strCache>
                <c:ptCount val="1"/>
                <c:pt idx="0">
                  <c:v>Male</c:v>
                </c:pt>
              </c:strCache>
            </c:strRef>
          </c:tx>
          <c:spPr>
            <a:ln w="19050" cap="rnd">
              <a:solidFill>
                <a:schemeClr val="accent2"/>
              </a:solidFill>
              <a:round/>
            </a:ln>
            <a:effectLst/>
          </c:spPr>
          <c:marker>
            <c:symbol val="circle"/>
            <c:size val="35"/>
            <c:spPr>
              <a:solidFill>
                <a:schemeClr val="accent2"/>
              </a:solidFill>
              <a:ln w="9525">
                <a:solidFill>
                  <a:schemeClr val="accent2"/>
                </a:solidFill>
              </a:ln>
              <a:effectLst/>
            </c:spPr>
          </c:marker>
          <c:dPt>
            <c:idx val="1"/>
            <c:marker>
              <c:symbol val="circle"/>
              <c:size val="35"/>
              <c:spPr>
                <a:solidFill>
                  <a:schemeClr val="accent1"/>
                </a:solidFill>
                <a:ln w="9525">
                  <a:noFill/>
                </a:ln>
                <a:effectLst/>
              </c:spPr>
            </c:marker>
            <c:bubble3D val="0"/>
            <c:spPr>
              <a:ln w="19050" cap="rnd">
                <a:solidFill>
                  <a:schemeClr val="accent3"/>
                </a:solidFill>
                <a:round/>
              </a:ln>
              <a:effectLst/>
            </c:spPr>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Race!$I$11:$J$11</c:f>
              <c:numCache>
                <c:formatCode>0.0</c:formatCode>
                <c:ptCount val="2"/>
                <c:pt idx="0">
                  <c:v>5.5</c:v>
                </c:pt>
                <c:pt idx="1">
                  <c:v>8.6</c:v>
                </c:pt>
              </c:numCache>
            </c:numRef>
          </c:xVal>
          <c:yVal>
            <c:numRef>
              <c:f>Race!$K$11:$L$11</c:f>
              <c:numCache>
                <c:formatCode>General</c:formatCode>
                <c:ptCount val="2"/>
                <c:pt idx="0">
                  <c:v>1.5</c:v>
                </c:pt>
                <c:pt idx="1">
                  <c:v>1.5</c:v>
                </c:pt>
              </c:numCache>
            </c:numRef>
          </c:yVal>
          <c:smooth val="0"/>
        </c:ser>
        <c:ser>
          <c:idx val="2"/>
          <c:order val="2"/>
          <c:tx>
            <c:strRef>
              <c:f>Race!$H$12</c:f>
              <c:strCache>
                <c:ptCount val="1"/>
                <c:pt idx="0">
                  <c:v>Female</c:v>
                </c:pt>
              </c:strCache>
            </c:strRef>
          </c:tx>
          <c:spPr>
            <a:ln w="19050" cap="rnd">
              <a:solidFill>
                <a:schemeClr val="accent3"/>
              </a:solidFill>
              <a:round/>
            </a:ln>
            <a:effectLst/>
          </c:spPr>
          <c:marker>
            <c:symbol val="circle"/>
            <c:size val="35"/>
            <c:spPr>
              <a:solidFill>
                <a:schemeClr val="accent3"/>
              </a:solidFill>
              <a:ln w="9525">
                <a:solidFill>
                  <a:schemeClr val="accent3"/>
                </a:solidFill>
              </a:ln>
              <a:effectLst/>
            </c:spPr>
          </c:marker>
          <c:dPt>
            <c:idx val="0"/>
            <c:marker>
              <c:symbol val="circle"/>
              <c:size val="35"/>
              <c:spPr>
                <a:solidFill>
                  <a:schemeClr val="accent2"/>
                </a:solidFill>
                <a:ln w="9525">
                  <a:noFill/>
                </a:ln>
                <a:effectLst/>
              </c:spPr>
            </c:marker>
            <c:bubble3D val="0"/>
          </c:dPt>
          <c:dPt>
            <c:idx val="1"/>
            <c:marker>
              <c:symbol val="circle"/>
              <c:size val="35"/>
              <c:spPr>
                <a:solidFill>
                  <a:schemeClr val="accent1"/>
                </a:solidFill>
                <a:ln w="9525">
                  <a:noFill/>
                </a:ln>
                <a:effectLst/>
              </c:spPr>
            </c:marker>
            <c:bubble3D val="0"/>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Race!$I$12:$J$12</c:f>
              <c:numCache>
                <c:formatCode>0.0</c:formatCode>
                <c:ptCount val="2"/>
                <c:pt idx="0">
                  <c:v>2.2999999999999998</c:v>
                </c:pt>
                <c:pt idx="1">
                  <c:v>1.2</c:v>
                </c:pt>
              </c:numCache>
            </c:numRef>
          </c:xVal>
          <c:yVal>
            <c:numRef>
              <c:f>Race!$K$12:$L$12</c:f>
              <c:numCache>
                <c:formatCode>General</c:formatCode>
                <c:ptCount val="2"/>
                <c:pt idx="0">
                  <c:v>1</c:v>
                </c:pt>
                <c:pt idx="1">
                  <c:v>1</c:v>
                </c:pt>
              </c:numCache>
            </c:numRef>
          </c:yVal>
          <c:smooth val="0"/>
        </c:ser>
        <c:dLbls>
          <c:showLegendKey val="0"/>
          <c:showVal val="0"/>
          <c:showCatName val="0"/>
          <c:showSerName val="0"/>
          <c:showPercent val="0"/>
          <c:showBubbleSize val="0"/>
        </c:dLbls>
        <c:axId val="341042968"/>
        <c:axId val="341043360"/>
      </c:scatterChart>
      <c:valAx>
        <c:axId val="341042968"/>
        <c:scaling>
          <c:orientation val="minMax"/>
        </c:scaling>
        <c:delete val="1"/>
        <c:axPos val="b"/>
        <c:numFmt formatCode="0.0" sourceLinked="1"/>
        <c:majorTickMark val="out"/>
        <c:minorTickMark val="none"/>
        <c:tickLblPos val="nextTo"/>
        <c:crossAx val="341043360"/>
        <c:crosses val="autoZero"/>
        <c:crossBetween val="midCat"/>
      </c:valAx>
      <c:valAx>
        <c:axId val="341043360"/>
        <c:scaling>
          <c:orientation val="minMax"/>
          <c:max val="2.5"/>
          <c:min val="0.5"/>
        </c:scaling>
        <c:delete val="1"/>
        <c:axPos val="l"/>
        <c:numFmt formatCode="General" sourceLinked="1"/>
        <c:majorTickMark val="out"/>
        <c:minorTickMark val="none"/>
        <c:tickLblPos val="nextTo"/>
        <c:crossAx val="341042968"/>
        <c:crosses val="autoZero"/>
        <c:crossBetween val="midCat"/>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smtClean="0">
                <a:solidFill>
                  <a:schemeClr val="tx1"/>
                </a:solidFill>
              </a:rPr>
              <a:t>Marital </a:t>
            </a:r>
            <a:r>
              <a:rPr lang="en-US" sz="2800" b="1" dirty="0">
                <a:solidFill>
                  <a:schemeClr val="tx1"/>
                </a:solidFill>
              </a:rPr>
              <a:t>Status of Homicide </a:t>
            </a:r>
            <a:r>
              <a:rPr lang="en-US" sz="2800" b="1" dirty="0" smtClean="0">
                <a:solidFill>
                  <a:schemeClr val="tx1"/>
                </a:solidFill>
              </a:rPr>
              <a:t>Victims,</a:t>
            </a:r>
          </a:p>
          <a:p>
            <a:pPr>
              <a:defRPr sz="2800" b="1">
                <a:solidFill>
                  <a:schemeClr val="tx1"/>
                </a:solidFill>
              </a:defRPr>
            </a:pPr>
            <a:r>
              <a:rPr lang="en-US" sz="2800" b="1" i="0" u="none" strike="noStrike" baseline="0" dirty="0" smtClean="0">
                <a:effectLst/>
              </a:rPr>
              <a:t>2015 - 2017 </a:t>
            </a:r>
            <a:endParaRPr lang="en-US" sz="2800" b="1" dirty="0">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'2015-2016 combined '!$B$47</c:f>
              <c:strCache>
                <c:ptCount val="1"/>
                <c:pt idx="0">
                  <c:v>Count</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'2015-2016 combined '!$A$48:$A$52</c:f>
              <c:strCache>
                <c:ptCount val="5"/>
                <c:pt idx="0">
                  <c:v>Divorced</c:v>
                </c:pt>
                <c:pt idx="1">
                  <c:v>Married, but seperated</c:v>
                </c:pt>
                <c:pt idx="2">
                  <c:v>Married/Civil Union/Partnership</c:v>
                </c:pt>
                <c:pt idx="3">
                  <c:v>Never Married</c:v>
                </c:pt>
                <c:pt idx="4">
                  <c:v>Widowed</c:v>
                </c:pt>
              </c:strCache>
            </c:strRef>
          </c:cat>
          <c:val>
            <c:numRef>
              <c:f>'2015-2016 combined '!$B$48:$B$52</c:f>
              <c:numCache>
                <c:formatCode>General</c:formatCode>
                <c:ptCount val="5"/>
                <c:pt idx="0">
                  <c:v>169</c:v>
                </c:pt>
                <c:pt idx="1">
                  <c:v>13</c:v>
                </c:pt>
                <c:pt idx="2">
                  <c:v>201</c:v>
                </c:pt>
                <c:pt idx="3">
                  <c:v>1013</c:v>
                </c:pt>
                <c:pt idx="4">
                  <c:v>34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1.8518518518518517E-2"/>
          <c:y val="0.26315436354182392"/>
          <c:w val="0.33028274874731567"/>
          <c:h val="0.6061305381124161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Education Level Homicide Victims,</a:t>
            </a:r>
          </a:p>
          <a:p>
            <a:pPr>
              <a:defRPr sz="2800" b="1">
                <a:solidFill>
                  <a:schemeClr val="tx1"/>
                </a:solidFill>
              </a:defRPr>
            </a:pPr>
            <a:r>
              <a:rPr lang="en-US" sz="2800" b="1" dirty="0">
                <a:solidFill>
                  <a:schemeClr val="tx1"/>
                </a:solidFill>
              </a:rPr>
              <a:t>2015-2017</a:t>
            </a:r>
          </a:p>
        </c:rich>
      </c:tx>
      <c:layout>
        <c:manualLayout>
          <c:xMode val="edge"/>
          <c:yMode val="edge"/>
          <c:x val="0.20581798261455853"/>
          <c:y val="6.2500000000000003E-3"/>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'2015-2016 combined '!$C$78</c:f>
              <c:strCache>
                <c:ptCount val="1"/>
                <c:pt idx="0">
                  <c:v>Percentage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'!$A$79:$A$87</c:f>
              <c:strCache>
                <c:ptCount val="9"/>
                <c:pt idx="0">
                  <c:v>&lt;= 8th Grade</c:v>
                </c:pt>
                <c:pt idx="1">
                  <c:v>9th-12th Grade</c:v>
                </c:pt>
                <c:pt idx="2">
                  <c:v>HS or GED</c:v>
                </c:pt>
                <c:pt idx="3">
                  <c:v>Associate</c:v>
                </c:pt>
                <c:pt idx="4">
                  <c:v>Some College Credit</c:v>
                </c:pt>
                <c:pt idx="5">
                  <c:v>Bachelor</c:v>
                </c:pt>
                <c:pt idx="6">
                  <c:v>Master</c:v>
                </c:pt>
                <c:pt idx="7">
                  <c:v>Doctorate</c:v>
                </c:pt>
                <c:pt idx="8">
                  <c:v>Unknown</c:v>
                </c:pt>
              </c:strCache>
            </c:strRef>
          </c:cat>
          <c:val>
            <c:numRef>
              <c:f>'2015-2016 combined '!$C$79:$C$87</c:f>
              <c:numCache>
                <c:formatCode>0.00%</c:formatCode>
                <c:ptCount val="9"/>
                <c:pt idx="0">
                  <c:v>9.4839609483960946E-2</c:v>
                </c:pt>
                <c:pt idx="1">
                  <c:v>0.27405857740585776</c:v>
                </c:pt>
                <c:pt idx="2">
                  <c:v>0.41352859135285913</c:v>
                </c:pt>
                <c:pt idx="3">
                  <c:v>3.6959553695955369E-2</c:v>
                </c:pt>
                <c:pt idx="4">
                  <c:v>0.1206415620641562</c:v>
                </c:pt>
                <c:pt idx="5">
                  <c:v>3.4867503486750349E-2</c:v>
                </c:pt>
                <c:pt idx="6">
                  <c:v>7.6708507670850768E-3</c:v>
                </c:pt>
                <c:pt idx="7">
                  <c:v>2.7894002789400278E-3</c:v>
                </c:pt>
                <c:pt idx="8">
                  <c:v>1.4644351464435146E-2</c:v>
                </c:pt>
              </c:numCache>
            </c:numRef>
          </c:val>
        </c:ser>
        <c:dLbls>
          <c:dLblPos val="outEnd"/>
          <c:showLegendKey val="0"/>
          <c:showVal val="1"/>
          <c:showCatName val="0"/>
          <c:showSerName val="0"/>
          <c:showPercent val="0"/>
          <c:showBubbleSize val="0"/>
        </c:dLbls>
        <c:gapWidth val="182"/>
        <c:axId val="341046104"/>
        <c:axId val="341965688"/>
      </c:barChart>
      <c:catAx>
        <c:axId val="3410461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1965688"/>
        <c:crossesAt val="0"/>
        <c:auto val="1"/>
        <c:lblAlgn val="ctr"/>
        <c:lblOffset val="100"/>
        <c:noMultiLvlLbl val="0"/>
      </c:catAx>
      <c:valAx>
        <c:axId val="341965688"/>
        <c:scaling>
          <c:orientation val="minMax"/>
        </c:scaling>
        <c:delete val="1"/>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341046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Education</a:t>
            </a:r>
            <a:r>
              <a:rPr lang="en-US" sz="2800" b="1" baseline="0">
                <a:solidFill>
                  <a:schemeClr val="tx1"/>
                </a:solidFill>
              </a:rPr>
              <a:t> Level by Manner of Death,</a:t>
            </a:r>
          </a:p>
          <a:p>
            <a:pPr>
              <a:defRPr sz="2800" b="1">
                <a:solidFill>
                  <a:schemeClr val="tx1"/>
                </a:solidFill>
              </a:defRPr>
            </a:pPr>
            <a:r>
              <a:rPr lang="en-US" sz="2800" b="1" baseline="0">
                <a:solidFill>
                  <a:schemeClr val="tx1"/>
                </a:solidFill>
              </a:rPr>
              <a:t>2015-2017</a:t>
            </a:r>
            <a:endParaRPr lang="en-US" sz="2800" b="1">
              <a:solidFill>
                <a:schemeClr val="tx1"/>
              </a:solidFill>
            </a:endParaRPr>
          </a:p>
        </c:rich>
      </c:tx>
      <c:layout>
        <c:manualLayout>
          <c:xMode val="edge"/>
          <c:yMode val="edge"/>
          <c:x val="0.19285087719298247"/>
          <c:y val="1.2500000000000001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507495885048267"/>
          <c:y val="0.26263894356955381"/>
          <c:w val="0.71140786956715141"/>
          <c:h val="0.65044734251968517"/>
        </c:manualLayout>
      </c:layout>
      <c:barChart>
        <c:barDir val="bar"/>
        <c:grouping val="clustered"/>
        <c:varyColors val="0"/>
        <c:ser>
          <c:idx val="0"/>
          <c:order val="0"/>
          <c:tx>
            <c:v>Suicide</c:v>
          </c:tx>
          <c:spPr>
            <a:solidFill>
              <a:schemeClr val="accent1"/>
            </a:solidFill>
            <a:ln>
              <a:noFill/>
            </a:ln>
            <a:effectLst/>
          </c:spPr>
          <c:invertIfNegative val="0"/>
          <c:dLbls>
            <c:dLbl>
              <c:idx val="0"/>
              <c:layout>
                <c:manualLayout>
                  <c:x val="-5.8479532163743225E-3"/>
                  <c:y val="8.3333333333333714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9239766081871881E-3"/>
                  <c:y val="6.250000000000000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'!$R$66:$R$74</c:f>
              <c:strCache>
                <c:ptCount val="9"/>
                <c:pt idx="0">
                  <c:v>&lt;= 8th Grade</c:v>
                </c:pt>
                <c:pt idx="1">
                  <c:v>9th-12th Grade</c:v>
                </c:pt>
                <c:pt idx="2">
                  <c:v>HS or GED</c:v>
                </c:pt>
                <c:pt idx="3">
                  <c:v>Associate</c:v>
                </c:pt>
                <c:pt idx="4">
                  <c:v>Some College Credit</c:v>
                </c:pt>
                <c:pt idx="5">
                  <c:v>Bachelor</c:v>
                </c:pt>
                <c:pt idx="6">
                  <c:v>Master</c:v>
                </c:pt>
                <c:pt idx="7">
                  <c:v>Doctorate</c:v>
                </c:pt>
                <c:pt idx="8">
                  <c:v>Unknown</c:v>
                </c:pt>
              </c:strCache>
            </c:strRef>
          </c:cat>
          <c:val>
            <c:numRef>
              <c:f>'2015-2016 combined '!$T$66:$T$74</c:f>
              <c:numCache>
                <c:formatCode>0.0%</c:formatCode>
                <c:ptCount val="9"/>
                <c:pt idx="0">
                  <c:v>3.0312802321831669E-2</c:v>
                </c:pt>
                <c:pt idx="1">
                  <c:v>0.13189293776201225</c:v>
                </c:pt>
                <c:pt idx="2">
                  <c:v>0.47662044501773621</c:v>
                </c:pt>
                <c:pt idx="3">
                  <c:v>6.6430183811673649E-2</c:v>
                </c:pt>
                <c:pt idx="4">
                  <c:v>0.1670428893905192</c:v>
                </c:pt>
                <c:pt idx="5">
                  <c:v>8.6101257658819735E-2</c:v>
                </c:pt>
                <c:pt idx="6">
                  <c:v>2.3863269912931313E-2</c:v>
                </c:pt>
                <c:pt idx="7">
                  <c:v>1.3544018058690745E-2</c:v>
                </c:pt>
                <c:pt idx="8">
                  <c:v>4.1921960657852302E-3</c:v>
                </c:pt>
              </c:numCache>
            </c:numRef>
          </c:val>
        </c:ser>
        <c:ser>
          <c:idx val="1"/>
          <c:order val="1"/>
          <c:tx>
            <c:v>Homicide</c:v>
          </c:tx>
          <c:spPr>
            <a:solidFill>
              <a:schemeClr val="accent2"/>
            </a:solidFill>
            <a:ln>
              <a:noFill/>
            </a:ln>
            <a:effectLst/>
          </c:spPr>
          <c:invertIfNegative val="0"/>
          <c:dLbls>
            <c:dLbl>
              <c:idx val="2"/>
              <c:layout>
                <c:manualLayout>
                  <c:x val="-5.8479532163742687E-3"/>
                  <c:y val="-4.1666666666666666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5.8479532163742687E-3"/>
                  <c:y val="-8.333333333333333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8479532163742687E-3"/>
                  <c:y val="-1.041666666666666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239766081871343E-3"/>
                  <c:y val="-1.2500000000000001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3859649122807015E-3"/>
                  <c:y val="-2.0833333333333333E-3"/>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7.3099415204678359E-3"/>
                  <c:y val="-6.2500000000000003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4.3859649122807015E-3"/>
                  <c:y val="-8.3333333333333714E-3"/>
                </c:manualLayout>
              </c:layout>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'!$R$66:$R$74</c:f>
              <c:strCache>
                <c:ptCount val="9"/>
                <c:pt idx="0">
                  <c:v>&lt;= 8th Grade</c:v>
                </c:pt>
                <c:pt idx="1">
                  <c:v>9th-12th Grade</c:v>
                </c:pt>
                <c:pt idx="2">
                  <c:v>HS or GED</c:v>
                </c:pt>
                <c:pt idx="3">
                  <c:v>Associate</c:v>
                </c:pt>
                <c:pt idx="4">
                  <c:v>Some College Credit</c:v>
                </c:pt>
                <c:pt idx="5">
                  <c:v>Bachelor</c:v>
                </c:pt>
                <c:pt idx="6">
                  <c:v>Master</c:v>
                </c:pt>
                <c:pt idx="7">
                  <c:v>Doctorate</c:v>
                </c:pt>
                <c:pt idx="8">
                  <c:v>Unknown</c:v>
                </c:pt>
              </c:strCache>
            </c:strRef>
          </c:cat>
          <c:val>
            <c:numRef>
              <c:f>'2015-2016 combined '!$C$79:$C$87</c:f>
              <c:numCache>
                <c:formatCode>0.00%</c:formatCode>
                <c:ptCount val="9"/>
                <c:pt idx="0">
                  <c:v>9.4839609483960946E-2</c:v>
                </c:pt>
                <c:pt idx="1">
                  <c:v>0.27405857740585776</c:v>
                </c:pt>
                <c:pt idx="2">
                  <c:v>0.41352859135285913</c:v>
                </c:pt>
                <c:pt idx="3">
                  <c:v>3.6959553695955369E-2</c:v>
                </c:pt>
                <c:pt idx="4">
                  <c:v>0.1206415620641562</c:v>
                </c:pt>
                <c:pt idx="5">
                  <c:v>3.4867503486750349E-2</c:v>
                </c:pt>
                <c:pt idx="6">
                  <c:v>7.6708507670850768E-3</c:v>
                </c:pt>
                <c:pt idx="7">
                  <c:v>2.7894002789400278E-3</c:v>
                </c:pt>
                <c:pt idx="8">
                  <c:v>1.4644351464435146E-2</c:v>
                </c:pt>
              </c:numCache>
            </c:numRef>
          </c:val>
        </c:ser>
        <c:dLbls>
          <c:showLegendKey val="0"/>
          <c:showVal val="0"/>
          <c:showCatName val="0"/>
          <c:showSerName val="0"/>
          <c:showPercent val="0"/>
          <c:showBubbleSize val="0"/>
        </c:dLbls>
        <c:gapWidth val="75"/>
        <c:axId val="343584328"/>
        <c:axId val="343584720"/>
      </c:barChart>
      <c:catAx>
        <c:axId val="343584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584720"/>
        <c:crosses val="autoZero"/>
        <c:auto val="1"/>
        <c:lblAlgn val="ctr"/>
        <c:lblOffset val="100"/>
        <c:noMultiLvlLbl val="0"/>
      </c:catAx>
      <c:valAx>
        <c:axId val="343584720"/>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584328"/>
        <c:crosses val="autoZero"/>
        <c:crossBetween val="between"/>
      </c:valAx>
      <c:spPr>
        <a:noFill/>
        <a:ln>
          <a:noFill/>
        </a:ln>
        <a:effectLst/>
      </c:spPr>
    </c:plotArea>
    <c:legend>
      <c:legendPos val="b"/>
      <c:layout>
        <c:manualLayout>
          <c:xMode val="edge"/>
          <c:yMode val="edge"/>
          <c:x val="0.37465798683059354"/>
          <c:y val="0.91793930446194227"/>
          <c:w val="0.26822790901137356"/>
          <c:h val="7.812554680664918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Child (&lt;18) Deaths by Manner,</a:t>
            </a:r>
          </a:p>
          <a:p>
            <a:pPr>
              <a:defRPr sz="2800" b="1">
                <a:solidFill>
                  <a:schemeClr val="tx1"/>
                </a:solidFill>
              </a:defRPr>
            </a:pPr>
            <a:r>
              <a:rPr lang="en-US" sz="2800" b="1">
                <a:solidFill>
                  <a:schemeClr val="tx1"/>
                </a:solidFill>
              </a:rPr>
              <a:t>2015-2017 </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'Child Data'!$B$2</c:f>
              <c:strCache>
                <c:ptCount val="1"/>
                <c:pt idx="0">
                  <c:v>2015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'Child Data'!$A$3:$A$6</c:f>
              <c:strCache>
                <c:ptCount val="4"/>
                <c:pt idx="0">
                  <c:v>Homicide</c:v>
                </c:pt>
                <c:pt idx="1">
                  <c:v>Suicide</c:v>
                </c:pt>
                <c:pt idx="2">
                  <c:v>Undetermined</c:v>
                </c:pt>
                <c:pt idx="3">
                  <c:v>Accident</c:v>
                </c:pt>
              </c:strCache>
            </c:strRef>
          </c:cat>
          <c:val>
            <c:numRef>
              <c:f>'Child Data'!$B$3:$B$6</c:f>
              <c:numCache>
                <c:formatCode>General</c:formatCode>
                <c:ptCount val="4"/>
                <c:pt idx="0">
                  <c:v>35</c:v>
                </c:pt>
                <c:pt idx="1">
                  <c:v>35</c:v>
                </c:pt>
                <c:pt idx="2">
                  <c:v>8</c:v>
                </c:pt>
                <c:pt idx="3">
                  <c:v>0</c:v>
                </c:pt>
              </c:numCache>
            </c:numRef>
          </c:val>
        </c:ser>
        <c:ser>
          <c:idx val="1"/>
          <c:order val="1"/>
          <c:tx>
            <c:v>2016</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'Child Data'!$C$3:$C$6</c:f>
              <c:numCache>
                <c:formatCode>General</c:formatCode>
                <c:ptCount val="4"/>
                <c:pt idx="0">
                  <c:v>37</c:v>
                </c:pt>
                <c:pt idx="1">
                  <c:v>33</c:v>
                </c:pt>
                <c:pt idx="2">
                  <c:v>8</c:v>
                </c:pt>
                <c:pt idx="3">
                  <c:v>8</c:v>
                </c:pt>
              </c:numCache>
            </c:numRef>
          </c:val>
        </c:ser>
        <c:ser>
          <c:idx val="2"/>
          <c:order val="2"/>
          <c:tx>
            <c:v>2017</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'Child Data'!$D$3:$D$6</c:f>
              <c:numCache>
                <c:formatCode>General</c:formatCode>
                <c:ptCount val="4"/>
                <c:pt idx="0">
                  <c:v>34</c:v>
                </c:pt>
                <c:pt idx="1">
                  <c:v>34</c:v>
                </c:pt>
                <c:pt idx="2">
                  <c:v>12</c:v>
                </c:pt>
                <c:pt idx="3">
                  <c:v>10</c:v>
                </c:pt>
              </c:numCache>
            </c:numRef>
          </c:val>
        </c:ser>
        <c:dLbls>
          <c:dLblPos val="outEnd"/>
          <c:showLegendKey val="0"/>
          <c:showVal val="1"/>
          <c:showCatName val="0"/>
          <c:showSerName val="0"/>
          <c:showPercent val="0"/>
          <c:showBubbleSize val="0"/>
        </c:dLbls>
        <c:gapWidth val="219"/>
        <c:overlap val="-27"/>
        <c:axId val="343585504"/>
        <c:axId val="343585896"/>
      </c:barChart>
      <c:catAx>
        <c:axId val="34358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585896"/>
        <c:crosses val="autoZero"/>
        <c:auto val="1"/>
        <c:lblAlgn val="ctr"/>
        <c:lblOffset val="100"/>
        <c:noMultiLvlLbl val="0"/>
      </c:catAx>
      <c:valAx>
        <c:axId val="343585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Death Count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5855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baseline="0">
                <a:solidFill>
                  <a:schemeClr val="tx1"/>
                </a:solidFill>
              </a:rPr>
              <a:t>&lt;18 Manner of Death by Gender,</a:t>
            </a:r>
          </a:p>
          <a:p>
            <a:pPr>
              <a:defRPr sz="2800" b="1">
                <a:solidFill>
                  <a:schemeClr val="tx1"/>
                </a:solidFill>
              </a:defRPr>
            </a:pPr>
            <a:r>
              <a:rPr lang="en-US" sz="2800" b="1" baseline="0">
                <a:solidFill>
                  <a:schemeClr val="tx1"/>
                </a:solidFill>
              </a:rPr>
              <a:t> 2015 - 2017</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'Child Data'!$B$10</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'Child Data'!$A$11:$A$14</c:f>
              <c:strCache>
                <c:ptCount val="4"/>
                <c:pt idx="0">
                  <c:v>Homicide</c:v>
                </c:pt>
                <c:pt idx="1">
                  <c:v>Suicide</c:v>
                </c:pt>
                <c:pt idx="2">
                  <c:v>Undetermined</c:v>
                </c:pt>
                <c:pt idx="3">
                  <c:v>Accident</c:v>
                </c:pt>
              </c:strCache>
            </c:strRef>
          </c:cat>
          <c:val>
            <c:numRef>
              <c:f>'Child Data'!$B$11:$B$14</c:f>
              <c:numCache>
                <c:formatCode>General</c:formatCode>
                <c:ptCount val="4"/>
                <c:pt idx="0">
                  <c:v>76</c:v>
                </c:pt>
                <c:pt idx="1">
                  <c:v>73</c:v>
                </c:pt>
                <c:pt idx="2">
                  <c:v>15</c:v>
                </c:pt>
                <c:pt idx="3">
                  <c:v>12</c:v>
                </c:pt>
              </c:numCache>
            </c:numRef>
          </c:val>
        </c:ser>
        <c:ser>
          <c:idx val="1"/>
          <c:order val="1"/>
          <c:tx>
            <c:strRef>
              <c:f>'Child Data'!$C$10</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'Child Data'!$A$11:$A$14</c:f>
              <c:strCache>
                <c:ptCount val="4"/>
                <c:pt idx="0">
                  <c:v>Homicide</c:v>
                </c:pt>
                <c:pt idx="1">
                  <c:v>Suicide</c:v>
                </c:pt>
                <c:pt idx="2">
                  <c:v>Undetermined</c:v>
                </c:pt>
                <c:pt idx="3">
                  <c:v>Accident</c:v>
                </c:pt>
              </c:strCache>
            </c:strRef>
          </c:cat>
          <c:val>
            <c:numRef>
              <c:f>'Child Data'!$C$11:$C$14</c:f>
              <c:numCache>
                <c:formatCode>General</c:formatCode>
                <c:ptCount val="4"/>
                <c:pt idx="0">
                  <c:v>30</c:v>
                </c:pt>
                <c:pt idx="1">
                  <c:v>29</c:v>
                </c:pt>
                <c:pt idx="2">
                  <c:v>13</c:v>
                </c:pt>
                <c:pt idx="3">
                  <c:v>6</c:v>
                </c:pt>
              </c:numCache>
            </c:numRef>
          </c:val>
        </c:ser>
        <c:dLbls>
          <c:showLegendKey val="0"/>
          <c:showVal val="0"/>
          <c:showCatName val="0"/>
          <c:showSerName val="0"/>
          <c:showPercent val="0"/>
          <c:showBubbleSize val="0"/>
        </c:dLbls>
        <c:gapWidth val="219"/>
        <c:overlap val="-27"/>
        <c:axId val="340990744"/>
        <c:axId val="340991136"/>
      </c:barChart>
      <c:catAx>
        <c:axId val="340990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0991136"/>
        <c:crosses val="autoZero"/>
        <c:auto val="1"/>
        <c:lblAlgn val="ctr"/>
        <c:lblOffset val="100"/>
        <c:noMultiLvlLbl val="0"/>
      </c:catAx>
      <c:valAx>
        <c:axId val="340991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Death Count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09907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Manner of Death by Age Group,</a:t>
            </a:r>
          </a:p>
          <a:p>
            <a:pPr>
              <a:defRPr sz="2800" b="1">
                <a:solidFill>
                  <a:schemeClr val="tx1"/>
                </a:solidFill>
              </a:defRPr>
            </a:pPr>
            <a:r>
              <a:rPr lang="en-US" sz="2800" b="1">
                <a:solidFill>
                  <a:schemeClr val="tx1"/>
                </a:solidFill>
              </a:rPr>
              <a:t>2015-2017 </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1147752173180191E-2"/>
          <c:y val="0.25324076990376204"/>
          <c:w val="0.88747104433046775"/>
          <c:h val="0.64919737532808397"/>
        </c:manualLayout>
      </c:layout>
      <c:barChart>
        <c:barDir val="col"/>
        <c:grouping val="clustered"/>
        <c:varyColors val="0"/>
        <c:ser>
          <c:idx val="0"/>
          <c:order val="0"/>
          <c:tx>
            <c:strRef>
              <c:f>'Child Data'!$A$21</c:f>
              <c:strCache>
                <c:ptCount val="1"/>
                <c:pt idx="0">
                  <c:v>&lt;10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'Child Data'!$B$20:$E$20</c:f>
              <c:strCache>
                <c:ptCount val="4"/>
                <c:pt idx="0">
                  <c:v>Accident</c:v>
                </c:pt>
                <c:pt idx="1">
                  <c:v>Undetermined</c:v>
                </c:pt>
                <c:pt idx="2">
                  <c:v>Homicide</c:v>
                </c:pt>
                <c:pt idx="3">
                  <c:v>Suicide</c:v>
                </c:pt>
              </c:strCache>
            </c:strRef>
          </c:cat>
          <c:val>
            <c:numRef>
              <c:f>'Child Data'!$B$21:$E$21</c:f>
              <c:numCache>
                <c:formatCode>General</c:formatCode>
                <c:ptCount val="4"/>
                <c:pt idx="0">
                  <c:v>1</c:v>
                </c:pt>
                <c:pt idx="1">
                  <c:v>20</c:v>
                </c:pt>
                <c:pt idx="2">
                  <c:v>16</c:v>
                </c:pt>
                <c:pt idx="3">
                  <c:v>0</c:v>
                </c:pt>
              </c:numCache>
            </c:numRef>
          </c:val>
        </c:ser>
        <c:ser>
          <c:idx val="1"/>
          <c:order val="1"/>
          <c:tx>
            <c:strRef>
              <c:f>'Child Data'!$A$22</c:f>
              <c:strCache>
                <c:ptCount val="1"/>
                <c:pt idx="0">
                  <c:v>10-15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'Child Data'!$B$20:$E$20</c:f>
              <c:strCache>
                <c:ptCount val="4"/>
                <c:pt idx="0">
                  <c:v>Accident</c:v>
                </c:pt>
                <c:pt idx="1">
                  <c:v>Undetermined</c:v>
                </c:pt>
                <c:pt idx="2">
                  <c:v>Homicide</c:v>
                </c:pt>
                <c:pt idx="3">
                  <c:v>Suicide</c:v>
                </c:pt>
              </c:strCache>
            </c:strRef>
          </c:cat>
          <c:val>
            <c:numRef>
              <c:f>'Child Data'!$B$22:$E$22</c:f>
              <c:numCache>
                <c:formatCode>General</c:formatCode>
                <c:ptCount val="4"/>
                <c:pt idx="0">
                  <c:v>5</c:v>
                </c:pt>
                <c:pt idx="1">
                  <c:v>4</c:v>
                </c:pt>
                <c:pt idx="2">
                  <c:v>24</c:v>
                </c:pt>
                <c:pt idx="3">
                  <c:v>29</c:v>
                </c:pt>
              </c:numCache>
            </c:numRef>
          </c:val>
        </c:ser>
        <c:ser>
          <c:idx val="2"/>
          <c:order val="2"/>
          <c:tx>
            <c:strRef>
              <c:f>'Child Data'!$A$23</c:f>
              <c:strCache>
                <c:ptCount val="1"/>
                <c:pt idx="0">
                  <c:v>15-18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'Child Data'!$B$20:$E$20</c:f>
              <c:strCache>
                <c:ptCount val="4"/>
                <c:pt idx="0">
                  <c:v>Accident</c:v>
                </c:pt>
                <c:pt idx="1">
                  <c:v>Undetermined</c:v>
                </c:pt>
                <c:pt idx="2">
                  <c:v>Homicide</c:v>
                </c:pt>
                <c:pt idx="3">
                  <c:v>Suicide</c:v>
                </c:pt>
              </c:strCache>
            </c:strRef>
          </c:cat>
          <c:val>
            <c:numRef>
              <c:f>'Child Data'!$B$23:$E$23</c:f>
              <c:numCache>
                <c:formatCode>General</c:formatCode>
                <c:ptCount val="4"/>
                <c:pt idx="0">
                  <c:v>12</c:v>
                </c:pt>
                <c:pt idx="1">
                  <c:v>4</c:v>
                </c:pt>
                <c:pt idx="2">
                  <c:v>66</c:v>
                </c:pt>
                <c:pt idx="3">
                  <c:v>73</c:v>
                </c:pt>
              </c:numCache>
            </c:numRef>
          </c:val>
        </c:ser>
        <c:dLbls>
          <c:dLblPos val="outEnd"/>
          <c:showLegendKey val="0"/>
          <c:showVal val="1"/>
          <c:showCatName val="0"/>
          <c:showSerName val="0"/>
          <c:showPercent val="0"/>
          <c:showBubbleSize val="0"/>
        </c:dLbls>
        <c:gapWidth val="219"/>
        <c:overlap val="-27"/>
        <c:axId val="341044144"/>
        <c:axId val="340991920"/>
      </c:barChart>
      <c:catAx>
        <c:axId val="34104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0991920"/>
        <c:crosses val="autoZero"/>
        <c:auto val="1"/>
        <c:lblAlgn val="ctr"/>
        <c:lblOffset val="100"/>
        <c:noMultiLvlLbl val="0"/>
      </c:catAx>
      <c:valAx>
        <c:axId val="340991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Death Count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1044144"/>
        <c:crosses val="autoZero"/>
        <c:crossBetween val="between"/>
      </c:valAx>
      <c:spPr>
        <a:noFill/>
        <a:ln>
          <a:noFill/>
        </a:ln>
        <a:effectLst/>
      </c:spPr>
    </c:plotArea>
    <c:legend>
      <c:legendPos val="b"/>
      <c:layout>
        <c:manualLayout>
          <c:xMode val="edge"/>
          <c:yMode val="edge"/>
          <c:x val="0.35111283681282957"/>
          <c:y val="0.17372633420822395"/>
          <c:w val="0.28416557305336831"/>
          <c:h val="7.812554680664916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2016 Manner of Death by Age Group</a:t>
            </a:r>
          </a:p>
        </c:rich>
      </c:tx>
      <c:layout>
        <c:manualLayout>
          <c:xMode val="edge"/>
          <c:yMode val="edge"/>
          <c:x val="0.2048135101533361"/>
          <c:y val="2.1854147142768152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370205369065708"/>
          <c:y val="0.20270513042451768"/>
          <c:w val="0.87167806326840713"/>
          <c:h val="0.65764325565531978"/>
        </c:manualLayout>
      </c:layout>
      <c:barChart>
        <c:barDir val="col"/>
        <c:grouping val="percentStacked"/>
        <c:varyColors val="0"/>
        <c:ser>
          <c:idx val="0"/>
          <c:order val="0"/>
          <c:tx>
            <c:strRef>
              <c:f>'GENERAL DATA'!$G$24</c:f>
              <c:strCache>
                <c:ptCount val="1"/>
                <c:pt idx="0">
                  <c:v>Homicide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DATA'!$F$25:$F$31</c:f>
              <c:strCache>
                <c:ptCount val="7"/>
                <c:pt idx="0">
                  <c:v>&lt;18 </c:v>
                </c:pt>
                <c:pt idx="1">
                  <c:v>18-24</c:v>
                </c:pt>
                <c:pt idx="2">
                  <c:v>25-34</c:v>
                </c:pt>
                <c:pt idx="3">
                  <c:v>35-44</c:v>
                </c:pt>
                <c:pt idx="4">
                  <c:v>45-54 </c:v>
                </c:pt>
                <c:pt idx="5">
                  <c:v>55-64 </c:v>
                </c:pt>
                <c:pt idx="6">
                  <c:v>&gt;65</c:v>
                </c:pt>
              </c:strCache>
            </c:strRef>
          </c:cat>
          <c:val>
            <c:numRef>
              <c:f>'GENERAL DATA'!$G$25:$G$31</c:f>
              <c:numCache>
                <c:formatCode>General</c:formatCode>
                <c:ptCount val="7"/>
                <c:pt idx="0">
                  <c:v>37</c:v>
                </c:pt>
                <c:pt idx="1">
                  <c:v>138</c:v>
                </c:pt>
                <c:pt idx="2">
                  <c:v>148</c:v>
                </c:pt>
                <c:pt idx="3">
                  <c:v>94</c:v>
                </c:pt>
                <c:pt idx="4">
                  <c:v>57</c:v>
                </c:pt>
                <c:pt idx="5">
                  <c:v>35</c:v>
                </c:pt>
                <c:pt idx="6">
                  <c:v>34</c:v>
                </c:pt>
              </c:numCache>
            </c:numRef>
          </c:val>
        </c:ser>
        <c:ser>
          <c:idx val="1"/>
          <c:order val="1"/>
          <c:tx>
            <c:strRef>
              <c:f>'GENERAL DATA'!$H$24</c:f>
              <c:strCache>
                <c:ptCount val="1"/>
                <c:pt idx="0">
                  <c:v>Suicide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DATA'!$F$25:$F$31</c:f>
              <c:strCache>
                <c:ptCount val="7"/>
                <c:pt idx="0">
                  <c:v>&lt;18 </c:v>
                </c:pt>
                <c:pt idx="1">
                  <c:v>18-24</c:v>
                </c:pt>
                <c:pt idx="2">
                  <c:v>25-34</c:v>
                </c:pt>
                <c:pt idx="3">
                  <c:v>35-44</c:v>
                </c:pt>
                <c:pt idx="4">
                  <c:v>45-54 </c:v>
                </c:pt>
                <c:pt idx="5">
                  <c:v>55-64 </c:v>
                </c:pt>
                <c:pt idx="6">
                  <c:v>&gt;65</c:v>
                </c:pt>
              </c:strCache>
            </c:strRef>
          </c:cat>
          <c:val>
            <c:numRef>
              <c:f>'GENERAL DATA'!$H$25:$H$31</c:f>
              <c:numCache>
                <c:formatCode>General</c:formatCode>
                <c:ptCount val="7"/>
                <c:pt idx="0">
                  <c:v>33</c:v>
                </c:pt>
                <c:pt idx="1">
                  <c:v>124</c:v>
                </c:pt>
                <c:pt idx="2">
                  <c:v>162</c:v>
                </c:pt>
                <c:pt idx="3">
                  <c:v>172</c:v>
                </c:pt>
                <c:pt idx="4">
                  <c:v>210</c:v>
                </c:pt>
                <c:pt idx="5">
                  <c:v>166</c:v>
                </c:pt>
                <c:pt idx="6">
                  <c:v>175</c:v>
                </c:pt>
              </c:numCache>
            </c:numRef>
          </c:val>
        </c:ser>
        <c:ser>
          <c:idx val="2"/>
          <c:order val="2"/>
          <c:tx>
            <c:strRef>
              <c:f>'GENERAL DATA'!$J$24</c:f>
              <c:strCache>
                <c:ptCount val="1"/>
                <c:pt idx="0">
                  <c:v>Undetermined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DATA'!$F$25:$F$31</c:f>
              <c:strCache>
                <c:ptCount val="7"/>
                <c:pt idx="0">
                  <c:v>&lt;18 </c:v>
                </c:pt>
                <c:pt idx="1">
                  <c:v>18-24</c:v>
                </c:pt>
                <c:pt idx="2">
                  <c:v>25-34</c:v>
                </c:pt>
                <c:pt idx="3">
                  <c:v>35-44</c:v>
                </c:pt>
                <c:pt idx="4">
                  <c:v>45-54 </c:v>
                </c:pt>
                <c:pt idx="5">
                  <c:v>55-64 </c:v>
                </c:pt>
                <c:pt idx="6">
                  <c:v>&gt;65</c:v>
                </c:pt>
              </c:strCache>
            </c:strRef>
          </c:cat>
          <c:val>
            <c:numRef>
              <c:f>'GENERAL DATA'!$J$25:$J$31</c:f>
              <c:numCache>
                <c:formatCode>General</c:formatCode>
                <c:ptCount val="7"/>
                <c:pt idx="0">
                  <c:v>8</c:v>
                </c:pt>
                <c:pt idx="1">
                  <c:v>23</c:v>
                </c:pt>
                <c:pt idx="2">
                  <c:v>43</c:v>
                </c:pt>
                <c:pt idx="3">
                  <c:v>46</c:v>
                </c:pt>
                <c:pt idx="4">
                  <c:v>51</c:v>
                </c:pt>
                <c:pt idx="5">
                  <c:v>32</c:v>
                </c:pt>
                <c:pt idx="6">
                  <c:v>19</c:v>
                </c:pt>
              </c:numCache>
            </c:numRef>
          </c:val>
        </c:ser>
        <c:dLbls>
          <c:dLblPos val="ctr"/>
          <c:showLegendKey val="0"/>
          <c:showVal val="1"/>
          <c:showCatName val="0"/>
          <c:showSerName val="0"/>
          <c:showPercent val="0"/>
          <c:showBubbleSize val="0"/>
        </c:dLbls>
        <c:gapWidth val="174"/>
        <c:overlap val="100"/>
        <c:axId val="279913824"/>
        <c:axId val="279914216"/>
      </c:barChart>
      <c:catAx>
        <c:axId val="27991382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smtClean="0">
                    <a:solidFill>
                      <a:schemeClr val="tx1"/>
                    </a:solidFill>
                  </a:rPr>
                  <a:t>Age Group</a:t>
                </a:r>
                <a:endParaRPr lang="en-US" sz="1800" dirty="0">
                  <a:solidFill>
                    <a:schemeClr val="tx1"/>
                  </a:solidFill>
                </a:endParaRP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914216"/>
        <c:crosses val="autoZero"/>
        <c:auto val="1"/>
        <c:lblAlgn val="ctr"/>
        <c:lblOffset val="100"/>
        <c:noMultiLvlLbl val="0"/>
      </c:catAx>
      <c:valAx>
        <c:axId val="279914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smtClean="0">
                    <a:solidFill>
                      <a:schemeClr val="tx1"/>
                    </a:solidFill>
                  </a:rPr>
                  <a:t>Percentage of Deaths</a:t>
                </a:r>
                <a:endParaRPr lang="en-US" sz="1800" dirty="0">
                  <a:solidFill>
                    <a:schemeClr val="tx1"/>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913824"/>
        <c:crosses val="autoZero"/>
        <c:crossBetween val="between"/>
      </c:valAx>
      <c:spPr>
        <a:noFill/>
        <a:ln>
          <a:noFill/>
        </a:ln>
        <a:effectLst/>
      </c:spPr>
    </c:plotArea>
    <c:legend>
      <c:legendPos val="b"/>
      <c:layout>
        <c:manualLayout>
          <c:xMode val="edge"/>
          <c:yMode val="edge"/>
          <c:x val="0.23141271814707376"/>
          <c:y val="0.10216572877385845"/>
          <c:w val="0.53450908442269962"/>
          <c:h val="0.1002837233373997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baseline="0">
                <a:solidFill>
                  <a:schemeClr val="tx1"/>
                </a:solidFill>
              </a:rPr>
              <a:t>2016 Child Suicide Rate</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Rates!$D$32</c:f>
              <c:strCache>
                <c:ptCount val="1"/>
                <c:pt idx="0">
                  <c:v>Rate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Rates!$A$34:$A$35</c:f>
              <c:strCache>
                <c:ptCount val="2"/>
                <c:pt idx="0">
                  <c:v>10-14</c:v>
                </c:pt>
                <c:pt idx="1">
                  <c:v>15-17</c:v>
                </c:pt>
              </c:strCache>
            </c:strRef>
          </c:cat>
          <c:val>
            <c:numRef>
              <c:f>Rates!$D$34:$D$35</c:f>
              <c:numCache>
                <c:formatCode>0.0</c:formatCode>
                <c:ptCount val="2"/>
                <c:pt idx="0">
                  <c:v>2.2386790002955057</c:v>
                </c:pt>
                <c:pt idx="1">
                  <c:v>8.3612648048917038</c:v>
                </c:pt>
              </c:numCache>
            </c:numRef>
          </c:val>
        </c:ser>
        <c:dLbls>
          <c:showLegendKey val="0"/>
          <c:showVal val="0"/>
          <c:showCatName val="0"/>
          <c:showSerName val="0"/>
          <c:showPercent val="0"/>
          <c:showBubbleSize val="0"/>
        </c:dLbls>
        <c:gapWidth val="182"/>
        <c:axId val="340992704"/>
        <c:axId val="340993096"/>
      </c:barChart>
      <c:catAx>
        <c:axId val="340992704"/>
        <c:scaling>
          <c:orientation val="maxMin"/>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 Range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0993096"/>
        <c:crosses val="autoZero"/>
        <c:auto val="1"/>
        <c:lblAlgn val="ctr"/>
        <c:lblOffset val="100"/>
        <c:noMultiLvlLbl val="0"/>
      </c:catAx>
      <c:valAx>
        <c:axId val="340993096"/>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Rate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0992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2016 Child Homicide Rate</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Rates!$A$39:$A$41</c:f>
              <c:strCache>
                <c:ptCount val="3"/>
                <c:pt idx="0">
                  <c:v>&lt;10</c:v>
                </c:pt>
                <c:pt idx="1">
                  <c:v>10-15</c:v>
                </c:pt>
                <c:pt idx="2">
                  <c:v>15-17</c:v>
                </c:pt>
              </c:strCache>
            </c:strRef>
          </c:cat>
          <c:val>
            <c:numRef>
              <c:f>Rates!$D$39:$D$41</c:f>
              <c:numCache>
                <c:formatCode>0.0</c:formatCode>
                <c:ptCount val="3"/>
                <c:pt idx="0">
                  <c:v>5.712700148530204</c:v>
                </c:pt>
                <c:pt idx="1">
                  <c:v>1.1193395001477529</c:v>
                </c:pt>
                <c:pt idx="2">
                  <c:v>3.1589588071771542</c:v>
                </c:pt>
              </c:numCache>
            </c:numRef>
          </c:val>
        </c:ser>
        <c:dLbls>
          <c:showLegendKey val="0"/>
          <c:showVal val="0"/>
          <c:showCatName val="0"/>
          <c:showSerName val="0"/>
          <c:showPercent val="0"/>
          <c:showBubbleSize val="0"/>
        </c:dLbls>
        <c:gapWidth val="182"/>
        <c:axId val="343847264"/>
        <c:axId val="343847656"/>
      </c:barChart>
      <c:catAx>
        <c:axId val="343847264"/>
        <c:scaling>
          <c:orientation val="maxMin"/>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Age Range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47656"/>
        <c:crosses val="autoZero"/>
        <c:auto val="1"/>
        <c:lblAlgn val="ctr"/>
        <c:lblOffset val="100"/>
        <c:noMultiLvlLbl val="0"/>
      </c:catAx>
      <c:valAx>
        <c:axId val="343847656"/>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Rate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47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Weapon Type for Suicide Decedents</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'!$J$26:$J$32</c:f>
              <c:strCache>
                <c:ptCount val="7"/>
                <c:pt idx="0">
                  <c:v>Firearm</c:v>
                </c:pt>
                <c:pt idx="1">
                  <c:v>H/S/S*</c:v>
                </c:pt>
                <c:pt idx="2">
                  <c:v>Poisoning</c:v>
                </c:pt>
                <c:pt idx="3">
                  <c:v>Sharp instrument</c:v>
                </c:pt>
                <c:pt idx="4">
                  <c:v>Fall</c:v>
                </c:pt>
                <c:pt idx="5">
                  <c:v>Transport vehicle</c:v>
                </c:pt>
                <c:pt idx="6">
                  <c:v>Other</c:v>
                </c:pt>
              </c:strCache>
            </c:strRef>
          </c:cat>
          <c:val>
            <c:numRef>
              <c:f>'2015-2016 combined '!$L$26:$L$32</c:f>
              <c:numCache>
                <c:formatCode>General</c:formatCode>
                <c:ptCount val="7"/>
                <c:pt idx="0">
                  <c:v>0.56451612903225812</c:v>
                </c:pt>
                <c:pt idx="1">
                  <c:v>0.27016129032258063</c:v>
                </c:pt>
                <c:pt idx="2">
                  <c:v>0.11491935483870967</c:v>
                </c:pt>
                <c:pt idx="3">
                  <c:v>2.3185483870967742E-2</c:v>
                </c:pt>
                <c:pt idx="4">
                  <c:v>8.0645161290322578E-3</c:v>
                </c:pt>
                <c:pt idx="5">
                  <c:v>1.0080645161290322E-2</c:v>
                </c:pt>
                <c:pt idx="6">
                  <c:v>9.0725806451612909E-3</c:v>
                </c:pt>
              </c:numCache>
            </c:numRef>
          </c:val>
        </c:ser>
        <c:dLbls>
          <c:showLegendKey val="0"/>
          <c:showVal val="0"/>
          <c:showCatName val="0"/>
          <c:showSerName val="0"/>
          <c:showPercent val="0"/>
          <c:showBubbleSize val="0"/>
        </c:dLbls>
        <c:gapWidth val="182"/>
        <c:axId val="343850008"/>
        <c:axId val="343850400"/>
      </c:barChart>
      <c:catAx>
        <c:axId val="343850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50400"/>
        <c:crosses val="autoZero"/>
        <c:auto val="1"/>
        <c:lblAlgn val="ctr"/>
        <c:lblOffset val="100"/>
        <c:noMultiLvlLbl val="0"/>
      </c:catAx>
      <c:valAx>
        <c:axId val="343850400"/>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50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Suicide Circumstances - Mental Health and Substance Abuse, 2016</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'!$O$19:$O$22</c:f>
              <c:strCache>
                <c:ptCount val="4"/>
                <c:pt idx="0">
                  <c:v>Depressed Mood</c:v>
                </c:pt>
                <c:pt idx="1">
                  <c:v>MH Problem</c:v>
                </c:pt>
                <c:pt idx="2">
                  <c:v>Alcohol Problem</c:v>
                </c:pt>
                <c:pt idx="3">
                  <c:v>Other Substance Abuse</c:v>
                </c:pt>
              </c:strCache>
            </c:strRef>
          </c:cat>
          <c:val>
            <c:numRef>
              <c:f>'2015-2016 combined '!$Q$19:$Q$22</c:f>
              <c:numCache>
                <c:formatCode>General</c:formatCode>
                <c:ptCount val="4"/>
                <c:pt idx="0">
                  <c:v>0.41842610364683303</c:v>
                </c:pt>
                <c:pt idx="1">
                  <c:v>0.31669865642994244</c:v>
                </c:pt>
                <c:pt idx="2">
                  <c:v>0.11516314779270634</c:v>
                </c:pt>
                <c:pt idx="3">
                  <c:v>5.4702495201535507E-2</c:v>
                </c:pt>
              </c:numCache>
            </c:numRef>
          </c:val>
        </c:ser>
        <c:dLbls>
          <c:showLegendKey val="0"/>
          <c:showVal val="0"/>
          <c:showCatName val="0"/>
          <c:showSerName val="0"/>
          <c:showPercent val="0"/>
          <c:showBubbleSize val="0"/>
        </c:dLbls>
        <c:gapWidth val="219"/>
        <c:overlap val="-27"/>
        <c:axId val="343850792"/>
        <c:axId val="341043752"/>
      </c:barChart>
      <c:catAx>
        <c:axId val="343850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1043752"/>
        <c:crosses val="autoZero"/>
        <c:auto val="1"/>
        <c:lblAlgn val="ctr"/>
        <c:lblOffset val="100"/>
        <c:noMultiLvlLbl val="0"/>
      </c:catAx>
      <c:valAx>
        <c:axId val="341043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50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a:solidFill>
                  <a:sysClr val="windowText" lastClr="000000"/>
                </a:solidFill>
              </a:rPr>
              <a:t>Suicide Circumstances - Life Stresssors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'!$V$31:$V$39</c:f>
              <c:strCache>
                <c:ptCount val="9"/>
                <c:pt idx="0">
                  <c:v>Argument</c:v>
                </c:pt>
                <c:pt idx="1">
                  <c:v>Eviction or Loss of Home</c:v>
                </c:pt>
                <c:pt idx="2">
                  <c:v>Family Relationship Problem</c:v>
                </c:pt>
                <c:pt idx="3">
                  <c:v>Financial Problem</c:v>
                </c:pt>
                <c:pt idx="4">
                  <c:v>Recent Death of Family or Friend</c:v>
                </c:pt>
                <c:pt idx="5">
                  <c:v>IPV Problem</c:v>
                </c:pt>
                <c:pt idx="6">
                  <c:v>Job Problem</c:v>
                </c:pt>
                <c:pt idx="7">
                  <c:v>Physical Health Problem</c:v>
                </c:pt>
                <c:pt idx="8">
                  <c:v>Recent Criminal Legal Problem</c:v>
                </c:pt>
              </c:strCache>
            </c:strRef>
          </c:cat>
          <c:val>
            <c:numRef>
              <c:f>'2015-2016 combined '!$X$31:$X$39</c:f>
              <c:numCache>
                <c:formatCode>General</c:formatCode>
                <c:ptCount val="9"/>
                <c:pt idx="0">
                  <c:v>0.14477468839884947</c:v>
                </c:pt>
                <c:pt idx="1">
                  <c:v>2.9721955896452542E-2</c:v>
                </c:pt>
                <c:pt idx="2">
                  <c:v>6.327900287631831E-2</c:v>
                </c:pt>
                <c:pt idx="3">
                  <c:v>6.8072866730584852E-2</c:v>
                </c:pt>
                <c:pt idx="4">
                  <c:v>4.793863854266539E-2</c:v>
                </c:pt>
                <c:pt idx="5">
                  <c:v>0.2339405560882071</c:v>
                </c:pt>
                <c:pt idx="6">
                  <c:v>6.9031639501438161E-2</c:v>
                </c:pt>
                <c:pt idx="7">
                  <c:v>0.18024928092042186</c:v>
                </c:pt>
                <c:pt idx="8">
                  <c:v>7.6701821668264628E-2</c:v>
                </c:pt>
              </c:numCache>
            </c:numRef>
          </c:val>
        </c:ser>
        <c:dLbls>
          <c:showLegendKey val="0"/>
          <c:showVal val="0"/>
          <c:showCatName val="0"/>
          <c:showSerName val="0"/>
          <c:showPercent val="0"/>
          <c:showBubbleSize val="0"/>
        </c:dLbls>
        <c:gapWidth val="219"/>
        <c:overlap val="-27"/>
        <c:axId val="341045320"/>
        <c:axId val="343815736"/>
      </c:barChart>
      <c:catAx>
        <c:axId val="341045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15736"/>
        <c:crosses val="autoZero"/>
        <c:auto val="1"/>
        <c:lblAlgn val="ctr"/>
        <c:lblOffset val="100"/>
        <c:noMultiLvlLbl val="0"/>
      </c:catAx>
      <c:valAx>
        <c:axId val="343815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1045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Argument Timing Breakdown</a:t>
            </a:r>
          </a:p>
        </c:rich>
      </c:tx>
      <c:layout>
        <c:manualLayout>
          <c:xMode val="edge"/>
          <c:yMode val="edge"/>
          <c:x val="0.23368641419822522"/>
          <c:y val="5.5555555555555552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7673740782402201"/>
          <c:y val="0.28312354184893557"/>
          <c:w val="0.42509686289213849"/>
          <c:h val="0.61993292505103526"/>
        </c:manualLayout>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'2015-2016 combined '!$Z$33:$Z$35</c:f>
              <c:strCache>
                <c:ptCount val="3"/>
                <c:pt idx="0">
                  <c:v>During Argument</c:v>
                </c:pt>
                <c:pt idx="1">
                  <c:v>Within 24 hrs</c:v>
                </c:pt>
                <c:pt idx="2">
                  <c:v>Between 24 hrs and 2 weeks</c:v>
                </c:pt>
              </c:strCache>
            </c:strRef>
          </c:cat>
          <c:val>
            <c:numRef>
              <c:f>'2015-2016 combined '!$AA$33:$AA$35</c:f>
              <c:numCache>
                <c:formatCode>General</c:formatCode>
                <c:ptCount val="3"/>
                <c:pt idx="0">
                  <c:v>8</c:v>
                </c:pt>
                <c:pt idx="1">
                  <c:v>23</c:v>
                </c:pt>
                <c:pt idx="2">
                  <c:v>1</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9.3389326334208225E-2"/>
          <c:y val="0.17881889763779527"/>
          <c:w val="0.82195144356955385"/>
          <c:h val="7.8125546806649182E-2"/>
        </c:manualLayout>
      </c:layout>
      <c:overlay val="0"/>
      <c:spPr>
        <a:noFill/>
        <a:ln>
          <a:noFill/>
        </a:ln>
        <a:effectLst/>
      </c:spPr>
      <c:txPr>
        <a:bodyPr rot="0" spcFirstLastPara="1" vertOverflow="ellipsis" vert="horz" wrap="square" anchor="ctr" anchorCtr="1"/>
        <a:lstStyle/>
        <a:p>
          <a:pPr rtl="0">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Suicide Circumstances - Suicide Specific</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'!$Z$39:$Z$43</c:f>
              <c:strCache>
                <c:ptCount val="5"/>
                <c:pt idx="0">
                  <c:v>Recent Suicide</c:v>
                </c:pt>
                <c:pt idx="1">
                  <c:v>History of Suicide Attempts</c:v>
                </c:pt>
                <c:pt idx="2">
                  <c:v>Disclosed Intent</c:v>
                </c:pt>
                <c:pt idx="3">
                  <c:v>Left a Note</c:v>
                </c:pt>
                <c:pt idx="4">
                  <c:v>History of Suicidal Thoughts</c:v>
                </c:pt>
              </c:strCache>
            </c:strRef>
          </c:cat>
          <c:val>
            <c:numRef>
              <c:f>'2015-2016 combined '!$AB$39:$AB$43</c:f>
              <c:numCache>
                <c:formatCode>General</c:formatCode>
                <c:ptCount val="5"/>
                <c:pt idx="0">
                  <c:v>2.465166130760986E-2</c:v>
                </c:pt>
                <c:pt idx="1">
                  <c:v>0.14790996784565916</c:v>
                </c:pt>
                <c:pt idx="2">
                  <c:v>0.26152197213290462</c:v>
                </c:pt>
                <c:pt idx="3">
                  <c:v>0.27438370846730975</c:v>
                </c:pt>
                <c:pt idx="4">
                  <c:v>0.30760986066452306</c:v>
                </c:pt>
              </c:numCache>
            </c:numRef>
          </c:val>
        </c:ser>
        <c:dLbls>
          <c:showLegendKey val="0"/>
          <c:showVal val="0"/>
          <c:showCatName val="0"/>
          <c:showSerName val="0"/>
          <c:showPercent val="0"/>
          <c:showBubbleSize val="0"/>
        </c:dLbls>
        <c:gapWidth val="219"/>
        <c:overlap val="-27"/>
        <c:axId val="343816912"/>
        <c:axId val="343817304"/>
      </c:barChart>
      <c:catAx>
        <c:axId val="34381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17304"/>
        <c:crosses val="autoZero"/>
        <c:auto val="1"/>
        <c:lblAlgn val="ctr"/>
        <c:lblOffset val="100"/>
        <c:noMultiLvlLbl val="0"/>
      </c:catAx>
      <c:valAx>
        <c:axId val="343817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16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Disclosed Intent to Whom</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9266815732173962E-2"/>
          <c:y val="0.21584023150952286"/>
          <c:w val="0.56556227173217799"/>
          <c:h val="0.7766913593037712"/>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'2015-2016 combined '!$Z$47:$Z$52</c:f>
              <c:strCache>
                <c:ptCount val="6"/>
                <c:pt idx="0">
                  <c:v>Previous/Current Intimate Partner</c:v>
                </c:pt>
                <c:pt idx="1">
                  <c:v>Other Family Member</c:v>
                </c:pt>
                <c:pt idx="2">
                  <c:v>Healthcare Worker</c:v>
                </c:pt>
                <c:pt idx="3">
                  <c:v>Friends/colleague</c:v>
                </c:pt>
                <c:pt idx="4">
                  <c:v>Healthcare Worker and Other</c:v>
                </c:pt>
                <c:pt idx="5">
                  <c:v>Other Person</c:v>
                </c:pt>
              </c:strCache>
            </c:strRef>
          </c:cat>
          <c:val>
            <c:numRef>
              <c:f>'2015-2016 combined '!$AB$47:$AB$52</c:f>
              <c:numCache>
                <c:formatCode>General</c:formatCode>
                <c:ptCount val="6"/>
                <c:pt idx="0">
                  <c:v>0.38983050847457629</c:v>
                </c:pt>
                <c:pt idx="1">
                  <c:v>0.22033898305084745</c:v>
                </c:pt>
                <c:pt idx="2">
                  <c:v>6.7796610169491525E-2</c:v>
                </c:pt>
                <c:pt idx="3">
                  <c:v>0.2711864406779661</c:v>
                </c:pt>
                <c:pt idx="4">
                  <c:v>6.7796610169491525E-2</c:v>
                </c:pt>
                <c:pt idx="5">
                  <c:v>8.4745762711864403E-2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384806031054799"/>
          <c:y val="0.19340551181102361"/>
          <c:w val="0.31379588570649719"/>
          <c:h val="0.63474863718958208"/>
        </c:manualLayout>
      </c:layout>
      <c:overlay val="0"/>
      <c:spPr>
        <a:noFill/>
        <a:ln>
          <a:noFill/>
        </a:ln>
        <a:effectLst/>
      </c:spPr>
      <c:txPr>
        <a:bodyPr rot="0" spcFirstLastPara="1" vertOverflow="ellipsis" vert="horz" wrap="square" anchor="ctr" anchorCtr="1"/>
        <a:lstStyle/>
        <a:p>
          <a:pPr rtl="0">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solidFill>
                  <a:schemeClr val="tx1"/>
                </a:solidFill>
              </a:rPr>
              <a:t>Weapon Type for Homicide Decedents</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0976255304535536"/>
          <c:y val="0.20916953162544824"/>
          <c:w val="0.48748840974317464"/>
          <c:h val="0.73466563158478426"/>
        </c:manualLayout>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layout>
                <c:manualLayout>
                  <c:x val="7.6323987538940694E-2"/>
                  <c:y val="4.225352112676056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5.2959501557632398E-2"/>
                  <c:y val="7.0422535211267607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4517133956386347E-2"/>
                  <c:y val="-2.112676056338036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5.6074766355140186E-2"/>
                  <c:y val="-5.164319248826291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3613707165109095E-2"/>
                  <c:y val="-4.929577464788732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5825545171339623E-2"/>
                  <c:y val="-6.338028169014087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4018691588785161E-2"/>
                  <c:y val="-7.7464788732394388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'2015-2016 combined '!$O$26:$O$32</c:f>
              <c:strCache>
                <c:ptCount val="7"/>
                <c:pt idx="0">
                  <c:v>Firearm</c:v>
                </c:pt>
                <c:pt idx="1">
                  <c:v>H/S/S*</c:v>
                </c:pt>
                <c:pt idx="2">
                  <c:v>Poisoning</c:v>
                </c:pt>
                <c:pt idx="3">
                  <c:v>Sharp instrument</c:v>
                </c:pt>
                <c:pt idx="4">
                  <c:v>Blunt Instrument</c:v>
                </c:pt>
                <c:pt idx="5">
                  <c:v>Personal Weapon</c:v>
                </c:pt>
                <c:pt idx="6">
                  <c:v>Other</c:v>
                </c:pt>
              </c:strCache>
            </c:strRef>
          </c:cat>
          <c:val>
            <c:numRef>
              <c:f>'2015-2016 combined '!$Q$26:$Q$32</c:f>
              <c:numCache>
                <c:formatCode>General</c:formatCode>
                <c:ptCount val="7"/>
                <c:pt idx="0">
                  <c:v>0.740234375</c:v>
                </c:pt>
                <c:pt idx="1">
                  <c:v>3.3203125E-2</c:v>
                </c:pt>
                <c:pt idx="2">
                  <c:v>5.859375E-3</c:v>
                </c:pt>
                <c:pt idx="3">
                  <c:v>8.0078125E-2</c:v>
                </c:pt>
                <c:pt idx="4">
                  <c:v>4.6875E-2</c:v>
                </c:pt>
                <c:pt idx="5">
                  <c:v>3.125E-2</c:v>
                </c:pt>
                <c:pt idx="6">
                  <c:v>5.6640625E-2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l"/>
      <c:overlay val="0"/>
      <c:spPr>
        <a:noFill/>
        <a:ln>
          <a:noFill/>
        </a:ln>
        <a:effectLst/>
      </c:spPr>
      <c:txPr>
        <a:bodyPr rot="0" spcFirstLastPara="1" vertOverflow="ellipsis" vert="horz" wrap="square" anchor="ctr" anchorCtr="1"/>
        <a:lstStyle/>
        <a:p>
          <a:pPr rtl="0">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Homicide Circumstances</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660045872644299"/>
          <c:y val="0.1314832895888014"/>
          <c:w val="0.85688302475704048"/>
          <c:h val="0.44398932633420823"/>
        </c:manualLayout>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'2015-2016 combined '!$S$92:$S$103</c:f>
              <c:strCache>
                <c:ptCount val="12"/>
                <c:pt idx="0">
                  <c:v>Argument</c:v>
                </c:pt>
                <c:pt idx="1">
                  <c:v>Precipitated by Other Crime</c:v>
                </c:pt>
                <c:pt idx="2">
                  <c:v>Drug Involvement</c:v>
                </c:pt>
                <c:pt idx="3">
                  <c:v>Fight</c:v>
                </c:pt>
                <c:pt idx="4">
                  <c:v>Crime in Progress</c:v>
                </c:pt>
                <c:pt idx="5">
                  <c:v>IPV</c:v>
                </c:pt>
                <c:pt idx="6">
                  <c:v>Abuse or Neglect Led to Death</c:v>
                </c:pt>
                <c:pt idx="7">
                  <c:v>Substance Abuse Problem</c:v>
                </c:pt>
                <c:pt idx="8">
                  <c:v>Family Relationship Problem</c:v>
                </c:pt>
                <c:pt idx="9">
                  <c:v>Brawl</c:v>
                </c:pt>
                <c:pt idx="10">
                  <c:v>Drive-by Shooting</c:v>
                </c:pt>
                <c:pt idx="11">
                  <c:v>Alcohol Problem</c:v>
                </c:pt>
              </c:strCache>
            </c:strRef>
          </c:cat>
          <c:val>
            <c:numRef>
              <c:f>'2015-2016 combined '!$U$92:$U$103</c:f>
              <c:numCache>
                <c:formatCode>General</c:formatCode>
                <c:ptCount val="12"/>
                <c:pt idx="0">
                  <c:v>0.17679558011049723</c:v>
                </c:pt>
                <c:pt idx="1">
                  <c:v>0.15653775322283608</c:v>
                </c:pt>
                <c:pt idx="2">
                  <c:v>3.4990791896869246E-2</c:v>
                </c:pt>
                <c:pt idx="3">
                  <c:v>9.0239410681399637E-2</c:v>
                </c:pt>
                <c:pt idx="4">
                  <c:v>0.10497237569060773</c:v>
                </c:pt>
                <c:pt idx="5">
                  <c:v>6.2615101289134445E-2</c:v>
                </c:pt>
                <c:pt idx="6">
                  <c:v>2.3941068139963169E-2</c:v>
                </c:pt>
                <c:pt idx="7">
                  <c:v>7.550644567219153E-2</c:v>
                </c:pt>
                <c:pt idx="8">
                  <c:v>2.0257826887661142E-2</c:v>
                </c:pt>
                <c:pt idx="9">
                  <c:v>2.7624309392265192E-2</c:v>
                </c:pt>
                <c:pt idx="10">
                  <c:v>0.11233885819521179</c:v>
                </c:pt>
                <c:pt idx="11">
                  <c:v>2.5782688766114181E-2</c:v>
                </c:pt>
              </c:numCache>
            </c:numRef>
          </c:val>
        </c:ser>
        <c:dLbls>
          <c:showLegendKey val="0"/>
          <c:showVal val="0"/>
          <c:showCatName val="0"/>
          <c:showSerName val="0"/>
          <c:showPercent val="0"/>
          <c:showBubbleSize val="0"/>
        </c:dLbls>
        <c:gapWidth val="219"/>
        <c:overlap val="-27"/>
        <c:axId val="340723224"/>
        <c:axId val="340723616"/>
      </c:barChart>
      <c:catAx>
        <c:axId val="340723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0723616"/>
        <c:crosses val="autoZero"/>
        <c:auto val="1"/>
        <c:lblAlgn val="ctr"/>
        <c:lblOffset val="100"/>
        <c:noMultiLvlLbl val="0"/>
      </c:catAx>
      <c:valAx>
        <c:axId val="340723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0723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a:t>2017 Manner of Death by Age Group</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0989846220397"/>
          <c:y val="0.21682086184136176"/>
          <c:w val="0.83593438752852078"/>
          <c:h val="0.6355411193395587"/>
        </c:manualLayout>
      </c:layout>
      <c:barChart>
        <c:barDir val="col"/>
        <c:grouping val="percentStacked"/>
        <c:varyColors val="0"/>
        <c:ser>
          <c:idx val="0"/>
          <c:order val="0"/>
          <c:tx>
            <c:strRef>
              <c:f>'GENERAL DATA'!$M$24</c:f>
              <c:strCache>
                <c:ptCount val="1"/>
                <c:pt idx="0">
                  <c:v>Homicide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DATA'!$L$25:$L$31</c:f>
              <c:strCache>
                <c:ptCount val="7"/>
                <c:pt idx="0">
                  <c:v>&lt;18 </c:v>
                </c:pt>
                <c:pt idx="1">
                  <c:v>18-24</c:v>
                </c:pt>
                <c:pt idx="2">
                  <c:v>25-34</c:v>
                </c:pt>
                <c:pt idx="3">
                  <c:v>35-44</c:v>
                </c:pt>
                <c:pt idx="4">
                  <c:v>45-54 </c:v>
                </c:pt>
                <c:pt idx="5">
                  <c:v>55-64 </c:v>
                </c:pt>
                <c:pt idx="6">
                  <c:v>&gt;65</c:v>
                </c:pt>
              </c:strCache>
            </c:strRef>
          </c:cat>
          <c:val>
            <c:numRef>
              <c:f>'GENERAL DATA'!$M$25:$M$31</c:f>
              <c:numCache>
                <c:formatCode>General</c:formatCode>
                <c:ptCount val="7"/>
                <c:pt idx="0">
                  <c:v>29</c:v>
                </c:pt>
                <c:pt idx="1">
                  <c:v>55</c:v>
                </c:pt>
                <c:pt idx="2">
                  <c:v>67</c:v>
                </c:pt>
                <c:pt idx="3">
                  <c:v>41</c:v>
                </c:pt>
                <c:pt idx="4">
                  <c:v>23</c:v>
                </c:pt>
                <c:pt idx="5">
                  <c:v>13</c:v>
                </c:pt>
                <c:pt idx="6">
                  <c:v>14</c:v>
                </c:pt>
              </c:numCache>
            </c:numRef>
          </c:val>
        </c:ser>
        <c:ser>
          <c:idx val="1"/>
          <c:order val="1"/>
          <c:tx>
            <c:strRef>
              <c:f>'GENERAL DATA'!$N$24</c:f>
              <c:strCache>
                <c:ptCount val="1"/>
                <c:pt idx="0">
                  <c:v>Suicide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DATA'!$L$25:$L$31</c:f>
              <c:strCache>
                <c:ptCount val="7"/>
                <c:pt idx="0">
                  <c:v>&lt;18 </c:v>
                </c:pt>
                <c:pt idx="1">
                  <c:v>18-24</c:v>
                </c:pt>
                <c:pt idx="2">
                  <c:v>25-34</c:v>
                </c:pt>
                <c:pt idx="3">
                  <c:v>35-44</c:v>
                </c:pt>
                <c:pt idx="4">
                  <c:v>45-54 </c:v>
                </c:pt>
                <c:pt idx="5">
                  <c:v>55-64 </c:v>
                </c:pt>
                <c:pt idx="6">
                  <c:v>&gt;65</c:v>
                </c:pt>
              </c:strCache>
            </c:strRef>
          </c:cat>
          <c:val>
            <c:numRef>
              <c:f>'GENERAL DATA'!$N$25:$N$31</c:f>
              <c:numCache>
                <c:formatCode>General</c:formatCode>
                <c:ptCount val="7"/>
                <c:pt idx="0">
                  <c:v>20</c:v>
                </c:pt>
                <c:pt idx="1">
                  <c:v>56</c:v>
                </c:pt>
                <c:pt idx="2">
                  <c:v>103</c:v>
                </c:pt>
                <c:pt idx="3">
                  <c:v>108</c:v>
                </c:pt>
                <c:pt idx="4">
                  <c:v>127</c:v>
                </c:pt>
                <c:pt idx="5">
                  <c:v>92</c:v>
                </c:pt>
                <c:pt idx="6">
                  <c:v>89</c:v>
                </c:pt>
              </c:numCache>
            </c:numRef>
          </c:val>
        </c:ser>
        <c:ser>
          <c:idx val="2"/>
          <c:order val="2"/>
          <c:tx>
            <c:strRef>
              <c:f>'GENERAL DATA'!$P$24</c:f>
              <c:strCache>
                <c:ptCount val="1"/>
                <c:pt idx="0">
                  <c:v>Undetermined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 DATA'!$L$25:$L$31</c:f>
              <c:strCache>
                <c:ptCount val="7"/>
                <c:pt idx="0">
                  <c:v>&lt;18 </c:v>
                </c:pt>
                <c:pt idx="1">
                  <c:v>18-24</c:v>
                </c:pt>
                <c:pt idx="2">
                  <c:v>25-34</c:v>
                </c:pt>
                <c:pt idx="3">
                  <c:v>35-44</c:v>
                </c:pt>
                <c:pt idx="4">
                  <c:v>45-54 </c:v>
                </c:pt>
                <c:pt idx="5">
                  <c:v>55-64 </c:v>
                </c:pt>
                <c:pt idx="6">
                  <c:v>&gt;65</c:v>
                </c:pt>
              </c:strCache>
            </c:strRef>
          </c:cat>
          <c:val>
            <c:numRef>
              <c:f>'GENERAL DATA'!$P$25:$P$31</c:f>
              <c:numCache>
                <c:formatCode>General</c:formatCode>
                <c:ptCount val="7"/>
                <c:pt idx="0">
                  <c:v>10</c:v>
                </c:pt>
                <c:pt idx="1">
                  <c:v>16</c:v>
                </c:pt>
                <c:pt idx="2">
                  <c:v>19</c:v>
                </c:pt>
                <c:pt idx="3">
                  <c:v>15</c:v>
                </c:pt>
                <c:pt idx="4">
                  <c:v>20</c:v>
                </c:pt>
                <c:pt idx="5">
                  <c:v>17</c:v>
                </c:pt>
                <c:pt idx="6">
                  <c:v>10</c:v>
                </c:pt>
              </c:numCache>
            </c:numRef>
          </c:val>
        </c:ser>
        <c:dLbls>
          <c:dLblPos val="ctr"/>
          <c:showLegendKey val="0"/>
          <c:showVal val="1"/>
          <c:showCatName val="0"/>
          <c:showSerName val="0"/>
          <c:showPercent val="0"/>
          <c:showBubbleSize val="0"/>
        </c:dLbls>
        <c:gapWidth val="174"/>
        <c:overlap val="100"/>
        <c:axId val="279915000"/>
        <c:axId val="147346120"/>
        <c:extLst>
          <c:ext xmlns:c15="http://schemas.microsoft.com/office/drawing/2012/chart" uri="{02D57815-91ED-43cb-92C2-25804820EDAC}">
            <c15:filteredBarSeries>
              <c15:ser>
                <c:idx val="3"/>
                <c:order val="3"/>
                <c:tx>
                  <c:strRef>
                    <c:extLst>
                      <c:ext uri="{02D57815-91ED-43cb-92C2-25804820EDAC}">
                        <c15:formulaRef>
                          <c15:sqref>'GENERAL DATA'!$P$24</c15:sqref>
                        </c15:formulaRef>
                      </c:ext>
                    </c:extLst>
                    <c:strCache>
                      <c:ptCount val="1"/>
                      <c:pt idx="0">
                        <c:v>Undetermined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'GENERAL DATA'!$L$25:$L$31</c15:sqref>
                        </c15:formulaRef>
                      </c:ext>
                    </c:extLst>
                    <c:strCache>
                      <c:ptCount val="7"/>
                      <c:pt idx="0">
                        <c:v>&lt;18 </c:v>
                      </c:pt>
                      <c:pt idx="1">
                        <c:v>18-24</c:v>
                      </c:pt>
                      <c:pt idx="2">
                        <c:v>25-34</c:v>
                      </c:pt>
                      <c:pt idx="3">
                        <c:v>35-44</c:v>
                      </c:pt>
                      <c:pt idx="4">
                        <c:v>45-54 </c:v>
                      </c:pt>
                      <c:pt idx="5">
                        <c:v>55-64 </c:v>
                      </c:pt>
                      <c:pt idx="6">
                        <c:v>&gt;65</c:v>
                      </c:pt>
                    </c:strCache>
                  </c:strRef>
                </c:cat>
                <c:val>
                  <c:numRef>
                    <c:extLst>
                      <c:ext uri="{02D57815-91ED-43cb-92C2-25804820EDAC}">
                        <c15:formulaRef>
                          <c15:sqref>'GENERAL DATA'!$P$25:$P$31</c15:sqref>
                        </c15:formulaRef>
                      </c:ext>
                    </c:extLst>
                    <c:numCache>
                      <c:formatCode>General</c:formatCode>
                      <c:ptCount val="7"/>
                      <c:pt idx="0">
                        <c:v>10</c:v>
                      </c:pt>
                      <c:pt idx="1">
                        <c:v>16</c:v>
                      </c:pt>
                      <c:pt idx="2">
                        <c:v>19</c:v>
                      </c:pt>
                      <c:pt idx="3">
                        <c:v>15</c:v>
                      </c:pt>
                      <c:pt idx="4">
                        <c:v>20</c:v>
                      </c:pt>
                      <c:pt idx="5">
                        <c:v>17</c:v>
                      </c:pt>
                      <c:pt idx="6">
                        <c:v>10</c:v>
                      </c:pt>
                    </c:numCache>
                  </c:numRef>
                </c:val>
              </c15:ser>
            </c15:filteredBarSeries>
          </c:ext>
        </c:extLst>
      </c:barChart>
      <c:catAx>
        <c:axId val="27991500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Age Group</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346120"/>
        <c:crosses val="autoZero"/>
        <c:auto val="1"/>
        <c:lblAlgn val="ctr"/>
        <c:lblOffset val="100"/>
        <c:noMultiLvlLbl val="0"/>
      </c:catAx>
      <c:valAx>
        <c:axId val="147346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Percentage of Deaths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9915000"/>
        <c:crosses val="autoZero"/>
        <c:crossBetween val="between"/>
      </c:valAx>
      <c:spPr>
        <a:noFill/>
        <a:ln>
          <a:noFill/>
        </a:ln>
        <a:effectLst/>
      </c:spPr>
    </c:plotArea>
    <c:legend>
      <c:legendPos val="b"/>
      <c:layout>
        <c:manualLayout>
          <c:xMode val="edge"/>
          <c:yMode val="edge"/>
          <c:x val="0.20773150486363462"/>
          <c:y val="9.3517769738242176E-2"/>
          <c:w val="0.60684371596940256"/>
          <c:h val="5.89286141461779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800">
          <a:solidFill>
            <a:schemeClr val="tx1"/>
          </a:solidFill>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Suicide Weapon Type by Age Group,</a:t>
            </a:r>
            <a:r>
              <a:rPr lang="en-US" sz="2800" b="1" baseline="0" dirty="0">
                <a:solidFill>
                  <a:schemeClr val="tx1"/>
                </a:solidFill>
              </a:rPr>
              <a:t> 2016</a:t>
            </a:r>
            <a:endParaRPr lang="en-US" sz="2800" b="1" dirty="0">
              <a:solidFill>
                <a:schemeClr val="tx1"/>
              </a:solidFill>
            </a:endParaRPr>
          </a:p>
        </c:rich>
      </c:tx>
      <c:layout>
        <c:manualLayout>
          <c:xMode val="edge"/>
          <c:yMode val="edge"/>
          <c:x val="0.15593093093093091"/>
          <c:y val="7.0588235294117646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093416648606998"/>
          <c:y val="0.28285579743708505"/>
          <c:w val="0.85848479375857834"/>
          <c:h val="0.57942411610313405"/>
        </c:manualLayout>
      </c:layout>
      <c:lineChart>
        <c:grouping val="standard"/>
        <c:varyColors val="0"/>
        <c:ser>
          <c:idx val="0"/>
          <c:order val="0"/>
          <c:tx>
            <c:strRef>
              <c:f>'2015-2016 combined '!$E$109</c:f>
              <c:strCache>
                <c:ptCount val="1"/>
                <c:pt idx="0">
                  <c:v>Firearm</c:v>
                </c:pt>
              </c:strCache>
            </c:strRef>
          </c:tx>
          <c:spPr>
            <a:ln w="28575" cap="rnd">
              <a:solidFill>
                <a:schemeClr val="accent1"/>
              </a:solidFill>
              <a:round/>
            </a:ln>
            <a:effectLst/>
          </c:spPr>
          <c:marker>
            <c:symbol val="none"/>
          </c:marker>
          <c:cat>
            <c:strRef>
              <c:f>'2015-2016 combined '!$F$108:$L$108</c:f>
              <c:strCache>
                <c:ptCount val="7"/>
                <c:pt idx="0">
                  <c:v>Under 18</c:v>
                </c:pt>
                <c:pt idx="1">
                  <c:v>18-24</c:v>
                </c:pt>
                <c:pt idx="2">
                  <c:v>25-34</c:v>
                </c:pt>
                <c:pt idx="3">
                  <c:v>35-44</c:v>
                </c:pt>
                <c:pt idx="4">
                  <c:v>45-54</c:v>
                </c:pt>
                <c:pt idx="5">
                  <c:v>55-64</c:v>
                </c:pt>
                <c:pt idx="6">
                  <c:v>65+</c:v>
                </c:pt>
              </c:strCache>
            </c:strRef>
          </c:cat>
          <c:val>
            <c:numRef>
              <c:f>'2015-2016 combined '!$F$109:$L$109</c:f>
              <c:numCache>
                <c:formatCode>General</c:formatCode>
                <c:ptCount val="7"/>
                <c:pt idx="0">
                  <c:v>15</c:v>
                </c:pt>
                <c:pt idx="1">
                  <c:v>67</c:v>
                </c:pt>
                <c:pt idx="2">
                  <c:v>70</c:v>
                </c:pt>
                <c:pt idx="3">
                  <c:v>75</c:v>
                </c:pt>
                <c:pt idx="4">
                  <c:v>103</c:v>
                </c:pt>
                <c:pt idx="5">
                  <c:v>97</c:v>
                </c:pt>
                <c:pt idx="6">
                  <c:v>133</c:v>
                </c:pt>
              </c:numCache>
            </c:numRef>
          </c:val>
          <c:smooth val="0"/>
        </c:ser>
        <c:ser>
          <c:idx val="1"/>
          <c:order val="1"/>
          <c:tx>
            <c:strRef>
              <c:f>'2015-2016 combined '!$E$110</c:f>
              <c:strCache>
                <c:ptCount val="1"/>
                <c:pt idx="0">
                  <c:v>H/S/S*</c:v>
                </c:pt>
              </c:strCache>
            </c:strRef>
          </c:tx>
          <c:spPr>
            <a:ln w="28575" cap="rnd">
              <a:solidFill>
                <a:schemeClr val="accent2"/>
              </a:solidFill>
              <a:round/>
            </a:ln>
            <a:effectLst/>
          </c:spPr>
          <c:marker>
            <c:symbol val="none"/>
          </c:marker>
          <c:cat>
            <c:strRef>
              <c:f>'2015-2016 combined '!$F$108:$L$108</c:f>
              <c:strCache>
                <c:ptCount val="7"/>
                <c:pt idx="0">
                  <c:v>Under 18</c:v>
                </c:pt>
                <c:pt idx="1">
                  <c:v>18-24</c:v>
                </c:pt>
                <c:pt idx="2">
                  <c:v>25-34</c:v>
                </c:pt>
                <c:pt idx="3">
                  <c:v>35-44</c:v>
                </c:pt>
                <c:pt idx="4">
                  <c:v>45-54</c:v>
                </c:pt>
                <c:pt idx="5">
                  <c:v>55-64</c:v>
                </c:pt>
                <c:pt idx="6">
                  <c:v>65+</c:v>
                </c:pt>
              </c:strCache>
            </c:strRef>
          </c:cat>
          <c:val>
            <c:numRef>
              <c:f>'2015-2016 combined '!$F$110:$L$110</c:f>
              <c:numCache>
                <c:formatCode>General</c:formatCode>
                <c:ptCount val="7"/>
                <c:pt idx="0">
                  <c:v>17</c:v>
                </c:pt>
                <c:pt idx="1">
                  <c:v>44</c:v>
                </c:pt>
                <c:pt idx="2">
                  <c:v>64</c:v>
                </c:pt>
                <c:pt idx="3">
                  <c:v>56</c:v>
                </c:pt>
                <c:pt idx="4">
                  <c:v>51</c:v>
                </c:pt>
                <c:pt idx="5">
                  <c:v>24</c:v>
                </c:pt>
                <c:pt idx="6">
                  <c:v>12</c:v>
                </c:pt>
              </c:numCache>
            </c:numRef>
          </c:val>
          <c:smooth val="0"/>
        </c:ser>
        <c:ser>
          <c:idx val="2"/>
          <c:order val="2"/>
          <c:tx>
            <c:strRef>
              <c:f>'2015-2016 combined '!$E$111</c:f>
              <c:strCache>
                <c:ptCount val="1"/>
                <c:pt idx="0">
                  <c:v>Poisoning</c:v>
                </c:pt>
              </c:strCache>
            </c:strRef>
          </c:tx>
          <c:spPr>
            <a:ln w="28575" cap="rnd">
              <a:solidFill>
                <a:schemeClr val="accent3"/>
              </a:solidFill>
              <a:round/>
            </a:ln>
            <a:effectLst/>
          </c:spPr>
          <c:marker>
            <c:symbol val="none"/>
          </c:marker>
          <c:cat>
            <c:strRef>
              <c:f>'2015-2016 combined '!$F$108:$L$108</c:f>
              <c:strCache>
                <c:ptCount val="7"/>
                <c:pt idx="0">
                  <c:v>Under 18</c:v>
                </c:pt>
                <c:pt idx="1">
                  <c:v>18-24</c:v>
                </c:pt>
                <c:pt idx="2">
                  <c:v>25-34</c:v>
                </c:pt>
                <c:pt idx="3">
                  <c:v>35-44</c:v>
                </c:pt>
                <c:pt idx="4">
                  <c:v>45-54</c:v>
                </c:pt>
                <c:pt idx="5">
                  <c:v>55-64</c:v>
                </c:pt>
                <c:pt idx="6">
                  <c:v>65+</c:v>
                </c:pt>
              </c:strCache>
            </c:strRef>
          </c:cat>
          <c:val>
            <c:numRef>
              <c:f>'2015-2016 combined '!$F$111:$L$111</c:f>
              <c:numCache>
                <c:formatCode>General</c:formatCode>
                <c:ptCount val="7"/>
                <c:pt idx="0">
                  <c:v>1</c:v>
                </c:pt>
                <c:pt idx="1">
                  <c:v>5</c:v>
                </c:pt>
                <c:pt idx="2">
                  <c:v>17</c:v>
                </c:pt>
                <c:pt idx="3">
                  <c:v>18</c:v>
                </c:pt>
                <c:pt idx="4">
                  <c:v>30</c:v>
                </c:pt>
                <c:pt idx="5">
                  <c:v>26</c:v>
                </c:pt>
                <c:pt idx="6">
                  <c:v>17</c:v>
                </c:pt>
              </c:numCache>
            </c:numRef>
          </c:val>
          <c:smooth val="0"/>
        </c:ser>
        <c:ser>
          <c:idx val="3"/>
          <c:order val="3"/>
          <c:tx>
            <c:strRef>
              <c:f>'2015-2016 combined '!$E$112</c:f>
              <c:strCache>
                <c:ptCount val="1"/>
                <c:pt idx="0">
                  <c:v>Sharp Instrument</c:v>
                </c:pt>
              </c:strCache>
            </c:strRef>
          </c:tx>
          <c:spPr>
            <a:ln w="28575" cap="rnd">
              <a:solidFill>
                <a:schemeClr val="accent4"/>
              </a:solidFill>
              <a:round/>
            </a:ln>
            <a:effectLst/>
          </c:spPr>
          <c:marker>
            <c:symbol val="none"/>
          </c:marker>
          <c:cat>
            <c:strRef>
              <c:f>'2015-2016 combined '!$F$108:$L$108</c:f>
              <c:strCache>
                <c:ptCount val="7"/>
                <c:pt idx="0">
                  <c:v>Under 18</c:v>
                </c:pt>
                <c:pt idx="1">
                  <c:v>18-24</c:v>
                </c:pt>
                <c:pt idx="2">
                  <c:v>25-34</c:v>
                </c:pt>
                <c:pt idx="3">
                  <c:v>35-44</c:v>
                </c:pt>
                <c:pt idx="4">
                  <c:v>45-54</c:v>
                </c:pt>
                <c:pt idx="5">
                  <c:v>55-64</c:v>
                </c:pt>
                <c:pt idx="6">
                  <c:v>65+</c:v>
                </c:pt>
              </c:strCache>
            </c:strRef>
          </c:cat>
          <c:val>
            <c:numRef>
              <c:f>'2015-2016 combined '!$F$112:$L$112</c:f>
              <c:numCache>
                <c:formatCode>General</c:formatCode>
                <c:ptCount val="7"/>
                <c:pt idx="0">
                  <c:v>0</c:v>
                </c:pt>
                <c:pt idx="1">
                  <c:v>1</c:v>
                </c:pt>
                <c:pt idx="2">
                  <c:v>2</c:v>
                </c:pt>
                <c:pt idx="3">
                  <c:v>4</c:v>
                </c:pt>
                <c:pt idx="4">
                  <c:v>10</c:v>
                </c:pt>
                <c:pt idx="5">
                  <c:v>3</c:v>
                </c:pt>
                <c:pt idx="6">
                  <c:v>3</c:v>
                </c:pt>
              </c:numCache>
            </c:numRef>
          </c:val>
          <c:smooth val="0"/>
        </c:ser>
        <c:ser>
          <c:idx val="4"/>
          <c:order val="4"/>
          <c:tx>
            <c:strRef>
              <c:f>'2015-2016 combined '!$E$113</c:f>
              <c:strCache>
                <c:ptCount val="1"/>
                <c:pt idx="0">
                  <c:v>Fall</c:v>
                </c:pt>
              </c:strCache>
            </c:strRef>
          </c:tx>
          <c:spPr>
            <a:ln w="28575" cap="rnd">
              <a:solidFill>
                <a:schemeClr val="accent5"/>
              </a:solidFill>
              <a:round/>
            </a:ln>
            <a:effectLst/>
          </c:spPr>
          <c:marker>
            <c:symbol val="none"/>
          </c:marker>
          <c:cat>
            <c:strRef>
              <c:f>'2015-2016 combined '!$F$108:$L$108</c:f>
              <c:strCache>
                <c:ptCount val="7"/>
                <c:pt idx="0">
                  <c:v>Under 18</c:v>
                </c:pt>
                <c:pt idx="1">
                  <c:v>18-24</c:v>
                </c:pt>
                <c:pt idx="2">
                  <c:v>25-34</c:v>
                </c:pt>
                <c:pt idx="3">
                  <c:v>35-44</c:v>
                </c:pt>
                <c:pt idx="4">
                  <c:v>45-54</c:v>
                </c:pt>
                <c:pt idx="5">
                  <c:v>55-64</c:v>
                </c:pt>
                <c:pt idx="6">
                  <c:v>65+</c:v>
                </c:pt>
              </c:strCache>
            </c:strRef>
          </c:cat>
          <c:val>
            <c:numRef>
              <c:f>'2015-2016 combined '!$F$113:$L$113</c:f>
              <c:numCache>
                <c:formatCode>General</c:formatCode>
                <c:ptCount val="7"/>
                <c:pt idx="0">
                  <c:v>0</c:v>
                </c:pt>
                <c:pt idx="1">
                  <c:v>1</c:v>
                </c:pt>
                <c:pt idx="2">
                  <c:v>2</c:v>
                </c:pt>
                <c:pt idx="3">
                  <c:v>0</c:v>
                </c:pt>
                <c:pt idx="4">
                  <c:v>3</c:v>
                </c:pt>
                <c:pt idx="5">
                  <c:v>2</c:v>
                </c:pt>
                <c:pt idx="6">
                  <c:v>0</c:v>
                </c:pt>
              </c:numCache>
            </c:numRef>
          </c:val>
          <c:smooth val="0"/>
        </c:ser>
        <c:ser>
          <c:idx val="5"/>
          <c:order val="5"/>
          <c:tx>
            <c:strRef>
              <c:f>'2015-2016 combined '!$E$114</c:f>
              <c:strCache>
                <c:ptCount val="1"/>
                <c:pt idx="0">
                  <c:v>Transport vehicles</c:v>
                </c:pt>
              </c:strCache>
            </c:strRef>
          </c:tx>
          <c:spPr>
            <a:ln w="28575" cap="rnd">
              <a:solidFill>
                <a:schemeClr val="accent6"/>
              </a:solidFill>
              <a:round/>
            </a:ln>
            <a:effectLst/>
          </c:spPr>
          <c:marker>
            <c:symbol val="none"/>
          </c:marker>
          <c:cat>
            <c:strRef>
              <c:f>'2015-2016 combined '!$F$108:$L$108</c:f>
              <c:strCache>
                <c:ptCount val="7"/>
                <c:pt idx="0">
                  <c:v>Under 18</c:v>
                </c:pt>
                <c:pt idx="1">
                  <c:v>18-24</c:v>
                </c:pt>
                <c:pt idx="2">
                  <c:v>25-34</c:v>
                </c:pt>
                <c:pt idx="3">
                  <c:v>35-44</c:v>
                </c:pt>
                <c:pt idx="4">
                  <c:v>45-54</c:v>
                </c:pt>
                <c:pt idx="5">
                  <c:v>55-64</c:v>
                </c:pt>
                <c:pt idx="6">
                  <c:v>65+</c:v>
                </c:pt>
              </c:strCache>
            </c:strRef>
          </c:cat>
          <c:val>
            <c:numRef>
              <c:f>'2015-2016 combined '!$F$114:$L$114</c:f>
              <c:numCache>
                <c:formatCode>General</c:formatCode>
                <c:ptCount val="7"/>
                <c:pt idx="0">
                  <c:v>0</c:v>
                </c:pt>
                <c:pt idx="1">
                  <c:v>1</c:v>
                </c:pt>
                <c:pt idx="2">
                  <c:v>1</c:v>
                </c:pt>
                <c:pt idx="3">
                  <c:v>0</c:v>
                </c:pt>
                <c:pt idx="4">
                  <c:v>3</c:v>
                </c:pt>
                <c:pt idx="5">
                  <c:v>1</c:v>
                </c:pt>
                <c:pt idx="6">
                  <c:v>1</c:v>
                </c:pt>
              </c:numCache>
            </c:numRef>
          </c:val>
          <c:smooth val="0"/>
        </c:ser>
        <c:ser>
          <c:idx val="6"/>
          <c:order val="6"/>
          <c:tx>
            <c:strRef>
              <c:f>'2015-2016 combined '!$E$115</c:f>
              <c:strCache>
                <c:ptCount val="1"/>
                <c:pt idx="0">
                  <c:v>Other</c:v>
                </c:pt>
              </c:strCache>
            </c:strRef>
          </c:tx>
          <c:spPr>
            <a:ln w="28575" cap="rnd">
              <a:solidFill>
                <a:schemeClr val="accent1">
                  <a:lumMod val="60000"/>
                </a:schemeClr>
              </a:solidFill>
              <a:round/>
            </a:ln>
            <a:effectLst/>
          </c:spPr>
          <c:marker>
            <c:symbol val="none"/>
          </c:marker>
          <c:cat>
            <c:strRef>
              <c:f>'2015-2016 combined '!$F$108:$L$108</c:f>
              <c:strCache>
                <c:ptCount val="7"/>
                <c:pt idx="0">
                  <c:v>Under 18</c:v>
                </c:pt>
                <c:pt idx="1">
                  <c:v>18-24</c:v>
                </c:pt>
                <c:pt idx="2">
                  <c:v>25-34</c:v>
                </c:pt>
                <c:pt idx="3">
                  <c:v>35-44</c:v>
                </c:pt>
                <c:pt idx="4">
                  <c:v>45-54</c:v>
                </c:pt>
                <c:pt idx="5">
                  <c:v>55-64</c:v>
                </c:pt>
                <c:pt idx="6">
                  <c:v>65+</c:v>
                </c:pt>
              </c:strCache>
            </c:strRef>
          </c:cat>
          <c:val>
            <c:numRef>
              <c:f>'2015-2016 combined '!$F$115:$L$115</c:f>
              <c:numCache>
                <c:formatCode>General</c:formatCode>
                <c:ptCount val="7"/>
                <c:pt idx="0">
                  <c:v>0</c:v>
                </c:pt>
                <c:pt idx="1">
                  <c:v>0</c:v>
                </c:pt>
                <c:pt idx="2">
                  <c:v>0</c:v>
                </c:pt>
                <c:pt idx="3">
                  <c:v>0</c:v>
                </c:pt>
                <c:pt idx="4">
                  <c:v>2</c:v>
                </c:pt>
                <c:pt idx="5">
                  <c:v>0</c:v>
                </c:pt>
                <c:pt idx="6">
                  <c:v>2</c:v>
                </c:pt>
              </c:numCache>
            </c:numRef>
          </c:val>
          <c:smooth val="0"/>
        </c:ser>
        <c:dLbls>
          <c:showLegendKey val="0"/>
          <c:showVal val="0"/>
          <c:showCatName val="0"/>
          <c:showSerName val="0"/>
          <c:showPercent val="0"/>
          <c:showBubbleSize val="0"/>
        </c:dLbls>
        <c:smooth val="0"/>
        <c:axId val="343848440"/>
        <c:axId val="350708848"/>
      </c:lineChart>
      <c:catAx>
        <c:axId val="3438484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smtClean="0">
                    <a:solidFill>
                      <a:schemeClr val="tx1"/>
                    </a:solidFill>
                  </a:rPr>
                  <a:t>Age Group</a:t>
                </a:r>
                <a:endParaRPr lang="en-US" sz="1800" dirty="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50708848"/>
        <c:crosses val="autoZero"/>
        <c:auto val="1"/>
        <c:lblAlgn val="ctr"/>
        <c:lblOffset val="100"/>
        <c:noMultiLvlLbl val="0"/>
      </c:catAx>
      <c:valAx>
        <c:axId val="350708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smtClean="0">
                    <a:solidFill>
                      <a:schemeClr val="tx1"/>
                    </a:solidFill>
                  </a:rPr>
                  <a:t>Number of Deaths</a:t>
                </a:r>
                <a:endParaRPr lang="en-US" sz="1800" dirty="0">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48440"/>
        <c:crosses val="autoZero"/>
        <c:crossBetween val="between"/>
      </c:valAx>
      <c:spPr>
        <a:noFill/>
        <a:ln>
          <a:noFill/>
        </a:ln>
        <a:effectLst/>
      </c:spPr>
    </c:plotArea>
    <c:legend>
      <c:legendPos val="b"/>
      <c:layout>
        <c:manualLayout>
          <c:xMode val="edge"/>
          <c:yMode val="edge"/>
          <c:x val="0.18994809770400323"/>
          <c:y val="0.18772842365292575"/>
          <c:w val="0.69331287980894274"/>
          <c:h val="8.364412536668212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Location of </a:t>
            </a:r>
            <a:r>
              <a:rPr lang="en-US" sz="2800" b="1" dirty="0" smtClean="0">
                <a:solidFill>
                  <a:schemeClr val="tx1"/>
                </a:solidFill>
              </a:rPr>
              <a:t>Injury</a:t>
            </a:r>
            <a:r>
              <a:rPr lang="en-US" sz="2800" b="1" dirty="0">
                <a:solidFill>
                  <a:schemeClr val="tx1"/>
                </a:solidFill>
              </a:rPr>
              <a:t>, Suicide</a:t>
            </a:r>
          </a:p>
        </c:rich>
      </c:tx>
      <c:layout>
        <c:manualLayout>
          <c:xMode val="edge"/>
          <c:yMode val="edge"/>
          <c:x val="0.29213492671823099"/>
          <c:y val="5.2742616033755275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9184841939005416E-2"/>
          <c:y val="0.2154139672414366"/>
          <c:w val="0.5235509720576963"/>
          <c:h val="0.74887670686733776"/>
        </c:manualLayout>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4"/>
              <c:layout>
                <c:manualLayout>
                  <c:x val="-2.3148148148148178E-2"/>
                  <c:y val="-6.54008438818565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691358024691357E-2"/>
                  <c:y val="0.11814345991561181"/>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728395061728392E-3"/>
                  <c:y val="-7.3839662447257384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'2015-2016 combined '!$F$123:$F$129</c:f>
              <c:strCache>
                <c:ptCount val="7"/>
                <c:pt idx="0">
                  <c:v>House/Apartment</c:v>
                </c:pt>
                <c:pt idx="1">
                  <c:v>Natural Area</c:v>
                </c:pt>
                <c:pt idx="2">
                  <c:v>Parking lot/garage</c:v>
                </c:pt>
                <c:pt idx="3">
                  <c:v>Street/alley</c:v>
                </c:pt>
                <c:pt idx="4">
                  <c:v>Jail/prison/detention Facility</c:v>
                </c:pt>
                <c:pt idx="5">
                  <c:v>Hotel/motel</c:v>
                </c:pt>
                <c:pt idx="6">
                  <c:v>Motor vehicle</c:v>
                </c:pt>
              </c:strCache>
            </c:strRef>
          </c:cat>
          <c:val>
            <c:numRef>
              <c:f>'2015-2016 combined '!$H$123:$H$129</c:f>
              <c:numCache>
                <c:formatCode>General</c:formatCode>
                <c:ptCount val="7"/>
                <c:pt idx="0">
                  <c:v>0.75143953934740881</c:v>
                </c:pt>
                <c:pt idx="1">
                  <c:v>4.126679462571977E-2</c:v>
                </c:pt>
                <c:pt idx="2">
                  <c:v>2.7831094049904029E-2</c:v>
                </c:pt>
                <c:pt idx="3">
                  <c:v>2.5911708253358926E-2</c:v>
                </c:pt>
                <c:pt idx="4">
                  <c:v>1.5355086372360844E-2</c:v>
                </c:pt>
                <c:pt idx="5">
                  <c:v>1.6314779270633396E-2</c:v>
                </c:pt>
                <c:pt idx="6">
                  <c:v>1.9193857965451054E-2</c:v>
                </c:pt>
              </c:numCache>
            </c:numRef>
          </c:val>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3554235477202514"/>
          <c:y val="0.17996544735705505"/>
          <c:w val="0.35519847629665763"/>
          <c:h val="0.7311661516993920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Location of Injury, Homicide</a:t>
            </a:r>
          </a:p>
        </c:rich>
      </c:tx>
      <c:layout>
        <c:manualLayout>
          <c:xMode val="edge"/>
          <c:yMode val="edge"/>
          <c:x val="0.2888006230529595"/>
          <c:y val="2.5000000000000001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5914710427551699E-2"/>
          <c:y val="0.17391912729658793"/>
          <c:w val="0.56108666323251655"/>
          <c:h val="0.75045341207349081"/>
        </c:manualLayout>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4"/>
              <c:layout>
                <c:manualLayout>
                  <c:x val="4.6728971962616793E-2"/>
                  <c:y val="6.2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4267912772585667E-2"/>
                  <c:y val="-5.2083333333333336E-2"/>
                </c:manualLayout>
              </c:layout>
              <c:showLegendKey val="0"/>
              <c:showVal val="1"/>
              <c:showCatName val="0"/>
              <c:showSerName val="0"/>
              <c:showPercent val="0"/>
              <c:showBubbleSize val="0"/>
              <c:extLst>
                <c:ext xmlns:c15="http://schemas.microsoft.com/office/drawing/2012/chart" uri="{CE6537A1-D6FC-4f65-9D91-7224C49458BB}"/>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'2015-2016 combined '!$J$123:$J$129</c:f>
              <c:strCache>
                <c:ptCount val="7"/>
                <c:pt idx="0">
                  <c:v>House/Apartment</c:v>
                </c:pt>
                <c:pt idx="1">
                  <c:v>Natural Area</c:v>
                </c:pt>
                <c:pt idx="2">
                  <c:v>Parking lot/garage</c:v>
                </c:pt>
                <c:pt idx="3">
                  <c:v>Street/alley</c:v>
                </c:pt>
                <c:pt idx="4">
                  <c:v>Bar/nightclub</c:v>
                </c:pt>
                <c:pt idx="5">
                  <c:v>Service station</c:v>
                </c:pt>
                <c:pt idx="6">
                  <c:v>Motor vehicle</c:v>
                </c:pt>
              </c:strCache>
            </c:strRef>
          </c:cat>
          <c:val>
            <c:numRef>
              <c:f>'2015-2016 combined '!$L$123:$L$129</c:f>
              <c:numCache>
                <c:formatCode>General</c:formatCode>
                <c:ptCount val="7"/>
                <c:pt idx="0">
                  <c:v>0.46961325966850831</c:v>
                </c:pt>
                <c:pt idx="1">
                  <c:v>2.5782688766114181E-2</c:v>
                </c:pt>
                <c:pt idx="2">
                  <c:v>3.8674033149171269E-2</c:v>
                </c:pt>
                <c:pt idx="3">
                  <c:v>0.22099447513812154</c:v>
                </c:pt>
                <c:pt idx="4">
                  <c:v>1.1049723756906077E-2</c:v>
                </c:pt>
                <c:pt idx="5">
                  <c:v>1.4732965009208104E-2</c:v>
                </c:pt>
                <c:pt idx="6">
                  <c:v>7.918968692449356E-2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3503458679814551"/>
          <c:y val="0.22593077427821523"/>
          <c:w val="0.35561961880933107"/>
          <c:h val="0.56101328740157486"/>
        </c:manualLayout>
      </c:layout>
      <c:overlay val="0"/>
      <c:spPr>
        <a:noFill/>
        <a:ln>
          <a:noFill/>
        </a:ln>
        <a:effectLst/>
      </c:spPr>
      <c:txPr>
        <a:bodyPr rot="0" spcFirstLastPara="1" vertOverflow="ellipsis" vert="horz" wrap="square" anchor="ctr" anchorCtr="1"/>
        <a:lstStyle/>
        <a:p>
          <a:pPr rtl="0">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800" b="1" cap="none" spc="0" dirty="0">
                <a:ln/>
                <a:solidFill>
                  <a:schemeClr val="tx1"/>
                </a:solidFill>
                <a:effectLst/>
              </a:rPr>
              <a:t>Single Drug Metabolites Collected in Post-Mortem Enhanced Toxicology</a:t>
            </a:r>
            <a:r>
              <a:rPr lang="en-US" sz="2800" b="1" cap="none" spc="0" baseline="0" dirty="0">
                <a:ln/>
                <a:solidFill>
                  <a:schemeClr val="tx1"/>
                </a:solidFill>
                <a:effectLst/>
              </a:rPr>
              <a:t> </a:t>
            </a:r>
            <a:r>
              <a:rPr lang="en-US" sz="2800" b="1" cap="none" spc="0" dirty="0">
                <a:ln/>
                <a:solidFill>
                  <a:schemeClr val="tx1"/>
                </a:solidFill>
                <a:effectLst/>
              </a:rPr>
              <a:t>Panels</a:t>
            </a:r>
          </a:p>
        </c:rich>
      </c:tx>
      <c:layout>
        <c:manualLayout>
          <c:xMode val="edge"/>
          <c:yMode val="edge"/>
          <c:x val="0.14678267155108285"/>
          <c:y val="3.524267051684702E-4"/>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437314085739283"/>
          <c:y val="0.20954876226277946"/>
          <c:w val="0.75240463692038495"/>
          <c:h val="0.73952527414109692"/>
        </c:manualLayout>
      </c:layout>
      <c:barChart>
        <c:barDir val="bar"/>
        <c:grouping val="stacked"/>
        <c:varyColors val="0"/>
        <c:ser>
          <c:idx val="0"/>
          <c:order val="0"/>
          <c:tx>
            <c:strRef>
              <c:f>'Single Drug Use'!$C$5</c:f>
              <c:strCache>
                <c:ptCount val="1"/>
                <c:pt idx="0">
                  <c:v>Frequency</c:v>
                </c:pt>
              </c:strCache>
            </c:strRef>
          </c:tx>
          <c:spPr>
            <a:solidFill>
              <a:schemeClr val="accent1"/>
            </a:solidFill>
            <a:ln>
              <a:noFill/>
            </a:ln>
            <a:effectLst/>
          </c:spPr>
          <c:invertIfNegative val="0"/>
          <c:cat>
            <c:strRef>
              <c:f>'Single Drug Use'!$B$6:$B$23</c:f>
              <c:strCache>
                <c:ptCount val="18"/>
                <c:pt idx="0">
                  <c:v>Alcohol</c:v>
                </c:pt>
                <c:pt idx="1">
                  <c:v>Amphetamine</c:v>
                </c:pt>
                <c:pt idx="2">
                  <c:v>Analgesic</c:v>
                </c:pt>
                <c:pt idx="3">
                  <c:v>Anticonvulsant</c:v>
                </c:pt>
                <c:pt idx="4">
                  <c:v>Antidepressant</c:v>
                </c:pt>
                <c:pt idx="5">
                  <c:v>Antihistamine</c:v>
                </c:pt>
                <c:pt idx="6">
                  <c:v>Antipsychotic</c:v>
                </c:pt>
                <c:pt idx="7">
                  <c:v>Benzodiazepine</c:v>
                </c:pt>
                <c:pt idx="8">
                  <c:v>Cocaine</c:v>
                </c:pt>
                <c:pt idx="9">
                  <c:v>Fentanyl</c:v>
                </c:pt>
                <c:pt idx="10">
                  <c:v>Heroin</c:v>
                </c:pt>
                <c:pt idx="11">
                  <c:v>Marijuana</c:v>
                </c:pt>
                <c:pt idx="12">
                  <c:v>Naloxone</c:v>
                </c:pt>
                <c:pt idx="13">
                  <c:v>Narcotic</c:v>
                </c:pt>
                <c:pt idx="14">
                  <c:v>Oxycodone</c:v>
                </c:pt>
                <c:pt idx="15">
                  <c:v>Salicylates</c:v>
                </c:pt>
                <c:pt idx="16">
                  <c:v>Sedative</c:v>
                </c:pt>
                <c:pt idx="17">
                  <c:v>Vasodilator</c:v>
                </c:pt>
              </c:strCache>
            </c:strRef>
          </c:cat>
          <c:val>
            <c:numRef>
              <c:f>'Single Drug Use'!$C$6:$C$23</c:f>
              <c:numCache>
                <c:formatCode>General</c:formatCode>
                <c:ptCount val="18"/>
                <c:pt idx="0">
                  <c:v>41</c:v>
                </c:pt>
                <c:pt idx="1">
                  <c:v>61</c:v>
                </c:pt>
                <c:pt idx="2">
                  <c:v>9</c:v>
                </c:pt>
                <c:pt idx="3">
                  <c:v>17</c:v>
                </c:pt>
                <c:pt idx="4">
                  <c:v>31</c:v>
                </c:pt>
                <c:pt idx="5">
                  <c:v>17</c:v>
                </c:pt>
                <c:pt idx="6">
                  <c:v>9</c:v>
                </c:pt>
                <c:pt idx="7">
                  <c:v>59</c:v>
                </c:pt>
                <c:pt idx="8">
                  <c:v>41</c:v>
                </c:pt>
                <c:pt idx="9">
                  <c:v>86</c:v>
                </c:pt>
                <c:pt idx="10">
                  <c:v>40</c:v>
                </c:pt>
                <c:pt idx="11">
                  <c:v>42</c:v>
                </c:pt>
                <c:pt idx="12">
                  <c:v>24</c:v>
                </c:pt>
                <c:pt idx="13">
                  <c:v>8</c:v>
                </c:pt>
                <c:pt idx="14">
                  <c:v>36</c:v>
                </c:pt>
                <c:pt idx="15">
                  <c:v>2</c:v>
                </c:pt>
                <c:pt idx="16">
                  <c:v>6</c:v>
                </c:pt>
                <c:pt idx="17">
                  <c:v>1</c:v>
                </c:pt>
              </c:numCache>
            </c:numRef>
          </c:val>
          <c:extLst xmlns:c16r2="http://schemas.microsoft.com/office/drawing/2015/06/chart">
            <c:ext xmlns:c16="http://schemas.microsoft.com/office/drawing/2014/chart" uri="{C3380CC4-5D6E-409C-BE32-E72D297353CC}">
              <c16:uniqueId val="{00000000-AF65-4323-BDED-31DB53176462}"/>
            </c:ext>
          </c:extLst>
        </c:ser>
        <c:ser>
          <c:idx val="1"/>
          <c:order val="1"/>
          <c:tx>
            <c:strRef>
              <c:f>'Single Drug Use'!$E$5</c:f>
              <c:strCache>
                <c:ptCount val="1"/>
              </c:strCache>
            </c:strRef>
          </c:tx>
          <c:spPr>
            <a:pattFill prst="pct40">
              <a:fgClr>
                <a:srgbClr val="92D050"/>
              </a:fgClr>
              <a:bgClr>
                <a:schemeClr val="bg1"/>
              </a:bgClr>
            </a:pattFill>
            <a:ln>
              <a:noFill/>
            </a:ln>
            <a:effectLst/>
          </c:spPr>
          <c:invertIfNegative val="0"/>
          <c:cat>
            <c:strRef>
              <c:f>'Single Drug Use'!$B$6:$B$23</c:f>
              <c:strCache>
                <c:ptCount val="18"/>
                <c:pt idx="0">
                  <c:v>Alcohol</c:v>
                </c:pt>
                <c:pt idx="1">
                  <c:v>Amphetamine</c:v>
                </c:pt>
                <c:pt idx="2">
                  <c:v>Analgesic</c:v>
                </c:pt>
                <c:pt idx="3">
                  <c:v>Anticonvulsant</c:v>
                </c:pt>
                <c:pt idx="4">
                  <c:v>Antidepressant</c:v>
                </c:pt>
                <c:pt idx="5">
                  <c:v>Antihistamine</c:v>
                </c:pt>
                <c:pt idx="6">
                  <c:v>Antipsychotic</c:v>
                </c:pt>
                <c:pt idx="7">
                  <c:v>Benzodiazepine</c:v>
                </c:pt>
                <c:pt idx="8">
                  <c:v>Cocaine</c:v>
                </c:pt>
                <c:pt idx="9">
                  <c:v>Fentanyl</c:v>
                </c:pt>
                <c:pt idx="10">
                  <c:v>Heroin</c:v>
                </c:pt>
                <c:pt idx="11">
                  <c:v>Marijuana</c:v>
                </c:pt>
                <c:pt idx="12">
                  <c:v>Naloxone</c:v>
                </c:pt>
                <c:pt idx="13">
                  <c:v>Narcotic</c:v>
                </c:pt>
                <c:pt idx="14">
                  <c:v>Oxycodone</c:v>
                </c:pt>
                <c:pt idx="15">
                  <c:v>Salicylates</c:v>
                </c:pt>
                <c:pt idx="16">
                  <c:v>Sedative</c:v>
                </c:pt>
                <c:pt idx="17">
                  <c:v>Vasodilator</c:v>
                </c:pt>
              </c:strCache>
            </c:strRef>
          </c:cat>
          <c:val>
            <c:numRef>
              <c:f>'Single Drug Use'!$E$6:$E$23</c:f>
              <c:numCache>
                <c:formatCode>General</c:formatCode>
                <c:ptCount val="18"/>
                <c:pt idx="0">
                  <c:v>6</c:v>
                </c:pt>
                <c:pt idx="1">
                  <c:v>10</c:v>
                </c:pt>
                <c:pt idx="2">
                  <c:v>4</c:v>
                </c:pt>
                <c:pt idx="3">
                  <c:v>1</c:v>
                </c:pt>
                <c:pt idx="4">
                  <c:v>8</c:v>
                </c:pt>
                <c:pt idx="5">
                  <c:v>3</c:v>
                </c:pt>
                <c:pt idx="6">
                  <c:v>7</c:v>
                </c:pt>
                <c:pt idx="7">
                  <c:v>8</c:v>
                </c:pt>
                <c:pt idx="8">
                  <c:v>7</c:v>
                </c:pt>
                <c:pt idx="9">
                  <c:v>12</c:v>
                </c:pt>
                <c:pt idx="10">
                  <c:v>7</c:v>
                </c:pt>
                <c:pt idx="11">
                  <c:v>8</c:v>
                </c:pt>
                <c:pt idx="12">
                  <c:v>5</c:v>
                </c:pt>
                <c:pt idx="13">
                  <c:v>3</c:v>
                </c:pt>
                <c:pt idx="14">
                  <c:v>7</c:v>
                </c:pt>
                <c:pt idx="15">
                  <c:v>0</c:v>
                </c:pt>
                <c:pt idx="16">
                  <c:v>0</c:v>
                </c:pt>
                <c:pt idx="17">
                  <c:v>0</c:v>
                </c:pt>
              </c:numCache>
            </c:numRef>
          </c:val>
          <c:extLst xmlns:c16r2="http://schemas.microsoft.com/office/drawing/2015/06/chart">
            <c:ext xmlns:c16="http://schemas.microsoft.com/office/drawing/2014/chart" uri="{C3380CC4-5D6E-409C-BE32-E72D297353CC}">
              <c16:uniqueId val="{00000001-AF65-4323-BDED-31DB53176462}"/>
            </c:ext>
          </c:extLst>
        </c:ser>
        <c:dLbls>
          <c:showLegendKey val="0"/>
          <c:showVal val="0"/>
          <c:showCatName val="0"/>
          <c:showSerName val="0"/>
          <c:showPercent val="0"/>
          <c:showBubbleSize val="0"/>
        </c:dLbls>
        <c:gapWidth val="30"/>
        <c:overlap val="100"/>
        <c:axId val="546265696"/>
        <c:axId val="546266088"/>
      </c:barChart>
      <c:catAx>
        <c:axId val="546265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46266088"/>
        <c:crosses val="autoZero"/>
        <c:auto val="1"/>
        <c:lblAlgn val="ctr"/>
        <c:lblOffset val="100"/>
        <c:noMultiLvlLbl val="0"/>
      </c:catAx>
      <c:valAx>
        <c:axId val="546266088"/>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Frequency</a:t>
                </a:r>
              </a:p>
            </c:rich>
          </c:tx>
          <c:layout>
            <c:manualLayout>
              <c:xMode val="edge"/>
              <c:yMode val="edge"/>
              <c:x val="0.49394904346849694"/>
              <c:y val="0.160026532009585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462656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400" b="1" dirty="0"/>
              <a:t>Most Frequent Drugs Found in Combination with Fentanyl Among Drug Overdose Decedents in Indiana</a:t>
            </a:r>
          </a:p>
        </c:rich>
      </c:tx>
      <c:layout>
        <c:manualLayout>
          <c:xMode val="edge"/>
          <c:yMode val="edge"/>
          <c:x val="0.10978725061964657"/>
          <c:y val="1.766761763475218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173171698861381"/>
          <c:y val="0.14843937288587589"/>
          <c:w val="0.70133820502652999"/>
          <c:h val="0.73658792650918636"/>
        </c:manualLayout>
      </c:layout>
      <c:barChart>
        <c:barDir val="bar"/>
        <c:grouping val="stacked"/>
        <c:varyColors val="0"/>
        <c:ser>
          <c:idx val="1"/>
          <c:order val="0"/>
          <c:tx>
            <c:strRef>
              <c:f>Fentanyl!$A$4:$A$16</c:f>
              <c:strCache>
                <c:ptCount val="13"/>
                <c:pt idx="0">
                  <c:v>Fentanyl + Analgesic</c:v>
                </c:pt>
                <c:pt idx="1">
                  <c:v>Fentanyl + Anticonvulsant</c:v>
                </c:pt>
                <c:pt idx="2">
                  <c:v>Fentanyl + Sedative</c:v>
                </c:pt>
                <c:pt idx="3">
                  <c:v>Fentanyl + Antihistamine</c:v>
                </c:pt>
                <c:pt idx="4">
                  <c:v>Fentanyl + Antidepressant</c:v>
                </c:pt>
                <c:pt idx="5">
                  <c:v>Fentanyl + Oxycodone</c:v>
                </c:pt>
                <c:pt idx="6">
                  <c:v>Fentanyl + Alcohol</c:v>
                </c:pt>
                <c:pt idx="7">
                  <c:v>Fentanyl + Marijuana</c:v>
                </c:pt>
                <c:pt idx="8">
                  <c:v>Fentanyl + Naloxone</c:v>
                </c:pt>
                <c:pt idx="9">
                  <c:v>Fentanyl + Heroin</c:v>
                </c:pt>
                <c:pt idx="10">
                  <c:v>Fentanyl + Cocaine</c:v>
                </c:pt>
                <c:pt idx="11">
                  <c:v>Fentanyl + Benzodiazepine</c:v>
                </c:pt>
                <c:pt idx="12">
                  <c:v>Fentanyl + Amphetamine</c:v>
                </c:pt>
              </c:strCache>
            </c:strRef>
          </c:tx>
          <c:spPr>
            <a:solidFill>
              <a:schemeClr val="accent1"/>
            </a:solidFill>
            <a:ln>
              <a:solidFill>
                <a:schemeClr val="accent1"/>
              </a:solidFill>
            </a:ln>
            <a:effectLst/>
          </c:spPr>
          <c:invertIfNegative val="0"/>
          <c:cat>
            <c:strRef>
              <c:f>Fentanyl!$A$4:$A$16</c:f>
              <c:strCache>
                <c:ptCount val="13"/>
                <c:pt idx="0">
                  <c:v>Fentanyl + Analgesic</c:v>
                </c:pt>
                <c:pt idx="1">
                  <c:v>Fentanyl + Anticonvulsant</c:v>
                </c:pt>
                <c:pt idx="2">
                  <c:v>Fentanyl + Sedative</c:v>
                </c:pt>
                <c:pt idx="3">
                  <c:v>Fentanyl + Antihistamine</c:v>
                </c:pt>
                <c:pt idx="4">
                  <c:v>Fentanyl + Antidepressant</c:v>
                </c:pt>
                <c:pt idx="5">
                  <c:v>Fentanyl + Oxycodone</c:v>
                </c:pt>
                <c:pt idx="6">
                  <c:v>Fentanyl + Alcohol</c:v>
                </c:pt>
                <c:pt idx="7">
                  <c:v>Fentanyl + Marijuana</c:v>
                </c:pt>
                <c:pt idx="8">
                  <c:v>Fentanyl + Naloxone</c:v>
                </c:pt>
                <c:pt idx="9">
                  <c:v>Fentanyl + Heroin</c:v>
                </c:pt>
                <c:pt idx="10">
                  <c:v>Fentanyl + Cocaine</c:v>
                </c:pt>
                <c:pt idx="11">
                  <c:v>Fentanyl + Benzodiazepine</c:v>
                </c:pt>
                <c:pt idx="12">
                  <c:v>Fentanyl + Amphetamine</c:v>
                </c:pt>
              </c:strCache>
            </c:strRef>
          </c:cat>
          <c:val>
            <c:numRef>
              <c:f>Fentanyl!$B$4:$B$16</c:f>
              <c:numCache>
                <c:formatCode>General</c:formatCode>
                <c:ptCount val="13"/>
                <c:pt idx="0">
                  <c:v>1</c:v>
                </c:pt>
                <c:pt idx="1">
                  <c:v>3</c:v>
                </c:pt>
                <c:pt idx="2">
                  <c:v>3</c:v>
                </c:pt>
                <c:pt idx="3">
                  <c:v>12</c:v>
                </c:pt>
                <c:pt idx="4">
                  <c:v>6</c:v>
                </c:pt>
                <c:pt idx="5">
                  <c:v>7</c:v>
                </c:pt>
                <c:pt idx="6">
                  <c:v>12</c:v>
                </c:pt>
                <c:pt idx="7">
                  <c:v>9</c:v>
                </c:pt>
                <c:pt idx="8">
                  <c:v>10</c:v>
                </c:pt>
                <c:pt idx="9">
                  <c:v>16</c:v>
                </c:pt>
                <c:pt idx="10">
                  <c:v>19</c:v>
                </c:pt>
                <c:pt idx="11">
                  <c:v>30</c:v>
                </c:pt>
                <c:pt idx="12">
                  <c:v>33</c:v>
                </c:pt>
              </c:numCache>
            </c:numRef>
          </c:val>
          <c:extLst xmlns:c16r2="http://schemas.microsoft.com/office/drawing/2015/06/chart">
            <c:ext xmlns:c16="http://schemas.microsoft.com/office/drawing/2014/chart" uri="{C3380CC4-5D6E-409C-BE32-E72D297353CC}">
              <c16:uniqueId val="{00000001-E2FC-4336-84B3-8AA051964D1E}"/>
            </c:ext>
          </c:extLst>
        </c:ser>
        <c:ser>
          <c:idx val="0"/>
          <c:order val="1"/>
          <c:tx>
            <c:strRef>
              <c:f>Fentanyl!$D$3</c:f>
              <c:strCache>
                <c:ptCount val="1"/>
                <c:pt idx="0">
                  <c:v>Cases</c:v>
                </c:pt>
              </c:strCache>
            </c:strRef>
          </c:tx>
          <c:spPr>
            <a:pattFill prst="pct70">
              <a:fgClr>
                <a:schemeClr val="accent6">
                  <a:lumMod val="60000"/>
                  <a:lumOff val="40000"/>
                </a:schemeClr>
              </a:fgClr>
              <a:bgClr>
                <a:schemeClr val="bg1"/>
              </a:bgClr>
            </a:pattFill>
            <a:ln>
              <a:noFill/>
            </a:ln>
            <a:effectLst/>
          </c:spPr>
          <c:invertIfNegative val="0"/>
          <c:val>
            <c:numRef>
              <c:f>Fentanyl!$C$4:$C$16</c:f>
              <c:numCache>
                <c:formatCode>General</c:formatCode>
                <c:ptCount val="13"/>
                <c:pt idx="3">
                  <c:v>3</c:v>
                </c:pt>
                <c:pt idx="9">
                  <c:v>6</c:v>
                </c:pt>
                <c:pt idx="10">
                  <c:v>5</c:v>
                </c:pt>
                <c:pt idx="11">
                  <c:v>7</c:v>
                </c:pt>
                <c:pt idx="12">
                  <c:v>8</c:v>
                </c:pt>
              </c:numCache>
            </c:numRef>
          </c:val>
          <c:extLst xmlns:c16r2="http://schemas.microsoft.com/office/drawing/2015/06/chart">
            <c:ext xmlns:c16="http://schemas.microsoft.com/office/drawing/2014/chart" uri="{C3380CC4-5D6E-409C-BE32-E72D297353CC}">
              <c16:uniqueId val="{00000000-E63A-48EF-9DAE-D79D37A614F7}"/>
            </c:ext>
          </c:extLst>
        </c:ser>
        <c:dLbls>
          <c:showLegendKey val="0"/>
          <c:showVal val="0"/>
          <c:showCatName val="0"/>
          <c:showSerName val="0"/>
          <c:showPercent val="0"/>
          <c:showBubbleSize val="0"/>
        </c:dLbls>
        <c:gapWidth val="75"/>
        <c:overlap val="100"/>
        <c:axId val="338488112"/>
        <c:axId val="338488504"/>
      </c:barChart>
      <c:catAx>
        <c:axId val="338488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38488504"/>
        <c:crosses val="autoZero"/>
        <c:auto val="1"/>
        <c:lblAlgn val="ctr"/>
        <c:lblOffset val="100"/>
        <c:noMultiLvlLbl val="0"/>
      </c:catAx>
      <c:valAx>
        <c:axId val="3384885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Frequency</a:t>
                </a:r>
              </a:p>
            </c:rich>
          </c:tx>
          <c:layout>
            <c:manualLayout>
              <c:xMode val="edge"/>
              <c:yMode val="edge"/>
              <c:x val="0.48996479336186871"/>
              <c:y val="0.932637681159420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38488112"/>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a:solidFill>
            <a:schemeClr val="tx1"/>
          </a:solidFill>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ln>
                  <a:noFill/>
                </a:ln>
                <a:solidFill>
                  <a:schemeClr val="tx1"/>
                </a:solidFill>
                <a:latin typeface="+mn-lt"/>
                <a:ea typeface="+mn-ea"/>
                <a:cs typeface="+mn-cs"/>
              </a:defRPr>
            </a:pPr>
            <a:r>
              <a:rPr lang="en-US" sz="2400" b="1" dirty="0"/>
              <a:t>Most Frequent Drugs Found in Combination with Heroin Among Drug Overdose Decedents in Indiana</a:t>
            </a:r>
          </a:p>
        </c:rich>
      </c:tx>
      <c:overlay val="0"/>
      <c:spPr>
        <a:noFill/>
        <a:ln>
          <a:noFill/>
        </a:ln>
        <a:effectLst/>
      </c:spPr>
      <c:txPr>
        <a:bodyPr rot="0" spcFirstLastPara="1" vertOverflow="ellipsis" vert="horz" wrap="square" anchor="ctr" anchorCtr="1"/>
        <a:lstStyle/>
        <a:p>
          <a:pPr>
            <a:defRPr sz="1440" b="0" i="0" u="none" strike="noStrike" kern="1200" spc="0" baseline="0">
              <a:ln>
                <a:noFill/>
              </a:ln>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Heroin!$B$5</c:f>
              <c:strCache>
                <c:ptCount val="1"/>
                <c:pt idx="0">
                  <c:v>Old</c:v>
                </c:pt>
              </c:strCache>
            </c:strRef>
          </c:tx>
          <c:spPr>
            <a:solidFill>
              <a:schemeClr val="accent1"/>
            </a:solidFill>
            <a:ln>
              <a:noFill/>
            </a:ln>
            <a:effectLst/>
          </c:spPr>
          <c:invertIfNegative val="0"/>
          <c:cat>
            <c:strRef>
              <c:f>Heroin!$A$6:$A$15</c:f>
              <c:strCache>
                <c:ptCount val="10"/>
                <c:pt idx="0">
                  <c:v>Heroin + Analgesic</c:v>
                </c:pt>
                <c:pt idx="1">
                  <c:v>Heroin + Oxycodone</c:v>
                </c:pt>
                <c:pt idx="2">
                  <c:v>Heroin + Alcohol</c:v>
                </c:pt>
                <c:pt idx="3">
                  <c:v>Heroin + Antidepressant</c:v>
                </c:pt>
                <c:pt idx="4">
                  <c:v>Heroin + Antihistamine</c:v>
                </c:pt>
                <c:pt idx="5">
                  <c:v>Heroin + Marijuana</c:v>
                </c:pt>
                <c:pt idx="6">
                  <c:v>Heroin + Benzodiazepine</c:v>
                </c:pt>
                <c:pt idx="7">
                  <c:v>Heroin + Amphetamine</c:v>
                </c:pt>
                <c:pt idx="8">
                  <c:v>Heroin + Cocaine</c:v>
                </c:pt>
                <c:pt idx="9">
                  <c:v>Heroin + Fentanyl</c:v>
                </c:pt>
              </c:strCache>
            </c:strRef>
          </c:cat>
          <c:val>
            <c:numRef>
              <c:f>Heroin!$B$6:$B$15</c:f>
              <c:numCache>
                <c:formatCode>General</c:formatCode>
                <c:ptCount val="10"/>
                <c:pt idx="0">
                  <c:v>1</c:v>
                </c:pt>
                <c:pt idx="1">
                  <c:v>1</c:v>
                </c:pt>
                <c:pt idx="2">
                  <c:v>8</c:v>
                </c:pt>
                <c:pt idx="3">
                  <c:v>4</c:v>
                </c:pt>
                <c:pt idx="4">
                  <c:v>4</c:v>
                </c:pt>
                <c:pt idx="5">
                  <c:v>10</c:v>
                </c:pt>
                <c:pt idx="6">
                  <c:v>12</c:v>
                </c:pt>
                <c:pt idx="7">
                  <c:v>14</c:v>
                </c:pt>
                <c:pt idx="8">
                  <c:v>8</c:v>
                </c:pt>
                <c:pt idx="9">
                  <c:v>16</c:v>
                </c:pt>
              </c:numCache>
            </c:numRef>
          </c:val>
          <c:extLst xmlns:c16r2="http://schemas.microsoft.com/office/drawing/2015/06/chart">
            <c:ext xmlns:c16="http://schemas.microsoft.com/office/drawing/2014/chart" uri="{C3380CC4-5D6E-409C-BE32-E72D297353CC}">
              <c16:uniqueId val="{00000000-D734-41A6-8D4C-94DD6651685E}"/>
            </c:ext>
          </c:extLst>
        </c:ser>
        <c:ser>
          <c:idx val="1"/>
          <c:order val="1"/>
          <c:tx>
            <c:strRef>
              <c:f>Heroin!$C$5</c:f>
              <c:strCache>
                <c:ptCount val="1"/>
                <c:pt idx="0">
                  <c:v>New</c:v>
                </c:pt>
              </c:strCache>
            </c:strRef>
          </c:tx>
          <c:spPr>
            <a:pattFill prst="pct70">
              <a:fgClr>
                <a:srgbClr val="92D050"/>
              </a:fgClr>
              <a:bgClr>
                <a:schemeClr val="bg1"/>
              </a:bgClr>
            </a:pattFill>
            <a:ln>
              <a:noFill/>
            </a:ln>
            <a:effectLst/>
          </c:spPr>
          <c:invertIfNegative val="0"/>
          <c:cat>
            <c:strRef>
              <c:f>Heroin!$A$6:$A$15</c:f>
              <c:strCache>
                <c:ptCount val="10"/>
                <c:pt idx="0">
                  <c:v>Heroin + Analgesic</c:v>
                </c:pt>
                <c:pt idx="1">
                  <c:v>Heroin + Oxycodone</c:v>
                </c:pt>
                <c:pt idx="2">
                  <c:v>Heroin + Alcohol</c:v>
                </c:pt>
                <c:pt idx="3">
                  <c:v>Heroin + Antidepressant</c:v>
                </c:pt>
                <c:pt idx="4">
                  <c:v>Heroin + Antihistamine</c:v>
                </c:pt>
                <c:pt idx="5">
                  <c:v>Heroin + Marijuana</c:v>
                </c:pt>
                <c:pt idx="6">
                  <c:v>Heroin + Benzodiazepine</c:v>
                </c:pt>
                <c:pt idx="7">
                  <c:v>Heroin + Amphetamine</c:v>
                </c:pt>
                <c:pt idx="8">
                  <c:v>Heroin + Cocaine</c:v>
                </c:pt>
                <c:pt idx="9">
                  <c:v>Heroin + Fentanyl</c:v>
                </c:pt>
              </c:strCache>
            </c:strRef>
          </c:cat>
          <c:val>
            <c:numRef>
              <c:f>Heroin!$C$6:$C$15</c:f>
              <c:numCache>
                <c:formatCode>General</c:formatCode>
                <c:ptCount val="10"/>
                <c:pt idx="0">
                  <c:v>1</c:v>
                </c:pt>
                <c:pt idx="1">
                  <c:v>1</c:v>
                </c:pt>
                <c:pt idx="2">
                  <c:v>1</c:v>
                </c:pt>
                <c:pt idx="4">
                  <c:v>1</c:v>
                </c:pt>
                <c:pt idx="5">
                  <c:v>1</c:v>
                </c:pt>
                <c:pt idx="6">
                  <c:v>2</c:v>
                </c:pt>
                <c:pt idx="7">
                  <c:v>1</c:v>
                </c:pt>
                <c:pt idx="8">
                  <c:v>1</c:v>
                </c:pt>
                <c:pt idx="9">
                  <c:v>2</c:v>
                </c:pt>
              </c:numCache>
            </c:numRef>
          </c:val>
          <c:extLst xmlns:c16r2="http://schemas.microsoft.com/office/drawing/2015/06/chart">
            <c:ext xmlns:c16="http://schemas.microsoft.com/office/drawing/2014/chart" uri="{C3380CC4-5D6E-409C-BE32-E72D297353CC}">
              <c16:uniqueId val="{00000001-D734-41A6-8D4C-94DD6651685E}"/>
            </c:ext>
          </c:extLst>
        </c:ser>
        <c:dLbls>
          <c:showLegendKey val="0"/>
          <c:showVal val="0"/>
          <c:showCatName val="0"/>
          <c:showSerName val="0"/>
          <c:showPercent val="0"/>
          <c:showBubbleSize val="0"/>
        </c:dLbls>
        <c:gapWidth val="52"/>
        <c:overlap val="100"/>
        <c:axId val="338489288"/>
        <c:axId val="338489680"/>
      </c:barChart>
      <c:catAx>
        <c:axId val="338489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ln>
                  <a:noFill/>
                </a:ln>
                <a:solidFill>
                  <a:schemeClr val="tx1"/>
                </a:solidFill>
                <a:latin typeface="+mn-lt"/>
                <a:ea typeface="+mn-ea"/>
                <a:cs typeface="+mn-cs"/>
              </a:defRPr>
            </a:pPr>
            <a:endParaRPr lang="en-US"/>
          </a:p>
        </c:txPr>
        <c:crossAx val="338489680"/>
        <c:crosses val="autoZero"/>
        <c:auto val="1"/>
        <c:lblAlgn val="ctr"/>
        <c:lblOffset val="100"/>
        <c:noMultiLvlLbl val="0"/>
      </c:catAx>
      <c:valAx>
        <c:axId val="3384896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ln>
                      <a:noFill/>
                    </a:ln>
                    <a:solidFill>
                      <a:schemeClr val="tx1"/>
                    </a:solidFill>
                    <a:latin typeface="+mn-lt"/>
                    <a:ea typeface="+mn-ea"/>
                    <a:cs typeface="+mn-cs"/>
                  </a:defRPr>
                </a:pPr>
                <a:r>
                  <a:rPr lang="en-US" dirty="0"/>
                  <a:t>Frequency</a:t>
                </a:r>
              </a:p>
            </c:rich>
          </c:tx>
          <c:layout>
            <c:manualLayout>
              <c:xMode val="edge"/>
              <c:yMode val="edge"/>
              <c:x val="0.54639233797698361"/>
              <c:y val="0.94066159586307918"/>
            </c:manualLayout>
          </c:layout>
          <c:overlay val="0"/>
          <c:spPr>
            <a:noFill/>
            <a:ln>
              <a:noFill/>
            </a:ln>
            <a:effectLst/>
          </c:spPr>
          <c:txPr>
            <a:bodyPr rot="0" spcFirstLastPara="1" vertOverflow="ellipsis" vert="horz" wrap="square" anchor="ctr" anchorCtr="1"/>
            <a:lstStyle/>
            <a:p>
              <a:pPr>
                <a:defRPr sz="1200" b="0" i="0" u="none" strike="noStrike" kern="1200" baseline="0">
                  <a:ln>
                    <a:noFill/>
                  </a:ln>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ln>
                  <a:noFill/>
                </a:ln>
                <a:solidFill>
                  <a:schemeClr val="tx1"/>
                </a:solidFill>
                <a:latin typeface="+mn-lt"/>
                <a:ea typeface="+mn-ea"/>
                <a:cs typeface="+mn-cs"/>
              </a:defRPr>
            </a:pPr>
            <a:endParaRPr lang="en-US"/>
          </a:p>
        </c:txPr>
        <c:crossAx val="338489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n>
            <a:noFill/>
          </a:ln>
          <a:solidFill>
            <a:schemeClr val="tx1"/>
          </a:solidFill>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a:solidFill>
                  <a:schemeClr val="tx1"/>
                </a:solidFill>
              </a:rPr>
              <a:t>Most Frequent Drugs Found in Combination with Oxycodone Among Drug Overdose Decedents in Indiana</a:t>
            </a:r>
          </a:p>
        </c:rich>
      </c:tx>
      <c:layout>
        <c:manualLayout>
          <c:xMode val="edge"/>
          <c:yMode val="edge"/>
          <c:x val="0.12031365801882417"/>
          <c:y val="4.9303396577272864E-4"/>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Oxycodone!$C$4</c:f>
              <c:strCache>
                <c:ptCount val="1"/>
                <c:pt idx="0">
                  <c:v>Old </c:v>
                </c:pt>
              </c:strCache>
            </c:strRef>
          </c:tx>
          <c:spPr>
            <a:solidFill>
              <a:schemeClr val="accent1"/>
            </a:solidFill>
            <a:ln>
              <a:noFill/>
            </a:ln>
            <a:effectLst/>
          </c:spPr>
          <c:invertIfNegative val="0"/>
          <c:cat>
            <c:strRef>
              <c:f>Oxycodone!$B$5:$B$18</c:f>
              <c:strCache>
                <c:ptCount val="14"/>
                <c:pt idx="0">
                  <c:v>Oxycodone + Analgesics</c:v>
                </c:pt>
                <c:pt idx="1">
                  <c:v>Oxycodone + Antipsychotics</c:v>
                </c:pt>
                <c:pt idx="2">
                  <c:v>Oxycodone + Sedative</c:v>
                </c:pt>
                <c:pt idx="3">
                  <c:v>Oxycodone + Narcotic</c:v>
                </c:pt>
                <c:pt idx="4">
                  <c:v>Oxycodone + Amphetamine</c:v>
                </c:pt>
                <c:pt idx="5">
                  <c:v>Oxycodone + Alcohol</c:v>
                </c:pt>
                <c:pt idx="6">
                  <c:v>Oxycodone + Cocaine</c:v>
                </c:pt>
                <c:pt idx="7">
                  <c:v>Oxycodone + Anticonvulsants</c:v>
                </c:pt>
                <c:pt idx="8">
                  <c:v>Oxycodone + Heroin</c:v>
                </c:pt>
                <c:pt idx="9">
                  <c:v>Oxycodone + Marijuana</c:v>
                </c:pt>
                <c:pt idx="10">
                  <c:v>Oxycodone + Antihistamine</c:v>
                </c:pt>
                <c:pt idx="11">
                  <c:v>Oxycodone + Antidepressants</c:v>
                </c:pt>
                <c:pt idx="12">
                  <c:v>Oxycodone + Fentanyl</c:v>
                </c:pt>
                <c:pt idx="13">
                  <c:v>Oxycodone + Benzodiazepine</c:v>
                </c:pt>
              </c:strCache>
            </c:strRef>
          </c:cat>
          <c:val>
            <c:numRef>
              <c:f>Oxycodone!$C$5:$C$18</c:f>
              <c:numCache>
                <c:formatCode>General</c:formatCode>
                <c:ptCount val="14"/>
                <c:pt idx="0">
                  <c:v>1</c:v>
                </c:pt>
                <c:pt idx="1">
                  <c:v>1</c:v>
                </c:pt>
                <c:pt idx="2">
                  <c:v>3</c:v>
                </c:pt>
                <c:pt idx="3">
                  <c:v>1</c:v>
                </c:pt>
                <c:pt idx="4">
                  <c:v>5</c:v>
                </c:pt>
                <c:pt idx="5">
                  <c:v>4</c:v>
                </c:pt>
                <c:pt idx="6">
                  <c:v>5</c:v>
                </c:pt>
                <c:pt idx="7">
                  <c:v>5</c:v>
                </c:pt>
                <c:pt idx="8">
                  <c:v>0</c:v>
                </c:pt>
                <c:pt idx="9">
                  <c:v>4</c:v>
                </c:pt>
                <c:pt idx="10">
                  <c:v>4</c:v>
                </c:pt>
                <c:pt idx="11">
                  <c:v>7</c:v>
                </c:pt>
                <c:pt idx="12">
                  <c:v>6</c:v>
                </c:pt>
                <c:pt idx="13">
                  <c:v>15</c:v>
                </c:pt>
              </c:numCache>
            </c:numRef>
          </c:val>
          <c:extLst xmlns:c16r2="http://schemas.microsoft.com/office/drawing/2015/06/chart">
            <c:ext xmlns:c16="http://schemas.microsoft.com/office/drawing/2014/chart" uri="{C3380CC4-5D6E-409C-BE32-E72D297353CC}">
              <c16:uniqueId val="{00000000-E675-4208-99DC-D6C3B3A767E7}"/>
            </c:ext>
          </c:extLst>
        </c:ser>
        <c:ser>
          <c:idx val="1"/>
          <c:order val="1"/>
          <c:tx>
            <c:strRef>
              <c:f>Oxycodone!$D$4</c:f>
              <c:strCache>
                <c:ptCount val="1"/>
                <c:pt idx="0">
                  <c:v>New</c:v>
                </c:pt>
              </c:strCache>
            </c:strRef>
          </c:tx>
          <c:spPr>
            <a:pattFill prst="pct30">
              <a:fgClr>
                <a:srgbClr val="92D050"/>
              </a:fgClr>
              <a:bgClr>
                <a:schemeClr val="bg1"/>
              </a:bgClr>
            </a:pattFill>
            <a:ln>
              <a:noFill/>
            </a:ln>
            <a:effectLst/>
          </c:spPr>
          <c:invertIfNegative val="0"/>
          <c:cat>
            <c:strRef>
              <c:f>Oxycodone!$B$5:$B$18</c:f>
              <c:strCache>
                <c:ptCount val="14"/>
                <c:pt idx="0">
                  <c:v>Oxycodone + Analgesics</c:v>
                </c:pt>
                <c:pt idx="1">
                  <c:v>Oxycodone + Antipsychotics</c:v>
                </c:pt>
                <c:pt idx="2">
                  <c:v>Oxycodone + Sedative</c:v>
                </c:pt>
                <c:pt idx="3">
                  <c:v>Oxycodone + Narcotic</c:v>
                </c:pt>
                <c:pt idx="4">
                  <c:v>Oxycodone + Amphetamine</c:v>
                </c:pt>
                <c:pt idx="5">
                  <c:v>Oxycodone + Alcohol</c:v>
                </c:pt>
                <c:pt idx="6">
                  <c:v>Oxycodone + Cocaine</c:v>
                </c:pt>
                <c:pt idx="7">
                  <c:v>Oxycodone + Anticonvulsants</c:v>
                </c:pt>
                <c:pt idx="8">
                  <c:v>Oxycodone + Heroin</c:v>
                </c:pt>
                <c:pt idx="9">
                  <c:v>Oxycodone + Marijuana</c:v>
                </c:pt>
                <c:pt idx="10">
                  <c:v>Oxycodone + Antihistamine</c:v>
                </c:pt>
                <c:pt idx="11">
                  <c:v>Oxycodone + Antidepressants</c:v>
                </c:pt>
                <c:pt idx="12">
                  <c:v>Oxycodone + Fentanyl</c:v>
                </c:pt>
                <c:pt idx="13">
                  <c:v>Oxycodone + Benzodiazepine</c:v>
                </c:pt>
              </c:strCache>
            </c:strRef>
          </c:cat>
          <c:val>
            <c:numRef>
              <c:f>Oxycodone!$D$5:$D$18</c:f>
              <c:numCache>
                <c:formatCode>General</c:formatCode>
                <c:ptCount val="14"/>
                <c:pt idx="0">
                  <c:v>1</c:v>
                </c:pt>
                <c:pt idx="1">
                  <c:v>1</c:v>
                </c:pt>
                <c:pt idx="3">
                  <c:v>1</c:v>
                </c:pt>
                <c:pt idx="4">
                  <c:v>2</c:v>
                </c:pt>
                <c:pt idx="5">
                  <c:v>1</c:v>
                </c:pt>
                <c:pt idx="6">
                  <c:v>1</c:v>
                </c:pt>
                <c:pt idx="8">
                  <c:v>2</c:v>
                </c:pt>
                <c:pt idx="11">
                  <c:v>3</c:v>
                </c:pt>
                <c:pt idx="12">
                  <c:v>3</c:v>
                </c:pt>
                <c:pt idx="13">
                  <c:v>5</c:v>
                </c:pt>
              </c:numCache>
            </c:numRef>
          </c:val>
          <c:extLst xmlns:c16r2="http://schemas.microsoft.com/office/drawing/2015/06/chart">
            <c:ext xmlns:c16="http://schemas.microsoft.com/office/drawing/2014/chart" uri="{C3380CC4-5D6E-409C-BE32-E72D297353CC}">
              <c16:uniqueId val="{00000001-E675-4208-99DC-D6C3B3A767E7}"/>
            </c:ext>
          </c:extLst>
        </c:ser>
        <c:dLbls>
          <c:showLegendKey val="0"/>
          <c:showVal val="0"/>
          <c:showCatName val="0"/>
          <c:showSerName val="0"/>
          <c:showPercent val="0"/>
          <c:showBubbleSize val="0"/>
        </c:dLbls>
        <c:gapWidth val="72"/>
        <c:overlap val="100"/>
        <c:axId val="338490464"/>
        <c:axId val="338490856"/>
      </c:barChart>
      <c:catAx>
        <c:axId val="338490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38490856"/>
        <c:crosses val="autoZero"/>
        <c:auto val="1"/>
        <c:lblAlgn val="ctr"/>
        <c:lblOffset val="100"/>
        <c:noMultiLvlLbl val="0"/>
      </c:catAx>
      <c:valAx>
        <c:axId val="3384908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Frequency</a:t>
                </a:r>
              </a:p>
            </c:rich>
          </c:tx>
          <c:layout>
            <c:manualLayout>
              <c:xMode val="edge"/>
              <c:yMode val="edge"/>
              <c:x val="0.54298194821059098"/>
              <c:y val="0.946162646357550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384904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Weekly Trends</a:t>
            </a:r>
            <a:r>
              <a:rPr lang="en-US" sz="2400" b="1" baseline="0" dirty="0">
                <a:solidFill>
                  <a:schemeClr val="tx1"/>
                </a:solidFill>
              </a:rPr>
              <a:t> of </a:t>
            </a:r>
            <a:r>
              <a:rPr lang="en-US" sz="2400" b="1" dirty="0">
                <a:solidFill>
                  <a:schemeClr val="tx1"/>
                </a:solidFill>
              </a:rPr>
              <a:t>Accidental</a:t>
            </a:r>
            <a:r>
              <a:rPr lang="en-US" sz="2400" b="1" baseline="0" dirty="0">
                <a:solidFill>
                  <a:schemeClr val="tx1"/>
                </a:solidFill>
              </a:rPr>
              <a:t> Opioid Drug Intoxication Deaths in Pilot Counties</a:t>
            </a:r>
            <a:endParaRPr lang="en-US" sz="2400" b="1" dirty="0">
              <a:solidFill>
                <a:schemeClr val="tx1"/>
              </a:solidFill>
            </a:endParaRPr>
          </a:p>
        </c:rich>
      </c:tx>
      <c:layout>
        <c:manualLayout>
          <c:xMode val="edge"/>
          <c:yMode val="edge"/>
          <c:x val="0.16799409502720336"/>
          <c:y val="1.3318112633181126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Surveillance!$A$31</c:f>
              <c:strCache>
                <c:ptCount val="1"/>
                <c:pt idx="0">
                  <c:v>Fentanyl</c:v>
                </c:pt>
              </c:strCache>
            </c:strRef>
          </c:tx>
          <c:spPr>
            <a:solidFill>
              <a:srgbClr val="00B050"/>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829E-45A4-B406-C6CB031B5824}"/>
              </c:ext>
            </c:extLst>
          </c:dPt>
          <c:cat>
            <c:numRef>
              <c:f>Surveillance!$B$30:$U$30</c:f>
              <c:numCache>
                <c:formatCode>[$-409]d\-mmm;@</c:formatCode>
                <c:ptCount val="20"/>
                <c:pt idx="0">
                  <c:v>43150</c:v>
                </c:pt>
                <c:pt idx="1">
                  <c:v>43157</c:v>
                </c:pt>
                <c:pt idx="2">
                  <c:v>43164</c:v>
                </c:pt>
                <c:pt idx="3">
                  <c:v>43171</c:v>
                </c:pt>
                <c:pt idx="4">
                  <c:v>43178</c:v>
                </c:pt>
                <c:pt idx="5">
                  <c:v>43185</c:v>
                </c:pt>
                <c:pt idx="6">
                  <c:v>43191</c:v>
                </c:pt>
                <c:pt idx="7">
                  <c:v>43199</c:v>
                </c:pt>
                <c:pt idx="8">
                  <c:v>43206</c:v>
                </c:pt>
                <c:pt idx="9">
                  <c:v>43213</c:v>
                </c:pt>
                <c:pt idx="10">
                  <c:v>43220</c:v>
                </c:pt>
                <c:pt idx="11">
                  <c:v>43227</c:v>
                </c:pt>
                <c:pt idx="12">
                  <c:v>43234</c:v>
                </c:pt>
                <c:pt idx="13">
                  <c:v>43241</c:v>
                </c:pt>
                <c:pt idx="14">
                  <c:v>43248</c:v>
                </c:pt>
                <c:pt idx="15">
                  <c:v>43255</c:v>
                </c:pt>
                <c:pt idx="16">
                  <c:v>43262</c:v>
                </c:pt>
                <c:pt idx="17">
                  <c:v>43269</c:v>
                </c:pt>
                <c:pt idx="18">
                  <c:v>43276</c:v>
                </c:pt>
                <c:pt idx="19">
                  <c:v>43283</c:v>
                </c:pt>
              </c:numCache>
            </c:numRef>
          </c:cat>
          <c:val>
            <c:numRef>
              <c:f>Surveillance!$B$31:$U$31</c:f>
              <c:numCache>
                <c:formatCode>General</c:formatCode>
                <c:ptCount val="20"/>
                <c:pt idx="0">
                  <c:v>3</c:v>
                </c:pt>
                <c:pt idx="1">
                  <c:v>12</c:v>
                </c:pt>
                <c:pt idx="2">
                  <c:v>3</c:v>
                </c:pt>
                <c:pt idx="3">
                  <c:v>4</c:v>
                </c:pt>
                <c:pt idx="4">
                  <c:v>4</c:v>
                </c:pt>
                <c:pt idx="5">
                  <c:v>6</c:v>
                </c:pt>
                <c:pt idx="6">
                  <c:v>3</c:v>
                </c:pt>
                <c:pt idx="7">
                  <c:v>3</c:v>
                </c:pt>
                <c:pt idx="8">
                  <c:v>3</c:v>
                </c:pt>
                <c:pt idx="9">
                  <c:v>10</c:v>
                </c:pt>
                <c:pt idx="10">
                  <c:v>2</c:v>
                </c:pt>
                <c:pt idx="11">
                  <c:v>2</c:v>
                </c:pt>
                <c:pt idx="12">
                  <c:v>4</c:v>
                </c:pt>
                <c:pt idx="13">
                  <c:v>2</c:v>
                </c:pt>
                <c:pt idx="14">
                  <c:v>2</c:v>
                </c:pt>
                <c:pt idx="15">
                  <c:v>4</c:v>
                </c:pt>
                <c:pt idx="16">
                  <c:v>4</c:v>
                </c:pt>
                <c:pt idx="17">
                  <c:v>1</c:v>
                </c:pt>
                <c:pt idx="18">
                  <c:v>0</c:v>
                </c:pt>
                <c:pt idx="19">
                  <c:v>2</c:v>
                </c:pt>
              </c:numCache>
            </c:numRef>
          </c:val>
          <c:extLst xmlns:c16r2="http://schemas.microsoft.com/office/drawing/2015/06/chart">
            <c:ext xmlns:c16="http://schemas.microsoft.com/office/drawing/2014/chart" uri="{C3380CC4-5D6E-409C-BE32-E72D297353CC}">
              <c16:uniqueId val="{00000001-829E-45A4-B406-C6CB031B5824}"/>
            </c:ext>
          </c:extLst>
        </c:ser>
        <c:ser>
          <c:idx val="1"/>
          <c:order val="1"/>
          <c:tx>
            <c:strRef>
              <c:f>Surveillance!$A$32</c:f>
              <c:strCache>
                <c:ptCount val="1"/>
                <c:pt idx="0">
                  <c:v>Heroin</c:v>
                </c:pt>
              </c:strCache>
            </c:strRef>
          </c:tx>
          <c:spPr>
            <a:solidFill>
              <a:srgbClr val="FFC000"/>
            </a:solidFill>
            <a:ln>
              <a:noFill/>
            </a:ln>
            <a:effectLst/>
          </c:spPr>
          <c:invertIfNegative val="0"/>
          <c:cat>
            <c:numRef>
              <c:f>Surveillance!$B$30:$U$30</c:f>
              <c:numCache>
                <c:formatCode>[$-409]d\-mmm;@</c:formatCode>
                <c:ptCount val="20"/>
                <c:pt idx="0">
                  <c:v>43150</c:v>
                </c:pt>
                <c:pt idx="1">
                  <c:v>43157</c:v>
                </c:pt>
                <c:pt idx="2">
                  <c:v>43164</c:v>
                </c:pt>
                <c:pt idx="3">
                  <c:v>43171</c:v>
                </c:pt>
                <c:pt idx="4">
                  <c:v>43178</c:v>
                </c:pt>
                <c:pt idx="5">
                  <c:v>43185</c:v>
                </c:pt>
                <c:pt idx="6">
                  <c:v>43191</c:v>
                </c:pt>
                <c:pt idx="7">
                  <c:v>43199</c:v>
                </c:pt>
                <c:pt idx="8">
                  <c:v>43206</c:v>
                </c:pt>
                <c:pt idx="9">
                  <c:v>43213</c:v>
                </c:pt>
                <c:pt idx="10">
                  <c:v>43220</c:v>
                </c:pt>
                <c:pt idx="11">
                  <c:v>43227</c:v>
                </c:pt>
                <c:pt idx="12">
                  <c:v>43234</c:v>
                </c:pt>
                <c:pt idx="13">
                  <c:v>43241</c:v>
                </c:pt>
                <c:pt idx="14">
                  <c:v>43248</c:v>
                </c:pt>
                <c:pt idx="15">
                  <c:v>43255</c:v>
                </c:pt>
                <c:pt idx="16">
                  <c:v>43262</c:v>
                </c:pt>
                <c:pt idx="17">
                  <c:v>43269</c:v>
                </c:pt>
                <c:pt idx="18">
                  <c:v>43276</c:v>
                </c:pt>
                <c:pt idx="19">
                  <c:v>43283</c:v>
                </c:pt>
              </c:numCache>
            </c:numRef>
          </c:cat>
          <c:val>
            <c:numRef>
              <c:f>Surveillance!$B$32:$U$32</c:f>
              <c:numCache>
                <c:formatCode>General</c:formatCode>
                <c:ptCount val="20"/>
                <c:pt idx="0">
                  <c:v>2</c:v>
                </c:pt>
                <c:pt idx="1">
                  <c:v>2</c:v>
                </c:pt>
                <c:pt idx="2">
                  <c:v>1</c:v>
                </c:pt>
                <c:pt idx="3">
                  <c:v>4</c:v>
                </c:pt>
                <c:pt idx="4">
                  <c:v>4</c:v>
                </c:pt>
                <c:pt idx="5">
                  <c:v>2</c:v>
                </c:pt>
                <c:pt idx="6">
                  <c:v>1</c:v>
                </c:pt>
                <c:pt idx="7">
                  <c:v>1</c:v>
                </c:pt>
                <c:pt idx="8">
                  <c:v>2</c:v>
                </c:pt>
                <c:pt idx="9">
                  <c:v>3</c:v>
                </c:pt>
                <c:pt idx="10">
                  <c:v>2</c:v>
                </c:pt>
                <c:pt idx="11">
                  <c:v>4</c:v>
                </c:pt>
                <c:pt idx="12">
                  <c:v>3</c:v>
                </c:pt>
                <c:pt idx="13">
                  <c:v>2</c:v>
                </c:pt>
                <c:pt idx="14">
                  <c:v>2</c:v>
                </c:pt>
                <c:pt idx="15">
                  <c:v>1</c:v>
                </c:pt>
                <c:pt idx="16">
                  <c:v>2</c:v>
                </c:pt>
                <c:pt idx="17">
                  <c:v>1</c:v>
                </c:pt>
                <c:pt idx="18">
                  <c:v>1</c:v>
                </c:pt>
                <c:pt idx="19">
                  <c:v>0</c:v>
                </c:pt>
              </c:numCache>
            </c:numRef>
          </c:val>
          <c:extLst xmlns:c16r2="http://schemas.microsoft.com/office/drawing/2015/06/chart">
            <c:ext xmlns:c16="http://schemas.microsoft.com/office/drawing/2014/chart" uri="{C3380CC4-5D6E-409C-BE32-E72D297353CC}">
              <c16:uniqueId val="{00000002-829E-45A4-B406-C6CB031B5824}"/>
            </c:ext>
          </c:extLst>
        </c:ser>
        <c:ser>
          <c:idx val="2"/>
          <c:order val="2"/>
          <c:tx>
            <c:strRef>
              <c:f>Surveillance!$A$33</c:f>
              <c:strCache>
                <c:ptCount val="1"/>
                <c:pt idx="0">
                  <c:v>Oxycodone</c:v>
                </c:pt>
              </c:strCache>
            </c:strRef>
          </c:tx>
          <c:spPr>
            <a:solidFill>
              <a:srgbClr val="0070C0"/>
            </a:solidFill>
            <a:ln>
              <a:noFill/>
            </a:ln>
            <a:effectLst/>
          </c:spPr>
          <c:invertIfNegative val="0"/>
          <c:cat>
            <c:numRef>
              <c:f>Surveillance!$B$30:$U$30</c:f>
              <c:numCache>
                <c:formatCode>[$-409]d\-mmm;@</c:formatCode>
                <c:ptCount val="20"/>
                <c:pt idx="0">
                  <c:v>43150</c:v>
                </c:pt>
                <c:pt idx="1">
                  <c:v>43157</c:v>
                </c:pt>
                <c:pt idx="2">
                  <c:v>43164</c:v>
                </c:pt>
                <c:pt idx="3">
                  <c:v>43171</c:v>
                </c:pt>
                <c:pt idx="4">
                  <c:v>43178</c:v>
                </c:pt>
                <c:pt idx="5">
                  <c:v>43185</c:v>
                </c:pt>
                <c:pt idx="6">
                  <c:v>43191</c:v>
                </c:pt>
                <c:pt idx="7">
                  <c:v>43199</c:v>
                </c:pt>
                <c:pt idx="8">
                  <c:v>43206</c:v>
                </c:pt>
                <c:pt idx="9">
                  <c:v>43213</c:v>
                </c:pt>
                <c:pt idx="10">
                  <c:v>43220</c:v>
                </c:pt>
                <c:pt idx="11">
                  <c:v>43227</c:v>
                </c:pt>
                <c:pt idx="12">
                  <c:v>43234</c:v>
                </c:pt>
                <c:pt idx="13">
                  <c:v>43241</c:v>
                </c:pt>
                <c:pt idx="14">
                  <c:v>43248</c:v>
                </c:pt>
                <c:pt idx="15">
                  <c:v>43255</c:v>
                </c:pt>
                <c:pt idx="16">
                  <c:v>43262</c:v>
                </c:pt>
                <c:pt idx="17">
                  <c:v>43269</c:v>
                </c:pt>
                <c:pt idx="18">
                  <c:v>43276</c:v>
                </c:pt>
                <c:pt idx="19">
                  <c:v>43283</c:v>
                </c:pt>
              </c:numCache>
            </c:numRef>
          </c:cat>
          <c:val>
            <c:numRef>
              <c:f>Surveillance!$B$33:$U$33</c:f>
              <c:numCache>
                <c:formatCode>General</c:formatCode>
                <c:ptCount val="20"/>
                <c:pt idx="0">
                  <c:v>4</c:v>
                </c:pt>
                <c:pt idx="1">
                  <c:v>1</c:v>
                </c:pt>
                <c:pt idx="2">
                  <c:v>1</c:v>
                </c:pt>
                <c:pt idx="3">
                  <c:v>1</c:v>
                </c:pt>
                <c:pt idx="4">
                  <c:v>1</c:v>
                </c:pt>
                <c:pt idx="5">
                  <c:v>0</c:v>
                </c:pt>
                <c:pt idx="6">
                  <c:v>2</c:v>
                </c:pt>
                <c:pt idx="7">
                  <c:v>2</c:v>
                </c:pt>
                <c:pt idx="8">
                  <c:v>2</c:v>
                </c:pt>
                <c:pt idx="9">
                  <c:v>4</c:v>
                </c:pt>
                <c:pt idx="10">
                  <c:v>0</c:v>
                </c:pt>
                <c:pt idx="11">
                  <c:v>3</c:v>
                </c:pt>
                <c:pt idx="12">
                  <c:v>0</c:v>
                </c:pt>
                <c:pt idx="13">
                  <c:v>0</c:v>
                </c:pt>
                <c:pt idx="14">
                  <c:v>0</c:v>
                </c:pt>
                <c:pt idx="15">
                  <c:v>2</c:v>
                </c:pt>
                <c:pt idx="16">
                  <c:v>1</c:v>
                </c:pt>
                <c:pt idx="17">
                  <c:v>0</c:v>
                </c:pt>
                <c:pt idx="18">
                  <c:v>1</c:v>
                </c:pt>
                <c:pt idx="19">
                  <c:v>1</c:v>
                </c:pt>
              </c:numCache>
            </c:numRef>
          </c:val>
          <c:extLst xmlns:c16r2="http://schemas.microsoft.com/office/drawing/2015/06/chart">
            <c:ext xmlns:c16="http://schemas.microsoft.com/office/drawing/2014/chart" uri="{C3380CC4-5D6E-409C-BE32-E72D297353CC}">
              <c16:uniqueId val="{00000003-829E-45A4-B406-C6CB031B5824}"/>
            </c:ext>
          </c:extLst>
        </c:ser>
        <c:dLbls>
          <c:showLegendKey val="0"/>
          <c:showVal val="0"/>
          <c:showCatName val="0"/>
          <c:showSerName val="0"/>
          <c:showPercent val="0"/>
          <c:showBubbleSize val="0"/>
        </c:dLbls>
        <c:gapWidth val="0"/>
        <c:overlap val="100"/>
        <c:axId val="338491640"/>
        <c:axId val="338492032"/>
      </c:barChart>
      <c:dateAx>
        <c:axId val="338491640"/>
        <c:scaling>
          <c:orientation val="minMax"/>
        </c:scaling>
        <c:delete val="0"/>
        <c:axPos val="b"/>
        <c:numFmt formatCode="[$-409]d\-mmm;@" sourceLinked="1"/>
        <c:majorTickMark val="none"/>
        <c:minorTickMark val="none"/>
        <c:tickLblPos val="none"/>
        <c:spPr>
          <a:noFill/>
          <a:ln w="3175" cap="flat" cmpd="sng" algn="ctr">
            <a:solidFill>
              <a:schemeClr val="tx1">
                <a:lumMod val="15000"/>
                <a:lumOff val="85000"/>
              </a:schemeClr>
            </a:solidFill>
            <a:round/>
          </a:ln>
          <a:effectLst/>
        </c:spPr>
        <c:txPr>
          <a:bodyPr rot="-540000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38492032"/>
        <c:crosses val="autoZero"/>
        <c:auto val="1"/>
        <c:lblOffset val="100"/>
        <c:baseTimeUnit val="days"/>
        <c:minorUnit val="7"/>
      </c:dateAx>
      <c:valAx>
        <c:axId val="3384920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Frequency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38491640"/>
        <c:crossesAt val="43150"/>
        <c:crossBetween val="between"/>
      </c:valAx>
      <c:dTable>
        <c:showHorzBorder val="1"/>
        <c:showVertBorder val="1"/>
        <c:showOutline val="1"/>
        <c:showKeys val="1"/>
        <c:spPr>
          <a:noFill/>
          <a:ln w="9525" cap="flat" cmpd="sng" algn="ctr">
            <a:no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chemeClr val="tx1"/>
                </a:solidFill>
                <a:latin typeface="+mn-lt"/>
                <a:ea typeface="+mn-ea"/>
                <a:cs typeface="+mn-cs"/>
              </a:defRPr>
            </a:pPr>
            <a:r>
              <a:rPr lang="en-US" sz="1200" b="1" i="0" baseline="0" dirty="0">
                <a:solidFill>
                  <a:schemeClr val="tx1"/>
                </a:solidFill>
                <a:effectLst/>
              </a:rPr>
              <a:t>Weekly Trends of Accidental Drug Intoxication Deaths involving Fentanyl</a:t>
            </a:r>
            <a:endParaRPr lang="en-US" sz="1200" dirty="0">
              <a:solidFill>
                <a:schemeClr val="tx1"/>
              </a:solidFill>
            </a:endParaRPr>
          </a:p>
        </c:rich>
      </c:tx>
      <c:layout>
        <c:manualLayout>
          <c:xMode val="edge"/>
          <c:yMode val="edge"/>
          <c:x val="0.12172222222222222"/>
          <c:y val="2.7777777777777776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Surveillance!$A$31</c:f>
              <c:strCache>
                <c:ptCount val="1"/>
                <c:pt idx="0">
                  <c:v>Fentanyl</c:v>
                </c:pt>
              </c:strCache>
            </c:strRef>
          </c:tx>
          <c:spPr>
            <a:ln w="38100" cap="rnd">
              <a:solidFill>
                <a:schemeClr val="accent6"/>
              </a:solidFill>
              <a:round/>
            </a:ln>
            <a:effectLst/>
          </c:spPr>
          <c:marker>
            <c:symbol val="none"/>
          </c:marker>
          <c:xVal>
            <c:numRef>
              <c:f>Surveillance!$B$30:$U$30</c:f>
              <c:numCache>
                <c:formatCode>[$-409]d\-mmm;@</c:formatCode>
                <c:ptCount val="20"/>
                <c:pt idx="0">
                  <c:v>43150</c:v>
                </c:pt>
                <c:pt idx="1">
                  <c:v>43157</c:v>
                </c:pt>
                <c:pt idx="2">
                  <c:v>43164</c:v>
                </c:pt>
                <c:pt idx="3">
                  <c:v>43171</c:v>
                </c:pt>
                <c:pt idx="4">
                  <c:v>43178</c:v>
                </c:pt>
                <c:pt idx="5">
                  <c:v>43185</c:v>
                </c:pt>
                <c:pt idx="6">
                  <c:v>43191</c:v>
                </c:pt>
                <c:pt idx="7">
                  <c:v>43199</c:v>
                </c:pt>
                <c:pt idx="8">
                  <c:v>43206</c:v>
                </c:pt>
                <c:pt idx="9">
                  <c:v>43213</c:v>
                </c:pt>
                <c:pt idx="10">
                  <c:v>43220</c:v>
                </c:pt>
                <c:pt idx="11">
                  <c:v>43227</c:v>
                </c:pt>
                <c:pt idx="12">
                  <c:v>43234</c:v>
                </c:pt>
                <c:pt idx="13">
                  <c:v>43241</c:v>
                </c:pt>
                <c:pt idx="14">
                  <c:v>43248</c:v>
                </c:pt>
                <c:pt idx="15">
                  <c:v>43255</c:v>
                </c:pt>
                <c:pt idx="16">
                  <c:v>43262</c:v>
                </c:pt>
                <c:pt idx="17">
                  <c:v>43269</c:v>
                </c:pt>
                <c:pt idx="18">
                  <c:v>43276</c:v>
                </c:pt>
                <c:pt idx="19">
                  <c:v>43283</c:v>
                </c:pt>
              </c:numCache>
            </c:numRef>
          </c:xVal>
          <c:yVal>
            <c:numRef>
              <c:f>Surveillance!$B$31:$U$31</c:f>
              <c:numCache>
                <c:formatCode>General</c:formatCode>
                <c:ptCount val="20"/>
                <c:pt idx="0">
                  <c:v>3</c:v>
                </c:pt>
                <c:pt idx="1">
                  <c:v>12</c:v>
                </c:pt>
                <c:pt idx="2">
                  <c:v>3</c:v>
                </c:pt>
                <c:pt idx="3">
                  <c:v>4</c:v>
                </c:pt>
                <c:pt idx="4">
                  <c:v>4</c:v>
                </c:pt>
                <c:pt idx="5">
                  <c:v>6</c:v>
                </c:pt>
                <c:pt idx="6">
                  <c:v>3</c:v>
                </c:pt>
                <c:pt idx="7">
                  <c:v>3</c:v>
                </c:pt>
                <c:pt idx="8">
                  <c:v>3</c:v>
                </c:pt>
                <c:pt idx="9">
                  <c:v>10</c:v>
                </c:pt>
                <c:pt idx="10">
                  <c:v>2</c:v>
                </c:pt>
                <c:pt idx="11">
                  <c:v>2</c:v>
                </c:pt>
                <c:pt idx="12">
                  <c:v>4</c:v>
                </c:pt>
                <c:pt idx="13">
                  <c:v>2</c:v>
                </c:pt>
                <c:pt idx="14">
                  <c:v>2</c:v>
                </c:pt>
                <c:pt idx="15">
                  <c:v>4</c:v>
                </c:pt>
                <c:pt idx="16">
                  <c:v>4</c:v>
                </c:pt>
                <c:pt idx="17">
                  <c:v>1</c:v>
                </c:pt>
                <c:pt idx="18">
                  <c:v>0</c:v>
                </c:pt>
                <c:pt idx="19">
                  <c:v>2</c:v>
                </c:pt>
              </c:numCache>
            </c:numRef>
          </c:yVal>
          <c:smooth val="0"/>
          <c:extLst xmlns:c16r2="http://schemas.microsoft.com/office/drawing/2015/06/chart">
            <c:ext xmlns:c16="http://schemas.microsoft.com/office/drawing/2014/chart" uri="{C3380CC4-5D6E-409C-BE32-E72D297353CC}">
              <c16:uniqueId val="{00000000-34AD-4F34-8173-AD1F65ECD432}"/>
            </c:ext>
          </c:extLst>
        </c:ser>
        <c:dLbls>
          <c:showLegendKey val="0"/>
          <c:showVal val="0"/>
          <c:showCatName val="0"/>
          <c:showSerName val="0"/>
          <c:showPercent val="0"/>
          <c:showBubbleSize val="0"/>
        </c:dLbls>
        <c:axId val="338493208"/>
        <c:axId val="338493600"/>
      </c:scatterChart>
      <c:valAx>
        <c:axId val="338493208"/>
        <c:scaling>
          <c:orientation val="minMax"/>
        </c:scaling>
        <c:delete val="0"/>
        <c:axPos val="b"/>
        <c:majorGridlines>
          <c:spPr>
            <a:ln w="9525" cap="flat" cmpd="sng" algn="ctr">
              <a:solidFill>
                <a:schemeClr val="tx1">
                  <a:lumMod val="15000"/>
                  <a:lumOff val="85000"/>
                </a:schemeClr>
              </a:solidFill>
              <a:round/>
            </a:ln>
            <a:effectLst/>
          </c:spPr>
        </c:majorGridlines>
        <c:numFmt formatCode="[$-409]d\-m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493600"/>
        <c:crosses val="autoZero"/>
        <c:crossBetween val="midCat"/>
      </c:valAx>
      <c:valAx>
        <c:axId val="33849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Frequency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4932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r>
              <a:rPr lang="en-US" sz="1200" b="1" i="0" baseline="0" dirty="0">
                <a:solidFill>
                  <a:schemeClr val="tx1"/>
                </a:solidFill>
                <a:effectLst/>
              </a:rPr>
              <a:t>Weekly Trends of Accidental Drug Intoxication Deaths involving Oxycodone</a:t>
            </a:r>
            <a:endParaRPr lang="en-US" sz="1200" dirty="0">
              <a:solidFill>
                <a:schemeClr val="tx1"/>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Surveillance!$A$33</c:f>
              <c:strCache>
                <c:ptCount val="1"/>
                <c:pt idx="0">
                  <c:v>Oxycodone</c:v>
                </c:pt>
              </c:strCache>
            </c:strRef>
          </c:tx>
          <c:spPr>
            <a:ln w="38100" cap="rnd">
              <a:solidFill>
                <a:schemeClr val="accent4"/>
              </a:solidFill>
              <a:round/>
            </a:ln>
            <a:effectLst/>
          </c:spPr>
          <c:marker>
            <c:symbol val="none"/>
          </c:marker>
          <c:xVal>
            <c:numRef>
              <c:f>Surveillance!$B$30:$U$30</c:f>
              <c:numCache>
                <c:formatCode>[$-409]d\-mmm;@</c:formatCode>
                <c:ptCount val="20"/>
                <c:pt idx="0">
                  <c:v>43150</c:v>
                </c:pt>
                <c:pt idx="1">
                  <c:v>43157</c:v>
                </c:pt>
                <c:pt idx="2">
                  <c:v>43164</c:v>
                </c:pt>
                <c:pt idx="3">
                  <c:v>43171</c:v>
                </c:pt>
                <c:pt idx="4">
                  <c:v>43178</c:v>
                </c:pt>
                <c:pt idx="5">
                  <c:v>43185</c:v>
                </c:pt>
                <c:pt idx="6">
                  <c:v>43191</c:v>
                </c:pt>
                <c:pt idx="7">
                  <c:v>43199</c:v>
                </c:pt>
                <c:pt idx="8">
                  <c:v>43206</c:v>
                </c:pt>
                <c:pt idx="9">
                  <c:v>43213</c:v>
                </c:pt>
                <c:pt idx="10">
                  <c:v>43220</c:v>
                </c:pt>
                <c:pt idx="11">
                  <c:v>43227</c:v>
                </c:pt>
                <c:pt idx="12">
                  <c:v>43234</c:v>
                </c:pt>
                <c:pt idx="13">
                  <c:v>43241</c:v>
                </c:pt>
                <c:pt idx="14">
                  <c:v>43248</c:v>
                </c:pt>
                <c:pt idx="15">
                  <c:v>43255</c:v>
                </c:pt>
                <c:pt idx="16">
                  <c:v>43262</c:v>
                </c:pt>
                <c:pt idx="17">
                  <c:v>43269</c:v>
                </c:pt>
                <c:pt idx="18">
                  <c:v>43276</c:v>
                </c:pt>
                <c:pt idx="19">
                  <c:v>43283</c:v>
                </c:pt>
              </c:numCache>
            </c:numRef>
          </c:xVal>
          <c:yVal>
            <c:numRef>
              <c:f>Surveillance!$B$33:$U$33</c:f>
              <c:numCache>
                <c:formatCode>General</c:formatCode>
                <c:ptCount val="20"/>
                <c:pt idx="0">
                  <c:v>4</c:v>
                </c:pt>
                <c:pt idx="1">
                  <c:v>1</c:v>
                </c:pt>
                <c:pt idx="2">
                  <c:v>1</c:v>
                </c:pt>
                <c:pt idx="3">
                  <c:v>1</c:v>
                </c:pt>
                <c:pt idx="4">
                  <c:v>1</c:v>
                </c:pt>
                <c:pt idx="5">
                  <c:v>0</c:v>
                </c:pt>
                <c:pt idx="6">
                  <c:v>2</c:v>
                </c:pt>
                <c:pt idx="7">
                  <c:v>2</c:v>
                </c:pt>
                <c:pt idx="8">
                  <c:v>2</c:v>
                </c:pt>
                <c:pt idx="9">
                  <c:v>4</c:v>
                </c:pt>
                <c:pt idx="10">
                  <c:v>0</c:v>
                </c:pt>
                <c:pt idx="11">
                  <c:v>3</c:v>
                </c:pt>
                <c:pt idx="12">
                  <c:v>0</c:v>
                </c:pt>
                <c:pt idx="13">
                  <c:v>0</c:v>
                </c:pt>
                <c:pt idx="14">
                  <c:v>0</c:v>
                </c:pt>
                <c:pt idx="15">
                  <c:v>2</c:v>
                </c:pt>
                <c:pt idx="16">
                  <c:v>1</c:v>
                </c:pt>
                <c:pt idx="17">
                  <c:v>0</c:v>
                </c:pt>
                <c:pt idx="18">
                  <c:v>1</c:v>
                </c:pt>
                <c:pt idx="19">
                  <c:v>1</c:v>
                </c:pt>
              </c:numCache>
            </c:numRef>
          </c:yVal>
          <c:smooth val="0"/>
          <c:extLst xmlns:c16r2="http://schemas.microsoft.com/office/drawing/2015/06/chart">
            <c:ext xmlns:c16="http://schemas.microsoft.com/office/drawing/2014/chart" uri="{C3380CC4-5D6E-409C-BE32-E72D297353CC}">
              <c16:uniqueId val="{00000000-D7A3-48AE-BE80-AFDF98B1FFB8}"/>
            </c:ext>
          </c:extLst>
        </c:ser>
        <c:dLbls>
          <c:showLegendKey val="0"/>
          <c:showVal val="0"/>
          <c:showCatName val="0"/>
          <c:showSerName val="0"/>
          <c:showPercent val="0"/>
          <c:showBubbleSize val="0"/>
        </c:dLbls>
        <c:axId val="338494384"/>
        <c:axId val="338494776"/>
      </c:scatterChart>
      <c:valAx>
        <c:axId val="338494384"/>
        <c:scaling>
          <c:orientation val="minMax"/>
        </c:scaling>
        <c:delete val="0"/>
        <c:axPos val="b"/>
        <c:majorGridlines>
          <c:spPr>
            <a:ln w="9525" cap="flat" cmpd="sng" algn="ctr">
              <a:solidFill>
                <a:schemeClr val="tx1">
                  <a:lumMod val="15000"/>
                  <a:lumOff val="85000"/>
                </a:schemeClr>
              </a:solidFill>
              <a:round/>
            </a:ln>
            <a:effectLst/>
          </c:spPr>
        </c:majorGridlines>
        <c:numFmt formatCode="[$-409]d\-m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494776"/>
        <c:crosses val="autoZero"/>
        <c:crossBetween val="midCat"/>
      </c:valAx>
      <c:valAx>
        <c:axId val="338494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49438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baseline="0">
                <a:solidFill>
                  <a:schemeClr val="tx1"/>
                </a:solidFill>
              </a:rPr>
              <a:t>Percentage of Death Manner by Gender, 2015-2017</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66065179352581"/>
          <c:y val="0.29570380757199871"/>
          <c:w val="0.81641817342276657"/>
          <c:h val="0.61319652680401249"/>
        </c:manualLayout>
      </c:layout>
      <c:barChart>
        <c:barDir val="col"/>
        <c:grouping val="clustered"/>
        <c:varyColors val="0"/>
        <c:ser>
          <c:idx val="0"/>
          <c:order val="0"/>
          <c:tx>
            <c:strRef>
              <c:f>'2015-2016 combined '!$Q$11</c:f>
              <c:strCache>
                <c:ptCount val="1"/>
                <c:pt idx="0">
                  <c:v>Male</c:v>
                </c:pt>
              </c:strCache>
            </c:strRef>
          </c:tx>
          <c:spPr>
            <a:solidFill>
              <a:schemeClr val="accent1"/>
            </a:solidFill>
            <a:ln>
              <a:noFill/>
            </a:ln>
            <a:effectLst/>
          </c:spPr>
          <c:invertIfNegative val="0"/>
          <c:dLbls>
            <c:dLbl>
              <c:idx val="0"/>
              <c:tx>
                <c:rich>
                  <a:bodyPr/>
                  <a:lstStyle/>
                  <a:p>
                    <a:fld id="{CFDF80CF-411F-4B41-9CB6-F849D3E8C1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AAB19BA6-2147-4FAA-A129-3D57411B4A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36C6472F-DFCF-45A8-8C0B-2A12C1CA34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'2015-2016 combined '!$P$12:$P$14</c:f>
              <c:strCache>
                <c:ptCount val="3"/>
                <c:pt idx="0">
                  <c:v>Suicide</c:v>
                </c:pt>
                <c:pt idx="1">
                  <c:v>Homicide</c:v>
                </c:pt>
                <c:pt idx="2">
                  <c:v>Undetermined</c:v>
                </c:pt>
              </c:strCache>
            </c:strRef>
          </c:cat>
          <c:val>
            <c:numRef>
              <c:f>'2015-2016 combined '!$Q$12:$Q$14</c:f>
              <c:numCache>
                <c:formatCode>0.00%</c:formatCode>
                <c:ptCount val="3"/>
                <c:pt idx="0" formatCode="0.0%">
                  <c:v>0.81100000000000005</c:v>
                </c:pt>
                <c:pt idx="1">
                  <c:v>0.78700000000000003</c:v>
                </c:pt>
                <c:pt idx="2">
                  <c:v>0.59199999999999997</c:v>
                </c:pt>
              </c:numCache>
            </c:numRef>
          </c:val>
          <c:extLst>
            <c:ext xmlns:c15="http://schemas.microsoft.com/office/drawing/2012/chart" uri="{02D57815-91ED-43cb-92C2-25804820EDAC}">
              <c15:datalabelsRange>
                <c15:f>('2015-2016 combined '!$Q$3,'2015-2016 combined '!$Q$5:$Q$6)</c15:f>
                <c15:dlblRangeCache>
                  <c:ptCount val="3"/>
                  <c:pt idx="0">
                    <c:v>2515</c:v>
                  </c:pt>
                  <c:pt idx="1">
                    <c:v>1129</c:v>
                  </c:pt>
                  <c:pt idx="2">
                    <c:v>375</c:v>
                  </c:pt>
                </c15:dlblRangeCache>
              </c15:datalabelsRange>
            </c:ext>
          </c:extLst>
        </c:ser>
        <c:ser>
          <c:idx val="1"/>
          <c:order val="1"/>
          <c:tx>
            <c:strRef>
              <c:f>'2015-2016 combined '!$R$11</c:f>
              <c:strCache>
                <c:ptCount val="1"/>
                <c:pt idx="0">
                  <c:v>Female</c:v>
                </c:pt>
              </c:strCache>
            </c:strRef>
          </c:tx>
          <c:spPr>
            <a:solidFill>
              <a:schemeClr val="accent2"/>
            </a:solidFill>
            <a:ln>
              <a:noFill/>
            </a:ln>
            <a:effectLst/>
          </c:spPr>
          <c:invertIfNegative val="0"/>
          <c:dLbls>
            <c:dLbl>
              <c:idx val="0"/>
              <c:tx>
                <c:rich>
                  <a:bodyPr/>
                  <a:lstStyle/>
                  <a:p>
                    <a:fld id="{C948311A-8CC2-49A7-9126-EEBB4A4017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C390688A-EF6A-4BCA-B4F4-986C9EA0BB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938B3C0C-5E8E-4522-BBB9-FAB2072E08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'2015-2016 combined '!$P$12:$P$14</c:f>
              <c:strCache>
                <c:ptCount val="3"/>
                <c:pt idx="0">
                  <c:v>Suicide</c:v>
                </c:pt>
                <c:pt idx="1">
                  <c:v>Homicide</c:v>
                </c:pt>
                <c:pt idx="2">
                  <c:v>Undetermined</c:v>
                </c:pt>
              </c:strCache>
            </c:strRef>
          </c:cat>
          <c:val>
            <c:numRef>
              <c:f>'2015-2016 combined '!$R$12:$R$14</c:f>
              <c:numCache>
                <c:formatCode>0.00%</c:formatCode>
                <c:ptCount val="3"/>
                <c:pt idx="0" formatCode="0.0%">
                  <c:v>0.189</c:v>
                </c:pt>
                <c:pt idx="1">
                  <c:v>0.21299999999999999</c:v>
                </c:pt>
                <c:pt idx="2">
                  <c:v>0.40799999999999997</c:v>
                </c:pt>
              </c:numCache>
            </c:numRef>
          </c:val>
          <c:extLst>
            <c:ext xmlns:c15="http://schemas.microsoft.com/office/drawing/2012/chart" uri="{02D57815-91ED-43cb-92C2-25804820EDAC}">
              <c15:datalabelsRange>
                <c15:f>('2015-2016 combined '!$R$3,'2015-2016 combined '!$R$5:$R$6)</c15:f>
                <c15:dlblRangeCache>
                  <c:ptCount val="3"/>
                  <c:pt idx="0">
                    <c:v>586</c:v>
                  </c:pt>
                  <c:pt idx="1">
                    <c:v>305</c:v>
                  </c:pt>
                  <c:pt idx="2">
                    <c:v>258</c:v>
                  </c:pt>
                </c15:dlblRangeCache>
              </c15:datalabelsRange>
            </c:ext>
          </c:extLst>
        </c:ser>
        <c:dLbls>
          <c:showLegendKey val="0"/>
          <c:showVal val="0"/>
          <c:showCatName val="0"/>
          <c:showSerName val="0"/>
          <c:showPercent val="0"/>
          <c:showBubbleSize val="0"/>
        </c:dLbls>
        <c:gapWidth val="219"/>
        <c:overlap val="-27"/>
        <c:axId val="275078584"/>
        <c:axId val="336473408"/>
      </c:barChart>
      <c:catAx>
        <c:axId val="275078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36473408"/>
        <c:crosses val="autoZero"/>
        <c:auto val="1"/>
        <c:lblAlgn val="ctr"/>
        <c:lblOffset val="100"/>
        <c:noMultiLvlLbl val="0"/>
      </c:catAx>
      <c:valAx>
        <c:axId val="33647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solidFill>
                      <a:schemeClr val="tx1"/>
                    </a:solidFill>
                  </a:rPr>
                  <a:t>Percentage of</a:t>
                </a:r>
                <a:r>
                  <a:rPr lang="en-US" sz="1800" baseline="0">
                    <a:solidFill>
                      <a:schemeClr val="tx1"/>
                    </a:solidFill>
                  </a:rPr>
                  <a:t> Deaths</a:t>
                </a:r>
                <a:endParaRPr lang="en-US" sz="1800">
                  <a:solidFill>
                    <a:schemeClr val="tx1"/>
                  </a:solidFill>
                </a:endParaRPr>
              </a:p>
            </c:rich>
          </c:tx>
          <c:layout>
            <c:manualLayout>
              <c:xMode val="edge"/>
              <c:yMode val="edge"/>
              <c:x val="2.3148148148148147E-2"/>
              <c:y val="0.4178215223097113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5078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en-US" sz="1200" b="1" i="0" baseline="0" dirty="0">
                <a:effectLst/>
              </a:rPr>
              <a:t>Weekly Trends of Accidental Drug Intoxication Deaths involving Heroin</a:t>
            </a:r>
            <a:endParaRPr lang="en-US" sz="1200"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scatterChart>
        <c:scatterStyle val="lineMarker"/>
        <c:varyColors val="0"/>
        <c:ser>
          <c:idx val="0"/>
          <c:order val="0"/>
          <c:tx>
            <c:strRef>
              <c:f>Surveillance!$A$32</c:f>
              <c:strCache>
                <c:ptCount val="1"/>
                <c:pt idx="0">
                  <c:v>Heroin</c:v>
                </c:pt>
              </c:strCache>
            </c:strRef>
          </c:tx>
          <c:spPr>
            <a:ln w="38100" cap="rnd">
              <a:solidFill>
                <a:schemeClr val="accent1"/>
              </a:solidFill>
              <a:round/>
            </a:ln>
            <a:effectLst/>
          </c:spPr>
          <c:marker>
            <c:symbol val="none"/>
          </c:marker>
          <c:xVal>
            <c:numRef>
              <c:f>Surveillance!$B$30:$U$30</c:f>
              <c:numCache>
                <c:formatCode>[$-409]d\-mmm;@</c:formatCode>
                <c:ptCount val="20"/>
                <c:pt idx="0">
                  <c:v>43150</c:v>
                </c:pt>
                <c:pt idx="1">
                  <c:v>43157</c:v>
                </c:pt>
                <c:pt idx="2">
                  <c:v>43164</c:v>
                </c:pt>
                <c:pt idx="3">
                  <c:v>43171</c:v>
                </c:pt>
                <c:pt idx="4">
                  <c:v>43178</c:v>
                </c:pt>
                <c:pt idx="5">
                  <c:v>43185</c:v>
                </c:pt>
                <c:pt idx="6">
                  <c:v>43191</c:v>
                </c:pt>
                <c:pt idx="7">
                  <c:v>43199</c:v>
                </c:pt>
                <c:pt idx="8">
                  <c:v>43206</c:v>
                </c:pt>
                <c:pt idx="9">
                  <c:v>43213</c:v>
                </c:pt>
                <c:pt idx="10">
                  <c:v>43220</c:v>
                </c:pt>
                <c:pt idx="11">
                  <c:v>43227</c:v>
                </c:pt>
                <c:pt idx="12">
                  <c:v>43234</c:v>
                </c:pt>
                <c:pt idx="13">
                  <c:v>43241</c:v>
                </c:pt>
                <c:pt idx="14">
                  <c:v>43248</c:v>
                </c:pt>
                <c:pt idx="15">
                  <c:v>43255</c:v>
                </c:pt>
                <c:pt idx="16">
                  <c:v>43262</c:v>
                </c:pt>
                <c:pt idx="17">
                  <c:v>43269</c:v>
                </c:pt>
                <c:pt idx="18">
                  <c:v>43276</c:v>
                </c:pt>
                <c:pt idx="19">
                  <c:v>43283</c:v>
                </c:pt>
              </c:numCache>
            </c:numRef>
          </c:xVal>
          <c:yVal>
            <c:numRef>
              <c:f>Surveillance!$B$32:$U$32</c:f>
              <c:numCache>
                <c:formatCode>General</c:formatCode>
                <c:ptCount val="20"/>
                <c:pt idx="0">
                  <c:v>2</c:v>
                </c:pt>
                <c:pt idx="1">
                  <c:v>2</c:v>
                </c:pt>
                <c:pt idx="2">
                  <c:v>1</c:v>
                </c:pt>
                <c:pt idx="3">
                  <c:v>4</c:v>
                </c:pt>
                <c:pt idx="4">
                  <c:v>4</c:v>
                </c:pt>
                <c:pt idx="5">
                  <c:v>2</c:v>
                </c:pt>
                <c:pt idx="6">
                  <c:v>1</c:v>
                </c:pt>
                <c:pt idx="7">
                  <c:v>1</c:v>
                </c:pt>
                <c:pt idx="8">
                  <c:v>2</c:v>
                </c:pt>
                <c:pt idx="9">
                  <c:v>3</c:v>
                </c:pt>
                <c:pt idx="10">
                  <c:v>2</c:v>
                </c:pt>
                <c:pt idx="11">
                  <c:v>4</c:v>
                </c:pt>
                <c:pt idx="12">
                  <c:v>3</c:v>
                </c:pt>
                <c:pt idx="13">
                  <c:v>2</c:v>
                </c:pt>
                <c:pt idx="14">
                  <c:v>2</c:v>
                </c:pt>
                <c:pt idx="15">
                  <c:v>1</c:v>
                </c:pt>
                <c:pt idx="16">
                  <c:v>2</c:v>
                </c:pt>
                <c:pt idx="17">
                  <c:v>1</c:v>
                </c:pt>
                <c:pt idx="18">
                  <c:v>1</c:v>
                </c:pt>
                <c:pt idx="19">
                  <c:v>0</c:v>
                </c:pt>
              </c:numCache>
            </c:numRef>
          </c:yVal>
          <c:smooth val="0"/>
          <c:extLst xmlns:c16r2="http://schemas.microsoft.com/office/drawing/2015/06/chart">
            <c:ext xmlns:c16="http://schemas.microsoft.com/office/drawing/2014/chart" uri="{C3380CC4-5D6E-409C-BE32-E72D297353CC}">
              <c16:uniqueId val="{00000000-3F02-4A7D-A033-A97CA4580C79}"/>
            </c:ext>
          </c:extLst>
        </c:ser>
        <c:dLbls>
          <c:showLegendKey val="0"/>
          <c:showVal val="0"/>
          <c:showCatName val="0"/>
          <c:showSerName val="0"/>
          <c:showPercent val="0"/>
          <c:showBubbleSize val="0"/>
        </c:dLbls>
        <c:axId val="364220032"/>
        <c:axId val="364220424"/>
      </c:scatterChart>
      <c:valAx>
        <c:axId val="364220032"/>
        <c:scaling>
          <c:orientation val="minMax"/>
        </c:scaling>
        <c:delete val="0"/>
        <c:axPos val="b"/>
        <c:majorGridlines>
          <c:spPr>
            <a:ln w="9525" cap="flat" cmpd="sng" algn="ctr">
              <a:solidFill>
                <a:schemeClr val="tx1">
                  <a:lumMod val="15000"/>
                  <a:lumOff val="85000"/>
                </a:schemeClr>
              </a:solidFill>
              <a:round/>
            </a:ln>
            <a:effectLst/>
          </c:spPr>
        </c:majorGridlines>
        <c:numFmt formatCode="[$-409]d\-m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220424"/>
        <c:crosses val="autoZero"/>
        <c:crossBetween val="midCat"/>
      </c:valAx>
      <c:valAx>
        <c:axId val="364220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22003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80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en-US" sz="2800" dirty="0"/>
              <a:t>Annual</a:t>
            </a:r>
            <a:r>
              <a:rPr lang="en-US" sz="2800" baseline="0" dirty="0"/>
              <a:t> Suicide Counts </a:t>
            </a:r>
            <a:r>
              <a:rPr lang="en-US" sz="2800" baseline="0" dirty="0" smtClean="0"/>
              <a:t>By Sex in </a:t>
            </a:r>
            <a:r>
              <a:rPr lang="en-US" sz="2800" baseline="0" dirty="0"/>
              <a:t>Indiana from </a:t>
            </a:r>
            <a:r>
              <a:rPr lang="en-US" sz="2800" baseline="0" dirty="0" smtClean="0"/>
              <a:t>     2006 </a:t>
            </a:r>
            <a:r>
              <a:rPr lang="en-US" sz="2800" baseline="0" dirty="0"/>
              <a:t>- 2016</a:t>
            </a:r>
            <a:endParaRPr lang="en-US" sz="2800" dirty="0"/>
          </a:p>
        </c:rich>
      </c:tx>
      <c:overlay val="0"/>
      <c:spPr>
        <a:noFill/>
        <a:ln>
          <a:noFill/>
        </a:ln>
        <a:effectLst/>
      </c:spPr>
      <c:txPr>
        <a:bodyPr rot="0" spcFirstLastPara="1" vertOverflow="ellipsis" vert="horz" wrap="square" anchor="ctr" anchorCtr="1"/>
        <a:lstStyle/>
        <a:p>
          <a:pPr>
            <a:defRPr sz="280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tx>
            <c:strRef>
              <c:f>'Age Adjusted'!$B$11</c:f>
              <c:strCache>
                <c:ptCount val="1"/>
                <c:pt idx="0">
                  <c:v>All</c:v>
                </c:pt>
              </c:strCache>
            </c:strRef>
          </c:tx>
          <c:spPr>
            <a:ln w="19050" cap="rnd" cmpd="sng" algn="ctr">
              <a:solidFill>
                <a:schemeClr val="accent2">
                  <a:tint val="65000"/>
                  <a:shade val="95000"/>
                  <a:satMod val="105000"/>
                </a:schemeClr>
              </a:solidFill>
              <a:round/>
            </a:ln>
            <a:effectLst/>
          </c:spPr>
          <c:marker>
            <c:symbol val="circle"/>
            <c:size val="25"/>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'Age Adjusted'!$C$3:$M$3</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'Age Adjusted'!$C$11:$M$11</c:f>
              <c:numCache>
                <c:formatCode>General</c:formatCode>
                <c:ptCount val="11"/>
                <c:pt idx="0">
                  <c:v>815</c:v>
                </c:pt>
                <c:pt idx="1">
                  <c:v>788</c:v>
                </c:pt>
                <c:pt idx="2">
                  <c:v>800</c:v>
                </c:pt>
                <c:pt idx="3">
                  <c:v>826</c:v>
                </c:pt>
                <c:pt idx="4">
                  <c:v>867</c:v>
                </c:pt>
                <c:pt idx="5">
                  <c:v>872</c:v>
                </c:pt>
                <c:pt idx="6">
                  <c:v>935</c:v>
                </c:pt>
                <c:pt idx="7">
                  <c:v>954</c:v>
                </c:pt>
                <c:pt idx="8">
                  <c:v>967</c:v>
                </c:pt>
                <c:pt idx="9">
                  <c:v>995</c:v>
                </c:pt>
                <c:pt idx="10">
                  <c:v>1076</c:v>
                </c:pt>
              </c:numCache>
            </c:numRef>
          </c:val>
          <c:smooth val="1"/>
        </c:ser>
        <c:ser>
          <c:idx val="1"/>
          <c:order val="1"/>
          <c:tx>
            <c:strRef>
              <c:f>'Age Adjusted'!$B$12</c:f>
              <c:strCache>
                <c:ptCount val="1"/>
                <c:pt idx="0">
                  <c:v>Males</c:v>
                </c:pt>
              </c:strCache>
            </c:strRef>
          </c:tx>
          <c:spPr>
            <a:ln w="19050" cap="rnd" cmpd="sng" algn="ctr">
              <a:solidFill>
                <a:schemeClr val="accent2">
                  <a:shade val="95000"/>
                  <a:satMod val="105000"/>
                </a:schemeClr>
              </a:solidFill>
              <a:round/>
            </a:ln>
            <a:effectLst/>
          </c:spPr>
          <c:marker>
            <c:symbol val="circle"/>
            <c:size val="25"/>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'Age Adjusted'!$C$3:$M$3</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'Age Adjusted'!$C$12:$M$12</c:f>
              <c:numCache>
                <c:formatCode>General</c:formatCode>
                <c:ptCount val="11"/>
                <c:pt idx="0">
                  <c:v>667</c:v>
                </c:pt>
                <c:pt idx="1">
                  <c:v>622</c:v>
                </c:pt>
                <c:pt idx="2">
                  <c:v>642</c:v>
                </c:pt>
                <c:pt idx="3">
                  <c:v>680</c:v>
                </c:pt>
                <c:pt idx="4">
                  <c:v>673</c:v>
                </c:pt>
                <c:pt idx="5">
                  <c:v>678</c:v>
                </c:pt>
                <c:pt idx="6">
                  <c:v>746</c:v>
                </c:pt>
                <c:pt idx="7">
                  <c:v>759</c:v>
                </c:pt>
                <c:pt idx="8">
                  <c:v>771</c:v>
                </c:pt>
                <c:pt idx="9">
                  <c:v>798</c:v>
                </c:pt>
                <c:pt idx="10">
                  <c:v>875</c:v>
                </c:pt>
              </c:numCache>
            </c:numRef>
          </c:val>
          <c:smooth val="1"/>
        </c:ser>
        <c:ser>
          <c:idx val="2"/>
          <c:order val="2"/>
          <c:tx>
            <c:strRef>
              <c:f>'Age Adjusted'!$B$13</c:f>
              <c:strCache>
                <c:ptCount val="1"/>
                <c:pt idx="0">
                  <c:v>Females</c:v>
                </c:pt>
              </c:strCache>
            </c:strRef>
          </c:tx>
          <c:spPr>
            <a:ln w="19050" cap="rnd" cmpd="sng" algn="ctr">
              <a:solidFill>
                <a:schemeClr val="accent1">
                  <a:lumMod val="50000"/>
                </a:schemeClr>
              </a:solidFill>
              <a:round/>
            </a:ln>
            <a:effectLst/>
          </c:spPr>
          <c:marker>
            <c:symbol val="circle"/>
            <c:size val="25"/>
            <c:spPr>
              <a:solidFill>
                <a:schemeClr val="accent1">
                  <a:lumMod val="50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'Age Adjusted'!$C$3:$M$3</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'Age Adjusted'!$C$13:$M$13</c:f>
              <c:numCache>
                <c:formatCode>General</c:formatCode>
                <c:ptCount val="11"/>
                <c:pt idx="0">
                  <c:v>148</c:v>
                </c:pt>
                <c:pt idx="1">
                  <c:v>166</c:v>
                </c:pt>
                <c:pt idx="2">
                  <c:v>158</c:v>
                </c:pt>
                <c:pt idx="3">
                  <c:v>146</c:v>
                </c:pt>
                <c:pt idx="4">
                  <c:v>194</c:v>
                </c:pt>
                <c:pt idx="5">
                  <c:v>194</c:v>
                </c:pt>
                <c:pt idx="6">
                  <c:v>189</c:v>
                </c:pt>
                <c:pt idx="7">
                  <c:v>195</c:v>
                </c:pt>
                <c:pt idx="8">
                  <c:v>196</c:v>
                </c:pt>
                <c:pt idx="9">
                  <c:v>197</c:v>
                </c:pt>
                <c:pt idx="10">
                  <c:v>201</c:v>
                </c:pt>
              </c:numCache>
            </c:numRef>
          </c:val>
          <c:smooth val="1"/>
        </c:ser>
        <c:dLbls>
          <c:dLblPos val="ctr"/>
          <c:showLegendKey val="0"/>
          <c:showVal val="1"/>
          <c:showCatName val="0"/>
          <c:showSerName val="0"/>
          <c:showPercent val="0"/>
          <c:showBubbleSize val="0"/>
        </c:dLbls>
        <c:marker val="1"/>
        <c:smooth val="0"/>
        <c:axId val="336473800"/>
        <c:axId val="336474192"/>
      </c:lineChart>
      <c:catAx>
        <c:axId val="33647380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336474192"/>
        <c:crosses val="autoZero"/>
        <c:auto val="1"/>
        <c:lblAlgn val="ctr"/>
        <c:lblOffset val="100"/>
        <c:noMultiLvlLbl val="0"/>
      </c:catAx>
      <c:valAx>
        <c:axId val="336474192"/>
        <c:scaling>
          <c:orientation val="minMax"/>
        </c:scaling>
        <c:delete val="1"/>
        <c:axPos val="l"/>
        <c:title>
          <c:tx>
            <c:rich>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r>
                  <a:rPr lang="en-US" sz="2000"/>
                  <a:t>Frequency</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336473800"/>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80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en-US" sz="2800" dirty="0"/>
              <a:t> Age-Adjusted</a:t>
            </a:r>
            <a:r>
              <a:rPr lang="en-US" sz="2800" baseline="0" dirty="0"/>
              <a:t> </a:t>
            </a:r>
            <a:r>
              <a:rPr lang="en-US" sz="2800" b="0" i="0" u="none" strike="noStrike" cap="all" baseline="0" dirty="0">
                <a:effectLst/>
              </a:rPr>
              <a:t>Suicide </a:t>
            </a:r>
            <a:r>
              <a:rPr lang="en-US" sz="2800" baseline="0" dirty="0" smtClean="0"/>
              <a:t>Incidence By Sex in </a:t>
            </a:r>
            <a:r>
              <a:rPr lang="en-US" sz="2800" baseline="0" dirty="0"/>
              <a:t>Indiana from 2006 - 2016 </a:t>
            </a:r>
            <a:endParaRPr lang="en-US" sz="2800" dirty="0"/>
          </a:p>
        </c:rich>
      </c:tx>
      <c:layout>
        <c:manualLayout>
          <c:xMode val="edge"/>
          <c:yMode val="edge"/>
          <c:x val="0.11550333136926075"/>
          <c:y val="3.50000030621175E-2"/>
        </c:manualLayout>
      </c:layout>
      <c:overlay val="0"/>
      <c:spPr>
        <a:noFill/>
        <a:ln>
          <a:noFill/>
        </a:ln>
        <a:effectLst/>
      </c:spPr>
      <c:txPr>
        <a:bodyPr rot="0" spcFirstLastPara="1" vertOverflow="ellipsis" vert="horz" wrap="square" anchor="ctr" anchorCtr="1"/>
        <a:lstStyle/>
        <a:p>
          <a:pPr algn="ctr">
            <a:defRPr sz="280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tx>
            <c:strRef>
              <c:f>'Age Adjusted'!$B$4</c:f>
              <c:strCache>
                <c:ptCount val="1"/>
                <c:pt idx="0">
                  <c:v>Crude</c:v>
                </c:pt>
              </c:strCache>
            </c:strRef>
          </c:tx>
          <c:spPr>
            <a:ln w="44450" cap="rnd" cmpd="sng" algn="ctr">
              <a:solidFill>
                <a:schemeClr val="bg1">
                  <a:lumMod val="50000"/>
                  <a:alpha val="31000"/>
                </a:schemeClr>
              </a:solidFill>
              <a:prstDash val="sysDot"/>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'Age Adjusted'!$C$3:$M$3</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'Age Adjusted'!$C$4:$M$4</c:f>
              <c:numCache>
                <c:formatCode>0.00</c:formatCode>
                <c:ptCount val="11"/>
                <c:pt idx="0">
                  <c:v>12.81</c:v>
                </c:pt>
                <c:pt idx="1">
                  <c:v>12.32121689660142</c:v>
                </c:pt>
                <c:pt idx="2">
                  <c:v>12.465719869912473</c:v>
                </c:pt>
                <c:pt idx="3">
                  <c:v>12.778961883484698</c:v>
                </c:pt>
                <c:pt idx="4">
                  <c:v>13.085176935300801</c:v>
                </c:pt>
                <c:pt idx="5">
                  <c:v>13.381211281181136</c:v>
                </c:pt>
                <c:pt idx="6">
                  <c:v>14.191350386476982</c:v>
                </c:pt>
                <c:pt idx="7">
                  <c:v>14.41</c:v>
                </c:pt>
                <c:pt idx="8">
                  <c:v>14.6</c:v>
                </c:pt>
                <c:pt idx="9">
                  <c:v>15</c:v>
                </c:pt>
                <c:pt idx="10">
                  <c:v>16.2</c:v>
                </c:pt>
              </c:numCache>
            </c:numRef>
          </c:val>
          <c:smooth val="1"/>
        </c:ser>
        <c:ser>
          <c:idx val="1"/>
          <c:order val="1"/>
          <c:tx>
            <c:strRef>
              <c:f>'Age Adjusted'!$B$5</c:f>
              <c:strCache>
                <c:ptCount val="1"/>
                <c:pt idx="0">
                  <c:v>Males</c:v>
                </c:pt>
              </c:strCache>
            </c:strRef>
          </c:tx>
          <c:spPr>
            <a:ln w="44450" cap="rnd" cmpd="sng" algn="ctr">
              <a:solidFill>
                <a:schemeClr val="accent2">
                  <a:shade val="95000"/>
                  <a:satMod val="105000"/>
                </a:schemeClr>
              </a:solidFill>
              <a:prstDash val="solid"/>
              <a:round/>
            </a:ln>
            <a:effectLst/>
          </c:spPr>
          <c:marker>
            <c:symbol val="circle"/>
            <c:size val="10"/>
            <c:spPr>
              <a:no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'Age Adjusted'!$C$3:$M$3</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'Age Adjusted'!$C$5:$M$5</c:f>
              <c:numCache>
                <c:formatCode>0.00</c:formatCode>
                <c:ptCount val="11"/>
                <c:pt idx="0">
                  <c:v>21.6</c:v>
                </c:pt>
                <c:pt idx="1">
                  <c:v>20.14676265611789</c:v>
                </c:pt>
                <c:pt idx="2">
                  <c:v>20.709898511329914</c:v>
                </c:pt>
                <c:pt idx="3">
                  <c:v>21.638879738922604</c:v>
                </c:pt>
                <c:pt idx="4">
                  <c:v>20.958632895240005</c:v>
                </c:pt>
                <c:pt idx="5">
                  <c:v>21.482410363462865</c:v>
                </c:pt>
                <c:pt idx="6">
                  <c:v>23.352380040293205</c:v>
                </c:pt>
                <c:pt idx="7">
                  <c:v>23.6</c:v>
                </c:pt>
                <c:pt idx="8">
                  <c:v>23.9</c:v>
                </c:pt>
                <c:pt idx="9">
                  <c:v>24.5</c:v>
                </c:pt>
                <c:pt idx="10">
                  <c:v>26.8</c:v>
                </c:pt>
              </c:numCache>
            </c:numRef>
          </c:val>
          <c:smooth val="0"/>
        </c:ser>
        <c:ser>
          <c:idx val="2"/>
          <c:order val="2"/>
          <c:tx>
            <c:strRef>
              <c:f>'Age Adjusted'!$B$6</c:f>
              <c:strCache>
                <c:ptCount val="1"/>
                <c:pt idx="0">
                  <c:v>Females</c:v>
                </c:pt>
              </c:strCache>
            </c:strRef>
          </c:tx>
          <c:spPr>
            <a:ln w="44450" cap="rnd" cmpd="sng" algn="ctr">
              <a:solidFill>
                <a:schemeClr val="accent1">
                  <a:lumMod val="75000"/>
                </a:schemeClr>
              </a:solidFill>
              <a:prstDash val="solid"/>
              <a:round/>
            </a:ln>
            <a:effectLst/>
          </c:spPr>
          <c:marker>
            <c:symbol val="circle"/>
            <c:size val="10"/>
            <c:spPr>
              <a:solidFill>
                <a:schemeClr val="accent1">
                  <a:lumMod val="50000"/>
                </a:schemeClr>
              </a:solidFill>
              <a:ln>
                <a:solidFill>
                  <a:schemeClr val="accent3">
                    <a:shade val="95000"/>
                    <a:satMod val="10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'Age Adjusted'!$C$3:$M$3</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'Age Adjusted'!$C$6:$M$6</c:f>
              <c:numCache>
                <c:formatCode>0.00</c:formatCode>
                <c:ptCount val="11"/>
                <c:pt idx="0">
                  <c:v>4.5999999999999996</c:v>
                </c:pt>
                <c:pt idx="1">
                  <c:v>5.0100731503386422</c:v>
                </c:pt>
                <c:pt idx="2">
                  <c:v>4.9151051659910099</c:v>
                </c:pt>
                <c:pt idx="3">
                  <c:v>4.4660898523999641</c:v>
                </c:pt>
                <c:pt idx="4">
                  <c:v>5.7586345426118193</c:v>
                </c:pt>
                <c:pt idx="5">
                  <c:v>5.9388049708282029</c:v>
                </c:pt>
                <c:pt idx="6">
                  <c:v>5.6669538612442381</c:v>
                </c:pt>
                <c:pt idx="7">
                  <c:v>5.9</c:v>
                </c:pt>
                <c:pt idx="8">
                  <c:v>5.8</c:v>
                </c:pt>
                <c:pt idx="9">
                  <c:v>5.8</c:v>
                </c:pt>
                <c:pt idx="10">
                  <c:v>6</c:v>
                </c:pt>
              </c:numCache>
            </c:numRef>
          </c:val>
          <c:smooth val="0"/>
        </c:ser>
        <c:dLbls>
          <c:dLblPos val="ctr"/>
          <c:showLegendKey val="0"/>
          <c:showVal val="1"/>
          <c:showCatName val="0"/>
          <c:showSerName val="0"/>
          <c:showPercent val="0"/>
          <c:showBubbleSize val="0"/>
        </c:dLbls>
        <c:smooth val="0"/>
        <c:axId val="336474976"/>
        <c:axId val="336475368"/>
      </c:lineChart>
      <c:catAx>
        <c:axId val="33647497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crossAx val="336475368"/>
        <c:crosses val="autoZero"/>
        <c:auto val="1"/>
        <c:lblAlgn val="ctr"/>
        <c:lblOffset val="100"/>
        <c:noMultiLvlLbl val="0"/>
      </c:catAx>
      <c:valAx>
        <c:axId val="336475368"/>
        <c:scaling>
          <c:orientation val="minMax"/>
        </c:scaling>
        <c:delete val="1"/>
        <c:axPos val="l"/>
        <c:title>
          <c:tx>
            <c:rich>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r>
                  <a:rPr lang="en-US" sz="2000" dirty="0" smtClean="0"/>
                  <a:t>Incidence per 100,000</a:t>
                </a:r>
                <a:endParaRPr lang="en-US" sz="2000"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endParaRPr lang="en-US"/>
            </a:p>
          </c:txPr>
        </c:title>
        <c:numFmt formatCode="0.00" sourceLinked="1"/>
        <c:majorTickMark val="none"/>
        <c:minorTickMark val="none"/>
        <c:tickLblPos val="nextTo"/>
        <c:crossAx val="336474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r>
              <a:rPr lang="en-US" sz="2400" b="1" dirty="0">
                <a:solidFill>
                  <a:schemeClr val="tx1">
                    <a:lumMod val="95000"/>
                    <a:lumOff val="5000"/>
                  </a:schemeClr>
                </a:solidFill>
              </a:rPr>
              <a:t>Suicide </a:t>
            </a:r>
            <a:r>
              <a:rPr lang="en-US" sz="2400" b="1" dirty="0" smtClean="0">
                <a:solidFill>
                  <a:schemeClr val="tx1">
                    <a:lumMod val="95000"/>
                    <a:lumOff val="5000"/>
                  </a:schemeClr>
                </a:solidFill>
              </a:rPr>
              <a:t>Incidence </a:t>
            </a:r>
            <a:r>
              <a:rPr lang="en-US" sz="2400" b="1" dirty="0">
                <a:solidFill>
                  <a:schemeClr val="tx1">
                    <a:lumMod val="95000"/>
                    <a:lumOff val="5000"/>
                  </a:schemeClr>
                </a:solidFill>
              </a:rPr>
              <a:t>by age group in Indiana for 2007 - 2016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lineChart>
        <c:grouping val="standard"/>
        <c:varyColors val="0"/>
        <c:ser>
          <c:idx val="0"/>
          <c:order val="0"/>
          <c:tx>
            <c:strRef>
              <c:f>'Age specific'!$A$4</c:f>
              <c:strCache>
                <c:ptCount val="1"/>
                <c:pt idx="0">
                  <c:v>&lt; 14</c:v>
                </c:pt>
              </c:strCache>
            </c:strRef>
          </c:tx>
          <c:spPr>
            <a:ln w="41275" cap="rnd">
              <a:solidFill>
                <a:schemeClr val="accent6">
                  <a:lumMod val="40000"/>
                  <a:lumOff val="60000"/>
                </a:schemeClr>
              </a:solidFill>
              <a:round/>
            </a:ln>
            <a:effectLst/>
          </c:spPr>
          <c:marker>
            <c:symbol val="circle"/>
            <c:size val="8"/>
            <c:spPr>
              <a:solidFill>
                <a:schemeClr val="accent6">
                  <a:lumMod val="60000"/>
                  <a:lumOff val="40000"/>
                </a:schemeClr>
              </a:solidFill>
              <a:ln w="9525">
                <a:solidFill>
                  <a:schemeClr val="accent1"/>
                </a:solidFill>
              </a:ln>
              <a:effectLst/>
            </c:spPr>
          </c:marker>
          <c:cat>
            <c:numRef>
              <c:f>'Age specific'!$B$3:$K$3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'Age specific'!$B$4:$K$4</c:f>
              <c:numCache>
                <c:formatCode>0.0</c:formatCode>
                <c:ptCount val="10"/>
                <c:pt idx="0">
                  <c:v>0.10006335661755861</c:v>
                </c:pt>
                <c:pt idx="1">
                  <c:v>0.10052565367169149</c:v>
                </c:pt>
                <c:pt idx="2">
                  <c:v>8.3339153972901384E-2</c:v>
                </c:pt>
                <c:pt idx="3">
                  <c:v>8.1253593377579564E-2</c:v>
                </c:pt>
                <c:pt idx="4">
                  <c:v>4.885638720388797E-2</c:v>
                </c:pt>
                <c:pt idx="5">
                  <c:v>0.11387224065541454</c:v>
                </c:pt>
                <c:pt idx="6">
                  <c:v>0.16269863002980917</c:v>
                </c:pt>
                <c:pt idx="7">
                  <c:v>0.163416266073317</c:v>
                </c:pt>
                <c:pt idx="8">
                  <c:v>0.13159310235722196</c:v>
                </c:pt>
                <c:pt idx="9">
                  <c:v>0.16573079121324527</c:v>
                </c:pt>
              </c:numCache>
            </c:numRef>
          </c:val>
          <c:smooth val="0"/>
        </c:ser>
        <c:ser>
          <c:idx val="1"/>
          <c:order val="1"/>
          <c:tx>
            <c:strRef>
              <c:f>'Age specific'!$A$5</c:f>
              <c:strCache>
                <c:ptCount val="1"/>
                <c:pt idx="0">
                  <c:v>15-24</c:v>
                </c:pt>
              </c:strCache>
            </c:strRef>
          </c:tx>
          <c:spPr>
            <a:ln w="41275" cap="rnd">
              <a:solidFill>
                <a:schemeClr val="accent2"/>
              </a:solidFill>
              <a:round/>
            </a:ln>
            <a:effectLst/>
          </c:spPr>
          <c:marker>
            <c:symbol val="circle"/>
            <c:size val="8"/>
            <c:spPr>
              <a:solidFill>
                <a:schemeClr val="accent2"/>
              </a:solidFill>
              <a:ln w="9525">
                <a:solidFill>
                  <a:schemeClr val="accent2"/>
                </a:solidFill>
              </a:ln>
              <a:effectLst/>
            </c:spPr>
          </c:marker>
          <c:cat>
            <c:numRef>
              <c:f>'Age specific'!$B$3:$K$3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'Age specific'!$B$5:$K$5</c:f>
              <c:numCache>
                <c:formatCode>0.0</c:formatCode>
                <c:ptCount val="10"/>
                <c:pt idx="0">
                  <c:v>1.5259646304075014</c:v>
                </c:pt>
                <c:pt idx="1">
                  <c:v>1.3728389132196412</c:v>
                </c:pt>
                <c:pt idx="2">
                  <c:v>1.6528004532171416</c:v>
                </c:pt>
                <c:pt idx="3">
                  <c:v>1.5363197920667349</c:v>
                </c:pt>
                <c:pt idx="4">
                  <c:v>1.3543921609882925</c:v>
                </c:pt>
                <c:pt idx="5">
                  <c:v>1.7671728980721506</c:v>
                </c:pt>
                <c:pt idx="6">
                  <c:v>1.7757408739569702</c:v>
                </c:pt>
                <c:pt idx="7">
                  <c:v>1.8416181310244499</c:v>
                </c:pt>
                <c:pt idx="8">
                  <c:v>2.0927253207478977</c:v>
                </c:pt>
                <c:pt idx="9">
                  <c:v>2.2801743277690978</c:v>
                </c:pt>
              </c:numCache>
            </c:numRef>
          </c:val>
          <c:smooth val="0"/>
        </c:ser>
        <c:ser>
          <c:idx val="2"/>
          <c:order val="2"/>
          <c:tx>
            <c:strRef>
              <c:f>'Age specific'!$A$6</c:f>
              <c:strCache>
                <c:ptCount val="1"/>
                <c:pt idx="0">
                  <c:v>25-34</c:v>
                </c:pt>
              </c:strCache>
            </c:strRef>
          </c:tx>
          <c:spPr>
            <a:ln w="41275" cap="rnd">
              <a:solidFill>
                <a:schemeClr val="bg1">
                  <a:lumMod val="50000"/>
                </a:schemeClr>
              </a:solidFill>
              <a:round/>
            </a:ln>
            <a:effectLst/>
          </c:spPr>
          <c:marker>
            <c:symbol val="circle"/>
            <c:size val="8"/>
            <c:spPr>
              <a:solidFill>
                <a:schemeClr val="bg1">
                  <a:lumMod val="50000"/>
                </a:schemeClr>
              </a:solidFill>
              <a:ln w="9525">
                <a:solidFill>
                  <a:schemeClr val="accent3"/>
                </a:solidFill>
              </a:ln>
              <a:effectLst/>
            </c:spPr>
          </c:marker>
          <c:cat>
            <c:numRef>
              <c:f>'Age specific'!$B$3:$K$3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'Age specific'!$B$6:$K$6</c:f>
              <c:numCache>
                <c:formatCode>0.0</c:formatCode>
                <c:ptCount val="10"/>
                <c:pt idx="0">
                  <c:v>2.1151350463644518</c:v>
                </c:pt>
                <c:pt idx="1">
                  <c:v>2.0644900942606101</c:v>
                </c:pt>
                <c:pt idx="2">
                  <c:v>1.8585192540601367</c:v>
                </c:pt>
                <c:pt idx="3">
                  <c:v>2.1386766744177366</c:v>
                </c:pt>
                <c:pt idx="4">
                  <c:v>2.6953334626799177</c:v>
                </c:pt>
                <c:pt idx="5">
                  <c:v>2.2865699046534522</c:v>
                </c:pt>
                <c:pt idx="6">
                  <c:v>2.6870576548541809</c:v>
                </c:pt>
                <c:pt idx="7">
                  <c:v>2.8527277176399384</c:v>
                </c:pt>
                <c:pt idx="8">
                  <c:v>2.7096779882406747</c:v>
                </c:pt>
                <c:pt idx="9">
                  <c:v>2.7124945327985559</c:v>
                </c:pt>
              </c:numCache>
            </c:numRef>
          </c:val>
          <c:smooth val="0"/>
        </c:ser>
        <c:ser>
          <c:idx val="3"/>
          <c:order val="3"/>
          <c:tx>
            <c:strRef>
              <c:f>'Age specific'!$A$7</c:f>
              <c:strCache>
                <c:ptCount val="1"/>
                <c:pt idx="0">
                  <c:v>35-44</c:v>
                </c:pt>
              </c:strCache>
            </c:strRef>
          </c:tx>
          <c:spPr>
            <a:ln w="41275" cap="rnd">
              <a:solidFill>
                <a:schemeClr val="accent4"/>
              </a:solidFill>
              <a:round/>
            </a:ln>
            <a:effectLst/>
          </c:spPr>
          <c:marker>
            <c:symbol val="circle"/>
            <c:size val="8"/>
            <c:spPr>
              <a:solidFill>
                <a:schemeClr val="accent4"/>
              </a:solidFill>
              <a:ln w="9525">
                <a:solidFill>
                  <a:schemeClr val="accent4"/>
                </a:solidFill>
              </a:ln>
              <a:effectLst/>
            </c:spPr>
          </c:marker>
          <c:cat>
            <c:numRef>
              <c:f>'Age specific'!$B$3:$K$3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'Age specific'!$B$7:$K$7</c:f>
              <c:numCache>
                <c:formatCode>0.0</c:formatCode>
                <c:ptCount val="10"/>
                <c:pt idx="0">
                  <c:v>2.7768236552719312</c:v>
                </c:pt>
                <c:pt idx="1">
                  <c:v>3.0997699898143272</c:v>
                </c:pt>
                <c:pt idx="2">
                  <c:v>3.2325129798791292</c:v>
                </c:pt>
                <c:pt idx="3">
                  <c:v>2.6985488403855751</c:v>
                </c:pt>
                <c:pt idx="4">
                  <c:v>3.2512337069503361</c:v>
                </c:pt>
                <c:pt idx="5">
                  <c:v>3.4481378757145937</c:v>
                </c:pt>
                <c:pt idx="6">
                  <c:v>3.3645860154684586</c:v>
                </c:pt>
                <c:pt idx="7">
                  <c:v>3.2337997358978807</c:v>
                </c:pt>
                <c:pt idx="8">
                  <c:v>3.5167854921171831</c:v>
                </c:pt>
                <c:pt idx="9">
                  <c:v>3.5519879150667752</c:v>
                </c:pt>
              </c:numCache>
            </c:numRef>
          </c:val>
          <c:smooth val="0"/>
        </c:ser>
        <c:ser>
          <c:idx val="4"/>
          <c:order val="4"/>
          <c:tx>
            <c:strRef>
              <c:f>'Age specific'!$A$8</c:f>
              <c:strCache>
                <c:ptCount val="1"/>
                <c:pt idx="0">
                  <c:v>45-54</c:v>
                </c:pt>
              </c:strCache>
            </c:strRef>
          </c:tx>
          <c:spPr>
            <a:ln w="41275" cap="rnd">
              <a:solidFill>
                <a:schemeClr val="accent1">
                  <a:lumMod val="50000"/>
                </a:schemeClr>
              </a:solidFill>
              <a:round/>
            </a:ln>
            <a:effectLst/>
          </c:spPr>
          <c:marker>
            <c:symbol val="circle"/>
            <c:size val="8"/>
            <c:spPr>
              <a:solidFill>
                <a:schemeClr val="accent1">
                  <a:lumMod val="50000"/>
                </a:schemeClr>
              </a:solidFill>
              <a:ln w="9525">
                <a:solidFill>
                  <a:schemeClr val="accent5"/>
                </a:solidFill>
              </a:ln>
              <a:effectLst/>
            </c:spPr>
          </c:marker>
          <c:cat>
            <c:numRef>
              <c:f>'Age specific'!$B$3:$K$3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'Age specific'!$B$8:$K$8</c:f>
              <c:numCache>
                <c:formatCode>0.0</c:formatCode>
                <c:ptCount val="10"/>
                <c:pt idx="0">
                  <c:v>2.707321074812767</c:v>
                </c:pt>
                <c:pt idx="1">
                  <c:v>2.2843650405490505</c:v>
                </c:pt>
                <c:pt idx="2">
                  <c:v>2.785200565179291</c:v>
                </c:pt>
                <c:pt idx="3">
                  <c:v>3.167220545724649</c:v>
                </c:pt>
                <c:pt idx="4">
                  <c:v>2.970083384481804</c:v>
                </c:pt>
                <c:pt idx="5">
                  <c:v>3.1060213864346853</c:v>
                </c:pt>
                <c:pt idx="6">
                  <c:v>2.8459697382263758</c:v>
                </c:pt>
                <c:pt idx="7">
                  <c:v>2.9354105881191144</c:v>
                </c:pt>
                <c:pt idx="8">
                  <c:v>2.8992468491673247</c:v>
                </c:pt>
                <c:pt idx="9">
                  <c:v>3.379626125907599</c:v>
                </c:pt>
              </c:numCache>
            </c:numRef>
          </c:val>
          <c:smooth val="0"/>
        </c:ser>
        <c:dLbls>
          <c:showLegendKey val="0"/>
          <c:showVal val="0"/>
          <c:showCatName val="0"/>
          <c:showSerName val="0"/>
          <c:showPercent val="0"/>
          <c:showBubbleSize val="0"/>
        </c:dLbls>
        <c:marker val="1"/>
        <c:smooth val="0"/>
        <c:axId val="337168592"/>
        <c:axId val="337168984"/>
      </c:lineChart>
      <c:catAx>
        <c:axId val="337168592"/>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7168984"/>
        <c:crosses val="autoZero"/>
        <c:auto val="1"/>
        <c:lblAlgn val="ctr"/>
        <c:lblOffset val="100"/>
        <c:noMultiLvlLbl val="0"/>
      </c:catAx>
      <c:valAx>
        <c:axId val="337168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Incidence  </a:t>
                </a:r>
                <a:r>
                  <a:rPr lang="en-US" dirty="0"/>
                  <a:t>(Per 100,000)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71685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95000"/>
                    <a:lumOff val="5000"/>
                  </a:schemeClr>
                </a:solidFill>
                <a:latin typeface="+mn-lt"/>
                <a:ea typeface="+mn-ea"/>
                <a:cs typeface="+mn-cs"/>
              </a:defRPr>
            </a:pPr>
            <a:r>
              <a:rPr lang="en-US" sz="2400" b="1" dirty="0">
                <a:solidFill>
                  <a:schemeClr val="tx1">
                    <a:lumMod val="95000"/>
                    <a:lumOff val="5000"/>
                  </a:schemeClr>
                </a:solidFill>
              </a:rPr>
              <a:t>Suicide </a:t>
            </a:r>
            <a:r>
              <a:rPr lang="en-US" sz="2400" b="1" dirty="0" smtClean="0">
                <a:solidFill>
                  <a:schemeClr val="tx1">
                    <a:lumMod val="95000"/>
                    <a:lumOff val="5000"/>
                  </a:schemeClr>
                </a:solidFill>
              </a:rPr>
              <a:t>Incidence </a:t>
            </a:r>
            <a:r>
              <a:rPr lang="en-US" sz="2400" b="1" dirty="0">
                <a:solidFill>
                  <a:schemeClr val="tx1">
                    <a:lumMod val="95000"/>
                    <a:lumOff val="5000"/>
                  </a:schemeClr>
                </a:solidFill>
              </a:rPr>
              <a:t>by Age Group from 2012-2016 in Indiana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lineChart>
        <c:grouping val="standard"/>
        <c:varyColors val="0"/>
        <c:ser>
          <c:idx val="0"/>
          <c:order val="0"/>
          <c:tx>
            <c:strRef>
              <c:f>'Ages 10-18'!$C$21</c:f>
              <c:strCache>
                <c:ptCount val="1"/>
                <c:pt idx="0">
                  <c:v>5 - 9</c:v>
                </c:pt>
              </c:strCache>
            </c:strRef>
          </c:tx>
          <c:spPr>
            <a:ln w="41275" cap="rnd">
              <a:solidFill>
                <a:schemeClr val="bg1">
                  <a:lumMod val="50000"/>
                </a:schemeClr>
              </a:solidFill>
              <a:round/>
            </a:ln>
            <a:effectLst/>
          </c:spPr>
          <c:marker>
            <c:symbol val="circle"/>
            <c:size val="10"/>
            <c:spPr>
              <a:solidFill>
                <a:schemeClr val="bg1">
                  <a:lumMod val="50000"/>
                </a:schemeClr>
              </a:solidFill>
              <a:ln w="9525">
                <a:solidFill>
                  <a:schemeClr val="accent1"/>
                </a:solidFill>
              </a:ln>
              <a:effectLst/>
            </c:spPr>
          </c:marker>
          <c:cat>
            <c:numRef>
              <c:f>'Ages 10-18'!$D$20:$H$20</c:f>
              <c:numCache>
                <c:formatCode>0</c:formatCode>
                <c:ptCount val="5"/>
                <c:pt idx="0">
                  <c:v>2012</c:v>
                </c:pt>
                <c:pt idx="1">
                  <c:v>2013</c:v>
                </c:pt>
                <c:pt idx="2">
                  <c:v>2014</c:v>
                </c:pt>
                <c:pt idx="3">
                  <c:v>2015</c:v>
                </c:pt>
                <c:pt idx="4">
                  <c:v>2016</c:v>
                </c:pt>
              </c:numCache>
            </c:numRef>
          </c:cat>
          <c:val>
            <c:numRef>
              <c:f>'Ages 10-18'!$D$21:$H$21</c:f>
              <c:numCache>
                <c:formatCode>0.00</c:formatCode>
                <c:ptCount val="5"/>
                <c:pt idx="0">
                  <c:v>0</c:v>
                </c:pt>
                <c:pt idx="1">
                  <c:v>0</c:v>
                </c:pt>
                <c:pt idx="2">
                  <c:v>0</c:v>
                </c:pt>
                <c:pt idx="3">
                  <c:v>0</c:v>
                </c:pt>
                <c:pt idx="4">
                  <c:v>0</c:v>
                </c:pt>
              </c:numCache>
            </c:numRef>
          </c:val>
          <c:smooth val="0"/>
        </c:ser>
        <c:ser>
          <c:idx val="1"/>
          <c:order val="1"/>
          <c:tx>
            <c:strRef>
              <c:f>'Ages 10-18'!$C$22</c:f>
              <c:strCache>
                <c:ptCount val="1"/>
                <c:pt idx="0">
                  <c:v>10 - 14</c:v>
                </c:pt>
              </c:strCache>
            </c:strRef>
          </c:tx>
          <c:spPr>
            <a:ln w="41275" cap="rnd">
              <a:solidFill>
                <a:schemeClr val="accent2"/>
              </a:solidFill>
              <a:round/>
            </a:ln>
            <a:effectLst/>
          </c:spPr>
          <c:marker>
            <c:symbol val="circle"/>
            <c:size val="7"/>
            <c:spPr>
              <a:solidFill>
                <a:schemeClr val="accent2"/>
              </a:solidFill>
              <a:ln w="9525">
                <a:solidFill>
                  <a:schemeClr val="accent2"/>
                </a:solidFill>
              </a:ln>
              <a:effectLst/>
            </c:spPr>
          </c:marker>
          <c:cat>
            <c:numRef>
              <c:f>'Ages 10-18'!$D$20:$H$20</c:f>
              <c:numCache>
                <c:formatCode>0</c:formatCode>
                <c:ptCount val="5"/>
                <c:pt idx="0">
                  <c:v>2012</c:v>
                </c:pt>
                <c:pt idx="1">
                  <c:v>2013</c:v>
                </c:pt>
                <c:pt idx="2">
                  <c:v>2014</c:v>
                </c:pt>
                <c:pt idx="3">
                  <c:v>2015</c:v>
                </c:pt>
                <c:pt idx="4">
                  <c:v>2016</c:v>
                </c:pt>
              </c:numCache>
            </c:numRef>
          </c:cat>
          <c:val>
            <c:numRef>
              <c:f>'Ages 10-18'!$D$22:$H$22</c:f>
              <c:numCache>
                <c:formatCode>0.00</c:formatCode>
                <c:ptCount val="5"/>
                <c:pt idx="0">
                  <c:v>0.17693125999385165</c:v>
                </c:pt>
                <c:pt idx="1">
                  <c:v>0.22169458910016382</c:v>
                </c:pt>
                <c:pt idx="2">
                  <c:v>0.22212202051074736</c:v>
                </c:pt>
                <c:pt idx="3">
                  <c:v>0.17909432002364045</c:v>
                </c:pt>
                <c:pt idx="4">
                  <c:v>0.22527596305474207</c:v>
                </c:pt>
              </c:numCache>
            </c:numRef>
          </c:val>
          <c:smooth val="0"/>
        </c:ser>
        <c:ser>
          <c:idx val="2"/>
          <c:order val="2"/>
          <c:tx>
            <c:strRef>
              <c:f>'Ages 10-18'!$C$23</c:f>
              <c:strCache>
                <c:ptCount val="1"/>
                <c:pt idx="0">
                  <c:v>15 - 17</c:v>
                </c:pt>
              </c:strCache>
            </c:strRef>
          </c:tx>
          <c:spPr>
            <a:ln w="41275" cap="rnd">
              <a:solidFill>
                <a:schemeClr val="accent1">
                  <a:lumMod val="50000"/>
                </a:schemeClr>
              </a:solidFill>
              <a:round/>
            </a:ln>
            <a:effectLst/>
          </c:spPr>
          <c:marker>
            <c:symbol val="circle"/>
            <c:size val="9"/>
            <c:spPr>
              <a:solidFill>
                <a:schemeClr val="accent1">
                  <a:lumMod val="50000"/>
                </a:schemeClr>
              </a:solidFill>
              <a:ln w="9525">
                <a:solidFill>
                  <a:schemeClr val="accent3"/>
                </a:solidFill>
              </a:ln>
              <a:effectLst/>
            </c:spPr>
          </c:marker>
          <c:cat>
            <c:numRef>
              <c:f>'Ages 10-18'!$D$20:$H$20</c:f>
              <c:numCache>
                <c:formatCode>0</c:formatCode>
                <c:ptCount val="5"/>
                <c:pt idx="0">
                  <c:v>2012</c:v>
                </c:pt>
                <c:pt idx="1">
                  <c:v>2013</c:v>
                </c:pt>
                <c:pt idx="2">
                  <c:v>2014</c:v>
                </c:pt>
                <c:pt idx="3">
                  <c:v>2015</c:v>
                </c:pt>
                <c:pt idx="4">
                  <c:v>2016</c:v>
                </c:pt>
              </c:numCache>
            </c:numRef>
          </c:cat>
          <c:val>
            <c:numRef>
              <c:f>'Ages 10-18'!$D$23:$H$23</c:f>
              <c:numCache>
                <c:formatCode>0.00</c:formatCode>
                <c:ptCount val="5"/>
                <c:pt idx="0">
                  <c:v>0.73743049717564124</c:v>
                </c:pt>
                <c:pt idx="1">
                  <c:v>0.77604174365493495</c:v>
                </c:pt>
                <c:pt idx="2">
                  <c:v>0.77273781006104625</c:v>
                </c:pt>
                <c:pt idx="3">
                  <c:v>1.0542464319211278</c:v>
                </c:pt>
                <c:pt idx="4">
                  <c:v>0.87208351653143312</c:v>
                </c:pt>
              </c:numCache>
            </c:numRef>
          </c:val>
          <c:smooth val="0"/>
        </c:ser>
        <c:ser>
          <c:idx val="3"/>
          <c:order val="3"/>
          <c:tx>
            <c:strRef>
              <c:f>'Ages 10-18'!$C$24</c:f>
              <c:strCache>
                <c:ptCount val="1"/>
                <c:pt idx="0">
                  <c:v>18 - 19</c:v>
                </c:pt>
              </c:strCache>
            </c:strRef>
          </c:tx>
          <c:spPr>
            <a:ln w="41275" cap="rnd">
              <a:solidFill>
                <a:schemeClr val="accent4"/>
              </a:solidFill>
              <a:round/>
            </a:ln>
            <a:effectLst/>
          </c:spPr>
          <c:marker>
            <c:symbol val="circle"/>
            <c:size val="8"/>
            <c:spPr>
              <a:solidFill>
                <a:schemeClr val="accent4"/>
              </a:solidFill>
              <a:ln w="9525">
                <a:solidFill>
                  <a:schemeClr val="accent4"/>
                </a:solidFill>
              </a:ln>
              <a:effectLst/>
            </c:spPr>
          </c:marker>
          <c:cat>
            <c:numRef>
              <c:f>'Ages 10-18'!$D$20:$H$20</c:f>
              <c:numCache>
                <c:formatCode>0</c:formatCode>
                <c:ptCount val="5"/>
                <c:pt idx="0">
                  <c:v>2012</c:v>
                </c:pt>
                <c:pt idx="1">
                  <c:v>2013</c:v>
                </c:pt>
                <c:pt idx="2">
                  <c:v>2014</c:v>
                </c:pt>
                <c:pt idx="3">
                  <c:v>2015</c:v>
                </c:pt>
                <c:pt idx="4">
                  <c:v>2016</c:v>
                </c:pt>
              </c:numCache>
            </c:numRef>
          </c:cat>
          <c:val>
            <c:numRef>
              <c:f>'Ages 10-18'!$D$24:$H$24</c:f>
              <c:numCache>
                <c:formatCode>0.00</c:formatCode>
                <c:ptCount val="5"/>
                <c:pt idx="0">
                  <c:v>1.6564164765349905</c:v>
                </c:pt>
                <c:pt idx="1">
                  <c:v>1.3475853964865754</c:v>
                </c:pt>
                <c:pt idx="2">
                  <c:v>1.2529826434665126</c:v>
                </c:pt>
                <c:pt idx="3">
                  <c:v>1.1540617477990394</c:v>
                </c:pt>
                <c:pt idx="4">
                  <c:v>1.3743815283122596</c:v>
                </c:pt>
              </c:numCache>
            </c:numRef>
          </c:val>
          <c:smooth val="0"/>
        </c:ser>
        <c:dLbls>
          <c:showLegendKey val="0"/>
          <c:showVal val="0"/>
          <c:showCatName val="0"/>
          <c:showSerName val="0"/>
          <c:showPercent val="0"/>
          <c:showBubbleSize val="0"/>
        </c:dLbls>
        <c:marker val="1"/>
        <c:smooth val="0"/>
        <c:axId val="149271768"/>
        <c:axId val="149183240"/>
      </c:lineChart>
      <c:catAx>
        <c:axId val="1492717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83240"/>
        <c:crosses val="autoZero"/>
        <c:auto val="1"/>
        <c:lblAlgn val="ctr"/>
        <c:lblOffset val="100"/>
        <c:noMultiLvlLbl val="0"/>
      </c:catAx>
      <c:valAx>
        <c:axId val="1491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Incidence </a:t>
                </a:r>
                <a:r>
                  <a:rPr lang="en-US" dirty="0" smtClean="0"/>
                  <a:t>(</a:t>
                </a:r>
                <a:r>
                  <a:rPr lang="en-US" dirty="0"/>
                  <a:t>per 100,000)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2717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2">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9FE56F-3619-4CD1-B780-0D4B24DCFA4A}" type="doc">
      <dgm:prSet loTypeId="urn:microsoft.com/office/officeart/2005/8/layout/process3" loCatId="process" qsTypeId="urn:microsoft.com/office/officeart/2005/8/quickstyle/simple3" qsCatId="simple" csTypeId="urn:microsoft.com/office/officeart/2005/8/colors/colorful5" csCatId="colorful" phldr="1"/>
      <dgm:spPr/>
      <dgm:t>
        <a:bodyPr/>
        <a:lstStyle/>
        <a:p>
          <a:endParaRPr lang="en-US"/>
        </a:p>
      </dgm:t>
    </dgm:pt>
    <dgm:pt modelId="{42BBBB06-A2B4-42C5-AB32-E6A160CD918D}">
      <dgm:prSet phldrT="[Text]"/>
      <dgm:spPr/>
      <dgm:t>
        <a:bodyPr/>
        <a:lstStyle/>
        <a:p>
          <a:r>
            <a:rPr lang="en-US" b="1" dirty="0"/>
            <a:t>Collection</a:t>
          </a:r>
        </a:p>
      </dgm:t>
    </dgm:pt>
    <dgm:pt modelId="{EF62A2CD-D1B7-4337-B9C8-04BFC1D14E08}" type="parTrans" cxnId="{8105E912-7F73-4836-80E9-13ECBC225E00}">
      <dgm:prSet/>
      <dgm:spPr/>
      <dgm:t>
        <a:bodyPr/>
        <a:lstStyle/>
        <a:p>
          <a:endParaRPr lang="en-US"/>
        </a:p>
      </dgm:t>
    </dgm:pt>
    <dgm:pt modelId="{D3306C5F-0058-423C-8C03-5C2ADE064C93}" type="sibTrans" cxnId="{8105E912-7F73-4836-80E9-13ECBC225E00}">
      <dgm:prSet/>
      <dgm:spPr>
        <a:ln>
          <a:solidFill>
            <a:schemeClr val="accent2"/>
          </a:solidFill>
        </a:ln>
      </dgm:spPr>
      <dgm:t>
        <a:bodyPr/>
        <a:lstStyle/>
        <a:p>
          <a:endParaRPr lang="en-US"/>
        </a:p>
      </dgm:t>
    </dgm:pt>
    <dgm:pt modelId="{A2C899C3-74E8-41F6-AE8B-C916440E5713}">
      <dgm:prSet phldrT="[Text]"/>
      <dgm:spPr/>
      <dgm:t>
        <a:bodyPr/>
        <a:lstStyle/>
        <a:p>
          <a:r>
            <a:rPr lang="en-US" b="1" dirty="0"/>
            <a:t>Analysis</a:t>
          </a:r>
        </a:p>
      </dgm:t>
    </dgm:pt>
    <dgm:pt modelId="{655172AF-35BD-4A98-8884-F7C3E6572F3F}" type="parTrans" cxnId="{7FF92B21-9259-4F8B-879E-42C66F0B4623}">
      <dgm:prSet/>
      <dgm:spPr/>
      <dgm:t>
        <a:bodyPr/>
        <a:lstStyle/>
        <a:p>
          <a:endParaRPr lang="en-US"/>
        </a:p>
      </dgm:t>
    </dgm:pt>
    <dgm:pt modelId="{281341A7-1A78-4E5D-B3D8-F156D0307A97}" type="sibTrans" cxnId="{7FF92B21-9259-4F8B-879E-42C66F0B4623}">
      <dgm:prSet/>
      <dgm:spPr>
        <a:ln>
          <a:solidFill>
            <a:schemeClr val="accent2"/>
          </a:solidFill>
        </a:ln>
      </dgm:spPr>
      <dgm:t>
        <a:bodyPr/>
        <a:lstStyle/>
        <a:p>
          <a:endParaRPr lang="en-US"/>
        </a:p>
      </dgm:t>
    </dgm:pt>
    <dgm:pt modelId="{C7404E58-632A-4CB4-A42B-B7F0C6D46484}">
      <dgm:prSet phldrT="[Text]" custT="1"/>
      <dgm:spPr>
        <a:ln>
          <a:solidFill>
            <a:schemeClr val="accent2"/>
          </a:solidFill>
        </a:ln>
      </dgm:spPr>
      <dgm:t>
        <a:bodyPr/>
        <a:lstStyle/>
        <a:p>
          <a:r>
            <a:rPr lang="en-US" sz="1600" dirty="0"/>
            <a:t>NMS receive the fluid samples and process them using the traditional panel. NMS then produces a finalized report identifying the positive metabolites found.</a:t>
          </a:r>
        </a:p>
      </dgm:t>
    </dgm:pt>
    <dgm:pt modelId="{DCEB5985-63D9-4D59-946D-C3ADCA49C333}" type="parTrans" cxnId="{455760E6-040E-40EB-8BA2-D4B0AD7E6A38}">
      <dgm:prSet/>
      <dgm:spPr/>
      <dgm:t>
        <a:bodyPr/>
        <a:lstStyle/>
        <a:p>
          <a:endParaRPr lang="en-US"/>
        </a:p>
      </dgm:t>
    </dgm:pt>
    <dgm:pt modelId="{C7AFD75D-9E93-4F8D-A120-626E110C0FD8}" type="sibTrans" cxnId="{455760E6-040E-40EB-8BA2-D4B0AD7E6A38}">
      <dgm:prSet/>
      <dgm:spPr/>
      <dgm:t>
        <a:bodyPr/>
        <a:lstStyle/>
        <a:p>
          <a:endParaRPr lang="en-US"/>
        </a:p>
      </dgm:t>
    </dgm:pt>
    <dgm:pt modelId="{ECD247F3-DF83-41D5-B7C7-961CDA2D92B9}">
      <dgm:prSet phldrT="[Text]"/>
      <dgm:spPr/>
      <dgm:t>
        <a:bodyPr/>
        <a:lstStyle/>
        <a:p>
          <a:r>
            <a:rPr lang="en-US" b="1" dirty="0"/>
            <a:t>Dispersal</a:t>
          </a:r>
        </a:p>
      </dgm:t>
    </dgm:pt>
    <dgm:pt modelId="{A5F91270-4BCC-42BA-B907-B727F9643D54}" type="parTrans" cxnId="{EA346EA0-F2FF-44B0-B0BC-AF21AB598534}">
      <dgm:prSet/>
      <dgm:spPr/>
      <dgm:t>
        <a:bodyPr/>
        <a:lstStyle/>
        <a:p>
          <a:endParaRPr lang="en-US"/>
        </a:p>
      </dgm:t>
    </dgm:pt>
    <dgm:pt modelId="{5BEF3351-4139-43B1-BC2E-0518459458EF}" type="sibTrans" cxnId="{EA346EA0-F2FF-44B0-B0BC-AF21AB598534}">
      <dgm:prSet/>
      <dgm:spPr/>
      <dgm:t>
        <a:bodyPr/>
        <a:lstStyle/>
        <a:p>
          <a:endParaRPr lang="en-US"/>
        </a:p>
      </dgm:t>
    </dgm:pt>
    <dgm:pt modelId="{84C1E943-E90A-4E9C-AA08-22F40DDF6217}">
      <dgm:prSet phldrT="[Text]" custT="1"/>
      <dgm:spPr/>
      <dgm:t>
        <a:bodyPr/>
        <a:lstStyle/>
        <a:p>
          <a:r>
            <a:rPr lang="en-US" sz="1600" dirty="0"/>
            <a:t>NMS publishes final reports to coroners. </a:t>
          </a:r>
        </a:p>
      </dgm:t>
    </dgm:pt>
    <dgm:pt modelId="{BA17BC3B-110A-4886-A89F-CD10FE2D8C0C}" type="parTrans" cxnId="{9B9AF62D-A46A-4992-81D0-F7D37F0B0956}">
      <dgm:prSet/>
      <dgm:spPr/>
      <dgm:t>
        <a:bodyPr/>
        <a:lstStyle/>
        <a:p>
          <a:endParaRPr lang="en-US"/>
        </a:p>
      </dgm:t>
    </dgm:pt>
    <dgm:pt modelId="{E077C683-407F-46C8-BDAE-ACCB7BFE6634}" type="sibTrans" cxnId="{9B9AF62D-A46A-4992-81D0-F7D37F0B0956}">
      <dgm:prSet/>
      <dgm:spPr/>
      <dgm:t>
        <a:bodyPr/>
        <a:lstStyle/>
        <a:p>
          <a:endParaRPr lang="en-US"/>
        </a:p>
      </dgm:t>
    </dgm:pt>
    <dgm:pt modelId="{470AAC80-8C68-41E4-809D-346F6CD449DC}">
      <dgm:prSet phldrT="[Text]" custT="1"/>
      <dgm:spPr>
        <a:ln>
          <a:solidFill>
            <a:schemeClr val="accent2"/>
          </a:solidFill>
        </a:ln>
      </dgm:spPr>
      <dgm:t>
        <a:bodyPr/>
        <a:lstStyle/>
        <a:p>
          <a:r>
            <a:rPr lang="en-US" sz="1600" dirty="0"/>
            <a:t>Medical Examiners (ME) identify suspected drug-related fatalities. MEs collect urine, blood, vitreous samples. Coroners then mail samples to NMS.</a:t>
          </a:r>
        </a:p>
      </dgm:t>
    </dgm:pt>
    <dgm:pt modelId="{5AFA5DDA-B20C-4B18-85A4-343D67A93344}" type="sibTrans" cxnId="{DD67F1C8-6E99-4B71-8F60-BB8FE97FC05F}">
      <dgm:prSet/>
      <dgm:spPr/>
      <dgm:t>
        <a:bodyPr/>
        <a:lstStyle/>
        <a:p>
          <a:endParaRPr lang="en-US"/>
        </a:p>
      </dgm:t>
    </dgm:pt>
    <dgm:pt modelId="{75152818-B7CA-479B-B777-426FE95696B4}" type="parTrans" cxnId="{DD67F1C8-6E99-4B71-8F60-BB8FE97FC05F}">
      <dgm:prSet/>
      <dgm:spPr/>
      <dgm:t>
        <a:bodyPr/>
        <a:lstStyle/>
        <a:p>
          <a:endParaRPr lang="en-US"/>
        </a:p>
      </dgm:t>
    </dgm:pt>
    <dgm:pt modelId="{5A488A60-66D3-4FB9-8D84-5992652F4529}">
      <dgm:prSet phldrT="[Text]" custT="1"/>
      <dgm:spPr/>
      <dgm:t>
        <a:bodyPr/>
        <a:lstStyle/>
        <a:p>
          <a:r>
            <a:rPr lang="en-US" sz="1600" dirty="0"/>
            <a:t>ISDH Vital Records then abstracts mortality data and distributes data to Epidemiologist. </a:t>
          </a:r>
        </a:p>
      </dgm:t>
    </dgm:pt>
    <dgm:pt modelId="{67B8F21C-ED22-4524-9166-4F02A4D16A5D}" type="sibTrans" cxnId="{C0B70F1F-422C-4EBF-914B-46047063BB8B}">
      <dgm:prSet/>
      <dgm:spPr/>
      <dgm:t>
        <a:bodyPr/>
        <a:lstStyle/>
        <a:p>
          <a:endParaRPr lang="en-US"/>
        </a:p>
      </dgm:t>
    </dgm:pt>
    <dgm:pt modelId="{DC17C993-509F-4A56-AEF5-9BDB518E699F}" type="parTrans" cxnId="{C0B70F1F-422C-4EBF-914B-46047063BB8B}">
      <dgm:prSet/>
      <dgm:spPr/>
      <dgm:t>
        <a:bodyPr/>
        <a:lstStyle/>
        <a:p>
          <a:endParaRPr lang="en-US"/>
        </a:p>
      </dgm:t>
    </dgm:pt>
    <dgm:pt modelId="{DBAB32DF-6839-4ECD-BDAA-EDF9D8F1C1A3}">
      <dgm:prSet phldrT="[Text]" custT="1"/>
      <dgm:spPr/>
      <dgm:t>
        <a:bodyPr/>
        <a:lstStyle/>
        <a:p>
          <a:r>
            <a:rPr lang="en-US" sz="1600" dirty="0"/>
            <a:t>County records finalizes the death certificate and submits to ISDH Vital Records. </a:t>
          </a:r>
        </a:p>
      </dgm:t>
    </dgm:pt>
    <dgm:pt modelId="{9533DB04-B339-45B3-B1F1-95A5D31C6C77}" type="sibTrans" cxnId="{24A68793-F772-45C3-B5B8-1F178296FDF2}">
      <dgm:prSet/>
      <dgm:spPr/>
      <dgm:t>
        <a:bodyPr/>
        <a:lstStyle/>
        <a:p>
          <a:endParaRPr lang="en-US"/>
        </a:p>
      </dgm:t>
    </dgm:pt>
    <dgm:pt modelId="{39D2FBEE-3530-4097-9EF9-3995668EB80D}" type="parTrans" cxnId="{24A68793-F772-45C3-B5B8-1F178296FDF2}">
      <dgm:prSet/>
      <dgm:spPr/>
      <dgm:t>
        <a:bodyPr/>
        <a:lstStyle/>
        <a:p>
          <a:endParaRPr lang="en-US"/>
        </a:p>
      </dgm:t>
    </dgm:pt>
    <dgm:pt modelId="{E8CBCEBC-6CAC-4E09-B1DF-196D4B7542B0}">
      <dgm:prSet phldrT="[Text]" custT="1"/>
      <dgm:spPr/>
      <dgm:t>
        <a:bodyPr/>
        <a:lstStyle/>
        <a:p>
          <a:r>
            <a:rPr lang="en-US" sz="1600" dirty="0"/>
            <a:t>ME abstracts </a:t>
          </a:r>
          <a:r>
            <a:rPr lang="en-US" sz="1600" dirty="0" err="1"/>
            <a:t>tox</a:t>
          </a:r>
          <a:r>
            <a:rPr lang="en-US" sz="1600" dirty="0"/>
            <a:t> data and completes coroner report. Coroner then signs death certificate and submits records to county. </a:t>
          </a:r>
        </a:p>
      </dgm:t>
    </dgm:pt>
    <dgm:pt modelId="{39A8E45A-A407-433C-A6EF-E1CE8923BD1A}" type="sibTrans" cxnId="{68C3FF4E-0CBE-4DE0-B037-B43A8D7FBDE8}">
      <dgm:prSet/>
      <dgm:spPr/>
      <dgm:t>
        <a:bodyPr/>
        <a:lstStyle/>
        <a:p>
          <a:endParaRPr lang="en-US"/>
        </a:p>
      </dgm:t>
    </dgm:pt>
    <dgm:pt modelId="{B7B95421-5DC9-4CF0-8E33-BF2FBC5BAA8E}" type="parTrans" cxnId="{68C3FF4E-0CBE-4DE0-B037-B43A8D7FBDE8}">
      <dgm:prSet/>
      <dgm:spPr/>
      <dgm:t>
        <a:bodyPr/>
        <a:lstStyle/>
        <a:p>
          <a:endParaRPr lang="en-US"/>
        </a:p>
      </dgm:t>
    </dgm:pt>
    <dgm:pt modelId="{C532D1F5-F039-4524-9DF3-0A1A90A679F0}" type="pres">
      <dgm:prSet presAssocID="{E99FE56F-3619-4CD1-B780-0D4B24DCFA4A}" presName="linearFlow" presStyleCnt="0">
        <dgm:presLayoutVars>
          <dgm:dir/>
          <dgm:animLvl val="lvl"/>
          <dgm:resizeHandles val="exact"/>
        </dgm:presLayoutVars>
      </dgm:prSet>
      <dgm:spPr/>
      <dgm:t>
        <a:bodyPr/>
        <a:lstStyle/>
        <a:p>
          <a:endParaRPr lang="en-US"/>
        </a:p>
      </dgm:t>
    </dgm:pt>
    <dgm:pt modelId="{E06665BF-1DCE-4B0F-A45B-B02163351B71}" type="pres">
      <dgm:prSet presAssocID="{42BBBB06-A2B4-42C5-AB32-E6A160CD918D}" presName="composite" presStyleCnt="0"/>
      <dgm:spPr/>
    </dgm:pt>
    <dgm:pt modelId="{AD56AA1B-8501-41B3-BA45-11202620A80C}" type="pres">
      <dgm:prSet presAssocID="{42BBBB06-A2B4-42C5-AB32-E6A160CD918D}" presName="parTx" presStyleLbl="node1" presStyleIdx="0" presStyleCnt="3">
        <dgm:presLayoutVars>
          <dgm:chMax val="0"/>
          <dgm:chPref val="0"/>
          <dgm:bulletEnabled val="1"/>
        </dgm:presLayoutVars>
      </dgm:prSet>
      <dgm:spPr/>
      <dgm:t>
        <a:bodyPr/>
        <a:lstStyle/>
        <a:p>
          <a:endParaRPr lang="en-US"/>
        </a:p>
      </dgm:t>
    </dgm:pt>
    <dgm:pt modelId="{F1D93335-4366-4251-9044-03B09577B52A}" type="pres">
      <dgm:prSet presAssocID="{42BBBB06-A2B4-42C5-AB32-E6A160CD918D}" presName="parSh" presStyleLbl="node1" presStyleIdx="0" presStyleCnt="3" custLinFactNeighborX="4996" custLinFactNeighborY="-3351"/>
      <dgm:spPr/>
      <dgm:t>
        <a:bodyPr/>
        <a:lstStyle/>
        <a:p>
          <a:endParaRPr lang="en-US"/>
        </a:p>
      </dgm:t>
    </dgm:pt>
    <dgm:pt modelId="{E0F51743-B559-4F74-969B-38E876286814}" type="pres">
      <dgm:prSet presAssocID="{42BBBB06-A2B4-42C5-AB32-E6A160CD918D}" presName="desTx" presStyleLbl="fgAcc1" presStyleIdx="0" presStyleCnt="3" custScaleX="115214" custScaleY="42988" custLinFactNeighborX="16696" custLinFactNeighborY="-28373">
        <dgm:presLayoutVars>
          <dgm:bulletEnabled val="1"/>
        </dgm:presLayoutVars>
      </dgm:prSet>
      <dgm:spPr/>
      <dgm:t>
        <a:bodyPr/>
        <a:lstStyle/>
        <a:p>
          <a:endParaRPr lang="en-US"/>
        </a:p>
      </dgm:t>
    </dgm:pt>
    <dgm:pt modelId="{49C7C974-A783-4E8A-9806-365ADD7CE130}" type="pres">
      <dgm:prSet presAssocID="{D3306C5F-0058-423C-8C03-5C2ADE064C93}" presName="sibTrans" presStyleLbl="sibTrans2D1" presStyleIdx="0" presStyleCnt="2"/>
      <dgm:spPr/>
      <dgm:t>
        <a:bodyPr/>
        <a:lstStyle/>
        <a:p>
          <a:endParaRPr lang="en-US"/>
        </a:p>
      </dgm:t>
    </dgm:pt>
    <dgm:pt modelId="{24109910-5461-4243-B73B-8CB89B414984}" type="pres">
      <dgm:prSet presAssocID="{D3306C5F-0058-423C-8C03-5C2ADE064C93}" presName="connTx" presStyleLbl="sibTrans2D1" presStyleIdx="0" presStyleCnt="2"/>
      <dgm:spPr/>
      <dgm:t>
        <a:bodyPr/>
        <a:lstStyle/>
        <a:p>
          <a:endParaRPr lang="en-US"/>
        </a:p>
      </dgm:t>
    </dgm:pt>
    <dgm:pt modelId="{E387E2AE-F6C1-4BB4-AB36-AAAE80D13E68}" type="pres">
      <dgm:prSet presAssocID="{A2C899C3-74E8-41F6-AE8B-C916440E5713}" presName="composite" presStyleCnt="0"/>
      <dgm:spPr/>
    </dgm:pt>
    <dgm:pt modelId="{2299BAFF-3A5C-485C-8C19-18E669A52A62}" type="pres">
      <dgm:prSet presAssocID="{A2C899C3-74E8-41F6-AE8B-C916440E5713}" presName="parTx" presStyleLbl="node1" presStyleIdx="0" presStyleCnt="3">
        <dgm:presLayoutVars>
          <dgm:chMax val="0"/>
          <dgm:chPref val="0"/>
          <dgm:bulletEnabled val="1"/>
        </dgm:presLayoutVars>
      </dgm:prSet>
      <dgm:spPr/>
      <dgm:t>
        <a:bodyPr/>
        <a:lstStyle/>
        <a:p>
          <a:endParaRPr lang="en-US"/>
        </a:p>
      </dgm:t>
    </dgm:pt>
    <dgm:pt modelId="{33359B89-D68B-46E2-8996-9C3F5D66B90B}" type="pres">
      <dgm:prSet presAssocID="{A2C899C3-74E8-41F6-AE8B-C916440E5713}" presName="parSh" presStyleLbl="node1" presStyleIdx="1" presStyleCnt="3" custLinFactNeighborY="-3207"/>
      <dgm:spPr/>
      <dgm:t>
        <a:bodyPr/>
        <a:lstStyle/>
        <a:p>
          <a:endParaRPr lang="en-US"/>
        </a:p>
      </dgm:t>
    </dgm:pt>
    <dgm:pt modelId="{C3553DD6-D6F4-4FC9-BE2A-0092A2F56067}" type="pres">
      <dgm:prSet presAssocID="{A2C899C3-74E8-41F6-AE8B-C916440E5713}" presName="desTx" presStyleLbl="fgAcc1" presStyleIdx="1" presStyleCnt="3" custScaleX="112585" custScaleY="41737" custLinFactNeighborX="4749" custLinFactNeighborY="-27883">
        <dgm:presLayoutVars>
          <dgm:bulletEnabled val="1"/>
        </dgm:presLayoutVars>
      </dgm:prSet>
      <dgm:spPr/>
      <dgm:t>
        <a:bodyPr/>
        <a:lstStyle/>
        <a:p>
          <a:endParaRPr lang="en-US"/>
        </a:p>
      </dgm:t>
    </dgm:pt>
    <dgm:pt modelId="{C98DFAD5-8D8E-4E93-9F70-58E691B5A31E}" type="pres">
      <dgm:prSet presAssocID="{281341A7-1A78-4E5D-B3D8-F156D0307A97}" presName="sibTrans" presStyleLbl="sibTrans2D1" presStyleIdx="1" presStyleCnt="2"/>
      <dgm:spPr/>
      <dgm:t>
        <a:bodyPr/>
        <a:lstStyle/>
        <a:p>
          <a:endParaRPr lang="en-US"/>
        </a:p>
      </dgm:t>
    </dgm:pt>
    <dgm:pt modelId="{63C587D2-4868-44BA-AA4B-CD479F29F8D1}" type="pres">
      <dgm:prSet presAssocID="{281341A7-1A78-4E5D-B3D8-F156D0307A97}" presName="connTx" presStyleLbl="sibTrans2D1" presStyleIdx="1" presStyleCnt="2"/>
      <dgm:spPr/>
      <dgm:t>
        <a:bodyPr/>
        <a:lstStyle/>
        <a:p>
          <a:endParaRPr lang="en-US"/>
        </a:p>
      </dgm:t>
    </dgm:pt>
    <dgm:pt modelId="{5097DB98-1B59-4A9C-A541-749DF0FC4378}" type="pres">
      <dgm:prSet presAssocID="{ECD247F3-DF83-41D5-B7C7-961CDA2D92B9}" presName="composite" presStyleCnt="0"/>
      <dgm:spPr/>
    </dgm:pt>
    <dgm:pt modelId="{43E152DD-44DE-4A36-93DB-83739A37C4AF}" type="pres">
      <dgm:prSet presAssocID="{ECD247F3-DF83-41D5-B7C7-961CDA2D92B9}" presName="parTx" presStyleLbl="node1" presStyleIdx="1" presStyleCnt="3">
        <dgm:presLayoutVars>
          <dgm:chMax val="0"/>
          <dgm:chPref val="0"/>
          <dgm:bulletEnabled val="1"/>
        </dgm:presLayoutVars>
      </dgm:prSet>
      <dgm:spPr/>
      <dgm:t>
        <a:bodyPr/>
        <a:lstStyle/>
        <a:p>
          <a:endParaRPr lang="en-US"/>
        </a:p>
      </dgm:t>
    </dgm:pt>
    <dgm:pt modelId="{A1861ED3-F106-45F0-9B87-5A7597DD67EB}" type="pres">
      <dgm:prSet presAssocID="{ECD247F3-DF83-41D5-B7C7-961CDA2D92B9}" presName="parSh" presStyleLbl="node1" presStyleIdx="2" presStyleCnt="3" custLinFactNeighborX="462" custLinFactNeighborY="41672"/>
      <dgm:spPr/>
      <dgm:t>
        <a:bodyPr/>
        <a:lstStyle/>
        <a:p>
          <a:endParaRPr lang="en-US"/>
        </a:p>
      </dgm:t>
    </dgm:pt>
    <dgm:pt modelId="{08C652DC-03E6-46D3-AC8B-35189957C326}" type="pres">
      <dgm:prSet presAssocID="{ECD247F3-DF83-41D5-B7C7-961CDA2D92B9}" presName="desTx" presStyleLbl="fgAcc1" presStyleIdx="2" presStyleCnt="3" custScaleX="116863" custScaleY="86286" custLinFactNeighborX="8350" custLinFactNeighborY="3286">
        <dgm:presLayoutVars>
          <dgm:bulletEnabled val="1"/>
        </dgm:presLayoutVars>
      </dgm:prSet>
      <dgm:spPr/>
      <dgm:t>
        <a:bodyPr/>
        <a:lstStyle/>
        <a:p>
          <a:endParaRPr lang="en-US"/>
        </a:p>
      </dgm:t>
    </dgm:pt>
  </dgm:ptLst>
  <dgm:cxnLst>
    <dgm:cxn modelId="{DD67F1C8-6E99-4B71-8F60-BB8FE97FC05F}" srcId="{42BBBB06-A2B4-42C5-AB32-E6A160CD918D}" destId="{470AAC80-8C68-41E4-809D-346F6CD449DC}" srcOrd="0" destOrd="0" parTransId="{75152818-B7CA-479B-B777-426FE95696B4}" sibTransId="{5AFA5DDA-B20C-4B18-85A4-343D67A93344}"/>
    <dgm:cxn modelId="{55693087-3713-4BE2-9E2A-D71607B11EA8}" type="presOf" srcId="{ECD247F3-DF83-41D5-B7C7-961CDA2D92B9}" destId="{43E152DD-44DE-4A36-93DB-83739A37C4AF}" srcOrd="0" destOrd="0" presId="urn:microsoft.com/office/officeart/2005/8/layout/process3"/>
    <dgm:cxn modelId="{02A58D26-B7F8-4996-B827-B3ED16AAA8FD}" type="presOf" srcId="{C7404E58-632A-4CB4-A42B-B7F0C6D46484}" destId="{C3553DD6-D6F4-4FC9-BE2A-0092A2F56067}" srcOrd="0" destOrd="0" presId="urn:microsoft.com/office/officeart/2005/8/layout/process3"/>
    <dgm:cxn modelId="{DEA49A99-0F32-46B6-9653-2DFBF9285DFB}" type="presOf" srcId="{D3306C5F-0058-423C-8C03-5C2ADE064C93}" destId="{49C7C974-A783-4E8A-9806-365ADD7CE130}" srcOrd="0" destOrd="0" presId="urn:microsoft.com/office/officeart/2005/8/layout/process3"/>
    <dgm:cxn modelId="{7FF92B21-9259-4F8B-879E-42C66F0B4623}" srcId="{E99FE56F-3619-4CD1-B780-0D4B24DCFA4A}" destId="{A2C899C3-74E8-41F6-AE8B-C916440E5713}" srcOrd="1" destOrd="0" parTransId="{655172AF-35BD-4A98-8884-F7C3E6572F3F}" sibTransId="{281341A7-1A78-4E5D-B3D8-F156D0307A97}"/>
    <dgm:cxn modelId="{B4B9CA54-EFDB-4596-A38B-3A2B56CBCF2E}" type="presOf" srcId="{ECD247F3-DF83-41D5-B7C7-961CDA2D92B9}" destId="{A1861ED3-F106-45F0-9B87-5A7597DD67EB}" srcOrd="1" destOrd="0" presId="urn:microsoft.com/office/officeart/2005/8/layout/process3"/>
    <dgm:cxn modelId="{F9B35ED6-5A2D-4850-9091-12FC52D9F161}" type="presOf" srcId="{84C1E943-E90A-4E9C-AA08-22F40DDF6217}" destId="{08C652DC-03E6-46D3-AC8B-35189957C326}" srcOrd="0" destOrd="0" presId="urn:microsoft.com/office/officeart/2005/8/layout/process3"/>
    <dgm:cxn modelId="{C0B70F1F-422C-4EBF-914B-46047063BB8B}" srcId="{ECD247F3-DF83-41D5-B7C7-961CDA2D92B9}" destId="{5A488A60-66D3-4FB9-8D84-5992652F4529}" srcOrd="3" destOrd="0" parTransId="{DC17C993-509F-4A56-AEF5-9BDB518E699F}" sibTransId="{67B8F21C-ED22-4524-9166-4F02A4D16A5D}"/>
    <dgm:cxn modelId="{8105E912-7F73-4836-80E9-13ECBC225E00}" srcId="{E99FE56F-3619-4CD1-B780-0D4B24DCFA4A}" destId="{42BBBB06-A2B4-42C5-AB32-E6A160CD918D}" srcOrd="0" destOrd="0" parTransId="{EF62A2CD-D1B7-4337-B9C8-04BFC1D14E08}" sibTransId="{D3306C5F-0058-423C-8C03-5C2ADE064C93}"/>
    <dgm:cxn modelId="{71AE5676-B68F-48ED-97B4-EE064CFC86C5}" type="presOf" srcId="{281341A7-1A78-4E5D-B3D8-F156D0307A97}" destId="{63C587D2-4868-44BA-AA4B-CD479F29F8D1}" srcOrd="1" destOrd="0" presId="urn:microsoft.com/office/officeart/2005/8/layout/process3"/>
    <dgm:cxn modelId="{2C701BDC-C948-4CA5-ADD2-ED4061F329D9}" type="presOf" srcId="{DBAB32DF-6839-4ECD-BDAA-EDF9D8F1C1A3}" destId="{08C652DC-03E6-46D3-AC8B-35189957C326}" srcOrd="0" destOrd="2" presId="urn:microsoft.com/office/officeart/2005/8/layout/process3"/>
    <dgm:cxn modelId="{455760E6-040E-40EB-8BA2-D4B0AD7E6A38}" srcId="{A2C899C3-74E8-41F6-AE8B-C916440E5713}" destId="{C7404E58-632A-4CB4-A42B-B7F0C6D46484}" srcOrd="0" destOrd="0" parTransId="{DCEB5985-63D9-4D59-946D-C3ADCA49C333}" sibTransId="{C7AFD75D-9E93-4F8D-A120-626E110C0FD8}"/>
    <dgm:cxn modelId="{768F1BB7-9A26-495C-A12B-C76B223DF9A2}" type="presOf" srcId="{A2C899C3-74E8-41F6-AE8B-C916440E5713}" destId="{33359B89-D68B-46E2-8996-9C3F5D66B90B}" srcOrd="1" destOrd="0" presId="urn:microsoft.com/office/officeart/2005/8/layout/process3"/>
    <dgm:cxn modelId="{1A1DB4FF-8338-42E5-B139-ED7FDF4D8CDB}" type="presOf" srcId="{470AAC80-8C68-41E4-809D-346F6CD449DC}" destId="{E0F51743-B559-4F74-969B-38E876286814}" srcOrd="0" destOrd="0" presId="urn:microsoft.com/office/officeart/2005/8/layout/process3"/>
    <dgm:cxn modelId="{24A68793-F772-45C3-B5B8-1F178296FDF2}" srcId="{ECD247F3-DF83-41D5-B7C7-961CDA2D92B9}" destId="{DBAB32DF-6839-4ECD-BDAA-EDF9D8F1C1A3}" srcOrd="2" destOrd="0" parTransId="{39D2FBEE-3530-4097-9EF9-3995668EB80D}" sibTransId="{9533DB04-B339-45B3-B1F1-95A5D31C6C77}"/>
    <dgm:cxn modelId="{BC08DAE1-16B0-4822-9E37-2C18A5EC1D74}" type="presOf" srcId="{E8CBCEBC-6CAC-4E09-B1DF-196D4B7542B0}" destId="{08C652DC-03E6-46D3-AC8B-35189957C326}" srcOrd="0" destOrd="1" presId="urn:microsoft.com/office/officeart/2005/8/layout/process3"/>
    <dgm:cxn modelId="{E1622939-F643-4C53-866F-6E7B69DB8843}" type="presOf" srcId="{281341A7-1A78-4E5D-B3D8-F156D0307A97}" destId="{C98DFAD5-8D8E-4E93-9F70-58E691B5A31E}" srcOrd="0" destOrd="0" presId="urn:microsoft.com/office/officeart/2005/8/layout/process3"/>
    <dgm:cxn modelId="{7B7B0559-C6DC-46F8-B61D-466EECC6293A}" type="presOf" srcId="{E99FE56F-3619-4CD1-B780-0D4B24DCFA4A}" destId="{C532D1F5-F039-4524-9DF3-0A1A90A679F0}" srcOrd="0" destOrd="0" presId="urn:microsoft.com/office/officeart/2005/8/layout/process3"/>
    <dgm:cxn modelId="{EA346EA0-F2FF-44B0-B0BC-AF21AB598534}" srcId="{E99FE56F-3619-4CD1-B780-0D4B24DCFA4A}" destId="{ECD247F3-DF83-41D5-B7C7-961CDA2D92B9}" srcOrd="2" destOrd="0" parTransId="{A5F91270-4BCC-42BA-B907-B727F9643D54}" sibTransId="{5BEF3351-4139-43B1-BC2E-0518459458EF}"/>
    <dgm:cxn modelId="{C617FF6F-466F-429F-B838-5C9662011A75}" type="presOf" srcId="{D3306C5F-0058-423C-8C03-5C2ADE064C93}" destId="{24109910-5461-4243-B73B-8CB89B414984}" srcOrd="1" destOrd="0" presId="urn:microsoft.com/office/officeart/2005/8/layout/process3"/>
    <dgm:cxn modelId="{8E219D6C-94EE-4EAC-B02E-00A0F7AB7071}" type="presOf" srcId="{42BBBB06-A2B4-42C5-AB32-E6A160CD918D}" destId="{AD56AA1B-8501-41B3-BA45-11202620A80C}" srcOrd="0" destOrd="0" presId="urn:microsoft.com/office/officeart/2005/8/layout/process3"/>
    <dgm:cxn modelId="{07F8789A-93F2-4397-81ED-D760E5139C4D}" type="presOf" srcId="{5A488A60-66D3-4FB9-8D84-5992652F4529}" destId="{08C652DC-03E6-46D3-AC8B-35189957C326}" srcOrd="0" destOrd="3" presId="urn:microsoft.com/office/officeart/2005/8/layout/process3"/>
    <dgm:cxn modelId="{787EE2EC-5CA5-467A-8316-78D3E42CA193}" type="presOf" srcId="{A2C899C3-74E8-41F6-AE8B-C916440E5713}" destId="{2299BAFF-3A5C-485C-8C19-18E669A52A62}" srcOrd="0" destOrd="0" presId="urn:microsoft.com/office/officeart/2005/8/layout/process3"/>
    <dgm:cxn modelId="{8CB5275E-2076-42F5-A9F0-BE31155A556D}" type="presOf" srcId="{42BBBB06-A2B4-42C5-AB32-E6A160CD918D}" destId="{F1D93335-4366-4251-9044-03B09577B52A}" srcOrd="1" destOrd="0" presId="urn:microsoft.com/office/officeart/2005/8/layout/process3"/>
    <dgm:cxn modelId="{68C3FF4E-0CBE-4DE0-B037-B43A8D7FBDE8}" srcId="{ECD247F3-DF83-41D5-B7C7-961CDA2D92B9}" destId="{E8CBCEBC-6CAC-4E09-B1DF-196D4B7542B0}" srcOrd="1" destOrd="0" parTransId="{B7B95421-5DC9-4CF0-8E33-BF2FBC5BAA8E}" sibTransId="{39A8E45A-A407-433C-A6EF-E1CE8923BD1A}"/>
    <dgm:cxn modelId="{9B9AF62D-A46A-4992-81D0-F7D37F0B0956}" srcId="{ECD247F3-DF83-41D5-B7C7-961CDA2D92B9}" destId="{84C1E943-E90A-4E9C-AA08-22F40DDF6217}" srcOrd="0" destOrd="0" parTransId="{BA17BC3B-110A-4886-A89F-CD10FE2D8C0C}" sibTransId="{E077C683-407F-46C8-BDAE-ACCB7BFE6634}"/>
    <dgm:cxn modelId="{E258649E-7F67-4DEC-BF1A-F4026DC3CE15}" type="presParOf" srcId="{C532D1F5-F039-4524-9DF3-0A1A90A679F0}" destId="{E06665BF-1DCE-4B0F-A45B-B02163351B71}" srcOrd="0" destOrd="0" presId="urn:microsoft.com/office/officeart/2005/8/layout/process3"/>
    <dgm:cxn modelId="{777B14E0-E2B1-42E7-8D6A-A3AB924BE5D9}" type="presParOf" srcId="{E06665BF-1DCE-4B0F-A45B-B02163351B71}" destId="{AD56AA1B-8501-41B3-BA45-11202620A80C}" srcOrd="0" destOrd="0" presId="urn:microsoft.com/office/officeart/2005/8/layout/process3"/>
    <dgm:cxn modelId="{1152E1ED-DBF4-4BC9-8F8E-4D2C962D4FE2}" type="presParOf" srcId="{E06665BF-1DCE-4B0F-A45B-B02163351B71}" destId="{F1D93335-4366-4251-9044-03B09577B52A}" srcOrd="1" destOrd="0" presId="urn:microsoft.com/office/officeart/2005/8/layout/process3"/>
    <dgm:cxn modelId="{37F965BE-6C03-4206-ADBD-9233DBE669CE}" type="presParOf" srcId="{E06665BF-1DCE-4B0F-A45B-B02163351B71}" destId="{E0F51743-B559-4F74-969B-38E876286814}" srcOrd="2" destOrd="0" presId="urn:microsoft.com/office/officeart/2005/8/layout/process3"/>
    <dgm:cxn modelId="{6E0CBE56-A71F-4CBF-8620-9F6A4956A15E}" type="presParOf" srcId="{C532D1F5-F039-4524-9DF3-0A1A90A679F0}" destId="{49C7C974-A783-4E8A-9806-365ADD7CE130}" srcOrd="1" destOrd="0" presId="urn:microsoft.com/office/officeart/2005/8/layout/process3"/>
    <dgm:cxn modelId="{064BC269-EBE1-45E6-A99E-5B70D6B4F3F9}" type="presParOf" srcId="{49C7C974-A783-4E8A-9806-365ADD7CE130}" destId="{24109910-5461-4243-B73B-8CB89B414984}" srcOrd="0" destOrd="0" presId="urn:microsoft.com/office/officeart/2005/8/layout/process3"/>
    <dgm:cxn modelId="{FEE330B7-4C84-4E0E-976A-3E9CF6882E14}" type="presParOf" srcId="{C532D1F5-F039-4524-9DF3-0A1A90A679F0}" destId="{E387E2AE-F6C1-4BB4-AB36-AAAE80D13E68}" srcOrd="2" destOrd="0" presId="urn:microsoft.com/office/officeart/2005/8/layout/process3"/>
    <dgm:cxn modelId="{5D08E7C3-65B6-4DEE-B8B9-41E88F5D49EC}" type="presParOf" srcId="{E387E2AE-F6C1-4BB4-AB36-AAAE80D13E68}" destId="{2299BAFF-3A5C-485C-8C19-18E669A52A62}" srcOrd="0" destOrd="0" presId="urn:microsoft.com/office/officeart/2005/8/layout/process3"/>
    <dgm:cxn modelId="{AD068116-F7FE-4CC8-9CCD-149A45903248}" type="presParOf" srcId="{E387E2AE-F6C1-4BB4-AB36-AAAE80D13E68}" destId="{33359B89-D68B-46E2-8996-9C3F5D66B90B}" srcOrd="1" destOrd="0" presId="urn:microsoft.com/office/officeart/2005/8/layout/process3"/>
    <dgm:cxn modelId="{AB57644B-4379-420D-81D1-7D8E8485DD98}" type="presParOf" srcId="{E387E2AE-F6C1-4BB4-AB36-AAAE80D13E68}" destId="{C3553DD6-D6F4-4FC9-BE2A-0092A2F56067}" srcOrd="2" destOrd="0" presId="urn:microsoft.com/office/officeart/2005/8/layout/process3"/>
    <dgm:cxn modelId="{4775DBD4-F82E-4EE6-8048-B4BECDF3F74D}" type="presParOf" srcId="{C532D1F5-F039-4524-9DF3-0A1A90A679F0}" destId="{C98DFAD5-8D8E-4E93-9F70-58E691B5A31E}" srcOrd="3" destOrd="0" presId="urn:microsoft.com/office/officeart/2005/8/layout/process3"/>
    <dgm:cxn modelId="{AB47B5AD-E8DA-4AA0-8220-3B493EB152EF}" type="presParOf" srcId="{C98DFAD5-8D8E-4E93-9F70-58E691B5A31E}" destId="{63C587D2-4868-44BA-AA4B-CD479F29F8D1}" srcOrd="0" destOrd="0" presId="urn:microsoft.com/office/officeart/2005/8/layout/process3"/>
    <dgm:cxn modelId="{320655B9-8D32-41C1-9B08-900089BA1740}" type="presParOf" srcId="{C532D1F5-F039-4524-9DF3-0A1A90A679F0}" destId="{5097DB98-1B59-4A9C-A541-749DF0FC4378}" srcOrd="4" destOrd="0" presId="urn:microsoft.com/office/officeart/2005/8/layout/process3"/>
    <dgm:cxn modelId="{F5E8022B-547F-4BAF-8087-6C6D37426BAF}" type="presParOf" srcId="{5097DB98-1B59-4A9C-A541-749DF0FC4378}" destId="{43E152DD-44DE-4A36-93DB-83739A37C4AF}" srcOrd="0" destOrd="0" presId="urn:microsoft.com/office/officeart/2005/8/layout/process3"/>
    <dgm:cxn modelId="{6718352E-0077-4D7A-91ED-F7D82377CBCD}" type="presParOf" srcId="{5097DB98-1B59-4A9C-A541-749DF0FC4378}" destId="{A1861ED3-F106-45F0-9B87-5A7597DD67EB}" srcOrd="1" destOrd="0" presId="urn:microsoft.com/office/officeart/2005/8/layout/process3"/>
    <dgm:cxn modelId="{0D727B41-0E8C-4450-BD91-88B50C33F800}" type="presParOf" srcId="{5097DB98-1B59-4A9C-A541-749DF0FC4378}" destId="{08C652DC-03E6-46D3-AC8B-35189957C32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9FE56F-3619-4CD1-B780-0D4B24DCFA4A}" type="doc">
      <dgm:prSet loTypeId="urn:microsoft.com/office/officeart/2005/8/layout/process3" loCatId="process" qsTypeId="urn:microsoft.com/office/officeart/2005/8/quickstyle/simple3" qsCatId="simple" csTypeId="urn:microsoft.com/office/officeart/2005/8/colors/colorful5" csCatId="colorful" phldr="1"/>
      <dgm:spPr/>
      <dgm:t>
        <a:bodyPr/>
        <a:lstStyle/>
        <a:p>
          <a:endParaRPr lang="en-US"/>
        </a:p>
      </dgm:t>
    </dgm:pt>
    <dgm:pt modelId="{42BBBB06-A2B4-42C5-AB32-E6A160CD918D}">
      <dgm:prSet phldrT="[Text]"/>
      <dgm:spPr/>
      <dgm:t>
        <a:bodyPr/>
        <a:lstStyle/>
        <a:p>
          <a:r>
            <a:rPr lang="en-US" b="1" dirty="0"/>
            <a:t>Collection</a:t>
          </a:r>
        </a:p>
      </dgm:t>
    </dgm:pt>
    <dgm:pt modelId="{EF62A2CD-D1B7-4337-B9C8-04BFC1D14E08}" type="parTrans" cxnId="{8105E912-7F73-4836-80E9-13ECBC225E00}">
      <dgm:prSet/>
      <dgm:spPr/>
      <dgm:t>
        <a:bodyPr/>
        <a:lstStyle/>
        <a:p>
          <a:endParaRPr lang="en-US"/>
        </a:p>
      </dgm:t>
    </dgm:pt>
    <dgm:pt modelId="{D3306C5F-0058-423C-8C03-5C2ADE064C93}" type="sibTrans" cxnId="{8105E912-7F73-4836-80E9-13ECBC225E00}">
      <dgm:prSet/>
      <dgm:spPr/>
      <dgm:t>
        <a:bodyPr/>
        <a:lstStyle/>
        <a:p>
          <a:endParaRPr lang="en-US"/>
        </a:p>
      </dgm:t>
    </dgm:pt>
    <dgm:pt modelId="{A2C899C3-74E8-41F6-AE8B-C916440E5713}">
      <dgm:prSet phldrT="[Text]"/>
      <dgm:spPr/>
      <dgm:t>
        <a:bodyPr/>
        <a:lstStyle/>
        <a:p>
          <a:r>
            <a:rPr lang="en-US" b="1" dirty="0"/>
            <a:t>Analysis</a:t>
          </a:r>
        </a:p>
      </dgm:t>
    </dgm:pt>
    <dgm:pt modelId="{655172AF-35BD-4A98-8884-F7C3E6572F3F}" type="parTrans" cxnId="{7FF92B21-9259-4F8B-879E-42C66F0B4623}">
      <dgm:prSet/>
      <dgm:spPr/>
      <dgm:t>
        <a:bodyPr/>
        <a:lstStyle/>
        <a:p>
          <a:endParaRPr lang="en-US"/>
        </a:p>
      </dgm:t>
    </dgm:pt>
    <dgm:pt modelId="{281341A7-1A78-4E5D-B3D8-F156D0307A97}" type="sibTrans" cxnId="{7FF92B21-9259-4F8B-879E-42C66F0B4623}">
      <dgm:prSet/>
      <dgm:spPr/>
      <dgm:t>
        <a:bodyPr/>
        <a:lstStyle/>
        <a:p>
          <a:endParaRPr lang="en-US"/>
        </a:p>
      </dgm:t>
    </dgm:pt>
    <dgm:pt modelId="{C7404E58-632A-4CB4-A42B-B7F0C6D46484}">
      <dgm:prSet phldrT="[Text]" custT="1"/>
      <dgm:spPr/>
      <dgm:t>
        <a:bodyPr/>
        <a:lstStyle/>
        <a:p>
          <a:r>
            <a:rPr lang="en-US" sz="1600" dirty="0"/>
            <a:t>NMS receives the fluid samples and process them using the traditional panel. NMS then produces a finalized report identifying the positive metabolites found.</a:t>
          </a:r>
        </a:p>
      </dgm:t>
    </dgm:pt>
    <dgm:pt modelId="{DCEB5985-63D9-4D59-946D-C3ADCA49C333}" type="parTrans" cxnId="{455760E6-040E-40EB-8BA2-D4B0AD7E6A38}">
      <dgm:prSet/>
      <dgm:spPr/>
      <dgm:t>
        <a:bodyPr/>
        <a:lstStyle/>
        <a:p>
          <a:endParaRPr lang="en-US"/>
        </a:p>
      </dgm:t>
    </dgm:pt>
    <dgm:pt modelId="{C7AFD75D-9E93-4F8D-A120-626E110C0FD8}" type="sibTrans" cxnId="{455760E6-040E-40EB-8BA2-D4B0AD7E6A38}">
      <dgm:prSet/>
      <dgm:spPr/>
      <dgm:t>
        <a:bodyPr/>
        <a:lstStyle/>
        <a:p>
          <a:endParaRPr lang="en-US"/>
        </a:p>
      </dgm:t>
    </dgm:pt>
    <dgm:pt modelId="{ECD247F3-DF83-41D5-B7C7-961CDA2D92B9}">
      <dgm:prSet phldrT="[Text]"/>
      <dgm:spPr/>
      <dgm:t>
        <a:bodyPr/>
        <a:lstStyle/>
        <a:p>
          <a:r>
            <a:rPr lang="en-US" b="1" dirty="0"/>
            <a:t>Dispersal</a:t>
          </a:r>
        </a:p>
      </dgm:t>
    </dgm:pt>
    <dgm:pt modelId="{A5F91270-4BCC-42BA-B907-B727F9643D54}" type="parTrans" cxnId="{EA346EA0-F2FF-44B0-B0BC-AF21AB598534}">
      <dgm:prSet/>
      <dgm:spPr/>
      <dgm:t>
        <a:bodyPr/>
        <a:lstStyle/>
        <a:p>
          <a:endParaRPr lang="en-US"/>
        </a:p>
      </dgm:t>
    </dgm:pt>
    <dgm:pt modelId="{5BEF3351-4139-43B1-BC2E-0518459458EF}" type="sibTrans" cxnId="{EA346EA0-F2FF-44B0-B0BC-AF21AB598534}">
      <dgm:prSet/>
      <dgm:spPr/>
      <dgm:t>
        <a:bodyPr/>
        <a:lstStyle/>
        <a:p>
          <a:endParaRPr lang="en-US"/>
        </a:p>
      </dgm:t>
    </dgm:pt>
    <dgm:pt modelId="{84C1E943-E90A-4E9C-AA08-22F40DDF6217}">
      <dgm:prSet phldrT="[Text]" custT="1"/>
      <dgm:spPr/>
      <dgm:t>
        <a:bodyPr/>
        <a:lstStyle/>
        <a:p>
          <a:r>
            <a:rPr lang="en-US" sz="1600" dirty="0"/>
            <a:t>NMS publishes final reports to the coroners.</a:t>
          </a:r>
        </a:p>
      </dgm:t>
    </dgm:pt>
    <dgm:pt modelId="{BA17BC3B-110A-4886-A89F-CD10FE2D8C0C}" type="parTrans" cxnId="{9B9AF62D-A46A-4992-81D0-F7D37F0B0956}">
      <dgm:prSet/>
      <dgm:spPr/>
      <dgm:t>
        <a:bodyPr/>
        <a:lstStyle/>
        <a:p>
          <a:endParaRPr lang="en-US"/>
        </a:p>
      </dgm:t>
    </dgm:pt>
    <dgm:pt modelId="{E077C683-407F-46C8-BDAE-ACCB7BFE6634}" type="sibTrans" cxnId="{9B9AF62D-A46A-4992-81D0-F7D37F0B0956}">
      <dgm:prSet/>
      <dgm:spPr/>
      <dgm:t>
        <a:bodyPr/>
        <a:lstStyle/>
        <a:p>
          <a:endParaRPr lang="en-US"/>
        </a:p>
      </dgm:t>
    </dgm:pt>
    <dgm:pt modelId="{470AAC80-8C68-41E4-809D-346F6CD449DC}">
      <dgm:prSet phldrT="[Text]" custT="1"/>
      <dgm:spPr/>
      <dgm:t>
        <a:bodyPr/>
        <a:lstStyle/>
        <a:p>
          <a:r>
            <a:rPr lang="en-US" sz="1600" dirty="0"/>
            <a:t>Medical Examiners (ME) identify suspected drug-related fatalities. MEs collect urine, blood, vitreous samples. Coroners then mail samples to NMS.</a:t>
          </a:r>
        </a:p>
      </dgm:t>
    </dgm:pt>
    <dgm:pt modelId="{5AFA5DDA-B20C-4B18-85A4-343D67A93344}" type="sibTrans" cxnId="{DD67F1C8-6E99-4B71-8F60-BB8FE97FC05F}">
      <dgm:prSet/>
      <dgm:spPr/>
      <dgm:t>
        <a:bodyPr/>
        <a:lstStyle/>
        <a:p>
          <a:endParaRPr lang="en-US"/>
        </a:p>
      </dgm:t>
    </dgm:pt>
    <dgm:pt modelId="{75152818-B7CA-479B-B777-426FE95696B4}" type="parTrans" cxnId="{DD67F1C8-6E99-4B71-8F60-BB8FE97FC05F}">
      <dgm:prSet/>
      <dgm:spPr/>
      <dgm:t>
        <a:bodyPr/>
        <a:lstStyle/>
        <a:p>
          <a:endParaRPr lang="en-US"/>
        </a:p>
      </dgm:t>
    </dgm:pt>
    <dgm:pt modelId="{E8CBCEBC-6CAC-4E09-B1DF-196D4B7542B0}">
      <dgm:prSet phldrT="[Text]" custT="1"/>
      <dgm:spPr/>
      <dgm:t>
        <a:bodyPr/>
        <a:lstStyle/>
        <a:p>
          <a:r>
            <a:rPr lang="en-US" sz="1600" dirty="0"/>
            <a:t>ME abstracts reports. Coroner, Signs death certificate, and submits records to county. </a:t>
          </a:r>
        </a:p>
      </dgm:t>
    </dgm:pt>
    <dgm:pt modelId="{B7B95421-5DC9-4CF0-8E33-BF2FBC5BAA8E}" type="parTrans" cxnId="{68C3FF4E-0CBE-4DE0-B037-B43A8D7FBDE8}">
      <dgm:prSet/>
      <dgm:spPr/>
      <dgm:t>
        <a:bodyPr/>
        <a:lstStyle/>
        <a:p>
          <a:endParaRPr lang="en-US"/>
        </a:p>
      </dgm:t>
    </dgm:pt>
    <dgm:pt modelId="{39A8E45A-A407-433C-A6EF-E1CE8923BD1A}" type="sibTrans" cxnId="{68C3FF4E-0CBE-4DE0-B037-B43A8D7FBDE8}">
      <dgm:prSet/>
      <dgm:spPr/>
      <dgm:t>
        <a:bodyPr/>
        <a:lstStyle/>
        <a:p>
          <a:endParaRPr lang="en-US"/>
        </a:p>
      </dgm:t>
    </dgm:pt>
    <dgm:pt modelId="{DBAB32DF-6839-4ECD-BDAA-EDF9D8F1C1A3}">
      <dgm:prSet phldrT="[Text]" custT="1"/>
      <dgm:spPr/>
      <dgm:t>
        <a:bodyPr/>
        <a:lstStyle/>
        <a:p>
          <a:r>
            <a:rPr lang="en-US" sz="1600" dirty="0"/>
            <a:t>County records finalizes the death certificate and submits to ISDH Vital Records. </a:t>
          </a:r>
        </a:p>
      </dgm:t>
    </dgm:pt>
    <dgm:pt modelId="{39D2FBEE-3530-4097-9EF9-3995668EB80D}" type="parTrans" cxnId="{24A68793-F772-45C3-B5B8-1F178296FDF2}">
      <dgm:prSet/>
      <dgm:spPr/>
      <dgm:t>
        <a:bodyPr/>
        <a:lstStyle/>
        <a:p>
          <a:endParaRPr lang="en-US"/>
        </a:p>
      </dgm:t>
    </dgm:pt>
    <dgm:pt modelId="{9533DB04-B339-45B3-B1F1-95A5D31C6C77}" type="sibTrans" cxnId="{24A68793-F772-45C3-B5B8-1F178296FDF2}">
      <dgm:prSet/>
      <dgm:spPr/>
      <dgm:t>
        <a:bodyPr/>
        <a:lstStyle/>
        <a:p>
          <a:endParaRPr lang="en-US"/>
        </a:p>
      </dgm:t>
    </dgm:pt>
    <dgm:pt modelId="{5A488A60-66D3-4FB9-8D84-5992652F4529}">
      <dgm:prSet phldrT="[Text]" custT="1"/>
      <dgm:spPr/>
      <dgm:t>
        <a:bodyPr/>
        <a:lstStyle/>
        <a:p>
          <a:r>
            <a:rPr lang="en-US" sz="1600" dirty="0"/>
            <a:t>ISDH Vital Records then abstracts mortality data and distributes data to Epidemiologist. </a:t>
          </a:r>
        </a:p>
      </dgm:t>
    </dgm:pt>
    <dgm:pt modelId="{DC17C993-509F-4A56-AEF5-9BDB518E699F}" type="parTrans" cxnId="{C0B70F1F-422C-4EBF-914B-46047063BB8B}">
      <dgm:prSet/>
      <dgm:spPr/>
      <dgm:t>
        <a:bodyPr/>
        <a:lstStyle/>
        <a:p>
          <a:endParaRPr lang="en-US"/>
        </a:p>
      </dgm:t>
    </dgm:pt>
    <dgm:pt modelId="{67B8F21C-ED22-4524-9166-4F02A4D16A5D}" type="sibTrans" cxnId="{C0B70F1F-422C-4EBF-914B-46047063BB8B}">
      <dgm:prSet/>
      <dgm:spPr/>
      <dgm:t>
        <a:bodyPr/>
        <a:lstStyle/>
        <a:p>
          <a:endParaRPr lang="en-US"/>
        </a:p>
      </dgm:t>
    </dgm:pt>
    <dgm:pt modelId="{C532D1F5-F039-4524-9DF3-0A1A90A679F0}" type="pres">
      <dgm:prSet presAssocID="{E99FE56F-3619-4CD1-B780-0D4B24DCFA4A}" presName="linearFlow" presStyleCnt="0">
        <dgm:presLayoutVars>
          <dgm:dir/>
          <dgm:animLvl val="lvl"/>
          <dgm:resizeHandles val="exact"/>
        </dgm:presLayoutVars>
      </dgm:prSet>
      <dgm:spPr/>
      <dgm:t>
        <a:bodyPr/>
        <a:lstStyle/>
        <a:p>
          <a:endParaRPr lang="en-US"/>
        </a:p>
      </dgm:t>
    </dgm:pt>
    <dgm:pt modelId="{E06665BF-1DCE-4B0F-A45B-B02163351B71}" type="pres">
      <dgm:prSet presAssocID="{42BBBB06-A2B4-42C5-AB32-E6A160CD918D}" presName="composite" presStyleCnt="0"/>
      <dgm:spPr/>
    </dgm:pt>
    <dgm:pt modelId="{AD56AA1B-8501-41B3-BA45-11202620A80C}" type="pres">
      <dgm:prSet presAssocID="{42BBBB06-A2B4-42C5-AB32-E6A160CD918D}" presName="parTx" presStyleLbl="node1" presStyleIdx="0" presStyleCnt="3">
        <dgm:presLayoutVars>
          <dgm:chMax val="0"/>
          <dgm:chPref val="0"/>
          <dgm:bulletEnabled val="1"/>
        </dgm:presLayoutVars>
      </dgm:prSet>
      <dgm:spPr/>
      <dgm:t>
        <a:bodyPr/>
        <a:lstStyle/>
        <a:p>
          <a:endParaRPr lang="en-US"/>
        </a:p>
      </dgm:t>
    </dgm:pt>
    <dgm:pt modelId="{F1D93335-4366-4251-9044-03B09577B52A}" type="pres">
      <dgm:prSet presAssocID="{42BBBB06-A2B4-42C5-AB32-E6A160CD918D}" presName="parSh" presStyleLbl="node1" presStyleIdx="0" presStyleCnt="3" custLinFactNeighborX="4996" custLinFactNeighborY="-3351"/>
      <dgm:spPr/>
      <dgm:t>
        <a:bodyPr/>
        <a:lstStyle/>
        <a:p>
          <a:endParaRPr lang="en-US"/>
        </a:p>
      </dgm:t>
    </dgm:pt>
    <dgm:pt modelId="{E0F51743-B559-4F74-969B-38E876286814}" type="pres">
      <dgm:prSet presAssocID="{42BBBB06-A2B4-42C5-AB32-E6A160CD918D}" presName="desTx" presStyleLbl="fgAcc1" presStyleIdx="0" presStyleCnt="3" custScaleX="115214" custScaleY="42988" custLinFactNeighborX="16696" custLinFactNeighborY="-28373">
        <dgm:presLayoutVars>
          <dgm:bulletEnabled val="1"/>
        </dgm:presLayoutVars>
      </dgm:prSet>
      <dgm:spPr/>
      <dgm:t>
        <a:bodyPr/>
        <a:lstStyle/>
        <a:p>
          <a:endParaRPr lang="en-US"/>
        </a:p>
      </dgm:t>
    </dgm:pt>
    <dgm:pt modelId="{49C7C974-A783-4E8A-9806-365ADD7CE130}" type="pres">
      <dgm:prSet presAssocID="{D3306C5F-0058-423C-8C03-5C2ADE064C93}" presName="sibTrans" presStyleLbl="sibTrans2D1" presStyleIdx="0" presStyleCnt="2"/>
      <dgm:spPr/>
      <dgm:t>
        <a:bodyPr/>
        <a:lstStyle/>
        <a:p>
          <a:endParaRPr lang="en-US"/>
        </a:p>
      </dgm:t>
    </dgm:pt>
    <dgm:pt modelId="{24109910-5461-4243-B73B-8CB89B414984}" type="pres">
      <dgm:prSet presAssocID="{D3306C5F-0058-423C-8C03-5C2ADE064C93}" presName="connTx" presStyleLbl="sibTrans2D1" presStyleIdx="0" presStyleCnt="2"/>
      <dgm:spPr/>
      <dgm:t>
        <a:bodyPr/>
        <a:lstStyle/>
        <a:p>
          <a:endParaRPr lang="en-US"/>
        </a:p>
      </dgm:t>
    </dgm:pt>
    <dgm:pt modelId="{E387E2AE-F6C1-4BB4-AB36-AAAE80D13E68}" type="pres">
      <dgm:prSet presAssocID="{A2C899C3-74E8-41F6-AE8B-C916440E5713}" presName="composite" presStyleCnt="0"/>
      <dgm:spPr/>
    </dgm:pt>
    <dgm:pt modelId="{2299BAFF-3A5C-485C-8C19-18E669A52A62}" type="pres">
      <dgm:prSet presAssocID="{A2C899C3-74E8-41F6-AE8B-C916440E5713}" presName="parTx" presStyleLbl="node1" presStyleIdx="0" presStyleCnt="3">
        <dgm:presLayoutVars>
          <dgm:chMax val="0"/>
          <dgm:chPref val="0"/>
          <dgm:bulletEnabled val="1"/>
        </dgm:presLayoutVars>
      </dgm:prSet>
      <dgm:spPr/>
      <dgm:t>
        <a:bodyPr/>
        <a:lstStyle/>
        <a:p>
          <a:endParaRPr lang="en-US"/>
        </a:p>
      </dgm:t>
    </dgm:pt>
    <dgm:pt modelId="{33359B89-D68B-46E2-8996-9C3F5D66B90B}" type="pres">
      <dgm:prSet presAssocID="{A2C899C3-74E8-41F6-AE8B-C916440E5713}" presName="parSh" presStyleLbl="node1" presStyleIdx="1" presStyleCnt="3" custLinFactNeighborY="-3207"/>
      <dgm:spPr/>
      <dgm:t>
        <a:bodyPr/>
        <a:lstStyle/>
        <a:p>
          <a:endParaRPr lang="en-US"/>
        </a:p>
      </dgm:t>
    </dgm:pt>
    <dgm:pt modelId="{C3553DD6-D6F4-4FC9-BE2A-0092A2F56067}" type="pres">
      <dgm:prSet presAssocID="{A2C899C3-74E8-41F6-AE8B-C916440E5713}" presName="desTx" presStyleLbl="fgAcc1" presStyleIdx="1" presStyleCnt="3" custScaleX="112585" custScaleY="41737" custLinFactNeighborX="4749" custLinFactNeighborY="-27883">
        <dgm:presLayoutVars>
          <dgm:bulletEnabled val="1"/>
        </dgm:presLayoutVars>
      </dgm:prSet>
      <dgm:spPr/>
      <dgm:t>
        <a:bodyPr/>
        <a:lstStyle/>
        <a:p>
          <a:endParaRPr lang="en-US"/>
        </a:p>
      </dgm:t>
    </dgm:pt>
    <dgm:pt modelId="{C98DFAD5-8D8E-4E93-9F70-58E691B5A31E}" type="pres">
      <dgm:prSet presAssocID="{281341A7-1A78-4E5D-B3D8-F156D0307A97}" presName="sibTrans" presStyleLbl="sibTrans2D1" presStyleIdx="1" presStyleCnt="2"/>
      <dgm:spPr/>
      <dgm:t>
        <a:bodyPr/>
        <a:lstStyle/>
        <a:p>
          <a:endParaRPr lang="en-US"/>
        </a:p>
      </dgm:t>
    </dgm:pt>
    <dgm:pt modelId="{63C587D2-4868-44BA-AA4B-CD479F29F8D1}" type="pres">
      <dgm:prSet presAssocID="{281341A7-1A78-4E5D-B3D8-F156D0307A97}" presName="connTx" presStyleLbl="sibTrans2D1" presStyleIdx="1" presStyleCnt="2"/>
      <dgm:spPr/>
      <dgm:t>
        <a:bodyPr/>
        <a:lstStyle/>
        <a:p>
          <a:endParaRPr lang="en-US"/>
        </a:p>
      </dgm:t>
    </dgm:pt>
    <dgm:pt modelId="{5097DB98-1B59-4A9C-A541-749DF0FC4378}" type="pres">
      <dgm:prSet presAssocID="{ECD247F3-DF83-41D5-B7C7-961CDA2D92B9}" presName="composite" presStyleCnt="0"/>
      <dgm:spPr/>
    </dgm:pt>
    <dgm:pt modelId="{43E152DD-44DE-4A36-93DB-83739A37C4AF}" type="pres">
      <dgm:prSet presAssocID="{ECD247F3-DF83-41D5-B7C7-961CDA2D92B9}" presName="parTx" presStyleLbl="node1" presStyleIdx="1" presStyleCnt="3">
        <dgm:presLayoutVars>
          <dgm:chMax val="0"/>
          <dgm:chPref val="0"/>
          <dgm:bulletEnabled val="1"/>
        </dgm:presLayoutVars>
      </dgm:prSet>
      <dgm:spPr/>
      <dgm:t>
        <a:bodyPr/>
        <a:lstStyle/>
        <a:p>
          <a:endParaRPr lang="en-US"/>
        </a:p>
      </dgm:t>
    </dgm:pt>
    <dgm:pt modelId="{A1861ED3-F106-45F0-9B87-5A7597DD67EB}" type="pres">
      <dgm:prSet presAssocID="{ECD247F3-DF83-41D5-B7C7-961CDA2D92B9}" presName="parSh" presStyleLbl="node1" presStyleIdx="2" presStyleCnt="3" custLinFactNeighborX="462" custLinFactNeighborY="41672"/>
      <dgm:spPr/>
      <dgm:t>
        <a:bodyPr/>
        <a:lstStyle/>
        <a:p>
          <a:endParaRPr lang="en-US"/>
        </a:p>
      </dgm:t>
    </dgm:pt>
    <dgm:pt modelId="{08C652DC-03E6-46D3-AC8B-35189957C326}" type="pres">
      <dgm:prSet presAssocID="{ECD247F3-DF83-41D5-B7C7-961CDA2D92B9}" presName="desTx" presStyleLbl="fgAcc1" presStyleIdx="2" presStyleCnt="3" custScaleX="116863" custScaleY="82774" custLinFactNeighborX="1606" custLinFactNeighborY="1046">
        <dgm:presLayoutVars>
          <dgm:bulletEnabled val="1"/>
        </dgm:presLayoutVars>
      </dgm:prSet>
      <dgm:spPr/>
      <dgm:t>
        <a:bodyPr/>
        <a:lstStyle/>
        <a:p>
          <a:endParaRPr lang="en-US"/>
        </a:p>
      </dgm:t>
    </dgm:pt>
  </dgm:ptLst>
  <dgm:cxnLst>
    <dgm:cxn modelId="{7FF92B21-9259-4F8B-879E-42C66F0B4623}" srcId="{E99FE56F-3619-4CD1-B780-0D4B24DCFA4A}" destId="{A2C899C3-74E8-41F6-AE8B-C916440E5713}" srcOrd="1" destOrd="0" parTransId="{655172AF-35BD-4A98-8884-F7C3E6572F3F}" sibTransId="{281341A7-1A78-4E5D-B3D8-F156D0307A97}"/>
    <dgm:cxn modelId="{37F2A7D7-9F2A-4575-83B1-93B7E5AD73D7}" type="presOf" srcId="{ECD247F3-DF83-41D5-B7C7-961CDA2D92B9}" destId="{A1861ED3-F106-45F0-9B87-5A7597DD67EB}" srcOrd="1" destOrd="0" presId="urn:microsoft.com/office/officeart/2005/8/layout/process3"/>
    <dgm:cxn modelId="{8105E912-7F73-4836-80E9-13ECBC225E00}" srcId="{E99FE56F-3619-4CD1-B780-0D4B24DCFA4A}" destId="{42BBBB06-A2B4-42C5-AB32-E6A160CD918D}" srcOrd="0" destOrd="0" parTransId="{EF62A2CD-D1B7-4337-B9C8-04BFC1D14E08}" sibTransId="{D3306C5F-0058-423C-8C03-5C2ADE064C93}"/>
    <dgm:cxn modelId="{3E26B942-95DB-41FF-92FB-B1F0CE8BA378}" type="presOf" srcId="{470AAC80-8C68-41E4-809D-346F6CD449DC}" destId="{E0F51743-B559-4F74-969B-38E876286814}" srcOrd="0" destOrd="0" presId="urn:microsoft.com/office/officeart/2005/8/layout/process3"/>
    <dgm:cxn modelId="{6576EFC1-BC92-4509-BBD0-E1BDE468D3E7}" type="presOf" srcId="{281341A7-1A78-4E5D-B3D8-F156D0307A97}" destId="{C98DFAD5-8D8E-4E93-9F70-58E691B5A31E}" srcOrd="0" destOrd="0" presId="urn:microsoft.com/office/officeart/2005/8/layout/process3"/>
    <dgm:cxn modelId="{EA346EA0-F2FF-44B0-B0BC-AF21AB598534}" srcId="{E99FE56F-3619-4CD1-B780-0D4B24DCFA4A}" destId="{ECD247F3-DF83-41D5-B7C7-961CDA2D92B9}" srcOrd="2" destOrd="0" parTransId="{A5F91270-4BCC-42BA-B907-B727F9643D54}" sibTransId="{5BEF3351-4139-43B1-BC2E-0518459458EF}"/>
    <dgm:cxn modelId="{995131AB-0CC1-4266-81B6-CA518E7784BF}" type="presOf" srcId="{5A488A60-66D3-4FB9-8D84-5992652F4529}" destId="{08C652DC-03E6-46D3-AC8B-35189957C326}" srcOrd="0" destOrd="3" presId="urn:microsoft.com/office/officeart/2005/8/layout/process3"/>
    <dgm:cxn modelId="{DDA03E37-4068-48A6-BA99-D9734804BD8C}" type="presOf" srcId="{42BBBB06-A2B4-42C5-AB32-E6A160CD918D}" destId="{F1D93335-4366-4251-9044-03B09577B52A}" srcOrd="1" destOrd="0" presId="urn:microsoft.com/office/officeart/2005/8/layout/process3"/>
    <dgm:cxn modelId="{D11BA813-C423-4B61-9D5B-0ECB12C90D82}" type="presOf" srcId="{E99FE56F-3619-4CD1-B780-0D4B24DCFA4A}" destId="{C532D1F5-F039-4524-9DF3-0A1A90A679F0}" srcOrd="0" destOrd="0" presId="urn:microsoft.com/office/officeart/2005/8/layout/process3"/>
    <dgm:cxn modelId="{24A68793-F772-45C3-B5B8-1F178296FDF2}" srcId="{ECD247F3-DF83-41D5-B7C7-961CDA2D92B9}" destId="{DBAB32DF-6839-4ECD-BDAA-EDF9D8F1C1A3}" srcOrd="2" destOrd="0" parTransId="{39D2FBEE-3530-4097-9EF9-3995668EB80D}" sibTransId="{9533DB04-B339-45B3-B1F1-95A5D31C6C77}"/>
    <dgm:cxn modelId="{30C10ED8-336A-45D8-A84A-633FA862CB89}" type="presOf" srcId="{D3306C5F-0058-423C-8C03-5C2ADE064C93}" destId="{24109910-5461-4243-B73B-8CB89B414984}" srcOrd="1" destOrd="0" presId="urn:microsoft.com/office/officeart/2005/8/layout/process3"/>
    <dgm:cxn modelId="{9B9AF62D-A46A-4992-81D0-F7D37F0B0956}" srcId="{ECD247F3-DF83-41D5-B7C7-961CDA2D92B9}" destId="{84C1E943-E90A-4E9C-AA08-22F40DDF6217}" srcOrd="0" destOrd="0" parTransId="{BA17BC3B-110A-4886-A89F-CD10FE2D8C0C}" sibTransId="{E077C683-407F-46C8-BDAE-ACCB7BFE6634}"/>
    <dgm:cxn modelId="{8D9AFF2B-6C87-4BCF-9CB0-1501AF090309}" type="presOf" srcId="{A2C899C3-74E8-41F6-AE8B-C916440E5713}" destId="{2299BAFF-3A5C-485C-8C19-18E669A52A62}" srcOrd="0" destOrd="0" presId="urn:microsoft.com/office/officeart/2005/8/layout/process3"/>
    <dgm:cxn modelId="{DD67F1C8-6E99-4B71-8F60-BB8FE97FC05F}" srcId="{42BBBB06-A2B4-42C5-AB32-E6A160CD918D}" destId="{470AAC80-8C68-41E4-809D-346F6CD449DC}" srcOrd="0" destOrd="0" parTransId="{75152818-B7CA-479B-B777-426FE95696B4}" sibTransId="{5AFA5DDA-B20C-4B18-85A4-343D67A93344}"/>
    <dgm:cxn modelId="{A419D0B2-3201-4709-821F-1800E7987887}" type="presOf" srcId="{281341A7-1A78-4E5D-B3D8-F156D0307A97}" destId="{63C587D2-4868-44BA-AA4B-CD479F29F8D1}" srcOrd="1" destOrd="0" presId="urn:microsoft.com/office/officeart/2005/8/layout/process3"/>
    <dgm:cxn modelId="{8C66A18A-7D33-48BB-8409-A3EC0CC216D6}" type="presOf" srcId="{84C1E943-E90A-4E9C-AA08-22F40DDF6217}" destId="{08C652DC-03E6-46D3-AC8B-35189957C326}" srcOrd="0" destOrd="0" presId="urn:microsoft.com/office/officeart/2005/8/layout/process3"/>
    <dgm:cxn modelId="{66545553-A29C-4840-83FB-D775EE978AA7}" type="presOf" srcId="{42BBBB06-A2B4-42C5-AB32-E6A160CD918D}" destId="{AD56AA1B-8501-41B3-BA45-11202620A80C}" srcOrd="0" destOrd="0" presId="urn:microsoft.com/office/officeart/2005/8/layout/process3"/>
    <dgm:cxn modelId="{68C3FF4E-0CBE-4DE0-B037-B43A8D7FBDE8}" srcId="{ECD247F3-DF83-41D5-B7C7-961CDA2D92B9}" destId="{E8CBCEBC-6CAC-4E09-B1DF-196D4B7542B0}" srcOrd="1" destOrd="0" parTransId="{B7B95421-5DC9-4CF0-8E33-BF2FBC5BAA8E}" sibTransId="{39A8E45A-A407-433C-A6EF-E1CE8923BD1A}"/>
    <dgm:cxn modelId="{11109B4A-6306-4369-8461-32F3E4FA45D7}" type="presOf" srcId="{D3306C5F-0058-423C-8C03-5C2ADE064C93}" destId="{49C7C974-A783-4E8A-9806-365ADD7CE130}" srcOrd="0" destOrd="0" presId="urn:microsoft.com/office/officeart/2005/8/layout/process3"/>
    <dgm:cxn modelId="{C0B70F1F-422C-4EBF-914B-46047063BB8B}" srcId="{ECD247F3-DF83-41D5-B7C7-961CDA2D92B9}" destId="{5A488A60-66D3-4FB9-8D84-5992652F4529}" srcOrd="3" destOrd="0" parTransId="{DC17C993-509F-4A56-AEF5-9BDB518E699F}" sibTransId="{67B8F21C-ED22-4524-9166-4F02A4D16A5D}"/>
    <dgm:cxn modelId="{4A4345D3-B832-4CC8-9386-4A5A76A554D6}" type="presOf" srcId="{ECD247F3-DF83-41D5-B7C7-961CDA2D92B9}" destId="{43E152DD-44DE-4A36-93DB-83739A37C4AF}" srcOrd="0" destOrd="0" presId="urn:microsoft.com/office/officeart/2005/8/layout/process3"/>
    <dgm:cxn modelId="{1B2E7ABF-AAF1-426F-B7A2-6F0D52CA0ADD}" type="presOf" srcId="{A2C899C3-74E8-41F6-AE8B-C916440E5713}" destId="{33359B89-D68B-46E2-8996-9C3F5D66B90B}" srcOrd="1" destOrd="0" presId="urn:microsoft.com/office/officeart/2005/8/layout/process3"/>
    <dgm:cxn modelId="{81464D44-18D4-46B9-94A0-B2BEB9B28CFB}" type="presOf" srcId="{DBAB32DF-6839-4ECD-BDAA-EDF9D8F1C1A3}" destId="{08C652DC-03E6-46D3-AC8B-35189957C326}" srcOrd="0" destOrd="2" presId="urn:microsoft.com/office/officeart/2005/8/layout/process3"/>
    <dgm:cxn modelId="{6DA1C47D-0AE5-45C5-B5C9-DF32A9915C70}" type="presOf" srcId="{C7404E58-632A-4CB4-A42B-B7F0C6D46484}" destId="{C3553DD6-D6F4-4FC9-BE2A-0092A2F56067}" srcOrd="0" destOrd="0" presId="urn:microsoft.com/office/officeart/2005/8/layout/process3"/>
    <dgm:cxn modelId="{82B626E4-F4A8-4823-B9D2-76BA075C254C}" type="presOf" srcId="{E8CBCEBC-6CAC-4E09-B1DF-196D4B7542B0}" destId="{08C652DC-03E6-46D3-AC8B-35189957C326}" srcOrd="0" destOrd="1" presId="urn:microsoft.com/office/officeart/2005/8/layout/process3"/>
    <dgm:cxn modelId="{455760E6-040E-40EB-8BA2-D4B0AD7E6A38}" srcId="{A2C899C3-74E8-41F6-AE8B-C916440E5713}" destId="{C7404E58-632A-4CB4-A42B-B7F0C6D46484}" srcOrd="0" destOrd="0" parTransId="{DCEB5985-63D9-4D59-946D-C3ADCA49C333}" sibTransId="{C7AFD75D-9E93-4F8D-A120-626E110C0FD8}"/>
    <dgm:cxn modelId="{5D4C4299-CB33-414A-B1B9-3C7592C922FF}" type="presParOf" srcId="{C532D1F5-F039-4524-9DF3-0A1A90A679F0}" destId="{E06665BF-1DCE-4B0F-A45B-B02163351B71}" srcOrd="0" destOrd="0" presId="urn:microsoft.com/office/officeart/2005/8/layout/process3"/>
    <dgm:cxn modelId="{1D693113-9810-4682-9BA3-550B026B3C92}" type="presParOf" srcId="{E06665BF-1DCE-4B0F-A45B-B02163351B71}" destId="{AD56AA1B-8501-41B3-BA45-11202620A80C}" srcOrd="0" destOrd="0" presId="urn:microsoft.com/office/officeart/2005/8/layout/process3"/>
    <dgm:cxn modelId="{EB8F61ED-0091-4FC1-BAA7-761EF8C33D0A}" type="presParOf" srcId="{E06665BF-1DCE-4B0F-A45B-B02163351B71}" destId="{F1D93335-4366-4251-9044-03B09577B52A}" srcOrd="1" destOrd="0" presId="urn:microsoft.com/office/officeart/2005/8/layout/process3"/>
    <dgm:cxn modelId="{668B1520-9687-498C-A6FF-A89177CE081E}" type="presParOf" srcId="{E06665BF-1DCE-4B0F-A45B-B02163351B71}" destId="{E0F51743-B559-4F74-969B-38E876286814}" srcOrd="2" destOrd="0" presId="urn:microsoft.com/office/officeart/2005/8/layout/process3"/>
    <dgm:cxn modelId="{4076E2A1-41C9-4E6E-A025-BF47B26BDDCB}" type="presParOf" srcId="{C532D1F5-F039-4524-9DF3-0A1A90A679F0}" destId="{49C7C974-A783-4E8A-9806-365ADD7CE130}" srcOrd="1" destOrd="0" presId="urn:microsoft.com/office/officeart/2005/8/layout/process3"/>
    <dgm:cxn modelId="{F83F4594-4A77-4D34-85DE-EF0FACD9FC21}" type="presParOf" srcId="{49C7C974-A783-4E8A-9806-365ADD7CE130}" destId="{24109910-5461-4243-B73B-8CB89B414984}" srcOrd="0" destOrd="0" presId="urn:microsoft.com/office/officeart/2005/8/layout/process3"/>
    <dgm:cxn modelId="{2D9D4147-29E5-40BC-A6C0-CED77A6B8D3D}" type="presParOf" srcId="{C532D1F5-F039-4524-9DF3-0A1A90A679F0}" destId="{E387E2AE-F6C1-4BB4-AB36-AAAE80D13E68}" srcOrd="2" destOrd="0" presId="urn:microsoft.com/office/officeart/2005/8/layout/process3"/>
    <dgm:cxn modelId="{BE867674-D39D-4AEE-B941-63B1151AEDFE}" type="presParOf" srcId="{E387E2AE-F6C1-4BB4-AB36-AAAE80D13E68}" destId="{2299BAFF-3A5C-485C-8C19-18E669A52A62}" srcOrd="0" destOrd="0" presId="urn:microsoft.com/office/officeart/2005/8/layout/process3"/>
    <dgm:cxn modelId="{BCFE50AC-080A-4313-AB5E-A20D6D4A9482}" type="presParOf" srcId="{E387E2AE-F6C1-4BB4-AB36-AAAE80D13E68}" destId="{33359B89-D68B-46E2-8996-9C3F5D66B90B}" srcOrd="1" destOrd="0" presId="urn:microsoft.com/office/officeart/2005/8/layout/process3"/>
    <dgm:cxn modelId="{EFBE5ED2-E34C-42D3-90B6-138C22B4DC89}" type="presParOf" srcId="{E387E2AE-F6C1-4BB4-AB36-AAAE80D13E68}" destId="{C3553DD6-D6F4-4FC9-BE2A-0092A2F56067}" srcOrd="2" destOrd="0" presId="urn:microsoft.com/office/officeart/2005/8/layout/process3"/>
    <dgm:cxn modelId="{D01D175C-D6F0-42AA-8585-36C0D5B0428C}" type="presParOf" srcId="{C532D1F5-F039-4524-9DF3-0A1A90A679F0}" destId="{C98DFAD5-8D8E-4E93-9F70-58E691B5A31E}" srcOrd="3" destOrd="0" presId="urn:microsoft.com/office/officeart/2005/8/layout/process3"/>
    <dgm:cxn modelId="{EABE186A-C29C-4A5A-9E86-C0454FB60616}" type="presParOf" srcId="{C98DFAD5-8D8E-4E93-9F70-58E691B5A31E}" destId="{63C587D2-4868-44BA-AA4B-CD479F29F8D1}" srcOrd="0" destOrd="0" presId="urn:microsoft.com/office/officeart/2005/8/layout/process3"/>
    <dgm:cxn modelId="{9FB24FFD-A48D-48A4-973E-FECAE0E62213}" type="presParOf" srcId="{C532D1F5-F039-4524-9DF3-0A1A90A679F0}" destId="{5097DB98-1B59-4A9C-A541-749DF0FC4378}" srcOrd="4" destOrd="0" presId="urn:microsoft.com/office/officeart/2005/8/layout/process3"/>
    <dgm:cxn modelId="{8CEBCE5B-7C6C-4762-ADD6-35F1AEDF41C0}" type="presParOf" srcId="{5097DB98-1B59-4A9C-A541-749DF0FC4378}" destId="{43E152DD-44DE-4A36-93DB-83739A37C4AF}" srcOrd="0" destOrd="0" presId="urn:microsoft.com/office/officeart/2005/8/layout/process3"/>
    <dgm:cxn modelId="{4D6B639E-B785-497D-A3EA-92664F3FE702}" type="presParOf" srcId="{5097DB98-1B59-4A9C-A541-749DF0FC4378}" destId="{A1861ED3-F106-45F0-9B87-5A7597DD67EB}" srcOrd="1" destOrd="0" presId="urn:microsoft.com/office/officeart/2005/8/layout/process3"/>
    <dgm:cxn modelId="{F1D547A8-8DCA-4D90-9C2F-9F956188D45A}" type="presParOf" srcId="{5097DB98-1B59-4A9C-A541-749DF0FC4378}" destId="{08C652DC-03E6-46D3-AC8B-35189957C32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9FE56F-3619-4CD1-B780-0D4B24DCFA4A}" type="doc">
      <dgm:prSet loTypeId="urn:microsoft.com/office/officeart/2005/8/layout/process3" loCatId="process" qsTypeId="urn:microsoft.com/office/officeart/2005/8/quickstyle/simple3" qsCatId="simple" csTypeId="urn:microsoft.com/office/officeart/2005/8/colors/colorful5" csCatId="colorful" phldr="1"/>
      <dgm:spPr/>
      <dgm:t>
        <a:bodyPr/>
        <a:lstStyle/>
        <a:p>
          <a:endParaRPr lang="en-US"/>
        </a:p>
      </dgm:t>
    </dgm:pt>
    <dgm:pt modelId="{42BBBB06-A2B4-42C5-AB32-E6A160CD918D}">
      <dgm:prSet phldrT="[Text]"/>
      <dgm:spPr/>
      <dgm:t>
        <a:bodyPr/>
        <a:lstStyle/>
        <a:p>
          <a:r>
            <a:rPr lang="en-US" b="1" dirty="0"/>
            <a:t>Collection</a:t>
          </a:r>
        </a:p>
      </dgm:t>
    </dgm:pt>
    <dgm:pt modelId="{EF62A2CD-D1B7-4337-B9C8-04BFC1D14E08}" type="parTrans" cxnId="{8105E912-7F73-4836-80E9-13ECBC225E00}">
      <dgm:prSet/>
      <dgm:spPr/>
      <dgm:t>
        <a:bodyPr/>
        <a:lstStyle/>
        <a:p>
          <a:endParaRPr lang="en-US"/>
        </a:p>
      </dgm:t>
    </dgm:pt>
    <dgm:pt modelId="{D3306C5F-0058-423C-8C03-5C2ADE064C93}" type="sibTrans" cxnId="{8105E912-7F73-4836-80E9-13ECBC225E00}">
      <dgm:prSet/>
      <dgm:spPr/>
      <dgm:t>
        <a:bodyPr/>
        <a:lstStyle/>
        <a:p>
          <a:endParaRPr lang="en-US"/>
        </a:p>
      </dgm:t>
    </dgm:pt>
    <dgm:pt modelId="{A2C899C3-74E8-41F6-AE8B-C916440E5713}">
      <dgm:prSet phldrT="[Text]"/>
      <dgm:spPr/>
      <dgm:t>
        <a:bodyPr/>
        <a:lstStyle/>
        <a:p>
          <a:r>
            <a:rPr lang="en-US" b="1" dirty="0"/>
            <a:t>Analysis</a:t>
          </a:r>
        </a:p>
      </dgm:t>
    </dgm:pt>
    <dgm:pt modelId="{655172AF-35BD-4A98-8884-F7C3E6572F3F}" type="parTrans" cxnId="{7FF92B21-9259-4F8B-879E-42C66F0B4623}">
      <dgm:prSet/>
      <dgm:spPr/>
      <dgm:t>
        <a:bodyPr/>
        <a:lstStyle/>
        <a:p>
          <a:endParaRPr lang="en-US"/>
        </a:p>
      </dgm:t>
    </dgm:pt>
    <dgm:pt modelId="{281341A7-1A78-4E5D-B3D8-F156D0307A97}" type="sibTrans" cxnId="{7FF92B21-9259-4F8B-879E-42C66F0B4623}">
      <dgm:prSet/>
      <dgm:spPr/>
      <dgm:t>
        <a:bodyPr/>
        <a:lstStyle/>
        <a:p>
          <a:endParaRPr lang="en-US"/>
        </a:p>
      </dgm:t>
    </dgm:pt>
    <dgm:pt modelId="{C7404E58-632A-4CB4-A42B-B7F0C6D46484}">
      <dgm:prSet phldrT="[Text]" custT="1"/>
      <dgm:spPr/>
      <dgm:t>
        <a:bodyPr/>
        <a:lstStyle/>
        <a:p>
          <a:r>
            <a:rPr lang="en-US" sz="1600" dirty="0"/>
            <a:t>NMS receives the fluid samples and process them using the traditional panel. NMS then produces a finalized report identifying the positive metabolites found.</a:t>
          </a:r>
        </a:p>
      </dgm:t>
    </dgm:pt>
    <dgm:pt modelId="{DCEB5985-63D9-4D59-946D-C3ADCA49C333}" type="parTrans" cxnId="{455760E6-040E-40EB-8BA2-D4B0AD7E6A38}">
      <dgm:prSet/>
      <dgm:spPr/>
      <dgm:t>
        <a:bodyPr/>
        <a:lstStyle/>
        <a:p>
          <a:endParaRPr lang="en-US"/>
        </a:p>
      </dgm:t>
    </dgm:pt>
    <dgm:pt modelId="{C7AFD75D-9E93-4F8D-A120-626E110C0FD8}" type="sibTrans" cxnId="{455760E6-040E-40EB-8BA2-D4B0AD7E6A38}">
      <dgm:prSet/>
      <dgm:spPr/>
      <dgm:t>
        <a:bodyPr/>
        <a:lstStyle/>
        <a:p>
          <a:endParaRPr lang="en-US"/>
        </a:p>
      </dgm:t>
    </dgm:pt>
    <dgm:pt modelId="{ECD247F3-DF83-41D5-B7C7-961CDA2D92B9}">
      <dgm:prSet phldrT="[Text]"/>
      <dgm:spPr/>
      <dgm:t>
        <a:bodyPr/>
        <a:lstStyle/>
        <a:p>
          <a:r>
            <a:rPr lang="en-US" b="1" dirty="0"/>
            <a:t>Dispersal</a:t>
          </a:r>
        </a:p>
      </dgm:t>
    </dgm:pt>
    <dgm:pt modelId="{A5F91270-4BCC-42BA-B907-B727F9643D54}" type="parTrans" cxnId="{EA346EA0-F2FF-44B0-B0BC-AF21AB598534}">
      <dgm:prSet/>
      <dgm:spPr/>
      <dgm:t>
        <a:bodyPr/>
        <a:lstStyle/>
        <a:p>
          <a:endParaRPr lang="en-US"/>
        </a:p>
      </dgm:t>
    </dgm:pt>
    <dgm:pt modelId="{5BEF3351-4139-43B1-BC2E-0518459458EF}" type="sibTrans" cxnId="{EA346EA0-F2FF-44B0-B0BC-AF21AB598534}">
      <dgm:prSet/>
      <dgm:spPr/>
      <dgm:t>
        <a:bodyPr/>
        <a:lstStyle/>
        <a:p>
          <a:endParaRPr lang="en-US"/>
        </a:p>
      </dgm:t>
    </dgm:pt>
    <dgm:pt modelId="{84C1E943-E90A-4E9C-AA08-22F40DDF6217}">
      <dgm:prSet phldrT="[Text]" custT="1"/>
      <dgm:spPr/>
      <dgm:t>
        <a:bodyPr/>
        <a:lstStyle/>
        <a:p>
          <a:r>
            <a:rPr lang="en-US" sz="1600" dirty="0"/>
            <a:t>NMS publishes final reports to coroners. </a:t>
          </a:r>
        </a:p>
      </dgm:t>
    </dgm:pt>
    <dgm:pt modelId="{BA17BC3B-110A-4886-A89F-CD10FE2D8C0C}" type="parTrans" cxnId="{9B9AF62D-A46A-4992-81D0-F7D37F0B0956}">
      <dgm:prSet/>
      <dgm:spPr/>
      <dgm:t>
        <a:bodyPr/>
        <a:lstStyle/>
        <a:p>
          <a:endParaRPr lang="en-US"/>
        </a:p>
      </dgm:t>
    </dgm:pt>
    <dgm:pt modelId="{E077C683-407F-46C8-BDAE-ACCB7BFE6634}" type="sibTrans" cxnId="{9B9AF62D-A46A-4992-81D0-F7D37F0B0956}">
      <dgm:prSet/>
      <dgm:spPr/>
      <dgm:t>
        <a:bodyPr/>
        <a:lstStyle/>
        <a:p>
          <a:endParaRPr lang="en-US"/>
        </a:p>
      </dgm:t>
    </dgm:pt>
    <dgm:pt modelId="{470AAC80-8C68-41E4-809D-346F6CD449DC}">
      <dgm:prSet phldrT="[Text]" custT="1"/>
      <dgm:spPr/>
      <dgm:t>
        <a:bodyPr/>
        <a:lstStyle/>
        <a:p>
          <a:r>
            <a:rPr lang="en-US" sz="1600" dirty="0"/>
            <a:t>Medical Examiners (ME) identify suspected drug-related fatalities. MEs collect urine, blood, vitreous samples. Coroners then mail samples to NMS.</a:t>
          </a:r>
        </a:p>
      </dgm:t>
    </dgm:pt>
    <dgm:pt modelId="{5AFA5DDA-B20C-4B18-85A4-343D67A93344}" type="sibTrans" cxnId="{DD67F1C8-6E99-4B71-8F60-BB8FE97FC05F}">
      <dgm:prSet/>
      <dgm:spPr/>
      <dgm:t>
        <a:bodyPr/>
        <a:lstStyle/>
        <a:p>
          <a:endParaRPr lang="en-US"/>
        </a:p>
      </dgm:t>
    </dgm:pt>
    <dgm:pt modelId="{75152818-B7CA-479B-B777-426FE95696B4}" type="parTrans" cxnId="{DD67F1C8-6E99-4B71-8F60-BB8FE97FC05F}">
      <dgm:prSet/>
      <dgm:spPr/>
      <dgm:t>
        <a:bodyPr/>
        <a:lstStyle/>
        <a:p>
          <a:endParaRPr lang="en-US"/>
        </a:p>
      </dgm:t>
    </dgm:pt>
    <dgm:pt modelId="{5A488A60-66D3-4FB9-8D84-5992652F4529}">
      <dgm:prSet phldrT="[Text]" custT="1"/>
      <dgm:spPr/>
      <dgm:t>
        <a:bodyPr/>
        <a:lstStyle/>
        <a:p>
          <a:r>
            <a:rPr lang="en-US" sz="1600" dirty="0"/>
            <a:t>ISDH Vital Records then abstracts mortality data and distributes data to Epidemiologist. </a:t>
          </a:r>
        </a:p>
      </dgm:t>
    </dgm:pt>
    <dgm:pt modelId="{67B8F21C-ED22-4524-9166-4F02A4D16A5D}" type="sibTrans" cxnId="{C0B70F1F-422C-4EBF-914B-46047063BB8B}">
      <dgm:prSet/>
      <dgm:spPr/>
      <dgm:t>
        <a:bodyPr/>
        <a:lstStyle/>
        <a:p>
          <a:endParaRPr lang="en-US"/>
        </a:p>
      </dgm:t>
    </dgm:pt>
    <dgm:pt modelId="{DC17C993-509F-4A56-AEF5-9BDB518E699F}" type="parTrans" cxnId="{C0B70F1F-422C-4EBF-914B-46047063BB8B}">
      <dgm:prSet/>
      <dgm:spPr/>
      <dgm:t>
        <a:bodyPr/>
        <a:lstStyle/>
        <a:p>
          <a:endParaRPr lang="en-US"/>
        </a:p>
      </dgm:t>
    </dgm:pt>
    <dgm:pt modelId="{DBAB32DF-6839-4ECD-BDAA-EDF9D8F1C1A3}">
      <dgm:prSet phldrT="[Text]" custT="1"/>
      <dgm:spPr/>
      <dgm:t>
        <a:bodyPr/>
        <a:lstStyle/>
        <a:p>
          <a:r>
            <a:rPr lang="en-US" sz="1600" dirty="0"/>
            <a:t>County records finalizes the death certificate and submits to ISDH Vital Records. </a:t>
          </a:r>
        </a:p>
      </dgm:t>
    </dgm:pt>
    <dgm:pt modelId="{9533DB04-B339-45B3-B1F1-95A5D31C6C77}" type="sibTrans" cxnId="{24A68793-F772-45C3-B5B8-1F178296FDF2}">
      <dgm:prSet/>
      <dgm:spPr/>
      <dgm:t>
        <a:bodyPr/>
        <a:lstStyle/>
        <a:p>
          <a:endParaRPr lang="en-US"/>
        </a:p>
      </dgm:t>
    </dgm:pt>
    <dgm:pt modelId="{39D2FBEE-3530-4097-9EF9-3995668EB80D}" type="parTrans" cxnId="{24A68793-F772-45C3-B5B8-1F178296FDF2}">
      <dgm:prSet/>
      <dgm:spPr/>
      <dgm:t>
        <a:bodyPr/>
        <a:lstStyle/>
        <a:p>
          <a:endParaRPr lang="en-US"/>
        </a:p>
      </dgm:t>
    </dgm:pt>
    <dgm:pt modelId="{E8CBCEBC-6CAC-4E09-B1DF-196D4B7542B0}">
      <dgm:prSet phldrT="[Text]" custT="1"/>
      <dgm:spPr/>
      <dgm:t>
        <a:bodyPr/>
        <a:lstStyle/>
        <a:p>
          <a:r>
            <a:rPr lang="en-US" sz="1600" dirty="0"/>
            <a:t>ME abstracts reports and completes coroner report. Coroner then Signs death certificate and submits records to county. </a:t>
          </a:r>
        </a:p>
      </dgm:t>
    </dgm:pt>
    <dgm:pt modelId="{39A8E45A-A407-433C-A6EF-E1CE8923BD1A}" type="sibTrans" cxnId="{68C3FF4E-0CBE-4DE0-B037-B43A8D7FBDE8}">
      <dgm:prSet/>
      <dgm:spPr/>
      <dgm:t>
        <a:bodyPr/>
        <a:lstStyle/>
        <a:p>
          <a:endParaRPr lang="en-US"/>
        </a:p>
      </dgm:t>
    </dgm:pt>
    <dgm:pt modelId="{B7B95421-5DC9-4CF0-8E33-BF2FBC5BAA8E}" type="parTrans" cxnId="{68C3FF4E-0CBE-4DE0-B037-B43A8D7FBDE8}">
      <dgm:prSet/>
      <dgm:spPr/>
      <dgm:t>
        <a:bodyPr/>
        <a:lstStyle/>
        <a:p>
          <a:endParaRPr lang="en-US"/>
        </a:p>
      </dgm:t>
    </dgm:pt>
    <dgm:pt modelId="{C532D1F5-F039-4524-9DF3-0A1A90A679F0}" type="pres">
      <dgm:prSet presAssocID="{E99FE56F-3619-4CD1-B780-0D4B24DCFA4A}" presName="linearFlow" presStyleCnt="0">
        <dgm:presLayoutVars>
          <dgm:dir/>
          <dgm:animLvl val="lvl"/>
          <dgm:resizeHandles val="exact"/>
        </dgm:presLayoutVars>
      </dgm:prSet>
      <dgm:spPr/>
      <dgm:t>
        <a:bodyPr/>
        <a:lstStyle/>
        <a:p>
          <a:endParaRPr lang="en-US"/>
        </a:p>
      </dgm:t>
    </dgm:pt>
    <dgm:pt modelId="{E06665BF-1DCE-4B0F-A45B-B02163351B71}" type="pres">
      <dgm:prSet presAssocID="{42BBBB06-A2B4-42C5-AB32-E6A160CD918D}" presName="composite" presStyleCnt="0"/>
      <dgm:spPr/>
    </dgm:pt>
    <dgm:pt modelId="{AD56AA1B-8501-41B3-BA45-11202620A80C}" type="pres">
      <dgm:prSet presAssocID="{42BBBB06-A2B4-42C5-AB32-E6A160CD918D}" presName="parTx" presStyleLbl="node1" presStyleIdx="0" presStyleCnt="3">
        <dgm:presLayoutVars>
          <dgm:chMax val="0"/>
          <dgm:chPref val="0"/>
          <dgm:bulletEnabled val="1"/>
        </dgm:presLayoutVars>
      </dgm:prSet>
      <dgm:spPr/>
      <dgm:t>
        <a:bodyPr/>
        <a:lstStyle/>
        <a:p>
          <a:endParaRPr lang="en-US"/>
        </a:p>
      </dgm:t>
    </dgm:pt>
    <dgm:pt modelId="{F1D93335-4366-4251-9044-03B09577B52A}" type="pres">
      <dgm:prSet presAssocID="{42BBBB06-A2B4-42C5-AB32-E6A160CD918D}" presName="parSh" presStyleLbl="node1" presStyleIdx="0" presStyleCnt="3" custLinFactNeighborX="4996" custLinFactNeighborY="-3351"/>
      <dgm:spPr/>
      <dgm:t>
        <a:bodyPr/>
        <a:lstStyle/>
        <a:p>
          <a:endParaRPr lang="en-US"/>
        </a:p>
      </dgm:t>
    </dgm:pt>
    <dgm:pt modelId="{E0F51743-B559-4F74-969B-38E876286814}" type="pres">
      <dgm:prSet presAssocID="{42BBBB06-A2B4-42C5-AB32-E6A160CD918D}" presName="desTx" presStyleLbl="fgAcc1" presStyleIdx="0" presStyleCnt="3" custScaleX="115214" custScaleY="42988" custLinFactNeighborX="16696" custLinFactNeighborY="-28373">
        <dgm:presLayoutVars>
          <dgm:bulletEnabled val="1"/>
        </dgm:presLayoutVars>
      </dgm:prSet>
      <dgm:spPr/>
      <dgm:t>
        <a:bodyPr/>
        <a:lstStyle/>
        <a:p>
          <a:endParaRPr lang="en-US"/>
        </a:p>
      </dgm:t>
    </dgm:pt>
    <dgm:pt modelId="{49C7C974-A783-4E8A-9806-365ADD7CE130}" type="pres">
      <dgm:prSet presAssocID="{D3306C5F-0058-423C-8C03-5C2ADE064C93}" presName="sibTrans" presStyleLbl="sibTrans2D1" presStyleIdx="0" presStyleCnt="2"/>
      <dgm:spPr/>
      <dgm:t>
        <a:bodyPr/>
        <a:lstStyle/>
        <a:p>
          <a:endParaRPr lang="en-US"/>
        </a:p>
      </dgm:t>
    </dgm:pt>
    <dgm:pt modelId="{24109910-5461-4243-B73B-8CB89B414984}" type="pres">
      <dgm:prSet presAssocID="{D3306C5F-0058-423C-8C03-5C2ADE064C93}" presName="connTx" presStyleLbl="sibTrans2D1" presStyleIdx="0" presStyleCnt="2"/>
      <dgm:spPr/>
      <dgm:t>
        <a:bodyPr/>
        <a:lstStyle/>
        <a:p>
          <a:endParaRPr lang="en-US"/>
        </a:p>
      </dgm:t>
    </dgm:pt>
    <dgm:pt modelId="{E387E2AE-F6C1-4BB4-AB36-AAAE80D13E68}" type="pres">
      <dgm:prSet presAssocID="{A2C899C3-74E8-41F6-AE8B-C916440E5713}" presName="composite" presStyleCnt="0"/>
      <dgm:spPr/>
    </dgm:pt>
    <dgm:pt modelId="{2299BAFF-3A5C-485C-8C19-18E669A52A62}" type="pres">
      <dgm:prSet presAssocID="{A2C899C3-74E8-41F6-AE8B-C916440E5713}" presName="parTx" presStyleLbl="node1" presStyleIdx="0" presStyleCnt="3">
        <dgm:presLayoutVars>
          <dgm:chMax val="0"/>
          <dgm:chPref val="0"/>
          <dgm:bulletEnabled val="1"/>
        </dgm:presLayoutVars>
      </dgm:prSet>
      <dgm:spPr/>
      <dgm:t>
        <a:bodyPr/>
        <a:lstStyle/>
        <a:p>
          <a:endParaRPr lang="en-US"/>
        </a:p>
      </dgm:t>
    </dgm:pt>
    <dgm:pt modelId="{33359B89-D68B-46E2-8996-9C3F5D66B90B}" type="pres">
      <dgm:prSet presAssocID="{A2C899C3-74E8-41F6-AE8B-C916440E5713}" presName="parSh" presStyleLbl="node1" presStyleIdx="1" presStyleCnt="3" custLinFactNeighborY="-3207"/>
      <dgm:spPr/>
      <dgm:t>
        <a:bodyPr/>
        <a:lstStyle/>
        <a:p>
          <a:endParaRPr lang="en-US"/>
        </a:p>
      </dgm:t>
    </dgm:pt>
    <dgm:pt modelId="{C3553DD6-D6F4-4FC9-BE2A-0092A2F56067}" type="pres">
      <dgm:prSet presAssocID="{A2C899C3-74E8-41F6-AE8B-C916440E5713}" presName="desTx" presStyleLbl="fgAcc1" presStyleIdx="1" presStyleCnt="3" custScaleX="112585" custScaleY="41737" custLinFactNeighborX="4749" custLinFactNeighborY="-27883">
        <dgm:presLayoutVars>
          <dgm:bulletEnabled val="1"/>
        </dgm:presLayoutVars>
      </dgm:prSet>
      <dgm:spPr/>
      <dgm:t>
        <a:bodyPr/>
        <a:lstStyle/>
        <a:p>
          <a:endParaRPr lang="en-US"/>
        </a:p>
      </dgm:t>
    </dgm:pt>
    <dgm:pt modelId="{C98DFAD5-8D8E-4E93-9F70-58E691B5A31E}" type="pres">
      <dgm:prSet presAssocID="{281341A7-1A78-4E5D-B3D8-F156D0307A97}" presName="sibTrans" presStyleLbl="sibTrans2D1" presStyleIdx="1" presStyleCnt="2"/>
      <dgm:spPr/>
      <dgm:t>
        <a:bodyPr/>
        <a:lstStyle/>
        <a:p>
          <a:endParaRPr lang="en-US"/>
        </a:p>
      </dgm:t>
    </dgm:pt>
    <dgm:pt modelId="{63C587D2-4868-44BA-AA4B-CD479F29F8D1}" type="pres">
      <dgm:prSet presAssocID="{281341A7-1A78-4E5D-B3D8-F156D0307A97}" presName="connTx" presStyleLbl="sibTrans2D1" presStyleIdx="1" presStyleCnt="2"/>
      <dgm:spPr/>
      <dgm:t>
        <a:bodyPr/>
        <a:lstStyle/>
        <a:p>
          <a:endParaRPr lang="en-US"/>
        </a:p>
      </dgm:t>
    </dgm:pt>
    <dgm:pt modelId="{5097DB98-1B59-4A9C-A541-749DF0FC4378}" type="pres">
      <dgm:prSet presAssocID="{ECD247F3-DF83-41D5-B7C7-961CDA2D92B9}" presName="composite" presStyleCnt="0"/>
      <dgm:spPr/>
    </dgm:pt>
    <dgm:pt modelId="{43E152DD-44DE-4A36-93DB-83739A37C4AF}" type="pres">
      <dgm:prSet presAssocID="{ECD247F3-DF83-41D5-B7C7-961CDA2D92B9}" presName="parTx" presStyleLbl="node1" presStyleIdx="1" presStyleCnt="3">
        <dgm:presLayoutVars>
          <dgm:chMax val="0"/>
          <dgm:chPref val="0"/>
          <dgm:bulletEnabled val="1"/>
        </dgm:presLayoutVars>
      </dgm:prSet>
      <dgm:spPr/>
      <dgm:t>
        <a:bodyPr/>
        <a:lstStyle/>
        <a:p>
          <a:endParaRPr lang="en-US"/>
        </a:p>
      </dgm:t>
    </dgm:pt>
    <dgm:pt modelId="{A1861ED3-F106-45F0-9B87-5A7597DD67EB}" type="pres">
      <dgm:prSet presAssocID="{ECD247F3-DF83-41D5-B7C7-961CDA2D92B9}" presName="parSh" presStyleLbl="node1" presStyleIdx="2" presStyleCnt="3" custLinFactNeighborX="462" custLinFactNeighborY="41672"/>
      <dgm:spPr/>
      <dgm:t>
        <a:bodyPr/>
        <a:lstStyle/>
        <a:p>
          <a:endParaRPr lang="en-US"/>
        </a:p>
      </dgm:t>
    </dgm:pt>
    <dgm:pt modelId="{08C652DC-03E6-46D3-AC8B-35189957C326}" type="pres">
      <dgm:prSet presAssocID="{ECD247F3-DF83-41D5-B7C7-961CDA2D92B9}" presName="desTx" presStyleLbl="fgAcc1" presStyleIdx="2" presStyleCnt="3" custScaleX="116863" custScaleY="90987" custLinFactNeighborX="297" custLinFactNeighborY="7136">
        <dgm:presLayoutVars>
          <dgm:bulletEnabled val="1"/>
        </dgm:presLayoutVars>
      </dgm:prSet>
      <dgm:spPr/>
      <dgm:t>
        <a:bodyPr/>
        <a:lstStyle/>
        <a:p>
          <a:endParaRPr lang="en-US"/>
        </a:p>
      </dgm:t>
    </dgm:pt>
  </dgm:ptLst>
  <dgm:cxnLst>
    <dgm:cxn modelId="{DD67F1C8-6E99-4B71-8F60-BB8FE97FC05F}" srcId="{42BBBB06-A2B4-42C5-AB32-E6A160CD918D}" destId="{470AAC80-8C68-41E4-809D-346F6CD449DC}" srcOrd="0" destOrd="0" parTransId="{75152818-B7CA-479B-B777-426FE95696B4}" sibTransId="{5AFA5DDA-B20C-4B18-85A4-343D67A93344}"/>
    <dgm:cxn modelId="{7FF92B21-9259-4F8B-879E-42C66F0B4623}" srcId="{E99FE56F-3619-4CD1-B780-0D4B24DCFA4A}" destId="{A2C899C3-74E8-41F6-AE8B-C916440E5713}" srcOrd="1" destOrd="0" parTransId="{655172AF-35BD-4A98-8884-F7C3E6572F3F}" sibTransId="{281341A7-1A78-4E5D-B3D8-F156D0307A97}"/>
    <dgm:cxn modelId="{08924F20-A5E3-4623-B941-3543FE92D8BD}" type="presOf" srcId="{84C1E943-E90A-4E9C-AA08-22F40DDF6217}" destId="{08C652DC-03E6-46D3-AC8B-35189957C326}" srcOrd="0" destOrd="0" presId="urn:microsoft.com/office/officeart/2005/8/layout/process3"/>
    <dgm:cxn modelId="{F6349204-89DC-4BC8-BE9E-7B67CEF8CA9B}" type="presOf" srcId="{A2C899C3-74E8-41F6-AE8B-C916440E5713}" destId="{2299BAFF-3A5C-485C-8C19-18E669A52A62}" srcOrd="0" destOrd="0" presId="urn:microsoft.com/office/officeart/2005/8/layout/process3"/>
    <dgm:cxn modelId="{C0B70F1F-422C-4EBF-914B-46047063BB8B}" srcId="{ECD247F3-DF83-41D5-B7C7-961CDA2D92B9}" destId="{5A488A60-66D3-4FB9-8D84-5992652F4529}" srcOrd="3" destOrd="0" parTransId="{DC17C993-509F-4A56-AEF5-9BDB518E699F}" sibTransId="{67B8F21C-ED22-4524-9166-4F02A4D16A5D}"/>
    <dgm:cxn modelId="{F086156D-DD41-4D7C-B693-7BC99D2CA091}" type="presOf" srcId="{5A488A60-66D3-4FB9-8D84-5992652F4529}" destId="{08C652DC-03E6-46D3-AC8B-35189957C326}" srcOrd="0" destOrd="3" presId="urn:microsoft.com/office/officeart/2005/8/layout/process3"/>
    <dgm:cxn modelId="{8105E912-7F73-4836-80E9-13ECBC225E00}" srcId="{E99FE56F-3619-4CD1-B780-0D4B24DCFA4A}" destId="{42BBBB06-A2B4-42C5-AB32-E6A160CD918D}" srcOrd="0" destOrd="0" parTransId="{EF62A2CD-D1B7-4337-B9C8-04BFC1D14E08}" sibTransId="{D3306C5F-0058-423C-8C03-5C2ADE064C93}"/>
    <dgm:cxn modelId="{54B449A2-4018-451E-AB14-44206AB24A14}" type="presOf" srcId="{281341A7-1A78-4E5D-B3D8-F156D0307A97}" destId="{C98DFAD5-8D8E-4E93-9F70-58E691B5A31E}" srcOrd="0" destOrd="0" presId="urn:microsoft.com/office/officeart/2005/8/layout/process3"/>
    <dgm:cxn modelId="{E1B85D50-594E-40F7-AAF2-748F21F4E425}" type="presOf" srcId="{D3306C5F-0058-423C-8C03-5C2ADE064C93}" destId="{49C7C974-A783-4E8A-9806-365ADD7CE130}" srcOrd="0" destOrd="0" presId="urn:microsoft.com/office/officeart/2005/8/layout/process3"/>
    <dgm:cxn modelId="{455760E6-040E-40EB-8BA2-D4B0AD7E6A38}" srcId="{A2C899C3-74E8-41F6-AE8B-C916440E5713}" destId="{C7404E58-632A-4CB4-A42B-B7F0C6D46484}" srcOrd="0" destOrd="0" parTransId="{DCEB5985-63D9-4D59-946D-C3ADCA49C333}" sibTransId="{C7AFD75D-9E93-4F8D-A120-626E110C0FD8}"/>
    <dgm:cxn modelId="{0C050FA0-51C0-44EF-B667-29D05E74303C}" type="presOf" srcId="{A2C899C3-74E8-41F6-AE8B-C916440E5713}" destId="{33359B89-D68B-46E2-8996-9C3F5D66B90B}" srcOrd="1" destOrd="0" presId="urn:microsoft.com/office/officeart/2005/8/layout/process3"/>
    <dgm:cxn modelId="{070FDD02-EDA7-4D05-A32E-319627FB2B8F}" type="presOf" srcId="{E8CBCEBC-6CAC-4E09-B1DF-196D4B7542B0}" destId="{08C652DC-03E6-46D3-AC8B-35189957C326}" srcOrd="0" destOrd="1" presId="urn:microsoft.com/office/officeart/2005/8/layout/process3"/>
    <dgm:cxn modelId="{24A68793-F772-45C3-B5B8-1F178296FDF2}" srcId="{ECD247F3-DF83-41D5-B7C7-961CDA2D92B9}" destId="{DBAB32DF-6839-4ECD-BDAA-EDF9D8F1C1A3}" srcOrd="2" destOrd="0" parTransId="{39D2FBEE-3530-4097-9EF9-3995668EB80D}" sibTransId="{9533DB04-B339-45B3-B1F1-95A5D31C6C77}"/>
    <dgm:cxn modelId="{ADB5F874-5CE7-4F59-8A2F-28DBFA0841B7}" type="presOf" srcId="{C7404E58-632A-4CB4-A42B-B7F0C6D46484}" destId="{C3553DD6-D6F4-4FC9-BE2A-0092A2F56067}" srcOrd="0" destOrd="0" presId="urn:microsoft.com/office/officeart/2005/8/layout/process3"/>
    <dgm:cxn modelId="{E30800B2-5BD6-4ABE-A25C-BC180248BFDF}" type="presOf" srcId="{E99FE56F-3619-4CD1-B780-0D4B24DCFA4A}" destId="{C532D1F5-F039-4524-9DF3-0A1A90A679F0}" srcOrd="0" destOrd="0" presId="urn:microsoft.com/office/officeart/2005/8/layout/process3"/>
    <dgm:cxn modelId="{88708FC7-348C-4B59-88DE-D52D7B6056BE}" type="presOf" srcId="{42BBBB06-A2B4-42C5-AB32-E6A160CD918D}" destId="{AD56AA1B-8501-41B3-BA45-11202620A80C}" srcOrd="0" destOrd="0" presId="urn:microsoft.com/office/officeart/2005/8/layout/process3"/>
    <dgm:cxn modelId="{EA346EA0-F2FF-44B0-B0BC-AF21AB598534}" srcId="{E99FE56F-3619-4CD1-B780-0D4B24DCFA4A}" destId="{ECD247F3-DF83-41D5-B7C7-961CDA2D92B9}" srcOrd="2" destOrd="0" parTransId="{A5F91270-4BCC-42BA-B907-B727F9643D54}" sibTransId="{5BEF3351-4139-43B1-BC2E-0518459458EF}"/>
    <dgm:cxn modelId="{CA5936D9-9D0F-45C6-9B2F-E7AA20012D18}" type="presOf" srcId="{281341A7-1A78-4E5D-B3D8-F156D0307A97}" destId="{63C587D2-4868-44BA-AA4B-CD479F29F8D1}" srcOrd="1" destOrd="0" presId="urn:microsoft.com/office/officeart/2005/8/layout/process3"/>
    <dgm:cxn modelId="{3CDAF9FD-C20F-4E8B-8695-9DDFB317E7A5}" type="presOf" srcId="{470AAC80-8C68-41E4-809D-346F6CD449DC}" destId="{E0F51743-B559-4F74-969B-38E876286814}" srcOrd="0" destOrd="0" presId="urn:microsoft.com/office/officeart/2005/8/layout/process3"/>
    <dgm:cxn modelId="{21EA256C-AA85-418D-B49D-4B0FFBFBE8AE}" type="presOf" srcId="{ECD247F3-DF83-41D5-B7C7-961CDA2D92B9}" destId="{43E152DD-44DE-4A36-93DB-83739A37C4AF}" srcOrd="0" destOrd="0" presId="urn:microsoft.com/office/officeart/2005/8/layout/process3"/>
    <dgm:cxn modelId="{41363857-5FE4-475C-A15B-01374650C3D4}" type="presOf" srcId="{ECD247F3-DF83-41D5-B7C7-961CDA2D92B9}" destId="{A1861ED3-F106-45F0-9B87-5A7597DD67EB}" srcOrd="1" destOrd="0" presId="urn:microsoft.com/office/officeart/2005/8/layout/process3"/>
    <dgm:cxn modelId="{FA1060E6-A597-46E4-8AC3-793131093A8A}" type="presOf" srcId="{42BBBB06-A2B4-42C5-AB32-E6A160CD918D}" destId="{F1D93335-4366-4251-9044-03B09577B52A}" srcOrd="1" destOrd="0" presId="urn:microsoft.com/office/officeart/2005/8/layout/process3"/>
    <dgm:cxn modelId="{70B9C94B-30BE-42E6-A1D4-D89B98E0F661}" type="presOf" srcId="{DBAB32DF-6839-4ECD-BDAA-EDF9D8F1C1A3}" destId="{08C652DC-03E6-46D3-AC8B-35189957C326}" srcOrd="0" destOrd="2" presId="urn:microsoft.com/office/officeart/2005/8/layout/process3"/>
    <dgm:cxn modelId="{6C4D1E96-939C-41DA-B208-CB0FA6342A15}" type="presOf" srcId="{D3306C5F-0058-423C-8C03-5C2ADE064C93}" destId="{24109910-5461-4243-B73B-8CB89B414984}" srcOrd="1" destOrd="0" presId="urn:microsoft.com/office/officeart/2005/8/layout/process3"/>
    <dgm:cxn modelId="{68C3FF4E-0CBE-4DE0-B037-B43A8D7FBDE8}" srcId="{ECD247F3-DF83-41D5-B7C7-961CDA2D92B9}" destId="{E8CBCEBC-6CAC-4E09-B1DF-196D4B7542B0}" srcOrd="1" destOrd="0" parTransId="{B7B95421-5DC9-4CF0-8E33-BF2FBC5BAA8E}" sibTransId="{39A8E45A-A407-433C-A6EF-E1CE8923BD1A}"/>
    <dgm:cxn modelId="{9B9AF62D-A46A-4992-81D0-F7D37F0B0956}" srcId="{ECD247F3-DF83-41D5-B7C7-961CDA2D92B9}" destId="{84C1E943-E90A-4E9C-AA08-22F40DDF6217}" srcOrd="0" destOrd="0" parTransId="{BA17BC3B-110A-4886-A89F-CD10FE2D8C0C}" sibTransId="{E077C683-407F-46C8-BDAE-ACCB7BFE6634}"/>
    <dgm:cxn modelId="{4E5A5639-675C-42A3-AE03-CE96BD378526}" type="presParOf" srcId="{C532D1F5-F039-4524-9DF3-0A1A90A679F0}" destId="{E06665BF-1DCE-4B0F-A45B-B02163351B71}" srcOrd="0" destOrd="0" presId="urn:microsoft.com/office/officeart/2005/8/layout/process3"/>
    <dgm:cxn modelId="{FDE99D01-3535-42A2-8647-75272954793C}" type="presParOf" srcId="{E06665BF-1DCE-4B0F-A45B-B02163351B71}" destId="{AD56AA1B-8501-41B3-BA45-11202620A80C}" srcOrd="0" destOrd="0" presId="urn:microsoft.com/office/officeart/2005/8/layout/process3"/>
    <dgm:cxn modelId="{8C8F7D0D-1CB2-41DC-88B5-CB4152C3F4F8}" type="presParOf" srcId="{E06665BF-1DCE-4B0F-A45B-B02163351B71}" destId="{F1D93335-4366-4251-9044-03B09577B52A}" srcOrd="1" destOrd="0" presId="urn:microsoft.com/office/officeart/2005/8/layout/process3"/>
    <dgm:cxn modelId="{9E49C21D-CCBC-44CD-8CB1-32C09DA53475}" type="presParOf" srcId="{E06665BF-1DCE-4B0F-A45B-B02163351B71}" destId="{E0F51743-B559-4F74-969B-38E876286814}" srcOrd="2" destOrd="0" presId="urn:microsoft.com/office/officeart/2005/8/layout/process3"/>
    <dgm:cxn modelId="{A7A5AABA-E5C4-44D9-9613-0CD57326AE30}" type="presParOf" srcId="{C532D1F5-F039-4524-9DF3-0A1A90A679F0}" destId="{49C7C974-A783-4E8A-9806-365ADD7CE130}" srcOrd="1" destOrd="0" presId="urn:microsoft.com/office/officeart/2005/8/layout/process3"/>
    <dgm:cxn modelId="{A071CD87-B372-40EE-9D31-8D99C5D38714}" type="presParOf" srcId="{49C7C974-A783-4E8A-9806-365ADD7CE130}" destId="{24109910-5461-4243-B73B-8CB89B414984}" srcOrd="0" destOrd="0" presId="urn:microsoft.com/office/officeart/2005/8/layout/process3"/>
    <dgm:cxn modelId="{C3FA1633-D8F3-4E85-B743-E9110821AC82}" type="presParOf" srcId="{C532D1F5-F039-4524-9DF3-0A1A90A679F0}" destId="{E387E2AE-F6C1-4BB4-AB36-AAAE80D13E68}" srcOrd="2" destOrd="0" presId="urn:microsoft.com/office/officeart/2005/8/layout/process3"/>
    <dgm:cxn modelId="{CC89B789-6A15-4CE2-9CD0-3544BCB8D4D6}" type="presParOf" srcId="{E387E2AE-F6C1-4BB4-AB36-AAAE80D13E68}" destId="{2299BAFF-3A5C-485C-8C19-18E669A52A62}" srcOrd="0" destOrd="0" presId="urn:microsoft.com/office/officeart/2005/8/layout/process3"/>
    <dgm:cxn modelId="{4F7B85C5-8E3B-4259-A7EC-98BB264A175C}" type="presParOf" srcId="{E387E2AE-F6C1-4BB4-AB36-AAAE80D13E68}" destId="{33359B89-D68B-46E2-8996-9C3F5D66B90B}" srcOrd="1" destOrd="0" presId="urn:microsoft.com/office/officeart/2005/8/layout/process3"/>
    <dgm:cxn modelId="{3810C8A6-AE96-43AE-A1E5-9AE6D639333C}" type="presParOf" srcId="{E387E2AE-F6C1-4BB4-AB36-AAAE80D13E68}" destId="{C3553DD6-D6F4-4FC9-BE2A-0092A2F56067}" srcOrd="2" destOrd="0" presId="urn:microsoft.com/office/officeart/2005/8/layout/process3"/>
    <dgm:cxn modelId="{CB33B97F-E309-41AA-85A1-54B393B2EA57}" type="presParOf" srcId="{C532D1F5-F039-4524-9DF3-0A1A90A679F0}" destId="{C98DFAD5-8D8E-4E93-9F70-58E691B5A31E}" srcOrd="3" destOrd="0" presId="urn:microsoft.com/office/officeart/2005/8/layout/process3"/>
    <dgm:cxn modelId="{D248E608-B041-4C58-9835-034C5A8147A2}" type="presParOf" srcId="{C98DFAD5-8D8E-4E93-9F70-58E691B5A31E}" destId="{63C587D2-4868-44BA-AA4B-CD479F29F8D1}" srcOrd="0" destOrd="0" presId="urn:microsoft.com/office/officeart/2005/8/layout/process3"/>
    <dgm:cxn modelId="{8C718182-F96C-433C-88CC-8615933C5FD1}" type="presParOf" srcId="{C532D1F5-F039-4524-9DF3-0A1A90A679F0}" destId="{5097DB98-1B59-4A9C-A541-749DF0FC4378}" srcOrd="4" destOrd="0" presId="urn:microsoft.com/office/officeart/2005/8/layout/process3"/>
    <dgm:cxn modelId="{640D01A2-EF1D-45FF-98E8-7A79C69A511B}" type="presParOf" srcId="{5097DB98-1B59-4A9C-A541-749DF0FC4378}" destId="{43E152DD-44DE-4A36-93DB-83739A37C4AF}" srcOrd="0" destOrd="0" presId="urn:microsoft.com/office/officeart/2005/8/layout/process3"/>
    <dgm:cxn modelId="{1E390653-9AEA-42A2-A440-0CCB0592938A}" type="presParOf" srcId="{5097DB98-1B59-4A9C-A541-749DF0FC4378}" destId="{A1861ED3-F106-45F0-9B87-5A7597DD67EB}" srcOrd="1" destOrd="0" presId="urn:microsoft.com/office/officeart/2005/8/layout/process3"/>
    <dgm:cxn modelId="{F9BB1E94-650E-4E36-A984-780DB60663EC}" type="presParOf" srcId="{5097DB98-1B59-4A9C-A541-749DF0FC4378}" destId="{08C652DC-03E6-46D3-AC8B-35189957C32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9FE56F-3619-4CD1-B780-0D4B24DCFA4A}" type="doc">
      <dgm:prSet loTypeId="urn:microsoft.com/office/officeart/2005/8/layout/process3" loCatId="process" qsTypeId="urn:microsoft.com/office/officeart/2005/8/quickstyle/simple3" qsCatId="simple" csTypeId="urn:microsoft.com/office/officeart/2005/8/colors/colorful5" csCatId="colorful" phldr="1"/>
      <dgm:spPr/>
      <dgm:t>
        <a:bodyPr/>
        <a:lstStyle/>
        <a:p>
          <a:endParaRPr lang="en-US"/>
        </a:p>
      </dgm:t>
    </dgm:pt>
    <dgm:pt modelId="{42BBBB06-A2B4-42C5-AB32-E6A160CD918D}">
      <dgm:prSet phldrT="[Text]"/>
      <dgm:spPr/>
      <dgm:t>
        <a:bodyPr/>
        <a:lstStyle/>
        <a:p>
          <a:r>
            <a:rPr lang="en-US" dirty="0"/>
            <a:t>Collection</a:t>
          </a:r>
        </a:p>
      </dgm:t>
    </dgm:pt>
    <dgm:pt modelId="{EF62A2CD-D1B7-4337-B9C8-04BFC1D14E08}" type="parTrans" cxnId="{8105E912-7F73-4836-80E9-13ECBC225E00}">
      <dgm:prSet/>
      <dgm:spPr/>
      <dgm:t>
        <a:bodyPr/>
        <a:lstStyle/>
        <a:p>
          <a:endParaRPr lang="en-US"/>
        </a:p>
      </dgm:t>
    </dgm:pt>
    <dgm:pt modelId="{D3306C5F-0058-423C-8C03-5C2ADE064C93}" type="sibTrans" cxnId="{8105E912-7F73-4836-80E9-13ECBC225E00}">
      <dgm:prSet/>
      <dgm:spPr/>
      <dgm:t>
        <a:bodyPr/>
        <a:lstStyle/>
        <a:p>
          <a:endParaRPr lang="en-US"/>
        </a:p>
      </dgm:t>
    </dgm:pt>
    <dgm:pt modelId="{A2C899C3-74E8-41F6-AE8B-C916440E5713}">
      <dgm:prSet phldrT="[Text]"/>
      <dgm:spPr/>
      <dgm:t>
        <a:bodyPr/>
        <a:lstStyle/>
        <a:p>
          <a:r>
            <a:rPr lang="en-US" dirty="0"/>
            <a:t>Analysis</a:t>
          </a:r>
        </a:p>
      </dgm:t>
    </dgm:pt>
    <dgm:pt modelId="{655172AF-35BD-4A98-8884-F7C3E6572F3F}" type="parTrans" cxnId="{7FF92B21-9259-4F8B-879E-42C66F0B4623}">
      <dgm:prSet/>
      <dgm:spPr/>
      <dgm:t>
        <a:bodyPr/>
        <a:lstStyle/>
        <a:p>
          <a:endParaRPr lang="en-US"/>
        </a:p>
      </dgm:t>
    </dgm:pt>
    <dgm:pt modelId="{281341A7-1A78-4E5D-B3D8-F156D0307A97}" type="sibTrans" cxnId="{7FF92B21-9259-4F8B-879E-42C66F0B4623}">
      <dgm:prSet/>
      <dgm:spPr/>
      <dgm:t>
        <a:bodyPr/>
        <a:lstStyle/>
        <a:p>
          <a:endParaRPr lang="en-US">
            <a:solidFill>
              <a:srgbClr val="FF0000"/>
            </a:solidFill>
          </a:endParaRPr>
        </a:p>
      </dgm:t>
    </dgm:pt>
    <dgm:pt modelId="{C7404E58-632A-4CB4-A42B-B7F0C6D46484}">
      <dgm:prSet phldrT="[Text]" custT="1"/>
      <dgm:spPr/>
      <dgm:t>
        <a:bodyPr/>
        <a:lstStyle/>
        <a:p>
          <a:r>
            <a:rPr lang="en-US" sz="1600" dirty="0"/>
            <a:t>NMS receives the fluid samples and process them using the enhanced panel. NMS then produces a finalized report identifying the positive metabolites found. </a:t>
          </a:r>
        </a:p>
      </dgm:t>
    </dgm:pt>
    <dgm:pt modelId="{DCEB5985-63D9-4D59-946D-C3ADCA49C333}" type="parTrans" cxnId="{455760E6-040E-40EB-8BA2-D4B0AD7E6A38}">
      <dgm:prSet/>
      <dgm:spPr/>
      <dgm:t>
        <a:bodyPr/>
        <a:lstStyle/>
        <a:p>
          <a:endParaRPr lang="en-US"/>
        </a:p>
      </dgm:t>
    </dgm:pt>
    <dgm:pt modelId="{C7AFD75D-9E93-4F8D-A120-626E110C0FD8}" type="sibTrans" cxnId="{455760E6-040E-40EB-8BA2-D4B0AD7E6A38}">
      <dgm:prSet/>
      <dgm:spPr/>
      <dgm:t>
        <a:bodyPr/>
        <a:lstStyle/>
        <a:p>
          <a:endParaRPr lang="en-US"/>
        </a:p>
      </dgm:t>
    </dgm:pt>
    <dgm:pt modelId="{ECD247F3-DF83-41D5-B7C7-961CDA2D92B9}">
      <dgm:prSet phldrT="[Text]"/>
      <dgm:spPr/>
      <dgm:t>
        <a:bodyPr/>
        <a:lstStyle/>
        <a:p>
          <a:r>
            <a:rPr lang="en-US" dirty="0"/>
            <a:t>Dispersal</a:t>
          </a:r>
        </a:p>
      </dgm:t>
    </dgm:pt>
    <dgm:pt modelId="{A5F91270-4BCC-42BA-B907-B727F9643D54}" type="parTrans" cxnId="{EA346EA0-F2FF-44B0-B0BC-AF21AB598534}">
      <dgm:prSet/>
      <dgm:spPr/>
      <dgm:t>
        <a:bodyPr/>
        <a:lstStyle/>
        <a:p>
          <a:endParaRPr lang="en-US"/>
        </a:p>
      </dgm:t>
    </dgm:pt>
    <dgm:pt modelId="{5BEF3351-4139-43B1-BC2E-0518459458EF}" type="sibTrans" cxnId="{EA346EA0-F2FF-44B0-B0BC-AF21AB598534}">
      <dgm:prSet/>
      <dgm:spPr/>
      <dgm:t>
        <a:bodyPr/>
        <a:lstStyle/>
        <a:p>
          <a:endParaRPr lang="en-US"/>
        </a:p>
      </dgm:t>
    </dgm:pt>
    <dgm:pt modelId="{84C1E943-E90A-4E9C-AA08-22F40DDF6217}">
      <dgm:prSet phldrT="[Text]" custT="1"/>
      <dgm:spPr/>
      <dgm:t>
        <a:bodyPr/>
        <a:lstStyle/>
        <a:p>
          <a:r>
            <a:rPr lang="en-US" sz="1600" dirty="0"/>
            <a:t>NMS publishes final reports within the centralized database established by ISDH. </a:t>
          </a:r>
        </a:p>
      </dgm:t>
    </dgm:pt>
    <dgm:pt modelId="{BA17BC3B-110A-4886-A89F-CD10FE2D8C0C}" type="parTrans" cxnId="{9B9AF62D-A46A-4992-81D0-F7D37F0B0956}">
      <dgm:prSet/>
      <dgm:spPr/>
      <dgm:t>
        <a:bodyPr/>
        <a:lstStyle/>
        <a:p>
          <a:endParaRPr lang="en-US"/>
        </a:p>
      </dgm:t>
    </dgm:pt>
    <dgm:pt modelId="{E077C683-407F-46C8-BDAE-ACCB7BFE6634}" type="sibTrans" cxnId="{9B9AF62D-A46A-4992-81D0-F7D37F0B0956}">
      <dgm:prSet/>
      <dgm:spPr/>
      <dgm:t>
        <a:bodyPr/>
        <a:lstStyle/>
        <a:p>
          <a:endParaRPr lang="en-US"/>
        </a:p>
      </dgm:t>
    </dgm:pt>
    <dgm:pt modelId="{470AAC80-8C68-41E4-809D-346F6CD449DC}">
      <dgm:prSet phldrT="[Text]" custT="1"/>
      <dgm:spPr/>
      <dgm:t>
        <a:bodyPr/>
        <a:lstStyle/>
        <a:p>
          <a:r>
            <a:rPr lang="en-US" sz="1600" dirty="0"/>
            <a:t>Medical Examiners (ME) identify suspected drug-related fatalities. MEs collect urine, blood, vitreous samples. Coroners then mail samples to NMS.  </a:t>
          </a:r>
        </a:p>
      </dgm:t>
    </dgm:pt>
    <dgm:pt modelId="{5AFA5DDA-B20C-4B18-85A4-343D67A93344}" type="sibTrans" cxnId="{DD67F1C8-6E99-4B71-8F60-BB8FE97FC05F}">
      <dgm:prSet/>
      <dgm:spPr/>
      <dgm:t>
        <a:bodyPr/>
        <a:lstStyle/>
        <a:p>
          <a:endParaRPr lang="en-US"/>
        </a:p>
      </dgm:t>
    </dgm:pt>
    <dgm:pt modelId="{75152818-B7CA-479B-B777-426FE95696B4}" type="parTrans" cxnId="{DD67F1C8-6E99-4B71-8F60-BB8FE97FC05F}">
      <dgm:prSet/>
      <dgm:spPr/>
      <dgm:t>
        <a:bodyPr/>
        <a:lstStyle/>
        <a:p>
          <a:endParaRPr lang="en-US"/>
        </a:p>
      </dgm:t>
    </dgm:pt>
    <dgm:pt modelId="{55C800E8-CF98-4CD3-A60C-912245E3FF2F}">
      <dgm:prSet phldrT="[Text]" custT="1"/>
      <dgm:spPr/>
      <dgm:t>
        <a:bodyPr/>
        <a:lstStyle/>
        <a:p>
          <a:endParaRPr lang="en-US" sz="1600" dirty="0"/>
        </a:p>
      </dgm:t>
    </dgm:pt>
    <dgm:pt modelId="{6CA7B3C3-1D88-4D05-AB25-550C22DB99BC}" type="parTrans" cxnId="{3FAD5E2F-A52F-45C2-BC1B-B6A344495D4F}">
      <dgm:prSet/>
      <dgm:spPr/>
      <dgm:t>
        <a:bodyPr/>
        <a:lstStyle/>
        <a:p>
          <a:endParaRPr lang="en-US"/>
        </a:p>
      </dgm:t>
    </dgm:pt>
    <dgm:pt modelId="{61F5781C-7157-4843-A57A-5A5BA7B309DD}" type="sibTrans" cxnId="{3FAD5E2F-A52F-45C2-BC1B-B6A344495D4F}">
      <dgm:prSet/>
      <dgm:spPr/>
      <dgm:t>
        <a:bodyPr/>
        <a:lstStyle/>
        <a:p>
          <a:endParaRPr lang="en-US"/>
        </a:p>
      </dgm:t>
    </dgm:pt>
    <dgm:pt modelId="{794A2F42-AD53-4AA4-BD48-64E7F9D9C9D7}">
      <dgm:prSet phldrT="[Text]" custT="1"/>
      <dgm:spPr/>
      <dgm:t>
        <a:bodyPr/>
        <a:lstStyle/>
        <a:p>
          <a:endParaRPr lang="en-US" sz="1600" dirty="0"/>
        </a:p>
      </dgm:t>
    </dgm:pt>
    <dgm:pt modelId="{6C888130-6A16-411B-A183-1AA90536AFB0}" type="parTrans" cxnId="{547BD30D-79E7-48A7-99C0-3C6591DE311C}">
      <dgm:prSet/>
      <dgm:spPr/>
      <dgm:t>
        <a:bodyPr/>
        <a:lstStyle/>
        <a:p>
          <a:endParaRPr lang="en-US"/>
        </a:p>
      </dgm:t>
    </dgm:pt>
    <dgm:pt modelId="{250894B6-9D30-4957-BCA3-798DE0501EDC}" type="sibTrans" cxnId="{547BD30D-79E7-48A7-99C0-3C6591DE311C}">
      <dgm:prSet/>
      <dgm:spPr/>
      <dgm:t>
        <a:bodyPr/>
        <a:lstStyle/>
        <a:p>
          <a:endParaRPr lang="en-US"/>
        </a:p>
      </dgm:t>
    </dgm:pt>
    <dgm:pt modelId="{4E9F2440-8CBF-49DD-9469-E6CF9CDF95B4}">
      <dgm:prSet phldrT="[Text]" custT="1"/>
      <dgm:spPr/>
      <dgm:t>
        <a:bodyPr/>
        <a:lstStyle/>
        <a:p>
          <a:r>
            <a:rPr lang="en-US" sz="1600" dirty="0"/>
            <a:t>ISDH abstracts toxicology data and develops monthly surveillance reports. </a:t>
          </a:r>
        </a:p>
      </dgm:t>
    </dgm:pt>
    <dgm:pt modelId="{6B644BB1-EAA0-46CD-94CE-FF851261B11B}" type="parTrans" cxnId="{AA9C5DE8-72D6-4A5C-916F-BFF17F951DD4}">
      <dgm:prSet/>
      <dgm:spPr/>
      <dgm:t>
        <a:bodyPr/>
        <a:lstStyle/>
        <a:p>
          <a:endParaRPr lang="en-US"/>
        </a:p>
      </dgm:t>
    </dgm:pt>
    <dgm:pt modelId="{2CF27A83-C80B-4F2E-8868-A3E92C427386}" type="sibTrans" cxnId="{AA9C5DE8-72D6-4A5C-916F-BFF17F951DD4}">
      <dgm:prSet/>
      <dgm:spPr/>
      <dgm:t>
        <a:bodyPr/>
        <a:lstStyle/>
        <a:p>
          <a:endParaRPr lang="en-US"/>
        </a:p>
      </dgm:t>
    </dgm:pt>
    <dgm:pt modelId="{E8CBCEBC-6CAC-4E09-B1DF-196D4B7542B0}">
      <dgm:prSet phldrT="[Text]" custT="1"/>
      <dgm:spPr/>
      <dgm:t>
        <a:bodyPr/>
        <a:lstStyle/>
        <a:p>
          <a:r>
            <a:rPr lang="en-US" sz="1600" dirty="0"/>
            <a:t>Coroners abstract reports and complete coroner reports necessary for death certificate. </a:t>
          </a:r>
        </a:p>
      </dgm:t>
    </dgm:pt>
    <dgm:pt modelId="{B7B95421-5DC9-4CF0-8E33-BF2FBC5BAA8E}" type="parTrans" cxnId="{68C3FF4E-0CBE-4DE0-B037-B43A8D7FBDE8}">
      <dgm:prSet/>
      <dgm:spPr/>
      <dgm:t>
        <a:bodyPr/>
        <a:lstStyle/>
        <a:p>
          <a:endParaRPr lang="en-US"/>
        </a:p>
      </dgm:t>
    </dgm:pt>
    <dgm:pt modelId="{39A8E45A-A407-433C-A6EF-E1CE8923BD1A}" type="sibTrans" cxnId="{68C3FF4E-0CBE-4DE0-B037-B43A8D7FBDE8}">
      <dgm:prSet/>
      <dgm:spPr/>
      <dgm:t>
        <a:bodyPr/>
        <a:lstStyle/>
        <a:p>
          <a:endParaRPr lang="en-US"/>
        </a:p>
      </dgm:t>
    </dgm:pt>
    <dgm:pt modelId="{42EEFD7C-1DD9-43D9-90CD-0361B7D8000A}">
      <dgm:prSet phldrT="[Text]" custT="1"/>
      <dgm:spPr/>
      <dgm:t>
        <a:bodyPr/>
        <a:lstStyle/>
        <a:p>
          <a:endParaRPr lang="en-US" sz="1600" dirty="0"/>
        </a:p>
      </dgm:t>
    </dgm:pt>
    <dgm:pt modelId="{3D92944F-D72D-4323-83E5-DE31829F958C}" type="parTrans" cxnId="{B341964A-41B7-4D6B-88AD-22A6080A4522}">
      <dgm:prSet/>
      <dgm:spPr/>
      <dgm:t>
        <a:bodyPr/>
        <a:lstStyle/>
        <a:p>
          <a:endParaRPr lang="en-US"/>
        </a:p>
      </dgm:t>
    </dgm:pt>
    <dgm:pt modelId="{873D42D2-9737-4902-9383-D0887735E51A}" type="sibTrans" cxnId="{B341964A-41B7-4D6B-88AD-22A6080A4522}">
      <dgm:prSet/>
      <dgm:spPr/>
      <dgm:t>
        <a:bodyPr/>
        <a:lstStyle/>
        <a:p>
          <a:endParaRPr lang="en-US"/>
        </a:p>
      </dgm:t>
    </dgm:pt>
    <dgm:pt modelId="{1BABC754-436F-490B-B760-AB08B8BEFAF7}">
      <dgm:prSet phldrT="[Text]" custT="1"/>
      <dgm:spPr/>
      <dgm:t>
        <a:bodyPr/>
        <a:lstStyle/>
        <a:p>
          <a:endParaRPr lang="en-US" sz="1600" dirty="0"/>
        </a:p>
      </dgm:t>
    </dgm:pt>
    <dgm:pt modelId="{3FA9A03A-D712-4739-8015-0914AE0F6022}" type="parTrans" cxnId="{9AF4B08F-DFC4-45F9-AF77-3A826FFB13A7}">
      <dgm:prSet/>
      <dgm:spPr/>
      <dgm:t>
        <a:bodyPr/>
        <a:lstStyle/>
        <a:p>
          <a:endParaRPr lang="en-US"/>
        </a:p>
      </dgm:t>
    </dgm:pt>
    <dgm:pt modelId="{060E0173-F92C-4AA3-AC6F-8B90417026B2}" type="sibTrans" cxnId="{9AF4B08F-DFC4-45F9-AF77-3A826FFB13A7}">
      <dgm:prSet/>
      <dgm:spPr/>
      <dgm:t>
        <a:bodyPr/>
        <a:lstStyle/>
        <a:p>
          <a:endParaRPr lang="en-US"/>
        </a:p>
      </dgm:t>
    </dgm:pt>
    <dgm:pt modelId="{C532D1F5-F039-4524-9DF3-0A1A90A679F0}" type="pres">
      <dgm:prSet presAssocID="{E99FE56F-3619-4CD1-B780-0D4B24DCFA4A}" presName="linearFlow" presStyleCnt="0">
        <dgm:presLayoutVars>
          <dgm:dir/>
          <dgm:animLvl val="lvl"/>
          <dgm:resizeHandles val="exact"/>
        </dgm:presLayoutVars>
      </dgm:prSet>
      <dgm:spPr/>
      <dgm:t>
        <a:bodyPr/>
        <a:lstStyle/>
        <a:p>
          <a:endParaRPr lang="en-US"/>
        </a:p>
      </dgm:t>
    </dgm:pt>
    <dgm:pt modelId="{E06665BF-1DCE-4B0F-A45B-B02163351B71}" type="pres">
      <dgm:prSet presAssocID="{42BBBB06-A2B4-42C5-AB32-E6A160CD918D}" presName="composite" presStyleCnt="0"/>
      <dgm:spPr/>
    </dgm:pt>
    <dgm:pt modelId="{AD56AA1B-8501-41B3-BA45-11202620A80C}" type="pres">
      <dgm:prSet presAssocID="{42BBBB06-A2B4-42C5-AB32-E6A160CD918D}" presName="parTx" presStyleLbl="node1" presStyleIdx="0" presStyleCnt="3">
        <dgm:presLayoutVars>
          <dgm:chMax val="0"/>
          <dgm:chPref val="0"/>
          <dgm:bulletEnabled val="1"/>
        </dgm:presLayoutVars>
      </dgm:prSet>
      <dgm:spPr/>
      <dgm:t>
        <a:bodyPr/>
        <a:lstStyle/>
        <a:p>
          <a:endParaRPr lang="en-US"/>
        </a:p>
      </dgm:t>
    </dgm:pt>
    <dgm:pt modelId="{F1D93335-4366-4251-9044-03B09577B52A}" type="pres">
      <dgm:prSet presAssocID="{42BBBB06-A2B4-42C5-AB32-E6A160CD918D}" presName="parSh" presStyleLbl="node1" presStyleIdx="0" presStyleCnt="3" custLinFactNeighborX="-216" custLinFactNeighborY="-58757"/>
      <dgm:spPr/>
      <dgm:t>
        <a:bodyPr/>
        <a:lstStyle/>
        <a:p>
          <a:endParaRPr lang="en-US"/>
        </a:p>
      </dgm:t>
    </dgm:pt>
    <dgm:pt modelId="{E0F51743-B559-4F74-969B-38E876286814}" type="pres">
      <dgm:prSet presAssocID="{42BBBB06-A2B4-42C5-AB32-E6A160CD918D}" presName="desTx" presStyleLbl="fgAcc1" presStyleIdx="0" presStyleCnt="3" custScaleX="115214" custScaleY="54516" custLinFactNeighborX="13376" custLinFactNeighborY="-43899">
        <dgm:presLayoutVars>
          <dgm:bulletEnabled val="1"/>
        </dgm:presLayoutVars>
      </dgm:prSet>
      <dgm:spPr/>
      <dgm:t>
        <a:bodyPr/>
        <a:lstStyle/>
        <a:p>
          <a:endParaRPr lang="en-US"/>
        </a:p>
      </dgm:t>
    </dgm:pt>
    <dgm:pt modelId="{49C7C974-A783-4E8A-9806-365ADD7CE130}" type="pres">
      <dgm:prSet presAssocID="{D3306C5F-0058-423C-8C03-5C2ADE064C93}" presName="sibTrans" presStyleLbl="sibTrans2D1" presStyleIdx="0" presStyleCnt="2"/>
      <dgm:spPr/>
      <dgm:t>
        <a:bodyPr/>
        <a:lstStyle/>
        <a:p>
          <a:endParaRPr lang="en-US"/>
        </a:p>
      </dgm:t>
    </dgm:pt>
    <dgm:pt modelId="{24109910-5461-4243-B73B-8CB89B414984}" type="pres">
      <dgm:prSet presAssocID="{D3306C5F-0058-423C-8C03-5C2ADE064C93}" presName="connTx" presStyleLbl="sibTrans2D1" presStyleIdx="0" presStyleCnt="2"/>
      <dgm:spPr/>
      <dgm:t>
        <a:bodyPr/>
        <a:lstStyle/>
        <a:p>
          <a:endParaRPr lang="en-US"/>
        </a:p>
      </dgm:t>
    </dgm:pt>
    <dgm:pt modelId="{E387E2AE-F6C1-4BB4-AB36-AAAE80D13E68}" type="pres">
      <dgm:prSet presAssocID="{A2C899C3-74E8-41F6-AE8B-C916440E5713}" presName="composite" presStyleCnt="0"/>
      <dgm:spPr/>
    </dgm:pt>
    <dgm:pt modelId="{2299BAFF-3A5C-485C-8C19-18E669A52A62}" type="pres">
      <dgm:prSet presAssocID="{A2C899C3-74E8-41F6-AE8B-C916440E5713}" presName="parTx" presStyleLbl="node1" presStyleIdx="0" presStyleCnt="3">
        <dgm:presLayoutVars>
          <dgm:chMax val="0"/>
          <dgm:chPref val="0"/>
          <dgm:bulletEnabled val="1"/>
        </dgm:presLayoutVars>
      </dgm:prSet>
      <dgm:spPr/>
      <dgm:t>
        <a:bodyPr/>
        <a:lstStyle/>
        <a:p>
          <a:endParaRPr lang="en-US"/>
        </a:p>
      </dgm:t>
    </dgm:pt>
    <dgm:pt modelId="{33359B89-D68B-46E2-8996-9C3F5D66B90B}" type="pres">
      <dgm:prSet presAssocID="{A2C899C3-74E8-41F6-AE8B-C916440E5713}" presName="parSh" presStyleLbl="node1" presStyleIdx="1" presStyleCnt="3" custLinFactNeighborX="-14719" custLinFactNeighborY="-51949"/>
      <dgm:spPr/>
      <dgm:t>
        <a:bodyPr/>
        <a:lstStyle/>
        <a:p>
          <a:endParaRPr lang="en-US"/>
        </a:p>
      </dgm:t>
    </dgm:pt>
    <dgm:pt modelId="{C3553DD6-D6F4-4FC9-BE2A-0092A2F56067}" type="pres">
      <dgm:prSet presAssocID="{A2C899C3-74E8-41F6-AE8B-C916440E5713}" presName="desTx" presStyleLbl="fgAcc1" presStyleIdx="1" presStyleCnt="3" custScaleY="63869" custLinFactNeighborX="-7439" custLinFactNeighborY="-35753">
        <dgm:presLayoutVars>
          <dgm:bulletEnabled val="1"/>
        </dgm:presLayoutVars>
      </dgm:prSet>
      <dgm:spPr/>
      <dgm:t>
        <a:bodyPr/>
        <a:lstStyle/>
        <a:p>
          <a:endParaRPr lang="en-US"/>
        </a:p>
      </dgm:t>
    </dgm:pt>
    <dgm:pt modelId="{C98DFAD5-8D8E-4E93-9F70-58E691B5A31E}" type="pres">
      <dgm:prSet presAssocID="{281341A7-1A78-4E5D-B3D8-F156D0307A97}" presName="sibTrans" presStyleLbl="sibTrans2D1" presStyleIdx="1" presStyleCnt="2"/>
      <dgm:spPr/>
      <dgm:t>
        <a:bodyPr/>
        <a:lstStyle/>
        <a:p>
          <a:endParaRPr lang="en-US"/>
        </a:p>
      </dgm:t>
    </dgm:pt>
    <dgm:pt modelId="{63C587D2-4868-44BA-AA4B-CD479F29F8D1}" type="pres">
      <dgm:prSet presAssocID="{281341A7-1A78-4E5D-B3D8-F156D0307A97}" presName="connTx" presStyleLbl="sibTrans2D1" presStyleIdx="1" presStyleCnt="2"/>
      <dgm:spPr/>
      <dgm:t>
        <a:bodyPr/>
        <a:lstStyle/>
        <a:p>
          <a:endParaRPr lang="en-US"/>
        </a:p>
      </dgm:t>
    </dgm:pt>
    <dgm:pt modelId="{5097DB98-1B59-4A9C-A541-749DF0FC4378}" type="pres">
      <dgm:prSet presAssocID="{ECD247F3-DF83-41D5-B7C7-961CDA2D92B9}" presName="composite" presStyleCnt="0"/>
      <dgm:spPr/>
    </dgm:pt>
    <dgm:pt modelId="{43E152DD-44DE-4A36-93DB-83739A37C4AF}" type="pres">
      <dgm:prSet presAssocID="{ECD247F3-DF83-41D5-B7C7-961CDA2D92B9}" presName="parTx" presStyleLbl="node1" presStyleIdx="1" presStyleCnt="3">
        <dgm:presLayoutVars>
          <dgm:chMax val="0"/>
          <dgm:chPref val="0"/>
          <dgm:bulletEnabled val="1"/>
        </dgm:presLayoutVars>
      </dgm:prSet>
      <dgm:spPr/>
      <dgm:t>
        <a:bodyPr/>
        <a:lstStyle/>
        <a:p>
          <a:endParaRPr lang="en-US"/>
        </a:p>
      </dgm:t>
    </dgm:pt>
    <dgm:pt modelId="{A1861ED3-F106-45F0-9B87-5A7597DD67EB}" type="pres">
      <dgm:prSet presAssocID="{ECD247F3-DF83-41D5-B7C7-961CDA2D92B9}" presName="parSh" presStyleLbl="node1" presStyleIdx="2" presStyleCnt="3" custLinFactNeighborX="-16108" custLinFactNeighborY="-28859"/>
      <dgm:spPr/>
      <dgm:t>
        <a:bodyPr/>
        <a:lstStyle/>
        <a:p>
          <a:endParaRPr lang="en-US"/>
        </a:p>
      </dgm:t>
    </dgm:pt>
    <dgm:pt modelId="{08C652DC-03E6-46D3-AC8B-35189957C326}" type="pres">
      <dgm:prSet presAssocID="{ECD247F3-DF83-41D5-B7C7-961CDA2D92B9}" presName="desTx" presStyleLbl="fgAcc1" presStyleIdx="2" presStyleCnt="3" custScaleX="121100" custScaleY="85735" custLinFactNeighborX="-10529" custLinFactNeighborY="-19222">
        <dgm:presLayoutVars>
          <dgm:bulletEnabled val="1"/>
        </dgm:presLayoutVars>
      </dgm:prSet>
      <dgm:spPr/>
      <dgm:t>
        <a:bodyPr/>
        <a:lstStyle/>
        <a:p>
          <a:endParaRPr lang="en-US"/>
        </a:p>
      </dgm:t>
    </dgm:pt>
  </dgm:ptLst>
  <dgm:cxnLst>
    <dgm:cxn modelId="{45803A97-F398-4DC2-9C1B-81D5D58E6FDD}" type="presOf" srcId="{A2C899C3-74E8-41F6-AE8B-C916440E5713}" destId="{33359B89-D68B-46E2-8996-9C3F5D66B90B}" srcOrd="1" destOrd="0" presId="urn:microsoft.com/office/officeart/2005/8/layout/process3"/>
    <dgm:cxn modelId="{AA9C5DE8-72D6-4A5C-916F-BFF17F951DD4}" srcId="{ECD247F3-DF83-41D5-B7C7-961CDA2D92B9}" destId="{4E9F2440-8CBF-49DD-9469-E6CF9CDF95B4}" srcOrd="1" destOrd="0" parTransId="{6B644BB1-EAA0-46CD-94CE-FF851261B11B}" sibTransId="{2CF27A83-C80B-4F2E-8868-A3E92C427386}"/>
    <dgm:cxn modelId="{01C85799-C215-4FE6-87DC-3153A2D92A7E}" type="presOf" srcId="{470AAC80-8C68-41E4-809D-346F6CD449DC}" destId="{E0F51743-B559-4F74-969B-38E876286814}" srcOrd="0" destOrd="0" presId="urn:microsoft.com/office/officeart/2005/8/layout/process3"/>
    <dgm:cxn modelId="{C58B66FD-0FDA-4F3F-984B-0A4CE5E56CF1}" type="presOf" srcId="{84C1E943-E90A-4E9C-AA08-22F40DDF6217}" destId="{08C652DC-03E6-46D3-AC8B-35189957C326}" srcOrd="0" destOrd="0" presId="urn:microsoft.com/office/officeart/2005/8/layout/process3"/>
    <dgm:cxn modelId="{C2056FA0-834D-4AA3-B0E1-2A8B51A5C714}" type="presOf" srcId="{55C800E8-CF98-4CD3-A60C-912245E3FF2F}" destId="{E0F51743-B559-4F74-969B-38E876286814}" srcOrd="0" destOrd="1" presId="urn:microsoft.com/office/officeart/2005/8/layout/process3"/>
    <dgm:cxn modelId="{C6A13FAF-D83C-4713-AB1C-0551FE7C6CE1}" type="presOf" srcId="{ECD247F3-DF83-41D5-B7C7-961CDA2D92B9}" destId="{43E152DD-44DE-4A36-93DB-83739A37C4AF}" srcOrd="0" destOrd="0" presId="urn:microsoft.com/office/officeart/2005/8/layout/process3"/>
    <dgm:cxn modelId="{EA346EA0-F2FF-44B0-B0BC-AF21AB598534}" srcId="{E99FE56F-3619-4CD1-B780-0D4B24DCFA4A}" destId="{ECD247F3-DF83-41D5-B7C7-961CDA2D92B9}" srcOrd="2" destOrd="0" parTransId="{A5F91270-4BCC-42BA-B907-B727F9643D54}" sibTransId="{5BEF3351-4139-43B1-BC2E-0518459458EF}"/>
    <dgm:cxn modelId="{B74A2E39-3DB0-47CD-93B8-A68BE0AA2B84}" type="presOf" srcId="{42BBBB06-A2B4-42C5-AB32-E6A160CD918D}" destId="{AD56AA1B-8501-41B3-BA45-11202620A80C}" srcOrd="0" destOrd="0" presId="urn:microsoft.com/office/officeart/2005/8/layout/process3"/>
    <dgm:cxn modelId="{3FAD5E2F-A52F-45C2-BC1B-B6A344495D4F}" srcId="{42BBBB06-A2B4-42C5-AB32-E6A160CD918D}" destId="{55C800E8-CF98-4CD3-A60C-912245E3FF2F}" srcOrd="1" destOrd="0" parTransId="{6CA7B3C3-1D88-4D05-AB25-550C22DB99BC}" sibTransId="{61F5781C-7157-4843-A57A-5A5BA7B309DD}"/>
    <dgm:cxn modelId="{5582B303-1E62-4C70-A658-F775F01C4055}" type="presOf" srcId="{A2C899C3-74E8-41F6-AE8B-C916440E5713}" destId="{2299BAFF-3A5C-485C-8C19-18E669A52A62}" srcOrd="0" destOrd="0" presId="urn:microsoft.com/office/officeart/2005/8/layout/process3"/>
    <dgm:cxn modelId="{455760E6-040E-40EB-8BA2-D4B0AD7E6A38}" srcId="{A2C899C3-74E8-41F6-AE8B-C916440E5713}" destId="{C7404E58-632A-4CB4-A42B-B7F0C6D46484}" srcOrd="0" destOrd="0" parTransId="{DCEB5985-63D9-4D59-946D-C3ADCA49C333}" sibTransId="{C7AFD75D-9E93-4F8D-A120-626E110C0FD8}"/>
    <dgm:cxn modelId="{8B6E3748-5277-4EE4-8C8D-488CF62688A9}" type="presOf" srcId="{4E9F2440-8CBF-49DD-9469-E6CF9CDF95B4}" destId="{08C652DC-03E6-46D3-AC8B-35189957C326}" srcOrd="0" destOrd="1" presId="urn:microsoft.com/office/officeart/2005/8/layout/process3"/>
    <dgm:cxn modelId="{518FF27F-CFB4-42B5-AE2D-C6B0534E95B6}" type="presOf" srcId="{42EEFD7C-1DD9-43D9-90CD-0361B7D8000A}" destId="{08C652DC-03E6-46D3-AC8B-35189957C326}" srcOrd="0" destOrd="4" presId="urn:microsoft.com/office/officeart/2005/8/layout/process3"/>
    <dgm:cxn modelId="{232AAF9D-8E69-40CC-BF9A-3058043099FB}" type="presOf" srcId="{ECD247F3-DF83-41D5-B7C7-961CDA2D92B9}" destId="{A1861ED3-F106-45F0-9B87-5A7597DD67EB}" srcOrd="1" destOrd="0" presId="urn:microsoft.com/office/officeart/2005/8/layout/process3"/>
    <dgm:cxn modelId="{7EFE29DC-C7AA-47E9-9F4E-0A7BC4A0AC2F}" type="presOf" srcId="{1BABC754-436F-490B-B760-AB08B8BEFAF7}" destId="{08C652DC-03E6-46D3-AC8B-35189957C326}" srcOrd="0" destOrd="3" presId="urn:microsoft.com/office/officeart/2005/8/layout/process3"/>
    <dgm:cxn modelId="{C1F0D69C-9DF1-44F1-9B36-4C9D71A4822D}" type="presOf" srcId="{E99FE56F-3619-4CD1-B780-0D4B24DCFA4A}" destId="{C532D1F5-F039-4524-9DF3-0A1A90A679F0}" srcOrd="0" destOrd="0" presId="urn:microsoft.com/office/officeart/2005/8/layout/process3"/>
    <dgm:cxn modelId="{E4850D87-3F15-4043-8606-E146768CE07F}" type="presOf" srcId="{42BBBB06-A2B4-42C5-AB32-E6A160CD918D}" destId="{F1D93335-4366-4251-9044-03B09577B52A}" srcOrd="1" destOrd="0" presId="urn:microsoft.com/office/officeart/2005/8/layout/process3"/>
    <dgm:cxn modelId="{DD67F1C8-6E99-4B71-8F60-BB8FE97FC05F}" srcId="{42BBBB06-A2B4-42C5-AB32-E6A160CD918D}" destId="{470AAC80-8C68-41E4-809D-346F6CD449DC}" srcOrd="0" destOrd="0" parTransId="{75152818-B7CA-479B-B777-426FE95696B4}" sibTransId="{5AFA5DDA-B20C-4B18-85A4-343D67A93344}"/>
    <dgm:cxn modelId="{B180E7C5-E664-4CB3-A1C8-9F29F82A55A7}" type="presOf" srcId="{281341A7-1A78-4E5D-B3D8-F156D0307A97}" destId="{63C587D2-4868-44BA-AA4B-CD479F29F8D1}" srcOrd="1" destOrd="0" presId="urn:microsoft.com/office/officeart/2005/8/layout/process3"/>
    <dgm:cxn modelId="{9AF4B08F-DFC4-45F9-AF77-3A826FFB13A7}" srcId="{ECD247F3-DF83-41D5-B7C7-961CDA2D92B9}" destId="{1BABC754-436F-490B-B760-AB08B8BEFAF7}" srcOrd="3" destOrd="0" parTransId="{3FA9A03A-D712-4739-8015-0914AE0F6022}" sibTransId="{060E0173-F92C-4AA3-AC6F-8B90417026B2}"/>
    <dgm:cxn modelId="{68C3FF4E-0CBE-4DE0-B037-B43A8D7FBDE8}" srcId="{ECD247F3-DF83-41D5-B7C7-961CDA2D92B9}" destId="{E8CBCEBC-6CAC-4E09-B1DF-196D4B7542B0}" srcOrd="2" destOrd="0" parTransId="{B7B95421-5DC9-4CF0-8E33-BF2FBC5BAA8E}" sibTransId="{39A8E45A-A407-433C-A6EF-E1CE8923BD1A}"/>
    <dgm:cxn modelId="{FA5F11E3-2179-4061-86BD-C9B392072F8C}" type="presOf" srcId="{794A2F42-AD53-4AA4-BD48-64E7F9D9C9D7}" destId="{C3553DD6-D6F4-4FC9-BE2A-0092A2F56067}" srcOrd="0" destOrd="1" presId="urn:microsoft.com/office/officeart/2005/8/layout/process3"/>
    <dgm:cxn modelId="{9B9AF62D-A46A-4992-81D0-F7D37F0B0956}" srcId="{ECD247F3-DF83-41D5-B7C7-961CDA2D92B9}" destId="{84C1E943-E90A-4E9C-AA08-22F40DDF6217}" srcOrd="0" destOrd="0" parTransId="{BA17BC3B-110A-4886-A89F-CD10FE2D8C0C}" sibTransId="{E077C683-407F-46C8-BDAE-ACCB7BFE6634}"/>
    <dgm:cxn modelId="{7FF92B21-9259-4F8B-879E-42C66F0B4623}" srcId="{E99FE56F-3619-4CD1-B780-0D4B24DCFA4A}" destId="{A2C899C3-74E8-41F6-AE8B-C916440E5713}" srcOrd="1" destOrd="0" parTransId="{655172AF-35BD-4A98-8884-F7C3E6572F3F}" sibTransId="{281341A7-1A78-4E5D-B3D8-F156D0307A97}"/>
    <dgm:cxn modelId="{547BD30D-79E7-48A7-99C0-3C6591DE311C}" srcId="{A2C899C3-74E8-41F6-AE8B-C916440E5713}" destId="{794A2F42-AD53-4AA4-BD48-64E7F9D9C9D7}" srcOrd="1" destOrd="0" parTransId="{6C888130-6A16-411B-A183-1AA90536AFB0}" sibTransId="{250894B6-9D30-4957-BCA3-798DE0501EDC}"/>
    <dgm:cxn modelId="{1909A3A5-0BFB-4263-AF7F-0B31DF92A67B}" type="presOf" srcId="{281341A7-1A78-4E5D-B3D8-F156D0307A97}" destId="{C98DFAD5-8D8E-4E93-9F70-58E691B5A31E}" srcOrd="0" destOrd="0" presId="urn:microsoft.com/office/officeart/2005/8/layout/process3"/>
    <dgm:cxn modelId="{DE6C8FA5-13B8-42F0-8189-846AAE7398E2}" type="presOf" srcId="{D3306C5F-0058-423C-8C03-5C2ADE064C93}" destId="{49C7C974-A783-4E8A-9806-365ADD7CE130}" srcOrd="0" destOrd="0" presId="urn:microsoft.com/office/officeart/2005/8/layout/process3"/>
    <dgm:cxn modelId="{B341964A-41B7-4D6B-88AD-22A6080A4522}" srcId="{ECD247F3-DF83-41D5-B7C7-961CDA2D92B9}" destId="{42EEFD7C-1DD9-43D9-90CD-0361B7D8000A}" srcOrd="4" destOrd="0" parTransId="{3D92944F-D72D-4323-83E5-DE31829F958C}" sibTransId="{873D42D2-9737-4902-9383-D0887735E51A}"/>
    <dgm:cxn modelId="{C482D135-1B87-48C9-BEED-C4B4D85EFA40}" type="presOf" srcId="{D3306C5F-0058-423C-8C03-5C2ADE064C93}" destId="{24109910-5461-4243-B73B-8CB89B414984}" srcOrd="1" destOrd="0" presId="urn:microsoft.com/office/officeart/2005/8/layout/process3"/>
    <dgm:cxn modelId="{A9AF88DD-B370-477B-8A15-DD024D7252A9}" type="presOf" srcId="{E8CBCEBC-6CAC-4E09-B1DF-196D4B7542B0}" destId="{08C652DC-03E6-46D3-AC8B-35189957C326}" srcOrd="0" destOrd="2" presId="urn:microsoft.com/office/officeart/2005/8/layout/process3"/>
    <dgm:cxn modelId="{0556238F-EC3C-4196-9E96-747CBB6BC186}" type="presOf" srcId="{C7404E58-632A-4CB4-A42B-B7F0C6D46484}" destId="{C3553DD6-D6F4-4FC9-BE2A-0092A2F56067}" srcOrd="0" destOrd="0" presId="urn:microsoft.com/office/officeart/2005/8/layout/process3"/>
    <dgm:cxn modelId="{8105E912-7F73-4836-80E9-13ECBC225E00}" srcId="{E99FE56F-3619-4CD1-B780-0D4B24DCFA4A}" destId="{42BBBB06-A2B4-42C5-AB32-E6A160CD918D}" srcOrd="0" destOrd="0" parTransId="{EF62A2CD-D1B7-4337-B9C8-04BFC1D14E08}" sibTransId="{D3306C5F-0058-423C-8C03-5C2ADE064C93}"/>
    <dgm:cxn modelId="{E12A3B7A-4B7A-47E5-9CE3-C7B886967D14}" type="presParOf" srcId="{C532D1F5-F039-4524-9DF3-0A1A90A679F0}" destId="{E06665BF-1DCE-4B0F-A45B-B02163351B71}" srcOrd="0" destOrd="0" presId="urn:microsoft.com/office/officeart/2005/8/layout/process3"/>
    <dgm:cxn modelId="{251F8FAE-6E07-4090-8D70-F98E5A0A29FF}" type="presParOf" srcId="{E06665BF-1DCE-4B0F-A45B-B02163351B71}" destId="{AD56AA1B-8501-41B3-BA45-11202620A80C}" srcOrd="0" destOrd="0" presId="urn:microsoft.com/office/officeart/2005/8/layout/process3"/>
    <dgm:cxn modelId="{3F6A633F-6DEA-405A-B8C5-C8DF039980CA}" type="presParOf" srcId="{E06665BF-1DCE-4B0F-A45B-B02163351B71}" destId="{F1D93335-4366-4251-9044-03B09577B52A}" srcOrd="1" destOrd="0" presId="urn:microsoft.com/office/officeart/2005/8/layout/process3"/>
    <dgm:cxn modelId="{6BFFCB66-3171-4E17-A264-B0C4E79F52EB}" type="presParOf" srcId="{E06665BF-1DCE-4B0F-A45B-B02163351B71}" destId="{E0F51743-B559-4F74-969B-38E876286814}" srcOrd="2" destOrd="0" presId="urn:microsoft.com/office/officeart/2005/8/layout/process3"/>
    <dgm:cxn modelId="{8EECA580-053D-4DF8-8B6D-96A7C124C573}" type="presParOf" srcId="{C532D1F5-F039-4524-9DF3-0A1A90A679F0}" destId="{49C7C974-A783-4E8A-9806-365ADD7CE130}" srcOrd="1" destOrd="0" presId="urn:microsoft.com/office/officeart/2005/8/layout/process3"/>
    <dgm:cxn modelId="{902C1FAB-BDD1-46EF-8B0A-C9049F6C5D49}" type="presParOf" srcId="{49C7C974-A783-4E8A-9806-365ADD7CE130}" destId="{24109910-5461-4243-B73B-8CB89B414984}" srcOrd="0" destOrd="0" presId="urn:microsoft.com/office/officeart/2005/8/layout/process3"/>
    <dgm:cxn modelId="{55669048-F8A6-42FB-8B90-033EEE9B75A0}" type="presParOf" srcId="{C532D1F5-F039-4524-9DF3-0A1A90A679F0}" destId="{E387E2AE-F6C1-4BB4-AB36-AAAE80D13E68}" srcOrd="2" destOrd="0" presId="urn:microsoft.com/office/officeart/2005/8/layout/process3"/>
    <dgm:cxn modelId="{4E81D574-6EBE-412A-9D13-A54B38D632EB}" type="presParOf" srcId="{E387E2AE-F6C1-4BB4-AB36-AAAE80D13E68}" destId="{2299BAFF-3A5C-485C-8C19-18E669A52A62}" srcOrd="0" destOrd="0" presId="urn:microsoft.com/office/officeart/2005/8/layout/process3"/>
    <dgm:cxn modelId="{317E73BD-482B-4E20-90FD-77A4FB55DEC6}" type="presParOf" srcId="{E387E2AE-F6C1-4BB4-AB36-AAAE80D13E68}" destId="{33359B89-D68B-46E2-8996-9C3F5D66B90B}" srcOrd="1" destOrd="0" presId="urn:microsoft.com/office/officeart/2005/8/layout/process3"/>
    <dgm:cxn modelId="{9E65E964-1D73-4DEB-ABF7-136DA921CC9B}" type="presParOf" srcId="{E387E2AE-F6C1-4BB4-AB36-AAAE80D13E68}" destId="{C3553DD6-D6F4-4FC9-BE2A-0092A2F56067}" srcOrd="2" destOrd="0" presId="urn:microsoft.com/office/officeart/2005/8/layout/process3"/>
    <dgm:cxn modelId="{077A5C50-6D60-4D7E-B561-E3BE5CEC09E6}" type="presParOf" srcId="{C532D1F5-F039-4524-9DF3-0A1A90A679F0}" destId="{C98DFAD5-8D8E-4E93-9F70-58E691B5A31E}" srcOrd="3" destOrd="0" presId="urn:microsoft.com/office/officeart/2005/8/layout/process3"/>
    <dgm:cxn modelId="{EE351230-1DBE-4C9B-A5D2-68DE9CD9768C}" type="presParOf" srcId="{C98DFAD5-8D8E-4E93-9F70-58E691B5A31E}" destId="{63C587D2-4868-44BA-AA4B-CD479F29F8D1}" srcOrd="0" destOrd="0" presId="urn:microsoft.com/office/officeart/2005/8/layout/process3"/>
    <dgm:cxn modelId="{29F5A003-C0C6-4CFC-92F9-CB6053DB1E08}" type="presParOf" srcId="{C532D1F5-F039-4524-9DF3-0A1A90A679F0}" destId="{5097DB98-1B59-4A9C-A541-749DF0FC4378}" srcOrd="4" destOrd="0" presId="urn:microsoft.com/office/officeart/2005/8/layout/process3"/>
    <dgm:cxn modelId="{860C6383-DD06-4B27-BF34-84CB3253BEC3}" type="presParOf" srcId="{5097DB98-1B59-4A9C-A541-749DF0FC4378}" destId="{43E152DD-44DE-4A36-93DB-83739A37C4AF}" srcOrd="0" destOrd="0" presId="urn:microsoft.com/office/officeart/2005/8/layout/process3"/>
    <dgm:cxn modelId="{97C91BCF-C57E-4B36-B06E-61EF415114E5}" type="presParOf" srcId="{5097DB98-1B59-4A9C-A541-749DF0FC4378}" destId="{A1861ED3-F106-45F0-9B87-5A7597DD67EB}" srcOrd="1" destOrd="0" presId="urn:microsoft.com/office/officeart/2005/8/layout/process3"/>
    <dgm:cxn modelId="{39DA38CB-0372-40C3-B6D8-4D78E9269211}" type="presParOf" srcId="{5097DB98-1B59-4A9C-A541-749DF0FC4378}" destId="{08C652DC-03E6-46D3-AC8B-35189957C32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93335-4366-4251-9044-03B09577B52A}">
      <dsp:nvSpPr>
        <dsp:cNvPr id="0" name=""/>
        <dsp:cNvSpPr/>
      </dsp:nvSpPr>
      <dsp:spPr>
        <a:xfrm>
          <a:off x="100329" y="2479891"/>
          <a:ext cx="1783895" cy="21600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Collection</a:t>
          </a:r>
        </a:p>
      </dsp:txBody>
      <dsp:txXfrm>
        <a:off x="100329" y="2479891"/>
        <a:ext cx="1783895" cy="144000"/>
      </dsp:txXfrm>
    </dsp:sp>
    <dsp:sp modelId="{E0F51743-B559-4F74-969B-38E876286814}">
      <dsp:nvSpPr>
        <dsp:cNvPr id="0" name=""/>
        <dsp:cNvSpPr/>
      </dsp:nvSpPr>
      <dsp:spPr>
        <a:xfrm>
          <a:off x="537946" y="2631173"/>
          <a:ext cx="2055297" cy="14233"/>
        </a:xfrm>
        <a:prstGeom prst="roundRect">
          <a:avLst>
            <a:gd name="adj" fmla="val 10000"/>
          </a:avLst>
        </a:prstGeom>
        <a:solidFill>
          <a:schemeClr val="lt1">
            <a:alpha val="90000"/>
            <a:hueOff val="0"/>
            <a:satOff val="0"/>
            <a:lumOff val="0"/>
            <a:alphaOff val="0"/>
          </a:schemeClr>
        </a:solidFill>
        <a:ln w="9525" cap="flat" cmpd="sng" algn="ctr">
          <a:solidFill>
            <a:schemeClr val="accent2"/>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Medical Examiners (ME) identify suspected drug-related fatalities. MEs collect urine, blood, vitreous samples. Coroners then mail samples to NMS.</a:t>
          </a:r>
        </a:p>
      </dsp:txBody>
      <dsp:txXfrm>
        <a:off x="538363" y="2631590"/>
        <a:ext cx="2054463" cy="13399"/>
      </dsp:txXfrm>
    </dsp:sp>
    <dsp:sp modelId="{49C7C974-A783-4E8A-9806-365ADD7CE130}">
      <dsp:nvSpPr>
        <dsp:cNvPr id="0" name=""/>
        <dsp:cNvSpPr/>
      </dsp:nvSpPr>
      <dsp:spPr>
        <a:xfrm rot="367">
          <a:off x="2165933" y="2330196"/>
          <a:ext cx="597221" cy="443704"/>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solidFill>
            <a:schemeClr val="accent2"/>
          </a:solid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2165933" y="2418930"/>
        <a:ext cx="464110" cy="266222"/>
      </dsp:txXfrm>
    </dsp:sp>
    <dsp:sp modelId="{33359B89-D68B-46E2-8996-9C3F5D66B90B}">
      <dsp:nvSpPr>
        <dsp:cNvPr id="0" name=""/>
        <dsp:cNvSpPr/>
      </dsp:nvSpPr>
      <dsp:spPr>
        <a:xfrm>
          <a:off x="3011057" y="2480202"/>
          <a:ext cx="1783895" cy="216000"/>
        </a:xfrm>
        <a:prstGeom prst="roundRect">
          <a:avLst>
            <a:gd name="adj" fmla="val 10000"/>
          </a:avLst>
        </a:prstGeom>
        <a:gradFill rotWithShape="0">
          <a:gsLst>
            <a:gs pos="0">
              <a:schemeClr val="accent5">
                <a:hueOff val="1628513"/>
                <a:satOff val="5598"/>
                <a:lumOff val="-26863"/>
                <a:alphaOff val="0"/>
                <a:tint val="50000"/>
                <a:satMod val="300000"/>
              </a:schemeClr>
            </a:gs>
            <a:gs pos="35000">
              <a:schemeClr val="accent5">
                <a:hueOff val="1628513"/>
                <a:satOff val="5598"/>
                <a:lumOff val="-26863"/>
                <a:alphaOff val="0"/>
                <a:tint val="37000"/>
                <a:satMod val="300000"/>
              </a:schemeClr>
            </a:gs>
            <a:gs pos="100000">
              <a:schemeClr val="accent5">
                <a:hueOff val="1628513"/>
                <a:satOff val="5598"/>
                <a:lumOff val="-268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Analysis</a:t>
          </a:r>
        </a:p>
      </dsp:txBody>
      <dsp:txXfrm>
        <a:off x="3011057" y="2480202"/>
        <a:ext cx="1783895" cy="144000"/>
      </dsp:txXfrm>
    </dsp:sp>
    <dsp:sp modelId="{C3553DD6-D6F4-4FC9-BE2A-0092A2F56067}">
      <dsp:nvSpPr>
        <dsp:cNvPr id="0" name=""/>
        <dsp:cNvSpPr/>
      </dsp:nvSpPr>
      <dsp:spPr>
        <a:xfrm>
          <a:off x="3348126" y="2631302"/>
          <a:ext cx="2008399" cy="5767"/>
        </a:xfrm>
        <a:prstGeom prst="roundRect">
          <a:avLst>
            <a:gd name="adj" fmla="val 10000"/>
          </a:avLst>
        </a:prstGeom>
        <a:solidFill>
          <a:schemeClr val="lt1">
            <a:alpha val="90000"/>
            <a:hueOff val="0"/>
            <a:satOff val="0"/>
            <a:lumOff val="0"/>
            <a:alphaOff val="0"/>
          </a:schemeClr>
        </a:solidFill>
        <a:ln w="9525" cap="flat" cmpd="sng" algn="ctr">
          <a:solidFill>
            <a:schemeClr val="accent2"/>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NMS receive the fluid samples and process them using the traditional panel. NMS then produces a finalized report identifying the positive metabolites found.</a:t>
          </a:r>
        </a:p>
      </dsp:txBody>
      <dsp:txXfrm>
        <a:off x="3348295" y="2631471"/>
        <a:ext cx="2008061" cy="5429"/>
      </dsp:txXfrm>
    </dsp:sp>
    <dsp:sp modelId="{C98DFAD5-8D8E-4E93-9F70-58E691B5A31E}">
      <dsp:nvSpPr>
        <dsp:cNvPr id="0" name=""/>
        <dsp:cNvSpPr/>
      </dsp:nvSpPr>
      <dsp:spPr>
        <a:xfrm rot="111616">
          <a:off x="5094973" y="2379404"/>
          <a:ext cx="636732" cy="443704"/>
        </a:xfrm>
        <a:prstGeom prst="rightArrow">
          <a:avLst>
            <a:gd name="adj1" fmla="val 60000"/>
            <a:gd name="adj2" fmla="val 5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solidFill>
            <a:schemeClr val="accent2"/>
          </a:solid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5095008" y="2465984"/>
        <a:ext cx="503621" cy="266222"/>
      </dsp:txXfrm>
    </dsp:sp>
    <dsp:sp modelId="{A1861ED3-F106-45F0-9B87-5A7597DD67EB}">
      <dsp:nvSpPr>
        <dsp:cNvPr id="0" name=""/>
        <dsp:cNvSpPr/>
      </dsp:nvSpPr>
      <dsp:spPr>
        <a:xfrm>
          <a:off x="5995702" y="2577141"/>
          <a:ext cx="1783895" cy="216000"/>
        </a:xfrm>
        <a:prstGeom prst="roundRect">
          <a:avLst>
            <a:gd name="adj" fmla="val 1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Dispersal</a:t>
          </a:r>
        </a:p>
      </dsp:txBody>
      <dsp:txXfrm>
        <a:off x="5995702" y="2577141"/>
        <a:ext cx="1783895" cy="144000"/>
      </dsp:txXfrm>
    </dsp:sp>
    <dsp:sp modelId="{08C652DC-03E6-46D3-AC8B-35189957C326}">
      <dsp:nvSpPr>
        <dsp:cNvPr id="0" name=""/>
        <dsp:cNvSpPr/>
      </dsp:nvSpPr>
      <dsp:spPr>
        <a:xfrm>
          <a:off x="6212859" y="2632338"/>
          <a:ext cx="2084714" cy="1028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3257026"/>
              <a:satOff val="11196"/>
              <a:lumOff val="-5372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NMS publishes final reports to coroners. </a:t>
          </a:r>
        </a:p>
        <a:p>
          <a:pPr marL="171450" lvl="1" indent="-171450" algn="l" defTabSz="711200">
            <a:lnSpc>
              <a:spcPct val="90000"/>
            </a:lnSpc>
            <a:spcBef>
              <a:spcPct val="0"/>
            </a:spcBef>
            <a:spcAft>
              <a:spcPct val="15000"/>
            </a:spcAft>
            <a:buChar char="••"/>
          </a:pPr>
          <a:r>
            <a:rPr lang="en-US" sz="1600" kern="1200" dirty="0"/>
            <a:t>ME abstracts </a:t>
          </a:r>
          <a:r>
            <a:rPr lang="en-US" sz="1600" kern="1200" dirty="0" err="1"/>
            <a:t>tox</a:t>
          </a:r>
          <a:r>
            <a:rPr lang="en-US" sz="1600" kern="1200" dirty="0"/>
            <a:t> data and completes coroner report. Coroner then signs death certificate and submits records to county. </a:t>
          </a:r>
        </a:p>
        <a:p>
          <a:pPr marL="171450" lvl="1" indent="-171450" algn="l" defTabSz="711200">
            <a:lnSpc>
              <a:spcPct val="90000"/>
            </a:lnSpc>
            <a:spcBef>
              <a:spcPct val="0"/>
            </a:spcBef>
            <a:spcAft>
              <a:spcPct val="15000"/>
            </a:spcAft>
            <a:buChar char="••"/>
          </a:pPr>
          <a:r>
            <a:rPr lang="en-US" sz="1600" kern="1200" dirty="0"/>
            <a:t>County records finalizes the death certificate and submits to ISDH Vital Records. </a:t>
          </a:r>
        </a:p>
        <a:p>
          <a:pPr marL="171450" lvl="1" indent="-171450" algn="l" defTabSz="711200">
            <a:lnSpc>
              <a:spcPct val="90000"/>
            </a:lnSpc>
            <a:spcBef>
              <a:spcPct val="0"/>
            </a:spcBef>
            <a:spcAft>
              <a:spcPct val="15000"/>
            </a:spcAft>
            <a:buChar char="••"/>
          </a:pPr>
          <a:r>
            <a:rPr lang="en-US" sz="1600" kern="1200" dirty="0"/>
            <a:t>ISDH Vital Records then abstracts mortality data and distributes data to Epidemiologist. </a:t>
          </a:r>
        </a:p>
      </dsp:txBody>
      <dsp:txXfrm>
        <a:off x="6213160" y="2632639"/>
        <a:ext cx="2084112" cy="96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93335-4366-4251-9044-03B09577B52A}">
      <dsp:nvSpPr>
        <dsp:cNvPr id="0" name=""/>
        <dsp:cNvSpPr/>
      </dsp:nvSpPr>
      <dsp:spPr>
        <a:xfrm>
          <a:off x="100329" y="2479891"/>
          <a:ext cx="1783895" cy="21600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Collection</a:t>
          </a:r>
        </a:p>
      </dsp:txBody>
      <dsp:txXfrm>
        <a:off x="100329" y="2479891"/>
        <a:ext cx="1783895" cy="144000"/>
      </dsp:txXfrm>
    </dsp:sp>
    <dsp:sp modelId="{E0F51743-B559-4F74-969B-38E876286814}">
      <dsp:nvSpPr>
        <dsp:cNvPr id="0" name=""/>
        <dsp:cNvSpPr/>
      </dsp:nvSpPr>
      <dsp:spPr>
        <a:xfrm>
          <a:off x="537946" y="2631167"/>
          <a:ext cx="2055297" cy="1230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Medical Examiners (ME) identify suspected drug-related fatalities. MEs collect urine, blood, vitreous samples. Coroners then mail samples to NMS.</a:t>
          </a:r>
        </a:p>
      </dsp:txBody>
      <dsp:txXfrm>
        <a:off x="538306" y="2631527"/>
        <a:ext cx="2054577" cy="11584"/>
      </dsp:txXfrm>
    </dsp:sp>
    <dsp:sp modelId="{49C7C974-A783-4E8A-9806-365ADD7CE130}">
      <dsp:nvSpPr>
        <dsp:cNvPr id="0" name=""/>
        <dsp:cNvSpPr/>
      </dsp:nvSpPr>
      <dsp:spPr>
        <a:xfrm rot="367">
          <a:off x="2165933" y="2330196"/>
          <a:ext cx="597221" cy="443704"/>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2165933" y="2418930"/>
        <a:ext cx="464110" cy="266222"/>
      </dsp:txXfrm>
    </dsp:sp>
    <dsp:sp modelId="{33359B89-D68B-46E2-8996-9C3F5D66B90B}">
      <dsp:nvSpPr>
        <dsp:cNvPr id="0" name=""/>
        <dsp:cNvSpPr/>
      </dsp:nvSpPr>
      <dsp:spPr>
        <a:xfrm>
          <a:off x="3011057" y="2480202"/>
          <a:ext cx="1783895" cy="216000"/>
        </a:xfrm>
        <a:prstGeom prst="roundRect">
          <a:avLst>
            <a:gd name="adj" fmla="val 10000"/>
          </a:avLst>
        </a:prstGeom>
        <a:gradFill rotWithShape="0">
          <a:gsLst>
            <a:gs pos="0">
              <a:schemeClr val="accent5">
                <a:hueOff val="1628513"/>
                <a:satOff val="5598"/>
                <a:lumOff val="-26863"/>
                <a:alphaOff val="0"/>
                <a:tint val="50000"/>
                <a:satMod val="300000"/>
              </a:schemeClr>
            </a:gs>
            <a:gs pos="35000">
              <a:schemeClr val="accent5">
                <a:hueOff val="1628513"/>
                <a:satOff val="5598"/>
                <a:lumOff val="-26863"/>
                <a:alphaOff val="0"/>
                <a:tint val="37000"/>
                <a:satMod val="300000"/>
              </a:schemeClr>
            </a:gs>
            <a:gs pos="100000">
              <a:schemeClr val="accent5">
                <a:hueOff val="1628513"/>
                <a:satOff val="5598"/>
                <a:lumOff val="-268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Analysis</a:t>
          </a:r>
        </a:p>
      </dsp:txBody>
      <dsp:txXfrm>
        <a:off x="3011057" y="2480202"/>
        <a:ext cx="1783895" cy="144000"/>
      </dsp:txXfrm>
    </dsp:sp>
    <dsp:sp modelId="{C3553DD6-D6F4-4FC9-BE2A-0092A2F56067}">
      <dsp:nvSpPr>
        <dsp:cNvPr id="0" name=""/>
        <dsp:cNvSpPr/>
      </dsp:nvSpPr>
      <dsp:spPr>
        <a:xfrm>
          <a:off x="3348126" y="2631278"/>
          <a:ext cx="2008399" cy="4985"/>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1628513"/>
              <a:satOff val="5598"/>
              <a:lumOff val="-268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NMS receives the fluid samples and process them using the traditional panel. NMS then produces a finalized report identifying the positive metabolites found.</a:t>
          </a:r>
        </a:p>
      </dsp:txBody>
      <dsp:txXfrm>
        <a:off x="3348272" y="2631424"/>
        <a:ext cx="2008107" cy="4693"/>
      </dsp:txXfrm>
    </dsp:sp>
    <dsp:sp modelId="{C98DFAD5-8D8E-4E93-9F70-58E691B5A31E}">
      <dsp:nvSpPr>
        <dsp:cNvPr id="0" name=""/>
        <dsp:cNvSpPr/>
      </dsp:nvSpPr>
      <dsp:spPr>
        <a:xfrm rot="111616">
          <a:off x="5094973" y="2379404"/>
          <a:ext cx="636732" cy="443704"/>
        </a:xfrm>
        <a:prstGeom prst="rightArrow">
          <a:avLst>
            <a:gd name="adj1" fmla="val 60000"/>
            <a:gd name="adj2" fmla="val 5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5095008" y="2465984"/>
        <a:ext cx="503621" cy="266222"/>
      </dsp:txXfrm>
    </dsp:sp>
    <dsp:sp modelId="{A1861ED3-F106-45F0-9B87-5A7597DD67EB}">
      <dsp:nvSpPr>
        <dsp:cNvPr id="0" name=""/>
        <dsp:cNvSpPr/>
      </dsp:nvSpPr>
      <dsp:spPr>
        <a:xfrm>
          <a:off x="5995702" y="2577141"/>
          <a:ext cx="1783895" cy="216000"/>
        </a:xfrm>
        <a:prstGeom prst="roundRect">
          <a:avLst>
            <a:gd name="adj" fmla="val 1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Dispersal</a:t>
          </a:r>
        </a:p>
      </dsp:txBody>
      <dsp:txXfrm>
        <a:off x="5995702" y="2577141"/>
        <a:ext cx="1783895" cy="144000"/>
      </dsp:txXfrm>
    </dsp:sp>
    <dsp:sp modelId="{08C652DC-03E6-46D3-AC8B-35189957C326}">
      <dsp:nvSpPr>
        <dsp:cNvPr id="0" name=""/>
        <dsp:cNvSpPr/>
      </dsp:nvSpPr>
      <dsp:spPr>
        <a:xfrm>
          <a:off x="6212859" y="2632084"/>
          <a:ext cx="2084714" cy="818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3257026"/>
              <a:satOff val="11196"/>
              <a:lumOff val="-5372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NMS publishes final reports to the coroners.</a:t>
          </a:r>
        </a:p>
        <a:p>
          <a:pPr marL="171450" lvl="1" indent="-171450" algn="l" defTabSz="711200">
            <a:lnSpc>
              <a:spcPct val="90000"/>
            </a:lnSpc>
            <a:spcBef>
              <a:spcPct val="0"/>
            </a:spcBef>
            <a:spcAft>
              <a:spcPct val="15000"/>
            </a:spcAft>
            <a:buChar char="••"/>
          </a:pPr>
          <a:r>
            <a:rPr lang="en-US" sz="1600" kern="1200" dirty="0"/>
            <a:t>ME abstracts reports. Coroner, Signs death certificate, and submits records to county. </a:t>
          </a:r>
        </a:p>
        <a:p>
          <a:pPr marL="171450" lvl="1" indent="-171450" algn="l" defTabSz="711200">
            <a:lnSpc>
              <a:spcPct val="90000"/>
            </a:lnSpc>
            <a:spcBef>
              <a:spcPct val="0"/>
            </a:spcBef>
            <a:spcAft>
              <a:spcPct val="15000"/>
            </a:spcAft>
            <a:buChar char="••"/>
          </a:pPr>
          <a:r>
            <a:rPr lang="en-US" sz="1600" kern="1200" dirty="0"/>
            <a:t>County records finalizes the death certificate and submits to ISDH Vital Records. </a:t>
          </a:r>
        </a:p>
        <a:p>
          <a:pPr marL="171450" lvl="1" indent="-171450" algn="l" defTabSz="711200">
            <a:lnSpc>
              <a:spcPct val="90000"/>
            </a:lnSpc>
            <a:spcBef>
              <a:spcPct val="0"/>
            </a:spcBef>
            <a:spcAft>
              <a:spcPct val="15000"/>
            </a:spcAft>
            <a:buChar char="••"/>
          </a:pPr>
          <a:r>
            <a:rPr lang="en-US" sz="1600" kern="1200" dirty="0"/>
            <a:t>ISDH Vital Records then abstracts mortality data and distributes data to Epidemiologist. </a:t>
          </a:r>
        </a:p>
      </dsp:txBody>
      <dsp:txXfrm>
        <a:off x="6213099" y="2632324"/>
        <a:ext cx="2084234" cy="77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93335-4366-4251-9044-03B09577B52A}">
      <dsp:nvSpPr>
        <dsp:cNvPr id="0" name=""/>
        <dsp:cNvSpPr/>
      </dsp:nvSpPr>
      <dsp:spPr>
        <a:xfrm>
          <a:off x="100329" y="2479891"/>
          <a:ext cx="1783895" cy="21600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Collection</a:t>
          </a:r>
        </a:p>
      </dsp:txBody>
      <dsp:txXfrm>
        <a:off x="100329" y="2479891"/>
        <a:ext cx="1783895" cy="144000"/>
      </dsp:txXfrm>
    </dsp:sp>
    <dsp:sp modelId="{E0F51743-B559-4F74-969B-38E876286814}">
      <dsp:nvSpPr>
        <dsp:cNvPr id="0" name=""/>
        <dsp:cNvSpPr/>
      </dsp:nvSpPr>
      <dsp:spPr>
        <a:xfrm>
          <a:off x="537946" y="2631178"/>
          <a:ext cx="2055297" cy="1582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Medical Examiners (ME) identify suspected drug-related fatalities. MEs collect urine, blood, vitreous samples. Coroners then mail samples to NMS.</a:t>
          </a:r>
        </a:p>
      </dsp:txBody>
      <dsp:txXfrm>
        <a:off x="538410" y="2631642"/>
        <a:ext cx="2054369" cy="14898"/>
      </dsp:txXfrm>
    </dsp:sp>
    <dsp:sp modelId="{49C7C974-A783-4E8A-9806-365ADD7CE130}">
      <dsp:nvSpPr>
        <dsp:cNvPr id="0" name=""/>
        <dsp:cNvSpPr/>
      </dsp:nvSpPr>
      <dsp:spPr>
        <a:xfrm rot="367">
          <a:off x="2165933" y="2330196"/>
          <a:ext cx="597221" cy="443704"/>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2165933" y="2418930"/>
        <a:ext cx="464110" cy="266222"/>
      </dsp:txXfrm>
    </dsp:sp>
    <dsp:sp modelId="{33359B89-D68B-46E2-8996-9C3F5D66B90B}">
      <dsp:nvSpPr>
        <dsp:cNvPr id="0" name=""/>
        <dsp:cNvSpPr/>
      </dsp:nvSpPr>
      <dsp:spPr>
        <a:xfrm>
          <a:off x="3011057" y="2480202"/>
          <a:ext cx="1783895" cy="216000"/>
        </a:xfrm>
        <a:prstGeom prst="roundRect">
          <a:avLst>
            <a:gd name="adj" fmla="val 10000"/>
          </a:avLst>
        </a:prstGeom>
        <a:gradFill rotWithShape="0">
          <a:gsLst>
            <a:gs pos="0">
              <a:schemeClr val="accent5">
                <a:hueOff val="1628513"/>
                <a:satOff val="5598"/>
                <a:lumOff val="-26863"/>
                <a:alphaOff val="0"/>
                <a:tint val="50000"/>
                <a:satMod val="300000"/>
              </a:schemeClr>
            </a:gs>
            <a:gs pos="35000">
              <a:schemeClr val="accent5">
                <a:hueOff val="1628513"/>
                <a:satOff val="5598"/>
                <a:lumOff val="-26863"/>
                <a:alphaOff val="0"/>
                <a:tint val="37000"/>
                <a:satMod val="300000"/>
              </a:schemeClr>
            </a:gs>
            <a:gs pos="100000">
              <a:schemeClr val="accent5">
                <a:hueOff val="1628513"/>
                <a:satOff val="5598"/>
                <a:lumOff val="-268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Analysis</a:t>
          </a:r>
        </a:p>
      </dsp:txBody>
      <dsp:txXfrm>
        <a:off x="3011057" y="2480202"/>
        <a:ext cx="1783895" cy="144000"/>
      </dsp:txXfrm>
    </dsp:sp>
    <dsp:sp modelId="{C3553DD6-D6F4-4FC9-BE2A-0092A2F56067}">
      <dsp:nvSpPr>
        <dsp:cNvPr id="0" name=""/>
        <dsp:cNvSpPr/>
      </dsp:nvSpPr>
      <dsp:spPr>
        <a:xfrm>
          <a:off x="3348126" y="2631321"/>
          <a:ext cx="2008399" cy="6413"/>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1628513"/>
              <a:satOff val="5598"/>
              <a:lumOff val="-268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NMS receives the fluid samples and process them using the traditional panel. NMS then produces a finalized report identifying the positive metabolites found.</a:t>
          </a:r>
        </a:p>
      </dsp:txBody>
      <dsp:txXfrm>
        <a:off x="3348314" y="2631509"/>
        <a:ext cx="2008023" cy="6037"/>
      </dsp:txXfrm>
    </dsp:sp>
    <dsp:sp modelId="{C98DFAD5-8D8E-4E93-9F70-58E691B5A31E}">
      <dsp:nvSpPr>
        <dsp:cNvPr id="0" name=""/>
        <dsp:cNvSpPr/>
      </dsp:nvSpPr>
      <dsp:spPr>
        <a:xfrm rot="111616">
          <a:off x="5094973" y="2379404"/>
          <a:ext cx="636732" cy="443704"/>
        </a:xfrm>
        <a:prstGeom prst="rightArrow">
          <a:avLst>
            <a:gd name="adj1" fmla="val 60000"/>
            <a:gd name="adj2" fmla="val 5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5095008" y="2465984"/>
        <a:ext cx="503621" cy="266222"/>
      </dsp:txXfrm>
    </dsp:sp>
    <dsp:sp modelId="{A1861ED3-F106-45F0-9B87-5A7597DD67EB}">
      <dsp:nvSpPr>
        <dsp:cNvPr id="0" name=""/>
        <dsp:cNvSpPr/>
      </dsp:nvSpPr>
      <dsp:spPr>
        <a:xfrm>
          <a:off x="5995702" y="2577141"/>
          <a:ext cx="1783895" cy="216000"/>
        </a:xfrm>
        <a:prstGeom prst="roundRect">
          <a:avLst>
            <a:gd name="adj" fmla="val 1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b="1" kern="1200" dirty="0"/>
            <a:t>Dispersal</a:t>
          </a:r>
        </a:p>
      </dsp:txBody>
      <dsp:txXfrm>
        <a:off x="5995702" y="2577141"/>
        <a:ext cx="1783895" cy="144000"/>
      </dsp:txXfrm>
    </dsp:sp>
    <dsp:sp modelId="{08C652DC-03E6-46D3-AC8B-35189957C326}">
      <dsp:nvSpPr>
        <dsp:cNvPr id="0" name=""/>
        <dsp:cNvSpPr/>
      </dsp:nvSpPr>
      <dsp:spPr>
        <a:xfrm>
          <a:off x="6206952" y="2632757"/>
          <a:ext cx="2084714" cy="12720"/>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3257026"/>
              <a:satOff val="11196"/>
              <a:lumOff val="-5372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NMS publishes final reports to coroners. </a:t>
          </a:r>
        </a:p>
        <a:p>
          <a:pPr marL="171450" lvl="1" indent="-171450" algn="l" defTabSz="711200">
            <a:lnSpc>
              <a:spcPct val="90000"/>
            </a:lnSpc>
            <a:spcBef>
              <a:spcPct val="0"/>
            </a:spcBef>
            <a:spcAft>
              <a:spcPct val="15000"/>
            </a:spcAft>
            <a:buChar char="••"/>
          </a:pPr>
          <a:r>
            <a:rPr lang="en-US" sz="1600" kern="1200" dirty="0"/>
            <a:t>ME abstracts reports and completes coroner report. Coroner then Signs death certificate and submits records to county. </a:t>
          </a:r>
        </a:p>
        <a:p>
          <a:pPr marL="171450" lvl="1" indent="-171450" algn="l" defTabSz="711200">
            <a:lnSpc>
              <a:spcPct val="90000"/>
            </a:lnSpc>
            <a:spcBef>
              <a:spcPct val="0"/>
            </a:spcBef>
            <a:spcAft>
              <a:spcPct val="15000"/>
            </a:spcAft>
            <a:buChar char="••"/>
          </a:pPr>
          <a:r>
            <a:rPr lang="en-US" sz="1600" kern="1200" dirty="0"/>
            <a:t>County records finalizes the death certificate and submits to ISDH Vital Records. </a:t>
          </a:r>
        </a:p>
        <a:p>
          <a:pPr marL="171450" lvl="1" indent="-171450" algn="l" defTabSz="711200">
            <a:lnSpc>
              <a:spcPct val="90000"/>
            </a:lnSpc>
            <a:spcBef>
              <a:spcPct val="0"/>
            </a:spcBef>
            <a:spcAft>
              <a:spcPct val="15000"/>
            </a:spcAft>
            <a:buChar char="••"/>
          </a:pPr>
          <a:r>
            <a:rPr lang="en-US" sz="1600" kern="1200" dirty="0"/>
            <a:t>ISDH Vital Records then abstracts mortality data and distributes data to Epidemiologist. </a:t>
          </a:r>
        </a:p>
      </dsp:txBody>
      <dsp:txXfrm>
        <a:off x="6207325" y="2633130"/>
        <a:ext cx="2083968" cy="11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93335-4366-4251-9044-03B09577B52A}">
      <dsp:nvSpPr>
        <dsp:cNvPr id="0" name=""/>
        <dsp:cNvSpPr/>
      </dsp:nvSpPr>
      <dsp:spPr>
        <a:xfrm>
          <a:off x="5693" y="1923396"/>
          <a:ext cx="1727037" cy="21600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kern="1200" dirty="0"/>
            <a:t>Collection</a:t>
          </a:r>
        </a:p>
      </dsp:txBody>
      <dsp:txXfrm>
        <a:off x="5693" y="1923396"/>
        <a:ext cx="1727037" cy="144000"/>
      </dsp:txXfrm>
    </dsp:sp>
    <dsp:sp modelId="{E0F51743-B559-4F74-969B-38E876286814}">
      <dsp:nvSpPr>
        <dsp:cNvPr id="0" name=""/>
        <dsp:cNvSpPr/>
      </dsp:nvSpPr>
      <dsp:spPr>
        <a:xfrm>
          <a:off x="462038" y="2164650"/>
          <a:ext cx="1989788" cy="76427"/>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Medical Examiners (ME) identify suspected drug-related fatalities. MEs collect urine, blood, vitreous samples. Coroners then mail samples to NMS.  </a:t>
          </a:r>
        </a:p>
        <a:p>
          <a:pPr marL="171450" lvl="1" indent="-171450" algn="l" defTabSz="711200">
            <a:lnSpc>
              <a:spcPct val="90000"/>
            </a:lnSpc>
            <a:spcBef>
              <a:spcPct val="0"/>
            </a:spcBef>
            <a:spcAft>
              <a:spcPct val="15000"/>
            </a:spcAft>
            <a:buChar char="••"/>
          </a:pPr>
          <a:endParaRPr lang="en-US" sz="1600" kern="1200" dirty="0"/>
        </a:p>
      </dsp:txBody>
      <dsp:txXfrm>
        <a:off x="464276" y="2166888"/>
        <a:ext cx="1985312" cy="71951"/>
      </dsp:txXfrm>
    </dsp:sp>
    <dsp:sp modelId="{49C7C974-A783-4E8A-9806-365ADD7CE130}">
      <dsp:nvSpPr>
        <dsp:cNvPr id="0" name=""/>
        <dsp:cNvSpPr/>
      </dsp:nvSpPr>
      <dsp:spPr>
        <a:xfrm rot="41683">
          <a:off x="1964394" y="1796873"/>
          <a:ext cx="491201" cy="429562"/>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1964399" y="1882004"/>
        <a:ext cx="362332" cy="257738"/>
      </dsp:txXfrm>
    </dsp:sp>
    <dsp:sp modelId="{33359B89-D68B-46E2-8996-9C3F5D66B90B}">
      <dsp:nvSpPr>
        <dsp:cNvPr id="0" name=""/>
        <dsp:cNvSpPr/>
      </dsp:nvSpPr>
      <dsp:spPr>
        <a:xfrm>
          <a:off x="2659458" y="1955575"/>
          <a:ext cx="1727037" cy="216000"/>
        </a:xfrm>
        <a:prstGeom prst="roundRect">
          <a:avLst>
            <a:gd name="adj" fmla="val 10000"/>
          </a:avLst>
        </a:prstGeom>
        <a:gradFill rotWithShape="0">
          <a:gsLst>
            <a:gs pos="0">
              <a:schemeClr val="accent5">
                <a:hueOff val="1628513"/>
                <a:satOff val="5598"/>
                <a:lumOff val="-26863"/>
                <a:alphaOff val="0"/>
                <a:tint val="50000"/>
                <a:satMod val="300000"/>
              </a:schemeClr>
            </a:gs>
            <a:gs pos="35000">
              <a:schemeClr val="accent5">
                <a:hueOff val="1628513"/>
                <a:satOff val="5598"/>
                <a:lumOff val="-26863"/>
                <a:alphaOff val="0"/>
                <a:tint val="37000"/>
                <a:satMod val="300000"/>
              </a:schemeClr>
            </a:gs>
            <a:gs pos="100000">
              <a:schemeClr val="accent5">
                <a:hueOff val="1628513"/>
                <a:satOff val="5598"/>
                <a:lumOff val="-268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kern="1200" dirty="0"/>
            <a:t>Analysis</a:t>
          </a:r>
        </a:p>
      </dsp:txBody>
      <dsp:txXfrm>
        <a:off x="2659458" y="1955575"/>
        <a:ext cx="1727037" cy="144000"/>
      </dsp:txXfrm>
    </dsp:sp>
    <dsp:sp modelId="{C3553DD6-D6F4-4FC9-BE2A-0092A2F56067}">
      <dsp:nvSpPr>
        <dsp:cNvPr id="0" name=""/>
        <dsp:cNvSpPr/>
      </dsp:nvSpPr>
      <dsp:spPr>
        <a:xfrm>
          <a:off x="3138168" y="2195947"/>
          <a:ext cx="1727037" cy="5718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1628513"/>
              <a:satOff val="5598"/>
              <a:lumOff val="-268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NMS receives the fluid samples and process them using the enhanced panel. NMS then produces a finalized report identifying the positive metabolites found. </a:t>
          </a:r>
        </a:p>
        <a:p>
          <a:pPr marL="171450" lvl="1" indent="-171450" algn="l" defTabSz="711200">
            <a:lnSpc>
              <a:spcPct val="90000"/>
            </a:lnSpc>
            <a:spcBef>
              <a:spcPct val="0"/>
            </a:spcBef>
            <a:spcAft>
              <a:spcPct val="15000"/>
            </a:spcAft>
            <a:buChar char="••"/>
          </a:pPr>
          <a:endParaRPr lang="en-US" sz="1600" kern="1200" dirty="0"/>
        </a:p>
      </dsp:txBody>
      <dsp:txXfrm>
        <a:off x="3139843" y="2197622"/>
        <a:ext cx="1723687" cy="53838"/>
      </dsp:txXfrm>
    </dsp:sp>
    <dsp:sp modelId="{C98DFAD5-8D8E-4E93-9F70-58E691B5A31E}">
      <dsp:nvSpPr>
        <dsp:cNvPr id="0" name=""/>
        <dsp:cNvSpPr/>
      </dsp:nvSpPr>
      <dsp:spPr>
        <a:xfrm rot="63219">
          <a:off x="4641908" y="1838354"/>
          <a:ext cx="541664" cy="429562"/>
        </a:xfrm>
        <a:prstGeom prst="rightArrow">
          <a:avLst>
            <a:gd name="adj1" fmla="val 60000"/>
            <a:gd name="adj2" fmla="val 5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solidFill>
              <a:srgbClr val="FF0000"/>
            </a:solidFill>
          </a:endParaRPr>
        </a:p>
      </dsp:txBody>
      <dsp:txXfrm>
        <a:off x="4641919" y="1923081"/>
        <a:ext cx="412795" cy="257738"/>
      </dsp:txXfrm>
    </dsp:sp>
    <dsp:sp modelId="{A1861ED3-F106-45F0-9B87-5A7597DD67EB}">
      <dsp:nvSpPr>
        <dsp:cNvPr id="0" name=""/>
        <dsp:cNvSpPr/>
      </dsp:nvSpPr>
      <dsp:spPr>
        <a:xfrm>
          <a:off x="5408330" y="2006131"/>
          <a:ext cx="1727037" cy="216000"/>
        </a:xfrm>
        <a:prstGeom prst="roundRect">
          <a:avLst>
            <a:gd name="adj" fmla="val 10000"/>
          </a:avLst>
        </a:prstGeom>
        <a:gradFill rotWithShape="0">
          <a:gsLst>
            <a:gs pos="0">
              <a:schemeClr val="accent5">
                <a:hueOff val="3257026"/>
                <a:satOff val="11196"/>
                <a:lumOff val="-53726"/>
                <a:alphaOff val="0"/>
                <a:tint val="50000"/>
                <a:satMod val="300000"/>
              </a:schemeClr>
            </a:gs>
            <a:gs pos="35000">
              <a:schemeClr val="accent5">
                <a:hueOff val="3257026"/>
                <a:satOff val="11196"/>
                <a:lumOff val="-53726"/>
                <a:alphaOff val="0"/>
                <a:tint val="37000"/>
                <a:satMod val="300000"/>
              </a:schemeClr>
            </a:gs>
            <a:gs pos="100000">
              <a:schemeClr val="accent5">
                <a:hueOff val="3257026"/>
                <a:satOff val="11196"/>
                <a:lumOff val="-5372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19050" numCol="1" spcCol="1270" anchor="t" anchorCtr="0">
          <a:noAutofit/>
        </a:bodyPr>
        <a:lstStyle/>
        <a:p>
          <a:pPr lvl="0" algn="l" defTabSz="222250">
            <a:lnSpc>
              <a:spcPct val="90000"/>
            </a:lnSpc>
            <a:spcBef>
              <a:spcPct val="0"/>
            </a:spcBef>
            <a:spcAft>
              <a:spcPct val="35000"/>
            </a:spcAft>
          </a:pPr>
          <a:r>
            <a:rPr lang="en-US" sz="500" kern="1200" dirty="0"/>
            <a:t>Dispersal</a:t>
          </a:r>
        </a:p>
      </dsp:txBody>
      <dsp:txXfrm>
        <a:off x="5408330" y="2006131"/>
        <a:ext cx="1727037" cy="144000"/>
      </dsp:txXfrm>
    </dsp:sp>
    <dsp:sp modelId="{08C652DC-03E6-46D3-AC8B-35189957C326}">
      <dsp:nvSpPr>
        <dsp:cNvPr id="0" name=""/>
        <dsp:cNvSpPr/>
      </dsp:nvSpPr>
      <dsp:spPr>
        <a:xfrm>
          <a:off x="5675461" y="2203186"/>
          <a:ext cx="2091441" cy="658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3257026"/>
              <a:satOff val="11196"/>
              <a:lumOff val="-5372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NMS publishes final reports within the centralized database established by ISDH. </a:t>
          </a:r>
        </a:p>
        <a:p>
          <a:pPr marL="171450" lvl="1" indent="-171450" algn="l" defTabSz="711200">
            <a:lnSpc>
              <a:spcPct val="90000"/>
            </a:lnSpc>
            <a:spcBef>
              <a:spcPct val="0"/>
            </a:spcBef>
            <a:spcAft>
              <a:spcPct val="15000"/>
            </a:spcAft>
            <a:buChar char="••"/>
          </a:pPr>
          <a:r>
            <a:rPr lang="en-US" sz="1600" kern="1200" dirty="0"/>
            <a:t>ISDH abstracts toxicology data and develops monthly surveillance reports. </a:t>
          </a:r>
        </a:p>
        <a:p>
          <a:pPr marL="171450" lvl="1" indent="-171450" algn="l" defTabSz="711200">
            <a:lnSpc>
              <a:spcPct val="90000"/>
            </a:lnSpc>
            <a:spcBef>
              <a:spcPct val="0"/>
            </a:spcBef>
            <a:spcAft>
              <a:spcPct val="15000"/>
            </a:spcAft>
            <a:buChar char="••"/>
          </a:pPr>
          <a:r>
            <a:rPr lang="en-US" sz="1600" kern="1200" dirty="0"/>
            <a:t>Coroners abstract reports and complete coroner reports necessary for death certificate.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5677389" y="2205114"/>
        <a:ext cx="2087585" cy="619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1400" tIns="45699" rIns="91400" bIns="45699" rtlCol="0"/>
          <a:lstStyle>
            <a:lvl1pPr algn="l">
              <a:defRPr sz="1200"/>
            </a:lvl1pPr>
          </a:lstStyle>
          <a:p>
            <a:endParaRPr lang="en-US" dirty="0"/>
          </a:p>
        </p:txBody>
      </p:sp>
      <p:sp>
        <p:nvSpPr>
          <p:cNvPr id="3" name="Date Placeholder 2"/>
          <p:cNvSpPr>
            <a:spLocks noGrp="1"/>
          </p:cNvSpPr>
          <p:nvPr>
            <p:ph type="dt" sz="quarter" idx="1"/>
          </p:nvPr>
        </p:nvSpPr>
        <p:spPr>
          <a:xfrm>
            <a:off x="3970341" y="0"/>
            <a:ext cx="3038475" cy="465138"/>
          </a:xfrm>
          <a:prstGeom prst="rect">
            <a:avLst/>
          </a:prstGeom>
        </p:spPr>
        <p:txBody>
          <a:bodyPr vert="horz" lIns="91400" tIns="45699" rIns="91400" bIns="45699" rtlCol="0"/>
          <a:lstStyle>
            <a:lvl1pPr algn="r">
              <a:defRPr sz="1200"/>
            </a:lvl1pPr>
          </a:lstStyle>
          <a:p>
            <a:fld id="{7811A901-2E01-4F1A-8C55-F23A4743EA13}" type="datetimeFigureOut">
              <a:rPr lang="en-US" smtClean="0"/>
              <a:pPr/>
              <a:t>7/20/2018</a:t>
            </a:fld>
            <a:endParaRPr lang="en-US" dirty="0"/>
          </a:p>
        </p:txBody>
      </p:sp>
      <p:sp>
        <p:nvSpPr>
          <p:cNvPr id="4" name="Footer Placeholder 3"/>
          <p:cNvSpPr>
            <a:spLocks noGrp="1"/>
          </p:cNvSpPr>
          <p:nvPr>
            <p:ph type="ftr" sz="quarter" idx="2"/>
          </p:nvPr>
        </p:nvSpPr>
        <p:spPr>
          <a:xfrm>
            <a:off x="3" y="8829675"/>
            <a:ext cx="3038475" cy="465138"/>
          </a:xfrm>
          <a:prstGeom prst="rect">
            <a:avLst/>
          </a:prstGeom>
        </p:spPr>
        <p:txBody>
          <a:bodyPr vert="horz" lIns="91400" tIns="45699" rIns="91400" bIns="4569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1" y="8829675"/>
            <a:ext cx="3038475" cy="465138"/>
          </a:xfrm>
          <a:prstGeom prst="rect">
            <a:avLst/>
          </a:prstGeom>
        </p:spPr>
        <p:txBody>
          <a:bodyPr vert="horz" lIns="91400" tIns="45699" rIns="91400" bIns="45699" rtlCol="0" anchor="b"/>
          <a:lstStyle>
            <a:lvl1pPr algn="r">
              <a:defRPr sz="1200"/>
            </a:lvl1pPr>
          </a:lstStyle>
          <a:p>
            <a:fld id="{EF6F188C-B70F-4EE2-B1C0-9613A03D5645}" type="slidenum">
              <a:rPr lang="en-US" smtClean="0"/>
              <a:pPr/>
              <a:t>‹#›</a:t>
            </a:fld>
            <a:endParaRPr lang="en-US" dirty="0"/>
          </a:p>
        </p:txBody>
      </p:sp>
    </p:spTree>
    <p:extLst>
      <p:ext uri="{BB962C8B-B14F-4D97-AF65-F5344CB8AC3E}">
        <p14:creationId xmlns:p14="http://schemas.microsoft.com/office/powerpoint/2010/main" val="5480200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lvl1pPr>
              <a:defRPr sz="1200"/>
            </a:lvl1pPr>
          </a:lstStyle>
          <a:p>
            <a:endParaRPr lang="en-US" dirty="0"/>
          </a:p>
        </p:txBody>
      </p:sp>
      <p:sp>
        <p:nvSpPr>
          <p:cNvPr id="3075"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lvl1pPr algn="r">
              <a:defRPr sz="1200"/>
            </a:lvl1pPr>
          </a:lstStyle>
          <a:p>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36" tIns="46569" rIns="93136" bIns="4656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36" tIns="46569" rIns="93136" bIns="46569" numCol="1" anchor="b" anchorCtr="0" compatLnSpc="1">
            <a:prstTxWarp prst="textNoShape">
              <a:avLst/>
            </a:prstTxWarp>
          </a:bodyPr>
          <a:lstStyle>
            <a:lvl1pPr>
              <a:defRPr sz="1200"/>
            </a:lvl1pPr>
          </a:lstStyle>
          <a:p>
            <a:endParaRPr lang="en-US" dirty="0"/>
          </a:p>
        </p:txBody>
      </p:sp>
      <p:sp>
        <p:nvSpPr>
          <p:cNvPr id="3079"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36" tIns="46569" rIns="93136" bIns="46569" numCol="1" anchor="b" anchorCtr="0" compatLnSpc="1">
            <a:prstTxWarp prst="textNoShape">
              <a:avLst/>
            </a:prstTxWarp>
          </a:bodyPr>
          <a:lstStyle>
            <a:lvl1pPr algn="r">
              <a:defRPr sz="1200"/>
            </a:lvl1pPr>
          </a:lstStyle>
          <a:p>
            <a:fld id="{2A85BE4D-B6B8-449D-82BE-29F64D184BB8}" type="slidenum">
              <a:rPr lang="en-US"/>
              <a:pPr/>
              <a:t>‹#›</a:t>
            </a:fld>
            <a:endParaRPr lang="en-US" dirty="0"/>
          </a:p>
        </p:txBody>
      </p:sp>
    </p:spTree>
    <p:extLst>
      <p:ext uri="{BB962C8B-B14F-4D97-AF65-F5344CB8AC3E}">
        <p14:creationId xmlns:p14="http://schemas.microsoft.com/office/powerpoint/2010/main" val="3823143593"/>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Arial" charset="0"/>
        <a:ea typeface="ＭＳ Ｐゴシック" pitchFamily="-108"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dirty="0" smtClean="0"/>
              <a:t>Welcome</a:t>
            </a:r>
            <a:endParaRPr lang="en-US" dirty="0"/>
          </a:p>
        </p:txBody>
      </p:sp>
    </p:spTree>
    <p:extLst>
      <p:ext uri="{BB962C8B-B14F-4D97-AF65-F5344CB8AC3E}">
        <p14:creationId xmlns:p14="http://schemas.microsoft.com/office/powerpoint/2010/main" val="797905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2017 Suicide Report along with other resources are available</a:t>
            </a:r>
            <a:r>
              <a:rPr lang="en-US" baseline="0" dirty="0" smtClean="0"/>
              <a:t> here</a:t>
            </a:r>
            <a:endParaRPr lang="en-US" dirty="0"/>
          </a:p>
        </p:txBody>
      </p:sp>
    </p:spTree>
    <p:extLst>
      <p:ext uri="{BB962C8B-B14F-4D97-AF65-F5344CB8AC3E}">
        <p14:creationId xmlns:p14="http://schemas.microsoft.com/office/powerpoint/2010/main" val="30415811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https://secure.in.gov/isdh/27783.htm</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122</a:t>
            </a:fld>
            <a:endParaRPr lang="en-US" dirty="0"/>
          </a:p>
        </p:txBody>
      </p:sp>
    </p:spTree>
    <p:extLst>
      <p:ext uri="{BB962C8B-B14F-4D97-AF65-F5344CB8AC3E}">
        <p14:creationId xmlns:p14="http://schemas.microsoft.com/office/powerpoint/2010/main" val="33309827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https://secure.in.gov/isdh/27783.htm</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123</a:t>
            </a:fld>
            <a:endParaRPr lang="en-US" dirty="0"/>
          </a:p>
        </p:txBody>
      </p:sp>
    </p:spTree>
    <p:extLst>
      <p:ext uri="{BB962C8B-B14F-4D97-AF65-F5344CB8AC3E}">
        <p14:creationId xmlns:p14="http://schemas.microsoft.com/office/powerpoint/2010/main" val="15958672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https://secure.in.gov/isdh/27783.htm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124</a:t>
            </a:fld>
            <a:endParaRPr lang="en-US" dirty="0"/>
          </a:p>
        </p:txBody>
      </p:sp>
    </p:spTree>
    <p:extLst>
      <p:ext uri="{BB962C8B-B14F-4D97-AF65-F5344CB8AC3E}">
        <p14:creationId xmlns:p14="http://schemas.microsoft.com/office/powerpoint/2010/main" val="42907467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around the room and say your name, your title and organization</a:t>
            </a:r>
            <a:endParaRPr lang="en-US" dirty="0"/>
          </a:p>
        </p:txBody>
      </p:sp>
    </p:spTree>
    <p:extLst>
      <p:ext uri="{BB962C8B-B14F-4D97-AF65-F5344CB8AC3E}">
        <p14:creationId xmlns:p14="http://schemas.microsoft.com/office/powerpoint/2010/main" val="4483276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dirty="0"/>
              <a:t>The $7.5 million in funding will expand the </a:t>
            </a:r>
            <a:r>
              <a:rPr lang="en-US" dirty="0" smtClean="0"/>
              <a:t>National</a:t>
            </a:r>
            <a:r>
              <a:rPr lang="en-US" baseline="0" dirty="0" smtClean="0"/>
              <a:t> Violent Death Reporting System </a:t>
            </a:r>
            <a:r>
              <a:rPr lang="en-US" dirty="0"/>
              <a:t>from 18 to 32 participating states, which will enable greater collection of critical data on violent deaths over the next five years</a:t>
            </a:r>
            <a:r>
              <a:rPr lang="en-US" dirty="0" smtClean="0"/>
              <a:t>.  Amount of funding granted</a:t>
            </a:r>
            <a:r>
              <a:rPr lang="en-US" baseline="0" dirty="0" smtClean="0"/>
              <a:t> was based on the number of violent deaths in 2010.  Indiana was above the national average rate for violent deaths.</a:t>
            </a:r>
            <a:endParaRPr lang="en-US" dirty="0"/>
          </a:p>
          <a:p>
            <a:endParaRPr lang="en-US" dirty="0"/>
          </a:p>
          <a:p>
            <a:pPr defTabSz="914215" fontAlgn="auto">
              <a:spcBef>
                <a:spcPts val="0"/>
              </a:spcBef>
              <a:spcAft>
                <a:spcPts val="0"/>
              </a:spcAft>
              <a:defRPr/>
            </a:pPr>
            <a:r>
              <a:rPr lang="en-US" dirty="0"/>
              <a:t>The 32 states participating in NVDRS include Alaska, Arizona*, Colorado, Connecticut*, Georgia, Hawaii*, Iowa*, Illinois*, Indiana*, Kansas*, Kentucky, Massachusetts, Maryland, Maine*, Michigan, Minnesota*, North Carolina, New Hampshire*, New Jersey, New Mexico, New York*, Ohio, Oklahoma, Oregon, Pennsylvania*, Rhode Island, South Carolina, Utah, Virginia, Vermont*, Washington*, and Wisconsin. * - New states</a:t>
            </a:r>
          </a:p>
          <a:p>
            <a:endParaRPr lang="en-US" dirty="0" smtClean="0"/>
          </a:p>
          <a:p>
            <a:r>
              <a:rPr lang="en-US" dirty="0" smtClean="0"/>
              <a:t>Midwest and</a:t>
            </a:r>
            <a:r>
              <a:rPr lang="en-US" baseline="0" dirty="0" smtClean="0"/>
              <a:t> East Coast very well represented.</a:t>
            </a:r>
            <a:endParaRPr lang="en-US" dirty="0"/>
          </a:p>
        </p:txBody>
      </p:sp>
    </p:spTree>
    <p:extLst>
      <p:ext uri="{BB962C8B-B14F-4D97-AF65-F5344CB8AC3E}">
        <p14:creationId xmlns:p14="http://schemas.microsoft.com/office/powerpoint/2010/main" val="16786426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dirty="0" smtClean="0"/>
              <a:t>The ISDH was successful in applying to the Center</a:t>
            </a:r>
            <a:r>
              <a:rPr lang="en-US" baseline="0" dirty="0" smtClean="0"/>
              <a:t>s for Disease Control and Prevention, </a:t>
            </a:r>
            <a:r>
              <a:rPr lang="en-US" dirty="0" smtClean="0"/>
              <a:t>Collecting</a:t>
            </a:r>
            <a:r>
              <a:rPr lang="en-US" baseline="0" dirty="0" smtClean="0"/>
              <a:t> Violent Death Information Using the National Violent Death Reporting System funding opportunity. </a:t>
            </a:r>
          </a:p>
          <a:p>
            <a:endParaRPr lang="en-US" baseline="0" dirty="0" smtClean="0"/>
          </a:p>
          <a:p>
            <a:r>
              <a:rPr lang="en-US" baseline="0" dirty="0" smtClean="0"/>
              <a:t>In 1999, the Institute of Medicine report cited the need for a national fatal intentional injury surveillance system.</a:t>
            </a:r>
          </a:p>
          <a:p>
            <a:r>
              <a:rPr lang="en-US" baseline="0" dirty="0" smtClean="0"/>
              <a:t>The National Violent Injury Statistics System was piloted in 12 sites in 2000, the same year that the CDC began planning for a publicly funded system. In 2002, Congress first appropriated funds for the National Violent Death Reporting System, and the data collection began in six states in 2003.</a:t>
            </a:r>
          </a:p>
          <a:p>
            <a:r>
              <a:rPr lang="en-US" dirty="0" smtClean="0"/>
              <a:t>The National</a:t>
            </a:r>
            <a:r>
              <a:rPr lang="en-US" baseline="0" dirty="0" smtClean="0"/>
              <a:t> Violent Death Reporting System is a national, ongoing, state-based surveillance system. The System currently has data from 18 states, but has been expanded to 32 states. The data within the </a:t>
            </a:r>
            <a:r>
              <a:rPr lang="en-US" dirty="0" smtClean="0"/>
              <a:t>National</a:t>
            </a:r>
            <a:r>
              <a:rPr lang="en-US" baseline="0" dirty="0" smtClean="0"/>
              <a:t> Violent Death Reporting System registry is collected by participating states in the partnership. It includes comprehensive information from various sources on violent deaths from an incident-based system. </a:t>
            </a:r>
            <a:endParaRPr lang="en-US" dirty="0"/>
          </a:p>
        </p:txBody>
      </p:sp>
    </p:spTree>
    <p:extLst>
      <p:ext uri="{BB962C8B-B14F-4D97-AF65-F5344CB8AC3E}">
        <p14:creationId xmlns:p14="http://schemas.microsoft.com/office/powerpoint/2010/main" val="11845350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dirty="0" smtClean="0"/>
              <a:t>The division will look at utilizing trauma registry data once we start inputting information into the system.</a:t>
            </a:r>
            <a:endParaRPr lang="en-US" dirty="0"/>
          </a:p>
        </p:txBody>
      </p:sp>
    </p:spTree>
    <p:extLst>
      <p:ext uri="{BB962C8B-B14F-4D97-AF65-F5344CB8AC3E}">
        <p14:creationId xmlns:p14="http://schemas.microsoft.com/office/powerpoint/2010/main" val="14935588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11218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of you who are on IPAC and INVDRS AB, the IPAC meetings will be on the same day from 10-12</a:t>
            </a:r>
            <a:endParaRPr lang="en-US" dirty="0"/>
          </a:p>
        </p:txBody>
      </p:sp>
    </p:spTree>
    <p:extLst>
      <p:ext uri="{BB962C8B-B14F-4D97-AF65-F5344CB8AC3E}">
        <p14:creationId xmlns:p14="http://schemas.microsoft.com/office/powerpoint/2010/main" val="26842133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baseline="0" dirty="0" smtClean="0"/>
              <a:t>If you know anyone interested in joining us please send them my info or vice versa </a:t>
            </a:r>
            <a:r>
              <a:rPr lang="en-US" baseline="0" dirty="0" smtClean="0">
                <a:sym typeface="Wingdings" panose="05000000000000000000" pitchFamily="2" charset="2"/>
              </a:rPr>
              <a:t></a:t>
            </a:r>
            <a:endParaRPr lang="en-US" baseline="0" dirty="0" smtClean="0"/>
          </a:p>
        </p:txBody>
      </p:sp>
    </p:spTree>
    <p:extLst>
      <p:ext uri="{BB962C8B-B14F-4D97-AF65-F5344CB8AC3E}">
        <p14:creationId xmlns:p14="http://schemas.microsoft.com/office/powerpoint/2010/main" val="214629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7793" indent="-177793">
              <a:buFont typeface="Arial" panose="020B0604020202020204" pitchFamily="34" charset="0"/>
              <a:buChar char="•"/>
            </a:pPr>
            <a:r>
              <a:rPr lang="en-US" dirty="0" smtClean="0"/>
              <a:t>We’ve had quite a busy</a:t>
            </a:r>
            <a:r>
              <a:rPr lang="en-US" baseline="0" dirty="0" smtClean="0"/>
              <a:t> spring! Katie </a:t>
            </a:r>
            <a:r>
              <a:rPr lang="en-US" baseline="0" smtClean="0"/>
              <a:t>will explain these</a:t>
            </a:r>
            <a:endParaRPr 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Arial" charset="0"/>
                <a:ea typeface="ＭＳ Ｐゴシック" pitchFamily="34" charset="-128"/>
              </a:defRPr>
            </a:lvl1pPr>
            <a:lvl2pPr marL="770436" indent="-296321" eaLnBrk="0" hangingPunct="0">
              <a:defRPr sz="2500">
                <a:solidFill>
                  <a:schemeClr val="tx1"/>
                </a:solidFill>
                <a:latin typeface="Arial" charset="0"/>
                <a:ea typeface="ＭＳ Ｐゴシック" pitchFamily="34" charset="-128"/>
              </a:defRPr>
            </a:lvl2pPr>
            <a:lvl3pPr marL="1185287" indent="-237058" eaLnBrk="0" hangingPunct="0">
              <a:defRPr sz="2500">
                <a:solidFill>
                  <a:schemeClr val="tx1"/>
                </a:solidFill>
                <a:latin typeface="Arial" charset="0"/>
                <a:ea typeface="ＭＳ Ｐゴシック" pitchFamily="34" charset="-128"/>
              </a:defRPr>
            </a:lvl3pPr>
            <a:lvl4pPr marL="1659401" indent="-237058" eaLnBrk="0" hangingPunct="0">
              <a:defRPr sz="2500">
                <a:solidFill>
                  <a:schemeClr val="tx1"/>
                </a:solidFill>
                <a:latin typeface="Arial" charset="0"/>
                <a:ea typeface="ＭＳ Ｐゴシック" pitchFamily="34" charset="-128"/>
              </a:defRPr>
            </a:lvl4pPr>
            <a:lvl5pPr marL="2133517" indent="-237058" eaLnBrk="0" hangingPunct="0">
              <a:defRPr sz="2500">
                <a:solidFill>
                  <a:schemeClr val="tx1"/>
                </a:solidFill>
                <a:latin typeface="Arial" charset="0"/>
                <a:ea typeface="ＭＳ Ｐゴシック" pitchFamily="34" charset="-128"/>
              </a:defRPr>
            </a:lvl5pPr>
            <a:lvl6pPr marL="2607631" indent="-237058" eaLnBrk="0" fontAlgn="base" hangingPunct="0">
              <a:spcBef>
                <a:spcPct val="0"/>
              </a:spcBef>
              <a:spcAft>
                <a:spcPct val="0"/>
              </a:spcAft>
              <a:defRPr sz="2500">
                <a:solidFill>
                  <a:schemeClr val="tx1"/>
                </a:solidFill>
                <a:latin typeface="Arial" charset="0"/>
                <a:ea typeface="ＭＳ Ｐゴシック" pitchFamily="34" charset="-128"/>
              </a:defRPr>
            </a:lvl6pPr>
            <a:lvl7pPr marL="3081745" indent="-237058" eaLnBrk="0" fontAlgn="base" hangingPunct="0">
              <a:spcBef>
                <a:spcPct val="0"/>
              </a:spcBef>
              <a:spcAft>
                <a:spcPct val="0"/>
              </a:spcAft>
              <a:defRPr sz="2500">
                <a:solidFill>
                  <a:schemeClr val="tx1"/>
                </a:solidFill>
                <a:latin typeface="Arial" charset="0"/>
                <a:ea typeface="ＭＳ Ｐゴシック" pitchFamily="34" charset="-128"/>
              </a:defRPr>
            </a:lvl7pPr>
            <a:lvl8pPr marL="3555860" indent="-237058" eaLnBrk="0" fontAlgn="base" hangingPunct="0">
              <a:spcBef>
                <a:spcPct val="0"/>
              </a:spcBef>
              <a:spcAft>
                <a:spcPct val="0"/>
              </a:spcAft>
              <a:defRPr sz="2500">
                <a:solidFill>
                  <a:schemeClr val="tx1"/>
                </a:solidFill>
                <a:latin typeface="Arial" charset="0"/>
                <a:ea typeface="ＭＳ Ｐゴシック" pitchFamily="34" charset="-128"/>
              </a:defRPr>
            </a:lvl8pPr>
            <a:lvl9pPr marL="4029974" indent="-237058" eaLnBrk="0" fontAlgn="base" hangingPunct="0">
              <a:spcBef>
                <a:spcPct val="0"/>
              </a:spcBef>
              <a:spcAft>
                <a:spcPct val="0"/>
              </a:spcAft>
              <a:defRPr sz="2500">
                <a:solidFill>
                  <a:schemeClr val="tx1"/>
                </a:solidFill>
                <a:latin typeface="Arial" charset="0"/>
                <a:ea typeface="ＭＳ Ｐゴシック" pitchFamily="34" charset="-128"/>
              </a:defRPr>
            </a:lvl9pPr>
          </a:lstStyle>
          <a:p>
            <a:fld id="{0CAB4A4E-C18E-4706-B29E-0AE837916834}" type="slidenum">
              <a:rPr lang="en-US" altLang="en-US" sz="1200">
                <a:solidFill>
                  <a:srgbClr val="000000"/>
                </a:solidFill>
              </a:rPr>
              <a:pPr/>
              <a:t>11</a:t>
            </a:fld>
            <a:endParaRPr lang="en-US" altLang="en-US" sz="1200" dirty="0">
              <a:solidFill>
                <a:srgbClr val="000000"/>
              </a:solidFill>
            </a:endParaRPr>
          </a:p>
        </p:txBody>
      </p:sp>
    </p:spTree>
    <p:extLst>
      <p:ext uri="{BB962C8B-B14F-4D97-AF65-F5344CB8AC3E}">
        <p14:creationId xmlns:p14="http://schemas.microsoft.com/office/powerpoint/2010/main" val="272933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2018 dates for IPAC are as follows: </a:t>
            </a:r>
          </a:p>
          <a:p>
            <a:r>
              <a:rPr lang="en-US" sz="1200" kern="1200" dirty="0" smtClean="0">
                <a:solidFill>
                  <a:schemeClr val="tx1"/>
                </a:solidFill>
                <a:effectLst/>
                <a:latin typeface="Arial" charset="0"/>
                <a:ea typeface="ＭＳ Ｐゴシック" pitchFamily="-108" charset="-128"/>
                <a:cs typeface="+mn-cs"/>
              </a:rPr>
              <a:t>July 20, 2018 (webcast)</a:t>
            </a:r>
          </a:p>
          <a:p>
            <a:r>
              <a:rPr lang="en-US" sz="1200" kern="1200" dirty="0" smtClean="0">
                <a:solidFill>
                  <a:schemeClr val="tx1"/>
                </a:solidFill>
                <a:effectLst/>
                <a:latin typeface="Arial" charset="0"/>
                <a:ea typeface="ＭＳ Ｐゴシック" pitchFamily="-108" charset="-128"/>
                <a:cs typeface="+mn-cs"/>
              </a:rPr>
              <a:t>September 21, 2018</a:t>
            </a:r>
          </a:p>
          <a:p>
            <a:r>
              <a:rPr lang="en-US" sz="1200" kern="1200" dirty="0" smtClean="0">
                <a:solidFill>
                  <a:schemeClr val="tx1"/>
                </a:solidFill>
                <a:effectLst/>
                <a:latin typeface="Arial" charset="0"/>
                <a:ea typeface="ＭＳ Ｐゴシック" pitchFamily="-108" charset="-128"/>
                <a:cs typeface="+mn-cs"/>
              </a:rPr>
              <a:t>November 29</a:t>
            </a:r>
            <a:r>
              <a:rPr lang="en-US" sz="1200" kern="1200" baseline="0" dirty="0" smtClean="0">
                <a:solidFill>
                  <a:schemeClr val="tx1"/>
                </a:solidFill>
                <a:effectLst/>
                <a:latin typeface="Arial" charset="0"/>
                <a:ea typeface="ＭＳ Ｐゴシック" pitchFamily="-108" charset="-128"/>
                <a:cs typeface="+mn-cs"/>
              </a:rPr>
              <a:t> and 30</a:t>
            </a:r>
            <a:r>
              <a:rPr lang="en-US" sz="1200" kern="1200" dirty="0" smtClean="0">
                <a:solidFill>
                  <a:schemeClr val="tx1"/>
                </a:solidFill>
                <a:effectLst/>
                <a:latin typeface="Arial" charset="0"/>
                <a:ea typeface="ＭＳ Ｐゴシック" pitchFamily="-108" charset="-128"/>
                <a:cs typeface="+mn-cs"/>
              </a:rPr>
              <a:t>, 2018</a:t>
            </a:r>
          </a:p>
          <a:p>
            <a:endParaRPr lang="en-US" baseline="0" dirty="0" smtClean="0"/>
          </a:p>
        </p:txBody>
      </p:sp>
      <p:sp>
        <p:nvSpPr>
          <p:cNvPr id="4" name="Slide Number Placeholder 3"/>
          <p:cNvSpPr>
            <a:spLocks noGrp="1"/>
          </p:cNvSpPr>
          <p:nvPr>
            <p:ph type="sldNum" sz="quarter" idx="10"/>
          </p:nvPr>
        </p:nvSpPr>
        <p:spPr/>
        <p:txBody>
          <a:bodyPr/>
          <a:lstStyle/>
          <a:p>
            <a:fld id="{75D4FE12-1D9B-4B79-A0CD-69F1599CB94D}" type="slidenum">
              <a:rPr lang="en-US" smtClean="0"/>
              <a:t>12</a:t>
            </a:fld>
            <a:endParaRPr lang="en-US" dirty="0"/>
          </a:p>
        </p:txBody>
      </p:sp>
    </p:spTree>
    <p:extLst>
      <p:ext uri="{BB962C8B-B14F-4D97-AF65-F5344CB8AC3E}">
        <p14:creationId xmlns:p14="http://schemas.microsoft.com/office/powerpoint/2010/main" val="4154919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Opioid Crisis has had a devastating impact on the entire state of Indiana.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p</a:t>
            </a:r>
            <a:r>
              <a:rPr lang="en-US" sz="1200" kern="1200" dirty="0" smtClean="0">
                <a:solidFill>
                  <a:schemeClr val="tx1"/>
                </a:solidFill>
                <a:effectLst/>
                <a:latin typeface="+mn-lt"/>
                <a:ea typeface="+mn-ea"/>
                <a:cs typeface="+mn-cs"/>
              </a:rPr>
              <a:t>eople who struggle with opioid</a:t>
            </a:r>
            <a:r>
              <a:rPr lang="en-US" sz="1200" kern="1200" baseline="0" dirty="0" smtClean="0">
                <a:solidFill>
                  <a:schemeClr val="tx1"/>
                </a:solidFill>
                <a:effectLst/>
                <a:latin typeface="+mn-lt"/>
                <a:ea typeface="+mn-ea"/>
                <a:cs typeface="+mn-cs"/>
              </a:rPr>
              <a:t> dependency face</a:t>
            </a:r>
            <a:r>
              <a:rPr lang="en-US" sz="1200" kern="1200" dirty="0" smtClean="0">
                <a:solidFill>
                  <a:schemeClr val="tx1"/>
                </a:solidFill>
                <a:effectLst/>
                <a:latin typeface="+mn-lt"/>
                <a:ea typeface="+mn-ea"/>
                <a:cs typeface="+mn-cs"/>
              </a:rPr>
              <a:t> a wide range of stigmas</a:t>
            </a:r>
            <a:r>
              <a:rPr lang="en-US" sz="1200" kern="1200" baseline="0" dirty="0" smtClean="0">
                <a:solidFill>
                  <a:schemeClr val="tx1"/>
                </a:solidFill>
                <a:effectLst/>
                <a:latin typeface="+mn-lt"/>
                <a:ea typeface="+mn-ea"/>
                <a:cs typeface="+mn-cs"/>
              </a:rPr>
              <a:t> that are preventing them from seeking treatment. We don’t want them to become an opioid overdose statistic. </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911BAD-1E10-B842-9AB5-DFE6A910D01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39899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important to understand that opioid use disorder is a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By increasing one’s understanding of opioid use disorder as a disease </a:t>
            </a:r>
            <a:r>
              <a:rPr lang="mr-IN" baseline="0" dirty="0" smtClean="0"/>
              <a:t>–</a:t>
            </a:r>
            <a:r>
              <a:rPr lang="en-US" baseline="0" dirty="0" smtClean="0"/>
              <a:t> it will help to limit bias and stigma associated with addiction.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A911BAD-1E10-B842-9AB5-DFE6A910D01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08232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By understanding and acknowledging the disease </a:t>
            </a:r>
            <a:r>
              <a:rPr lang="mr-IN" baseline="0" dirty="0" smtClean="0"/>
              <a:t>–</a:t>
            </a:r>
            <a:r>
              <a:rPr lang="en-US" baseline="0" dirty="0" smtClean="0"/>
              <a:t> the barriers to seeking and accessing treatment are reduced.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when a person has diabetes, it is understood that this is a disease that can be treated.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same manner, a person with opioid use disorder can obtain treatment for this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treatment for opioid use disorder and people need to be aware of this. </a:t>
            </a:r>
          </a:p>
          <a:p>
            <a:endParaRPr lang="en-US" dirty="0"/>
          </a:p>
        </p:txBody>
      </p:sp>
      <p:sp>
        <p:nvSpPr>
          <p:cNvPr id="4" name="Slide Number Placeholder 3"/>
          <p:cNvSpPr>
            <a:spLocks noGrp="1"/>
          </p:cNvSpPr>
          <p:nvPr>
            <p:ph type="sldNum" sz="quarter" idx="10"/>
          </p:nvPr>
        </p:nvSpPr>
        <p:spPr/>
        <p:txBody>
          <a:bodyPr/>
          <a:lstStyle/>
          <a:p>
            <a:fld id="{3A911BAD-1E10-B842-9AB5-DFE6A910D01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925263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Indiana has 13 Opioid</a:t>
            </a:r>
            <a:r>
              <a:rPr lang="en-US" baseline="0" dirty="0" smtClean="0"/>
              <a:t> Treatment Programs (OTPs)</a:t>
            </a:r>
          </a:p>
          <a:p>
            <a:endParaRPr lang="en-US" baseline="0" dirty="0" smtClean="0"/>
          </a:p>
          <a:p>
            <a:endParaRPr lang="en-US" baseline="0" dirty="0" smtClean="0"/>
          </a:p>
          <a:p>
            <a:r>
              <a:rPr lang="en-US" baseline="0" dirty="0" smtClean="0"/>
              <a:t>In 2018, 5 new OTPs are opening:</a:t>
            </a:r>
          </a:p>
          <a:p>
            <a:pPr marL="171450" indent="-171450">
              <a:buFont typeface="Arial"/>
              <a:buChar char="•"/>
            </a:pPr>
            <a:r>
              <a:rPr lang="en-US" dirty="0" smtClean="0"/>
              <a:t>Fort</a:t>
            </a:r>
            <a:r>
              <a:rPr lang="en-US" baseline="0" dirty="0" smtClean="0"/>
              <a:t> Wayne / Allen County</a:t>
            </a:r>
          </a:p>
          <a:p>
            <a:pPr marL="171450" indent="-171450">
              <a:buFont typeface="Arial"/>
              <a:buChar char="•"/>
            </a:pPr>
            <a:r>
              <a:rPr lang="en-US" baseline="0" dirty="0" smtClean="0"/>
              <a:t>Lafayette / Tippecanoe County</a:t>
            </a:r>
          </a:p>
          <a:p>
            <a:pPr marL="171450" indent="-171450">
              <a:buFont typeface="Arial"/>
              <a:buChar char="•"/>
            </a:pPr>
            <a:r>
              <a:rPr lang="en-US" baseline="0" dirty="0" smtClean="0"/>
              <a:t>Terre Haute / Vigo County</a:t>
            </a:r>
          </a:p>
          <a:p>
            <a:pPr marL="171450" indent="-171450">
              <a:buFont typeface="Arial"/>
              <a:buChar char="•"/>
            </a:pPr>
            <a:r>
              <a:rPr lang="en-US" baseline="0" dirty="0" smtClean="0"/>
              <a:t>Greenwood / Johnson County</a:t>
            </a:r>
          </a:p>
          <a:p>
            <a:pPr marL="171450" indent="-171450">
              <a:buFont typeface="Arial"/>
              <a:buChar char="•"/>
            </a:pPr>
            <a:r>
              <a:rPr lang="en-US" baseline="0" dirty="0" smtClean="0"/>
              <a:t>Bloomington / Monroe County</a:t>
            </a:r>
          </a:p>
          <a:p>
            <a:pPr marL="0" indent="0">
              <a:buFont typeface="Arial"/>
              <a:buNone/>
            </a:pPr>
            <a:endParaRPr lang="en-US" baseline="0" dirty="0"/>
          </a:p>
          <a:p>
            <a:pPr marL="0" indent="0">
              <a:buFont typeface="Arial"/>
              <a:buNone/>
            </a:pPr>
            <a:r>
              <a:rPr lang="en-US" baseline="0" dirty="0" smtClean="0"/>
              <a:t>Optional note as of 1/19/18: Proposed legislation would give Division of Mental Health and Addiction (DMHA) the authority to certify an additional 9 locations. </a:t>
            </a:r>
          </a:p>
        </p:txBody>
      </p:sp>
      <p:sp>
        <p:nvSpPr>
          <p:cNvPr id="4" name="Slide Number Placeholder 3"/>
          <p:cNvSpPr>
            <a:spLocks noGrp="1"/>
          </p:cNvSpPr>
          <p:nvPr>
            <p:ph type="sldNum" sz="quarter" idx="10"/>
          </p:nvPr>
        </p:nvSpPr>
        <p:spPr/>
        <p:txBody>
          <a:bodyPr/>
          <a:lstStyle/>
          <a:p>
            <a:fld id="{3A911BAD-1E10-B842-9AB5-DFE6A910D011}"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573649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b="0" i="0" u="none" strike="noStrike" kern="1200" baseline="0" dirty="0" smtClean="0">
                <a:solidFill>
                  <a:schemeClr val="tx1"/>
                </a:solidFill>
                <a:latin typeface="+mn-lt"/>
                <a:ea typeface="+mn-ea"/>
                <a:cs typeface="+mn-cs"/>
              </a:rPr>
              <a:t>By understanding and acknowledging the disease – the barriers to seeking and</a:t>
            </a:r>
          </a:p>
          <a:p>
            <a:r>
              <a:rPr lang="en-US" sz="1200" b="0" i="0" u="none" strike="noStrike" kern="1200" baseline="0" dirty="0" smtClean="0">
                <a:solidFill>
                  <a:schemeClr val="tx1"/>
                </a:solidFill>
                <a:latin typeface="+mn-lt"/>
                <a:ea typeface="+mn-ea"/>
                <a:cs typeface="+mn-cs"/>
              </a:rPr>
              <a:t>accessing treatment are reduced.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with treatment comes the hope of recovery.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Hoosiers need to know that recovery is possible.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A911BAD-1E10-B842-9AB5-DFE6A910D01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95786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11BAD-1E10-B842-9AB5-DFE6A910D011}"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785681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5652F4E-2A6F-4EEB-B3A0-F0A567C7A867}" type="slidenum">
              <a:rPr lang="en-US" smtClean="0"/>
              <a:t>19</a:t>
            </a:fld>
            <a:endParaRPr lang="en-US" dirty="0"/>
          </a:p>
        </p:txBody>
      </p:sp>
    </p:spTree>
    <p:extLst>
      <p:ext uri="{BB962C8B-B14F-4D97-AF65-F5344CB8AC3E}">
        <p14:creationId xmlns:p14="http://schemas.microsoft.com/office/powerpoint/2010/main" val="25812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send</a:t>
            </a:r>
            <a:r>
              <a:rPr lang="en-US" baseline="0" dirty="0" smtClean="0"/>
              <a:t> your name, title, and organization to this email if you’re joining us via webcast.</a:t>
            </a:r>
            <a:endParaRPr lang="en-US" dirty="0"/>
          </a:p>
        </p:txBody>
      </p:sp>
    </p:spTree>
    <p:extLst>
      <p:ext uri="{BB962C8B-B14F-4D97-AF65-F5344CB8AC3E}">
        <p14:creationId xmlns:p14="http://schemas.microsoft.com/office/powerpoint/2010/main" val="2686144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5652F4E-2A6F-4EEB-B3A0-F0A567C7A867}" type="slidenum">
              <a:rPr lang="en-US" smtClean="0"/>
              <a:t>20</a:t>
            </a:fld>
            <a:endParaRPr lang="en-US" dirty="0"/>
          </a:p>
        </p:txBody>
      </p:sp>
    </p:spTree>
    <p:extLst>
      <p:ext uri="{BB962C8B-B14F-4D97-AF65-F5344CB8AC3E}">
        <p14:creationId xmlns:p14="http://schemas.microsoft.com/office/powerpoint/2010/main" val="4187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425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added 7</a:t>
            </a:r>
            <a:r>
              <a:rPr lang="en-US" baseline="0" dirty="0" smtClean="0"/>
              <a:t> counties since September 2017:</a:t>
            </a:r>
            <a:r>
              <a:rPr lang="en-US" dirty="0" smtClean="0"/>
              <a:t> Warren, Vigo, Sullivan, Vanderburgh, Jefferson, Jennings, and Owen</a:t>
            </a:r>
            <a:endParaRPr lang="en-US" dirty="0"/>
          </a:p>
        </p:txBody>
      </p:sp>
    </p:spTree>
    <p:extLst>
      <p:ext uri="{BB962C8B-B14F-4D97-AF65-F5344CB8AC3E}">
        <p14:creationId xmlns:p14="http://schemas.microsoft.com/office/powerpoint/2010/main" val="32140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is having difficulties getting</a:t>
            </a:r>
            <a:r>
              <a:rPr lang="en-US" baseline="0" dirty="0" smtClean="0"/>
              <a:t> in contact with the coroners from these counties. We are asking anyone in the AB who knows any of these individuals to please put them in contact with John. </a:t>
            </a:r>
            <a:endParaRPr lang="en-US" dirty="0"/>
          </a:p>
        </p:txBody>
      </p:sp>
    </p:spTree>
    <p:extLst>
      <p:ext uri="{BB962C8B-B14F-4D97-AF65-F5344CB8AC3E}">
        <p14:creationId xmlns:p14="http://schemas.microsoft.com/office/powerpoint/2010/main" val="404423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a:t>
            </a:r>
            <a:r>
              <a:rPr lang="en-US" baseline="0" dirty="0" smtClean="0"/>
              <a:t> County Coroner, SD and Monticello PD are not participating</a:t>
            </a:r>
          </a:p>
          <a:p>
            <a:r>
              <a:rPr lang="en-US" baseline="0" dirty="0" smtClean="0"/>
              <a:t> </a:t>
            </a:r>
            <a:endParaRPr lang="en-US" dirty="0"/>
          </a:p>
        </p:txBody>
      </p:sp>
    </p:spTree>
    <p:extLst>
      <p:ext uri="{BB962C8B-B14F-4D97-AF65-F5344CB8AC3E}">
        <p14:creationId xmlns:p14="http://schemas.microsoft.com/office/powerpoint/2010/main" val="1102643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a:t>
            </a:r>
            <a:r>
              <a:rPr lang="en-US" baseline="0" dirty="0" smtClean="0"/>
              <a:t> of Cases Needed for </a:t>
            </a:r>
            <a:r>
              <a:rPr lang="en-US" dirty="0" smtClean="0"/>
              <a:t>2017-2018 Listed</a:t>
            </a:r>
            <a:r>
              <a:rPr lang="en-US" baseline="0" dirty="0" smtClean="0"/>
              <a:t> in Parenthesis</a:t>
            </a:r>
          </a:p>
          <a:p>
            <a:endParaRPr lang="en-US" dirty="0" smtClean="0"/>
          </a:p>
        </p:txBody>
      </p:sp>
    </p:spTree>
    <p:extLst>
      <p:ext uri="{BB962C8B-B14F-4D97-AF65-F5344CB8AC3E}">
        <p14:creationId xmlns:p14="http://schemas.microsoft.com/office/powerpoint/2010/main" val="2932552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394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8122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successfully</a:t>
            </a:r>
            <a:r>
              <a:rPr lang="en-US" baseline="0" dirty="0" smtClean="0"/>
              <a:t> submitted 2016 data and working on 2017 currently. </a:t>
            </a:r>
            <a:endParaRPr lang="en-US" dirty="0"/>
          </a:p>
        </p:txBody>
      </p:sp>
    </p:spTree>
    <p:extLst>
      <p:ext uri="{BB962C8B-B14F-4D97-AF65-F5344CB8AC3E}">
        <p14:creationId xmlns:p14="http://schemas.microsoft.com/office/powerpoint/2010/main" val="3060862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Compared to 2015 (our pilot year), our 2016 coroner reports that we have received decreased;</a:t>
            </a:r>
            <a:r>
              <a:rPr lang="en-US" baseline="0" dirty="0" smtClean="0"/>
              <a:t> however, law enforcement reports received has increased.</a:t>
            </a:r>
            <a:endParaRPr lang="en-US" dirty="0" smtClean="0"/>
          </a:p>
        </p:txBody>
      </p:sp>
    </p:spTree>
    <p:extLst>
      <p:ext uri="{BB962C8B-B14F-4D97-AF65-F5344CB8AC3E}">
        <p14:creationId xmlns:p14="http://schemas.microsoft.com/office/powerpoint/2010/main" val="232123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3656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data is final</a:t>
            </a:r>
            <a:r>
              <a:rPr lang="en-US" baseline="0" dirty="0" smtClean="0"/>
              <a:t> for years 2015 and 2016, but</a:t>
            </a:r>
            <a:r>
              <a:rPr lang="en-US" dirty="0" smtClean="0"/>
              <a:t> preliminary for 2017.</a:t>
            </a:r>
            <a:r>
              <a:rPr lang="en-US" baseline="0" dirty="0" smtClean="0"/>
              <a:t> A</a:t>
            </a:r>
            <a:r>
              <a:rPr lang="en-US" dirty="0" smtClean="0"/>
              <a:t>ll</a:t>
            </a:r>
            <a:r>
              <a:rPr lang="en-US" baseline="0" dirty="0" smtClean="0"/>
              <a:t> rates are per 100,000 population denoted at the bottom of the slide.</a:t>
            </a:r>
            <a:endParaRPr lang="en-US" dirty="0"/>
          </a:p>
        </p:txBody>
      </p:sp>
    </p:spTree>
    <p:extLst>
      <p:ext uri="{BB962C8B-B14F-4D97-AF65-F5344CB8AC3E}">
        <p14:creationId xmlns:p14="http://schemas.microsoft.com/office/powerpoint/2010/main" val="4097240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recent studies from CDC has noted, suicide is increasing not only in the United States,</a:t>
            </a:r>
            <a:r>
              <a:rPr lang="en-US" baseline="0" dirty="0" smtClean="0"/>
              <a:t> but also in Indiana. </a:t>
            </a:r>
            <a:endParaRPr lang="en-US" dirty="0" smtClean="0"/>
          </a:p>
        </p:txBody>
      </p:sp>
    </p:spTree>
    <p:extLst>
      <p:ext uri="{BB962C8B-B14F-4D97-AF65-F5344CB8AC3E}">
        <p14:creationId xmlns:p14="http://schemas.microsoft.com/office/powerpoint/2010/main" val="4028467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25-34 year old age category sees the largest count of homicides at 133 deaths, however, only denotes 34% of deaths for that age category because 54% of deaths are suicide. The largest percentage of homicide deaths actually belongs to those 18-24 years old. The largest number of suicide deaths fall in the age category of 45-54 year olds, but yet again is not the largest percentage. The largest percentage of suicide deaths belong to those over 65 years of age.</a:t>
            </a:r>
            <a:endParaRPr lang="en-US" dirty="0"/>
          </a:p>
        </p:txBody>
      </p:sp>
    </p:spTree>
    <p:extLst>
      <p:ext uri="{BB962C8B-B14F-4D97-AF65-F5344CB8AC3E}">
        <p14:creationId xmlns:p14="http://schemas.microsoft.com/office/powerpoint/2010/main" val="1892484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we saw in the 2015 data, 2016</a:t>
            </a:r>
            <a:r>
              <a:rPr lang="en-US" baseline="0" dirty="0" smtClean="0"/>
              <a:t> shows the same scenario of 25-34 year olds experiencing the most homicide deaths and 45-54 year olds experiencing that most suicide deaths. 18-24 year olds still see the largest percentage of homicide deaths, but careful note should be taken of the 35-44 year olds who experienced a 10% increase from 2015-2016. Once again, the 65 and older age group saw the highest percentage of suicides.</a:t>
            </a:r>
            <a:endParaRPr lang="en-US" dirty="0"/>
          </a:p>
        </p:txBody>
      </p:sp>
    </p:spTree>
    <p:extLst>
      <p:ext uri="{BB962C8B-B14F-4D97-AF65-F5344CB8AC3E}">
        <p14:creationId xmlns:p14="http://schemas.microsoft.com/office/powerpoint/2010/main" val="3606511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third time we see homicide counts highest for those 25-34, but highest percentage of homicide deaths now belongs to those under 18. Not surprisingly, the most suicide counts are in 45-54 year olds with the highest percentage in 65 and older.</a:t>
            </a:r>
            <a:endParaRPr lang="en-US" dirty="0"/>
          </a:p>
        </p:txBody>
      </p:sp>
    </p:spTree>
    <p:extLst>
      <p:ext uri="{BB962C8B-B14F-4D97-AF65-F5344CB8AC3E}">
        <p14:creationId xmlns:p14="http://schemas.microsoft.com/office/powerpoint/2010/main" val="4110468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pretty obvious we see male deaths in staggering amounts across the board. While this is unfortunate, it helps us better understand our target audience for preventative measures.</a:t>
            </a:r>
            <a:endParaRPr lang="en-US" dirty="0"/>
          </a:p>
        </p:txBody>
      </p:sp>
    </p:spTree>
    <p:extLst>
      <p:ext uri="{BB962C8B-B14F-4D97-AF65-F5344CB8AC3E}">
        <p14:creationId xmlns:p14="http://schemas.microsoft.com/office/powerpoint/2010/main" val="42577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dive into breaking</a:t>
            </a:r>
            <a:r>
              <a:rPr lang="en-US" baseline="0" dirty="0" smtClean="0"/>
              <a:t> down this data. We’ll start with suicide.</a:t>
            </a:r>
            <a:endParaRPr lang="en-US" dirty="0"/>
          </a:p>
        </p:txBody>
      </p:sp>
    </p:spTree>
    <p:extLst>
      <p:ext uri="{BB962C8B-B14F-4D97-AF65-F5344CB8AC3E}">
        <p14:creationId xmlns:p14="http://schemas.microsoft.com/office/powerpoint/2010/main" val="336991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data will be from the mortality dataset presented by Jeremy Funk.</a:t>
            </a:r>
            <a:endParaRPr lang="en-US" dirty="0"/>
          </a:p>
        </p:txBody>
      </p:sp>
    </p:spTree>
    <p:extLst>
      <p:ext uri="{BB962C8B-B14F-4D97-AF65-F5344CB8AC3E}">
        <p14:creationId xmlns:p14="http://schemas.microsoft.com/office/powerpoint/2010/main" val="1064583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look at the INVDRS Data.</a:t>
            </a:r>
            <a:endParaRPr lang="en-US" dirty="0"/>
          </a:p>
        </p:txBody>
      </p:sp>
    </p:spTree>
    <p:extLst>
      <p:ext uri="{BB962C8B-B14F-4D97-AF65-F5344CB8AC3E}">
        <p14:creationId xmlns:p14="http://schemas.microsoft.com/office/powerpoint/2010/main" val="823582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counties listed had the most suicides from 2016-2017. Significant changes from the previous year include the following: Vigo dropped down 5 spots, Porter moved up 2, Monroe moved up 4, and Wayne and Johnson were added to the list</a:t>
            </a:r>
          </a:p>
        </p:txBody>
      </p:sp>
    </p:spTree>
    <p:extLst>
      <p:ext uri="{BB962C8B-B14F-4D97-AF65-F5344CB8AC3E}">
        <p14:creationId xmlns:p14="http://schemas.microsoft.com/office/powerpoint/2010/main" val="3988523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3606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interesting that no line is really the same,</a:t>
            </a:r>
            <a:r>
              <a:rPr lang="en-US" baseline="0" dirty="0" smtClean="0"/>
              <a:t> however 2016 and 2017 both show a slightly large increase during September.</a:t>
            </a:r>
            <a:endParaRPr lang="en-US" dirty="0"/>
          </a:p>
        </p:txBody>
      </p:sp>
    </p:spTree>
    <p:extLst>
      <p:ext uri="{BB962C8B-B14F-4D97-AF65-F5344CB8AC3E}">
        <p14:creationId xmlns:p14="http://schemas.microsoft.com/office/powerpoint/2010/main" val="3371637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2016 to 2017</a:t>
            </a:r>
            <a:r>
              <a:rPr lang="en-US" baseline="0" dirty="0" smtClean="0"/>
              <a:t>, suicide deaths are pretty comparable across every age category except 25-34 year olds. </a:t>
            </a:r>
            <a:endParaRPr lang="en-US" dirty="0"/>
          </a:p>
        </p:txBody>
      </p:sp>
    </p:spTree>
    <p:extLst>
      <p:ext uri="{BB962C8B-B14F-4D97-AF65-F5344CB8AC3E}">
        <p14:creationId xmlns:p14="http://schemas.microsoft.com/office/powerpoint/2010/main" val="148396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a:t>
            </a:r>
            <a:r>
              <a:rPr lang="en-US" baseline="0" dirty="0" smtClean="0"/>
              <a:t> is p</a:t>
            </a:r>
            <a:r>
              <a:rPr lang="en-US" dirty="0" smtClean="0"/>
              <a:t>retty self explanatory - showing that 45-54 year olds have the highest rate of suicides. </a:t>
            </a:r>
            <a:endParaRPr lang="en-US" dirty="0"/>
          </a:p>
        </p:txBody>
      </p:sp>
    </p:spTree>
    <p:extLst>
      <p:ext uri="{BB962C8B-B14F-4D97-AF65-F5344CB8AC3E}">
        <p14:creationId xmlns:p14="http://schemas.microsoft.com/office/powerpoint/2010/main" val="1574165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saw something similar to this earlier where the male population has the highest rate of suicide. This graph shows no one age category is influenced, but rather all age categories contribute to the large rates of male suicides. Special note should be taken of the 65 and older category demonstrating a 2x increased male rate compared to most other age categories.</a:t>
            </a:r>
          </a:p>
        </p:txBody>
      </p:sp>
    </p:spTree>
    <p:extLst>
      <p:ext uri="{BB962C8B-B14F-4D97-AF65-F5344CB8AC3E}">
        <p14:creationId xmlns:p14="http://schemas.microsoft.com/office/powerpoint/2010/main" val="1408954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the disparities</a:t>
            </a:r>
            <a:r>
              <a:rPr lang="en-US" baseline="0" dirty="0" smtClean="0"/>
              <a:t> between race and gender. How you would read this is “white males have a suicide rate of 25.9 per 100,000 people compared to African American males who have a suicide rate of 1.8 per 100,000 people.”</a:t>
            </a:r>
            <a:endParaRPr lang="en-US" dirty="0"/>
          </a:p>
        </p:txBody>
      </p:sp>
    </p:spTree>
    <p:extLst>
      <p:ext uri="{BB962C8B-B14F-4D97-AF65-F5344CB8AC3E}">
        <p14:creationId xmlns:p14="http://schemas.microsoft.com/office/powerpoint/2010/main" val="662802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dirty="0" smtClean="0"/>
              <a:t>Here we have</a:t>
            </a:r>
            <a:r>
              <a:rPr lang="en-US" baseline="0" dirty="0" smtClean="0"/>
              <a:t> a breakdown of suicide decedents by marital status. </a:t>
            </a:r>
            <a:r>
              <a:rPr lang="en-US" dirty="0" smtClean="0"/>
              <a:t>The largest populations</a:t>
            </a:r>
            <a:r>
              <a:rPr lang="en-US" baseline="0" dirty="0" smtClean="0"/>
              <a:t> experiencing suicide is pretty split between married/civil union and never married.</a:t>
            </a:r>
            <a:endParaRPr lang="en-US" dirty="0"/>
          </a:p>
        </p:txBody>
      </p:sp>
    </p:spTree>
    <p:extLst>
      <p:ext uri="{BB962C8B-B14F-4D97-AF65-F5344CB8AC3E}">
        <p14:creationId xmlns:p14="http://schemas.microsoft.com/office/powerpoint/2010/main" val="2869405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we have a breakdown of suicide decedents by education level. High school or GED education</a:t>
            </a:r>
            <a:r>
              <a:rPr lang="en-US" baseline="0" dirty="0" smtClean="0"/>
              <a:t> makes up the majority as you can see.</a:t>
            </a:r>
            <a:endParaRPr lang="en-US" dirty="0"/>
          </a:p>
        </p:txBody>
      </p:sp>
    </p:spTree>
    <p:extLst>
      <p:ext uri="{BB962C8B-B14F-4D97-AF65-F5344CB8AC3E}">
        <p14:creationId xmlns:p14="http://schemas.microsoft.com/office/powerpoint/2010/main" val="3823482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we’ll look at homicides</a:t>
            </a:r>
            <a:endParaRPr lang="en-US" dirty="0"/>
          </a:p>
        </p:txBody>
      </p:sp>
    </p:spTree>
    <p:extLst>
      <p:ext uri="{BB962C8B-B14F-4D97-AF65-F5344CB8AC3E}">
        <p14:creationId xmlns:p14="http://schemas.microsoft.com/office/powerpoint/2010/main" val="311360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7489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 the</a:t>
            </a:r>
            <a:r>
              <a:rPr lang="en-US" baseline="0" dirty="0" smtClean="0"/>
              <a:t> suicide counts by month, these lines fluctuate more. There seems to be no pattern between the years 2015, 2016, and 2017.</a:t>
            </a:r>
            <a:endParaRPr lang="en-US" dirty="0"/>
          </a:p>
        </p:txBody>
      </p:sp>
    </p:spTree>
    <p:extLst>
      <p:ext uri="{BB962C8B-B14F-4D97-AF65-F5344CB8AC3E}">
        <p14:creationId xmlns:p14="http://schemas.microsoft.com/office/powerpoint/2010/main" val="370337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We</a:t>
            </a:r>
            <a:r>
              <a:rPr lang="en-US" baseline="0" dirty="0" smtClean="0"/>
              <a:t> can start by going </a:t>
            </a:r>
            <a:r>
              <a:rPr lang="en-US" dirty="0" smtClean="0"/>
              <a:t>around the room and say your name, your title and organization</a:t>
            </a:r>
          </a:p>
          <a:p>
            <a:endParaRPr lang="en-US" dirty="0"/>
          </a:p>
        </p:txBody>
      </p:sp>
    </p:spTree>
    <p:extLst>
      <p:ext uri="{BB962C8B-B14F-4D97-AF65-F5344CB8AC3E}">
        <p14:creationId xmlns:p14="http://schemas.microsoft.com/office/powerpoint/2010/main" val="22509467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years are pretty comparable</a:t>
            </a:r>
            <a:r>
              <a:rPr lang="en-US" baseline="0" dirty="0" smtClean="0"/>
              <a:t> across all age groups.</a:t>
            </a:r>
            <a:endParaRPr lang="en-US" dirty="0"/>
          </a:p>
        </p:txBody>
      </p:sp>
    </p:spTree>
    <p:extLst>
      <p:ext uri="{BB962C8B-B14F-4D97-AF65-F5344CB8AC3E}">
        <p14:creationId xmlns:p14="http://schemas.microsoft.com/office/powerpoint/2010/main" val="3064235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the suicide counts between gender</a:t>
            </a:r>
            <a:r>
              <a:rPr lang="en-US" baseline="0" dirty="0" smtClean="0"/>
              <a:t> and age, male homicide decedents are quite larger than female homicide decedents.</a:t>
            </a:r>
            <a:endParaRPr lang="en-US" dirty="0"/>
          </a:p>
        </p:txBody>
      </p:sp>
    </p:spTree>
    <p:extLst>
      <p:ext uri="{BB962C8B-B14F-4D97-AF65-F5344CB8AC3E}">
        <p14:creationId xmlns:p14="http://schemas.microsoft.com/office/powerpoint/2010/main" val="4030625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is pretty self explanatory – 25-34 year olds have the highest homicide rate</a:t>
            </a:r>
            <a:endParaRPr lang="en-US" dirty="0"/>
          </a:p>
        </p:txBody>
      </p:sp>
    </p:spTree>
    <p:extLst>
      <p:ext uri="{BB962C8B-B14F-4D97-AF65-F5344CB8AC3E}">
        <p14:creationId xmlns:p14="http://schemas.microsoft.com/office/powerpoint/2010/main" val="649067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Breaking</a:t>
            </a:r>
            <a:r>
              <a:rPr lang="en-US" baseline="0" dirty="0" smtClean="0"/>
              <a:t> down that homicide rate, we see again male homicide decedents are the highest just like male suicide decedents</a:t>
            </a:r>
            <a:endParaRPr lang="en-US" dirty="0"/>
          </a:p>
        </p:txBody>
      </p:sp>
    </p:spTree>
    <p:extLst>
      <p:ext uri="{BB962C8B-B14F-4D97-AF65-F5344CB8AC3E}">
        <p14:creationId xmlns:p14="http://schemas.microsoft.com/office/powerpoint/2010/main" val="893551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the crude rate of homicide</a:t>
            </a:r>
            <a:r>
              <a:rPr lang="en-US" baseline="0" dirty="0" smtClean="0"/>
              <a:t> decedents. Males have the largest disparity. African American females have the lowest homicide rate.</a:t>
            </a:r>
            <a:endParaRPr lang="en-US" dirty="0"/>
          </a:p>
        </p:txBody>
      </p:sp>
    </p:spTree>
    <p:extLst>
      <p:ext uri="{BB962C8B-B14F-4D97-AF65-F5344CB8AC3E}">
        <p14:creationId xmlns:p14="http://schemas.microsoft.com/office/powerpoint/2010/main" val="10550253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large majority of homicide decedents were never married. Following that, divorced or married individuals were homicide victims</a:t>
            </a:r>
            <a:endParaRPr lang="en-US" dirty="0" smtClean="0"/>
          </a:p>
          <a:p>
            <a:endParaRPr lang="en-US" dirty="0" smtClean="0"/>
          </a:p>
        </p:txBody>
      </p:sp>
    </p:spTree>
    <p:extLst>
      <p:ext uri="{BB962C8B-B14F-4D97-AF65-F5344CB8AC3E}">
        <p14:creationId xmlns:p14="http://schemas.microsoft.com/office/powerpoint/2010/main" val="40778181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we see a</a:t>
            </a:r>
            <a:r>
              <a:rPr lang="en-US" baseline="0" dirty="0" smtClean="0"/>
              <a:t> high school or GED education accounting for nearly half of homicide victims.</a:t>
            </a:r>
            <a:endParaRPr lang="en-US" dirty="0"/>
          </a:p>
        </p:txBody>
      </p:sp>
    </p:spTree>
    <p:extLst>
      <p:ext uri="{BB962C8B-B14F-4D97-AF65-F5344CB8AC3E}">
        <p14:creationId xmlns:p14="http://schemas.microsoft.com/office/powerpoint/2010/main" val="2367596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graph now comparing</a:t>
            </a:r>
            <a:r>
              <a:rPr lang="en-US" baseline="0" dirty="0" smtClean="0"/>
              <a:t> education level between suicide and homicide victims. Like I said earlier, HS/GED accounts for the majority. Homicide in 9</a:t>
            </a:r>
            <a:r>
              <a:rPr lang="en-US" baseline="30000" dirty="0" smtClean="0"/>
              <a:t>th</a:t>
            </a:r>
            <a:r>
              <a:rPr lang="en-US" baseline="0" dirty="0" smtClean="0"/>
              <a:t>-12</a:t>
            </a:r>
            <a:r>
              <a:rPr lang="en-US" baseline="30000" dirty="0" smtClean="0"/>
              <a:t>th</a:t>
            </a:r>
            <a:r>
              <a:rPr lang="en-US" baseline="0" dirty="0" smtClean="0"/>
              <a:t> grade level and 8</a:t>
            </a:r>
            <a:r>
              <a:rPr lang="en-US" baseline="30000" dirty="0" smtClean="0"/>
              <a:t>th</a:t>
            </a:r>
            <a:r>
              <a:rPr lang="en-US" baseline="0" dirty="0" smtClean="0"/>
              <a:t> grade level nearly doubled compared to suicide. Suicide in individuals with a bachelors, masters or doctorate nearly doubled compared to homicide.</a:t>
            </a:r>
            <a:endParaRPr lang="en-US" dirty="0"/>
          </a:p>
        </p:txBody>
      </p:sp>
    </p:spTree>
    <p:extLst>
      <p:ext uri="{BB962C8B-B14F-4D97-AF65-F5344CB8AC3E}">
        <p14:creationId xmlns:p14="http://schemas.microsoft.com/office/powerpoint/2010/main" val="30079961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2346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Homicide and suicide counts for children (or those under 18 years old) were pretty consistent through 2015 to 2017. However, our “accident” category seems to be rising.</a:t>
            </a:r>
          </a:p>
        </p:txBody>
      </p:sp>
    </p:spTree>
    <p:extLst>
      <p:ext uri="{BB962C8B-B14F-4D97-AF65-F5344CB8AC3E}">
        <p14:creationId xmlns:p14="http://schemas.microsoft.com/office/powerpoint/2010/main" val="8211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47486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Even for the 18 and younger category we see a high count of male homicide and suicide victims</a:t>
            </a:r>
          </a:p>
        </p:txBody>
      </p:sp>
    </p:spTree>
    <p:extLst>
      <p:ext uri="{BB962C8B-B14F-4D97-AF65-F5344CB8AC3E}">
        <p14:creationId xmlns:p14="http://schemas.microsoft.com/office/powerpoint/2010/main" val="1122069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15-18</a:t>
            </a:r>
            <a:r>
              <a:rPr lang="en-US" baseline="0" dirty="0" smtClean="0"/>
              <a:t> year olds experience the highest counts in homicide and suicide deaths.. Nearly triple that of 10-15 year olds</a:t>
            </a:r>
            <a:endParaRPr lang="en-US" dirty="0"/>
          </a:p>
        </p:txBody>
      </p:sp>
    </p:spTree>
    <p:extLst>
      <p:ext uri="{BB962C8B-B14F-4D97-AF65-F5344CB8AC3E}">
        <p14:creationId xmlns:p14="http://schemas.microsoft.com/office/powerpoint/2010/main" val="16778857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less than 10 years of age </a:t>
            </a:r>
            <a:r>
              <a:rPr lang="en-US" baseline="0" dirty="0" smtClean="0"/>
              <a:t>had no suicide events so where left off this graph. This is showing the rate instead of counts like the previous slide</a:t>
            </a:r>
            <a:endParaRPr lang="en-US" dirty="0"/>
          </a:p>
        </p:txBody>
      </p:sp>
    </p:spTree>
    <p:extLst>
      <p:ext uri="{BB962C8B-B14F-4D97-AF65-F5344CB8AC3E}">
        <p14:creationId xmlns:p14="http://schemas.microsoft.com/office/powerpoint/2010/main" val="2561629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Children less than 10 years of age experience the highest homicide rate</a:t>
            </a:r>
          </a:p>
        </p:txBody>
      </p:sp>
    </p:spTree>
    <p:extLst>
      <p:ext uri="{BB962C8B-B14F-4D97-AF65-F5344CB8AC3E}">
        <p14:creationId xmlns:p14="http://schemas.microsoft.com/office/powerpoint/2010/main" val="32985695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we look at the circumstances surrounding a death by</a:t>
            </a:r>
            <a:r>
              <a:rPr lang="en-US" baseline="0" dirty="0" smtClean="0"/>
              <a:t> suicide to understand where prevention efforts should be focused and who is most at risk. </a:t>
            </a:r>
            <a:r>
              <a:rPr lang="en-US" dirty="0" smtClean="0"/>
              <a:t>All data is</a:t>
            </a:r>
            <a:r>
              <a:rPr lang="en-US" baseline="0" dirty="0" smtClean="0"/>
              <a:t> from the completed abstracted cases from 2016.</a:t>
            </a:r>
            <a:endParaRPr lang="en-US" dirty="0"/>
          </a:p>
        </p:txBody>
      </p:sp>
    </p:spTree>
    <p:extLst>
      <p:ext uri="{BB962C8B-B14F-4D97-AF65-F5344CB8AC3E}">
        <p14:creationId xmlns:p14="http://schemas.microsoft.com/office/powerpoint/2010/main" val="24002826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commonly used weapon type for suicide</a:t>
            </a:r>
            <a:r>
              <a:rPr lang="en-US" baseline="0" dirty="0" smtClean="0"/>
              <a:t> decedents were firearms. When comparing this to individual counties, the trend was the same.</a:t>
            </a:r>
            <a:endParaRPr lang="en-US" dirty="0"/>
          </a:p>
        </p:txBody>
      </p:sp>
    </p:spTree>
    <p:extLst>
      <p:ext uri="{BB962C8B-B14F-4D97-AF65-F5344CB8AC3E}">
        <p14:creationId xmlns:p14="http://schemas.microsoft.com/office/powerpoint/2010/main" val="32646250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specifically looking at mental</a:t>
            </a:r>
            <a:r>
              <a:rPr lang="en-US" baseline="0" dirty="0" smtClean="0"/>
              <a:t> health and substance abuse, depressed mood accounted for a large percentage of suicide decedents.</a:t>
            </a:r>
            <a:endParaRPr lang="en-US" dirty="0"/>
          </a:p>
        </p:txBody>
      </p:sp>
    </p:spTree>
    <p:extLst>
      <p:ext uri="{BB962C8B-B14F-4D97-AF65-F5344CB8AC3E}">
        <p14:creationId xmlns:p14="http://schemas.microsoft.com/office/powerpoint/2010/main" val="2687650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2016 alone there were 76 mental health diagnoses for suicide decedents. The following are the breakdown of the most common diagnoses.</a:t>
            </a:r>
            <a:endParaRPr lang="en-US" dirty="0"/>
          </a:p>
        </p:txBody>
      </p:sp>
    </p:spTree>
    <p:extLst>
      <p:ext uri="{BB962C8B-B14F-4D97-AF65-F5344CB8AC3E}">
        <p14:creationId xmlns:p14="http://schemas.microsoft.com/office/powerpoint/2010/main" val="26761330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look at life events surrounding the time of a death by suicide. The highest event was an intimate partner violence problem – whether the decedent was a victim, we do not know. The next highest life stressors were physical health problem (like cancer or diabetes) followed by an argument which we will look at closer.</a:t>
            </a:r>
            <a:endParaRPr lang="en-US" dirty="0"/>
          </a:p>
        </p:txBody>
      </p:sp>
    </p:spTree>
    <p:extLst>
      <p:ext uri="{BB962C8B-B14F-4D97-AF65-F5344CB8AC3E}">
        <p14:creationId xmlns:p14="http://schemas.microsoft.com/office/powerpoint/2010/main" val="245445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75% of suicide</a:t>
            </a:r>
            <a:r>
              <a:rPr lang="en-US" baseline="0" dirty="0" smtClean="0"/>
              <a:t> decedents had an argument within 24 hours of their death. Rarely did it occur during the argument.</a:t>
            </a:r>
            <a:endParaRPr lang="en-US" dirty="0"/>
          </a:p>
        </p:txBody>
      </p:sp>
    </p:spTree>
    <p:extLst>
      <p:ext uri="{BB962C8B-B14F-4D97-AF65-F5344CB8AC3E}">
        <p14:creationId xmlns:p14="http://schemas.microsoft.com/office/powerpoint/2010/main" val="396981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00" indent="-171400">
              <a:buFont typeface="Arial" panose="020B0604020202020204" pitchFamily="34" charset="0"/>
              <a:buChar char="•"/>
            </a:pPr>
            <a:endParaRPr 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pitchFamily="34" charset="-128"/>
              </a:defRPr>
            </a:lvl1pPr>
            <a:lvl2pPr marL="742732" indent="-285666" eaLnBrk="0" hangingPunct="0">
              <a:defRPr sz="2400">
                <a:solidFill>
                  <a:schemeClr val="tx1"/>
                </a:solidFill>
                <a:latin typeface="Arial" charset="0"/>
                <a:ea typeface="ＭＳ Ｐゴシック" pitchFamily="34" charset="-128"/>
              </a:defRPr>
            </a:lvl2pPr>
            <a:lvl3pPr marL="1142666" indent="-228534" eaLnBrk="0" hangingPunct="0">
              <a:defRPr sz="2400">
                <a:solidFill>
                  <a:schemeClr val="tx1"/>
                </a:solidFill>
                <a:latin typeface="Arial" charset="0"/>
                <a:ea typeface="ＭＳ Ｐゴシック" pitchFamily="34" charset="-128"/>
              </a:defRPr>
            </a:lvl3pPr>
            <a:lvl4pPr marL="1599730" indent="-228534" eaLnBrk="0" hangingPunct="0">
              <a:defRPr sz="2400">
                <a:solidFill>
                  <a:schemeClr val="tx1"/>
                </a:solidFill>
                <a:latin typeface="Arial" charset="0"/>
                <a:ea typeface="ＭＳ Ｐゴシック" pitchFamily="34" charset="-128"/>
              </a:defRPr>
            </a:lvl4pPr>
            <a:lvl5pPr marL="2056798" indent="-228534" eaLnBrk="0" hangingPunct="0">
              <a:defRPr sz="2400">
                <a:solidFill>
                  <a:schemeClr val="tx1"/>
                </a:solidFill>
                <a:latin typeface="Arial" charset="0"/>
                <a:ea typeface="ＭＳ Ｐゴシック" pitchFamily="34" charset="-128"/>
              </a:defRPr>
            </a:lvl5pPr>
            <a:lvl6pPr marL="2513863" indent="-228534" eaLnBrk="0" fontAlgn="base" hangingPunct="0">
              <a:spcBef>
                <a:spcPct val="0"/>
              </a:spcBef>
              <a:spcAft>
                <a:spcPct val="0"/>
              </a:spcAft>
              <a:defRPr sz="2400">
                <a:solidFill>
                  <a:schemeClr val="tx1"/>
                </a:solidFill>
                <a:latin typeface="Arial" charset="0"/>
                <a:ea typeface="ＭＳ Ｐゴシック" pitchFamily="34" charset="-128"/>
              </a:defRPr>
            </a:lvl6pPr>
            <a:lvl7pPr marL="2970929" indent="-228534" eaLnBrk="0" fontAlgn="base" hangingPunct="0">
              <a:spcBef>
                <a:spcPct val="0"/>
              </a:spcBef>
              <a:spcAft>
                <a:spcPct val="0"/>
              </a:spcAft>
              <a:defRPr sz="2400">
                <a:solidFill>
                  <a:schemeClr val="tx1"/>
                </a:solidFill>
                <a:latin typeface="Arial" charset="0"/>
                <a:ea typeface="ＭＳ Ｐゴシック" pitchFamily="34" charset="-128"/>
              </a:defRPr>
            </a:lvl7pPr>
            <a:lvl8pPr marL="3427995" indent="-228534" eaLnBrk="0" fontAlgn="base" hangingPunct="0">
              <a:spcBef>
                <a:spcPct val="0"/>
              </a:spcBef>
              <a:spcAft>
                <a:spcPct val="0"/>
              </a:spcAft>
              <a:defRPr sz="2400">
                <a:solidFill>
                  <a:schemeClr val="tx1"/>
                </a:solidFill>
                <a:latin typeface="Arial" charset="0"/>
                <a:ea typeface="ＭＳ Ｐゴシック" pitchFamily="34" charset="-128"/>
              </a:defRPr>
            </a:lvl8pPr>
            <a:lvl9pPr marL="3885061" indent="-228534" eaLnBrk="0" fontAlgn="base" hangingPunct="0">
              <a:spcBef>
                <a:spcPct val="0"/>
              </a:spcBef>
              <a:spcAft>
                <a:spcPct val="0"/>
              </a:spcAft>
              <a:defRPr sz="2400">
                <a:solidFill>
                  <a:schemeClr val="tx1"/>
                </a:solidFill>
                <a:latin typeface="Arial" charset="0"/>
                <a:ea typeface="ＭＳ Ｐゴシック" pitchFamily="34" charset="-128"/>
              </a:defRPr>
            </a:lvl9pPr>
          </a:lstStyle>
          <a:p>
            <a:fld id="{0CAB4A4E-C18E-4706-B29E-0AE837916834}" type="slidenum">
              <a:rPr lang="en-US" altLang="en-US" sz="1200"/>
              <a:pPr/>
              <a:t>7</a:t>
            </a:fld>
            <a:endParaRPr lang="en-US" altLang="en-US" sz="1200" dirty="0"/>
          </a:p>
        </p:txBody>
      </p:sp>
    </p:spTree>
    <p:extLst>
      <p:ext uri="{BB962C8B-B14F-4D97-AF65-F5344CB8AC3E}">
        <p14:creationId xmlns:p14="http://schemas.microsoft.com/office/powerpoint/2010/main" val="1705744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 to the suicide event – the most common circumstance was a history of suicidal thoughts followed closely</a:t>
            </a:r>
            <a:r>
              <a:rPr lang="en-US" baseline="0" dirty="0" smtClean="0"/>
              <a:t> by leaving a note and disclosing to someone the intent to die by suicide in which we will look at closer.</a:t>
            </a:r>
            <a:endParaRPr lang="en-US" dirty="0"/>
          </a:p>
        </p:txBody>
      </p:sp>
    </p:spTree>
    <p:extLst>
      <p:ext uri="{BB962C8B-B14F-4D97-AF65-F5344CB8AC3E}">
        <p14:creationId xmlns:p14="http://schemas.microsoft.com/office/powerpoint/2010/main" val="2072359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common</a:t>
            </a:r>
            <a:r>
              <a:rPr lang="en-US" baseline="0" dirty="0" smtClean="0"/>
              <a:t> group of people who were disclosed suicide intent to were previous or current intimate partner, family members, or friends and colleagues. Rarely was intent expressed to healthcare workers or others.</a:t>
            </a:r>
            <a:endParaRPr lang="en-US" dirty="0"/>
          </a:p>
        </p:txBody>
      </p:sp>
    </p:spTree>
    <p:extLst>
      <p:ext uri="{BB962C8B-B14F-4D97-AF65-F5344CB8AC3E}">
        <p14:creationId xmlns:p14="http://schemas.microsoft.com/office/powerpoint/2010/main" val="18325887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a:t>
            </a:r>
            <a:r>
              <a:rPr lang="en-US" baseline="0" dirty="0" smtClean="0"/>
              <a:t> we also look at circumstances surrounding homicide so we can better understand which populations or groups of people are most at risk. Again, all data are from the abstracted 2016 cases.</a:t>
            </a:r>
            <a:endParaRPr lang="en-US" dirty="0"/>
          </a:p>
        </p:txBody>
      </p:sp>
    </p:spTree>
    <p:extLst>
      <p:ext uri="{BB962C8B-B14F-4D97-AF65-F5344CB8AC3E}">
        <p14:creationId xmlns:p14="http://schemas.microsoft.com/office/powerpoint/2010/main" val="27472068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 three quarters</a:t>
            </a:r>
            <a:r>
              <a:rPr lang="en-US" baseline="0" dirty="0" smtClean="0"/>
              <a:t> of homicide decedents were killed by a firearm. The next leader is a sharp instrument.</a:t>
            </a:r>
            <a:endParaRPr lang="en-US" dirty="0"/>
          </a:p>
        </p:txBody>
      </p:sp>
    </p:spTree>
    <p:extLst>
      <p:ext uri="{BB962C8B-B14F-4D97-AF65-F5344CB8AC3E}">
        <p14:creationId xmlns:p14="http://schemas.microsoft.com/office/powerpoint/2010/main" val="40215945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Arguments account for the highest percentage of homicide circumstances followed closely by precipitated by other crime,</a:t>
            </a:r>
            <a:r>
              <a:rPr lang="en-US" baseline="0" dirty="0" smtClean="0"/>
              <a:t> which we will look at closer.</a:t>
            </a:r>
            <a:endParaRPr lang="en-US" dirty="0"/>
          </a:p>
        </p:txBody>
      </p:sp>
    </p:spTree>
    <p:extLst>
      <p:ext uri="{BB962C8B-B14F-4D97-AF65-F5344CB8AC3E}">
        <p14:creationId xmlns:p14="http://schemas.microsoft.com/office/powerpoint/2010/main" val="42014674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homicides</a:t>
            </a:r>
            <a:r>
              <a:rPr lang="en-US" baseline="0" dirty="0" smtClean="0"/>
              <a:t> precipitated by other crime, robbery is the leading crime.</a:t>
            </a:r>
            <a:endParaRPr lang="en-US" dirty="0"/>
          </a:p>
        </p:txBody>
      </p:sp>
    </p:spTree>
    <p:extLst>
      <p:ext uri="{BB962C8B-B14F-4D97-AF65-F5344CB8AC3E}">
        <p14:creationId xmlns:p14="http://schemas.microsoft.com/office/powerpoint/2010/main" val="5935016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September 2017 meeting you all had idea</a:t>
            </a:r>
            <a:r>
              <a:rPr lang="en-US" baseline="0" dirty="0" smtClean="0"/>
              <a:t> about what you wanted to see with the data. H</a:t>
            </a:r>
            <a:r>
              <a:rPr lang="en-US" dirty="0" smtClean="0"/>
              <a:t>ere are some other infographics</a:t>
            </a:r>
            <a:r>
              <a:rPr lang="en-US" baseline="0" dirty="0" smtClean="0"/>
              <a:t> we were able to provide</a:t>
            </a:r>
            <a:endParaRPr lang="en-US" dirty="0"/>
          </a:p>
        </p:txBody>
      </p:sp>
    </p:spTree>
    <p:extLst>
      <p:ext uri="{BB962C8B-B14F-4D97-AF65-F5344CB8AC3E}">
        <p14:creationId xmlns:p14="http://schemas.microsoft.com/office/powerpoint/2010/main" val="38757152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Firearm</a:t>
            </a:r>
            <a:r>
              <a:rPr lang="en-US" baseline="0" dirty="0" smtClean="0"/>
              <a:t> deaths steadily increase with increasing age group</a:t>
            </a:r>
          </a:p>
          <a:p>
            <a:r>
              <a:rPr lang="en-US" baseline="0" dirty="0" smtClean="0"/>
              <a:t>H/S/S highest in 24-34 </a:t>
            </a:r>
            <a:r>
              <a:rPr lang="en-US" baseline="0" dirty="0" err="1" smtClean="0"/>
              <a:t>yr</a:t>
            </a:r>
            <a:r>
              <a:rPr lang="en-US" baseline="0" dirty="0" smtClean="0"/>
              <a:t> olds</a:t>
            </a:r>
            <a:endParaRPr lang="en-US" dirty="0" smtClean="0"/>
          </a:p>
          <a:p>
            <a:r>
              <a:rPr lang="en-US" dirty="0" smtClean="0"/>
              <a:t>Poisoning</a:t>
            </a:r>
            <a:r>
              <a:rPr lang="en-US" baseline="0" dirty="0" smtClean="0"/>
              <a:t> highest in 45-54 </a:t>
            </a:r>
            <a:r>
              <a:rPr lang="en-US" baseline="0" dirty="0" err="1" smtClean="0"/>
              <a:t>yr</a:t>
            </a:r>
            <a:r>
              <a:rPr lang="en-US" baseline="0" dirty="0" smtClean="0"/>
              <a:t> olds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Sharp instrument </a:t>
            </a:r>
            <a:r>
              <a:rPr lang="en-US" baseline="0" dirty="0" smtClean="0"/>
              <a:t>highest in 45-54 </a:t>
            </a:r>
            <a:r>
              <a:rPr lang="en-US" baseline="0" dirty="0" err="1" smtClean="0"/>
              <a:t>yr</a:t>
            </a:r>
            <a:r>
              <a:rPr lang="en-US" baseline="0" dirty="0" smtClean="0"/>
              <a:t> olds</a:t>
            </a:r>
          </a:p>
          <a:p>
            <a:endParaRPr lang="en-US" baseline="0" dirty="0" smtClean="0"/>
          </a:p>
          <a:p>
            <a:endParaRPr lang="en-US" dirty="0"/>
          </a:p>
        </p:txBody>
      </p:sp>
    </p:spTree>
    <p:extLst>
      <p:ext uri="{BB962C8B-B14F-4D97-AF65-F5344CB8AC3E}">
        <p14:creationId xmlns:p14="http://schemas.microsoft.com/office/powerpoint/2010/main" val="41364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Homes</a:t>
            </a:r>
            <a:r>
              <a:rPr lang="en-US" baseline="0" dirty="0" smtClean="0"/>
              <a:t> and apartments saw the largest suicide deaths followed by natural area such as woods and forests then with parking garages and streets</a:t>
            </a:r>
            <a:endParaRPr lang="en-US" dirty="0"/>
          </a:p>
        </p:txBody>
      </p:sp>
    </p:spTree>
    <p:extLst>
      <p:ext uri="{BB962C8B-B14F-4D97-AF65-F5344CB8AC3E}">
        <p14:creationId xmlns:p14="http://schemas.microsoft.com/office/powerpoint/2010/main" val="25677087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Shifting</a:t>
            </a:r>
            <a:r>
              <a:rPr lang="en-US" baseline="0" dirty="0" smtClean="0"/>
              <a:t> to homicide, homes and apartments still saw the largest homicide deaths, but  not nearly as much. Streets and alleys follow second with motor vehicles following that. Again, we see parking garages and natural areas still as a top contender</a:t>
            </a:r>
            <a:endParaRPr lang="en-US" dirty="0"/>
          </a:p>
        </p:txBody>
      </p:sp>
    </p:spTree>
    <p:extLst>
      <p:ext uri="{BB962C8B-B14F-4D97-AF65-F5344CB8AC3E}">
        <p14:creationId xmlns:p14="http://schemas.microsoft.com/office/powerpoint/2010/main" val="1078497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53398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other break</a:t>
            </a:r>
            <a:r>
              <a:rPr lang="en-US" baseline="0" dirty="0" smtClean="0"/>
              <a:t> down of the Death Certificates would you like?</a:t>
            </a:r>
            <a:endParaRPr lang="en-US" dirty="0"/>
          </a:p>
        </p:txBody>
      </p:sp>
    </p:spTree>
    <p:extLst>
      <p:ext uri="{BB962C8B-B14F-4D97-AF65-F5344CB8AC3E}">
        <p14:creationId xmlns:p14="http://schemas.microsoft.com/office/powerpoint/2010/main" val="6768734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here is Jeremy Funk</a:t>
            </a:r>
            <a:endParaRPr lang="en-US" dirty="0"/>
          </a:p>
        </p:txBody>
      </p:sp>
    </p:spTree>
    <p:extLst>
      <p:ext uri="{BB962C8B-B14F-4D97-AF65-F5344CB8AC3E}">
        <p14:creationId xmlns:p14="http://schemas.microsoft.com/office/powerpoint/2010/main" val="33448949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of the many tasks asked of coroners to establish the </a:t>
            </a:r>
            <a:r>
              <a:rPr lang="en-US" baseline="0" dirty="0" err="1"/>
              <a:t>medio</a:t>
            </a:r>
            <a:r>
              <a:rPr lang="en-US" baseline="0" dirty="0"/>
              <a:t>-legal cause of death in suspected drug overdose cases. In order to do this, MEs collect blood, urine, or vitreous samples from decedents and test them across around 50 commonly abused prescription and illicit drugs. Each of these panels cost the coroner $250 and can be burdensome in counties that are heavily effected by the opioid epidemic.</a:t>
            </a:r>
            <a:endParaRPr lang="en-US" dirty="0"/>
          </a:p>
        </p:txBody>
      </p:sp>
      <p:sp>
        <p:nvSpPr>
          <p:cNvPr id="4" name="Slide Number Placeholder 3"/>
          <p:cNvSpPr>
            <a:spLocks noGrp="1"/>
          </p:cNvSpPr>
          <p:nvPr>
            <p:ph type="sldNum" sz="quarter" idx="10"/>
          </p:nvPr>
        </p:nvSpPr>
        <p:spPr/>
        <p:txBody>
          <a:bodyPr/>
          <a:lstStyle/>
          <a:p>
            <a:fld id="{D8BCC4A1-A890-4F03-AADD-3EDE741D46E8}"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36465203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solidFill>
                  <a:srgbClr val="000000"/>
                </a:solidFill>
              </a:rPr>
              <a:pPr/>
              <a:t>89</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baseline="0" dirty="0"/>
              <a:t>While this process has been sufficient for a long time, there are several problems that lend this process to be outdated. </a:t>
            </a:r>
          </a:p>
          <a:p>
            <a:endParaRPr lang="en-US" baseline="0" dirty="0"/>
          </a:p>
          <a:p>
            <a:r>
              <a:rPr lang="en-US" baseline="0" dirty="0"/>
              <a:t>With an increased interest in opioid fatalities….</a:t>
            </a:r>
            <a:endParaRPr lang="en-US" dirty="0"/>
          </a:p>
        </p:txBody>
      </p:sp>
    </p:spTree>
    <p:extLst>
      <p:ext uri="{BB962C8B-B14F-4D97-AF65-F5344CB8AC3E}">
        <p14:creationId xmlns:p14="http://schemas.microsoft.com/office/powerpoint/2010/main" val="21214364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solidFill>
                  <a:srgbClr val="000000"/>
                </a:solidFill>
              </a:rPr>
              <a:pPr/>
              <a:t>90</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124210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solidFill>
                  <a:srgbClr val="000000"/>
                </a:solidFill>
              </a:rPr>
              <a:pPr/>
              <a:t>91</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039377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solidFill>
                  <a:srgbClr val="000000"/>
                </a:solidFill>
              </a:rPr>
              <a:pPr/>
              <a:t>92</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8327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solidFill>
                  <a:srgbClr val="000000"/>
                </a:solidFill>
              </a:rPr>
              <a:pPr/>
              <a:t>93</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584411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solidFill>
                  <a:srgbClr val="000000"/>
                </a:solidFill>
              </a:rPr>
              <a:pPr/>
              <a:t>94</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736451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solidFill>
                  <a:srgbClr val="000000"/>
                </a:solidFill>
              </a:rPr>
              <a:pPr/>
              <a:t>98</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83988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of you who are on IPAC and INVDRS AB, the IPAC meetings will be on the same day from 10-12</a:t>
            </a:r>
            <a:endParaRPr lang="en-US" dirty="0"/>
          </a:p>
        </p:txBody>
      </p:sp>
    </p:spTree>
    <p:extLst>
      <p:ext uri="{BB962C8B-B14F-4D97-AF65-F5344CB8AC3E}">
        <p14:creationId xmlns:p14="http://schemas.microsoft.com/office/powerpoint/2010/main" val="1375837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Effective July 1</a:t>
            </a:r>
          </a:p>
        </p:txBody>
      </p:sp>
      <p:sp>
        <p:nvSpPr>
          <p:cNvPr id="4" name="Slide Number Placeholder 3"/>
          <p:cNvSpPr>
            <a:spLocks noGrp="1"/>
          </p:cNvSpPr>
          <p:nvPr>
            <p:ph type="sldNum" sz="quarter" idx="10"/>
          </p:nvPr>
        </p:nvSpPr>
        <p:spPr/>
        <p:txBody>
          <a:bodyPr/>
          <a:lstStyle/>
          <a:p>
            <a:fld id="{C37FE629-ED00-44AF-A11A-EA928453873C}" type="slidenum">
              <a:rPr lang="en-US" smtClean="0">
                <a:solidFill>
                  <a:srgbClr val="000000"/>
                </a:solidFill>
              </a:rPr>
              <a:pPr/>
              <a:t>99</a:t>
            </a:fld>
            <a:endParaRPr lang="en-US" dirty="0">
              <a:solidFill>
                <a:srgbClr val="000000"/>
              </a:solidFill>
            </a:endParaRPr>
          </a:p>
        </p:txBody>
      </p:sp>
    </p:spTree>
    <p:extLst>
      <p:ext uri="{BB962C8B-B14F-4D97-AF65-F5344CB8AC3E}">
        <p14:creationId xmlns:p14="http://schemas.microsoft.com/office/powerpoint/2010/main" val="18576359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ISDH has a Centers for Disease Control and Prevention (CDC) grant that is funding the testing services because CDC wants the DE identified results.</a:t>
            </a:r>
          </a:p>
          <a:p>
            <a:pPr marL="174708" indent="-174708">
              <a:buFont typeface="Arial" panose="020B0604020202020204" pitchFamily="34" charset="0"/>
              <a:buChar char="•"/>
            </a:pPr>
            <a:r>
              <a:rPr lang="en-US" dirty="0"/>
              <a:t>Illicit vs. prescription drug abuse.</a:t>
            </a:r>
          </a:p>
        </p:txBody>
      </p:sp>
      <p:sp>
        <p:nvSpPr>
          <p:cNvPr id="4" name="Slide Number Placeholder 3"/>
          <p:cNvSpPr>
            <a:spLocks noGrp="1"/>
          </p:cNvSpPr>
          <p:nvPr>
            <p:ph type="sldNum" sz="quarter" idx="10"/>
          </p:nvPr>
        </p:nvSpPr>
        <p:spPr/>
        <p:txBody>
          <a:bodyPr/>
          <a:lstStyle/>
          <a:p>
            <a:fld id="{C37FE629-ED00-44AF-A11A-EA928453873C}" type="slidenum">
              <a:rPr lang="en-US" smtClean="0">
                <a:solidFill>
                  <a:srgbClr val="000000"/>
                </a:solidFill>
              </a:rPr>
              <a:pPr/>
              <a:t>101</a:t>
            </a:fld>
            <a:endParaRPr lang="en-US" dirty="0">
              <a:solidFill>
                <a:srgbClr val="000000"/>
              </a:solidFill>
            </a:endParaRPr>
          </a:p>
        </p:txBody>
      </p:sp>
    </p:spTree>
    <p:extLst>
      <p:ext uri="{BB962C8B-B14F-4D97-AF65-F5344CB8AC3E}">
        <p14:creationId xmlns:p14="http://schemas.microsoft.com/office/powerpoint/2010/main" val="14660591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ISDH has a Centers for Disease Control and Prevention (CDC) grant that is funding the testing services because CDC wants the DE identified results.</a:t>
            </a:r>
          </a:p>
          <a:p>
            <a:pPr marL="174708" indent="-174708">
              <a:buFont typeface="Arial" panose="020B0604020202020204" pitchFamily="34" charset="0"/>
              <a:buChar char="•"/>
            </a:pPr>
            <a:r>
              <a:rPr lang="en-US" dirty="0"/>
              <a:t>Illicit vs. prescription drug abuse.</a:t>
            </a:r>
          </a:p>
          <a:p>
            <a:pPr marL="174708" indent="-174708">
              <a:buFont typeface="Arial" panose="020B0604020202020204" pitchFamily="34" charset="0"/>
              <a:buChar char="•"/>
            </a:pPr>
            <a:r>
              <a:rPr lang="en-US" dirty="0"/>
              <a:t>We are getting reports back from NMS in ~14 business days.</a:t>
            </a:r>
          </a:p>
        </p:txBody>
      </p:sp>
      <p:sp>
        <p:nvSpPr>
          <p:cNvPr id="4" name="Slide Number Placeholder 3"/>
          <p:cNvSpPr>
            <a:spLocks noGrp="1"/>
          </p:cNvSpPr>
          <p:nvPr>
            <p:ph type="sldNum" sz="quarter" idx="10"/>
          </p:nvPr>
        </p:nvSpPr>
        <p:spPr/>
        <p:txBody>
          <a:bodyPr/>
          <a:lstStyle/>
          <a:p>
            <a:fld id="{C37FE629-ED00-44AF-A11A-EA928453873C}" type="slidenum">
              <a:rPr lang="en-US" smtClean="0">
                <a:solidFill>
                  <a:srgbClr val="000000"/>
                </a:solidFill>
              </a:rPr>
              <a:pPr/>
              <a:t>102</a:t>
            </a:fld>
            <a:endParaRPr lang="en-US" dirty="0">
              <a:solidFill>
                <a:srgbClr val="000000"/>
              </a:solidFill>
            </a:endParaRPr>
          </a:p>
        </p:txBody>
      </p:sp>
    </p:spTree>
    <p:extLst>
      <p:ext uri="{BB962C8B-B14F-4D97-AF65-F5344CB8AC3E}">
        <p14:creationId xmlns:p14="http://schemas.microsoft.com/office/powerpoint/2010/main" val="19906411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solidFill>
                  <a:srgbClr val="000000"/>
                </a:solidFill>
              </a:rPr>
              <a:pPr/>
              <a:t>103</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24006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39">
              <a:defRPr/>
            </a:pPr>
            <a:endParaRPr lang="en-US" dirty="0"/>
          </a:p>
        </p:txBody>
      </p:sp>
      <p:sp>
        <p:nvSpPr>
          <p:cNvPr id="4" name="Slide Number Placeholder 3"/>
          <p:cNvSpPr>
            <a:spLocks noGrp="1"/>
          </p:cNvSpPr>
          <p:nvPr>
            <p:ph type="sldNum" sz="quarter" idx="10"/>
          </p:nvPr>
        </p:nvSpPr>
        <p:spPr/>
        <p:txBody>
          <a:bodyPr/>
          <a:lstStyle/>
          <a:p>
            <a:fld id="{75D4FE12-1D9B-4B79-A0CD-69F1599CB94D}" type="slidenum">
              <a:rPr lang="en-US" smtClean="0">
                <a:solidFill>
                  <a:srgbClr val="000000"/>
                </a:solidFill>
              </a:rPr>
              <a:pPr/>
              <a:t>115</a:t>
            </a:fld>
            <a:endParaRPr lang="en-US" dirty="0">
              <a:solidFill>
                <a:srgbClr val="000000"/>
              </a:solidFill>
            </a:endParaRPr>
          </a:p>
        </p:txBody>
      </p:sp>
    </p:spTree>
    <p:extLst>
      <p:ext uri="{BB962C8B-B14F-4D97-AF65-F5344CB8AC3E}">
        <p14:creationId xmlns:p14="http://schemas.microsoft.com/office/powerpoint/2010/main" val="9895839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around the room and say your name, your title and organization</a:t>
            </a:r>
            <a:endParaRPr lang="en-US" dirty="0"/>
          </a:p>
        </p:txBody>
      </p:sp>
    </p:spTree>
    <p:extLst>
      <p:ext uri="{BB962C8B-B14F-4D97-AF65-F5344CB8AC3E}">
        <p14:creationId xmlns:p14="http://schemas.microsoft.com/office/powerpoint/2010/main" val="15470800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117</a:t>
            </a:fld>
            <a:endParaRPr lang="en-US" dirty="0"/>
          </a:p>
        </p:txBody>
      </p:sp>
      <p:sp>
        <p:nvSpPr>
          <p:cNvPr id="4098" name="Rectangle 2"/>
          <p:cNvSpPr>
            <a:spLocks noGrp="1" noRot="1" noChangeAspect="1" noChangeArrowheads="1" noTextEdit="1"/>
          </p:cNvSpPr>
          <p:nvPr>
            <p:ph type="sldImg"/>
          </p:nvPr>
        </p:nvSpPr>
        <p:spPr>
          <a:xfrm>
            <a:off x="1181100" y="696913"/>
            <a:ext cx="4648200" cy="3486150"/>
          </a:xfrm>
          <a:ln/>
        </p:spPr>
      </p:sp>
      <p:sp>
        <p:nvSpPr>
          <p:cNvPr id="4099" name="Rectangle 3"/>
          <p:cNvSpPr>
            <a:spLocks noGrp="1" noChangeArrowheads="1"/>
          </p:cNvSpPr>
          <p:nvPr>
            <p:ph type="body" idx="1"/>
          </p:nvPr>
        </p:nvSpPr>
        <p:spPr/>
        <p:txBody>
          <a:bodyPr/>
          <a:lstStyle/>
          <a:p>
            <a:endParaRPr lang="en-US" baseline="0" dirty="0" smtClean="0"/>
          </a:p>
          <a:p>
            <a:endParaRPr lang="en-US" dirty="0"/>
          </a:p>
        </p:txBody>
      </p:sp>
    </p:spTree>
    <p:extLst>
      <p:ext uri="{BB962C8B-B14F-4D97-AF65-F5344CB8AC3E}">
        <p14:creationId xmlns:p14="http://schemas.microsoft.com/office/powerpoint/2010/main" val="18479591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118</a:t>
            </a:fld>
            <a:endParaRPr lang="en-US" dirty="0"/>
          </a:p>
        </p:txBody>
      </p:sp>
    </p:spTree>
    <p:extLst>
      <p:ext uri="{BB962C8B-B14F-4D97-AF65-F5344CB8AC3E}">
        <p14:creationId xmlns:p14="http://schemas.microsoft.com/office/powerpoint/2010/main" val="20303696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5BE4D-B6B8-449D-82BE-29F64D184BB8}" type="slidenum">
              <a:rPr lang="en-US" smtClean="0"/>
              <a:pPr/>
              <a:t>119</a:t>
            </a:fld>
            <a:endParaRPr lang="en-US" dirty="0"/>
          </a:p>
        </p:txBody>
      </p:sp>
    </p:spTree>
    <p:extLst>
      <p:ext uri="{BB962C8B-B14F-4D97-AF65-F5344CB8AC3E}">
        <p14:creationId xmlns:p14="http://schemas.microsoft.com/office/powerpoint/2010/main" val="39862267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DE28E-5127-4796-9E62-F089063B7CD5}" type="slidenum">
              <a:rPr lang="en-US"/>
              <a:pPr/>
              <a:t>120</a:t>
            </a:fld>
            <a:endParaRPr lang="en-US" dirty="0"/>
          </a:p>
        </p:txBody>
      </p:sp>
      <p:sp>
        <p:nvSpPr>
          <p:cNvPr id="4098" name="Rectangle 2"/>
          <p:cNvSpPr>
            <a:spLocks noGrp="1" noRot="1" noChangeAspect="1" noChangeArrowheads="1" noTextEdit="1"/>
          </p:cNvSpPr>
          <p:nvPr>
            <p:ph type="sldImg"/>
          </p:nvPr>
        </p:nvSpPr>
        <p:spPr>
          <a:xfrm>
            <a:off x="1181100" y="696913"/>
            <a:ext cx="4648200" cy="3486150"/>
          </a:xfrm>
          <a:ln/>
        </p:spPr>
      </p:sp>
      <p:sp>
        <p:nvSpPr>
          <p:cNvPr id="4099"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598540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88AE2F3-5880-4BFE-9110-FE9F5C32B152}"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14DBF61-96A3-472A-A09B-BD6BEF706EE0}"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307AF93-844B-4680-B22C-E1631C658438}"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086" cy="6858000"/>
          </a:xfrm>
          <a:prstGeom prst="rect">
            <a:avLst/>
          </a:prstGeom>
        </p:spPr>
      </p:pic>
    </p:spTree>
    <p:extLst>
      <p:ext uri="{BB962C8B-B14F-4D97-AF65-F5344CB8AC3E}">
        <p14:creationId xmlns:p14="http://schemas.microsoft.com/office/powerpoint/2010/main" val="41896287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086" cy="6858000"/>
          </a:xfrm>
          <a:prstGeom prst="rect">
            <a:avLst/>
          </a:prstGeom>
        </p:spPr>
      </p:pic>
    </p:spTree>
    <p:extLst>
      <p:ext uri="{BB962C8B-B14F-4D97-AF65-F5344CB8AC3E}">
        <p14:creationId xmlns:p14="http://schemas.microsoft.com/office/powerpoint/2010/main" val="37388280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smtClean="0"/>
              <a:t>Click to edit Master title style</a:t>
            </a:r>
            <a:endParaRPr lang="en-US" dirty="0"/>
          </a:p>
        </p:txBody>
      </p:sp>
      <p:sp>
        <p:nvSpPr>
          <p:cNvPr id="8" name="Text Placeholder 5"/>
          <p:cNvSpPr>
            <a:spLocks noGrp="1"/>
          </p:cNvSpPr>
          <p:nvPr>
            <p:ph type="body" sz="quarter" idx="11"/>
          </p:nvPr>
        </p:nvSpPr>
        <p:spPr>
          <a:xfrm>
            <a:off x="2286000" y="6281928"/>
            <a:ext cx="5105400" cy="182880"/>
          </a:xfrm>
          <a:prstGeom prst="rect">
            <a:avLst/>
          </a:prstGeom>
        </p:spPr>
        <p:txBody>
          <a:bodyPr/>
          <a:lstStyle>
            <a:lvl1pPr>
              <a:buNone/>
              <a:defRPr sz="1000" baseline="0">
                <a:solidFill>
                  <a:schemeClr val="bg1"/>
                </a:solidFill>
              </a:defRPr>
            </a:lvl1pPr>
          </a:lstStyle>
          <a:p>
            <a:pPr lvl="0"/>
            <a:r>
              <a:rPr lang="en-US" smtClean="0"/>
              <a:t>Click to edit Master text styles</a:t>
            </a:r>
          </a:p>
        </p:txBody>
      </p:sp>
      <p:sp>
        <p:nvSpPr>
          <p:cNvPr id="10" name="Text Placeholder 6"/>
          <p:cNvSpPr>
            <a:spLocks noGrp="1"/>
          </p:cNvSpPr>
          <p:nvPr>
            <p:ph type="body" sz="quarter" idx="12"/>
          </p:nvPr>
        </p:nvSpPr>
        <p:spPr>
          <a:xfrm>
            <a:off x="2286000" y="6473952"/>
            <a:ext cx="5105400" cy="228600"/>
          </a:xfrm>
          <a:prstGeom prst="rect">
            <a:avLst/>
          </a:prstGeom>
        </p:spPr>
        <p:txBody>
          <a:bodyPr/>
          <a:lstStyle>
            <a:lvl1pPr>
              <a:buNone/>
              <a:defRPr sz="1000"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6786057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5925097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4117834310"/>
      </p:ext>
    </p:extLst>
  </p:cSld>
  <p:clrMapOvr>
    <a:masterClrMapping/>
  </p:clrMapOvr>
  <p:transition>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17149061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1905000" y="5791200"/>
            <a:ext cx="67818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8613657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095615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D5135A1-15A8-4711-A951-D7136BDDBE10}"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424005916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baseline="0">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859558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1" name="Text Placeholder 5"/>
          <p:cNvSpPr>
            <a:spLocks noGrp="1"/>
          </p:cNvSpPr>
          <p:nvPr>
            <p:ph type="body" sz="quarter" idx="11"/>
          </p:nvPr>
        </p:nvSpPr>
        <p:spPr>
          <a:xfrm>
            <a:off x="2286000" y="6281928"/>
            <a:ext cx="5105400" cy="182880"/>
          </a:xfrm>
          <a:prstGeom prst="rect">
            <a:avLst/>
          </a:prstGeom>
        </p:spPr>
        <p:txBody>
          <a:bodyPr/>
          <a:lstStyle>
            <a:lvl1pPr>
              <a:buNone/>
              <a:defRPr sz="1000" baseline="0">
                <a:solidFill>
                  <a:schemeClr val="bg1"/>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73952"/>
            <a:ext cx="5105400" cy="228600"/>
          </a:xfrm>
          <a:prstGeom prst="rect">
            <a:avLst/>
          </a:prstGeom>
        </p:spPr>
        <p:txBody>
          <a:bodyPr/>
          <a:lstStyle>
            <a:lvl1pPr>
              <a:buNone/>
              <a:defRPr sz="1000" baseline="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920927666"/>
      </p:ext>
    </p:extLst>
  </p:cSld>
  <p:clrMapOvr>
    <a:masterClrMapping/>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7543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133600"/>
            <a:ext cx="3733800" cy="4068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2133600"/>
            <a:ext cx="3733800" cy="19573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4243388"/>
            <a:ext cx="3733800" cy="19589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0937958"/>
      </p:ext>
    </p:extLst>
  </p:cSld>
  <p:clrMapOvr>
    <a:masterClrMapping/>
  </p:clrMapOv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B0040BF-CE1F-4AD4-A6B6-CE153C6C3D2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12D0DF6D-4A0E-439C-8F9D-0EA52663F4F8}"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D46E151D-6F7B-44FC-960B-0B76EB35D371}"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54A9272-A075-4349-97E3-976FF2F53FC6}"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6174277-0BB8-42F7-8EED-7E64155758B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53DE275-6BB4-4977-A8DC-B213CAD6B56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368EFDC-0360-4B07-839B-9795913C7513}"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B29C2BF-5356-43E7-8C84-E770731651F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 id="2147483672"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08" charset="-128"/>
        </a:defRPr>
      </a:lvl2pPr>
      <a:lvl3pPr algn="ctr" rtl="0" fontAlgn="base">
        <a:spcBef>
          <a:spcPct val="0"/>
        </a:spcBef>
        <a:spcAft>
          <a:spcPct val="0"/>
        </a:spcAft>
        <a:defRPr sz="4400">
          <a:solidFill>
            <a:schemeClr val="tx2"/>
          </a:solidFill>
          <a:latin typeface="Arial" charset="0"/>
          <a:ea typeface="ＭＳ Ｐゴシック" pitchFamily="-108" charset="-128"/>
        </a:defRPr>
      </a:lvl3pPr>
      <a:lvl4pPr algn="ctr" rtl="0" fontAlgn="base">
        <a:spcBef>
          <a:spcPct val="0"/>
        </a:spcBef>
        <a:spcAft>
          <a:spcPct val="0"/>
        </a:spcAft>
        <a:defRPr sz="4400">
          <a:solidFill>
            <a:schemeClr val="tx2"/>
          </a:solidFill>
          <a:latin typeface="Arial" charset="0"/>
          <a:ea typeface="ＭＳ Ｐゴシック" pitchFamily="-108" charset="-128"/>
        </a:defRPr>
      </a:lvl4pPr>
      <a:lvl5pPr algn="ctr" rtl="0" fontAlgn="base">
        <a:spcBef>
          <a:spcPct val="0"/>
        </a:spcBef>
        <a:spcAft>
          <a:spcPct val="0"/>
        </a:spcAft>
        <a:defRPr sz="4400">
          <a:solidFill>
            <a:schemeClr val="tx2"/>
          </a:solidFill>
          <a:latin typeface="Arial" charset="0"/>
          <a:ea typeface="ＭＳ Ｐゴシック" pitchFamily="-108" charset="-128"/>
        </a:defRPr>
      </a:lvl5pPr>
      <a:lvl6pPr marL="457200" algn="ctr" rtl="0" fontAlgn="base">
        <a:spcBef>
          <a:spcPct val="0"/>
        </a:spcBef>
        <a:spcAft>
          <a:spcPct val="0"/>
        </a:spcAft>
        <a:defRPr sz="4400">
          <a:solidFill>
            <a:schemeClr val="tx2"/>
          </a:solidFill>
          <a:latin typeface="Arial" charset="0"/>
          <a:ea typeface="ＭＳ Ｐゴシック" pitchFamily="-108" charset="-128"/>
        </a:defRPr>
      </a:lvl6pPr>
      <a:lvl7pPr marL="914400" algn="ctr" rtl="0" fontAlgn="base">
        <a:spcBef>
          <a:spcPct val="0"/>
        </a:spcBef>
        <a:spcAft>
          <a:spcPct val="0"/>
        </a:spcAft>
        <a:defRPr sz="4400">
          <a:solidFill>
            <a:schemeClr val="tx2"/>
          </a:solidFill>
          <a:latin typeface="Arial" charset="0"/>
          <a:ea typeface="ＭＳ Ｐゴシック" pitchFamily="-108" charset="-128"/>
        </a:defRPr>
      </a:lvl7pPr>
      <a:lvl8pPr marL="1371600" algn="ctr" rtl="0" fontAlgn="base">
        <a:spcBef>
          <a:spcPct val="0"/>
        </a:spcBef>
        <a:spcAft>
          <a:spcPct val="0"/>
        </a:spcAft>
        <a:defRPr sz="4400">
          <a:solidFill>
            <a:schemeClr val="tx2"/>
          </a:solidFill>
          <a:latin typeface="Arial" charset="0"/>
          <a:ea typeface="ＭＳ Ｐゴシック" pitchFamily="-108" charset="-128"/>
        </a:defRPr>
      </a:lvl8pPr>
      <a:lvl9pPr marL="1828800" algn="ctr" rtl="0" fontAlgn="base">
        <a:spcBef>
          <a:spcPct val="0"/>
        </a:spcBef>
        <a:spcAft>
          <a:spcPct val="0"/>
        </a:spcAft>
        <a:defRPr sz="4400">
          <a:solidFill>
            <a:schemeClr val="tx2"/>
          </a:solidFill>
          <a:latin typeface="Arial" charset="0"/>
          <a:ea typeface="ＭＳ Ｐゴシック" pitchFamily="-108"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132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www.in.gov/isdh/25396.ht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hart" Target="../charts/chart50.xml"/></Relationships>
</file>

<file path=ppt/slides/_rels/slide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mailto:JFunk1@isdh.IN.gov"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hyperlink" Target="https://secure.in.gov/isdh/27783.htm"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0.xml.rels><?xml version="1.0" encoding="UTF-8" standalone="yes"?>
<Relationships xmlns="http://schemas.openxmlformats.org/package/2006/relationships"><Relationship Id="rId3" Type="http://schemas.openxmlformats.org/officeDocument/2006/relationships/hyperlink" Target="mailto:RNimry@isdh.IN.gov"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3.xml.rels><?xml version="1.0" encoding="UTF-8" standalone="yes"?>
<Relationships xmlns="http://schemas.openxmlformats.org/package/2006/relationships"><Relationship Id="rId3" Type="http://schemas.openxmlformats.org/officeDocument/2006/relationships/hyperlink" Target="mailto:INVDRS@isdh.in.gov" TargetMode="External"/><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mailto:msprecher@isdh.in.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5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6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chart" Target="../charts/chart35.xml"/><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9.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295400"/>
            <a:ext cx="9144000" cy="2590800"/>
          </a:xfrm>
          <a:noFill/>
          <a:ln>
            <a:noFill/>
          </a:ln>
        </p:spPr>
        <p:txBody>
          <a:bodyPr/>
          <a:lstStyle/>
          <a:p>
            <a:r>
              <a:rPr lang="en-US" sz="4000" b="1" dirty="0" smtClean="0">
                <a:solidFill>
                  <a:schemeClr val="accent6">
                    <a:lumMod val="50000"/>
                  </a:schemeClr>
                </a:solidFill>
                <a:effectLst>
                  <a:outerShdw blurRad="38100" dist="38100" dir="2700000" algn="tl">
                    <a:srgbClr val="C0C0C0"/>
                  </a:outerShdw>
                </a:effectLst>
                <a:cs typeface="Trebuchet MS"/>
              </a:rPr>
              <a:t>Indiana Violent Death Reporting System (INVDRS)</a:t>
            </a:r>
            <a:br>
              <a:rPr lang="en-US" sz="4000" b="1" dirty="0" smtClean="0">
                <a:solidFill>
                  <a:schemeClr val="accent6">
                    <a:lumMod val="50000"/>
                  </a:schemeClr>
                </a:solidFill>
                <a:effectLst>
                  <a:outerShdw blurRad="38100" dist="38100" dir="2700000" algn="tl">
                    <a:srgbClr val="C0C0C0"/>
                  </a:outerShdw>
                </a:effectLst>
                <a:cs typeface="Trebuchet MS"/>
              </a:rPr>
            </a:br>
            <a:r>
              <a:rPr lang="en-US" sz="4000" b="1" dirty="0" smtClean="0">
                <a:solidFill>
                  <a:schemeClr val="accent6">
                    <a:lumMod val="50000"/>
                  </a:schemeClr>
                </a:solidFill>
                <a:effectLst>
                  <a:outerShdw blurRad="38100" dist="38100" dir="2700000" algn="tl">
                    <a:srgbClr val="C0C0C0"/>
                  </a:outerShdw>
                </a:effectLst>
                <a:cs typeface="Trebuchet MS"/>
              </a:rPr>
              <a:t>Advisory Board Meeting</a:t>
            </a:r>
            <a:r>
              <a:rPr lang="en-US" b="1" dirty="0" smtClean="0">
                <a:solidFill>
                  <a:schemeClr val="accent6">
                    <a:lumMod val="50000"/>
                  </a:schemeClr>
                </a:solidFill>
                <a:effectLst>
                  <a:outerShdw blurRad="38100" dist="38100" dir="2700000" algn="tl">
                    <a:srgbClr val="C0C0C0"/>
                  </a:outerShdw>
                </a:effectLst>
                <a:cs typeface="Trebuchet MS"/>
              </a:rPr>
              <a:t/>
            </a:r>
            <a:br>
              <a:rPr lang="en-US" b="1" dirty="0" smtClean="0">
                <a:solidFill>
                  <a:schemeClr val="accent6">
                    <a:lumMod val="50000"/>
                  </a:schemeClr>
                </a:solidFill>
                <a:effectLst>
                  <a:outerShdw blurRad="38100" dist="38100" dir="2700000" algn="tl">
                    <a:srgbClr val="C0C0C0"/>
                  </a:outerShdw>
                </a:effectLst>
                <a:cs typeface="Trebuchet MS"/>
              </a:rPr>
            </a:br>
            <a:r>
              <a:rPr lang="en-US" sz="3200" dirty="0" smtClean="0">
                <a:solidFill>
                  <a:schemeClr val="accent6">
                    <a:lumMod val="50000"/>
                  </a:schemeClr>
                </a:solidFill>
                <a:cs typeface="Trebuchet MS"/>
              </a:rPr>
              <a:t>July 20, 2018</a:t>
            </a:r>
            <a:r>
              <a:rPr lang="en-US" sz="2800" b="1" i="1" dirty="0" smtClean="0">
                <a:solidFill>
                  <a:schemeClr val="accent6">
                    <a:lumMod val="50000"/>
                  </a:schemeClr>
                </a:solidFill>
                <a:effectLst>
                  <a:outerShdw blurRad="38100" dist="38100" dir="2700000" algn="tl">
                    <a:srgbClr val="C0C0C0"/>
                  </a:outerShdw>
                </a:effectLst>
                <a:cs typeface="Trebuchet MS"/>
              </a:rPr>
              <a:t/>
            </a:r>
            <a:br>
              <a:rPr lang="en-US" sz="2800" b="1" i="1" dirty="0" smtClean="0">
                <a:solidFill>
                  <a:schemeClr val="accent6">
                    <a:lumMod val="50000"/>
                  </a:schemeClr>
                </a:solidFill>
                <a:effectLst>
                  <a:outerShdw blurRad="38100" dist="38100" dir="2700000" algn="tl">
                    <a:srgbClr val="C0C0C0"/>
                  </a:outerShdw>
                </a:effectLst>
                <a:cs typeface="Trebuchet MS"/>
              </a:rPr>
            </a:br>
            <a:endParaRPr lang="en-US" sz="2800" b="1" i="1" dirty="0">
              <a:solidFill>
                <a:schemeClr val="accent6">
                  <a:lumMod val="50000"/>
                </a:schemeClr>
              </a:solidFill>
              <a:effectLst>
                <a:outerShdw blurRad="38100" dist="38100" dir="2700000" algn="tl">
                  <a:srgbClr val="000000">
                    <a:alpha val="43137"/>
                  </a:srgbClr>
                </a:outerShdw>
              </a:effectLst>
              <a:cs typeface="Trebuchet MS"/>
            </a:endParaRPr>
          </a:p>
        </p:txBody>
      </p:sp>
      <p:sp>
        <p:nvSpPr>
          <p:cNvPr id="2051" name="Rectangle 3"/>
          <p:cNvSpPr>
            <a:spLocks noGrp="1" noChangeArrowheads="1"/>
          </p:cNvSpPr>
          <p:nvPr>
            <p:ph type="subTitle" idx="1"/>
          </p:nvPr>
        </p:nvSpPr>
        <p:spPr>
          <a:xfrm>
            <a:off x="410754" y="3588405"/>
            <a:ext cx="6934200" cy="1066800"/>
          </a:xfrm>
          <a:noFill/>
        </p:spPr>
        <p:txBody>
          <a:bodyPr/>
          <a:lstStyle/>
          <a:p>
            <a:pPr algn="l">
              <a:spcAft>
                <a:spcPts val="0"/>
              </a:spcAft>
            </a:pPr>
            <a:r>
              <a:rPr lang="en-US" sz="2800" b="1" dirty="0" smtClean="0">
                <a:solidFill>
                  <a:schemeClr val="accent6">
                    <a:lumMod val="50000"/>
                  </a:schemeClr>
                </a:solidFill>
                <a:effectLst>
                  <a:outerShdw blurRad="38100" dist="38100" dir="2700000" algn="tl">
                    <a:srgbClr val="C0C0C0"/>
                  </a:outerShdw>
                </a:effectLst>
                <a:latin typeface="+mj-lt"/>
                <a:cs typeface="Cambria"/>
              </a:rPr>
              <a:t>Morgan Sprecher</a:t>
            </a:r>
          </a:p>
          <a:p>
            <a:pPr algn="l">
              <a:spcAft>
                <a:spcPts val="0"/>
              </a:spcAft>
            </a:pPr>
            <a:r>
              <a:rPr lang="en-US" sz="2800" i="1" dirty="0" smtClean="0">
                <a:solidFill>
                  <a:schemeClr val="accent6">
                    <a:lumMod val="50000"/>
                  </a:schemeClr>
                </a:solidFill>
                <a:effectLst>
                  <a:outerShdw blurRad="38100" dist="38100" dir="2700000" algn="tl">
                    <a:srgbClr val="C0C0C0"/>
                  </a:outerShdw>
                </a:effectLst>
                <a:cs typeface="Cambria"/>
              </a:rPr>
              <a:t>INVDRS Epidemiologist</a:t>
            </a:r>
            <a:endParaRPr lang="en-US" sz="2800" i="1" dirty="0">
              <a:solidFill>
                <a:schemeClr val="accent6">
                  <a:lumMod val="50000"/>
                </a:schemeClr>
              </a:solidFill>
              <a:effectLst>
                <a:outerShdw blurRad="38100" dist="38100" dir="2700000" algn="tl">
                  <a:srgbClr val="C0C0C0"/>
                </a:outerShdw>
              </a:effectLst>
              <a:cs typeface="Cambria"/>
            </a:endParaRPr>
          </a:p>
          <a:p>
            <a:pPr algn="l">
              <a:spcAft>
                <a:spcPts val="0"/>
              </a:spcAft>
            </a:pPr>
            <a:r>
              <a:rPr lang="en-US" sz="2800" dirty="0" smtClean="0">
                <a:solidFill>
                  <a:schemeClr val="accent6">
                    <a:lumMod val="50000"/>
                  </a:schemeClr>
                </a:solidFill>
                <a:effectLst>
                  <a:outerShdw blurRad="38100" dist="38100" dir="2700000" algn="tl">
                    <a:srgbClr val="C0C0C0"/>
                  </a:outerShdw>
                </a:effectLst>
                <a:cs typeface="Cambria"/>
              </a:rPr>
              <a:t>Division of Trauma and Injury Prevention</a:t>
            </a:r>
            <a:endParaRPr lang="en-US" sz="2800" dirty="0">
              <a:solidFill>
                <a:schemeClr val="accent6">
                  <a:lumMod val="50000"/>
                </a:schemeClr>
              </a:solidFill>
              <a:effectLst>
                <a:outerShdw blurRad="38100" dist="38100" dir="2700000" algn="tl">
                  <a:srgbClr val="C0C0C0"/>
                </a:outerShdw>
              </a:effectLst>
              <a:cs typeface="Cambria"/>
            </a:endParaRPr>
          </a:p>
        </p:txBody>
      </p:sp>
      <p:sp>
        <p:nvSpPr>
          <p:cNvPr id="2" name="Slide Number Placeholder 1"/>
          <p:cNvSpPr>
            <a:spLocks noGrp="1"/>
          </p:cNvSpPr>
          <p:nvPr>
            <p:ph type="sldNum" sz="quarter" idx="12"/>
          </p:nvPr>
        </p:nvSpPr>
        <p:spPr/>
        <p:txBody>
          <a:bodyPr/>
          <a:lstStyle/>
          <a:p>
            <a:fld id="{988AE2F3-5880-4BFE-9110-FE9F5C32B152}" type="slidenum">
              <a:rPr lang="en-US" smtClean="0"/>
              <a:pPr/>
              <a:t>1</a:t>
            </a:fld>
            <a:endParaRPr lang="en-US" dirty="0"/>
          </a:p>
        </p:txBody>
      </p:sp>
      <p:pic>
        <p:nvPicPr>
          <p:cNvPr id="6" name="Picture 5" descr="ISDH Logo_Color.png"/>
          <p:cNvPicPr>
            <a:picLocks noChangeAspect="1"/>
          </p:cNvPicPr>
          <p:nvPr/>
        </p:nvPicPr>
        <p:blipFill>
          <a:blip r:embed="rId3" cstate="print"/>
          <a:stretch>
            <a:fillRect/>
          </a:stretch>
        </p:blipFill>
        <p:spPr>
          <a:xfrm>
            <a:off x="6051555" y="4960005"/>
            <a:ext cx="2434948" cy="1288395"/>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3386757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solidFill>
                  <a:schemeClr val="accent6">
                    <a:lumMod val="50000"/>
                  </a:schemeClr>
                </a:solidFill>
                <a:latin typeface="Trebuchet MS" panose="020B0603020202020204" pitchFamily="34" charset="0"/>
                <a:ea typeface="+mn-ea"/>
              </a:rPr>
              <a:t>Reports available at</a:t>
            </a:r>
            <a:r>
              <a:rPr lang="en-US" sz="4000" dirty="0" smtClean="0">
                <a:solidFill>
                  <a:schemeClr val="accent6">
                    <a:lumMod val="50000"/>
                  </a:schemeClr>
                </a:solidFill>
                <a:latin typeface="Trebuchet MS" panose="020B0603020202020204" pitchFamily="34" charset="0"/>
                <a:ea typeface="+mn-ea"/>
              </a:rPr>
              <a:t>:</a:t>
            </a:r>
            <a:endParaRPr lang="en-US" sz="4000" dirty="0">
              <a:solidFill>
                <a:schemeClr val="accent6">
                  <a:lumMod val="50000"/>
                </a:schemeClr>
              </a:solidFill>
              <a:latin typeface="Trebuchet MS" panose="020B0603020202020204" pitchFamily="34" charset="0"/>
              <a:ea typeface="+mn-ea"/>
            </a:endParaRPr>
          </a:p>
        </p:txBody>
      </p:sp>
      <p:sp>
        <p:nvSpPr>
          <p:cNvPr id="5" name="Subtitle 4"/>
          <p:cNvSpPr>
            <a:spLocks noGrp="1"/>
          </p:cNvSpPr>
          <p:nvPr>
            <p:ph type="subTitle" idx="1"/>
          </p:nvPr>
        </p:nvSpPr>
        <p:spPr>
          <a:xfrm>
            <a:off x="685800" y="3600450"/>
            <a:ext cx="7772400" cy="1752600"/>
          </a:xfrm>
        </p:spPr>
        <p:txBody>
          <a:bodyPr/>
          <a:lstStyle/>
          <a:p>
            <a:r>
              <a:rPr lang="en-US" b="1" dirty="0">
                <a:hlinkClick r:id="rId3"/>
              </a:rPr>
              <a:t>http://</a:t>
            </a:r>
            <a:r>
              <a:rPr lang="en-US" b="1" dirty="0" smtClean="0">
                <a:hlinkClick r:id="rId3"/>
              </a:rPr>
              <a:t>www.in.gov/isdh/25396.htm</a:t>
            </a:r>
            <a:r>
              <a:rPr lang="en-US" b="1" dirty="0" smtClean="0"/>
              <a:t> </a:t>
            </a:r>
            <a:endParaRPr lang="en-US" b="1" dirty="0"/>
          </a:p>
        </p:txBody>
      </p:sp>
      <p:sp>
        <p:nvSpPr>
          <p:cNvPr id="4" name="Slide Number Placeholder 3"/>
          <p:cNvSpPr>
            <a:spLocks noGrp="1"/>
          </p:cNvSpPr>
          <p:nvPr>
            <p:ph type="sldNum" sz="quarter" idx="12"/>
          </p:nvPr>
        </p:nvSpPr>
        <p:spPr/>
        <p:txBody>
          <a:bodyPr/>
          <a:lstStyle/>
          <a:p>
            <a:fld id="{2D5135A1-15A8-4711-A951-D7136BDDBE10}" type="slidenum">
              <a:rPr lang="en-US" smtClean="0"/>
              <a:pPr/>
              <a:t>10</a:t>
            </a:fld>
            <a:endParaRPr lang="en-US"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SDH Logo_Color.png"/>
          <p:cNvPicPr>
            <a:picLocks noChangeAspect="1"/>
          </p:cNvPicPr>
          <p:nvPr/>
        </p:nvPicPr>
        <p:blipFill>
          <a:blip r:embed="rId5" cstate="print"/>
          <a:stretch>
            <a:fillRect/>
          </a:stretch>
        </p:blipFill>
        <p:spPr>
          <a:xfrm>
            <a:off x="6051555" y="4960005"/>
            <a:ext cx="2434948" cy="1288395"/>
          </a:xfrm>
          <a:prstGeom prst="rect">
            <a:avLst/>
          </a:prstGeom>
        </p:spPr>
      </p:pic>
      <p:sp>
        <p:nvSpPr>
          <p:cNvPr id="8" name="TextBox 7"/>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11602922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marL="41148">
              <a:defRPr/>
            </a:pPr>
            <a:r>
              <a:rPr lang="en-US" sz="3000" b="1" dirty="0">
                <a:solidFill>
                  <a:schemeClr val="accent6">
                    <a:lumMod val="50000"/>
                  </a:schemeClr>
                </a:solidFill>
                <a:effectLst>
                  <a:outerShdw blurRad="38100" dist="38100" dir="2700000" algn="tl">
                    <a:srgbClr val="000000">
                      <a:alpha val="43137"/>
                    </a:srgbClr>
                  </a:outerShdw>
                </a:effectLst>
                <a:latin typeface="Trebuchet MS"/>
                <a:cs typeface="Trebuchet MS"/>
              </a:rPr>
              <a:t>SEA 139 continued</a:t>
            </a:r>
          </a:p>
        </p:txBody>
      </p:sp>
      <p:sp>
        <p:nvSpPr>
          <p:cNvPr id="15363" name="Content Placeholder 2"/>
          <p:cNvSpPr>
            <a:spLocks noGrp="1"/>
          </p:cNvSpPr>
          <p:nvPr>
            <p:ph idx="1"/>
          </p:nvPr>
        </p:nvSpPr>
        <p:spPr/>
        <p:txBody>
          <a:bodyPr/>
          <a:lstStyle/>
          <a:p>
            <a:pPr marL="257175" lvl="1"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The coroner shall do the following:</a:t>
            </a:r>
          </a:p>
          <a:p>
            <a:pPr marL="557213" lvl="2"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Test a bodily fluid extracted under subdivision (2) to determine whether the bodily fluid contained any amount, including a trace amount, of a controlled substance at the time of the decedent’s death.</a:t>
            </a:r>
          </a:p>
          <a:p>
            <a:pPr marL="557213" lvl="2"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Report the results of the test conducted under this subsection to the ISDH after completing the medical investigation of the cause of the decedent’s death.</a:t>
            </a:r>
          </a:p>
          <a:p>
            <a:pPr marL="557213" lvl="2"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Provide the ISDH notice of the decedent’s death, including any information related to the controlled substances involved, if any.</a:t>
            </a:r>
          </a:p>
          <a:p>
            <a:pPr marL="557213" lvl="2" indent="-257175">
              <a:spcBef>
                <a:spcPts val="0"/>
              </a:spcBef>
              <a:spcAft>
                <a:spcPts val="900"/>
              </a:spcAft>
              <a:defRPr/>
            </a:pPr>
            <a:endParaRPr lang="en-US" dirty="0">
              <a:solidFill>
                <a:schemeClr val="accent6">
                  <a:lumMod val="75000"/>
                </a:schemeClr>
              </a:solidFill>
              <a:latin typeface="Cambria" panose="02040503050406030204" pitchFamily="18" charset="0"/>
              <a:cs typeface="Cambria"/>
            </a:endParaRPr>
          </a:p>
        </p:txBody>
      </p:sp>
    </p:spTree>
    <p:extLst>
      <p:ext uri="{BB962C8B-B14F-4D97-AF65-F5344CB8AC3E}">
        <p14:creationId xmlns:p14="http://schemas.microsoft.com/office/powerpoint/2010/main" val="2045660913"/>
      </p:ext>
    </p:extLst>
  </p:cSld>
  <p:clrMapOvr>
    <a:masterClrMapping/>
  </p:clrMapOvr>
  <mc:AlternateContent xmlns:mc="http://schemas.openxmlformats.org/markup-compatibility/2006" xmlns:p14="http://schemas.microsoft.com/office/powerpoint/2010/main">
    <mc:Choice Requires="p14">
      <p:transition spd="slow" p14:dur="2000" advTm="11046"/>
    </mc:Choice>
    <mc:Fallback xmlns="">
      <p:transition spd="slow" advTm="11046"/>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marL="41148">
              <a:defRPr/>
            </a:pPr>
            <a:r>
              <a:rPr lang="en-US" sz="3000" b="1" dirty="0">
                <a:solidFill>
                  <a:schemeClr val="accent6">
                    <a:lumMod val="50000"/>
                  </a:schemeClr>
                </a:solidFill>
                <a:effectLst>
                  <a:outerShdw blurRad="38100" dist="38100" dir="2700000" algn="tl">
                    <a:srgbClr val="000000">
                      <a:alpha val="43137"/>
                    </a:srgbClr>
                  </a:outerShdw>
                </a:effectLst>
                <a:latin typeface="Trebuchet MS"/>
                <a:cs typeface="Trebuchet MS"/>
              </a:rPr>
              <a:t>ISDH role</a:t>
            </a:r>
          </a:p>
        </p:txBody>
      </p:sp>
      <p:sp>
        <p:nvSpPr>
          <p:cNvPr id="15363" name="Content Placeholder 2"/>
          <p:cNvSpPr>
            <a:spLocks noGrp="1"/>
          </p:cNvSpPr>
          <p:nvPr>
            <p:ph idx="1"/>
          </p:nvPr>
        </p:nvSpPr>
        <p:spPr>
          <a:xfrm>
            <a:off x="685800" y="2290377"/>
            <a:ext cx="7772400" cy="3086100"/>
          </a:xfrm>
        </p:spPr>
        <p:txBody>
          <a:bodyPr/>
          <a:lstStyle/>
          <a:p>
            <a:pPr marL="257175" lvl="1" indent="-257175">
              <a:spcBef>
                <a:spcPts val="0"/>
              </a:spcBef>
              <a:spcAft>
                <a:spcPts val="900"/>
              </a:spcAft>
              <a:defRPr/>
            </a:pPr>
            <a:r>
              <a:rPr lang="en-US" sz="2400" dirty="0">
                <a:solidFill>
                  <a:schemeClr val="accent6">
                    <a:lumMod val="75000"/>
                  </a:schemeClr>
                </a:solidFill>
                <a:latin typeface="Cambria" panose="02040503050406030204" pitchFamily="18" charset="0"/>
                <a:cs typeface="Cambria"/>
              </a:rPr>
              <a:t>ISDH contracts with a third party for testing services.</a:t>
            </a:r>
          </a:p>
          <a:p>
            <a:pPr marL="257175" lvl="1" indent="-257175">
              <a:spcBef>
                <a:spcPts val="0"/>
              </a:spcBef>
              <a:spcAft>
                <a:spcPts val="900"/>
              </a:spcAft>
              <a:defRPr/>
            </a:pPr>
            <a:r>
              <a:rPr lang="en-US" sz="2400" dirty="0">
                <a:solidFill>
                  <a:schemeClr val="accent6">
                    <a:lumMod val="75000"/>
                  </a:schemeClr>
                </a:solidFill>
                <a:latin typeface="Cambria" panose="02040503050406030204" pitchFamily="18" charset="0"/>
                <a:cs typeface="Cambria"/>
              </a:rPr>
              <a:t>Request for Proposal process, per Indiana Department of Administration (IDOA), requirements.</a:t>
            </a:r>
          </a:p>
          <a:p>
            <a:pPr marL="257175" lvl="1" indent="-257175">
              <a:spcBef>
                <a:spcPts val="0"/>
              </a:spcBef>
              <a:spcAft>
                <a:spcPts val="900"/>
              </a:spcAft>
              <a:defRPr/>
            </a:pPr>
            <a:r>
              <a:rPr lang="en-US" sz="2400" dirty="0">
                <a:solidFill>
                  <a:schemeClr val="accent6">
                    <a:lumMod val="75000"/>
                  </a:schemeClr>
                </a:solidFill>
                <a:latin typeface="Cambria" panose="02040503050406030204" pitchFamily="18" charset="0"/>
                <a:cs typeface="Cambria"/>
              </a:rPr>
              <a:t>Testing is FREE.</a:t>
            </a:r>
          </a:p>
          <a:p>
            <a:pPr marL="257175" lvl="1" indent="-257175">
              <a:spcBef>
                <a:spcPts val="0"/>
              </a:spcBef>
              <a:spcAft>
                <a:spcPts val="900"/>
              </a:spcAft>
              <a:defRPr/>
            </a:pPr>
            <a:endParaRPr lang="en-US" dirty="0">
              <a:solidFill>
                <a:schemeClr val="accent6">
                  <a:lumMod val="75000"/>
                </a:schemeClr>
              </a:solidFill>
              <a:latin typeface="Cambria" panose="02040503050406030204" pitchFamily="18" charset="0"/>
              <a:cs typeface="Cambria"/>
            </a:endParaRPr>
          </a:p>
        </p:txBody>
      </p:sp>
      <p:pic>
        <p:nvPicPr>
          <p:cNvPr id="4" name="Picture 3" descr="ISDH Logo_Color.png"/>
          <p:cNvPicPr>
            <a:picLocks noChangeAspect="1"/>
          </p:cNvPicPr>
          <p:nvPr/>
        </p:nvPicPr>
        <p:blipFill>
          <a:blip r:embed="rId3" cstate="print"/>
          <a:stretch>
            <a:fillRect/>
          </a:stretch>
        </p:blipFill>
        <p:spPr>
          <a:xfrm>
            <a:off x="6977846" y="4805857"/>
            <a:ext cx="1826211" cy="966296"/>
          </a:xfrm>
          <a:prstGeom prst="rect">
            <a:avLst/>
          </a:prstGeom>
        </p:spPr>
      </p:pic>
      <p:sp>
        <p:nvSpPr>
          <p:cNvPr id="6" name="TextBox 5"/>
          <p:cNvSpPr txBox="1"/>
          <p:nvPr/>
        </p:nvSpPr>
        <p:spPr>
          <a:xfrm>
            <a:off x="1428750" y="5548594"/>
            <a:ext cx="4914900" cy="646331"/>
          </a:xfrm>
          <a:prstGeom prst="rect">
            <a:avLst/>
          </a:prstGeom>
          <a:noFill/>
        </p:spPr>
        <p:txBody>
          <a:bodyPr wrap="square" rtlCol="0">
            <a:spAutoFit/>
          </a:bodyPr>
          <a:lstStyle/>
          <a:p>
            <a:pPr eaLnBrk="0" fontAlgn="base" hangingPunct="0">
              <a:spcBef>
                <a:spcPct val="0"/>
              </a:spcBef>
              <a:spcAft>
                <a:spcPct val="0"/>
              </a:spcAft>
            </a:pPr>
            <a:r>
              <a:rPr lang="en-US" sz="1800" b="1" dirty="0">
                <a:solidFill>
                  <a:srgbClr val="24327B"/>
                </a:solidFill>
              </a:rPr>
              <a:t>Email questions to: </a:t>
            </a:r>
            <a:r>
              <a:rPr lang="en-US" sz="1800" dirty="0">
                <a:solidFill>
                  <a:srgbClr val="24327B"/>
                </a:solidFill>
              </a:rPr>
              <a:t>indianatrauma@isdh.in.gov</a:t>
            </a:r>
          </a:p>
        </p:txBody>
      </p:sp>
    </p:spTree>
    <p:extLst>
      <p:ext uri="{BB962C8B-B14F-4D97-AF65-F5344CB8AC3E}">
        <p14:creationId xmlns:p14="http://schemas.microsoft.com/office/powerpoint/2010/main" val="2388824298"/>
      </p:ext>
    </p:extLst>
  </p:cSld>
  <p:clrMapOvr>
    <a:masterClrMapping/>
  </p:clrMapOvr>
  <mc:AlternateContent xmlns:mc="http://schemas.openxmlformats.org/markup-compatibility/2006" xmlns:p14="http://schemas.microsoft.com/office/powerpoint/2010/main">
    <mc:Choice Requires="p14">
      <p:transition spd="slow" p14:dur="2000" advTm="11046"/>
    </mc:Choice>
    <mc:Fallback xmlns="">
      <p:transition spd="slow" advTm="11046"/>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marL="41148">
              <a:defRPr/>
            </a:pPr>
            <a:r>
              <a:rPr lang="en-US" sz="3000" b="1" dirty="0">
                <a:solidFill>
                  <a:schemeClr val="accent6">
                    <a:lumMod val="50000"/>
                  </a:schemeClr>
                </a:solidFill>
                <a:effectLst>
                  <a:outerShdw blurRad="38100" dist="38100" dir="2700000" algn="tl">
                    <a:srgbClr val="000000">
                      <a:alpha val="43137"/>
                    </a:srgbClr>
                  </a:outerShdw>
                </a:effectLst>
                <a:latin typeface="Trebuchet MS"/>
                <a:cs typeface="Trebuchet MS"/>
              </a:rPr>
              <a:t>Reporting</a:t>
            </a:r>
          </a:p>
        </p:txBody>
      </p:sp>
      <p:sp>
        <p:nvSpPr>
          <p:cNvPr id="15363" name="Content Placeholder 2"/>
          <p:cNvSpPr>
            <a:spLocks noGrp="1"/>
          </p:cNvSpPr>
          <p:nvPr>
            <p:ph idx="1"/>
          </p:nvPr>
        </p:nvSpPr>
        <p:spPr>
          <a:xfrm>
            <a:off x="693222" y="2290377"/>
            <a:ext cx="7772400" cy="3086100"/>
          </a:xfrm>
        </p:spPr>
        <p:txBody>
          <a:bodyPr/>
          <a:lstStyle/>
          <a:p>
            <a:pPr marL="257175" lvl="1" indent="-257175">
              <a:spcBef>
                <a:spcPts val="0"/>
              </a:spcBef>
              <a:spcAft>
                <a:spcPts val="900"/>
              </a:spcAft>
              <a:defRPr/>
            </a:pPr>
            <a:r>
              <a:rPr lang="en-US" sz="2400" dirty="0">
                <a:solidFill>
                  <a:schemeClr val="accent6">
                    <a:lumMod val="75000"/>
                  </a:schemeClr>
                </a:solidFill>
                <a:latin typeface="Cambria" panose="02040503050406030204" pitchFamily="18" charset="0"/>
                <a:cs typeface="Cambria"/>
              </a:rPr>
              <a:t>You are still required to report the results of the mandatory toxicology test(s) conducted to the ISDH, even if you decide not to participate in the free ISDH toxicology program. </a:t>
            </a:r>
          </a:p>
          <a:p>
            <a:pPr marL="257175" lvl="1" indent="-257175">
              <a:spcBef>
                <a:spcPts val="0"/>
              </a:spcBef>
              <a:spcAft>
                <a:spcPts val="900"/>
              </a:spcAft>
              <a:defRPr/>
            </a:pPr>
            <a:r>
              <a:rPr lang="en-US" sz="2400" dirty="0">
                <a:solidFill>
                  <a:schemeClr val="accent6">
                    <a:lumMod val="75000"/>
                  </a:schemeClr>
                </a:solidFill>
                <a:latin typeface="Cambria" panose="02040503050406030204" pitchFamily="18" charset="0"/>
                <a:cs typeface="Cambria"/>
              </a:rPr>
              <a:t>This will require additional effort on your part to transmit through a secure transfer method (i.e. secure email, secure fax, registered mail, etc.).</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0267" y="4929212"/>
            <a:ext cx="1826057" cy="966978"/>
          </a:xfrm>
          <a:prstGeom prst="rect">
            <a:avLst/>
          </a:prstGeom>
        </p:spPr>
      </p:pic>
    </p:spTree>
    <p:extLst>
      <p:ext uri="{BB962C8B-B14F-4D97-AF65-F5344CB8AC3E}">
        <p14:creationId xmlns:p14="http://schemas.microsoft.com/office/powerpoint/2010/main" val="721926174"/>
      </p:ext>
    </p:extLst>
  </p:cSld>
  <p:clrMapOvr>
    <a:masterClrMapping/>
  </p:clrMapOvr>
  <mc:AlternateContent xmlns:mc="http://schemas.openxmlformats.org/markup-compatibility/2006" xmlns:p14="http://schemas.microsoft.com/office/powerpoint/2010/main">
    <mc:Choice Requires="p14">
      <p:transition spd="slow" p14:dur="2000" advTm="11046"/>
    </mc:Choice>
    <mc:Fallback xmlns="">
      <p:transition spd="slow" advTm="11046"/>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92815" y="746702"/>
            <a:ext cx="6476074" cy="1483152"/>
          </a:xfrm>
          <a:noFill/>
          <a:ln>
            <a:noFill/>
          </a:ln>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Pilot Expansion</a:t>
            </a:r>
          </a:p>
        </p:txBody>
      </p:sp>
      <p:sp>
        <p:nvSpPr>
          <p:cNvPr id="2" name="TextBox 1"/>
          <p:cNvSpPr txBox="1"/>
          <p:nvPr/>
        </p:nvSpPr>
        <p:spPr>
          <a:xfrm>
            <a:off x="466344" y="2156702"/>
            <a:ext cx="8129016" cy="3693319"/>
          </a:xfrm>
          <a:prstGeom prst="rect">
            <a:avLst/>
          </a:prstGeom>
          <a:noFill/>
        </p:spPr>
        <p:txBody>
          <a:bodyPr wrap="square" rtlCol="0">
            <a:spAutoFit/>
          </a:bodyPr>
          <a:lstStyle/>
          <a:p>
            <a:r>
              <a:rPr lang="en-US" sz="1800" dirty="0">
                <a:solidFill>
                  <a:srgbClr val="000000"/>
                </a:solidFill>
              </a:rPr>
              <a:t>Starting July 2018, the State will fully fund all 92 county coroners. </a:t>
            </a:r>
          </a:p>
          <a:p>
            <a:endParaRPr lang="en-US" sz="1800" dirty="0">
              <a:solidFill>
                <a:srgbClr val="000000"/>
              </a:solidFill>
            </a:endParaRPr>
          </a:p>
          <a:p>
            <a:r>
              <a:rPr lang="en-US" sz="1800" dirty="0">
                <a:solidFill>
                  <a:srgbClr val="000000"/>
                </a:solidFill>
              </a:rPr>
              <a:t>The Division of Trauma and Injury Prevention (DTIP) will provide funds for all 92 county coroners to use enhanced panel through the NMS program until July 2019. </a:t>
            </a:r>
          </a:p>
          <a:p>
            <a:endParaRPr lang="en-US" sz="1800" dirty="0">
              <a:solidFill>
                <a:srgbClr val="000000"/>
              </a:solidFill>
            </a:endParaRPr>
          </a:p>
          <a:p>
            <a:endParaRPr lang="en-US" sz="1800" dirty="0">
              <a:solidFill>
                <a:srgbClr val="000000"/>
              </a:solidFill>
            </a:endParaRPr>
          </a:p>
          <a:p>
            <a:endParaRPr lang="en-US" sz="1800" dirty="0">
              <a:solidFill>
                <a:srgbClr val="000000"/>
              </a:solidFill>
            </a:endParaRPr>
          </a:p>
          <a:p>
            <a:r>
              <a:rPr lang="en-US" sz="1800" dirty="0">
                <a:solidFill>
                  <a:srgbClr val="000000"/>
                </a:solidFill>
              </a:rPr>
              <a:t>To date, 79 county coroners are enrolled or in the process of being enrolled into the NMS system. </a:t>
            </a:r>
          </a:p>
          <a:p>
            <a:endParaRPr lang="en-US" sz="1800" dirty="0">
              <a:solidFill>
                <a:srgbClr val="000000"/>
              </a:solidFill>
            </a:endParaRPr>
          </a:p>
          <a:p>
            <a:r>
              <a:rPr lang="en-US" sz="1800" dirty="0">
                <a:solidFill>
                  <a:srgbClr val="000000"/>
                </a:solidFill>
              </a:rPr>
              <a:t>13 county coroners have yet to enroll. </a:t>
            </a:r>
          </a:p>
          <a:p>
            <a:r>
              <a:rPr lang="en-US" sz="1800" dirty="0">
                <a:solidFill>
                  <a:srgbClr val="000000"/>
                </a:solidFill>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0267" y="4929212"/>
            <a:ext cx="1826057" cy="966978"/>
          </a:xfrm>
          <a:prstGeom prst="rect">
            <a:avLst/>
          </a:prstGeom>
        </p:spPr>
      </p:pic>
    </p:spTree>
    <p:extLst>
      <p:ext uri="{BB962C8B-B14F-4D97-AF65-F5344CB8AC3E}">
        <p14:creationId xmlns:p14="http://schemas.microsoft.com/office/powerpoint/2010/main" val="27305163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b="1" spc="38" dirty="0">
                <a:solidFill>
                  <a:srgbClr val="2D2D8A">
                    <a:lumMod val="50000"/>
                  </a:srgbClr>
                </a:solidFill>
                <a:effectLst>
                  <a:outerShdw blurRad="38100" dist="38100" dir="2700000" algn="tl">
                    <a:srgbClr val="C0C0C0"/>
                  </a:outerShdw>
                </a:effectLst>
                <a:latin typeface="Arial"/>
                <a:cs typeface="Arial"/>
              </a:rPr>
              <a:t>How has ISDH used this surveillance tool to fight the opioid epidemic?</a:t>
            </a:r>
          </a:p>
        </p:txBody>
      </p:sp>
      <p:pic>
        <p:nvPicPr>
          <p:cNvPr id="4" name="Picture 3" descr="ISDH Logo_Color.png"/>
          <p:cNvPicPr>
            <a:picLocks noChangeAspect="1"/>
          </p:cNvPicPr>
          <p:nvPr/>
        </p:nvPicPr>
        <p:blipFill>
          <a:blip r:embed="rId2" cstate="print"/>
          <a:stretch>
            <a:fillRect/>
          </a:stretch>
        </p:blipFill>
        <p:spPr>
          <a:xfrm>
            <a:off x="7125338" y="4922221"/>
            <a:ext cx="1826211" cy="966296"/>
          </a:xfrm>
          <a:prstGeom prst="rect">
            <a:avLst/>
          </a:prstGeom>
        </p:spPr>
      </p:pic>
    </p:spTree>
    <p:extLst>
      <p:ext uri="{BB962C8B-B14F-4D97-AF65-F5344CB8AC3E}">
        <p14:creationId xmlns:p14="http://schemas.microsoft.com/office/powerpoint/2010/main" val="35012390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Provides New Insights</a:t>
            </a:r>
          </a:p>
        </p:txBody>
      </p:sp>
      <p:sp>
        <p:nvSpPr>
          <p:cNvPr id="3" name="Content Placeholder 2"/>
          <p:cNvSpPr>
            <a:spLocks noGrp="1"/>
          </p:cNvSpPr>
          <p:nvPr>
            <p:ph idx="1"/>
          </p:nvPr>
        </p:nvSpPr>
        <p:spPr/>
        <p:txBody>
          <a:bodyPr/>
          <a:lstStyle/>
          <a:p>
            <a:r>
              <a:rPr lang="en-US" sz="2100" dirty="0"/>
              <a:t>County-specific trends of drug usage in poisoning-related deaths. </a:t>
            </a:r>
          </a:p>
          <a:p>
            <a:pPr marL="0" indent="0">
              <a:buNone/>
            </a:pPr>
            <a:endParaRPr lang="en-US" sz="2100" dirty="0"/>
          </a:p>
          <a:p>
            <a:r>
              <a:rPr lang="en-US" sz="2100" dirty="0"/>
              <a:t>Concentrations allow for the identification of drugs ingested beyond therapeutic range. </a:t>
            </a:r>
          </a:p>
          <a:p>
            <a:pPr lvl="3"/>
            <a:r>
              <a:rPr lang="en-US" dirty="0"/>
              <a:t>This opens the door for a tool with increased sensitivity and specificity on determining the agent responsible for the fatality</a:t>
            </a:r>
          </a:p>
          <a:p>
            <a:pPr marL="1028700" lvl="3" indent="0">
              <a:buNone/>
            </a:pPr>
            <a:endParaRPr lang="en-US" dirty="0"/>
          </a:p>
          <a:p>
            <a:r>
              <a:rPr lang="en-US" sz="2100" dirty="0"/>
              <a:t>Monthly Multi-Drug Reports. </a:t>
            </a:r>
          </a:p>
        </p:txBody>
      </p:sp>
      <p:pic>
        <p:nvPicPr>
          <p:cNvPr id="4" name="Picture 3" descr="ISDH Logo_Color.png"/>
          <p:cNvPicPr>
            <a:picLocks noChangeAspect="1"/>
          </p:cNvPicPr>
          <p:nvPr/>
        </p:nvPicPr>
        <p:blipFill>
          <a:blip r:embed="rId2" cstate="print"/>
          <a:stretch>
            <a:fillRect/>
          </a:stretch>
        </p:blipFill>
        <p:spPr>
          <a:xfrm>
            <a:off x="7125338" y="4922221"/>
            <a:ext cx="1826211" cy="966296"/>
          </a:xfrm>
          <a:prstGeom prst="rect">
            <a:avLst/>
          </a:prstGeom>
        </p:spPr>
      </p:pic>
    </p:spTree>
    <p:extLst>
      <p:ext uri="{BB962C8B-B14F-4D97-AF65-F5344CB8AC3E}">
        <p14:creationId xmlns:p14="http://schemas.microsoft.com/office/powerpoint/2010/main" val="15039285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Monthly Multi-Drug Report</a:t>
            </a:r>
          </a:p>
        </p:txBody>
      </p:sp>
      <p:sp>
        <p:nvSpPr>
          <p:cNvPr id="3" name="Content Placeholder 2"/>
          <p:cNvSpPr>
            <a:spLocks noGrp="1"/>
          </p:cNvSpPr>
          <p:nvPr>
            <p:ph idx="1"/>
          </p:nvPr>
        </p:nvSpPr>
        <p:spPr/>
        <p:txBody>
          <a:bodyPr/>
          <a:lstStyle/>
          <a:p>
            <a:r>
              <a:rPr lang="en-US" sz="2100" dirty="0"/>
              <a:t>A monthly report that provides the demographic data on the collected toxicology results. </a:t>
            </a:r>
          </a:p>
          <a:p>
            <a:endParaRPr lang="en-US" sz="2100" dirty="0"/>
          </a:p>
          <a:p>
            <a:r>
              <a:rPr lang="en-US" sz="2100" dirty="0"/>
              <a:t>Originally was exclusively distributed to the Governor's Office, but now is freely available to the public.</a:t>
            </a:r>
          </a:p>
          <a:p>
            <a:endParaRPr lang="en-US" sz="1800" dirty="0"/>
          </a:p>
          <a:p>
            <a:endParaRPr lang="en-US" sz="1800" dirty="0"/>
          </a:p>
        </p:txBody>
      </p:sp>
      <p:pic>
        <p:nvPicPr>
          <p:cNvPr id="4" name="Picture 3" descr="ISDH Logo_Color.png"/>
          <p:cNvPicPr>
            <a:picLocks noChangeAspect="1"/>
          </p:cNvPicPr>
          <p:nvPr/>
        </p:nvPicPr>
        <p:blipFill>
          <a:blip r:embed="rId2" cstate="print"/>
          <a:stretch>
            <a:fillRect/>
          </a:stretch>
        </p:blipFill>
        <p:spPr>
          <a:xfrm>
            <a:off x="7125338" y="4922221"/>
            <a:ext cx="1826211" cy="966296"/>
          </a:xfrm>
          <a:prstGeom prst="rect">
            <a:avLst/>
          </a:prstGeom>
        </p:spPr>
      </p:pic>
    </p:spTree>
    <p:extLst>
      <p:ext uri="{BB962C8B-B14F-4D97-AF65-F5344CB8AC3E}">
        <p14:creationId xmlns:p14="http://schemas.microsoft.com/office/powerpoint/2010/main" val="2932957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57250"/>
            <a:ext cx="7772400" cy="857250"/>
          </a:xfrm>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Monthly Multi-Drug Report</a:t>
            </a:r>
          </a:p>
        </p:txBody>
      </p:sp>
      <p:pic>
        <p:nvPicPr>
          <p:cNvPr id="4" name="Picture 3" descr="ISDH Logo_Color.png"/>
          <p:cNvPicPr>
            <a:picLocks noChangeAspect="1"/>
          </p:cNvPicPr>
          <p:nvPr/>
        </p:nvPicPr>
        <p:blipFill>
          <a:blip r:embed="rId2" cstate="print"/>
          <a:stretch>
            <a:fillRect/>
          </a:stretch>
        </p:blipFill>
        <p:spPr>
          <a:xfrm>
            <a:off x="7125338" y="4922221"/>
            <a:ext cx="1826211" cy="966296"/>
          </a:xfrm>
          <a:prstGeom prst="rect">
            <a:avLst/>
          </a:prstGeom>
        </p:spPr>
      </p:pic>
      <p:graphicFrame>
        <p:nvGraphicFramePr>
          <p:cNvPr id="7" name="Table 6"/>
          <p:cNvGraphicFramePr>
            <a:graphicFrameLocks noGrp="1"/>
          </p:cNvGraphicFramePr>
          <p:nvPr>
            <p:extLst/>
          </p:nvPr>
        </p:nvGraphicFramePr>
        <p:xfrm>
          <a:off x="685800" y="1711390"/>
          <a:ext cx="2624328" cy="4177127"/>
        </p:xfrm>
        <a:graphic>
          <a:graphicData uri="http://schemas.openxmlformats.org/drawingml/2006/table">
            <a:tbl>
              <a:tblPr firstRow="1" firstCol="1" bandRow="1">
                <a:tableStyleId>{284E427A-3D55-4303-BF80-6455036E1DE7}</a:tableStyleId>
              </a:tblPr>
              <a:tblGrid>
                <a:gridCol w="667512">
                  <a:extLst>
                    <a:ext uri="{9D8B030D-6E8A-4147-A177-3AD203B41FA5}">
                      <a16:colId xmlns:a16="http://schemas.microsoft.com/office/drawing/2014/main" xmlns="" val="20000"/>
                    </a:ext>
                  </a:extLst>
                </a:gridCol>
                <a:gridCol w="1344168">
                  <a:extLst>
                    <a:ext uri="{9D8B030D-6E8A-4147-A177-3AD203B41FA5}">
                      <a16:colId xmlns:a16="http://schemas.microsoft.com/office/drawing/2014/main" xmlns="" val="20001"/>
                    </a:ext>
                  </a:extLst>
                </a:gridCol>
                <a:gridCol w="612648">
                  <a:extLst>
                    <a:ext uri="{9D8B030D-6E8A-4147-A177-3AD203B41FA5}">
                      <a16:colId xmlns:a16="http://schemas.microsoft.com/office/drawing/2014/main" xmlns="" val="20002"/>
                    </a:ext>
                  </a:extLst>
                </a:gridCol>
              </a:tblGrid>
              <a:tr h="810006">
                <a:tc gridSpan="3">
                  <a:txBody>
                    <a:bodyPr/>
                    <a:lstStyle/>
                    <a:p>
                      <a:pPr marL="0" marR="0" algn="l">
                        <a:lnSpc>
                          <a:spcPct val="107000"/>
                        </a:lnSpc>
                        <a:spcBef>
                          <a:spcPts val="0"/>
                        </a:spcBef>
                        <a:spcAft>
                          <a:spcPts val="800"/>
                        </a:spcAft>
                      </a:pPr>
                      <a:r>
                        <a:rPr lang="en-US" sz="15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500" dirty="0">
                          <a:effectLst/>
                        </a:rPr>
                        <a:t>Total Toxicology Reports in Database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hMerge="1">
                  <a:txBody>
                    <a:bodyPr/>
                    <a:lstStyle/>
                    <a:p>
                      <a:pPr marL="0" marR="0" algn="ctr">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7567" marR="47567" marT="0" marB="0" anchor="b"/>
                </a:tc>
                <a:tc hMerge="1">
                  <a:txBody>
                    <a:bodyPr/>
                    <a:lstStyle/>
                    <a:p>
                      <a:endParaRPr lang="en-US"/>
                    </a:p>
                  </a:txBody>
                  <a:tcPr/>
                </a:tc>
                <a:extLst>
                  <a:ext uri="{0D108BD9-81ED-4DB2-BD59-A6C34878D82A}">
                    <a16:rowId xmlns:a16="http://schemas.microsoft.com/office/drawing/2014/main" xmlns="" val="10000"/>
                  </a:ext>
                </a:extLst>
              </a:tr>
              <a:tr h="335060">
                <a:tc rowSpan="15">
                  <a:txBody>
                    <a:bodyPr/>
                    <a:lstStyle/>
                    <a:p>
                      <a:pPr marL="0" marR="0" lvl="0" algn="l">
                        <a:lnSpc>
                          <a:spcPct val="107000"/>
                        </a:lnSpc>
                        <a:spcBef>
                          <a:spcPts val="0"/>
                        </a:spcBef>
                        <a:spcAft>
                          <a:spcPts val="80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algn="ctr">
                        <a:lnSpc>
                          <a:spcPct val="107000"/>
                        </a:lnSpc>
                        <a:spcBef>
                          <a:spcPts val="0"/>
                        </a:spcBef>
                        <a:spcAft>
                          <a:spcPts val="800"/>
                        </a:spcAft>
                      </a:pPr>
                      <a:r>
                        <a:rPr lang="en-US" sz="1200" dirty="0">
                          <a:effectLst/>
                        </a:rPr>
                        <a:t>Date of Death  January 2017 – June 2018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algn="l">
                        <a:lnSpc>
                          <a:spcPct val="107000"/>
                        </a:lnSpc>
                        <a:spcBef>
                          <a:spcPts val="0"/>
                        </a:spcBef>
                        <a:spcAft>
                          <a:spcPts val="80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vert="vert270" anchor="b"/>
                </a:tc>
                <a:tc>
                  <a:txBody>
                    <a:bodyPr/>
                    <a:lstStyle/>
                    <a:p>
                      <a:pPr marL="0" marR="0" algn="ctr">
                        <a:lnSpc>
                          <a:spcPct val="107000"/>
                        </a:lnSpc>
                        <a:spcBef>
                          <a:spcPts val="0"/>
                        </a:spcBef>
                        <a:spcAft>
                          <a:spcPts val="800"/>
                        </a:spcAft>
                      </a:pPr>
                      <a:r>
                        <a:rPr lang="en-US" sz="1200" b="1" dirty="0">
                          <a:effectLst/>
                        </a:rPr>
                        <a:t>County</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b="1" dirty="0">
                          <a:effectLst/>
                        </a:rPr>
                        <a:t>Count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1"/>
                  </a:ext>
                </a:extLst>
              </a:tr>
              <a:tr h="217238">
                <a:tc vMerge="1">
                  <a:txBody>
                    <a:bodyPr/>
                    <a:lstStyle/>
                    <a:p>
                      <a:pPr marL="0" marR="0" algn="ctr">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7567" marR="47567" marT="0" marB="0" vert="vert270" anchor="ctr"/>
                </a:tc>
                <a:tc>
                  <a:txBody>
                    <a:bodyPr/>
                    <a:lstStyle/>
                    <a:p>
                      <a:pPr marL="0" marR="0" algn="l">
                        <a:lnSpc>
                          <a:spcPct val="107000"/>
                        </a:lnSpc>
                        <a:spcBef>
                          <a:spcPts val="0"/>
                        </a:spcBef>
                        <a:spcAft>
                          <a:spcPts val="800"/>
                        </a:spcAft>
                      </a:pPr>
                      <a:r>
                        <a:rPr lang="en-US" sz="1200" dirty="0">
                          <a:effectLst/>
                        </a:rPr>
                        <a:t>Clark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2"/>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Dearborn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3"/>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Delaware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4"/>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Floyd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5"/>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Grant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6"/>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Henry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7"/>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Howard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8"/>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Madison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09"/>
                  </a:ext>
                </a:extLst>
              </a:tr>
              <a:tr h="195692">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Marion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82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10"/>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Monroe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11"/>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Scott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11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12"/>
                  </a:ext>
                </a:extLst>
              </a:tr>
              <a:tr h="223374">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Vanderburgh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13"/>
                  </a:ext>
                </a:extLst>
              </a:tr>
              <a:tr h="217238">
                <a:tc vMerge="1">
                  <a:txBody>
                    <a:bodyPr/>
                    <a:lstStyle/>
                    <a:p>
                      <a:endParaRPr lang="en-US"/>
                    </a:p>
                  </a:txBody>
                  <a:tcPr/>
                </a:tc>
                <a:tc>
                  <a:txBody>
                    <a:bodyPr/>
                    <a:lstStyle/>
                    <a:p>
                      <a:pPr marL="0" marR="0" algn="l">
                        <a:lnSpc>
                          <a:spcPct val="107000"/>
                        </a:lnSpc>
                        <a:spcBef>
                          <a:spcPts val="0"/>
                        </a:spcBef>
                        <a:spcAft>
                          <a:spcPts val="800"/>
                        </a:spcAft>
                      </a:pPr>
                      <a:r>
                        <a:rPr lang="en-US" sz="1200" dirty="0">
                          <a:effectLst/>
                        </a:rPr>
                        <a:t>Wayne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dirty="0">
                          <a:effectLst/>
                        </a:rPr>
                        <a:t>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14"/>
                  </a:ext>
                </a:extLst>
              </a:tr>
              <a:tr h="223374">
                <a:tc vMerge="1">
                  <a:txBody>
                    <a:bodyPr/>
                    <a:lstStyle/>
                    <a:p>
                      <a:pPr marL="0" marR="0" algn="l">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7567" marR="47567" marT="0" marB="0" anchor="b"/>
                </a:tc>
                <a:tc>
                  <a:txBody>
                    <a:bodyPr/>
                    <a:lstStyle/>
                    <a:p>
                      <a:pPr marL="0" marR="0" algn="ctr">
                        <a:lnSpc>
                          <a:spcPct val="107000"/>
                        </a:lnSpc>
                        <a:spcBef>
                          <a:spcPts val="0"/>
                        </a:spcBef>
                        <a:spcAft>
                          <a:spcPts val="800"/>
                        </a:spcAft>
                      </a:pPr>
                      <a:r>
                        <a:rPr lang="en-US" sz="1200" b="1" dirty="0">
                          <a:effectLst/>
                        </a:rPr>
                        <a:t>Total</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tc>
                  <a:txBody>
                    <a:bodyPr/>
                    <a:lstStyle/>
                    <a:p>
                      <a:pPr marL="0" marR="0" algn="ctr">
                        <a:lnSpc>
                          <a:spcPct val="107000"/>
                        </a:lnSpc>
                        <a:spcBef>
                          <a:spcPts val="0"/>
                        </a:spcBef>
                        <a:spcAft>
                          <a:spcPts val="800"/>
                        </a:spcAft>
                      </a:pPr>
                      <a:r>
                        <a:rPr lang="en-US" sz="1200" b="1" dirty="0">
                          <a:effectLst/>
                        </a:rPr>
                        <a:t>193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675" marR="35675" marT="0" marB="0" anchor="b"/>
                </a:tc>
                <a:extLst>
                  <a:ext uri="{0D108BD9-81ED-4DB2-BD59-A6C34878D82A}">
                    <a16:rowId xmlns:a16="http://schemas.microsoft.com/office/drawing/2014/main" xmlns="" val="10015"/>
                  </a:ext>
                </a:extLst>
              </a:tr>
            </a:tbl>
          </a:graphicData>
        </a:graphic>
      </p:graphicFrame>
      <p:graphicFrame>
        <p:nvGraphicFramePr>
          <p:cNvPr id="8" name="Table 7"/>
          <p:cNvGraphicFramePr>
            <a:graphicFrameLocks noGrp="1"/>
          </p:cNvGraphicFramePr>
          <p:nvPr>
            <p:extLst/>
          </p:nvPr>
        </p:nvGraphicFramePr>
        <p:xfrm>
          <a:off x="3675144" y="1711390"/>
          <a:ext cx="1793710" cy="978408"/>
        </p:xfrm>
        <a:graphic>
          <a:graphicData uri="http://schemas.openxmlformats.org/drawingml/2006/table">
            <a:tbl>
              <a:tblPr firstRow="1" firstCol="1" bandRow="1">
                <a:tableStyleId>{284E427A-3D55-4303-BF80-6455036E1DE7}</a:tableStyleId>
              </a:tblPr>
              <a:tblGrid>
                <a:gridCol w="1271207">
                  <a:extLst>
                    <a:ext uri="{9D8B030D-6E8A-4147-A177-3AD203B41FA5}">
                      <a16:colId xmlns:a16="http://schemas.microsoft.com/office/drawing/2014/main" xmlns="" val="20000"/>
                    </a:ext>
                  </a:extLst>
                </a:gridCol>
                <a:gridCol w="522503">
                  <a:extLst>
                    <a:ext uri="{9D8B030D-6E8A-4147-A177-3AD203B41FA5}">
                      <a16:colId xmlns:a16="http://schemas.microsoft.com/office/drawing/2014/main" xmlns="" val="20001"/>
                    </a:ext>
                  </a:extLst>
                </a:gridCol>
              </a:tblGrid>
              <a:tr h="244602">
                <a:tc gridSpan="2">
                  <a:txBody>
                    <a:bodyPr/>
                    <a:lstStyle/>
                    <a:p>
                      <a:pPr marL="0" marR="0" algn="ctr">
                        <a:lnSpc>
                          <a:spcPct val="107000"/>
                        </a:lnSpc>
                        <a:spcBef>
                          <a:spcPts val="0"/>
                        </a:spcBef>
                        <a:spcAft>
                          <a:spcPts val="0"/>
                        </a:spcAft>
                      </a:pPr>
                      <a:r>
                        <a:rPr lang="en-US" sz="1500" b="0" dirty="0">
                          <a:effectLst/>
                        </a:rPr>
                        <a:t>Sex</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hMerge="1">
                  <a:txBody>
                    <a:bodyPr/>
                    <a:lstStyle/>
                    <a:p>
                      <a:endParaRPr lang="en-US"/>
                    </a:p>
                  </a:txBody>
                  <a:tcPr/>
                </a:tc>
                <a:extLst>
                  <a:ext uri="{0D108BD9-81ED-4DB2-BD59-A6C34878D82A}">
                    <a16:rowId xmlns:a16="http://schemas.microsoft.com/office/drawing/2014/main" xmlns="" val="10000"/>
                  </a:ext>
                </a:extLst>
              </a:tr>
              <a:tr h="244602">
                <a:tc>
                  <a:txBody>
                    <a:bodyPr/>
                    <a:lstStyle/>
                    <a:p>
                      <a:pPr marL="0" marR="0" algn="l">
                        <a:lnSpc>
                          <a:spcPct val="107000"/>
                        </a:lnSpc>
                        <a:spcBef>
                          <a:spcPts val="0"/>
                        </a:spcBef>
                        <a:spcAft>
                          <a:spcPts val="0"/>
                        </a:spcAft>
                      </a:pPr>
                      <a:r>
                        <a:rPr lang="en-US" sz="1500" b="0" dirty="0">
                          <a:effectLst/>
                        </a:rPr>
                        <a:t>Male </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500" dirty="0">
                          <a:effectLst/>
                        </a:rPr>
                        <a:t>125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1"/>
                  </a:ext>
                </a:extLst>
              </a:tr>
              <a:tr h="244602">
                <a:tc>
                  <a:txBody>
                    <a:bodyPr/>
                    <a:lstStyle/>
                    <a:p>
                      <a:pPr marL="0" marR="0" algn="l">
                        <a:lnSpc>
                          <a:spcPct val="107000"/>
                        </a:lnSpc>
                        <a:spcBef>
                          <a:spcPts val="0"/>
                        </a:spcBef>
                        <a:spcAft>
                          <a:spcPts val="0"/>
                        </a:spcAft>
                      </a:pPr>
                      <a:r>
                        <a:rPr lang="en-US" sz="1500" b="0" dirty="0">
                          <a:effectLst/>
                        </a:rPr>
                        <a:t>Female</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500" dirty="0">
                          <a:effectLst/>
                        </a:rPr>
                        <a:t>68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2"/>
                  </a:ext>
                </a:extLst>
              </a:tr>
              <a:tr h="244602">
                <a:tc>
                  <a:txBody>
                    <a:bodyPr/>
                    <a:lstStyle/>
                    <a:p>
                      <a:pPr marL="0" marR="0" algn="ctr">
                        <a:lnSpc>
                          <a:spcPct val="107000"/>
                        </a:lnSpc>
                        <a:spcBef>
                          <a:spcPts val="0"/>
                        </a:spcBef>
                        <a:spcAft>
                          <a:spcPts val="0"/>
                        </a:spcAft>
                      </a:pPr>
                      <a:r>
                        <a:rPr lang="en-US" sz="1500" dirty="0">
                          <a:effectLst/>
                        </a:rPr>
                        <a:t>Total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500" dirty="0">
                          <a:effectLst/>
                        </a:rPr>
                        <a:t>193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3"/>
                  </a:ext>
                </a:extLst>
              </a:tr>
            </a:tbl>
          </a:graphicData>
        </a:graphic>
      </p:graphicFrame>
      <p:graphicFrame>
        <p:nvGraphicFramePr>
          <p:cNvPr id="9" name="Table 8"/>
          <p:cNvGraphicFramePr>
            <a:graphicFrameLocks noGrp="1"/>
          </p:cNvGraphicFramePr>
          <p:nvPr>
            <p:extLst/>
          </p:nvPr>
        </p:nvGraphicFramePr>
        <p:xfrm>
          <a:off x="3675145" y="3378962"/>
          <a:ext cx="1793710" cy="2446020"/>
        </p:xfrm>
        <a:graphic>
          <a:graphicData uri="http://schemas.openxmlformats.org/drawingml/2006/table">
            <a:tbl>
              <a:tblPr firstRow="1" firstCol="1" bandRow="1">
                <a:tableStyleId>{284E427A-3D55-4303-BF80-6455036E1DE7}</a:tableStyleId>
              </a:tblPr>
              <a:tblGrid>
                <a:gridCol w="1194830">
                  <a:extLst>
                    <a:ext uri="{9D8B030D-6E8A-4147-A177-3AD203B41FA5}">
                      <a16:colId xmlns:a16="http://schemas.microsoft.com/office/drawing/2014/main" xmlns="" val="20000"/>
                    </a:ext>
                  </a:extLst>
                </a:gridCol>
                <a:gridCol w="598880">
                  <a:extLst>
                    <a:ext uri="{9D8B030D-6E8A-4147-A177-3AD203B41FA5}">
                      <a16:colId xmlns:a16="http://schemas.microsoft.com/office/drawing/2014/main" xmlns="" val="20001"/>
                    </a:ext>
                  </a:extLst>
                </a:gridCol>
              </a:tblGrid>
              <a:tr h="244602">
                <a:tc gridSpan="2">
                  <a:txBody>
                    <a:bodyPr/>
                    <a:lstStyle/>
                    <a:p>
                      <a:pPr marL="0" marR="0" algn="ctr">
                        <a:lnSpc>
                          <a:spcPct val="107000"/>
                        </a:lnSpc>
                        <a:spcBef>
                          <a:spcPts val="0"/>
                        </a:spcBef>
                        <a:spcAft>
                          <a:spcPts val="0"/>
                        </a:spcAft>
                      </a:pPr>
                      <a:r>
                        <a:rPr lang="en-US" sz="1500" dirty="0">
                          <a:effectLst/>
                        </a:rPr>
                        <a:t>Age Group</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hMerge="1">
                  <a:txBody>
                    <a:bodyPr/>
                    <a:lstStyle/>
                    <a:p>
                      <a:endParaRPr lang="en-US"/>
                    </a:p>
                  </a:txBody>
                  <a:tcPr/>
                </a:tc>
                <a:extLst>
                  <a:ext uri="{0D108BD9-81ED-4DB2-BD59-A6C34878D82A}">
                    <a16:rowId xmlns:a16="http://schemas.microsoft.com/office/drawing/2014/main" xmlns="" val="10000"/>
                  </a:ext>
                </a:extLst>
              </a:tr>
              <a:tr h="244602">
                <a:tc>
                  <a:txBody>
                    <a:bodyPr/>
                    <a:lstStyle/>
                    <a:p>
                      <a:pPr marL="0" marR="0">
                        <a:lnSpc>
                          <a:spcPct val="107000"/>
                        </a:lnSpc>
                        <a:spcBef>
                          <a:spcPts val="0"/>
                        </a:spcBef>
                        <a:spcAft>
                          <a:spcPts val="0"/>
                        </a:spcAft>
                      </a:pPr>
                      <a:r>
                        <a:rPr lang="en-US" sz="1500" dirty="0">
                          <a:effectLst/>
                        </a:rPr>
                        <a:t>Unspecified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lvl="0" algn="r">
                        <a:lnSpc>
                          <a:spcPct val="107000"/>
                        </a:lnSpc>
                        <a:spcBef>
                          <a:spcPts val="0"/>
                        </a:spcBef>
                        <a:spcAft>
                          <a:spcPts val="0"/>
                        </a:spcAft>
                      </a:pPr>
                      <a:r>
                        <a:rPr lang="en-US" sz="1500" dirty="0">
                          <a:effectLst/>
                          <a:latin typeface="+mn-lt"/>
                          <a:ea typeface="+mn-ea"/>
                          <a:cs typeface="+mn-cs"/>
                        </a:rPr>
                        <a:t>11</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1"/>
                  </a:ext>
                </a:extLst>
              </a:tr>
              <a:tr h="24460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500" b="0" dirty="0">
                          <a:effectLst/>
                        </a:rPr>
                        <a:t>&lt;20</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lvl="0" algn="r">
                        <a:lnSpc>
                          <a:spcPct val="107000"/>
                        </a:lnSpc>
                        <a:spcBef>
                          <a:spcPts val="0"/>
                        </a:spcBef>
                        <a:spcAft>
                          <a:spcPts val="0"/>
                        </a:spcAft>
                      </a:pPr>
                      <a:r>
                        <a:rPr lang="en-US" sz="1500" dirty="0">
                          <a:effectLst/>
                        </a:rPr>
                        <a:t>5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2"/>
                  </a:ext>
                </a:extLst>
              </a:tr>
              <a:tr h="244602">
                <a:tc>
                  <a:txBody>
                    <a:bodyPr/>
                    <a:lstStyle/>
                    <a:p>
                      <a:pPr marL="0" marR="0">
                        <a:lnSpc>
                          <a:spcPct val="107000"/>
                        </a:lnSpc>
                        <a:spcBef>
                          <a:spcPts val="0"/>
                        </a:spcBef>
                        <a:spcAft>
                          <a:spcPts val="0"/>
                        </a:spcAft>
                      </a:pPr>
                      <a:r>
                        <a:rPr lang="en-US" sz="1500" b="0" dirty="0">
                          <a:effectLst/>
                        </a:rPr>
                        <a:t>20 - 29</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lvl="0" algn="r">
                        <a:lnSpc>
                          <a:spcPct val="107000"/>
                        </a:lnSpc>
                        <a:spcBef>
                          <a:spcPts val="0"/>
                        </a:spcBef>
                        <a:spcAft>
                          <a:spcPts val="0"/>
                        </a:spcAft>
                      </a:pPr>
                      <a:r>
                        <a:rPr lang="en-US" sz="1500" dirty="0">
                          <a:effectLst/>
                        </a:rPr>
                        <a:t>24</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3"/>
                  </a:ext>
                </a:extLst>
              </a:tr>
              <a:tr h="244602">
                <a:tc>
                  <a:txBody>
                    <a:bodyPr/>
                    <a:lstStyle/>
                    <a:p>
                      <a:pPr marL="0" marR="0">
                        <a:lnSpc>
                          <a:spcPct val="107000"/>
                        </a:lnSpc>
                        <a:spcBef>
                          <a:spcPts val="0"/>
                        </a:spcBef>
                        <a:spcAft>
                          <a:spcPts val="0"/>
                        </a:spcAft>
                      </a:pPr>
                      <a:r>
                        <a:rPr lang="en-US" sz="1500" b="0" dirty="0">
                          <a:effectLst/>
                        </a:rPr>
                        <a:t>30 - 39</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lvl="0" algn="r">
                        <a:lnSpc>
                          <a:spcPct val="107000"/>
                        </a:lnSpc>
                        <a:spcBef>
                          <a:spcPts val="0"/>
                        </a:spcBef>
                        <a:spcAft>
                          <a:spcPts val="0"/>
                        </a:spcAft>
                      </a:pPr>
                      <a:r>
                        <a:rPr lang="en-US" sz="1500" dirty="0">
                          <a:effectLst/>
                        </a:rPr>
                        <a:t>38</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4"/>
                  </a:ext>
                </a:extLst>
              </a:tr>
              <a:tr h="244602">
                <a:tc>
                  <a:txBody>
                    <a:bodyPr/>
                    <a:lstStyle/>
                    <a:p>
                      <a:pPr marL="0" marR="0">
                        <a:lnSpc>
                          <a:spcPct val="107000"/>
                        </a:lnSpc>
                        <a:spcBef>
                          <a:spcPts val="0"/>
                        </a:spcBef>
                        <a:spcAft>
                          <a:spcPts val="0"/>
                        </a:spcAft>
                      </a:pPr>
                      <a:r>
                        <a:rPr lang="en-US" sz="1500" b="0" dirty="0">
                          <a:effectLst/>
                        </a:rPr>
                        <a:t>40 - 49</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lvl="0" algn="r">
                        <a:lnSpc>
                          <a:spcPct val="107000"/>
                        </a:lnSpc>
                        <a:spcBef>
                          <a:spcPts val="0"/>
                        </a:spcBef>
                        <a:spcAft>
                          <a:spcPts val="0"/>
                        </a:spcAft>
                      </a:pPr>
                      <a:r>
                        <a:rPr lang="en-US" sz="1500" dirty="0">
                          <a:effectLst/>
                        </a:rPr>
                        <a:t>36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5"/>
                  </a:ext>
                </a:extLst>
              </a:tr>
              <a:tr h="244602">
                <a:tc>
                  <a:txBody>
                    <a:bodyPr/>
                    <a:lstStyle/>
                    <a:p>
                      <a:pPr marL="0" marR="0">
                        <a:lnSpc>
                          <a:spcPct val="107000"/>
                        </a:lnSpc>
                        <a:spcBef>
                          <a:spcPts val="0"/>
                        </a:spcBef>
                        <a:spcAft>
                          <a:spcPts val="0"/>
                        </a:spcAft>
                      </a:pPr>
                      <a:r>
                        <a:rPr lang="en-US" sz="1500" b="0" dirty="0">
                          <a:effectLst/>
                        </a:rPr>
                        <a:t>50 - 59 </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lvl="0" algn="r">
                        <a:lnSpc>
                          <a:spcPct val="107000"/>
                        </a:lnSpc>
                        <a:spcBef>
                          <a:spcPts val="0"/>
                        </a:spcBef>
                        <a:spcAft>
                          <a:spcPts val="0"/>
                        </a:spcAft>
                      </a:pPr>
                      <a:r>
                        <a:rPr lang="en-US" sz="1500" dirty="0">
                          <a:effectLst/>
                        </a:rPr>
                        <a:t>31</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6"/>
                  </a:ext>
                </a:extLst>
              </a:tr>
              <a:tr h="244602">
                <a:tc>
                  <a:txBody>
                    <a:bodyPr/>
                    <a:lstStyle/>
                    <a:p>
                      <a:pPr marL="0" marR="0">
                        <a:lnSpc>
                          <a:spcPct val="107000"/>
                        </a:lnSpc>
                        <a:spcBef>
                          <a:spcPts val="0"/>
                        </a:spcBef>
                        <a:spcAft>
                          <a:spcPts val="0"/>
                        </a:spcAft>
                      </a:pPr>
                      <a:r>
                        <a:rPr lang="en-US" sz="1500" b="0" dirty="0">
                          <a:effectLst/>
                        </a:rPr>
                        <a:t>60+</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lvl="0" algn="r">
                        <a:lnSpc>
                          <a:spcPct val="107000"/>
                        </a:lnSpc>
                        <a:spcBef>
                          <a:spcPts val="0"/>
                        </a:spcBef>
                        <a:spcAft>
                          <a:spcPts val="0"/>
                        </a:spcAft>
                      </a:pPr>
                      <a:r>
                        <a:rPr lang="en-US" sz="1500" dirty="0">
                          <a:effectLst/>
                        </a:rPr>
                        <a:t>13</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7"/>
                  </a:ext>
                </a:extLst>
              </a:tr>
              <a:tr h="244602">
                <a:tc>
                  <a:txBody>
                    <a:bodyPr/>
                    <a:lstStyle/>
                    <a:p>
                      <a:pPr marL="0" marR="0" algn="ctr">
                        <a:lnSpc>
                          <a:spcPct val="107000"/>
                        </a:lnSpc>
                        <a:spcBef>
                          <a:spcPts val="0"/>
                        </a:spcBef>
                        <a:spcAft>
                          <a:spcPts val="0"/>
                        </a:spcAft>
                      </a:pPr>
                      <a:r>
                        <a:rPr lang="en-US" sz="1500" dirty="0">
                          <a:effectLst/>
                        </a:rPr>
                        <a:t>Avg.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ct val="107000"/>
                        </a:lnSpc>
                        <a:spcBef>
                          <a:spcPts val="0"/>
                        </a:spcBef>
                        <a:spcAft>
                          <a:spcPts val="0"/>
                        </a:spcAft>
                      </a:pPr>
                      <a:r>
                        <a:rPr lang="en-US" sz="1500" dirty="0">
                          <a:effectLst/>
                        </a:rPr>
                        <a:t>42</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8"/>
                  </a:ext>
                </a:extLst>
              </a:tr>
              <a:tr h="244602">
                <a:tc>
                  <a:txBody>
                    <a:bodyPr/>
                    <a:lstStyle/>
                    <a:p>
                      <a:pPr marL="0" marR="0" algn="ctr">
                        <a:lnSpc>
                          <a:spcPct val="107000"/>
                        </a:lnSpc>
                        <a:spcBef>
                          <a:spcPts val="0"/>
                        </a:spcBef>
                        <a:spcAft>
                          <a:spcPts val="0"/>
                        </a:spcAft>
                      </a:pPr>
                      <a:r>
                        <a:rPr lang="en-US" sz="1500" dirty="0">
                          <a:effectLst/>
                        </a:rPr>
                        <a:t>Total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l">
                        <a:lnSpc>
                          <a:spcPct val="107000"/>
                        </a:lnSpc>
                        <a:spcBef>
                          <a:spcPts val="0"/>
                        </a:spcBef>
                        <a:spcAft>
                          <a:spcPts val="0"/>
                        </a:spcAft>
                      </a:pPr>
                      <a:r>
                        <a:rPr lang="en-US" sz="1500" dirty="0">
                          <a:effectLst/>
                        </a:rPr>
                        <a:t>161</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9"/>
                  </a:ext>
                </a:extLst>
              </a:tr>
            </a:tbl>
          </a:graphicData>
        </a:graphic>
      </p:graphicFrame>
      <p:graphicFrame>
        <p:nvGraphicFramePr>
          <p:cNvPr id="10" name="Table 9"/>
          <p:cNvGraphicFramePr>
            <a:graphicFrameLocks noGrp="1"/>
          </p:cNvGraphicFramePr>
          <p:nvPr>
            <p:extLst/>
          </p:nvPr>
        </p:nvGraphicFramePr>
        <p:xfrm>
          <a:off x="5906844" y="1711390"/>
          <a:ext cx="2131600" cy="1956914"/>
        </p:xfrm>
        <a:graphic>
          <a:graphicData uri="http://schemas.openxmlformats.org/drawingml/2006/table">
            <a:tbl>
              <a:tblPr firstRow="1" firstCol="1" bandRow="1">
                <a:tableStyleId>{284E427A-3D55-4303-BF80-6455036E1DE7}</a:tableStyleId>
              </a:tblPr>
              <a:tblGrid>
                <a:gridCol w="869728">
                  <a:extLst>
                    <a:ext uri="{9D8B030D-6E8A-4147-A177-3AD203B41FA5}">
                      <a16:colId xmlns:a16="http://schemas.microsoft.com/office/drawing/2014/main" xmlns="" val="20000"/>
                    </a:ext>
                  </a:extLst>
                </a:gridCol>
                <a:gridCol w="1261872">
                  <a:extLst>
                    <a:ext uri="{9D8B030D-6E8A-4147-A177-3AD203B41FA5}">
                      <a16:colId xmlns:a16="http://schemas.microsoft.com/office/drawing/2014/main" xmlns="" val="20001"/>
                    </a:ext>
                  </a:extLst>
                </a:gridCol>
              </a:tblGrid>
              <a:tr h="587074">
                <a:tc gridSpan="2">
                  <a:txBody>
                    <a:bodyPr/>
                    <a:lstStyle/>
                    <a:p>
                      <a:pPr marL="0" marR="0" algn="ctr">
                        <a:lnSpc>
                          <a:spcPct val="107000"/>
                        </a:lnSpc>
                        <a:spcBef>
                          <a:spcPts val="0"/>
                        </a:spcBef>
                        <a:spcAft>
                          <a:spcPts val="0"/>
                        </a:spcAft>
                      </a:pPr>
                      <a:r>
                        <a:rPr lang="en-US" sz="1200" dirty="0">
                          <a:effectLst/>
                        </a:rPr>
                        <a:t>Multi-drug Use: Total number of Drugs Found in Post-Mortem Toxicology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xmlns="" val="10000"/>
                  </a:ext>
                </a:extLst>
              </a:tr>
              <a:tr h="391382">
                <a:tc>
                  <a:txBody>
                    <a:bodyPr/>
                    <a:lstStyle/>
                    <a:p>
                      <a:pPr marL="0" marR="0" algn="ctr">
                        <a:lnSpc>
                          <a:spcPct val="107000"/>
                        </a:lnSpc>
                        <a:spcBef>
                          <a:spcPts val="0"/>
                        </a:spcBef>
                        <a:spcAft>
                          <a:spcPts val="0"/>
                        </a:spcAft>
                      </a:pPr>
                      <a:r>
                        <a:rPr lang="en-US" sz="1200" dirty="0">
                          <a:effectLst/>
                        </a:rPr>
                        <a:t>Num. of Drugs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indent="139700" algn="ctr">
                        <a:lnSpc>
                          <a:spcPct val="107000"/>
                        </a:lnSpc>
                        <a:spcBef>
                          <a:spcPts val="0"/>
                        </a:spcBef>
                        <a:spcAft>
                          <a:spcPts val="0"/>
                        </a:spcAft>
                      </a:pPr>
                      <a:r>
                        <a:rPr lang="en-US" sz="1200" dirty="0">
                          <a:effectLst/>
                        </a:rPr>
                        <a:t>Frequency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1"/>
                  </a:ext>
                </a:extLst>
              </a:tr>
              <a:tr h="195692">
                <a:tc>
                  <a:txBody>
                    <a:bodyPr/>
                    <a:lstStyle/>
                    <a:p>
                      <a:pPr marL="0" marR="0" algn="ctr">
                        <a:lnSpc>
                          <a:spcPct val="107000"/>
                        </a:lnSpc>
                        <a:spcBef>
                          <a:spcPts val="0"/>
                        </a:spcBef>
                        <a:spcAft>
                          <a:spcPts val="0"/>
                        </a:spcAft>
                      </a:pPr>
                      <a:r>
                        <a:rPr lang="en-US" sz="1200" b="0" dirty="0">
                          <a:effectLst/>
                        </a:rPr>
                        <a:t>1</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indent="279400" algn="ctr">
                        <a:lnSpc>
                          <a:spcPct val="107000"/>
                        </a:lnSpc>
                        <a:spcBef>
                          <a:spcPts val="0"/>
                        </a:spcBef>
                        <a:spcAft>
                          <a:spcPts val="0"/>
                        </a:spcAft>
                      </a:pPr>
                      <a:r>
                        <a:rPr lang="en-US" sz="1200" dirty="0">
                          <a:effectLst/>
                        </a:rPr>
                        <a:t>33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2"/>
                  </a:ext>
                </a:extLst>
              </a:tr>
              <a:tr h="195692">
                <a:tc>
                  <a:txBody>
                    <a:bodyPr/>
                    <a:lstStyle/>
                    <a:p>
                      <a:pPr marL="0" marR="0" algn="ctr">
                        <a:lnSpc>
                          <a:spcPct val="107000"/>
                        </a:lnSpc>
                        <a:spcBef>
                          <a:spcPts val="0"/>
                        </a:spcBef>
                        <a:spcAft>
                          <a:spcPts val="0"/>
                        </a:spcAft>
                      </a:pPr>
                      <a:r>
                        <a:rPr lang="en-US" sz="1200" b="0" dirty="0">
                          <a:effectLst/>
                        </a:rPr>
                        <a:t>2</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indent="279400" algn="ctr">
                        <a:lnSpc>
                          <a:spcPct val="107000"/>
                        </a:lnSpc>
                        <a:spcBef>
                          <a:spcPts val="0"/>
                        </a:spcBef>
                        <a:spcAft>
                          <a:spcPts val="0"/>
                        </a:spcAft>
                      </a:pPr>
                      <a:r>
                        <a:rPr lang="en-US" sz="1200" dirty="0">
                          <a:effectLst/>
                        </a:rPr>
                        <a:t>59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3"/>
                  </a:ext>
                </a:extLst>
              </a:tr>
              <a:tr h="195692">
                <a:tc>
                  <a:txBody>
                    <a:bodyPr/>
                    <a:lstStyle/>
                    <a:p>
                      <a:pPr marL="0" marR="0" algn="ctr">
                        <a:lnSpc>
                          <a:spcPct val="107000"/>
                        </a:lnSpc>
                        <a:spcBef>
                          <a:spcPts val="0"/>
                        </a:spcBef>
                        <a:spcAft>
                          <a:spcPts val="0"/>
                        </a:spcAft>
                      </a:pPr>
                      <a:r>
                        <a:rPr lang="en-US" sz="1200" b="0" dirty="0">
                          <a:effectLst/>
                        </a:rPr>
                        <a:t>3</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indent="27940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4"/>
                  </a:ext>
                </a:extLst>
              </a:tr>
              <a:tr h="195692">
                <a:tc>
                  <a:txBody>
                    <a:bodyPr/>
                    <a:lstStyle/>
                    <a:p>
                      <a:pPr marL="0" marR="0" algn="ctr">
                        <a:lnSpc>
                          <a:spcPct val="107000"/>
                        </a:lnSpc>
                        <a:spcBef>
                          <a:spcPts val="0"/>
                        </a:spcBef>
                        <a:spcAft>
                          <a:spcPts val="0"/>
                        </a:spcAft>
                      </a:pPr>
                      <a:r>
                        <a:rPr lang="en-US" sz="1200" b="0" dirty="0">
                          <a:effectLst/>
                        </a:rPr>
                        <a:t>4+</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indent="279400" algn="ctr">
                        <a:lnSpc>
                          <a:spcPct val="107000"/>
                        </a:lnSpc>
                        <a:spcBef>
                          <a:spcPts val="0"/>
                        </a:spcBef>
                        <a:spcAft>
                          <a:spcPts val="0"/>
                        </a:spcAft>
                      </a:pPr>
                      <a:r>
                        <a:rPr lang="en-US" sz="1200" dirty="0">
                          <a:effectLst/>
                        </a:rPr>
                        <a:t>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5"/>
                  </a:ext>
                </a:extLst>
              </a:tr>
              <a:tr h="195692">
                <a:tc>
                  <a:txBody>
                    <a:bodyPr/>
                    <a:lstStyle/>
                    <a:p>
                      <a:pPr marL="0" marR="0" algn="r">
                        <a:lnSpc>
                          <a:spcPct val="107000"/>
                        </a:lnSpc>
                        <a:spcBef>
                          <a:spcPts val="0"/>
                        </a:spcBef>
                        <a:spcAft>
                          <a:spcPts val="0"/>
                        </a:spcAft>
                      </a:pPr>
                      <a:r>
                        <a:rPr lang="en-US" sz="1200" dirty="0">
                          <a:effectLst/>
                        </a:rPr>
                        <a:t> Total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r">
                        <a:lnSpc>
                          <a:spcPct val="107000"/>
                        </a:lnSpc>
                        <a:spcBef>
                          <a:spcPts val="0"/>
                        </a:spcBef>
                        <a:spcAft>
                          <a:spcPts val="0"/>
                        </a:spcAft>
                      </a:pPr>
                      <a:r>
                        <a:rPr lang="en-US" sz="1200" dirty="0">
                          <a:effectLst/>
                        </a:rPr>
                        <a:t>       187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6364875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64592" y="948690"/>
          <a:ext cx="8549640" cy="4837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12476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475488" y="1040130"/>
          <a:ext cx="8348472" cy="48646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098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defRPr/>
            </a:pPr>
            <a:r>
              <a:rPr lang="en-US" b="1" dirty="0" smtClean="0">
                <a:solidFill>
                  <a:schemeClr val="accent6">
                    <a:lumMod val="75000"/>
                  </a:schemeClr>
                </a:solidFill>
                <a:effectLst>
                  <a:outerShdw blurRad="38100" dist="38100" dir="2700000" algn="tl">
                    <a:srgbClr val="000000">
                      <a:alpha val="43137"/>
                    </a:srgbClr>
                  </a:outerShdw>
                </a:effectLst>
                <a:latin typeface="Trebuchet MS" pitchFamily="34" charset="0"/>
              </a:rPr>
              <a:t>Grant activities</a:t>
            </a:r>
          </a:p>
        </p:txBody>
      </p:sp>
      <p:sp>
        <p:nvSpPr>
          <p:cNvPr id="43011" name="Content Placeholder 2"/>
          <p:cNvSpPr>
            <a:spLocks noGrp="1"/>
          </p:cNvSpPr>
          <p:nvPr>
            <p:ph idx="1"/>
          </p:nvPr>
        </p:nvSpPr>
        <p:spPr/>
        <p:txBody>
          <a:bodyPr/>
          <a:lstStyle/>
          <a:p>
            <a:pPr>
              <a:defRPr/>
            </a:pPr>
            <a:r>
              <a:rPr lang="en-US" sz="2400" dirty="0" smtClean="0">
                <a:solidFill>
                  <a:schemeClr val="accent6">
                    <a:lumMod val="75000"/>
                  </a:schemeClr>
                </a:solidFill>
                <a:latin typeface="Cambria" panose="02040503050406030204" pitchFamily="18" charset="0"/>
              </a:rPr>
              <a:t>NVDRS</a:t>
            </a:r>
          </a:p>
          <a:p>
            <a:pPr lvl="1">
              <a:defRPr/>
            </a:pPr>
            <a:r>
              <a:rPr lang="en-US" sz="2000" dirty="0" smtClean="0">
                <a:solidFill>
                  <a:schemeClr val="accent6">
                    <a:lumMod val="75000"/>
                  </a:schemeClr>
                </a:solidFill>
                <a:latin typeface="Cambria" panose="02040503050406030204" pitchFamily="18" charset="0"/>
              </a:rPr>
              <a:t>Continuation application (year 5 of 5)</a:t>
            </a:r>
          </a:p>
          <a:p>
            <a:pPr>
              <a:defRPr/>
            </a:pPr>
            <a:r>
              <a:rPr lang="en-US" sz="2400" dirty="0" smtClean="0">
                <a:solidFill>
                  <a:schemeClr val="accent6">
                    <a:lumMod val="75000"/>
                  </a:schemeClr>
                </a:solidFill>
                <a:latin typeface="Cambria" panose="02040503050406030204" pitchFamily="18" charset="0"/>
              </a:rPr>
              <a:t>Prescription Drug Overdose: Prevention for States </a:t>
            </a:r>
          </a:p>
          <a:p>
            <a:pPr lvl="1">
              <a:defRPr/>
            </a:pPr>
            <a:r>
              <a:rPr lang="en-US" sz="2000" dirty="0" smtClean="0">
                <a:solidFill>
                  <a:schemeClr val="accent6">
                    <a:lumMod val="75000"/>
                  </a:schemeClr>
                </a:solidFill>
                <a:latin typeface="Cambria" panose="02040503050406030204" pitchFamily="18" charset="0"/>
              </a:rPr>
              <a:t>Continuation application (year 3 of 3)</a:t>
            </a:r>
            <a:endParaRPr lang="en-US" sz="2000" dirty="0">
              <a:solidFill>
                <a:schemeClr val="accent6">
                  <a:lumMod val="75000"/>
                </a:schemeClr>
              </a:solidFill>
              <a:latin typeface="Cambria" panose="02040503050406030204" pitchFamily="18" charset="0"/>
            </a:endParaRPr>
          </a:p>
          <a:p>
            <a:pPr>
              <a:defRPr/>
            </a:pPr>
            <a:r>
              <a:rPr lang="en-US" sz="2400" dirty="0" smtClean="0">
                <a:solidFill>
                  <a:schemeClr val="accent6">
                    <a:lumMod val="75000"/>
                  </a:schemeClr>
                </a:solidFill>
                <a:latin typeface="Cambria" panose="02040503050406030204" pitchFamily="18" charset="0"/>
              </a:rPr>
              <a:t>Enhanced State Surveillance of Opioids</a:t>
            </a:r>
          </a:p>
          <a:p>
            <a:pPr lvl="1">
              <a:defRPr/>
            </a:pPr>
            <a:r>
              <a:rPr lang="en-US" sz="2000" dirty="0" smtClean="0">
                <a:solidFill>
                  <a:schemeClr val="accent6">
                    <a:lumMod val="75000"/>
                  </a:schemeClr>
                </a:solidFill>
                <a:latin typeface="Cambria" panose="02040503050406030204" pitchFamily="18" charset="0"/>
              </a:rPr>
              <a:t>Continuation application (year 2 of 2)</a:t>
            </a:r>
            <a:endParaRPr lang="en-US" sz="2000" dirty="0">
              <a:solidFill>
                <a:schemeClr val="accent6">
                  <a:lumMod val="75000"/>
                </a:schemeClr>
              </a:solidFill>
              <a:latin typeface="Cambria" panose="02040503050406030204" pitchFamily="18" charset="0"/>
            </a:endParaRPr>
          </a:p>
          <a:p>
            <a:pPr>
              <a:defRPr/>
            </a:pPr>
            <a:r>
              <a:rPr lang="en-US" sz="2400" dirty="0" smtClean="0">
                <a:solidFill>
                  <a:schemeClr val="accent6">
                    <a:lumMod val="75000"/>
                  </a:schemeClr>
                </a:solidFill>
                <a:latin typeface="Cambria" panose="02040503050406030204" pitchFamily="18" charset="0"/>
              </a:rPr>
              <a:t>*NEW* Administration for Community Living – Traumatic Brain Injury State Partnership Program</a:t>
            </a:r>
          </a:p>
          <a:p>
            <a:pPr lvl="1">
              <a:defRPr/>
            </a:pPr>
            <a:r>
              <a:rPr lang="en-US" sz="2000" dirty="0" smtClean="0">
                <a:solidFill>
                  <a:schemeClr val="accent6">
                    <a:lumMod val="75000"/>
                  </a:schemeClr>
                </a:solidFill>
                <a:latin typeface="Cambria" panose="02040503050406030204" pitchFamily="18" charset="0"/>
              </a:rPr>
              <a:t>Partnering with Dr. Lance Trexler at the Rehabilitation Hospital of Indiana</a:t>
            </a:r>
            <a:endParaRPr lang="en-US" sz="2000" dirty="0">
              <a:solidFill>
                <a:schemeClr val="accent6">
                  <a:lumMod val="75000"/>
                </a:schemeClr>
              </a:solidFill>
              <a:latin typeface="Cambria" panose="02040503050406030204" pitchFamily="18" charset="0"/>
            </a:endParaRPr>
          </a:p>
        </p:txBody>
      </p:sp>
      <p:sp>
        <p:nvSpPr>
          <p:cNvPr id="71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63894E4-94CC-43AA-A780-6605BEEC70F1}" type="slidenum">
              <a:rPr lang="en-US" altLang="en-US" sz="1400" smtClean="0">
                <a:solidFill>
                  <a:srgbClr val="000000"/>
                </a:solidFill>
              </a:rPr>
              <a:pPr/>
              <a:t>11</a:t>
            </a:fld>
            <a:endParaRPr lang="en-US" altLang="en-US" sz="1400" dirty="0" smtClean="0">
              <a:solidFill>
                <a:srgbClr val="000000"/>
              </a:solidFill>
            </a:endParaRPr>
          </a:p>
        </p:txBody>
      </p:sp>
      <p:sp>
        <p:nvSpPr>
          <p:cNvPr id="9" name="TextBox 8"/>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40835430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786384" y="1085850"/>
          <a:ext cx="7726680" cy="46040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873381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731521" y="1044702"/>
          <a:ext cx="7680818"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74818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393193" y="994410"/>
          <a:ext cx="8000714" cy="50063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07069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315468" y="1522476"/>
          <a:ext cx="3817620" cy="2057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nvPr>
        </p:nvGraphicFramePr>
        <p:xfrm>
          <a:off x="4133088" y="1522476"/>
          <a:ext cx="4064508" cy="2057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2498598" y="3698748"/>
          <a:ext cx="3429000" cy="20574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0267" y="4929212"/>
            <a:ext cx="1826057" cy="966978"/>
          </a:xfrm>
          <a:prstGeom prst="rect">
            <a:avLst/>
          </a:prstGeom>
        </p:spPr>
      </p:pic>
    </p:spTree>
    <p:extLst>
      <p:ext uri="{BB962C8B-B14F-4D97-AF65-F5344CB8AC3E}">
        <p14:creationId xmlns:p14="http://schemas.microsoft.com/office/powerpoint/2010/main" val="39235098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30986"/>
            <a:ext cx="7772400" cy="857250"/>
          </a:xfrm>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Toxicology program conclusions</a:t>
            </a:r>
          </a:p>
        </p:txBody>
      </p:sp>
      <p:sp>
        <p:nvSpPr>
          <p:cNvPr id="6" name="Content Placeholder 2"/>
          <p:cNvSpPr>
            <a:spLocks noGrp="1"/>
          </p:cNvSpPr>
          <p:nvPr>
            <p:ph idx="1"/>
          </p:nvPr>
        </p:nvSpPr>
        <p:spPr>
          <a:xfrm>
            <a:off x="685800" y="2343150"/>
            <a:ext cx="7772400" cy="3086100"/>
          </a:xfrm>
        </p:spPr>
        <p:txBody>
          <a:bodyPr/>
          <a:lstStyle/>
          <a:p>
            <a:r>
              <a:rPr lang="en-US" sz="1800" dirty="0"/>
              <a:t>ISDH has built a surveillance system that dramatically increases timeliness of verifying drug-related mortality data. </a:t>
            </a:r>
          </a:p>
          <a:p>
            <a:endParaRPr lang="en-US" sz="1800" dirty="0"/>
          </a:p>
          <a:p>
            <a:r>
              <a:rPr lang="en-US" sz="1800" dirty="0"/>
              <a:t>The use of enhanced toxicology has been signed into Indiana Law and will go into effect July 1, 2018.</a:t>
            </a:r>
          </a:p>
          <a:p>
            <a:endParaRPr lang="en-US" sz="1800" dirty="0"/>
          </a:p>
          <a:p>
            <a:r>
              <a:rPr lang="en-US" sz="1800" dirty="0"/>
              <a:t>ISDH is continuing to develop new ways to use this data to fight the opioid epidemic.  </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0267" y="4929212"/>
            <a:ext cx="1826057" cy="966978"/>
          </a:xfrm>
          <a:prstGeom prst="rect">
            <a:avLst/>
          </a:prstGeom>
        </p:spPr>
      </p:pic>
    </p:spTree>
    <p:extLst>
      <p:ext uri="{BB962C8B-B14F-4D97-AF65-F5344CB8AC3E}">
        <p14:creationId xmlns:p14="http://schemas.microsoft.com/office/powerpoint/2010/main" val="34877572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1677606" y="2733295"/>
            <a:ext cx="6172200" cy="1910954"/>
          </a:xfrm>
        </p:spPr>
        <p:txBody>
          <a:bodyPr/>
          <a:lstStyle/>
          <a:p>
            <a:pPr marL="0" indent="0">
              <a:buNone/>
            </a:pPr>
            <a:r>
              <a:rPr lang="en-US" b="1" dirty="0">
                <a:solidFill>
                  <a:srgbClr val="24327B"/>
                </a:solidFill>
                <a:latin typeface="Book Antiqua" panose="02040602050305030304" pitchFamily="18" charset="0"/>
                <a:cs typeface="Arial" panose="020B0604020202020204" pitchFamily="34" charset="0"/>
              </a:rPr>
              <a:t>Jeremy Funk, MPH</a:t>
            </a:r>
          </a:p>
          <a:p>
            <a:pPr marL="0" indent="0">
              <a:buNone/>
            </a:pPr>
            <a:r>
              <a:rPr lang="en-US" i="1" dirty="0">
                <a:solidFill>
                  <a:srgbClr val="24327B"/>
                </a:solidFill>
                <a:latin typeface="Book Antiqua" panose="02040602050305030304" pitchFamily="18" charset="0"/>
                <a:cs typeface="Arial" panose="020B0604020202020204" pitchFamily="34" charset="0"/>
              </a:rPr>
              <a:t>Injury Prevention Epidemiologist  </a:t>
            </a:r>
          </a:p>
          <a:p>
            <a:pPr marL="0" indent="0">
              <a:buNone/>
            </a:pPr>
            <a:r>
              <a:rPr lang="en-US" sz="1800" dirty="0">
                <a:solidFill>
                  <a:srgbClr val="002060"/>
                </a:solidFill>
                <a:latin typeface="Book Antiqua" panose="02040602050305030304" pitchFamily="18" charset="0"/>
                <a:hlinkClick r:id="rId3"/>
              </a:rPr>
              <a:t>JFunk1@isdh.IN.gov</a:t>
            </a:r>
            <a:endParaRPr lang="en-US" sz="1800" dirty="0">
              <a:solidFill>
                <a:srgbClr val="002060"/>
              </a:solidFill>
              <a:latin typeface="Book Antiqua" panose="02040602050305030304" pitchFamily="18" charset="0"/>
            </a:endParaRPr>
          </a:p>
          <a:p>
            <a:pPr marL="0" indent="0">
              <a:buNone/>
            </a:pPr>
            <a:r>
              <a:rPr lang="en-US" sz="1800" dirty="0">
                <a:solidFill>
                  <a:srgbClr val="002060"/>
                </a:solidFill>
                <a:latin typeface="Book Antiqua" panose="02040602050305030304" pitchFamily="18" charset="0"/>
              </a:rPr>
              <a:t>317-234-4943 </a:t>
            </a:r>
          </a:p>
        </p:txBody>
      </p:sp>
      <p:sp>
        <p:nvSpPr>
          <p:cNvPr id="5" name="Rectangle 2"/>
          <p:cNvSpPr txBox="1">
            <a:spLocks noChangeArrowheads="1"/>
          </p:cNvSpPr>
          <p:nvPr/>
        </p:nvSpPr>
        <p:spPr bwMode="auto">
          <a:xfrm>
            <a:off x="1677606" y="1600200"/>
            <a:ext cx="582930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108" charset="-128"/>
              </a:defRPr>
            </a:lvl2pPr>
            <a:lvl3pPr algn="ctr" rtl="0" eaLnBrk="1" fontAlgn="base" hangingPunct="1">
              <a:spcBef>
                <a:spcPct val="0"/>
              </a:spcBef>
              <a:spcAft>
                <a:spcPct val="0"/>
              </a:spcAft>
              <a:defRPr sz="4400">
                <a:solidFill>
                  <a:schemeClr val="tx2"/>
                </a:solidFill>
                <a:latin typeface="Arial" charset="0"/>
                <a:ea typeface="ＭＳ Ｐゴシック" pitchFamily="-108" charset="-128"/>
              </a:defRPr>
            </a:lvl3pPr>
            <a:lvl4pPr algn="ctr" rtl="0" eaLnBrk="1" fontAlgn="base" hangingPunct="1">
              <a:spcBef>
                <a:spcPct val="0"/>
              </a:spcBef>
              <a:spcAft>
                <a:spcPct val="0"/>
              </a:spcAft>
              <a:defRPr sz="4400">
                <a:solidFill>
                  <a:schemeClr val="tx2"/>
                </a:solidFill>
                <a:latin typeface="Arial" charset="0"/>
                <a:ea typeface="ＭＳ Ｐゴシック" pitchFamily="-108" charset="-128"/>
              </a:defRPr>
            </a:lvl4pPr>
            <a:lvl5pPr algn="ctr" rtl="0" eaLnBrk="1" fontAlgn="base" hangingPunct="1">
              <a:spcBef>
                <a:spcPct val="0"/>
              </a:spcBef>
              <a:spcAft>
                <a:spcPct val="0"/>
              </a:spcAft>
              <a:defRPr sz="4400">
                <a:solidFill>
                  <a:schemeClr val="tx2"/>
                </a:solidFill>
                <a:latin typeface="Arial" charset="0"/>
                <a:ea typeface="ＭＳ Ｐゴシック" pitchFamily="-108"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08"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08"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08"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08" charset="-128"/>
              </a:defRPr>
            </a:lvl9pPr>
          </a:lstStyle>
          <a:p>
            <a:pPr>
              <a:spcAft>
                <a:spcPts val="0"/>
              </a:spcAft>
            </a:pPr>
            <a:r>
              <a:rPr lang="en-US" sz="4050" b="1" kern="0" dirty="0">
                <a:solidFill>
                  <a:srgbClr val="24327B"/>
                </a:solidFill>
                <a:latin typeface="Arial" panose="020B0604020202020204" pitchFamily="34" charset="0"/>
                <a:cs typeface="Arial" panose="020B0604020202020204" pitchFamily="34" charset="0"/>
              </a:rPr>
              <a:t>Contact information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267" y="4929212"/>
            <a:ext cx="1826057" cy="966978"/>
          </a:xfrm>
          <a:prstGeom prst="rect">
            <a:avLst/>
          </a:prstGeom>
        </p:spPr>
      </p:pic>
    </p:spTree>
    <p:extLst>
      <p:ext uri="{BB962C8B-B14F-4D97-AF65-F5344CB8AC3E}">
        <p14:creationId xmlns:p14="http://schemas.microsoft.com/office/powerpoint/2010/main" val="12696917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Interpersonal Violence Tools &amp; Programs</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116</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10" name="TextBox 9"/>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32626707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9943" y="1295402"/>
            <a:ext cx="8382000" cy="2910259"/>
          </a:xfrm>
          <a:noFill/>
          <a:ln>
            <a:noFill/>
          </a:ln>
        </p:spPr>
        <p:txBody>
          <a:bodyPr/>
          <a:lstStyle/>
          <a:p>
            <a:r>
              <a:rPr lang="en-US" sz="5400" b="1" dirty="0">
                <a:solidFill>
                  <a:schemeClr val="accent6">
                    <a:lumMod val="50000"/>
                  </a:schemeClr>
                </a:solidFill>
                <a:effectLst>
                  <a:outerShdw blurRad="38100" dist="38100" dir="2700000" algn="tl">
                    <a:srgbClr val="C0C0C0"/>
                  </a:outerShdw>
                </a:effectLst>
                <a:latin typeface="Trebuchet MS"/>
                <a:cs typeface="Trebuchet MS"/>
              </a:rPr>
              <a:t>Interpersonal Violence Prevention Repository</a:t>
            </a:r>
            <a:endParaRPr lang="en-US" sz="2800" b="1" i="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sp>
        <p:nvSpPr>
          <p:cNvPr id="2051" name="Rectangle 3"/>
          <p:cNvSpPr>
            <a:spLocks noGrp="1" noChangeArrowheads="1"/>
          </p:cNvSpPr>
          <p:nvPr>
            <p:ph type="subTitle" idx="1"/>
          </p:nvPr>
        </p:nvSpPr>
        <p:spPr>
          <a:xfrm>
            <a:off x="457200" y="4486883"/>
            <a:ext cx="8382000" cy="1066800"/>
          </a:xfrm>
          <a:noFill/>
        </p:spPr>
        <p:txBody>
          <a:bodyPr/>
          <a:lstStyle/>
          <a:p>
            <a:pPr algn="l">
              <a:spcAft>
                <a:spcPts val="0"/>
              </a:spcAft>
            </a:pPr>
            <a:r>
              <a:rPr lang="en-US" sz="2400" b="1" dirty="0" smtClean="0">
                <a:solidFill>
                  <a:schemeClr val="accent6">
                    <a:lumMod val="75000"/>
                  </a:schemeClr>
                </a:solidFill>
                <a:effectLst>
                  <a:outerShdw blurRad="38100" dist="38100" dir="2700000" algn="tl">
                    <a:srgbClr val="C0C0C0"/>
                  </a:outerShdw>
                </a:effectLst>
                <a:cs typeface="Cambria"/>
              </a:rPr>
              <a:t>Katie Hokanson,</a:t>
            </a:r>
            <a:r>
              <a:rPr lang="en-US" sz="2400" i="1" dirty="0" smtClean="0">
                <a:solidFill>
                  <a:schemeClr val="accent6">
                    <a:lumMod val="75000"/>
                  </a:schemeClr>
                </a:solidFill>
                <a:effectLst>
                  <a:outerShdw blurRad="38100" dist="38100" dir="2700000" algn="tl">
                    <a:srgbClr val="C0C0C0"/>
                  </a:outerShdw>
                </a:effectLst>
                <a:cs typeface="Cambria"/>
              </a:rPr>
              <a:t> Director of Trauma </a:t>
            </a:r>
            <a:r>
              <a:rPr lang="en-US" sz="2400" i="1" dirty="0">
                <a:solidFill>
                  <a:schemeClr val="accent6">
                    <a:lumMod val="75000"/>
                  </a:schemeClr>
                </a:solidFill>
                <a:effectLst>
                  <a:outerShdw blurRad="38100" dist="38100" dir="2700000" algn="tl">
                    <a:srgbClr val="C0C0C0"/>
                  </a:outerShdw>
                </a:effectLst>
                <a:cs typeface="Cambria"/>
              </a:rPr>
              <a:t>and Injury </a:t>
            </a:r>
            <a:r>
              <a:rPr lang="en-US" sz="2400" i="1" dirty="0" smtClean="0">
                <a:solidFill>
                  <a:schemeClr val="accent6">
                    <a:lumMod val="75000"/>
                  </a:schemeClr>
                </a:solidFill>
                <a:effectLst>
                  <a:outerShdw blurRad="38100" dist="38100" dir="2700000" algn="tl">
                    <a:srgbClr val="C0C0C0"/>
                  </a:outerShdw>
                </a:effectLst>
                <a:cs typeface="Cambria"/>
              </a:rPr>
              <a:t>Prevention</a:t>
            </a:r>
          </a:p>
          <a:p>
            <a:pPr algn="l">
              <a:spcAft>
                <a:spcPts val="0"/>
              </a:spcAft>
            </a:pPr>
            <a:r>
              <a:rPr lang="en-US" sz="2400" dirty="0" smtClean="0">
                <a:solidFill>
                  <a:schemeClr val="accent6">
                    <a:lumMod val="75000"/>
                  </a:schemeClr>
                </a:solidFill>
                <a:effectLst>
                  <a:outerShdw blurRad="38100" dist="38100" dir="2700000" algn="tl">
                    <a:srgbClr val="C0C0C0"/>
                  </a:outerShdw>
                </a:effectLst>
                <a:cs typeface="Cambria"/>
              </a:rPr>
              <a:t>Indiana State Department of Health</a:t>
            </a:r>
          </a:p>
        </p:txBody>
      </p:sp>
      <p:pic>
        <p:nvPicPr>
          <p:cNvPr id="6" name="Picture 5" descr="ISDH Logo_Color.png"/>
          <p:cNvPicPr>
            <a:picLocks noChangeAspect="1"/>
          </p:cNvPicPr>
          <p:nvPr/>
        </p:nvPicPr>
        <p:blipFill>
          <a:blip r:embed="rId3" cstate="print"/>
          <a:stretch>
            <a:fillRect/>
          </a:stretch>
        </p:blipFill>
        <p:spPr>
          <a:xfrm>
            <a:off x="6213752" y="5049333"/>
            <a:ext cx="2434948" cy="128839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0" y="6248402"/>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66162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498" y="1828800"/>
            <a:ext cx="7978302" cy="4114800"/>
          </a:xfrm>
        </p:spPr>
        <p:txBody>
          <a:bodyPr/>
          <a:lstStyle/>
          <a:p>
            <a:r>
              <a:rPr lang="en-US" dirty="0" smtClean="0">
                <a:solidFill>
                  <a:schemeClr val="accent6">
                    <a:lumMod val="75000"/>
                  </a:schemeClr>
                </a:solidFill>
              </a:rPr>
              <a:t>Interpersonal violence (IPV) involves </a:t>
            </a:r>
            <a:r>
              <a:rPr lang="en-US" dirty="0">
                <a:solidFill>
                  <a:schemeClr val="accent6">
                    <a:lumMod val="75000"/>
                  </a:schemeClr>
                </a:solidFill>
              </a:rPr>
              <a:t>intentional injury directed from one person to </a:t>
            </a:r>
            <a:r>
              <a:rPr lang="en-US" dirty="0" smtClean="0">
                <a:solidFill>
                  <a:schemeClr val="accent6">
                    <a:lumMod val="75000"/>
                  </a:schemeClr>
                </a:solidFill>
              </a:rPr>
              <a:t>another</a:t>
            </a:r>
          </a:p>
          <a:p>
            <a:r>
              <a:rPr lang="en-US" dirty="0" smtClean="0">
                <a:solidFill>
                  <a:schemeClr val="accent6">
                    <a:lumMod val="75000"/>
                  </a:schemeClr>
                </a:solidFill>
              </a:rPr>
              <a:t>This can encompasses </a:t>
            </a:r>
            <a:r>
              <a:rPr lang="en-US" dirty="0">
                <a:solidFill>
                  <a:schemeClr val="accent6">
                    <a:lumMod val="75000"/>
                  </a:schemeClr>
                </a:solidFill>
              </a:rPr>
              <a:t>many forms of violence, including: </a:t>
            </a:r>
            <a:r>
              <a:rPr lang="en-US" dirty="0" smtClean="0">
                <a:solidFill>
                  <a:schemeClr val="accent6">
                    <a:lumMod val="75000"/>
                  </a:schemeClr>
                </a:solidFill>
              </a:rPr>
              <a:t>physical </a:t>
            </a:r>
            <a:r>
              <a:rPr lang="en-US" dirty="0">
                <a:solidFill>
                  <a:schemeClr val="accent6">
                    <a:lumMod val="75000"/>
                  </a:schemeClr>
                </a:solidFill>
              </a:rPr>
              <a:t>abuse, </a:t>
            </a:r>
            <a:r>
              <a:rPr lang="en-US" dirty="0" smtClean="0">
                <a:solidFill>
                  <a:schemeClr val="accent6">
                    <a:lumMod val="75000"/>
                  </a:schemeClr>
                </a:solidFill>
              </a:rPr>
              <a:t>sexual </a:t>
            </a:r>
            <a:r>
              <a:rPr lang="en-US" dirty="0">
                <a:solidFill>
                  <a:schemeClr val="accent6">
                    <a:lumMod val="75000"/>
                  </a:schemeClr>
                </a:solidFill>
              </a:rPr>
              <a:t>assault, </a:t>
            </a:r>
            <a:r>
              <a:rPr lang="en-US" dirty="0" smtClean="0">
                <a:solidFill>
                  <a:schemeClr val="accent6">
                    <a:lumMod val="75000"/>
                  </a:schemeClr>
                </a:solidFill>
              </a:rPr>
              <a:t>domestic </a:t>
            </a:r>
            <a:r>
              <a:rPr lang="en-US" dirty="0">
                <a:solidFill>
                  <a:schemeClr val="accent6">
                    <a:lumMod val="75000"/>
                  </a:schemeClr>
                </a:solidFill>
              </a:rPr>
              <a:t>violence, bullying</a:t>
            </a:r>
            <a:r>
              <a:rPr lang="en-US" dirty="0" smtClean="0">
                <a:solidFill>
                  <a:schemeClr val="accent6">
                    <a:lumMod val="75000"/>
                  </a:schemeClr>
                </a:solidFill>
              </a:rPr>
              <a:t>, and homicide</a:t>
            </a:r>
          </a:p>
        </p:txBody>
      </p:sp>
      <p:sp>
        <p:nvSpPr>
          <p:cNvPr id="4" name="Slide Number Placeholder 3"/>
          <p:cNvSpPr>
            <a:spLocks noGrp="1"/>
          </p:cNvSpPr>
          <p:nvPr>
            <p:ph type="sldNum" sz="quarter" idx="12"/>
          </p:nvPr>
        </p:nvSpPr>
        <p:spPr>
          <a:xfrm>
            <a:off x="7086600" y="6486144"/>
            <a:ext cx="1905000" cy="304800"/>
          </a:xfrm>
        </p:spPr>
        <p:txBody>
          <a:bodyPr/>
          <a:lstStyle/>
          <a:p>
            <a:fld id="{2D5135A1-15A8-4711-A951-D7136BDDBE10}" type="slidenum">
              <a:rPr lang="en-US" smtClean="0"/>
              <a:pPr/>
              <a:t>118</a:t>
            </a:fld>
            <a:endParaRPr lang="en-US" dirty="0"/>
          </a:p>
        </p:txBody>
      </p:sp>
      <p:sp>
        <p:nvSpPr>
          <p:cNvPr id="5" name="Title 1"/>
          <p:cNvSpPr txBox="1">
            <a:spLocks/>
          </p:cNvSpPr>
          <p:nvPr/>
        </p:nvSpPr>
        <p:spPr bwMode="auto">
          <a:xfrm>
            <a:off x="22698" y="307736"/>
            <a:ext cx="91440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defRPr/>
            </a:pPr>
            <a:r>
              <a:rPr lang="en-US" sz="4400" b="1" kern="0" dirty="0">
                <a:solidFill>
                  <a:schemeClr val="accent6">
                    <a:lumMod val="50000"/>
                  </a:schemeClr>
                </a:solidFill>
                <a:effectLst>
                  <a:outerShdw blurRad="38100" dist="38100" dir="2700000" algn="tl">
                    <a:srgbClr val="000000">
                      <a:alpha val="43137"/>
                    </a:srgbClr>
                  </a:outerShdw>
                </a:effectLst>
                <a:latin typeface="Trebuchet MS"/>
                <a:ea typeface="+mj-ea"/>
                <a:cs typeface="Trebuchet MS"/>
              </a:rPr>
              <a:t>Interpersonal Violence</a:t>
            </a:r>
          </a:p>
        </p:txBody>
      </p:sp>
      <p:pic>
        <p:nvPicPr>
          <p:cNvPr id="2" name="Picture 1"/>
          <p:cNvPicPr>
            <a:picLocks noChangeAspect="1"/>
          </p:cNvPicPr>
          <p:nvPr/>
        </p:nvPicPr>
        <p:blipFill>
          <a:blip r:embed="rId3"/>
          <a:stretch>
            <a:fillRect/>
          </a:stretch>
        </p:blipFill>
        <p:spPr>
          <a:xfrm>
            <a:off x="6681007" y="5260736"/>
            <a:ext cx="2438611" cy="1292464"/>
          </a:xfrm>
          <a:prstGeom prst="rect">
            <a:avLst/>
          </a:prstGeom>
        </p:spPr>
      </p:pic>
    </p:spTree>
    <p:extLst>
      <p:ext uri="{BB962C8B-B14F-4D97-AF65-F5344CB8AC3E}">
        <p14:creationId xmlns:p14="http://schemas.microsoft.com/office/powerpoint/2010/main" val="21740714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498" y="1883664"/>
            <a:ext cx="7772400" cy="4733544"/>
          </a:xfrm>
        </p:spPr>
        <p:txBody>
          <a:bodyPr/>
          <a:lstStyle/>
          <a:p>
            <a:r>
              <a:rPr lang="en-US" dirty="0" smtClean="0">
                <a:solidFill>
                  <a:schemeClr val="accent6">
                    <a:lumMod val="75000"/>
                  </a:schemeClr>
                </a:solidFill>
              </a:rPr>
              <a:t>The rate </a:t>
            </a:r>
            <a:r>
              <a:rPr lang="en-US" dirty="0">
                <a:solidFill>
                  <a:schemeClr val="accent6">
                    <a:lumMod val="75000"/>
                  </a:schemeClr>
                </a:solidFill>
              </a:rPr>
              <a:t>for Assault-related ED visits for Ages 5-14 </a:t>
            </a:r>
            <a:r>
              <a:rPr lang="en-US" dirty="0" smtClean="0">
                <a:solidFill>
                  <a:schemeClr val="accent6">
                    <a:lumMod val="75000"/>
                  </a:schemeClr>
                </a:solidFill>
              </a:rPr>
              <a:t>was </a:t>
            </a:r>
            <a:r>
              <a:rPr lang="en-US" dirty="0">
                <a:solidFill>
                  <a:schemeClr val="accent6">
                    <a:lumMod val="75000"/>
                  </a:schemeClr>
                </a:solidFill>
              </a:rPr>
              <a:t>16.4 for 2007-2010</a:t>
            </a:r>
          </a:p>
          <a:p>
            <a:r>
              <a:rPr lang="en-US" dirty="0" smtClean="0">
                <a:solidFill>
                  <a:schemeClr val="accent6">
                    <a:lumMod val="75000"/>
                  </a:schemeClr>
                </a:solidFill>
              </a:rPr>
              <a:t>In </a:t>
            </a:r>
            <a:r>
              <a:rPr lang="en-US" dirty="0">
                <a:solidFill>
                  <a:schemeClr val="accent6">
                    <a:lumMod val="75000"/>
                  </a:schemeClr>
                </a:solidFill>
              </a:rPr>
              <a:t>Indiana the 2008-2012 rate for Homicide/Assault deaths for Ages 0-9 </a:t>
            </a:r>
            <a:r>
              <a:rPr lang="en-US" dirty="0" smtClean="0">
                <a:solidFill>
                  <a:schemeClr val="accent6">
                    <a:lumMod val="75000"/>
                  </a:schemeClr>
                </a:solidFill>
              </a:rPr>
              <a:t>was 2.45</a:t>
            </a:r>
          </a:p>
          <a:p>
            <a:r>
              <a:rPr lang="en-US" dirty="0" smtClean="0">
                <a:solidFill>
                  <a:schemeClr val="accent6">
                    <a:lumMod val="75000"/>
                  </a:schemeClr>
                </a:solidFill>
              </a:rPr>
              <a:t>The rate </a:t>
            </a:r>
            <a:r>
              <a:rPr lang="en-US" dirty="0">
                <a:solidFill>
                  <a:schemeClr val="accent6">
                    <a:lumMod val="75000"/>
                  </a:schemeClr>
                </a:solidFill>
              </a:rPr>
              <a:t>for Homicide/Assault deaths for Ages 10-19 </a:t>
            </a:r>
            <a:r>
              <a:rPr lang="en-US" dirty="0" smtClean="0">
                <a:solidFill>
                  <a:schemeClr val="accent6">
                    <a:lumMod val="75000"/>
                  </a:schemeClr>
                </a:solidFill>
              </a:rPr>
              <a:t>was 1.82</a:t>
            </a:r>
            <a:r>
              <a:rPr lang="en-US" dirty="0">
                <a:solidFill>
                  <a:schemeClr val="accent6">
                    <a:lumMod val="75000"/>
                  </a:schemeClr>
                </a:solidFill>
              </a:rPr>
              <a:t> for 2008-2012</a:t>
            </a:r>
            <a:endParaRPr lang="en-US" dirty="0" smtClean="0">
              <a:solidFill>
                <a:schemeClr val="accent6">
                  <a:lumMod val="75000"/>
                </a:schemeClr>
              </a:solidFill>
            </a:endParaRPr>
          </a:p>
          <a:p>
            <a:endParaRPr lang="en-US" dirty="0" smtClean="0">
              <a:solidFill>
                <a:schemeClr val="accent6">
                  <a:lumMod val="75000"/>
                </a:schemeClr>
              </a:solidFill>
            </a:endParaRPr>
          </a:p>
        </p:txBody>
      </p:sp>
      <p:sp>
        <p:nvSpPr>
          <p:cNvPr id="4" name="Slide Number Placeholder 3"/>
          <p:cNvSpPr>
            <a:spLocks noGrp="1"/>
          </p:cNvSpPr>
          <p:nvPr>
            <p:ph type="sldNum" sz="quarter" idx="12"/>
          </p:nvPr>
        </p:nvSpPr>
        <p:spPr>
          <a:xfrm>
            <a:off x="7086600" y="6486144"/>
            <a:ext cx="1905000" cy="304800"/>
          </a:xfrm>
        </p:spPr>
        <p:txBody>
          <a:bodyPr/>
          <a:lstStyle/>
          <a:p>
            <a:fld id="{2D5135A1-15A8-4711-A951-D7136BDDBE10}" type="slidenum">
              <a:rPr lang="en-US" smtClean="0"/>
              <a:pPr/>
              <a:t>119</a:t>
            </a:fld>
            <a:endParaRPr lang="en-US" dirty="0"/>
          </a:p>
        </p:txBody>
      </p:sp>
      <p:sp>
        <p:nvSpPr>
          <p:cNvPr id="5" name="Title 1"/>
          <p:cNvSpPr txBox="1">
            <a:spLocks/>
          </p:cNvSpPr>
          <p:nvPr/>
        </p:nvSpPr>
        <p:spPr bwMode="auto">
          <a:xfrm>
            <a:off x="22698" y="185928"/>
            <a:ext cx="914400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defRPr/>
            </a:pPr>
            <a:r>
              <a:rPr lang="en-US" sz="4400" b="1" kern="0" dirty="0">
                <a:solidFill>
                  <a:schemeClr val="accent6">
                    <a:lumMod val="50000"/>
                  </a:schemeClr>
                </a:solidFill>
                <a:effectLst>
                  <a:outerShdw blurRad="38100" dist="38100" dir="2700000" algn="tl">
                    <a:srgbClr val="000000">
                      <a:alpha val="43137"/>
                    </a:srgbClr>
                  </a:outerShdw>
                </a:effectLst>
                <a:latin typeface="Trebuchet MS"/>
                <a:ea typeface="+mj-ea"/>
                <a:cs typeface="Trebuchet MS"/>
              </a:rPr>
              <a:t>Indiana IPV Statistics</a:t>
            </a:r>
          </a:p>
        </p:txBody>
      </p:sp>
      <p:pic>
        <p:nvPicPr>
          <p:cNvPr id="2" name="Picture 1"/>
          <p:cNvPicPr>
            <a:picLocks noChangeAspect="1"/>
          </p:cNvPicPr>
          <p:nvPr/>
        </p:nvPicPr>
        <p:blipFill>
          <a:blip r:embed="rId3"/>
          <a:stretch>
            <a:fillRect/>
          </a:stretch>
        </p:blipFill>
        <p:spPr>
          <a:xfrm>
            <a:off x="6549943" y="5221112"/>
            <a:ext cx="2438611" cy="1292464"/>
          </a:xfrm>
          <a:prstGeom prst="rect">
            <a:avLst/>
          </a:prstGeom>
        </p:spPr>
      </p:pic>
    </p:spTree>
    <p:extLst>
      <p:ext uri="{BB962C8B-B14F-4D97-AF65-F5344CB8AC3E}">
        <p14:creationId xmlns:p14="http://schemas.microsoft.com/office/powerpoint/2010/main" val="26701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2018 IPAC Meetings</a:t>
            </a:r>
            <a:endParaRPr lang="en-US" b="1"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457200" y="1676400"/>
            <a:ext cx="8686800" cy="4898136"/>
          </a:xfrm>
        </p:spPr>
        <p:txBody>
          <a:bodyPr>
            <a:normAutofit/>
          </a:bodyPr>
          <a:lstStyle/>
          <a:p>
            <a:pPr marL="0" indent="0">
              <a:buNone/>
            </a:pPr>
            <a:r>
              <a:rPr lang="en-US" dirty="0" smtClean="0">
                <a:solidFill>
                  <a:srgbClr val="002060"/>
                </a:solidFill>
                <a:latin typeface="Cambria" panose="02040503050406030204" pitchFamily="18" charset="0"/>
              </a:rPr>
              <a:t>Meetings: 1 p.m. </a:t>
            </a:r>
            <a:r>
              <a:rPr lang="en-US" dirty="0">
                <a:solidFill>
                  <a:srgbClr val="002060"/>
                </a:solidFill>
                <a:latin typeface="Cambria" panose="02040503050406030204" pitchFamily="18" charset="0"/>
              </a:rPr>
              <a:t>– 3</a:t>
            </a:r>
            <a:r>
              <a:rPr lang="en-US" dirty="0" smtClean="0">
                <a:solidFill>
                  <a:srgbClr val="002060"/>
                </a:solidFill>
                <a:latin typeface="Cambria" panose="02040503050406030204" pitchFamily="18" charset="0"/>
              </a:rPr>
              <a:t> </a:t>
            </a:r>
            <a:r>
              <a:rPr lang="en-US" dirty="0">
                <a:solidFill>
                  <a:srgbClr val="002060"/>
                </a:solidFill>
                <a:latin typeface="Cambria" panose="02040503050406030204" pitchFamily="18" charset="0"/>
              </a:rPr>
              <a:t>p.m. EST </a:t>
            </a:r>
            <a:endParaRPr lang="en-US" dirty="0" smtClean="0">
              <a:solidFill>
                <a:srgbClr val="002060"/>
              </a:solidFill>
              <a:latin typeface="Cambria" panose="02040503050406030204" pitchFamily="18" charset="0"/>
            </a:endParaRPr>
          </a:p>
          <a:p>
            <a:pPr marL="457200" indent="-457200">
              <a:buFont typeface="Arial" panose="020B0604020202020204" pitchFamily="34" charset="0"/>
              <a:buChar char="•"/>
            </a:pPr>
            <a:r>
              <a:rPr lang="en-US" sz="2800" dirty="0" smtClean="0">
                <a:solidFill>
                  <a:srgbClr val="002060"/>
                </a:solidFill>
                <a:latin typeface="Cambria" panose="02040503050406030204" pitchFamily="18" charset="0"/>
              </a:rPr>
              <a:t>July 20 (</a:t>
            </a:r>
            <a:r>
              <a:rPr lang="en-US" sz="2800" dirty="0">
                <a:solidFill>
                  <a:srgbClr val="002060"/>
                </a:solidFill>
                <a:latin typeface="Cambria" panose="02040503050406030204" pitchFamily="18" charset="0"/>
              </a:rPr>
              <a:t>webcast)</a:t>
            </a:r>
          </a:p>
          <a:p>
            <a:pPr marL="457200" indent="-457200">
              <a:buFont typeface="Arial" panose="020B0604020202020204" pitchFamily="34" charset="0"/>
              <a:buChar char="•"/>
            </a:pPr>
            <a:r>
              <a:rPr lang="en-US" sz="2800" dirty="0">
                <a:solidFill>
                  <a:srgbClr val="002060"/>
                </a:solidFill>
                <a:latin typeface="Cambria" panose="02040503050406030204" pitchFamily="18" charset="0"/>
              </a:rPr>
              <a:t>September </a:t>
            </a:r>
            <a:r>
              <a:rPr lang="en-US" sz="2800" dirty="0" smtClean="0">
                <a:solidFill>
                  <a:srgbClr val="002060"/>
                </a:solidFill>
                <a:latin typeface="Cambria" panose="02040503050406030204" pitchFamily="18" charset="0"/>
              </a:rPr>
              <a:t>21</a:t>
            </a:r>
          </a:p>
          <a:p>
            <a:pPr marL="457200" indent="-457200">
              <a:buFont typeface="Arial" panose="020B0604020202020204" pitchFamily="34" charset="0"/>
              <a:buChar char="•"/>
            </a:pPr>
            <a:r>
              <a:rPr lang="en-US" sz="2800" dirty="0" smtClean="0">
                <a:solidFill>
                  <a:srgbClr val="002060"/>
                </a:solidFill>
                <a:latin typeface="Cambria" panose="02040503050406030204" pitchFamily="18" charset="0"/>
              </a:rPr>
              <a:t>Midwest Injury Prevention Alliance (MIPA) Summit</a:t>
            </a:r>
          </a:p>
          <a:p>
            <a:pPr marL="857250" lvl="1" indent="-457200">
              <a:buFont typeface="Arial" panose="020B0604020202020204" pitchFamily="34" charset="0"/>
              <a:buChar char="•"/>
            </a:pPr>
            <a:r>
              <a:rPr lang="en-US" sz="2400" dirty="0" smtClean="0">
                <a:solidFill>
                  <a:srgbClr val="002060"/>
                </a:solidFill>
                <a:latin typeface="Cambria" panose="02040503050406030204" pitchFamily="18" charset="0"/>
              </a:rPr>
              <a:t>November 29 &amp; 30</a:t>
            </a:r>
          </a:p>
          <a:p>
            <a:pPr marL="857250" lvl="1" indent="-457200">
              <a:buFont typeface="Arial" panose="020B0604020202020204" pitchFamily="34" charset="0"/>
              <a:buChar char="•"/>
            </a:pPr>
            <a:r>
              <a:rPr lang="en-US" sz="2400" dirty="0" smtClean="0">
                <a:solidFill>
                  <a:srgbClr val="002060"/>
                </a:solidFill>
                <a:latin typeface="Cambria" panose="02040503050406030204" pitchFamily="18" charset="0"/>
              </a:rPr>
              <a:t>Focusing on violence prevention</a:t>
            </a:r>
            <a:endParaRPr lang="en-US" sz="2000" dirty="0">
              <a:solidFill>
                <a:srgbClr val="002060"/>
              </a:solidFill>
              <a:latin typeface="Cambria" panose="02040503050406030204" pitchFamily="18" charset="0"/>
            </a:endParaRPr>
          </a:p>
        </p:txBody>
      </p:sp>
      <p:pic>
        <p:nvPicPr>
          <p:cNvPr id="4" name="Picture 3" descr="ISDH Logo_Color.png"/>
          <p:cNvPicPr>
            <a:picLocks noChangeAspect="1"/>
          </p:cNvPicPr>
          <p:nvPr/>
        </p:nvPicPr>
        <p:blipFill>
          <a:blip r:embed="rId3" cstate="print"/>
          <a:stretch>
            <a:fillRect/>
          </a:stretch>
        </p:blipFill>
        <p:spPr>
          <a:xfrm>
            <a:off x="6213752" y="5049331"/>
            <a:ext cx="2434948" cy="1288395"/>
          </a:xfrm>
          <a:prstGeom prst="rect">
            <a:avLst/>
          </a:prstGeom>
        </p:spPr>
      </p:pic>
      <p:sp>
        <p:nvSpPr>
          <p:cNvPr id="7" name="Slide Number Placeholder 6"/>
          <p:cNvSpPr>
            <a:spLocks noGrp="1"/>
          </p:cNvSpPr>
          <p:nvPr>
            <p:ph type="sldNum" sz="quarter" idx="12"/>
          </p:nvPr>
        </p:nvSpPr>
        <p:spPr/>
        <p:txBody>
          <a:bodyPr/>
          <a:lstStyle/>
          <a:p>
            <a:fld id="{2D5135A1-15A8-4711-A951-D7136BDDBE10}" type="slidenum">
              <a:rPr lang="en-US" smtClean="0"/>
              <a:pPr/>
              <a:t>12</a:t>
            </a:fld>
            <a:endParaRPr lang="en-US" dirty="0"/>
          </a:p>
        </p:txBody>
      </p:sp>
      <p:sp>
        <p:nvSpPr>
          <p:cNvPr id="8" name="TextBox 7"/>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30064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chemeClr val="tx1"/>
                </a:solidFill>
                <a:latin typeface="+mn-lt"/>
                <a:ea typeface="+mn-ea"/>
              </a:defRPr>
            </a:lvl2pPr>
            <a:lvl3pPr marL="914400" indent="0" algn="ctr" rtl="0" eaLnBrk="1" fontAlgn="base" hangingPunct="1">
              <a:spcBef>
                <a:spcPct val="20000"/>
              </a:spcBef>
              <a:spcAft>
                <a:spcPct val="0"/>
              </a:spcAft>
              <a:buNone/>
              <a:defRPr sz="2400">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457200" indent="-457200" algn="l">
              <a:buFont typeface="Arial" panose="020B0604020202020204" pitchFamily="34" charset="0"/>
              <a:buChar char="•"/>
            </a:pPr>
            <a:r>
              <a:rPr lang="en-US" sz="2800" kern="0" dirty="0">
                <a:solidFill>
                  <a:schemeClr val="accent6">
                    <a:lumMod val="75000"/>
                  </a:schemeClr>
                </a:solidFill>
              </a:rPr>
              <a:t>Many cases of IPV will came in contact with hospitals, emergency departments, and other health care facilities</a:t>
            </a:r>
          </a:p>
          <a:p>
            <a:pPr marL="457200" indent="-457200" algn="l">
              <a:buFont typeface="Arial" panose="020B0604020202020204" pitchFamily="34" charset="0"/>
              <a:buChar char="•"/>
            </a:pPr>
            <a:r>
              <a:rPr lang="en-US" sz="2800" kern="0" dirty="0">
                <a:solidFill>
                  <a:schemeClr val="accent6">
                    <a:lumMod val="75000"/>
                  </a:schemeClr>
                </a:solidFill>
              </a:rPr>
              <a:t>This is a key location that interpersonal violence identification and prevention can take place</a:t>
            </a:r>
          </a:p>
          <a:p>
            <a:pPr marL="457200" indent="-457200" algn="l">
              <a:buFont typeface="Arial" panose="020B0604020202020204" pitchFamily="34" charset="0"/>
              <a:buChar char="•"/>
            </a:pPr>
            <a:r>
              <a:rPr lang="en-US" sz="2800" kern="0" dirty="0">
                <a:solidFill>
                  <a:schemeClr val="accent6">
                    <a:lumMod val="75000"/>
                  </a:schemeClr>
                </a:solidFill>
              </a:rPr>
              <a:t>The goal was to create a repository of evidence based prevention and screening programs and tools</a:t>
            </a:r>
          </a:p>
        </p:txBody>
      </p:sp>
      <p:sp>
        <p:nvSpPr>
          <p:cNvPr id="11" name="Title 1"/>
          <p:cNvSpPr txBox="1">
            <a:spLocks/>
          </p:cNvSpPr>
          <p:nvPr/>
        </p:nvSpPr>
        <p:spPr bwMode="auto">
          <a:xfrm>
            <a:off x="0" y="304800"/>
            <a:ext cx="91440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defRPr/>
            </a:pPr>
            <a:r>
              <a:rPr lang="en-US" sz="4400" b="1" kern="0" dirty="0">
                <a:solidFill>
                  <a:schemeClr val="accent6">
                    <a:lumMod val="50000"/>
                  </a:schemeClr>
                </a:solidFill>
                <a:effectLst>
                  <a:outerShdw blurRad="38100" dist="38100" dir="2700000" algn="tl">
                    <a:srgbClr val="000000">
                      <a:alpha val="43137"/>
                    </a:srgbClr>
                  </a:outerShdw>
                </a:effectLst>
                <a:latin typeface="Trebuchet MS"/>
                <a:ea typeface="+mj-ea"/>
                <a:cs typeface="Trebuchet MS"/>
              </a:rPr>
              <a:t>IPV Prevention in Health Care Settings</a:t>
            </a:r>
          </a:p>
        </p:txBody>
      </p:sp>
    </p:spTree>
    <p:extLst>
      <p:ext uri="{BB962C8B-B14F-4D97-AF65-F5344CB8AC3E}">
        <p14:creationId xmlns:p14="http://schemas.microsoft.com/office/powerpoint/2010/main" val="150401484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7772400" cy="4724400"/>
          </a:xfrm>
        </p:spPr>
        <p:txBody>
          <a:bodyPr/>
          <a:lstStyle/>
          <a:p>
            <a:r>
              <a:rPr lang="en-US" dirty="0" smtClean="0">
                <a:solidFill>
                  <a:schemeClr val="accent6">
                    <a:lumMod val="75000"/>
                  </a:schemeClr>
                </a:solidFill>
              </a:rPr>
              <a:t>Child </a:t>
            </a:r>
            <a:r>
              <a:rPr lang="en-US" dirty="0">
                <a:solidFill>
                  <a:schemeClr val="accent6">
                    <a:lumMod val="75000"/>
                  </a:schemeClr>
                </a:solidFill>
              </a:rPr>
              <a:t>physical </a:t>
            </a:r>
            <a:r>
              <a:rPr lang="en-US" dirty="0" smtClean="0">
                <a:solidFill>
                  <a:schemeClr val="accent6">
                    <a:lumMod val="75000"/>
                  </a:schemeClr>
                </a:solidFill>
              </a:rPr>
              <a:t>abuse</a:t>
            </a:r>
          </a:p>
          <a:p>
            <a:r>
              <a:rPr lang="en-US" dirty="0">
                <a:solidFill>
                  <a:schemeClr val="accent6">
                    <a:lumMod val="75000"/>
                  </a:schemeClr>
                </a:solidFill>
              </a:rPr>
              <a:t>A</a:t>
            </a:r>
            <a:r>
              <a:rPr lang="en-US" dirty="0" smtClean="0">
                <a:solidFill>
                  <a:schemeClr val="accent6">
                    <a:lumMod val="75000"/>
                  </a:schemeClr>
                </a:solidFill>
              </a:rPr>
              <a:t>dult </a:t>
            </a:r>
            <a:r>
              <a:rPr lang="en-US" dirty="0">
                <a:solidFill>
                  <a:schemeClr val="accent6">
                    <a:lumMod val="75000"/>
                  </a:schemeClr>
                </a:solidFill>
              </a:rPr>
              <a:t>sexual </a:t>
            </a:r>
            <a:r>
              <a:rPr lang="en-US" dirty="0" smtClean="0">
                <a:solidFill>
                  <a:schemeClr val="accent6">
                    <a:lumMod val="75000"/>
                  </a:schemeClr>
                </a:solidFill>
              </a:rPr>
              <a:t>assault</a:t>
            </a:r>
          </a:p>
          <a:p>
            <a:r>
              <a:rPr lang="en-US" dirty="0">
                <a:solidFill>
                  <a:schemeClr val="accent6">
                    <a:lumMod val="75000"/>
                  </a:schemeClr>
                </a:solidFill>
              </a:rPr>
              <a:t>C</a:t>
            </a:r>
            <a:r>
              <a:rPr lang="en-US" dirty="0" smtClean="0">
                <a:solidFill>
                  <a:schemeClr val="accent6">
                    <a:lumMod val="75000"/>
                  </a:schemeClr>
                </a:solidFill>
              </a:rPr>
              <a:t>hild </a:t>
            </a:r>
            <a:r>
              <a:rPr lang="en-US" dirty="0">
                <a:solidFill>
                  <a:schemeClr val="accent6">
                    <a:lumMod val="75000"/>
                  </a:schemeClr>
                </a:solidFill>
              </a:rPr>
              <a:t>sexual </a:t>
            </a:r>
            <a:r>
              <a:rPr lang="en-US" dirty="0" smtClean="0">
                <a:solidFill>
                  <a:schemeClr val="accent6">
                    <a:lumMod val="75000"/>
                  </a:schemeClr>
                </a:solidFill>
              </a:rPr>
              <a:t>abuse</a:t>
            </a:r>
          </a:p>
          <a:p>
            <a:r>
              <a:rPr lang="en-US" dirty="0" smtClean="0">
                <a:solidFill>
                  <a:schemeClr val="accent6">
                    <a:lumMod val="75000"/>
                  </a:schemeClr>
                </a:solidFill>
              </a:rPr>
              <a:t>Domestic violence</a:t>
            </a:r>
          </a:p>
          <a:p>
            <a:r>
              <a:rPr lang="en-US" dirty="0" smtClean="0">
                <a:solidFill>
                  <a:schemeClr val="accent6">
                    <a:lumMod val="75000"/>
                  </a:schemeClr>
                </a:solidFill>
              </a:rPr>
              <a:t>Bullying</a:t>
            </a:r>
          </a:p>
          <a:p>
            <a:r>
              <a:rPr lang="en-US" dirty="0">
                <a:solidFill>
                  <a:schemeClr val="accent6">
                    <a:lumMod val="75000"/>
                  </a:schemeClr>
                </a:solidFill>
              </a:rPr>
              <a:t>H</a:t>
            </a:r>
            <a:r>
              <a:rPr lang="en-US" dirty="0" smtClean="0">
                <a:solidFill>
                  <a:schemeClr val="accent6">
                    <a:lumMod val="75000"/>
                  </a:schemeClr>
                </a:solidFill>
              </a:rPr>
              <a:t>omicide</a:t>
            </a:r>
          </a:p>
          <a:p>
            <a:r>
              <a:rPr lang="en-US" dirty="0">
                <a:solidFill>
                  <a:schemeClr val="accent6">
                    <a:lumMod val="75000"/>
                  </a:schemeClr>
                </a:solidFill>
              </a:rPr>
              <a:t>T</a:t>
            </a:r>
            <a:r>
              <a:rPr lang="en-US" dirty="0" smtClean="0">
                <a:solidFill>
                  <a:schemeClr val="accent6">
                    <a:lumMod val="75000"/>
                  </a:schemeClr>
                </a:solidFill>
              </a:rPr>
              <a:t>raumatic stress</a:t>
            </a:r>
          </a:p>
          <a:p>
            <a:r>
              <a:rPr lang="en-US" dirty="0">
                <a:solidFill>
                  <a:schemeClr val="accent6">
                    <a:lumMod val="75000"/>
                  </a:schemeClr>
                </a:solidFill>
              </a:rPr>
              <a:t>E</a:t>
            </a:r>
            <a:r>
              <a:rPr lang="en-US" dirty="0" smtClean="0">
                <a:solidFill>
                  <a:schemeClr val="accent6">
                    <a:lumMod val="75000"/>
                  </a:schemeClr>
                </a:solidFill>
              </a:rPr>
              <a:t>lder </a:t>
            </a:r>
            <a:r>
              <a:rPr lang="en-US" dirty="0">
                <a:solidFill>
                  <a:schemeClr val="accent6">
                    <a:lumMod val="75000"/>
                  </a:schemeClr>
                </a:solidFill>
              </a:rPr>
              <a:t>abuse</a:t>
            </a:r>
            <a:endParaRPr lang="en-US" dirty="0" smtClean="0">
              <a:solidFill>
                <a:schemeClr val="accent6">
                  <a:lumMod val="75000"/>
                </a:schemeClr>
              </a:solidFill>
            </a:endParaRPr>
          </a:p>
        </p:txBody>
      </p:sp>
      <p:sp>
        <p:nvSpPr>
          <p:cNvPr id="4" name="Slide Number Placeholder 3"/>
          <p:cNvSpPr>
            <a:spLocks noGrp="1"/>
          </p:cNvSpPr>
          <p:nvPr>
            <p:ph type="sldNum" sz="quarter" idx="12"/>
          </p:nvPr>
        </p:nvSpPr>
        <p:spPr>
          <a:xfrm>
            <a:off x="6705600" y="6400800"/>
            <a:ext cx="1905000" cy="457200"/>
          </a:xfrm>
        </p:spPr>
        <p:txBody>
          <a:bodyPr/>
          <a:lstStyle/>
          <a:p>
            <a:fld id="{2D5135A1-15A8-4711-A951-D7136BDDBE10}" type="slidenum">
              <a:rPr lang="en-US" smtClean="0"/>
              <a:pPr/>
              <a:t>121</a:t>
            </a:fld>
            <a:endParaRPr lang="en-US" dirty="0"/>
          </a:p>
        </p:txBody>
      </p:sp>
      <p:sp>
        <p:nvSpPr>
          <p:cNvPr id="5" name="Title 1"/>
          <p:cNvSpPr txBox="1">
            <a:spLocks/>
          </p:cNvSpPr>
          <p:nvPr/>
        </p:nvSpPr>
        <p:spPr bwMode="auto">
          <a:xfrm>
            <a:off x="-152400" y="304800"/>
            <a:ext cx="91440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defRPr/>
            </a:pPr>
            <a:r>
              <a:rPr lang="en-US" sz="4400" b="1" kern="0" dirty="0">
                <a:solidFill>
                  <a:schemeClr val="accent6">
                    <a:lumMod val="50000"/>
                  </a:schemeClr>
                </a:solidFill>
                <a:effectLst>
                  <a:outerShdw blurRad="38100" dist="38100" dir="2700000" algn="tl">
                    <a:srgbClr val="000000">
                      <a:alpha val="43137"/>
                    </a:srgbClr>
                  </a:outerShdw>
                </a:effectLst>
                <a:latin typeface="Trebuchet MS"/>
                <a:ea typeface="+mj-ea"/>
                <a:cs typeface="Trebuchet MS"/>
              </a:rPr>
              <a:t>Repository Categories</a:t>
            </a:r>
          </a:p>
        </p:txBody>
      </p:sp>
      <p:pic>
        <p:nvPicPr>
          <p:cNvPr id="2" name="Picture 1"/>
          <p:cNvPicPr>
            <a:picLocks noChangeAspect="1"/>
          </p:cNvPicPr>
          <p:nvPr/>
        </p:nvPicPr>
        <p:blipFill>
          <a:blip r:embed="rId2"/>
          <a:stretch>
            <a:fillRect/>
          </a:stretch>
        </p:blipFill>
        <p:spPr>
          <a:xfrm>
            <a:off x="6552991" y="5181600"/>
            <a:ext cx="2438611" cy="1292464"/>
          </a:xfrm>
          <a:prstGeom prst="rect">
            <a:avLst/>
          </a:prstGeom>
        </p:spPr>
      </p:pic>
    </p:spTree>
    <p:extLst>
      <p:ext uri="{BB962C8B-B14F-4D97-AF65-F5344CB8AC3E}">
        <p14:creationId xmlns:p14="http://schemas.microsoft.com/office/powerpoint/2010/main" val="27387907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8183288" cy="4114800"/>
          </a:xfrm>
        </p:spPr>
        <p:txBody>
          <a:bodyPr/>
          <a:lstStyle/>
          <a:p>
            <a:endParaRPr lang="en-US" dirty="0" smtClean="0">
              <a:solidFill>
                <a:schemeClr val="accent6">
                  <a:lumMod val="75000"/>
                </a:schemeClr>
              </a:solidFill>
            </a:endParaRPr>
          </a:p>
        </p:txBody>
      </p:sp>
      <p:sp>
        <p:nvSpPr>
          <p:cNvPr id="4" name="Slide Number Placeholder 3"/>
          <p:cNvSpPr>
            <a:spLocks noGrp="1"/>
          </p:cNvSpPr>
          <p:nvPr>
            <p:ph type="sldNum" sz="quarter" idx="12"/>
          </p:nvPr>
        </p:nvSpPr>
        <p:spPr>
          <a:xfrm>
            <a:off x="6964088" y="6400800"/>
            <a:ext cx="1905000" cy="457200"/>
          </a:xfrm>
        </p:spPr>
        <p:txBody>
          <a:bodyPr/>
          <a:lstStyle/>
          <a:p>
            <a:fld id="{2D5135A1-15A8-4711-A951-D7136BDDBE10}" type="slidenum">
              <a:rPr lang="en-US" smtClean="0"/>
              <a:pPr/>
              <a:t>122</a:t>
            </a:fld>
            <a:endParaRPr lang="en-US" dirty="0"/>
          </a:p>
        </p:txBody>
      </p:sp>
      <p:sp>
        <p:nvSpPr>
          <p:cNvPr id="5" name="Title 1"/>
          <p:cNvSpPr txBox="1">
            <a:spLocks noGrp="1"/>
          </p:cNvSpPr>
          <p:nvPr>
            <p:ph type="title"/>
          </p:nvPr>
        </p:nvSpPr>
        <p:spPr bwMode="auto">
          <a:xfrm>
            <a:off x="685800" y="6096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b="1" dirty="0" smtClean="0">
                <a:solidFill>
                  <a:schemeClr val="accent6">
                    <a:lumMod val="50000"/>
                  </a:schemeClr>
                </a:solidFill>
                <a:effectLst>
                  <a:outerShdw blurRad="38100" dist="38100" dir="2700000" algn="tl">
                    <a:srgbClr val="000000">
                      <a:alpha val="43137"/>
                    </a:srgbClr>
                  </a:outerShdw>
                </a:effectLst>
                <a:latin typeface="Trebuchet MS"/>
                <a:cs typeface="Trebuchet MS"/>
              </a:rPr>
              <a:t>Repository</a:t>
            </a:r>
            <a:endParaRPr lang="en-US"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2" name="Picture 1"/>
          <p:cNvPicPr>
            <a:picLocks noChangeAspect="1"/>
          </p:cNvPicPr>
          <p:nvPr/>
        </p:nvPicPr>
        <p:blipFill>
          <a:blip r:embed="rId3"/>
          <a:stretch>
            <a:fillRect/>
          </a:stretch>
        </p:blipFill>
        <p:spPr>
          <a:xfrm>
            <a:off x="76202" y="1692615"/>
            <a:ext cx="8937459" cy="4040221"/>
          </a:xfrm>
          <a:prstGeom prst="rect">
            <a:avLst/>
          </a:prstGeom>
        </p:spPr>
      </p:pic>
      <p:pic>
        <p:nvPicPr>
          <p:cNvPr id="6" name="Picture 5"/>
          <p:cNvPicPr>
            <a:picLocks noChangeAspect="1"/>
          </p:cNvPicPr>
          <p:nvPr/>
        </p:nvPicPr>
        <p:blipFill>
          <a:blip r:embed="rId4"/>
          <a:stretch>
            <a:fillRect/>
          </a:stretch>
        </p:blipFill>
        <p:spPr>
          <a:xfrm>
            <a:off x="2286000" y="3276600"/>
            <a:ext cx="1219200" cy="228600"/>
          </a:xfrm>
          <a:prstGeom prst="rect">
            <a:avLst/>
          </a:prstGeom>
        </p:spPr>
      </p:pic>
    </p:spTree>
    <p:extLst>
      <p:ext uri="{BB962C8B-B14F-4D97-AF65-F5344CB8AC3E}">
        <p14:creationId xmlns:p14="http://schemas.microsoft.com/office/powerpoint/2010/main" val="11173175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8183288" cy="4114800"/>
          </a:xfrm>
        </p:spPr>
        <p:txBody>
          <a:bodyPr/>
          <a:lstStyle/>
          <a:p>
            <a:endParaRPr lang="en-US" dirty="0" smtClean="0">
              <a:solidFill>
                <a:schemeClr val="accent6">
                  <a:lumMod val="75000"/>
                </a:schemeClr>
              </a:solidFill>
            </a:endParaRPr>
          </a:p>
        </p:txBody>
      </p:sp>
      <p:sp>
        <p:nvSpPr>
          <p:cNvPr id="4" name="Slide Number Placeholder 3"/>
          <p:cNvSpPr>
            <a:spLocks noGrp="1"/>
          </p:cNvSpPr>
          <p:nvPr>
            <p:ph type="sldNum" sz="quarter" idx="12"/>
          </p:nvPr>
        </p:nvSpPr>
        <p:spPr>
          <a:xfrm>
            <a:off x="6964088" y="6400800"/>
            <a:ext cx="1905000" cy="457200"/>
          </a:xfrm>
        </p:spPr>
        <p:txBody>
          <a:bodyPr/>
          <a:lstStyle/>
          <a:p>
            <a:fld id="{2D5135A1-15A8-4711-A951-D7136BDDBE10}" type="slidenum">
              <a:rPr lang="en-US" smtClean="0"/>
              <a:pPr/>
              <a:t>123</a:t>
            </a:fld>
            <a:endParaRPr lang="en-US" dirty="0"/>
          </a:p>
        </p:txBody>
      </p:sp>
      <p:sp>
        <p:nvSpPr>
          <p:cNvPr id="5" name="Title 1"/>
          <p:cNvSpPr txBox="1">
            <a:spLocks noGrp="1"/>
          </p:cNvSpPr>
          <p:nvPr>
            <p:ph type="title"/>
          </p:nvPr>
        </p:nvSpPr>
        <p:spPr bwMode="auto">
          <a:xfrm>
            <a:off x="685800" y="6096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b="1" dirty="0" smtClean="0">
                <a:solidFill>
                  <a:schemeClr val="accent6">
                    <a:lumMod val="50000"/>
                  </a:schemeClr>
                </a:solidFill>
                <a:effectLst>
                  <a:outerShdw blurRad="38100" dist="38100" dir="2700000" algn="tl">
                    <a:srgbClr val="000000">
                      <a:alpha val="43137"/>
                    </a:srgbClr>
                  </a:outerShdw>
                </a:effectLst>
                <a:latin typeface="Trebuchet MS"/>
                <a:cs typeface="Trebuchet MS"/>
              </a:rPr>
              <a:t>Repository</a:t>
            </a:r>
            <a:endParaRPr lang="en-US"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pic>
        <p:nvPicPr>
          <p:cNvPr id="7" name="Picture 6"/>
          <p:cNvPicPr>
            <a:picLocks noChangeAspect="1"/>
          </p:cNvPicPr>
          <p:nvPr/>
        </p:nvPicPr>
        <p:blipFill>
          <a:blip r:embed="rId3"/>
          <a:stretch>
            <a:fillRect/>
          </a:stretch>
        </p:blipFill>
        <p:spPr>
          <a:xfrm>
            <a:off x="95250" y="1828800"/>
            <a:ext cx="8953500" cy="4450260"/>
          </a:xfrm>
          <a:prstGeom prst="rect">
            <a:avLst/>
          </a:prstGeom>
        </p:spPr>
      </p:pic>
    </p:spTree>
    <p:extLst>
      <p:ext uri="{BB962C8B-B14F-4D97-AF65-F5344CB8AC3E}">
        <p14:creationId xmlns:p14="http://schemas.microsoft.com/office/powerpoint/2010/main" val="17291050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8183288" cy="4114800"/>
          </a:xfrm>
        </p:spPr>
        <p:txBody>
          <a:bodyPr/>
          <a:lstStyle/>
          <a:p>
            <a:endParaRPr lang="en-US" dirty="0" smtClean="0">
              <a:solidFill>
                <a:schemeClr val="accent6">
                  <a:lumMod val="75000"/>
                </a:schemeClr>
              </a:solidFill>
            </a:endParaRPr>
          </a:p>
        </p:txBody>
      </p:sp>
      <p:sp>
        <p:nvSpPr>
          <p:cNvPr id="4" name="Slide Number Placeholder 3"/>
          <p:cNvSpPr>
            <a:spLocks noGrp="1"/>
          </p:cNvSpPr>
          <p:nvPr>
            <p:ph type="sldNum" sz="quarter" idx="12"/>
          </p:nvPr>
        </p:nvSpPr>
        <p:spPr>
          <a:xfrm>
            <a:off x="6964088" y="6400800"/>
            <a:ext cx="1905000" cy="457200"/>
          </a:xfrm>
        </p:spPr>
        <p:txBody>
          <a:bodyPr/>
          <a:lstStyle/>
          <a:p>
            <a:fld id="{2D5135A1-15A8-4711-A951-D7136BDDBE10}" type="slidenum">
              <a:rPr lang="en-US" smtClean="0"/>
              <a:pPr/>
              <a:t>124</a:t>
            </a:fld>
            <a:endParaRPr lang="en-US" dirty="0"/>
          </a:p>
        </p:txBody>
      </p:sp>
      <p:sp>
        <p:nvSpPr>
          <p:cNvPr id="5" name="Title 1"/>
          <p:cNvSpPr txBox="1">
            <a:spLocks noGrp="1"/>
          </p:cNvSpPr>
          <p:nvPr>
            <p:ph type="title"/>
          </p:nvPr>
        </p:nvSpPr>
        <p:spPr bwMode="auto">
          <a:xfrm>
            <a:off x="685800" y="6096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b="1" dirty="0" smtClean="0">
                <a:solidFill>
                  <a:schemeClr val="accent6">
                    <a:lumMod val="50000"/>
                  </a:schemeClr>
                </a:solidFill>
                <a:effectLst>
                  <a:outerShdw blurRad="38100" dist="38100" dir="2700000" algn="tl">
                    <a:srgbClr val="000000">
                      <a:alpha val="43137"/>
                    </a:srgbClr>
                  </a:outerShdw>
                </a:effectLst>
                <a:latin typeface="Trebuchet MS"/>
                <a:cs typeface="Trebuchet MS"/>
              </a:rPr>
              <a:t>Repository</a:t>
            </a:r>
            <a:endParaRPr lang="en-US" b="1" dirty="0">
              <a:solidFill>
                <a:schemeClr val="accent6">
                  <a:lumMod val="50000"/>
                </a:schemeClr>
              </a:solidFill>
              <a:effectLst>
                <a:outerShdw blurRad="38100" dist="38100" dir="2700000" algn="tl">
                  <a:srgbClr val="000000">
                    <a:alpha val="43137"/>
                  </a:srgbClr>
                </a:outerShdw>
              </a:effectLst>
              <a:latin typeface="Trebuchet MS"/>
              <a:cs typeface="Trebuchet MS"/>
            </a:endParaRPr>
          </a:p>
        </p:txBody>
      </p:sp>
      <p:grpSp>
        <p:nvGrpSpPr>
          <p:cNvPr id="10" name="Group 9"/>
          <p:cNvGrpSpPr/>
          <p:nvPr/>
        </p:nvGrpSpPr>
        <p:grpSpPr>
          <a:xfrm>
            <a:off x="354183" y="1999692"/>
            <a:ext cx="8846525" cy="4114800"/>
            <a:chOff x="148737" y="1158240"/>
            <a:chExt cx="8846525" cy="4114800"/>
          </a:xfrm>
        </p:grpSpPr>
        <p:pic>
          <p:nvPicPr>
            <p:cNvPr id="9" name="Picture 8"/>
            <p:cNvPicPr>
              <a:picLocks noChangeAspect="1"/>
            </p:cNvPicPr>
            <p:nvPr/>
          </p:nvPicPr>
          <p:blipFill rotWithShape="1">
            <a:blip r:embed="rId3"/>
            <a:srcRect t="8187" r="-299" b="8835"/>
            <a:stretch/>
          </p:blipFill>
          <p:spPr>
            <a:xfrm>
              <a:off x="148737" y="1158240"/>
              <a:ext cx="8846525" cy="4114800"/>
            </a:xfrm>
            <a:prstGeom prst="rect">
              <a:avLst/>
            </a:prstGeom>
          </p:spPr>
        </p:pic>
        <p:sp>
          <p:nvSpPr>
            <p:cNvPr id="7" name="Oval 6"/>
            <p:cNvSpPr/>
            <p:nvPr/>
          </p:nvSpPr>
          <p:spPr bwMode="auto">
            <a:xfrm>
              <a:off x="3952505" y="3429000"/>
              <a:ext cx="1649878" cy="38100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Oval 5"/>
            <p:cNvSpPr/>
            <p:nvPr/>
          </p:nvSpPr>
          <p:spPr bwMode="auto">
            <a:xfrm>
              <a:off x="1066800" y="3505201"/>
              <a:ext cx="990600"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3095900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D5135A1-15A8-4711-A951-D7136BDDBE10}" type="slidenum">
              <a:rPr lang="en-US" smtClean="0"/>
              <a:pPr/>
              <a:t>125</a:t>
            </a:fld>
            <a:endParaRPr lang="en-US" dirty="0"/>
          </a:p>
        </p:txBody>
      </p:sp>
      <p:pic>
        <p:nvPicPr>
          <p:cNvPr id="5" name="Picture 4"/>
          <p:cNvPicPr>
            <a:picLocks noChangeAspect="1"/>
          </p:cNvPicPr>
          <p:nvPr/>
        </p:nvPicPr>
        <p:blipFill>
          <a:blip r:embed="rId2"/>
          <a:stretch>
            <a:fillRect/>
          </a:stretch>
        </p:blipFill>
        <p:spPr>
          <a:xfrm>
            <a:off x="79173" y="685800"/>
            <a:ext cx="9064829" cy="5410200"/>
          </a:xfrm>
          <a:prstGeom prst="rect">
            <a:avLst/>
          </a:prstGeom>
        </p:spPr>
      </p:pic>
    </p:spTree>
    <p:extLst>
      <p:ext uri="{BB962C8B-B14F-4D97-AF65-F5344CB8AC3E}">
        <p14:creationId xmlns:p14="http://schemas.microsoft.com/office/powerpoint/2010/main" val="8173593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D5135A1-15A8-4711-A951-D7136BDDBE10}" type="slidenum">
              <a:rPr lang="en-US" smtClean="0"/>
              <a:pPr/>
              <a:t>126</a:t>
            </a:fld>
            <a:endParaRPr lang="en-US" dirty="0"/>
          </a:p>
        </p:txBody>
      </p:sp>
      <p:pic>
        <p:nvPicPr>
          <p:cNvPr id="7" name="Picture 6"/>
          <p:cNvPicPr>
            <a:picLocks noChangeAspect="1"/>
          </p:cNvPicPr>
          <p:nvPr/>
        </p:nvPicPr>
        <p:blipFill>
          <a:blip r:embed="rId2"/>
          <a:stretch>
            <a:fillRect/>
          </a:stretch>
        </p:blipFill>
        <p:spPr>
          <a:xfrm>
            <a:off x="762000" y="9032"/>
            <a:ext cx="7391400" cy="6696568"/>
          </a:xfrm>
          <a:prstGeom prst="rect">
            <a:avLst/>
          </a:prstGeom>
        </p:spPr>
      </p:pic>
    </p:spTree>
    <p:extLst>
      <p:ext uri="{BB962C8B-B14F-4D97-AF65-F5344CB8AC3E}">
        <p14:creationId xmlns:p14="http://schemas.microsoft.com/office/powerpoint/2010/main" val="37619626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D5135A1-15A8-4711-A951-D7136BDDBE10}" type="slidenum">
              <a:rPr lang="en-US" smtClean="0"/>
              <a:pPr/>
              <a:t>127</a:t>
            </a:fld>
            <a:endParaRPr lang="en-US" dirty="0"/>
          </a:p>
        </p:txBody>
      </p:sp>
      <p:pic>
        <p:nvPicPr>
          <p:cNvPr id="5" name="Picture 4"/>
          <p:cNvPicPr>
            <a:picLocks noChangeAspect="1"/>
          </p:cNvPicPr>
          <p:nvPr/>
        </p:nvPicPr>
        <p:blipFill>
          <a:blip r:embed="rId2"/>
          <a:stretch>
            <a:fillRect/>
          </a:stretch>
        </p:blipFill>
        <p:spPr>
          <a:xfrm>
            <a:off x="133522" y="609602"/>
            <a:ext cx="8876959" cy="5862637"/>
          </a:xfrm>
          <a:prstGeom prst="rect">
            <a:avLst/>
          </a:prstGeom>
        </p:spPr>
      </p:pic>
    </p:spTree>
    <p:extLst>
      <p:ext uri="{BB962C8B-B14F-4D97-AF65-F5344CB8AC3E}">
        <p14:creationId xmlns:p14="http://schemas.microsoft.com/office/powerpoint/2010/main" val="3779093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D5135A1-15A8-4711-A951-D7136BDDBE10}" type="slidenum">
              <a:rPr lang="en-US" smtClean="0"/>
              <a:pPr/>
              <a:t>128</a:t>
            </a:fld>
            <a:endParaRPr lang="en-US" dirty="0"/>
          </a:p>
        </p:txBody>
      </p:sp>
      <p:pic>
        <p:nvPicPr>
          <p:cNvPr id="5" name="Picture 4"/>
          <p:cNvPicPr>
            <a:picLocks noChangeAspect="1"/>
          </p:cNvPicPr>
          <p:nvPr/>
        </p:nvPicPr>
        <p:blipFill>
          <a:blip r:embed="rId2"/>
          <a:stretch>
            <a:fillRect/>
          </a:stretch>
        </p:blipFill>
        <p:spPr>
          <a:xfrm>
            <a:off x="246513" y="1600202"/>
            <a:ext cx="8650974" cy="3846909"/>
          </a:xfrm>
          <a:prstGeom prst="rect">
            <a:avLst/>
          </a:prstGeom>
        </p:spPr>
      </p:pic>
      <p:sp>
        <p:nvSpPr>
          <p:cNvPr id="6" name="Oval 5"/>
          <p:cNvSpPr/>
          <p:nvPr/>
        </p:nvSpPr>
        <p:spPr bwMode="auto">
          <a:xfrm>
            <a:off x="7543800" y="2286003"/>
            <a:ext cx="1219200" cy="45719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8397746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D5135A1-15A8-4711-A951-D7136BDDBE10}" type="slidenum">
              <a:rPr lang="en-US" smtClean="0"/>
              <a:pPr/>
              <a:t>129</a:t>
            </a:fld>
            <a:endParaRPr lang="en-US" dirty="0"/>
          </a:p>
        </p:txBody>
      </p:sp>
      <p:pic>
        <p:nvPicPr>
          <p:cNvPr id="6" name="Picture 5"/>
          <p:cNvPicPr>
            <a:picLocks noChangeAspect="1"/>
          </p:cNvPicPr>
          <p:nvPr/>
        </p:nvPicPr>
        <p:blipFill>
          <a:blip r:embed="rId2"/>
          <a:stretch>
            <a:fillRect/>
          </a:stretch>
        </p:blipFill>
        <p:spPr>
          <a:xfrm>
            <a:off x="152400" y="228600"/>
            <a:ext cx="8744144" cy="6248400"/>
          </a:xfrm>
          <a:prstGeom prst="rect">
            <a:avLst/>
          </a:prstGeom>
        </p:spPr>
      </p:pic>
    </p:spTree>
    <p:extLst>
      <p:ext uri="{BB962C8B-B14F-4D97-AF65-F5344CB8AC3E}">
        <p14:creationId xmlns:p14="http://schemas.microsoft.com/office/powerpoint/2010/main" val="962015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30" y="299406"/>
            <a:ext cx="8638252" cy="4319126"/>
          </a:xfrm>
          <a:prstGeom prst="rect">
            <a:avLst/>
          </a:prstGeom>
        </p:spPr>
      </p:pic>
      <p:sp>
        <p:nvSpPr>
          <p:cNvPr id="3" name="Subtitle 2"/>
          <p:cNvSpPr>
            <a:spLocks noGrp="1"/>
          </p:cNvSpPr>
          <p:nvPr>
            <p:ph type="subTitle" idx="4294967295"/>
          </p:nvPr>
        </p:nvSpPr>
        <p:spPr>
          <a:xfrm>
            <a:off x="285130" y="5493439"/>
            <a:ext cx="8554070" cy="711017"/>
          </a:xfrm>
          <a:prstGeom prst="rect">
            <a:avLst/>
          </a:prstGeom>
        </p:spPr>
        <p:txBody>
          <a:bodyPr/>
          <a:lstStyle/>
          <a:p>
            <a:pPr marL="0" indent="0">
              <a:buNone/>
            </a:pPr>
            <a:r>
              <a:rPr lang="en-US" sz="4400" b="1" dirty="0" smtClean="0">
                <a:solidFill>
                  <a:srgbClr val="00416A"/>
                </a:solidFill>
                <a:latin typeface="Arial" charset="0"/>
                <a:ea typeface="Arial" charset="0"/>
                <a:cs typeface="Arial" charset="0"/>
              </a:rPr>
              <a:t>Outreach Presentation</a:t>
            </a:r>
            <a:endParaRPr lang="en-US" sz="4400" b="1" dirty="0">
              <a:solidFill>
                <a:srgbClr val="00416A"/>
              </a:solidFill>
              <a:latin typeface="Arial" charset="0"/>
              <a:ea typeface="Arial" charset="0"/>
              <a:cs typeface="Arial" charset="0"/>
            </a:endParaRPr>
          </a:p>
        </p:txBody>
      </p:sp>
      <p:sp>
        <p:nvSpPr>
          <p:cNvPr id="4" name="TextBox 3"/>
          <p:cNvSpPr txBox="1"/>
          <p:nvPr/>
        </p:nvSpPr>
        <p:spPr>
          <a:xfrm>
            <a:off x="4515356" y="3058788"/>
            <a:ext cx="5121394" cy="1015663"/>
          </a:xfrm>
          <a:prstGeom prst="rect">
            <a:avLst/>
          </a:prstGeom>
          <a:noFill/>
        </p:spPr>
        <p:txBody>
          <a:bodyPr wrap="square" rtlCol="0">
            <a:spAutoFit/>
          </a:bodyPr>
          <a:lstStyle/>
          <a:p>
            <a:pPr eaLnBrk="1" fontAlgn="auto" hangingPunct="1">
              <a:spcBef>
                <a:spcPts val="0"/>
              </a:spcBef>
              <a:spcAft>
                <a:spcPts val="0"/>
              </a:spcAft>
            </a:pPr>
            <a:r>
              <a:rPr lang="en-US" sz="2000" b="1" dirty="0" smtClean="0">
                <a:solidFill>
                  <a:prstClr val="white"/>
                </a:solidFill>
                <a:ea typeface="Arial" charset="0"/>
                <a:cs typeface="Arial" charset="0"/>
              </a:rPr>
              <a:t>UNDERSTANDING </a:t>
            </a:r>
            <a:br>
              <a:rPr lang="en-US" sz="2000" b="1" dirty="0" smtClean="0">
                <a:solidFill>
                  <a:prstClr val="white"/>
                </a:solidFill>
                <a:ea typeface="Arial" charset="0"/>
                <a:cs typeface="Arial" charset="0"/>
              </a:rPr>
            </a:br>
            <a:r>
              <a:rPr lang="en-US" sz="2000" b="1" dirty="0" smtClean="0">
                <a:solidFill>
                  <a:prstClr val="white"/>
                </a:solidFill>
                <a:ea typeface="Arial" charset="0"/>
                <a:cs typeface="Arial" charset="0"/>
              </a:rPr>
              <a:t>OPIOID USE DISORDER</a:t>
            </a:r>
            <a:br>
              <a:rPr lang="en-US" sz="2000" b="1" dirty="0" smtClean="0">
                <a:solidFill>
                  <a:prstClr val="white"/>
                </a:solidFill>
                <a:ea typeface="Arial" charset="0"/>
                <a:cs typeface="Arial" charset="0"/>
              </a:rPr>
            </a:br>
            <a:endParaRPr lang="en-US" sz="2000" b="1" dirty="0">
              <a:solidFill>
                <a:prstClr val="white"/>
              </a:solidFill>
              <a:ea typeface="Arial" charset="0"/>
              <a:cs typeface="Arial" charset="0"/>
            </a:endParaRPr>
          </a:p>
        </p:txBody>
      </p:sp>
    </p:spTree>
    <p:extLst>
      <p:ext uri="{BB962C8B-B14F-4D97-AF65-F5344CB8AC3E}">
        <p14:creationId xmlns:p14="http://schemas.microsoft.com/office/powerpoint/2010/main" val="189348753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6400"/>
            <a:ext cx="7772400" cy="4495800"/>
          </a:xfrm>
        </p:spPr>
        <p:txBody>
          <a:bodyPr/>
          <a:lstStyle/>
          <a:p>
            <a:r>
              <a:rPr lang="en-US" dirty="0">
                <a:solidFill>
                  <a:schemeClr val="accent6">
                    <a:lumMod val="75000"/>
                  </a:schemeClr>
                </a:solidFill>
              </a:rPr>
              <a:t>The </a:t>
            </a:r>
            <a:r>
              <a:rPr lang="en-US" dirty="0" smtClean="0">
                <a:solidFill>
                  <a:schemeClr val="accent6">
                    <a:lumMod val="75000"/>
                  </a:schemeClr>
                </a:solidFill>
              </a:rPr>
              <a:t>Interpersonal Violence </a:t>
            </a:r>
            <a:r>
              <a:rPr lang="en-US" dirty="0">
                <a:solidFill>
                  <a:schemeClr val="accent6">
                    <a:lumMod val="75000"/>
                  </a:schemeClr>
                </a:solidFill>
              </a:rPr>
              <a:t>Prevention Repository will provide a quick reference for health care facilities on evidence based prevention and screening programs and tools </a:t>
            </a:r>
            <a:endParaRPr lang="en-US" dirty="0" smtClean="0">
              <a:solidFill>
                <a:schemeClr val="accent6">
                  <a:lumMod val="75000"/>
                </a:schemeClr>
              </a:solidFill>
            </a:endParaRPr>
          </a:p>
          <a:p>
            <a:r>
              <a:rPr lang="en-US" dirty="0" smtClean="0">
                <a:solidFill>
                  <a:schemeClr val="accent6">
                    <a:lumMod val="75000"/>
                  </a:schemeClr>
                </a:solidFill>
              </a:rPr>
              <a:t>The IPV program repository can </a:t>
            </a:r>
            <a:r>
              <a:rPr lang="en-US" smtClean="0">
                <a:solidFill>
                  <a:schemeClr val="accent6">
                    <a:lumMod val="75000"/>
                  </a:schemeClr>
                </a:solidFill>
              </a:rPr>
              <a:t>be accessed </a:t>
            </a:r>
            <a:r>
              <a:rPr lang="en-US" dirty="0" smtClean="0">
                <a:solidFill>
                  <a:schemeClr val="accent6">
                    <a:lumMod val="75000"/>
                  </a:schemeClr>
                </a:solidFill>
              </a:rPr>
              <a:t>from the link below</a:t>
            </a:r>
            <a:endParaRPr lang="en-US" dirty="0">
              <a:solidFill>
                <a:schemeClr val="accent6">
                  <a:lumMod val="75000"/>
                </a:schemeClr>
              </a:solidFill>
            </a:endParaRPr>
          </a:p>
          <a:p>
            <a:r>
              <a:rPr lang="en-US" dirty="0">
                <a:solidFill>
                  <a:schemeClr val="accent6">
                    <a:lumMod val="75000"/>
                  </a:schemeClr>
                </a:solidFill>
                <a:hlinkClick r:id="rId2"/>
              </a:rPr>
              <a:t>https://</a:t>
            </a:r>
            <a:r>
              <a:rPr lang="en-US" dirty="0" smtClean="0">
                <a:solidFill>
                  <a:schemeClr val="accent6">
                    <a:lumMod val="75000"/>
                  </a:schemeClr>
                </a:solidFill>
                <a:hlinkClick r:id="rId2"/>
              </a:rPr>
              <a:t>secure.in.gov/isdh/27783.htm</a:t>
            </a:r>
            <a:endParaRPr lang="en-US" dirty="0" smtClean="0">
              <a:solidFill>
                <a:schemeClr val="accent6">
                  <a:lumMod val="75000"/>
                </a:schemeClr>
              </a:solidFill>
            </a:endParaRPr>
          </a:p>
          <a:p>
            <a:endParaRPr lang="en-US" dirty="0">
              <a:solidFill>
                <a:schemeClr val="accent6">
                  <a:lumMod val="75000"/>
                </a:schemeClr>
              </a:solidFill>
            </a:endParaRPr>
          </a:p>
        </p:txBody>
      </p:sp>
      <p:sp>
        <p:nvSpPr>
          <p:cNvPr id="4" name="Slide Number Placeholder 3"/>
          <p:cNvSpPr>
            <a:spLocks noGrp="1"/>
          </p:cNvSpPr>
          <p:nvPr>
            <p:ph type="sldNum" sz="quarter" idx="12"/>
          </p:nvPr>
        </p:nvSpPr>
        <p:spPr>
          <a:xfrm>
            <a:off x="7200953" y="6400800"/>
            <a:ext cx="1905000" cy="457200"/>
          </a:xfrm>
        </p:spPr>
        <p:txBody>
          <a:bodyPr/>
          <a:lstStyle/>
          <a:p>
            <a:fld id="{2D5135A1-15A8-4711-A951-D7136BDDBE10}" type="slidenum">
              <a:rPr lang="en-US" smtClean="0"/>
              <a:pPr/>
              <a:t>130</a:t>
            </a:fld>
            <a:endParaRPr lang="en-US" dirty="0"/>
          </a:p>
        </p:txBody>
      </p:sp>
      <p:sp>
        <p:nvSpPr>
          <p:cNvPr id="5" name="Title 1"/>
          <p:cNvSpPr txBox="1">
            <a:spLocks/>
          </p:cNvSpPr>
          <p:nvPr/>
        </p:nvSpPr>
        <p:spPr bwMode="auto">
          <a:xfrm>
            <a:off x="0" y="453957"/>
            <a:ext cx="91440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defRPr/>
            </a:pPr>
            <a:r>
              <a:rPr lang="en-US" sz="4400" b="1" kern="0" dirty="0">
                <a:solidFill>
                  <a:schemeClr val="accent6">
                    <a:lumMod val="50000"/>
                  </a:schemeClr>
                </a:solidFill>
                <a:effectLst>
                  <a:outerShdw blurRad="38100" dist="38100" dir="2700000" algn="tl">
                    <a:srgbClr val="000000">
                      <a:alpha val="43137"/>
                    </a:srgbClr>
                  </a:outerShdw>
                </a:effectLst>
                <a:latin typeface="Trebuchet MS"/>
                <a:ea typeface="+mj-ea"/>
                <a:cs typeface="Trebuchet MS"/>
              </a:rPr>
              <a:t>Conclusion</a:t>
            </a:r>
          </a:p>
        </p:txBody>
      </p:sp>
    </p:spTree>
    <p:extLst>
      <p:ext uri="{BB962C8B-B14F-4D97-AF65-F5344CB8AC3E}">
        <p14:creationId xmlns:p14="http://schemas.microsoft.com/office/powerpoint/2010/main" val="26143357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accent6">
                    <a:lumMod val="75000"/>
                  </a:schemeClr>
                </a:solidFill>
              </a:rPr>
              <a:t>Incorporation of the repository into </a:t>
            </a:r>
            <a:r>
              <a:rPr lang="en-US" dirty="0">
                <a:solidFill>
                  <a:schemeClr val="accent6">
                    <a:lumMod val="75000"/>
                  </a:schemeClr>
                </a:solidFill>
              </a:rPr>
              <a:t>the Injuries in Indiana: Resource Guide mobile </a:t>
            </a:r>
            <a:r>
              <a:rPr lang="en-US" dirty="0" smtClean="0">
                <a:solidFill>
                  <a:schemeClr val="accent6">
                    <a:lumMod val="75000"/>
                  </a:schemeClr>
                </a:solidFill>
              </a:rPr>
              <a:t>app</a:t>
            </a:r>
          </a:p>
        </p:txBody>
      </p:sp>
      <p:sp>
        <p:nvSpPr>
          <p:cNvPr id="4" name="Slide Number Placeholder 3"/>
          <p:cNvSpPr>
            <a:spLocks noGrp="1"/>
          </p:cNvSpPr>
          <p:nvPr>
            <p:ph type="sldNum" sz="quarter" idx="12"/>
          </p:nvPr>
        </p:nvSpPr>
        <p:spPr>
          <a:xfrm>
            <a:off x="7200953" y="6400800"/>
            <a:ext cx="1905000" cy="457200"/>
          </a:xfrm>
        </p:spPr>
        <p:txBody>
          <a:bodyPr/>
          <a:lstStyle/>
          <a:p>
            <a:fld id="{2D5135A1-15A8-4711-A951-D7136BDDBE10}" type="slidenum">
              <a:rPr lang="en-US" smtClean="0"/>
              <a:pPr/>
              <a:t>131</a:t>
            </a:fld>
            <a:endParaRPr lang="en-US" dirty="0"/>
          </a:p>
        </p:txBody>
      </p:sp>
      <p:sp>
        <p:nvSpPr>
          <p:cNvPr id="5" name="Title 1"/>
          <p:cNvSpPr txBox="1">
            <a:spLocks/>
          </p:cNvSpPr>
          <p:nvPr/>
        </p:nvSpPr>
        <p:spPr bwMode="auto">
          <a:xfrm>
            <a:off x="0" y="453957"/>
            <a:ext cx="91440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defRPr/>
            </a:pPr>
            <a:r>
              <a:rPr lang="en-US" sz="4400" b="1" kern="0" dirty="0">
                <a:solidFill>
                  <a:schemeClr val="accent6">
                    <a:lumMod val="50000"/>
                  </a:schemeClr>
                </a:solidFill>
                <a:effectLst>
                  <a:outerShdw blurRad="38100" dist="38100" dir="2700000" algn="tl">
                    <a:srgbClr val="000000">
                      <a:alpha val="43137"/>
                    </a:srgbClr>
                  </a:outerShdw>
                </a:effectLst>
                <a:latin typeface="Trebuchet MS"/>
                <a:ea typeface="+mj-ea"/>
                <a:cs typeface="Trebuchet MS"/>
              </a:rPr>
              <a:t>Next Steps</a:t>
            </a:r>
          </a:p>
        </p:txBody>
      </p:sp>
      <p:pic>
        <p:nvPicPr>
          <p:cNvPr id="2" name="Picture 1"/>
          <p:cNvPicPr>
            <a:picLocks noChangeAspect="1"/>
          </p:cNvPicPr>
          <p:nvPr/>
        </p:nvPicPr>
        <p:blipFill>
          <a:blip r:embed="rId2"/>
          <a:stretch>
            <a:fillRect/>
          </a:stretch>
        </p:blipFill>
        <p:spPr>
          <a:xfrm>
            <a:off x="6019591" y="5605411"/>
            <a:ext cx="2438611" cy="1292464"/>
          </a:xfrm>
          <a:prstGeom prst="rect">
            <a:avLst/>
          </a:prstGeom>
        </p:spPr>
      </p:pic>
    </p:spTree>
    <p:extLst>
      <p:ext uri="{BB962C8B-B14F-4D97-AF65-F5344CB8AC3E}">
        <p14:creationId xmlns:p14="http://schemas.microsoft.com/office/powerpoint/2010/main" val="24697556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261" y="2400034"/>
            <a:ext cx="5830818" cy="857473"/>
          </a:xfrm>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Questions?</a:t>
            </a:r>
            <a:endParaRPr lang="en-US"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solidFill>
                  <a:srgbClr val="000000"/>
                </a:solidFill>
              </a:rPr>
              <a:pPr/>
              <a:t>132</a:t>
            </a:fld>
            <a:endParaRPr lang="en-US" dirty="0">
              <a:solidFill>
                <a:srgbClr val="000000"/>
              </a:solidFill>
            </a:endParaRPr>
          </a:p>
        </p:txBody>
      </p:sp>
      <p:pic>
        <p:nvPicPr>
          <p:cNvPr id="5" name="Picture 4" descr="ISDH Logo_Color.png"/>
          <p:cNvPicPr>
            <a:picLocks noChangeAspect="1"/>
          </p:cNvPicPr>
          <p:nvPr/>
        </p:nvPicPr>
        <p:blipFill>
          <a:blip r:embed="rId2" cstate="print"/>
          <a:stretch>
            <a:fillRect/>
          </a:stretch>
        </p:blipFill>
        <p:spPr>
          <a:xfrm>
            <a:off x="5562602" y="5410200"/>
            <a:ext cx="2160165" cy="114300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4" y="3429002"/>
            <a:ext cx="5875387" cy="7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919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712610"/>
            <a:ext cx="9067799" cy="1470025"/>
          </a:xfrm>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Indiana Coroner Case Management System (INCCMS)</a:t>
            </a:r>
            <a:br>
              <a:rPr lang="en-US" b="1" dirty="0" smtClean="0">
                <a:solidFill>
                  <a:schemeClr val="accent6">
                    <a:lumMod val="50000"/>
                  </a:schemeClr>
                </a:solidFill>
                <a:effectLst>
                  <a:outerShdw blurRad="38100" dist="38100" dir="2700000" algn="tl">
                    <a:srgbClr val="000000">
                      <a:alpha val="43137"/>
                    </a:srgbClr>
                  </a:outerShdw>
                </a:effectLst>
              </a:rPr>
            </a:br>
            <a:r>
              <a:rPr lang="en-US" b="1" dirty="0" smtClean="0">
                <a:solidFill>
                  <a:schemeClr val="accent6">
                    <a:lumMod val="50000"/>
                  </a:schemeClr>
                </a:solidFill>
                <a:effectLst>
                  <a:outerShdw blurRad="38100" dist="38100" dir="2700000" algn="tl">
                    <a:srgbClr val="000000">
                      <a:alpha val="43137"/>
                    </a:srgbClr>
                  </a:outerShdw>
                </a:effectLst>
              </a:rPr>
              <a:t>Overview</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133</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10" name="TextBox 9"/>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
        <p:nvSpPr>
          <p:cNvPr id="3" name="Rectangle 2"/>
          <p:cNvSpPr/>
          <p:nvPr/>
        </p:nvSpPr>
        <p:spPr>
          <a:xfrm>
            <a:off x="1257300" y="3782170"/>
            <a:ext cx="6629400" cy="1200329"/>
          </a:xfrm>
          <a:prstGeom prst="rect">
            <a:avLst/>
          </a:prstGeom>
        </p:spPr>
        <p:txBody>
          <a:bodyPr wrap="square">
            <a:spAutoFit/>
          </a:bodyPr>
          <a:lstStyle/>
          <a:p>
            <a:pPr>
              <a:spcAft>
                <a:spcPts val="0"/>
              </a:spcAft>
            </a:pPr>
            <a:r>
              <a:rPr lang="en-US" i="1" dirty="0" smtClean="0">
                <a:solidFill>
                  <a:schemeClr val="accent6">
                    <a:lumMod val="50000"/>
                  </a:schemeClr>
                </a:solidFill>
                <a:effectLst>
                  <a:outerShdw blurRad="38100" dist="38100" dir="2700000" algn="tl">
                    <a:srgbClr val="C0C0C0"/>
                  </a:outerShdw>
                </a:effectLst>
                <a:cs typeface="Cambria"/>
              </a:rPr>
              <a:t>Ramzi Nimry, Statewide Trauma System Development and Training Manager</a:t>
            </a:r>
            <a:endParaRPr lang="en-US" i="1" dirty="0">
              <a:solidFill>
                <a:schemeClr val="accent6">
                  <a:lumMod val="50000"/>
                </a:schemeClr>
              </a:solidFill>
              <a:effectLst>
                <a:outerShdw blurRad="38100" dist="38100" dir="2700000" algn="tl">
                  <a:srgbClr val="C0C0C0"/>
                </a:outerShdw>
              </a:effectLst>
              <a:cs typeface="Cambria"/>
            </a:endParaRPr>
          </a:p>
          <a:p>
            <a:pPr>
              <a:spcAft>
                <a:spcPts val="0"/>
              </a:spcAft>
            </a:pPr>
            <a:r>
              <a:rPr lang="en-US" dirty="0">
                <a:solidFill>
                  <a:schemeClr val="accent6">
                    <a:lumMod val="50000"/>
                  </a:schemeClr>
                </a:solidFill>
                <a:effectLst>
                  <a:outerShdw blurRad="38100" dist="38100" dir="2700000" algn="tl">
                    <a:srgbClr val="C0C0C0"/>
                  </a:outerShdw>
                </a:effectLst>
                <a:cs typeface="Cambria"/>
              </a:rPr>
              <a:t>Division of Trauma and Injury Prevention</a:t>
            </a:r>
          </a:p>
        </p:txBody>
      </p:sp>
    </p:spTree>
    <p:extLst>
      <p:ext uri="{BB962C8B-B14F-4D97-AF65-F5344CB8AC3E}">
        <p14:creationId xmlns:p14="http://schemas.microsoft.com/office/powerpoint/2010/main" val="293693181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652996" y="742949"/>
            <a:ext cx="5829300" cy="10287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sz="3300" b="1" kern="0" dirty="0">
                <a:solidFill>
                  <a:srgbClr val="24327B"/>
                </a:solidFill>
                <a:latin typeface="+mj-lt"/>
                <a:cs typeface="Trebuchet MS"/>
              </a:rPr>
              <a:t>32 States Funded in 2014</a:t>
            </a:r>
          </a:p>
        </p:txBody>
      </p:sp>
      <p:sp>
        <p:nvSpPr>
          <p:cNvPr id="9" name="Content Placeholder 2"/>
          <p:cNvSpPr txBox="1">
            <a:spLocks/>
          </p:cNvSpPr>
          <p:nvPr/>
        </p:nvSpPr>
        <p:spPr bwMode="auto">
          <a:xfrm>
            <a:off x="1657350" y="2343150"/>
            <a:ext cx="5829300" cy="30861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a:spcBef>
                <a:spcPct val="20000"/>
              </a:spcBef>
              <a:buFontTx/>
              <a:buChar char="•"/>
              <a:defRPr/>
            </a:pPr>
            <a:endParaRPr lang="en-US" sz="2700" kern="0" dirty="0">
              <a:solidFill>
                <a:srgbClr val="2D2D8A">
                  <a:lumMod val="75000"/>
                </a:srgbClr>
              </a:solidFill>
              <a:latin typeface="Cambria"/>
              <a:cs typeface="Cambri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71649"/>
            <a:ext cx="7183326" cy="447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23782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DH Logo_Color.png"/>
          <p:cNvPicPr>
            <a:picLocks noChangeAspect="1"/>
          </p:cNvPicPr>
          <p:nvPr/>
        </p:nvPicPr>
        <p:blipFill>
          <a:blip r:embed="rId3" cstate="print"/>
          <a:stretch>
            <a:fillRect/>
          </a:stretch>
        </p:blipFill>
        <p:spPr>
          <a:xfrm>
            <a:off x="7001493" y="4783291"/>
            <a:ext cx="1826211" cy="966296"/>
          </a:xfrm>
          <a:prstGeom prst="rect">
            <a:avLst/>
          </a:prstGeom>
        </p:spPr>
      </p:pic>
      <p:sp>
        <p:nvSpPr>
          <p:cNvPr id="8" name="Title 1"/>
          <p:cNvSpPr txBox="1">
            <a:spLocks/>
          </p:cNvSpPr>
          <p:nvPr/>
        </p:nvSpPr>
        <p:spPr bwMode="auto">
          <a:xfrm>
            <a:off x="1763274" y="865905"/>
            <a:ext cx="5829300" cy="10287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sz="3300" b="1" kern="0" dirty="0">
                <a:solidFill>
                  <a:srgbClr val="24327B"/>
                </a:solidFill>
                <a:latin typeface="+mj-lt"/>
                <a:cs typeface="Trebuchet MS"/>
              </a:rPr>
              <a:t>National Violent Death Reporting System (NVDRS)</a:t>
            </a:r>
          </a:p>
        </p:txBody>
      </p:sp>
      <p:sp>
        <p:nvSpPr>
          <p:cNvPr id="4" name="Content Placeholder 3"/>
          <p:cNvSpPr>
            <a:spLocks noGrp="1"/>
          </p:cNvSpPr>
          <p:nvPr>
            <p:ph idx="1"/>
          </p:nvPr>
        </p:nvSpPr>
        <p:spPr>
          <a:xfrm>
            <a:off x="528144" y="2180339"/>
            <a:ext cx="8299559" cy="3086100"/>
          </a:xfrm>
        </p:spPr>
        <p:txBody>
          <a:bodyPr/>
          <a:lstStyle/>
          <a:p>
            <a:pPr>
              <a:defRPr/>
            </a:pPr>
            <a:r>
              <a:rPr lang="en-US" sz="2700" dirty="0">
                <a:solidFill>
                  <a:srgbClr val="24327B"/>
                </a:solidFill>
                <a:cs typeface="Cambria"/>
              </a:rPr>
              <a:t>National, ongoing, state-based surveillance system</a:t>
            </a:r>
          </a:p>
          <a:p>
            <a:pPr>
              <a:defRPr/>
            </a:pPr>
            <a:r>
              <a:rPr lang="en-US" sz="2700" dirty="0">
                <a:solidFill>
                  <a:srgbClr val="24327B"/>
                </a:solidFill>
                <a:cs typeface="Cambria"/>
              </a:rPr>
              <a:t>Data collected by states through partnerships</a:t>
            </a:r>
          </a:p>
          <a:p>
            <a:pPr>
              <a:defRPr/>
            </a:pPr>
            <a:r>
              <a:rPr lang="en-US" sz="2700" dirty="0">
                <a:solidFill>
                  <a:srgbClr val="24327B"/>
                </a:solidFill>
                <a:cs typeface="Cambria"/>
              </a:rPr>
              <a:t>Data for informing prevention efforts</a:t>
            </a:r>
          </a:p>
          <a:p>
            <a:pPr>
              <a:defRPr/>
            </a:pPr>
            <a:r>
              <a:rPr lang="en-US" sz="2700" dirty="0">
                <a:solidFill>
                  <a:srgbClr val="24327B"/>
                </a:solidFill>
                <a:cs typeface="Cambria"/>
              </a:rPr>
              <a:t>Comprehensive information on violent deaths in participating states </a:t>
            </a:r>
            <a:r>
              <a:rPr lang="en-US" sz="2700" dirty="0">
                <a:solidFill>
                  <a:srgbClr val="24327B"/>
                </a:solidFill>
                <a:latin typeface="Calibri" panose="020F0502020204030204" pitchFamily="34" charset="0"/>
                <a:cs typeface="Cambria"/>
              </a:rPr>
              <a:t>―</a:t>
            </a:r>
            <a:r>
              <a:rPr lang="en-US" sz="2700" dirty="0">
                <a:solidFill>
                  <a:srgbClr val="24327B"/>
                </a:solidFill>
                <a:cs typeface="Cambria"/>
              </a:rPr>
              <a:t> incident-based system</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8229" y="5029767"/>
            <a:ext cx="2436019" cy="82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50783" y="5451813"/>
            <a:ext cx="1600200" cy="320857"/>
          </a:xfrm>
          <a:prstGeom prst="rect">
            <a:avLst/>
          </a:prstGeom>
          <a:noFill/>
        </p:spPr>
        <p:txBody>
          <a:bodyPr wrap="square" rtlCol="0">
            <a:spAutoFit/>
          </a:bodyPr>
          <a:lstStyle/>
          <a:p>
            <a:pPr eaLnBrk="0" fontAlgn="base" hangingPunct="0">
              <a:lnSpc>
                <a:spcPct val="90000"/>
              </a:lnSpc>
              <a:spcBef>
                <a:spcPct val="20000"/>
              </a:spcBef>
              <a:spcAft>
                <a:spcPct val="0"/>
              </a:spcAft>
              <a:defRPr/>
            </a:pPr>
            <a:r>
              <a:rPr lang="en-US" sz="1650" dirty="0">
                <a:solidFill>
                  <a:srgbClr val="2D2D8A">
                    <a:lumMod val="75000"/>
                  </a:srgbClr>
                </a:solidFill>
                <a:latin typeface="Arial" panose="020B0604020202020204" pitchFamily="34" charset="0"/>
                <a:cs typeface="Arial" panose="020B0604020202020204" pitchFamily="34" charset="0"/>
              </a:rPr>
              <a:t>@INDTrauma</a:t>
            </a:r>
          </a:p>
        </p:txBody>
      </p:sp>
    </p:spTree>
    <p:extLst>
      <p:ext uri="{BB962C8B-B14F-4D97-AF65-F5344CB8AC3E}">
        <p14:creationId xmlns:p14="http://schemas.microsoft.com/office/powerpoint/2010/main" val="323866286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657349" y="381000"/>
            <a:ext cx="5829300" cy="10287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sz="3300" b="1" kern="0" dirty="0">
                <a:solidFill>
                  <a:srgbClr val="24327B"/>
                </a:solidFill>
                <a:latin typeface="+mj-lt"/>
                <a:cs typeface="Trebuchet MS"/>
              </a:rPr>
              <a:t>Four Primary Objectives</a:t>
            </a:r>
          </a:p>
        </p:txBody>
      </p:sp>
      <p:sp>
        <p:nvSpPr>
          <p:cNvPr id="10" name="Content Placeholder 9"/>
          <p:cNvSpPr>
            <a:spLocks noGrp="1"/>
          </p:cNvSpPr>
          <p:nvPr>
            <p:ph idx="1"/>
          </p:nvPr>
        </p:nvSpPr>
        <p:spPr>
          <a:xfrm>
            <a:off x="465082" y="1524000"/>
            <a:ext cx="8213834" cy="3086100"/>
          </a:xfrm>
        </p:spPr>
        <p:txBody>
          <a:bodyPr/>
          <a:lstStyle/>
          <a:p>
            <a:pPr marL="557213" indent="-557213">
              <a:buFont typeface="+mj-lt"/>
              <a:buAutoNum type="arabicPeriod"/>
              <a:defRPr/>
            </a:pPr>
            <a:r>
              <a:rPr lang="en-US" dirty="0">
                <a:solidFill>
                  <a:srgbClr val="24327B"/>
                </a:solidFill>
                <a:cs typeface="Cambria"/>
              </a:rPr>
              <a:t>Create and update a plan to implement INVDRS in Indiana</a:t>
            </a:r>
          </a:p>
          <a:p>
            <a:pPr marL="557213" indent="-557213">
              <a:buFont typeface="+mj-lt"/>
              <a:buAutoNum type="arabicPeriod"/>
              <a:defRPr/>
            </a:pPr>
            <a:r>
              <a:rPr lang="en-US" dirty="0">
                <a:solidFill>
                  <a:srgbClr val="24327B"/>
                </a:solidFill>
                <a:cs typeface="Cambria"/>
              </a:rPr>
              <a:t>Collect and abstract comprehensive data on violent deaths</a:t>
            </a:r>
          </a:p>
          <a:p>
            <a:pPr marL="557213" indent="-557213">
              <a:buFontTx/>
              <a:buAutoNum type="arabicPeriod" startAt="3"/>
              <a:defRPr/>
            </a:pPr>
            <a:r>
              <a:rPr lang="en-US" dirty="0">
                <a:solidFill>
                  <a:srgbClr val="24327B"/>
                </a:solidFill>
                <a:cs typeface="Cambria"/>
              </a:rPr>
              <a:t>Explore innovative methods of collecting, reporting, and sharing data</a:t>
            </a:r>
          </a:p>
          <a:p>
            <a:pPr marL="557213" indent="-557213">
              <a:buFontTx/>
              <a:buAutoNum type="arabicPeriod" startAt="3"/>
              <a:defRPr/>
            </a:pPr>
            <a:r>
              <a:rPr lang="en-US" dirty="0" smtClean="0">
                <a:solidFill>
                  <a:srgbClr val="24327B"/>
                </a:solidFill>
                <a:cs typeface="Cambria"/>
              </a:rPr>
              <a:t>Disseminate </a:t>
            </a:r>
            <a:r>
              <a:rPr lang="en-US" dirty="0">
                <a:solidFill>
                  <a:srgbClr val="24327B"/>
                </a:solidFill>
                <a:cs typeface="Cambria"/>
              </a:rPr>
              <a:t>aggregate INVDRS data to stakeholders, the public, and CDC’s multi-state </a:t>
            </a:r>
            <a:r>
              <a:rPr lang="en-US" dirty="0" smtClean="0">
                <a:solidFill>
                  <a:srgbClr val="24327B"/>
                </a:solidFill>
                <a:cs typeface="Cambria"/>
              </a:rPr>
              <a:t>database (examples on the next slide)</a:t>
            </a:r>
            <a:endParaRPr lang="en-US" dirty="0">
              <a:solidFill>
                <a:srgbClr val="24327B"/>
              </a:solidFill>
              <a:cs typeface="Cambria"/>
            </a:endParaRPr>
          </a:p>
        </p:txBody>
      </p:sp>
    </p:spTree>
    <p:extLst>
      <p:ext uri="{BB962C8B-B14F-4D97-AF65-F5344CB8AC3E}">
        <p14:creationId xmlns:p14="http://schemas.microsoft.com/office/powerpoint/2010/main" val="410279079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533400"/>
            <a:ext cx="7772400" cy="1924050"/>
          </a:xfrm>
        </p:spPr>
        <p:txBody>
          <a:bodyPr/>
          <a:lstStyle/>
          <a:p>
            <a:pPr>
              <a:defRPr/>
            </a:pPr>
            <a:r>
              <a:rPr lang="en-US" b="1" dirty="0" smtClean="0">
                <a:solidFill>
                  <a:srgbClr val="24327B"/>
                </a:solidFill>
                <a:cs typeface="Trebuchet MS"/>
              </a:rPr>
              <a:t>What is the Indiana Coroner Case Management System (INCCMS)?</a:t>
            </a:r>
            <a:endParaRPr lang="en-US" b="1" dirty="0">
              <a:solidFill>
                <a:srgbClr val="24327B"/>
              </a:solidFill>
              <a:cs typeface="Trebuchet MS"/>
            </a:endParaRPr>
          </a:p>
        </p:txBody>
      </p:sp>
      <p:sp>
        <p:nvSpPr>
          <p:cNvPr id="3" name="Content Placeholder 2"/>
          <p:cNvSpPr>
            <a:spLocks noGrp="1"/>
          </p:cNvSpPr>
          <p:nvPr>
            <p:ph idx="1"/>
          </p:nvPr>
        </p:nvSpPr>
        <p:spPr>
          <a:xfrm>
            <a:off x="742950" y="2628900"/>
            <a:ext cx="7772400" cy="3886200"/>
          </a:xfrm>
        </p:spPr>
        <p:txBody>
          <a:bodyPr/>
          <a:lstStyle/>
          <a:p>
            <a:r>
              <a:rPr lang="en-US" sz="2100" dirty="0">
                <a:solidFill>
                  <a:srgbClr val="24327B"/>
                </a:solidFill>
                <a:cs typeface="Cambria"/>
              </a:rPr>
              <a:t>Comprehensive case management system for Indiana coroners.</a:t>
            </a:r>
          </a:p>
          <a:p>
            <a:r>
              <a:rPr lang="en-US" sz="2100" dirty="0">
                <a:solidFill>
                  <a:srgbClr val="24327B"/>
                </a:solidFill>
                <a:cs typeface="Cambria"/>
              </a:rPr>
              <a:t>Provided FREE by Indiana State Department of Health (ISDH)</a:t>
            </a:r>
          </a:p>
          <a:p>
            <a:r>
              <a:rPr lang="en-US" sz="2100" dirty="0">
                <a:solidFill>
                  <a:srgbClr val="24327B"/>
                </a:solidFill>
                <a:cs typeface="Cambria"/>
              </a:rPr>
              <a:t>Features include:</a:t>
            </a:r>
          </a:p>
          <a:p>
            <a:pPr lvl="1"/>
            <a:r>
              <a:rPr lang="en-US" sz="1875" dirty="0">
                <a:solidFill>
                  <a:srgbClr val="24327B"/>
                </a:solidFill>
                <a:cs typeface="Cambria"/>
              </a:rPr>
              <a:t>Web-based</a:t>
            </a:r>
          </a:p>
          <a:p>
            <a:pPr lvl="1"/>
            <a:r>
              <a:rPr lang="en-US" sz="1875" dirty="0">
                <a:solidFill>
                  <a:srgbClr val="24327B"/>
                </a:solidFill>
                <a:cs typeface="Cambria"/>
              </a:rPr>
              <a:t>Report Writer allows you to create ad hoc reports</a:t>
            </a:r>
          </a:p>
          <a:p>
            <a:pPr lvl="1"/>
            <a:r>
              <a:rPr lang="en-US" sz="1875" dirty="0">
                <a:solidFill>
                  <a:srgbClr val="24327B"/>
                </a:solidFill>
                <a:cs typeface="Cambria"/>
              </a:rPr>
              <a:t>External documents can be uploaded and attached to cases</a:t>
            </a:r>
          </a:p>
          <a:p>
            <a:pPr lvl="1"/>
            <a:r>
              <a:rPr lang="en-US" sz="1875" dirty="0">
                <a:solidFill>
                  <a:srgbClr val="24327B"/>
                </a:solidFill>
                <a:cs typeface="Cambria"/>
              </a:rPr>
              <a:t>Optimized for tables and smartphones, usable with Wi-Fi in the field</a:t>
            </a:r>
          </a:p>
        </p:txBody>
      </p:sp>
    </p:spTree>
    <p:extLst>
      <p:ext uri="{BB962C8B-B14F-4D97-AF65-F5344CB8AC3E}">
        <p14:creationId xmlns:p14="http://schemas.microsoft.com/office/powerpoint/2010/main" val="40593909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1066800"/>
            <a:ext cx="7772400" cy="857250"/>
          </a:xfrm>
        </p:spPr>
        <p:txBody>
          <a:bodyPr/>
          <a:lstStyle/>
          <a:p>
            <a:pPr>
              <a:defRPr/>
            </a:pPr>
            <a:r>
              <a:rPr lang="en-US" b="1" dirty="0" smtClean="0">
                <a:solidFill>
                  <a:srgbClr val="24327B"/>
                </a:solidFill>
                <a:cs typeface="Trebuchet MS"/>
              </a:rPr>
              <a:t>What is the Indiana Coroner Case Management System (INCCMS)?</a:t>
            </a:r>
            <a:endParaRPr lang="en-US" b="1" dirty="0">
              <a:solidFill>
                <a:srgbClr val="24327B"/>
              </a:solidFill>
              <a:cs typeface="Trebuchet MS"/>
            </a:endParaRPr>
          </a:p>
        </p:txBody>
      </p:sp>
      <p:sp>
        <p:nvSpPr>
          <p:cNvPr id="3" name="Content Placeholder 2"/>
          <p:cNvSpPr>
            <a:spLocks noGrp="1"/>
          </p:cNvSpPr>
          <p:nvPr>
            <p:ph idx="1"/>
          </p:nvPr>
        </p:nvSpPr>
        <p:spPr>
          <a:xfrm>
            <a:off x="1143000" y="3276600"/>
            <a:ext cx="6972300" cy="2400300"/>
          </a:xfrm>
        </p:spPr>
        <p:txBody>
          <a:bodyPr/>
          <a:lstStyle/>
          <a:p>
            <a:r>
              <a:rPr lang="en-US" sz="2700" dirty="0">
                <a:solidFill>
                  <a:srgbClr val="24327B"/>
                </a:solidFill>
                <a:cs typeface="Cambria"/>
              </a:rPr>
              <a:t>Secure and confidential stored on ISDH servers with unlimited storage </a:t>
            </a:r>
            <a:endParaRPr lang="en-US" sz="2700" dirty="0"/>
          </a:p>
          <a:p>
            <a:r>
              <a:rPr lang="en-US" sz="2700" dirty="0">
                <a:solidFill>
                  <a:srgbClr val="24327B"/>
                </a:solidFill>
                <a:cs typeface="Cambria"/>
              </a:rPr>
              <a:t>Violent death and overdose cases are sent to ISDH via manually entry</a:t>
            </a:r>
          </a:p>
        </p:txBody>
      </p:sp>
    </p:spTree>
    <p:extLst>
      <p:ext uri="{BB962C8B-B14F-4D97-AF65-F5344CB8AC3E}">
        <p14:creationId xmlns:p14="http://schemas.microsoft.com/office/powerpoint/2010/main" val="21413382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175" y="2362200"/>
            <a:ext cx="8734425" cy="3086100"/>
          </a:xfrm>
        </p:spPr>
        <p:txBody>
          <a:bodyPr/>
          <a:lstStyle/>
          <a:p>
            <a:pPr>
              <a:defRPr/>
            </a:pPr>
            <a:r>
              <a:rPr lang="en-US" dirty="0" smtClean="0">
                <a:solidFill>
                  <a:srgbClr val="24327B"/>
                </a:solidFill>
                <a:cs typeface="Cambria"/>
              </a:rPr>
              <a:t>Counties using this full-time for 2018 cases: DeKalb, Hancock, Harrison, Howard, Lake, Newton, St. Joseph, Steuben</a:t>
            </a:r>
            <a:endParaRPr lang="en-US" dirty="0">
              <a:solidFill>
                <a:srgbClr val="24327B"/>
              </a:solidFill>
              <a:cs typeface="Cambria"/>
            </a:endParaRPr>
          </a:p>
          <a:p>
            <a:pPr>
              <a:defRPr/>
            </a:pPr>
            <a:r>
              <a:rPr lang="en-US" dirty="0" smtClean="0">
                <a:solidFill>
                  <a:srgbClr val="24327B"/>
                </a:solidFill>
                <a:cs typeface="Cambria"/>
              </a:rPr>
              <a:t>Counties that have entered at least one case: Fountain, Franklin, Jackson, Marshall, Scott, Starke, Tipton, Washington </a:t>
            </a:r>
          </a:p>
          <a:p>
            <a:pPr>
              <a:defRPr/>
            </a:pPr>
            <a:r>
              <a:rPr lang="en-US" dirty="0" smtClean="0">
                <a:solidFill>
                  <a:srgbClr val="24327B"/>
                </a:solidFill>
                <a:cs typeface="Cambria"/>
              </a:rPr>
              <a:t>Counties trained to date: </a:t>
            </a:r>
            <a:r>
              <a:rPr lang="en-US" b="1" dirty="0" smtClean="0">
                <a:solidFill>
                  <a:srgbClr val="24327B"/>
                </a:solidFill>
                <a:cs typeface="Cambria"/>
              </a:rPr>
              <a:t>31</a:t>
            </a:r>
            <a:endParaRPr lang="en-US" b="1" dirty="0">
              <a:solidFill>
                <a:srgbClr val="24327B"/>
              </a:solidFill>
              <a:cs typeface="Cambria"/>
            </a:endParaRPr>
          </a:p>
        </p:txBody>
      </p:sp>
      <p:sp>
        <p:nvSpPr>
          <p:cNvPr id="6" name="Title 1"/>
          <p:cNvSpPr>
            <a:spLocks noGrp="1"/>
          </p:cNvSpPr>
          <p:nvPr>
            <p:ph type="title"/>
          </p:nvPr>
        </p:nvSpPr>
        <p:spPr>
          <a:xfrm>
            <a:off x="257175" y="990600"/>
            <a:ext cx="8515350" cy="762000"/>
          </a:xfrm>
        </p:spPr>
        <p:txBody>
          <a:bodyPr/>
          <a:lstStyle/>
          <a:p>
            <a:pPr>
              <a:defRPr/>
            </a:pPr>
            <a:r>
              <a:rPr lang="en-US" b="1" dirty="0" smtClean="0">
                <a:solidFill>
                  <a:srgbClr val="24327B"/>
                </a:solidFill>
                <a:cs typeface="Trebuchet MS"/>
              </a:rPr>
              <a:t>Indiana Coroner Case Management System (INCCMS) statistics</a:t>
            </a:r>
            <a:endParaRPr lang="en-US" b="1" dirty="0">
              <a:solidFill>
                <a:srgbClr val="24327B"/>
              </a:solidFill>
              <a:cs typeface="Trebuchet MS"/>
            </a:endParaRPr>
          </a:p>
        </p:txBody>
      </p:sp>
    </p:spTree>
    <p:extLst>
      <p:ext uri="{BB962C8B-B14F-4D97-AF65-F5344CB8AC3E}">
        <p14:creationId xmlns:p14="http://schemas.microsoft.com/office/powerpoint/2010/main" val="472472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615873"/>
          </a:xfrm>
          <a:prstGeom prst="rect">
            <a:avLst/>
          </a:prstGeom>
          <a:solidFill>
            <a:srgbClr val="FFC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671" y="5526860"/>
            <a:ext cx="2727018" cy="1363509"/>
          </a:xfrm>
          <a:prstGeom prst="rect">
            <a:avLst/>
          </a:prstGeom>
        </p:spPr>
      </p:pic>
      <p:sp>
        <p:nvSpPr>
          <p:cNvPr id="5" name="TextBox 4"/>
          <p:cNvSpPr txBox="1"/>
          <p:nvPr/>
        </p:nvSpPr>
        <p:spPr>
          <a:xfrm>
            <a:off x="628650" y="6070114"/>
            <a:ext cx="3414839" cy="338554"/>
          </a:xfrm>
          <a:prstGeom prst="rect">
            <a:avLst/>
          </a:prstGeom>
          <a:noFill/>
        </p:spPr>
        <p:txBody>
          <a:bodyPr wrap="square" rtlCol="0">
            <a:spAutoFit/>
          </a:bodyPr>
          <a:lstStyle/>
          <a:p>
            <a:pPr eaLnBrk="1" fontAlgn="auto" hangingPunct="1">
              <a:spcBef>
                <a:spcPts val="0"/>
              </a:spcBef>
              <a:spcAft>
                <a:spcPts val="0"/>
              </a:spcAft>
            </a:pPr>
            <a:r>
              <a:rPr lang="en-US" sz="1600" b="1" dirty="0" smtClean="0">
                <a:solidFill>
                  <a:prstClr val="white"/>
                </a:solidFill>
                <a:ea typeface="Arial" charset="0"/>
                <a:cs typeface="Arial" charset="0"/>
              </a:rPr>
              <a:t>#KnowThe</a:t>
            </a:r>
            <a:r>
              <a:rPr lang="en-US" sz="1600" b="1" dirty="0" smtClean="0">
                <a:solidFill>
                  <a:srgbClr val="FFC726"/>
                </a:solidFill>
                <a:ea typeface="Arial" charset="0"/>
                <a:cs typeface="Arial" charset="0"/>
              </a:rPr>
              <a:t>O</a:t>
            </a:r>
            <a:r>
              <a:rPr lang="en-US" sz="1600" b="1" dirty="0" smtClean="0">
                <a:solidFill>
                  <a:prstClr val="white"/>
                </a:solidFill>
                <a:ea typeface="Arial" charset="0"/>
                <a:cs typeface="Arial" charset="0"/>
              </a:rPr>
              <a:t>Facts</a:t>
            </a:r>
            <a:endParaRPr lang="en-US" sz="1600" b="1" dirty="0">
              <a:solidFill>
                <a:prstClr val="white"/>
              </a:solidFill>
              <a:ea typeface="Arial" charset="0"/>
              <a:cs typeface="Arial" charset="0"/>
            </a:endParaRPr>
          </a:p>
        </p:txBody>
      </p:sp>
      <p:pic>
        <p:nvPicPr>
          <p:cNvPr id="7" name="Picture 6" descr="Fact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4572000"/>
          </a:xfrm>
          <a:prstGeom prst="rect">
            <a:avLst/>
          </a:prstGeom>
        </p:spPr>
      </p:pic>
    </p:spTree>
    <p:extLst>
      <p:ext uri="{BB962C8B-B14F-4D97-AF65-F5344CB8AC3E}">
        <p14:creationId xmlns:p14="http://schemas.microsoft.com/office/powerpoint/2010/main" val="149701147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44776"/>
            <a:ext cx="7772400" cy="857250"/>
          </a:xfrm>
        </p:spPr>
        <p:txBody>
          <a:bodyPr/>
          <a:lstStyle/>
          <a:p>
            <a:r>
              <a:rPr lang="en-US" b="1" dirty="0" smtClean="0">
                <a:solidFill>
                  <a:srgbClr val="24327B"/>
                </a:solidFill>
                <a:cs typeface="Trebuchet MS"/>
              </a:rPr>
              <a:t>So what does the Indiana </a:t>
            </a:r>
            <a:r>
              <a:rPr lang="en-US" b="1" dirty="0">
                <a:solidFill>
                  <a:srgbClr val="24327B"/>
                </a:solidFill>
                <a:cs typeface="Trebuchet MS"/>
              </a:rPr>
              <a:t>Coroner Case Management System (INCCMS</a:t>
            </a:r>
            <a:r>
              <a:rPr lang="en-US" b="1" dirty="0" smtClean="0">
                <a:solidFill>
                  <a:srgbClr val="24327B"/>
                </a:solidFill>
                <a:cs typeface="Trebuchet MS"/>
              </a:rPr>
              <a:t>) look like?</a:t>
            </a:r>
            <a:endParaRPr lang="en-US" dirty="0"/>
          </a:p>
        </p:txBody>
      </p:sp>
      <p:pic>
        <p:nvPicPr>
          <p:cNvPr id="4" name="Picture 3" descr="ISDH Logo_Color.png"/>
          <p:cNvPicPr>
            <a:picLocks noChangeAspect="1"/>
          </p:cNvPicPr>
          <p:nvPr/>
        </p:nvPicPr>
        <p:blipFill>
          <a:blip r:embed="rId2" cstate="print"/>
          <a:stretch>
            <a:fillRect/>
          </a:stretch>
        </p:blipFill>
        <p:spPr>
          <a:xfrm>
            <a:off x="6977846" y="4805857"/>
            <a:ext cx="1826211" cy="966296"/>
          </a:xfrm>
          <a:prstGeom prst="rect">
            <a:avLst/>
          </a:prstGeom>
        </p:spPr>
      </p:pic>
      <p:sp>
        <p:nvSpPr>
          <p:cNvPr id="5" name="Content Placeholder 2"/>
          <p:cNvSpPr>
            <a:spLocks noGrp="1"/>
          </p:cNvSpPr>
          <p:nvPr>
            <p:ph sz="half" idx="1"/>
          </p:nvPr>
        </p:nvSpPr>
        <p:spPr>
          <a:xfrm>
            <a:off x="914400" y="3486150"/>
            <a:ext cx="6629400" cy="1600200"/>
          </a:xfrm>
        </p:spPr>
        <p:txBody>
          <a:bodyPr/>
          <a:lstStyle/>
          <a:p>
            <a:pPr marL="0" indent="0" algn="ctr">
              <a:lnSpc>
                <a:spcPct val="90000"/>
              </a:lnSpc>
              <a:buNone/>
              <a:defRPr/>
            </a:pPr>
            <a:endParaRPr lang="en-US" sz="2100" dirty="0">
              <a:cs typeface="Cambria"/>
            </a:endParaRPr>
          </a:p>
          <a:p>
            <a:pPr marL="0" indent="0">
              <a:lnSpc>
                <a:spcPct val="90000"/>
              </a:lnSpc>
              <a:buNone/>
              <a:defRPr/>
            </a:pPr>
            <a:r>
              <a:rPr lang="en-US" b="1" dirty="0" smtClean="0">
                <a:cs typeface="Cambria"/>
              </a:rPr>
              <a:t>Ramzi Nimry</a:t>
            </a:r>
            <a:r>
              <a:rPr lang="en-US" dirty="0" smtClean="0">
                <a:cs typeface="Cambria"/>
              </a:rPr>
              <a:t>, </a:t>
            </a:r>
            <a:r>
              <a:rPr lang="en-US" i="1" dirty="0" smtClean="0">
                <a:cs typeface="Cambria"/>
              </a:rPr>
              <a:t>Statewide Trauma System Development and Training Manager</a:t>
            </a:r>
          </a:p>
          <a:p>
            <a:pPr marL="0" indent="0">
              <a:lnSpc>
                <a:spcPct val="90000"/>
              </a:lnSpc>
              <a:buNone/>
              <a:defRPr/>
            </a:pPr>
            <a:r>
              <a:rPr lang="en-US" dirty="0" smtClean="0">
                <a:cs typeface="Cambria"/>
              </a:rPr>
              <a:t>317-234-7321</a:t>
            </a:r>
          </a:p>
          <a:p>
            <a:pPr marL="0" indent="0">
              <a:lnSpc>
                <a:spcPct val="90000"/>
              </a:lnSpc>
              <a:buNone/>
              <a:defRPr/>
            </a:pPr>
            <a:r>
              <a:rPr lang="en-US" dirty="0" smtClean="0">
                <a:cs typeface="Cambria"/>
                <a:hlinkClick r:id="rId3"/>
              </a:rPr>
              <a:t>RNimry@isdh.IN.gov</a:t>
            </a:r>
            <a:r>
              <a:rPr lang="en-US" dirty="0" smtClean="0">
                <a:cs typeface="Cambria"/>
              </a:rPr>
              <a:t> </a:t>
            </a:r>
          </a:p>
        </p:txBody>
      </p:sp>
    </p:spTree>
    <p:extLst>
      <p:ext uri="{BB962C8B-B14F-4D97-AF65-F5344CB8AC3E}">
        <p14:creationId xmlns:p14="http://schemas.microsoft.com/office/powerpoint/2010/main" val="19674851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Additional Discussion</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141</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10" name="TextBox 9"/>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42852139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b="1" dirty="0" smtClean="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2018 meeting dates</a:t>
            </a:r>
            <a:endParaRPr lang="en-US" sz="5400" b="1" dirty="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3" name="Content Placeholder 12"/>
          <p:cNvSpPr>
            <a:spLocks noGrp="1"/>
          </p:cNvSpPr>
          <p:nvPr>
            <p:ph idx="1"/>
          </p:nvPr>
        </p:nvSpPr>
        <p:spPr/>
        <p:txBody>
          <a:bodyPr/>
          <a:lstStyle/>
          <a:p>
            <a:r>
              <a:rPr lang="en-US" sz="4400" b="1" dirty="0" smtClean="0">
                <a:solidFill>
                  <a:srgbClr val="002060"/>
                </a:solidFill>
                <a:latin typeface="Trebuchet MS" panose="020B0603020202020204" pitchFamily="34" charset="0"/>
              </a:rPr>
              <a:t>1 p.m.-3 p.m. EST in Rice Auditorium</a:t>
            </a:r>
            <a:endParaRPr lang="en-US" sz="3600" dirty="0">
              <a:solidFill>
                <a:srgbClr val="002060"/>
              </a:solidFill>
              <a:latin typeface="Trebuchet MS" panose="020B0603020202020204" pitchFamily="34" charset="0"/>
            </a:endParaRPr>
          </a:p>
          <a:p>
            <a:pPr lvl="1"/>
            <a:r>
              <a:rPr lang="en-US" sz="4000" dirty="0" smtClean="0">
                <a:solidFill>
                  <a:schemeClr val="accent6">
                    <a:lumMod val="50000"/>
                  </a:schemeClr>
                </a:solidFill>
                <a:latin typeface="Trebuchet MS" panose="020B0603020202020204" pitchFamily="34" charset="0"/>
              </a:rPr>
              <a:t>September 21</a:t>
            </a:r>
            <a:r>
              <a:rPr lang="en-US" sz="4000" baseline="30000" dirty="0" smtClean="0">
                <a:solidFill>
                  <a:schemeClr val="accent6">
                    <a:lumMod val="50000"/>
                  </a:schemeClr>
                </a:solidFill>
                <a:latin typeface="Trebuchet MS" panose="020B0603020202020204" pitchFamily="34" charset="0"/>
              </a:rPr>
              <a:t>st</a:t>
            </a:r>
            <a:endParaRPr lang="en-US" sz="4000" dirty="0" smtClean="0">
              <a:solidFill>
                <a:schemeClr val="accent6">
                  <a:lumMod val="50000"/>
                </a:schemeClr>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8B0040BF-CE1F-4AD4-A6B6-CE153C6C3D25}" type="slidenum">
              <a:rPr lang="en-US" smtClean="0"/>
              <a:pPr/>
              <a:t>142</a:t>
            </a:fld>
            <a:endParaRPr lang="en-US" dirty="0"/>
          </a:p>
        </p:txBody>
      </p:sp>
      <p:pic>
        <p:nvPicPr>
          <p:cNvPr id="6" name="Picture 5" descr="ISDH Logo_Color.png"/>
          <p:cNvPicPr>
            <a:picLocks noChangeAspect="1"/>
          </p:cNvPicPr>
          <p:nvPr/>
        </p:nvPicPr>
        <p:blipFill>
          <a:blip r:embed="rId3" cstate="print"/>
          <a:stretch>
            <a:fillRect/>
          </a:stretch>
        </p:blipFill>
        <p:spPr>
          <a:xfrm>
            <a:off x="6213752" y="5049331"/>
            <a:ext cx="2434948" cy="1288395"/>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42201484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6114" y="381000"/>
            <a:ext cx="8875486"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chemeClr val="accent6">
                    <a:lumMod val="50000"/>
                  </a:schemeClr>
                </a:solidFill>
                <a:effectLst>
                  <a:outerShdw blurRad="38100" dist="38100" dir="2700000" algn="tl">
                    <a:srgbClr val="000000">
                      <a:alpha val="43137"/>
                    </a:srgbClr>
                  </a:outerShdw>
                </a:effectLst>
                <a:latin typeface="Trebuchet MS"/>
                <a:ea typeface="+mj-ea"/>
                <a:cs typeface="Trebuchet MS"/>
              </a:rPr>
              <a:t>Call to Action</a:t>
            </a:r>
            <a:endParaRPr kumimoji="0" lang="en-US" sz="44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Trebuchet MS"/>
              <a:ea typeface="+mj-ea"/>
              <a:cs typeface="Trebuchet MS"/>
            </a:endParaRPr>
          </a:p>
        </p:txBody>
      </p:sp>
      <p:sp>
        <p:nvSpPr>
          <p:cNvPr id="9" name="Content Placeholder 2"/>
          <p:cNvSpPr txBox="1">
            <a:spLocks/>
          </p:cNvSpPr>
          <p:nvPr/>
        </p:nvSpPr>
        <p:spPr bwMode="auto">
          <a:xfrm>
            <a:off x="116114" y="1676400"/>
            <a:ext cx="879928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1" hangingPunct="1">
              <a:spcBef>
                <a:spcPct val="20000"/>
              </a:spcBef>
              <a:buFontTx/>
              <a:buChar char="•"/>
              <a:defRPr/>
            </a:pPr>
            <a:r>
              <a:rPr lang="en-US" sz="4000" kern="0" dirty="0" smtClean="0">
                <a:solidFill>
                  <a:schemeClr val="accent6">
                    <a:lumMod val="75000"/>
                  </a:schemeClr>
                </a:solidFill>
                <a:latin typeface="Cambria"/>
                <a:ea typeface="+mn-ea"/>
                <a:cs typeface="Cambria"/>
              </a:rPr>
              <a:t>Send interested parties to ISDH Division of Trauma and Injury Prevention</a:t>
            </a:r>
          </a:p>
          <a:p>
            <a:pPr marL="800100" lvl="1" indent="-342900" eaLnBrk="1" hangingPunct="1">
              <a:spcBef>
                <a:spcPct val="20000"/>
              </a:spcBef>
              <a:buFontTx/>
              <a:buChar char="•"/>
              <a:defRPr/>
            </a:pPr>
            <a:r>
              <a:rPr lang="en-US" sz="3600" b="1" kern="0" dirty="0" smtClean="0">
                <a:latin typeface="Cambria"/>
                <a:ea typeface="+mn-ea"/>
                <a:cs typeface="Cambria"/>
                <a:hlinkClick r:id="rId3"/>
              </a:rPr>
              <a:t>INVDRS@isdh.in.gov</a:t>
            </a:r>
            <a:r>
              <a:rPr lang="en-US" sz="3600" b="1" kern="0" dirty="0" smtClean="0">
                <a:latin typeface="Cambria"/>
                <a:ea typeface="+mn-ea"/>
                <a:cs typeface="Cambria"/>
              </a:rPr>
              <a:t> </a:t>
            </a:r>
          </a:p>
          <a:p>
            <a:pPr marL="800100" lvl="1" indent="-342900" eaLnBrk="1" hangingPunct="1">
              <a:spcBef>
                <a:spcPct val="20000"/>
              </a:spcBef>
              <a:buFontTx/>
              <a:buChar char="•"/>
              <a:defRPr/>
            </a:pPr>
            <a:r>
              <a:rPr lang="en-US" sz="3600" kern="0" dirty="0" smtClean="0">
                <a:solidFill>
                  <a:schemeClr val="accent6">
                    <a:lumMod val="75000"/>
                  </a:schemeClr>
                </a:solidFill>
                <a:latin typeface="Cambria"/>
                <a:ea typeface="+mn-ea"/>
                <a:cs typeface="Cambria"/>
              </a:rPr>
              <a:t>INVDRS PI &amp; Epidemiologist</a:t>
            </a:r>
          </a:p>
          <a:p>
            <a:pPr lvl="2" eaLnBrk="1" hangingPunct="1">
              <a:spcBef>
                <a:spcPct val="20000"/>
              </a:spcBef>
              <a:defRPr/>
            </a:pPr>
            <a:r>
              <a:rPr lang="en-US" sz="3200" kern="0" dirty="0" smtClean="0">
                <a:solidFill>
                  <a:schemeClr val="accent6">
                    <a:lumMod val="75000"/>
                  </a:schemeClr>
                </a:solidFill>
                <a:latin typeface="Cambria"/>
                <a:ea typeface="+mn-ea"/>
                <a:cs typeface="Cambria"/>
              </a:rPr>
              <a:t>Morgan Sprecher</a:t>
            </a:r>
          </a:p>
          <a:p>
            <a:pPr lvl="2" eaLnBrk="1" hangingPunct="1">
              <a:spcBef>
                <a:spcPct val="20000"/>
              </a:spcBef>
              <a:defRPr/>
            </a:pPr>
            <a:r>
              <a:rPr lang="en-US" sz="3200" kern="0" dirty="0" smtClean="0">
                <a:solidFill>
                  <a:schemeClr val="accent6">
                    <a:lumMod val="75000"/>
                  </a:schemeClr>
                </a:solidFill>
                <a:latin typeface="Cambria"/>
                <a:ea typeface="+mn-ea"/>
                <a:cs typeface="Cambria"/>
                <a:hlinkClick r:id="rId4"/>
              </a:rPr>
              <a:t>msprecher@isdh.in.gov</a:t>
            </a:r>
            <a:r>
              <a:rPr lang="en-US" sz="3200" kern="0" dirty="0" smtClean="0">
                <a:solidFill>
                  <a:schemeClr val="accent6">
                    <a:lumMod val="75000"/>
                  </a:schemeClr>
                </a:solidFill>
                <a:latin typeface="Cambria"/>
                <a:ea typeface="+mn-ea"/>
                <a:cs typeface="Cambria"/>
              </a:rPr>
              <a:t> </a:t>
            </a:r>
            <a:endParaRPr lang="en-US" sz="3200" kern="0" dirty="0">
              <a:solidFill>
                <a:schemeClr val="accent6">
                  <a:lumMod val="75000"/>
                </a:schemeClr>
              </a:solidFill>
              <a:latin typeface="Cambria"/>
              <a:cs typeface="Cambria"/>
            </a:endParaRPr>
          </a:p>
        </p:txBody>
      </p:sp>
      <p:sp>
        <p:nvSpPr>
          <p:cNvPr id="2" name="Slide Number Placeholder 1"/>
          <p:cNvSpPr>
            <a:spLocks noGrp="1"/>
          </p:cNvSpPr>
          <p:nvPr>
            <p:ph type="sldNum" sz="quarter" idx="12"/>
          </p:nvPr>
        </p:nvSpPr>
        <p:spPr/>
        <p:txBody>
          <a:bodyPr/>
          <a:lstStyle/>
          <a:p>
            <a:fld id="{988AE2F3-5880-4BFE-9110-FE9F5C32B152}" type="slidenum">
              <a:rPr lang="en-US" smtClean="0"/>
              <a:pPr/>
              <a:t>143</a:t>
            </a:fld>
            <a:endParaRPr lang="en-US" dirty="0"/>
          </a:p>
        </p:txBody>
      </p:sp>
      <p:pic>
        <p:nvPicPr>
          <p:cNvPr id="5" name="Picture 4" descr="ISDH Logo_Color.png"/>
          <p:cNvPicPr>
            <a:picLocks noChangeAspect="1"/>
          </p:cNvPicPr>
          <p:nvPr/>
        </p:nvPicPr>
        <p:blipFill>
          <a:blip r:embed="rId5" cstate="print"/>
          <a:stretch>
            <a:fillRect/>
          </a:stretch>
        </p:blipFill>
        <p:spPr>
          <a:xfrm>
            <a:off x="6213752" y="5049331"/>
            <a:ext cx="2434948" cy="1288395"/>
          </a:xfrm>
          <a:prstGeom prst="rect">
            <a:avLst/>
          </a:prstGeom>
        </p:spPr>
      </p:pic>
    </p:spTree>
    <p:extLst>
      <p:ext uri="{BB962C8B-B14F-4D97-AF65-F5344CB8AC3E}">
        <p14:creationId xmlns:p14="http://schemas.microsoft.com/office/powerpoint/2010/main" val="39947229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615873"/>
          </a:xfrm>
          <a:prstGeom prst="rect">
            <a:avLst/>
          </a:prstGeom>
          <a:solidFill>
            <a:srgbClr val="FFC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671" y="5526860"/>
            <a:ext cx="2727018" cy="1363509"/>
          </a:xfrm>
          <a:prstGeom prst="rect">
            <a:avLst/>
          </a:prstGeom>
        </p:spPr>
      </p:pic>
      <p:sp>
        <p:nvSpPr>
          <p:cNvPr id="5" name="TextBox 4"/>
          <p:cNvSpPr txBox="1"/>
          <p:nvPr/>
        </p:nvSpPr>
        <p:spPr>
          <a:xfrm>
            <a:off x="628650" y="6070114"/>
            <a:ext cx="3414839" cy="338554"/>
          </a:xfrm>
          <a:prstGeom prst="rect">
            <a:avLst/>
          </a:prstGeom>
          <a:noFill/>
        </p:spPr>
        <p:txBody>
          <a:bodyPr wrap="square" rtlCol="0">
            <a:spAutoFit/>
          </a:bodyPr>
          <a:lstStyle/>
          <a:p>
            <a:pPr eaLnBrk="1" fontAlgn="auto" hangingPunct="1">
              <a:spcBef>
                <a:spcPts val="0"/>
              </a:spcBef>
              <a:spcAft>
                <a:spcPts val="0"/>
              </a:spcAft>
            </a:pPr>
            <a:r>
              <a:rPr lang="en-US" sz="1600" b="1" dirty="0" smtClean="0">
                <a:solidFill>
                  <a:prstClr val="white"/>
                </a:solidFill>
                <a:ea typeface="Arial" charset="0"/>
                <a:cs typeface="Arial" charset="0"/>
              </a:rPr>
              <a:t>#KnowThe</a:t>
            </a:r>
            <a:r>
              <a:rPr lang="en-US" sz="1600" b="1" dirty="0" smtClean="0">
                <a:solidFill>
                  <a:srgbClr val="FFC726"/>
                </a:solidFill>
                <a:ea typeface="Arial" charset="0"/>
                <a:cs typeface="Arial" charset="0"/>
              </a:rPr>
              <a:t>O</a:t>
            </a:r>
            <a:r>
              <a:rPr lang="en-US" sz="1600" b="1" dirty="0" smtClean="0">
                <a:solidFill>
                  <a:prstClr val="white"/>
                </a:solidFill>
                <a:ea typeface="Arial" charset="0"/>
                <a:cs typeface="Arial" charset="0"/>
              </a:rPr>
              <a:t>Facts</a:t>
            </a:r>
            <a:endParaRPr lang="en-US" sz="1600" b="1" dirty="0">
              <a:solidFill>
                <a:prstClr val="white"/>
              </a:solidFill>
              <a:ea typeface="Arial" charset="0"/>
              <a:cs typeface="Arial" charset="0"/>
            </a:endParaRPr>
          </a:p>
        </p:txBody>
      </p:sp>
      <p:pic>
        <p:nvPicPr>
          <p:cNvPr id="2" name="Picture 1" descr="Fact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6572"/>
            <a:ext cx="9144000" cy="4572001"/>
          </a:xfrm>
          <a:prstGeom prst="rect">
            <a:avLst/>
          </a:prstGeom>
        </p:spPr>
      </p:pic>
    </p:spTree>
    <p:extLst>
      <p:ext uri="{BB962C8B-B14F-4D97-AF65-F5344CB8AC3E}">
        <p14:creationId xmlns:p14="http://schemas.microsoft.com/office/powerpoint/2010/main" val="3468530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615873"/>
          </a:xfrm>
          <a:prstGeom prst="rect">
            <a:avLst/>
          </a:prstGeom>
          <a:solidFill>
            <a:srgbClr val="FFC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2" name="Title 1"/>
          <p:cNvSpPr>
            <a:spLocks noGrp="1"/>
          </p:cNvSpPr>
          <p:nvPr>
            <p:ph type="title"/>
          </p:nvPr>
        </p:nvSpPr>
        <p:spPr>
          <a:xfrm>
            <a:off x="609615" y="252070"/>
            <a:ext cx="4317985" cy="4980330"/>
          </a:xfrm>
        </p:spPr>
        <p:txBody>
          <a:bodyPr/>
          <a:lstStyle/>
          <a:p>
            <a:r>
              <a:rPr lang="en-US" b="1" dirty="0" smtClean="0">
                <a:solidFill>
                  <a:srgbClr val="00416A"/>
                </a:solidFill>
                <a:latin typeface="Arial" charset="0"/>
                <a:ea typeface="Arial" charset="0"/>
                <a:cs typeface="Arial" charset="0"/>
              </a:rPr>
              <a:t>Opioid </a:t>
            </a:r>
            <a:br>
              <a:rPr lang="en-US" b="1" dirty="0" smtClean="0">
                <a:solidFill>
                  <a:srgbClr val="00416A"/>
                </a:solidFill>
                <a:latin typeface="Arial" charset="0"/>
                <a:ea typeface="Arial" charset="0"/>
                <a:cs typeface="Arial" charset="0"/>
              </a:rPr>
            </a:br>
            <a:r>
              <a:rPr lang="en-US" b="1" dirty="0" smtClean="0">
                <a:solidFill>
                  <a:srgbClr val="00416A"/>
                </a:solidFill>
                <a:latin typeface="Arial" charset="0"/>
                <a:ea typeface="Arial" charset="0"/>
                <a:cs typeface="Arial" charset="0"/>
              </a:rPr>
              <a:t>Treatment </a:t>
            </a:r>
            <a:br>
              <a:rPr lang="en-US" b="1" dirty="0" smtClean="0">
                <a:solidFill>
                  <a:srgbClr val="00416A"/>
                </a:solidFill>
                <a:latin typeface="Arial" charset="0"/>
                <a:ea typeface="Arial" charset="0"/>
                <a:cs typeface="Arial" charset="0"/>
              </a:rPr>
            </a:br>
            <a:r>
              <a:rPr lang="en-US" b="1" dirty="0" smtClean="0">
                <a:solidFill>
                  <a:srgbClr val="00416A"/>
                </a:solidFill>
                <a:latin typeface="Arial" charset="0"/>
                <a:ea typeface="Arial" charset="0"/>
                <a:cs typeface="Arial" charset="0"/>
              </a:rPr>
              <a:t>Programs</a:t>
            </a:r>
            <a:br>
              <a:rPr lang="en-US" b="1" dirty="0" smtClean="0">
                <a:solidFill>
                  <a:srgbClr val="00416A"/>
                </a:solidFill>
                <a:latin typeface="Arial" charset="0"/>
                <a:ea typeface="Arial" charset="0"/>
                <a:cs typeface="Arial" charset="0"/>
              </a:rPr>
            </a:br>
            <a:r>
              <a:rPr lang="en-US" b="1" dirty="0" smtClean="0">
                <a:solidFill>
                  <a:srgbClr val="00416A"/>
                </a:solidFill>
                <a:latin typeface="Arial" charset="0"/>
                <a:ea typeface="Arial" charset="0"/>
                <a:cs typeface="Arial" charset="0"/>
              </a:rPr>
              <a:t>in Indiana</a:t>
            </a:r>
            <a:br>
              <a:rPr lang="en-US" b="1" dirty="0" smtClean="0">
                <a:solidFill>
                  <a:srgbClr val="00416A"/>
                </a:solidFill>
                <a:latin typeface="Arial" charset="0"/>
                <a:ea typeface="Arial" charset="0"/>
                <a:cs typeface="Arial" charset="0"/>
              </a:rPr>
            </a:br>
            <a:r>
              <a:rPr lang="en-US" b="1" dirty="0" smtClean="0">
                <a:solidFill>
                  <a:srgbClr val="00416A"/>
                </a:solidFill>
                <a:latin typeface="Arial" charset="0"/>
                <a:ea typeface="Arial" charset="0"/>
                <a:cs typeface="Arial" charset="0"/>
              </a:rPr>
              <a:t/>
            </a:r>
            <a:br>
              <a:rPr lang="en-US" b="1" dirty="0" smtClean="0">
                <a:solidFill>
                  <a:srgbClr val="00416A"/>
                </a:solidFill>
                <a:latin typeface="Arial" charset="0"/>
                <a:ea typeface="Arial" charset="0"/>
                <a:cs typeface="Arial" charset="0"/>
              </a:rPr>
            </a:br>
            <a:r>
              <a:rPr lang="en-US" sz="3200" dirty="0" smtClean="0">
                <a:solidFill>
                  <a:srgbClr val="00416A"/>
                </a:solidFill>
                <a:latin typeface="Arial" charset="0"/>
                <a:ea typeface="Arial" charset="0"/>
                <a:cs typeface="Arial" charset="0"/>
              </a:rPr>
              <a:t>&gt; Currently 13 </a:t>
            </a:r>
            <a:br>
              <a:rPr lang="en-US" sz="3200" dirty="0" smtClean="0">
                <a:solidFill>
                  <a:srgbClr val="00416A"/>
                </a:solidFill>
                <a:latin typeface="Arial" charset="0"/>
                <a:ea typeface="Arial" charset="0"/>
                <a:cs typeface="Arial" charset="0"/>
              </a:rPr>
            </a:br>
            <a:r>
              <a:rPr lang="en-US" sz="3200" dirty="0" smtClean="0">
                <a:solidFill>
                  <a:srgbClr val="00416A"/>
                </a:solidFill>
                <a:latin typeface="Arial" charset="0"/>
                <a:ea typeface="Arial" charset="0"/>
                <a:cs typeface="Arial" charset="0"/>
              </a:rPr>
              <a:t>&gt; 5 more planned</a:t>
            </a:r>
            <a:br>
              <a:rPr lang="en-US" sz="3200" dirty="0" smtClean="0">
                <a:solidFill>
                  <a:srgbClr val="00416A"/>
                </a:solidFill>
                <a:latin typeface="Arial" charset="0"/>
                <a:ea typeface="Arial" charset="0"/>
                <a:cs typeface="Arial" charset="0"/>
              </a:rPr>
            </a:br>
            <a:r>
              <a:rPr lang="en-US" sz="3200" dirty="0" smtClean="0">
                <a:solidFill>
                  <a:srgbClr val="00416A"/>
                </a:solidFill>
                <a:latin typeface="Arial" charset="0"/>
                <a:ea typeface="Arial" charset="0"/>
                <a:cs typeface="Arial" charset="0"/>
              </a:rPr>
              <a:t>   in 2018</a:t>
            </a:r>
            <a:endParaRPr lang="en-US" sz="3200" dirty="0">
              <a:solidFill>
                <a:srgbClr val="00416A"/>
              </a:solidFill>
              <a:latin typeface="Arial" charset="0"/>
              <a:ea typeface="Arial" charset="0"/>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671" y="5526860"/>
            <a:ext cx="2727018" cy="1363509"/>
          </a:xfrm>
          <a:prstGeom prst="rect">
            <a:avLst/>
          </a:prstGeom>
        </p:spPr>
      </p:pic>
      <p:sp>
        <p:nvSpPr>
          <p:cNvPr id="5" name="TextBox 4"/>
          <p:cNvSpPr txBox="1"/>
          <p:nvPr/>
        </p:nvSpPr>
        <p:spPr>
          <a:xfrm>
            <a:off x="628650" y="6070114"/>
            <a:ext cx="3414839" cy="338554"/>
          </a:xfrm>
          <a:prstGeom prst="rect">
            <a:avLst/>
          </a:prstGeom>
          <a:noFill/>
        </p:spPr>
        <p:txBody>
          <a:bodyPr wrap="square" rtlCol="0">
            <a:spAutoFit/>
          </a:bodyPr>
          <a:lstStyle/>
          <a:p>
            <a:pPr eaLnBrk="1" fontAlgn="auto" hangingPunct="1">
              <a:spcBef>
                <a:spcPts val="0"/>
              </a:spcBef>
              <a:spcAft>
                <a:spcPts val="0"/>
              </a:spcAft>
            </a:pPr>
            <a:r>
              <a:rPr lang="en-US" sz="1600" b="1" dirty="0" smtClean="0">
                <a:solidFill>
                  <a:prstClr val="white"/>
                </a:solidFill>
                <a:ea typeface="Arial" charset="0"/>
                <a:cs typeface="Arial" charset="0"/>
              </a:rPr>
              <a:t>#KnowThe</a:t>
            </a:r>
            <a:r>
              <a:rPr lang="en-US" sz="1600" b="1" dirty="0" smtClean="0">
                <a:solidFill>
                  <a:srgbClr val="FFC726"/>
                </a:solidFill>
                <a:ea typeface="Arial" charset="0"/>
                <a:cs typeface="Arial" charset="0"/>
              </a:rPr>
              <a:t>O</a:t>
            </a:r>
            <a:r>
              <a:rPr lang="en-US" sz="1600" b="1" dirty="0" smtClean="0">
                <a:solidFill>
                  <a:prstClr val="white"/>
                </a:solidFill>
                <a:ea typeface="Arial" charset="0"/>
                <a:cs typeface="Arial" charset="0"/>
              </a:rPr>
              <a:t>Facts</a:t>
            </a:r>
            <a:endParaRPr lang="en-US" sz="1600" b="1" dirty="0">
              <a:solidFill>
                <a:prstClr val="white"/>
              </a:solidFill>
              <a:ea typeface="Arial" charset="0"/>
              <a:cs typeface="Arial" charset="0"/>
            </a:endParaRPr>
          </a:p>
        </p:txBody>
      </p:sp>
      <p:pic>
        <p:nvPicPr>
          <p:cNvPr id="3" name="Picture 2" descr="Artboard 1@0.75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836" y="-1072531"/>
            <a:ext cx="5152464" cy="7962900"/>
          </a:xfrm>
          <a:prstGeom prst="rect">
            <a:avLst/>
          </a:prstGeom>
        </p:spPr>
      </p:pic>
    </p:spTree>
    <p:extLst>
      <p:ext uri="{BB962C8B-B14F-4D97-AF65-F5344CB8AC3E}">
        <p14:creationId xmlns:p14="http://schemas.microsoft.com/office/powerpoint/2010/main" val="2256466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615873"/>
          </a:xfrm>
          <a:prstGeom prst="rect">
            <a:avLst/>
          </a:prstGeom>
          <a:solidFill>
            <a:srgbClr val="FFC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671" y="5526860"/>
            <a:ext cx="2727018" cy="1363509"/>
          </a:xfrm>
          <a:prstGeom prst="rect">
            <a:avLst/>
          </a:prstGeom>
        </p:spPr>
      </p:pic>
      <p:sp>
        <p:nvSpPr>
          <p:cNvPr id="5" name="TextBox 4"/>
          <p:cNvSpPr txBox="1"/>
          <p:nvPr/>
        </p:nvSpPr>
        <p:spPr>
          <a:xfrm>
            <a:off x="628650" y="6070114"/>
            <a:ext cx="3414839" cy="338554"/>
          </a:xfrm>
          <a:prstGeom prst="rect">
            <a:avLst/>
          </a:prstGeom>
          <a:noFill/>
        </p:spPr>
        <p:txBody>
          <a:bodyPr wrap="square" rtlCol="0">
            <a:spAutoFit/>
          </a:bodyPr>
          <a:lstStyle/>
          <a:p>
            <a:pPr eaLnBrk="1" fontAlgn="auto" hangingPunct="1">
              <a:spcBef>
                <a:spcPts val="0"/>
              </a:spcBef>
              <a:spcAft>
                <a:spcPts val="0"/>
              </a:spcAft>
            </a:pPr>
            <a:r>
              <a:rPr lang="en-US" sz="1600" b="1" dirty="0" smtClean="0">
                <a:solidFill>
                  <a:prstClr val="white"/>
                </a:solidFill>
                <a:ea typeface="Arial" charset="0"/>
                <a:cs typeface="Arial" charset="0"/>
              </a:rPr>
              <a:t>#KnowThe</a:t>
            </a:r>
            <a:r>
              <a:rPr lang="en-US" sz="1600" b="1" dirty="0" smtClean="0">
                <a:solidFill>
                  <a:srgbClr val="FFC726"/>
                </a:solidFill>
                <a:ea typeface="Arial" charset="0"/>
                <a:cs typeface="Arial" charset="0"/>
              </a:rPr>
              <a:t>O</a:t>
            </a:r>
            <a:r>
              <a:rPr lang="en-US" sz="1600" b="1" dirty="0" smtClean="0">
                <a:solidFill>
                  <a:prstClr val="white"/>
                </a:solidFill>
                <a:ea typeface="Arial" charset="0"/>
                <a:cs typeface="Arial" charset="0"/>
              </a:rPr>
              <a:t>Facts</a:t>
            </a:r>
            <a:endParaRPr lang="en-US" sz="1600" b="1" dirty="0">
              <a:solidFill>
                <a:prstClr val="white"/>
              </a:solidFill>
              <a:ea typeface="Arial" charset="0"/>
              <a:cs typeface="Arial" charset="0"/>
            </a:endParaRPr>
          </a:p>
        </p:txBody>
      </p:sp>
      <p:pic>
        <p:nvPicPr>
          <p:cNvPr id="2" name="Picture 1" descr="Fact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4099"/>
            <a:ext cx="9144001" cy="4572001"/>
          </a:xfrm>
          <a:prstGeom prst="rect">
            <a:avLst/>
          </a:prstGeom>
        </p:spPr>
      </p:pic>
    </p:spTree>
    <p:extLst>
      <p:ext uri="{BB962C8B-B14F-4D97-AF65-F5344CB8AC3E}">
        <p14:creationId xmlns:p14="http://schemas.microsoft.com/office/powerpoint/2010/main" val="4141571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30" y="299406"/>
            <a:ext cx="8638252" cy="4319126"/>
          </a:xfrm>
          <a:prstGeom prst="rect">
            <a:avLst/>
          </a:prstGeom>
        </p:spPr>
      </p:pic>
      <p:sp>
        <p:nvSpPr>
          <p:cNvPr id="4" name="TextBox 3"/>
          <p:cNvSpPr txBox="1"/>
          <p:nvPr/>
        </p:nvSpPr>
        <p:spPr>
          <a:xfrm>
            <a:off x="4515356" y="3058788"/>
            <a:ext cx="5121394" cy="1015663"/>
          </a:xfrm>
          <a:prstGeom prst="rect">
            <a:avLst/>
          </a:prstGeom>
          <a:noFill/>
        </p:spPr>
        <p:txBody>
          <a:bodyPr wrap="square" rtlCol="0">
            <a:spAutoFit/>
          </a:bodyPr>
          <a:lstStyle/>
          <a:p>
            <a:pPr eaLnBrk="1" fontAlgn="auto" hangingPunct="1">
              <a:spcBef>
                <a:spcPts val="0"/>
              </a:spcBef>
              <a:spcAft>
                <a:spcPts val="0"/>
              </a:spcAft>
            </a:pPr>
            <a:r>
              <a:rPr lang="en-US" sz="2000" b="1" dirty="0" smtClean="0">
                <a:solidFill>
                  <a:prstClr val="white"/>
                </a:solidFill>
                <a:ea typeface="Arial" charset="0"/>
                <a:cs typeface="Arial" charset="0"/>
              </a:rPr>
              <a:t>UNDERSTANDING </a:t>
            </a:r>
            <a:br>
              <a:rPr lang="en-US" sz="2000" b="1" dirty="0" smtClean="0">
                <a:solidFill>
                  <a:prstClr val="white"/>
                </a:solidFill>
                <a:ea typeface="Arial" charset="0"/>
                <a:cs typeface="Arial" charset="0"/>
              </a:rPr>
            </a:br>
            <a:r>
              <a:rPr lang="en-US" sz="2000" b="1" dirty="0" smtClean="0">
                <a:solidFill>
                  <a:prstClr val="white"/>
                </a:solidFill>
                <a:ea typeface="Arial" charset="0"/>
                <a:cs typeface="Arial" charset="0"/>
              </a:rPr>
              <a:t>OPIOID USE DISORDER</a:t>
            </a:r>
            <a:br>
              <a:rPr lang="en-US" sz="2000" b="1" dirty="0" smtClean="0">
                <a:solidFill>
                  <a:prstClr val="white"/>
                </a:solidFill>
                <a:ea typeface="Arial" charset="0"/>
                <a:cs typeface="Arial" charset="0"/>
              </a:rPr>
            </a:br>
            <a:endParaRPr lang="en-US" sz="2000" b="1" dirty="0">
              <a:solidFill>
                <a:prstClr val="white"/>
              </a:solidFill>
              <a:ea typeface="Arial" charset="0"/>
              <a:cs typeface="Arial" charset="0"/>
            </a:endParaRPr>
          </a:p>
        </p:txBody>
      </p:sp>
      <p:sp>
        <p:nvSpPr>
          <p:cNvPr id="2" name="TextBox 1"/>
          <p:cNvSpPr txBox="1"/>
          <p:nvPr/>
        </p:nvSpPr>
        <p:spPr>
          <a:xfrm>
            <a:off x="1689100" y="5422900"/>
            <a:ext cx="5524983" cy="861774"/>
          </a:xfrm>
          <a:prstGeom prst="rect">
            <a:avLst/>
          </a:prstGeom>
          <a:noFill/>
        </p:spPr>
        <p:txBody>
          <a:bodyPr wrap="none" rtlCol="0">
            <a:spAutoFit/>
          </a:bodyPr>
          <a:lstStyle/>
          <a:p>
            <a:pPr eaLnBrk="1" fontAlgn="auto" hangingPunct="1">
              <a:spcBef>
                <a:spcPts val="0"/>
              </a:spcBef>
              <a:spcAft>
                <a:spcPts val="0"/>
              </a:spcAft>
            </a:pPr>
            <a:r>
              <a:rPr lang="en-US" sz="5000" b="1" dirty="0" err="1" smtClean="0">
                <a:solidFill>
                  <a:srgbClr val="00416A"/>
                </a:solidFill>
                <a:latin typeface="Calibri"/>
                <a:ea typeface="+mn-ea"/>
              </a:rPr>
              <a:t>KnowTheOFacts.org</a:t>
            </a:r>
            <a:endParaRPr lang="en-US" sz="5000" b="1" dirty="0">
              <a:solidFill>
                <a:srgbClr val="00416A"/>
              </a:solidFill>
              <a:latin typeface="Calibri"/>
              <a:ea typeface="+mn-ea"/>
            </a:endParaRPr>
          </a:p>
        </p:txBody>
      </p:sp>
      <p:sp>
        <p:nvSpPr>
          <p:cNvPr id="3" name="TextBox 2"/>
          <p:cNvSpPr txBox="1"/>
          <p:nvPr/>
        </p:nvSpPr>
        <p:spPr>
          <a:xfrm>
            <a:off x="8387730" y="6442501"/>
            <a:ext cx="640395" cy="276999"/>
          </a:xfrm>
          <a:prstGeom prst="rect">
            <a:avLst/>
          </a:prstGeom>
          <a:noFill/>
        </p:spPr>
        <p:txBody>
          <a:bodyPr wrap="none" rtlCol="0">
            <a:spAutoFit/>
          </a:bodyPr>
          <a:lstStyle/>
          <a:p>
            <a:pPr eaLnBrk="1" fontAlgn="auto" hangingPunct="1">
              <a:spcBef>
                <a:spcPts val="0"/>
              </a:spcBef>
              <a:spcAft>
                <a:spcPts val="0"/>
              </a:spcAft>
            </a:pPr>
            <a:r>
              <a:rPr lang="en-US" sz="1200" dirty="0" smtClean="0">
                <a:solidFill>
                  <a:prstClr val="black"/>
                </a:solidFill>
                <a:latin typeface="Arial"/>
                <a:ea typeface="+mn-ea"/>
                <a:cs typeface="Arial"/>
              </a:rPr>
              <a:t>©2018</a:t>
            </a:r>
            <a:endParaRPr lang="en-US" sz="1200" dirty="0">
              <a:solidFill>
                <a:prstClr val="black"/>
              </a:solidFill>
              <a:latin typeface="Arial"/>
              <a:ea typeface="+mn-ea"/>
              <a:cs typeface="Arial"/>
            </a:endParaRPr>
          </a:p>
        </p:txBody>
      </p:sp>
    </p:spTree>
    <p:extLst>
      <p:ext uri="{BB962C8B-B14F-4D97-AF65-F5344CB8AC3E}">
        <p14:creationId xmlns:p14="http://schemas.microsoft.com/office/powerpoint/2010/main" val="750574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Upcoming Events</a:t>
            </a:r>
            <a:endParaRPr lang="en-US" b="1"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0" y="1657639"/>
            <a:ext cx="9144000" cy="4114800"/>
          </a:xfrm>
        </p:spPr>
        <p:txBody>
          <a:bodyPr>
            <a:normAutofit/>
          </a:bodyPr>
          <a:lstStyle/>
          <a:p>
            <a:r>
              <a:rPr lang="en-US" sz="2800" dirty="0" smtClean="0">
                <a:solidFill>
                  <a:srgbClr val="002060"/>
                </a:solidFill>
                <a:latin typeface="Cambria" panose="02040503050406030204" pitchFamily="18" charset="0"/>
              </a:rPr>
              <a:t>National Heatstroke Prevention Day, July 31</a:t>
            </a:r>
            <a:endParaRPr lang="en-US" sz="2800" dirty="0">
              <a:solidFill>
                <a:srgbClr val="002060"/>
              </a:solidFill>
              <a:latin typeface="Cambria" panose="02040503050406030204" pitchFamily="18" charset="0"/>
            </a:endParaRPr>
          </a:p>
          <a:p>
            <a:r>
              <a:rPr lang="en-US" sz="2800" dirty="0" smtClean="0">
                <a:solidFill>
                  <a:srgbClr val="002060"/>
                </a:solidFill>
                <a:latin typeface="Cambria" panose="02040503050406030204" pitchFamily="18" charset="0"/>
              </a:rPr>
              <a:t>Back to School Safety Month, August</a:t>
            </a:r>
          </a:p>
          <a:p>
            <a:r>
              <a:rPr lang="en-US" sz="2800" dirty="0" smtClean="0">
                <a:solidFill>
                  <a:srgbClr val="002060"/>
                </a:solidFill>
                <a:latin typeface="Cambria" panose="02040503050406030204" pitchFamily="18" charset="0"/>
              </a:rPr>
              <a:t>Safe + Sound Week, August 13-19</a:t>
            </a:r>
          </a:p>
          <a:p>
            <a:r>
              <a:rPr lang="en-US" sz="2800" dirty="0" smtClean="0">
                <a:solidFill>
                  <a:srgbClr val="002060"/>
                </a:solidFill>
                <a:latin typeface="Cambria" panose="02040503050406030204" pitchFamily="18" charset="0"/>
              </a:rPr>
              <a:t>Drive Sober or Get Pulled Over, Aug. 17- Sept. 3</a:t>
            </a:r>
            <a:endParaRPr lang="en-US" sz="2800" dirty="0">
              <a:solidFill>
                <a:srgbClr val="002060"/>
              </a:solidFill>
              <a:latin typeface="Cambria" panose="02040503050406030204" pitchFamily="18" charset="0"/>
            </a:endParaRPr>
          </a:p>
          <a:p>
            <a:r>
              <a:rPr lang="en-US" sz="2800" dirty="0" smtClean="0">
                <a:solidFill>
                  <a:srgbClr val="002060"/>
                </a:solidFill>
                <a:latin typeface="Cambria" panose="02040503050406030204" pitchFamily="18" charset="0"/>
              </a:rPr>
              <a:t>Infant Mortality Month, September</a:t>
            </a:r>
          </a:p>
          <a:p>
            <a:r>
              <a:rPr lang="en-US" sz="2800" dirty="0" smtClean="0">
                <a:solidFill>
                  <a:srgbClr val="002060"/>
                </a:solidFill>
                <a:latin typeface="Cambria" panose="02040503050406030204" pitchFamily="18" charset="0"/>
              </a:rPr>
              <a:t>National TBI Awareness Month, September</a:t>
            </a:r>
          </a:p>
          <a:p>
            <a:r>
              <a:rPr lang="en-US" sz="2800" dirty="0" smtClean="0">
                <a:solidFill>
                  <a:srgbClr val="002060"/>
                </a:solidFill>
                <a:latin typeface="Cambria" panose="02040503050406030204" pitchFamily="18" charset="0"/>
              </a:rPr>
              <a:t>Suicide Prevention Week, Sept. 9-15</a:t>
            </a:r>
            <a:endParaRPr lang="en-US" sz="2800" dirty="0">
              <a:solidFill>
                <a:srgbClr val="002060"/>
              </a:solidFill>
              <a:latin typeface="Cambria" panose="02040503050406030204" pitchFamily="18" charset="0"/>
            </a:endParaRPr>
          </a:p>
          <a:p>
            <a:endParaRPr lang="en-US" sz="2800" dirty="0">
              <a:solidFill>
                <a:srgbClr val="002060"/>
              </a:solidFill>
              <a:latin typeface="Cambria" panose="02040503050406030204" pitchFamily="18" charset="0"/>
            </a:endParaRPr>
          </a:p>
        </p:txBody>
      </p:sp>
      <p:sp>
        <p:nvSpPr>
          <p:cNvPr id="7" name="Slide Number Placeholder 6"/>
          <p:cNvSpPr>
            <a:spLocks noGrp="1"/>
          </p:cNvSpPr>
          <p:nvPr>
            <p:ph type="sldNum" sz="quarter" idx="12"/>
          </p:nvPr>
        </p:nvSpPr>
        <p:spPr/>
        <p:txBody>
          <a:bodyPr/>
          <a:lstStyle/>
          <a:p>
            <a:fld id="{2D5135A1-15A8-4711-A951-D7136BDDBE10}" type="slidenum">
              <a:rPr lang="en-US" smtClean="0"/>
              <a:pPr/>
              <a:t>19</a:t>
            </a:fld>
            <a:endParaRPr lang="en-US" dirty="0"/>
          </a:p>
        </p:txBody>
      </p:sp>
      <p:pic>
        <p:nvPicPr>
          <p:cNvPr id="8" name="Picture 7" descr="ISDH Logo_Color.png"/>
          <p:cNvPicPr>
            <a:picLocks noChangeAspect="1"/>
          </p:cNvPicPr>
          <p:nvPr/>
        </p:nvPicPr>
        <p:blipFill>
          <a:blip r:embed="rId3" cstate="print"/>
          <a:stretch>
            <a:fillRect/>
          </a:stretch>
        </p:blipFill>
        <p:spPr>
          <a:xfrm>
            <a:off x="6051555" y="4960005"/>
            <a:ext cx="2434948" cy="1288395"/>
          </a:xfrm>
          <a:prstGeom prst="rect">
            <a:avLst/>
          </a:prstGeom>
        </p:spPr>
      </p:pic>
      <p:sp>
        <p:nvSpPr>
          <p:cNvPr id="9" name="TextBox 8"/>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794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743" y="2130425"/>
            <a:ext cx="8389257" cy="1470025"/>
          </a:xfrm>
        </p:spPr>
        <p:txBody>
          <a:bodyPr/>
          <a:lstStyle/>
          <a:p>
            <a:r>
              <a:rPr lang="en-US" sz="4800" b="1" dirty="0" smtClean="0">
                <a:solidFill>
                  <a:schemeClr val="accent6">
                    <a:lumMod val="50000"/>
                  </a:schemeClr>
                </a:solidFill>
                <a:effectLst>
                  <a:outerShdw blurRad="38100" dist="38100" dir="2700000" algn="tl">
                    <a:srgbClr val="000000">
                      <a:alpha val="43137"/>
                    </a:srgbClr>
                  </a:outerShdw>
                </a:effectLst>
              </a:rPr>
              <a:t>INVDRS@isdh.in.gov</a:t>
            </a:r>
            <a:endParaRPr lang="en-US" sz="4800"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2</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7" name="TextBox 6"/>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553791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effectLst>
                  <a:outerShdw blurRad="38100" dist="38100" dir="2700000" algn="tl">
                    <a:srgbClr val="000000">
                      <a:alpha val="43137"/>
                    </a:srgbClr>
                  </a:outerShdw>
                </a:effectLst>
                <a:latin typeface="Trebuchet MS" panose="020B0603020202020204" pitchFamily="34" charset="0"/>
              </a:rPr>
              <a:t>Upcoming Events</a:t>
            </a:r>
            <a:endParaRPr lang="en-US" b="1"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sp>
        <p:nvSpPr>
          <p:cNvPr id="3" name="Content Placeholder 2"/>
          <p:cNvSpPr>
            <a:spLocks noGrp="1"/>
          </p:cNvSpPr>
          <p:nvPr>
            <p:ph idx="1"/>
          </p:nvPr>
        </p:nvSpPr>
        <p:spPr>
          <a:xfrm>
            <a:off x="0" y="1562100"/>
            <a:ext cx="9144000" cy="4114800"/>
          </a:xfrm>
        </p:spPr>
        <p:txBody>
          <a:bodyPr>
            <a:noAutofit/>
          </a:bodyPr>
          <a:lstStyle/>
          <a:p>
            <a:r>
              <a:rPr lang="en-US" sz="2800" dirty="0" smtClean="0">
                <a:solidFill>
                  <a:srgbClr val="002060"/>
                </a:solidFill>
                <a:latin typeface="Cambria" panose="02040503050406030204" pitchFamily="18" charset="0"/>
              </a:rPr>
              <a:t>Child Passenger Safety Week, Sept. 23-29</a:t>
            </a:r>
            <a:endParaRPr lang="en-US" sz="2800" dirty="0">
              <a:solidFill>
                <a:srgbClr val="002060"/>
              </a:solidFill>
              <a:latin typeface="Cambria" panose="02040503050406030204" pitchFamily="18" charset="0"/>
            </a:endParaRPr>
          </a:p>
          <a:p>
            <a:r>
              <a:rPr lang="en-US" sz="2800" dirty="0" smtClean="0">
                <a:solidFill>
                  <a:srgbClr val="002060"/>
                </a:solidFill>
                <a:latin typeface="Cambria" panose="02040503050406030204" pitchFamily="18" charset="0"/>
              </a:rPr>
              <a:t>Fall Prevention Week, Sept. 23-28</a:t>
            </a:r>
            <a:endParaRPr lang="en-US" sz="2800" dirty="0">
              <a:solidFill>
                <a:srgbClr val="002060"/>
              </a:solidFill>
              <a:latin typeface="Cambria" panose="02040503050406030204" pitchFamily="18" charset="0"/>
            </a:endParaRPr>
          </a:p>
          <a:p>
            <a:r>
              <a:rPr lang="en-US" sz="2800" dirty="0" smtClean="0">
                <a:solidFill>
                  <a:srgbClr val="002060"/>
                </a:solidFill>
                <a:latin typeface="Cambria" panose="02040503050406030204" pitchFamily="18" charset="0"/>
              </a:rPr>
              <a:t>National Seat Check Saturday, Sept. 29</a:t>
            </a:r>
          </a:p>
          <a:p>
            <a:r>
              <a:rPr lang="en-US" sz="2800" dirty="0" smtClean="0">
                <a:solidFill>
                  <a:srgbClr val="002060"/>
                </a:solidFill>
                <a:latin typeface="Cambria" panose="02040503050406030204" pitchFamily="18" charset="0"/>
              </a:rPr>
              <a:t>Teen Driver Safety Week, Oct. 21-27</a:t>
            </a:r>
          </a:p>
          <a:p>
            <a:r>
              <a:rPr lang="en-US" sz="2800" dirty="0" smtClean="0">
                <a:solidFill>
                  <a:srgbClr val="002060"/>
                </a:solidFill>
                <a:latin typeface="Cambria" panose="02040503050406030204" pitchFamily="18" charset="0"/>
              </a:rPr>
              <a:t>Domestic Violence Awareness Month, October</a:t>
            </a:r>
          </a:p>
          <a:p>
            <a:r>
              <a:rPr lang="en-US" sz="2800" dirty="0" smtClean="0">
                <a:solidFill>
                  <a:srgbClr val="002060"/>
                </a:solidFill>
                <a:latin typeface="Cambria" panose="02040503050406030204" pitchFamily="18" charset="0"/>
              </a:rPr>
              <a:t>International Survivors of Suicide Loss Day, Nov. 17</a:t>
            </a:r>
            <a:endParaRPr lang="en-US" sz="2800" dirty="0">
              <a:solidFill>
                <a:srgbClr val="002060"/>
              </a:solidFill>
              <a:latin typeface="Cambria" panose="02040503050406030204" pitchFamily="18" charset="0"/>
            </a:endParaRPr>
          </a:p>
          <a:p>
            <a:r>
              <a:rPr lang="en-US" sz="2800" dirty="0" smtClean="0">
                <a:solidFill>
                  <a:srgbClr val="002060"/>
                </a:solidFill>
                <a:latin typeface="Cambria" panose="02040503050406030204" pitchFamily="18" charset="0"/>
              </a:rPr>
              <a:t>2018 Midwest Injury Prevention Alliance Summit, Nov. 29-30</a:t>
            </a:r>
            <a:endParaRPr lang="en-US" sz="2800" dirty="0">
              <a:solidFill>
                <a:srgbClr val="002060"/>
              </a:solidFill>
              <a:latin typeface="Cambria" panose="02040503050406030204" pitchFamily="18" charset="0"/>
            </a:endParaRPr>
          </a:p>
        </p:txBody>
      </p:sp>
      <p:sp>
        <p:nvSpPr>
          <p:cNvPr id="7" name="Slide Number Placeholder 6"/>
          <p:cNvSpPr>
            <a:spLocks noGrp="1"/>
          </p:cNvSpPr>
          <p:nvPr>
            <p:ph type="sldNum" sz="quarter" idx="12"/>
          </p:nvPr>
        </p:nvSpPr>
        <p:spPr/>
        <p:txBody>
          <a:bodyPr/>
          <a:lstStyle/>
          <a:p>
            <a:fld id="{2D5135A1-15A8-4711-A951-D7136BDDBE10}" type="slidenum">
              <a:rPr lang="en-US" smtClean="0"/>
              <a:pPr/>
              <a:t>20</a:t>
            </a:fld>
            <a:endParaRPr lang="en-US" dirty="0"/>
          </a:p>
        </p:txBody>
      </p:sp>
      <p:pic>
        <p:nvPicPr>
          <p:cNvPr id="9" name="Picture 5" descr="ISDH Logo_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2975" y="5033168"/>
            <a:ext cx="243522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8110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b="1" dirty="0" smtClean="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Data Provider Progress</a:t>
            </a:r>
            <a:endParaRPr lang="en-US" sz="5400" b="1" dirty="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88AE2F3-5880-4BFE-9110-FE9F5C32B152}" type="slidenum">
              <a:rPr lang="en-US" smtClean="0"/>
              <a:pPr/>
              <a:t>21</a:t>
            </a:fld>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9" name="TextBox 8"/>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1170757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30944" cy="1143000"/>
          </a:xfrm>
        </p:spPr>
        <p:txBody>
          <a:bodyPr/>
          <a:lstStyle/>
          <a:p>
            <a:r>
              <a:rPr lang="en-US" sz="5400" b="1" dirty="0" smtClean="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Coroners</a:t>
            </a:r>
            <a:endParaRPr lang="en-US" sz="5400" b="1" dirty="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22</a:t>
            </a:fld>
            <a:endParaRPr lang="en-US" dirty="0"/>
          </a:p>
        </p:txBody>
      </p:sp>
      <p:sp>
        <p:nvSpPr>
          <p:cNvPr id="3" name="Content Placeholder 2"/>
          <p:cNvSpPr>
            <a:spLocks noGrp="1"/>
          </p:cNvSpPr>
          <p:nvPr>
            <p:ph sz="half" idx="2"/>
          </p:nvPr>
        </p:nvSpPr>
        <p:spPr>
          <a:xfrm>
            <a:off x="228600" y="1692275"/>
            <a:ext cx="3886200" cy="3951288"/>
          </a:xfrm>
        </p:spPr>
        <p:txBody>
          <a:bodyPr/>
          <a:lstStyle/>
          <a:p>
            <a:r>
              <a:rPr lang="en-US" sz="3600" b="1" dirty="0" smtClean="0">
                <a:solidFill>
                  <a:schemeClr val="accent6">
                    <a:lumMod val="50000"/>
                  </a:schemeClr>
                </a:solidFill>
              </a:rPr>
              <a:t>82</a:t>
            </a:r>
            <a:r>
              <a:rPr lang="en-US" sz="3600" dirty="0" smtClean="0">
                <a:solidFill>
                  <a:schemeClr val="accent6">
                    <a:lumMod val="50000"/>
                  </a:schemeClr>
                </a:solidFill>
              </a:rPr>
              <a:t> signed data sharing agreements</a:t>
            </a:r>
          </a:p>
          <a:p>
            <a:pPr marL="0" indent="0">
              <a:buNone/>
            </a:pPr>
            <a:endParaRPr lang="en-US" sz="3600" dirty="0">
              <a:solidFill>
                <a:schemeClr val="accent6">
                  <a:lumMod val="50000"/>
                </a:schemeClr>
              </a:solidFill>
            </a:endParaRPr>
          </a:p>
          <a:p>
            <a:pPr marL="0" indent="0">
              <a:buNone/>
            </a:pPr>
            <a:r>
              <a:rPr lang="en-US" sz="2800" dirty="0" smtClean="0">
                <a:solidFill>
                  <a:schemeClr val="accent6">
                    <a:lumMod val="50000"/>
                  </a:schemeClr>
                </a:solidFill>
              </a:rPr>
              <a:t>Questions/Comments: Joboyle@isdh.in.gov</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a:stretch>
            <a:fillRect/>
          </a:stretch>
        </p:blipFill>
        <p:spPr>
          <a:xfrm>
            <a:off x="4419600" y="423863"/>
            <a:ext cx="3972418" cy="5824537"/>
          </a:xfrm>
          <a:prstGeom prst="rect">
            <a:avLst/>
          </a:prstGeom>
        </p:spPr>
      </p:pic>
    </p:spTree>
    <p:extLst>
      <p:ext uri="{BB962C8B-B14F-4D97-AF65-F5344CB8AC3E}">
        <p14:creationId xmlns:p14="http://schemas.microsoft.com/office/powerpoint/2010/main" val="1843419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85800"/>
            <a:ext cx="8039100" cy="1312794"/>
          </a:xfrm>
        </p:spPr>
        <p:txBody>
          <a:bodyPr/>
          <a:lstStyle/>
          <a:p>
            <a:r>
              <a:rPr lang="en-US" sz="4800" b="1" dirty="0" smtClean="0">
                <a:solidFill>
                  <a:schemeClr val="accent6">
                    <a:lumMod val="50000"/>
                  </a:schemeClr>
                </a:solidFill>
                <a:effectLst>
                  <a:outerShdw blurRad="38100" dist="38100" dir="2700000" algn="tl">
                    <a:srgbClr val="000000">
                      <a:alpha val="43137"/>
                    </a:srgbClr>
                  </a:outerShdw>
                </a:effectLst>
              </a:rPr>
              <a:t>Coroners Not Participating </a:t>
            </a:r>
            <a:endParaRPr lang="en-US" sz="4800" b="1" dirty="0">
              <a:solidFill>
                <a:schemeClr val="accent6">
                  <a:lumMod val="50000"/>
                </a:schemeClr>
              </a:solidFill>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a:xfrm>
            <a:off x="952500" y="2133600"/>
            <a:ext cx="3810000" cy="2696486"/>
          </a:xfrm>
        </p:spPr>
        <p:txBody>
          <a:bodyPr/>
          <a:lstStyle/>
          <a:p>
            <a:r>
              <a:rPr lang="en-US" b="1" dirty="0" smtClean="0">
                <a:solidFill>
                  <a:schemeClr val="accent6">
                    <a:lumMod val="50000"/>
                  </a:schemeClr>
                </a:solidFill>
              </a:rPr>
              <a:t>Hendricks</a:t>
            </a:r>
          </a:p>
          <a:p>
            <a:r>
              <a:rPr lang="en-US" b="1" dirty="0" smtClean="0">
                <a:solidFill>
                  <a:schemeClr val="accent6">
                    <a:lumMod val="50000"/>
                  </a:schemeClr>
                </a:solidFill>
              </a:rPr>
              <a:t>Knox</a:t>
            </a:r>
          </a:p>
          <a:p>
            <a:r>
              <a:rPr lang="en-US" b="1" dirty="0" smtClean="0">
                <a:solidFill>
                  <a:schemeClr val="accent6">
                    <a:lumMod val="50000"/>
                  </a:schemeClr>
                </a:solidFill>
              </a:rPr>
              <a:t>Miami</a:t>
            </a:r>
          </a:p>
          <a:p>
            <a:r>
              <a:rPr lang="en-US" b="1" dirty="0" smtClean="0">
                <a:solidFill>
                  <a:schemeClr val="accent6">
                    <a:lumMod val="50000"/>
                  </a:schemeClr>
                </a:solidFill>
              </a:rPr>
              <a:t>Noble </a:t>
            </a:r>
          </a:p>
          <a:p>
            <a:r>
              <a:rPr lang="en-US" b="1" dirty="0" smtClean="0">
                <a:solidFill>
                  <a:schemeClr val="accent6">
                    <a:lumMod val="50000"/>
                  </a:schemeClr>
                </a:solidFill>
              </a:rPr>
              <a:t>Shelby</a:t>
            </a:r>
            <a:endParaRPr lang="en-US" b="1" dirty="0">
              <a:solidFill>
                <a:schemeClr val="accent6">
                  <a:lumMod val="75000"/>
                </a:schemeClr>
              </a:solidFill>
            </a:endParaRPr>
          </a:p>
        </p:txBody>
      </p:sp>
      <p:sp>
        <p:nvSpPr>
          <p:cNvPr id="6" name="Content Placeholder 5"/>
          <p:cNvSpPr>
            <a:spLocks noGrp="1"/>
          </p:cNvSpPr>
          <p:nvPr>
            <p:ph sz="half" idx="2"/>
          </p:nvPr>
        </p:nvSpPr>
        <p:spPr>
          <a:xfrm>
            <a:off x="4953000" y="2133600"/>
            <a:ext cx="3810000" cy="2696486"/>
          </a:xfrm>
        </p:spPr>
        <p:txBody>
          <a:bodyPr/>
          <a:lstStyle/>
          <a:p>
            <a:r>
              <a:rPr lang="en-US" b="1" dirty="0" smtClean="0">
                <a:solidFill>
                  <a:schemeClr val="accent6">
                    <a:lumMod val="50000"/>
                  </a:schemeClr>
                </a:solidFill>
              </a:rPr>
              <a:t>Posey</a:t>
            </a:r>
          </a:p>
          <a:p>
            <a:r>
              <a:rPr lang="en-US" b="1" dirty="0" smtClean="0">
                <a:solidFill>
                  <a:schemeClr val="accent6">
                    <a:lumMod val="50000"/>
                  </a:schemeClr>
                </a:solidFill>
              </a:rPr>
              <a:t>Switzerland</a:t>
            </a:r>
          </a:p>
          <a:p>
            <a:r>
              <a:rPr lang="en-US" b="1" dirty="0" smtClean="0">
                <a:solidFill>
                  <a:schemeClr val="accent6">
                    <a:lumMod val="50000"/>
                  </a:schemeClr>
                </a:solidFill>
              </a:rPr>
              <a:t>Warrick</a:t>
            </a:r>
          </a:p>
          <a:p>
            <a:r>
              <a:rPr lang="en-US" b="1" dirty="0" smtClean="0">
                <a:solidFill>
                  <a:schemeClr val="accent6">
                    <a:lumMod val="50000"/>
                  </a:schemeClr>
                </a:solidFill>
              </a:rPr>
              <a:t>Wells</a:t>
            </a:r>
          </a:p>
          <a:p>
            <a:r>
              <a:rPr lang="en-US" b="1" dirty="0" smtClean="0">
                <a:solidFill>
                  <a:schemeClr val="accent6">
                    <a:lumMod val="50000"/>
                  </a:schemeClr>
                </a:solidFill>
              </a:rPr>
              <a:t>White</a:t>
            </a:r>
          </a:p>
          <a:p>
            <a:endParaRPr lang="en-US" b="1" dirty="0">
              <a:solidFill>
                <a:schemeClr val="accent6">
                  <a:lumMod val="50000"/>
                </a:schemeClr>
              </a:solidFill>
            </a:endParaRPr>
          </a:p>
        </p:txBody>
      </p:sp>
      <p:sp>
        <p:nvSpPr>
          <p:cNvPr id="3" name="Slide Number Placeholder 2"/>
          <p:cNvSpPr>
            <a:spLocks noGrp="1"/>
          </p:cNvSpPr>
          <p:nvPr>
            <p:ph type="sldNum" sz="quarter" idx="12"/>
          </p:nvPr>
        </p:nvSpPr>
        <p:spPr/>
        <p:txBody>
          <a:bodyPr/>
          <a:lstStyle/>
          <a:p>
            <a:fld id="{C54A9272-A075-4349-97E3-976FF2F53FC6}" type="slidenum">
              <a:rPr lang="en-US" smtClean="0"/>
              <a:pPr/>
              <a:t>23</a:t>
            </a:fld>
            <a:endParaRPr lang="en-US" dirty="0"/>
          </a:p>
        </p:txBody>
      </p:sp>
      <p:sp>
        <p:nvSpPr>
          <p:cNvPr id="7" name="TextBox 6"/>
          <p:cNvSpPr txBox="1"/>
          <p:nvPr/>
        </p:nvSpPr>
        <p:spPr>
          <a:xfrm>
            <a:off x="304800" y="5943600"/>
            <a:ext cx="6553200" cy="461665"/>
          </a:xfrm>
          <a:prstGeom prst="rect">
            <a:avLst/>
          </a:prstGeom>
          <a:noFill/>
        </p:spPr>
        <p:txBody>
          <a:bodyPr wrap="square" rtlCol="0">
            <a:spAutoFit/>
          </a:bodyPr>
          <a:lstStyle/>
          <a:p>
            <a:r>
              <a:rPr lang="en-US" b="1" dirty="0" smtClean="0">
                <a:solidFill>
                  <a:schemeClr val="accent6">
                    <a:lumMod val="50000"/>
                  </a:schemeClr>
                </a:solidFill>
              </a:rPr>
              <a:t>Please contact: JOboyle@isdh.in.gov</a:t>
            </a:r>
            <a:endParaRPr lang="en-US" b="1" dirty="0">
              <a:solidFill>
                <a:schemeClr val="accent6">
                  <a:lumMod val="50000"/>
                </a:schemeClr>
              </a:solidFill>
            </a:endParaRPr>
          </a:p>
        </p:txBody>
      </p:sp>
      <p:sp>
        <p:nvSpPr>
          <p:cNvPr id="8" name="TextBox 7"/>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9" name="Picture 8" descr="ISDH Logo_Color.png"/>
          <p:cNvPicPr>
            <a:picLocks noChangeAspect="1"/>
          </p:cNvPicPr>
          <p:nvPr/>
        </p:nvPicPr>
        <p:blipFill>
          <a:blip r:embed="rId3" cstate="print"/>
          <a:stretch>
            <a:fillRect/>
          </a:stretch>
        </p:blipFill>
        <p:spPr>
          <a:xfrm>
            <a:off x="6213752" y="5049331"/>
            <a:ext cx="2434948" cy="1288395"/>
          </a:xfrm>
          <a:prstGeom prst="rect">
            <a:avLst/>
          </a:prstGeom>
        </p:spPr>
      </p:pic>
    </p:spTree>
    <p:extLst>
      <p:ext uri="{BB962C8B-B14F-4D97-AF65-F5344CB8AC3E}">
        <p14:creationId xmlns:p14="http://schemas.microsoft.com/office/powerpoint/2010/main" val="37323527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rPr>
              <a:t>Coroner Challenges</a:t>
            </a:r>
            <a:endParaRPr lang="en-US" b="1" dirty="0">
              <a:solidFill>
                <a:schemeClr val="accent6">
                  <a:lumMod val="50000"/>
                </a:schemeClr>
              </a:solidFill>
            </a:endParaRPr>
          </a:p>
        </p:txBody>
      </p:sp>
      <p:sp>
        <p:nvSpPr>
          <p:cNvPr id="3" name="Content Placeholder 2"/>
          <p:cNvSpPr>
            <a:spLocks noGrp="1"/>
          </p:cNvSpPr>
          <p:nvPr>
            <p:ph idx="1"/>
          </p:nvPr>
        </p:nvSpPr>
        <p:spPr>
          <a:xfrm>
            <a:off x="685800" y="1981199"/>
            <a:ext cx="7772400" cy="3581401"/>
          </a:xfrm>
        </p:spPr>
        <p:txBody>
          <a:bodyPr/>
          <a:lstStyle/>
          <a:p>
            <a:pPr marL="0" indent="0">
              <a:buNone/>
            </a:pPr>
            <a:r>
              <a:rPr lang="en-US" sz="2400" b="1" dirty="0" smtClean="0">
                <a:solidFill>
                  <a:schemeClr val="accent6">
                    <a:lumMod val="50000"/>
                  </a:schemeClr>
                </a:solidFill>
              </a:rPr>
              <a:t>Coroners Signed DSA But Not Sending Reports </a:t>
            </a:r>
          </a:p>
          <a:p>
            <a:pPr lvl="1" indent="-342900"/>
            <a:r>
              <a:rPr lang="en-US" sz="2400" dirty="0" smtClean="0">
                <a:solidFill>
                  <a:schemeClr val="accent6">
                    <a:lumMod val="50000"/>
                  </a:schemeClr>
                </a:solidFill>
              </a:rPr>
              <a:t>Brown		-  Carroll		-  Clinton	</a:t>
            </a:r>
            <a:endParaRPr lang="en-US" sz="2400" dirty="0">
              <a:solidFill>
                <a:schemeClr val="accent6">
                  <a:lumMod val="50000"/>
                </a:schemeClr>
              </a:solidFill>
            </a:endParaRPr>
          </a:p>
          <a:p>
            <a:pPr lvl="1" indent="-342900"/>
            <a:r>
              <a:rPr lang="en-US" sz="2400" dirty="0" err="1" smtClean="0">
                <a:solidFill>
                  <a:schemeClr val="accent6">
                    <a:lumMod val="50000"/>
                  </a:schemeClr>
                </a:solidFill>
              </a:rPr>
              <a:t>Dekalb</a:t>
            </a:r>
            <a:r>
              <a:rPr lang="en-US" sz="2400" dirty="0" smtClean="0">
                <a:solidFill>
                  <a:schemeClr val="accent6">
                    <a:lumMod val="50000"/>
                  </a:schemeClr>
                </a:solidFill>
              </a:rPr>
              <a:t>		-  Floyd		-  Grant</a:t>
            </a:r>
          </a:p>
          <a:p>
            <a:pPr lvl="1" indent="-342900"/>
            <a:r>
              <a:rPr lang="en-US" sz="2400" dirty="0" smtClean="0">
                <a:solidFill>
                  <a:schemeClr val="accent6">
                    <a:lumMod val="50000"/>
                  </a:schemeClr>
                </a:solidFill>
              </a:rPr>
              <a:t>Henry		-  Knox		-  Kosciusko</a:t>
            </a:r>
          </a:p>
          <a:p>
            <a:pPr lvl="1" indent="-342900"/>
            <a:r>
              <a:rPr lang="en-US" sz="2400" dirty="0" smtClean="0">
                <a:solidFill>
                  <a:schemeClr val="accent6">
                    <a:lumMod val="50000"/>
                  </a:schemeClr>
                </a:solidFill>
              </a:rPr>
              <a:t>Madison	-  </a:t>
            </a:r>
            <a:r>
              <a:rPr lang="en-US" sz="2400" dirty="0" err="1" smtClean="0">
                <a:solidFill>
                  <a:schemeClr val="accent6">
                    <a:lumMod val="50000"/>
                  </a:schemeClr>
                </a:solidFill>
              </a:rPr>
              <a:t>LaPorte</a:t>
            </a:r>
            <a:r>
              <a:rPr lang="en-US" sz="2400" dirty="0" smtClean="0">
                <a:solidFill>
                  <a:schemeClr val="accent6">
                    <a:lumMod val="50000"/>
                  </a:schemeClr>
                </a:solidFill>
              </a:rPr>
              <a:t>		-  Marshall</a:t>
            </a:r>
          </a:p>
          <a:p>
            <a:pPr lvl="1" indent="-342900"/>
            <a:r>
              <a:rPr lang="en-US" sz="2400" dirty="0" smtClean="0">
                <a:solidFill>
                  <a:schemeClr val="accent6">
                    <a:lumMod val="50000"/>
                  </a:schemeClr>
                </a:solidFill>
              </a:rPr>
              <a:t>Morgan		-  Orange		-  Parke</a:t>
            </a:r>
          </a:p>
          <a:p>
            <a:pPr lvl="1" indent="-342900"/>
            <a:r>
              <a:rPr lang="en-US" sz="2400" dirty="0" smtClean="0">
                <a:solidFill>
                  <a:schemeClr val="accent6">
                    <a:lumMod val="50000"/>
                  </a:schemeClr>
                </a:solidFill>
              </a:rPr>
              <a:t>Pike		-  Pulaski		-  Randolph</a:t>
            </a:r>
          </a:p>
          <a:p>
            <a:pPr lvl="1" indent="-342900"/>
            <a:r>
              <a:rPr lang="en-US" sz="2400" dirty="0" smtClean="0">
                <a:solidFill>
                  <a:schemeClr val="accent6">
                    <a:lumMod val="50000"/>
                  </a:schemeClr>
                </a:solidFill>
              </a:rPr>
              <a:t>Union		-  Wabash		</a:t>
            </a:r>
          </a:p>
          <a:p>
            <a:pPr lvl="1" indent="-342900"/>
            <a:endParaRPr lang="en-US" sz="2400" dirty="0" smtClean="0">
              <a:solidFill>
                <a:schemeClr val="accent6">
                  <a:lumMod val="50000"/>
                </a:schemeClr>
              </a:solidFill>
            </a:endParaRPr>
          </a:p>
          <a:p>
            <a:pPr lvl="1" indent="-342900"/>
            <a:endParaRPr lang="en-US" sz="2400"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24</a:t>
            </a:fld>
            <a:endParaRPr lang="en-US" dirty="0"/>
          </a:p>
        </p:txBody>
      </p:sp>
      <p:pic>
        <p:nvPicPr>
          <p:cNvPr id="5" name="Picture 4" descr="ISDH Logo_Color.png"/>
          <p:cNvPicPr>
            <a:picLocks noChangeAspect="1"/>
          </p:cNvPicPr>
          <p:nvPr/>
        </p:nvPicPr>
        <p:blipFill>
          <a:blip r:embed="rId3" cstate="print"/>
          <a:stretch>
            <a:fillRect/>
          </a:stretch>
        </p:blipFill>
        <p:spPr>
          <a:xfrm>
            <a:off x="6288226" y="5264444"/>
            <a:ext cx="2434948" cy="1288395"/>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3953375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rPr>
              <a:t>Law Enforcement Challenges </a:t>
            </a:r>
            <a:endParaRPr lang="en-US" b="1" dirty="0">
              <a:solidFill>
                <a:schemeClr val="accent6">
                  <a:lumMod val="50000"/>
                </a:schemeClr>
              </a:solidFill>
            </a:endParaRPr>
          </a:p>
        </p:txBody>
      </p:sp>
      <p:sp>
        <p:nvSpPr>
          <p:cNvPr id="5" name="Text Placeholder 4"/>
          <p:cNvSpPr>
            <a:spLocks noGrp="1"/>
          </p:cNvSpPr>
          <p:nvPr>
            <p:ph type="body" idx="1"/>
          </p:nvPr>
        </p:nvSpPr>
        <p:spPr>
          <a:xfrm>
            <a:off x="457200" y="1219201"/>
            <a:ext cx="8229600" cy="467240"/>
          </a:xfrm>
        </p:spPr>
        <p:txBody>
          <a:bodyPr/>
          <a:lstStyle/>
          <a:p>
            <a:r>
              <a:rPr lang="en-US" dirty="0" smtClean="0">
                <a:solidFill>
                  <a:schemeClr val="accent6">
                    <a:lumMod val="50000"/>
                  </a:schemeClr>
                </a:solidFill>
              </a:rPr>
              <a:t>LE Agencies Not Participating </a:t>
            </a:r>
            <a:r>
              <a:rPr lang="en-US" dirty="0">
                <a:solidFill>
                  <a:schemeClr val="accent6">
                    <a:lumMod val="50000"/>
                  </a:schemeClr>
                </a:solidFill>
              </a:rPr>
              <a:t>in </a:t>
            </a:r>
            <a:r>
              <a:rPr lang="en-US" dirty="0" smtClean="0">
                <a:solidFill>
                  <a:schemeClr val="accent6">
                    <a:lumMod val="50000"/>
                  </a:schemeClr>
                </a:solidFill>
              </a:rPr>
              <a:t>INVDRS</a:t>
            </a:r>
            <a:endParaRPr lang="en-US" dirty="0">
              <a:solidFill>
                <a:schemeClr val="accent6">
                  <a:lumMod val="50000"/>
                </a:schemeClr>
              </a:solidFill>
            </a:endParaRPr>
          </a:p>
        </p:txBody>
      </p:sp>
      <p:sp>
        <p:nvSpPr>
          <p:cNvPr id="3" name="Content Placeholder 2"/>
          <p:cNvSpPr>
            <a:spLocks noGrp="1"/>
          </p:cNvSpPr>
          <p:nvPr>
            <p:ph sz="half" idx="2"/>
          </p:nvPr>
        </p:nvSpPr>
        <p:spPr>
          <a:xfrm>
            <a:off x="379412" y="1868161"/>
            <a:ext cx="4192588" cy="4837439"/>
          </a:xfrm>
        </p:spPr>
        <p:txBody>
          <a:bodyPr/>
          <a:lstStyle/>
          <a:p>
            <a:pPr marL="457200" indent="-457200"/>
            <a:r>
              <a:rPr lang="en-US" dirty="0" smtClean="0">
                <a:solidFill>
                  <a:schemeClr val="accent6">
                    <a:lumMod val="50000"/>
                  </a:schemeClr>
                </a:solidFill>
              </a:rPr>
              <a:t>Monticello PD (15) </a:t>
            </a:r>
          </a:p>
          <a:p>
            <a:pPr marL="457200" indent="-457200"/>
            <a:r>
              <a:rPr lang="en-US" dirty="0" smtClean="0">
                <a:solidFill>
                  <a:schemeClr val="accent6">
                    <a:lumMod val="50000"/>
                  </a:schemeClr>
                </a:solidFill>
              </a:rPr>
              <a:t>Elkhart County SD (58)</a:t>
            </a:r>
          </a:p>
          <a:p>
            <a:pPr marL="457200" indent="-457200"/>
            <a:r>
              <a:rPr lang="en-US" dirty="0" smtClean="0">
                <a:solidFill>
                  <a:schemeClr val="accent6">
                    <a:lumMod val="50000"/>
                  </a:schemeClr>
                </a:solidFill>
              </a:rPr>
              <a:t>Goshen PD (30)</a:t>
            </a:r>
          </a:p>
          <a:p>
            <a:pPr marL="457200" indent="-457200"/>
            <a:r>
              <a:rPr lang="en-US" dirty="0" smtClean="0">
                <a:solidFill>
                  <a:schemeClr val="accent6">
                    <a:lumMod val="50000"/>
                  </a:schemeClr>
                </a:solidFill>
              </a:rPr>
              <a:t>Cass County SD (9) </a:t>
            </a:r>
          </a:p>
          <a:p>
            <a:pPr marL="457200" indent="-457200"/>
            <a:r>
              <a:rPr lang="en-US" dirty="0" smtClean="0">
                <a:solidFill>
                  <a:schemeClr val="accent6">
                    <a:lumMod val="50000"/>
                  </a:schemeClr>
                </a:solidFill>
              </a:rPr>
              <a:t>Gibson County SD (15)</a:t>
            </a:r>
          </a:p>
          <a:p>
            <a:pPr marL="457200" indent="-457200"/>
            <a:r>
              <a:rPr lang="en-US" dirty="0" smtClean="0">
                <a:solidFill>
                  <a:schemeClr val="accent6">
                    <a:lumMod val="50000"/>
                  </a:schemeClr>
                </a:solidFill>
              </a:rPr>
              <a:t>Harrison County SD (38)</a:t>
            </a:r>
            <a:endParaRPr lang="en-US" dirty="0">
              <a:solidFill>
                <a:schemeClr val="accent6">
                  <a:lumMod val="50000"/>
                </a:schemeClr>
              </a:solidFill>
            </a:endParaRPr>
          </a:p>
          <a:p>
            <a:pPr marL="457200" indent="-457200"/>
            <a:r>
              <a:rPr lang="en-US" dirty="0" smtClean="0">
                <a:solidFill>
                  <a:schemeClr val="accent6">
                    <a:lumMod val="50000"/>
                  </a:schemeClr>
                </a:solidFill>
              </a:rPr>
              <a:t>Decatur County SD (11)</a:t>
            </a:r>
          </a:p>
          <a:p>
            <a:pPr marL="457200" indent="-457200"/>
            <a:r>
              <a:rPr lang="en-US" dirty="0" err="1" smtClean="0">
                <a:solidFill>
                  <a:schemeClr val="accent6">
                    <a:lumMod val="50000"/>
                  </a:schemeClr>
                </a:solidFill>
              </a:rPr>
              <a:t>Vevay</a:t>
            </a:r>
            <a:r>
              <a:rPr lang="en-US" dirty="0" smtClean="0">
                <a:solidFill>
                  <a:schemeClr val="accent6">
                    <a:lumMod val="50000"/>
                  </a:schemeClr>
                </a:solidFill>
              </a:rPr>
              <a:t> PD (9)</a:t>
            </a:r>
          </a:p>
          <a:p>
            <a:pPr marL="457200" indent="-457200"/>
            <a:r>
              <a:rPr lang="en-US" dirty="0" smtClean="0">
                <a:solidFill>
                  <a:schemeClr val="accent6">
                    <a:lumMod val="50000"/>
                  </a:schemeClr>
                </a:solidFill>
              </a:rPr>
              <a:t>Salem PD (21)</a:t>
            </a:r>
          </a:p>
          <a:p>
            <a:pPr marL="457200" indent="-457200"/>
            <a:r>
              <a:rPr lang="en-US" dirty="0" smtClean="0">
                <a:solidFill>
                  <a:schemeClr val="accent6">
                    <a:lumMod val="50000"/>
                  </a:schemeClr>
                </a:solidFill>
              </a:rPr>
              <a:t>Wayne County SD (43)</a:t>
            </a:r>
          </a:p>
          <a:p>
            <a:pPr marL="457200" indent="-457200"/>
            <a:endParaRPr lang="en-US" dirty="0" smtClean="0">
              <a:solidFill>
                <a:schemeClr val="accent6">
                  <a:lumMod val="50000"/>
                </a:schemeClr>
              </a:solidFill>
            </a:endParaRPr>
          </a:p>
          <a:p>
            <a:pPr marL="0" indent="0">
              <a:buNone/>
            </a:pPr>
            <a:endParaRPr lang="en-US" dirty="0" smtClean="0">
              <a:solidFill>
                <a:schemeClr val="accent6">
                  <a:lumMod val="50000"/>
                </a:schemeClr>
              </a:solidFill>
            </a:endParaRPr>
          </a:p>
        </p:txBody>
      </p:sp>
      <p:sp>
        <p:nvSpPr>
          <p:cNvPr id="7" name="Content Placeholder 6"/>
          <p:cNvSpPr>
            <a:spLocks noGrp="1"/>
          </p:cNvSpPr>
          <p:nvPr>
            <p:ph sz="quarter" idx="4"/>
          </p:nvPr>
        </p:nvSpPr>
        <p:spPr>
          <a:xfrm>
            <a:off x="4572000" y="1868161"/>
            <a:ext cx="4572000" cy="4651285"/>
          </a:xfrm>
        </p:spPr>
        <p:txBody>
          <a:bodyPr/>
          <a:lstStyle/>
          <a:p>
            <a:r>
              <a:rPr lang="en-US" dirty="0" smtClean="0">
                <a:solidFill>
                  <a:schemeClr val="accent6">
                    <a:lumMod val="50000"/>
                  </a:schemeClr>
                </a:solidFill>
              </a:rPr>
              <a:t>Mishawaka </a:t>
            </a:r>
            <a:r>
              <a:rPr lang="en-US" dirty="0">
                <a:solidFill>
                  <a:schemeClr val="accent6">
                    <a:lumMod val="50000"/>
                  </a:schemeClr>
                </a:solidFill>
              </a:rPr>
              <a:t>PD </a:t>
            </a:r>
            <a:r>
              <a:rPr lang="en-US" dirty="0" smtClean="0">
                <a:solidFill>
                  <a:schemeClr val="accent6">
                    <a:lumMod val="50000"/>
                  </a:schemeClr>
                </a:solidFill>
              </a:rPr>
              <a:t>(66) </a:t>
            </a:r>
            <a:endParaRPr lang="en-US" dirty="0">
              <a:solidFill>
                <a:schemeClr val="accent6">
                  <a:lumMod val="50000"/>
                </a:schemeClr>
              </a:solidFill>
            </a:endParaRPr>
          </a:p>
          <a:p>
            <a:r>
              <a:rPr lang="en-US" dirty="0" smtClean="0">
                <a:solidFill>
                  <a:schemeClr val="accent6">
                    <a:lumMod val="50000"/>
                  </a:schemeClr>
                </a:solidFill>
              </a:rPr>
              <a:t>Montgomery County SD (15)</a:t>
            </a:r>
          </a:p>
          <a:p>
            <a:r>
              <a:rPr lang="en-US" dirty="0" smtClean="0">
                <a:solidFill>
                  <a:schemeClr val="accent6">
                    <a:lumMod val="50000"/>
                  </a:schemeClr>
                </a:solidFill>
              </a:rPr>
              <a:t>New Albany PD (49) </a:t>
            </a:r>
          </a:p>
          <a:p>
            <a:r>
              <a:rPr lang="en-US" dirty="0" smtClean="0">
                <a:solidFill>
                  <a:schemeClr val="accent6">
                    <a:lumMod val="50000"/>
                  </a:schemeClr>
                </a:solidFill>
              </a:rPr>
              <a:t>Starke County SD (39)</a:t>
            </a:r>
          </a:p>
          <a:p>
            <a:r>
              <a:rPr lang="en-US" dirty="0" smtClean="0">
                <a:solidFill>
                  <a:schemeClr val="accent6">
                    <a:lumMod val="50000"/>
                  </a:schemeClr>
                </a:solidFill>
              </a:rPr>
              <a:t>Steuben County SD (19)</a:t>
            </a:r>
            <a:endParaRPr lang="en-US" dirty="0">
              <a:solidFill>
                <a:schemeClr val="accent6">
                  <a:lumMod val="50000"/>
                </a:schemeClr>
              </a:solidFill>
            </a:endParaRPr>
          </a:p>
          <a:p>
            <a:r>
              <a:rPr lang="en-US" dirty="0" smtClean="0">
                <a:solidFill>
                  <a:schemeClr val="accent6">
                    <a:lumMod val="50000"/>
                  </a:schemeClr>
                </a:solidFill>
              </a:rPr>
              <a:t>St. Joseph </a:t>
            </a:r>
            <a:r>
              <a:rPr lang="en-US" dirty="0" err="1" smtClean="0">
                <a:solidFill>
                  <a:schemeClr val="accent6">
                    <a:lumMod val="50000"/>
                  </a:schemeClr>
                </a:solidFill>
              </a:rPr>
              <a:t>Cty</a:t>
            </a:r>
            <a:r>
              <a:rPr lang="en-US" dirty="0" smtClean="0">
                <a:solidFill>
                  <a:schemeClr val="accent6">
                    <a:lumMod val="50000"/>
                  </a:schemeClr>
                </a:solidFill>
              </a:rPr>
              <a:t> SD (68)</a:t>
            </a:r>
          </a:p>
          <a:p>
            <a:r>
              <a:rPr lang="en-US" dirty="0" smtClean="0">
                <a:solidFill>
                  <a:schemeClr val="accent6">
                    <a:lumMod val="50000"/>
                  </a:schemeClr>
                </a:solidFill>
              </a:rPr>
              <a:t>Greencastle PD (8)</a:t>
            </a:r>
          </a:p>
          <a:p>
            <a:endParaRPr lang="en-US" dirty="0">
              <a:solidFill>
                <a:schemeClr val="accent6">
                  <a:lumMod val="50000"/>
                </a:schemeClr>
              </a:solidFill>
            </a:endParaRPr>
          </a:p>
          <a:p>
            <a:pPr marL="0" indent="0">
              <a:buNone/>
            </a:pPr>
            <a:endParaRPr lang="en-US" dirty="0" smtClean="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25</a:t>
            </a:fld>
            <a:endParaRPr lang="en-US" dirty="0"/>
          </a:p>
        </p:txBody>
      </p:sp>
      <p:pic>
        <p:nvPicPr>
          <p:cNvPr id="9" name="Picture 8" descr="ISDH Logo_Color.png"/>
          <p:cNvPicPr>
            <a:picLocks noChangeAspect="1"/>
          </p:cNvPicPr>
          <p:nvPr/>
        </p:nvPicPr>
        <p:blipFill>
          <a:blip r:embed="rId3" cstate="print"/>
          <a:stretch>
            <a:fillRect/>
          </a:stretch>
        </p:blipFill>
        <p:spPr>
          <a:xfrm>
            <a:off x="5521054" y="5205581"/>
            <a:ext cx="2434948" cy="1288395"/>
          </a:xfrm>
          <a:prstGeom prst="rect">
            <a:avLst/>
          </a:prstGeom>
        </p:spPr>
      </p:pic>
      <p:sp>
        <p:nvSpPr>
          <p:cNvPr id="10" name="TextBox 9"/>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1909687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rPr>
              <a:t>Successes </a:t>
            </a:r>
            <a:endParaRPr lang="en-US" b="1" dirty="0">
              <a:solidFill>
                <a:schemeClr val="accent6">
                  <a:lumMod val="50000"/>
                </a:schemeClr>
              </a:solidFill>
            </a:endParaRPr>
          </a:p>
        </p:txBody>
      </p:sp>
      <p:sp>
        <p:nvSpPr>
          <p:cNvPr id="3" name="Content Placeholder 2"/>
          <p:cNvSpPr>
            <a:spLocks noGrp="1"/>
          </p:cNvSpPr>
          <p:nvPr>
            <p:ph idx="1"/>
          </p:nvPr>
        </p:nvSpPr>
        <p:spPr/>
        <p:txBody>
          <a:bodyPr/>
          <a:lstStyle/>
          <a:p>
            <a:r>
              <a:rPr lang="en-US" dirty="0" smtClean="0">
                <a:solidFill>
                  <a:schemeClr val="accent6">
                    <a:lumMod val="50000"/>
                  </a:schemeClr>
                </a:solidFill>
              </a:rPr>
              <a:t>45 Coroner DSA’s in January 2017 to 82 today</a:t>
            </a:r>
          </a:p>
          <a:p>
            <a:r>
              <a:rPr lang="en-US" dirty="0" smtClean="0">
                <a:solidFill>
                  <a:schemeClr val="accent6">
                    <a:lumMod val="50000"/>
                  </a:schemeClr>
                </a:solidFill>
              </a:rPr>
              <a:t>Elkhart County Coroner is participating and we have already received their reports</a:t>
            </a:r>
          </a:p>
          <a:p>
            <a:r>
              <a:rPr lang="en-US" dirty="0" smtClean="0">
                <a:solidFill>
                  <a:schemeClr val="accent6">
                    <a:lumMod val="50000"/>
                  </a:schemeClr>
                </a:solidFill>
              </a:rPr>
              <a:t>Indiana State Police are participating and we have received some records</a:t>
            </a:r>
            <a:endParaRPr lang="en-US" dirty="0">
              <a:solidFill>
                <a:schemeClr val="accent6">
                  <a:lumMod val="50000"/>
                </a:schemeClr>
              </a:solidFill>
            </a:endParaRPr>
          </a:p>
        </p:txBody>
      </p:sp>
      <p:sp>
        <p:nvSpPr>
          <p:cNvPr id="5" name="Slide Number Placeholder 4"/>
          <p:cNvSpPr>
            <a:spLocks noGrp="1"/>
          </p:cNvSpPr>
          <p:nvPr>
            <p:ph type="sldNum" sz="quarter" idx="12"/>
          </p:nvPr>
        </p:nvSpPr>
        <p:spPr/>
        <p:txBody>
          <a:bodyPr/>
          <a:lstStyle/>
          <a:p>
            <a:fld id="{12D0DF6D-4A0E-439C-8F9D-0EA52663F4F8}" type="slidenum">
              <a:rPr lang="en-US" smtClean="0"/>
              <a:pPr/>
              <a:t>26</a:t>
            </a:fld>
            <a:endParaRPr lang="en-US" dirty="0"/>
          </a:p>
        </p:txBody>
      </p:sp>
      <p:sp>
        <p:nvSpPr>
          <p:cNvPr id="6" name="TextBox 5"/>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3063541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Data Abstraction &amp;</a:t>
            </a:r>
            <a:br>
              <a:rPr lang="en-US" b="1" dirty="0" smtClean="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br>
            <a:r>
              <a:rPr lang="en-US" b="1" dirty="0" smtClean="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Records Collection</a:t>
            </a:r>
            <a:endParaRPr lang="en-US" b="1" dirty="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988AE2F3-5880-4BFE-9110-FE9F5C32B152}" type="slidenum">
              <a:rPr lang="en-US" smtClean="0"/>
              <a:pPr/>
              <a:t>27</a:t>
            </a:fld>
            <a:endParaRPr lang="en-US" dirty="0"/>
          </a:p>
        </p:txBody>
      </p:sp>
      <p:sp>
        <p:nvSpPr>
          <p:cNvPr id="7" name="TextBox 6"/>
          <p:cNvSpPr txBox="1"/>
          <p:nvPr/>
        </p:nvSpPr>
        <p:spPr>
          <a:xfrm>
            <a:off x="4584526" y="6531279"/>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6" name="Picture 5" descr="ISDH Logo_Color.png"/>
          <p:cNvPicPr>
            <a:picLocks noChangeAspect="1"/>
          </p:cNvPicPr>
          <p:nvPr/>
        </p:nvPicPr>
        <p:blipFill>
          <a:blip r:embed="rId3" cstate="print"/>
          <a:stretch>
            <a:fillRect/>
          </a:stretch>
        </p:blipFill>
        <p:spPr>
          <a:xfrm>
            <a:off x="6213752" y="5049331"/>
            <a:ext cx="2434948" cy="1288395"/>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913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Data Availability and Deadlines</a:t>
            </a:r>
            <a:endParaRPr lang="en-US" b="1" dirty="0">
              <a:solidFill>
                <a:schemeClr val="accent6">
                  <a:lumMod val="50000"/>
                </a:schemeClr>
              </a:solidFill>
              <a:effectLst>
                <a:outerShdw blurRad="38100" dist="38100" dir="2700000" algn="tl">
                  <a:srgbClr val="000000">
                    <a:alpha val="43137"/>
                  </a:srgbClr>
                </a:outerShdw>
              </a:effectLs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24426854"/>
              </p:ext>
            </p:extLst>
          </p:nvPr>
        </p:nvGraphicFramePr>
        <p:xfrm>
          <a:off x="685800" y="2514600"/>
          <a:ext cx="7772400" cy="2286000"/>
        </p:xfrm>
        <a:graphic>
          <a:graphicData uri="http://schemas.openxmlformats.org/drawingml/2006/table">
            <a:tbl>
              <a:tblPr firstRow="1" bandRow="1">
                <a:tableStyleId>{21E4AEA4-8DFA-4A89-87EB-49C32662AFE0}</a:tableStyleId>
              </a:tblPr>
              <a:tblGrid>
                <a:gridCol w="2590800"/>
                <a:gridCol w="2590800"/>
                <a:gridCol w="2590800"/>
              </a:tblGrid>
              <a:tr h="578547">
                <a:tc>
                  <a:txBody>
                    <a:bodyPr/>
                    <a:lstStyle/>
                    <a:p>
                      <a:r>
                        <a:rPr lang="en-US" dirty="0" smtClean="0"/>
                        <a:t>Data Year</a:t>
                      </a:r>
                      <a:endParaRPr lang="en-US" dirty="0"/>
                    </a:p>
                  </a:txBody>
                  <a:tcPr/>
                </a:tc>
                <a:tc>
                  <a:txBody>
                    <a:bodyPr/>
                    <a:lstStyle/>
                    <a:p>
                      <a:r>
                        <a:rPr lang="en-US" dirty="0" smtClean="0"/>
                        <a:t>Death</a:t>
                      </a:r>
                      <a:r>
                        <a:rPr lang="en-US" baseline="0" dirty="0" smtClean="0"/>
                        <a:t> Certificate Data</a:t>
                      </a:r>
                      <a:endParaRPr lang="en-US" dirty="0"/>
                    </a:p>
                  </a:txBody>
                  <a:tcPr/>
                </a:tc>
                <a:tc>
                  <a:txBody>
                    <a:bodyPr/>
                    <a:lstStyle/>
                    <a:p>
                      <a:r>
                        <a:rPr lang="en-US" dirty="0" smtClean="0"/>
                        <a:t>Complete INVDRS</a:t>
                      </a:r>
                      <a:r>
                        <a:rPr lang="en-US" baseline="0" dirty="0" smtClean="0"/>
                        <a:t> Data-CDC Deadline</a:t>
                      </a:r>
                      <a:endParaRPr lang="en-US" dirty="0"/>
                    </a:p>
                  </a:txBody>
                  <a:tcPr/>
                </a:tc>
              </a:tr>
              <a:tr h="578547">
                <a:tc>
                  <a:txBody>
                    <a:bodyPr/>
                    <a:lstStyle/>
                    <a:p>
                      <a:r>
                        <a:rPr lang="en-US" dirty="0" smtClean="0"/>
                        <a:t>2016</a:t>
                      </a:r>
                      <a:endParaRPr lang="en-US" dirty="0"/>
                    </a:p>
                  </a:txBody>
                  <a:tcPr/>
                </a:tc>
                <a:tc>
                  <a:txBody>
                    <a:bodyPr/>
                    <a:lstStyle/>
                    <a:p>
                      <a:r>
                        <a:rPr lang="en-US" dirty="0" smtClean="0"/>
                        <a:t>Sept. 2017</a:t>
                      </a:r>
                      <a:r>
                        <a:rPr lang="en-US" baseline="0" dirty="0" smtClean="0"/>
                        <a:t> (prelim), January 2018 (final)</a:t>
                      </a:r>
                      <a:endParaRPr lang="en-US" dirty="0"/>
                    </a:p>
                  </a:txBody>
                  <a:tcPr/>
                </a:tc>
                <a:tc>
                  <a:txBody>
                    <a:bodyPr/>
                    <a:lstStyle/>
                    <a:p>
                      <a:r>
                        <a:rPr lang="en-US" dirty="0" smtClean="0"/>
                        <a:t>June 2018 </a:t>
                      </a:r>
                      <a:endParaRPr lang="en-US" dirty="0"/>
                    </a:p>
                  </a:txBody>
                  <a:tcPr/>
                </a:tc>
              </a:tr>
              <a:tr h="578547">
                <a:tc>
                  <a:txBody>
                    <a:bodyPr/>
                    <a:lstStyle/>
                    <a:p>
                      <a:r>
                        <a:rPr lang="en-US" dirty="0" smtClean="0"/>
                        <a:t>2017</a:t>
                      </a:r>
                      <a:endParaRPr lang="en-US" dirty="0"/>
                    </a:p>
                  </a:txBody>
                  <a:tcPr/>
                </a:tc>
                <a:tc>
                  <a:txBody>
                    <a:bodyPr/>
                    <a:lstStyle/>
                    <a:p>
                      <a:r>
                        <a:rPr lang="en-US" dirty="0" smtClean="0"/>
                        <a:t>Sept. 2018 (prelim), January 2019 (final)</a:t>
                      </a:r>
                      <a:endParaRPr lang="en-US" dirty="0"/>
                    </a:p>
                  </a:txBody>
                  <a:tcPr/>
                </a:tc>
                <a:tc>
                  <a:txBody>
                    <a:bodyPr/>
                    <a:lstStyle/>
                    <a:p>
                      <a:r>
                        <a:rPr lang="en-US" dirty="0" smtClean="0"/>
                        <a:t>June 2019 </a:t>
                      </a:r>
                      <a:endParaRPr lang="en-US" dirty="0"/>
                    </a:p>
                  </a:txBody>
                  <a:tcPr/>
                </a:tc>
              </a:tr>
              <a:tr h="335190">
                <a:tc gridSpan="3">
                  <a:txBody>
                    <a:bodyPr/>
                    <a:lstStyle/>
                    <a:p>
                      <a:pPr algn="ctr"/>
                      <a:r>
                        <a:rPr lang="en-US" b="1" dirty="0" smtClean="0"/>
                        <a:t>Etc. </a:t>
                      </a:r>
                      <a:endParaRPr lang="en-US" b="1" dirty="0"/>
                    </a:p>
                  </a:txBody>
                  <a:tcPr/>
                </a:tc>
                <a:tc hMerge="1">
                  <a:txBody>
                    <a:bodyPr/>
                    <a:lstStyle/>
                    <a:p>
                      <a:endParaRPr lang="en-US" dirty="0"/>
                    </a:p>
                  </a:txBody>
                  <a:tcPr/>
                </a:tc>
                <a:tc hMerge="1">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2D5135A1-15A8-4711-A951-D7136BDDBE10}" type="slidenum">
              <a:rPr lang="en-US" smtClean="0"/>
              <a:pPr/>
              <a:t>28</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919583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31" y="609600"/>
            <a:ext cx="7772400" cy="1143000"/>
          </a:xfrm>
        </p:spPr>
        <p:txBody>
          <a:bodyPr/>
          <a:lstStyle/>
          <a:p>
            <a:r>
              <a:rPr lang="en-US" b="1" dirty="0" smtClean="0">
                <a:solidFill>
                  <a:schemeClr val="accent6">
                    <a:lumMod val="50000"/>
                  </a:schemeClr>
                </a:solidFill>
              </a:rPr>
              <a:t>2016 Records Collection</a:t>
            </a:r>
            <a:endParaRPr lang="en-US" b="1" dirty="0">
              <a:solidFill>
                <a:schemeClr val="accent6">
                  <a:lumMod val="50000"/>
                </a:schemeClr>
              </a:solidFill>
            </a:endParaRPr>
          </a:p>
        </p:txBody>
      </p:sp>
      <p:sp>
        <p:nvSpPr>
          <p:cNvPr id="3" name="Content Placeholder 2"/>
          <p:cNvSpPr>
            <a:spLocks noGrp="1"/>
          </p:cNvSpPr>
          <p:nvPr>
            <p:ph idx="1"/>
          </p:nvPr>
        </p:nvSpPr>
        <p:spPr>
          <a:xfrm>
            <a:off x="685800" y="1743075"/>
            <a:ext cx="7772400" cy="4114800"/>
          </a:xfrm>
        </p:spPr>
        <p:txBody>
          <a:bodyPr/>
          <a:lstStyle/>
          <a:p>
            <a:r>
              <a:rPr lang="en-US" dirty="0" smtClean="0">
                <a:solidFill>
                  <a:schemeClr val="accent6">
                    <a:lumMod val="50000"/>
                  </a:schemeClr>
                </a:solidFill>
              </a:rPr>
              <a:t>Coroner Reports Received: 90.8% </a:t>
            </a:r>
          </a:p>
          <a:p>
            <a:r>
              <a:rPr lang="en-US" dirty="0" smtClean="0">
                <a:solidFill>
                  <a:schemeClr val="accent6">
                    <a:lumMod val="50000"/>
                  </a:schemeClr>
                </a:solidFill>
              </a:rPr>
              <a:t>LE Reports Received: 95.2% </a:t>
            </a:r>
          </a:p>
          <a:p>
            <a:endParaRPr lang="en-US" dirty="0">
              <a:solidFill>
                <a:schemeClr val="accent6">
                  <a:lumMod val="50000"/>
                </a:schemeClr>
              </a:solidFill>
            </a:endParaRPr>
          </a:p>
          <a:p>
            <a:endParaRPr lang="en-US" dirty="0" smtClean="0">
              <a:solidFill>
                <a:schemeClr val="accent6">
                  <a:lumMod val="50000"/>
                </a:schemeClr>
              </a:solidFill>
            </a:endParaRPr>
          </a:p>
          <a:p>
            <a:r>
              <a:rPr lang="en-US" dirty="0">
                <a:solidFill>
                  <a:schemeClr val="accent6">
                    <a:lumMod val="50000"/>
                  </a:schemeClr>
                </a:solidFill>
              </a:rPr>
              <a:t>Coroner Reports Received: </a:t>
            </a:r>
            <a:r>
              <a:rPr lang="en-US" dirty="0" smtClean="0">
                <a:solidFill>
                  <a:schemeClr val="accent6">
                    <a:lumMod val="50000"/>
                  </a:schemeClr>
                </a:solidFill>
              </a:rPr>
              <a:t>97.6% </a:t>
            </a:r>
            <a:endParaRPr lang="en-US" dirty="0">
              <a:solidFill>
                <a:schemeClr val="accent6">
                  <a:lumMod val="50000"/>
                </a:schemeClr>
              </a:solidFill>
            </a:endParaRPr>
          </a:p>
          <a:p>
            <a:r>
              <a:rPr lang="en-US" dirty="0">
                <a:solidFill>
                  <a:schemeClr val="accent6">
                    <a:lumMod val="50000"/>
                  </a:schemeClr>
                </a:solidFill>
              </a:rPr>
              <a:t>LE Reports Received: </a:t>
            </a:r>
            <a:r>
              <a:rPr lang="en-US" dirty="0" smtClean="0">
                <a:solidFill>
                  <a:schemeClr val="accent6">
                    <a:lumMod val="50000"/>
                  </a:schemeClr>
                </a:solidFill>
              </a:rPr>
              <a:t>89.8% </a:t>
            </a:r>
            <a:endParaRPr lang="en-US" dirty="0">
              <a:solidFill>
                <a:schemeClr val="accent6">
                  <a:lumMod val="50000"/>
                </a:schemeClr>
              </a:solidFill>
            </a:endParaRPr>
          </a:p>
          <a:p>
            <a:endParaRPr lang="en-US"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29</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
        <p:nvSpPr>
          <p:cNvPr id="8" name="Title 1"/>
          <p:cNvSpPr txBox="1">
            <a:spLocks/>
          </p:cNvSpPr>
          <p:nvPr/>
        </p:nvSpPr>
        <p:spPr bwMode="auto">
          <a:xfrm>
            <a:off x="600205" y="2967792"/>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08" charset="-128"/>
              </a:defRPr>
            </a:lvl2pPr>
            <a:lvl3pPr algn="ctr" rtl="0" fontAlgn="base">
              <a:spcBef>
                <a:spcPct val="0"/>
              </a:spcBef>
              <a:spcAft>
                <a:spcPct val="0"/>
              </a:spcAft>
              <a:defRPr sz="4400">
                <a:solidFill>
                  <a:schemeClr val="tx2"/>
                </a:solidFill>
                <a:latin typeface="Arial" charset="0"/>
                <a:ea typeface="ＭＳ Ｐゴシック" pitchFamily="-108" charset="-128"/>
              </a:defRPr>
            </a:lvl3pPr>
            <a:lvl4pPr algn="ctr" rtl="0" fontAlgn="base">
              <a:spcBef>
                <a:spcPct val="0"/>
              </a:spcBef>
              <a:spcAft>
                <a:spcPct val="0"/>
              </a:spcAft>
              <a:defRPr sz="4400">
                <a:solidFill>
                  <a:schemeClr val="tx2"/>
                </a:solidFill>
                <a:latin typeface="Arial" charset="0"/>
                <a:ea typeface="ＭＳ Ｐゴシック" pitchFamily="-108" charset="-128"/>
              </a:defRPr>
            </a:lvl4pPr>
            <a:lvl5pPr algn="ctr" rtl="0" fontAlgn="base">
              <a:spcBef>
                <a:spcPct val="0"/>
              </a:spcBef>
              <a:spcAft>
                <a:spcPct val="0"/>
              </a:spcAft>
              <a:defRPr sz="4400">
                <a:solidFill>
                  <a:schemeClr val="tx2"/>
                </a:solidFill>
                <a:latin typeface="Arial" charset="0"/>
                <a:ea typeface="ＭＳ Ｐゴシック" pitchFamily="-108" charset="-128"/>
              </a:defRPr>
            </a:lvl5pPr>
            <a:lvl6pPr marL="457200" algn="ctr" rtl="0" fontAlgn="base">
              <a:spcBef>
                <a:spcPct val="0"/>
              </a:spcBef>
              <a:spcAft>
                <a:spcPct val="0"/>
              </a:spcAft>
              <a:defRPr sz="4400">
                <a:solidFill>
                  <a:schemeClr val="tx2"/>
                </a:solidFill>
                <a:latin typeface="Arial" charset="0"/>
                <a:ea typeface="ＭＳ Ｐゴシック" pitchFamily="-108" charset="-128"/>
              </a:defRPr>
            </a:lvl6pPr>
            <a:lvl7pPr marL="914400" algn="ctr" rtl="0" fontAlgn="base">
              <a:spcBef>
                <a:spcPct val="0"/>
              </a:spcBef>
              <a:spcAft>
                <a:spcPct val="0"/>
              </a:spcAft>
              <a:defRPr sz="4400">
                <a:solidFill>
                  <a:schemeClr val="tx2"/>
                </a:solidFill>
                <a:latin typeface="Arial" charset="0"/>
                <a:ea typeface="ＭＳ Ｐゴシック" pitchFamily="-108" charset="-128"/>
              </a:defRPr>
            </a:lvl7pPr>
            <a:lvl8pPr marL="1371600" algn="ctr" rtl="0" fontAlgn="base">
              <a:spcBef>
                <a:spcPct val="0"/>
              </a:spcBef>
              <a:spcAft>
                <a:spcPct val="0"/>
              </a:spcAft>
              <a:defRPr sz="4400">
                <a:solidFill>
                  <a:schemeClr val="tx2"/>
                </a:solidFill>
                <a:latin typeface="Arial" charset="0"/>
                <a:ea typeface="ＭＳ Ｐゴシック" pitchFamily="-108" charset="-128"/>
              </a:defRPr>
            </a:lvl8pPr>
            <a:lvl9pPr marL="1828800" algn="ctr" rtl="0" fontAlgn="base">
              <a:spcBef>
                <a:spcPct val="0"/>
              </a:spcBef>
              <a:spcAft>
                <a:spcPct val="0"/>
              </a:spcAft>
              <a:defRPr sz="4400">
                <a:solidFill>
                  <a:schemeClr val="tx2"/>
                </a:solidFill>
                <a:latin typeface="Arial" charset="0"/>
                <a:ea typeface="ＭＳ Ｐゴシック" pitchFamily="-108" charset="-128"/>
              </a:defRPr>
            </a:lvl9pPr>
          </a:lstStyle>
          <a:p>
            <a:pPr eaLnBrk="1" hangingPunct="1"/>
            <a:r>
              <a:rPr lang="en-US" b="1" kern="0" dirty="0" smtClean="0">
                <a:solidFill>
                  <a:schemeClr val="accent6">
                    <a:lumMod val="50000"/>
                  </a:schemeClr>
                </a:solidFill>
              </a:rPr>
              <a:t>2015 Records Collection</a:t>
            </a:r>
            <a:endParaRPr lang="en-US" b="1" kern="0" dirty="0">
              <a:solidFill>
                <a:schemeClr val="accent6">
                  <a:lumMod val="50000"/>
                </a:schemeClr>
              </a:solidFill>
            </a:endParaRPr>
          </a:p>
        </p:txBody>
      </p:sp>
    </p:spTree>
    <p:extLst>
      <p:ext uri="{BB962C8B-B14F-4D97-AF65-F5344CB8AC3E}">
        <p14:creationId xmlns:p14="http://schemas.microsoft.com/office/powerpoint/2010/main" val="1679603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Agenda</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sz="2800" dirty="0" smtClean="0">
                <a:solidFill>
                  <a:schemeClr val="accent6">
                    <a:lumMod val="50000"/>
                  </a:schemeClr>
                </a:solidFill>
              </a:rPr>
              <a:t>Introductions</a:t>
            </a:r>
          </a:p>
          <a:p>
            <a:r>
              <a:rPr lang="en-US" sz="2800" dirty="0">
                <a:solidFill>
                  <a:schemeClr val="accent6">
                    <a:lumMod val="50000"/>
                  </a:schemeClr>
                </a:solidFill>
              </a:rPr>
              <a:t>Program Updates</a:t>
            </a:r>
          </a:p>
          <a:p>
            <a:r>
              <a:rPr lang="en-US" sz="2800" dirty="0" smtClean="0">
                <a:solidFill>
                  <a:schemeClr val="accent6">
                    <a:lumMod val="50000"/>
                  </a:schemeClr>
                </a:solidFill>
              </a:rPr>
              <a:t>INVDRS </a:t>
            </a:r>
            <a:r>
              <a:rPr lang="en-US" sz="2800" dirty="0">
                <a:solidFill>
                  <a:schemeClr val="accent6">
                    <a:lumMod val="50000"/>
                  </a:schemeClr>
                </a:solidFill>
              </a:rPr>
              <a:t>Updates</a:t>
            </a:r>
          </a:p>
          <a:p>
            <a:pPr lvl="1"/>
            <a:r>
              <a:rPr lang="en-US" sz="2400" dirty="0">
                <a:solidFill>
                  <a:schemeClr val="accent6">
                    <a:lumMod val="50000"/>
                  </a:schemeClr>
                </a:solidFill>
              </a:rPr>
              <a:t>New hires </a:t>
            </a:r>
          </a:p>
          <a:p>
            <a:r>
              <a:rPr lang="en-US" sz="2800" dirty="0" smtClean="0">
                <a:solidFill>
                  <a:schemeClr val="accent6">
                    <a:lumMod val="50000"/>
                  </a:schemeClr>
                </a:solidFill>
              </a:rPr>
              <a:t>Toxicology Program Overview</a:t>
            </a:r>
          </a:p>
          <a:p>
            <a:r>
              <a:rPr lang="en-US" sz="2800" dirty="0" smtClean="0">
                <a:solidFill>
                  <a:schemeClr val="accent6">
                    <a:lumMod val="50000"/>
                  </a:schemeClr>
                </a:solidFill>
              </a:rPr>
              <a:t>Interpersonal Violence Prevention Tools &amp; Programs</a:t>
            </a:r>
          </a:p>
          <a:p>
            <a:r>
              <a:rPr lang="en-US" sz="2800" dirty="0" smtClean="0">
                <a:solidFill>
                  <a:schemeClr val="accent6">
                    <a:lumMod val="50000"/>
                  </a:schemeClr>
                </a:solidFill>
              </a:rPr>
              <a:t>Coroner Case Management System demo</a:t>
            </a:r>
          </a:p>
          <a:p>
            <a:r>
              <a:rPr lang="en-US" sz="2800" dirty="0" smtClean="0">
                <a:solidFill>
                  <a:schemeClr val="accent6">
                    <a:lumMod val="50000"/>
                  </a:schemeClr>
                </a:solidFill>
              </a:rPr>
              <a:t>Additional Discussion</a:t>
            </a:r>
          </a:p>
        </p:txBody>
      </p:sp>
      <p:sp>
        <p:nvSpPr>
          <p:cNvPr id="4" name="Slide Number Placeholder 3"/>
          <p:cNvSpPr>
            <a:spLocks noGrp="1"/>
          </p:cNvSpPr>
          <p:nvPr>
            <p:ph type="sldNum" sz="quarter" idx="12"/>
          </p:nvPr>
        </p:nvSpPr>
        <p:spPr/>
        <p:txBody>
          <a:bodyPr/>
          <a:lstStyle/>
          <a:p>
            <a:fld id="{2D5135A1-15A8-4711-A951-D7136BDDBE10}" type="slidenum">
              <a:rPr lang="en-US" smtClean="0"/>
              <a:pPr/>
              <a:t>3</a:t>
            </a:fld>
            <a:endParaRPr lang="en-US" dirty="0"/>
          </a:p>
        </p:txBody>
      </p:sp>
      <p:sp>
        <p:nvSpPr>
          <p:cNvPr id="5" name="TextBox 4"/>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3550116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b="1" dirty="0" smtClean="0">
                <a:solidFill>
                  <a:schemeClr val="accent6">
                    <a:lumMod val="50000"/>
                  </a:schemeClr>
                </a:solidFill>
                <a:effectLst>
                  <a:outerShdw blurRad="38100" dist="38100" dir="2700000" algn="tl">
                    <a:srgbClr val="000000">
                      <a:alpha val="43137"/>
                    </a:srgbClr>
                  </a:outerShdw>
                </a:effectLst>
                <a:latin typeface="Trebuchet MS" pitchFamily="34" charset="0"/>
              </a:rPr>
              <a:t>Death Certificate Data for Violent Deaths</a:t>
            </a:r>
            <a:endParaRPr lang="en-US" sz="5400" b="1" dirty="0">
              <a:solidFill>
                <a:schemeClr val="accent6">
                  <a:lumMod val="50000"/>
                </a:schemeClr>
              </a:solidFill>
              <a:effectLst>
                <a:outerShdw blurRad="38100" dist="38100" dir="2700000" algn="tl">
                  <a:srgbClr val="000000">
                    <a:alpha val="43137"/>
                  </a:srgbClr>
                </a:outerShdw>
              </a:effectLst>
              <a:latin typeface="Trebuchet MS" pitchFamily="34" charset="0"/>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30</a:t>
            </a:fld>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10" name="TextBox 9"/>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666144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31</a:t>
            </a:fld>
            <a:endParaRPr lang="en-US" dirty="0"/>
          </a:p>
        </p:txBody>
      </p:sp>
      <p:sp>
        <p:nvSpPr>
          <p:cNvPr id="12" name="TextBox 11"/>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p>
          <a:p>
            <a:endParaRPr lang="en-US" sz="1600" b="1" dirty="0"/>
          </a:p>
        </p:txBody>
      </p:sp>
      <p:graphicFrame>
        <p:nvGraphicFramePr>
          <p:cNvPr id="7" name="Chart 6"/>
          <p:cNvGraphicFramePr>
            <a:graphicFrameLocks/>
          </p:cNvGraphicFramePr>
          <p:nvPr>
            <p:extLst>
              <p:ext uri="{D42A27DB-BD31-4B8C-83A1-F6EECF244321}">
                <p14:modId xmlns:p14="http://schemas.microsoft.com/office/powerpoint/2010/main" val="413533252"/>
              </p:ext>
            </p:extLst>
          </p:nvPr>
        </p:nvGraphicFramePr>
        <p:xfrm>
          <a:off x="228600" y="485513"/>
          <a:ext cx="8534400" cy="58869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6253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32</a:t>
            </a:fld>
            <a:endParaRPr lang="en-US" dirty="0"/>
          </a:p>
        </p:txBody>
      </p:sp>
      <p:sp>
        <p:nvSpPr>
          <p:cNvPr id="7" name="TextBox 6"/>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9" name="Chart 8"/>
          <p:cNvGraphicFramePr>
            <a:graphicFrameLocks/>
          </p:cNvGraphicFramePr>
          <p:nvPr>
            <p:extLst>
              <p:ext uri="{D42A27DB-BD31-4B8C-83A1-F6EECF244321}">
                <p14:modId xmlns:p14="http://schemas.microsoft.com/office/powerpoint/2010/main" val="4054817491"/>
              </p:ext>
            </p:extLst>
          </p:nvPr>
        </p:nvGraphicFramePr>
        <p:xfrm>
          <a:off x="0" y="609600"/>
          <a:ext cx="8839200" cy="6095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454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33</a:t>
            </a:fld>
            <a:endParaRPr lang="en-US" dirty="0"/>
          </a:p>
        </p:txBody>
      </p:sp>
      <p:sp>
        <p:nvSpPr>
          <p:cNvPr id="7" name="TextBox 6"/>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2220502648"/>
              </p:ext>
            </p:extLst>
          </p:nvPr>
        </p:nvGraphicFramePr>
        <p:xfrm>
          <a:off x="233819" y="711414"/>
          <a:ext cx="8686800" cy="58112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8491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34</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813559306"/>
              </p:ext>
            </p:extLst>
          </p:nvPr>
        </p:nvGraphicFramePr>
        <p:xfrm>
          <a:off x="293578" y="319585"/>
          <a:ext cx="8567281" cy="6400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1024050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35</a:t>
            </a:fld>
            <a:endParaRPr lang="en-US" dirty="0"/>
          </a:p>
        </p:txBody>
      </p:sp>
      <p:sp>
        <p:nvSpPr>
          <p:cNvPr id="7" name="TextBox 6"/>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6" name="Chart 5"/>
          <p:cNvGraphicFramePr>
            <a:graphicFrameLocks/>
          </p:cNvGraphicFramePr>
          <p:nvPr>
            <p:extLst>
              <p:ext uri="{D42A27DB-BD31-4B8C-83A1-F6EECF244321}">
                <p14:modId xmlns:p14="http://schemas.microsoft.com/office/powerpoint/2010/main" val="4098494893"/>
              </p:ext>
            </p:extLst>
          </p:nvPr>
        </p:nvGraphicFramePr>
        <p:xfrm>
          <a:off x="304800" y="685801"/>
          <a:ext cx="82296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2672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Breakdown: Suicides</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36</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8360192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660" y="1524000"/>
            <a:ext cx="7772400" cy="1143000"/>
          </a:xfrm>
        </p:spPr>
        <p:txBody>
          <a:bodyPr/>
          <a:lstStyle/>
          <a:p>
            <a:r>
              <a:rPr lang="en-US" dirty="0" smtClean="0"/>
              <a:t>Mortality Dataset</a:t>
            </a:r>
            <a:endParaRPr lang="en-US" dirty="0"/>
          </a:p>
        </p:txBody>
      </p:sp>
      <p:sp>
        <p:nvSpPr>
          <p:cNvPr id="4" name="Slide Number Placeholder 3"/>
          <p:cNvSpPr>
            <a:spLocks noGrp="1"/>
          </p:cNvSpPr>
          <p:nvPr>
            <p:ph type="sldNum" sz="quarter" idx="12"/>
          </p:nvPr>
        </p:nvSpPr>
        <p:spPr/>
        <p:txBody>
          <a:bodyPr/>
          <a:lstStyle/>
          <a:p>
            <a:fld id="{2D5135A1-15A8-4711-A951-D7136BDDBE10}" type="slidenum">
              <a:rPr lang="en-US" smtClean="0"/>
              <a:pPr/>
              <a:t>37</a:t>
            </a:fld>
            <a:endParaRPr lang="en-US" dirty="0"/>
          </a:p>
        </p:txBody>
      </p:sp>
    </p:spTree>
    <p:extLst>
      <p:ext uri="{BB962C8B-B14F-4D97-AF65-F5344CB8AC3E}">
        <p14:creationId xmlns:p14="http://schemas.microsoft.com/office/powerpoint/2010/main" val="3347108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52" y="5277067"/>
            <a:ext cx="7886700" cy="994172"/>
          </a:xfrm>
        </p:spPr>
        <p:txBody>
          <a:bodyPr>
            <a:normAutofit/>
          </a:bodyPr>
          <a:lstStyle/>
          <a:p>
            <a:r>
              <a:rPr lang="en-US" sz="900" dirty="0"/>
              <a:t>ICD-10 Code Used to Classify Suicide: 'X60 '-'X849','Y870'</a:t>
            </a:r>
          </a:p>
        </p:txBody>
      </p:sp>
      <p:graphicFrame>
        <p:nvGraphicFramePr>
          <p:cNvPr id="3" name="Chart 2"/>
          <p:cNvGraphicFramePr>
            <a:graphicFrameLocks/>
          </p:cNvGraphicFramePr>
          <p:nvPr>
            <p:extLst>
              <p:ext uri="{D42A27DB-BD31-4B8C-83A1-F6EECF244321}">
                <p14:modId xmlns:p14="http://schemas.microsoft.com/office/powerpoint/2010/main" val="732772962"/>
              </p:ext>
            </p:extLst>
          </p:nvPr>
        </p:nvGraphicFramePr>
        <p:xfrm>
          <a:off x="395620" y="1044285"/>
          <a:ext cx="8118965" cy="43719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3614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5175756"/>
            <a:ext cx="7886700" cy="994172"/>
          </a:xfrm>
        </p:spPr>
        <p:txBody>
          <a:bodyPr>
            <a:normAutofit/>
          </a:bodyPr>
          <a:lstStyle/>
          <a:p>
            <a:r>
              <a:rPr lang="en-US" sz="900" dirty="0"/>
              <a:t>ICD-10 Code Used to Classify Suicide: 'X60 '-'X849','Y870'</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36901768"/>
              </p:ext>
            </p:extLst>
          </p:nvPr>
        </p:nvGraphicFramePr>
        <p:xfrm>
          <a:off x="380567" y="1318130"/>
          <a:ext cx="8382866" cy="41604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044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Introductions</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4</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10" name="TextBox 9"/>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1781298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30" y="5379244"/>
            <a:ext cx="7886700" cy="994172"/>
          </a:xfrm>
        </p:spPr>
        <p:txBody>
          <a:bodyPr>
            <a:normAutofit/>
          </a:bodyPr>
          <a:lstStyle/>
          <a:p>
            <a:r>
              <a:rPr lang="en-US" sz="900" dirty="0"/>
              <a:t>ICD-10 Code Used to Classify Suicide: 'X60 '-'X849','Y870'</a:t>
            </a:r>
          </a:p>
        </p:txBody>
      </p:sp>
      <p:graphicFrame>
        <p:nvGraphicFramePr>
          <p:cNvPr id="3" name="Chart 2"/>
          <p:cNvGraphicFramePr>
            <a:graphicFrameLocks/>
          </p:cNvGraphicFramePr>
          <p:nvPr>
            <p:extLst>
              <p:ext uri="{D42A27DB-BD31-4B8C-83A1-F6EECF244321}">
                <p14:modId xmlns:p14="http://schemas.microsoft.com/office/powerpoint/2010/main" val="1642410484"/>
              </p:ext>
            </p:extLst>
          </p:nvPr>
        </p:nvGraphicFramePr>
        <p:xfrm>
          <a:off x="95492" y="926698"/>
          <a:ext cx="8863313" cy="48440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1044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06" y="5340004"/>
            <a:ext cx="7886700" cy="994172"/>
          </a:xfrm>
        </p:spPr>
        <p:txBody>
          <a:bodyPr>
            <a:normAutofit/>
          </a:bodyPr>
          <a:lstStyle/>
          <a:p>
            <a:r>
              <a:rPr lang="en-US" sz="900" dirty="0"/>
              <a:t>ICD-10 Code Used to Classify Suicide: 'X60 '-'X849','Y870'</a:t>
            </a:r>
          </a:p>
        </p:txBody>
      </p:sp>
      <p:graphicFrame>
        <p:nvGraphicFramePr>
          <p:cNvPr id="3" name="Chart 2"/>
          <p:cNvGraphicFramePr>
            <a:graphicFrameLocks/>
          </p:cNvGraphicFramePr>
          <p:nvPr>
            <p:extLst>
              <p:ext uri="{D42A27DB-BD31-4B8C-83A1-F6EECF244321}">
                <p14:modId xmlns:p14="http://schemas.microsoft.com/office/powerpoint/2010/main" val="1453131734"/>
              </p:ext>
            </p:extLst>
          </p:nvPr>
        </p:nvGraphicFramePr>
        <p:xfrm>
          <a:off x="164940" y="1013508"/>
          <a:ext cx="8906718" cy="46964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85719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02" y="5277067"/>
            <a:ext cx="7886700" cy="994172"/>
          </a:xfrm>
        </p:spPr>
        <p:txBody>
          <a:bodyPr>
            <a:normAutofit/>
          </a:bodyPr>
          <a:lstStyle/>
          <a:p>
            <a:r>
              <a:rPr lang="en-US" sz="900" dirty="0"/>
              <a:t>ICD-10 Code Used to Classify Suicide: 'X60 '-'X849','Y870'</a:t>
            </a:r>
          </a:p>
        </p:txBody>
      </p:sp>
      <p:graphicFrame>
        <p:nvGraphicFramePr>
          <p:cNvPr id="3" name="Chart 2"/>
          <p:cNvGraphicFramePr>
            <a:graphicFrameLocks/>
          </p:cNvGraphicFramePr>
          <p:nvPr>
            <p:extLst>
              <p:ext uri="{D42A27DB-BD31-4B8C-83A1-F6EECF244321}">
                <p14:modId xmlns:p14="http://schemas.microsoft.com/office/powerpoint/2010/main" val="3743706659"/>
              </p:ext>
            </p:extLst>
          </p:nvPr>
        </p:nvGraphicFramePr>
        <p:xfrm>
          <a:off x="340302" y="1044287"/>
          <a:ext cx="8380268" cy="46369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4482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7772400" cy="1143000"/>
          </a:xfrm>
        </p:spPr>
        <p:txBody>
          <a:bodyPr/>
          <a:lstStyle/>
          <a:p>
            <a:r>
              <a:rPr lang="en-US" dirty="0" smtClean="0"/>
              <a:t>INVDRS Data</a:t>
            </a:r>
            <a:endParaRPr lang="en-US" dirty="0"/>
          </a:p>
        </p:txBody>
      </p:sp>
      <p:sp>
        <p:nvSpPr>
          <p:cNvPr id="3" name="Slide Number Placeholder 2"/>
          <p:cNvSpPr>
            <a:spLocks noGrp="1"/>
          </p:cNvSpPr>
          <p:nvPr>
            <p:ph type="sldNum" sz="quarter" idx="12"/>
          </p:nvPr>
        </p:nvSpPr>
        <p:spPr/>
        <p:txBody>
          <a:bodyPr/>
          <a:lstStyle/>
          <a:p>
            <a:fld id="{C54A9272-A075-4349-97E3-976FF2F53FC6}" type="slidenum">
              <a:rPr lang="en-US" smtClean="0"/>
              <a:pPr/>
              <a:t>43</a:t>
            </a:fld>
            <a:endParaRPr lang="en-US" dirty="0"/>
          </a:p>
        </p:txBody>
      </p:sp>
    </p:spTree>
    <p:extLst>
      <p:ext uri="{BB962C8B-B14F-4D97-AF65-F5344CB8AC3E}">
        <p14:creationId xmlns:p14="http://schemas.microsoft.com/office/powerpoint/2010/main" val="1047277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chemeClr val="accent6">
                    <a:lumMod val="50000"/>
                  </a:schemeClr>
                </a:solidFill>
                <a:effectLst>
                  <a:outerShdw blurRad="38100" dist="38100" dir="2700000" algn="tl">
                    <a:srgbClr val="000000">
                      <a:alpha val="43137"/>
                    </a:srgbClr>
                  </a:outerShdw>
                </a:effectLst>
              </a:rPr>
              <a:t>Counties with Most Resident Suicides: 2016 - 2017</a:t>
            </a:r>
            <a:endParaRPr lang="en-US" sz="3600" b="1" dirty="0">
              <a:solidFill>
                <a:schemeClr val="accent6">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998077"/>
            <a:ext cx="9220200" cy="4021724"/>
          </a:xfrm>
        </p:spPr>
        <p:txBody>
          <a:bodyPr numCol="2"/>
          <a:lstStyle/>
          <a:p>
            <a:pPr marL="514350" indent="-514350">
              <a:buFont typeface="+mj-lt"/>
              <a:buAutoNum type="arabicPeriod"/>
            </a:pPr>
            <a:r>
              <a:rPr lang="en-US" dirty="0">
                <a:solidFill>
                  <a:schemeClr val="accent6">
                    <a:lumMod val="50000"/>
                  </a:schemeClr>
                </a:solidFill>
              </a:rPr>
              <a:t>Marion — </a:t>
            </a:r>
            <a:r>
              <a:rPr lang="en-US" dirty="0" smtClean="0">
                <a:solidFill>
                  <a:schemeClr val="accent6">
                    <a:lumMod val="50000"/>
                  </a:schemeClr>
                </a:solidFill>
              </a:rPr>
              <a:t>276</a:t>
            </a:r>
          </a:p>
          <a:p>
            <a:pPr marL="514350" indent="-514350">
              <a:buFont typeface="+mj-lt"/>
              <a:buAutoNum type="arabicPeriod"/>
            </a:pPr>
            <a:r>
              <a:rPr lang="en-US" dirty="0" smtClean="0">
                <a:solidFill>
                  <a:schemeClr val="accent6">
                    <a:lumMod val="50000"/>
                  </a:schemeClr>
                </a:solidFill>
              </a:rPr>
              <a:t>Lake</a:t>
            </a:r>
            <a:r>
              <a:rPr lang="en-US" dirty="0">
                <a:solidFill>
                  <a:schemeClr val="accent6">
                    <a:lumMod val="50000"/>
                  </a:schemeClr>
                </a:solidFill>
              </a:rPr>
              <a:t> </a:t>
            </a:r>
            <a:r>
              <a:rPr lang="en-US" dirty="0" smtClean="0">
                <a:solidFill>
                  <a:schemeClr val="accent6">
                    <a:lumMod val="50000"/>
                  </a:schemeClr>
                </a:solidFill>
              </a:rPr>
              <a:t>— 133</a:t>
            </a:r>
          </a:p>
          <a:p>
            <a:pPr marL="514350" indent="-514350">
              <a:buFont typeface="+mj-lt"/>
              <a:buAutoNum type="arabicPeriod"/>
            </a:pPr>
            <a:r>
              <a:rPr lang="en-US" dirty="0">
                <a:solidFill>
                  <a:schemeClr val="accent6">
                    <a:lumMod val="50000"/>
                  </a:schemeClr>
                </a:solidFill>
              </a:rPr>
              <a:t>Allen — </a:t>
            </a:r>
            <a:r>
              <a:rPr lang="en-US" dirty="0" smtClean="0">
                <a:solidFill>
                  <a:schemeClr val="accent6">
                    <a:lumMod val="50000"/>
                  </a:schemeClr>
                </a:solidFill>
              </a:rPr>
              <a:t>104</a:t>
            </a:r>
          </a:p>
          <a:p>
            <a:pPr marL="514350" indent="-514350">
              <a:buFont typeface="+mj-lt"/>
              <a:buAutoNum type="arabicPeriod"/>
            </a:pPr>
            <a:r>
              <a:rPr lang="en-US" dirty="0" smtClean="0">
                <a:solidFill>
                  <a:schemeClr val="accent6">
                    <a:lumMod val="50000"/>
                  </a:schemeClr>
                </a:solidFill>
              </a:rPr>
              <a:t>St. Joseph</a:t>
            </a:r>
            <a:r>
              <a:rPr lang="en-US" dirty="0">
                <a:solidFill>
                  <a:schemeClr val="accent6">
                    <a:lumMod val="50000"/>
                  </a:schemeClr>
                </a:solidFill>
              </a:rPr>
              <a:t> </a:t>
            </a:r>
            <a:r>
              <a:rPr lang="en-US" dirty="0" smtClean="0">
                <a:solidFill>
                  <a:schemeClr val="accent6">
                    <a:lumMod val="50000"/>
                  </a:schemeClr>
                </a:solidFill>
              </a:rPr>
              <a:t>— 83 </a:t>
            </a:r>
          </a:p>
          <a:p>
            <a:pPr marL="514350" indent="-514350">
              <a:buFont typeface="+mj-lt"/>
              <a:buAutoNum type="arabicPeriod"/>
            </a:pPr>
            <a:r>
              <a:rPr lang="en-US" dirty="0" smtClean="0">
                <a:solidFill>
                  <a:schemeClr val="accent6">
                    <a:lumMod val="50000"/>
                  </a:schemeClr>
                </a:solidFill>
              </a:rPr>
              <a:t>Hamilton, </a:t>
            </a:r>
            <a:r>
              <a:rPr lang="en-US" dirty="0">
                <a:solidFill>
                  <a:schemeClr val="accent6">
                    <a:lumMod val="50000"/>
                  </a:schemeClr>
                </a:solidFill>
              </a:rPr>
              <a:t>Vanderburgh — </a:t>
            </a:r>
            <a:r>
              <a:rPr lang="en-US" dirty="0" smtClean="0">
                <a:solidFill>
                  <a:schemeClr val="accent6">
                    <a:lumMod val="50000"/>
                  </a:schemeClr>
                </a:solidFill>
              </a:rPr>
              <a:t>73</a:t>
            </a:r>
          </a:p>
          <a:p>
            <a:pPr marL="0" indent="0">
              <a:buNone/>
            </a:pPr>
            <a:r>
              <a:rPr lang="en-US" dirty="0" smtClean="0">
                <a:solidFill>
                  <a:schemeClr val="accent6">
                    <a:lumMod val="50000"/>
                  </a:schemeClr>
                </a:solidFill>
              </a:rPr>
              <a:t>7. Porter </a:t>
            </a:r>
            <a:r>
              <a:rPr lang="en-US" dirty="0">
                <a:solidFill>
                  <a:schemeClr val="accent6">
                    <a:lumMod val="50000"/>
                  </a:schemeClr>
                </a:solidFill>
              </a:rPr>
              <a:t>— </a:t>
            </a:r>
            <a:r>
              <a:rPr lang="en-US" dirty="0" smtClean="0">
                <a:solidFill>
                  <a:schemeClr val="accent6">
                    <a:lumMod val="50000"/>
                  </a:schemeClr>
                </a:solidFill>
              </a:rPr>
              <a:t>61</a:t>
            </a:r>
            <a:endParaRPr lang="en-US" dirty="0">
              <a:solidFill>
                <a:schemeClr val="accent6">
                  <a:lumMod val="50000"/>
                </a:schemeClr>
              </a:solidFill>
            </a:endParaRPr>
          </a:p>
          <a:p>
            <a:pPr marL="0" indent="0">
              <a:buNone/>
            </a:pPr>
            <a:r>
              <a:rPr lang="en-US" dirty="0" smtClean="0">
                <a:solidFill>
                  <a:schemeClr val="accent6">
                    <a:lumMod val="50000"/>
                  </a:schemeClr>
                </a:solidFill>
              </a:rPr>
              <a:t>8</a:t>
            </a:r>
            <a:r>
              <a:rPr lang="en-US" dirty="0">
                <a:solidFill>
                  <a:schemeClr val="accent6">
                    <a:lumMod val="50000"/>
                  </a:schemeClr>
                </a:solidFill>
              </a:rPr>
              <a:t>. </a:t>
            </a:r>
            <a:r>
              <a:rPr lang="en-US" dirty="0" smtClean="0">
                <a:solidFill>
                  <a:schemeClr val="accent6">
                    <a:lumMod val="50000"/>
                  </a:schemeClr>
                </a:solidFill>
              </a:rPr>
              <a:t>Monroe — 53</a:t>
            </a:r>
          </a:p>
          <a:p>
            <a:pPr marL="0" indent="0">
              <a:buNone/>
            </a:pPr>
            <a:endParaRPr lang="en-US" dirty="0" smtClean="0">
              <a:solidFill>
                <a:schemeClr val="accent6">
                  <a:lumMod val="50000"/>
                </a:schemeClr>
              </a:solidFill>
            </a:endParaRPr>
          </a:p>
          <a:p>
            <a:pPr marL="0" indent="0">
              <a:buNone/>
            </a:pPr>
            <a:r>
              <a:rPr lang="en-US" dirty="0" smtClean="0">
                <a:solidFill>
                  <a:schemeClr val="accent6">
                    <a:lumMod val="50000"/>
                  </a:schemeClr>
                </a:solidFill>
              </a:rPr>
              <a:t>9. Elkhart — 51</a:t>
            </a:r>
          </a:p>
          <a:p>
            <a:pPr marL="0" indent="0">
              <a:buNone/>
            </a:pPr>
            <a:r>
              <a:rPr lang="en-US" dirty="0" smtClean="0">
                <a:solidFill>
                  <a:schemeClr val="accent6">
                    <a:lumMod val="50000"/>
                  </a:schemeClr>
                </a:solidFill>
              </a:rPr>
              <a:t>10</a:t>
            </a:r>
            <a:r>
              <a:rPr lang="en-US" dirty="0">
                <a:solidFill>
                  <a:schemeClr val="accent6">
                    <a:lumMod val="50000"/>
                  </a:schemeClr>
                </a:solidFill>
              </a:rPr>
              <a:t>. </a:t>
            </a:r>
            <a:r>
              <a:rPr lang="en-US" dirty="0" smtClean="0">
                <a:solidFill>
                  <a:schemeClr val="accent6">
                    <a:lumMod val="50000"/>
                  </a:schemeClr>
                </a:solidFill>
              </a:rPr>
              <a:t>Hendricks — 50</a:t>
            </a:r>
          </a:p>
          <a:p>
            <a:pPr marL="0" indent="0">
              <a:buNone/>
            </a:pPr>
            <a:r>
              <a:rPr lang="en-US" dirty="0" smtClean="0">
                <a:solidFill>
                  <a:schemeClr val="accent6">
                    <a:lumMod val="50000"/>
                  </a:schemeClr>
                </a:solidFill>
              </a:rPr>
              <a:t>11. Madison — 48</a:t>
            </a:r>
          </a:p>
          <a:p>
            <a:pPr marL="0" indent="0">
              <a:buNone/>
            </a:pPr>
            <a:r>
              <a:rPr lang="en-US" dirty="0" smtClean="0">
                <a:solidFill>
                  <a:schemeClr val="accent6">
                    <a:lumMod val="50000"/>
                  </a:schemeClr>
                </a:solidFill>
              </a:rPr>
              <a:t>12</a:t>
            </a:r>
            <a:r>
              <a:rPr lang="en-US" dirty="0">
                <a:solidFill>
                  <a:schemeClr val="accent6">
                    <a:lumMod val="50000"/>
                  </a:schemeClr>
                </a:solidFill>
              </a:rPr>
              <a:t>. </a:t>
            </a:r>
            <a:r>
              <a:rPr lang="en-US" dirty="0" smtClean="0">
                <a:solidFill>
                  <a:schemeClr val="accent6">
                    <a:lumMod val="50000"/>
                  </a:schemeClr>
                </a:solidFill>
              </a:rPr>
              <a:t>Vigo — 47</a:t>
            </a:r>
          </a:p>
          <a:p>
            <a:pPr marL="0" indent="0">
              <a:buNone/>
            </a:pPr>
            <a:r>
              <a:rPr lang="en-US" dirty="0" smtClean="0">
                <a:solidFill>
                  <a:schemeClr val="accent6">
                    <a:lumMod val="50000"/>
                  </a:schemeClr>
                </a:solidFill>
              </a:rPr>
              <a:t>13. </a:t>
            </a:r>
            <a:r>
              <a:rPr lang="en-US" dirty="0">
                <a:solidFill>
                  <a:schemeClr val="accent6">
                    <a:lumMod val="50000"/>
                  </a:schemeClr>
                </a:solidFill>
              </a:rPr>
              <a:t>Tippecanoe — 45</a:t>
            </a:r>
          </a:p>
          <a:p>
            <a:pPr marL="0" indent="0">
              <a:buNone/>
            </a:pPr>
            <a:r>
              <a:rPr lang="en-US" dirty="0" smtClean="0">
                <a:solidFill>
                  <a:schemeClr val="accent6">
                    <a:lumMod val="50000"/>
                  </a:schemeClr>
                </a:solidFill>
              </a:rPr>
              <a:t>14</a:t>
            </a:r>
            <a:r>
              <a:rPr lang="en-US" dirty="0">
                <a:solidFill>
                  <a:schemeClr val="accent6">
                    <a:lumMod val="50000"/>
                  </a:schemeClr>
                </a:solidFill>
              </a:rPr>
              <a:t>. </a:t>
            </a:r>
            <a:r>
              <a:rPr lang="en-US" dirty="0" smtClean="0">
                <a:solidFill>
                  <a:schemeClr val="accent6">
                    <a:lumMod val="50000"/>
                  </a:schemeClr>
                </a:solidFill>
              </a:rPr>
              <a:t>Wayne, Clark,    	Johnson — 35</a:t>
            </a:r>
          </a:p>
          <a:p>
            <a:pPr marL="0" indent="0">
              <a:buNone/>
            </a:pPr>
            <a:endParaRPr lang="en-US" dirty="0" smtClean="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44</a:t>
            </a:fld>
            <a:endParaRPr lang="en-US" dirty="0"/>
          </a:p>
        </p:txBody>
      </p:sp>
      <p:sp>
        <p:nvSpPr>
          <p:cNvPr id="5" name="TextBox 4"/>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1997503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45</a:t>
            </a:fld>
            <a:endParaRPr lang="en-US" dirty="0"/>
          </a:p>
        </p:txBody>
      </p:sp>
      <p:sp>
        <p:nvSpPr>
          <p:cNvPr id="7" name="TextBox 6"/>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9" name="Chart 8"/>
          <p:cNvGraphicFramePr>
            <a:graphicFrameLocks/>
          </p:cNvGraphicFramePr>
          <p:nvPr>
            <p:extLst>
              <p:ext uri="{D42A27DB-BD31-4B8C-83A1-F6EECF244321}">
                <p14:modId xmlns:p14="http://schemas.microsoft.com/office/powerpoint/2010/main" val="4237459282"/>
              </p:ext>
            </p:extLst>
          </p:nvPr>
        </p:nvGraphicFramePr>
        <p:xfrm>
          <a:off x="304800" y="762000"/>
          <a:ext cx="84582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660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46</a:t>
            </a:fld>
            <a:endParaRPr lang="en-US" dirty="0"/>
          </a:p>
        </p:txBody>
      </p:sp>
      <p:sp>
        <p:nvSpPr>
          <p:cNvPr id="7" name="TextBox 6"/>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1582685785"/>
              </p:ext>
            </p:extLst>
          </p:nvPr>
        </p:nvGraphicFramePr>
        <p:xfrm>
          <a:off x="457200" y="533400"/>
          <a:ext cx="8001000" cy="5715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35005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47</a:t>
            </a:fld>
            <a:endParaRPr lang="en-US" dirty="0"/>
          </a:p>
        </p:txBody>
      </p:sp>
      <p:sp>
        <p:nvSpPr>
          <p:cNvPr id="9" name="TextBox 8"/>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
        <p:nvSpPr>
          <p:cNvPr id="5" name="TextBox 4"/>
          <p:cNvSpPr txBox="1"/>
          <p:nvPr/>
        </p:nvSpPr>
        <p:spPr>
          <a:xfrm>
            <a:off x="165574" y="6182380"/>
            <a:ext cx="4446814" cy="307777"/>
          </a:xfrm>
          <a:prstGeom prst="rect">
            <a:avLst/>
          </a:prstGeom>
          <a:noFill/>
        </p:spPr>
        <p:txBody>
          <a:bodyPr wrap="square" rtlCol="0">
            <a:spAutoFit/>
          </a:bodyPr>
          <a:lstStyle/>
          <a:p>
            <a:r>
              <a:rPr lang="en-US" sz="1400" dirty="0" smtClean="0"/>
              <a:t>Rates per 100,000. </a:t>
            </a:r>
            <a:endParaRPr lang="en-US" sz="1400" dirty="0"/>
          </a:p>
        </p:txBody>
      </p:sp>
      <p:graphicFrame>
        <p:nvGraphicFramePr>
          <p:cNvPr id="7" name="Chart 6"/>
          <p:cNvGraphicFramePr>
            <a:graphicFrameLocks/>
          </p:cNvGraphicFramePr>
          <p:nvPr>
            <p:extLst>
              <p:ext uri="{D42A27DB-BD31-4B8C-83A1-F6EECF244321}">
                <p14:modId xmlns:p14="http://schemas.microsoft.com/office/powerpoint/2010/main" val="2183495081"/>
              </p:ext>
            </p:extLst>
          </p:nvPr>
        </p:nvGraphicFramePr>
        <p:xfrm>
          <a:off x="304800" y="381000"/>
          <a:ext cx="8458200"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43281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48</a:t>
            </a:fld>
            <a:endParaRPr lang="en-US" dirty="0"/>
          </a:p>
        </p:txBody>
      </p:sp>
      <p:sp>
        <p:nvSpPr>
          <p:cNvPr id="11" name="TextBox 10"/>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
        <p:nvSpPr>
          <p:cNvPr id="7" name="TextBox 6"/>
          <p:cNvSpPr txBox="1"/>
          <p:nvPr/>
        </p:nvSpPr>
        <p:spPr>
          <a:xfrm>
            <a:off x="165574" y="6182380"/>
            <a:ext cx="4446814" cy="307777"/>
          </a:xfrm>
          <a:prstGeom prst="rect">
            <a:avLst/>
          </a:prstGeom>
          <a:noFill/>
        </p:spPr>
        <p:txBody>
          <a:bodyPr wrap="square" rtlCol="0">
            <a:spAutoFit/>
          </a:bodyPr>
          <a:lstStyle/>
          <a:p>
            <a:r>
              <a:rPr lang="en-US" sz="1400" dirty="0" smtClean="0"/>
              <a:t>Rates per 100,000. </a:t>
            </a:r>
            <a:endParaRPr lang="en-US" sz="1400" dirty="0"/>
          </a:p>
        </p:txBody>
      </p:sp>
      <p:graphicFrame>
        <p:nvGraphicFramePr>
          <p:cNvPr id="8" name="Chart 7"/>
          <p:cNvGraphicFramePr>
            <a:graphicFrameLocks/>
          </p:cNvGraphicFramePr>
          <p:nvPr>
            <p:extLst>
              <p:ext uri="{D42A27DB-BD31-4B8C-83A1-F6EECF244321}">
                <p14:modId xmlns:p14="http://schemas.microsoft.com/office/powerpoint/2010/main" val="4023047557"/>
              </p:ext>
            </p:extLst>
          </p:nvPr>
        </p:nvGraphicFramePr>
        <p:xfrm>
          <a:off x="533400" y="533401"/>
          <a:ext cx="7924800" cy="5943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9462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49</a:t>
            </a:fld>
            <a:endParaRPr lang="en-US" dirty="0"/>
          </a:p>
        </p:txBody>
      </p:sp>
      <p:sp>
        <p:nvSpPr>
          <p:cNvPr id="15" name="TextBox 14"/>
          <p:cNvSpPr txBox="1"/>
          <p:nvPr/>
        </p:nvSpPr>
        <p:spPr>
          <a:xfrm>
            <a:off x="457200" y="6248400"/>
            <a:ext cx="4446814" cy="307777"/>
          </a:xfrm>
          <a:prstGeom prst="rect">
            <a:avLst/>
          </a:prstGeom>
          <a:noFill/>
        </p:spPr>
        <p:txBody>
          <a:bodyPr wrap="square" rtlCol="0">
            <a:spAutoFit/>
          </a:bodyPr>
          <a:lstStyle/>
          <a:p>
            <a:r>
              <a:rPr lang="en-US" sz="1400" dirty="0" smtClean="0"/>
              <a:t>Rates per 100,000. </a:t>
            </a:r>
            <a:endParaRPr lang="en-US" sz="1400" dirty="0"/>
          </a:p>
        </p:txBody>
      </p:sp>
      <p:sp>
        <p:nvSpPr>
          <p:cNvPr id="6" name="TextBox 5"/>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7" name="Picture 6" descr="ISDH Logo_Color.png"/>
          <p:cNvPicPr>
            <a:picLocks noChangeAspect="1"/>
          </p:cNvPicPr>
          <p:nvPr/>
        </p:nvPicPr>
        <p:blipFill>
          <a:blip r:embed="rId3" cstate="print"/>
          <a:stretch>
            <a:fillRect/>
          </a:stretch>
        </p:blipFill>
        <p:spPr>
          <a:xfrm>
            <a:off x="6051555" y="4960005"/>
            <a:ext cx="2434948" cy="1288395"/>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1115190730"/>
              </p:ext>
            </p:extLst>
          </p:nvPr>
        </p:nvGraphicFramePr>
        <p:xfrm>
          <a:off x="838199" y="838199"/>
          <a:ext cx="7648303" cy="50344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4537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Introductions &amp; updates</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solidFill>
                  <a:schemeClr val="accent6">
                    <a:lumMod val="50000"/>
                  </a:schemeClr>
                </a:solidFill>
              </a:rPr>
              <a:t>Name</a:t>
            </a:r>
          </a:p>
          <a:p>
            <a:r>
              <a:rPr lang="en-US" dirty="0" smtClean="0">
                <a:solidFill>
                  <a:schemeClr val="accent6">
                    <a:lumMod val="50000"/>
                  </a:schemeClr>
                </a:solidFill>
              </a:rPr>
              <a:t>Title</a:t>
            </a:r>
          </a:p>
          <a:p>
            <a:r>
              <a:rPr lang="en-US" dirty="0" smtClean="0">
                <a:solidFill>
                  <a:schemeClr val="accent6">
                    <a:lumMod val="50000"/>
                  </a:schemeClr>
                </a:solidFill>
              </a:rPr>
              <a:t>Organization</a:t>
            </a:r>
          </a:p>
          <a:p>
            <a:r>
              <a:rPr lang="en-US" dirty="0" smtClean="0">
                <a:solidFill>
                  <a:schemeClr val="accent6">
                    <a:lumMod val="50000"/>
                  </a:schemeClr>
                </a:solidFill>
              </a:rPr>
              <a:t>Program Updates</a:t>
            </a:r>
          </a:p>
        </p:txBody>
      </p:sp>
      <p:sp>
        <p:nvSpPr>
          <p:cNvPr id="4" name="Slide Number Placeholder 3"/>
          <p:cNvSpPr>
            <a:spLocks noGrp="1"/>
          </p:cNvSpPr>
          <p:nvPr>
            <p:ph type="sldNum" sz="quarter" idx="12"/>
          </p:nvPr>
        </p:nvSpPr>
        <p:spPr/>
        <p:txBody>
          <a:bodyPr/>
          <a:lstStyle/>
          <a:p>
            <a:fld id="{2D5135A1-15A8-4711-A951-D7136BDDBE10}" type="slidenum">
              <a:rPr lang="en-US" smtClean="0"/>
              <a:pPr/>
              <a:t>5</a:t>
            </a:fld>
            <a:endParaRPr lang="en-US" dirty="0"/>
          </a:p>
        </p:txBody>
      </p:sp>
      <p:sp>
        <p:nvSpPr>
          <p:cNvPr id="5" name="TextBox 4"/>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4101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50</a:t>
            </a:fld>
            <a:endParaRPr lang="en-US" dirty="0"/>
          </a:p>
        </p:txBody>
      </p:sp>
      <p:sp>
        <p:nvSpPr>
          <p:cNvPr id="11" name="TextBox 10"/>
          <p:cNvSpPr txBox="1"/>
          <p:nvPr/>
        </p:nvSpPr>
        <p:spPr>
          <a:xfrm>
            <a:off x="4577219" y="6553200"/>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2734505404"/>
              </p:ext>
            </p:extLst>
          </p:nvPr>
        </p:nvGraphicFramePr>
        <p:xfrm>
          <a:off x="609600" y="457200"/>
          <a:ext cx="8001000" cy="5486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003728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51</a:t>
            </a:fld>
            <a:endParaRPr lang="en-US" dirty="0"/>
          </a:p>
        </p:txBody>
      </p:sp>
      <p:sp>
        <p:nvSpPr>
          <p:cNvPr id="7" name="TextBox 6"/>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6" name="Chart 5"/>
          <p:cNvGraphicFramePr>
            <a:graphicFrameLocks/>
          </p:cNvGraphicFramePr>
          <p:nvPr>
            <p:extLst>
              <p:ext uri="{D42A27DB-BD31-4B8C-83A1-F6EECF244321}">
                <p14:modId xmlns:p14="http://schemas.microsoft.com/office/powerpoint/2010/main" val="2718543162"/>
              </p:ext>
            </p:extLst>
          </p:nvPr>
        </p:nvGraphicFramePr>
        <p:xfrm>
          <a:off x="516959" y="248172"/>
          <a:ext cx="8120519"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6869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Breakdown: Homicides</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52</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29082992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Counties with Most Homicides (2016-2017)</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53</a:t>
            </a:fld>
            <a:endParaRPr lang="en-US" dirty="0"/>
          </a:p>
        </p:txBody>
      </p:sp>
      <p:sp>
        <p:nvSpPr>
          <p:cNvPr id="5" name="TextBox 4"/>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
        <p:nvSpPr>
          <p:cNvPr id="7" name="Content Placeholder 2"/>
          <p:cNvSpPr>
            <a:spLocks noGrp="1"/>
          </p:cNvSpPr>
          <p:nvPr>
            <p:ph idx="1"/>
          </p:nvPr>
        </p:nvSpPr>
        <p:spPr>
          <a:xfrm>
            <a:off x="228600" y="1981200"/>
            <a:ext cx="8915400" cy="4114800"/>
          </a:xfrm>
        </p:spPr>
        <p:txBody>
          <a:bodyPr numCol="2"/>
          <a:lstStyle/>
          <a:p>
            <a:pPr marL="514350" indent="-514350">
              <a:buFont typeface="+mj-lt"/>
              <a:buAutoNum type="arabicPeriod"/>
            </a:pPr>
            <a:r>
              <a:rPr lang="en-US" dirty="0">
                <a:solidFill>
                  <a:schemeClr val="accent6">
                    <a:lumMod val="50000"/>
                  </a:schemeClr>
                </a:solidFill>
              </a:rPr>
              <a:t>Marion — </a:t>
            </a:r>
            <a:r>
              <a:rPr lang="en-US" dirty="0" smtClean="0">
                <a:solidFill>
                  <a:schemeClr val="accent6">
                    <a:lumMod val="50000"/>
                  </a:schemeClr>
                </a:solidFill>
              </a:rPr>
              <a:t>366</a:t>
            </a:r>
          </a:p>
          <a:p>
            <a:pPr marL="514350" indent="-514350">
              <a:buFont typeface="+mj-lt"/>
              <a:buAutoNum type="arabicPeriod"/>
            </a:pPr>
            <a:r>
              <a:rPr lang="en-US" dirty="0" smtClean="0">
                <a:solidFill>
                  <a:schemeClr val="accent6">
                    <a:lumMod val="50000"/>
                  </a:schemeClr>
                </a:solidFill>
              </a:rPr>
              <a:t>Lake</a:t>
            </a:r>
            <a:r>
              <a:rPr lang="en-US" dirty="0">
                <a:solidFill>
                  <a:schemeClr val="accent6">
                    <a:lumMod val="50000"/>
                  </a:schemeClr>
                </a:solidFill>
              </a:rPr>
              <a:t> — </a:t>
            </a:r>
            <a:r>
              <a:rPr lang="en-US" dirty="0" smtClean="0">
                <a:solidFill>
                  <a:schemeClr val="accent6">
                    <a:lumMod val="50000"/>
                  </a:schemeClr>
                </a:solidFill>
              </a:rPr>
              <a:t>153</a:t>
            </a:r>
          </a:p>
          <a:p>
            <a:pPr marL="514350" indent="-514350">
              <a:buFont typeface="+mj-lt"/>
              <a:buAutoNum type="arabicPeriod"/>
            </a:pPr>
            <a:r>
              <a:rPr lang="en-US" dirty="0">
                <a:solidFill>
                  <a:schemeClr val="accent6">
                    <a:lumMod val="50000"/>
                  </a:schemeClr>
                </a:solidFill>
              </a:rPr>
              <a:t>Allen — </a:t>
            </a:r>
            <a:r>
              <a:rPr lang="en-US" dirty="0" smtClean="0">
                <a:solidFill>
                  <a:schemeClr val="accent6">
                    <a:lumMod val="50000"/>
                  </a:schemeClr>
                </a:solidFill>
              </a:rPr>
              <a:t>93</a:t>
            </a:r>
          </a:p>
          <a:p>
            <a:pPr marL="514350" indent="-514350">
              <a:buFont typeface="+mj-lt"/>
              <a:buAutoNum type="arabicPeriod"/>
            </a:pPr>
            <a:r>
              <a:rPr lang="en-US" dirty="0" smtClean="0">
                <a:solidFill>
                  <a:schemeClr val="accent6">
                    <a:lumMod val="50000"/>
                  </a:schemeClr>
                </a:solidFill>
              </a:rPr>
              <a:t>St. Joseph — 43</a:t>
            </a:r>
          </a:p>
          <a:p>
            <a:pPr marL="514350" indent="-514350">
              <a:buFont typeface="+mj-lt"/>
              <a:buAutoNum type="arabicPeriod"/>
            </a:pPr>
            <a:r>
              <a:rPr lang="en-US" dirty="0" smtClean="0">
                <a:solidFill>
                  <a:schemeClr val="accent6">
                    <a:lumMod val="50000"/>
                  </a:schemeClr>
                </a:solidFill>
              </a:rPr>
              <a:t>Vanderburgh — 41</a:t>
            </a:r>
          </a:p>
          <a:p>
            <a:pPr marL="514350" indent="-514350">
              <a:buFont typeface="+mj-lt"/>
              <a:buAutoNum type="arabicPeriod"/>
            </a:pPr>
            <a:r>
              <a:rPr lang="en-US" dirty="0" smtClean="0">
                <a:solidFill>
                  <a:schemeClr val="accent6">
                    <a:lumMod val="50000"/>
                  </a:schemeClr>
                </a:solidFill>
              </a:rPr>
              <a:t>Elkhart — 28</a:t>
            </a:r>
          </a:p>
          <a:p>
            <a:pPr marL="514350" indent="-514350">
              <a:buFont typeface="+mj-lt"/>
              <a:buAutoNum type="arabicPeriod"/>
            </a:pPr>
            <a:r>
              <a:rPr lang="en-US" dirty="0" smtClean="0">
                <a:solidFill>
                  <a:schemeClr val="accent6">
                    <a:lumMod val="50000"/>
                  </a:schemeClr>
                </a:solidFill>
              </a:rPr>
              <a:t>Delaware — 21</a:t>
            </a:r>
            <a:endParaRPr lang="en-US" dirty="0">
              <a:solidFill>
                <a:schemeClr val="accent6">
                  <a:lumMod val="50000"/>
                </a:schemeClr>
              </a:solidFill>
            </a:endParaRPr>
          </a:p>
          <a:p>
            <a:pPr marL="0" indent="0">
              <a:buNone/>
            </a:pPr>
            <a:r>
              <a:rPr lang="en-US" dirty="0" smtClean="0">
                <a:solidFill>
                  <a:schemeClr val="accent6">
                    <a:lumMod val="50000"/>
                  </a:schemeClr>
                </a:solidFill>
              </a:rPr>
              <a:t>8</a:t>
            </a:r>
            <a:r>
              <a:rPr lang="en-US" dirty="0">
                <a:solidFill>
                  <a:schemeClr val="accent6">
                    <a:lumMod val="50000"/>
                  </a:schemeClr>
                </a:solidFill>
              </a:rPr>
              <a:t>. </a:t>
            </a:r>
            <a:r>
              <a:rPr lang="en-US" dirty="0" smtClean="0">
                <a:solidFill>
                  <a:schemeClr val="accent6">
                    <a:lumMod val="50000"/>
                  </a:schemeClr>
                </a:solidFill>
              </a:rPr>
              <a:t>Vigo — 14</a:t>
            </a:r>
          </a:p>
          <a:p>
            <a:pPr marL="0" indent="0">
              <a:buNone/>
            </a:pPr>
            <a:r>
              <a:rPr lang="en-US" dirty="0" smtClean="0">
                <a:solidFill>
                  <a:schemeClr val="accent6">
                    <a:lumMod val="50000"/>
                  </a:schemeClr>
                </a:solidFill>
              </a:rPr>
              <a:t>9. Wayne — 11</a:t>
            </a:r>
          </a:p>
          <a:p>
            <a:pPr marL="0" indent="0">
              <a:buNone/>
            </a:pPr>
            <a:r>
              <a:rPr lang="en-US" dirty="0" smtClean="0">
                <a:solidFill>
                  <a:schemeClr val="accent6">
                    <a:lumMod val="50000"/>
                  </a:schemeClr>
                </a:solidFill>
              </a:rPr>
              <a:t>10</a:t>
            </a:r>
            <a:r>
              <a:rPr lang="en-US" dirty="0">
                <a:solidFill>
                  <a:schemeClr val="accent6">
                    <a:lumMod val="50000"/>
                  </a:schemeClr>
                </a:solidFill>
              </a:rPr>
              <a:t>. </a:t>
            </a:r>
            <a:r>
              <a:rPr lang="en-US" dirty="0" smtClean="0">
                <a:solidFill>
                  <a:schemeClr val="accent6">
                    <a:lumMod val="50000"/>
                  </a:schemeClr>
                </a:solidFill>
              </a:rPr>
              <a:t>Boone — 9</a:t>
            </a:r>
          </a:p>
          <a:p>
            <a:pPr marL="0" indent="0">
              <a:buNone/>
            </a:pPr>
            <a:r>
              <a:rPr lang="en-US" dirty="0" smtClean="0">
                <a:solidFill>
                  <a:schemeClr val="accent6">
                    <a:lumMod val="50000"/>
                  </a:schemeClr>
                </a:solidFill>
              </a:rPr>
              <a:t>11. Howard — 9 </a:t>
            </a:r>
          </a:p>
          <a:p>
            <a:pPr marL="0" indent="0">
              <a:buNone/>
            </a:pPr>
            <a:r>
              <a:rPr lang="en-US" dirty="0" smtClean="0">
                <a:solidFill>
                  <a:schemeClr val="accent6">
                    <a:lumMod val="50000"/>
                  </a:schemeClr>
                </a:solidFill>
              </a:rPr>
              <a:t>12. Hendricks — </a:t>
            </a:r>
            <a:r>
              <a:rPr lang="en-US" dirty="0">
                <a:solidFill>
                  <a:schemeClr val="accent6">
                    <a:lumMod val="50000"/>
                  </a:schemeClr>
                </a:solidFill>
              </a:rPr>
              <a:t>9</a:t>
            </a:r>
            <a:endParaRPr lang="en-US" dirty="0" smtClean="0">
              <a:solidFill>
                <a:schemeClr val="accent6">
                  <a:lumMod val="50000"/>
                </a:schemeClr>
              </a:solidFill>
            </a:endParaRPr>
          </a:p>
          <a:p>
            <a:pPr marL="0" indent="0">
              <a:buNone/>
            </a:pPr>
            <a:r>
              <a:rPr lang="en-US" dirty="0" smtClean="0">
                <a:solidFill>
                  <a:schemeClr val="accent6">
                    <a:lumMod val="50000"/>
                  </a:schemeClr>
                </a:solidFill>
              </a:rPr>
              <a:t>13. Carroll — 8</a:t>
            </a:r>
          </a:p>
          <a:p>
            <a:pPr marL="0" indent="0">
              <a:buNone/>
            </a:pPr>
            <a:r>
              <a:rPr lang="en-US" dirty="0" smtClean="0">
                <a:solidFill>
                  <a:schemeClr val="accent6">
                    <a:lumMod val="50000"/>
                  </a:schemeClr>
                </a:solidFill>
              </a:rPr>
              <a:t>14</a:t>
            </a:r>
            <a:r>
              <a:rPr lang="en-US" dirty="0">
                <a:solidFill>
                  <a:schemeClr val="accent6">
                    <a:lumMod val="50000"/>
                  </a:schemeClr>
                </a:solidFill>
              </a:rPr>
              <a:t>. </a:t>
            </a:r>
            <a:r>
              <a:rPr lang="en-US" dirty="0" smtClean="0">
                <a:solidFill>
                  <a:schemeClr val="accent6">
                    <a:lumMod val="50000"/>
                  </a:schemeClr>
                </a:solidFill>
              </a:rPr>
              <a:t>Madison — 8 </a:t>
            </a:r>
          </a:p>
          <a:p>
            <a:pPr marL="0" indent="0">
              <a:buNone/>
            </a:pPr>
            <a:r>
              <a:rPr lang="en-US" dirty="0" smtClean="0">
                <a:solidFill>
                  <a:schemeClr val="accent6">
                    <a:lumMod val="50000"/>
                  </a:schemeClr>
                </a:solidFill>
              </a:rPr>
              <a:t>15. Tippecanoe — 8</a:t>
            </a:r>
          </a:p>
        </p:txBody>
      </p:sp>
    </p:spTree>
    <p:extLst>
      <p:ext uri="{BB962C8B-B14F-4D97-AF65-F5344CB8AC3E}">
        <p14:creationId xmlns:p14="http://schemas.microsoft.com/office/powerpoint/2010/main" val="2744441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54</a:t>
            </a:fld>
            <a:endParaRPr lang="en-US" dirty="0"/>
          </a:p>
        </p:txBody>
      </p:sp>
      <p:sp>
        <p:nvSpPr>
          <p:cNvPr id="7" name="TextBox 6"/>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4186336900"/>
              </p:ext>
            </p:extLst>
          </p:nvPr>
        </p:nvGraphicFramePr>
        <p:xfrm>
          <a:off x="386219" y="716258"/>
          <a:ext cx="83820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4950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55</a:t>
            </a:fld>
            <a:endParaRPr lang="en-US" dirty="0"/>
          </a:p>
        </p:txBody>
      </p:sp>
      <p:sp>
        <p:nvSpPr>
          <p:cNvPr id="9" name="TextBox 8"/>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6" name="Chart 5"/>
          <p:cNvGraphicFramePr>
            <a:graphicFrameLocks/>
          </p:cNvGraphicFramePr>
          <p:nvPr>
            <p:extLst>
              <p:ext uri="{D42A27DB-BD31-4B8C-83A1-F6EECF244321}">
                <p14:modId xmlns:p14="http://schemas.microsoft.com/office/powerpoint/2010/main" val="1930624789"/>
              </p:ext>
            </p:extLst>
          </p:nvPr>
        </p:nvGraphicFramePr>
        <p:xfrm>
          <a:off x="609600" y="457200"/>
          <a:ext cx="81534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25899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56</a:t>
            </a:fld>
            <a:endParaRPr lang="en-US" dirty="0"/>
          </a:p>
        </p:txBody>
      </p:sp>
      <p:sp>
        <p:nvSpPr>
          <p:cNvPr id="9" name="TextBox 8"/>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6" name="Chart 5"/>
          <p:cNvGraphicFramePr>
            <a:graphicFrameLocks/>
          </p:cNvGraphicFramePr>
          <p:nvPr>
            <p:extLst>
              <p:ext uri="{D42A27DB-BD31-4B8C-83A1-F6EECF244321}">
                <p14:modId xmlns:p14="http://schemas.microsoft.com/office/powerpoint/2010/main" val="2313485868"/>
              </p:ext>
            </p:extLst>
          </p:nvPr>
        </p:nvGraphicFramePr>
        <p:xfrm>
          <a:off x="609600" y="381000"/>
          <a:ext cx="8001000" cy="6115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83733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57</a:t>
            </a:fld>
            <a:endParaRPr lang="en-US" dirty="0"/>
          </a:p>
        </p:txBody>
      </p:sp>
      <p:sp>
        <p:nvSpPr>
          <p:cNvPr id="8" name="TextBox 7"/>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
        <p:nvSpPr>
          <p:cNvPr id="9" name="TextBox 8"/>
          <p:cNvSpPr txBox="1"/>
          <p:nvPr/>
        </p:nvSpPr>
        <p:spPr>
          <a:xfrm>
            <a:off x="165574" y="6182380"/>
            <a:ext cx="4446814" cy="307777"/>
          </a:xfrm>
          <a:prstGeom prst="rect">
            <a:avLst/>
          </a:prstGeom>
          <a:noFill/>
        </p:spPr>
        <p:txBody>
          <a:bodyPr wrap="square" rtlCol="0">
            <a:spAutoFit/>
          </a:bodyPr>
          <a:lstStyle/>
          <a:p>
            <a:r>
              <a:rPr lang="en-US" sz="1400" dirty="0" smtClean="0"/>
              <a:t>Rates per 100,000. </a:t>
            </a:r>
            <a:endParaRPr lang="en-US" sz="1400" dirty="0"/>
          </a:p>
        </p:txBody>
      </p:sp>
      <p:graphicFrame>
        <p:nvGraphicFramePr>
          <p:cNvPr id="10" name="Chart 9"/>
          <p:cNvGraphicFramePr>
            <a:graphicFrameLocks/>
          </p:cNvGraphicFramePr>
          <p:nvPr>
            <p:extLst>
              <p:ext uri="{D42A27DB-BD31-4B8C-83A1-F6EECF244321}">
                <p14:modId xmlns:p14="http://schemas.microsoft.com/office/powerpoint/2010/main" val="81858900"/>
              </p:ext>
            </p:extLst>
          </p:nvPr>
        </p:nvGraphicFramePr>
        <p:xfrm>
          <a:off x="326459" y="723506"/>
          <a:ext cx="8501519" cy="56489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19967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58</a:t>
            </a:fld>
            <a:endParaRPr lang="en-US" dirty="0"/>
          </a:p>
        </p:txBody>
      </p:sp>
      <p:sp>
        <p:nvSpPr>
          <p:cNvPr id="8" name="TextBox 7"/>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
        <p:nvSpPr>
          <p:cNvPr id="9" name="TextBox 8"/>
          <p:cNvSpPr txBox="1"/>
          <p:nvPr/>
        </p:nvSpPr>
        <p:spPr>
          <a:xfrm>
            <a:off x="165574" y="6182380"/>
            <a:ext cx="4446814" cy="307777"/>
          </a:xfrm>
          <a:prstGeom prst="rect">
            <a:avLst/>
          </a:prstGeom>
          <a:noFill/>
        </p:spPr>
        <p:txBody>
          <a:bodyPr wrap="square" rtlCol="0">
            <a:spAutoFit/>
          </a:bodyPr>
          <a:lstStyle/>
          <a:p>
            <a:r>
              <a:rPr lang="en-US" sz="1400" dirty="0" smtClean="0"/>
              <a:t>Rates per 100,000. </a:t>
            </a:r>
            <a:endParaRPr lang="en-US" sz="1400" dirty="0"/>
          </a:p>
        </p:txBody>
      </p:sp>
      <p:graphicFrame>
        <p:nvGraphicFramePr>
          <p:cNvPr id="10" name="Chart 9"/>
          <p:cNvGraphicFramePr>
            <a:graphicFrameLocks/>
          </p:cNvGraphicFramePr>
          <p:nvPr>
            <p:extLst>
              <p:ext uri="{D42A27DB-BD31-4B8C-83A1-F6EECF244321}">
                <p14:modId xmlns:p14="http://schemas.microsoft.com/office/powerpoint/2010/main" val="1797667605"/>
              </p:ext>
            </p:extLst>
          </p:nvPr>
        </p:nvGraphicFramePr>
        <p:xfrm>
          <a:off x="345188" y="338613"/>
          <a:ext cx="8534400" cy="59473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38229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59</a:t>
            </a:fld>
            <a:endParaRPr lang="en-US" dirty="0"/>
          </a:p>
        </p:txBody>
      </p:sp>
      <p:sp>
        <p:nvSpPr>
          <p:cNvPr id="8" name="TextBox 7"/>
          <p:cNvSpPr txBox="1"/>
          <p:nvPr/>
        </p:nvSpPr>
        <p:spPr>
          <a:xfrm>
            <a:off x="0" y="616803"/>
            <a:ext cx="9144000" cy="830997"/>
          </a:xfrm>
          <a:prstGeom prst="rect">
            <a:avLst/>
          </a:prstGeom>
          <a:solidFill>
            <a:schemeClr val="bg2">
              <a:lumMod val="40000"/>
              <a:lumOff val="60000"/>
            </a:schemeClr>
          </a:solidFill>
        </p:spPr>
        <p:txBody>
          <a:bodyPr wrap="square" rtlCol="0">
            <a:spAutoFit/>
          </a:bodyPr>
          <a:lstStyle/>
          <a:p>
            <a:r>
              <a:rPr lang="en-US" dirty="0" smtClean="0"/>
              <a:t>2016 Homicide rates of </a:t>
            </a:r>
            <a:r>
              <a:rPr lang="en-US" b="1" dirty="0" smtClean="0">
                <a:solidFill>
                  <a:srgbClr val="FF6600"/>
                </a:solidFill>
              </a:rPr>
              <a:t>White</a:t>
            </a:r>
            <a:r>
              <a:rPr lang="en-US" dirty="0" smtClean="0"/>
              <a:t> and </a:t>
            </a:r>
            <a:r>
              <a:rPr lang="en-US" b="1" dirty="0" smtClean="0">
                <a:solidFill>
                  <a:srgbClr val="0066FF"/>
                </a:solidFill>
              </a:rPr>
              <a:t>African American </a:t>
            </a:r>
            <a:r>
              <a:rPr lang="en-US" dirty="0" smtClean="0"/>
              <a:t>Hoosiers: A look at the disparity. </a:t>
            </a:r>
            <a:endParaRPr lang="en-US" dirty="0"/>
          </a:p>
        </p:txBody>
      </p:sp>
      <p:sp>
        <p:nvSpPr>
          <p:cNvPr id="12" name="TextBox 11"/>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14" name="Chart 13"/>
          <p:cNvGraphicFramePr>
            <a:graphicFrameLocks/>
          </p:cNvGraphicFramePr>
          <p:nvPr>
            <p:extLst>
              <p:ext uri="{D42A27DB-BD31-4B8C-83A1-F6EECF244321}">
                <p14:modId xmlns:p14="http://schemas.microsoft.com/office/powerpoint/2010/main" val="2739388402"/>
              </p:ext>
            </p:extLst>
          </p:nvPr>
        </p:nvGraphicFramePr>
        <p:xfrm>
          <a:off x="152400" y="228600"/>
          <a:ext cx="8839200"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393510" y="2057400"/>
            <a:ext cx="1148219" cy="457200"/>
          </a:xfrm>
          <a:prstGeom prst="rect">
            <a:avLst/>
          </a:prstGeom>
          <a:noFill/>
        </p:spPr>
        <p:txBody>
          <a:bodyPr wrap="square" rtlCol="0">
            <a:spAutoFit/>
          </a:bodyPr>
          <a:lstStyle/>
          <a:p>
            <a:r>
              <a:rPr lang="en-US" dirty="0" smtClean="0"/>
              <a:t>Crude</a:t>
            </a:r>
            <a:endParaRPr lang="en-US" dirty="0"/>
          </a:p>
        </p:txBody>
      </p:sp>
      <p:sp>
        <p:nvSpPr>
          <p:cNvPr id="3" name="TextBox 2"/>
          <p:cNvSpPr txBox="1"/>
          <p:nvPr/>
        </p:nvSpPr>
        <p:spPr>
          <a:xfrm>
            <a:off x="5715000" y="3386434"/>
            <a:ext cx="990600" cy="461665"/>
          </a:xfrm>
          <a:prstGeom prst="rect">
            <a:avLst/>
          </a:prstGeom>
          <a:noFill/>
        </p:spPr>
        <p:txBody>
          <a:bodyPr wrap="square" rtlCol="0">
            <a:spAutoFit/>
          </a:bodyPr>
          <a:lstStyle/>
          <a:p>
            <a:r>
              <a:rPr lang="en-US" dirty="0" smtClean="0"/>
              <a:t>Male</a:t>
            </a:r>
            <a:endParaRPr lang="en-US" dirty="0"/>
          </a:p>
        </p:txBody>
      </p:sp>
      <p:sp>
        <p:nvSpPr>
          <p:cNvPr id="5" name="TextBox 4"/>
          <p:cNvSpPr txBox="1"/>
          <p:nvPr/>
        </p:nvSpPr>
        <p:spPr>
          <a:xfrm>
            <a:off x="1295400" y="4343400"/>
            <a:ext cx="1295400" cy="461665"/>
          </a:xfrm>
          <a:prstGeom prst="rect">
            <a:avLst/>
          </a:prstGeom>
          <a:noFill/>
        </p:spPr>
        <p:txBody>
          <a:bodyPr wrap="square" rtlCol="0">
            <a:spAutoFit/>
          </a:bodyPr>
          <a:lstStyle/>
          <a:p>
            <a:r>
              <a:rPr lang="en-US" dirty="0" smtClean="0"/>
              <a:t>Female</a:t>
            </a:r>
            <a:endParaRPr lang="en-US" dirty="0"/>
          </a:p>
        </p:txBody>
      </p:sp>
      <p:sp>
        <p:nvSpPr>
          <p:cNvPr id="15" name="TextBox 14"/>
          <p:cNvSpPr txBox="1"/>
          <p:nvPr/>
        </p:nvSpPr>
        <p:spPr>
          <a:xfrm>
            <a:off x="165574" y="6182380"/>
            <a:ext cx="4446814" cy="307777"/>
          </a:xfrm>
          <a:prstGeom prst="rect">
            <a:avLst/>
          </a:prstGeom>
          <a:noFill/>
        </p:spPr>
        <p:txBody>
          <a:bodyPr wrap="square" rtlCol="0">
            <a:spAutoFit/>
          </a:bodyPr>
          <a:lstStyle/>
          <a:p>
            <a:r>
              <a:rPr lang="en-US" sz="1400" dirty="0" smtClean="0"/>
              <a:t>Rates per 100,000. </a:t>
            </a:r>
            <a:endParaRPr lang="en-US" sz="1400" dirty="0"/>
          </a:p>
        </p:txBody>
      </p:sp>
    </p:spTree>
    <p:extLst>
      <p:ext uri="{BB962C8B-B14F-4D97-AF65-F5344CB8AC3E}">
        <p14:creationId xmlns:p14="http://schemas.microsoft.com/office/powerpoint/2010/main" val="4021779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ISDH Updates</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6</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10" name="TextBox 9"/>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23428179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60</a:t>
            </a:fld>
            <a:endParaRPr lang="en-US" dirty="0"/>
          </a:p>
        </p:txBody>
      </p:sp>
      <p:sp>
        <p:nvSpPr>
          <p:cNvPr id="10" name="TextBox 9"/>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2213512455"/>
              </p:ext>
            </p:extLst>
          </p:nvPr>
        </p:nvGraphicFramePr>
        <p:xfrm>
          <a:off x="609600" y="533400"/>
          <a:ext cx="7543800" cy="51868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959167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61</a:t>
            </a:fld>
            <a:endParaRPr lang="en-US" dirty="0"/>
          </a:p>
        </p:txBody>
      </p:sp>
      <p:sp>
        <p:nvSpPr>
          <p:cNvPr id="7" name="TextBox 6"/>
          <p:cNvSpPr txBox="1"/>
          <p:nvPr/>
        </p:nvSpPr>
        <p:spPr>
          <a:xfrm>
            <a:off x="4577219" y="6496572"/>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4229385115"/>
              </p:ext>
            </p:extLst>
          </p:nvPr>
        </p:nvGraphicFramePr>
        <p:xfrm>
          <a:off x="304800" y="430142"/>
          <a:ext cx="8305800" cy="609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41801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8AE2F3-5880-4BFE-9110-FE9F5C32B152}" type="slidenum">
              <a:rPr lang="en-US" smtClean="0"/>
              <a:pPr/>
              <a:t>62</a:t>
            </a:fld>
            <a:endParaRPr lang="en-US" dirty="0"/>
          </a:p>
        </p:txBody>
      </p:sp>
      <p:sp>
        <p:nvSpPr>
          <p:cNvPr id="6" name="TextBox 5"/>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4036799327"/>
              </p:ext>
            </p:extLst>
          </p:nvPr>
        </p:nvGraphicFramePr>
        <p:xfrm>
          <a:off x="0" y="152400"/>
          <a:ext cx="8991600" cy="609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0459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077" y="2209800"/>
            <a:ext cx="7772400" cy="1143000"/>
          </a:xfrm>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Child Section </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63</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19696865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64</a:t>
            </a:fld>
            <a:endParaRPr lang="en-US" dirty="0"/>
          </a:p>
        </p:txBody>
      </p:sp>
      <p:sp>
        <p:nvSpPr>
          <p:cNvPr id="10" name="TextBox 9"/>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7" name="Chart 6"/>
          <p:cNvGraphicFramePr>
            <a:graphicFrameLocks/>
          </p:cNvGraphicFramePr>
          <p:nvPr>
            <p:extLst>
              <p:ext uri="{D42A27DB-BD31-4B8C-83A1-F6EECF244321}">
                <p14:modId xmlns:p14="http://schemas.microsoft.com/office/powerpoint/2010/main" val="3737592556"/>
              </p:ext>
            </p:extLst>
          </p:nvPr>
        </p:nvGraphicFramePr>
        <p:xfrm>
          <a:off x="381000" y="457200"/>
          <a:ext cx="8458200" cy="563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57037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65</a:t>
            </a:fld>
            <a:endParaRPr lang="en-US" dirty="0"/>
          </a:p>
        </p:txBody>
      </p:sp>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2199908399"/>
              </p:ext>
            </p:extLst>
          </p:nvPr>
        </p:nvGraphicFramePr>
        <p:xfrm>
          <a:off x="457200" y="457200"/>
          <a:ext cx="8229599" cy="5867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13322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66</a:t>
            </a:fld>
            <a:endParaRPr lang="en-US" dirty="0"/>
          </a:p>
        </p:txBody>
      </p:sp>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180563633"/>
              </p:ext>
            </p:extLst>
          </p:nvPr>
        </p:nvGraphicFramePr>
        <p:xfrm>
          <a:off x="457200" y="533400"/>
          <a:ext cx="8305800" cy="5715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60988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67</a:t>
            </a:fld>
            <a:endParaRPr lang="en-US" dirty="0"/>
          </a:p>
        </p:txBody>
      </p:sp>
      <p:sp>
        <p:nvSpPr>
          <p:cNvPr id="8" name="TextBox 7"/>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
        <p:nvSpPr>
          <p:cNvPr id="9" name="TextBox 8"/>
          <p:cNvSpPr txBox="1"/>
          <p:nvPr/>
        </p:nvSpPr>
        <p:spPr>
          <a:xfrm>
            <a:off x="165574" y="6182380"/>
            <a:ext cx="4446814" cy="307777"/>
          </a:xfrm>
          <a:prstGeom prst="rect">
            <a:avLst/>
          </a:prstGeom>
          <a:noFill/>
        </p:spPr>
        <p:txBody>
          <a:bodyPr wrap="square" rtlCol="0">
            <a:spAutoFit/>
          </a:bodyPr>
          <a:lstStyle/>
          <a:p>
            <a:r>
              <a:rPr lang="en-US" sz="1400" dirty="0" smtClean="0"/>
              <a:t>Rates per 100,000. </a:t>
            </a:r>
            <a:endParaRPr lang="en-US" sz="1400" dirty="0"/>
          </a:p>
        </p:txBody>
      </p:sp>
      <p:graphicFrame>
        <p:nvGraphicFramePr>
          <p:cNvPr id="10" name="Chart 9"/>
          <p:cNvGraphicFramePr>
            <a:graphicFrameLocks/>
          </p:cNvGraphicFramePr>
          <p:nvPr>
            <p:extLst>
              <p:ext uri="{D42A27DB-BD31-4B8C-83A1-F6EECF244321}">
                <p14:modId xmlns:p14="http://schemas.microsoft.com/office/powerpoint/2010/main" val="2433167986"/>
              </p:ext>
            </p:extLst>
          </p:nvPr>
        </p:nvGraphicFramePr>
        <p:xfrm>
          <a:off x="441582" y="457200"/>
          <a:ext cx="8341612"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15540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68</a:t>
            </a:fld>
            <a:endParaRPr lang="en-US" dirty="0"/>
          </a:p>
        </p:txBody>
      </p:sp>
      <p:sp>
        <p:nvSpPr>
          <p:cNvPr id="6" name="TextBox 5"/>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
        <p:nvSpPr>
          <p:cNvPr id="8" name="TextBox 7"/>
          <p:cNvSpPr txBox="1"/>
          <p:nvPr/>
        </p:nvSpPr>
        <p:spPr>
          <a:xfrm>
            <a:off x="165574" y="6182380"/>
            <a:ext cx="4446814" cy="307777"/>
          </a:xfrm>
          <a:prstGeom prst="rect">
            <a:avLst/>
          </a:prstGeom>
          <a:noFill/>
        </p:spPr>
        <p:txBody>
          <a:bodyPr wrap="square" rtlCol="0">
            <a:spAutoFit/>
          </a:bodyPr>
          <a:lstStyle/>
          <a:p>
            <a:r>
              <a:rPr lang="en-US" sz="1400" dirty="0" smtClean="0"/>
              <a:t>Rates per 100,000. </a:t>
            </a:r>
            <a:endParaRPr lang="en-US" sz="1400" dirty="0"/>
          </a:p>
        </p:txBody>
      </p:sp>
      <p:graphicFrame>
        <p:nvGraphicFramePr>
          <p:cNvPr id="10" name="Chart 9"/>
          <p:cNvGraphicFramePr>
            <a:graphicFrameLocks/>
          </p:cNvGraphicFramePr>
          <p:nvPr>
            <p:extLst>
              <p:ext uri="{D42A27DB-BD31-4B8C-83A1-F6EECF244321}">
                <p14:modId xmlns:p14="http://schemas.microsoft.com/office/powerpoint/2010/main" val="2661434597"/>
              </p:ext>
            </p:extLst>
          </p:nvPr>
        </p:nvGraphicFramePr>
        <p:xfrm>
          <a:off x="457200" y="457200"/>
          <a:ext cx="83058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24531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7400"/>
            <a:ext cx="7772400" cy="1362075"/>
          </a:xfrm>
        </p:spPr>
        <p:txBody>
          <a:bodyPr/>
          <a:lstStyle/>
          <a:p>
            <a:r>
              <a:rPr lang="en-US" dirty="0" smtClean="0">
                <a:solidFill>
                  <a:schemeClr val="tx1"/>
                </a:solidFill>
              </a:rPr>
              <a:t> </a:t>
            </a:r>
            <a:r>
              <a:rPr lang="en-US" dirty="0" smtClean="0">
                <a:solidFill>
                  <a:schemeClr val="accent6">
                    <a:lumMod val="50000"/>
                  </a:schemeClr>
                </a:solidFill>
                <a:effectLst>
                  <a:outerShdw blurRad="38100" dist="38100" dir="2700000" algn="tl">
                    <a:srgbClr val="000000">
                      <a:alpha val="43137"/>
                    </a:srgbClr>
                  </a:outerShdw>
                </a:effectLst>
              </a:rPr>
              <a:t>Suicide Circumstances</a:t>
            </a:r>
            <a:endParaRPr lang="en-US"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69</a:t>
            </a:fld>
            <a:endParaRPr lang="en-US" dirty="0"/>
          </a:p>
        </p:txBody>
      </p:sp>
      <p:pic>
        <p:nvPicPr>
          <p:cNvPr id="5" name="Picture 4" descr="ISDH Logo_Color.png"/>
          <p:cNvPicPr>
            <a:picLocks noChangeAspect="1"/>
          </p:cNvPicPr>
          <p:nvPr/>
        </p:nvPicPr>
        <p:blipFill>
          <a:blip r:embed="rId3" cstate="print"/>
          <a:stretch>
            <a:fillRect/>
          </a:stretch>
        </p:blipFill>
        <p:spPr>
          <a:xfrm>
            <a:off x="6051555" y="4960005"/>
            <a:ext cx="2434948" cy="1288395"/>
          </a:xfrm>
          <a:prstGeom prst="rect">
            <a:avLst/>
          </a:prstGeom>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836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defRPr/>
            </a:pPr>
            <a:r>
              <a:rPr lang="en-US" b="1" dirty="0" smtClean="0">
                <a:solidFill>
                  <a:schemeClr val="accent6">
                    <a:lumMod val="75000"/>
                  </a:schemeClr>
                </a:solidFill>
                <a:effectLst>
                  <a:outerShdw blurRad="38100" dist="38100" dir="2700000" algn="tl">
                    <a:srgbClr val="000000">
                      <a:alpha val="43137"/>
                    </a:srgbClr>
                  </a:outerShdw>
                </a:effectLst>
                <a:latin typeface="Trebuchet MS" pitchFamily="34" charset="0"/>
              </a:rPr>
              <a:t>New state health commissioner: Dr. Kris Box</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7500" y="2268583"/>
            <a:ext cx="3429000" cy="3429000"/>
          </a:xfrm>
        </p:spPr>
      </p:pic>
      <p:sp>
        <p:nvSpPr>
          <p:cNvPr id="71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63894E4-94CC-43AA-A780-6605BEEC70F1}" type="slidenum">
              <a:rPr lang="en-US" altLang="en-US" sz="1400" smtClean="0"/>
              <a:pPr/>
              <a:t>7</a:t>
            </a:fld>
            <a:endParaRPr lang="en-US" altLang="en-US" sz="1400" dirty="0" smtClean="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1" y="6248404"/>
            <a:ext cx="4584700" cy="60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834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70</a:t>
            </a:fld>
            <a:endParaRPr lang="en-US" dirty="0"/>
          </a:p>
        </p:txBody>
      </p:sp>
      <p:sp>
        <p:nvSpPr>
          <p:cNvPr id="5" name="TextBox 4"/>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
        <p:nvSpPr>
          <p:cNvPr id="2" name="TextBox 1"/>
          <p:cNvSpPr txBox="1"/>
          <p:nvPr/>
        </p:nvSpPr>
        <p:spPr>
          <a:xfrm>
            <a:off x="195618" y="6323111"/>
            <a:ext cx="4648200" cy="307777"/>
          </a:xfrm>
          <a:prstGeom prst="rect">
            <a:avLst/>
          </a:prstGeom>
          <a:noFill/>
        </p:spPr>
        <p:txBody>
          <a:bodyPr wrap="square" rtlCol="0">
            <a:spAutoFit/>
          </a:bodyPr>
          <a:lstStyle/>
          <a:p>
            <a:r>
              <a:rPr lang="en-US" sz="1400" dirty="0" smtClean="0"/>
              <a:t>*H/S/S = Hanging, strangulation, suffocation</a:t>
            </a:r>
            <a:endParaRPr lang="en-US" sz="1400" dirty="0"/>
          </a:p>
        </p:txBody>
      </p:sp>
      <p:graphicFrame>
        <p:nvGraphicFramePr>
          <p:cNvPr id="6" name="Chart 5"/>
          <p:cNvGraphicFramePr>
            <a:graphicFrameLocks/>
          </p:cNvGraphicFramePr>
          <p:nvPr>
            <p:extLst>
              <p:ext uri="{D42A27DB-BD31-4B8C-83A1-F6EECF244321}">
                <p14:modId xmlns:p14="http://schemas.microsoft.com/office/powerpoint/2010/main" val="1573235593"/>
              </p:ext>
            </p:extLst>
          </p:nvPr>
        </p:nvGraphicFramePr>
        <p:xfrm>
          <a:off x="457200" y="457200"/>
          <a:ext cx="8381999"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94553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71</a:t>
            </a:fld>
            <a:endParaRPr lang="en-US" dirty="0"/>
          </a:p>
        </p:txBody>
      </p:sp>
      <p:sp>
        <p:nvSpPr>
          <p:cNvPr id="5" name="TextBox 4"/>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3603997530"/>
              </p:ext>
            </p:extLst>
          </p:nvPr>
        </p:nvGraphicFramePr>
        <p:xfrm>
          <a:off x="342900" y="633484"/>
          <a:ext cx="8458200" cy="5867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06608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a:t>
            </a:r>
            <a:endParaRPr lang="en-US" dirty="0"/>
          </a:p>
        </p:txBody>
      </p:sp>
      <p:sp>
        <p:nvSpPr>
          <p:cNvPr id="3" name="Content Placeholder 2"/>
          <p:cNvSpPr>
            <a:spLocks noGrp="1"/>
          </p:cNvSpPr>
          <p:nvPr>
            <p:ph idx="1"/>
          </p:nvPr>
        </p:nvSpPr>
        <p:spPr/>
        <p:txBody>
          <a:bodyPr/>
          <a:lstStyle/>
          <a:p>
            <a:pPr marL="0" indent="0">
              <a:buNone/>
            </a:pPr>
            <a:r>
              <a:rPr lang="en-US" dirty="0" smtClean="0"/>
              <a:t>Mental Health Diagnoses-76</a:t>
            </a:r>
          </a:p>
          <a:p>
            <a:r>
              <a:rPr lang="en-US" dirty="0" smtClean="0"/>
              <a:t>53 Depression</a:t>
            </a:r>
          </a:p>
          <a:p>
            <a:r>
              <a:rPr lang="en-US" dirty="0"/>
              <a:t>3</a:t>
            </a:r>
            <a:r>
              <a:rPr lang="en-US" dirty="0" smtClean="0"/>
              <a:t> Bipolar</a:t>
            </a:r>
          </a:p>
          <a:p>
            <a:r>
              <a:rPr lang="en-US" dirty="0"/>
              <a:t>2</a:t>
            </a:r>
            <a:r>
              <a:rPr lang="en-US" dirty="0" smtClean="0"/>
              <a:t> Schizophrenia </a:t>
            </a:r>
          </a:p>
          <a:p>
            <a:r>
              <a:rPr lang="en-US" dirty="0"/>
              <a:t>1</a:t>
            </a:r>
            <a:r>
              <a:rPr lang="en-US" dirty="0" smtClean="0"/>
              <a:t> PTSD</a:t>
            </a:r>
          </a:p>
          <a:p>
            <a:endParaRPr lang="en-US" dirty="0"/>
          </a:p>
        </p:txBody>
      </p:sp>
      <p:sp>
        <p:nvSpPr>
          <p:cNvPr id="4" name="Slide Number Placeholder 3"/>
          <p:cNvSpPr>
            <a:spLocks noGrp="1"/>
          </p:cNvSpPr>
          <p:nvPr>
            <p:ph type="sldNum" sz="quarter" idx="12"/>
          </p:nvPr>
        </p:nvSpPr>
        <p:spPr/>
        <p:txBody>
          <a:bodyPr/>
          <a:lstStyle/>
          <a:p>
            <a:fld id="{2D5135A1-15A8-4711-A951-D7136BDDBE10}" type="slidenum">
              <a:rPr lang="en-US" smtClean="0"/>
              <a:pPr/>
              <a:t>72</a:t>
            </a:fld>
            <a:endParaRPr lang="en-US" dirty="0"/>
          </a:p>
        </p:txBody>
      </p:sp>
      <p:sp>
        <p:nvSpPr>
          <p:cNvPr id="5" name="TextBox 4"/>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SDH Logo_Color.png"/>
          <p:cNvPicPr>
            <a:picLocks noChangeAspect="1"/>
          </p:cNvPicPr>
          <p:nvPr/>
        </p:nvPicPr>
        <p:blipFill>
          <a:blip r:embed="rId4" cstate="print"/>
          <a:stretch>
            <a:fillRect/>
          </a:stretch>
        </p:blipFill>
        <p:spPr>
          <a:xfrm>
            <a:off x="6051555" y="4960005"/>
            <a:ext cx="2434948" cy="1288395"/>
          </a:xfrm>
          <a:prstGeom prst="rect">
            <a:avLst/>
          </a:prstGeom>
        </p:spPr>
      </p:pic>
    </p:spTree>
    <p:extLst>
      <p:ext uri="{BB962C8B-B14F-4D97-AF65-F5344CB8AC3E}">
        <p14:creationId xmlns:p14="http://schemas.microsoft.com/office/powerpoint/2010/main" val="36043361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73</a:t>
            </a:fld>
            <a:endParaRPr lang="en-US" dirty="0"/>
          </a:p>
        </p:txBody>
      </p:sp>
      <p:sp>
        <p:nvSpPr>
          <p:cNvPr id="5" name="TextBox 4"/>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589873731"/>
              </p:ext>
            </p:extLst>
          </p:nvPr>
        </p:nvGraphicFramePr>
        <p:xfrm>
          <a:off x="304800" y="490954"/>
          <a:ext cx="8534400" cy="62146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17200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74</a:t>
            </a:fld>
            <a:endParaRPr lang="en-US" dirty="0"/>
          </a:p>
        </p:txBody>
      </p:sp>
      <p:pic>
        <p:nvPicPr>
          <p:cNvPr id="5" name="Picture 4" descr="ISDH Logo_Color.png"/>
          <p:cNvPicPr>
            <a:picLocks noChangeAspect="1"/>
          </p:cNvPicPr>
          <p:nvPr/>
        </p:nvPicPr>
        <p:blipFill>
          <a:blip r:embed="rId3" cstate="print"/>
          <a:stretch>
            <a:fillRect/>
          </a:stretch>
        </p:blipFill>
        <p:spPr>
          <a:xfrm>
            <a:off x="6051555" y="4960005"/>
            <a:ext cx="2434948" cy="1288395"/>
          </a:xfrm>
          <a:prstGeom prst="rect">
            <a:avLst/>
          </a:prstGeom>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Chart 9"/>
          <p:cNvGraphicFramePr>
            <a:graphicFrameLocks/>
          </p:cNvGraphicFramePr>
          <p:nvPr>
            <p:extLst>
              <p:ext uri="{D42A27DB-BD31-4B8C-83A1-F6EECF244321}">
                <p14:modId xmlns:p14="http://schemas.microsoft.com/office/powerpoint/2010/main" val="2080963238"/>
              </p:ext>
            </p:extLst>
          </p:nvPr>
        </p:nvGraphicFramePr>
        <p:xfrm>
          <a:off x="762000" y="609600"/>
          <a:ext cx="8001000" cy="548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629964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75</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381947493"/>
              </p:ext>
            </p:extLst>
          </p:nvPr>
        </p:nvGraphicFramePr>
        <p:xfrm>
          <a:off x="685800" y="762000"/>
          <a:ext cx="77724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18013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76</a:t>
            </a:fld>
            <a:endParaRPr lang="en-US" dirty="0"/>
          </a:p>
        </p:txBody>
      </p:sp>
      <p:pic>
        <p:nvPicPr>
          <p:cNvPr id="5" name="Picture 4" descr="ISDH Logo_Color.png"/>
          <p:cNvPicPr>
            <a:picLocks noChangeAspect="1"/>
          </p:cNvPicPr>
          <p:nvPr/>
        </p:nvPicPr>
        <p:blipFill>
          <a:blip r:embed="rId3" cstate="print"/>
          <a:stretch>
            <a:fillRect/>
          </a:stretch>
        </p:blipFill>
        <p:spPr>
          <a:xfrm>
            <a:off x="6051555" y="4960005"/>
            <a:ext cx="2434948" cy="1288395"/>
          </a:xfrm>
          <a:prstGeom prst="rect">
            <a:avLst/>
          </a:prstGeom>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10" name="Chart 9"/>
          <p:cNvGraphicFramePr>
            <a:graphicFrameLocks/>
          </p:cNvGraphicFramePr>
          <p:nvPr>
            <p:extLst>
              <p:ext uri="{D42A27DB-BD31-4B8C-83A1-F6EECF244321}">
                <p14:modId xmlns:p14="http://schemas.microsoft.com/office/powerpoint/2010/main" val="825223883"/>
              </p:ext>
            </p:extLst>
          </p:nvPr>
        </p:nvGraphicFramePr>
        <p:xfrm>
          <a:off x="533400" y="304800"/>
          <a:ext cx="7953103" cy="5943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646393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59869"/>
            <a:ext cx="7772400" cy="1362075"/>
          </a:xfrm>
        </p:spPr>
        <p:txBody>
          <a:bodyPr/>
          <a:lstStyle/>
          <a:p>
            <a:r>
              <a:rPr lang="en-US" dirty="0" smtClean="0">
                <a:solidFill>
                  <a:schemeClr val="tx1"/>
                </a:solidFill>
              </a:rPr>
              <a:t> </a:t>
            </a:r>
            <a:r>
              <a:rPr lang="en-US" dirty="0" smtClean="0">
                <a:solidFill>
                  <a:schemeClr val="accent6">
                    <a:lumMod val="50000"/>
                  </a:schemeClr>
                </a:solidFill>
                <a:effectLst>
                  <a:outerShdw blurRad="38100" dist="38100" dir="2700000" algn="tl">
                    <a:srgbClr val="000000">
                      <a:alpha val="43137"/>
                    </a:srgbClr>
                  </a:outerShdw>
                </a:effectLst>
              </a:rPr>
              <a:t>Homicide Circumstances</a:t>
            </a:r>
            <a:endParaRPr lang="en-US"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77</a:t>
            </a:fld>
            <a:endParaRPr lang="en-US" dirty="0"/>
          </a:p>
        </p:txBody>
      </p:sp>
      <p:pic>
        <p:nvPicPr>
          <p:cNvPr id="5" name="Picture 4" descr="ISDH Logo_Color.png"/>
          <p:cNvPicPr>
            <a:picLocks noChangeAspect="1"/>
          </p:cNvPicPr>
          <p:nvPr/>
        </p:nvPicPr>
        <p:blipFill>
          <a:blip r:embed="rId3" cstate="print"/>
          <a:stretch>
            <a:fillRect/>
          </a:stretch>
        </p:blipFill>
        <p:spPr>
          <a:xfrm>
            <a:off x="6051555" y="4960005"/>
            <a:ext cx="2434948" cy="1288395"/>
          </a:xfrm>
          <a:prstGeom prst="rect">
            <a:avLst/>
          </a:prstGeom>
        </p:spPr>
      </p:pic>
      <p:sp>
        <p:nvSpPr>
          <p:cNvPr id="7" name="TextBox 6"/>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7831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78</a:t>
            </a:fld>
            <a:endParaRPr lang="en-US" dirty="0"/>
          </a:p>
        </p:txBody>
      </p:sp>
      <p:sp>
        <p:nvSpPr>
          <p:cNvPr id="5" name="TextBox 4"/>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2380756040"/>
              </p:ext>
            </p:extLst>
          </p:nvPr>
        </p:nvGraphicFramePr>
        <p:xfrm>
          <a:off x="533400" y="304800"/>
          <a:ext cx="8153400" cy="54102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228600" y="5230874"/>
            <a:ext cx="4648200" cy="307777"/>
          </a:xfrm>
          <a:prstGeom prst="rect">
            <a:avLst/>
          </a:prstGeom>
          <a:noFill/>
        </p:spPr>
        <p:txBody>
          <a:bodyPr wrap="square" rtlCol="0">
            <a:spAutoFit/>
          </a:bodyPr>
          <a:lstStyle/>
          <a:p>
            <a:r>
              <a:rPr lang="en-US" sz="1400" dirty="0" smtClean="0"/>
              <a:t>*H/S/S = Hanging, strangulation, suffocation</a:t>
            </a:r>
            <a:endParaRPr lang="en-US" sz="1400" dirty="0"/>
          </a:p>
        </p:txBody>
      </p:sp>
    </p:spTree>
    <p:extLst>
      <p:ext uri="{BB962C8B-B14F-4D97-AF65-F5344CB8AC3E}">
        <p14:creationId xmlns:p14="http://schemas.microsoft.com/office/powerpoint/2010/main" val="10421669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5135A1-15A8-4711-A951-D7136BDDBE10}" type="slidenum">
              <a:rPr lang="en-US" smtClean="0"/>
              <a:pPr/>
              <a:t>79</a:t>
            </a:fld>
            <a:endParaRPr lang="en-US" dirty="0"/>
          </a:p>
        </p:txBody>
      </p:sp>
      <p:sp>
        <p:nvSpPr>
          <p:cNvPr id="5" name="TextBox 4"/>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8" name="Chart 7"/>
          <p:cNvGraphicFramePr>
            <a:graphicFrameLocks/>
          </p:cNvGraphicFramePr>
          <p:nvPr>
            <p:extLst>
              <p:ext uri="{D42A27DB-BD31-4B8C-83A1-F6EECF244321}">
                <p14:modId xmlns:p14="http://schemas.microsoft.com/office/powerpoint/2010/main" val="2776816365"/>
              </p:ext>
            </p:extLst>
          </p:nvPr>
        </p:nvGraphicFramePr>
        <p:xfrm>
          <a:off x="304800" y="533400"/>
          <a:ext cx="8458200" cy="632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3807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015"/>
            <a:ext cx="7772400" cy="1143000"/>
          </a:xfrm>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New ISDH Staff </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17555" y="1529471"/>
            <a:ext cx="6172200" cy="3429000"/>
          </a:xfrm>
        </p:spPr>
        <p:txBody>
          <a:bodyPr/>
          <a:lstStyle/>
          <a:p>
            <a:r>
              <a:rPr lang="en-US" sz="2800" dirty="0">
                <a:solidFill>
                  <a:schemeClr val="accent6">
                    <a:lumMod val="75000"/>
                  </a:schemeClr>
                </a:solidFill>
                <a:latin typeface="Cambria" panose="02040503050406030204" pitchFamily="18" charset="0"/>
              </a:rPr>
              <a:t>INVDRS Epidemiologist</a:t>
            </a:r>
          </a:p>
          <a:p>
            <a:pPr lvl="1"/>
            <a:r>
              <a:rPr lang="en-US" dirty="0">
                <a:solidFill>
                  <a:schemeClr val="accent6">
                    <a:lumMod val="75000"/>
                  </a:schemeClr>
                </a:solidFill>
                <a:latin typeface="Cambria" panose="02040503050406030204" pitchFamily="18" charset="0"/>
                <a:cs typeface="+mn-cs"/>
              </a:rPr>
              <a:t>Morgan Sprecher</a:t>
            </a:r>
          </a:p>
          <a:p>
            <a:r>
              <a:rPr lang="en-US" sz="2800" dirty="0">
                <a:solidFill>
                  <a:schemeClr val="accent6">
                    <a:lumMod val="75000"/>
                  </a:schemeClr>
                </a:solidFill>
                <a:latin typeface="Cambria" panose="02040503050406030204" pitchFamily="18" charset="0"/>
              </a:rPr>
              <a:t>Records Consultants</a:t>
            </a:r>
          </a:p>
          <a:p>
            <a:pPr lvl="1"/>
            <a:r>
              <a:rPr lang="en-US" dirty="0">
                <a:solidFill>
                  <a:schemeClr val="accent6">
                    <a:lumMod val="75000"/>
                  </a:schemeClr>
                </a:solidFill>
                <a:latin typeface="Cambria" panose="02040503050406030204" pitchFamily="18" charset="0"/>
                <a:cs typeface="+mn-cs"/>
              </a:rPr>
              <a:t>Welcome back Meghan!</a:t>
            </a:r>
          </a:p>
          <a:p>
            <a:pPr lvl="1"/>
            <a:r>
              <a:rPr lang="en-US" dirty="0">
                <a:solidFill>
                  <a:schemeClr val="accent6">
                    <a:lumMod val="75000"/>
                  </a:schemeClr>
                </a:solidFill>
                <a:latin typeface="Cambria" panose="02040503050406030204" pitchFamily="18" charset="0"/>
                <a:cs typeface="+mn-cs"/>
              </a:rPr>
              <a:t>DeAngela Hall</a:t>
            </a:r>
          </a:p>
          <a:p>
            <a:pPr lvl="1"/>
            <a:r>
              <a:rPr lang="en-US" dirty="0">
                <a:solidFill>
                  <a:schemeClr val="accent6">
                    <a:lumMod val="75000"/>
                  </a:schemeClr>
                </a:solidFill>
                <a:latin typeface="Cambria" panose="02040503050406030204" pitchFamily="18" charset="0"/>
                <a:cs typeface="+mn-cs"/>
              </a:rPr>
              <a:t>Carrie Bennett </a:t>
            </a:r>
          </a:p>
          <a:p>
            <a:r>
              <a:rPr lang="en-US" sz="2800" dirty="0">
                <a:solidFill>
                  <a:schemeClr val="accent6">
                    <a:lumMod val="75000"/>
                  </a:schemeClr>
                </a:solidFill>
                <a:latin typeface="Cambria" panose="02040503050406030204" pitchFamily="18" charset="0"/>
              </a:rPr>
              <a:t>Injury Prevention Epidemiologist</a:t>
            </a:r>
          </a:p>
          <a:p>
            <a:pPr lvl="1"/>
            <a:r>
              <a:rPr lang="en-US" dirty="0">
                <a:solidFill>
                  <a:schemeClr val="accent6">
                    <a:lumMod val="75000"/>
                  </a:schemeClr>
                </a:solidFill>
                <a:latin typeface="Cambria" panose="02040503050406030204" pitchFamily="18" charset="0"/>
                <a:cs typeface="+mn-cs"/>
              </a:rPr>
              <a:t>Jeremy Funk</a:t>
            </a:r>
          </a:p>
        </p:txBody>
      </p:sp>
      <p:sp>
        <p:nvSpPr>
          <p:cNvPr id="4" name="Slide Number Placeholder 3"/>
          <p:cNvSpPr>
            <a:spLocks noGrp="1"/>
          </p:cNvSpPr>
          <p:nvPr>
            <p:ph type="sldNum" sz="quarter" idx="12"/>
          </p:nvPr>
        </p:nvSpPr>
        <p:spPr/>
        <p:txBody>
          <a:bodyPr/>
          <a:lstStyle/>
          <a:p>
            <a:fld id="{2D5135A1-15A8-4711-A951-D7136BDDBE10}" type="slidenum">
              <a:rPr lang="en-US" smtClean="0"/>
              <a:pPr/>
              <a:t>8</a:t>
            </a:fld>
            <a:endParaRPr lang="en-US" dirty="0"/>
          </a:p>
        </p:txBody>
      </p:sp>
      <p:pic>
        <p:nvPicPr>
          <p:cNvPr id="5" name="Picture 4" descr="ISDH Logo_Color.png"/>
          <p:cNvPicPr>
            <a:picLocks noChangeAspect="1"/>
          </p:cNvPicPr>
          <p:nvPr/>
        </p:nvPicPr>
        <p:blipFill>
          <a:blip r:embed="rId3" cstate="print"/>
          <a:stretch>
            <a:fillRect/>
          </a:stretch>
        </p:blipFill>
        <p:spPr>
          <a:xfrm>
            <a:off x="6213752" y="5049331"/>
            <a:ext cx="2434948" cy="1288395"/>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39757691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103" y="937022"/>
            <a:ext cx="7772400" cy="1143000"/>
          </a:xfrm>
        </p:spPr>
        <p:txBody>
          <a:bodyPr/>
          <a:lstStyle/>
          <a:p>
            <a:r>
              <a:rPr lang="en-US" sz="3200" b="1" dirty="0" smtClean="0"/>
              <a:t>Precipitated by Other Crime Breakdown </a:t>
            </a:r>
            <a:endParaRPr lang="en-US" sz="3200" b="1" dirty="0"/>
          </a:p>
        </p:txBody>
      </p:sp>
      <p:sp>
        <p:nvSpPr>
          <p:cNvPr id="3" name="Content Placeholder 2"/>
          <p:cNvSpPr>
            <a:spLocks noGrp="1"/>
          </p:cNvSpPr>
          <p:nvPr>
            <p:ph idx="1"/>
          </p:nvPr>
        </p:nvSpPr>
        <p:spPr>
          <a:xfrm>
            <a:off x="714103" y="2269123"/>
            <a:ext cx="7772400" cy="4114800"/>
          </a:xfrm>
        </p:spPr>
        <p:txBody>
          <a:bodyPr/>
          <a:lstStyle/>
          <a:p>
            <a:r>
              <a:rPr lang="en-US" sz="2800" dirty="0" smtClean="0"/>
              <a:t>Robbery = </a:t>
            </a:r>
            <a:r>
              <a:rPr lang="en-US" sz="2800" dirty="0"/>
              <a:t>14 homicides</a:t>
            </a:r>
          </a:p>
          <a:p>
            <a:r>
              <a:rPr lang="en-US" sz="2800" dirty="0" smtClean="0"/>
              <a:t>Burglary = </a:t>
            </a:r>
            <a:r>
              <a:rPr lang="en-US" sz="2800" dirty="0"/>
              <a:t>6</a:t>
            </a:r>
            <a:r>
              <a:rPr lang="en-US" sz="2800" dirty="0" smtClean="0"/>
              <a:t> homicides</a:t>
            </a:r>
          </a:p>
          <a:p>
            <a:r>
              <a:rPr lang="en-US" sz="2800" dirty="0" smtClean="0"/>
              <a:t>Motor Vehicle Theft = 4 homicides</a:t>
            </a:r>
          </a:p>
          <a:p>
            <a:r>
              <a:rPr lang="en-US" sz="2800" dirty="0"/>
              <a:t>Drug Trade= 1 homicides</a:t>
            </a:r>
          </a:p>
          <a:p>
            <a:endParaRPr lang="en-US" dirty="0"/>
          </a:p>
        </p:txBody>
      </p:sp>
      <p:sp>
        <p:nvSpPr>
          <p:cNvPr id="4" name="Slide Number Placeholder 3"/>
          <p:cNvSpPr>
            <a:spLocks noGrp="1"/>
          </p:cNvSpPr>
          <p:nvPr>
            <p:ph type="sldNum" sz="quarter" idx="12"/>
          </p:nvPr>
        </p:nvSpPr>
        <p:spPr/>
        <p:txBody>
          <a:bodyPr/>
          <a:lstStyle/>
          <a:p>
            <a:fld id="{2D5135A1-15A8-4711-A951-D7136BDDBE10}" type="slidenum">
              <a:rPr lang="en-US" smtClean="0"/>
              <a:pPr/>
              <a:t>80</a:t>
            </a:fld>
            <a:endParaRPr lang="en-US" dirty="0"/>
          </a:p>
        </p:txBody>
      </p:sp>
      <p:pic>
        <p:nvPicPr>
          <p:cNvPr id="5" name="Picture 4" descr="ISDH Logo_Color.png"/>
          <p:cNvPicPr>
            <a:picLocks noChangeAspect="1"/>
          </p:cNvPicPr>
          <p:nvPr/>
        </p:nvPicPr>
        <p:blipFill>
          <a:blip r:embed="rId3" cstate="print"/>
          <a:stretch>
            <a:fillRect/>
          </a:stretch>
        </p:blipFill>
        <p:spPr>
          <a:xfrm>
            <a:off x="6051555" y="4960005"/>
            <a:ext cx="2434948" cy="1288395"/>
          </a:xfrm>
          <a:prstGeom prst="rect">
            <a:avLst/>
          </a:prstGeom>
        </p:spPr>
      </p:pic>
      <p:sp>
        <p:nvSpPr>
          <p:cNvPr id="6" name="TextBox 5"/>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60335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You asked…</a:t>
            </a:r>
            <a:endParaRPr lang="en-US" dirty="0"/>
          </a:p>
        </p:txBody>
      </p:sp>
      <p:sp>
        <p:nvSpPr>
          <p:cNvPr id="3" name="Subtitle 2"/>
          <p:cNvSpPr>
            <a:spLocks noGrp="1"/>
          </p:cNvSpPr>
          <p:nvPr>
            <p:ph type="subTitle" idx="1"/>
          </p:nvPr>
        </p:nvSpPr>
        <p:spPr/>
        <p:txBody>
          <a:bodyPr/>
          <a:lstStyle/>
          <a:p>
            <a:r>
              <a:rPr lang="en-US"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 we listened!</a:t>
            </a:r>
            <a:endParaRPr lang="en-US" dirty="0"/>
          </a:p>
        </p:txBody>
      </p:sp>
      <p:sp>
        <p:nvSpPr>
          <p:cNvPr id="4" name="Slide Number Placeholder 3"/>
          <p:cNvSpPr>
            <a:spLocks noGrp="1"/>
          </p:cNvSpPr>
          <p:nvPr>
            <p:ph type="sldNum" sz="quarter" idx="12"/>
          </p:nvPr>
        </p:nvSpPr>
        <p:spPr/>
        <p:txBody>
          <a:bodyPr/>
          <a:lstStyle/>
          <a:p>
            <a:fld id="{988AE2F3-5880-4BFE-9110-FE9F5C32B152}" type="slidenum">
              <a:rPr lang="en-US" smtClean="0"/>
              <a:pPr/>
              <a:t>81</a:t>
            </a:fld>
            <a:endParaRPr lang="en-US" dirty="0"/>
          </a:p>
        </p:txBody>
      </p:sp>
      <p:sp>
        <p:nvSpPr>
          <p:cNvPr id="6" name="TextBox 5"/>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1585433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4A9272-A075-4349-97E3-976FF2F53FC6}" type="slidenum">
              <a:rPr lang="en-US" smtClean="0"/>
              <a:pPr/>
              <a:t>82</a:t>
            </a:fld>
            <a:endParaRPr lang="en-US" dirty="0"/>
          </a:p>
        </p:txBody>
      </p:sp>
      <p:sp>
        <p:nvSpPr>
          <p:cNvPr id="4" name="TextBox 3"/>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graphicFrame>
        <p:nvGraphicFramePr>
          <p:cNvPr id="5" name="Chart 4"/>
          <p:cNvGraphicFramePr>
            <a:graphicFrameLocks/>
          </p:cNvGraphicFramePr>
          <p:nvPr>
            <p:extLst>
              <p:ext uri="{D42A27DB-BD31-4B8C-83A1-F6EECF244321}">
                <p14:modId xmlns:p14="http://schemas.microsoft.com/office/powerpoint/2010/main" val="3498634732"/>
              </p:ext>
            </p:extLst>
          </p:nvPr>
        </p:nvGraphicFramePr>
        <p:xfrm>
          <a:off x="280852" y="230777"/>
          <a:ext cx="8458200" cy="6477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83029" y="6367343"/>
            <a:ext cx="4648200" cy="307777"/>
          </a:xfrm>
          <a:prstGeom prst="rect">
            <a:avLst/>
          </a:prstGeom>
          <a:noFill/>
        </p:spPr>
        <p:txBody>
          <a:bodyPr wrap="square" rtlCol="0">
            <a:spAutoFit/>
          </a:bodyPr>
          <a:lstStyle/>
          <a:p>
            <a:r>
              <a:rPr lang="en-US" sz="1400" dirty="0" smtClean="0"/>
              <a:t>*H/S/S = Hanging, strangulation, suffocation</a:t>
            </a:r>
            <a:endParaRPr lang="en-US" sz="1400" dirty="0"/>
          </a:p>
        </p:txBody>
      </p:sp>
    </p:spTree>
    <p:extLst>
      <p:ext uri="{BB962C8B-B14F-4D97-AF65-F5344CB8AC3E}">
        <p14:creationId xmlns:p14="http://schemas.microsoft.com/office/powerpoint/2010/main" val="1845665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4A9272-A075-4349-97E3-976FF2F53FC6}" type="slidenum">
              <a:rPr lang="en-US" smtClean="0"/>
              <a:pPr/>
              <a:t>83</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068321284"/>
              </p:ext>
            </p:extLst>
          </p:nvPr>
        </p:nvGraphicFramePr>
        <p:xfrm>
          <a:off x="304800" y="441960"/>
          <a:ext cx="8610600"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31503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4A9272-A075-4349-97E3-976FF2F53FC6}" type="slidenum">
              <a:rPr lang="en-US" smtClean="0"/>
              <a:pPr/>
              <a:t>84</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371401580"/>
              </p:ext>
            </p:extLst>
          </p:nvPr>
        </p:nvGraphicFramePr>
        <p:xfrm>
          <a:off x="457200" y="609600"/>
          <a:ext cx="8153400" cy="609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4242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b="1" dirty="0" smtClean="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rPr>
              <a:t>What else would you like to see? </a:t>
            </a:r>
            <a:endParaRPr lang="en-US" sz="5400" b="1" dirty="0">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5" name="Subtitle 4"/>
          <p:cNvSpPr>
            <a:spLocks noGrp="1"/>
          </p:cNvSpPr>
          <p:nvPr>
            <p:ph type="subTitle" idx="1"/>
          </p:nvPr>
        </p:nvSpPr>
        <p:spPr/>
        <p:txBody>
          <a:bodyPr/>
          <a:lstStyle/>
          <a:p>
            <a:r>
              <a:rPr lang="en-US" b="1" dirty="0" smtClean="0"/>
              <a:t>Activity!</a:t>
            </a:r>
            <a:endParaRPr lang="en-US" b="1" dirty="0"/>
          </a:p>
        </p:txBody>
      </p:sp>
      <p:sp>
        <p:nvSpPr>
          <p:cNvPr id="4" name="Slide Number Placeholder 3"/>
          <p:cNvSpPr>
            <a:spLocks noGrp="1"/>
          </p:cNvSpPr>
          <p:nvPr>
            <p:ph type="sldNum" sz="quarter" idx="12"/>
          </p:nvPr>
        </p:nvSpPr>
        <p:spPr/>
        <p:txBody>
          <a:bodyPr/>
          <a:lstStyle/>
          <a:p>
            <a:fld id="{2D5135A1-15A8-4711-A951-D7136BDDBE10}" type="slidenum">
              <a:rPr lang="en-US" smtClean="0"/>
              <a:pPr/>
              <a:t>85</a:t>
            </a:fld>
            <a:endParaRPr lang="en-US" dirty="0"/>
          </a:p>
        </p:txBody>
      </p:sp>
      <p:sp>
        <p:nvSpPr>
          <p:cNvPr id="6" name="TextBox 5"/>
          <p:cNvSpPr txBox="1"/>
          <p:nvPr/>
        </p:nvSpPr>
        <p:spPr>
          <a:xfrm>
            <a:off x="4495800" y="6519446"/>
            <a:ext cx="4953000" cy="584775"/>
          </a:xfrm>
          <a:prstGeom prst="rect">
            <a:avLst/>
          </a:prstGeom>
          <a:noFill/>
        </p:spPr>
        <p:txBody>
          <a:bodyPr wrap="square" rtlCol="0">
            <a:spAutoFit/>
          </a:bodyPr>
          <a:lstStyle/>
          <a:p>
            <a:r>
              <a:rPr lang="en-US" sz="1600" b="1" dirty="0" smtClean="0"/>
              <a:t>Email Questions: </a:t>
            </a:r>
            <a:r>
              <a:rPr lang="en-US" sz="1600" b="1" dirty="0"/>
              <a:t>indianatrauma@isdh.in.gov</a:t>
            </a:r>
          </a:p>
          <a:p>
            <a:endParaRPr lang="en-US" sz="1600" b="1"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9" name="TextBox 8"/>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4246241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6">
                    <a:lumMod val="50000"/>
                  </a:schemeClr>
                </a:solidFill>
                <a:effectLst>
                  <a:outerShdw blurRad="38100" dist="38100" dir="2700000" algn="tl">
                    <a:srgbClr val="000000">
                      <a:alpha val="43137"/>
                    </a:srgbClr>
                  </a:outerShdw>
                </a:effectLst>
              </a:rPr>
              <a:t>Toxicology Program Overview</a:t>
            </a:r>
            <a:endParaRPr lang="en-US" b="1" dirty="0">
              <a:solidFill>
                <a:schemeClr val="accent6">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D5135A1-15A8-4711-A951-D7136BDDBE10}" type="slidenum">
              <a:rPr lang="en-US" smtClean="0"/>
              <a:pPr/>
              <a:t>86</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ISDH Logo_Color.png"/>
          <p:cNvPicPr>
            <a:picLocks noChangeAspect="1"/>
          </p:cNvPicPr>
          <p:nvPr/>
        </p:nvPicPr>
        <p:blipFill>
          <a:blip r:embed="rId4" cstate="print"/>
          <a:stretch>
            <a:fillRect/>
          </a:stretch>
        </p:blipFill>
        <p:spPr>
          <a:xfrm>
            <a:off x="6213752" y="5049331"/>
            <a:ext cx="2434948" cy="1288395"/>
          </a:xfrm>
          <a:prstGeom prst="rect">
            <a:avLst/>
          </a:prstGeom>
        </p:spPr>
      </p:pic>
      <p:sp>
        <p:nvSpPr>
          <p:cNvPr id="10" name="TextBox 9"/>
          <p:cNvSpPr txBox="1"/>
          <p:nvPr/>
        </p:nvSpPr>
        <p:spPr>
          <a:xfrm>
            <a:off x="4572000" y="6519446"/>
            <a:ext cx="4953000" cy="584775"/>
          </a:xfrm>
          <a:prstGeom prst="rect">
            <a:avLst/>
          </a:prstGeom>
          <a:solidFill>
            <a:schemeClr val="bg1"/>
          </a:solidFill>
        </p:spPr>
        <p:txBody>
          <a:bodyPr wrap="square" rtlCol="0">
            <a:spAutoFit/>
          </a:bodyPr>
          <a:lstStyle/>
          <a:p>
            <a:r>
              <a:rPr lang="en-US" sz="1600" b="1" dirty="0" smtClean="0"/>
              <a:t>Email Questions: INVDRS@isdh.in.gov</a:t>
            </a:r>
            <a:endParaRPr lang="en-US" sz="1600" b="1" dirty="0"/>
          </a:p>
          <a:p>
            <a:endParaRPr lang="en-US" sz="1600" b="1" dirty="0"/>
          </a:p>
        </p:txBody>
      </p:sp>
      <p:sp>
        <p:nvSpPr>
          <p:cNvPr id="7" name="Rectangle 6"/>
          <p:cNvSpPr/>
          <p:nvPr/>
        </p:nvSpPr>
        <p:spPr>
          <a:xfrm>
            <a:off x="1143000" y="3977006"/>
            <a:ext cx="6629400" cy="830997"/>
          </a:xfrm>
          <a:prstGeom prst="rect">
            <a:avLst/>
          </a:prstGeom>
        </p:spPr>
        <p:txBody>
          <a:bodyPr wrap="square">
            <a:spAutoFit/>
          </a:bodyPr>
          <a:lstStyle/>
          <a:p>
            <a:pPr>
              <a:spcAft>
                <a:spcPts val="0"/>
              </a:spcAft>
            </a:pPr>
            <a:r>
              <a:rPr lang="en-US" i="1" dirty="0" smtClean="0">
                <a:solidFill>
                  <a:schemeClr val="accent6">
                    <a:lumMod val="50000"/>
                  </a:schemeClr>
                </a:solidFill>
                <a:effectLst>
                  <a:outerShdw blurRad="38100" dist="38100" dir="2700000" algn="tl">
                    <a:srgbClr val="C0C0C0"/>
                  </a:outerShdw>
                </a:effectLst>
                <a:cs typeface="Cambria"/>
              </a:rPr>
              <a:t>Jeremy Funk, Trauma &amp; Injury Epidemiologist</a:t>
            </a:r>
            <a:endParaRPr lang="en-US" i="1" dirty="0">
              <a:solidFill>
                <a:schemeClr val="accent6">
                  <a:lumMod val="50000"/>
                </a:schemeClr>
              </a:solidFill>
              <a:effectLst>
                <a:outerShdw blurRad="38100" dist="38100" dir="2700000" algn="tl">
                  <a:srgbClr val="C0C0C0"/>
                </a:outerShdw>
              </a:effectLst>
              <a:cs typeface="Cambria"/>
            </a:endParaRPr>
          </a:p>
          <a:p>
            <a:pPr>
              <a:spcAft>
                <a:spcPts val="0"/>
              </a:spcAft>
            </a:pPr>
            <a:r>
              <a:rPr lang="en-US" dirty="0">
                <a:solidFill>
                  <a:schemeClr val="accent6">
                    <a:lumMod val="50000"/>
                  </a:schemeClr>
                </a:solidFill>
                <a:effectLst>
                  <a:outerShdw blurRad="38100" dist="38100" dir="2700000" algn="tl">
                    <a:srgbClr val="C0C0C0"/>
                  </a:outerShdw>
                </a:effectLst>
                <a:cs typeface="Cambria"/>
              </a:rPr>
              <a:t>Division of Trauma and Injury Prevention</a:t>
            </a:r>
          </a:p>
        </p:txBody>
      </p:sp>
    </p:spTree>
    <p:extLst>
      <p:ext uri="{BB962C8B-B14F-4D97-AF65-F5344CB8AC3E}">
        <p14:creationId xmlns:p14="http://schemas.microsoft.com/office/powerpoint/2010/main" val="38601450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Traditional Toxicology</a:t>
            </a:r>
          </a:p>
        </p:txBody>
      </p:sp>
      <p:sp>
        <p:nvSpPr>
          <p:cNvPr id="5" name="Content Placeholder 4"/>
          <p:cNvSpPr>
            <a:spLocks noGrp="1"/>
          </p:cNvSpPr>
          <p:nvPr>
            <p:ph idx="1"/>
          </p:nvPr>
        </p:nvSpPr>
        <p:spPr>
          <a:xfrm>
            <a:off x="685800" y="2343150"/>
            <a:ext cx="7772400" cy="4228850"/>
          </a:xfrm>
          <a:prstGeom prst="rect">
            <a:avLst/>
          </a:prstGeom>
        </p:spPr>
        <p:txBody>
          <a:bodyPr wrap="square">
            <a:spAutoFit/>
          </a:bodyPr>
          <a:lstStyle/>
          <a:p>
            <a:r>
              <a:rPr lang="en-US" dirty="0">
                <a:solidFill>
                  <a:schemeClr val="accent6">
                    <a:lumMod val="75000"/>
                  </a:schemeClr>
                </a:solidFill>
                <a:latin typeface="Book Antiqua" panose="02040602050305030304" pitchFamily="18" charset="0"/>
                <a:cs typeface="Arial" panose="020B0604020202020204" pitchFamily="34" charset="0"/>
              </a:rPr>
              <a:t>As a part of the legal process, Coroners are required to verify suspected drug-related fatalities by testing  urine, blood, vitreous samples. </a:t>
            </a:r>
          </a:p>
          <a:p>
            <a:r>
              <a:rPr lang="en-US" dirty="0">
                <a:solidFill>
                  <a:schemeClr val="accent6">
                    <a:lumMod val="75000"/>
                  </a:schemeClr>
                </a:solidFill>
                <a:latin typeface="Book Antiqua" panose="02040602050305030304" pitchFamily="18" charset="0"/>
                <a:cs typeface="Arial" panose="020B0604020202020204" pitchFamily="34" charset="0"/>
              </a:rPr>
              <a:t>Standard panels identify ~50 commonly prescribed medications and illicit drugs. </a:t>
            </a:r>
          </a:p>
          <a:p>
            <a:r>
              <a:rPr lang="en-US" dirty="0">
                <a:solidFill>
                  <a:schemeClr val="accent6">
                    <a:lumMod val="75000"/>
                  </a:schemeClr>
                </a:solidFill>
                <a:latin typeface="Book Antiqua" panose="02040602050305030304" pitchFamily="18" charset="0"/>
                <a:cs typeface="Arial" panose="020B0604020202020204" pitchFamily="34" charset="0"/>
              </a:rPr>
              <a:t>Each specimen cost $250.</a:t>
            </a:r>
          </a:p>
        </p:txBody>
      </p:sp>
      <p:pic>
        <p:nvPicPr>
          <p:cNvPr id="6" name="Picture 5" descr="ISDH Logo_Color.png"/>
          <p:cNvPicPr>
            <a:picLocks noChangeAspect="1"/>
          </p:cNvPicPr>
          <p:nvPr/>
        </p:nvPicPr>
        <p:blipFill>
          <a:blip r:embed="rId3" cstate="print"/>
          <a:stretch>
            <a:fillRect/>
          </a:stretch>
        </p:blipFill>
        <p:spPr>
          <a:xfrm>
            <a:off x="7125338" y="4922221"/>
            <a:ext cx="1826211" cy="966296"/>
          </a:xfrm>
          <a:prstGeom prst="rect">
            <a:avLst/>
          </a:prstGeom>
        </p:spPr>
      </p:pic>
    </p:spTree>
    <p:extLst>
      <p:ext uri="{BB962C8B-B14F-4D97-AF65-F5344CB8AC3E}">
        <p14:creationId xmlns:p14="http://schemas.microsoft.com/office/powerpoint/2010/main" val="17552675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43" y="810491"/>
            <a:ext cx="7772400" cy="857250"/>
          </a:xfrm>
        </p:spPr>
        <p:txBody>
          <a:bodyPr/>
          <a:lstStyle/>
          <a:p>
            <a:r>
              <a:rPr lang="en-US" b="1" i="1" dirty="0">
                <a:ln w="6600">
                  <a:solidFill>
                    <a:schemeClr val="accent2"/>
                  </a:solidFill>
                  <a:prstDash val="solid"/>
                </a:ln>
                <a:solidFill>
                  <a:srgbClr val="FFFFFF"/>
                </a:solidFill>
                <a:effectLst>
                  <a:outerShdw dist="38100" dir="2700000" algn="tl" rotWithShape="0">
                    <a:schemeClr val="accent2"/>
                  </a:outerShdw>
                </a:effectLst>
                <a:cs typeface="Trebuchet MS"/>
              </a:rPr>
              <a:t>Toxicology Timeline</a:t>
            </a:r>
            <a:endParaRPr lang="en-US" dirty="0"/>
          </a:p>
        </p:txBody>
      </p:sp>
      <p:graphicFrame>
        <p:nvGraphicFramePr>
          <p:cNvPr id="4" name="Diagram 3"/>
          <p:cNvGraphicFramePr/>
          <p:nvPr>
            <p:extLst/>
          </p:nvPr>
        </p:nvGraphicFramePr>
        <p:xfrm>
          <a:off x="295069" y="911973"/>
          <a:ext cx="8297574" cy="5190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85800" y="4685005"/>
            <a:ext cx="2552133" cy="2585323"/>
          </a:xfrm>
          <a:prstGeom prst="rect">
            <a:avLst/>
          </a:prstGeom>
          <a:noFill/>
        </p:spPr>
        <p:txBody>
          <a:bodyPr wrap="square" rtlCol="0">
            <a:spAutoFit/>
          </a:bodyPr>
          <a:lstStyle/>
          <a:p>
            <a:r>
              <a:rPr lang="en-US" sz="1800" u="sng" dirty="0">
                <a:solidFill>
                  <a:srgbClr val="000000"/>
                </a:solidFill>
              </a:rPr>
              <a:t>Expected Timeline</a:t>
            </a:r>
          </a:p>
          <a:p>
            <a:r>
              <a:rPr lang="en-US" sz="1800" dirty="0">
                <a:solidFill>
                  <a:srgbClr val="000000"/>
                </a:solidFill>
              </a:rPr>
              <a:t>Collection:    2 – 5 days</a:t>
            </a:r>
          </a:p>
          <a:p>
            <a:r>
              <a:rPr lang="en-US" sz="1800" dirty="0">
                <a:solidFill>
                  <a:srgbClr val="000000"/>
                </a:solidFill>
              </a:rPr>
              <a:t>Analysis:       3 – 6 weeks</a:t>
            </a:r>
          </a:p>
          <a:p>
            <a:r>
              <a:rPr lang="en-US" sz="1800" u="sng" dirty="0">
                <a:solidFill>
                  <a:srgbClr val="000000"/>
                </a:solidFill>
              </a:rPr>
              <a:t>Dispersal:     6 – 9 Months</a:t>
            </a:r>
          </a:p>
          <a:p>
            <a:r>
              <a:rPr lang="en-US" sz="1800" b="1" dirty="0">
                <a:solidFill>
                  <a:srgbClr val="000000"/>
                </a:solidFill>
              </a:rPr>
              <a:t>Total	        7 – 11 Months</a:t>
            </a:r>
            <a:r>
              <a:rPr lang="en-US" sz="1800" dirty="0">
                <a:solidFill>
                  <a:srgbClr val="000000"/>
                </a:solidFill>
              </a:rPr>
              <a:t>	</a:t>
            </a:r>
          </a:p>
        </p:txBody>
      </p:sp>
    </p:spTree>
    <p:extLst>
      <p:ext uri="{BB962C8B-B14F-4D97-AF65-F5344CB8AC3E}">
        <p14:creationId xmlns:p14="http://schemas.microsoft.com/office/powerpoint/2010/main" val="4170829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3663" y="1981342"/>
            <a:ext cx="7333488" cy="2622256"/>
          </a:xfrm>
          <a:prstGeom prst="rect">
            <a:avLst/>
          </a:prstGeom>
          <a:noFill/>
        </p:spPr>
        <p:txBody>
          <a:bodyPr wrap="square" rtlCol="0">
            <a:spAutoFit/>
          </a:bodyPr>
          <a:lstStyle/>
          <a:p>
            <a:endParaRPr lang="en-US" sz="1800" dirty="0">
              <a:solidFill>
                <a:srgbClr val="000000"/>
              </a:solidFill>
              <a:latin typeface="Book Antiqua" panose="02040602050305030304" pitchFamily="18" charset="0"/>
            </a:endParaRPr>
          </a:p>
          <a:p>
            <a:pPr fontAlgn="base">
              <a:spcBef>
                <a:spcPct val="20000"/>
              </a:spcBef>
              <a:spcAft>
                <a:spcPct val="0"/>
              </a:spcAft>
            </a:pPr>
            <a:r>
              <a:rPr lang="en-US" dirty="0">
                <a:solidFill>
                  <a:srgbClr val="2D2D8A">
                    <a:lumMod val="75000"/>
                  </a:srgbClr>
                </a:solidFill>
                <a:latin typeface="Book Antiqua" panose="02040602050305030304" pitchFamily="18" charset="0"/>
                <a:cs typeface="Arial" panose="020B0604020202020204" pitchFamily="34" charset="0"/>
              </a:rPr>
              <a:t>The Problems:</a:t>
            </a:r>
          </a:p>
          <a:p>
            <a:pPr marL="728663" lvl="1" indent="-385763">
              <a:spcBef>
                <a:spcPct val="20000"/>
              </a:spcBef>
              <a:buFont typeface="+mj-lt"/>
              <a:buAutoNum type="arabicPeriod"/>
            </a:pPr>
            <a:r>
              <a:rPr lang="en-US" sz="2100" dirty="0">
                <a:solidFill>
                  <a:srgbClr val="2D2D8A">
                    <a:lumMod val="75000"/>
                  </a:srgbClr>
                </a:solidFill>
                <a:latin typeface="Book Antiqua" panose="02040602050305030304" pitchFamily="18" charset="0"/>
                <a:cs typeface="Arial" panose="020B0604020202020204" pitchFamily="34" charset="0"/>
              </a:rPr>
              <a:t>Weak sensitivity and specificity of the test and fails to establish definitive medico-legal cause of death (COD) for opioids. </a:t>
            </a:r>
          </a:p>
          <a:p>
            <a:pPr marL="728663" lvl="1" indent="-385763">
              <a:spcBef>
                <a:spcPct val="20000"/>
              </a:spcBef>
              <a:buFont typeface="+mj-lt"/>
              <a:buAutoNum type="arabicPeriod"/>
            </a:pPr>
            <a:r>
              <a:rPr lang="en-US" sz="2100" dirty="0">
                <a:solidFill>
                  <a:srgbClr val="2D2D8A">
                    <a:lumMod val="75000"/>
                  </a:srgbClr>
                </a:solidFill>
                <a:latin typeface="Book Antiqua" panose="02040602050305030304" pitchFamily="18" charset="0"/>
                <a:cs typeface="Arial" panose="020B0604020202020204" pitchFamily="34" charset="0"/>
              </a:rPr>
              <a:t>Limited Coroner funding.</a:t>
            </a:r>
          </a:p>
          <a:p>
            <a:pPr marL="728663" lvl="1" indent="-385763">
              <a:spcBef>
                <a:spcPct val="20000"/>
              </a:spcBef>
              <a:buFont typeface="+mj-lt"/>
              <a:buAutoNum type="arabicPeriod"/>
            </a:pPr>
            <a:r>
              <a:rPr lang="en-US" sz="2100" dirty="0">
                <a:solidFill>
                  <a:srgbClr val="2D2D8A">
                    <a:lumMod val="75000"/>
                  </a:srgbClr>
                </a:solidFill>
                <a:latin typeface="Book Antiqua" panose="02040602050305030304" pitchFamily="18" charset="0"/>
                <a:cs typeface="Arial" panose="020B0604020202020204" pitchFamily="34" charset="0"/>
              </a:rPr>
              <a:t>Failure in timely data analysis.</a:t>
            </a:r>
          </a:p>
        </p:txBody>
      </p:sp>
      <p:sp>
        <p:nvSpPr>
          <p:cNvPr id="2050" name="Rectangle 2"/>
          <p:cNvSpPr>
            <a:spLocks noGrp="1" noChangeArrowheads="1"/>
          </p:cNvSpPr>
          <p:nvPr>
            <p:ph type="title"/>
          </p:nvPr>
        </p:nvSpPr>
        <p:spPr>
          <a:noFill/>
          <a:ln>
            <a:noFill/>
          </a:ln>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Traditional Toxicology Panels</a:t>
            </a:r>
          </a:p>
        </p:txBody>
      </p:sp>
      <p:pic>
        <p:nvPicPr>
          <p:cNvPr id="6" name="Picture 5" descr="ISDH Logo_Color.png"/>
          <p:cNvPicPr>
            <a:picLocks noChangeAspect="1"/>
          </p:cNvPicPr>
          <p:nvPr/>
        </p:nvPicPr>
        <p:blipFill>
          <a:blip r:embed="rId3" cstate="print"/>
          <a:stretch>
            <a:fillRect/>
          </a:stretch>
        </p:blipFill>
        <p:spPr>
          <a:xfrm>
            <a:off x="7125338" y="4922221"/>
            <a:ext cx="1826211" cy="966296"/>
          </a:xfrm>
          <a:prstGeom prst="rect">
            <a:avLst/>
          </a:prstGeom>
        </p:spPr>
      </p:pic>
    </p:spTree>
    <p:extLst>
      <p:ext uri="{BB962C8B-B14F-4D97-AF65-F5344CB8AC3E}">
        <p14:creationId xmlns:p14="http://schemas.microsoft.com/office/powerpoint/2010/main" val="3118517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b="1" dirty="0" smtClean="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rPr>
              <a:t>2018 meeting dates</a:t>
            </a:r>
            <a:endParaRPr lang="en-US" sz="5400" b="1" dirty="0">
              <a:solidFill>
                <a:schemeClr val="accent6">
                  <a:lumMod val="50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13" name="Content Placeholder 12"/>
          <p:cNvSpPr>
            <a:spLocks noGrp="1"/>
          </p:cNvSpPr>
          <p:nvPr>
            <p:ph idx="1"/>
          </p:nvPr>
        </p:nvSpPr>
        <p:spPr/>
        <p:txBody>
          <a:bodyPr/>
          <a:lstStyle/>
          <a:p>
            <a:r>
              <a:rPr lang="en-US" sz="4400" b="1" dirty="0" smtClean="0">
                <a:solidFill>
                  <a:schemeClr val="accent6">
                    <a:lumMod val="50000"/>
                  </a:schemeClr>
                </a:solidFill>
                <a:latin typeface="Trebuchet MS" panose="020B0603020202020204" pitchFamily="34" charset="0"/>
              </a:rPr>
              <a:t>1 p.m.-3 p.m. EST in Rice Auditorium</a:t>
            </a:r>
            <a:endParaRPr lang="en-US" sz="3600" dirty="0">
              <a:solidFill>
                <a:schemeClr val="accent6">
                  <a:lumMod val="50000"/>
                </a:schemeClr>
              </a:solidFill>
              <a:latin typeface="Trebuchet MS" panose="020B0603020202020204" pitchFamily="34" charset="0"/>
            </a:endParaRPr>
          </a:p>
          <a:p>
            <a:pPr lvl="1"/>
            <a:r>
              <a:rPr lang="en-US" sz="4000" dirty="0" smtClean="0">
                <a:solidFill>
                  <a:schemeClr val="accent6">
                    <a:lumMod val="50000"/>
                  </a:schemeClr>
                </a:solidFill>
                <a:latin typeface="Trebuchet MS" panose="020B0603020202020204" pitchFamily="34" charset="0"/>
              </a:rPr>
              <a:t>September 21</a:t>
            </a:r>
            <a:r>
              <a:rPr lang="en-US" sz="4000" baseline="30000" dirty="0" smtClean="0">
                <a:solidFill>
                  <a:schemeClr val="accent6">
                    <a:lumMod val="50000"/>
                  </a:schemeClr>
                </a:solidFill>
                <a:latin typeface="Trebuchet MS" panose="020B0603020202020204" pitchFamily="34" charset="0"/>
              </a:rPr>
              <a:t>st</a:t>
            </a:r>
            <a:endParaRPr lang="en-US" sz="4000" dirty="0" smtClean="0">
              <a:solidFill>
                <a:schemeClr val="accent6">
                  <a:lumMod val="50000"/>
                </a:schemeClr>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8B0040BF-CE1F-4AD4-A6B6-CE153C6C3D25}" type="slidenum">
              <a:rPr lang="en-US" smtClean="0"/>
              <a:pPr/>
              <a:t>9</a:t>
            </a:fld>
            <a:endParaRPr lang="en-US" dirty="0"/>
          </a:p>
        </p:txBody>
      </p:sp>
      <p:pic>
        <p:nvPicPr>
          <p:cNvPr id="6" name="Picture 5" descr="ISDH Logo_Color.png"/>
          <p:cNvPicPr>
            <a:picLocks noChangeAspect="1"/>
          </p:cNvPicPr>
          <p:nvPr/>
        </p:nvPicPr>
        <p:blipFill>
          <a:blip r:embed="rId3" cstate="print"/>
          <a:stretch>
            <a:fillRect/>
          </a:stretch>
        </p:blipFill>
        <p:spPr>
          <a:xfrm>
            <a:off x="6213752" y="5049331"/>
            <a:ext cx="2434948" cy="1288395"/>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43" y="5562600"/>
            <a:ext cx="32480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95800" y="6519446"/>
            <a:ext cx="4953000" cy="584775"/>
          </a:xfrm>
          <a:prstGeom prst="rect">
            <a:avLst/>
          </a:prstGeom>
          <a:noFill/>
        </p:spPr>
        <p:txBody>
          <a:bodyPr wrap="square" rtlCol="0">
            <a:spAutoFit/>
          </a:bodyPr>
          <a:lstStyle/>
          <a:p>
            <a:r>
              <a:rPr lang="en-US" sz="1600" b="1" dirty="0" smtClean="0"/>
              <a:t>Email Questions: INVDRS@isdh.in.gov</a:t>
            </a:r>
            <a:endParaRPr lang="en-US" sz="1600" b="1" dirty="0"/>
          </a:p>
          <a:p>
            <a:endParaRPr lang="en-US" sz="1600" b="1" dirty="0"/>
          </a:p>
        </p:txBody>
      </p:sp>
    </p:spTree>
    <p:extLst>
      <p:ext uri="{BB962C8B-B14F-4D97-AF65-F5344CB8AC3E}">
        <p14:creationId xmlns:p14="http://schemas.microsoft.com/office/powerpoint/2010/main" val="24685059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noFill/>
          <a:ln>
            <a:noFill/>
          </a:ln>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Project Description</a:t>
            </a:r>
          </a:p>
        </p:txBody>
      </p:sp>
      <p:sp>
        <p:nvSpPr>
          <p:cNvPr id="3" name="Content Placeholder 2"/>
          <p:cNvSpPr>
            <a:spLocks noGrp="1"/>
          </p:cNvSpPr>
          <p:nvPr>
            <p:ph idx="1"/>
          </p:nvPr>
        </p:nvSpPr>
        <p:spPr/>
        <p:txBody>
          <a:bodyPr/>
          <a:lstStyle/>
          <a:p>
            <a:pPr marL="0" indent="0">
              <a:buNone/>
            </a:pPr>
            <a:r>
              <a:rPr lang="en-US" sz="1800" b="1" u="sng" dirty="0">
                <a:solidFill>
                  <a:schemeClr val="accent6">
                    <a:lumMod val="75000"/>
                  </a:schemeClr>
                </a:solidFill>
                <a:latin typeface="Book Antiqua" panose="02040602050305030304" pitchFamily="18" charset="0"/>
              </a:rPr>
              <a:t>Objective:</a:t>
            </a:r>
          </a:p>
          <a:p>
            <a:pPr marL="0" indent="0">
              <a:buNone/>
            </a:pPr>
            <a:r>
              <a:rPr lang="en-US" sz="1800" dirty="0">
                <a:solidFill>
                  <a:schemeClr val="accent6">
                    <a:lumMod val="75000"/>
                  </a:schemeClr>
                </a:solidFill>
                <a:latin typeface="Book Antiqua" panose="02040602050305030304" pitchFamily="18" charset="0"/>
              </a:rPr>
              <a:t>Develop a timely, economically feasible, &amp; standardized toxicology surveillance system for verification of suspected drug intoxications. </a:t>
            </a:r>
          </a:p>
          <a:p>
            <a:pPr marL="0" indent="0">
              <a:buNone/>
            </a:pPr>
            <a:endParaRPr lang="en-US" sz="1800" dirty="0">
              <a:solidFill>
                <a:schemeClr val="accent6">
                  <a:lumMod val="75000"/>
                </a:schemeClr>
              </a:solidFill>
              <a:latin typeface="Book Antiqua" panose="02040602050305030304" pitchFamily="18" charset="0"/>
            </a:endParaRPr>
          </a:p>
          <a:p>
            <a:pPr marL="0" indent="0">
              <a:buNone/>
            </a:pPr>
            <a:r>
              <a:rPr lang="en-US" sz="1800" b="1" u="sng" dirty="0">
                <a:solidFill>
                  <a:schemeClr val="accent6">
                    <a:lumMod val="75000"/>
                  </a:schemeClr>
                </a:solidFill>
                <a:latin typeface="Book Antiqua" panose="02040602050305030304" pitchFamily="18" charset="0"/>
              </a:rPr>
              <a:t>Goals: </a:t>
            </a:r>
          </a:p>
          <a:p>
            <a:pPr marL="0" indent="0">
              <a:buNone/>
            </a:pPr>
            <a:r>
              <a:rPr lang="en-US" sz="1800" dirty="0">
                <a:solidFill>
                  <a:schemeClr val="accent6">
                    <a:lumMod val="75000"/>
                  </a:schemeClr>
                </a:solidFill>
                <a:latin typeface="Book Antiqua" panose="02040602050305030304" pitchFamily="18" charset="0"/>
              </a:rPr>
              <a:t>1. Establish a web-based database for Coroners to upload toxicology results. </a:t>
            </a:r>
          </a:p>
          <a:p>
            <a:pPr marL="0" indent="0">
              <a:buNone/>
            </a:pPr>
            <a:r>
              <a:rPr lang="en-US" sz="1800" dirty="0">
                <a:solidFill>
                  <a:schemeClr val="accent6">
                    <a:lumMod val="75000"/>
                  </a:schemeClr>
                </a:solidFill>
                <a:latin typeface="Book Antiqua" panose="02040602050305030304" pitchFamily="18" charset="0"/>
              </a:rPr>
              <a:t>2. Expedite surveillance and response to mortality trends across Indiana Jurisdictions.</a:t>
            </a:r>
          </a:p>
          <a:p>
            <a:pPr marL="0" indent="0">
              <a:buNone/>
            </a:pPr>
            <a:r>
              <a:rPr lang="en-US" sz="1800" dirty="0">
                <a:solidFill>
                  <a:schemeClr val="accent6">
                    <a:lumMod val="75000"/>
                  </a:schemeClr>
                </a:solidFill>
                <a:latin typeface="Book Antiqua" panose="02040602050305030304" pitchFamily="18" charset="0"/>
              </a:rPr>
              <a:t>3. Elicit legislative funding for statewide implementation. </a:t>
            </a:r>
          </a:p>
          <a:p>
            <a:pPr marL="0" indent="0">
              <a:buNone/>
            </a:pPr>
            <a:r>
              <a:rPr lang="en-US" sz="1800" dirty="0">
                <a:solidFill>
                  <a:schemeClr val="accent6">
                    <a:lumMod val="75000"/>
                  </a:schemeClr>
                </a:solidFill>
                <a:latin typeface="Book Antiqua" panose="02040602050305030304" pitchFamily="18" charset="0"/>
              </a:rPr>
              <a:t>4. Gain further insight on epidemic trends. </a:t>
            </a:r>
          </a:p>
        </p:txBody>
      </p:sp>
      <p:pic>
        <p:nvPicPr>
          <p:cNvPr id="6" name="Picture 5" descr="ISDH Logo_Color.png"/>
          <p:cNvPicPr>
            <a:picLocks noChangeAspect="1"/>
          </p:cNvPicPr>
          <p:nvPr/>
        </p:nvPicPr>
        <p:blipFill>
          <a:blip r:embed="rId3" cstate="print"/>
          <a:stretch>
            <a:fillRect/>
          </a:stretch>
        </p:blipFill>
        <p:spPr>
          <a:xfrm>
            <a:off x="7125338" y="4922221"/>
            <a:ext cx="1826211" cy="966296"/>
          </a:xfrm>
          <a:prstGeom prst="rect">
            <a:avLst/>
          </a:prstGeom>
        </p:spPr>
      </p:pic>
    </p:spTree>
    <p:extLst>
      <p:ext uri="{BB962C8B-B14F-4D97-AF65-F5344CB8AC3E}">
        <p14:creationId xmlns:p14="http://schemas.microsoft.com/office/powerpoint/2010/main" val="39887541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noFill/>
          <a:ln>
            <a:noFill/>
          </a:ln>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Establishing Medico-Legal COD</a:t>
            </a:r>
          </a:p>
        </p:txBody>
      </p:sp>
      <p:sp>
        <p:nvSpPr>
          <p:cNvPr id="3" name="Content Placeholder 2"/>
          <p:cNvSpPr>
            <a:spLocks noGrp="1"/>
          </p:cNvSpPr>
          <p:nvPr>
            <p:ph idx="1"/>
          </p:nvPr>
        </p:nvSpPr>
        <p:spPr/>
        <p:txBody>
          <a:bodyPr/>
          <a:lstStyle/>
          <a:p>
            <a:r>
              <a:rPr lang="en-US" sz="2100" dirty="0">
                <a:solidFill>
                  <a:schemeClr val="accent6">
                    <a:lumMod val="75000"/>
                  </a:schemeClr>
                </a:solidFill>
                <a:latin typeface="Book Antiqua" panose="02040602050305030304" pitchFamily="18" charset="0"/>
              </a:rPr>
              <a:t>Enhanced panels identify ~200 prescribed medications and illicit drugs. </a:t>
            </a:r>
          </a:p>
          <a:p>
            <a:pPr marL="0" indent="0">
              <a:buNone/>
            </a:pPr>
            <a:endParaRPr lang="en-US" sz="2100" b="1" u="sng" dirty="0">
              <a:solidFill>
                <a:schemeClr val="accent6">
                  <a:lumMod val="75000"/>
                </a:schemeClr>
              </a:solidFill>
              <a:latin typeface="Book Antiqua" panose="02040602050305030304" pitchFamily="18" charset="0"/>
            </a:endParaRPr>
          </a:p>
          <a:p>
            <a:pPr marL="0" indent="0">
              <a:buNone/>
            </a:pPr>
            <a:r>
              <a:rPr lang="en-US" sz="2100" b="1" u="sng" dirty="0">
                <a:solidFill>
                  <a:schemeClr val="accent6">
                    <a:lumMod val="75000"/>
                  </a:schemeClr>
                </a:solidFill>
                <a:latin typeface="Book Antiqua" panose="02040602050305030304" pitchFamily="18" charset="0"/>
              </a:rPr>
              <a:t>Additional Panel Capability:</a:t>
            </a:r>
          </a:p>
          <a:p>
            <a:r>
              <a:rPr lang="en-US" sz="1800" dirty="0">
                <a:solidFill>
                  <a:schemeClr val="accent6">
                    <a:lumMod val="75000"/>
                  </a:schemeClr>
                </a:solidFill>
                <a:latin typeface="Book Antiqua" panose="02040602050305030304" pitchFamily="18" charset="0"/>
              </a:rPr>
              <a:t>Over-the-counter drugs</a:t>
            </a:r>
          </a:p>
          <a:p>
            <a:r>
              <a:rPr lang="en-US" sz="1800" dirty="0">
                <a:solidFill>
                  <a:schemeClr val="accent6">
                    <a:lumMod val="75000"/>
                  </a:schemeClr>
                </a:solidFill>
                <a:latin typeface="Book Antiqua" panose="02040602050305030304" pitchFamily="18" charset="0"/>
              </a:rPr>
              <a:t>Detection of opioid co-mixing</a:t>
            </a:r>
          </a:p>
          <a:p>
            <a:r>
              <a:rPr lang="en-US" sz="1800" dirty="0">
                <a:solidFill>
                  <a:schemeClr val="accent6">
                    <a:lumMod val="75000"/>
                  </a:schemeClr>
                </a:solidFill>
                <a:latin typeface="Book Antiqua" panose="02040602050305030304" pitchFamily="18" charset="0"/>
              </a:rPr>
              <a:t>Fentanyl analog testing **</a:t>
            </a:r>
          </a:p>
          <a:p>
            <a:pPr marL="0" indent="0">
              <a:buNone/>
            </a:pPr>
            <a:endParaRPr lang="en-US" sz="1800" dirty="0">
              <a:solidFill>
                <a:schemeClr val="accent6">
                  <a:lumMod val="75000"/>
                </a:schemeClr>
              </a:solidFill>
              <a:latin typeface="Book Antiqua" panose="02040602050305030304" pitchFamily="18" charset="0"/>
            </a:endParaRPr>
          </a:p>
          <a:p>
            <a:pPr marL="0" indent="0">
              <a:buNone/>
            </a:pPr>
            <a:r>
              <a:rPr lang="en-US" sz="1800" dirty="0">
                <a:solidFill>
                  <a:schemeClr val="accent6">
                    <a:lumMod val="75000"/>
                  </a:schemeClr>
                </a:solidFill>
                <a:latin typeface="Book Antiqua" panose="02040602050305030304" pitchFamily="18" charset="0"/>
              </a:rPr>
              <a:t>Each specimen cost $450</a:t>
            </a:r>
            <a:r>
              <a:rPr lang="en-US" sz="2100" dirty="0">
                <a:solidFill>
                  <a:schemeClr val="accent6">
                    <a:lumMod val="75000"/>
                  </a:schemeClr>
                </a:solidFill>
                <a:latin typeface="Book Antiqua" panose="02040602050305030304" pitchFamily="18" charset="0"/>
              </a:rPr>
              <a:t>	</a:t>
            </a:r>
          </a:p>
          <a:p>
            <a:endParaRPr lang="en-US" dirty="0">
              <a:solidFill>
                <a:schemeClr val="accent6">
                  <a:lumMod val="75000"/>
                </a:schemeClr>
              </a:solidFill>
              <a:latin typeface="Book Antiqua" panose="02040602050305030304" pitchFamily="18" charset="0"/>
            </a:endParaRPr>
          </a:p>
        </p:txBody>
      </p:sp>
      <p:pic>
        <p:nvPicPr>
          <p:cNvPr id="6" name="Picture 5" descr="ISDH Logo_Color.png"/>
          <p:cNvPicPr>
            <a:picLocks noChangeAspect="1"/>
          </p:cNvPicPr>
          <p:nvPr/>
        </p:nvPicPr>
        <p:blipFill>
          <a:blip r:embed="rId3" cstate="print"/>
          <a:stretch>
            <a:fillRect/>
          </a:stretch>
        </p:blipFill>
        <p:spPr>
          <a:xfrm>
            <a:off x="7125338" y="4922221"/>
            <a:ext cx="1826211" cy="966296"/>
          </a:xfrm>
          <a:prstGeom prst="rect">
            <a:avLst/>
          </a:prstGeom>
        </p:spPr>
      </p:pic>
    </p:spTree>
    <p:extLst>
      <p:ext uri="{BB962C8B-B14F-4D97-AF65-F5344CB8AC3E}">
        <p14:creationId xmlns:p14="http://schemas.microsoft.com/office/powerpoint/2010/main" val="14836119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3663" y="1981342"/>
            <a:ext cx="7333488" cy="2308324"/>
          </a:xfrm>
          <a:prstGeom prst="rect">
            <a:avLst/>
          </a:prstGeom>
          <a:noFill/>
        </p:spPr>
        <p:txBody>
          <a:bodyPr wrap="square" rtlCol="0">
            <a:spAutoFit/>
          </a:bodyPr>
          <a:lstStyle/>
          <a:p>
            <a:endParaRPr lang="en-US" sz="1800" dirty="0">
              <a:solidFill>
                <a:srgbClr val="2D2D8A">
                  <a:lumMod val="75000"/>
                </a:srgbClr>
              </a:solidFill>
              <a:latin typeface="Book Antiqua" panose="02040602050305030304" pitchFamily="18" charset="0"/>
            </a:endParaRPr>
          </a:p>
          <a:p>
            <a:r>
              <a:rPr lang="en-US" sz="1800" b="1" u="sng" dirty="0">
                <a:solidFill>
                  <a:srgbClr val="2D2D8A">
                    <a:lumMod val="75000"/>
                  </a:srgbClr>
                </a:solidFill>
                <a:latin typeface="Book Antiqua" panose="02040602050305030304" pitchFamily="18" charset="0"/>
              </a:rPr>
              <a:t>The Problems:</a:t>
            </a:r>
          </a:p>
          <a:p>
            <a:pPr marL="342900" indent="-342900">
              <a:buFontTx/>
              <a:buAutoNum type="arabicParenR"/>
            </a:pPr>
            <a:r>
              <a:rPr lang="en-US" sz="1800" dirty="0">
                <a:solidFill>
                  <a:srgbClr val="2D2D8A">
                    <a:lumMod val="75000"/>
                  </a:srgbClr>
                </a:solidFill>
                <a:latin typeface="Book Antiqua" panose="02040602050305030304" pitchFamily="18" charset="0"/>
              </a:rPr>
              <a:t>Weak sensitivity and specificity of the test and fails to establish definitive medico-legal cause of death (COD) for </a:t>
            </a:r>
            <a:r>
              <a:rPr lang="en-US" sz="1800" u="sng" dirty="0">
                <a:solidFill>
                  <a:srgbClr val="2D2D8A">
                    <a:lumMod val="75000"/>
                  </a:srgbClr>
                </a:solidFill>
                <a:latin typeface="Book Antiqua" panose="02040602050305030304" pitchFamily="18" charset="0"/>
              </a:rPr>
              <a:t>opioids</a:t>
            </a:r>
            <a:r>
              <a:rPr lang="en-US" sz="1800" dirty="0">
                <a:solidFill>
                  <a:srgbClr val="2D2D8A">
                    <a:lumMod val="75000"/>
                  </a:srgbClr>
                </a:solidFill>
                <a:latin typeface="Book Antiqua" panose="02040602050305030304" pitchFamily="18" charset="0"/>
              </a:rPr>
              <a:t>. </a:t>
            </a:r>
          </a:p>
          <a:p>
            <a:pPr marL="342900" indent="-342900">
              <a:buFontTx/>
              <a:buAutoNum type="arabicParenR"/>
            </a:pPr>
            <a:endParaRPr lang="en-US" sz="1800" dirty="0">
              <a:solidFill>
                <a:srgbClr val="2D2D8A">
                  <a:lumMod val="75000"/>
                </a:srgbClr>
              </a:solidFill>
              <a:latin typeface="Book Antiqua" panose="02040602050305030304" pitchFamily="18" charset="0"/>
            </a:endParaRPr>
          </a:p>
          <a:p>
            <a:pPr marL="342900" indent="-342900">
              <a:buFontTx/>
              <a:buAutoNum type="arabicParenR"/>
            </a:pPr>
            <a:r>
              <a:rPr lang="en-US" sz="1800" dirty="0">
                <a:solidFill>
                  <a:srgbClr val="2D2D8A">
                    <a:lumMod val="75000"/>
                  </a:srgbClr>
                </a:solidFill>
                <a:latin typeface="Book Antiqua" panose="02040602050305030304" pitchFamily="18" charset="0"/>
              </a:rPr>
              <a:t>Limited Coroner funding.</a:t>
            </a:r>
          </a:p>
          <a:p>
            <a:pPr marL="342900" indent="-342900">
              <a:buFontTx/>
              <a:buAutoNum type="arabicParenR"/>
            </a:pPr>
            <a:endParaRPr lang="en-US" sz="1800" dirty="0">
              <a:solidFill>
                <a:srgbClr val="2D2D8A">
                  <a:lumMod val="75000"/>
                </a:srgbClr>
              </a:solidFill>
              <a:latin typeface="Book Antiqua" panose="02040602050305030304" pitchFamily="18" charset="0"/>
            </a:endParaRPr>
          </a:p>
          <a:p>
            <a:pPr marL="342900" indent="-342900">
              <a:buFontTx/>
              <a:buAutoNum type="arabicParenR"/>
            </a:pPr>
            <a:r>
              <a:rPr lang="en-US" sz="1800" dirty="0">
                <a:solidFill>
                  <a:srgbClr val="2D2D8A">
                    <a:lumMod val="75000"/>
                  </a:srgbClr>
                </a:solidFill>
                <a:latin typeface="Book Antiqua" panose="02040602050305030304" pitchFamily="18" charset="0"/>
              </a:rPr>
              <a:t>Failure in timely data analysis.</a:t>
            </a:r>
          </a:p>
        </p:txBody>
      </p:sp>
      <p:sp>
        <p:nvSpPr>
          <p:cNvPr id="2050" name="Rectangle 2"/>
          <p:cNvSpPr>
            <a:spLocks noGrp="1" noChangeArrowheads="1"/>
          </p:cNvSpPr>
          <p:nvPr>
            <p:ph type="title"/>
          </p:nvPr>
        </p:nvSpPr>
        <p:spPr>
          <a:noFill/>
          <a:ln>
            <a:noFill/>
          </a:ln>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Traditional Toxicology Panels</a:t>
            </a:r>
          </a:p>
        </p:txBody>
      </p:sp>
      <p:pic>
        <p:nvPicPr>
          <p:cNvPr id="6" name="Picture 5" descr="ISDH Logo_Color.png"/>
          <p:cNvPicPr>
            <a:picLocks noChangeAspect="1"/>
          </p:cNvPicPr>
          <p:nvPr/>
        </p:nvPicPr>
        <p:blipFill>
          <a:blip r:embed="rId3" cstate="print"/>
          <a:stretch>
            <a:fillRect/>
          </a:stretch>
        </p:blipFill>
        <p:spPr>
          <a:xfrm>
            <a:off x="7125338" y="4922221"/>
            <a:ext cx="1826211" cy="966296"/>
          </a:xfrm>
          <a:prstGeom prst="rect">
            <a:avLst/>
          </a:prstGeom>
        </p:spPr>
      </p:pic>
      <p:pic>
        <p:nvPicPr>
          <p:cNvPr id="1028" name="Picture 4" descr="Image result for check mark emoji no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848" y="2606954"/>
            <a:ext cx="422815" cy="44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08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noFill/>
          <a:ln>
            <a:noFill/>
          </a:ln>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Providing Financial Support</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solidFill>
                  <a:schemeClr val="accent6">
                    <a:lumMod val="75000"/>
                  </a:schemeClr>
                </a:solidFill>
                <a:latin typeface="Book Antiqua" panose="02040602050305030304" pitchFamily="18" charset="0"/>
              </a:rPr>
              <a:t>In 2017, the CDC funded this initiative through the Supplement Grant of the Enhanced State Surveillance of Opioids (ESOS) Grant. </a:t>
            </a:r>
          </a:p>
          <a:p>
            <a:pPr>
              <a:buFont typeface="Arial" panose="020B0604020202020204" pitchFamily="34" charset="0"/>
              <a:buChar char="•"/>
            </a:pPr>
            <a:r>
              <a:rPr lang="en-US" dirty="0">
                <a:solidFill>
                  <a:schemeClr val="accent6">
                    <a:lumMod val="75000"/>
                  </a:schemeClr>
                </a:solidFill>
                <a:latin typeface="Book Antiqua" panose="02040602050305030304" pitchFamily="18" charset="0"/>
              </a:rPr>
              <a:t>Starting in November 2017, ISDH funded the use of enhanced panels in </a:t>
            </a:r>
            <a:r>
              <a:rPr lang="en-US" b="1" u="sng" dirty="0">
                <a:solidFill>
                  <a:schemeClr val="accent6">
                    <a:lumMod val="75000"/>
                  </a:schemeClr>
                </a:solidFill>
                <a:latin typeface="Book Antiqua" panose="02040602050305030304" pitchFamily="18" charset="0"/>
              </a:rPr>
              <a:t>five</a:t>
            </a:r>
            <a:r>
              <a:rPr lang="en-US" dirty="0">
                <a:solidFill>
                  <a:schemeClr val="accent6">
                    <a:lumMod val="75000"/>
                  </a:schemeClr>
                </a:solidFill>
                <a:latin typeface="Book Antiqua" panose="02040602050305030304" pitchFamily="18" charset="0"/>
              </a:rPr>
              <a:t> reporting counties. </a:t>
            </a:r>
          </a:p>
          <a:p>
            <a:pPr>
              <a:buFont typeface="Arial" panose="020B0604020202020204" pitchFamily="34" charset="0"/>
              <a:buChar char="•"/>
            </a:pPr>
            <a:r>
              <a:rPr lang="en-US" dirty="0">
                <a:solidFill>
                  <a:schemeClr val="accent6">
                    <a:lumMod val="75000"/>
                  </a:schemeClr>
                </a:solidFill>
                <a:latin typeface="Book Antiqua" panose="02040602050305030304" pitchFamily="18" charset="0"/>
              </a:rPr>
              <a:t>Deemed overwhelmingly successful and expanded to </a:t>
            </a:r>
            <a:r>
              <a:rPr lang="en-US" b="1" u="sng" dirty="0">
                <a:solidFill>
                  <a:schemeClr val="accent6">
                    <a:lumMod val="75000"/>
                  </a:schemeClr>
                </a:solidFill>
                <a:latin typeface="Book Antiqua" panose="02040602050305030304" pitchFamily="18" charset="0"/>
              </a:rPr>
              <a:t>eight</a:t>
            </a:r>
            <a:r>
              <a:rPr lang="en-US" dirty="0">
                <a:solidFill>
                  <a:schemeClr val="accent6">
                    <a:lumMod val="75000"/>
                  </a:schemeClr>
                </a:solidFill>
                <a:latin typeface="Book Antiqua" panose="02040602050305030304" pitchFamily="18" charset="0"/>
              </a:rPr>
              <a:t> additional counties in January 2018. </a:t>
            </a:r>
          </a:p>
        </p:txBody>
      </p:sp>
      <p:pic>
        <p:nvPicPr>
          <p:cNvPr id="6" name="Picture 5" descr="ISDH Logo_Color.png"/>
          <p:cNvPicPr>
            <a:picLocks noChangeAspect="1"/>
          </p:cNvPicPr>
          <p:nvPr/>
        </p:nvPicPr>
        <p:blipFill>
          <a:blip r:embed="rId3" cstate="print"/>
          <a:stretch>
            <a:fillRect/>
          </a:stretch>
        </p:blipFill>
        <p:spPr>
          <a:xfrm>
            <a:off x="7125338" y="4922221"/>
            <a:ext cx="1826211" cy="966296"/>
          </a:xfrm>
          <a:prstGeom prst="rect">
            <a:avLst/>
          </a:prstGeom>
        </p:spPr>
      </p:pic>
    </p:spTree>
    <p:extLst>
      <p:ext uri="{BB962C8B-B14F-4D97-AF65-F5344CB8AC3E}">
        <p14:creationId xmlns:p14="http://schemas.microsoft.com/office/powerpoint/2010/main" val="42236063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3663" y="1981342"/>
            <a:ext cx="7333488" cy="2308324"/>
          </a:xfrm>
          <a:prstGeom prst="rect">
            <a:avLst/>
          </a:prstGeom>
          <a:noFill/>
        </p:spPr>
        <p:txBody>
          <a:bodyPr wrap="square" rtlCol="0">
            <a:spAutoFit/>
          </a:bodyPr>
          <a:lstStyle/>
          <a:p>
            <a:endParaRPr lang="en-US" sz="1800" dirty="0">
              <a:solidFill>
                <a:srgbClr val="2D2D8A">
                  <a:lumMod val="75000"/>
                </a:srgbClr>
              </a:solidFill>
              <a:latin typeface="Book Antiqua" panose="02040602050305030304" pitchFamily="18" charset="0"/>
            </a:endParaRPr>
          </a:p>
          <a:p>
            <a:r>
              <a:rPr lang="en-US" sz="1800" b="1" u="sng" dirty="0">
                <a:solidFill>
                  <a:srgbClr val="2D2D8A">
                    <a:lumMod val="75000"/>
                  </a:srgbClr>
                </a:solidFill>
                <a:latin typeface="Book Antiqua" panose="02040602050305030304" pitchFamily="18" charset="0"/>
              </a:rPr>
              <a:t>The Problems:</a:t>
            </a:r>
          </a:p>
          <a:p>
            <a:pPr marL="342900" indent="-342900">
              <a:buFontTx/>
              <a:buAutoNum type="arabicParenR"/>
            </a:pPr>
            <a:r>
              <a:rPr lang="en-US" sz="1800" dirty="0">
                <a:solidFill>
                  <a:srgbClr val="2D2D8A">
                    <a:lumMod val="75000"/>
                  </a:srgbClr>
                </a:solidFill>
                <a:latin typeface="Book Antiqua" panose="02040602050305030304" pitchFamily="18" charset="0"/>
              </a:rPr>
              <a:t>Weak sensitivity and specificity of the test and fails to establish definitive medico-legal cause of death (COD) for </a:t>
            </a:r>
            <a:r>
              <a:rPr lang="en-US" sz="1800" u="sng" dirty="0">
                <a:solidFill>
                  <a:srgbClr val="2D2D8A">
                    <a:lumMod val="75000"/>
                  </a:srgbClr>
                </a:solidFill>
                <a:latin typeface="Book Antiqua" panose="02040602050305030304" pitchFamily="18" charset="0"/>
              </a:rPr>
              <a:t>opioids</a:t>
            </a:r>
            <a:r>
              <a:rPr lang="en-US" sz="1800" dirty="0">
                <a:solidFill>
                  <a:srgbClr val="2D2D8A">
                    <a:lumMod val="75000"/>
                  </a:srgbClr>
                </a:solidFill>
                <a:latin typeface="Book Antiqua" panose="02040602050305030304" pitchFamily="18" charset="0"/>
              </a:rPr>
              <a:t>. </a:t>
            </a:r>
          </a:p>
          <a:p>
            <a:pPr marL="342900" indent="-342900">
              <a:buFontTx/>
              <a:buAutoNum type="arabicParenR"/>
            </a:pPr>
            <a:endParaRPr lang="en-US" sz="1800" dirty="0">
              <a:solidFill>
                <a:srgbClr val="2D2D8A">
                  <a:lumMod val="75000"/>
                </a:srgbClr>
              </a:solidFill>
              <a:latin typeface="Book Antiqua" panose="02040602050305030304" pitchFamily="18" charset="0"/>
            </a:endParaRPr>
          </a:p>
          <a:p>
            <a:pPr marL="342900" indent="-342900">
              <a:buFontTx/>
              <a:buAutoNum type="arabicParenR"/>
            </a:pPr>
            <a:r>
              <a:rPr lang="en-US" sz="1800" dirty="0">
                <a:solidFill>
                  <a:srgbClr val="2D2D8A">
                    <a:lumMod val="75000"/>
                  </a:srgbClr>
                </a:solidFill>
                <a:latin typeface="Book Antiqua" panose="02040602050305030304" pitchFamily="18" charset="0"/>
              </a:rPr>
              <a:t>Limited Coroner funding.</a:t>
            </a:r>
          </a:p>
          <a:p>
            <a:pPr marL="342900" indent="-342900">
              <a:buFontTx/>
              <a:buAutoNum type="arabicParenR"/>
            </a:pPr>
            <a:endParaRPr lang="en-US" sz="1800" dirty="0">
              <a:solidFill>
                <a:srgbClr val="2D2D8A">
                  <a:lumMod val="75000"/>
                </a:srgbClr>
              </a:solidFill>
              <a:latin typeface="Book Antiqua" panose="02040602050305030304" pitchFamily="18" charset="0"/>
            </a:endParaRPr>
          </a:p>
          <a:p>
            <a:pPr marL="342900" indent="-342900">
              <a:buFontTx/>
              <a:buAutoNum type="arabicParenR"/>
            </a:pPr>
            <a:r>
              <a:rPr lang="en-US" sz="1800" dirty="0">
                <a:solidFill>
                  <a:srgbClr val="2D2D8A">
                    <a:lumMod val="75000"/>
                  </a:srgbClr>
                </a:solidFill>
                <a:latin typeface="Book Antiqua" panose="02040602050305030304" pitchFamily="18" charset="0"/>
              </a:rPr>
              <a:t>Failure in timely data analysis.</a:t>
            </a:r>
          </a:p>
        </p:txBody>
      </p:sp>
      <p:sp>
        <p:nvSpPr>
          <p:cNvPr id="2050" name="Rectangle 2"/>
          <p:cNvSpPr>
            <a:spLocks noGrp="1" noChangeArrowheads="1"/>
          </p:cNvSpPr>
          <p:nvPr>
            <p:ph type="ctrTitle"/>
          </p:nvPr>
        </p:nvSpPr>
        <p:spPr>
          <a:xfrm>
            <a:off x="1562370" y="673550"/>
            <a:ext cx="6476074" cy="1483152"/>
          </a:xfrm>
          <a:noFill/>
          <a:ln>
            <a:noFill/>
          </a:ln>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Traditional Toxicology Panels</a:t>
            </a:r>
          </a:p>
        </p:txBody>
      </p:sp>
      <p:pic>
        <p:nvPicPr>
          <p:cNvPr id="6" name="Picture 5" descr="ISDH Logo_Color.png"/>
          <p:cNvPicPr>
            <a:picLocks noChangeAspect="1"/>
          </p:cNvPicPr>
          <p:nvPr/>
        </p:nvPicPr>
        <p:blipFill>
          <a:blip r:embed="rId3" cstate="print"/>
          <a:stretch>
            <a:fillRect/>
          </a:stretch>
        </p:blipFill>
        <p:spPr>
          <a:xfrm>
            <a:off x="7125338" y="4922221"/>
            <a:ext cx="1826211" cy="966296"/>
          </a:xfrm>
          <a:prstGeom prst="rect">
            <a:avLst/>
          </a:prstGeom>
        </p:spPr>
      </p:pic>
      <p:pic>
        <p:nvPicPr>
          <p:cNvPr id="1028" name="Picture 4" descr="Image result for check mark emoji no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848" y="2606954"/>
            <a:ext cx="422815" cy="4406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check mark emoji no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848" y="3237342"/>
            <a:ext cx="422815" cy="44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368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08" y="1007792"/>
            <a:ext cx="7772400" cy="857250"/>
          </a:xfrm>
        </p:spPr>
        <p:txBody>
          <a:bodyPr/>
          <a:lstStyle/>
          <a:p>
            <a:r>
              <a:rPr lang="en-US" b="1" i="1" dirty="0">
                <a:ln w="6600">
                  <a:solidFill>
                    <a:schemeClr val="accent2"/>
                  </a:solidFill>
                  <a:prstDash val="solid"/>
                </a:ln>
                <a:solidFill>
                  <a:srgbClr val="FFFFFF"/>
                </a:solidFill>
                <a:effectLst>
                  <a:outerShdw dist="38100" dir="2700000" algn="tl" rotWithShape="0">
                    <a:schemeClr val="accent2"/>
                  </a:outerShdw>
                </a:effectLst>
                <a:cs typeface="Trebuchet MS"/>
              </a:rPr>
              <a:t>Expediting Toxicology Timeline</a:t>
            </a:r>
            <a:endParaRPr lang="en-US" dirty="0"/>
          </a:p>
        </p:txBody>
      </p:sp>
      <p:graphicFrame>
        <p:nvGraphicFramePr>
          <p:cNvPr id="3" name="Diagram 2"/>
          <p:cNvGraphicFramePr/>
          <p:nvPr>
            <p:extLst/>
          </p:nvPr>
        </p:nvGraphicFramePr>
        <p:xfrm>
          <a:off x="253252" y="1099789"/>
          <a:ext cx="8297574" cy="5190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85800" y="4685005"/>
            <a:ext cx="2552133" cy="2585323"/>
          </a:xfrm>
          <a:prstGeom prst="rect">
            <a:avLst/>
          </a:prstGeom>
          <a:noFill/>
        </p:spPr>
        <p:txBody>
          <a:bodyPr wrap="square" rtlCol="0">
            <a:spAutoFit/>
          </a:bodyPr>
          <a:lstStyle/>
          <a:p>
            <a:r>
              <a:rPr lang="en-US" sz="1800" u="sng" dirty="0">
                <a:solidFill>
                  <a:srgbClr val="000000"/>
                </a:solidFill>
              </a:rPr>
              <a:t>Expected Timeline</a:t>
            </a:r>
          </a:p>
          <a:p>
            <a:r>
              <a:rPr lang="en-US" sz="1800" dirty="0">
                <a:solidFill>
                  <a:srgbClr val="000000"/>
                </a:solidFill>
              </a:rPr>
              <a:t>Collection:    2 – 5 days</a:t>
            </a:r>
          </a:p>
          <a:p>
            <a:r>
              <a:rPr lang="en-US" sz="1800" dirty="0">
                <a:solidFill>
                  <a:srgbClr val="000000"/>
                </a:solidFill>
              </a:rPr>
              <a:t>Analysis:       3 – 6 weeks</a:t>
            </a:r>
          </a:p>
          <a:p>
            <a:r>
              <a:rPr lang="en-US" sz="1800" u="sng" dirty="0">
                <a:solidFill>
                  <a:srgbClr val="000000"/>
                </a:solidFill>
              </a:rPr>
              <a:t>Dispersal:     6 – 9 Months</a:t>
            </a:r>
          </a:p>
          <a:p>
            <a:r>
              <a:rPr lang="en-US" sz="1800" b="1" dirty="0">
                <a:solidFill>
                  <a:srgbClr val="000000"/>
                </a:solidFill>
              </a:rPr>
              <a:t>Total	        7 – 11 Months</a:t>
            </a:r>
            <a:r>
              <a:rPr lang="en-US" sz="1800" dirty="0">
                <a:solidFill>
                  <a:srgbClr val="000000"/>
                </a:solidFill>
              </a:rPr>
              <a:t>	</a:t>
            </a:r>
          </a:p>
        </p:txBody>
      </p:sp>
    </p:spTree>
    <p:extLst>
      <p:ext uri="{BB962C8B-B14F-4D97-AF65-F5344CB8AC3E}">
        <p14:creationId xmlns:p14="http://schemas.microsoft.com/office/powerpoint/2010/main" val="6419034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08" y="1007792"/>
            <a:ext cx="7772400" cy="857250"/>
          </a:xfrm>
        </p:spPr>
        <p:txBody>
          <a:bodyPr/>
          <a:lstStyle/>
          <a:p>
            <a:r>
              <a:rPr lang="en-US" b="1" i="1" dirty="0">
                <a:ln w="6600">
                  <a:solidFill>
                    <a:schemeClr val="accent2"/>
                  </a:solidFill>
                  <a:prstDash val="solid"/>
                </a:ln>
                <a:solidFill>
                  <a:srgbClr val="FFFFFF"/>
                </a:solidFill>
                <a:effectLst>
                  <a:outerShdw dist="38100" dir="2700000" algn="tl" rotWithShape="0">
                    <a:schemeClr val="accent2"/>
                  </a:outerShdw>
                </a:effectLst>
                <a:cs typeface="Trebuchet MS"/>
              </a:rPr>
              <a:t>Expediting Toxicology Timeline</a:t>
            </a:r>
            <a:endParaRPr lang="en-US" dirty="0"/>
          </a:p>
        </p:txBody>
      </p:sp>
      <p:graphicFrame>
        <p:nvGraphicFramePr>
          <p:cNvPr id="3" name="Diagram 2"/>
          <p:cNvGraphicFramePr/>
          <p:nvPr>
            <p:extLst/>
          </p:nvPr>
        </p:nvGraphicFramePr>
        <p:xfrm>
          <a:off x="253252" y="1099789"/>
          <a:ext cx="8297574" cy="5190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bwMode="auto">
          <a:xfrm>
            <a:off x="5603488" y="1660138"/>
            <a:ext cx="3403910" cy="4457700"/>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dirty="0">
              <a:solidFill>
                <a:srgbClr val="000000"/>
              </a:solidFill>
            </a:endParaRPr>
          </a:p>
        </p:txBody>
      </p:sp>
      <p:cxnSp>
        <p:nvCxnSpPr>
          <p:cNvPr id="7" name="Straight Arrow Connector 6"/>
          <p:cNvCxnSpPr/>
          <p:nvPr/>
        </p:nvCxnSpPr>
        <p:spPr bwMode="auto">
          <a:xfrm flipV="1">
            <a:off x="4296008" y="4679330"/>
            <a:ext cx="1307480" cy="58544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8" name="TextBox 7"/>
          <p:cNvSpPr txBox="1"/>
          <p:nvPr/>
        </p:nvSpPr>
        <p:spPr>
          <a:xfrm>
            <a:off x="903249" y="5151360"/>
            <a:ext cx="3448515" cy="1200329"/>
          </a:xfrm>
          <a:prstGeom prst="rect">
            <a:avLst/>
          </a:prstGeom>
          <a:noFill/>
        </p:spPr>
        <p:txBody>
          <a:bodyPr wrap="square" rtlCol="0">
            <a:spAutoFit/>
          </a:bodyPr>
          <a:lstStyle/>
          <a:p>
            <a:pPr algn="r"/>
            <a:r>
              <a:rPr lang="en-US" sz="1800" b="1" u="sng" dirty="0">
                <a:solidFill>
                  <a:srgbClr val="FF0000"/>
                </a:solidFill>
              </a:rPr>
              <a:t>Lag Point</a:t>
            </a:r>
          </a:p>
          <a:p>
            <a:pPr algn="r"/>
            <a:r>
              <a:rPr lang="en-US" sz="1800" dirty="0">
                <a:solidFill>
                  <a:srgbClr val="FF0000"/>
                </a:solidFill>
              </a:rPr>
              <a:t>Bypassing this step would allow ISDH to monitor mortality data 6 to 9 months earlier</a:t>
            </a:r>
          </a:p>
        </p:txBody>
      </p:sp>
    </p:spTree>
    <p:extLst>
      <p:ext uri="{BB962C8B-B14F-4D97-AF65-F5344CB8AC3E}">
        <p14:creationId xmlns:p14="http://schemas.microsoft.com/office/powerpoint/2010/main" val="1093678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46" y="1019831"/>
            <a:ext cx="7772400" cy="857250"/>
          </a:xfrm>
        </p:spPr>
        <p:txBody>
          <a:bodyPr/>
          <a:lstStyle/>
          <a:p>
            <a:r>
              <a:rPr lang="en-US" b="1" i="1" dirty="0">
                <a:ln w="6600">
                  <a:solidFill>
                    <a:schemeClr val="accent2"/>
                  </a:solidFill>
                  <a:prstDash val="solid"/>
                </a:ln>
                <a:solidFill>
                  <a:srgbClr val="FFFFFF"/>
                </a:solidFill>
                <a:effectLst>
                  <a:outerShdw dist="38100" dir="2700000" algn="tl" rotWithShape="0">
                    <a:schemeClr val="accent2"/>
                  </a:outerShdw>
                </a:effectLst>
                <a:cs typeface="Trebuchet MS"/>
              </a:rPr>
              <a:t>Updated Toxicology Timeline</a:t>
            </a:r>
            <a:endParaRPr lang="en-US" dirty="0"/>
          </a:p>
        </p:txBody>
      </p:sp>
      <p:graphicFrame>
        <p:nvGraphicFramePr>
          <p:cNvPr id="7" name="Diagram 6"/>
          <p:cNvGraphicFramePr/>
          <p:nvPr>
            <p:extLst/>
          </p:nvPr>
        </p:nvGraphicFramePr>
        <p:xfrm>
          <a:off x="405246" y="2198052"/>
          <a:ext cx="7958167" cy="4352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405246" y="4693394"/>
            <a:ext cx="2756168" cy="2585323"/>
          </a:xfrm>
          <a:prstGeom prst="rect">
            <a:avLst/>
          </a:prstGeom>
          <a:noFill/>
        </p:spPr>
        <p:txBody>
          <a:bodyPr wrap="square" rtlCol="0">
            <a:spAutoFit/>
          </a:bodyPr>
          <a:lstStyle/>
          <a:p>
            <a:r>
              <a:rPr lang="en-US" sz="1800" u="sng" dirty="0">
                <a:solidFill>
                  <a:srgbClr val="000000"/>
                </a:solidFill>
              </a:rPr>
              <a:t>Expected Timeline</a:t>
            </a:r>
          </a:p>
          <a:p>
            <a:r>
              <a:rPr lang="en-US" sz="1800" dirty="0">
                <a:solidFill>
                  <a:srgbClr val="000000"/>
                </a:solidFill>
              </a:rPr>
              <a:t>Collection:         2 – 5 days</a:t>
            </a:r>
          </a:p>
          <a:p>
            <a:r>
              <a:rPr lang="en-US" sz="1800" dirty="0">
                <a:solidFill>
                  <a:srgbClr val="000000"/>
                </a:solidFill>
              </a:rPr>
              <a:t>Analysis:            3 – 6 weeks</a:t>
            </a:r>
          </a:p>
          <a:p>
            <a:r>
              <a:rPr lang="en-US" sz="1800" u="sng" dirty="0">
                <a:solidFill>
                  <a:srgbClr val="000000"/>
                </a:solidFill>
              </a:rPr>
              <a:t>Dispersal:           Immediate</a:t>
            </a:r>
          </a:p>
          <a:p>
            <a:r>
              <a:rPr lang="en-US" sz="1800" b="1" dirty="0">
                <a:solidFill>
                  <a:srgbClr val="000000"/>
                </a:solidFill>
              </a:rPr>
              <a:t>Total	             4 – 6 Weeks</a:t>
            </a:r>
            <a:endParaRPr lang="en-US" sz="1800" dirty="0">
              <a:solidFill>
                <a:srgbClr val="000000"/>
              </a:solidFill>
            </a:endParaRPr>
          </a:p>
        </p:txBody>
      </p:sp>
    </p:spTree>
    <p:extLst>
      <p:ext uri="{BB962C8B-B14F-4D97-AF65-F5344CB8AC3E}">
        <p14:creationId xmlns:p14="http://schemas.microsoft.com/office/powerpoint/2010/main" val="41743920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3663" y="1981342"/>
            <a:ext cx="7333488" cy="3416320"/>
          </a:xfrm>
          <a:prstGeom prst="rect">
            <a:avLst/>
          </a:prstGeom>
          <a:noFill/>
        </p:spPr>
        <p:txBody>
          <a:bodyPr wrap="square" rtlCol="0">
            <a:spAutoFit/>
          </a:bodyPr>
          <a:lstStyle/>
          <a:p>
            <a:endParaRPr lang="en-US" sz="1800" dirty="0">
              <a:solidFill>
                <a:srgbClr val="000000"/>
              </a:solidFill>
            </a:endParaRPr>
          </a:p>
          <a:p>
            <a:r>
              <a:rPr lang="en-US" sz="1800" b="1" u="sng" dirty="0">
                <a:solidFill>
                  <a:srgbClr val="000000"/>
                </a:solidFill>
              </a:rPr>
              <a:t>The Problems:</a:t>
            </a:r>
          </a:p>
          <a:p>
            <a:pPr marL="342900" indent="-342900">
              <a:buFontTx/>
              <a:buAutoNum type="arabicParenR"/>
            </a:pPr>
            <a:r>
              <a:rPr lang="en-US" sz="1800" dirty="0">
                <a:solidFill>
                  <a:srgbClr val="000000"/>
                </a:solidFill>
              </a:rPr>
              <a:t>Weak sensitivity and specificity of the test and fails to establish definitive medico-legal cause of death (COD) for </a:t>
            </a:r>
            <a:r>
              <a:rPr lang="en-US" sz="1800" u="sng" dirty="0">
                <a:solidFill>
                  <a:srgbClr val="000000"/>
                </a:solidFill>
              </a:rPr>
              <a:t>opioids</a:t>
            </a:r>
            <a:r>
              <a:rPr lang="en-US" sz="1800" dirty="0">
                <a:solidFill>
                  <a:srgbClr val="000000"/>
                </a:solidFill>
              </a:rPr>
              <a:t>. </a:t>
            </a:r>
          </a:p>
          <a:p>
            <a:pPr marL="342900" indent="-342900">
              <a:buFontTx/>
              <a:buAutoNum type="arabicParenR"/>
            </a:pPr>
            <a:endParaRPr lang="en-US" sz="1800" dirty="0">
              <a:solidFill>
                <a:srgbClr val="000000"/>
              </a:solidFill>
            </a:endParaRPr>
          </a:p>
          <a:p>
            <a:pPr marL="342900" indent="-342900">
              <a:buFontTx/>
              <a:buAutoNum type="arabicParenR"/>
            </a:pPr>
            <a:r>
              <a:rPr lang="en-US" sz="1800" dirty="0">
                <a:solidFill>
                  <a:srgbClr val="000000"/>
                </a:solidFill>
              </a:rPr>
              <a:t>Limited Coroner funding.</a:t>
            </a:r>
          </a:p>
          <a:p>
            <a:pPr marL="342900" indent="-342900">
              <a:buFontTx/>
              <a:buAutoNum type="arabicParenR"/>
            </a:pPr>
            <a:endParaRPr lang="en-US" sz="1800" dirty="0">
              <a:solidFill>
                <a:srgbClr val="000000"/>
              </a:solidFill>
            </a:endParaRPr>
          </a:p>
          <a:p>
            <a:pPr marL="342900" indent="-342900">
              <a:buFontTx/>
              <a:buAutoNum type="arabicParenR"/>
            </a:pPr>
            <a:r>
              <a:rPr lang="en-US" sz="1800" dirty="0">
                <a:solidFill>
                  <a:srgbClr val="000000"/>
                </a:solidFill>
              </a:rPr>
              <a:t>Failure in timely data analysis.</a:t>
            </a:r>
          </a:p>
          <a:p>
            <a:pPr marL="342900" indent="-342900">
              <a:buFontTx/>
              <a:buAutoNum type="arabicParenR"/>
            </a:pPr>
            <a:endParaRPr lang="en-US" sz="1800" dirty="0">
              <a:solidFill>
                <a:srgbClr val="000000"/>
              </a:solidFill>
            </a:endParaRPr>
          </a:p>
          <a:p>
            <a:endParaRPr lang="en-US" sz="1800" dirty="0">
              <a:solidFill>
                <a:srgbClr val="000000"/>
              </a:solidFill>
            </a:endParaRPr>
          </a:p>
          <a:p>
            <a:pPr marL="342900" indent="-342900">
              <a:buFontTx/>
              <a:buAutoNum type="arabicParenR"/>
            </a:pPr>
            <a:endParaRPr lang="en-US" sz="1800" dirty="0">
              <a:solidFill>
                <a:srgbClr val="000000"/>
              </a:solidFill>
            </a:endParaRPr>
          </a:p>
          <a:p>
            <a:endParaRPr lang="en-US" sz="1800" dirty="0">
              <a:solidFill>
                <a:srgbClr val="000000"/>
              </a:solidFill>
            </a:endParaRPr>
          </a:p>
        </p:txBody>
      </p:sp>
      <p:sp>
        <p:nvSpPr>
          <p:cNvPr id="2050" name="Rectangle 2"/>
          <p:cNvSpPr>
            <a:spLocks noGrp="1" noChangeArrowheads="1"/>
          </p:cNvSpPr>
          <p:nvPr>
            <p:ph type="ctrTitle"/>
          </p:nvPr>
        </p:nvSpPr>
        <p:spPr>
          <a:xfrm>
            <a:off x="1562370" y="673550"/>
            <a:ext cx="6476074" cy="1483152"/>
          </a:xfrm>
          <a:noFill/>
          <a:ln>
            <a:noFill/>
          </a:ln>
        </p:spPr>
        <p:txBody>
          <a:bodyPr/>
          <a:lstStyle/>
          <a:p>
            <a:r>
              <a:rPr lang="en-US" sz="3000" b="1" spc="38" dirty="0">
                <a:solidFill>
                  <a:srgbClr val="2D2D8A">
                    <a:lumMod val="50000"/>
                  </a:srgbClr>
                </a:solidFill>
                <a:effectLst>
                  <a:outerShdw blurRad="38100" dist="38100" dir="2700000" algn="tl">
                    <a:srgbClr val="C0C0C0"/>
                  </a:outerShdw>
                </a:effectLst>
                <a:latin typeface="Arial"/>
                <a:cs typeface="Arial"/>
              </a:rPr>
              <a:t>Traditional Toxicology Panels</a:t>
            </a:r>
          </a:p>
        </p:txBody>
      </p:sp>
      <p:pic>
        <p:nvPicPr>
          <p:cNvPr id="6" name="Picture 5" descr="ISDH Logo_Color.png"/>
          <p:cNvPicPr>
            <a:picLocks noChangeAspect="1"/>
          </p:cNvPicPr>
          <p:nvPr/>
        </p:nvPicPr>
        <p:blipFill>
          <a:blip r:embed="rId3" cstate="print"/>
          <a:stretch>
            <a:fillRect/>
          </a:stretch>
        </p:blipFill>
        <p:spPr>
          <a:xfrm>
            <a:off x="7125338" y="4922221"/>
            <a:ext cx="1826211" cy="966296"/>
          </a:xfrm>
          <a:prstGeom prst="rect">
            <a:avLst/>
          </a:prstGeom>
        </p:spPr>
      </p:pic>
      <p:pic>
        <p:nvPicPr>
          <p:cNvPr id="1028" name="Picture 4" descr="Image result for check mark emoji no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848" y="2606954"/>
            <a:ext cx="422815" cy="4406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check mark emoji no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848" y="3250223"/>
            <a:ext cx="422815" cy="440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check mark emoji no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707" y="3811041"/>
            <a:ext cx="422815" cy="44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4779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marL="41148">
              <a:defRPr/>
            </a:pPr>
            <a:r>
              <a:rPr lang="en-US" sz="3000" b="1" dirty="0">
                <a:solidFill>
                  <a:schemeClr val="accent6">
                    <a:lumMod val="50000"/>
                  </a:schemeClr>
                </a:solidFill>
                <a:effectLst>
                  <a:outerShdw blurRad="38100" dist="38100" dir="2700000" algn="tl">
                    <a:srgbClr val="000000">
                      <a:alpha val="43137"/>
                    </a:srgbClr>
                  </a:outerShdw>
                </a:effectLst>
                <a:latin typeface="Trebuchet MS"/>
                <a:cs typeface="Trebuchet MS"/>
              </a:rPr>
              <a:t>Senate Enrolled Act (SEA) 139</a:t>
            </a:r>
          </a:p>
        </p:txBody>
      </p:sp>
      <p:sp>
        <p:nvSpPr>
          <p:cNvPr id="15363" name="Content Placeholder 2"/>
          <p:cNvSpPr>
            <a:spLocks noGrp="1"/>
          </p:cNvSpPr>
          <p:nvPr>
            <p:ph idx="1"/>
          </p:nvPr>
        </p:nvSpPr>
        <p:spPr/>
        <p:txBody>
          <a:bodyPr/>
          <a:lstStyle/>
          <a:p>
            <a:pPr>
              <a:spcBef>
                <a:spcPts val="0"/>
              </a:spcBef>
              <a:spcAft>
                <a:spcPts val="900"/>
              </a:spcAft>
              <a:defRPr/>
            </a:pPr>
            <a:r>
              <a:rPr lang="en-US" sz="2100" dirty="0">
                <a:solidFill>
                  <a:schemeClr val="accent6">
                    <a:lumMod val="75000"/>
                  </a:schemeClr>
                </a:solidFill>
                <a:latin typeface="Cambria" panose="02040503050406030204" pitchFamily="18" charset="0"/>
                <a:cs typeface="Cambria"/>
              </a:rPr>
              <a:t>IC 36-2-14-6(b) If the coroner reasonably suspects the cause of the person's death to be accidental or intentional overdose of a controlled substance (as defined by IC 35-48-1-9), the coroner shall do the following:</a:t>
            </a:r>
          </a:p>
          <a:p>
            <a:pPr marL="557213" lvl="2"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Obtain any relevant information about the decedent maintained by the INSPECT program established by IC 25-1-13-4.</a:t>
            </a:r>
          </a:p>
          <a:p>
            <a:pPr marL="557213" lvl="2"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Extract one (1) or more of the following bodily fluids from the decedent: </a:t>
            </a:r>
          </a:p>
          <a:p>
            <a:pPr marL="1285875" lvl="5"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Blood.</a:t>
            </a:r>
          </a:p>
          <a:p>
            <a:pPr marL="1285875" lvl="5"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Vitreous.</a:t>
            </a:r>
          </a:p>
          <a:p>
            <a:pPr marL="1285875" lvl="5" indent="-257175">
              <a:spcBef>
                <a:spcPts val="0"/>
              </a:spcBef>
              <a:spcAft>
                <a:spcPts val="900"/>
              </a:spcAft>
              <a:defRPr/>
            </a:pPr>
            <a:r>
              <a:rPr lang="en-US" dirty="0">
                <a:solidFill>
                  <a:schemeClr val="accent6">
                    <a:lumMod val="75000"/>
                  </a:schemeClr>
                </a:solidFill>
                <a:latin typeface="Cambria" panose="02040503050406030204" pitchFamily="18" charset="0"/>
                <a:cs typeface="Cambria"/>
              </a:rPr>
              <a:t>Urine.</a:t>
            </a:r>
          </a:p>
        </p:txBody>
      </p:sp>
    </p:spTree>
    <p:extLst>
      <p:ext uri="{BB962C8B-B14F-4D97-AF65-F5344CB8AC3E}">
        <p14:creationId xmlns:p14="http://schemas.microsoft.com/office/powerpoint/2010/main" val="1791771945"/>
      </p:ext>
    </p:extLst>
  </p:cSld>
  <p:clrMapOvr>
    <a:masterClrMapping/>
  </p:clrMapOvr>
  <mc:AlternateContent xmlns:mc="http://schemas.openxmlformats.org/markup-compatibility/2006" xmlns:p14="http://schemas.microsoft.com/office/powerpoint/2010/main">
    <mc:Choice Requires="p14">
      <p:transition spd="slow" p14:dur="2000" advTm="11046"/>
    </mc:Choice>
    <mc:Fallback xmlns="">
      <p:transition spd="slow" advTm="11046"/>
    </mc:Fallback>
  </mc:AlternateContent>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14 OGC Theme">
  <a:themeElements>
    <a:clrScheme name="NCIPC Light PPT Colors">
      <a:dk1>
        <a:srgbClr val="0039A6"/>
      </a:dk1>
      <a:lt1>
        <a:srgbClr val="FFFFFF"/>
      </a:lt1>
      <a:dk2>
        <a:srgbClr val="3077FF"/>
      </a:dk2>
      <a:lt2>
        <a:srgbClr val="4B4B4B"/>
      </a:lt2>
      <a:accent1>
        <a:srgbClr val="6E267B"/>
      </a:accent1>
      <a:accent2>
        <a:srgbClr val="007934"/>
      </a:accent2>
      <a:accent3>
        <a:srgbClr val="8CB8C6"/>
      </a:accent3>
      <a:accent4>
        <a:srgbClr val="D47B22"/>
      </a:accent4>
      <a:accent5>
        <a:srgbClr val="FADA63"/>
      </a:accent5>
      <a:accent6>
        <a:srgbClr val="002060"/>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33688</TotalTime>
  <Words>6436</Words>
  <Application>Microsoft Office PowerPoint</Application>
  <PresentationFormat>On-screen Show (4:3)</PresentationFormat>
  <Paragraphs>988</Paragraphs>
  <Slides>143</Slides>
  <Notes>109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143</vt:i4>
      </vt:variant>
    </vt:vector>
  </HeadingPairs>
  <TitlesOfParts>
    <vt:vector size="156" baseType="lpstr">
      <vt:lpstr>ＭＳ Ｐゴシック</vt:lpstr>
      <vt:lpstr>Arial</vt:lpstr>
      <vt:lpstr>Book Antiqua</vt:lpstr>
      <vt:lpstr>Calibri</vt:lpstr>
      <vt:lpstr>Cambria</vt:lpstr>
      <vt:lpstr>Courier New</vt:lpstr>
      <vt:lpstr>Mangal</vt:lpstr>
      <vt:lpstr>Myriad Web Pro</vt:lpstr>
      <vt:lpstr>Times New Roman</vt:lpstr>
      <vt:lpstr>Trebuchet MS</vt:lpstr>
      <vt:lpstr>Wingdings</vt:lpstr>
      <vt:lpstr>Blank Presentation</vt:lpstr>
      <vt:lpstr>11.14 OGC Theme</vt:lpstr>
      <vt:lpstr>Indiana Violent Death Reporting System (INVDRS) Advisory Board Meeting July 20, 2018 </vt:lpstr>
      <vt:lpstr>INVDRS@isdh.in.gov</vt:lpstr>
      <vt:lpstr>Agenda</vt:lpstr>
      <vt:lpstr>Introductions</vt:lpstr>
      <vt:lpstr>Introductions &amp; updates</vt:lpstr>
      <vt:lpstr>ISDH Updates</vt:lpstr>
      <vt:lpstr>New state health commissioner: Dr. Kris Box</vt:lpstr>
      <vt:lpstr>New ISDH Staff </vt:lpstr>
      <vt:lpstr>2018 meeting dates</vt:lpstr>
      <vt:lpstr>Reports available at:</vt:lpstr>
      <vt:lpstr>Grant activities</vt:lpstr>
      <vt:lpstr>2018 IPAC Meetings</vt:lpstr>
      <vt:lpstr>PowerPoint Presentation</vt:lpstr>
      <vt:lpstr>PowerPoint Presentation</vt:lpstr>
      <vt:lpstr>PowerPoint Presentation</vt:lpstr>
      <vt:lpstr>Opioid  Treatment  Programs in Indiana  &gt; Currently 13  &gt; 5 more planned    in 2018</vt:lpstr>
      <vt:lpstr>PowerPoint Presentation</vt:lpstr>
      <vt:lpstr>PowerPoint Presentation</vt:lpstr>
      <vt:lpstr>Upcoming Events</vt:lpstr>
      <vt:lpstr>Upcoming Events</vt:lpstr>
      <vt:lpstr>Data Provider Progress</vt:lpstr>
      <vt:lpstr>Coroners</vt:lpstr>
      <vt:lpstr>Coroners Not Participating </vt:lpstr>
      <vt:lpstr>Coroner Challenges</vt:lpstr>
      <vt:lpstr>Law Enforcement Challenges </vt:lpstr>
      <vt:lpstr>Successes </vt:lpstr>
      <vt:lpstr>Data Abstraction &amp; Records Collection</vt:lpstr>
      <vt:lpstr>Data Availability and Deadlines</vt:lpstr>
      <vt:lpstr>2016 Records Collection</vt:lpstr>
      <vt:lpstr>Death Certificate Data for Violent Deaths</vt:lpstr>
      <vt:lpstr>PowerPoint Presentation</vt:lpstr>
      <vt:lpstr>PowerPoint Presentation</vt:lpstr>
      <vt:lpstr>PowerPoint Presentation</vt:lpstr>
      <vt:lpstr>PowerPoint Presentation</vt:lpstr>
      <vt:lpstr>PowerPoint Presentation</vt:lpstr>
      <vt:lpstr>Breakdown: Suicides</vt:lpstr>
      <vt:lpstr>Mortality Dataset</vt:lpstr>
      <vt:lpstr>ICD-10 Code Used to Classify Suicide: 'X60 '-'X849','Y870'</vt:lpstr>
      <vt:lpstr>ICD-10 Code Used to Classify Suicide: 'X60 '-'X849','Y870'</vt:lpstr>
      <vt:lpstr>ICD-10 Code Used to Classify Suicide: 'X60 '-'X849','Y870'</vt:lpstr>
      <vt:lpstr>ICD-10 Code Used to Classify Suicide: 'X60 '-'X849','Y870'</vt:lpstr>
      <vt:lpstr>ICD-10 Code Used to Classify Suicide: 'X60 '-'X849','Y870'</vt:lpstr>
      <vt:lpstr>INVDRS Data</vt:lpstr>
      <vt:lpstr>Counties with Most Resident Suicides: 2016 - 2017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Breakdown: Homicides</vt:lpstr>
      <vt:lpstr>Counties with Most Homicides (2016-2017)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Section </vt:lpstr>
      <vt:lpstr>PowerPoint Presentation</vt:lpstr>
      <vt:lpstr>PowerPoint Presentation</vt:lpstr>
      <vt:lpstr>PowerPoint Presentation</vt:lpstr>
      <vt:lpstr>PowerPoint Presentation</vt:lpstr>
      <vt:lpstr>PowerPoint Presentation</vt:lpstr>
      <vt:lpstr> Suicide Circumstances</vt:lpstr>
      <vt:lpstr>PowerPoint Presentation</vt:lpstr>
      <vt:lpstr>PowerPoint Presentation</vt:lpstr>
      <vt:lpstr>2016</vt:lpstr>
      <vt:lpstr>PowerPoint Presentation</vt:lpstr>
      <vt:lpstr>PowerPoint Presentation</vt:lpstr>
      <vt:lpstr>PowerPoint Presentation</vt:lpstr>
      <vt:lpstr>PowerPoint Presentation</vt:lpstr>
      <vt:lpstr> Homicide Circumstances</vt:lpstr>
      <vt:lpstr>PowerPoint Presentation</vt:lpstr>
      <vt:lpstr>PowerPoint Presentation</vt:lpstr>
      <vt:lpstr>Precipitated by Other Crime Breakdown </vt:lpstr>
      <vt:lpstr>You asked…</vt:lpstr>
      <vt:lpstr>PowerPoint Presentation</vt:lpstr>
      <vt:lpstr>PowerPoint Presentation</vt:lpstr>
      <vt:lpstr>PowerPoint Presentation</vt:lpstr>
      <vt:lpstr>What else would you like to see? </vt:lpstr>
      <vt:lpstr>Toxicology Program Overview</vt:lpstr>
      <vt:lpstr>Traditional Toxicology</vt:lpstr>
      <vt:lpstr>Toxicology Timeline</vt:lpstr>
      <vt:lpstr>Traditional Toxicology Panels</vt:lpstr>
      <vt:lpstr>Project Description</vt:lpstr>
      <vt:lpstr>Establishing Medico-Legal COD</vt:lpstr>
      <vt:lpstr>Traditional Toxicology Panels</vt:lpstr>
      <vt:lpstr>Providing Financial Support</vt:lpstr>
      <vt:lpstr>Traditional Toxicology Panels</vt:lpstr>
      <vt:lpstr>Expediting Toxicology Timeline</vt:lpstr>
      <vt:lpstr>Expediting Toxicology Timeline</vt:lpstr>
      <vt:lpstr>Updated Toxicology Timeline</vt:lpstr>
      <vt:lpstr>Traditional Toxicology Panels</vt:lpstr>
      <vt:lpstr>Senate Enrolled Act (SEA) 139</vt:lpstr>
      <vt:lpstr>SEA 139 continued</vt:lpstr>
      <vt:lpstr>ISDH role</vt:lpstr>
      <vt:lpstr>Reporting</vt:lpstr>
      <vt:lpstr>Pilot Expansion</vt:lpstr>
      <vt:lpstr>How has ISDH used this surveillance tool to fight the opioid epidemic?</vt:lpstr>
      <vt:lpstr>Provides New Insights</vt:lpstr>
      <vt:lpstr>Monthly Multi-Drug Report</vt:lpstr>
      <vt:lpstr>Monthly Multi-Drug Report</vt:lpstr>
      <vt:lpstr>PowerPoint Presentation</vt:lpstr>
      <vt:lpstr>PowerPoint Presentation</vt:lpstr>
      <vt:lpstr>PowerPoint Presentation</vt:lpstr>
      <vt:lpstr>PowerPoint Presentation</vt:lpstr>
      <vt:lpstr>PowerPoint Presentation</vt:lpstr>
      <vt:lpstr>PowerPoint Presentation</vt:lpstr>
      <vt:lpstr>Toxicology program conclusions</vt:lpstr>
      <vt:lpstr>PowerPoint Presentation</vt:lpstr>
      <vt:lpstr>Interpersonal Violence Tools &amp; Programs</vt:lpstr>
      <vt:lpstr>Interpersonal Violence Prevention Repository</vt:lpstr>
      <vt:lpstr>PowerPoint Presentation</vt:lpstr>
      <vt:lpstr>PowerPoint Presentation</vt:lpstr>
      <vt:lpstr>PowerPoint Presentation</vt:lpstr>
      <vt:lpstr>PowerPoint Presentation</vt:lpstr>
      <vt:lpstr>Repository</vt:lpstr>
      <vt:lpstr>Repository</vt:lpstr>
      <vt:lpstr>Repository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Indiana Coroner Case Management System (INCCMS) Overview</vt:lpstr>
      <vt:lpstr>PowerPoint Presentation</vt:lpstr>
      <vt:lpstr>PowerPoint Presentation</vt:lpstr>
      <vt:lpstr>PowerPoint Presentation</vt:lpstr>
      <vt:lpstr>What is the Indiana Coroner Case Management System (INCCMS)?</vt:lpstr>
      <vt:lpstr>What is the Indiana Coroner Case Management System (INCCMS)?</vt:lpstr>
      <vt:lpstr>Indiana Coroner Case Management System (INCCMS) statistics</vt:lpstr>
      <vt:lpstr>So what does the Indiana Coroner Case Management System (INCCMS) look like?</vt:lpstr>
      <vt:lpstr>Additional Discussion</vt:lpstr>
      <vt:lpstr>2018 meeting dates</vt:lpstr>
      <vt:lpstr>PowerPoint Presentation</vt:lpstr>
    </vt:vector>
  </TitlesOfParts>
  <Company>ISDH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Skiba, Jessica M</dc:creator>
  <cp:lastModifiedBy>Sprecher, Morgan</cp:lastModifiedBy>
  <cp:revision>2396</cp:revision>
  <cp:lastPrinted>2017-09-15T15:54:35Z</cp:lastPrinted>
  <dcterms:created xsi:type="dcterms:W3CDTF">2014-03-31T16:10:36Z</dcterms:created>
  <dcterms:modified xsi:type="dcterms:W3CDTF">2018-07-20T16:57:12Z</dcterms:modified>
</cp:coreProperties>
</file>